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7" r:id="rId5"/>
  </p:sldMasterIdLst>
  <p:notesMasterIdLst>
    <p:notesMasterId r:id="rId22"/>
  </p:notesMasterIdLst>
  <p:sldIdLst>
    <p:sldId id="257" r:id="rId6"/>
    <p:sldId id="1832" r:id="rId7"/>
    <p:sldId id="258" r:id="rId8"/>
    <p:sldId id="1833" r:id="rId9"/>
    <p:sldId id="259" r:id="rId10"/>
    <p:sldId id="264" r:id="rId11"/>
    <p:sldId id="268" r:id="rId12"/>
    <p:sldId id="260" r:id="rId13"/>
    <p:sldId id="2147483647" r:id="rId14"/>
    <p:sldId id="263" r:id="rId15"/>
    <p:sldId id="273" r:id="rId16"/>
    <p:sldId id="266" r:id="rId17"/>
    <p:sldId id="256" r:id="rId18"/>
    <p:sldId id="274" r:id="rId19"/>
    <p:sldId id="265" r:id="rId20"/>
    <p:sldId id="21474686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D32FFD-DC43-4097-8B65-5A2457B9CC78}">
          <p14:sldIdLst/>
        </p14:section>
        <p14:section name="Introduction" id="{5C8F8025-B227-4409-81EE-DB0F557ED339}">
          <p14:sldIdLst>
            <p14:sldId id="257"/>
            <p14:sldId id="1832"/>
            <p14:sldId id="258"/>
          </p14:sldIdLst>
        </p14:section>
        <p14:section name="Announcements" id="{47260544-EBF5-48AC-B48C-2C185CFFEB58}">
          <p14:sldIdLst>
            <p14:sldId id="1833"/>
            <p14:sldId id="259"/>
            <p14:sldId id="264"/>
            <p14:sldId id="268"/>
            <p14:sldId id="260"/>
          </p14:sldIdLst>
        </p14:section>
        <p14:section name="Top M365 updates" id="{5C65063C-92C9-4B06-989C-73A64E5A6746}">
          <p14:sldIdLst>
            <p14:sldId id="2147483647"/>
            <p14:sldId id="263"/>
            <p14:sldId id="273"/>
            <p14:sldId id="266"/>
          </p14:sldIdLst>
        </p14:section>
        <p14:section name="Primary topic: Flexible Sections" id="{87B72586-ADC5-4930-8168-B26B656BAD91}">
          <p14:sldIdLst>
            <p14:sldId id="256"/>
          </p14:sldIdLst>
        </p14:section>
        <p14:section name="Closing" id="{789B1ED1-99D6-4118-A1BF-F35685B4D9EF}">
          <p14:sldIdLst>
            <p14:sldId id="274"/>
            <p14:sldId id="265"/>
            <p14:sldId id="21474686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F6778-7515-4916-B188-00E13465E879}" v="8" dt="2025-03-26T01:03:47.893"/>
    <p1510:client id="{A81ECE20-75A1-48F4-9287-0C25BF8996A2}" v="53" dt="2025-03-24T22:55:55.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32" autoAdjust="0"/>
    <p:restoredTop sz="94692" autoAdjust="0"/>
  </p:normalViewPr>
  <p:slideViewPr>
    <p:cSldViewPr snapToGrid="0">
      <p:cViewPr varScale="1">
        <p:scale>
          <a:sx n="88" d="100"/>
          <a:sy n="88" d="100"/>
        </p:scale>
        <p:origin x="368" y="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F076C-12BB-4B56-B14A-A06B221964C4}"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366AB-E206-40C8-B853-5DF1D329F0CE}" type="slidenum">
              <a:rPr lang="en-US" smtClean="0"/>
              <a:t>‹#›</a:t>
            </a:fld>
            <a:endParaRPr lang="en-US"/>
          </a:p>
        </p:txBody>
      </p:sp>
    </p:spTree>
    <p:extLst>
      <p:ext uri="{BB962C8B-B14F-4D97-AF65-F5344CB8AC3E}">
        <p14:creationId xmlns:p14="http://schemas.microsoft.com/office/powerpoint/2010/main" val="3298057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3/25/2025 6:04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9722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94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51EA-75AA-E312-E58C-61A0BEE30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EB97E-34C7-CA2E-5BC2-E73F3D6DF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5CECC-466F-334D-D877-B6090F76C5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DE8145-5785-B096-8EBA-1369B51D9E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038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49EC0-370D-FADE-A1D2-9159246A7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1D9B-7442-0545-F3C5-D7DD4F506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DDAB4-54D5-EB14-8C30-5E09687F4719}"/>
              </a:ext>
            </a:extLst>
          </p:cNvPr>
          <p:cNvSpPr>
            <a:spLocks noGrp="1"/>
          </p:cNvSpPr>
          <p:nvPr>
            <p:ph type="body" idx="1"/>
          </p:nvPr>
        </p:nvSpPr>
        <p:spPr/>
        <p:txBody>
          <a:bodyPr/>
          <a:lstStyle/>
          <a:p>
            <a:r>
              <a:rPr lang="en-US" b="0" i="0">
                <a:solidFill>
                  <a:srgbClr val="333333"/>
                </a:solidFill>
                <a:effectLst/>
                <a:latin typeface="Segoe UI" panose="020B0502040204020203" pitchFamily="34" charset="0"/>
              </a:rPr>
              <a:t>Outlook features coming to Teams include delegate access, print support, expanded calendar settings, filtering, support for multiple time zones, time suggestions in scheduling, support for attachments, and more.</a:t>
            </a:r>
          </a:p>
          <a:p>
            <a:endParaRPr lang="en-US" b="0" i="0">
              <a:solidFill>
                <a:srgbClr val="333333"/>
              </a:solidFill>
              <a:effectLst/>
              <a:latin typeface="Segoe UI" panose="020B0502040204020203" pitchFamily="34" charset="0"/>
            </a:endParaRPr>
          </a:p>
          <a:p>
            <a:pPr algn="l">
              <a:buNone/>
            </a:pPr>
            <a:r>
              <a:rPr lang="en-US" b="1" i="0">
                <a:solidFill>
                  <a:srgbClr val="333333"/>
                </a:solidFill>
                <a:effectLst/>
                <a:latin typeface="Segoe UI" panose="020B0502040204020203" pitchFamily="34" charset="0"/>
              </a:rPr>
              <a:t>Expanded calendar views</a:t>
            </a:r>
            <a:endParaRPr lang="en-US" b="0" i="0">
              <a:solidFill>
                <a:srgbClr val="333333"/>
              </a:solidFill>
              <a:effectLst/>
              <a:latin typeface="Segoe UI" panose="020B0502040204020203" pitchFamily="34" charset="0"/>
            </a:endParaRPr>
          </a:p>
          <a:p>
            <a:pPr algn="l">
              <a:buNone/>
            </a:pPr>
            <a:r>
              <a:rPr lang="en-US" b="0" i="0">
                <a:solidFill>
                  <a:srgbClr val="333333"/>
                </a:solidFill>
                <a:effectLst/>
                <a:latin typeface="Segoe UI" panose="020B0502040204020203" pitchFamily="34" charset="0"/>
              </a:rPr>
              <a:t>The new calendar offers several new views and navigation options:</a:t>
            </a:r>
          </a:p>
          <a:p>
            <a:pPr algn="l">
              <a:buFont typeface="Arial" panose="020B0604020202020204" pitchFamily="34" charset="0"/>
              <a:buChar char="•"/>
            </a:pPr>
            <a:r>
              <a:rPr lang="en-US" b="1" i="0">
                <a:solidFill>
                  <a:srgbClr val="333333"/>
                </a:solidFill>
                <a:effectLst/>
                <a:latin typeface="Segoe UI" panose="020B0502040204020203" pitchFamily="34" charset="0"/>
              </a:rPr>
              <a:t>Month View</a:t>
            </a:r>
            <a:r>
              <a:rPr lang="en-US" b="0" i="0">
                <a:solidFill>
                  <a:srgbClr val="333333"/>
                </a:solidFill>
                <a:effectLst/>
                <a:latin typeface="Segoe UI" panose="020B0502040204020203" pitchFamily="34" charset="0"/>
              </a:rPr>
              <a:t>: View your calendar by month, a highly requested feature, especially useful for users with sparse calendars.</a:t>
            </a:r>
          </a:p>
          <a:p>
            <a:pPr algn="l">
              <a:buFont typeface="Arial" panose="020B0604020202020204" pitchFamily="34" charset="0"/>
              <a:buChar char="•"/>
            </a:pPr>
            <a:r>
              <a:rPr lang="en-US" b="1" i="0">
                <a:solidFill>
                  <a:srgbClr val="333333"/>
                </a:solidFill>
                <a:effectLst/>
                <a:latin typeface="Segoe UI" panose="020B0502040204020203" pitchFamily="34" charset="0"/>
              </a:rPr>
              <a:t>Split View</a:t>
            </a:r>
            <a:r>
              <a:rPr lang="en-US" b="0" i="0">
                <a:solidFill>
                  <a:srgbClr val="333333"/>
                </a:solidFill>
                <a:effectLst/>
                <a:latin typeface="Segoe UI" panose="020B0502040204020203" pitchFamily="34" charset="0"/>
              </a:rPr>
              <a:t>: When more than one calendar is selected, you can now split the calendar into two independent views.</a:t>
            </a:r>
          </a:p>
          <a:p>
            <a:pPr algn="l">
              <a:buFont typeface="Arial" panose="020B0604020202020204" pitchFamily="34" charset="0"/>
              <a:buChar char="•"/>
            </a:pPr>
            <a:r>
              <a:rPr lang="en-US" b="1" i="0">
                <a:solidFill>
                  <a:srgbClr val="333333"/>
                </a:solidFill>
                <a:effectLst/>
                <a:latin typeface="Segoe UI" panose="020B0502040204020203" pitchFamily="34" charset="0"/>
              </a:rPr>
              <a:t>Time Scale</a:t>
            </a:r>
            <a:r>
              <a:rPr lang="en-US" b="0" i="0">
                <a:solidFill>
                  <a:srgbClr val="333333"/>
                </a:solidFill>
                <a:effectLst/>
                <a:latin typeface="Segoe UI" panose="020B0502040204020203" pitchFamily="34" charset="0"/>
              </a:rPr>
              <a:t>: Specify time scales or intervals for the calendar surface</a:t>
            </a:r>
          </a:p>
          <a:p>
            <a:pPr algn="l">
              <a:buFont typeface="Arial" panose="020B0604020202020204" pitchFamily="34" charset="0"/>
              <a:buChar char="•"/>
            </a:pPr>
            <a:r>
              <a:rPr lang="en-US" b="1" i="0">
                <a:solidFill>
                  <a:srgbClr val="333333"/>
                </a:solidFill>
                <a:effectLst/>
                <a:latin typeface="Segoe UI" panose="020B0502040204020203" pitchFamily="34" charset="0"/>
              </a:rPr>
              <a:t>Saved Views</a:t>
            </a:r>
            <a:r>
              <a:rPr lang="en-US" b="0" i="0">
                <a:solidFill>
                  <a:srgbClr val="333333"/>
                </a:solidFill>
                <a:effectLst/>
                <a:latin typeface="Segoe UI" panose="020B0502040204020203" pitchFamily="34" charset="0"/>
              </a:rPr>
              <a:t>: Save your current view for easy access later</a:t>
            </a:r>
          </a:p>
          <a:p>
            <a:pPr algn="l">
              <a:buFont typeface="Arial" panose="020B0604020202020204" pitchFamily="34" charset="0"/>
              <a:buChar char="•"/>
            </a:pPr>
            <a:r>
              <a:rPr lang="en-US" b="1" i="0">
                <a:solidFill>
                  <a:srgbClr val="333333"/>
                </a:solidFill>
                <a:effectLst/>
                <a:latin typeface="Segoe UI" panose="020B0502040204020203" pitchFamily="34" charset="0"/>
              </a:rPr>
              <a:t>Weather Display</a:t>
            </a:r>
            <a:r>
              <a:rPr lang="en-US" b="0" i="0">
                <a:solidFill>
                  <a:srgbClr val="333333"/>
                </a:solidFill>
                <a:effectLst/>
                <a:latin typeface="Segoe UI" panose="020B0502040204020203" pitchFamily="34" charset="0"/>
              </a:rPr>
              <a:t>: See the weather for your current location directly in the calendar</a:t>
            </a:r>
          </a:p>
          <a:p>
            <a:pPr algn="l">
              <a:buFont typeface="Arial" panose="020B0604020202020204" pitchFamily="34" charset="0"/>
              <a:buChar char="•"/>
            </a:pPr>
            <a:endParaRPr lang="en-US" b="0" i="0">
              <a:solidFill>
                <a:srgbClr val="333333"/>
              </a:solidFill>
              <a:effectLst/>
              <a:latin typeface="Segoe UI" panose="020B0502040204020203" pitchFamily="34" charset="0"/>
            </a:endParaRPr>
          </a:p>
          <a:p>
            <a:pPr algn="l">
              <a:buNone/>
            </a:pPr>
            <a:r>
              <a:rPr lang="en-US" b="1" i="0">
                <a:solidFill>
                  <a:srgbClr val="333333"/>
                </a:solidFill>
                <a:effectLst/>
                <a:latin typeface="Segoe UI" panose="020B0502040204020203" pitchFamily="34" charset="0"/>
              </a:rPr>
              <a:t>Calendar settings and customization</a:t>
            </a:r>
            <a:endParaRPr lang="en-US" b="0" i="0">
              <a:solidFill>
                <a:srgbClr val="333333"/>
              </a:solidFill>
              <a:effectLst/>
              <a:latin typeface="Segoe UI" panose="020B0502040204020203" pitchFamily="34" charset="0"/>
            </a:endParaRPr>
          </a:p>
          <a:p>
            <a:pPr algn="l"/>
            <a:r>
              <a:rPr lang="en-US" b="0" i="0">
                <a:solidFill>
                  <a:srgbClr val="333333"/>
                </a:solidFill>
                <a:effectLst/>
                <a:latin typeface="Segoe UI" panose="020B0502040204020203" pitchFamily="34" charset="0"/>
              </a:rPr>
              <a:t>Customize your calendar settings, including start and end times for events, location settings, and more. You can also share your calendar with others in your organization and print your entire calendar. Lastly, the new calendar can be popped out as a separate window, allowing you to multitask more effectively.</a:t>
            </a:r>
          </a:p>
          <a:p>
            <a:pPr algn="l">
              <a:buFont typeface="Arial" panose="020B0604020202020204" pitchFamily="34" charset="0"/>
              <a:buChar char="•"/>
            </a:pPr>
            <a:endParaRPr lang="en-US" b="0" i="0">
              <a:solidFill>
                <a:srgbClr val="333333"/>
              </a:solidFill>
              <a:effectLst/>
              <a:latin typeface="Segoe UI" panose="020B0502040204020203" pitchFamily="34" charset="0"/>
            </a:endParaRPr>
          </a:p>
          <a:p>
            <a:pPr algn="l">
              <a:buNone/>
            </a:pPr>
            <a:r>
              <a:rPr lang="en-US" b="1" i="0">
                <a:solidFill>
                  <a:srgbClr val="333333"/>
                </a:solidFill>
                <a:effectLst/>
                <a:latin typeface="Segoe UI" panose="020B0502040204020203" pitchFamily="34" charset="0"/>
              </a:rPr>
              <a:t>Save time with easy scheduling</a:t>
            </a:r>
            <a:endParaRPr lang="en-US" b="0" i="0">
              <a:solidFill>
                <a:srgbClr val="333333"/>
              </a:solidFill>
              <a:effectLst/>
              <a:latin typeface="Segoe UI" panose="020B0502040204020203" pitchFamily="34" charset="0"/>
            </a:endParaRPr>
          </a:p>
          <a:p>
            <a:pPr algn="l"/>
            <a:r>
              <a:rPr lang="en-US" b="0" i="0">
                <a:solidFill>
                  <a:srgbClr val="333333"/>
                </a:solidFill>
                <a:effectLst/>
                <a:latin typeface="Segoe UI" panose="020B0502040204020203" pitchFamily="34" charset="0"/>
              </a:rPr>
              <a:t>Creating meetings is now more intuitive. You can quickly create a meeting from the quick view by clicking on a timeslot in your calendar or by opening the new scheduling form. The new scheduling form includes refreshed meeting options and templates for different meeting types</a:t>
            </a:r>
          </a:p>
          <a:p>
            <a:pPr algn="l">
              <a:buFont typeface="Arial" panose="020B0604020202020204" pitchFamily="34" charset="0"/>
              <a:buChar char="•"/>
            </a:pPr>
            <a:endParaRPr lang="en-US" b="0" i="0">
              <a:solidFill>
                <a:srgbClr val="333333"/>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6CF9F96C-AF7A-A5E8-C4B0-A220F6038E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6534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1C18-B0C8-96A3-647A-EF43E4B1A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B147-10F9-6539-237A-99A8FE055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46688-C6D8-B271-F7DB-A8ADE7BE63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C8800D-B869-C2F5-4A72-4044E0C35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26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712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9.png"/><Relationship Id="rId1" Type="http://schemas.openxmlformats.org/officeDocument/2006/relationships/slideMaster" Target="../slideMasters/slideMaster2.xml"/><Relationship Id="rId5" Type="http://schemas.openxmlformats.org/officeDocument/2006/relationships/image" Target="../media/image91.svg"/><Relationship Id="rId4" Type="http://schemas.openxmlformats.org/officeDocument/2006/relationships/image" Target="../media/image90.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jpe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xml"/><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2.xml"/><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2.xml"/><Relationship Id="rId4" Type="http://schemas.openxmlformats.org/officeDocument/2006/relationships/image" Target="../media/image6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2.xml"/><Relationship Id="rId5" Type="http://schemas.openxmlformats.org/officeDocument/2006/relationships/image" Target="../media/image61.jpeg"/><Relationship Id="rId4" Type="http://schemas.openxmlformats.org/officeDocument/2006/relationships/image" Target="../media/image6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2.xml"/><Relationship Id="rId4" Type="http://schemas.openxmlformats.org/officeDocument/2006/relationships/image" Target="../media/image8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e image blank">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Tree>
    <p:extLst>
      <p:ext uri="{BB962C8B-B14F-4D97-AF65-F5344CB8AC3E}">
        <p14:creationId xmlns:p14="http://schemas.microsoft.com/office/powerpoint/2010/main" val="336129366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301352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542712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426927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64327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43660373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119091528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0282844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973973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37210446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5540034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11601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451072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3064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66945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2342396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8785368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954255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81032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globe">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5F71EE51-88F6-DC73-648B-32E41CE966DF}"/>
              </a:ext>
            </a:extLst>
          </p:cNvPr>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0719055E-065D-C0EF-955B-139D7FB05166}"/>
              </a:ext>
            </a:extLst>
          </p:cNvPr>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5" name="MS logo gray - EMF">
            <a:extLst>
              <a:ext uri="{FF2B5EF4-FFF2-40B4-BE49-F238E27FC236}">
                <a16:creationId xmlns:a16="http://schemas.microsoft.com/office/drawing/2014/main" id="{AA6C8A78-9C9C-247B-7E04-A335483033E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3254336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38788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42293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1954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25509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2830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40340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918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68631509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11740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495479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525219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429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646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3041366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612376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56579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gradFill flip="none" rotWithShape="1">
          <a:gsLst>
            <a:gs pos="99383">
              <a:srgbClr val="49C5B1"/>
            </a:gs>
            <a:gs pos="75000">
              <a:srgbClr val="225B62">
                <a:alpha val="70000"/>
              </a:srgbClr>
            </a:gs>
            <a:gs pos="43000">
              <a:srgbClr val="49C5B1">
                <a:alpha val="42000"/>
              </a:srgbClr>
            </a:gs>
            <a:gs pos="61720">
              <a:srgbClr val="328783">
                <a:alpha val="72000"/>
              </a:srgbClr>
            </a:gs>
            <a:gs pos="0">
              <a:srgbClr val="B9DCD2">
                <a:alpha val="34000"/>
              </a:srgb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3" name="Picture 12" descr="A close-up of several green squares&#10;&#10;Description automatically generated">
            <a:extLst>
              <a:ext uri="{FF2B5EF4-FFF2-40B4-BE49-F238E27FC236}">
                <a16:creationId xmlns:a16="http://schemas.microsoft.com/office/drawing/2014/main" id="{7725782C-080F-1F95-6D3B-C4D5C0742B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B55674D-26E7-9727-2DC7-B84D57DD8406}"/>
              </a:ext>
            </a:extLst>
          </p:cNvPr>
          <p:cNvSpPr>
            <a:spLocks noGrp="1"/>
          </p:cNvSpPr>
          <p:nvPr>
            <p:ph type="title" hasCustomPrompt="1"/>
          </p:nvPr>
        </p:nvSpPr>
        <p:spPr>
          <a:xfrm>
            <a:off x="594360" y="1560468"/>
            <a:ext cx="4464657" cy="1354217"/>
          </a:xfrm>
          <a:prstGeom prst="rect">
            <a:avLst/>
          </a:prstGeom>
        </p:spPr>
        <p:txBody>
          <a:bodyPr wrap="square" lIns="0" tIns="0" rIns="0" bIns="0" anchor="b" anchorCtr="0">
            <a:spAutoFit/>
          </a:bodyPr>
          <a:lstStyle>
            <a:lvl1pPr marL="0" algn="l" defTabSz="932742" rtl="0" eaLnBrk="1" latinLnBrk="0" hangingPunct="1">
              <a:lnSpc>
                <a:spcPct val="100000"/>
              </a:lnSpc>
              <a:spcBef>
                <a:spcPct val="0"/>
              </a:spcBef>
              <a:buNone/>
              <a:defRPr lang="en-US" sz="4400" b="1" i="0" kern="1200" cap="none" spc="-50" baseline="0" dirty="0">
                <a:ln w="3175">
                  <a:noFill/>
                </a:ln>
                <a:solidFill>
                  <a:srgbClr val="225B62"/>
                </a:solidFill>
                <a:effectLst/>
                <a:latin typeface="Segoe Sans Display Semibold" pitchFamily="2" charset="0"/>
                <a:ea typeface="+mn-ea"/>
                <a:cs typeface="Segoe Sans Display Semibold" pitchFamily="2" charset="0"/>
              </a:defRPr>
            </a:lvl1pPr>
          </a:lstStyle>
          <a:p>
            <a:r>
              <a:rPr lang="en-US"/>
              <a:t>Event name or presentation title </a:t>
            </a:r>
          </a:p>
        </p:txBody>
      </p:sp>
      <p:sp>
        <p:nvSpPr>
          <p:cNvPr id="5" name="Text Placeholder 4">
            <a:extLst>
              <a:ext uri="{FF2B5EF4-FFF2-40B4-BE49-F238E27FC236}">
                <a16:creationId xmlns:a16="http://schemas.microsoft.com/office/drawing/2014/main" id="{C47169B4-91B7-6381-7E92-580EC8940BCB}"/>
              </a:ext>
            </a:extLst>
          </p:cNvPr>
          <p:cNvSpPr>
            <a:spLocks noGrp="1"/>
          </p:cNvSpPr>
          <p:nvPr>
            <p:ph type="body" sz="quarter" idx="12" hasCustomPrompt="1"/>
          </p:nvPr>
        </p:nvSpPr>
        <p:spPr>
          <a:xfrm>
            <a:off x="594360" y="3346171"/>
            <a:ext cx="4461118" cy="307777"/>
          </a:xfrm>
          <a:prstGeom prst="rect">
            <a:avLst/>
          </a:prstGeom>
          <a:noFill/>
        </p:spPr>
        <p:txBody>
          <a:bodyPr wrap="square" lIns="0" tIns="0" rIns="0" bIns="0">
            <a:spAutoFit/>
          </a:bodyPr>
          <a:lstStyle>
            <a:lvl1pPr marL="0" indent="0">
              <a:spcBef>
                <a:spcPts val="0"/>
              </a:spcBef>
              <a:buNone/>
              <a:defRPr sz="2000" b="1" i="0" spc="0" baseline="0">
                <a:solidFill>
                  <a:srgbClr val="225B62"/>
                </a:solidFill>
                <a:latin typeface="Segoe Sans Display Semibold" pitchFamily="2" charset="0"/>
                <a:cs typeface="Segoe Sans Display Semibold" pitchFamily="2" charset="0"/>
              </a:defRPr>
            </a:lvl1pPr>
          </a:lstStyle>
          <a:p>
            <a:pPr lvl="0"/>
            <a:r>
              <a:rPr lang="en-US"/>
              <a:t>Speaker name or subtitle</a:t>
            </a:r>
          </a:p>
        </p:txBody>
      </p:sp>
      <p:pic>
        <p:nvPicPr>
          <p:cNvPr id="7" name="Graphic 6">
            <a:extLst>
              <a:ext uri="{FF2B5EF4-FFF2-40B4-BE49-F238E27FC236}">
                <a16:creationId xmlns:a16="http://schemas.microsoft.com/office/drawing/2014/main" id="{FCDEEAB3-998E-5F0F-F7B9-443CC51912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587489"/>
            <a:ext cx="1922809" cy="407636"/>
          </a:xfrm>
          <a:prstGeom prst="rect">
            <a:avLst/>
          </a:prstGeom>
        </p:spPr>
      </p:pic>
    </p:spTree>
    <p:extLst>
      <p:ext uri="{BB962C8B-B14F-4D97-AF65-F5344CB8AC3E}">
        <p14:creationId xmlns:p14="http://schemas.microsoft.com/office/powerpoint/2010/main" val="340096974"/>
      </p:ext>
    </p:extLst>
  </p:cSld>
  <p:clrMapOvr>
    <a:masterClrMapping/>
  </p:clrMapOvr>
  <p:transition>
    <p:fade/>
  </p:transition>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guide id="25" pos="4632">
          <p15:clr>
            <a:srgbClr val="FBAE40"/>
          </p15:clr>
        </p15:guide>
        <p15:guide id="26" orient="horz" pos="496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61097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842079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47389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03443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2549671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701862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85969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35141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876046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71008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9661465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1415346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498882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0992517"/>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55281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7594144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317644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87405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3709690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hqprint">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8129617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54240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hqprint">
            <a:alphaModFix amt="50000"/>
            <a:extLst>
              <a:ext uri="{28A0092B-C50C-407E-A947-70E740481C1C}">
                <a14:useLocalDpi xmlns:a14="http://schemas.microsoft.com/office/drawing/2010/main"/>
              </a:ext>
            </a:extLst>
          </a:blip>
          <a:srcRect/>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92515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26187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20209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01008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6025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428932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37751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0907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79384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97371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98308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62240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1301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74934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47344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98708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621667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04260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84771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963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75827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358872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718549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223401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62128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28602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89015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787503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hqprint">
            <a:alphaModFix/>
            <a:extLst>
              <a:ext uri="{28A0092B-C50C-407E-A947-70E740481C1C}">
                <a14:useLocalDpi xmlns:a14="http://schemas.microsoft.com/office/drawing/2010/main"/>
              </a:ext>
            </a:extLst>
          </a:blip>
          <a:srcRect/>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065509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154114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76550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20487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556001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830337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92081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47347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60291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843319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342452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810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Blank 4">
    <p:bg>
      <p:bgPr>
        <a:solidFill>
          <a:srgbClr val="FFF8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35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2_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200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6788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448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D8E492-F151-D0B1-38D2-1027625A18FA}"/>
              </a:ext>
            </a:extLst>
          </p:cNvPr>
          <p:cNvSpPr/>
          <p:nvPr userDrawn="1"/>
        </p:nvSpPr>
        <p:spPr bwMode="auto">
          <a:xfrm>
            <a:off x="0" y="0"/>
            <a:ext cx="12192000" cy="6858000"/>
          </a:xfrm>
          <a:prstGeom prst="rect">
            <a:avLst/>
          </a:prstGeom>
          <a:solidFill>
            <a:srgbClr val="FCF4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99753446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1_Blank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6453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60429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4040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870311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9.xml"/><Relationship Id="rId21" Type="http://schemas.openxmlformats.org/officeDocument/2006/relationships/slideLayout" Target="../slideLayouts/slideLayout54.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63" Type="http://schemas.openxmlformats.org/officeDocument/2006/relationships/slideLayout" Target="../slideLayouts/slideLayout96.xml"/><Relationship Id="rId68" Type="http://schemas.openxmlformats.org/officeDocument/2006/relationships/slideLayout" Target="../slideLayouts/slideLayout101.xml"/><Relationship Id="rId16" Type="http://schemas.openxmlformats.org/officeDocument/2006/relationships/slideLayout" Target="../slideLayouts/slideLayout4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66" Type="http://schemas.openxmlformats.org/officeDocument/2006/relationships/slideLayout" Target="../slideLayouts/slideLayout99.xml"/><Relationship Id="rId74" Type="http://schemas.openxmlformats.org/officeDocument/2006/relationships/slideLayout" Target="../slideLayouts/slideLayout107.xml"/><Relationship Id="rId79" Type="http://schemas.openxmlformats.org/officeDocument/2006/relationships/image" Target="../media/image12.svg"/><Relationship Id="rId5" Type="http://schemas.openxmlformats.org/officeDocument/2006/relationships/slideLayout" Target="../slideLayouts/slideLayout38.xml"/><Relationship Id="rId61" Type="http://schemas.openxmlformats.org/officeDocument/2006/relationships/slideLayout" Target="../slideLayouts/slideLayout94.xml"/><Relationship Id="rId19" Type="http://schemas.openxmlformats.org/officeDocument/2006/relationships/slideLayout" Target="../slideLayouts/slideLayout5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64" Type="http://schemas.openxmlformats.org/officeDocument/2006/relationships/slideLayout" Target="../slideLayouts/slideLayout97.xml"/><Relationship Id="rId69" Type="http://schemas.openxmlformats.org/officeDocument/2006/relationships/slideLayout" Target="../slideLayouts/slideLayout102.xml"/><Relationship Id="rId77" Type="http://schemas.openxmlformats.org/officeDocument/2006/relationships/image" Target="../media/image10.png"/><Relationship Id="rId8" Type="http://schemas.openxmlformats.org/officeDocument/2006/relationships/slideLayout" Target="../slideLayouts/slideLayout41.xml"/><Relationship Id="rId51" Type="http://schemas.openxmlformats.org/officeDocument/2006/relationships/slideLayout" Target="../slideLayouts/slideLayout84.xml"/><Relationship Id="rId72" Type="http://schemas.openxmlformats.org/officeDocument/2006/relationships/slideLayout" Target="../slideLayouts/slideLayout105.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 Id="rId67" Type="http://schemas.openxmlformats.org/officeDocument/2006/relationships/slideLayout" Target="../slideLayouts/slideLayout100.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slideLayout" Target="../slideLayouts/slideLayout95.xml"/><Relationship Id="rId70" Type="http://schemas.openxmlformats.org/officeDocument/2006/relationships/slideLayout" Target="../slideLayouts/slideLayout103.xml"/><Relationship Id="rId75"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10" Type="http://schemas.openxmlformats.org/officeDocument/2006/relationships/slideLayout" Target="../slideLayouts/slideLayout43.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65" Type="http://schemas.openxmlformats.org/officeDocument/2006/relationships/slideLayout" Target="../slideLayouts/slideLayout98.xml"/><Relationship Id="rId73" Type="http://schemas.openxmlformats.org/officeDocument/2006/relationships/slideLayout" Target="../slideLayouts/slideLayout106.xml"/><Relationship Id="rId78" Type="http://schemas.openxmlformats.org/officeDocument/2006/relationships/image" Target="../media/image11.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9" Type="http://schemas.openxmlformats.org/officeDocument/2006/relationships/slideLayout" Target="../slideLayouts/slideLayout72.xml"/><Relationship Id="rId34" Type="http://schemas.openxmlformats.org/officeDocument/2006/relationships/slideLayout" Target="../slideLayouts/slideLayout67.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76" Type="http://schemas.openxmlformats.org/officeDocument/2006/relationships/image" Target="../media/image9.png"/><Relationship Id="rId7" Type="http://schemas.openxmlformats.org/officeDocument/2006/relationships/slideLayout" Target="../slideLayouts/slideLayout40.xml"/><Relationship Id="rId71" Type="http://schemas.openxmlformats.org/officeDocument/2006/relationships/slideLayout" Target="../slideLayouts/slideLayout104.xml"/><Relationship Id="rId2" Type="http://schemas.openxmlformats.org/officeDocument/2006/relationships/slideLayout" Target="../slideLayouts/slideLayout35.xml"/><Relationship Id="rId2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5"/>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163093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76">
            <a:lum/>
          </a:blip>
          <a:srcRect/>
          <a:stretch>
            <a:fillRect/>
          </a:stretch>
        </a:blipFill>
        <a:effectLst/>
      </p:bgPr>
    </p:bg>
    <p:spTree>
      <p:nvGrpSpPr>
        <p:cNvPr id="1" name=""/>
        <p:cNvGrpSpPr/>
        <p:nvPr/>
      </p:nvGrpSpPr>
      <p:grpSpPr>
        <a:xfrm>
          <a:off x="0" y="0"/>
          <a:ext cx="0" cy="0"/>
          <a:chOff x="0" y="0"/>
          <a:chExt cx="0" cy="0"/>
        </a:xfrm>
      </p:grpSpPr>
      <p:pic>
        <p:nvPicPr>
          <p:cNvPr id="5" name="Picture 4" descr="A blurry image of a yellow and pink background&#10;&#10;Description automatically generated">
            <a:extLst>
              <a:ext uri="{FF2B5EF4-FFF2-40B4-BE49-F238E27FC236}">
                <a16:creationId xmlns:a16="http://schemas.microsoft.com/office/drawing/2014/main" id="{032DDAF1-F548-DD68-59F4-A0C36AA0EBE5}"/>
              </a:ext>
            </a:extLst>
          </p:cNvPr>
          <p:cNvPicPr>
            <a:picLocks noChangeAspect="1"/>
          </p:cNvPicPr>
          <p:nvPr userDrawn="1"/>
        </p:nvPicPr>
        <p:blipFill>
          <a:blip r:embed="rId77">
            <a:alphaModFix amt="20000"/>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68745547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 id="2147483754" r:id="rId47"/>
    <p:sldLayoutId id="2147483755" r:id="rId48"/>
    <p:sldLayoutId id="2147483756" r:id="rId49"/>
    <p:sldLayoutId id="2147483757" r:id="rId50"/>
    <p:sldLayoutId id="2147483758" r:id="rId51"/>
    <p:sldLayoutId id="2147483759" r:id="rId52"/>
    <p:sldLayoutId id="2147483760" r:id="rId53"/>
    <p:sldLayoutId id="2147483761" r:id="rId54"/>
    <p:sldLayoutId id="2147483762" r:id="rId55"/>
    <p:sldLayoutId id="2147483763" r:id="rId56"/>
    <p:sldLayoutId id="2147483764" r:id="rId57"/>
    <p:sldLayoutId id="2147483765" r:id="rId58"/>
    <p:sldLayoutId id="2147483766" r:id="rId59"/>
    <p:sldLayoutId id="2147483767" r:id="rId60"/>
    <p:sldLayoutId id="2147483768" r:id="rId61"/>
    <p:sldLayoutId id="2147483769" r:id="rId62"/>
    <p:sldLayoutId id="2147483770" r:id="rId63"/>
    <p:sldLayoutId id="2147483771" r:id="rId64"/>
    <p:sldLayoutId id="2147483772" r:id="rId65"/>
    <p:sldLayoutId id="2147483773" r:id="rId66"/>
    <p:sldLayoutId id="2147483774" r:id="rId67"/>
    <p:sldLayoutId id="2147483775" r:id="rId68"/>
    <p:sldLayoutId id="2147483776" r:id="rId69"/>
    <p:sldLayoutId id="2147483777" r:id="rId70"/>
    <p:sldLayoutId id="2147483778" r:id="rId71"/>
    <p:sldLayoutId id="2147483779" r:id="rId72"/>
    <p:sldLayoutId id="2147483780" r:id="rId73"/>
    <p:sldLayoutId id="2147483781"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pos="3840">
          <p15:clr>
            <a:srgbClr val="C35EA4"/>
          </p15:clr>
        </p15:guide>
        <p15:guide id="28" orient="horz" pos="2160">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5.xml"/><Relationship Id="rId4" Type="http://schemas.openxmlformats.org/officeDocument/2006/relationships/image" Target="../media/image97.png"/></Relationships>
</file>

<file path=ppt/slides/_rels/slide10.xml.rels><?xml version="1.0" encoding="UTF-8" standalone="yes"?>
<Relationships xmlns="http://schemas.openxmlformats.org/package/2006/relationships"><Relationship Id="rId3" Type="http://schemas.openxmlformats.org/officeDocument/2006/relationships/hyperlink" Target="https://techcommunity.microsoft.com/blog/microsoftteamsblog/the-new-calendar-in-microsoft-teams-now-generally-available/4373598"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11.xml.rels><?xml version="1.0" encoding="UTF-8" standalone="yes"?>
<Relationships xmlns="http://schemas.openxmlformats.org/package/2006/relationships"><Relationship Id="rId3" Type="http://schemas.openxmlformats.org/officeDocument/2006/relationships/hyperlink" Target="https://www.microsoft.com/en-us/microsoft-365/roadmap?id=476072"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hyperlink" Target="https://techcommunity.microsoft.com/blog/microsoft365copilotblog/what%E2%80%99s-new-in-microsoft-365-copilot--feb-2025/437039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techcommunity.microsoft.com/blog/publicsectorblog/february-2025---microsoft-365-us-public-sector-roadmap-newsletter/4384332" TargetMode="External"/><Relationship Id="rId2" Type="http://schemas.openxmlformats.org/officeDocument/2006/relationships/hyperlink" Target="https://techcommunity.microsoft.com/blog/publicsectorblog/january-2025---microsoft-365-us-public-sector-roadmap-newsletter/4370791" TargetMode="Externa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hyperlink" Target="https://techcommunity.microsoft.com/blog/publicsectorblog/march-2025---microsoft-365-us-public-sector-roadmap-newsletter/439496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4.xml.rels><?xml version="1.0" encoding="UTF-8" standalone="yes"?>
<Relationships xmlns="http://schemas.openxmlformats.org/package/2006/relationships"><Relationship Id="rId8" Type="http://schemas.openxmlformats.org/officeDocument/2006/relationships/hyperlink" Target="https://communitydays.org/event/2025-05-04/microsoft-365-community-conference" TargetMode="External"/><Relationship Id="rId3" Type="http://schemas.openxmlformats.org/officeDocument/2006/relationships/hyperlink" Target="https://www.microsoft.com/events" TargetMode="External"/><Relationship Id="rId7" Type="http://schemas.openxmlformats.org/officeDocument/2006/relationships/hyperlink" Target="https://communitydays.org/event/2025-04-03/amp-boston-healthtech-leadership-summi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communitydays.org/event/2025-03-31/microsoft-fabric-community-conference" TargetMode="External"/><Relationship Id="rId5" Type="http://schemas.openxmlformats.org/officeDocument/2006/relationships/hyperlink" Target="https://communitydays.org/event/2025-03-29/boston-code-camp-38" TargetMode="External"/><Relationship Id="rId10" Type="http://schemas.openxmlformats.org/officeDocument/2006/relationships/hyperlink" Target="https://communitydays.org/event/2025-06-23/techcon365-and-pwrcon-seattle-2025" TargetMode="External"/><Relationship Id="rId4"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9" Type="http://schemas.openxmlformats.org/officeDocument/2006/relationships/hyperlink" Target="https://communitydays.org/event/2025-06-16/european-power-platform-conferenc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techcommunity.microsoft.com/category/drivingadoption/events/drivingadoptionevents" TargetMode="External"/><Relationship Id="rId1" Type="http://schemas.openxmlformats.org/officeDocument/2006/relationships/slideLayout" Target="../slideLayouts/slideLayout5.xml"/><Relationship Id="rId5" Type="http://schemas.openxmlformats.org/officeDocument/2006/relationships/hyperlink" Target="https://aka.ms/Microsoft365ChampionCallFeedback" TargetMode="External"/><Relationship Id="rId4" Type="http://schemas.openxmlformats.org/officeDocument/2006/relationships/image" Target="../media/image114.svg"/></Relationships>
</file>

<file path=ppt/slides/_rels/slide16.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115.png"/><Relationship Id="rId7" Type="http://schemas.openxmlformats.org/officeDocument/2006/relationships/hyperlink" Target="https://aka.ms/DrivingAdoptio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s://aka.ms/Microsoft365ChampionCallFeedback" TargetMode="External"/><Relationship Id="rId5" Type="http://schemas.openxmlformats.org/officeDocument/2006/relationships/image" Target="../media/image117.png"/><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s://aka.ms/CodeofConduc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aka.ms/M365ChampionCallAM" TargetMode="External"/><Relationship Id="rId2" Type="http://schemas.openxmlformats.org/officeDocument/2006/relationships/hyperlink" Target="https://aka.ms/community/learning" TargetMode="External"/><Relationship Id="rId1" Type="http://schemas.openxmlformats.org/officeDocument/2006/relationships/slideLayout" Target="../slideLayouts/slideLayout4.xml"/><Relationship Id="rId5" Type="http://schemas.openxmlformats.org/officeDocument/2006/relationships/hyperlink" Target="https://aka.ms/M365Champions" TargetMode="External"/><Relationship Id="rId4" Type="http://schemas.openxmlformats.org/officeDocument/2006/relationships/hyperlink" Target="https://aka.ms/M365ChampionCallP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ka.ms/M365Con25"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s://aka.ms/CustomerHubSessions"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hyperlink" Target="https://adoption.microsoft.com/sharepoint-agents/" TargetMode="External"/><Relationship Id="rId3" Type="http://schemas.openxmlformats.org/officeDocument/2006/relationships/hyperlink" Target="https://adoption.microsoft.com/security-copilot/video-hub" TargetMode="External"/><Relationship Id="rId7" Type="http://schemas.openxmlformats.org/officeDocument/2006/relationships/hyperlink" Target="https://adoption.microsoft.com/customer-hub"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aka.ms/Copilot/RiskComplianceDiscussionGuide" TargetMode="External"/><Relationship Id="rId5" Type="http://schemas.openxmlformats.org/officeDocument/2006/relationships/hyperlink" Target="https://aka.ms/CopilotAdvancedAnalytics" TargetMode="External"/><Relationship Id="rId10" Type="http://schemas.openxmlformats.org/officeDocument/2006/relationships/image" Target="../media/image103.png"/><Relationship Id="rId4" Type="http://schemas.openxmlformats.org/officeDocument/2006/relationships/hyperlink" Target="https://adoption.microsoft.com/modern-employee-communications/" TargetMode="External"/><Relationship Id="rId9" Type="http://schemas.openxmlformats.org/officeDocument/2006/relationships/hyperlink" Target="https://adoption.microsoft.com/release-note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support.microsoft.com/office/chat-with-a-bot-in-microsoft-teams-9c7bab5e-b1a2-4e35-801a-80d076e26f3f"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Microsoft 365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4038941"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2" name="TextBox 11">
            <a:extLst>
              <a:ext uri="{FF2B5EF4-FFF2-40B4-BE49-F238E27FC236}">
                <a16:creationId xmlns:a16="http://schemas.microsoft.com/office/drawing/2014/main" id="{ED8A1AB5-2D60-3569-1D67-9F967F1BC395}"/>
              </a:ext>
            </a:extLst>
          </p:cNvPr>
          <p:cNvSpPr txBox="1"/>
          <p:nvPr/>
        </p:nvSpPr>
        <p:spPr>
          <a:xfrm>
            <a:off x="1530382" y="4652291"/>
            <a:ext cx="2913507"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Segoe UI Semibold"/>
                <a:cs typeface="Segoe UI Semibold"/>
              </a:rPr>
              <a:t>March</a:t>
            </a:r>
            <a:r>
              <a:rPr kumimoji="0" lang="en-US" sz="2800" b="1" i="0" u="none" strike="noStrike" kern="1200" cap="none" spc="0" normalizeH="0" baseline="0" noProof="0" dirty="0">
                <a:ln>
                  <a:noFill/>
                </a:ln>
                <a:solidFill>
                  <a:srgbClr val="FFFFFF"/>
                </a:solidFill>
                <a:effectLst/>
                <a:uLnTx/>
                <a:uFillTx/>
                <a:latin typeface="Segoe UI Semibold"/>
                <a:ea typeface="+mn-ea"/>
                <a:cs typeface="Segoe UI Semibold"/>
              </a:rPr>
              <a:t> 2025</a:t>
            </a:r>
          </a:p>
        </p:txBody>
      </p:sp>
    </p:spTree>
    <p:extLst>
      <p:ext uri="{BB962C8B-B14F-4D97-AF65-F5344CB8AC3E}">
        <p14:creationId xmlns:p14="http://schemas.microsoft.com/office/powerpoint/2010/main" val="283221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030DA-A89F-3F2A-70B5-D401BC63C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A5F6C-41E9-53B9-2F26-F694BCFBDA31}"/>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0A004E87-B892-ED41-88B7-90D37736AF44}"/>
              </a:ext>
            </a:extLst>
          </p:cNvPr>
          <p:cNvSpPr>
            <a:spLocks noGrp="1"/>
          </p:cNvSpPr>
          <p:nvPr>
            <p:ph type="body" sz="quarter" idx="12"/>
          </p:nvPr>
        </p:nvSpPr>
        <p:spPr/>
        <p:txBody>
          <a:bodyPr/>
          <a:lstStyle/>
          <a:p>
            <a:r>
              <a:rPr lang="en-US"/>
              <a:t>Microsoft Teams</a:t>
            </a:r>
          </a:p>
        </p:txBody>
      </p:sp>
      <p:sp>
        <p:nvSpPr>
          <p:cNvPr id="5" name="Text Placeholder 4">
            <a:extLst>
              <a:ext uri="{FF2B5EF4-FFF2-40B4-BE49-F238E27FC236}">
                <a16:creationId xmlns:a16="http://schemas.microsoft.com/office/drawing/2014/main" id="{E10E7E84-9BD4-9566-DDB2-E6DA8404635E}"/>
              </a:ext>
            </a:extLst>
          </p:cNvPr>
          <p:cNvSpPr>
            <a:spLocks noGrp="1"/>
          </p:cNvSpPr>
          <p:nvPr>
            <p:ph type="body" sz="quarter" idx="13"/>
          </p:nvPr>
        </p:nvSpPr>
        <p:spPr>
          <a:xfrm>
            <a:off x="584200" y="1984051"/>
            <a:ext cx="5399258" cy="3896451"/>
          </a:xfrm>
        </p:spPr>
        <p:txBody>
          <a:bodyPr/>
          <a:lstStyle/>
          <a:p>
            <a:pPr algn="l"/>
            <a:r>
              <a:rPr lang="en-US" sz="2400" i="0" dirty="0">
                <a:solidFill>
                  <a:srgbClr val="333333"/>
                </a:solidFill>
                <a:effectLst/>
                <a:latin typeface="+mj-lt"/>
              </a:rPr>
              <a:t>Intelligent Meeting Recap for events (Premium)</a:t>
            </a:r>
          </a:p>
          <a:p>
            <a:pPr algn="l"/>
            <a:r>
              <a:rPr lang="en-US" b="0" i="0" dirty="0">
                <a:solidFill>
                  <a:srgbClr val="333333"/>
                </a:solidFill>
                <a:effectLst/>
                <a:latin typeface="Segoe UI" panose="020B0502040204020203" pitchFamily="34" charset="0"/>
              </a:rPr>
              <a:t>Intelligent recap is now available for town hall and webinar event instances, just like the intelligent recap experience you are used to in meetings. Event organizer, co-organizers, and presenters can now easily explore the meeting recording by speakers and topics, and access AI-generated meeting notes, AI-generated tasks, and name mentions. In addition to availability with a Teams Premium license, intelligent event recap features are available with a Microsoft 365 Copilot license.</a:t>
            </a:r>
          </a:p>
          <a:p>
            <a:pPr algn="l"/>
            <a:r>
              <a:rPr lang="en-US" dirty="0">
                <a:latin typeface="Segoe UI"/>
                <a:cs typeface="Segoe UI"/>
              </a:rPr>
              <a:t>Click </a:t>
            </a:r>
            <a:r>
              <a:rPr lang="en-US" dirty="0">
                <a:latin typeface="Segoe UI"/>
                <a:cs typeface="Segoe UI"/>
                <a:hlinkClick r:id="rId3"/>
              </a:rPr>
              <a:t>here</a:t>
            </a:r>
            <a:r>
              <a:rPr lang="en-US" dirty="0">
                <a:latin typeface="Segoe UI"/>
                <a:cs typeface="Segoe UI"/>
              </a:rPr>
              <a:t> to learn more.</a:t>
            </a:r>
          </a:p>
        </p:txBody>
      </p:sp>
      <p:pic>
        <p:nvPicPr>
          <p:cNvPr id="7" name="Picture 6">
            <a:extLst>
              <a:ext uri="{FF2B5EF4-FFF2-40B4-BE49-F238E27FC236}">
                <a16:creationId xmlns:a16="http://schemas.microsoft.com/office/drawing/2014/main" id="{012A36E5-1A91-E8EA-6A32-AA9134A2131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8216" y="2297730"/>
            <a:ext cx="5746384" cy="3292199"/>
          </a:xfrm>
          <a:prstGeom prst="rect">
            <a:avLst/>
          </a:prstGeom>
        </p:spPr>
      </p:pic>
    </p:spTree>
    <p:extLst>
      <p:ext uri="{BB962C8B-B14F-4D97-AF65-F5344CB8AC3E}">
        <p14:creationId xmlns:p14="http://schemas.microsoft.com/office/powerpoint/2010/main" val="198073381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A6CC-F2F7-255D-F24B-8609238C7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D2314-769B-43C2-9697-65809F53C44B}"/>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F01BCEE3-59EF-B529-E154-DA7DC705266F}"/>
              </a:ext>
            </a:extLst>
          </p:cNvPr>
          <p:cNvSpPr>
            <a:spLocks noGrp="1"/>
          </p:cNvSpPr>
          <p:nvPr>
            <p:ph type="body" sz="quarter" idx="12"/>
          </p:nvPr>
        </p:nvSpPr>
        <p:spPr/>
        <p:txBody>
          <a:bodyPr/>
          <a:lstStyle/>
          <a:p>
            <a:r>
              <a:rPr lang="en-US" dirty="0"/>
              <a:t>Microsoft 365 Copilot</a:t>
            </a:r>
          </a:p>
        </p:txBody>
      </p:sp>
      <p:sp>
        <p:nvSpPr>
          <p:cNvPr id="5" name="Text Placeholder 4">
            <a:extLst>
              <a:ext uri="{FF2B5EF4-FFF2-40B4-BE49-F238E27FC236}">
                <a16:creationId xmlns:a16="http://schemas.microsoft.com/office/drawing/2014/main" id="{E2464652-F8C6-042B-6773-52EDAEECDD2B}"/>
              </a:ext>
            </a:extLst>
          </p:cNvPr>
          <p:cNvSpPr>
            <a:spLocks noGrp="1"/>
          </p:cNvSpPr>
          <p:nvPr>
            <p:ph type="body" sz="quarter" idx="13"/>
          </p:nvPr>
        </p:nvSpPr>
        <p:spPr>
          <a:xfrm>
            <a:off x="584200" y="1984051"/>
            <a:ext cx="4927600" cy="4228850"/>
          </a:xfrm>
        </p:spPr>
        <p:txBody>
          <a:bodyPr/>
          <a:lstStyle/>
          <a:p>
            <a:pPr algn="l"/>
            <a:r>
              <a:rPr lang="en-US" sz="2400" i="0" dirty="0">
                <a:solidFill>
                  <a:srgbClr val="333333"/>
                </a:solidFill>
                <a:effectLst/>
                <a:latin typeface="+mj-lt"/>
                <a:cs typeface="Segoe Sans Text Semibold" pitchFamily="2" charset="0"/>
              </a:rPr>
              <a:t>GCC availability and meeting recap options for Copilot in Teams</a:t>
            </a:r>
          </a:p>
          <a:p>
            <a:pPr algn="l">
              <a:buNone/>
            </a:pPr>
            <a:r>
              <a:rPr lang="en-US" b="0" i="0" dirty="0">
                <a:solidFill>
                  <a:srgbClr val="333333"/>
                </a:solidFill>
                <a:effectLst/>
                <a:latin typeface="Segoe UI" panose="020B0502040204020203" pitchFamily="34" charset="0"/>
              </a:rPr>
              <a:t>Copilot in Teams meetings is now available for GCC. Users can now run more effective meetings, get up to speed on conversations, organize key discussion points, and summarize key actions so participants know what they need to do next. Users can type questions or use predetermined prompts during or after the meeting, and their interactions with Copilot are only visible to them. Copilot in Teams meetings for GCC </a:t>
            </a:r>
            <a:r>
              <a:rPr lang="en-US" b="0" i="0" dirty="0">
                <a:solidFill>
                  <a:srgbClr val="333333"/>
                </a:solidFill>
                <a:effectLst/>
                <a:latin typeface="Segoe UI" panose="020B0502040204020203" pitchFamily="34" charset="0"/>
                <a:hlinkClick r:id="rId3"/>
              </a:rPr>
              <a:t>rolled out in February</a:t>
            </a:r>
            <a:r>
              <a:rPr lang="en-US" b="0" i="0" dirty="0">
                <a:solidFill>
                  <a:srgbClr val="333333"/>
                </a:solidFill>
                <a:effectLst/>
                <a:latin typeface="Segoe UI" panose="020B0502040204020203" pitchFamily="34" charset="0"/>
              </a:rPr>
              <a:t>.</a:t>
            </a:r>
          </a:p>
          <a:p>
            <a:pPr algn="l">
              <a:buNone/>
            </a:pPr>
            <a:r>
              <a:rPr lang="en-US" b="0" i="0" dirty="0">
                <a:solidFill>
                  <a:srgbClr val="333333"/>
                </a:solidFill>
                <a:effectLst/>
                <a:latin typeface="Segoe UI" panose="020B0502040204020203" pitchFamily="34" charset="0"/>
              </a:rPr>
              <a:t> </a:t>
            </a:r>
          </a:p>
          <a:p>
            <a:pPr algn="l"/>
            <a:r>
              <a:rPr lang="en-US" sz="1800" dirty="0">
                <a:highlight>
                  <a:srgbClr val="FFFFFF"/>
                </a:highlight>
                <a:latin typeface="Segoe UI"/>
                <a:cs typeface="Segoe UI"/>
              </a:rPr>
              <a:t>Click </a:t>
            </a:r>
            <a:r>
              <a:rPr lang="en-US" sz="1800" dirty="0">
                <a:highlight>
                  <a:srgbClr val="FFFFFF"/>
                </a:highlight>
                <a:latin typeface="Segoe UI"/>
                <a:cs typeface="Segoe UI"/>
                <a:hlinkClick r:id="rId4"/>
              </a:rPr>
              <a:t>here</a:t>
            </a:r>
            <a:r>
              <a:rPr lang="en-US" sz="1800" dirty="0">
                <a:highlight>
                  <a:srgbClr val="FFFFFF"/>
                </a:highlight>
                <a:latin typeface="Segoe UI"/>
                <a:cs typeface="Segoe UI"/>
              </a:rPr>
              <a:t> to learn more.</a:t>
            </a:r>
            <a:endParaRPr lang="en-US" sz="1600" dirty="0">
              <a:latin typeface="Segoe UI"/>
              <a:cs typeface="Segoe UI"/>
            </a:endParaRPr>
          </a:p>
        </p:txBody>
      </p:sp>
      <p:pic>
        <p:nvPicPr>
          <p:cNvPr id="7" name="Picture 6">
            <a:extLst>
              <a:ext uri="{FF2B5EF4-FFF2-40B4-BE49-F238E27FC236}">
                <a16:creationId xmlns:a16="http://schemas.microsoft.com/office/drawing/2014/main" id="{2766CDD9-3A54-3C45-38CE-AC21C974390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832449" y="2171191"/>
            <a:ext cx="6197919" cy="3545277"/>
          </a:xfrm>
          <a:prstGeom prst="rect">
            <a:avLst/>
          </a:prstGeom>
        </p:spPr>
      </p:pic>
    </p:spTree>
    <p:extLst>
      <p:ext uri="{BB962C8B-B14F-4D97-AF65-F5344CB8AC3E}">
        <p14:creationId xmlns:p14="http://schemas.microsoft.com/office/powerpoint/2010/main" val="350597373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FC6F5-F1BD-A205-9809-EB1292482B71}"/>
              </a:ext>
            </a:extLst>
          </p:cNvPr>
          <p:cNvSpPr>
            <a:spLocks noGrp="1"/>
          </p:cNvSpPr>
          <p:nvPr>
            <p:ph type="title"/>
          </p:nvPr>
        </p:nvSpPr>
        <p:spPr/>
        <p:txBody>
          <a:bodyPr/>
          <a:lstStyle/>
          <a:p>
            <a:r>
              <a:rPr lang="en-US"/>
              <a:t>Top Microsoft 365 updates</a:t>
            </a:r>
          </a:p>
        </p:txBody>
      </p:sp>
      <p:sp>
        <p:nvSpPr>
          <p:cNvPr id="7" name="Text Placeholder 6">
            <a:extLst>
              <a:ext uri="{FF2B5EF4-FFF2-40B4-BE49-F238E27FC236}">
                <a16:creationId xmlns:a16="http://schemas.microsoft.com/office/drawing/2014/main" id="{98E2A45E-A5C4-8ACB-CAD9-25E7B17B6DD6}"/>
              </a:ext>
            </a:extLst>
          </p:cNvPr>
          <p:cNvSpPr>
            <a:spLocks noGrp="1"/>
          </p:cNvSpPr>
          <p:nvPr>
            <p:ph type="body" sz="quarter" idx="12"/>
          </p:nvPr>
        </p:nvSpPr>
        <p:spPr>
          <a:xfrm>
            <a:off x="453337" y="1231793"/>
            <a:ext cx="3617912" cy="307777"/>
          </a:xfrm>
        </p:spPr>
        <p:txBody>
          <a:bodyPr/>
          <a:lstStyle/>
          <a:p>
            <a:r>
              <a:rPr lang="en-US" dirty="0"/>
              <a:t>Microsoft Public Sector </a:t>
            </a:r>
          </a:p>
        </p:txBody>
      </p:sp>
      <p:sp>
        <p:nvSpPr>
          <p:cNvPr id="9" name="Text Placeholder 8">
            <a:extLst>
              <a:ext uri="{FF2B5EF4-FFF2-40B4-BE49-F238E27FC236}">
                <a16:creationId xmlns:a16="http://schemas.microsoft.com/office/drawing/2014/main" id="{404993C8-6B3E-F266-45F5-B7C7EF35BE5F}"/>
              </a:ext>
            </a:extLst>
          </p:cNvPr>
          <p:cNvSpPr>
            <a:spLocks noGrp="1"/>
          </p:cNvSpPr>
          <p:nvPr>
            <p:ph type="body" sz="quarter" idx="13"/>
          </p:nvPr>
        </p:nvSpPr>
        <p:spPr>
          <a:xfrm>
            <a:off x="584199" y="2056776"/>
            <a:ext cx="5641939" cy="3466590"/>
          </a:xfrm>
        </p:spPr>
        <p:txBody>
          <a:bodyPr/>
          <a:lstStyle/>
          <a:p>
            <a:pPr marL="0" indent="0">
              <a:lnSpc>
                <a:spcPct val="90000"/>
              </a:lnSpc>
              <a:spcBef>
                <a:spcPts val="1000"/>
              </a:spcBef>
              <a:buNone/>
            </a:pPr>
            <a:r>
              <a:rPr lang="en-US" sz="2400" dirty="0">
                <a:solidFill>
                  <a:srgbClr val="333333"/>
                </a:solidFill>
                <a:latin typeface="Segoe UI Semibold"/>
                <a:ea typeface="Lato"/>
                <a:cs typeface="Lato"/>
              </a:rPr>
              <a:t>New Microsoft Public Sector Blogs</a:t>
            </a:r>
            <a:endParaRPr lang="en-US" sz="2400" dirty="0">
              <a:latin typeface="Segoe UI Semibold"/>
            </a:endParaRPr>
          </a:p>
          <a:p>
            <a:pPr marL="0" indent="0">
              <a:lnSpc>
                <a:spcPct val="90000"/>
              </a:lnSpc>
              <a:spcBef>
                <a:spcPts val="1000"/>
              </a:spcBef>
              <a:buNone/>
            </a:pPr>
            <a:r>
              <a:rPr lang="en-US" dirty="0"/>
              <a:t>Check out the Microsoft Public Sector monthly roadmap newsletters for the latest updates across Microsoft 365 for public sector.</a:t>
            </a:r>
          </a:p>
          <a:p>
            <a:pPr>
              <a:lnSpc>
                <a:spcPct val="90000"/>
              </a:lnSpc>
              <a:spcBef>
                <a:spcPts val="1000"/>
              </a:spcBef>
            </a:pPr>
            <a:r>
              <a:rPr lang="en-US" dirty="0">
                <a:hlinkClick r:id="rId2"/>
              </a:rPr>
              <a:t>January 2025 - Microsoft 365 US Public Sector Roadmap Newsletter</a:t>
            </a:r>
            <a:endParaRPr lang="en-US" dirty="0"/>
          </a:p>
          <a:p>
            <a:pPr>
              <a:lnSpc>
                <a:spcPct val="90000"/>
              </a:lnSpc>
              <a:spcBef>
                <a:spcPts val="1000"/>
              </a:spcBef>
            </a:pPr>
            <a:r>
              <a:rPr lang="en-US" dirty="0">
                <a:hlinkClick r:id="rId3"/>
              </a:rPr>
              <a:t>February 2025 - Microsoft 365 US Public Sector Roadmap Newsletter</a:t>
            </a:r>
            <a:endParaRPr lang="en-US" dirty="0"/>
          </a:p>
          <a:p>
            <a:pPr>
              <a:lnSpc>
                <a:spcPct val="90000"/>
              </a:lnSpc>
              <a:spcBef>
                <a:spcPts val="1000"/>
              </a:spcBef>
            </a:pPr>
            <a:r>
              <a:rPr lang="en-US" dirty="0">
                <a:hlinkClick r:id="rId4"/>
              </a:rPr>
              <a:t>March 2025 - Microsoft 365 US Public Sector Roadmap Newsletter</a:t>
            </a:r>
            <a:endParaRPr lang="en-US" dirty="0"/>
          </a:p>
          <a:p>
            <a:pPr marL="0" indent="0">
              <a:lnSpc>
                <a:spcPct val="90000"/>
              </a:lnSpc>
              <a:spcBef>
                <a:spcPts val="1000"/>
              </a:spcBef>
              <a:buNone/>
            </a:pPr>
            <a:endParaRPr lang="en-US" dirty="0"/>
          </a:p>
        </p:txBody>
      </p:sp>
      <p:pic>
        <p:nvPicPr>
          <p:cNvPr id="13" name="Picture 2">
            <a:extLst>
              <a:ext uri="{FF2B5EF4-FFF2-40B4-BE49-F238E27FC236}">
                <a16:creationId xmlns:a16="http://schemas.microsoft.com/office/drawing/2014/main" id="{B0EABF01-5CE5-1B90-2FD1-CB44F38D5B0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651454" y="2258189"/>
            <a:ext cx="4795146" cy="269487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826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344C-3336-B7AD-58EF-8A1741B5FB65}"/>
              </a:ext>
            </a:extLst>
          </p:cNvPr>
          <p:cNvSpPr>
            <a:spLocks noGrp="1"/>
          </p:cNvSpPr>
          <p:nvPr>
            <p:ph type="title"/>
          </p:nvPr>
        </p:nvSpPr>
        <p:spPr/>
        <p:txBody>
          <a:bodyPr/>
          <a:lstStyle/>
          <a:p>
            <a:r>
              <a:rPr lang="en-US" dirty="0">
                <a:cs typeface="Segoe UI"/>
              </a:rPr>
              <a:t>Flexible sections</a:t>
            </a:r>
          </a:p>
        </p:txBody>
      </p:sp>
      <p:sp>
        <p:nvSpPr>
          <p:cNvPr id="3" name="Text Placeholder 2">
            <a:extLst>
              <a:ext uri="{FF2B5EF4-FFF2-40B4-BE49-F238E27FC236}">
                <a16:creationId xmlns:a16="http://schemas.microsoft.com/office/drawing/2014/main" id="{AB1DCA9E-EC0B-B467-AA15-CB182F2D8B29}"/>
              </a:ext>
            </a:extLst>
          </p:cNvPr>
          <p:cNvSpPr>
            <a:spLocks noGrp="1"/>
          </p:cNvSpPr>
          <p:nvPr>
            <p:ph type="body" sz="quarter" idx="10"/>
          </p:nvPr>
        </p:nvSpPr>
        <p:spPr>
          <a:xfrm>
            <a:off x="500979" y="1770207"/>
            <a:ext cx="11101741" cy="1785104"/>
          </a:xfrm>
        </p:spPr>
        <p:txBody>
          <a:bodyPr vert="horz" wrap="square" lIns="0" tIns="0" rIns="0" bIns="0" rtlCol="0" anchor="t">
            <a:spAutoFit/>
          </a:bodyPr>
          <a:lstStyle/>
          <a:p>
            <a:r>
              <a:rPr lang="en-US" dirty="0">
                <a:cs typeface="Segoe UI Semilight"/>
              </a:rPr>
              <a:t>New section type</a:t>
            </a:r>
          </a:p>
          <a:p>
            <a:r>
              <a:rPr lang="en-US" dirty="0">
                <a:cs typeface="Segoe UI Semilight"/>
              </a:rPr>
              <a:t>3-dimensional web part placement</a:t>
            </a:r>
          </a:p>
          <a:p>
            <a:r>
              <a:rPr lang="en-US" dirty="0">
                <a:cs typeface="Segoe UI Semilight"/>
              </a:rPr>
              <a:t>Overlap web parts</a:t>
            </a:r>
          </a:p>
          <a:p>
            <a:r>
              <a:rPr lang="en-US" dirty="0">
                <a:cs typeface="Segoe UI Semilight"/>
              </a:rPr>
              <a:t>Multi-select and group web parts</a:t>
            </a:r>
          </a:p>
          <a:p>
            <a:r>
              <a:rPr lang="en-US" dirty="0">
                <a:cs typeface="Segoe UI Semilight"/>
              </a:rPr>
              <a:t>Resize section</a:t>
            </a:r>
          </a:p>
        </p:txBody>
      </p:sp>
      <p:pic>
        <p:nvPicPr>
          <p:cNvPr id="4" name="Picture 3">
            <a:extLst>
              <a:ext uri="{FF2B5EF4-FFF2-40B4-BE49-F238E27FC236}">
                <a16:creationId xmlns:a16="http://schemas.microsoft.com/office/drawing/2014/main" id="{C45961FA-BA65-1CE8-AA99-814CFC01EEC8}"/>
              </a:ext>
              <a:ext uri="{C183D7F6-B498-43B3-948B-1728B52AA6E4}">
                <adec:decorative xmlns:adec="http://schemas.microsoft.com/office/drawing/2017/decorative" val="1"/>
              </a:ext>
            </a:extLst>
          </p:cNvPr>
          <p:cNvPicPr>
            <a:picLocks noChangeAspect="1"/>
          </p:cNvPicPr>
          <p:nvPr/>
        </p:nvPicPr>
        <p:blipFill>
          <a:blip r:embed="rId2"/>
          <a:srcRect l="4751" r="3959" b="260"/>
          <a:stretch/>
        </p:blipFill>
        <p:spPr>
          <a:xfrm>
            <a:off x="501776" y="3850593"/>
            <a:ext cx="4546322" cy="2196762"/>
          </a:xfrm>
          <a:prstGeom prst="rect">
            <a:avLst/>
          </a:prstGeom>
        </p:spPr>
      </p:pic>
      <p:pic>
        <p:nvPicPr>
          <p:cNvPr id="5" name="Picture 4">
            <a:extLst>
              <a:ext uri="{FF2B5EF4-FFF2-40B4-BE49-F238E27FC236}">
                <a16:creationId xmlns:a16="http://schemas.microsoft.com/office/drawing/2014/main" id="{B0ED5E58-310D-2FF9-8C62-9209F82FEEE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32441" y="1303233"/>
            <a:ext cx="3458073" cy="2043871"/>
          </a:xfrm>
          <a:prstGeom prst="rect">
            <a:avLst/>
          </a:prstGeom>
        </p:spPr>
      </p:pic>
      <p:pic>
        <p:nvPicPr>
          <p:cNvPr id="7" name="Picture 6">
            <a:extLst>
              <a:ext uri="{FF2B5EF4-FFF2-40B4-BE49-F238E27FC236}">
                <a16:creationId xmlns:a16="http://schemas.microsoft.com/office/drawing/2014/main" id="{2653E18A-ED17-68CF-F73A-5AF23A7B66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82129" y="2193421"/>
            <a:ext cx="3449051" cy="2043871"/>
          </a:xfrm>
          <a:prstGeom prst="rect">
            <a:avLst/>
          </a:prstGeom>
          <a:ln>
            <a:solidFill>
              <a:schemeClr val="accent6"/>
            </a:solidFill>
          </a:ln>
        </p:spPr>
      </p:pic>
      <p:pic>
        <p:nvPicPr>
          <p:cNvPr id="12" name="Picture 11">
            <a:extLst>
              <a:ext uri="{FF2B5EF4-FFF2-40B4-BE49-F238E27FC236}">
                <a16:creationId xmlns:a16="http://schemas.microsoft.com/office/drawing/2014/main" id="{9ECE3AEC-5177-D2C7-9DCC-183982EA7A3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585549" y="4579122"/>
            <a:ext cx="3435092" cy="2008263"/>
          </a:xfrm>
          <a:prstGeom prst="rect">
            <a:avLst/>
          </a:prstGeom>
          <a:ln>
            <a:solidFill>
              <a:schemeClr val="accent6"/>
            </a:solidFill>
          </a:ln>
        </p:spPr>
      </p:pic>
      <p:pic>
        <p:nvPicPr>
          <p:cNvPr id="10" name="Picture 9">
            <a:extLst>
              <a:ext uri="{FF2B5EF4-FFF2-40B4-BE49-F238E27FC236}">
                <a16:creationId xmlns:a16="http://schemas.microsoft.com/office/drawing/2014/main" id="{3AC55748-1931-4D27-98CF-9AC06F7B80BC}"/>
              </a:ext>
              <a:ext uri="{C183D7F6-B498-43B3-948B-1728B52AA6E4}">
                <adec:decorative xmlns:adec="http://schemas.microsoft.com/office/drawing/2017/decorative" val="1"/>
              </a:ext>
            </a:extLst>
          </p:cNvPr>
          <p:cNvPicPr>
            <a:picLocks noChangeAspect="1"/>
          </p:cNvPicPr>
          <p:nvPr/>
        </p:nvPicPr>
        <p:blipFill>
          <a:blip r:embed="rId6"/>
          <a:srcRect l="6915" r="6156" b="-348"/>
          <a:stretch/>
        </p:blipFill>
        <p:spPr>
          <a:xfrm>
            <a:off x="8734953" y="3548025"/>
            <a:ext cx="3720548" cy="2055085"/>
          </a:xfrm>
          <a:prstGeom prst="rect">
            <a:avLst/>
          </a:prstGeom>
        </p:spPr>
      </p:pic>
    </p:spTree>
    <p:extLst>
      <p:ext uri="{BB962C8B-B14F-4D97-AF65-F5344CB8AC3E}">
        <p14:creationId xmlns:p14="http://schemas.microsoft.com/office/powerpoint/2010/main" val="429185467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Upcoming community events</a:t>
            </a:r>
          </a:p>
        </p:txBody>
      </p:sp>
      <p:sp>
        <p:nvSpPr>
          <p:cNvPr id="7" name="TextBox 6">
            <a:extLst>
              <a:ext uri="{FF2B5EF4-FFF2-40B4-BE49-F238E27FC236}">
                <a16:creationId xmlns:a16="http://schemas.microsoft.com/office/drawing/2014/main" id="{C3859797-FB04-4705-9767-A9343203AA65}"/>
              </a:ext>
            </a:extLst>
          </p:cNvPr>
          <p:cNvSpPr txBox="1"/>
          <p:nvPr/>
        </p:nvSpPr>
        <p:spPr>
          <a:xfrm>
            <a:off x="1444477" y="6308880"/>
            <a:ext cx="8862619"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hlinkClick r:id="rId3">
                  <a:extLst>
                    <a:ext uri="{A12FA001-AC4F-418D-AE19-62706E023703}">
                      <ahyp:hlinkClr xmlns:ahyp="http://schemas.microsoft.com/office/drawing/2018/hyperlinkcolor" val="tx"/>
                    </a:ext>
                  </a:extLst>
                </a:hlinkClick>
              </a:rPr>
              <a:t>Microsoft events here</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FFFFFF"/>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FFFFFF"/>
                </a:solidFill>
                <a:effectLst/>
                <a:uLnTx/>
                <a:uFillTx/>
                <a:latin typeface="Segoe UI"/>
                <a:ea typeface="Calibri" panose="020F0502020204030204" pitchFamily="34" charset="0"/>
                <a:cs typeface="+mn-cs"/>
                <a:hlinkClick r:id="rId4">
                  <a:extLst>
                    <a:ext uri="{A12FA001-AC4F-418D-AE19-62706E023703}">
                      <ahyp:hlinkClr xmlns:ahyp="http://schemas.microsoft.com/office/drawing/2018/hyperlinkcolor" val="tx"/>
                    </a:ext>
                  </a:extLst>
                </a:hlinkClick>
              </a:rPr>
              <a:t>CommunityDays.org</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ext Placeholder 2">
            <a:extLst>
              <a:ext uri="{FF2B5EF4-FFF2-40B4-BE49-F238E27FC236}">
                <a16:creationId xmlns:a16="http://schemas.microsoft.com/office/drawing/2014/main" id="{018046C4-E0CB-6357-C261-8087DCA0F564}"/>
              </a:ext>
            </a:extLst>
          </p:cNvPr>
          <p:cNvSpPr>
            <a:spLocks noGrp="1"/>
          </p:cNvSpPr>
          <p:nvPr>
            <p:ph type="body" sz="quarter" idx="10"/>
          </p:nvPr>
        </p:nvSpPr>
        <p:spPr>
          <a:xfrm>
            <a:off x="500979" y="1653213"/>
            <a:ext cx="11487821" cy="2585323"/>
          </a:xfrm>
        </p:spPr>
        <p:txBody>
          <a:bodyPr/>
          <a:lstStyle/>
          <a:p>
            <a:pPr marL="0" marR="0">
              <a:buNone/>
            </a:pPr>
            <a:r>
              <a:rPr lang="en-US" sz="2400" dirty="0">
                <a:effectLst/>
                <a:hlinkClick r:id="rId5"/>
              </a:rPr>
              <a:t>Boston Code Camp 38</a:t>
            </a:r>
            <a:r>
              <a:rPr lang="en-US" sz="2400" dirty="0">
                <a:effectLst/>
              </a:rPr>
              <a:t> | March 29 | Burlington, Massachusetts</a:t>
            </a:r>
          </a:p>
          <a:p>
            <a:pPr marL="0">
              <a:buNone/>
            </a:pPr>
            <a:r>
              <a:rPr lang="en-US" sz="2400" dirty="0">
                <a:effectLst/>
                <a:hlinkClick r:id="rId6"/>
              </a:rPr>
              <a:t>Microsoft Fabric Community Conference</a:t>
            </a:r>
            <a:r>
              <a:rPr lang="en-US" sz="2400" dirty="0">
                <a:effectLst/>
              </a:rPr>
              <a:t> | March 31-April 2 | Las Vegas, Nevada</a:t>
            </a:r>
          </a:p>
          <a:p>
            <a:pPr marL="0" marR="0" indent="0">
              <a:buNone/>
            </a:pPr>
            <a:r>
              <a:rPr lang="en-US" sz="2400" dirty="0" err="1">
                <a:effectLst/>
                <a:hlinkClick r:id="rId7"/>
              </a:rPr>
              <a:t>aMP</a:t>
            </a:r>
            <a:r>
              <a:rPr lang="en-US" sz="2400" dirty="0">
                <a:effectLst/>
                <a:hlinkClick r:id="rId7"/>
              </a:rPr>
              <a:t> Boston – </a:t>
            </a:r>
            <a:r>
              <a:rPr lang="en-US" sz="2400" dirty="0" err="1">
                <a:effectLst/>
                <a:hlinkClick r:id="rId7"/>
              </a:rPr>
              <a:t>Healthtech</a:t>
            </a:r>
            <a:r>
              <a:rPr lang="en-US" sz="2400" dirty="0">
                <a:hlinkClick r:id="rId7"/>
              </a:rPr>
              <a:t> </a:t>
            </a:r>
            <a:r>
              <a:rPr lang="en-US" sz="2400" dirty="0">
                <a:effectLst/>
                <a:hlinkClick r:id="rId7"/>
              </a:rPr>
              <a:t>Leadership Summit</a:t>
            </a:r>
            <a:r>
              <a:rPr lang="en-US" sz="2400" dirty="0">
                <a:effectLst/>
              </a:rPr>
              <a:t> | April 3 | Burlington, Massachusetts</a:t>
            </a:r>
          </a:p>
          <a:p>
            <a:pPr marL="0" marR="0" indent="0">
              <a:buNone/>
            </a:pPr>
            <a:r>
              <a:rPr lang="en-US" sz="2400" dirty="0">
                <a:effectLst/>
                <a:hlinkClick r:id="rId8"/>
              </a:rPr>
              <a:t>Microsoft 365 Community Conference</a:t>
            </a:r>
            <a:r>
              <a:rPr lang="en-US" sz="2400" dirty="0">
                <a:effectLst/>
              </a:rPr>
              <a:t> | May 4-9 | Las Vegas, Nevada</a:t>
            </a:r>
          </a:p>
          <a:p>
            <a:pPr marL="0" marR="0">
              <a:buNone/>
            </a:pPr>
            <a:r>
              <a:rPr lang="en-US" sz="2400" dirty="0">
                <a:effectLst/>
                <a:hlinkClick r:id="rId9"/>
              </a:rPr>
              <a:t>European Power Platform Conference</a:t>
            </a:r>
            <a:r>
              <a:rPr lang="en-US" sz="2400" dirty="0">
                <a:effectLst/>
              </a:rPr>
              <a:t> | June 16-19 | Vienna, Austria</a:t>
            </a:r>
          </a:p>
          <a:p>
            <a:pPr marL="0" marR="0" indent="0">
              <a:buNone/>
            </a:pPr>
            <a:r>
              <a:rPr lang="en-US" sz="2400" dirty="0">
                <a:effectLst/>
                <a:hlinkClick r:id="rId10"/>
              </a:rPr>
              <a:t>TechCon365 – Seattle 2025</a:t>
            </a:r>
            <a:r>
              <a:rPr lang="en-US" sz="2400" dirty="0">
                <a:effectLst/>
              </a:rPr>
              <a:t> | June 23-27 | Seattle, Washington</a:t>
            </a:r>
            <a:endParaRPr lang="en-US" sz="3200" dirty="0"/>
          </a:p>
        </p:txBody>
      </p:sp>
    </p:spTree>
    <p:extLst>
      <p:ext uri="{BB962C8B-B14F-4D97-AF65-F5344CB8AC3E}">
        <p14:creationId xmlns:p14="http://schemas.microsoft.com/office/powerpoint/2010/main" val="22092908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If viewing on-demand, d</a:t>
            </a:r>
            <a:r>
              <a:rPr kumimoji="0" lang="en-US" sz="28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rop</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a:rPr>
              <a:t>Microsoft Tech Community – Driving Adoption event page</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 engage with us!</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lstStyle/>
          <a:p>
            <a:r>
              <a:rPr lang="en-US" sz="3600">
                <a:solidFill>
                  <a:schemeClr val="bg1"/>
                </a:solidFill>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dirty="0">
                <a:ln>
                  <a:noFill/>
                </a:ln>
                <a:solidFill>
                  <a:srgbClr val="1A1A1A"/>
                </a:solidFill>
                <a:effectLst/>
                <a:uLnTx/>
                <a:uFillTx/>
                <a:latin typeface="Segoe UI"/>
                <a:ea typeface="+mn-ea"/>
                <a:cs typeface="Segoe UI"/>
              </a:rPr>
              <a:t>Next call: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Segoe UI"/>
              </a:rPr>
              <a:t>April 22</a:t>
            </a:r>
            <a:endParaRPr kumimoji="0" lang="en-US" sz="2000" b="0" i="0" u="none" strike="noStrike" kern="1200" cap="none" spc="0" normalizeH="0" baseline="0" noProof="0" dirty="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600" b="0" i="0" u="none" strike="noStrike" kern="1200" cap="none" spc="0" normalizeH="0" baseline="0" noProof="0" dirty="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dirty="0">
                <a:ln>
                  <a:noFill/>
                </a:ln>
                <a:solidFill>
                  <a:srgbClr val="1A1A1A"/>
                </a:solidFill>
                <a:effectLst/>
                <a:uLnTx/>
                <a:uFillTx/>
                <a:latin typeface="Segoe UI"/>
                <a:ea typeface="+mn-ea"/>
                <a:cs typeface="Segoe UI"/>
              </a:rPr>
              <a:t>Topic: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Segoe UI"/>
              </a:rPr>
              <a:t>Accessibility in Teams </a:t>
            </a:r>
            <a:r>
              <a:rPr kumimoji="0" lang="en-US" sz="2000" b="0" i="0" u="none" strike="noStrike" kern="1200" cap="none" spc="0" normalizeH="0" baseline="0" noProof="0">
                <a:ln>
                  <a:noFill/>
                </a:ln>
                <a:solidFill>
                  <a:srgbClr val="1A1A1A"/>
                </a:solidFill>
                <a:effectLst/>
                <a:uLnTx/>
                <a:uFillTx/>
                <a:latin typeface="Segoe UI"/>
                <a:ea typeface="+mn-ea"/>
                <a:cs typeface="Segoe UI"/>
              </a:rPr>
              <a:t>&amp; Microsoft 365 </a:t>
            </a:r>
            <a:r>
              <a:rPr kumimoji="0" lang="en-US" sz="2000" b="0" i="0" u="none" strike="noStrike" kern="1200" cap="none" spc="0" normalizeH="0" baseline="0" noProof="0" dirty="0">
                <a:ln>
                  <a:noFill/>
                </a:ln>
                <a:solidFill>
                  <a:srgbClr val="1A1A1A"/>
                </a:solidFill>
                <a:effectLst/>
                <a:uLnTx/>
                <a:uFillTx/>
                <a:latin typeface="Segoe UI"/>
                <a:ea typeface="+mn-ea"/>
                <a:cs typeface="Segoe UI"/>
              </a:rPr>
              <a:t>Copilot Business </a:t>
            </a:r>
            <a:r>
              <a:rPr lang="en-US" sz="2000" dirty="0">
                <a:solidFill>
                  <a:srgbClr val="1A1A1A"/>
                </a:solidFill>
                <a:latin typeface="Segoe UI"/>
                <a:cs typeface="Segoe UI"/>
              </a:rPr>
              <a:t>C</a:t>
            </a:r>
            <a:r>
              <a:rPr kumimoji="0" lang="en-US" sz="2000" b="0" i="0" u="none" strike="noStrike" kern="1200" cap="none" spc="0" normalizeH="0" baseline="0" noProof="0" dirty="0" err="1">
                <a:ln>
                  <a:noFill/>
                </a:ln>
                <a:solidFill>
                  <a:srgbClr val="1A1A1A"/>
                </a:solidFill>
                <a:effectLst/>
                <a:uLnTx/>
                <a:uFillTx/>
                <a:latin typeface="Segoe UI"/>
                <a:ea typeface="+mn-ea"/>
                <a:cs typeface="Segoe UI"/>
              </a:rPr>
              <a:t>ase</a:t>
            </a:r>
            <a:r>
              <a:rPr kumimoji="0" lang="en-US" sz="2000" b="0" i="0" u="none" strike="noStrike" kern="1200" cap="none" spc="0" normalizeH="0" baseline="0" noProof="0" dirty="0">
                <a:ln>
                  <a:noFill/>
                </a:ln>
                <a:solidFill>
                  <a:srgbClr val="1A1A1A"/>
                </a:solidFill>
                <a:effectLst/>
                <a:uLnTx/>
                <a:uFillTx/>
                <a:latin typeface="Segoe UI"/>
                <a:ea typeface="+mn-ea"/>
                <a:cs typeface="Segoe UI"/>
              </a:rPr>
              <a:t> Builder</a:t>
            </a: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a:t>
            </a:r>
            <a:r>
              <a:rPr kumimoji="0" lang="en-US" sz="1600" b="0" i="0" u="none" strike="noStrike" kern="1200" cap="none" spc="0" normalizeH="0" baseline="0" noProof="0" err="1">
                <a:ln>
                  <a:noFill/>
                </a:ln>
                <a:solidFill>
                  <a:srgbClr val="000000"/>
                </a:solidFill>
                <a:effectLst/>
                <a:uLnTx/>
                <a:uFillTx/>
                <a:latin typeface="Segoe UI"/>
                <a:ea typeface="+mn-ea"/>
                <a:cs typeface="Segoe UI Semilight" panose="020B0402040204020203" pitchFamily="34" charset="0"/>
                <a:hlinkClick r:id="rId4"/>
              </a:rPr>
              <a:t>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2366417"/>
          </a:xfrm>
        </p:spPr>
        <p:txBody>
          <a:bodyPr vert="horz" wrap="square" lIns="0" tIns="0" rIns="0" bIns="0" rtlCol="0" anchor="t">
            <a:spAutoFit/>
          </a:bodyPr>
          <a:lstStyle/>
          <a:p>
            <a:pPr>
              <a:lnSpc>
                <a:spcPct val="200000"/>
              </a:lnSpc>
              <a:spcBef>
                <a:spcPts val="0"/>
              </a:spcBef>
              <a:buFont typeface="Arial" panose="020B0604020202020204" pitchFamily="34" charset="0"/>
              <a:buChar char="•"/>
            </a:pPr>
            <a:r>
              <a:rPr kumimoji="0" lang="en-US" sz="2000" u="none" strike="noStrike" kern="1200" cap="none" spc="-50" normalizeH="0" baseline="0" noProof="0" dirty="0">
                <a:ln w="3175">
                  <a:noFill/>
                </a:ln>
                <a:solidFill>
                  <a:schemeClr val="tx1"/>
                </a:solidFill>
                <a:effectLst/>
                <a:uLnTx/>
                <a:uFillTx/>
                <a:latin typeface="+mj-lt"/>
                <a:cs typeface="Segoe UI Semibold"/>
              </a:rPr>
              <a:t>Announcements</a:t>
            </a:r>
          </a:p>
          <a:p>
            <a:pPr>
              <a:lnSpc>
                <a:spcPct val="200000"/>
              </a:lnSpc>
              <a:spcBef>
                <a:spcPts val="0"/>
              </a:spcBef>
              <a:buFont typeface="Arial" panose="020B0604020202020204" pitchFamily="34" charset="0"/>
              <a:buChar char="•"/>
            </a:pPr>
            <a:r>
              <a:rPr lang="en-US" spc="-50" dirty="0">
                <a:ln w="3175">
                  <a:noFill/>
                </a:ln>
                <a:solidFill>
                  <a:schemeClr val="tx1"/>
                </a:solidFill>
                <a:latin typeface="+mj-lt"/>
                <a:cs typeface="Segoe UI Semibold"/>
              </a:rPr>
              <a:t>T</a:t>
            </a:r>
            <a:r>
              <a:rPr lang="en-US" sz="2000" spc="-50" dirty="0">
                <a:ln w="3175">
                  <a:noFill/>
                </a:ln>
                <a:solidFill>
                  <a:schemeClr val="tx1"/>
                </a:solidFill>
                <a:latin typeface="+mj-lt"/>
                <a:cs typeface="Segoe UI Semibold"/>
              </a:rPr>
              <a:t>op Microsoft 365 updates</a:t>
            </a:r>
          </a:p>
          <a:p>
            <a:pPr>
              <a:lnSpc>
                <a:spcPct val="200000"/>
              </a:lnSpc>
              <a:spcBef>
                <a:spcPts val="0"/>
              </a:spcBef>
              <a:buFont typeface="Arial" panose="020B0604020202020204" pitchFamily="34" charset="0"/>
              <a:buChar char="•"/>
            </a:pPr>
            <a:r>
              <a:rPr lang="en-US" spc="-50" dirty="0">
                <a:ln w="3175">
                  <a:noFill/>
                </a:ln>
                <a:solidFill>
                  <a:schemeClr val="tx1"/>
                </a:solidFill>
                <a:latin typeface="+mj-lt"/>
                <a:cs typeface="Segoe UI Semibold"/>
              </a:rPr>
              <a:t>Ma</a:t>
            </a:r>
            <a:r>
              <a:rPr lang="en-US" sz="2000" dirty="0">
                <a:latin typeface="+mj-lt"/>
                <a:cs typeface="Segoe UI Semibold"/>
              </a:rPr>
              <a:t>in topic: SharePoint </a:t>
            </a:r>
            <a:r>
              <a:rPr lang="en-US" dirty="0">
                <a:latin typeface="+mj-lt"/>
                <a:cs typeface="Segoe UI Semibold"/>
              </a:rPr>
              <a:t>flexible sections </a:t>
            </a:r>
            <a:endParaRPr lang="en-US" sz="2000" dirty="0">
              <a:latin typeface="+mj-lt"/>
              <a:cs typeface="Segoe UI Semibold"/>
            </a:endParaRPr>
          </a:p>
          <a:p>
            <a:pPr>
              <a:lnSpc>
                <a:spcPct val="200000"/>
              </a:lnSpc>
              <a:spcBef>
                <a:spcPts val="0"/>
              </a:spcBef>
              <a:buFont typeface="Arial" panose="020B0604020202020204" pitchFamily="34" charset="0"/>
              <a:buChar char="•"/>
              <a:defRPr/>
            </a:pPr>
            <a:r>
              <a:rPr lang="en-US" sz="2000" dirty="0">
                <a:solidFill>
                  <a:srgbClr val="1A1A1A"/>
                </a:solidFill>
                <a:latin typeface="+mj-lt"/>
                <a:cs typeface="Segoe UI Semibold"/>
              </a:rPr>
              <a:t>Open discussion forum</a:t>
            </a:r>
            <a:endParaRPr lang="en-US" dirty="0">
              <a:latin typeface="+mj-lt"/>
              <a:cs typeface="Segoe UI Semibold"/>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a:xfrm>
            <a:off x="500979" y="285070"/>
            <a:ext cx="11018520" cy="492443"/>
          </a:xfrm>
        </p:spPr>
        <p:txBody>
          <a:bodyPr/>
          <a:lstStyle/>
          <a:p>
            <a:r>
              <a:rPr lang="en-US" sz="3200" dirty="0">
                <a:solidFill>
                  <a:schemeClr val="bg1"/>
                </a:solidFill>
              </a:rPr>
              <a:t>New call format</a:t>
            </a:r>
          </a:p>
        </p:txBody>
      </p:sp>
      <p:sp>
        <p:nvSpPr>
          <p:cNvPr id="6" name="Text Placeholder 2">
            <a:extLst>
              <a:ext uri="{FF2B5EF4-FFF2-40B4-BE49-F238E27FC236}">
                <a16:creationId xmlns:a16="http://schemas.microsoft.com/office/drawing/2014/main" id="{E6A3726B-93D3-E35C-1A9D-414A17385844}"/>
              </a:ext>
            </a:extLst>
          </p:cNvPr>
          <p:cNvSpPr>
            <a:spLocks noGrp="1"/>
          </p:cNvSpPr>
          <p:nvPr>
            <p:ph type="body" sz="quarter" idx="10"/>
          </p:nvPr>
        </p:nvSpPr>
        <p:spPr>
          <a:xfrm>
            <a:off x="584200" y="1435497"/>
            <a:ext cx="11018520" cy="4138569"/>
          </a:xfrm>
        </p:spPr>
        <p:txBody>
          <a:bodyPr vert="horz" wrap="square" lIns="0" tIns="0" rIns="0" bIns="0" rtlCol="0" anchor="t">
            <a:spAutoFit/>
          </a:bodyPr>
          <a:lstStyle/>
          <a:p>
            <a:pPr marL="0" indent="0">
              <a:lnSpc>
                <a:spcPct val="90000"/>
              </a:lnSpc>
              <a:spcBef>
                <a:spcPts val="1000"/>
              </a:spcBef>
              <a:buNone/>
            </a:pPr>
            <a:r>
              <a:rPr lang="en-US" sz="2400" dirty="0">
                <a:latin typeface="+mj-lt"/>
                <a:cs typeface="Segoe UI" panose="020B0502040204020203" pitchFamily="34" charset="0"/>
              </a:rPr>
              <a:t>We’re listening to your feedback! The Champion community calls has returned to Microsoft Teams and will still be available on-demand on the Microsoft Tech Community.</a:t>
            </a:r>
            <a:endParaRPr lang="en-US" sz="2400" dirty="0">
              <a:highlight>
                <a:srgbClr val="FFFFFF"/>
              </a:highlight>
              <a:latin typeface="+mj-lt"/>
              <a:cs typeface="Segoe UI" panose="020B0502040204020203" pitchFamily="34" charset="0"/>
            </a:endParaRPr>
          </a:p>
          <a:p>
            <a:pPr marL="0" indent="0">
              <a:lnSpc>
                <a:spcPct val="90000"/>
              </a:lnSpc>
              <a:spcBef>
                <a:spcPts val="1000"/>
              </a:spcBef>
              <a:buNone/>
            </a:pPr>
            <a:r>
              <a:rPr lang="en-US" sz="1800" dirty="0">
                <a:solidFill>
                  <a:srgbClr val="262626"/>
                </a:solidFill>
                <a:latin typeface="Segoe UI" panose="020B0502040204020203" pitchFamily="34" charset="0"/>
              </a:rPr>
              <a:t>How to watch:</a:t>
            </a:r>
          </a:p>
          <a:p>
            <a:pPr marL="228600" lvl="1" indent="0">
              <a:lnSpc>
                <a:spcPct val="90000"/>
              </a:lnSpc>
              <a:spcBef>
                <a:spcPts val="1000"/>
              </a:spcBef>
              <a:buNone/>
            </a:pPr>
            <a:r>
              <a:rPr lang="en-US" sz="1400" dirty="0">
                <a:cs typeface="Segoe UI Semilight"/>
              </a:rPr>
              <a:t>Beginning in February 2025, the Microsoft 365 Champion community calls has moved to Teams webinars and be available on-demand on the Microsoft Tech Community (MTC) and the </a:t>
            </a:r>
            <a:r>
              <a:rPr lang="en-US" sz="1400" dirty="0">
                <a:cs typeface="Segoe UI Semilight"/>
                <a:hlinkClick r:id="rId2"/>
              </a:rPr>
              <a:t>Microsoft Community Learning</a:t>
            </a:r>
            <a:r>
              <a:rPr lang="en-US" sz="1400" dirty="0">
                <a:cs typeface="Segoe UI Semilight"/>
              </a:rPr>
              <a:t> YouTube channel within 48 hours after the call. The join links remain the same and clicking through will take you to the webinar registration page. </a:t>
            </a:r>
            <a:r>
              <a:rPr lang="en-US" sz="1400" u="sng" dirty="0">
                <a:cs typeface="Segoe UI Semilight"/>
              </a:rPr>
              <a:t>You must register to join the live call</a:t>
            </a:r>
            <a:r>
              <a:rPr lang="en-US" sz="1400" dirty="0">
                <a:cs typeface="Segoe UI Semilight"/>
              </a:rPr>
              <a:t>. Our community call times also remain the same: 4</a:t>
            </a:r>
            <a:r>
              <a:rPr lang="en-US" sz="1400" baseline="30000" dirty="0">
                <a:cs typeface="Segoe UI Semilight"/>
              </a:rPr>
              <a:t>th</a:t>
            </a:r>
            <a:r>
              <a:rPr lang="en-US" sz="1400" dirty="0">
                <a:cs typeface="Segoe UI Semilight"/>
              </a:rPr>
              <a:t> Tuesday of every month at 8:05 AM and 5:05 PM Pacific Time.</a:t>
            </a:r>
            <a:endParaRPr lang="en-US" sz="1400" dirty="0"/>
          </a:p>
          <a:p>
            <a:pPr marL="228600" lvl="1" indent="0">
              <a:lnSpc>
                <a:spcPct val="90000"/>
              </a:lnSpc>
              <a:spcBef>
                <a:spcPts val="1000"/>
              </a:spcBef>
              <a:buNone/>
            </a:pPr>
            <a:r>
              <a:rPr lang="en-US" sz="1400" dirty="0">
                <a:cs typeface="Segoe UI Semilight"/>
                <a:hlinkClick r:id="rId3"/>
              </a:rPr>
              <a:t>https://aka.ms/M365ChampionCallAM</a:t>
            </a:r>
            <a:endParaRPr lang="en-US" sz="1400" dirty="0">
              <a:cs typeface="Segoe UI Semilight"/>
            </a:endParaRPr>
          </a:p>
          <a:p>
            <a:pPr marL="228600" lvl="1" indent="0">
              <a:lnSpc>
                <a:spcPct val="90000"/>
              </a:lnSpc>
              <a:spcBef>
                <a:spcPts val="1000"/>
              </a:spcBef>
              <a:buNone/>
            </a:pPr>
            <a:r>
              <a:rPr lang="en-US" sz="1400" dirty="0">
                <a:cs typeface="Segoe UI Semilight"/>
                <a:hlinkClick r:id="rId4"/>
              </a:rPr>
              <a:t>https://aka.ms/M365ChampionCallPM</a:t>
            </a:r>
            <a:endParaRPr lang="en-US" sz="1800" dirty="0">
              <a:cs typeface="Segoe UI Semilight"/>
            </a:endParaRPr>
          </a:p>
          <a:p>
            <a:pPr marL="0" indent="0">
              <a:lnSpc>
                <a:spcPct val="90000"/>
              </a:lnSpc>
              <a:spcBef>
                <a:spcPts val="1000"/>
              </a:spcBef>
              <a:buNone/>
            </a:pPr>
            <a:endParaRPr lang="en-US" sz="1400" dirty="0">
              <a:cs typeface="Segoe UI Semilight"/>
            </a:endParaRPr>
          </a:p>
          <a:p>
            <a:pPr marL="0" indent="0">
              <a:lnSpc>
                <a:spcPct val="90000"/>
              </a:lnSpc>
              <a:spcBef>
                <a:spcPts val="1000"/>
              </a:spcBef>
              <a:buNone/>
            </a:pPr>
            <a:r>
              <a:rPr lang="en-US" sz="1800" dirty="0">
                <a:cs typeface="Segoe UI Semilight"/>
              </a:rPr>
              <a:t>REMINDER:</a:t>
            </a:r>
          </a:p>
          <a:p>
            <a:pPr marL="228600" lvl="1" indent="0">
              <a:lnSpc>
                <a:spcPct val="90000"/>
              </a:lnSpc>
              <a:spcBef>
                <a:spcPts val="1000"/>
              </a:spcBef>
              <a:buNone/>
            </a:pPr>
            <a:r>
              <a:rPr lang="en-US" sz="1400" dirty="0">
                <a:cs typeface="Segoe UI Semilight"/>
              </a:rPr>
              <a:t>All presentations remain available to Microsoft 365 Champion program members, link in the monthly newsletters. Not a member? Join in the link below for access to calendar invites, presentations, and all previous calls.</a:t>
            </a:r>
          </a:p>
        </p:txBody>
      </p:sp>
      <p:sp>
        <p:nvSpPr>
          <p:cNvPr id="3" name="TextBox 2">
            <a:extLst>
              <a:ext uri="{FF2B5EF4-FFF2-40B4-BE49-F238E27FC236}">
                <a16:creationId xmlns:a16="http://schemas.microsoft.com/office/drawing/2014/main" id="{374AEB01-E2D0-EF11-471B-4304409394E7}"/>
              </a:ext>
            </a:extLst>
          </p:cNvPr>
          <p:cNvSpPr txBox="1"/>
          <p:nvPr/>
        </p:nvSpPr>
        <p:spPr>
          <a:xfrm>
            <a:off x="310896" y="6073063"/>
            <a:ext cx="41239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Microsoft 365 Champions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rPr>
              <a:t>https://aka.ms/M365Champions</a:t>
            </a: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p>
        </p:txBody>
      </p:sp>
    </p:spTree>
    <p:extLst>
      <p:ext uri="{BB962C8B-B14F-4D97-AF65-F5344CB8AC3E}">
        <p14:creationId xmlns:p14="http://schemas.microsoft.com/office/powerpoint/2010/main" val="41305236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91FA1-4C6E-2576-89A2-C8EE522C5A2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5874A647-E1E3-8437-2450-7F3281052E4A}"/>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ECBDE7A3-141D-452F-2116-E8301BA8FD29}"/>
              </a:ext>
            </a:extLst>
          </p:cNvPr>
          <p:cNvSpPr>
            <a:spLocks noGrp="1"/>
          </p:cNvSpPr>
          <p:nvPr>
            <p:ph type="body" sz="quarter" idx="4294967295"/>
          </p:nvPr>
        </p:nvSpPr>
        <p:spPr>
          <a:xfrm>
            <a:off x="500979" y="2090176"/>
            <a:ext cx="6448461" cy="3305520"/>
          </a:xfrm>
        </p:spPr>
        <p:txBody>
          <a:bodyPr/>
          <a:lstStyle/>
          <a:p>
            <a:pPr marL="0" marR="0" indent="0">
              <a:buNone/>
            </a:pPr>
            <a:r>
              <a:rPr lang="en-US" sz="2400">
                <a:solidFill>
                  <a:srgbClr val="262626"/>
                </a:solidFill>
                <a:latin typeface="+mj-lt"/>
              </a:rPr>
              <a:t>Your front-row seat to the future of work</a:t>
            </a:r>
          </a:p>
          <a:p>
            <a:pPr marL="0" indent="0">
              <a:buNone/>
            </a:pPr>
            <a:r>
              <a:rPr lang="en-US" sz="1800" u="sng">
                <a:solidFill>
                  <a:srgbClr val="0078D4"/>
                </a:solidFill>
                <a:effectLst/>
                <a:ea typeface="Aptos" panose="020B0004020202020204" pitchFamily="34" charset="0"/>
                <a:cs typeface="Aptos" panose="020B0004020202020204" pitchFamily="34" charset="0"/>
                <a:hlinkClick r:id="rId3"/>
              </a:rPr>
              <a:t>Join us</a:t>
            </a:r>
            <a:r>
              <a:rPr lang="en-US" sz="1800">
                <a:solidFill>
                  <a:srgbClr val="262626"/>
                </a:solidFill>
                <a:effectLst/>
                <a:ea typeface="Aptos" panose="020B0004020202020204" pitchFamily="34" charset="0"/>
                <a:cs typeface="Aptos" panose="020B0004020202020204" pitchFamily="34" charset="0"/>
              </a:rPr>
              <a:t> </a:t>
            </a:r>
            <a:r>
              <a:rPr lang="en-US" sz="1800">
                <a:solidFill>
                  <a:srgbClr val="262626"/>
                </a:solidFill>
              </a:rPr>
              <a:t>in Las Vegas, Nevada, May 6-8! At the </a:t>
            </a:r>
            <a:r>
              <a:rPr lang="en-US" sz="1800" b="1">
                <a:solidFill>
                  <a:srgbClr val="262626"/>
                </a:solidFill>
              </a:rPr>
              <a:t>Microsoft 365 Community Conference</a:t>
            </a:r>
            <a:r>
              <a:rPr lang="en-US" sz="1800">
                <a:solidFill>
                  <a:srgbClr val="262626"/>
                </a:solidFill>
              </a:rPr>
              <a:t>, you’ll join hundreds of engineers, experts, executives, and MVPs—and thousands of professionals and tech superfans—from around the world. From learning about the latest advancements in AI-driven tools, to talking to the people who build Microsoft products, to developing the practical skills that will serve you and your organization, you’ll dive deep into big innovations and come home with tangible solutions. </a:t>
            </a:r>
          </a:p>
          <a:p>
            <a:pPr marL="0" marR="0" indent="0">
              <a:buNone/>
            </a:pPr>
            <a:r>
              <a:rPr lang="en-US" sz="1800">
                <a:solidFill>
                  <a:srgbClr val="262626"/>
                </a:solidFill>
                <a:cs typeface="Segoe UI" panose="020B0502040204020203" pitchFamily="34" charset="0"/>
              </a:rPr>
              <a:t>Claim your spot now: </a:t>
            </a:r>
            <a:r>
              <a:rPr lang="en-US" sz="1800">
                <a:solidFill>
                  <a:srgbClr val="262626"/>
                </a:solidFill>
                <a:cs typeface="Segoe UI" panose="020B0502040204020203" pitchFamily="34" charset="0"/>
                <a:hlinkClick r:id="rId3"/>
              </a:rPr>
              <a:t>aka.ms/M365Con25</a:t>
            </a:r>
            <a:endParaRPr lang="en-US" sz="1800">
              <a:solidFill>
                <a:srgbClr val="0078D4"/>
              </a:solidFill>
              <a:cs typeface="Segoe UI" panose="020B0502040204020203" pitchFamily="34" charset="0"/>
            </a:endParaRPr>
          </a:p>
        </p:txBody>
      </p:sp>
      <p:sp>
        <p:nvSpPr>
          <p:cNvPr id="5" name="TextBox 4">
            <a:extLst>
              <a:ext uri="{FF2B5EF4-FFF2-40B4-BE49-F238E27FC236}">
                <a16:creationId xmlns:a16="http://schemas.microsoft.com/office/drawing/2014/main" id="{5E0D61C3-3FEF-9B16-892C-D46888432851}"/>
              </a:ext>
            </a:extLst>
          </p:cNvPr>
          <p:cNvSpPr txBox="1"/>
          <p:nvPr/>
        </p:nvSpPr>
        <p:spPr>
          <a:xfrm>
            <a:off x="500979" y="1265269"/>
            <a:ext cx="3462945" cy="246221"/>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FFFFFF"/>
                </a:solidFill>
                <a:effectLst/>
                <a:uLnTx/>
                <a:uFillTx/>
                <a:latin typeface="Segoe UI Semibold"/>
                <a:ea typeface="+mn-ea"/>
                <a:cs typeface="Segoe UI" pitchFamily="34" charset="0"/>
              </a:rPr>
              <a:t>Microsoft 365 Community Conference</a:t>
            </a:r>
          </a:p>
        </p:txBody>
      </p:sp>
      <p:pic>
        <p:nvPicPr>
          <p:cNvPr id="7" name="Picture 6">
            <a:extLst>
              <a:ext uri="{FF2B5EF4-FFF2-40B4-BE49-F238E27FC236}">
                <a16:creationId xmlns:a16="http://schemas.microsoft.com/office/drawing/2014/main" id="{E7E8AE61-5D50-40B6-0FD2-E86AD70506D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777" y="2090176"/>
            <a:ext cx="3526699" cy="3520983"/>
          </a:xfrm>
          <a:prstGeom prst="rect">
            <a:avLst/>
          </a:prstGeom>
        </p:spPr>
      </p:pic>
    </p:spTree>
    <p:extLst>
      <p:ext uri="{BB962C8B-B14F-4D97-AF65-F5344CB8AC3E}">
        <p14:creationId xmlns:p14="http://schemas.microsoft.com/office/powerpoint/2010/main" val="12223762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Feautured Microsoft speakers for the Microsoft 365 Community Conference 2025. ">
            <a:extLst>
              <a:ext uri="{FF2B5EF4-FFF2-40B4-BE49-F238E27FC236}">
                <a16:creationId xmlns:a16="http://schemas.microsoft.com/office/drawing/2014/main" id="{9E23D4C7-DCFA-F13F-3519-BAEB5C6DC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 y="0"/>
            <a:ext cx="12186080" cy="6858000"/>
          </a:xfrm>
          <a:prstGeom prst="rect">
            <a:avLst/>
          </a:prstGeom>
        </p:spPr>
      </p:pic>
      <p:sp>
        <p:nvSpPr>
          <p:cNvPr id="4" name="TextBox 3">
            <a:extLst>
              <a:ext uri="{FF2B5EF4-FFF2-40B4-BE49-F238E27FC236}">
                <a16:creationId xmlns:a16="http://schemas.microsoft.com/office/drawing/2014/main" id="{F810F440-F101-6CE2-4B63-EF57FD88AB05}"/>
              </a:ext>
            </a:extLst>
          </p:cNvPr>
          <p:cNvSpPr txBox="1"/>
          <p:nvPr/>
        </p:nvSpPr>
        <p:spPr>
          <a:xfrm>
            <a:off x="34725" y="6324072"/>
            <a:ext cx="5269391" cy="510778"/>
          </a:xfrm>
          <a:prstGeom prst="roundRect">
            <a:avLst/>
          </a:prstGeom>
          <a:solidFill>
            <a:srgbClr val="DB64F5"/>
          </a:solidFill>
        </p:spPr>
        <p:txBody>
          <a:bodyPr wrap="non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a:ea typeface="+mn-ea"/>
                <a:cs typeface="+mn-cs"/>
              </a:rPr>
              <a:t>Register today | </a:t>
            </a:r>
            <a:r>
              <a:rPr kumimoji="0" lang="en-US" sz="2400" b="1" i="0" u="none" strike="noStrike" kern="1200" cap="none" spc="0" normalizeH="0" baseline="0" noProof="0">
                <a:ln>
                  <a:noFill/>
                </a:ln>
                <a:solidFill>
                  <a:srgbClr val="243A5E"/>
                </a:solidFill>
                <a:effectLst/>
                <a:uLnTx/>
                <a:uFillTx/>
                <a:latin typeface="Segoe UI"/>
                <a:ea typeface="+mn-ea"/>
                <a:cs typeface="+mn-cs"/>
              </a:rPr>
              <a:t>aka.ms/M365Con25</a:t>
            </a:r>
          </a:p>
        </p:txBody>
      </p:sp>
      <p:sp>
        <p:nvSpPr>
          <p:cNvPr id="2" name="Title 1">
            <a:extLst>
              <a:ext uri="{FF2B5EF4-FFF2-40B4-BE49-F238E27FC236}">
                <a16:creationId xmlns:a16="http://schemas.microsoft.com/office/drawing/2014/main" id="{0DD6FAB4-F6BE-105D-66C8-91A15A008E60}"/>
              </a:ext>
            </a:extLst>
          </p:cNvPr>
          <p:cNvSpPr>
            <a:spLocks noGrp="1"/>
          </p:cNvSpPr>
          <p:nvPr>
            <p:ph type="title" idx="4294967295"/>
          </p:nvPr>
        </p:nvSpPr>
        <p:spPr>
          <a:xfrm>
            <a:off x="574816" y="-430887"/>
            <a:ext cx="11018520" cy="430887"/>
          </a:xfrm>
        </p:spPr>
        <p:txBody>
          <a:bodyPr vert="horz" wrap="square" lIns="0" tIns="0" rIns="0" bIns="0" rtlCol="0" anchor="b">
            <a:spAutoFit/>
          </a:bodyPr>
          <a:lstStyle/>
          <a:p>
            <a:r>
              <a:rPr lang="en-US"/>
              <a:t>Microsoft 365 Community Conference 2025 – Featured speakers</a:t>
            </a:r>
          </a:p>
        </p:txBody>
      </p:sp>
    </p:spTree>
    <p:extLst>
      <p:ext uri="{BB962C8B-B14F-4D97-AF65-F5344CB8AC3E}">
        <p14:creationId xmlns:p14="http://schemas.microsoft.com/office/powerpoint/2010/main" val="397693330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dirty="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172768"/>
            <a:ext cx="4963805" cy="4400162"/>
          </a:xfrm>
        </p:spPr>
        <p:txBody>
          <a:bodyPr vert="horz" wrap="square" lIns="0" tIns="0" rIns="0" bIns="0" rtlCol="0" anchor="t">
            <a:noAutofit/>
          </a:bodyPr>
          <a:lstStyle/>
          <a:p>
            <a:pPr marL="0" indent="0" algn="l">
              <a:buNone/>
            </a:pPr>
            <a:r>
              <a:rPr lang="en-US" sz="2400" b="1" i="0" dirty="0">
                <a:solidFill>
                  <a:srgbClr val="333333"/>
                </a:solidFill>
                <a:effectLst/>
                <a:latin typeface="+mj-lt"/>
              </a:rPr>
              <a:t>Upcoming Microsoft 365 Copilot webinars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rgbClr val="333333"/>
                </a:solidFill>
                <a:effectLst/>
              </a:rPr>
              <a:t>Have you attended our </a:t>
            </a:r>
            <a:r>
              <a:rPr lang="en-US" sz="1600" b="0" i="0" dirty="0">
                <a:effectLst/>
                <a:hlinkClick r:id="rId2"/>
              </a:rPr>
              <a:t>Customer Hub</a:t>
            </a:r>
            <a:r>
              <a:rPr lang="en-US" sz="1600" b="0" i="0" dirty="0">
                <a:solidFill>
                  <a:srgbClr val="333333"/>
                </a:solidFill>
                <a:effectLst/>
              </a:rPr>
              <a:t> webinar sessions? In today's hybrid work environment, modern communication and solutions are essential. Our goal is to help you explore what you can achieve with Microsoft solutions. </a:t>
            </a:r>
          </a:p>
          <a:p>
            <a:pPr marL="0" indent="0" algn="l">
              <a:buNone/>
            </a:pPr>
            <a:r>
              <a:rPr lang="en-US" sz="1600" i="0" dirty="0">
                <a:solidFill>
                  <a:srgbClr val="333333"/>
                </a:solidFill>
                <a:effectLst/>
              </a:rPr>
              <a:t>Join us for one or more of our upcoming sessions, including the launch of several new Copilot series. We also have all past session recordings so you can watch any that you missed</a:t>
            </a:r>
            <a:r>
              <a:rPr lang="en-US" sz="1600" dirty="0">
                <a:solidFill>
                  <a:srgbClr val="333333"/>
                </a:solidFill>
              </a:rPr>
              <a:t> and download the presentation materials.</a:t>
            </a:r>
            <a:endParaRPr lang="en-US" sz="1600" i="0" dirty="0">
              <a:solidFill>
                <a:srgbClr val="333333"/>
              </a:solidFill>
              <a:effectLst/>
            </a:endParaRPr>
          </a:p>
          <a:p>
            <a:pPr marL="0" indent="0">
              <a:buNone/>
            </a:pPr>
            <a:r>
              <a:rPr lang="en-US" sz="1600" dirty="0">
                <a:solidFill>
                  <a:srgbClr val="333333"/>
                </a:solidFill>
              </a:rPr>
              <a:t>Visit </a:t>
            </a:r>
            <a:r>
              <a:rPr lang="en-US" sz="1600" dirty="0">
                <a:solidFill>
                  <a:srgbClr val="333333"/>
                </a:solidFill>
                <a:hlinkClick r:id="rId2"/>
              </a:rPr>
              <a:t>aka.ms/</a:t>
            </a:r>
            <a:r>
              <a:rPr lang="en-US" sz="1600" dirty="0" err="1">
                <a:solidFill>
                  <a:srgbClr val="333333"/>
                </a:solidFill>
                <a:hlinkClick r:id="rId2"/>
              </a:rPr>
              <a:t>CustomerHubSessions</a:t>
            </a:r>
            <a:r>
              <a:rPr lang="en-US" sz="1600" dirty="0">
                <a:solidFill>
                  <a:srgbClr val="333333"/>
                </a:solidFill>
              </a:rPr>
              <a:t> to sign up today.</a:t>
            </a:r>
            <a:endParaRPr lang="en-US" sz="1600" b="0" i="0" dirty="0">
              <a:solidFill>
                <a:srgbClr val="333333"/>
              </a:solidFill>
              <a:effectLst/>
            </a:endParaRPr>
          </a:p>
        </p:txBody>
      </p:sp>
      <p:sp>
        <p:nvSpPr>
          <p:cNvPr id="6" name="TextBox 5">
            <a:extLst>
              <a:ext uri="{FF2B5EF4-FFF2-40B4-BE49-F238E27FC236}">
                <a16:creationId xmlns:a16="http://schemas.microsoft.com/office/drawing/2014/main" id="{474CA912-5CA4-7909-C74D-F27DB4006212}"/>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dirty="0">
                <a:solidFill>
                  <a:srgbClr val="FFFFFF"/>
                </a:solidFill>
                <a:latin typeface="Segoe UI Semibold"/>
              </a:rPr>
              <a:t>Customer Hub</a:t>
            </a:r>
            <a:endParaRPr kumimoji="0" lang="en-US" sz="18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pic>
        <p:nvPicPr>
          <p:cNvPr id="5" name="Picture Placeholder 4">
            <a:extLst>
              <a:ext uri="{FF2B5EF4-FFF2-40B4-BE49-F238E27FC236}">
                <a16:creationId xmlns:a16="http://schemas.microsoft.com/office/drawing/2014/main" id="{35798F71-8BA9-4425-1E3D-68CF0B8ECCF0}"/>
              </a:ext>
              <a:ext uri="{C183D7F6-B498-43B3-948B-1728B52AA6E4}">
                <adec:decorative xmlns:adec="http://schemas.microsoft.com/office/drawing/2017/decorative" val="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602" b="1602"/>
          <a:stretch/>
        </p:blipFill>
        <p:spPr>
          <a:xfrm>
            <a:off x="5650395" y="2085278"/>
            <a:ext cx="6262206" cy="3534937"/>
          </a:xfrm>
        </p:spPr>
      </p:pic>
    </p:spTree>
    <p:extLst>
      <p:ext uri="{BB962C8B-B14F-4D97-AF65-F5344CB8AC3E}">
        <p14:creationId xmlns:p14="http://schemas.microsoft.com/office/powerpoint/2010/main" val="129575756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lstStyle/>
          <a:p>
            <a:r>
              <a:rPr lang="en-US"/>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lstStyle/>
          <a:p>
            <a:r>
              <a:rPr lang="en-US"/>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56064" y="1984051"/>
            <a:ext cx="5902662" cy="2959785"/>
          </a:xfrm>
        </p:spPr>
        <p:txBody>
          <a:bodyPr/>
          <a:lstStyle/>
          <a:p>
            <a:pPr marL="285750" indent="-285750" algn="l">
              <a:buFont typeface="Arial" panose="020B0604020202020204" pitchFamily="34" charset="0"/>
              <a:buChar char="•"/>
            </a:pPr>
            <a:r>
              <a:rPr lang="en-US" sz="1600" b="0" i="0" dirty="0">
                <a:solidFill>
                  <a:srgbClr val="262626"/>
                </a:solidFill>
                <a:effectLst/>
              </a:rPr>
              <a:t>New </a:t>
            </a:r>
            <a:r>
              <a:rPr lang="en-US" sz="1600" b="0" i="0" u="sng" dirty="0">
                <a:solidFill>
                  <a:srgbClr val="0078D4"/>
                </a:solidFill>
                <a:effectLst/>
                <a:hlinkClick r:id="rId3"/>
              </a:rPr>
              <a:t>Microsoft Security Copilot video hub</a:t>
            </a:r>
            <a:r>
              <a:rPr lang="en-US" sz="1600" b="0" i="0" dirty="0">
                <a:solidFill>
                  <a:srgbClr val="262626"/>
                </a:solidFill>
                <a:effectLst/>
              </a:rPr>
              <a:t>, with spotlight interviews, deep dives, and more</a:t>
            </a:r>
          </a:p>
          <a:p>
            <a:pPr marL="285750" indent="-285750" algn="l">
              <a:buFont typeface="Arial" panose="020B0604020202020204" pitchFamily="34" charset="0"/>
              <a:buChar char="•"/>
            </a:pPr>
            <a:r>
              <a:rPr lang="en-US" sz="1600" b="0" i="0" dirty="0">
                <a:solidFill>
                  <a:srgbClr val="262626"/>
                </a:solidFill>
                <a:effectLst/>
              </a:rPr>
              <a:t>New </a:t>
            </a:r>
            <a:r>
              <a:rPr lang="en-US" sz="1600" b="0" i="0" u="sng" dirty="0">
                <a:solidFill>
                  <a:srgbClr val="0078D4"/>
                </a:solidFill>
                <a:effectLst/>
                <a:hlinkClick r:id="rId4"/>
              </a:rPr>
              <a:t>Modern employee communications</a:t>
            </a:r>
            <a:r>
              <a:rPr lang="en-US" sz="1600" b="0" i="0" dirty="0">
                <a:solidFill>
                  <a:srgbClr val="262626"/>
                </a:solidFill>
                <a:effectLst/>
              </a:rPr>
              <a:t> page with best practices, migration resources, common communication scenarios, and training</a:t>
            </a:r>
          </a:p>
          <a:p>
            <a:pPr marL="285750" indent="-285750" algn="l">
              <a:buFont typeface="Arial" panose="020B0604020202020204" pitchFamily="34" charset="0"/>
              <a:buChar char="•"/>
            </a:pPr>
            <a:r>
              <a:rPr lang="en-US" sz="1600" b="0" i="0" dirty="0">
                <a:solidFill>
                  <a:srgbClr val="262626"/>
                </a:solidFill>
                <a:effectLst/>
              </a:rPr>
              <a:t>New Microsoft 365 Copilot resources: </a:t>
            </a:r>
            <a:r>
              <a:rPr lang="en-US" sz="1600" b="0" i="0" u="sng" dirty="0">
                <a:solidFill>
                  <a:srgbClr val="0078D4"/>
                </a:solidFill>
                <a:effectLst/>
                <a:hlinkClick r:id="rId5"/>
              </a:rPr>
              <a:t>advanced analytics eBook</a:t>
            </a:r>
            <a:r>
              <a:rPr lang="en-US" sz="1600" b="0" i="0" dirty="0">
                <a:solidFill>
                  <a:srgbClr val="262626"/>
                </a:solidFill>
                <a:effectLst/>
              </a:rPr>
              <a:t>, </a:t>
            </a:r>
            <a:r>
              <a:rPr lang="en-US" sz="1600" b="0" i="0" u="sng" dirty="0">
                <a:solidFill>
                  <a:srgbClr val="0078D4"/>
                </a:solidFill>
                <a:effectLst/>
                <a:hlinkClick r:id="rId6"/>
              </a:rPr>
              <a:t>risks and compliance discussion guide</a:t>
            </a:r>
            <a:r>
              <a:rPr lang="en-US" sz="1600" b="0" i="0" dirty="0">
                <a:solidFill>
                  <a:srgbClr val="262626"/>
                </a:solidFill>
                <a:effectLst/>
              </a:rPr>
              <a:t>, and new sessions in the </a:t>
            </a:r>
            <a:r>
              <a:rPr lang="en-US" sz="1600" b="0" i="0" u="sng" dirty="0">
                <a:solidFill>
                  <a:srgbClr val="0078D4"/>
                </a:solidFill>
                <a:effectLst/>
                <a:hlinkClick r:id="rId7"/>
              </a:rPr>
              <a:t>Customer Hub</a:t>
            </a:r>
            <a:endParaRPr lang="en-US" sz="1600" u="sng" dirty="0">
              <a:solidFill>
                <a:srgbClr val="262626"/>
              </a:solidFill>
            </a:endParaRPr>
          </a:p>
          <a:p>
            <a:pPr marL="285750" indent="-285750" algn="l">
              <a:buFont typeface="Arial" panose="020B0604020202020204" pitchFamily="34" charset="0"/>
              <a:buChar char="•"/>
            </a:pPr>
            <a:r>
              <a:rPr lang="en-US" sz="1600" b="0" i="0" dirty="0">
                <a:solidFill>
                  <a:srgbClr val="262626"/>
                </a:solidFill>
                <a:effectLst/>
              </a:rPr>
              <a:t>New Microsoft customer zero story with Microsoft Legal and </a:t>
            </a:r>
            <a:r>
              <a:rPr lang="en-US" sz="1600" b="0" i="0" u="sng" dirty="0">
                <a:solidFill>
                  <a:srgbClr val="0078D4"/>
                </a:solidFill>
                <a:effectLst/>
                <a:hlinkClick r:id="rId8"/>
              </a:rPr>
              <a:t>SharePoint agents</a:t>
            </a:r>
            <a:endParaRPr lang="en-US" sz="1600" dirty="0">
              <a:highlight>
                <a:srgbClr val="FFFF00"/>
              </a:highlight>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333333"/>
                </a:solidFill>
                <a:effectLst/>
                <a:uLnTx/>
                <a:uFillTx/>
              </a:rPr>
              <a:t>Read or subscribe to our </a:t>
            </a:r>
            <a:r>
              <a:rPr kumimoji="0" lang="en-US" sz="1600" b="0" i="0" u="none" strike="noStrike" kern="1200" cap="none" spc="0" normalizeH="0" baseline="0" noProof="0" dirty="0">
                <a:ln>
                  <a:noFill/>
                </a:ln>
                <a:solidFill>
                  <a:srgbClr val="333333"/>
                </a:solidFill>
                <a:effectLst/>
                <a:uLnTx/>
                <a:uFillTx/>
                <a:hlinkClick r:id="rId9"/>
              </a:rPr>
              <a:t>Release notes</a:t>
            </a:r>
            <a:r>
              <a:rPr kumimoji="0" lang="en-US" sz="1600" b="0" i="0" u="none" strike="noStrike" kern="1200" cap="none" spc="0" normalizeH="0" baseline="0" noProof="0" dirty="0">
                <a:ln>
                  <a:noFill/>
                </a:ln>
                <a:solidFill>
                  <a:srgbClr val="333333"/>
                </a:solidFill>
                <a:effectLst/>
                <a:uLnTx/>
                <a:uFillTx/>
              </a:rPr>
              <a:t> for more updates.</a:t>
            </a:r>
            <a:endParaRPr lang="en-US" sz="1600" dirty="0"/>
          </a:p>
        </p:txBody>
      </p:sp>
      <p:pic>
        <p:nvPicPr>
          <p:cNvPr id="21" name="Picture 20">
            <a:extLst>
              <a:ext uri="{FF2B5EF4-FFF2-40B4-BE49-F238E27FC236}">
                <a16:creationId xmlns:a16="http://schemas.microsoft.com/office/drawing/2014/main" id="{937BD924-F529-9650-90DC-D65393571BBD}"/>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219462" y="1984051"/>
            <a:ext cx="5755911" cy="3238189"/>
          </a:xfrm>
          <a:prstGeom prst="roundRect">
            <a:avLst>
              <a:gd name="adj" fmla="val 3334"/>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E458-DBB9-E34A-E2FA-607072C65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167A8-0CD5-D68D-1B11-62AEC7103916}"/>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C7E76329-CE85-7D63-C3B0-BC1605ECDE76}"/>
              </a:ext>
            </a:extLst>
          </p:cNvPr>
          <p:cNvSpPr>
            <a:spLocks noGrp="1"/>
          </p:cNvSpPr>
          <p:nvPr>
            <p:ph type="body" sz="quarter" idx="12"/>
          </p:nvPr>
        </p:nvSpPr>
        <p:spPr/>
        <p:txBody>
          <a:bodyPr/>
          <a:lstStyle/>
          <a:p>
            <a:r>
              <a:rPr lang="en-US" dirty="0"/>
              <a:t>Microsoft Teams</a:t>
            </a:r>
          </a:p>
        </p:txBody>
      </p:sp>
      <p:sp>
        <p:nvSpPr>
          <p:cNvPr id="5" name="Text Placeholder 4">
            <a:extLst>
              <a:ext uri="{FF2B5EF4-FFF2-40B4-BE49-F238E27FC236}">
                <a16:creationId xmlns:a16="http://schemas.microsoft.com/office/drawing/2014/main" id="{5B3B29DD-BE18-B97F-98E3-283FA0509E33}"/>
              </a:ext>
            </a:extLst>
          </p:cNvPr>
          <p:cNvSpPr>
            <a:spLocks noGrp="1"/>
          </p:cNvSpPr>
          <p:nvPr>
            <p:ph type="body" sz="quarter" idx="13"/>
          </p:nvPr>
        </p:nvSpPr>
        <p:spPr>
          <a:xfrm>
            <a:off x="591884" y="2119943"/>
            <a:ext cx="5400162" cy="3422475"/>
          </a:xfrm>
        </p:spPr>
        <p:txBody>
          <a:bodyPr/>
          <a:lstStyle/>
          <a:p>
            <a:pPr algn="l"/>
            <a:r>
              <a:rPr lang="en-US" sz="2400" i="0" dirty="0">
                <a:solidFill>
                  <a:srgbClr val="333333"/>
                </a:solidFill>
                <a:effectLst/>
                <a:latin typeface="+mj-lt"/>
              </a:rPr>
              <a:t>Add agents or bots in Teams chat </a:t>
            </a:r>
          </a:p>
          <a:p>
            <a:pPr algn="l"/>
            <a:r>
              <a:rPr lang="en-US" sz="1600" b="0" i="0" dirty="0">
                <a:solidFill>
                  <a:srgbClr val="333333"/>
                </a:solidFill>
                <a:effectLst/>
                <a:latin typeface="Segoe UI" panose="020B0502040204020203" pitchFamily="34" charset="0"/>
              </a:rPr>
              <a:t>Whether answering questions or taking care of mundane tasks, agents and bots in Teams save you and others time so you can focus on what's most important. You can now add an agent or bot in your 1:1 or group chat and access it directly from that chat. To add, click on ‘Add people, agents and bots’ -&gt; ‘Add agents and bots’ and search for the agent or bot you want to add. Once added, everyone in the chat can interact with the agent. Users can '@mention' the agent along with a relevant prompt, and everyone in the chat will see the agent’s response. This update is available for Teams on Windows desktop, Mac desktop, and the web. </a:t>
            </a:r>
          </a:p>
          <a:p>
            <a:pPr algn="l"/>
            <a:r>
              <a:rPr lang="en-US" sz="1600" dirty="0">
                <a:solidFill>
                  <a:srgbClr val="333333"/>
                </a:solidFill>
                <a:latin typeface="Segoe UI" panose="020B0502040204020203" pitchFamily="34" charset="0"/>
                <a:cs typeface="Segoe UI"/>
              </a:rPr>
              <a:t>Click </a:t>
            </a:r>
            <a:r>
              <a:rPr lang="en-US" sz="1600" dirty="0">
                <a:solidFill>
                  <a:srgbClr val="333333"/>
                </a:solidFill>
                <a:latin typeface="Segoe UI" panose="020B0502040204020203" pitchFamily="34" charset="0"/>
                <a:cs typeface="Segoe UI"/>
                <a:hlinkClick r:id="rId3"/>
              </a:rPr>
              <a:t>here</a:t>
            </a:r>
            <a:r>
              <a:rPr lang="en-US" sz="1600" dirty="0">
                <a:solidFill>
                  <a:srgbClr val="333333"/>
                </a:solidFill>
                <a:latin typeface="Segoe UI" panose="020B0502040204020203" pitchFamily="34" charset="0"/>
                <a:cs typeface="Segoe UI"/>
              </a:rPr>
              <a:t> to learn more.</a:t>
            </a:r>
            <a:endParaRPr lang="en-US" sz="1600" dirty="0">
              <a:latin typeface="Segoe UI"/>
              <a:cs typeface="Segoe UI"/>
            </a:endParaRPr>
          </a:p>
        </p:txBody>
      </p:sp>
      <p:pic>
        <p:nvPicPr>
          <p:cNvPr id="6" name="Picture 2">
            <a:extLst>
              <a:ext uri="{FF2B5EF4-FFF2-40B4-BE49-F238E27FC236}">
                <a16:creationId xmlns:a16="http://schemas.microsoft.com/office/drawing/2014/main" id="{F235213F-6130-F003-A161-91F2B4CDB63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53" r="1653"/>
          <a:stretch/>
        </p:blipFill>
        <p:spPr bwMode="auto">
          <a:xfrm>
            <a:off x="6268598" y="2119944"/>
            <a:ext cx="5400162" cy="3129824"/>
          </a:xfrm>
          <a:prstGeom prst="roundRect">
            <a:avLst>
              <a:gd name="adj" fmla="val 2971"/>
            </a:avLst>
          </a:prstGeom>
          <a:solidFill>
            <a:schemeClr val="bg2"/>
          </a:solidFill>
        </p:spPr>
      </p:pic>
    </p:spTree>
    <p:extLst>
      <p:ext uri="{BB962C8B-B14F-4D97-AF65-F5344CB8AC3E}">
        <p14:creationId xmlns:p14="http://schemas.microsoft.com/office/powerpoint/2010/main" val="1548105880"/>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d33a634-307a-4b74-943b-8b339bb5242d" xsi:nil="true"/>
    <_ip_UnifiedCompliancePolicyProperties xmlns="http://schemas.microsoft.com/sharepoint/v3" xsi:nil="true"/>
    <lcf76f155ced4ddcb4097134ff3c332f xmlns="85c9570b-8f2b-433d-80aa-001cea27345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19630DD4C1C740BFBCFBFA32E51E43" ma:contentTypeVersion="16" ma:contentTypeDescription="Create a new document." ma:contentTypeScope="" ma:versionID="795e7c9568c679f3c778f9849e403e23">
  <xsd:schema xmlns:xsd="http://www.w3.org/2001/XMLSchema" xmlns:xs="http://www.w3.org/2001/XMLSchema" xmlns:p="http://schemas.microsoft.com/office/2006/metadata/properties" xmlns:ns1="http://schemas.microsoft.com/sharepoint/v3" xmlns:ns2="85c9570b-8f2b-433d-80aa-001cea273452" xmlns:ns3="ad33a634-307a-4b74-943b-8b339bb5242d" targetNamespace="http://schemas.microsoft.com/office/2006/metadata/properties" ma:root="true" ma:fieldsID="01f3af7cb4c9b38c5bd74db6bff5469a" ns1:_="" ns2:_="" ns3:_="">
    <xsd:import namespace="http://schemas.microsoft.com/sharepoint/v3"/>
    <xsd:import namespace="85c9570b-8f2b-433d-80aa-001cea273452"/>
    <xsd:import namespace="ad33a634-307a-4b74-943b-8b339bb5242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c9570b-8f2b-433d-80aa-001cea2734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33a634-307a-4b74-943b-8b339bb5242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1a5625-0e1e-43db-9221-c45e5749a660}" ma:internalName="TaxCatchAll" ma:showField="CatchAllData" ma:web="ad33a634-307a-4b74-943b-8b339bb524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D947CD-6520-48F2-93F4-4FE3BCC328A3}">
  <ds:schemaRefs>
    <ds:schemaRef ds:uri="http://schemas.microsoft.com/sharepoint/v3/contenttype/forms"/>
  </ds:schemaRefs>
</ds:datastoreItem>
</file>

<file path=customXml/itemProps2.xml><?xml version="1.0" encoding="utf-8"?>
<ds:datastoreItem xmlns:ds="http://schemas.openxmlformats.org/officeDocument/2006/customXml" ds:itemID="{5F10C329-2CB8-45B9-8F44-1C90BE7792E9}">
  <ds:schemaRefs>
    <ds:schemaRef ds:uri="http://purl.org/dc/dcmitype/"/>
    <ds:schemaRef ds:uri="http://purl.org/dc/terms/"/>
    <ds:schemaRef ds:uri="85c9570b-8f2b-433d-80aa-001cea273452"/>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ad33a634-307a-4b74-943b-8b339bb5242d"/>
    <ds:schemaRef ds:uri="http://schemas.microsoft.com/sharepoint/v3"/>
    <ds:schemaRef ds:uri="http://purl.org/dc/elements/1.1/"/>
  </ds:schemaRefs>
</ds:datastoreItem>
</file>

<file path=customXml/itemProps3.xml><?xml version="1.0" encoding="utf-8"?>
<ds:datastoreItem xmlns:ds="http://schemas.openxmlformats.org/officeDocument/2006/customXml" ds:itemID="{C986CBBD-26DA-4A91-84A1-8218B3870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5c9570b-8f2b-433d-80aa-001cea273452"/>
    <ds:schemaRef ds:uri="ad33a634-307a-4b74-943b-8b339bb524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office theme</Template>
  <TotalTime>3700</TotalTime>
  <Words>1639</Words>
  <Application>Microsoft Office PowerPoint</Application>
  <PresentationFormat>Widescreen</PresentationFormat>
  <Paragraphs>124</Paragraphs>
  <Slides>16</Slides>
  <Notes>7</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Aptos</vt:lpstr>
      <vt:lpstr>Arial</vt:lpstr>
      <vt:lpstr>Calibri</vt:lpstr>
      <vt:lpstr>Consolas</vt:lpstr>
      <vt:lpstr>Segoe Sans Display</vt:lpstr>
      <vt:lpstr>Segoe Sans Display Semibold</vt:lpstr>
      <vt:lpstr>Segoe UI</vt:lpstr>
      <vt:lpstr>Segoe UI Semibold</vt:lpstr>
      <vt:lpstr>Segoe UI Semilight</vt:lpstr>
      <vt:lpstr>Wingdings</vt:lpstr>
      <vt:lpstr>1_LIGHT GRAY TEMPLATE</vt:lpstr>
      <vt:lpstr>Microsoft 365 Copilot Template</vt:lpstr>
      <vt:lpstr>Microsoft 365 Champion community call</vt:lpstr>
      <vt:lpstr>Digital Event Code of Conduct</vt:lpstr>
      <vt:lpstr>Agenda</vt:lpstr>
      <vt:lpstr>New call format</vt:lpstr>
      <vt:lpstr>Announcements</vt:lpstr>
      <vt:lpstr>Microsoft 365 Community Conference 2025 – Featured speakers</vt:lpstr>
      <vt:lpstr>Announcements</vt:lpstr>
      <vt:lpstr>adoption.microsoft.com</vt:lpstr>
      <vt:lpstr>Top Microsoft 365 updates</vt:lpstr>
      <vt:lpstr>Top Microsoft 365 updates</vt:lpstr>
      <vt:lpstr>Top Microsoft 365 updates</vt:lpstr>
      <vt:lpstr>Top Microsoft 365 updates</vt:lpstr>
      <vt:lpstr>Flexible sections</vt:lpstr>
      <vt:lpstr>Upcoming community events</vt:lpstr>
      <vt:lpstr>Open discussion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Jessie Hwang (MCAG)</cp:lastModifiedBy>
  <cp:revision>4</cp:revision>
  <dcterms:created xsi:type="dcterms:W3CDTF">2025-03-18T17:47:04Z</dcterms:created>
  <dcterms:modified xsi:type="dcterms:W3CDTF">2025-03-26T01:04:33Z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0x0101001419630DD4C1C740BFBCFBFA32E51E43</vt:lpwstr>
  </property>
  <property fmtid="{D5CDD505-2E9C-101B-9397-08002B2CF9AE}" pid="3" name="MediaServiceImageTags">
    <vt:lpwstr/>
  </property>
</Properties>
</file>