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35" r:id="rId5"/>
    <p:sldMasterId id="2147483660" r:id="rId6"/>
    <p:sldMasterId id="2147483889" r:id="rId7"/>
    <p:sldMasterId id="2147483939" r:id="rId8"/>
    <p:sldMasterId id="2147483946" r:id="rId9"/>
    <p:sldMasterId id="2147483974" r:id="rId10"/>
    <p:sldMasterId id="2147483989" r:id="rId11"/>
  </p:sldMasterIdLst>
  <p:notesMasterIdLst>
    <p:notesMasterId r:id="rId71"/>
  </p:notesMasterIdLst>
  <p:sldIdLst>
    <p:sldId id="2147483617" r:id="rId12"/>
    <p:sldId id="257" r:id="rId13"/>
    <p:sldId id="1832" r:id="rId14"/>
    <p:sldId id="258" r:id="rId15"/>
    <p:sldId id="268" r:id="rId16"/>
    <p:sldId id="261" r:id="rId17"/>
    <p:sldId id="260" r:id="rId18"/>
    <p:sldId id="2147483647" r:id="rId19"/>
    <p:sldId id="273" r:id="rId20"/>
    <p:sldId id="259" r:id="rId21"/>
    <p:sldId id="327" r:id="rId22"/>
    <p:sldId id="334" r:id="rId23"/>
    <p:sldId id="328" r:id="rId24"/>
    <p:sldId id="279" r:id="rId25"/>
    <p:sldId id="280" r:id="rId26"/>
    <p:sldId id="304" r:id="rId27"/>
    <p:sldId id="306" r:id="rId28"/>
    <p:sldId id="307" r:id="rId29"/>
    <p:sldId id="308" r:id="rId30"/>
    <p:sldId id="309" r:id="rId31"/>
    <p:sldId id="331" r:id="rId32"/>
    <p:sldId id="332" r:id="rId33"/>
    <p:sldId id="333" r:id="rId34"/>
    <p:sldId id="329" r:id="rId35"/>
    <p:sldId id="311" r:id="rId36"/>
    <p:sldId id="310" r:id="rId37"/>
    <p:sldId id="330" r:id="rId38"/>
    <p:sldId id="277" r:id="rId39"/>
    <p:sldId id="285" r:id="rId40"/>
    <p:sldId id="297" r:id="rId41"/>
    <p:sldId id="298" r:id="rId42"/>
    <p:sldId id="299" r:id="rId43"/>
    <p:sldId id="300" r:id="rId44"/>
    <p:sldId id="2147483449" r:id="rId45"/>
    <p:sldId id="2147483448" r:id="rId46"/>
    <p:sldId id="303" r:id="rId47"/>
    <p:sldId id="296" r:id="rId48"/>
    <p:sldId id="301" r:id="rId49"/>
    <p:sldId id="264" r:id="rId50"/>
    <p:sldId id="302" r:id="rId51"/>
    <p:sldId id="2147483450" r:id="rId52"/>
    <p:sldId id="2147483451" r:id="rId53"/>
    <p:sldId id="2147483627" r:id="rId54"/>
    <p:sldId id="2147483628" r:id="rId55"/>
    <p:sldId id="373" r:id="rId56"/>
    <p:sldId id="2147483634" r:id="rId57"/>
    <p:sldId id="2147483636" r:id="rId58"/>
    <p:sldId id="278" r:id="rId59"/>
    <p:sldId id="256" r:id="rId60"/>
    <p:sldId id="271" r:id="rId61"/>
    <p:sldId id="266" r:id="rId62"/>
    <p:sldId id="2147483637" r:id="rId63"/>
    <p:sldId id="269" r:id="rId64"/>
    <p:sldId id="2147483645" r:id="rId65"/>
    <p:sldId id="272" r:id="rId66"/>
    <p:sldId id="2147483643" r:id="rId67"/>
    <p:sldId id="274" r:id="rId68"/>
    <p:sldId id="265" r:id="rId69"/>
    <p:sldId id="214746866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147483617"/>
            <p14:sldId id="257"/>
            <p14:sldId id="1832"/>
            <p14:sldId id="258"/>
          </p14:sldIdLst>
        </p14:section>
        <p14:section name="Announcements" id="{47260544-EBF5-48AC-B48C-2C185CFFEB58}">
          <p14:sldIdLst>
            <p14:sldId id="268"/>
            <p14:sldId id="261"/>
            <p14:sldId id="260"/>
          </p14:sldIdLst>
        </p14:section>
        <p14:section name="Top M365 updates" id="{5C65063C-92C9-4B06-989C-73A64E5A6746}">
          <p14:sldIdLst>
            <p14:sldId id="2147483647"/>
            <p14:sldId id="273"/>
            <p14:sldId id="259"/>
          </p14:sldIdLst>
        </p14:section>
        <p14:section name="Topic 1" id="{87B72586-ADC5-4930-8168-B26B656BAD91}">
          <p14:sldIdLst>
            <p14:sldId id="327"/>
            <p14:sldId id="334"/>
            <p14:sldId id="328"/>
            <p14:sldId id="279"/>
            <p14:sldId id="280"/>
            <p14:sldId id="304"/>
            <p14:sldId id="306"/>
            <p14:sldId id="307"/>
            <p14:sldId id="308"/>
            <p14:sldId id="309"/>
            <p14:sldId id="331"/>
            <p14:sldId id="332"/>
            <p14:sldId id="333"/>
            <p14:sldId id="329"/>
            <p14:sldId id="311"/>
            <p14:sldId id="310"/>
            <p14:sldId id="330"/>
            <p14:sldId id="277"/>
            <p14:sldId id="285"/>
            <p14:sldId id="297"/>
            <p14:sldId id="298"/>
            <p14:sldId id="299"/>
            <p14:sldId id="300"/>
            <p14:sldId id="2147483449"/>
            <p14:sldId id="2147483448"/>
            <p14:sldId id="303"/>
            <p14:sldId id="296"/>
            <p14:sldId id="301"/>
            <p14:sldId id="264"/>
            <p14:sldId id="302"/>
            <p14:sldId id="2147483450"/>
            <p14:sldId id="2147483451"/>
          </p14:sldIdLst>
        </p14:section>
        <p14:section name="Topic 2" id="{C947592F-7468-45BA-A971-F35D5F2C704F}">
          <p14:sldIdLst>
            <p14:sldId id="2147483627"/>
            <p14:sldId id="2147483628"/>
            <p14:sldId id="373"/>
            <p14:sldId id="2147483634"/>
            <p14:sldId id="2147483636"/>
            <p14:sldId id="278"/>
            <p14:sldId id="256"/>
            <p14:sldId id="271"/>
            <p14:sldId id="266"/>
            <p14:sldId id="2147483637"/>
            <p14:sldId id="269"/>
            <p14:sldId id="2147483645"/>
            <p14:sldId id="272"/>
            <p14:sldId id="2147483643"/>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99D662-58F1-05D4-B897-7B596CC238E7}" name="Anirudh Bajaj" initials="AB" userId="S::anirudhbajaj@microsoft.com::b8d2d9f0-3b31-4c1f-9aa9-d458d04bbb25" providerId="AD"/>
  <p188:author id="{897AA268-82FB-F5F4-2BB8-1B42D3190339}" name="Daniela Chocron" initials="DC" userId="S::dachocro@microsoft.com::3c635c6b-c762-48e5-87ff-a2bb89596259" providerId="AD"/>
  <p188:author id="{873F3687-23D8-3769-496A-C686911BE4E8}" name="Kelli Marks (ALLEGIS GROUP SERVICES)" initials="KM" userId="S::v-kellimarks@microsoft.com::7e45affd-0839-411b-a9fa-344a80e861e6" providerId="AD"/>
  <p188:author id="{CB7B68A1-4208-96B1-9DF4-C573EB67B07D}" name="Jessie Hwang (MCAG)" initials="JH" userId="S::jhwang@microsoft.com::85f2306c-fd56-49d2-8dff-e96751c6f345" providerId="AD"/>
  <p188:author id="{895F83BB-AAAC-C818-2E5E-F46CB22A7C2A}" name="Jolene Tam" initials="JT" userId="S::jolenetam@microsoft.com::1f43f390-817f-4f4d-aca2-8b8f01b40c47" providerId="AD"/>
  <p188:author id="{4E3391BF-D071-7172-A99A-CDFCCF69A529}" name="Tiffany Lee" initials="TL" userId="S::tifflee@microsoft.com::cd7e1fae-29b8-4ea8-ae33-0ba64a0f6d58" providerId="AD"/>
  <p188:author id="{E70227C0-7B29-CF03-AAEA-EB6C16942468}" name="Diana Hsu" initials="" userId="S::dihsu@microsoft.com::35d9ed6f-261b-4792-bfca-09c2486760d7" providerId="AD"/>
  <p188:author id="{13A765C0-ACA4-7AC4-D3D9-4E6AE549F76C}" name="Chris Sano" initials="" userId="S::csano@microsoft.com::9234b0ba-63c0-42c7-a7f4-4dc6af4e33b3" providerId="AD"/>
  <p188:author id="{AB3040C9-F4E0-8A34-2DC3-3A74384075A4}" name="Brett Humphrey" initials="BH" userId="S::bretthu@ntdev.microsoft.com::b1509dc5-01f5-47ad-97d3-3e8da878d9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5B9B29-5171-49FF-B3E5-0103E8A6B195}" v="5" dt="2025-07-24T17:34:49.322"/>
    <p1510:client id="{FA34C777-A8FA-458D-AE4A-F3C7A1EE9D59}" v="1" dt="2025-07-24T19:13:32.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31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F076C-12BB-4B56-B14A-A06B221964C4}"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366AB-E206-40C8-B853-5DF1D329F0CE}" type="slidenum">
              <a:rPr lang="en-US" smtClean="0"/>
              <a:t>‹#›</a:t>
            </a:fld>
            <a:endParaRPr lang="en-US"/>
          </a:p>
        </p:txBody>
      </p:sp>
    </p:spTree>
    <p:extLst>
      <p:ext uri="{BB962C8B-B14F-4D97-AF65-F5344CB8AC3E}">
        <p14:creationId xmlns:p14="http://schemas.microsoft.com/office/powerpoint/2010/main" val="329805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F7571-1854-AD18-3FA4-BF89F7AF1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28424-5204-24A9-C72F-643DA50B3E40}"/>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F77FD3F5-9741-9E74-5209-7540F8192AEC}"/>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47994F9C-C772-550E-615E-9F19099DBB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04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F7EBB-FD52-A0B2-E048-C36A011F0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12F06-6FFF-E547-4FE5-C1D22AF77E6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9C1FDC31-C2AF-0C57-FEB6-2AB6FB999E84}"/>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F4B4254A-5B3E-9ABA-CD18-83752D1E1449}"/>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A251E-78C4-A152-52EA-E7E820238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5D96E-2BD1-C80D-A1BF-5573F1AE9F44}"/>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D1D266A0-E6BB-DFC6-661C-9113E00CAFB6}"/>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D62530A-CDF0-F826-D5A7-B4435F868DB9}"/>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67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A251E-78C4-A152-52EA-E7E820238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5D96E-2BD1-C80D-A1BF-5573F1AE9F44}"/>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D1D266A0-E6BB-DFC6-661C-9113E00CAFB6}"/>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D62530A-CDF0-F826-D5A7-B4435F868DB9}"/>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6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61C5-8F3A-FD7D-750B-326BB8AA8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80F4D-949D-2847-8D0B-D3C9E7D316C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D6E6BC39-F312-D11D-147C-0A3A6D6CDEB7}"/>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EC72D8A-2A37-5FC1-32BE-448F6CB3A22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2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8A53-11A4-4B85-2D8D-5EF2506ED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AFF66-C98D-E223-BEB0-7BCFAE84AFD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04576C9-561E-A0FE-F53B-DFA92CB4EB97}"/>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2EBDB54E-C9B9-C562-CDFE-ED4B85742B60}"/>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58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8A53-11A4-4B85-2D8D-5EF2506ED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AFF66-C98D-E223-BEB0-7BCFAE84AFD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04576C9-561E-A0FE-F53B-DFA92CB4EB97}"/>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2EBDB54E-C9B9-C562-CDFE-ED4B85742B60}"/>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65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FAAD9-68DF-8632-5711-39D54E123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8BFE2-EC01-2027-CA08-D3F401F9DD3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66C28D8C-DF66-2541-F3B6-9EF8885EFFC3}"/>
              </a:ext>
            </a:extLst>
          </p:cNvPr>
          <p:cNvSpPr>
            <a:spLocks noGrp="1"/>
          </p:cNvSpPr>
          <p:nvPr>
            <p:ph type="body" idx="1"/>
          </p:nvPr>
        </p:nvSpPr>
        <p:spPr/>
        <p:txBody>
          <a:bodyPr/>
          <a:lstStyle/>
          <a:p>
            <a:pPr marL="0" marR="0" indent="0" fontAlgn="base">
              <a:spcAft>
                <a:spcPts val="600"/>
              </a:spcAft>
              <a:buNone/>
            </a:pPr>
            <a:r>
              <a:rPr lang="en-US" sz="900" b="0" i="0" u="none">
                <a:solidFill>
                  <a:srgbClr val="000000"/>
                </a:solidFill>
                <a:effectLst/>
                <a:latin typeface="Aptos" panose="020B0004020202020204" pitchFamily="34" charset="0"/>
              </a:rPr>
              <a:t>Tracking 3 days per week.  That’s when you become regular user</a:t>
            </a:r>
          </a:p>
        </p:txBody>
      </p:sp>
      <p:sp>
        <p:nvSpPr>
          <p:cNvPr id="4" name="Slide Number Placeholder 3">
            <a:extLst>
              <a:ext uri="{FF2B5EF4-FFF2-40B4-BE49-F238E27FC236}">
                <a16:creationId xmlns:a16="http://schemas.microsoft.com/office/drawing/2014/main" id="{498807BD-C496-EF39-EB3F-3826EC06DE74}"/>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100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8A53-11A4-4B85-2D8D-5EF2506ED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AFF66-C98D-E223-BEB0-7BCFAE84AFD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04576C9-561E-A0FE-F53B-DFA92CB4EB97}"/>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2EBDB54E-C9B9-C562-CDFE-ED4B85742B60}"/>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822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8A53-11A4-4B85-2D8D-5EF2506ED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AFF66-C98D-E223-BEB0-7BCFAE84AFD9}"/>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04576C9-561E-A0FE-F53B-DFA92CB4EB97}"/>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2EBDB54E-C9B9-C562-CDFE-ED4B85742B60}"/>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8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7/24/2025 12:11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E5C6-D6DA-83D4-8E17-C103D8618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FA75F-9253-172F-1D25-DDC2D0769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0A589-73A8-063B-0AB7-9FB9F3319E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000CBA-98D5-8357-1E80-EAF2043A7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0830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CE4B-C271-1FF7-7BCB-F468146EE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D7D96-958C-9CDC-B9FC-013370207073}"/>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A4A4B5A-22F6-A9E4-9DDF-34B1FA3AAEDA}"/>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AA227CC3-3FF3-F6C4-ABD7-482D4F4F2B8F}"/>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190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DF34-7D9F-1B79-31B3-DB4E93FA9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0F33B-9D44-E8BE-8EF0-16FE06DA3E4F}"/>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021DD0E7-698E-E13E-DA11-489B8A84837A}"/>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9BE9B85-2E12-0CBA-0CCF-03F9797AB828}"/>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289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E90E-188D-1EF8-0543-94DDD20A7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87B99-E8AD-8258-0321-E6E1B5D257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5528C-F793-4E5D-CE34-FFD3CA0E19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B50006-488D-1EFD-ACEF-9DA1AD5CF7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7874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C65D-4479-8AA2-E925-B85223C11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1628D-585C-6949-3901-11998EA0F21C}"/>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CF02E26D-D040-2F9B-BE67-8FD787788C23}"/>
              </a:ext>
            </a:extLst>
          </p:cNvPr>
          <p:cNvSpPr>
            <a:spLocks noGrp="1"/>
          </p:cNvSpPr>
          <p:nvPr>
            <p:ph type="body" idx="1"/>
          </p:nvPr>
        </p:nvSpPr>
        <p:spPr/>
        <p:txBody>
          <a:bodyPr/>
          <a:lstStyle/>
          <a:p>
            <a:br>
              <a:rPr lang="en-US" sz="800">
                <a:solidFill>
                  <a:srgbClr val="323130"/>
                </a:solidFill>
                <a:effectLst/>
                <a:latin typeface="Segoe UI" panose="020B0502040204020203" pitchFamily="34" charset="0"/>
                <a:ea typeface="Segoe UI" panose="020B0502040204020203" pitchFamily="34" charset="0"/>
              </a:rPr>
            </a:br>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58B66077-1C0B-BAF1-74F6-6E81531650BD}"/>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124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E9F9-5A6D-EEE6-833A-49D908A8E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B8CB5-421C-31E5-BA01-82C511C9B8B2}"/>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D4D1398F-855C-F649-2ABC-04880343D4DE}"/>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29159741-93AB-C932-E20B-FAFCCC20505A}"/>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770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D8547-5CDF-8FFE-A9EA-83DBE1B60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9FF1D-80A4-A726-4DFE-D176803F92ED}"/>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01210537-F62D-2828-BC8D-9B2F311D4699}"/>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F6170C4-7F22-6451-1FF0-CC6CF535EA3B}"/>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1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E55CC-70CD-D581-2DD0-F1C86B4C0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97DDA-8038-D08E-6F4B-BA6A2E68E525}"/>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58391B7C-2B09-7391-14F6-458DF986367B}"/>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D7C6316D-5769-0568-1AAC-8B97E3541D4B}"/>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195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66285-5C68-5F4C-C218-4D47C9BB0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74EF1-4E61-DC7E-1850-711F106A3B23}"/>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4BBBA3A6-DEB7-A4EE-4E48-684861DA5E8A}"/>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1A8B6F91-1AFB-A5A9-D499-253CF8C3065D}"/>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681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D69F-6CC9-4870-0672-7DB31793F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82E44-5C8E-812C-1EFE-48A87EC1544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1773F460-A111-C819-BCE5-975BC991D089}"/>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004013E-AEFD-E91E-636D-E6C9D34175E8}"/>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18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CEF4-1969-D812-E311-0B8DC790E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9E8D1-AF74-0BD9-06D2-819481C2D282}"/>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43DC64BE-E1B2-ED49-F3A8-87FAB1A915C8}"/>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5314B0BE-315B-7D13-2325-F6B3225178FB}"/>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22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D69F-6CC9-4870-0672-7DB31793F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82E44-5C8E-812C-1EFE-48A87EC1544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1773F460-A111-C819-BCE5-975BC991D089}"/>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004013E-AEFD-E91E-636D-E6C9D34175E8}"/>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666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AF5A8-BA67-D254-3643-EA7D901F8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266EF-7D25-0B1B-1FE1-C33B2A832828}"/>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07C6F998-575E-5E76-DA4E-F5837C91C64B}"/>
              </a:ext>
            </a:extLst>
          </p:cNvPr>
          <p:cNvSpPr>
            <a:spLocks noGrp="1"/>
          </p:cNvSpPr>
          <p:nvPr>
            <p:ph type="body" idx="1"/>
          </p:nvPr>
        </p:nvSpPr>
        <p:spPr/>
        <p:txBody>
          <a:bodyPr/>
          <a:lstStyle/>
          <a:p>
            <a:br>
              <a:rPr lang="en-US" sz="800">
                <a:solidFill>
                  <a:srgbClr val="323130"/>
                </a:solidFill>
                <a:effectLst/>
                <a:latin typeface="Segoe UI" panose="020B0502040204020203" pitchFamily="34" charset="0"/>
                <a:ea typeface="Segoe UI" panose="020B0502040204020203" pitchFamily="34" charset="0"/>
              </a:rPr>
            </a:br>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4A8F508-E596-12E3-EE1D-3B64EE1A0EF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850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8271E-943A-7E91-0837-5CCD1E0C6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C6BAD-A382-833B-8F01-C3BF0ABCFEEB}"/>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F4596520-7D6D-4033-39C6-DA492EA184D8}"/>
              </a:ext>
            </a:extLst>
          </p:cNvPr>
          <p:cNvSpPr>
            <a:spLocks noGrp="1"/>
          </p:cNvSpPr>
          <p:nvPr>
            <p:ph type="body" idx="1"/>
          </p:nvPr>
        </p:nvSpPr>
        <p:spPr/>
        <p:txBody>
          <a:bodyPr/>
          <a:lstStyle/>
          <a:p>
            <a:br>
              <a:rPr lang="en-US" sz="800">
                <a:solidFill>
                  <a:srgbClr val="323130"/>
                </a:solidFill>
                <a:effectLst/>
                <a:latin typeface="Segoe UI" panose="020B0502040204020203" pitchFamily="34" charset="0"/>
                <a:ea typeface="Segoe UI" panose="020B0502040204020203" pitchFamily="34" charset="0"/>
              </a:rPr>
            </a:br>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0088520-CE91-B656-4DEF-60B2E403ED0D}"/>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282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4A082-CB77-1AAD-6EAB-CA61F29A3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75C62-7D23-C4C7-56FA-47D43F82A41D}"/>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332DFE91-FCB9-1A46-5EF1-3B1EC7893D5C}"/>
              </a:ext>
            </a:extLst>
          </p:cNvPr>
          <p:cNvSpPr>
            <a:spLocks noGrp="1"/>
          </p:cNvSpPr>
          <p:nvPr>
            <p:ph type="body" idx="1"/>
          </p:nvPr>
        </p:nvSpPr>
        <p:spPr/>
        <p:txBody>
          <a:bodyPr/>
          <a:lstStyle/>
          <a:p>
            <a:br>
              <a:rPr lang="en-US" sz="800">
                <a:solidFill>
                  <a:srgbClr val="323130"/>
                </a:solidFill>
                <a:effectLst/>
                <a:latin typeface="Segoe UI" panose="020B0502040204020203" pitchFamily="34" charset="0"/>
                <a:ea typeface="Segoe UI" panose="020B0502040204020203" pitchFamily="34" charset="0"/>
              </a:rPr>
            </a:br>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4E7C583-6167-9C06-C11F-BE444D33EB1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029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AA1A9-C9AC-00A6-C291-78C88416A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5CCCD-4C79-FD42-F74E-6B7507A6922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BECA16CD-F75E-7306-795F-83B7F39174B7}"/>
              </a:ext>
            </a:extLst>
          </p:cNvPr>
          <p:cNvSpPr>
            <a:spLocks noGrp="1"/>
          </p:cNvSpPr>
          <p:nvPr>
            <p:ph type="body" idx="1"/>
          </p:nvPr>
        </p:nvSpPr>
        <p:spPr/>
        <p:txBody>
          <a:bodyPr/>
          <a:lstStyle/>
          <a:p>
            <a:br>
              <a:rPr lang="en-US" sz="800">
                <a:solidFill>
                  <a:srgbClr val="323130"/>
                </a:solidFill>
                <a:effectLst/>
                <a:latin typeface="Segoe UI" panose="020B0502040204020203" pitchFamily="34" charset="0"/>
                <a:ea typeface="Segoe UI" panose="020B0502040204020203" pitchFamily="34" charset="0"/>
              </a:rPr>
            </a:br>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814492AC-26B2-71C8-A127-CD33CF2B884F}"/>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18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F4E01-AA69-0A19-FAD7-975F75D2B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6AD86-2120-457D-DE42-B769DAD7669C}"/>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92B7C24B-DF23-F0D9-467F-68F5C7E11486}"/>
              </a:ext>
            </a:extLst>
          </p:cNvPr>
          <p:cNvSpPr>
            <a:spLocks noGrp="1"/>
          </p:cNvSpPr>
          <p:nvPr>
            <p:ph type="body" idx="1"/>
          </p:nvPr>
        </p:nvSpPr>
        <p:spPr/>
        <p:txBody>
          <a:bodyPr/>
          <a:lstStyle/>
          <a:p>
            <a:br>
              <a:rPr lang="en-US" sz="800">
                <a:solidFill>
                  <a:srgbClr val="323130"/>
                </a:solidFill>
                <a:effectLst/>
                <a:latin typeface="Segoe UI" panose="020B0502040204020203" pitchFamily="34" charset="0"/>
                <a:ea typeface="Segoe UI" panose="020B0502040204020203" pitchFamily="34" charset="0"/>
              </a:rPr>
            </a:br>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2C1B7D3D-C9FD-1413-2593-663C70E2B685}"/>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22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913F9-0317-ED73-A17F-D9547D4F3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93988-63C0-EA94-45C0-078731A11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04248-9C10-6A12-53E2-044016598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1CBA51-9395-CBAD-08FC-7C003FD529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943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FC24-F49D-4DD1-A846-09A955F26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4DA57-D678-D8FF-1A58-6AB64B381510}"/>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331EA09B-9192-7C1A-FEE7-60685F474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800">
                <a:solidFill>
                  <a:srgbClr val="323130"/>
                </a:solidFill>
                <a:effectLst/>
                <a:latin typeface="Segoe UI" panose="020B0502040204020203" pitchFamily="34" charset="0"/>
                <a:ea typeface="Segoe UI" panose="020B0502040204020203" pitchFamily="34" charset="0"/>
              </a:rPr>
            </a:br>
            <a:r>
              <a:rPr lang="en-US" sz="1200" kern="1200">
                <a:solidFill>
                  <a:schemeClr val="tx1"/>
                </a:solidFill>
                <a:effectLst/>
                <a:latin typeface="+mn-lt"/>
                <a:ea typeface="+mn-ea"/>
                <a:cs typeface="+mn-cs"/>
              </a:rPr>
              <a:t>Copilot Search in Microsoft 365 Copilot delivers a unified, AI-powered search experience that helps users find, understand, and act on information across Microsoft 365 and connected third-party systems. By leveraging Microsoft Graph, organizational context, and natural language understanding, it transforms traditional search into a personalized, task-oriented assistant—bridging the gap between discovery and execution. Rollout out this month is a new management experience in the Microsoft 365 admin center under Copilot &gt; Search, providing AI admins with centralized tools to configure and customize the Copilot Search experience using curated bookmarks and acronyms, maximizing the value of Microsoft 365 Copilot Search for both users and the organization.</a:t>
            </a:r>
          </a:p>
          <a:p>
            <a:endParaRPr lang="en-US" sz="800">
              <a:cs typeface="Segoe Sans Display"/>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903B8127-E9C8-1C20-F722-4529ECFAA695}"/>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077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A490-E528-A3FC-44DF-906321153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50AC6-DFBD-E002-924C-CE0552AAE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AD91B-2155-BC62-E533-77AA42786C30}"/>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ea typeface="Calibri"/>
              <a:cs typeface="Calibri"/>
            </a:endParaRPr>
          </a:p>
        </p:txBody>
      </p:sp>
      <p:sp>
        <p:nvSpPr>
          <p:cNvPr id="4" name="Header Placeholder 3">
            <a:extLst>
              <a:ext uri="{FF2B5EF4-FFF2-40B4-BE49-F238E27FC236}">
                <a16:creationId xmlns:a16="http://schemas.microsoft.com/office/drawing/2014/main" id="{A1C0B273-EB6C-BDB6-3006-F33CE6DA8AD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98BFF11A-6E38-958B-B3C2-AE5227F741B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BD7B67A-8481-90C5-EFA6-A410EC63931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7/24/2025 12:11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1D63EB0B-6506-9A91-A4C3-855624C647F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345367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179C-626E-B8BE-845D-2C9185562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AA94-336A-DB25-4E82-A8EABC55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EF0E-3C0B-084A-18DC-64E8187BFA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365 Copilot as the platform that already deeply understands your enterprise data, now deeply understands your people.</a:t>
            </a:r>
            <a:endParaRPr lang="en-US" b="1"/>
          </a:p>
          <a:p>
            <a:endParaRPr lang="en-US" b="1"/>
          </a:p>
          <a:p>
            <a:r>
              <a:rPr lang="en-US" b="1"/>
              <a:t>Microsoft 365 Copilot</a:t>
            </a:r>
            <a:r>
              <a:rPr lang="en-US"/>
              <a:t>, on the other hand, is your complete AI assistant for work. </a:t>
            </a:r>
          </a:p>
          <a:p>
            <a:pPr marL="171450" indent="-171450">
              <a:buFont typeface="Arial"/>
              <a:buChar char="•"/>
            </a:pPr>
            <a:r>
              <a:rPr lang="en-US"/>
              <a:t>It provides far more capabilities and far more value. In addition to all the capabilities of Copilot Chat, it includes </a:t>
            </a:r>
          </a:p>
          <a:p>
            <a:pPr marL="514350" lvl="1" indent="-228600">
              <a:buAutoNum type="arabicPeriod"/>
            </a:pPr>
            <a:r>
              <a:rPr lang="en-US"/>
              <a:t>Chat grounded in your tenant work data. </a:t>
            </a:r>
          </a:p>
          <a:p>
            <a:pPr marL="514350" lvl="1" indent="-228600">
              <a:buAutoNum type="arabicPeriod"/>
            </a:pPr>
            <a:r>
              <a:rPr lang="en-US"/>
              <a:t>Included ability to access and use agents without having to pay based on consumption. </a:t>
            </a:r>
          </a:p>
          <a:p>
            <a:pPr marL="514350" lvl="1" indent="-228600">
              <a:buAutoNum type="arabicPeriod"/>
            </a:pPr>
            <a:r>
              <a:rPr lang="en-US"/>
              <a:t>And, it has all of the personal assistant capabilities of Copilot, like Copilot in Outlook, Copilot in Teams, and Copilot in all the Microsoft 365 apps. </a:t>
            </a:r>
          </a:p>
          <a:p>
            <a:pPr marL="514350" lvl="1" indent="-228600">
              <a:buAutoNum type="arabicPeriod"/>
            </a:pPr>
            <a:r>
              <a:rPr lang="en-US"/>
              <a:t>In addition, the $30 per user product comes with Advanced Management capabilities like SharePoint Advanced Management and Copilot Analytics, including the Copilot Dashboard and Viva Insights.</a:t>
            </a:r>
            <a:endParaRPr lang="en-US">
              <a:ea typeface="Calibri"/>
              <a:cs typeface="Calibri"/>
            </a:endParaRPr>
          </a:p>
        </p:txBody>
      </p:sp>
      <p:sp>
        <p:nvSpPr>
          <p:cNvPr id="4" name="Header Placeholder 3">
            <a:extLst>
              <a:ext uri="{FF2B5EF4-FFF2-40B4-BE49-F238E27FC236}">
                <a16:creationId xmlns:a16="http://schemas.microsoft.com/office/drawing/2014/main" id="{E918389A-174A-E1C0-B7A5-EB38DA62AA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FB00394C-1BE6-7872-5367-012C1AC39EA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1AFA84-1788-3EF7-96EF-E6446BDF0E5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7/24/2025 12:11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248F8C78-70C5-9DFE-A47B-E3F62797B1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562598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0BFF-3D57-DBE3-7275-B3AFE775A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B94EF-D2B7-2C18-5135-6944F6070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7407A-E6EB-948C-F360-174E332B360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ea typeface="Calibri"/>
              <a:cs typeface="Calibri"/>
            </a:endParaRPr>
          </a:p>
        </p:txBody>
      </p:sp>
      <p:sp>
        <p:nvSpPr>
          <p:cNvPr id="4" name="Header Placeholder 3">
            <a:extLst>
              <a:ext uri="{FF2B5EF4-FFF2-40B4-BE49-F238E27FC236}">
                <a16:creationId xmlns:a16="http://schemas.microsoft.com/office/drawing/2014/main" id="{8A1055D5-C005-4164-217C-A9EBF6141F8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9B741FE5-3130-5D61-2F82-B38B3AB5F20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AE86579-1941-4F05-7B8D-73C70F157A9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7/24/2025 12:11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AFFAFF3B-594C-1D22-90BF-696AAAE63B0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949917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a:solidFill>
                <a:srgbClr val="000000"/>
              </a:solidFill>
              <a:effectLst/>
              <a:latin typeface="Segoe UI"/>
              <a:cs typeface="Segoe UI"/>
            </a:endParaRPr>
          </a:p>
        </p:txBody>
      </p:sp>
      <p:sp>
        <p:nvSpPr>
          <p:cNvPr id="4" name="Slide Number Placeholder 3"/>
          <p:cNvSpPr>
            <a:spLocks noGrp="1"/>
          </p:cNvSpPr>
          <p:nvPr>
            <p:ph type="sldNum" sz="quarter" idx="5"/>
          </p:nvPr>
        </p:nvSpPr>
        <p:spPr/>
        <p:txBody>
          <a:bodyPr/>
          <a:lstStyle/>
          <a:p>
            <a:fld id="{3B23661E-A767-47CC-93FD-5DE84E538F7F}" type="slidenum">
              <a:rPr lang="en-US" smtClean="0"/>
              <a:t>51</a:t>
            </a:fld>
            <a:endParaRPr lang="en-US"/>
          </a:p>
        </p:txBody>
      </p:sp>
    </p:spTree>
    <p:extLst>
      <p:ext uri="{BB962C8B-B14F-4D97-AF65-F5344CB8AC3E}">
        <p14:creationId xmlns:p14="http://schemas.microsoft.com/office/powerpoint/2010/main" val="3218375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D7E-CE76-D47E-A5D0-DBE374CC3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EC76-DDFC-9339-DABD-1D9244C6E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73823-B00E-F7C0-4D77-3D2C6312C8DB}"/>
              </a:ext>
            </a:extLst>
          </p:cNvPr>
          <p:cNvSpPr>
            <a:spLocks noGrp="1"/>
          </p:cNvSpPr>
          <p:nvPr>
            <p:ph type="body" idx="1"/>
          </p:nvPr>
        </p:nvSpPr>
        <p:spPr/>
        <p:txBody>
          <a:bodyPr/>
          <a:lstStyle/>
          <a:p>
            <a:r>
              <a:rPr lang="en-US" sz="1200" b="1" i="0" kern="1200">
                <a:solidFill>
                  <a:schemeClr val="tx1"/>
                </a:solidFill>
                <a:effectLst/>
                <a:latin typeface="+mn-lt"/>
                <a:ea typeface="+mn-ea"/>
                <a:cs typeface="+mn-cs"/>
              </a:rPr>
              <a:t>What’s in the Registration Template?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template comes with a them that fits the topic and covers all the essential questions needed to organize a successful event, including:</a:t>
            </a:r>
          </a:p>
          <a:p>
            <a:r>
              <a:rPr lang="en-US" sz="1200" b="0" i="0" kern="1200">
                <a:solidFill>
                  <a:schemeClr val="tx1"/>
                </a:solidFill>
                <a:effectLst/>
                <a:latin typeface="+mn-lt"/>
                <a:ea typeface="+mn-ea"/>
                <a:cs typeface="+mn-cs"/>
              </a:rPr>
              <a:t>Attendance confirmation</a:t>
            </a:r>
          </a:p>
          <a:p>
            <a:r>
              <a:rPr lang="en-US" sz="1200" b="0" i="0" kern="1200">
                <a:solidFill>
                  <a:schemeClr val="tx1"/>
                </a:solidFill>
                <a:effectLst/>
                <a:latin typeface="+mn-lt"/>
                <a:ea typeface="+mn-ea"/>
                <a:cs typeface="+mn-cs"/>
              </a:rPr>
              <a:t>Contact information (name, email, and phone number)</a:t>
            </a:r>
          </a:p>
          <a:p>
            <a:r>
              <a:rPr lang="en-US" sz="1200" b="0" i="0" kern="1200">
                <a:solidFill>
                  <a:schemeClr val="tx1"/>
                </a:solidFill>
                <a:effectLst/>
                <a:latin typeface="+mn-lt"/>
                <a:ea typeface="+mn-ea"/>
                <a:cs typeface="+mn-cs"/>
              </a:rPr>
              <a:t>Event or session preferences</a:t>
            </a:r>
          </a:p>
          <a:p>
            <a:r>
              <a:rPr lang="en-US" sz="1200" b="0" i="0" kern="1200">
                <a:solidFill>
                  <a:schemeClr val="tx1"/>
                </a:solidFill>
                <a:effectLst/>
                <a:latin typeface="+mn-lt"/>
                <a:ea typeface="+mn-ea"/>
                <a:cs typeface="+mn-cs"/>
              </a:rPr>
              <a:t>Special requirements (e.g., dietary restrictions, accessibility needs)</a:t>
            </a:r>
          </a:p>
          <a:p>
            <a:r>
              <a:rPr lang="en-US" sz="1200" b="0" i="0" kern="1200">
                <a:solidFill>
                  <a:schemeClr val="tx1"/>
                </a:solidFill>
                <a:effectLst/>
                <a:latin typeface="+mn-lt"/>
                <a:ea typeface="+mn-ea"/>
                <a:cs typeface="+mn-cs"/>
              </a:rPr>
              <a:t>Open-ended questions for additional comments</a:t>
            </a:r>
          </a:p>
        </p:txBody>
      </p:sp>
      <p:sp>
        <p:nvSpPr>
          <p:cNvPr id="4" name="Slide Number Placeholder 3">
            <a:extLst>
              <a:ext uri="{FF2B5EF4-FFF2-40B4-BE49-F238E27FC236}">
                <a16:creationId xmlns:a16="http://schemas.microsoft.com/office/drawing/2014/main" id="{8742BB29-312D-AC1D-A4C7-D671BF737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6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789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6D5E8-E957-FC76-5374-B30DA63C9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50EA5-C3E7-C230-5620-3916057B4BCC}"/>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A89DC329-FFBB-DEF2-2612-9C0C8BE79FA3}"/>
              </a:ext>
            </a:extLst>
          </p:cNvPr>
          <p:cNvSpPr>
            <a:spLocks noGrp="1"/>
          </p:cNvSpPr>
          <p:nvPr>
            <p:ph type="body" idx="1"/>
          </p:nvPr>
        </p:nvSpPr>
        <p:spPr/>
        <p:txBody>
          <a:bodyPr/>
          <a:lstStyle/>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37238EF9-9172-BAB4-00D3-42772F4D29C7}"/>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71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F7F0D-C91B-4EFE-BD39-4B89F93233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789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2.png"/><Relationship Id="rId1" Type="http://schemas.openxmlformats.org/officeDocument/2006/relationships/slideMaster" Target="../slideMasters/slideMaster2.xml"/><Relationship Id="rId5" Type="http://schemas.openxmlformats.org/officeDocument/2006/relationships/image" Target="../media/image94.svg"/><Relationship Id="rId4" Type="http://schemas.openxmlformats.org/officeDocument/2006/relationships/image" Target="../media/image9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3.xml"/><Relationship Id="rId4" Type="http://schemas.openxmlformats.org/officeDocument/2006/relationships/image" Target="../media/image121.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3.xml"/><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3.xml"/><Relationship Id="rId4" Type="http://schemas.openxmlformats.org/officeDocument/2006/relationships/image" Target="../media/image127.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Master" Target="../slideMasters/slideMaster3.xml"/><Relationship Id="rId5" Type="http://schemas.openxmlformats.org/officeDocument/2006/relationships/image" Target="../media/image131.jpeg"/><Relationship Id="rId4" Type="http://schemas.openxmlformats.org/officeDocument/2006/relationships/image" Target="../media/image130.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3.xml"/><Relationship Id="rId6" Type="http://schemas.openxmlformats.org/officeDocument/2006/relationships/image" Target="../media/image132.jpeg"/><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3.xml"/><Relationship Id="rId4" Type="http://schemas.openxmlformats.org/officeDocument/2006/relationships/image" Target="../media/image121.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3.xml"/><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3.xml"/><Relationship Id="rId6" Type="http://schemas.openxmlformats.org/officeDocument/2006/relationships/image" Target="../media/image132.jpeg"/><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33.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33.jpe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33.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Master" Target="../slideMasters/slideMaster6.xml"/><Relationship Id="rId5" Type="http://schemas.openxmlformats.org/officeDocument/2006/relationships/image" Target="../media/image143.png"/><Relationship Id="rId4" Type="http://schemas.openxmlformats.org/officeDocument/2006/relationships/image" Target="../media/image101.emf"/></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44.jpeg"/><Relationship Id="rId1" Type="http://schemas.openxmlformats.org/officeDocument/2006/relationships/slideMaster" Target="../slideMasters/slideMaster6.xml"/><Relationship Id="rId4" Type="http://schemas.openxmlformats.org/officeDocument/2006/relationships/image" Target="../media/image145.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46.jpe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3.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54.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61.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65.jpe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65.jpe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4" Type="http://schemas.openxmlformats.org/officeDocument/2006/relationships/image" Target="../media/image121.jpe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8.xml"/><Relationship Id="rId4" Type="http://schemas.openxmlformats.org/officeDocument/2006/relationships/image" Target="../media/image127.jpe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Master" Target="../slideMasters/slideMaster8.xml"/><Relationship Id="rId5" Type="http://schemas.openxmlformats.org/officeDocument/2006/relationships/image" Target="../media/image131.jpeg"/><Relationship Id="rId4" Type="http://schemas.openxmlformats.org/officeDocument/2006/relationships/image" Target="../media/image130.jpe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6" Type="http://schemas.openxmlformats.org/officeDocument/2006/relationships/image" Target="../media/image132.jpeg"/><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4" Type="http://schemas.openxmlformats.org/officeDocument/2006/relationships/image" Target="../media/image121.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Master" Target="../slideMasters/slideMaster8.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65.jpe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65.jpe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4" Type="http://schemas.openxmlformats.org/officeDocument/2006/relationships/image" Target="../media/image121.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8.xml"/><Relationship Id="rId4" Type="http://schemas.openxmlformats.org/officeDocument/2006/relationships/image" Target="../media/image127.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Master" Target="../slideMasters/slideMaster8.xml"/><Relationship Id="rId5" Type="http://schemas.openxmlformats.org/officeDocument/2006/relationships/image" Target="../media/image131.jpeg"/><Relationship Id="rId4" Type="http://schemas.openxmlformats.org/officeDocument/2006/relationships/image" Target="../media/image130.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6" Type="http://schemas.openxmlformats.org/officeDocument/2006/relationships/image" Target="../media/image132.jpeg"/><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4" Type="http://schemas.openxmlformats.org/officeDocument/2006/relationships/image" Target="../media/image121.jpe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0.jpeg"/><Relationship Id="rId1" Type="http://schemas.openxmlformats.org/officeDocument/2006/relationships/slideMaster" Target="../slideMasters/slideMaster8.xml"/><Relationship Id="rId5" Type="http://schemas.openxmlformats.org/officeDocument/2006/relationships/image" Target="../media/image122.jpeg"/><Relationship Id="rId4" Type="http://schemas.openxmlformats.org/officeDocument/2006/relationships/image" Target="../media/image121.jpe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65.jpe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65.jpe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 Id="rId4" Type="http://schemas.openxmlformats.org/officeDocument/2006/relationships/image" Target="../media/image6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2.xml"/><Relationship Id="rId4" Type="http://schemas.openxmlformats.org/officeDocument/2006/relationships/image" Target="../media/image8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33612936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301352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54271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2692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4327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43660373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19091528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0282844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973973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1044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2216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4562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5540034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BD0CECEE-6379-4C70-9283-AA40D82338F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3218007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erial photo of an office building lobby.">
            <a:extLst>
              <a:ext uri="{FF2B5EF4-FFF2-40B4-BE49-F238E27FC236}">
                <a16:creationId xmlns:a16="http://schemas.microsoft.com/office/drawing/2014/main" id="{E4EC594C-8F1D-403A-BD67-16F41EF06160}"/>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1248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327595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497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Datacenter with man walking down the aisle">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158095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45635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47439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247437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286936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97384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11601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919439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337493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369989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127168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3220146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28939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BC372F5E-C876-4BD8-B197-2E434E224B15}"/>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3892864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710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4093006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135394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45107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2439156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327215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1219474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411659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58915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6976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65077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Two people meeting in a conference room with masks.">
            <a:extLst>
              <a:ext uri="{FF2B5EF4-FFF2-40B4-BE49-F238E27FC236}">
                <a16:creationId xmlns:a16="http://schemas.microsoft.com/office/drawing/2014/main" id="{2AF824F0-A593-43FD-8AF6-E7756201423E}"/>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52729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1222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431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64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2381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142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5785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638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267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09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0116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1371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8742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513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6945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4622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37592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5564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5319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48494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0443617"/>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4768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861157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04716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7460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239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049840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4974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95430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0481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692747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8651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01990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890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1537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62616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78536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186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25747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556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37664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92913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913189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546290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56198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431973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95473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954255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69998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89272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552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1854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030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05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8421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62666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10831779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91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81032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192860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062036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74300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31996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851987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34891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537779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5527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138210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987286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325433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8788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9946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90178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5266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6584405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7513480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785995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7408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20301147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9622"/>
            <a:ext cx="4663440" cy="1477328"/>
          </a:xfrm>
          <a:noFill/>
        </p:spPr>
        <p:txBody>
          <a:bodyPr wrap="square" lIns="0" tIns="0" rIns="0" bIns="0" anchor="b" anchorCtr="0">
            <a:spAutoFit/>
          </a:bodyPr>
          <a:lstStyle>
            <a:lvl1pPr>
              <a:defRPr sz="48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userDrawn="1"/>
        </p:nvPicPr>
        <p:blipFill rotWithShape="1">
          <a:blip r:embed="rId2"/>
          <a:srcRect l="11763" t="27714" r="11763" b="27714"/>
          <a:stretch/>
        </p:blipFill>
        <p:spPr bwMode="black">
          <a:xfrm>
            <a:off x="574675" y="540417"/>
            <a:ext cx="1808480" cy="387404"/>
          </a:xfrm>
          <a:prstGeom prst="rect">
            <a:avLst/>
          </a:prstGeom>
        </p:spPr>
      </p:pic>
    </p:spTree>
    <p:extLst>
      <p:ext uri="{BB962C8B-B14F-4D97-AF65-F5344CB8AC3E}">
        <p14:creationId xmlns:p14="http://schemas.microsoft.com/office/powerpoint/2010/main" val="1960013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2978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42293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1301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313371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7149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495300" y="444095"/>
            <a:ext cx="11201400" cy="889405"/>
          </a:xfrm>
        </p:spPr>
        <p:txBody>
          <a:bodyPr anchor="t"/>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184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495300" y="802540"/>
            <a:ext cx="2011680" cy="2694126"/>
          </a:xfrm>
        </p:spPr>
        <p:txBody>
          <a:bodyPr anchor="t"/>
          <a:lstStyle>
            <a:lvl1pPr>
              <a:defRPr sz="2200"/>
            </a:lvl1pPr>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110C3206-54EC-E545-5D96-0ACA99E4DE18}"/>
              </a:ext>
            </a:extLst>
          </p:cNvPr>
          <p:cNvSpPr txBox="1">
            <a:spLocks/>
          </p:cNvSpPr>
          <p:nvPr userDrawn="1"/>
        </p:nvSpPr>
        <p:spPr>
          <a:xfrm>
            <a:off x="495300" y="458725"/>
            <a:ext cx="1963102" cy="246221"/>
          </a:xfrm>
          <a:prstGeom prst="rect">
            <a:avLst/>
          </a:prstGeom>
        </p:spPr>
        <p:txBody>
          <a:bodyPr vert="horz" wrap="square" lIns="0" tIns="0" rIns="0" bIns="0" rtlCol="0">
            <a:spAutoFit/>
          </a:bodyPr>
          <a:lstStyle>
            <a:lvl1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1" i="0" kern="1200" cap="none" spc="300" baseline="0" dirty="0" smtClean="0">
                <a:ln w="3175">
                  <a:noFill/>
                </a:ln>
                <a:gradFill>
                  <a:gsLst>
                    <a:gs pos="0">
                      <a:srgbClr val="0078D4"/>
                    </a:gs>
                    <a:gs pos="99000">
                      <a:srgbClr val="C347C6"/>
                    </a:gs>
                  </a:gsLst>
                  <a:lin ang="2700000" scaled="0"/>
                </a:gradFill>
                <a:effectLst/>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sz="1600" b="1" i="0" u="none" strike="noStrike" kern="1200" cap="none" spc="300" normalizeH="0" baseline="0" noProof="0">
                <a:ln w="3175">
                  <a:noFill/>
                </a:ln>
                <a:gradFill>
                  <a:gsLst>
                    <a:gs pos="0">
                      <a:srgbClr val="0078D4"/>
                    </a:gs>
                    <a:gs pos="99000">
                      <a:srgbClr val="C347C6"/>
                    </a:gs>
                  </a:gsLst>
                  <a:lin ang="2700000" scaled="0"/>
                </a:gradFill>
                <a:effectLst/>
                <a:uLnTx/>
                <a:uFillTx/>
                <a:latin typeface="Segoe UI Semibold"/>
                <a:ea typeface="+mn-ea"/>
                <a:cs typeface="Segoe UI Semibold" panose="020B0502040204020203" pitchFamily="34" charset="0"/>
              </a:rPr>
              <a:t>PEOPLE SKILLS</a:t>
            </a:r>
          </a:p>
        </p:txBody>
      </p:sp>
    </p:spTree>
    <p:extLst>
      <p:ext uri="{BB962C8B-B14F-4D97-AF65-F5344CB8AC3E}">
        <p14:creationId xmlns:p14="http://schemas.microsoft.com/office/powerpoint/2010/main" val="35410655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33314901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29731210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087261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343276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98640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195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715363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2227376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1038470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99621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447388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552915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8576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a:xfrm>
            <a:off x="381000" y="6229350"/>
            <a:ext cx="2743200" cy="365125"/>
          </a:xfrm>
          <a:prstGeom prst="rect">
            <a:avLst/>
          </a:prstGeom>
        </p:spPr>
        <p:txBody>
          <a:bodyPr/>
          <a:lstStyle/>
          <a:p>
            <a:fld id="{DC2E2A91-B98C-49DE-8553-119ECA58152C}" type="datetimeFigureOut">
              <a:rPr lang="en-US" smtClean="0"/>
              <a:t>7/24/2025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a:xfrm>
            <a:off x="3581400" y="6229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a:xfrm>
            <a:off x="8153400" y="6229350"/>
            <a:ext cx="2743200" cy="365125"/>
          </a:xfrm>
          <a:prstGeom prst="rect">
            <a:avLst/>
          </a:prstGeo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9515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a:xfrm>
            <a:off x="381000" y="6229350"/>
            <a:ext cx="2743200" cy="365125"/>
          </a:xfrm>
          <a:prstGeom prst="rect">
            <a:avLst/>
          </a:prstGeom>
        </p:spPr>
        <p:txBody>
          <a:bodyPr/>
          <a:lstStyle/>
          <a:p>
            <a:fld id="{DC2E2A91-B98C-49DE-8553-119ECA58152C}" type="datetimeFigureOut">
              <a:rPr lang="en-US" smtClean="0"/>
              <a:t>7/24/2025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a:xfrm>
            <a:off x="3581400" y="6229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a:xfrm>
            <a:off x="8153400" y="6229350"/>
            <a:ext cx="2743200" cy="365125"/>
          </a:xfrm>
          <a:prstGeom prst="rect">
            <a:avLst/>
          </a:prstGeom>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8891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7944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550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49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0439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a:prstGeom prst="rect">
            <a:avLst/>
          </a:prstGeom>
        </p:spPr>
        <p:txBody>
          <a:bodyPr/>
          <a:lstStyle/>
          <a:p>
            <a:fld id="{DC2E2A91-B98C-49DE-8553-119ECA58152C}" type="datetimeFigureOut">
              <a:rPr lang="en-US" smtClean="0"/>
              <a:t>7/24/2025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a:prstGeom prst="rect">
            <a:avLst/>
          </a:prstGeo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1278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31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941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3665116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8138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3370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9191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41D6-B171-74C1-E6D1-4F0450B0A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A7C40-581E-4676-F353-08C38DC0D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8D41F7-791F-E53F-52BF-FDA70554F9B9}"/>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5" name="Footer Placeholder 4">
            <a:extLst>
              <a:ext uri="{FF2B5EF4-FFF2-40B4-BE49-F238E27FC236}">
                <a16:creationId xmlns:a16="http://schemas.microsoft.com/office/drawing/2014/main" id="{6C390ADC-5539-A6CE-64B6-F53C596A5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FDBFB-E81F-332D-00AC-433DA104C08F}"/>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801917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830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107E-D756-9BE2-B354-9A0660C0C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775C85-88DD-9A29-4ADD-0F3FB56F5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7AE77-4140-4827-C563-5518C19AC2C2}"/>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5" name="Footer Placeholder 4">
            <a:extLst>
              <a:ext uri="{FF2B5EF4-FFF2-40B4-BE49-F238E27FC236}">
                <a16:creationId xmlns:a16="http://schemas.microsoft.com/office/drawing/2014/main" id="{6E3006D7-89A1-BC2E-D5BE-96C271977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8DAA1-CDA9-79A9-E0E3-3453C8D41BA2}"/>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41027948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8A47-CC2E-EE43-5692-758A1053B4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76858E-7C6A-1B56-48D0-367B97795B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0B62E-9D5F-3DC5-6E75-EE63F0641CFC}"/>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5" name="Footer Placeholder 4">
            <a:extLst>
              <a:ext uri="{FF2B5EF4-FFF2-40B4-BE49-F238E27FC236}">
                <a16:creationId xmlns:a16="http://schemas.microsoft.com/office/drawing/2014/main" id="{31BFAD2E-C64F-CDC8-23E1-2D09C1910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40AEF-778A-DAF8-2218-FD91763B0448}"/>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22029184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C150-9911-7F3A-C46D-865E0697D8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6D485-B681-69E3-3783-68C5A1D65E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4748CA-5EAC-253D-A5A5-151FB9004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529700-2FF6-16C5-A876-09F040E5A298}"/>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6" name="Footer Placeholder 5">
            <a:extLst>
              <a:ext uri="{FF2B5EF4-FFF2-40B4-BE49-F238E27FC236}">
                <a16:creationId xmlns:a16="http://schemas.microsoft.com/office/drawing/2014/main" id="{013785E3-F8A7-FD4F-E4F5-67E591001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2EE4D-F939-C417-1B7F-B343B826A022}"/>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31483129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31FE-05B7-2321-0DE5-4841061137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578C26-7996-8F74-BE8F-899CE4598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D5B90-F012-9241-F628-117432138C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73D6F-A4A6-1D71-6816-D257751EA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8BC524-9D8E-7C58-75E7-56E53CFA91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7000C4-7003-89E7-07CF-21CFCF633483}"/>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8" name="Footer Placeholder 7">
            <a:extLst>
              <a:ext uri="{FF2B5EF4-FFF2-40B4-BE49-F238E27FC236}">
                <a16:creationId xmlns:a16="http://schemas.microsoft.com/office/drawing/2014/main" id="{F3799FB8-B766-CC4E-31D6-879531CBC3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C274C4-B934-FEA6-418C-6454E509CFE0}"/>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5002150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79B9-1A2B-645D-0B81-6C351058E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7CB048-D698-DF45-D2E2-AC47D59005D0}"/>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4" name="Footer Placeholder 3">
            <a:extLst>
              <a:ext uri="{FF2B5EF4-FFF2-40B4-BE49-F238E27FC236}">
                <a16:creationId xmlns:a16="http://schemas.microsoft.com/office/drawing/2014/main" id="{07EE29AF-FB2F-3C12-248C-762CACA5AB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D895D6-CB48-4F4B-091F-08DEE9F70969}"/>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3199224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31B0F-5852-D0B1-B30E-6924DA353B27}"/>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3" name="Footer Placeholder 2">
            <a:extLst>
              <a:ext uri="{FF2B5EF4-FFF2-40B4-BE49-F238E27FC236}">
                <a16:creationId xmlns:a16="http://schemas.microsoft.com/office/drawing/2014/main" id="{C2A86251-7864-C9BD-FE46-0DEA187535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9C9729-9733-DF49-882D-1682863CECD1}"/>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30559245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9E61-695D-C5A5-5766-CB1C52E9AF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2621A-8261-C4B8-5704-86CDC7BD5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986FA8-E786-BD67-70C0-DF5DA87A6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4046C-77CA-E506-DC1D-22AB8A2FEAA4}"/>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6" name="Footer Placeholder 5">
            <a:extLst>
              <a:ext uri="{FF2B5EF4-FFF2-40B4-BE49-F238E27FC236}">
                <a16:creationId xmlns:a16="http://schemas.microsoft.com/office/drawing/2014/main" id="{5FD37641-73F2-7200-52E0-1BC70C1E5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83919-4C1E-CC44-1CB8-CDAA38452CB0}"/>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19269954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FB54-F0C7-D2F2-2001-FF68A3DDE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25BDCA-F1B8-3B5D-F98C-DEA01F38A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297BB3-B083-4160-6DC8-DB97AB41A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F4634-BB24-671F-CA58-AE4435494468}"/>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6" name="Footer Placeholder 5">
            <a:extLst>
              <a:ext uri="{FF2B5EF4-FFF2-40B4-BE49-F238E27FC236}">
                <a16:creationId xmlns:a16="http://schemas.microsoft.com/office/drawing/2014/main" id="{5ADB6B18-AB26-BAE3-E9C1-F29C397EA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6B5D4-89F1-BB06-A154-851DB8B1FBCC}"/>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41510842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8E37-2D67-6EC7-15FE-9864488F7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A7637F-BD5E-EA14-2188-167F428B38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A8277-DBAB-6AFB-8D17-064C82B48EEA}"/>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5" name="Footer Placeholder 4">
            <a:extLst>
              <a:ext uri="{FF2B5EF4-FFF2-40B4-BE49-F238E27FC236}">
                <a16:creationId xmlns:a16="http://schemas.microsoft.com/office/drawing/2014/main" id="{EFF8317C-82A4-BCC6-6F86-DF17FCF92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4A106-0002-67EC-4C85-A0512E088F3C}"/>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14066118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343BA-029A-B39F-21E7-931EC5EAD8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AA9DFE-14EC-3EDC-A228-25BD4338EF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CACD3-4099-7DC5-8E26-DB254D2E5092}"/>
              </a:ext>
            </a:extLst>
          </p:cNvPr>
          <p:cNvSpPr>
            <a:spLocks noGrp="1"/>
          </p:cNvSpPr>
          <p:nvPr>
            <p:ph type="dt" sz="half" idx="10"/>
          </p:nvPr>
        </p:nvSpPr>
        <p:spPr/>
        <p:txBody>
          <a:bodyPr/>
          <a:lstStyle/>
          <a:p>
            <a:fld id="{0FC54ED1-324A-458E-89D0-E91FDF3C5944}" type="datetimeFigureOut">
              <a:rPr lang="en-US" smtClean="0"/>
              <a:t>7/24/2025</a:t>
            </a:fld>
            <a:endParaRPr lang="en-US"/>
          </a:p>
        </p:txBody>
      </p:sp>
      <p:sp>
        <p:nvSpPr>
          <p:cNvPr id="5" name="Footer Placeholder 4">
            <a:extLst>
              <a:ext uri="{FF2B5EF4-FFF2-40B4-BE49-F238E27FC236}">
                <a16:creationId xmlns:a16="http://schemas.microsoft.com/office/drawing/2014/main" id="{B31F4EF8-2FEF-BFED-B745-769DA78DC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59739-C650-1DF0-74FA-A00FA0576F9E}"/>
              </a:ext>
            </a:extLst>
          </p:cNvPr>
          <p:cNvSpPr>
            <a:spLocks noGrp="1"/>
          </p:cNvSpPr>
          <p:nvPr>
            <p:ph type="sldNum" sz="quarter" idx="12"/>
          </p:nvPr>
        </p:nvSpPr>
        <p:spPr/>
        <p:txBody>
          <a:bodyPr/>
          <a:lstStyle/>
          <a:p>
            <a:fld id="{90ACAFAC-D319-4345-80C6-AB94C2837423}" type="slidenum">
              <a:rPr lang="en-US" smtClean="0"/>
              <a:t>‹#›</a:t>
            </a:fld>
            <a:endParaRPr lang="en-US"/>
          </a:p>
        </p:txBody>
      </p:sp>
    </p:spTree>
    <p:extLst>
      <p:ext uri="{BB962C8B-B14F-4D97-AF65-F5344CB8AC3E}">
        <p14:creationId xmlns:p14="http://schemas.microsoft.com/office/powerpoint/2010/main" val="137446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403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458718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473F6-EC80-9A47-C849-A3876FCF5636}"/>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438993962"/>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_Gradient_Purple">
    <p:bg>
      <p:bgPr>
        <a:gradFill>
          <a:gsLst>
            <a:gs pos="0">
              <a:srgbClr val="C03BC4"/>
            </a:gs>
            <a:gs pos="81000">
              <a:srgbClr val="0078D4"/>
            </a:gs>
          </a:gsLst>
          <a:lin ang="135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bg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Microsoft confidential</a:t>
            </a: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5835"/>
          <a:stretch/>
        </p:blipFill>
        <p:spPr bwMode="black">
          <a:xfrm>
            <a:off x="584200" y="585788"/>
            <a:ext cx="330200" cy="292608"/>
          </a:xfrm>
          <a:prstGeom prst="rect">
            <a:avLst/>
          </a:prstGeom>
        </p:spPr>
      </p:pic>
      <p:pic>
        <p:nvPicPr>
          <p:cNvPr id="6" name="MS logo gray - EMF">
            <a:extLst>
              <a:ext uri="{FF2B5EF4-FFF2-40B4-BE49-F238E27FC236}">
                <a16:creationId xmlns:a16="http://schemas.microsoft.com/office/drawing/2014/main" id="{3C2D310F-67E2-4926-1F5C-2FAFE134DBB8}"/>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4323"/>
          <a:stretch/>
        </p:blipFill>
        <p:spPr bwMode="black">
          <a:xfrm>
            <a:off x="914400" y="585788"/>
            <a:ext cx="1034082" cy="292608"/>
          </a:xfrm>
          <a:prstGeom prst="rect">
            <a:avLst/>
          </a:prstGeom>
        </p:spPr>
      </p:pic>
    </p:spTree>
    <p:extLst>
      <p:ext uri="{BB962C8B-B14F-4D97-AF65-F5344CB8AC3E}">
        <p14:creationId xmlns:p14="http://schemas.microsoft.com/office/powerpoint/2010/main" val="1353499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30685831"/>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2777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886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8431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6058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8847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7096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91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823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7031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7712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2047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2623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1983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39077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524685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84465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17328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86315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26214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299145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16642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71095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52772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30488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163681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10632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953837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5030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1174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7427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69004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34393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181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27700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7261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479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8388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997410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0280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49547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327778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943878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431379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567774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27623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782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679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48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7444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02380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525219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64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057111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7263495"/>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2239068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F0E8-4C87-590B-565F-2DCBD283F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5A9C7-056C-CDFA-3E9D-373635709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E53D9-5BEA-802D-77B6-EA808CB28521}"/>
              </a:ext>
            </a:extLst>
          </p:cNvPr>
          <p:cNvSpPr>
            <a:spLocks noGrp="1"/>
          </p:cNvSpPr>
          <p:nvPr>
            <p:ph type="dt" sz="half" idx="10"/>
          </p:nvPr>
        </p:nvSpPr>
        <p:spPr/>
        <p:txBody>
          <a:bodyPr/>
          <a:lstStyle/>
          <a:p>
            <a:fld id="{5318A064-52E9-49F1-8CC7-5C9B6934FA61}" type="datetimeFigureOut">
              <a:rPr lang="en-US" smtClean="0"/>
              <a:t>7/24/2025</a:t>
            </a:fld>
            <a:endParaRPr lang="en-US"/>
          </a:p>
        </p:txBody>
      </p:sp>
      <p:sp>
        <p:nvSpPr>
          <p:cNvPr id="5" name="Footer Placeholder 4">
            <a:extLst>
              <a:ext uri="{FF2B5EF4-FFF2-40B4-BE49-F238E27FC236}">
                <a16:creationId xmlns:a16="http://schemas.microsoft.com/office/drawing/2014/main" id="{2EA225DD-14AF-EC5F-B29A-567BD14A8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900C-DCD5-DBC0-30A5-7BE3F69778F7}"/>
              </a:ext>
            </a:extLst>
          </p:cNvPr>
          <p:cNvSpPr>
            <a:spLocks noGrp="1"/>
          </p:cNvSpPr>
          <p:nvPr>
            <p:ph type="sldNum" sz="quarter" idx="12"/>
          </p:nvPr>
        </p:nvSpPr>
        <p:spPr/>
        <p:txBody>
          <a:bodyPr/>
          <a:lstStyle/>
          <a:p>
            <a:fld id="{D320AA3D-5F8A-4D83-8898-2A39047606CF}" type="slidenum">
              <a:rPr lang="en-US" smtClean="0"/>
              <a:t>‹#›</a:t>
            </a:fld>
            <a:endParaRPr lang="en-US"/>
          </a:p>
        </p:txBody>
      </p:sp>
    </p:spTree>
    <p:extLst>
      <p:ext uri="{BB962C8B-B14F-4D97-AF65-F5344CB8AC3E}">
        <p14:creationId xmlns:p14="http://schemas.microsoft.com/office/powerpoint/2010/main" val="226392424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FCA-0F6F-7283-C5DC-3D847489FC80}"/>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Tree>
    <p:extLst>
      <p:ext uri="{BB962C8B-B14F-4D97-AF65-F5344CB8AC3E}">
        <p14:creationId xmlns:p14="http://schemas.microsoft.com/office/powerpoint/2010/main" val="3735008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6462415"/>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ED8AFE-D7AA-21DB-16B8-7617A85AF0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57292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93731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2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78363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2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74587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0413666"/>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2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19164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2_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781387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2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93874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2_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66632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2_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3483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2_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33548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2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32863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2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6262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2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677881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2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9941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12376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2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32151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2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74341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2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18828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2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21584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2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64366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1_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527348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1_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278280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1_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158073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1_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669557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1_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762500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906280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2_Dem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49286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1_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4243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2_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79779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56954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1_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2127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1_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17641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1_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711082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_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3691060"/>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heme 1 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8264" y="850901"/>
            <a:ext cx="11018520" cy="553998"/>
          </a:xfrm>
        </p:spPr>
        <p:txBody>
          <a:bodyPr/>
          <a:lstStyle>
            <a:lvl1pPr algn="ctr">
              <a:defRPr sz="3600"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3715569880"/>
      </p:ext>
    </p:extLst>
  </p:cSld>
  <p:clrMapOvr>
    <a:masterClrMapping/>
  </p:clrMapOvr>
  <p:transition>
    <p:fade/>
  </p:transition>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Theme 1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9238" y="850901"/>
            <a:ext cx="6572273" cy="553998"/>
          </a:xfrm>
        </p:spPr>
        <p:txBody>
          <a:bodyPr/>
          <a:lstStyle>
            <a:lvl1pPr algn="l">
              <a:defRPr sz="3600"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2706187868"/>
      </p:ext>
    </p:extLst>
  </p:cSld>
  <p:clrMapOvr>
    <a:masterClrMapping/>
  </p:clrMapOvr>
  <p:transition>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6579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cSld name="Theme 1 v02_">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A81E-1C0A-5B2E-6FE6-39764F5D24CA}"/>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pic>
        <p:nvPicPr>
          <p:cNvPr id="3" name="Picture 2" descr="A white background with light&#10;&#10;Description automatically generated">
            <a:extLst>
              <a:ext uri="{FF2B5EF4-FFF2-40B4-BE49-F238E27FC236}">
                <a16:creationId xmlns:a16="http://schemas.microsoft.com/office/drawing/2014/main" id="{588BC5F1-6E54-B12D-2F14-B9C16832685D}"/>
              </a:ext>
            </a:extLst>
          </p:cNvPr>
          <p:cNvPicPr>
            <a:picLocks noChangeAspect="1"/>
          </p:cNvPicPr>
          <p:nvPr userDrawn="1"/>
        </p:nvPicPr>
        <p:blipFill>
          <a:blip r:embed="rId2" cstate="hqprint">
            <a:alphaModFix amt="62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hlinkClick r:id="" action="ppaction://noaction"/>
            <a:extLst>
              <a:ext uri="{FF2B5EF4-FFF2-40B4-BE49-F238E27FC236}">
                <a16:creationId xmlns:a16="http://schemas.microsoft.com/office/drawing/2014/main" id="{4545D027-9BB7-1744-4916-C62EE4D3E532}"/>
              </a:ext>
            </a:extLst>
          </p:cNvPr>
          <p:cNvSpPr/>
          <p:nvPr userDrawn="1"/>
        </p:nvSpPr>
        <p:spPr bwMode="auto">
          <a:xfrm>
            <a:off x="0" y="0"/>
            <a:ext cx="12192000" cy="6858000"/>
          </a:xfrm>
          <a:prstGeom prst="rect">
            <a:avLst/>
          </a:prstGeom>
          <a:gradFill flip="none" rotWithShape="1">
            <a:gsLst>
              <a:gs pos="0">
                <a:srgbClr val="FFBAA8">
                  <a:alpha val="50000"/>
                </a:srgbClr>
              </a:gs>
              <a:gs pos="44000">
                <a:srgbClr val="CBCCCA">
                  <a:alpha val="50000"/>
                </a:srgbClr>
              </a:gs>
            </a:gsLst>
            <a:lin ang="15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marL="0" marR="0" lvl="0" indent="0" algn="l" defTabSz="296060" rtl="0" eaLnBrk="1" fontAlgn="base" latinLnBrk="0" hangingPunct="1">
              <a:lnSpc>
                <a:spcPct val="100000"/>
              </a:lnSpc>
              <a:spcBef>
                <a:spcPct val="0"/>
              </a:spcBef>
              <a:spcAft>
                <a:spcPct val="0"/>
              </a:spcAft>
              <a:buClrTx/>
              <a:buSzTx/>
              <a:buFontTx/>
              <a:buNone/>
              <a:tabLst/>
              <a:defRPr/>
            </a:pPr>
            <a:endParaRPr kumimoji="0" lang="en-US" sz="635"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 name="Rectangle 4">
            <a:extLst>
              <a:ext uri="{FF2B5EF4-FFF2-40B4-BE49-F238E27FC236}">
                <a16:creationId xmlns:a16="http://schemas.microsoft.com/office/drawing/2014/main" id="{14009CB1-A5AB-B4C0-E7E8-3995E5F76ECC}"/>
              </a:ext>
            </a:extLst>
          </p:cNvPr>
          <p:cNvSpPr/>
          <p:nvPr userDrawn="1"/>
        </p:nvSpPr>
        <p:spPr bwMode="auto">
          <a:xfrm>
            <a:off x="13245647" y="1432067"/>
            <a:ext cx="199571" cy="336777"/>
          </a:xfrm>
          <a:prstGeom prst="rect">
            <a:avLst/>
          </a:prstGeom>
          <a:solidFill>
            <a:srgbClr val="FFD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88097990"/>
      </p:ext>
    </p:extLst>
  </p:cSld>
  <p:clrMapOvr>
    <a:masterClrMapping/>
  </p:clrMapOvr>
  <p:transition>
    <p:fade/>
  </p:transition>
  <p:extLst>
    <p:ext uri="{DCECCB84-F9BA-43D5-87BE-67443E8EF086}">
      <p15:sldGuideLst xmlns:p15="http://schemas.microsoft.com/office/powerpoint/2012/main">
        <p15:guide id="7" pos="2448">
          <p15:clr>
            <a:srgbClr val="A4A3A4"/>
          </p15:clr>
        </p15:guide>
        <p15:guide id="26" pos="21168">
          <p15:clr>
            <a:srgbClr val="A4A3A4"/>
          </p15:clr>
        </p15:guide>
        <p15:guide id="27" pos="21768">
          <p15:clr>
            <a:srgbClr val="A4A3A4"/>
          </p15:clr>
        </p15:guide>
        <p15:guide id="28" pos="3024">
          <p15:clr>
            <a:srgbClr val="A4A3A4"/>
          </p15:clr>
        </p15:guide>
        <p15:guide id="29" pos="19872">
          <p15:clr>
            <a:srgbClr val="A4A3A4"/>
          </p15:clr>
        </p15:guide>
        <p15:guide id="30" pos="19296">
          <p15:clr>
            <a:srgbClr val="A4A3A4"/>
          </p15:clr>
        </p15:guide>
        <p15:guide id="31" pos="18000">
          <p15:clr>
            <a:srgbClr val="A4A3A4"/>
          </p15:clr>
        </p15:guide>
        <p15:guide id="32" pos="17424">
          <p15:clr>
            <a:srgbClr val="A4A3A4"/>
          </p15:clr>
        </p15:guide>
        <p15:guide id="33" pos="16128">
          <p15:clr>
            <a:srgbClr val="A4A3A4"/>
          </p15:clr>
        </p15:guide>
        <p15:guide id="34" pos="15552">
          <p15:clr>
            <a:srgbClr val="A4A3A4"/>
          </p15:clr>
        </p15:guide>
        <p15:guide id="35" pos="14256">
          <p15:clr>
            <a:srgbClr val="A4A3A4"/>
          </p15:clr>
        </p15:guide>
        <p15:guide id="36" pos="13680">
          <p15:clr>
            <a:srgbClr val="A4A3A4"/>
          </p15:clr>
        </p15:guide>
        <p15:guide id="37" pos="12384">
          <p15:clr>
            <a:srgbClr val="A4A3A4"/>
          </p15:clr>
        </p15:guide>
        <p15:guide id="38" pos="11808">
          <p15:clr>
            <a:srgbClr val="A4A3A4"/>
          </p15:clr>
        </p15:guide>
        <p15:guide id="39" pos="10512">
          <p15:clr>
            <a:srgbClr val="A4A3A4"/>
          </p15:clr>
        </p15:guide>
        <p15:guide id="40" pos="9936">
          <p15:clr>
            <a:srgbClr val="A4A3A4"/>
          </p15:clr>
        </p15:guide>
        <p15:guide id="41" pos="8640">
          <p15:clr>
            <a:srgbClr val="A4A3A4"/>
          </p15:clr>
        </p15:guide>
        <p15:guide id="42" pos="8064">
          <p15:clr>
            <a:srgbClr val="A4A3A4"/>
          </p15:clr>
        </p15:guide>
        <p15:guide id="43" pos="6768">
          <p15:clr>
            <a:srgbClr val="A4A3A4"/>
          </p15:clr>
        </p15:guide>
        <p15:guide id="44" pos="6192">
          <p15:clr>
            <a:srgbClr val="A4A3A4"/>
          </p15:clr>
        </p15:guide>
        <p15:guide id="45" pos="4896">
          <p15:clr>
            <a:srgbClr val="A4A3A4"/>
          </p15:clr>
        </p15:guide>
        <p15:guide id="46" pos="4320">
          <p15:clr>
            <a:srgbClr val="A4A3A4"/>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ED8AFE-D7AA-21DB-16B8-7617A85AF0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56306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7691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1_Dem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807448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1_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3385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cSld name="1_Theme 1 v02_">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A81E-1C0A-5B2E-6FE6-39764F5D24CA}"/>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pic>
        <p:nvPicPr>
          <p:cNvPr id="3" name="Picture 2" descr="A white background with light&#10;&#10;Description automatically generated">
            <a:extLst>
              <a:ext uri="{FF2B5EF4-FFF2-40B4-BE49-F238E27FC236}">
                <a16:creationId xmlns:a16="http://schemas.microsoft.com/office/drawing/2014/main" id="{588BC5F1-6E54-B12D-2F14-B9C16832685D}"/>
              </a:ext>
            </a:extLst>
          </p:cNvPr>
          <p:cNvPicPr>
            <a:picLocks noChangeAspect="1"/>
          </p:cNvPicPr>
          <p:nvPr userDrawn="1"/>
        </p:nvPicPr>
        <p:blipFill>
          <a:blip r:embed="rId2">
            <a:alphaModFix amt="62000"/>
            <a:extLst>
              <a:ext uri="{28A0092B-C50C-407E-A947-70E740481C1C}">
                <a14:useLocalDpi xmlns:a14="http://schemas.microsoft.com/office/drawing/2010/main" val="0"/>
              </a:ext>
            </a:extLst>
          </a:blip>
          <a:srcRect t="12009" b="40594"/>
          <a:stretch/>
        </p:blipFill>
        <p:spPr>
          <a:xfrm>
            <a:off x="0" y="0"/>
            <a:ext cx="12192000" cy="6858000"/>
          </a:xfrm>
          <a:prstGeom prst="rect">
            <a:avLst/>
          </a:prstGeom>
        </p:spPr>
      </p:pic>
      <p:sp>
        <p:nvSpPr>
          <p:cNvPr id="4" name="Rectangle 3">
            <a:hlinkClick r:id="" action="ppaction://noaction"/>
            <a:extLst>
              <a:ext uri="{FF2B5EF4-FFF2-40B4-BE49-F238E27FC236}">
                <a16:creationId xmlns:a16="http://schemas.microsoft.com/office/drawing/2014/main" id="{4545D027-9BB7-1744-4916-C62EE4D3E532}"/>
              </a:ext>
            </a:extLst>
          </p:cNvPr>
          <p:cNvSpPr/>
          <p:nvPr userDrawn="1"/>
        </p:nvSpPr>
        <p:spPr bwMode="auto">
          <a:xfrm>
            <a:off x="0" y="0"/>
            <a:ext cx="12192000" cy="6858000"/>
          </a:xfrm>
          <a:prstGeom prst="rect">
            <a:avLst/>
          </a:prstGeom>
          <a:gradFill flip="none" rotWithShape="1">
            <a:gsLst>
              <a:gs pos="0">
                <a:srgbClr val="FFBAA8">
                  <a:alpha val="50000"/>
                </a:srgbClr>
              </a:gs>
              <a:gs pos="44000">
                <a:srgbClr val="CBCCCA">
                  <a:alpha val="50000"/>
                </a:srgbClr>
              </a:gs>
            </a:gsLst>
            <a:lin ang="15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marL="0" marR="0" lvl="0" indent="0" algn="l" defTabSz="296060" rtl="0" eaLnBrk="1" fontAlgn="base" latinLnBrk="0" hangingPunct="1">
              <a:lnSpc>
                <a:spcPct val="100000"/>
              </a:lnSpc>
              <a:spcBef>
                <a:spcPct val="0"/>
              </a:spcBef>
              <a:spcAft>
                <a:spcPct val="0"/>
              </a:spcAft>
              <a:buClrTx/>
              <a:buSzTx/>
              <a:buFontTx/>
              <a:buNone/>
              <a:tabLst/>
              <a:defRPr/>
            </a:pPr>
            <a:endParaRPr kumimoji="0" lang="en-US" sz="635"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 name="Rectangle 4">
            <a:extLst>
              <a:ext uri="{FF2B5EF4-FFF2-40B4-BE49-F238E27FC236}">
                <a16:creationId xmlns:a16="http://schemas.microsoft.com/office/drawing/2014/main" id="{14009CB1-A5AB-B4C0-E7E8-3995E5F76ECC}"/>
              </a:ext>
            </a:extLst>
          </p:cNvPr>
          <p:cNvSpPr/>
          <p:nvPr userDrawn="1"/>
        </p:nvSpPr>
        <p:spPr bwMode="auto">
          <a:xfrm>
            <a:off x="13245647" y="1432067"/>
            <a:ext cx="199571" cy="336777"/>
          </a:xfrm>
          <a:prstGeom prst="rect">
            <a:avLst/>
          </a:prstGeom>
          <a:solidFill>
            <a:srgbClr val="FFD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44249643"/>
      </p:ext>
    </p:extLst>
  </p:cSld>
  <p:clrMapOvr>
    <a:masterClrMapping/>
  </p:clrMapOvr>
  <p:transition>
    <p:fade/>
  </p:transition>
  <p:extLst>
    <p:ext uri="{DCECCB84-F9BA-43D5-87BE-67443E8EF086}">
      <p15:sldGuideLst xmlns:p15="http://schemas.microsoft.com/office/powerpoint/2012/main">
        <p15:guide id="7" pos="2448">
          <p15:clr>
            <a:srgbClr val="A4A3A4"/>
          </p15:clr>
        </p15:guide>
        <p15:guide id="26" pos="21168">
          <p15:clr>
            <a:srgbClr val="A4A3A4"/>
          </p15:clr>
        </p15:guide>
        <p15:guide id="27" pos="21768">
          <p15:clr>
            <a:srgbClr val="A4A3A4"/>
          </p15:clr>
        </p15:guide>
        <p15:guide id="28" pos="3024">
          <p15:clr>
            <a:srgbClr val="A4A3A4"/>
          </p15:clr>
        </p15:guide>
        <p15:guide id="29" pos="19872">
          <p15:clr>
            <a:srgbClr val="A4A3A4"/>
          </p15:clr>
        </p15:guide>
        <p15:guide id="30" pos="19296">
          <p15:clr>
            <a:srgbClr val="A4A3A4"/>
          </p15:clr>
        </p15:guide>
        <p15:guide id="31" pos="18000">
          <p15:clr>
            <a:srgbClr val="A4A3A4"/>
          </p15:clr>
        </p15:guide>
        <p15:guide id="32" pos="17424">
          <p15:clr>
            <a:srgbClr val="A4A3A4"/>
          </p15:clr>
        </p15:guide>
        <p15:guide id="33" pos="16128">
          <p15:clr>
            <a:srgbClr val="A4A3A4"/>
          </p15:clr>
        </p15:guide>
        <p15:guide id="34" pos="15552">
          <p15:clr>
            <a:srgbClr val="A4A3A4"/>
          </p15:clr>
        </p15:guide>
        <p15:guide id="35" pos="14256">
          <p15:clr>
            <a:srgbClr val="A4A3A4"/>
          </p15:clr>
        </p15:guide>
        <p15:guide id="36" pos="13680">
          <p15:clr>
            <a:srgbClr val="A4A3A4"/>
          </p15:clr>
        </p15:guide>
        <p15:guide id="37" pos="12384">
          <p15:clr>
            <a:srgbClr val="A4A3A4"/>
          </p15:clr>
        </p15:guide>
        <p15:guide id="38" pos="11808">
          <p15:clr>
            <a:srgbClr val="A4A3A4"/>
          </p15:clr>
        </p15:guide>
        <p15:guide id="39" pos="10512">
          <p15:clr>
            <a:srgbClr val="A4A3A4"/>
          </p15:clr>
        </p15:guide>
        <p15:guide id="40" pos="9936">
          <p15:clr>
            <a:srgbClr val="A4A3A4"/>
          </p15:clr>
        </p15:guide>
        <p15:guide id="41" pos="8640">
          <p15:clr>
            <a:srgbClr val="A4A3A4"/>
          </p15:clr>
        </p15:guide>
        <p15:guide id="42" pos="8064">
          <p15:clr>
            <a:srgbClr val="A4A3A4"/>
          </p15:clr>
        </p15:guide>
        <p15:guide id="43" pos="6768">
          <p15:clr>
            <a:srgbClr val="A4A3A4"/>
          </p15:clr>
        </p15:guide>
        <p15:guide id="44" pos="6192">
          <p15:clr>
            <a:srgbClr val="A4A3A4"/>
          </p15:clr>
        </p15:guide>
        <p15:guide id="45" pos="4896">
          <p15:clr>
            <a:srgbClr val="A4A3A4"/>
          </p15:clr>
        </p15:guide>
        <p15:guide id="46" pos="4320">
          <p15:clr>
            <a:srgbClr val="A4A3A4"/>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6297-C9BE-C8B4-72F0-F9DC856EA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CE3DC9-3A82-014A-30CD-DAA838CC05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731CE4-8C3C-F2F8-B4A1-74E71918C972}"/>
              </a:ext>
            </a:extLst>
          </p:cNvPr>
          <p:cNvSpPr>
            <a:spLocks noGrp="1"/>
          </p:cNvSpPr>
          <p:nvPr>
            <p:ph type="dt" sz="half" idx="10"/>
          </p:nvPr>
        </p:nvSpPr>
        <p:spPr/>
        <p:txBody>
          <a:bodyPr/>
          <a:lstStyle/>
          <a:p>
            <a:fld id="{22A024F0-2FF8-49C3-ACD3-BE86BFC5C786}" type="datetimeFigureOut">
              <a:rPr lang="en-US" smtClean="0"/>
              <a:t>7/24/2025</a:t>
            </a:fld>
            <a:endParaRPr lang="en-US"/>
          </a:p>
        </p:txBody>
      </p:sp>
      <p:sp>
        <p:nvSpPr>
          <p:cNvPr id="5" name="Footer Placeholder 4">
            <a:extLst>
              <a:ext uri="{FF2B5EF4-FFF2-40B4-BE49-F238E27FC236}">
                <a16:creationId xmlns:a16="http://schemas.microsoft.com/office/drawing/2014/main" id="{A297F03B-23DB-67E6-35E6-9F9B8C4A8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C4E54-645B-6C4B-98F7-C932211E4E2B}"/>
              </a:ext>
            </a:extLst>
          </p:cNvPr>
          <p:cNvSpPr>
            <a:spLocks noGrp="1"/>
          </p:cNvSpPr>
          <p:nvPr>
            <p:ph type="sldNum" sz="quarter" idx="12"/>
          </p:nvPr>
        </p:nvSpPr>
        <p:spPr/>
        <p:txBody>
          <a:bodyPr/>
          <a:lstStyle/>
          <a:p>
            <a:fld id="{B4992603-F9B8-47ED-8500-593C3A96565B}" type="slidenum">
              <a:rPr lang="en-US" smtClean="0"/>
              <a:t>‹#›</a:t>
            </a:fld>
            <a:endParaRPr lang="en-US"/>
          </a:p>
        </p:txBody>
      </p:sp>
    </p:spTree>
    <p:extLst>
      <p:ext uri="{BB962C8B-B14F-4D97-AF65-F5344CB8AC3E}">
        <p14:creationId xmlns:p14="http://schemas.microsoft.com/office/powerpoint/2010/main" val="1831918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11724833" y="163233"/>
            <a:ext cx="467200" cy="2220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008035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412729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473F6-EC80-9A47-C849-A3876FCF5636}"/>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79456366"/>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gradFill flip="none" rotWithShape="1">
          <a:gsLst>
            <a:gs pos="99383">
              <a:srgbClr val="49C5B1"/>
            </a:gs>
            <a:gs pos="75000">
              <a:srgbClr val="225B62">
                <a:alpha val="70000"/>
              </a:srgbClr>
            </a:gs>
            <a:gs pos="43000">
              <a:srgbClr val="49C5B1">
                <a:alpha val="42000"/>
              </a:srgbClr>
            </a:gs>
            <a:gs pos="61720">
              <a:srgbClr val="328783">
                <a:alpha val="72000"/>
              </a:srgbClr>
            </a:gs>
            <a:gs pos="0">
              <a:srgbClr val="B9DCD2">
                <a:alpha val="34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3" name="Picture 12" descr="A close-up of several green squares&#10;&#10;Description automatically generated">
            <a:extLst>
              <a:ext uri="{FF2B5EF4-FFF2-40B4-BE49-F238E27FC236}">
                <a16:creationId xmlns:a16="http://schemas.microsoft.com/office/drawing/2014/main" id="{7725782C-080F-1F95-6D3B-C4D5C0742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25B62"/>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25B62"/>
                </a:solidFill>
                <a:latin typeface="Segoe Sans Display Semibold" pitchFamily="2" charset="0"/>
                <a:cs typeface="Segoe Sans Display Semibold" pitchFamily="2" charset="0"/>
              </a:defRPr>
            </a:lvl1pPr>
          </a:lstStyle>
          <a:p>
            <a:pPr lvl="0"/>
            <a:r>
              <a:rPr lang="en-US"/>
              <a:t>Speaker name or subtitle</a:t>
            </a:r>
          </a:p>
        </p:txBody>
      </p:sp>
      <p:pic>
        <p:nvPicPr>
          <p:cNvPr id="7" name="Graphic 6">
            <a:extLst>
              <a:ext uri="{FF2B5EF4-FFF2-40B4-BE49-F238E27FC236}">
                <a16:creationId xmlns:a16="http://schemas.microsoft.com/office/drawing/2014/main" id="{FCDEEAB3-998E-5F0F-F7B9-443CC5191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587489"/>
            <a:ext cx="1922809" cy="407636"/>
          </a:xfrm>
          <a:prstGeom prst="rect">
            <a:avLst/>
          </a:prstGeom>
        </p:spPr>
      </p:pic>
    </p:spTree>
    <p:extLst>
      <p:ext uri="{BB962C8B-B14F-4D97-AF65-F5344CB8AC3E}">
        <p14:creationId xmlns:p14="http://schemas.microsoft.com/office/powerpoint/2010/main" val="340096974"/>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32">
          <p15:clr>
            <a:srgbClr val="FBAE40"/>
          </p15:clr>
        </p15:guide>
        <p15:guide id="26" orient="horz" pos="4968">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3B6C-7B09-F0FF-FE01-9E1F5E0C5A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5BDD5-7F5F-1401-67D1-19D684918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4B047-C5C2-92ED-5620-555438E747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C65B73-B47A-4437-9F2C-735DF4D938D3}"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75F73B4D-2FD4-7C2E-E9D5-CCC3B9D2AFA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2520E523-4831-4EBE-B902-4AC7625C78C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682864-023D-41FA-B666-5AE47874AEF2}"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479881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6_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43927" y="1686878"/>
            <a:ext cx="4467911" cy="1846659"/>
          </a:xfrm>
        </p:spPr>
        <p:txBody>
          <a:bodyPr wrap="square" anchor="b" anchorCtr="0">
            <a:spAutoFit/>
          </a:bodyPr>
          <a:lstStyle>
            <a:lvl1pPr>
              <a:defRPr sz="4000" b="1" i="0" baseline="0">
                <a:solidFill>
                  <a:srgbClr val="29446F"/>
                </a:solidFill>
                <a:latin typeface="Segoe Sans Display Semibold" pitchFamily="2" charset="0"/>
                <a:cs typeface="Segoe Sans Display Semibold" pitchFamily="2" charset="0"/>
              </a:defRPr>
            </a:lvl1pPr>
          </a:lstStyle>
          <a:p>
            <a:r>
              <a:rPr lang="en-US"/>
              <a:t>Simple quick headline for a quick message goes here.</a:t>
            </a:r>
          </a:p>
        </p:txBody>
      </p:sp>
      <p:sp>
        <p:nvSpPr>
          <p:cNvPr id="5" name="Text Placeholder 4"/>
          <p:cNvSpPr>
            <a:spLocks noGrp="1"/>
          </p:cNvSpPr>
          <p:nvPr>
            <p:ph type="body" sz="quarter" idx="12" hasCustomPrompt="1"/>
          </p:nvPr>
        </p:nvSpPr>
        <p:spPr>
          <a:xfrm>
            <a:off x="565417" y="3962400"/>
            <a:ext cx="3488424" cy="492443"/>
          </a:xfrm>
          <a:noFill/>
        </p:spPr>
        <p:txBody>
          <a:bodyPr wrap="square" lIns="0" tIns="0" rIns="0" bIns="0">
            <a:spAutoFit/>
          </a:bodyPr>
          <a:lstStyle>
            <a:lvl1pPr marL="0" indent="0">
              <a:spcBef>
                <a:spcPts val="0"/>
              </a:spcBef>
              <a:buNone/>
              <a:defRPr sz="1600" b="0" i="0" spc="0" baseline="0">
                <a:solidFill>
                  <a:srgbClr val="29446F"/>
                </a:solidFill>
                <a:latin typeface="Segoe Sans Text" pitchFamily="2" charset="0"/>
                <a:cs typeface="Segoe Sans Text" pitchFamily="2" charset="0"/>
              </a:defRPr>
            </a:lvl1pPr>
          </a:lstStyle>
          <a:p>
            <a:pPr lvl="0"/>
            <a:r>
              <a:rPr lang="en-US"/>
              <a:t>More space for subtext or contextual information too!</a:t>
            </a:r>
          </a:p>
        </p:txBody>
      </p:sp>
    </p:spTree>
    <p:extLst>
      <p:ext uri="{BB962C8B-B14F-4D97-AF65-F5344CB8AC3E}">
        <p14:creationId xmlns:p14="http://schemas.microsoft.com/office/powerpoint/2010/main" val="2792071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0" nodeType="withEffect">
                                  <p:stCondLst>
                                    <p:cond delay="0"/>
                                  </p:stCondLst>
                                  <p:childTnLst>
                                    <p:animMotion origin="layout" path="M -4.58333E-6 4.44444E-6 L -4.58333E-6 0.03125 " pathEditMode="relative" rAng="0" ptsTypes="AA">
                                      <p:cBhvr>
                                        <p:cTn id="9" dur="500" spd="-100000" fill="hold"/>
                                        <p:tgtEl>
                                          <p:spTgt spid="2"/>
                                        </p:tgtEl>
                                        <p:attrNameLst>
                                          <p:attrName>ppt_x</p:attrName>
                                          <p:attrName>ppt_y</p:attrName>
                                        </p:attrNameLst>
                                      </p:cBhvr>
                                      <p:rCtr x="0" y="1551"/>
                                    </p:animMotion>
                                  </p:childTnLst>
                                </p:cTn>
                              </p:par>
                              <p:par>
                                <p:cTn id="10" presetID="10" presetClass="entr" presetSubtype="0"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42" presetClass="path" presetSubtype="0" accel="50000" decel="50000" fill="hold" grpId="1" nodeType="withEffect">
                                  <p:stCondLst>
                                    <p:cond delay="300"/>
                                  </p:stCondLst>
                                  <p:childTnLst>
                                    <p:animMotion origin="layout" path="M -3.95833E-6 -4.44444E-6 L -3.95833E-6 0.02408 " pathEditMode="relative" rAng="0" ptsTypes="AA">
                                      <p:cBhvr>
                                        <p:cTn id="14" dur="500" spd="-100000" fill="hold"/>
                                        <p:tgtEl>
                                          <p:spTgt spid="5">
                                            <p:txEl>
                                              <p:pRg st="0" end="0"/>
                                            </p:txEl>
                                          </p:spTgt>
                                        </p:tgtEl>
                                        <p:attrNameLst>
                                          <p:attrName>ppt_x</p:attrName>
                                          <p:attrName>ppt_y</p:attrName>
                                        </p:attrNameLst>
                                      </p:cBhvr>
                                      <p:rCtr x="0"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build="p">
        <p:tmplLst>
          <p:tmpl lvl="1">
            <p:tnLst>
              <p:par>
                <p:cTn presetID="42" presetClass="path" presetSubtype="0" accel="50000" decel="50000" fill="hold" nodeType="withEffect">
                  <p:stCondLst>
                    <p:cond delay="300"/>
                  </p:stCondLst>
                  <p:childTnLst>
                    <p:animMotion origin="layout" path="M -3.95833E-6 -4.44444E-6 L -3.95833E-6 0.02408 " pathEditMode="relative" rAng="0" ptsTypes="AA">
                      <p:cBhvr>
                        <p:cTn dur="500" spd="-100000" fill="hold"/>
                        <p:tgtEl>
                          <p:spTgt spid="5"/>
                        </p:tgtEl>
                        <p:attrNameLst>
                          <p:attrName>ppt_x</p:attrName>
                          <p:attrName>ppt_y</p:attrName>
                        </p:attrNameLst>
                      </p:cBhvr>
                      <p:rCtr x="0" y="1204"/>
                    </p:animMotion>
                  </p:childTnLst>
                </p:cTn>
              </p:par>
            </p:tnLst>
          </p:tmpl>
        </p:tmplLst>
      </p:bldP>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Title_Gradient_Purple">
    <p:bg>
      <p:bgPr>
        <a:gradFill>
          <a:gsLst>
            <a:gs pos="0">
              <a:srgbClr val="C03BC4"/>
            </a:gs>
            <a:gs pos="81000">
              <a:srgbClr val="0078D4"/>
            </a:gs>
          </a:gsLst>
          <a:lin ang="135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bg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mn-lt"/>
                <a:cs typeface="Segoe UI" panose="020B0502040204020203" pitchFamily="34" charset="0"/>
              </a:defRPr>
            </a:lvl1pPr>
          </a:lstStyle>
          <a:p>
            <a:pPr lvl="0"/>
            <a:r>
              <a:rPr lang="en-US"/>
              <a:t>Microsoft confidential</a:t>
            </a: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5835"/>
          <a:stretch/>
        </p:blipFill>
        <p:spPr bwMode="black">
          <a:xfrm>
            <a:off x="584200" y="585788"/>
            <a:ext cx="330200" cy="292608"/>
          </a:xfrm>
          <a:prstGeom prst="rect">
            <a:avLst/>
          </a:prstGeom>
        </p:spPr>
      </p:pic>
      <p:pic>
        <p:nvPicPr>
          <p:cNvPr id="6" name="MS logo gray - EMF">
            <a:extLst>
              <a:ext uri="{FF2B5EF4-FFF2-40B4-BE49-F238E27FC236}">
                <a16:creationId xmlns:a16="http://schemas.microsoft.com/office/drawing/2014/main" id="{3C2D310F-67E2-4926-1F5C-2FAFE134DBB8}"/>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4323"/>
          <a:stretch/>
        </p:blipFill>
        <p:spPr bwMode="black">
          <a:xfrm>
            <a:off x="914400" y="585788"/>
            <a:ext cx="1034082" cy="292608"/>
          </a:xfrm>
          <a:prstGeom prst="rect">
            <a:avLst/>
          </a:prstGeom>
        </p:spPr>
      </p:pic>
    </p:spTree>
    <p:extLst>
      <p:ext uri="{BB962C8B-B14F-4D97-AF65-F5344CB8AC3E}">
        <p14:creationId xmlns:p14="http://schemas.microsoft.com/office/powerpoint/2010/main" val="2090149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6109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84207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473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344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2549671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701862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8596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35141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604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7100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6146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141534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98882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99251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5528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759414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31764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87405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70969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81296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54240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hqprint">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92515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2618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020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01008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6025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2893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37751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907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38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737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9830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224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1301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74934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734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98708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2166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04260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8477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63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7582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35887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18549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223401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62128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8602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901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787503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hqprint">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06550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154114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6550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04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556001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30337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92081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47347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60291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43319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34245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10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nk 4">
    <p:bg>
      <p:bgPr>
        <a:solidFill>
          <a:srgbClr val="FFF8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35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00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678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448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D8E492-F151-D0B1-38D2-1027625A18FA}"/>
              </a:ext>
            </a:extLst>
          </p:cNvPr>
          <p:cNvSpPr/>
          <p:nvPr userDrawn="1"/>
        </p:nvSpPr>
        <p:spPr bwMode="auto">
          <a:xfrm>
            <a:off x="0" y="0"/>
            <a:ext cx="12192000" cy="6858000"/>
          </a:xfrm>
          <a:prstGeom prst="rect">
            <a:avLst/>
          </a:prstGeom>
          <a:solidFill>
            <a:srgbClr val="FCF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99753446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Blank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453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60429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04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031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16" Type="http://schemas.openxmlformats.org/officeDocument/2006/relationships/slideLayout" Target="../slideLayouts/slideLayout4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74" Type="http://schemas.openxmlformats.org/officeDocument/2006/relationships/slideLayout" Target="../slideLayouts/slideLayout107.xml"/><Relationship Id="rId79" Type="http://schemas.openxmlformats.org/officeDocument/2006/relationships/image" Target="../media/image15.svg"/><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77" Type="http://schemas.openxmlformats.org/officeDocument/2006/relationships/image" Target="../media/image13.png"/><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image" Target="../media/image14.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6" Type="http://schemas.openxmlformats.org/officeDocument/2006/relationships/image" Target="../media/image12.png"/><Relationship Id="rId7" Type="http://schemas.openxmlformats.org/officeDocument/2006/relationships/slideLayout" Target="../slideLayouts/slideLayout40.xml"/><Relationship Id="rId71" Type="http://schemas.openxmlformats.org/officeDocument/2006/relationships/slideLayout" Target="../slideLayouts/slideLayout104.xml"/><Relationship Id="rId2" Type="http://schemas.openxmlformats.org/officeDocument/2006/relationships/slideLayout" Target="../slideLayouts/slideLayout35.xml"/><Relationship Id="rId2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3.xml"/><Relationship Id="rId21" Type="http://schemas.openxmlformats.org/officeDocument/2006/relationships/slideLayout" Target="../slideLayouts/slideLayout128.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63" Type="http://schemas.openxmlformats.org/officeDocument/2006/relationships/slideLayout" Target="../slideLayouts/slideLayout170.xml"/><Relationship Id="rId68" Type="http://schemas.openxmlformats.org/officeDocument/2006/relationships/slideLayout" Target="../slideLayouts/slideLayout175.xml"/><Relationship Id="rId84" Type="http://schemas.openxmlformats.org/officeDocument/2006/relationships/image" Target="../media/image98.emf"/><Relationship Id="rId16" Type="http://schemas.openxmlformats.org/officeDocument/2006/relationships/slideLayout" Target="../slideLayouts/slideLayout123.xml"/><Relationship Id="rId11" Type="http://schemas.openxmlformats.org/officeDocument/2006/relationships/slideLayout" Target="../slideLayouts/slideLayout118.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74" Type="http://schemas.openxmlformats.org/officeDocument/2006/relationships/slideLayout" Target="../slideLayouts/slideLayout181.xml"/><Relationship Id="rId79" Type="http://schemas.openxmlformats.org/officeDocument/2006/relationships/slideLayout" Target="../slideLayouts/slideLayout186.xml"/><Relationship Id="rId5" Type="http://schemas.openxmlformats.org/officeDocument/2006/relationships/slideLayout" Target="../slideLayouts/slideLayout112.xml"/><Relationship Id="rId61" Type="http://schemas.openxmlformats.org/officeDocument/2006/relationships/slideLayout" Target="../slideLayouts/slideLayout168.xml"/><Relationship Id="rId82" Type="http://schemas.openxmlformats.org/officeDocument/2006/relationships/slideLayout" Target="../slideLayouts/slideLayout189.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69" Type="http://schemas.openxmlformats.org/officeDocument/2006/relationships/slideLayout" Target="../slideLayouts/slideLayout176.xml"/><Relationship Id="rId77" Type="http://schemas.openxmlformats.org/officeDocument/2006/relationships/slideLayout" Target="../slideLayouts/slideLayout184.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72" Type="http://schemas.openxmlformats.org/officeDocument/2006/relationships/slideLayout" Target="../slideLayouts/slideLayout179.xml"/><Relationship Id="rId80" Type="http://schemas.openxmlformats.org/officeDocument/2006/relationships/slideLayout" Target="../slideLayouts/slideLayout187.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67" Type="http://schemas.openxmlformats.org/officeDocument/2006/relationships/slideLayout" Target="../slideLayouts/slideLayout174.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70" Type="http://schemas.openxmlformats.org/officeDocument/2006/relationships/slideLayout" Target="../slideLayouts/slideLayout177.xml"/><Relationship Id="rId75" Type="http://schemas.openxmlformats.org/officeDocument/2006/relationships/slideLayout" Target="../slideLayouts/slideLayout182.xml"/><Relationship Id="rId83" Type="http://schemas.openxmlformats.org/officeDocument/2006/relationships/theme" Target="../theme/theme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slideLayout" Target="../slideLayouts/slideLayout172.xml"/><Relationship Id="rId73" Type="http://schemas.openxmlformats.org/officeDocument/2006/relationships/slideLayout" Target="../slideLayouts/slideLayout180.xml"/><Relationship Id="rId78" Type="http://schemas.openxmlformats.org/officeDocument/2006/relationships/slideLayout" Target="../slideLayouts/slideLayout185.xml"/><Relationship Id="rId81" Type="http://schemas.openxmlformats.org/officeDocument/2006/relationships/slideLayout" Target="../slideLayouts/slideLayout18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9" Type="http://schemas.openxmlformats.org/officeDocument/2006/relationships/slideLayout" Target="../slideLayouts/slideLayout146.xml"/><Relationship Id="rId34" Type="http://schemas.openxmlformats.org/officeDocument/2006/relationships/slideLayout" Target="../slideLayouts/slideLayout141.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6" Type="http://schemas.openxmlformats.org/officeDocument/2006/relationships/slideLayout" Target="../slideLayouts/slideLayout183.xml"/><Relationship Id="rId7" Type="http://schemas.openxmlformats.org/officeDocument/2006/relationships/slideLayout" Target="../slideLayouts/slideLayout114.xml"/><Relationship Id="rId71" Type="http://schemas.openxmlformats.org/officeDocument/2006/relationships/slideLayout" Target="../slideLayouts/slideLayout178.xml"/><Relationship Id="rId2" Type="http://schemas.openxmlformats.org/officeDocument/2006/relationships/slideLayout" Target="../slideLayouts/slideLayout109.xml"/><Relationship Id="rId29" Type="http://schemas.openxmlformats.org/officeDocument/2006/relationships/slideLayout" Target="../slideLayouts/slideLayout136.xml"/><Relationship Id="rId24" Type="http://schemas.openxmlformats.org/officeDocument/2006/relationships/slideLayout" Target="../slideLayouts/slideLayout131.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66" Type="http://schemas.openxmlformats.org/officeDocument/2006/relationships/slideLayout" Target="../slideLayouts/slideLayout1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21" Type="http://schemas.openxmlformats.org/officeDocument/2006/relationships/image" Target="../media/image15.svg"/><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image" Target="../media/image14.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19" Type="http://schemas.openxmlformats.org/officeDocument/2006/relationships/theme" Target="../theme/theme4.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10.xml"/><Relationship Id="rId7" Type="http://schemas.openxmlformats.org/officeDocument/2006/relationships/image" Target="../media/image14.png"/><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theme" Target="../theme/theme5.xml"/><Relationship Id="rId5" Type="http://schemas.openxmlformats.org/officeDocument/2006/relationships/slideLayout" Target="../slideLayouts/slideLayout212.xml"/><Relationship Id="rId4" Type="http://schemas.openxmlformats.org/officeDocument/2006/relationships/slideLayout" Target="../slideLayouts/slideLayout2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image" Target="../media/image15.sv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image" Target="../media/image14.png"/><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theme" Target="../theme/theme7.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78.xml"/><Relationship Id="rId21" Type="http://schemas.openxmlformats.org/officeDocument/2006/relationships/slideLayout" Target="../slideLayouts/slideLayout273.xml"/><Relationship Id="rId42" Type="http://schemas.openxmlformats.org/officeDocument/2006/relationships/slideLayout" Target="../slideLayouts/slideLayout294.xml"/><Relationship Id="rId47" Type="http://schemas.openxmlformats.org/officeDocument/2006/relationships/slideLayout" Target="../slideLayouts/slideLayout299.xml"/><Relationship Id="rId63" Type="http://schemas.openxmlformats.org/officeDocument/2006/relationships/slideLayout" Target="../slideLayouts/slideLayout315.xml"/><Relationship Id="rId68" Type="http://schemas.openxmlformats.org/officeDocument/2006/relationships/slideLayout" Target="../slideLayouts/slideLayout320.xml"/><Relationship Id="rId84" Type="http://schemas.openxmlformats.org/officeDocument/2006/relationships/slideLayout" Target="../slideLayouts/slideLayout336.xml"/><Relationship Id="rId89" Type="http://schemas.openxmlformats.org/officeDocument/2006/relationships/slideLayout" Target="../slideLayouts/slideLayout341.xml"/><Relationship Id="rId16" Type="http://schemas.openxmlformats.org/officeDocument/2006/relationships/slideLayout" Target="../slideLayouts/slideLayout268.xml"/><Relationship Id="rId11" Type="http://schemas.openxmlformats.org/officeDocument/2006/relationships/slideLayout" Target="../slideLayouts/slideLayout263.xml"/><Relationship Id="rId32" Type="http://schemas.openxmlformats.org/officeDocument/2006/relationships/slideLayout" Target="../slideLayouts/slideLayout284.xml"/><Relationship Id="rId37" Type="http://schemas.openxmlformats.org/officeDocument/2006/relationships/slideLayout" Target="../slideLayouts/slideLayout289.xml"/><Relationship Id="rId53" Type="http://schemas.openxmlformats.org/officeDocument/2006/relationships/slideLayout" Target="../slideLayouts/slideLayout305.xml"/><Relationship Id="rId58" Type="http://schemas.openxmlformats.org/officeDocument/2006/relationships/slideLayout" Target="../slideLayouts/slideLayout310.xml"/><Relationship Id="rId74" Type="http://schemas.openxmlformats.org/officeDocument/2006/relationships/slideLayout" Target="../slideLayouts/slideLayout326.xml"/><Relationship Id="rId79" Type="http://schemas.openxmlformats.org/officeDocument/2006/relationships/slideLayout" Target="../slideLayouts/slideLayout331.xml"/><Relationship Id="rId102" Type="http://schemas.openxmlformats.org/officeDocument/2006/relationships/image" Target="../media/image14.png"/><Relationship Id="rId5" Type="http://schemas.openxmlformats.org/officeDocument/2006/relationships/slideLayout" Target="../slideLayouts/slideLayout257.xml"/><Relationship Id="rId90" Type="http://schemas.openxmlformats.org/officeDocument/2006/relationships/slideLayout" Target="../slideLayouts/slideLayout342.xml"/><Relationship Id="rId95" Type="http://schemas.openxmlformats.org/officeDocument/2006/relationships/slideLayout" Target="../slideLayouts/slideLayout347.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43" Type="http://schemas.openxmlformats.org/officeDocument/2006/relationships/slideLayout" Target="../slideLayouts/slideLayout295.xml"/><Relationship Id="rId48" Type="http://schemas.openxmlformats.org/officeDocument/2006/relationships/slideLayout" Target="../slideLayouts/slideLayout300.xml"/><Relationship Id="rId64" Type="http://schemas.openxmlformats.org/officeDocument/2006/relationships/slideLayout" Target="../slideLayouts/slideLayout316.xml"/><Relationship Id="rId69" Type="http://schemas.openxmlformats.org/officeDocument/2006/relationships/slideLayout" Target="../slideLayouts/slideLayout321.xml"/><Relationship Id="rId80" Type="http://schemas.openxmlformats.org/officeDocument/2006/relationships/slideLayout" Target="../slideLayouts/slideLayout332.xml"/><Relationship Id="rId85" Type="http://schemas.openxmlformats.org/officeDocument/2006/relationships/slideLayout" Target="../slideLayouts/slideLayout337.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slideLayout" Target="../slideLayouts/slideLayout290.xml"/><Relationship Id="rId46" Type="http://schemas.openxmlformats.org/officeDocument/2006/relationships/slideLayout" Target="../slideLayouts/slideLayout298.xml"/><Relationship Id="rId59" Type="http://schemas.openxmlformats.org/officeDocument/2006/relationships/slideLayout" Target="../slideLayouts/slideLayout311.xml"/><Relationship Id="rId67" Type="http://schemas.openxmlformats.org/officeDocument/2006/relationships/slideLayout" Target="../slideLayouts/slideLayout319.xml"/><Relationship Id="rId103" Type="http://schemas.openxmlformats.org/officeDocument/2006/relationships/image" Target="../media/image15.svg"/><Relationship Id="rId20" Type="http://schemas.openxmlformats.org/officeDocument/2006/relationships/slideLayout" Target="../slideLayouts/slideLayout272.xml"/><Relationship Id="rId41" Type="http://schemas.openxmlformats.org/officeDocument/2006/relationships/slideLayout" Target="../slideLayouts/slideLayout293.xml"/><Relationship Id="rId54" Type="http://schemas.openxmlformats.org/officeDocument/2006/relationships/slideLayout" Target="../slideLayouts/slideLayout306.xml"/><Relationship Id="rId62" Type="http://schemas.openxmlformats.org/officeDocument/2006/relationships/slideLayout" Target="../slideLayouts/slideLayout314.xml"/><Relationship Id="rId70" Type="http://schemas.openxmlformats.org/officeDocument/2006/relationships/slideLayout" Target="../slideLayouts/slideLayout322.xml"/><Relationship Id="rId75" Type="http://schemas.openxmlformats.org/officeDocument/2006/relationships/slideLayout" Target="../slideLayouts/slideLayout327.xml"/><Relationship Id="rId83" Type="http://schemas.openxmlformats.org/officeDocument/2006/relationships/slideLayout" Target="../slideLayouts/slideLayout335.xml"/><Relationship Id="rId88" Type="http://schemas.openxmlformats.org/officeDocument/2006/relationships/slideLayout" Target="../slideLayouts/slideLayout340.xml"/><Relationship Id="rId91" Type="http://schemas.openxmlformats.org/officeDocument/2006/relationships/slideLayout" Target="../slideLayouts/slideLayout343.xml"/><Relationship Id="rId96" Type="http://schemas.openxmlformats.org/officeDocument/2006/relationships/slideLayout" Target="../slideLayouts/slideLayout34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49" Type="http://schemas.openxmlformats.org/officeDocument/2006/relationships/slideLayout" Target="../slideLayouts/slideLayout301.xml"/><Relationship Id="rId57" Type="http://schemas.openxmlformats.org/officeDocument/2006/relationships/slideLayout" Target="../slideLayouts/slideLayout309.xml"/><Relationship Id="rId10" Type="http://schemas.openxmlformats.org/officeDocument/2006/relationships/slideLayout" Target="../slideLayouts/slideLayout262.xml"/><Relationship Id="rId31" Type="http://schemas.openxmlformats.org/officeDocument/2006/relationships/slideLayout" Target="../slideLayouts/slideLayout283.xml"/><Relationship Id="rId44" Type="http://schemas.openxmlformats.org/officeDocument/2006/relationships/slideLayout" Target="../slideLayouts/slideLayout296.xml"/><Relationship Id="rId52" Type="http://schemas.openxmlformats.org/officeDocument/2006/relationships/slideLayout" Target="../slideLayouts/slideLayout304.xml"/><Relationship Id="rId60" Type="http://schemas.openxmlformats.org/officeDocument/2006/relationships/slideLayout" Target="../slideLayouts/slideLayout312.xml"/><Relationship Id="rId65" Type="http://schemas.openxmlformats.org/officeDocument/2006/relationships/slideLayout" Target="../slideLayouts/slideLayout317.xml"/><Relationship Id="rId73" Type="http://schemas.openxmlformats.org/officeDocument/2006/relationships/slideLayout" Target="../slideLayouts/slideLayout325.xml"/><Relationship Id="rId78" Type="http://schemas.openxmlformats.org/officeDocument/2006/relationships/slideLayout" Target="../slideLayouts/slideLayout330.xml"/><Relationship Id="rId81" Type="http://schemas.openxmlformats.org/officeDocument/2006/relationships/slideLayout" Target="../slideLayouts/slideLayout333.xml"/><Relationship Id="rId86" Type="http://schemas.openxmlformats.org/officeDocument/2006/relationships/slideLayout" Target="../slideLayouts/slideLayout338.xml"/><Relationship Id="rId94" Type="http://schemas.openxmlformats.org/officeDocument/2006/relationships/slideLayout" Target="../slideLayouts/slideLayout346.xml"/><Relationship Id="rId99" Type="http://schemas.openxmlformats.org/officeDocument/2006/relationships/slideLayout" Target="../slideLayouts/slideLayout351.xml"/><Relationship Id="rId101" Type="http://schemas.openxmlformats.org/officeDocument/2006/relationships/theme" Target="../theme/theme8.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9" Type="http://schemas.openxmlformats.org/officeDocument/2006/relationships/slideLayout" Target="../slideLayouts/slideLayout291.xml"/><Relationship Id="rId34" Type="http://schemas.openxmlformats.org/officeDocument/2006/relationships/slideLayout" Target="../slideLayouts/slideLayout286.xml"/><Relationship Id="rId50" Type="http://schemas.openxmlformats.org/officeDocument/2006/relationships/slideLayout" Target="../slideLayouts/slideLayout302.xml"/><Relationship Id="rId55" Type="http://schemas.openxmlformats.org/officeDocument/2006/relationships/slideLayout" Target="../slideLayouts/slideLayout307.xml"/><Relationship Id="rId76" Type="http://schemas.openxmlformats.org/officeDocument/2006/relationships/slideLayout" Target="../slideLayouts/slideLayout328.xml"/><Relationship Id="rId97" Type="http://schemas.openxmlformats.org/officeDocument/2006/relationships/slideLayout" Target="../slideLayouts/slideLayout349.xml"/><Relationship Id="rId7" Type="http://schemas.openxmlformats.org/officeDocument/2006/relationships/slideLayout" Target="../slideLayouts/slideLayout259.xml"/><Relationship Id="rId71" Type="http://schemas.openxmlformats.org/officeDocument/2006/relationships/slideLayout" Target="../slideLayouts/slideLayout323.xml"/><Relationship Id="rId92" Type="http://schemas.openxmlformats.org/officeDocument/2006/relationships/slideLayout" Target="../slideLayouts/slideLayout344.xml"/><Relationship Id="rId2" Type="http://schemas.openxmlformats.org/officeDocument/2006/relationships/slideLayout" Target="../slideLayouts/slideLayout254.xml"/><Relationship Id="rId29" Type="http://schemas.openxmlformats.org/officeDocument/2006/relationships/slideLayout" Target="../slideLayouts/slideLayout281.xml"/><Relationship Id="rId24" Type="http://schemas.openxmlformats.org/officeDocument/2006/relationships/slideLayout" Target="../slideLayouts/slideLayout276.xml"/><Relationship Id="rId40" Type="http://schemas.openxmlformats.org/officeDocument/2006/relationships/slideLayout" Target="../slideLayouts/slideLayout292.xml"/><Relationship Id="rId45" Type="http://schemas.openxmlformats.org/officeDocument/2006/relationships/slideLayout" Target="../slideLayouts/slideLayout297.xml"/><Relationship Id="rId66" Type="http://schemas.openxmlformats.org/officeDocument/2006/relationships/slideLayout" Target="../slideLayouts/slideLayout318.xml"/><Relationship Id="rId87" Type="http://schemas.openxmlformats.org/officeDocument/2006/relationships/slideLayout" Target="../slideLayouts/slideLayout339.xml"/><Relationship Id="rId61" Type="http://schemas.openxmlformats.org/officeDocument/2006/relationships/slideLayout" Target="../slideLayouts/slideLayout313.xml"/><Relationship Id="rId82" Type="http://schemas.openxmlformats.org/officeDocument/2006/relationships/slideLayout" Target="../slideLayouts/slideLayout334.xml"/><Relationship Id="rId19" Type="http://schemas.openxmlformats.org/officeDocument/2006/relationships/slideLayout" Target="../slideLayouts/slideLayout271.xml"/><Relationship Id="rId14" Type="http://schemas.openxmlformats.org/officeDocument/2006/relationships/slideLayout" Target="../slideLayouts/slideLayout266.xml"/><Relationship Id="rId30" Type="http://schemas.openxmlformats.org/officeDocument/2006/relationships/slideLayout" Target="../slideLayouts/slideLayout282.xml"/><Relationship Id="rId35" Type="http://schemas.openxmlformats.org/officeDocument/2006/relationships/slideLayout" Target="../slideLayouts/slideLayout287.xml"/><Relationship Id="rId56" Type="http://schemas.openxmlformats.org/officeDocument/2006/relationships/slideLayout" Target="../slideLayouts/slideLayout308.xml"/><Relationship Id="rId77" Type="http://schemas.openxmlformats.org/officeDocument/2006/relationships/slideLayout" Target="../slideLayouts/slideLayout329.xml"/><Relationship Id="rId100" Type="http://schemas.openxmlformats.org/officeDocument/2006/relationships/slideLayout" Target="../slideLayouts/slideLayout352.xml"/><Relationship Id="rId8" Type="http://schemas.openxmlformats.org/officeDocument/2006/relationships/slideLayout" Target="../slideLayouts/slideLayout260.xml"/><Relationship Id="rId51" Type="http://schemas.openxmlformats.org/officeDocument/2006/relationships/slideLayout" Target="../slideLayouts/slideLayout303.xml"/><Relationship Id="rId72" Type="http://schemas.openxmlformats.org/officeDocument/2006/relationships/slideLayout" Target="../slideLayouts/slideLayout324.xml"/><Relationship Id="rId93" Type="http://schemas.openxmlformats.org/officeDocument/2006/relationships/slideLayout" Target="../slideLayouts/slideLayout345.xml"/><Relationship Id="rId98" Type="http://schemas.openxmlformats.org/officeDocument/2006/relationships/slideLayout" Target="../slideLayouts/slideLayout350.xml"/><Relationship Id="rId3" Type="http://schemas.openxmlformats.org/officeDocument/2006/relationships/slideLayout" Target="../slideLayouts/slideLayout2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630937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2" r:id="rId30"/>
    <p:sldLayoutId id="2147483833" r:id="rId31"/>
    <p:sldLayoutId id="2147483834" r:id="rId32"/>
    <p:sldLayoutId id="2147483945" r:id="rId3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yellow and pink background&#10;&#10;Description automatically generated">
            <a:extLst>
              <a:ext uri="{FF2B5EF4-FFF2-40B4-BE49-F238E27FC236}">
                <a16:creationId xmlns:a16="http://schemas.microsoft.com/office/drawing/2014/main" id="{032DDAF1-F548-DD68-59F4-A0C36AA0EBE5}"/>
              </a:ext>
            </a:extLst>
          </p:cNvPr>
          <p:cNvPicPr>
            <a:picLocks noChangeAspect="1"/>
          </p:cNvPicPr>
          <p:nvPr userDrawn="1"/>
        </p:nvPicPr>
        <p:blipFill>
          <a:blip r:embed="rId77">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8745547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743" r:id="rId36"/>
    <p:sldLayoutId id="2147483744"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 id="2147483794" r:id="rId50"/>
    <p:sldLayoutId id="2147483795" r:id="rId51"/>
    <p:sldLayoutId id="2147483796" r:id="rId52"/>
    <p:sldLayoutId id="2147483797" r:id="rId53"/>
    <p:sldLayoutId id="2147483798" r:id="rId54"/>
    <p:sldLayoutId id="2147483799" r:id="rId55"/>
    <p:sldLayoutId id="2147483800"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 id="2147483779" r:id="rId72"/>
    <p:sldLayoutId id="2147483780" r:id="rId73"/>
    <p:sldLayoutId id="214748378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pos="3840">
          <p15:clr>
            <a:srgbClr val="C35EA4"/>
          </p15:clr>
        </p15:guide>
        <p15:guide id="28" orient="horz" pos="216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10829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924064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74824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483410" y="461402"/>
            <a:ext cx="11205669" cy="132556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02920" y="1750390"/>
            <a:ext cx="11205669" cy="460595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933361315"/>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Lst>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5" orient="horz" pos="312">
          <p15:clr>
            <a:srgbClr val="F26B43"/>
          </p15:clr>
        </p15:guide>
        <p15:guide id="6" orient="horz" pos="4004">
          <p15:clr>
            <a:srgbClr val="F26B43"/>
          </p15:clr>
        </p15:guide>
        <p15:guide id="7" orient="horz" pos="1104">
          <p15:clr>
            <a:srgbClr val="F26B43"/>
          </p15:clr>
        </p15:guide>
        <p15:guide id="8" orient="horz" pos="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1998C-98A3-641A-E124-1339698E3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7970B0-44BE-5EDD-1A1B-A8CB74625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B4227-2358-3889-2DB5-2AA9860A6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C54ED1-324A-458E-89D0-E91FDF3C5944}" type="datetimeFigureOut">
              <a:rPr lang="en-US" smtClean="0"/>
              <a:t>7/24/2025</a:t>
            </a:fld>
            <a:endParaRPr lang="en-US"/>
          </a:p>
        </p:txBody>
      </p:sp>
      <p:sp>
        <p:nvSpPr>
          <p:cNvPr id="5" name="Footer Placeholder 4">
            <a:extLst>
              <a:ext uri="{FF2B5EF4-FFF2-40B4-BE49-F238E27FC236}">
                <a16:creationId xmlns:a16="http://schemas.microsoft.com/office/drawing/2014/main" id="{C6D1A78F-33B2-9BE0-DF8E-99909F5FBE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3B0C06-62EF-42EE-1E7C-CBCEE715A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ACAFAC-D319-4345-80C6-AB94C2837423}" type="slidenum">
              <a:rPr lang="en-US" smtClean="0"/>
              <a:t>‹#›</a:t>
            </a:fld>
            <a:endParaRPr lang="en-US"/>
          </a:p>
        </p:txBody>
      </p:sp>
    </p:spTree>
    <p:extLst>
      <p:ext uri="{BB962C8B-B14F-4D97-AF65-F5344CB8AC3E}">
        <p14:creationId xmlns:p14="http://schemas.microsoft.com/office/powerpoint/2010/main" val="143062575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02">
            <a:extLst>
              <a:ext uri="{96DAC541-7B7A-43D3-8B79-37D633B846F1}">
                <asvg:svgBlip xmlns:asvg="http://schemas.microsoft.com/office/drawing/2016/SVG/main" r:embed="rId10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783427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 id="2147484023" r:id="rId34"/>
    <p:sldLayoutId id="2147484024" r:id="rId35"/>
    <p:sldLayoutId id="2147484025" r:id="rId36"/>
    <p:sldLayoutId id="2147484026" r:id="rId37"/>
    <p:sldLayoutId id="2147484027" r:id="rId38"/>
    <p:sldLayoutId id="2147484028" r:id="rId39"/>
    <p:sldLayoutId id="2147484029" r:id="rId40"/>
    <p:sldLayoutId id="2147484030" r:id="rId41"/>
    <p:sldLayoutId id="2147484031" r:id="rId42"/>
    <p:sldLayoutId id="2147484032" r:id="rId43"/>
    <p:sldLayoutId id="2147484033" r:id="rId44"/>
    <p:sldLayoutId id="2147484034" r:id="rId45"/>
    <p:sldLayoutId id="2147484035" r:id="rId46"/>
    <p:sldLayoutId id="2147484036" r:id="rId47"/>
    <p:sldLayoutId id="2147484037" r:id="rId48"/>
    <p:sldLayoutId id="2147484038" r:id="rId49"/>
    <p:sldLayoutId id="2147484039" r:id="rId50"/>
    <p:sldLayoutId id="2147484040" r:id="rId51"/>
    <p:sldLayoutId id="2147484041" r:id="rId52"/>
    <p:sldLayoutId id="2147484042" r:id="rId53"/>
    <p:sldLayoutId id="2147484043" r:id="rId54"/>
    <p:sldLayoutId id="2147484044" r:id="rId55"/>
    <p:sldLayoutId id="2147484045" r:id="rId56"/>
    <p:sldLayoutId id="2147484046" r:id="rId57"/>
    <p:sldLayoutId id="2147484047" r:id="rId58"/>
    <p:sldLayoutId id="2147484048" r:id="rId59"/>
    <p:sldLayoutId id="2147484049" r:id="rId60"/>
    <p:sldLayoutId id="2147484050" r:id="rId61"/>
    <p:sldLayoutId id="2147484051" r:id="rId62"/>
    <p:sldLayoutId id="2147484052" r:id="rId63"/>
    <p:sldLayoutId id="2147484053" r:id="rId64"/>
    <p:sldLayoutId id="2147484054" r:id="rId65"/>
    <p:sldLayoutId id="2147484055" r:id="rId66"/>
    <p:sldLayoutId id="2147484056" r:id="rId67"/>
    <p:sldLayoutId id="2147484057" r:id="rId68"/>
    <p:sldLayoutId id="2147484058" r:id="rId69"/>
    <p:sldLayoutId id="2147484059" r:id="rId70"/>
    <p:sldLayoutId id="2147484060" r:id="rId71"/>
    <p:sldLayoutId id="2147484061" r:id="rId72"/>
    <p:sldLayoutId id="2147484062" r:id="rId73"/>
    <p:sldLayoutId id="2147484063" r:id="rId74"/>
    <p:sldLayoutId id="2147484064" r:id="rId75"/>
    <p:sldLayoutId id="2147484065" r:id="rId76"/>
    <p:sldLayoutId id="2147484066" r:id="rId77"/>
    <p:sldLayoutId id="2147484067" r:id="rId78"/>
    <p:sldLayoutId id="2147484068" r:id="rId79"/>
    <p:sldLayoutId id="2147484069" r:id="rId80"/>
    <p:sldLayoutId id="2147484070" r:id="rId81"/>
    <p:sldLayoutId id="2147484071" r:id="rId82"/>
    <p:sldLayoutId id="2147484072" r:id="rId83"/>
    <p:sldLayoutId id="2147484073" r:id="rId84"/>
    <p:sldLayoutId id="2147484074" r:id="rId85"/>
    <p:sldLayoutId id="2147484075" r:id="rId86"/>
    <p:sldLayoutId id="2147484076" r:id="rId87"/>
    <p:sldLayoutId id="2147484077" r:id="rId88"/>
    <p:sldLayoutId id="2147484078" r:id="rId89"/>
    <p:sldLayoutId id="2147484079" r:id="rId90"/>
    <p:sldLayoutId id="2147484080" r:id="rId91"/>
    <p:sldLayoutId id="2147484081" r:id="rId92"/>
    <p:sldLayoutId id="2147484082" r:id="rId93"/>
    <p:sldLayoutId id="2147484083" r:id="rId94"/>
    <p:sldLayoutId id="2147484084" r:id="rId95"/>
    <p:sldLayoutId id="2147484085" r:id="rId96"/>
    <p:sldLayoutId id="2147484086" r:id="rId97"/>
    <p:sldLayoutId id="2147484087" r:id="rId98"/>
    <p:sldLayoutId id="2147484088" r:id="rId99"/>
    <p:sldLayoutId id="2147484089" r:id="rId10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9.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blog/microsoftformsblog/more-solution-based-templates-are-now-available-in-microsoft-forms/4418197"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2.xml"/></Relationships>
</file>

<file path=ppt/slides/_rels/slide1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0.xml"/><Relationship Id="rId1" Type="http://schemas.openxmlformats.org/officeDocument/2006/relationships/slideLayout" Target="../slideLayouts/slideLayout349.xml"/></Relationships>
</file>

<file path=ppt/slides/_rels/slide1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xml"/><Relationship Id="rId1" Type="http://schemas.openxmlformats.org/officeDocument/2006/relationships/slideLayout" Target="../slideLayouts/slideLayout34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xml"/><Relationship Id="rId1" Type="http://schemas.openxmlformats.org/officeDocument/2006/relationships/slideLayout" Target="../slideLayouts/slideLayout349.xml"/><Relationship Id="rId4" Type="http://schemas.openxmlformats.org/officeDocument/2006/relationships/image" Target="../media/image19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5.xml"/><Relationship Id="rId4" Type="http://schemas.openxmlformats.org/officeDocument/2006/relationships/image" Target="../media/image17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5.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xml"/><Relationship Id="rId1" Type="http://schemas.openxmlformats.org/officeDocument/2006/relationships/slideLayout" Target="../slideLayouts/slideLayout34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7.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2.xml"/></Relationships>
</file>

<file path=ppt/slides/_rels/slide2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xml"/><Relationship Id="rId1" Type="http://schemas.openxmlformats.org/officeDocument/2006/relationships/slideLayout" Target="../slideLayouts/slideLayout34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0.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2.xml"/></Relationships>
</file>

<file path=ppt/slides/_rels/slide2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4.xml"/><Relationship Id="rId1" Type="http://schemas.openxmlformats.org/officeDocument/2006/relationships/slideLayout" Target="../slideLayouts/slideLayout349.xml"/><Relationship Id="rId4" Type="http://schemas.openxmlformats.org/officeDocument/2006/relationships/image" Target="../media/image202.png"/></Relationships>
</file>

<file path=ppt/slides/_rels/slide2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349.xml"/></Relationships>
</file>

<file path=ppt/slides/_rels/slide3.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04.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05.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06.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07.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0.xml"/><Relationship Id="rId1" Type="http://schemas.openxmlformats.org/officeDocument/2006/relationships/slideLayout" Target="../slideLayouts/slideLayout34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09.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2.xml"/><Relationship Id="rId1" Type="http://schemas.openxmlformats.org/officeDocument/2006/relationships/slideLayout" Target="../slideLayouts/slideLayout349.xml"/></Relationships>
</file>

<file path=ppt/slides/_rels/slide3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3.xml"/><Relationship Id="rId1" Type="http://schemas.openxmlformats.org/officeDocument/2006/relationships/slideLayout" Target="../slideLayouts/slideLayout34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49.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12.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xml"/><Relationship Id="rId1" Type="http://schemas.openxmlformats.org/officeDocument/2006/relationships/slideLayout" Target="../slideLayouts/slideLayout349.xm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6.xml"/><Relationship Id="rId1" Type="http://schemas.openxmlformats.org/officeDocument/2006/relationships/slideLayout" Target="../slideLayouts/slideLayout3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2.xml"/></Relationships>
</file>

<file path=ppt/slides/_rels/slide4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8.xml"/><Relationship Id="rId1" Type="http://schemas.openxmlformats.org/officeDocument/2006/relationships/slideLayout" Target="../slideLayouts/slideLayout3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3.xml"/></Relationships>
</file>

<file path=ppt/slides/_rels/slide4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0.xml"/><Relationship Id="rId1" Type="http://schemas.openxmlformats.org/officeDocument/2006/relationships/slideLayout" Target="../slideLayouts/slideLayout213.xml"/></Relationships>
</file>

<file path=ppt/slides/_rels/slide46.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41.xml"/><Relationship Id="rId1" Type="http://schemas.openxmlformats.org/officeDocument/2006/relationships/slideLayout" Target="../slideLayouts/slideLayout213.xml"/><Relationship Id="rId6" Type="http://schemas.openxmlformats.org/officeDocument/2006/relationships/image" Target="../media/image220.svg"/><Relationship Id="rId5" Type="http://schemas.openxmlformats.org/officeDocument/2006/relationships/image" Target="../media/image219.png"/><Relationship Id="rId4" Type="http://schemas.openxmlformats.org/officeDocument/2006/relationships/image" Target="../media/image218.svg"/><Relationship Id="rId9" Type="http://schemas.openxmlformats.org/officeDocument/2006/relationships/image" Target="../media/image2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5.sv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238.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4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38.xml"/><Relationship Id="rId4" Type="http://schemas.openxmlformats.org/officeDocument/2006/relationships/image" Target="../media/image232.png"/></Relationships>
</file>

<file path=ppt/slides/_rels/slide4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s://techcommunity.microsoft.com/blog/mgci-news/newsletter---microsoft-global-community-initiative---july-2025/4429878"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238.xml"/></Relationships>
</file>

<file path=ppt/slides/_rels/slide5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2.xml"/><Relationship Id="rId1" Type="http://schemas.openxmlformats.org/officeDocument/2006/relationships/slideLayout" Target="../slideLayouts/slideLayout238.xml"/></Relationships>
</file>

<file path=ppt/slides/_rels/slide52.xml.rels><?xml version="1.0" encoding="UTF-8" standalone="yes"?>
<Relationships xmlns="http://schemas.openxmlformats.org/package/2006/relationships"><Relationship Id="rId3" Type="http://schemas.openxmlformats.org/officeDocument/2006/relationships/hyperlink" Target="https://aka.ms/peopleskills-settings" TargetMode="External"/><Relationship Id="rId2" Type="http://schemas.openxmlformats.org/officeDocument/2006/relationships/hyperlink" Target="https://learn.microsoft.com/en-us/viva/feature-access-management" TargetMode="External"/><Relationship Id="rId1" Type="http://schemas.openxmlformats.org/officeDocument/2006/relationships/slideLayout" Target="../slideLayouts/slideLayout238.xml"/></Relationships>
</file>

<file path=ppt/slides/_rels/slide5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5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38.xml"/></Relationships>
</file>

<file path=ppt/slides/_rels/slide56.xml.rels><?xml version="1.0" encoding="UTF-8" standalone="yes"?>
<Relationships xmlns="http://schemas.openxmlformats.org/package/2006/relationships"><Relationship Id="rId2" Type="http://schemas.openxmlformats.org/officeDocument/2006/relationships/hyperlink" Target="https://aka.ms/PeopleSkillsAdoption" TargetMode="External"/><Relationship Id="rId1" Type="http://schemas.openxmlformats.org/officeDocument/2006/relationships/slideLayout" Target="../slideLayouts/slideLayout238.xml"/></Relationships>
</file>

<file path=ppt/slides/_rels/slide57.xml.rels><?xml version="1.0" encoding="UTF-8" standalone="yes"?>
<Relationships xmlns="http://schemas.openxmlformats.org/package/2006/relationships"><Relationship Id="rId8" Type="http://schemas.openxmlformats.org/officeDocument/2006/relationships/hyperlink" Target="https://ignite.microsoft.com/" TargetMode="External"/><Relationship Id="rId3" Type="http://schemas.openxmlformats.org/officeDocument/2006/relationships/hyperlink" Target="https://www.microsoft.com/events" TargetMode="External"/><Relationship Id="rId7" Type="http://schemas.openxmlformats.org/officeDocument/2006/relationships/hyperlink" Target="https://www.communitydays.org/event/2025-09-15/european-microsoft-fabric-community-conference-2025"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communitydays.org/event/2025-08-11/techcon-365-atlanta-2025" TargetMode="External"/><Relationship Id="rId5" Type="http://schemas.openxmlformats.org/officeDocument/2006/relationships/hyperlink" Target="https://www.communitydays.org/event/2025-07-25/m365-community-days-nyc"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www.sharepointeurope.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240.svg"/></Relationships>
</file>

<file path=ppt/slides/_rels/slide59.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241.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243.png"/><Relationship Id="rId4" Type="http://schemas.openxmlformats.org/officeDocument/2006/relationships/image" Target="../media/image242.png"/></Relationships>
</file>

<file path=ppt/slides/_rels/slide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hyperlink" Target="https://aka.ms/CustomerHubSession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https://adoption.microsoft.com/microsoft-security/" TargetMode="External"/><Relationship Id="rId13" Type="http://schemas.openxmlformats.org/officeDocument/2006/relationships/hyperlink" Target="https://aka.ms/Copilot/SuccessKit" TargetMode="External"/><Relationship Id="rId3" Type="http://schemas.openxmlformats.org/officeDocument/2006/relationships/hyperlink" Target="https://adoption.microsoft.com/onedrive/customer-office-hours/" TargetMode="External"/><Relationship Id="rId7" Type="http://schemas.openxmlformats.org/officeDocument/2006/relationships/hyperlink" Target="https://adoption.microsoft.com/customer-hub/frontline-fridays-empowering-frontline-success/" TargetMode="External"/><Relationship Id="rId12" Type="http://schemas.openxmlformats.org/officeDocument/2006/relationships/hyperlink" Target="https://adoption.microsoft.com/security-copilot/video-hub/"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doption.microsoft.com/copilot/control-system/" TargetMode="External"/><Relationship Id="rId11" Type="http://schemas.openxmlformats.org/officeDocument/2006/relationships/hyperlink" Target="https://adoption.microsoft.com/windows-11/optimization-role-packets/" TargetMode="External"/><Relationship Id="rId5" Type="http://schemas.openxmlformats.org/officeDocument/2006/relationships/hyperlink" Target="https://adoption.microsoft.com/viva/building-psychological-safety/" TargetMode="External"/><Relationship Id="rId15" Type="http://schemas.openxmlformats.org/officeDocument/2006/relationships/image" Target="../media/image184.png"/><Relationship Id="rId10" Type="http://schemas.openxmlformats.org/officeDocument/2006/relationships/hyperlink" Target="https://aka.ms/AIAgentsHub" TargetMode="External"/><Relationship Id="rId4" Type="http://schemas.openxmlformats.org/officeDocument/2006/relationships/hyperlink" Target="https://adoption.microsoft.com/viva/glint/ask-the-experts/" TargetMode="External"/><Relationship Id="rId9" Type="http://schemas.openxmlformats.org/officeDocument/2006/relationships/hyperlink" Target="https://adoption.microsoft.com/virtual-event-guidance/assistance/" TargetMode="External"/><Relationship Id="rId14" Type="http://schemas.openxmlformats.org/officeDocument/2006/relationships/hyperlink" Target="https://adoption.microsoft.com/release-not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chcommunity.microsoft.com/blog/plannerblog/whats-new-in-microsoft-planner-%E2%80%93-june-2025/4428519"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5.png"/></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microsoftteamsblog/what%E2%80%99s-new-in-microsoft-teams--june-2025/4428212"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634701" y="760413"/>
            <a:ext cx="7229774"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634701" y="2384425"/>
            <a:ext cx="7229774"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July 2025</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749-C79E-E9F7-C34B-F9D802F5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ED394-C0A3-FFDD-F781-4B039CD64575}"/>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80862E55-2814-28B8-2A21-6D896480161E}"/>
              </a:ext>
            </a:extLst>
          </p:cNvPr>
          <p:cNvSpPr>
            <a:spLocks noGrp="1"/>
          </p:cNvSpPr>
          <p:nvPr>
            <p:ph type="body" sz="quarter" idx="12"/>
          </p:nvPr>
        </p:nvSpPr>
        <p:spPr/>
        <p:txBody>
          <a:bodyPr/>
          <a:lstStyle/>
          <a:p>
            <a:r>
              <a:rPr lang="en-US"/>
              <a:t>Microsoft Forms</a:t>
            </a:r>
          </a:p>
        </p:txBody>
      </p:sp>
      <p:sp>
        <p:nvSpPr>
          <p:cNvPr id="5" name="Text Placeholder 4">
            <a:extLst>
              <a:ext uri="{FF2B5EF4-FFF2-40B4-BE49-F238E27FC236}">
                <a16:creationId xmlns:a16="http://schemas.microsoft.com/office/drawing/2014/main" id="{3D2A7C89-531A-058C-4C5D-857CE80DF7D9}"/>
              </a:ext>
            </a:extLst>
          </p:cNvPr>
          <p:cNvSpPr>
            <a:spLocks noGrp="1"/>
          </p:cNvSpPr>
          <p:nvPr>
            <p:ph type="body" sz="quarter" idx="13"/>
          </p:nvPr>
        </p:nvSpPr>
        <p:spPr>
          <a:xfrm>
            <a:off x="591884" y="2119943"/>
            <a:ext cx="5246208" cy="3151632"/>
          </a:xfrm>
        </p:spPr>
        <p:txBody>
          <a:bodyPr/>
          <a:lstStyle/>
          <a:p>
            <a:r>
              <a:rPr lang="en-US" sz="2400">
                <a:latin typeface="+mj-lt"/>
              </a:rPr>
              <a:t>More solution-based templates are now available</a:t>
            </a:r>
          </a:p>
          <a:p>
            <a:r>
              <a:rPr lang="en-US" sz="1600"/>
              <a:t>Whether it’s gathering feedback, managing internal processes, or streamlining event planning, these ready-to-use templates help you get started faster and work smarter. </a:t>
            </a:r>
          </a:p>
          <a:p>
            <a:r>
              <a:rPr lang="en-US" sz="1600"/>
              <a:t>Templates can be found in the Forms portal. Browse the gallery for registration, research, and quiz templates. </a:t>
            </a:r>
            <a:r>
              <a:rPr lang="en-US" sz="1600" b="1"/>
              <a:t>Please note that this experience is currently only available in the</a:t>
            </a:r>
            <a:r>
              <a:rPr lang="en-US" sz="1600"/>
              <a:t> </a:t>
            </a:r>
            <a:r>
              <a:rPr lang="en-US" sz="1600" b="1" err="1"/>
              <a:t>en</a:t>
            </a:r>
            <a:r>
              <a:rPr lang="en-US" sz="1600" b="1"/>
              <a:t>-US region</a:t>
            </a:r>
            <a:r>
              <a:rPr lang="en-US" sz="1600"/>
              <a:t>.</a:t>
            </a:r>
            <a:endParaRPr lang="en-US"/>
          </a:p>
          <a:p>
            <a:r>
              <a:rPr lang="en-US" sz="1600">
                <a:solidFill>
                  <a:srgbClr val="333333"/>
                </a:solidFill>
                <a:cs typeface="Segoe UI"/>
              </a:rPr>
              <a:t>Click </a:t>
            </a:r>
            <a:r>
              <a:rPr lang="en-US" sz="1600">
                <a:solidFill>
                  <a:srgbClr val="333333"/>
                </a:solidFill>
                <a:cs typeface="Segoe UI"/>
                <a:hlinkClick r:id="rId3"/>
              </a:rPr>
              <a:t>here</a:t>
            </a:r>
            <a:r>
              <a:rPr lang="en-US" sz="1600">
                <a:solidFill>
                  <a:srgbClr val="333333"/>
                </a:solidFill>
                <a:cs typeface="Segoe UI"/>
              </a:rPr>
              <a:t> to learn more.</a:t>
            </a:r>
            <a:endParaRPr lang="en-US" sz="1600">
              <a:cs typeface="Segoe UI"/>
            </a:endParaRPr>
          </a:p>
        </p:txBody>
      </p:sp>
      <p:pic>
        <p:nvPicPr>
          <p:cNvPr id="7" name="Picture 6" descr="A screenshot of Microsoft Forms registration page with suggested questions. ">
            <a:extLst>
              <a:ext uri="{FF2B5EF4-FFF2-40B4-BE49-F238E27FC236}">
                <a16:creationId xmlns:a16="http://schemas.microsoft.com/office/drawing/2014/main" id="{16F6C009-F871-3919-A0C1-548D13E8FA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6000" y="2121638"/>
            <a:ext cx="5859434" cy="3127934"/>
          </a:xfrm>
          <a:prstGeom prst="rect">
            <a:avLst/>
          </a:prstGeom>
        </p:spPr>
      </p:pic>
    </p:spTree>
    <p:extLst>
      <p:ext uri="{BB962C8B-B14F-4D97-AF65-F5344CB8AC3E}">
        <p14:creationId xmlns:p14="http://schemas.microsoft.com/office/powerpoint/2010/main" val="24019186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B372-63D7-6D2F-5A80-BE87F8F408C7}"/>
              </a:ext>
            </a:extLst>
          </p:cNvPr>
          <p:cNvSpPr>
            <a:spLocks noGrp="1"/>
          </p:cNvSpPr>
          <p:nvPr>
            <p:ph type="title"/>
          </p:nvPr>
        </p:nvSpPr>
        <p:spPr>
          <a:xfrm>
            <a:off x="2763995" y="2215820"/>
            <a:ext cx="6664007" cy="1107996"/>
          </a:xfrm>
        </p:spPr>
        <p:txBody>
          <a:bodyPr/>
          <a:lstStyle/>
          <a:p>
            <a:r>
              <a:rPr lang="en-US">
                <a:latin typeface="Segoe UI Semibold" panose="020B0702040204020203" pitchFamily="34" charset="0"/>
                <a:cs typeface="Segoe UI Semibold" panose="020B0702040204020203" pitchFamily="34" charset="0"/>
              </a:rPr>
              <a:t>Copilot Control System (CCS)</a:t>
            </a:r>
          </a:p>
        </p:txBody>
      </p:sp>
      <p:sp>
        <p:nvSpPr>
          <p:cNvPr id="6" name="Text Placeholder 5">
            <a:extLst>
              <a:ext uri="{FF2B5EF4-FFF2-40B4-BE49-F238E27FC236}">
                <a16:creationId xmlns:a16="http://schemas.microsoft.com/office/drawing/2014/main" id="{9C380509-2E27-F3A6-B478-84F73D9C97DC}"/>
              </a:ext>
            </a:extLst>
          </p:cNvPr>
          <p:cNvSpPr>
            <a:spLocks noGrp="1"/>
          </p:cNvSpPr>
          <p:nvPr>
            <p:ph type="body" sz="quarter" idx="12"/>
          </p:nvPr>
        </p:nvSpPr>
        <p:spPr>
          <a:xfrm>
            <a:off x="1999487" y="3758627"/>
            <a:ext cx="8193024" cy="276999"/>
          </a:xfrm>
        </p:spPr>
        <p:txBody>
          <a:bodyPr/>
          <a:lstStyle/>
          <a:p>
            <a:pPr algn="ctr"/>
            <a:r>
              <a:rPr lang="en-US" sz="2000">
                <a:latin typeface="Segoe UI Semibold" panose="020B0702040204020203" pitchFamily="34" charset="0"/>
                <a:cs typeface="Segoe UI Semibold" panose="020B0702040204020203" pitchFamily="34" charset="0"/>
              </a:rPr>
              <a:t>Management and measurement in Microsoft 365 admin center</a:t>
            </a:r>
          </a:p>
        </p:txBody>
      </p:sp>
    </p:spTree>
    <p:extLst>
      <p:ext uri="{BB962C8B-B14F-4D97-AF65-F5344CB8AC3E}">
        <p14:creationId xmlns:p14="http://schemas.microsoft.com/office/powerpoint/2010/main" val="4580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0598-26BA-392E-233A-1E8DDE6D1782}"/>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AADDE77-872D-ED92-3359-09B1F5867786}"/>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0EC48682-315C-8081-389C-8EC90FB125BD}"/>
              </a:ext>
            </a:extLst>
          </p:cNvPr>
          <p:cNvSpPr txBox="1">
            <a:spLocks noGrp="1"/>
          </p:cNvSpPr>
          <p:nvPr>
            <p:ph type="title" idx="4294967295"/>
          </p:nvPr>
        </p:nvSpPr>
        <p:spPr>
          <a:xfrm>
            <a:off x="587376" y="1340557"/>
            <a:ext cx="5756274"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Admin role with scoped permissions for AI management</a:t>
            </a:r>
          </a:p>
        </p:txBody>
      </p:sp>
      <p:sp>
        <p:nvSpPr>
          <p:cNvPr id="14" name="TextBox 13">
            <a:extLst>
              <a:ext uri="{FF2B5EF4-FFF2-40B4-BE49-F238E27FC236}">
                <a16:creationId xmlns:a16="http://schemas.microsoft.com/office/drawing/2014/main" id="{71287570-8D04-4D64-4C23-416356AF42C1}"/>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AI admin role</a:t>
            </a:r>
          </a:p>
        </p:txBody>
      </p:sp>
      <p:sp>
        <p:nvSpPr>
          <p:cNvPr id="15" name="TextBox 14">
            <a:extLst>
              <a:ext uri="{FF2B5EF4-FFF2-40B4-BE49-F238E27FC236}">
                <a16:creationId xmlns:a16="http://schemas.microsoft.com/office/drawing/2014/main" id="{5C3849AD-30F0-A11D-38C3-BAA2644283E5}"/>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9" name="Rounded Rectangle 12">
            <a:extLst>
              <a:ext uri="{FF2B5EF4-FFF2-40B4-BE49-F238E27FC236}">
                <a16:creationId xmlns:a16="http://schemas.microsoft.com/office/drawing/2014/main" id="{B4ACA5B4-4D60-C495-4903-1E7A168B20EA}"/>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Available</a:t>
            </a:r>
          </a:p>
        </p:txBody>
      </p:sp>
      <p:sp>
        <p:nvSpPr>
          <p:cNvPr id="6" name="Title 9">
            <a:extLst>
              <a:ext uri="{FF2B5EF4-FFF2-40B4-BE49-F238E27FC236}">
                <a16:creationId xmlns:a16="http://schemas.microsoft.com/office/drawing/2014/main" id="{EFF62BD2-39CE-2DAD-42D0-69170E94E94E}"/>
              </a:ext>
              <a:ext uri="{C183D7F6-B498-43B3-948B-1728B52AA6E4}">
                <adec:decorative xmlns:adec="http://schemas.microsoft.com/office/drawing/2017/decorative" val="1"/>
              </a:ext>
            </a:extLst>
          </p:cNvPr>
          <p:cNvSpPr txBox="1">
            <a:spLocks/>
          </p:cNvSpPr>
          <p:nvPr/>
        </p:nvSpPr>
        <p:spPr>
          <a:xfrm>
            <a:off x="6093484" y="3307670"/>
            <a:ext cx="1753494" cy="2110602"/>
          </a:xfrm>
          <a:prstGeom prst="roundRect">
            <a:avLst>
              <a:gd name="adj" fmla="val 6792"/>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914400" fontAlgn="auto">
              <a:spcBef>
                <a:spcPts val="0"/>
              </a:spcBef>
              <a:spcAft>
                <a:spcPts val="0"/>
              </a:spcAft>
              <a:buClrTx/>
              <a:buSzTx/>
              <a:buFontTx/>
              <a:buNone/>
              <a:tabLst/>
              <a:defRPr kumimoji="0" sz="1800" b="0" i="0" u="none" strike="noStrike" cap="none" normalizeH="0" baseline="0">
                <a:ln>
                  <a:noFill/>
                </a:ln>
                <a:effectLst/>
                <a:uLnTx/>
                <a:uFillTx/>
              </a:defRPr>
            </a:lvl1pPr>
            <a:lvl2pPr lvl="1" algn="ctr">
              <a:defRPr sz="1800">
                <a:solidFill>
                  <a:schemeClr val="bg1"/>
                </a:solidFill>
                <a:latin typeface="+mj-lt"/>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E8E8">
                  <a:lumMod val="25000"/>
                </a:srgbClr>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7B8C9080-9543-6C51-EBEB-85B00A5F535E}"/>
              </a:ext>
              <a:ext uri="{C183D7F6-B498-43B3-948B-1728B52AA6E4}">
                <adec:decorative xmlns:adec="http://schemas.microsoft.com/office/drawing/2017/decorative" val="1"/>
              </a:ext>
            </a:extLst>
          </p:cNvPr>
          <p:cNvSpPr txBox="1"/>
          <p:nvPr/>
        </p:nvSpPr>
        <p:spPr>
          <a:xfrm>
            <a:off x="6347464" y="3490550"/>
            <a:ext cx="1245534"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8E8E8">
                    <a:lumMod val="25000"/>
                  </a:srgbClr>
                </a:solidFill>
                <a:effectLst/>
                <a:uLnTx/>
                <a:uFillTx/>
                <a:latin typeface="Aptos Display" panose="02110004020202020204"/>
                <a:ea typeface="+mn-ea"/>
                <a:cs typeface="+mn-cs"/>
              </a:rPr>
              <a:t>Global admin</a:t>
            </a:r>
          </a:p>
        </p:txBody>
      </p:sp>
      <p:sp>
        <p:nvSpPr>
          <p:cNvPr id="12" name="TextBox 11">
            <a:extLst>
              <a:ext uri="{FF2B5EF4-FFF2-40B4-BE49-F238E27FC236}">
                <a16:creationId xmlns:a16="http://schemas.microsoft.com/office/drawing/2014/main" id="{62B36849-8A2C-C0B4-BF07-AE45224726A6}"/>
              </a:ext>
              <a:ext uri="{C183D7F6-B498-43B3-948B-1728B52AA6E4}">
                <adec:decorative xmlns:adec="http://schemas.microsoft.com/office/drawing/2017/decorative" val="1"/>
              </a:ext>
            </a:extLst>
          </p:cNvPr>
          <p:cNvSpPr txBox="1"/>
          <p:nvPr/>
        </p:nvSpPr>
        <p:spPr>
          <a:xfrm>
            <a:off x="6269462" y="4272419"/>
            <a:ext cx="1401538" cy="969496"/>
          </a:xfrm>
          <a:prstGeom prst="rect">
            <a:avLst/>
          </a:prstGeom>
          <a:noFill/>
        </p:spPr>
        <p:txBody>
          <a:bodyPr wrap="square" lIns="0" tIns="0" rIns="0" bIns="0">
            <a:spAutoFit/>
          </a:bodyPr>
          <a:lstStyle/>
          <a:p>
            <a:pPr marL="0" marR="0" lvl="0" indent="0" algn="l" defTabSz="761701"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E8E8E8">
                    <a:lumMod val="25000"/>
                  </a:srgbClr>
                </a:solidFill>
                <a:effectLst/>
                <a:uLnTx/>
                <a:uFillTx/>
                <a:latin typeface="Aptos Display" panose="02110004020202020204"/>
                <a:ea typeface="+mn-ea"/>
                <a:cs typeface="+mn-cs"/>
              </a:rPr>
              <a:t>Global reader</a:t>
            </a:r>
          </a:p>
          <a:p>
            <a:pPr marL="0" marR="0" lvl="0" indent="0" algn="l" defTabSz="761701"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E8E8E8">
                    <a:lumMod val="25000"/>
                  </a:srgbClr>
                </a:solidFill>
                <a:effectLst/>
                <a:uLnTx/>
                <a:uFillTx/>
                <a:latin typeface="Aptos Display" panose="02110004020202020204"/>
                <a:ea typeface="+mn-ea"/>
                <a:cs typeface="+mn-cs"/>
              </a:rPr>
              <a:t>Help desk admin</a:t>
            </a:r>
          </a:p>
          <a:p>
            <a:pPr marL="0" marR="0" lvl="0" indent="0" algn="l" defTabSz="761701"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E8E8E8">
                    <a:lumMod val="25000"/>
                  </a:srgbClr>
                </a:solidFill>
                <a:effectLst/>
                <a:uLnTx/>
                <a:uFillTx/>
                <a:latin typeface="Aptos Display" panose="02110004020202020204"/>
                <a:ea typeface="+mn-ea"/>
                <a:cs typeface="+mn-cs"/>
              </a:rPr>
              <a:t>Integrated apps admin</a:t>
            </a:r>
          </a:p>
          <a:p>
            <a:pPr marL="0" marR="0" lvl="0" indent="0" algn="l" defTabSz="761701"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E8E8E8">
                    <a:lumMod val="25000"/>
                  </a:srgbClr>
                </a:solidFill>
                <a:effectLst/>
                <a:uLnTx/>
                <a:uFillTx/>
                <a:latin typeface="Aptos Display" panose="02110004020202020204"/>
                <a:ea typeface="+mn-ea"/>
                <a:cs typeface="+mn-cs"/>
              </a:rPr>
              <a:t>User admin</a:t>
            </a:r>
          </a:p>
        </p:txBody>
      </p:sp>
      <p:cxnSp>
        <p:nvCxnSpPr>
          <p:cNvPr id="16" name="Straight Connector 15">
            <a:extLst>
              <a:ext uri="{FF2B5EF4-FFF2-40B4-BE49-F238E27FC236}">
                <a16:creationId xmlns:a16="http://schemas.microsoft.com/office/drawing/2014/main" id="{46DF742A-64D5-790C-735D-04AC0DBBE803}"/>
              </a:ext>
              <a:ext uri="{C183D7F6-B498-43B3-948B-1728B52AA6E4}">
                <adec:decorative xmlns:adec="http://schemas.microsoft.com/office/drawing/2017/decorative" val="1"/>
              </a:ext>
            </a:extLst>
          </p:cNvPr>
          <p:cNvCxnSpPr>
            <a:cxnSpLocks/>
          </p:cNvCxnSpPr>
          <p:nvPr/>
        </p:nvCxnSpPr>
        <p:spPr>
          <a:xfrm>
            <a:off x="6457134" y="4032418"/>
            <a:ext cx="1026195"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5B084DC5-05C9-D1E1-4C1B-75A09D2DF7C2}"/>
              </a:ext>
              <a:ext uri="{C183D7F6-B498-43B3-948B-1728B52AA6E4}">
                <adec:decorative xmlns:adec="http://schemas.microsoft.com/office/drawing/2017/decorative" val="1"/>
              </a:ext>
            </a:extLst>
          </p:cNvPr>
          <p:cNvSpPr/>
          <p:nvPr/>
        </p:nvSpPr>
        <p:spPr bwMode="auto">
          <a:xfrm>
            <a:off x="6654215" y="3890884"/>
            <a:ext cx="632033" cy="283067"/>
          </a:xfrm>
          <a:prstGeom prst="roundRect">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8E8E8">
                    <a:lumMod val="25000"/>
                  </a:srgbClr>
                </a:solidFill>
                <a:effectLst/>
                <a:uLnTx/>
                <a:uFillTx/>
                <a:latin typeface="Aptos Display" panose="02110004020202020204"/>
                <a:ea typeface="+mn-ea"/>
                <a:cs typeface="+mn-cs"/>
              </a:rPr>
              <a:t>or</a:t>
            </a:r>
          </a:p>
        </p:txBody>
      </p:sp>
      <p:sp>
        <p:nvSpPr>
          <p:cNvPr id="20" name="Title 9">
            <a:extLst>
              <a:ext uri="{FF2B5EF4-FFF2-40B4-BE49-F238E27FC236}">
                <a16:creationId xmlns:a16="http://schemas.microsoft.com/office/drawing/2014/main" id="{3BE6D9ED-DFCB-920F-B293-55BB48CEF079}"/>
              </a:ext>
              <a:ext uri="{C183D7F6-B498-43B3-948B-1728B52AA6E4}">
                <adec:decorative xmlns:adec="http://schemas.microsoft.com/office/drawing/2017/decorative" val="1"/>
              </a:ext>
            </a:extLst>
          </p:cNvPr>
          <p:cNvSpPr txBox="1">
            <a:spLocks/>
          </p:cNvSpPr>
          <p:nvPr/>
        </p:nvSpPr>
        <p:spPr>
          <a:xfrm>
            <a:off x="9128451" y="3341477"/>
            <a:ext cx="1343830" cy="653981"/>
          </a:xfrm>
          <a:prstGeom prst="roundRect">
            <a:avLst>
              <a:gd name="adj" fmla="val 1031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R="0" lvl="0" indent="0" algn="ctr" defTabSz="914400" fontAlgn="auto">
              <a:spcBef>
                <a:spcPts val="0"/>
              </a:spcBef>
              <a:spcAft>
                <a:spcPts val="0"/>
              </a:spcAft>
              <a:buClrTx/>
              <a:buSzTx/>
              <a:buFontTx/>
              <a:buNone/>
              <a:tabLst/>
              <a:defRPr kumimoji="0" sz="1800" b="0" i="0" u="none" strike="noStrike" cap="none" normalizeH="0" baseline="0">
                <a:ln>
                  <a:noFill/>
                </a:ln>
                <a:effectLst/>
                <a:uLnTx/>
                <a:uFillTx/>
              </a:defRPr>
            </a:lvl1pPr>
            <a:lvl2pPr lvl="1" algn="ctr">
              <a:defRPr sz="1800">
                <a:solidFill>
                  <a:schemeClr val="bg1"/>
                </a:solidFill>
                <a:latin typeface="+mj-lt"/>
              </a:defRPr>
            </a:lvl2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Rounded Rectangle 11">
            <a:extLst>
              <a:ext uri="{FF2B5EF4-FFF2-40B4-BE49-F238E27FC236}">
                <a16:creationId xmlns:a16="http://schemas.microsoft.com/office/drawing/2014/main" id="{EC4D04B8-8A76-C40D-F686-8EA6B88803EE}"/>
              </a:ext>
              <a:ext uri="{C183D7F6-B498-43B3-948B-1728B52AA6E4}">
                <adec:decorative xmlns:adec="http://schemas.microsoft.com/office/drawing/2017/decorative" val="1"/>
              </a:ext>
            </a:extLst>
          </p:cNvPr>
          <p:cNvSpPr>
            <a:spLocks/>
          </p:cNvSpPr>
          <p:nvPr/>
        </p:nvSpPr>
        <p:spPr bwMode="auto">
          <a:xfrm>
            <a:off x="9417832" y="2355977"/>
            <a:ext cx="765069" cy="76506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156082">
                  <a:lumMod val="75000"/>
                </a:srgbClr>
              </a:solidFill>
              <a:effectLst/>
              <a:uLnTx/>
              <a:uFillTx/>
              <a:latin typeface="Segoe UI Semibold"/>
              <a:ea typeface="+mn-ea"/>
              <a:cs typeface="+mn-cs"/>
            </a:endParaRPr>
          </a:p>
        </p:txBody>
      </p:sp>
      <p:sp>
        <p:nvSpPr>
          <p:cNvPr id="24" name="Graphic 144" descr="Icon of a person on the screen with two stars sparkling">
            <a:extLst>
              <a:ext uri="{FF2B5EF4-FFF2-40B4-BE49-F238E27FC236}">
                <a16:creationId xmlns:a16="http://schemas.microsoft.com/office/drawing/2014/main" id="{CFCAEC5E-E146-F570-7767-ADBB2C6DE520}"/>
              </a:ext>
            </a:extLst>
          </p:cNvPr>
          <p:cNvSpPr>
            <a:spLocks/>
          </p:cNvSpPr>
          <p:nvPr/>
        </p:nvSpPr>
        <p:spPr>
          <a:xfrm>
            <a:off x="9596289" y="2590066"/>
            <a:ext cx="408154" cy="296890"/>
          </a:xfrm>
          <a:custGeom>
            <a:avLst/>
            <a:gdLst>
              <a:gd name="connsiteX0" fmla="*/ 54524 w 279351"/>
              <a:gd name="connsiteY0" fmla="*/ 0 h 203200"/>
              <a:gd name="connsiteX1" fmla="*/ 250726 w 279351"/>
              <a:gd name="connsiteY1" fmla="*/ 0 h 203200"/>
              <a:gd name="connsiteX2" fmla="*/ 279352 w 279351"/>
              <a:gd name="connsiteY2" fmla="*/ 28562 h 203200"/>
              <a:gd name="connsiteX3" fmla="*/ 279352 w 279351"/>
              <a:gd name="connsiteY3" fmla="*/ 174638 h 203200"/>
              <a:gd name="connsiteX4" fmla="*/ 250789 w 279351"/>
              <a:gd name="connsiteY4" fmla="*/ 203200 h 203200"/>
              <a:gd name="connsiteX5" fmla="*/ 250777 w 279351"/>
              <a:gd name="connsiteY5" fmla="*/ 203200 h 203200"/>
              <a:gd name="connsiteX6" fmla="*/ 53927 w 279351"/>
              <a:gd name="connsiteY6" fmla="*/ 203200 h 203200"/>
              <a:gd name="connsiteX7" fmla="*/ 25352 w 279351"/>
              <a:gd name="connsiteY7" fmla="*/ 174638 h 203200"/>
              <a:gd name="connsiteX8" fmla="*/ 25352 w 279351"/>
              <a:gd name="connsiteY8" fmla="*/ 83109 h 203200"/>
              <a:gd name="connsiteX9" fmla="*/ 28019 w 279351"/>
              <a:gd name="connsiteY9" fmla="*/ 85649 h 203200"/>
              <a:gd name="connsiteX10" fmla="*/ 44402 w 279351"/>
              <a:gd name="connsiteY10" fmla="*/ 87465 h 203200"/>
              <a:gd name="connsiteX11" fmla="*/ 44402 w 279351"/>
              <a:gd name="connsiteY11" fmla="*/ 174600 h 203200"/>
              <a:gd name="connsiteX12" fmla="*/ 53927 w 279351"/>
              <a:gd name="connsiteY12" fmla="*/ 184125 h 203200"/>
              <a:gd name="connsiteX13" fmla="*/ 88839 w 279351"/>
              <a:gd name="connsiteY13" fmla="*/ 184125 h 203200"/>
              <a:gd name="connsiteX14" fmla="*/ 88839 w 279351"/>
              <a:gd name="connsiteY14" fmla="*/ 149162 h 203200"/>
              <a:gd name="connsiteX15" fmla="*/ 109248 w 279351"/>
              <a:gd name="connsiteY15" fmla="*/ 127025 h 203200"/>
              <a:gd name="connsiteX16" fmla="*/ 111064 w 279351"/>
              <a:gd name="connsiteY16" fmla="*/ 126949 h 203200"/>
              <a:gd name="connsiteX17" fmla="*/ 193551 w 279351"/>
              <a:gd name="connsiteY17" fmla="*/ 126949 h 203200"/>
              <a:gd name="connsiteX18" fmla="*/ 215699 w 279351"/>
              <a:gd name="connsiteY18" fmla="*/ 147345 h 203200"/>
              <a:gd name="connsiteX19" fmla="*/ 215776 w 279351"/>
              <a:gd name="connsiteY19" fmla="*/ 149162 h 203200"/>
              <a:gd name="connsiteX20" fmla="*/ 215776 w 279351"/>
              <a:gd name="connsiteY20" fmla="*/ 184074 h 203200"/>
              <a:gd name="connsiteX21" fmla="*/ 250726 w 279351"/>
              <a:gd name="connsiteY21" fmla="*/ 184074 h 203200"/>
              <a:gd name="connsiteX22" fmla="*/ 260251 w 279351"/>
              <a:gd name="connsiteY22" fmla="*/ 174549 h 203200"/>
              <a:gd name="connsiteX23" fmla="*/ 260251 w 279351"/>
              <a:gd name="connsiteY23" fmla="*/ 28562 h 203200"/>
              <a:gd name="connsiteX24" fmla="*/ 250726 w 279351"/>
              <a:gd name="connsiteY24" fmla="*/ 19037 h 203200"/>
              <a:gd name="connsiteX25" fmla="*/ 68760 w 279351"/>
              <a:gd name="connsiteY25" fmla="*/ 19037 h 203200"/>
              <a:gd name="connsiteX26" fmla="*/ 65192 w 279351"/>
              <a:gd name="connsiteY26" fmla="*/ 17894 h 203200"/>
              <a:gd name="connsiteX27" fmla="*/ 58029 w 279351"/>
              <a:gd name="connsiteY27" fmla="*/ 10782 h 203200"/>
              <a:gd name="connsiteX28" fmla="*/ 54524 w 279351"/>
              <a:gd name="connsiteY28" fmla="*/ 0 h 203200"/>
              <a:gd name="connsiteX29" fmla="*/ 179288 w 279351"/>
              <a:gd name="connsiteY29" fmla="*/ 49251 h 203200"/>
              <a:gd name="connsiteX30" fmla="*/ 179352 w 279351"/>
              <a:gd name="connsiteY30" fmla="*/ 103096 h 203200"/>
              <a:gd name="connsiteX31" fmla="*/ 137759 w 279351"/>
              <a:gd name="connsiteY31" fmla="*/ 111354 h 203200"/>
              <a:gd name="connsiteX32" fmla="*/ 114252 w 279351"/>
              <a:gd name="connsiteY32" fmla="*/ 76187 h 203200"/>
              <a:gd name="connsiteX33" fmla="*/ 152314 w 279351"/>
              <a:gd name="connsiteY33" fmla="*/ 38100 h 203200"/>
              <a:gd name="connsiteX34" fmla="*/ 152352 w 279351"/>
              <a:gd name="connsiteY34" fmla="*/ 38100 h 203200"/>
              <a:gd name="connsiteX35" fmla="*/ 179288 w 279351"/>
              <a:gd name="connsiteY35" fmla="*/ 49251 h 203200"/>
              <a:gd name="connsiteX36" fmla="*/ 29936 w 279351"/>
              <a:gd name="connsiteY36" fmla="*/ 61443 h 203200"/>
              <a:gd name="connsiteX37" fmla="*/ 33746 w 279351"/>
              <a:gd name="connsiteY37" fmla="*/ 73089 h 203200"/>
              <a:gd name="connsiteX38" fmla="*/ 39624 w 279351"/>
              <a:gd name="connsiteY38" fmla="*/ 75910 h 203200"/>
              <a:gd name="connsiteX39" fmla="*/ 42332 w 279351"/>
              <a:gd name="connsiteY39" fmla="*/ 73381 h 203200"/>
              <a:gd name="connsiteX40" fmla="*/ 42433 w 279351"/>
              <a:gd name="connsiteY40" fmla="*/ 73089 h 203200"/>
              <a:gd name="connsiteX41" fmla="*/ 46243 w 279351"/>
              <a:gd name="connsiteY41" fmla="*/ 61455 h 203200"/>
              <a:gd name="connsiteX42" fmla="*/ 61471 w 279351"/>
              <a:gd name="connsiteY42" fmla="*/ 46253 h 203200"/>
              <a:gd name="connsiteX43" fmla="*/ 73129 w 279351"/>
              <a:gd name="connsiteY43" fmla="*/ 42443 h 203200"/>
              <a:gd name="connsiteX44" fmla="*/ 75927 w 279351"/>
              <a:gd name="connsiteY44" fmla="*/ 36555 h 203200"/>
              <a:gd name="connsiteX45" fmla="*/ 73129 w 279351"/>
              <a:gd name="connsiteY45" fmla="*/ 33757 h 203200"/>
              <a:gd name="connsiteX46" fmla="*/ 72901 w 279351"/>
              <a:gd name="connsiteY46" fmla="*/ 33757 h 203200"/>
              <a:gd name="connsiteX47" fmla="*/ 61229 w 279351"/>
              <a:gd name="connsiteY47" fmla="*/ 29947 h 203200"/>
              <a:gd name="connsiteX48" fmla="*/ 46015 w 279351"/>
              <a:gd name="connsiteY48" fmla="*/ 14745 h 203200"/>
              <a:gd name="connsiteX49" fmla="*/ 42205 w 279351"/>
              <a:gd name="connsiteY49" fmla="*/ 3086 h 203200"/>
              <a:gd name="connsiteX50" fmla="*/ 36293 w 279351"/>
              <a:gd name="connsiteY50" fmla="*/ 294 h 203200"/>
              <a:gd name="connsiteX51" fmla="*/ 35194 w 279351"/>
              <a:gd name="connsiteY51" fmla="*/ 864 h 203200"/>
              <a:gd name="connsiteX52" fmla="*/ 33518 w 279351"/>
              <a:gd name="connsiteY52" fmla="*/ 3086 h 203200"/>
              <a:gd name="connsiteX53" fmla="*/ 29708 w 279351"/>
              <a:gd name="connsiteY53" fmla="*/ 14732 h 203200"/>
              <a:gd name="connsiteX54" fmla="*/ 29619 w 279351"/>
              <a:gd name="connsiteY54" fmla="*/ 15024 h 203200"/>
              <a:gd name="connsiteX55" fmla="*/ 14722 w 279351"/>
              <a:gd name="connsiteY55" fmla="*/ 29947 h 203200"/>
              <a:gd name="connsiteX56" fmla="*/ 3051 w 279351"/>
              <a:gd name="connsiteY56" fmla="*/ 33757 h 203200"/>
              <a:gd name="connsiteX57" fmla="*/ 277 w 279351"/>
              <a:gd name="connsiteY57" fmla="*/ 39677 h 203200"/>
              <a:gd name="connsiteX58" fmla="*/ 828 w 279351"/>
              <a:gd name="connsiteY58" fmla="*/ 40742 h 203200"/>
              <a:gd name="connsiteX59" fmla="*/ 3051 w 279351"/>
              <a:gd name="connsiteY59" fmla="*/ 42443 h 203200"/>
              <a:gd name="connsiteX60" fmla="*/ 14722 w 279351"/>
              <a:gd name="connsiteY60" fmla="*/ 46253 h 203200"/>
              <a:gd name="connsiteX61" fmla="*/ 29936 w 279351"/>
              <a:gd name="connsiteY61" fmla="*/ 61455 h 203200"/>
              <a:gd name="connsiteX62" fmla="*/ 62067 w 279351"/>
              <a:gd name="connsiteY62" fmla="*/ 83160 h 203200"/>
              <a:gd name="connsiteX63" fmla="*/ 68875 w 279351"/>
              <a:gd name="connsiteY63" fmla="*/ 80937 h 203200"/>
              <a:gd name="connsiteX64" fmla="*/ 76330 w 279351"/>
              <a:gd name="connsiteY64" fmla="*/ 74943 h 203200"/>
              <a:gd name="connsiteX65" fmla="*/ 77600 w 279351"/>
              <a:gd name="connsiteY65" fmla="*/ 72073 h 203200"/>
              <a:gd name="connsiteX66" fmla="*/ 79809 w 279351"/>
              <a:gd name="connsiteY66" fmla="*/ 65265 h 203200"/>
              <a:gd name="connsiteX67" fmla="*/ 81333 w 279351"/>
              <a:gd name="connsiteY67" fmla="*/ 63691 h 203200"/>
              <a:gd name="connsiteX68" fmla="*/ 83899 w 279351"/>
              <a:gd name="connsiteY68" fmla="*/ 63995 h 203200"/>
              <a:gd name="connsiteX69" fmla="*/ 84877 w 279351"/>
              <a:gd name="connsiteY69" fmla="*/ 65291 h 203200"/>
              <a:gd name="connsiteX70" fmla="*/ 87086 w 279351"/>
              <a:gd name="connsiteY70" fmla="*/ 72098 h 203200"/>
              <a:gd name="connsiteX71" fmla="*/ 95976 w 279351"/>
              <a:gd name="connsiteY71" fmla="*/ 80963 h 203200"/>
              <a:gd name="connsiteX72" fmla="*/ 102771 w 279351"/>
              <a:gd name="connsiteY72" fmla="*/ 83172 h 203200"/>
              <a:gd name="connsiteX73" fmla="*/ 102898 w 279351"/>
              <a:gd name="connsiteY73" fmla="*/ 83172 h 203200"/>
              <a:gd name="connsiteX74" fmla="*/ 104689 w 279351"/>
              <a:gd name="connsiteY74" fmla="*/ 85712 h 203200"/>
              <a:gd name="connsiteX75" fmla="*/ 102923 w 279351"/>
              <a:gd name="connsiteY75" fmla="*/ 88240 h 203200"/>
              <a:gd name="connsiteX76" fmla="*/ 96129 w 279351"/>
              <a:gd name="connsiteY76" fmla="*/ 90449 h 203200"/>
              <a:gd name="connsiteX77" fmla="*/ 87239 w 279351"/>
              <a:gd name="connsiteY77" fmla="*/ 99327 h 203200"/>
              <a:gd name="connsiteX78" fmla="*/ 85042 w 279351"/>
              <a:gd name="connsiteY78" fmla="*/ 106109 h 203200"/>
              <a:gd name="connsiteX79" fmla="*/ 84051 w 279351"/>
              <a:gd name="connsiteY79" fmla="*/ 107379 h 203200"/>
              <a:gd name="connsiteX80" fmla="*/ 80300 w 279351"/>
              <a:gd name="connsiteY80" fmla="*/ 106728 h 203200"/>
              <a:gd name="connsiteX81" fmla="*/ 79974 w 279351"/>
              <a:gd name="connsiteY81" fmla="*/ 106109 h 203200"/>
              <a:gd name="connsiteX82" fmla="*/ 77765 w 279351"/>
              <a:gd name="connsiteY82" fmla="*/ 99327 h 203200"/>
              <a:gd name="connsiteX83" fmla="*/ 68875 w 279351"/>
              <a:gd name="connsiteY83" fmla="*/ 90411 h 203200"/>
              <a:gd name="connsiteX84" fmla="*/ 62080 w 279351"/>
              <a:gd name="connsiteY84" fmla="*/ 88202 h 203200"/>
              <a:gd name="connsiteX85" fmla="*/ 60508 w 279351"/>
              <a:gd name="connsiteY85" fmla="*/ 84714 h 203200"/>
              <a:gd name="connsiteX86" fmla="*/ 60810 w 279351"/>
              <a:gd name="connsiteY86" fmla="*/ 84138 h 203200"/>
              <a:gd name="connsiteX87" fmla="*/ 62080 w 279351"/>
              <a:gd name="connsiteY87" fmla="*/ 83147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9351" h="203200">
                <a:moveTo>
                  <a:pt x="54524" y="0"/>
                </a:moveTo>
                <a:lnTo>
                  <a:pt x="250726" y="0"/>
                </a:lnTo>
                <a:cubicBezTo>
                  <a:pt x="266517" y="-14"/>
                  <a:pt x="279330" y="12772"/>
                  <a:pt x="279352" y="28562"/>
                </a:cubicBezTo>
                <a:lnTo>
                  <a:pt x="279352" y="174638"/>
                </a:lnTo>
                <a:cubicBezTo>
                  <a:pt x="279352" y="190412"/>
                  <a:pt x="266564" y="203200"/>
                  <a:pt x="250789" y="203200"/>
                </a:cubicBezTo>
                <a:cubicBezTo>
                  <a:pt x="250786" y="203200"/>
                  <a:pt x="250781" y="203200"/>
                  <a:pt x="250777" y="203200"/>
                </a:cubicBezTo>
                <a:lnTo>
                  <a:pt x="53927" y="203200"/>
                </a:lnTo>
                <a:cubicBezTo>
                  <a:pt x="38150" y="203200"/>
                  <a:pt x="25359" y="190414"/>
                  <a:pt x="25352" y="174638"/>
                </a:cubicBezTo>
                <a:lnTo>
                  <a:pt x="25352" y="83109"/>
                </a:lnTo>
                <a:cubicBezTo>
                  <a:pt x="26152" y="84049"/>
                  <a:pt x="27041" y="84900"/>
                  <a:pt x="28019" y="85649"/>
                </a:cubicBezTo>
                <a:cubicBezTo>
                  <a:pt x="32840" y="88936"/>
                  <a:pt x="38978" y="89616"/>
                  <a:pt x="44402" y="87465"/>
                </a:cubicBezTo>
                <a:lnTo>
                  <a:pt x="44402" y="174600"/>
                </a:lnTo>
                <a:cubicBezTo>
                  <a:pt x="44402" y="179860"/>
                  <a:pt x="48666" y="184125"/>
                  <a:pt x="53927" y="184125"/>
                </a:cubicBezTo>
                <a:lnTo>
                  <a:pt x="88839" y="184125"/>
                </a:lnTo>
                <a:lnTo>
                  <a:pt x="88839" y="149162"/>
                </a:lnTo>
                <a:cubicBezTo>
                  <a:pt x="88841" y="137594"/>
                  <a:pt x="97719" y="127964"/>
                  <a:pt x="109248" y="127025"/>
                </a:cubicBezTo>
                <a:lnTo>
                  <a:pt x="111064" y="126949"/>
                </a:lnTo>
                <a:lnTo>
                  <a:pt x="193551" y="126949"/>
                </a:lnTo>
                <a:cubicBezTo>
                  <a:pt x="205115" y="126949"/>
                  <a:pt x="214748" y="135819"/>
                  <a:pt x="215699" y="147345"/>
                </a:cubicBezTo>
                <a:lnTo>
                  <a:pt x="215776" y="149162"/>
                </a:lnTo>
                <a:lnTo>
                  <a:pt x="215776" y="184074"/>
                </a:lnTo>
                <a:lnTo>
                  <a:pt x="250726" y="184074"/>
                </a:lnTo>
                <a:cubicBezTo>
                  <a:pt x="255986" y="184074"/>
                  <a:pt x="260251" y="179809"/>
                  <a:pt x="260251" y="174549"/>
                </a:cubicBezTo>
                <a:lnTo>
                  <a:pt x="260251" y="28562"/>
                </a:lnTo>
                <a:cubicBezTo>
                  <a:pt x="260251" y="23302"/>
                  <a:pt x="255986" y="19037"/>
                  <a:pt x="250726" y="19037"/>
                </a:cubicBezTo>
                <a:lnTo>
                  <a:pt x="68760" y="19037"/>
                </a:lnTo>
                <a:lnTo>
                  <a:pt x="65192" y="17894"/>
                </a:lnTo>
                <a:cubicBezTo>
                  <a:pt x="61820" y="16779"/>
                  <a:pt x="59168" y="14146"/>
                  <a:pt x="58029" y="10782"/>
                </a:cubicBezTo>
                <a:lnTo>
                  <a:pt x="54524" y="0"/>
                </a:lnTo>
                <a:close/>
                <a:moveTo>
                  <a:pt x="179288" y="49251"/>
                </a:moveTo>
                <a:cubicBezTo>
                  <a:pt x="194175" y="64102"/>
                  <a:pt x="194203" y="88209"/>
                  <a:pt x="179352" y="103096"/>
                </a:cubicBezTo>
                <a:cubicBezTo>
                  <a:pt x="168445" y="114030"/>
                  <a:pt x="152015" y="117291"/>
                  <a:pt x="137759" y="111354"/>
                </a:cubicBezTo>
                <a:cubicBezTo>
                  <a:pt x="123543" y="105452"/>
                  <a:pt x="114270" y="91580"/>
                  <a:pt x="114252" y="76187"/>
                </a:cubicBezTo>
                <a:cubicBezTo>
                  <a:pt x="114245" y="55159"/>
                  <a:pt x="131285" y="38107"/>
                  <a:pt x="152314" y="38100"/>
                </a:cubicBezTo>
                <a:cubicBezTo>
                  <a:pt x="152326" y="38100"/>
                  <a:pt x="152339" y="38100"/>
                  <a:pt x="152352" y="38100"/>
                </a:cubicBezTo>
                <a:cubicBezTo>
                  <a:pt x="162453" y="38099"/>
                  <a:pt x="172143" y="42110"/>
                  <a:pt x="179288" y="49251"/>
                </a:cubicBezTo>
                <a:close/>
                <a:moveTo>
                  <a:pt x="29936" y="61443"/>
                </a:moveTo>
                <a:lnTo>
                  <a:pt x="33746" y="73089"/>
                </a:lnTo>
                <a:cubicBezTo>
                  <a:pt x="34590" y="75491"/>
                  <a:pt x="37222" y="76754"/>
                  <a:pt x="39624" y="75910"/>
                </a:cubicBezTo>
                <a:cubicBezTo>
                  <a:pt x="40841" y="75483"/>
                  <a:pt x="41822" y="74565"/>
                  <a:pt x="42332" y="73381"/>
                </a:cubicBezTo>
                <a:lnTo>
                  <a:pt x="42433" y="73089"/>
                </a:lnTo>
                <a:lnTo>
                  <a:pt x="46243" y="61455"/>
                </a:lnTo>
                <a:cubicBezTo>
                  <a:pt x="48633" y="54267"/>
                  <a:pt x="54279" y="48631"/>
                  <a:pt x="61471" y="46253"/>
                </a:cubicBezTo>
                <a:lnTo>
                  <a:pt x="73129" y="42443"/>
                </a:lnTo>
                <a:cubicBezTo>
                  <a:pt x="75528" y="41590"/>
                  <a:pt x="76781" y="38954"/>
                  <a:pt x="75927" y="36555"/>
                </a:cubicBezTo>
                <a:cubicBezTo>
                  <a:pt x="75463" y="35249"/>
                  <a:pt x="74435" y="34221"/>
                  <a:pt x="73129" y="33757"/>
                </a:cubicBezTo>
                <a:lnTo>
                  <a:pt x="72901" y="33757"/>
                </a:lnTo>
                <a:lnTo>
                  <a:pt x="61229" y="29947"/>
                </a:lnTo>
                <a:cubicBezTo>
                  <a:pt x="54035" y="27576"/>
                  <a:pt x="48391" y="21936"/>
                  <a:pt x="46015" y="14745"/>
                </a:cubicBezTo>
                <a:lnTo>
                  <a:pt x="42205" y="3086"/>
                </a:lnTo>
                <a:cubicBezTo>
                  <a:pt x="41343" y="683"/>
                  <a:pt x="38697" y="-568"/>
                  <a:pt x="36293" y="294"/>
                </a:cubicBezTo>
                <a:cubicBezTo>
                  <a:pt x="35903" y="433"/>
                  <a:pt x="35533" y="625"/>
                  <a:pt x="35194" y="864"/>
                </a:cubicBezTo>
                <a:cubicBezTo>
                  <a:pt x="34420" y="1415"/>
                  <a:pt x="33835" y="2191"/>
                  <a:pt x="33518" y="3086"/>
                </a:cubicBezTo>
                <a:lnTo>
                  <a:pt x="29708" y="14732"/>
                </a:lnTo>
                <a:lnTo>
                  <a:pt x="29619" y="15024"/>
                </a:lnTo>
                <a:cubicBezTo>
                  <a:pt x="27217" y="22028"/>
                  <a:pt x="21721" y="27533"/>
                  <a:pt x="14722" y="29947"/>
                </a:cubicBezTo>
                <a:lnTo>
                  <a:pt x="3051" y="33757"/>
                </a:lnTo>
                <a:cubicBezTo>
                  <a:pt x="650" y="34626"/>
                  <a:pt x="-592" y="37276"/>
                  <a:pt x="277" y="39677"/>
                </a:cubicBezTo>
                <a:cubicBezTo>
                  <a:pt x="414" y="40054"/>
                  <a:pt x="599" y="40412"/>
                  <a:pt x="828" y="40742"/>
                </a:cubicBezTo>
                <a:cubicBezTo>
                  <a:pt x="1373" y="41527"/>
                  <a:pt x="2150" y="42122"/>
                  <a:pt x="3051" y="42443"/>
                </a:cubicBezTo>
                <a:lnTo>
                  <a:pt x="14722" y="46253"/>
                </a:lnTo>
                <a:cubicBezTo>
                  <a:pt x="21896" y="48655"/>
                  <a:pt x="27528" y="54283"/>
                  <a:pt x="29936" y="61455"/>
                </a:cubicBezTo>
                <a:close/>
                <a:moveTo>
                  <a:pt x="62067" y="83160"/>
                </a:moveTo>
                <a:lnTo>
                  <a:pt x="68875" y="80937"/>
                </a:lnTo>
                <a:cubicBezTo>
                  <a:pt x="71978" y="79861"/>
                  <a:pt x="74613" y="77743"/>
                  <a:pt x="76330" y="74943"/>
                </a:cubicBezTo>
                <a:cubicBezTo>
                  <a:pt x="76850" y="74041"/>
                  <a:pt x="77282" y="73076"/>
                  <a:pt x="77600" y="72073"/>
                </a:cubicBezTo>
                <a:lnTo>
                  <a:pt x="79809" y="65265"/>
                </a:lnTo>
                <a:cubicBezTo>
                  <a:pt x="80078" y="64552"/>
                  <a:pt x="80629" y="63982"/>
                  <a:pt x="81333" y="63691"/>
                </a:cubicBezTo>
                <a:cubicBezTo>
                  <a:pt x="82184" y="63344"/>
                  <a:pt x="83153" y="63459"/>
                  <a:pt x="83899" y="63995"/>
                </a:cubicBezTo>
                <a:cubicBezTo>
                  <a:pt x="84345" y="64322"/>
                  <a:pt x="84685" y="64772"/>
                  <a:pt x="84877" y="65291"/>
                </a:cubicBezTo>
                <a:lnTo>
                  <a:pt x="87086" y="72098"/>
                </a:lnTo>
                <a:cubicBezTo>
                  <a:pt x="88479" y="76294"/>
                  <a:pt x="91776" y="79582"/>
                  <a:pt x="95976" y="80963"/>
                </a:cubicBezTo>
                <a:lnTo>
                  <a:pt x="102771" y="83172"/>
                </a:lnTo>
                <a:lnTo>
                  <a:pt x="102898" y="83172"/>
                </a:lnTo>
                <a:cubicBezTo>
                  <a:pt x="103970" y="83557"/>
                  <a:pt x="104686" y="84573"/>
                  <a:pt x="104689" y="85712"/>
                </a:cubicBezTo>
                <a:cubicBezTo>
                  <a:pt x="104692" y="86843"/>
                  <a:pt x="103986" y="87854"/>
                  <a:pt x="102923" y="88240"/>
                </a:cubicBezTo>
                <a:lnTo>
                  <a:pt x="96129" y="90449"/>
                </a:lnTo>
                <a:cubicBezTo>
                  <a:pt x="91927" y="91834"/>
                  <a:pt x="88629" y="95127"/>
                  <a:pt x="87239" y="99327"/>
                </a:cubicBezTo>
                <a:lnTo>
                  <a:pt x="85042" y="106109"/>
                </a:lnTo>
                <a:cubicBezTo>
                  <a:pt x="84843" y="106620"/>
                  <a:pt x="84499" y="107061"/>
                  <a:pt x="84051" y="107379"/>
                </a:cubicBezTo>
                <a:cubicBezTo>
                  <a:pt x="82835" y="108234"/>
                  <a:pt x="81156" y="107944"/>
                  <a:pt x="80300" y="106728"/>
                </a:cubicBezTo>
                <a:cubicBezTo>
                  <a:pt x="80165" y="106536"/>
                  <a:pt x="80055" y="106328"/>
                  <a:pt x="79974" y="106109"/>
                </a:cubicBezTo>
                <a:lnTo>
                  <a:pt x="77765" y="99327"/>
                </a:lnTo>
                <a:cubicBezTo>
                  <a:pt x="76384" y="95113"/>
                  <a:pt x="73085" y="91803"/>
                  <a:pt x="68875" y="90411"/>
                </a:cubicBezTo>
                <a:lnTo>
                  <a:pt x="62080" y="88202"/>
                </a:lnTo>
                <a:cubicBezTo>
                  <a:pt x="60683" y="87672"/>
                  <a:pt x="59979" y="86111"/>
                  <a:pt x="60508" y="84714"/>
                </a:cubicBezTo>
                <a:cubicBezTo>
                  <a:pt x="60585" y="84510"/>
                  <a:pt x="60687" y="84317"/>
                  <a:pt x="60810" y="84138"/>
                </a:cubicBezTo>
                <a:cubicBezTo>
                  <a:pt x="61115" y="83678"/>
                  <a:pt x="61561" y="83331"/>
                  <a:pt x="62080" y="83147"/>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FC270E9A-E934-148A-6A46-F1D195DADFEF}"/>
              </a:ext>
            </a:extLst>
          </p:cNvPr>
          <p:cNvSpPr txBox="1"/>
          <p:nvPr/>
        </p:nvSpPr>
        <p:spPr>
          <a:xfrm>
            <a:off x="9285000" y="3522173"/>
            <a:ext cx="1030733" cy="276999"/>
          </a:xfrm>
          <a:prstGeom prst="rect">
            <a:avLst/>
          </a:prstGeom>
          <a:noFill/>
        </p:spPr>
        <p:txBody>
          <a:bodyPr wrap="square" lIns="0" tIns="0" rIns="0" bIns="0">
            <a:sp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Aptos Display" panose="02110004020202020204"/>
                <a:ea typeface="+mn-ea"/>
                <a:cs typeface="+mn-cs"/>
              </a:rPr>
              <a:t>AI admin</a:t>
            </a:r>
          </a:p>
        </p:txBody>
      </p:sp>
      <p:sp>
        <p:nvSpPr>
          <p:cNvPr id="28" name="Rounded Rectangle 11">
            <a:extLst>
              <a:ext uri="{FF2B5EF4-FFF2-40B4-BE49-F238E27FC236}">
                <a16:creationId xmlns:a16="http://schemas.microsoft.com/office/drawing/2014/main" id="{48496F32-1B51-6829-573A-1B6EA9F6DB95}"/>
              </a:ext>
              <a:ext uri="{C183D7F6-B498-43B3-948B-1728B52AA6E4}">
                <adec:decorative xmlns:adec="http://schemas.microsoft.com/office/drawing/2017/decorative" val="1"/>
              </a:ext>
            </a:extLst>
          </p:cNvPr>
          <p:cNvSpPr>
            <a:spLocks/>
          </p:cNvSpPr>
          <p:nvPr/>
        </p:nvSpPr>
        <p:spPr bwMode="auto">
          <a:xfrm>
            <a:off x="6587697" y="2355977"/>
            <a:ext cx="765069" cy="765069"/>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156082">
                  <a:lumMod val="75000"/>
                </a:srgbClr>
              </a:solidFill>
              <a:effectLst/>
              <a:uLnTx/>
              <a:uFillTx/>
              <a:latin typeface="Segoe UI Semibold"/>
              <a:ea typeface="+mn-ea"/>
              <a:cs typeface="+mn-cs"/>
            </a:endParaRPr>
          </a:p>
        </p:txBody>
      </p:sp>
      <p:sp>
        <p:nvSpPr>
          <p:cNvPr id="29" name="Graphic 59">
            <a:extLst>
              <a:ext uri="{FF2B5EF4-FFF2-40B4-BE49-F238E27FC236}">
                <a16:creationId xmlns:a16="http://schemas.microsoft.com/office/drawing/2014/main" id="{CFFD9FCB-EB80-2874-FC34-CEC9163DDE53}"/>
              </a:ext>
              <a:ext uri="{C183D7F6-B498-43B3-948B-1728B52AA6E4}">
                <adec:decorative xmlns:adec="http://schemas.microsoft.com/office/drawing/2017/decorative" val="1"/>
              </a:ext>
            </a:extLst>
          </p:cNvPr>
          <p:cNvSpPr>
            <a:spLocks/>
          </p:cNvSpPr>
          <p:nvPr/>
        </p:nvSpPr>
        <p:spPr>
          <a:xfrm>
            <a:off x="6759069" y="2527360"/>
            <a:ext cx="422324" cy="422302"/>
          </a:xfrm>
          <a:custGeom>
            <a:avLst/>
            <a:gdLst>
              <a:gd name="connsiteX0" fmla="*/ 124766 w 200051"/>
              <a:gd name="connsiteY0" fmla="*/ 138093 h 199853"/>
              <a:gd name="connsiteX1" fmla="*/ 122461 w 200051"/>
              <a:gd name="connsiteY1" fmla="*/ 148590 h 199853"/>
              <a:gd name="connsiteX2" fmla="*/ 114327 w 200051"/>
              <a:gd name="connsiteY2" fmla="*/ 166516 h 199853"/>
              <a:gd name="connsiteX3" fmla="*/ 114584 w 200051"/>
              <a:gd name="connsiteY3" fmla="*/ 171374 h 199853"/>
              <a:gd name="connsiteX4" fmla="*/ 95277 w 200051"/>
              <a:gd name="connsiteY4" fmla="*/ 190481 h 199853"/>
              <a:gd name="connsiteX5" fmla="*/ 66340 w 200051"/>
              <a:gd name="connsiteY5" fmla="*/ 140913 h 199853"/>
              <a:gd name="connsiteX6" fmla="*/ 65787 w 200051"/>
              <a:gd name="connsiteY6" fmla="*/ 138113 h 199853"/>
              <a:gd name="connsiteX7" fmla="*/ 124766 w 200051"/>
              <a:gd name="connsiteY7" fmla="*/ 138113 h 199853"/>
              <a:gd name="connsiteX8" fmla="*/ 126385 w 200051"/>
              <a:gd name="connsiteY8" fmla="*/ 179565 h 199853"/>
              <a:gd name="connsiteX9" fmla="*/ 123852 w 200051"/>
              <a:gd name="connsiteY9" fmla="*/ 166516 h 199853"/>
              <a:gd name="connsiteX10" fmla="*/ 138139 w 200051"/>
              <a:gd name="connsiteY10" fmla="*/ 152229 h 199853"/>
              <a:gd name="connsiteX11" fmla="*/ 185764 w 200051"/>
              <a:gd name="connsiteY11" fmla="*/ 152229 h 199853"/>
              <a:gd name="connsiteX12" fmla="*/ 200052 w 200051"/>
              <a:gd name="connsiteY12" fmla="*/ 166516 h 199853"/>
              <a:gd name="connsiteX13" fmla="*/ 188507 w 200051"/>
              <a:gd name="connsiteY13" fmla="*/ 191414 h 199853"/>
              <a:gd name="connsiteX14" fmla="*/ 161952 w 200051"/>
              <a:gd name="connsiteY14" fmla="*/ 199854 h 199853"/>
              <a:gd name="connsiteX15" fmla="*/ 135396 w 200051"/>
              <a:gd name="connsiteY15" fmla="*/ 191414 h 199853"/>
              <a:gd name="connsiteX16" fmla="*/ 128957 w 200051"/>
              <a:gd name="connsiteY16" fmla="*/ 184375 h 199853"/>
              <a:gd name="connsiteX17" fmla="*/ 126385 w 200051"/>
              <a:gd name="connsiteY17" fmla="*/ 179565 h 199853"/>
              <a:gd name="connsiteX18" fmla="*/ 190546 w 200051"/>
              <a:gd name="connsiteY18" fmla="*/ 95231 h 199853"/>
              <a:gd name="connsiteX19" fmla="*/ 188755 w 200051"/>
              <a:gd name="connsiteY19" fmla="*/ 113709 h 199853"/>
              <a:gd name="connsiteX20" fmla="*/ 152012 w 200051"/>
              <a:gd name="connsiteY20" fmla="*/ 96853 h 199853"/>
              <a:gd name="connsiteX21" fmla="*/ 142825 w 200051"/>
              <a:gd name="connsiteY21" fmla="*/ 102413 h 199853"/>
              <a:gd name="connsiteX22" fmla="*/ 142616 w 200051"/>
              <a:gd name="connsiteY22" fmla="*/ 82429 h 199853"/>
              <a:gd name="connsiteX23" fmla="*/ 142254 w 200051"/>
              <a:gd name="connsiteY23" fmla="*/ 76181 h 199853"/>
              <a:gd name="connsiteX24" fmla="*/ 188641 w 200051"/>
              <a:gd name="connsiteY24" fmla="*/ 76181 h 199853"/>
              <a:gd name="connsiteX25" fmla="*/ 190546 w 200051"/>
              <a:gd name="connsiteY25" fmla="*/ 95231 h 199853"/>
              <a:gd name="connsiteX26" fmla="*/ 142902 w 200051"/>
              <a:gd name="connsiteY26" fmla="*/ 123806 h 199853"/>
              <a:gd name="connsiteX27" fmla="*/ 142902 w 200051"/>
              <a:gd name="connsiteY27" fmla="*/ 123644 h 199853"/>
              <a:gd name="connsiteX28" fmla="*/ 161952 w 200051"/>
              <a:gd name="connsiteY28" fmla="*/ 104594 h 199853"/>
              <a:gd name="connsiteX29" fmla="*/ 181002 w 200051"/>
              <a:gd name="connsiteY29" fmla="*/ 123644 h 199853"/>
              <a:gd name="connsiteX30" fmla="*/ 181002 w 200051"/>
              <a:gd name="connsiteY30" fmla="*/ 123806 h 199853"/>
              <a:gd name="connsiteX31" fmla="*/ 161952 w 200051"/>
              <a:gd name="connsiteY31" fmla="*/ 142694 h 199853"/>
              <a:gd name="connsiteX32" fmla="*/ 149541 w 200051"/>
              <a:gd name="connsiteY32" fmla="*/ 138093 h 199853"/>
              <a:gd name="connsiteX33" fmla="*/ 142902 w 200051"/>
              <a:gd name="connsiteY33" fmla="*/ 123806 h 199853"/>
              <a:gd name="connsiteX34" fmla="*/ 140654 w 200051"/>
              <a:gd name="connsiteY34" fmla="*/ 142694 h 199853"/>
              <a:gd name="connsiteX35" fmla="*/ 138911 w 200051"/>
              <a:gd name="connsiteY35" fmla="*/ 140541 h 199853"/>
              <a:gd name="connsiteX36" fmla="*/ 138634 w 200051"/>
              <a:gd name="connsiteY36" fmla="*/ 142018 h 199853"/>
              <a:gd name="connsiteX37" fmla="*/ 138501 w 200051"/>
              <a:gd name="connsiteY37" fmla="*/ 142685 h 199853"/>
              <a:gd name="connsiteX38" fmla="*/ 140654 w 200051"/>
              <a:gd name="connsiteY38" fmla="*/ 142685 h 199853"/>
              <a:gd name="connsiteX39" fmla="*/ 10180 w 200051"/>
              <a:gd name="connsiteY39" fmla="*/ 138093 h 199853"/>
              <a:gd name="connsiteX40" fmla="*/ 51195 w 200051"/>
              <a:gd name="connsiteY40" fmla="*/ 138093 h 199853"/>
              <a:gd name="connsiteX41" fmla="*/ 68264 w 200051"/>
              <a:gd name="connsiteY41" fmla="*/ 186604 h 199853"/>
              <a:gd name="connsiteX42" fmla="*/ 11571 w 200051"/>
              <a:gd name="connsiteY42" fmla="*/ 140751 h 199853"/>
              <a:gd name="connsiteX43" fmla="*/ 10180 w 200051"/>
              <a:gd name="connsiteY43" fmla="*/ 138093 h 199853"/>
              <a:gd name="connsiteX44" fmla="*/ 1922 w 200051"/>
              <a:gd name="connsiteY44" fmla="*/ 76181 h 199853"/>
              <a:gd name="connsiteX45" fmla="*/ 48309 w 200051"/>
              <a:gd name="connsiteY45" fmla="*/ 76181 h 199853"/>
              <a:gd name="connsiteX46" fmla="*/ 48623 w 200051"/>
              <a:gd name="connsiteY46" fmla="*/ 118281 h 199853"/>
              <a:gd name="connsiteX47" fmla="*/ 49166 w 200051"/>
              <a:gd name="connsiteY47" fmla="*/ 123806 h 199853"/>
              <a:gd name="connsiteX48" fmla="*/ 4370 w 200051"/>
              <a:gd name="connsiteY48" fmla="*/ 123806 h 199853"/>
              <a:gd name="connsiteX49" fmla="*/ 1913 w 200051"/>
              <a:gd name="connsiteY49" fmla="*/ 76181 h 199853"/>
              <a:gd name="connsiteX50" fmla="*/ 127900 w 200051"/>
              <a:gd name="connsiteY50" fmla="*/ 76181 h 199853"/>
              <a:gd name="connsiteX51" fmla="*/ 127547 w 200051"/>
              <a:gd name="connsiteY51" fmla="*/ 118329 h 199853"/>
              <a:gd name="connsiteX52" fmla="*/ 126957 w 200051"/>
              <a:gd name="connsiteY52" fmla="*/ 123806 h 199853"/>
              <a:gd name="connsiteX53" fmla="*/ 63596 w 200051"/>
              <a:gd name="connsiteY53" fmla="*/ 123806 h 199853"/>
              <a:gd name="connsiteX54" fmla="*/ 62339 w 200051"/>
              <a:gd name="connsiteY54" fmla="*/ 80829 h 199853"/>
              <a:gd name="connsiteX55" fmla="*/ 62663 w 200051"/>
              <a:gd name="connsiteY55" fmla="*/ 76181 h 199853"/>
              <a:gd name="connsiteX56" fmla="*/ 127900 w 200051"/>
              <a:gd name="connsiteY56" fmla="*/ 76181 h 199853"/>
              <a:gd name="connsiteX57" fmla="*/ 123328 w 200051"/>
              <a:gd name="connsiteY57" fmla="*/ 5467 h 199853"/>
              <a:gd name="connsiteX58" fmla="*/ 122289 w 200051"/>
              <a:gd name="connsiteY58" fmla="*/ 3848 h 199853"/>
              <a:gd name="connsiteX59" fmla="*/ 184545 w 200051"/>
              <a:gd name="connsiteY59" fmla="*/ 61893 h 199853"/>
              <a:gd name="connsiteX60" fmla="*/ 140825 w 200051"/>
              <a:gd name="connsiteY60" fmla="*/ 61893 h 199853"/>
              <a:gd name="connsiteX61" fmla="*/ 123318 w 200051"/>
              <a:gd name="connsiteY61" fmla="*/ 5477 h 199853"/>
              <a:gd name="connsiteX62" fmla="*/ 67102 w 200051"/>
              <a:gd name="connsiteY62" fmla="*/ 4201 h 199853"/>
              <a:gd name="connsiteX63" fmla="*/ 68264 w 200051"/>
              <a:gd name="connsiteY63" fmla="*/ 3848 h 199853"/>
              <a:gd name="connsiteX64" fmla="*/ 50319 w 200051"/>
              <a:gd name="connsiteY64" fmla="*/ 57702 h 199853"/>
              <a:gd name="connsiteX65" fmla="*/ 49728 w 200051"/>
              <a:gd name="connsiteY65" fmla="*/ 61893 h 199853"/>
              <a:gd name="connsiteX66" fmla="*/ 6027 w 200051"/>
              <a:gd name="connsiteY66" fmla="*/ 61893 h 199853"/>
              <a:gd name="connsiteX67" fmla="*/ 67111 w 200051"/>
              <a:gd name="connsiteY67" fmla="*/ 4201 h 199853"/>
              <a:gd name="connsiteX68" fmla="*/ 95277 w 200051"/>
              <a:gd name="connsiteY68" fmla="*/ 0 h 199853"/>
              <a:gd name="connsiteX69" fmla="*/ 125890 w 200051"/>
              <a:gd name="connsiteY69" fmla="*/ 58893 h 199853"/>
              <a:gd name="connsiteX70" fmla="*/ 126338 w 200051"/>
              <a:gd name="connsiteY70" fmla="*/ 61893 h 199853"/>
              <a:gd name="connsiteX71" fmla="*/ 64216 w 200051"/>
              <a:gd name="connsiteY71" fmla="*/ 61893 h 199853"/>
              <a:gd name="connsiteX72" fmla="*/ 95277 w 200051"/>
              <a:gd name="connsiteY72" fmla="*/ 0 h 19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0051" h="199853">
                <a:moveTo>
                  <a:pt x="124766" y="138093"/>
                </a:moveTo>
                <a:cubicBezTo>
                  <a:pt x="124080" y="141742"/>
                  <a:pt x="123309" y="145237"/>
                  <a:pt x="122461" y="148590"/>
                </a:cubicBezTo>
                <a:cubicBezTo>
                  <a:pt x="117285" y="153108"/>
                  <a:pt x="114318" y="159646"/>
                  <a:pt x="114327" y="166516"/>
                </a:cubicBezTo>
                <a:cubicBezTo>
                  <a:pt x="114327" y="168173"/>
                  <a:pt x="114412" y="169793"/>
                  <a:pt x="114584" y="171374"/>
                </a:cubicBezTo>
                <a:cubicBezTo>
                  <a:pt x="108897" y="183385"/>
                  <a:pt x="102068" y="190481"/>
                  <a:pt x="95277" y="190481"/>
                </a:cubicBezTo>
                <a:cubicBezTo>
                  <a:pt x="83875" y="190481"/>
                  <a:pt x="72417" y="170536"/>
                  <a:pt x="66340" y="140913"/>
                </a:cubicBezTo>
                <a:lnTo>
                  <a:pt x="65787" y="138113"/>
                </a:lnTo>
                <a:lnTo>
                  <a:pt x="124766" y="138113"/>
                </a:lnTo>
                <a:close/>
                <a:moveTo>
                  <a:pt x="126385" y="179565"/>
                </a:moveTo>
                <a:cubicBezTo>
                  <a:pt x="124673" y="175430"/>
                  <a:pt x="123811" y="170992"/>
                  <a:pt x="123852" y="166516"/>
                </a:cubicBezTo>
                <a:cubicBezTo>
                  <a:pt x="123852" y="158626"/>
                  <a:pt x="130249" y="152229"/>
                  <a:pt x="138139" y="152229"/>
                </a:cubicBezTo>
                <a:lnTo>
                  <a:pt x="185764" y="152229"/>
                </a:lnTo>
                <a:cubicBezTo>
                  <a:pt x="193655" y="152229"/>
                  <a:pt x="200052" y="158626"/>
                  <a:pt x="200052" y="166516"/>
                </a:cubicBezTo>
                <a:cubicBezTo>
                  <a:pt x="200052" y="177146"/>
                  <a:pt x="195680" y="185661"/>
                  <a:pt x="188507" y="191414"/>
                </a:cubicBezTo>
                <a:cubicBezTo>
                  <a:pt x="181449" y="197082"/>
                  <a:pt x="171981" y="199854"/>
                  <a:pt x="161952" y="199854"/>
                </a:cubicBezTo>
                <a:cubicBezTo>
                  <a:pt x="151922" y="199854"/>
                  <a:pt x="142454" y="197091"/>
                  <a:pt x="135396" y="191414"/>
                </a:cubicBezTo>
                <a:cubicBezTo>
                  <a:pt x="132896" y="189418"/>
                  <a:pt x="130723" y="187043"/>
                  <a:pt x="128957" y="184375"/>
                </a:cubicBezTo>
                <a:cubicBezTo>
                  <a:pt x="127954" y="182854"/>
                  <a:pt x="127094" y="181244"/>
                  <a:pt x="126385" y="179565"/>
                </a:cubicBezTo>
                <a:close/>
                <a:moveTo>
                  <a:pt x="190546" y="95231"/>
                </a:moveTo>
                <a:cubicBezTo>
                  <a:pt x="190546" y="101546"/>
                  <a:pt x="189927" y="107728"/>
                  <a:pt x="188755" y="113709"/>
                </a:cubicBezTo>
                <a:cubicBezTo>
                  <a:pt x="183264" y="98909"/>
                  <a:pt x="166813" y="91362"/>
                  <a:pt x="152012" y="96853"/>
                </a:cubicBezTo>
                <a:cubicBezTo>
                  <a:pt x="148626" y="98109"/>
                  <a:pt x="145509" y="99995"/>
                  <a:pt x="142825" y="102413"/>
                </a:cubicBezTo>
                <a:cubicBezTo>
                  <a:pt x="142997" y="95751"/>
                  <a:pt x="142927" y="89085"/>
                  <a:pt x="142616" y="82429"/>
                </a:cubicBezTo>
                <a:lnTo>
                  <a:pt x="142254" y="76181"/>
                </a:lnTo>
                <a:lnTo>
                  <a:pt x="188641" y="76181"/>
                </a:lnTo>
                <a:cubicBezTo>
                  <a:pt x="189879" y="82334"/>
                  <a:pt x="190546" y="88706"/>
                  <a:pt x="190546" y="95231"/>
                </a:cubicBezTo>
                <a:close/>
                <a:moveTo>
                  <a:pt x="142902" y="123806"/>
                </a:moveTo>
                <a:lnTo>
                  <a:pt x="142902" y="123644"/>
                </a:lnTo>
                <a:cubicBezTo>
                  <a:pt x="142902" y="113123"/>
                  <a:pt x="151430" y="104594"/>
                  <a:pt x="161952" y="104594"/>
                </a:cubicBezTo>
                <a:cubicBezTo>
                  <a:pt x="172473" y="104594"/>
                  <a:pt x="181002" y="113123"/>
                  <a:pt x="181002" y="123644"/>
                </a:cubicBezTo>
                <a:lnTo>
                  <a:pt x="181002" y="123806"/>
                </a:lnTo>
                <a:cubicBezTo>
                  <a:pt x="180939" y="134275"/>
                  <a:pt x="172421" y="142721"/>
                  <a:pt x="161952" y="142694"/>
                </a:cubicBezTo>
                <a:cubicBezTo>
                  <a:pt x="157208" y="142694"/>
                  <a:pt x="152874" y="140960"/>
                  <a:pt x="149541" y="138093"/>
                </a:cubicBezTo>
                <a:cubicBezTo>
                  <a:pt x="145365" y="134516"/>
                  <a:pt x="142943" y="129305"/>
                  <a:pt x="142902" y="123806"/>
                </a:cubicBezTo>
                <a:close/>
                <a:moveTo>
                  <a:pt x="140654" y="142694"/>
                </a:moveTo>
                <a:cubicBezTo>
                  <a:pt x="140038" y="142005"/>
                  <a:pt x="139456" y="141287"/>
                  <a:pt x="138911" y="140541"/>
                </a:cubicBezTo>
                <a:lnTo>
                  <a:pt x="138634" y="142018"/>
                </a:lnTo>
                <a:lnTo>
                  <a:pt x="138501" y="142685"/>
                </a:lnTo>
                <a:lnTo>
                  <a:pt x="140654" y="142685"/>
                </a:lnTo>
                <a:close/>
                <a:moveTo>
                  <a:pt x="10180" y="138093"/>
                </a:moveTo>
                <a:lnTo>
                  <a:pt x="51195" y="138093"/>
                </a:lnTo>
                <a:cubicBezTo>
                  <a:pt x="54662" y="157925"/>
                  <a:pt x="60558" y="174803"/>
                  <a:pt x="68264" y="186604"/>
                </a:cubicBezTo>
                <a:cubicBezTo>
                  <a:pt x="44047" y="179417"/>
                  <a:pt x="23662" y="162930"/>
                  <a:pt x="11571" y="140751"/>
                </a:cubicBezTo>
                <a:lnTo>
                  <a:pt x="10180" y="138093"/>
                </a:lnTo>
                <a:close/>
                <a:moveTo>
                  <a:pt x="1922" y="76181"/>
                </a:moveTo>
                <a:lnTo>
                  <a:pt x="48309" y="76181"/>
                </a:lnTo>
                <a:cubicBezTo>
                  <a:pt x="47312" y="90201"/>
                  <a:pt x="47417" y="104278"/>
                  <a:pt x="48623" y="118281"/>
                </a:cubicBezTo>
                <a:lnTo>
                  <a:pt x="49166" y="123806"/>
                </a:lnTo>
                <a:lnTo>
                  <a:pt x="4370" y="123806"/>
                </a:lnTo>
                <a:cubicBezTo>
                  <a:pt x="-455" y="108393"/>
                  <a:pt x="-1300" y="92009"/>
                  <a:pt x="1913" y="76181"/>
                </a:cubicBezTo>
                <a:close/>
                <a:moveTo>
                  <a:pt x="127900" y="76181"/>
                </a:moveTo>
                <a:cubicBezTo>
                  <a:pt x="128987" y="90214"/>
                  <a:pt x="128870" y="104316"/>
                  <a:pt x="127547" y="118329"/>
                </a:cubicBezTo>
                <a:lnTo>
                  <a:pt x="126957" y="123806"/>
                </a:lnTo>
                <a:lnTo>
                  <a:pt x="63596" y="123806"/>
                </a:lnTo>
                <a:cubicBezTo>
                  <a:pt x="61932" y="109544"/>
                  <a:pt x="61511" y="95164"/>
                  <a:pt x="62339" y="80829"/>
                </a:cubicBezTo>
                <a:lnTo>
                  <a:pt x="62663" y="76181"/>
                </a:lnTo>
                <a:lnTo>
                  <a:pt x="127900" y="76181"/>
                </a:lnTo>
                <a:close/>
                <a:moveTo>
                  <a:pt x="123328" y="5467"/>
                </a:moveTo>
                <a:lnTo>
                  <a:pt x="122289" y="3848"/>
                </a:lnTo>
                <a:cubicBezTo>
                  <a:pt x="150992" y="12369"/>
                  <a:pt x="174039" y="33856"/>
                  <a:pt x="184545" y="61893"/>
                </a:cubicBezTo>
                <a:lnTo>
                  <a:pt x="140825" y="61893"/>
                </a:lnTo>
                <a:cubicBezTo>
                  <a:pt x="137815" y="38881"/>
                  <a:pt x="131710" y="19107"/>
                  <a:pt x="123318" y="5477"/>
                </a:cubicBezTo>
                <a:close/>
                <a:moveTo>
                  <a:pt x="67102" y="4201"/>
                </a:moveTo>
                <a:lnTo>
                  <a:pt x="68264" y="3848"/>
                </a:lnTo>
                <a:cubicBezTo>
                  <a:pt x="59872" y="16716"/>
                  <a:pt x="53633" y="35566"/>
                  <a:pt x="50319" y="57702"/>
                </a:cubicBezTo>
                <a:lnTo>
                  <a:pt x="49728" y="61893"/>
                </a:lnTo>
                <a:lnTo>
                  <a:pt x="6027" y="61893"/>
                </a:lnTo>
                <a:cubicBezTo>
                  <a:pt x="16383" y="34259"/>
                  <a:pt x="38931" y="12963"/>
                  <a:pt x="67111" y="4201"/>
                </a:cubicBezTo>
                <a:close/>
                <a:moveTo>
                  <a:pt x="95277" y="0"/>
                </a:moveTo>
                <a:cubicBezTo>
                  <a:pt x="107840" y="0"/>
                  <a:pt x="120480" y="24213"/>
                  <a:pt x="125890" y="58893"/>
                </a:cubicBezTo>
                <a:lnTo>
                  <a:pt x="126338" y="61893"/>
                </a:lnTo>
                <a:lnTo>
                  <a:pt x="64216" y="61893"/>
                </a:lnTo>
                <a:cubicBezTo>
                  <a:pt x="69369" y="25613"/>
                  <a:pt x="82361" y="0"/>
                  <a:pt x="95277" y="0"/>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5DC2E313-A050-CB7C-5AFA-55B42B258FDA}"/>
              </a:ext>
            </a:extLst>
          </p:cNvPr>
          <p:cNvSpPr txBox="1"/>
          <p:nvPr/>
        </p:nvSpPr>
        <p:spPr>
          <a:xfrm>
            <a:off x="765295" y="2395398"/>
            <a:ext cx="4501118" cy="37240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Scoped Permissions for AI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Manage Copilot settings without Global Admin rights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Administer Copilot agents and extensibility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Approve and publish agents and connectors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Improved Governance and Delegation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Delegate AI-related responsibilities to specific individuals or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Reduce risk and improve operational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Access to Usage and Adoption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View usage reports and adoption insights in Microsoft 365 admin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Access the Copilot Dashboard in Viva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Operational Efficiency and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Create and manage support tickets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Read and configure service health dashboards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Support for Pay-As-You-Go Billing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Manage billing for Copilot Chat directly in the Microsoft 365 admin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 Set up and edit billing, view cost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5" name="Straight Arrow Connector 4">
            <a:extLst>
              <a:ext uri="{FF2B5EF4-FFF2-40B4-BE49-F238E27FC236}">
                <a16:creationId xmlns:a16="http://schemas.microsoft.com/office/drawing/2014/main" id="{A9A25921-6AA5-F80F-9E9C-7AB6C3883DD2}"/>
              </a:ext>
              <a:ext uri="{C183D7F6-B498-43B3-948B-1728B52AA6E4}">
                <adec:decorative xmlns:adec="http://schemas.microsoft.com/office/drawing/2017/decorative" val="1"/>
              </a:ext>
            </a:extLst>
          </p:cNvPr>
          <p:cNvCxnSpPr/>
          <p:nvPr/>
        </p:nvCxnSpPr>
        <p:spPr>
          <a:xfrm>
            <a:off x="7592998" y="2752344"/>
            <a:ext cx="169200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73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B372-63D7-6D2F-5A80-BE87F8F408C7}"/>
              </a:ext>
            </a:extLst>
          </p:cNvPr>
          <p:cNvSpPr>
            <a:spLocks noGrp="1"/>
          </p:cNvSpPr>
          <p:nvPr>
            <p:ph type="title"/>
          </p:nvPr>
        </p:nvSpPr>
        <p:spPr>
          <a:xfrm>
            <a:off x="569912" y="3446165"/>
            <a:ext cx="5868725" cy="553998"/>
          </a:xfrm>
        </p:spPr>
        <p:txBody>
          <a:bodyPr/>
          <a:lstStyle/>
          <a:p>
            <a:r>
              <a:rPr lang="en-US">
                <a:latin typeface="Segoe UI Semibold" panose="020B0702040204020203" pitchFamily="34" charset="0"/>
                <a:cs typeface="Segoe UI Semibold" panose="020B0702040204020203" pitchFamily="34" charset="0"/>
              </a:rPr>
              <a:t>Microsoft 365 Copilot</a:t>
            </a:r>
          </a:p>
        </p:txBody>
      </p:sp>
    </p:spTree>
    <p:extLst>
      <p:ext uri="{BB962C8B-B14F-4D97-AF65-F5344CB8AC3E}">
        <p14:creationId xmlns:p14="http://schemas.microsoft.com/office/powerpoint/2010/main" val="402625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32B7E-A189-9095-BA96-668F961A0FB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5B31942C-9436-6D67-FE0A-72C695953CD9}"/>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9F307694-4CB9-BFA7-0EDE-45AB358786AD}"/>
              </a:ext>
            </a:extLst>
          </p:cNvPr>
          <p:cNvSpPr txBox="1">
            <a:spLocks noGrp="1"/>
          </p:cNvSpPr>
          <p:nvPr>
            <p:ph type="title" idx="4294967295"/>
          </p:nvPr>
        </p:nvSpPr>
        <p:spPr>
          <a:xfrm>
            <a:off x="587376" y="1340557"/>
            <a:ext cx="5017012"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Configure and manage Microsoft 365 Copilot</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8D13ED0A-4765-1ACB-DDAD-E934CFBB2454}"/>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Settings</a:t>
            </a:r>
          </a:p>
        </p:txBody>
      </p:sp>
      <p:sp>
        <p:nvSpPr>
          <p:cNvPr id="7" name="TextBox 6">
            <a:extLst>
              <a:ext uri="{FF2B5EF4-FFF2-40B4-BE49-F238E27FC236}">
                <a16:creationId xmlns:a16="http://schemas.microsoft.com/office/drawing/2014/main" id="{12152BC2-FF34-0A98-407E-0D1FCF619416}"/>
              </a:ext>
            </a:extLst>
          </p:cNvPr>
          <p:cNvSpPr txBox="1"/>
          <p:nvPr/>
        </p:nvSpPr>
        <p:spPr>
          <a:xfrm>
            <a:off x="585216" y="2518220"/>
            <a:ext cx="4212695" cy="2343206"/>
          </a:xfrm>
          <a:prstGeom prst="rect">
            <a:avLst/>
          </a:prstGeom>
          <a:noFill/>
        </p:spPr>
        <p:txBody>
          <a:bodyPr wrap="square" lIns="0" tIns="45720" rIns="91440" bIns="45720" anchor="t">
            <a:spAutoFit/>
          </a:bodyPr>
          <a:lstStyle/>
          <a:p>
            <a:pPr marL="0" marR="0" lvl="0" indent="0" algn="l" defTabSz="914367" rtl="0" eaLnBrk="1" fontAlgn="auto" latinLnBrk="0" hangingPunct="1">
              <a:lnSpc>
                <a:spcPct val="90000"/>
              </a:lnSpc>
              <a:spcBef>
                <a:spcPts val="1000"/>
              </a:spcBef>
              <a:buClrTx/>
              <a:buSzTx/>
              <a:buFontTx/>
              <a:buNone/>
              <a:tabLst/>
              <a:defRPr/>
            </a:pPr>
            <a:r>
              <a:rPr kumimoji="0" lang="en-US" sz="1600" b="0" i="0" u="none" strike="noStrike" kern="1200" cap="none" spc="0" normalizeH="0" baseline="0" noProof="0">
                <a:ln>
                  <a:noFill/>
                </a:ln>
                <a:solidFill>
                  <a:srgbClr val="3A3A3A"/>
                </a:solidFill>
                <a:effectLst/>
                <a:uLnTx/>
                <a:uFillTx/>
                <a:latin typeface="Segoe UI"/>
                <a:ea typeface="+mn-ea"/>
                <a:cs typeface="+mn-cs"/>
              </a:rPr>
              <a:t>Manage everything related to ‎Microsoft 365 Copilot from one place‎.</a:t>
            </a:r>
          </a:p>
          <a:p>
            <a:pPr marL="0" marR="0" lvl="0" indent="0" algn="l" defTabSz="914367" rtl="0" eaLnBrk="1" fontAlgn="auto" latinLnBrk="0" hangingPunct="1">
              <a:lnSpc>
                <a:spcPct val="90000"/>
              </a:lnSpc>
              <a:spcBef>
                <a:spcPts val="1000"/>
              </a:spcBef>
              <a:buClrTx/>
              <a:buSzTx/>
              <a:buFontTx/>
              <a:buNone/>
              <a:tabLst/>
              <a:defRPr/>
            </a:pPr>
            <a:r>
              <a:rPr kumimoji="0" lang="en-US" sz="1600" b="0" i="0" u="none" strike="noStrike" kern="1200" cap="none" spc="0" normalizeH="0" baseline="0" noProof="0">
                <a:ln>
                  <a:noFill/>
                </a:ln>
                <a:solidFill>
                  <a:srgbClr val="3A3A3A"/>
                </a:solidFill>
                <a:effectLst/>
                <a:uLnTx/>
                <a:uFillTx/>
                <a:latin typeface="Segoe UI"/>
                <a:ea typeface="+mn-ea"/>
                <a:cs typeface="+mn-cs"/>
              </a:rPr>
              <a:t>Review and apply a range of settings and integrations for various applications.</a:t>
            </a:r>
          </a:p>
          <a:p>
            <a:pPr marL="0" marR="0" lvl="0" indent="0" algn="l" defTabSz="914367" rtl="0" eaLnBrk="1" fontAlgn="auto" latinLnBrk="0" hangingPunct="1">
              <a:lnSpc>
                <a:spcPct val="90000"/>
              </a:lnSpc>
              <a:spcBef>
                <a:spcPts val="1000"/>
              </a:spcBef>
              <a:buClrTx/>
              <a:buSzTx/>
              <a:buFontTx/>
              <a:buNone/>
              <a:tabLst/>
              <a:defRPr/>
            </a:pPr>
            <a:r>
              <a:rPr kumimoji="0" lang="en-US" sz="1600" b="0" i="0" u="none" strike="noStrike" kern="1200" cap="none" spc="0" normalizeH="0" baseline="0" noProof="0">
                <a:ln>
                  <a:noFill/>
                </a:ln>
                <a:solidFill>
                  <a:srgbClr val="3A3A3A"/>
                </a:solidFill>
                <a:effectLst/>
                <a:uLnTx/>
                <a:uFillTx/>
                <a:latin typeface="Segoe UI"/>
                <a:ea typeface="+mn-ea"/>
                <a:cs typeface="+mn-cs"/>
              </a:rPr>
              <a:t>Directly configure and manage tenant-level settings for Microsoft 365 Copilot and navigate to relevant and more specialized control surfaces such as data security and compliance.</a:t>
            </a:r>
          </a:p>
        </p:txBody>
      </p:sp>
      <p:sp>
        <p:nvSpPr>
          <p:cNvPr id="15" name="TextBox 14">
            <a:extLst>
              <a:ext uri="{FF2B5EF4-FFF2-40B4-BE49-F238E27FC236}">
                <a16:creationId xmlns:a16="http://schemas.microsoft.com/office/drawing/2014/main" id="{EA39DADA-AEFE-6D55-F088-2B7B5A5F9E52}"/>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8" name="Picture 7" descr="A screenshot of a computer&#10;&#10;AI-generated content may be incorrect.">
            <a:extLst>
              <a:ext uri="{FF2B5EF4-FFF2-40B4-BE49-F238E27FC236}">
                <a16:creationId xmlns:a16="http://schemas.microsoft.com/office/drawing/2014/main" id="{B0ECDFB1-51AA-3E36-8DC4-A7B002EB6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640" y="1828800"/>
            <a:ext cx="6792157" cy="3657600"/>
          </a:xfrm>
          <a:prstGeom prst="rect">
            <a:avLst/>
          </a:prstGeom>
          <a:ln w="28575">
            <a:solidFill>
              <a:schemeClr val="tx1"/>
            </a:solidFill>
          </a:ln>
          <a:effectLst>
            <a:outerShdw blurRad="50800" dist="38100" dir="2700000" algn="tl" rotWithShape="0">
              <a:prstClr val="black">
                <a:alpha val="40000"/>
              </a:prstClr>
            </a:outerShdw>
          </a:effectLst>
        </p:spPr>
      </p:pic>
      <p:sp>
        <p:nvSpPr>
          <p:cNvPr id="9" name="Rounded Rectangle 12">
            <a:extLst>
              <a:ext uri="{FF2B5EF4-FFF2-40B4-BE49-F238E27FC236}">
                <a16:creationId xmlns:a16="http://schemas.microsoft.com/office/drawing/2014/main" id="{BF31D2C9-089C-A735-6A97-6D19A6D9A62C}"/>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t>
            </a:r>
            <a:r>
              <a:rPr lang="en-US" sz="1200">
                <a:solidFill>
                  <a:srgbClr val="FFFFFF"/>
                </a:solidFill>
                <a:latin typeface="Segoe Sans Display"/>
                <a:ea typeface="Segoe UI" pitchFamily="34" charset="0"/>
                <a:cs typeface="Segoe UI" pitchFamily="34" charset="0"/>
              </a:rPr>
              <a:t>a</a:t>
            </a:r>
            <a:r>
              <a:rPr kumimoji="0" lang="en-US" sz="12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rPr>
              <a:t>vailable</a:t>
            </a:r>
            <a:endPar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4062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142F7-9D64-67AB-1229-A998696176EF}"/>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3BF333-8A02-0814-0014-426C775B9CB1}"/>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EFC6FC4C-E1F1-D52A-98F2-4AEAAAA74243}"/>
              </a:ext>
            </a:extLst>
          </p:cNvPr>
          <p:cNvSpPr txBox="1">
            <a:spLocks noGrp="1"/>
          </p:cNvSpPr>
          <p:nvPr>
            <p:ph type="title" idx="4294967295"/>
          </p:nvPr>
        </p:nvSpPr>
        <p:spPr>
          <a:xfrm>
            <a:off x="587376" y="1340557"/>
            <a:ext cx="5017012"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Success metrics and recommended actions</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1000C7EC-8F6E-7DC4-0A65-3F860FA6AB9D}"/>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Overview</a:t>
            </a:r>
          </a:p>
        </p:txBody>
      </p:sp>
      <p:sp>
        <p:nvSpPr>
          <p:cNvPr id="7" name="TextBox 6">
            <a:extLst>
              <a:ext uri="{FF2B5EF4-FFF2-40B4-BE49-F238E27FC236}">
                <a16:creationId xmlns:a16="http://schemas.microsoft.com/office/drawing/2014/main" id="{C351871B-312D-420E-5199-4D407BDAE697}"/>
              </a:ext>
            </a:extLst>
          </p:cNvPr>
          <p:cNvSpPr txBox="1"/>
          <p:nvPr/>
        </p:nvSpPr>
        <p:spPr>
          <a:xfrm>
            <a:off x="585216" y="2518220"/>
            <a:ext cx="4128100" cy="1900007"/>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Track keys to success – usage, adoption, impact and user satisfaction.</a:t>
            </a:r>
          </a:p>
          <a:p>
            <a:r>
              <a:rPr lang="en-US"/>
              <a:t>Navigational guide to key measurement surfaces.</a:t>
            </a:r>
          </a:p>
          <a:p>
            <a:r>
              <a:rPr lang="en-US"/>
              <a:t>Dynamic recommended actions to streamline administration and maximize adoption.</a:t>
            </a:r>
          </a:p>
        </p:txBody>
      </p:sp>
      <p:pic>
        <p:nvPicPr>
          <p:cNvPr id="17" name="Picture 16">
            <a:extLst>
              <a:ext uri="{FF2B5EF4-FFF2-40B4-BE49-F238E27FC236}">
                <a16:creationId xmlns:a16="http://schemas.microsoft.com/office/drawing/2014/main" id="{7EE27DE0-19CD-17C3-D632-759656468A6C}"/>
              </a:ext>
            </a:extLst>
          </p:cNvPr>
          <p:cNvPicPr>
            <a:picLocks noChangeAspect="1"/>
          </p:cNvPicPr>
          <p:nvPr/>
        </p:nvPicPr>
        <p:blipFill>
          <a:blip r:embed="rId3" cstate="print">
            <a:extLst>
              <a:ext uri="{28A0092B-C50C-407E-A947-70E740481C1C}">
                <a14:useLocalDpi xmlns:a14="http://schemas.microsoft.com/office/drawing/2010/main" val="0"/>
              </a:ext>
            </a:extLst>
          </a:blip>
          <a:srcRect l="429" t="7729" r="429"/>
          <a:stretch>
            <a:fillRect/>
          </a:stretch>
        </p:blipFill>
        <p:spPr>
          <a:xfrm>
            <a:off x="4987635" y="1828800"/>
            <a:ext cx="6986685" cy="3657600"/>
          </a:xfrm>
          <a:prstGeom prst="rect">
            <a:avLst/>
          </a:prstGeom>
          <a:ln w="28575">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5A946CC-BEBD-C8D6-EE95-4627D5923098}"/>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3" name="Rounded Rectangle 12">
            <a:extLst>
              <a:ext uri="{FF2B5EF4-FFF2-40B4-BE49-F238E27FC236}">
                <a16:creationId xmlns:a16="http://schemas.microsoft.com/office/drawing/2014/main" id="{9A5467B1-C12E-D753-1A7A-13C00D0D779A}"/>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available</a:t>
            </a:r>
          </a:p>
        </p:txBody>
      </p:sp>
    </p:spTree>
    <p:extLst>
      <p:ext uri="{BB962C8B-B14F-4D97-AF65-F5344CB8AC3E}">
        <p14:creationId xmlns:p14="http://schemas.microsoft.com/office/powerpoint/2010/main" val="317227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B35C9EF0-4ADD-D0B7-9B5A-021CE74CA79B}"/>
            </a:ext>
          </a:extLst>
        </p:cNvPr>
        <p:cNvGrpSpPr/>
        <p:nvPr/>
      </p:nvGrpSpPr>
      <p:grpSpPr>
        <a:xfrm>
          <a:off x="0" y="0"/>
          <a:ext cx="0" cy="0"/>
          <a:chOff x="0" y="0"/>
          <a:chExt cx="0" cy="0"/>
        </a:xfrm>
      </p:grpSpPr>
      <p:pic>
        <p:nvPicPr>
          <p:cNvPr id="3" name="VIDEO - Keys to success">
            <a:hlinkClick r:id="" action="ppaction://media"/>
            <a:extLst>
              <a:ext uri="{FF2B5EF4-FFF2-40B4-BE49-F238E27FC236}">
                <a16:creationId xmlns:a16="http://schemas.microsoft.com/office/drawing/2014/main" id="{E9F96459-4BF7-6AB7-011B-1D6C1C354F5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82" b="1"/>
          <a:stretch>
            <a:fillRect/>
          </a:stretch>
        </p:blipFill>
        <p:spPr>
          <a:xfrm>
            <a:off x="3158411" y="1340557"/>
            <a:ext cx="8771060" cy="4937760"/>
          </a:xfrm>
          <a:prstGeom prst="rect">
            <a:avLst/>
          </a:prstGeom>
          <a:ln w="34925">
            <a:solidFill>
              <a:schemeClr val="tx1"/>
            </a:solidFill>
          </a:ln>
          <a:effectLst>
            <a:outerShdw blurRad="50800" dist="38100" dir="2700000" algn="tl" rotWithShape="0">
              <a:prstClr val="black">
                <a:alpha val="40000"/>
              </a:prstClr>
            </a:outerShdw>
          </a:effectLst>
        </p:spPr>
      </p:pic>
      <p:sp>
        <p:nvSpPr>
          <p:cNvPr id="13" name="Rounded Rectangle 12">
            <a:extLst>
              <a:ext uri="{FF2B5EF4-FFF2-40B4-BE49-F238E27FC236}">
                <a16:creationId xmlns:a16="http://schemas.microsoft.com/office/drawing/2014/main" id="{D78DB3A3-25DE-E541-857C-A7F81DE6AE2B}"/>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06AF0400-C741-C669-CBA1-715E5BF5A15E}"/>
              </a:ext>
            </a:extLst>
          </p:cNvPr>
          <p:cNvSpPr txBox="1">
            <a:spLocks noGrp="1"/>
          </p:cNvSpPr>
          <p:nvPr>
            <p:ph type="title" idx="4294967295"/>
          </p:nvPr>
        </p:nvSpPr>
        <p:spPr>
          <a:xfrm>
            <a:off x="587376" y="1340557"/>
            <a:ext cx="2509146"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Success metrics</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B40F5ECC-2365-012E-0C99-8FCAF6DE5D82}"/>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Overview</a:t>
            </a:r>
          </a:p>
        </p:txBody>
      </p:sp>
      <p:sp>
        <p:nvSpPr>
          <p:cNvPr id="15" name="TextBox 14">
            <a:extLst>
              <a:ext uri="{FF2B5EF4-FFF2-40B4-BE49-F238E27FC236}">
                <a16:creationId xmlns:a16="http://schemas.microsoft.com/office/drawing/2014/main" id="{11620243-F426-5B35-0856-DD6C5E42704F}"/>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Tree>
    <p:extLst>
      <p:ext uri="{BB962C8B-B14F-4D97-AF65-F5344CB8AC3E}">
        <p14:creationId xmlns:p14="http://schemas.microsoft.com/office/powerpoint/2010/main" val="47110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B35C9EF0-4ADD-D0B7-9B5A-021CE74CA79B}"/>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D78DB3A3-25DE-E541-857C-A7F81DE6AE2B}"/>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06AF0400-C741-C669-CBA1-715E5BF5A15E}"/>
              </a:ext>
            </a:extLst>
          </p:cNvPr>
          <p:cNvSpPr txBox="1">
            <a:spLocks noGrp="1"/>
          </p:cNvSpPr>
          <p:nvPr>
            <p:ph type="title" idx="4294967295"/>
          </p:nvPr>
        </p:nvSpPr>
        <p:spPr>
          <a:xfrm>
            <a:off x="587376" y="1340557"/>
            <a:ext cx="2690516"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Action cards</a:t>
            </a:r>
          </a:p>
        </p:txBody>
      </p:sp>
      <p:sp>
        <p:nvSpPr>
          <p:cNvPr id="14" name="TextBox 13">
            <a:extLst>
              <a:ext uri="{FF2B5EF4-FFF2-40B4-BE49-F238E27FC236}">
                <a16:creationId xmlns:a16="http://schemas.microsoft.com/office/drawing/2014/main" id="{B40F5ECC-2365-012E-0C99-8FCAF6DE5D82}"/>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Overview</a:t>
            </a:r>
          </a:p>
        </p:txBody>
      </p:sp>
      <p:sp>
        <p:nvSpPr>
          <p:cNvPr id="15" name="TextBox 14">
            <a:extLst>
              <a:ext uri="{FF2B5EF4-FFF2-40B4-BE49-F238E27FC236}">
                <a16:creationId xmlns:a16="http://schemas.microsoft.com/office/drawing/2014/main" id="{11620243-F426-5B35-0856-DD6C5E42704F}"/>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5" name="VIDEO - example recommended actions">
            <a:hlinkClick r:id="" action="ppaction://media"/>
            <a:extLst>
              <a:ext uri="{FF2B5EF4-FFF2-40B4-BE49-F238E27FC236}">
                <a16:creationId xmlns:a16="http://schemas.microsoft.com/office/drawing/2014/main" id="{03A5C975-509D-DF2A-7716-A348D4BE7E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54680" y="1344168"/>
            <a:ext cx="8778240" cy="4937760"/>
          </a:xfrm>
          <a:prstGeom prst="rect">
            <a:avLst/>
          </a:prstGeom>
          <a:ln w="34925">
            <a:solidFill>
              <a:schemeClr val="tx1"/>
            </a:solidFill>
          </a:ln>
        </p:spPr>
      </p:pic>
    </p:spTree>
    <p:extLst>
      <p:ext uri="{BB962C8B-B14F-4D97-AF65-F5344CB8AC3E}">
        <p14:creationId xmlns:p14="http://schemas.microsoft.com/office/powerpoint/2010/main" val="419155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2B7D-B97C-B325-DA71-D241E6F3E04D}"/>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DFB6A918-3772-06FE-3B2C-8695EE89A7F0}"/>
              </a:ext>
              <a:ext uri="{C183D7F6-B498-43B3-948B-1728B52AA6E4}">
                <adec:decorative xmlns:adec="http://schemas.microsoft.com/office/drawing/2017/decorative" val="1"/>
              </a:ext>
            </a:extLst>
          </p:cNvPr>
          <p:cNvSpPr/>
          <p:nvPr/>
        </p:nvSpPr>
        <p:spPr bwMode="auto">
          <a:xfrm>
            <a:off x="-1374895" y="393287"/>
            <a:ext cx="6000683"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E624FD95-2408-395D-9F10-56D8D3BFCA37}"/>
              </a:ext>
            </a:extLst>
          </p:cNvPr>
          <p:cNvSpPr txBox="1">
            <a:spLocks noGrp="1"/>
          </p:cNvSpPr>
          <p:nvPr>
            <p:ph type="title" idx="4294967295"/>
          </p:nvPr>
        </p:nvSpPr>
        <p:spPr>
          <a:xfrm>
            <a:off x="587376" y="1340557"/>
            <a:ext cx="4267257"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Review license planning and usage insights</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ECD63CDB-7117-B219-F371-EDF545510B8E}"/>
              </a:ext>
            </a:extLst>
          </p:cNvPr>
          <p:cNvSpPr txBox="1"/>
          <p:nvPr/>
        </p:nvSpPr>
        <p:spPr>
          <a:xfrm>
            <a:off x="494386" y="572890"/>
            <a:ext cx="3894733"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Microsoft 365 Copilot usage report</a:t>
            </a:r>
          </a:p>
        </p:txBody>
      </p:sp>
      <p:sp>
        <p:nvSpPr>
          <p:cNvPr id="7" name="TextBox 6">
            <a:extLst>
              <a:ext uri="{FF2B5EF4-FFF2-40B4-BE49-F238E27FC236}">
                <a16:creationId xmlns:a16="http://schemas.microsoft.com/office/drawing/2014/main" id="{C523F3A6-D809-25F3-6673-EC0FD11A7AE4}"/>
              </a:ext>
            </a:extLst>
          </p:cNvPr>
          <p:cNvSpPr txBox="1"/>
          <p:nvPr/>
        </p:nvSpPr>
        <p:spPr>
          <a:xfrm>
            <a:off x="585215" y="2639616"/>
            <a:ext cx="4040573" cy="2564805"/>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Review license planning and usage insights to right-size your license strategy and maximize adoption.</a:t>
            </a:r>
          </a:p>
          <a:p>
            <a:r>
              <a:rPr lang="en-US"/>
              <a:t>Technical eligibility information, assigned and available licenses, suggested candidates for Microsoft 365 Copilot licenses based on Microsoft 365 app usage.</a:t>
            </a:r>
          </a:p>
          <a:p>
            <a:r>
              <a:rPr lang="en-US"/>
              <a:t>Usage insights including total enabled and active users, in aggregate and per app with user-level last activity dates.</a:t>
            </a:r>
          </a:p>
        </p:txBody>
      </p:sp>
      <p:sp>
        <p:nvSpPr>
          <p:cNvPr id="15" name="TextBox 14">
            <a:extLst>
              <a:ext uri="{FF2B5EF4-FFF2-40B4-BE49-F238E27FC236}">
                <a16:creationId xmlns:a16="http://schemas.microsoft.com/office/drawing/2014/main" id="{41A1A910-069A-97D5-1866-B8BD7D0DF756}"/>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3" name="Rounded Rectangle 12">
            <a:extLst>
              <a:ext uri="{FF2B5EF4-FFF2-40B4-BE49-F238E27FC236}">
                <a16:creationId xmlns:a16="http://schemas.microsoft.com/office/drawing/2014/main" id="{1C60F7C2-EC95-9077-8486-56BEBA606F6E}"/>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available</a:t>
            </a:r>
          </a:p>
        </p:txBody>
      </p:sp>
      <p:pic>
        <p:nvPicPr>
          <p:cNvPr id="4" name="Picture 3">
            <a:extLst>
              <a:ext uri="{FF2B5EF4-FFF2-40B4-BE49-F238E27FC236}">
                <a16:creationId xmlns:a16="http://schemas.microsoft.com/office/drawing/2014/main" id="{CE6A5A20-6CCC-98BC-4DD6-2F661763C800}"/>
              </a:ext>
            </a:extLst>
          </p:cNvPr>
          <p:cNvPicPr>
            <a:picLocks noChangeAspect="1"/>
          </p:cNvPicPr>
          <p:nvPr/>
        </p:nvPicPr>
        <p:blipFill>
          <a:blip r:embed="rId3" cstate="print">
            <a:extLst>
              <a:ext uri="{28A0092B-C50C-407E-A947-70E740481C1C}">
                <a14:useLocalDpi xmlns:a14="http://schemas.microsoft.com/office/drawing/2010/main" val="0"/>
              </a:ext>
            </a:extLst>
          </a:blip>
          <a:srcRect t="3466" b="3466"/>
          <a:stretch/>
        </p:blipFill>
        <p:spPr>
          <a:xfrm>
            <a:off x="5072305" y="1239615"/>
            <a:ext cx="5348514" cy="2800001"/>
          </a:xfrm>
          <a:prstGeom prst="rect">
            <a:avLst/>
          </a:prstGeom>
          <a:ln w="28575">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07F81C8-9E61-C44A-C6A5-D8E4A9C38505}"/>
              </a:ext>
            </a:extLst>
          </p:cNvPr>
          <p:cNvPicPr>
            <a:picLocks noChangeAspect="1"/>
          </p:cNvPicPr>
          <p:nvPr/>
        </p:nvPicPr>
        <p:blipFill>
          <a:blip r:embed="rId4" cstate="print">
            <a:extLst>
              <a:ext uri="{28A0092B-C50C-407E-A947-70E740481C1C}">
                <a14:useLocalDpi xmlns:a14="http://schemas.microsoft.com/office/drawing/2010/main" val="0"/>
              </a:ext>
            </a:extLst>
          </a:blip>
          <a:srcRect t="3466" b="3466"/>
          <a:stretch/>
        </p:blipFill>
        <p:spPr>
          <a:xfrm>
            <a:off x="6666961" y="3272252"/>
            <a:ext cx="5348514" cy="2800001"/>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479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7FF1CD3-FCCD-3295-3B68-1F2E861EDA6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992749A-50C2-36E3-3AC6-B9E3F05EDA86}"/>
              </a:ext>
              <a:ext uri="{C183D7F6-B498-43B3-948B-1728B52AA6E4}">
                <adec:decorative xmlns:adec="http://schemas.microsoft.com/office/drawing/2017/decorative" val="1"/>
              </a:ext>
            </a:extLst>
          </p:cNvPr>
          <p:cNvSpPr/>
          <p:nvPr/>
        </p:nvSpPr>
        <p:spPr bwMode="auto">
          <a:xfrm>
            <a:off x="-1374894" y="393287"/>
            <a:ext cx="6022198"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59F0A91B-9E59-A082-0050-C2AA66B90A78}"/>
              </a:ext>
            </a:extLst>
          </p:cNvPr>
          <p:cNvSpPr txBox="1">
            <a:spLocks noGrp="1"/>
          </p:cNvSpPr>
          <p:nvPr>
            <p:ph type="title" idx="4294967295"/>
          </p:nvPr>
        </p:nvSpPr>
        <p:spPr>
          <a:xfrm>
            <a:off x="587376" y="1340557"/>
            <a:ext cx="1907851"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License planning</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D7C49834-602D-93BE-68E1-70592D688248}"/>
              </a:ext>
            </a:extLst>
          </p:cNvPr>
          <p:cNvSpPr txBox="1"/>
          <p:nvPr/>
        </p:nvSpPr>
        <p:spPr>
          <a:xfrm>
            <a:off x="494387" y="572890"/>
            <a:ext cx="392700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Microsoft 365 Copilot usage report</a:t>
            </a:r>
          </a:p>
        </p:txBody>
      </p:sp>
      <p:sp>
        <p:nvSpPr>
          <p:cNvPr id="15" name="TextBox 14">
            <a:extLst>
              <a:ext uri="{FF2B5EF4-FFF2-40B4-BE49-F238E27FC236}">
                <a16:creationId xmlns:a16="http://schemas.microsoft.com/office/drawing/2014/main" id="{4F5868B5-2324-524A-2194-7E69890417C2}"/>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VIDEO - License planning">
            <a:hlinkClick r:id="" action="ppaction://media"/>
            <a:extLst>
              <a:ext uri="{FF2B5EF4-FFF2-40B4-BE49-F238E27FC236}">
                <a16:creationId xmlns:a16="http://schemas.microsoft.com/office/drawing/2014/main" id="{402997AB-E8B4-3456-9942-FA5272E072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21431" y="1191685"/>
            <a:ext cx="8940800" cy="502920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3034943"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July 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7FF1CD3-FCCD-3295-3B68-1F2E861EDA6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992749A-50C2-36E3-3AC6-B9E3F05EDA86}"/>
              </a:ext>
              <a:ext uri="{C183D7F6-B498-43B3-948B-1728B52AA6E4}">
                <adec:decorative xmlns:adec="http://schemas.microsoft.com/office/drawing/2017/decorative" val="1"/>
              </a:ext>
            </a:extLst>
          </p:cNvPr>
          <p:cNvSpPr/>
          <p:nvPr/>
        </p:nvSpPr>
        <p:spPr bwMode="auto">
          <a:xfrm>
            <a:off x="-1374894" y="393287"/>
            <a:ext cx="5957652"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59F0A91B-9E59-A082-0050-C2AA66B90A78}"/>
              </a:ext>
            </a:extLst>
          </p:cNvPr>
          <p:cNvSpPr txBox="1">
            <a:spLocks noGrp="1"/>
          </p:cNvSpPr>
          <p:nvPr>
            <p:ph type="title" idx="4294967295"/>
          </p:nvPr>
        </p:nvSpPr>
        <p:spPr>
          <a:xfrm>
            <a:off x="587376" y="1340557"/>
            <a:ext cx="2197388"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Usage</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D7C49834-602D-93BE-68E1-70592D688248}"/>
              </a:ext>
            </a:extLst>
          </p:cNvPr>
          <p:cNvSpPr txBox="1"/>
          <p:nvPr/>
        </p:nvSpPr>
        <p:spPr>
          <a:xfrm>
            <a:off x="494387" y="572890"/>
            <a:ext cx="386246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Microsoft 365 Copilot usage report</a:t>
            </a:r>
          </a:p>
        </p:txBody>
      </p:sp>
      <p:sp>
        <p:nvSpPr>
          <p:cNvPr id="15" name="TextBox 14">
            <a:extLst>
              <a:ext uri="{FF2B5EF4-FFF2-40B4-BE49-F238E27FC236}">
                <a16:creationId xmlns:a16="http://schemas.microsoft.com/office/drawing/2014/main" id="{4F5868B5-2324-524A-2194-7E69890417C2}"/>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5" name="VIDEO - M365 Copilot usage report">
            <a:hlinkClick r:id="" action="ppaction://media"/>
            <a:extLst>
              <a:ext uri="{FF2B5EF4-FFF2-40B4-BE49-F238E27FC236}">
                <a16:creationId xmlns:a16="http://schemas.microsoft.com/office/drawing/2014/main" id="{206BB7D4-5B14-85E4-8B66-4186279884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26080" y="1188720"/>
            <a:ext cx="8940799" cy="502920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273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1438B-660C-7C0C-4CB2-9158C4B023DE}"/>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BAB9E9B1-2E50-23BE-62F1-20ECF175BB5C}"/>
              </a:ext>
              <a:ext uri="{C183D7F6-B498-43B3-948B-1728B52AA6E4}">
                <adec:decorative xmlns:adec="http://schemas.microsoft.com/office/drawing/2017/decorative" val="1"/>
              </a:ext>
            </a:extLst>
          </p:cNvPr>
          <p:cNvSpPr/>
          <p:nvPr/>
        </p:nvSpPr>
        <p:spPr bwMode="auto">
          <a:xfrm>
            <a:off x="-1374894" y="393287"/>
            <a:ext cx="5512942"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CC6BF05D-8BD0-FA59-BB58-0B9CA9305ADB}"/>
              </a:ext>
            </a:extLst>
          </p:cNvPr>
          <p:cNvSpPr txBox="1">
            <a:spLocks noGrp="1"/>
          </p:cNvSpPr>
          <p:nvPr>
            <p:ph type="title" idx="4294967295"/>
          </p:nvPr>
        </p:nvSpPr>
        <p:spPr>
          <a:xfrm>
            <a:off x="587376" y="1340557"/>
            <a:ext cx="4267257"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Measure and accelerate Microsoft 365 Copilot adoption</a:t>
            </a:r>
          </a:p>
        </p:txBody>
      </p:sp>
      <p:sp>
        <p:nvSpPr>
          <p:cNvPr id="14" name="TextBox 13">
            <a:extLst>
              <a:ext uri="{FF2B5EF4-FFF2-40B4-BE49-F238E27FC236}">
                <a16:creationId xmlns:a16="http://schemas.microsoft.com/office/drawing/2014/main" id="{8BCFAAB2-5F18-1BAB-98C2-F8D9A34EA027}"/>
              </a:ext>
            </a:extLst>
          </p:cNvPr>
          <p:cNvSpPr txBox="1"/>
          <p:nvPr/>
        </p:nvSpPr>
        <p:spPr>
          <a:xfrm>
            <a:off x="494387" y="572890"/>
            <a:ext cx="341099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AI adoption score report</a:t>
            </a:r>
          </a:p>
        </p:txBody>
      </p:sp>
      <p:sp>
        <p:nvSpPr>
          <p:cNvPr id="7" name="TextBox 6">
            <a:extLst>
              <a:ext uri="{FF2B5EF4-FFF2-40B4-BE49-F238E27FC236}">
                <a16:creationId xmlns:a16="http://schemas.microsoft.com/office/drawing/2014/main" id="{D5C40C6A-5BA0-AE39-951A-402E47012A52}"/>
              </a:ext>
            </a:extLst>
          </p:cNvPr>
          <p:cNvSpPr txBox="1"/>
          <p:nvPr/>
        </p:nvSpPr>
        <p:spPr>
          <a:xfrm>
            <a:off x="585215" y="2849980"/>
            <a:ext cx="4524667" cy="3229602"/>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Track meaningful, habit-forming usage—not just one-time activity—with a behavior-based research-backed scoring model.</a:t>
            </a:r>
          </a:p>
          <a:p>
            <a:r>
              <a:rPr lang="en-US"/>
              <a:t>Compare AI adoption to similar companies by industry, region, and size with peer benchmarking. Identify areas for improvement with feature-level usage metrics and visualize progress with 180-day usage trends.</a:t>
            </a:r>
          </a:p>
          <a:p>
            <a:r>
              <a:rPr lang="en-US"/>
              <a:t>Drive re-engagement and support onboarding at scale with actionable organizational messaging—send in-product messages to users who haven’t used Copilot recently, directly from the AI adoption score report. </a:t>
            </a:r>
          </a:p>
        </p:txBody>
      </p:sp>
      <p:sp>
        <p:nvSpPr>
          <p:cNvPr id="15" name="TextBox 14">
            <a:extLst>
              <a:ext uri="{FF2B5EF4-FFF2-40B4-BE49-F238E27FC236}">
                <a16:creationId xmlns:a16="http://schemas.microsoft.com/office/drawing/2014/main" id="{588DE8B8-DF41-598D-726C-1429FE5698EB}"/>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3" name="Rounded Rectangle 12">
            <a:extLst>
              <a:ext uri="{FF2B5EF4-FFF2-40B4-BE49-F238E27FC236}">
                <a16:creationId xmlns:a16="http://schemas.microsoft.com/office/drawing/2014/main" id="{118C7F37-79FB-E7E0-FD36-452611FCD03E}"/>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available</a:t>
            </a:r>
          </a:p>
        </p:txBody>
      </p:sp>
      <p:pic>
        <p:nvPicPr>
          <p:cNvPr id="5" name="Picture 4" descr="A screenshot of a computer&#10;&#10;AI-generated content may be incorrect.">
            <a:extLst>
              <a:ext uri="{FF2B5EF4-FFF2-40B4-BE49-F238E27FC236}">
                <a16:creationId xmlns:a16="http://schemas.microsoft.com/office/drawing/2014/main" id="{08A56676-4D0A-E8B7-FA07-A240C7804526}"/>
              </a:ext>
            </a:extLst>
          </p:cNvPr>
          <p:cNvPicPr>
            <a:picLocks noChangeAspect="1"/>
          </p:cNvPicPr>
          <p:nvPr/>
        </p:nvPicPr>
        <p:blipFill>
          <a:blip r:embed="rId3">
            <a:extLst>
              <a:ext uri="{28A0092B-C50C-407E-A947-70E740481C1C}">
                <a14:useLocalDpi xmlns:a14="http://schemas.microsoft.com/office/drawing/2010/main" val="0"/>
              </a:ext>
            </a:extLst>
          </a:blip>
          <a:srcRect b="25950"/>
          <a:stretch>
            <a:fillRect/>
          </a:stretch>
        </p:blipFill>
        <p:spPr>
          <a:xfrm>
            <a:off x="5475315" y="449081"/>
            <a:ext cx="6420198" cy="7828269"/>
          </a:xfrm>
          <a:prstGeom prst="rect">
            <a:avLst/>
          </a:prstGeom>
          <a:ln w="28575">
            <a:solidFill>
              <a:srgbClr val="09090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033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7FF1CD3-FCCD-3295-3B68-1F2E861EDA6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992749A-50C2-36E3-3AC6-B9E3F05EDA86}"/>
              </a:ext>
              <a:ext uri="{C183D7F6-B498-43B3-948B-1728B52AA6E4}">
                <adec:decorative xmlns:adec="http://schemas.microsoft.com/office/drawing/2017/decorative" val="1"/>
              </a:ext>
            </a:extLst>
          </p:cNvPr>
          <p:cNvSpPr/>
          <p:nvPr/>
        </p:nvSpPr>
        <p:spPr bwMode="auto">
          <a:xfrm>
            <a:off x="-1374894" y="393287"/>
            <a:ext cx="5946894"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59F0A91B-9E59-A082-0050-C2AA66B90A78}"/>
              </a:ext>
            </a:extLst>
          </p:cNvPr>
          <p:cNvSpPr txBox="1">
            <a:spLocks noGrp="1"/>
          </p:cNvSpPr>
          <p:nvPr>
            <p:ph type="title" idx="4294967295"/>
          </p:nvPr>
        </p:nvSpPr>
        <p:spPr>
          <a:xfrm>
            <a:off x="587376" y="1340557"/>
            <a:ext cx="2197388"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AI adoption score report</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D7C49834-602D-93BE-68E1-70592D688248}"/>
              </a:ext>
            </a:extLst>
          </p:cNvPr>
          <p:cNvSpPr txBox="1"/>
          <p:nvPr/>
        </p:nvSpPr>
        <p:spPr>
          <a:xfrm>
            <a:off x="494386" y="572890"/>
            <a:ext cx="381942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Microsoft 365 Copilot usage report</a:t>
            </a:r>
          </a:p>
        </p:txBody>
      </p:sp>
      <p:sp>
        <p:nvSpPr>
          <p:cNvPr id="15" name="TextBox 14">
            <a:extLst>
              <a:ext uri="{FF2B5EF4-FFF2-40B4-BE49-F238E27FC236}">
                <a16:creationId xmlns:a16="http://schemas.microsoft.com/office/drawing/2014/main" id="{4F5868B5-2324-524A-2194-7E69890417C2}"/>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VIDEO - AI adoption score report">
            <a:hlinkClick r:id="" action="ppaction://media"/>
            <a:extLst>
              <a:ext uri="{FF2B5EF4-FFF2-40B4-BE49-F238E27FC236}">
                <a16:creationId xmlns:a16="http://schemas.microsoft.com/office/drawing/2014/main" id="{3D3559A8-02B6-693A-36AD-0ED0EC40232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8737" b="1447"/>
          <a:stretch>
            <a:fillRect/>
          </a:stretch>
        </p:blipFill>
        <p:spPr>
          <a:xfrm>
            <a:off x="2926080" y="1371600"/>
            <a:ext cx="9049674" cy="457200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487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7FF1CD3-FCCD-3295-3B68-1F2E861EDA6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992749A-50C2-36E3-3AC6-B9E3F05EDA86}"/>
              </a:ext>
              <a:ext uri="{C183D7F6-B498-43B3-948B-1728B52AA6E4}">
                <adec:decorative xmlns:adec="http://schemas.microsoft.com/office/drawing/2017/decorative" val="1"/>
              </a:ext>
            </a:extLst>
          </p:cNvPr>
          <p:cNvSpPr/>
          <p:nvPr/>
        </p:nvSpPr>
        <p:spPr bwMode="auto">
          <a:xfrm>
            <a:off x="-1374894" y="393287"/>
            <a:ext cx="6011440"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59F0A91B-9E59-A082-0050-C2AA66B90A78}"/>
              </a:ext>
            </a:extLst>
          </p:cNvPr>
          <p:cNvSpPr txBox="1">
            <a:spLocks noGrp="1"/>
          </p:cNvSpPr>
          <p:nvPr>
            <p:ph type="title" idx="4294967295"/>
          </p:nvPr>
        </p:nvSpPr>
        <p:spPr>
          <a:xfrm>
            <a:off x="216247" y="1340557"/>
            <a:ext cx="2607164"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Organizational messages</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D7C49834-602D-93BE-68E1-70592D688248}"/>
              </a:ext>
            </a:extLst>
          </p:cNvPr>
          <p:cNvSpPr txBox="1"/>
          <p:nvPr/>
        </p:nvSpPr>
        <p:spPr>
          <a:xfrm>
            <a:off x="494387" y="572890"/>
            <a:ext cx="387321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Microsoft 365 Copilot usage report</a:t>
            </a:r>
          </a:p>
        </p:txBody>
      </p:sp>
      <p:sp>
        <p:nvSpPr>
          <p:cNvPr id="15" name="TextBox 14">
            <a:extLst>
              <a:ext uri="{FF2B5EF4-FFF2-40B4-BE49-F238E27FC236}">
                <a16:creationId xmlns:a16="http://schemas.microsoft.com/office/drawing/2014/main" id="{4F5868B5-2324-524A-2194-7E69890417C2}"/>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3" name="VIDEO - Organizational message in AI adoption score">
            <a:hlinkClick r:id="" action="ppaction://media"/>
            <a:extLst>
              <a:ext uri="{FF2B5EF4-FFF2-40B4-BE49-F238E27FC236}">
                <a16:creationId xmlns:a16="http://schemas.microsoft.com/office/drawing/2014/main" id="{5AF4388B-C950-C8B4-F3F9-49361869290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8777" b="1682"/>
          <a:stretch>
            <a:fillRect/>
          </a:stretch>
        </p:blipFill>
        <p:spPr>
          <a:xfrm>
            <a:off x="2926080" y="1371600"/>
            <a:ext cx="9077387" cy="457200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147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3A89C-E2AC-F665-570C-1A7B37661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A2E7C-F108-EA5B-46A7-92D7633D684A}"/>
              </a:ext>
            </a:extLst>
          </p:cNvPr>
          <p:cNvSpPr>
            <a:spLocks noGrp="1"/>
          </p:cNvSpPr>
          <p:nvPr>
            <p:ph type="title"/>
          </p:nvPr>
        </p:nvSpPr>
        <p:spPr>
          <a:xfrm>
            <a:off x="569912" y="3384610"/>
            <a:ext cx="5868725" cy="615553"/>
          </a:xfrm>
        </p:spPr>
        <p:txBody>
          <a:bodyPr/>
          <a:lstStyle/>
          <a:p>
            <a:r>
              <a:rPr lang="en-US">
                <a:latin typeface="Segoe UI Semibold" panose="020B0702040204020203" pitchFamily="34" charset="0"/>
                <a:cs typeface="Segoe UI Semibold" panose="020B0702040204020203" pitchFamily="34" charset="0"/>
              </a:rPr>
              <a:t>Copilot Chat</a:t>
            </a:r>
          </a:p>
        </p:txBody>
      </p:sp>
    </p:spTree>
    <p:extLst>
      <p:ext uri="{BB962C8B-B14F-4D97-AF65-F5344CB8AC3E}">
        <p14:creationId xmlns:p14="http://schemas.microsoft.com/office/powerpoint/2010/main" val="379978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449B-47CF-932F-7C40-8AEF4454C1CB}"/>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CCD2B044-B085-DC6E-2622-03E905B583C3}"/>
              </a:ext>
              <a:ext uri="{C183D7F6-B498-43B3-948B-1728B52AA6E4}">
                <adec:decorative xmlns:adec="http://schemas.microsoft.com/office/drawing/2017/decorative" val="1"/>
              </a:ext>
            </a:extLst>
          </p:cNvPr>
          <p:cNvSpPr/>
          <p:nvPr/>
        </p:nvSpPr>
        <p:spPr bwMode="auto">
          <a:xfrm>
            <a:off x="-1374894" y="393287"/>
            <a:ext cx="5512942"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5FE3F236-FDDC-EB2F-B605-5DF86EEA1305}"/>
              </a:ext>
            </a:extLst>
          </p:cNvPr>
          <p:cNvSpPr txBox="1">
            <a:spLocks noGrp="1"/>
          </p:cNvSpPr>
          <p:nvPr>
            <p:ph type="title" idx="4294967295"/>
          </p:nvPr>
        </p:nvSpPr>
        <p:spPr>
          <a:xfrm>
            <a:off x="587376" y="1340557"/>
            <a:ext cx="3550672"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Track usage of Copilot Chat</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0A0F3462-A6A4-9221-8C26-27306DA277E4}"/>
              </a:ext>
            </a:extLst>
          </p:cNvPr>
          <p:cNvSpPr txBox="1"/>
          <p:nvPr/>
        </p:nvSpPr>
        <p:spPr>
          <a:xfrm>
            <a:off x="494387" y="572890"/>
            <a:ext cx="341099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Copilot Chat usage report</a:t>
            </a:r>
          </a:p>
        </p:txBody>
      </p:sp>
      <p:sp>
        <p:nvSpPr>
          <p:cNvPr id="7" name="TextBox 6">
            <a:extLst>
              <a:ext uri="{FF2B5EF4-FFF2-40B4-BE49-F238E27FC236}">
                <a16:creationId xmlns:a16="http://schemas.microsoft.com/office/drawing/2014/main" id="{D68050A9-B20B-7F9A-16A7-3931F303EF58}"/>
              </a:ext>
            </a:extLst>
          </p:cNvPr>
          <p:cNvSpPr txBox="1"/>
          <p:nvPr/>
        </p:nvSpPr>
        <p:spPr>
          <a:xfrm>
            <a:off x="585215" y="2639616"/>
            <a:ext cx="3696329" cy="2786404"/>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Understand Copilot Chat adoption patterns and support Microsoft 365 Copilot licensing decisions with detailed usage metrics in totals and at the user level.</a:t>
            </a:r>
          </a:p>
          <a:p>
            <a:r>
              <a:rPr lang="en-US"/>
              <a:t>Review total active users, average daily active users, prompts submitted and usage by app entry-point, e.g., Microsoft 365 Copilot app, Microsoft Teams, Outlook, </a:t>
            </a:r>
            <a:r>
              <a:rPr lang="en-US" err="1"/>
              <a:t>copilot.cloud.microsoft</a:t>
            </a:r>
            <a:r>
              <a:rPr lang="en-US"/>
              <a:t>.</a:t>
            </a:r>
          </a:p>
          <a:p>
            <a:endParaRPr lang="en-US"/>
          </a:p>
        </p:txBody>
      </p:sp>
      <p:sp>
        <p:nvSpPr>
          <p:cNvPr id="15" name="TextBox 14">
            <a:extLst>
              <a:ext uri="{FF2B5EF4-FFF2-40B4-BE49-F238E27FC236}">
                <a16:creationId xmlns:a16="http://schemas.microsoft.com/office/drawing/2014/main" id="{60BF1F0D-7921-7F44-BAE0-60A6F19E83E9}"/>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3" name="Rounded Rectangle 12">
            <a:extLst>
              <a:ext uri="{FF2B5EF4-FFF2-40B4-BE49-F238E27FC236}">
                <a16:creationId xmlns:a16="http://schemas.microsoft.com/office/drawing/2014/main" id="{20814D11-F058-AA68-D82D-A1552189645F}"/>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Available</a:t>
            </a:r>
          </a:p>
        </p:txBody>
      </p:sp>
      <p:pic>
        <p:nvPicPr>
          <p:cNvPr id="5" name="Picture 4" descr="A screenshot of a computer&#10;&#10;AI-generated content may be incorrect.">
            <a:extLst>
              <a:ext uri="{FF2B5EF4-FFF2-40B4-BE49-F238E27FC236}">
                <a16:creationId xmlns:a16="http://schemas.microsoft.com/office/drawing/2014/main" id="{C9F1616D-02CC-A3AD-E0AB-8E95611219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0185" y="1828800"/>
            <a:ext cx="7026105" cy="3657600"/>
          </a:xfrm>
          <a:prstGeom prst="rect">
            <a:avLst/>
          </a:prstGeom>
          <a:ln w="28575">
            <a:solidFill>
              <a:schemeClr val="tx1"/>
            </a:solidFill>
          </a:ln>
        </p:spPr>
      </p:pic>
    </p:spTree>
    <p:extLst>
      <p:ext uri="{BB962C8B-B14F-4D97-AF65-F5344CB8AC3E}">
        <p14:creationId xmlns:p14="http://schemas.microsoft.com/office/powerpoint/2010/main" val="232064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4A6C1D6-5253-2D33-8457-3453CF2C6AD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13714F9-652A-EDF7-B310-46D805C45E7B}"/>
              </a:ext>
              <a:ext uri="{C183D7F6-B498-43B3-948B-1728B52AA6E4}">
                <adec:decorative xmlns:adec="http://schemas.microsoft.com/office/drawing/2017/decorative" val="1"/>
              </a:ext>
            </a:extLst>
          </p:cNvPr>
          <p:cNvSpPr/>
          <p:nvPr/>
        </p:nvSpPr>
        <p:spPr bwMode="auto">
          <a:xfrm>
            <a:off x="-1374894" y="393287"/>
            <a:ext cx="5512942"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TextBox 13">
            <a:extLst>
              <a:ext uri="{FF2B5EF4-FFF2-40B4-BE49-F238E27FC236}">
                <a16:creationId xmlns:a16="http://schemas.microsoft.com/office/drawing/2014/main" id="{A62FC65D-D0CC-2754-D728-C4AD529ECBE0}"/>
              </a:ext>
            </a:extLst>
          </p:cNvPr>
          <p:cNvSpPr txBox="1"/>
          <p:nvPr/>
        </p:nvSpPr>
        <p:spPr>
          <a:xfrm>
            <a:off x="494387" y="572890"/>
            <a:ext cx="341099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Copilot Chat usage report</a:t>
            </a:r>
          </a:p>
        </p:txBody>
      </p:sp>
      <p:sp>
        <p:nvSpPr>
          <p:cNvPr id="15" name="TextBox 14">
            <a:extLst>
              <a:ext uri="{FF2B5EF4-FFF2-40B4-BE49-F238E27FC236}">
                <a16:creationId xmlns:a16="http://schemas.microsoft.com/office/drawing/2014/main" id="{B3B47F1D-E064-27B3-25C5-1D22F89CE3A8}"/>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VIDEO - Copilot Chat usage report">
            <a:hlinkClick r:id="" action="ppaction://media"/>
            <a:extLst>
              <a:ext uri="{FF2B5EF4-FFF2-40B4-BE49-F238E27FC236}">
                <a16:creationId xmlns:a16="http://schemas.microsoft.com/office/drawing/2014/main" id="{ECF4122C-76B0-211D-91D4-0E5612C96C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26080" y="1280160"/>
            <a:ext cx="8940800" cy="502920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972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8A873-916C-1048-B92C-82A56CE2F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D81AC-BA19-339C-5A32-BCF491FD867B}"/>
              </a:ext>
            </a:extLst>
          </p:cNvPr>
          <p:cNvSpPr>
            <a:spLocks noGrp="1"/>
          </p:cNvSpPr>
          <p:nvPr>
            <p:ph type="title"/>
          </p:nvPr>
        </p:nvSpPr>
        <p:spPr>
          <a:xfrm>
            <a:off x="569912" y="2892167"/>
            <a:ext cx="6612284" cy="1107996"/>
          </a:xfrm>
        </p:spPr>
        <p:txBody>
          <a:bodyPr/>
          <a:lstStyle/>
          <a:p>
            <a:r>
              <a:rPr lang="en-US">
                <a:latin typeface="Segoe UI Semibold" panose="020B0702040204020203" pitchFamily="34" charset="0"/>
                <a:cs typeface="Segoe UI Semibold" panose="020B0702040204020203" pitchFamily="34" charset="0"/>
              </a:rPr>
              <a:t>Agents in Microsoft 365 Copilot Chat</a:t>
            </a:r>
          </a:p>
        </p:txBody>
      </p:sp>
    </p:spTree>
    <p:extLst>
      <p:ext uri="{BB962C8B-B14F-4D97-AF65-F5344CB8AC3E}">
        <p14:creationId xmlns:p14="http://schemas.microsoft.com/office/powerpoint/2010/main" val="387693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EEF96-5792-19F5-FC11-52B78A14F05C}"/>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C874A222-2DE8-2A06-C948-6819AF27B638}"/>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119E9045-06C8-E4AC-172F-CC1EB8349B77}"/>
              </a:ext>
            </a:extLst>
          </p:cNvPr>
          <p:cNvSpPr txBox="1">
            <a:spLocks noGrp="1"/>
          </p:cNvSpPr>
          <p:nvPr>
            <p:ph type="title" idx="4294967295"/>
          </p:nvPr>
        </p:nvSpPr>
        <p:spPr>
          <a:xfrm>
            <a:off x="587376" y="1340557"/>
            <a:ext cx="3570967"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Manage who can create and use agents</a:t>
            </a:r>
          </a:p>
        </p:txBody>
      </p:sp>
      <p:sp>
        <p:nvSpPr>
          <p:cNvPr id="14" name="TextBox 13">
            <a:extLst>
              <a:ext uri="{FF2B5EF4-FFF2-40B4-BE49-F238E27FC236}">
                <a16:creationId xmlns:a16="http://schemas.microsoft.com/office/drawing/2014/main" id="{30F2B24A-6F7D-9A35-1488-6572EDD633AB}"/>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enablement</a:t>
            </a:r>
          </a:p>
        </p:txBody>
      </p:sp>
      <p:sp>
        <p:nvSpPr>
          <p:cNvPr id="7" name="TextBox 6">
            <a:extLst>
              <a:ext uri="{FF2B5EF4-FFF2-40B4-BE49-F238E27FC236}">
                <a16:creationId xmlns:a16="http://schemas.microsoft.com/office/drawing/2014/main" id="{8F9A847C-B720-999C-205E-DD20FE6FE38E}"/>
              </a:ext>
            </a:extLst>
          </p:cNvPr>
          <p:cNvSpPr txBox="1"/>
          <p:nvPr/>
        </p:nvSpPr>
        <p:spPr>
          <a:xfrm>
            <a:off x="587375" y="3047991"/>
            <a:ext cx="2968625" cy="2121606"/>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AI admins can manage who can create and use agents in Microsoft 365 Copilot Chat.</a:t>
            </a:r>
          </a:p>
          <a:p>
            <a:r>
              <a:rPr lang="en-US"/>
              <a:t>Options to enable agents for all users, no users, or specific users and groups.</a:t>
            </a:r>
          </a:p>
          <a:p>
            <a:r>
              <a:rPr lang="en-US"/>
              <a:t>Enables staged rollout of agents by security groups.</a:t>
            </a:r>
          </a:p>
        </p:txBody>
      </p:sp>
      <p:sp>
        <p:nvSpPr>
          <p:cNvPr id="3" name="Rectangle: Rounded Corners 2">
            <a:extLst>
              <a:ext uri="{FF2B5EF4-FFF2-40B4-BE49-F238E27FC236}">
                <a16:creationId xmlns:a16="http://schemas.microsoft.com/office/drawing/2014/main" id="{02F9C766-37E3-1517-6399-4D04F301046C}"/>
              </a:ext>
            </a:extLst>
          </p:cNvPr>
          <p:cNvSpPr/>
          <p:nvPr/>
        </p:nvSpPr>
        <p:spPr>
          <a:xfrm>
            <a:off x="4311696" y="1489202"/>
            <a:ext cx="7591652" cy="3850207"/>
          </a:xfrm>
          <a:prstGeom prst="roundRect">
            <a:avLst>
              <a:gd name="adj" fmla="val 94"/>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3A1796BC-EA72-1D3F-FFAA-6D7083CAD435}"/>
              </a:ext>
            </a:extLst>
          </p:cNvPr>
          <p:cNvSpPr/>
          <p:nvPr/>
        </p:nvSpPr>
        <p:spPr>
          <a:xfrm>
            <a:off x="8328942" y="2091949"/>
            <a:ext cx="3275682" cy="4212662"/>
          </a:xfrm>
          <a:prstGeom prst="roundRect">
            <a:avLst>
              <a:gd name="adj" fmla="val 0"/>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 name="Rounded Rectangle 12">
            <a:extLst>
              <a:ext uri="{FF2B5EF4-FFF2-40B4-BE49-F238E27FC236}">
                <a16:creationId xmlns:a16="http://schemas.microsoft.com/office/drawing/2014/main" id="{1435FA92-33D6-F0E6-9A26-F38223720221}"/>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Generally Available</a:t>
            </a:r>
          </a:p>
        </p:txBody>
      </p:sp>
      <p:sp>
        <p:nvSpPr>
          <p:cNvPr id="6" name="TextBox 5">
            <a:extLst>
              <a:ext uri="{FF2B5EF4-FFF2-40B4-BE49-F238E27FC236}">
                <a16:creationId xmlns:a16="http://schemas.microsoft.com/office/drawing/2014/main" id="{15B7A022-799D-0556-C9D0-45988939481B}"/>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Tree>
    <p:extLst>
      <p:ext uri="{BB962C8B-B14F-4D97-AF65-F5344CB8AC3E}">
        <p14:creationId xmlns:p14="http://schemas.microsoft.com/office/powerpoint/2010/main" val="178068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7288-4399-0AD2-B867-01E540739FDE}"/>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61485DE-979E-B6D0-1F99-6044B030233E}"/>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478572D6-03EA-E1E0-4C2E-C5F03578BC40}"/>
              </a:ext>
            </a:extLst>
          </p:cNvPr>
          <p:cNvSpPr txBox="1">
            <a:spLocks noGrp="1"/>
          </p:cNvSpPr>
          <p:nvPr>
            <p:ph type="title" idx="4294967295"/>
          </p:nvPr>
        </p:nvSpPr>
        <p:spPr>
          <a:xfrm>
            <a:off x="587376" y="1340557"/>
            <a:ext cx="3781424"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Central management of agents in Microsoft 365</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161BBCD1-335D-62CE-6474-C18686B9AC3C}"/>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7" name="TextBox 6">
            <a:extLst>
              <a:ext uri="{FF2B5EF4-FFF2-40B4-BE49-F238E27FC236}">
                <a16:creationId xmlns:a16="http://schemas.microsoft.com/office/drawing/2014/main" id="{8EABE9A1-5587-21A3-DC6B-78AE22EDDF9B}"/>
              </a:ext>
            </a:extLst>
          </p:cNvPr>
          <p:cNvSpPr txBox="1"/>
          <p:nvPr/>
        </p:nvSpPr>
        <p:spPr>
          <a:xfrm>
            <a:off x="587375" y="3026718"/>
            <a:ext cx="3899699" cy="1678408"/>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Agent inventory - rich agent metadata, capabilities, data sources, custom actions, certification details and more.</a:t>
            </a:r>
          </a:p>
          <a:p>
            <a:r>
              <a:rPr lang="en-US"/>
              <a:t>Deploy and block agents, review and approve requested agents.</a:t>
            </a:r>
          </a:p>
          <a:p>
            <a:r>
              <a:rPr lang="en-US"/>
              <a:t>Agent-level user access controls.</a:t>
            </a:r>
          </a:p>
        </p:txBody>
      </p:sp>
      <p:sp>
        <p:nvSpPr>
          <p:cNvPr id="15" name="TextBox 14">
            <a:extLst>
              <a:ext uri="{FF2B5EF4-FFF2-40B4-BE49-F238E27FC236}">
                <a16:creationId xmlns:a16="http://schemas.microsoft.com/office/drawing/2014/main" id="{C6D31898-A217-6F6C-D814-B3687A079640}"/>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Picture 3" descr="A screenshot of a computer&#10;&#10;AI-generated content may be incorrect.">
            <a:extLst>
              <a:ext uri="{FF2B5EF4-FFF2-40B4-BE49-F238E27FC236}">
                <a16:creationId xmlns:a16="http://schemas.microsoft.com/office/drawing/2014/main" id="{895FE213-F169-91E7-EE60-190FC85C7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880" y="1828800"/>
            <a:ext cx="7026105" cy="3657600"/>
          </a:xfrm>
          <a:prstGeom prst="rect">
            <a:avLst/>
          </a:prstGeom>
          <a:ln w="28575">
            <a:solidFill>
              <a:schemeClr val="tx1"/>
            </a:solidFill>
          </a:ln>
        </p:spPr>
      </p:pic>
      <p:sp>
        <p:nvSpPr>
          <p:cNvPr id="5" name="Rounded Rectangle 12">
            <a:extLst>
              <a:ext uri="{FF2B5EF4-FFF2-40B4-BE49-F238E27FC236}">
                <a16:creationId xmlns:a16="http://schemas.microsoft.com/office/drawing/2014/main" id="{71A2B347-7382-D6A7-A303-94E91E00A1B6}"/>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GA: Q2 CY2025</a:t>
            </a:r>
          </a:p>
        </p:txBody>
      </p:sp>
    </p:spTree>
    <p:extLst>
      <p:ext uri="{BB962C8B-B14F-4D97-AF65-F5344CB8AC3E}">
        <p14:creationId xmlns:p14="http://schemas.microsoft.com/office/powerpoint/2010/main" val="387197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76FD4A2-CF86-747A-F326-9B0F9C995B1F}"/>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4D8DA57-7DAD-209D-AA3C-31906F58E423}"/>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17F1D0C2-5D1F-5D97-EBDD-3748EFD596E5}"/>
              </a:ext>
            </a:extLst>
          </p:cNvPr>
          <p:cNvSpPr txBox="1">
            <a:spLocks noGrp="1"/>
          </p:cNvSpPr>
          <p:nvPr>
            <p:ph type="title" idx="4294967295"/>
          </p:nvPr>
        </p:nvSpPr>
        <p:spPr>
          <a:xfrm>
            <a:off x="587377" y="1340557"/>
            <a:ext cx="2613024" cy="17727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Deploying a recommended agent to all users</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ADBAA3A2-2859-7601-4F7A-E316DBE9A0ED}"/>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15" name="TextBox 14">
            <a:extLst>
              <a:ext uri="{FF2B5EF4-FFF2-40B4-BE49-F238E27FC236}">
                <a16:creationId xmlns:a16="http://schemas.microsoft.com/office/drawing/2014/main" id="{E4BDF729-CD2C-7D93-1BF0-9966BFFEAEDD}"/>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3" name="VIDEO - Agents and connectors - deploy a recommended agent to all users - Prompt Coach">
            <a:hlinkClick r:id="" action="ppaction://media"/>
            <a:extLst>
              <a:ext uri="{FF2B5EF4-FFF2-40B4-BE49-F238E27FC236}">
                <a16:creationId xmlns:a16="http://schemas.microsoft.com/office/drawing/2014/main" id="{DB60EBF2-34F9-B2E3-0F66-BC8DCEA625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3280" y="1371600"/>
            <a:ext cx="8453121" cy="475488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33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91EB9908-EE70-39EC-7CD1-5F75E5704B78}"/>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623754E4-75DA-8471-3B73-95AF37CF5D7A}"/>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FA6192B9-163E-8619-7AF2-E4218FC3A23C}"/>
              </a:ext>
            </a:extLst>
          </p:cNvPr>
          <p:cNvSpPr txBox="1">
            <a:spLocks noGrp="1"/>
          </p:cNvSpPr>
          <p:nvPr>
            <p:ph type="title" idx="4294967295"/>
          </p:nvPr>
        </p:nvSpPr>
        <p:spPr>
          <a:xfrm>
            <a:off x="587376" y="1340557"/>
            <a:ext cx="2801710"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Deploying an agent to a group of users</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74C4F0D1-830F-B114-5976-AAD6102ABA05}"/>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15" name="TextBox 14">
            <a:extLst>
              <a:ext uri="{FF2B5EF4-FFF2-40B4-BE49-F238E27FC236}">
                <a16:creationId xmlns:a16="http://schemas.microsoft.com/office/drawing/2014/main" id="{B10EEEEF-4158-2608-8247-C5ADB960C6E5}"/>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3" name="VIDEO - Agents and connectors - deploy an agent to a group">
            <a:hlinkClick r:id="" action="ppaction://media"/>
            <a:extLst>
              <a:ext uri="{FF2B5EF4-FFF2-40B4-BE49-F238E27FC236}">
                <a16:creationId xmlns:a16="http://schemas.microsoft.com/office/drawing/2014/main" id="{86E61A2B-499B-3EBD-84A0-06C75EBD40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3280" y="1371600"/>
            <a:ext cx="8453119" cy="475488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271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AEBB8CC2-86FC-6675-248A-EDFD9E1058FF}"/>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84B6442-25FF-2109-AF56-F23811EC4448}"/>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A9C409A5-EE38-760B-FAD2-9B292E92A456}"/>
              </a:ext>
            </a:extLst>
          </p:cNvPr>
          <p:cNvSpPr txBox="1">
            <a:spLocks noGrp="1"/>
          </p:cNvSpPr>
          <p:nvPr>
            <p:ph type="title" idx="4294967295"/>
          </p:nvPr>
        </p:nvSpPr>
        <p:spPr>
          <a:xfrm>
            <a:off x="587376" y="1340557"/>
            <a:ext cx="2729138"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Remove </a:t>
            </a:r>
            <a:r>
              <a:rPr lang="en-US" sz="3200" spc="-80">
                <a:ln>
                  <a:noFill/>
                </a:ln>
                <a:solidFill>
                  <a:srgbClr val="000000"/>
                </a:solidFill>
                <a:ea typeface="+mj-ea"/>
                <a:cs typeface="+mj-cs"/>
              </a:rPr>
              <a:t>user access to an agent</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A08EAE5B-D7C9-8BF3-77CE-F85DEF16931C}"/>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15" name="TextBox 14">
            <a:extLst>
              <a:ext uri="{FF2B5EF4-FFF2-40B4-BE49-F238E27FC236}">
                <a16:creationId xmlns:a16="http://schemas.microsoft.com/office/drawing/2014/main" id="{8F086FC0-BA60-57BA-1011-4A2C9975F401}"/>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B05 - remove agent for a user">
            <a:hlinkClick r:id="" action="ppaction://media"/>
            <a:extLst>
              <a:ext uri="{FF2B5EF4-FFF2-40B4-BE49-F238E27FC236}">
                <a16:creationId xmlns:a16="http://schemas.microsoft.com/office/drawing/2014/main" id="{EAF1895F-319E-B49A-014D-0BBECA78DC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3280" y="1371600"/>
            <a:ext cx="8451850" cy="4754166"/>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041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0174BF6-371E-5C50-A713-E7BF0D2EE26F}"/>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CFB3AA8F-A6C6-5F98-A697-66C1C72B7653}"/>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2E6E428F-C08A-3552-E27D-9D849100291B}"/>
              </a:ext>
            </a:extLst>
          </p:cNvPr>
          <p:cNvSpPr txBox="1">
            <a:spLocks noGrp="1"/>
          </p:cNvSpPr>
          <p:nvPr>
            <p:ph type="title" idx="4294967295"/>
          </p:nvPr>
        </p:nvSpPr>
        <p:spPr>
          <a:xfrm>
            <a:off x="587376" y="1340557"/>
            <a:ext cx="3781424"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Block an agent</a:t>
            </a:r>
          </a:p>
        </p:txBody>
      </p:sp>
      <p:sp>
        <p:nvSpPr>
          <p:cNvPr id="14" name="TextBox 13">
            <a:extLst>
              <a:ext uri="{FF2B5EF4-FFF2-40B4-BE49-F238E27FC236}">
                <a16:creationId xmlns:a16="http://schemas.microsoft.com/office/drawing/2014/main" id="{B6186D69-6E85-B057-C276-13D1D6442AAE}"/>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15" name="TextBox 14">
            <a:extLst>
              <a:ext uri="{FF2B5EF4-FFF2-40B4-BE49-F238E27FC236}">
                <a16:creationId xmlns:a16="http://schemas.microsoft.com/office/drawing/2014/main" id="{56062A7E-1ED4-F473-60A0-0189337B116B}"/>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3" name="C01 - block agent">
            <a:hlinkClick r:id="" action="ppaction://media"/>
            <a:extLst>
              <a:ext uri="{FF2B5EF4-FFF2-40B4-BE49-F238E27FC236}">
                <a16:creationId xmlns:a16="http://schemas.microsoft.com/office/drawing/2014/main" id="{A6EB2822-2417-E8DD-631F-2620B630F6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3280" y="1371600"/>
            <a:ext cx="8453120" cy="4754880"/>
          </a:xfrm>
          <a:prstGeom prst="rect">
            <a:avLst/>
          </a:prstGeom>
          <a:ln w="349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46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238D-18FD-C1AF-A463-E3C6D2C23CBB}"/>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FD76BE-789A-74A3-8C0C-E1DAEA34EA9B}"/>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99AEB5D0-D319-56B1-4057-6AFD3253A989}"/>
              </a:ext>
            </a:extLst>
          </p:cNvPr>
          <p:cNvSpPr txBox="1">
            <a:spLocks noGrp="1"/>
          </p:cNvSpPr>
          <p:nvPr>
            <p:ph type="title" idx="4294967295"/>
          </p:nvPr>
        </p:nvSpPr>
        <p:spPr>
          <a:xfrm>
            <a:off x="587376" y="1340557"/>
            <a:ext cx="3781424"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Agent pinning</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6334F3F7-19AC-F794-10F7-8E089ACA61C0}"/>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7" name="TextBox 6">
            <a:extLst>
              <a:ext uri="{FF2B5EF4-FFF2-40B4-BE49-F238E27FC236}">
                <a16:creationId xmlns:a16="http://schemas.microsoft.com/office/drawing/2014/main" id="{B45C3721-07F5-37AC-4A3E-3EFAFFDCA34B}"/>
              </a:ext>
            </a:extLst>
          </p:cNvPr>
          <p:cNvSpPr txBox="1"/>
          <p:nvPr/>
        </p:nvSpPr>
        <p:spPr>
          <a:xfrm>
            <a:off x="587375" y="3026718"/>
            <a:ext cx="3899699" cy="1106970"/>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Curate high-value agents for all users in the organization.</a:t>
            </a:r>
          </a:p>
          <a:p>
            <a:r>
              <a:rPr lang="en-US"/>
              <a:t>Pin function-specific agents for users and groups.</a:t>
            </a:r>
          </a:p>
        </p:txBody>
      </p:sp>
      <p:sp>
        <p:nvSpPr>
          <p:cNvPr id="15" name="TextBox 14">
            <a:extLst>
              <a:ext uri="{FF2B5EF4-FFF2-40B4-BE49-F238E27FC236}">
                <a16:creationId xmlns:a16="http://schemas.microsoft.com/office/drawing/2014/main" id="{723F5641-E830-0CB1-5F82-A08D5B3ABFC3}"/>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5" name="Rounded Rectangle 12">
            <a:extLst>
              <a:ext uri="{FF2B5EF4-FFF2-40B4-BE49-F238E27FC236}">
                <a16:creationId xmlns:a16="http://schemas.microsoft.com/office/drawing/2014/main" id="{D6038BB8-1B23-ED7F-9366-7DAF0F87E3C0}"/>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GA: Q3CY2025</a:t>
            </a:r>
          </a:p>
        </p:txBody>
      </p:sp>
      <p:pic>
        <p:nvPicPr>
          <p:cNvPr id="4" name="Picture 3">
            <a:extLst>
              <a:ext uri="{FF2B5EF4-FFF2-40B4-BE49-F238E27FC236}">
                <a16:creationId xmlns:a16="http://schemas.microsoft.com/office/drawing/2014/main" id="{EFCEC5F9-277E-6F11-3D26-2A8BF38B8881}"/>
              </a:ext>
            </a:extLst>
          </p:cNvPr>
          <p:cNvPicPr>
            <a:picLocks noChangeAspect="1"/>
          </p:cNvPicPr>
          <p:nvPr/>
        </p:nvPicPr>
        <p:blipFill>
          <a:blip r:embed="rId3"/>
          <a:srcRect t="7383"/>
          <a:stretch>
            <a:fillRect/>
          </a:stretch>
        </p:blipFill>
        <p:spPr>
          <a:xfrm>
            <a:off x="4746653" y="1816036"/>
            <a:ext cx="7020735" cy="3657600"/>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807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74BF6-371E-5C50-A713-E7BF0D2EE26F}"/>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CFB3AA8F-A6C6-5F98-A697-66C1C72B7653}"/>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2E6E428F-C08A-3552-E27D-9D849100291B}"/>
              </a:ext>
            </a:extLst>
          </p:cNvPr>
          <p:cNvSpPr txBox="1">
            <a:spLocks noGrp="1"/>
          </p:cNvSpPr>
          <p:nvPr>
            <p:ph type="title" idx="4294967295"/>
          </p:nvPr>
        </p:nvSpPr>
        <p:spPr>
          <a:xfrm>
            <a:off x="587376" y="1340557"/>
            <a:ext cx="3781424"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Pin an agent</a:t>
            </a:r>
          </a:p>
        </p:txBody>
      </p:sp>
      <p:sp>
        <p:nvSpPr>
          <p:cNvPr id="14" name="TextBox 13">
            <a:extLst>
              <a:ext uri="{FF2B5EF4-FFF2-40B4-BE49-F238E27FC236}">
                <a16:creationId xmlns:a16="http://schemas.microsoft.com/office/drawing/2014/main" id="{B6186D69-6E85-B057-C276-13D1D6442AAE}"/>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Agent management</a:t>
            </a:r>
          </a:p>
        </p:txBody>
      </p:sp>
      <p:sp>
        <p:nvSpPr>
          <p:cNvPr id="15" name="TextBox 14">
            <a:extLst>
              <a:ext uri="{FF2B5EF4-FFF2-40B4-BE49-F238E27FC236}">
                <a16:creationId xmlns:a16="http://schemas.microsoft.com/office/drawing/2014/main" id="{56062A7E-1ED4-F473-60A0-0189337B116B}"/>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3" name="Pin agent available to some users">
            <a:hlinkClick r:id="" action="ppaction://media"/>
            <a:extLst>
              <a:ext uri="{FF2B5EF4-FFF2-40B4-BE49-F238E27FC236}">
                <a16:creationId xmlns:a16="http://schemas.microsoft.com/office/drawing/2014/main" id="{3EF3AF4F-BF6C-29EA-23BC-7E463D4D1C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3280" y="1371600"/>
            <a:ext cx="8453119" cy="4754880"/>
          </a:xfrm>
          <a:prstGeom prst="rect">
            <a:avLst/>
          </a:prstGeom>
          <a:ln w="34925">
            <a:solidFill>
              <a:schemeClr val="tx1"/>
            </a:solidFill>
          </a:ln>
        </p:spPr>
      </p:pic>
    </p:spTree>
    <p:extLst>
      <p:ext uri="{BB962C8B-B14F-4D97-AF65-F5344CB8AC3E}">
        <p14:creationId xmlns:p14="http://schemas.microsoft.com/office/powerpoint/2010/main" val="13706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D94A-A014-DA55-F3BE-78A5B5470D22}"/>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56B47AFC-6E77-E999-1A5A-32E956127A0E}"/>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F74512C3-FD5D-F54F-BB06-80904B6CDB04}"/>
              </a:ext>
            </a:extLst>
          </p:cNvPr>
          <p:cNvSpPr txBox="1">
            <a:spLocks noGrp="1"/>
          </p:cNvSpPr>
          <p:nvPr>
            <p:ph type="title" idx="4294967295"/>
          </p:nvPr>
        </p:nvSpPr>
        <p:spPr>
          <a:xfrm>
            <a:off x="587376" y="1340557"/>
            <a:ext cx="4303938"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Assess agent usage</a:t>
            </a:r>
          </a:p>
        </p:txBody>
      </p:sp>
      <p:sp>
        <p:nvSpPr>
          <p:cNvPr id="14" name="TextBox 13">
            <a:extLst>
              <a:ext uri="{FF2B5EF4-FFF2-40B4-BE49-F238E27FC236}">
                <a16:creationId xmlns:a16="http://schemas.microsoft.com/office/drawing/2014/main" id="{7659D38B-2039-B709-9479-F384C49D90FD}"/>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Usage reporting</a:t>
            </a:r>
          </a:p>
        </p:txBody>
      </p:sp>
      <p:sp>
        <p:nvSpPr>
          <p:cNvPr id="15" name="TextBox 14">
            <a:extLst>
              <a:ext uri="{FF2B5EF4-FFF2-40B4-BE49-F238E27FC236}">
                <a16:creationId xmlns:a16="http://schemas.microsoft.com/office/drawing/2014/main" id="{0FA82644-1F21-AA3F-345D-AA27D1348A24}"/>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5" name="TextBox 4">
            <a:extLst>
              <a:ext uri="{FF2B5EF4-FFF2-40B4-BE49-F238E27FC236}">
                <a16:creationId xmlns:a16="http://schemas.microsoft.com/office/drawing/2014/main" id="{B5B020BB-DE77-4A67-3043-0EABC5D58079}"/>
              </a:ext>
            </a:extLst>
          </p:cNvPr>
          <p:cNvSpPr txBox="1"/>
          <p:nvPr/>
        </p:nvSpPr>
        <p:spPr>
          <a:xfrm>
            <a:off x="587375" y="2112229"/>
            <a:ext cx="3899320" cy="3590727"/>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Inform agent management and adoption strategy decisions with insight into agent usage.</a:t>
            </a:r>
          </a:p>
          <a:p>
            <a:r>
              <a:rPr lang="en-US"/>
              <a:t>Total active users with segmentation by Microsoft 365 Copilot licensed and unlicensed users.</a:t>
            </a:r>
          </a:p>
          <a:p>
            <a:r>
              <a:rPr lang="en-US"/>
              <a:t>Total active agents.</a:t>
            </a:r>
          </a:p>
          <a:p>
            <a:r>
              <a:rPr lang="en-US"/>
              <a:t>Active users and active agents by publisher type, e.g., user-created, built by your organization, built by Microsoft, built by Microsoft partners.</a:t>
            </a:r>
          </a:p>
          <a:p>
            <a:r>
              <a:rPr lang="en-US"/>
              <a:t>Line-level details per user, agent, and user-agent pair.</a:t>
            </a:r>
          </a:p>
        </p:txBody>
      </p:sp>
      <p:pic>
        <p:nvPicPr>
          <p:cNvPr id="4" name="Picture 3" descr="Screenshot of the agents usage report in the Microsoft 365 admin center">
            <a:extLst>
              <a:ext uri="{FF2B5EF4-FFF2-40B4-BE49-F238E27FC236}">
                <a16:creationId xmlns:a16="http://schemas.microsoft.com/office/drawing/2014/main" id="{DA115D7A-CB1B-12A9-56AA-0863600AC20A}"/>
              </a:ext>
            </a:extLst>
          </p:cNvPr>
          <p:cNvPicPr>
            <a:picLocks noChangeAspect="1"/>
          </p:cNvPicPr>
          <p:nvPr/>
        </p:nvPicPr>
        <p:blipFill>
          <a:blip r:embed="rId3"/>
          <a:srcRect t="3728" b="14534"/>
          <a:stretch>
            <a:fillRect/>
          </a:stretch>
        </p:blipFill>
        <p:spPr>
          <a:xfrm>
            <a:off x="5364012" y="637892"/>
            <a:ext cx="5686279" cy="5582216"/>
          </a:xfrm>
          <a:prstGeom prst="rect">
            <a:avLst/>
          </a:prstGeom>
          <a:ln w="28575">
            <a:solidFill>
              <a:schemeClr val="tx1"/>
            </a:solidFill>
          </a:ln>
        </p:spPr>
      </p:pic>
      <p:sp>
        <p:nvSpPr>
          <p:cNvPr id="6" name="Rounded Rectangle 12">
            <a:extLst>
              <a:ext uri="{FF2B5EF4-FFF2-40B4-BE49-F238E27FC236}">
                <a16:creationId xmlns:a16="http://schemas.microsoft.com/office/drawing/2014/main" id="{1F66D1B1-89FA-19E5-BA53-940FDB6EE507}"/>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Public preview: Q3CY2025</a:t>
            </a:r>
          </a:p>
        </p:txBody>
      </p:sp>
    </p:spTree>
    <p:extLst>
      <p:ext uri="{BB962C8B-B14F-4D97-AF65-F5344CB8AC3E}">
        <p14:creationId xmlns:p14="http://schemas.microsoft.com/office/powerpoint/2010/main" val="220190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E194-9835-9626-94B6-0129B59244E6}"/>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BEA1470-2463-531D-1AC4-A77340C1A3C9}"/>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3FAC32C3-672A-BD2F-41B3-C07AEFC693AA}"/>
              </a:ext>
            </a:extLst>
          </p:cNvPr>
          <p:cNvSpPr txBox="1">
            <a:spLocks noGrp="1"/>
          </p:cNvSpPr>
          <p:nvPr>
            <p:ph type="title" idx="4294967295"/>
          </p:nvPr>
        </p:nvSpPr>
        <p:spPr>
          <a:xfrm>
            <a:off x="587376" y="1340557"/>
            <a:ext cx="3519111"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Granular billing aligned to usage by group</a:t>
            </a:r>
          </a:p>
        </p:txBody>
      </p:sp>
      <p:sp>
        <p:nvSpPr>
          <p:cNvPr id="14" name="TextBox 13">
            <a:extLst>
              <a:ext uri="{FF2B5EF4-FFF2-40B4-BE49-F238E27FC236}">
                <a16:creationId xmlns:a16="http://schemas.microsoft.com/office/drawing/2014/main" id="{42E3CA4E-A8C9-09FA-C5D1-0FF80DD5A1BF}"/>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Billing policies</a:t>
            </a:r>
          </a:p>
        </p:txBody>
      </p:sp>
      <p:sp>
        <p:nvSpPr>
          <p:cNvPr id="7" name="TextBox 6">
            <a:extLst>
              <a:ext uri="{FF2B5EF4-FFF2-40B4-BE49-F238E27FC236}">
                <a16:creationId xmlns:a16="http://schemas.microsoft.com/office/drawing/2014/main" id="{F5AFA20A-271F-63AD-BB53-C5370EB7DD8E}"/>
              </a:ext>
            </a:extLst>
          </p:cNvPr>
          <p:cNvSpPr txBox="1"/>
          <p:nvPr/>
        </p:nvSpPr>
        <p:spPr>
          <a:xfrm>
            <a:off x="585216" y="3000358"/>
            <a:ext cx="3837155" cy="1900007"/>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Set billing policies scoped to defined users and groups and associated Azure subscription.</a:t>
            </a:r>
          </a:p>
          <a:p>
            <a:r>
              <a:rPr lang="en-US"/>
              <a:t>Enables departmental billing and cross charges.</a:t>
            </a:r>
          </a:p>
          <a:p>
            <a:r>
              <a:rPr lang="en-US"/>
              <a:t>Supports agent management decisions with group-level usage and cost insight.</a:t>
            </a:r>
          </a:p>
        </p:txBody>
      </p:sp>
      <p:sp>
        <p:nvSpPr>
          <p:cNvPr id="15" name="TextBox 14">
            <a:extLst>
              <a:ext uri="{FF2B5EF4-FFF2-40B4-BE49-F238E27FC236}">
                <a16:creationId xmlns:a16="http://schemas.microsoft.com/office/drawing/2014/main" id="{5F6C8EA9-750F-6386-9762-1FC1D9FC8F2E}"/>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4" name="Picture 3" descr="A screenshot of a computer&#10;&#10;AI-generated content may be incorrect.">
            <a:extLst>
              <a:ext uri="{FF2B5EF4-FFF2-40B4-BE49-F238E27FC236}">
                <a16:creationId xmlns:a16="http://schemas.microsoft.com/office/drawing/2014/main" id="{2D8234E5-A6CC-3C67-C150-4D5D78C841B4}"/>
              </a:ext>
            </a:extLst>
          </p:cNvPr>
          <p:cNvPicPr>
            <a:picLocks noChangeAspect="1"/>
          </p:cNvPicPr>
          <p:nvPr/>
        </p:nvPicPr>
        <p:blipFill>
          <a:blip r:embed="rId3" cstate="print">
            <a:extLst>
              <a:ext uri="{28A0092B-C50C-407E-A947-70E740481C1C}">
                <a14:useLocalDpi xmlns:a14="http://schemas.microsoft.com/office/drawing/2010/main" val="0"/>
              </a:ext>
            </a:extLst>
          </a:blip>
          <a:srcRect t="7430"/>
          <a:stretch>
            <a:fillRect/>
          </a:stretch>
        </p:blipFill>
        <p:spPr>
          <a:xfrm>
            <a:off x="4817755" y="2038096"/>
            <a:ext cx="7024254" cy="3657600"/>
          </a:xfrm>
          <a:prstGeom prst="rect">
            <a:avLst/>
          </a:prstGeom>
          <a:ln w="28575">
            <a:solidFill>
              <a:schemeClr val="tx1"/>
            </a:solidFill>
          </a:ln>
        </p:spPr>
      </p:pic>
      <p:sp>
        <p:nvSpPr>
          <p:cNvPr id="5" name="Rounded Rectangle 12">
            <a:extLst>
              <a:ext uri="{FF2B5EF4-FFF2-40B4-BE49-F238E27FC236}">
                <a16:creationId xmlns:a16="http://schemas.microsoft.com/office/drawing/2014/main" id="{B64B5284-BD31-2CD4-DD97-7F00916E0578}"/>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GA: Q2CY2025</a:t>
            </a:r>
          </a:p>
        </p:txBody>
      </p:sp>
    </p:spTree>
    <p:extLst>
      <p:ext uri="{BB962C8B-B14F-4D97-AF65-F5344CB8AC3E}">
        <p14:creationId xmlns:p14="http://schemas.microsoft.com/office/powerpoint/2010/main" val="20798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8A6BDBF-ADFE-51E8-E486-A2B2802FBB62}"/>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BC003F28-71C5-E3D1-323E-E663659C5FFE}"/>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D055A00C-2534-A39D-4DFC-722D0E702ADD}"/>
              </a:ext>
            </a:extLst>
          </p:cNvPr>
          <p:cNvSpPr txBox="1">
            <a:spLocks noGrp="1"/>
          </p:cNvSpPr>
          <p:nvPr>
            <p:ph type="title" idx="4294967295"/>
          </p:nvPr>
        </p:nvSpPr>
        <p:spPr>
          <a:xfrm>
            <a:off x="587377" y="1340557"/>
            <a:ext cx="2509146"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Create a billing policy and view usage and cost</a:t>
            </a:r>
          </a:p>
        </p:txBody>
      </p:sp>
      <p:sp>
        <p:nvSpPr>
          <p:cNvPr id="14" name="TextBox 13">
            <a:extLst>
              <a:ext uri="{FF2B5EF4-FFF2-40B4-BE49-F238E27FC236}">
                <a16:creationId xmlns:a16="http://schemas.microsoft.com/office/drawing/2014/main" id="{4702166C-6460-9C2E-B463-7E9C5EEE96F7}"/>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Billing policies</a:t>
            </a:r>
          </a:p>
        </p:txBody>
      </p:sp>
      <p:sp>
        <p:nvSpPr>
          <p:cNvPr id="15" name="TextBox 14">
            <a:extLst>
              <a:ext uri="{FF2B5EF4-FFF2-40B4-BE49-F238E27FC236}">
                <a16:creationId xmlns:a16="http://schemas.microsoft.com/office/drawing/2014/main" id="{B291023C-8659-8321-2E6C-61C5D3822222}"/>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pic>
        <p:nvPicPr>
          <p:cNvPr id="3" name="VIDEO - Billing and usage - create a billing policy and vew usage">
            <a:hlinkClick r:id="" action="ppaction://media"/>
            <a:extLst>
              <a:ext uri="{FF2B5EF4-FFF2-40B4-BE49-F238E27FC236}">
                <a16:creationId xmlns:a16="http://schemas.microsoft.com/office/drawing/2014/main" id="{B10C786A-032C-A574-DA62-AA79215060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3280" y="1371600"/>
            <a:ext cx="8453119" cy="4754880"/>
          </a:xfrm>
          <a:prstGeom prst="rect">
            <a:avLst/>
          </a:prstGeom>
          <a:ln w="34925">
            <a:solidFill>
              <a:schemeClr val="tx1"/>
            </a:solidFill>
          </a:ln>
        </p:spPr>
      </p:pic>
    </p:spTree>
    <p:extLst>
      <p:ext uri="{BB962C8B-B14F-4D97-AF65-F5344CB8AC3E}">
        <p14:creationId xmlns:p14="http://schemas.microsoft.com/office/powerpoint/2010/main" val="234183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2402E-0150-4080-B941-EAC7819615F2}"/>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CB47B77-093C-19CA-EA7B-9A7C84BAD5E5}"/>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1874C75B-564B-DCFB-5E57-842175E393A6}"/>
              </a:ext>
            </a:extLst>
          </p:cNvPr>
          <p:cNvSpPr txBox="1">
            <a:spLocks noGrp="1"/>
          </p:cNvSpPr>
          <p:nvPr>
            <p:ph type="title" idx="4294967295"/>
          </p:nvPr>
        </p:nvSpPr>
        <p:spPr>
          <a:xfrm>
            <a:off x="587376" y="1340557"/>
            <a:ext cx="3519111"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Budget and spending limits</a:t>
            </a:r>
          </a:p>
        </p:txBody>
      </p:sp>
      <p:sp>
        <p:nvSpPr>
          <p:cNvPr id="14" name="TextBox 13">
            <a:extLst>
              <a:ext uri="{FF2B5EF4-FFF2-40B4-BE49-F238E27FC236}">
                <a16:creationId xmlns:a16="http://schemas.microsoft.com/office/drawing/2014/main" id="{6B743970-4B06-C5B8-3D61-AEB3A0A41085}"/>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Billing policies</a:t>
            </a:r>
          </a:p>
        </p:txBody>
      </p:sp>
      <p:sp>
        <p:nvSpPr>
          <p:cNvPr id="7" name="TextBox 6">
            <a:extLst>
              <a:ext uri="{FF2B5EF4-FFF2-40B4-BE49-F238E27FC236}">
                <a16:creationId xmlns:a16="http://schemas.microsoft.com/office/drawing/2014/main" id="{34A15134-E2A1-BE66-202E-11C88EB3C445}"/>
              </a:ext>
            </a:extLst>
          </p:cNvPr>
          <p:cNvSpPr txBox="1"/>
          <p:nvPr/>
        </p:nvSpPr>
        <p:spPr>
          <a:xfrm>
            <a:off x="585216" y="3000358"/>
            <a:ext cx="3837155" cy="1678408"/>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Define budget and spending limits at the billing policy level.</a:t>
            </a:r>
          </a:p>
          <a:p>
            <a:r>
              <a:rPr lang="en-US"/>
              <a:t>Options to reset the budget on a monthly, quarterly or annual basis.</a:t>
            </a:r>
          </a:p>
          <a:p>
            <a:r>
              <a:rPr lang="en-US"/>
              <a:t>Email alerts at defined thresholds, e.g., 70%, 90% of budget.</a:t>
            </a:r>
          </a:p>
        </p:txBody>
      </p:sp>
      <p:sp>
        <p:nvSpPr>
          <p:cNvPr id="15" name="TextBox 14">
            <a:extLst>
              <a:ext uri="{FF2B5EF4-FFF2-40B4-BE49-F238E27FC236}">
                <a16:creationId xmlns:a16="http://schemas.microsoft.com/office/drawing/2014/main" id="{EACF478C-1621-545A-244C-CF058034D096}"/>
              </a:ext>
            </a:extLst>
          </p:cNvPr>
          <p:cNvSpPr txBox="1"/>
          <p:nvPr/>
        </p:nvSpPr>
        <p:spPr>
          <a:xfrm>
            <a:off x="8461962" y="6513116"/>
            <a:ext cx="309821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000000"/>
                </a:solidFill>
                <a:effectLst/>
                <a:uLnTx/>
                <a:uFillTx/>
                <a:latin typeface="Segoe UI"/>
                <a:ea typeface="+mn-ea"/>
                <a:cs typeface="+mn-cs"/>
              </a:rPr>
              <a:t>Product images subject to change</a:t>
            </a:r>
          </a:p>
        </p:txBody>
      </p:sp>
      <p:sp>
        <p:nvSpPr>
          <p:cNvPr id="5" name="Rounded Rectangle 12">
            <a:extLst>
              <a:ext uri="{FF2B5EF4-FFF2-40B4-BE49-F238E27FC236}">
                <a16:creationId xmlns:a16="http://schemas.microsoft.com/office/drawing/2014/main" id="{5A44690A-7610-2E17-174C-F842F9FA2F88}"/>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GA: July 2025</a:t>
            </a:r>
          </a:p>
        </p:txBody>
      </p:sp>
      <p:pic>
        <p:nvPicPr>
          <p:cNvPr id="6" name="Picture 5">
            <a:extLst>
              <a:ext uri="{FF2B5EF4-FFF2-40B4-BE49-F238E27FC236}">
                <a16:creationId xmlns:a16="http://schemas.microsoft.com/office/drawing/2014/main" id="{9A7DFA76-4180-53CB-04C6-40E6FBE4D2C5}"/>
              </a:ext>
            </a:extLst>
          </p:cNvPr>
          <p:cNvPicPr>
            <a:picLocks noChangeAspect="1"/>
          </p:cNvPicPr>
          <p:nvPr/>
        </p:nvPicPr>
        <p:blipFill>
          <a:blip r:embed="rId3"/>
          <a:stretch>
            <a:fillRect/>
          </a:stretch>
        </p:blipFill>
        <p:spPr>
          <a:xfrm>
            <a:off x="4783665" y="1340557"/>
            <a:ext cx="7408335" cy="4417660"/>
          </a:xfrm>
          <a:prstGeom prst="rect">
            <a:avLst/>
          </a:prstGeom>
        </p:spPr>
      </p:pic>
    </p:spTree>
    <p:extLst>
      <p:ext uri="{BB962C8B-B14F-4D97-AF65-F5344CB8AC3E}">
        <p14:creationId xmlns:p14="http://schemas.microsoft.com/office/powerpoint/2010/main" val="87707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728952"/>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90000"/>
              </a:lnSpc>
              <a:spcBef>
                <a:spcPts val="1000"/>
              </a:spcBef>
              <a:buFont typeface="Arial" panose="020B0604020202020204" pitchFamily="34" charset="0"/>
              <a:buChar char="•"/>
            </a:pPr>
            <a:r>
              <a:rPr lang="en-US" spc="-50">
                <a:ln w="3175">
                  <a:noFill/>
                </a:ln>
                <a:solidFill>
                  <a:schemeClr val="tx1"/>
                </a:solidFill>
                <a:latin typeface="+mj-lt"/>
                <a:cs typeface="Segoe UI Semibold"/>
              </a:rPr>
              <a:t>T</a:t>
            </a:r>
            <a:r>
              <a:rPr lang="en-US" sz="2000" spc="-50">
                <a:ln w="3175">
                  <a:noFill/>
                </a:ln>
                <a:solidFill>
                  <a:schemeClr val="tx1"/>
                </a:solidFill>
                <a:latin typeface="+mj-lt"/>
                <a:cs typeface="Segoe UI Semibold"/>
              </a:rPr>
              <a:t>op Microsoft 365 updates</a:t>
            </a:r>
          </a:p>
          <a:p>
            <a:pPr>
              <a:lnSpc>
                <a:spcPct val="90000"/>
              </a:lnSpc>
              <a:spcBef>
                <a:spcPts val="1000"/>
              </a:spcBef>
              <a:buFont typeface="Arial" panose="020B0604020202020204" pitchFamily="34" charset="0"/>
              <a:buChar char="•"/>
            </a:pPr>
            <a:r>
              <a:rPr lang="en-US" spc="-50">
                <a:ln w="3175">
                  <a:noFill/>
                </a:ln>
                <a:solidFill>
                  <a:schemeClr val="tx1"/>
                </a:solidFill>
                <a:latin typeface="+mj-lt"/>
                <a:cs typeface="Segoe UI Semibold"/>
              </a:rPr>
              <a:t>T</a:t>
            </a:r>
            <a:r>
              <a:rPr lang="en-US">
                <a:latin typeface="+mj-lt"/>
                <a:cs typeface="Segoe UI Semibold"/>
              </a:rPr>
              <a:t>opic 1: </a:t>
            </a:r>
            <a:r>
              <a:rPr lang="en-US">
                <a:latin typeface="+mj-lt"/>
              </a:rPr>
              <a:t>IT management controls and measurement for Copilot and agents – Samer Baroudi, Senior Product Marketing Manager</a:t>
            </a:r>
          </a:p>
          <a:p>
            <a:pPr>
              <a:lnSpc>
                <a:spcPct val="90000"/>
              </a:lnSpc>
              <a:spcBef>
                <a:spcPts val="1000"/>
              </a:spcBef>
              <a:buFont typeface="Arial" panose="020B0604020202020204" pitchFamily="34" charset="0"/>
              <a:buChar char="•"/>
            </a:pPr>
            <a:r>
              <a:rPr lang="en-US">
                <a:solidFill>
                  <a:srgbClr val="1E1E1E"/>
                </a:solidFill>
                <a:latin typeface="+mj-lt"/>
                <a:cs typeface="Segoe UI"/>
              </a:rPr>
              <a:t>Topic 2: People Skills and Skills agent – Anirudh Bajaj, Senior Product Manager</a:t>
            </a:r>
          </a:p>
          <a:p>
            <a:pPr>
              <a:lnSpc>
                <a:spcPct val="90000"/>
              </a:lnSpc>
              <a:spcBef>
                <a:spcPts val="100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9B4F8-60BA-EF29-5935-085CF08E7295}"/>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9AF82ACD-1EC0-8D1A-280F-946AF32DAAA1}"/>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9A3587DE-71FE-63EA-2397-91F1DE0AB8AD}"/>
              </a:ext>
            </a:extLst>
          </p:cNvPr>
          <p:cNvSpPr txBox="1">
            <a:spLocks noGrp="1"/>
          </p:cNvSpPr>
          <p:nvPr>
            <p:ph type="title" idx="4294967295"/>
          </p:nvPr>
        </p:nvSpPr>
        <p:spPr>
          <a:xfrm>
            <a:off x="587376" y="1340557"/>
            <a:ext cx="4303938"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kumimoji="0" lang="en-US" sz="3200" i="0" u="none" strike="noStrike" kern="1200" cap="none" spc="-80" normalizeH="0" baseline="0" noProof="0">
                <a:ln>
                  <a:noFill/>
                </a:ln>
                <a:solidFill>
                  <a:srgbClr val="000000"/>
                </a:solidFill>
                <a:effectLst/>
                <a:uLnTx/>
                <a:uFillTx/>
                <a:ea typeface="+mj-ea"/>
                <a:cs typeface="+mj-cs"/>
              </a:rPr>
              <a:t>Track message consumption</a:t>
            </a:r>
          </a:p>
        </p:txBody>
      </p:sp>
      <p:sp>
        <p:nvSpPr>
          <p:cNvPr id="14" name="TextBox 13">
            <a:extLst>
              <a:ext uri="{FF2B5EF4-FFF2-40B4-BE49-F238E27FC236}">
                <a16:creationId xmlns:a16="http://schemas.microsoft.com/office/drawing/2014/main" id="{8BD7FEEF-C76B-F587-1247-2927B6CE3289}"/>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Usage reporting</a:t>
            </a:r>
          </a:p>
        </p:txBody>
      </p:sp>
      <p:sp>
        <p:nvSpPr>
          <p:cNvPr id="15" name="TextBox 14">
            <a:extLst>
              <a:ext uri="{FF2B5EF4-FFF2-40B4-BE49-F238E27FC236}">
                <a16:creationId xmlns:a16="http://schemas.microsoft.com/office/drawing/2014/main" id="{2A6B7AB4-0014-E3BB-A01F-9F4D7C9972F6}"/>
              </a:ext>
            </a:extLst>
          </p:cNvPr>
          <p:cNvSpPr txBox="1"/>
          <p:nvPr/>
        </p:nvSpPr>
        <p:spPr>
          <a:xfrm>
            <a:off x="8028122" y="6513116"/>
            <a:ext cx="353205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Segoe UI"/>
                <a:ea typeface="+mn-ea"/>
                <a:cs typeface="+mn-cs"/>
              </a:rPr>
              <a:t>*Consumption per billing policy planned for Q3CY2025</a:t>
            </a:r>
          </a:p>
        </p:txBody>
      </p:sp>
      <p:pic>
        <p:nvPicPr>
          <p:cNvPr id="3" name="Picture 2" descr="Screenshot of the message consumption report in the Microsoft 365 admin center">
            <a:extLst>
              <a:ext uri="{FF2B5EF4-FFF2-40B4-BE49-F238E27FC236}">
                <a16:creationId xmlns:a16="http://schemas.microsoft.com/office/drawing/2014/main" id="{B429DE62-8DA0-AAFD-318B-3880EBB9F902}"/>
              </a:ext>
            </a:extLst>
          </p:cNvPr>
          <p:cNvPicPr>
            <a:picLocks noChangeAspect="1"/>
          </p:cNvPicPr>
          <p:nvPr/>
        </p:nvPicPr>
        <p:blipFill>
          <a:blip r:embed="rId3"/>
          <a:srcRect b="11990"/>
          <a:stretch>
            <a:fillRect/>
          </a:stretch>
        </p:blipFill>
        <p:spPr>
          <a:xfrm>
            <a:off x="4968004" y="885490"/>
            <a:ext cx="6592172" cy="5341462"/>
          </a:xfrm>
          <a:prstGeom prst="rect">
            <a:avLst/>
          </a:prstGeom>
          <a:ln w="28575">
            <a:solidFill>
              <a:schemeClr val="tx1"/>
            </a:solidFill>
          </a:ln>
        </p:spPr>
      </p:pic>
      <p:sp>
        <p:nvSpPr>
          <p:cNvPr id="5" name="TextBox 4">
            <a:extLst>
              <a:ext uri="{FF2B5EF4-FFF2-40B4-BE49-F238E27FC236}">
                <a16:creationId xmlns:a16="http://schemas.microsoft.com/office/drawing/2014/main" id="{707B978C-FB86-17AE-003C-C95C970B5983}"/>
              </a:ext>
            </a:extLst>
          </p:cNvPr>
          <p:cNvSpPr txBox="1"/>
          <p:nvPr/>
        </p:nvSpPr>
        <p:spPr>
          <a:xfrm>
            <a:off x="585216" y="2518220"/>
            <a:ext cx="3899320" cy="2249847"/>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Near real-time visibility into metered message consumption.</a:t>
            </a:r>
          </a:p>
          <a:p>
            <a:r>
              <a:rPr lang="en-US"/>
              <a:t>Total messages consumed for the selected period with cumulative and daily trends.</a:t>
            </a:r>
          </a:p>
          <a:p>
            <a:r>
              <a:rPr lang="en-US"/>
              <a:t>Line-level consumption details per user, agent, billing policy*, and user-agent pair.</a:t>
            </a:r>
          </a:p>
          <a:p>
            <a:r>
              <a:rPr lang="en-US"/>
              <a:t>High-consumption alerts to prevent over-spending.</a:t>
            </a:r>
          </a:p>
        </p:txBody>
      </p:sp>
      <p:sp>
        <p:nvSpPr>
          <p:cNvPr id="6" name="Rounded Rectangle 12">
            <a:extLst>
              <a:ext uri="{FF2B5EF4-FFF2-40B4-BE49-F238E27FC236}">
                <a16:creationId xmlns:a16="http://schemas.microsoft.com/office/drawing/2014/main" id="{E6B8D6F8-EE14-650D-F345-6C889626D507}"/>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Public preview: Q2CY2025</a:t>
            </a:r>
          </a:p>
        </p:txBody>
      </p:sp>
    </p:spTree>
    <p:extLst>
      <p:ext uri="{BB962C8B-B14F-4D97-AF65-F5344CB8AC3E}">
        <p14:creationId xmlns:p14="http://schemas.microsoft.com/office/powerpoint/2010/main" val="135319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8867B-3479-0E37-E85D-D175978DE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5F6B4-6483-30A7-6D8D-CDA06E2D30FC}"/>
              </a:ext>
            </a:extLst>
          </p:cNvPr>
          <p:cNvSpPr>
            <a:spLocks noGrp="1"/>
          </p:cNvSpPr>
          <p:nvPr>
            <p:ph type="title"/>
          </p:nvPr>
        </p:nvSpPr>
        <p:spPr>
          <a:xfrm>
            <a:off x="569912" y="3384610"/>
            <a:ext cx="6612284" cy="615553"/>
          </a:xfrm>
        </p:spPr>
        <p:txBody>
          <a:bodyPr/>
          <a:lstStyle/>
          <a:p>
            <a:r>
              <a:rPr lang="en-US">
                <a:latin typeface="Segoe UI Semibold" panose="020B0702040204020203" pitchFamily="34" charset="0"/>
                <a:cs typeface="Segoe UI Semibold" panose="020B0702040204020203" pitchFamily="34" charset="0"/>
              </a:rPr>
              <a:t>Copilot Search</a:t>
            </a:r>
          </a:p>
        </p:txBody>
      </p:sp>
    </p:spTree>
    <p:extLst>
      <p:ext uri="{BB962C8B-B14F-4D97-AF65-F5344CB8AC3E}">
        <p14:creationId xmlns:p14="http://schemas.microsoft.com/office/powerpoint/2010/main" val="27088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96DBD-0660-064B-6185-490D9ADEEE4D}"/>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4FAC1E6-A010-F5EC-FEB8-C3AC1D179F69}"/>
              </a:ext>
              <a:ext uri="{C183D7F6-B498-43B3-948B-1728B52AA6E4}">
                <adec:decorative xmlns:adec="http://schemas.microsoft.com/office/drawing/2017/decorative" val="1"/>
              </a:ext>
            </a:extLst>
          </p:cNvPr>
          <p:cNvSpPr/>
          <p:nvPr/>
        </p:nvSpPr>
        <p:spPr bwMode="auto">
          <a:xfrm>
            <a:off x="-1374894" y="393287"/>
            <a:ext cx="4471416"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35">
            <a:extLst>
              <a:ext uri="{FF2B5EF4-FFF2-40B4-BE49-F238E27FC236}">
                <a16:creationId xmlns:a16="http://schemas.microsoft.com/office/drawing/2014/main" id="{2BEA58A0-8E30-B472-3BD7-A10244798079}"/>
              </a:ext>
            </a:extLst>
          </p:cNvPr>
          <p:cNvSpPr txBox="1">
            <a:spLocks noGrp="1"/>
          </p:cNvSpPr>
          <p:nvPr>
            <p:ph type="title" idx="4294967295"/>
          </p:nvPr>
        </p:nvSpPr>
        <p:spPr>
          <a:xfrm>
            <a:off x="587376" y="1340557"/>
            <a:ext cx="4303938"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1490663" algn="l"/>
              </a:tabLst>
              <a:defRPr/>
            </a:pPr>
            <a:r>
              <a:rPr lang="en-US" sz="3200" spc="-80">
                <a:ln>
                  <a:noFill/>
                </a:ln>
                <a:solidFill>
                  <a:srgbClr val="000000"/>
                </a:solidFill>
                <a:ea typeface="+mj-ea"/>
                <a:cs typeface="+mj-cs"/>
              </a:rPr>
              <a:t>Tailor the Copilot Search experience</a:t>
            </a:r>
            <a:endParaRPr kumimoji="0" lang="en-US" sz="3200" i="0" u="none" strike="noStrike" kern="1200" cap="none" spc="-80" normalizeH="0" baseline="0" noProof="0">
              <a:ln>
                <a:noFill/>
              </a:ln>
              <a:solidFill>
                <a:srgbClr val="000000"/>
              </a:solidFill>
              <a:effectLst/>
              <a:uLnTx/>
              <a:uFillTx/>
              <a:ea typeface="+mj-ea"/>
              <a:cs typeface="+mj-cs"/>
            </a:endParaRPr>
          </a:p>
        </p:txBody>
      </p:sp>
      <p:sp>
        <p:nvSpPr>
          <p:cNvPr id="14" name="TextBox 13">
            <a:extLst>
              <a:ext uri="{FF2B5EF4-FFF2-40B4-BE49-F238E27FC236}">
                <a16:creationId xmlns:a16="http://schemas.microsoft.com/office/drawing/2014/main" id="{9124A3B9-424A-24C9-AFAC-E7F64596AF53}"/>
              </a:ext>
            </a:extLst>
          </p:cNvPr>
          <p:cNvSpPr txBox="1"/>
          <p:nvPr/>
        </p:nvSpPr>
        <p:spPr>
          <a:xfrm>
            <a:off x="587375" y="572890"/>
            <a:ext cx="244673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CCS – Copilot Search</a:t>
            </a:r>
          </a:p>
        </p:txBody>
      </p:sp>
      <p:pic>
        <p:nvPicPr>
          <p:cNvPr id="3" name="Picture 2">
            <a:extLst>
              <a:ext uri="{FF2B5EF4-FFF2-40B4-BE49-F238E27FC236}">
                <a16:creationId xmlns:a16="http://schemas.microsoft.com/office/drawing/2014/main" id="{C414E10C-6243-8E46-D960-C285045FAA11}"/>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818888" y="2039112"/>
            <a:ext cx="7022594" cy="3657600"/>
          </a:xfrm>
          <a:prstGeom prst="rect">
            <a:avLst/>
          </a:prstGeom>
          <a:ln w="28575">
            <a:solidFill>
              <a:schemeClr val="tx1"/>
            </a:solidFill>
          </a:ln>
        </p:spPr>
      </p:pic>
      <p:sp>
        <p:nvSpPr>
          <p:cNvPr id="5" name="TextBox 4">
            <a:extLst>
              <a:ext uri="{FF2B5EF4-FFF2-40B4-BE49-F238E27FC236}">
                <a16:creationId xmlns:a16="http://schemas.microsoft.com/office/drawing/2014/main" id="{F4569855-BA86-4FC1-F770-B378157DE8F9}"/>
              </a:ext>
            </a:extLst>
          </p:cNvPr>
          <p:cNvSpPr txBox="1"/>
          <p:nvPr/>
        </p:nvSpPr>
        <p:spPr>
          <a:xfrm>
            <a:off x="585216" y="2518220"/>
            <a:ext cx="3899320" cy="978729"/>
          </a:xfrm>
          <a:prstGeom prst="rect">
            <a:avLst/>
          </a:prstGeom>
          <a:noFill/>
        </p:spPr>
        <p:txBody>
          <a:bodyPr wrap="square" lIns="0" tIns="45720" rIns="91440" bIns="45720" anchor="t">
            <a:spAutoFit/>
          </a:bodyPr>
          <a:lstStyle>
            <a:defPPr>
              <a:defRPr lang="en-US"/>
            </a:defPPr>
            <a:lvl1pPr marR="0" lvl="0" indent="0" defTabSz="914367" fontAlgn="auto">
              <a:lnSpc>
                <a:spcPct val="90000"/>
              </a:lnSpc>
              <a:spcBef>
                <a:spcPts val="1000"/>
              </a:spcBef>
              <a:buClrTx/>
              <a:buSzTx/>
              <a:buFontTx/>
              <a:buNone/>
              <a:tabLst/>
              <a:defRPr kumimoji="0" sz="1600" b="0" i="0" u="none" strike="noStrike" cap="none" spc="0" normalizeH="0" baseline="0">
                <a:ln>
                  <a:noFill/>
                </a:ln>
                <a:solidFill>
                  <a:srgbClr val="3A3A3A"/>
                </a:solidFill>
                <a:effectLst/>
                <a:uLnTx/>
                <a:uFillTx/>
                <a:latin typeface="Segoe UI"/>
              </a:defRPr>
            </a:lvl1pPr>
          </a:lstStyle>
          <a:p>
            <a:r>
              <a:rPr lang="en-US"/>
              <a:t>Configure and customize Copilot Search using curated bookmarks, acronyms, and search settings to align with your organization.</a:t>
            </a:r>
          </a:p>
        </p:txBody>
      </p:sp>
      <p:sp>
        <p:nvSpPr>
          <p:cNvPr id="6" name="Rounded Rectangle 12">
            <a:extLst>
              <a:ext uri="{FF2B5EF4-FFF2-40B4-BE49-F238E27FC236}">
                <a16:creationId xmlns:a16="http://schemas.microsoft.com/office/drawing/2014/main" id="{9AC6691E-4F04-F74B-0536-C5BD5F42B39A}"/>
              </a:ext>
              <a:ext uri="{C183D7F6-B498-43B3-948B-1728B52AA6E4}">
                <adec:decorative xmlns:adec="http://schemas.microsoft.com/office/drawing/2017/decorative" val="1"/>
              </a:ext>
            </a:extLst>
          </p:cNvPr>
          <p:cNvSpPr/>
          <p:nvPr/>
        </p:nvSpPr>
        <p:spPr bwMode="auto">
          <a:xfrm>
            <a:off x="-1215527" y="6072253"/>
            <a:ext cx="3601485" cy="517807"/>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GA July 2025</a:t>
            </a:r>
          </a:p>
        </p:txBody>
      </p:sp>
    </p:spTree>
    <p:extLst>
      <p:ext uri="{BB962C8B-B14F-4D97-AF65-F5344CB8AC3E}">
        <p14:creationId xmlns:p14="http://schemas.microsoft.com/office/powerpoint/2010/main" val="290029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1672-A2B5-E470-F62C-2D9C5A6DB95A}"/>
              </a:ext>
            </a:extLst>
          </p:cNvPr>
          <p:cNvSpPr>
            <a:spLocks noGrp="1"/>
          </p:cNvSpPr>
          <p:nvPr>
            <p:ph type="title"/>
          </p:nvPr>
        </p:nvSpPr>
        <p:spPr>
          <a:xfrm>
            <a:off x="584200" y="2140234"/>
            <a:ext cx="10430164" cy="1846659"/>
          </a:xfrm>
        </p:spPr>
        <p:txBody>
          <a:bodyPr/>
          <a:lstStyle/>
          <a:p>
            <a:r>
              <a:rPr lang="en-US" sz="6000" b="1">
                <a:latin typeface="+mn-lt"/>
              </a:rPr>
              <a:t>People Skills in Microsoft 365 Copilot + Skills agent</a:t>
            </a:r>
          </a:p>
        </p:txBody>
      </p:sp>
      <p:sp>
        <p:nvSpPr>
          <p:cNvPr id="3" name="Title 1">
            <a:extLst>
              <a:ext uri="{FF2B5EF4-FFF2-40B4-BE49-F238E27FC236}">
                <a16:creationId xmlns:a16="http://schemas.microsoft.com/office/drawing/2014/main" id="{DE5FA544-414C-B6AE-03FF-CBFD4AB12269}"/>
              </a:ext>
            </a:extLst>
          </p:cNvPr>
          <p:cNvSpPr txBox="1">
            <a:spLocks/>
          </p:cNvSpPr>
          <p:nvPr/>
        </p:nvSpPr>
        <p:spPr>
          <a:xfrm>
            <a:off x="584200" y="4214122"/>
            <a:ext cx="1666631" cy="221599"/>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4400" kern="1200" spc="-50" baseline="0">
                <a:gradFill>
                  <a:gsLst>
                    <a:gs pos="50000">
                      <a:srgbClr val="8661C5"/>
                    </a:gs>
                    <a:gs pos="0">
                      <a:srgbClr val="3E76D4"/>
                    </a:gs>
                    <a:gs pos="100000">
                      <a:srgbClr val="C73ECC"/>
                    </a:gs>
                  </a:gsLst>
                  <a:lin ang="2700000" scaled="1"/>
                </a:gradFill>
                <a:latin typeface="+mj-lt"/>
                <a:ea typeface="+mj-ea"/>
                <a:cs typeface="Segoe UI" panose="020B0502040204020203" pitchFamily="34" charset="0"/>
              </a:defRPr>
            </a:lvl1pPr>
          </a:lstStyle>
          <a:p>
            <a:r>
              <a:rPr lang="en-US" sz="1600">
                <a:solidFill>
                  <a:schemeClr val="tx1"/>
                </a:solidFill>
                <a:cs typeface="Segoe UI"/>
              </a:rPr>
              <a:t>July 2025</a:t>
            </a:r>
            <a:endParaRPr lang="en-US" sz="1600">
              <a:solidFill>
                <a:schemeClr val="tx1"/>
              </a:solidFill>
            </a:endParaRPr>
          </a:p>
        </p:txBody>
      </p:sp>
    </p:spTree>
    <p:extLst>
      <p:ext uri="{BB962C8B-B14F-4D97-AF65-F5344CB8AC3E}">
        <p14:creationId xmlns:p14="http://schemas.microsoft.com/office/powerpoint/2010/main" val="137199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53996-9578-53DC-8281-BAFDC2190D96}"/>
            </a:ext>
          </a:extLst>
        </p:cNvPr>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2D806D40-8678-1200-430A-631A570E0844}"/>
              </a:ext>
              <a:ext uri="{C183D7F6-B498-43B3-948B-1728B52AA6E4}">
                <adec:decorative xmlns:adec="http://schemas.microsoft.com/office/drawing/2017/decorative" val="1"/>
              </a:ext>
            </a:extLst>
          </p:cNvPr>
          <p:cNvCxnSpPr>
            <a:cxnSpLocks/>
          </p:cNvCxnSpPr>
          <p:nvPr/>
        </p:nvCxnSpPr>
        <p:spPr>
          <a:xfrm>
            <a:off x="6080761" y="2048719"/>
            <a:ext cx="0" cy="4351884"/>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856C902-D699-EC4B-0BF9-1D639047DE19}"/>
              </a:ext>
            </a:extLst>
          </p:cNvPr>
          <p:cNvSpPr>
            <a:spLocks noGrp="1"/>
          </p:cNvSpPr>
          <p:nvPr>
            <p:ph type="title"/>
          </p:nvPr>
        </p:nvSpPr>
        <p:spPr>
          <a:xfrm>
            <a:off x="495300" y="376688"/>
            <a:ext cx="11201400" cy="889405"/>
          </a:xfrm>
        </p:spPr>
        <p:txBody>
          <a:bodyPr/>
          <a:lstStyle/>
          <a:p>
            <a:pPr algn="ctr">
              <a:defRPr/>
            </a:pPr>
            <a:r>
              <a:rPr lang="en-US" sz="3600" spc="-50">
                <a:gradFill>
                  <a:gsLst>
                    <a:gs pos="50000">
                      <a:srgbClr val="8661C5"/>
                    </a:gs>
                    <a:gs pos="0">
                      <a:srgbClr val="3E76D4"/>
                    </a:gs>
                    <a:gs pos="100000">
                      <a:srgbClr val="C73ECC"/>
                    </a:gs>
                  </a:gsLst>
                  <a:lin ang="2700000" scaled="1"/>
                </a:gradFill>
                <a:cs typeface="Segoe UI" panose="020B0502040204020203" pitchFamily="34" charset="0"/>
              </a:rPr>
              <a:t>Enabling the frontier firm</a:t>
            </a:r>
          </a:p>
        </p:txBody>
      </p:sp>
      <p:sp>
        <p:nvSpPr>
          <p:cNvPr id="8" name="TextBox 7">
            <a:extLst>
              <a:ext uri="{FF2B5EF4-FFF2-40B4-BE49-F238E27FC236}">
                <a16:creationId xmlns:a16="http://schemas.microsoft.com/office/drawing/2014/main" id="{4EFA90F1-E045-4120-EF2B-AFE7D4C82251}"/>
              </a:ext>
            </a:extLst>
          </p:cNvPr>
          <p:cNvSpPr txBox="1"/>
          <p:nvPr/>
        </p:nvSpPr>
        <p:spPr>
          <a:xfrm>
            <a:off x="600464" y="1017451"/>
            <a:ext cx="10989552" cy="707885"/>
          </a:xfrm>
          <a:prstGeom prst="rect">
            <a:avLst/>
          </a:prstGeom>
          <a:noFill/>
        </p:spPr>
        <p:txBody>
          <a:bodyPr wrap="square">
            <a:noAutofit/>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w="3175">
                  <a:noFill/>
                </a:ln>
                <a:solidFill>
                  <a:prstClr val="black"/>
                </a:solidFill>
                <a:effectLst/>
                <a:uLnTx/>
                <a:uFillTx/>
                <a:latin typeface="Segoe Sans Display Semibold"/>
                <a:ea typeface="+mn-ea"/>
                <a:cs typeface="Segoe UI Semibold"/>
              </a:rPr>
              <a:t>The next era is powered by AI and guided by people. The future belongs to companies that seamlessly integrate the scalability of AI with the ingenuity of people. </a:t>
            </a:r>
          </a:p>
        </p:txBody>
      </p:sp>
      <p:sp>
        <p:nvSpPr>
          <p:cNvPr id="25" name="Rectangle: Rounded Corners 24">
            <a:extLst>
              <a:ext uri="{FF2B5EF4-FFF2-40B4-BE49-F238E27FC236}">
                <a16:creationId xmlns:a16="http://schemas.microsoft.com/office/drawing/2014/main" id="{5FDED9FB-9B1D-EC0F-47E2-1382A57FBF3D}"/>
              </a:ext>
            </a:extLst>
          </p:cNvPr>
          <p:cNvSpPr/>
          <p:nvPr/>
        </p:nvSpPr>
        <p:spPr bwMode="auto">
          <a:xfrm>
            <a:off x="600463" y="2990221"/>
            <a:ext cx="4148316" cy="2468880"/>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w="3175">
                  <a:noFill/>
                </a:ln>
                <a:solidFill>
                  <a:prstClr val="black"/>
                </a:solidFill>
                <a:effectLst/>
                <a:uLnTx/>
                <a:uFillTx/>
                <a:latin typeface="Segoe Sans Display Semibold"/>
                <a:ea typeface="+mn-ea"/>
                <a:cs typeface="Segoe UI Semibold"/>
              </a:rPr>
              <a:t>AI skills</a:t>
            </a:r>
          </a:p>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w="3175">
                  <a:noFill/>
                </a:ln>
                <a:solidFill>
                  <a:sysClr val="windowText" lastClr="000000"/>
                </a:solidFill>
                <a:effectLst/>
                <a:uLnTx/>
                <a:uFillTx/>
                <a:latin typeface="Segoe UI"/>
                <a:ea typeface="+mn-ea"/>
                <a:cs typeface="Segoe UI Semibold"/>
              </a:rPr>
              <a:t>AI skills are the distinct competencies of a generative AI model, encompassing its ability to process, analyze, generate, or interact with information in ways that provide value to users. </a:t>
            </a:r>
          </a:p>
        </p:txBody>
      </p:sp>
      <p:sp>
        <p:nvSpPr>
          <p:cNvPr id="2" name="Rectangle: Rounded Corners 1">
            <a:extLst>
              <a:ext uri="{FF2B5EF4-FFF2-40B4-BE49-F238E27FC236}">
                <a16:creationId xmlns:a16="http://schemas.microsoft.com/office/drawing/2014/main" id="{E8DCA6D2-EA69-EFB9-8FDD-C2FC8FF6D1CD}"/>
              </a:ext>
            </a:extLst>
          </p:cNvPr>
          <p:cNvSpPr/>
          <p:nvPr/>
        </p:nvSpPr>
        <p:spPr bwMode="auto">
          <a:xfrm>
            <a:off x="7383781" y="2990221"/>
            <a:ext cx="4206240" cy="2468880"/>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w="3175">
                  <a:noFill/>
                </a:ln>
                <a:solidFill>
                  <a:prstClr val="black"/>
                </a:solidFill>
                <a:effectLst/>
                <a:uLnTx/>
                <a:uFillTx/>
                <a:latin typeface="Segoe Sans Display Semibold"/>
                <a:ea typeface="+mn-ea"/>
                <a:cs typeface="Segoe UI Semibold"/>
              </a:rPr>
              <a:t>People skills</a:t>
            </a:r>
          </a:p>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w="3175">
                  <a:noFill/>
                </a:ln>
                <a:solidFill>
                  <a:sysClr val="windowText" lastClr="000000"/>
                </a:solidFill>
                <a:effectLst/>
                <a:uLnTx/>
                <a:uFillTx/>
                <a:latin typeface="Segoe UI"/>
                <a:ea typeface="+mn-ea"/>
                <a:cs typeface="Segoe UI Semibold"/>
              </a:rPr>
              <a:t>People skills are the unique combination of an individual’s technical expertise, interpersonal abilities, and behavioral competencies that drive their productivity, collaboration, and personal growth within an organization.</a:t>
            </a:r>
          </a:p>
        </p:txBody>
      </p:sp>
    </p:spTree>
    <p:extLst>
      <p:ext uri="{BB962C8B-B14F-4D97-AF65-F5344CB8AC3E}">
        <p14:creationId xmlns:p14="http://schemas.microsoft.com/office/powerpoint/2010/main" val="33767100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4832-D974-8BEE-0D3A-218ECD75D7AA}"/>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F87F347A-EE07-6122-ACB7-DBEE476128BB}"/>
              </a:ext>
              <a:ext uri="{C183D7F6-B498-43B3-948B-1728B52AA6E4}">
                <adec:decorative xmlns:adec="http://schemas.microsoft.com/office/drawing/2017/decorative" val="1"/>
              </a:ext>
            </a:extLst>
          </p:cNvPr>
          <p:cNvGrpSpPr/>
          <p:nvPr/>
        </p:nvGrpSpPr>
        <p:grpSpPr>
          <a:xfrm>
            <a:off x="845820" y="716280"/>
            <a:ext cx="10510434" cy="5699760"/>
            <a:chOff x="6037045" y="1624062"/>
            <a:chExt cx="4036827" cy="4497246"/>
          </a:xfrm>
        </p:grpSpPr>
        <p:sp>
          <p:nvSpPr>
            <p:cNvPr id="5" name="Rectangle: Rounded Corners 24">
              <a:extLst>
                <a:ext uri="{FF2B5EF4-FFF2-40B4-BE49-F238E27FC236}">
                  <a16:creationId xmlns:a16="http://schemas.microsoft.com/office/drawing/2014/main" id="{D82C5B53-D2B2-06E8-AE50-C2F346E8594D}"/>
                </a:ext>
              </a:extLst>
            </p:cNvPr>
            <p:cNvSpPr/>
            <p:nvPr/>
          </p:nvSpPr>
          <p:spPr bwMode="auto">
            <a:xfrm>
              <a:off x="6037045" y="1624062"/>
              <a:ext cx="4035898" cy="4497244"/>
            </a:xfrm>
            <a:prstGeom prst="roundRect">
              <a:avLst>
                <a:gd name="adj" fmla="val 3337"/>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7CE05519-4A57-F0DE-C3D9-95637D9A5B85}"/>
                </a:ext>
              </a:extLst>
            </p:cNvPr>
            <p:cNvSpPr/>
            <p:nvPr/>
          </p:nvSpPr>
          <p:spPr bwMode="auto">
            <a:xfrm>
              <a:off x="6037974" y="1624062"/>
              <a:ext cx="4035898" cy="4497246"/>
            </a:xfrm>
            <a:prstGeom prst="roundRect">
              <a:avLst>
                <a:gd name="adj" fmla="val 3196"/>
              </a:avLst>
            </a:prstGeom>
            <a:gradFill flip="none" rotWithShape="1">
              <a:gsLst>
                <a:gs pos="0">
                  <a:srgbClr val="F77181">
                    <a:alpha val="10000"/>
                  </a:srgbClr>
                </a:gs>
                <a:gs pos="48000">
                  <a:srgbClr val="CA5BCD">
                    <a:alpha val="10000"/>
                  </a:srgbClr>
                </a:gs>
                <a:gs pos="100000">
                  <a:srgbClr val="39B0FF">
                    <a:alpha val="10000"/>
                  </a:srgbClr>
                </a:gs>
              </a:gsLst>
              <a:lin ang="2700000" scaled="1"/>
              <a:tileRect/>
            </a:gradFill>
            <a:ln w="12700">
              <a:gradFill flip="none" rotWithShape="1">
                <a:gsLst>
                  <a:gs pos="0">
                    <a:srgbClr val="F77181"/>
                  </a:gs>
                  <a:gs pos="48000">
                    <a:srgbClr val="CA5BCD"/>
                  </a:gs>
                  <a:gs pos="100000">
                    <a:srgbClr val="39B0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2" name="Title 1">
            <a:extLst>
              <a:ext uri="{FF2B5EF4-FFF2-40B4-BE49-F238E27FC236}">
                <a16:creationId xmlns:a16="http://schemas.microsoft.com/office/drawing/2014/main" id="{26201E4A-671B-46B0-C96A-01CF5DB370B9}"/>
              </a:ext>
            </a:extLst>
          </p:cNvPr>
          <p:cNvSpPr>
            <a:spLocks noGrp="1"/>
          </p:cNvSpPr>
          <p:nvPr>
            <p:ph type="title"/>
          </p:nvPr>
        </p:nvSpPr>
        <p:spPr>
          <a:xfrm>
            <a:off x="843404" y="3538425"/>
            <a:ext cx="5252596" cy="889405"/>
          </a:xfrm>
        </p:spPr>
        <p:txBody>
          <a:bodyPr/>
          <a:lstStyle/>
          <a:p>
            <a:pPr algn="ctr"/>
            <a:r>
              <a:rPr lang="en-US"/>
              <a:t>Microsoft 365 Copilot</a:t>
            </a:r>
            <a:br>
              <a:rPr lang="en-US"/>
            </a:br>
            <a:endParaRPr lang="en-US"/>
          </a:p>
        </p:txBody>
      </p:sp>
      <p:sp>
        <p:nvSpPr>
          <p:cNvPr id="3" name="TextBox 2">
            <a:extLst>
              <a:ext uri="{FF2B5EF4-FFF2-40B4-BE49-F238E27FC236}">
                <a16:creationId xmlns:a16="http://schemas.microsoft.com/office/drawing/2014/main" id="{2DD4B184-B33D-D275-9069-B64B1D667D83}"/>
              </a:ext>
              <a:ext uri="{C183D7F6-B498-43B3-948B-1728B52AA6E4}">
                <adec:decorative xmlns:adec="http://schemas.microsoft.com/office/drawing/2017/decorative" val="1"/>
              </a:ext>
            </a:extLst>
          </p:cNvPr>
          <p:cNvSpPr txBox="1"/>
          <p:nvPr/>
        </p:nvSpPr>
        <p:spPr>
          <a:xfrm>
            <a:off x="2357491" y="4224827"/>
            <a:ext cx="2198675" cy="172355"/>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Semibold"/>
              </a:rPr>
              <a:t>Your AI assistant for work</a:t>
            </a:r>
          </a:p>
        </p:txBody>
      </p:sp>
      <p:pic>
        <p:nvPicPr>
          <p:cNvPr id="10" name="Picture 9">
            <a:extLst>
              <a:ext uri="{FF2B5EF4-FFF2-40B4-BE49-F238E27FC236}">
                <a16:creationId xmlns:a16="http://schemas.microsoft.com/office/drawing/2014/main" id="{F8A97367-5DC4-BB96-9341-E3F6219262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61268" y="2418650"/>
            <a:ext cx="978270" cy="985924"/>
          </a:xfrm>
          <a:prstGeom prst="rect">
            <a:avLst/>
          </a:prstGeom>
        </p:spPr>
      </p:pic>
      <p:sp>
        <p:nvSpPr>
          <p:cNvPr id="12" name="Rectangle: Rounded Corners 11">
            <a:extLst>
              <a:ext uri="{FF2B5EF4-FFF2-40B4-BE49-F238E27FC236}">
                <a16:creationId xmlns:a16="http://schemas.microsoft.com/office/drawing/2014/main" id="{86D7BDC2-230D-9B92-D8C0-230594A13FE6}"/>
              </a:ext>
            </a:extLst>
          </p:cNvPr>
          <p:cNvSpPr/>
          <p:nvPr/>
        </p:nvSpPr>
        <p:spPr bwMode="auto">
          <a:xfrm>
            <a:off x="7000011" y="1458289"/>
            <a:ext cx="3279365" cy="1527979"/>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Business context</a:t>
            </a:r>
          </a:p>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Deep understanding of your business powered by the Microsoft 365 Graph</a:t>
            </a:r>
          </a:p>
        </p:txBody>
      </p:sp>
      <p:sp>
        <p:nvSpPr>
          <p:cNvPr id="29" name="Graphic 40" descr="plus">
            <a:extLst>
              <a:ext uri="{FF2B5EF4-FFF2-40B4-BE49-F238E27FC236}">
                <a16:creationId xmlns:a16="http://schemas.microsoft.com/office/drawing/2014/main" id="{51A084BA-02C0-9A6D-A45C-D21BA3E7EFCF}"/>
              </a:ext>
            </a:extLst>
          </p:cNvPr>
          <p:cNvSpPr/>
          <p:nvPr/>
        </p:nvSpPr>
        <p:spPr>
          <a:xfrm>
            <a:off x="8406069" y="3321545"/>
            <a:ext cx="467248" cy="467248"/>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47625 h 190500"/>
              <a:gd name="connsiteX6" fmla="*/ 88171 w 190500"/>
              <a:gd name="connsiteY6" fmla="*/ 53799 h 190500"/>
              <a:gd name="connsiteX7" fmla="*/ 88106 w 190500"/>
              <a:gd name="connsiteY7" fmla="*/ 54769 h 190500"/>
              <a:gd name="connsiteX8" fmla="*/ 88106 w 190500"/>
              <a:gd name="connsiteY8" fmla="*/ 88106 h 190500"/>
              <a:gd name="connsiteX9" fmla="*/ 54769 w 190500"/>
              <a:gd name="connsiteY9" fmla="*/ 88106 h 190500"/>
              <a:gd name="connsiteX10" fmla="*/ 47625 w 190500"/>
              <a:gd name="connsiteY10" fmla="*/ 95250 h 190500"/>
              <a:gd name="connsiteX11" fmla="*/ 53799 w 190500"/>
              <a:gd name="connsiteY11" fmla="*/ 102329 h 190500"/>
              <a:gd name="connsiteX12" fmla="*/ 54769 w 190500"/>
              <a:gd name="connsiteY12" fmla="*/ 102394 h 190500"/>
              <a:gd name="connsiteX13" fmla="*/ 88106 w 190500"/>
              <a:gd name="connsiteY13" fmla="*/ 102394 h 190500"/>
              <a:gd name="connsiteX14" fmla="*/ 88106 w 190500"/>
              <a:gd name="connsiteY14" fmla="*/ 135731 h 190500"/>
              <a:gd name="connsiteX15" fmla="*/ 95250 w 190500"/>
              <a:gd name="connsiteY15" fmla="*/ 142875 h 190500"/>
              <a:gd name="connsiteX16" fmla="*/ 102329 w 190500"/>
              <a:gd name="connsiteY16" fmla="*/ 136701 h 190500"/>
              <a:gd name="connsiteX17" fmla="*/ 102394 w 190500"/>
              <a:gd name="connsiteY17" fmla="*/ 135731 h 190500"/>
              <a:gd name="connsiteX18" fmla="*/ 102394 w 190500"/>
              <a:gd name="connsiteY18" fmla="*/ 102394 h 190500"/>
              <a:gd name="connsiteX19" fmla="*/ 135731 w 190500"/>
              <a:gd name="connsiteY19" fmla="*/ 102394 h 190500"/>
              <a:gd name="connsiteX20" fmla="*/ 142875 w 190500"/>
              <a:gd name="connsiteY20" fmla="*/ 95250 h 190500"/>
              <a:gd name="connsiteX21" fmla="*/ 136701 w 190500"/>
              <a:gd name="connsiteY21" fmla="*/ 88171 h 190500"/>
              <a:gd name="connsiteX22" fmla="*/ 135731 w 190500"/>
              <a:gd name="connsiteY22" fmla="*/ 88106 h 190500"/>
              <a:gd name="connsiteX23" fmla="*/ 102394 w 190500"/>
              <a:gd name="connsiteY23" fmla="*/ 88106 h 190500"/>
              <a:gd name="connsiteX24" fmla="*/ 102394 w 190500"/>
              <a:gd name="connsiteY24" fmla="*/ 54769 h 190500"/>
              <a:gd name="connsiteX25" fmla="*/ 95250 w 190500"/>
              <a:gd name="connsiteY25"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47625"/>
                </a:moveTo>
                <a:cubicBezTo>
                  <a:pt x="91633" y="47625"/>
                  <a:pt x="88644" y="50312"/>
                  <a:pt x="88171" y="53799"/>
                </a:cubicBezTo>
                <a:lnTo>
                  <a:pt x="88106" y="54769"/>
                </a:lnTo>
                <a:lnTo>
                  <a:pt x="88106" y="88106"/>
                </a:lnTo>
                <a:lnTo>
                  <a:pt x="54769" y="88106"/>
                </a:lnTo>
                <a:cubicBezTo>
                  <a:pt x="50823" y="88106"/>
                  <a:pt x="47625" y="91305"/>
                  <a:pt x="47625" y="95250"/>
                </a:cubicBezTo>
                <a:cubicBezTo>
                  <a:pt x="47625" y="98867"/>
                  <a:pt x="50312" y="101856"/>
                  <a:pt x="53799" y="102329"/>
                </a:cubicBezTo>
                <a:lnTo>
                  <a:pt x="54769" y="102394"/>
                </a:lnTo>
                <a:lnTo>
                  <a:pt x="88106" y="102394"/>
                </a:lnTo>
                <a:lnTo>
                  <a:pt x="88106" y="135731"/>
                </a:lnTo>
                <a:cubicBezTo>
                  <a:pt x="88106" y="139677"/>
                  <a:pt x="91305" y="142875"/>
                  <a:pt x="95250" y="142875"/>
                </a:cubicBezTo>
                <a:cubicBezTo>
                  <a:pt x="98867" y="142875"/>
                  <a:pt x="101856" y="140187"/>
                  <a:pt x="102329" y="136701"/>
                </a:cubicBezTo>
                <a:lnTo>
                  <a:pt x="102394" y="135731"/>
                </a:lnTo>
                <a:lnTo>
                  <a:pt x="102394" y="102394"/>
                </a:lnTo>
                <a:lnTo>
                  <a:pt x="135731" y="102394"/>
                </a:lnTo>
                <a:cubicBezTo>
                  <a:pt x="139677" y="102394"/>
                  <a:pt x="142875" y="99195"/>
                  <a:pt x="142875" y="95250"/>
                </a:cubicBezTo>
                <a:cubicBezTo>
                  <a:pt x="142875" y="91633"/>
                  <a:pt x="140187" y="88644"/>
                  <a:pt x="136701" y="88171"/>
                </a:cubicBezTo>
                <a:lnTo>
                  <a:pt x="135731" y="88106"/>
                </a:lnTo>
                <a:lnTo>
                  <a:pt x="102394" y="88106"/>
                </a:lnTo>
                <a:lnTo>
                  <a:pt x="102394" y="54769"/>
                </a:lnTo>
                <a:cubicBezTo>
                  <a:pt x="102394" y="50823"/>
                  <a:pt x="99195" y="47625"/>
                  <a:pt x="95250" y="47625"/>
                </a:cubicBezTo>
                <a:close/>
              </a:path>
            </a:pathLst>
          </a:custGeom>
          <a:gradFill>
            <a:gsLst>
              <a:gs pos="0">
                <a:srgbClr val="F77181"/>
              </a:gs>
              <a:gs pos="21000">
                <a:srgbClr val="CA5BCD"/>
              </a:gs>
              <a:gs pos="100000">
                <a:srgbClr val="39B0FF"/>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 name="Rectangle: Rounded Corners 18">
            <a:extLst>
              <a:ext uri="{FF2B5EF4-FFF2-40B4-BE49-F238E27FC236}">
                <a16:creationId xmlns:a16="http://schemas.microsoft.com/office/drawing/2014/main" id="{98377826-FF1B-D33C-4321-C9EA150E45E3}"/>
              </a:ext>
            </a:extLst>
          </p:cNvPr>
          <p:cNvSpPr/>
          <p:nvPr/>
        </p:nvSpPr>
        <p:spPr bwMode="auto">
          <a:xfrm>
            <a:off x="7000011" y="4124070"/>
            <a:ext cx="3279365" cy="1527979"/>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People context</a:t>
            </a:r>
          </a:p>
          <a:p>
            <a:pPr marL="0" marR="0" lvl="0" indent="0" algn="l" defTabSz="932742"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Deep understanding of your people powered by People Skills</a:t>
            </a:r>
          </a:p>
        </p:txBody>
      </p:sp>
      <p:cxnSp>
        <p:nvCxnSpPr>
          <p:cNvPr id="27" name="Straight Connector 26">
            <a:extLst>
              <a:ext uri="{FF2B5EF4-FFF2-40B4-BE49-F238E27FC236}">
                <a16:creationId xmlns:a16="http://schemas.microsoft.com/office/drawing/2014/main" id="{510D7A1E-A43C-2F5E-5F91-16ECD809DB1B}"/>
              </a:ext>
              <a:ext uri="{C183D7F6-B498-43B3-948B-1728B52AA6E4}">
                <adec:decorative xmlns:adec="http://schemas.microsoft.com/office/drawing/2017/decorative" val="1"/>
              </a:ext>
            </a:extLst>
          </p:cNvPr>
          <p:cNvCxnSpPr>
            <a:cxnSpLocks/>
          </p:cNvCxnSpPr>
          <p:nvPr/>
        </p:nvCxnSpPr>
        <p:spPr>
          <a:xfrm>
            <a:off x="6097375" y="1264920"/>
            <a:ext cx="0" cy="469392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E5113C4-A715-7CCC-CD2B-D4C146609B8B}"/>
              </a:ext>
              <a:ext uri="{C183D7F6-B498-43B3-948B-1728B52AA6E4}">
                <adec:decorative xmlns:adec="http://schemas.microsoft.com/office/drawing/2017/decorative" val="0"/>
              </a:ext>
            </a:extLst>
          </p:cNvPr>
          <p:cNvSpPr txBox="1"/>
          <p:nvPr/>
        </p:nvSpPr>
        <p:spPr>
          <a:xfrm>
            <a:off x="9858909" y="4049387"/>
            <a:ext cx="763927" cy="306467"/>
          </a:xfrm>
          <a:prstGeom prst="roundRect">
            <a:avLst/>
          </a:prstGeom>
          <a:solidFill>
            <a:schemeClr val="accent4">
              <a:lumMod val="20000"/>
              <a:lumOff val="80000"/>
            </a:schemeClr>
          </a:solidFill>
        </p:spPr>
        <p:txBody>
          <a:bodyPr wrap="square" anchor="ctr">
            <a:spAutoFit/>
          </a:body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1200" b="1"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Segoe UI" pitchFamily="34" charset="0"/>
              </a:rPr>
              <a:t>NEW</a:t>
            </a:r>
          </a:p>
        </p:txBody>
      </p:sp>
    </p:spTree>
    <p:extLst>
      <p:ext uri="{BB962C8B-B14F-4D97-AF65-F5344CB8AC3E}">
        <p14:creationId xmlns:p14="http://schemas.microsoft.com/office/powerpoint/2010/main" val="17319717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2.70833E-6 2.96296E-6 L -2.70833E-6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3.54167E-6 -1.11111E-6 L -3.54167E-6 0.03542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nodeType="withEffect">
                                  <p:stCondLst>
                                    <p:cond delay="100"/>
                                  </p:stCondLst>
                                  <p:childTnLst>
                                    <p:animMotion origin="layout" path="M -2.08333E-7 -3.7037E-7 L -2.08333E-7 0.03542 " pathEditMode="relative" rAng="0" ptsTypes="AA">
                                      <p:cBhvr>
                                        <p:cTn id="19" dur="700" spd="-100000" fill="hold"/>
                                        <p:tgtEl>
                                          <p:spTgt spid="27"/>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250"/>
                                  </p:stCondLst>
                                  <p:childTnLst>
                                    <p:animMotion origin="layout" path="M -3.75E-6 -0.03472 L -3.75E-6 -4.07407E-6 " pathEditMode="relative" rAng="0" ptsTypes="AA">
                                      <p:cBhvr>
                                        <p:cTn id="24" dur="500" fill="hold"/>
                                        <p:tgtEl>
                                          <p:spTgt spid="29"/>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9" grpId="0" animBg="1"/>
      <p:bldP spid="2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0F47B-E72B-1DA4-4A8E-6E0DE15978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925FB0-EB9B-B55A-A08C-0B5AEC6A930D}"/>
              </a:ext>
            </a:extLst>
          </p:cNvPr>
          <p:cNvSpPr>
            <a:spLocks noGrp="1"/>
          </p:cNvSpPr>
          <p:nvPr>
            <p:ph type="title"/>
          </p:nvPr>
        </p:nvSpPr>
        <p:spPr>
          <a:xfrm>
            <a:off x="495300" y="376689"/>
            <a:ext cx="11201400" cy="555244"/>
          </a:xfrm>
        </p:spPr>
        <p:txBody>
          <a:bodyPr/>
          <a:lstStyle/>
          <a:p>
            <a:pPr algn="ctr" defTabSz="932765">
              <a:lnSpc>
                <a:spcPct val="100000"/>
              </a:lnSpc>
              <a:defRPr/>
            </a:pPr>
            <a:r>
              <a:rPr lang="en-US" sz="3600" spc="-50">
                <a:ln w="3175">
                  <a:noFill/>
                </a:ln>
                <a:latin typeface="Segoe UI Semibold" panose="020B0702040204020203" pitchFamily="34" charset="0"/>
                <a:ea typeface="+mn-ea"/>
                <a:cs typeface="Segoe UI Semibold" panose="020B0702040204020203" pitchFamily="34" charset="0"/>
              </a:rPr>
              <a:t>Introducing:</a:t>
            </a:r>
            <a:r>
              <a:rPr lang="en-US" sz="3600" spc="-50">
                <a:ln w="3175">
                  <a:noFill/>
                </a:ln>
                <a:gradFill>
                  <a:gsLst>
                    <a:gs pos="21000">
                      <a:srgbClr val="0078D4"/>
                    </a:gs>
                    <a:gs pos="100000">
                      <a:srgbClr val="C03BC4"/>
                    </a:gs>
                  </a:gsLst>
                  <a:lin ang="2400000" scaled="0"/>
                </a:gradFill>
                <a:latin typeface="Segoe UI Semibold" panose="020B0702040204020203" pitchFamily="34" charset="0"/>
                <a:ea typeface="+mn-ea"/>
                <a:cs typeface="Segoe UI Semibold" panose="020B0702040204020203" pitchFamily="34" charset="0"/>
              </a:rPr>
              <a:t> </a:t>
            </a:r>
            <a:r>
              <a:rPr lang="en-US" sz="3600" spc="-50">
                <a:gradFill>
                  <a:gsLst>
                    <a:gs pos="50000">
                      <a:srgbClr val="8661C5"/>
                    </a:gs>
                    <a:gs pos="0">
                      <a:srgbClr val="3E76D4"/>
                    </a:gs>
                    <a:gs pos="100000">
                      <a:srgbClr val="C73ECC"/>
                    </a:gs>
                  </a:gsLst>
                  <a:lin ang="2700000" scaled="1"/>
                </a:gradFill>
                <a:cs typeface="Segoe UI" panose="020B0502040204020203" pitchFamily="34" charset="0"/>
              </a:rPr>
              <a:t>People Skills</a:t>
            </a:r>
          </a:p>
        </p:txBody>
      </p:sp>
      <p:sp>
        <p:nvSpPr>
          <p:cNvPr id="8" name="TextBox 7">
            <a:extLst>
              <a:ext uri="{FF2B5EF4-FFF2-40B4-BE49-F238E27FC236}">
                <a16:creationId xmlns:a16="http://schemas.microsoft.com/office/drawing/2014/main" id="{AD1AE0EA-0FC9-B39B-3708-05C0E55C72E1}"/>
              </a:ext>
            </a:extLst>
          </p:cNvPr>
          <p:cNvSpPr txBox="1"/>
          <p:nvPr/>
        </p:nvSpPr>
        <p:spPr>
          <a:xfrm>
            <a:off x="495300" y="1044957"/>
            <a:ext cx="10989552" cy="555244"/>
          </a:xfrm>
          <a:prstGeom prst="rect">
            <a:avLst/>
          </a:prstGeom>
          <a:noFill/>
        </p:spPr>
        <p:txBody>
          <a:bodyPr wrap="square" lIns="0">
            <a:noAutofit/>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AI that understands your business and your people</a:t>
            </a:r>
          </a:p>
          <a:p>
            <a:pPr marL="0" marR="0" lvl="0" indent="0" algn="ctr" defTabSz="932742"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a:ln w="3175">
                <a:noFill/>
              </a:ln>
              <a:solidFill>
                <a:prstClr val="black"/>
              </a:solidFill>
              <a:effectLst/>
              <a:uLnTx/>
              <a:uFillTx/>
              <a:latin typeface="Segoe Sans Display Semibold"/>
              <a:ea typeface="+mn-ea"/>
              <a:cs typeface="Segoe UI Semibold"/>
            </a:endParaRPr>
          </a:p>
        </p:txBody>
      </p:sp>
      <p:sp>
        <p:nvSpPr>
          <p:cNvPr id="25" name="Rectangle: Rounded Corners 24">
            <a:extLst>
              <a:ext uri="{FF2B5EF4-FFF2-40B4-BE49-F238E27FC236}">
                <a16:creationId xmlns:a16="http://schemas.microsoft.com/office/drawing/2014/main" id="{FA9DF1F0-64A5-3E66-4CE7-43D425C36D52}"/>
              </a:ext>
            </a:extLst>
          </p:cNvPr>
          <p:cNvSpPr/>
          <p:nvPr/>
        </p:nvSpPr>
        <p:spPr bwMode="auto">
          <a:xfrm>
            <a:off x="585224" y="2593981"/>
            <a:ext cx="3501636" cy="2468880"/>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AI with people context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 Copilot that understands your people and your business</a:t>
            </a:r>
          </a:p>
        </p:txBody>
      </p:sp>
      <p:sp>
        <p:nvSpPr>
          <p:cNvPr id="4" name="Rectangle: Rounded Corners 3">
            <a:extLst>
              <a:ext uri="{FF2B5EF4-FFF2-40B4-BE49-F238E27FC236}">
                <a16:creationId xmlns:a16="http://schemas.microsoft.com/office/drawing/2014/main" id="{492DD3A8-5E1E-05C0-ECA0-28B28D99BDE3}"/>
              </a:ext>
            </a:extLst>
          </p:cNvPr>
          <p:cNvSpPr/>
          <p:nvPr/>
        </p:nvSpPr>
        <p:spPr bwMode="auto">
          <a:xfrm>
            <a:off x="4345182" y="2593981"/>
            <a:ext cx="3501636" cy="2468880"/>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Advanced skill inferencing</a:t>
            </a:r>
          </a:p>
          <a:p>
            <a:pPr marL="0" marR="0" lvl="0" indent="0" algn="ctr"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Combine productivity signals with advanced AI reasoning to accurately infer user skills</a:t>
            </a:r>
          </a:p>
        </p:txBody>
      </p:sp>
      <p:sp>
        <p:nvSpPr>
          <p:cNvPr id="5" name="Rectangle: Rounded Corners 4">
            <a:extLst>
              <a:ext uri="{FF2B5EF4-FFF2-40B4-BE49-F238E27FC236}">
                <a16:creationId xmlns:a16="http://schemas.microsoft.com/office/drawing/2014/main" id="{9FE757CB-6164-DCF4-398D-63421A654078}"/>
              </a:ext>
            </a:extLst>
          </p:cNvPr>
          <p:cNvSpPr/>
          <p:nvPr/>
        </p:nvSpPr>
        <p:spPr bwMode="auto">
          <a:xfrm>
            <a:off x="8105140" y="2593981"/>
            <a:ext cx="3501636" cy="2468880"/>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In the flow of work</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Bring skills to the tools and platforms where users already spend their time</a:t>
            </a:r>
          </a:p>
        </p:txBody>
      </p:sp>
      <p:sp>
        <p:nvSpPr>
          <p:cNvPr id="6" name="Oval 5">
            <a:extLst>
              <a:ext uri="{FF2B5EF4-FFF2-40B4-BE49-F238E27FC236}">
                <a16:creationId xmlns:a16="http://schemas.microsoft.com/office/drawing/2014/main" id="{CA556C1C-7B86-E8B4-524A-0433E4F23250}"/>
              </a:ext>
              <a:ext uri="{C183D7F6-B498-43B3-948B-1728B52AA6E4}">
                <adec:decorative xmlns:adec="http://schemas.microsoft.com/office/drawing/2017/decorative" val="1"/>
              </a:ext>
            </a:extLst>
          </p:cNvPr>
          <p:cNvSpPr/>
          <p:nvPr/>
        </p:nvSpPr>
        <p:spPr bwMode="auto">
          <a:xfrm>
            <a:off x="2024050" y="4736574"/>
            <a:ext cx="623984" cy="623980"/>
          </a:xfrm>
          <a:prstGeom prst="ellipse">
            <a:avLst/>
          </a:prstGeom>
          <a:gradFill flip="none" rotWithShape="1">
            <a:gsLst>
              <a:gs pos="100000">
                <a:schemeClr val="tx2">
                  <a:lumMod val="50000"/>
                  <a:lumOff val="50000"/>
                </a:schemeClr>
              </a:gs>
              <a:gs pos="0">
                <a:schemeClr val="accent6">
                  <a:lumMod val="60000"/>
                  <a:lumOff val="40000"/>
                </a:schemeClr>
              </a:gs>
              <a:gs pos="34000">
                <a:schemeClr val="accent6">
                  <a:lumMod val="75000"/>
                </a:schemeClr>
              </a:gs>
              <a:gs pos="71000">
                <a:schemeClr val="accent4">
                  <a:lumMod val="75000"/>
                </a:schemeClr>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algn="ctr" defTabSz="914437" fontAlgn="base">
              <a:spcBef>
                <a:spcPct val="0"/>
              </a:spcBef>
              <a:spcAft>
                <a:spcPts val="1200"/>
              </a:spcAft>
              <a:buSzPct val="90000"/>
              <a:tabLst>
                <a:tab pos="1371655" algn="l"/>
              </a:tabLst>
            </a:pPr>
            <a:endParaRPr lang="en-US" sz="1100" b="1">
              <a:ln w="3175">
                <a:noFill/>
              </a:ln>
              <a:solidFill>
                <a:prstClr val="white"/>
              </a:solidFill>
              <a:latin typeface="Segoe UI Semibold"/>
              <a:cs typeface="Segoe UI" pitchFamily="34" charset="0"/>
            </a:endParaRPr>
          </a:p>
        </p:txBody>
      </p:sp>
      <p:sp>
        <p:nvSpPr>
          <p:cNvPr id="7" name="Oval 6">
            <a:extLst>
              <a:ext uri="{FF2B5EF4-FFF2-40B4-BE49-F238E27FC236}">
                <a16:creationId xmlns:a16="http://schemas.microsoft.com/office/drawing/2014/main" id="{40973F5B-EEC5-167C-63D2-DAA48B70EB9A}"/>
              </a:ext>
              <a:ext uri="{C183D7F6-B498-43B3-948B-1728B52AA6E4}">
                <adec:decorative xmlns:adec="http://schemas.microsoft.com/office/drawing/2017/decorative" val="1"/>
              </a:ext>
            </a:extLst>
          </p:cNvPr>
          <p:cNvSpPr/>
          <p:nvPr/>
        </p:nvSpPr>
        <p:spPr bwMode="auto">
          <a:xfrm>
            <a:off x="5784008" y="4750871"/>
            <a:ext cx="623984" cy="623980"/>
          </a:xfrm>
          <a:prstGeom prst="ellipse">
            <a:avLst/>
          </a:prstGeom>
          <a:gradFill flip="none" rotWithShape="1">
            <a:gsLst>
              <a:gs pos="100000">
                <a:schemeClr val="tx2">
                  <a:lumMod val="50000"/>
                  <a:lumOff val="50000"/>
                </a:schemeClr>
              </a:gs>
              <a:gs pos="0">
                <a:schemeClr val="accent6">
                  <a:lumMod val="60000"/>
                  <a:lumOff val="40000"/>
                </a:schemeClr>
              </a:gs>
              <a:gs pos="34000">
                <a:schemeClr val="accent6">
                  <a:lumMod val="75000"/>
                </a:schemeClr>
              </a:gs>
              <a:gs pos="71000">
                <a:schemeClr val="accent4">
                  <a:lumMod val="75000"/>
                </a:schemeClr>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algn="ctr" defTabSz="914437" fontAlgn="base">
              <a:spcBef>
                <a:spcPct val="0"/>
              </a:spcBef>
              <a:spcAft>
                <a:spcPts val="1200"/>
              </a:spcAft>
              <a:buSzPct val="90000"/>
              <a:tabLst>
                <a:tab pos="1371655" algn="l"/>
              </a:tabLst>
            </a:pPr>
            <a:endParaRPr lang="en-US" sz="1100" b="1">
              <a:ln w="3175">
                <a:noFill/>
              </a:ln>
              <a:solidFill>
                <a:prstClr val="white"/>
              </a:solidFill>
              <a:latin typeface="Segoe UI Semibold"/>
              <a:cs typeface="Segoe UI" pitchFamily="34" charset="0"/>
            </a:endParaRPr>
          </a:p>
        </p:txBody>
      </p:sp>
      <p:sp>
        <p:nvSpPr>
          <p:cNvPr id="9" name="Oval 8">
            <a:extLst>
              <a:ext uri="{FF2B5EF4-FFF2-40B4-BE49-F238E27FC236}">
                <a16:creationId xmlns:a16="http://schemas.microsoft.com/office/drawing/2014/main" id="{20022CD7-F069-44EB-94B5-0A4D28875746}"/>
              </a:ext>
              <a:ext uri="{C183D7F6-B498-43B3-948B-1728B52AA6E4}">
                <adec:decorative xmlns:adec="http://schemas.microsoft.com/office/drawing/2017/decorative" val="1"/>
              </a:ext>
            </a:extLst>
          </p:cNvPr>
          <p:cNvSpPr/>
          <p:nvPr/>
        </p:nvSpPr>
        <p:spPr bwMode="auto">
          <a:xfrm>
            <a:off x="9543966" y="4750871"/>
            <a:ext cx="623984" cy="623980"/>
          </a:xfrm>
          <a:prstGeom prst="ellipse">
            <a:avLst/>
          </a:prstGeom>
          <a:gradFill flip="none" rotWithShape="1">
            <a:gsLst>
              <a:gs pos="100000">
                <a:schemeClr val="tx2">
                  <a:lumMod val="50000"/>
                  <a:lumOff val="50000"/>
                </a:schemeClr>
              </a:gs>
              <a:gs pos="0">
                <a:schemeClr val="accent6">
                  <a:lumMod val="60000"/>
                  <a:lumOff val="40000"/>
                </a:schemeClr>
              </a:gs>
              <a:gs pos="34000">
                <a:schemeClr val="accent6">
                  <a:lumMod val="75000"/>
                </a:schemeClr>
              </a:gs>
              <a:gs pos="71000">
                <a:schemeClr val="accent4">
                  <a:lumMod val="75000"/>
                </a:schemeClr>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algn="ctr" defTabSz="914437" fontAlgn="base">
              <a:spcBef>
                <a:spcPct val="0"/>
              </a:spcBef>
              <a:spcAft>
                <a:spcPts val="1200"/>
              </a:spcAft>
              <a:buSzPct val="90000"/>
              <a:tabLst>
                <a:tab pos="1371655" algn="l"/>
              </a:tabLst>
            </a:pPr>
            <a:endParaRPr lang="en-US" sz="1100" b="1">
              <a:ln w="3175">
                <a:noFill/>
              </a:ln>
              <a:solidFill>
                <a:prstClr val="white"/>
              </a:solidFill>
              <a:latin typeface="Segoe UI Semibold"/>
              <a:cs typeface="Segoe UI" pitchFamily="34" charset="0"/>
            </a:endParaRPr>
          </a:p>
        </p:txBody>
      </p:sp>
      <p:pic>
        <p:nvPicPr>
          <p:cNvPr id="11" name="Graphic 10">
            <a:extLst>
              <a:ext uri="{FF2B5EF4-FFF2-40B4-BE49-F238E27FC236}">
                <a16:creationId xmlns:a16="http://schemas.microsoft.com/office/drawing/2014/main" id="{A3AF92FA-6513-1904-E7CD-72734AD3B2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9666" y="4836534"/>
            <a:ext cx="452653" cy="452653"/>
          </a:xfrm>
          <a:prstGeom prst="rect">
            <a:avLst/>
          </a:prstGeom>
        </p:spPr>
      </p:pic>
      <p:pic>
        <p:nvPicPr>
          <p:cNvPr id="13" name="Graphic 12">
            <a:extLst>
              <a:ext uri="{FF2B5EF4-FFF2-40B4-BE49-F238E27FC236}">
                <a16:creationId xmlns:a16="http://schemas.microsoft.com/office/drawing/2014/main" id="{0B2FE007-38C8-66C0-ECA0-124C8367FB0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4370" y="4741650"/>
            <a:ext cx="581990" cy="581990"/>
          </a:xfrm>
          <a:prstGeom prst="rect">
            <a:avLst/>
          </a:prstGeom>
        </p:spPr>
      </p:pic>
      <p:pic>
        <p:nvPicPr>
          <p:cNvPr id="15" name="Graphic 14">
            <a:extLst>
              <a:ext uri="{FF2B5EF4-FFF2-40B4-BE49-F238E27FC236}">
                <a16:creationId xmlns:a16="http://schemas.microsoft.com/office/drawing/2014/main" id="{AF19DBC1-1AB2-EA57-510F-EB03EBFDC5E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55377" y="4807941"/>
            <a:ext cx="481246" cy="481246"/>
          </a:xfrm>
          <a:prstGeom prst="rect">
            <a:avLst/>
          </a:prstGeom>
        </p:spPr>
      </p:pic>
      <p:pic>
        <p:nvPicPr>
          <p:cNvPr id="1026" name="Picture 2">
            <a:extLst>
              <a:ext uri="{FF2B5EF4-FFF2-40B4-BE49-F238E27FC236}">
                <a16:creationId xmlns:a16="http://schemas.microsoft.com/office/drawing/2014/main" id="{5C0F6EEA-4BC7-17DB-DC59-108564DD64BF}"/>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37943" y="1568813"/>
            <a:ext cx="916113" cy="91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659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92A8C-891B-2EAF-253D-07254B7966B2}"/>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637C5-3C8C-D496-3178-102338203C4A}"/>
              </a:ext>
              <a:ext uri="{C183D7F6-B498-43B3-948B-1728B52AA6E4}">
                <adec:decorative xmlns:adec="http://schemas.microsoft.com/office/drawing/2017/decorative" val="1"/>
              </a:ext>
            </a:extLst>
          </p:cNvPr>
          <p:cNvSpPr/>
          <p:nvPr/>
        </p:nvSpPr>
        <p:spPr bwMode="auto">
          <a:xfrm>
            <a:off x="616151" y="1908467"/>
            <a:ext cx="1714815" cy="611500"/>
          </a:xfrm>
          <a:prstGeom prst="roundRect">
            <a:avLst>
              <a:gd name="adj" fmla="val 7114"/>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28600" rIns="0" bIns="18288"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Job title</a:t>
            </a:r>
          </a:p>
        </p:txBody>
      </p:sp>
      <p:sp>
        <p:nvSpPr>
          <p:cNvPr id="7" name="Rectangle: Rounded Corners 6">
            <a:extLst>
              <a:ext uri="{FF2B5EF4-FFF2-40B4-BE49-F238E27FC236}">
                <a16:creationId xmlns:a16="http://schemas.microsoft.com/office/drawing/2014/main" id="{246C294C-26F5-8634-F874-A03D134CCBD1}"/>
              </a:ext>
              <a:ext uri="{C183D7F6-B498-43B3-948B-1728B52AA6E4}">
                <adec:decorative xmlns:adec="http://schemas.microsoft.com/office/drawing/2017/decorative" val="1"/>
              </a:ext>
            </a:extLst>
          </p:cNvPr>
          <p:cNvSpPr/>
          <p:nvPr/>
        </p:nvSpPr>
        <p:spPr bwMode="auto">
          <a:xfrm>
            <a:off x="575776" y="3205452"/>
            <a:ext cx="1723191" cy="794825"/>
          </a:xfrm>
          <a:prstGeom prst="roundRect">
            <a:avLst>
              <a:gd name="adj" fmla="val 7114"/>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28600" rIns="0" bIns="18288"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User activity from Graph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(documents &amp; meetings)</a:t>
            </a:r>
          </a:p>
        </p:txBody>
      </p:sp>
      <p:sp>
        <p:nvSpPr>
          <p:cNvPr id="22" name="Rectangle: Rounded Corners 21">
            <a:extLst>
              <a:ext uri="{FF2B5EF4-FFF2-40B4-BE49-F238E27FC236}">
                <a16:creationId xmlns:a16="http://schemas.microsoft.com/office/drawing/2014/main" id="{486C07AD-05C7-CA18-CF1F-222401BD1151}"/>
              </a:ext>
              <a:ext uri="{C183D7F6-B498-43B3-948B-1728B52AA6E4}">
                <adec:decorative xmlns:adec="http://schemas.microsoft.com/office/drawing/2017/decorative" val="1"/>
              </a:ext>
            </a:extLst>
          </p:cNvPr>
          <p:cNvSpPr/>
          <p:nvPr/>
        </p:nvSpPr>
        <p:spPr bwMode="auto">
          <a:xfrm>
            <a:off x="575776" y="4449756"/>
            <a:ext cx="1714815" cy="680604"/>
          </a:xfrm>
          <a:prstGeom prst="roundRect">
            <a:avLst>
              <a:gd name="adj" fmla="val 7114"/>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2860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User skills from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3P systems</a:t>
            </a:r>
          </a:p>
        </p:txBody>
      </p:sp>
      <p:sp>
        <p:nvSpPr>
          <p:cNvPr id="17" name="Title 1">
            <a:extLst>
              <a:ext uri="{FF2B5EF4-FFF2-40B4-BE49-F238E27FC236}">
                <a16:creationId xmlns:a16="http://schemas.microsoft.com/office/drawing/2014/main" id="{26C0A9AF-7CF6-E441-3CA0-5689A23EA61A}"/>
              </a:ext>
              <a:ext uri="{C183D7F6-B498-43B3-948B-1728B52AA6E4}">
                <adec:decorative xmlns:adec="http://schemas.microsoft.com/office/drawing/2017/decorative" val="1"/>
              </a:ext>
            </a:extLst>
          </p:cNvPr>
          <p:cNvSpPr txBox="1">
            <a:spLocks/>
          </p:cNvSpPr>
          <p:nvPr/>
        </p:nvSpPr>
        <p:spPr>
          <a:xfrm>
            <a:off x="9447008" y="5081727"/>
            <a:ext cx="737420" cy="338554"/>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a:ln>
                  <a:noFill/>
                </a:ln>
                <a:solidFill>
                  <a:srgbClr val="463668"/>
                </a:solidFill>
                <a:effectLst/>
                <a:uLnTx/>
                <a:uFillTx/>
                <a:latin typeface="Segoe UI"/>
                <a:ea typeface="+mn-ea"/>
                <a:cs typeface="Segoe UI" pitchFamily="34" charset="0"/>
              </a:rPr>
              <a:t>Analyst workbench</a:t>
            </a:r>
          </a:p>
        </p:txBody>
      </p:sp>
      <p:cxnSp>
        <p:nvCxnSpPr>
          <p:cNvPr id="41" name="Straight Arrow Connector 40">
            <a:extLst>
              <a:ext uri="{FF2B5EF4-FFF2-40B4-BE49-F238E27FC236}">
                <a16:creationId xmlns:a16="http://schemas.microsoft.com/office/drawing/2014/main" id="{E7C949A3-BDEA-9CF0-6683-A77F90E1D1B7}"/>
              </a:ext>
              <a:ext uri="{C183D7F6-B498-43B3-948B-1728B52AA6E4}">
                <adec:decorative xmlns:adec="http://schemas.microsoft.com/office/drawing/2017/decorative" val="1"/>
              </a:ext>
            </a:extLst>
          </p:cNvPr>
          <p:cNvCxnSpPr>
            <a:cxnSpLocks/>
          </p:cNvCxnSpPr>
          <p:nvPr/>
        </p:nvCxnSpPr>
        <p:spPr>
          <a:xfrm>
            <a:off x="2079554" y="4863687"/>
            <a:ext cx="1457829" cy="0"/>
          </a:xfrm>
          <a:prstGeom prst="straightConnector1">
            <a:avLst/>
          </a:prstGeom>
          <a:ln w="12700" cap="rnd">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A1B59DA-2D4D-ED4F-52BB-C79266B72219}"/>
              </a:ext>
              <a:ext uri="{C183D7F6-B498-43B3-948B-1728B52AA6E4}">
                <adec:decorative xmlns:adec="http://schemas.microsoft.com/office/drawing/2017/decorative" val="1"/>
              </a:ext>
            </a:extLst>
          </p:cNvPr>
          <p:cNvCxnSpPr>
            <a:cxnSpLocks/>
          </p:cNvCxnSpPr>
          <p:nvPr/>
        </p:nvCxnSpPr>
        <p:spPr>
          <a:xfrm>
            <a:off x="4736480" y="1509514"/>
            <a:ext cx="0" cy="224343"/>
          </a:xfrm>
          <a:prstGeom prst="straightConnector1">
            <a:avLst/>
          </a:prstGeom>
          <a:noFill/>
          <a:ln w="19050" cap="rnd" cmpd="sng" algn="ctr">
            <a:solidFill>
              <a:sysClr val="windowText" lastClr="000000"/>
            </a:solidFill>
            <a:prstDash val="solid"/>
            <a:miter lim="800000"/>
            <a:headEnd type="none" w="lg" len="med"/>
            <a:tailEnd type="triangle"/>
          </a:ln>
          <a:effectLst/>
        </p:spPr>
      </p:cxnSp>
      <p:cxnSp>
        <p:nvCxnSpPr>
          <p:cNvPr id="40" name="Straight Arrow Connector 39">
            <a:extLst>
              <a:ext uri="{FF2B5EF4-FFF2-40B4-BE49-F238E27FC236}">
                <a16:creationId xmlns:a16="http://schemas.microsoft.com/office/drawing/2014/main" id="{FB28B63D-5A21-ACD5-888A-354FF2825441}"/>
              </a:ext>
              <a:ext uri="{C183D7F6-B498-43B3-948B-1728B52AA6E4}">
                <adec:decorative xmlns:adec="http://schemas.microsoft.com/office/drawing/2017/decorative" val="1"/>
              </a:ext>
            </a:extLst>
          </p:cNvPr>
          <p:cNvCxnSpPr>
            <a:cxnSpLocks/>
          </p:cNvCxnSpPr>
          <p:nvPr/>
        </p:nvCxnSpPr>
        <p:spPr>
          <a:xfrm>
            <a:off x="4175371" y="1509514"/>
            <a:ext cx="0" cy="224343"/>
          </a:xfrm>
          <a:prstGeom prst="straightConnector1">
            <a:avLst/>
          </a:prstGeom>
          <a:noFill/>
          <a:ln w="19050" cap="rnd" cmpd="sng" algn="ctr">
            <a:solidFill>
              <a:sysClr val="windowText" lastClr="000000"/>
            </a:solidFill>
            <a:prstDash val="solid"/>
            <a:miter lim="800000"/>
            <a:headEnd type="none" w="lg" len="med"/>
            <a:tailEnd type="triangle"/>
          </a:ln>
          <a:effectLst/>
        </p:spPr>
      </p:cxnSp>
      <p:cxnSp>
        <p:nvCxnSpPr>
          <p:cNvPr id="2" name="Straight Arrow Connector 1">
            <a:extLst>
              <a:ext uri="{FF2B5EF4-FFF2-40B4-BE49-F238E27FC236}">
                <a16:creationId xmlns:a16="http://schemas.microsoft.com/office/drawing/2014/main" id="{2E4CDD46-049D-0D85-C1D1-94B503D9374F}"/>
              </a:ext>
              <a:ext uri="{C183D7F6-B498-43B3-948B-1728B52AA6E4}">
                <adec:decorative xmlns:adec="http://schemas.microsoft.com/office/drawing/2017/decorative" val="1"/>
              </a:ext>
            </a:extLst>
          </p:cNvPr>
          <p:cNvCxnSpPr>
            <a:cxnSpLocks/>
            <a:stCxn id="50" idx="2"/>
            <a:endCxn id="53" idx="0"/>
          </p:cNvCxnSpPr>
          <p:nvPr/>
        </p:nvCxnSpPr>
        <p:spPr>
          <a:xfrm>
            <a:off x="8035559" y="3810448"/>
            <a:ext cx="12821" cy="1433098"/>
          </a:xfrm>
          <a:prstGeom prst="straightConnector1">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AC95B55E-139D-89EE-BB67-30315C800A17}"/>
              </a:ext>
              <a:ext uri="{C183D7F6-B498-43B3-948B-1728B52AA6E4}">
                <adec:decorative xmlns:adec="http://schemas.microsoft.com/office/drawing/2017/decorative" val="1"/>
              </a:ext>
            </a:extLst>
          </p:cNvPr>
          <p:cNvCxnSpPr>
            <a:cxnSpLocks/>
          </p:cNvCxnSpPr>
          <p:nvPr/>
        </p:nvCxnSpPr>
        <p:spPr>
          <a:xfrm>
            <a:off x="2129851" y="3654774"/>
            <a:ext cx="1457829" cy="0"/>
          </a:xfrm>
          <a:prstGeom prst="straightConnector1">
            <a:avLst/>
          </a:prstGeom>
          <a:ln w="12700" cap="rnd">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F54D0DC-4C3B-C87E-2B51-22D30077224B}"/>
              </a:ext>
              <a:ext uri="{C183D7F6-B498-43B3-948B-1728B52AA6E4}">
                <adec:decorative xmlns:adec="http://schemas.microsoft.com/office/drawing/2017/decorative" val="1"/>
              </a:ext>
            </a:extLst>
          </p:cNvPr>
          <p:cNvCxnSpPr>
            <a:cxnSpLocks/>
          </p:cNvCxnSpPr>
          <p:nvPr/>
        </p:nvCxnSpPr>
        <p:spPr>
          <a:xfrm>
            <a:off x="2067359" y="2199627"/>
            <a:ext cx="1514531" cy="0"/>
          </a:xfrm>
          <a:prstGeom prst="straightConnector1">
            <a:avLst/>
          </a:prstGeom>
          <a:ln w="12700" cap="rnd">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B84505E4-7D8E-E544-2770-05708E5ECFE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240" y="3026630"/>
            <a:ext cx="422715" cy="369025"/>
          </a:xfrm>
          <a:prstGeom prst="rect">
            <a:avLst/>
          </a:prstGeom>
        </p:spPr>
      </p:pic>
      <p:pic>
        <p:nvPicPr>
          <p:cNvPr id="13" name="Picture 12">
            <a:extLst>
              <a:ext uri="{FF2B5EF4-FFF2-40B4-BE49-F238E27FC236}">
                <a16:creationId xmlns:a16="http://schemas.microsoft.com/office/drawing/2014/main" id="{530A635B-6C7A-8385-F4EC-3544847A6A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53856" y="1694487"/>
            <a:ext cx="439404" cy="439404"/>
          </a:xfrm>
          <a:prstGeom prst="rect">
            <a:avLst/>
          </a:prstGeom>
        </p:spPr>
      </p:pic>
      <p:sp>
        <p:nvSpPr>
          <p:cNvPr id="18" name="Rectangle: Rounded Corners 17">
            <a:extLst>
              <a:ext uri="{FF2B5EF4-FFF2-40B4-BE49-F238E27FC236}">
                <a16:creationId xmlns:a16="http://schemas.microsoft.com/office/drawing/2014/main" id="{FD28B0B6-1363-1187-2183-9393DEC0975E}"/>
              </a:ext>
              <a:ext uri="{C183D7F6-B498-43B3-948B-1728B52AA6E4}">
                <adec:decorative xmlns:adec="http://schemas.microsoft.com/office/drawing/2017/decorative" val="1"/>
              </a:ext>
            </a:extLst>
          </p:cNvPr>
          <p:cNvSpPr/>
          <p:nvPr/>
        </p:nvSpPr>
        <p:spPr bwMode="auto">
          <a:xfrm>
            <a:off x="9263063" y="4822204"/>
            <a:ext cx="2589252" cy="1696464"/>
          </a:xfrm>
          <a:prstGeom prst="roundRect">
            <a:avLst>
              <a:gd name="adj" fmla="val 2853"/>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2860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4" name="Picture 23">
            <a:extLst>
              <a:ext uri="{FF2B5EF4-FFF2-40B4-BE49-F238E27FC236}">
                <a16:creationId xmlns:a16="http://schemas.microsoft.com/office/drawing/2014/main" id="{8A8A45F9-950C-FD69-5DBD-8273CD2602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72894" y="4158933"/>
            <a:ext cx="520578" cy="520578"/>
          </a:xfrm>
          <a:prstGeom prst="rect">
            <a:avLst/>
          </a:prstGeom>
        </p:spPr>
      </p:pic>
      <p:sp>
        <p:nvSpPr>
          <p:cNvPr id="25" name="Rectangle: Rounded Corners 24">
            <a:extLst>
              <a:ext uri="{FF2B5EF4-FFF2-40B4-BE49-F238E27FC236}">
                <a16:creationId xmlns:a16="http://schemas.microsoft.com/office/drawing/2014/main" id="{217BEB8A-CEFC-9393-B18A-01C5694EEE1A}"/>
              </a:ext>
              <a:ext uri="{C183D7F6-B498-43B3-948B-1728B52AA6E4}">
                <adec:decorative xmlns:adec="http://schemas.microsoft.com/office/drawing/2017/decorative" val="1"/>
              </a:ext>
            </a:extLst>
          </p:cNvPr>
          <p:cNvSpPr/>
          <p:nvPr/>
        </p:nvSpPr>
        <p:spPr bwMode="auto">
          <a:xfrm>
            <a:off x="3587680" y="1834189"/>
            <a:ext cx="1662145" cy="3641170"/>
          </a:xfrm>
          <a:prstGeom prst="roundRect">
            <a:avLst>
              <a:gd name="adj" fmla="val 4375"/>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91440" rIns="0" bIns="0" numCol="1" spcCol="0" rtlCol="0" fromWordArt="0" anchor="t"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Rectangle: Rounded Corners 31">
            <a:extLst>
              <a:ext uri="{FF2B5EF4-FFF2-40B4-BE49-F238E27FC236}">
                <a16:creationId xmlns:a16="http://schemas.microsoft.com/office/drawing/2014/main" id="{FDC746E5-9B16-0723-A055-2528D9162D73}"/>
              </a:ext>
              <a:ext uri="{C183D7F6-B498-43B3-948B-1728B52AA6E4}">
                <adec:decorative xmlns:adec="http://schemas.microsoft.com/office/drawing/2017/decorative" val="1"/>
              </a:ext>
            </a:extLst>
          </p:cNvPr>
          <p:cNvSpPr/>
          <p:nvPr/>
        </p:nvSpPr>
        <p:spPr bwMode="auto">
          <a:xfrm>
            <a:off x="5571127" y="2204702"/>
            <a:ext cx="1304141" cy="2900144"/>
          </a:xfrm>
          <a:prstGeom prst="roundRect">
            <a:avLst>
              <a:gd name="adj" fmla="val 6415"/>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91440" rIns="0" bIns="0" numCol="1" spcCol="0" rtlCol="0" fromWordArt="0" anchor="t"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0BB85175-931D-BF3E-7474-8F24082ACCEB}"/>
              </a:ext>
              <a:ext uri="{C183D7F6-B498-43B3-948B-1728B52AA6E4}">
                <adec:decorative xmlns:adec="http://schemas.microsoft.com/office/drawing/2017/decorative" val="1"/>
              </a:ext>
            </a:extLst>
          </p:cNvPr>
          <p:cNvSpPr/>
          <p:nvPr/>
        </p:nvSpPr>
        <p:spPr bwMode="auto">
          <a:xfrm>
            <a:off x="5758713" y="3331048"/>
            <a:ext cx="938251" cy="606814"/>
          </a:xfrm>
          <a:prstGeom prst="roundRect">
            <a:avLst>
              <a:gd name="adj" fmla="val 7114"/>
            </a:avLst>
          </a:prstGeom>
          <a:solidFill>
            <a:schemeClr val="accent4">
              <a:lumMod val="75000"/>
            </a:scheme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a:ea typeface="+mn-ea"/>
                <a:cs typeface="Segoe UI"/>
              </a:rPr>
              <a:t>Re-rank for skill </a:t>
            </a:r>
          </a:p>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a:ea typeface="+mn-ea"/>
                <a:cs typeface="Segoe UI"/>
              </a:rPr>
              <a:t>diversity </a:t>
            </a:r>
          </a:p>
        </p:txBody>
      </p:sp>
      <p:sp>
        <p:nvSpPr>
          <p:cNvPr id="34" name="Rectangle: Rounded Corners 33">
            <a:extLst>
              <a:ext uri="{FF2B5EF4-FFF2-40B4-BE49-F238E27FC236}">
                <a16:creationId xmlns:a16="http://schemas.microsoft.com/office/drawing/2014/main" id="{AE659B84-D922-F44C-1F80-E732C6DB9024}"/>
              </a:ext>
              <a:ext uri="{C183D7F6-B498-43B3-948B-1728B52AA6E4}">
                <adec:decorative xmlns:adec="http://schemas.microsoft.com/office/drawing/2017/decorative" val="1"/>
              </a:ext>
            </a:extLst>
          </p:cNvPr>
          <p:cNvSpPr/>
          <p:nvPr/>
        </p:nvSpPr>
        <p:spPr bwMode="auto">
          <a:xfrm>
            <a:off x="5759673" y="2405223"/>
            <a:ext cx="936333" cy="606814"/>
          </a:xfrm>
          <a:prstGeom prst="roundRect">
            <a:avLst>
              <a:gd name="adj" fmla="val 7114"/>
            </a:avLst>
          </a:prstGeom>
          <a:solidFill>
            <a:schemeClr val="accent4">
              <a:lumMod val="75000"/>
            </a:scheme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a:ea typeface="+mn-ea"/>
                <a:cs typeface="Segoe UI"/>
              </a:rPr>
              <a:t>Rank skills based on clustering</a:t>
            </a:r>
          </a:p>
        </p:txBody>
      </p:sp>
      <p:sp>
        <p:nvSpPr>
          <p:cNvPr id="35" name="Rectangle: Rounded Corners 34">
            <a:extLst>
              <a:ext uri="{FF2B5EF4-FFF2-40B4-BE49-F238E27FC236}">
                <a16:creationId xmlns:a16="http://schemas.microsoft.com/office/drawing/2014/main" id="{CD451D62-98E8-7605-A508-870852C29B36}"/>
              </a:ext>
              <a:ext uri="{C183D7F6-B498-43B3-948B-1728B52AA6E4}">
                <adec:decorative xmlns:adec="http://schemas.microsoft.com/office/drawing/2017/decorative" val="1"/>
              </a:ext>
            </a:extLst>
          </p:cNvPr>
          <p:cNvSpPr/>
          <p:nvPr/>
        </p:nvSpPr>
        <p:spPr bwMode="auto">
          <a:xfrm>
            <a:off x="5758713" y="4256873"/>
            <a:ext cx="937293" cy="606814"/>
          </a:xfrm>
          <a:prstGeom prst="roundRect">
            <a:avLst>
              <a:gd name="adj" fmla="val 7114"/>
            </a:avLst>
          </a:prstGeom>
          <a:solidFill>
            <a:schemeClr val="accent4">
              <a:lumMod val="75000"/>
            </a:scheme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a:ea typeface="+mn-ea"/>
                <a:cs typeface="Segoe UI"/>
              </a:rPr>
              <a:t>Re-rank for skill </a:t>
            </a:r>
          </a:p>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a:ea typeface="+mn-ea"/>
                <a:cs typeface="Segoe UI"/>
              </a:rPr>
              <a:t>specificity</a:t>
            </a:r>
          </a:p>
        </p:txBody>
      </p:sp>
      <p:sp>
        <p:nvSpPr>
          <p:cNvPr id="36" name="Rectangle: Rounded Corners 35">
            <a:extLst>
              <a:ext uri="{FF2B5EF4-FFF2-40B4-BE49-F238E27FC236}">
                <a16:creationId xmlns:a16="http://schemas.microsoft.com/office/drawing/2014/main" id="{28D6119B-ABAA-21AE-8C61-D6DBDA4D2073}"/>
              </a:ext>
              <a:ext uri="{C183D7F6-B498-43B3-948B-1728B52AA6E4}">
                <adec:decorative xmlns:adec="http://schemas.microsoft.com/office/drawing/2017/decorative" val="1"/>
              </a:ext>
            </a:extLst>
          </p:cNvPr>
          <p:cNvSpPr/>
          <p:nvPr/>
        </p:nvSpPr>
        <p:spPr bwMode="auto">
          <a:xfrm>
            <a:off x="3808515" y="2199627"/>
            <a:ext cx="1204995" cy="832104"/>
          </a:xfrm>
          <a:prstGeom prst="roundRect">
            <a:avLst>
              <a:gd name="adj" fmla="val 7114"/>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Semibold"/>
              </a:rPr>
              <a:t>Skill</a:t>
            </a:r>
            <a:br>
              <a:rPr kumimoji="0" lang="en-US" sz="11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n-US" sz="1100" b="0" i="0" u="none" strike="noStrike" kern="1200" cap="none" spc="0" normalizeH="0" baseline="0" noProof="0">
                <a:ln>
                  <a:noFill/>
                </a:ln>
                <a:solidFill>
                  <a:srgbClr val="FFFFFF"/>
                </a:solidFill>
                <a:effectLst/>
                <a:uLnTx/>
                <a:uFillTx/>
                <a:latin typeface="Segoe UI Semibold"/>
                <a:ea typeface="+mn-ea"/>
                <a:cs typeface="Segoe UI Semibold"/>
              </a:rPr>
              <a:t>semantic description</a:t>
            </a:r>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 name="TextBox 36">
            <a:extLst>
              <a:ext uri="{FF2B5EF4-FFF2-40B4-BE49-F238E27FC236}">
                <a16:creationId xmlns:a16="http://schemas.microsoft.com/office/drawing/2014/main" id="{54C49462-AF9D-B295-3ACC-5365D9D2836F}"/>
              </a:ext>
              <a:ext uri="{C183D7F6-B498-43B3-948B-1728B52AA6E4}">
                <adec:decorative xmlns:adec="http://schemas.microsoft.com/office/drawing/2017/decorative" val="1"/>
              </a:ext>
            </a:extLst>
          </p:cNvPr>
          <p:cNvSpPr txBox="1"/>
          <p:nvPr/>
        </p:nvSpPr>
        <p:spPr>
          <a:xfrm>
            <a:off x="3657212" y="1888308"/>
            <a:ext cx="1534403" cy="253916"/>
          </a:xfrm>
          <a:prstGeom prst="rect">
            <a:avLst/>
          </a:prstGeom>
          <a:noFill/>
          <a:ln>
            <a:solidFill>
              <a:schemeClr val="bg1"/>
            </a:solidFill>
          </a:ln>
        </p:spPr>
        <p:txBody>
          <a:bodyPr wrap="square" lIns="91440" tIns="45720" rIns="91440" bIns="4572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Substrate AI</a:t>
            </a:r>
          </a:p>
        </p:txBody>
      </p:sp>
      <p:sp>
        <p:nvSpPr>
          <p:cNvPr id="38" name="Rectangle: Rounded Corners 37">
            <a:extLst>
              <a:ext uri="{FF2B5EF4-FFF2-40B4-BE49-F238E27FC236}">
                <a16:creationId xmlns:a16="http://schemas.microsoft.com/office/drawing/2014/main" id="{74DA2C04-A733-A74F-BB13-059DE06041B5}"/>
              </a:ext>
              <a:ext uri="{C183D7F6-B498-43B3-948B-1728B52AA6E4}">
                <adec:decorative xmlns:adec="http://schemas.microsoft.com/office/drawing/2017/decorative" val="1"/>
              </a:ext>
            </a:extLst>
          </p:cNvPr>
          <p:cNvSpPr/>
          <p:nvPr/>
        </p:nvSpPr>
        <p:spPr bwMode="auto">
          <a:xfrm>
            <a:off x="2758675" y="1101634"/>
            <a:ext cx="1655270" cy="421682"/>
          </a:xfrm>
          <a:prstGeom prst="roundRect">
            <a:avLst>
              <a:gd name="adj" fmla="val 34000"/>
            </a:avLst>
          </a:prstGeom>
          <a:solidFill>
            <a:schemeClr val="accent5">
              <a:lumMod val="20000"/>
              <a:lumOff val="80000"/>
            </a:scheme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a:ea typeface="+mn-ea"/>
                <a:cs typeface="+mn-cs"/>
              </a:rPr>
              <a:t>Out of box skills taxonomy</a:t>
            </a:r>
          </a:p>
        </p:txBody>
      </p:sp>
      <p:sp>
        <p:nvSpPr>
          <p:cNvPr id="39" name="Rectangle: Rounded Corners 38">
            <a:extLst>
              <a:ext uri="{FF2B5EF4-FFF2-40B4-BE49-F238E27FC236}">
                <a16:creationId xmlns:a16="http://schemas.microsoft.com/office/drawing/2014/main" id="{A8C89F28-1060-1E36-7191-9AFF3E7FD12A}"/>
              </a:ext>
              <a:ext uri="{C183D7F6-B498-43B3-948B-1728B52AA6E4}">
                <adec:decorative xmlns:adec="http://schemas.microsoft.com/office/drawing/2017/decorative" val="1"/>
              </a:ext>
            </a:extLst>
          </p:cNvPr>
          <p:cNvSpPr/>
          <p:nvPr/>
        </p:nvSpPr>
        <p:spPr bwMode="auto">
          <a:xfrm>
            <a:off x="4504341" y="1132251"/>
            <a:ext cx="1454356" cy="403504"/>
          </a:xfrm>
          <a:prstGeom prst="roundRect">
            <a:avLst>
              <a:gd name="adj" fmla="val 39633"/>
            </a:avLst>
          </a:prstGeom>
          <a:solidFill>
            <a:schemeClr val="accent5">
              <a:lumMod val="20000"/>
              <a:lumOff val="80000"/>
            </a:scheme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a:ea typeface="+mn-ea"/>
                <a:cs typeface="+mn-cs"/>
              </a:rPr>
              <a:t>Custom skills library (tenant)</a:t>
            </a:r>
          </a:p>
        </p:txBody>
      </p:sp>
      <p:sp>
        <p:nvSpPr>
          <p:cNvPr id="45" name="Rectangle: Rounded Corners 44">
            <a:extLst>
              <a:ext uri="{FF2B5EF4-FFF2-40B4-BE49-F238E27FC236}">
                <a16:creationId xmlns:a16="http://schemas.microsoft.com/office/drawing/2014/main" id="{91E6C603-D9C5-6A70-5AF1-500201283CE8}"/>
              </a:ext>
              <a:ext uri="{C183D7F6-B498-43B3-948B-1728B52AA6E4}">
                <adec:decorative xmlns:adec="http://schemas.microsoft.com/office/drawing/2017/decorative" val="1"/>
              </a:ext>
            </a:extLst>
          </p:cNvPr>
          <p:cNvSpPr/>
          <p:nvPr/>
        </p:nvSpPr>
        <p:spPr bwMode="auto">
          <a:xfrm>
            <a:off x="3806961" y="4278035"/>
            <a:ext cx="1202047" cy="832104"/>
          </a:xfrm>
          <a:prstGeom prst="roundRect">
            <a:avLst>
              <a:gd name="adj" fmla="val 7114"/>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Skill candidates for user</a:t>
            </a:r>
          </a:p>
        </p:txBody>
      </p:sp>
      <p:cxnSp>
        <p:nvCxnSpPr>
          <p:cNvPr id="46" name="Straight Arrow Connector 45">
            <a:extLst>
              <a:ext uri="{FF2B5EF4-FFF2-40B4-BE49-F238E27FC236}">
                <a16:creationId xmlns:a16="http://schemas.microsoft.com/office/drawing/2014/main" id="{561FC7C2-238A-9FD6-589D-53551992AB28}"/>
              </a:ext>
              <a:ext uri="{C183D7F6-B498-43B3-948B-1728B52AA6E4}">
                <adec:decorative xmlns:adec="http://schemas.microsoft.com/office/drawing/2017/decorative" val="1"/>
              </a:ext>
            </a:extLst>
          </p:cNvPr>
          <p:cNvCxnSpPr>
            <a:cxnSpLocks/>
          </p:cNvCxnSpPr>
          <p:nvPr/>
        </p:nvCxnSpPr>
        <p:spPr>
          <a:xfrm>
            <a:off x="4407984" y="3032792"/>
            <a:ext cx="0" cy="21172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A98DEB90-1418-1A6E-AB9E-46FDAEB5DAB1}"/>
              </a:ext>
              <a:ext uri="{C183D7F6-B498-43B3-948B-1728B52AA6E4}">
                <adec:decorative xmlns:adec="http://schemas.microsoft.com/office/drawing/2017/decorative" val="1"/>
              </a:ext>
            </a:extLst>
          </p:cNvPr>
          <p:cNvCxnSpPr>
            <a:cxnSpLocks/>
            <a:stCxn id="45" idx="3"/>
            <a:endCxn id="32" idx="1"/>
          </p:cNvCxnSpPr>
          <p:nvPr/>
        </p:nvCxnSpPr>
        <p:spPr>
          <a:xfrm flipV="1">
            <a:off x="5009008" y="3654774"/>
            <a:ext cx="562119" cy="1039313"/>
          </a:xfrm>
          <a:prstGeom prst="bentConnector3">
            <a:avLst>
              <a:gd name="adj1" fmla="val 62652"/>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8DEE61B-3F6B-8155-A3E0-8EE354696E26}"/>
              </a:ext>
              <a:ext uri="{C183D7F6-B498-43B3-948B-1728B52AA6E4}">
                <adec:decorative xmlns:adec="http://schemas.microsoft.com/office/drawing/2017/decorative" val="1"/>
              </a:ext>
            </a:extLst>
          </p:cNvPr>
          <p:cNvCxnSpPr>
            <a:cxnSpLocks/>
          </p:cNvCxnSpPr>
          <p:nvPr/>
        </p:nvCxnSpPr>
        <p:spPr>
          <a:xfrm>
            <a:off x="6191756" y="3011515"/>
            <a:ext cx="0" cy="31953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340E678-005E-2650-7BBB-6E4095F5D14F}"/>
              </a:ext>
              <a:ext uri="{C183D7F6-B498-43B3-948B-1728B52AA6E4}">
                <adec:decorative xmlns:adec="http://schemas.microsoft.com/office/drawing/2017/decorative" val="1"/>
              </a:ext>
            </a:extLst>
          </p:cNvPr>
          <p:cNvCxnSpPr>
            <a:cxnSpLocks/>
          </p:cNvCxnSpPr>
          <p:nvPr/>
        </p:nvCxnSpPr>
        <p:spPr>
          <a:xfrm>
            <a:off x="6191756" y="3937340"/>
            <a:ext cx="0" cy="31953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184FB44D-202A-6629-1D9E-6936B60ABACD}"/>
              </a:ext>
              <a:ext uri="{C183D7F6-B498-43B3-948B-1728B52AA6E4}">
                <adec:decorative xmlns:adec="http://schemas.microsoft.com/office/drawing/2017/decorative" val="1"/>
              </a:ext>
            </a:extLst>
          </p:cNvPr>
          <p:cNvSpPr/>
          <p:nvPr/>
        </p:nvSpPr>
        <p:spPr bwMode="auto">
          <a:xfrm>
            <a:off x="7183749" y="3087180"/>
            <a:ext cx="1703619" cy="723268"/>
          </a:xfrm>
          <a:prstGeom prst="roundRect">
            <a:avLst>
              <a:gd name="adj" fmla="val 6415"/>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91440" rIns="0" bIns="0" numCol="1" spcCol="0" rtlCol="0" fromWordArt="0" anchor="t"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1" name="Rectangle: Rounded Corners 50">
            <a:extLst>
              <a:ext uri="{FF2B5EF4-FFF2-40B4-BE49-F238E27FC236}">
                <a16:creationId xmlns:a16="http://schemas.microsoft.com/office/drawing/2014/main" id="{179FA6F4-BF31-5A0F-E201-8E4896C6A436}"/>
              </a:ext>
              <a:ext uri="{C183D7F6-B498-43B3-948B-1728B52AA6E4}">
                <adec:decorative xmlns:adec="http://schemas.microsoft.com/office/drawing/2017/decorative" val="1"/>
              </a:ext>
            </a:extLst>
          </p:cNvPr>
          <p:cNvSpPr/>
          <p:nvPr/>
        </p:nvSpPr>
        <p:spPr bwMode="auto">
          <a:xfrm>
            <a:off x="7347174" y="3239852"/>
            <a:ext cx="1358676" cy="392208"/>
          </a:xfrm>
          <a:prstGeom prst="roundRect">
            <a:avLst>
              <a:gd name="adj" fmla="val 7114"/>
            </a:avLst>
          </a:prstGeom>
          <a:solidFill>
            <a:schemeClr val="accent5"/>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AI-inferred </a:t>
            </a:r>
          </a:p>
          <a:p>
            <a:pPr marL="0" marR="0" lvl="0" indent="0" algn="ctr" defTabSz="932472" rtl="0" eaLnBrk="1" fontAlgn="auto" latinLnBrk="0" hangingPunct="1">
              <a:lnSpc>
                <a:spcPct val="100000"/>
              </a:lnSpc>
              <a:spcBef>
                <a:spcPct val="0"/>
              </a:spcBef>
              <a:spcAft>
                <a:spcPct val="0"/>
              </a:spcAft>
              <a:buClrTx/>
              <a:buSzTx/>
              <a:buFontTx/>
              <a:buNone/>
              <a:tabLst/>
              <a:defRPr/>
            </a:pPr>
            <a:r>
              <a:rPr lang="en-US" sz="1100" kern="0">
                <a:solidFill>
                  <a:srgbClr val="FFFFFF"/>
                </a:solidFill>
                <a:latin typeface="Segoe UI Semibold" panose="020B0702040204020203" pitchFamily="34" charset="0"/>
                <a:cs typeface="Segoe UI Semibold" panose="020B0702040204020203" pitchFamily="34" charset="0"/>
              </a:rPr>
              <a:t>u</a:t>
            </a: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 skills</a:t>
            </a:r>
          </a:p>
        </p:txBody>
      </p:sp>
      <p:sp>
        <p:nvSpPr>
          <p:cNvPr id="53" name="Rectangle: Rounded Corners 52">
            <a:extLst>
              <a:ext uri="{FF2B5EF4-FFF2-40B4-BE49-F238E27FC236}">
                <a16:creationId xmlns:a16="http://schemas.microsoft.com/office/drawing/2014/main" id="{6BFB178F-F014-79AE-A25C-CC14736C5DFA}"/>
              </a:ext>
              <a:ext uri="{C183D7F6-B498-43B3-948B-1728B52AA6E4}">
                <adec:decorative xmlns:adec="http://schemas.microsoft.com/office/drawing/2017/decorative" val="1"/>
              </a:ext>
            </a:extLst>
          </p:cNvPr>
          <p:cNvSpPr/>
          <p:nvPr/>
        </p:nvSpPr>
        <p:spPr bwMode="auto">
          <a:xfrm>
            <a:off x="7196570" y="5243546"/>
            <a:ext cx="1703619" cy="874266"/>
          </a:xfrm>
          <a:prstGeom prst="roundRect">
            <a:avLst>
              <a:gd name="adj" fmla="val 6415"/>
            </a:avLst>
          </a:prstGeom>
          <a:solidFill>
            <a:schemeClr val="bg1"/>
          </a:solidFill>
          <a:ln>
            <a:noFill/>
            <a:headEnd type="none" w="med" len="med"/>
            <a:tailEnd type="none" w="med" len="med"/>
          </a:ln>
          <a:effectLst>
            <a:outerShdw blurRad="88900" sx="102000" sy="102000" algn="ctr" rotWithShape="0">
              <a:prstClr val="black">
                <a:alpha val="2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91440" rIns="0" bIns="0" numCol="1" spcCol="0" rtlCol="0" fromWordArt="0" anchor="t"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4" name="Rectangle: Rounded Corners 53">
            <a:extLst>
              <a:ext uri="{FF2B5EF4-FFF2-40B4-BE49-F238E27FC236}">
                <a16:creationId xmlns:a16="http://schemas.microsoft.com/office/drawing/2014/main" id="{06B3AFB9-8EBD-AFDF-259A-05ACC101CE12}"/>
              </a:ext>
              <a:ext uri="{C183D7F6-B498-43B3-948B-1728B52AA6E4}">
                <adec:decorative xmlns:adec="http://schemas.microsoft.com/office/drawing/2017/decorative" val="1"/>
              </a:ext>
            </a:extLst>
          </p:cNvPr>
          <p:cNvSpPr/>
          <p:nvPr/>
        </p:nvSpPr>
        <p:spPr bwMode="auto">
          <a:xfrm>
            <a:off x="7363243" y="5397784"/>
            <a:ext cx="1358676" cy="550312"/>
          </a:xfrm>
          <a:prstGeom prst="roundRect">
            <a:avLst>
              <a:gd name="adj" fmla="val 7114"/>
            </a:avLst>
          </a:prstGeom>
          <a:solidFill>
            <a:schemeClr val="accent5"/>
          </a:solidFill>
          <a:ln w="127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Aggregated org skills data</a:t>
            </a:r>
          </a:p>
        </p:txBody>
      </p:sp>
      <p:cxnSp>
        <p:nvCxnSpPr>
          <p:cNvPr id="55" name="Straight Arrow Connector 54">
            <a:extLst>
              <a:ext uri="{FF2B5EF4-FFF2-40B4-BE49-F238E27FC236}">
                <a16:creationId xmlns:a16="http://schemas.microsoft.com/office/drawing/2014/main" id="{CE017CF6-7424-5747-89BD-A5C1B160A519}"/>
              </a:ext>
              <a:ext uri="{C183D7F6-B498-43B3-948B-1728B52AA6E4}">
                <adec:decorative xmlns:adec="http://schemas.microsoft.com/office/drawing/2017/decorative" val="1"/>
              </a:ext>
            </a:extLst>
          </p:cNvPr>
          <p:cNvCxnSpPr/>
          <p:nvPr/>
        </p:nvCxnSpPr>
        <p:spPr>
          <a:xfrm>
            <a:off x="6888089" y="3447458"/>
            <a:ext cx="308481" cy="0"/>
          </a:xfrm>
          <a:prstGeom prst="straightConnector1">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F2E1A93-5236-644D-971D-24E26FCCAC63}"/>
              </a:ext>
              <a:ext uri="{C183D7F6-B498-43B3-948B-1728B52AA6E4}">
                <adec:decorative xmlns:adec="http://schemas.microsoft.com/office/drawing/2017/decorative" val="1"/>
              </a:ext>
            </a:extLst>
          </p:cNvPr>
          <p:cNvCxnSpPr/>
          <p:nvPr/>
        </p:nvCxnSpPr>
        <p:spPr>
          <a:xfrm>
            <a:off x="8930916" y="5668421"/>
            <a:ext cx="308481" cy="0"/>
          </a:xfrm>
          <a:prstGeom prst="straightConnector1">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id="{B7E3E95E-2389-9D55-F467-ADE03376F7FE}"/>
              </a:ext>
              <a:ext uri="{C183D7F6-B498-43B3-948B-1728B52AA6E4}">
                <adec:decorative xmlns:adec="http://schemas.microsoft.com/office/drawing/2017/decorative" val="1"/>
              </a:ext>
            </a:extLst>
          </p:cNvPr>
          <p:cNvSpPr txBox="1">
            <a:spLocks/>
          </p:cNvSpPr>
          <p:nvPr/>
        </p:nvSpPr>
        <p:spPr>
          <a:xfrm>
            <a:off x="9447008" y="5814829"/>
            <a:ext cx="1040524" cy="677108"/>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a:ln>
                  <a:noFill/>
                </a:ln>
                <a:solidFill>
                  <a:srgbClr val="463668"/>
                </a:solidFill>
                <a:effectLst/>
                <a:uLnTx/>
                <a:uFillTx/>
                <a:latin typeface="Segoe UI"/>
                <a:ea typeface="+mn-ea"/>
                <a:cs typeface="Segoe UI" pitchFamily="34" charset="0"/>
              </a:rPr>
              <a:t>Leader Insights in Microsoft 365 Copilot Chat</a:t>
            </a:r>
          </a:p>
        </p:txBody>
      </p:sp>
      <p:pic>
        <p:nvPicPr>
          <p:cNvPr id="71" name="Picture 70">
            <a:extLst>
              <a:ext uri="{FF2B5EF4-FFF2-40B4-BE49-F238E27FC236}">
                <a16:creationId xmlns:a16="http://schemas.microsoft.com/office/drawing/2014/main" id="{294A5075-9DC7-1A9A-DADB-509DDEB2C24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0570004" y="4950910"/>
            <a:ext cx="1132211" cy="600188"/>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599D23E8-C416-A8D5-9939-5B7D975FAF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594783" y="5744101"/>
            <a:ext cx="1107432" cy="651129"/>
          </a:xfrm>
          <a:prstGeom prst="rect">
            <a:avLst/>
          </a:prstGeom>
          <a:effectLst>
            <a:outerShdw blurRad="50800" dist="38100" dir="2700000" algn="tl" rotWithShape="0">
              <a:prstClr val="black">
                <a:alpha val="40000"/>
              </a:prstClr>
            </a:outerShdw>
          </a:effectLst>
        </p:spPr>
      </p:pic>
      <p:sp>
        <p:nvSpPr>
          <p:cNvPr id="73" name="Title 1">
            <a:extLst>
              <a:ext uri="{FF2B5EF4-FFF2-40B4-BE49-F238E27FC236}">
                <a16:creationId xmlns:a16="http://schemas.microsoft.com/office/drawing/2014/main" id="{1A8FDB2B-2117-AC90-1829-088883BCE437}"/>
              </a:ext>
              <a:ext uri="{C183D7F6-B498-43B3-948B-1728B52AA6E4}">
                <adec:decorative xmlns:adec="http://schemas.microsoft.com/office/drawing/2017/decorative" val="1"/>
              </a:ext>
            </a:extLst>
          </p:cNvPr>
          <p:cNvSpPr txBox="1">
            <a:spLocks/>
          </p:cNvSpPr>
          <p:nvPr/>
        </p:nvSpPr>
        <p:spPr>
          <a:xfrm>
            <a:off x="9405932" y="4555845"/>
            <a:ext cx="2163200" cy="18466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w="3175">
                  <a:noFill/>
                </a:ln>
                <a:solidFill>
                  <a:srgbClr val="463668"/>
                </a:solidFill>
                <a:effectLst/>
                <a:uLnTx/>
                <a:uFillTx/>
                <a:latin typeface="Segoe UI"/>
                <a:ea typeface="+mn-ea"/>
                <a:cs typeface="Segoe UI" pitchFamily="34" charset="0"/>
              </a:rPr>
              <a:t>Copilot Analytics</a:t>
            </a:r>
          </a:p>
        </p:txBody>
      </p:sp>
      <p:cxnSp>
        <p:nvCxnSpPr>
          <p:cNvPr id="74" name="Straight Arrow Connector 73">
            <a:extLst>
              <a:ext uri="{FF2B5EF4-FFF2-40B4-BE49-F238E27FC236}">
                <a16:creationId xmlns:a16="http://schemas.microsoft.com/office/drawing/2014/main" id="{F32CB93A-0ED0-F7A0-E690-FB83075585FA}"/>
              </a:ext>
              <a:ext uri="{C183D7F6-B498-43B3-948B-1728B52AA6E4}">
                <adec:decorative xmlns:adec="http://schemas.microsoft.com/office/drawing/2017/decorative" val="1"/>
              </a:ext>
            </a:extLst>
          </p:cNvPr>
          <p:cNvCxnSpPr>
            <a:cxnSpLocks/>
          </p:cNvCxnSpPr>
          <p:nvPr/>
        </p:nvCxnSpPr>
        <p:spPr>
          <a:xfrm>
            <a:off x="4407984" y="4072286"/>
            <a:ext cx="0" cy="21172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32D33A27-3A1B-0ADF-01F6-D8C63EEAFAD0}"/>
              </a:ext>
              <a:ext uri="{C183D7F6-B498-43B3-948B-1728B52AA6E4}">
                <adec:decorative xmlns:adec="http://schemas.microsoft.com/office/drawing/2017/decorative" val="1"/>
              </a:ext>
            </a:extLst>
          </p:cNvPr>
          <p:cNvSpPr txBox="1">
            <a:spLocks/>
          </p:cNvSpPr>
          <p:nvPr/>
        </p:nvSpPr>
        <p:spPr>
          <a:xfrm>
            <a:off x="9513183" y="1714938"/>
            <a:ext cx="2163200" cy="18466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w="3175">
                  <a:noFill/>
                </a:ln>
                <a:solidFill>
                  <a:srgbClr val="463668"/>
                </a:solidFill>
                <a:effectLst/>
                <a:uLnTx/>
                <a:uFillTx/>
                <a:latin typeface="Segoe UI"/>
                <a:ea typeface="+mn-ea"/>
                <a:cs typeface="Segoe UI" pitchFamily="34" charset="0"/>
              </a:rPr>
              <a:t>Downstream applications</a:t>
            </a:r>
          </a:p>
        </p:txBody>
      </p:sp>
      <p:sp>
        <p:nvSpPr>
          <p:cNvPr id="76" name="Title 1">
            <a:extLst>
              <a:ext uri="{FF2B5EF4-FFF2-40B4-BE49-F238E27FC236}">
                <a16:creationId xmlns:a16="http://schemas.microsoft.com/office/drawing/2014/main" id="{BD1F4D6C-2E4E-7D6E-1434-8C83ECECAAC2}"/>
              </a:ext>
              <a:ext uri="{C183D7F6-B498-43B3-948B-1728B52AA6E4}">
                <adec:decorative xmlns:adec="http://schemas.microsoft.com/office/drawing/2017/decorative" val="1"/>
              </a:ext>
            </a:extLst>
          </p:cNvPr>
          <p:cNvSpPr txBox="1">
            <a:spLocks noGrp="1"/>
          </p:cNvSpPr>
          <p:nvPr>
            <p:ph type="title" idx="4294967295"/>
          </p:nvPr>
        </p:nvSpPr>
        <p:spPr>
          <a:xfrm>
            <a:off x="381000" y="250826"/>
            <a:ext cx="5632594" cy="6213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Segoe UI Semibold"/>
                <a:ea typeface="+mj-ea"/>
                <a:cs typeface="+mj-cs"/>
              </a:rPr>
              <a:t>People Skills inference model</a:t>
            </a:r>
            <a:br>
              <a:rPr kumimoji="0" lang="en-US" sz="3000" b="0" i="0" u="none" strike="noStrike" kern="1200" cap="none" spc="0" normalizeH="0" baseline="0" noProof="0" dirty="0">
                <a:ln>
                  <a:noFill/>
                </a:ln>
                <a:solidFill>
                  <a:prstClr val="black"/>
                </a:solidFill>
                <a:effectLst/>
                <a:uLnTx/>
                <a:uFillTx/>
                <a:latin typeface="Segoe UI Semibold"/>
                <a:ea typeface="+mj-ea"/>
                <a:cs typeface="+mj-cs"/>
              </a:rPr>
            </a:br>
            <a:endParaRPr kumimoji="0" lang="en-US" sz="3000" b="0" i="0" u="none" strike="noStrike" kern="1200" cap="none" spc="0" normalizeH="0" baseline="0" noProof="0" dirty="0">
              <a:ln>
                <a:noFill/>
              </a:ln>
              <a:solidFill>
                <a:prstClr val="black"/>
              </a:solidFill>
              <a:effectLst/>
              <a:uLnTx/>
              <a:uFillTx/>
              <a:latin typeface="Segoe UI Semibold"/>
              <a:ea typeface="+mj-ea"/>
              <a:cs typeface="+mj-cs"/>
            </a:endParaRPr>
          </a:p>
        </p:txBody>
      </p:sp>
      <p:sp>
        <p:nvSpPr>
          <p:cNvPr id="79" name="Title 1">
            <a:extLst>
              <a:ext uri="{FF2B5EF4-FFF2-40B4-BE49-F238E27FC236}">
                <a16:creationId xmlns:a16="http://schemas.microsoft.com/office/drawing/2014/main" id="{EB3BDAAA-A8F2-18AE-0F97-713B442E1F10}"/>
              </a:ext>
              <a:ext uri="{C183D7F6-B498-43B3-948B-1728B52AA6E4}">
                <adec:decorative xmlns:adec="http://schemas.microsoft.com/office/drawing/2017/decorative" val="1"/>
              </a:ext>
            </a:extLst>
          </p:cNvPr>
          <p:cNvSpPr txBox="1">
            <a:spLocks/>
          </p:cNvSpPr>
          <p:nvPr/>
        </p:nvSpPr>
        <p:spPr>
          <a:xfrm>
            <a:off x="9482422" y="3096409"/>
            <a:ext cx="2010220" cy="1692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a:ln>
                  <a:noFill/>
                </a:ln>
                <a:solidFill>
                  <a:srgbClr val="463668"/>
                </a:solidFill>
                <a:effectLst/>
                <a:uLnTx/>
                <a:uFillTx/>
                <a:latin typeface="Segoe UI"/>
                <a:ea typeface="+mn-ea"/>
                <a:cs typeface="Segoe UI" pitchFamily="34" charset="0"/>
              </a:rPr>
              <a:t>Microsoft 365 Copilot</a:t>
            </a:r>
          </a:p>
        </p:txBody>
      </p:sp>
      <p:sp>
        <p:nvSpPr>
          <p:cNvPr id="80" name="Title 1">
            <a:extLst>
              <a:ext uri="{FF2B5EF4-FFF2-40B4-BE49-F238E27FC236}">
                <a16:creationId xmlns:a16="http://schemas.microsoft.com/office/drawing/2014/main" id="{01FBDB8E-36B9-111E-A962-D1F11FEA2561}"/>
              </a:ext>
              <a:ext uri="{C183D7F6-B498-43B3-948B-1728B52AA6E4}">
                <adec:decorative xmlns:adec="http://schemas.microsoft.com/office/drawing/2017/decorative" val="1"/>
              </a:ext>
            </a:extLst>
          </p:cNvPr>
          <p:cNvSpPr txBox="1">
            <a:spLocks/>
          </p:cNvSpPr>
          <p:nvPr/>
        </p:nvSpPr>
        <p:spPr>
          <a:xfrm>
            <a:off x="9738945" y="3719371"/>
            <a:ext cx="1578111" cy="169277"/>
          </a:xfrm>
          <a:prstGeom prst="rect">
            <a:avLst/>
          </a:prstGeom>
        </p:spPr>
        <p:txBody>
          <a:bodyPr vert="horz" wrap="square" lIns="0" tIns="0" rIns="0" bIns="0" rtlCol="0" anchor="t">
            <a:spAutoFit/>
          </a:bodyPr>
          <a:lstStyle>
            <a:defPPr>
              <a:defRPr lang="en-US"/>
            </a:defPPr>
            <a:lvl1pPr marR="0" lvl="0" indent="0" defTabSz="932742" fontAlgn="auto">
              <a:lnSpc>
                <a:spcPct val="100000"/>
              </a:lnSpc>
              <a:spcBef>
                <a:spcPct val="0"/>
              </a:spcBef>
              <a:spcAft>
                <a:spcPts val="0"/>
              </a:spcAft>
              <a:buClrTx/>
              <a:buSzTx/>
              <a:buFontTx/>
              <a:buNone/>
              <a:tabLst/>
              <a:defRPr kumimoji="0" sz="1100" b="0" i="0" u="none" strike="noStrike" cap="none" spc="0" normalizeH="0" baseline="0">
                <a:ln>
                  <a:noFill/>
                </a:ln>
                <a:solidFill>
                  <a:srgbClr val="FF0000"/>
                </a:solidFill>
                <a:effectLst/>
                <a:uLnTx/>
                <a:uFillTx/>
                <a:latin typeface="Segoe UI"/>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a:ln>
                  <a:noFill/>
                </a:ln>
                <a:solidFill>
                  <a:srgbClr val="463668"/>
                </a:solidFill>
                <a:effectLst/>
                <a:uLnTx/>
                <a:uFillTx/>
                <a:latin typeface="Segoe UI"/>
                <a:ea typeface="+mn-ea"/>
                <a:cs typeface="Segoe UI" pitchFamily="34" charset="0"/>
              </a:rPr>
              <a:t>Viva Learning</a:t>
            </a:r>
          </a:p>
        </p:txBody>
      </p:sp>
      <p:sp>
        <p:nvSpPr>
          <p:cNvPr id="84" name="Title 1">
            <a:extLst>
              <a:ext uri="{FF2B5EF4-FFF2-40B4-BE49-F238E27FC236}">
                <a16:creationId xmlns:a16="http://schemas.microsoft.com/office/drawing/2014/main" id="{7D97CCE4-566F-A0A0-1352-F40CBAA8375C}"/>
              </a:ext>
              <a:ext uri="{C183D7F6-B498-43B3-948B-1728B52AA6E4}">
                <adec:decorative xmlns:adec="http://schemas.microsoft.com/office/drawing/2017/decorative" val="1"/>
              </a:ext>
            </a:extLst>
          </p:cNvPr>
          <p:cNvSpPr txBox="1">
            <a:spLocks/>
          </p:cNvSpPr>
          <p:nvPr/>
        </p:nvSpPr>
        <p:spPr>
          <a:xfrm>
            <a:off x="9522890" y="2071011"/>
            <a:ext cx="2176796" cy="938719"/>
          </a:xfrm>
          <a:prstGeom prst="rect">
            <a:avLst/>
          </a:prstGeom>
          <a:solidFill>
            <a:schemeClr val="bg1"/>
          </a:solidFill>
          <a:ln>
            <a:noFill/>
          </a:ln>
        </p:spPr>
        <p:txBody>
          <a:bodyPr wrap="square" rtlCol="0" anchor="ctr">
            <a:spAutoFit/>
          </a:bodyPr>
          <a:lstStyle>
            <a:defPPr>
              <a:defRPr lang="en-US"/>
            </a:defPPr>
            <a:lvl1pPr>
              <a:defRPr sz="1050">
                <a:solidFill>
                  <a:srgbClr val="00B050"/>
                </a:solidFill>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63668"/>
                </a:solidFill>
                <a:effectLst/>
                <a:uLnTx/>
                <a:uFillTx/>
                <a:latin typeface="Segoe UI"/>
                <a:ea typeface="+mn-ea"/>
                <a:cs typeface="+mn-cs"/>
              </a:rPr>
              <a:t>Microsoft 365 people surfaces</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100">
                <a:solidFill>
                  <a:srgbClr val="463668"/>
                </a:solidFill>
                <a:latin typeface="Segoe UI"/>
              </a:rPr>
              <a:t> Microsoft 365 Profile Card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463668"/>
                </a:solidFill>
                <a:effectLst/>
                <a:uLnTx/>
                <a:uFillTx/>
                <a:latin typeface="Segoe UI"/>
                <a:ea typeface="+mn-ea"/>
                <a:cs typeface="+mn-cs"/>
              </a:rPr>
              <a:t>People Companion</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100">
                <a:solidFill>
                  <a:srgbClr val="463668"/>
                </a:solidFill>
                <a:latin typeface="Segoe UI"/>
              </a:rPr>
              <a:t>Org. Explorer</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463668"/>
                </a:solidFill>
                <a:effectLst/>
                <a:uLnTx/>
                <a:uFillTx/>
                <a:latin typeface="Segoe UI"/>
                <a:ea typeface="+mn-ea"/>
                <a:cs typeface="+mn-cs"/>
              </a:rPr>
              <a:t>SharePoint Search</a:t>
            </a:r>
          </a:p>
        </p:txBody>
      </p:sp>
      <p:sp>
        <p:nvSpPr>
          <p:cNvPr id="4" name="Title 1">
            <a:extLst>
              <a:ext uri="{FF2B5EF4-FFF2-40B4-BE49-F238E27FC236}">
                <a16:creationId xmlns:a16="http://schemas.microsoft.com/office/drawing/2014/main" id="{309D9736-E638-64EA-0D98-E1E863FA72C4}"/>
              </a:ext>
              <a:ext uri="{C183D7F6-B498-43B3-948B-1728B52AA6E4}">
                <adec:decorative xmlns:adec="http://schemas.microsoft.com/office/drawing/2017/decorative" val="1"/>
              </a:ext>
            </a:extLst>
          </p:cNvPr>
          <p:cNvSpPr txBox="1">
            <a:spLocks/>
          </p:cNvSpPr>
          <p:nvPr/>
        </p:nvSpPr>
        <p:spPr>
          <a:xfrm>
            <a:off x="9522890" y="3407890"/>
            <a:ext cx="2010220" cy="1692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a:ln>
                  <a:noFill/>
                </a:ln>
                <a:solidFill>
                  <a:srgbClr val="463668"/>
                </a:solidFill>
                <a:effectLst/>
                <a:uLnTx/>
                <a:uFillTx/>
                <a:latin typeface="Segoe UI"/>
                <a:ea typeface="+mn-ea"/>
                <a:cs typeface="Segoe UI" pitchFamily="34" charset="0"/>
              </a:rPr>
              <a:t>Skills agent</a:t>
            </a:r>
          </a:p>
        </p:txBody>
      </p:sp>
      <p:sp>
        <p:nvSpPr>
          <p:cNvPr id="44" name="Rectangle: Rounded Corners 43">
            <a:extLst>
              <a:ext uri="{FF2B5EF4-FFF2-40B4-BE49-F238E27FC236}">
                <a16:creationId xmlns:a16="http://schemas.microsoft.com/office/drawing/2014/main" id="{7953DB50-EE5C-093D-9D1E-63B6C3C49C4B}"/>
              </a:ext>
              <a:ext uri="{C183D7F6-B498-43B3-948B-1728B52AA6E4}">
                <adec:decorative xmlns:adec="http://schemas.microsoft.com/office/drawing/2017/decorative" val="1"/>
              </a:ext>
            </a:extLst>
          </p:cNvPr>
          <p:cNvSpPr/>
          <p:nvPr/>
        </p:nvSpPr>
        <p:spPr bwMode="auto">
          <a:xfrm>
            <a:off x="9275378" y="1959720"/>
            <a:ext cx="2589252" cy="2053511"/>
          </a:xfrm>
          <a:prstGeom prst="roundRect">
            <a:avLst>
              <a:gd name="adj" fmla="val 2853"/>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2860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11" name="Connector: Elbow 10">
            <a:extLst>
              <a:ext uri="{FF2B5EF4-FFF2-40B4-BE49-F238E27FC236}">
                <a16:creationId xmlns:a16="http://schemas.microsoft.com/office/drawing/2014/main" id="{0656D019-4775-97D3-2949-109B427A21CA}"/>
              </a:ext>
              <a:ext uri="{C183D7F6-B498-43B3-948B-1728B52AA6E4}">
                <adec:decorative xmlns:adec="http://schemas.microsoft.com/office/drawing/2017/decorative" val="1"/>
              </a:ext>
            </a:extLst>
          </p:cNvPr>
          <p:cNvCxnSpPr>
            <a:stCxn id="50" idx="0"/>
            <a:endCxn id="44" idx="1"/>
          </p:cNvCxnSpPr>
          <p:nvPr/>
        </p:nvCxnSpPr>
        <p:spPr>
          <a:xfrm rot="5400000" flipH="1" flipV="1">
            <a:off x="8605116" y="2416919"/>
            <a:ext cx="100704" cy="1239819"/>
          </a:xfrm>
          <a:prstGeom prst="bentConnector2">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D0DCC9A6-BC8B-2DB0-E4EA-BECD519E64F3}"/>
              </a:ext>
              <a:ext uri="{C183D7F6-B498-43B3-948B-1728B52AA6E4}">
                <adec:decorative xmlns:adec="http://schemas.microsoft.com/office/drawing/2017/decorative" val="1"/>
              </a:ext>
            </a:extLst>
          </p:cNvPr>
          <p:cNvSpPr/>
          <p:nvPr/>
        </p:nvSpPr>
        <p:spPr bwMode="auto">
          <a:xfrm>
            <a:off x="3811462" y="3237480"/>
            <a:ext cx="1202047" cy="834806"/>
          </a:xfrm>
          <a:prstGeom prst="roundRect">
            <a:avLst>
              <a:gd name="adj" fmla="val 7114"/>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Skill extraction (Multi-agent LLM model)</a:t>
            </a:r>
          </a:p>
        </p:txBody>
      </p:sp>
    </p:spTree>
    <p:extLst>
      <p:ext uri="{BB962C8B-B14F-4D97-AF65-F5344CB8AC3E}">
        <p14:creationId xmlns:p14="http://schemas.microsoft.com/office/powerpoint/2010/main" val="4104229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3C3602C-38DB-EA73-1AEA-B0FD8D0239DB}"/>
              </a:ext>
              <a:ext uri="{C183D7F6-B498-43B3-948B-1728B52AA6E4}">
                <adec:decorative xmlns:adec="http://schemas.microsoft.com/office/drawing/2017/decorative" val="1"/>
              </a:ext>
            </a:extLst>
          </p:cNvPr>
          <p:cNvCxnSpPr>
            <a:cxnSpLocks/>
          </p:cNvCxnSpPr>
          <p:nvPr/>
        </p:nvCxnSpPr>
        <p:spPr>
          <a:xfrm>
            <a:off x="884988" y="2756460"/>
            <a:ext cx="2565258" cy="0"/>
          </a:xfrm>
          <a:prstGeom prst="line">
            <a:avLst/>
          </a:prstGeom>
          <a:ln w="19050">
            <a:gradFill flip="none" rotWithShape="1">
              <a:gsLst>
                <a:gs pos="9000">
                  <a:schemeClr val="tx2">
                    <a:lumMod val="50000"/>
                    <a:lumOff val="50000"/>
                  </a:schemeClr>
                </a:gs>
                <a:gs pos="97000">
                  <a:schemeClr val="accent6">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A1E98B8-E481-55EE-3F15-A8DE264A038C}"/>
              </a:ext>
            </a:extLst>
          </p:cNvPr>
          <p:cNvSpPr>
            <a:spLocks noGrp="1"/>
          </p:cNvSpPr>
          <p:nvPr>
            <p:ph type="title" idx="4294967295"/>
          </p:nvPr>
        </p:nvSpPr>
        <p:spPr>
          <a:xfrm>
            <a:off x="483410" y="-1325563"/>
            <a:ext cx="11205669" cy="1325563"/>
          </a:xfrm>
        </p:spPr>
        <p:txBody>
          <a:bodyPr vert="horz" lIns="0" tIns="0" rIns="0" bIns="0" rtlCol="0" anchor="b">
            <a:noAutofit/>
          </a:bodyPr>
          <a:lstStyle/>
          <a:p>
            <a:r>
              <a:rPr lang="en-US" dirty="0"/>
              <a:t>People Skills for employees</a:t>
            </a:r>
          </a:p>
        </p:txBody>
      </p:sp>
      <p:sp>
        <p:nvSpPr>
          <p:cNvPr id="3" name="Title 1">
            <a:extLst>
              <a:ext uri="{FF2B5EF4-FFF2-40B4-BE49-F238E27FC236}">
                <a16:creationId xmlns:a16="http://schemas.microsoft.com/office/drawing/2014/main" id="{574F6554-3940-1ACE-E970-B37DEC2B7CDC}"/>
              </a:ext>
            </a:extLst>
          </p:cNvPr>
          <p:cNvSpPr txBox="1">
            <a:spLocks/>
          </p:cNvSpPr>
          <p:nvPr/>
        </p:nvSpPr>
        <p:spPr>
          <a:xfrm>
            <a:off x="586740" y="1344168"/>
            <a:ext cx="3542440" cy="1089529"/>
          </a:xfrm>
          <a:prstGeom prst="rect">
            <a:avLst/>
          </a:prstGeom>
        </p:spPr>
        <p:txBody>
          <a:bodyPr wrap="square">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r>
              <a:rPr lang="en-US" sz="2400">
                <a:solidFill>
                  <a:srgbClr val="000000"/>
                </a:solidFill>
                <a:latin typeface="Segoe UI" panose="020B0502040204020203" pitchFamily="34" charset="0"/>
                <a:cs typeface="Segoe UI" panose="020B0502040204020203" pitchFamily="34" charset="0"/>
              </a:rPr>
              <a:t>Empower employees to </a:t>
            </a:r>
            <a:r>
              <a:rPr lang="en-US" sz="2400" b="1">
                <a:solidFill>
                  <a:srgbClr val="000000"/>
                </a:solidFill>
                <a:latin typeface="Segoe UI" panose="020B0502040204020203" pitchFamily="34" charset="0"/>
                <a:cs typeface="Segoe UI" panose="020B0502040204020203" pitchFamily="34" charset="0"/>
              </a:rPr>
              <a:t>discover</a:t>
            </a:r>
            <a:r>
              <a:rPr lang="en-US" sz="2400">
                <a:solidFill>
                  <a:srgbClr val="000000"/>
                </a:solidFill>
                <a:latin typeface="Segoe UI" panose="020B0502040204020203" pitchFamily="34" charset="0"/>
                <a:cs typeface="Segoe UI" panose="020B0502040204020203" pitchFamily="34" charset="0"/>
              </a:rPr>
              <a:t>, </a:t>
            </a:r>
            <a:r>
              <a:rPr lang="en-US" sz="2400" b="1">
                <a:solidFill>
                  <a:srgbClr val="000000"/>
                </a:solidFill>
                <a:latin typeface="Segoe UI" panose="020B0502040204020203" pitchFamily="34" charset="0"/>
                <a:cs typeface="Segoe UI" panose="020B0502040204020203" pitchFamily="34" charset="0"/>
              </a:rPr>
              <a:t>connect</a:t>
            </a:r>
            <a:r>
              <a:rPr lang="en-US" sz="2400">
                <a:solidFill>
                  <a:srgbClr val="000000"/>
                </a:solidFill>
                <a:latin typeface="Segoe UI" panose="020B0502040204020203" pitchFamily="34" charset="0"/>
                <a:cs typeface="Segoe UI" panose="020B0502040204020203" pitchFamily="34" charset="0"/>
              </a:rPr>
              <a:t>, and </a:t>
            </a:r>
            <a:r>
              <a:rPr lang="en-US" sz="2400" b="1">
                <a:solidFill>
                  <a:srgbClr val="000000"/>
                </a:solidFill>
                <a:latin typeface="Segoe UI" panose="020B0502040204020203" pitchFamily="34" charset="0"/>
                <a:cs typeface="Segoe UI" panose="020B0502040204020203" pitchFamily="34" charset="0"/>
              </a:rPr>
              <a:t>learn</a:t>
            </a:r>
            <a:r>
              <a:rPr lang="en-US" sz="2400">
                <a:solidFill>
                  <a:srgbClr val="000000"/>
                </a:solidFill>
                <a:latin typeface="Segoe UI" panose="020B0502040204020203" pitchFamily="34" charset="0"/>
                <a:cs typeface="Segoe UI" panose="020B0502040204020203" pitchFamily="34" charset="0"/>
              </a:rPr>
              <a:t> about others:</a:t>
            </a:r>
          </a:p>
        </p:txBody>
      </p:sp>
      <p:sp>
        <p:nvSpPr>
          <p:cNvPr id="4" name="Rectangle 3">
            <a:extLst>
              <a:ext uri="{FF2B5EF4-FFF2-40B4-BE49-F238E27FC236}">
                <a16:creationId xmlns:a16="http://schemas.microsoft.com/office/drawing/2014/main" id="{0AE3C776-53AC-3C82-C9DE-2C553D7897CD}"/>
              </a:ext>
            </a:extLst>
          </p:cNvPr>
          <p:cNvSpPr/>
          <p:nvPr/>
        </p:nvSpPr>
        <p:spPr>
          <a:xfrm>
            <a:off x="583187" y="3098274"/>
            <a:ext cx="3543964" cy="1723549"/>
          </a:xfrm>
          <a:prstGeom prst="rect">
            <a:avLst/>
          </a:prstGeom>
          <a:noFill/>
        </p:spPr>
        <p:txBody>
          <a:bodyPr wrap="square" lIns="0" tIns="0" rIns="0" bIns="0" anchor="t">
            <a:spAutoFit/>
          </a:bodyPr>
          <a:lstStyle/>
          <a:p>
            <a:pPr marL="285750" indent="-285750">
              <a:buFont typeface="Arial" panose="020B0604020202020204" pitchFamily="34" charset="0"/>
              <a:buChar char="•"/>
            </a:pPr>
            <a:r>
              <a:rPr lang="en-US" sz="1600"/>
              <a:t>Find the right expert to get help from</a:t>
            </a:r>
          </a:p>
          <a:p>
            <a:pPr marL="285750" indent="-285750">
              <a:buFont typeface="Arial" panose="020B0604020202020204" pitchFamily="34" charset="0"/>
              <a:buChar char="•"/>
            </a:pPr>
            <a:r>
              <a:rPr lang="en-US" sz="1600"/>
              <a:t>Get to know someone with a more complete view</a:t>
            </a:r>
          </a:p>
          <a:p>
            <a:pPr marL="285750" indent="-285750">
              <a:buFont typeface="Arial" panose="020B0604020202020204" pitchFamily="34" charset="0"/>
              <a:buChar char="•"/>
            </a:pPr>
            <a:r>
              <a:rPr lang="en-US" sz="1600"/>
              <a:t>Prepare for meetings and tailor communication</a:t>
            </a:r>
          </a:p>
          <a:p>
            <a:pPr marL="285750" indent="-285750">
              <a:buFont typeface="Arial" panose="020B0604020202020204" pitchFamily="34" charset="0"/>
              <a:buChar char="•"/>
            </a:pPr>
            <a:r>
              <a:rPr lang="en-US" sz="1600"/>
              <a:t>Skills based learning journeys</a:t>
            </a:r>
          </a:p>
        </p:txBody>
      </p:sp>
      <p:sp>
        <p:nvSpPr>
          <p:cNvPr id="5" name="TextBox 4">
            <a:extLst>
              <a:ext uri="{FF2B5EF4-FFF2-40B4-BE49-F238E27FC236}">
                <a16:creationId xmlns:a16="http://schemas.microsoft.com/office/drawing/2014/main" id="{0C6736A7-B685-0F7B-52CE-262002294199}"/>
              </a:ext>
              <a:ext uri="{C183D7F6-B498-43B3-948B-1728B52AA6E4}">
                <adec:decorative xmlns:adec="http://schemas.microsoft.com/office/drawing/2017/decorative" val="1"/>
              </a:ext>
            </a:extLst>
          </p:cNvPr>
          <p:cNvSpPr txBox="1"/>
          <p:nvPr/>
        </p:nvSpPr>
        <p:spPr>
          <a:xfrm>
            <a:off x="583187" y="536401"/>
            <a:ext cx="3364992" cy="221599"/>
          </a:xfrm>
          <a:prstGeom prst="rect">
            <a:avLst/>
          </a:prstGeom>
          <a:noFill/>
        </p:spPr>
        <p:txBody>
          <a:bodyPr wrap="square" lIns="0" tIns="0" rIns="0" bIns="0" rtlCol="0" anchor="t">
            <a:spAutoFit/>
          </a:bodyPr>
          <a:lstStyle/>
          <a:p>
            <a:pPr marL="0" marR="0" lvl="0" indent="0" fontAlgn="auto">
              <a:lnSpc>
                <a:spcPct val="90000"/>
              </a:lnSpc>
              <a:spcBef>
                <a:spcPct val="0"/>
              </a:spcBef>
              <a:spcAft>
                <a:spcPts val="1200"/>
              </a:spcAft>
              <a:buClrTx/>
              <a:buSzTx/>
              <a:tabLst/>
              <a:defRPr/>
            </a:pPr>
            <a:r>
              <a:rPr lang="en-US" sz="1600" spc="-50">
                <a:gradFill>
                  <a:gsLst>
                    <a:gs pos="50000">
                      <a:srgbClr val="8661C5"/>
                    </a:gs>
                    <a:gs pos="0">
                      <a:srgbClr val="3E76D4"/>
                    </a:gs>
                    <a:gs pos="100000">
                      <a:srgbClr val="C73ECC"/>
                    </a:gs>
                  </a:gsLst>
                  <a:lin ang="2700000" scaled="1"/>
                </a:gradFill>
                <a:latin typeface="Segoe UI Semibold" panose="020B0702040204020203" pitchFamily="34" charset="0"/>
                <a:ea typeface="+mj-ea"/>
                <a:cs typeface="Segoe UI Semibold" panose="020B0702040204020203" pitchFamily="34" charset="0"/>
              </a:rPr>
              <a:t>People Skills for Employees</a:t>
            </a:r>
          </a:p>
        </p:txBody>
      </p:sp>
      <p:pic>
        <p:nvPicPr>
          <p:cNvPr id="6" name="Picture 5">
            <a:extLst>
              <a:ext uri="{FF2B5EF4-FFF2-40B4-BE49-F238E27FC236}">
                <a16:creationId xmlns:a16="http://schemas.microsoft.com/office/drawing/2014/main" id="{946BAFDD-F32E-3936-7C07-DAA13363523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360361" y="689797"/>
            <a:ext cx="5308200" cy="3157326"/>
          </a:xfrm>
          <a:prstGeom prst="rect">
            <a:avLst/>
          </a:prstGeom>
          <a:effectLst>
            <a:outerShdw blurRad="292100" dist="50800" dir="5400000" algn="ctr" rotWithShape="0">
              <a:schemeClr val="tx1">
                <a:alpha val="65000"/>
              </a:schemeClr>
            </a:outerShdw>
          </a:effectLst>
        </p:spPr>
      </p:pic>
      <p:pic>
        <p:nvPicPr>
          <p:cNvPr id="7" name="Picture 6">
            <a:extLst>
              <a:ext uri="{FF2B5EF4-FFF2-40B4-BE49-F238E27FC236}">
                <a16:creationId xmlns:a16="http://schemas.microsoft.com/office/drawing/2014/main" id="{7E2302CF-8182-DB22-7C47-4B4A818A3E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27151" y="4393344"/>
            <a:ext cx="6692158" cy="2034760"/>
          </a:xfrm>
          <a:prstGeom prst="rect">
            <a:avLst/>
          </a:prstGeom>
          <a:effectLst>
            <a:outerShdw blurRad="292100" dist="50800" dir="5400000" algn="ctr" rotWithShape="0">
              <a:schemeClr val="tx1">
                <a:alpha val="65000"/>
              </a:schemeClr>
            </a:outerShdw>
          </a:effectLst>
        </p:spPr>
      </p:pic>
      <p:pic>
        <p:nvPicPr>
          <p:cNvPr id="8" name="Picture 7">
            <a:extLst>
              <a:ext uri="{FF2B5EF4-FFF2-40B4-BE49-F238E27FC236}">
                <a16:creationId xmlns:a16="http://schemas.microsoft.com/office/drawing/2014/main" id="{2C676BBA-1B20-811E-0942-3617FC38F3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16490" y="1512646"/>
            <a:ext cx="4971150" cy="3762568"/>
          </a:xfrm>
          <a:prstGeom prst="rect">
            <a:avLst/>
          </a:prstGeom>
          <a:effectLst>
            <a:outerShdw blurRad="292100" dist="50800" dir="5400000" algn="ctr" rotWithShape="0">
              <a:schemeClr val="tx1">
                <a:alpha val="65000"/>
              </a:schemeClr>
            </a:outerShdw>
          </a:effectLst>
        </p:spPr>
      </p:pic>
    </p:spTree>
    <p:extLst>
      <p:ext uri="{BB962C8B-B14F-4D97-AF65-F5344CB8AC3E}">
        <p14:creationId xmlns:p14="http://schemas.microsoft.com/office/powerpoint/2010/main" val="101377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384920E-17AA-268D-6F7D-AEE72B99B24F}"/>
              </a:ext>
              <a:ext uri="{C183D7F6-B498-43B3-948B-1728B52AA6E4}">
                <adec:decorative xmlns:adec="http://schemas.microsoft.com/office/drawing/2017/decorative" val="1"/>
              </a:ext>
            </a:extLst>
          </p:cNvPr>
          <p:cNvCxnSpPr>
            <a:cxnSpLocks/>
          </p:cNvCxnSpPr>
          <p:nvPr/>
        </p:nvCxnSpPr>
        <p:spPr>
          <a:xfrm>
            <a:off x="884988" y="3230260"/>
            <a:ext cx="2565258" cy="0"/>
          </a:xfrm>
          <a:prstGeom prst="line">
            <a:avLst/>
          </a:prstGeom>
          <a:ln w="19050">
            <a:gradFill flip="none" rotWithShape="1">
              <a:gsLst>
                <a:gs pos="9000">
                  <a:schemeClr val="tx2">
                    <a:lumMod val="50000"/>
                    <a:lumOff val="50000"/>
                  </a:schemeClr>
                </a:gs>
                <a:gs pos="97000">
                  <a:schemeClr val="accent6">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A6B1A145-9B2A-B600-F11C-C43E1ECAECEF}"/>
              </a:ext>
            </a:extLst>
          </p:cNvPr>
          <p:cNvSpPr>
            <a:spLocks noGrp="1"/>
          </p:cNvSpPr>
          <p:nvPr>
            <p:ph type="title" idx="4294967295"/>
          </p:nvPr>
        </p:nvSpPr>
        <p:spPr>
          <a:xfrm>
            <a:off x="483410" y="-1325563"/>
            <a:ext cx="11205669" cy="1325563"/>
          </a:xfrm>
        </p:spPr>
        <p:txBody>
          <a:bodyPr vert="horz" lIns="0" tIns="0" rIns="0" bIns="0" rtlCol="0" anchor="b">
            <a:noAutofit/>
          </a:bodyPr>
          <a:lstStyle/>
          <a:p>
            <a:r>
              <a:rPr lang="en-US" dirty="0"/>
              <a:t>People Skills for organizations</a:t>
            </a:r>
          </a:p>
        </p:txBody>
      </p:sp>
      <p:sp>
        <p:nvSpPr>
          <p:cNvPr id="3" name="Title 1">
            <a:extLst>
              <a:ext uri="{FF2B5EF4-FFF2-40B4-BE49-F238E27FC236}">
                <a16:creationId xmlns:a16="http://schemas.microsoft.com/office/drawing/2014/main" id="{D34AD321-093B-F2FD-BB11-D4E4B1AFF5CE}"/>
              </a:ext>
            </a:extLst>
          </p:cNvPr>
          <p:cNvSpPr txBox="1">
            <a:spLocks/>
          </p:cNvSpPr>
          <p:nvPr/>
        </p:nvSpPr>
        <p:spPr>
          <a:xfrm>
            <a:off x="586740" y="1344168"/>
            <a:ext cx="3444933" cy="1421928"/>
          </a:xfrm>
          <a:prstGeom prst="rect">
            <a:avLst/>
          </a:prstGeom>
        </p:spPr>
        <p:txBody>
          <a:bodyPr wrap="square">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Provides organizations with </a:t>
            </a:r>
            <a:r>
              <a:rPr kumimoji="0" lang="en-US" sz="2400" b="1"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scalable, up-to-date talent landscape </a:t>
            </a: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reports to enable:</a:t>
            </a:r>
          </a:p>
        </p:txBody>
      </p:sp>
      <p:sp>
        <p:nvSpPr>
          <p:cNvPr id="4" name="Rectangle 3">
            <a:extLst>
              <a:ext uri="{FF2B5EF4-FFF2-40B4-BE49-F238E27FC236}">
                <a16:creationId xmlns:a16="http://schemas.microsoft.com/office/drawing/2014/main" id="{91647202-D2E6-6A3B-1FAB-F12C177AA3FA}"/>
              </a:ext>
            </a:extLst>
          </p:cNvPr>
          <p:cNvSpPr/>
          <p:nvPr/>
        </p:nvSpPr>
        <p:spPr>
          <a:xfrm>
            <a:off x="583187" y="3694425"/>
            <a:ext cx="3543964" cy="1231106"/>
          </a:xfrm>
          <a:prstGeom prst="rect">
            <a:avLst/>
          </a:prstGeom>
          <a:noFill/>
        </p:spPr>
        <p:txBody>
          <a:bodyPr wrap="square" lIns="0" tIns="0" rIns="0" bIns="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Skills gaps or surpluses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Strategic upskilling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Strategic workforce planning (hiring, reorganizations)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Tracking skills over time </a:t>
            </a:r>
          </a:p>
        </p:txBody>
      </p:sp>
      <p:sp>
        <p:nvSpPr>
          <p:cNvPr id="5" name="TextBox 4">
            <a:extLst>
              <a:ext uri="{FF2B5EF4-FFF2-40B4-BE49-F238E27FC236}">
                <a16:creationId xmlns:a16="http://schemas.microsoft.com/office/drawing/2014/main" id="{641C6C80-82B7-0301-0234-97EFEC329D70}"/>
              </a:ext>
              <a:ext uri="{C183D7F6-B498-43B3-948B-1728B52AA6E4}">
                <adec:decorative xmlns:adec="http://schemas.microsoft.com/office/drawing/2017/decorative" val="1"/>
              </a:ext>
            </a:extLst>
          </p:cNvPr>
          <p:cNvSpPr txBox="1"/>
          <p:nvPr/>
        </p:nvSpPr>
        <p:spPr>
          <a:xfrm>
            <a:off x="583187" y="536401"/>
            <a:ext cx="3364992" cy="2215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600" b="0" i="0" u="none" strike="noStrike" kern="1200" cap="none" spc="-50" normalizeH="0" baseline="0" noProof="0">
                <a:ln>
                  <a:noFill/>
                </a:ln>
                <a:gradFill>
                  <a:gsLst>
                    <a:gs pos="50000">
                      <a:srgbClr val="8661C5"/>
                    </a:gs>
                    <a:gs pos="0">
                      <a:srgbClr val="3E76D4"/>
                    </a:gs>
                    <a:gs pos="100000">
                      <a:srgbClr val="C73ECC"/>
                    </a:gs>
                  </a:gsLst>
                  <a:lin ang="2700000" scaled="1"/>
                </a:gradFill>
                <a:effectLst/>
                <a:uLnTx/>
                <a:uFillTx/>
                <a:latin typeface="Segoe UI Semibold" panose="020B0702040204020203" pitchFamily="34" charset="0"/>
                <a:ea typeface="+mn-ea"/>
                <a:cs typeface="Segoe UI Semibold" panose="020B0702040204020203" pitchFamily="34" charset="0"/>
              </a:rPr>
              <a:t>People Skills for organizations</a:t>
            </a:r>
          </a:p>
        </p:txBody>
      </p:sp>
      <p:pic>
        <p:nvPicPr>
          <p:cNvPr id="6" name="Picture 2">
            <a:extLst>
              <a:ext uri="{FF2B5EF4-FFF2-40B4-BE49-F238E27FC236}">
                <a16:creationId xmlns:a16="http://schemas.microsoft.com/office/drawing/2014/main" id="{B2652066-D5B4-93B3-3521-B6AB3BFF230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65034" y="758000"/>
            <a:ext cx="6184065" cy="5570301"/>
          </a:xfrm>
          <a:prstGeom prst="rect">
            <a:avLst/>
          </a:prstGeom>
          <a:effectLst>
            <a:outerShdw blurRad="292100" dist="50800" dir="54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36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085278"/>
            <a:ext cx="4963805" cy="4400162"/>
          </a:xfrm>
        </p:spPr>
        <p:txBody>
          <a:bodyPr vert="horz" wrap="square" lIns="0" tIns="0" rIns="0" bIns="0" rtlCol="0" anchor="t">
            <a:noAutofit/>
          </a:bodyPr>
          <a:lstStyle/>
          <a:p>
            <a:pPr marL="0" indent="0">
              <a:buNone/>
            </a:pPr>
            <a:r>
              <a:rPr lang="en-US">
                <a:latin typeface="+mj-lt"/>
              </a:rPr>
              <a:t>Check out the latest MCGI July Newsletter</a:t>
            </a:r>
          </a:p>
          <a:p>
            <a:pPr marL="0" indent="0">
              <a:buNone/>
            </a:pPr>
            <a:r>
              <a:rPr lang="en-US" sz="1600"/>
              <a:t>If you’re an event organizer and want to do more in your local community or would like to discover events in your area- learn more about MGCI.</a:t>
            </a:r>
          </a:p>
          <a:p>
            <a:pPr marL="0" indent="0">
              <a:buNone/>
            </a:pPr>
            <a:endParaRPr lang="en-US" sz="1600"/>
          </a:p>
          <a:p>
            <a:pPr marL="0" indent="0">
              <a:buNone/>
            </a:pPr>
            <a:r>
              <a:rPr lang="en-US" sz="1600"/>
              <a:t>In addition, there is a monthly newsletter from MGCI with highlights on events, session topics like how-to produce an event and more!</a:t>
            </a:r>
          </a:p>
          <a:p>
            <a:pPr marL="0" indent="0">
              <a:buNone/>
            </a:pPr>
            <a:endParaRPr lang="en-US"/>
          </a:p>
          <a:p>
            <a:pPr marL="0" indent="0">
              <a:buNone/>
            </a:pPr>
            <a:r>
              <a:rPr lang="en-US" sz="1600">
                <a:solidFill>
                  <a:srgbClr val="333333"/>
                </a:solidFill>
              </a:rPr>
              <a:t>Click </a:t>
            </a:r>
            <a:r>
              <a:rPr lang="en-US" sz="1600">
                <a:solidFill>
                  <a:srgbClr val="333333"/>
                </a:solidFill>
                <a:hlinkClick r:id="rId2"/>
              </a:rPr>
              <a:t>here</a:t>
            </a:r>
            <a:r>
              <a:rPr lang="en-US" sz="1600">
                <a:solidFill>
                  <a:srgbClr val="333333"/>
                </a:solidFill>
              </a:rPr>
              <a:t> to learn more!</a:t>
            </a:r>
            <a:endParaRPr lang="en-US" sz="1600" b="0" i="0">
              <a:solidFill>
                <a:srgbClr val="333333"/>
              </a:solidFill>
              <a:effectLst/>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Community</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76" r="176"/>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7521F99-1336-ED97-A73D-81E6DBF22054}"/>
              </a:ext>
              <a:ext uri="{C183D7F6-B498-43B3-948B-1728B52AA6E4}">
                <adec:decorative xmlns:adec="http://schemas.microsoft.com/office/drawing/2017/decorative" val="1"/>
              </a:ext>
            </a:extLst>
          </p:cNvPr>
          <p:cNvCxnSpPr>
            <a:cxnSpLocks/>
          </p:cNvCxnSpPr>
          <p:nvPr/>
        </p:nvCxnSpPr>
        <p:spPr>
          <a:xfrm>
            <a:off x="884988" y="3448469"/>
            <a:ext cx="2565258" cy="0"/>
          </a:xfrm>
          <a:prstGeom prst="line">
            <a:avLst/>
          </a:prstGeom>
          <a:ln w="19050">
            <a:gradFill flip="none" rotWithShape="1">
              <a:gsLst>
                <a:gs pos="9000">
                  <a:schemeClr val="tx2">
                    <a:lumMod val="50000"/>
                    <a:lumOff val="50000"/>
                  </a:schemeClr>
                </a:gs>
                <a:gs pos="97000">
                  <a:schemeClr val="accent6">
                    <a:lumMod val="60000"/>
                    <a:lumOff val="4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547059DF-0620-0D30-0144-B9104A1DE170}"/>
              </a:ext>
            </a:extLst>
          </p:cNvPr>
          <p:cNvSpPr>
            <a:spLocks noGrp="1"/>
          </p:cNvSpPr>
          <p:nvPr>
            <p:ph type="title" idx="4294967295"/>
          </p:nvPr>
        </p:nvSpPr>
        <p:spPr>
          <a:xfrm>
            <a:off x="483410" y="-1325563"/>
            <a:ext cx="11205669" cy="1325563"/>
          </a:xfrm>
        </p:spPr>
        <p:txBody>
          <a:bodyPr vert="horz" lIns="0" tIns="0" rIns="0" bIns="0" rtlCol="0" anchor="b">
            <a:noAutofit/>
          </a:bodyPr>
          <a:lstStyle/>
          <a:p>
            <a:r>
              <a:rPr lang="en-US" dirty="0"/>
              <a:t>People Skills for leaders</a:t>
            </a:r>
          </a:p>
        </p:txBody>
      </p:sp>
      <p:sp>
        <p:nvSpPr>
          <p:cNvPr id="3" name="Title 1">
            <a:extLst>
              <a:ext uri="{FF2B5EF4-FFF2-40B4-BE49-F238E27FC236}">
                <a16:creationId xmlns:a16="http://schemas.microsoft.com/office/drawing/2014/main" id="{078E7CB2-E1A2-2C29-56CF-10639C71D5A7}"/>
              </a:ext>
            </a:extLst>
          </p:cNvPr>
          <p:cNvSpPr txBox="1">
            <a:spLocks/>
          </p:cNvSpPr>
          <p:nvPr/>
        </p:nvSpPr>
        <p:spPr>
          <a:xfrm>
            <a:off x="586740" y="1344168"/>
            <a:ext cx="3444933" cy="1754326"/>
          </a:xfrm>
          <a:prstGeom prst="rect">
            <a:avLst/>
          </a:prstGeom>
        </p:spPr>
        <p:txBody>
          <a:bodyPr wrap="square">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Provides leaders with a </a:t>
            </a:r>
            <a:r>
              <a:rPr kumimoji="0" lang="en-US" sz="2400" b="1"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friction-free </a:t>
            </a:r>
            <a:r>
              <a:rPr kumimoji="0" lang="en-US" sz="240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solution</a:t>
            </a:r>
            <a:r>
              <a:rPr kumimoji="0" lang="en-US" sz="2400" b="1"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 </a:t>
            </a:r>
            <a:r>
              <a:rPr kumimoji="0" lang="en-US" sz="240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to understand </a:t>
            </a:r>
            <a:r>
              <a:rPr kumimoji="0" lang="en-US" sz="2400" b="1"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skills distribution</a:t>
            </a:r>
            <a:r>
              <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t> within their team to:</a:t>
            </a:r>
          </a:p>
        </p:txBody>
      </p:sp>
      <p:sp>
        <p:nvSpPr>
          <p:cNvPr id="4" name="Rectangle 3">
            <a:extLst>
              <a:ext uri="{FF2B5EF4-FFF2-40B4-BE49-F238E27FC236}">
                <a16:creationId xmlns:a16="http://schemas.microsoft.com/office/drawing/2014/main" id="{BFB53952-6D4D-4974-93A6-C9A2B6C7FA27}"/>
              </a:ext>
            </a:extLst>
          </p:cNvPr>
          <p:cNvSpPr/>
          <p:nvPr/>
        </p:nvSpPr>
        <p:spPr>
          <a:xfrm>
            <a:off x="583187" y="3790283"/>
            <a:ext cx="3543964" cy="1231106"/>
          </a:xfrm>
          <a:prstGeom prst="rect">
            <a:avLst/>
          </a:prstGeom>
          <a:noFill/>
        </p:spPr>
        <p:txBody>
          <a:bodyPr wrap="square" lIns="0" tIns="0" rIns="0" bIns="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Strategically load balance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Facilitate project assignments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Identifying experts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Identify upskilling opportunities/career planning</a:t>
            </a:r>
          </a:p>
        </p:txBody>
      </p:sp>
      <p:sp>
        <p:nvSpPr>
          <p:cNvPr id="5" name="TextBox 4">
            <a:extLst>
              <a:ext uri="{FF2B5EF4-FFF2-40B4-BE49-F238E27FC236}">
                <a16:creationId xmlns:a16="http://schemas.microsoft.com/office/drawing/2014/main" id="{31A1F657-E9E3-DA64-F0AC-2D79977CFB28}"/>
              </a:ext>
              <a:ext uri="{C183D7F6-B498-43B3-948B-1728B52AA6E4}">
                <adec:decorative xmlns:adec="http://schemas.microsoft.com/office/drawing/2017/decorative" val="1"/>
              </a:ext>
            </a:extLst>
          </p:cNvPr>
          <p:cNvSpPr txBox="1"/>
          <p:nvPr/>
        </p:nvSpPr>
        <p:spPr>
          <a:xfrm>
            <a:off x="583187" y="536401"/>
            <a:ext cx="3364992" cy="2215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600" b="0" i="0" u="none" strike="noStrike" kern="1200" cap="none" spc="-50" normalizeH="0" baseline="0" noProof="0">
                <a:ln>
                  <a:noFill/>
                </a:ln>
                <a:gradFill>
                  <a:gsLst>
                    <a:gs pos="50000">
                      <a:srgbClr val="8661C5"/>
                    </a:gs>
                    <a:gs pos="0">
                      <a:srgbClr val="3E76D4"/>
                    </a:gs>
                    <a:gs pos="100000">
                      <a:srgbClr val="C73ECC"/>
                    </a:gs>
                  </a:gsLst>
                  <a:lin ang="2700000" scaled="1"/>
                </a:gradFill>
                <a:effectLst/>
                <a:uLnTx/>
                <a:uFillTx/>
                <a:latin typeface="Segoe UI Semibold" panose="020B0702040204020203" pitchFamily="34" charset="0"/>
                <a:ea typeface="+mn-ea"/>
                <a:cs typeface="Segoe UI Semibold" panose="020B0702040204020203" pitchFamily="34" charset="0"/>
              </a:rPr>
              <a:t>People Skills for leaders</a:t>
            </a:r>
          </a:p>
        </p:txBody>
      </p:sp>
      <p:pic>
        <p:nvPicPr>
          <p:cNvPr id="6" name="Picture 5" descr="Copilot result for leader queries">
            <a:extLst>
              <a:ext uri="{FF2B5EF4-FFF2-40B4-BE49-F238E27FC236}">
                <a16:creationId xmlns:a16="http://schemas.microsoft.com/office/drawing/2014/main" id="{2AE6A411-B7AE-9571-82D5-F7A5C98B6F7C}"/>
              </a:ext>
            </a:extLst>
          </p:cNvPr>
          <p:cNvPicPr>
            <a:picLocks noChangeAspect="1"/>
          </p:cNvPicPr>
          <p:nvPr/>
        </p:nvPicPr>
        <p:blipFill>
          <a:blip r:embed="rId2"/>
          <a:stretch>
            <a:fillRect/>
          </a:stretch>
        </p:blipFill>
        <p:spPr>
          <a:xfrm>
            <a:off x="5007687" y="1111845"/>
            <a:ext cx="5879927" cy="3457179"/>
          </a:xfrm>
          <a:prstGeom prst="rect">
            <a:avLst/>
          </a:prstGeom>
          <a:effectLst>
            <a:outerShdw blurRad="292100" dist="50800" dir="5400000" algn="ctr" rotWithShape="0">
              <a:schemeClr val="tx1">
                <a:alpha val="65000"/>
              </a:schemeClr>
            </a:outerShdw>
          </a:effectLst>
        </p:spPr>
      </p:pic>
      <p:pic>
        <p:nvPicPr>
          <p:cNvPr id="7" name="Picture 6" descr="Copilot result for leader queries">
            <a:extLst>
              <a:ext uri="{FF2B5EF4-FFF2-40B4-BE49-F238E27FC236}">
                <a16:creationId xmlns:a16="http://schemas.microsoft.com/office/drawing/2014/main" id="{A2EA4E49-18FF-D2E2-B962-0C3ADCEC66AF}"/>
              </a:ext>
            </a:extLst>
          </p:cNvPr>
          <p:cNvPicPr>
            <a:picLocks noChangeAspect="1"/>
          </p:cNvPicPr>
          <p:nvPr/>
        </p:nvPicPr>
        <p:blipFill>
          <a:blip r:embed="rId3"/>
          <a:stretch>
            <a:fillRect/>
          </a:stretch>
        </p:blipFill>
        <p:spPr>
          <a:xfrm>
            <a:off x="6001063" y="3471537"/>
            <a:ext cx="5511139" cy="2637754"/>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2034701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EB300EF4-E248-251C-1499-0767CCA14902}"/>
              </a:ext>
            </a:extLst>
          </p:cNvPr>
          <p:cNvSpPr txBox="1">
            <a:spLocks noGrp="1"/>
          </p:cNvSpPr>
          <p:nvPr>
            <p:ph type="title" idx="4294967295"/>
          </p:nvPr>
        </p:nvSpPr>
        <p:spPr>
          <a:xfrm>
            <a:off x="333829" y="886126"/>
            <a:ext cx="3669723"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dirty="0">
                <a:ln>
                  <a:noFill/>
                </a:ln>
                <a:gradFill>
                  <a:gsLst>
                    <a:gs pos="50000">
                      <a:srgbClr val="8661C5"/>
                    </a:gs>
                    <a:gs pos="0">
                      <a:srgbClr val="3E76D4"/>
                    </a:gs>
                    <a:gs pos="100000">
                      <a:srgbClr val="C73ECC"/>
                    </a:gs>
                  </a:gsLst>
                  <a:lin ang="2700000" scaled="1"/>
                </a:gradFill>
                <a:effectLst/>
                <a:uLnTx/>
                <a:uFillTx/>
                <a:latin typeface="+mj-lt"/>
                <a:ea typeface="+mj-ea"/>
                <a:cs typeface="Segoe UI" panose="020B0502040204020203" pitchFamily="34" charset="0"/>
              </a:rPr>
              <a:t>Skills agent</a:t>
            </a:r>
          </a:p>
        </p:txBody>
      </p:sp>
      <p:sp>
        <p:nvSpPr>
          <p:cNvPr id="3" name="Content Placeholder 20">
            <a:extLst>
              <a:ext uri="{FF2B5EF4-FFF2-40B4-BE49-F238E27FC236}">
                <a16:creationId xmlns:a16="http://schemas.microsoft.com/office/drawing/2014/main" id="{3F5266EF-883A-CADC-BBBB-610B0346EEAA}"/>
              </a:ext>
            </a:extLst>
          </p:cNvPr>
          <p:cNvSpPr txBox="1">
            <a:spLocks/>
          </p:cNvSpPr>
          <p:nvPr/>
        </p:nvSpPr>
        <p:spPr>
          <a:xfrm>
            <a:off x="333829" y="1736844"/>
            <a:ext cx="4671805" cy="3794885"/>
          </a:xfrm>
          <a:prstGeom prst="rect">
            <a:avLst/>
          </a:prstGeom>
        </p:spPr>
        <p:txBody>
          <a:bodyPr vert="horz" wrap="square" lIns="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800">
                <a:cs typeface="Segoe Sans Display"/>
              </a:rPr>
              <a:t>The Skills agent improves upon Microsoft 365 Copilot performance with more accurate, complete, and reliable responses on skills- based queries. </a:t>
            </a:r>
          </a:p>
          <a:p>
            <a:pPr marL="0" indent="0">
              <a:spcBef>
                <a:spcPts val="1800"/>
              </a:spcBef>
              <a:buNone/>
            </a:pPr>
            <a:r>
              <a:rPr lang="en-US" sz="1800" b="1">
                <a:cs typeface="Segoe Sans Display"/>
              </a:rPr>
              <a:t>For Employees</a:t>
            </a:r>
            <a:r>
              <a:rPr lang="en-US" sz="1800">
                <a:cs typeface="Segoe Sans Display"/>
              </a:rPr>
              <a:t> – find colleagues with specific skills for collaboration and knowledge sharing; identify their skill gaps and growth areas to develop their expertise</a:t>
            </a:r>
          </a:p>
          <a:p>
            <a:pPr marL="0" indent="0">
              <a:spcBef>
                <a:spcPts val="1800"/>
              </a:spcBef>
              <a:buNone/>
            </a:pPr>
            <a:r>
              <a:rPr lang="en-US" sz="1800" b="1">
                <a:cs typeface="Segoe Sans Display"/>
              </a:rPr>
              <a:t>For Leaders</a:t>
            </a:r>
            <a:r>
              <a:rPr lang="en-US" sz="1800">
                <a:cs typeface="Segoe Sans Display"/>
              </a:rPr>
              <a:t> – quickly identify experts in your team to make informed decisions about project assignments, balancing workloads, targeted talent management or career initiatives</a:t>
            </a:r>
          </a:p>
        </p:txBody>
      </p:sp>
      <p:sp>
        <p:nvSpPr>
          <p:cNvPr id="4" name="Text Placeholder 28">
            <a:extLst>
              <a:ext uri="{FF2B5EF4-FFF2-40B4-BE49-F238E27FC236}">
                <a16:creationId xmlns:a16="http://schemas.microsoft.com/office/drawing/2014/main" id="{42DF0774-9CF8-C9C8-9803-878222C141C3}"/>
              </a:ext>
            </a:extLst>
          </p:cNvPr>
          <p:cNvSpPr txBox="1">
            <a:spLocks/>
          </p:cNvSpPr>
          <p:nvPr/>
        </p:nvSpPr>
        <p:spPr>
          <a:xfrm>
            <a:off x="590549" y="6023628"/>
            <a:ext cx="4211063" cy="184666"/>
          </a:xfrm>
          <a:prstGeom prst="rect">
            <a:avLst/>
          </a:prstGeom>
        </p:spPr>
        <p:txBody>
          <a:bodyPr vert="horz" wrap="square"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1200" b="1" i="0" kern="1200" spc="50" baseline="0">
                <a:solidFill>
                  <a:srgbClr val="0078D4"/>
                </a:solidFill>
                <a:latin typeface="Segoe Sans Display Semibold" pitchFamily="2" charset="0"/>
                <a:ea typeface="+mn-ea"/>
                <a:cs typeface="Segoe Sans Display Semibold"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1" i="0" u="none" strike="noStrike" kern="1200" cap="none" spc="50" normalizeH="0" baseline="0" noProof="0" dirty="0">
                <a:ln>
                  <a:noFill/>
                </a:ln>
                <a:solidFill>
                  <a:srgbClr val="0078D4"/>
                </a:solidFill>
                <a:effectLst/>
                <a:uLnTx/>
                <a:uFillTx/>
                <a:latin typeface="Aptos" panose="020B0004020202020204" pitchFamily="34" charset="0"/>
                <a:cs typeface="Segoe Sans Display" pitchFamily="2" charset="0"/>
              </a:rPr>
              <a:t>AVAILABILITY: GA in Aug 2025</a:t>
            </a:r>
          </a:p>
        </p:txBody>
      </p:sp>
      <p:sp>
        <p:nvSpPr>
          <p:cNvPr id="5" name="Rounded Rectangle 10">
            <a:extLst>
              <a:ext uri="{FF2B5EF4-FFF2-40B4-BE49-F238E27FC236}">
                <a16:creationId xmlns:a16="http://schemas.microsoft.com/office/drawing/2014/main" id="{62681391-D093-AC8E-1BB7-25EA22FCBD44}"/>
              </a:ext>
              <a:ext uri="{C183D7F6-B498-43B3-948B-1728B52AA6E4}">
                <adec:decorative xmlns:adec="http://schemas.microsoft.com/office/drawing/2017/decorative" val="1"/>
              </a:ext>
            </a:extLst>
          </p:cNvPr>
          <p:cNvSpPr/>
          <p:nvPr/>
        </p:nvSpPr>
        <p:spPr>
          <a:xfrm>
            <a:off x="0" y="-492"/>
            <a:ext cx="12192000" cy="457200"/>
          </a:xfrm>
          <a:prstGeom prst="roundRect">
            <a:avLst>
              <a:gd name="adj" fmla="val 0"/>
            </a:avLst>
          </a:prstGeom>
          <a:gradFill>
            <a:gsLst>
              <a:gs pos="0">
                <a:srgbClr val="0078D4">
                  <a:lumMod val="100000"/>
                  <a:alpha val="15000"/>
                </a:srgbClr>
              </a:gs>
              <a:gs pos="100000">
                <a:srgbClr val="C03BC4">
                  <a:alpha val="15000"/>
                </a:srgbClr>
              </a:gs>
              <a:gs pos="50000">
                <a:srgbClr val="8661C5">
                  <a:alpha val="1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594360" rIns="585216"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80" normalizeH="0" baseline="0" noProof="0">
                <a:ln>
                  <a:noFill/>
                </a:ln>
                <a:solidFill>
                  <a:srgbClr val="0078D4"/>
                </a:solidFill>
                <a:effectLst/>
                <a:uLnTx/>
                <a:uFillTx/>
                <a:latin typeface="Segoe Sans Display" pitchFamily="2" charset="0"/>
                <a:ea typeface="+mn-ea"/>
                <a:cs typeface="Segoe Sans Display" pitchFamily="2" charset="0"/>
              </a:rPr>
              <a:t>AGENTS</a:t>
            </a:r>
          </a:p>
        </p:txBody>
      </p:sp>
      <p:pic>
        <p:nvPicPr>
          <p:cNvPr id="6" name="Picture Placeholder 7" descr="Skills agent">
            <a:extLst>
              <a:ext uri="{FF2B5EF4-FFF2-40B4-BE49-F238E27FC236}">
                <a16:creationId xmlns:a16="http://schemas.microsoft.com/office/drawing/2014/main" id="{3C5627F8-7A24-CFA5-431E-11A637BBF6E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340761" y="1736844"/>
            <a:ext cx="6217919" cy="3509963"/>
          </a:xfrm>
          <a:prstGeom prst="roundRect">
            <a:avLst>
              <a:gd name="adj" fmla="val 1531"/>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037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2CF24FA9-A249-072E-57E7-9CC365576D35}"/>
              </a:ext>
            </a:extLst>
          </p:cNvPr>
          <p:cNvSpPr txBox="1">
            <a:spLocks noGrp="1"/>
          </p:cNvSpPr>
          <p:nvPr>
            <p:ph type="title" idx="4294967295"/>
          </p:nvPr>
        </p:nvSpPr>
        <p:spPr>
          <a:xfrm>
            <a:off x="588263" y="638004"/>
            <a:ext cx="11018520" cy="4616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50" normalizeH="0" baseline="0" noProof="0" dirty="0">
                <a:ln w="3175">
                  <a:noFill/>
                </a:ln>
                <a:solidFill>
                  <a:prstClr val="black"/>
                </a:solidFill>
                <a:effectLst/>
                <a:uLnTx/>
                <a:uFillTx/>
                <a:latin typeface="Segoe UI Semibold"/>
                <a:ea typeface="+mn-ea"/>
                <a:cs typeface="Segoe UI Semilight"/>
              </a:rPr>
              <a:t>Privacy controls offered</a:t>
            </a:r>
            <a:endParaRPr kumimoji="0" lang="en-US" sz="3000" b="0" i="0" u="none" strike="noStrike" kern="1200" cap="none" spc="-50" normalizeH="0" baseline="0" noProof="0" dirty="0">
              <a:ln w="3175">
                <a:noFill/>
              </a:ln>
              <a:solidFill>
                <a:prstClr val="black"/>
              </a:solidFill>
              <a:effectLst/>
              <a:uLnTx/>
              <a:uFillTx/>
              <a:latin typeface="Segoe UI Semibold"/>
              <a:ea typeface="+mn-ea"/>
              <a:cs typeface="Segoe UI Semilight" panose="020B0402040204020203" pitchFamily="34" charset="0"/>
            </a:endParaRPr>
          </a:p>
        </p:txBody>
      </p:sp>
      <p:sp>
        <p:nvSpPr>
          <p:cNvPr id="39" name="Text Placeholder 4">
            <a:extLst>
              <a:ext uri="{FF2B5EF4-FFF2-40B4-BE49-F238E27FC236}">
                <a16:creationId xmlns:a16="http://schemas.microsoft.com/office/drawing/2014/main" id="{98727AAF-C784-9F9E-A580-D87629C1B426}"/>
              </a:ext>
              <a:ext uri="{C183D7F6-B498-43B3-948B-1728B52AA6E4}">
                <adec:decorative xmlns:adec="http://schemas.microsoft.com/office/drawing/2017/decorative" val="1"/>
              </a:ext>
            </a:extLst>
          </p:cNvPr>
          <p:cNvSpPr txBox="1">
            <a:spLocks/>
          </p:cNvSpPr>
          <p:nvPr/>
        </p:nvSpPr>
        <p:spPr>
          <a:xfrm>
            <a:off x="588263" y="316238"/>
            <a:ext cx="6797357" cy="246221"/>
          </a:xfrm>
          <a:prstGeom prst="rect">
            <a:avLst/>
          </a:prstGeom>
        </p:spPr>
        <p:txBody>
          <a:bodyPr vert="horz" wrap="square" lIns="0" tIns="0" rIns="0" bIns="0" rtlCol="0">
            <a:spAutoFit/>
          </a:bodyPr>
          <a:lstStyle>
            <a:lvl1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1" i="0" kern="1200" cap="none" spc="300" baseline="0" dirty="0" smtClean="0">
                <a:ln w="3175">
                  <a:noFill/>
                </a:ln>
                <a:gradFill>
                  <a:gsLst>
                    <a:gs pos="0">
                      <a:srgbClr val="0078D4"/>
                    </a:gs>
                    <a:gs pos="99000">
                      <a:srgbClr val="C347C6"/>
                    </a:gs>
                  </a:gsLst>
                  <a:lin ang="2700000" scaled="0"/>
                </a:gradFill>
                <a:effectLst/>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sz="1600" b="1" i="0" u="none" strike="noStrike" kern="1200" cap="none" spc="300" normalizeH="0" baseline="0" noProof="0">
                <a:ln w="3175">
                  <a:noFill/>
                </a:ln>
                <a:gradFill>
                  <a:gsLst>
                    <a:gs pos="0">
                      <a:srgbClr val="0078D4"/>
                    </a:gs>
                    <a:gs pos="99000">
                      <a:srgbClr val="C347C6"/>
                    </a:gs>
                  </a:gsLst>
                  <a:lin ang="2700000" scaled="0"/>
                </a:gradFill>
                <a:effectLst/>
                <a:uLnTx/>
                <a:uFillTx/>
                <a:latin typeface="Segoe UI Semibold"/>
                <a:ea typeface="+mn-ea"/>
                <a:cs typeface="Segoe UI Semibold" panose="020B0502040204020203" pitchFamily="34" charset="0"/>
              </a:rPr>
              <a:t>PEOPLE SKILLS</a:t>
            </a:r>
          </a:p>
        </p:txBody>
      </p:sp>
      <p:sp>
        <p:nvSpPr>
          <p:cNvPr id="4" name="TextBox 3">
            <a:extLst>
              <a:ext uri="{FF2B5EF4-FFF2-40B4-BE49-F238E27FC236}">
                <a16:creationId xmlns:a16="http://schemas.microsoft.com/office/drawing/2014/main" id="{8EB4CBB0-48F7-00A2-391C-9591B07337EE}"/>
              </a:ext>
            </a:extLst>
          </p:cNvPr>
          <p:cNvSpPr txBox="1"/>
          <p:nvPr/>
        </p:nvSpPr>
        <p:spPr>
          <a:xfrm>
            <a:off x="588263" y="1173482"/>
            <a:ext cx="11055097" cy="646331"/>
          </a:xfrm>
          <a:prstGeom prst="rect">
            <a:avLst/>
          </a:prstGeom>
          <a:noFill/>
        </p:spPr>
        <p:txBody>
          <a:bodyPr wrap="square" lIns="0" tIns="0" rIns="0" bIns="0" rtlCol="0">
            <a:spAutoFit/>
          </a:bodyPr>
          <a:lstStyle/>
          <a:p>
            <a:pPr>
              <a:defRPr/>
            </a:pPr>
            <a:r>
              <a:rPr lang="en-US" sz="1400">
                <a:solidFill>
                  <a:schemeClr val="tx1">
                    <a:lumMod val="75000"/>
                    <a:lumOff val="25000"/>
                  </a:schemeClr>
                </a:solidFill>
              </a:rPr>
              <a:t>Admins can configure default privacy settings for skills using </a:t>
            </a:r>
            <a:r>
              <a:rPr kumimoji="0" lang="en-US" sz="1400" b="0" i="0" u="none" strike="noStrike" kern="0" cap="none" spc="0" normalizeH="0" baseline="0" noProof="0">
                <a:ln>
                  <a:noFill/>
                </a:ln>
                <a:solidFill>
                  <a:srgbClr val="0078D4"/>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Feature Access Management</a:t>
            </a:r>
            <a:r>
              <a:rPr kumimoji="0" lang="en-US" sz="1400" b="0" i="0" u="none" strike="noStrike" kern="0" cap="none" spc="0" normalizeH="0" baseline="0" noProof="0">
                <a:ln>
                  <a:noFill/>
                </a:ln>
                <a:solidFill>
                  <a:schemeClr val="tx1">
                    <a:lumMod val="75000"/>
                    <a:lumOff val="25000"/>
                  </a:schemeClr>
                </a:solidFill>
                <a:effectLst/>
                <a:uLnTx/>
                <a:uFillTx/>
                <a:latin typeface="Segoe UI"/>
                <a:ea typeface="+mn-ea"/>
                <a:cs typeface="+mn-cs"/>
              </a:rPr>
              <a:t> </a:t>
            </a:r>
            <a:r>
              <a:rPr lang="en-US" sz="1400">
                <a:solidFill>
                  <a:schemeClr val="tx1">
                    <a:lumMod val="75000"/>
                    <a:lumOff val="25000"/>
                  </a:schemeClr>
                </a:solidFill>
              </a:rPr>
              <a:t>by creating access policies that apply across the tenant or target specific users, groups, or regions. For detailed steps on setting up an access policy, refer to the </a:t>
            </a:r>
            <a:r>
              <a:rPr kumimoji="0" lang="en-US" sz="1400" b="0" i="0" u="none" strike="noStrike" kern="0" cap="none" spc="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People Skills settings documentation. </a:t>
            </a:r>
            <a:endParaRPr kumimoji="0" lang="en-US" sz="1400" b="0" i="0" u="none" strike="noStrike" kern="0" cap="none" spc="0" normalizeH="0" baseline="0" noProof="0">
              <a:ln>
                <a:noFill/>
              </a:ln>
              <a:solidFill>
                <a:srgbClr val="0078D4"/>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F7FAB44-CBEB-F9AB-4991-7E28658B2E8B}"/>
              </a:ext>
            </a:extLst>
          </p:cNvPr>
          <p:cNvSpPr txBox="1"/>
          <p:nvPr/>
        </p:nvSpPr>
        <p:spPr>
          <a:xfrm>
            <a:off x="815418" y="2659020"/>
            <a:ext cx="3843331" cy="276999"/>
          </a:xfrm>
          <a:prstGeom prst="rect">
            <a:avLst/>
          </a:prstGeom>
          <a:noFill/>
        </p:spPr>
        <p:txBody>
          <a:bodyPr wrap="square" lIns="0" tIns="0" rIns="0" bIns="0">
            <a:spAutoFit/>
          </a:bodyPr>
          <a:lstStyle/>
          <a:p>
            <a:pPr marL="0" marR="0" lvl="0" indent="0" defTabSz="914437" eaLnBrk="1" fontAlgn="base" latinLnBrk="0" hangingPunct="1">
              <a:lnSpc>
                <a:spcPct val="100000"/>
              </a:lnSpc>
              <a:spcBef>
                <a:spcPct val="0"/>
              </a:spcBef>
              <a:spcAft>
                <a:spcPts val="1200"/>
              </a:spcAft>
              <a:buClrTx/>
              <a:buSzPct val="90000"/>
              <a:buFontTx/>
              <a:buNone/>
              <a:tabLst>
                <a:tab pos="1371655" algn="l"/>
              </a:tabLst>
              <a:defRPr/>
            </a:pPr>
            <a:r>
              <a:rPr kumimoji="0" lang="en-US" sz="1800" b="0" i="0" u="none" strike="noStrike" kern="0" cap="none" spc="0" normalizeH="0" baseline="0" noProof="0">
                <a:ln>
                  <a:noFill/>
                </a:ln>
                <a:solidFill>
                  <a:schemeClr val="tx1">
                    <a:lumMod val="75000"/>
                    <a:lumOff val="25000"/>
                  </a:schemeClr>
                </a:solidFill>
                <a:effectLst/>
                <a:uLnTx/>
                <a:uFillTx/>
                <a:latin typeface="Segoe UI Semibold"/>
              </a:rPr>
              <a:t>Skills AI inferencing controls</a:t>
            </a:r>
          </a:p>
        </p:txBody>
      </p:sp>
      <p:sp>
        <p:nvSpPr>
          <p:cNvPr id="5" name="TextBox 4">
            <a:extLst>
              <a:ext uri="{FF2B5EF4-FFF2-40B4-BE49-F238E27FC236}">
                <a16:creationId xmlns:a16="http://schemas.microsoft.com/office/drawing/2014/main" id="{394FD9C8-7B31-9FE7-F0D5-13CD57877DEE}"/>
              </a:ext>
            </a:extLst>
          </p:cNvPr>
          <p:cNvSpPr txBox="1"/>
          <p:nvPr/>
        </p:nvSpPr>
        <p:spPr>
          <a:xfrm>
            <a:off x="815418" y="2948326"/>
            <a:ext cx="3027304" cy="242567"/>
          </a:xfrm>
          <a:prstGeom prst="rect">
            <a:avLst/>
          </a:prstGeom>
          <a:noFill/>
        </p:spPr>
        <p:txBody>
          <a:bodyPr wrap="none" lIns="0" tIns="0" rIns="0" bIns="0" rtlCol="0">
            <a:spAutoFit/>
          </a:bodyPr>
          <a:lstStyle/>
          <a:p>
            <a:pPr>
              <a:lnSpc>
                <a:spcPct val="150000"/>
              </a:lnSpc>
              <a:defRPr/>
            </a:pPr>
            <a:r>
              <a:rPr lang="en-US" sz="1200">
                <a:solidFill>
                  <a:schemeClr val="tx1">
                    <a:lumMod val="75000"/>
                    <a:lumOff val="25000"/>
                  </a:schemeClr>
                </a:solidFill>
              </a:rPr>
              <a:t>Will users receive AI-based skill suggestions?</a:t>
            </a:r>
          </a:p>
        </p:txBody>
      </p:sp>
      <p:sp>
        <p:nvSpPr>
          <p:cNvPr id="6" name="TextBox 5">
            <a:extLst>
              <a:ext uri="{FF2B5EF4-FFF2-40B4-BE49-F238E27FC236}">
                <a16:creationId xmlns:a16="http://schemas.microsoft.com/office/drawing/2014/main" id="{6BA11296-B4FE-3536-5BAC-D03F7476CB76}"/>
              </a:ext>
            </a:extLst>
          </p:cNvPr>
          <p:cNvSpPr txBox="1"/>
          <p:nvPr/>
        </p:nvSpPr>
        <p:spPr>
          <a:xfrm>
            <a:off x="815418" y="3573345"/>
            <a:ext cx="2218556"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tx1">
                    <a:lumMod val="75000"/>
                    <a:lumOff val="25000"/>
                  </a:schemeClr>
                </a:solidFill>
                <a:effectLst/>
                <a:uLnTx/>
                <a:uFillTx/>
                <a:latin typeface="+mj-lt"/>
              </a:rPr>
              <a:t>Admins will have the option to: </a:t>
            </a:r>
          </a:p>
        </p:txBody>
      </p:sp>
      <p:sp>
        <p:nvSpPr>
          <p:cNvPr id="9" name="Rectangle: Rounded Corners 5">
            <a:extLst>
              <a:ext uri="{FF2B5EF4-FFF2-40B4-BE49-F238E27FC236}">
                <a16:creationId xmlns:a16="http://schemas.microsoft.com/office/drawing/2014/main" id="{85CB7473-AFF5-4A26-582A-52637BE6E64F}"/>
              </a:ext>
              <a:ext uri="{C183D7F6-B498-43B3-948B-1728B52AA6E4}">
                <adec:decorative xmlns:adec="http://schemas.microsoft.com/office/drawing/2017/decorative" val="1"/>
              </a:ext>
            </a:extLst>
          </p:cNvPr>
          <p:cNvSpPr/>
          <p:nvPr/>
        </p:nvSpPr>
        <p:spPr bwMode="auto">
          <a:xfrm>
            <a:off x="548640" y="2360580"/>
            <a:ext cx="3843331" cy="3948780"/>
          </a:xfrm>
          <a:prstGeom prst="roundRect">
            <a:avLst>
              <a:gd name="adj" fmla="val 3196"/>
            </a:avLst>
          </a:prstGeom>
          <a:noFill/>
          <a:ln w="12700" cap="flat" cmpd="sng" algn="ctr">
            <a:gradFill flip="none" rotWithShape="1">
              <a:gsLst>
                <a:gs pos="0">
                  <a:srgbClr val="C03BC4">
                    <a:lumMod val="60000"/>
                    <a:lumOff val="40000"/>
                  </a:srgbClr>
                </a:gs>
                <a:gs pos="48000">
                  <a:srgbClr val="C03BC4">
                    <a:lumMod val="75000"/>
                  </a:srgbClr>
                </a:gs>
                <a:gs pos="100000">
                  <a:srgbClr val="0078D4">
                    <a:lumMod val="60000"/>
                    <a:lumOff val="40000"/>
                  </a:srgbClr>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cs typeface="Segoe UI" pitchFamily="34" charset="0"/>
            </a:endParaRPr>
          </a:p>
        </p:txBody>
      </p:sp>
      <p:sp>
        <p:nvSpPr>
          <p:cNvPr id="10" name="TextBox 9">
            <a:extLst>
              <a:ext uri="{FF2B5EF4-FFF2-40B4-BE49-F238E27FC236}">
                <a16:creationId xmlns:a16="http://schemas.microsoft.com/office/drawing/2014/main" id="{44EBCDDC-81E2-7D42-8BE4-45CED17C79BC}"/>
              </a:ext>
            </a:extLst>
          </p:cNvPr>
          <p:cNvSpPr txBox="1"/>
          <p:nvPr/>
        </p:nvSpPr>
        <p:spPr>
          <a:xfrm>
            <a:off x="815418" y="3709646"/>
            <a:ext cx="1474314" cy="1384995"/>
          </a:xfrm>
          <a:prstGeom prst="rect">
            <a:avLst/>
          </a:prstGeom>
          <a:noFill/>
        </p:spPr>
        <p:txBody>
          <a:bodyPr wrap="none" lIns="0" tIns="0" rIns="0" bIns="0" rtlCol="0">
            <a:spAutoFit/>
          </a:bodyPr>
          <a:lstStyle/>
          <a:p>
            <a:pPr fontAlgn="t">
              <a:lnSpc>
                <a:spcPct val="250000"/>
              </a:lnSpc>
            </a:pPr>
            <a:r>
              <a:rPr lang="en-US" sz="1200">
                <a:solidFill>
                  <a:schemeClr val="tx1">
                    <a:lumMod val="75000"/>
                    <a:lumOff val="25000"/>
                  </a:schemeClr>
                </a:solidFill>
              </a:rPr>
              <a:t>Enable </a:t>
            </a:r>
          </a:p>
          <a:p>
            <a:pPr fontAlgn="t">
              <a:lnSpc>
                <a:spcPct val="250000"/>
              </a:lnSpc>
            </a:pPr>
            <a:r>
              <a:rPr lang="en-US" sz="1200">
                <a:solidFill>
                  <a:schemeClr val="tx1">
                    <a:lumMod val="75000"/>
                    <a:lumOff val="25000"/>
                  </a:schemeClr>
                </a:solidFill>
              </a:rPr>
              <a:t>Disable AI inferencing</a:t>
            </a:r>
          </a:p>
          <a:p>
            <a:pPr fontAlgn="t">
              <a:lnSpc>
                <a:spcPct val="250000"/>
              </a:lnSpc>
            </a:pPr>
            <a:r>
              <a:rPr lang="en-US" sz="1200">
                <a:solidFill>
                  <a:schemeClr val="tx1">
                    <a:lumMod val="75000"/>
                    <a:lumOff val="25000"/>
                  </a:schemeClr>
                </a:solidFill>
              </a:rPr>
              <a:t>Turn off inferencing</a:t>
            </a:r>
          </a:p>
        </p:txBody>
      </p:sp>
      <p:sp>
        <p:nvSpPr>
          <p:cNvPr id="16" name="TextBox 15">
            <a:extLst>
              <a:ext uri="{FF2B5EF4-FFF2-40B4-BE49-F238E27FC236}">
                <a16:creationId xmlns:a16="http://schemas.microsoft.com/office/drawing/2014/main" id="{2BB1C040-DAB7-6354-F4E1-EF061B9D1C85}"/>
              </a:ext>
            </a:extLst>
          </p:cNvPr>
          <p:cNvSpPr txBox="1"/>
          <p:nvPr/>
        </p:nvSpPr>
        <p:spPr>
          <a:xfrm>
            <a:off x="823510" y="4182580"/>
            <a:ext cx="1413207" cy="153888"/>
          </a:xfrm>
          <a:prstGeom prst="rect">
            <a:avLst/>
          </a:prstGeom>
          <a:noFill/>
        </p:spPr>
        <p:txBody>
          <a:bodyPr wrap="square" lIns="0" tIns="0" rIns="0" bIns="0">
            <a:spAutoFit/>
          </a:bodyPr>
          <a:lstStyle/>
          <a:p>
            <a:pPr fontAlgn="t"/>
            <a:r>
              <a:rPr lang="en-US" sz="1000" i="1">
                <a:solidFill>
                  <a:schemeClr val="tx1">
                    <a:lumMod val="65000"/>
                    <a:lumOff val="35000"/>
                  </a:schemeClr>
                </a:solidFill>
              </a:rPr>
              <a:t>(Default behavior)</a:t>
            </a:r>
          </a:p>
        </p:txBody>
      </p:sp>
      <p:sp>
        <p:nvSpPr>
          <p:cNvPr id="11" name="TextBox 10">
            <a:extLst>
              <a:ext uri="{FF2B5EF4-FFF2-40B4-BE49-F238E27FC236}">
                <a16:creationId xmlns:a16="http://schemas.microsoft.com/office/drawing/2014/main" id="{A5DBB494-3312-3877-E35B-5D40EE748A72}"/>
              </a:ext>
            </a:extLst>
          </p:cNvPr>
          <p:cNvSpPr txBox="1"/>
          <p:nvPr/>
        </p:nvSpPr>
        <p:spPr>
          <a:xfrm>
            <a:off x="2911136" y="3709646"/>
            <a:ext cx="1204432" cy="1384995"/>
          </a:xfrm>
          <a:prstGeom prst="rect">
            <a:avLst/>
          </a:prstGeom>
          <a:noFill/>
        </p:spPr>
        <p:txBody>
          <a:bodyPr wrap="none" lIns="0" tIns="0" rIns="0" bIns="0" rtlCol="0">
            <a:spAutoFit/>
          </a:bodyPr>
          <a:lstStyle/>
          <a:p>
            <a:pPr fontAlgn="t">
              <a:lnSpc>
                <a:spcPct val="250000"/>
              </a:lnSpc>
            </a:pPr>
            <a:r>
              <a:rPr lang="en-US" sz="1200">
                <a:solidFill>
                  <a:schemeClr val="tx1">
                    <a:lumMod val="75000"/>
                    <a:lumOff val="25000"/>
                  </a:schemeClr>
                </a:solidFill>
              </a:rPr>
              <a:t>Users can opt-out</a:t>
            </a:r>
          </a:p>
          <a:p>
            <a:pPr fontAlgn="t">
              <a:lnSpc>
                <a:spcPct val="250000"/>
              </a:lnSpc>
            </a:pPr>
            <a:r>
              <a:rPr lang="en-US" sz="1200">
                <a:solidFill>
                  <a:schemeClr val="tx1">
                    <a:lumMod val="75000"/>
                    <a:lumOff val="25000"/>
                  </a:schemeClr>
                </a:solidFill>
              </a:rPr>
              <a:t>Users can opt-in</a:t>
            </a:r>
          </a:p>
          <a:p>
            <a:pPr fontAlgn="t">
              <a:lnSpc>
                <a:spcPct val="250000"/>
              </a:lnSpc>
            </a:pPr>
            <a:r>
              <a:rPr lang="en-US" sz="1200">
                <a:solidFill>
                  <a:schemeClr val="tx1">
                    <a:lumMod val="75000"/>
                    <a:lumOff val="25000"/>
                  </a:schemeClr>
                </a:solidFill>
              </a:rPr>
              <a:t>No user controls</a:t>
            </a:r>
          </a:p>
        </p:txBody>
      </p:sp>
      <p:grpSp>
        <p:nvGrpSpPr>
          <p:cNvPr id="12" name="Group 11">
            <a:extLst>
              <a:ext uri="{FF2B5EF4-FFF2-40B4-BE49-F238E27FC236}">
                <a16:creationId xmlns:a16="http://schemas.microsoft.com/office/drawing/2014/main" id="{3089F62C-FEF3-CE33-EE65-AE0FB60DB88D}"/>
              </a:ext>
              <a:ext uri="{C183D7F6-B498-43B3-948B-1728B52AA6E4}">
                <adec:decorative xmlns:adec="http://schemas.microsoft.com/office/drawing/2017/decorative" val="1"/>
              </a:ext>
            </a:extLst>
          </p:cNvPr>
          <p:cNvGrpSpPr/>
          <p:nvPr/>
        </p:nvGrpSpPr>
        <p:grpSpPr>
          <a:xfrm>
            <a:off x="1376762" y="4121567"/>
            <a:ext cx="1408596" cy="931246"/>
            <a:chOff x="1439501" y="3851561"/>
            <a:chExt cx="1699115" cy="931246"/>
          </a:xfrm>
        </p:grpSpPr>
        <p:cxnSp>
          <p:nvCxnSpPr>
            <p:cNvPr id="13" name="Straight Connector 12">
              <a:extLst>
                <a:ext uri="{FF2B5EF4-FFF2-40B4-BE49-F238E27FC236}">
                  <a16:creationId xmlns:a16="http://schemas.microsoft.com/office/drawing/2014/main" id="{2EF16F4B-0FD7-1ACF-B475-9D8A7ECDC277}"/>
                </a:ext>
              </a:extLst>
            </p:cNvPr>
            <p:cNvCxnSpPr>
              <a:cxnSpLocks/>
            </p:cNvCxnSpPr>
            <p:nvPr/>
          </p:nvCxnSpPr>
          <p:spPr>
            <a:xfrm>
              <a:off x="1439501" y="3851561"/>
              <a:ext cx="1699115" cy="0"/>
            </a:xfrm>
            <a:prstGeom prst="line">
              <a:avLst/>
            </a:prstGeom>
            <a:noFill/>
            <a:ln w="9525" cap="rnd" cmpd="sng" algn="ctr">
              <a:solidFill>
                <a:srgbClr val="2764E7">
                  <a:alpha val="30000"/>
                </a:srgbClr>
              </a:solidFill>
              <a:prstDash val="solid"/>
              <a:headEnd type="none" w="lg" len="med"/>
              <a:tailEnd type="none" w="lg" len="med"/>
            </a:ln>
            <a:effectLst/>
          </p:spPr>
        </p:cxnSp>
        <p:cxnSp>
          <p:nvCxnSpPr>
            <p:cNvPr id="14" name="Straight Connector 13">
              <a:extLst>
                <a:ext uri="{FF2B5EF4-FFF2-40B4-BE49-F238E27FC236}">
                  <a16:creationId xmlns:a16="http://schemas.microsoft.com/office/drawing/2014/main" id="{AC7DB23C-ABBD-6567-3D1B-6F813D19B97C}"/>
                </a:ext>
              </a:extLst>
            </p:cNvPr>
            <p:cNvCxnSpPr>
              <a:cxnSpLocks/>
            </p:cNvCxnSpPr>
            <p:nvPr/>
          </p:nvCxnSpPr>
          <p:spPr>
            <a:xfrm>
              <a:off x="2672351" y="4334894"/>
              <a:ext cx="466265" cy="0"/>
            </a:xfrm>
            <a:prstGeom prst="line">
              <a:avLst/>
            </a:prstGeom>
            <a:noFill/>
            <a:ln w="9525" cap="rnd" cmpd="sng" algn="ctr">
              <a:solidFill>
                <a:srgbClr val="2764E7">
                  <a:alpha val="30000"/>
                </a:srgbClr>
              </a:solidFill>
              <a:prstDash val="solid"/>
              <a:headEnd type="none" w="lg" len="med"/>
              <a:tailEnd type="none" w="lg" len="med"/>
            </a:ln>
            <a:effectLst/>
          </p:spPr>
        </p:cxnSp>
        <p:cxnSp>
          <p:nvCxnSpPr>
            <p:cNvPr id="15" name="Straight Connector 14">
              <a:extLst>
                <a:ext uri="{FF2B5EF4-FFF2-40B4-BE49-F238E27FC236}">
                  <a16:creationId xmlns:a16="http://schemas.microsoft.com/office/drawing/2014/main" id="{E1D071E7-E60A-F1A8-E9F3-A4591D298B10}"/>
                </a:ext>
              </a:extLst>
            </p:cNvPr>
            <p:cNvCxnSpPr>
              <a:cxnSpLocks/>
            </p:cNvCxnSpPr>
            <p:nvPr/>
          </p:nvCxnSpPr>
          <p:spPr>
            <a:xfrm>
              <a:off x="2476819" y="4782807"/>
              <a:ext cx="661797" cy="0"/>
            </a:xfrm>
            <a:prstGeom prst="line">
              <a:avLst/>
            </a:prstGeom>
            <a:noFill/>
            <a:ln w="9525" cap="rnd" cmpd="sng" algn="ctr">
              <a:solidFill>
                <a:srgbClr val="2764E7">
                  <a:alpha val="30000"/>
                </a:srgbClr>
              </a:solidFill>
              <a:prstDash val="solid"/>
              <a:headEnd type="none" w="lg" len="med"/>
              <a:tailEnd type="none" w="lg" len="med"/>
            </a:ln>
            <a:effectLst/>
          </p:spPr>
        </p:cxnSp>
      </p:grpSp>
      <p:sp>
        <p:nvSpPr>
          <p:cNvPr id="17" name="Rectangle: Rounded Corners 5">
            <a:extLst>
              <a:ext uri="{FF2B5EF4-FFF2-40B4-BE49-F238E27FC236}">
                <a16:creationId xmlns:a16="http://schemas.microsoft.com/office/drawing/2014/main" id="{B575CADF-B01D-D341-3B03-19C7BE662A18}"/>
              </a:ext>
              <a:ext uri="{C183D7F6-B498-43B3-948B-1728B52AA6E4}">
                <adec:decorative xmlns:adec="http://schemas.microsoft.com/office/drawing/2017/decorative" val="1"/>
              </a:ext>
            </a:extLst>
          </p:cNvPr>
          <p:cNvSpPr/>
          <p:nvPr/>
        </p:nvSpPr>
        <p:spPr bwMode="auto">
          <a:xfrm>
            <a:off x="4517749" y="2360580"/>
            <a:ext cx="7125611" cy="3948780"/>
          </a:xfrm>
          <a:prstGeom prst="roundRect">
            <a:avLst>
              <a:gd name="adj" fmla="val 3196"/>
            </a:avLst>
          </a:prstGeom>
          <a:noFill/>
          <a:ln w="12700" cap="flat" cmpd="sng" algn="ctr">
            <a:gradFill flip="none" rotWithShape="1">
              <a:gsLst>
                <a:gs pos="0">
                  <a:srgbClr val="C03BC4">
                    <a:lumMod val="60000"/>
                    <a:lumOff val="40000"/>
                  </a:srgbClr>
                </a:gs>
                <a:gs pos="48000">
                  <a:srgbClr val="C03BC4">
                    <a:lumMod val="75000"/>
                  </a:srgbClr>
                </a:gs>
                <a:gs pos="100000">
                  <a:srgbClr val="0078D4">
                    <a:lumMod val="60000"/>
                    <a:lumOff val="40000"/>
                  </a:srgbClr>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cs typeface="Segoe UI" pitchFamily="34" charset="0"/>
            </a:endParaRPr>
          </a:p>
        </p:txBody>
      </p:sp>
      <p:sp>
        <p:nvSpPr>
          <p:cNvPr id="19" name="TextBox 18">
            <a:extLst>
              <a:ext uri="{FF2B5EF4-FFF2-40B4-BE49-F238E27FC236}">
                <a16:creationId xmlns:a16="http://schemas.microsoft.com/office/drawing/2014/main" id="{1CD4AEEC-C8F2-9282-075C-1298AF1C1F97}"/>
              </a:ext>
            </a:extLst>
          </p:cNvPr>
          <p:cNvSpPr txBox="1"/>
          <p:nvPr/>
        </p:nvSpPr>
        <p:spPr>
          <a:xfrm>
            <a:off x="4776556" y="2659020"/>
            <a:ext cx="3843331" cy="276999"/>
          </a:xfrm>
          <a:prstGeom prst="rect">
            <a:avLst/>
          </a:prstGeom>
          <a:noFill/>
        </p:spPr>
        <p:txBody>
          <a:bodyPr wrap="square" lIns="0" tIns="0" rIns="0" bIns="0">
            <a:spAutoFit/>
          </a:bodyPr>
          <a:lstStyle/>
          <a:p>
            <a:pPr marL="0" marR="0" lvl="0" indent="0" defTabSz="914437" eaLnBrk="1" fontAlgn="base" latinLnBrk="0" hangingPunct="1">
              <a:lnSpc>
                <a:spcPct val="100000"/>
              </a:lnSpc>
              <a:spcBef>
                <a:spcPct val="0"/>
              </a:spcBef>
              <a:spcAft>
                <a:spcPts val="1200"/>
              </a:spcAft>
              <a:buClrTx/>
              <a:buSzPct val="90000"/>
              <a:buFontTx/>
              <a:buNone/>
              <a:tabLst>
                <a:tab pos="1371655" algn="l"/>
              </a:tabLst>
              <a:defRPr/>
            </a:pPr>
            <a:r>
              <a:rPr kumimoji="0" lang="en-US" sz="1800" b="0" i="0" u="none" strike="noStrike" kern="0" cap="none" spc="0" normalizeH="0" baseline="0" noProof="0">
                <a:ln>
                  <a:noFill/>
                </a:ln>
                <a:solidFill>
                  <a:schemeClr val="tx1">
                    <a:lumMod val="75000"/>
                    <a:lumOff val="25000"/>
                  </a:schemeClr>
                </a:solidFill>
                <a:effectLst/>
                <a:uLnTx/>
                <a:uFillTx/>
                <a:latin typeface="Segoe UI Semibold"/>
              </a:rPr>
              <a:t>Skills visibility </a:t>
            </a:r>
            <a:r>
              <a:rPr lang="en-US" sz="1800" kern="0">
                <a:solidFill>
                  <a:schemeClr val="tx1">
                    <a:lumMod val="75000"/>
                    <a:lumOff val="25000"/>
                  </a:schemeClr>
                </a:solidFill>
                <a:latin typeface="Segoe UI Semibold"/>
              </a:rPr>
              <a:t>c</a:t>
            </a:r>
            <a:r>
              <a:rPr kumimoji="0" lang="en-US" sz="1800" b="0" i="0" u="none" strike="noStrike" kern="0" cap="none" spc="0" normalizeH="0" baseline="0" noProof="0" err="1">
                <a:ln>
                  <a:noFill/>
                </a:ln>
                <a:solidFill>
                  <a:schemeClr val="tx1">
                    <a:lumMod val="75000"/>
                    <a:lumOff val="25000"/>
                  </a:schemeClr>
                </a:solidFill>
                <a:effectLst/>
                <a:uLnTx/>
                <a:uFillTx/>
                <a:latin typeface="Segoe UI Semibold"/>
              </a:rPr>
              <a:t>ontrols</a:t>
            </a:r>
            <a:endParaRPr kumimoji="0" lang="en-US" sz="1800" b="0" i="0" u="none" strike="noStrike" kern="0" cap="none" spc="0" normalizeH="0" baseline="0" noProof="0">
              <a:ln>
                <a:noFill/>
              </a:ln>
              <a:solidFill>
                <a:schemeClr val="tx1">
                  <a:lumMod val="75000"/>
                  <a:lumOff val="25000"/>
                </a:schemeClr>
              </a:solidFill>
              <a:effectLst/>
              <a:uLnTx/>
              <a:uFillTx/>
              <a:latin typeface="Segoe UI Semibold"/>
            </a:endParaRPr>
          </a:p>
        </p:txBody>
      </p:sp>
      <p:sp>
        <p:nvSpPr>
          <p:cNvPr id="18" name="TextBox 17">
            <a:extLst>
              <a:ext uri="{FF2B5EF4-FFF2-40B4-BE49-F238E27FC236}">
                <a16:creationId xmlns:a16="http://schemas.microsoft.com/office/drawing/2014/main" id="{AA2A9273-7CA3-6CCE-4D65-AAA87762AAF2}"/>
              </a:ext>
            </a:extLst>
          </p:cNvPr>
          <p:cNvSpPr txBox="1"/>
          <p:nvPr/>
        </p:nvSpPr>
        <p:spPr>
          <a:xfrm>
            <a:off x="4776556" y="2948326"/>
            <a:ext cx="3759491" cy="242567"/>
          </a:xfrm>
          <a:prstGeom prst="rect">
            <a:avLst/>
          </a:prstGeom>
          <a:noFill/>
        </p:spPr>
        <p:txBody>
          <a:bodyPr wrap="none" lIns="0" tIns="0" rIns="0" bIns="0" rtlCol="0">
            <a:spAutoFit/>
          </a:bodyPr>
          <a:lstStyle/>
          <a:p>
            <a:pPr>
              <a:lnSpc>
                <a:spcPct val="150000"/>
              </a:lnSpc>
              <a:defRPr/>
            </a:pPr>
            <a:r>
              <a:rPr lang="en-US" sz="1200">
                <a:solidFill>
                  <a:schemeClr val="tx1">
                    <a:lumMod val="75000"/>
                    <a:lumOff val="25000"/>
                  </a:schemeClr>
                </a:solidFill>
              </a:rPr>
              <a:t>Will user’s skills be shared with others in Microsoft 365?</a:t>
            </a:r>
          </a:p>
        </p:txBody>
      </p:sp>
      <p:sp>
        <p:nvSpPr>
          <p:cNvPr id="21" name="TextBox 20">
            <a:extLst>
              <a:ext uri="{FF2B5EF4-FFF2-40B4-BE49-F238E27FC236}">
                <a16:creationId xmlns:a16="http://schemas.microsoft.com/office/drawing/2014/main" id="{9822287D-4316-0643-C1A7-6481C2D45DD1}"/>
              </a:ext>
            </a:extLst>
          </p:cNvPr>
          <p:cNvSpPr txBox="1"/>
          <p:nvPr/>
        </p:nvSpPr>
        <p:spPr>
          <a:xfrm>
            <a:off x="4776556" y="3575304"/>
            <a:ext cx="2755258" cy="184666"/>
          </a:xfrm>
          <a:prstGeom prst="rect">
            <a:avLst/>
          </a:prstGeom>
          <a:noFill/>
        </p:spPr>
        <p:txBody>
          <a:bodyPr wrap="square" lIns="0" tIns="0" rIns="0" bIns="0">
            <a:spAutoFit/>
          </a:bodyPr>
          <a:lstStyle/>
          <a:p>
            <a:r>
              <a:rPr lang="en-US" sz="1200">
                <a:solidFill>
                  <a:schemeClr val="tx1">
                    <a:lumMod val="75000"/>
                    <a:lumOff val="25000"/>
                  </a:schemeClr>
                </a:solidFill>
                <a:latin typeface="+mj-lt"/>
              </a:rPr>
              <a:t>Visibility controls are offered at 3 levels</a:t>
            </a:r>
          </a:p>
        </p:txBody>
      </p:sp>
      <p:sp>
        <p:nvSpPr>
          <p:cNvPr id="20" name="TextBox 19">
            <a:extLst>
              <a:ext uri="{FF2B5EF4-FFF2-40B4-BE49-F238E27FC236}">
                <a16:creationId xmlns:a16="http://schemas.microsoft.com/office/drawing/2014/main" id="{27BFD2BD-F246-17AF-A9F9-E379EAE7882D}"/>
              </a:ext>
            </a:extLst>
          </p:cNvPr>
          <p:cNvSpPr txBox="1"/>
          <p:nvPr/>
        </p:nvSpPr>
        <p:spPr>
          <a:xfrm>
            <a:off x="5091564" y="4025468"/>
            <a:ext cx="2408174" cy="492443"/>
          </a:xfrm>
          <a:prstGeom prst="rect">
            <a:avLst/>
          </a:prstGeom>
          <a:noFill/>
        </p:spPr>
        <p:txBody>
          <a:bodyPr wrap="square" lIns="0" tIns="0" rIns="0" bIns="0" rtlCol="0">
            <a:spAutoFit/>
          </a:bodyPr>
          <a:lstStyle/>
          <a:p>
            <a:r>
              <a:rPr lang="en-US" sz="1200" b="1">
                <a:solidFill>
                  <a:schemeClr val="tx1">
                    <a:lumMod val="75000"/>
                    <a:lumOff val="25000"/>
                  </a:schemeClr>
                </a:solidFill>
                <a:latin typeface="+mj-lt"/>
              </a:rPr>
              <a:t>Skills profile (Parent)</a:t>
            </a:r>
            <a:r>
              <a:rPr lang="en-US" sz="1200">
                <a:solidFill>
                  <a:schemeClr val="tx1">
                    <a:lumMod val="75000"/>
                    <a:lumOff val="25000"/>
                  </a:schemeClr>
                </a:solidFill>
                <a:latin typeface="+mj-lt"/>
              </a:rPr>
              <a:t> </a:t>
            </a:r>
          </a:p>
          <a:p>
            <a:r>
              <a:rPr lang="en-US" sz="1000" i="1">
                <a:solidFill>
                  <a:schemeClr val="tx1">
                    <a:lumMod val="50000"/>
                    <a:lumOff val="50000"/>
                  </a:schemeClr>
                </a:solidFill>
              </a:rPr>
              <a:t>Includes </a:t>
            </a:r>
            <a:r>
              <a:rPr lang="en-US" sz="1000" b="1" i="1">
                <a:solidFill>
                  <a:schemeClr val="tx1">
                    <a:lumMod val="50000"/>
                    <a:lumOff val="50000"/>
                  </a:schemeClr>
                </a:solidFill>
                <a:latin typeface="+mj-lt"/>
              </a:rPr>
              <a:t>all</a:t>
            </a:r>
            <a:r>
              <a:rPr lang="en-US" sz="1000" i="1">
                <a:solidFill>
                  <a:schemeClr val="tx1">
                    <a:lumMod val="50000"/>
                    <a:lumOff val="50000"/>
                  </a:schemeClr>
                </a:solidFill>
                <a:latin typeface="+mj-lt"/>
              </a:rPr>
              <a:t> </a:t>
            </a:r>
            <a:r>
              <a:rPr lang="en-US" sz="1000" i="1">
                <a:solidFill>
                  <a:schemeClr val="tx1">
                    <a:lumMod val="50000"/>
                    <a:lumOff val="50000"/>
                  </a:schemeClr>
                </a:solidFill>
              </a:rPr>
              <a:t>skills in user profile, including confirmed, AI-inferred and imported skills</a:t>
            </a:r>
          </a:p>
        </p:txBody>
      </p:sp>
      <p:sp>
        <p:nvSpPr>
          <p:cNvPr id="22" name="Oval 21">
            <a:extLst>
              <a:ext uri="{FF2B5EF4-FFF2-40B4-BE49-F238E27FC236}">
                <a16:creationId xmlns:a16="http://schemas.microsoft.com/office/drawing/2014/main" id="{FDC86CD5-3F7D-3381-9024-22AE0393601D}"/>
              </a:ext>
              <a:ext uri="{C183D7F6-B498-43B3-948B-1728B52AA6E4}">
                <adec:decorative xmlns:adec="http://schemas.microsoft.com/office/drawing/2017/decorative" val="1"/>
              </a:ext>
            </a:extLst>
          </p:cNvPr>
          <p:cNvSpPr/>
          <p:nvPr/>
        </p:nvSpPr>
        <p:spPr bwMode="auto">
          <a:xfrm>
            <a:off x="4797106" y="4057886"/>
            <a:ext cx="122531" cy="122531"/>
          </a:xfrm>
          <a:prstGeom prst="ellipse">
            <a:avLst/>
          </a:prstGeom>
          <a:noFill/>
          <a:ln>
            <a:solidFill>
              <a:srgbClr val="2764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1F7F1759-38B4-702A-165F-3DCCA3D4E520}"/>
              </a:ext>
              <a:ext uri="{C183D7F6-B498-43B3-948B-1728B52AA6E4}">
                <adec:decorative xmlns:adec="http://schemas.microsoft.com/office/drawing/2017/decorative" val="1"/>
              </a:ext>
            </a:extLst>
          </p:cNvPr>
          <p:cNvCxnSpPr>
            <a:cxnSpLocks/>
          </p:cNvCxnSpPr>
          <p:nvPr/>
        </p:nvCxnSpPr>
        <p:spPr>
          <a:xfrm>
            <a:off x="4859358" y="4179407"/>
            <a:ext cx="0" cy="1438895"/>
          </a:xfrm>
          <a:prstGeom prst="line">
            <a:avLst/>
          </a:prstGeom>
          <a:ln>
            <a:solidFill>
              <a:srgbClr val="2764E7">
                <a:alpha val="27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8D99B2-2C97-2D76-BC2D-938309F783F3}"/>
              </a:ext>
              <a:ext uri="{C183D7F6-B498-43B3-948B-1728B52AA6E4}">
                <adec:decorative xmlns:adec="http://schemas.microsoft.com/office/drawing/2017/decorative" val="1"/>
              </a:ext>
            </a:extLst>
          </p:cNvPr>
          <p:cNvCxnSpPr>
            <a:cxnSpLocks/>
          </p:cNvCxnSpPr>
          <p:nvPr/>
        </p:nvCxnSpPr>
        <p:spPr>
          <a:xfrm>
            <a:off x="4860368" y="4932167"/>
            <a:ext cx="405898" cy="0"/>
          </a:xfrm>
          <a:prstGeom prst="line">
            <a:avLst/>
          </a:prstGeom>
          <a:ln>
            <a:solidFill>
              <a:srgbClr val="2764E7">
                <a:alpha val="27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DD0AE0D-03A7-B211-54E1-36D38E55B975}"/>
              </a:ext>
              <a:ext uri="{C183D7F6-B498-43B3-948B-1728B52AA6E4}">
                <adec:decorative xmlns:adec="http://schemas.microsoft.com/office/drawing/2017/decorative" val="1"/>
              </a:ext>
            </a:extLst>
          </p:cNvPr>
          <p:cNvSpPr/>
          <p:nvPr/>
        </p:nvSpPr>
        <p:spPr bwMode="auto">
          <a:xfrm>
            <a:off x="5256481" y="4858500"/>
            <a:ext cx="122531" cy="122531"/>
          </a:xfrm>
          <a:prstGeom prst="ellipse">
            <a:avLst/>
          </a:prstGeom>
          <a:noFill/>
          <a:ln>
            <a:solidFill>
              <a:srgbClr val="2764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4A2A6DE1-C291-3F8C-E34B-AD8BBDAB54AE}"/>
              </a:ext>
            </a:extLst>
          </p:cNvPr>
          <p:cNvSpPr txBox="1"/>
          <p:nvPr/>
        </p:nvSpPr>
        <p:spPr>
          <a:xfrm>
            <a:off x="5455775" y="4797321"/>
            <a:ext cx="2265713" cy="646331"/>
          </a:xfrm>
          <a:prstGeom prst="rect">
            <a:avLst/>
          </a:prstGeom>
          <a:noFill/>
        </p:spPr>
        <p:txBody>
          <a:bodyPr wrap="square" lIns="0" tIns="0" rIns="0" bIns="0" rtlCol="0">
            <a:spAutoFit/>
          </a:bodyPr>
          <a:lstStyle/>
          <a:p>
            <a:r>
              <a:rPr lang="en-US" sz="1200" b="1">
                <a:solidFill>
                  <a:schemeClr val="tx1">
                    <a:lumMod val="75000"/>
                    <a:lumOff val="25000"/>
                  </a:schemeClr>
                </a:solidFill>
                <a:latin typeface="+mj-lt"/>
              </a:rPr>
              <a:t>AI inferred skills only (Child)</a:t>
            </a:r>
            <a:r>
              <a:rPr lang="en-US" sz="1200">
                <a:solidFill>
                  <a:schemeClr val="tx1">
                    <a:lumMod val="75000"/>
                    <a:lumOff val="25000"/>
                  </a:schemeClr>
                </a:solidFill>
                <a:latin typeface="+mj-lt"/>
              </a:rPr>
              <a:t> </a:t>
            </a:r>
          </a:p>
          <a:p>
            <a:r>
              <a:rPr lang="en-US" sz="1000" i="1">
                <a:solidFill>
                  <a:schemeClr val="tx1">
                    <a:lumMod val="50000"/>
                    <a:lumOff val="50000"/>
                  </a:schemeClr>
                </a:solidFill>
              </a:rPr>
              <a:t>Includes </a:t>
            </a:r>
            <a:r>
              <a:rPr lang="en-US" sz="1000" b="1" i="1">
                <a:solidFill>
                  <a:schemeClr val="tx1">
                    <a:lumMod val="50000"/>
                    <a:lumOff val="50000"/>
                  </a:schemeClr>
                </a:solidFill>
                <a:latin typeface="+mj-lt"/>
              </a:rPr>
              <a:t>all</a:t>
            </a:r>
            <a:r>
              <a:rPr lang="en-US" sz="1000" i="1">
                <a:solidFill>
                  <a:schemeClr val="tx1">
                    <a:lumMod val="50000"/>
                    <a:lumOff val="50000"/>
                  </a:schemeClr>
                </a:solidFill>
                <a:latin typeface="+mj-lt"/>
              </a:rPr>
              <a:t> </a:t>
            </a:r>
            <a:r>
              <a:rPr lang="en-US" sz="1000" i="1">
                <a:solidFill>
                  <a:schemeClr val="tx1">
                    <a:lumMod val="50000"/>
                    <a:lumOff val="50000"/>
                  </a:schemeClr>
                </a:solidFill>
              </a:rPr>
              <a:t>skills in user profile, including confirmed, AI-inferred and imported skills</a:t>
            </a:r>
          </a:p>
        </p:txBody>
      </p:sp>
      <p:cxnSp>
        <p:nvCxnSpPr>
          <p:cNvPr id="27" name="Straight Connector 26">
            <a:extLst>
              <a:ext uri="{FF2B5EF4-FFF2-40B4-BE49-F238E27FC236}">
                <a16:creationId xmlns:a16="http://schemas.microsoft.com/office/drawing/2014/main" id="{385A35A8-7102-85F2-1B2E-A94F3A5ED869}"/>
              </a:ext>
              <a:ext uri="{C183D7F6-B498-43B3-948B-1728B52AA6E4}">
                <adec:decorative xmlns:adec="http://schemas.microsoft.com/office/drawing/2017/decorative" val="1"/>
              </a:ext>
            </a:extLst>
          </p:cNvPr>
          <p:cNvCxnSpPr>
            <a:cxnSpLocks/>
          </p:cNvCxnSpPr>
          <p:nvPr/>
        </p:nvCxnSpPr>
        <p:spPr>
          <a:xfrm>
            <a:off x="4860368" y="5618302"/>
            <a:ext cx="405898" cy="0"/>
          </a:xfrm>
          <a:prstGeom prst="line">
            <a:avLst/>
          </a:prstGeom>
          <a:ln>
            <a:solidFill>
              <a:srgbClr val="2764E7">
                <a:alpha val="27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7A83247-7FE5-FB08-AEF1-90C4FD6ADA71}"/>
              </a:ext>
              <a:ext uri="{C183D7F6-B498-43B3-948B-1728B52AA6E4}">
                <adec:decorative xmlns:adec="http://schemas.microsoft.com/office/drawing/2017/decorative" val="1"/>
              </a:ext>
            </a:extLst>
          </p:cNvPr>
          <p:cNvSpPr/>
          <p:nvPr/>
        </p:nvSpPr>
        <p:spPr bwMode="auto">
          <a:xfrm>
            <a:off x="5256481" y="5544635"/>
            <a:ext cx="122531" cy="122531"/>
          </a:xfrm>
          <a:prstGeom prst="ellipse">
            <a:avLst/>
          </a:prstGeom>
          <a:noFill/>
          <a:ln>
            <a:solidFill>
              <a:srgbClr val="2764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a:extLst>
              <a:ext uri="{FF2B5EF4-FFF2-40B4-BE49-F238E27FC236}">
                <a16:creationId xmlns:a16="http://schemas.microsoft.com/office/drawing/2014/main" id="{FF820697-C659-6EE7-9C6C-DFFD77687865}"/>
              </a:ext>
            </a:extLst>
          </p:cNvPr>
          <p:cNvSpPr txBox="1"/>
          <p:nvPr/>
        </p:nvSpPr>
        <p:spPr>
          <a:xfrm>
            <a:off x="5455775" y="5516580"/>
            <a:ext cx="2166493" cy="492443"/>
          </a:xfrm>
          <a:prstGeom prst="rect">
            <a:avLst/>
          </a:prstGeom>
          <a:noFill/>
        </p:spPr>
        <p:txBody>
          <a:bodyPr wrap="square" lIns="0" tIns="0" rIns="0" bIns="0" rtlCol="0">
            <a:spAutoFit/>
          </a:bodyPr>
          <a:lstStyle/>
          <a:p>
            <a:r>
              <a:rPr lang="en-US" sz="1200" b="1">
                <a:solidFill>
                  <a:schemeClr val="tx1">
                    <a:lumMod val="75000"/>
                    <a:lumOff val="25000"/>
                  </a:schemeClr>
                </a:solidFill>
                <a:latin typeface="+mj-lt"/>
              </a:rPr>
              <a:t>Imported skills only (Child)</a:t>
            </a:r>
            <a:r>
              <a:rPr lang="en-US" sz="1200">
                <a:solidFill>
                  <a:schemeClr val="tx1">
                    <a:lumMod val="75000"/>
                    <a:lumOff val="25000"/>
                  </a:schemeClr>
                </a:solidFill>
                <a:latin typeface="+mj-lt"/>
              </a:rPr>
              <a:t> </a:t>
            </a:r>
          </a:p>
          <a:p>
            <a:r>
              <a:rPr lang="en-US" sz="1000" i="1">
                <a:solidFill>
                  <a:schemeClr val="tx1">
                    <a:lumMod val="50000"/>
                    <a:lumOff val="50000"/>
                  </a:schemeClr>
                </a:solidFill>
              </a:rPr>
              <a:t>Sharing is disabled if Skills profile (parent) is opted-out/disabled</a:t>
            </a:r>
          </a:p>
        </p:txBody>
      </p:sp>
      <p:sp>
        <p:nvSpPr>
          <p:cNvPr id="30" name="TextBox 29">
            <a:extLst>
              <a:ext uri="{FF2B5EF4-FFF2-40B4-BE49-F238E27FC236}">
                <a16:creationId xmlns:a16="http://schemas.microsoft.com/office/drawing/2014/main" id="{E98C166B-89EF-495D-14D6-48D3F2593C4F}"/>
              </a:ext>
            </a:extLst>
          </p:cNvPr>
          <p:cNvSpPr txBox="1"/>
          <p:nvPr/>
        </p:nvSpPr>
        <p:spPr>
          <a:xfrm>
            <a:off x="8020751" y="3557549"/>
            <a:ext cx="2494850"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a:solidFill>
                  <a:schemeClr val="tx1">
                    <a:lumMod val="75000"/>
                    <a:lumOff val="25000"/>
                  </a:schemeClr>
                </a:solidFill>
                <a:latin typeface="+mj-lt"/>
              </a:rPr>
              <a:t>Admins will have the option to:</a:t>
            </a:r>
            <a:endParaRPr kumimoji="0" lang="en-US" sz="1200" b="0" i="0" u="none" strike="noStrike" kern="0" cap="none" spc="0" normalizeH="0" baseline="0" noProof="0">
              <a:ln>
                <a:noFill/>
              </a:ln>
              <a:solidFill>
                <a:schemeClr val="tx1">
                  <a:lumMod val="75000"/>
                  <a:lumOff val="25000"/>
                </a:schemeClr>
              </a:solidFill>
              <a:effectLst/>
              <a:uLnTx/>
              <a:uFillTx/>
              <a:latin typeface="+mj-lt"/>
            </a:endParaRPr>
          </a:p>
        </p:txBody>
      </p:sp>
      <p:sp>
        <p:nvSpPr>
          <p:cNvPr id="31" name="TextBox 30">
            <a:extLst>
              <a:ext uri="{FF2B5EF4-FFF2-40B4-BE49-F238E27FC236}">
                <a16:creationId xmlns:a16="http://schemas.microsoft.com/office/drawing/2014/main" id="{A210F069-0F4A-7358-D029-9FEDB2FCD3A1}"/>
              </a:ext>
            </a:extLst>
          </p:cNvPr>
          <p:cNvSpPr txBox="1"/>
          <p:nvPr/>
        </p:nvSpPr>
        <p:spPr>
          <a:xfrm>
            <a:off x="8020751" y="3777320"/>
            <a:ext cx="1121654" cy="1384995"/>
          </a:xfrm>
          <a:prstGeom prst="rect">
            <a:avLst/>
          </a:prstGeom>
          <a:noFill/>
        </p:spPr>
        <p:txBody>
          <a:bodyPr wrap="none" lIns="0" tIns="0" rIns="0" bIns="0" rtlCol="0">
            <a:spAutoFit/>
          </a:bodyPr>
          <a:lstStyle/>
          <a:p>
            <a:pPr fontAlgn="t">
              <a:lnSpc>
                <a:spcPct val="250000"/>
              </a:lnSpc>
            </a:pPr>
            <a:r>
              <a:rPr lang="en-US" sz="1200">
                <a:solidFill>
                  <a:schemeClr val="tx1">
                    <a:lumMod val="75000"/>
                    <a:lumOff val="25000"/>
                  </a:schemeClr>
                </a:solidFill>
              </a:rPr>
              <a:t>Enable </a:t>
            </a:r>
          </a:p>
          <a:p>
            <a:pPr fontAlgn="t">
              <a:lnSpc>
                <a:spcPct val="250000"/>
              </a:lnSpc>
            </a:pPr>
            <a:r>
              <a:rPr lang="en-US" sz="1200">
                <a:solidFill>
                  <a:schemeClr val="tx1">
                    <a:lumMod val="75000"/>
                    <a:lumOff val="25000"/>
                  </a:schemeClr>
                </a:solidFill>
              </a:rPr>
              <a:t>Disable sharing</a:t>
            </a:r>
          </a:p>
          <a:p>
            <a:pPr fontAlgn="t">
              <a:lnSpc>
                <a:spcPct val="250000"/>
              </a:lnSpc>
            </a:pPr>
            <a:r>
              <a:rPr lang="en-US" sz="1200">
                <a:solidFill>
                  <a:schemeClr val="tx1">
                    <a:lumMod val="75000"/>
                    <a:lumOff val="25000"/>
                  </a:schemeClr>
                </a:solidFill>
              </a:rPr>
              <a:t>Turn off sharing*</a:t>
            </a:r>
          </a:p>
        </p:txBody>
      </p:sp>
      <p:sp>
        <p:nvSpPr>
          <p:cNvPr id="59" name="TextBox 58">
            <a:extLst>
              <a:ext uri="{FF2B5EF4-FFF2-40B4-BE49-F238E27FC236}">
                <a16:creationId xmlns:a16="http://schemas.microsoft.com/office/drawing/2014/main" id="{A8B902DA-5F18-C078-FF94-240EF4B08623}"/>
              </a:ext>
            </a:extLst>
          </p:cNvPr>
          <p:cNvSpPr txBox="1"/>
          <p:nvPr/>
        </p:nvSpPr>
        <p:spPr>
          <a:xfrm>
            <a:off x="8030213" y="4240580"/>
            <a:ext cx="1413207" cy="153888"/>
          </a:xfrm>
          <a:prstGeom prst="rect">
            <a:avLst/>
          </a:prstGeom>
          <a:noFill/>
        </p:spPr>
        <p:txBody>
          <a:bodyPr wrap="square" lIns="0" tIns="0" rIns="0" bIns="0">
            <a:spAutoFit/>
          </a:bodyPr>
          <a:lstStyle/>
          <a:p>
            <a:pPr fontAlgn="t"/>
            <a:r>
              <a:rPr lang="en-US" sz="1000" i="1">
                <a:solidFill>
                  <a:schemeClr val="tx1">
                    <a:lumMod val="50000"/>
                    <a:lumOff val="50000"/>
                  </a:schemeClr>
                </a:solidFill>
              </a:rPr>
              <a:t>(Default behavior)</a:t>
            </a:r>
          </a:p>
        </p:txBody>
      </p:sp>
      <p:sp>
        <p:nvSpPr>
          <p:cNvPr id="54" name="TextBox 53">
            <a:extLst>
              <a:ext uri="{FF2B5EF4-FFF2-40B4-BE49-F238E27FC236}">
                <a16:creationId xmlns:a16="http://schemas.microsoft.com/office/drawing/2014/main" id="{40DC2F91-5DC5-3413-46F2-64BD2D3FF84D}"/>
              </a:ext>
            </a:extLst>
          </p:cNvPr>
          <p:cNvSpPr txBox="1"/>
          <p:nvPr/>
        </p:nvSpPr>
        <p:spPr>
          <a:xfrm>
            <a:off x="9534276" y="3777320"/>
            <a:ext cx="1821974" cy="1384995"/>
          </a:xfrm>
          <a:prstGeom prst="rect">
            <a:avLst/>
          </a:prstGeom>
          <a:noFill/>
        </p:spPr>
        <p:txBody>
          <a:bodyPr wrap="square" lIns="0" tIns="0" rIns="0" bIns="0" rtlCol="0">
            <a:spAutoFit/>
          </a:bodyPr>
          <a:lstStyle/>
          <a:p>
            <a:pPr fontAlgn="t">
              <a:lnSpc>
                <a:spcPct val="250000"/>
              </a:lnSpc>
            </a:pPr>
            <a:r>
              <a:rPr lang="en-US" sz="1200">
                <a:solidFill>
                  <a:schemeClr val="tx1">
                    <a:lumMod val="75000"/>
                    <a:lumOff val="25000"/>
                  </a:schemeClr>
                </a:solidFill>
              </a:rPr>
              <a:t>Users can opt-out sharing</a:t>
            </a:r>
          </a:p>
          <a:p>
            <a:pPr fontAlgn="t">
              <a:lnSpc>
                <a:spcPct val="250000"/>
              </a:lnSpc>
            </a:pPr>
            <a:r>
              <a:rPr lang="en-US" sz="1200">
                <a:solidFill>
                  <a:schemeClr val="tx1">
                    <a:lumMod val="75000"/>
                    <a:lumOff val="25000"/>
                  </a:schemeClr>
                </a:solidFill>
              </a:rPr>
              <a:t>Users can opt-in to sharing</a:t>
            </a:r>
          </a:p>
          <a:p>
            <a:pPr fontAlgn="t">
              <a:lnSpc>
                <a:spcPct val="250000"/>
              </a:lnSpc>
            </a:pPr>
            <a:r>
              <a:rPr lang="en-US" sz="1200">
                <a:solidFill>
                  <a:schemeClr val="tx1">
                    <a:lumMod val="75000"/>
                    <a:lumOff val="25000"/>
                  </a:schemeClr>
                </a:solidFill>
              </a:rPr>
              <a:t>No user controls*</a:t>
            </a:r>
          </a:p>
        </p:txBody>
      </p:sp>
      <p:grpSp>
        <p:nvGrpSpPr>
          <p:cNvPr id="55" name="Group 54">
            <a:extLst>
              <a:ext uri="{FF2B5EF4-FFF2-40B4-BE49-F238E27FC236}">
                <a16:creationId xmlns:a16="http://schemas.microsoft.com/office/drawing/2014/main" id="{E66100F4-8D4C-0ED0-2F5F-4004B6744DAB}"/>
              </a:ext>
              <a:ext uri="{C183D7F6-B498-43B3-948B-1728B52AA6E4}">
                <adec:decorative xmlns:adec="http://schemas.microsoft.com/office/drawing/2017/decorative" val="1"/>
              </a:ext>
            </a:extLst>
          </p:cNvPr>
          <p:cNvGrpSpPr/>
          <p:nvPr/>
        </p:nvGrpSpPr>
        <p:grpSpPr>
          <a:xfrm>
            <a:off x="8549517" y="4170579"/>
            <a:ext cx="894885" cy="931246"/>
            <a:chOff x="1525379" y="3851561"/>
            <a:chExt cx="1613237" cy="931246"/>
          </a:xfrm>
        </p:grpSpPr>
        <p:cxnSp>
          <p:nvCxnSpPr>
            <p:cNvPr id="56" name="Straight Connector 55">
              <a:extLst>
                <a:ext uri="{FF2B5EF4-FFF2-40B4-BE49-F238E27FC236}">
                  <a16:creationId xmlns:a16="http://schemas.microsoft.com/office/drawing/2014/main" id="{C178BA3F-A8DD-35E4-9911-B182CF301C0C}"/>
                </a:ext>
              </a:extLst>
            </p:cNvPr>
            <p:cNvCxnSpPr>
              <a:cxnSpLocks/>
            </p:cNvCxnSpPr>
            <p:nvPr/>
          </p:nvCxnSpPr>
          <p:spPr>
            <a:xfrm>
              <a:off x="1525379" y="3851561"/>
              <a:ext cx="1613237" cy="0"/>
            </a:xfrm>
            <a:prstGeom prst="line">
              <a:avLst/>
            </a:prstGeom>
            <a:noFill/>
            <a:ln w="9525" cap="rnd" cmpd="sng" algn="ctr">
              <a:solidFill>
                <a:srgbClr val="2764E7">
                  <a:alpha val="40000"/>
                </a:srgbClr>
              </a:solidFill>
              <a:prstDash val="solid"/>
              <a:headEnd type="none" w="lg" len="med"/>
              <a:tailEnd type="none" w="lg" len="med"/>
            </a:ln>
            <a:effectLst/>
          </p:spPr>
        </p:cxnSp>
        <p:cxnSp>
          <p:nvCxnSpPr>
            <p:cNvPr id="57" name="Straight Connector 56">
              <a:extLst>
                <a:ext uri="{FF2B5EF4-FFF2-40B4-BE49-F238E27FC236}">
                  <a16:creationId xmlns:a16="http://schemas.microsoft.com/office/drawing/2014/main" id="{7B803041-499A-0263-3DF4-8E1DE0AF69F8}"/>
                </a:ext>
              </a:extLst>
            </p:cNvPr>
            <p:cNvCxnSpPr>
              <a:cxnSpLocks/>
            </p:cNvCxnSpPr>
            <p:nvPr/>
          </p:nvCxnSpPr>
          <p:spPr>
            <a:xfrm>
              <a:off x="2580577" y="4334894"/>
              <a:ext cx="558039" cy="0"/>
            </a:xfrm>
            <a:prstGeom prst="line">
              <a:avLst/>
            </a:prstGeom>
            <a:noFill/>
            <a:ln w="9525" cap="rnd" cmpd="sng" algn="ctr">
              <a:solidFill>
                <a:srgbClr val="2764E7">
                  <a:alpha val="40000"/>
                </a:srgbClr>
              </a:solidFill>
              <a:prstDash val="solid"/>
              <a:headEnd type="none" w="lg" len="med"/>
              <a:tailEnd type="none" w="lg" len="med"/>
            </a:ln>
            <a:effectLst/>
          </p:spPr>
        </p:cxnSp>
        <p:cxnSp>
          <p:nvCxnSpPr>
            <p:cNvPr id="58" name="Straight Connector 57">
              <a:extLst>
                <a:ext uri="{FF2B5EF4-FFF2-40B4-BE49-F238E27FC236}">
                  <a16:creationId xmlns:a16="http://schemas.microsoft.com/office/drawing/2014/main" id="{4E516A93-25E8-939B-DEA9-D97B7DC24DA0}"/>
                </a:ext>
              </a:extLst>
            </p:cNvPr>
            <p:cNvCxnSpPr>
              <a:cxnSpLocks/>
            </p:cNvCxnSpPr>
            <p:nvPr/>
          </p:nvCxnSpPr>
          <p:spPr>
            <a:xfrm>
              <a:off x="2580577" y="4782807"/>
              <a:ext cx="558039" cy="0"/>
            </a:xfrm>
            <a:prstGeom prst="line">
              <a:avLst/>
            </a:prstGeom>
            <a:noFill/>
            <a:ln w="9525" cap="rnd" cmpd="sng" algn="ctr">
              <a:solidFill>
                <a:srgbClr val="2764E7">
                  <a:alpha val="40000"/>
                </a:srgbClr>
              </a:solidFill>
              <a:prstDash val="solid"/>
              <a:headEnd type="none" w="lg" len="med"/>
              <a:tailEnd type="none" w="lg" len="med"/>
            </a:ln>
            <a:effectLst/>
          </p:spPr>
        </p:cxnSp>
      </p:grpSp>
      <p:sp>
        <p:nvSpPr>
          <p:cNvPr id="60" name="TextBox 59">
            <a:extLst>
              <a:ext uri="{FF2B5EF4-FFF2-40B4-BE49-F238E27FC236}">
                <a16:creationId xmlns:a16="http://schemas.microsoft.com/office/drawing/2014/main" id="{AE739DC1-56A3-3C78-01BE-910EC02B0451}"/>
              </a:ext>
            </a:extLst>
          </p:cNvPr>
          <p:cNvSpPr txBox="1"/>
          <p:nvPr/>
        </p:nvSpPr>
        <p:spPr>
          <a:xfrm>
            <a:off x="8030214" y="5530649"/>
            <a:ext cx="3154460" cy="461665"/>
          </a:xfrm>
          <a:prstGeom prst="rect">
            <a:avLst/>
          </a:prstGeom>
          <a:noFill/>
        </p:spPr>
        <p:txBody>
          <a:bodyPr wrap="square" lIns="0" tIns="0" rIns="0" bIns="0" rtlCol="0">
            <a:spAutoFit/>
          </a:bodyPr>
          <a:lstStyle/>
          <a:p>
            <a:pPr algn="l"/>
            <a:r>
              <a:rPr lang="en-US" sz="1000" i="1">
                <a:solidFill>
                  <a:schemeClr val="tx1">
                    <a:lumMod val="65000"/>
                    <a:lumOff val="35000"/>
                  </a:schemeClr>
                </a:solidFill>
              </a:rPr>
              <a:t>*Turning off sharing completely (no user controls) is only available for the 2 child controls (AI-inferred and Imported skills) and not available for Skills profile </a:t>
            </a:r>
          </a:p>
        </p:txBody>
      </p:sp>
    </p:spTree>
    <p:extLst>
      <p:ext uri="{BB962C8B-B14F-4D97-AF65-F5344CB8AC3E}">
        <p14:creationId xmlns:p14="http://schemas.microsoft.com/office/powerpoint/2010/main" val="1521703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260BE-C823-0BA5-B17D-93B434480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54D84-E5EA-2DED-DDAE-88B43FC0FEF2}"/>
              </a:ext>
            </a:extLst>
          </p:cNvPr>
          <p:cNvSpPr>
            <a:spLocks noGrp="1"/>
          </p:cNvSpPr>
          <p:nvPr>
            <p:ph type="title" idx="4294967295"/>
          </p:nvPr>
        </p:nvSpPr>
        <p:spPr>
          <a:xfrm>
            <a:off x="483410" y="-1325563"/>
            <a:ext cx="11205669" cy="1325563"/>
          </a:xfrm>
        </p:spPr>
        <p:txBody>
          <a:bodyPr vert="horz" lIns="0" tIns="0" rIns="0" bIns="0" rtlCol="0" anchor="b">
            <a:noAutofit/>
          </a:bodyPr>
          <a:lstStyle/>
          <a:p>
            <a:r>
              <a:rPr lang="en-US" dirty="0"/>
              <a:t>People Skills timeline</a:t>
            </a:r>
          </a:p>
        </p:txBody>
      </p:sp>
      <p:sp>
        <p:nvSpPr>
          <p:cNvPr id="35" name="Rectangle: Rounded Corners 34">
            <a:extLst>
              <a:ext uri="{FF2B5EF4-FFF2-40B4-BE49-F238E27FC236}">
                <a16:creationId xmlns:a16="http://schemas.microsoft.com/office/drawing/2014/main" id="{FB139EE8-8958-5722-FFDF-E0386080D7EE}"/>
              </a:ext>
            </a:extLst>
          </p:cNvPr>
          <p:cNvSpPr/>
          <p:nvPr/>
        </p:nvSpPr>
        <p:spPr bwMode="auto">
          <a:xfrm>
            <a:off x="833141" y="1810270"/>
            <a:ext cx="10525717" cy="1929832"/>
          </a:xfrm>
          <a:prstGeom prst="roundRect">
            <a:avLst>
              <a:gd name="adj" fmla="val 10114"/>
            </a:avLst>
          </a:prstGeom>
          <a:solidFill>
            <a:schemeClr val="bg1"/>
          </a:solidFill>
          <a:ln w="19050">
            <a:gradFill flip="none" rotWithShape="1">
              <a:gsLst>
                <a:gs pos="0">
                  <a:schemeClr val="accent4">
                    <a:lumMod val="60000"/>
                    <a:lumOff val="40000"/>
                  </a:schemeClr>
                </a:gs>
                <a:gs pos="100000">
                  <a:schemeClr val="accent6">
                    <a:lumMod val="75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57200" indent="-457200" defTabSz="932472" fontAlgn="base">
              <a:spcBef>
                <a:spcPct val="0"/>
              </a:spcBef>
              <a:spcAft>
                <a:spcPts val="1200"/>
              </a:spcAft>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a:rPr>
              <a:t>People Skills </a:t>
            </a:r>
            <a:r>
              <a:rPr lang="en-US" sz="2000">
                <a:solidFill>
                  <a:srgbClr val="000000"/>
                </a:solidFill>
                <a:latin typeface="Segoe UI Semibold"/>
                <a:ea typeface="Segoe UI" pitchFamily="34" charset="0"/>
                <a:cs typeface="Segoe UI"/>
              </a:rPr>
              <a:t>now generally</a:t>
            </a:r>
            <a:r>
              <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a:rPr>
              <a:t> </a:t>
            </a:r>
            <a:r>
              <a:rPr lang="en-US" sz="2000">
                <a:solidFill>
                  <a:srgbClr val="000000"/>
                </a:solidFill>
                <a:latin typeface="Segoe UI Semibold"/>
                <a:ea typeface="Segoe UI" pitchFamily="34" charset="0"/>
                <a:cs typeface="Segoe UI"/>
              </a:rPr>
              <a:t>available!</a:t>
            </a:r>
            <a:endParaRPr lang="en-US">
              <a:solidFill>
                <a:srgbClr val="FFFFFF"/>
              </a:solidFill>
              <a:latin typeface="Segoe UI"/>
              <a:ea typeface="Segoe UI" pitchFamily="34" charset="0"/>
              <a:cs typeface="Segoe UI"/>
            </a:endParaRPr>
          </a:p>
          <a:p>
            <a:pPr marL="457200" indent="-457200" defTabSz="932472">
              <a:spcBef>
                <a:spcPct val="0"/>
              </a:spcBef>
              <a:spcAft>
                <a:spcPts val="1200"/>
              </a:spcAft>
              <a:buFont typeface="Arial" panose="020B0604020202020204" pitchFamily="34" charset="0"/>
              <a:buChar char="•"/>
              <a:defRPr/>
            </a:pPr>
            <a:r>
              <a:rPr lang="en-US" sz="2000">
                <a:solidFill>
                  <a:srgbClr val="000000"/>
                </a:solidFill>
                <a:latin typeface="Segoe UI Semibold"/>
                <a:ea typeface="Segoe UI" pitchFamily="34" charset="0"/>
                <a:cs typeface="Segoe UI"/>
              </a:rPr>
              <a:t>Skills agent generally available in Aug 2025</a:t>
            </a:r>
            <a:endParaRPr lang="en-US"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grpSp>
        <p:nvGrpSpPr>
          <p:cNvPr id="3" name="Group 2">
            <a:extLst>
              <a:ext uri="{FF2B5EF4-FFF2-40B4-BE49-F238E27FC236}">
                <a16:creationId xmlns:a16="http://schemas.microsoft.com/office/drawing/2014/main" id="{0E9D4B31-1559-D9C6-4AC9-BF6433D18947}"/>
              </a:ext>
              <a:ext uri="{C183D7F6-B498-43B3-948B-1728B52AA6E4}">
                <adec:decorative xmlns:adec="http://schemas.microsoft.com/office/drawing/2017/decorative" val="1"/>
              </a:ext>
            </a:extLst>
          </p:cNvPr>
          <p:cNvGrpSpPr/>
          <p:nvPr/>
        </p:nvGrpSpPr>
        <p:grpSpPr>
          <a:xfrm>
            <a:off x="1" y="10886"/>
            <a:ext cx="12192000" cy="891154"/>
            <a:chOff x="1" y="-1152322"/>
            <a:chExt cx="12192000" cy="891154"/>
          </a:xfrm>
        </p:grpSpPr>
        <p:pic>
          <p:nvPicPr>
            <p:cNvPr id="34" name="Picture 33">
              <a:extLst>
                <a:ext uri="{FF2B5EF4-FFF2-40B4-BE49-F238E27FC236}">
                  <a16:creationId xmlns:a16="http://schemas.microsoft.com/office/drawing/2014/main" id="{958516B6-BE62-CF7B-588A-BC5875D38E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1152322"/>
              <a:ext cx="12192000" cy="891154"/>
            </a:xfrm>
            <a:prstGeom prst="roundRect">
              <a:avLst>
                <a:gd name="adj" fmla="val 0"/>
              </a:avLst>
            </a:prstGeom>
            <a:effectLst>
              <a:outerShdw blurRad="50800" dist="38100" dir="5400000" algn="t" rotWithShape="0">
                <a:prstClr val="black">
                  <a:alpha val="40000"/>
                </a:prstClr>
              </a:outerShdw>
            </a:effectLst>
          </p:spPr>
        </p:pic>
        <p:sp>
          <p:nvSpPr>
            <p:cNvPr id="37" name="Title slide">
              <a:extLst>
                <a:ext uri="{FF2B5EF4-FFF2-40B4-BE49-F238E27FC236}">
                  <a16:creationId xmlns:a16="http://schemas.microsoft.com/office/drawing/2014/main" id="{2F0F7567-77F9-BDED-E5AF-E9138C97D873}"/>
                </a:ext>
              </a:extLst>
            </p:cNvPr>
            <p:cNvSpPr txBox="1">
              <a:spLocks/>
            </p:cNvSpPr>
            <p:nvPr/>
          </p:nvSpPr>
          <p:spPr>
            <a:xfrm>
              <a:off x="1121580" y="-859944"/>
              <a:ext cx="8924120" cy="401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457010" rtl="0" eaLnBrk="1" fontAlgn="auto" latinLnBrk="0" hangingPunct="1">
                <a:lnSpc>
                  <a:spcPct val="81486"/>
                </a:lnSpc>
                <a:spcBef>
                  <a:spcPts val="0"/>
                </a:spcBef>
                <a:spcAft>
                  <a:spcPts val="0"/>
                </a:spcAft>
                <a:buClrTx/>
                <a:buSzTx/>
                <a:buFontTx/>
                <a:buNone/>
                <a:tabLst/>
                <a:defRPr/>
              </a:pPr>
              <a:r>
                <a:rPr kumimoji="0" lang="en-US" sz="2600" b="0" i="0" u="none" strike="noStrike" kern="0" cap="none" spc="-20" normalizeH="0" baseline="0" noProof="0" dirty="0">
                  <a:ln>
                    <a:noFill/>
                  </a:ln>
                  <a:solidFill>
                    <a:srgbClr val="000000"/>
                  </a:solidFill>
                  <a:effectLst/>
                  <a:uLnTx/>
                  <a:uFillTx/>
                  <a:latin typeface="Segoe UI "/>
                  <a:ea typeface="DM Sans Bold" pitchFamily="34" charset="-122"/>
                  <a:cs typeface="DM Sans Bold" pitchFamily="34" charset="-120"/>
                </a:rPr>
                <a:t>People Skills timeline</a:t>
              </a:r>
            </a:p>
          </p:txBody>
        </p:sp>
        <p:pic>
          <p:nvPicPr>
            <p:cNvPr id="38" name="Picture 37">
              <a:extLst>
                <a:ext uri="{FF2B5EF4-FFF2-40B4-BE49-F238E27FC236}">
                  <a16:creationId xmlns:a16="http://schemas.microsoft.com/office/drawing/2014/main" id="{16B726ED-AF92-4F06-6953-E453224953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33473" y="-987689"/>
              <a:ext cx="627902" cy="603504"/>
            </a:xfrm>
            <a:prstGeom prst="rect">
              <a:avLst/>
            </a:prstGeom>
          </p:spPr>
        </p:pic>
      </p:grpSp>
    </p:spTree>
    <p:extLst>
      <p:ext uri="{BB962C8B-B14F-4D97-AF65-F5344CB8AC3E}">
        <p14:creationId xmlns:p14="http://schemas.microsoft.com/office/powerpoint/2010/main" val="3491631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FA43-460E-8E2B-49A4-EE6434D99862}"/>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D3A7C0C0-45E2-7B6E-B3CD-3D74D2538601}"/>
              </a:ext>
            </a:extLst>
          </p:cNvPr>
          <p:cNvSpPr txBox="1">
            <a:spLocks noGrp="1"/>
          </p:cNvSpPr>
          <p:nvPr>
            <p:ph type="title" idx="4294967295"/>
          </p:nvPr>
        </p:nvSpPr>
        <p:spPr>
          <a:xfrm>
            <a:off x="495300" y="676397"/>
            <a:ext cx="11201400" cy="4601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Segoe UI Semibold"/>
                <a:ea typeface="+mj-ea"/>
                <a:cs typeface="+mj-cs"/>
              </a:rPr>
              <a:t>People Skills functionality access by license</a:t>
            </a:r>
          </a:p>
        </p:txBody>
      </p:sp>
      <p:sp>
        <p:nvSpPr>
          <p:cNvPr id="4" name="TextBox 3">
            <a:extLst>
              <a:ext uri="{FF2B5EF4-FFF2-40B4-BE49-F238E27FC236}">
                <a16:creationId xmlns:a16="http://schemas.microsoft.com/office/drawing/2014/main" id="{1180230D-6830-E6B8-C552-9B276E32B13D}"/>
              </a:ext>
            </a:extLst>
          </p:cNvPr>
          <p:cNvSpPr txBox="1"/>
          <p:nvPr/>
        </p:nvSpPr>
        <p:spPr>
          <a:xfrm>
            <a:off x="6674875" y="6255754"/>
            <a:ext cx="5517125" cy="276999"/>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*Available for users licensed for the Viva Suite, Viva Insights, or Viva Learning </a:t>
            </a:r>
          </a:p>
        </p:txBody>
      </p:sp>
      <p:graphicFrame>
        <p:nvGraphicFramePr>
          <p:cNvPr id="5" name="Table 4">
            <a:extLst>
              <a:ext uri="{FF2B5EF4-FFF2-40B4-BE49-F238E27FC236}">
                <a16:creationId xmlns:a16="http://schemas.microsoft.com/office/drawing/2014/main" id="{3B566DF5-94E5-11FB-57A2-91D25B7817C0}"/>
              </a:ext>
            </a:extLst>
          </p:cNvPr>
          <p:cNvGraphicFramePr>
            <a:graphicFrameLocks noGrp="1"/>
          </p:cNvGraphicFramePr>
          <p:nvPr>
            <p:extLst>
              <p:ext uri="{D42A27DB-BD31-4B8C-83A1-F6EECF244321}">
                <p14:modId xmlns:p14="http://schemas.microsoft.com/office/powerpoint/2010/main" val="4161348694"/>
              </p:ext>
            </p:extLst>
          </p:nvPr>
        </p:nvGraphicFramePr>
        <p:xfrm>
          <a:off x="656683" y="1702420"/>
          <a:ext cx="10726492" cy="3199062"/>
        </p:xfrm>
        <a:graphic>
          <a:graphicData uri="http://schemas.openxmlformats.org/drawingml/2006/table">
            <a:tbl>
              <a:tblPr firstRow="1" firstCol="1" bandRow="1">
                <a:tableStyleId>{72833802-FEF1-4C79-8D5D-14CF1EAF98D9}</a:tableStyleId>
              </a:tblPr>
              <a:tblGrid>
                <a:gridCol w="3595649">
                  <a:extLst>
                    <a:ext uri="{9D8B030D-6E8A-4147-A177-3AD203B41FA5}">
                      <a16:colId xmlns:a16="http://schemas.microsoft.com/office/drawing/2014/main" val="212039581"/>
                    </a:ext>
                  </a:extLst>
                </a:gridCol>
                <a:gridCol w="7130843">
                  <a:extLst>
                    <a:ext uri="{9D8B030D-6E8A-4147-A177-3AD203B41FA5}">
                      <a16:colId xmlns:a16="http://schemas.microsoft.com/office/drawing/2014/main" val="2883019680"/>
                    </a:ext>
                  </a:extLst>
                </a:gridCol>
              </a:tblGrid>
              <a:tr h="755760">
                <a:tc>
                  <a:txBody>
                    <a:bodyPr/>
                    <a:lstStyle/>
                    <a:p>
                      <a:r>
                        <a:rPr lang="en-US" sz="2000" dirty="0"/>
                        <a:t>User License</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US" sz="2000" dirty="0"/>
                        <a:t>People Skills access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665414549"/>
                  </a:ext>
                </a:extLst>
              </a:tr>
              <a:tr h="755760">
                <a:tc>
                  <a:txBody>
                    <a:bodyPr/>
                    <a:lstStyle/>
                    <a:p>
                      <a:r>
                        <a:rPr lang="en-US" sz="2000" kern="1200">
                          <a:solidFill>
                            <a:schemeClr val="tx1"/>
                          </a:solidFill>
                          <a:latin typeface="+mn-lt"/>
                          <a:ea typeface="+mn-ea"/>
                          <a:cs typeface="+mn-cs"/>
                        </a:rPr>
                        <a:t>Microsoft 365 Copilot licensed users</a:t>
                      </a:r>
                      <a:endParaRPr lang="en-US" sz="2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US" sz="2000"/>
                        <a:t>Get access to all of the Skills functionality and the Skills agent, including AI inferencing and all related experiences.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26664121"/>
                  </a:ext>
                </a:extLst>
              </a:tr>
              <a:tr h="437862">
                <a:tc>
                  <a:txBody>
                    <a:bodyPr/>
                    <a:lstStyle/>
                    <a:p>
                      <a:r>
                        <a:rPr lang="en-US" sz="2000" kern="1200">
                          <a:solidFill>
                            <a:schemeClr val="tx1"/>
                          </a:solidFill>
                          <a:latin typeface="+mn-lt"/>
                          <a:ea typeface="+mn-ea"/>
                          <a:cs typeface="+mn-cs"/>
                        </a:rPr>
                        <a:t>Viva licensed users</a:t>
                      </a:r>
                      <a:endParaRPr lang="en-US" sz="2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Get access to AI inferencing and suggestions*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514635508"/>
                  </a:ext>
                </a:extLst>
              </a:tr>
              <a:tr h="1079658">
                <a:tc>
                  <a:txBody>
                    <a:bodyPr/>
                    <a:lstStyle/>
                    <a:p>
                      <a:r>
                        <a:rPr lang="en-US" sz="2000" kern="1200">
                          <a:solidFill>
                            <a:schemeClr val="tx1"/>
                          </a:solidFill>
                          <a:latin typeface="+mn-lt"/>
                          <a:ea typeface="+mn-ea"/>
                          <a:cs typeface="+mn-cs"/>
                        </a:rPr>
                        <a:t>Commercial Microsoft 365 licensed users </a:t>
                      </a:r>
                    </a:p>
                    <a:p>
                      <a:r>
                        <a:rPr lang="en-US" sz="1800" b="0" i="1"/>
                        <a:t>(e.g., Microsoft 365 E3 or E5, except EDU)</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US" sz="2000" dirty="0"/>
                        <a:t>Can manually manage their skills in their profile, but will not have access to AI inferencing</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397361712"/>
                  </a:ext>
                </a:extLst>
              </a:tr>
            </a:tbl>
          </a:graphicData>
        </a:graphic>
      </p:graphicFrame>
    </p:spTree>
    <p:extLst>
      <p:ext uri="{BB962C8B-B14F-4D97-AF65-F5344CB8AC3E}">
        <p14:creationId xmlns:p14="http://schemas.microsoft.com/office/powerpoint/2010/main" val="1937627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A60F15-1773-C90B-40B2-D572F8791F45}"/>
              </a:ext>
            </a:extLst>
          </p:cNvPr>
          <p:cNvSpPr>
            <a:spLocks noGrp="1"/>
          </p:cNvSpPr>
          <p:nvPr>
            <p:ph type="title" idx="4294967295"/>
          </p:nvPr>
        </p:nvSpPr>
        <p:spPr>
          <a:xfrm>
            <a:off x="483410" y="417858"/>
            <a:ext cx="11205669" cy="1325563"/>
          </a:xfrm>
        </p:spPr>
        <p:txBody>
          <a:bodyPr/>
          <a:lstStyle/>
          <a:p>
            <a:r>
              <a:rPr lang="en-US" dirty="0"/>
              <a:t>People Skills licensing table</a:t>
            </a:r>
          </a:p>
        </p:txBody>
      </p:sp>
      <p:pic>
        <p:nvPicPr>
          <p:cNvPr id="6" name="Picture 5" descr="People skills licensing table">
            <a:extLst>
              <a:ext uri="{FF2B5EF4-FFF2-40B4-BE49-F238E27FC236}">
                <a16:creationId xmlns:a16="http://schemas.microsoft.com/office/drawing/2014/main" id="{B2743CE3-C39C-3645-ECFE-08E3779753AC}"/>
              </a:ext>
            </a:extLst>
          </p:cNvPr>
          <p:cNvPicPr>
            <a:picLocks noChangeAspect="1"/>
          </p:cNvPicPr>
          <p:nvPr/>
        </p:nvPicPr>
        <p:blipFill>
          <a:blip r:embed="rId2"/>
          <a:stretch>
            <a:fillRect/>
          </a:stretch>
        </p:blipFill>
        <p:spPr>
          <a:xfrm>
            <a:off x="603028" y="688610"/>
            <a:ext cx="10985944" cy="5480779"/>
          </a:xfrm>
          <a:prstGeom prst="rect">
            <a:avLst/>
          </a:prstGeom>
        </p:spPr>
      </p:pic>
      <p:sp>
        <p:nvSpPr>
          <p:cNvPr id="4" name="TextBox 3">
            <a:extLst>
              <a:ext uri="{FF2B5EF4-FFF2-40B4-BE49-F238E27FC236}">
                <a16:creationId xmlns:a16="http://schemas.microsoft.com/office/drawing/2014/main" id="{55E264A4-0978-17C5-5B34-2FCA187B7C0C}"/>
              </a:ext>
            </a:extLst>
          </p:cNvPr>
          <p:cNvSpPr txBox="1"/>
          <p:nvPr/>
        </p:nvSpPr>
        <p:spPr>
          <a:xfrm>
            <a:off x="6674875" y="6406034"/>
            <a:ext cx="5517125" cy="461665"/>
          </a:xfrm>
          <a:prstGeom prst="rect">
            <a:avLst/>
          </a:prstGeom>
          <a:noFill/>
        </p:spPr>
        <p:txBody>
          <a:bodyPr wrap="square">
            <a:spAutoFit/>
          </a:bodyPr>
          <a:lstStyle/>
          <a:p>
            <a:pPr marR="0" lvl="0" algn="l" defTabSz="932472" rtl="0" eaLnBrk="1" fontAlgn="base" latinLnBrk="0" hangingPunct="1">
              <a:lnSpc>
                <a:spcPct val="100000"/>
              </a:lnSpc>
              <a:spcBef>
                <a:spcPct val="0"/>
              </a:spcBef>
              <a:spcAft>
                <a:spcPts val="1200"/>
              </a:spcAft>
              <a:buClrTx/>
              <a:buSzTx/>
              <a:tabLst/>
              <a:defRPr/>
            </a:pPr>
            <a:r>
              <a:rPr lang="en-US" sz="1200">
                <a:solidFill>
                  <a:srgbClr val="000000"/>
                </a:solidFill>
                <a:latin typeface="Segoe UI" panose="020B0502040204020203" pitchFamily="34" charset="0"/>
                <a:ea typeface="Segoe UI" panose="020B0502040204020203" pitchFamily="34" charset="0"/>
                <a:cs typeface="Segoe UI" panose="020B0502040204020203" pitchFamily="34" charset="0"/>
              </a:rPr>
              <a:t>*People Skills will be available in Microsoft 365 commercial public cloud, excluding EDU</a:t>
            </a:r>
            <a:endParaRPr kumimoji="0" lang="en-US" sz="120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8247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6222-ADF8-0A11-2F97-A5880BD94A23}"/>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C0EA19B2-B51D-E8E7-EA80-E8E4DD6AD796}"/>
              </a:ext>
            </a:extLst>
          </p:cNvPr>
          <p:cNvSpPr txBox="1">
            <a:spLocks noGrp="1"/>
          </p:cNvSpPr>
          <p:nvPr>
            <p:ph type="title" idx="4294967295"/>
          </p:nvPr>
        </p:nvSpPr>
        <p:spPr>
          <a:xfrm>
            <a:off x="495300" y="463746"/>
            <a:ext cx="11201400" cy="4601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3000" b="1" i="0" u="none" strike="noStrike" kern="1200" cap="none" spc="0" normalizeH="0" baseline="0" noProof="0">
                <a:ln>
                  <a:noFill/>
                </a:ln>
                <a:solidFill>
                  <a:prstClr val="black"/>
                </a:solidFill>
                <a:effectLst/>
                <a:uLnTx/>
                <a:uFillTx/>
                <a:latin typeface="Segoe UI Semibold"/>
                <a:ea typeface="+mj-ea"/>
                <a:cs typeface="+mj-cs"/>
              </a:rPr>
              <a:t>Next steps</a:t>
            </a:r>
          </a:p>
        </p:txBody>
      </p:sp>
      <p:sp>
        <p:nvSpPr>
          <p:cNvPr id="5" name="TextBox 4">
            <a:extLst>
              <a:ext uri="{FF2B5EF4-FFF2-40B4-BE49-F238E27FC236}">
                <a16:creationId xmlns:a16="http://schemas.microsoft.com/office/drawing/2014/main" id="{D69AA1E5-167B-E23E-60CE-15FC1DE47C77}"/>
              </a:ext>
            </a:extLst>
          </p:cNvPr>
          <p:cNvSpPr txBox="1"/>
          <p:nvPr/>
        </p:nvSpPr>
        <p:spPr>
          <a:xfrm>
            <a:off x="495299" y="1440734"/>
            <a:ext cx="11201400" cy="1877437"/>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2400">
                <a:solidFill>
                  <a:srgbClr val="242424"/>
                </a:solidFill>
              </a:rPr>
              <a:t>Learn more about how you can get started with People Skills today: </a:t>
            </a:r>
            <a:r>
              <a:rPr lang="en-US" sz="2400">
                <a:solidFill>
                  <a:srgbClr val="0070C0"/>
                </a:solidFill>
                <a:hlinkClick r:id="rId2">
                  <a:extLst>
                    <a:ext uri="{A12FA001-AC4F-418D-AE19-62706E023703}">
                      <ahyp:hlinkClr xmlns:ahyp="http://schemas.microsoft.com/office/drawing/2018/hyperlinkcolor" val="tx"/>
                    </a:ext>
                  </a:extLst>
                </a:hlinkClick>
              </a:rPr>
              <a:t>https://aka.ms/PeopleSkillsAdoption</a:t>
            </a:r>
            <a:r>
              <a:rPr lang="en-US" sz="2400">
                <a:solidFill>
                  <a:srgbClr val="0070C0"/>
                </a:solidFill>
              </a:rPr>
              <a:t> </a:t>
            </a:r>
          </a:p>
          <a:p>
            <a:pPr marL="285750" indent="-285750">
              <a:spcBef>
                <a:spcPts val="600"/>
              </a:spcBef>
              <a:spcAft>
                <a:spcPts val="600"/>
              </a:spcAft>
              <a:buFont typeface="Arial" panose="020B0604020202020204" pitchFamily="34" charset="0"/>
              <a:buChar char="•"/>
            </a:pPr>
            <a:r>
              <a:rPr lang="en-US" sz="2400" i="0">
                <a:solidFill>
                  <a:srgbClr val="242424"/>
                </a:solidFill>
                <a:effectLst/>
              </a:rPr>
              <a:t>If you have further questions, please reach out to your account team</a:t>
            </a:r>
            <a:endParaRPr lang="en-US" sz="2400">
              <a:solidFill>
                <a:srgbClr val="242424"/>
              </a:solidFill>
            </a:endParaRPr>
          </a:p>
          <a:p>
            <a:pPr marL="285750" indent="-285750">
              <a:spcBef>
                <a:spcPts val="600"/>
              </a:spcBef>
              <a:spcAft>
                <a:spcPts val="600"/>
              </a:spcAft>
              <a:buFont typeface="Arial" panose="020B0604020202020204" pitchFamily="34" charset="0"/>
              <a:buChar char="•"/>
            </a:pPr>
            <a:r>
              <a:rPr lang="en-US" sz="2400" i="0">
                <a:solidFill>
                  <a:srgbClr val="242424"/>
                </a:solidFill>
                <a:effectLst/>
              </a:rPr>
              <a:t>Stay tuned for upcoming announcements on availability of the Skills agent</a:t>
            </a:r>
          </a:p>
        </p:txBody>
      </p:sp>
    </p:spTree>
    <p:extLst>
      <p:ext uri="{BB962C8B-B14F-4D97-AF65-F5344CB8AC3E}">
        <p14:creationId xmlns:p14="http://schemas.microsoft.com/office/powerpoint/2010/main" val="2287257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4">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3"/>
            <a:ext cx="11487821" cy="2051844"/>
          </a:xfrm>
        </p:spPr>
        <p:txBody>
          <a:bodyPr/>
          <a:lstStyle/>
          <a:p>
            <a:pPr marL="0">
              <a:spcBef>
                <a:spcPts val="1000"/>
              </a:spcBef>
              <a:buNone/>
            </a:pPr>
            <a:r>
              <a:rPr lang="en-US" u="sng">
                <a:hlinkClick r:id="rId5"/>
              </a:rPr>
              <a:t>M365 Community Days NYC</a:t>
            </a:r>
            <a:r>
              <a:rPr lang="en-US"/>
              <a:t> | Jul 25 | New York, NY</a:t>
            </a:r>
          </a:p>
          <a:p>
            <a:pPr marL="0">
              <a:spcBef>
                <a:spcPts val="1000"/>
              </a:spcBef>
              <a:buNone/>
            </a:pPr>
            <a:r>
              <a:rPr lang="en-US" u="sng" err="1">
                <a:hlinkClick r:id="rId6"/>
              </a:rPr>
              <a:t>TechCon</a:t>
            </a:r>
            <a:r>
              <a:rPr lang="en-US" u="sng">
                <a:hlinkClick r:id="rId6"/>
              </a:rPr>
              <a:t> 365 Atlanta 2025</a:t>
            </a:r>
            <a:r>
              <a:rPr lang="en-US"/>
              <a:t> | Aug 11-15 | Atlanta, GA</a:t>
            </a:r>
          </a:p>
          <a:p>
            <a:pPr marL="0">
              <a:spcBef>
                <a:spcPts val="1000"/>
              </a:spcBef>
              <a:buNone/>
            </a:pPr>
            <a:r>
              <a:rPr lang="en-US" u="sng">
                <a:hlinkClick r:id="rId7"/>
              </a:rPr>
              <a:t>European Microsoft Fabric Community Conference 2025</a:t>
            </a:r>
            <a:r>
              <a:rPr lang="en-US"/>
              <a:t> | Sep 15-18 | Vienna, Austria</a:t>
            </a:r>
          </a:p>
          <a:p>
            <a:pPr marL="0">
              <a:spcBef>
                <a:spcPts val="1000"/>
              </a:spcBef>
              <a:buNone/>
            </a:pPr>
            <a:r>
              <a:rPr lang="en-US">
                <a:hlinkClick r:id="rId8"/>
              </a:rPr>
              <a:t>Microsoft Ignite 2025</a:t>
            </a:r>
            <a:r>
              <a:rPr lang="en-US"/>
              <a:t> | Nov 17-21 | San Francisco, CA</a:t>
            </a:r>
          </a:p>
          <a:p>
            <a:pPr marL="0">
              <a:spcBef>
                <a:spcPts val="1000"/>
              </a:spcBef>
              <a:buNone/>
            </a:pPr>
            <a:r>
              <a:rPr lang="en-US">
                <a:hlinkClick r:id="rId9"/>
              </a:rPr>
              <a:t>European SharePoint Conference</a:t>
            </a:r>
            <a:r>
              <a:rPr lang="en-US"/>
              <a:t> | Dec 1-4 | Dublin, Ireland</a:t>
            </a:r>
          </a:p>
        </p:txBody>
      </p:sp>
    </p:spTree>
    <p:extLst>
      <p:ext uri="{BB962C8B-B14F-4D97-AF65-F5344CB8AC3E}">
        <p14:creationId xmlns:p14="http://schemas.microsoft.com/office/powerpoint/2010/main" val="22092908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No call next month, community break. Have a great summer! </a:t>
            </a:r>
            <a:r>
              <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sym typeface="Wingdings" panose="05000000000000000000" pitchFamily="2" charset="2"/>
              </a:rPr>
              <a:t></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EB25-35A4-9D6E-3A49-C8D8741A7B49}"/>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2CB24ADF-757E-BBE3-BA01-7DDFB2C59502}"/>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DC6AD7E5-F0F3-BD74-C089-D8CAEB80419A}"/>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lgn="l">
              <a:buNone/>
            </a:pPr>
            <a:r>
              <a:rPr lang="en-US" sz="2400" b="1" i="0">
                <a:solidFill>
                  <a:srgbClr val="333333"/>
                </a:solidFill>
                <a:effectLst/>
                <a:latin typeface="+mj-lt"/>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rPr>
              <a:t>Have you attended our </a:t>
            </a:r>
            <a:r>
              <a:rPr lang="en-US" sz="1600" b="0" i="0">
                <a:effectLst/>
                <a:hlinkClick r:id="rId2"/>
              </a:rPr>
              <a:t>Customer Hub</a:t>
            </a:r>
            <a:r>
              <a:rPr lang="en-US" sz="1600" b="0" i="0">
                <a:solidFill>
                  <a:srgbClr val="333333"/>
                </a:solidFill>
                <a:effectLst/>
              </a:rPr>
              <a:t> webinar sessions? In today's hybrid work environment, modern communication and solutions are essential. Our goal is to help you explore what you can achieve with Microsoft solutions. </a:t>
            </a:r>
          </a:p>
          <a:p>
            <a:pPr marL="0" indent="0" algn="l">
              <a:buNone/>
            </a:pPr>
            <a:r>
              <a:rPr lang="en-US" sz="1600" i="0">
                <a:solidFill>
                  <a:srgbClr val="333333"/>
                </a:solidFill>
                <a:effectLst/>
              </a:rPr>
              <a:t>Join us for one or more of our upcoming sessions, including the launch of several new Copilot series. We also have all past session recordings so you can watch any that you missed</a:t>
            </a:r>
            <a:r>
              <a:rPr lang="en-US" sz="1600">
                <a:solidFill>
                  <a:srgbClr val="333333"/>
                </a:solidFill>
              </a:rPr>
              <a:t> and download the presentation materials.</a:t>
            </a:r>
            <a:endParaRPr lang="en-US" sz="1600" i="0">
              <a:solidFill>
                <a:srgbClr val="333333"/>
              </a:solidFill>
              <a:effectLst/>
            </a:endParaRPr>
          </a:p>
          <a:p>
            <a:pPr marL="0" indent="0">
              <a:buNone/>
            </a:pPr>
            <a:r>
              <a:rPr lang="en-US" sz="1600">
                <a:solidFill>
                  <a:srgbClr val="333333"/>
                </a:solidFill>
              </a:rPr>
              <a:t>Visit </a:t>
            </a:r>
            <a:r>
              <a:rPr lang="en-US" sz="1600">
                <a:solidFill>
                  <a:srgbClr val="333333"/>
                </a:solidFill>
                <a:hlinkClick r:id="rId2"/>
              </a:rPr>
              <a:t>aka.ms/</a:t>
            </a:r>
            <a:r>
              <a:rPr lang="en-US" sz="1600" err="1">
                <a:solidFill>
                  <a:srgbClr val="333333"/>
                </a:solidFill>
                <a:hlinkClick r:id="rId2"/>
              </a:rPr>
              <a:t>CustomerHubSessions</a:t>
            </a:r>
            <a:r>
              <a:rPr lang="en-US" sz="1600">
                <a:solidFill>
                  <a:srgbClr val="333333"/>
                </a:solidFill>
              </a:rPr>
              <a:t> to sign up today.</a:t>
            </a:r>
            <a:endParaRPr lang="en-US" sz="1600" b="0" i="0">
              <a:solidFill>
                <a:srgbClr val="333333"/>
              </a:solidFill>
              <a:effectLst/>
            </a:endParaRPr>
          </a:p>
        </p:txBody>
      </p:sp>
      <p:sp>
        <p:nvSpPr>
          <p:cNvPr id="6" name="TextBox 5">
            <a:extLst>
              <a:ext uri="{FF2B5EF4-FFF2-40B4-BE49-F238E27FC236}">
                <a16:creationId xmlns:a16="http://schemas.microsoft.com/office/drawing/2014/main" id="{8564CB2A-6B53-AC6B-C0E8-D50043124320}"/>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4A8CC232-4F43-7B62-B917-611B501D422D}"/>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523" b="2523"/>
          <a:stretch/>
        </p:blipFill>
        <p:spPr>
          <a:xfrm>
            <a:off x="5650395" y="2085278"/>
            <a:ext cx="6262206" cy="3534937"/>
          </a:xfrm>
        </p:spPr>
      </p:pic>
    </p:spTree>
    <p:extLst>
      <p:ext uri="{BB962C8B-B14F-4D97-AF65-F5344CB8AC3E}">
        <p14:creationId xmlns:p14="http://schemas.microsoft.com/office/powerpoint/2010/main" val="9385012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272650" cy="4092402"/>
          </a:xfrm>
        </p:spPr>
        <p:txBody>
          <a:bodyPr vert="horz" wrap="square" lIns="0" tIns="0" rIns="0" bIns="0" rtlCol="0" anchor="t">
            <a:spAutoFit/>
          </a:bodyPr>
          <a:lstStyle/>
          <a:p>
            <a:pPr marL="285750" indent="-285750">
              <a:buFont typeface="Arial" panose="020B0604020202020204" pitchFamily="34" charset="0"/>
              <a:buChar char="•"/>
            </a:pPr>
            <a:r>
              <a:rPr lang="en-US" sz="1600"/>
              <a:t>Lots of new on-demand recordings: </a:t>
            </a:r>
            <a:r>
              <a:rPr lang="en-US" sz="1600" u="sng">
                <a:hlinkClick r:id="rId3"/>
              </a:rPr>
              <a:t>OneDrive Customer Office Hours</a:t>
            </a:r>
            <a:r>
              <a:rPr lang="en-US" sz="1600"/>
              <a:t>, </a:t>
            </a:r>
            <a:r>
              <a:rPr lang="en-US" sz="1600" u="sng">
                <a:hlinkClick r:id="rId4"/>
              </a:rPr>
              <a:t>Viva Glint Ask the Experts</a:t>
            </a:r>
            <a:r>
              <a:rPr lang="en-US" sz="1600"/>
              <a:t>, </a:t>
            </a:r>
            <a:r>
              <a:rPr lang="en-US" sz="1600" u="sng">
                <a:hlinkClick r:id="rId5"/>
              </a:rPr>
              <a:t>Building Psychological Safety</a:t>
            </a:r>
            <a:r>
              <a:rPr lang="en-US" sz="1600"/>
              <a:t>, </a:t>
            </a:r>
            <a:r>
              <a:rPr lang="en-US" sz="1600" u="sng">
                <a:hlinkClick r:id="rId6"/>
              </a:rPr>
              <a:t>Copilot Control System digital deep dive</a:t>
            </a:r>
            <a:r>
              <a:rPr lang="en-US" sz="1600"/>
              <a:t>, </a:t>
            </a:r>
            <a:r>
              <a:rPr lang="en-US" sz="1600" u="sng">
                <a:hlinkClick r:id="rId7"/>
              </a:rPr>
              <a:t>Frontline Fridays</a:t>
            </a:r>
            <a:endParaRPr lang="en-US" sz="1600"/>
          </a:p>
          <a:p>
            <a:pPr marL="285750" indent="-285750">
              <a:buFont typeface="Arial" panose="020B0604020202020204" pitchFamily="34" charset="0"/>
              <a:buChar char="•"/>
            </a:pPr>
            <a:r>
              <a:rPr lang="en-US" sz="1600"/>
              <a:t>New IT Pro resources for </a:t>
            </a:r>
            <a:r>
              <a:rPr lang="en-US" sz="1600" u="sng">
                <a:hlinkClick r:id="rId8"/>
              </a:rPr>
              <a:t>Microsoft Security</a:t>
            </a:r>
            <a:endParaRPr lang="en-US" sz="1600"/>
          </a:p>
          <a:p>
            <a:pPr marL="285750" indent="-285750">
              <a:buFont typeface="Arial" panose="020B0604020202020204" pitchFamily="34" charset="0"/>
              <a:buChar char="•"/>
            </a:pPr>
            <a:r>
              <a:rPr lang="en-US" sz="1600"/>
              <a:t>Updates to the </a:t>
            </a:r>
            <a:r>
              <a:rPr lang="en-US" sz="1600" u="sng">
                <a:hlinkClick r:id="rId9"/>
              </a:rPr>
              <a:t>Live Events Assistance Program (LEAP)</a:t>
            </a:r>
            <a:r>
              <a:rPr lang="en-US" sz="1600"/>
              <a:t> services</a:t>
            </a:r>
          </a:p>
          <a:p>
            <a:pPr marL="285750" indent="-285750">
              <a:buFont typeface="Arial" panose="020B0604020202020204" pitchFamily="34" charset="0"/>
              <a:buChar char="•"/>
            </a:pPr>
            <a:r>
              <a:rPr lang="en-US" sz="1600"/>
              <a:t>Updates to the events on the </a:t>
            </a:r>
            <a:r>
              <a:rPr lang="en-US" sz="1600" u="sng">
                <a:hlinkClick r:id="rId10"/>
              </a:rPr>
              <a:t>AI Agents Hub</a:t>
            </a:r>
            <a:endParaRPr lang="en-US" sz="1600"/>
          </a:p>
          <a:p>
            <a:pPr marL="285750" indent="-285750">
              <a:buFont typeface="Arial" panose="020B0604020202020204" pitchFamily="34" charset="0"/>
              <a:buChar char="•"/>
            </a:pPr>
            <a:r>
              <a:rPr lang="en-US" sz="1600"/>
              <a:t>New </a:t>
            </a:r>
            <a:r>
              <a:rPr lang="en-US" sz="1600" u="sng">
                <a:hlinkClick r:id="rId11"/>
              </a:rPr>
              <a:t>Windows Role Optimization Packets</a:t>
            </a:r>
            <a:r>
              <a:rPr lang="en-US" sz="1600"/>
              <a:t> for Windows 11</a:t>
            </a:r>
          </a:p>
          <a:p>
            <a:pPr marL="285750" indent="-285750">
              <a:buFont typeface="Arial" panose="020B0604020202020204" pitchFamily="34" charset="0"/>
              <a:buChar char="•"/>
            </a:pPr>
            <a:r>
              <a:rPr lang="en-US" sz="1600"/>
              <a:t>New agents video to the </a:t>
            </a:r>
            <a:r>
              <a:rPr lang="en-US" sz="1600" u="sng">
                <a:hlinkClick r:id="rId12"/>
              </a:rPr>
              <a:t>Microsoft Security Copilot video hub</a:t>
            </a:r>
            <a:endParaRPr lang="en-US" sz="1600"/>
          </a:p>
          <a:p>
            <a:pPr marL="285750" indent="-285750">
              <a:buFont typeface="Arial" panose="020B0604020202020204" pitchFamily="34" charset="0"/>
              <a:buChar char="•"/>
            </a:pPr>
            <a:r>
              <a:rPr lang="en-US" sz="1600"/>
              <a:t>Translated versions of the license allocation guide in the </a:t>
            </a:r>
            <a:r>
              <a:rPr lang="en-US" sz="1600" u="sng">
                <a:hlinkClick r:id="rId13"/>
              </a:rPr>
              <a:t>Copilot Success Kit</a:t>
            </a:r>
            <a:endParaRPr lang="en-US" sz="160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33333"/>
                </a:solidFill>
                <a:effectLst/>
                <a:uLnTx/>
                <a:uFillTx/>
                <a:cs typeface="Segoe UI Semilight"/>
              </a:rPr>
              <a:t>Read or subscribe to our </a:t>
            </a:r>
            <a:r>
              <a:rPr kumimoji="0" lang="en-US" sz="1600" b="0" i="0" u="none" strike="noStrike" kern="1200" cap="none" spc="0" normalizeH="0" baseline="0" noProof="0">
                <a:ln>
                  <a:noFill/>
                </a:ln>
                <a:solidFill>
                  <a:srgbClr val="333333"/>
                </a:solidFill>
                <a:effectLst/>
                <a:uLnTx/>
                <a:uFillTx/>
                <a:cs typeface="Segoe UI Semilight"/>
                <a:hlinkClick r:id="rId14"/>
              </a:rPr>
              <a:t>Release notes</a:t>
            </a:r>
            <a:r>
              <a:rPr kumimoji="0" lang="en-US" sz="1600" b="0" i="0" u="none" strike="noStrike" kern="1200" cap="none" spc="0" normalizeH="0" baseline="0" noProof="0">
                <a:ln>
                  <a:noFill/>
                </a:ln>
                <a:solidFill>
                  <a:srgbClr val="333333"/>
                </a:solidFill>
                <a:effectLst/>
                <a:uLnTx/>
                <a:uFillTx/>
                <a:cs typeface="Segoe UI Semilight"/>
              </a:rPr>
              <a:t> for more updates.</a:t>
            </a:r>
            <a:endParaRPr lang="en-US" sz="1600">
              <a:cs typeface="Segoe UI Semilight"/>
            </a:endParaRPr>
          </a:p>
        </p:txBody>
      </p:sp>
      <p:pic>
        <p:nvPicPr>
          <p:cNvPr id="8" name="Picture 7">
            <a:extLst>
              <a:ext uri="{FF2B5EF4-FFF2-40B4-BE49-F238E27FC236}">
                <a16:creationId xmlns:a16="http://schemas.microsoft.com/office/drawing/2014/main" id="{379DE040-884B-8C26-4E7B-C94476A06EF9}"/>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010239" y="1919935"/>
            <a:ext cx="5965134" cy="4164709"/>
          </a:xfrm>
          <a:prstGeom prst="roundRect">
            <a:avLst>
              <a:gd name="adj" fmla="val 3334"/>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lstStyle/>
          <a:p>
            <a:r>
              <a:rPr lang="en-US"/>
              <a:t>Microsoft Planner</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2314480"/>
          </a:xfrm>
        </p:spPr>
        <p:txBody>
          <a:bodyPr/>
          <a:lstStyle/>
          <a:p>
            <a:r>
              <a:rPr lang="en-US" sz="2400">
                <a:latin typeface="+mj-lt"/>
              </a:rPr>
              <a:t>Boost efficiency with Planner's bulk editing feature </a:t>
            </a:r>
          </a:p>
          <a:p>
            <a:r>
              <a:rPr lang="en-US" sz="1600"/>
              <a:t>Planner’s new bulk editing feature is here to simplify task management. In the Grid view of any basic plan, you can now update multiple tasks simultaneously—assign tasks, adjust priorities, update progress, and modify start and due dates—all in one go.</a:t>
            </a:r>
            <a:endParaRPr lang="en-US" sz="1600">
              <a:solidFill>
                <a:srgbClr val="333333"/>
              </a:solidFill>
              <a:cs typeface="Segoe UI"/>
            </a:endParaRPr>
          </a:p>
          <a:p>
            <a:r>
              <a:rPr lang="en-US" sz="1600">
                <a:solidFill>
                  <a:srgbClr val="333333"/>
                </a:solidFill>
                <a:cs typeface="Segoe UI"/>
              </a:rPr>
              <a:t>Click </a:t>
            </a:r>
            <a:r>
              <a:rPr lang="en-US" sz="1600">
                <a:solidFill>
                  <a:srgbClr val="333333"/>
                </a:solidFill>
                <a:cs typeface="Segoe UI"/>
                <a:hlinkClick r:id="rId3"/>
              </a:rPr>
              <a:t>here</a:t>
            </a:r>
            <a:r>
              <a:rPr lang="en-US" sz="1600">
                <a:solidFill>
                  <a:srgbClr val="333333"/>
                </a:solidFill>
                <a:cs typeface="Segoe UI"/>
              </a:rPr>
              <a:t> to learn more.</a:t>
            </a:r>
            <a:endParaRPr lang="en-US" sz="1600">
              <a:cs typeface="Segoe UI"/>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513" r="1513"/>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2486835"/>
          </a:xfrm>
        </p:spPr>
        <p:txBody>
          <a:bodyPr/>
          <a:lstStyle/>
          <a:p>
            <a:r>
              <a:rPr lang="en-US" sz="2400">
                <a:latin typeface="+mj-lt"/>
              </a:rPr>
              <a:t>New Teams chat and channels experience and meeting notes now avaliable in GCC </a:t>
            </a:r>
          </a:p>
          <a:p>
            <a:r>
              <a:rPr lang="en-US" sz="1600"/>
              <a:t>We’re excited to share that the new chat and channels experience is now available for GCC users.  </a:t>
            </a:r>
          </a:p>
          <a:p>
            <a:r>
              <a:rPr lang="en-US" sz="1600"/>
              <a:t>In addition, meeting notes powered by Loop now available for Microsoft 365 GCC High and DoD</a:t>
            </a:r>
          </a:p>
          <a:p>
            <a:r>
              <a:rPr lang="en-US" sz="1600">
                <a:highlight>
                  <a:srgbClr val="FFFFFF"/>
                </a:highlight>
                <a:cs typeface="Segoe UI"/>
              </a:rPr>
              <a:t>Click </a:t>
            </a:r>
            <a:r>
              <a:rPr lang="en-US" sz="1600">
                <a:highlight>
                  <a:srgbClr val="FFFFFF"/>
                </a:highlight>
                <a:cs typeface="Segoe UI"/>
                <a:hlinkClick r:id="rId3"/>
              </a:rPr>
              <a:t>here</a:t>
            </a:r>
            <a:r>
              <a:rPr lang="en-US" sz="1600">
                <a:highlight>
                  <a:srgbClr val="FFFFFF"/>
                </a:highlight>
                <a:cs typeface="Segoe UI"/>
              </a:rPr>
              <a:t> to learn more.</a:t>
            </a:r>
            <a:endParaRPr lang="en-US" sz="1600">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83976" y="2200664"/>
            <a:ext cx="6094864" cy="3486329"/>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365Conf_General_Session_Outline_Template" id="{78200A68-D23D-4A81-B7FA-F50DE69A716E}" vid="{EF59D27F-67E0-4078-B3FE-E769DCB2992C}"/>
    </a:ext>
  </a:extLst>
</a:theme>
</file>

<file path=ppt/theme/theme4.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5.xml><?xml version="1.0" encoding="utf-8"?>
<a:theme xmlns:a="http://schemas.openxmlformats.org/drawingml/2006/main" name="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3" id="{322926FB-985A-AC4B-AC13-6E9B93D03F26}" vid="{CB7384DC-FB73-F543-9027-6C382793289C}"/>
    </a:ext>
  </a:extLst>
</a:theme>
</file>

<file path=ppt/theme/theme6.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0" ma:contentTypeDescription="Create a new document." ma:contentTypeScope="" ma:versionID="b23a30b79ddcb34bda9f627ad153368e">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d071d04bc0e151dc6eb94c2bfbec4022"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fefc9b0-eaf5-4f8f-8c91-d01d7cb6f86f" xsi:nil="true"/>
    <lcf76f155ced4ddcb4097134ff3c332f xmlns="64e0a3ad-3a37-4cff-beb8-cdd69c3a68b9">
      <Terms xmlns="http://schemas.microsoft.com/office/infopath/2007/PartnerControls"/>
    </lcf76f155ced4ddcb4097134ff3c332f>
    <Status xmlns="64e0a3ad-3a37-4cff-beb8-cdd69c3a68b9">Draft</Status>
  </documentManagement>
</p:properties>
</file>

<file path=customXml/itemProps1.xml><?xml version="1.0" encoding="utf-8"?>
<ds:datastoreItem xmlns:ds="http://schemas.openxmlformats.org/officeDocument/2006/customXml" ds:itemID="{97D947CD-6520-48F2-93F4-4FE3BCC328A3}">
  <ds:schemaRefs>
    <ds:schemaRef ds:uri="http://schemas.microsoft.com/sharepoint/v3/contenttype/forms"/>
  </ds:schemaRefs>
</ds:datastoreItem>
</file>

<file path=customXml/itemProps2.xml><?xml version="1.0" encoding="utf-8"?>
<ds:datastoreItem xmlns:ds="http://schemas.openxmlformats.org/officeDocument/2006/customXml" ds:itemID="{34A13498-1A8D-4C0C-8CC7-3F0DF79F0FE7}">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10C329-2CB8-45B9-8F44-1C90BE7792E9}">
  <ds:schemaRefs>
    <ds:schemaRef ds:uri="http://purl.org/dc/dcmitype/"/>
    <ds:schemaRef ds:uri="http://purl.org/dc/elements/1.1/"/>
    <ds:schemaRef ds:uri="http://purl.org/dc/terms/"/>
    <ds:schemaRef ds:uri="afefc9b0-eaf5-4f8f-8c91-d01d7cb6f86f"/>
    <ds:schemaRef ds:uri="http://schemas.microsoft.com/office/2006/documentManagement/types"/>
    <ds:schemaRef ds:uri="http://schemas.microsoft.com/office/infopath/2007/PartnerControls"/>
    <ds:schemaRef ds:uri="64e0a3ad-3a37-4cff-beb8-cdd69c3a68b9"/>
    <ds:schemaRef ds:uri="http://schemas.openxmlformats.org/package/2006/metadata/core-properties"/>
    <ds:schemaRef ds:uri="http://schemas.microsoft.com/sharepoint/v3"/>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2</TotalTime>
  <Words>3561</Words>
  <Application>Microsoft Office PowerPoint</Application>
  <PresentationFormat>Widescreen</PresentationFormat>
  <Paragraphs>455</Paragraphs>
  <Slides>59</Slides>
  <Notes>43</Notes>
  <HiddenSlides>0</HiddenSlides>
  <MMClips>13</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59</vt:i4>
      </vt:variant>
    </vt:vector>
  </HeadingPairs>
  <TitlesOfParts>
    <vt:vector size="82" baseType="lpstr">
      <vt:lpstr>Aptos</vt:lpstr>
      <vt:lpstr>Aptos Display</vt:lpstr>
      <vt:lpstr>Arial</vt:lpstr>
      <vt:lpstr>Calibri</vt:lpstr>
      <vt:lpstr>Consolas</vt:lpstr>
      <vt:lpstr>Segoe Sans Display</vt:lpstr>
      <vt:lpstr>Segoe Sans Display Semibold</vt:lpstr>
      <vt:lpstr>Segoe Sans Text</vt:lpstr>
      <vt:lpstr>Segoe UI</vt:lpstr>
      <vt:lpstr>Segoe UI </vt:lpstr>
      <vt:lpstr>Segoe UI Light</vt:lpstr>
      <vt:lpstr>Segoe UI Semibold</vt:lpstr>
      <vt:lpstr>Segoe UI Semilight</vt:lpstr>
      <vt:lpstr>Segoe UI Variable Display Semibold</vt:lpstr>
      <vt:lpstr>Wingdings</vt:lpstr>
      <vt:lpstr>1_LIGHT GRAY TEMPLATE</vt:lpstr>
      <vt:lpstr>Microsoft 365 Copilot Template</vt:lpstr>
      <vt:lpstr>1_White Template</vt:lpstr>
      <vt:lpstr>LIGHT MODE</vt:lpstr>
      <vt:lpstr>Microsoft 365 Template Light</vt:lpstr>
      <vt:lpstr>M365 Copilot Theme</vt:lpstr>
      <vt:lpstr>Office Theme</vt:lpstr>
      <vt:lpstr>MS Ignite 16:9 Template Light</vt:lpstr>
      <vt:lpstr>We will begin the call at five minutes past the hour.</vt:lpstr>
      <vt:lpstr>Microsoft 365 Champion community call</vt:lpstr>
      <vt:lpstr>Digital Event Code of Conduct</vt:lpstr>
      <vt:lpstr>Agenda</vt:lpstr>
      <vt:lpstr>Announcements</vt:lpstr>
      <vt:lpstr>Announcements</vt:lpstr>
      <vt:lpstr>adoption.microsoft.com</vt:lpstr>
      <vt:lpstr>Top Microsoft 365 updates</vt:lpstr>
      <vt:lpstr>Top Microsoft 365 updates</vt:lpstr>
      <vt:lpstr>Top Microsoft 365 updates</vt:lpstr>
      <vt:lpstr>Copilot Control System (CCS)</vt:lpstr>
      <vt:lpstr>Admin role with scoped permissions for AI management</vt:lpstr>
      <vt:lpstr>Microsoft 365 Copilot</vt:lpstr>
      <vt:lpstr>Configure and manage Microsoft 365 Copilot</vt:lpstr>
      <vt:lpstr>Success metrics and recommended actions</vt:lpstr>
      <vt:lpstr>Success metrics</vt:lpstr>
      <vt:lpstr>Action cards</vt:lpstr>
      <vt:lpstr>Review license planning and usage insights</vt:lpstr>
      <vt:lpstr>License planning</vt:lpstr>
      <vt:lpstr>Usage</vt:lpstr>
      <vt:lpstr>Measure and accelerate Microsoft 365 Copilot adoption</vt:lpstr>
      <vt:lpstr>AI adoption score report</vt:lpstr>
      <vt:lpstr>Organizational messages</vt:lpstr>
      <vt:lpstr>Copilot Chat</vt:lpstr>
      <vt:lpstr>Track usage of Copilot Chat</vt:lpstr>
      <vt:lpstr>PowerPoint Presentation</vt:lpstr>
      <vt:lpstr>Agents in Microsoft 365 Copilot Chat</vt:lpstr>
      <vt:lpstr>Manage who can create and use agents</vt:lpstr>
      <vt:lpstr>Central management of agents in Microsoft 365</vt:lpstr>
      <vt:lpstr>Deploying a recommended agent to all users</vt:lpstr>
      <vt:lpstr>Deploying an agent to a group of users</vt:lpstr>
      <vt:lpstr>Remove user access to an agent</vt:lpstr>
      <vt:lpstr>Block an agent</vt:lpstr>
      <vt:lpstr>Agent pinning</vt:lpstr>
      <vt:lpstr>Pin an agent</vt:lpstr>
      <vt:lpstr>Assess agent usage</vt:lpstr>
      <vt:lpstr>Granular billing aligned to usage by group</vt:lpstr>
      <vt:lpstr>Create a billing policy and view usage and cost</vt:lpstr>
      <vt:lpstr>Budget and spending limits</vt:lpstr>
      <vt:lpstr>Track message consumption</vt:lpstr>
      <vt:lpstr>Copilot Search</vt:lpstr>
      <vt:lpstr>Tailor the Copilot Search experience</vt:lpstr>
      <vt:lpstr>People Skills in Microsoft 365 Copilot + Skills agent</vt:lpstr>
      <vt:lpstr>Enabling the frontier firm</vt:lpstr>
      <vt:lpstr>Microsoft 365 Copilot </vt:lpstr>
      <vt:lpstr>Introducing: People Skills</vt:lpstr>
      <vt:lpstr>People Skills inference model </vt:lpstr>
      <vt:lpstr>People Skills for employees</vt:lpstr>
      <vt:lpstr>People Skills for organizations</vt:lpstr>
      <vt:lpstr>People Skills for leaders</vt:lpstr>
      <vt:lpstr>Skills agent</vt:lpstr>
      <vt:lpstr>Privacy controls offered</vt:lpstr>
      <vt:lpstr>People Skills timeline</vt:lpstr>
      <vt:lpstr>People Skills functionality access by license</vt:lpstr>
      <vt:lpstr>People Skills licensing table</vt:lpstr>
      <vt:lpstr>Next steps</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July2025CommunityCall</dc:title>
  <dc:creator/>
  <cp:lastModifiedBy>Jessie Hwang (MCAG)</cp:lastModifiedBy>
  <cp:revision>2</cp:revision>
  <dcterms:created xsi:type="dcterms:W3CDTF">2025-03-18T17:47:04Z</dcterms:created>
  <dcterms:modified xsi:type="dcterms:W3CDTF">2025-07-24T19:14:19Z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y fmtid="{D5CDD505-2E9C-101B-9397-08002B2CF9AE}" pid="4" name="Order">
    <vt:lpwstr>150400.000000000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