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5"/>
  </p:notesMasterIdLst>
  <p:sldIdLst>
    <p:sldId id="257" r:id="rId5"/>
    <p:sldId id="1832" r:id="rId6"/>
    <p:sldId id="258" r:id="rId7"/>
    <p:sldId id="1833" r:id="rId8"/>
    <p:sldId id="2147483646" r:id="rId9"/>
    <p:sldId id="259" r:id="rId10"/>
    <p:sldId id="268" r:id="rId11"/>
    <p:sldId id="260" r:id="rId12"/>
    <p:sldId id="266" r:id="rId13"/>
    <p:sldId id="262" r:id="rId14"/>
    <p:sldId id="273" r:id="rId15"/>
    <p:sldId id="263" r:id="rId16"/>
    <p:sldId id="2147483630" r:id="rId17"/>
    <p:sldId id="2147483637" r:id="rId18"/>
    <p:sldId id="2147483647" r:id="rId19"/>
    <p:sldId id="261" r:id="rId20"/>
    <p:sldId id="256" r:id="rId21"/>
    <p:sldId id="267" r:id="rId22"/>
    <p:sldId id="269" r:id="rId23"/>
    <p:sldId id="2147483638" r:id="rId24"/>
    <p:sldId id="270" r:id="rId25"/>
    <p:sldId id="271" r:id="rId26"/>
    <p:sldId id="272" r:id="rId27"/>
    <p:sldId id="275" r:id="rId28"/>
    <p:sldId id="2147483645" r:id="rId29"/>
    <p:sldId id="2147483633" r:id="rId30"/>
    <p:sldId id="2147483574" r:id="rId31"/>
    <p:sldId id="276" r:id="rId32"/>
    <p:sldId id="277" r:id="rId33"/>
    <p:sldId id="278" r:id="rId34"/>
    <p:sldId id="2147483640" r:id="rId35"/>
    <p:sldId id="2147483644" r:id="rId36"/>
    <p:sldId id="282" r:id="rId37"/>
    <p:sldId id="283" r:id="rId38"/>
    <p:sldId id="2147483642" r:id="rId39"/>
    <p:sldId id="2147479571" r:id="rId40"/>
    <p:sldId id="286" r:id="rId41"/>
    <p:sldId id="274" r:id="rId42"/>
    <p:sldId id="265" r:id="rId43"/>
    <p:sldId id="21474686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8F8025-B227-4409-81EE-DB0F557ED339}">
          <p14:sldIdLst>
            <p14:sldId id="257"/>
            <p14:sldId id="1832"/>
            <p14:sldId id="258"/>
          </p14:sldIdLst>
        </p14:section>
        <p14:section name="Announcements" id="{47260544-EBF5-48AC-B48C-2C185CFFEB58}">
          <p14:sldIdLst>
            <p14:sldId id="1833"/>
            <p14:sldId id="2147483646"/>
            <p14:sldId id="259"/>
            <p14:sldId id="268"/>
            <p14:sldId id="260"/>
          </p14:sldIdLst>
        </p14:section>
        <p14:section name="Top M365 updates" id="{5C65063C-92C9-4B06-989C-73A64E5A6746}">
          <p14:sldIdLst>
            <p14:sldId id="266"/>
            <p14:sldId id="262"/>
            <p14:sldId id="273"/>
            <p14:sldId id="263"/>
          </p14:sldIdLst>
        </p14:section>
        <p14:section name="Primary topic" id="{87B72586-ADC5-4930-8168-B26B656BAD91}">
          <p14:sldIdLst>
            <p14:sldId id="2147483630"/>
            <p14:sldId id="2147483637"/>
            <p14:sldId id="2147483647"/>
            <p14:sldId id="261"/>
            <p14:sldId id="256"/>
            <p14:sldId id="267"/>
            <p14:sldId id="269"/>
            <p14:sldId id="2147483638"/>
            <p14:sldId id="270"/>
            <p14:sldId id="271"/>
            <p14:sldId id="272"/>
            <p14:sldId id="275"/>
            <p14:sldId id="2147483645"/>
            <p14:sldId id="2147483633"/>
            <p14:sldId id="2147483574"/>
            <p14:sldId id="276"/>
            <p14:sldId id="277"/>
            <p14:sldId id="278"/>
            <p14:sldId id="2147483640"/>
            <p14:sldId id="2147483644"/>
            <p14:sldId id="282"/>
            <p14:sldId id="283"/>
            <p14:sldId id="2147483642"/>
            <p14:sldId id="2147479571"/>
            <p14:sldId id="286"/>
          </p14:sldIdLst>
        </p14:section>
        <p14:section name="Closing" id="{789B1ED1-99D6-4118-A1BF-F35685B4D9EF}">
          <p14:sldIdLst>
            <p14:sldId id="274"/>
            <p14:sldId id="265"/>
            <p14:sldId id="21474686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33" autoAdjust="0"/>
  </p:normalViewPr>
  <p:slideViewPr>
    <p:cSldViewPr snapToGrid="0">
      <p:cViewPr varScale="1">
        <p:scale>
          <a:sx n="119" d="100"/>
          <a:sy n="119" d="100"/>
        </p:scale>
        <p:origin x="178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5F0E9-EACD-4523-9D25-A23629C16D06}"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E1CA2-D1BC-408A-8C22-19A8A4637FC1}" type="slidenum">
              <a:rPr lang="en-US" smtClean="0"/>
              <a:t>‹#›</a:t>
            </a:fld>
            <a:endParaRPr lang="en-US"/>
          </a:p>
        </p:txBody>
      </p:sp>
    </p:spTree>
    <p:extLst>
      <p:ext uri="{BB962C8B-B14F-4D97-AF65-F5344CB8AC3E}">
        <p14:creationId xmlns:p14="http://schemas.microsoft.com/office/powerpoint/2010/main" val="50553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1/29/2025 11:23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ea typeface="Calibri"/>
                <a:cs typeface="Calibri"/>
              </a:rPr>
              <a:t>Before we dive into solutions, I want to call out a set of key principles we adhere to</a:t>
            </a:r>
            <a:r>
              <a:rPr lang="en-US">
                <a:ea typeface="Calibri"/>
                <a:cs typeface="Calibri"/>
              </a:rPr>
              <a:t> as we were thinking through how to solve for the key pain points</a:t>
            </a:r>
            <a:r>
              <a:rPr lang="en-US" b="0">
                <a:ea typeface="Calibri"/>
                <a:cs typeface="Calibri"/>
              </a:rPr>
              <a:t>.</a:t>
            </a:r>
          </a:p>
          <a:p>
            <a:endParaRPr lang="en-US">
              <a:ea typeface="Calibri"/>
              <a:cs typeface="Calibri"/>
            </a:endParaRPr>
          </a:p>
          <a:p>
            <a:r>
              <a:rPr lang="en-US" b="0">
                <a:ea typeface="Calibri"/>
                <a:cs typeface="Calibri"/>
              </a:rPr>
              <a:t>First: We want to offer a simple product</a:t>
            </a:r>
            <a:r>
              <a:rPr lang="en-US">
                <a:ea typeface="Calibri"/>
                <a:cs typeface="Calibri"/>
              </a:rPr>
              <a:t> by default</a:t>
            </a:r>
            <a:r>
              <a:rPr lang="en-US" b="0">
                <a:ea typeface="Calibri"/>
                <a:cs typeface="Calibri"/>
              </a:rPr>
              <a:t>, that can be powerful when users ask for it</a:t>
            </a:r>
            <a:r>
              <a:rPr lang="en-US">
                <a:ea typeface="Calibri"/>
                <a:cs typeface="Calibri"/>
              </a:rPr>
              <a:t> based on their needs </a:t>
            </a:r>
            <a:endParaRPr lang="en-US" b="0">
              <a:ea typeface="Calibri"/>
              <a:cs typeface="Calibri"/>
            </a:endParaRPr>
          </a:p>
          <a:p>
            <a:endParaRPr lang="en-US">
              <a:ea typeface="Calibri"/>
              <a:cs typeface="Calibri"/>
            </a:endParaRPr>
          </a:p>
          <a:p>
            <a:r>
              <a:rPr lang="en-US" b="0">
                <a:ea typeface="Calibri"/>
                <a:cs typeface="Calibri"/>
              </a:rPr>
              <a:t>Second: We want to let users customize their experience to suit the way they work. We serve a very large user base across industries, and a one size does not fit all for the diversity of users we support.</a:t>
            </a:r>
          </a:p>
          <a:p>
            <a:r>
              <a:rPr lang="en-US" b="0">
                <a:ea typeface="Calibri"/>
                <a:cs typeface="Calibri"/>
              </a:rPr>
              <a:t>We want to be adaptable to the ways that entire organizations work. Enterprise collaboration solution needs to blend in with how enterprises are structured and how they work, including in collaborating within and across organizational boundaries.</a:t>
            </a:r>
          </a:p>
          <a:p>
            <a:endParaRPr lang="en-US">
              <a:ea typeface="Calibri"/>
              <a:cs typeface="Calibri"/>
            </a:endParaRPr>
          </a:p>
          <a:p>
            <a:r>
              <a:rPr lang="en-US" b="0">
                <a:ea typeface="Calibri"/>
                <a:cs typeface="Calibri"/>
              </a:rPr>
              <a:t>Third: We want to help users and their workgroups coalesce collaboration into fewer places, by elevating channels to be easier to </a:t>
            </a:r>
            <a:r>
              <a:rPr lang="en-US">
                <a:ea typeface="Calibri"/>
                <a:cs typeface="Calibri"/>
              </a:rPr>
              <a:t>find</a:t>
            </a:r>
            <a:r>
              <a:rPr lang="en-US" b="0">
                <a:ea typeface="Calibri"/>
                <a:cs typeface="Calibri"/>
              </a:rPr>
              <a:t> and re-use, and fulfill the need for durable collaboration. </a:t>
            </a:r>
            <a:endParaRPr lang="en-US"/>
          </a:p>
          <a:p>
            <a:endParaRPr lang="en-US">
              <a:ea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1/29/2025 11:23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47753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5ADE6-B920-EE5B-0559-84AA758B6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84906-B0F3-B60E-35C0-3839AD004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22E01-B0B7-055F-6796-C1DA27F46574}"/>
              </a:ext>
            </a:extLst>
          </p:cNvPr>
          <p:cNvSpPr>
            <a:spLocks noGrp="1"/>
          </p:cNvSpPr>
          <p:nvPr>
            <p:ph type="body" idx="1"/>
          </p:nvPr>
        </p:nvSpPr>
        <p:spPr/>
        <p:txBody>
          <a:bodyPr/>
          <a:lstStyle/>
          <a:p>
            <a:r>
              <a:rPr lang="en-US"/>
              <a:t>We put our users at the center. And Teams is used by 100s of millions of users with a variety of industry segments, for a variety needs and use cases. Based on data and telemetry, research and some intuition, we defined different cohorts of users, different jobs to be done and how the product can help achieve these user goals.</a:t>
            </a:r>
          </a:p>
          <a:p>
            <a:endParaRPr lang="en-US"/>
          </a:p>
          <a:p>
            <a:r>
              <a:rPr lang="en-US"/>
              <a:t>So the key takeaway for this slide is here is that we prioritize the users in the decisions we made and based on this.</a:t>
            </a:r>
          </a:p>
        </p:txBody>
      </p:sp>
      <p:sp>
        <p:nvSpPr>
          <p:cNvPr id="4" name="Header Placeholder 3">
            <a:extLst>
              <a:ext uri="{FF2B5EF4-FFF2-40B4-BE49-F238E27FC236}">
                <a16:creationId xmlns:a16="http://schemas.microsoft.com/office/drawing/2014/main" id="{DB2061E4-C32E-DA2D-819A-9D7B2953E0B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F327409-C6AD-41D8-4A52-BA09724D31E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7C0A9A8-52C8-27D4-B94E-1CEBC4ED589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1/29/2025 11:23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D53A5EA-5FB3-0D9A-B5F8-1BFB9A4BD68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3337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chats and channels – the two fundamental units of collaboration in Microsoft Teams.</a:t>
            </a:r>
          </a:p>
          <a:p>
            <a:endParaRPr lang="en-US" dirty="0"/>
          </a:p>
          <a:p>
            <a:r>
              <a:rPr lang="en-US" dirty="0"/>
              <a:t>Both are collaboration spaces.</a:t>
            </a:r>
          </a:p>
          <a:p>
            <a:endParaRPr lang="en-US" dirty="0"/>
          </a:p>
          <a:p>
            <a:r>
              <a:rPr lang="en-US" dirty="0"/>
              <a:t>Chats are meant for quick, directed messages between individuals or smaller groups. For 1:1 discussions or similar, if they continue, they change topics over time. But this can also siloed information between whoever was included, or fragmented information when conversations are covered across many group chats. </a:t>
            </a:r>
          </a:p>
          <a:p>
            <a:endParaRPr lang="en-US" dirty="0"/>
          </a:p>
          <a:p>
            <a:r>
              <a:rPr lang="en-US" dirty="0"/>
              <a:t>Channels are durable, managed collaboration workspaces for your hybrid workplace. Shared resources, common topics or projects, even when membership changes. </a:t>
            </a:r>
            <a:endParaRPr lang="en-US" dirty="0">
              <a:ea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1/29/2025 11:23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4060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9B8D-6B59-3D62-BC9C-8DC1E520A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E0E8B-FDFC-3868-E0E9-A19D1E559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8B4DF-F364-96B5-2D05-05BAF4A6901B}"/>
              </a:ext>
            </a:extLst>
          </p:cNvPr>
          <p:cNvSpPr>
            <a:spLocks noGrp="1"/>
          </p:cNvSpPr>
          <p:nvPr>
            <p:ph type="body" idx="1"/>
          </p:nvPr>
        </p:nvSpPr>
        <p:spPr/>
        <p:txBody>
          <a:bodyPr/>
          <a:lstStyle/>
          <a:p>
            <a:endParaRPr lang="en-US">
              <a:ea typeface="Calibri"/>
              <a:cs typeface="Calibri"/>
            </a:endParaRPr>
          </a:p>
        </p:txBody>
      </p:sp>
      <p:sp>
        <p:nvSpPr>
          <p:cNvPr id="4" name="Header Placeholder 3">
            <a:extLst>
              <a:ext uri="{FF2B5EF4-FFF2-40B4-BE49-F238E27FC236}">
                <a16:creationId xmlns:a16="http://schemas.microsoft.com/office/drawing/2014/main" id="{39E7271F-3147-9933-E153-0ED504E216E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22557EE-949E-D2F1-256C-ACB66DBF99A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08A30B6-4037-0C40-B863-8FE7B72F8E1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1/29/2025 11:23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988B2FA-78AB-6067-9EDE-7CBA7939489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0775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techcommunity.microsoft.com</a:t>
            </a:r>
            <a:r>
              <a:rPr lang="en-US"/>
              <a:t>/t5/</a:t>
            </a:r>
            <a:r>
              <a:rPr lang="en-US" err="1"/>
              <a:t>microsoft</a:t>
            </a:r>
            <a:r>
              <a:rPr lang="en-US"/>
              <a:t>-teams-blog/what-s-new-in-microsoft-teams-september-2024/</a:t>
            </a:r>
            <a:r>
              <a:rPr lang="en-US" err="1"/>
              <a:t>ba</a:t>
            </a:r>
            <a:r>
              <a:rPr lang="en-US"/>
              <a:t>-p/4255348</a:t>
            </a:r>
          </a:p>
          <a:p>
            <a:endParaRPr lang="en-US"/>
          </a:p>
        </p:txBody>
      </p:sp>
      <p:sp>
        <p:nvSpPr>
          <p:cNvPr id="4" name="Slide Number Placeholder 3"/>
          <p:cNvSpPr>
            <a:spLocks noGrp="1"/>
          </p:cNvSpPr>
          <p:nvPr>
            <p:ph type="sldNum" sz="quarter" idx="5"/>
          </p:nvPr>
        </p:nvSpPr>
        <p:spPr/>
        <p:txBody>
          <a:bodyPr/>
          <a:lstStyle/>
          <a:p>
            <a:fld id="{AEDC033A-EA71-42F1-81FB-C88DD241D6DA}" type="slidenum">
              <a:rPr lang="en-US" smtClean="0"/>
              <a:t>23</a:t>
            </a:fld>
            <a:endParaRPr lang="en-US"/>
          </a:p>
        </p:txBody>
      </p:sp>
    </p:spTree>
    <p:extLst>
      <p:ext uri="{BB962C8B-B14F-4D97-AF65-F5344CB8AC3E}">
        <p14:creationId xmlns:p14="http://schemas.microsoft.com/office/powerpoint/2010/main" val="277403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6AF41-831E-4A9A-8EFD-459A9AAA5F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4048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5B20C-2302-38BD-B774-9CA58A56A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4E2F0-5C78-19A3-3EA4-860B8889F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404A5-C013-65B4-A563-E51183BD2C94}"/>
              </a:ext>
            </a:extLst>
          </p:cNvPr>
          <p:cNvSpPr>
            <a:spLocks noGrp="1"/>
          </p:cNvSpPr>
          <p:nvPr>
            <p:ph type="body" idx="1"/>
          </p:nvPr>
        </p:nvSpPr>
        <p:spPr/>
        <p:txBody>
          <a:bodyPr/>
          <a:lstStyle/>
          <a:p>
            <a:pPr marL="0" indent="0">
              <a:buFont typeface="Calibri"/>
              <a:buNone/>
            </a:pPr>
            <a:endParaRPr lang="en-US" dirty="0"/>
          </a:p>
        </p:txBody>
      </p:sp>
      <p:sp>
        <p:nvSpPr>
          <p:cNvPr id="4" name="Slide Number Placeholder 3">
            <a:extLst>
              <a:ext uri="{FF2B5EF4-FFF2-40B4-BE49-F238E27FC236}">
                <a16:creationId xmlns:a16="http://schemas.microsoft.com/office/drawing/2014/main" id="{579019EA-EF2A-89C1-34BC-231066AF4BE6}"/>
              </a:ext>
            </a:extLst>
          </p:cNvPr>
          <p:cNvSpPr>
            <a:spLocks noGrp="1"/>
          </p:cNvSpPr>
          <p:nvPr>
            <p:ph type="sldNum" sz="quarter" idx="5"/>
          </p:nvPr>
        </p:nvSpPr>
        <p:spPr/>
        <p:txBody>
          <a:bodyPr/>
          <a:lstStyle/>
          <a:p>
            <a:fld id="{6286AF41-831E-4A9A-8EFD-459A9AAA5FD8}" type="slidenum">
              <a:rPr lang="en-US" smtClean="0"/>
              <a:t>28</a:t>
            </a:fld>
            <a:endParaRPr lang="en-US"/>
          </a:p>
        </p:txBody>
      </p:sp>
    </p:spTree>
    <p:extLst>
      <p:ext uri="{BB962C8B-B14F-4D97-AF65-F5344CB8AC3E}">
        <p14:creationId xmlns:p14="http://schemas.microsoft.com/office/powerpoint/2010/main" val="3568992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AA0F-777E-EEF6-3922-DEC2526EE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2D4CC-5945-EEF9-F265-6FCAC3004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7CF59-6CDB-FFAA-F7C9-D8E9619434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5646E7-FFD1-B843-C0BF-E3748C395C8A}"/>
              </a:ext>
            </a:extLst>
          </p:cNvPr>
          <p:cNvSpPr>
            <a:spLocks noGrp="1"/>
          </p:cNvSpPr>
          <p:nvPr>
            <p:ph type="sldNum" sz="quarter" idx="5"/>
          </p:nvPr>
        </p:nvSpPr>
        <p:spPr/>
        <p:txBody>
          <a:bodyPr/>
          <a:lstStyle/>
          <a:p>
            <a:fld id="{6286AF41-831E-4A9A-8EFD-459A9AAA5FD8}" type="slidenum">
              <a:rPr lang="en-US" smtClean="0"/>
              <a:t>29</a:t>
            </a:fld>
            <a:endParaRPr lang="en-US"/>
          </a:p>
        </p:txBody>
      </p:sp>
    </p:spTree>
    <p:extLst>
      <p:ext uri="{BB962C8B-B14F-4D97-AF65-F5344CB8AC3E}">
        <p14:creationId xmlns:p14="http://schemas.microsoft.com/office/powerpoint/2010/main" val="356078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C542A-2CDE-1993-B008-7A0245BE1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6CD80C-4D57-3532-C131-7061F9737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73F578-065E-A68B-7FC3-4BC4FA23AE4E}"/>
              </a:ext>
            </a:extLst>
          </p:cNvPr>
          <p:cNvSpPr>
            <a:spLocks noGrp="1"/>
          </p:cNvSpPr>
          <p:nvPr>
            <p:ph type="body" idx="1"/>
          </p:nvPr>
        </p:nvSpPr>
        <p:spPr/>
        <p:txBody>
          <a:bodyPr/>
          <a:lstStyle/>
          <a:p>
            <a:pPr marL="0" indent="0">
              <a:buFont typeface="Calibri"/>
              <a:buNone/>
            </a:pPr>
            <a:endParaRPr lang="en-US" dirty="0"/>
          </a:p>
        </p:txBody>
      </p:sp>
      <p:sp>
        <p:nvSpPr>
          <p:cNvPr id="4" name="Slide Number Placeholder 3">
            <a:extLst>
              <a:ext uri="{FF2B5EF4-FFF2-40B4-BE49-F238E27FC236}">
                <a16:creationId xmlns:a16="http://schemas.microsoft.com/office/drawing/2014/main" id="{3BD4819F-2F55-AAAB-3FF9-B1D058E1FC80}"/>
              </a:ext>
            </a:extLst>
          </p:cNvPr>
          <p:cNvSpPr>
            <a:spLocks noGrp="1"/>
          </p:cNvSpPr>
          <p:nvPr>
            <p:ph type="sldNum" sz="quarter" idx="5"/>
          </p:nvPr>
        </p:nvSpPr>
        <p:spPr/>
        <p:txBody>
          <a:bodyPr/>
          <a:lstStyle/>
          <a:p>
            <a:fld id="{6286AF41-831E-4A9A-8EFD-459A9AAA5FD8}" type="slidenum">
              <a:rPr lang="en-US" smtClean="0"/>
              <a:t>30</a:t>
            </a:fld>
            <a:endParaRPr lang="en-US"/>
          </a:p>
        </p:txBody>
      </p:sp>
    </p:spTree>
    <p:extLst>
      <p:ext uri="{BB962C8B-B14F-4D97-AF65-F5344CB8AC3E}">
        <p14:creationId xmlns:p14="http://schemas.microsoft.com/office/powerpoint/2010/main" val="847586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2B37-D3C0-7B50-3CE1-5814B0C81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D01E2-B2B0-3C93-E9A7-9C33963AB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02A3D-0DB3-7771-F107-93626B2549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F8705B-40F9-8129-B4C8-2FBB220E6B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6AF41-831E-4A9A-8EFD-459A9AAA5F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871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EE1CA2-D1BC-408A-8C22-19A8A4637FC1}" type="slidenum">
              <a:rPr lang="en-US" smtClean="0"/>
              <a:t>6</a:t>
            </a:fld>
            <a:endParaRPr lang="en-US"/>
          </a:p>
        </p:txBody>
      </p:sp>
    </p:spTree>
    <p:extLst>
      <p:ext uri="{BB962C8B-B14F-4D97-AF65-F5344CB8AC3E}">
        <p14:creationId xmlns:p14="http://schemas.microsoft.com/office/powerpoint/2010/main" val="1169722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4A251-3A10-598F-A163-CDA533FB2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DC92B-1BF7-8659-D484-3FA677741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4E8DD-551B-04FD-1934-DE8C684CB5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CC7207-3453-DAEF-523D-059B5E20D063}"/>
              </a:ext>
            </a:extLst>
          </p:cNvPr>
          <p:cNvSpPr>
            <a:spLocks noGrp="1"/>
          </p:cNvSpPr>
          <p:nvPr>
            <p:ph type="sldNum" sz="quarter" idx="5"/>
          </p:nvPr>
        </p:nvSpPr>
        <p:spPr/>
        <p:txBody>
          <a:bodyPr/>
          <a:lstStyle/>
          <a:p>
            <a:fld id="{6286AF41-831E-4A9A-8EFD-459A9AAA5FD8}" type="slidenum">
              <a:rPr lang="en-US" smtClean="0"/>
              <a:t>33</a:t>
            </a:fld>
            <a:endParaRPr lang="en-US"/>
          </a:p>
        </p:txBody>
      </p:sp>
    </p:spTree>
    <p:extLst>
      <p:ext uri="{BB962C8B-B14F-4D97-AF65-F5344CB8AC3E}">
        <p14:creationId xmlns:p14="http://schemas.microsoft.com/office/powerpoint/2010/main" val="980577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7D3CB-64A0-33BA-2566-62E7B9008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6A546-B645-34AA-E08E-091E722BE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1D214-94A8-1BF3-FF2B-7C96A97F1B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6241DE-461A-6884-4A8D-705254B57206}"/>
              </a:ext>
            </a:extLst>
          </p:cNvPr>
          <p:cNvSpPr>
            <a:spLocks noGrp="1"/>
          </p:cNvSpPr>
          <p:nvPr>
            <p:ph type="sldNum" sz="quarter" idx="5"/>
          </p:nvPr>
        </p:nvSpPr>
        <p:spPr/>
        <p:txBody>
          <a:bodyPr/>
          <a:lstStyle/>
          <a:p>
            <a:fld id="{6286AF41-831E-4A9A-8EFD-459A9AAA5FD8}" type="slidenum">
              <a:rPr lang="en-US" smtClean="0"/>
              <a:t>34</a:t>
            </a:fld>
            <a:endParaRPr lang="en-US"/>
          </a:p>
        </p:txBody>
      </p:sp>
    </p:spTree>
    <p:extLst>
      <p:ext uri="{BB962C8B-B14F-4D97-AF65-F5344CB8AC3E}">
        <p14:creationId xmlns:p14="http://schemas.microsoft.com/office/powerpoint/2010/main" val="204639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8E651-07DD-2914-1015-903ABE307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2BF44-FAB8-1D10-F1B3-9395D46DD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B1835-2B6D-3D92-29E9-6A9448B7BF7A}"/>
              </a:ext>
            </a:extLst>
          </p:cNvPr>
          <p:cNvSpPr>
            <a:spLocks noGrp="1"/>
          </p:cNvSpPr>
          <p:nvPr>
            <p:ph type="body" idx="1"/>
          </p:nvPr>
        </p:nvSpPr>
        <p:spPr/>
        <p:txBody>
          <a:bodyPr/>
          <a:lstStyle/>
          <a:p>
            <a:r>
              <a:rPr lang="en-US" dirty="0"/>
              <a:t>Our focus is to make sure customers are ready to go on day one.  A user experience update or optimization means admins and managers want clarity and end-users want simplicity and control. For organizations we’ll have a dedicated adoption site with documentation including how to get teams ready, and for end users our focus is to make it easy to get started or to customize to how you work. </a:t>
            </a:r>
          </a:p>
        </p:txBody>
      </p:sp>
      <p:sp>
        <p:nvSpPr>
          <p:cNvPr id="4" name="Slide Number Placeholder 3">
            <a:extLst>
              <a:ext uri="{FF2B5EF4-FFF2-40B4-BE49-F238E27FC236}">
                <a16:creationId xmlns:a16="http://schemas.microsoft.com/office/drawing/2014/main" id="{3B93689B-85D3-75C5-2AF5-E7E15AE726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6AF41-831E-4A9A-8EFD-459A9AAA5F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066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0030E-35DE-16B1-8D89-83E512D5C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BC866-D383-7B5F-66D9-E9E888B45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6A22B-59D0-ABA4-8DE4-5FA9735BB3E2}"/>
              </a:ext>
            </a:extLst>
          </p:cNvPr>
          <p:cNvSpPr>
            <a:spLocks noGrp="1"/>
          </p:cNvSpPr>
          <p:nvPr>
            <p:ph type="body" idx="1"/>
          </p:nvPr>
        </p:nvSpPr>
        <p:spPr/>
        <p:txBody>
          <a:bodyPr/>
          <a:lstStyle/>
          <a:p>
            <a:r>
              <a:rPr lang="en-US"/>
              <a:t>There are several resources to help end users, champions, IT Pros and admins transition and make the most of the new chat and channels experience.</a:t>
            </a:r>
          </a:p>
          <a:p>
            <a:endParaRPr lang="en-US"/>
          </a:p>
          <a:p>
            <a:r>
              <a:rPr lang="en-US"/>
              <a:t>Follow these links to learn more and access these resources.</a:t>
            </a:r>
          </a:p>
          <a:p>
            <a:endParaRPr lang="en-US"/>
          </a:p>
          <a:p>
            <a:endParaRPr lang="en-US"/>
          </a:p>
        </p:txBody>
      </p:sp>
      <p:sp>
        <p:nvSpPr>
          <p:cNvPr id="4" name="Header Placeholder 3">
            <a:extLst>
              <a:ext uri="{FF2B5EF4-FFF2-40B4-BE49-F238E27FC236}">
                <a16:creationId xmlns:a16="http://schemas.microsoft.com/office/drawing/2014/main" id="{7C0701AE-EA16-EAD8-217F-8872C3ABDEC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9C3A084-92AA-250C-53B6-9AE3C47F664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180E94C-1026-D1E0-ED00-DE36BF4E16CB}"/>
              </a:ext>
            </a:extLst>
          </p:cNvPr>
          <p:cNvSpPr>
            <a:spLocks noGrp="1"/>
          </p:cNvSpPr>
          <p:nvPr>
            <p:ph type="dt" idx="1"/>
          </p:nvPr>
        </p:nvSpPr>
        <p:spPr/>
        <p:txBody>
          <a:bodyPr/>
          <a:lstStyle/>
          <a:p>
            <a:fld id="{386CE63F-9E7F-4C04-9D0D-FCA25A8E9E86}" type="datetime8">
              <a:rPr lang="en-US" smtClean="0"/>
              <a:t>1/29/2025 11:23 AM</a:t>
            </a:fld>
            <a:endParaRPr lang="en-US"/>
          </a:p>
        </p:txBody>
      </p:sp>
      <p:sp>
        <p:nvSpPr>
          <p:cNvPr id="7" name="Slide Number Placeholder 6">
            <a:extLst>
              <a:ext uri="{FF2B5EF4-FFF2-40B4-BE49-F238E27FC236}">
                <a16:creationId xmlns:a16="http://schemas.microsoft.com/office/drawing/2014/main" id="{9198CD81-45F4-EE46-8441-B87A4DB2FC87}"/>
              </a:ext>
            </a:extLst>
          </p:cNvPr>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74084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Multiple updates to the Customer Hub sessions: new on-demand videos, new series, new search filters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Note: the Trainer Kit with user-facing handouts and get started guides have moved from the Copilot Success Kit to the user engagement templates and tools page</a:t>
            </a:r>
          </a:p>
        </p:txBody>
      </p:sp>
      <p:sp>
        <p:nvSpPr>
          <p:cNvPr id="4" name="Slide Number Placeholder 3"/>
          <p:cNvSpPr>
            <a:spLocks noGrp="1"/>
          </p:cNvSpPr>
          <p:nvPr>
            <p:ph type="sldNum" sz="quarter" idx="5"/>
          </p:nvPr>
        </p:nvSpPr>
        <p:spPr/>
        <p:txBody>
          <a:bodyPr/>
          <a:lstStyle/>
          <a:p>
            <a:fld id="{71EE1CA2-D1BC-408A-8C22-19A8A4637FC1}" type="slidenum">
              <a:rPr lang="en-US" smtClean="0"/>
              <a:t>8</a:t>
            </a:fld>
            <a:endParaRPr lang="en-US"/>
          </a:p>
        </p:txBody>
      </p:sp>
    </p:spTree>
    <p:extLst>
      <p:ext uri="{BB962C8B-B14F-4D97-AF65-F5344CB8AC3E}">
        <p14:creationId xmlns:p14="http://schemas.microsoft.com/office/powerpoint/2010/main" val="335894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EE1CA2-D1BC-408A-8C22-19A8A4637FC1}" type="slidenum">
              <a:rPr lang="en-US" smtClean="0"/>
              <a:t>10</a:t>
            </a:fld>
            <a:endParaRPr lang="en-US"/>
          </a:p>
        </p:txBody>
      </p:sp>
    </p:spTree>
    <p:extLst>
      <p:ext uri="{BB962C8B-B14F-4D97-AF65-F5344CB8AC3E}">
        <p14:creationId xmlns:p14="http://schemas.microsoft.com/office/powerpoint/2010/main" val="3911610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49EC0-370D-FADE-A1D2-9159246A7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1D9B-7442-0545-F3C5-D7DD4F506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DDAB4-54D5-EB14-8C30-5E09687F47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F9F96C-AF7A-A5E8-C4B0-A220F6038E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653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DC033A-EA71-42F1-81FB-C88DD241D6DA}" type="slidenum">
              <a:rPr lang="en-US" smtClean="0"/>
              <a:t>13</a:t>
            </a:fld>
            <a:endParaRPr lang="en-US"/>
          </a:p>
        </p:txBody>
      </p:sp>
    </p:spTree>
    <p:extLst>
      <p:ext uri="{BB962C8B-B14F-4D97-AF65-F5344CB8AC3E}">
        <p14:creationId xmlns:p14="http://schemas.microsoft.com/office/powerpoint/2010/main" val="282224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DC033A-EA71-42F1-81FB-C88DD241D6DA}" type="slidenum">
              <a:rPr lang="en-US" smtClean="0"/>
              <a:t>14</a:t>
            </a:fld>
            <a:endParaRPr lang="en-US"/>
          </a:p>
        </p:txBody>
      </p:sp>
    </p:spTree>
    <p:extLst>
      <p:ext uri="{BB962C8B-B14F-4D97-AF65-F5344CB8AC3E}">
        <p14:creationId xmlns:p14="http://schemas.microsoft.com/office/powerpoint/2010/main" val="1173908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srgbClr val="242424"/>
                </a:solidFill>
                <a:effectLst/>
                <a:latin typeface="Segoe UI"/>
                <a:cs typeface="Segoe UI"/>
              </a:rPr>
              <a:t>The pandemic has completely changed how we work. While people want the flexibility of remote work they also want the ease of in-person collaboration. This comes across in conversations we have had with customers</a:t>
            </a:r>
            <a:r>
              <a:rPr lang="en-US" dirty="0">
                <a:solidFill>
                  <a:srgbClr val="242424"/>
                </a:solidFill>
                <a:latin typeface="Segoe UI"/>
                <a:cs typeface="Segoe UI"/>
              </a:rPr>
              <a:t>.</a:t>
            </a:r>
            <a:r>
              <a:rPr lang="en-US" sz="1200" dirty="0">
                <a:solidFill>
                  <a:srgbClr val="242424"/>
                </a:solidFill>
                <a:effectLst/>
                <a:latin typeface="Segoe UI"/>
                <a:cs typeface="Segoe UI"/>
              </a:rPr>
              <a:t> They tell us that their people are </a:t>
            </a:r>
            <a:r>
              <a:rPr lang="en-US" sz="1200" b="1" dirty="0">
                <a:solidFill>
                  <a:srgbClr val="242424"/>
                </a:solidFill>
                <a:effectLst/>
                <a:latin typeface="Segoe UI"/>
                <a:cs typeface="Segoe UI"/>
              </a:rPr>
              <a:t>simultaneously feeling both overwhelmed and missing out.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ffectLst/>
                <a:latin typeface="Segoe UI" panose="020B0502040204020203" pitchFamily="34" charset="0"/>
                <a:cs typeface="Segoe UI"/>
              </a:rPr>
            </a:br>
            <a:r>
              <a:rPr lang="en-US" sz="1200" dirty="0">
                <a:solidFill>
                  <a:srgbClr val="242424"/>
                </a:solidFill>
                <a:effectLst/>
                <a:latin typeface="Segoe UI"/>
                <a:cs typeface="Segoe UI"/>
              </a:rPr>
              <a:t>There is just so much going on that even if people try hard to </a:t>
            </a:r>
            <a:r>
              <a:rPr lang="en-US" sz="1200" b="1" dirty="0">
                <a:solidFill>
                  <a:srgbClr val="242424"/>
                </a:solidFill>
                <a:effectLst/>
                <a:latin typeface="Segoe UI"/>
                <a:cs typeface="Segoe UI"/>
              </a:rPr>
              <a:t>focus they tend to miss out on important things they need to know. </a:t>
            </a:r>
            <a:r>
              <a:rPr lang="en-US" sz="1200" dirty="0">
                <a:solidFill>
                  <a:srgbClr val="242424"/>
                </a:solidFill>
                <a:effectLst/>
                <a:latin typeface="Segoe UI"/>
                <a:cs typeface="Segoe UI"/>
              </a:rPr>
              <a:t>Despite being </a:t>
            </a:r>
            <a:r>
              <a:rPr lang="en-US" sz="1200" b="1" dirty="0">
                <a:solidFill>
                  <a:srgbClr val="242424"/>
                </a:solidFill>
                <a:effectLst/>
                <a:latin typeface="Segoe UI"/>
                <a:cs typeface="Segoe UI"/>
              </a:rPr>
              <a:t>always on, they are still playing catch-up</a:t>
            </a:r>
            <a:r>
              <a:rPr lang="en-US" b="1" dirty="0">
                <a:solidFill>
                  <a:srgbClr val="242424"/>
                </a:solidFill>
                <a:latin typeface="Segoe UI"/>
                <a:cs typeface="Segoe UI"/>
              </a:rPr>
              <a:t>.</a:t>
            </a:r>
            <a:endParaRPr lang="en-US" sz="1200" dirty="0">
              <a:solidFill>
                <a:srgbClr val="242424"/>
              </a:solidFill>
              <a:effectLst/>
              <a:latin typeface="Segoe UI"/>
              <a:cs typeface="Segoe UI"/>
            </a:endParaRPr>
          </a:p>
          <a:p>
            <a:pPr>
              <a:defRPr/>
            </a:pPr>
            <a:br>
              <a:rPr lang="en-US" dirty="0">
                <a:effectLst/>
                <a:latin typeface="Segoe UI" panose="020B0502040204020203" pitchFamily="34" charset="0"/>
                <a:cs typeface="Segoe UI"/>
              </a:rPr>
            </a:br>
            <a:r>
              <a:rPr lang="en-US" dirty="0">
                <a:solidFill>
                  <a:srgbClr val="242424"/>
                </a:solidFill>
                <a:effectLst/>
                <a:latin typeface="Segoe UI"/>
                <a:cs typeface="Segoe UI"/>
              </a:rPr>
              <a:t>For today, we will be exploring some concepts around </a:t>
            </a:r>
            <a:r>
              <a:rPr lang="en-US" b="1" dirty="0">
                <a:solidFill>
                  <a:srgbClr val="242424"/>
                </a:solidFill>
                <a:effectLst/>
                <a:latin typeface="Segoe UI"/>
                <a:cs typeface="Segoe UI"/>
              </a:rPr>
              <a:t>how Teams can help users stay on top and catch up better, and collaborate more efficiently with their </a:t>
            </a:r>
            <a:r>
              <a:rPr lang="en-US" b="1">
                <a:solidFill>
                  <a:srgbClr val="242424"/>
                </a:solidFill>
                <a:effectLst/>
                <a:latin typeface="Segoe UI"/>
                <a:cs typeface="Segoe UI"/>
              </a:rPr>
              <a:t>workgroups.</a:t>
            </a:r>
          </a:p>
          <a:p>
            <a:endParaRPr lang="en-US" dirty="0">
              <a:ea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1/29/2025 11:23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89854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4226540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734985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194964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41139906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1492376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643230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426325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6166251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5292913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5675820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6347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11873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588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854429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879512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52372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259302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42103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647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86899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15575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01579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506396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348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1106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0023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7116947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87631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4425388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104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67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4386828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1/29/2025</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1771780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1013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277964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Title slide graphic 2">
    <p:bg>
      <p:bgPr>
        <a:solidFill>
          <a:schemeClr val="accent1"/>
        </a:solidFill>
        <a:effectLst/>
      </p:bgPr>
    </p:bg>
    <p:spTree>
      <p:nvGrpSpPr>
        <p:cNvPr id="1" name=""/>
        <p:cNvGrpSpPr/>
        <p:nvPr/>
      </p:nvGrpSpPr>
      <p:grpSpPr>
        <a:xfrm>
          <a:off x="0" y="0"/>
          <a:ext cx="0" cy="0"/>
          <a:chOff x="0" y="0"/>
          <a:chExt cx="0" cy="0"/>
        </a:xfrm>
      </p:grpSpPr>
      <p:pic>
        <p:nvPicPr>
          <p:cNvPr id="5" name="Picture 4" descr="Image of 4 people within a circle grid, smiling and happy.">
            <a:extLst>
              <a:ext uri="{FF2B5EF4-FFF2-40B4-BE49-F238E27FC236}">
                <a16:creationId xmlns:a16="http://schemas.microsoft.com/office/drawing/2014/main" id="{ED255037-E488-7B01-DF56-70C28A0340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46091" y="244281"/>
            <a:ext cx="6519672" cy="6519672"/>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bg2"/>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58B37DDA-DCDE-91D5-D81A-4AAAC5F1FE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266525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81541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90801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22005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92443"/>
          </a:xfrm>
        </p:spPr>
        <p:txBody>
          <a:bodyPr/>
          <a:lstStyle>
            <a:lvl1pPr>
              <a:defRPr sz="3200" b="0"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1974455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F1F8-9E40-EEC8-2C31-DB521F4D13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BBFF2F-1000-A9DD-C728-9F02AE1349D7}"/>
              </a:ext>
            </a:extLst>
          </p:cNvPr>
          <p:cNvSpPr>
            <a:spLocks noGrp="1"/>
          </p:cNvSpPr>
          <p:nvPr>
            <p:ph type="dt" sz="half" idx="10"/>
          </p:nvPr>
        </p:nvSpPr>
        <p:spPr/>
        <p:txBody>
          <a:bodyPr/>
          <a:lstStyle/>
          <a:p>
            <a:fld id="{4714C582-264F-40F1-A783-A338111626B6}" type="datetimeFigureOut">
              <a:rPr lang="en-US" smtClean="0"/>
              <a:t>1/29/2025</a:t>
            </a:fld>
            <a:endParaRPr lang="en-US"/>
          </a:p>
        </p:txBody>
      </p:sp>
      <p:sp>
        <p:nvSpPr>
          <p:cNvPr id="4" name="Footer Placeholder 3">
            <a:extLst>
              <a:ext uri="{FF2B5EF4-FFF2-40B4-BE49-F238E27FC236}">
                <a16:creationId xmlns:a16="http://schemas.microsoft.com/office/drawing/2014/main" id="{1EB099ED-69FC-B36E-A1B3-845A8CA19D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969B53-C146-B87F-E14D-0BE02EA12F9E}"/>
              </a:ext>
            </a:extLst>
          </p:cNvPr>
          <p:cNvSpPr>
            <a:spLocks noGrp="1"/>
          </p:cNvSpPr>
          <p:nvPr>
            <p:ph type="sldNum" sz="quarter" idx="12"/>
          </p:nvPr>
        </p:nvSpPr>
        <p:spPr/>
        <p:txBody>
          <a:bodyPr/>
          <a:lstStyle/>
          <a:p>
            <a:fld id="{0E94F1E7-99F0-4ACA-97FC-C1C7DC2325C9}" type="slidenum">
              <a:rPr lang="en-US" smtClean="0"/>
              <a:t>‹#›</a:t>
            </a:fld>
            <a:endParaRPr lang="en-US"/>
          </a:p>
        </p:txBody>
      </p:sp>
    </p:spTree>
    <p:extLst>
      <p:ext uri="{BB962C8B-B14F-4D97-AF65-F5344CB8AC3E}">
        <p14:creationId xmlns:p14="http://schemas.microsoft.com/office/powerpoint/2010/main" val="551843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921278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54274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29246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152067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725651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529011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9"/>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593159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hyperlink" Target="https://aka.ms/Teams/WhatsNewAccessibility"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www.microsoft.com/en-us/microsoft-365/roadmap?filters=&amp;searchterms=397097"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hyperlink" Target="https://aka.ms/Copilot/WhatsNew" TargetMode="External"/><Relationship Id="rId4" Type="http://schemas.openxmlformats.org/officeDocument/2006/relationships/hyperlink" Target="https://www.microsoft.com/en-us/microsoft-365/roadmap?filters=&amp;searchterms=395787"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microsoft.com/en-us/microsoft-365/roadmap?filters=&amp;searchterms=411573"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hyperlink" Target="https://aka.ms/Copilot/WhatsNew"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0.sv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aka.ms/CodeofConduc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56.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hyperlink" Target="https://aka.ms/Teams/NewCCAnnouncement"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65.jpeg"/><Relationship Id="rId4" Type="http://schemas.openxmlformats.org/officeDocument/2006/relationships/hyperlink" Target="https://aka.ms/Teams/NewChatChannel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communitydays.org/event/2025-02-21/m365-community-days-dc-2025?apcid=0062b5468348eea70fdc9700" TargetMode="External"/><Relationship Id="rId2" Type="http://schemas.openxmlformats.org/officeDocument/2006/relationships/hyperlink" Target="https://communitydays.org/event/2025-02-06/m365-miami?apcid=0062b5468348eea70fdc9700" TargetMode="External"/><Relationship Id="rId1" Type="http://schemas.openxmlformats.org/officeDocument/2006/relationships/slideLayout" Target="../slideLayouts/slideLayout13.xml"/><Relationship Id="rId6"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5" Type="http://schemas.openxmlformats.org/officeDocument/2006/relationships/hyperlink" Target="https://www.microsoft.com/events" TargetMode="External"/><Relationship Id="rId4" Type="http://schemas.openxmlformats.org/officeDocument/2006/relationships/hyperlink" Target="https://m365conf.com/#!/?utm_source=ME25002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aka.ms/M365ChampionCall/ask" TargetMode="External"/><Relationship Id="rId1" Type="http://schemas.openxmlformats.org/officeDocument/2006/relationships/slideLayout" Target="../slideLayouts/slideLayout13.xml"/><Relationship Id="rId5" Type="http://schemas.openxmlformats.org/officeDocument/2006/relationships/hyperlink" Target="https://aka.ms/Microsoft365ChampionCallFeedback" TargetMode="External"/><Relationship Id="rId4" Type="http://schemas.openxmlformats.org/officeDocument/2006/relationships/image" Target="../media/image67.svg"/></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CallAM" TargetMode="External"/><Relationship Id="rId2" Type="http://schemas.openxmlformats.org/officeDocument/2006/relationships/hyperlink" Target="https://aka.ms/community/learning" TargetMode="External"/><Relationship Id="rId1" Type="http://schemas.openxmlformats.org/officeDocument/2006/relationships/slideLayout" Target="../slideLayouts/slideLayout12.xml"/><Relationship Id="rId5" Type="http://schemas.openxmlformats.org/officeDocument/2006/relationships/hyperlink" Target="https://aka.ms/M365Champions" TargetMode="External"/><Relationship Id="rId4" Type="http://schemas.openxmlformats.org/officeDocument/2006/relationships/hyperlink" Target="https://aka.ms/M365ChampionCallPM"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68.png"/><Relationship Id="rId7" Type="http://schemas.openxmlformats.org/officeDocument/2006/relationships/hyperlink" Target="https://aka.ms/DrivingAdoption" TargetMode="External"/><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hyperlink" Target="https://aka.ms/Microsoft365ChampionCallFeedback"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nam06.safelinks.protection.outlook.com/?url=https%3A%2F%2Fpilotl.ink%2Fr%3Fp%3Dabrlkrudjdxkod64s4adaz4t34gt6hzr2sdcgiqjb4adjmujfvptzlnhluhamcdd42dqu32q2kiyzfoffo7f2djwbdrlhaby3e&amp;data=05%7C02%7Ctifflee%40microsoft.com%7C915c65aaff4d41bc6c2a08dd3ca6d812%7C72f988bf86f141af91ab2d7cd011db47%7C1%7C0%7C638733409502459342%7CUnknown%7CTWFpbGZsb3d8eyJFbXB0eU1hcGkiOnRydWUsIlYiOiIwLjAuMDAwMCIsIlAiOiJXaW4zMiIsIkFOIjoiTWFpbCIsIldUIjoyfQ%3D%3D%7C0%7C%7C%7C&amp;sdata=cdBvM2OgRGrX9oTnxbdOgrNHoADH%2B8kSzhhWhOAB6Po%3D&amp;reserved=0"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m365conf.com/#!/?utm_source=ME25002A"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hyperlink" Target="https://aka.ms/M365Conf/registratio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youtube.com/@MicrosoftCommunityLearning" TargetMode="External"/><Relationship Id="rId2" Type="http://schemas.openxmlformats.org/officeDocument/2006/relationships/hyperlink" Target="https://aka.ms/MGCI" TargetMode="Externa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hyperlink" Target="https://techcommunity.microsoft.com/"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adoption.microsoft.com/agents-in-microsoft-365/" TargetMode="External"/><Relationship Id="rId3" Type="http://schemas.openxmlformats.org/officeDocument/2006/relationships/hyperlink" Target="https://aka.ms/customerhubsessions" TargetMode="External"/><Relationship Id="rId7" Type="http://schemas.openxmlformats.org/officeDocument/2006/relationships/hyperlink" Target="https://adoption.microsoft.com/clipchamp/" TargetMode="External"/><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adoption.microsoft.com/copilot/user-engagement-tools-and-templates/" TargetMode="External"/><Relationship Id="rId11" Type="http://schemas.openxmlformats.org/officeDocument/2006/relationships/hyperlink" Target="https://adoption.microsoft.com/release-notes/" TargetMode="External"/><Relationship Id="rId5" Type="http://schemas.openxmlformats.org/officeDocument/2006/relationships/hyperlink" Target="https://adoption.microsoft.com/copilot/chat-and-agent-starter-kit/" TargetMode="External"/><Relationship Id="rId10" Type="http://schemas.openxmlformats.org/officeDocument/2006/relationships/hyperlink" Target="https://aka.ms/Copilot/ScenarioLibrary" TargetMode="External"/><Relationship Id="rId4" Type="http://schemas.openxmlformats.org/officeDocument/2006/relationships/hyperlink" Target="https://aka.ms/Copilot/SuccessKit" TargetMode="External"/><Relationship Id="rId9" Type="http://schemas.openxmlformats.org/officeDocument/2006/relationships/hyperlink" Target="https://adoption.microsoft.com/guid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ka.ms/VivaGoals/RetirementFAQ" TargetMode="External"/><Relationship Id="rId2" Type="http://schemas.openxmlformats.org/officeDocument/2006/relationships/hyperlink" Target="https://aka.ms/VivaGoals/RetirementAnnouncement" TargetMode="External"/><Relationship Id="rId1" Type="http://schemas.openxmlformats.org/officeDocument/2006/relationships/slideLayout" Target="../slideLayouts/slideLayout1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03894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273551"/>
            <a:ext cx="7726870" cy="29546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Segoe UI Semibold"/>
                <a:ea typeface="+mn-ea"/>
                <a:cs typeface="+mn-cs"/>
              </a:rPr>
              <a:t>Microsoft 365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dirty="0">
              <a:ln>
                <a:noFill/>
              </a:ln>
              <a:solidFill>
                <a:schemeClr val="bg1"/>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ED8A1AB5-2D60-3569-1D67-9F967F1BC395}"/>
              </a:ext>
            </a:extLst>
          </p:cNvPr>
          <p:cNvSpPr txBox="1"/>
          <p:nvPr/>
        </p:nvSpPr>
        <p:spPr>
          <a:xfrm>
            <a:off x="1530382" y="4652291"/>
            <a:ext cx="29135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January 2025</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FE62-CA15-F88A-CC92-2EA82364F238}"/>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00B6624C-D19C-29EF-D569-352DE4A58AE1}"/>
              </a:ext>
            </a:extLst>
          </p:cNvPr>
          <p:cNvSpPr>
            <a:spLocks noGrp="1"/>
          </p:cNvSpPr>
          <p:nvPr>
            <p:ph type="body" sz="quarter" idx="12"/>
          </p:nvPr>
        </p:nvSpPr>
        <p:spPr/>
        <p:txBody>
          <a:bodyPr/>
          <a:lstStyle/>
          <a:p>
            <a:r>
              <a:rPr lang="en-US"/>
              <a:t>Microsoft Teams</a:t>
            </a:r>
          </a:p>
        </p:txBody>
      </p:sp>
      <p:sp>
        <p:nvSpPr>
          <p:cNvPr id="5" name="Text Placeholder 4">
            <a:extLst>
              <a:ext uri="{FF2B5EF4-FFF2-40B4-BE49-F238E27FC236}">
                <a16:creationId xmlns:a16="http://schemas.microsoft.com/office/drawing/2014/main" id="{09AA3B6B-AA4A-3E59-865C-91219DFDDE78}"/>
              </a:ext>
            </a:extLst>
          </p:cNvPr>
          <p:cNvSpPr>
            <a:spLocks noGrp="1"/>
          </p:cNvSpPr>
          <p:nvPr>
            <p:ph type="body" sz="quarter" idx="13"/>
          </p:nvPr>
        </p:nvSpPr>
        <p:spPr>
          <a:xfrm>
            <a:off x="591884" y="2119943"/>
            <a:ext cx="5400162" cy="4214487"/>
          </a:xfrm>
        </p:spPr>
        <p:txBody>
          <a:bodyPr/>
          <a:lstStyle/>
          <a:p>
            <a:pPr algn="l">
              <a:lnSpc>
                <a:spcPct val="90000"/>
              </a:lnSpc>
              <a:spcBef>
                <a:spcPts val="1000"/>
              </a:spcBef>
            </a:pPr>
            <a:r>
              <a:rPr lang="en-US" sz="2400" i="0">
                <a:solidFill>
                  <a:srgbClr val="333333"/>
                </a:solidFill>
                <a:effectLst/>
                <a:latin typeface="+mj-lt"/>
              </a:rPr>
              <a:t>What’s next for accessibility in Teams</a:t>
            </a:r>
          </a:p>
          <a:p>
            <a:pPr algn="l">
              <a:lnSpc>
                <a:spcPct val="90000"/>
              </a:lnSpc>
              <a:spcBef>
                <a:spcPts val="1000"/>
              </a:spcBef>
            </a:pPr>
            <a:r>
              <a:rPr lang="en-US" b="0" i="0">
                <a:solidFill>
                  <a:srgbClr val="333333"/>
                </a:solidFill>
                <a:effectLst/>
                <a:latin typeface="Segoe UI" panose="020B0502040204020203" pitchFamily="34" charset="0"/>
              </a:rPr>
              <a:t>In the coming months, Teams will develop new features designed to enable effective collaboration for all. These include</a:t>
            </a:r>
            <a:r>
              <a:rPr lang="en-US">
                <a:solidFill>
                  <a:srgbClr val="333333"/>
                </a:solidFill>
                <a:latin typeface="Segoe UI" panose="020B0502040204020203" pitchFamily="34" charset="0"/>
              </a:rPr>
              <a:t> i</a:t>
            </a:r>
            <a:r>
              <a:rPr lang="en-US" b="0" i="0">
                <a:solidFill>
                  <a:srgbClr val="333333"/>
                </a:solidFill>
                <a:effectLst/>
                <a:latin typeface="Segoe UI" panose="020B0502040204020203" pitchFamily="34" charset="0"/>
              </a:rPr>
              <a:t>mprovements to the Teams meetings experience:</a:t>
            </a:r>
          </a:p>
          <a:p>
            <a:pPr marL="285750" indent="-285750">
              <a:lnSpc>
                <a:spcPct val="90000"/>
              </a:lnSpc>
              <a:spcBef>
                <a:spcPts val="1000"/>
              </a:spcBef>
              <a:buFont typeface="Arial" panose="020B0604020202020204" pitchFamily="34" charset="0"/>
              <a:buChar char="•"/>
            </a:pPr>
            <a:r>
              <a:rPr lang="en-US" b="0" i="0">
                <a:solidFill>
                  <a:srgbClr val="333333"/>
                </a:solidFill>
                <a:effectLst/>
                <a:latin typeface="Segoe UI" panose="020B0502040204020203" pitchFamily="34" charset="0"/>
              </a:rPr>
              <a:t>The ability to customize the meeting stage to better fit your daily use.</a:t>
            </a:r>
          </a:p>
          <a:p>
            <a:pPr marL="285750" indent="-285750">
              <a:lnSpc>
                <a:spcPct val="90000"/>
              </a:lnSpc>
              <a:spcBef>
                <a:spcPts val="1000"/>
              </a:spcBef>
              <a:buFont typeface="Arial" panose="020B0604020202020204" pitchFamily="34" charset="0"/>
              <a:buChar char="•"/>
            </a:pPr>
            <a:r>
              <a:rPr lang="en-US" b="0" i="0">
                <a:solidFill>
                  <a:srgbClr val="333333"/>
                </a:solidFill>
                <a:effectLst/>
                <a:latin typeface="Segoe UI" panose="020B0502040204020203" pitchFamily="34" charset="0"/>
              </a:rPr>
              <a:t>Enhancing captions for those that prefer to read the meeting content in real time.</a:t>
            </a:r>
          </a:p>
          <a:p>
            <a:pPr marL="285750" indent="-285750">
              <a:lnSpc>
                <a:spcPct val="90000"/>
              </a:lnSpc>
              <a:spcBef>
                <a:spcPts val="1000"/>
              </a:spcBef>
              <a:buFont typeface="Arial" panose="020B0604020202020204" pitchFamily="34" charset="0"/>
              <a:buChar char="•"/>
            </a:pPr>
            <a:r>
              <a:rPr lang="en-US" b="0" i="0">
                <a:solidFill>
                  <a:srgbClr val="333333"/>
                </a:solidFill>
                <a:effectLst/>
                <a:latin typeface="Segoe UI" panose="020B0502040204020203" pitchFamily="34" charset="0"/>
              </a:rPr>
              <a:t>Allowing those who use sign language to be better recognized as the active speaker and improving the overall sign language experience.</a:t>
            </a:r>
          </a:p>
          <a:p>
            <a:pPr marL="0" indent="0">
              <a:lnSpc>
                <a:spcPct val="90000"/>
              </a:lnSpc>
              <a:spcBef>
                <a:spcPts val="1000"/>
              </a:spcBef>
              <a:buNone/>
            </a:pPr>
            <a:r>
              <a:rPr lang="en-US">
                <a:solidFill>
                  <a:srgbClr val="333333"/>
                </a:solidFill>
                <a:latin typeface="SegoeUI"/>
                <a:cs typeface="Segoe UI"/>
              </a:rPr>
              <a:t>Click </a:t>
            </a:r>
            <a:r>
              <a:rPr lang="en-US">
                <a:solidFill>
                  <a:srgbClr val="333333"/>
                </a:solidFill>
                <a:latin typeface="SegoeUI"/>
                <a:cs typeface="Segoe UI"/>
                <a:hlinkClick r:id="rId3"/>
              </a:rPr>
              <a:t>aka.ms/Teams/WhatsNewAccessibility</a:t>
            </a:r>
            <a:r>
              <a:rPr lang="en-US">
                <a:solidFill>
                  <a:srgbClr val="333333"/>
                </a:solidFill>
                <a:latin typeface="SegoeUI"/>
                <a:cs typeface="Segoe UI"/>
              </a:rPr>
              <a:t> to learn more.</a:t>
            </a:r>
            <a:endParaRPr lang="en-US">
              <a:latin typeface="Segoe UI"/>
              <a:cs typeface="Segoe UI"/>
            </a:endParaRPr>
          </a:p>
        </p:txBody>
      </p:sp>
      <p:pic>
        <p:nvPicPr>
          <p:cNvPr id="6" name="Picture 2">
            <a:extLst>
              <a:ext uri="{FF2B5EF4-FFF2-40B4-BE49-F238E27FC236}">
                <a16:creationId xmlns:a16="http://schemas.microsoft.com/office/drawing/2014/main" id="{E36416DB-DB5F-FB10-CFCC-A37B76BDB3AC}"/>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95" r="1495"/>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34479573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lstStyle/>
          <a:p>
            <a:r>
              <a:rPr lang="en-US"/>
              <a:t>Microsoft OneNote</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4328364"/>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Copilot for OneNote</a:t>
            </a:r>
          </a:p>
          <a:p>
            <a:pPr marL="0" indent="0">
              <a:lnSpc>
                <a:spcPct val="90000"/>
              </a:lnSpc>
              <a:spcBef>
                <a:spcPts val="1000"/>
              </a:spcBef>
              <a:buNone/>
            </a:pPr>
            <a:r>
              <a:rPr lang="en-US" b="0" i="0">
                <a:solidFill>
                  <a:srgbClr val="333333"/>
                </a:solidFill>
                <a:effectLst/>
                <a:latin typeface="Segoe UI" panose="020B0502040204020203" pitchFamily="34" charset="0"/>
              </a:rPr>
              <a:t>Copilot for OneNote on Mac and iPad is an intelligent assistant that helps transform the way users interact with their notes. With simple natural language commands, users can use Copilot to help them understand, summarize, and rewrite notes for enhanced clarity and purpose. It is designed to work seamlessly on the Mac, offering a contextual chat experience that empowers users to accomplish tasks faster. Whether preparing for a meeting or organizing thoughts, Copilot for OneNote on Mac is the perfect partner for boosting productivity. Copilot for OneNote for </a:t>
            </a:r>
            <a:r>
              <a:rPr lang="en-US" b="0" i="0">
                <a:effectLst/>
                <a:latin typeface="Segoe UI" panose="020B0502040204020203" pitchFamily="34" charset="0"/>
                <a:hlinkClick r:id="rId3"/>
              </a:rPr>
              <a:t>Mac</a:t>
            </a:r>
            <a:r>
              <a:rPr lang="en-US" b="0" i="0">
                <a:solidFill>
                  <a:srgbClr val="333333"/>
                </a:solidFill>
                <a:effectLst/>
                <a:latin typeface="Segoe UI" panose="020B0502040204020203" pitchFamily="34" charset="0"/>
              </a:rPr>
              <a:t> and </a:t>
            </a:r>
            <a:r>
              <a:rPr lang="en-US" b="0" i="0">
                <a:effectLst/>
                <a:latin typeface="Segoe UI" panose="020B0502040204020203" pitchFamily="34" charset="0"/>
                <a:hlinkClick r:id="rId4"/>
              </a:rPr>
              <a:t>iPad</a:t>
            </a:r>
            <a:r>
              <a:rPr lang="en-US" b="0" i="0">
                <a:solidFill>
                  <a:srgbClr val="333333"/>
                </a:solidFill>
                <a:effectLst/>
                <a:latin typeface="Segoe UI" panose="020B0502040204020203" pitchFamily="34" charset="0"/>
              </a:rPr>
              <a:t> rolled out in December.  </a:t>
            </a:r>
          </a:p>
          <a:p>
            <a:pPr marL="0" indent="0">
              <a:lnSpc>
                <a:spcPct val="90000"/>
              </a:lnSpc>
              <a:spcBef>
                <a:spcPts val="1000"/>
              </a:spcBef>
              <a:buNone/>
            </a:pPr>
            <a:r>
              <a:rPr lang="en-US" sz="1800">
                <a:highlight>
                  <a:srgbClr val="FFFFFF"/>
                </a:highlight>
                <a:latin typeface="Segoe UI"/>
                <a:cs typeface="Segoe UI"/>
              </a:rPr>
              <a:t>Click </a:t>
            </a:r>
            <a:r>
              <a:rPr lang="en-US" sz="1800">
                <a:highlight>
                  <a:srgbClr val="FFFFFF"/>
                </a:highlight>
                <a:latin typeface="Segoe UI"/>
                <a:cs typeface="Segoe UI"/>
                <a:hlinkClick r:id="rId5"/>
              </a:rPr>
              <a:t>aka.ms/Copilot/WhatsNew</a:t>
            </a:r>
            <a:r>
              <a:rPr lang="en-US" sz="1800">
                <a:highlight>
                  <a:srgbClr val="FFFFFF"/>
                </a:highlight>
                <a:latin typeface="Segoe UI"/>
                <a:cs typeface="Segoe UI"/>
              </a:rPr>
              <a:t> to learn more.</a:t>
            </a:r>
            <a:endParaRPr lang="en-US" sz="1600">
              <a:latin typeface="Segoe UI"/>
              <a:cs typeface="Segoe UI"/>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449" y="1648187"/>
            <a:ext cx="6197919" cy="4591286"/>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30DA-A89F-3F2A-70B5-D401BC63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A5F6C-41E9-53B9-2F26-F694BCFBDA31}"/>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0A004E87-B892-ED41-88B7-90D37736AF44}"/>
              </a:ext>
            </a:extLst>
          </p:cNvPr>
          <p:cNvSpPr>
            <a:spLocks noGrp="1"/>
          </p:cNvSpPr>
          <p:nvPr>
            <p:ph type="body" sz="quarter" idx="12"/>
          </p:nvPr>
        </p:nvSpPr>
        <p:spPr/>
        <p:txBody>
          <a:bodyPr/>
          <a:lstStyle/>
          <a:p>
            <a:r>
              <a:rPr lang="en-US"/>
              <a:t>Microsoft Teams</a:t>
            </a:r>
          </a:p>
        </p:txBody>
      </p:sp>
      <p:sp>
        <p:nvSpPr>
          <p:cNvPr id="5" name="Text Placeholder 4">
            <a:extLst>
              <a:ext uri="{FF2B5EF4-FFF2-40B4-BE49-F238E27FC236}">
                <a16:creationId xmlns:a16="http://schemas.microsoft.com/office/drawing/2014/main" id="{E10E7E84-9BD4-9566-DDB2-E6DA8404635E}"/>
              </a:ext>
            </a:extLst>
          </p:cNvPr>
          <p:cNvSpPr>
            <a:spLocks noGrp="1"/>
          </p:cNvSpPr>
          <p:nvPr>
            <p:ph type="body" sz="quarter" idx="13"/>
          </p:nvPr>
        </p:nvSpPr>
        <p:spPr>
          <a:xfrm>
            <a:off x="584200" y="1984051"/>
            <a:ext cx="4927600" cy="4245265"/>
          </a:xfrm>
        </p:spPr>
        <p:txBody>
          <a:bodyPr/>
          <a:lstStyle/>
          <a:p>
            <a:pPr algn="l">
              <a:lnSpc>
                <a:spcPct val="90000"/>
              </a:lnSpc>
              <a:spcBef>
                <a:spcPts val="1000"/>
              </a:spcBef>
            </a:pPr>
            <a:r>
              <a:rPr lang="en-US" sz="2400" b="1" i="0">
                <a:solidFill>
                  <a:srgbClr val="333333"/>
                </a:solidFill>
                <a:effectLst/>
                <a:latin typeface="+mj-lt"/>
              </a:rPr>
              <a:t>Intelligent recap in Teams for calls from chat and ‘Meet now’ meetings</a:t>
            </a:r>
          </a:p>
          <a:p>
            <a:pPr marL="0" indent="0">
              <a:lnSpc>
                <a:spcPct val="90000"/>
              </a:lnSpc>
              <a:spcBef>
                <a:spcPts val="1000"/>
              </a:spcBef>
              <a:buNone/>
            </a:pPr>
            <a:r>
              <a:rPr lang="en-US" b="0" i="0">
                <a:solidFill>
                  <a:srgbClr val="333333"/>
                </a:solidFill>
                <a:effectLst/>
                <a:latin typeface="Segoe UI" panose="020B0502040204020203" pitchFamily="34" charset="0"/>
              </a:rPr>
              <a:t>Soon, you will be able to enjoy AI-generated summaries for more types of meetings, even when they are not scheduled in advance. Intelligent meeting recap will be available for impromptu calls and meetings, like those started from ‘Meet now’ and calls started from chat. You can easily browse the recording by speakers and topics, as well as access AI-generated notes, AI-generated tasks, and name mentions after the ad-hoc meeting ends. This feature </a:t>
            </a:r>
            <a:r>
              <a:rPr lang="en-US" b="0" i="0">
                <a:effectLst/>
                <a:latin typeface="Segoe UI" panose="020B0502040204020203" pitchFamily="34" charset="0"/>
                <a:hlinkClick r:id="rId3"/>
              </a:rPr>
              <a:t>has begun rolling out and will be available in January</a:t>
            </a:r>
            <a:r>
              <a:rPr lang="en-US" b="0" i="0">
                <a:solidFill>
                  <a:srgbClr val="333333"/>
                </a:solidFill>
                <a:effectLst/>
                <a:latin typeface="Segoe UI" panose="020B0502040204020203" pitchFamily="34" charset="0"/>
              </a:rPr>
              <a:t>.</a:t>
            </a:r>
            <a:endParaRPr lang="en-US" sz="1800">
              <a:solidFill>
                <a:srgbClr val="333333"/>
              </a:solidFill>
              <a:highlight>
                <a:srgbClr val="FFFFFF"/>
              </a:highlight>
              <a:latin typeface="Segoe UI" panose="020B0502040204020203" pitchFamily="34" charset="0"/>
              <a:cs typeface="Segoe UI"/>
            </a:endParaRPr>
          </a:p>
          <a:p>
            <a:pPr marL="0" indent="0">
              <a:lnSpc>
                <a:spcPct val="90000"/>
              </a:lnSpc>
              <a:spcBef>
                <a:spcPts val="1000"/>
              </a:spcBef>
              <a:buNone/>
            </a:pPr>
            <a:r>
              <a:rPr lang="en-US" sz="1800">
                <a:highlight>
                  <a:srgbClr val="FFFFFF"/>
                </a:highlight>
                <a:latin typeface="Segoe UI"/>
                <a:cs typeface="Segoe UI"/>
              </a:rPr>
              <a:t>Click </a:t>
            </a:r>
            <a:r>
              <a:rPr lang="en-US" sz="1800">
                <a:highlight>
                  <a:srgbClr val="FFFFFF"/>
                </a:highlight>
                <a:latin typeface="Segoe UI"/>
                <a:cs typeface="Segoe UI"/>
                <a:hlinkClick r:id="rId4"/>
              </a:rPr>
              <a:t>aka.ms/Copilot/</a:t>
            </a:r>
            <a:r>
              <a:rPr lang="en-US" sz="1800" err="1">
                <a:highlight>
                  <a:srgbClr val="FFFFFF"/>
                </a:highlight>
                <a:latin typeface="Segoe UI"/>
                <a:cs typeface="Segoe UI"/>
                <a:hlinkClick r:id="rId4"/>
              </a:rPr>
              <a:t>WhatsNew</a:t>
            </a:r>
            <a:r>
              <a:rPr lang="en-US" sz="1800">
                <a:highlight>
                  <a:srgbClr val="FFFFFF"/>
                </a:highlight>
                <a:latin typeface="Segoe UI"/>
                <a:cs typeface="Segoe UI"/>
              </a:rPr>
              <a:t> to learn more.</a:t>
            </a:r>
            <a:endParaRPr lang="en-US" sz="1600">
              <a:latin typeface="Segoe UI"/>
              <a:cs typeface="Segoe UI"/>
            </a:endParaRPr>
          </a:p>
        </p:txBody>
      </p:sp>
      <p:pic>
        <p:nvPicPr>
          <p:cNvPr id="7" name="Picture 6">
            <a:extLst>
              <a:ext uri="{FF2B5EF4-FFF2-40B4-BE49-F238E27FC236}">
                <a16:creationId xmlns:a16="http://schemas.microsoft.com/office/drawing/2014/main" id="{012A36E5-1A91-E8EA-6A32-AA9134A2131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32449" y="2148389"/>
            <a:ext cx="6197919" cy="3590882"/>
          </a:xfrm>
          <a:prstGeom prst="rect">
            <a:avLst/>
          </a:prstGeom>
        </p:spPr>
      </p:pic>
    </p:spTree>
    <p:extLst>
      <p:ext uri="{BB962C8B-B14F-4D97-AF65-F5344CB8AC3E}">
        <p14:creationId xmlns:p14="http://schemas.microsoft.com/office/powerpoint/2010/main" val="19807338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58B6-BC13-9241-8163-0E448D34A140}"/>
              </a:ext>
            </a:extLst>
          </p:cNvPr>
          <p:cNvSpPr>
            <a:spLocks noGrp="1"/>
          </p:cNvSpPr>
          <p:nvPr>
            <p:ph type="title"/>
          </p:nvPr>
        </p:nvSpPr>
        <p:spPr>
          <a:xfrm>
            <a:off x="588963" y="2301875"/>
            <a:ext cx="3623808" cy="1231900"/>
          </a:xfrm>
        </p:spPr>
        <p:txBody>
          <a:bodyPr/>
          <a:lstStyle/>
          <a:p>
            <a:r>
              <a:rPr lang="en-US"/>
              <a:t>The new chat and channels experience </a:t>
            </a:r>
          </a:p>
        </p:txBody>
      </p:sp>
      <p:sp>
        <p:nvSpPr>
          <p:cNvPr id="7" name="Text Placeholder 2">
            <a:extLst>
              <a:ext uri="{FF2B5EF4-FFF2-40B4-BE49-F238E27FC236}">
                <a16:creationId xmlns:a16="http://schemas.microsoft.com/office/drawing/2014/main" id="{5687785C-B2B6-8006-A3C5-614804733D5A}"/>
              </a:ext>
            </a:extLst>
          </p:cNvPr>
          <p:cNvSpPr txBox="1">
            <a:spLocks/>
          </p:cNvSpPr>
          <p:nvPr/>
        </p:nvSpPr>
        <p:spPr>
          <a:xfrm>
            <a:off x="582613" y="3940195"/>
            <a:ext cx="4164012" cy="307777"/>
          </a:xfrm>
          <a:prstGeom prst="rect">
            <a:avLst/>
          </a:prstGeom>
          <a:noFill/>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0" i="0" kern="1200" spc="0" baseline="0">
                <a:solidFill>
                  <a:schemeClr val="bg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Segoe UI"/>
                <a:cs typeface="Segoe UI"/>
              </a:rPr>
              <a:t>Jan 2025 Champions Community Call</a:t>
            </a:r>
            <a:endParaRPr lang="en-US" dirty="0"/>
          </a:p>
        </p:txBody>
      </p:sp>
      <p:sp>
        <p:nvSpPr>
          <p:cNvPr id="11" name="Text Placeholder 10">
            <a:extLst>
              <a:ext uri="{FF2B5EF4-FFF2-40B4-BE49-F238E27FC236}">
                <a16:creationId xmlns:a16="http://schemas.microsoft.com/office/drawing/2014/main" id="{395757E0-E4CA-1C83-90EF-300D76E44E99}"/>
              </a:ext>
            </a:extLst>
          </p:cNvPr>
          <p:cNvSpPr>
            <a:spLocks noGrp="1"/>
          </p:cNvSpPr>
          <p:nvPr>
            <p:ph type="body" sz="quarter" idx="12"/>
          </p:nvPr>
        </p:nvSpPr>
        <p:spPr>
          <a:xfrm>
            <a:off x="582042" y="4931390"/>
            <a:ext cx="4164583" cy="677108"/>
          </a:xfrm>
        </p:spPr>
        <p:txBody>
          <a:bodyPr/>
          <a:lstStyle/>
          <a:p>
            <a:r>
              <a:rPr lang="en-US"/>
              <a:t>Microsoft Teams</a:t>
            </a:r>
            <a:br>
              <a:rPr lang="en-US"/>
            </a:br>
            <a:r>
              <a:rPr lang="en-US"/>
              <a:t>Collaboration Framework</a:t>
            </a:r>
          </a:p>
        </p:txBody>
      </p:sp>
    </p:spTree>
    <p:extLst>
      <p:ext uri="{BB962C8B-B14F-4D97-AF65-F5344CB8AC3E}">
        <p14:creationId xmlns:p14="http://schemas.microsoft.com/office/powerpoint/2010/main" val="26417102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CB8D1E-21B6-AAE1-B5D4-5F1F199CBF46}"/>
              </a:ext>
            </a:extLst>
          </p:cNvPr>
          <p:cNvSpPr>
            <a:spLocks noGrp="1"/>
          </p:cNvSpPr>
          <p:nvPr>
            <p:ph type="title"/>
          </p:nvPr>
        </p:nvSpPr>
        <p:spPr/>
        <p:txBody>
          <a:bodyPr/>
          <a:lstStyle/>
          <a:p>
            <a:r>
              <a:rPr lang="en-US"/>
              <a:t>Vision &amp; goals</a:t>
            </a:r>
          </a:p>
        </p:txBody>
      </p:sp>
      <p:sp>
        <p:nvSpPr>
          <p:cNvPr id="2" name="Text Placeholder 1">
            <a:extLst>
              <a:ext uri="{FF2B5EF4-FFF2-40B4-BE49-F238E27FC236}">
                <a16:creationId xmlns:a16="http://schemas.microsoft.com/office/drawing/2014/main" id="{09C44304-58B5-66D8-E566-3F153004339D}"/>
              </a:ext>
            </a:extLst>
          </p:cNvPr>
          <p:cNvSpPr>
            <a:spLocks noGrp="1"/>
          </p:cNvSpPr>
          <p:nvPr>
            <p:ph type="body" sz="quarter" idx="12"/>
          </p:nvPr>
        </p:nvSpPr>
        <p:spPr/>
        <p:txBody>
          <a:bodyPr vert="horz" wrap="square" lIns="0" tIns="0" rIns="0" bIns="0" rtlCol="0" anchor="t">
            <a:spAutoFit/>
          </a:bodyPr>
          <a:lstStyle/>
          <a:p>
            <a:r>
              <a:rPr lang="en-US">
                <a:gradFill>
                  <a:gsLst>
                    <a:gs pos="0">
                      <a:srgbClr val="FFFFFF"/>
                    </a:gs>
                    <a:gs pos="100000">
                      <a:srgbClr val="FFFFFF"/>
                    </a:gs>
                  </a:gsLst>
                  <a:lin ang="5400000" scaled="0"/>
                </a:gradFill>
                <a:cs typeface="Segoe UI Semilight"/>
              </a:rPr>
              <a:t>Speaker: Diana Hsu</a:t>
            </a:r>
            <a:endParaRPr lang="en-US"/>
          </a:p>
        </p:txBody>
      </p:sp>
    </p:spTree>
    <p:extLst>
      <p:ext uri="{BB962C8B-B14F-4D97-AF65-F5344CB8AC3E}">
        <p14:creationId xmlns:p14="http://schemas.microsoft.com/office/powerpoint/2010/main" val="18639393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807653-4D6E-6A0F-8293-A3396E377A90}"/>
              </a:ext>
              <a:ext uri="{C183D7F6-B498-43B3-948B-1728B52AA6E4}">
                <adec:decorative xmlns:adec="http://schemas.microsoft.com/office/drawing/2017/decorative" val="1"/>
              </a:ext>
            </a:extLst>
          </p:cNvPr>
          <p:cNvGrpSpPr/>
          <p:nvPr/>
        </p:nvGrpSpPr>
        <p:grpSpPr>
          <a:xfrm>
            <a:off x="0" y="0"/>
            <a:ext cx="12192000" cy="1084051"/>
            <a:chOff x="0" y="0"/>
            <a:chExt cx="12192000" cy="1084051"/>
          </a:xfrm>
          <a:solidFill>
            <a:srgbClr val="7A7BE6"/>
          </a:solidFill>
        </p:grpSpPr>
        <p:sp>
          <p:nvSpPr>
            <p:cNvPr id="12" name="Rectangle: Top Corners Rounded 11">
              <a:extLst>
                <a:ext uri="{FF2B5EF4-FFF2-40B4-BE49-F238E27FC236}">
                  <a16:creationId xmlns:a16="http://schemas.microsoft.com/office/drawing/2014/main" id="{22865654-AC0D-E5F9-8867-D2427ABB155F}"/>
                </a:ext>
              </a:extLst>
            </p:cNvPr>
            <p:cNvSpPr/>
            <p:nvPr/>
          </p:nvSpPr>
          <p:spPr bwMode="auto">
            <a:xfrm rot="10800000">
              <a:off x="0" y="1"/>
              <a:ext cx="12192000" cy="1084050"/>
            </a:xfrm>
            <a:prstGeom prst="round2SameRect">
              <a:avLst>
                <a:gd name="adj1" fmla="val 0"/>
                <a:gd name="adj2"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4" name="Picture 13" descr="A picture containing fan, device, vector graphics&#10;&#10;Description automatically generated">
              <a:extLst>
                <a:ext uri="{FF2B5EF4-FFF2-40B4-BE49-F238E27FC236}">
                  <a16:creationId xmlns:a16="http://schemas.microsoft.com/office/drawing/2014/main" id="{22221AF2-80C0-4694-60B9-3ED4EC24F9EA}"/>
                </a:ext>
              </a:extLst>
            </p:cNvPr>
            <p:cNvPicPr>
              <a:picLocks noChangeAspect="1"/>
            </p:cNvPicPr>
            <p:nvPr/>
          </p:nvPicPr>
          <p:blipFill rotWithShape="1">
            <a:blip r:embed="rId3">
              <a:alphaModFix amt="5000"/>
            </a:blip>
            <a:srcRect t="83014" b="2571"/>
            <a:stretch/>
          </p:blipFill>
          <p:spPr>
            <a:xfrm>
              <a:off x="0" y="0"/>
              <a:ext cx="12191999" cy="1084050"/>
            </a:xfrm>
            <a:custGeom>
              <a:avLst/>
              <a:gdLst>
                <a:gd name="connsiteX0" fmla="*/ 0 w 11280177"/>
                <a:gd name="connsiteY0" fmla="*/ 0 h 1084050"/>
                <a:gd name="connsiteX1" fmla="*/ 11280177 w 11280177"/>
                <a:gd name="connsiteY1" fmla="*/ 0 h 1084050"/>
                <a:gd name="connsiteX2" fmla="*/ 11280177 w 11280177"/>
                <a:gd name="connsiteY2" fmla="*/ 903376 h 1084050"/>
                <a:gd name="connsiteX3" fmla="*/ 11265979 w 11280177"/>
                <a:gd name="connsiteY3" fmla="*/ 973700 h 1084050"/>
                <a:gd name="connsiteX4" fmla="*/ 11099499 w 11280177"/>
                <a:gd name="connsiteY4" fmla="*/ 1084050 h 1084050"/>
                <a:gd name="connsiteX5" fmla="*/ 180679 w 11280177"/>
                <a:gd name="connsiteY5" fmla="*/ 1084050 h 1084050"/>
                <a:gd name="connsiteX6" fmla="*/ 0 w 11280177"/>
                <a:gd name="connsiteY6" fmla="*/ 903371 h 10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0177" h="1084050">
                  <a:moveTo>
                    <a:pt x="0" y="0"/>
                  </a:moveTo>
                  <a:lnTo>
                    <a:pt x="11280177" y="0"/>
                  </a:lnTo>
                  <a:lnTo>
                    <a:pt x="11280177" y="903376"/>
                  </a:lnTo>
                  <a:lnTo>
                    <a:pt x="11265979" y="973700"/>
                  </a:lnTo>
                  <a:cubicBezTo>
                    <a:pt x="11238551" y="1038548"/>
                    <a:pt x="11174339" y="1084050"/>
                    <a:pt x="11099499" y="1084050"/>
                  </a:cubicBezTo>
                  <a:lnTo>
                    <a:pt x="180679" y="1084050"/>
                  </a:lnTo>
                  <a:cubicBezTo>
                    <a:pt x="80893" y="1084050"/>
                    <a:pt x="0" y="1003157"/>
                    <a:pt x="0" y="903371"/>
                  </a:cubicBezTo>
                  <a:close/>
                </a:path>
              </a:pathLst>
            </a:custGeom>
            <a:grpFill/>
          </p:spPr>
        </p:pic>
      </p:grpSp>
      <p:sp>
        <p:nvSpPr>
          <p:cNvPr id="4" name="Title 3">
            <a:extLst>
              <a:ext uri="{FF2B5EF4-FFF2-40B4-BE49-F238E27FC236}">
                <a16:creationId xmlns:a16="http://schemas.microsoft.com/office/drawing/2014/main" id="{FB6C5F69-C0E7-4097-DF31-B0987ACF8D04}"/>
              </a:ext>
            </a:extLst>
          </p:cNvPr>
          <p:cNvSpPr>
            <a:spLocks noGrp="1"/>
          </p:cNvSpPr>
          <p:nvPr>
            <p:ph type="title"/>
          </p:nvPr>
        </p:nvSpPr>
        <p:spPr>
          <a:xfrm>
            <a:off x="588263" y="326582"/>
            <a:ext cx="11018520" cy="430887"/>
          </a:xfrm>
        </p:spPr>
        <p:txBody>
          <a:bodyPr/>
          <a:lstStyle/>
          <a:p>
            <a:pPr algn="ctr"/>
            <a:r>
              <a:rPr lang="en-US" sz="2800">
                <a:solidFill>
                  <a:schemeClr val="bg1"/>
                </a:solidFill>
              </a:rPr>
              <a:t>Asynchronous collaboration key pain points </a:t>
            </a:r>
            <a:endParaRPr lang="en-IN" sz="2800">
              <a:solidFill>
                <a:schemeClr val="bg1"/>
              </a:solidFill>
            </a:endParaRPr>
          </a:p>
        </p:txBody>
      </p:sp>
      <p:sp>
        <p:nvSpPr>
          <p:cNvPr id="5" name="TextBox 4">
            <a:extLst>
              <a:ext uri="{FF2B5EF4-FFF2-40B4-BE49-F238E27FC236}">
                <a16:creationId xmlns:a16="http://schemas.microsoft.com/office/drawing/2014/main" id="{52359D58-C13D-AE6D-3817-EEBD854FF4D7}"/>
              </a:ext>
            </a:extLst>
          </p:cNvPr>
          <p:cNvSpPr txBox="1"/>
          <p:nvPr/>
        </p:nvSpPr>
        <p:spPr>
          <a:xfrm>
            <a:off x="841707" y="2034976"/>
            <a:ext cx="7722927" cy="2031325"/>
          </a:xfrm>
          <a:prstGeom prst="rect">
            <a:avLst/>
          </a:prstGeom>
          <a:noFill/>
        </p:spPr>
        <p:txBody>
          <a:bodyPr wrap="square" lIns="0" tIns="0" rIns="0" bIns="0" rtlCol="0" anchor="t">
            <a:spAutoFit/>
          </a:bodyPr>
          <a:lstStyle/>
          <a:p>
            <a:pPr marL="342900" indent="-342900">
              <a:spcBef>
                <a:spcPts val="1800"/>
              </a:spcBef>
              <a:spcAft>
                <a:spcPts val="1800"/>
              </a:spcAft>
              <a:buFont typeface="Arial" panose="020B0604020202020204" pitchFamily="34" charset="0"/>
              <a:buChar char="•"/>
            </a:pPr>
            <a:r>
              <a:rPr lang="en-US" sz="2400">
                <a:solidFill>
                  <a:srgbClr val="000000"/>
                </a:solidFill>
                <a:latin typeface="Segoe UI Semibold"/>
              </a:rPr>
              <a:t>Stay on top of what matters</a:t>
            </a:r>
          </a:p>
          <a:p>
            <a:pPr marL="342900" indent="-342900">
              <a:spcBef>
                <a:spcPts val="1800"/>
              </a:spcBef>
              <a:spcAft>
                <a:spcPts val="1800"/>
              </a:spcAft>
              <a:buFont typeface="Arial" panose="020B0604020202020204" pitchFamily="34" charset="0"/>
              <a:buChar char="•"/>
            </a:pPr>
            <a:r>
              <a:rPr lang="en-US" sz="2400">
                <a:solidFill>
                  <a:srgbClr val="000000"/>
                </a:solidFill>
                <a:latin typeface="Segoe UI Semibold"/>
              </a:rPr>
              <a:t>Collaborate efficiently in channels</a:t>
            </a:r>
          </a:p>
          <a:p>
            <a:pPr marL="342900" indent="-342900">
              <a:spcBef>
                <a:spcPts val="1800"/>
              </a:spcBef>
              <a:spcAft>
                <a:spcPts val="1800"/>
              </a:spcAft>
              <a:buFont typeface="Arial" panose="020B0604020202020204" pitchFamily="34" charset="0"/>
              <a:buChar char="•"/>
            </a:pPr>
            <a:r>
              <a:rPr lang="en-US" sz="2400">
                <a:solidFill>
                  <a:srgbClr val="000000"/>
                </a:solidFill>
                <a:latin typeface="Segoe UI Semibold"/>
              </a:rPr>
              <a:t>Stay focused (too much noise)</a:t>
            </a:r>
          </a:p>
        </p:txBody>
      </p:sp>
    </p:spTree>
    <p:extLst>
      <p:ext uri="{BB962C8B-B14F-4D97-AF65-F5344CB8AC3E}">
        <p14:creationId xmlns:p14="http://schemas.microsoft.com/office/powerpoint/2010/main" val="189007878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807653-4D6E-6A0F-8293-A3396E377A90}"/>
              </a:ext>
              <a:ext uri="{C183D7F6-B498-43B3-948B-1728B52AA6E4}">
                <adec:decorative xmlns:adec="http://schemas.microsoft.com/office/drawing/2017/decorative" val="1"/>
              </a:ext>
            </a:extLst>
          </p:cNvPr>
          <p:cNvGrpSpPr/>
          <p:nvPr/>
        </p:nvGrpSpPr>
        <p:grpSpPr>
          <a:xfrm>
            <a:off x="0" y="0"/>
            <a:ext cx="12192000" cy="1084051"/>
            <a:chOff x="0" y="0"/>
            <a:chExt cx="12192000" cy="1084051"/>
          </a:xfrm>
          <a:solidFill>
            <a:srgbClr val="7A7BE6"/>
          </a:solidFill>
        </p:grpSpPr>
        <p:sp>
          <p:nvSpPr>
            <p:cNvPr id="12" name="Rectangle: Top Corners Rounded 11">
              <a:extLst>
                <a:ext uri="{FF2B5EF4-FFF2-40B4-BE49-F238E27FC236}">
                  <a16:creationId xmlns:a16="http://schemas.microsoft.com/office/drawing/2014/main" id="{22865654-AC0D-E5F9-8867-D2427ABB155F}"/>
                </a:ext>
                <a:ext uri="{C183D7F6-B498-43B3-948B-1728B52AA6E4}">
                  <adec:decorative xmlns:adec="http://schemas.microsoft.com/office/drawing/2017/decorative" val="1"/>
                </a:ext>
              </a:extLst>
            </p:cNvPr>
            <p:cNvSpPr/>
            <p:nvPr/>
          </p:nvSpPr>
          <p:spPr bwMode="auto">
            <a:xfrm rot="10800000">
              <a:off x="0" y="1"/>
              <a:ext cx="12192000" cy="1084050"/>
            </a:xfrm>
            <a:prstGeom prst="round2SameRect">
              <a:avLst>
                <a:gd name="adj1" fmla="val 0"/>
                <a:gd name="adj2"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4" name="Picture 13">
              <a:extLst>
                <a:ext uri="{FF2B5EF4-FFF2-40B4-BE49-F238E27FC236}">
                  <a16:creationId xmlns:a16="http://schemas.microsoft.com/office/drawing/2014/main" id="{22221AF2-80C0-4694-60B9-3ED4EC24F9EA}"/>
                </a:ext>
                <a:ext uri="{C183D7F6-B498-43B3-948B-1728B52AA6E4}">
                  <adec:decorative xmlns:adec="http://schemas.microsoft.com/office/drawing/2017/decorative" val="1"/>
                </a:ext>
              </a:extLst>
            </p:cNvPr>
            <p:cNvPicPr>
              <a:picLocks noChangeAspect="1"/>
            </p:cNvPicPr>
            <p:nvPr/>
          </p:nvPicPr>
          <p:blipFill rotWithShape="1">
            <a:blip r:embed="rId3">
              <a:alphaModFix amt="5000"/>
            </a:blip>
            <a:srcRect t="83014" b="2571"/>
            <a:stretch/>
          </p:blipFill>
          <p:spPr>
            <a:xfrm>
              <a:off x="0" y="0"/>
              <a:ext cx="12191999" cy="1084050"/>
            </a:xfrm>
            <a:custGeom>
              <a:avLst/>
              <a:gdLst>
                <a:gd name="connsiteX0" fmla="*/ 0 w 11280177"/>
                <a:gd name="connsiteY0" fmla="*/ 0 h 1084050"/>
                <a:gd name="connsiteX1" fmla="*/ 11280177 w 11280177"/>
                <a:gd name="connsiteY1" fmla="*/ 0 h 1084050"/>
                <a:gd name="connsiteX2" fmla="*/ 11280177 w 11280177"/>
                <a:gd name="connsiteY2" fmla="*/ 903376 h 1084050"/>
                <a:gd name="connsiteX3" fmla="*/ 11265979 w 11280177"/>
                <a:gd name="connsiteY3" fmla="*/ 973700 h 1084050"/>
                <a:gd name="connsiteX4" fmla="*/ 11099499 w 11280177"/>
                <a:gd name="connsiteY4" fmla="*/ 1084050 h 1084050"/>
                <a:gd name="connsiteX5" fmla="*/ 180679 w 11280177"/>
                <a:gd name="connsiteY5" fmla="*/ 1084050 h 1084050"/>
                <a:gd name="connsiteX6" fmla="*/ 0 w 11280177"/>
                <a:gd name="connsiteY6" fmla="*/ 903371 h 10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0177" h="1084050">
                  <a:moveTo>
                    <a:pt x="0" y="0"/>
                  </a:moveTo>
                  <a:lnTo>
                    <a:pt x="11280177" y="0"/>
                  </a:lnTo>
                  <a:lnTo>
                    <a:pt x="11280177" y="903376"/>
                  </a:lnTo>
                  <a:lnTo>
                    <a:pt x="11265979" y="973700"/>
                  </a:lnTo>
                  <a:cubicBezTo>
                    <a:pt x="11238551" y="1038548"/>
                    <a:pt x="11174339" y="1084050"/>
                    <a:pt x="11099499" y="1084050"/>
                  </a:cubicBezTo>
                  <a:lnTo>
                    <a:pt x="180679" y="1084050"/>
                  </a:lnTo>
                  <a:cubicBezTo>
                    <a:pt x="80893" y="1084050"/>
                    <a:pt x="0" y="1003157"/>
                    <a:pt x="0" y="903371"/>
                  </a:cubicBezTo>
                  <a:close/>
                </a:path>
              </a:pathLst>
            </a:custGeom>
            <a:grpFill/>
          </p:spPr>
        </p:pic>
      </p:grpSp>
      <p:sp>
        <p:nvSpPr>
          <p:cNvPr id="4" name="Title 3">
            <a:extLst>
              <a:ext uri="{FF2B5EF4-FFF2-40B4-BE49-F238E27FC236}">
                <a16:creationId xmlns:a16="http://schemas.microsoft.com/office/drawing/2014/main" id="{FB6C5F69-C0E7-4097-DF31-B0987ACF8D04}"/>
              </a:ext>
            </a:extLst>
          </p:cNvPr>
          <p:cNvSpPr>
            <a:spLocks noGrp="1"/>
          </p:cNvSpPr>
          <p:nvPr>
            <p:ph type="title"/>
          </p:nvPr>
        </p:nvSpPr>
        <p:spPr>
          <a:xfrm>
            <a:off x="588263" y="326582"/>
            <a:ext cx="11018520" cy="430887"/>
          </a:xfrm>
        </p:spPr>
        <p:txBody>
          <a:bodyPr/>
          <a:lstStyle/>
          <a:p>
            <a:pPr algn="ctr"/>
            <a:r>
              <a:rPr lang="en-US" sz="2800">
                <a:solidFill>
                  <a:schemeClr val="bg1"/>
                </a:solidFill>
              </a:rPr>
              <a:t>Principles</a:t>
            </a:r>
            <a:endParaRPr lang="en-IN" sz="2800">
              <a:solidFill>
                <a:schemeClr val="bg1"/>
              </a:solidFill>
            </a:endParaRPr>
          </a:p>
        </p:txBody>
      </p:sp>
      <p:sp>
        <p:nvSpPr>
          <p:cNvPr id="5" name="TextBox 4">
            <a:extLst>
              <a:ext uri="{FF2B5EF4-FFF2-40B4-BE49-F238E27FC236}">
                <a16:creationId xmlns:a16="http://schemas.microsoft.com/office/drawing/2014/main" id="{52359D58-C13D-AE6D-3817-EEBD854FF4D7}"/>
              </a:ext>
            </a:extLst>
          </p:cNvPr>
          <p:cNvSpPr txBox="1"/>
          <p:nvPr/>
        </p:nvSpPr>
        <p:spPr>
          <a:xfrm>
            <a:off x="841707" y="2034976"/>
            <a:ext cx="7722927" cy="2031325"/>
          </a:xfrm>
          <a:prstGeom prst="rect">
            <a:avLst/>
          </a:prstGeom>
          <a:noFill/>
        </p:spPr>
        <p:txBody>
          <a:bodyPr wrap="square" lIns="0" tIns="0" rIns="0" bIns="0" rtlCol="0" anchor="t">
            <a:spAutoFit/>
          </a:bodyPr>
          <a:lstStyle/>
          <a:p>
            <a:pPr marL="342900" indent="-342900">
              <a:spcBef>
                <a:spcPts val="1800"/>
              </a:spcBef>
              <a:spcAft>
                <a:spcPts val="1800"/>
              </a:spcAft>
              <a:buFont typeface="Arial" panose="020B0604020202020204" pitchFamily="34" charset="0"/>
              <a:buChar char="•"/>
            </a:pPr>
            <a:r>
              <a:rPr lang="en-US" sz="2400">
                <a:solidFill>
                  <a:srgbClr val="000000"/>
                </a:solidFill>
                <a:latin typeface="Segoe UI Semibold"/>
              </a:rPr>
              <a:t>Simple by default, powerful on demand</a:t>
            </a:r>
          </a:p>
          <a:p>
            <a:pPr marL="342900" indent="-342900">
              <a:spcBef>
                <a:spcPts val="1800"/>
              </a:spcBef>
              <a:spcAft>
                <a:spcPts val="1800"/>
              </a:spcAft>
              <a:buFont typeface="Arial" panose="020B0604020202020204" pitchFamily="34" charset="0"/>
              <a:buChar char="•"/>
            </a:pPr>
            <a:r>
              <a:rPr lang="en-US" sz="2400">
                <a:solidFill>
                  <a:srgbClr val="000000"/>
                </a:solidFill>
                <a:latin typeface="Segoe UI Semibold"/>
              </a:rPr>
              <a:t>Adaptable, it’s my Teams</a:t>
            </a:r>
          </a:p>
          <a:p>
            <a:pPr marL="342900" indent="-342900">
              <a:spcBef>
                <a:spcPts val="1800"/>
              </a:spcBef>
              <a:spcAft>
                <a:spcPts val="1800"/>
              </a:spcAft>
              <a:buFont typeface="Arial" panose="020B0604020202020204" pitchFamily="34" charset="0"/>
              <a:buChar char="•"/>
            </a:pPr>
            <a:r>
              <a:rPr lang="en-US" sz="2400">
                <a:solidFill>
                  <a:srgbClr val="000000"/>
                </a:solidFill>
                <a:latin typeface="Segoe UI Semibold"/>
              </a:rPr>
              <a:t>More collaboration in fewer places</a:t>
            </a:r>
            <a:endParaRPr lang="en-US" sz="3600">
              <a:solidFill>
                <a:schemeClr val="bg1"/>
              </a:solidFill>
            </a:endParaRPr>
          </a:p>
        </p:txBody>
      </p:sp>
    </p:spTree>
    <p:extLst>
      <p:ext uri="{BB962C8B-B14F-4D97-AF65-F5344CB8AC3E}">
        <p14:creationId xmlns:p14="http://schemas.microsoft.com/office/powerpoint/2010/main" val="33465137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8BDD6-D727-0584-67CB-D619BFB7F91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2B794CA-5E0B-9E2C-7C48-DC12C2B76904}"/>
              </a:ext>
              <a:ext uri="{C183D7F6-B498-43B3-948B-1728B52AA6E4}">
                <adec:decorative xmlns:adec="http://schemas.microsoft.com/office/drawing/2017/decorative" val="1"/>
              </a:ext>
            </a:extLst>
          </p:cNvPr>
          <p:cNvGrpSpPr/>
          <p:nvPr/>
        </p:nvGrpSpPr>
        <p:grpSpPr>
          <a:xfrm>
            <a:off x="0" y="0"/>
            <a:ext cx="12192000" cy="1084051"/>
            <a:chOff x="0" y="0"/>
            <a:chExt cx="12192000" cy="1084051"/>
          </a:xfrm>
          <a:solidFill>
            <a:srgbClr val="7A7BE6"/>
          </a:solidFill>
        </p:grpSpPr>
        <p:sp>
          <p:nvSpPr>
            <p:cNvPr id="12" name="Rectangle: Top Corners Rounded 11">
              <a:extLst>
                <a:ext uri="{FF2B5EF4-FFF2-40B4-BE49-F238E27FC236}">
                  <a16:creationId xmlns:a16="http://schemas.microsoft.com/office/drawing/2014/main" id="{3C857618-ACBA-6F9B-DEBD-16EC84C582AA}"/>
                </a:ext>
              </a:extLst>
            </p:cNvPr>
            <p:cNvSpPr/>
            <p:nvPr/>
          </p:nvSpPr>
          <p:spPr bwMode="auto">
            <a:xfrm rot="10800000">
              <a:off x="0" y="1"/>
              <a:ext cx="12192000" cy="1084050"/>
            </a:xfrm>
            <a:prstGeom prst="round2SameRect">
              <a:avLst>
                <a:gd name="adj1" fmla="val 0"/>
                <a:gd name="adj2"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4" name="Picture 13">
              <a:extLst>
                <a:ext uri="{FF2B5EF4-FFF2-40B4-BE49-F238E27FC236}">
                  <a16:creationId xmlns:a16="http://schemas.microsoft.com/office/drawing/2014/main" id="{4746DBB4-36A0-8DF1-635A-0B29B2A526AF}"/>
                </a:ext>
                <a:ext uri="{C183D7F6-B498-43B3-948B-1728B52AA6E4}">
                  <adec:decorative xmlns:adec="http://schemas.microsoft.com/office/drawing/2017/decorative" val="1"/>
                </a:ext>
              </a:extLst>
            </p:cNvPr>
            <p:cNvPicPr>
              <a:picLocks noChangeAspect="1"/>
            </p:cNvPicPr>
            <p:nvPr/>
          </p:nvPicPr>
          <p:blipFill rotWithShape="1">
            <a:blip r:embed="rId3">
              <a:alphaModFix amt="5000"/>
            </a:blip>
            <a:srcRect t="83014" b="2571"/>
            <a:stretch/>
          </p:blipFill>
          <p:spPr>
            <a:xfrm>
              <a:off x="0" y="0"/>
              <a:ext cx="12191999" cy="1084050"/>
            </a:xfrm>
            <a:custGeom>
              <a:avLst/>
              <a:gdLst>
                <a:gd name="connsiteX0" fmla="*/ 0 w 11280177"/>
                <a:gd name="connsiteY0" fmla="*/ 0 h 1084050"/>
                <a:gd name="connsiteX1" fmla="*/ 11280177 w 11280177"/>
                <a:gd name="connsiteY1" fmla="*/ 0 h 1084050"/>
                <a:gd name="connsiteX2" fmla="*/ 11280177 w 11280177"/>
                <a:gd name="connsiteY2" fmla="*/ 903376 h 1084050"/>
                <a:gd name="connsiteX3" fmla="*/ 11265979 w 11280177"/>
                <a:gd name="connsiteY3" fmla="*/ 973700 h 1084050"/>
                <a:gd name="connsiteX4" fmla="*/ 11099499 w 11280177"/>
                <a:gd name="connsiteY4" fmla="*/ 1084050 h 1084050"/>
                <a:gd name="connsiteX5" fmla="*/ 180679 w 11280177"/>
                <a:gd name="connsiteY5" fmla="*/ 1084050 h 1084050"/>
                <a:gd name="connsiteX6" fmla="*/ 0 w 11280177"/>
                <a:gd name="connsiteY6" fmla="*/ 903371 h 10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0177" h="1084050">
                  <a:moveTo>
                    <a:pt x="0" y="0"/>
                  </a:moveTo>
                  <a:lnTo>
                    <a:pt x="11280177" y="0"/>
                  </a:lnTo>
                  <a:lnTo>
                    <a:pt x="11280177" y="903376"/>
                  </a:lnTo>
                  <a:lnTo>
                    <a:pt x="11265979" y="973700"/>
                  </a:lnTo>
                  <a:cubicBezTo>
                    <a:pt x="11238551" y="1038548"/>
                    <a:pt x="11174339" y="1084050"/>
                    <a:pt x="11099499" y="1084050"/>
                  </a:cubicBezTo>
                  <a:lnTo>
                    <a:pt x="180679" y="1084050"/>
                  </a:lnTo>
                  <a:cubicBezTo>
                    <a:pt x="80893" y="1084050"/>
                    <a:pt x="0" y="1003157"/>
                    <a:pt x="0" y="903371"/>
                  </a:cubicBezTo>
                  <a:close/>
                </a:path>
              </a:pathLst>
            </a:custGeom>
            <a:grpFill/>
          </p:spPr>
        </p:pic>
      </p:grpSp>
      <p:sp>
        <p:nvSpPr>
          <p:cNvPr id="4" name="Title 3">
            <a:extLst>
              <a:ext uri="{FF2B5EF4-FFF2-40B4-BE49-F238E27FC236}">
                <a16:creationId xmlns:a16="http://schemas.microsoft.com/office/drawing/2014/main" id="{A732A8E2-EDB0-44FE-860F-C458B6BB4A92}"/>
              </a:ext>
            </a:extLst>
          </p:cNvPr>
          <p:cNvSpPr>
            <a:spLocks noGrp="1"/>
          </p:cNvSpPr>
          <p:nvPr>
            <p:ph type="title"/>
          </p:nvPr>
        </p:nvSpPr>
        <p:spPr>
          <a:xfrm>
            <a:off x="588263" y="326582"/>
            <a:ext cx="11018520" cy="430887"/>
          </a:xfrm>
        </p:spPr>
        <p:txBody>
          <a:bodyPr/>
          <a:lstStyle/>
          <a:p>
            <a:pPr algn="ctr"/>
            <a:r>
              <a:rPr lang="en-US" sz="2800">
                <a:solidFill>
                  <a:schemeClr val="bg1"/>
                </a:solidFill>
              </a:rPr>
              <a:t>Who are we designing for?</a:t>
            </a:r>
            <a:endParaRPr lang="en-IN" sz="2800">
              <a:solidFill>
                <a:schemeClr val="bg1"/>
              </a:solidFill>
            </a:endParaRPr>
          </a:p>
        </p:txBody>
      </p:sp>
      <p:sp>
        <p:nvSpPr>
          <p:cNvPr id="19" name="Rounded Rectangle 18">
            <a:extLst>
              <a:ext uri="{FF2B5EF4-FFF2-40B4-BE49-F238E27FC236}">
                <a16:creationId xmlns:a16="http://schemas.microsoft.com/office/drawing/2014/main" id="{1577AA6A-E573-0A48-695D-0D9E43B9DB26}"/>
              </a:ext>
              <a:ext uri="{C183D7F6-B498-43B3-948B-1728B52AA6E4}">
                <adec:decorative xmlns:adec="http://schemas.microsoft.com/office/drawing/2017/decorative" val="1"/>
              </a:ext>
            </a:extLst>
          </p:cNvPr>
          <p:cNvSpPr/>
          <p:nvPr/>
        </p:nvSpPr>
        <p:spPr>
          <a:xfrm>
            <a:off x="406400" y="1684421"/>
            <a:ext cx="11379200" cy="4614779"/>
          </a:xfrm>
          <a:prstGeom prst="roundRect">
            <a:avLst>
              <a:gd name="adj" fmla="val 2003"/>
            </a:avLst>
          </a:prstGeom>
          <a:gradFill>
            <a:gsLst>
              <a:gs pos="0">
                <a:srgbClr val="E2D6FF"/>
              </a:gs>
              <a:gs pos="53000">
                <a:srgbClr val="E2F3FD"/>
              </a:gs>
              <a:gs pos="100000">
                <a:srgbClr val="EBFDFD"/>
              </a:gs>
            </a:gsLst>
            <a:lin ang="20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73718C4-E74E-3320-49EA-4230EB933287}"/>
              </a:ext>
              <a:ext uri="{C183D7F6-B498-43B3-948B-1728B52AA6E4}">
                <adec:decorative xmlns:adec="http://schemas.microsoft.com/office/drawing/2017/decorative" val="1"/>
              </a:ext>
            </a:extLst>
          </p:cNvPr>
          <p:cNvGrpSpPr/>
          <p:nvPr/>
        </p:nvGrpSpPr>
        <p:grpSpPr>
          <a:xfrm>
            <a:off x="917892" y="2222500"/>
            <a:ext cx="10356215" cy="3822700"/>
            <a:chOff x="838835" y="2222500"/>
            <a:chExt cx="10356215" cy="3822700"/>
          </a:xfrm>
        </p:grpSpPr>
        <p:pic>
          <p:nvPicPr>
            <p:cNvPr id="8" name="Object 1" descr="preencoded.png">
              <a:extLst>
                <a:ext uri="{FF2B5EF4-FFF2-40B4-BE49-F238E27FC236}">
                  <a16:creationId xmlns:a16="http://schemas.microsoft.com/office/drawing/2014/main" id="{7EF85BE8-5778-92AC-5542-6B39D115655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835" y="2222500"/>
              <a:ext cx="3139584" cy="3822700"/>
            </a:xfrm>
            <a:prstGeom prst="rect">
              <a:avLst/>
            </a:prstGeom>
          </p:spPr>
        </p:pic>
        <p:sp>
          <p:nvSpPr>
            <p:cNvPr id="9" name="Object3">
              <a:extLst>
                <a:ext uri="{FF2B5EF4-FFF2-40B4-BE49-F238E27FC236}">
                  <a16:creationId xmlns:a16="http://schemas.microsoft.com/office/drawing/2014/main" id="{D77E70DF-3FDA-805D-7AF5-B27965E5779A}"/>
                </a:ext>
              </a:extLst>
            </p:cNvPr>
            <p:cNvSpPr/>
            <p:nvPr/>
          </p:nvSpPr>
          <p:spPr>
            <a:xfrm>
              <a:off x="996949" y="3890447"/>
              <a:ext cx="2801327" cy="1885966"/>
            </a:xfrm>
            <a:prstGeom prst="rect">
              <a:avLst/>
            </a:prstGeom>
            <a:noFill/>
            <a:ln/>
          </p:spPr>
          <p:txBody>
            <a:bodyPr wrap="square" lIns="0" tIns="0" rIns="0" bIns="0" rtlCol="0" anchor="t">
              <a:spAutoFit/>
            </a:bodyPr>
            <a:lstStyle/>
            <a:p>
              <a:pPr marL="0" marR="0" lvl="0" indent="0" algn="ctr" defTabSz="457200" rtl="0" eaLnBrk="1" fontAlgn="auto" latinLnBrk="0" hangingPunct="1">
                <a:lnSpc>
                  <a:spcPct val="96296"/>
                </a:lnSpc>
                <a:spcBef>
                  <a:spcPts val="0"/>
                </a:spcBef>
                <a:spcAft>
                  <a:spcPts val="1200"/>
                </a:spcAft>
                <a:buClrTx/>
                <a:buSzTx/>
                <a:buFontTx/>
                <a:buNone/>
                <a:tabLst/>
                <a:defRPr/>
              </a:pPr>
              <a:r>
                <a:rPr kumimoji="0" lang="en-US" sz="2000" b="1" i="0" u="none" strike="noStrike" kern="1200" cap="none" spc="0" normalizeH="0" baseline="0" noProof="0">
                  <a:ln>
                    <a:noFill/>
                  </a:ln>
                  <a:solidFill>
                    <a:srgbClr val="5B5FC0"/>
                  </a:solidFill>
                  <a:effectLst/>
                  <a:uLnTx/>
                  <a:uFillTx/>
                  <a:latin typeface="Segoe UI" panose="020B0502040204020203" pitchFamily="34" charset="0"/>
                  <a:ea typeface="+mn-ea"/>
                  <a:cs typeface="Segoe UI" panose="020B0502040204020203" pitchFamily="34" charset="0"/>
                </a:rPr>
                <a:t>Daniela</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b="1">
                  <a:solidFill>
                    <a:prstClr val="black"/>
                  </a:solidFill>
                  <a:latin typeface="Segoe UI" panose="020B0502040204020203" pitchFamily="34" charset="0"/>
                  <a:cs typeface="Segoe UI" panose="020B0502040204020203" pitchFamily="34" charset="0"/>
                </a:rPr>
                <a:t>Light / New</a:t>
              </a:r>
              <a:endPar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457200" rtl="0" eaLnBrk="1" fontAlgn="auto" latinLnBrk="0" hangingPunct="1">
                <a:lnSpc>
                  <a:spcPct val="96296"/>
                </a:lnSpc>
                <a:spcBef>
                  <a:spcPts val="0"/>
                </a:spcBef>
                <a:spcAft>
                  <a:spcPts val="1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10 active chats</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a:solidFill>
                    <a:prstClr val="black"/>
                  </a:solidFill>
                  <a:latin typeface="Segoe UI" panose="020B0502040204020203" pitchFamily="34" charset="0"/>
                  <a:cs typeface="Segoe UI" panose="020B0502040204020203" pitchFamily="34" charset="0"/>
                </a:rPr>
                <a:t>2 active channels</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a:solidFill>
                    <a:prstClr val="black"/>
                  </a:solidFill>
                  <a:latin typeface="Segoe UI" panose="020B0502040204020203" pitchFamily="34" charset="0"/>
                  <a:ea typeface="+mn-ea"/>
                  <a:cs typeface="Segoe UI" panose="020B0502040204020203" pitchFamily="34" charset="0"/>
                </a:rPr>
                <a:t>15 act</a:t>
              </a:r>
              <a:r>
                <a:rPr lang="en-US" sz="1600">
                  <a:solidFill>
                    <a:prstClr val="black"/>
                  </a:solidFill>
                  <a:latin typeface="Segoe UI" panose="020B0502040204020203" pitchFamily="34" charset="0"/>
                  <a:cs typeface="Segoe UI" panose="020B0502040204020203" pitchFamily="34" charset="0"/>
                </a:rPr>
                <a:t>ivities a day</a:t>
              </a:r>
              <a:endParaRPr lang="en-US">
                <a:ea typeface="+mn-ea"/>
              </a:endParaRPr>
            </a:p>
          </p:txBody>
        </p:sp>
        <p:pic>
          <p:nvPicPr>
            <p:cNvPr id="10" name="Object 1" descr="preencoded.png">
              <a:extLst>
                <a:ext uri="{FF2B5EF4-FFF2-40B4-BE49-F238E27FC236}">
                  <a16:creationId xmlns:a16="http://schemas.microsoft.com/office/drawing/2014/main" id="{1F7B7FF2-81A0-1A73-1652-463803185098}"/>
                </a:ext>
              </a:extLst>
            </p:cNvPr>
            <p:cNvPicPr>
              <a:picLocks noChangeAspect="1"/>
            </p:cNvPicPr>
            <p:nvPr/>
          </p:nvPicPr>
          <p:blipFill>
            <a:blip r:embed="rId4">
              <a:extLst>
                <a:ext uri="{96DAC541-7B7A-43D3-8B79-37D633B846F1}">
                  <asvg:svgBlip xmlns:asvg="http://schemas.microsoft.com/office/drawing/2016/SVG/main" r:embed="rId6"/>
                </a:ext>
              </a:extLst>
            </a:blip>
            <a:srcRect/>
            <a:stretch/>
          </p:blipFill>
          <p:spPr>
            <a:xfrm>
              <a:off x="4447150" y="2222500"/>
              <a:ext cx="3139584" cy="3822700"/>
            </a:xfrm>
            <a:prstGeom prst="rect">
              <a:avLst/>
            </a:prstGeom>
          </p:spPr>
        </p:pic>
        <p:pic>
          <p:nvPicPr>
            <p:cNvPr id="11" name="Object 1" descr="preencoded.png">
              <a:extLst>
                <a:ext uri="{FF2B5EF4-FFF2-40B4-BE49-F238E27FC236}">
                  <a16:creationId xmlns:a16="http://schemas.microsoft.com/office/drawing/2014/main" id="{1739E34B-436F-75BB-32B5-981FABE7E9FE}"/>
                </a:ext>
              </a:extLst>
            </p:cNvPr>
            <p:cNvPicPr>
              <a:picLocks noChangeAspect="1"/>
            </p:cNvPicPr>
            <p:nvPr/>
          </p:nvPicPr>
          <p:blipFill>
            <a:blip r:embed="rId4">
              <a:extLst>
                <a:ext uri="{96DAC541-7B7A-43D3-8B79-37D633B846F1}">
                  <asvg:svgBlip xmlns:asvg="http://schemas.microsoft.com/office/drawing/2016/SVG/main" r:embed="rId6"/>
                </a:ext>
              </a:extLst>
            </a:blip>
            <a:srcRect/>
            <a:stretch/>
          </p:blipFill>
          <p:spPr>
            <a:xfrm>
              <a:off x="8055465" y="2222500"/>
              <a:ext cx="3139585" cy="3822700"/>
            </a:xfrm>
            <a:prstGeom prst="rect">
              <a:avLst/>
            </a:prstGeom>
          </p:spPr>
        </p:pic>
        <p:sp>
          <p:nvSpPr>
            <p:cNvPr id="13" name="Object3">
              <a:extLst>
                <a:ext uri="{FF2B5EF4-FFF2-40B4-BE49-F238E27FC236}">
                  <a16:creationId xmlns:a16="http://schemas.microsoft.com/office/drawing/2014/main" id="{4A29661D-115A-23DA-3BAD-2BA3D1B0163F}"/>
                </a:ext>
              </a:extLst>
            </p:cNvPr>
            <p:cNvSpPr/>
            <p:nvPr/>
          </p:nvSpPr>
          <p:spPr>
            <a:xfrm>
              <a:off x="4620507" y="3890447"/>
              <a:ext cx="2801327" cy="1885966"/>
            </a:xfrm>
            <a:prstGeom prst="rect">
              <a:avLst/>
            </a:prstGeom>
            <a:noFill/>
            <a:ln/>
          </p:spPr>
          <p:txBody>
            <a:bodyPr wrap="square" lIns="0" tIns="0" rIns="0" bIns="0" rtlCol="0" anchor="t">
              <a:spAutoFit/>
            </a:bodyPr>
            <a:lstStyle/>
            <a:p>
              <a:pPr marL="0" marR="0" lvl="0" indent="0" algn="ctr" defTabSz="457200" rtl="0" eaLnBrk="1" fontAlgn="auto" latinLnBrk="0" hangingPunct="1">
                <a:lnSpc>
                  <a:spcPct val="96296"/>
                </a:lnSpc>
                <a:spcBef>
                  <a:spcPts val="0"/>
                </a:spcBef>
                <a:spcAft>
                  <a:spcPts val="1200"/>
                </a:spcAft>
                <a:buClrTx/>
                <a:buSzTx/>
                <a:buFontTx/>
                <a:buNone/>
                <a:tabLst/>
                <a:defRPr/>
              </a:pPr>
              <a:r>
                <a:rPr kumimoji="0" lang="en-US" sz="2000" b="1" i="0" u="none" strike="noStrike" kern="1200" cap="none" spc="0" normalizeH="0" baseline="0" noProof="0">
                  <a:ln>
                    <a:noFill/>
                  </a:ln>
                  <a:solidFill>
                    <a:srgbClr val="5B5FC0"/>
                  </a:solidFill>
                  <a:effectLst/>
                  <a:uLnTx/>
                  <a:uFillTx/>
                  <a:latin typeface="Segoe UI" panose="020B0502040204020203" pitchFamily="34" charset="0"/>
                  <a:ea typeface="+mn-ea"/>
                  <a:cs typeface="Segoe UI" panose="020B0502040204020203" pitchFamily="34" charset="0"/>
                </a:rPr>
                <a:t>Colin</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b="1">
                  <a:solidFill>
                    <a:prstClr val="black"/>
                  </a:solidFill>
                  <a:latin typeface="Segoe UI" panose="020B0502040204020203" pitchFamily="34" charset="0"/>
                  <a:cs typeface="Segoe UI" panose="020B0502040204020203" pitchFamily="34" charset="0"/>
                </a:rPr>
                <a:t>Medium</a:t>
              </a:r>
              <a:endPar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457200" rtl="0" eaLnBrk="1" fontAlgn="auto" latinLnBrk="0" hangingPunct="1">
                <a:lnSpc>
                  <a:spcPct val="96296"/>
                </a:lnSpc>
                <a:spcBef>
                  <a:spcPts val="0"/>
                </a:spcBef>
                <a:spcAft>
                  <a:spcPts val="1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30 active chats</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a:solidFill>
                    <a:prstClr val="black"/>
                  </a:solidFill>
                  <a:latin typeface="Segoe UI" panose="020B0502040204020203" pitchFamily="34" charset="0"/>
                  <a:cs typeface="Segoe UI" panose="020B0502040204020203" pitchFamily="34" charset="0"/>
                </a:rPr>
                <a:t>15 active channels</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a:solidFill>
                    <a:prstClr val="black"/>
                  </a:solidFill>
                  <a:latin typeface="Segoe UI" panose="020B0502040204020203" pitchFamily="34" charset="0"/>
                  <a:ea typeface="+mn-ea"/>
                  <a:cs typeface="Segoe UI" panose="020B0502040204020203" pitchFamily="34" charset="0"/>
                </a:rPr>
                <a:t>50 act</a:t>
              </a:r>
              <a:r>
                <a:rPr lang="en-US" sz="1600">
                  <a:solidFill>
                    <a:prstClr val="black"/>
                  </a:solidFill>
                  <a:latin typeface="Segoe UI" panose="020B0502040204020203" pitchFamily="34" charset="0"/>
                  <a:cs typeface="Segoe UI" panose="020B0502040204020203" pitchFamily="34" charset="0"/>
                </a:rPr>
                <a:t>ivities a day</a:t>
              </a:r>
              <a:endParaRPr lang="en-US">
                <a:ea typeface="+mn-ea"/>
              </a:endParaRPr>
            </a:p>
          </p:txBody>
        </p:sp>
        <p:sp>
          <p:nvSpPr>
            <p:cNvPr id="15" name="Object3">
              <a:extLst>
                <a:ext uri="{FF2B5EF4-FFF2-40B4-BE49-F238E27FC236}">
                  <a16:creationId xmlns:a16="http://schemas.microsoft.com/office/drawing/2014/main" id="{9AFA7810-1ABE-7682-3F9D-3C8F5F2103C5}"/>
                </a:ext>
              </a:extLst>
            </p:cNvPr>
            <p:cNvSpPr/>
            <p:nvPr/>
          </p:nvSpPr>
          <p:spPr>
            <a:xfrm>
              <a:off x="8241811" y="3890447"/>
              <a:ext cx="2801327" cy="1885966"/>
            </a:xfrm>
            <a:prstGeom prst="rect">
              <a:avLst/>
            </a:prstGeom>
            <a:noFill/>
            <a:ln/>
          </p:spPr>
          <p:txBody>
            <a:bodyPr wrap="square" lIns="0" tIns="0" rIns="0" bIns="0" rtlCol="0" anchor="t">
              <a:spAutoFit/>
            </a:bodyPr>
            <a:lstStyle/>
            <a:p>
              <a:pPr marL="0" marR="0" lvl="0" indent="0" algn="ctr" defTabSz="457200" rtl="0" eaLnBrk="1" fontAlgn="auto" latinLnBrk="0" hangingPunct="1">
                <a:lnSpc>
                  <a:spcPct val="96296"/>
                </a:lnSpc>
                <a:spcBef>
                  <a:spcPts val="0"/>
                </a:spcBef>
                <a:spcAft>
                  <a:spcPts val="1200"/>
                </a:spcAft>
                <a:buClrTx/>
                <a:buSzTx/>
                <a:buFontTx/>
                <a:buNone/>
                <a:tabLst/>
                <a:defRPr/>
              </a:pPr>
              <a:r>
                <a:rPr kumimoji="0" lang="en-US" sz="2000" b="1" i="0" u="none" strike="noStrike" kern="1200" cap="none" spc="0" normalizeH="0" baseline="0" noProof="0">
                  <a:ln>
                    <a:noFill/>
                  </a:ln>
                  <a:solidFill>
                    <a:srgbClr val="5B5FC0"/>
                  </a:solidFill>
                  <a:effectLst/>
                  <a:uLnTx/>
                  <a:uFillTx/>
                  <a:latin typeface="Segoe UI" panose="020B0502040204020203" pitchFamily="34" charset="0"/>
                  <a:ea typeface="+mn-ea"/>
                  <a:cs typeface="Segoe UI" panose="020B0502040204020203" pitchFamily="34" charset="0"/>
                </a:rPr>
                <a:t>Kat</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b="1">
                  <a:solidFill>
                    <a:prstClr val="black"/>
                  </a:solidFill>
                  <a:latin typeface="Segoe UI" panose="020B0502040204020203" pitchFamily="34" charset="0"/>
                  <a:cs typeface="Segoe UI" panose="020B0502040204020203" pitchFamily="34" charset="0"/>
                </a:rPr>
                <a:t>Heavy</a:t>
              </a:r>
              <a:endPar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457200" rtl="0" eaLnBrk="1" fontAlgn="auto" latinLnBrk="0" hangingPunct="1">
                <a:lnSpc>
                  <a:spcPct val="96296"/>
                </a:lnSpc>
                <a:spcBef>
                  <a:spcPts val="0"/>
                </a:spcBef>
                <a:spcAft>
                  <a:spcPts val="1200"/>
                </a:spcAft>
                <a:buClrTx/>
                <a:buSzTx/>
                <a:buFontTx/>
                <a:buNone/>
                <a:tabLst/>
                <a:defRPr/>
              </a:pPr>
              <a:r>
                <a:rPr kumimoji="0" lang="en-US" sz="16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100 active chats</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a:solidFill>
                    <a:prstClr val="black"/>
                  </a:solidFill>
                  <a:latin typeface="Segoe UI" panose="020B0502040204020203" pitchFamily="34" charset="0"/>
                  <a:cs typeface="Segoe UI" panose="020B0502040204020203" pitchFamily="34" charset="0"/>
                </a:rPr>
                <a:t>100’s active channels</a:t>
              </a:r>
            </a:p>
            <a:p>
              <a:pPr marL="0" marR="0" lvl="0" indent="0" algn="ctr" defTabSz="457200" rtl="0" eaLnBrk="1" fontAlgn="auto" latinLnBrk="0" hangingPunct="1">
                <a:lnSpc>
                  <a:spcPct val="96296"/>
                </a:lnSpc>
                <a:spcBef>
                  <a:spcPts val="0"/>
                </a:spcBef>
                <a:spcAft>
                  <a:spcPts val="1200"/>
                </a:spcAft>
                <a:buClrTx/>
                <a:buSzTx/>
                <a:buFontTx/>
                <a:buNone/>
                <a:tabLst/>
                <a:defRPr/>
              </a:pPr>
              <a:r>
                <a:rPr lang="en-US" sz="1600">
                  <a:solidFill>
                    <a:prstClr val="black"/>
                  </a:solidFill>
                  <a:latin typeface="Segoe UI" panose="020B0502040204020203" pitchFamily="34" charset="0"/>
                  <a:ea typeface="+mn-ea"/>
                  <a:cs typeface="Segoe UI" panose="020B0502040204020203" pitchFamily="34" charset="0"/>
                </a:rPr>
                <a:t>100’s act</a:t>
              </a:r>
              <a:r>
                <a:rPr lang="en-US" sz="1600">
                  <a:solidFill>
                    <a:prstClr val="black"/>
                  </a:solidFill>
                  <a:latin typeface="Segoe UI" panose="020B0502040204020203" pitchFamily="34" charset="0"/>
                  <a:cs typeface="Segoe UI" panose="020B0502040204020203" pitchFamily="34" charset="0"/>
                </a:rPr>
                <a:t>ivities a day</a:t>
              </a:r>
              <a:endParaRPr lang="en-US">
                <a:ea typeface="+mn-ea"/>
              </a:endParaRPr>
            </a:p>
          </p:txBody>
        </p:sp>
        <p:pic>
          <p:nvPicPr>
            <p:cNvPr id="16" name="Picture 15">
              <a:extLst>
                <a:ext uri="{FF2B5EF4-FFF2-40B4-BE49-F238E27FC236}">
                  <a16:creationId xmlns:a16="http://schemas.microsoft.com/office/drawing/2014/main" id="{524BF4EB-9AE8-EAFA-8882-777B29472CE6}"/>
                </a:ext>
              </a:extLst>
            </p:cNvPr>
            <p:cNvPicPr>
              <a:picLocks noChangeAspect="1"/>
            </p:cNvPicPr>
            <p:nvPr/>
          </p:nvPicPr>
          <p:blipFill>
            <a:blip r:embed="rId7"/>
            <a:srcRect/>
            <a:stretch/>
          </p:blipFill>
          <p:spPr>
            <a:xfrm>
              <a:off x="5468302" y="2499015"/>
              <a:ext cx="1097280" cy="1097280"/>
            </a:xfrm>
            <a:prstGeom prst="rect">
              <a:avLst/>
            </a:prstGeom>
          </p:spPr>
        </p:pic>
        <p:pic>
          <p:nvPicPr>
            <p:cNvPr id="17" name="Picture 16">
              <a:extLst>
                <a:ext uri="{FF2B5EF4-FFF2-40B4-BE49-F238E27FC236}">
                  <a16:creationId xmlns:a16="http://schemas.microsoft.com/office/drawing/2014/main" id="{5E206C61-EB7D-A2FC-BA33-D6888D3B91C7}"/>
                </a:ext>
              </a:extLst>
            </p:cNvPr>
            <p:cNvPicPr>
              <a:picLocks noChangeAspect="1"/>
            </p:cNvPicPr>
            <p:nvPr/>
          </p:nvPicPr>
          <p:blipFill>
            <a:blip r:embed="rId8"/>
            <a:srcRect/>
            <a:stretch/>
          </p:blipFill>
          <p:spPr>
            <a:xfrm>
              <a:off x="9076617" y="2481893"/>
              <a:ext cx="1097280" cy="1097280"/>
            </a:xfrm>
            <a:prstGeom prst="rect">
              <a:avLst/>
            </a:prstGeom>
          </p:spPr>
        </p:pic>
        <p:pic>
          <p:nvPicPr>
            <p:cNvPr id="18" name="Picture 17">
              <a:extLst>
                <a:ext uri="{FF2B5EF4-FFF2-40B4-BE49-F238E27FC236}">
                  <a16:creationId xmlns:a16="http://schemas.microsoft.com/office/drawing/2014/main" id="{4F6000EC-D7EE-B2AF-D4EA-BBB783A33753}"/>
                </a:ext>
              </a:extLst>
            </p:cNvPr>
            <p:cNvPicPr>
              <a:picLocks noChangeAspect="1"/>
            </p:cNvPicPr>
            <p:nvPr/>
          </p:nvPicPr>
          <p:blipFill>
            <a:blip r:embed="rId9"/>
            <a:srcRect/>
            <a:stretch/>
          </p:blipFill>
          <p:spPr>
            <a:xfrm>
              <a:off x="1765678" y="2404706"/>
              <a:ext cx="1285898" cy="1285898"/>
            </a:xfrm>
            <a:prstGeom prst="rect">
              <a:avLst/>
            </a:prstGeom>
          </p:spPr>
        </p:pic>
      </p:grpSp>
    </p:spTree>
    <p:extLst>
      <p:ext uri="{BB962C8B-B14F-4D97-AF65-F5344CB8AC3E}">
        <p14:creationId xmlns:p14="http://schemas.microsoft.com/office/powerpoint/2010/main" val="12650429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807653-4D6E-6A0F-8293-A3396E377A90}"/>
              </a:ext>
              <a:ext uri="{C183D7F6-B498-43B3-948B-1728B52AA6E4}">
                <adec:decorative xmlns:adec="http://schemas.microsoft.com/office/drawing/2017/decorative" val="1"/>
              </a:ext>
            </a:extLst>
          </p:cNvPr>
          <p:cNvGrpSpPr/>
          <p:nvPr/>
        </p:nvGrpSpPr>
        <p:grpSpPr>
          <a:xfrm>
            <a:off x="0" y="0"/>
            <a:ext cx="12192000" cy="1084051"/>
            <a:chOff x="0" y="0"/>
            <a:chExt cx="12192000" cy="1084051"/>
          </a:xfrm>
          <a:solidFill>
            <a:srgbClr val="7A7BE6"/>
          </a:solidFill>
        </p:grpSpPr>
        <p:sp>
          <p:nvSpPr>
            <p:cNvPr id="12" name="Rectangle: Top Corners Rounded 11">
              <a:extLst>
                <a:ext uri="{FF2B5EF4-FFF2-40B4-BE49-F238E27FC236}">
                  <a16:creationId xmlns:a16="http://schemas.microsoft.com/office/drawing/2014/main" id="{22865654-AC0D-E5F9-8867-D2427ABB155F}"/>
                </a:ext>
              </a:extLst>
            </p:cNvPr>
            <p:cNvSpPr/>
            <p:nvPr/>
          </p:nvSpPr>
          <p:spPr bwMode="auto">
            <a:xfrm rot="10800000">
              <a:off x="0" y="1"/>
              <a:ext cx="12192000" cy="1084050"/>
            </a:xfrm>
            <a:prstGeom prst="round2SameRect">
              <a:avLst>
                <a:gd name="adj1" fmla="val 0"/>
                <a:gd name="adj2"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4" name="Picture 13">
              <a:extLst>
                <a:ext uri="{FF2B5EF4-FFF2-40B4-BE49-F238E27FC236}">
                  <a16:creationId xmlns:a16="http://schemas.microsoft.com/office/drawing/2014/main" id="{22221AF2-80C0-4694-60B9-3ED4EC24F9EA}"/>
                </a:ext>
                <a:ext uri="{C183D7F6-B498-43B3-948B-1728B52AA6E4}">
                  <adec:decorative xmlns:adec="http://schemas.microsoft.com/office/drawing/2017/decorative" val="1"/>
                </a:ext>
              </a:extLst>
            </p:cNvPr>
            <p:cNvPicPr>
              <a:picLocks noChangeAspect="1"/>
            </p:cNvPicPr>
            <p:nvPr/>
          </p:nvPicPr>
          <p:blipFill rotWithShape="1">
            <a:blip r:embed="rId3">
              <a:alphaModFix amt="5000"/>
            </a:blip>
            <a:srcRect t="83014" b="2571"/>
            <a:stretch/>
          </p:blipFill>
          <p:spPr>
            <a:xfrm>
              <a:off x="0" y="0"/>
              <a:ext cx="12191999" cy="1084050"/>
            </a:xfrm>
            <a:custGeom>
              <a:avLst/>
              <a:gdLst>
                <a:gd name="connsiteX0" fmla="*/ 0 w 11280177"/>
                <a:gd name="connsiteY0" fmla="*/ 0 h 1084050"/>
                <a:gd name="connsiteX1" fmla="*/ 11280177 w 11280177"/>
                <a:gd name="connsiteY1" fmla="*/ 0 h 1084050"/>
                <a:gd name="connsiteX2" fmla="*/ 11280177 w 11280177"/>
                <a:gd name="connsiteY2" fmla="*/ 903376 h 1084050"/>
                <a:gd name="connsiteX3" fmla="*/ 11265979 w 11280177"/>
                <a:gd name="connsiteY3" fmla="*/ 973700 h 1084050"/>
                <a:gd name="connsiteX4" fmla="*/ 11099499 w 11280177"/>
                <a:gd name="connsiteY4" fmla="*/ 1084050 h 1084050"/>
                <a:gd name="connsiteX5" fmla="*/ 180679 w 11280177"/>
                <a:gd name="connsiteY5" fmla="*/ 1084050 h 1084050"/>
                <a:gd name="connsiteX6" fmla="*/ 0 w 11280177"/>
                <a:gd name="connsiteY6" fmla="*/ 903371 h 10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0177" h="1084050">
                  <a:moveTo>
                    <a:pt x="0" y="0"/>
                  </a:moveTo>
                  <a:lnTo>
                    <a:pt x="11280177" y="0"/>
                  </a:lnTo>
                  <a:lnTo>
                    <a:pt x="11280177" y="903376"/>
                  </a:lnTo>
                  <a:lnTo>
                    <a:pt x="11265979" y="973700"/>
                  </a:lnTo>
                  <a:cubicBezTo>
                    <a:pt x="11238551" y="1038548"/>
                    <a:pt x="11174339" y="1084050"/>
                    <a:pt x="11099499" y="1084050"/>
                  </a:cubicBezTo>
                  <a:lnTo>
                    <a:pt x="180679" y="1084050"/>
                  </a:lnTo>
                  <a:cubicBezTo>
                    <a:pt x="80893" y="1084050"/>
                    <a:pt x="0" y="1003157"/>
                    <a:pt x="0" y="903371"/>
                  </a:cubicBezTo>
                  <a:close/>
                </a:path>
              </a:pathLst>
            </a:custGeom>
            <a:grpFill/>
          </p:spPr>
        </p:pic>
      </p:grpSp>
      <p:sp>
        <p:nvSpPr>
          <p:cNvPr id="4" name="Title 3">
            <a:extLst>
              <a:ext uri="{FF2B5EF4-FFF2-40B4-BE49-F238E27FC236}">
                <a16:creationId xmlns:a16="http://schemas.microsoft.com/office/drawing/2014/main" id="{FB6C5F69-C0E7-4097-DF31-B0987ACF8D04}"/>
              </a:ext>
            </a:extLst>
          </p:cNvPr>
          <p:cNvSpPr>
            <a:spLocks noGrp="1"/>
          </p:cNvSpPr>
          <p:nvPr>
            <p:ph type="title"/>
          </p:nvPr>
        </p:nvSpPr>
        <p:spPr>
          <a:xfrm>
            <a:off x="588263" y="326582"/>
            <a:ext cx="11018520" cy="430887"/>
          </a:xfrm>
        </p:spPr>
        <p:txBody>
          <a:bodyPr/>
          <a:lstStyle/>
          <a:p>
            <a:pPr algn="ctr"/>
            <a:r>
              <a:rPr lang="en-US" sz="2800">
                <a:solidFill>
                  <a:schemeClr val="bg1"/>
                </a:solidFill>
              </a:rPr>
              <a:t>Role of chats and channels</a:t>
            </a:r>
            <a:endParaRPr lang="en-IN" sz="2800">
              <a:solidFill>
                <a:schemeClr val="bg1"/>
              </a:solidFill>
            </a:endParaRPr>
          </a:p>
        </p:txBody>
      </p:sp>
      <p:sp>
        <p:nvSpPr>
          <p:cNvPr id="5" name="TextBox 4">
            <a:extLst>
              <a:ext uri="{FF2B5EF4-FFF2-40B4-BE49-F238E27FC236}">
                <a16:creationId xmlns:a16="http://schemas.microsoft.com/office/drawing/2014/main" id="{52359D58-C13D-AE6D-3817-EEBD854FF4D7}"/>
              </a:ext>
            </a:extLst>
          </p:cNvPr>
          <p:cNvSpPr txBox="1"/>
          <p:nvPr/>
        </p:nvSpPr>
        <p:spPr>
          <a:xfrm>
            <a:off x="749343" y="1440739"/>
            <a:ext cx="11081779" cy="3278141"/>
          </a:xfrm>
          <a:prstGeom prst="rect">
            <a:avLst/>
          </a:prstGeom>
          <a:noFill/>
        </p:spPr>
        <p:txBody>
          <a:bodyPr wrap="square" lIns="0" tIns="0" rIns="0" bIns="0" rtlCol="0" anchor="t">
            <a:spAutoFit/>
          </a:bodyPr>
          <a:lstStyle/>
          <a:p>
            <a:pPr lvl="0">
              <a:lnSpc>
                <a:spcPct val="150000"/>
              </a:lnSpc>
            </a:pPr>
            <a:r>
              <a:rPr lang="en-US" sz="1600" b="1">
                <a:solidFill>
                  <a:srgbClr val="000000"/>
                </a:solidFill>
              </a:rPr>
              <a:t>Chats and Channels are collaboration spaces</a:t>
            </a:r>
          </a:p>
          <a:p>
            <a:pPr marL="285750" lvl="0" indent="-285750">
              <a:lnSpc>
                <a:spcPct val="150000"/>
              </a:lnSpc>
              <a:buFont typeface="Arial" panose="020B0604020202020204" pitchFamily="34" charset="0"/>
              <a:buChar char="•"/>
            </a:pPr>
            <a:r>
              <a:rPr lang="en-US" sz="1600">
                <a:solidFill>
                  <a:srgbClr val="000000"/>
                </a:solidFill>
              </a:rPr>
              <a:t>Chats are meant for transient, lightweight conversations with smaller groups of people.</a:t>
            </a:r>
            <a:endParaRPr lang="en-US" sz="1600">
              <a:solidFill>
                <a:srgbClr val="000000"/>
              </a:solidFill>
              <a:cs typeface="Segoe UI"/>
            </a:endParaRPr>
          </a:p>
          <a:p>
            <a:pPr marL="285750" lvl="0" indent="-285750">
              <a:lnSpc>
                <a:spcPct val="150000"/>
              </a:lnSpc>
              <a:buFont typeface="Arial" panose="020B0604020202020204" pitchFamily="34" charset="0"/>
              <a:buChar char="•"/>
            </a:pPr>
            <a:r>
              <a:rPr lang="en-US" sz="1600">
                <a:solidFill>
                  <a:srgbClr val="000000"/>
                </a:solidFill>
              </a:rPr>
              <a:t>Channels are meant for durable collaboration for groups around projects and topics.</a:t>
            </a:r>
            <a:endParaRPr lang="en-US" sz="1600">
              <a:solidFill>
                <a:srgbClr val="000000"/>
              </a:solidFill>
              <a:cs typeface="Segoe UI"/>
            </a:endParaRPr>
          </a:p>
          <a:p>
            <a:pPr>
              <a:lnSpc>
                <a:spcPct val="150000"/>
              </a:lnSpc>
            </a:pPr>
            <a:endParaRPr lang="en-US" sz="1600">
              <a:solidFill>
                <a:srgbClr val="000000"/>
              </a:solidFill>
            </a:endParaRPr>
          </a:p>
          <a:p>
            <a:pPr>
              <a:lnSpc>
                <a:spcPct val="150000"/>
              </a:lnSpc>
            </a:pPr>
            <a:r>
              <a:rPr lang="en-US" sz="1600" b="1">
                <a:solidFill>
                  <a:srgbClr val="000000"/>
                </a:solidFill>
              </a:rPr>
              <a:t>Channels are discoverable and manageable, with lifecycle and membership governance</a:t>
            </a:r>
            <a:endParaRPr lang="en-US" sz="1600" b="1">
              <a:solidFill>
                <a:srgbClr val="000000"/>
              </a:solidFill>
              <a:cs typeface="Segoe UI"/>
            </a:endParaRPr>
          </a:p>
          <a:p>
            <a:pPr marL="285750" indent="-285750">
              <a:lnSpc>
                <a:spcPct val="150000"/>
              </a:lnSpc>
              <a:buFont typeface="Arial" panose="020B0604020202020204" pitchFamily="34" charset="0"/>
              <a:buChar char="•"/>
            </a:pPr>
            <a:r>
              <a:rPr lang="en-US" sz="1600">
                <a:solidFill>
                  <a:srgbClr val="000000"/>
                </a:solidFill>
              </a:rPr>
              <a:t>Chats are peer-to-peer collaboration spaces where everyone is equal.</a:t>
            </a:r>
            <a:endParaRPr lang="en-US" sz="1600">
              <a:solidFill>
                <a:srgbClr val="000000"/>
              </a:solidFill>
              <a:cs typeface="Segoe UI"/>
            </a:endParaRPr>
          </a:p>
          <a:p>
            <a:pPr marL="285750" indent="-285750">
              <a:lnSpc>
                <a:spcPct val="150000"/>
              </a:lnSpc>
              <a:buFont typeface="Arial" panose="020B0604020202020204" pitchFamily="34" charset="0"/>
              <a:buChar char="•"/>
            </a:pPr>
            <a:r>
              <a:rPr lang="en-US" sz="1600">
                <a:solidFill>
                  <a:srgbClr val="000000"/>
                </a:solidFill>
              </a:rPr>
              <a:t>Chats work off resources anchored to user; channels have shared resources.</a:t>
            </a:r>
            <a:endParaRPr lang="en-US" sz="1600">
              <a:solidFill>
                <a:srgbClr val="000000"/>
              </a:solidFill>
              <a:cs typeface="Segoe UI"/>
            </a:endParaRPr>
          </a:p>
          <a:p>
            <a:pPr marL="285750" indent="-285750">
              <a:lnSpc>
                <a:spcPct val="150000"/>
              </a:lnSpc>
              <a:buFont typeface="Arial" panose="020B0604020202020204" pitchFamily="34" charset="0"/>
              <a:buChar char="•"/>
            </a:pPr>
            <a:r>
              <a:rPr lang="en-US" sz="1600">
                <a:solidFill>
                  <a:srgbClr val="000000"/>
                </a:solidFill>
              </a:rPr>
              <a:t>Channels have centralized ownership, governance, lifecycle &amp; management capabilities.</a:t>
            </a:r>
            <a:endParaRPr lang="en-US" sz="1600">
              <a:solidFill>
                <a:srgbClr val="000000"/>
              </a:solidFill>
              <a:cs typeface="Segoe UI"/>
            </a:endParaRPr>
          </a:p>
          <a:p>
            <a:pPr marL="285750" indent="-285750">
              <a:lnSpc>
                <a:spcPct val="150000"/>
              </a:lnSpc>
              <a:buFont typeface="Arial" panose="020B0604020202020204" pitchFamily="34" charset="0"/>
              <a:buChar char="•"/>
            </a:pPr>
            <a:r>
              <a:rPr lang="en-US" sz="1600">
                <a:solidFill>
                  <a:srgbClr val="000000"/>
                </a:solidFill>
              </a:rPr>
              <a:t>Channels are discoverable via teams.</a:t>
            </a:r>
          </a:p>
        </p:txBody>
      </p:sp>
    </p:spTree>
    <p:extLst>
      <p:ext uri="{BB962C8B-B14F-4D97-AF65-F5344CB8AC3E}">
        <p14:creationId xmlns:p14="http://schemas.microsoft.com/office/powerpoint/2010/main" val="1482458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30C9E-501D-E66D-07E7-70CCC1C5BDBA}"/>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150B4A8D-ED79-4975-2398-5604C18B8F48}"/>
              </a:ext>
              <a:ext uri="{C183D7F6-B498-43B3-948B-1728B52AA6E4}">
                <adec:decorative xmlns:adec="http://schemas.microsoft.com/office/drawing/2017/decorative" val="1"/>
              </a:ext>
            </a:extLst>
          </p:cNvPr>
          <p:cNvGrpSpPr/>
          <p:nvPr/>
        </p:nvGrpSpPr>
        <p:grpSpPr>
          <a:xfrm>
            <a:off x="0" y="0"/>
            <a:ext cx="12192000" cy="1084051"/>
            <a:chOff x="0" y="0"/>
            <a:chExt cx="12192000" cy="1084051"/>
          </a:xfrm>
          <a:solidFill>
            <a:srgbClr val="7A7BE6"/>
          </a:solidFill>
        </p:grpSpPr>
        <p:sp>
          <p:nvSpPr>
            <p:cNvPr id="12" name="Rectangle: Top Corners Rounded 11">
              <a:extLst>
                <a:ext uri="{FF2B5EF4-FFF2-40B4-BE49-F238E27FC236}">
                  <a16:creationId xmlns:a16="http://schemas.microsoft.com/office/drawing/2014/main" id="{997E146D-37DC-619E-68FD-45A883015D8C}"/>
                </a:ext>
              </a:extLst>
            </p:cNvPr>
            <p:cNvSpPr/>
            <p:nvPr/>
          </p:nvSpPr>
          <p:spPr bwMode="auto">
            <a:xfrm rot="10800000">
              <a:off x="0" y="1"/>
              <a:ext cx="12192000" cy="1084050"/>
            </a:xfrm>
            <a:prstGeom prst="round2SameRect">
              <a:avLst>
                <a:gd name="adj1" fmla="val 0"/>
                <a:gd name="adj2"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4" name="Picture 13" descr="A picture containing fan, device, vector graphics">
              <a:extLst>
                <a:ext uri="{FF2B5EF4-FFF2-40B4-BE49-F238E27FC236}">
                  <a16:creationId xmlns:a16="http://schemas.microsoft.com/office/drawing/2014/main" id="{9A7DD80F-4261-4FFF-AD20-89AC8E52DBF7}"/>
                </a:ext>
              </a:extLst>
            </p:cNvPr>
            <p:cNvPicPr>
              <a:picLocks noChangeAspect="1"/>
            </p:cNvPicPr>
            <p:nvPr/>
          </p:nvPicPr>
          <p:blipFill rotWithShape="1">
            <a:blip r:embed="rId3">
              <a:alphaModFix amt="5000"/>
            </a:blip>
            <a:srcRect t="83014" b="2571"/>
            <a:stretch/>
          </p:blipFill>
          <p:spPr>
            <a:xfrm>
              <a:off x="0" y="0"/>
              <a:ext cx="12191999" cy="1084050"/>
            </a:xfrm>
            <a:custGeom>
              <a:avLst/>
              <a:gdLst>
                <a:gd name="connsiteX0" fmla="*/ 0 w 11280177"/>
                <a:gd name="connsiteY0" fmla="*/ 0 h 1084050"/>
                <a:gd name="connsiteX1" fmla="*/ 11280177 w 11280177"/>
                <a:gd name="connsiteY1" fmla="*/ 0 h 1084050"/>
                <a:gd name="connsiteX2" fmla="*/ 11280177 w 11280177"/>
                <a:gd name="connsiteY2" fmla="*/ 903376 h 1084050"/>
                <a:gd name="connsiteX3" fmla="*/ 11265979 w 11280177"/>
                <a:gd name="connsiteY3" fmla="*/ 973700 h 1084050"/>
                <a:gd name="connsiteX4" fmla="*/ 11099499 w 11280177"/>
                <a:gd name="connsiteY4" fmla="*/ 1084050 h 1084050"/>
                <a:gd name="connsiteX5" fmla="*/ 180679 w 11280177"/>
                <a:gd name="connsiteY5" fmla="*/ 1084050 h 1084050"/>
                <a:gd name="connsiteX6" fmla="*/ 0 w 11280177"/>
                <a:gd name="connsiteY6" fmla="*/ 903371 h 10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0177" h="1084050">
                  <a:moveTo>
                    <a:pt x="0" y="0"/>
                  </a:moveTo>
                  <a:lnTo>
                    <a:pt x="11280177" y="0"/>
                  </a:lnTo>
                  <a:lnTo>
                    <a:pt x="11280177" y="903376"/>
                  </a:lnTo>
                  <a:lnTo>
                    <a:pt x="11265979" y="973700"/>
                  </a:lnTo>
                  <a:cubicBezTo>
                    <a:pt x="11238551" y="1038548"/>
                    <a:pt x="11174339" y="1084050"/>
                    <a:pt x="11099499" y="1084050"/>
                  </a:cubicBezTo>
                  <a:lnTo>
                    <a:pt x="180679" y="1084050"/>
                  </a:lnTo>
                  <a:cubicBezTo>
                    <a:pt x="80893" y="1084050"/>
                    <a:pt x="0" y="1003157"/>
                    <a:pt x="0" y="903371"/>
                  </a:cubicBezTo>
                  <a:close/>
                </a:path>
              </a:pathLst>
            </a:custGeom>
            <a:grpFill/>
          </p:spPr>
        </p:pic>
      </p:grpSp>
      <p:sp>
        <p:nvSpPr>
          <p:cNvPr id="4" name="Title 3">
            <a:extLst>
              <a:ext uri="{FF2B5EF4-FFF2-40B4-BE49-F238E27FC236}">
                <a16:creationId xmlns:a16="http://schemas.microsoft.com/office/drawing/2014/main" id="{EC854CD9-0240-72B8-F4F9-957FA8323326}"/>
              </a:ext>
            </a:extLst>
          </p:cNvPr>
          <p:cNvSpPr>
            <a:spLocks noGrp="1"/>
          </p:cNvSpPr>
          <p:nvPr>
            <p:ph type="title"/>
          </p:nvPr>
        </p:nvSpPr>
        <p:spPr>
          <a:xfrm>
            <a:off x="588263" y="326582"/>
            <a:ext cx="11018520" cy="430887"/>
          </a:xfrm>
        </p:spPr>
        <p:txBody>
          <a:bodyPr/>
          <a:lstStyle/>
          <a:p>
            <a:pPr algn="ctr"/>
            <a:r>
              <a:rPr lang="en-US" sz="2800" dirty="0">
                <a:solidFill>
                  <a:schemeClr val="bg1"/>
                </a:solidFill>
              </a:rPr>
              <a:t>Achieve two user outcomes</a:t>
            </a:r>
            <a:endParaRPr lang="en-IN" sz="2800" dirty="0">
              <a:solidFill>
                <a:schemeClr val="bg1"/>
              </a:solidFill>
            </a:endParaRPr>
          </a:p>
        </p:txBody>
      </p:sp>
      <p:sp>
        <p:nvSpPr>
          <p:cNvPr id="10" name="Rectangle: Rounded Corners 24">
            <a:extLst>
              <a:ext uri="{FF2B5EF4-FFF2-40B4-BE49-F238E27FC236}">
                <a16:creationId xmlns:a16="http://schemas.microsoft.com/office/drawing/2014/main" id="{7BB3C260-407D-6290-A6BB-F8E7D7404BBF}"/>
              </a:ext>
            </a:extLst>
          </p:cNvPr>
          <p:cNvSpPr/>
          <p:nvPr/>
        </p:nvSpPr>
        <p:spPr>
          <a:xfrm>
            <a:off x="1902140" y="2094054"/>
            <a:ext cx="4074693" cy="2959767"/>
          </a:xfrm>
          <a:prstGeom prst="roundRect">
            <a:avLst>
              <a:gd name="adj" fmla="val 48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a:solidFill>
                <a:srgbClr val="7030A0"/>
              </a:solidFill>
              <a:latin typeface="Segoe UI Semibold"/>
              <a:cs typeface="Segoe UI"/>
            </a:endParaRPr>
          </a:p>
          <a:p>
            <a:pPr algn="ctr"/>
            <a:endParaRPr lang="en-US">
              <a:solidFill>
                <a:srgbClr val="7030A0"/>
              </a:solidFill>
              <a:latin typeface="Segoe UI Semibold"/>
              <a:cs typeface="Segoe UI"/>
            </a:endParaRPr>
          </a:p>
          <a:p>
            <a:pPr algn="ctr"/>
            <a:r>
              <a:rPr lang="en-US">
                <a:solidFill>
                  <a:srgbClr val="2F2F2F"/>
                </a:solidFill>
                <a:latin typeface="Segoe UI Semibold"/>
                <a:cs typeface="Segoe UI"/>
              </a:rPr>
              <a:t>"It's easy for me to catch up and stay on top of what's important"</a:t>
            </a:r>
            <a:endParaRPr lang="en-US">
              <a:solidFill>
                <a:srgbClr val="2F2F2F"/>
              </a:solidFill>
            </a:endParaRPr>
          </a:p>
        </p:txBody>
      </p:sp>
      <p:sp>
        <p:nvSpPr>
          <p:cNvPr id="11" name="Rectangle: Rounded Corners 25">
            <a:extLst>
              <a:ext uri="{FF2B5EF4-FFF2-40B4-BE49-F238E27FC236}">
                <a16:creationId xmlns:a16="http://schemas.microsoft.com/office/drawing/2014/main" id="{5FE2C1E3-5EA1-7D7A-CC8C-C2C333B9CAA0}"/>
              </a:ext>
            </a:extLst>
          </p:cNvPr>
          <p:cNvSpPr/>
          <p:nvPr/>
        </p:nvSpPr>
        <p:spPr>
          <a:xfrm>
            <a:off x="6318155" y="2094053"/>
            <a:ext cx="4074693" cy="2959767"/>
          </a:xfrm>
          <a:prstGeom prst="roundRect">
            <a:avLst>
              <a:gd name="adj" fmla="val 57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a:solidFill>
                <a:srgbClr val="7030A0"/>
              </a:solidFill>
              <a:latin typeface="Segoe UI Semibold"/>
              <a:cs typeface="Segoe UI"/>
            </a:endParaRPr>
          </a:p>
          <a:p>
            <a:pPr algn="ctr"/>
            <a:endParaRPr lang="en-US">
              <a:solidFill>
                <a:srgbClr val="7030A0"/>
              </a:solidFill>
              <a:latin typeface="Segoe UI Semibold"/>
              <a:cs typeface="Segoe UI"/>
            </a:endParaRPr>
          </a:p>
          <a:p>
            <a:pPr algn="ctr"/>
            <a:r>
              <a:rPr lang="en-US">
                <a:solidFill>
                  <a:srgbClr val="2F2F2F"/>
                </a:solidFill>
                <a:latin typeface="Segoe UI Semibold"/>
                <a:cs typeface="Segoe UI"/>
              </a:rPr>
              <a:t>"I can collaborate more effectively with my workgroups"</a:t>
            </a:r>
            <a:endParaRPr lang="en-US">
              <a:solidFill>
                <a:srgbClr val="2F2F2F"/>
              </a:solidFill>
            </a:endParaRPr>
          </a:p>
        </p:txBody>
      </p:sp>
      <p:pic>
        <p:nvPicPr>
          <p:cNvPr id="13" name="Graphic 12">
            <a:extLst>
              <a:ext uri="{FF2B5EF4-FFF2-40B4-BE49-F238E27FC236}">
                <a16:creationId xmlns:a16="http://schemas.microsoft.com/office/drawing/2014/main" id="{5652DBCF-F6B0-75F7-CC84-DF2482A1745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4579" y="3653349"/>
            <a:ext cx="1041844" cy="1047612"/>
          </a:xfrm>
          <a:prstGeom prst="rect">
            <a:avLst/>
          </a:prstGeom>
        </p:spPr>
      </p:pic>
      <p:pic>
        <p:nvPicPr>
          <p:cNvPr id="15" name="Graphic 14">
            <a:extLst>
              <a:ext uri="{FF2B5EF4-FFF2-40B4-BE49-F238E27FC236}">
                <a16:creationId xmlns:a16="http://schemas.microsoft.com/office/drawing/2014/main" id="{B6EBF944-0DBC-094B-F742-AB43BACA0C6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2548" y="3754254"/>
            <a:ext cx="845802" cy="845802"/>
          </a:xfrm>
          <a:prstGeom prst="rect">
            <a:avLst/>
          </a:prstGeom>
        </p:spPr>
      </p:pic>
    </p:spTree>
    <p:extLst>
      <p:ext uri="{BB962C8B-B14F-4D97-AF65-F5344CB8AC3E}">
        <p14:creationId xmlns:p14="http://schemas.microsoft.com/office/powerpoint/2010/main" val="23840553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dirty="0">
                <a:latin typeface="Segoe UI Semibold" panose="020B0702040204020203" pitchFamily="34" charset="0"/>
                <a:cs typeface="Segoe UI Semibold" panose="020B0702040204020203" pitchFamily="34" charset="0"/>
              </a:rPr>
              <a:t>Digital Event Code of Conduct</a:t>
            </a:r>
            <a:endParaRPr lang="en-US" dirty="0"/>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3FC4E-6507-16C7-4705-DEA992CCF5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9B6477-3A61-BCB6-639D-60F5A9A0A6E1}"/>
              </a:ext>
            </a:extLst>
          </p:cNvPr>
          <p:cNvSpPr>
            <a:spLocks noGrp="1"/>
          </p:cNvSpPr>
          <p:nvPr>
            <p:ph type="title"/>
          </p:nvPr>
        </p:nvSpPr>
        <p:spPr/>
        <p:txBody>
          <a:bodyPr/>
          <a:lstStyle/>
          <a:p>
            <a:r>
              <a:rPr lang="en-US"/>
              <a:t>Recap: Reduce noise and clutter</a:t>
            </a:r>
          </a:p>
        </p:txBody>
      </p:sp>
      <p:sp>
        <p:nvSpPr>
          <p:cNvPr id="2" name="Text Placeholder 1">
            <a:extLst>
              <a:ext uri="{FF2B5EF4-FFF2-40B4-BE49-F238E27FC236}">
                <a16:creationId xmlns:a16="http://schemas.microsoft.com/office/drawing/2014/main" id="{08E6768C-C7BF-6F4A-6357-3980306B3818}"/>
              </a:ext>
            </a:extLst>
          </p:cNvPr>
          <p:cNvSpPr>
            <a:spLocks noGrp="1"/>
          </p:cNvSpPr>
          <p:nvPr>
            <p:ph type="body" sz="quarter" idx="12"/>
          </p:nvPr>
        </p:nvSpPr>
        <p:spPr>
          <a:xfrm>
            <a:off x="585216" y="3672519"/>
            <a:ext cx="9144000" cy="338554"/>
          </a:xfrm>
        </p:spPr>
        <p:txBody>
          <a:bodyPr/>
          <a:lstStyle/>
          <a:p>
            <a:r>
              <a:rPr lang="en-US"/>
              <a:t>Generally available or rolling out</a:t>
            </a:r>
          </a:p>
        </p:txBody>
      </p:sp>
    </p:spTree>
    <p:extLst>
      <p:ext uri="{BB962C8B-B14F-4D97-AF65-F5344CB8AC3E}">
        <p14:creationId xmlns:p14="http://schemas.microsoft.com/office/powerpoint/2010/main" val="285128138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4BE8D-8E17-3753-A078-84B3F5B8CA36}"/>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2EDBF8DF-7E66-15BC-C792-95416B789AD6}"/>
              </a:ext>
              <a:ext uri="{C183D7F6-B498-43B3-948B-1728B52AA6E4}">
                <adec:decorative xmlns:adec="http://schemas.microsoft.com/office/drawing/2017/decorative" val="1"/>
              </a:ext>
            </a:extLst>
          </p:cNvPr>
          <p:cNvGrpSpPr/>
          <p:nvPr/>
        </p:nvGrpSpPr>
        <p:grpSpPr>
          <a:xfrm>
            <a:off x="0" y="117714"/>
            <a:ext cx="12059075" cy="6740287"/>
            <a:chOff x="0" y="117714"/>
            <a:chExt cx="12059075" cy="6740287"/>
          </a:xfrm>
        </p:grpSpPr>
        <p:sp>
          <p:nvSpPr>
            <p:cNvPr id="17" name="Oval 16">
              <a:extLst>
                <a:ext uri="{FF2B5EF4-FFF2-40B4-BE49-F238E27FC236}">
                  <a16:creationId xmlns:a16="http://schemas.microsoft.com/office/drawing/2014/main" id="{418CA7A2-18C8-837B-EF91-495F030733A2}"/>
                </a:ext>
                <a:ext uri="{C183D7F6-B498-43B3-948B-1728B52AA6E4}">
                  <adec:decorative xmlns:adec="http://schemas.microsoft.com/office/drawing/2017/decorative" val="1"/>
                </a:ext>
              </a:extLst>
            </p:cNvPr>
            <p:cNvSpPr>
              <a:spLocks/>
            </p:cNvSpPr>
            <p:nvPr/>
          </p:nvSpPr>
          <p:spPr bwMode="auto">
            <a:xfrm rot="16200000" flipH="1">
              <a:off x="11075298" y="117713"/>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err="1">
                <a:solidFill>
                  <a:srgbClr val="FFFFFF"/>
                </a:solidFill>
                <a:cs typeface="Segoe UI" pitchFamily="34" charset="0"/>
              </a:endParaRPr>
            </a:p>
          </p:txBody>
        </p:sp>
        <p:sp>
          <p:nvSpPr>
            <p:cNvPr id="10" name="Freeform: Shape 9">
              <a:extLst>
                <a:ext uri="{FF2B5EF4-FFF2-40B4-BE49-F238E27FC236}">
                  <a16:creationId xmlns:a16="http://schemas.microsoft.com/office/drawing/2014/main" id="{9A52771E-BCA3-5FAF-6D2F-1C5063EE5707}"/>
                </a:ext>
                <a:ext uri="{C183D7F6-B498-43B3-948B-1728B52AA6E4}">
                  <adec:decorative xmlns:adec="http://schemas.microsoft.com/office/drawing/2017/decorative" val="1"/>
                </a:ext>
              </a:extLst>
            </p:cNvPr>
            <p:cNvSpPr/>
            <p:nvPr/>
          </p:nvSpPr>
          <p:spPr bwMode="auto">
            <a:xfrm>
              <a:off x="0" y="5129744"/>
              <a:ext cx="1746252" cy="1728257"/>
            </a:xfrm>
            <a:custGeom>
              <a:avLst/>
              <a:gdLst>
                <a:gd name="connsiteX0" fmla="*/ 348342 w 1932940"/>
                <a:gd name="connsiteY0" fmla="*/ 0 h 1913021"/>
                <a:gd name="connsiteX1" fmla="*/ 1932940 w 1932940"/>
                <a:gd name="connsiteY1" fmla="*/ 1584596 h 1913021"/>
                <a:gd name="connsiteX2" fmla="*/ 1900747 w 1932940"/>
                <a:gd name="connsiteY2" fmla="*/ 1903948 h 1913021"/>
                <a:gd name="connsiteX3" fmla="*/ 1898414 w 1932940"/>
                <a:gd name="connsiteY3" fmla="*/ 1913021 h 1913021"/>
                <a:gd name="connsiteX4" fmla="*/ 0 w 1932940"/>
                <a:gd name="connsiteY4" fmla="*/ 1913021 h 1913021"/>
                <a:gd name="connsiteX5" fmla="*/ 0 w 1932940"/>
                <a:gd name="connsiteY5" fmla="*/ 39648 h 1913021"/>
                <a:gd name="connsiteX6" fmla="*/ 28990 w 1932940"/>
                <a:gd name="connsiteY6" fmla="*/ 32194 h 1913021"/>
                <a:gd name="connsiteX7" fmla="*/ 348342 w 1932940"/>
                <a:gd name="connsiteY7" fmla="*/ 0 h 19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2940" h="1913021">
                  <a:moveTo>
                    <a:pt x="348342" y="0"/>
                  </a:moveTo>
                  <a:cubicBezTo>
                    <a:pt x="1223491" y="0"/>
                    <a:pt x="1932940" y="709448"/>
                    <a:pt x="1932940" y="1584596"/>
                  </a:cubicBezTo>
                  <a:cubicBezTo>
                    <a:pt x="1932940" y="1693990"/>
                    <a:pt x="1921855" y="1800794"/>
                    <a:pt x="1900747" y="1903948"/>
                  </a:cubicBezTo>
                  <a:lnTo>
                    <a:pt x="1898414" y="1913021"/>
                  </a:lnTo>
                  <a:lnTo>
                    <a:pt x="0" y="1913021"/>
                  </a:lnTo>
                  <a:lnTo>
                    <a:pt x="0" y="39648"/>
                  </a:lnTo>
                  <a:lnTo>
                    <a:pt x="28990" y="32194"/>
                  </a:lnTo>
                  <a:cubicBezTo>
                    <a:pt x="132144" y="11085"/>
                    <a:pt x="238948" y="0"/>
                    <a:pt x="348342" y="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11" name="Rectangle: Rounded Corners 10">
              <a:extLst>
                <a:ext uri="{FF2B5EF4-FFF2-40B4-BE49-F238E27FC236}">
                  <a16:creationId xmlns:a16="http://schemas.microsoft.com/office/drawing/2014/main" id="{05C8D54F-121D-32B6-1BEE-D1D3082775B7}"/>
                </a:ext>
                <a:ext uri="{C183D7F6-B498-43B3-948B-1728B52AA6E4}">
                  <adec:decorative xmlns:adec="http://schemas.microsoft.com/office/drawing/2017/decorative" val="1"/>
                </a:ext>
              </a:extLst>
            </p:cNvPr>
            <p:cNvSpPr/>
            <p:nvPr/>
          </p:nvSpPr>
          <p:spPr bwMode="auto">
            <a:xfrm>
              <a:off x="588962" y="585788"/>
              <a:ext cx="11017250" cy="5683249"/>
            </a:xfrm>
            <a:prstGeom prst="roundRect">
              <a:avLst>
                <a:gd name="adj" fmla="val 3200"/>
              </a:avLst>
            </a:prstGeom>
            <a:gradFill flip="none" rotWithShape="1">
              <a:gsLst>
                <a:gs pos="0">
                  <a:schemeClr val="bg1"/>
                </a:gs>
                <a:gs pos="100000">
                  <a:schemeClr val="bg1">
                    <a:alpha val="0"/>
                  </a:schemeClr>
                </a:gs>
              </a:gsLst>
              <a:lin ang="0" scaled="1"/>
              <a:tileRect/>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grpSp>
      <p:sp>
        <p:nvSpPr>
          <p:cNvPr id="12" name="Title 11">
            <a:extLst>
              <a:ext uri="{FF2B5EF4-FFF2-40B4-BE49-F238E27FC236}">
                <a16:creationId xmlns:a16="http://schemas.microsoft.com/office/drawing/2014/main" id="{75B82D0C-57A8-6E9C-2E98-B0BB87A9A6E6}"/>
              </a:ext>
            </a:extLst>
          </p:cNvPr>
          <p:cNvSpPr txBox="1">
            <a:spLocks noGrp="1"/>
          </p:cNvSpPr>
          <p:nvPr>
            <p:ph type="title" idx="4294967295"/>
          </p:nvPr>
        </p:nvSpPr>
        <p:spPr>
          <a:xfrm>
            <a:off x="1016000" y="916824"/>
            <a:ext cx="6288314"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00" cap="none" spc="0" normalizeH="0" baseline="0" noProof="0" dirty="0">
                <a:ln>
                  <a:noFill/>
                </a:ln>
                <a:solidFill>
                  <a:schemeClr val="accent1"/>
                </a:solidFill>
                <a:effectLst/>
                <a:uLnTx/>
                <a:uFillTx/>
                <a:latin typeface="+mj-lt"/>
                <a:ea typeface="Aptos" panose="020B0004020202020204" pitchFamily="34" charset="0"/>
                <a:cs typeface="Arial" panose="020B0604020202020204" pitchFamily="34" charset="0"/>
              </a:rPr>
              <a:t>Notifications</a:t>
            </a:r>
          </a:p>
        </p:txBody>
      </p:sp>
      <p:sp>
        <p:nvSpPr>
          <p:cNvPr id="7" name="Rounded Rectangle 6">
            <a:extLst>
              <a:ext uri="{FF2B5EF4-FFF2-40B4-BE49-F238E27FC236}">
                <a16:creationId xmlns:a16="http://schemas.microsoft.com/office/drawing/2014/main" id="{88F38E0B-C552-060D-CF64-CADB38BC9333}"/>
              </a:ext>
            </a:extLst>
          </p:cNvPr>
          <p:cNvSpPr/>
          <p:nvPr/>
        </p:nvSpPr>
        <p:spPr>
          <a:xfrm>
            <a:off x="3185183" y="999890"/>
            <a:ext cx="1328895" cy="203200"/>
          </a:xfrm>
          <a:prstGeom prst="roundRect">
            <a:avLst/>
          </a:prstGeom>
          <a:solidFill>
            <a:srgbClr val="E2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Generally available</a:t>
            </a:r>
            <a:endParaRPr kumimoji="0" lang="en-US" sz="10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pic>
        <p:nvPicPr>
          <p:cNvPr id="9" name="Picture 8" descr="Settings for at-mentions, show in activity and banner or off">
            <a:extLst>
              <a:ext uri="{FF2B5EF4-FFF2-40B4-BE49-F238E27FC236}">
                <a16:creationId xmlns:a16="http://schemas.microsoft.com/office/drawing/2014/main" id="{6AB75513-2990-371F-8E57-168AF91CF41D}"/>
              </a:ext>
            </a:extLst>
          </p:cNvPr>
          <p:cNvPicPr>
            <a:picLocks noChangeAspect="1"/>
          </p:cNvPicPr>
          <p:nvPr/>
        </p:nvPicPr>
        <p:blipFill rotWithShape="1">
          <a:blip r:embed="rId2"/>
          <a:srcRect b="12804"/>
          <a:stretch/>
        </p:blipFill>
        <p:spPr>
          <a:xfrm>
            <a:off x="1104556" y="2024971"/>
            <a:ext cx="3231977" cy="2712097"/>
          </a:xfrm>
          <a:prstGeom prst="roundRect">
            <a:avLst>
              <a:gd name="adj" fmla="val 3760"/>
            </a:avLst>
          </a:prstGeom>
          <a:solidFill>
            <a:srgbClr val="F4F3F5"/>
          </a:solidFill>
          <a:ln w="63500">
            <a:noFill/>
          </a:ln>
          <a:effectLst/>
        </p:spPr>
      </p:pic>
      <p:sp>
        <p:nvSpPr>
          <p:cNvPr id="4" name="Rounded Rectangle 3">
            <a:extLst>
              <a:ext uri="{FF2B5EF4-FFF2-40B4-BE49-F238E27FC236}">
                <a16:creationId xmlns:a16="http://schemas.microsoft.com/office/drawing/2014/main" id="{9B9C3EEB-16DF-B5F7-4C0D-FD6E8A1888C3}"/>
              </a:ext>
            </a:extLst>
          </p:cNvPr>
          <p:cNvSpPr/>
          <p:nvPr/>
        </p:nvSpPr>
        <p:spPr>
          <a:xfrm>
            <a:off x="1791732" y="5192491"/>
            <a:ext cx="1781505" cy="203200"/>
          </a:xfrm>
          <a:prstGeom prst="roundRect">
            <a:avLst/>
          </a:prstGeom>
          <a:solidFill>
            <a:srgbClr val="866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Simplified notifications</a:t>
            </a:r>
            <a:endParaRPr kumimoji="0" lang="en-US" sz="10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endParaRPr>
          </a:p>
        </p:txBody>
      </p:sp>
      <p:pic>
        <p:nvPicPr>
          <p:cNvPr id="8" name="Picture 7" descr="Contextual control to turn off notifications ">
            <a:extLst>
              <a:ext uri="{FF2B5EF4-FFF2-40B4-BE49-F238E27FC236}">
                <a16:creationId xmlns:a16="http://schemas.microsoft.com/office/drawing/2014/main" id="{198B2EFC-040F-50D8-8D80-2A1C83506C64}"/>
              </a:ext>
            </a:extLst>
          </p:cNvPr>
          <p:cNvPicPr>
            <a:picLocks noChangeAspect="1"/>
          </p:cNvPicPr>
          <p:nvPr/>
        </p:nvPicPr>
        <p:blipFill rotWithShape="1">
          <a:blip r:embed="rId3"/>
          <a:srcRect t="-480" b="1119"/>
          <a:stretch/>
        </p:blipFill>
        <p:spPr>
          <a:xfrm>
            <a:off x="4622812" y="2032778"/>
            <a:ext cx="3235502" cy="2704290"/>
          </a:xfrm>
          <a:prstGeom prst="roundRect">
            <a:avLst>
              <a:gd name="adj" fmla="val 5894"/>
            </a:avLst>
          </a:prstGeom>
          <a:solidFill>
            <a:srgbClr val="F4F3F5"/>
          </a:solidFill>
          <a:ln w="63500">
            <a:noFill/>
          </a:ln>
          <a:effectLst/>
        </p:spPr>
      </p:pic>
      <p:sp>
        <p:nvSpPr>
          <p:cNvPr id="5" name="Rounded Rectangle 4">
            <a:extLst>
              <a:ext uri="{FF2B5EF4-FFF2-40B4-BE49-F238E27FC236}">
                <a16:creationId xmlns:a16="http://schemas.microsoft.com/office/drawing/2014/main" id="{FF0F4219-640C-75CC-1B64-E31A00715DEE}"/>
              </a:ext>
            </a:extLst>
          </p:cNvPr>
          <p:cNvSpPr/>
          <p:nvPr/>
        </p:nvSpPr>
        <p:spPr>
          <a:xfrm>
            <a:off x="5346966" y="5204158"/>
            <a:ext cx="1781505" cy="203200"/>
          </a:xfrm>
          <a:prstGeom prst="roundRect">
            <a:avLst/>
          </a:prstGeom>
          <a:solidFill>
            <a:srgbClr val="866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Contextual controls</a:t>
            </a:r>
            <a:endParaRPr kumimoji="0" lang="en-US" sz="10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endParaRPr>
          </a:p>
        </p:txBody>
      </p:sp>
      <p:pic>
        <p:nvPicPr>
          <p:cNvPr id="14" name="Picture 13" descr="Mark all as read in chat list ">
            <a:extLst>
              <a:ext uri="{FF2B5EF4-FFF2-40B4-BE49-F238E27FC236}">
                <a16:creationId xmlns:a16="http://schemas.microsoft.com/office/drawing/2014/main" id="{F03DF9E8-AE5B-35F8-2928-7BD8CC52910E}"/>
              </a:ext>
            </a:extLst>
          </p:cNvPr>
          <p:cNvPicPr>
            <a:picLocks noChangeAspect="1"/>
          </p:cNvPicPr>
          <p:nvPr/>
        </p:nvPicPr>
        <p:blipFill rotWithShape="1">
          <a:blip r:embed="rId4"/>
          <a:srcRect l="20211" t="3480" r="10208" b="2237"/>
          <a:stretch/>
        </p:blipFill>
        <p:spPr>
          <a:xfrm>
            <a:off x="8144594" y="2051827"/>
            <a:ext cx="2942850" cy="2690300"/>
          </a:xfrm>
          <a:prstGeom prst="roundRect">
            <a:avLst>
              <a:gd name="adj" fmla="val 6706"/>
            </a:avLst>
          </a:prstGeom>
          <a:solidFill>
            <a:srgbClr val="F4F3F5"/>
          </a:solidFill>
          <a:ln w="63500">
            <a:noFill/>
          </a:ln>
          <a:effectLst/>
        </p:spPr>
      </p:pic>
      <p:sp>
        <p:nvSpPr>
          <p:cNvPr id="6" name="Rounded Rectangle 5">
            <a:extLst>
              <a:ext uri="{FF2B5EF4-FFF2-40B4-BE49-F238E27FC236}">
                <a16:creationId xmlns:a16="http://schemas.microsoft.com/office/drawing/2014/main" id="{621161C6-E92F-DCCC-9ED6-B33266F9DB39}"/>
              </a:ext>
            </a:extLst>
          </p:cNvPr>
          <p:cNvSpPr/>
          <p:nvPr/>
        </p:nvSpPr>
        <p:spPr>
          <a:xfrm>
            <a:off x="8754578" y="5204158"/>
            <a:ext cx="1917319" cy="203200"/>
          </a:xfrm>
          <a:prstGeom prst="roundRect">
            <a:avLst/>
          </a:prstGeom>
          <a:solidFill>
            <a:srgbClr val="866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Mark as all read</a:t>
            </a:r>
            <a:endParaRPr kumimoji="0" lang="en-US" sz="10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15105262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CFAA0-8009-6577-490D-D945D7238FC4}"/>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6636B440-8BB3-B1CB-6CA1-F077057E515E}"/>
              </a:ext>
              <a:ext uri="{C183D7F6-B498-43B3-948B-1728B52AA6E4}">
                <adec:decorative xmlns:adec="http://schemas.microsoft.com/office/drawing/2017/decorative" val="1"/>
              </a:ext>
            </a:extLst>
          </p:cNvPr>
          <p:cNvGrpSpPr/>
          <p:nvPr/>
        </p:nvGrpSpPr>
        <p:grpSpPr>
          <a:xfrm>
            <a:off x="0" y="117714"/>
            <a:ext cx="12059075" cy="6740287"/>
            <a:chOff x="0" y="117714"/>
            <a:chExt cx="12059075" cy="6740287"/>
          </a:xfrm>
        </p:grpSpPr>
        <p:sp>
          <p:nvSpPr>
            <p:cNvPr id="17" name="Oval 16">
              <a:extLst>
                <a:ext uri="{FF2B5EF4-FFF2-40B4-BE49-F238E27FC236}">
                  <a16:creationId xmlns:a16="http://schemas.microsoft.com/office/drawing/2014/main" id="{DF8E3302-7236-E725-8B49-5AAFAC3E4458}"/>
                </a:ext>
                <a:ext uri="{C183D7F6-B498-43B3-948B-1728B52AA6E4}">
                  <adec:decorative xmlns:adec="http://schemas.microsoft.com/office/drawing/2017/decorative" val="1"/>
                </a:ext>
              </a:extLst>
            </p:cNvPr>
            <p:cNvSpPr>
              <a:spLocks/>
            </p:cNvSpPr>
            <p:nvPr/>
          </p:nvSpPr>
          <p:spPr bwMode="auto">
            <a:xfrm rot="16200000" flipH="1">
              <a:off x="11075298" y="117713"/>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err="1">
                <a:solidFill>
                  <a:srgbClr val="FFFFFF"/>
                </a:solidFill>
                <a:cs typeface="Segoe UI" pitchFamily="34" charset="0"/>
              </a:endParaRPr>
            </a:p>
          </p:txBody>
        </p:sp>
        <p:sp>
          <p:nvSpPr>
            <p:cNvPr id="10" name="Freeform: Shape 9">
              <a:extLst>
                <a:ext uri="{FF2B5EF4-FFF2-40B4-BE49-F238E27FC236}">
                  <a16:creationId xmlns:a16="http://schemas.microsoft.com/office/drawing/2014/main" id="{EC7F593A-1F80-3A72-30CF-47B5B4434476}"/>
                </a:ext>
                <a:ext uri="{C183D7F6-B498-43B3-948B-1728B52AA6E4}">
                  <adec:decorative xmlns:adec="http://schemas.microsoft.com/office/drawing/2017/decorative" val="1"/>
                </a:ext>
              </a:extLst>
            </p:cNvPr>
            <p:cNvSpPr/>
            <p:nvPr/>
          </p:nvSpPr>
          <p:spPr bwMode="auto">
            <a:xfrm>
              <a:off x="0" y="5129744"/>
              <a:ext cx="1746252" cy="1728257"/>
            </a:xfrm>
            <a:custGeom>
              <a:avLst/>
              <a:gdLst>
                <a:gd name="connsiteX0" fmla="*/ 348342 w 1932940"/>
                <a:gd name="connsiteY0" fmla="*/ 0 h 1913021"/>
                <a:gd name="connsiteX1" fmla="*/ 1932940 w 1932940"/>
                <a:gd name="connsiteY1" fmla="*/ 1584596 h 1913021"/>
                <a:gd name="connsiteX2" fmla="*/ 1900747 w 1932940"/>
                <a:gd name="connsiteY2" fmla="*/ 1903948 h 1913021"/>
                <a:gd name="connsiteX3" fmla="*/ 1898414 w 1932940"/>
                <a:gd name="connsiteY3" fmla="*/ 1913021 h 1913021"/>
                <a:gd name="connsiteX4" fmla="*/ 0 w 1932940"/>
                <a:gd name="connsiteY4" fmla="*/ 1913021 h 1913021"/>
                <a:gd name="connsiteX5" fmla="*/ 0 w 1932940"/>
                <a:gd name="connsiteY5" fmla="*/ 39648 h 1913021"/>
                <a:gd name="connsiteX6" fmla="*/ 28990 w 1932940"/>
                <a:gd name="connsiteY6" fmla="*/ 32194 h 1913021"/>
                <a:gd name="connsiteX7" fmla="*/ 348342 w 1932940"/>
                <a:gd name="connsiteY7" fmla="*/ 0 h 19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2940" h="1913021">
                  <a:moveTo>
                    <a:pt x="348342" y="0"/>
                  </a:moveTo>
                  <a:cubicBezTo>
                    <a:pt x="1223491" y="0"/>
                    <a:pt x="1932940" y="709448"/>
                    <a:pt x="1932940" y="1584596"/>
                  </a:cubicBezTo>
                  <a:cubicBezTo>
                    <a:pt x="1932940" y="1693990"/>
                    <a:pt x="1921855" y="1800794"/>
                    <a:pt x="1900747" y="1903948"/>
                  </a:cubicBezTo>
                  <a:lnTo>
                    <a:pt x="1898414" y="1913021"/>
                  </a:lnTo>
                  <a:lnTo>
                    <a:pt x="0" y="1913021"/>
                  </a:lnTo>
                  <a:lnTo>
                    <a:pt x="0" y="39648"/>
                  </a:lnTo>
                  <a:lnTo>
                    <a:pt x="28990" y="32194"/>
                  </a:lnTo>
                  <a:cubicBezTo>
                    <a:pt x="132144" y="11085"/>
                    <a:pt x="238948" y="0"/>
                    <a:pt x="348342" y="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11" name="Rectangle: Rounded Corners 10">
              <a:extLst>
                <a:ext uri="{FF2B5EF4-FFF2-40B4-BE49-F238E27FC236}">
                  <a16:creationId xmlns:a16="http://schemas.microsoft.com/office/drawing/2014/main" id="{120726A5-3A4C-57FB-6276-2246F80A6611}"/>
                </a:ext>
                <a:ext uri="{C183D7F6-B498-43B3-948B-1728B52AA6E4}">
                  <adec:decorative xmlns:adec="http://schemas.microsoft.com/office/drawing/2017/decorative" val="1"/>
                </a:ext>
              </a:extLst>
            </p:cNvPr>
            <p:cNvSpPr/>
            <p:nvPr/>
          </p:nvSpPr>
          <p:spPr bwMode="auto">
            <a:xfrm>
              <a:off x="588962" y="585788"/>
              <a:ext cx="11017250" cy="5683249"/>
            </a:xfrm>
            <a:prstGeom prst="roundRect">
              <a:avLst>
                <a:gd name="adj" fmla="val 3200"/>
              </a:avLst>
            </a:prstGeom>
            <a:gradFill flip="none" rotWithShape="1">
              <a:gsLst>
                <a:gs pos="0">
                  <a:schemeClr val="bg1"/>
                </a:gs>
                <a:gs pos="100000">
                  <a:schemeClr val="bg1">
                    <a:alpha val="0"/>
                  </a:schemeClr>
                </a:gs>
              </a:gsLst>
              <a:lin ang="0" scaled="1"/>
              <a:tileRect/>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grpSp>
      <p:sp>
        <p:nvSpPr>
          <p:cNvPr id="12" name="Title 11">
            <a:extLst>
              <a:ext uri="{FF2B5EF4-FFF2-40B4-BE49-F238E27FC236}">
                <a16:creationId xmlns:a16="http://schemas.microsoft.com/office/drawing/2014/main" id="{807890B3-863C-E0E3-117F-6AFD98FFBB45}"/>
              </a:ext>
            </a:extLst>
          </p:cNvPr>
          <p:cNvSpPr txBox="1">
            <a:spLocks noGrp="1"/>
          </p:cNvSpPr>
          <p:nvPr>
            <p:ph type="title" idx="4294967295"/>
          </p:nvPr>
        </p:nvSpPr>
        <p:spPr>
          <a:xfrm>
            <a:off x="1016000" y="916824"/>
            <a:ext cx="6288314"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schemeClr val="accent1"/>
                </a:solidFill>
                <a:effectLst/>
                <a:uLnTx/>
                <a:uFillTx/>
                <a:latin typeface="+mj-lt"/>
                <a:ea typeface="Aptos" panose="020B0004020202020204" pitchFamily="34" charset="0"/>
                <a:cs typeface="Segoe UI Semibold"/>
              </a:rPr>
              <a:t>Chats and channels</a:t>
            </a:r>
          </a:p>
        </p:txBody>
      </p:sp>
      <p:sp>
        <p:nvSpPr>
          <p:cNvPr id="7" name="Rounded Rectangle 6">
            <a:extLst>
              <a:ext uri="{FF2B5EF4-FFF2-40B4-BE49-F238E27FC236}">
                <a16:creationId xmlns:a16="http://schemas.microsoft.com/office/drawing/2014/main" id="{25A059AE-0B3C-833F-4AEA-8C4AFF383654}"/>
              </a:ext>
            </a:extLst>
          </p:cNvPr>
          <p:cNvSpPr/>
          <p:nvPr/>
        </p:nvSpPr>
        <p:spPr>
          <a:xfrm>
            <a:off x="1860927" y="1705303"/>
            <a:ext cx="1328895" cy="203200"/>
          </a:xfrm>
          <a:prstGeom prst="roundRect">
            <a:avLst/>
          </a:prstGeom>
          <a:solidFill>
            <a:srgbClr val="E2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Generally available</a:t>
            </a:r>
            <a:endParaRPr kumimoji="0" lang="en-US" sz="10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pic>
        <p:nvPicPr>
          <p:cNvPr id="16" name="Picture 15" descr="Hide a general channel">
            <a:extLst>
              <a:ext uri="{FF2B5EF4-FFF2-40B4-BE49-F238E27FC236}">
                <a16:creationId xmlns:a16="http://schemas.microsoft.com/office/drawing/2014/main" id="{502D7696-15FB-0F8F-17E1-110F5A4874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21" t="1793" r="41452" b="20563"/>
          <a:stretch/>
        </p:blipFill>
        <p:spPr>
          <a:xfrm>
            <a:off x="824003" y="2137232"/>
            <a:ext cx="3231978" cy="2712096"/>
          </a:xfrm>
          <a:prstGeom prst="roundRect">
            <a:avLst>
              <a:gd name="adj" fmla="val 4264"/>
            </a:avLst>
          </a:prstGeom>
          <a:solidFill>
            <a:srgbClr val="F4F3F5"/>
          </a:solidFill>
          <a:ln w="63500">
            <a:noFill/>
          </a:ln>
          <a:effectLst/>
        </p:spPr>
      </p:pic>
      <p:sp>
        <p:nvSpPr>
          <p:cNvPr id="13" name="Rounded Rectangle 12">
            <a:extLst>
              <a:ext uri="{FF2B5EF4-FFF2-40B4-BE49-F238E27FC236}">
                <a16:creationId xmlns:a16="http://schemas.microsoft.com/office/drawing/2014/main" id="{08C1FA78-FC0F-93A5-9916-002546A27FC8}"/>
              </a:ext>
            </a:extLst>
          </p:cNvPr>
          <p:cNvSpPr/>
          <p:nvPr/>
        </p:nvSpPr>
        <p:spPr>
          <a:xfrm>
            <a:off x="1555057" y="5299648"/>
            <a:ext cx="1781505" cy="203200"/>
          </a:xfrm>
          <a:prstGeom prst="roundRect">
            <a:avLst/>
          </a:prstGeom>
          <a:solidFill>
            <a:srgbClr val="866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Hide general channel</a:t>
            </a:r>
            <a:endParaRPr kumimoji="0" lang="en-US" sz="10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endParaRPr>
          </a:p>
        </p:txBody>
      </p:sp>
      <p:sp>
        <p:nvSpPr>
          <p:cNvPr id="23" name="Rounded Rectangle 22">
            <a:extLst>
              <a:ext uri="{FF2B5EF4-FFF2-40B4-BE49-F238E27FC236}">
                <a16:creationId xmlns:a16="http://schemas.microsoft.com/office/drawing/2014/main" id="{24E73ED6-A7CC-84A2-F468-C95953D24201}"/>
              </a:ext>
            </a:extLst>
          </p:cNvPr>
          <p:cNvSpPr/>
          <p:nvPr/>
        </p:nvSpPr>
        <p:spPr>
          <a:xfrm>
            <a:off x="5581608" y="1705303"/>
            <a:ext cx="1328895" cy="203200"/>
          </a:xfrm>
          <a:prstGeom prst="roundRect">
            <a:avLst/>
          </a:prstGeom>
          <a:solidFill>
            <a:srgbClr val="E2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Generally available</a:t>
            </a:r>
            <a:endParaRPr kumimoji="0" lang="en-US" sz="10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pic>
        <p:nvPicPr>
          <p:cNvPr id="18" name="Picture 17" descr="Archive a channel">
            <a:extLst>
              <a:ext uri="{FF2B5EF4-FFF2-40B4-BE49-F238E27FC236}">
                <a16:creationId xmlns:a16="http://schemas.microsoft.com/office/drawing/2014/main" id="{90DE1643-586A-C268-0225-45D1CD1BC1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l="24615" t="8650" r="27202" b="23360"/>
          <a:stretch/>
        </p:blipFill>
        <p:spPr>
          <a:xfrm>
            <a:off x="4468541" y="2098022"/>
            <a:ext cx="3254919" cy="2751306"/>
          </a:xfrm>
          <a:prstGeom prst="roundRect">
            <a:avLst>
              <a:gd name="adj" fmla="val 4133"/>
            </a:avLst>
          </a:prstGeom>
          <a:solidFill>
            <a:srgbClr val="F4F3F5"/>
          </a:solidFill>
          <a:ln w="63500">
            <a:noFill/>
          </a:ln>
          <a:effectLst/>
        </p:spPr>
      </p:pic>
      <p:sp>
        <p:nvSpPr>
          <p:cNvPr id="15" name="Rounded Rectangle 14">
            <a:extLst>
              <a:ext uri="{FF2B5EF4-FFF2-40B4-BE49-F238E27FC236}">
                <a16:creationId xmlns:a16="http://schemas.microsoft.com/office/drawing/2014/main" id="{B1358B50-8ABC-D5C1-ED97-96D1B6141B49}"/>
              </a:ext>
            </a:extLst>
          </p:cNvPr>
          <p:cNvSpPr/>
          <p:nvPr/>
        </p:nvSpPr>
        <p:spPr>
          <a:xfrm>
            <a:off x="5205248" y="5247010"/>
            <a:ext cx="1781505" cy="203200"/>
          </a:xfrm>
          <a:prstGeom prst="roundRect">
            <a:avLst/>
          </a:prstGeom>
          <a:solidFill>
            <a:srgbClr val="866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Archive channels</a:t>
            </a:r>
            <a:endParaRPr kumimoji="0" lang="en-US" sz="10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endParaRPr>
          </a:p>
        </p:txBody>
      </p:sp>
      <p:sp>
        <p:nvSpPr>
          <p:cNvPr id="24" name="Rounded Rectangle 23">
            <a:extLst>
              <a:ext uri="{FF2B5EF4-FFF2-40B4-BE49-F238E27FC236}">
                <a16:creationId xmlns:a16="http://schemas.microsoft.com/office/drawing/2014/main" id="{007C4361-3A79-8EEF-20BA-05F3E4598A59}"/>
              </a:ext>
            </a:extLst>
          </p:cNvPr>
          <p:cNvSpPr/>
          <p:nvPr/>
        </p:nvSpPr>
        <p:spPr>
          <a:xfrm>
            <a:off x="9002179" y="1705303"/>
            <a:ext cx="1328895" cy="203200"/>
          </a:xfrm>
          <a:prstGeom prst="roundRect">
            <a:avLst/>
          </a:prstGeom>
          <a:solidFill>
            <a:srgbClr val="E2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CY25H2</a:t>
            </a:r>
            <a:endParaRPr kumimoji="0" lang="en-US" sz="1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ettings ">
            <a:extLst>
              <a:ext uri="{FF2B5EF4-FFF2-40B4-BE49-F238E27FC236}">
                <a16:creationId xmlns:a16="http://schemas.microsoft.com/office/drawing/2014/main" id="{9C2BBDBB-CCA4-03B2-DDE8-1285C52B68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3289" y="2098022"/>
            <a:ext cx="3005048" cy="15588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earching for a meeting chat ">
            <a:extLst>
              <a:ext uri="{FF2B5EF4-FFF2-40B4-BE49-F238E27FC236}">
                <a16:creationId xmlns:a16="http://schemas.microsoft.com/office/drawing/2014/main" id="{78D09B4D-1C42-58BC-3B2B-CF98001C5F9F}"/>
              </a:ext>
            </a:extLst>
          </p:cNvPr>
          <p:cNvPicPr>
            <a:picLocks noChangeAspect="1"/>
          </p:cNvPicPr>
          <p:nvPr/>
        </p:nvPicPr>
        <p:blipFill rotWithShape="1">
          <a:blip r:embed="rId6"/>
          <a:srcRect t="4810" b="4810"/>
          <a:stretch/>
        </p:blipFill>
        <p:spPr>
          <a:xfrm>
            <a:off x="8530665" y="3776418"/>
            <a:ext cx="2271924" cy="1020273"/>
          </a:xfrm>
          <a:prstGeom prst="rect">
            <a:avLst/>
          </a:prstGeom>
        </p:spPr>
      </p:pic>
      <p:sp>
        <p:nvSpPr>
          <p:cNvPr id="22" name="Rounded Rectangle 21">
            <a:extLst>
              <a:ext uri="{FF2B5EF4-FFF2-40B4-BE49-F238E27FC236}">
                <a16:creationId xmlns:a16="http://schemas.microsoft.com/office/drawing/2014/main" id="{99510E5F-F5D2-2049-3DDC-FC6430208ED9}"/>
              </a:ext>
            </a:extLst>
          </p:cNvPr>
          <p:cNvSpPr/>
          <p:nvPr/>
        </p:nvSpPr>
        <p:spPr>
          <a:xfrm>
            <a:off x="8707968" y="5247011"/>
            <a:ext cx="1917319" cy="203200"/>
          </a:xfrm>
          <a:prstGeom prst="roundRect">
            <a:avLst/>
          </a:prstGeom>
          <a:solidFill>
            <a:srgbClr val="866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Hide declined meeting chat</a:t>
            </a:r>
            <a:endParaRPr kumimoji="0" lang="en-US" sz="10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31124462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D320E-09B2-A7B9-20C3-BF544683F594}"/>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7393767D-3061-416E-EC68-50FFB4E2F77C}"/>
              </a:ext>
              <a:ext uri="{C183D7F6-B498-43B3-948B-1728B52AA6E4}">
                <adec:decorative xmlns:adec="http://schemas.microsoft.com/office/drawing/2017/decorative" val="1"/>
              </a:ext>
            </a:extLst>
          </p:cNvPr>
          <p:cNvGrpSpPr/>
          <p:nvPr/>
        </p:nvGrpSpPr>
        <p:grpSpPr>
          <a:xfrm>
            <a:off x="0" y="117714"/>
            <a:ext cx="12059075" cy="6740287"/>
            <a:chOff x="0" y="117714"/>
            <a:chExt cx="12059075" cy="6740287"/>
          </a:xfrm>
        </p:grpSpPr>
        <p:sp>
          <p:nvSpPr>
            <p:cNvPr id="17" name="Oval 16">
              <a:extLst>
                <a:ext uri="{FF2B5EF4-FFF2-40B4-BE49-F238E27FC236}">
                  <a16:creationId xmlns:a16="http://schemas.microsoft.com/office/drawing/2014/main" id="{822C009F-599B-C35C-DCFB-0CC36562C68F}"/>
                </a:ext>
                <a:ext uri="{C183D7F6-B498-43B3-948B-1728B52AA6E4}">
                  <adec:decorative xmlns:adec="http://schemas.microsoft.com/office/drawing/2017/decorative" val="1"/>
                </a:ext>
              </a:extLst>
            </p:cNvPr>
            <p:cNvSpPr>
              <a:spLocks/>
            </p:cNvSpPr>
            <p:nvPr/>
          </p:nvSpPr>
          <p:spPr bwMode="auto">
            <a:xfrm rot="16200000" flipH="1">
              <a:off x="11075298" y="117713"/>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err="1">
                <a:solidFill>
                  <a:srgbClr val="FFFFFF"/>
                </a:solidFill>
                <a:cs typeface="Segoe UI" pitchFamily="34" charset="0"/>
              </a:endParaRPr>
            </a:p>
          </p:txBody>
        </p:sp>
        <p:sp>
          <p:nvSpPr>
            <p:cNvPr id="10" name="Freeform: Shape 9">
              <a:extLst>
                <a:ext uri="{FF2B5EF4-FFF2-40B4-BE49-F238E27FC236}">
                  <a16:creationId xmlns:a16="http://schemas.microsoft.com/office/drawing/2014/main" id="{981056A1-8BF8-F684-94A9-EC4564E30CD8}"/>
                </a:ext>
                <a:ext uri="{C183D7F6-B498-43B3-948B-1728B52AA6E4}">
                  <adec:decorative xmlns:adec="http://schemas.microsoft.com/office/drawing/2017/decorative" val="1"/>
                </a:ext>
              </a:extLst>
            </p:cNvPr>
            <p:cNvSpPr/>
            <p:nvPr/>
          </p:nvSpPr>
          <p:spPr bwMode="auto">
            <a:xfrm>
              <a:off x="0" y="5129744"/>
              <a:ext cx="1746252" cy="1728257"/>
            </a:xfrm>
            <a:custGeom>
              <a:avLst/>
              <a:gdLst>
                <a:gd name="connsiteX0" fmla="*/ 348342 w 1932940"/>
                <a:gd name="connsiteY0" fmla="*/ 0 h 1913021"/>
                <a:gd name="connsiteX1" fmla="*/ 1932940 w 1932940"/>
                <a:gd name="connsiteY1" fmla="*/ 1584596 h 1913021"/>
                <a:gd name="connsiteX2" fmla="*/ 1900747 w 1932940"/>
                <a:gd name="connsiteY2" fmla="*/ 1903948 h 1913021"/>
                <a:gd name="connsiteX3" fmla="*/ 1898414 w 1932940"/>
                <a:gd name="connsiteY3" fmla="*/ 1913021 h 1913021"/>
                <a:gd name="connsiteX4" fmla="*/ 0 w 1932940"/>
                <a:gd name="connsiteY4" fmla="*/ 1913021 h 1913021"/>
                <a:gd name="connsiteX5" fmla="*/ 0 w 1932940"/>
                <a:gd name="connsiteY5" fmla="*/ 39648 h 1913021"/>
                <a:gd name="connsiteX6" fmla="*/ 28990 w 1932940"/>
                <a:gd name="connsiteY6" fmla="*/ 32194 h 1913021"/>
                <a:gd name="connsiteX7" fmla="*/ 348342 w 1932940"/>
                <a:gd name="connsiteY7" fmla="*/ 0 h 19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2940" h="1913021">
                  <a:moveTo>
                    <a:pt x="348342" y="0"/>
                  </a:moveTo>
                  <a:cubicBezTo>
                    <a:pt x="1223491" y="0"/>
                    <a:pt x="1932940" y="709448"/>
                    <a:pt x="1932940" y="1584596"/>
                  </a:cubicBezTo>
                  <a:cubicBezTo>
                    <a:pt x="1932940" y="1693990"/>
                    <a:pt x="1921855" y="1800794"/>
                    <a:pt x="1900747" y="1903948"/>
                  </a:cubicBezTo>
                  <a:lnTo>
                    <a:pt x="1898414" y="1913021"/>
                  </a:lnTo>
                  <a:lnTo>
                    <a:pt x="0" y="1913021"/>
                  </a:lnTo>
                  <a:lnTo>
                    <a:pt x="0" y="39648"/>
                  </a:lnTo>
                  <a:lnTo>
                    <a:pt x="28990" y="32194"/>
                  </a:lnTo>
                  <a:cubicBezTo>
                    <a:pt x="132144" y="11085"/>
                    <a:pt x="238948" y="0"/>
                    <a:pt x="348342" y="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11" name="Rectangle: Rounded Corners 10">
              <a:extLst>
                <a:ext uri="{FF2B5EF4-FFF2-40B4-BE49-F238E27FC236}">
                  <a16:creationId xmlns:a16="http://schemas.microsoft.com/office/drawing/2014/main" id="{BA624FD1-E63F-1E51-E7DC-05E9B4A2D713}"/>
                </a:ext>
                <a:ext uri="{C183D7F6-B498-43B3-948B-1728B52AA6E4}">
                  <adec:decorative xmlns:adec="http://schemas.microsoft.com/office/drawing/2017/decorative" val="1"/>
                </a:ext>
              </a:extLst>
            </p:cNvPr>
            <p:cNvSpPr/>
            <p:nvPr/>
          </p:nvSpPr>
          <p:spPr bwMode="auto">
            <a:xfrm>
              <a:off x="588962" y="585788"/>
              <a:ext cx="11017250" cy="5683249"/>
            </a:xfrm>
            <a:prstGeom prst="roundRect">
              <a:avLst>
                <a:gd name="adj" fmla="val 3200"/>
              </a:avLst>
            </a:prstGeom>
            <a:gradFill flip="none" rotWithShape="1">
              <a:gsLst>
                <a:gs pos="0">
                  <a:schemeClr val="bg1"/>
                </a:gs>
                <a:gs pos="100000">
                  <a:schemeClr val="bg1">
                    <a:alpha val="0"/>
                  </a:schemeClr>
                </a:gs>
              </a:gsLst>
              <a:lin ang="0" scaled="1"/>
              <a:tileRect/>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grpSp>
      <p:sp>
        <p:nvSpPr>
          <p:cNvPr id="12" name="Title 11">
            <a:extLst>
              <a:ext uri="{FF2B5EF4-FFF2-40B4-BE49-F238E27FC236}">
                <a16:creationId xmlns:a16="http://schemas.microsoft.com/office/drawing/2014/main" id="{33502C2E-EAE3-E143-E37F-92074CB868A2}"/>
              </a:ext>
            </a:extLst>
          </p:cNvPr>
          <p:cNvSpPr txBox="1">
            <a:spLocks noGrp="1"/>
          </p:cNvSpPr>
          <p:nvPr>
            <p:ph type="title" idx="4294967295"/>
          </p:nvPr>
        </p:nvSpPr>
        <p:spPr>
          <a:xfrm>
            <a:off x="1016000" y="916824"/>
            <a:ext cx="8928100"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00" cap="none" spc="0" normalizeH="0" baseline="0" noProof="0" dirty="0">
                <a:ln>
                  <a:noFill/>
                </a:ln>
                <a:solidFill>
                  <a:schemeClr val="accent1"/>
                </a:solidFill>
                <a:effectLst/>
                <a:uLnTx/>
                <a:uFillTx/>
                <a:latin typeface="+mj-lt"/>
                <a:ea typeface="Aptos" panose="020B0004020202020204" pitchFamily="34" charset="0"/>
                <a:cs typeface="Arial" panose="020B0604020202020204" pitchFamily="34" charset="0"/>
              </a:rPr>
              <a:t>Adding to new team doesn’t assume interest in all channels</a:t>
            </a:r>
          </a:p>
        </p:txBody>
      </p:sp>
      <p:sp>
        <p:nvSpPr>
          <p:cNvPr id="7" name="Rounded Rectangle 6">
            <a:extLst>
              <a:ext uri="{FF2B5EF4-FFF2-40B4-BE49-F238E27FC236}">
                <a16:creationId xmlns:a16="http://schemas.microsoft.com/office/drawing/2014/main" id="{2B49F067-327C-68CC-F852-B9A7CCCE4BBD}"/>
              </a:ext>
            </a:extLst>
          </p:cNvPr>
          <p:cNvSpPr/>
          <p:nvPr/>
        </p:nvSpPr>
        <p:spPr>
          <a:xfrm>
            <a:off x="5431553" y="1593867"/>
            <a:ext cx="1328895" cy="203200"/>
          </a:xfrm>
          <a:prstGeom prst="roundRect">
            <a:avLst/>
          </a:prstGeom>
          <a:solidFill>
            <a:srgbClr val="E2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Generally available</a:t>
            </a:r>
            <a:endParaRPr kumimoji="0" lang="en-US" sz="10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pic>
        <p:nvPicPr>
          <p:cNvPr id="4" name="Picture 3" descr="Team view with channels ">
            <a:extLst>
              <a:ext uri="{FF2B5EF4-FFF2-40B4-BE49-F238E27FC236}">
                <a16:creationId xmlns:a16="http://schemas.microsoft.com/office/drawing/2014/main" id="{F3D94AE8-53A0-13C8-EA5B-F2EED7440681}"/>
              </a:ext>
            </a:extLst>
          </p:cNvPr>
          <p:cNvPicPr>
            <a:picLocks noChangeAspect="1"/>
          </p:cNvPicPr>
          <p:nvPr/>
        </p:nvPicPr>
        <p:blipFill>
          <a:blip r:embed="rId3"/>
          <a:srcRect t="840" b="840"/>
          <a:stretch/>
        </p:blipFill>
        <p:spPr>
          <a:xfrm>
            <a:off x="2577502" y="1983598"/>
            <a:ext cx="7036997" cy="3957578"/>
          </a:xfrm>
          <a:prstGeom prst="rect">
            <a:avLst/>
          </a:prstGeom>
        </p:spPr>
      </p:pic>
    </p:spTree>
    <p:extLst>
      <p:ext uri="{BB962C8B-B14F-4D97-AF65-F5344CB8AC3E}">
        <p14:creationId xmlns:p14="http://schemas.microsoft.com/office/powerpoint/2010/main" val="140356279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9252A-3626-2872-3C60-6E79F302CFBD}"/>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89FF93C3-D4A9-35FF-5607-857AC5C05D08}"/>
              </a:ext>
              <a:ext uri="{C183D7F6-B498-43B3-948B-1728B52AA6E4}">
                <adec:decorative xmlns:adec="http://schemas.microsoft.com/office/drawing/2017/decorative" val="1"/>
              </a:ext>
            </a:extLst>
          </p:cNvPr>
          <p:cNvGrpSpPr/>
          <p:nvPr/>
        </p:nvGrpSpPr>
        <p:grpSpPr>
          <a:xfrm>
            <a:off x="0" y="117714"/>
            <a:ext cx="12059075" cy="6740287"/>
            <a:chOff x="0" y="117714"/>
            <a:chExt cx="12059075" cy="6740287"/>
          </a:xfrm>
        </p:grpSpPr>
        <p:sp>
          <p:nvSpPr>
            <p:cNvPr id="17" name="Oval 16">
              <a:extLst>
                <a:ext uri="{FF2B5EF4-FFF2-40B4-BE49-F238E27FC236}">
                  <a16:creationId xmlns:a16="http://schemas.microsoft.com/office/drawing/2014/main" id="{E2FAE391-E4E6-8F3C-DDD6-E153D98EDD7B}"/>
                </a:ext>
                <a:ext uri="{C183D7F6-B498-43B3-948B-1728B52AA6E4}">
                  <adec:decorative xmlns:adec="http://schemas.microsoft.com/office/drawing/2017/decorative" val="1"/>
                </a:ext>
              </a:extLst>
            </p:cNvPr>
            <p:cNvSpPr>
              <a:spLocks/>
            </p:cNvSpPr>
            <p:nvPr/>
          </p:nvSpPr>
          <p:spPr bwMode="auto">
            <a:xfrm rot="16200000" flipH="1">
              <a:off x="11075298" y="117713"/>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err="1">
                <a:solidFill>
                  <a:srgbClr val="FFFFFF"/>
                </a:solidFill>
                <a:cs typeface="Segoe UI" pitchFamily="34" charset="0"/>
              </a:endParaRPr>
            </a:p>
          </p:txBody>
        </p:sp>
        <p:sp>
          <p:nvSpPr>
            <p:cNvPr id="10" name="Freeform: Shape 9">
              <a:extLst>
                <a:ext uri="{FF2B5EF4-FFF2-40B4-BE49-F238E27FC236}">
                  <a16:creationId xmlns:a16="http://schemas.microsoft.com/office/drawing/2014/main" id="{5594695A-3A14-9A1D-901D-2F6A9BE3A718}"/>
                </a:ext>
                <a:ext uri="{C183D7F6-B498-43B3-948B-1728B52AA6E4}">
                  <adec:decorative xmlns:adec="http://schemas.microsoft.com/office/drawing/2017/decorative" val="1"/>
                </a:ext>
              </a:extLst>
            </p:cNvPr>
            <p:cNvSpPr/>
            <p:nvPr/>
          </p:nvSpPr>
          <p:spPr bwMode="auto">
            <a:xfrm>
              <a:off x="0" y="5129744"/>
              <a:ext cx="1746252" cy="1728257"/>
            </a:xfrm>
            <a:custGeom>
              <a:avLst/>
              <a:gdLst>
                <a:gd name="connsiteX0" fmla="*/ 348342 w 1932940"/>
                <a:gd name="connsiteY0" fmla="*/ 0 h 1913021"/>
                <a:gd name="connsiteX1" fmla="*/ 1932940 w 1932940"/>
                <a:gd name="connsiteY1" fmla="*/ 1584596 h 1913021"/>
                <a:gd name="connsiteX2" fmla="*/ 1900747 w 1932940"/>
                <a:gd name="connsiteY2" fmla="*/ 1903948 h 1913021"/>
                <a:gd name="connsiteX3" fmla="*/ 1898414 w 1932940"/>
                <a:gd name="connsiteY3" fmla="*/ 1913021 h 1913021"/>
                <a:gd name="connsiteX4" fmla="*/ 0 w 1932940"/>
                <a:gd name="connsiteY4" fmla="*/ 1913021 h 1913021"/>
                <a:gd name="connsiteX5" fmla="*/ 0 w 1932940"/>
                <a:gd name="connsiteY5" fmla="*/ 39648 h 1913021"/>
                <a:gd name="connsiteX6" fmla="*/ 28990 w 1932940"/>
                <a:gd name="connsiteY6" fmla="*/ 32194 h 1913021"/>
                <a:gd name="connsiteX7" fmla="*/ 348342 w 1932940"/>
                <a:gd name="connsiteY7" fmla="*/ 0 h 19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2940" h="1913021">
                  <a:moveTo>
                    <a:pt x="348342" y="0"/>
                  </a:moveTo>
                  <a:cubicBezTo>
                    <a:pt x="1223491" y="0"/>
                    <a:pt x="1932940" y="709448"/>
                    <a:pt x="1932940" y="1584596"/>
                  </a:cubicBezTo>
                  <a:cubicBezTo>
                    <a:pt x="1932940" y="1693990"/>
                    <a:pt x="1921855" y="1800794"/>
                    <a:pt x="1900747" y="1903948"/>
                  </a:cubicBezTo>
                  <a:lnTo>
                    <a:pt x="1898414" y="1913021"/>
                  </a:lnTo>
                  <a:lnTo>
                    <a:pt x="0" y="1913021"/>
                  </a:lnTo>
                  <a:lnTo>
                    <a:pt x="0" y="39648"/>
                  </a:lnTo>
                  <a:lnTo>
                    <a:pt x="28990" y="32194"/>
                  </a:lnTo>
                  <a:cubicBezTo>
                    <a:pt x="132144" y="11085"/>
                    <a:pt x="238948" y="0"/>
                    <a:pt x="348342" y="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11" name="Rectangle: Rounded Corners 10">
              <a:extLst>
                <a:ext uri="{FF2B5EF4-FFF2-40B4-BE49-F238E27FC236}">
                  <a16:creationId xmlns:a16="http://schemas.microsoft.com/office/drawing/2014/main" id="{299D47FF-2CAA-33C8-259A-AD18312E81C9}"/>
                </a:ext>
                <a:ext uri="{C183D7F6-B498-43B3-948B-1728B52AA6E4}">
                  <adec:decorative xmlns:adec="http://schemas.microsoft.com/office/drawing/2017/decorative" val="1"/>
                </a:ext>
              </a:extLst>
            </p:cNvPr>
            <p:cNvSpPr/>
            <p:nvPr/>
          </p:nvSpPr>
          <p:spPr bwMode="auto">
            <a:xfrm>
              <a:off x="588962" y="585788"/>
              <a:ext cx="11017250" cy="5683249"/>
            </a:xfrm>
            <a:prstGeom prst="roundRect">
              <a:avLst>
                <a:gd name="adj" fmla="val 3200"/>
              </a:avLst>
            </a:prstGeom>
            <a:gradFill flip="none" rotWithShape="1">
              <a:gsLst>
                <a:gs pos="0">
                  <a:schemeClr val="bg1"/>
                </a:gs>
                <a:gs pos="100000">
                  <a:schemeClr val="bg1">
                    <a:alpha val="0"/>
                  </a:schemeClr>
                </a:gs>
              </a:gsLst>
              <a:lin ang="0" scaled="1"/>
              <a:tileRect/>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grpSp>
      <p:sp>
        <p:nvSpPr>
          <p:cNvPr id="12" name="Title 11">
            <a:extLst>
              <a:ext uri="{FF2B5EF4-FFF2-40B4-BE49-F238E27FC236}">
                <a16:creationId xmlns:a16="http://schemas.microsoft.com/office/drawing/2014/main" id="{C9FAF220-56AF-A645-E1C8-4E46391B3D4B}"/>
              </a:ext>
            </a:extLst>
          </p:cNvPr>
          <p:cNvSpPr txBox="1">
            <a:spLocks noGrp="1"/>
          </p:cNvSpPr>
          <p:nvPr>
            <p:ph type="title" idx="4294967295"/>
          </p:nvPr>
        </p:nvSpPr>
        <p:spPr>
          <a:xfrm>
            <a:off x="1016000" y="916824"/>
            <a:ext cx="8928100"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00" cap="none" spc="0" normalizeH="0" baseline="0" noProof="0" dirty="0">
                <a:ln>
                  <a:noFill/>
                </a:ln>
                <a:solidFill>
                  <a:schemeClr val="accent1"/>
                </a:solidFill>
                <a:effectLst/>
                <a:uLnTx/>
                <a:uFillTx/>
                <a:latin typeface="+mj-lt"/>
                <a:ea typeface="Aptos" panose="020B0004020202020204" pitchFamily="34" charset="0"/>
                <a:cs typeface="Arial" panose="020B0604020202020204" pitchFamily="34" charset="0"/>
              </a:rPr>
              <a:t>Auto or manual cleanup of channels of low interest</a:t>
            </a:r>
          </a:p>
        </p:txBody>
      </p:sp>
      <p:sp>
        <p:nvSpPr>
          <p:cNvPr id="7" name="Rounded Rectangle 6">
            <a:extLst>
              <a:ext uri="{FF2B5EF4-FFF2-40B4-BE49-F238E27FC236}">
                <a16:creationId xmlns:a16="http://schemas.microsoft.com/office/drawing/2014/main" id="{C556F748-E4F8-2344-9FE8-549AB66A162D}"/>
              </a:ext>
            </a:extLst>
          </p:cNvPr>
          <p:cNvSpPr/>
          <p:nvPr/>
        </p:nvSpPr>
        <p:spPr>
          <a:xfrm>
            <a:off x="5431553" y="1593867"/>
            <a:ext cx="1328895" cy="203200"/>
          </a:xfrm>
          <a:prstGeom prst="roundRect">
            <a:avLst/>
          </a:prstGeom>
          <a:solidFill>
            <a:srgbClr val="E2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1781"/>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CY25H2</a:t>
            </a:r>
            <a:endParaRPr kumimoji="0" lang="en-US" sz="1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Coachmark with channels of low interest ">
            <a:extLst>
              <a:ext uri="{FF2B5EF4-FFF2-40B4-BE49-F238E27FC236}">
                <a16:creationId xmlns:a16="http://schemas.microsoft.com/office/drawing/2014/main" id="{F2F6AC40-9238-9C72-A431-61C277CC966A}"/>
              </a:ext>
            </a:extLst>
          </p:cNvPr>
          <p:cNvPicPr>
            <a:picLocks noChangeAspect="1"/>
          </p:cNvPicPr>
          <p:nvPr/>
        </p:nvPicPr>
        <p:blipFill>
          <a:blip r:embed="rId2"/>
          <a:stretch>
            <a:fillRect/>
          </a:stretch>
        </p:blipFill>
        <p:spPr>
          <a:xfrm>
            <a:off x="2605232" y="2058642"/>
            <a:ext cx="5874516" cy="3517226"/>
          </a:xfrm>
          <a:prstGeom prst="rect">
            <a:avLst/>
          </a:prstGeom>
        </p:spPr>
      </p:pic>
      <p:pic>
        <p:nvPicPr>
          <p:cNvPr id="3" name="Picture 2" descr="channels of low interest ">
            <a:extLst>
              <a:ext uri="{FF2B5EF4-FFF2-40B4-BE49-F238E27FC236}">
                <a16:creationId xmlns:a16="http://schemas.microsoft.com/office/drawing/2014/main" id="{D1B24FFE-FDE7-C297-C43B-7D64961DD939}"/>
              </a:ext>
            </a:extLst>
          </p:cNvPr>
          <p:cNvPicPr>
            <a:picLocks noChangeAspect="1"/>
          </p:cNvPicPr>
          <p:nvPr/>
        </p:nvPicPr>
        <p:blipFill>
          <a:blip r:embed="rId3"/>
          <a:stretch>
            <a:fillRect/>
          </a:stretch>
        </p:blipFill>
        <p:spPr>
          <a:xfrm>
            <a:off x="6444680" y="3015560"/>
            <a:ext cx="2746840" cy="2746840"/>
          </a:xfrm>
          <a:prstGeom prst="rect">
            <a:avLst/>
          </a:prstGeom>
        </p:spPr>
      </p:pic>
    </p:spTree>
    <p:extLst>
      <p:ext uri="{BB962C8B-B14F-4D97-AF65-F5344CB8AC3E}">
        <p14:creationId xmlns:p14="http://schemas.microsoft.com/office/powerpoint/2010/main" val="334195181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0E3CA-9D34-CAFD-BC14-7B1A377BFD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42F590-2DBD-ADA2-87F4-E0D2C34331E8}"/>
              </a:ext>
            </a:extLst>
          </p:cNvPr>
          <p:cNvSpPr>
            <a:spLocks noGrp="1"/>
          </p:cNvSpPr>
          <p:nvPr>
            <p:ph type="title"/>
          </p:nvPr>
        </p:nvSpPr>
        <p:spPr/>
        <p:txBody>
          <a:bodyPr/>
          <a:lstStyle/>
          <a:p>
            <a:r>
              <a:rPr lang="en-US">
                <a:gradFill>
                  <a:gsLst>
                    <a:gs pos="55000">
                      <a:srgbClr val="FFFFFF"/>
                    </a:gs>
                    <a:gs pos="62564">
                      <a:srgbClr val="FFFFFF"/>
                    </a:gs>
                  </a:gsLst>
                  <a:lin ang="5400000" scaled="0"/>
                </a:gradFill>
                <a:cs typeface="Segoe UI"/>
              </a:rPr>
              <a:t>New chats and channels experience</a:t>
            </a:r>
          </a:p>
        </p:txBody>
      </p:sp>
      <p:sp>
        <p:nvSpPr>
          <p:cNvPr id="2" name="Text Placeholder 1">
            <a:extLst>
              <a:ext uri="{FF2B5EF4-FFF2-40B4-BE49-F238E27FC236}">
                <a16:creationId xmlns:a16="http://schemas.microsoft.com/office/drawing/2014/main" id="{824E2E35-5C19-1149-DCD9-FC143BF0A6B4}"/>
              </a:ext>
            </a:extLst>
          </p:cNvPr>
          <p:cNvSpPr>
            <a:spLocks noGrp="1"/>
          </p:cNvSpPr>
          <p:nvPr>
            <p:ph type="body" sz="quarter" idx="12"/>
          </p:nvPr>
        </p:nvSpPr>
        <p:spPr>
          <a:xfrm>
            <a:off x="585216" y="3672519"/>
            <a:ext cx="10092162" cy="307777"/>
          </a:xfrm>
        </p:spPr>
        <p:txBody>
          <a:bodyPr vert="horz" wrap="square" lIns="0" tIns="0" rIns="0" bIns="0" rtlCol="0" anchor="t">
            <a:spAutoFit/>
          </a:bodyPr>
          <a:lstStyle/>
          <a:p>
            <a:r>
              <a:rPr lang="en-US" dirty="0">
                <a:cs typeface="Segoe UI Semilight"/>
              </a:rPr>
              <a:t>Public Preview at Microsoft Ignite (November 2024), Generally available late March 2025</a:t>
            </a:r>
            <a:endParaRPr lang="en-US" dirty="0">
              <a:gradFill>
                <a:gsLst>
                  <a:gs pos="0">
                    <a:srgbClr val="FFFFFF"/>
                  </a:gs>
                  <a:gs pos="100000">
                    <a:srgbClr val="FFFFFF"/>
                  </a:gs>
                </a:gsLst>
                <a:lin ang="5400000" scaled="0"/>
              </a:gradFill>
              <a:cs typeface="Segoe UI Semilight"/>
            </a:endParaRPr>
          </a:p>
        </p:txBody>
      </p:sp>
    </p:spTree>
    <p:extLst>
      <p:ext uri="{BB962C8B-B14F-4D97-AF65-F5344CB8AC3E}">
        <p14:creationId xmlns:p14="http://schemas.microsoft.com/office/powerpoint/2010/main" val="10594804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D19B672-E6E9-C843-A6DC-CCDC19002682}"/>
              </a:ext>
              <a:ext uri="{C183D7F6-B498-43B3-948B-1728B52AA6E4}">
                <adec:decorative xmlns:adec="http://schemas.microsoft.com/office/drawing/2017/decorative" val="1"/>
              </a:ext>
            </a:extLst>
          </p:cNvPr>
          <p:cNvGrpSpPr/>
          <p:nvPr/>
        </p:nvGrpSpPr>
        <p:grpSpPr>
          <a:xfrm>
            <a:off x="0" y="0"/>
            <a:ext cx="12059075" cy="6858000"/>
            <a:chOff x="0" y="0"/>
            <a:chExt cx="12059075" cy="6858000"/>
          </a:xfrm>
        </p:grpSpPr>
        <p:sp>
          <p:nvSpPr>
            <p:cNvPr id="69" name="Oval 68">
              <a:extLst>
                <a:ext uri="{FF2B5EF4-FFF2-40B4-BE49-F238E27FC236}">
                  <a16:creationId xmlns:a16="http://schemas.microsoft.com/office/drawing/2014/main" id="{F21B9707-66DF-E397-192C-CC4E54817B35}"/>
                </a:ext>
                <a:ext uri="{C183D7F6-B498-43B3-948B-1728B52AA6E4}">
                  <adec:decorative xmlns:adec="http://schemas.microsoft.com/office/drawing/2017/decorative" val="1"/>
                </a:ext>
              </a:extLst>
            </p:cNvPr>
            <p:cNvSpPr>
              <a:spLocks/>
            </p:cNvSpPr>
            <p:nvPr/>
          </p:nvSpPr>
          <p:spPr bwMode="auto">
            <a:xfrm rot="16200000" flipH="1">
              <a:off x="11075298" y="117713"/>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pic>
          <p:nvPicPr>
            <p:cNvPr id="25" name="Picture 24">
              <a:extLst>
                <a:ext uri="{FF2B5EF4-FFF2-40B4-BE49-F238E27FC236}">
                  <a16:creationId xmlns:a16="http://schemas.microsoft.com/office/drawing/2014/main" id="{E48F1F6E-12DF-04D1-7DF5-B350088DD9A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9" b="74156"/>
            <a:stretch/>
          </p:blipFill>
          <p:spPr>
            <a:xfrm>
              <a:off x="0" y="5280450"/>
              <a:ext cx="2540000" cy="1577550"/>
            </a:xfrm>
            <a:custGeom>
              <a:avLst/>
              <a:gdLst>
                <a:gd name="connsiteX0" fmla="*/ 0 w 1547381"/>
                <a:gd name="connsiteY0" fmla="*/ 0 h 978807"/>
                <a:gd name="connsiteX1" fmla="*/ 1547381 w 1547381"/>
                <a:gd name="connsiteY1" fmla="*/ 0 h 978807"/>
                <a:gd name="connsiteX2" fmla="*/ 1547381 w 1547381"/>
                <a:gd name="connsiteY2" fmla="*/ 978807 h 978807"/>
                <a:gd name="connsiteX3" fmla="*/ 0 w 1547381"/>
                <a:gd name="connsiteY3" fmla="*/ 978807 h 978807"/>
              </a:gdLst>
              <a:ahLst/>
              <a:cxnLst>
                <a:cxn ang="0">
                  <a:pos x="connsiteX0" y="connsiteY0"/>
                </a:cxn>
                <a:cxn ang="0">
                  <a:pos x="connsiteX1" y="connsiteY1"/>
                </a:cxn>
                <a:cxn ang="0">
                  <a:pos x="connsiteX2" y="connsiteY2"/>
                </a:cxn>
                <a:cxn ang="0">
                  <a:pos x="connsiteX3" y="connsiteY3"/>
                </a:cxn>
              </a:cxnLst>
              <a:rect l="l" t="t" r="r" b="b"/>
              <a:pathLst>
                <a:path w="1547381" h="978807">
                  <a:moveTo>
                    <a:pt x="0" y="0"/>
                  </a:moveTo>
                  <a:lnTo>
                    <a:pt x="1547381" y="0"/>
                  </a:lnTo>
                  <a:lnTo>
                    <a:pt x="1547381" y="978807"/>
                  </a:lnTo>
                  <a:lnTo>
                    <a:pt x="0" y="978807"/>
                  </a:lnTo>
                  <a:close/>
                </a:path>
              </a:pathLst>
            </a:custGeom>
            <a:effectLst>
              <a:outerShdw blurRad="114300" dist="63500" dir="5400000" algn="t" rotWithShape="0">
                <a:schemeClr val="bg1">
                  <a:lumMod val="75000"/>
                  <a:alpha val="32000"/>
                </a:schemeClr>
              </a:outerShdw>
            </a:effectLst>
          </p:spPr>
        </p:pic>
        <p:sp>
          <p:nvSpPr>
            <p:cNvPr id="50" name="Rectangle 49">
              <a:extLst>
                <a:ext uri="{FF2B5EF4-FFF2-40B4-BE49-F238E27FC236}">
                  <a16:creationId xmlns:a16="http://schemas.microsoft.com/office/drawing/2014/main" id="{9DD37E7C-A09A-6085-5926-2338C8C80904}"/>
                </a:ext>
              </a:extLst>
            </p:cNvPr>
            <p:cNvSpPr/>
            <p:nvPr/>
          </p:nvSpPr>
          <p:spPr bwMode="auto">
            <a:xfrm rot="5400000">
              <a:off x="-1616725" y="1616726"/>
              <a:ext cx="6858000" cy="3624547"/>
            </a:xfrm>
            <a:prstGeom prst="rect">
              <a:avLst/>
            </a:prstGeom>
            <a:gradFill flip="none" rotWithShape="1">
              <a:gsLst>
                <a:gs pos="0">
                  <a:schemeClr val="bg1"/>
                </a:gs>
                <a:gs pos="100000">
                  <a:schemeClr val="bg1">
                    <a:alpha val="0"/>
                  </a:schemeClr>
                </a:gs>
              </a:gsLst>
              <a:lin ang="0" scaled="1"/>
              <a:tileRect/>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51" name="Rectangle: Rounded Corners 24">
              <a:extLst>
                <a:ext uri="{FF2B5EF4-FFF2-40B4-BE49-F238E27FC236}">
                  <a16:creationId xmlns:a16="http://schemas.microsoft.com/office/drawing/2014/main" id="{6E280B95-DD3C-5FCB-F8CF-E97890270EED}"/>
                </a:ext>
                <a:ext uri="{C183D7F6-B498-43B3-948B-1728B52AA6E4}">
                  <adec:decorative xmlns:adec="http://schemas.microsoft.com/office/drawing/2017/decorative" val="1"/>
                </a:ext>
              </a:extLst>
            </p:cNvPr>
            <p:cNvSpPr/>
            <p:nvPr/>
          </p:nvSpPr>
          <p:spPr bwMode="auto">
            <a:xfrm>
              <a:off x="3809652" y="469900"/>
              <a:ext cx="7799832" cy="5799138"/>
            </a:xfrm>
            <a:prstGeom prst="roundRect">
              <a:avLst>
                <a:gd name="adj" fmla="val 2934"/>
              </a:avLst>
            </a:prstGeom>
            <a:solidFill>
              <a:schemeClr val="bg1">
                <a:lumMod val="95000"/>
              </a:schemeClr>
            </a:solidFill>
            <a:ln w="635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3" name="Title 2">
            <a:extLst>
              <a:ext uri="{FF2B5EF4-FFF2-40B4-BE49-F238E27FC236}">
                <a16:creationId xmlns:a16="http://schemas.microsoft.com/office/drawing/2014/main" id="{53B9FA6E-37D3-36D1-934A-5198CB44C036}"/>
              </a:ext>
            </a:extLst>
          </p:cNvPr>
          <p:cNvSpPr>
            <a:spLocks noGrp="1"/>
          </p:cNvSpPr>
          <p:nvPr>
            <p:ph type="title"/>
          </p:nvPr>
        </p:nvSpPr>
        <p:spPr>
          <a:xfrm>
            <a:off x="588964" y="457200"/>
            <a:ext cx="3112704" cy="553998"/>
          </a:xfrm>
        </p:spPr>
        <p:txBody>
          <a:bodyPr vert="horz" wrap="square" lIns="0" tIns="0" rIns="0" bIns="0" rtlCol="0" anchor="t">
            <a:spAutoFit/>
          </a:bodyPr>
          <a:lstStyle/>
          <a:p>
            <a:r>
              <a:rPr lang="en-US" sz="3600" dirty="0">
                <a:solidFill>
                  <a:schemeClr val="accent1"/>
                </a:solidFill>
              </a:rPr>
              <a:t>Live demo</a:t>
            </a:r>
          </a:p>
        </p:txBody>
      </p:sp>
      <p:sp>
        <p:nvSpPr>
          <p:cNvPr id="4" name="TextBox 3">
            <a:extLst>
              <a:ext uri="{FF2B5EF4-FFF2-40B4-BE49-F238E27FC236}">
                <a16:creationId xmlns:a16="http://schemas.microsoft.com/office/drawing/2014/main" id="{318AA377-8662-364A-A9BA-D12296DD47B8}"/>
              </a:ext>
            </a:extLst>
          </p:cNvPr>
          <p:cNvSpPr txBox="1"/>
          <p:nvPr/>
        </p:nvSpPr>
        <p:spPr>
          <a:xfrm>
            <a:off x="4047098" y="693282"/>
            <a:ext cx="1526007" cy="646331"/>
          </a:xfrm>
          <a:prstGeom prst="rect">
            <a:avLst/>
          </a:prstGeom>
          <a:noFill/>
        </p:spPr>
        <p:txBody>
          <a:bodyPr wrap="square" lIns="0" tIns="0" rIns="0" bIns="0" anchor="t">
            <a:spAutoFit/>
          </a:bodyPr>
          <a:lstStyle/>
          <a:p>
            <a:pPr marL="0" marR="0" lvl="0" indent="0" algn="l" defTabSz="932472" rtl="0" eaLnBrk="1" fontAlgn="base" latinLnBrk="0" hangingPunct="1">
              <a:lnSpc>
                <a:spcPct val="100000"/>
              </a:lnSpc>
              <a:spcBef>
                <a:spcPct val="0"/>
              </a:spcBef>
              <a:spcAft>
                <a:spcPts val="400"/>
              </a:spcAft>
              <a:buClrTx/>
              <a:buSzTx/>
              <a:buFontTx/>
              <a:buNone/>
              <a:tabLst/>
              <a:defRPr/>
            </a:pPr>
            <a:r>
              <a:rPr kumimoji="0" lang="en-US" sz="1400" b="0" i="0" u="none" strike="noStrike" kern="100" cap="none" spc="0" normalizeH="0" baseline="0" noProof="0">
                <a:ln>
                  <a:noFill/>
                </a:ln>
                <a:solidFill>
                  <a:srgbClr val="5B5FC7"/>
                </a:solidFill>
                <a:effectLst/>
                <a:uLnTx/>
                <a:uFillTx/>
                <a:latin typeface="Segoe Sans Display Semibold"/>
                <a:ea typeface="+mn-ea"/>
                <a:cs typeface="Arial" panose="020B0604020202020204" pitchFamily="34" charset="0"/>
              </a:rPr>
              <a:t>Stay on top of chat and channels in one place</a:t>
            </a:r>
          </a:p>
        </p:txBody>
      </p:sp>
      <p:sp>
        <p:nvSpPr>
          <p:cNvPr id="66" name="Graphic 123" descr="Icon of a chat bubble">
            <a:extLst>
              <a:ext uri="{FF2B5EF4-FFF2-40B4-BE49-F238E27FC236}">
                <a16:creationId xmlns:a16="http://schemas.microsoft.com/office/drawing/2014/main" id="{1A4F34EF-97B4-46EC-F10B-A7046781CE04}"/>
              </a:ext>
            </a:extLst>
          </p:cNvPr>
          <p:cNvSpPr/>
          <p:nvPr/>
        </p:nvSpPr>
        <p:spPr>
          <a:xfrm>
            <a:off x="4047098" y="1430571"/>
            <a:ext cx="331018" cy="297044"/>
          </a:xfrm>
          <a:custGeom>
            <a:avLst/>
            <a:gdLst>
              <a:gd name="connsiteX0" fmla="*/ 140349 w 372389"/>
              <a:gd name="connsiteY0" fmla="*/ 0 h 334168"/>
              <a:gd name="connsiteX1" fmla="*/ 1143 w 372389"/>
              <a:gd name="connsiteY1" fmla="*/ 139206 h 334168"/>
              <a:gd name="connsiteX2" fmla="*/ 14185 w 372389"/>
              <a:gd name="connsiteY2" fmla="*/ 198106 h 334168"/>
              <a:gd name="connsiteX3" fmla="*/ 742 w 372389"/>
              <a:gd name="connsiteY3" fmla="*/ 250843 h 334168"/>
              <a:gd name="connsiteX4" fmla="*/ 28653 w 372389"/>
              <a:gd name="connsiteY4" fmla="*/ 279135 h 334168"/>
              <a:gd name="connsiteX5" fmla="*/ 83050 w 372389"/>
              <a:gd name="connsiteY5" fmla="*/ 266105 h 334168"/>
              <a:gd name="connsiteX6" fmla="*/ 140349 w 372389"/>
              <a:gd name="connsiteY6" fmla="*/ 278411 h 334168"/>
              <a:gd name="connsiteX7" fmla="*/ 279555 w 372389"/>
              <a:gd name="connsiteY7" fmla="*/ 139206 h 334168"/>
              <a:gd name="connsiteX8" fmla="*/ 140349 w 372389"/>
              <a:gd name="connsiteY8" fmla="*/ 0 h 334168"/>
              <a:gd name="connsiteX9" fmla="*/ 28984 w 372389"/>
              <a:gd name="connsiteY9" fmla="*/ 139206 h 334168"/>
              <a:gd name="connsiteX10" fmla="*/ 140349 w 372389"/>
              <a:gd name="connsiteY10" fmla="*/ 27841 h 334168"/>
              <a:gd name="connsiteX11" fmla="*/ 251713 w 372389"/>
              <a:gd name="connsiteY11" fmla="*/ 139206 h 334168"/>
              <a:gd name="connsiteX12" fmla="*/ 140349 w 372389"/>
              <a:gd name="connsiteY12" fmla="*/ 250570 h 334168"/>
              <a:gd name="connsiteX13" fmla="*/ 90792 w 372389"/>
              <a:gd name="connsiteY13" fmla="*/ 238968 h 334168"/>
              <a:gd name="connsiteX14" fmla="*/ 86274 w 372389"/>
              <a:gd name="connsiteY14" fmla="*/ 236718 h 334168"/>
              <a:gd name="connsiteX15" fmla="*/ 81364 w 372389"/>
              <a:gd name="connsiteY15" fmla="*/ 237888 h 334168"/>
              <a:gd name="connsiteX16" fmla="*/ 29621 w 372389"/>
              <a:gd name="connsiteY16" fmla="*/ 250269 h 334168"/>
              <a:gd name="connsiteX17" fmla="*/ 42430 w 372389"/>
              <a:gd name="connsiteY17" fmla="*/ 200005 h 334168"/>
              <a:gd name="connsiteX18" fmla="*/ 43733 w 372389"/>
              <a:gd name="connsiteY18" fmla="*/ 194884 h 334168"/>
              <a:gd name="connsiteX19" fmla="*/ 41310 w 372389"/>
              <a:gd name="connsiteY19" fmla="*/ 190188 h 334168"/>
              <a:gd name="connsiteX20" fmla="*/ 28984 w 372389"/>
              <a:gd name="connsiteY20" fmla="*/ 139206 h 334168"/>
              <a:gd name="connsiteX21" fmla="*/ 233153 w 372389"/>
              <a:gd name="connsiteY21" fmla="*/ 334095 h 334168"/>
              <a:gd name="connsiteX22" fmla="*/ 138499 w 372389"/>
              <a:gd name="connsiteY22" fmla="*/ 296963 h 334168"/>
              <a:gd name="connsiteX23" fmla="*/ 140350 w 372389"/>
              <a:gd name="connsiteY23" fmla="*/ 296974 h 334168"/>
              <a:gd name="connsiteX24" fmla="*/ 178976 w 372389"/>
              <a:gd name="connsiteY24" fmla="*/ 292209 h 334168"/>
              <a:gd name="connsiteX25" fmla="*/ 233153 w 372389"/>
              <a:gd name="connsiteY25" fmla="*/ 306254 h 334168"/>
              <a:gd name="connsiteX26" fmla="*/ 282710 w 372389"/>
              <a:gd name="connsiteY26" fmla="*/ 294650 h 334168"/>
              <a:gd name="connsiteX27" fmla="*/ 287228 w 372389"/>
              <a:gd name="connsiteY27" fmla="*/ 292401 h 334168"/>
              <a:gd name="connsiteX28" fmla="*/ 292137 w 372389"/>
              <a:gd name="connsiteY28" fmla="*/ 293570 h 334168"/>
              <a:gd name="connsiteX29" fmla="*/ 342979 w 372389"/>
              <a:gd name="connsiteY29" fmla="*/ 304883 h 334168"/>
              <a:gd name="connsiteX30" fmla="*/ 331072 w 372389"/>
              <a:gd name="connsiteY30" fmla="*/ 255687 h 334168"/>
              <a:gd name="connsiteX31" fmla="*/ 329769 w 372389"/>
              <a:gd name="connsiteY31" fmla="*/ 250568 h 334168"/>
              <a:gd name="connsiteX32" fmla="*/ 332191 w 372389"/>
              <a:gd name="connsiteY32" fmla="*/ 245872 h 334168"/>
              <a:gd name="connsiteX33" fmla="*/ 344517 w 372389"/>
              <a:gd name="connsiteY33" fmla="*/ 194890 h 334168"/>
              <a:gd name="connsiteX34" fmla="*/ 293531 w 372389"/>
              <a:gd name="connsiteY34" fmla="*/ 101297 h 334168"/>
              <a:gd name="connsiteX35" fmla="*/ 278690 w 372389"/>
              <a:gd name="connsiteY35" fmla="*/ 63302 h 334168"/>
              <a:gd name="connsiteX36" fmla="*/ 372358 w 372389"/>
              <a:gd name="connsiteY36" fmla="*/ 194890 h 334168"/>
              <a:gd name="connsiteX37" fmla="*/ 359310 w 372389"/>
              <a:gd name="connsiteY37" fmla="*/ 253802 h 334168"/>
              <a:gd name="connsiteX38" fmla="*/ 371779 w 372389"/>
              <a:gd name="connsiteY38" fmla="*/ 305831 h 334168"/>
              <a:gd name="connsiteX39" fmla="*/ 344543 w 372389"/>
              <a:gd name="connsiteY39" fmla="*/ 333663 h 334168"/>
              <a:gd name="connsiteX40" fmla="*/ 290466 w 372389"/>
              <a:gd name="connsiteY40" fmla="*/ 321782 h 334168"/>
              <a:gd name="connsiteX41" fmla="*/ 233153 w 372389"/>
              <a:gd name="connsiteY41" fmla="*/ 334095 h 3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2389" h="334168">
                <a:moveTo>
                  <a:pt x="140349" y="0"/>
                </a:moveTo>
                <a:cubicBezTo>
                  <a:pt x="63467" y="0"/>
                  <a:pt x="1143" y="62324"/>
                  <a:pt x="1143" y="139206"/>
                </a:cubicBezTo>
                <a:cubicBezTo>
                  <a:pt x="1143" y="160233"/>
                  <a:pt x="5814" y="180203"/>
                  <a:pt x="14185" y="198106"/>
                </a:cubicBezTo>
                <a:cubicBezTo>
                  <a:pt x="9470" y="216630"/>
                  <a:pt x="4202" y="237284"/>
                  <a:pt x="742" y="250843"/>
                </a:cubicBezTo>
                <a:cubicBezTo>
                  <a:pt x="-3583" y="267795"/>
                  <a:pt x="11682" y="283215"/>
                  <a:pt x="28653" y="279135"/>
                </a:cubicBezTo>
                <a:cubicBezTo>
                  <a:pt x="42578" y="275789"/>
                  <a:pt x="63979" y="270651"/>
                  <a:pt x="83050" y="266105"/>
                </a:cubicBezTo>
                <a:cubicBezTo>
                  <a:pt x="100539" y="274014"/>
                  <a:pt x="119947" y="278411"/>
                  <a:pt x="140349" y="278411"/>
                </a:cubicBezTo>
                <a:cubicBezTo>
                  <a:pt x="217229" y="278411"/>
                  <a:pt x="279555" y="216086"/>
                  <a:pt x="279555" y="139206"/>
                </a:cubicBezTo>
                <a:cubicBezTo>
                  <a:pt x="279555" y="62324"/>
                  <a:pt x="217229" y="0"/>
                  <a:pt x="140349" y="0"/>
                </a:cubicBezTo>
                <a:close/>
                <a:moveTo>
                  <a:pt x="28984" y="139206"/>
                </a:moveTo>
                <a:cubicBezTo>
                  <a:pt x="28984" y="77701"/>
                  <a:pt x="78844" y="27841"/>
                  <a:pt x="140349" y="27841"/>
                </a:cubicBezTo>
                <a:cubicBezTo>
                  <a:pt x="201854" y="27841"/>
                  <a:pt x="251713" y="77701"/>
                  <a:pt x="251713" y="139206"/>
                </a:cubicBezTo>
                <a:cubicBezTo>
                  <a:pt x="251713" y="200710"/>
                  <a:pt x="201854" y="250570"/>
                  <a:pt x="140349" y="250570"/>
                </a:cubicBezTo>
                <a:cubicBezTo>
                  <a:pt x="122517" y="250570"/>
                  <a:pt x="105701" y="246390"/>
                  <a:pt x="90792" y="238968"/>
                </a:cubicBezTo>
                <a:lnTo>
                  <a:pt x="86274" y="236718"/>
                </a:lnTo>
                <a:lnTo>
                  <a:pt x="81364" y="237888"/>
                </a:lnTo>
                <a:cubicBezTo>
                  <a:pt x="64238" y="241964"/>
                  <a:pt x="44451" y="246708"/>
                  <a:pt x="29621" y="250269"/>
                </a:cubicBezTo>
                <a:cubicBezTo>
                  <a:pt x="33310" y="235809"/>
                  <a:pt x="38195" y="216649"/>
                  <a:pt x="42430" y="200005"/>
                </a:cubicBezTo>
                <a:lnTo>
                  <a:pt x="43733" y="194884"/>
                </a:lnTo>
                <a:lnTo>
                  <a:pt x="41310" y="190188"/>
                </a:lnTo>
                <a:cubicBezTo>
                  <a:pt x="33436" y="174928"/>
                  <a:pt x="28984" y="157607"/>
                  <a:pt x="28984" y="139206"/>
                </a:cubicBezTo>
                <a:close/>
                <a:moveTo>
                  <a:pt x="233153" y="334095"/>
                </a:moveTo>
                <a:cubicBezTo>
                  <a:pt x="196599" y="334095"/>
                  <a:pt x="163336" y="320006"/>
                  <a:pt x="138499" y="296963"/>
                </a:cubicBezTo>
                <a:cubicBezTo>
                  <a:pt x="139115" y="296970"/>
                  <a:pt x="139732" y="296974"/>
                  <a:pt x="140350" y="296974"/>
                </a:cubicBezTo>
                <a:cubicBezTo>
                  <a:pt x="153676" y="296974"/>
                  <a:pt x="166616" y="295320"/>
                  <a:pt x="178976" y="292209"/>
                </a:cubicBezTo>
                <a:cubicBezTo>
                  <a:pt x="195012" y="301156"/>
                  <a:pt x="213488" y="306254"/>
                  <a:pt x="233153" y="306254"/>
                </a:cubicBezTo>
                <a:cubicBezTo>
                  <a:pt x="250984" y="306254"/>
                  <a:pt x="267800" y="302072"/>
                  <a:pt x="282710" y="294650"/>
                </a:cubicBezTo>
                <a:lnTo>
                  <a:pt x="287228" y="292401"/>
                </a:lnTo>
                <a:lnTo>
                  <a:pt x="292137" y="293570"/>
                </a:lnTo>
                <a:cubicBezTo>
                  <a:pt x="309243" y="297642"/>
                  <a:pt x="328611" y="301844"/>
                  <a:pt x="342979" y="304883"/>
                </a:cubicBezTo>
                <a:cubicBezTo>
                  <a:pt x="339730" y="290953"/>
                  <a:pt x="335300" y="272307"/>
                  <a:pt x="331072" y="255687"/>
                </a:cubicBezTo>
                <a:lnTo>
                  <a:pt x="329769" y="250568"/>
                </a:lnTo>
                <a:lnTo>
                  <a:pt x="332191" y="245872"/>
                </a:lnTo>
                <a:cubicBezTo>
                  <a:pt x="340064" y="230612"/>
                  <a:pt x="344517" y="213291"/>
                  <a:pt x="344517" y="194890"/>
                </a:cubicBezTo>
                <a:cubicBezTo>
                  <a:pt x="344517" y="155637"/>
                  <a:pt x="324212" y="121131"/>
                  <a:pt x="293531" y="101297"/>
                </a:cubicBezTo>
                <a:cubicBezTo>
                  <a:pt x="290221" y="87873"/>
                  <a:pt x="285191" y="75126"/>
                  <a:pt x="278690" y="63302"/>
                </a:cubicBezTo>
                <a:cubicBezTo>
                  <a:pt x="333208" y="82165"/>
                  <a:pt x="372358" y="133955"/>
                  <a:pt x="372358" y="194890"/>
                </a:cubicBezTo>
                <a:cubicBezTo>
                  <a:pt x="372358" y="215921"/>
                  <a:pt x="367685" y="235896"/>
                  <a:pt x="359310" y="253802"/>
                </a:cubicBezTo>
                <a:cubicBezTo>
                  <a:pt x="364008" y="272511"/>
                  <a:pt x="368763" y="292777"/>
                  <a:pt x="371779" y="305831"/>
                </a:cubicBezTo>
                <a:cubicBezTo>
                  <a:pt x="375573" y="322257"/>
                  <a:pt x="361107" y="337124"/>
                  <a:pt x="344543" y="333663"/>
                </a:cubicBezTo>
                <a:cubicBezTo>
                  <a:pt x="331046" y="330842"/>
                  <a:pt x="309840" y="326317"/>
                  <a:pt x="290466" y="321782"/>
                </a:cubicBezTo>
                <a:cubicBezTo>
                  <a:pt x="272973" y="329695"/>
                  <a:pt x="253560" y="334095"/>
                  <a:pt x="233153" y="334095"/>
                </a:cubicBezTo>
                <a:close/>
              </a:path>
            </a:pathLst>
          </a:custGeom>
          <a:gradFill>
            <a:gsLst>
              <a:gs pos="95327">
                <a:schemeClr val="accent1"/>
              </a:gs>
              <a:gs pos="3000">
                <a:srgbClr val="C03BC4"/>
              </a:gs>
              <a:gs pos="52000">
                <a:schemeClr val="accent1"/>
              </a:gs>
            </a:gsLst>
            <a:lin ang="0" scaled="1"/>
          </a:gra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FDCE4B38-B0B8-8DF3-42D6-F96E45C118AE}"/>
              </a:ext>
            </a:extLst>
          </p:cNvPr>
          <p:cNvSpPr txBox="1"/>
          <p:nvPr/>
        </p:nvSpPr>
        <p:spPr>
          <a:xfrm>
            <a:off x="5860973" y="693282"/>
            <a:ext cx="5593223" cy="1754326"/>
          </a:xfrm>
          <a:prstGeom prst="rect">
            <a:avLst/>
          </a:prstGeom>
          <a:noFill/>
        </p:spPr>
        <p:txBody>
          <a:bodyPr wrap="square" lIns="0" tIns="0" rIns="0" bIns="0" anchor="t">
            <a:spAutoFit/>
          </a:bodyPr>
          <a:lstStyle/>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Chat, teams, and channels in one place.</a:t>
            </a: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kern="100">
                <a:solidFill>
                  <a:srgbClr val="000000"/>
                </a:solidFill>
                <a:latin typeface="Segoe Sans Text"/>
                <a:ea typeface="Aptos" panose="020B0004020202020204" pitchFamily="34" charset="0"/>
                <a:cs typeface="Arial" panose="020B0604020202020204" pitchFamily="34" charset="0"/>
              </a:rPr>
              <a:t>Adaptability: separate chats and channels.</a:t>
            </a:r>
            <a:endPar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endParaRP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242424"/>
                </a:solidFill>
                <a:effectLst/>
                <a:uLnTx/>
                <a:uFillTx/>
                <a:latin typeface="Segoe Sans Text"/>
                <a:ea typeface="Aptos" panose="020B0004020202020204" pitchFamily="34" charset="0"/>
                <a:cs typeface="Segoe UI" panose="020B0502040204020203" pitchFamily="34" charset="0"/>
              </a:rPr>
              <a:t>Display channels grouped by teams or as a single list.</a:t>
            </a: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242424"/>
                </a:solidFill>
                <a:effectLst/>
                <a:uLnTx/>
                <a:uFillTx/>
                <a:latin typeface="Segoe Sans Text"/>
                <a:ea typeface="Aptos" panose="020B0004020202020204" pitchFamily="34" charset="0"/>
                <a:cs typeface="Segoe UI" panose="020B0502040204020203" pitchFamily="34" charset="0"/>
              </a:rPr>
              <a:t>Sort by the most recent activity or by unread messages.</a:t>
            </a: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242424"/>
                </a:solidFill>
                <a:effectLst/>
                <a:uLnTx/>
                <a:uFillTx/>
                <a:latin typeface="Segoe Sans Text"/>
                <a:ea typeface="Times New Roman" panose="02020603050405020304" pitchFamily="18" charset="0"/>
                <a:cs typeface="Segoe UI" panose="020B0502040204020203" pitchFamily="34" charset="0"/>
              </a:rPr>
              <a:t>Compact </a:t>
            </a:r>
            <a:r>
              <a:rPr kumimoji="0" lang="en-US" sz="1200" b="0" i="0" u="none" strike="noStrike" kern="0" cap="none" spc="0" normalizeH="0" baseline="0" noProof="0">
                <a:ln>
                  <a:noFill/>
                </a:ln>
                <a:solidFill>
                  <a:srgbClr val="242424"/>
                </a:solidFill>
                <a:effectLst/>
                <a:uLnTx/>
                <a:uFillTx/>
                <a:latin typeface="Segoe Sans Text"/>
                <a:ea typeface="Times New Roman" panose="02020603050405020304" pitchFamily="18" charset="0"/>
                <a:cs typeface="Segoe UI" panose="020B0502040204020203" pitchFamily="34" charset="0"/>
              </a:rPr>
              <a:t>chat and channel list.</a:t>
            </a: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242424"/>
                </a:solidFill>
                <a:effectLst/>
                <a:uLnTx/>
                <a:uFillTx/>
                <a:latin typeface="Segoe Sans Text"/>
                <a:ea typeface="Times New Roman" panose="02020603050405020304" pitchFamily="18" charset="0"/>
                <a:cs typeface="Segoe UI" panose="020B0502040204020203" pitchFamily="34" charset="0"/>
              </a:rPr>
              <a:t>Adjust your view in settings to show message previews or timestamps.</a:t>
            </a:r>
            <a:endParaRPr kumimoji="0" lang="en-US" sz="1200" b="0" i="0" u="none" strike="noStrike" kern="100" cap="none" spc="0" normalizeH="0" baseline="0" noProof="0">
              <a:ln>
                <a:noFill/>
              </a:ln>
              <a:solidFill>
                <a:srgbClr val="000000"/>
              </a:solidFill>
              <a:effectLst/>
              <a:uLnTx/>
              <a:uFillTx/>
              <a:latin typeface="Segoe Sans Text"/>
              <a:ea typeface="Times New Roman" panose="02020603050405020304" pitchFamily="18" charset="0"/>
              <a:cs typeface="Arial" panose="020B0604020202020204" pitchFamily="34" charset="0"/>
            </a:endParaRP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242424"/>
                </a:solidFill>
                <a:effectLst/>
                <a:uLnTx/>
                <a:uFillTx/>
                <a:latin typeface="Segoe Sans Text"/>
                <a:ea typeface="Times New Roman" panose="02020603050405020304" pitchFamily="18" charset="0"/>
                <a:cs typeface="Arial" panose="020B0604020202020204" pitchFamily="34" charset="0"/>
              </a:rPr>
              <a:t>Start chat or channel from a </a:t>
            </a:r>
            <a:r>
              <a:rPr kumimoji="0" lang="en-US" sz="1200" b="0" i="0" u="none" strike="noStrike" kern="0" cap="none" spc="0" normalizeH="0" baseline="0" noProof="0">
                <a:ln>
                  <a:noFill/>
                </a:ln>
                <a:solidFill>
                  <a:srgbClr val="242424"/>
                </a:solidFill>
                <a:effectLst/>
                <a:uLnTx/>
                <a:uFillTx/>
                <a:latin typeface="Segoe Sans Text"/>
                <a:ea typeface="Times New Roman" panose="02020603050405020304" pitchFamily="18" charset="0"/>
                <a:cs typeface="Segoe UI" panose="020B0502040204020203" pitchFamily="34" charset="0"/>
              </a:rPr>
              <a:t>‘new message’. </a:t>
            </a:r>
            <a:endPar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endParaRPr>
          </a:p>
        </p:txBody>
      </p:sp>
      <p:cxnSp>
        <p:nvCxnSpPr>
          <p:cNvPr id="61" name="Straight Connector 60">
            <a:extLst>
              <a:ext uri="{FF2B5EF4-FFF2-40B4-BE49-F238E27FC236}">
                <a16:creationId xmlns:a16="http://schemas.microsoft.com/office/drawing/2014/main" id="{FF471DAD-D39F-E29C-B37E-AB96866A3953}"/>
              </a:ext>
              <a:ext uri="{C183D7F6-B498-43B3-948B-1728B52AA6E4}">
                <adec:decorative xmlns:adec="http://schemas.microsoft.com/office/drawing/2017/decorative" val="1"/>
              </a:ext>
            </a:extLst>
          </p:cNvPr>
          <p:cNvCxnSpPr>
            <a:cxnSpLocks/>
          </p:cNvCxnSpPr>
          <p:nvPr/>
        </p:nvCxnSpPr>
        <p:spPr>
          <a:xfrm>
            <a:off x="4047098" y="2677064"/>
            <a:ext cx="7406640"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C63AB1-1A5C-756B-D488-606A9B47F7D3}"/>
              </a:ext>
              <a:ext uri="{C183D7F6-B498-43B3-948B-1728B52AA6E4}">
                <adec:decorative xmlns:adec="http://schemas.microsoft.com/office/drawing/2017/decorative" val="1"/>
              </a:ext>
            </a:extLst>
          </p:cNvPr>
          <p:cNvCxnSpPr>
            <a:cxnSpLocks/>
          </p:cNvCxnSpPr>
          <p:nvPr/>
        </p:nvCxnSpPr>
        <p:spPr>
          <a:xfrm>
            <a:off x="4047098" y="4747989"/>
            <a:ext cx="7406640"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667E321-39E8-9AF4-0661-09E9802B5621}"/>
              </a:ext>
            </a:extLst>
          </p:cNvPr>
          <p:cNvSpPr txBox="1"/>
          <p:nvPr/>
        </p:nvSpPr>
        <p:spPr>
          <a:xfrm>
            <a:off x="4047098" y="2983466"/>
            <a:ext cx="1526007" cy="430887"/>
          </a:xfrm>
          <a:prstGeom prst="rect">
            <a:avLst/>
          </a:prstGeom>
          <a:noFill/>
        </p:spPr>
        <p:txBody>
          <a:bodyPr wrap="square" lIns="0" tIns="0" rIns="0" bIns="0" anchor="t">
            <a:spAutoFit/>
          </a:bodyPr>
          <a:lstStyle/>
          <a:p>
            <a:pPr marL="0" marR="0" lvl="0" indent="0" algn="l" defTabSz="932472" rtl="0" eaLnBrk="1" fontAlgn="base" latinLnBrk="0" hangingPunct="1">
              <a:lnSpc>
                <a:spcPct val="100000"/>
              </a:lnSpc>
              <a:spcBef>
                <a:spcPct val="0"/>
              </a:spcBef>
              <a:spcAft>
                <a:spcPts val="400"/>
              </a:spcAft>
              <a:buClrTx/>
              <a:buSzTx/>
              <a:buFontTx/>
              <a:buNone/>
              <a:tabLst/>
              <a:defRPr/>
            </a:pPr>
            <a:r>
              <a:rPr kumimoji="0" lang="en-US" sz="1400" b="0" i="0" u="none" strike="noStrike" kern="100" cap="none" spc="0" normalizeH="0" baseline="0" noProof="0">
                <a:ln>
                  <a:noFill/>
                </a:ln>
                <a:solidFill>
                  <a:srgbClr val="5B5FC7"/>
                </a:solidFill>
                <a:effectLst/>
                <a:uLnTx/>
                <a:uFillTx/>
                <a:latin typeface="Segoe Sans Display Semibold"/>
                <a:ea typeface="+mn-ea"/>
                <a:cs typeface="Arial" panose="020B0604020202020204" pitchFamily="34" charset="0"/>
              </a:rPr>
              <a:t>Organize chat and channels your way </a:t>
            </a:r>
          </a:p>
        </p:txBody>
      </p:sp>
      <p:sp>
        <p:nvSpPr>
          <p:cNvPr id="72" name="Graphic 38" descr="Icon of a bulleted clipboard">
            <a:extLst>
              <a:ext uri="{FF2B5EF4-FFF2-40B4-BE49-F238E27FC236}">
                <a16:creationId xmlns:a16="http://schemas.microsoft.com/office/drawing/2014/main" id="{909BAC84-BC58-4996-29C1-A347DC2F5A19}"/>
              </a:ext>
            </a:extLst>
          </p:cNvPr>
          <p:cNvSpPr/>
          <p:nvPr/>
        </p:nvSpPr>
        <p:spPr>
          <a:xfrm>
            <a:off x="4047098" y="3567915"/>
            <a:ext cx="263528" cy="351372"/>
          </a:xfrm>
          <a:custGeom>
            <a:avLst/>
            <a:gdLst>
              <a:gd name="connsiteX0" fmla="*/ 77511 w 186026"/>
              <a:gd name="connsiteY0" fmla="*/ 100764 h 248035"/>
              <a:gd name="connsiteX1" fmla="*/ 85262 w 186026"/>
              <a:gd name="connsiteY1" fmla="*/ 93013 h 248035"/>
              <a:gd name="connsiteX2" fmla="*/ 139520 w 186026"/>
              <a:gd name="connsiteY2" fmla="*/ 93013 h 248035"/>
              <a:gd name="connsiteX3" fmla="*/ 147271 w 186026"/>
              <a:gd name="connsiteY3" fmla="*/ 100764 h 248035"/>
              <a:gd name="connsiteX4" fmla="*/ 139520 w 186026"/>
              <a:gd name="connsiteY4" fmla="*/ 108515 h 248035"/>
              <a:gd name="connsiteX5" fmla="*/ 85262 w 186026"/>
              <a:gd name="connsiteY5" fmla="*/ 108515 h 248035"/>
              <a:gd name="connsiteX6" fmla="*/ 77511 w 186026"/>
              <a:gd name="connsiteY6" fmla="*/ 100764 h 248035"/>
              <a:gd name="connsiteX7" fmla="*/ 77511 w 186026"/>
              <a:gd name="connsiteY7" fmla="*/ 147271 h 248035"/>
              <a:gd name="connsiteX8" fmla="*/ 85262 w 186026"/>
              <a:gd name="connsiteY8" fmla="*/ 139520 h 248035"/>
              <a:gd name="connsiteX9" fmla="*/ 139520 w 186026"/>
              <a:gd name="connsiteY9" fmla="*/ 139520 h 248035"/>
              <a:gd name="connsiteX10" fmla="*/ 147271 w 186026"/>
              <a:gd name="connsiteY10" fmla="*/ 147271 h 248035"/>
              <a:gd name="connsiteX11" fmla="*/ 139520 w 186026"/>
              <a:gd name="connsiteY11" fmla="*/ 155022 h 248035"/>
              <a:gd name="connsiteX12" fmla="*/ 85262 w 186026"/>
              <a:gd name="connsiteY12" fmla="*/ 155022 h 248035"/>
              <a:gd name="connsiteX13" fmla="*/ 77511 w 186026"/>
              <a:gd name="connsiteY13" fmla="*/ 147271 h 248035"/>
              <a:gd name="connsiteX14" fmla="*/ 77511 w 186026"/>
              <a:gd name="connsiteY14" fmla="*/ 193778 h 248035"/>
              <a:gd name="connsiteX15" fmla="*/ 85262 w 186026"/>
              <a:gd name="connsiteY15" fmla="*/ 186026 h 248035"/>
              <a:gd name="connsiteX16" fmla="*/ 139520 w 186026"/>
              <a:gd name="connsiteY16" fmla="*/ 186026 h 248035"/>
              <a:gd name="connsiteX17" fmla="*/ 147271 w 186026"/>
              <a:gd name="connsiteY17" fmla="*/ 193778 h 248035"/>
              <a:gd name="connsiteX18" fmla="*/ 139520 w 186026"/>
              <a:gd name="connsiteY18" fmla="*/ 201529 h 248035"/>
              <a:gd name="connsiteX19" fmla="*/ 85262 w 186026"/>
              <a:gd name="connsiteY19" fmla="*/ 201529 h 248035"/>
              <a:gd name="connsiteX20" fmla="*/ 77511 w 186026"/>
              <a:gd name="connsiteY20" fmla="*/ 193778 h 248035"/>
              <a:gd name="connsiteX21" fmla="*/ 62009 w 186026"/>
              <a:gd name="connsiteY21" fmla="*/ 100764 h 248035"/>
              <a:gd name="connsiteX22" fmla="*/ 50382 w 186026"/>
              <a:gd name="connsiteY22" fmla="*/ 112391 h 248035"/>
              <a:gd name="connsiteX23" fmla="*/ 38756 w 186026"/>
              <a:gd name="connsiteY23" fmla="*/ 100764 h 248035"/>
              <a:gd name="connsiteX24" fmla="*/ 50382 w 186026"/>
              <a:gd name="connsiteY24" fmla="*/ 89138 h 248035"/>
              <a:gd name="connsiteX25" fmla="*/ 62009 w 186026"/>
              <a:gd name="connsiteY25" fmla="*/ 100764 h 248035"/>
              <a:gd name="connsiteX26" fmla="*/ 62009 w 186026"/>
              <a:gd name="connsiteY26" fmla="*/ 147271 h 248035"/>
              <a:gd name="connsiteX27" fmla="*/ 50382 w 186026"/>
              <a:gd name="connsiteY27" fmla="*/ 158898 h 248035"/>
              <a:gd name="connsiteX28" fmla="*/ 38756 w 186026"/>
              <a:gd name="connsiteY28" fmla="*/ 147271 h 248035"/>
              <a:gd name="connsiteX29" fmla="*/ 50382 w 186026"/>
              <a:gd name="connsiteY29" fmla="*/ 135644 h 248035"/>
              <a:gd name="connsiteX30" fmla="*/ 62009 w 186026"/>
              <a:gd name="connsiteY30" fmla="*/ 147271 h 248035"/>
              <a:gd name="connsiteX31" fmla="*/ 50382 w 186026"/>
              <a:gd name="connsiteY31" fmla="*/ 205404 h 248035"/>
              <a:gd name="connsiteX32" fmla="*/ 62009 w 186026"/>
              <a:gd name="connsiteY32" fmla="*/ 193778 h 248035"/>
              <a:gd name="connsiteX33" fmla="*/ 50382 w 186026"/>
              <a:gd name="connsiteY33" fmla="*/ 182151 h 248035"/>
              <a:gd name="connsiteX34" fmla="*/ 38756 w 186026"/>
              <a:gd name="connsiteY34" fmla="*/ 193778 h 248035"/>
              <a:gd name="connsiteX35" fmla="*/ 50382 w 186026"/>
              <a:gd name="connsiteY35" fmla="*/ 205404 h 248035"/>
              <a:gd name="connsiteX36" fmla="*/ 47830 w 186026"/>
              <a:gd name="connsiteY36" fmla="*/ 15502 h 248035"/>
              <a:gd name="connsiteX37" fmla="*/ 69760 w 186026"/>
              <a:gd name="connsiteY37" fmla="*/ 0 h 248035"/>
              <a:gd name="connsiteX38" fmla="*/ 116267 w 186026"/>
              <a:gd name="connsiteY38" fmla="*/ 0 h 248035"/>
              <a:gd name="connsiteX39" fmla="*/ 138196 w 186026"/>
              <a:gd name="connsiteY39" fmla="*/ 15502 h 248035"/>
              <a:gd name="connsiteX40" fmla="*/ 162773 w 186026"/>
              <a:gd name="connsiteY40" fmla="*/ 15502 h 248035"/>
              <a:gd name="connsiteX41" fmla="*/ 186026 w 186026"/>
              <a:gd name="connsiteY41" fmla="*/ 38756 h 248035"/>
              <a:gd name="connsiteX42" fmla="*/ 186026 w 186026"/>
              <a:gd name="connsiteY42" fmla="*/ 224782 h 248035"/>
              <a:gd name="connsiteX43" fmla="*/ 162773 w 186026"/>
              <a:gd name="connsiteY43" fmla="*/ 248035 h 248035"/>
              <a:gd name="connsiteX44" fmla="*/ 23253 w 186026"/>
              <a:gd name="connsiteY44" fmla="*/ 248035 h 248035"/>
              <a:gd name="connsiteX45" fmla="*/ 0 w 186026"/>
              <a:gd name="connsiteY45" fmla="*/ 224782 h 248035"/>
              <a:gd name="connsiteX46" fmla="*/ 0 w 186026"/>
              <a:gd name="connsiteY46" fmla="*/ 38756 h 248035"/>
              <a:gd name="connsiteX47" fmla="*/ 23253 w 186026"/>
              <a:gd name="connsiteY47" fmla="*/ 15502 h 248035"/>
              <a:gd name="connsiteX48" fmla="*/ 47830 w 186026"/>
              <a:gd name="connsiteY48" fmla="*/ 15502 h 248035"/>
              <a:gd name="connsiteX49" fmla="*/ 69760 w 186026"/>
              <a:gd name="connsiteY49" fmla="*/ 15502 h 248035"/>
              <a:gd name="connsiteX50" fmla="*/ 62009 w 186026"/>
              <a:gd name="connsiteY50" fmla="*/ 23253 h 248035"/>
              <a:gd name="connsiteX51" fmla="*/ 69760 w 186026"/>
              <a:gd name="connsiteY51" fmla="*/ 31004 h 248035"/>
              <a:gd name="connsiteX52" fmla="*/ 116267 w 186026"/>
              <a:gd name="connsiteY52" fmla="*/ 31004 h 248035"/>
              <a:gd name="connsiteX53" fmla="*/ 124018 w 186026"/>
              <a:gd name="connsiteY53" fmla="*/ 23253 h 248035"/>
              <a:gd name="connsiteX54" fmla="*/ 116267 w 186026"/>
              <a:gd name="connsiteY54" fmla="*/ 15502 h 248035"/>
              <a:gd name="connsiteX55" fmla="*/ 69760 w 186026"/>
              <a:gd name="connsiteY55" fmla="*/ 15502 h 248035"/>
              <a:gd name="connsiteX56" fmla="*/ 47830 w 186026"/>
              <a:gd name="connsiteY56" fmla="*/ 31004 h 248035"/>
              <a:gd name="connsiteX57" fmla="*/ 23253 w 186026"/>
              <a:gd name="connsiteY57" fmla="*/ 31004 h 248035"/>
              <a:gd name="connsiteX58" fmla="*/ 15502 w 186026"/>
              <a:gd name="connsiteY58" fmla="*/ 38756 h 248035"/>
              <a:gd name="connsiteX59" fmla="*/ 15502 w 186026"/>
              <a:gd name="connsiteY59" fmla="*/ 224782 h 248035"/>
              <a:gd name="connsiteX60" fmla="*/ 23253 w 186026"/>
              <a:gd name="connsiteY60" fmla="*/ 232533 h 248035"/>
              <a:gd name="connsiteX61" fmla="*/ 162773 w 186026"/>
              <a:gd name="connsiteY61" fmla="*/ 232533 h 248035"/>
              <a:gd name="connsiteX62" fmla="*/ 170524 w 186026"/>
              <a:gd name="connsiteY62" fmla="*/ 224782 h 248035"/>
              <a:gd name="connsiteX63" fmla="*/ 170524 w 186026"/>
              <a:gd name="connsiteY63" fmla="*/ 38756 h 248035"/>
              <a:gd name="connsiteX64" fmla="*/ 162773 w 186026"/>
              <a:gd name="connsiteY64" fmla="*/ 31004 h 248035"/>
              <a:gd name="connsiteX65" fmla="*/ 138196 w 186026"/>
              <a:gd name="connsiteY65" fmla="*/ 31004 h 248035"/>
              <a:gd name="connsiteX66" fmla="*/ 116267 w 186026"/>
              <a:gd name="connsiteY66" fmla="*/ 46507 h 248035"/>
              <a:gd name="connsiteX67" fmla="*/ 69760 w 186026"/>
              <a:gd name="connsiteY67" fmla="*/ 46507 h 248035"/>
              <a:gd name="connsiteX68" fmla="*/ 47830 w 186026"/>
              <a:gd name="connsiteY68" fmla="*/ 31004 h 24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6026" h="248035">
                <a:moveTo>
                  <a:pt x="77511" y="100764"/>
                </a:moveTo>
                <a:cubicBezTo>
                  <a:pt x="77511" y="96484"/>
                  <a:pt x="80981" y="93013"/>
                  <a:pt x="85262" y="93013"/>
                </a:cubicBezTo>
                <a:lnTo>
                  <a:pt x="139520" y="93013"/>
                </a:lnTo>
                <a:cubicBezTo>
                  <a:pt x="143800" y="93013"/>
                  <a:pt x="147271" y="96484"/>
                  <a:pt x="147271" y="100764"/>
                </a:cubicBezTo>
                <a:cubicBezTo>
                  <a:pt x="147271" y="105045"/>
                  <a:pt x="143800" y="108515"/>
                  <a:pt x="139520" y="108515"/>
                </a:cubicBezTo>
                <a:lnTo>
                  <a:pt x="85262" y="108515"/>
                </a:lnTo>
                <a:cubicBezTo>
                  <a:pt x="80981" y="108515"/>
                  <a:pt x="77511" y="105045"/>
                  <a:pt x="77511" y="100764"/>
                </a:cubicBezTo>
                <a:close/>
                <a:moveTo>
                  <a:pt x="77511" y="147271"/>
                </a:moveTo>
                <a:cubicBezTo>
                  <a:pt x="77511" y="142991"/>
                  <a:pt x="80981" y="139520"/>
                  <a:pt x="85262" y="139520"/>
                </a:cubicBezTo>
                <a:lnTo>
                  <a:pt x="139520" y="139520"/>
                </a:lnTo>
                <a:cubicBezTo>
                  <a:pt x="143800" y="139520"/>
                  <a:pt x="147271" y="142991"/>
                  <a:pt x="147271" y="147271"/>
                </a:cubicBezTo>
                <a:cubicBezTo>
                  <a:pt x="147271" y="151551"/>
                  <a:pt x="143800" y="155022"/>
                  <a:pt x="139520" y="155022"/>
                </a:cubicBezTo>
                <a:lnTo>
                  <a:pt x="85262" y="155022"/>
                </a:lnTo>
                <a:cubicBezTo>
                  <a:pt x="80981" y="155022"/>
                  <a:pt x="77511" y="151551"/>
                  <a:pt x="77511" y="147271"/>
                </a:cubicBezTo>
                <a:close/>
                <a:moveTo>
                  <a:pt x="77511" y="193778"/>
                </a:moveTo>
                <a:cubicBezTo>
                  <a:pt x="77511" y="189497"/>
                  <a:pt x="80981" y="186026"/>
                  <a:pt x="85262" y="186026"/>
                </a:cubicBezTo>
                <a:lnTo>
                  <a:pt x="139520" y="186026"/>
                </a:lnTo>
                <a:cubicBezTo>
                  <a:pt x="143800" y="186026"/>
                  <a:pt x="147271" y="189497"/>
                  <a:pt x="147271" y="193778"/>
                </a:cubicBezTo>
                <a:cubicBezTo>
                  <a:pt x="147271" y="198058"/>
                  <a:pt x="143800" y="201529"/>
                  <a:pt x="139520" y="201529"/>
                </a:cubicBezTo>
                <a:lnTo>
                  <a:pt x="85262" y="201529"/>
                </a:lnTo>
                <a:cubicBezTo>
                  <a:pt x="80981" y="201529"/>
                  <a:pt x="77511" y="198058"/>
                  <a:pt x="77511" y="193778"/>
                </a:cubicBezTo>
                <a:close/>
                <a:moveTo>
                  <a:pt x="62009" y="100764"/>
                </a:moveTo>
                <a:cubicBezTo>
                  <a:pt x="62009" y="107185"/>
                  <a:pt x="56803" y="112391"/>
                  <a:pt x="50382" y="112391"/>
                </a:cubicBezTo>
                <a:cubicBezTo>
                  <a:pt x="43961" y="112391"/>
                  <a:pt x="38756" y="107185"/>
                  <a:pt x="38756" y="100764"/>
                </a:cubicBezTo>
                <a:cubicBezTo>
                  <a:pt x="38756" y="94343"/>
                  <a:pt x="43961" y="89138"/>
                  <a:pt x="50382" y="89138"/>
                </a:cubicBezTo>
                <a:cubicBezTo>
                  <a:pt x="56803" y="89138"/>
                  <a:pt x="62009" y="94343"/>
                  <a:pt x="62009" y="100764"/>
                </a:cubicBezTo>
                <a:close/>
                <a:moveTo>
                  <a:pt x="62009" y="147271"/>
                </a:moveTo>
                <a:cubicBezTo>
                  <a:pt x="62009" y="153692"/>
                  <a:pt x="56803" y="158898"/>
                  <a:pt x="50382" y="158898"/>
                </a:cubicBezTo>
                <a:cubicBezTo>
                  <a:pt x="43961" y="158898"/>
                  <a:pt x="38756" y="153692"/>
                  <a:pt x="38756" y="147271"/>
                </a:cubicBezTo>
                <a:cubicBezTo>
                  <a:pt x="38756" y="140850"/>
                  <a:pt x="43961" y="135644"/>
                  <a:pt x="50382" y="135644"/>
                </a:cubicBezTo>
                <a:cubicBezTo>
                  <a:pt x="56803" y="135644"/>
                  <a:pt x="62009" y="140850"/>
                  <a:pt x="62009" y="147271"/>
                </a:cubicBezTo>
                <a:close/>
                <a:moveTo>
                  <a:pt x="50382" y="205404"/>
                </a:moveTo>
                <a:cubicBezTo>
                  <a:pt x="56803" y="205404"/>
                  <a:pt x="62009" y="200199"/>
                  <a:pt x="62009" y="193778"/>
                </a:cubicBezTo>
                <a:cubicBezTo>
                  <a:pt x="62009" y="187356"/>
                  <a:pt x="56803" y="182151"/>
                  <a:pt x="50382" y="182151"/>
                </a:cubicBezTo>
                <a:cubicBezTo>
                  <a:pt x="43961" y="182151"/>
                  <a:pt x="38756" y="187356"/>
                  <a:pt x="38756" y="193778"/>
                </a:cubicBezTo>
                <a:cubicBezTo>
                  <a:pt x="38756" y="200199"/>
                  <a:pt x="43961" y="205404"/>
                  <a:pt x="50382" y="205404"/>
                </a:cubicBezTo>
                <a:close/>
                <a:moveTo>
                  <a:pt x="47830" y="15502"/>
                </a:moveTo>
                <a:cubicBezTo>
                  <a:pt x="51022" y="6471"/>
                  <a:pt x="59635" y="0"/>
                  <a:pt x="69760" y="0"/>
                </a:cubicBezTo>
                <a:lnTo>
                  <a:pt x="116267" y="0"/>
                </a:lnTo>
                <a:cubicBezTo>
                  <a:pt x="126391" y="0"/>
                  <a:pt x="135004" y="6471"/>
                  <a:pt x="138196" y="15502"/>
                </a:cubicBezTo>
                <a:lnTo>
                  <a:pt x="162773" y="15502"/>
                </a:lnTo>
                <a:cubicBezTo>
                  <a:pt x="175615" y="15502"/>
                  <a:pt x="186026" y="25913"/>
                  <a:pt x="186026" y="38756"/>
                </a:cubicBezTo>
                <a:lnTo>
                  <a:pt x="186026" y="224782"/>
                </a:lnTo>
                <a:cubicBezTo>
                  <a:pt x="186026" y="237624"/>
                  <a:pt x="175615" y="248035"/>
                  <a:pt x="162773" y="248035"/>
                </a:cubicBezTo>
                <a:lnTo>
                  <a:pt x="23253" y="248035"/>
                </a:lnTo>
                <a:cubicBezTo>
                  <a:pt x="10411" y="248035"/>
                  <a:pt x="0" y="237624"/>
                  <a:pt x="0" y="224782"/>
                </a:cubicBezTo>
                <a:lnTo>
                  <a:pt x="0" y="38756"/>
                </a:lnTo>
                <a:cubicBezTo>
                  <a:pt x="0" y="25913"/>
                  <a:pt x="10411" y="15502"/>
                  <a:pt x="23253" y="15502"/>
                </a:cubicBezTo>
                <a:lnTo>
                  <a:pt x="47830" y="15502"/>
                </a:lnTo>
                <a:close/>
                <a:moveTo>
                  <a:pt x="69760" y="15502"/>
                </a:moveTo>
                <a:cubicBezTo>
                  <a:pt x="65479" y="15502"/>
                  <a:pt x="62009" y="18973"/>
                  <a:pt x="62009" y="23253"/>
                </a:cubicBezTo>
                <a:cubicBezTo>
                  <a:pt x="62009" y="27534"/>
                  <a:pt x="65479" y="31004"/>
                  <a:pt x="69760" y="31004"/>
                </a:cubicBezTo>
                <a:lnTo>
                  <a:pt x="116267" y="31004"/>
                </a:lnTo>
                <a:cubicBezTo>
                  <a:pt x="120547" y="31004"/>
                  <a:pt x="124018" y="27534"/>
                  <a:pt x="124018" y="23253"/>
                </a:cubicBezTo>
                <a:cubicBezTo>
                  <a:pt x="124018" y="18973"/>
                  <a:pt x="120547" y="15502"/>
                  <a:pt x="116267" y="15502"/>
                </a:cubicBezTo>
                <a:lnTo>
                  <a:pt x="69760" y="15502"/>
                </a:lnTo>
                <a:close/>
                <a:moveTo>
                  <a:pt x="47830" y="31004"/>
                </a:moveTo>
                <a:lnTo>
                  <a:pt x="23253" y="31004"/>
                </a:lnTo>
                <a:cubicBezTo>
                  <a:pt x="18973" y="31004"/>
                  <a:pt x="15502" y="34475"/>
                  <a:pt x="15502" y="38756"/>
                </a:cubicBezTo>
                <a:lnTo>
                  <a:pt x="15502" y="224782"/>
                </a:lnTo>
                <a:cubicBezTo>
                  <a:pt x="15502" y="229062"/>
                  <a:pt x="18973" y="232533"/>
                  <a:pt x="23253" y="232533"/>
                </a:cubicBezTo>
                <a:lnTo>
                  <a:pt x="162773" y="232533"/>
                </a:lnTo>
                <a:cubicBezTo>
                  <a:pt x="167053" y="232533"/>
                  <a:pt x="170524" y="229062"/>
                  <a:pt x="170524" y="224782"/>
                </a:cubicBezTo>
                <a:lnTo>
                  <a:pt x="170524" y="38756"/>
                </a:lnTo>
                <a:cubicBezTo>
                  <a:pt x="170524" y="34475"/>
                  <a:pt x="167053" y="31004"/>
                  <a:pt x="162773" y="31004"/>
                </a:cubicBezTo>
                <a:lnTo>
                  <a:pt x="138196" y="31004"/>
                </a:lnTo>
                <a:cubicBezTo>
                  <a:pt x="135004" y="40036"/>
                  <a:pt x="126391" y="46507"/>
                  <a:pt x="116267" y="46507"/>
                </a:cubicBezTo>
                <a:lnTo>
                  <a:pt x="69760" y="46507"/>
                </a:lnTo>
                <a:cubicBezTo>
                  <a:pt x="59635" y="46507"/>
                  <a:pt x="51022" y="40036"/>
                  <a:pt x="47830" y="31004"/>
                </a:cubicBezTo>
                <a:close/>
              </a:path>
            </a:pathLst>
          </a:custGeom>
          <a:gradFill>
            <a:gsLst>
              <a:gs pos="95327">
                <a:schemeClr val="accent1"/>
              </a:gs>
              <a:gs pos="3000">
                <a:srgbClr val="C03BC4"/>
              </a:gs>
              <a:gs pos="52000">
                <a:schemeClr val="accent1"/>
              </a:gs>
            </a:gsLst>
            <a:lin ang="0" scaled="1"/>
          </a:gra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0F9F2407-8651-CAA4-132E-96F859AE2E0C}"/>
              </a:ext>
            </a:extLst>
          </p:cNvPr>
          <p:cNvSpPr txBox="1"/>
          <p:nvPr/>
        </p:nvSpPr>
        <p:spPr>
          <a:xfrm>
            <a:off x="5860973" y="2983466"/>
            <a:ext cx="5593223" cy="1372171"/>
          </a:xfrm>
          <a:prstGeom prst="rect">
            <a:avLst/>
          </a:prstGeom>
          <a:noFill/>
        </p:spPr>
        <p:txBody>
          <a:bodyPr wrap="square" lIns="0" tIns="0" rIns="0" bIns="0" anchor="t">
            <a:spAutoFit/>
          </a:bodyPr>
          <a:lstStyle/>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Three default sections: Chats, channels, and favorites.</a:t>
            </a: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Pinned chats and channels are now both in the favorites section.</a:t>
            </a: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Custom sections.</a:t>
            </a:r>
          </a:p>
          <a:p>
            <a:pPr marL="282575"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Sort:</a:t>
            </a:r>
          </a:p>
          <a:p>
            <a:pPr marL="511175" marR="0" lvl="0" indent="-163513" algn="l" defTabSz="914400" rtl="0" eaLnBrk="1" fontAlgn="auto" latinLnBrk="0" hangingPunct="1">
              <a:lnSpc>
                <a:spcPct val="100000"/>
              </a:lnSpc>
              <a:spcBef>
                <a:spcPts val="0"/>
              </a:spcBef>
              <a:spcAft>
                <a:spcPts val="300"/>
              </a:spcAft>
              <a:buClrTx/>
              <a:buSzTx/>
              <a:buFont typeface="Segoe Sans Text" pitchFamily="2" charset="0"/>
              <a:buChar char="–"/>
              <a:tabLst/>
              <a:defRPr/>
            </a:pPr>
            <a:r>
              <a:rPr kumimoji="0" lang="en-US" sz="11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Reorder your sections by dragging</a:t>
            </a:r>
          </a:p>
          <a:p>
            <a:pPr marL="511175" marR="0" lvl="0" indent="-163513" algn="l" defTabSz="914400" rtl="0" eaLnBrk="1" fontAlgn="auto" latinLnBrk="0" hangingPunct="1">
              <a:lnSpc>
                <a:spcPct val="100000"/>
              </a:lnSpc>
              <a:spcBef>
                <a:spcPts val="0"/>
              </a:spcBef>
              <a:spcAft>
                <a:spcPts val="300"/>
              </a:spcAft>
              <a:buClrTx/>
              <a:buSzTx/>
              <a:buFont typeface="Segoe Sans Text" pitchFamily="2" charset="0"/>
              <a:buChar char="–"/>
              <a:tabLst/>
              <a:defRPr/>
            </a:pPr>
            <a:r>
              <a:rPr kumimoji="0" lang="en-US" sz="11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Sort each section by unread, recency, or customize</a:t>
            </a:r>
            <a:endParaRPr kumimoji="0" lang="en-US" sz="105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6249C66-65B2-40C6-53A1-0639763E169C}"/>
              </a:ext>
            </a:extLst>
          </p:cNvPr>
          <p:cNvSpPr txBox="1"/>
          <p:nvPr/>
        </p:nvSpPr>
        <p:spPr>
          <a:xfrm>
            <a:off x="4047098" y="5048010"/>
            <a:ext cx="1526007" cy="430887"/>
          </a:xfrm>
          <a:prstGeom prst="rect">
            <a:avLst/>
          </a:prstGeom>
          <a:noFill/>
        </p:spPr>
        <p:txBody>
          <a:bodyPr wrap="square" lIns="0" tIns="0" rIns="0" bIns="0" anchor="t">
            <a:spAutoFit/>
          </a:bodyPr>
          <a:lstStyle/>
          <a:p>
            <a:pPr marL="0" marR="0" lvl="0" indent="0" algn="l" defTabSz="932472" rtl="0" eaLnBrk="1" fontAlgn="base" latinLnBrk="0" hangingPunct="1">
              <a:lnSpc>
                <a:spcPct val="100000"/>
              </a:lnSpc>
              <a:spcBef>
                <a:spcPct val="0"/>
              </a:spcBef>
              <a:spcAft>
                <a:spcPts val="400"/>
              </a:spcAft>
              <a:buClrTx/>
              <a:buSzTx/>
              <a:buFontTx/>
              <a:buNone/>
              <a:tabLst/>
              <a:defRPr/>
            </a:pPr>
            <a:r>
              <a:rPr kumimoji="0" lang="en-US" sz="1400" b="0" i="0" u="none" strike="noStrike" kern="100" cap="none" spc="0" normalizeH="0" baseline="0" noProof="0">
                <a:ln>
                  <a:noFill/>
                </a:ln>
                <a:solidFill>
                  <a:srgbClr val="5B5FC7"/>
                </a:solidFill>
                <a:effectLst/>
                <a:uLnTx/>
                <a:uFillTx/>
                <a:latin typeface="Segoe Sans Display Semibold"/>
                <a:ea typeface="Aptos" panose="020B0004020202020204" pitchFamily="34" charset="0"/>
                <a:cs typeface="Arial" panose="020B0604020202020204" pitchFamily="34" charset="0"/>
              </a:rPr>
              <a:t>Easily navigate and triage messages</a:t>
            </a:r>
          </a:p>
        </p:txBody>
      </p:sp>
      <p:sp>
        <p:nvSpPr>
          <p:cNvPr id="73" name="Graphic 43" descr="Icon of a magnifying glass">
            <a:extLst>
              <a:ext uri="{FF2B5EF4-FFF2-40B4-BE49-F238E27FC236}">
                <a16:creationId xmlns:a16="http://schemas.microsoft.com/office/drawing/2014/main" id="{18AA393C-8E38-FD72-03B4-DC8846FF1D5F}"/>
              </a:ext>
            </a:extLst>
          </p:cNvPr>
          <p:cNvSpPr>
            <a:spLocks noChangeAspect="1"/>
          </p:cNvSpPr>
          <p:nvPr/>
        </p:nvSpPr>
        <p:spPr>
          <a:xfrm>
            <a:off x="4047098" y="5564895"/>
            <a:ext cx="262160" cy="262160"/>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gradFill>
            <a:gsLst>
              <a:gs pos="95327">
                <a:schemeClr val="accent1"/>
              </a:gs>
              <a:gs pos="3000">
                <a:srgbClr val="C03BC4"/>
              </a:gs>
              <a:gs pos="52000">
                <a:schemeClr val="accent1"/>
              </a:gs>
            </a:gsLst>
            <a:lin ang="0" scaled="1"/>
          </a:gra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CE104534-6514-EB9B-4182-A8339A0E79EE}"/>
              </a:ext>
            </a:extLst>
          </p:cNvPr>
          <p:cNvSpPr txBox="1"/>
          <p:nvPr/>
        </p:nvSpPr>
        <p:spPr>
          <a:xfrm>
            <a:off x="5886164" y="5048010"/>
            <a:ext cx="5338214" cy="707886"/>
          </a:xfrm>
          <a:prstGeom prst="rect">
            <a:avLst/>
          </a:prstGeom>
          <a:noFill/>
        </p:spPr>
        <p:txBody>
          <a:bodyPr wrap="square" lIns="0" tIns="0" rIns="0" bIns="0" anchor="t">
            <a:spAutoFit/>
          </a:bodyPr>
          <a:lstStyle/>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Filters: ‘Unread’, chat, channels, meetings and muted.</a:t>
            </a: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@mention view.</a:t>
            </a:r>
          </a:p>
          <a:p>
            <a:pPr marL="282575"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New keyboard shortcut </a:t>
            </a:r>
            <a:r>
              <a:rPr kumimoji="0" lang="en-US" sz="1200" b="0" i="0" u="none" strike="noStrike" kern="100" cap="none" spc="0" normalizeH="0" baseline="0" noProof="0" err="1">
                <a:ln>
                  <a:noFill/>
                </a:ln>
                <a:solidFill>
                  <a:srgbClr val="000000"/>
                </a:solidFill>
                <a:effectLst/>
                <a:uLnTx/>
                <a:uFillTx/>
                <a:latin typeface="Segoe Sans Text"/>
                <a:ea typeface="Aptos" panose="020B0004020202020204" pitchFamily="34" charset="0"/>
                <a:cs typeface="Arial" panose="020B0604020202020204" pitchFamily="34" charset="0"/>
              </a:rPr>
              <a:t>Ctrl+G</a:t>
            </a:r>
            <a:r>
              <a:rPr kumimoji="0" lang="en-US" sz="1200" b="0" i="0" u="none" strike="noStrike" kern="100" cap="none" spc="0" normalizeH="0" baseline="0" noProof="0">
                <a:ln>
                  <a:noFill/>
                </a:ln>
                <a:solidFill>
                  <a:srgbClr val="000000"/>
                </a:solidFill>
                <a:effectLst/>
                <a:uLnTx/>
                <a:uFillTx/>
                <a:latin typeface="Segoe Sans Text"/>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398289272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D0BAAB7-4582-0D3F-A50B-8DE2201E4FA4}"/>
              </a:ext>
              <a:ext uri="{C183D7F6-B498-43B3-948B-1728B52AA6E4}">
                <adec:decorative xmlns:adec="http://schemas.microsoft.com/office/drawing/2017/decorative" val="1"/>
              </a:ext>
            </a:extLst>
          </p:cNvPr>
          <p:cNvGrpSpPr/>
          <p:nvPr/>
        </p:nvGrpSpPr>
        <p:grpSpPr>
          <a:xfrm>
            <a:off x="0" y="117714"/>
            <a:ext cx="12059075" cy="6740287"/>
            <a:chOff x="0" y="117714"/>
            <a:chExt cx="12059075" cy="6740287"/>
          </a:xfrm>
        </p:grpSpPr>
        <p:sp>
          <p:nvSpPr>
            <p:cNvPr id="17" name="Oval 16">
              <a:extLst>
                <a:ext uri="{FF2B5EF4-FFF2-40B4-BE49-F238E27FC236}">
                  <a16:creationId xmlns:a16="http://schemas.microsoft.com/office/drawing/2014/main" id="{5CA25E75-219F-147D-51EA-F13354BEB6AC}"/>
                </a:ext>
                <a:ext uri="{C183D7F6-B498-43B3-948B-1728B52AA6E4}">
                  <adec:decorative xmlns:adec="http://schemas.microsoft.com/office/drawing/2017/decorative" val="1"/>
                </a:ext>
              </a:extLst>
            </p:cNvPr>
            <p:cNvSpPr>
              <a:spLocks/>
            </p:cNvSpPr>
            <p:nvPr/>
          </p:nvSpPr>
          <p:spPr bwMode="auto">
            <a:xfrm rot="16200000" flipH="1">
              <a:off x="11075298" y="117713"/>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err="1">
                <a:solidFill>
                  <a:srgbClr val="FFFFFF"/>
                </a:solidFill>
                <a:cs typeface="Segoe UI" pitchFamily="34" charset="0"/>
              </a:endParaRPr>
            </a:p>
          </p:txBody>
        </p:sp>
        <p:sp>
          <p:nvSpPr>
            <p:cNvPr id="10" name="Freeform: Shape 9">
              <a:extLst>
                <a:ext uri="{FF2B5EF4-FFF2-40B4-BE49-F238E27FC236}">
                  <a16:creationId xmlns:a16="http://schemas.microsoft.com/office/drawing/2014/main" id="{C4ED5B0C-F864-825D-D478-9E10196D8876}"/>
                </a:ext>
                <a:ext uri="{C183D7F6-B498-43B3-948B-1728B52AA6E4}">
                  <adec:decorative xmlns:adec="http://schemas.microsoft.com/office/drawing/2017/decorative" val="1"/>
                </a:ext>
              </a:extLst>
            </p:cNvPr>
            <p:cNvSpPr/>
            <p:nvPr/>
          </p:nvSpPr>
          <p:spPr bwMode="auto">
            <a:xfrm>
              <a:off x="0" y="5129744"/>
              <a:ext cx="1746252" cy="1728257"/>
            </a:xfrm>
            <a:custGeom>
              <a:avLst/>
              <a:gdLst>
                <a:gd name="connsiteX0" fmla="*/ 348342 w 1932940"/>
                <a:gd name="connsiteY0" fmla="*/ 0 h 1913021"/>
                <a:gd name="connsiteX1" fmla="*/ 1932940 w 1932940"/>
                <a:gd name="connsiteY1" fmla="*/ 1584596 h 1913021"/>
                <a:gd name="connsiteX2" fmla="*/ 1900747 w 1932940"/>
                <a:gd name="connsiteY2" fmla="*/ 1903948 h 1913021"/>
                <a:gd name="connsiteX3" fmla="*/ 1898414 w 1932940"/>
                <a:gd name="connsiteY3" fmla="*/ 1913021 h 1913021"/>
                <a:gd name="connsiteX4" fmla="*/ 0 w 1932940"/>
                <a:gd name="connsiteY4" fmla="*/ 1913021 h 1913021"/>
                <a:gd name="connsiteX5" fmla="*/ 0 w 1932940"/>
                <a:gd name="connsiteY5" fmla="*/ 39648 h 1913021"/>
                <a:gd name="connsiteX6" fmla="*/ 28990 w 1932940"/>
                <a:gd name="connsiteY6" fmla="*/ 32194 h 1913021"/>
                <a:gd name="connsiteX7" fmla="*/ 348342 w 1932940"/>
                <a:gd name="connsiteY7" fmla="*/ 0 h 19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2940" h="1913021">
                  <a:moveTo>
                    <a:pt x="348342" y="0"/>
                  </a:moveTo>
                  <a:cubicBezTo>
                    <a:pt x="1223491" y="0"/>
                    <a:pt x="1932940" y="709448"/>
                    <a:pt x="1932940" y="1584596"/>
                  </a:cubicBezTo>
                  <a:cubicBezTo>
                    <a:pt x="1932940" y="1693990"/>
                    <a:pt x="1921855" y="1800794"/>
                    <a:pt x="1900747" y="1903948"/>
                  </a:cubicBezTo>
                  <a:lnTo>
                    <a:pt x="1898414" y="1913021"/>
                  </a:lnTo>
                  <a:lnTo>
                    <a:pt x="0" y="1913021"/>
                  </a:lnTo>
                  <a:lnTo>
                    <a:pt x="0" y="39648"/>
                  </a:lnTo>
                  <a:lnTo>
                    <a:pt x="28990" y="32194"/>
                  </a:lnTo>
                  <a:cubicBezTo>
                    <a:pt x="132144" y="11085"/>
                    <a:pt x="238948" y="0"/>
                    <a:pt x="348342" y="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11" name="Rectangle: Rounded Corners 10">
              <a:extLst>
                <a:ext uri="{FF2B5EF4-FFF2-40B4-BE49-F238E27FC236}">
                  <a16:creationId xmlns:a16="http://schemas.microsoft.com/office/drawing/2014/main" id="{D4DCB1CE-6AA8-C8DE-D044-01F70B6B6F84}"/>
                </a:ext>
                <a:ext uri="{C183D7F6-B498-43B3-948B-1728B52AA6E4}">
                  <adec:decorative xmlns:adec="http://schemas.microsoft.com/office/drawing/2017/decorative" val="1"/>
                </a:ext>
              </a:extLst>
            </p:cNvPr>
            <p:cNvSpPr/>
            <p:nvPr/>
          </p:nvSpPr>
          <p:spPr bwMode="auto">
            <a:xfrm>
              <a:off x="588962" y="585788"/>
              <a:ext cx="11017250" cy="5683249"/>
            </a:xfrm>
            <a:prstGeom prst="roundRect">
              <a:avLst>
                <a:gd name="adj" fmla="val 3200"/>
              </a:avLst>
            </a:prstGeom>
            <a:gradFill flip="none" rotWithShape="1">
              <a:gsLst>
                <a:gs pos="0">
                  <a:schemeClr val="bg1"/>
                </a:gs>
                <a:gs pos="100000">
                  <a:schemeClr val="bg1">
                    <a:alpha val="0"/>
                  </a:schemeClr>
                </a:gs>
              </a:gsLst>
              <a:lin ang="0" scaled="1"/>
              <a:tileRect/>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13" name="Oval 12">
              <a:extLst>
                <a:ext uri="{FF2B5EF4-FFF2-40B4-BE49-F238E27FC236}">
                  <a16:creationId xmlns:a16="http://schemas.microsoft.com/office/drawing/2014/main" id="{413F225B-E152-90EC-6EEB-5898B6C0CF2A}"/>
                </a:ext>
                <a:ext uri="{C183D7F6-B498-43B3-948B-1728B52AA6E4}">
                  <adec:decorative xmlns:adec="http://schemas.microsoft.com/office/drawing/2017/decorative" val="1"/>
                </a:ext>
              </a:extLst>
            </p:cNvPr>
            <p:cNvSpPr>
              <a:spLocks/>
            </p:cNvSpPr>
            <p:nvPr/>
          </p:nvSpPr>
          <p:spPr bwMode="auto">
            <a:xfrm>
              <a:off x="1016000" y="1016000"/>
              <a:ext cx="922412" cy="922410"/>
            </a:xfrm>
            <a:prstGeom prst="ellipse">
              <a:avLst/>
            </a:prstGeom>
            <a:solidFill>
              <a:schemeClr val="bg1"/>
            </a:solidFill>
            <a:ln w="12700">
              <a:gradFill>
                <a:gsLst>
                  <a:gs pos="5000">
                    <a:schemeClr val="accent3">
                      <a:lumMod val="20000"/>
                      <a:lumOff val="80000"/>
                    </a:schemeClr>
                  </a:gs>
                  <a:gs pos="100000">
                    <a:schemeClr val="accent3">
                      <a:lumMod val="20000"/>
                      <a:lumOff val="80000"/>
                    </a:schemeClr>
                  </a:gs>
                </a:gsLst>
                <a:lin ang="5400000" scaled="1"/>
              </a:gradFill>
              <a:headEnd type="none" w="med" len="med"/>
              <a:tailEnd type="none" w="med" len="med"/>
            </a:ln>
            <a:effectLst>
              <a:outerShdw blurRad="63500" sx="102000" sy="102000" algn="ctr" rotWithShape="0">
                <a:schemeClr val="bg1">
                  <a:lumMod val="6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cxnSp>
          <p:nvCxnSpPr>
            <p:cNvPr id="16" name="Straight Connector 15">
              <a:extLst>
                <a:ext uri="{FF2B5EF4-FFF2-40B4-BE49-F238E27FC236}">
                  <a16:creationId xmlns:a16="http://schemas.microsoft.com/office/drawing/2014/main" id="{7BE29CEB-164F-7525-4D34-E38D24748202}"/>
                </a:ext>
              </a:extLst>
            </p:cNvPr>
            <p:cNvCxnSpPr>
              <a:cxnSpLocks/>
            </p:cNvCxnSpPr>
            <p:nvPr/>
          </p:nvCxnSpPr>
          <p:spPr>
            <a:xfrm>
              <a:off x="1016000" y="2224136"/>
              <a:ext cx="954087" cy="0"/>
            </a:xfrm>
            <a:prstGeom prst="line">
              <a:avLst/>
            </a:prstGeom>
            <a:ln w="76200" cap="rnd">
              <a:gradFill flip="none" rotWithShape="1">
                <a:gsLst>
                  <a:gs pos="0">
                    <a:schemeClr val="accent1"/>
                  </a:gs>
                  <a:gs pos="100000">
                    <a:srgbClr val="C551BF"/>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8" name="Graphic 90">
            <a:extLst>
              <a:ext uri="{FF2B5EF4-FFF2-40B4-BE49-F238E27FC236}">
                <a16:creationId xmlns:a16="http://schemas.microsoft.com/office/drawing/2014/main" id="{A173E71F-53C7-C697-5633-D8C2C90E819C}"/>
              </a:ext>
              <a:ext uri="{C183D7F6-B498-43B3-948B-1728B52AA6E4}">
                <adec:decorative xmlns:adec="http://schemas.microsoft.com/office/drawing/2017/decorative" val="1"/>
              </a:ext>
            </a:extLst>
          </p:cNvPr>
          <p:cNvSpPr>
            <a:spLocks noChangeAspect="1"/>
          </p:cNvSpPr>
          <p:nvPr/>
        </p:nvSpPr>
        <p:spPr>
          <a:xfrm>
            <a:off x="1246262" y="1193525"/>
            <a:ext cx="461888" cy="567360"/>
          </a:xfrm>
          <a:custGeom>
            <a:avLst/>
            <a:gdLst>
              <a:gd name="connsiteX0" fmla="*/ 175091 w 235667"/>
              <a:gd name="connsiteY0" fmla="*/ 52914 h 289484"/>
              <a:gd name="connsiteX1" fmla="*/ 177004 w 235667"/>
              <a:gd name="connsiteY1" fmla="*/ 67067 h 289484"/>
              <a:gd name="connsiteX2" fmla="*/ 195525 w 235667"/>
              <a:gd name="connsiteY2" fmla="*/ 203909 h 289484"/>
              <a:gd name="connsiteX3" fmla="*/ 128538 w 235667"/>
              <a:gd name="connsiteY3" fmla="*/ 241806 h 289484"/>
              <a:gd name="connsiteX4" fmla="*/ 137655 w 235667"/>
              <a:gd name="connsiteY4" fmla="*/ 232689 h 289484"/>
              <a:gd name="connsiteX5" fmla="*/ 137675 w 235667"/>
              <a:gd name="connsiteY5" fmla="*/ 218406 h 289484"/>
              <a:gd name="connsiteX6" fmla="*/ 124498 w 235667"/>
              <a:gd name="connsiteY6" fmla="*/ 217432 h 289484"/>
              <a:gd name="connsiteX7" fmla="*/ 123367 w 235667"/>
              <a:gd name="connsiteY7" fmla="*/ 218415 h 289484"/>
              <a:gd name="connsiteX8" fmla="*/ 96434 w 235667"/>
              <a:gd name="connsiteY8" fmla="*/ 245348 h 289484"/>
              <a:gd name="connsiteX9" fmla="*/ 95451 w 235667"/>
              <a:gd name="connsiteY9" fmla="*/ 258491 h 289484"/>
              <a:gd name="connsiteX10" fmla="*/ 96434 w 235667"/>
              <a:gd name="connsiteY10" fmla="*/ 259622 h 289484"/>
              <a:gd name="connsiteX11" fmla="*/ 123367 w 235667"/>
              <a:gd name="connsiteY11" fmla="*/ 286555 h 289484"/>
              <a:gd name="connsiteX12" fmla="*/ 137651 w 235667"/>
              <a:gd name="connsiteY12" fmla="*/ 286499 h 289484"/>
              <a:gd name="connsiteX13" fmla="*/ 138624 w 235667"/>
              <a:gd name="connsiteY13" fmla="*/ 273412 h 289484"/>
              <a:gd name="connsiteX14" fmla="*/ 137655 w 235667"/>
              <a:gd name="connsiteY14" fmla="*/ 272280 h 289484"/>
              <a:gd name="connsiteX15" fmla="*/ 127555 w 235667"/>
              <a:gd name="connsiteY15" fmla="*/ 262181 h 289484"/>
              <a:gd name="connsiteX16" fmla="*/ 235259 w 235667"/>
              <a:gd name="connsiteY16" fmla="*/ 135027 h 289484"/>
              <a:gd name="connsiteX17" fmla="*/ 189244 w 235667"/>
              <a:gd name="connsiteY17" fmla="*/ 51028 h 289484"/>
              <a:gd name="connsiteX18" fmla="*/ 175091 w 235667"/>
              <a:gd name="connsiteY18" fmla="*/ 52927 h 289484"/>
              <a:gd name="connsiteX19" fmla="*/ 98064 w 235667"/>
              <a:gd name="connsiteY19" fmla="*/ 2954 h 289484"/>
              <a:gd name="connsiteX20" fmla="*/ 98064 w 235667"/>
              <a:gd name="connsiteY20" fmla="*/ 17228 h 289484"/>
              <a:gd name="connsiteX21" fmla="*/ 108164 w 235667"/>
              <a:gd name="connsiteY21" fmla="*/ 27328 h 289484"/>
              <a:gd name="connsiteX22" fmla="*/ 404 w 235667"/>
              <a:gd name="connsiteY22" fmla="*/ 154434 h 289484"/>
              <a:gd name="connsiteX23" fmla="*/ 42852 w 235667"/>
              <a:gd name="connsiteY23" fmla="*/ 235652 h 289484"/>
              <a:gd name="connsiteX24" fmla="*/ 57079 w 235667"/>
              <a:gd name="connsiteY24" fmla="*/ 234299 h 289484"/>
              <a:gd name="connsiteX25" fmla="*/ 55726 w 235667"/>
              <a:gd name="connsiteY25" fmla="*/ 220071 h 289484"/>
              <a:gd name="connsiteX26" fmla="*/ 42560 w 235667"/>
              <a:gd name="connsiteY26" fmla="*/ 82610 h 289484"/>
              <a:gd name="connsiteX27" fmla="*/ 107167 w 235667"/>
              <a:gd name="connsiteY27" fmla="*/ 47702 h 289484"/>
              <a:gd name="connsiteX28" fmla="*/ 98064 w 235667"/>
              <a:gd name="connsiteY28" fmla="*/ 56819 h 289484"/>
              <a:gd name="connsiteX29" fmla="*/ 97823 w 235667"/>
              <a:gd name="connsiteY29" fmla="*/ 71100 h 289484"/>
              <a:gd name="connsiteX30" fmla="*/ 112104 w 235667"/>
              <a:gd name="connsiteY30" fmla="*/ 71342 h 289484"/>
              <a:gd name="connsiteX31" fmla="*/ 112352 w 235667"/>
              <a:gd name="connsiteY31" fmla="*/ 71093 h 289484"/>
              <a:gd name="connsiteX32" fmla="*/ 139284 w 235667"/>
              <a:gd name="connsiteY32" fmla="*/ 44161 h 289484"/>
              <a:gd name="connsiteX33" fmla="*/ 139284 w 235667"/>
              <a:gd name="connsiteY33" fmla="*/ 29886 h 289484"/>
              <a:gd name="connsiteX34" fmla="*/ 112352 w 235667"/>
              <a:gd name="connsiteY34" fmla="*/ 2954 h 289484"/>
              <a:gd name="connsiteX35" fmla="*/ 98077 w 235667"/>
              <a:gd name="connsiteY35" fmla="*/ 2954 h 28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667" h="289484">
                <a:moveTo>
                  <a:pt x="175091" y="52914"/>
                </a:moveTo>
                <a:cubicBezTo>
                  <a:pt x="171711" y="57350"/>
                  <a:pt x="172568" y="63686"/>
                  <a:pt x="177004" y="67067"/>
                </a:cubicBezTo>
                <a:cubicBezTo>
                  <a:pt x="219906" y="99740"/>
                  <a:pt x="228199" y="161007"/>
                  <a:pt x="195525" y="203909"/>
                </a:cubicBezTo>
                <a:cubicBezTo>
                  <a:pt x="179326" y="225179"/>
                  <a:pt x="155114" y="238877"/>
                  <a:pt x="128538" y="241806"/>
                </a:cubicBezTo>
                <a:lnTo>
                  <a:pt x="137655" y="232689"/>
                </a:lnTo>
                <a:cubicBezTo>
                  <a:pt x="141605" y="228750"/>
                  <a:pt x="141613" y="222355"/>
                  <a:pt x="137675" y="218406"/>
                </a:cubicBezTo>
                <a:cubicBezTo>
                  <a:pt x="134133" y="214856"/>
                  <a:pt x="128523" y="214441"/>
                  <a:pt x="124498" y="217432"/>
                </a:cubicBezTo>
                <a:lnTo>
                  <a:pt x="123367" y="218415"/>
                </a:lnTo>
                <a:lnTo>
                  <a:pt x="96434" y="245348"/>
                </a:lnTo>
                <a:cubicBezTo>
                  <a:pt x="92900" y="248881"/>
                  <a:pt x="92482" y="254470"/>
                  <a:pt x="95451" y="258491"/>
                </a:cubicBezTo>
                <a:lnTo>
                  <a:pt x="96434" y="259622"/>
                </a:lnTo>
                <a:lnTo>
                  <a:pt x="123367" y="286555"/>
                </a:lnTo>
                <a:cubicBezTo>
                  <a:pt x="127326" y="290483"/>
                  <a:pt x="133721" y="290459"/>
                  <a:pt x="137651" y="286499"/>
                </a:cubicBezTo>
                <a:cubicBezTo>
                  <a:pt x="141151" y="282970"/>
                  <a:pt x="141564" y="277419"/>
                  <a:pt x="138624" y="273412"/>
                </a:cubicBezTo>
                <a:lnTo>
                  <a:pt x="137655" y="272280"/>
                </a:lnTo>
                <a:lnTo>
                  <a:pt x="127555" y="262181"/>
                </a:lnTo>
                <a:cubicBezTo>
                  <a:pt x="192409" y="256810"/>
                  <a:pt x="240631" y="199881"/>
                  <a:pt x="235259" y="135027"/>
                </a:cubicBezTo>
                <a:cubicBezTo>
                  <a:pt x="232506" y="101776"/>
                  <a:pt x="215784" y="71250"/>
                  <a:pt x="189244" y="51028"/>
                </a:cubicBezTo>
                <a:cubicBezTo>
                  <a:pt x="184811" y="47646"/>
                  <a:pt x="178475" y="48496"/>
                  <a:pt x="175091" y="52927"/>
                </a:cubicBezTo>
                <a:close/>
                <a:moveTo>
                  <a:pt x="98064" y="2954"/>
                </a:moveTo>
                <a:cubicBezTo>
                  <a:pt x="94125" y="6897"/>
                  <a:pt x="94125" y="13285"/>
                  <a:pt x="98064" y="17228"/>
                </a:cubicBezTo>
                <a:lnTo>
                  <a:pt x="108164" y="27328"/>
                </a:lnTo>
                <a:cubicBezTo>
                  <a:pt x="43307" y="32670"/>
                  <a:pt x="-4938" y="89577"/>
                  <a:pt x="404" y="154434"/>
                </a:cubicBezTo>
                <a:cubicBezTo>
                  <a:pt x="3015" y="186125"/>
                  <a:pt x="18323" y="215416"/>
                  <a:pt x="42852" y="235652"/>
                </a:cubicBezTo>
                <a:cubicBezTo>
                  <a:pt x="47154" y="239207"/>
                  <a:pt x="53524" y="238601"/>
                  <a:pt x="57079" y="234299"/>
                </a:cubicBezTo>
                <a:cubicBezTo>
                  <a:pt x="60634" y="229996"/>
                  <a:pt x="60028" y="223626"/>
                  <a:pt x="55726" y="220071"/>
                </a:cubicBezTo>
                <a:cubicBezTo>
                  <a:pt x="14131" y="185748"/>
                  <a:pt x="8237" y="124205"/>
                  <a:pt x="42560" y="82610"/>
                </a:cubicBezTo>
                <a:cubicBezTo>
                  <a:pt x="58733" y="63011"/>
                  <a:pt x="81910" y="50488"/>
                  <a:pt x="107167" y="47702"/>
                </a:cubicBezTo>
                <a:lnTo>
                  <a:pt x="98064" y="56819"/>
                </a:lnTo>
                <a:cubicBezTo>
                  <a:pt x="94054" y="60696"/>
                  <a:pt x="93946" y="67090"/>
                  <a:pt x="97823" y="71100"/>
                </a:cubicBezTo>
                <a:cubicBezTo>
                  <a:pt x="101700" y="75110"/>
                  <a:pt x="108094" y="75219"/>
                  <a:pt x="112104" y="71342"/>
                </a:cubicBezTo>
                <a:cubicBezTo>
                  <a:pt x="112187" y="71260"/>
                  <a:pt x="112271" y="71177"/>
                  <a:pt x="112352" y="71093"/>
                </a:cubicBezTo>
                <a:lnTo>
                  <a:pt x="139284" y="44161"/>
                </a:lnTo>
                <a:cubicBezTo>
                  <a:pt x="143223" y="40217"/>
                  <a:pt x="143223" y="33830"/>
                  <a:pt x="139284" y="29886"/>
                </a:cubicBezTo>
                <a:lnTo>
                  <a:pt x="112352" y="2954"/>
                </a:lnTo>
                <a:cubicBezTo>
                  <a:pt x="108409" y="-985"/>
                  <a:pt x="102020" y="-985"/>
                  <a:pt x="98077" y="2954"/>
                </a:cubicBezTo>
                <a:close/>
              </a:path>
            </a:pathLst>
          </a:custGeom>
          <a:gradFill>
            <a:gsLst>
              <a:gs pos="95327">
                <a:schemeClr val="accent1"/>
              </a:gs>
              <a:gs pos="3000">
                <a:srgbClr val="C03BC4"/>
              </a:gs>
              <a:gs pos="52000">
                <a:schemeClr val="accent1"/>
              </a:gs>
            </a:gsLst>
            <a:lin ang="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5" name="Title 4">
            <a:extLst>
              <a:ext uri="{FF2B5EF4-FFF2-40B4-BE49-F238E27FC236}">
                <a16:creationId xmlns:a16="http://schemas.microsoft.com/office/drawing/2014/main" id="{C6E4ABC6-EE29-1AB7-B0F8-AC2F530C3A7E}"/>
              </a:ext>
            </a:extLst>
          </p:cNvPr>
          <p:cNvSpPr txBox="1">
            <a:spLocks noGrp="1"/>
          </p:cNvSpPr>
          <p:nvPr>
            <p:ph type="title" idx="4294967295"/>
          </p:nvPr>
        </p:nvSpPr>
        <p:spPr>
          <a:xfrm>
            <a:off x="999823" y="2509863"/>
            <a:ext cx="60960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00" cap="none" spc="0" normalizeH="0" baseline="0" noProof="0" dirty="0">
                <a:ln>
                  <a:noFill/>
                </a:ln>
                <a:solidFill>
                  <a:schemeClr val="accent1"/>
                </a:solidFill>
                <a:effectLst/>
                <a:uLnTx/>
                <a:uFillTx/>
                <a:latin typeface="+mj-lt"/>
                <a:ea typeface="Aptos" panose="020B0004020202020204" pitchFamily="34" charset="0"/>
                <a:cs typeface="Arial"/>
              </a:rPr>
              <a:t>Optimized for every device</a:t>
            </a:r>
          </a:p>
        </p:txBody>
      </p:sp>
      <p:sp>
        <p:nvSpPr>
          <p:cNvPr id="12" name="TextBox 11">
            <a:extLst>
              <a:ext uri="{FF2B5EF4-FFF2-40B4-BE49-F238E27FC236}">
                <a16:creationId xmlns:a16="http://schemas.microsoft.com/office/drawing/2014/main" id="{6AF8B16E-947A-0273-331C-2A5782730296}"/>
              </a:ext>
            </a:extLst>
          </p:cNvPr>
          <p:cNvSpPr txBox="1"/>
          <p:nvPr/>
        </p:nvSpPr>
        <p:spPr>
          <a:xfrm>
            <a:off x="1016000" y="3082460"/>
            <a:ext cx="6288314" cy="1980029"/>
          </a:xfrm>
          <a:prstGeom prst="rect">
            <a:avLst/>
          </a:prstGeom>
          <a:noFill/>
        </p:spPr>
        <p:txBody>
          <a:bodyPr wrap="square" lIns="0" tIns="0" rIns="0" bIns="0" anchor="t">
            <a:spAutoFit/>
          </a:bodyPr>
          <a:lstStyle/>
          <a:p>
            <a:pPr>
              <a:spcAft>
                <a:spcPts val="800"/>
              </a:spcAft>
            </a:pPr>
            <a:r>
              <a:rPr lang="en-US" sz="2000" kern="100" dirty="0">
                <a:effectLst/>
                <a:ea typeface="Aptos" panose="020B0004020202020204" pitchFamily="34" charset="0"/>
                <a:cs typeface="Arial"/>
              </a:rPr>
              <a:t>The new and channels experience is </a:t>
            </a:r>
            <a:r>
              <a:rPr lang="en-US" sz="2000" kern="100" dirty="0">
                <a:ea typeface="Aptos" panose="020B0004020202020204" pitchFamily="34" charset="0"/>
                <a:cs typeface="Arial"/>
              </a:rPr>
              <a:t>coming to</a:t>
            </a:r>
            <a:r>
              <a:rPr lang="en-US" sz="2000" kern="100" dirty="0">
                <a:effectLst/>
                <a:ea typeface="Aptos" panose="020B0004020202020204" pitchFamily="34" charset="0"/>
                <a:cs typeface="Arial"/>
              </a:rPr>
              <a:t> Teams iPhone, iPad, and Android apps</a:t>
            </a:r>
          </a:p>
          <a:p>
            <a:pPr marL="396875" marR="0" indent="-228600">
              <a:spcBef>
                <a:spcPts val="0"/>
              </a:spcBef>
              <a:spcAft>
                <a:spcPts val="1200"/>
              </a:spcAft>
              <a:buFont typeface="Arial" panose="020B0604020202020204" pitchFamily="34" charset="0"/>
              <a:buChar char="•"/>
            </a:pPr>
            <a:r>
              <a:rPr lang="en-US" kern="100" dirty="0">
                <a:effectLst/>
                <a:ea typeface="Aptos" panose="020B0004020202020204" pitchFamily="34" charset="0"/>
                <a:cs typeface="Arial"/>
              </a:rPr>
              <a:t>Optimized to different screen sizes</a:t>
            </a:r>
          </a:p>
          <a:p>
            <a:pPr marL="396875" marR="0" indent="-228600">
              <a:spcBef>
                <a:spcPts val="0"/>
              </a:spcBef>
              <a:spcAft>
                <a:spcPts val="1200"/>
              </a:spcAft>
              <a:buFont typeface="Arial" panose="020B0604020202020204" pitchFamily="34" charset="0"/>
              <a:buChar char="•"/>
            </a:pPr>
            <a:r>
              <a:rPr lang="en-US" kern="100" dirty="0">
                <a:effectLst/>
                <a:ea typeface="Aptos" panose="020B0004020202020204" pitchFamily="34" charset="0"/>
                <a:cs typeface="Arial"/>
              </a:rPr>
              <a:t>Customize your experience with mobile-specific settings, such as choosing between viewing messages organized by sections or recency</a:t>
            </a:r>
          </a:p>
        </p:txBody>
      </p:sp>
      <p:pic>
        <p:nvPicPr>
          <p:cNvPr id="3" name="Picture 2" descr="mobile view of the new chats and channels experience ">
            <a:extLst>
              <a:ext uri="{FF2B5EF4-FFF2-40B4-BE49-F238E27FC236}">
                <a16:creationId xmlns:a16="http://schemas.microsoft.com/office/drawing/2014/main" id="{303795B5-538F-C276-2A41-F6BB5EB33F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52697" y="821213"/>
            <a:ext cx="2396641" cy="4945669"/>
          </a:xfrm>
          <a:prstGeom prst="rect">
            <a:avLst/>
          </a:prstGeom>
        </p:spPr>
      </p:pic>
    </p:spTree>
    <p:extLst>
      <p:ext uri="{BB962C8B-B14F-4D97-AF65-F5344CB8AC3E}">
        <p14:creationId xmlns:p14="http://schemas.microsoft.com/office/powerpoint/2010/main" val="44644290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F0D6-1F09-08A8-8C4E-9EBA1B9C6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49A3B8-DDC2-0B36-6638-FA88CF524CDC}"/>
              </a:ext>
            </a:extLst>
          </p:cNvPr>
          <p:cNvSpPr txBox="1">
            <a:spLocks noGrp="1"/>
          </p:cNvSpPr>
          <p:nvPr>
            <p:ph type="title" idx="4294967295"/>
          </p:nvPr>
        </p:nvSpPr>
        <p:spPr>
          <a:xfrm>
            <a:off x="588263" y="294472"/>
            <a:ext cx="1080441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4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34258E"/>
                </a:solidFill>
                <a:effectLst/>
                <a:uLnTx/>
                <a:uFillTx/>
                <a:latin typeface="Segoe UI Semibold"/>
                <a:ea typeface="+mn-ea"/>
                <a:cs typeface="Segoe UI"/>
              </a:rPr>
              <a:t>Chats and channels together in one place</a:t>
            </a:r>
          </a:p>
        </p:txBody>
      </p:sp>
      <p:pic>
        <p:nvPicPr>
          <p:cNvPr id="40" name="Picture 39" descr="view of new chats and channels on desktop ">
            <a:extLst>
              <a:ext uri="{FF2B5EF4-FFF2-40B4-BE49-F238E27FC236}">
                <a16:creationId xmlns:a16="http://schemas.microsoft.com/office/drawing/2014/main" id="{0767F07F-D4E5-5BE5-157D-B7C3B03BB732}"/>
              </a:ext>
            </a:extLst>
          </p:cNvPr>
          <p:cNvPicPr>
            <a:picLocks noChangeAspect="1"/>
          </p:cNvPicPr>
          <p:nvPr/>
        </p:nvPicPr>
        <p:blipFill>
          <a:blip r:embed="rId3"/>
          <a:stretch>
            <a:fillRect/>
          </a:stretch>
        </p:blipFill>
        <p:spPr>
          <a:xfrm>
            <a:off x="670726" y="1026624"/>
            <a:ext cx="2558897" cy="5025463"/>
          </a:xfrm>
          <a:prstGeom prst="rect">
            <a:avLst/>
          </a:prstGeom>
        </p:spPr>
      </p:pic>
      <p:sp>
        <p:nvSpPr>
          <p:cNvPr id="23" name="Rectangle: Rounded Corners 1">
            <a:extLst>
              <a:ext uri="{FF2B5EF4-FFF2-40B4-BE49-F238E27FC236}">
                <a16:creationId xmlns:a16="http://schemas.microsoft.com/office/drawing/2014/main" id="{EFD8FF9F-50C5-98D7-4C5B-BE87129AEA91}"/>
              </a:ext>
            </a:extLst>
          </p:cNvPr>
          <p:cNvSpPr/>
          <p:nvPr/>
        </p:nvSpPr>
        <p:spPr>
          <a:xfrm>
            <a:off x="3561304" y="1172694"/>
            <a:ext cx="3571622" cy="259737"/>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100"/>
              <a:t>Find and message a chat or channel easily</a:t>
            </a:r>
          </a:p>
        </p:txBody>
      </p:sp>
      <p:sp>
        <p:nvSpPr>
          <p:cNvPr id="12" name="Rectangle: Rounded Corners 1">
            <a:extLst>
              <a:ext uri="{FF2B5EF4-FFF2-40B4-BE49-F238E27FC236}">
                <a16:creationId xmlns:a16="http://schemas.microsoft.com/office/drawing/2014/main" id="{E18604DC-93A0-7BAA-35D0-73398564F076}"/>
              </a:ext>
            </a:extLst>
          </p:cNvPr>
          <p:cNvSpPr/>
          <p:nvPr/>
        </p:nvSpPr>
        <p:spPr>
          <a:xfrm>
            <a:off x="3561304" y="1531455"/>
            <a:ext cx="3571622" cy="259737"/>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100"/>
              <a:t>Filter to what matters now</a:t>
            </a:r>
          </a:p>
        </p:txBody>
      </p:sp>
      <p:sp>
        <p:nvSpPr>
          <p:cNvPr id="17" name="Rectangle: Rounded Corners 1">
            <a:extLst>
              <a:ext uri="{FF2B5EF4-FFF2-40B4-BE49-F238E27FC236}">
                <a16:creationId xmlns:a16="http://schemas.microsoft.com/office/drawing/2014/main" id="{D8F1B55F-F39E-5DD3-846D-87DE44510F1D}"/>
              </a:ext>
            </a:extLst>
          </p:cNvPr>
          <p:cNvSpPr/>
          <p:nvPr/>
        </p:nvSpPr>
        <p:spPr>
          <a:xfrm>
            <a:off x="3561304" y="1975887"/>
            <a:ext cx="3571622" cy="262228"/>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Segoe UI" panose="020B0502040204020203" pitchFamily="34" charset="0"/>
                <a:cs typeface="Segoe UI" panose="020B0502040204020203" pitchFamily="34" charset="0"/>
              </a:rPr>
              <a:t>Get to what matters quickly – Copilot, at-mentions</a:t>
            </a:r>
          </a:p>
        </p:txBody>
      </p:sp>
      <p:sp>
        <p:nvSpPr>
          <p:cNvPr id="4" name="Rectangle: Rounded Corners 1">
            <a:extLst>
              <a:ext uri="{FF2B5EF4-FFF2-40B4-BE49-F238E27FC236}">
                <a16:creationId xmlns:a16="http://schemas.microsoft.com/office/drawing/2014/main" id="{717F53FB-A4AE-8A4C-DEE8-6189BE6C243D}"/>
              </a:ext>
            </a:extLst>
          </p:cNvPr>
          <p:cNvSpPr/>
          <p:nvPr/>
        </p:nvSpPr>
        <p:spPr>
          <a:xfrm>
            <a:off x="3561305" y="2519829"/>
            <a:ext cx="3571622" cy="262228"/>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Segoe UI" panose="020B0502040204020203" pitchFamily="34" charset="0"/>
                <a:cs typeface="Segoe UI" panose="020B0502040204020203" pitchFamily="34" charset="0"/>
              </a:rPr>
              <a:t>Pinned chats and channels in Favorites in user order</a:t>
            </a:r>
          </a:p>
        </p:txBody>
      </p:sp>
      <p:sp>
        <p:nvSpPr>
          <p:cNvPr id="10" name="Rectangle: Rounded Corners 1">
            <a:extLst>
              <a:ext uri="{FF2B5EF4-FFF2-40B4-BE49-F238E27FC236}">
                <a16:creationId xmlns:a16="http://schemas.microsoft.com/office/drawing/2014/main" id="{2D52794E-5B67-6E16-CC89-D1D745BD8A63}"/>
              </a:ext>
            </a:extLst>
          </p:cNvPr>
          <p:cNvSpPr/>
          <p:nvPr/>
        </p:nvSpPr>
        <p:spPr>
          <a:xfrm>
            <a:off x="3561304" y="2905984"/>
            <a:ext cx="3571622" cy="262228"/>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Segoe UI" panose="020B0502040204020203" pitchFamily="34" charset="0"/>
                <a:cs typeface="Segoe UI" panose="020B0502040204020203" pitchFamily="34" charset="0"/>
              </a:rPr>
              <a:t>Create custom sections to organize</a:t>
            </a:r>
          </a:p>
        </p:txBody>
      </p:sp>
      <p:sp>
        <p:nvSpPr>
          <p:cNvPr id="6" name="Rectangle: Rounded Corners 1">
            <a:extLst>
              <a:ext uri="{FF2B5EF4-FFF2-40B4-BE49-F238E27FC236}">
                <a16:creationId xmlns:a16="http://schemas.microsoft.com/office/drawing/2014/main" id="{594281ED-7951-1401-0F65-1754CEC63F13}"/>
              </a:ext>
            </a:extLst>
          </p:cNvPr>
          <p:cNvSpPr/>
          <p:nvPr/>
        </p:nvSpPr>
        <p:spPr>
          <a:xfrm>
            <a:off x="3561305" y="3618917"/>
            <a:ext cx="3571622" cy="255012"/>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Segoe UI" panose="020B0502040204020203" pitchFamily="34" charset="0"/>
                <a:cs typeface="Segoe UI" panose="020B0502040204020203" pitchFamily="34" charset="0"/>
              </a:rPr>
              <a:t>All your chats</a:t>
            </a:r>
          </a:p>
        </p:txBody>
      </p:sp>
      <p:sp>
        <p:nvSpPr>
          <p:cNvPr id="7" name="Rectangle: Rounded Corners 1">
            <a:extLst>
              <a:ext uri="{FF2B5EF4-FFF2-40B4-BE49-F238E27FC236}">
                <a16:creationId xmlns:a16="http://schemas.microsoft.com/office/drawing/2014/main" id="{56B138EE-FF6A-1924-1A10-888246471F93}"/>
              </a:ext>
            </a:extLst>
          </p:cNvPr>
          <p:cNvSpPr/>
          <p:nvPr/>
        </p:nvSpPr>
        <p:spPr>
          <a:xfrm>
            <a:off x="3561306" y="5495847"/>
            <a:ext cx="3571622" cy="255016"/>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Segoe UI" panose="020B0502040204020203" pitchFamily="34" charset="0"/>
                <a:cs typeface="Segoe UI" panose="020B0502040204020203" pitchFamily="34" charset="0"/>
              </a:rPr>
              <a:t>Teams and channels hierarchy like before</a:t>
            </a:r>
          </a:p>
        </p:txBody>
      </p:sp>
      <p:cxnSp>
        <p:nvCxnSpPr>
          <p:cNvPr id="13" name="Straight Connector 12">
            <a:extLst>
              <a:ext uri="{FF2B5EF4-FFF2-40B4-BE49-F238E27FC236}">
                <a16:creationId xmlns:a16="http://schemas.microsoft.com/office/drawing/2014/main" id="{541899CB-AB7B-6291-EBD5-581CEA698078}"/>
              </a:ext>
              <a:ext uri="{C183D7F6-B498-43B3-948B-1728B52AA6E4}">
                <adec:decorative xmlns:adec="http://schemas.microsoft.com/office/drawing/2017/decorative" val="1"/>
              </a:ext>
            </a:extLst>
          </p:cNvPr>
          <p:cNvCxnSpPr>
            <a:cxnSpLocks/>
          </p:cNvCxnSpPr>
          <p:nvPr/>
        </p:nvCxnSpPr>
        <p:spPr>
          <a:xfrm>
            <a:off x="3071803" y="2652199"/>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83497F-2AAF-7CCB-31FB-2320630A3054}"/>
              </a:ext>
              <a:ext uri="{C183D7F6-B498-43B3-948B-1728B52AA6E4}">
                <adec:decorative xmlns:adec="http://schemas.microsoft.com/office/drawing/2017/decorative" val="1"/>
              </a:ext>
            </a:extLst>
          </p:cNvPr>
          <p:cNvCxnSpPr>
            <a:cxnSpLocks/>
          </p:cNvCxnSpPr>
          <p:nvPr/>
        </p:nvCxnSpPr>
        <p:spPr>
          <a:xfrm>
            <a:off x="3071803" y="3750224"/>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8EDECD-2849-AA06-3F3B-A3B8962EBE94}"/>
              </a:ext>
              <a:ext uri="{C183D7F6-B498-43B3-948B-1728B52AA6E4}">
                <adec:decorative xmlns:adec="http://schemas.microsoft.com/office/drawing/2017/decorative" val="1"/>
              </a:ext>
            </a:extLst>
          </p:cNvPr>
          <p:cNvCxnSpPr>
            <a:cxnSpLocks/>
          </p:cNvCxnSpPr>
          <p:nvPr/>
        </p:nvCxnSpPr>
        <p:spPr>
          <a:xfrm>
            <a:off x="3071803" y="5619774"/>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73C5A57-1D51-C870-CE28-9C0427E7EB07}"/>
              </a:ext>
              <a:ext uri="{C183D7F6-B498-43B3-948B-1728B52AA6E4}">
                <adec:decorative xmlns:adec="http://schemas.microsoft.com/office/drawing/2017/decorative" val="1"/>
              </a:ext>
            </a:extLst>
          </p:cNvPr>
          <p:cNvSpPr/>
          <p:nvPr/>
        </p:nvSpPr>
        <p:spPr>
          <a:xfrm>
            <a:off x="3043552" y="2625806"/>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A133E2F-1CB7-4F1B-339E-B1B20BE1C8F0}"/>
              </a:ext>
              <a:ext uri="{C183D7F6-B498-43B3-948B-1728B52AA6E4}">
                <adec:decorative xmlns:adec="http://schemas.microsoft.com/office/drawing/2017/decorative" val="1"/>
              </a:ext>
            </a:extLst>
          </p:cNvPr>
          <p:cNvSpPr/>
          <p:nvPr/>
        </p:nvSpPr>
        <p:spPr>
          <a:xfrm>
            <a:off x="3043552" y="3718049"/>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7E1556-07EC-547E-17DE-CECFBE7FA950}"/>
              </a:ext>
              <a:ext uri="{C183D7F6-B498-43B3-948B-1728B52AA6E4}">
                <adec:decorative xmlns:adec="http://schemas.microsoft.com/office/drawing/2017/decorative" val="1"/>
              </a:ext>
            </a:extLst>
          </p:cNvPr>
          <p:cNvSpPr/>
          <p:nvPr/>
        </p:nvSpPr>
        <p:spPr>
          <a:xfrm>
            <a:off x="3043552" y="5591002"/>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mobile new chats and channels ">
            <a:extLst>
              <a:ext uri="{FF2B5EF4-FFF2-40B4-BE49-F238E27FC236}">
                <a16:creationId xmlns:a16="http://schemas.microsoft.com/office/drawing/2014/main" id="{BBAB9CA9-210C-BD00-EFE4-311A14C025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55071" y="1129738"/>
            <a:ext cx="2186754" cy="4526428"/>
          </a:xfrm>
          <a:prstGeom prst="rect">
            <a:avLst/>
          </a:prstGeom>
        </p:spPr>
      </p:pic>
      <p:cxnSp>
        <p:nvCxnSpPr>
          <p:cNvPr id="14" name="Straight Connector 13">
            <a:extLst>
              <a:ext uri="{FF2B5EF4-FFF2-40B4-BE49-F238E27FC236}">
                <a16:creationId xmlns:a16="http://schemas.microsoft.com/office/drawing/2014/main" id="{6549BE44-004C-D2EF-1393-641B2C3A47A2}"/>
              </a:ext>
              <a:ext uri="{C183D7F6-B498-43B3-948B-1728B52AA6E4}">
                <adec:decorative xmlns:adec="http://schemas.microsoft.com/office/drawing/2017/decorative" val="1"/>
              </a:ext>
            </a:extLst>
          </p:cNvPr>
          <p:cNvCxnSpPr>
            <a:cxnSpLocks/>
          </p:cNvCxnSpPr>
          <p:nvPr/>
        </p:nvCxnSpPr>
        <p:spPr>
          <a:xfrm>
            <a:off x="3075040" y="1657767"/>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D5B2E2F-F45C-EFF5-04AE-9D30ECDF4982}"/>
              </a:ext>
              <a:ext uri="{C183D7F6-B498-43B3-948B-1728B52AA6E4}">
                <adec:decorative xmlns:adec="http://schemas.microsoft.com/office/drawing/2017/decorative" val="1"/>
              </a:ext>
            </a:extLst>
          </p:cNvPr>
          <p:cNvSpPr/>
          <p:nvPr/>
        </p:nvSpPr>
        <p:spPr>
          <a:xfrm>
            <a:off x="3043552" y="1633677"/>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FC6D21D-238E-AD0A-6F45-F922FAA56342}"/>
              </a:ext>
              <a:ext uri="{C183D7F6-B498-43B3-948B-1728B52AA6E4}">
                <adec:decorative xmlns:adec="http://schemas.microsoft.com/office/drawing/2017/decorative" val="1"/>
              </a:ext>
            </a:extLst>
          </p:cNvPr>
          <p:cNvCxnSpPr>
            <a:cxnSpLocks/>
          </p:cNvCxnSpPr>
          <p:nvPr/>
        </p:nvCxnSpPr>
        <p:spPr>
          <a:xfrm>
            <a:off x="3071802" y="2108257"/>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8D8BFE1-3EC4-10AC-F967-4389F2655CCC}"/>
              </a:ext>
              <a:ext uri="{C183D7F6-B498-43B3-948B-1728B52AA6E4}">
                <adec:decorative xmlns:adec="http://schemas.microsoft.com/office/drawing/2017/decorative" val="1"/>
              </a:ext>
            </a:extLst>
          </p:cNvPr>
          <p:cNvSpPr/>
          <p:nvPr/>
        </p:nvSpPr>
        <p:spPr>
          <a:xfrm>
            <a:off x="3043551" y="2081864"/>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6B3B941-B1AC-A316-A6C2-E22C8889F647}"/>
              </a:ext>
              <a:ext uri="{C183D7F6-B498-43B3-948B-1728B52AA6E4}">
                <adec:decorative xmlns:adec="http://schemas.microsoft.com/office/drawing/2017/decorative" val="1"/>
              </a:ext>
            </a:extLst>
          </p:cNvPr>
          <p:cNvCxnSpPr>
            <a:cxnSpLocks/>
          </p:cNvCxnSpPr>
          <p:nvPr/>
        </p:nvCxnSpPr>
        <p:spPr>
          <a:xfrm>
            <a:off x="3075040" y="1299006"/>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B9C9031-E00D-65F0-742B-304849D64CFD}"/>
              </a:ext>
              <a:ext uri="{C183D7F6-B498-43B3-948B-1728B52AA6E4}">
                <adec:decorative xmlns:adec="http://schemas.microsoft.com/office/drawing/2017/decorative" val="1"/>
              </a:ext>
            </a:extLst>
          </p:cNvPr>
          <p:cNvSpPr/>
          <p:nvPr/>
        </p:nvSpPr>
        <p:spPr>
          <a:xfrm>
            <a:off x="3043552" y="1274916"/>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909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D7457-BA4C-7349-F6EA-AE8C5D814BD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1DE114F-E379-2A14-3412-C747A2342CBA}"/>
              </a:ext>
            </a:extLst>
          </p:cNvPr>
          <p:cNvSpPr txBox="1">
            <a:spLocks noGrp="1"/>
          </p:cNvSpPr>
          <p:nvPr>
            <p:ph type="title" idx="4294967295"/>
          </p:nvPr>
        </p:nvSpPr>
        <p:spPr>
          <a:xfrm>
            <a:off x="588263" y="512186"/>
            <a:ext cx="1080441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4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34258E"/>
                </a:solidFill>
                <a:effectLst/>
                <a:uLnTx/>
                <a:uFillTx/>
                <a:latin typeface="Segoe UI Semibold"/>
                <a:ea typeface="+mn-ea"/>
                <a:cs typeface="Segoe UI"/>
              </a:rPr>
              <a:t>Optimized for triage and navigation</a:t>
            </a:r>
          </a:p>
        </p:txBody>
      </p:sp>
      <p:pic>
        <p:nvPicPr>
          <p:cNvPr id="43" name="Picture 42" descr="unread filter pill selected">
            <a:extLst>
              <a:ext uri="{FF2B5EF4-FFF2-40B4-BE49-F238E27FC236}">
                <a16:creationId xmlns:a16="http://schemas.microsoft.com/office/drawing/2014/main" id="{A6D2ACA1-9A7A-D69D-BA89-688FD2920A20}"/>
              </a:ext>
            </a:extLst>
          </p:cNvPr>
          <p:cNvPicPr>
            <a:picLocks noChangeAspect="1"/>
          </p:cNvPicPr>
          <p:nvPr/>
        </p:nvPicPr>
        <p:blipFill>
          <a:blip r:embed="rId3"/>
          <a:srcRect r="1264"/>
          <a:stretch/>
        </p:blipFill>
        <p:spPr>
          <a:xfrm>
            <a:off x="588263" y="3804816"/>
            <a:ext cx="2625214" cy="2243389"/>
          </a:xfrm>
          <a:prstGeom prst="rect">
            <a:avLst/>
          </a:prstGeom>
          <a:ln>
            <a:solidFill>
              <a:schemeClr val="bg1">
                <a:lumMod val="85000"/>
              </a:schemeClr>
            </a:solidFill>
          </a:ln>
        </p:spPr>
      </p:pic>
      <p:grpSp>
        <p:nvGrpSpPr>
          <p:cNvPr id="23" name="Group 22">
            <a:extLst>
              <a:ext uri="{FF2B5EF4-FFF2-40B4-BE49-F238E27FC236}">
                <a16:creationId xmlns:a16="http://schemas.microsoft.com/office/drawing/2014/main" id="{7934A232-AA3A-287E-CB59-14469F8F060A}"/>
              </a:ext>
              <a:ext uri="{C183D7F6-B498-43B3-948B-1728B52AA6E4}">
                <adec:decorative xmlns:adec="http://schemas.microsoft.com/office/drawing/2017/decorative" val="1"/>
              </a:ext>
            </a:extLst>
          </p:cNvPr>
          <p:cNvGrpSpPr/>
          <p:nvPr/>
        </p:nvGrpSpPr>
        <p:grpSpPr>
          <a:xfrm>
            <a:off x="3098895" y="5473581"/>
            <a:ext cx="4562792" cy="287094"/>
            <a:chOff x="3561011" y="2721387"/>
            <a:chExt cx="4562792" cy="287094"/>
          </a:xfrm>
        </p:grpSpPr>
        <p:sp>
          <p:nvSpPr>
            <p:cNvPr id="15" name="Rectangle: Rounded Corners 1">
              <a:extLst>
                <a:ext uri="{FF2B5EF4-FFF2-40B4-BE49-F238E27FC236}">
                  <a16:creationId xmlns:a16="http://schemas.microsoft.com/office/drawing/2014/main" id="{58DB28AD-B5A5-1D71-8DE7-529F09E0FDBA}"/>
                </a:ext>
                <a:ext uri="{C183D7F6-B498-43B3-948B-1728B52AA6E4}">
                  <adec:decorative xmlns:adec="http://schemas.microsoft.com/office/drawing/2017/decorative" val="1"/>
                </a:ext>
              </a:extLst>
            </p:cNvPr>
            <p:cNvSpPr/>
            <p:nvPr/>
          </p:nvSpPr>
          <p:spPr>
            <a:xfrm>
              <a:off x="4104436" y="2721387"/>
              <a:ext cx="4019367" cy="287094"/>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100"/>
                <a:t>Unread items clear on read</a:t>
              </a:r>
            </a:p>
          </p:txBody>
        </p:sp>
        <p:cxnSp>
          <p:nvCxnSpPr>
            <p:cNvPr id="16" name="Straight Connector 15">
              <a:extLst>
                <a:ext uri="{FF2B5EF4-FFF2-40B4-BE49-F238E27FC236}">
                  <a16:creationId xmlns:a16="http://schemas.microsoft.com/office/drawing/2014/main" id="{E44B2226-2628-6B18-C9A5-AAD9022D978D}"/>
                </a:ext>
              </a:extLst>
            </p:cNvPr>
            <p:cNvCxnSpPr>
              <a:cxnSpLocks/>
            </p:cNvCxnSpPr>
            <p:nvPr/>
          </p:nvCxnSpPr>
          <p:spPr>
            <a:xfrm>
              <a:off x="3589262" y="2870606"/>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4ACA068-54A2-7DC6-40CF-C894CB4BA443}"/>
                </a:ext>
              </a:extLst>
            </p:cNvPr>
            <p:cNvSpPr/>
            <p:nvPr/>
          </p:nvSpPr>
          <p:spPr>
            <a:xfrm>
              <a:off x="3561011" y="2844213"/>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filter pills ">
            <a:extLst>
              <a:ext uri="{FF2B5EF4-FFF2-40B4-BE49-F238E27FC236}">
                <a16:creationId xmlns:a16="http://schemas.microsoft.com/office/drawing/2014/main" id="{90C8541C-ADFD-01A7-040D-AEADCCFB10BE}"/>
              </a:ext>
            </a:extLst>
          </p:cNvPr>
          <p:cNvPicPr>
            <a:picLocks noChangeAspect="1"/>
          </p:cNvPicPr>
          <p:nvPr/>
        </p:nvPicPr>
        <p:blipFill>
          <a:blip r:embed="rId4"/>
          <a:srcRect l="17874" r="1409" b="68563"/>
          <a:stretch/>
        </p:blipFill>
        <p:spPr>
          <a:xfrm>
            <a:off x="588263" y="1417227"/>
            <a:ext cx="2625214" cy="2007978"/>
          </a:xfrm>
          <a:prstGeom prst="rect">
            <a:avLst/>
          </a:prstGeom>
          <a:ln>
            <a:solidFill>
              <a:schemeClr val="bg1">
                <a:lumMod val="85000"/>
              </a:schemeClr>
            </a:solidFill>
          </a:ln>
        </p:spPr>
      </p:pic>
      <p:grpSp>
        <p:nvGrpSpPr>
          <p:cNvPr id="28" name="Group 27">
            <a:extLst>
              <a:ext uri="{FF2B5EF4-FFF2-40B4-BE49-F238E27FC236}">
                <a16:creationId xmlns:a16="http://schemas.microsoft.com/office/drawing/2014/main" id="{7071C09F-B82F-922F-54A1-25B34FFFE3B9}"/>
              </a:ext>
              <a:ext uri="{C183D7F6-B498-43B3-948B-1728B52AA6E4}">
                <adec:decorative xmlns:adec="http://schemas.microsoft.com/office/drawing/2017/decorative" val="1"/>
              </a:ext>
            </a:extLst>
          </p:cNvPr>
          <p:cNvGrpSpPr/>
          <p:nvPr/>
        </p:nvGrpSpPr>
        <p:grpSpPr>
          <a:xfrm>
            <a:off x="3098895" y="1386874"/>
            <a:ext cx="4562792" cy="287094"/>
            <a:chOff x="3561011" y="2721387"/>
            <a:chExt cx="4562792" cy="287094"/>
          </a:xfrm>
        </p:grpSpPr>
        <p:sp>
          <p:nvSpPr>
            <p:cNvPr id="29" name="Rectangle: Rounded Corners 1">
              <a:extLst>
                <a:ext uri="{FF2B5EF4-FFF2-40B4-BE49-F238E27FC236}">
                  <a16:creationId xmlns:a16="http://schemas.microsoft.com/office/drawing/2014/main" id="{6CE2446D-E929-76DB-20F6-F81FDB419E41}"/>
                </a:ext>
              </a:extLst>
            </p:cNvPr>
            <p:cNvSpPr/>
            <p:nvPr/>
          </p:nvSpPr>
          <p:spPr>
            <a:xfrm>
              <a:off x="4104436" y="2721387"/>
              <a:ext cx="4019367" cy="287094"/>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100"/>
                <a:t>Filter via search to chats or channels</a:t>
              </a:r>
            </a:p>
          </p:txBody>
        </p:sp>
        <p:cxnSp>
          <p:nvCxnSpPr>
            <p:cNvPr id="30" name="Straight Connector 29">
              <a:extLst>
                <a:ext uri="{FF2B5EF4-FFF2-40B4-BE49-F238E27FC236}">
                  <a16:creationId xmlns:a16="http://schemas.microsoft.com/office/drawing/2014/main" id="{65D42708-B4FE-8150-4EBF-0B496F2B48FA}"/>
                </a:ext>
              </a:extLst>
            </p:cNvPr>
            <p:cNvCxnSpPr>
              <a:cxnSpLocks/>
            </p:cNvCxnSpPr>
            <p:nvPr/>
          </p:nvCxnSpPr>
          <p:spPr>
            <a:xfrm>
              <a:off x="3589262" y="2870606"/>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3846677C-38C5-F990-5CFC-8CEE6431A496}"/>
                </a:ext>
              </a:extLst>
            </p:cNvPr>
            <p:cNvSpPr/>
            <p:nvPr/>
          </p:nvSpPr>
          <p:spPr>
            <a:xfrm>
              <a:off x="3561011" y="2844213"/>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BECEAFC7-CA84-BEE8-D297-EDE0108CAB0C}"/>
              </a:ext>
              <a:ext uri="{C183D7F6-B498-43B3-948B-1728B52AA6E4}">
                <adec:decorative xmlns:adec="http://schemas.microsoft.com/office/drawing/2017/decorative" val="1"/>
              </a:ext>
            </a:extLst>
          </p:cNvPr>
          <p:cNvGrpSpPr/>
          <p:nvPr/>
        </p:nvGrpSpPr>
        <p:grpSpPr>
          <a:xfrm>
            <a:off x="3098895" y="3013146"/>
            <a:ext cx="4562792" cy="287094"/>
            <a:chOff x="3561011" y="2721387"/>
            <a:chExt cx="4562792" cy="287094"/>
          </a:xfrm>
        </p:grpSpPr>
        <p:sp>
          <p:nvSpPr>
            <p:cNvPr id="38" name="Rectangle: Rounded Corners 1">
              <a:extLst>
                <a:ext uri="{FF2B5EF4-FFF2-40B4-BE49-F238E27FC236}">
                  <a16:creationId xmlns:a16="http://schemas.microsoft.com/office/drawing/2014/main" id="{9CD9F4A3-9316-7E9D-899B-E3F84A0B7EA0}"/>
                </a:ext>
              </a:extLst>
            </p:cNvPr>
            <p:cNvSpPr/>
            <p:nvPr/>
          </p:nvSpPr>
          <p:spPr>
            <a:xfrm>
              <a:off x="4104436" y="2721387"/>
              <a:ext cx="4019367" cy="287094"/>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100"/>
                <a:t>Triage personal and tag mentions</a:t>
              </a:r>
            </a:p>
          </p:txBody>
        </p:sp>
        <p:cxnSp>
          <p:nvCxnSpPr>
            <p:cNvPr id="39" name="Straight Connector 38">
              <a:extLst>
                <a:ext uri="{FF2B5EF4-FFF2-40B4-BE49-F238E27FC236}">
                  <a16:creationId xmlns:a16="http://schemas.microsoft.com/office/drawing/2014/main" id="{F0BF0CAB-F527-5E02-BCCE-7D825D8C3ACA}"/>
                </a:ext>
              </a:extLst>
            </p:cNvPr>
            <p:cNvCxnSpPr>
              <a:cxnSpLocks/>
            </p:cNvCxnSpPr>
            <p:nvPr/>
          </p:nvCxnSpPr>
          <p:spPr>
            <a:xfrm>
              <a:off x="3589262" y="2870606"/>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1376B83-6D2E-0515-7687-A86C9C923880}"/>
                </a:ext>
              </a:extLst>
            </p:cNvPr>
            <p:cNvSpPr/>
            <p:nvPr/>
          </p:nvSpPr>
          <p:spPr>
            <a:xfrm>
              <a:off x="3561011" y="2844213"/>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screenshot of the /goto command.">
            <a:extLst>
              <a:ext uri="{FF2B5EF4-FFF2-40B4-BE49-F238E27FC236}">
                <a16:creationId xmlns:a16="http://schemas.microsoft.com/office/drawing/2014/main" id="{62EAAD9A-6D16-7D73-D12D-8D756F9F5E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3803" y="4344032"/>
            <a:ext cx="3428875" cy="1309122"/>
          </a:xfrm>
          <a:prstGeom prst="rect">
            <a:avLst/>
          </a:prstGeom>
          <a:ln>
            <a:solidFill>
              <a:schemeClr val="bg1">
                <a:lumMod val="85000"/>
              </a:schemeClr>
            </a:solidFill>
          </a:ln>
        </p:spPr>
      </p:pic>
      <p:grpSp>
        <p:nvGrpSpPr>
          <p:cNvPr id="44" name="Group 43">
            <a:extLst>
              <a:ext uri="{FF2B5EF4-FFF2-40B4-BE49-F238E27FC236}">
                <a16:creationId xmlns:a16="http://schemas.microsoft.com/office/drawing/2014/main" id="{9D0535D5-D966-EE5E-67FE-03A093B7DA74}"/>
              </a:ext>
              <a:ext uri="{C183D7F6-B498-43B3-948B-1728B52AA6E4}">
                <adec:decorative xmlns:adec="http://schemas.microsoft.com/office/drawing/2017/decorative" val="1"/>
              </a:ext>
            </a:extLst>
          </p:cNvPr>
          <p:cNvGrpSpPr/>
          <p:nvPr/>
        </p:nvGrpSpPr>
        <p:grpSpPr>
          <a:xfrm>
            <a:off x="3642320" y="4327589"/>
            <a:ext cx="4587626" cy="287094"/>
            <a:chOff x="4452777" y="5652817"/>
            <a:chExt cx="4587626" cy="287094"/>
          </a:xfrm>
        </p:grpSpPr>
        <p:sp>
          <p:nvSpPr>
            <p:cNvPr id="45" name="Rectangle: Rounded Corners 1">
              <a:extLst>
                <a:ext uri="{FF2B5EF4-FFF2-40B4-BE49-F238E27FC236}">
                  <a16:creationId xmlns:a16="http://schemas.microsoft.com/office/drawing/2014/main" id="{96F8693D-D0E2-4091-0CEF-6CF0768EC45E}"/>
                </a:ext>
              </a:extLst>
            </p:cNvPr>
            <p:cNvSpPr/>
            <p:nvPr/>
          </p:nvSpPr>
          <p:spPr>
            <a:xfrm>
              <a:off x="4452777" y="5652817"/>
              <a:ext cx="4019367" cy="287094"/>
            </a:xfrm>
            <a:prstGeom prst="roundRect">
              <a:avLst/>
            </a:prstGeom>
            <a:solidFill>
              <a:srgbClr val="685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100"/>
                <a:t>Fast nav with Ctrl/</a:t>
              </a:r>
              <a:r>
                <a:rPr lang="en-US" sz="1100" err="1"/>
                <a:t>Cmd+G</a:t>
              </a:r>
              <a:r>
                <a:rPr lang="en-US" sz="1100"/>
                <a:t> (</a:t>
              </a:r>
              <a:r>
                <a:rPr lang="en-US" sz="1100" err="1"/>
                <a:t>goto</a:t>
              </a:r>
              <a:r>
                <a:rPr lang="en-US" sz="1100"/>
                <a:t>)</a:t>
              </a:r>
            </a:p>
          </p:txBody>
        </p:sp>
        <p:cxnSp>
          <p:nvCxnSpPr>
            <p:cNvPr id="46" name="Straight Connector 45">
              <a:extLst>
                <a:ext uri="{FF2B5EF4-FFF2-40B4-BE49-F238E27FC236}">
                  <a16:creationId xmlns:a16="http://schemas.microsoft.com/office/drawing/2014/main" id="{5844E191-66A8-13BB-68CB-57F5E27452DF}"/>
                </a:ext>
              </a:extLst>
            </p:cNvPr>
            <p:cNvCxnSpPr>
              <a:cxnSpLocks/>
            </p:cNvCxnSpPr>
            <p:nvPr/>
          </p:nvCxnSpPr>
          <p:spPr>
            <a:xfrm>
              <a:off x="8380971" y="5803174"/>
              <a:ext cx="634677" cy="0"/>
            </a:xfrm>
            <a:prstGeom prst="line">
              <a:avLst/>
            </a:prstGeom>
            <a:ln>
              <a:solidFill>
                <a:srgbClr val="5B5FC0"/>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21A71AF7-6E6D-AB7F-7F56-088F6D74F3D4}"/>
                </a:ext>
              </a:extLst>
            </p:cNvPr>
            <p:cNvSpPr/>
            <p:nvPr/>
          </p:nvSpPr>
          <p:spPr>
            <a:xfrm>
              <a:off x="8983656" y="5776781"/>
              <a:ext cx="56747" cy="56747"/>
            </a:xfrm>
            <a:prstGeom prst="ellipse">
              <a:avLst/>
            </a:prstGeom>
            <a:solidFill>
              <a:srgbClr val="5B5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625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981970"/>
          </a:xfrm>
        </p:spPr>
        <p:txBody>
          <a:bodyPr vert="horz" wrap="square" lIns="0" tIns="0" rIns="0" bIns="0" rtlCol="0" anchor="t">
            <a:spAutoFit/>
          </a:bodyPr>
          <a:lstStyle/>
          <a:p>
            <a:pPr>
              <a:lnSpc>
                <a:spcPct val="200000"/>
              </a:lnSpc>
              <a:spcBef>
                <a:spcPts val="0"/>
              </a:spcBef>
              <a:buFont typeface="Arial" panose="020B0604020202020204" pitchFamily="34" charset="0"/>
              <a:buChar char="•"/>
            </a:pPr>
            <a:r>
              <a:rPr kumimoji="0" lang="en-US" sz="2000" u="none" strike="noStrike" kern="1200" cap="none" spc="-50" normalizeH="0" baseline="0" noProof="0">
                <a:ln w="3175">
                  <a:noFill/>
                </a:ln>
                <a:solidFill>
                  <a:schemeClr val="tx1"/>
                </a:solidFill>
                <a:effectLst/>
                <a:uLnTx/>
                <a:uFillTx/>
                <a:latin typeface="+mj-lt"/>
                <a:cs typeface="Segoe UI Semibold"/>
              </a:rPr>
              <a:t>Announcements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T</a:t>
            </a:r>
            <a:r>
              <a:rPr lang="en-US" sz="2000" spc="-50">
                <a:ln w="3175">
                  <a:noFill/>
                </a:ln>
                <a:solidFill>
                  <a:schemeClr val="tx1"/>
                </a:solidFill>
                <a:latin typeface="+mj-lt"/>
                <a:cs typeface="Segoe UI Semibold"/>
              </a:rPr>
              <a:t>op Microsoft 365 updates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Ma</a:t>
            </a:r>
            <a:r>
              <a:rPr lang="en-US" sz="2000">
                <a:latin typeface="+mj-lt"/>
                <a:cs typeface="Segoe UI Semibold"/>
              </a:rPr>
              <a:t>in topic: Microsoft Teams: New chat and channels experience</a:t>
            </a:r>
          </a:p>
          <a:p>
            <a:pPr>
              <a:lnSpc>
                <a:spcPct val="200000"/>
              </a:lnSpc>
              <a:spcBef>
                <a:spcPts val="0"/>
              </a:spcBef>
              <a:buFont typeface="Arial" panose="020B0604020202020204" pitchFamily="34" charset="0"/>
              <a:buChar char="•"/>
              <a:defRPr/>
            </a:pPr>
            <a:r>
              <a:rPr lang="en-US" sz="2000">
                <a:solidFill>
                  <a:srgbClr val="1A1A1A"/>
                </a:solidFill>
                <a:latin typeface="+mj-lt"/>
                <a:cs typeface="Segoe UI Semibold"/>
              </a:rPr>
              <a:t>Open discussion forum</a:t>
            </a:r>
            <a:endParaRPr lang="en-US">
              <a:latin typeface="+mj-lt"/>
              <a:cs typeface="Segoe UI Semibold"/>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D00E8-641A-5265-4A54-2FDFFF106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82824D-4110-851F-BEAC-EA555CD4E3D8}"/>
              </a:ext>
            </a:extLst>
          </p:cNvPr>
          <p:cNvSpPr txBox="1">
            <a:spLocks noGrp="1"/>
          </p:cNvSpPr>
          <p:nvPr>
            <p:ph type="title" idx="4294967295"/>
          </p:nvPr>
        </p:nvSpPr>
        <p:spPr>
          <a:xfrm>
            <a:off x="588263" y="294472"/>
            <a:ext cx="1080441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4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34258E"/>
                </a:solidFill>
                <a:effectLst/>
                <a:uLnTx/>
                <a:uFillTx/>
                <a:latin typeface="Segoe UI Semibold"/>
                <a:ea typeface="+mn-ea"/>
                <a:cs typeface="Segoe UI"/>
              </a:rPr>
              <a:t>Quickly switch to separate chats and channels, like before</a:t>
            </a:r>
          </a:p>
        </p:txBody>
      </p:sp>
      <p:pic>
        <p:nvPicPr>
          <p:cNvPr id="5" name="Picture 4" descr="Separate chat and teams entry points ">
            <a:extLst>
              <a:ext uri="{FF2B5EF4-FFF2-40B4-BE49-F238E27FC236}">
                <a16:creationId xmlns:a16="http://schemas.microsoft.com/office/drawing/2014/main" id="{A8C4E892-2206-8B2F-9D89-C7E67661C6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09800" y="1206051"/>
            <a:ext cx="7772399" cy="4445897"/>
          </a:xfrm>
          <a:prstGeom prst="rect">
            <a:avLst/>
          </a:prstGeom>
        </p:spPr>
      </p:pic>
    </p:spTree>
    <p:extLst>
      <p:ext uri="{BB962C8B-B14F-4D97-AF65-F5344CB8AC3E}">
        <p14:creationId xmlns:p14="http://schemas.microsoft.com/office/powerpoint/2010/main" val="429792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7B9F-D7ED-4360-4BAB-D11E5828A5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36821B-56A1-F818-5C25-987BC13A3D0B}"/>
              </a:ext>
            </a:extLst>
          </p:cNvPr>
          <p:cNvSpPr>
            <a:spLocks noGrp="1"/>
          </p:cNvSpPr>
          <p:nvPr>
            <p:ph type="title"/>
          </p:nvPr>
        </p:nvSpPr>
        <p:spPr/>
        <p:txBody>
          <a:bodyPr/>
          <a:lstStyle/>
          <a:p>
            <a:r>
              <a:rPr lang="en-US" dirty="0"/>
              <a:t>Change management</a:t>
            </a:r>
          </a:p>
        </p:txBody>
      </p:sp>
    </p:spTree>
    <p:extLst>
      <p:ext uri="{BB962C8B-B14F-4D97-AF65-F5344CB8AC3E}">
        <p14:creationId xmlns:p14="http://schemas.microsoft.com/office/powerpoint/2010/main" val="165066866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1E199-5C7F-6809-5E32-990A9D97C5CA}"/>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C838B253-11C3-AED5-6E15-C2917F395CA6}"/>
              </a:ext>
              <a:ext uri="{C183D7F6-B498-43B3-948B-1728B52AA6E4}">
                <adec:decorative xmlns:adec="http://schemas.microsoft.com/office/drawing/2017/decorative" val="1"/>
              </a:ext>
            </a:extLst>
          </p:cNvPr>
          <p:cNvGrpSpPr/>
          <p:nvPr/>
        </p:nvGrpSpPr>
        <p:grpSpPr>
          <a:xfrm>
            <a:off x="143907" y="1125151"/>
            <a:ext cx="12095626" cy="5732849"/>
            <a:chOff x="0" y="1125151"/>
            <a:chExt cx="12095626" cy="5732849"/>
          </a:xfrm>
        </p:grpSpPr>
        <p:sp>
          <p:nvSpPr>
            <p:cNvPr id="12" name="Oval 11">
              <a:extLst>
                <a:ext uri="{FF2B5EF4-FFF2-40B4-BE49-F238E27FC236}">
                  <a16:creationId xmlns:a16="http://schemas.microsoft.com/office/drawing/2014/main" id="{3184720F-8704-1973-AAA1-C47FC498FB77}"/>
                </a:ext>
                <a:ext uri="{C183D7F6-B498-43B3-948B-1728B52AA6E4}">
                  <adec:decorative xmlns:adec="http://schemas.microsoft.com/office/drawing/2017/decorative" val="1"/>
                </a:ext>
              </a:extLst>
            </p:cNvPr>
            <p:cNvSpPr>
              <a:spLocks/>
            </p:cNvSpPr>
            <p:nvPr/>
          </p:nvSpPr>
          <p:spPr bwMode="auto">
            <a:xfrm rot="16200000" flipH="1">
              <a:off x="11111849" y="5756876"/>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pic>
          <p:nvPicPr>
            <p:cNvPr id="11" name="Picture 10">
              <a:extLst>
                <a:ext uri="{FF2B5EF4-FFF2-40B4-BE49-F238E27FC236}">
                  <a16:creationId xmlns:a16="http://schemas.microsoft.com/office/drawing/2014/main" id="{E54B1ECD-46F4-9BDB-CFE3-F5631C00E8E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9" b="74156"/>
            <a:stretch/>
          </p:blipFill>
          <p:spPr>
            <a:xfrm>
              <a:off x="0" y="5280450"/>
              <a:ext cx="2540000" cy="1577550"/>
            </a:xfrm>
            <a:custGeom>
              <a:avLst/>
              <a:gdLst>
                <a:gd name="connsiteX0" fmla="*/ 0 w 1547381"/>
                <a:gd name="connsiteY0" fmla="*/ 0 h 978807"/>
                <a:gd name="connsiteX1" fmla="*/ 1547381 w 1547381"/>
                <a:gd name="connsiteY1" fmla="*/ 0 h 978807"/>
                <a:gd name="connsiteX2" fmla="*/ 1547381 w 1547381"/>
                <a:gd name="connsiteY2" fmla="*/ 978807 h 978807"/>
                <a:gd name="connsiteX3" fmla="*/ 0 w 1547381"/>
                <a:gd name="connsiteY3" fmla="*/ 978807 h 978807"/>
              </a:gdLst>
              <a:ahLst/>
              <a:cxnLst>
                <a:cxn ang="0">
                  <a:pos x="connsiteX0" y="connsiteY0"/>
                </a:cxn>
                <a:cxn ang="0">
                  <a:pos x="connsiteX1" y="connsiteY1"/>
                </a:cxn>
                <a:cxn ang="0">
                  <a:pos x="connsiteX2" y="connsiteY2"/>
                </a:cxn>
                <a:cxn ang="0">
                  <a:pos x="connsiteX3" y="connsiteY3"/>
                </a:cxn>
              </a:cxnLst>
              <a:rect l="l" t="t" r="r" b="b"/>
              <a:pathLst>
                <a:path w="1547381" h="978807">
                  <a:moveTo>
                    <a:pt x="0" y="0"/>
                  </a:moveTo>
                  <a:lnTo>
                    <a:pt x="1547381" y="0"/>
                  </a:lnTo>
                  <a:lnTo>
                    <a:pt x="1547381" y="978807"/>
                  </a:lnTo>
                  <a:lnTo>
                    <a:pt x="0" y="978807"/>
                  </a:lnTo>
                  <a:close/>
                </a:path>
              </a:pathLst>
            </a:custGeom>
            <a:effectLst>
              <a:outerShdw blurRad="114300" dist="63500" dir="5400000" algn="t" rotWithShape="0">
                <a:schemeClr val="bg1">
                  <a:lumMod val="75000"/>
                  <a:alpha val="32000"/>
                </a:schemeClr>
              </a:outerShdw>
            </a:effectLst>
          </p:spPr>
        </p:pic>
        <p:sp>
          <p:nvSpPr>
            <p:cNvPr id="1065" name="Rectangle: Rounded Corners 1064">
              <a:extLst>
                <a:ext uri="{FF2B5EF4-FFF2-40B4-BE49-F238E27FC236}">
                  <a16:creationId xmlns:a16="http://schemas.microsoft.com/office/drawing/2014/main" id="{C233D9B2-615A-445C-0488-D85CC1DADD24}"/>
                </a:ext>
                <a:ext uri="{C183D7F6-B498-43B3-948B-1728B52AA6E4}">
                  <adec:decorative xmlns:adec="http://schemas.microsoft.com/office/drawing/2017/decorative" val="1"/>
                </a:ext>
              </a:extLst>
            </p:cNvPr>
            <p:cNvSpPr/>
            <p:nvPr/>
          </p:nvSpPr>
          <p:spPr bwMode="auto">
            <a:xfrm rot="5400000">
              <a:off x="3524957" y="-1811543"/>
              <a:ext cx="5146702" cy="11020089"/>
            </a:xfrm>
            <a:prstGeom prst="roundRect">
              <a:avLst>
                <a:gd name="adj" fmla="val 3424"/>
              </a:avLst>
            </a:prstGeom>
            <a:solidFill>
              <a:schemeClr val="bg1">
                <a:lumMod val="95000"/>
              </a:schemeClr>
            </a:soli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grpSp>
      <p:sp>
        <p:nvSpPr>
          <p:cNvPr id="5" name="Title 1">
            <a:extLst>
              <a:ext uri="{FF2B5EF4-FFF2-40B4-BE49-F238E27FC236}">
                <a16:creationId xmlns:a16="http://schemas.microsoft.com/office/drawing/2014/main" id="{351D962D-A8C5-50B8-199E-523648C6C859}"/>
              </a:ext>
            </a:extLst>
          </p:cNvPr>
          <p:cNvSpPr txBox="1">
            <a:spLocks noGrp="1"/>
          </p:cNvSpPr>
          <p:nvPr>
            <p:ph type="title"/>
          </p:nvPr>
        </p:nvSpPr>
        <p:spPr>
          <a:xfrm>
            <a:off x="588263" y="457200"/>
            <a:ext cx="11018520"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4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dirty="0">
                <a:solidFill>
                  <a:schemeClr val="accent2">
                    <a:lumMod val="20000"/>
                    <a:lumOff val="80000"/>
                  </a:schemeClr>
                </a:solidFill>
                <a:latin typeface="Segoe UI Semibold"/>
                <a:cs typeface="Segoe UI"/>
              </a:rPr>
              <a:t>In-app onboarding experience</a:t>
            </a:r>
          </a:p>
        </p:txBody>
      </p:sp>
      <p:pic>
        <p:nvPicPr>
          <p:cNvPr id="14" name="Picture 13" descr="onboarding page for chat and channels ">
            <a:extLst>
              <a:ext uri="{FF2B5EF4-FFF2-40B4-BE49-F238E27FC236}">
                <a16:creationId xmlns:a16="http://schemas.microsoft.com/office/drawing/2014/main" id="{8EEE1503-C8A8-0E74-3B1B-C44D5867ED8E}"/>
              </a:ext>
            </a:extLst>
          </p:cNvPr>
          <p:cNvPicPr>
            <a:picLocks noChangeAspect="1"/>
          </p:cNvPicPr>
          <p:nvPr/>
        </p:nvPicPr>
        <p:blipFill>
          <a:blip r:embed="rId4">
            <a:extLst>
              <a:ext uri="{28A0092B-C50C-407E-A947-70E740481C1C}">
                <a14:useLocalDpi xmlns:a14="http://schemas.microsoft.com/office/drawing/2010/main" val="0"/>
              </a:ext>
            </a:extLst>
          </a:blip>
          <a:srcRect l="22537" t="15182" r="22865" b="15619"/>
          <a:stretch/>
        </p:blipFill>
        <p:spPr>
          <a:xfrm>
            <a:off x="1498054" y="1752808"/>
            <a:ext cx="3077590" cy="2872208"/>
          </a:xfrm>
          <a:prstGeom prst="rect">
            <a:avLst/>
          </a:prstGeom>
          <a:ln>
            <a:solidFill>
              <a:schemeClr val="bg1">
                <a:lumMod val="75000"/>
              </a:schemeClr>
            </a:solidFill>
          </a:ln>
          <a:effectLst>
            <a:outerShdw blurRad="63500" sx="69628" sy="69628" algn="ctr" rotWithShape="0">
              <a:prstClr val="black">
                <a:alpha val="26000"/>
              </a:prstClr>
            </a:outerShdw>
          </a:effectLst>
        </p:spPr>
      </p:pic>
      <p:pic>
        <p:nvPicPr>
          <p:cNvPr id="8" name="Picture 7">
            <a:extLst>
              <a:ext uri="{FF2B5EF4-FFF2-40B4-BE49-F238E27FC236}">
                <a16:creationId xmlns:a16="http://schemas.microsoft.com/office/drawing/2014/main" id="{9C972670-C8B8-31FC-B786-7BBE1F7C1E3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7595" y="1292393"/>
            <a:ext cx="4255511" cy="4255511"/>
          </a:xfrm>
          <a:prstGeom prst="rect">
            <a:avLst/>
          </a:prstGeom>
          <a:effectLst>
            <a:outerShdw blurRad="63500" sx="69628" sy="69628" algn="ctr" rotWithShape="0">
              <a:prstClr val="black">
                <a:alpha val="26000"/>
              </a:prstClr>
            </a:outerShdw>
          </a:effectLst>
        </p:spPr>
      </p:pic>
      <p:pic>
        <p:nvPicPr>
          <p:cNvPr id="10" name="Picture 9">
            <a:extLst>
              <a:ext uri="{FF2B5EF4-FFF2-40B4-BE49-F238E27FC236}">
                <a16:creationId xmlns:a16="http://schemas.microsoft.com/office/drawing/2014/main" id="{098AFE06-9D54-124F-1EBF-27E200C3858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241" y="1752808"/>
            <a:ext cx="4157852" cy="4120258"/>
          </a:xfrm>
          <a:prstGeom prst="rect">
            <a:avLst/>
          </a:prstGeom>
          <a:effectLst>
            <a:outerShdw blurRad="63500" sx="69628" sy="69628" algn="ctr" rotWithShape="0">
              <a:prstClr val="black">
                <a:alpha val="26000"/>
              </a:prstClr>
            </a:outerShdw>
          </a:effectLst>
        </p:spPr>
      </p:pic>
      <p:pic>
        <p:nvPicPr>
          <p:cNvPr id="18" name="Picture 17" descr="A screenshot of Teams chats with an in-app coachmark showing users that they can customize show message previews, separate chats and channels, and more byt clicking on the ... menu.">
            <a:extLst>
              <a:ext uri="{FF2B5EF4-FFF2-40B4-BE49-F238E27FC236}">
                <a16:creationId xmlns:a16="http://schemas.microsoft.com/office/drawing/2014/main" id="{6EDE92D0-A8A0-7054-1D03-C7442CBD3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7503" y="2211508"/>
            <a:ext cx="3916301" cy="3730151"/>
          </a:xfrm>
          <a:prstGeom prst="rect">
            <a:avLst/>
          </a:prstGeom>
          <a:effectLst>
            <a:outerShdw blurRad="63500" sx="69628" sy="69628" algn="ctr" rotWithShape="0">
              <a:prstClr val="black">
                <a:alpha val="26000"/>
              </a:prstClr>
            </a:outerShdw>
          </a:effectLst>
        </p:spPr>
      </p:pic>
    </p:spTree>
    <p:extLst>
      <p:ext uri="{BB962C8B-B14F-4D97-AF65-F5344CB8AC3E}">
        <p14:creationId xmlns:p14="http://schemas.microsoft.com/office/powerpoint/2010/main" val="2145172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CD9C4-7C4F-5157-1985-EB048F677FD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8F461C5-3365-1FAC-27AB-CA94835243B3}"/>
              </a:ext>
            </a:extLst>
          </p:cNvPr>
          <p:cNvSpPr txBox="1">
            <a:spLocks noGrp="1"/>
          </p:cNvSpPr>
          <p:nvPr>
            <p:ph type="title" idx="4294967295"/>
          </p:nvPr>
        </p:nvSpPr>
        <p:spPr>
          <a:xfrm>
            <a:off x="588263" y="512186"/>
            <a:ext cx="1080441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4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34258E"/>
                </a:solidFill>
                <a:effectLst/>
                <a:uLnTx/>
                <a:uFillTx/>
                <a:latin typeface="Segoe UI Semibold"/>
                <a:ea typeface="+mn-ea"/>
                <a:cs typeface="Segoe UI"/>
              </a:rPr>
              <a:t>Adaptability - Discovery</a:t>
            </a:r>
          </a:p>
        </p:txBody>
      </p:sp>
      <p:pic>
        <p:nvPicPr>
          <p:cNvPr id="7" name="Picture 2" descr="Badge on customize view link ">
            <a:extLst>
              <a:ext uri="{FF2B5EF4-FFF2-40B4-BE49-F238E27FC236}">
                <a16:creationId xmlns:a16="http://schemas.microsoft.com/office/drawing/2014/main" id="{05BD548F-D5F9-5F4C-8274-2CE2E945F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319890"/>
            <a:ext cx="8394022" cy="471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211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BBE0-A185-874C-3662-5A3F1BCC9D6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D5A2866-31D1-3EF3-BC33-DF40442B3A1A}"/>
              </a:ext>
            </a:extLst>
          </p:cNvPr>
          <p:cNvSpPr txBox="1">
            <a:spLocks noGrp="1"/>
          </p:cNvSpPr>
          <p:nvPr>
            <p:ph type="title" idx="4294967295"/>
          </p:nvPr>
        </p:nvSpPr>
        <p:spPr>
          <a:xfrm>
            <a:off x="588263" y="512186"/>
            <a:ext cx="1080441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4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34258E"/>
                </a:solidFill>
                <a:effectLst/>
                <a:uLnTx/>
                <a:uFillTx/>
                <a:latin typeface="Segoe UI Semibold"/>
                <a:ea typeface="+mn-ea"/>
                <a:cs typeface="Segoe UI"/>
              </a:rPr>
              <a:t>Adaptable. It’s your Teams.</a:t>
            </a:r>
          </a:p>
        </p:txBody>
      </p:sp>
      <p:pic>
        <p:nvPicPr>
          <p:cNvPr id="3" name="Picture 2" descr="Settings page with chat and channels ">
            <a:extLst>
              <a:ext uri="{FF2B5EF4-FFF2-40B4-BE49-F238E27FC236}">
                <a16:creationId xmlns:a16="http://schemas.microsoft.com/office/drawing/2014/main" id="{902C267C-4D99-28BA-CE65-6C14353EBBF7}"/>
              </a:ext>
            </a:extLst>
          </p:cNvPr>
          <p:cNvPicPr>
            <a:picLocks noChangeAspect="1" noChangeArrowheads="1"/>
          </p:cNvPicPr>
          <p:nvPr/>
        </p:nvPicPr>
        <p:blipFill>
          <a:blip r:embed="rId3"/>
          <a:srcRect/>
          <a:stretch/>
        </p:blipFill>
        <p:spPr bwMode="auto">
          <a:xfrm>
            <a:off x="1245129" y="1578621"/>
            <a:ext cx="6469734" cy="37007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7CF93D8-57B8-A009-80DD-F3855481707C}"/>
              </a:ext>
              <a:ext uri="{C183D7F6-B498-43B3-948B-1728B52AA6E4}">
                <adec:decorative xmlns:adec="http://schemas.microsoft.com/office/drawing/2017/decorative" val="1"/>
              </a:ext>
            </a:extLst>
          </p:cNvPr>
          <p:cNvSpPr/>
          <p:nvPr/>
        </p:nvSpPr>
        <p:spPr bwMode="auto">
          <a:xfrm>
            <a:off x="3115274" y="2047850"/>
            <a:ext cx="2100256" cy="986962"/>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C5429B09-2C6F-41B3-6BB5-E84B49674056}"/>
              </a:ext>
              <a:ext uri="{C183D7F6-B498-43B3-948B-1728B52AA6E4}">
                <adec:decorative xmlns:adec="http://schemas.microsoft.com/office/drawing/2017/decorative" val="1"/>
              </a:ext>
            </a:extLst>
          </p:cNvPr>
          <p:cNvSpPr/>
          <p:nvPr/>
        </p:nvSpPr>
        <p:spPr bwMode="auto">
          <a:xfrm>
            <a:off x="3115274" y="3087977"/>
            <a:ext cx="4359741" cy="816042"/>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descr="Teams for Windows showing the updated settings sheet for chats and channels.">
            <a:extLst>
              <a:ext uri="{FF2B5EF4-FFF2-40B4-BE49-F238E27FC236}">
                <a16:creationId xmlns:a16="http://schemas.microsoft.com/office/drawing/2014/main" id="{CFC63A9E-F6BD-D5A8-0279-F562C05BA164}"/>
              </a:ext>
            </a:extLst>
          </p:cNvPr>
          <p:cNvPicPr>
            <a:picLocks noChangeAspect="1"/>
          </p:cNvPicPr>
          <p:nvPr/>
        </p:nvPicPr>
        <p:blipFill>
          <a:blip r:embed="rId4"/>
          <a:srcRect/>
          <a:stretch/>
        </p:blipFill>
        <p:spPr>
          <a:xfrm>
            <a:off x="8675495" y="1764962"/>
            <a:ext cx="1606571" cy="3328075"/>
          </a:xfrm>
          <a:prstGeom prst="rect">
            <a:avLst/>
          </a:prstGeom>
        </p:spPr>
      </p:pic>
      <p:sp>
        <p:nvSpPr>
          <p:cNvPr id="9" name="Rectangle 8">
            <a:extLst>
              <a:ext uri="{FF2B5EF4-FFF2-40B4-BE49-F238E27FC236}">
                <a16:creationId xmlns:a16="http://schemas.microsoft.com/office/drawing/2014/main" id="{0A52C1C7-E791-1857-CA87-9FEB26BDDFE4}"/>
              </a:ext>
              <a:ext uri="{C183D7F6-B498-43B3-948B-1728B52AA6E4}">
                <adec:decorative xmlns:adec="http://schemas.microsoft.com/office/drawing/2017/decorative" val="1"/>
              </a:ext>
            </a:extLst>
          </p:cNvPr>
          <p:cNvSpPr/>
          <p:nvPr/>
        </p:nvSpPr>
        <p:spPr bwMode="auto">
          <a:xfrm>
            <a:off x="8592226" y="2317495"/>
            <a:ext cx="1796903" cy="435555"/>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8F034E3F-82CF-7E74-37AE-4FFB58D0324D}"/>
              </a:ext>
              <a:ext uri="{C183D7F6-B498-43B3-948B-1728B52AA6E4}">
                <adec:decorative xmlns:adec="http://schemas.microsoft.com/office/drawing/2017/decorative" val="1"/>
              </a:ext>
            </a:extLst>
          </p:cNvPr>
          <p:cNvSpPr/>
          <p:nvPr/>
        </p:nvSpPr>
        <p:spPr bwMode="auto">
          <a:xfrm>
            <a:off x="8592226" y="3211221"/>
            <a:ext cx="1796903" cy="668515"/>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804781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DE892-230B-156E-7093-56D067212D41}"/>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56E9342E-189A-BFF8-3DB7-D67B075CF854}"/>
              </a:ext>
              <a:ext uri="{C183D7F6-B498-43B3-948B-1728B52AA6E4}">
                <adec:decorative xmlns:adec="http://schemas.microsoft.com/office/drawing/2017/decorative" val="1"/>
              </a:ext>
            </a:extLst>
          </p:cNvPr>
          <p:cNvGrpSpPr/>
          <p:nvPr/>
        </p:nvGrpSpPr>
        <p:grpSpPr>
          <a:xfrm>
            <a:off x="143907" y="1125151"/>
            <a:ext cx="12095626" cy="5732849"/>
            <a:chOff x="0" y="1125151"/>
            <a:chExt cx="12095626" cy="5732849"/>
          </a:xfrm>
        </p:grpSpPr>
        <p:sp>
          <p:nvSpPr>
            <p:cNvPr id="12" name="Oval 11">
              <a:extLst>
                <a:ext uri="{FF2B5EF4-FFF2-40B4-BE49-F238E27FC236}">
                  <a16:creationId xmlns:a16="http://schemas.microsoft.com/office/drawing/2014/main" id="{B654130C-CA88-CF06-008D-F42C0E1A9C2D}"/>
                </a:ext>
                <a:ext uri="{C183D7F6-B498-43B3-948B-1728B52AA6E4}">
                  <adec:decorative xmlns:adec="http://schemas.microsoft.com/office/drawing/2017/decorative" val="1"/>
                </a:ext>
              </a:extLst>
            </p:cNvPr>
            <p:cNvSpPr>
              <a:spLocks/>
            </p:cNvSpPr>
            <p:nvPr/>
          </p:nvSpPr>
          <p:spPr bwMode="auto">
            <a:xfrm rot="16200000" flipH="1">
              <a:off x="11111849" y="5756876"/>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pic>
          <p:nvPicPr>
            <p:cNvPr id="11" name="Picture 10">
              <a:extLst>
                <a:ext uri="{FF2B5EF4-FFF2-40B4-BE49-F238E27FC236}">
                  <a16:creationId xmlns:a16="http://schemas.microsoft.com/office/drawing/2014/main" id="{E2D79A3E-C572-4B50-D04C-EF17FC1AC4A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9" b="74156"/>
            <a:stretch/>
          </p:blipFill>
          <p:spPr>
            <a:xfrm>
              <a:off x="0" y="5280450"/>
              <a:ext cx="2540000" cy="1577550"/>
            </a:xfrm>
            <a:custGeom>
              <a:avLst/>
              <a:gdLst>
                <a:gd name="connsiteX0" fmla="*/ 0 w 1547381"/>
                <a:gd name="connsiteY0" fmla="*/ 0 h 978807"/>
                <a:gd name="connsiteX1" fmla="*/ 1547381 w 1547381"/>
                <a:gd name="connsiteY1" fmla="*/ 0 h 978807"/>
                <a:gd name="connsiteX2" fmla="*/ 1547381 w 1547381"/>
                <a:gd name="connsiteY2" fmla="*/ 978807 h 978807"/>
                <a:gd name="connsiteX3" fmla="*/ 0 w 1547381"/>
                <a:gd name="connsiteY3" fmla="*/ 978807 h 978807"/>
              </a:gdLst>
              <a:ahLst/>
              <a:cxnLst>
                <a:cxn ang="0">
                  <a:pos x="connsiteX0" y="connsiteY0"/>
                </a:cxn>
                <a:cxn ang="0">
                  <a:pos x="connsiteX1" y="connsiteY1"/>
                </a:cxn>
                <a:cxn ang="0">
                  <a:pos x="connsiteX2" y="connsiteY2"/>
                </a:cxn>
                <a:cxn ang="0">
                  <a:pos x="connsiteX3" y="connsiteY3"/>
                </a:cxn>
              </a:cxnLst>
              <a:rect l="l" t="t" r="r" b="b"/>
              <a:pathLst>
                <a:path w="1547381" h="978807">
                  <a:moveTo>
                    <a:pt x="0" y="0"/>
                  </a:moveTo>
                  <a:lnTo>
                    <a:pt x="1547381" y="0"/>
                  </a:lnTo>
                  <a:lnTo>
                    <a:pt x="1547381" y="978807"/>
                  </a:lnTo>
                  <a:lnTo>
                    <a:pt x="0" y="978807"/>
                  </a:lnTo>
                  <a:close/>
                </a:path>
              </a:pathLst>
            </a:custGeom>
            <a:effectLst>
              <a:outerShdw blurRad="114300" dist="63500" dir="5400000" algn="t" rotWithShape="0">
                <a:schemeClr val="bg1">
                  <a:lumMod val="75000"/>
                  <a:alpha val="32000"/>
                </a:schemeClr>
              </a:outerShdw>
            </a:effectLst>
          </p:spPr>
        </p:pic>
        <p:sp>
          <p:nvSpPr>
            <p:cNvPr id="1065" name="Rectangle: Rounded Corners 1064">
              <a:extLst>
                <a:ext uri="{FF2B5EF4-FFF2-40B4-BE49-F238E27FC236}">
                  <a16:creationId xmlns:a16="http://schemas.microsoft.com/office/drawing/2014/main" id="{9CA32CFC-86A9-C5FC-F36A-514A26BE3C3C}"/>
                </a:ext>
                <a:ext uri="{C183D7F6-B498-43B3-948B-1728B52AA6E4}">
                  <adec:decorative xmlns:adec="http://schemas.microsoft.com/office/drawing/2017/decorative" val="1"/>
                </a:ext>
              </a:extLst>
            </p:cNvPr>
            <p:cNvSpPr/>
            <p:nvPr/>
          </p:nvSpPr>
          <p:spPr bwMode="auto">
            <a:xfrm rot="5400000">
              <a:off x="3524957" y="-1811543"/>
              <a:ext cx="5146702" cy="11020089"/>
            </a:xfrm>
            <a:prstGeom prst="roundRect">
              <a:avLst>
                <a:gd name="adj" fmla="val 3424"/>
              </a:avLst>
            </a:prstGeom>
            <a:solidFill>
              <a:schemeClr val="bg1">
                <a:lumMod val="95000"/>
              </a:schemeClr>
            </a:soli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grpSp>
      <p:sp>
        <p:nvSpPr>
          <p:cNvPr id="4" name="Title 1">
            <a:extLst>
              <a:ext uri="{FF2B5EF4-FFF2-40B4-BE49-F238E27FC236}">
                <a16:creationId xmlns:a16="http://schemas.microsoft.com/office/drawing/2014/main" id="{4BDFFD80-2DE7-EB1A-DFFD-02C696E39406}"/>
              </a:ext>
            </a:extLst>
          </p:cNvPr>
          <p:cNvSpPr txBox="1">
            <a:spLocks noGrp="1"/>
          </p:cNvSpPr>
          <p:nvPr>
            <p:ph type="title" idx="4294967295"/>
          </p:nvPr>
        </p:nvSpPr>
        <p:spPr>
          <a:xfrm>
            <a:off x="588263" y="512186"/>
            <a:ext cx="1080441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4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chemeClr val="accent2">
                    <a:lumMod val="20000"/>
                    <a:lumOff val="80000"/>
                  </a:schemeClr>
                </a:solidFill>
                <a:effectLst/>
                <a:uLnTx/>
                <a:uFillTx/>
                <a:latin typeface="Segoe UI Semibold"/>
                <a:ea typeface="+mn-ea"/>
                <a:cs typeface="Segoe UI"/>
              </a:rPr>
              <a:t>User and admin enablement</a:t>
            </a:r>
          </a:p>
        </p:txBody>
      </p:sp>
      <p:sp>
        <p:nvSpPr>
          <p:cNvPr id="2" name="Rectangle: Rounded Corners 10">
            <a:extLst>
              <a:ext uri="{FF2B5EF4-FFF2-40B4-BE49-F238E27FC236}">
                <a16:creationId xmlns:a16="http://schemas.microsoft.com/office/drawing/2014/main" id="{1766AA7C-8672-BF2D-9CE0-44EDB960FAAF}"/>
              </a:ext>
            </a:extLst>
          </p:cNvPr>
          <p:cNvSpPr/>
          <p:nvPr/>
        </p:nvSpPr>
        <p:spPr>
          <a:xfrm>
            <a:off x="1279105" y="1547512"/>
            <a:ext cx="4605886" cy="581810"/>
          </a:xfrm>
          <a:prstGeom prst="round2SameRect">
            <a:avLst>
              <a:gd name="adj1" fmla="val 41860"/>
              <a:gd name="adj2" fmla="val 0"/>
            </a:avLst>
          </a:prstGeom>
          <a:gradFill>
            <a:gsLst>
              <a:gs pos="18000">
                <a:schemeClr val="accent1"/>
              </a:gs>
              <a:gs pos="100000">
                <a:srgbClr val="C551BF"/>
              </a:gs>
            </a:gsLst>
            <a:lin ang="21594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rgbClr val="FFFFFF"/>
                </a:solidFill>
                <a:latin typeface="+mj-lt"/>
              </a:rPr>
              <a:t>User and admin adoption</a:t>
            </a:r>
          </a:p>
        </p:txBody>
      </p:sp>
      <p:sp>
        <p:nvSpPr>
          <p:cNvPr id="7" name="TextBox 6">
            <a:extLst>
              <a:ext uri="{FF2B5EF4-FFF2-40B4-BE49-F238E27FC236}">
                <a16:creationId xmlns:a16="http://schemas.microsoft.com/office/drawing/2014/main" id="{BB42709C-C6EE-8B40-1045-C4355B7B0133}"/>
              </a:ext>
            </a:extLst>
          </p:cNvPr>
          <p:cNvSpPr txBox="1"/>
          <p:nvPr/>
        </p:nvSpPr>
        <p:spPr>
          <a:xfrm>
            <a:off x="964728" y="2209833"/>
            <a:ext cx="449179" cy="307777"/>
          </a:xfrm>
          <a:prstGeom prst="rect">
            <a:avLst/>
          </a:prstGeom>
          <a:noFill/>
        </p:spPr>
        <p:txBody>
          <a:bodyPr wrap="square" lIns="0" tIns="0" rIns="0" bIns="0" rtlCol="0">
            <a:spAutoFit/>
          </a:bodyPr>
          <a:lstStyle/>
          <a:p>
            <a:pPr algn="l"/>
            <a:r>
              <a:rPr lang="en-US" sz="2000" dirty="0"/>
              <a:t>✅</a:t>
            </a:r>
          </a:p>
        </p:txBody>
      </p:sp>
      <p:sp>
        <p:nvSpPr>
          <p:cNvPr id="18" name="Rounded Rectangle 41">
            <a:extLst>
              <a:ext uri="{FF2B5EF4-FFF2-40B4-BE49-F238E27FC236}">
                <a16:creationId xmlns:a16="http://schemas.microsoft.com/office/drawing/2014/main" id="{3852343B-0CC3-0A72-E1FA-CD01F6AA9555}"/>
              </a:ext>
            </a:extLst>
          </p:cNvPr>
          <p:cNvSpPr/>
          <p:nvPr/>
        </p:nvSpPr>
        <p:spPr bwMode="auto">
          <a:xfrm>
            <a:off x="1278136" y="2108041"/>
            <a:ext cx="4605885" cy="1376122"/>
          </a:xfrm>
          <a:prstGeom prst="rect">
            <a:avLst/>
          </a:prstGeom>
          <a:solidFill>
            <a:srgbClr val="C03BC4">
              <a:alpha val="5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spcBef>
                <a:spcPts val="600"/>
              </a:spcBef>
              <a:spcAft>
                <a:spcPct val="0"/>
              </a:spcAft>
              <a:buFont typeface="Arial" panose="020B0604020202020204" pitchFamily="34" charset="0"/>
              <a:buChar char="•"/>
            </a:pPr>
            <a:r>
              <a:rPr lang="en-US" sz="1400" dirty="0"/>
              <a:t>Dedicated adoption.microsoft.com site</a:t>
            </a:r>
          </a:p>
          <a:p>
            <a:pPr marL="742950" lvl="1" indent="-285750" defTabSz="932472" fontAlgn="base">
              <a:spcBef>
                <a:spcPts val="600"/>
              </a:spcBef>
              <a:spcAft>
                <a:spcPct val="0"/>
              </a:spcAft>
              <a:buFont typeface="Arial" panose="020B0604020202020204" pitchFamily="34" charset="0"/>
              <a:buChar char="•"/>
            </a:pPr>
            <a:r>
              <a:rPr lang="en-US" sz="1400" dirty="0"/>
              <a:t>Admin adoption guide</a:t>
            </a:r>
          </a:p>
          <a:p>
            <a:pPr marL="742950" lvl="1" indent="-285750" defTabSz="932472" fontAlgn="base">
              <a:spcBef>
                <a:spcPts val="600"/>
              </a:spcBef>
              <a:spcAft>
                <a:spcPct val="0"/>
              </a:spcAft>
              <a:buFont typeface="Arial" panose="020B0604020202020204" pitchFamily="34" charset="0"/>
              <a:buChar char="•"/>
            </a:pPr>
            <a:r>
              <a:rPr lang="en-US" sz="1400" dirty="0"/>
              <a:t>User guide</a:t>
            </a:r>
          </a:p>
          <a:p>
            <a:pPr marL="742950" lvl="1" indent="-285750" defTabSz="932472" fontAlgn="base">
              <a:spcBef>
                <a:spcPts val="600"/>
              </a:spcBef>
              <a:spcAft>
                <a:spcPct val="0"/>
              </a:spcAft>
              <a:buFont typeface="Arial" panose="020B0604020202020204" pitchFamily="34" charset="0"/>
              <a:buChar char="•"/>
            </a:pPr>
            <a:r>
              <a:rPr lang="en-US" sz="1400" dirty="0"/>
              <a:t>Downloadable content</a:t>
            </a:r>
          </a:p>
        </p:txBody>
      </p:sp>
      <p:sp>
        <p:nvSpPr>
          <p:cNvPr id="9" name="TextBox 8">
            <a:extLst>
              <a:ext uri="{FF2B5EF4-FFF2-40B4-BE49-F238E27FC236}">
                <a16:creationId xmlns:a16="http://schemas.microsoft.com/office/drawing/2014/main" id="{CE669921-0389-DA2E-DDF3-EAFABC55C2A0}"/>
              </a:ext>
            </a:extLst>
          </p:cNvPr>
          <p:cNvSpPr txBox="1"/>
          <p:nvPr/>
        </p:nvSpPr>
        <p:spPr>
          <a:xfrm>
            <a:off x="964728" y="3596211"/>
            <a:ext cx="449179" cy="307777"/>
          </a:xfrm>
          <a:prstGeom prst="rect">
            <a:avLst/>
          </a:prstGeom>
          <a:noFill/>
        </p:spPr>
        <p:txBody>
          <a:bodyPr wrap="square" lIns="0" tIns="0" rIns="0" bIns="0" rtlCol="0">
            <a:spAutoFit/>
          </a:bodyPr>
          <a:lstStyle/>
          <a:p>
            <a:pPr algn="l"/>
            <a:r>
              <a:rPr lang="en-US" sz="2000" dirty="0"/>
              <a:t>✅</a:t>
            </a:r>
          </a:p>
        </p:txBody>
      </p:sp>
      <p:sp>
        <p:nvSpPr>
          <p:cNvPr id="19" name="Rounded Rectangle 41">
            <a:extLst>
              <a:ext uri="{FF2B5EF4-FFF2-40B4-BE49-F238E27FC236}">
                <a16:creationId xmlns:a16="http://schemas.microsoft.com/office/drawing/2014/main" id="{8383BF38-E84C-6EC7-F408-C600A2813642}"/>
              </a:ext>
            </a:extLst>
          </p:cNvPr>
          <p:cNvSpPr/>
          <p:nvPr/>
        </p:nvSpPr>
        <p:spPr bwMode="auto">
          <a:xfrm>
            <a:off x="1280593" y="3485549"/>
            <a:ext cx="4605885" cy="502920"/>
          </a:xfrm>
          <a:prstGeom prst="roundRect">
            <a:avLst>
              <a:gd name="adj" fmla="val 3353"/>
            </a:avLst>
          </a:prstGeom>
          <a:solidFill>
            <a:srgbClr val="C03BC4">
              <a:alpha val="5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spcBef>
                <a:spcPts val="600"/>
              </a:spcBef>
              <a:spcAft>
                <a:spcPct val="0"/>
              </a:spcAft>
              <a:buFont typeface="Arial" panose="020B0604020202020204" pitchFamily="34" charset="0"/>
              <a:buChar char="•"/>
            </a:pPr>
            <a:r>
              <a:rPr lang="en-US" sz="1400" dirty="0"/>
              <a:t>Teams Admin Center updates and links</a:t>
            </a:r>
          </a:p>
        </p:txBody>
      </p:sp>
      <p:sp>
        <p:nvSpPr>
          <p:cNvPr id="10" name="TextBox 9">
            <a:extLst>
              <a:ext uri="{FF2B5EF4-FFF2-40B4-BE49-F238E27FC236}">
                <a16:creationId xmlns:a16="http://schemas.microsoft.com/office/drawing/2014/main" id="{D918E08A-585A-9918-85FE-40F6BB0C3C36}"/>
              </a:ext>
            </a:extLst>
          </p:cNvPr>
          <p:cNvSpPr txBox="1"/>
          <p:nvPr/>
        </p:nvSpPr>
        <p:spPr>
          <a:xfrm>
            <a:off x="964728" y="4093434"/>
            <a:ext cx="449179" cy="307777"/>
          </a:xfrm>
          <a:prstGeom prst="rect">
            <a:avLst/>
          </a:prstGeom>
          <a:noFill/>
        </p:spPr>
        <p:txBody>
          <a:bodyPr wrap="square" lIns="0" tIns="0" rIns="0" bIns="0" rtlCol="0">
            <a:spAutoFit/>
          </a:bodyPr>
          <a:lstStyle/>
          <a:p>
            <a:pPr algn="l"/>
            <a:r>
              <a:rPr lang="en-US" sz="2000" dirty="0"/>
              <a:t>✅</a:t>
            </a:r>
          </a:p>
        </p:txBody>
      </p:sp>
      <p:sp>
        <p:nvSpPr>
          <p:cNvPr id="25" name="Rounded Rectangle 41">
            <a:extLst>
              <a:ext uri="{FF2B5EF4-FFF2-40B4-BE49-F238E27FC236}">
                <a16:creationId xmlns:a16="http://schemas.microsoft.com/office/drawing/2014/main" id="{E71C5045-5198-C3F0-CBAF-FE9B0ABA8E18}"/>
              </a:ext>
            </a:extLst>
          </p:cNvPr>
          <p:cNvSpPr/>
          <p:nvPr/>
        </p:nvSpPr>
        <p:spPr bwMode="auto">
          <a:xfrm>
            <a:off x="1279105" y="3990880"/>
            <a:ext cx="4605885" cy="506994"/>
          </a:xfrm>
          <a:prstGeom prst="roundRect">
            <a:avLst>
              <a:gd name="adj" fmla="val 3353"/>
            </a:avLst>
          </a:prstGeom>
          <a:solidFill>
            <a:srgbClr val="C03BC4">
              <a:alpha val="5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spcBef>
                <a:spcPts val="600"/>
              </a:spcBef>
              <a:spcAft>
                <a:spcPct val="0"/>
              </a:spcAft>
              <a:buFont typeface="Arial" panose="020B0604020202020204" pitchFamily="34" charset="0"/>
              <a:buChar char="•"/>
            </a:pPr>
            <a:r>
              <a:rPr lang="en-US" sz="1400" dirty="0"/>
              <a:t>In-app onboarding at your pace</a:t>
            </a:r>
          </a:p>
        </p:txBody>
      </p:sp>
      <p:sp>
        <p:nvSpPr>
          <p:cNvPr id="15" name="TextBox 14">
            <a:extLst>
              <a:ext uri="{FF2B5EF4-FFF2-40B4-BE49-F238E27FC236}">
                <a16:creationId xmlns:a16="http://schemas.microsoft.com/office/drawing/2014/main" id="{508CA5AF-55BC-E00B-7126-83C0C8D81921}"/>
              </a:ext>
            </a:extLst>
          </p:cNvPr>
          <p:cNvSpPr txBox="1"/>
          <p:nvPr/>
        </p:nvSpPr>
        <p:spPr>
          <a:xfrm>
            <a:off x="964728" y="4595445"/>
            <a:ext cx="449179" cy="307777"/>
          </a:xfrm>
          <a:prstGeom prst="rect">
            <a:avLst/>
          </a:prstGeom>
          <a:noFill/>
        </p:spPr>
        <p:txBody>
          <a:bodyPr wrap="square" lIns="0" tIns="0" rIns="0" bIns="0" rtlCol="0">
            <a:spAutoFit/>
          </a:bodyPr>
          <a:lstStyle/>
          <a:p>
            <a:pPr algn="l"/>
            <a:r>
              <a:rPr lang="en-US" sz="2000" dirty="0"/>
              <a:t>✅</a:t>
            </a:r>
          </a:p>
        </p:txBody>
      </p:sp>
      <p:sp>
        <p:nvSpPr>
          <p:cNvPr id="24" name="Rounded Rectangle 41">
            <a:extLst>
              <a:ext uri="{FF2B5EF4-FFF2-40B4-BE49-F238E27FC236}">
                <a16:creationId xmlns:a16="http://schemas.microsoft.com/office/drawing/2014/main" id="{13EF0AAB-1A42-7BEF-08DC-02DA195E7F43}"/>
              </a:ext>
            </a:extLst>
          </p:cNvPr>
          <p:cNvSpPr/>
          <p:nvPr/>
        </p:nvSpPr>
        <p:spPr bwMode="auto">
          <a:xfrm>
            <a:off x="1278136" y="4499098"/>
            <a:ext cx="4605885" cy="751840"/>
          </a:xfrm>
          <a:prstGeom prst="roundRect">
            <a:avLst>
              <a:gd name="adj" fmla="val 3353"/>
            </a:avLst>
          </a:prstGeom>
          <a:solidFill>
            <a:srgbClr val="C03BC4">
              <a:alpha val="5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spcBef>
                <a:spcPts val="600"/>
              </a:spcBef>
              <a:spcAft>
                <a:spcPct val="0"/>
              </a:spcAft>
              <a:buFont typeface="Arial" panose="020B0604020202020204" pitchFamily="34" charset="0"/>
              <a:buChar char="•"/>
            </a:pPr>
            <a:r>
              <a:rPr lang="en-US" sz="1400" dirty="0"/>
              <a:t>Email for organizations (opt-in)</a:t>
            </a:r>
          </a:p>
        </p:txBody>
      </p:sp>
      <p:sp>
        <p:nvSpPr>
          <p:cNvPr id="5" name="Rectangle: Rounded Corners 10">
            <a:extLst>
              <a:ext uri="{FF2B5EF4-FFF2-40B4-BE49-F238E27FC236}">
                <a16:creationId xmlns:a16="http://schemas.microsoft.com/office/drawing/2014/main" id="{FF6B6A56-58BA-B294-F652-6F0D1CB2CCE5}"/>
              </a:ext>
            </a:extLst>
          </p:cNvPr>
          <p:cNvSpPr/>
          <p:nvPr/>
        </p:nvSpPr>
        <p:spPr>
          <a:xfrm>
            <a:off x="6515682" y="1584658"/>
            <a:ext cx="4605886" cy="581810"/>
          </a:xfrm>
          <a:prstGeom prst="round2SameRect">
            <a:avLst>
              <a:gd name="adj1" fmla="val 41860"/>
              <a:gd name="adj2" fmla="val 0"/>
            </a:avLst>
          </a:prstGeom>
          <a:gradFill>
            <a:gsLst>
              <a:gs pos="18000">
                <a:schemeClr val="accent1"/>
              </a:gs>
              <a:gs pos="100000">
                <a:srgbClr val="C551BF"/>
              </a:gs>
            </a:gsLst>
            <a:lin ang="21594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latin typeface="+mj-lt"/>
              </a:rPr>
              <a:t>Learning series</a:t>
            </a:r>
          </a:p>
        </p:txBody>
      </p:sp>
      <p:sp>
        <p:nvSpPr>
          <p:cNvPr id="13" name="TextBox 12">
            <a:extLst>
              <a:ext uri="{FF2B5EF4-FFF2-40B4-BE49-F238E27FC236}">
                <a16:creationId xmlns:a16="http://schemas.microsoft.com/office/drawing/2014/main" id="{8522EA27-927E-1D3B-8783-CE71EDF278DE}"/>
              </a:ext>
            </a:extLst>
          </p:cNvPr>
          <p:cNvSpPr txBox="1"/>
          <p:nvPr/>
        </p:nvSpPr>
        <p:spPr>
          <a:xfrm>
            <a:off x="6199367" y="2259545"/>
            <a:ext cx="449179" cy="307777"/>
          </a:xfrm>
          <a:prstGeom prst="rect">
            <a:avLst/>
          </a:prstGeom>
          <a:noFill/>
        </p:spPr>
        <p:txBody>
          <a:bodyPr wrap="square" lIns="0" tIns="0" rIns="0" bIns="0" rtlCol="0">
            <a:spAutoFit/>
          </a:bodyPr>
          <a:lstStyle/>
          <a:p>
            <a:pPr algn="l"/>
            <a:r>
              <a:rPr lang="en-US" sz="2000" dirty="0"/>
              <a:t>✅</a:t>
            </a:r>
          </a:p>
        </p:txBody>
      </p:sp>
      <p:sp>
        <p:nvSpPr>
          <p:cNvPr id="6" name="Rounded Rectangle 41">
            <a:extLst>
              <a:ext uri="{FF2B5EF4-FFF2-40B4-BE49-F238E27FC236}">
                <a16:creationId xmlns:a16="http://schemas.microsoft.com/office/drawing/2014/main" id="{D45C1DD3-6BB3-BCF2-2BF9-E11061C2BA14}"/>
              </a:ext>
            </a:extLst>
          </p:cNvPr>
          <p:cNvSpPr/>
          <p:nvPr/>
        </p:nvSpPr>
        <p:spPr bwMode="auto">
          <a:xfrm>
            <a:off x="6515682" y="2157489"/>
            <a:ext cx="4605885" cy="561692"/>
          </a:xfrm>
          <a:prstGeom prst="rect">
            <a:avLst/>
          </a:prstGeom>
          <a:solidFill>
            <a:srgbClr val="C03BC4">
              <a:alpha val="5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spcBef>
                <a:spcPts val="600"/>
              </a:spcBef>
              <a:spcAft>
                <a:spcPct val="0"/>
              </a:spcAft>
              <a:buFont typeface="Arial" panose="020B0604020202020204" pitchFamily="34" charset="0"/>
              <a:buChar char="•"/>
            </a:pPr>
            <a:r>
              <a:rPr lang="en-US" sz="1400" dirty="0"/>
              <a:t>Meet the Makers episode with product leaders</a:t>
            </a:r>
          </a:p>
          <a:p>
            <a:pPr defTabSz="932472" fontAlgn="base">
              <a:spcBef>
                <a:spcPts val="600"/>
              </a:spcBef>
              <a:spcAft>
                <a:spcPct val="0"/>
              </a:spcAft>
            </a:pPr>
            <a:endParaRPr lang="en-US" sz="1400" dirty="0"/>
          </a:p>
        </p:txBody>
      </p:sp>
      <p:sp>
        <p:nvSpPr>
          <p:cNvPr id="3" name="TextBox 2">
            <a:extLst>
              <a:ext uri="{FF2B5EF4-FFF2-40B4-BE49-F238E27FC236}">
                <a16:creationId xmlns:a16="http://schemas.microsoft.com/office/drawing/2014/main" id="{8AB8601A-F77A-208C-FF9B-9CFC0BBCF40B}"/>
              </a:ext>
            </a:extLst>
          </p:cNvPr>
          <p:cNvSpPr txBox="1"/>
          <p:nvPr/>
        </p:nvSpPr>
        <p:spPr>
          <a:xfrm>
            <a:off x="6199367" y="2838432"/>
            <a:ext cx="449179" cy="307777"/>
          </a:xfrm>
          <a:prstGeom prst="rect">
            <a:avLst/>
          </a:prstGeom>
          <a:noFill/>
        </p:spPr>
        <p:txBody>
          <a:bodyPr wrap="square" lIns="0" tIns="0" rIns="0" bIns="0" rtlCol="0">
            <a:spAutoFit/>
          </a:bodyPr>
          <a:lstStyle/>
          <a:p>
            <a:pPr algn="l"/>
            <a:r>
              <a:rPr lang="en-US" sz="2000" dirty="0"/>
              <a:t>✅</a:t>
            </a:r>
          </a:p>
        </p:txBody>
      </p:sp>
      <p:sp>
        <p:nvSpPr>
          <p:cNvPr id="27" name="Rounded Rectangle 41">
            <a:extLst>
              <a:ext uri="{FF2B5EF4-FFF2-40B4-BE49-F238E27FC236}">
                <a16:creationId xmlns:a16="http://schemas.microsoft.com/office/drawing/2014/main" id="{A9E1D147-B29A-6F9B-B54F-45BD331C29C9}"/>
              </a:ext>
            </a:extLst>
          </p:cNvPr>
          <p:cNvSpPr/>
          <p:nvPr/>
        </p:nvSpPr>
        <p:spPr bwMode="auto">
          <a:xfrm>
            <a:off x="6513969" y="2718381"/>
            <a:ext cx="4605885" cy="561693"/>
          </a:xfrm>
          <a:prstGeom prst="rect">
            <a:avLst/>
          </a:prstGeom>
          <a:solidFill>
            <a:srgbClr val="C03BC4">
              <a:alpha val="5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spcBef>
                <a:spcPts val="600"/>
              </a:spcBef>
              <a:spcAft>
                <a:spcPct val="0"/>
              </a:spcAft>
              <a:buFont typeface="Arial" panose="020B0604020202020204" pitchFamily="34" charset="0"/>
              <a:buChar char="•"/>
            </a:pPr>
            <a:r>
              <a:rPr lang="en-US" sz="1400" dirty="0"/>
              <a:t>Ask Microsoft Anything video Q&amp;A (November)</a:t>
            </a:r>
            <a:endParaRPr lang="en-US" sz="1400" dirty="0">
              <a:cs typeface="Segoe Sans Display Semibold"/>
            </a:endParaRPr>
          </a:p>
        </p:txBody>
      </p:sp>
      <p:sp>
        <p:nvSpPr>
          <p:cNvPr id="26" name="Rounded Rectangle 41">
            <a:extLst>
              <a:ext uri="{FF2B5EF4-FFF2-40B4-BE49-F238E27FC236}">
                <a16:creationId xmlns:a16="http://schemas.microsoft.com/office/drawing/2014/main" id="{0866693A-F0ED-FAFB-C104-5A702D7D7297}"/>
              </a:ext>
            </a:extLst>
          </p:cNvPr>
          <p:cNvSpPr/>
          <p:nvPr/>
        </p:nvSpPr>
        <p:spPr bwMode="auto">
          <a:xfrm>
            <a:off x="6513969" y="3277786"/>
            <a:ext cx="4605885" cy="780827"/>
          </a:xfrm>
          <a:prstGeom prst="rect">
            <a:avLst/>
          </a:prstGeom>
          <a:solidFill>
            <a:srgbClr val="C03BC4">
              <a:alpha val="5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spcBef>
                <a:spcPts val="600"/>
              </a:spcBef>
              <a:spcAft>
                <a:spcPct val="0"/>
              </a:spcAft>
              <a:buFont typeface="Arial" panose="020B0604020202020204" pitchFamily="34" charset="0"/>
              <a:buChar char="•"/>
            </a:pPr>
            <a:r>
              <a:rPr lang="en-US" sz="1400" dirty="0"/>
              <a:t>Make the most of the new chats and channels experience tips (March)</a:t>
            </a:r>
          </a:p>
          <a:p>
            <a:pPr defTabSz="932472" fontAlgn="base">
              <a:spcBef>
                <a:spcPts val="600"/>
              </a:spcBef>
              <a:spcAft>
                <a:spcPct val="0"/>
              </a:spcAft>
            </a:pPr>
            <a:endParaRPr lang="en-US" sz="1400" dirty="0"/>
          </a:p>
          <a:p>
            <a:pPr defTabSz="932472" fontAlgn="base">
              <a:spcBef>
                <a:spcPts val="600"/>
              </a:spcBef>
              <a:spcAft>
                <a:spcPct val="0"/>
              </a:spcAft>
            </a:pPr>
            <a:endParaRPr lang="en-US" sz="1400" dirty="0"/>
          </a:p>
        </p:txBody>
      </p:sp>
      <p:sp>
        <p:nvSpPr>
          <p:cNvPr id="8" name="Rounded Rectangle 41">
            <a:extLst>
              <a:ext uri="{FF2B5EF4-FFF2-40B4-BE49-F238E27FC236}">
                <a16:creationId xmlns:a16="http://schemas.microsoft.com/office/drawing/2014/main" id="{13AD5F8A-D924-5385-1343-AE9458B970B7}"/>
              </a:ext>
            </a:extLst>
          </p:cNvPr>
          <p:cNvSpPr/>
          <p:nvPr/>
        </p:nvSpPr>
        <p:spPr bwMode="auto">
          <a:xfrm>
            <a:off x="6513969" y="4058613"/>
            <a:ext cx="4605885" cy="1192325"/>
          </a:xfrm>
          <a:prstGeom prst="rect">
            <a:avLst/>
          </a:prstGeom>
          <a:solidFill>
            <a:srgbClr val="C03BC4">
              <a:alpha val="5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spcBef>
                <a:spcPts val="600"/>
              </a:spcBef>
              <a:spcAft>
                <a:spcPct val="0"/>
              </a:spcAft>
              <a:buFont typeface="Arial" panose="020B0604020202020204" pitchFamily="34" charset="0"/>
              <a:buChar char="•"/>
            </a:pPr>
            <a:r>
              <a:rPr lang="en-US" sz="1400" dirty="0"/>
              <a:t>Accessibility and inclusive design for the new chat and channels experience</a:t>
            </a:r>
          </a:p>
          <a:p>
            <a:pPr marL="285750" indent="-285750" defTabSz="932472" fontAlgn="base">
              <a:spcBef>
                <a:spcPts val="600"/>
              </a:spcBef>
              <a:spcAft>
                <a:spcPct val="0"/>
              </a:spcAft>
              <a:buFont typeface="Wingdings" pitchFamily="2" charset="2"/>
              <a:buChar char="ü"/>
            </a:pPr>
            <a:endParaRPr lang="en-US" sz="1400" dirty="0"/>
          </a:p>
        </p:txBody>
      </p:sp>
      <p:sp>
        <p:nvSpPr>
          <p:cNvPr id="14" name="TextBox 13">
            <a:extLst>
              <a:ext uri="{FF2B5EF4-FFF2-40B4-BE49-F238E27FC236}">
                <a16:creationId xmlns:a16="http://schemas.microsoft.com/office/drawing/2014/main" id="{44D9C35F-0EC5-5F9E-8A40-40B02401400D}"/>
              </a:ext>
            </a:extLst>
          </p:cNvPr>
          <p:cNvSpPr txBox="1"/>
          <p:nvPr/>
        </p:nvSpPr>
        <p:spPr>
          <a:xfrm>
            <a:off x="4732421" y="5844824"/>
            <a:ext cx="2727158" cy="307777"/>
          </a:xfrm>
          <a:prstGeom prst="rect">
            <a:avLst/>
          </a:prstGeom>
          <a:noFill/>
        </p:spPr>
        <p:txBody>
          <a:bodyPr wrap="square" lIns="0" tIns="0" rIns="0" bIns="0" rtlCol="0">
            <a:spAutoFit/>
          </a:bodyPr>
          <a:lstStyle/>
          <a:p>
            <a:pPr algn="l"/>
            <a:r>
              <a:rPr lang="en-US" sz="2000" dirty="0"/>
              <a:t>✅  Now available!</a:t>
            </a:r>
          </a:p>
        </p:txBody>
      </p:sp>
    </p:spTree>
    <p:extLst>
      <p:ext uri="{BB962C8B-B14F-4D97-AF65-F5344CB8AC3E}">
        <p14:creationId xmlns:p14="http://schemas.microsoft.com/office/powerpoint/2010/main" val="267185567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75974-8755-7112-94FC-864960E43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ADA2B-06CF-8856-F345-C4802EE13FD2}"/>
              </a:ext>
            </a:extLst>
          </p:cNvPr>
          <p:cNvSpPr>
            <a:spLocks noGrp="1"/>
          </p:cNvSpPr>
          <p:nvPr>
            <p:ph type="title"/>
          </p:nvPr>
        </p:nvSpPr>
        <p:spPr>
          <a:xfrm>
            <a:off x="634652" y="306239"/>
            <a:ext cx="5461348" cy="4957191"/>
          </a:xfrm>
        </p:spPr>
        <p:txBody>
          <a:bodyPr anchor="t"/>
          <a:lstStyle/>
          <a:p>
            <a:pPr>
              <a:lnSpc>
                <a:spcPct val="150000"/>
              </a:lnSpc>
              <a:spcBef>
                <a:spcPts val="600"/>
              </a:spcBef>
              <a:spcAft>
                <a:spcPts val="600"/>
              </a:spcAft>
              <a:defRPr/>
            </a:pPr>
            <a:r>
              <a:rPr kumimoji="0" lang="en-US" i="0" u="none" strike="noStrike" kern="1200" cap="none" spc="0" normalizeH="0" baseline="0" noProof="0">
                <a:ln>
                  <a:noFill/>
                </a:ln>
                <a:solidFill>
                  <a:srgbClr val="000000"/>
                </a:solidFill>
                <a:effectLst/>
                <a:uLnTx/>
                <a:uFillTx/>
                <a:ea typeface="+mn-ea"/>
                <a:cs typeface="Segoe UI" panose="020B0502040204020203" pitchFamily="34" charset="0"/>
              </a:rPr>
              <a:t>Resources</a:t>
            </a:r>
            <a:r>
              <a:rPr kumimoji="0" lang="en-US" sz="1800" i="0" u="none" strike="noStrike" kern="1200" cap="none" spc="0" normalizeH="0" baseline="0" noProof="0">
                <a:ln>
                  <a:noFill/>
                </a:ln>
                <a:solidFill>
                  <a:srgbClr val="000000"/>
                </a:solidFill>
                <a:effectLst/>
                <a:uLnTx/>
                <a:uFillTx/>
                <a:latin typeface="+mn-lt"/>
                <a:ea typeface="+mn-ea"/>
                <a:cs typeface="Segoe UI" panose="020B0502040204020203" pitchFamily="34" charset="0"/>
              </a:rPr>
              <a:t> </a:t>
            </a: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Microsoft 365 blog</a:t>
            </a: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hlinkClick r:id="rId3"/>
              </a:rPr>
              <a:t>https://aka.ms/Teams/NewCCAnnouncement</a:t>
            </a:r>
            <a: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 </a:t>
            </a: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and Tech Community blog</a:t>
            </a: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Microsoft Adoption </a:t>
            </a: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hlinkClick r:id="rId4"/>
              </a:rPr>
              <a:t>https://aka.ms/Teams/NewChatChannels</a:t>
            </a: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Champions, IT Pro, Admin guide, User guide, and community events.</a:t>
            </a:r>
            <a:b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br>
            <a:endParaRPr lang="en-US">
              <a:latin typeface="+mn-lt"/>
            </a:endParaRPr>
          </a:p>
        </p:txBody>
      </p:sp>
      <p:pic>
        <p:nvPicPr>
          <p:cNvPr id="4" name="Picture Placeholder 43">
            <a:extLst>
              <a:ext uri="{FF2B5EF4-FFF2-40B4-BE49-F238E27FC236}">
                <a16:creationId xmlns:a16="http://schemas.microsoft.com/office/drawing/2014/main" id="{C23DE257-7946-9626-FD75-2942AD7D2BE3}"/>
              </a:ext>
              <a:ext uri="{C183D7F6-B498-43B3-948B-1728B52AA6E4}">
                <adec:decorative xmlns:adec="http://schemas.microsoft.com/office/drawing/2017/decorative" val="1"/>
              </a:ext>
            </a:extLst>
          </p:cNvPr>
          <p:cNvPicPr>
            <a:picLocks noGrp="1" noChangeAspect="1"/>
          </p:cNvPicPr>
          <p:nvPr>
            <p:ph type="pic" sz="quarter" idx="11"/>
          </p:nvPr>
        </p:nvPicPr>
        <p:blipFill>
          <a:blip r:embed="rId5"/>
          <a:srcRect l="31530" r="12640"/>
          <a:stretch/>
        </p:blipFill>
        <p:spPr>
          <a:xfrm>
            <a:off x="6448816" y="0"/>
            <a:ext cx="5743184" cy="6858000"/>
          </a:xfrm>
        </p:spPr>
      </p:pic>
    </p:spTree>
    <p:extLst>
      <p:ext uri="{BB962C8B-B14F-4D97-AF65-F5344CB8AC3E}">
        <p14:creationId xmlns:p14="http://schemas.microsoft.com/office/powerpoint/2010/main" val="159469113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2A37E0-6FBA-62A7-DD0A-D7FD3A6F4677}"/>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52168294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00979" y="1435496"/>
            <a:ext cx="2284424" cy="4097795"/>
          </a:xfrm>
        </p:spPr>
        <p:txBody>
          <a:bodyPr vert="horz" wrap="square" lIns="0" tIns="0" rIns="0" bIns="0" rtlCol="0" anchor="t">
            <a:noAutofit/>
          </a:bodyPr>
          <a:lstStyle/>
          <a:p>
            <a:pPr marL="0" marR="0" indent="0">
              <a:lnSpc>
                <a:spcPct val="150000"/>
              </a:lnSpc>
              <a:buNone/>
            </a:pPr>
            <a:r>
              <a:rPr lang="en-US">
                <a:solidFill>
                  <a:srgbClr val="262626"/>
                </a:solidFill>
                <a:effectLst/>
                <a:ea typeface="Aptos" panose="020B0004020202020204" pitchFamily="34" charset="0"/>
                <a:cs typeface="Aptos" panose="020B0004020202020204" pitchFamily="34" charset="0"/>
              </a:rPr>
              <a:t>February 6-7</a:t>
            </a:r>
            <a:endParaRPr lang="en-US">
              <a:effectLst/>
              <a:ea typeface="Aptos" panose="020B0004020202020204" pitchFamily="34" charset="0"/>
              <a:cs typeface="Aptos" panose="020B0004020202020204" pitchFamily="34" charset="0"/>
            </a:endParaRPr>
          </a:p>
          <a:p>
            <a:pPr marL="0" marR="0" indent="0">
              <a:lnSpc>
                <a:spcPct val="150000"/>
              </a:lnSpc>
              <a:buNone/>
            </a:pPr>
            <a:r>
              <a:rPr lang="en-US">
                <a:solidFill>
                  <a:srgbClr val="262626"/>
                </a:solidFill>
                <a:effectLst/>
                <a:ea typeface="Aptos" panose="020B0004020202020204" pitchFamily="34" charset="0"/>
                <a:cs typeface="Aptos" panose="020B0004020202020204" pitchFamily="34" charset="0"/>
              </a:rPr>
              <a:t>February 19-20</a:t>
            </a:r>
            <a:endParaRPr lang="en-US">
              <a:effectLst/>
              <a:ea typeface="Aptos" panose="020B0004020202020204" pitchFamily="34" charset="0"/>
              <a:cs typeface="Aptos" panose="020B0004020202020204" pitchFamily="34" charset="0"/>
            </a:endParaRPr>
          </a:p>
          <a:p>
            <a:pPr marL="0" marR="0" indent="0">
              <a:lnSpc>
                <a:spcPct val="150000"/>
              </a:lnSpc>
              <a:buNone/>
            </a:pPr>
            <a:r>
              <a:rPr lang="en-US">
                <a:solidFill>
                  <a:srgbClr val="262626"/>
                </a:solidFill>
                <a:effectLst/>
                <a:ea typeface="Aptos" panose="020B0004020202020204" pitchFamily="34" charset="0"/>
                <a:cs typeface="Aptos" panose="020B0004020202020204" pitchFamily="34" charset="0"/>
              </a:rPr>
              <a:t>February 19</a:t>
            </a:r>
            <a:endParaRPr lang="en-US">
              <a:effectLst/>
              <a:ea typeface="Aptos" panose="020B0004020202020204" pitchFamily="34" charset="0"/>
              <a:cs typeface="Aptos" panose="020B0004020202020204" pitchFamily="34" charset="0"/>
            </a:endParaRPr>
          </a:p>
          <a:p>
            <a:pPr marL="0" indent="0">
              <a:lnSpc>
                <a:spcPct val="150000"/>
              </a:lnSpc>
              <a:buNone/>
            </a:pPr>
            <a:r>
              <a:rPr lang="en-US">
                <a:solidFill>
                  <a:srgbClr val="262626"/>
                </a:solidFill>
                <a:effectLst/>
                <a:ea typeface="Aptos" panose="020B0004020202020204" pitchFamily="34" charset="0"/>
              </a:rPr>
              <a:t>February 21</a:t>
            </a:r>
          </a:p>
          <a:p>
            <a:pPr marL="0" indent="0">
              <a:lnSpc>
                <a:spcPct val="150000"/>
              </a:lnSpc>
              <a:buNone/>
            </a:pPr>
            <a:r>
              <a:rPr lang="en-US" b="0" i="0">
                <a:solidFill>
                  <a:srgbClr val="262626"/>
                </a:solidFill>
                <a:highlight>
                  <a:srgbClr val="FFFFFF"/>
                </a:highlight>
                <a:cs typeface="Segoe UI Semilight"/>
              </a:rPr>
              <a:t>May 6-</a:t>
            </a:r>
            <a:r>
              <a:rPr lang="en-US">
                <a:solidFill>
                  <a:srgbClr val="262626"/>
                </a:solidFill>
                <a:highlight>
                  <a:srgbClr val="FFFFFF"/>
                </a:highlight>
                <a:cs typeface="Segoe UI Semilight"/>
              </a:rPr>
              <a:t>8</a:t>
            </a:r>
            <a:endParaRPr lang="da-DK" b="0" i="0">
              <a:solidFill>
                <a:srgbClr val="262626"/>
              </a:solidFill>
              <a:effectLst/>
              <a:highlight>
                <a:srgbClr val="FFFFFF"/>
              </a:highlight>
              <a:cs typeface="Segoe UI Semilight"/>
            </a:endParaRP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435497"/>
            <a:ext cx="4483652" cy="4130620"/>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50000"/>
              </a:lnSpc>
              <a:buNone/>
            </a:pPr>
            <a:r>
              <a:rPr lang="en-US" sz="2000" u="sng">
                <a:solidFill>
                  <a:srgbClr val="0078D4"/>
                </a:solidFill>
                <a:effectLst/>
                <a:latin typeface="Segoe UI" panose="020B0502040204020203" pitchFamily="34" charset="0"/>
                <a:ea typeface="Aptos" panose="020B0004020202020204" pitchFamily="34" charset="0"/>
                <a:cs typeface="Aptos" panose="020B0004020202020204" pitchFamily="34" charset="0"/>
                <a:hlinkClick r:id="rId2"/>
              </a:rPr>
              <a:t>M365 Community Days Miami</a:t>
            </a:r>
            <a:endParaRPr lang="en-US" sz="2000">
              <a:effectLst/>
              <a:latin typeface="Aptos" panose="020B0004020202020204" pitchFamily="34" charset="0"/>
              <a:ea typeface="Aptos" panose="020B0004020202020204" pitchFamily="34" charset="0"/>
              <a:cs typeface="Aptos" panose="020B0004020202020204" pitchFamily="34" charset="0"/>
            </a:endParaRPr>
          </a:p>
          <a:p>
            <a:pPr marL="0" marR="0" indent="0">
              <a:lnSpc>
                <a:spcPct val="150000"/>
              </a:lnSpc>
              <a:buNone/>
            </a:pPr>
            <a:r>
              <a:rPr lang="en-US" sz="2000" u="sng">
                <a:solidFill>
                  <a:srgbClr val="0078D4"/>
                </a:solidFill>
                <a:effectLst/>
                <a:latin typeface="Segoe UI" panose="020B0502040204020203" pitchFamily="34" charset="0"/>
                <a:ea typeface="Aptos" panose="020B0004020202020204" pitchFamily="34" charset="0"/>
                <a:cs typeface="Aptos" panose="020B0004020202020204" pitchFamily="34" charset="0"/>
                <a:hlinkClick r:id="rId2"/>
              </a:rPr>
              <a:t>Get-</a:t>
            </a:r>
            <a:r>
              <a:rPr lang="en-US" sz="2000" u="sng" err="1">
                <a:solidFill>
                  <a:srgbClr val="0078D4"/>
                </a:solidFill>
                <a:effectLst/>
                <a:latin typeface="Segoe UI" panose="020B0502040204020203" pitchFamily="34" charset="0"/>
                <a:ea typeface="Aptos" panose="020B0004020202020204" pitchFamily="34" charset="0"/>
                <a:cs typeface="Aptos" panose="020B0004020202020204" pitchFamily="34" charset="0"/>
                <a:hlinkClick r:id="rId2"/>
              </a:rPr>
              <a:t>CsLatam</a:t>
            </a:r>
            <a:endParaRPr lang="en-US" sz="2000">
              <a:effectLst/>
              <a:latin typeface="Aptos" panose="020B0004020202020204" pitchFamily="34" charset="0"/>
              <a:ea typeface="Aptos" panose="020B0004020202020204" pitchFamily="34" charset="0"/>
              <a:cs typeface="Aptos" panose="020B0004020202020204" pitchFamily="34" charset="0"/>
            </a:endParaRPr>
          </a:p>
          <a:p>
            <a:pPr marL="0" marR="0" indent="0">
              <a:lnSpc>
                <a:spcPct val="150000"/>
              </a:lnSpc>
              <a:buNone/>
            </a:pPr>
            <a:r>
              <a:rPr lang="en-US" sz="2000" u="sng">
                <a:solidFill>
                  <a:srgbClr val="0078D4"/>
                </a:solidFill>
                <a:effectLst/>
                <a:latin typeface="Segoe UI" panose="020B0502040204020203" pitchFamily="34" charset="0"/>
                <a:ea typeface="Aptos" panose="020B0004020202020204" pitchFamily="34" charset="0"/>
                <a:cs typeface="Aptos" panose="020B0004020202020204" pitchFamily="34" charset="0"/>
                <a:hlinkClick r:id="rId2"/>
              </a:rPr>
              <a:t>M365 Community Day West Michigan</a:t>
            </a:r>
            <a:endParaRPr lang="en-US" sz="2000">
              <a:effectLst/>
              <a:latin typeface="Aptos" panose="020B0004020202020204" pitchFamily="34" charset="0"/>
              <a:ea typeface="Aptos" panose="020B0004020202020204" pitchFamily="34" charset="0"/>
              <a:cs typeface="Aptos" panose="020B0004020202020204" pitchFamily="34" charset="0"/>
            </a:endParaRPr>
          </a:p>
          <a:p>
            <a:pPr marL="0" indent="0">
              <a:lnSpc>
                <a:spcPct val="150000"/>
              </a:lnSpc>
              <a:buNone/>
            </a:pPr>
            <a:r>
              <a:rPr lang="en-US" sz="2000" u="sng">
                <a:solidFill>
                  <a:srgbClr val="0078D4"/>
                </a:solidFill>
                <a:effectLst/>
                <a:latin typeface="Segoe UI" panose="020B0502040204020203" pitchFamily="34" charset="0"/>
                <a:ea typeface="Aptos" panose="020B0004020202020204" pitchFamily="34" charset="0"/>
                <a:hlinkClick r:id="rId3"/>
              </a:rPr>
              <a:t>M365 Community Days DC</a:t>
            </a:r>
            <a:endParaRPr lang="en-US" sz="2000" u="sng">
              <a:solidFill>
                <a:srgbClr val="0078D4"/>
              </a:solidFill>
              <a:effectLst/>
              <a:latin typeface="Segoe UI" panose="020B0502040204020203" pitchFamily="34" charset="0"/>
              <a:ea typeface="Aptos" panose="020B0004020202020204" pitchFamily="34" charset="0"/>
            </a:endParaRPr>
          </a:p>
          <a:p>
            <a:pPr marL="0" indent="0">
              <a:lnSpc>
                <a:spcPct val="150000"/>
              </a:lnSpc>
              <a:buNone/>
            </a:pPr>
            <a:r>
              <a:rPr kumimoji="0" lang="en-US" sz="2000" b="0" i="0" u="none" strike="noStrike" kern="1200" cap="none" spc="0" normalizeH="0" baseline="0" noProof="0">
                <a:ln>
                  <a:noFill/>
                </a:ln>
                <a:solidFill>
                  <a:srgbClr val="262626"/>
                </a:solidFill>
                <a:effectLst/>
                <a:highlight>
                  <a:srgbClr val="FFFFFF"/>
                </a:highlight>
                <a:uLnTx/>
                <a:uFillTx/>
                <a:latin typeface="Segoe UI"/>
                <a:ea typeface="+mn-ea"/>
                <a:cs typeface="Segoe UI Semilight" panose="020B0402040204020203" pitchFamily="34" charset="0"/>
                <a:hlinkClick r:id="rId4"/>
              </a:rPr>
              <a:t>Microsoft 365 Community Conference</a:t>
            </a:r>
            <a:endParaRPr kumimoji="0" lang="en-US" sz="2000" b="0" i="0" u="none" strike="noStrike" kern="1200" cap="none" spc="0" normalizeH="0" baseline="0" noProof="0">
              <a:ln>
                <a:noFill/>
              </a:ln>
              <a:solidFill>
                <a:srgbClr val="262626"/>
              </a:solidFill>
              <a:effectLst/>
              <a:highlight>
                <a:srgbClr val="FFFFFF"/>
              </a:highlight>
              <a:uLnTx/>
              <a:uFillTx/>
              <a:latin typeface="Segoe UI"/>
              <a:ea typeface="+mn-ea"/>
              <a:cs typeface="Segoe UI Semilight" panose="020B0402040204020203" pitchFamily="34" charset="0"/>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0058" y="1435496"/>
            <a:ext cx="3258038" cy="4097795"/>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50000"/>
              </a:lnSpc>
              <a:buNone/>
            </a:pPr>
            <a:r>
              <a:rPr lang="en-US">
                <a:solidFill>
                  <a:srgbClr val="262626"/>
                </a:solidFill>
                <a:effectLst/>
                <a:ea typeface="Aptos" panose="020B0004020202020204" pitchFamily="34" charset="0"/>
                <a:cs typeface="Aptos" panose="020B0004020202020204" pitchFamily="34" charset="0"/>
              </a:rPr>
              <a:t>Miami, Florida</a:t>
            </a:r>
            <a:endParaRPr lang="en-US">
              <a:effectLst/>
              <a:ea typeface="Aptos" panose="020B0004020202020204" pitchFamily="34" charset="0"/>
              <a:cs typeface="Aptos" panose="020B0004020202020204" pitchFamily="34" charset="0"/>
            </a:endParaRPr>
          </a:p>
          <a:p>
            <a:pPr marL="0" marR="0" indent="0">
              <a:lnSpc>
                <a:spcPct val="150000"/>
              </a:lnSpc>
              <a:buNone/>
            </a:pPr>
            <a:r>
              <a:rPr lang="en-US">
                <a:solidFill>
                  <a:srgbClr val="262626"/>
                </a:solidFill>
                <a:effectLst/>
                <a:ea typeface="Aptos" panose="020B0004020202020204" pitchFamily="34" charset="0"/>
                <a:cs typeface="Aptos" panose="020B0004020202020204" pitchFamily="34" charset="0"/>
              </a:rPr>
              <a:t>Mexico City, Mexico</a:t>
            </a:r>
            <a:endParaRPr lang="en-US">
              <a:effectLst/>
              <a:ea typeface="Aptos" panose="020B0004020202020204" pitchFamily="34" charset="0"/>
              <a:cs typeface="Aptos" panose="020B0004020202020204" pitchFamily="34" charset="0"/>
            </a:endParaRPr>
          </a:p>
          <a:p>
            <a:pPr marL="0" marR="0" indent="0">
              <a:lnSpc>
                <a:spcPct val="150000"/>
              </a:lnSpc>
              <a:buNone/>
            </a:pPr>
            <a:r>
              <a:rPr lang="en-US">
                <a:solidFill>
                  <a:srgbClr val="262626"/>
                </a:solidFill>
                <a:effectLst/>
                <a:ea typeface="Aptos" panose="020B0004020202020204" pitchFamily="34" charset="0"/>
                <a:cs typeface="Aptos" panose="020B0004020202020204" pitchFamily="34" charset="0"/>
              </a:rPr>
              <a:t>Grand Rapids, Michigan</a:t>
            </a:r>
            <a:endParaRPr lang="en-US">
              <a:effectLst/>
              <a:ea typeface="Aptos" panose="020B0004020202020204" pitchFamily="34" charset="0"/>
              <a:cs typeface="Aptos" panose="020B0004020202020204" pitchFamily="34" charset="0"/>
            </a:endParaRPr>
          </a:p>
          <a:p>
            <a:pPr marL="0" indent="0">
              <a:lnSpc>
                <a:spcPct val="150000"/>
              </a:lnSpc>
              <a:buNone/>
            </a:pPr>
            <a:r>
              <a:rPr lang="en-US">
                <a:solidFill>
                  <a:srgbClr val="262626"/>
                </a:solidFill>
                <a:effectLst/>
                <a:ea typeface="Aptos" panose="020B0004020202020204" pitchFamily="34" charset="0"/>
              </a:rPr>
              <a:t>Arlington, Virginia</a:t>
            </a:r>
          </a:p>
          <a:p>
            <a:pPr marL="0" indent="0">
              <a:lnSpc>
                <a:spcPct val="150000"/>
              </a:lnSpc>
              <a:buNone/>
            </a:pPr>
            <a:r>
              <a:rPr kumimoji="0" lang="en-US" b="0" i="0" u="none" strike="noStrike" kern="1200" cap="none" spc="0" normalizeH="0" baseline="0" noProof="0">
                <a:ln>
                  <a:noFill/>
                </a:ln>
                <a:solidFill>
                  <a:srgbClr val="262626"/>
                </a:solidFill>
                <a:highlight>
                  <a:srgbClr val="FFFFFF"/>
                </a:highlight>
                <a:uLnTx/>
                <a:uFillTx/>
                <a:cs typeface="Segoe UI Semilight" panose="020B0402040204020203" pitchFamily="34" charset="0"/>
              </a:rPr>
              <a:t>Las Vegas, Nevada</a:t>
            </a:r>
            <a:endParaRPr kumimoji="0" lang="en-US" b="0" i="0" u="none" strike="noStrike" kern="1200" cap="none" spc="0" normalizeH="0" baseline="0" noProof="0">
              <a:ln>
                <a:noFill/>
              </a:ln>
              <a:solidFill>
                <a:srgbClr val="262626"/>
              </a:solidFill>
              <a:effectLst/>
              <a:highlight>
                <a:srgbClr val="FFFFFF"/>
              </a:highlight>
              <a:uLnTx/>
              <a:uFillTx/>
              <a:ea typeface="+mn-ea"/>
              <a:cs typeface="Segoe UI Semilight" panose="020B0402040204020203" pitchFamily="34" charset="0"/>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5">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6">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092908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25853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Tech Community – Driving Adoption event page</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or visit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tooltip="https://aka.ms/m365championcall/ask">
                  <a:extLst>
                    <a:ext uri="{A12FA001-AC4F-418D-AE19-62706E023703}">
                      <ahyp:hlinkClr xmlns:ahyp="http://schemas.microsoft.com/office/drawing/2018/hyperlinkcolor" val="tx"/>
                    </a:ext>
                  </a:extLst>
                </a:hlinkClick>
              </a:rPr>
              <a:t>https://aka.ms/M365ChampionCall/ask</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join the live on-air queue to get your questions answered!</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a:xfrm>
            <a:off x="500979" y="285070"/>
            <a:ext cx="11018520" cy="492443"/>
          </a:xfrm>
        </p:spPr>
        <p:txBody>
          <a:bodyPr/>
          <a:lstStyle/>
          <a:p>
            <a:r>
              <a:rPr lang="en-US" sz="3200">
                <a:solidFill>
                  <a:schemeClr val="bg1"/>
                </a:solidFill>
              </a:rPr>
              <a:t>New call format starting February 2025</a:t>
            </a:r>
          </a:p>
        </p:txBody>
      </p:sp>
      <p:sp>
        <p:nvSpPr>
          <p:cNvPr id="6" name="Text Placeholder 2">
            <a:extLst>
              <a:ext uri="{FF2B5EF4-FFF2-40B4-BE49-F238E27FC236}">
                <a16:creationId xmlns:a16="http://schemas.microsoft.com/office/drawing/2014/main" id="{E6A3726B-93D3-E35C-1A9D-414A17385844}"/>
              </a:ext>
            </a:extLst>
          </p:cNvPr>
          <p:cNvSpPr>
            <a:spLocks noGrp="1"/>
          </p:cNvSpPr>
          <p:nvPr>
            <p:ph type="body" sz="quarter" idx="10"/>
          </p:nvPr>
        </p:nvSpPr>
        <p:spPr>
          <a:xfrm>
            <a:off x="584200" y="1435497"/>
            <a:ext cx="11018520" cy="4138569"/>
          </a:xfrm>
        </p:spPr>
        <p:txBody>
          <a:bodyPr vert="horz" wrap="square" lIns="0" tIns="0" rIns="0" bIns="0" rtlCol="0" anchor="t">
            <a:spAutoFit/>
          </a:bodyPr>
          <a:lstStyle/>
          <a:p>
            <a:pPr marL="0" indent="0">
              <a:lnSpc>
                <a:spcPct val="90000"/>
              </a:lnSpc>
              <a:spcBef>
                <a:spcPts val="1000"/>
              </a:spcBef>
              <a:buNone/>
            </a:pPr>
            <a:r>
              <a:rPr lang="en-US" sz="2400">
                <a:latin typeface="+mj-lt"/>
                <a:cs typeface="Segoe UI" panose="020B0502040204020203" pitchFamily="34" charset="0"/>
              </a:rPr>
              <a:t>We’re listening to your feedback! The Champion community calls will return to Microsoft Teams and will still be available on-demand on the Microsoft Tech Community.</a:t>
            </a:r>
            <a:endParaRPr lang="en-US" sz="2400">
              <a:highlight>
                <a:srgbClr val="FFFFFF"/>
              </a:highlight>
              <a:latin typeface="+mj-lt"/>
              <a:cs typeface="Segoe UI" panose="020B0502040204020203" pitchFamily="34" charset="0"/>
            </a:endParaRPr>
          </a:p>
          <a:p>
            <a:pPr marL="0" indent="0">
              <a:lnSpc>
                <a:spcPct val="90000"/>
              </a:lnSpc>
              <a:spcBef>
                <a:spcPts val="1000"/>
              </a:spcBef>
              <a:buNone/>
            </a:pPr>
            <a:r>
              <a:rPr lang="en-US" sz="1800">
                <a:solidFill>
                  <a:srgbClr val="262626"/>
                </a:solidFill>
                <a:latin typeface="Segoe UI" panose="020B0502040204020203" pitchFamily="34" charset="0"/>
              </a:rPr>
              <a:t>How to watch:</a:t>
            </a:r>
          </a:p>
          <a:p>
            <a:pPr marL="228600" lvl="1" indent="0">
              <a:lnSpc>
                <a:spcPct val="90000"/>
              </a:lnSpc>
              <a:spcBef>
                <a:spcPts val="1000"/>
              </a:spcBef>
              <a:buNone/>
            </a:pPr>
            <a:r>
              <a:rPr lang="en-US" sz="1400">
                <a:cs typeface="Segoe UI Semilight"/>
              </a:rPr>
              <a:t>Beginning in February 2025, this Microsoft 365 Champion community calls will move to Teams webinars and be available on-demand on the Microsoft Tech Community (MTC) and the </a:t>
            </a:r>
            <a:r>
              <a:rPr lang="en-US" sz="1400">
                <a:cs typeface="Segoe UI Semilight"/>
                <a:hlinkClick r:id="rId2"/>
              </a:rPr>
              <a:t>Microsoft Community Learning</a:t>
            </a:r>
            <a:r>
              <a:rPr lang="en-US" sz="1400">
                <a:cs typeface="Segoe UI Semilight"/>
              </a:rPr>
              <a:t> YouTube channel within 48 hours after the call. The join links remain the same and clicking through will take you to the MTC event page. Our community call times also remain the same: 4</a:t>
            </a:r>
            <a:r>
              <a:rPr lang="en-US" sz="1400" baseline="30000">
                <a:cs typeface="Segoe UI Semilight"/>
              </a:rPr>
              <a:t>th</a:t>
            </a:r>
            <a:r>
              <a:rPr lang="en-US" sz="1400">
                <a:cs typeface="Segoe UI Semilight"/>
              </a:rPr>
              <a:t> Tuesday of every month at 8:05 AM and 5:05 PM Pacific Time.</a:t>
            </a:r>
            <a:endParaRPr lang="en-US" sz="1400"/>
          </a:p>
          <a:p>
            <a:pPr marL="228600" lvl="1" indent="0">
              <a:lnSpc>
                <a:spcPct val="90000"/>
              </a:lnSpc>
              <a:spcBef>
                <a:spcPts val="1000"/>
              </a:spcBef>
              <a:buNone/>
            </a:pPr>
            <a:r>
              <a:rPr lang="en-US" sz="1400">
                <a:cs typeface="Segoe UI Semilight"/>
                <a:hlinkClick r:id="rId3"/>
              </a:rPr>
              <a:t>https://aka.ms/M365ChampionCallAM</a:t>
            </a:r>
            <a:endParaRPr lang="en-US" sz="1400">
              <a:cs typeface="Segoe UI Semilight"/>
            </a:endParaRPr>
          </a:p>
          <a:p>
            <a:pPr marL="228600" lvl="1" indent="0">
              <a:lnSpc>
                <a:spcPct val="90000"/>
              </a:lnSpc>
              <a:spcBef>
                <a:spcPts val="1000"/>
              </a:spcBef>
              <a:buNone/>
            </a:pPr>
            <a:r>
              <a:rPr lang="en-US" sz="1400">
                <a:cs typeface="Segoe UI Semilight"/>
                <a:hlinkClick r:id="rId4"/>
              </a:rPr>
              <a:t>https://aka.ms/M365ChampionCallPM</a:t>
            </a:r>
            <a:endParaRPr lang="en-US" sz="1800">
              <a:cs typeface="Segoe UI Semilight"/>
            </a:endParaRPr>
          </a:p>
          <a:p>
            <a:pPr marL="0" indent="0">
              <a:lnSpc>
                <a:spcPct val="90000"/>
              </a:lnSpc>
              <a:spcBef>
                <a:spcPts val="1000"/>
              </a:spcBef>
              <a:buNone/>
            </a:pPr>
            <a:endParaRPr lang="en-US" sz="1400">
              <a:cs typeface="Segoe UI Semilight"/>
            </a:endParaRPr>
          </a:p>
          <a:p>
            <a:pPr marL="0" indent="0">
              <a:lnSpc>
                <a:spcPct val="90000"/>
              </a:lnSpc>
              <a:spcBef>
                <a:spcPts val="1000"/>
              </a:spcBef>
              <a:buNone/>
            </a:pPr>
            <a:r>
              <a:rPr lang="en-US" sz="1800">
                <a:cs typeface="Segoe UI Semilight"/>
              </a:rPr>
              <a:t>REMINDER:</a:t>
            </a:r>
          </a:p>
          <a:p>
            <a:pPr marL="228600" lvl="1" indent="0">
              <a:lnSpc>
                <a:spcPct val="90000"/>
              </a:lnSpc>
              <a:spcBef>
                <a:spcPts val="1000"/>
              </a:spcBef>
              <a:buNone/>
            </a:pPr>
            <a:r>
              <a:rPr lang="en-US" sz="1400">
                <a:cs typeface="Segoe UI Semilight"/>
              </a:rPr>
              <a:t>All presentations remain available to Microsoft 365 Champion Program members, link in the monthly newsletters. Not a member? Join in the link below for access to calendar invites, presentations, and all previous calls.</a:t>
            </a:r>
          </a:p>
        </p:txBody>
      </p:sp>
      <p:sp>
        <p:nvSpPr>
          <p:cNvPr id="3" name="TextBox 2">
            <a:extLst>
              <a:ext uri="{FF2B5EF4-FFF2-40B4-BE49-F238E27FC236}">
                <a16:creationId xmlns:a16="http://schemas.microsoft.com/office/drawing/2014/main" id="{374AEB01-E2D0-EF11-471B-4304409394E7}"/>
              </a:ext>
            </a:extLst>
          </p:cNvPr>
          <p:cNvSpPr txBox="1"/>
          <p:nvPr/>
        </p:nvSpPr>
        <p:spPr>
          <a:xfrm>
            <a:off x="310896" y="6073063"/>
            <a:ext cx="41239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Microsoft 365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https://aka.ms/M365Champions</a:t>
            </a: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a:ea typeface="+mn-ea"/>
                <a:cs typeface="Segoe UI"/>
              </a:rPr>
              <a:t>February 25</a:t>
            </a:r>
            <a:endPar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Topic: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solidFill>
                  <a:srgbClr val="1A1A1A"/>
                </a:solidFill>
                <a:latin typeface="Segoe UI"/>
                <a:cs typeface="Segoe UI"/>
              </a:rPr>
              <a:t>Deep dive into SharePoint sites and pages</a:t>
            </a:r>
            <a:endParaRPr kumimoji="0" lang="en-US" sz="2000" i="0" u="none" strike="noStrike" kern="1200" cap="none" spc="0" normalizeH="0" baseline="0" noProof="0">
              <a:ln>
                <a:noFill/>
              </a:ln>
              <a:solidFill>
                <a:srgbClr val="1A1A1A"/>
              </a:solidFill>
              <a:effectLst/>
              <a:uLnTx/>
              <a:uFillTx/>
              <a:latin typeface="Segoe UI"/>
              <a:ea typeface="+mn-ea"/>
              <a:cs typeface="Segoe UI"/>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245470"/>
            <a:ext cx="4963805" cy="3934410"/>
          </a:xfrm>
        </p:spPr>
        <p:txBody>
          <a:bodyPr/>
          <a:lstStyle/>
          <a:p>
            <a:pPr marL="0" marR="0" indent="0">
              <a:buNone/>
            </a:pPr>
            <a:r>
              <a:rPr lang="en-US" sz="2400">
                <a:solidFill>
                  <a:srgbClr val="262626"/>
                </a:solidFill>
                <a:effectLst/>
                <a:latin typeface="+mj-lt"/>
                <a:ea typeface="Aptos" panose="020B0004020202020204" pitchFamily="34" charset="0"/>
                <a:cs typeface="Aptos" panose="020B0004020202020204" pitchFamily="34" charset="0"/>
              </a:rPr>
              <a:t>SharePoint: From concept to creation to impact + Live AMA</a:t>
            </a:r>
            <a:endParaRPr lang="en-US" sz="2400">
              <a:effectLst/>
              <a:latin typeface="+mj-lt"/>
              <a:ea typeface="Aptos" panose="020B0004020202020204" pitchFamily="34" charset="0"/>
              <a:cs typeface="Aptos" panose="020B0004020202020204" pitchFamily="34" charset="0"/>
            </a:endParaRPr>
          </a:p>
          <a:p>
            <a:pPr marL="0" indent="0">
              <a:lnSpc>
                <a:spcPct val="90000"/>
              </a:lnSpc>
              <a:spcBef>
                <a:spcPts val="1000"/>
              </a:spcBef>
              <a:buNone/>
            </a:pPr>
            <a:r>
              <a:rPr lang="en-US" sz="1800">
                <a:solidFill>
                  <a:srgbClr val="262626"/>
                </a:solidFill>
                <a:effectLst/>
                <a:latin typeface="Segoe UI" panose="020B0502040204020203" pitchFamily="34" charset="0"/>
                <a:ea typeface="Aptos" panose="020B0004020202020204" pitchFamily="34" charset="0"/>
              </a:rPr>
              <a:t>Uplevel your SharePoint IQ! Join us Wednesday, January 29, from 9:00-10:00 AM PST, as the SharePoint team shines a light on the latest capabilities and share glimpses of what some of our customers are doing with it. Get clarity on what's available, tips and tricks, and the boundaries you can now push with the latest. </a:t>
            </a:r>
          </a:p>
          <a:p>
            <a:pPr marL="0" indent="0">
              <a:lnSpc>
                <a:spcPct val="90000"/>
              </a:lnSpc>
              <a:spcBef>
                <a:spcPts val="1000"/>
              </a:spcBef>
              <a:buNone/>
            </a:pPr>
            <a:endParaRPr lang="en-US" sz="1800">
              <a:solidFill>
                <a:srgbClr val="262626"/>
              </a:solidFill>
              <a:effectLst/>
              <a:latin typeface="Segoe UI" panose="020B0502040204020203" pitchFamily="34" charset="0"/>
              <a:ea typeface="Aptos" panose="020B0004020202020204" pitchFamily="34" charset="0"/>
            </a:endParaRPr>
          </a:p>
          <a:p>
            <a:pPr marL="0" marR="0" indent="0">
              <a:lnSpc>
                <a:spcPts val="1350"/>
              </a:lnSpc>
              <a:buNone/>
            </a:pPr>
            <a:r>
              <a:rPr lang="en-US" sz="1800">
                <a:solidFill>
                  <a:srgbClr val="262626"/>
                </a:solidFill>
                <a:effectLst/>
                <a:latin typeface="Segoe UI" panose="020B0502040204020203" pitchFamily="34" charset="0"/>
                <a:ea typeface="Aptos" panose="020B0004020202020204" pitchFamily="34" charset="0"/>
                <a:cs typeface="Aptos" panose="020B0004020202020204" pitchFamily="34" charset="0"/>
              </a:rPr>
              <a:t>Register today: </a:t>
            </a:r>
            <a:r>
              <a:rPr lang="en-US" sz="1800" u="sng">
                <a:solidFill>
                  <a:srgbClr val="0078D4"/>
                </a:solidFill>
                <a:effectLst/>
                <a:latin typeface="Segoe UI" panose="020B0502040204020203" pitchFamily="34" charset="0"/>
                <a:ea typeface="Aptos" panose="020B0004020202020204" pitchFamily="34" charset="0"/>
                <a:cs typeface="Aptos" panose="020B0004020202020204" pitchFamily="34" charset="0"/>
                <a:hlinkClick r:id="rId2" tooltip="https://aka.ms/sharepointevent"/>
              </a:rPr>
              <a:t>https://aka.ms/SharePointEvent</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indent="0">
              <a:buNone/>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indent="0">
              <a:lnSpc>
                <a:spcPct val="90000"/>
              </a:lnSpc>
              <a:spcBef>
                <a:spcPts val="1000"/>
              </a:spcBef>
              <a:buNone/>
            </a:pPr>
            <a:endParaRPr kumimoji="0" lang="en-US" sz="18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8" name="Picture Placeholder 7">
            <a:extLst>
              <a:ext uri="{FF2B5EF4-FFF2-40B4-BE49-F238E27FC236}">
                <a16:creationId xmlns:a16="http://schemas.microsoft.com/office/drawing/2014/main" id="{F3445999-16B4-7207-D6B4-3A2C34EE6FB9}"/>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36" b="236"/>
          <a:stretch/>
        </p:blipFill>
        <p:spPr>
          <a:xfrm>
            <a:off x="5718989" y="2107580"/>
            <a:ext cx="6193612" cy="3468030"/>
          </a:xfrm>
        </p:spPr>
      </p:pic>
      <p:sp>
        <p:nvSpPr>
          <p:cNvPr id="5" name="TextBox 4">
            <a:extLst>
              <a:ext uri="{FF2B5EF4-FFF2-40B4-BE49-F238E27FC236}">
                <a16:creationId xmlns:a16="http://schemas.microsoft.com/office/drawing/2014/main" id="{F3AE1686-F67F-4C25-8395-1AC1CC84BA6D}"/>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SharePoint event, January 29</a:t>
            </a:r>
          </a:p>
        </p:txBody>
      </p:sp>
    </p:spTree>
    <p:extLst>
      <p:ext uri="{BB962C8B-B14F-4D97-AF65-F5344CB8AC3E}">
        <p14:creationId xmlns:p14="http://schemas.microsoft.com/office/powerpoint/2010/main" val="26715303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91FA1-4C6E-2576-89A2-C8EE522C5A2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5874A647-E1E3-8437-2450-7F3281052E4A}"/>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ECBDE7A3-141D-452F-2116-E8301BA8FD29}"/>
              </a:ext>
            </a:extLst>
          </p:cNvPr>
          <p:cNvSpPr>
            <a:spLocks noGrp="1"/>
          </p:cNvSpPr>
          <p:nvPr>
            <p:ph type="body" sz="quarter" idx="4294967295"/>
          </p:nvPr>
        </p:nvSpPr>
        <p:spPr>
          <a:xfrm>
            <a:off x="500979" y="1999581"/>
            <a:ext cx="6448461" cy="4191917"/>
          </a:xfrm>
        </p:spPr>
        <p:txBody>
          <a:bodyPr/>
          <a:lstStyle/>
          <a:p>
            <a:pPr marL="0" marR="0" indent="0">
              <a:buNone/>
            </a:pPr>
            <a:r>
              <a:rPr lang="en-US" sz="2400" dirty="0">
                <a:solidFill>
                  <a:srgbClr val="262626"/>
                </a:solidFill>
                <a:latin typeface="+mj-lt"/>
              </a:rPr>
              <a:t>Your front-row seat to the future of work</a:t>
            </a:r>
          </a:p>
          <a:p>
            <a:pPr marL="0" indent="0">
              <a:buNone/>
            </a:pPr>
            <a:r>
              <a:rPr lang="en-US" sz="1800" u="sng" dirty="0">
                <a:solidFill>
                  <a:srgbClr val="0078D4"/>
                </a:solidFill>
                <a:effectLst/>
                <a:ea typeface="Aptos" panose="020B0004020202020204" pitchFamily="34" charset="0"/>
                <a:cs typeface="Aptos" panose="020B0004020202020204" pitchFamily="34" charset="0"/>
                <a:hlinkClick r:id="rId3"/>
              </a:rPr>
              <a:t>Join us</a:t>
            </a:r>
            <a:r>
              <a:rPr lang="en-US" sz="1800" dirty="0">
                <a:solidFill>
                  <a:srgbClr val="262626"/>
                </a:solidFill>
                <a:effectLst/>
                <a:ea typeface="Aptos" panose="020B0004020202020204" pitchFamily="34" charset="0"/>
                <a:cs typeface="Aptos" panose="020B0004020202020204" pitchFamily="34" charset="0"/>
              </a:rPr>
              <a:t> for </a:t>
            </a:r>
            <a:r>
              <a:rPr lang="en-US" sz="1800" dirty="0">
                <a:solidFill>
                  <a:srgbClr val="262626"/>
                </a:solidFill>
              </a:rPr>
              <a:t>the Microsoft 365 Community Conference in Las Vegas, Nevada, May 6-8! </a:t>
            </a:r>
          </a:p>
          <a:p>
            <a:pPr marL="0" indent="0">
              <a:buNone/>
            </a:pPr>
            <a:r>
              <a:rPr lang="en-US" sz="1800" dirty="0">
                <a:solidFill>
                  <a:srgbClr val="262626"/>
                </a:solidFill>
              </a:rPr>
              <a:t>At the Microsoft 365 Community Conference, you’ll join hundreds of engineers, experts, executives, and MVPs—and thousands of professionals and tech superfans—from around the world. From learning about the latest advancements in AI-driven tools, to talking to the people who build Microsoft products, to developing the practical skills that will serve you and your organization, you’ll dive deep into big innovations and come home with tangible solutions. </a:t>
            </a:r>
          </a:p>
          <a:p>
            <a:pPr marL="0" marR="0" indent="0">
              <a:buNone/>
            </a:pPr>
            <a:r>
              <a:rPr lang="en-US" sz="1800" dirty="0">
                <a:solidFill>
                  <a:srgbClr val="262626"/>
                </a:solidFill>
              </a:rPr>
              <a:t>The 2025 Microsoft 365 Community Conference is your front-row seat to the future of work.</a:t>
            </a:r>
          </a:p>
          <a:p>
            <a:pPr marL="0" marR="0" indent="0">
              <a:buNone/>
            </a:pPr>
            <a:r>
              <a:rPr lang="en-US" sz="1800" dirty="0">
                <a:solidFill>
                  <a:srgbClr val="262626"/>
                </a:solidFill>
                <a:cs typeface="Segoe UI" panose="020B0502040204020203" pitchFamily="34" charset="0"/>
              </a:rPr>
              <a:t>Claim your spot now: </a:t>
            </a:r>
            <a:r>
              <a:rPr lang="en-US" sz="1800" dirty="0">
                <a:solidFill>
                  <a:srgbClr val="262626"/>
                </a:solidFill>
                <a:cs typeface="Segoe UI" panose="020B0502040204020203" pitchFamily="34" charset="0"/>
                <a:hlinkClick r:id="rId4"/>
              </a:rPr>
              <a:t>aka.ms/M365Conf/registration</a:t>
            </a:r>
            <a:endParaRPr lang="en-US" sz="1800" dirty="0">
              <a:solidFill>
                <a:srgbClr val="0078D4"/>
              </a:solidFill>
              <a:cs typeface="Segoe UI" panose="020B0502040204020203" pitchFamily="34" charset="0"/>
            </a:endParaRPr>
          </a:p>
        </p:txBody>
      </p:sp>
      <p:sp>
        <p:nvSpPr>
          <p:cNvPr id="5" name="TextBox 4">
            <a:extLst>
              <a:ext uri="{FF2B5EF4-FFF2-40B4-BE49-F238E27FC236}">
                <a16:creationId xmlns:a16="http://schemas.microsoft.com/office/drawing/2014/main" id="{5E0D61C3-3FEF-9B16-892C-D46888432851}"/>
              </a:ext>
            </a:extLst>
          </p:cNvPr>
          <p:cNvSpPr txBox="1"/>
          <p:nvPr/>
        </p:nvSpPr>
        <p:spPr>
          <a:xfrm>
            <a:off x="500979" y="1265269"/>
            <a:ext cx="3462945" cy="246221"/>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365 Community Conference</a:t>
            </a:r>
          </a:p>
        </p:txBody>
      </p:sp>
      <p:pic>
        <p:nvPicPr>
          <p:cNvPr id="7" name="Picture 6">
            <a:extLst>
              <a:ext uri="{FF2B5EF4-FFF2-40B4-BE49-F238E27FC236}">
                <a16:creationId xmlns:a16="http://schemas.microsoft.com/office/drawing/2014/main" id="{E7E8AE61-5D50-40B6-0FD2-E86AD70506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3777" y="2090176"/>
            <a:ext cx="3526699" cy="3520983"/>
          </a:xfrm>
          <a:prstGeom prst="rect">
            <a:avLst/>
          </a:prstGeom>
        </p:spPr>
      </p:pic>
    </p:spTree>
    <p:extLst>
      <p:ext uri="{BB962C8B-B14F-4D97-AF65-F5344CB8AC3E}">
        <p14:creationId xmlns:p14="http://schemas.microsoft.com/office/powerpoint/2010/main" val="12223762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172768"/>
            <a:ext cx="4963805" cy="2832570"/>
          </a:xfrm>
        </p:spPr>
        <p:txBody>
          <a:bodyPr vert="horz" wrap="square" lIns="0" tIns="0" rIns="0" bIns="0" rtlCol="0" anchor="t">
            <a:noAutofit/>
          </a:bodyPr>
          <a:lstStyle/>
          <a:p>
            <a:pPr marL="0" indent="0">
              <a:lnSpc>
                <a:spcPct val="90000"/>
              </a:lnSpc>
              <a:spcBef>
                <a:spcPts val="1000"/>
              </a:spcBef>
              <a:buNone/>
            </a:pP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New</a:t>
            </a:r>
            <a:r>
              <a:rPr lang="en-US" sz="2400">
                <a:solidFill>
                  <a:srgbClr val="333333"/>
                </a:solidFill>
                <a:latin typeface="Segoe UI Semibold" panose="020B0702040204020203" pitchFamily="34" charset="0"/>
                <a:ea typeface="+mj-ea"/>
                <a:cs typeface="Segoe UI Semibold" panose="020B0702040204020203" pitchFamily="34" charset="0"/>
              </a:rPr>
              <a:t> MGCI</a:t>
            </a: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 community calls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rgbClr val="262626"/>
                </a:solidFill>
                <a:effectLst/>
                <a:latin typeface="Segoe UI" panose="020B0502040204020203" pitchFamily="34" charset="0"/>
                <a:ea typeface="Aptos" panose="020B0004020202020204" pitchFamily="34" charset="0"/>
              </a:rPr>
              <a:t>Are you a seasoned event organizer looking to promote your event? Or you want to discover ways to get involved in community locally? If so, join the MGCI to get exclusive access to best practices, training, opportunities to network with other event organizers, and more.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Find us at:</a:t>
            </a:r>
          </a:p>
          <a:p>
            <a:pPr defTabSz="914400">
              <a:lnSpc>
                <a:spcPct val="90000"/>
              </a:lnSpc>
              <a:spcBef>
                <a:spcPts val="1000"/>
              </a:spcBef>
              <a:buSzTx/>
              <a:defRPr/>
            </a:pP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Visit </a:t>
            </a: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hlinkClick r:id="rId2"/>
              </a:rPr>
              <a:t>aka.ms/MGCI</a:t>
            </a: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 to join MGCI today!</a:t>
            </a:r>
          </a:p>
          <a:p>
            <a:pPr defTabSz="914400">
              <a:lnSpc>
                <a:spcPct val="90000"/>
              </a:lnSpc>
              <a:spcBef>
                <a:spcPts val="1000"/>
              </a:spcBef>
              <a:buSzTx/>
              <a:defRPr/>
            </a:pPr>
            <a:r>
              <a:rPr kumimoji="0" lang="en-US" sz="1800" i="0" u="none" strike="noStrike" kern="1200" cap="none" spc="0" normalizeH="0" baseline="0" noProof="0">
                <a:ln>
                  <a:noFill/>
                </a:ln>
                <a:solidFill>
                  <a:srgbClr val="262626"/>
                </a:solidFill>
                <a:uLnTx/>
                <a:uFillTx/>
                <a:cs typeface="Segoe UI"/>
              </a:rPr>
              <a:t>Subscribe to </a:t>
            </a:r>
            <a:r>
              <a:rPr lang="en-US" sz="1800">
                <a:hlinkClick r:id="rId3"/>
              </a:rPr>
              <a:t>youtube.com/@MicrosoftCommunityLearning</a:t>
            </a:r>
            <a:endParaRPr lang="en-US" sz="1800"/>
          </a:p>
          <a:p>
            <a:pPr defTabSz="914400">
              <a:lnSpc>
                <a:spcPct val="90000"/>
              </a:lnSpc>
              <a:spcBef>
                <a:spcPts val="1000"/>
              </a:spcBef>
              <a:buSzTx/>
              <a:defRPr/>
            </a:pPr>
            <a:r>
              <a:rPr kumimoji="0" lang="en-US" sz="1800" i="0" u="none" strike="noStrike" kern="1200" cap="none" spc="0" normalizeH="0" baseline="0" noProof="0">
                <a:ln>
                  <a:noFill/>
                </a:ln>
                <a:solidFill>
                  <a:srgbClr val="000000"/>
                </a:solidFill>
                <a:effectLst/>
                <a:uLnTx/>
                <a:uFillTx/>
                <a:ea typeface="+mn-ea"/>
                <a:cs typeface="Segoe UI"/>
              </a:rPr>
              <a:t>Become a member at </a:t>
            </a:r>
            <a:r>
              <a:rPr kumimoji="0" lang="en-US" sz="1800" i="0" u="none" strike="noStrike" kern="1200" cap="none" spc="0" normalizeH="0" baseline="0" noProof="0">
                <a:ln>
                  <a:noFill/>
                </a:ln>
                <a:solidFill>
                  <a:srgbClr val="000000"/>
                </a:solidFill>
                <a:effectLst/>
                <a:uLnTx/>
                <a:uFillTx/>
                <a:ea typeface="+mn-ea"/>
                <a:cs typeface="Segoe UI"/>
                <a:hlinkClick r:id="rId4"/>
              </a:rPr>
              <a:t>techcommunity.microsoft.com</a:t>
            </a:r>
            <a:endParaRPr kumimoji="0" lang="en-US" sz="1800" i="0" u="none" strike="noStrike" kern="1200" cap="none" spc="0" normalizeH="0" baseline="0" noProof="0">
              <a:ln>
                <a:noFill/>
              </a:ln>
              <a:solidFill>
                <a:srgbClr val="000000"/>
              </a:solidFill>
              <a:effectLst/>
              <a:uLnTx/>
              <a:uFillTx/>
              <a:ea typeface="+mn-ea"/>
              <a:cs typeface="Segoe UI"/>
            </a:endParaRP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Community</a:t>
            </a: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469" b="123"/>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84199" y="1984051"/>
            <a:ext cx="5902662" cy="4498667"/>
          </a:xfrm>
        </p:spPr>
        <p:txBody>
          <a:bodyPr/>
          <a:lstStyle/>
          <a:p>
            <a:pPr marL="285750" indent="-285750">
              <a:lnSpc>
                <a:spcPct val="90000"/>
              </a:lnSpc>
              <a:spcBef>
                <a:spcPts val="1000"/>
              </a:spcBef>
              <a:buFont typeface="Arial" panose="020B0604020202020204" pitchFamily="34" charset="0"/>
              <a:buChar char="•"/>
            </a:pPr>
            <a:r>
              <a:rPr lang="en-US">
                <a:effectLst/>
              </a:rPr>
              <a:t>Multiple updates to the </a:t>
            </a:r>
            <a:r>
              <a:rPr lang="en-US" u="sng">
                <a:effectLst/>
                <a:hlinkClick r:id="rId3"/>
              </a:rPr>
              <a:t>Customer Hub</a:t>
            </a:r>
            <a:r>
              <a:rPr lang="en-US">
                <a:effectLst/>
              </a:rPr>
              <a:t> sessions</a:t>
            </a:r>
          </a:p>
          <a:p>
            <a:pPr marL="285750" indent="-285750">
              <a:lnSpc>
                <a:spcPct val="90000"/>
              </a:lnSpc>
              <a:spcBef>
                <a:spcPts val="1000"/>
              </a:spcBef>
              <a:buFont typeface="Arial" panose="020B0604020202020204" pitchFamily="34" charset="0"/>
              <a:buChar char="•"/>
            </a:pPr>
            <a:r>
              <a:rPr lang="en-US">
                <a:effectLst/>
              </a:rPr>
              <a:t>Multiple updates to the </a:t>
            </a:r>
            <a:r>
              <a:rPr lang="en-US" u="sng">
                <a:effectLst/>
                <a:hlinkClick r:id="rId4"/>
              </a:rPr>
              <a:t>Copilot Success Kit</a:t>
            </a:r>
            <a:r>
              <a:rPr lang="en-US">
                <a:effectLst/>
              </a:rPr>
              <a:t>: new change log, updates to guides, new </a:t>
            </a:r>
            <a:r>
              <a:rPr lang="en-US" u="sng">
                <a:effectLst/>
                <a:hlinkClick r:id="rId5"/>
              </a:rPr>
              <a:t>Copilot Chat and agent starter kit</a:t>
            </a:r>
            <a:r>
              <a:rPr lang="en-US">
                <a:effectLst/>
              </a:rPr>
              <a:t>, updates to the </a:t>
            </a:r>
            <a:r>
              <a:rPr lang="en-US" u="sng">
                <a:effectLst/>
                <a:hlinkClick r:id="rId6"/>
              </a:rPr>
              <a:t>user engagement templates and tools</a:t>
            </a:r>
            <a:endParaRPr lang="en-US">
              <a:effectLst/>
            </a:endParaRPr>
          </a:p>
          <a:p>
            <a:pPr marL="285750" indent="-285750">
              <a:lnSpc>
                <a:spcPct val="90000"/>
              </a:lnSpc>
              <a:spcBef>
                <a:spcPts val="1000"/>
              </a:spcBef>
              <a:buFont typeface="Arial" panose="020B0604020202020204" pitchFamily="34" charset="0"/>
              <a:buChar char="•"/>
            </a:pPr>
            <a:r>
              <a:rPr lang="en-US">
                <a:effectLst/>
              </a:rPr>
              <a:t>Multiple updates to the </a:t>
            </a:r>
            <a:r>
              <a:rPr lang="en-US" u="sng">
                <a:effectLst/>
                <a:hlinkClick r:id="rId6"/>
              </a:rPr>
              <a:t>Copilot user engagement templates and tools</a:t>
            </a:r>
            <a:r>
              <a:rPr lang="en-US">
                <a:effectLst/>
              </a:rPr>
              <a:t>: new Copilot prompt-a-thon, updates to existing templates, new templates and tools added </a:t>
            </a:r>
          </a:p>
          <a:p>
            <a:pPr marL="285750" indent="-285750">
              <a:lnSpc>
                <a:spcPct val="90000"/>
              </a:lnSpc>
              <a:spcBef>
                <a:spcPts val="1000"/>
              </a:spcBef>
              <a:buFont typeface="Arial" panose="020B0604020202020204" pitchFamily="34" charset="0"/>
              <a:buChar char="•"/>
            </a:pPr>
            <a:r>
              <a:rPr lang="en-US">
                <a:effectLst/>
              </a:rPr>
              <a:t>New releases:</a:t>
            </a:r>
          </a:p>
          <a:p>
            <a:pPr marL="742950" lvl="1" indent="-285750">
              <a:lnSpc>
                <a:spcPct val="90000"/>
              </a:lnSpc>
              <a:spcBef>
                <a:spcPts val="1000"/>
              </a:spcBef>
              <a:buFont typeface="Arial" panose="020B0604020202020204" pitchFamily="34" charset="0"/>
              <a:buChar char="•"/>
            </a:pPr>
            <a:r>
              <a:rPr lang="en-US" u="sng">
                <a:effectLst/>
                <a:hlinkClick r:id="rId7"/>
              </a:rPr>
              <a:t>Microsoft Clipchamp</a:t>
            </a:r>
            <a:r>
              <a:rPr lang="en-US">
                <a:effectLst/>
              </a:rPr>
              <a:t> and </a:t>
            </a:r>
            <a:r>
              <a:rPr lang="en-US" u="sng">
                <a:effectLst/>
                <a:hlinkClick r:id="rId8"/>
              </a:rPr>
              <a:t>agents in Microsoft 365</a:t>
            </a:r>
            <a:r>
              <a:rPr lang="en-US">
                <a:effectLst/>
              </a:rPr>
              <a:t> pages</a:t>
            </a:r>
          </a:p>
          <a:p>
            <a:pPr marL="742950" lvl="1" indent="-285750">
              <a:lnSpc>
                <a:spcPct val="90000"/>
              </a:lnSpc>
              <a:spcBef>
                <a:spcPts val="1000"/>
              </a:spcBef>
              <a:buFont typeface="Arial" panose="020B0604020202020204" pitchFamily="34" charset="0"/>
              <a:buChar char="•"/>
            </a:pPr>
            <a:r>
              <a:rPr lang="en-US">
                <a:effectLst/>
                <a:hlinkClick r:id="rId9"/>
              </a:rPr>
              <a:t>Day in the Life guides</a:t>
            </a:r>
            <a:r>
              <a:rPr lang="en-US">
                <a:effectLst/>
              </a:rPr>
              <a:t> for accessibility </a:t>
            </a:r>
            <a:endParaRPr lang="en-US"/>
          </a:p>
          <a:p>
            <a:pPr marL="742950" lvl="1" indent="-285750">
              <a:lnSpc>
                <a:spcPct val="90000"/>
              </a:lnSpc>
              <a:spcBef>
                <a:spcPts val="1000"/>
              </a:spcBef>
              <a:buFont typeface="Arial" panose="020B0604020202020204" pitchFamily="34" charset="0"/>
              <a:buChar char="•"/>
            </a:pPr>
            <a:r>
              <a:rPr lang="en-US">
                <a:effectLst/>
              </a:rPr>
              <a:t>Copilot chat and agent scenarios in the </a:t>
            </a:r>
            <a:r>
              <a:rPr lang="en-US" u="sng">
                <a:effectLst/>
                <a:hlinkClick r:id="rId10"/>
              </a:rPr>
              <a:t>Copilot Scenario Library</a:t>
            </a:r>
            <a:endParaRPr lang="en-US" u="sng"/>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333333"/>
                </a:solidFill>
                <a:effectLst/>
                <a:uLnTx/>
                <a:uFillTx/>
              </a:rPr>
              <a:t>Read or subscribe to our </a:t>
            </a:r>
            <a:r>
              <a:rPr kumimoji="0" lang="en-US" b="0" i="0" u="none" strike="noStrike" kern="1200" cap="none" spc="0" normalizeH="0" baseline="0" noProof="0">
                <a:ln>
                  <a:noFill/>
                </a:ln>
                <a:solidFill>
                  <a:srgbClr val="333333"/>
                </a:solidFill>
                <a:effectLst/>
                <a:uLnTx/>
                <a:uFillTx/>
                <a:hlinkClick r:id="rId11"/>
              </a:rPr>
              <a:t>Release notes</a:t>
            </a:r>
            <a:r>
              <a:rPr kumimoji="0" lang="en-US" b="0" i="0" u="none" strike="noStrike" kern="1200" cap="none" spc="0" normalizeH="0" baseline="0" noProof="0">
                <a:ln>
                  <a:noFill/>
                </a:ln>
                <a:solidFill>
                  <a:srgbClr val="333333"/>
                </a:solidFill>
                <a:effectLst/>
                <a:uLnTx/>
                <a:uFillTx/>
              </a:rPr>
              <a:t> for more updates.</a:t>
            </a:r>
            <a:endParaRPr lang="en-US"/>
          </a:p>
        </p:txBody>
      </p:sp>
      <p:pic>
        <p:nvPicPr>
          <p:cNvPr id="21" name="Picture 20">
            <a:extLst>
              <a:ext uri="{FF2B5EF4-FFF2-40B4-BE49-F238E27FC236}">
                <a16:creationId xmlns:a16="http://schemas.microsoft.com/office/drawing/2014/main" id="{937BD924-F529-9650-90DC-D65393571BBD}"/>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591274" y="1984051"/>
            <a:ext cx="5384099" cy="3029013"/>
          </a:xfrm>
          <a:prstGeom prst="roundRect">
            <a:avLst>
              <a:gd name="adj" fmla="val 3334"/>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FC6F5-F1BD-A205-9809-EB1292482B71}"/>
              </a:ext>
            </a:extLst>
          </p:cNvPr>
          <p:cNvSpPr>
            <a:spLocks noGrp="1"/>
          </p:cNvSpPr>
          <p:nvPr>
            <p:ph type="title"/>
          </p:nvPr>
        </p:nvSpPr>
        <p:spPr/>
        <p:txBody>
          <a:bodyPr/>
          <a:lstStyle/>
          <a:p>
            <a:r>
              <a:rPr lang="en-US"/>
              <a:t>Top Microsoft 365 updates</a:t>
            </a:r>
          </a:p>
        </p:txBody>
      </p:sp>
      <p:sp>
        <p:nvSpPr>
          <p:cNvPr id="7" name="Text Placeholder 6">
            <a:extLst>
              <a:ext uri="{FF2B5EF4-FFF2-40B4-BE49-F238E27FC236}">
                <a16:creationId xmlns:a16="http://schemas.microsoft.com/office/drawing/2014/main" id="{98E2A45E-A5C4-8ACB-CAD9-25E7B17B6DD6}"/>
              </a:ext>
            </a:extLst>
          </p:cNvPr>
          <p:cNvSpPr>
            <a:spLocks noGrp="1"/>
          </p:cNvSpPr>
          <p:nvPr>
            <p:ph type="body" sz="quarter" idx="12"/>
          </p:nvPr>
        </p:nvSpPr>
        <p:spPr>
          <a:xfrm>
            <a:off x="453337" y="1231793"/>
            <a:ext cx="3617912" cy="307777"/>
          </a:xfrm>
        </p:spPr>
        <p:txBody>
          <a:bodyPr/>
          <a:lstStyle/>
          <a:p>
            <a:r>
              <a:rPr lang="en-US"/>
              <a:t>Microsoft Viva Goals</a:t>
            </a:r>
          </a:p>
        </p:txBody>
      </p:sp>
      <p:sp>
        <p:nvSpPr>
          <p:cNvPr id="9" name="Text Placeholder 8">
            <a:extLst>
              <a:ext uri="{FF2B5EF4-FFF2-40B4-BE49-F238E27FC236}">
                <a16:creationId xmlns:a16="http://schemas.microsoft.com/office/drawing/2014/main" id="{404993C8-6B3E-F266-45F5-B7C7EF35BE5F}"/>
              </a:ext>
            </a:extLst>
          </p:cNvPr>
          <p:cNvSpPr>
            <a:spLocks noGrp="1"/>
          </p:cNvSpPr>
          <p:nvPr>
            <p:ph type="body" sz="quarter" idx="13"/>
          </p:nvPr>
        </p:nvSpPr>
        <p:spPr>
          <a:xfrm>
            <a:off x="584199" y="2056776"/>
            <a:ext cx="5641939" cy="2960811"/>
          </a:xfrm>
        </p:spPr>
        <p:txBody>
          <a:bodyPr/>
          <a:lstStyle/>
          <a:p>
            <a:pPr marL="0" indent="0">
              <a:lnSpc>
                <a:spcPct val="90000"/>
              </a:lnSpc>
              <a:spcBef>
                <a:spcPts val="1000"/>
              </a:spcBef>
              <a:buNone/>
            </a:pPr>
            <a:r>
              <a:rPr lang="en-US" sz="2400">
                <a:solidFill>
                  <a:srgbClr val="333333"/>
                </a:solidFill>
                <a:latin typeface="Segoe UI Semibold"/>
                <a:ea typeface="Lato"/>
                <a:cs typeface="Lato"/>
              </a:rPr>
              <a:t>Viva Goals Retirement</a:t>
            </a:r>
            <a:endParaRPr lang="en-US" sz="2400">
              <a:latin typeface="Segoe UI Semibold"/>
            </a:endParaRPr>
          </a:p>
          <a:p>
            <a:pPr marL="0" indent="0">
              <a:lnSpc>
                <a:spcPct val="90000"/>
              </a:lnSpc>
              <a:spcBef>
                <a:spcPts val="1000"/>
              </a:spcBef>
              <a:buNone/>
            </a:pPr>
            <a:r>
              <a:rPr lang="en-US"/>
              <a:t>Viva Goals will be retired on December 31, 2025, with no new feature developments after December 5, 2024. Microsoft remains fully committed to the Viva suite, continuing to innovate and deliver tools to help our customers drive meaningful business impact. </a:t>
            </a:r>
          </a:p>
          <a:p>
            <a:pPr marL="0" indent="0">
              <a:lnSpc>
                <a:spcPct val="90000"/>
              </a:lnSpc>
              <a:spcBef>
                <a:spcPts val="1000"/>
              </a:spcBef>
              <a:buNone/>
            </a:pPr>
            <a:r>
              <a:rPr lang="en-US" sz="1800">
                <a:highlight>
                  <a:srgbClr val="FFFFFF"/>
                </a:highlight>
                <a:latin typeface="Segoe UI"/>
                <a:cs typeface="Segoe UI"/>
              </a:rPr>
              <a:t>Click </a:t>
            </a:r>
            <a:r>
              <a:rPr lang="en-US" sz="1800">
                <a:highlight>
                  <a:srgbClr val="FFFFFF"/>
                </a:highlight>
                <a:latin typeface="Segoe UI"/>
                <a:cs typeface="Segoe UI"/>
                <a:hlinkClick r:id="rId2"/>
              </a:rPr>
              <a:t>aka.ms/</a:t>
            </a:r>
            <a:r>
              <a:rPr lang="en-US" sz="1800" err="1">
                <a:highlight>
                  <a:srgbClr val="FFFFFF"/>
                </a:highlight>
                <a:latin typeface="Segoe UI"/>
                <a:cs typeface="Segoe UI"/>
                <a:hlinkClick r:id="rId2"/>
              </a:rPr>
              <a:t>VivaGoals</a:t>
            </a:r>
            <a:r>
              <a:rPr lang="en-US" sz="1800">
                <a:highlight>
                  <a:srgbClr val="FFFFFF"/>
                </a:highlight>
                <a:latin typeface="Segoe UI"/>
                <a:cs typeface="Segoe UI"/>
                <a:hlinkClick r:id="rId2"/>
              </a:rPr>
              <a:t>/</a:t>
            </a:r>
            <a:r>
              <a:rPr lang="en-US" sz="1800" err="1">
                <a:highlight>
                  <a:srgbClr val="FFFFFF"/>
                </a:highlight>
                <a:latin typeface="Segoe UI"/>
                <a:cs typeface="Segoe UI"/>
                <a:hlinkClick r:id="rId2"/>
              </a:rPr>
              <a:t>RetirementAnnouncement</a:t>
            </a:r>
            <a:r>
              <a:rPr lang="en-US" sz="1800">
                <a:highlight>
                  <a:srgbClr val="FFFFFF"/>
                </a:highlight>
                <a:latin typeface="Segoe UI"/>
                <a:cs typeface="Segoe UI"/>
              </a:rPr>
              <a:t> to learn more.</a:t>
            </a:r>
          </a:p>
          <a:p>
            <a:pPr marL="0" indent="0">
              <a:lnSpc>
                <a:spcPct val="90000"/>
              </a:lnSpc>
              <a:spcBef>
                <a:spcPts val="1000"/>
              </a:spcBef>
              <a:buNone/>
            </a:pPr>
            <a:r>
              <a:rPr lang="en-US" sz="1800">
                <a:highlight>
                  <a:srgbClr val="FFFFFF"/>
                </a:highlight>
                <a:latin typeface="Segoe UI"/>
                <a:cs typeface="Segoe UI"/>
              </a:rPr>
              <a:t>Click </a:t>
            </a:r>
            <a:r>
              <a:rPr lang="en-US" sz="1800">
                <a:highlight>
                  <a:srgbClr val="FFFFFF"/>
                </a:highlight>
                <a:latin typeface="Segoe UI"/>
                <a:cs typeface="Segoe UI"/>
                <a:hlinkClick r:id="rId3"/>
              </a:rPr>
              <a:t>aka.ms/</a:t>
            </a:r>
            <a:r>
              <a:rPr lang="en-US" sz="1800" err="1">
                <a:highlight>
                  <a:srgbClr val="FFFFFF"/>
                </a:highlight>
                <a:latin typeface="Segoe UI"/>
                <a:cs typeface="Segoe UI"/>
                <a:hlinkClick r:id="rId3"/>
              </a:rPr>
              <a:t>VivaGoals</a:t>
            </a:r>
            <a:r>
              <a:rPr lang="en-US" sz="1800">
                <a:highlight>
                  <a:srgbClr val="FFFFFF"/>
                </a:highlight>
                <a:latin typeface="Segoe UI"/>
                <a:cs typeface="Segoe UI"/>
                <a:hlinkClick r:id="rId3"/>
              </a:rPr>
              <a:t>/</a:t>
            </a:r>
            <a:r>
              <a:rPr lang="en-US" sz="1800" err="1">
                <a:highlight>
                  <a:srgbClr val="FFFFFF"/>
                </a:highlight>
                <a:latin typeface="Segoe UI"/>
                <a:cs typeface="Segoe UI"/>
                <a:hlinkClick r:id="rId3"/>
              </a:rPr>
              <a:t>RetirementFAQ</a:t>
            </a:r>
            <a:r>
              <a:rPr lang="en-US" sz="1800">
                <a:highlight>
                  <a:srgbClr val="FFFFFF"/>
                </a:highlight>
                <a:latin typeface="Segoe UI"/>
                <a:cs typeface="Segoe UI"/>
              </a:rPr>
              <a:t> for the FAQ article.</a:t>
            </a:r>
          </a:p>
        </p:txBody>
      </p:sp>
      <p:pic>
        <p:nvPicPr>
          <p:cNvPr id="13" name="Picture 2">
            <a:extLst>
              <a:ext uri="{FF2B5EF4-FFF2-40B4-BE49-F238E27FC236}">
                <a16:creationId xmlns:a16="http://schemas.microsoft.com/office/drawing/2014/main" id="{B0EABF01-5CE5-1B90-2FD1-CB44F38D5B0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651454" y="2056776"/>
            <a:ext cx="4795146" cy="309769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8260"/>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19630DD4C1C740BFBCFBFA32E51E43" ma:contentTypeVersion="16" ma:contentTypeDescription="Create a new document." ma:contentTypeScope="" ma:versionID="795e7c9568c679f3c778f9849e403e23">
  <xsd:schema xmlns:xsd="http://www.w3.org/2001/XMLSchema" xmlns:xs="http://www.w3.org/2001/XMLSchema" xmlns:p="http://schemas.microsoft.com/office/2006/metadata/properties" xmlns:ns1="http://schemas.microsoft.com/sharepoint/v3" xmlns:ns2="85c9570b-8f2b-433d-80aa-001cea273452" xmlns:ns3="ad33a634-307a-4b74-943b-8b339bb5242d" targetNamespace="http://schemas.microsoft.com/office/2006/metadata/properties" ma:root="true" ma:fieldsID="01f3af7cb4c9b38c5bd74db6bff5469a" ns1:_="" ns2:_="" ns3:_="">
    <xsd:import namespace="http://schemas.microsoft.com/sharepoint/v3"/>
    <xsd:import namespace="85c9570b-8f2b-433d-80aa-001cea273452"/>
    <xsd:import namespace="ad33a634-307a-4b74-943b-8b339bb5242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9570b-8f2b-433d-80aa-001cea2734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33a634-307a-4b74-943b-8b339bb5242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1a5625-0e1e-43db-9221-c45e5749a660}" ma:internalName="TaxCatchAll" ma:showField="CatchAllData" ma:web="ad33a634-307a-4b74-943b-8b339bb524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d33a634-307a-4b74-943b-8b339bb5242d" xsi:nil="true"/>
    <_ip_UnifiedCompliancePolicyProperties xmlns="http://schemas.microsoft.com/sharepoint/v3" xsi:nil="true"/>
    <lcf76f155ced4ddcb4097134ff3c332f xmlns="85c9570b-8f2b-433d-80aa-001cea27345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2F5F3D-F213-4136-B480-1069A53E30BA}">
  <ds:schemaRefs>
    <ds:schemaRef ds:uri="http://schemas.microsoft.com/sharepoint/v3/contenttype/forms"/>
  </ds:schemaRefs>
</ds:datastoreItem>
</file>

<file path=customXml/itemProps2.xml><?xml version="1.0" encoding="utf-8"?>
<ds:datastoreItem xmlns:ds="http://schemas.openxmlformats.org/officeDocument/2006/customXml" ds:itemID="{FD7C7F55-A583-4A10-A2FB-B10A906EE8EB}">
  <ds:schemaRefs>
    <ds:schemaRef ds:uri="85c9570b-8f2b-433d-80aa-001cea273452"/>
    <ds:schemaRef ds:uri="ad33a634-307a-4b74-943b-8b339bb524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FBB3FB-C73B-47F5-A934-DA24B9C640C2}">
  <ds:schemaRefs>
    <ds:schemaRef ds:uri="http://schemas.microsoft.com/sharepoint/v3"/>
    <ds:schemaRef ds:uri="http://schemas.microsoft.com/office/2006/documentManagement/types"/>
    <ds:schemaRef ds:uri="ad33a634-307a-4b74-943b-8b339bb5242d"/>
    <ds:schemaRef ds:uri="http://schemas.openxmlformats.org/package/2006/metadata/core-properties"/>
    <ds:schemaRef ds:uri="http://www.w3.org/XML/1998/namespace"/>
    <ds:schemaRef ds:uri="http://purl.org/dc/terms/"/>
    <ds:schemaRef ds:uri="http://schemas.microsoft.com/office/2006/metadata/properties"/>
    <ds:schemaRef ds:uri="http://schemas.microsoft.com/office/infopath/2007/PartnerControls"/>
    <ds:schemaRef ds:uri="85c9570b-8f2b-433d-80aa-001cea273452"/>
    <ds:schemaRef ds:uri="http://purl.org/dc/dcmitype/"/>
    <ds:schemaRef ds:uri="http://purl.org/dc/elements/1.1/"/>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5</TotalTime>
  <Words>3101</Words>
  <Application>Microsoft Office PowerPoint</Application>
  <PresentationFormat>Widescreen</PresentationFormat>
  <Paragraphs>312</Paragraphs>
  <Slides>40</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Calibri</vt:lpstr>
      <vt:lpstr>Consolas</vt:lpstr>
      <vt:lpstr>Segoe Sans Display Semibold</vt:lpstr>
      <vt:lpstr>Segoe Sans Text</vt:lpstr>
      <vt:lpstr>Segoe UI</vt:lpstr>
      <vt:lpstr>Segoe UI Semibold</vt:lpstr>
      <vt:lpstr>Segoe UI Semilight</vt:lpstr>
      <vt:lpstr>SegoeUI</vt:lpstr>
      <vt:lpstr>Wingdings</vt:lpstr>
      <vt:lpstr>1_LIGHT GRAY TEMPLATE</vt:lpstr>
      <vt:lpstr>Microsoft 365 Champions community call</vt:lpstr>
      <vt:lpstr>Digital Event Code of Conduct</vt:lpstr>
      <vt:lpstr>Agenda</vt:lpstr>
      <vt:lpstr>New call format starting February 2025</vt:lpstr>
      <vt:lpstr>Announcements</vt:lpstr>
      <vt:lpstr>Announcements</vt:lpstr>
      <vt:lpstr>Announcements</vt:lpstr>
      <vt:lpstr>Adoption.microsoft.com</vt:lpstr>
      <vt:lpstr>Top Microsoft 365 updates</vt:lpstr>
      <vt:lpstr>Top Microsoft 365 updates</vt:lpstr>
      <vt:lpstr>Top Microsoft 365 updates</vt:lpstr>
      <vt:lpstr>Top Microsoft 365 updates</vt:lpstr>
      <vt:lpstr>The new chat and channels experience </vt:lpstr>
      <vt:lpstr>Vision &amp; goals</vt:lpstr>
      <vt:lpstr>Asynchronous collaboration key pain points </vt:lpstr>
      <vt:lpstr>Principles</vt:lpstr>
      <vt:lpstr>Who are we designing for?</vt:lpstr>
      <vt:lpstr>Role of chats and channels</vt:lpstr>
      <vt:lpstr>Achieve two user outcomes</vt:lpstr>
      <vt:lpstr>Recap: Reduce noise and clutter</vt:lpstr>
      <vt:lpstr>Notifications</vt:lpstr>
      <vt:lpstr>Chats and channels</vt:lpstr>
      <vt:lpstr>Adding to new team doesn’t assume interest in all channels</vt:lpstr>
      <vt:lpstr>Auto or manual cleanup of channels of low interest</vt:lpstr>
      <vt:lpstr>New chats and channels experience</vt:lpstr>
      <vt:lpstr>Live demo</vt:lpstr>
      <vt:lpstr>Optimized for every device</vt:lpstr>
      <vt:lpstr>Chats and channels together in one place</vt:lpstr>
      <vt:lpstr>Optimized for triage and navigation</vt:lpstr>
      <vt:lpstr>Quickly switch to separate chats and channels, like before</vt:lpstr>
      <vt:lpstr>Change management</vt:lpstr>
      <vt:lpstr>In-app onboarding experience</vt:lpstr>
      <vt:lpstr>Adaptability - Discovery</vt:lpstr>
      <vt:lpstr>Adaptable. It’s your Teams.</vt:lpstr>
      <vt:lpstr>User and admin enablement</vt:lpstr>
      <vt:lpstr>Resources   Microsoft 365 blog https://aka.ms/Teams/NewCCAnnouncement  and Tech Community blog  Microsoft Adoption  https://aka.ms/Teams/NewChatChannels Champions, IT Pro, Admin guide, User guide, and community events. </vt:lpstr>
      <vt:lpstr>Thank you!</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tifflee@microsoft.com;jhwang@microsoft.com</dc:creator>
  <cp:lastModifiedBy>Jessie Hwang (MCAG)</cp:lastModifiedBy>
  <cp:revision>3</cp:revision>
  <dcterms:created xsi:type="dcterms:W3CDTF">2025-01-16T18:07:28Z</dcterms:created>
  <dcterms:modified xsi:type="dcterms:W3CDTF">2025-01-29T19:25:56Z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0x0101001419630DD4C1C740BFBCFBFA32E51E43</vt:lpwstr>
  </property>
  <property fmtid="{D5CDD505-2E9C-101B-9397-08002B2CF9AE}" pid="3" name="MediaServiceImageTags">
    <vt:lpwstr/>
  </property>
</Properties>
</file>