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54" r:id="rId5"/>
  </p:sldMasterIdLst>
  <p:notesMasterIdLst>
    <p:notesMasterId r:id="rId37"/>
  </p:notesMasterIdLst>
  <p:sldIdLst>
    <p:sldId id="257" r:id="rId6"/>
    <p:sldId id="1832" r:id="rId7"/>
    <p:sldId id="258" r:id="rId8"/>
    <p:sldId id="1833" r:id="rId9"/>
    <p:sldId id="2147483646" r:id="rId10"/>
    <p:sldId id="259" r:id="rId11"/>
    <p:sldId id="264" r:id="rId12"/>
    <p:sldId id="268" r:id="rId13"/>
    <p:sldId id="260" r:id="rId14"/>
    <p:sldId id="279" r:id="rId15"/>
    <p:sldId id="263" r:id="rId16"/>
    <p:sldId id="273" r:id="rId17"/>
    <p:sldId id="266" r:id="rId18"/>
    <p:sldId id="2147483647" r:id="rId19"/>
    <p:sldId id="267" r:id="rId20"/>
    <p:sldId id="304" r:id="rId21"/>
    <p:sldId id="291" r:id="rId22"/>
    <p:sldId id="2147482834" r:id="rId23"/>
    <p:sldId id="277" r:id="rId24"/>
    <p:sldId id="269" r:id="rId25"/>
    <p:sldId id="288" r:id="rId26"/>
    <p:sldId id="270" r:id="rId27"/>
    <p:sldId id="271" r:id="rId28"/>
    <p:sldId id="275" r:id="rId29"/>
    <p:sldId id="272" r:id="rId30"/>
    <p:sldId id="276" r:id="rId31"/>
    <p:sldId id="2147483432" r:id="rId32"/>
    <p:sldId id="2147483562" r:id="rId33"/>
    <p:sldId id="274" r:id="rId34"/>
    <p:sldId id="265" r:id="rId35"/>
    <p:sldId id="21474686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57"/>
            <p14:sldId id="1832"/>
            <p14:sldId id="258"/>
          </p14:sldIdLst>
        </p14:section>
        <p14:section name="Announcements" id="{47260544-EBF5-48AC-B48C-2C185CFFEB58}">
          <p14:sldIdLst>
            <p14:sldId id="1833"/>
            <p14:sldId id="2147483646"/>
            <p14:sldId id="259"/>
            <p14:sldId id="264"/>
            <p14:sldId id="268"/>
            <p14:sldId id="260"/>
          </p14:sldIdLst>
        </p14:section>
        <p14:section name="Top M365 updates" id="{5C65063C-92C9-4B06-989C-73A64E5A6746}">
          <p14:sldIdLst>
            <p14:sldId id="279"/>
            <p14:sldId id="263"/>
            <p14:sldId id="273"/>
            <p14:sldId id="266"/>
          </p14:sldIdLst>
        </p14:section>
        <p14:section name="Primary topic: SharePoint" id="{87B72586-ADC5-4930-8168-B26B656BAD91}">
          <p14:sldIdLst>
            <p14:sldId id="2147483647"/>
            <p14:sldId id="267"/>
            <p14:sldId id="304"/>
            <p14:sldId id="291"/>
            <p14:sldId id="2147482834"/>
            <p14:sldId id="277"/>
            <p14:sldId id="269"/>
            <p14:sldId id="288"/>
            <p14:sldId id="270"/>
            <p14:sldId id="271"/>
            <p14:sldId id="275"/>
            <p14:sldId id="272"/>
            <p14:sldId id="276"/>
            <p14:sldId id="2147483432"/>
            <p14:sldId id="2147483562"/>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C91932-8B08-408D-0489-0C7625E89DBD}" name="Rob Nunez" initials="RN" userId="S::ronunez@microsoft.com::fc58f520-5f54-479b-9437-d71baeac35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B64F5"/>
    <a:srgbClr val="1C9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5F0E9-EACD-4523-9D25-A23629C16D06}"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E1CA2-D1BC-408A-8C22-19A8A4637FC1}" type="slidenum">
              <a:rPr lang="en-US" smtClean="0"/>
              <a:t>‹#›</a:t>
            </a:fld>
            <a:endParaRPr lang="en-US"/>
          </a:p>
        </p:txBody>
      </p:sp>
    </p:spTree>
    <p:extLst>
      <p:ext uri="{BB962C8B-B14F-4D97-AF65-F5344CB8AC3E}">
        <p14:creationId xmlns:p14="http://schemas.microsoft.com/office/powerpoint/2010/main" val="50553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2/26/2025 12:36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Aptos" panose="020B0004020202020204" pitchFamily="34" charset="0"/>
                <a:cs typeface="Arial" panose="020B0604020202020204" pitchFamily="34" charset="0"/>
              </a:rPr>
              <a:t>As we have always said – SharePoint is a platform and an application – and I’m incredibly excited about the next step for the SharePoint app – powered by AI. Here you can see all the value of design and functionality that comes through an endless possibility of the ways you can design and create beautiful, content-rich sites for your organization’s intranet. </a:t>
            </a:r>
            <a:endParaRPr lang="en-US" sz="1200">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0EA76-27FA-4149-9262-298C75664B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210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SharePoint agents have reach general availability (GA).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2/26/2025 12:36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571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Placeholder slide to demonstrate SharePoint agents. </a:t>
            </a:r>
          </a:p>
        </p:txBody>
      </p:sp>
      <p:sp>
        <p:nvSpPr>
          <p:cNvPr id="4" name="Slide Number Placeholder 3"/>
          <p:cNvSpPr>
            <a:spLocks noGrp="1"/>
          </p:cNvSpPr>
          <p:nvPr>
            <p:ph type="sldNum" sz="quarter" idx="5"/>
          </p:nvPr>
        </p:nvSpPr>
        <p:spPr/>
        <p:txBody>
          <a:bodyPr/>
          <a:lstStyle/>
          <a:p>
            <a:fld id="{71EE1CA2-D1BC-408A-8C22-19A8A4637FC1}" type="slidenum">
              <a:rPr lang="en-US" smtClean="0"/>
              <a:t>19</a:t>
            </a:fld>
            <a:endParaRPr lang="en-US"/>
          </a:p>
        </p:txBody>
      </p:sp>
    </p:spTree>
    <p:extLst>
      <p:ext uri="{BB962C8B-B14F-4D97-AF65-F5344CB8AC3E}">
        <p14:creationId xmlns:p14="http://schemas.microsoft.com/office/powerpoint/2010/main" val="2425309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1ADB-5712-31CA-6EA3-E36335D3F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CCFB1-C157-0FEC-6AC4-41ABB82FC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8E5FC-F746-D4CA-3951-887AF8CCF818}"/>
              </a:ext>
            </a:extLst>
          </p:cNvPr>
          <p:cNvSpPr>
            <a:spLocks noGrp="1"/>
          </p:cNvSpPr>
          <p:nvPr>
            <p:ph type="body" idx="1"/>
          </p:nvPr>
        </p:nvSpPr>
        <p:spPr/>
        <p:txBody>
          <a:bodyPr/>
          <a:lstStyle/>
          <a:p>
            <a:pPr marL="0" marR="0">
              <a:lnSpc>
                <a:spcPct val="107000"/>
              </a:lnSpc>
              <a:spcAft>
                <a:spcPts val="200"/>
              </a:spcAft>
            </a:pPr>
            <a:r>
              <a:rPr lang="en-US" sz="1800" kern="0">
                <a:effectLst/>
                <a:latin typeface="Segoe UI" panose="020B0502040204020203" pitchFamily="34" charset="0"/>
                <a:ea typeface="Aptos" panose="020B0004020202020204" pitchFamily="34" charset="0"/>
              </a:rPr>
              <a:t>Work gets better when agents learn from these past projects to draft a proposal using new requirements. Let’s edit this SharePoint agent to do that.</a:t>
            </a:r>
            <a:endParaRPr lang="en-US" sz="1200" kern="100">
              <a:solidFill>
                <a:srgbClr val="242424"/>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6C48EEC0-A03C-D453-D5C1-926EF699FD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F5522-B65E-4FEC-9E7B-2077DF385C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50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28F0-01DA-26A8-B56F-3159769D6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FD799-368A-38CB-EC63-42497A6C5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B42F-E846-B36F-698F-31C425E87965}"/>
              </a:ext>
            </a:extLst>
          </p:cNvPr>
          <p:cNvSpPr>
            <a:spLocks noGrp="1"/>
          </p:cNvSpPr>
          <p:nvPr>
            <p:ph type="body" idx="1"/>
          </p:nvPr>
        </p:nvSpPr>
        <p:spPr/>
        <p:txBody>
          <a:bodyPr/>
          <a:lstStyle/>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When I choose to send the response, the access permissions of the underlying files do not change. The recipients in the chat see the response with a message indicating that I reviewed and shared it.</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r>
              <a:rPr lang="en-US" sz="1800" kern="0">
                <a:effectLst/>
                <a:latin typeface="Segoe UI" panose="020B0502040204020203" pitchFamily="34" charset="0"/>
                <a:ea typeface="Aptos" panose="020B0004020202020204" pitchFamily="34" charset="0"/>
              </a:rPr>
              <a:t>Interacting with the agent continues to protect from oversharing and doesn’t create any new processes for how the source content is shared.</a:t>
            </a:r>
            <a:endParaRPr lang="en-US" sz="18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EC44294-878E-C521-680C-31138E405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F5522-B65E-4FEC-9E7B-2077DF385C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6716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366B2-DB99-E2A8-32CF-3AC5B4899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8A8E5-4BCC-343D-F089-293F5E075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AC108-B21B-6DCD-68AC-1B9BC09764FB}"/>
              </a:ext>
            </a:extLst>
          </p:cNvPr>
          <p:cNvSpPr>
            <a:spLocks noGrp="1"/>
          </p:cNvSpPr>
          <p:nvPr>
            <p:ph type="body" idx="1"/>
          </p:nvPr>
        </p:nvSpPr>
        <p:spPr/>
        <p:txBody>
          <a:bodyPr/>
          <a:lstStyle/>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Onboarding and </a:t>
            </a:r>
            <a:r>
              <a:rPr lang="en-US" sz="1800" err="1">
                <a:effectLst/>
                <a:latin typeface="Segoe UI" panose="020B0502040204020203" pitchFamily="34" charset="0"/>
                <a:ea typeface="Aptos" panose="020B0004020202020204" pitchFamily="34" charset="0"/>
                <a:cs typeface="Arial" panose="020B0604020202020204" pitchFamily="34" charset="0"/>
              </a:rPr>
              <a:t>learniaccessiblet</a:t>
            </a:r>
            <a:r>
              <a:rPr lang="en-US" sz="1800">
                <a:effectLst/>
                <a:latin typeface="Segoe UI" panose="020B0502040204020203" pitchFamily="34" charset="0"/>
                <a:ea typeface="Aptos" panose="020B0004020202020204" pitchFamily="34" charset="0"/>
                <a:cs typeface="Arial" panose="020B0604020202020204" pitchFamily="34" charset="0"/>
              </a:rPr>
              <a:t> experiences are just two business scenarios where agents can improve how you work. </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But, any scenario where an agent grounded in SharePoint content can be used to fact-check, research, summarize, analyze or generate recommendations can have a positive impact on business outcomes</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r>
              <a:rPr lang="en-US" sz="1800" kern="0">
                <a:effectLst/>
                <a:latin typeface="Segoe UI" panose="020B0502040204020203" pitchFamily="34" charset="0"/>
                <a:ea typeface="Aptos" panose="020B0004020202020204" pitchFamily="34" charset="0"/>
              </a:rPr>
              <a:t>Combined with how easy it is to create, share and secure SharePoint agents means that this collaborative AI is accessible to everyone.</a:t>
            </a:r>
            <a:endParaRPr lang="en-US" sz="1200" kern="100">
              <a:solidFill>
                <a:srgbClr val="242424"/>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A097FC22-3EC3-D76B-F2CC-9102CFED7A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F5522-B65E-4FEC-9E7B-2077DF385C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22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b="0" i="0" dirty="0">
                <a:solidFill>
                  <a:srgbClr val="000000"/>
                </a:solidFill>
                <a:effectLst/>
                <a:latin typeface="Segoe UI" panose="020B0502040204020203" pitchFamily="34" charset="0"/>
              </a:rPr>
              <a:t>Breaking down the value of SharePoint sites and portals: Simple authoring, crafting beautiful content, and deeper engagement with your internal audiences.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90761-25A5-4E0F-A37F-C969119906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26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Placeholder slide to demonstrate flexible sections within a SharePoint page. </a:t>
            </a:r>
          </a:p>
        </p:txBody>
      </p:sp>
      <p:sp>
        <p:nvSpPr>
          <p:cNvPr id="4" name="Slide Number Placeholder 3"/>
          <p:cNvSpPr>
            <a:spLocks noGrp="1"/>
          </p:cNvSpPr>
          <p:nvPr>
            <p:ph type="sldNum" sz="quarter" idx="5"/>
          </p:nvPr>
        </p:nvSpPr>
        <p:spPr/>
        <p:txBody>
          <a:bodyPr/>
          <a:lstStyle/>
          <a:p>
            <a:fld id="{71EE1CA2-D1BC-408A-8C22-19A8A4637FC1}" type="slidenum">
              <a:rPr lang="en-US" smtClean="0"/>
              <a:t>24</a:t>
            </a:fld>
            <a:endParaRPr lang="en-US"/>
          </a:p>
        </p:txBody>
      </p:sp>
    </p:spTree>
    <p:extLst>
      <p:ext uri="{BB962C8B-B14F-4D97-AF65-F5344CB8AC3E}">
        <p14:creationId xmlns:p14="http://schemas.microsoft.com/office/powerpoint/2010/main" val="423527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It’s a huge responsibility to empower so many creators – which is why about 18 months ago we embarked on an overhaul of the SharePoint site user experience, yet again.</a:t>
            </a:r>
          </a:p>
          <a:p>
            <a:pPr marL="0" marR="0">
              <a:lnSpc>
                <a:spcPct val="107000"/>
              </a:lnSpc>
              <a:spcAft>
                <a:spcPts val="8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We are on a mission to simplify the authoring experience, enable the creation of compelling content with the best looks on the web in your site, and help you generate engagement to all this content.</a:t>
            </a:r>
          </a:p>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 </a:t>
            </a:r>
          </a:p>
          <a:p>
            <a:r>
              <a:rPr lang="en-US" sz="1800" kern="100">
                <a:effectLst/>
                <a:latin typeface="Aptos" panose="020B0004020202020204" pitchFamily="34" charset="0"/>
                <a:ea typeface="Aptos" panose="020B0004020202020204" pitchFamily="34" charset="0"/>
                <a:cs typeface="Arial" panose="020B0604020202020204" pitchFamily="34" charset="0"/>
              </a:rPr>
              <a:t>Let me show you.</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57BF3-7662-4042-B4FE-1DC7AD7BA7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6916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another view of working with section in SharePoint pages to make them more appealing to your intended audience. </a:t>
            </a:r>
          </a:p>
        </p:txBody>
      </p:sp>
      <p:sp>
        <p:nvSpPr>
          <p:cNvPr id="4" name="Slide Number Placeholder 3"/>
          <p:cNvSpPr>
            <a:spLocks noGrp="1"/>
          </p:cNvSpPr>
          <p:nvPr>
            <p:ph type="sldNum" sz="quarter" idx="5"/>
          </p:nvPr>
        </p:nvSpPr>
        <p:spPr/>
        <p:txBody>
          <a:bodyPr/>
          <a:lstStyle/>
          <a:p>
            <a:fld id="{71EE1CA2-D1BC-408A-8C22-19A8A4637FC1}" type="slidenum">
              <a:rPr lang="en-US" smtClean="0"/>
              <a:t>26</a:t>
            </a:fld>
            <a:endParaRPr lang="en-US"/>
          </a:p>
        </p:txBody>
      </p:sp>
    </p:spTree>
    <p:extLst>
      <p:ext uri="{BB962C8B-B14F-4D97-AF65-F5344CB8AC3E}">
        <p14:creationId xmlns:p14="http://schemas.microsoft.com/office/powerpoint/2010/main" val="261334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E1CA2-D1BC-408A-8C22-19A8A4637FC1}" type="slidenum">
              <a:rPr lang="en-US" smtClean="0"/>
              <a:t>6</a:t>
            </a:fld>
            <a:endParaRPr lang="en-US"/>
          </a:p>
        </p:txBody>
      </p:sp>
    </p:spTree>
    <p:extLst>
      <p:ext uri="{BB962C8B-B14F-4D97-AF65-F5344CB8AC3E}">
        <p14:creationId xmlns:p14="http://schemas.microsoft.com/office/powerpoint/2010/main" val="1169722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SharePoint Hackathon | Design, create, share! We are excited to invite you to a hackathon dedicated to crafting exceptional employee experiences using AI and the latest SharePoint features! </a:t>
            </a:r>
          </a:p>
          <a:p>
            <a:endParaRPr lang="en-US"/>
          </a:p>
          <a:p>
            <a:r>
              <a:rPr lang="en-US"/>
              <a:t>Submission deadline: Monday, March 17, 2025, at 11:59 PM PST. </a:t>
            </a:r>
          </a:p>
          <a:p>
            <a:endParaRPr lang="en-US"/>
          </a:p>
          <a:p>
            <a:r>
              <a:rPr lang="en-US"/>
              <a:t>Visit the event main site to learn more: https://aka.ms/SharePoint/Hackathon.  </a:t>
            </a:r>
          </a:p>
          <a:p>
            <a:endParaRPr lang="en-US"/>
          </a:p>
        </p:txBody>
      </p:sp>
      <p:sp>
        <p:nvSpPr>
          <p:cNvPr id="4" name="Slide Number Placeholder 3"/>
          <p:cNvSpPr>
            <a:spLocks noGrp="1"/>
          </p:cNvSpPr>
          <p:nvPr>
            <p:ph type="sldNum" sz="quarter" idx="5"/>
          </p:nvPr>
        </p:nvSpPr>
        <p:spPr/>
        <p:txBody>
          <a:bodyPr/>
          <a:lstStyle/>
          <a:p>
            <a:fld id="{71EE1CA2-D1BC-408A-8C22-19A8A4637FC1}" type="slidenum">
              <a:rPr lang="en-US" smtClean="0"/>
              <a:t>27</a:t>
            </a:fld>
            <a:endParaRPr lang="en-US"/>
          </a:p>
        </p:txBody>
      </p:sp>
    </p:spTree>
    <p:extLst>
      <p:ext uri="{BB962C8B-B14F-4D97-AF65-F5344CB8AC3E}">
        <p14:creationId xmlns:p14="http://schemas.microsoft.com/office/powerpoint/2010/main" val="955427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Six SharePoint Hackathon webinars - hosted on the Microsoft Community Learning YouTube channel: https://www.youtube.com/playlist?list=PLR9nK3mnD-OVxVg6MvSFvbljiZtaJJmwX </a:t>
            </a:r>
          </a:p>
          <a:p>
            <a:endParaRPr lang="en-US"/>
          </a:p>
          <a:p>
            <a:r>
              <a:rPr lang="en-US"/>
              <a:t>1) "Kickoff to innovation: SharePoint Hackathon launch" | March 3, 2025, at 9:00 AM PT. Event kickoff with hackathon rules, inspiration for what's possible, and how to submit. </a:t>
            </a:r>
          </a:p>
          <a:p>
            <a:r>
              <a:rPr lang="en-US"/>
              <a:t>2) "Building beautiful SharePoint portals: Latest features in action" | March 5, 2025, at 9:00 AM PT. See sample designs for portals and explanations on how they were built with a live AMA. </a:t>
            </a:r>
          </a:p>
          <a:p>
            <a:r>
              <a:rPr lang="en-US"/>
              <a:t>3) "Unlocking efficiency: SharePoint agents in action" | March 6, 2025, at 9:00 AM PT. Introduction to the SharePoint agents and their capabilities with a live AMA. </a:t>
            </a:r>
          </a:p>
          <a:p>
            <a:r>
              <a:rPr lang="en-US"/>
              <a:t>4) "Transforming employee experiences with stunning dashboards in Viva Connections" | March 10, 2025, at 9:00 AM PT. See the art of the possible with the Viva Connections dashboard and extensibility options. </a:t>
            </a:r>
          </a:p>
          <a:p>
            <a:r>
              <a:rPr lang="en-US"/>
              <a:t>5) "Using SharePoint Framework (SPFx) to elevate SharePoint portal UX" | March 12, 2025 at 9:00AM PT. Explore extensibility options for SharePoint portals and Viva Connections dashboards with a live AMA. </a:t>
            </a:r>
          </a:p>
          <a:p>
            <a:r>
              <a:rPr lang="en-US"/>
              <a:t>6) "Celebrating creativity: SharePoint Hackathon awards ceremony" | March 26, 2025, at 9:00 AM PT. Showcasing the people behind the creative designs and hackathon submissions.</a:t>
            </a:r>
          </a:p>
        </p:txBody>
      </p:sp>
      <p:sp>
        <p:nvSpPr>
          <p:cNvPr id="4" name="Slide Number Placeholder 3"/>
          <p:cNvSpPr>
            <a:spLocks noGrp="1"/>
          </p:cNvSpPr>
          <p:nvPr>
            <p:ph type="sldNum" sz="quarter" idx="5"/>
          </p:nvPr>
        </p:nvSpPr>
        <p:spPr/>
        <p:txBody>
          <a:bodyPr/>
          <a:lstStyle/>
          <a:p>
            <a:fld id="{71EE1CA2-D1BC-408A-8C22-19A8A4637FC1}" type="slidenum">
              <a:rPr lang="en-US" smtClean="0"/>
              <a:t>28</a:t>
            </a:fld>
            <a:endParaRPr lang="en-US"/>
          </a:p>
        </p:txBody>
      </p:sp>
    </p:spTree>
    <p:extLst>
      <p:ext uri="{BB962C8B-B14F-4D97-AF65-F5344CB8AC3E}">
        <p14:creationId xmlns:p14="http://schemas.microsoft.com/office/powerpoint/2010/main" val="3142792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E1CA2-D1BC-408A-8C22-19A8A4637FC1}" type="slidenum">
              <a:rPr lang="en-US" smtClean="0"/>
              <a:t>29</a:t>
            </a:fld>
            <a:endParaRPr lang="en-US"/>
          </a:p>
        </p:txBody>
      </p:sp>
    </p:spTree>
    <p:extLst>
      <p:ext uri="{BB962C8B-B14F-4D97-AF65-F5344CB8AC3E}">
        <p14:creationId xmlns:p14="http://schemas.microsoft.com/office/powerpoint/2010/main" val="3462712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fld id="{71EE1CA2-D1BC-408A-8C22-19A8A4637FC1}" type="slidenum">
              <a:rPr lang="en-US" smtClean="0"/>
              <a:t>9</a:t>
            </a:fld>
            <a:endParaRPr lang="en-US"/>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fld id="{71EE1CA2-D1BC-408A-8C22-19A8A4637FC1}" type="slidenum">
              <a:rPr lang="en-US" smtClean="0"/>
              <a:t>10</a:t>
            </a:fld>
            <a:endParaRPr lang="en-US"/>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9EC0-370D-FADE-A1D2-9159246A7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1D9B-7442-0545-F3C5-D7DD4F50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DDAB4-54D5-EB14-8C30-5E09687F4719}"/>
              </a:ext>
            </a:extLst>
          </p:cNvPr>
          <p:cNvSpPr>
            <a:spLocks noGrp="1"/>
          </p:cNvSpPr>
          <p:nvPr>
            <p:ph type="body" idx="1"/>
          </p:nvPr>
        </p:nvSpPr>
        <p:spPr/>
        <p:txBody>
          <a:bodyPr/>
          <a:lstStyle/>
          <a:p>
            <a:r>
              <a:rPr lang="en-US" b="0" i="0">
                <a:solidFill>
                  <a:srgbClr val="333333"/>
                </a:solidFill>
                <a:effectLst/>
                <a:latin typeface="Segoe UI" panose="020B0502040204020203" pitchFamily="34" charset="0"/>
              </a:rPr>
              <a:t>Outlook features coming to Teams include delegate access, print support, expanded calendar settings, filtering, support for multiple time zones, time suggestions in scheduling, support for attachments, and more.</a:t>
            </a:r>
          </a:p>
          <a:p>
            <a:endParaRPr lang="en-US" b="0" i="0">
              <a:solidFill>
                <a:srgbClr val="333333"/>
              </a:solidFill>
              <a:effectLst/>
              <a:latin typeface="Segoe UI" panose="020B0502040204020203" pitchFamily="34" charset="0"/>
            </a:endParaRPr>
          </a:p>
          <a:p>
            <a:pPr algn="l">
              <a:buNone/>
            </a:pPr>
            <a:r>
              <a:rPr lang="en-US" b="1" i="0">
                <a:solidFill>
                  <a:srgbClr val="333333"/>
                </a:solidFill>
                <a:effectLst/>
                <a:latin typeface="Segoe UI" panose="020B0502040204020203" pitchFamily="34" charset="0"/>
              </a:rPr>
              <a:t>Expanded calendar views</a:t>
            </a:r>
            <a:endParaRPr lang="en-US" b="0" i="0">
              <a:solidFill>
                <a:srgbClr val="333333"/>
              </a:solidFill>
              <a:effectLst/>
              <a:latin typeface="Segoe UI" panose="020B0502040204020203" pitchFamily="34" charset="0"/>
            </a:endParaRPr>
          </a:p>
          <a:p>
            <a:pPr algn="l">
              <a:buNone/>
            </a:pPr>
            <a:r>
              <a:rPr lang="en-US" b="0" i="0">
                <a:solidFill>
                  <a:srgbClr val="333333"/>
                </a:solidFill>
                <a:effectLst/>
                <a:latin typeface="Segoe UI" panose="020B0502040204020203" pitchFamily="34" charset="0"/>
              </a:rPr>
              <a:t>The new calendar offers several new views and navigation options:</a:t>
            </a:r>
          </a:p>
          <a:p>
            <a:pPr algn="l">
              <a:buFont typeface="Arial" panose="020B0604020202020204" pitchFamily="34" charset="0"/>
              <a:buChar char="•"/>
            </a:pPr>
            <a:r>
              <a:rPr lang="en-US" b="1" i="0">
                <a:solidFill>
                  <a:srgbClr val="333333"/>
                </a:solidFill>
                <a:effectLst/>
                <a:latin typeface="Segoe UI" panose="020B0502040204020203" pitchFamily="34" charset="0"/>
              </a:rPr>
              <a:t>Month View</a:t>
            </a:r>
            <a:r>
              <a:rPr lang="en-US" b="0" i="0">
                <a:solidFill>
                  <a:srgbClr val="333333"/>
                </a:solidFill>
                <a:effectLst/>
                <a:latin typeface="Segoe UI" panose="020B0502040204020203" pitchFamily="34" charset="0"/>
              </a:rPr>
              <a:t>: View your calendar by month, a highly requested feature, especially useful for users with sparse calendars.</a:t>
            </a:r>
          </a:p>
          <a:p>
            <a:pPr algn="l">
              <a:buFont typeface="Arial" panose="020B0604020202020204" pitchFamily="34" charset="0"/>
              <a:buChar char="•"/>
            </a:pPr>
            <a:r>
              <a:rPr lang="en-US" b="1" i="0">
                <a:solidFill>
                  <a:srgbClr val="333333"/>
                </a:solidFill>
                <a:effectLst/>
                <a:latin typeface="Segoe UI" panose="020B0502040204020203" pitchFamily="34" charset="0"/>
              </a:rPr>
              <a:t>Split View</a:t>
            </a:r>
            <a:r>
              <a:rPr lang="en-US" b="0" i="0">
                <a:solidFill>
                  <a:srgbClr val="333333"/>
                </a:solidFill>
                <a:effectLst/>
                <a:latin typeface="Segoe UI" panose="020B0502040204020203" pitchFamily="34" charset="0"/>
              </a:rPr>
              <a:t>: When more than one calendar is selected, you can now split the calendar into two independent views.</a:t>
            </a:r>
          </a:p>
          <a:p>
            <a:pPr algn="l">
              <a:buFont typeface="Arial" panose="020B0604020202020204" pitchFamily="34" charset="0"/>
              <a:buChar char="•"/>
            </a:pPr>
            <a:r>
              <a:rPr lang="en-US" b="1" i="0">
                <a:solidFill>
                  <a:srgbClr val="333333"/>
                </a:solidFill>
                <a:effectLst/>
                <a:latin typeface="Segoe UI" panose="020B0502040204020203" pitchFamily="34" charset="0"/>
              </a:rPr>
              <a:t>Time Scale</a:t>
            </a:r>
            <a:r>
              <a:rPr lang="en-US" b="0" i="0">
                <a:solidFill>
                  <a:srgbClr val="333333"/>
                </a:solidFill>
                <a:effectLst/>
                <a:latin typeface="Segoe UI" panose="020B0502040204020203" pitchFamily="34" charset="0"/>
              </a:rPr>
              <a:t>: Specify time scales or intervals for the calendar surface</a:t>
            </a:r>
          </a:p>
          <a:p>
            <a:pPr algn="l">
              <a:buFont typeface="Arial" panose="020B0604020202020204" pitchFamily="34" charset="0"/>
              <a:buChar char="•"/>
            </a:pPr>
            <a:r>
              <a:rPr lang="en-US" b="1" i="0">
                <a:solidFill>
                  <a:srgbClr val="333333"/>
                </a:solidFill>
                <a:effectLst/>
                <a:latin typeface="Segoe UI" panose="020B0502040204020203" pitchFamily="34" charset="0"/>
              </a:rPr>
              <a:t>Saved Views</a:t>
            </a:r>
            <a:r>
              <a:rPr lang="en-US" b="0" i="0">
                <a:solidFill>
                  <a:srgbClr val="333333"/>
                </a:solidFill>
                <a:effectLst/>
                <a:latin typeface="Segoe UI" panose="020B0502040204020203" pitchFamily="34" charset="0"/>
              </a:rPr>
              <a:t>: Save your current view for easy access later</a:t>
            </a:r>
          </a:p>
          <a:p>
            <a:pPr algn="l">
              <a:buFont typeface="Arial" panose="020B0604020202020204" pitchFamily="34" charset="0"/>
              <a:buChar char="•"/>
            </a:pPr>
            <a:r>
              <a:rPr lang="en-US" b="1" i="0">
                <a:solidFill>
                  <a:srgbClr val="333333"/>
                </a:solidFill>
                <a:effectLst/>
                <a:latin typeface="Segoe UI" panose="020B0502040204020203" pitchFamily="34" charset="0"/>
              </a:rPr>
              <a:t>Weather Display</a:t>
            </a:r>
            <a:r>
              <a:rPr lang="en-US" b="0" i="0">
                <a:solidFill>
                  <a:srgbClr val="333333"/>
                </a:solidFill>
                <a:effectLst/>
                <a:latin typeface="Segoe UI" panose="020B0502040204020203" pitchFamily="34" charset="0"/>
              </a:rPr>
              <a:t>: See the weather for your current location directly in the calendar</a:t>
            </a:r>
          </a:p>
          <a:p>
            <a:pPr algn="l">
              <a:buFont typeface="Arial" panose="020B0604020202020204" pitchFamily="34" charset="0"/>
              <a:buChar char="•"/>
            </a:pPr>
            <a:endParaRPr lang="en-US" b="0" i="0">
              <a:solidFill>
                <a:srgbClr val="333333"/>
              </a:solidFill>
              <a:effectLst/>
              <a:latin typeface="Segoe UI" panose="020B0502040204020203" pitchFamily="34" charset="0"/>
            </a:endParaRPr>
          </a:p>
          <a:p>
            <a:pPr algn="l">
              <a:buNone/>
            </a:pPr>
            <a:r>
              <a:rPr lang="en-US" b="1" i="0">
                <a:solidFill>
                  <a:srgbClr val="333333"/>
                </a:solidFill>
                <a:effectLst/>
                <a:latin typeface="Segoe UI" panose="020B0502040204020203" pitchFamily="34" charset="0"/>
              </a:rPr>
              <a:t>Calendar settings and customization</a:t>
            </a:r>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Customize your calendar settings, including start and end times for events, location settings, and more. You can also share your calendar with others in your organization and print your entire calendar. Lastly, the new calendar can be popped out as a separate window, allowing you to multitask more effectively.</a:t>
            </a:r>
          </a:p>
          <a:p>
            <a:pPr algn="l">
              <a:buFont typeface="Arial" panose="020B0604020202020204" pitchFamily="34" charset="0"/>
              <a:buChar char="•"/>
            </a:pPr>
            <a:endParaRPr lang="en-US" b="0" i="0">
              <a:solidFill>
                <a:srgbClr val="333333"/>
              </a:solidFill>
              <a:effectLst/>
              <a:latin typeface="Segoe UI" panose="020B0502040204020203" pitchFamily="34" charset="0"/>
            </a:endParaRPr>
          </a:p>
          <a:p>
            <a:pPr algn="l">
              <a:buNone/>
            </a:pPr>
            <a:r>
              <a:rPr lang="en-US" b="1" i="0">
                <a:solidFill>
                  <a:srgbClr val="333333"/>
                </a:solidFill>
                <a:effectLst/>
                <a:latin typeface="Segoe UI" panose="020B0502040204020203" pitchFamily="34" charset="0"/>
              </a:rPr>
              <a:t>Save time with easy scheduling</a:t>
            </a:r>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Creating meetings is now more intuitive. You can quickly create a meeting from the quick view by clicking on a timeslot in your calendar or by opening the new scheduling form. The new scheduling form includes refreshed meeting options and templates for different meeting types</a:t>
            </a:r>
          </a:p>
          <a:p>
            <a:pPr algn="l">
              <a:buFont typeface="Arial" panose="020B0604020202020204" pitchFamily="34" charset="0"/>
              <a:buChar char="•"/>
            </a:pPr>
            <a:endParaRPr lang="en-US" b="0" i="0">
              <a:solidFill>
                <a:srgbClr val="333333"/>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6CF9F96C-AF7A-A5E8-C4B0-A220F6038E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53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SharePoint “Ferris Wheel” graphic – Depicts the value of SharePoint as a content service and platform for Microsoft 365 apps. [Image version]</a:t>
            </a:r>
          </a:p>
        </p:txBody>
      </p:sp>
      <p:sp>
        <p:nvSpPr>
          <p:cNvPr id="4" name="Slide Number Placeholder 3"/>
          <p:cNvSpPr>
            <a:spLocks noGrp="1"/>
          </p:cNvSpPr>
          <p:nvPr>
            <p:ph type="sldNum" sz="quarter" idx="5"/>
          </p:nvPr>
        </p:nvSpPr>
        <p:spPr/>
        <p:txBody>
          <a:bodyPr/>
          <a:lstStyle/>
          <a:p>
            <a:fld id="{71EE1CA2-D1BC-408A-8C22-19A8A4637FC1}" type="slidenum">
              <a:rPr lang="en-US" smtClean="0"/>
              <a:t>14</a:t>
            </a:fld>
            <a:endParaRPr lang="en-US"/>
          </a:p>
        </p:txBody>
      </p:sp>
    </p:spTree>
    <p:extLst>
      <p:ext uri="{BB962C8B-B14F-4D97-AF65-F5344CB8AC3E}">
        <p14:creationId xmlns:p14="http://schemas.microsoft.com/office/powerpoint/2010/main" val="182250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C6418-9F28-8B29-19A6-5E8A78E2D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7430F-7BF6-389D-E769-369BDDDF7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317B2-CE48-B498-BBF1-1CA5296B566A}"/>
              </a:ext>
            </a:extLst>
          </p:cNvPr>
          <p:cNvSpPr>
            <a:spLocks noGrp="1"/>
          </p:cNvSpPr>
          <p:nvPr>
            <p:ph type="body" idx="1"/>
          </p:nvPr>
        </p:nvSpPr>
        <p:spPr/>
        <p:txBody>
          <a:bodyPr/>
          <a:lstStyle/>
          <a:p>
            <a:pPr marL="36830" marR="0" lvl="0" indent="0" algn="l" defTabSz="914400" rtl="0" eaLnBrk="1" fontAlgn="auto" latinLnBrk="0" hangingPunct="1">
              <a:lnSpc>
                <a:spcPct val="107000"/>
              </a:lnSpc>
              <a:spcBef>
                <a:spcPts val="0"/>
              </a:spcBef>
              <a:spcAft>
                <a:spcPts val="200"/>
              </a:spcAft>
              <a:buClrTx/>
              <a:buSzTx/>
              <a:buFontTx/>
              <a:buNone/>
              <a:tabLst/>
              <a:defRPr/>
            </a:pPr>
            <a:r>
              <a:rPr lang="en-US" sz="1800"/>
              <a:t>The SharePoint “Ferris Wheel” graphic – Depicts the value of SharePoint as a content service and platform for Microsoft 365 apps. [Video version]</a:t>
            </a:r>
            <a:endParaRPr lang="en-US" sz="1800">
              <a:effectLst/>
              <a:latin typeface="Segoe UI" panose="020B0502040204020203" pitchFamily="34" charset="0"/>
              <a:ea typeface="Aptos" panose="020B0004020202020204" pitchFamily="34" charset="0"/>
              <a:cs typeface="Arial" panose="020B0604020202020204" pitchFamily="34" charset="0"/>
            </a:endParaRPr>
          </a:p>
          <a:p>
            <a:pPr marL="36830" marR="0">
              <a:lnSpc>
                <a:spcPct val="107000"/>
              </a:lnSpc>
              <a:spcAft>
                <a:spcPts val="200"/>
              </a:spcAft>
            </a:pPr>
            <a:endParaRPr lang="en-US" sz="1800">
              <a:effectLst/>
              <a:latin typeface="Segoe UI" panose="020B0502040204020203"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0AE4AB9-3842-861B-F544-9648D0E6E1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B4048-61DE-4A00-A990-FAAE57A2FF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06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9063D-C32B-0B43-7B5C-B6CCF63E5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964EB-A39E-5686-F645-B89FBA958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5E55E-018B-B494-8624-1110E5095B23}"/>
              </a:ext>
            </a:extLst>
          </p:cNvPr>
          <p:cNvSpPr>
            <a:spLocks noGrp="1"/>
          </p:cNvSpPr>
          <p:nvPr>
            <p:ph type="body" idx="1"/>
          </p:nvPr>
        </p:nvSpPr>
        <p:spPr/>
        <p:txBody>
          <a:bodyPr/>
          <a:lstStyle/>
          <a:p>
            <a:pPr marL="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We are driven to make sure SharePoint platform is BOTH the best platform for managing content for AI and the best application for using AI to help every person and organization.</a:t>
            </a:r>
            <a:endParaRPr lang="en-US" sz="1800">
              <a:effectLst/>
              <a:latin typeface="Aptos" panose="020B0004020202020204" pitchFamily="34" charset="0"/>
              <a:ea typeface="Aptos" panose="020B0004020202020204" pitchFamily="34" charset="0"/>
              <a:cs typeface="Arial" panose="020B0604020202020204" pitchFamily="34" charset="0"/>
            </a:endParaRPr>
          </a:p>
          <a:p>
            <a:pPr marL="3683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pPr marL="3683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And we’re doing that through Microsoft 365 Copilot and Agents. Microsoft 365 Copilot is your personal assistant that is grounded from the content you have access to in SharePoint-making Copilot helpful and secure across Microsoft 365.</a:t>
            </a:r>
            <a:endParaRPr lang="en-US" sz="1800">
              <a:effectLst/>
              <a:latin typeface="Aptos" panose="020B0004020202020204" pitchFamily="34" charset="0"/>
              <a:ea typeface="Aptos" panose="020B0004020202020204" pitchFamily="34" charset="0"/>
              <a:cs typeface="Arial" panose="020B0604020202020204" pitchFamily="34" charset="0"/>
            </a:endParaRPr>
          </a:p>
          <a:p>
            <a:pPr marL="36830" marR="0">
              <a:lnSpc>
                <a:spcPct val="107000"/>
              </a:lnSpc>
              <a:spcAft>
                <a:spcPts val="200"/>
              </a:spcAft>
            </a:pPr>
            <a:r>
              <a:rPr lang="en-US" sz="1800">
                <a:effectLst/>
                <a:latin typeface="Segoe UI" panose="020B0502040204020203"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4DA3764-15BB-6859-7C4B-8DBB22EAAD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B4048-61DE-4A00-A990-FAAE57A2FF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3946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4" Type="http://schemas.openxmlformats.org/officeDocument/2006/relationships/image" Target="../media/image85.sv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4" Type="http://schemas.openxmlformats.org/officeDocument/2006/relationships/image" Target="../media/image6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5" Type="http://schemas.openxmlformats.org/officeDocument/2006/relationships/image" Target="../media/image61.jpeg"/><Relationship Id="rId4" Type="http://schemas.openxmlformats.org/officeDocument/2006/relationships/image" Target="../media/image6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11620659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166251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5044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879632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69110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37920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78757110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234368381"/>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17028254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539855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2385735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5292913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675820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6347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588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854429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879512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52372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259302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42103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882761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647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86899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15575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01579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48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1106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023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7116947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87631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425388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194964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104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67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4386828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92127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712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618488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gradFill flip="none" rotWithShape="1">
          <a:gsLst>
            <a:gs pos="99383">
              <a:srgbClr val="49C5B1"/>
            </a:gs>
            <a:gs pos="75000">
              <a:srgbClr val="225B62">
                <a:alpha val="70000"/>
              </a:srgbClr>
            </a:gs>
            <a:gs pos="43000">
              <a:srgbClr val="49C5B1">
                <a:alpha val="42000"/>
              </a:srgbClr>
            </a:gs>
            <a:gs pos="61720">
              <a:srgbClr val="328783">
                <a:alpha val="72000"/>
              </a:srgbClr>
            </a:gs>
            <a:gs pos="0">
              <a:srgbClr val="B9DCD2">
                <a:alpha val="34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3" name="Picture 12" descr="A close-up of several green squares&#10;&#10;Description automatically generated">
            <a:extLst>
              <a:ext uri="{FF2B5EF4-FFF2-40B4-BE49-F238E27FC236}">
                <a16:creationId xmlns:a16="http://schemas.microsoft.com/office/drawing/2014/main" id="{7725782C-080F-1F95-6D3B-C4D5C0742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25B62"/>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25B62"/>
                </a:solidFill>
                <a:latin typeface="Segoe Sans Display Semibold" pitchFamily="2" charset="0"/>
                <a:cs typeface="Segoe Sans Display Semibold" pitchFamily="2" charset="0"/>
              </a:defRPr>
            </a:lvl1pPr>
          </a:lstStyle>
          <a:p>
            <a:pPr lvl="0"/>
            <a:r>
              <a:rPr lang="en-US"/>
              <a:t>Speaker name or subtitle</a:t>
            </a:r>
          </a:p>
        </p:txBody>
      </p:sp>
      <p:pic>
        <p:nvPicPr>
          <p:cNvPr id="7" name="Graphic 6">
            <a:extLst>
              <a:ext uri="{FF2B5EF4-FFF2-40B4-BE49-F238E27FC236}">
                <a16:creationId xmlns:a16="http://schemas.microsoft.com/office/drawing/2014/main" id="{FCDEEAB3-998E-5F0F-F7B9-443CC5191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587489"/>
            <a:ext cx="1922809" cy="407636"/>
          </a:xfrm>
          <a:prstGeom prst="rect">
            <a:avLst/>
          </a:prstGeom>
        </p:spPr>
      </p:pic>
    </p:spTree>
    <p:extLst>
      <p:ext uri="{BB962C8B-B14F-4D97-AF65-F5344CB8AC3E}">
        <p14:creationId xmlns:p14="http://schemas.microsoft.com/office/powerpoint/2010/main" val="3350723989"/>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32">
          <p15:clr>
            <a:srgbClr val="FBAE40"/>
          </p15:clr>
        </p15:guide>
        <p15:guide id="26" orient="horz" pos="49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825225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4904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90443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41139906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532853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7705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10692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602260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15680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400883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0241162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304417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81618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371430"/>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1492376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01503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1010904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8934327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9234756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49722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5405797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hqprint">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93515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33677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34738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94086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643230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29838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407764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604165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00117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48074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836254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40205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87994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03555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62692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52901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87882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21216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43901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5075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7398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973050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287564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988415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991043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633024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734985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52349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hqprint">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4173208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655716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19515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42374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66706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707069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192315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36616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3154624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42632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416400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22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Blank 4">
    <p:bg>
      <p:bgPr>
        <a:solidFill>
          <a:srgbClr val="FFF8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59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2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90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4730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5420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D8E492-F151-D0B1-38D2-1027625A18FA}"/>
              </a:ext>
            </a:extLst>
          </p:cNvPr>
          <p:cNvSpPr/>
          <p:nvPr userDrawn="1"/>
        </p:nvSpPr>
        <p:spPr bwMode="auto">
          <a:xfrm>
            <a:off x="0" y="0"/>
            <a:ext cx="12192000" cy="6858000"/>
          </a:xfrm>
          <a:prstGeom prst="rect">
            <a:avLst/>
          </a:prstGeom>
          <a:solidFill>
            <a:srgbClr val="FCF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00044209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Blank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555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03576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355693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0.xml"/><Relationship Id="rId21" Type="http://schemas.openxmlformats.org/officeDocument/2006/relationships/slideLayout" Target="../slideLayouts/slideLayout55.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63" Type="http://schemas.openxmlformats.org/officeDocument/2006/relationships/slideLayout" Target="../slideLayouts/slideLayout97.xml"/><Relationship Id="rId68" Type="http://schemas.openxmlformats.org/officeDocument/2006/relationships/slideLayout" Target="../slideLayouts/slideLayout102.xml"/><Relationship Id="rId16" Type="http://schemas.openxmlformats.org/officeDocument/2006/relationships/slideLayout" Target="../slideLayouts/slideLayout5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66" Type="http://schemas.openxmlformats.org/officeDocument/2006/relationships/slideLayout" Target="../slideLayouts/slideLayout100.xml"/><Relationship Id="rId74" Type="http://schemas.openxmlformats.org/officeDocument/2006/relationships/slideLayout" Target="../slideLayouts/slideLayout108.xml"/><Relationship Id="rId79" Type="http://schemas.openxmlformats.org/officeDocument/2006/relationships/image" Target="../media/image12.svg"/><Relationship Id="rId5" Type="http://schemas.openxmlformats.org/officeDocument/2006/relationships/slideLayout" Target="../slideLayouts/slideLayout39.xml"/><Relationship Id="rId61" Type="http://schemas.openxmlformats.org/officeDocument/2006/relationships/slideLayout" Target="../slideLayouts/slideLayout95.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64" Type="http://schemas.openxmlformats.org/officeDocument/2006/relationships/slideLayout" Target="../slideLayouts/slideLayout98.xml"/><Relationship Id="rId69" Type="http://schemas.openxmlformats.org/officeDocument/2006/relationships/slideLayout" Target="../slideLayouts/slideLayout103.xml"/><Relationship Id="rId77" Type="http://schemas.openxmlformats.org/officeDocument/2006/relationships/image" Target="../media/image10.png"/><Relationship Id="rId8" Type="http://schemas.openxmlformats.org/officeDocument/2006/relationships/slideLayout" Target="../slideLayouts/slideLayout42.xml"/><Relationship Id="rId51" Type="http://schemas.openxmlformats.org/officeDocument/2006/relationships/slideLayout" Target="../slideLayouts/slideLayout85.xml"/><Relationship Id="rId72" Type="http://schemas.openxmlformats.org/officeDocument/2006/relationships/slideLayout" Target="../slideLayouts/slideLayout106.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slideLayout" Target="../slideLayouts/slideLayout93.xml"/><Relationship Id="rId67" Type="http://schemas.openxmlformats.org/officeDocument/2006/relationships/slideLayout" Target="../slideLayouts/slideLayout101.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62" Type="http://schemas.openxmlformats.org/officeDocument/2006/relationships/slideLayout" Target="../slideLayouts/slideLayout96.xml"/><Relationship Id="rId70" Type="http://schemas.openxmlformats.org/officeDocument/2006/relationships/slideLayout" Target="../slideLayouts/slideLayout104.xml"/><Relationship Id="rId75" Type="http://schemas.openxmlformats.org/officeDocument/2006/relationships/theme" Target="../theme/theme2.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slideLayout" Target="../slideLayouts/slideLayout91.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slideLayout" Target="../slideLayouts/slideLayout94.xml"/><Relationship Id="rId65" Type="http://schemas.openxmlformats.org/officeDocument/2006/relationships/slideLayout" Target="../slideLayouts/slideLayout99.xml"/><Relationship Id="rId73" Type="http://schemas.openxmlformats.org/officeDocument/2006/relationships/slideLayout" Target="../slideLayouts/slideLayout107.xml"/><Relationship Id="rId78" Type="http://schemas.openxmlformats.org/officeDocument/2006/relationships/image" Target="../media/image1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9" Type="http://schemas.openxmlformats.org/officeDocument/2006/relationships/slideLayout" Target="../slideLayouts/slideLayout73.xml"/><Relationship Id="rId34" Type="http://schemas.openxmlformats.org/officeDocument/2006/relationships/slideLayout" Target="../slideLayouts/slideLayout68.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6" Type="http://schemas.openxmlformats.org/officeDocument/2006/relationships/image" Target="../media/image9.png"/><Relationship Id="rId7" Type="http://schemas.openxmlformats.org/officeDocument/2006/relationships/slideLayout" Target="../slideLayouts/slideLayout41.xml"/><Relationship Id="rId71" Type="http://schemas.openxmlformats.org/officeDocument/2006/relationships/slideLayout" Target="../slideLayouts/slideLayout105.xml"/><Relationship Id="rId2" Type="http://schemas.openxmlformats.org/officeDocument/2006/relationships/slideLayout" Target="../slideLayouts/slideLayout36.xml"/><Relationship Id="rId2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5931594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683" r:id="rId3"/>
    <p:sldLayoutId id="2147483684" r:id="rId4"/>
    <p:sldLayoutId id="2147483685" r:id="rId5"/>
    <p:sldLayoutId id="2147483686" r:id="rId6"/>
    <p:sldLayoutId id="2147483681" r:id="rId7"/>
    <p:sldLayoutId id="2147483682"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9" r:id="rId33"/>
    <p:sldLayoutId id="2147483831" r:id="rId3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yellow and pink background&#10;&#10;Description automatically generated">
            <a:extLst>
              <a:ext uri="{FF2B5EF4-FFF2-40B4-BE49-F238E27FC236}">
                <a16:creationId xmlns:a16="http://schemas.microsoft.com/office/drawing/2014/main" id="{032DDAF1-F548-DD68-59F4-A0C36AA0EBE5}"/>
              </a:ext>
            </a:extLst>
          </p:cNvPr>
          <p:cNvPicPr>
            <a:picLocks noChangeAspect="1"/>
          </p:cNvPicPr>
          <p:nvPr userDrawn="1"/>
        </p:nvPicPr>
        <p:blipFill>
          <a:blip r:embed="rId77">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
        <p:nvSpPr>
          <p:cNvPr id="8" name="TextBox 7">
            <a:extLst>
              <a:ext uri="{FF2B5EF4-FFF2-40B4-BE49-F238E27FC236}">
                <a16:creationId xmlns:a16="http://schemas.microsoft.com/office/drawing/2014/main" id="{1FEB1CE8-AF93-48BB-309B-09C8C750B48D}"/>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5038719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pos="3840">
          <p15:clr>
            <a:srgbClr val="C35EA4"/>
          </p15:clr>
        </p15:guide>
        <p15:guide id="28" orient="horz" pos="2160">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10.xml.rels><?xml version="1.0" encoding="UTF-8" standalone="yes"?>
<Relationships xmlns="http://schemas.openxmlformats.org/package/2006/relationships"><Relationship Id="rId3" Type="http://schemas.openxmlformats.org/officeDocument/2006/relationships/hyperlink" Target="https://www.microsoft.com/microsoft-365/roadmap?rtc=1&amp;filters=&amp;searchterms=473463"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hyperlink" Target="https://techcommunity.microsoft.com/blog/microsoft365copilotblog/what%E2%80%99s-new-in-microsoft-365-copilot--jan-2025/4370392" TargetMode="External"/><Relationship Id="rId4" Type="http://schemas.openxmlformats.org/officeDocument/2006/relationships/hyperlink" Target="http://www.microsoft365.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blog/microsoftteamsblog/the-new-calendar-in-microsoft-teams-now-generally-available/4373598"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hyperlink" Target="https://blogs.windows.com/windowsexperience/2024/11/19/microsoft-ignite-2024-embracing-the-future-of-windows-at-work/"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hyperlink" Target="https://techcommunity.microsoft.com/blog/microsoftteamsblog/enhancing-teams-video-quality-with-super-resolution/4373307" TargetMode="External"/><Relationship Id="rId4" Type="http://schemas.openxmlformats.org/officeDocument/2006/relationships/hyperlink" Target="https://learn.microsoft.com/en-us/microsoftteams/public-preview-doc-updates?tabs=new-teams-clien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ka.ms/VivaGoals/RetirementFAQ" TargetMode="External"/><Relationship Id="rId2" Type="http://schemas.openxmlformats.org/officeDocument/2006/relationships/hyperlink" Target="https://aka.ms/VivaGoals/RetirementAnnouncement" TargetMode="Externa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slideLayout" Target="../slideLayouts/slideLayout11.xml"/><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video" Target="../media/media1.mp4"/><Relationship Id="rId16" Type="http://schemas.openxmlformats.org/officeDocument/2006/relationships/image" Target="../media/image121.png"/><Relationship Id="rId1" Type="http://schemas.microsoft.com/office/2007/relationships/media" Target="../media/media1.mp4"/><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notesSlide" Target="../notesSlides/notesSlide8.xml"/><Relationship Id="rId9" Type="http://schemas.openxmlformats.org/officeDocument/2006/relationships/image" Target="../media/image114.png"/><Relationship Id="rId1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9.xml"/><Relationship Id="rId1" Type="http://schemas.openxmlformats.org/officeDocument/2006/relationships/tags" Target="../tags/tag1.xml"/><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147.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1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45.png"/><Relationship Id="rId5" Type="http://schemas.microsoft.com/office/2007/relationships/media" Target="../media/media4.mp4"/><Relationship Id="rId10" Type="http://schemas.openxmlformats.org/officeDocument/2006/relationships/notesSlide" Target="../notesSlides/notesSlide18.xml"/><Relationship Id="rId4" Type="http://schemas.openxmlformats.org/officeDocument/2006/relationships/video" Target="../media/media3.mp4"/><Relationship Id="rId9" Type="http://schemas.openxmlformats.org/officeDocument/2006/relationships/slideLayout" Target="../slideLayouts/slideLayout49.xml"/><Relationship Id="rId14" Type="http://schemas.openxmlformats.org/officeDocument/2006/relationships/image" Target="../media/image148.png"/></Relationships>
</file>

<file path=ppt/slides/_rels/slide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152.png"/><Relationship Id="rId5" Type="http://schemas.openxmlformats.org/officeDocument/2006/relationships/hyperlink" Target="https://aka.ms/SharePoint/Hackathon" TargetMode="External"/><Relationship Id="rId4" Type="http://schemas.openxmlformats.org/officeDocument/2006/relationships/image" Target="../media/image151.png"/></Relationships>
</file>

<file path=ppt/slides/_rels/slide2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hyperlink" Target="https://aka.ms/SharePoint/Hackathon" TargetMode="External"/><Relationship Id="rId4" Type="http://schemas.openxmlformats.org/officeDocument/2006/relationships/image" Target="../media/image156.png"/></Relationships>
</file>

<file path=ppt/slides/_rels/slide29.xml.rels><?xml version="1.0" encoding="UTF-8" standalone="yes"?>
<Relationships xmlns="http://schemas.openxmlformats.org/package/2006/relationships"><Relationship Id="rId8" Type="http://schemas.openxmlformats.org/officeDocument/2006/relationships/hyperlink" Target="https://communitydays.org/event/2025-03-29/boston-code-camp-38" TargetMode="External"/><Relationship Id="rId13" Type="http://schemas.openxmlformats.org/officeDocument/2006/relationships/hyperlink" Target="https://communitydays.org/event/2025-06-23/techcon365-and-pwrcon-seattle-2025" TargetMode="External"/><Relationship Id="rId3" Type="http://schemas.openxmlformats.org/officeDocument/2006/relationships/hyperlink" Target="https://www.microsoft.com/events" TargetMode="External"/><Relationship Id="rId7" Type="http://schemas.openxmlformats.org/officeDocument/2006/relationships/hyperlink" Target="https://communitydays.org/event/2025-03-21/2025-north-america-mct-summit" TargetMode="External"/><Relationship Id="rId12" Type="http://schemas.openxmlformats.org/officeDocument/2006/relationships/hyperlink" Target="https://communitydays.org/event/2025-06-16/european-power-platform-conference"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communitydays.org/event/2025-03-13/amp-yaounde" TargetMode="External"/><Relationship Id="rId11" Type="http://schemas.openxmlformats.org/officeDocument/2006/relationships/hyperlink" Target="https://communitydays.org/event/2025-05-04/microsoft-365-community-conference" TargetMode="External"/><Relationship Id="rId5" Type="http://schemas.openxmlformats.org/officeDocument/2006/relationships/hyperlink" Target="https://communitydays.org/event/2025-02-27/knoxville-microsoft-365-community-day" TargetMode="External"/><Relationship Id="rId10" Type="http://schemas.openxmlformats.org/officeDocument/2006/relationships/hyperlink" Target="https://communitydays.org/event/2025-04-03/amp-boston-healthtech-leadership-summit"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communitydays.org/event/2025-03-31/microsoft-fabric-community-conferenc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158.svg"/></Relationships>
</file>

<file path=ppt/slides/_rels/slide31.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159.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CallAM" TargetMode="External"/><Relationship Id="rId2" Type="http://schemas.openxmlformats.org/officeDocument/2006/relationships/hyperlink" Target="https://aka.ms/community/learning" TargetMode="External"/><Relationship Id="rId1" Type="http://schemas.openxmlformats.org/officeDocument/2006/relationships/slideLayout" Target="../slideLayouts/slideLayout4.xml"/><Relationship Id="rId5" Type="http://schemas.openxmlformats.org/officeDocument/2006/relationships/hyperlink" Target="https://aka.ms/M365Champions" TargetMode="External"/><Relationship Id="rId4" Type="http://schemas.openxmlformats.org/officeDocument/2006/relationships/hyperlink" Target="https://aka.ms/M365ChampionCallP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ka.ms/SharePointEvent"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aka.ms/M365Con25"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mailto:youtube.com/@MicrosoftCommunityLearning" TargetMode="External"/><Relationship Id="rId2" Type="http://schemas.openxmlformats.org/officeDocument/2006/relationships/hyperlink" Target="https://aka.ms/MGCI" TargetMode="External"/><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hyperlink" Target="https://techcommunity.microsoft.co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doption.microsoft.com/guides/non-native-english-speaker/" TargetMode="External"/><Relationship Id="rId3" Type="http://schemas.openxmlformats.org/officeDocument/2006/relationships/hyperlink" Target="https://aka.ms/SharePointEvent" TargetMode="External"/><Relationship Id="rId7" Type="http://schemas.openxmlformats.org/officeDocument/2006/relationships/hyperlink" Target="https://adoption.microsoft.com/copilot-for-sale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ka.ms/Copilot/SuccessKit" TargetMode="External"/><Relationship Id="rId11" Type="http://schemas.openxmlformats.org/officeDocument/2006/relationships/image" Target="../media/image104.png"/><Relationship Id="rId5" Type="http://schemas.openxmlformats.org/officeDocument/2006/relationships/hyperlink" Target="https://adoption.microsoft.com/microsoft-global-community-initiative/advisors/" TargetMode="External"/><Relationship Id="rId10" Type="http://schemas.openxmlformats.org/officeDocument/2006/relationships/hyperlink" Target="https://adoption.microsoft.com/release-notes/" TargetMode="External"/><Relationship Id="rId4" Type="http://schemas.openxmlformats.org/officeDocument/2006/relationships/hyperlink" Target="https://aka.ms/SharepointHackathon" TargetMode="External"/><Relationship Id="rId9" Type="http://schemas.openxmlformats.org/officeDocument/2006/relationships/hyperlink" Target="https://adoption.microsoft.com/copilot/chat-and-agent-starter-k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03894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Segoe UI Semibold"/>
                <a:cs typeface="Segoe UI Semibold"/>
              </a:rPr>
              <a:t>February</a:t>
            </a:r>
            <a:r>
              <a:rPr kumimoji="0" lang="en-US" sz="2800" b="1" i="0" u="none" strike="noStrike" kern="1200" cap="none" spc="0" normalizeH="0" baseline="0" noProof="0">
                <a:ln>
                  <a:noFill/>
                </a:ln>
                <a:solidFill>
                  <a:srgbClr val="FFFFFF"/>
                </a:solidFill>
                <a:effectLst/>
                <a:uLnTx/>
                <a:uFillTx/>
                <a:latin typeface="Segoe UI Semibold"/>
                <a:cs typeface="Segoe UI Semibold"/>
              </a:rPr>
              <a:t> 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lstStyle/>
          <a:p>
            <a:r>
              <a:rPr lang="en-US"/>
              <a:t>Copilot Prompt Gallery app</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4004173"/>
          </a:xfrm>
        </p:spPr>
        <p:txBody>
          <a:bodyPr/>
          <a:lstStyle/>
          <a:p>
            <a:pPr algn="l"/>
            <a:r>
              <a:rPr lang="en-US" sz="2400" i="0">
                <a:solidFill>
                  <a:srgbClr val="333333"/>
                </a:solidFill>
                <a:effectLst/>
                <a:latin typeface="+mj-lt"/>
              </a:rPr>
              <a:t>New app helps users discover, save, and share their favorite prompts</a:t>
            </a:r>
          </a:p>
          <a:p>
            <a:pPr algn="l">
              <a:lnSpc>
                <a:spcPct val="90000"/>
              </a:lnSpc>
              <a:spcBef>
                <a:spcPts val="1000"/>
              </a:spcBef>
            </a:pPr>
            <a:r>
              <a:rPr lang="en-US" sz="1600" b="0" i="0">
                <a:solidFill>
                  <a:srgbClr val="333333"/>
                </a:solidFill>
                <a:effectLst/>
                <a:latin typeface="Segoe UI" panose="020B0502040204020203" pitchFamily="34" charset="0"/>
              </a:rPr>
              <a:t>The new Copilot Prompt Gallery app provides a central place for users to find and use relevant prompts across Microsoft 365 Copilot, Copilot Chat, and agents, complementing the existing in-app experiences. Users can also save and revisit their favorite prompts, share them with colleagues, and discover prompts for specific tasks or workflows shared within a Microsoft Teams team.  </a:t>
            </a:r>
            <a:endParaRPr lang="en-US" sz="1600">
              <a:solidFill>
                <a:srgbClr val="333333"/>
              </a:solidFill>
              <a:latin typeface="Segoe UI" panose="020B0502040204020203" pitchFamily="34" charset="0"/>
            </a:endParaRPr>
          </a:p>
          <a:p>
            <a:pPr algn="l">
              <a:lnSpc>
                <a:spcPct val="90000"/>
              </a:lnSpc>
              <a:spcBef>
                <a:spcPts val="1000"/>
              </a:spcBef>
            </a:pPr>
            <a:r>
              <a:rPr lang="en-US" sz="1600" b="0" i="0">
                <a:solidFill>
                  <a:srgbClr val="333333"/>
                </a:solidFill>
                <a:effectLst/>
                <a:latin typeface="Segoe UI" panose="020B0502040204020203" pitchFamily="34" charset="0"/>
              </a:rPr>
              <a:t>This app is </a:t>
            </a:r>
            <a:r>
              <a:rPr lang="en-US" sz="1600" b="0" i="0">
                <a:effectLst/>
                <a:latin typeface="Segoe UI" panose="020B0502040204020203" pitchFamily="34" charset="0"/>
                <a:hlinkClick r:id="rId3"/>
              </a:rPr>
              <a:t>rolling out in February</a:t>
            </a:r>
            <a:r>
              <a:rPr lang="en-US" sz="1600" b="0" i="0">
                <a:solidFill>
                  <a:srgbClr val="333333"/>
                </a:solidFill>
                <a:effectLst/>
                <a:latin typeface="Segoe UI" panose="020B0502040204020203" pitchFamily="34" charset="0"/>
              </a:rPr>
              <a:t> and will be available for all Microsoft 365 Copilot users to add in</a:t>
            </a:r>
            <a:r>
              <a:rPr lang="en-US" sz="1600">
                <a:solidFill>
                  <a:srgbClr val="333333"/>
                </a:solidFill>
                <a:latin typeface="Segoe UI" panose="020B0502040204020203" pitchFamily="34" charset="0"/>
              </a:rPr>
              <a:t> </a:t>
            </a:r>
            <a:r>
              <a:rPr lang="en-US" sz="1600" b="0" i="0">
                <a:effectLst/>
                <a:latin typeface="Segoe UI" panose="020B0502040204020203" pitchFamily="34" charset="0"/>
                <a:hlinkClick r:id="rId4"/>
              </a:rPr>
              <a:t>www.microsoft365.com</a:t>
            </a:r>
            <a:r>
              <a:rPr lang="en-US" sz="1600" b="0" i="0">
                <a:solidFill>
                  <a:srgbClr val="333333"/>
                </a:solidFill>
                <a:effectLst/>
                <a:latin typeface="Segoe UI" panose="020B0502040204020203" pitchFamily="34" charset="0"/>
              </a:rPr>
              <a:t>, Teams desktop, and Outlook. Copilot Chat users without a Microsoft 365 Copilot license will gain access to the app this spring. </a:t>
            </a:r>
          </a:p>
          <a:p>
            <a:pPr algn="l">
              <a:lnSpc>
                <a:spcPct val="90000"/>
              </a:lnSpc>
              <a:spcBef>
                <a:spcPts val="1000"/>
              </a:spcBef>
            </a:pPr>
            <a:r>
              <a:rPr lang="en-US" sz="1600">
                <a:solidFill>
                  <a:srgbClr val="333333"/>
                </a:solidFill>
                <a:latin typeface="Segoe UI" panose="020B0502040204020203" pitchFamily="34" charset="0"/>
                <a:cs typeface="Segoe UI"/>
              </a:rPr>
              <a:t>Click </a:t>
            </a:r>
            <a:r>
              <a:rPr lang="en-US" sz="1600">
                <a:solidFill>
                  <a:srgbClr val="333333"/>
                </a:solidFill>
                <a:latin typeface="Segoe UI" panose="020B0502040204020203" pitchFamily="34" charset="0"/>
                <a:cs typeface="Segoe UI"/>
                <a:hlinkClick r:id="rId5"/>
              </a:rPr>
              <a:t>here</a:t>
            </a:r>
            <a:r>
              <a:rPr lang="en-US" sz="1600">
                <a:solidFill>
                  <a:srgbClr val="333333"/>
                </a:solidFill>
                <a:latin typeface="Segoe UI" panose="020B0502040204020203" pitchFamily="34" charset="0"/>
                <a:cs typeface="Segoe UI"/>
              </a:rPr>
              <a:t> to learn more.</a:t>
            </a:r>
            <a:endParaRPr lang="en-US" sz="1600">
              <a:latin typeface="Segoe UI"/>
              <a:cs typeface="Segoe UI"/>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9" r="169"/>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30DA-A89F-3F2A-70B5-D401BC63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A5F6C-41E9-53B9-2F26-F694BCFBDA31}"/>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A004E87-B892-ED41-88B7-90D37736AF44}"/>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10E7E84-9BD4-9566-DDB2-E6DA8404635E}"/>
              </a:ext>
            </a:extLst>
          </p:cNvPr>
          <p:cNvSpPr>
            <a:spLocks noGrp="1"/>
          </p:cNvSpPr>
          <p:nvPr>
            <p:ph type="body" sz="quarter" idx="13"/>
          </p:nvPr>
        </p:nvSpPr>
        <p:spPr>
          <a:xfrm>
            <a:off x="584200" y="1984051"/>
            <a:ext cx="5399258" cy="4416594"/>
          </a:xfrm>
        </p:spPr>
        <p:txBody>
          <a:bodyPr/>
          <a:lstStyle/>
          <a:p>
            <a:pPr algn="l"/>
            <a:r>
              <a:rPr lang="en-US" sz="2400" b="1" i="0">
                <a:solidFill>
                  <a:srgbClr val="333333"/>
                </a:solidFill>
                <a:effectLst/>
                <a:latin typeface="+mj-lt"/>
              </a:rPr>
              <a:t>The new calendar in Teams now generally available</a:t>
            </a:r>
          </a:p>
          <a:p>
            <a:pPr marL="0" indent="0">
              <a:lnSpc>
                <a:spcPct val="90000"/>
              </a:lnSpc>
              <a:spcBef>
                <a:spcPts val="1000"/>
              </a:spcBef>
              <a:buNone/>
            </a:pPr>
            <a:r>
              <a:rPr lang="en-US" b="0" i="0">
                <a:solidFill>
                  <a:srgbClr val="333333"/>
                </a:solidFill>
                <a:effectLst/>
                <a:latin typeface="Segoe UI" panose="020B0502040204020203" pitchFamily="34" charset="0"/>
              </a:rPr>
              <a:t>We are excited to announce that the new calendar in Teams is now generally available for commercial customers. The new calendar is designed for familiarity and reliability, while incorporating the latest innovations in Microsoft 365 Copilot and Places to elevate your scheduling and time management experience. </a:t>
            </a:r>
          </a:p>
          <a:p>
            <a:pPr marL="0" indent="0">
              <a:lnSpc>
                <a:spcPct val="90000"/>
              </a:lnSpc>
              <a:spcBef>
                <a:spcPts val="1000"/>
              </a:spcBef>
              <a:buNone/>
            </a:pPr>
            <a:r>
              <a:rPr lang="en-US" i="0">
                <a:solidFill>
                  <a:srgbClr val="333333"/>
                </a:solidFill>
                <a:effectLst/>
                <a:latin typeface="Segoe UI" panose="020B0502040204020203" pitchFamily="34" charset="0"/>
              </a:rPr>
              <a:t>Updates include: </a:t>
            </a:r>
          </a:p>
          <a:p>
            <a:pPr marL="285750" indent="-285750">
              <a:lnSpc>
                <a:spcPct val="90000"/>
              </a:lnSpc>
              <a:spcBef>
                <a:spcPts val="1000"/>
              </a:spcBef>
              <a:buFont typeface="Arial" panose="020B0604020202020204" pitchFamily="34" charset="0"/>
              <a:buChar char="•"/>
            </a:pPr>
            <a:r>
              <a:rPr lang="en-US" sz="1600" i="0">
                <a:solidFill>
                  <a:srgbClr val="333333"/>
                </a:solidFill>
                <a:effectLst/>
                <a:latin typeface="Segoe UI" panose="020B0502040204020203" pitchFamily="34" charset="0"/>
              </a:rPr>
              <a:t>Unified calendar experience</a:t>
            </a:r>
            <a:r>
              <a:rPr lang="en-US" sz="1600">
                <a:solidFill>
                  <a:srgbClr val="333333"/>
                </a:solidFill>
                <a:latin typeface="Segoe UI" panose="020B0502040204020203" pitchFamily="34" charset="0"/>
              </a:rPr>
              <a:t> between </a:t>
            </a:r>
            <a:r>
              <a:rPr lang="en-US" sz="1600" i="0">
                <a:solidFill>
                  <a:srgbClr val="333333"/>
                </a:solidFill>
                <a:effectLst/>
                <a:latin typeface="Segoe UI" panose="020B0502040204020203" pitchFamily="34" charset="0"/>
              </a:rPr>
              <a:t>Outlook and Teams</a:t>
            </a:r>
          </a:p>
          <a:p>
            <a:pPr marL="285750" indent="-285750">
              <a:lnSpc>
                <a:spcPct val="90000"/>
              </a:lnSpc>
              <a:spcBef>
                <a:spcPts val="1000"/>
              </a:spcBef>
              <a:buFont typeface="Arial" panose="020B0604020202020204" pitchFamily="34" charset="0"/>
              <a:buChar char="•"/>
            </a:pPr>
            <a:r>
              <a:rPr lang="en-US" sz="1600">
                <a:solidFill>
                  <a:srgbClr val="333333"/>
                </a:solidFill>
                <a:latin typeface="Segoe UI" panose="020B0502040204020203" pitchFamily="34" charset="0"/>
              </a:rPr>
              <a:t>Expanded calendar views</a:t>
            </a:r>
          </a:p>
          <a:p>
            <a:pPr marL="285750" indent="-285750">
              <a:lnSpc>
                <a:spcPct val="90000"/>
              </a:lnSpc>
              <a:spcBef>
                <a:spcPts val="1000"/>
              </a:spcBef>
              <a:buFont typeface="Arial" panose="020B0604020202020204" pitchFamily="34" charset="0"/>
              <a:buChar char="•"/>
            </a:pPr>
            <a:r>
              <a:rPr lang="en-US" sz="1600" i="0">
                <a:solidFill>
                  <a:srgbClr val="333333"/>
                </a:solidFill>
                <a:effectLst/>
                <a:latin typeface="Segoe UI" panose="020B0502040204020203" pitchFamily="34" charset="0"/>
              </a:rPr>
              <a:t>Calendar settings and customization</a:t>
            </a:r>
          </a:p>
          <a:p>
            <a:pPr marL="0" indent="0">
              <a:lnSpc>
                <a:spcPct val="90000"/>
              </a:lnSpc>
              <a:spcBef>
                <a:spcPts val="1000"/>
              </a:spcBef>
              <a:buNone/>
            </a:pPr>
            <a:r>
              <a:rPr lang="en-US">
                <a:latin typeface="Segoe UI"/>
                <a:cs typeface="Segoe UI"/>
              </a:rPr>
              <a:t>Click </a:t>
            </a:r>
            <a:r>
              <a:rPr lang="en-US">
                <a:latin typeface="Segoe UI"/>
                <a:cs typeface="Segoe UI"/>
                <a:hlinkClick r:id="rId3"/>
              </a:rPr>
              <a:t>here</a:t>
            </a:r>
            <a:r>
              <a:rPr lang="en-US">
                <a:latin typeface="Segoe UI"/>
                <a:cs typeface="Segoe UI"/>
              </a:rPr>
              <a:t> to learn more.</a:t>
            </a:r>
          </a:p>
        </p:txBody>
      </p:sp>
      <p:pic>
        <p:nvPicPr>
          <p:cNvPr id="7" name="Picture 6">
            <a:extLst>
              <a:ext uri="{FF2B5EF4-FFF2-40B4-BE49-F238E27FC236}">
                <a16:creationId xmlns:a16="http://schemas.microsoft.com/office/drawing/2014/main" id="{012A36E5-1A91-E8EA-6A32-AA9134A213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8216" y="2148389"/>
            <a:ext cx="5746384" cy="3590882"/>
          </a:xfrm>
          <a:prstGeom prst="rect">
            <a:avLst/>
          </a:prstGeom>
        </p:spPr>
      </p:pic>
    </p:spTree>
    <p:extLst>
      <p:ext uri="{BB962C8B-B14F-4D97-AF65-F5344CB8AC3E}">
        <p14:creationId xmlns:p14="http://schemas.microsoft.com/office/powerpoint/2010/main" val="19807338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4114973"/>
          </a:xfrm>
        </p:spPr>
        <p:txBody>
          <a:bodyPr/>
          <a:lstStyle/>
          <a:p>
            <a:pPr algn="l"/>
            <a:r>
              <a:rPr lang="en-US" sz="2400" b="1" i="0">
                <a:solidFill>
                  <a:srgbClr val="333333"/>
                </a:solidFill>
                <a:effectLst/>
                <a:latin typeface="+mj-lt"/>
                <a:cs typeface="Segoe UI" panose="020B0502040204020203" pitchFamily="34" charset="0"/>
              </a:rPr>
              <a:t>Enhancing Teams video quality with Super Resolution</a:t>
            </a:r>
          </a:p>
          <a:p>
            <a:pPr marL="0" indent="0">
              <a:lnSpc>
                <a:spcPct val="90000"/>
              </a:lnSpc>
              <a:spcBef>
                <a:spcPts val="1000"/>
              </a:spcBef>
              <a:buNone/>
            </a:pPr>
            <a:r>
              <a:rPr lang="en-US">
                <a:solidFill>
                  <a:srgbClr val="333333"/>
                </a:solidFill>
                <a:latin typeface="Segoe UI" panose="020B0502040204020203" pitchFamily="34" charset="0"/>
              </a:rPr>
              <a:t>First </a:t>
            </a:r>
            <a:r>
              <a:rPr lang="en-US" b="0" i="0">
                <a:solidFill>
                  <a:srgbClr val="333333"/>
                </a:solidFill>
                <a:effectLst/>
                <a:latin typeface="Segoe UI" panose="020B0502040204020203" pitchFamily="34" charset="0"/>
              </a:rPr>
              <a:t>at </a:t>
            </a:r>
            <a:r>
              <a:rPr lang="en-US" b="0" i="0">
                <a:effectLst/>
                <a:latin typeface="Segoe UI" panose="020B0502040204020203" pitchFamily="34" charset="0"/>
                <a:hlinkClick r:id="rId3"/>
              </a:rPr>
              <a:t>Microsoft Ignite 2024</a:t>
            </a:r>
            <a:r>
              <a:rPr lang="en-US">
                <a:solidFill>
                  <a:srgbClr val="333333"/>
                </a:solidFill>
                <a:latin typeface="Segoe UI" panose="020B0502040204020203" pitchFamily="34" charset="0"/>
              </a:rPr>
              <a:t>,</a:t>
            </a:r>
            <a:r>
              <a:rPr lang="en-US" b="0" i="0">
                <a:solidFill>
                  <a:srgbClr val="333333"/>
                </a:solidFill>
                <a:effectLst/>
                <a:latin typeface="Segoe UI" panose="020B0502040204020203" pitchFamily="34" charset="0"/>
              </a:rPr>
              <a:t> Super Resolution (SR) is now available in </a:t>
            </a:r>
            <a:r>
              <a:rPr lang="en-US" b="0" i="0">
                <a:effectLst/>
                <a:latin typeface="Segoe UI" panose="020B0502040204020203" pitchFamily="34" charset="0"/>
                <a:hlinkClick r:id="rId4"/>
              </a:rPr>
              <a:t>public preview</a:t>
            </a:r>
            <a:r>
              <a:rPr lang="en-US" b="0" i="0">
                <a:solidFill>
                  <a:srgbClr val="333333"/>
                </a:solidFill>
                <a:effectLst/>
                <a:latin typeface="Segoe UI" panose="020B0502040204020203" pitchFamily="34" charset="0"/>
              </a:rPr>
              <a:t> and will be general available in March. This feature enhances video quality, especially under poor network conditions.</a:t>
            </a:r>
          </a:p>
          <a:p>
            <a:pPr marL="0" indent="0">
              <a:lnSpc>
                <a:spcPct val="90000"/>
              </a:lnSpc>
              <a:spcBef>
                <a:spcPts val="1000"/>
              </a:spcBef>
              <a:buNone/>
            </a:pPr>
            <a:r>
              <a:rPr lang="en-US" b="0" i="0">
                <a:solidFill>
                  <a:srgbClr val="333333"/>
                </a:solidFill>
                <a:effectLst/>
                <a:latin typeface="Segoe UI" panose="020B0502040204020203" pitchFamily="34" charset="0"/>
              </a:rPr>
              <a:t>SR for Teams leverages the power of Copilot+ PC AI to restore video resolution. Instead of relying on conventional upscaling methods, which fall short in delivering clearer images, Teams uses AI to enhance video resolution, producing notably improved video.</a:t>
            </a:r>
            <a:endParaRPr lang="en-US" sz="1800">
              <a:solidFill>
                <a:srgbClr val="333333"/>
              </a:solidFill>
              <a:highlight>
                <a:srgbClr val="FFFFFF"/>
              </a:highlight>
              <a:latin typeface="Segoe UI" panose="020B0502040204020203" pitchFamily="34" charset="0"/>
              <a:cs typeface="Segoe UI"/>
            </a:endParaRPr>
          </a:p>
          <a:p>
            <a:pPr marL="0" indent="0">
              <a:lnSpc>
                <a:spcPct val="90000"/>
              </a:lnSpc>
              <a:spcBef>
                <a:spcPts val="1000"/>
              </a:spcBef>
              <a:buNone/>
            </a:pPr>
            <a:r>
              <a:rPr lang="en-US" sz="1800">
                <a:highlight>
                  <a:srgbClr val="FFFFFF"/>
                </a:highlight>
                <a:latin typeface="Segoe UI"/>
                <a:cs typeface="Segoe UI"/>
              </a:rPr>
              <a:t> Click </a:t>
            </a:r>
            <a:r>
              <a:rPr lang="en-US" sz="1800">
                <a:highlight>
                  <a:srgbClr val="FFFFFF"/>
                </a:highlight>
                <a:latin typeface="Segoe UI"/>
                <a:cs typeface="Segoe UI"/>
                <a:hlinkClick r:id="rId5"/>
              </a:rPr>
              <a:t>here</a:t>
            </a:r>
            <a:r>
              <a:rPr lang="en-US" sz="1800">
                <a:highlight>
                  <a:srgbClr val="FFFFFF"/>
                </a:highlight>
                <a:latin typeface="Segoe UI"/>
                <a:cs typeface="Segoe UI"/>
              </a:rPr>
              <a:t> to learn more.</a:t>
            </a:r>
            <a:endParaRPr lang="en-US" sz="1600">
              <a:latin typeface="Segoe UI"/>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32449" y="1880032"/>
            <a:ext cx="6197919" cy="4127596"/>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FC6F5-F1BD-A205-9809-EB1292482B71}"/>
              </a:ext>
            </a:extLst>
          </p:cNvPr>
          <p:cNvSpPr>
            <a:spLocks noGrp="1"/>
          </p:cNvSpPr>
          <p:nvPr>
            <p:ph type="title"/>
          </p:nvPr>
        </p:nvSpPr>
        <p:spPr/>
        <p:txBody>
          <a:bodyPr/>
          <a:lstStyle/>
          <a:p>
            <a:r>
              <a:rPr lang="en-US"/>
              <a:t>Top Microsoft 365 updates</a:t>
            </a:r>
          </a:p>
        </p:txBody>
      </p:sp>
      <p:sp>
        <p:nvSpPr>
          <p:cNvPr id="7" name="Text Placeholder 6">
            <a:extLst>
              <a:ext uri="{FF2B5EF4-FFF2-40B4-BE49-F238E27FC236}">
                <a16:creationId xmlns:a16="http://schemas.microsoft.com/office/drawing/2014/main" id="{98E2A45E-A5C4-8ACB-CAD9-25E7B17B6DD6}"/>
              </a:ext>
            </a:extLst>
          </p:cNvPr>
          <p:cNvSpPr>
            <a:spLocks noGrp="1"/>
          </p:cNvSpPr>
          <p:nvPr>
            <p:ph type="body" sz="quarter" idx="12"/>
          </p:nvPr>
        </p:nvSpPr>
        <p:spPr>
          <a:xfrm>
            <a:off x="453337" y="1231793"/>
            <a:ext cx="3617912" cy="307777"/>
          </a:xfrm>
        </p:spPr>
        <p:txBody>
          <a:bodyPr/>
          <a:lstStyle/>
          <a:p>
            <a:r>
              <a:rPr lang="en-US"/>
              <a:t>Microsoft Viva Goals</a:t>
            </a:r>
          </a:p>
        </p:txBody>
      </p:sp>
      <p:sp>
        <p:nvSpPr>
          <p:cNvPr id="9" name="Text Placeholder 8">
            <a:extLst>
              <a:ext uri="{FF2B5EF4-FFF2-40B4-BE49-F238E27FC236}">
                <a16:creationId xmlns:a16="http://schemas.microsoft.com/office/drawing/2014/main" id="{404993C8-6B3E-F266-45F5-B7C7EF35BE5F}"/>
              </a:ext>
            </a:extLst>
          </p:cNvPr>
          <p:cNvSpPr>
            <a:spLocks noGrp="1"/>
          </p:cNvSpPr>
          <p:nvPr>
            <p:ph type="body" sz="quarter" idx="13"/>
          </p:nvPr>
        </p:nvSpPr>
        <p:spPr>
          <a:xfrm>
            <a:off x="584199" y="2056776"/>
            <a:ext cx="5641939" cy="2960811"/>
          </a:xfrm>
        </p:spPr>
        <p:txBody>
          <a:bodyPr/>
          <a:lstStyle/>
          <a:p>
            <a:pPr marL="0" indent="0">
              <a:lnSpc>
                <a:spcPct val="90000"/>
              </a:lnSpc>
              <a:spcBef>
                <a:spcPts val="1000"/>
              </a:spcBef>
              <a:buNone/>
            </a:pPr>
            <a:r>
              <a:rPr lang="en-US" sz="2400">
                <a:solidFill>
                  <a:srgbClr val="333333"/>
                </a:solidFill>
                <a:latin typeface="Segoe UI Semibold"/>
                <a:ea typeface="Lato"/>
                <a:cs typeface="Lato"/>
              </a:rPr>
              <a:t>Viva Goals retirement</a:t>
            </a:r>
            <a:endParaRPr lang="en-US" sz="2400">
              <a:latin typeface="Segoe UI Semibold"/>
            </a:endParaRPr>
          </a:p>
          <a:p>
            <a:pPr marL="0" indent="0">
              <a:lnSpc>
                <a:spcPct val="90000"/>
              </a:lnSpc>
              <a:spcBef>
                <a:spcPts val="1000"/>
              </a:spcBef>
              <a:buNone/>
            </a:pPr>
            <a:r>
              <a:rPr lang="en-US"/>
              <a:t>Viva Goals will be retired on December 31, 2025, with no new feature developments after December 5, 2024. Microsoft remains fully committed to the Viva suite, continuing to innovate and deliver tools to help our customers drive meaningful business impact. </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2"/>
              </a:rPr>
              <a:t>aka.ms/</a:t>
            </a:r>
            <a:r>
              <a:rPr lang="en-US" sz="1800" err="1">
                <a:highlight>
                  <a:srgbClr val="FFFFFF"/>
                </a:highlight>
                <a:latin typeface="Segoe UI"/>
                <a:cs typeface="Segoe UI"/>
                <a:hlinkClick r:id="rId2"/>
              </a:rPr>
              <a:t>VivaGoals</a:t>
            </a:r>
            <a:r>
              <a:rPr lang="en-US" sz="1800">
                <a:highlight>
                  <a:srgbClr val="FFFFFF"/>
                </a:highlight>
                <a:latin typeface="Segoe UI"/>
                <a:cs typeface="Segoe UI"/>
                <a:hlinkClick r:id="rId2"/>
              </a:rPr>
              <a:t>/</a:t>
            </a:r>
            <a:r>
              <a:rPr lang="en-US" sz="1800" err="1">
                <a:highlight>
                  <a:srgbClr val="FFFFFF"/>
                </a:highlight>
                <a:latin typeface="Segoe UI"/>
                <a:cs typeface="Segoe UI"/>
                <a:hlinkClick r:id="rId2"/>
              </a:rPr>
              <a:t>RetirementAnnouncement</a:t>
            </a:r>
            <a:r>
              <a:rPr lang="en-US" sz="1800">
                <a:highlight>
                  <a:srgbClr val="FFFFFF"/>
                </a:highlight>
                <a:latin typeface="Segoe UI"/>
                <a:cs typeface="Segoe UI"/>
              </a:rPr>
              <a:t> to learn more.</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3"/>
              </a:rPr>
              <a:t>aka.ms/</a:t>
            </a:r>
            <a:r>
              <a:rPr lang="en-US" sz="1800" err="1">
                <a:highlight>
                  <a:srgbClr val="FFFFFF"/>
                </a:highlight>
                <a:latin typeface="Segoe UI"/>
                <a:cs typeface="Segoe UI"/>
                <a:hlinkClick r:id="rId3"/>
              </a:rPr>
              <a:t>VivaGoals</a:t>
            </a:r>
            <a:r>
              <a:rPr lang="en-US" sz="1800">
                <a:highlight>
                  <a:srgbClr val="FFFFFF"/>
                </a:highlight>
                <a:latin typeface="Segoe UI"/>
                <a:cs typeface="Segoe UI"/>
                <a:hlinkClick r:id="rId3"/>
              </a:rPr>
              <a:t>/</a:t>
            </a:r>
            <a:r>
              <a:rPr lang="en-US" sz="1800" err="1">
                <a:highlight>
                  <a:srgbClr val="FFFFFF"/>
                </a:highlight>
                <a:latin typeface="Segoe UI"/>
                <a:cs typeface="Segoe UI"/>
                <a:hlinkClick r:id="rId3"/>
              </a:rPr>
              <a:t>RetirementFAQ</a:t>
            </a:r>
            <a:r>
              <a:rPr lang="en-US" sz="1800">
                <a:highlight>
                  <a:srgbClr val="FFFFFF"/>
                </a:highlight>
                <a:latin typeface="Segoe UI"/>
                <a:cs typeface="Segoe UI"/>
              </a:rPr>
              <a:t> for the FAQ article.</a:t>
            </a:r>
          </a:p>
        </p:txBody>
      </p:sp>
      <p:pic>
        <p:nvPicPr>
          <p:cNvPr id="13" name="Picture 2">
            <a:extLst>
              <a:ext uri="{FF2B5EF4-FFF2-40B4-BE49-F238E27FC236}">
                <a16:creationId xmlns:a16="http://schemas.microsoft.com/office/drawing/2014/main" id="{B0EABF01-5CE5-1B90-2FD1-CB44F38D5B0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651454" y="2056776"/>
            <a:ext cx="4795146" cy="30976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82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14F9-4106-EC76-DFD1-5CEF6C016776}"/>
              </a:ext>
            </a:extLst>
          </p:cNvPr>
          <p:cNvSpPr>
            <a:spLocks noGrp="1"/>
          </p:cNvSpPr>
          <p:nvPr>
            <p:ph type="title" idx="4294967295"/>
          </p:nvPr>
        </p:nvSpPr>
        <p:spPr>
          <a:xfrm>
            <a:off x="574816" y="-430887"/>
            <a:ext cx="11018520" cy="430887"/>
          </a:xfrm>
        </p:spPr>
        <p:txBody>
          <a:bodyPr vert="horz" wrap="square" lIns="0" tIns="0" rIns="0" bIns="0" rtlCol="0" anchor="b">
            <a:spAutoFit/>
          </a:bodyPr>
          <a:lstStyle/>
          <a:p>
            <a:r>
              <a:rPr lang="en-US"/>
              <a:t>SharePoint is the content service for Microsoft 365.</a:t>
            </a:r>
          </a:p>
        </p:txBody>
      </p:sp>
      <p:pic>
        <p:nvPicPr>
          <p:cNvPr id="7" name="Picture 6" descr="A group of icons in a circle, with SharePoint in the middle as the content service to many other Microsoft 365 apps. ">
            <a:extLst>
              <a:ext uri="{FF2B5EF4-FFF2-40B4-BE49-F238E27FC236}">
                <a16:creationId xmlns:a16="http://schemas.microsoft.com/office/drawing/2014/main" id="{3A9B8B0B-3173-ABD5-394A-62C76633C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7375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6DD76-A13D-3A05-19C7-F23BC8A4D530}"/>
            </a:ext>
          </a:extLst>
        </p:cNvPr>
        <p:cNvGrpSpPr/>
        <p:nvPr/>
      </p:nvGrpSpPr>
      <p:grpSpPr>
        <a:xfrm>
          <a:off x="0" y="0"/>
          <a:ext cx="0" cy="0"/>
          <a:chOff x="0" y="0"/>
          <a:chExt cx="0" cy="0"/>
        </a:xfrm>
      </p:grpSpPr>
      <p:sp>
        <p:nvSpPr>
          <p:cNvPr id="47" name="Content Placeholder 2">
            <a:extLst>
              <a:ext uri="{FF2B5EF4-FFF2-40B4-BE49-F238E27FC236}">
                <a16:creationId xmlns:a16="http://schemas.microsoft.com/office/drawing/2014/main" id="{E84262ED-D0D6-706E-5085-310868383B63}"/>
              </a:ext>
            </a:extLst>
          </p:cNvPr>
          <p:cNvSpPr txBox="1">
            <a:spLocks noGrp="1"/>
          </p:cNvSpPr>
          <p:nvPr>
            <p:ph type="title" idx="4294967295"/>
          </p:nvPr>
        </p:nvSpPr>
        <p:spPr>
          <a:xfrm>
            <a:off x="4935475" y="3905118"/>
            <a:ext cx="2543728" cy="91644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039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900" b="0" i="0" u="none" strike="noStrike" kern="1200" cap="none" spc="0" normalizeH="0" baseline="0" noProof="0">
                <a:ln>
                  <a:noFill/>
                </a:ln>
                <a:solidFill>
                  <a:srgbClr val="225B62"/>
                </a:solidFill>
                <a:effectLst/>
                <a:uLnTx/>
                <a:uFillTx/>
                <a:latin typeface="Segoe UI Semibold"/>
                <a:ea typeface="+mn-ea"/>
                <a:cs typeface="+mn-cs"/>
              </a:rPr>
              <a:t>SharePoint</a:t>
            </a:r>
          </a:p>
        </p:txBody>
      </p:sp>
      <p:pic>
        <p:nvPicPr>
          <p:cNvPr id="48" name="Picture 47" descr="SharePoint icon. ">
            <a:extLst>
              <a:ext uri="{FF2B5EF4-FFF2-40B4-BE49-F238E27FC236}">
                <a16:creationId xmlns:a16="http://schemas.microsoft.com/office/drawing/2014/main" id="{E08A45F0-A6AC-B5E3-D404-354699DA1932}"/>
              </a:ext>
            </a:extLst>
          </p:cNvPr>
          <p:cNvPicPr>
            <a:picLocks noChangeAspect="1"/>
          </p:cNvPicPr>
          <p:nvPr/>
        </p:nvPicPr>
        <p:blipFill>
          <a:blip r:embed="rId5" cstate="print">
            <a:extLst>
              <a:ext uri="{28A0092B-C50C-407E-A947-70E740481C1C}">
                <a14:useLocalDpi xmlns:a14="http://schemas.microsoft.com/office/drawing/2010/main" val="0"/>
              </a:ext>
            </a:extLst>
          </a:blip>
          <a:stretch/>
        </p:blipFill>
        <p:spPr>
          <a:xfrm>
            <a:off x="5214145" y="2274492"/>
            <a:ext cx="1736808" cy="1732514"/>
          </a:xfrm>
          <a:prstGeom prst="rect">
            <a:avLst/>
          </a:prstGeom>
        </p:spPr>
      </p:pic>
      <p:sp>
        <p:nvSpPr>
          <p:cNvPr id="49" name="Oval 48" descr="Various Microsoft 365 apps. ">
            <a:extLst>
              <a:ext uri="{FF2B5EF4-FFF2-40B4-BE49-F238E27FC236}">
                <a16:creationId xmlns:a16="http://schemas.microsoft.com/office/drawing/2014/main" id="{BD0B3F4B-F353-DBAC-18BD-CC669FA11D99}"/>
              </a:ext>
            </a:extLst>
          </p:cNvPr>
          <p:cNvSpPr/>
          <p:nvPr/>
        </p:nvSpPr>
        <p:spPr bwMode="auto">
          <a:xfrm>
            <a:off x="3406754" y="738969"/>
            <a:ext cx="5378493" cy="5380063"/>
          </a:xfrm>
          <a:prstGeom prst="ellipse">
            <a:avLst/>
          </a:prstGeom>
          <a:noFill/>
          <a:ln w="38100" cap="flat" cmpd="sng" algn="ctr">
            <a:solidFill>
              <a:srgbClr val="009999"/>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grpSp>
        <p:nvGrpSpPr>
          <p:cNvPr id="50" name="Group 49" descr="Microsoft Loop icon. ">
            <a:extLst>
              <a:ext uri="{FF2B5EF4-FFF2-40B4-BE49-F238E27FC236}">
                <a16:creationId xmlns:a16="http://schemas.microsoft.com/office/drawing/2014/main" id="{75CD8C48-FD98-8BB9-8550-154400C3D475}"/>
              </a:ext>
            </a:extLst>
          </p:cNvPr>
          <p:cNvGrpSpPr/>
          <p:nvPr/>
        </p:nvGrpSpPr>
        <p:grpSpPr>
          <a:xfrm>
            <a:off x="7970615" y="1666007"/>
            <a:ext cx="863073" cy="863073"/>
            <a:chOff x="7970615" y="1666007"/>
            <a:chExt cx="863073" cy="863073"/>
          </a:xfrm>
        </p:grpSpPr>
        <p:sp>
          <p:nvSpPr>
            <p:cNvPr id="51" name="Oval 50">
              <a:extLst>
                <a:ext uri="{FF2B5EF4-FFF2-40B4-BE49-F238E27FC236}">
                  <a16:creationId xmlns:a16="http://schemas.microsoft.com/office/drawing/2014/main" id="{01B6D229-2669-E949-DFEB-A1642B60344E}"/>
                </a:ext>
              </a:extLst>
            </p:cNvPr>
            <p:cNvSpPr/>
            <p:nvPr/>
          </p:nvSpPr>
          <p:spPr>
            <a:xfrm>
              <a:off x="7970615" y="1666007"/>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2" name="Picture 51" descr="A blue and purple logo&#10;&#10;Description automatically generated with low confidence">
              <a:extLst>
                <a:ext uri="{FF2B5EF4-FFF2-40B4-BE49-F238E27FC236}">
                  <a16:creationId xmlns:a16="http://schemas.microsoft.com/office/drawing/2014/main" id="{EF7AE67B-D4A5-9CE0-39AF-75D1E24A5B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4263" y="1763262"/>
              <a:ext cx="647532" cy="650853"/>
            </a:xfrm>
            <a:prstGeom prst="rect">
              <a:avLst/>
            </a:prstGeom>
          </p:spPr>
        </p:pic>
      </p:grpSp>
      <p:sp>
        <p:nvSpPr>
          <p:cNvPr id="53" name="Oval 52" descr="Microsoft Clipchamp icon. ">
            <a:extLst>
              <a:ext uri="{FF2B5EF4-FFF2-40B4-BE49-F238E27FC236}">
                <a16:creationId xmlns:a16="http://schemas.microsoft.com/office/drawing/2014/main" id="{1193E623-F806-D6DA-E741-46809137B962}"/>
              </a:ext>
            </a:extLst>
          </p:cNvPr>
          <p:cNvSpPr/>
          <p:nvPr/>
        </p:nvSpPr>
        <p:spPr>
          <a:xfrm>
            <a:off x="3001549" y="2997464"/>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54" name="Group 53" descr="Microsoft OneDrive icon. ">
            <a:extLst>
              <a:ext uri="{FF2B5EF4-FFF2-40B4-BE49-F238E27FC236}">
                <a16:creationId xmlns:a16="http://schemas.microsoft.com/office/drawing/2014/main" id="{485BBA8C-EB18-804F-4481-AC2B765F0194}"/>
              </a:ext>
            </a:extLst>
          </p:cNvPr>
          <p:cNvGrpSpPr/>
          <p:nvPr/>
        </p:nvGrpSpPr>
        <p:grpSpPr>
          <a:xfrm>
            <a:off x="6995921" y="691312"/>
            <a:ext cx="863073" cy="863073"/>
            <a:chOff x="6995921" y="691312"/>
            <a:chExt cx="863073" cy="863073"/>
          </a:xfrm>
        </p:grpSpPr>
        <p:sp>
          <p:nvSpPr>
            <p:cNvPr id="55" name="Oval 54">
              <a:extLst>
                <a:ext uri="{FF2B5EF4-FFF2-40B4-BE49-F238E27FC236}">
                  <a16:creationId xmlns:a16="http://schemas.microsoft.com/office/drawing/2014/main" id="{C79EC641-5D8C-9DE3-1F00-B906FF9ED3AC}"/>
                </a:ext>
              </a:extLst>
            </p:cNvPr>
            <p:cNvSpPr/>
            <p:nvPr/>
          </p:nvSpPr>
          <p:spPr>
            <a:xfrm>
              <a:off x="6995921" y="691312"/>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6" name="Picture 55" descr="A blue cloud with black background&#10;&#10;Description automatically generated with low confidence">
              <a:extLst>
                <a:ext uri="{FF2B5EF4-FFF2-40B4-BE49-F238E27FC236}">
                  <a16:creationId xmlns:a16="http://schemas.microsoft.com/office/drawing/2014/main" id="{84FA9B9F-9707-0CF2-C853-1732975F3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8481" y="757213"/>
              <a:ext cx="734002" cy="679476"/>
            </a:xfrm>
            <a:prstGeom prst="rect">
              <a:avLst/>
            </a:prstGeom>
          </p:spPr>
        </p:pic>
      </p:grpSp>
      <p:grpSp>
        <p:nvGrpSpPr>
          <p:cNvPr id="57" name="Group 56" descr="Microsoft Lists icon. ">
            <a:extLst>
              <a:ext uri="{FF2B5EF4-FFF2-40B4-BE49-F238E27FC236}">
                <a16:creationId xmlns:a16="http://schemas.microsoft.com/office/drawing/2014/main" id="{8EB88078-E937-5F42-7BB6-CF6BCB16E200}"/>
              </a:ext>
            </a:extLst>
          </p:cNvPr>
          <p:cNvGrpSpPr/>
          <p:nvPr/>
        </p:nvGrpSpPr>
        <p:grpSpPr>
          <a:xfrm>
            <a:off x="8327378" y="2997464"/>
            <a:ext cx="863073" cy="863073"/>
            <a:chOff x="8327378" y="2997464"/>
            <a:chExt cx="863073" cy="863073"/>
          </a:xfrm>
        </p:grpSpPr>
        <p:sp>
          <p:nvSpPr>
            <p:cNvPr id="58" name="Oval 57">
              <a:extLst>
                <a:ext uri="{FF2B5EF4-FFF2-40B4-BE49-F238E27FC236}">
                  <a16:creationId xmlns:a16="http://schemas.microsoft.com/office/drawing/2014/main" id="{C8CA71B2-97D3-78F7-DB7A-4B2A17989876}"/>
                </a:ext>
              </a:extLst>
            </p:cNvPr>
            <p:cNvSpPr/>
            <p:nvPr/>
          </p:nvSpPr>
          <p:spPr>
            <a:xfrm>
              <a:off x="8327378" y="2997464"/>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9" name="Picture 58" descr="A picture containing screenshot, colorfulness, yellow, rectangle&#10;&#10;Description automatically generated">
              <a:extLst>
                <a:ext uri="{FF2B5EF4-FFF2-40B4-BE49-F238E27FC236}">
                  <a16:creationId xmlns:a16="http://schemas.microsoft.com/office/drawing/2014/main" id="{D7E4BF42-9981-1236-D0B7-2F88F2511C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6747" y="3213861"/>
              <a:ext cx="485322" cy="484513"/>
            </a:xfrm>
            <a:prstGeom prst="rect">
              <a:avLst/>
            </a:prstGeom>
          </p:spPr>
        </p:pic>
      </p:grpSp>
      <p:grpSp>
        <p:nvGrpSpPr>
          <p:cNvPr id="60" name="Group 59" descr="Microsoft Teams icon. ">
            <a:extLst>
              <a:ext uri="{FF2B5EF4-FFF2-40B4-BE49-F238E27FC236}">
                <a16:creationId xmlns:a16="http://schemas.microsoft.com/office/drawing/2014/main" id="{0B8F7649-EFEB-6289-5C27-3B032649B6AA}"/>
              </a:ext>
            </a:extLst>
          </p:cNvPr>
          <p:cNvGrpSpPr/>
          <p:nvPr/>
        </p:nvGrpSpPr>
        <p:grpSpPr>
          <a:xfrm>
            <a:off x="4333006" y="691312"/>
            <a:ext cx="863073" cy="863073"/>
            <a:chOff x="4333006" y="691312"/>
            <a:chExt cx="863073" cy="863073"/>
          </a:xfrm>
        </p:grpSpPr>
        <p:sp>
          <p:nvSpPr>
            <p:cNvPr id="61" name="Oval 60">
              <a:extLst>
                <a:ext uri="{FF2B5EF4-FFF2-40B4-BE49-F238E27FC236}">
                  <a16:creationId xmlns:a16="http://schemas.microsoft.com/office/drawing/2014/main" id="{94131393-5E71-5A1F-4C86-1ADC812F53B6}"/>
                </a:ext>
              </a:extLst>
            </p:cNvPr>
            <p:cNvSpPr/>
            <p:nvPr/>
          </p:nvSpPr>
          <p:spPr>
            <a:xfrm>
              <a:off x="4333006" y="691312"/>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62" name="Picture 61" descr="A picture containing symbol, graphics, screenshot, font&#10;&#10;Description automatically generated">
              <a:extLst>
                <a:ext uri="{FF2B5EF4-FFF2-40B4-BE49-F238E27FC236}">
                  <a16:creationId xmlns:a16="http://schemas.microsoft.com/office/drawing/2014/main" id="{C93F126D-2E33-D121-06EA-B5320FFE48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8811" y="772285"/>
              <a:ext cx="711023" cy="711023"/>
            </a:xfrm>
            <a:prstGeom prst="rect">
              <a:avLst/>
            </a:prstGeom>
          </p:spPr>
        </p:pic>
      </p:grpSp>
      <p:grpSp>
        <p:nvGrpSpPr>
          <p:cNvPr id="63" name="Group 62" descr="Microsoft Viva Engage icon. ">
            <a:extLst>
              <a:ext uri="{FF2B5EF4-FFF2-40B4-BE49-F238E27FC236}">
                <a16:creationId xmlns:a16="http://schemas.microsoft.com/office/drawing/2014/main" id="{28B7C9DF-6901-3770-8466-E71F1DAC783A}"/>
              </a:ext>
            </a:extLst>
          </p:cNvPr>
          <p:cNvGrpSpPr/>
          <p:nvPr/>
        </p:nvGrpSpPr>
        <p:grpSpPr>
          <a:xfrm>
            <a:off x="4333006" y="5303615"/>
            <a:ext cx="863073" cy="863073"/>
            <a:chOff x="4333006" y="5303615"/>
            <a:chExt cx="863073" cy="863073"/>
          </a:xfrm>
        </p:grpSpPr>
        <p:sp>
          <p:nvSpPr>
            <p:cNvPr id="64" name="Oval 63">
              <a:extLst>
                <a:ext uri="{FF2B5EF4-FFF2-40B4-BE49-F238E27FC236}">
                  <a16:creationId xmlns:a16="http://schemas.microsoft.com/office/drawing/2014/main" id="{205F311E-176E-C6C9-89A7-EF529D56EA02}"/>
                </a:ext>
              </a:extLst>
            </p:cNvPr>
            <p:cNvSpPr/>
            <p:nvPr/>
          </p:nvSpPr>
          <p:spPr>
            <a:xfrm>
              <a:off x="4333006" y="5303615"/>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65" name="Picture 64" descr="A blue and black logo&#10;&#10;Description automatically generated with low confidence">
              <a:extLst>
                <a:ext uri="{FF2B5EF4-FFF2-40B4-BE49-F238E27FC236}">
                  <a16:creationId xmlns:a16="http://schemas.microsoft.com/office/drawing/2014/main" id="{7D14E044-0BD4-44DC-4E79-E6397BA8DA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4164" y="5487080"/>
              <a:ext cx="517519" cy="517519"/>
            </a:xfrm>
            <a:prstGeom prst="rect">
              <a:avLst/>
            </a:prstGeom>
          </p:spPr>
        </p:pic>
      </p:grpSp>
      <p:grpSp>
        <p:nvGrpSpPr>
          <p:cNvPr id="66" name="Group 65" descr="Microsoft Outlook icon. ">
            <a:extLst>
              <a:ext uri="{FF2B5EF4-FFF2-40B4-BE49-F238E27FC236}">
                <a16:creationId xmlns:a16="http://schemas.microsoft.com/office/drawing/2014/main" id="{9B9929BB-94C4-F418-043D-78AED4EBE14F}"/>
              </a:ext>
            </a:extLst>
          </p:cNvPr>
          <p:cNvGrpSpPr/>
          <p:nvPr/>
        </p:nvGrpSpPr>
        <p:grpSpPr>
          <a:xfrm>
            <a:off x="3358312" y="1620194"/>
            <a:ext cx="863073" cy="908886"/>
            <a:chOff x="3358312" y="1620194"/>
            <a:chExt cx="863073" cy="908886"/>
          </a:xfrm>
        </p:grpSpPr>
        <p:sp>
          <p:nvSpPr>
            <p:cNvPr id="67" name="Oval 66">
              <a:extLst>
                <a:ext uri="{FF2B5EF4-FFF2-40B4-BE49-F238E27FC236}">
                  <a16:creationId xmlns:a16="http://schemas.microsoft.com/office/drawing/2014/main" id="{3FA5973B-76A1-A494-E931-F43BC80243F5}"/>
                </a:ext>
              </a:extLst>
            </p:cNvPr>
            <p:cNvSpPr/>
            <p:nvPr/>
          </p:nvSpPr>
          <p:spPr bwMode="auto">
            <a:xfrm>
              <a:off x="3358314" y="1620194"/>
              <a:ext cx="813956" cy="753489"/>
            </a:xfrm>
            <a:prstGeom prst="ellipse">
              <a:avLst/>
            </a:prstGeom>
            <a:solidFill>
              <a:srgbClr val="091F2C">
                <a:alpha val="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68" name="Oval 67">
              <a:extLst>
                <a:ext uri="{FF2B5EF4-FFF2-40B4-BE49-F238E27FC236}">
                  <a16:creationId xmlns:a16="http://schemas.microsoft.com/office/drawing/2014/main" id="{E98AF13D-42D8-4ACC-C2E9-CE7AFE49E95B}"/>
                </a:ext>
              </a:extLst>
            </p:cNvPr>
            <p:cNvSpPr/>
            <p:nvPr/>
          </p:nvSpPr>
          <p:spPr>
            <a:xfrm>
              <a:off x="3358312" y="1666007"/>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69" name="Picture 68" descr="A picture containing screenshot, circle, graphics, electric blue&#10;&#10;Description automatically generated">
              <a:extLst>
                <a:ext uri="{FF2B5EF4-FFF2-40B4-BE49-F238E27FC236}">
                  <a16:creationId xmlns:a16="http://schemas.microsoft.com/office/drawing/2014/main" id="{AB38CA34-B516-6ADB-FAE5-A1A085195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0075" y="1816732"/>
              <a:ext cx="600870" cy="600870"/>
            </a:xfrm>
            <a:prstGeom prst="rect">
              <a:avLst/>
            </a:prstGeom>
          </p:spPr>
        </p:pic>
      </p:grpSp>
      <p:grpSp>
        <p:nvGrpSpPr>
          <p:cNvPr id="70" name="Group 69" descr="Microsoft Whiteboard icon. ">
            <a:extLst>
              <a:ext uri="{FF2B5EF4-FFF2-40B4-BE49-F238E27FC236}">
                <a16:creationId xmlns:a16="http://schemas.microsoft.com/office/drawing/2014/main" id="{4A118B7A-48EF-DC03-8C37-58D567B55A7C}"/>
              </a:ext>
            </a:extLst>
          </p:cNvPr>
          <p:cNvGrpSpPr/>
          <p:nvPr/>
        </p:nvGrpSpPr>
        <p:grpSpPr>
          <a:xfrm>
            <a:off x="7970615" y="4328920"/>
            <a:ext cx="863073" cy="863073"/>
            <a:chOff x="7970615" y="4328920"/>
            <a:chExt cx="863073" cy="863073"/>
          </a:xfrm>
        </p:grpSpPr>
        <p:sp>
          <p:nvSpPr>
            <p:cNvPr id="71" name="Oval 70">
              <a:extLst>
                <a:ext uri="{FF2B5EF4-FFF2-40B4-BE49-F238E27FC236}">
                  <a16:creationId xmlns:a16="http://schemas.microsoft.com/office/drawing/2014/main" id="{B1278960-7890-B86B-A9EF-2859C6AD88FD}"/>
                </a:ext>
              </a:extLst>
            </p:cNvPr>
            <p:cNvSpPr/>
            <p:nvPr/>
          </p:nvSpPr>
          <p:spPr>
            <a:xfrm>
              <a:off x="7970615" y="4328920"/>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2" name="Picture 4">
              <a:extLst>
                <a:ext uri="{FF2B5EF4-FFF2-40B4-BE49-F238E27FC236}">
                  <a16:creationId xmlns:a16="http://schemas.microsoft.com/office/drawing/2014/main" id="{AD55107F-1F31-C202-4858-218D16B99D8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750" t="30729" r="27248" b="32779"/>
            <a:stretch/>
          </p:blipFill>
          <p:spPr bwMode="auto">
            <a:xfrm>
              <a:off x="8057899" y="4437343"/>
              <a:ext cx="707116" cy="586439"/>
            </a:xfrm>
            <a:prstGeom prst="rect">
              <a:avLst/>
            </a:prstGeom>
            <a:extLst>
              <a:ext uri="{909E8E84-426E-40DD-AFC4-6F175D3DCCD1}">
                <a14:hiddenFill xmlns:a14="http://schemas.microsoft.com/office/drawing/2010/main">
                  <a:solidFill>
                    <a:srgbClr val="FFFFFF"/>
                  </a:solidFill>
                </a14:hiddenFill>
              </a:ext>
            </a:extLst>
          </p:spPr>
        </p:pic>
      </p:grpSp>
      <p:grpSp>
        <p:nvGrpSpPr>
          <p:cNvPr id="73" name="Group 72" descr="Microsoft Viva Amplify icon. ">
            <a:extLst>
              <a:ext uri="{FF2B5EF4-FFF2-40B4-BE49-F238E27FC236}">
                <a16:creationId xmlns:a16="http://schemas.microsoft.com/office/drawing/2014/main" id="{CE5FBBD7-8A7C-9269-B7A5-9BF50A711C8C}"/>
              </a:ext>
            </a:extLst>
          </p:cNvPr>
          <p:cNvGrpSpPr/>
          <p:nvPr/>
        </p:nvGrpSpPr>
        <p:grpSpPr>
          <a:xfrm>
            <a:off x="3358312" y="4328920"/>
            <a:ext cx="863073" cy="863073"/>
            <a:chOff x="3358312" y="4328920"/>
            <a:chExt cx="863073" cy="863073"/>
          </a:xfrm>
        </p:grpSpPr>
        <p:sp>
          <p:nvSpPr>
            <p:cNvPr id="74" name="Oval 73">
              <a:extLst>
                <a:ext uri="{FF2B5EF4-FFF2-40B4-BE49-F238E27FC236}">
                  <a16:creationId xmlns:a16="http://schemas.microsoft.com/office/drawing/2014/main" id="{A2431A00-C889-3F69-6FDE-3E8B92F06B0E}"/>
                </a:ext>
              </a:extLst>
            </p:cNvPr>
            <p:cNvSpPr/>
            <p:nvPr/>
          </p:nvSpPr>
          <p:spPr>
            <a:xfrm>
              <a:off x="3358312" y="4328920"/>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5" name="Picture 74" descr="A purple and white logo&#10;&#10;Description automatically generated">
              <a:extLst>
                <a:ext uri="{FF2B5EF4-FFF2-40B4-BE49-F238E27FC236}">
                  <a16:creationId xmlns:a16="http://schemas.microsoft.com/office/drawing/2014/main" id="{90A219F5-E601-32CF-004B-598E9088E4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1232" y="4468191"/>
              <a:ext cx="543611" cy="543611"/>
            </a:xfrm>
            <a:prstGeom prst="rect">
              <a:avLst/>
            </a:prstGeom>
          </p:spPr>
        </p:pic>
      </p:grpSp>
      <p:grpSp>
        <p:nvGrpSpPr>
          <p:cNvPr id="76" name="Group 75" descr="Microsoft Designer icon. ">
            <a:extLst>
              <a:ext uri="{FF2B5EF4-FFF2-40B4-BE49-F238E27FC236}">
                <a16:creationId xmlns:a16="http://schemas.microsoft.com/office/drawing/2014/main" id="{025D39A9-77F7-BBF9-8EC8-D92784A1F260}"/>
              </a:ext>
            </a:extLst>
          </p:cNvPr>
          <p:cNvGrpSpPr/>
          <p:nvPr/>
        </p:nvGrpSpPr>
        <p:grpSpPr>
          <a:xfrm>
            <a:off x="6995921" y="5303615"/>
            <a:ext cx="863073" cy="863073"/>
            <a:chOff x="6995921" y="5303615"/>
            <a:chExt cx="863073" cy="863073"/>
          </a:xfrm>
        </p:grpSpPr>
        <p:sp>
          <p:nvSpPr>
            <p:cNvPr id="77" name="Oval 76">
              <a:extLst>
                <a:ext uri="{FF2B5EF4-FFF2-40B4-BE49-F238E27FC236}">
                  <a16:creationId xmlns:a16="http://schemas.microsoft.com/office/drawing/2014/main" id="{9AA40048-EEF0-A8F6-7B88-00BE9A8614CD}"/>
                </a:ext>
              </a:extLst>
            </p:cNvPr>
            <p:cNvSpPr/>
            <p:nvPr/>
          </p:nvSpPr>
          <p:spPr>
            <a:xfrm>
              <a:off x="6995921" y="5303615"/>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8" name="Picture 77" descr="A purple and blue logo&#10;&#10;Description automatically generated">
              <a:extLst>
                <a:ext uri="{FF2B5EF4-FFF2-40B4-BE49-F238E27FC236}">
                  <a16:creationId xmlns:a16="http://schemas.microsoft.com/office/drawing/2014/main" id="{8B9F4898-6444-98A6-51E0-A0570D0FB1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70407" y="5362875"/>
              <a:ext cx="642136" cy="684946"/>
            </a:xfrm>
            <a:prstGeom prst="rect">
              <a:avLst/>
            </a:prstGeom>
          </p:spPr>
        </p:pic>
      </p:grpSp>
      <p:grpSp>
        <p:nvGrpSpPr>
          <p:cNvPr id="79" name="Group 78" descr="Microsoft Copilot icon. ">
            <a:extLst>
              <a:ext uri="{FF2B5EF4-FFF2-40B4-BE49-F238E27FC236}">
                <a16:creationId xmlns:a16="http://schemas.microsoft.com/office/drawing/2014/main" id="{9D2369FE-0EF5-6735-FD4E-6DD7C4D0BC87}"/>
              </a:ext>
            </a:extLst>
          </p:cNvPr>
          <p:cNvGrpSpPr/>
          <p:nvPr/>
        </p:nvGrpSpPr>
        <p:grpSpPr>
          <a:xfrm>
            <a:off x="5664464" y="5660378"/>
            <a:ext cx="863073" cy="863073"/>
            <a:chOff x="5664464" y="5660378"/>
            <a:chExt cx="863073" cy="863073"/>
          </a:xfrm>
        </p:grpSpPr>
        <p:sp>
          <p:nvSpPr>
            <p:cNvPr id="80" name="Oval 79">
              <a:extLst>
                <a:ext uri="{FF2B5EF4-FFF2-40B4-BE49-F238E27FC236}">
                  <a16:creationId xmlns:a16="http://schemas.microsoft.com/office/drawing/2014/main" id="{E5CDE9F3-A1B5-F095-5CC2-81C37DB6BF7B}"/>
                </a:ext>
              </a:extLst>
            </p:cNvPr>
            <p:cNvSpPr/>
            <p:nvPr/>
          </p:nvSpPr>
          <p:spPr>
            <a:xfrm>
              <a:off x="5664464" y="5660378"/>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1" name="Picture 80" descr="Copilot">
              <a:extLst>
                <a:ext uri="{FF2B5EF4-FFF2-40B4-BE49-F238E27FC236}">
                  <a16:creationId xmlns:a16="http://schemas.microsoft.com/office/drawing/2014/main" id="{8B77EE6B-61BD-2B78-1357-53533BB20C8E}"/>
                </a:ex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2607" y="5765800"/>
              <a:ext cx="642567" cy="642567"/>
            </a:xfrm>
            <a:prstGeom prst="rect">
              <a:avLst/>
            </a:prstGeom>
          </p:spPr>
        </p:pic>
      </p:grpSp>
      <p:grpSp>
        <p:nvGrpSpPr>
          <p:cNvPr id="82" name="Group 81" descr="Microsoft 365 app icon. ">
            <a:extLst>
              <a:ext uri="{FF2B5EF4-FFF2-40B4-BE49-F238E27FC236}">
                <a16:creationId xmlns:a16="http://schemas.microsoft.com/office/drawing/2014/main" id="{84F679B8-5EA8-2491-0109-3277801109AD}"/>
              </a:ext>
            </a:extLst>
          </p:cNvPr>
          <p:cNvGrpSpPr/>
          <p:nvPr/>
        </p:nvGrpSpPr>
        <p:grpSpPr>
          <a:xfrm>
            <a:off x="5664463" y="334549"/>
            <a:ext cx="863073" cy="863073"/>
            <a:chOff x="5664463" y="334549"/>
            <a:chExt cx="863073" cy="863073"/>
          </a:xfrm>
        </p:grpSpPr>
        <p:sp>
          <p:nvSpPr>
            <p:cNvPr id="83" name="Oval 82">
              <a:extLst>
                <a:ext uri="{FF2B5EF4-FFF2-40B4-BE49-F238E27FC236}">
                  <a16:creationId xmlns:a16="http://schemas.microsoft.com/office/drawing/2014/main" id="{D0CB837F-1EBA-BF87-2B1F-966842A5E2FB}"/>
                </a:ext>
              </a:extLst>
            </p:cNvPr>
            <p:cNvSpPr/>
            <p:nvPr/>
          </p:nvSpPr>
          <p:spPr>
            <a:xfrm>
              <a:off x="5664463" y="334549"/>
              <a:ext cx="863073" cy="863073"/>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4" name="Picture 83" descr="A picture containing graphics, screenshot, colorfulness, electric blue&#10;&#10;Description automatically generated">
              <a:extLst>
                <a:ext uri="{FF2B5EF4-FFF2-40B4-BE49-F238E27FC236}">
                  <a16:creationId xmlns:a16="http://schemas.microsoft.com/office/drawing/2014/main" id="{6381AA41-A7AF-1C5C-7539-0DB419AE26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49160" y="442202"/>
              <a:ext cx="685598" cy="634667"/>
            </a:xfrm>
            <a:prstGeom prst="rect">
              <a:avLst/>
            </a:prstGeom>
          </p:spPr>
        </p:pic>
      </p:grpSp>
      <p:pic>
        <p:nvPicPr>
          <p:cNvPr id="85" name="Picture 84" descr="Microsoft Clipchamp icon">
            <a:extLst>
              <a:ext uri="{FF2B5EF4-FFF2-40B4-BE49-F238E27FC236}">
                <a16:creationId xmlns:a16="http://schemas.microsoft.com/office/drawing/2014/main" id="{C39D0477-6549-E2A7-B979-8FC1C45F56A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6622" y="3116772"/>
            <a:ext cx="630650" cy="630650"/>
          </a:xfrm>
          <a:prstGeom prst="rect">
            <a:avLst/>
          </a:prstGeom>
        </p:spPr>
      </p:pic>
      <p:pic>
        <p:nvPicPr>
          <p:cNvPr id="46" name="SharePoint Event-Recording slide 2 video v02" descr="Video depicting the SharePoint &quot;Ferris Wheel&quot; at the center as the content service to multiple Microsoft 365 apps. ">
            <a:hlinkClick r:id="" action="ppaction://media"/>
            <a:extLst>
              <a:ext uri="{FF2B5EF4-FFF2-40B4-BE49-F238E27FC236}">
                <a16:creationId xmlns:a16="http://schemas.microsoft.com/office/drawing/2014/main" id="{DB847604-9601-3B9C-FFD6-6A565822BD4F}"/>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53092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99"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CB050-4E9C-9F99-0BE8-5950FE90D4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020189-0E76-F649-D8FD-451E75026F5D}"/>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SharePoint works with Copilot and agent tech</a:t>
            </a:r>
          </a:p>
        </p:txBody>
      </p:sp>
      <p:pic>
        <p:nvPicPr>
          <p:cNvPr id="1026" name="Picture 2" descr="The Microsoft Copilot icon. ">
            <a:extLst>
              <a:ext uri="{FF2B5EF4-FFF2-40B4-BE49-F238E27FC236}">
                <a16:creationId xmlns:a16="http://schemas.microsoft.com/office/drawing/2014/main" id="{B6E4EFCE-0970-8DB8-EB44-E74886A8AC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6701" y="2640400"/>
            <a:ext cx="1577198" cy="1577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rePoint logo">
            <a:extLst>
              <a:ext uri="{FF2B5EF4-FFF2-40B4-BE49-F238E27FC236}">
                <a16:creationId xmlns:a16="http://schemas.microsoft.com/office/drawing/2014/main" id="{CE937BAA-0C16-8EF6-C6BD-4DEE206FB5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65884" y="2201925"/>
            <a:ext cx="2460231" cy="2454149"/>
          </a:xfrm>
          <a:prstGeom prst="rect">
            <a:avLst/>
          </a:prstGeom>
        </p:spPr>
      </p:pic>
      <p:pic>
        <p:nvPicPr>
          <p:cNvPr id="2" name="Picture 1" descr="Agents in Microsoft 365. ">
            <a:extLst>
              <a:ext uri="{FF2B5EF4-FFF2-40B4-BE49-F238E27FC236}">
                <a16:creationId xmlns:a16="http://schemas.microsoft.com/office/drawing/2014/main" id="{14D72DCC-B0DC-010C-F7DE-B32ED23FF99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096000" y="1133475"/>
            <a:ext cx="6095999" cy="4572000"/>
          </a:xfrm>
          <a:prstGeom prst="rect">
            <a:avLst/>
          </a:prstGeom>
        </p:spPr>
      </p:pic>
      <p:pic>
        <p:nvPicPr>
          <p:cNvPr id="3" name="Picture 2" descr="A blue hexagon with white stars">
            <a:extLst>
              <a:ext uri="{FF2B5EF4-FFF2-40B4-BE49-F238E27FC236}">
                <a16:creationId xmlns:a16="http://schemas.microsoft.com/office/drawing/2014/main" id="{DBF5D781-D3B1-6C3D-AAC0-0AA38DC0979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98784" y="2681426"/>
            <a:ext cx="1495146" cy="1495146"/>
          </a:xfrm>
          <a:prstGeom prst="rect">
            <a:avLst/>
          </a:prstGeom>
        </p:spPr>
      </p:pic>
      <p:pic>
        <p:nvPicPr>
          <p:cNvPr id="13" name="Picture 12">
            <a:extLst>
              <a:ext uri="{FF2B5EF4-FFF2-40B4-BE49-F238E27FC236}">
                <a16:creationId xmlns:a16="http://schemas.microsoft.com/office/drawing/2014/main" id="{8FB303C8-089F-E72D-FB1B-455BF62D2043}"/>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8607" y="1142999"/>
            <a:ext cx="6096000" cy="4572000"/>
          </a:xfrm>
          <a:prstGeom prst="rect">
            <a:avLst/>
          </a:prstGeom>
        </p:spPr>
      </p:pic>
    </p:spTree>
    <p:extLst>
      <p:ext uri="{BB962C8B-B14F-4D97-AF65-F5344CB8AC3E}">
        <p14:creationId xmlns:p14="http://schemas.microsoft.com/office/powerpoint/2010/main" val="20734894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250"/>
                                        <p:tgtEl>
                                          <p:spTgt spid="13"/>
                                        </p:tgtEl>
                                      </p:cBhvr>
                                    </p:animEffect>
                                  </p:childTnLst>
                                </p:cTn>
                              </p:par>
                              <p:par>
                                <p:cTn id="8" presetID="10" presetClass="entr" presetSubtype="0" fill="hold" nodeType="withEffect">
                                  <p:stCondLst>
                                    <p:cond delay="75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500"/>
                                        <p:tgtEl>
                                          <p:spTgt spid="1026"/>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250"/>
                                        <p:tgtEl>
                                          <p:spTgt spid="2"/>
                                        </p:tgtEl>
                                      </p:cBhvr>
                                    </p:animEffect>
                                  </p:childTnLst>
                                </p:cTn>
                              </p:par>
                              <p:par>
                                <p:cTn id="14" presetID="10" presetClass="entr" presetSubtype="0" fill="hold" nodeType="withEffect">
                                  <p:stCondLst>
                                    <p:cond delay="7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8B59-57AE-6D43-2261-74B881D8C524}"/>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Example SharePoint sites</a:t>
            </a:r>
          </a:p>
        </p:txBody>
      </p:sp>
      <p:pic>
        <p:nvPicPr>
          <p:cNvPr id="11" name="Picture 10" descr="A screenshot of a SharePoint site. ">
            <a:extLst>
              <a:ext uri="{FF2B5EF4-FFF2-40B4-BE49-F238E27FC236}">
                <a16:creationId xmlns:a16="http://schemas.microsoft.com/office/drawing/2014/main" id="{94CEEB77-9850-0D7E-BD38-F58B9905145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6987" y="287004"/>
            <a:ext cx="3869063" cy="6637670"/>
          </a:xfrm>
          <a:prstGeom prst="rect">
            <a:avLst/>
          </a:prstGeom>
          <a:effectLst>
            <a:outerShdw blurRad="50800" dist="38100" dir="2700000" algn="tl" rotWithShape="0">
              <a:prstClr val="black">
                <a:alpha val="40000"/>
              </a:prstClr>
            </a:outerShdw>
          </a:effectLst>
        </p:spPr>
      </p:pic>
      <p:pic>
        <p:nvPicPr>
          <p:cNvPr id="17" name="Picture 16" descr="A screenshot of a SharePoint site. ">
            <a:extLst>
              <a:ext uri="{FF2B5EF4-FFF2-40B4-BE49-F238E27FC236}">
                <a16:creationId xmlns:a16="http://schemas.microsoft.com/office/drawing/2014/main" id="{D41CF4FD-1CC7-5B5A-CF32-19DD7EE4FE4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108785" y="966973"/>
            <a:ext cx="3869062" cy="5957701"/>
          </a:xfrm>
          <a:prstGeom prst="rect">
            <a:avLst/>
          </a:prstGeom>
          <a:effectLst>
            <a:outerShdw blurRad="50800" dist="38100" dir="2700000" algn="tl" rotWithShape="0">
              <a:prstClr val="black">
                <a:alpha val="40000"/>
              </a:prstClr>
            </a:outerShdw>
          </a:effectLst>
        </p:spPr>
      </p:pic>
      <p:pic>
        <p:nvPicPr>
          <p:cNvPr id="19" name="Picture 18" descr="A screenshot of a SharePoint site. ">
            <a:extLst>
              <a:ext uri="{FF2B5EF4-FFF2-40B4-BE49-F238E27FC236}">
                <a16:creationId xmlns:a16="http://schemas.microsoft.com/office/drawing/2014/main" id="{EA90E169-870E-3276-28F7-05A9F820E3CF}"/>
              </a:ext>
            </a:extLst>
          </p:cNvPr>
          <p:cNvPicPr>
            <a:picLocks noChangeAspect="1"/>
          </p:cNvPicPr>
          <p:nvPr/>
        </p:nvPicPr>
        <p:blipFill>
          <a:blip r:embed="rId5" cstate="hqprint">
            <a:extLst>
              <a:ext uri="{28A0092B-C50C-407E-A947-70E740481C1C}">
                <a14:useLocalDpi xmlns:a14="http://schemas.microsoft.com/office/drawing/2010/main"/>
              </a:ext>
            </a:extLst>
          </a:blip>
          <a:srcRect b="21875"/>
          <a:stretch/>
        </p:blipFill>
        <p:spPr>
          <a:xfrm>
            <a:off x="5732616" y="550250"/>
            <a:ext cx="3869062" cy="6370111"/>
          </a:xfrm>
          <a:prstGeom prst="rect">
            <a:avLst/>
          </a:prstGeom>
          <a:effectLst>
            <a:outerShdw blurRad="50800" dist="38100" dir="2700000" algn="tl" rotWithShape="0">
              <a:prstClr val="black">
                <a:alpha val="40000"/>
              </a:prstClr>
            </a:outerShdw>
          </a:effectLst>
        </p:spPr>
      </p:pic>
      <p:pic>
        <p:nvPicPr>
          <p:cNvPr id="3" name="Picture 2" descr="A screenshot of a SharePoint site. ">
            <a:extLst>
              <a:ext uri="{FF2B5EF4-FFF2-40B4-BE49-F238E27FC236}">
                <a16:creationId xmlns:a16="http://schemas.microsoft.com/office/drawing/2014/main" id="{725C1DAC-DA86-3E19-DA5A-CA5D56C40E67}"/>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115949" y="287005"/>
            <a:ext cx="3869064" cy="66376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09800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A868EC-14F3-0A3F-C527-C5E3A793D39F}"/>
              </a:ext>
            </a:extLst>
          </p:cNvPr>
          <p:cNvSpPr txBox="1">
            <a:spLocks noGrp="1"/>
          </p:cNvSpPr>
          <p:nvPr>
            <p:ph type="title" idx="4294967295"/>
          </p:nvPr>
        </p:nvSpPr>
        <p:spPr>
          <a:xfrm>
            <a:off x="0" y="2980104"/>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200" normalizeH="0" baseline="0" noProof="0">
                <a:ln>
                  <a:noFill/>
                </a:ln>
                <a:gradFill flip="none" rotWithShape="1">
                  <a:gsLst>
                    <a:gs pos="46000">
                      <a:srgbClr val="299EAA"/>
                    </a:gs>
                    <a:gs pos="5000">
                      <a:srgbClr val="39C1CF"/>
                    </a:gs>
                    <a:gs pos="97087">
                      <a:srgbClr val="566F76"/>
                    </a:gs>
                    <a:gs pos="76000">
                      <a:srgbClr val="566F76"/>
                    </a:gs>
                  </a:gsLst>
                  <a:lin ang="5400000" scaled="0"/>
                  <a:tileRect/>
                </a:gradFill>
                <a:effectLst/>
                <a:uLnTx/>
                <a:uFillTx/>
                <a:latin typeface="Segoe UI Semibold" panose="020B0702040204020203" pitchFamily="34" charset="0"/>
                <a:ea typeface="+mn-ea"/>
                <a:cs typeface="Segoe UI Semibold" panose="020B0702040204020203" pitchFamily="34" charset="0"/>
              </a:rPr>
              <a:t>SharePoint agents</a:t>
            </a:r>
          </a:p>
        </p:txBody>
      </p:sp>
      <p:pic>
        <p:nvPicPr>
          <p:cNvPr id="6" name="Picture 5" descr="The SharePoint icon. ">
            <a:extLst>
              <a:ext uri="{FF2B5EF4-FFF2-40B4-BE49-F238E27FC236}">
                <a16:creationId xmlns:a16="http://schemas.microsoft.com/office/drawing/2014/main" id="{E634EBA2-7043-9DE3-59F3-5CD83C38D9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12591" y="1628440"/>
            <a:ext cx="1566817" cy="1562947"/>
          </a:xfrm>
          <a:prstGeom prst="rect">
            <a:avLst/>
          </a:prstGeom>
        </p:spPr>
      </p:pic>
      <p:sp>
        <p:nvSpPr>
          <p:cNvPr id="5" name="Rectangle: Rounded Corners 4">
            <a:extLst>
              <a:ext uri="{FF2B5EF4-FFF2-40B4-BE49-F238E27FC236}">
                <a16:creationId xmlns:a16="http://schemas.microsoft.com/office/drawing/2014/main" id="{E6FEB847-3951-435E-7648-B024F9C77765}"/>
              </a:ext>
              <a:ext uri="{C183D7F6-B498-43B3-948B-1728B52AA6E4}">
                <adec:decorative xmlns:adec="http://schemas.microsoft.com/office/drawing/2017/decorative" val="1"/>
              </a:ext>
            </a:extLst>
          </p:cNvPr>
          <p:cNvSpPr/>
          <p:nvPr/>
        </p:nvSpPr>
        <p:spPr>
          <a:xfrm>
            <a:off x="3790872" y="4449554"/>
            <a:ext cx="4610255" cy="639649"/>
          </a:xfrm>
          <a:prstGeom prst="roundRect">
            <a:avLst>
              <a:gd name="adj" fmla="val 12340"/>
            </a:avLst>
          </a:prstGeom>
          <a:gradFill>
            <a:gsLst>
              <a:gs pos="0">
                <a:srgbClr val="CCF0F4"/>
              </a:gs>
              <a:gs pos="72000">
                <a:srgbClr val="DCF2F5"/>
              </a:gs>
              <a:gs pos="35000">
                <a:srgbClr val="EEF6F8"/>
              </a:gs>
              <a:gs pos="100000">
                <a:srgbClr val="B3EAEF"/>
              </a:gs>
            </a:gsLst>
            <a:lin ang="1980000" scaled="0"/>
          </a:gradFill>
          <a:ln>
            <a:noFill/>
          </a:ln>
          <a:effectLst>
            <a:outerShdw blurRad="508000" sx="109000" sy="109000" algn="ctr"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TextBox 9">
            <a:extLst>
              <a:ext uri="{FF2B5EF4-FFF2-40B4-BE49-F238E27FC236}">
                <a16:creationId xmlns:a16="http://schemas.microsoft.com/office/drawing/2014/main" id="{72F26DB6-08B6-EFFA-B1F0-ACCCF444CA1E}"/>
              </a:ext>
            </a:extLst>
          </p:cNvPr>
          <p:cNvSpPr txBox="1"/>
          <p:nvPr/>
        </p:nvSpPr>
        <p:spPr>
          <a:xfrm>
            <a:off x="4288114" y="4538545"/>
            <a:ext cx="3615769" cy="461665"/>
          </a:xfrm>
          <a:prstGeom prst="rect">
            <a:avLst/>
          </a:prstGeom>
          <a:noFill/>
          <a:ln>
            <a:noFill/>
            <a:prstDash/>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9EAA"/>
                </a:solidFill>
                <a:effectLst/>
                <a:uLnTx/>
                <a:uFillTx/>
                <a:latin typeface="Segoe UI Semibold" panose="020B0702040204020203" pitchFamily="34" charset="0"/>
                <a:ea typeface="+mn-ea"/>
                <a:cs typeface="Segoe UI Semibold" panose="020B0702040204020203" pitchFamily="34" charset="0"/>
              </a:rPr>
              <a:t>Generally available</a:t>
            </a:r>
          </a:p>
        </p:txBody>
      </p:sp>
    </p:spTree>
    <p:extLst>
      <p:ext uri="{BB962C8B-B14F-4D97-AF65-F5344CB8AC3E}">
        <p14:creationId xmlns:p14="http://schemas.microsoft.com/office/powerpoint/2010/main" val="4007963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100"/>
                                  </p:stCondLst>
                                  <p:childTnLst>
                                    <p:animMotion origin="layout" path="M 0 -3.39286E-6 L 0 0.03544 " pathEditMode="relative" rAng="0" ptsTypes="AA">
                                      <p:cBhvr>
                                        <p:cTn id="9" dur="700" spd="-100000" fill="hold"/>
                                        <p:tgtEl>
                                          <p:spTgt spid="6"/>
                                        </p:tgtEl>
                                        <p:attrNameLst>
                                          <p:attrName>ppt_x</p:attrName>
                                          <p:attrName>ppt_y</p:attrName>
                                        </p:attrNameLst>
                                      </p:cBhvr>
                                      <p:rCtr x="0" y="17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24573-BBF0-C85F-CB1E-A465F85166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2FB2B7-3DA9-6975-B176-AB2C9AFC61D9}"/>
              </a:ext>
            </a:extLst>
          </p:cNvPr>
          <p:cNvSpPr>
            <a:spLocks noGrp="1"/>
          </p:cNvSpPr>
          <p:nvPr>
            <p:ph type="title"/>
          </p:nvPr>
        </p:nvSpPr>
        <p:spPr>
          <a:xfrm>
            <a:off x="594360" y="2237577"/>
            <a:ext cx="4464657" cy="677108"/>
          </a:xfrm>
        </p:spPr>
        <p:txBody>
          <a:bodyPr/>
          <a:lstStyle/>
          <a:p>
            <a:r>
              <a:rPr lang="en-US"/>
              <a:t>DEMO TIME</a:t>
            </a:r>
          </a:p>
        </p:txBody>
      </p:sp>
      <p:sp>
        <p:nvSpPr>
          <p:cNvPr id="4" name="Text Placeholder 3">
            <a:extLst>
              <a:ext uri="{FF2B5EF4-FFF2-40B4-BE49-F238E27FC236}">
                <a16:creationId xmlns:a16="http://schemas.microsoft.com/office/drawing/2014/main" id="{FFD9E6A2-32EC-843E-E550-C0AA255AB286}"/>
              </a:ext>
            </a:extLst>
          </p:cNvPr>
          <p:cNvSpPr>
            <a:spLocks noGrp="1"/>
          </p:cNvSpPr>
          <p:nvPr>
            <p:ph type="body" sz="quarter" idx="12"/>
          </p:nvPr>
        </p:nvSpPr>
        <p:spPr/>
        <p:txBody>
          <a:bodyPr/>
          <a:lstStyle/>
          <a:p>
            <a:r>
              <a:rPr lang="en-US"/>
              <a:t>SharePoint agents</a:t>
            </a:r>
          </a:p>
        </p:txBody>
      </p:sp>
    </p:spTree>
    <p:extLst>
      <p:ext uri="{BB962C8B-B14F-4D97-AF65-F5344CB8AC3E}">
        <p14:creationId xmlns:p14="http://schemas.microsoft.com/office/powerpoint/2010/main" val="40502713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Segoe UI Semilight" panose="020B0402040204020203" pitchFamily="34" charset="0"/>
                <a:hlinkClick r:id="rId4"/>
              </a:rPr>
              <a:t>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9D4C-9DA0-E593-4DE3-C8AB359D3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31EEA-55FA-CA5B-3168-0CAEB5A174B6}"/>
              </a:ext>
            </a:extLst>
          </p:cNvPr>
          <p:cNvSpPr>
            <a:spLocks noGrp="1"/>
          </p:cNvSpPr>
          <p:nvPr>
            <p:ph type="title"/>
          </p:nvPr>
        </p:nvSpPr>
        <p:spPr/>
        <p:txBody>
          <a:bodyPr wrap="square" anchor="t">
            <a:normAutofit/>
          </a:bodyPr>
          <a:lstStyle/>
          <a:p>
            <a:r>
              <a:rPr kumimoji="0" lang="en-US" b="0" i="0" u="none" strike="noStrike" kern="0" cap="none" spc="0" normalizeH="0" baseline="0" noProof="0">
                <a:ln>
                  <a:noFill/>
                </a:ln>
                <a:effectLst/>
                <a:uLnTx/>
                <a:uFillTx/>
              </a:rPr>
              <a:t>Edit agent – Generate sales proposal</a:t>
            </a:r>
            <a:endParaRPr lang="en-US"/>
          </a:p>
        </p:txBody>
      </p:sp>
      <p:pic>
        <p:nvPicPr>
          <p:cNvPr id="4" name="Picture 3" descr="Screesnhot when editing a SharePoint agent within a site. ">
            <a:extLst>
              <a:ext uri="{FF2B5EF4-FFF2-40B4-BE49-F238E27FC236}">
                <a16:creationId xmlns:a16="http://schemas.microsoft.com/office/drawing/2014/main" id="{E3DDDB97-E478-7F19-7A54-B21E5D8354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10693" y="1435100"/>
            <a:ext cx="9765533" cy="4833938"/>
          </a:xfrm>
          <a:prstGeom prst="rect">
            <a:avLst/>
          </a:prstGeom>
          <a:noFill/>
        </p:spPr>
      </p:pic>
    </p:spTree>
    <p:extLst>
      <p:ext uri="{BB962C8B-B14F-4D97-AF65-F5344CB8AC3E}">
        <p14:creationId xmlns:p14="http://schemas.microsoft.com/office/powerpoint/2010/main" val="14424855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1EA37-E70B-DFB2-203E-99A53E8C2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9B41B-20E6-39ED-03EC-373BA8D4CC2F}"/>
              </a:ext>
            </a:extLst>
          </p:cNvPr>
          <p:cNvSpPr>
            <a:spLocks noGrp="1"/>
          </p:cNvSpPr>
          <p:nvPr>
            <p:ph type="title"/>
          </p:nvPr>
        </p:nvSpPr>
        <p:spPr/>
        <p:txBody>
          <a:bodyPr wrap="square" anchor="t">
            <a:normAutofit/>
          </a:bodyPr>
          <a:lstStyle/>
          <a:p>
            <a:r>
              <a:rPr kumimoji="0" lang="en-US" b="0" i="0" u="none" strike="noStrike" kern="0" cap="none" spc="0" normalizeH="0" baseline="0" noProof="0">
                <a:ln>
                  <a:noFill/>
                </a:ln>
                <a:effectLst/>
                <a:uLnTx/>
                <a:uFillTx/>
              </a:rPr>
              <a:t>Collaborate</a:t>
            </a:r>
            <a:endParaRPr lang="en-US"/>
          </a:p>
        </p:txBody>
      </p:sp>
      <p:pic>
        <p:nvPicPr>
          <p:cNvPr id="5" name="Picture 4" descr="Screesnhot when using a SharePoint agent within Teams chat. ">
            <a:extLst>
              <a:ext uri="{FF2B5EF4-FFF2-40B4-BE49-F238E27FC236}">
                <a16:creationId xmlns:a16="http://schemas.microsoft.com/office/drawing/2014/main" id="{0B9CF4E8-3AC6-F181-7015-0BEEE07C96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59522" y="1435100"/>
            <a:ext cx="9667876" cy="4833938"/>
          </a:xfrm>
          <a:prstGeom prst="rect">
            <a:avLst/>
          </a:prstGeom>
          <a:noFill/>
        </p:spPr>
      </p:pic>
    </p:spTree>
    <p:extLst>
      <p:ext uri="{BB962C8B-B14F-4D97-AF65-F5344CB8AC3E}">
        <p14:creationId xmlns:p14="http://schemas.microsoft.com/office/powerpoint/2010/main" val="7072744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1F303-74F4-8AAF-B101-C05085155CE2}"/>
            </a:ext>
          </a:extLst>
        </p:cNvPr>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B04DF4D1-4C03-855F-8DE4-EF4B467DCE48}"/>
              </a:ext>
              <a:ext uri="{C183D7F6-B498-43B3-948B-1728B52AA6E4}">
                <adec:decorative xmlns:adec="http://schemas.microsoft.com/office/drawing/2017/decorative" val="1"/>
              </a:ext>
            </a:extLst>
          </p:cNvPr>
          <p:cNvSpPr>
            <a:spLocks/>
          </p:cNvSpPr>
          <p:nvPr/>
        </p:nvSpPr>
        <p:spPr bwMode="auto">
          <a:xfrm>
            <a:off x="442686" y="1584108"/>
            <a:ext cx="11306629" cy="4620996"/>
          </a:xfrm>
          <a:prstGeom prst="roundRect">
            <a:avLst>
              <a:gd name="adj" fmla="val 3782"/>
            </a:avLst>
          </a:prstGeom>
          <a:solidFill>
            <a:schemeClr val="bg1">
              <a:alpha val="50000"/>
            </a:schemeClr>
          </a:solidFill>
          <a:ln w="19050">
            <a:noFill/>
          </a:ln>
        </p:spPr>
        <p:txBody>
          <a:bodyPr wrap="square" lIns="91440" tIns="91440" rIns="91440" bIns="36576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Rounded Corners 10">
            <a:extLst>
              <a:ext uri="{FF2B5EF4-FFF2-40B4-BE49-F238E27FC236}">
                <a16:creationId xmlns:a16="http://schemas.microsoft.com/office/drawing/2014/main" id="{77AF162E-944D-F061-7CBD-DF96D0951F36}"/>
              </a:ext>
              <a:ext uri="{C183D7F6-B498-43B3-948B-1728B52AA6E4}">
                <adec:decorative xmlns:adec="http://schemas.microsoft.com/office/drawing/2017/decorative" val="1"/>
              </a:ext>
            </a:extLst>
          </p:cNvPr>
          <p:cNvSpPr>
            <a:spLocks/>
          </p:cNvSpPr>
          <p:nvPr/>
        </p:nvSpPr>
        <p:spPr bwMode="auto">
          <a:xfrm>
            <a:off x="442685" y="1584106"/>
            <a:ext cx="11306629" cy="4620997"/>
          </a:xfrm>
          <a:prstGeom prst="roundRect">
            <a:avLst>
              <a:gd name="adj" fmla="val 3628"/>
            </a:avLst>
          </a:prstGeom>
          <a:noFill/>
          <a:ln w="19050">
            <a:solidFill>
              <a:schemeClr val="tx1"/>
            </a:solidFill>
          </a:ln>
        </p:spPr>
        <p:txBody>
          <a:bodyPr wrap="square" lIns="91440" tIns="91440" rIns="91440" bIns="36576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E9DC7CCF-B0E1-3440-A70B-AEB7C18ECC89}"/>
              </a:ext>
            </a:extLst>
          </p:cNvPr>
          <p:cNvSpPr>
            <a:spLocks noGrp="1"/>
          </p:cNvSpPr>
          <p:nvPr>
            <p:ph type="title"/>
          </p:nvPr>
        </p:nvSpPr>
        <p:spPr/>
        <p:txBody>
          <a:bodyPr>
            <a:noAutofit/>
          </a:bodyPr>
          <a:lstStyle/>
          <a:p>
            <a:r>
              <a:rPr kumimoji="0" lang="en-US" sz="3600" b="0" i="0" u="none" strike="noStrike" kern="0" cap="none" spc="0" normalizeH="0" baseline="0" noProof="0" dirty="0">
                <a:ln>
                  <a:noFill/>
                </a:ln>
                <a:solidFill>
                  <a:schemeClr val="tx1"/>
                </a:solidFill>
                <a:effectLst/>
                <a:uLnTx/>
                <a:uFillTx/>
                <a:latin typeface="Segoe UI Semibold"/>
                <a:ea typeface="+mj-ea"/>
                <a:cs typeface="Segoe Sans Display" pitchFamily="2" charset="0"/>
              </a:rPr>
              <a:t>Common business scenarios for agents</a:t>
            </a:r>
            <a:endParaRPr lang="en-US" sz="2700" dirty="0">
              <a:solidFill>
                <a:schemeClr val="tx1"/>
              </a:solidFill>
              <a:cs typeface="Segoe Sans Display"/>
            </a:endParaRPr>
          </a:p>
        </p:txBody>
      </p:sp>
      <p:sp>
        <p:nvSpPr>
          <p:cNvPr id="6" name="TextBox 5">
            <a:extLst>
              <a:ext uri="{FF2B5EF4-FFF2-40B4-BE49-F238E27FC236}">
                <a16:creationId xmlns:a16="http://schemas.microsoft.com/office/drawing/2014/main" id="{32CF08E9-FC86-9CE4-CF90-02F3C5D349E2}"/>
              </a:ext>
            </a:extLst>
          </p:cNvPr>
          <p:cNvSpPr txBox="1"/>
          <p:nvPr/>
        </p:nvSpPr>
        <p:spPr>
          <a:xfrm>
            <a:off x="2050792" y="1365546"/>
            <a:ext cx="8090417" cy="437120"/>
          </a:xfrm>
          <a:prstGeom prst="roundRect">
            <a:avLst>
              <a:gd name="adj" fmla="val 50000"/>
            </a:avLst>
          </a:prstGeom>
          <a:gradFill flip="none" rotWithShape="1">
            <a:gsLst>
              <a:gs pos="35000">
                <a:srgbClr val="225B62"/>
              </a:gs>
              <a:gs pos="10000">
                <a:srgbClr val="49C5B1"/>
              </a:gs>
            </a:gsLst>
            <a:path path="circle">
              <a:fillToRect l="100000" t="100000"/>
            </a:path>
            <a:tileRect r="-100000" b="-100000"/>
          </a:gradFill>
          <a:ln>
            <a:no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defPPr>
              <a:defRPr lang="en-US"/>
            </a:defPPr>
            <a:lvl1pPr algn="ctr" defTabSz="491019" fontAlgn="base">
              <a:spcBef>
                <a:spcPct val="0"/>
              </a:spcBef>
              <a:spcAft>
                <a:spcPct val="0"/>
              </a:spcAft>
              <a:defRPr sz="2800">
                <a:solidFill>
                  <a:schemeClr val="bg1"/>
                </a:soli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Accelerate how teams take action and make business impact </a:t>
            </a:r>
          </a:p>
        </p:txBody>
      </p:sp>
      <p:graphicFrame>
        <p:nvGraphicFramePr>
          <p:cNvPr id="57" name="Table 56">
            <a:extLst>
              <a:ext uri="{FF2B5EF4-FFF2-40B4-BE49-F238E27FC236}">
                <a16:creationId xmlns:a16="http://schemas.microsoft.com/office/drawing/2014/main" id="{5297E15B-5519-82DA-B231-806F584EFF24}"/>
              </a:ext>
            </a:extLst>
          </p:cNvPr>
          <p:cNvGraphicFramePr>
            <a:graphicFrameLocks noGrp="1"/>
          </p:cNvGraphicFramePr>
          <p:nvPr/>
        </p:nvGraphicFramePr>
        <p:xfrm>
          <a:off x="571481" y="2191740"/>
          <a:ext cx="11049019" cy="3868896"/>
        </p:xfrm>
        <a:graphic>
          <a:graphicData uri="http://schemas.openxmlformats.org/drawingml/2006/table">
            <a:tbl>
              <a:tblPr firstRow="1" bandRow="1">
                <a:tableStyleId>{5C22544A-7EE6-4342-B048-85BDC9FD1C3A}</a:tableStyleId>
              </a:tblPr>
              <a:tblGrid>
                <a:gridCol w="1165838">
                  <a:extLst>
                    <a:ext uri="{9D8B030D-6E8A-4147-A177-3AD203B41FA5}">
                      <a16:colId xmlns:a16="http://schemas.microsoft.com/office/drawing/2014/main" val="419529123"/>
                    </a:ext>
                  </a:extLst>
                </a:gridCol>
                <a:gridCol w="1411883">
                  <a:extLst>
                    <a:ext uri="{9D8B030D-6E8A-4147-A177-3AD203B41FA5}">
                      <a16:colId xmlns:a16="http://schemas.microsoft.com/office/drawing/2014/main" val="1793691201"/>
                    </a:ext>
                  </a:extLst>
                </a:gridCol>
                <a:gridCol w="1411883">
                  <a:extLst>
                    <a:ext uri="{9D8B030D-6E8A-4147-A177-3AD203B41FA5}">
                      <a16:colId xmlns:a16="http://schemas.microsoft.com/office/drawing/2014/main" val="757685473"/>
                    </a:ext>
                  </a:extLst>
                </a:gridCol>
                <a:gridCol w="1411883">
                  <a:extLst>
                    <a:ext uri="{9D8B030D-6E8A-4147-A177-3AD203B41FA5}">
                      <a16:colId xmlns:a16="http://schemas.microsoft.com/office/drawing/2014/main" val="1936690869"/>
                    </a:ext>
                  </a:extLst>
                </a:gridCol>
                <a:gridCol w="1411883">
                  <a:extLst>
                    <a:ext uri="{9D8B030D-6E8A-4147-A177-3AD203B41FA5}">
                      <a16:colId xmlns:a16="http://schemas.microsoft.com/office/drawing/2014/main" val="717494166"/>
                    </a:ext>
                  </a:extLst>
                </a:gridCol>
                <a:gridCol w="1411883">
                  <a:extLst>
                    <a:ext uri="{9D8B030D-6E8A-4147-A177-3AD203B41FA5}">
                      <a16:colId xmlns:a16="http://schemas.microsoft.com/office/drawing/2014/main" val="2661904891"/>
                    </a:ext>
                  </a:extLst>
                </a:gridCol>
                <a:gridCol w="1411883">
                  <a:extLst>
                    <a:ext uri="{9D8B030D-6E8A-4147-A177-3AD203B41FA5}">
                      <a16:colId xmlns:a16="http://schemas.microsoft.com/office/drawing/2014/main" val="2620079248"/>
                    </a:ext>
                  </a:extLst>
                </a:gridCol>
                <a:gridCol w="1411883">
                  <a:extLst>
                    <a:ext uri="{9D8B030D-6E8A-4147-A177-3AD203B41FA5}">
                      <a16:colId xmlns:a16="http://schemas.microsoft.com/office/drawing/2014/main" val="1191445868"/>
                    </a:ext>
                  </a:extLst>
                </a:gridCol>
              </a:tblGrid>
              <a:tr h="157641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276902">
                <a:tc>
                  <a:txBody>
                    <a:bodyPr/>
                    <a:lstStyle/>
                    <a:p>
                      <a:endParaRPr lang="en-US">
                        <a:solidFill>
                          <a:schemeClr val="tx1"/>
                        </a:solidFill>
                        <a:latin typeface="+mj-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Customer Service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Sales</a:t>
                      </a:r>
                      <a:endParaRPr lang="en-US" sz="1200" b="0">
                        <a:solidFill>
                          <a:schemeClr val="tx1"/>
                        </a:solidFill>
                        <a:latin typeface="+mj-lt"/>
                        <a:cs typeface="Segoe UI Semibold"/>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Finance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Marketing</a:t>
                      </a:r>
                      <a:endParaRPr lang="en-US" sz="1200" b="0">
                        <a:solidFill>
                          <a:schemeClr val="tx1"/>
                        </a:solidFill>
                        <a:latin typeface="+mj-lt"/>
                        <a:cs typeface="Segoe UI Semibold"/>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HR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Legal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ln w="3175">
                            <a:noFill/>
                          </a:ln>
                          <a:solidFill>
                            <a:schemeClr val="tx1"/>
                          </a:solidFill>
                          <a:latin typeface="+mj-lt"/>
                          <a:cs typeface="Segoe UI Semibold"/>
                        </a:rPr>
                        <a:t>IT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78820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t>KPI </a:t>
                      </a:r>
                      <a:b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br>
                      <a: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t>Example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Lower average resolution time (ART)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Increase sales conversion rate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Lower analysis </a:t>
                      </a:r>
                      <a:br>
                        <a:rPr lang="en-US" sz="1200">
                          <a:solidFill>
                            <a:schemeClr val="dk1"/>
                          </a:solidFill>
                          <a:latin typeface="+mn-lt"/>
                          <a:ea typeface="+mn-ea"/>
                          <a:cs typeface="+mn-cs"/>
                        </a:rPr>
                      </a:br>
                      <a:r>
                        <a:rPr lang="en-US" sz="1200">
                          <a:solidFill>
                            <a:schemeClr val="dk1"/>
                          </a:solidFill>
                          <a:latin typeface="+mn-lt"/>
                          <a:ea typeface="+mn-ea"/>
                          <a:cs typeface="+mn-cs"/>
                        </a:rPr>
                        <a:t>cycle time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Decrease time </a:t>
                      </a:r>
                      <a:br>
                        <a:rPr lang="en-US" sz="1200">
                          <a:solidFill>
                            <a:schemeClr val="dk1"/>
                          </a:solidFill>
                          <a:latin typeface="+mn-lt"/>
                          <a:ea typeface="+mn-ea"/>
                          <a:cs typeface="+mn-cs"/>
                        </a:rPr>
                      </a:br>
                      <a:r>
                        <a:rPr lang="en-US" sz="1200">
                          <a:solidFill>
                            <a:schemeClr val="dk1"/>
                          </a:solidFill>
                          <a:latin typeface="+mn-lt"/>
                          <a:ea typeface="+mn-ea"/>
                          <a:cs typeface="+mn-cs"/>
                        </a:rPr>
                        <a:t>to market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Reduce onboarding time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a:solidFill>
                            <a:schemeClr val="dk1"/>
                          </a:solidFill>
                          <a:latin typeface="+mn-lt"/>
                          <a:ea typeface="+mn-ea"/>
                          <a:cs typeface="+mn-cs"/>
                        </a:rPr>
                        <a:t>Decrease IP documentation review time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Increase user satisfaction score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113851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t>How </a:t>
                      </a:r>
                      <a:b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br>
                      <a:r>
                        <a:rPr lang="en-US" sz="1200" b="0" i="0" u="none" strike="noStrike" kern="1200" cap="none" spc="0" normalizeH="0" baseline="0" noProof="0">
                          <a:ln>
                            <a:noFill/>
                          </a:ln>
                          <a:solidFill>
                            <a:schemeClr val="tx1"/>
                          </a:solidFill>
                          <a:effectLst/>
                          <a:uLnTx/>
                          <a:uFillTx/>
                          <a:latin typeface="Segoe UI Semibold"/>
                          <a:ea typeface="+mn-ea"/>
                          <a:cs typeface="Segoe UI Semibold"/>
                        </a:rPr>
                        <a:t>Agents</a:t>
                      </a:r>
                      <a: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t> </a:t>
                      </a:r>
                      <a:b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br>
                      <a:r>
                        <a:rPr kumimoji="0" lang="en-US" sz="1200" b="0" i="0" u="none" strike="noStrike" kern="1200" cap="none" spc="0" normalizeH="0" baseline="0" noProof="0">
                          <a:ln>
                            <a:noFill/>
                          </a:ln>
                          <a:solidFill>
                            <a:schemeClr val="tx1"/>
                          </a:solidFill>
                          <a:effectLst/>
                          <a:uLnTx/>
                          <a:uFillTx/>
                          <a:latin typeface="Segoe UI Semibold"/>
                          <a:ea typeface="+mn-ea"/>
                          <a:cs typeface="Segoe UI Semibold"/>
                        </a:rPr>
                        <a:t>can assist</a:t>
                      </a:r>
                      <a:endParaRPr lang="en-US" sz="1200">
                        <a:solidFill>
                          <a:schemeClr val="tx1"/>
                        </a:solidFill>
                        <a:cs typeface="Segoe UI Semibold"/>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solidFill>
                            <a:schemeClr val="dk1"/>
                          </a:solidFill>
                          <a:latin typeface="+mn-lt"/>
                          <a:ea typeface="+mn-ea"/>
                          <a:cs typeface="+mn-cs"/>
                        </a:rPr>
                        <a:t>Generate answers </a:t>
                      </a:r>
                      <a:r>
                        <a:rPr lang="en-US" sz="1200" noProof="0">
                          <a:solidFill>
                            <a:schemeClr val="dk1"/>
                          </a:solidFill>
                          <a:latin typeface="+mn-lt"/>
                          <a:ea typeface="+mn-ea"/>
                          <a:cs typeface="+mn-cs"/>
                        </a:rPr>
                        <a:t>based on specific deployments and processes</a:t>
                      </a:r>
                      <a:endParaRPr lang="en-US" sz="1200">
                        <a:solidFill>
                          <a:schemeClr val="dk1"/>
                        </a:solidFill>
                        <a:latin typeface="+mn-lt"/>
                        <a:ea typeface="+mn-ea"/>
                        <a:cs typeface="+mn-cs"/>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Collate relevant materials for customized </a:t>
                      </a:r>
                      <a:br>
                        <a:rPr lang="en-US" sz="1200">
                          <a:solidFill>
                            <a:schemeClr val="dk1"/>
                          </a:solidFill>
                          <a:latin typeface="+mn-lt"/>
                          <a:ea typeface="+mn-ea"/>
                          <a:cs typeface="+mn-cs"/>
                        </a:rPr>
                      </a:br>
                      <a:r>
                        <a:rPr lang="en-US" sz="1200">
                          <a:solidFill>
                            <a:schemeClr val="dk1"/>
                          </a:solidFill>
                          <a:latin typeface="+mn-lt"/>
                          <a:ea typeface="+mn-ea"/>
                          <a:cs typeface="+mn-cs"/>
                        </a:rPr>
                        <a:t>proposals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Get cost savings recommendations by analyzing years of financial reports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Provide a 24/7 </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go-to for </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mn-ea"/>
                          <a:cs typeface="+mn-cs"/>
                        </a:rPr>
                        <a:t>product updates and questions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noProof="0">
                          <a:solidFill>
                            <a:schemeClr val="dk1"/>
                          </a:solidFill>
                          <a:latin typeface="+mn-lt"/>
                          <a:ea typeface="+mn-ea"/>
                          <a:cs typeface="+mn-cs"/>
                        </a:rPr>
                        <a:t>Streamline learning and information consumption with role specific  onboarding agents</a:t>
                      </a:r>
                      <a:endParaRPr lang="en-US" sz="1200">
                        <a:solidFill>
                          <a:schemeClr val="dk1"/>
                        </a:solidFill>
                        <a:latin typeface="+mn-lt"/>
                        <a:ea typeface="+mn-ea"/>
                        <a:cs typeface="+mn-cs"/>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noProof="0">
                          <a:solidFill>
                            <a:schemeClr val="dk1"/>
                          </a:solidFill>
                          <a:latin typeface="+mn-lt"/>
                          <a:ea typeface="+mn-ea"/>
                          <a:cs typeface="+mn-cs"/>
                        </a:rPr>
                        <a:t>Accelerate researching, summarizing, analyzing documentation </a:t>
                      </a:r>
                      <a:endParaRPr lang="en-US" sz="1200">
                        <a:solidFill>
                          <a:schemeClr val="dk1"/>
                        </a:solidFill>
                        <a:latin typeface="+mn-lt"/>
                        <a:ea typeface="+mn-ea"/>
                        <a:cs typeface="+mn-cs"/>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noProof="0" dirty="0">
                          <a:solidFill>
                            <a:schemeClr val="dk1"/>
                          </a:solidFill>
                          <a:latin typeface="+mn-lt"/>
                          <a:ea typeface="+mn-ea"/>
                          <a:cs typeface="+mn-cs"/>
                        </a:rPr>
                        <a:t>Analyze customer feedback for trends and opportunities to inform product roadmap</a:t>
                      </a:r>
                      <a:endParaRPr lang="en-US" sz="1200" dirty="0">
                        <a:solidFill>
                          <a:schemeClr val="dk1"/>
                        </a:solidFill>
                        <a:latin typeface="+mn-lt"/>
                        <a:ea typeface="+mn-ea"/>
                        <a:cs typeface="+mn-cs"/>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pic>
        <p:nvPicPr>
          <p:cNvPr id="18" name="Picture 17">
            <a:extLst>
              <a:ext uri="{FF2B5EF4-FFF2-40B4-BE49-F238E27FC236}">
                <a16:creationId xmlns:a16="http://schemas.microsoft.com/office/drawing/2014/main" id="{33A30B23-C883-9486-92D4-5084A0D0E4CD}"/>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6698" y="2452963"/>
            <a:ext cx="1234440" cy="1249752"/>
          </a:xfrm>
          <a:prstGeom prst="roundRect">
            <a:avLst>
              <a:gd name="adj" fmla="val 4722"/>
            </a:avLst>
          </a:prstGeom>
          <a:noFill/>
          <a:ln w="9525" cap="flat">
            <a:noFill/>
            <a:prstDash val="solid"/>
            <a:miter/>
          </a:ln>
          <a:effectLst/>
        </p:spPr>
      </p:pic>
      <p:pic>
        <p:nvPicPr>
          <p:cNvPr id="20" name="Picture 19">
            <a:extLst>
              <a:ext uri="{FF2B5EF4-FFF2-40B4-BE49-F238E27FC236}">
                <a16:creationId xmlns:a16="http://schemas.microsoft.com/office/drawing/2014/main" id="{F54D0082-73B4-2EF8-0DA7-D81E3BECBC8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14745" y="2452963"/>
            <a:ext cx="1234440" cy="1249752"/>
          </a:xfrm>
          <a:prstGeom prst="roundRect">
            <a:avLst>
              <a:gd name="adj" fmla="val 4722"/>
            </a:avLst>
          </a:prstGeom>
          <a:noFill/>
          <a:ln w="9525" cap="flat">
            <a:noFill/>
            <a:prstDash val="solid"/>
            <a:miter/>
          </a:ln>
          <a:effectLst/>
        </p:spPr>
      </p:pic>
      <p:pic>
        <p:nvPicPr>
          <p:cNvPr id="22" name="Picture 21">
            <a:extLst>
              <a:ext uri="{FF2B5EF4-FFF2-40B4-BE49-F238E27FC236}">
                <a16:creationId xmlns:a16="http://schemas.microsoft.com/office/drawing/2014/main" id="{9FDB1FB6-CF56-97E4-A3B7-D02AF02653FA}"/>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30839" y="2452963"/>
            <a:ext cx="1234440" cy="1249752"/>
          </a:xfrm>
          <a:prstGeom prst="roundRect">
            <a:avLst>
              <a:gd name="adj" fmla="val 4722"/>
            </a:avLst>
          </a:prstGeom>
          <a:noFill/>
          <a:ln w="9525" cap="flat">
            <a:noFill/>
            <a:prstDash val="solid"/>
            <a:miter/>
          </a:ln>
          <a:effectLst/>
        </p:spPr>
      </p:pic>
      <p:pic>
        <p:nvPicPr>
          <p:cNvPr id="24" name="Picture 23">
            <a:extLst>
              <a:ext uri="{FF2B5EF4-FFF2-40B4-BE49-F238E27FC236}">
                <a16:creationId xmlns:a16="http://schemas.microsoft.com/office/drawing/2014/main" id="{BCC5A5B3-B6C0-A4FD-3F56-76A2A0C9BBCD}"/>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22792" y="2452963"/>
            <a:ext cx="1234440" cy="1249752"/>
          </a:xfrm>
          <a:prstGeom prst="roundRect">
            <a:avLst>
              <a:gd name="adj" fmla="val 4722"/>
            </a:avLst>
          </a:prstGeom>
          <a:noFill/>
          <a:ln w="9525" cap="flat">
            <a:noFill/>
            <a:prstDash val="solid"/>
            <a:miter/>
          </a:ln>
          <a:effectLst/>
        </p:spPr>
      </p:pic>
      <p:pic>
        <p:nvPicPr>
          <p:cNvPr id="26" name="Picture 25">
            <a:extLst>
              <a:ext uri="{FF2B5EF4-FFF2-40B4-BE49-F238E27FC236}">
                <a16:creationId xmlns:a16="http://schemas.microsoft.com/office/drawing/2014/main" id="{51E92C20-6D00-E0AE-142E-18DCC2D8B9BE}"/>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838886" y="2452963"/>
            <a:ext cx="1234440" cy="1249752"/>
          </a:xfrm>
          <a:prstGeom prst="roundRect">
            <a:avLst>
              <a:gd name="adj" fmla="val 4722"/>
            </a:avLst>
          </a:prstGeom>
          <a:noFill/>
          <a:ln w="9525" cap="flat">
            <a:noFill/>
            <a:prstDash val="solid"/>
            <a:miter/>
          </a:ln>
          <a:effectLst/>
        </p:spPr>
      </p:pic>
      <p:pic>
        <p:nvPicPr>
          <p:cNvPr id="27" name="Picture 26">
            <a:extLst>
              <a:ext uri="{FF2B5EF4-FFF2-40B4-BE49-F238E27FC236}">
                <a16:creationId xmlns:a16="http://schemas.microsoft.com/office/drawing/2014/main" id="{8D9961F7-6165-EAF0-1D57-AC11C0F7DC5E}"/>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795893" y="2451566"/>
            <a:ext cx="1237198" cy="1252546"/>
          </a:xfrm>
          <a:prstGeom prst="roundRect">
            <a:avLst>
              <a:gd name="adj" fmla="val 4722"/>
            </a:avLst>
          </a:prstGeom>
          <a:noFill/>
          <a:ln w="9525" cap="flat">
            <a:noFill/>
            <a:prstDash val="solid"/>
            <a:miter/>
          </a:ln>
          <a:effectLst/>
        </p:spPr>
      </p:pic>
      <p:pic>
        <p:nvPicPr>
          <p:cNvPr id="29" name="Picture 28">
            <a:extLst>
              <a:ext uri="{FF2B5EF4-FFF2-40B4-BE49-F238E27FC236}">
                <a16:creationId xmlns:a16="http://schemas.microsoft.com/office/drawing/2014/main" id="{694B726D-BEAE-DB23-FCD2-B779F18AE2F0}"/>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246935" y="2452963"/>
            <a:ext cx="1234440" cy="1249752"/>
          </a:xfrm>
          <a:prstGeom prst="roundRect">
            <a:avLst>
              <a:gd name="adj" fmla="val 4722"/>
            </a:avLst>
          </a:prstGeom>
          <a:noFill/>
          <a:ln w="9525" cap="flat">
            <a:noFill/>
            <a:prstDash val="solid"/>
            <a:miter/>
          </a:ln>
          <a:effectLst/>
        </p:spPr>
      </p:pic>
    </p:spTree>
    <p:extLst>
      <p:ext uri="{BB962C8B-B14F-4D97-AF65-F5344CB8AC3E}">
        <p14:creationId xmlns:p14="http://schemas.microsoft.com/office/powerpoint/2010/main" val="216028192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EE9E76D-59AD-880E-2B87-E4EF086D2160}"/>
              </a:ext>
              <a:ext uri="{C183D7F6-B498-43B3-948B-1728B52AA6E4}">
                <adec:decorative xmlns:adec="http://schemas.microsoft.com/office/drawing/2017/decorative" val="1"/>
              </a:ext>
            </a:extLst>
          </p:cNvPr>
          <p:cNvSpPr/>
          <p:nvPr/>
        </p:nvSpPr>
        <p:spPr>
          <a:xfrm>
            <a:off x="8209560" y="2520011"/>
            <a:ext cx="3354068" cy="3581400"/>
          </a:xfrm>
          <a:prstGeom prst="roundRect">
            <a:avLst>
              <a:gd name="adj" fmla="val 12340"/>
            </a:avLst>
          </a:prstGeom>
          <a:gradFill>
            <a:gsLst>
              <a:gs pos="0">
                <a:srgbClr val="CCF0F4"/>
              </a:gs>
              <a:gs pos="72000">
                <a:srgbClr val="DCF2F5"/>
              </a:gs>
              <a:gs pos="35000">
                <a:srgbClr val="EEF6F8"/>
              </a:gs>
              <a:gs pos="100000">
                <a:srgbClr val="B3EAEF"/>
              </a:gs>
            </a:gsLst>
            <a:lin ang="1980000" scaled="0"/>
          </a:gradFill>
          <a:ln>
            <a:noFill/>
          </a:ln>
          <a:effectLst>
            <a:outerShdw blurRad="508000" sx="109000" sy="109000" algn="ctr"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7027B720-95B2-B123-80B9-C8AC5EFC059C}"/>
              </a:ext>
              <a:ext uri="{C183D7F6-B498-43B3-948B-1728B52AA6E4}">
                <adec:decorative xmlns:adec="http://schemas.microsoft.com/office/drawing/2017/decorative" val="1"/>
              </a:ext>
            </a:extLst>
          </p:cNvPr>
          <p:cNvSpPr/>
          <p:nvPr/>
        </p:nvSpPr>
        <p:spPr>
          <a:xfrm>
            <a:off x="4418966" y="2520011"/>
            <a:ext cx="3354068" cy="3581400"/>
          </a:xfrm>
          <a:prstGeom prst="roundRect">
            <a:avLst>
              <a:gd name="adj" fmla="val 12340"/>
            </a:avLst>
          </a:prstGeom>
          <a:gradFill>
            <a:gsLst>
              <a:gs pos="0">
                <a:srgbClr val="CCF0F4"/>
              </a:gs>
              <a:gs pos="72000">
                <a:srgbClr val="DCF2F5"/>
              </a:gs>
              <a:gs pos="35000">
                <a:srgbClr val="EEF6F8"/>
              </a:gs>
              <a:gs pos="100000">
                <a:srgbClr val="B3EAEF"/>
              </a:gs>
            </a:gsLst>
            <a:lin ang="1980000" scaled="0"/>
          </a:gradFill>
          <a:ln>
            <a:noFill/>
          </a:ln>
          <a:effectLst>
            <a:outerShdw blurRad="508000" sx="109000" sy="109000" algn="ctr"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Rectangle: Rounded Corners 8">
            <a:extLst>
              <a:ext uri="{FF2B5EF4-FFF2-40B4-BE49-F238E27FC236}">
                <a16:creationId xmlns:a16="http://schemas.microsoft.com/office/drawing/2014/main" id="{E69B9B99-4A73-C951-8B30-2CA1BA5A2AC3}"/>
              </a:ext>
              <a:ext uri="{C183D7F6-B498-43B3-948B-1728B52AA6E4}">
                <adec:decorative xmlns:adec="http://schemas.microsoft.com/office/drawing/2017/decorative" val="1"/>
              </a:ext>
            </a:extLst>
          </p:cNvPr>
          <p:cNvSpPr/>
          <p:nvPr/>
        </p:nvSpPr>
        <p:spPr>
          <a:xfrm>
            <a:off x="553816" y="2520011"/>
            <a:ext cx="3354068" cy="3581400"/>
          </a:xfrm>
          <a:prstGeom prst="roundRect">
            <a:avLst>
              <a:gd name="adj" fmla="val 12340"/>
            </a:avLst>
          </a:prstGeom>
          <a:gradFill>
            <a:gsLst>
              <a:gs pos="0">
                <a:srgbClr val="CCF0F4"/>
              </a:gs>
              <a:gs pos="72000">
                <a:srgbClr val="DCF2F5"/>
              </a:gs>
              <a:gs pos="35000">
                <a:srgbClr val="EEF6F8"/>
              </a:gs>
              <a:gs pos="100000">
                <a:srgbClr val="B3EAEF"/>
              </a:gs>
            </a:gsLst>
            <a:lin ang="1980000" scaled="0"/>
          </a:gradFill>
          <a:ln>
            <a:noFill/>
          </a:ln>
          <a:effectLst>
            <a:outerShdw blurRad="508000" sx="109000" sy="109000" algn="ctr"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7" name="Object 6" hidden="1">
            <a:extLst>
              <a:ext uri="{FF2B5EF4-FFF2-40B4-BE49-F238E27FC236}">
                <a16:creationId xmlns:a16="http://schemas.microsoft.com/office/drawing/2014/main" id="{0F94CDDB-BCE0-4115-B6D4-6879196830D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77635014"/>
              </p:ext>
            </p:extLst>
          </p:nvPr>
        </p:nvGraphicFramePr>
        <p:xfrm>
          <a:off x="1558" y="2044"/>
          <a:ext cx="1556" cy="1556"/>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7" name="Object 6" hidden="1">
                        <a:extLst>
                          <a:ext uri="{FF2B5EF4-FFF2-40B4-BE49-F238E27FC236}">
                            <a16:creationId xmlns:a16="http://schemas.microsoft.com/office/drawing/2014/main" id="{0F94CDDB-BCE0-4115-B6D4-6879196830DB}"/>
                          </a:ext>
                          <a:ext uri="{C183D7F6-B498-43B3-948B-1728B52AA6E4}">
                            <adec:decorative xmlns:adec="http://schemas.microsoft.com/office/drawing/2017/decorative" val="1"/>
                          </a:ext>
                        </a:extLst>
                      </p:cNvPr>
                      <p:cNvPicPr/>
                      <p:nvPr/>
                    </p:nvPicPr>
                    <p:blipFill>
                      <a:blip r:embed="rId5"/>
                      <a:stretch>
                        <a:fillRect/>
                      </a:stretch>
                    </p:blipFill>
                    <p:spPr>
                      <a:xfrm>
                        <a:off x="1558" y="2044"/>
                        <a:ext cx="1556" cy="1556"/>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7E35B388-5B11-22A8-9745-C70D698914DC}"/>
              </a:ext>
            </a:extLst>
          </p:cNvPr>
          <p:cNvSpPr txBox="1">
            <a:spLocks noGrp="1"/>
          </p:cNvSpPr>
          <p:nvPr>
            <p:ph type="title" idx="4294967295"/>
          </p:nvPr>
        </p:nvSpPr>
        <p:spPr>
          <a:xfrm>
            <a:off x="36753" y="-539211"/>
            <a:ext cx="10650003"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192" rtl="0" eaLnBrk="1" fontAlgn="auto" latinLnBrk="0" hangingPunct="1">
              <a:lnSpc>
                <a:spcPct val="90000"/>
              </a:lnSpc>
              <a:spcBef>
                <a:spcPts val="0"/>
              </a:spcBef>
              <a:spcAft>
                <a:spcPts val="588"/>
              </a:spcAft>
              <a:buClrTx/>
              <a:buSzTx/>
              <a:buFontTx/>
              <a:buNone/>
              <a:tabLst/>
              <a:defRPr/>
            </a:pPr>
            <a:r>
              <a:rPr kumimoji="0" lang="en-US" b="0" i="0" u="none" strike="noStrike" kern="1200" cap="none" spc="0" normalizeH="0" baseline="0" noProof="0" dirty="0">
                <a:ln>
                  <a:noFill/>
                </a:ln>
                <a:effectLst/>
                <a:uLnTx/>
                <a:uFillTx/>
                <a:latin typeface="Segoe UI Semibold"/>
                <a:ea typeface="+mn-ea"/>
                <a:cs typeface="+mn-cs"/>
              </a:rPr>
              <a:t>The value of SharePoint sites and portals</a:t>
            </a:r>
          </a:p>
        </p:txBody>
      </p:sp>
      <p:pic>
        <p:nvPicPr>
          <p:cNvPr id="18" name="Picture 17" descr="SharePoint icon. ">
            <a:extLst>
              <a:ext uri="{FF2B5EF4-FFF2-40B4-BE49-F238E27FC236}">
                <a16:creationId xmlns:a16="http://schemas.microsoft.com/office/drawing/2014/main" id="{D18B6490-F7FD-CD4B-BF68-A1634E1688B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92300" y="328633"/>
            <a:ext cx="1807400" cy="1802936"/>
          </a:xfrm>
          <a:prstGeom prst="rect">
            <a:avLst/>
          </a:prstGeom>
        </p:spPr>
      </p:pic>
      <p:sp>
        <p:nvSpPr>
          <p:cNvPr id="3" name="TextBox 2">
            <a:extLst>
              <a:ext uri="{FF2B5EF4-FFF2-40B4-BE49-F238E27FC236}">
                <a16:creationId xmlns:a16="http://schemas.microsoft.com/office/drawing/2014/main" id="{B60324CA-5A37-849F-339F-EF04A7C0D550}"/>
              </a:ext>
            </a:extLst>
          </p:cNvPr>
          <p:cNvSpPr txBox="1"/>
          <p:nvPr/>
        </p:nvSpPr>
        <p:spPr>
          <a:xfrm>
            <a:off x="1162919" y="4457366"/>
            <a:ext cx="2025758" cy="867930"/>
          </a:xfrm>
          <a:prstGeom prst="rect">
            <a:avLst/>
          </a:prstGeom>
          <a:noFill/>
        </p:spPr>
        <p:txBody>
          <a:bodyPr wrap="square">
            <a:spAutoFit/>
          </a:bodyPr>
          <a:lstStyle/>
          <a:p>
            <a:pPr algn="ctr">
              <a:lnSpc>
                <a:spcPct val="90000"/>
              </a:lnSpc>
              <a:defRPr/>
            </a:pPr>
            <a:r>
              <a:rPr lang="en-US" sz="2800" b="1" dirty="0">
                <a:solidFill>
                  <a:srgbClr val="2FB5C3"/>
                </a:solidFill>
                <a:latin typeface="Segoe UI Semibold" panose="020B0502040204020203" pitchFamily="34" charset="0"/>
                <a:cs typeface="Segoe UI Semibold" panose="020B0502040204020203" pitchFamily="34" charset="0"/>
              </a:rPr>
              <a:t>Simple authoring</a:t>
            </a:r>
          </a:p>
        </p:txBody>
      </p:sp>
      <p:sp>
        <p:nvSpPr>
          <p:cNvPr id="5" name="TextBox 4">
            <a:extLst>
              <a:ext uri="{FF2B5EF4-FFF2-40B4-BE49-F238E27FC236}">
                <a16:creationId xmlns:a16="http://schemas.microsoft.com/office/drawing/2014/main" id="{E2D0F183-7490-815B-0575-4AE5B12AA9E3}"/>
              </a:ext>
            </a:extLst>
          </p:cNvPr>
          <p:cNvSpPr txBox="1"/>
          <p:nvPr/>
        </p:nvSpPr>
        <p:spPr>
          <a:xfrm>
            <a:off x="4779062" y="4457366"/>
            <a:ext cx="2662556" cy="7755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B5C3"/>
                </a:solidFill>
                <a:effectLst/>
                <a:uLnTx/>
                <a:uFillTx/>
                <a:latin typeface="Segoe UI Semibold" panose="020B0502040204020203" pitchFamily="34" charset="0"/>
                <a:ea typeface="+mn-ea"/>
                <a:cs typeface="Segoe UI Semibold" panose="020B0502040204020203" pitchFamily="34" charset="0"/>
              </a:rPr>
              <a:t>Beautiful content</a:t>
            </a:r>
          </a:p>
        </p:txBody>
      </p:sp>
      <p:sp>
        <p:nvSpPr>
          <p:cNvPr id="8" name="TextBox 7">
            <a:extLst>
              <a:ext uri="{FF2B5EF4-FFF2-40B4-BE49-F238E27FC236}">
                <a16:creationId xmlns:a16="http://schemas.microsoft.com/office/drawing/2014/main" id="{81761179-BB53-E41E-2B0A-830748230E7C}"/>
              </a:ext>
            </a:extLst>
          </p:cNvPr>
          <p:cNvSpPr txBox="1"/>
          <p:nvPr/>
        </p:nvSpPr>
        <p:spPr>
          <a:xfrm>
            <a:off x="8555316" y="4457366"/>
            <a:ext cx="2662556" cy="7755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FB5C3"/>
                </a:solidFill>
                <a:effectLst/>
                <a:uLnTx/>
                <a:uFillTx/>
                <a:latin typeface="Segoe UI Semibold" panose="020B0502040204020203" pitchFamily="34" charset="0"/>
                <a:ea typeface="+mn-ea"/>
                <a:cs typeface="Segoe UI Semibold" panose="020B0502040204020203" pitchFamily="34" charset="0"/>
              </a:rPr>
              <a:t>Deeper engagement</a:t>
            </a:r>
          </a:p>
        </p:txBody>
      </p:sp>
      <p:sp>
        <p:nvSpPr>
          <p:cNvPr id="11" name="Freeform 28">
            <a:extLst>
              <a:ext uri="{FF2B5EF4-FFF2-40B4-BE49-F238E27FC236}">
                <a16:creationId xmlns:a16="http://schemas.microsoft.com/office/drawing/2014/main" id="{522A63C4-F891-88CE-D7DF-D5E51EED3CFB}"/>
              </a:ext>
              <a:ext uri="{C183D7F6-B498-43B3-948B-1728B52AA6E4}">
                <adec:decorative xmlns:adec="http://schemas.microsoft.com/office/drawing/2017/decorative" val="1"/>
              </a:ext>
            </a:extLst>
          </p:cNvPr>
          <p:cNvSpPr>
            <a:spLocks noChangeAspect="1"/>
          </p:cNvSpPr>
          <p:nvPr/>
        </p:nvSpPr>
        <p:spPr>
          <a:xfrm>
            <a:off x="5796011" y="3555089"/>
            <a:ext cx="628658" cy="547234"/>
          </a:xfrm>
          <a:custGeom>
            <a:avLst/>
            <a:gdLst>
              <a:gd name="connsiteX0" fmla="*/ 95255 w 628658"/>
              <a:gd name="connsiteY0" fmla="*/ 361598 h 547234"/>
              <a:gd name="connsiteX1" fmla="*/ 109626 w 628658"/>
              <a:gd name="connsiteY1" fmla="*/ 369517 h 547234"/>
              <a:gd name="connsiteX2" fmla="*/ 106268 w 628658"/>
              <a:gd name="connsiteY2" fmla="*/ 399649 h 547234"/>
              <a:gd name="connsiteX3" fmla="*/ 34831 w 628658"/>
              <a:gd name="connsiteY3" fmla="*/ 456799 h 547234"/>
              <a:gd name="connsiteX4" fmla="*/ 4698 w 628658"/>
              <a:gd name="connsiteY4" fmla="*/ 453442 h 547234"/>
              <a:gd name="connsiteX5" fmla="*/ 8056 w 628658"/>
              <a:gd name="connsiteY5" fmla="*/ 423309 h 547234"/>
              <a:gd name="connsiteX6" fmla="*/ 79494 w 628658"/>
              <a:gd name="connsiteY6" fmla="*/ 366159 h 547234"/>
              <a:gd name="connsiteX7" fmla="*/ 95255 w 628658"/>
              <a:gd name="connsiteY7" fmla="*/ 361598 h 547234"/>
              <a:gd name="connsiteX8" fmla="*/ 533415 w 628658"/>
              <a:gd name="connsiteY8" fmla="*/ 361588 h 547234"/>
              <a:gd name="connsiteX9" fmla="*/ 549181 w 628658"/>
              <a:gd name="connsiteY9" fmla="*/ 366159 h 547234"/>
              <a:gd name="connsiteX10" fmla="*/ 620618 w 628658"/>
              <a:gd name="connsiteY10" fmla="*/ 423309 h 547234"/>
              <a:gd name="connsiteX11" fmla="*/ 623962 w 628658"/>
              <a:gd name="connsiteY11" fmla="*/ 453427 h 547234"/>
              <a:gd name="connsiteX12" fmla="*/ 623962 w 628658"/>
              <a:gd name="connsiteY12" fmla="*/ 453456 h 547234"/>
              <a:gd name="connsiteX13" fmla="*/ 623942 w 628658"/>
              <a:gd name="connsiteY13" fmla="*/ 453482 h 547234"/>
              <a:gd name="connsiteX14" fmla="*/ 593815 w 628658"/>
              <a:gd name="connsiteY14" fmla="*/ 456799 h 547234"/>
              <a:gd name="connsiteX15" fmla="*/ 522377 w 628658"/>
              <a:gd name="connsiteY15" fmla="*/ 399649 h 547234"/>
              <a:gd name="connsiteX16" fmla="*/ 519034 w 628658"/>
              <a:gd name="connsiteY16" fmla="*/ 369503 h 547234"/>
              <a:gd name="connsiteX17" fmla="*/ 533415 w 628658"/>
              <a:gd name="connsiteY17" fmla="*/ 361588 h 547234"/>
              <a:gd name="connsiteX18" fmla="*/ 19077 w 628658"/>
              <a:gd name="connsiteY18" fmla="*/ 32980 h 547234"/>
              <a:gd name="connsiteX19" fmla="*/ 34831 w 628658"/>
              <a:gd name="connsiteY19" fmla="*/ 37548 h 547234"/>
              <a:gd name="connsiteX20" fmla="*/ 106268 w 628658"/>
              <a:gd name="connsiteY20" fmla="*/ 94698 h 547234"/>
              <a:gd name="connsiteX21" fmla="*/ 109626 w 628658"/>
              <a:gd name="connsiteY21" fmla="*/ 124830 h 547234"/>
              <a:gd name="connsiteX22" fmla="*/ 79493 w 628658"/>
              <a:gd name="connsiteY22" fmla="*/ 128187 h 547234"/>
              <a:gd name="connsiteX23" fmla="*/ 8056 w 628658"/>
              <a:gd name="connsiteY23" fmla="*/ 71037 h 547234"/>
              <a:gd name="connsiteX24" fmla="*/ 4684 w 628658"/>
              <a:gd name="connsiteY24" fmla="*/ 40919 h 547234"/>
              <a:gd name="connsiteX25" fmla="*/ 4707 w 628658"/>
              <a:gd name="connsiteY25" fmla="*/ 40890 h 547234"/>
              <a:gd name="connsiteX26" fmla="*/ 19077 w 628658"/>
              <a:gd name="connsiteY26" fmla="*/ 32980 h 547234"/>
              <a:gd name="connsiteX27" fmla="*/ 609569 w 628658"/>
              <a:gd name="connsiteY27" fmla="*/ 32980 h 547234"/>
              <a:gd name="connsiteX28" fmla="*/ 623939 w 628658"/>
              <a:gd name="connsiteY28" fmla="*/ 40890 h 547234"/>
              <a:gd name="connsiteX29" fmla="*/ 623962 w 628658"/>
              <a:gd name="connsiteY29" fmla="*/ 40919 h 547234"/>
              <a:gd name="connsiteX30" fmla="*/ 620618 w 628658"/>
              <a:gd name="connsiteY30" fmla="*/ 71037 h 547234"/>
              <a:gd name="connsiteX31" fmla="*/ 549181 w 628658"/>
              <a:gd name="connsiteY31" fmla="*/ 128187 h 547234"/>
              <a:gd name="connsiteX32" fmla="*/ 519034 w 628658"/>
              <a:gd name="connsiteY32" fmla="*/ 124844 h 547234"/>
              <a:gd name="connsiteX33" fmla="*/ 522377 w 628658"/>
              <a:gd name="connsiteY33" fmla="*/ 94697 h 547234"/>
              <a:gd name="connsiteX34" fmla="*/ 593815 w 628658"/>
              <a:gd name="connsiteY34" fmla="*/ 37547 h 547234"/>
              <a:gd name="connsiteX35" fmla="*/ 609569 w 628658"/>
              <a:gd name="connsiteY35" fmla="*/ 32980 h 547234"/>
              <a:gd name="connsiteX36" fmla="*/ 314337 w 628658"/>
              <a:gd name="connsiteY36" fmla="*/ 0 h 547234"/>
              <a:gd name="connsiteX37" fmla="*/ 348927 w 628658"/>
              <a:gd name="connsiteY37" fmla="*/ 21517 h 547234"/>
              <a:gd name="connsiteX38" fmla="*/ 348898 w 628658"/>
              <a:gd name="connsiteY38" fmla="*/ 21517 h 547234"/>
              <a:gd name="connsiteX39" fmla="*/ 416335 w 628658"/>
              <a:gd name="connsiteY39" fmla="*/ 158020 h 547234"/>
              <a:gd name="connsiteX40" fmla="*/ 566954 w 628658"/>
              <a:gd name="connsiteY40" fmla="*/ 179908 h 547234"/>
              <a:gd name="connsiteX41" fmla="*/ 588357 w 628658"/>
              <a:gd name="connsiteY41" fmla="*/ 245716 h 547234"/>
              <a:gd name="connsiteX42" fmla="*/ 479343 w 628658"/>
              <a:gd name="connsiteY42" fmla="*/ 352015 h 547234"/>
              <a:gd name="connsiteX43" fmla="*/ 505061 w 628658"/>
              <a:gd name="connsiteY43" fmla="*/ 502034 h 547234"/>
              <a:gd name="connsiteX44" fmla="*/ 449082 w 628658"/>
              <a:gd name="connsiteY44" fmla="*/ 542725 h 547234"/>
              <a:gd name="connsiteX45" fmla="*/ 314323 w 628658"/>
              <a:gd name="connsiteY45" fmla="*/ 471859 h 547234"/>
              <a:gd name="connsiteX46" fmla="*/ 179563 w 628658"/>
              <a:gd name="connsiteY46" fmla="*/ 542725 h 547234"/>
              <a:gd name="connsiteX47" fmla="*/ 123613 w 628658"/>
              <a:gd name="connsiteY47" fmla="*/ 502034 h 547234"/>
              <a:gd name="connsiteX48" fmla="*/ 149331 w 628658"/>
              <a:gd name="connsiteY48" fmla="*/ 352015 h 547234"/>
              <a:gd name="connsiteX49" fmla="*/ 40317 w 628658"/>
              <a:gd name="connsiteY49" fmla="*/ 245716 h 547234"/>
              <a:gd name="connsiteX50" fmla="*/ 61691 w 628658"/>
              <a:gd name="connsiteY50" fmla="*/ 179908 h 547234"/>
              <a:gd name="connsiteX51" fmla="*/ 212367 w 628658"/>
              <a:gd name="connsiteY51" fmla="*/ 158020 h 547234"/>
              <a:gd name="connsiteX52" fmla="*/ 279747 w 628658"/>
              <a:gd name="connsiteY52" fmla="*/ 21517 h 547234"/>
              <a:gd name="connsiteX53" fmla="*/ 314337 w 628658"/>
              <a:gd name="connsiteY53" fmla="*/ 0 h 54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8658" h="547234">
                <a:moveTo>
                  <a:pt x="95255" y="361598"/>
                </a:moveTo>
                <a:cubicBezTo>
                  <a:pt x="100708" y="362206"/>
                  <a:pt x="105929" y="364894"/>
                  <a:pt x="109626" y="369517"/>
                </a:cubicBezTo>
                <a:cubicBezTo>
                  <a:pt x="117020" y="378764"/>
                  <a:pt x="115516" y="392257"/>
                  <a:pt x="106268" y="399649"/>
                </a:cubicBezTo>
                <a:lnTo>
                  <a:pt x="34831" y="456799"/>
                </a:lnTo>
                <a:cubicBezTo>
                  <a:pt x="25583" y="464192"/>
                  <a:pt x="12092" y="462689"/>
                  <a:pt x="4698" y="453442"/>
                </a:cubicBezTo>
                <a:cubicBezTo>
                  <a:pt x="-2695" y="444195"/>
                  <a:pt x="-1192" y="430702"/>
                  <a:pt x="8056" y="423309"/>
                </a:cubicBezTo>
                <a:lnTo>
                  <a:pt x="79494" y="366159"/>
                </a:lnTo>
                <a:cubicBezTo>
                  <a:pt x="84118" y="362463"/>
                  <a:pt x="89803" y="360991"/>
                  <a:pt x="95255" y="361598"/>
                </a:cubicBezTo>
                <a:close/>
                <a:moveTo>
                  <a:pt x="533415" y="361588"/>
                </a:moveTo>
                <a:cubicBezTo>
                  <a:pt x="538871" y="360983"/>
                  <a:pt x="544558" y="362459"/>
                  <a:pt x="549181" y="366159"/>
                </a:cubicBezTo>
                <a:lnTo>
                  <a:pt x="620618" y="423309"/>
                </a:lnTo>
                <a:cubicBezTo>
                  <a:pt x="629857" y="430705"/>
                  <a:pt x="631354" y="444186"/>
                  <a:pt x="623962" y="453427"/>
                </a:cubicBezTo>
                <a:lnTo>
                  <a:pt x="623962" y="453456"/>
                </a:lnTo>
                <a:cubicBezTo>
                  <a:pt x="623956" y="453465"/>
                  <a:pt x="623947" y="453473"/>
                  <a:pt x="623942" y="453482"/>
                </a:cubicBezTo>
                <a:cubicBezTo>
                  <a:pt x="616538" y="462717"/>
                  <a:pt x="603050" y="464203"/>
                  <a:pt x="593815" y="456799"/>
                </a:cubicBezTo>
                <a:lnTo>
                  <a:pt x="522377" y="399649"/>
                </a:lnTo>
                <a:cubicBezTo>
                  <a:pt x="513131" y="392248"/>
                  <a:pt x="511633" y="378750"/>
                  <a:pt x="519034" y="369503"/>
                </a:cubicBezTo>
                <a:cubicBezTo>
                  <a:pt x="522735" y="364880"/>
                  <a:pt x="527960" y="362193"/>
                  <a:pt x="533415" y="361588"/>
                </a:cubicBezTo>
                <a:close/>
                <a:moveTo>
                  <a:pt x="19077" y="32980"/>
                </a:moveTo>
                <a:cubicBezTo>
                  <a:pt x="24528" y="32375"/>
                  <a:pt x="30210" y="33850"/>
                  <a:pt x="34831" y="37548"/>
                </a:cubicBezTo>
                <a:lnTo>
                  <a:pt x="106268" y="94698"/>
                </a:lnTo>
                <a:cubicBezTo>
                  <a:pt x="115516" y="102091"/>
                  <a:pt x="117019" y="115582"/>
                  <a:pt x="109626" y="124830"/>
                </a:cubicBezTo>
                <a:cubicBezTo>
                  <a:pt x="102232" y="134078"/>
                  <a:pt x="88741" y="135581"/>
                  <a:pt x="79493" y="128187"/>
                </a:cubicBezTo>
                <a:lnTo>
                  <a:pt x="8056" y="71037"/>
                </a:lnTo>
                <a:cubicBezTo>
                  <a:pt x="-1191" y="63651"/>
                  <a:pt x="-2701" y="50168"/>
                  <a:pt x="4684" y="40919"/>
                </a:cubicBezTo>
                <a:cubicBezTo>
                  <a:pt x="4692" y="40910"/>
                  <a:pt x="4699" y="40900"/>
                  <a:pt x="4707" y="40890"/>
                </a:cubicBezTo>
                <a:cubicBezTo>
                  <a:pt x="8405" y="36270"/>
                  <a:pt x="13625" y="33585"/>
                  <a:pt x="19077" y="32980"/>
                </a:cubicBezTo>
                <a:close/>
                <a:moveTo>
                  <a:pt x="609569" y="32980"/>
                </a:moveTo>
                <a:cubicBezTo>
                  <a:pt x="615021" y="33585"/>
                  <a:pt x="620242" y="36269"/>
                  <a:pt x="623939" y="40890"/>
                </a:cubicBezTo>
                <a:cubicBezTo>
                  <a:pt x="623947" y="40899"/>
                  <a:pt x="623953" y="40909"/>
                  <a:pt x="623962" y="40919"/>
                </a:cubicBezTo>
                <a:cubicBezTo>
                  <a:pt x="631354" y="50159"/>
                  <a:pt x="629857" y="63642"/>
                  <a:pt x="620618" y="71037"/>
                </a:cubicBezTo>
                <a:lnTo>
                  <a:pt x="549181" y="128187"/>
                </a:lnTo>
                <a:cubicBezTo>
                  <a:pt x="539934" y="135588"/>
                  <a:pt x="526435" y="134092"/>
                  <a:pt x="519034" y="124844"/>
                </a:cubicBezTo>
                <a:cubicBezTo>
                  <a:pt x="511633" y="115596"/>
                  <a:pt x="513131" y="102098"/>
                  <a:pt x="522377" y="94697"/>
                </a:cubicBezTo>
                <a:lnTo>
                  <a:pt x="593815" y="37547"/>
                </a:lnTo>
                <a:cubicBezTo>
                  <a:pt x="598436" y="33850"/>
                  <a:pt x="604118" y="32375"/>
                  <a:pt x="609569" y="32980"/>
                </a:cubicBezTo>
                <a:close/>
                <a:moveTo>
                  <a:pt x="314337" y="0"/>
                </a:moveTo>
                <a:cubicBezTo>
                  <a:pt x="328096" y="0"/>
                  <a:pt x="341855" y="7172"/>
                  <a:pt x="348927" y="21517"/>
                </a:cubicBezTo>
                <a:lnTo>
                  <a:pt x="348898" y="21517"/>
                </a:lnTo>
                <a:lnTo>
                  <a:pt x="416335" y="158020"/>
                </a:lnTo>
                <a:lnTo>
                  <a:pt x="566954" y="179908"/>
                </a:lnTo>
                <a:cubicBezTo>
                  <a:pt x="598615" y="184509"/>
                  <a:pt x="611217" y="223428"/>
                  <a:pt x="588357" y="245716"/>
                </a:cubicBezTo>
                <a:lnTo>
                  <a:pt x="479343" y="352015"/>
                </a:lnTo>
                <a:lnTo>
                  <a:pt x="505061" y="502034"/>
                </a:lnTo>
                <a:cubicBezTo>
                  <a:pt x="510461" y="533581"/>
                  <a:pt x="477372" y="557584"/>
                  <a:pt x="449082" y="542725"/>
                </a:cubicBezTo>
                <a:lnTo>
                  <a:pt x="314323" y="471859"/>
                </a:lnTo>
                <a:lnTo>
                  <a:pt x="179563" y="542725"/>
                </a:lnTo>
                <a:cubicBezTo>
                  <a:pt x="151274" y="557584"/>
                  <a:pt x="118184" y="533552"/>
                  <a:pt x="123613" y="502034"/>
                </a:cubicBezTo>
                <a:lnTo>
                  <a:pt x="149331" y="352015"/>
                </a:lnTo>
                <a:lnTo>
                  <a:pt x="40317" y="245716"/>
                </a:lnTo>
                <a:cubicBezTo>
                  <a:pt x="17400" y="223399"/>
                  <a:pt x="30059" y="184509"/>
                  <a:pt x="61691" y="179908"/>
                </a:cubicBezTo>
                <a:lnTo>
                  <a:pt x="212367" y="158020"/>
                </a:lnTo>
                <a:lnTo>
                  <a:pt x="279747" y="21517"/>
                </a:lnTo>
                <a:cubicBezTo>
                  <a:pt x="286820" y="7172"/>
                  <a:pt x="300578" y="0"/>
                  <a:pt x="314337" y="0"/>
                </a:cubicBezTo>
                <a:close/>
              </a:path>
            </a:pathLst>
          </a:custGeom>
          <a:solidFill>
            <a:srgbClr val="2FB5C3"/>
          </a:solidFill>
          <a:ln w="19050" cap="rnd">
            <a:noFill/>
            <a:headEnd type="none" w="med" len="med"/>
            <a:tailEnd type="none" w="med" len="med"/>
          </a:ln>
          <a:effectLst>
            <a:outerShdw blurRad="63500" dist="63500" dir="2700000" algn="tl"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US" sz="8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Graphic 18">
            <a:extLst>
              <a:ext uri="{FF2B5EF4-FFF2-40B4-BE49-F238E27FC236}">
                <a16:creationId xmlns:a16="http://schemas.microsoft.com/office/drawing/2014/main" id="{F2D1443C-4FB8-D249-DDDE-2F0D83791C7E}"/>
              </a:ext>
              <a:ext uri="{C183D7F6-B498-43B3-948B-1728B52AA6E4}">
                <adec:decorative xmlns:adec="http://schemas.microsoft.com/office/drawing/2017/decorative" val="1"/>
              </a:ext>
            </a:extLst>
          </p:cNvPr>
          <p:cNvSpPr>
            <a:spLocks noChangeAspect="1"/>
          </p:cNvSpPr>
          <p:nvPr/>
        </p:nvSpPr>
        <p:spPr>
          <a:xfrm>
            <a:off x="9599882" y="3573663"/>
            <a:ext cx="573424" cy="514457"/>
          </a:xfrm>
          <a:custGeom>
            <a:avLst/>
            <a:gdLst>
              <a:gd name="connsiteX0" fmla="*/ 214375 w 573424"/>
              <a:gd name="connsiteY0" fmla="*/ 0 h 514457"/>
              <a:gd name="connsiteX1" fmla="*/ 0 w 573424"/>
              <a:gd name="connsiteY1" fmla="*/ 214250 h 514457"/>
              <a:gd name="connsiteX2" fmla="*/ 20151 w 573424"/>
              <a:gd name="connsiteY2" fmla="*/ 305038 h 514457"/>
              <a:gd name="connsiteX3" fmla="*/ 691 w 573424"/>
              <a:gd name="connsiteY3" fmla="*/ 394821 h 514457"/>
              <a:gd name="connsiteX4" fmla="*/ 23216 w 573424"/>
              <a:gd name="connsiteY4" fmla="*/ 428176 h 514457"/>
              <a:gd name="connsiteX5" fmla="*/ 33638 w 573424"/>
              <a:gd name="connsiteY5" fmla="*/ 428254 h 514457"/>
              <a:gd name="connsiteX6" fmla="*/ 126107 w 573424"/>
              <a:gd name="connsiteY6" fmla="*/ 409680 h 514457"/>
              <a:gd name="connsiteX7" fmla="*/ 409574 w 573424"/>
              <a:gd name="connsiteY7" fmla="*/ 302412 h 514457"/>
              <a:gd name="connsiteX8" fmla="*/ 302306 w 573424"/>
              <a:gd name="connsiteY8" fmla="*/ 18945 h 514457"/>
              <a:gd name="connsiteX9" fmla="*/ 214375 w 573424"/>
              <a:gd name="connsiteY9" fmla="*/ 0 h 514457"/>
              <a:gd name="connsiteX10" fmla="*/ 213289 w 573424"/>
              <a:gd name="connsiteY10" fmla="*/ 457200 h 514457"/>
              <a:gd name="connsiteX11" fmla="*/ 359022 w 573424"/>
              <a:gd name="connsiteY11" fmla="*/ 514350 h 514457"/>
              <a:gd name="connsiteX12" fmla="*/ 447261 w 573424"/>
              <a:gd name="connsiteY12" fmla="*/ 495405 h 514457"/>
              <a:gd name="connsiteX13" fmla="*/ 530500 w 573424"/>
              <a:gd name="connsiteY13" fmla="*/ 513693 h 514457"/>
              <a:gd name="connsiteX14" fmla="*/ 572591 w 573424"/>
              <a:gd name="connsiteY14" fmla="*/ 486204 h 514457"/>
              <a:gd name="connsiteX15" fmla="*/ 572420 w 573424"/>
              <a:gd name="connsiteY15" fmla="*/ 470830 h 514457"/>
              <a:gd name="connsiteX16" fmla="*/ 553246 w 573424"/>
              <a:gd name="connsiteY16" fmla="*/ 390735 h 514457"/>
              <a:gd name="connsiteX17" fmla="*/ 449667 w 573424"/>
              <a:gd name="connsiteY17" fmla="*/ 105770 h 514457"/>
              <a:gd name="connsiteX18" fmla="*/ 429116 w 573424"/>
              <a:gd name="connsiteY18" fmla="*/ 97441 h 514457"/>
              <a:gd name="connsiteX19" fmla="*/ 451976 w 573424"/>
              <a:gd name="connsiteY19" fmla="*/ 155962 h 514457"/>
              <a:gd name="connsiteX20" fmla="*/ 530472 w 573424"/>
              <a:gd name="connsiteY20" fmla="*/ 300038 h 514457"/>
              <a:gd name="connsiteX21" fmla="*/ 511469 w 573424"/>
              <a:gd name="connsiteY21" fmla="*/ 378533 h 514457"/>
              <a:gd name="connsiteX22" fmla="*/ 507755 w 573424"/>
              <a:gd name="connsiteY22" fmla="*/ 385763 h 514457"/>
              <a:gd name="connsiteX23" fmla="*/ 509755 w 573424"/>
              <a:gd name="connsiteY23" fmla="*/ 393649 h 514457"/>
              <a:gd name="connsiteX24" fmla="*/ 528100 w 573424"/>
              <a:gd name="connsiteY24" fmla="*/ 469373 h 514457"/>
              <a:gd name="connsiteX25" fmla="*/ 449805 w 573424"/>
              <a:gd name="connsiteY25" fmla="*/ 451942 h 514457"/>
              <a:gd name="connsiteX26" fmla="*/ 442261 w 573424"/>
              <a:gd name="connsiteY26" fmla="*/ 450171 h 514457"/>
              <a:gd name="connsiteX27" fmla="*/ 435317 w 573424"/>
              <a:gd name="connsiteY27" fmla="*/ 453628 h 514457"/>
              <a:gd name="connsiteX28" fmla="*/ 359022 w 573424"/>
              <a:gd name="connsiteY28" fmla="*/ 471488 h 514457"/>
              <a:gd name="connsiteX29" fmla="*/ 275583 w 573424"/>
              <a:gd name="connsiteY29" fmla="*/ 449885 h 514457"/>
              <a:gd name="connsiteX30" fmla="*/ 213289 w 573424"/>
              <a:gd name="connsiteY30" fmla="*/ 457200 h 51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3424" h="514457">
                <a:moveTo>
                  <a:pt x="214375" y="0"/>
                </a:moveTo>
                <a:cubicBezTo>
                  <a:pt x="96013" y="-35"/>
                  <a:pt x="35" y="95888"/>
                  <a:pt x="0" y="214250"/>
                </a:cubicBezTo>
                <a:cubicBezTo>
                  <a:pt x="-9" y="245622"/>
                  <a:pt x="6870" y="276615"/>
                  <a:pt x="20151" y="305038"/>
                </a:cubicBezTo>
                <a:cubicBezTo>
                  <a:pt x="12958" y="334808"/>
                  <a:pt x="6470" y="364746"/>
                  <a:pt x="691" y="394821"/>
                </a:cubicBezTo>
                <a:cubicBezTo>
                  <a:pt x="-2300" y="410251"/>
                  <a:pt x="7785" y="425187"/>
                  <a:pt x="23216" y="428176"/>
                </a:cubicBezTo>
                <a:cubicBezTo>
                  <a:pt x="26656" y="428845"/>
                  <a:pt x="30189" y="428871"/>
                  <a:pt x="33638" y="428254"/>
                </a:cubicBezTo>
                <a:cubicBezTo>
                  <a:pt x="51440" y="425110"/>
                  <a:pt x="90160" y="417967"/>
                  <a:pt x="126107" y="409680"/>
                </a:cubicBezTo>
                <a:cubicBezTo>
                  <a:pt x="234006" y="458334"/>
                  <a:pt x="360916" y="410311"/>
                  <a:pt x="409574" y="302412"/>
                </a:cubicBezTo>
                <a:cubicBezTo>
                  <a:pt x="458228" y="194513"/>
                  <a:pt x="410202" y="67601"/>
                  <a:pt x="302306" y="18945"/>
                </a:cubicBezTo>
                <a:cubicBezTo>
                  <a:pt x="274666" y="6481"/>
                  <a:pt x="244696" y="24"/>
                  <a:pt x="214375" y="0"/>
                </a:cubicBezTo>
                <a:close/>
                <a:moveTo>
                  <a:pt x="213289" y="457200"/>
                </a:moveTo>
                <a:cubicBezTo>
                  <a:pt x="252883" y="494010"/>
                  <a:pt x="304961" y="514433"/>
                  <a:pt x="359022" y="514350"/>
                </a:cubicBezTo>
                <a:cubicBezTo>
                  <a:pt x="390454" y="514350"/>
                  <a:pt x="420315" y="507578"/>
                  <a:pt x="447261" y="495405"/>
                </a:cubicBezTo>
                <a:cubicBezTo>
                  <a:pt x="477065" y="502377"/>
                  <a:pt x="509726" y="509349"/>
                  <a:pt x="530500" y="513693"/>
                </a:cubicBezTo>
                <a:cubicBezTo>
                  <a:pt x="549714" y="517725"/>
                  <a:pt x="568559" y="505418"/>
                  <a:pt x="572591" y="486204"/>
                </a:cubicBezTo>
                <a:cubicBezTo>
                  <a:pt x="573657" y="481129"/>
                  <a:pt x="573597" y="475882"/>
                  <a:pt x="572420" y="470830"/>
                </a:cubicBezTo>
                <a:cubicBezTo>
                  <a:pt x="567791" y="450742"/>
                  <a:pt x="560476" y="419538"/>
                  <a:pt x="553246" y="390735"/>
                </a:cubicBezTo>
                <a:cubicBezTo>
                  <a:pt x="603335" y="283441"/>
                  <a:pt x="556961" y="155859"/>
                  <a:pt x="449667" y="105770"/>
                </a:cubicBezTo>
                <a:cubicBezTo>
                  <a:pt x="442967" y="102641"/>
                  <a:pt x="436106" y="99861"/>
                  <a:pt x="429116" y="97441"/>
                </a:cubicBezTo>
                <a:cubicBezTo>
                  <a:pt x="439255" y="115868"/>
                  <a:pt x="446941" y="135542"/>
                  <a:pt x="451976" y="155962"/>
                </a:cubicBezTo>
                <a:cubicBezTo>
                  <a:pt x="500934" y="187519"/>
                  <a:pt x="530503" y="241790"/>
                  <a:pt x="530472" y="300038"/>
                </a:cubicBezTo>
                <a:cubicBezTo>
                  <a:pt x="530472" y="328384"/>
                  <a:pt x="523614" y="355044"/>
                  <a:pt x="511469" y="378533"/>
                </a:cubicBezTo>
                <a:lnTo>
                  <a:pt x="507755" y="385763"/>
                </a:lnTo>
                <a:lnTo>
                  <a:pt x="509755" y="393649"/>
                </a:lnTo>
                <a:cubicBezTo>
                  <a:pt x="516270" y="419224"/>
                  <a:pt x="523099" y="447942"/>
                  <a:pt x="528100" y="469373"/>
                </a:cubicBezTo>
                <a:cubicBezTo>
                  <a:pt x="505983" y="464715"/>
                  <a:pt x="476151" y="458229"/>
                  <a:pt x="449805" y="451942"/>
                </a:cubicBezTo>
                <a:lnTo>
                  <a:pt x="442261" y="450171"/>
                </a:lnTo>
                <a:lnTo>
                  <a:pt x="435317" y="453628"/>
                </a:lnTo>
                <a:cubicBezTo>
                  <a:pt x="412343" y="465058"/>
                  <a:pt x="386454" y="471488"/>
                  <a:pt x="359022" y="471488"/>
                </a:cubicBezTo>
                <a:cubicBezTo>
                  <a:pt x="329818" y="471542"/>
                  <a:pt x="301089" y="464104"/>
                  <a:pt x="275583" y="449885"/>
                </a:cubicBezTo>
                <a:cubicBezTo>
                  <a:pt x="255220" y="455000"/>
                  <a:pt x="234283" y="457460"/>
                  <a:pt x="213289" y="457200"/>
                </a:cubicBezTo>
                <a:close/>
              </a:path>
            </a:pathLst>
          </a:custGeom>
          <a:solidFill>
            <a:srgbClr val="2FB5C3"/>
          </a:solidFill>
          <a:ln w="19050" cap="rnd">
            <a:noFill/>
            <a:headEnd type="none" w="med" len="med"/>
            <a:tailEnd type="none" w="med" len="med"/>
          </a:ln>
          <a:effectLst>
            <a:outerShdw blurRad="63500" dist="63500" dir="2700000" algn="tl"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US" sz="8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13" name="Freeform 29">
            <a:extLst>
              <a:ext uri="{FF2B5EF4-FFF2-40B4-BE49-F238E27FC236}">
                <a16:creationId xmlns:a16="http://schemas.microsoft.com/office/drawing/2014/main" id="{29AD3D96-0FD5-08E0-C74E-7226FBAA165C}"/>
              </a:ext>
              <a:ext uri="{C183D7F6-B498-43B3-948B-1728B52AA6E4}">
                <adec:decorative xmlns:adec="http://schemas.microsoft.com/office/drawing/2017/decorative" val="1"/>
              </a:ext>
            </a:extLst>
          </p:cNvPr>
          <p:cNvSpPr>
            <a:spLocks noChangeAspect="1"/>
          </p:cNvSpPr>
          <p:nvPr/>
        </p:nvSpPr>
        <p:spPr>
          <a:xfrm>
            <a:off x="2000342" y="3574722"/>
            <a:ext cx="461016" cy="512250"/>
          </a:xfrm>
          <a:custGeom>
            <a:avLst/>
            <a:gdLst>
              <a:gd name="connsiteX0" fmla="*/ 402466 w 461016"/>
              <a:gd name="connsiteY0" fmla="*/ 230512 h 512250"/>
              <a:gd name="connsiteX1" fmla="*/ 443864 w 461016"/>
              <a:gd name="connsiteY1" fmla="*/ 247652 h 512250"/>
              <a:gd name="connsiteX2" fmla="*/ 443876 w 461016"/>
              <a:gd name="connsiteY2" fmla="*/ 330442 h 512250"/>
              <a:gd name="connsiteX3" fmla="*/ 292691 w 461016"/>
              <a:gd name="connsiteY3" fmla="*/ 481602 h 512250"/>
              <a:gd name="connsiteX4" fmla="*/ 260753 w 461016"/>
              <a:gd name="connsiteY4" fmla="*/ 499709 h 512250"/>
              <a:gd name="connsiteX5" fmla="*/ 213858 w 461016"/>
              <a:gd name="connsiteY5" fmla="*/ 511414 h 512250"/>
              <a:gd name="connsiteX6" fmla="*/ 180102 w 461016"/>
              <a:gd name="connsiteY6" fmla="*/ 491150 h 512250"/>
              <a:gd name="connsiteX7" fmla="*/ 180102 w 461016"/>
              <a:gd name="connsiteY7" fmla="*/ 477658 h 512250"/>
              <a:gd name="connsiteX8" fmla="*/ 191806 w 461016"/>
              <a:gd name="connsiteY8" fmla="*/ 430788 h 512250"/>
              <a:gd name="connsiteX9" fmla="*/ 209914 w 461016"/>
              <a:gd name="connsiteY9" fmla="*/ 398825 h 512250"/>
              <a:gd name="connsiteX10" fmla="*/ 361074 w 461016"/>
              <a:gd name="connsiteY10" fmla="*/ 247665 h 512250"/>
              <a:gd name="connsiteX11" fmla="*/ 402466 w 461016"/>
              <a:gd name="connsiteY11" fmla="*/ 230512 h 512250"/>
              <a:gd name="connsiteX12" fmla="*/ 243311 w 461016"/>
              <a:gd name="connsiteY12" fmla="*/ 12806 h 512250"/>
              <a:gd name="connsiteX13" fmla="*/ 396981 w 461016"/>
              <a:gd name="connsiteY13" fmla="*/ 166476 h 512250"/>
              <a:gd name="connsiteX14" fmla="*/ 256117 w 461016"/>
              <a:gd name="connsiteY14" fmla="*/ 166476 h 512250"/>
              <a:gd name="connsiteX15" fmla="*/ 243311 w 461016"/>
              <a:gd name="connsiteY15" fmla="*/ 153670 h 512250"/>
              <a:gd name="connsiteX16" fmla="*/ 38418 w 461016"/>
              <a:gd name="connsiteY16" fmla="*/ 0 h 512250"/>
              <a:gd name="connsiteX17" fmla="*/ 204893 w 461016"/>
              <a:gd name="connsiteY17" fmla="*/ 0 h 512250"/>
              <a:gd name="connsiteX18" fmla="*/ 204893 w 461016"/>
              <a:gd name="connsiteY18" fmla="*/ 153670 h 512250"/>
              <a:gd name="connsiteX19" fmla="*/ 256117 w 461016"/>
              <a:gd name="connsiteY19" fmla="*/ 204893 h 512250"/>
              <a:gd name="connsiteX20" fmla="*/ 382126 w 461016"/>
              <a:gd name="connsiteY20" fmla="*/ 204893 h 512250"/>
              <a:gd name="connsiteX21" fmla="*/ 342223 w 461016"/>
              <a:gd name="connsiteY21" fmla="*/ 229737 h 512250"/>
              <a:gd name="connsiteX22" fmla="*/ 187273 w 461016"/>
              <a:gd name="connsiteY22" fmla="*/ 385763 h 512250"/>
              <a:gd name="connsiteX23" fmla="*/ 168627 w 461016"/>
              <a:gd name="connsiteY23" fmla="*/ 418520 h 512250"/>
              <a:gd name="connsiteX24" fmla="*/ 155181 w 461016"/>
              <a:gd name="connsiteY24" fmla="*/ 470512 h 512250"/>
              <a:gd name="connsiteX25" fmla="*/ 161354 w 461016"/>
              <a:gd name="connsiteY25" fmla="*/ 512233 h 512250"/>
              <a:gd name="connsiteX26" fmla="*/ 38418 w 461016"/>
              <a:gd name="connsiteY26" fmla="*/ 512233 h 512250"/>
              <a:gd name="connsiteX27" fmla="*/ 0 w 461016"/>
              <a:gd name="connsiteY27" fmla="*/ 473816 h 512250"/>
              <a:gd name="connsiteX28" fmla="*/ 0 w 461016"/>
              <a:gd name="connsiteY28" fmla="*/ 38418 h 512250"/>
              <a:gd name="connsiteX29" fmla="*/ 38418 w 461016"/>
              <a:gd name="connsiteY29" fmla="*/ 0 h 51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1016" h="512250">
                <a:moveTo>
                  <a:pt x="402466" y="230512"/>
                </a:moveTo>
                <a:cubicBezTo>
                  <a:pt x="417448" y="230510"/>
                  <a:pt x="432431" y="236223"/>
                  <a:pt x="443864" y="247652"/>
                </a:cubicBezTo>
                <a:cubicBezTo>
                  <a:pt x="466730" y="270511"/>
                  <a:pt x="466735" y="307576"/>
                  <a:pt x="443876" y="330442"/>
                </a:cubicBezTo>
                <a:lnTo>
                  <a:pt x="292691" y="481602"/>
                </a:lnTo>
                <a:cubicBezTo>
                  <a:pt x="283883" y="490423"/>
                  <a:pt x="272844" y="496680"/>
                  <a:pt x="260753" y="499709"/>
                </a:cubicBezTo>
                <a:lnTo>
                  <a:pt x="213858" y="511414"/>
                </a:lnTo>
                <a:cubicBezTo>
                  <a:pt x="198942" y="515140"/>
                  <a:pt x="183828" y="506066"/>
                  <a:pt x="180102" y="491150"/>
                </a:cubicBezTo>
                <a:cubicBezTo>
                  <a:pt x="178995" y="486719"/>
                  <a:pt x="178995" y="482086"/>
                  <a:pt x="180102" y="477658"/>
                </a:cubicBezTo>
                <a:lnTo>
                  <a:pt x="191806" y="430788"/>
                </a:lnTo>
                <a:cubicBezTo>
                  <a:pt x="194829" y="418674"/>
                  <a:pt x="201078" y="407635"/>
                  <a:pt x="209914" y="398825"/>
                </a:cubicBezTo>
                <a:lnTo>
                  <a:pt x="361074" y="247665"/>
                </a:lnTo>
                <a:cubicBezTo>
                  <a:pt x="372503" y="236232"/>
                  <a:pt x="387484" y="230514"/>
                  <a:pt x="402466" y="230512"/>
                </a:cubicBezTo>
                <a:close/>
                <a:moveTo>
                  <a:pt x="243311" y="12806"/>
                </a:moveTo>
                <a:lnTo>
                  <a:pt x="396981" y="166476"/>
                </a:lnTo>
                <a:lnTo>
                  <a:pt x="256117" y="166476"/>
                </a:lnTo>
                <a:cubicBezTo>
                  <a:pt x="249046" y="166476"/>
                  <a:pt x="243311" y="160743"/>
                  <a:pt x="243311" y="153670"/>
                </a:cubicBezTo>
                <a:close/>
                <a:moveTo>
                  <a:pt x="38418" y="0"/>
                </a:moveTo>
                <a:lnTo>
                  <a:pt x="204893" y="0"/>
                </a:lnTo>
                <a:lnTo>
                  <a:pt x="204893" y="153670"/>
                </a:lnTo>
                <a:cubicBezTo>
                  <a:pt x="204893" y="181960"/>
                  <a:pt x="227826" y="204893"/>
                  <a:pt x="256117" y="204893"/>
                </a:cubicBezTo>
                <a:lnTo>
                  <a:pt x="382126" y="204893"/>
                </a:lnTo>
                <a:cubicBezTo>
                  <a:pt x="366862" y="210528"/>
                  <a:pt x="352826" y="219082"/>
                  <a:pt x="342223" y="229737"/>
                </a:cubicBezTo>
                <a:lnTo>
                  <a:pt x="187273" y="385763"/>
                </a:lnTo>
                <a:cubicBezTo>
                  <a:pt x="178262" y="394835"/>
                  <a:pt x="171829" y="406142"/>
                  <a:pt x="168627" y="418520"/>
                </a:cubicBezTo>
                <a:lnTo>
                  <a:pt x="155181" y="470512"/>
                </a:lnTo>
                <a:cubicBezTo>
                  <a:pt x="151418" y="484675"/>
                  <a:pt x="153650" y="499766"/>
                  <a:pt x="161354" y="512233"/>
                </a:cubicBezTo>
                <a:lnTo>
                  <a:pt x="38418" y="512233"/>
                </a:lnTo>
                <a:cubicBezTo>
                  <a:pt x="17200" y="512233"/>
                  <a:pt x="0" y="495033"/>
                  <a:pt x="0" y="473816"/>
                </a:cubicBezTo>
                <a:lnTo>
                  <a:pt x="0" y="38418"/>
                </a:lnTo>
                <a:cubicBezTo>
                  <a:pt x="0" y="17200"/>
                  <a:pt x="17200" y="0"/>
                  <a:pt x="38418" y="0"/>
                </a:cubicBezTo>
                <a:close/>
              </a:path>
            </a:pathLst>
          </a:custGeom>
          <a:solidFill>
            <a:srgbClr val="2FB5C3"/>
          </a:solidFill>
          <a:ln w="19050" cap="rnd">
            <a:noFill/>
            <a:headEnd type="none" w="med" len="med"/>
            <a:tailEnd type="none" w="med" len="med"/>
          </a:ln>
          <a:effectLst>
            <a:outerShdw blurRad="63500" dist="63500" dir="2700000" algn="tl"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US" sz="800" b="1" i="0" u="none" strike="noStrike" kern="1200" cap="none" spc="0" normalizeH="0" baseline="0" noProof="0">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Tree>
    <p:extLst>
      <p:ext uri="{BB962C8B-B14F-4D97-AF65-F5344CB8AC3E}">
        <p14:creationId xmlns:p14="http://schemas.microsoft.com/office/powerpoint/2010/main" val="1922823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100"/>
                                  </p:stCondLst>
                                  <p:childTnLst>
                                    <p:animMotion origin="layout" path="M -8.33333E-7 -2.96296E-6 L -8.33333E-7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100"/>
                                  </p:stCondLst>
                                  <p:childTnLst>
                                    <p:animMotion origin="layout" path="M -8.33333E-7 -2.96296E-6 L -8.33333E-7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200"/>
                                  </p:stCondLst>
                                  <p:childTnLst>
                                    <p:animMotion origin="layout" path="M -8.33333E-7 -2.96296E-6 L -8.33333E-7 0.03542 " pathEditMode="relative" rAng="0" ptsTypes="AA">
                                      <p:cBhvr>
                                        <p:cTn id="19" dur="700" spd="-100000" fill="hold"/>
                                        <p:tgtEl>
                                          <p:spTgt spid="1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200"/>
                                  </p:stCondLst>
                                  <p:childTnLst>
                                    <p:animMotion origin="layout" path="M -8.33333E-7 -2.96296E-6 L -8.33333E-7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grpId="1" nodeType="withEffect">
                                  <p:stCondLst>
                                    <p:cond delay="300"/>
                                  </p:stCondLst>
                                  <p:childTnLst>
                                    <p:animMotion origin="layout" path="M -8.33333E-7 -2.96296E-6 L -8.33333E-7 0.03542 " pathEditMode="relative" rAng="0" ptsTypes="AA">
                                      <p:cBhvr>
                                        <p:cTn id="29" dur="700" spd="-100000" fill="hold"/>
                                        <p:tgtEl>
                                          <p:spTgt spid="12"/>
                                        </p:tgtEl>
                                        <p:attrNameLst>
                                          <p:attrName>ppt_x</p:attrName>
                                          <p:attrName>ppt_y</p:attrName>
                                        </p:attrNameLst>
                                      </p:cBhvr>
                                      <p:rCtr x="0" y="1759"/>
                                    </p:animMotion>
                                  </p:childTnLst>
                                </p:cTn>
                              </p:par>
                              <p:par>
                                <p:cTn id="30" presetID="10" presetClass="entr" presetSubtype="0" fill="hold" grpId="0" nodeType="withEffect">
                                  <p:stCondLst>
                                    <p:cond delay="3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grpId="1" nodeType="withEffect">
                                  <p:stCondLst>
                                    <p:cond delay="300"/>
                                  </p:stCondLst>
                                  <p:childTnLst>
                                    <p:animMotion origin="layout" path="M -8.33333E-7 -2.96296E-6 L -8.33333E-7 0.03542 " pathEditMode="relative" rAng="0" ptsTypes="AA">
                                      <p:cBhvr>
                                        <p:cTn id="34" dur="700" spd="-100000" fill="hold"/>
                                        <p:tgtEl>
                                          <p:spTgt spid="8"/>
                                        </p:tgtEl>
                                        <p:attrNameLst>
                                          <p:attrName>ppt_x</p:attrName>
                                          <p:attrName>ppt_y</p:attrName>
                                        </p:attrNameLst>
                                      </p:cBhvr>
                                      <p:rCtr x="0" y="1759"/>
                                    </p:animMotion>
                                  </p:childTnLst>
                                </p:cTn>
                              </p:par>
                              <p:par>
                                <p:cTn id="35" presetID="10" presetClass="entr" presetSubtype="0" fill="hold" nodeType="withEffect">
                                  <p:stCondLst>
                                    <p:cond delay="1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path" presetSubtype="0" decel="100000" fill="hold" nodeType="withEffect">
                                  <p:stCondLst>
                                    <p:cond delay="100"/>
                                  </p:stCondLst>
                                  <p:childTnLst>
                                    <p:animMotion origin="layout" path="M 0 -3.39286E-6 L 0 0.03544 " pathEditMode="relative" rAng="0" ptsTypes="AA">
                                      <p:cBhvr>
                                        <p:cTn id="39" dur="700" spd="-100000" fill="hold"/>
                                        <p:tgtEl>
                                          <p:spTgt spid="18"/>
                                        </p:tgtEl>
                                        <p:attrNameLst>
                                          <p:attrName>ppt_x</p:attrName>
                                          <p:attrName>ppt_y</p:attrName>
                                        </p:attrNameLst>
                                      </p:cBhvr>
                                      <p:rCtr x="0" y="17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5" grpId="1"/>
      <p:bldP spid="8" grpId="0"/>
      <p:bldP spid="8" grpId="1"/>
      <p:bldP spid="11" grpId="0" animBg="1"/>
      <p:bldP spid="11" grpId="1" animBg="1"/>
      <p:bldP spid="12" grpId="0" animBg="1"/>
      <p:bldP spid="12" grpId="1" animBg="1"/>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804DCB-F5EE-B8F8-4BF1-46045C18E836}"/>
              </a:ext>
            </a:extLst>
          </p:cNvPr>
          <p:cNvSpPr>
            <a:spLocks noGrp="1"/>
          </p:cNvSpPr>
          <p:nvPr>
            <p:ph type="title"/>
          </p:nvPr>
        </p:nvSpPr>
        <p:spPr>
          <a:xfrm>
            <a:off x="594360" y="2237577"/>
            <a:ext cx="4464657" cy="677108"/>
          </a:xfrm>
        </p:spPr>
        <p:txBody>
          <a:bodyPr/>
          <a:lstStyle/>
          <a:p>
            <a:r>
              <a:rPr lang="en-US" dirty="0"/>
              <a:t>DEMO TIME</a:t>
            </a:r>
          </a:p>
        </p:txBody>
      </p:sp>
      <p:sp>
        <p:nvSpPr>
          <p:cNvPr id="4" name="Text Placeholder 3">
            <a:extLst>
              <a:ext uri="{FF2B5EF4-FFF2-40B4-BE49-F238E27FC236}">
                <a16:creationId xmlns:a16="http://schemas.microsoft.com/office/drawing/2014/main" id="{C76F66E7-9B39-5295-C5C2-5BB7302EE267}"/>
              </a:ext>
            </a:extLst>
          </p:cNvPr>
          <p:cNvSpPr>
            <a:spLocks noGrp="1"/>
          </p:cNvSpPr>
          <p:nvPr>
            <p:ph type="body" sz="quarter" idx="12"/>
          </p:nvPr>
        </p:nvSpPr>
        <p:spPr/>
        <p:txBody>
          <a:bodyPr/>
          <a:lstStyle/>
          <a:p>
            <a:r>
              <a:rPr lang="en-US"/>
              <a:t>SharePoint: Flexible sections</a:t>
            </a:r>
          </a:p>
        </p:txBody>
      </p:sp>
    </p:spTree>
    <p:extLst>
      <p:ext uri="{BB962C8B-B14F-4D97-AF65-F5344CB8AC3E}">
        <p14:creationId xmlns:p14="http://schemas.microsoft.com/office/powerpoint/2010/main" val="42316780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B1081-8B95-F9E8-6E78-D878E2D43AD7}"/>
            </a:ext>
          </a:extLst>
        </p:cNvPr>
        <p:cNvGrpSpPr/>
        <p:nvPr/>
      </p:nvGrpSpPr>
      <p:grpSpPr>
        <a:xfrm>
          <a:off x="0" y="0"/>
          <a:ext cx="0" cy="0"/>
          <a:chOff x="0" y="0"/>
          <a:chExt cx="0" cy="0"/>
        </a:xfrm>
      </p:grpSpPr>
      <p:pic>
        <p:nvPicPr>
          <p:cNvPr id="5" name="Take 1" descr="A screenshot of a SharePoint site. ">
            <a:hlinkClick r:id="" action="ppaction://media"/>
            <a:extLst>
              <a:ext uri="{FF2B5EF4-FFF2-40B4-BE49-F238E27FC236}">
                <a16:creationId xmlns:a16="http://schemas.microsoft.com/office/drawing/2014/main" id="{52482322-1932-4C9F-DDFF-23BACBDA8AB8}"/>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t="13660" b="13715"/>
          <a:stretch/>
        </p:blipFill>
        <p:spPr>
          <a:xfrm>
            <a:off x="198784" y="186266"/>
            <a:ext cx="5803807" cy="3161292"/>
          </a:xfrm>
          <a:prstGeom prst="roundRect">
            <a:avLst>
              <a:gd name="adj" fmla="val 3198"/>
            </a:avLst>
          </a:prstGeom>
          <a:noFill/>
          <a:ln w="6350" cap="flat">
            <a:solidFill>
              <a:srgbClr val="091F2C"/>
            </a:solidFill>
            <a:prstDash val="solid"/>
            <a:miter/>
          </a:ln>
          <a:effectLst/>
        </p:spPr>
      </p:pic>
      <p:pic>
        <p:nvPicPr>
          <p:cNvPr id="7" name="Take 2" descr="A screenshot of a SharePoint site. ">
            <a:hlinkClick r:id="" action="ppaction://media"/>
            <a:extLst>
              <a:ext uri="{FF2B5EF4-FFF2-40B4-BE49-F238E27FC236}">
                <a16:creationId xmlns:a16="http://schemas.microsoft.com/office/drawing/2014/main" id="{E5144BA8-5A46-F472-77CD-02B7A008D355}"/>
              </a:ext>
            </a:extLst>
          </p:cNvPr>
          <p:cNvPicPr>
            <a:picLocks noChangeAspect="1"/>
          </p:cNvPicPr>
          <p:nvPr>
            <a:videoFile r:link="rId4"/>
            <p:extLst>
              <p:ext uri="{DAA4B4D4-6D71-4841-9C94-3DE7FCFB9230}">
                <p14:media xmlns:p14="http://schemas.microsoft.com/office/powerpoint/2010/main" r:embed="rId3"/>
              </p:ext>
            </p:extLst>
          </p:nvPr>
        </p:nvPicPr>
        <p:blipFill>
          <a:blip r:embed="rId12"/>
          <a:srcRect t="24631" b="4280"/>
          <a:stretch/>
        </p:blipFill>
        <p:spPr>
          <a:xfrm>
            <a:off x="198784" y="3577360"/>
            <a:ext cx="5803807" cy="3094374"/>
          </a:xfrm>
          <a:prstGeom prst="roundRect">
            <a:avLst>
              <a:gd name="adj" fmla="val 3198"/>
            </a:avLst>
          </a:prstGeom>
          <a:noFill/>
          <a:ln w="6350" cap="flat">
            <a:solidFill>
              <a:srgbClr val="091F2C"/>
            </a:solidFill>
            <a:prstDash val="solid"/>
            <a:miter/>
          </a:ln>
          <a:effectLst/>
        </p:spPr>
      </p:pic>
      <p:pic>
        <p:nvPicPr>
          <p:cNvPr id="8" name="Take 3" descr="A screenshot of a SharePoint site. ">
            <a:hlinkClick r:id="" action="ppaction://media"/>
            <a:extLst>
              <a:ext uri="{FF2B5EF4-FFF2-40B4-BE49-F238E27FC236}">
                <a16:creationId xmlns:a16="http://schemas.microsoft.com/office/drawing/2014/main" id="{DE0E87A8-CB24-9B2D-4E2C-D5E2A89F2736}"/>
              </a:ext>
            </a:extLst>
          </p:cNvPr>
          <p:cNvPicPr>
            <a:picLocks noChangeAspect="1"/>
          </p:cNvPicPr>
          <p:nvPr>
            <a:videoFile r:link="rId6"/>
            <p:extLst>
              <p:ext uri="{DAA4B4D4-6D71-4841-9C94-3DE7FCFB9230}">
                <p14:media xmlns:p14="http://schemas.microsoft.com/office/powerpoint/2010/main" r:embed="rId5"/>
              </p:ext>
            </p:extLst>
          </p:nvPr>
        </p:nvPicPr>
        <p:blipFill>
          <a:blip r:embed="rId13"/>
          <a:srcRect t="23685" b="3743"/>
          <a:stretch/>
        </p:blipFill>
        <p:spPr>
          <a:xfrm>
            <a:off x="6189410" y="188641"/>
            <a:ext cx="5803806" cy="3158917"/>
          </a:xfrm>
          <a:prstGeom prst="roundRect">
            <a:avLst>
              <a:gd name="adj" fmla="val 3198"/>
            </a:avLst>
          </a:prstGeom>
          <a:noFill/>
          <a:ln w="6350" cap="flat">
            <a:solidFill>
              <a:srgbClr val="091F2C"/>
            </a:solidFill>
            <a:prstDash val="solid"/>
            <a:miter/>
          </a:ln>
          <a:effectLst/>
        </p:spPr>
      </p:pic>
      <p:pic>
        <p:nvPicPr>
          <p:cNvPr id="9" name="take 4" descr="A screenshot of a SharePoint site. ">
            <a:hlinkClick r:id="" action="ppaction://media"/>
            <a:extLst>
              <a:ext uri="{FF2B5EF4-FFF2-40B4-BE49-F238E27FC236}">
                <a16:creationId xmlns:a16="http://schemas.microsoft.com/office/drawing/2014/main" id="{0BAC2951-83EB-3665-77CD-E12B80EDDFAF}"/>
              </a:ext>
            </a:extLst>
          </p:cNvPr>
          <p:cNvPicPr>
            <a:picLocks noChangeAspect="1"/>
          </p:cNvPicPr>
          <p:nvPr>
            <a:videoFile r:link="rId8"/>
            <p:extLst>
              <p:ext uri="{DAA4B4D4-6D71-4841-9C94-3DE7FCFB9230}">
                <p14:media xmlns:p14="http://schemas.microsoft.com/office/powerpoint/2010/main" r:embed="rId7"/>
              </p:ext>
            </p:extLst>
          </p:nvPr>
        </p:nvPicPr>
        <p:blipFill>
          <a:blip r:embed="rId14"/>
          <a:srcRect t="23579" r="114" b="3932"/>
          <a:stretch/>
        </p:blipFill>
        <p:spPr>
          <a:xfrm>
            <a:off x="6189409" y="3510442"/>
            <a:ext cx="5803807" cy="3158917"/>
          </a:xfrm>
          <a:prstGeom prst="roundRect">
            <a:avLst>
              <a:gd name="adj" fmla="val 3198"/>
            </a:avLst>
          </a:prstGeom>
          <a:noFill/>
          <a:ln w="6350" cap="flat">
            <a:solidFill>
              <a:srgbClr val="091F2C"/>
            </a:solidFill>
            <a:prstDash val="solid"/>
            <a:miter/>
          </a:ln>
          <a:effectLst/>
        </p:spPr>
      </p:pic>
      <p:sp>
        <p:nvSpPr>
          <p:cNvPr id="4" name="Rectangle: Rounded Corners 3" descr="The words &quot;Dozens of authoring improvements.&quot;">
            <a:extLst>
              <a:ext uri="{FF2B5EF4-FFF2-40B4-BE49-F238E27FC236}">
                <a16:creationId xmlns:a16="http://schemas.microsoft.com/office/drawing/2014/main" id="{D8BED62A-6C46-6F8B-CEE0-521383B982D6}"/>
              </a:ext>
            </a:extLst>
          </p:cNvPr>
          <p:cNvSpPr/>
          <p:nvPr/>
        </p:nvSpPr>
        <p:spPr>
          <a:xfrm>
            <a:off x="2938567" y="3190617"/>
            <a:ext cx="6314866" cy="639649"/>
          </a:xfrm>
          <a:prstGeom prst="roundRect">
            <a:avLst>
              <a:gd name="adj" fmla="val 12340"/>
            </a:avLst>
          </a:prstGeom>
          <a:gradFill>
            <a:gsLst>
              <a:gs pos="0">
                <a:srgbClr val="CCF0F4"/>
              </a:gs>
              <a:gs pos="72000">
                <a:srgbClr val="DCF2F5"/>
              </a:gs>
              <a:gs pos="35000">
                <a:srgbClr val="EEF6F8"/>
              </a:gs>
              <a:gs pos="100000">
                <a:srgbClr val="B3EAEF"/>
              </a:gs>
            </a:gsLst>
            <a:lin ang="198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B41AF264-ECCA-37E5-8691-1B92AEE3B5ED}"/>
              </a:ext>
            </a:extLst>
          </p:cNvPr>
          <p:cNvSpPr txBox="1">
            <a:spLocks noGrp="1"/>
          </p:cNvSpPr>
          <p:nvPr>
            <p:ph type="title" idx="4294967295"/>
          </p:nvPr>
        </p:nvSpPr>
        <p:spPr>
          <a:xfrm>
            <a:off x="3404966" y="3279608"/>
            <a:ext cx="556888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9EAA"/>
                </a:solidFill>
                <a:effectLst/>
                <a:uLnTx/>
                <a:uFillTx/>
                <a:latin typeface="Segoe UI Semibold" panose="020B0702040204020203" pitchFamily="34" charset="0"/>
                <a:ea typeface="+mn-ea"/>
                <a:cs typeface="Segoe UI Semibold" panose="020B0702040204020203" pitchFamily="34" charset="0"/>
              </a:rPr>
              <a:t>Dozens of authoring improvements</a:t>
            </a:r>
          </a:p>
        </p:txBody>
      </p:sp>
    </p:spTree>
    <p:extLst>
      <p:ext uri="{BB962C8B-B14F-4D97-AF65-F5344CB8AC3E}">
        <p14:creationId xmlns:p14="http://schemas.microsoft.com/office/powerpoint/2010/main" val="458024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nodeType="withEffect">
                                  <p:stCondLst>
                                    <p:cond delay="0"/>
                                  </p:stCondLst>
                                  <p:childTnLst>
                                    <p:animMotion origin="layout" path="M 0 0 L 0 0.03542 " pathEditMode="relative" rAng="0" ptsTypes="AA">
                                      <p:cBhvr>
                                        <p:cTn id="9" dur="700" spd="-100000" fill="hold"/>
                                        <p:tgtEl>
                                          <p:spTgt spid="5"/>
                                        </p:tgtEl>
                                        <p:attrNameLst>
                                          <p:attrName>ppt_x</p:attrName>
                                          <p:attrName>ppt_y</p:attrName>
                                        </p:attrNameLst>
                                      </p:cBhvr>
                                      <p:rCtr x="0" y="1759"/>
                                    </p:animMotion>
                                  </p:childTnLst>
                                </p:cTn>
                              </p:par>
                              <p:par>
                                <p:cTn id="10" presetID="1" presetClass="mediacall" presetSubtype="0" fill="hold" nodeType="withEffect">
                                  <p:stCondLst>
                                    <p:cond delay="0"/>
                                  </p:stCondLst>
                                  <p:childTnLst>
                                    <p:cmd type="call" cmd="playFrom(0.0)">
                                      <p:cBhvr>
                                        <p:cTn id="11" dur="4342" fill="hold"/>
                                        <p:tgtEl>
                                          <p:spTgt spid="5"/>
                                        </p:tgtEl>
                                      </p:cBhvr>
                                    </p:cmd>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42" presetClass="path" presetSubtype="0" decel="100000" fill="hold" nodeType="withEffect">
                                  <p:stCondLst>
                                    <p:cond delay="250"/>
                                  </p:stCondLst>
                                  <p:childTnLst>
                                    <p:animMotion origin="layout" path="M 0 0 L 0 0.03542 " pathEditMode="relative" rAng="0" ptsTypes="AA">
                                      <p:cBhvr>
                                        <p:cTn id="16" dur="700" spd="-100000" fill="hold"/>
                                        <p:tgtEl>
                                          <p:spTgt spid="8"/>
                                        </p:tgtEl>
                                        <p:attrNameLst>
                                          <p:attrName>ppt_x</p:attrName>
                                          <p:attrName>ppt_y</p:attrName>
                                        </p:attrNameLst>
                                      </p:cBhvr>
                                      <p:rCtr x="0" y="1759"/>
                                    </p:animMotion>
                                  </p:childTnLst>
                                </p:cTn>
                              </p:par>
                              <p:par>
                                <p:cTn id="17" presetID="1" presetClass="mediacall" presetSubtype="0" fill="hold" nodeType="withEffect">
                                  <p:stCondLst>
                                    <p:cond delay="250"/>
                                  </p:stCondLst>
                                  <p:childTnLst>
                                    <p:cmd type="call" cmd="playFrom(0.0)">
                                      <p:cBhvr>
                                        <p:cTn id="18" dur="7941" fill="hold"/>
                                        <p:tgtEl>
                                          <p:spTgt spid="8"/>
                                        </p:tgtEl>
                                      </p:cBhvr>
                                    </p:cmd>
                                  </p:childTnLst>
                                </p:cTn>
                              </p:par>
                              <p:par>
                                <p:cTn id="19" presetID="10" presetClass="entr" presetSubtype="0"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42" presetClass="path" presetSubtype="0" decel="100000" fill="hold" nodeType="withEffect">
                                  <p:stCondLst>
                                    <p:cond delay="500"/>
                                  </p:stCondLst>
                                  <p:childTnLst>
                                    <p:animMotion origin="layout" path="M 3.125E-6 -2.22222E-6 L 3.125E-6 0.03542 " pathEditMode="relative" rAng="0" ptsTypes="AA">
                                      <p:cBhvr>
                                        <p:cTn id="23" dur="700" spd="-100000" fill="hold"/>
                                        <p:tgtEl>
                                          <p:spTgt spid="7"/>
                                        </p:tgtEl>
                                        <p:attrNameLst>
                                          <p:attrName>ppt_x</p:attrName>
                                          <p:attrName>ppt_y</p:attrName>
                                        </p:attrNameLst>
                                      </p:cBhvr>
                                      <p:rCtr x="0" y="1759"/>
                                    </p:animMotion>
                                  </p:childTnLst>
                                </p:cTn>
                              </p:par>
                              <p:par>
                                <p:cTn id="24" presetID="1" presetClass="mediacall" presetSubtype="0" fill="hold" nodeType="withEffect">
                                  <p:stCondLst>
                                    <p:cond delay="500"/>
                                  </p:stCondLst>
                                  <p:childTnLst>
                                    <p:cmd type="call" cmd="playFrom(0.0)">
                                      <p:cBhvr>
                                        <p:cTn id="25" dur="6431" fill="hold"/>
                                        <p:tgtEl>
                                          <p:spTgt spid="7"/>
                                        </p:tgtEl>
                                      </p:cBhvr>
                                    </p:cmd>
                                  </p:childTnLst>
                                </p:cTn>
                              </p:par>
                              <p:par>
                                <p:cTn id="26" presetID="10" presetClass="entr" presetSubtype="0" fill="hold" nodeType="withEffect">
                                  <p:stCondLst>
                                    <p:cond delay="7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42" presetClass="path" presetSubtype="0" decel="100000" fill="hold" nodeType="withEffect">
                                  <p:stCondLst>
                                    <p:cond delay="750"/>
                                  </p:stCondLst>
                                  <p:childTnLst>
                                    <p:animMotion origin="layout" path="M 0 0 L 0 0.03542 " pathEditMode="relative" rAng="0" ptsTypes="AA">
                                      <p:cBhvr>
                                        <p:cTn id="30" dur="700" spd="-100000" fill="hold"/>
                                        <p:tgtEl>
                                          <p:spTgt spid="9"/>
                                        </p:tgtEl>
                                        <p:attrNameLst>
                                          <p:attrName>ppt_x</p:attrName>
                                          <p:attrName>ppt_y</p:attrName>
                                        </p:attrNameLst>
                                      </p:cBhvr>
                                      <p:rCtr x="0" y="1759"/>
                                    </p:animMotion>
                                  </p:childTnLst>
                                </p:cTn>
                              </p:par>
                              <p:par>
                                <p:cTn id="31" presetID="1" presetClass="mediacall" presetSubtype="0" fill="hold" nodeType="withEffect">
                                  <p:stCondLst>
                                    <p:cond delay="750"/>
                                  </p:stCondLst>
                                  <p:childTnLst>
                                    <p:cmd type="call" cmd="playFrom(0.0)">
                                      <p:cBhvr>
                                        <p:cTn id="32" dur="70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indefinite" display="0">
                  <p:stCondLst>
                    <p:cond delay="indefinite"/>
                  </p:stCondLst>
                </p:cTn>
                <p:tgtEl>
                  <p:spTgt spid="5"/>
                </p:tgtEl>
              </p:cMediaNode>
            </p:video>
            <p:video>
              <p:cMediaNode vol="80000">
                <p:cTn id="34" repeatCount="indefinite" display="0">
                  <p:stCondLst>
                    <p:cond delay="indefinite"/>
                  </p:stCondLst>
                </p:cTn>
                <p:tgtEl>
                  <p:spTgt spid="8"/>
                </p:tgtEl>
              </p:cMediaNode>
            </p:video>
            <p:video>
              <p:cMediaNode vol="80000">
                <p:cTn id="35" repeatCount="indefinite" display="0">
                  <p:stCondLst>
                    <p:cond delay="indefinite"/>
                  </p:stCondLst>
                </p:cTn>
                <p:tgtEl>
                  <p:spTgt spid="7"/>
                </p:tgtEl>
              </p:cMediaNode>
            </p:video>
            <p:video>
              <p:cMediaNode vol="80000">
                <p:cTn id="36" repeatCount="indefinite"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CF981-C0A2-8EBC-CD67-B470003BF4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Rectangle: Rounded Corners 1" descr="The words &quot;Beautiful content&quot;">
            <a:extLst>
              <a:ext uri="{FF2B5EF4-FFF2-40B4-BE49-F238E27FC236}">
                <a16:creationId xmlns:a16="http://schemas.microsoft.com/office/drawing/2014/main" id="{595CBEA6-A3C2-7D2E-5B7A-03B232AD27E6}"/>
              </a:ext>
            </a:extLst>
          </p:cNvPr>
          <p:cNvSpPr/>
          <p:nvPr/>
        </p:nvSpPr>
        <p:spPr>
          <a:xfrm>
            <a:off x="2938567" y="3190617"/>
            <a:ext cx="6314866" cy="639649"/>
          </a:xfrm>
          <a:prstGeom prst="roundRect">
            <a:avLst>
              <a:gd name="adj" fmla="val 12340"/>
            </a:avLst>
          </a:prstGeom>
          <a:gradFill>
            <a:gsLst>
              <a:gs pos="0">
                <a:srgbClr val="CCF0F4"/>
              </a:gs>
              <a:gs pos="72000">
                <a:srgbClr val="DCF2F5"/>
              </a:gs>
              <a:gs pos="35000">
                <a:srgbClr val="EEF6F8"/>
              </a:gs>
              <a:gs pos="100000">
                <a:srgbClr val="B3EAEF"/>
              </a:gs>
            </a:gsLst>
            <a:lin ang="198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Title 3">
            <a:extLst>
              <a:ext uri="{FF2B5EF4-FFF2-40B4-BE49-F238E27FC236}">
                <a16:creationId xmlns:a16="http://schemas.microsoft.com/office/drawing/2014/main" id="{EB8791B3-019A-3BD7-36F3-607D6C50B0CC}"/>
              </a:ext>
            </a:extLst>
          </p:cNvPr>
          <p:cNvSpPr txBox="1">
            <a:spLocks noGrp="1"/>
          </p:cNvSpPr>
          <p:nvPr>
            <p:ph type="title" idx="4294967295"/>
          </p:nvPr>
        </p:nvSpPr>
        <p:spPr>
          <a:xfrm>
            <a:off x="3311557" y="3218053"/>
            <a:ext cx="55688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99EAA"/>
                </a:solidFill>
                <a:effectLst/>
                <a:uLnTx/>
                <a:uFillTx/>
                <a:latin typeface="Segoe UI Semibold" panose="020B0702040204020203" pitchFamily="34" charset="0"/>
                <a:ea typeface="+mn-ea"/>
                <a:cs typeface="Segoe UI Semibold" panose="020B0702040204020203" pitchFamily="34" charset="0"/>
              </a:rPr>
              <a:t>Beautiful content</a:t>
            </a:r>
          </a:p>
        </p:txBody>
      </p:sp>
    </p:spTree>
    <p:extLst>
      <p:ext uri="{BB962C8B-B14F-4D97-AF65-F5344CB8AC3E}">
        <p14:creationId xmlns:p14="http://schemas.microsoft.com/office/powerpoint/2010/main" val="27981199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D87E4B2-23EB-AD63-780D-808886B8657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46"/>
          <a:stretch/>
        </p:blipFill>
        <p:spPr bwMode="auto">
          <a:xfrm rot="10800000">
            <a:off x="2151420" y="-1"/>
            <a:ext cx="10041292" cy="68687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FCEEA4-6F48-0CC4-28AB-D635F7B60C97}"/>
              </a:ext>
              <a:ext uri="{C183D7F6-B498-43B3-948B-1728B52AA6E4}">
                <adec:decorative xmlns:adec="http://schemas.microsoft.com/office/drawing/2017/decorative" val="1"/>
              </a:ext>
            </a:extLst>
          </p:cNvPr>
          <p:cNvSpPr/>
          <p:nvPr/>
        </p:nvSpPr>
        <p:spPr bwMode="auto">
          <a:xfrm>
            <a:off x="0" y="-2"/>
            <a:ext cx="12192000" cy="6868759"/>
          </a:xfrm>
          <a:prstGeom prst="rect">
            <a:avLst/>
          </a:prstGeom>
          <a:gradFill flip="none" rotWithShape="1">
            <a:gsLst>
              <a:gs pos="41000">
                <a:srgbClr val="F1FEFD"/>
              </a:gs>
              <a:gs pos="100000">
                <a:srgbClr val="F1FEFD">
                  <a:alpha val="50000"/>
                </a:srgbClr>
              </a:gs>
              <a:gs pos="70000">
                <a:srgbClr val="F1FEF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12" name="Title 11">
            <a:extLst>
              <a:ext uri="{FF2B5EF4-FFF2-40B4-BE49-F238E27FC236}">
                <a16:creationId xmlns:a16="http://schemas.microsoft.com/office/drawing/2014/main" id="{149D2338-88C3-6D19-0E81-4439CCFA0A3E}"/>
              </a:ext>
            </a:extLst>
          </p:cNvPr>
          <p:cNvSpPr txBox="1">
            <a:spLocks noGrp="1"/>
          </p:cNvSpPr>
          <p:nvPr>
            <p:ph type="title" idx="4294967295"/>
          </p:nvPr>
        </p:nvSpPr>
        <p:spPr>
          <a:xfrm>
            <a:off x="381001" y="2414588"/>
            <a:ext cx="6018213" cy="2554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5888F"/>
                </a:solidFill>
                <a:effectLst/>
                <a:uLnTx/>
                <a:uFillTx/>
                <a:latin typeface="Segoe UI" panose="020B0502040204020203" pitchFamily="34" charset="0"/>
                <a:ea typeface="+mn-ea"/>
                <a:cs typeface="Segoe UI" panose="020B0502040204020203" pitchFamily="34" charset="0"/>
              </a:rPr>
              <a:t>SharePoint hackathon</a:t>
            </a:r>
          </a:p>
        </p:txBody>
      </p:sp>
      <p:pic>
        <p:nvPicPr>
          <p:cNvPr id="8" name="Picture 7">
            <a:extLst>
              <a:ext uri="{FF2B5EF4-FFF2-40B4-BE49-F238E27FC236}">
                <a16:creationId xmlns:a16="http://schemas.microsoft.com/office/drawing/2014/main" id="{0502C0FD-86DB-EB68-0D8E-00EF777E432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40" y="263163"/>
            <a:ext cx="1017361" cy="1017361"/>
          </a:xfrm>
          <a:prstGeom prst="rect">
            <a:avLst/>
          </a:prstGeom>
        </p:spPr>
      </p:pic>
      <p:sp>
        <p:nvSpPr>
          <p:cNvPr id="9" name="TextBox 8">
            <a:extLst>
              <a:ext uri="{FF2B5EF4-FFF2-40B4-BE49-F238E27FC236}">
                <a16:creationId xmlns:a16="http://schemas.microsoft.com/office/drawing/2014/main" id="{A7DCA118-0257-A18E-7777-09D8E44A7F85}"/>
              </a:ext>
              <a:ext uri="{C183D7F6-B498-43B3-948B-1728B52AA6E4}">
                <adec:decorative xmlns:adec="http://schemas.microsoft.com/office/drawing/2017/decorative" val="1"/>
              </a:ext>
            </a:extLst>
          </p:cNvPr>
          <p:cNvSpPr txBox="1"/>
          <p:nvPr/>
        </p:nvSpPr>
        <p:spPr>
          <a:xfrm>
            <a:off x="1528277" y="485203"/>
            <a:ext cx="3873663" cy="573280"/>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0" normalizeH="0" baseline="0" noProof="0" dirty="0">
                <a:ln>
                  <a:noFill/>
                </a:ln>
                <a:solidFill>
                  <a:srgbClr val="15888F"/>
                </a:solidFill>
                <a:effectLst/>
                <a:uLnTx/>
                <a:uFillTx/>
                <a:latin typeface="Segoe UI" panose="020B0502040204020203" pitchFamily="34" charset="0"/>
                <a:ea typeface="+mn-ea"/>
                <a:cs typeface="Segoe UI" panose="020B0502040204020203" pitchFamily="34" charset="0"/>
              </a:rPr>
              <a:t>Microsoft SharePoint</a:t>
            </a:r>
          </a:p>
        </p:txBody>
      </p:sp>
      <p:sp>
        <p:nvSpPr>
          <p:cNvPr id="14" name="TextBox 13">
            <a:extLst>
              <a:ext uri="{FF2B5EF4-FFF2-40B4-BE49-F238E27FC236}">
                <a16:creationId xmlns:a16="http://schemas.microsoft.com/office/drawing/2014/main" id="{E54769DF-8199-DD18-96E3-8E1E56875DF4}"/>
              </a:ext>
            </a:extLst>
          </p:cNvPr>
          <p:cNvSpPr txBox="1"/>
          <p:nvPr/>
        </p:nvSpPr>
        <p:spPr>
          <a:xfrm>
            <a:off x="381001" y="2097772"/>
            <a:ext cx="2151102" cy="394082"/>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5888F"/>
                </a:solidFill>
                <a:effectLst/>
                <a:uLnTx/>
                <a:uFillTx/>
                <a:latin typeface="Calibri" panose="020F0502020204030204"/>
                <a:ea typeface="+mn-ea"/>
                <a:cs typeface="+mn-cs"/>
              </a:rPr>
              <a:t>March 3 – 17, 2025</a:t>
            </a:r>
          </a:p>
        </p:txBody>
      </p:sp>
      <p:sp>
        <p:nvSpPr>
          <p:cNvPr id="15" name="TextBox 14">
            <a:extLst>
              <a:ext uri="{FF2B5EF4-FFF2-40B4-BE49-F238E27FC236}">
                <a16:creationId xmlns:a16="http://schemas.microsoft.com/office/drawing/2014/main" id="{24B12647-B018-916F-D53D-797516865699}"/>
              </a:ext>
            </a:extLst>
          </p:cNvPr>
          <p:cNvSpPr txBox="1"/>
          <p:nvPr/>
        </p:nvSpPr>
        <p:spPr>
          <a:xfrm>
            <a:off x="381001" y="5678828"/>
            <a:ext cx="4685898" cy="695832"/>
          </a:xfrm>
          <a:prstGeom prst="rect">
            <a:avLst/>
          </a:prstGeom>
          <a:noFill/>
        </p:spPr>
        <p:txBody>
          <a:bodyPr wrap="none" rtlCol="0">
            <a:spAutoFit/>
          </a:bodyPr>
          <a:lstStyle>
            <a:defPPr>
              <a:defRPr lang="en-US"/>
            </a:defPPr>
            <a:lvl1pPr defTabSz="932597">
              <a:defRPr sz="2000">
                <a:solidFill>
                  <a:srgbClr val="15888F"/>
                </a:solidFill>
              </a:defRPr>
            </a:lvl1p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5888F"/>
                </a:solidFill>
                <a:effectLst/>
                <a:uLnTx/>
                <a:uFillTx/>
                <a:latin typeface="Segoe UI" panose="020B0502040204020203" pitchFamily="34" charset="0"/>
                <a:ea typeface="+mn-ea"/>
                <a:cs typeface="Segoe UI" panose="020B0502040204020203" pitchFamily="34" charset="0"/>
              </a:rPr>
              <a:t>More details:</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5888F"/>
                </a:solidFill>
                <a:effectLst/>
                <a:uLnTx/>
                <a:uFillTx/>
                <a:latin typeface="Segoe UI" panose="020B0502040204020203" pitchFamily="34" charset="0"/>
                <a:ea typeface="+mn-ea"/>
                <a:cs typeface="Segoe UI" panose="020B0502040204020203" pitchFamily="34" charset="0"/>
                <a:hlinkClick r:id="rId5"/>
              </a:rPr>
              <a:t>https://</a:t>
            </a:r>
            <a:r>
              <a:rPr kumimoji="0" lang="en-US" sz="1961" b="1" i="0" u="none" strike="noStrike" kern="1200" cap="none" spc="0" normalizeH="0" baseline="0" noProof="0">
                <a:ln>
                  <a:noFill/>
                </a:ln>
                <a:solidFill>
                  <a:srgbClr val="15888F"/>
                </a:solidFill>
                <a:effectLst/>
                <a:uLnTx/>
                <a:uFillTx/>
                <a:latin typeface="Segoe UI" panose="020B0502040204020203" pitchFamily="34" charset="0"/>
                <a:ea typeface="+mn-ea"/>
                <a:cs typeface="Segoe UI" panose="020B0502040204020203" pitchFamily="34" charset="0"/>
                <a:hlinkClick r:id="rId5"/>
              </a:rPr>
              <a:t>aka.ms/SharePoint/Hackathon</a:t>
            </a:r>
            <a:r>
              <a:rPr kumimoji="0" lang="en-US" sz="1961" b="1" i="0" u="none" strike="noStrike" kern="1200" cap="none" spc="0" normalizeH="0" baseline="0" noProof="0">
                <a:ln>
                  <a:noFill/>
                </a:ln>
                <a:solidFill>
                  <a:srgbClr val="15888F"/>
                </a:solidFill>
                <a:effectLst/>
                <a:uLnTx/>
                <a:uFillTx/>
                <a:latin typeface="Segoe UI" panose="020B0502040204020203" pitchFamily="34" charset="0"/>
                <a:ea typeface="+mn-ea"/>
                <a:cs typeface="Segoe UI" panose="020B0502040204020203" pitchFamily="34" charset="0"/>
              </a:rPr>
              <a:t> </a:t>
            </a:r>
          </a:p>
        </p:txBody>
      </p:sp>
      <p:pic>
        <p:nvPicPr>
          <p:cNvPr id="11" name="Picture 10" descr="A screenshot of a SharePoint site. ">
            <a:extLst>
              <a:ext uri="{FF2B5EF4-FFF2-40B4-BE49-F238E27FC236}">
                <a16:creationId xmlns:a16="http://schemas.microsoft.com/office/drawing/2014/main" id="{566B712E-3810-0BD7-2C45-D21CA8624DB9}"/>
              </a:ext>
            </a:extLst>
          </p:cNvPr>
          <p:cNvPicPr>
            <a:picLocks noChangeAspect="1"/>
          </p:cNvPicPr>
          <p:nvPr/>
        </p:nvPicPr>
        <p:blipFill>
          <a:blip r:embed="rId6"/>
          <a:stretch>
            <a:fillRect/>
          </a:stretch>
        </p:blipFill>
        <p:spPr>
          <a:xfrm>
            <a:off x="6540088" y="443438"/>
            <a:ext cx="2844320" cy="610344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0F247AF-4625-1157-5C6C-E99CF1DB8F1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23323" y="5939842"/>
            <a:ext cx="2053485" cy="755361"/>
          </a:xfrm>
          <a:prstGeom prst="rect">
            <a:avLst/>
          </a:prstGeom>
        </p:spPr>
      </p:pic>
      <p:pic>
        <p:nvPicPr>
          <p:cNvPr id="4" name="Picture 3" descr="A screenshot of a SharePoint site. ">
            <a:extLst>
              <a:ext uri="{FF2B5EF4-FFF2-40B4-BE49-F238E27FC236}">
                <a16:creationId xmlns:a16="http://schemas.microsoft.com/office/drawing/2014/main" id="{49575EE0-F31E-AF76-3B51-02E55D4DAB9E}"/>
              </a:ext>
            </a:extLst>
          </p:cNvPr>
          <p:cNvPicPr>
            <a:picLocks noChangeAspect="1"/>
          </p:cNvPicPr>
          <p:nvPr/>
        </p:nvPicPr>
        <p:blipFill>
          <a:blip r:embed="rId8"/>
          <a:stretch>
            <a:fillRect/>
          </a:stretch>
        </p:blipFill>
        <p:spPr>
          <a:xfrm>
            <a:off x="9263613" y="972975"/>
            <a:ext cx="1601755" cy="4912048"/>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496096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7C867-BE62-07C8-E4CF-BF768059FD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542D85-B279-40FA-5A23-BCF34D8E5EF4}"/>
              </a:ext>
              <a:ext uri="{C183D7F6-B498-43B3-948B-1728B52AA6E4}">
                <adec:decorative xmlns:adec="http://schemas.microsoft.com/office/drawing/2017/decorative" val="1"/>
              </a:ext>
            </a:extLst>
          </p:cNvPr>
          <p:cNvSpPr/>
          <p:nvPr/>
        </p:nvSpPr>
        <p:spPr bwMode="auto">
          <a:xfrm>
            <a:off x="1" y="486"/>
            <a:ext cx="12192000" cy="6857029"/>
          </a:xfrm>
          <a:prstGeom prst="rect">
            <a:avLst/>
          </a:prstGeom>
          <a:gradFill flip="none" rotWithShape="1">
            <a:gsLst>
              <a:gs pos="41000">
                <a:srgbClr val="F1FEFD"/>
              </a:gs>
              <a:gs pos="100000">
                <a:srgbClr val="F1FEFD">
                  <a:alpha val="50000"/>
                </a:srgbClr>
              </a:gs>
              <a:gs pos="70000">
                <a:srgbClr val="F1FEF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a:ln>
                <a:noFill/>
              </a:ln>
              <a:solidFill>
                <a:srgbClr val="FFFFFF"/>
              </a:solidFill>
              <a:effectLst/>
              <a:uLnTx/>
              <a:uFillTx/>
              <a:latin typeface="Aptos" panose="02110004020202020204"/>
              <a:ea typeface="Segoe UI" pitchFamily="34" charset="0"/>
              <a:cs typeface="Segoe UI" pitchFamily="34" charset="0"/>
            </a:endParaRPr>
          </a:p>
        </p:txBody>
      </p:sp>
      <p:sp>
        <p:nvSpPr>
          <p:cNvPr id="4" name="Title 3">
            <a:extLst>
              <a:ext uri="{FF2B5EF4-FFF2-40B4-BE49-F238E27FC236}">
                <a16:creationId xmlns:a16="http://schemas.microsoft.com/office/drawing/2014/main" id="{630C21E6-1DBD-5287-8418-12B0467F01F5}"/>
              </a:ext>
            </a:extLst>
          </p:cNvPr>
          <p:cNvSpPr txBox="1">
            <a:spLocks noGrp="1"/>
          </p:cNvSpPr>
          <p:nvPr>
            <p:ph type="title" idx="4294967295"/>
          </p:nvPr>
        </p:nvSpPr>
        <p:spPr>
          <a:xfrm>
            <a:off x="639335" y="268288"/>
            <a:ext cx="9607550"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5888F"/>
                </a:solidFill>
                <a:effectLst/>
                <a:uLnTx/>
                <a:uFillTx/>
                <a:ea typeface="+mn-ea"/>
                <a:cs typeface="+mn-cs"/>
              </a:rPr>
              <a:t>Hackathon webinars📽️</a:t>
            </a:r>
          </a:p>
        </p:txBody>
      </p:sp>
      <p:pic>
        <p:nvPicPr>
          <p:cNvPr id="3" name="Picture 2" descr="SharePoint icon. ">
            <a:extLst>
              <a:ext uri="{FF2B5EF4-FFF2-40B4-BE49-F238E27FC236}">
                <a16:creationId xmlns:a16="http://schemas.microsoft.com/office/drawing/2014/main" id="{4BA42BF7-9E0E-5FC8-6B0E-FD87E24EA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385" y="205804"/>
            <a:ext cx="623248" cy="623248"/>
          </a:xfrm>
          <a:prstGeom prst="rect">
            <a:avLst/>
          </a:prstGeom>
        </p:spPr>
      </p:pic>
      <p:pic>
        <p:nvPicPr>
          <p:cNvPr id="5" name="Picture 4" descr="Microsoft Copilot icon. ">
            <a:extLst>
              <a:ext uri="{FF2B5EF4-FFF2-40B4-BE49-F238E27FC236}">
                <a16:creationId xmlns:a16="http://schemas.microsoft.com/office/drawing/2014/main" id="{9761FF5E-FAEA-70BF-3430-98707F337A80}"/>
              </a:ext>
            </a:extLst>
          </p:cNvPr>
          <p:cNvPicPr>
            <a:picLocks noChangeAspect="1"/>
          </p:cNvPicPr>
          <p:nvPr/>
        </p:nvPicPr>
        <p:blipFill>
          <a:blip r:embed="rId4"/>
          <a:stretch>
            <a:fillRect/>
          </a:stretch>
        </p:blipFill>
        <p:spPr>
          <a:xfrm>
            <a:off x="11175133" y="195931"/>
            <a:ext cx="642994" cy="642994"/>
          </a:xfrm>
          <a:prstGeom prst="rect">
            <a:avLst/>
          </a:prstGeom>
        </p:spPr>
      </p:pic>
      <p:sp>
        <p:nvSpPr>
          <p:cNvPr id="6" name="Content Placeholder 6">
            <a:extLst>
              <a:ext uri="{FF2B5EF4-FFF2-40B4-BE49-F238E27FC236}">
                <a16:creationId xmlns:a16="http://schemas.microsoft.com/office/drawing/2014/main" id="{32CB4D47-3ABF-AE7D-B995-80EBF94FFD6D}"/>
              </a:ext>
            </a:extLst>
          </p:cNvPr>
          <p:cNvSpPr txBox="1">
            <a:spLocks/>
          </p:cNvSpPr>
          <p:nvPr/>
        </p:nvSpPr>
        <p:spPr>
          <a:xfrm>
            <a:off x="695370" y="1257603"/>
            <a:ext cx="10515600" cy="4839903"/>
          </a:xfrm>
          <a:prstGeom prst="rect">
            <a:avLst/>
          </a:prstGeom>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sng" strike="noStrike" kern="1200" cap="none" spc="0" normalizeH="0" baseline="0" noProof="0">
                <a:ln>
                  <a:noFill/>
                </a:ln>
                <a:solidFill>
                  <a:prstClr val="black"/>
                </a:solidFill>
                <a:effectLst/>
                <a:uLnTx/>
                <a:uFillTx/>
                <a:ea typeface="+mn-ea"/>
                <a:cs typeface="+mn-cs"/>
              </a:rPr>
              <a:t>Monday </a:t>
            </a:r>
            <a:r>
              <a:rPr lang="en-US" sz="1800" u="sng">
                <a:solidFill>
                  <a:prstClr val="black"/>
                </a:solidFill>
              </a:rPr>
              <a:t>| </a:t>
            </a:r>
            <a:r>
              <a:rPr kumimoji="0" lang="en-US" sz="1800" b="0" i="0" u="sng" strike="noStrike" kern="1200" cap="none" spc="0" normalizeH="0" baseline="0" noProof="0">
                <a:ln>
                  <a:noFill/>
                </a:ln>
                <a:solidFill>
                  <a:prstClr val="black"/>
                </a:solidFill>
                <a:effectLst/>
                <a:uLnTx/>
                <a:uFillTx/>
                <a:ea typeface="+mn-ea"/>
                <a:cs typeface="+mn-cs"/>
              </a:rPr>
              <a:t>March 3</a:t>
            </a:r>
            <a:r>
              <a:rPr kumimoji="0" lang="en-US" sz="1800" b="0" i="0" u="sng" strike="noStrike" kern="1200" cap="none" spc="0" normalizeH="0" baseline="30000" noProof="0">
                <a:ln>
                  <a:noFill/>
                </a:ln>
                <a:solidFill>
                  <a:prstClr val="black"/>
                </a:solidFill>
                <a:effectLst/>
                <a:uLnTx/>
                <a:uFillTx/>
                <a:ea typeface="+mn-ea"/>
                <a:cs typeface="+mn-cs"/>
              </a:rPr>
              <a:t>rd</a:t>
            </a:r>
            <a:r>
              <a:rPr kumimoji="0" lang="en-US" sz="1800" b="0" i="0" u="sng" strike="noStrike" kern="1200" cap="none" spc="0" normalizeH="0" baseline="0" noProof="0">
                <a:ln>
                  <a:noFill/>
                </a:ln>
                <a:solidFill>
                  <a:prstClr val="black"/>
                </a:solidFill>
                <a:effectLst/>
                <a:uLnTx/>
                <a:uFillTx/>
                <a:ea typeface="+mn-ea"/>
                <a:cs typeface="+mn-cs"/>
              </a:rPr>
              <a:t> - 9:00 AM </a:t>
            </a:r>
          </a:p>
          <a:p>
            <a:pPr marL="457200" lvl="1" indent="0">
              <a:spcBef>
                <a:spcPts val="1000"/>
              </a:spcBef>
              <a:buNone/>
            </a:pPr>
            <a:r>
              <a:rPr kumimoji="0" lang="en-US" sz="1800" b="1" i="0" u="none" strike="noStrike" kern="1200" cap="none" spc="0" normalizeH="0" baseline="0" noProof="0">
                <a:ln>
                  <a:noFill/>
                </a:ln>
                <a:solidFill>
                  <a:srgbClr val="13828A"/>
                </a:solidFill>
                <a:effectLst/>
                <a:uLnTx/>
                <a:uFillTx/>
                <a:ea typeface="+mn-ea"/>
                <a:cs typeface="+mn-cs"/>
              </a:rPr>
              <a:t>Kickoff to Innovation: SharePoint Hackathon Launch</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sng" strike="noStrike" kern="1200" cap="none" spc="0" normalizeH="0" baseline="0" noProof="0">
                <a:ln>
                  <a:noFill/>
                </a:ln>
                <a:solidFill>
                  <a:prstClr val="black"/>
                </a:solidFill>
                <a:effectLst/>
                <a:uLnTx/>
                <a:uFillTx/>
                <a:ea typeface="+mn-ea"/>
                <a:cs typeface="+mn-cs"/>
              </a:rPr>
              <a:t>Wednesday | March 5</a:t>
            </a:r>
            <a:r>
              <a:rPr kumimoji="0" lang="en-US" sz="1800" b="0" i="0" u="sng" strike="noStrike" kern="1200" cap="none" spc="0" normalizeH="0" baseline="30000" noProof="0">
                <a:ln>
                  <a:noFill/>
                </a:ln>
                <a:solidFill>
                  <a:prstClr val="black"/>
                </a:solidFill>
                <a:effectLst/>
                <a:uLnTx/>
                <a:uFillTx/>
                <a:ea typeface="+mn-ea"/>
                <a:cs typeface="+mn-cs"/>
              </a:rPr>
              <a:t>th</a:t>
            </a:r>
            <a:r>
              <a:rPr kumimoji="0" lang="en-US" sz="1800" b="0" i="0" u="sng" strike="noStrike" kern="1200" cap="none" spc="0" normalizeH="0" baseline="0" noProof="0">
                <a:ln>
                  <a:noFill/>
                </a:ln>
                <a:solidFill>
                  <a:prstClr val="black"/>
                </a:solidFill>
                <a:effectLst/>
                <a:uLnTx/>
                <a:uFillTx/>
                <a:ea typeface="+mn-ea"/>
                <a:cs typeface="+mn-cs"/>
              </a:rPr>
              <a:t> - 9:00 AM </a:t>
            </a:r>
            <a:endParaRPr lang="en-US" sz="1800" u="sng">
              <a:solidFill>
                <a:prstClr val="black"/>
              </a:solidFill>
            </a:endParaRPr>
          </a:p>
          <a:p>
            <a:pPr marL="457200" lvl="1" indent="0">
              <a:spcBef>
                <a:spcPts val="1000"/>
              </a:spcBef>
              <a:buNone/>
            </a:pPr>
            <a:r>
              <a:rPr kumimoji="0" lang="en-US" sz="1800" b="1" i="0" u="none" strike="noStrike" kern="1200" cap="none" spc="0" normalizeH="0" baseline="0" noProof="0">
                <a:ln>
                  <a:noFill/>
                </a:ln>
                <a:solidFill>
                  <a:srgbClr val="13828A"/>
                </a:solidFill>
                <a:effectLst/>
                <a:uLnTx/>
                <a:uFillTx/>
                <a:ea typeface="+mn-ea"/>
                <a:cs typeface="+mn-cs"/>
              </a:rPr>
              <a:t>Building Beautiful SharePoint Portals: Latest Features in Action</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sng" strike="noStrike" kern="1200" cap="none" spc="0" normalizeH="0" baseline="0" noProof="0">
                <a:ln>
                  <a:noFill/>
                </a:ln>
                <a:solidFill>
                  <a:prstClr val="black"/>
                </a:solidFill>
                <a:effectLst/>
                <a:uLnTx/>
                <a:uFillTx/>
                <a:ea typeface="+mn-ea"/>
                <a:cs typeface="+mn-cs"/>
              </a:rPr>
              <a:t>Thursday | March 6</a:t>
            </a:r>
            <a:r>
              <a:rPr kumimoji="0" lang="en-US" sz="1800" b="0" i="0" u="sng" strike="noStrike" kern="1200" cap="none" spc="0" normalizeH="0" baseline="30000" noProof="0">
                <a:ln>
                  <a:noFill/>
                </a:ln>
                <a:solidFill>
                  <a:prstClr val="black"/>
                </a:solidFill>
                <a:effectLst/>
                <a:uLnTx/>
                <a:uFillTx/>
                <a:ea typeface="+mn-ea"/>
                <a:cs typeface="+mn-cs"/>
              </a:rPr>
              <a:t>th</a:t>
            </a:r>
            <a:r>
              <a:rPr kumimoji="0" lang="en-US" sz="1800" b="0" i="0" u="sng" strike="noStrike" kern="1200" cap="none" spc="0" normalizeH="0" baseline="0" noProof="0">
                <a:ln>
                  <a:noFill/>
                </a:ln>
                <a:solidFill>
                  <a:prstClr val="black"/>
                </a:solidFill>
                <a:effectLst/>
                <a:uLnTx/>
                <a:uFillTx/>
                <a:ea typeface="+mn-ea"/>
                <a:cs typeface="+mn-cs"/>
              </a:rPr>
              <a:t> - 9:00 AM </a:t>
            </a:r>
            <a:endParaRPr lang="en-US" sz="1800" u="sng">
              <a:solidFill>
                <a:prstClr val="black"/>
              </a:solidFill>
            </a:endParaRPr>
          </a:p>
          <a:p>
            <a:pPr marL="457200" lvl="1" indent="0">
              <a:spcBef>
                <a:spcPts val="1000"/>
              </a:spcBef>
              <a:buNone/>
            </a:pPr>
            <a:r>
              <a:rPr kumimoji="0" lang="en-US" sz="1800" b="1" i="0" u="none" strike="noStrike" kern="1200" cap="none" spc="0" normalizeH="0" baseline="0" noProof="0">
                <a:ln>
                  <a:noFill/>
                </a:ln>
                <a:solidFill>
                  <a:srgbClr val="13828A"/>
                </a:solidFill>
                <a:effectLst/>
                <a:uLnTx/>
                <a:uFillTx/>
                <a:ea typeface="+mn-ea"/>
                <a:cs typeface="+mn-cs"/>
              </a:rPr>
              <a:t>Unlocking Efficiency: SharePoint Agents in Action</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sng" strike="noStrike" kern="1200" cap="none" spc="0" normalizeH="0" baseline="0" noProof="0">
                <a:ln>
                  <a:noFill/>
                </a:ln>
                <a:solidFill>
                  <a:prstClr val="black"/>
                </a:solidFill>
                <a:effectLst/>
                <a:uLnTx/>
                <a:uFillTx/>
                <a:ea typeface="+mn-ea"/>
                <a:cs typeface="+mn-cs"/>
              </a:rPr>
              <a:t>Monday | March 10</a:t>
            </a:r>
            <a:r>
              <a:rPr kumimoji="0" lang="en-US" sz="1800" b="0" i="0" u="sng" strike="noStrike" kern="1200" cap="none" spc="0" normalizeH="0" baseline="30000" noProof="0">
                <a:ln>
                  <a:noFill/>
                </a:ln>
                <a:solidFill>
                  <a:prstClr val="black"/>
                </a:solidFill>
                <a:effectLst/>
                <a:uLnTx/>
                <a:uFillTx/>
                <a:ea typeface="+mn-ea"/>
                <a:cs typeface="+mn-cs"/>
              </a:rPr>
              <a:t>th</a:t>
            </a:r>
            <a:r>
              <a:rPr kumimoji="0" lang="en-US" sz="1800" b="0" i="0" u="sng" strike="noStrike" kern="1200" cap="none" spc="0" normalizeH="0" baseline="0" noProof="0">
                <a:ln>
                  <a:noFill/>
                </a:ln>
                <a:solidFill>
                  <a:prstClr val="black"/>
                </a:solidFill>
                <a:effectLst/>
                <a:uLnTx/>
                <a:uFillTx/>
                <a:ea typeface="+mn-ea"/>
                <a:cs typeface="+mn-cs"/>
              </a:rPr>
              <a:t> - 9:00 AM </a:t>
            </a:r>
            <a:endParaRPr lang="en-US" sz="1800" u="sng">
              <a:solidFill>
                <a:prstClr val="black"/>
              </a:solidFill>
            </a:endParaRPr>
          </a:p>
          <a:p>
            <a:pPr marL="457200" lvl="1" indent="0">
              <a:spcBef>
                <a:spcPts val="1000"/>
              </a:spcBef>
              <a:buNone/>
            </a:pPr>
            <a:r>
              <a:rPr kumimoji="0" lang="en-US" sz="1800" b="1" i="0" u="none" strike="noStrike" kern="1200" cap="none" spc="0" normalizeH="0" baseline="0" noProof="0">
                <a:ln>
                  <a:noFill/>
                </a:ln>
                <a:solidFill>
                  <a:srgbClr val="13828A"/>
                </a:solidFill>
                <a:effectLst/>
                <a:uLnTx/>
                <a:uFillTx/>
                <a:ea typeface="+mn-ea"/>
                <a:cs typeface="+mn-cs"/>
              </a:rPr>
              <a:t>Transforming Employee Experiences with Stunning Dashboards in Viva Connections</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sng" strike="noStrike" kern="1200" cap="none" spc="0" normalizeH="0" baseline="0" noProof="0">
                <a:ln>
                  <a:noFill/>
                </a:ln>
                <a:solidFill>
                  <a:prstClr val="black"/>
                </a:solidFill>
                <a:effectLst/>
                <a:uLnTx/>
                <a:uFillTx/>
                <a:ea typeface="+mn-ea"/>
                <a:cs typeface="+mn-cs"/>
              </a:rPr>
              <a:t>Wednesday | March 12</a:t>
            </a:r>
            <a:r>
              <a:rPr kumimoji="0" lang="en-US" sz="1800" b="0" i="0" u="sng" strike="noStrike" kern="1200" cap="none" spc="0" normalizeH="0" baseline="30000" noProof="0">
                <a:ln>
                  <a:noFill/>
                </a:ln>
                <a:solidFill>
                  <a:prstClr val="black"/>
                </a:solidFill>
                <a:effectLst/>
                <a:uLnTx/>
                <a:uFillTx/>
                <a:ea typeface="+mn-ea"/>
                <a:cs typeface="+mn-cs"/>
              </a:rPr>
              <a:t>th</a:t>
            </a:r>
            <a:r>
              <a:rPr kumimoji="0" lang="en-US" sz="1800" b="0" i="0" u="sng" strike="noStrike" kern="1200" cap="none" spc="0" normalizeH="0" baseline="0" noProof="0">
                <a:ln>
                  <a:noFill/>
                </a:ln>
                <a:solidFill>
                  <a:prstClr val="black"/>
                </a:solidFill>
                <a:effectLst/>
                <a:uLnTx/>
                <a:uFillTx/>
                <a:ea typeface="+mn-ea"/>
                <a:cs typeface="+mn-cs"/>
              </a:rPr>
              <a:t> - 9:00 AM </a:t>
            </a:r>
            <a:endParaRPr lang="en-US" sz="1800" u="sng">
              <a:solidFill>
                <a:prstClr val="black"/>
              </a:solidFill>
            </a:endParaRPr>
          </a:p>
          <a:p>
            <a:pPr marL="457200" lvl="1" indent="0">
              <a:spcBef>
                <a:spcPts val="1000"/>
              </a:spcBef>
              <a:buNone/>
            </a:pPr>
            <a:r>
              <a:rPr kumimoji="0" lang="en-US" sz="1800" b="1" i="0" u="none" strike="noStrike" kern="1200" cap="none" spc="0" normalizeH="0" baseline="0" noProof="0">
                <a:ln>
                  <a:noFill/>
                </a:ln>
                <a:solidFill>
                  <a:srgbClr val="13828A"/>
                </a:solidFill>
                <a:effectLst/>
                <a:uLnTx/>
                <a:uFillTx/>
                <a:ea typeface="+mn-ea"/>
                <a:cs typeface="+mn-cs"/>
              </a:rPr>
              <a:t>Using SharePoint Framework (SPFx) to elevate SharePoint portal UX</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sng" strike="noStrike" kern="1200" cap="none" spc="0" normalizeH="0" baseline="0" noProof="0">
                <a:ln>
                  <a:noFill/>
                </a:ln>
                <a:solidFill>
                  <a:prstClr val="black"/>
                </a:solidFill>
                <a:effectLst/>
                <a:uLnTx/>
                <a:uFillTx/>
                <a:ea typeface="+mn-ea"/>
                <a:cs typeface="+mn-cs"/>
              </a:rPr>
              <a:t>Wednesday | March 26</a:t>
            </a:r>
            <a:r>
              <a:rPr kumimoji="0" lang="en-US" sz="1800" b="0" i="0" u="sng" strike="noStrike" kern="1200" cap="none" spc="0" normalizeH="0" baseline="30000" noProof="0">
                <a:ln>
                  <a:noFill/>
                </a:ln>
                <a:solidFill>
                  <a:prstClr val="black"/>
                </a:solidFill>
                <a:effectLst/>
                <a:uLnTx/>
                <a:uFillTx/>
                <a:ea typeface="+mn-ea"/>
                <a:cs typeface="+mn-cs"/>
              </a:rPr>
              <a:t>th</a:t>
            </a:r>
            <a:r>
              <a:rPr kumimoji="0" lang="en-US" sz="1800" b="0" i="0" u="sng" strike="noStrike" kern="1200" cap="none" spc="0" normalizeH="0" baseline="0" noProof="0">
                <a:ln>
                  <a:noFill/>
                </a:ln>
                <a:solidFill>
                  <a:prstClr val="black"/>
                </a:solidFill>
                <a:effectLst/>
                <a:uLnTx/>
                <a:uFillTx/>
                <a:ea typeface="+mn-ea"/>
                <a:cs typeface="+mn-cs"/>
              </a:rPr>
              <a:t> - 9:00 AM </a:t>
            </a:r>
            <a:endParaRPr lang="en-US" sz="1800" u="sng">
              <a:solidFill>
                <a:prstClr val="black"/>
              </a:solidFill>
            </a:endParaRPr>
          </a:p>
          <a:p>
            <a:pPr marL="457200" lvl="1" indent="0">
              <a:spcBef>
                <a:spcPts val="1000"/>
              </a:spcBef>
              <a:buNone/>
            </a:pPr>
            <a:r>
              <a:rPr kumimoji="0" lang="en-US" sz="1800" b="1" i="0" u="none" strike="noStrike" kern="1200" cap="none" spc="0" normalizeH="0" baseline="0" noProof="0">
                <a:ln>
                  <a:noFill/>
                </a:ln>
                <a:solidFill>
                  <a:srgbClr val="13828A"/>
                </a:solidFill>
                <a:effectLst/>
                <a:uLnTx/>
                <a:uFillTx/>
                <a:ea typeface="+mn-ea"/>
                <a:cs typeface="+mn-cs"/>
              </a:rPr>
              <a:t>Celebrating Creativity: SharePoint Hackathon Awards Ceremony</a:t>
            </a:r>
          </a:p>
          <a:p>
            <a:pPr marL="457200" lvl="1" indent="0">
              <a:spcBef>
                <a:spcPts val="1000"/>
              </a:spcBef>
              <a:buNone/>
            </a:pPr>
            <a:endParaRPr lang="en-US" sz="1800" b="1">
              <a:solidFill>
                <a:srgbClr val="13828A"/>
              </a:solidFill>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effectLst/>
                <a:uLnTx/>
                <a:uFillTx/>
                <a:ea typeface="+mn-ea"/>
                <a:cs typeface="Segoe UI" panose="020B0502040204020203" pitchFamily="34" charset="0"/>
              </a:rPr>
              <a:t>Join in: </a:t>
            </a:r>
            <a:r>
              <a:rPr kumimoji="0" lang="en-US" sz="2400" i="0" u="none" strike="noStrike" kern="1200" cap="none" spc="0" normalizeH="0" baseline="0" noProof="0">
                <a:ln>
                  <a:noFill/>
                </a:ln>
                <a:solidFill>
                  <a:srgbClr val="15888F"/>
                </a:solidFill>
                <a:effectLst/>
                <a:uLnTx/>
                <a:uFillTx/>
                <a:ea typeface="+mn-ea"/>
                <a:cs typeface="Segoe UI" panose="020B0502040204020203" pitchFamily="34" charset="0"/>
                <a:hlinkClick r:id="rId5"/>
              </a:rPr>
              <a:t>https://aka.ms/SharePoint/Hackathon</a:t>
            </a:r>
            <a:r>
              <a:rPr kumimoji="0" lang="en-US" sz="2400" i="0" u="none" strike="noStrike" kern="1200" cap="none" spc="0" normalizeH="0" baseline="0" noProof="0">
                <a:ln>
                  <a:noFill/>
                </a:ln>
                <a:solidFill>
                  <a:srgbClr val="15888F"/>
                </a:solidFill>
                <a:effectLst/>
                <a:uLnTx/>
                <a:uFillTx/>
                <a:ea typeface="+mn-ea"/>
                <a:cs typeface="Segoe UI" panose="020B0502040204020203" pitchFamily="34" charset="0"/>
              </a:rPr>
              <a:t> </a:t>
            </a:r>
          </a:p>
        </p:txBody>
      </p:sp>
    </p:spTree>
    <p:extLst>
      <p:ext uri="{BB962C8B-B14F-4D97-AF65-F5344CB8AC3E}">
        <p14:creationId xmlns:p14="http://schemas.microsoft.com/office/powerpoint/2010/main" val="5280761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4">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3"/>
            <a:ext cx="11487821" cy="3914918"/>
          </a:xfrm>
        </p:spPr>
        <p:txBody>
          <a:bodyPr/>
          <a:lstStyle/>
          <a:p>
            <a:pPr marL="0" marR="0">
              <a:buNone/>
            </a:pPr>
            <a:r>
              <a:rPr lang="en-US" sz="2400">
                <a:effectLst/>
                <a:hlinkClick r:id="rId5"/>
              </a:rPr>
              <a:t>Knoxville Microsoft 365 Community Day</a:t>
            </a:r>
            <a:r>
              <a:rPr lang="en-US" sz="2400">
                <a:effectLst/>
              </a:rPr>
              <a:t> | February 27-28 | Knoxville, Tennessee</a:t>
            </a:r>
          </a:p>
          <a:p>
            <a:pPr marL="0" marR="0">
              <a:buNone/>
            </a:pPr>
            <a:r>
              <a:rPr lang="en-US" sz="2400" err="1">
                <a:effectLst/>
                <a:hlinkClick r:id="rId6"/>
              </a:rPr>
              <a:t>aMP</a:t>
            </a:r>
            <a:r>
              <a:rPr lang="en-US" sz="2400">
                <a:effectLst/>
                <a:hlinkClick r:id="rId6"/>
              </a:rPr>
              <a:t> </a:t>
            </a:r>
            <a:r>
              <a:rPr lang="en-US" sz="2400" err="1">
                <a:effectLst/>
                <a:hlinkClick r:id="rId6"/>
              </a:rPr>
              <a:t>Yaounde</a:t>
            </a:r>
            <a:r>
              <a:rPr lang="en-US" sz="2400">
                <a:effectLst/>
              </a:rPr>
              <a:t> | March 13 | Yaoundé</a:t>
            </a:r>
            <a:r>
              <a:rPr lang="en-US" sz="2400"/>
              <a:t>, </a:t>
            </a:r>
            <a:r>
              <a:rPr lang="en-US" sz="2400">
                <a:effectLst/>
              </a:rPr>
              <a:t>Cameroon</a:t>
            </a:r>
          </a:p>
          <a:p>
            <a:pPr marL="0" marR="0">
              <a:buNone/>
            </a:pPr>
            <a:r>
              <a:rPr lang="en-US" sz="2400">
                <a:effectLst/>
                <a:hlinkClick r:id="rId7"/>
              </a:rPr>
              <a:t>2025 North America MCT Summit</a:t>
            </a:r>
            <a:r>
              <a:rPr lang="en-US" sz="2400">
                <a:effectLst/>
              </a:rPr>
              <a:t> | March 21-23 | Redmond, Washington</a:t>
            </a:r>
          </a:p>
          <a:p>
            <a:pPr marL="0" marR="0">
              <a:buNone/>
            </a:pPr>
            <a:r>
              <a:rPr lang="en-US" sz="2400">
                <a:effectLst/>
                <a:hlinkClick r:id="rId8"/>
              </a:rPr>
              <a:t>Boston Code Camp 38</a:t>
            </a:r>
            <a:r>
              <a:rPr lang="en-US" sz="2400">
                <a:effectLst/>
              </a:rPr>
              <a:t> | March 29 | Burlington, Massachusetts</a:t>
            </a:r>
          </a:p>
          <a:p>
            <a:pPr marL="0">
              <a:buNone/>
            </a:pPr>
            <a:r>
              <a:rPr lang="en-US" sz="2400">
                <a:effectLst/>
                <a:hlinkClick r:id="rId9"/>
              </a:rPr>
              <a:t>Microsoft Fabric Community Conference</a:t>
            </a:r>
            <a:r>
              <a:rPr lang="en-US" sz="2400">
                <a:effectLst/>
              </a:rPr>
              <a:t> | March 31 – April 2 | Las Vegas, Nevada</a:t>
            </a:r>
          </a:p>
          <a:p>
            <a:pPr marL="0" marR="0" indent="0">
              <a:buNone/>
            </a:pPr>
            <a:r>
              <a:rPr lang="en-US" sz="2400" err="1">
                <a:effectLst/>
                <a:hlinkClick r:id="rId10"/>
              </a:rPr>
              <a:t>aMP</a:t>
            </a:r>
            <a:r>
              <a:rPr lang="en-US" sz="2400">
                <a:effectLst/>
                <a:hlinkClick r:id="rId10"/>
              </a:rPr>
              <a:t> Boston – </a:t>
            </a:r>
            <a:r>
              <a:rPr lang="en-US" sz="2400" err="1">
                <a:effectLst/>
                <a:hlinkClick r:id="rId10"/>
              </a:rPr>
              <a:t>Healthtech</a:t>
            </a:r>
            <a:r>
              <a:rPr lang="en-US" sz="2400">
                <a:hlinkClick r:id="rId10"/>
              </a:rPr>
              <a:t> </a:t>
            </a:r>
            <a:r>
              <a:rPr lang="en-US" sz="2400">
                <a:effectLst/>
                <a:hlinkClick r:id="rId10"/>
              </a:rPr>
              <a:t>Leadership Summit</a:t>
            </a:r>
            <a:r>
              <a:rPr lang="en-US" sz="2400">
                <a:effectLst/>
              </a:rPr>
              <a:t> | April 3 | Burlington, Massachusetts</a:t>
            </a:r>
          </a:p>
          <a:p>
            <a:pPr marL="0" marR="0" indent="0">
              <a:buNone/>
            </a:pPr>
            <a:r>
              <a:rPr lang="en-US" sz="2400">
                <a:effectLst/>
                <a:hlinkClick r:id="rId11"/>
              </a:rPr>
              <a:t>Microsoft 365 Community Conference</a:t>
            </a:r>
            <a:r>
              <a:rPr lang="en-US" sz="2400">
                <a:effectLst/>
              </a:rPr>
              <a:t> | May 4-9 | Las Vegas, Nevada</a:t>
            </a:r>
          </a:p>
          <a:p>
            <a:pPr marL="0" marR="0">
              <a:buNone/>
            </a:pPr>
            <a:r>
              <a:rPr lang="en-US" sz="2400">
                <a:effectLst/>
                <a:hlinkClick r:id="rId12"/>
              </a:rPr>
              <a:t>European Power Platform Conference</a:t>
            </a:r>
            <a:r>
              <a:rPr lang="en-US" sz="2400">
                <a:effectLst/>
              </a:rPr>
              <a:t> | June 16-19 | Vienna, Austria</a:t>
            </a:r>
          </a:p>
          <a:p>
            <a:pPr marL="0" marR="0" indent="0">
              <a:buNone/>
            </a:pPr>
            <a:r>
              <a:rPr lang="en-US" sz="2400">
                <a:effectLst/>
                <a:hlinkClick r:id="rId13"/>
              </a:rPr>
              <a:t>TechCon365 – Seattle 2025</a:t>
            </a:r>
            <a:r>
              <a:rPr lang="en-US" sz="2400">
                <a:effectLst/>
              </a:rPr>
              <a:t> | June 23-27 | Seattle, Washington</a:t>
            </a:r>
            <a:endParaRPr lang="en-US" sz="3200"/>
          </a:p>
        </p:txBody>
      </p:sp>
    </p:spTree>
    <p:extLst>
      <p:ext uri="{BB962C8B-B14F-4D97-AF65-F5344CB8AC3E}">
        <p14:creationId xmlns:p14="http://schemas.microsoft.com/office/powerpoint/2010/main" val="2209290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366417"/>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T</a:t>
            </a:r>
            <a:r>
              <a:rPr lang="en-US" sz="2000" spc="-50">
                <a:ln w="3175">
                  <a:noFill/>
                </a:ln>
                <a:solidFill>
                  <a:schemeClr val="tx1"/>
                </a:solidFill>
                <a:latin typeface="+mj-lt"/>
                <a:cs typeface="Segoe UI Semibold"/>
              </a:rPr>
              <a:t>op Microsoft 365 updates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Ma</a:t>
            </a:r>
            <a:r>
              <a:rPr lang="en-US" sz="2000">
                <a:latin typeface="+mj-lt"/>
                <a:cs typeface="Segoe UI Semibold"/>
              </a:rPr>
              <a:t>in topic: </a:t>
            </a:r>
            <a:r>
              <a:rPr lang="en-US">
                <a:latin typeface="+mj-lt"/>
                <a:cs typeface="Segoe UI Semibold"/>
              </a:rPr>
              <a:t>SharePoint – Mark Kashman</a:t>
            </a:r>
            <a:endParaRPr lang="en-US" sz="2000">
              <a:latin typeface="+mj-lt"/>
              <a:cs typeface="Segoe UI Semibold"/>
            </a:endParaRPr>
          </a:p>
          <a:p>
            <a:pPr>
              <a:lnSpc>
                <a:spcPct val="200000"/>
              </a:lnSpc>
              <a:spcBef>
                <a:spcPts val="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a:t>
            </a:r>
            <a:r>
              <a:rPr lang="en-US" sz="2800">
                <a:gradFill>
                  <a:gsLst>
                    <a:gs pos="2917">
                      <a:srgbClr val="1A1A1A"/>
                    </a:gs>
                    <a:gs pos="30000">
                      <a:srgbClr val="1A1A1A"/>
                    </a:gs>
                  </a:gsLst>
                  <a:lin ang="5400000" scaled="0"/>
                </a:gradFill>
                <a:latin typeface="Segoe UI"/>
              </a:rPr>
              <a:t>d</a:t>
            </a:r>
            <a:r>
              <a:rPr kumimoji="0" lang="en-US" sz="28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rop</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rgbClr val="1A1A1A"/>
                </a:solidFill>
                <a:latin typeface="Segoe UI"/>
                <a:cs typeface="Segoe UI"/>
              </a:rPr>
              <a:t>March</a:t>
            </a:r>
            <a:r>
              <a:rPr kumimoji="0" lang="en-US" sz="2000" b="0" i="0" u="none" strike="noStrike" kern="1200" cap="none" spc="0" normalizeH="0" baseline="0" noProof="0">
                <a:ln>
                  <a:noFill/>
                </a:ln>
                <a:solidFill>
                  <a:srgbClr val="1A1A1A"/>
                </a:solidFill>
                <a:effectLst/>
                <a:uLnTx/>
                <a:uFillTx/>
                <a:latin typeface="Segoe UI"/>
                <a:ea typeface="+mn-ea"/>
                <a:cs typeface="Segoe UI"/>
              </a:rPr>
              <a:t> 25</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Topic: </a:t>
            </a:r>
            <a:endParaRPr lang="en-US" sz="2600" b="1" i="0" u="none" strike="noStrike" kern="1200" cap="none" spc="0" normalizeH="0" baseline="0" noProof="0">
              <a:ln>
                <a:noFill/>
              </a:ln>
              <a:solidFill>
                <a:srgbClr val="1A1A1A"/>
              </a:solidFill>
              <a:effectLst/>
              <a:uLnTx/>
              <a:uFillTx/>
              <a:latin typeface="Segoe UI"/>
              <a:cs typeface="Segoe UI"/>
            </a:endParaRPr>
          </a:p>
          <a:p>
            <a:pPr marL="0" indent="0">
              <a:buNone/>
              <a:defRPr/>
            </a:pPr>
            <a:r>
              <a:rPr lang="en-US" sz="2000">
                <a:solidFill>
                  <a:srgbClr val="1A1A1A"/>
                </a:solidFill>
                <a:latin typeface="Segoe UI"/>
                <a:cs typeface="Segoe UI"/>
              </a:rPr>
              <a:t>Accessibility in Teams</a:t>
            </a:r>
            <a:endParaRPr kumimoji="0" lang="en-US" sz="2000" i="0" u="none" strike="noStrike" kern="1200" cap="none" spc="0" normalizeH="0" baseline="0" noProof="0">
              <a:ln>
                <a:noFill/>
              </a:ln>
              <a:solidFill>
                <a:srgbClr val="1A1A1A"/>
              </a:solidFill>
              <a:effectLst/>
              <a:uLnTx/>
              <a:uFillTx/>
              <a:latin typeface="Segoe UI"/>
              <a:ea typeface="+mn-ea"/>
              <a:cs typeface="Segoe UI"/>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492443"/>
          </a:xfrm>
        </p:spPr>
        <p:txBody>
          <a:bodyPr/>
          <a:lstStyle/>
          <a:p>
            <a:r>
              <a:rPr lang="en-US" sz="3200">
                <a:solidFill>
                  <a:schemeClr val="bg1"/>
                </a:solidFill>
              </a:rPr>
              <a:t>New call format starting February 2025</a:t>
            </a:r>
          </a:p>
        </p:txBody>
      </p:sp>
      <p:sp>
        <p:nvSpPr>
          <p:cNvPr id="6" name="Text Placeholder 2">
            <a:extLst>
              <a:ext uri="{FF2B5EF4-FFF2-40B4-BE49-F238E27FC236}">
                <a16:creationId xmlns:a16="http://schemas.microsoft.com/office/drawing/2014/main" id="{E6A3726B-93D3-E35C-1A9D-414A17385844}"/>
              </a:ext>
            </a:extLst>
          </p:cNvPr>
          <p:cNvSpPr>
            <a:spLocks noGrp="1"/>
          </p:cNvSpPr>
          <p:nvPr>
            <p:ph type="body" sz="quarter" idx="10"/>
          </p:nvPr>
        </p:nvSpPr>
        <p:spPr>
          <a:xfrm>
            <a:off x="584200" y="1435497"/>
            <a:ext cx="11018520" cy="4138569"/>
          </a:xfrm>
        </p:spPr>
        <p:txBody>
          <a:bodyPr vert="horz" wrap="square" lIns="0" tIns="0" rIns="0" bIns="0" rtlCol="0" anchor="t">
            <a:spAutoFit/>
          </a:bodyPr>
          <a:lstStyle/>
          <a:p>
            <a:pPr marL="0" indent="0">
              <a:lnSpc>
                <a:spcPct val="90000"/>
              </a:lnSpc>
              <a:spcBef>
                <a:spcPts val="1000"/>
              </a:spcBef>
              <a:buNone/>
            </a:pPr>
            <a:r>
              <a:rPr lang="en-US" sz="2400">
                <a:latin typeface="+mj-lt"/>
                <a:cs typeface="Segoe UI" panose="020B0502040204020203" pitchFamily="34" charset="0"/>
              </a:rPr>
              <a:t>We’re listening to your feedback! The Champion community calls will return to Microsoft Teams and will still be available on-demand on the Microsoft Tech Community.</a:t>
            </a:r>
            <a:endParaRPr lang="en-US" sz="2400">
              <a:highlight>
                <a:srgbClr val="FFFFFF"/>
              </a:highlight>
              <a:latin typeface="+mj-lt"/>
              <a:cs typeface="Segoe UI" panose="020B0502040204020203" pitchFamily="34" charset="0"/>
            </a:endParaRPr>
          </a:p>
          <a:p>
            <a:pPr marL="0" indent="0">
              <a:lnSpc>
                <a:spcPct val="90000"/>
              </a:lnSpc>
              <a:spcBef>
                <a:spcPts val="1000"/>
              </a:spcBef>
              <a:buNone/>
            </a:pPr>
            <a:r>
              <a:rPr lang="en-US" sz="1800">
                <a:solidFill>
                  <a:srgbClr val="262626"/>
                </a:solidFill>
                <a:latin typeface="Segoe UI" panose="020B0502040204020203" pitchFamily="34" charset="0"/>
              </a:rPr>
              <a:t>How to watch:</a:t>
            </a:r>
          </a:p>
          <a:p>
            <a:pPr marL="228600" lvl="1" indent="0">
              <a:lnSpc>
                <a:spcPct val="90000"/>
              </a:lnSpc>
              <a:spcBef>
                <a:spcPts val="1000"/>
              </a:spcBef>
              <a:buNone/>
            </a:pPr>
            <a:r>
              <a:rPr lang="en-US" sz="1400">
                <a:cs typeface="Segoe UI Semilight"/>
              </a:rPr>
              <a:t>Beginning in February 2025, the Microsoft 365 Champion community calls will move to Teams webinars and be available on-demand on the Microsoft Tech Community (MTC) and the </a:t>
            </a:r>
            <a:r>
              <a:rPr lang="en-US" sz="1400">
                <a:cs typeface="Segoe UI Semilight"/>
                <a:hlinkClick r:id="rId2"/>
              </a:rPr>
              <a:t>Microsoft Community Learning</a:t>
            </a:r>
            <a:r>
              <a:rPr lang="en-US" sz="1400">
                <a:cs typeface="Segoe UI Semilight"/>
              </a:rPr>
              <a:t> YouTube channel within 48 hours after the call. The join links remain the same and clicking through will take you to the webinar registration page. </a:t>
            </a:r>
            <a:r>
              <a:rPr lang="en-US" sz="1400" u="sng">
                <a:cs typeface="Segoe UI Semilight"/>
              </a:rPr>
              <a:t>You must register to join the live call</a:t>
            </a:r>
            <a:r>
              <a:rPr lang="en-US" sz="1400">
                <a:cs typeface="Segoe UI Semilight"/>
              </a:rPr>
              <a:t>. Our community call times also remain the same: 4</a:t>
            </a:r>
            <a:r>
              <a:rPr lang="en-US" sz="1400" baseline="30000">
                <a:cs typeface="Segoe UI Semilight"/>
              </a:rPr>
              <a:t>th</a:t>
            </a:r>
            <a:r>
              <a:rPr lang="en-US" sz="1400">
                <a:cs typeface="Segoe UI Semilight"/>
              </a:rPr>
              <a:t> Tuesday of every month at 8:05 AM and 5:05 PM Pacific Time.</a:t>
            </a:r>
            <a:endParaRPr lang="en-US" sz="1400"/>
          </a:p>
          <a:p>
            <a:pPr marL="228600" lvl="1" indent="0">
              <a:lnSpc>
                <a:spcPct val="90000"/>
              </a:lnSpc>
              <a:spcBef>
                <a:spcPts val="1000"/>
              </a:spcBef>
              <a:buNone/>
            </a:pPr>
            <a:r>
              <a:rPr lang="en-US" sz="1400">
                <a:cs typeface="Segoe UI Semilight"/>
                <a:hlinkClick r:id="rId3"/>
              </a:rPr>
              <a:t>https://aka.ms/M365ChampionCallAM</a:t>
            </a:r>
            <a:endParaRPr lang="en-US" sz="1400">
              <a:cs typeface="Segoe UI Semilight"/>
            </a:endParaRPr>
          </a:p>
          <a:p>
            <a:pPr marL="228600" lvl="1" indent="0">
              <a:lnSpc>
                <a:spcPct val="90000"/>
              </a:lnSpc>
              <a:spcBef>
                <a:spcPts val="1000"/>
              </a:spcBef>
              <a:buNone/>
            </a:pPr>
            <a:r>
              <a:rPr lang="en-US" sz="1400">
                <a:cs typeface="Segoe UI Semilight"/>
                <a:hlinkClick r:id="rId4"/>
              </a:rPr>
              <a:t>https://aka.ms/M365ChampionCallPM</a:t>
            </a:r>
            <a:endParaRPr lang="en-US" sz="1800">
              <a:cs typeface="Segoe UI Semilight"/>
            </a:endParaRPr>
          </a:p>
          <a:p>
            <a:pPr marL="0" indent="0">
              <a:lnSpc>
                <a:spcPct val="90000"/>
              </a:lnSpc>
              <a:spcBef>
                <a:spcPts val="1000"/>
              </a:spcBef>
              <a:buNone/>
            </a:pPr>
            <a:endParaRPr lang="en-US" sz="1400">
              <a:cs typeface="Segoe UI Semilight"/>
            </a:endParaRPr>
          </a:p>
          <a:p>
            <a:pPr marL="0" indent="0">
              <a:lnSpc>
                <a:spcPct val="90000"/>
              </a:lnSpc>
              <a:spcBef>
                <a:spcPts val="1000"/>
              </a:spcBef>
              <a:buNone/>
            </a:pPr>
            <a:r>
              <a:rPr lang="en-US" sz="1800">
                <a:cs typeface="Segoe UI Semilight"/>
              </a:rPr>
              <a:t>REMINDER:</a:t>
            </a:r>
          </a:p>
          <a:p>
            <a:pPr marL="228600" lvl="1" indent="0">
              <a:lnSpc>
                <a:spcPct val="90000"/>
              </a:lnSpc>
              <a:spcBef>
                <a:spcPts val="1000"/>
              </a:spcBef>
              <a:buNone/>
            </a:pPr>
            <a:r>
              <a:rPr lang="en-US" sz="1400">
                <a:cs typeface="Segoe UI Semilight"/>
              </a:rPr>
              <a:t>All presentations remain available to Microsoft 365 Champion program members, link in the monthly newsletters. Not a member? Join in the link below for access to calendar invites, presentations, and all previous calls.</a:t>
            </a:r>
          </a:p>
        </p:txBody>
      </p:sp>
      <p:sp>
        <p:nvSpPr>
          <p:cNvPr id="3" name="TextBox 2">
            <a:extLst>
              <a:ext uri="{FF2B5EF4-FFF2-40B4-BE49-F238E27FC236}">
                <a16:creationId xmlns:a16="http://schemas.microsoft.com/office/drawing/2014/main" id="{374AEB01-E2D0-EF11-471B-4304409394E7}"/>
              </a:ext>
            </a:extLst>
          </p:cNvPr>
          <p:cNvSpPr txBox="1"/>
          <p:nvPr/>
        </p:nvSpPr>
        <p:spPr>
          <a:xfrm>
            <a:off x="310896" y="6073063"/>
            <a:ext cx="41239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https://aka.ms/M365Champions</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245470"/>
            <a:ext cx="4963805" cy="3798989"/>
          </a:xfrm>
        </p:spPr>
        <p:txBody>
          <a:bodyPr/>
          <a:lstStyle/>
          <a:p>
            <a:pPr marL="0" marR="0" indent="0">
              <a:lnSpc>
                <a:spcPct val="90000"/>
              </a:lnSpc>
              <a:spcBef>
                <a:spcPts val="1000"/>
              </a:spcBef>
              <a:buNone/>
            </a:pPr>
            <a:r>
              <a:rPr lang="en-US" sz="2400">
                <a:solidFill>
                  <a:srgbClr val="262626"/>
                </a:solidFill>
                <a:effectLst/>
                <a:latin typeface="+mj-lt"/>
                <a:ea typeface="Aptos" panose="020B0004020202020204" pitchFamily="34" charset="0"/>
                <a:cs typeface="Aptos" panose="020B0004020202020204" pitchFamily="34" charset="0"/>
              </a:rPr>
              <a:t>SharePoint: From concept, to creation, to impact + Live AMA</a:t>
            </a:r>
            <a:endParaRPr lang="en-US" sz="2400">
              <a:effectLst/>
              <a:latin typeface="+mj-lt"/>
              <a:ea typeface="Aptos" panose="020B0004020202020204" pitchFamily="34" charset="0"/>
              <a:cs typeface="Aptos" panose="020B0004020202020204" pitchFamily="34" charset="0"/>
            </a:endParaRPr>
          </a:p>
          <a:p>
            <a:pPr marL="0" indent="0">
              <a:lnSpc>
                <a:spcPct val="90000"/>
              </a:lnSpc>
              <a:spcBef>
                <a:spcPts val="1000"/>
              </a:spcBef>
              <a:buNone/>
            </a:pPr>
            <a:r>
              <a:rPr lang="en-US" sz="1800">
                <a:solidFill>
                  <a:srgbClr val="262626"/>
                </a:solidFill>
                <a:effectLst/>
                <a:latin typeface="Segoe UI" panose="020B0502040204020203" pitchFamily="34" charset="0"/>
                <a:ea typeface="Aptos" panose="020B0004020202020204" pitchFamily="34" charset="0"/>
              </a:rPr>
              <a:t>Uplevel your SharePoint IQ! The SharePoint team highlighted the latest AI capabilities and what some of our customers are doing with it. Get clarity on what's available, tips and tricks, and the boundaries you can now push with the latest. </a:t>
            </a:r>
            <a:endParaRPr lang="en-US" sz="1800">
              <a:solidFill>
                <a:srgbClr val="262626"/>
              </a:solidFill>
              <a:latin typeface="Segoe UI" panose="020B0502040204020203" pitchFamily="34" charset="0"/>
              <a:ea typeface="Aptos" panose="020B0004020202020204" pitchFamily="34" charset="0"/>
            </a:endParaRPr>
          </a:p>
          <a:p>
            <a:pPr marL="0" marR="0" indent="0">
              <a:lnSpc>
                <a:spcPct val="90000"/>
              </a:lnSpc>
              <a:spcBef>
                <a:spcPts val="1000"/>
              </a:spcBef>
              <a:buNone/>
            </a:pPr>
            <a:r>
              <a:rPr lang="en-US" sz="1800" b="1">
                <a:solidFill>
                  <a:srgbClr val="262626"/>
                </a:solidFill>
                <a:effectLst/>
                <a:latin typeface="Segoe UI" panose="020B0502040204020203" pitchFamily="34" charset="0"/>
                <a:ea typeface="Aptos" panose="020B0004020202020204" pitchFamily="34" charset="0"/>
                <a:cs typeface="Aptos" panose="020B0004020202020204" pitchFamily="34" charset="0"/>
              </a:rPr>
              <a:t>Now on demand: </a:t>
            </a:r>
            <a:r>
              <a:rPr lang="en-US" sz="1800" u="sng">
                <a:solidFill>
                  <a:srgbClr val="0078D4"/>
                </a:solidFill>
                <a:effectLst/>
                <a:latin typeface="Segoe UI" panose="020B0502040204020203" pitchFamily="34" charset="0"/>
                <a:ea typeface="Aptos" panose="020B0004020202020204" pitchFamily="34" charset="0"/>
                <a:cs typeface="Aptos" panose="020B0004020202020204" pitchFamily="34" charset="0"/>
                <a:hlinkClick r:id="rId2" tooltip="https://aka.ms/sharepointevent"/>
              </a:rPr>
              <a:t>https://aka.ms/SharePointEvent</a:t>
            </a:r>
            <a:endParaRPr lang="en-US" sz="1800" u="sng">
              <a:solidFill>
                <a:srgbClr val="0078D4"/>
              </a:solidFill>
              <a:effectLst/>
              <a:latin typeface="Segoe UI" panose="020B0502040204020203" pitchFamily="34" charset="0"/>
              <a:ea typeface="Aptos" panose="020B0004020202020204" pitchFamily="34" charset="0"/>
              <a:cs typeface="Aptos" panose="020B0004020202020204" pitchFamily="34" charset="0"/>
            </a:endParaRPr>
          </a:p>
          <a:p>
            <a:pPr marL="0" marR="0" indent="0">
              <a:lnSpc>
                <a:spcPct val="90000"/>
              </a:lnSpc>
              <a:spcBef>
                <a:spcPts val="1000"/>
              </a:spcBef>
              <a:buNone/>
            </a:pPr>
            <a:r>
              <a:rPr lang="en-US" sz="1800">
                <a:solidFill>
                  <a:schemeClr val="tx1"/>
                </a:solidFill>
                <a:effectLst/>
                <a:latin typeface="Segoe UI" panose="020B0502040204020203" pitchFamily="34" charset="0"/>
                <a:ea typeface="Aptos" panose="020B0004020202020204" pitchFamily="34" charset="0"/>
                <a:cs typeface="Aptos" panose="020B0004020202020204" pitchFamily="34" charset="0"/>
              </a:rPr>
              <a:t>+ </a:t>
            </a:r>
            <a:r>
              <a:rPr lang="en-US" sz="1800">
                <a:solidFill>
                  <a:srgbClr val="009999"/>
                </a:solidFill>
                <a:effectLst/>
                <a:latin typeface="Segoe UI" panose="020B0502040204020203" pitchFamily="34" charset="0"/>
                <a:ea typeface="Aptos" panose="020B0004020202020204" pitchFamily="34" charset="0"/>
                <a:cs typeface="Aptos" panose="020B0004020202020204" pitchFamily="34" charset="0"/>
              </a:rPr>
              <a:t>Jeff Teper’s related blog</a:t>
            </a:r>
          </a:p>
          <a:p>
            <a:pPr marL="0" marR="0" indent="0">
              <a:lnSpc>
                <a:spcPct val="90000"/>
              </a:lnSpc>
              <a:spcBef>
                <a:spcPts val="1000"/>
              </a:spcBef>
              <a:buNone/>
            </a:pPr>
            <a:r>
              <a:rPr lang="en-US" sz="1800">
                <a:solidFill>
                  <a:schemeClr val="tx1"/>
                </a:solidFill>
                <a:effectLst/>
                <a:latin typeface="Segoe UI" panose="020B0502040204020203" pitchFamily="34" charset="0"/>
                <a:ea typeface="Aptos" panose="020B0004020202020204" pitchFamily="34" charset="0"/>
                <a:cs typeface="Aptos" panose="020B0004020202020204" pitchFamily="34" charset="0"/>
              </a:rPr>
              <a:t>+</a:t>
            </a:r>
            <a:r>
              <a:rPr lang="en-US" sz="1800">
                <a:solidFill>
                  <a:srgbClr val="009999"/>
                </a:solidFill>
                <a:effectLst/>
                <a:latin typeface="Segoe UI" panose="020B0502040204020203" pitchFamily="34" charset="0"/>
                <a:ea typeface="Aptos" panose="020B0004020202020204" pitchFamily="34" charset="0"/>
                <a:cs typeface="Aptos" panose="020B0004020202020204" pitchFamily="34" charset="0"/>
              </a:rPr>
              <a:t> 5-part SharePoint learning series</a:t>
            </a:r>
          </a:p>
          <a:p>
            <a:pPr marL="0" indent="0">
              <a:lnSpc>
                <a:spcPct val="90000"/>
              </a:lnSpc>
              <a:spcBef>
                <a:spcPts val="1000"/>
              </a:spcBef>
              <a:buNone/>
            </a:pPr>
            <a:r>
              <a:rPr lang="en-US" sz="1800">
                <a:solidFill>
                  <a:schemeClr val="tx1"/>
                </a:solidFill>
                <a:effectLst/>
                <a:latin typeface="Segoe UI" panose="020B0502040204020203" pitchFamily="34" charset="0"/>
                <a:ea typeface="Aptos" panose="020B0004020202020204" pitchFamily="34" charset="0"/>
                <a:cs typeface="Aptos" panose="020B0004020202020204" pitchFamily="34" charset="0"/>
              </a:rPr>
              <a:t>+</a:t>
            </a:r>
            <a:r>
              <a:rPr lang="en-US" sz="1800">
                <a:solidFill>
                  <a:srgbClr val="009999"/>
                </a:solidFill>
                <a:effectLst/>
                <a:latin typeface="Segoe UI" panose="020B0502040204020203" pitchFamily="34" charset="0"/>
                <a:ea typeface="Aptos" panose="020B0004020202020204" pitchFamily="34" charset="0"/>
                <a:cs typeface="Aptos" panose="020B0004020202020204" pitchFamily="34" charset="0"/>
              </a:rPr>
              <a:t> 3 new customer case studies</a:t>
            </a:r>
            <a:endParaRPr kumimoji="0" lang="en-US" sz="18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F3AE1686-F67F-4C25-8395-1AC1CC84BA6D}"/>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SharePoint event, January 29</a:t>
            </a:r>
          </a:p>
        </p:txBody>
      </p:sp>
      <p:pic>
        <p:nvPicPr>
          <p:cNvPr id="12" name="Picture Placeholder 11" descr="A person smiling and several different types of web pages as used for the SharePoint Event on January 29, 2025. ">
            <a:extLst>
              <a:ext uri="{FF2B5EF4-FFF2-40B4-BE49-F238E27FC236}">
                <a16:creationId xmlns:a16="http://schemas.microsoft.com/office/drawing/2014/main" id="{9D6FED88-4E0C-F65A-087E-6CF31621EEA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990" b="3990"/>
          <a:stretch>
            <a:fillRect/>
          </a:stretch>
        </p:blipFill>
        <p:spPr/>
      </p:pic>
    </p:spTree>
    <p:extLst>
      <p:ext uri="{BB962C8B-B14F-4D97-AF65-F5344CB8AC3E}">
        <p14:creationId xmlns:p14="http://schemas.microsoft.com/office/powerpoint/2010/main" val="26715303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1FA1-4C6E-2576-89A2-C8EE522C5A2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874A647-E1E3-8437-2450-7F3281052E4A}"/>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ECBDE7A3-141D-452F-2116-E8301BA8FD29}"/>
              </a:ext>
            </a:extLst>
          </p:cNvPr>
          <p:cNvSpPr>
            <a:spLocks noGrp="1"/>
          </p:cNvSpPr>
          <p:nvPr>
            <p:ph type="body" sz="quarter" idx="4294967295"/>
          </p:nvPr>
        </p:nvSpPr>
        <p:spPr>
          <a:xfrm>
            <a:off x="500979" y="2090176"/>
            <a:ext cx="6448461" cy="3305520"/>
          </a:xfrm>
        </p:spPr>
        <p:txBody>
          <a:bodyPr/>
          <a:lstStyle/>
          <a:p>
            <a:pPr marL="0" marR="0" indent="0">
              <a:buNone/>
            </a:pPr>
            <a:r>
              <a:rPr lang="en-US" sz="2400">
                <a:solidFill>
                  <a:srgbClr val="262626"/>
                </a:solidFill>
                <a:latin typeface="+mj-lt"/>
              </a:rPr>
              <a:t>Your front-row seat to the future of work</a:t>
            </a:r>
          </a:p>
          <a:p>
            <a:pPr marL="0" indent="0">
              <a:buNone/>
            </a:pPr>
            <a:r>
              <a:rPr lang="en-US" sz="1800" u="sng">
                <a:solidFill>
                  <a:srgbClr val="0078D4"/>
                </a:solidFill>
                <a:effectLst/>
                <a:ea typeface="Aptos" panose="020B0004020202020204" pitchFamily="34" charset="0"/>
                <a:cs typeface="Aptos" panose="020B0004020202020204" pitchFamily="34" charset="0"/>
                <a:hlinkClick r:id="rId3"/>
              </a:rPr>
              <a:t>Join us</a:t>
            </a:r>
            <a:r>
              <a:rPr lang="en-US" sz="1800">
                <a:solidFill>
                  <a:srgbClr val="262626"/>
                </a:solidFill>
                <a:effectLst/>
                <a:ea typeface="Aptos" panose="020B0004020202020204" pitchFamily="34" charset="0"/>
                <a:cs typeface="Aptos" panose="020B0004020202020204" pitchFamily="34" charset="0"/>
              </a:rPr>
              <a:t> </a:t>
            </a:r>
            <a:r>
              <a:rPr lang="en-US" sz="1800">
                <a:solidFill>
                  <a:srgbClr val="262626"/>
                </a:solidFill>
              </a:rPr>
              <a:t>in Las Vegas, Nevada, May 6-8! At the </a:t>
            </a:r>
            <a:r>
              <a:rPr lang="en-US" sz="1800" b="1">
                <a:solidFill>
                  <a:srgbClr val="262626"/>
                </a:solidFill>
              </a:rPr>
              <a:t>Microsoft 365 Community Conference</a:t>
            </a:r>
            <a:r>
              <a:rPr lang="en-US" sz="1800">
                <a:solidFill>
                  <a:srgbClr val="262626"/>
                </a:solidFill>
              </a:rPr>
              <a:t>, you’ll join hundreds of engineers, experts, executives, and MVPs—and thousands of professionals and tech superfans—from around the world. From learning about the latest advancements in AI-driven tools, to talking to the people who build Microsoft products, to developing the practical skills that will serve you and your organization, you’ll dive deep into big innovations and come home with tangible solutions. </a:t>
            </a:r>
          </a:p>
          <a:p>
            <a:pPr marL="0" marR="0" indent="0">
              <a:buNone/>
            </a:pPr>
            <a:r>
              <a:rPr lang="en-US" sz="1800">
                <a:solidFill>
                  <a:srgbClr val="262626"/>
                </a:solidFill>
                <a:cs typeface="Segoe UI" panose="020B0502040204020203" pitchFamily="34" charset="0"/>
              </a:rPr>
              <a:t>Claim your spot now: </a:t>
            </a:r>
            <a:r>
              <a:rPr lang="en-US" sz="1800">
                <a:solidFill>
                  <a:srgbClr val="262626"/>
                </a:solidFill>
                <a:cs typeface="Segoe UI" panose="020B0502040204020203" pitchFamily="34" charset="0"/>
                <a:hlinkClick r:id="rId3"/>
              </a:rPr>
              <a:t>aka.ms/M365Con25</a:t>
            </a:r>
            <a:endParaRPr lang="en-US" sz="1800">
              <a:solidFill>
                <a:srgbClr val="0078D4"/>
              </a:solidFill>
              <a:cs typeface="Segoe UI" panose="020B0502040204020203" pitchFamily="34" charset="0"/>
            </a:endParaRPr>
          </a:p>
        </p:txBody>
      </p:sp>
      <p:sp>
        <p:nvSpPr>
          <p:cNvPr id="5" name="TextBox 4">
            <a:extLst>
              <a:ext uri="{FF2B5EF4-FFF2-40B4-BE49-F238E27FC236}">
                <a16:creationId xmlns:a16="http://schemas.microsoft.com/office/drawing/2014/main" id="{5E0D61C3-3FEF-9B16-892C-D46888432851}"/>
              </a:ext>
            </a:extLst>
          </p:cNvPr>
          <p:cNvSpPr txBox="1"/>
          <p:nvPr/>
        </p:nvSpPr>
        <p:spPr>
          <a:xfrm>
            <a:off x="500979" y="1265269"/>
            <a:ext cx="3462945" cy="246221"/>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365 Community Conference</a:t>
            </a:r>
          </a:p>
        </p:txBody>
      </p:sp>
      <p:pic>
        <p:nvPicPr>
          <p:cNvPr id="7" name="Picture 6">
            <a:extLst>
              <a:ext uri="{FF2B5EF4-FFF2-40B4-BE49-F238E27FC236}">
                <a16:creationId xmlns:a16="http://schemas.microsoft.com/office/drawing/2014/main" id="{E7E8AE61-5D50-40B6-0FD2-E86AD70506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77" y="2090176"/>
            <a:ext cx="3526699" cy="3520983"/>
          </a:xfrm>
          <a:prstGeom prst="rect">
            <a:avLst/>
          </a:prstGeom>
        </p:spPr>
      </p:pic>
    </p:spTree>
    <p:extLst>
      <p:ext uri="{BB962C8B-B14F-4D97-AF65-F5344CB8AC3E}">
        <p14:creationId xmlns:p14="http://schemas.microsoft.com/office/powerpoint/2010/main" val="12223762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FAB4-F6BE-105D-66C8-91A15A008E60}"/>
              </a:ext>
            </a:extLst>
          </p:cNvPr>
          <p:cNvSpPr>
            <a:spLocks noGrp="1"/>
          </p:cNvSpPr>
          <p:nvPr>
            <p:ph type="title" idx="4294967295"/>
          </p:nvPr>
        </p:nvSpPr>
        <p:spPr>
          <a:xfrm>
            <a:off x="574816" y="-430887"/>
            <a:ext cx="11018520" cy="430887"/>
          </a:xfrm>
        </p:spPr>
        <p:txBody>
          <a:bodyPr vert="horz" wrap="square" lIns="0" tIns="0" rIns="0" bIns="0" rtlCol="0" anchor="b">
            <a:spAutoFit/>
          </a:bodyPr>
          <a:lstStyle/>
          <a:p>
            <a:r>
              <a:rPr lang="en-US"/>
              <a:t>Microsoft 365 Community Conference 2025 – Featured speakers</a:t>
            </a:r>
          </a:p>
        </p:txBody>
      </p:sp>
      <p:pic>
        <p:nvPicPr>
          <p:cNvPr id="3" name="Picture 2" descr="Feautured Microsoft speakers for the Microsoft 365 Community Conference 2025. ">
            <a:extLst>
              <a:ext uri="{FF2B5EF4-FFF2-40B4-BE49-F238E27FC236}">
                <a16:creationId xmlns:a16="http://schemas.microsoft.com/office/drawing/2014/main" id="{9E23D4C7-DCFA-F13F-3519-BAEB5C6DC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 y="0"/>
            <a:ext cx="12186080" cy="6858000"/>
          </a:xfrm>
          <a:prstGeom prst="rect">
            <a:avLst/>
          </a:prstGeom>
        </p:spPr>
      </p:pic>
      <p:sp>
        <p:nvSpPr>
          <p:cNvPr id="4" name="TextBox 3">
            <a:extLst>
              <a:ext uri="{FF2B5EF4-FFF2-40B4-BE49-F238E27FC236}">
                <a16:creationId xmlns:a16="http://schemas.microsoft.com/office/drawing/2014/main" id="{F810F440-F101-6CE2-4B63-EF57FD88AB05}"/>
              </a:ext>
            </a:extLst>
          </p:cNvPr>
          <p:cNvSpPr txBox="1"/>
          <p:nvPr/>
        </p:nvSpPr>
        <p:spPr>
          <a:xfrm>
            <a:off x="34725" y="6324072"/>
            <a:ext cx="5269391" cy="510778"/>
          </a:xfrm>
          <a:prstGeom prst="roundRect">
            <a:avLst/>
          </a:prstGeom>
          <a:solidFill>
            <a:srgbClr val="DB64F5"/>
          </a:solidFill>
        </p:spPr>
        <p:txBody>
          <a:bodyPr wrap="none" lIns="91440" tIns="45720" rIns="91440" bIns="45720" rtlCol="0" anchor="ctr">
            <a:spAutoFit/>
          </a:bodyPr>
          <a:lstStyle/>
          <a:p>
            <a:pPr algn="ctr"/>
            <a:r>
              <a:rPr lang="en-US" sz="2400">
                <a:solidFill>
                  <a:schemeClr val="accent2"/>
                </a:solidFill>
              </a:rPr>
              <a:t>Register today | </a:t>
            </a:r>
            <a:r>
              <a:rPr lang="en-US" sz="2400" b="1">
                <a:solidFill>
                  <a:schemeClr val="accent2"/>
                </a:solidFill>
              </a:rPr>
              <a:t>aka.ms/M365Con25</a:t>
            </a:r>
          </a:p>
        </p:txBody>
      </p:sp>
    </p:spTree>
    <p:extLst>
      <p:ext uri="{BB962C8B-B14F-4D97-AF65-F5344CB8AC3E}">
        <p14:creationId xmlns:p14="http://schemas.microsoft.com/office/powerpoint/2010/main" val="39769333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lnSpc>
                <a:spcPct val="90000"/>
              </a:lnSpc>
              <a:spcBef>
                <a:spcPts val="1000"/>
              </a:spcBef>
              <a:buNone/>
            </a:pPr>
            <a:r>
              <a:rPr lang="en-US" sz="2400">
                <a:solidFill>
                  <a:srgbClr val="333333"/>
                </a:solidFill>
                <a:latin typeface="Segoe UI Semibold" panose="020B0702040204020203" pitchFamily="34" charset="0"/>
                <a:ea typeface="+mj-ea"/>
                <a:cs typeface="Segoe UI Semibold" panose="020B0702040204020203" pitchFamily="34" charset="0"/>
              </a:rPr>
              <a:t>Microsoft Global Community Initiative</a:t>
            </a: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 community calls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rgbClr val="262626"/>
                </a:solidFill>
                <a:effectLst/>
                <a:latin typeface="Segoe UI" panose="020B0502040204020203" pitchFamily="34" charset="0"/>
                <a:ea typeface="Aptos" panose="020B0004020202020204" pitchFamily="34" charset="0"/>
              </a:rPr>
              <a:t>Are you a seasoned event organizer looking to promote your event? Or you want to discover ways to get involved in community locally? If so, join the MGCI to get exclusive access to best practices, training, opportunities to network with other event organizers, and more.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Find us at:</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Visit </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hlinkClick r:id="rId2"/>
              </a:rPr>
              <a:t>aka.ms/MGCI</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 to join MGCI today!</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cs typeface="Segoe UI"/>
              </a:rPr>
              <a:t>Subscribe to </a:t>
            </a:r>
            <a:r>
              <a:rPr lang="en-US" sz="1800">
                <a:hlinkClick r:id="rId3"/>
              </a:rPr>
              <a:t>youtube.com/@MicrosoftCommunityLearning</a:t>
            </a:r>
            <a:endParaRPr lang="en-US" sz="1800"/>
          </a:p>
          <a:p>
            <a:pPr defTabSz="914400">
              <a:lnSpc>
                <a:spcPct val="90000"/>
              </a:lnSpc>
              <a:spcBef>
                <a:spcPts val="1000"/>
              </a:spcBef>
              <a:buSzTx/>
              <a:defRPr/>
            </a:pPr>
            <a:r>
              <a:rPr kumimoji="0" lang="en-US" sz="1800" i="0" u="none" strike="noStrike" kern="1200" cap="none" spc="0" normalizeH="0" baseline="0" noProof="0">
                <a:ln>
                  <a:noFill/>
                </a:ln>
                <a:solidFill>
                  <a:srgbClr val="000000"/>
                </a:solidFill>
                <a:effectLst/>
                <a:uLnTx/>
                <a:uFillTx/>
                <a:ea typeface="+mn-ea"/>
                <a:cs typeface="Segoe UI"/>
              </a:rPr>
              <a:t>Become a member at </a:t>
            </a:r>
            <a:r>
              <a:rPr kumimoji="0" lang="en-US" sz="1800" i="0" u="none" strike="noStrike" kern="1200" cap="none" spc="0" normalizeH="0" baseline="0" noProof="0">
                <a:ln>
                  <a:noFill/>
                </a:ln>
                <a:solidFill>
                  <a:srgbClr val="000000"/>
                </a:solidFill>
                <a:effectLst/>
                <a:uLnTx/>
                <a:uFillTx/>
                <a:ea typeface="+mn-ea"/>
                <a:cs typeface="Segoe UI"/>
                <a:hlinkClick r:id="rId4"/>
              </a:rPr>
              <a:t>techcommunity.microsoft.com</a:t>
            </a:r>
            <a:endParaRPr kumimoji="0" lang="en-US" sz="1800" i="0" u="none" strike="noStrike" kern="1200" cap="none" spc="0" normalizeH="0" baseline="0" noProof="0">
              <a:ln>
                <a:noFill/>
              </a:ln>
              <a:solidFill>
                <a:srgbClr val="000000"/>
              </a:solidFill>
              <a:effectLst/>
              <a:uLnTx/>
              <a:uFillTx/>
              <a:ea typeface="+mn-ea"/>
              <a:cs typeface="Segoe UI"/>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Community</a:t>
            </a: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289" b="289"/>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902662" cy="4387868"/>
          </a:xfrm>
        </p:spPr>
        <p:txBody>
          <a:bodyPr/>
          <a:lstStyle/>
          <a:p>
            <a:pPr marL="285750" indent="-285750">
              <a:lnSpc>
                <a:spcPct val="90000"/>
              </a:lnSpc>
              <a:spcBef>
                <a:spcPts val="1000"/>
              </a:spcBef>
              <a:buFont typeface="Arial" panose="020B0604020202020204" pitchFamily="34" charset="0"/>
              <a:buChar char="•"/>
            </a:pPr>
            <a:r>
              <a:rPr lang="en-US">
                <a:effectLst/>
              </a:rPr>
              <a:t>Launch of the </a:t>
            </a:r>
            <a:r>
              <a:rPr lang="en-US">
                <a:effectLst/>
                <a:hlinkClick r:id="rId3"/>
              </a:rPr>
              <a:t>SharePoint Event</a:t>
            </a:r>
            <a:r>
              <a:rPr lang="en-US">
                <a:effectLst/>
              </a:rPr>
              <a:t> and </a:t>
            </a:r>
            <a:r>
              <a:rPr lang="en-US">
                <a:effectLst/>
                <a:hlinkClick r:id="rId4"/>
              </a:rPr>
              <a:t>SharePoint Hackathon</a:t>
            </a:r>
            <a:r>
              <a:rPr lang="en-US">
                <a:effectLst/>
              </a:rPr>
              <a:t> pages</a:t>
            </a:r>
          </a:p>
          <a:p>
            <a:pPr marL="285750" indent="-285750">
              <a:lnSpc>
                <a:spcPct val="90000"/>
              </a:lnSpc>
              <a:spcBef>
                <a:spcPts val="1000"/>
              </a:spcBef>
              <a:buFont typeface="Arial" panose="020B0604020202020204" pitchFamily="34" charset="0"/>
              <a:buChar char="•"/>
            </a:pPr>
            <a:r>
              <a:rPr lang="en-US">
                <a:effectLst/>
              </a:rPr>
              <a:t>Location updates to the </a:t>
            </a:r>
            <a:r>
              <a:rPr lang="en-US">
                <a:effectLst/>
                <a:hlinkClick r:id="rId5"/>
              </a:rPr>
              <a:t>MGCI Advisors</a:t>
            </a:r>
            <a:r>
              <a:rPr lang="en-US">
                <a:effectLst/>
              </a:rPr>
              <a:t> page to make it easier to find Regional Leaders</a:t>
            </a:r>
          </a:p>
          <a:p>
            <a:pPr marL="285750" indent="-285750">
              <a:lnSpc>
                <a:spcPct val="90000"/>
              </a:lnSpc>
              <a:spcBef>
                <a:spcPts val="1000"/>
              </a:spcBef>
              <a:buFont typeface="Arial" panose="020B0604020202020204" pitchFamily="34" charset="0"/>
              <a:buChar char="•"/>
            </a:pPr>
            <a:r>
              <a:rPr lang="en-US"/>
              <a:t>Updated the translated versions of the </a:t>
            </a:r>
            <a:r>
              <a:rPr lang="en-US">
                <a:hlinkClick r:id="rId6"/>
              </a:rPr>
              <a:t>Copilot Success Kit</a:t>
            </a:r>
            <a:endParaRPr lang="en-US"/>
          </a:p>
          <a:p>
            <a:pPr marL="285750" indent="-285750">
              <a:lnSpc>
                <a:spcPct val="90000"/>
              </a:lnSpc>
              <a:spcBef>
                <a:spcPts val="1000"/>
              </a:spcBef>
              <a:buFont typeface="Arial" panose="020B0604020202020204" pitchFamily="34" charset="0"/>
              <a:buChar char="•"/>
            </a:pPr>
            <a:r>
              <a:rPr lang="en-US"/>
              <a:t>New guided tour demo for </a:t>
            </a:r>
            <a:r>
              <a:rPr lang="en-US">
                <a:hlinkClick r:id="rId7"/>
              </a:rPr>
              <a:t>Copilot Sales</a:t>
            </a:r>
            <a:r>
              <a:rPr lang="en-US"/>
              <a:t> (Technical Readiness &gt; Extend &amp; optimize)</a:t>
            </a:r>
          </a:p>
          <a:p>
            <a:pPr marL="285750" indent="-285750">
              <a:lnSpc>
                <a:spcPct val="90000"/>
              </a:lnSpc>
              <a:spcBef>
                <a:spcPts val="1000"/>
              </a:spcBef>
              <a:buFont typeface="Arial" panose="020B0604020202020204" pitchFamily="34" charset="0"/>
              <a:buChar char="•"/>
            </a:pPr>
            <a:r>
              <a:rPr lang="en-US"/>
              <a:t>New </a:t>
            </a:r>
            <a:r>
              <a:rPr lang="en-US">
                <a:hlinkClick r:id="rId8"/>
              </a:rPr>
              <a:t>non-native English speaker Day in the Life</a:t>
            </a:r>
            <a:r>
              <a:rPr lang="en-US"/>
              <a:t> guide</a:t>
            </a:r>
          </a:p>
          <a:p>
            <a:pPr marL="285750" indent="-285750">
              <a:lnSpc>
                <a:spcPct val="90000"/>
              </a:lnSpc>
              <a:spcBef>
                <a:spcPts val="1000"/>
              </a:spcBef>
              <a:buFont typeface="Arial" panose="020B0604020202020204" pitchFamily="34" charset="0"/>
              <a:buChar char="•"/>
            </a:pPr>
            <a:r>
              <a:rPr lang="en-US"/>
              <a:t>Added Copilot Chat user engagement resources to the </a:t>
            </a:r>
            <a:r>
              <a:rPr lang="en-US">
                <a:hlinkClick r:id="rId9"/>
              </a:rPr>
              <a:t>Copilot Chat and agent starter kit</a:t>
            </a:r>
            <a:r>
              <a:rPr lang="en-US"/>
              <a:t> page</a:t>
            </a:r>
          </a:p>
          <a:p>
            <a:pPr marL="285750" indent="-285750">
              <a:lnSpc>
                <a:spcPct val="90000"/>
              </a:lnSpc>
              <a:spcBef>
                <a:spcPts val="1000"/>
              </a:spcBef>
              <a:buFont typeface="Arial" panose="020B0604020202020204" pitchFamily="34" charset="0"/>
              <a:buChar char="•"/>
            </a:pPr>
            <a:r>
              <a:rPr lang="en-US"/>
              <a:t>New leader-focused deployment resource page under the Training top drop-down menu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333333"/>
                </a:solidFill>
                <a:effectLst/>
                <a:uLnTx/>
                <a:uFillTx/>
              </a:rPr>
              <a:t>Read or subscribe to our </a:t>
            </a:r>
            <a:r>
              <a:rPr kumimoji="0" lang="en-US" b="0" i="0" u="none" strike="noStrike" kern="1200" cap="none" spc="0" normalizeH="0" baseline="0" noProof="0">
                <a:ln>
                  <a:noFill/>
                </a:ln>
                <a:solidFill>
                  <a:srgbClr val="333333"/>
                </a:solidFill>
                <a:effectLst/>
                <a:uLnTx/>
                <a:uFillTx/>
                <a:hlinkClick r:id="rId10"/>
              </a:rPr>
              <a:t>Release notes</a:t>
            </a:r>
            <a:r>
              <a:rPr kumimoji="0" lang="en-US" b="0" i="0" u="none" strike="noStrike" kern="1200" cap="none" spc="0" normalizeH="0" baseline="0" noProof="0">
                <a:ln>
                  <a:noFill/>
                </a:ln>
                <a:solidFill>
                  <a:srgbClr val="333333"/>
                </a:solidFill>
                <a:effectLst/>
                <a:uLnTx/>
                <a:uFillTx/>
              </a:rPr>
              <a:t> for more updates.</a:t>
            </a:r>
            <a:endParaRPr lang="en-US"/>
          </a:p>
        </p:txBody>
      </p:sp>
      <p:pic>
        <p:nvPicPr>
          <p:cNvPr id="21" name="Picture 20">
            <a:extLst>
              <a:ext uri="{FF2B5EF4-FFF2-40B4-BE49-F238E27FC236}">
                <a16:creationId xmlns:a16="http://schemas.microsoft.com/office/drawing/2014/main" id="{937BD924-F529-9650-90DC-D65393571BB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591274" y="1984051"/>
            <a:ext cx="5384099" cy="3029013"/>
          </a:xfrm>
          <a:prstGeom prst="roundRect">
            <a:avLst>
              <a:gd name="adj" fmla="val 3334"/>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6" ma:contentTypeDescription="Create a new document." ma:contentTypeScope="" ma:versionID="795e7c9568c679f3c778f9849e403e23">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01f3af7cb4c9b38c5bd74db6bff5469a"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33a634-307a-4b74-943b-8b339bb5242d" xsi:nil="true"/>
    <_ip_UnifiedCompliancePolicyProperties xmlns="http://schemas.microsoft.com/sharepoint/v3" xsi:nil="true"/>
    <lcf76f155ced4ddcb4097134ff3c332f xmlns="85c9570b-8f2b-433d-80aa-001cea2734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7C7F55-A583-4A10-A2FB-B10A906EE8EB}">
  <ds:schemaRefs>
    <ds:schemaRef ds:uri="85c9570b-8f2b-433d-80aa-001cea273452"/>
    <ds:schemaRef ds:uri="ad33a634-307a-4b74-943b-8b339bb52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2F5F3D-F213-4136-B480-1069A53E30BA}">
  <ds:schemaRefs>
    <ds:schemaRef ds:uri="http://schemas.microsoft.com/sharepoint/v3/contenttype/forms"/>
  </ds:schemaRefs>
</ds:datastoreItem>
</file>

<file path=customXml/itemProps3.xml><?xml version="1.0" encoding="utf-8"?>
<ds:datastoreItem xmlns:ds="http://schemas.openxmlformats.org/officeDocument/2006/customXml" ds:itemID="{54FBB3FB-C73B-47F5-A934-DA24B9C640C2}">
  <ds:schemaRefs>
    <ds:schemaRef ds:uri="http://purl.org/dc/dcmitype/"/>
    <ds:schemaRef ds:uri="http://www.w3.org/XML/1998/namespace"/>
    <ds:schemaRef ds:uri="ad33a634-307a-4b74-943b-8b339bb5242d"/>
    <ds:schemaRef ds:uri="http://schemas.microsoft.com/office/2006/metadata/properties"/>
    <ds:schemaRef ds:uri="85c9570b-8f2b-433d-80aa-001cea273452"/>
    <ds:schemaRef ds:uri="http://purl.org/dc/terms/"/>
    <ds:schemaRef ds:uri="http://schemas.microsoft.com/office/infopath/2007/PartnerControls"/>
    <ds:schemaRef ds:uri="http://schemas.microsoft.com/office/2006/documentManagement/types"/>
    <ds:schemaRef ds:uri="http://purl.org/dc/elements/1.1/"/>
    <ds:schemaRef ds:uri="http://schemas.microsoft.com/sharepoint/v3"/>
    <ds:schemaRef ds:uri="http://schemas.openxmlformats.org/package/2006/metadata/core-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7</TotalTime>
  <Words>2924</Words>
  <Application>Microsoft Office PowerPoint</Application>
  <PresentationFormat>Widescreen</PresentationFormat>
  <Paragraphs>259</Paragraphs>
  <Slides>31</Slides>
  <Notes>22</Notes>
  <HiddenSlides>0</HiddenSlides>
  <MMClips>5</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5" baseType="lpstr">
      <vt:lpstr>Aptos</vt:lpstr>
      <vt:lpstr>Arial</vt:lpstr>
      <vt:lpstr>Calibri</vt:lpstr>
      <vt:lpstr>Consolas</vt:lpstr>
      <vt:lpstr>Segoe Sans Display</vt:lpstr>
      <vt:lpstr>Segoe Sans Display Semibold</vt:lpstr>
      <vt:lpstr>Segoe UI</vt:lpstr>
      <vt:lpstr>Segoe UI Semibold</vt:lpstr>
      <vt:lpstr>Segoe UI Semilight</vt:lpstr>
      <vt:lpstr>Segoe UI Variable Display Semib</vt:lpstr>
      <vt:lpstr>Wingdings</vt:lpstr>
      <vt:lpstr>1_LIGHT GRAY TEMPLATE</vt:lpstr>
      <vt:lpstr>Microsoft 365 Copilot Template</vt:lpstr>
      <vt:lpstr>think-cell Slide</vt:lpstr>
      <vt:lpstr>Microsoft 365 Champion community call</vt:lpstr>
      <vt:lpstr>Digital Event Code of Conduct</vt:lpstr>
      <vt:lpstr>Agenda</vt:lpstr>
      <vt:lpstr>New call format starting February 2025</vt:lpstr>
      <vt:lpstr>Announcements</vt:lpstr>
      <vt:lpstr>Announcements</vt:lpstr>
      <vt:lpstr>Microsoft 365 Community Conference 2025 – Featured speakers</vt:lpstr>
      <vt:lpstr>Announcements</vt:lpstr>
      <vt:lpstr>adoption.microsoft.com</vt:lpstr>
      <vt:lpstr>Top Microsoft 365 updates</vt:lpstr>
      <vt:lpstr>Top Microsoft 365 updates</vt:lpstr>
      <vt:lpstr>Top Microsoft 365 updates</vt:lpstr>
      <vt:lpstr>Top Microsoft 365 updates</vt:lpstr>
      <vt:lpstr>SharePoint is the content service for Microsoft 365.</vt:lpstr>
      <vt:lpstr>SharePoint</vt:lpstr>
      <vt:lpstr>SharePoint works with Copilot and agent tech</vt:lpstr>
      <vt:lpstr>Example SharePoint sites</vt:lpstr>
      <vt:lpstr>SharePoint agents</vt:lpstr>
      <vt:lpstr>DEMO TIME</vt:lpstr>
      <vt:lpstr>Edit agent – Generate sales proposal</vt:lpstr>
      <vt:lpstr>Collaborate</vt:lpstr>
      <vt:lpstr>Common business scenarios for agents</vt:lpstr>
      <vt:lpstr>The value of SharePoint sites and portals</vt:lpstr>
      <vt:lpstr>DEMO TIME</vt:lpstr>
      <vt:lpstr>Dozens of authoring improvements</vt:lpstr>
      <vt:lpstr>Beautiful content</vt:lpstr>
      <vt:lpstr>SharePoint hackathon</vt:lpstr>
      <vt:lpstr>Hackathon webinars📽️</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tifflee@microsoft.com;jhwang@microsoft.com</dc:creator>
  <cp:lastModifiedBy>Jessie Hwang (MCAG)</cp:lastModifiedBy>
  <cp:revision>4</cp:revision>
  <dcterms:created xsi:type="dcterms:W3CDTF">2025-01-16T18:07:28Z</dcterms:created>
  <dcterms:modified xsi:type="dcterms:W3CDTF">2025-02-27T20:21:15Z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0x0101001419630DD4C1C740BFBCFBFA32E51E43</vt:lpwstr>
  </property>
  <property fmtid="{D5CDD505-2E9C-101B-9397-08002B2CF9AE}" pid="3" name="MediaServiceImageTags">
    <vt:lpwstr/>
  </property>
</Properties>
</file>