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0_69C620A3.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3835" r:id="rId5"/>
    <p:sldMasterId id="2147483745" r:id="rId6"/>
    <p:sldMasterId id="2147483660" r:id="rId7"/>
    <p:sldMasterId id="2147483871" r:id="rId8"/>
  </p:sldMasterIdLst>
  <p:notesMasterIdLst>
    <p:notesMasterId r:id="rId35"/>
  </p:notesMasterIdLst>
  <p:sldIdLst>
    <p:sldId id="2147483617" r:id="rId9"/>
    <p:sldId id="257" r:id="rId10"/>
    <p:sldId id="1832" r:id="rId11"/>
    <p:sldId id="258" r:id="rId12"/>
    <p:sldId id="259" r:id="rId13"/>
    <p:sldId id="276" r:id="rId14"/>
    <p:sldId id="264" r:id="rId15"/>
    <p:sldId id="268" r:id="rId16"/>
    <p:sldId id="260" r:id="rId17"/>
    <p:sldId id="2147483647" r:id="rId18"/>
    <p:sldId id="263" r:id="rId19"/>
    <p:sldId id="273" r:id="rId20"/>
    <p:sldId id="256" r:id="rId21"/>
    <p:sldId id="267" r:id="rId22"/>
    <p:sldId id="2147470914" r:id="rId23"/>
    <p:sldId id="2147470915" r:id="rId24"/>
    <p:sldId id="262" r:id="rId25"/>
    <p:sldId id="269" r:id="rId26"/>
    <p:sldId id="270" r:id="rId27"/>
    <p:sldId id="271" r:id="rId28"/>
    <p:sldId id="272" r:id="rId29"/>
    <p:sldId id="275" r:id="rId30"/>
    <p:sldId id="261" r:id="rId31"/>
    <p:sldId id="274" r:id="rId32"/>
    <p:sldId id="265" r:id="rId33"/>
    <p:sldId id="214746866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D32FFD-DC43-4097-8B65-5A2457B9CC78}">
          <p14:sldIdLst/>
        </p14:section>
        <p14:section name="Introduction" id="{5C8F8025-B227-4409-81EE-DB0F557ED339}">
          <p14:sldIdLst>
            <p14:sldId id="2147483617"/>
            <p14:sldId id="257"/>
            <p14:sldId id="1832"/>
            <p14:sldId id="258"/>
          </p14:sldIdLst>
        </p14:section>
        <p14:section name="Announcements" id="{47260544-EBF5-48AC-B48C-2C185CFFEB58}">
          <p14:sldIdLst>
            <p14:sldId id="259"/>
            <p14:sldId id="276"/>
            <p14:sldId id="264"/>
            <p14:sldId id="268"/>
            <p14:sldId id="260"/>
          </p14:sldIdLst>
        </p14:section>
        <p14:section name="Top M365 updates" id="{5C65063C-92C9-4B06-989C-73A64E5A6746}">
          <p14:sldIdLst>
            <p14:sldId id="2147483647"/>
            <p14:sldId id="263"/>
            <p14:sldId id="273"/>
          </p14:sldIdLst>
        </p14:section>
        <p14:section name="Topic 1: Microsoft Teams Accessibility Update" id="{87B72586-ADC5-4930-8168-B26B656BAD91}">
          <p14:sldIdLst>
            <p14:sldId id="256"/>
            <p14:sldId id="267"/>
            <p14:sldId id="2147470914"/>
            <p14:sldId id="2147470915"/>
            <p14:sldId id="262"/>
            <p14:sldId id="269"/>
            <p14:sldId id="270"/>
            <p14:sldId id="271"/>
          </p14:sldIdLst>
        </p14:section>
        <p14:section name="Topic 2: Copilot Business Case Builder" id="{EFF8087A-24F6-4FE0-8BF7-D5E64EEABB7B}">
          <p14:sldIdLst>
            <p14:sldId id="272"/>
            <p14:sldId id="275"/>
            <p14:sldId id="261"/>
          </p14:sldIdLst>
        </p14:section>
        <p14:section name="Closing" id="{789B1ED1-99D6-4118-A1BF-F35685B4D9EF}">
          <p14:sldIdLst>
            <p14:sldId id="274"/>
            <p14:sldId id="265"/>
            <p14:sldId id="21474686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3F3687-23D8-3769-496A-C686911BE4E8}" name="Kelli Marks (ALLEGIS GROUP SERVICES)" initials="KM" userId="S::v-kellimarks@microsoft.com::7e45affd-0839-411b-a9fa-344a80e861e6" providerId="AD"/>
  <p188:author id="{CB7B68A1-4208-96B1-9DF4-C573EB67B07D}" name="Jessie Hwang (MCAG)" initials="JH" userId="S::jhwang@microsoft.com::85f2306c-fd56-49d2-8dff-e96751c6f345" providerId="AD"/>
  <p188:author id="{4E3391BF-D071-7172-A99A-CDFCCF69A529}" name="Tiffany Lee" initials="TL" userId="S::tifflee@microsoft.com::cd7e1fae-29b8-4ea8-ae33-0ba64a0f6d58" providerId="AD"/>
  <p188:author id="{E70227C0-7B29-CF03-AAEA-EB6C16942468}" name="Diana Hsu" initials="" userId="S::dihsu@microsoft.com::35d9ed6f-261b-4792-bfca-09c2486760d7" providerId="AD"/>
  <p188:author id="{13A765C0-ACA4-7AC4-D3D9-4E6AE549F76C}" name="Chris Sano" initials="" userId="S::csano@microsoft.com::9234b0ba-63c0-42c7-a7f4-4dc6af4e33b3" providerId="AD"/>
  <p188:author id="{AB3040C9-F4E0-8A34-2DC3-3A74384075A4}" name="Brett Humphrey" initials="BH" userId="S::bretthu@ntdev.microsoft.com::b1509dc5-01f5-47ad-97d3-3e8da878d9f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2FF18-7123-415D-94F0-D072E87715DB}" v="88" dt="2025-04-24T19:15:49.795"/>
    <p1510:client id="{94A2681C-0AED-4724-B1A9-7D63804C40A5}" v="1" dt="2025-04-23T22:31:45.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6" d="100"/>
          <a:sy n="136" d="100"/>
        </p:scale>
        <p:origin x="114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comments/modernComment_100_69C620A3.xml><?xml version="1.0" encoding="utf-8"?>
<p188:cmLst xmlns:a="http://schemas.openxmlformats.org/drawingml/2006/main" xmlns:r="http://schemas.openxmlformats.org/officeDocument/2006/relationships" xmlns:p188="http://schemas.microsoft.com/office/powerpoint/2018/8/main">
  <p188:cm id="{C282B70C-ECC8-450D-82BE-CCAF6E527502}" authorId="{AB3040C9-F4E0-8A34-2DC3-3A74384075A4}" created="2025-04-14T17:47:11.150" startDate="2025-04-14T17:47:11.151" dueDate="2025-04-14T17:47:11.151" assignedTo="{E70227C0-7B29-CF03-AAEA-EB6C16942468}" title="@Diana Hsu ,  I removed the word Reflow because in other meetings with the external public they do not really know what Reflow is.">
    <ac:txMkLst xmlns:ac="http://schemas.microsoft.com/office/drawing/2013/main/command">
      <pc:docMk xmlns:pc="http://schemas.microsoft.com/office/powerpoint/2013/main/command"/>
      <pc:sldMk xmlns:pc="http://schemas.microsoft.com/office/powerpoint/2013/main/command" cId="1774592163" sldId="256"/>
      <ac:spMk id="3" creationId="{80C29EAD-69DD-6E6B-C3A4-9A5BC729C185}"/>
      <ac:txMk cp="85">
        <ac:context len="302" hash="1569132185"/>
      </ac:txMk>
    </ac:txMkLst>
    <p188:pos x="2695513" y="1346780"/>
    <p188:txBody>
      <a:bodyPr/>
      <a:lstStyle/>
      <a:p>
        <a:r>
          <a:rPr lang="en-US"/>
          <a:t>[@Diana Hsu] ,
I removed the word Reflow because in other meetings with the external public they do not really know what Reflow is.</a:t>
        </a:r>
      </a:p>
    </p188:txBody>
    <p188:extLst>
      <p:ext xmlns:p="http://schemas.openxmlformats.org/presentationml/2006/main" uri="{5BB2D875-25FF-4072-B9AC-8F64D62656EB}">
        <p228:taskDetails xmlns:p228="http://schemas.microsoft.com/office/powerpoint/2022/08/main">
          <p228:history>
            <p228:event time="2025-04-14T17:47:11.150" id="{BCCEEF16-DBAA-419E-9C8F-97C4DC1DD95E}">
              <p228:atrbtn authorId="{AB3040C9-F4E0-8A34-2DC3-3A74384075A4}"/>
              <p228:anchr>
                <p228:comment id="{C282B70C-ECC8-450D-82BE-CCAF6E527502}"/>
              </p228:anchr>
              <p228:add/>
            </p228:event>
            <p228:event time="2025-04-14T17:47:11.150" id="{C7EC1309-6089-45CD-8201-7318FC083BF3}">
              <p228:atrbtn authorId="{AB3040C9-F4E0-8A34-2DC3-3A74384075A4}"/>
              <p228:anchr>
                <p228:comment id="{C282B70C-ECC8-450D-82BE-CCAF6E527502}"/>
              </p228:anchr>
              <p228:asgn authorId="{E70227C0-7B29-CF03-AAEA-EB6C16942468}"/>
            </p228:event>
            <p228:event time="2025-04-14T17:47:11.150" id="{F7B44844-32A2-449E-B3FE-B95B8FB3CA23}">
              <p228:atrbtn authorId="{AB3040C9-F4E0-8A34-2DC3-3A74384075A4}"/>
              <p228:anchr>
                <p228:comment id="{C282B70C-ECC8-450D-82BE-CCAF6E527502}"/>
              </p228:anchr>
              <p228:title val="@Diana Hsu ,  I removed the word Reflow because in other meetings with the external public they do not really know what Reflow is."/>
            </p228:event>
            <p228:event time="2025-04-14T17:47:11.150" id="{FDE442C7-AC70-4D3F-B044-4C2319D61415}">
              <p228:atrbtn authorId="{AB3040C9-F4E0-8A34-2DC3-3A74384075A4}"/>
              <p228:anchr>
                <p228:comment id="{C282B70C-ECC8-450D-82BE-CCAF6E527502}"/>
              </p228:anchr>
              <p228:date stDt="2025-04-14T17:47:11.151" endDt="2025-04-14T17:47:11.151"/>
            </p228:event>
          </p228:history>
        </p228:taskDetails>
      </p:ext>
    </p188:extLst>
  </p188:cm>
  <p188:cm id="{30CF9BA9-C3D0-427A-B075-C3CE2B6FD981}" authorId="{AB3040C9-F4E0-8A34-2DC3-3A74384075A4}" created="2025-04-14T20:18:53.857" startDate="2025-04-14T20:18:53.859" dueDate="2025-04-14T20:18:53.859" assignedTo="{13A765C0-ACA4-7AC4-D3D9-4E6AE549F76C}" title="@Chris Sano and @Diana Hsu ,  Put in a blurb here around RTT as most pole don’t quite know what RTT is so I tried to make it more user facing. I’ts not quite great yet… but wanted to give this a starting point.">
    <ac:txMkLst xmlns:ac="http://schemas.microsoft.com/office/drawing/2013/main/command">
      <pc:docMk xmlns:pc="http://schemas.microsoft.com/office/powerpoint/2013/main/command"/>
      <pc:sldMk xmlns:pc="http://schemas.microsoft.com/office/powerpoint/2013/main/command" cId="1774592163" sldId="256"/>
      <ac:spMk id="3" creationId="{80C29EAD-69DD-6E6B-C3A4-9A5BC729C185}"/>
      <ac:txMk cp="301">
        <ac:context len="302" hash="1569132185"/>
      </ac:txMk>
    </ac:txMkLst>
    <p188:pos x="11221464" y="3547531"/>
    <p188:txBody>
      <a:bodyPr/>
      <a:lstStyle/>
      <a:p>
        <a:r>
          <a:rPr lang="en-US"/>
          <a:t>[@Chris Sano]  and [@Diana Hsu] ,
Put in a blurb here around RTT as most pole don’t quite know what RTT is so I tried to make it more user facing.  I’ts not quite great yet… but wanted to give this a starting point.</a:t>
        </a:r>
      </a:p>
    </p188:txBody>
    <p188:extLst>
      <p:ext xmlns:p="http://schemas.openxmlformats.org/presentationml/2006/main" uri="{5BB2D875-25FF-4072-B9AC-8F64D62656EB}">
        <p228:taskDetails xmlns:p228="http://schemas.microsoft.com/office/powerpoint/2022/08/main">
          <p228:history>
            <p228:event time="2025-04-14T20:18:53.857" id="{D17B3E04-7800-4F22-98CC-815149731B42}">
              <p228:atrbtn authorId="{AB3040C9-F4E0-8A34-2DC3-3A74384075A4}"/>
              <p228:anchr>
                <p228:comment id="{30CF9BA9-C3D0-427A-B075-C3CE2B6FD981}"/>
              </p228:anchr>
              <p228:add/>
            </p228:event>
            <p228:event time="2025-04-14T20:18:53.857" id="{201D1543-0A0D-49D8-91F9-CF7D2F62E339}">
              <p228:atrbtn authorId="{AB3040C9-F4E0-8A34-2DC3-3A74384075A4}"/>
              <p228:anchr>
                <p228:comment id="{30CF9BA9-C3D0-427A-B075-C3CE2B6FD981}"/>
              </p228:anchr>
              <p228:asgn authorId="{13A765C0-ACA4-7AC4-D3D9-4E6AE549F76C}"/>
            </p228:event>
            <p228:event time="2025-04-14T20:18:53.857" id="{1398E58F-72F5-422E-A507-A8A2F4E97B30}">
              <p228:atrbtn authorId="{AB3040C9-F4E0-8A34-2DC3-3A74384075A4}"/>
              <p228:anchr>
                <p228:comment id="{30CF9BA9-C3D0-427A-B075-C3CE2B6FD981}"/>
              </p228:anchr>
              <p228:title val="@Chris Sano and @Diana Hsu ,  Put in a blurb here around RTT as most pole don’t quite know what RTT is so I tried to make it more user facing. I’ts not quite great yet… but wanted to give this a starting point."/>
            </p228:event>
            <p228:event time="2025-04-14T20:18:53.857" id="{C7D3C189-C4A3-4A2B-807E-42FBD2AAAE16}">
              <p228:atrbtn authorId="{AB3040C9-F4E0-8A34-2DC3-3A74384075A4}"/>
              <p228:anchr>
                <p228:comment id="{30CF9BA9-C3D0-427A-B075-C3CE2B6FD981}"/>
              </p228:anchr>
              <p228:date stDt="2025-04-14T20:18:53.859" endDt="2025-04-14T20:18:53.859"/>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F076C-12BB-4B56-B14A-A06B221964C4}"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366AB-E206-40C8-B853-5DF1D329F0CE}" type="slidenum">
              <a:rPr lang="en-US" smtClean="0"/>
              <a:t>‹#›</a:t>
            </a:fld>
            <a:endParaRPr lang="en-US"/>
          </a:p>
        </p:txBody>
      </p:sp>
    </p:spTree>
    <p:extLst>
      <p:ext uri="{BB962C8B-B14F-4D97-AF65-F5344CB8AC3E}">
        <p14:creationId xmlns:p14="http://schemas.microsoft.com/office/powerpoint/2010/main" val="3298057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9366AB-E206-40C8-B853-5DF1D329F0CE}" type="slidenum">
              <a:rPr lang="en-US" smtClean="0"/>
              <a:t>13</a:t>
            </a:fld>
            <a:endParaRPr lang="en-US"/>
          </a:p>
        </p:txBody>
      </p:sp>
    </p:spTree>
    <p:extLst>
      <p:ext uri="{BB962C8B-B14F-4D97-AF65-F5344CB8AC3E}">
        <p14:creationId xmlns:p14="http://schemas.microsoft.com/office/powerpoint/2010/main" val="55871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1A974-3B25-A256-C2DA-57E24B740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EA274-AB80-1F6E-4942-EE8F565DC3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F02C9-19FD-8B96-9612-B7BC85D3CB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51B303-D3BB-9D08-7737-8C4A88D489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2896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F263-986A-714E-6269-8AA8F7843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40BC1-9CF1-EFB6-30BA-CA619576D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331DF-6E62-9084-34E5-835DDF2F9A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129868-2BE6-6386-9BAB-8D6C304973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450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A0C0B-4DF9-68D2-ED12-0F2D350A6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C8F1B-4E48-2F20-DD38-4CF12531C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913D7-A599-D5AF-7EF6-C97067AAD5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B59722-3515-2EFB-9134-F20BB7DEAB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9577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64CC6-7A12-81D6-4A9C-278BDFD86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5DD52-FFDA-0FDF-A204-000E7D642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F7562-6B48-7A17-6E00-CA6F2F9697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759144-71E4-8E07-CE31-2C76661A33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4623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DAB6F-61E7-6A0A-C8A0-BB4FBE351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507A1-3792-D8FD-D0F5-1F73483CF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A71475-10C6-5DF3-1162-95AF921AA44B}"/>
              </a:ext>
            </a:extLst>
          </p:cNvPr>
          <p:cNvSpPr>
            <a:spLocks noGrp="1"/>
          </p:cNvSpPr>
          <p:nvPr>
            <p:ph type="body" idx="1"/>
          </p:nvPr>
        </p:nvSpPr>
        <p:spPr/>
        <p:txBody>
          <a:bodyPr/>
          <a:lstStyle/>
          <a:p>
            <a:pPr algn="l" rtl="0" fontAlgn="base">
              <a:lnSpc>
                <a:spcPts val="1275"/>
              </a:lnSpc>
            </a:pPr>
            <a:r>
              <a:rPr lang="en-US" sz="1800" b="0" i="0">
                <a:solidFill>
                  <a:srgbClr val="000000"/>
                </a:solidFill>
                <a:effectLst/>
                <a:latin typeface="Aptos" panose="020B0004020202020204" pitchFamily="34" charset="0"/>
              </a:rPr>
              <a:t>SMBs who have been using Microsoft 365 Copilot are already seeing transformative results, with a </a:t>
            </a:r>
            <a:r>
              <a:rPr lang="en-US" sz="1800" b="1" i="0">
                <a:solidFill>
                  <a:srgbClr val="000000"/>
                </a:solidFill>
                <a:effectLst/>
                <a:latin typeface="Aptos" panose="020B0004020202020204" pitchFamily="34" charset="0"/>
              </a:rPr>
              <a:t>projected ROI of 353% over a 3-year period.</a:t>
            </a:r>
            <a:r>
              <a:rPr lang="en-US" sz="1800" b="0" i="0">
                <a:solidFill>
                  <a:srgbClr val="000000"/>
                </a:solidFill>
                <a:effectLst/>
                <a:latin typeface="Aptos" panose="020B0004020202020204" pitchFamily="34" charset="0"/>
              </a:rPr>
              <a:t> This impressive ROI highlights the significant benefits that come with integrating Copilot into your flow of work.  </a:t>
            </a:r>
            <a:endParaRPr lang="en-US" sz="6600" b="0" i="0">
              <a:solidFill>
                <a:srgbClr val="000000"/>
              </a:solidFill>
              <a:effectLst/>
              <a:latin typeface="Segoe UI" panose="020B0502040204020203" pitchFamily="34" charset="0"/>
            </a:endParaRPr>
          </a:p>
          <a:p>
            <a:pPr algn="l" rtl="0" fontAlgn="base">
              <a:lnSpc>
                <a:spcPts val="1275"/>
              </a:lnSpc>
            </a:pPr>
            <a:r>
              <a:rPr lang="en-US" sz="1800" b="0" i="0">
                <a:solidFill>
                  <a:srgbClr val="000000"/>
                </a:solidFill>
                <a:effectLst/>
                <a:latin typeface="Aptos" panose="020B0004020202020204" pitchFamily="34" charset="0"/>
              </a:rPr>
              <a:t> </a:t>
            </a:r>
            <a:endParaRPr lang="en-US" sz="6600" b="0" i="0">
              <a:solidFill>
                <a:srgbClr val="000000"/>
              </a:solidFill>
              <a:effectLst/>
              <a:latin typeface="Segoe UI" panose="020B0502040204020203" pitchFamily="34" charset="0"/>
            </a:endParaRPr>
          </a:p>
          <a:p>
            <a:pPr algn="l" rtl="0" fontAlgn="base">
              <a:lnSpc>
                <a:spcPts val="1275"/>
              </a:lnSpc>
            </a:pPr>
            <a:r>
              <a:rPr lang="en-US" sz="1800" b="0" i="0">
                <a:solidFill>
                  <a:srgbClr val="000000"/>
                </a:solidFill>
                <a:effectLst/>
                <a:latin typeface="Aptos" panose="020B0004020202020204" pitchFamily="34" charset="0"/>
              </a:rPr>
              <a:t>By streamlining internal processes and enhancing productivity, businesses like yours can leverage these returns to thrive in today's fast-paced business environment and stay ahead of the competition. </a:t>
            </a:r>
            <a:endParaRPr lang="en-US" sz="6600" b="0" i="0">
              <a:solidFill>
                <a:srgbClr val="000000"/>
              </a:solidFill>
              <a:effectLst/>
              <a:latin typeface="Segoe UI" panose="020B0502040204020203" pitchFamily="34" charset="0"/>
            </a:endParaRPr>
          </a:p>
          <a:p>
            <a:pPr>
              <a:defRPr/>
            </a:pPr>
            <a:endParaRPr lang="en-US" sz="3200">
              <a:solidFill>
                <a:srgbClr val="000000"/>
              </a:solidFill>
              <a:latin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5F62A02-B820-B2A2-1369-21E062F6AC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30CB0-227E-4143-B833-F4A06208A98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832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4/24/2025 12:14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9722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F03E0-DF96-6338-1003-064823C47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238AB-03D2-0505-2452-B2FF8EF05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A424D-9002-CC83-134E-23979E9304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738805-522E-C23A-FDE4-DC04A991FF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015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9366AB-E206-40C8-B853-5DF1D329F0CE}" type="slidenum">
              <a:rPr lang="en-US" smtClean="0"/>
              <a:t>7</a:t>
            </a:fld>
            <a:endParaRPr lang="en-US"/>
          </a:p>
        </p:txBody>
      </p:sp>
    </p:spTree>
    <p:extLst>
      <p:ext uri="{BB962C8B-B14F-4D97-AF65-F5344CB8AC3E}">
        <p14:creationId xmlns:p14="http://schemas.microsoft.com/office/powerpoint/2010/main" val="99706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51EA-75AA-E312-E58C-61A0BEE3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EB97E-34C7-CA2E-5BC2-E73F3D6DF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5CECC-466F-334D-D877-B6090F76C5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DE8145-5785-B096-8EBA-1369B51D9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38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49EC0-370D-FADE-A1D2-9159246A7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1D9B-7442-0545-F3C5-D7DD4F506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DDAB4-54D5-EB14-8C30-5E09687F4719}"/>
              </a:ext>
            </a:extLst>
          </p:cNvPr>
          <p:cNvSpPr>
            <a:spLocks noGrp="1"/>
          </p:cNvSpPr>
          <p:nvPr>
            <p:ph type="body" idx="1"/>
          </p:nvPr>
        </p:nvSpPr>
        <p:spPr/>
        <p:txBody>
          <a:bodyPr/>
          <a:lstStyle/>
          <a:p>
            <a:r>
              <a:rPr lang="en-US" b="0" i="0">
                <a:solidFill>
                  <a:srgbClr val="1E1E1E"/>
                </a:solidFill>
                <a:effectLst/>
                <a:latin typeface="Segoe UI" panose="020B0502040204020203" pitchFamily="34" charset="0"/>
              </a:rPr>
              <a:t>In Preview mode for Pages, authors can switch between Desktop and Mobile views of the page. In Preview mode for News, authors also have the option to look at the Email view of the news post if their news post can be sent as an email. To adjust the mobile view of flexible sections, authors can change the order in which the web parts reflow within a section by using the control in the section properties pane. We are also introducing animation effects for various web parts: People, Quick Links, and Editorial Cards. When these web parts enter the viewport, you will notice that they slide into view. By default, the animation will be turned on. To disable animation, use the web part properties pane. Animation can be seen in Preview mode.</a:t>
            </a:r>
            <a:endParaRPr lang="en-US"/>
          </a:p>
        </p:txBody>
      </p:sp>
      <p:sp>
        <p:nvSpPr>
          <p:cNvPr id="4" name="Slide Number Placeholder 3">
            <a:extLst>
              <a:ext uri="{FF2B5EF4-FFF2-40B4-BE49-F238E27FC236}">
                <a16:creationId xmlns:a16="http://schemas.microsoft.com/office/drawing/2014/main" id="{6CF9F96C-AF7A-A5E8-C4B0-A220F6038E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6534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91.svg"/><Relationship Id="rId4" Type="http://schemas.openxmlformats.org/officeDocument/2006/relationships/image" Target="../media/image9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Master" Target="../slideMasters/slideMaster3.xml"/><Relationship Id="rId4" Type="http://schemas.openxmlformats.org/officeDocument/2006/relationships/image" Target="../media/image97.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00.jpeg"/><Relationship Id="rId1" Type="http://schemas.openxmlformats.org/officeDocument/2006/relationships/slideMaster" Target="../slideMasters/slideMaster4.xml"/><Relationship Id="rId4" Type="http://schemas.openxmlformats.org/officeDocument/2006/relationships/image" Target="../media/image120.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00.jpeg"/><Relationship Id="rId1" Type="http://schemas.openxmlformats.org/officeDocument/2006/relationships/slideMaster" Target="../slideMasters/slideMaster4.xml"/><Relationship Id="rId5" Type="http://schemas.openxmlformats.org/officeDocument/2006/relationships/image" Target="../media/image121.jpeg"/><Relationship Id="rId4" Type="http://schemas.openxmlformats.org/officeDocument/2006/relationships/image" Target="../media/image120.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Master" Target="../slideMasters/slideMaster4.xml"/><Relationship Id="rId4" Type="http://schemas.openxmlformats.org/officeDocument/2006/relationships/image" Target="../media/image126.jpe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Master" Target="../slideMasters/slideMaster4.xml"/><Relationship Id="rId5" Type="http://schemas.openxmlformats.org/officeDocument/2006/relationships/image" Target="../media/image130.jpeg"/><Relationship Id="rId4" Type="http://schemas.openxmlformats.org/officeDocument/2006/relationships/image" Target="../media/image129.jpe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00.jpeg"/><Relationship Id="rId1" Type="http://schemas.openxmlformats.org/officeDocument/2006/relationships/slideMaster" Target="../slideMasters/slideMaster4.xml"/><Relationship Id="rId6" Type="http://schemas.openxmlformats.org/officeDocument/2006/relationships/image" Target="../media/image131.jpeg"/><Relationship Id="rId5" Type="http://schemas.openxmlformats.org/officeDocument/2006/relationships/image" Target="../media/image121.jpeg"/><Relationship Id="rId4" Type="http://schemas.openxmlformats.org/officeDocument/2006/relationships/image" Target="../media/image120.jpe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00.jpeg"/><Relationship Id="rId1" Type="http://schemas.openxmlformats.org/officeDocument/2006/relationships/slideMaster" Target="../slideMasters/slideMaster4.xml"/><Relationship Id="rId4" Type="http://schemas.openxmlformats.org/officeDocument/2006/relationships/image" Target="../media/image120.jpe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00.jpeg"/><Relationship Id="rId1" Type="http://schemas.openxmlformats.org/officeDocument/2006/relationships/slideMaster" Target="../slideMasters/slideMaster4.xml"/><Relationship Id="rId5" Type="http://schemas.openxmlformats.org/officeDocument/2006/relationships/image" Target="../media/image121.jpeg"/><Relationship Id="rId4" Type="http://schemas.openxmlformats.org/officeDocument/2006/relationships/image" Target="../media/image120.jpe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00.jpeg"/><Relationship Id="rId1" Type="http://schemas.openxmlformats.org/officeDocument/2006/relationships/slideMaster" Target="../slideMasters/slideMaster4.xml"/><Relationship Id="rId6" Type="http://schemas.openxmlformats.org/officeDocument/2006/relationships/image" Target="../media/image131.jpeg"/><Relationship Id="rId5" Type="http://schemas.openxmlformats.org/officeDocument/2006/relationships/image" Target="../media/image121.jpeg"/><Relationship Id="rId4" Type="http://schemas.openxmlformats.org/officeDocument/2006/relationships/image" Target="../media/image120.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Master" Target="../slideMasters/slideMaster5.xml"/><Relationship Id="rId4" Type="http://schemas.openxmlformats.org/officeDocument/2006/relationships/image" Target="../media/image97.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jpe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2.xml"/><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4" Type="http://schemas.openxmlformats.org/officeDocument/2006/relationships/image" Target="../media/image6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5" Type="http://schemas.openxmlformats.org/officeDocument/2006/relationships/image" Target="../media/image61.jpeg"/><Relationship Id="rId4" Type="http://schemas.openxmlformats.org/officeDocument/2006/relationships/image" Target="../media/image6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2.xml"/><Relationship Id="rId4" Type="http://schemas.openxmlformats.org/officeDocument/2006/relationships/image" Target="../media/image8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33612936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301352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542712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426927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64327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43660373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19091528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0282844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973973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7210446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2862094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593400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5540034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6034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2781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3634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922053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8945513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266353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08531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4814451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5032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4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11601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3787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503710"/>
      </p:ext>
    </p:extLst>
  </p:cSld>
  <p:clrMapOvr>
    <a:masterClrMapping/>
  </p:clrMapOvr>
  <p:transition>
    <p:fade/>
  </p:transition>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7404380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9365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752402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65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C2208ED-1531-486A-A671-D18711B4782D}"/>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2216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B2807B7-DE13-4A56-9011-FC9C05D3A5EB}"/>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45628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erial photo of an office building lobby.">
            <a:extLst>
              <a:ext uri="{FF2B5EF4-FFF2-40B4-BE49-F238E27FC236}">
                <a16:creationId xmlns:a16="http://schemas.microsoft.com/office/drawing/2014/main" id="{BD0CECEE-6379-4C70-9283-AA40D82338FB}"/>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3218007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erial photo of an office building lobby.">
            <a:extLst>
              <a:ext uri="{FF2B5EF4-FFF2-40B4-BE49-F238E27FC236}">
                <a16:creationId xmlns:a16="http://schemas.microsoft.com/office/drawing/2014/main" id="{E4EC594C-8F1D-403A-BD67-16F41EF06160}"/>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124858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451072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Two people looking at a computer screen&#10;">
            <a:extLst>
              <a:ext uri="{FF2B5EF4-FFF2-40B4-BE49-F238E27FC236}">
                <a16:creationId xmlns:a16="http://schemas.microsoft.com/office/drawing/2014/main" id="{C8E48462-410F-4BD4-912C-73CAF94C163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327595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Two people looking at a computer screen&#10;">
            <a:extLst>
              <a:ext uri="{FF2B5EF4-FFF2-40B4-BE49-F238E27FC236}">
                <a16:creationId xmlns:a16="http://schemas.microsoft.com/office/drawing/2014/main" id="{67AE355B-EFD6-4F9B-9647-C3AD81D2CB5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1549734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Datacenter with man walking down the aisle">
            <a:extLst>
              <a:ext uri="{FF2B5EF4-FFF2-40B4-BE49-F238E27FC236}">
                <a16:creationId xmlns:a16="http://schemas.microsoft.com/office/drawing/2014/main" id="{D9A5DB06-CA2E-42DD-BF08-BFDF9AEDDEFC}"/>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158095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Datacenter with man walking down the aisle">
            <a:extLst>
              <a:ext uri="{FF2B5EF4-FFF2-40B4-BE49-F238E27FC236}">
                <a16:creationId xmlns:a16="http://schemas.microsoft.com/office/drawing/2014/main" id="{7363045C-53D3-46A4-A40D-1AB2A5D42C45}"/>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456358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group of people wearing masks and maintaining a safe distance in a professional building.&#10;">
            <a:extLst>
              <a:ext uri="{FF2B5EF4-FFF2-40B4-BE49-F238E27FC236}">
                <a16:creationId xmlns:a16="http://schemas.microsoft.com/office/drawing/2014/main" id="{17248A80-2E58-49E8-9230-E05FE2C793C0}"/>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47439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group of people wearing masks and maintaining a safe distance in a professional building.&#10;">
            <a:extLst>
              <a:ext uri="{FF2B5EF4-FFF2-40B4-BE49-F238E27FC236}">
                <a16:creationId xmlns:a16="http://schemas.microsoft.com/office/drawing/2014/main" id="{649BB261-65DE-4F53-B8F8-DCF2647A32FE}"/>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2474371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A person sitting at a table with a computer in front of a window&#10;">
            <a:extLst>
              <a:ext uri="{FF2B5EF4-FFF2-40B4-BE49-F238E27FC236}">
                <a16:creationId xmlns:a16="http://schemas.microsoft.com/office/drawing/2014/main" id="{01E92E01-7732-4AD0-928A-10630D0CA60A}"/>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286936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person sitting at a table with a computer in front of a window&#10;">
            <a:extLst>
              <a:ext uri="{FF2B5EF4-FFF2-40B4-BE49-F238E27FC236}">
                <a16:creationId xmlns:a16="http://schemas.microsoft.com/office/drawing/2014/main" id="{8E02C7C9-5ACE-4046-8576-3941E415FDA3}"/>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973845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850ED6A-DB92-4C7A-94EE-B879BEC0DEAB}"/>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919439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09F1E86-46AC-4579-ABA5-73E3B4CAE627}"/>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3374933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064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sitting in front of a computer with Teams screen.&#10;">
            <a:extLst>
              <a:ext uri="{FF2B5EF4-FFF2-40B4-BE49-F238E27FC236}">
                <a16:creationId xmlns:a16="http://schemas.microsoft.com/office/drawing/2014/main" id="{DEF4BC1C-CD11-499D-885F-8149F24F327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3699893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9" name="Picture 8" descr="A person sitting in front of a computer with Teams screen.&#10;">
            <a:extLst>
              <a:ext uri="{FF2B5EF4-FFF2-40B4-BE49-F238E27FC236}">
                <a16:creationId xmlns:a16="http://schemas.microsoft.com/office/drawing/2014/main" id="{369E485D-C017-4A9F-81AE-E784F9BCE53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1271684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wind turbine farm.">
            <a:extLst>
              <a:ext uri="{FF2B5EF4-FFF2-40B4-BE49-F238E27FC236}">
                <a16:creationId xmlns:a16="http://schemas.microsoft.com/office/drawing/2014/main" id="{F0B1500B-EDA6-44EE-AF52-9962FE1DD977}"/>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3220146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wind turbine farm.">
            <a:extLst>
              <a:ext uri="{FF2B5EF4-FFF2-40B4-BE49-F238E27FC236}">
                <a16:creationId xmlns:a16="http://schemas.microsoft.com/office/drawing/2014/main" id="{70DA8B1C-E4AF-4CA8-BF31-E79152795221}"/>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2893953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Woman wearing HoloLens working on an engine.">
            <a:extLst>
              <a:ext uri="{FF2B5EF4-FFF2-40B4-BE49-F238E27FC236}">
                <a16:creationId xmlns:a16="http://schemas.microsoft.com/office/drawing/2014/main" id="{BC372F5E-C876-4BD8-B197-2E434E224B15}"/>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3892864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71072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Manufacturing factory floor&#10;">
            <a:extLst>
              <a:ext uri="{FF2B5EF4-FFF2-40B4-BE49-F238E27FC236}">
                <a16:creationId xmlns:a16="http://schemas.microsoft.com/office/drawing/2014/main" id="{C52474CA-14F8-447F-8510-9655A1FB47AA}"/>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4093006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6" name="Picture 5" descr="Manufacturing factory floor&#10;">
            <a:extLst>
              <a:ext uri="{FF2B5EF4-FFF2-40B4-BE49-F238E27FC236}">
                <a16:creationId xmlns:a16="http://schemas.microsoft.com/office/drawing/2014/main" id="{72229B92-1061-467C-BBD4-04315CCF248E}"/>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1353946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person using a computer and wearing a mask.&#10;&#10;">
            <a:extLst>
              <a:ext uri="{FF2B5EF4-FFF2-40B4-BE49-F238E27FC236}">
                <a16:creationId xmlns:a16="http://schemas.microsoft.com/office/drawing/2014/main" id="{3109D5BE-75B0-4E15-ADD2-856974AF5380}"/>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2439156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person using a computer and wearing a mask.&#10;&#10;">
            <a:extLst>
              <a:ext uri="{FF2B5EF4-FFF2-40B4-BE49-F238E27FC236}">
                <a16:creationId xmlns:a16="http://schemas.microsoft.com/office/drawing/2014/main" id="{424B57D9-0EA9-433A-8C9F-A17ECA59B443}"/>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3272154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66945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veloper sitting at a desk with a computer&#10;">
            <a:extLst>
              <a:ext uri="{FF2B5EF4-FFF2-40B4-BE49-F238E27FC236}">
                <a16:creationId xmlns:a16="http://schemas.microsoft.com/office/drawing/2014/main" id="{6175A18B-905D-4056-B614-2BFA55FC4108}"/>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12194748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A developer sitting at a desk with a computer&#10;">
            <a:extLst>
              <a:ext uri="{FF2B5EF4-FFF2-40B4-BE49-F238E27FC236}">
                <a16:creationId xmlns:a16="http://schemas.microsoft.com/office/drawing/2014/main" id="{3E93AB52-8A13-4D82-B7E6-29564B592896}"/>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4116595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holding a tablet computer in an office building.&#10;">
            <a:extLst>
              <a:ext uri="{FF2B5EF4-FFF2-40B4-BE49-F238E27FC236}">
                <a16:creationId xmlns:a16="http://schemas.microsoft.com/office/drawing/2014/main" id="{D7852733-E3B5-4796-B95A-BB483403D9D6}"/>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589155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6" name="Picture 5" descr="A person holding a tablet computer in an office building.&#10;">
            <a:extLst>
              <a:ext uri="{FF2B5EF4-FFF2-40B4-BE49-F238E27FC236}">
                <a16:creationId xmlns:a16="http://schemas.microsoft.com/office/drawing/2014/main" id="{1626BE3D-2164-45CB-B2DD-5B09710F2AF3}"/>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697639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descr="Two people meeting in a conference room with masks.">
            <a:extLst>
              <a:ext uri="{FF2B5EF4-FFF2-40B4-BE49-F238E27FC236}">
                <a16:creationId xmlns:a16="http://schemas.microsoft.com/office/drawing/2014/main" id="{91AEBA32-8F63-4E43-B52B-77647C7CAAE3}"/>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65077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Two people meeting in a conference room with masks.">
            <a:extLst>
              <a:ext uri="{FF2B5EF4-FFF2-40B4-BE49-F238E27FC236}">
                <a16:creationId xmlns:a16="http://schemas.microsoft.com/office/drawing/2014/main" id="{2AF824F0-A593-43FD-8AF6-E7756201423E}"/>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527297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1222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43112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23814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1423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34239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57852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638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2671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094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0116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1371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8742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0513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4622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375923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878536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5564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53198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48494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0443617"/>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84768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861157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04716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374603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049840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49749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954255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95430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90481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692747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88651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01990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1890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81537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62616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1864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25747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81032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5556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37664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892913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913189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546290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561981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431973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795473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69998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89272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3254336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87887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8552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1854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030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905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8421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626667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108317793"/>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919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2862094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593400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42293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6034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2781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3634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922053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8945513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266353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08531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4814451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5032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46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19544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3787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503710"/>
      </p:ext>
    </p:extLst>
  </p:cSld>
  <p:clrMapOvr>
    <a:masterClrMapping/>
  </p:clrMapOvr>
  <p:transition>
    <p:fade/>
  </p:transition>
  <p:hf sldNum="0"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7404380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9365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752402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65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2550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28305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4034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918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863150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1174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495479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525219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429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64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3041366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612376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56579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gradFill flip="none" rotWithShape="1">
          <a:gsLst>
            <a:gs pos="99383">
              <a:srgbClr val="49C5B1"/>
            </a:gs>
            <a:gs pos="75000">
              <a:srgbClr val="225B62">
                <a:alpha val="70000"/>
              </a:srgbClr>
            </a:gs>
            <a:gs pos="43000">
              <a:srgbClr val="49C5B1">
                <a:alpha val="42000"/>
              </a:srgbClr>
            </a:gs>
            <a:gs pos="61720">
              <a:srgbClr val="328783">
                <a:alpha val="72000"/>
              </a:srgbClr>
            </a:gs>
            <a:gs pos="0">
              <a:srgbClr val="B9DCD2">
                <a:alpha val="34000"/>
              </a:srgb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3" name="Picture 12" descr="A close-up of several green squares&#10;&#10;Description automatically generated">
            <a:extLst>
              <a:ext uri="{FF2B5EF4-FFF2-40B4-BE49-F238E27FC236}">
                <a16:creationId xmlns:a16="http://schemas.microsoft.com/office/drawing/2014/main" id="{7725782C-080F-1F95-6D3B-C4D5C0742B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B55674D-26E7-9727-2DC7-B84D57DD8406}"/>
              </a:ext>
            </a:extLst>
          </p:cNvPr>
          <p:cNvSpPr>
            <a:spLocks noGrp="1"/>
          </p:cNvSpPr>
          <p:nvPr>
            <p:ph type="title" hasCustomPrompt="1"/>
          </p:nvPr>
        </p:nvSpPr>
        <p:spPr>
          <a:xfrm>
            <a:off x="594360" y="1560468"/>
            <a:ext cx="4464657" cy="1354217"/>
          </a:xfrm>
          <a:prstGeom prst="rect">
            <a:avLst/>
          </a:prstGeom>
        </p:spPr>
        <p:txBody>
          <a:bodyPr wrap="square" lIns="0" tIns="0" rIns="0" bIns="0" anchor="b" anchorCtr="0">
            <a:spAutoFit/>
          </a:bodyPr>
          <a:lstStyle>
            <a:lvl1pPr marL="0" algn="l" defTabSz="932742" rtl="0" eaLnBrk="1" latinLnBrk="0" hangingPunct="1">
              <a:lnSpc>
                <a:spcPct val="100000"/>
              </a:lnSpc>
              <a:spcBef>
                <a:spcPct val="0"/>
              </a:spcBef>
              <a:buNone/>
              <a:defRPr lang="en-US" sz="4400" b="1" i="0" kern="1200" cap="none" spc="-50" baseline="0" dirty="0">
                <a:ln w="3175">
                  <a:noFill/>
                </a:ln>
                <a:solidFill>
                  <a:srgbClr val="225B62"/>
                </a:solidFill>
                <a:effectLst/>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a:extLst>
              <a:ext uri="{FF2B5EF4-FFF2-40B4-BE49-F238E27FC236}">
                <a16:creationId xmlns:a16="http://schemas.microsoft.com/office/drawing/2014/main" id="{C47169B4-91B7-6381-7E92-580EC8940BCB}"/>
              </a:ext>
            </a:extLst>
          </p:cNvPr>
          <p:cNvSpPr>
            <a:spLocks noGrp="1"/>
          </p:cNvSpPr>
          <p:nvPr>
            <p:ph type="body" sz="quarter" idx="12" hasCustomPrompt="1"/>
          </p:nvPr>
        </p:nvSpPr>
        <p:spPr>
          <a:xfrm>
            <a:off x="594360" y="3346171"/>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25B62"/>
                </a:solidFill>
                <a:latin typeface="Segoe Sans Display Semibold" pitchFamily="2" charset="0"/>
                <a:cs typeface="Segoe Sans Display Semibold" pitchFamily="2" charset="0"/>
              </a:defRPr>
            </a:lvl1pPr>
          </a:lstStyle>
          <a:p>
            <a:pPr lvl="0"/>
            <a:r>
              <a:rPr lang="en-US"/>
              <a:t>Speaker name or subtitle</a:t>
            </a:r>
          </a:p>
        </p:txBody>
      </p:sp>
      <p:pic>
        <p:nvPicPr>
          <p:cNvPr id="7" name="Graphic 6">
            <a:extLst>
              <a:ext uri="{FF2B5EF4-FFF2-40B4-BE49-F238E27FC236}">
                <a16:creationId xmlns:a16="http://schemas.microsoft.com/office/drawing/2014/main" id="{FCDEEAB3-998E-5F0F-F7B9-443CC51912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587489"/>
            <a:ext cx="1922809" cy="407636"/>
          </a:xfrm>
          <a:prstGeom prst="rect">
            <a:avLst/>
          </a:prstGeom>
        </p:spPr>
      </p:pic>
    </p:spTree>
    <p:extLst>
      <p:ext uri="{BB962C8B-B14F-4D97-AF65-F5344CB8AC3E}">
        <p14:creationId xmlns:p14="http://schemas.microsoft.com/office/powerpoint/2010/main" val="340096974"/>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guide id="25" pos="4632">
          <p15:clr>
            <a:srgbClr val="FBAE40"/>
          </p15:clr>
        </p15:guide>
        <p15:guide id="26" orient="horz" pos="496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6109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842079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47389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3443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2549671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701862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85969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35141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6046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71008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61465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1415346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498882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992517"/>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55281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7594144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317644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87405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3709690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hqprint">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8129617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54240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hqprint">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92515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2618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20209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01008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6025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428932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37751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0907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9384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97371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98308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62240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1301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74934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47344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98708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621667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04260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84771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963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75827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358872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718549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223401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62128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28602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89015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787503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hqprint">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065509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154114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76550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0487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556001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30337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92081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47347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60291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843319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342452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810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Blank 4">
    <p:bg>
      <p:bgPr>
        <a:solidFill>
          <a:srgbClr val="FFF8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35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2_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00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678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448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D8E492-F151-D0B1-38D2-1027625A18FA}"/>
              </a:ext>
            </a:extLst>
          </p:cNvPr>
          <p:cNvSpPr/>
          <p:nvPr userDrawn="1"/>
        </p:nvSpPr>
        <p:spPr bwMode="auto">
          <a:xfrm>
            <a:off x="0" y="0"/>
            <a:ext cx="12192000" cy="6858000"/>
          </a:xfrm>
          <a:prstGeom prst="rect">
            <a:avLst/>
          </a:prstGeom>
          <a:solidFill>
            <a:srgbClr val="FCF4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99753446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1_Blank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453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60429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4040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0311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9.xml"/><Relationship Id="rId21" Type="http://schemas.openxmlformats.org/officeDocument/2006/relationships/slideLayout" Target="../slideLayouts/slideLayout54.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63" Type="http://schemas.openxmlformats.org/officeDocument/2006/relationships/slideLayout" Target="../slideLayouts/slideLayout96.xml"/><Relationship Id="rId68" Type="http://schemas.openxmlformats.org/officeDocument/2006/relationships/slideLayout" Target="../slideLayouts/slideLayout101.xml"/><Relationship Id="rId16" Type="http://schemas.openxmlformats.org/officeDocument/2006/relationships/slideLayout" Target="../slideLayouts/slideLayout4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66" Type="http://schemas.openxmlformats.org/officeDocument/2006/relationships/slideLayout" Target="../slideLayouts/slideLayout99.xml"/><Relationship Id="rId74" Type="http://schemas.openxmlformats.org/officeDocument/2006/relationships/slideLayout" Target="../slideLayouts/slideLayout107.xml"/><Relationship Id="rId79" Type="http://schemas.openxmlformats.org/officeDocument/2006/relationships/image" Target="../media/image12.svg"/><Relationship Id="rId5" Type="http://schemas.openxmlformats.org/officeDocument/2006/relationships/slideLayout" Target="../slideLayouts/slideLayout38.xml"/><Relationship Id="rId61" Type="http://schemas.openxmlformats.org/officeDocument/2006/relationships/slideLayout" Target="../slideLayouts/slideLayout94.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slideLayout" Target="../slideLayouts/slideLayout97.xml"/><Relationship Id="rId69" Type="http://schemas.openxmlformats.org/officeDocument/2006/relationships/slideLayout" Target="../slideLayouts/slideLayout102.xml"/><Relationship Id="rId77" Type="http://schemas.openxmlformats.org/officeDocument/2006/relationships/image" Target="../media/image10.png"/><Relationship Id="rId8" Type="http://schemas.openxmlformats.org/officeDocument/2006/relationships/slideLayout" Target="../slideLayouts/slideLayout41.xml"/><Relationship Id="rId51" Type="http://schemas.openxmlformats.org/officeDocument/2006/relationships/slideLayout" Target="../slideLayouts/slideLayout84.xml"/><Relationship Id="rId72" Type="http://schemas.openxmlformats.org/officeDocument/2006/relationships/slideLayout" Target="../slideLayouts/slideLayout105.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67" Type="http://schemas.openxmlformats.org/officeDocument/2006/relationships/slideLayout" Target="../slideLayouts/slideLayout100.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 Id="rId70" Type="http://schemas.openxmlformats.org/officeDocument/2006/relationships/slideLayout" Target="../slideLayouts/slideLayout103.xml"/><Relationship Id="rId75"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slideLayout" Target="../slideLayouts/slideLayout98.xml"/><Relationship Id="rId73" Type="http://schemas.openxmlformats.org/officeDocument/2006/relationships/slideLayout" Target="../slideLayouts/slideLayout106.xml"/><Relationship Id="rId78" Type="http://schemas.openxmlformats.org/officeDocument/2006/relationships/image" Target="../media/image11.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9" Type="http://schemas.openxmlformats.org/officeDocument/2006/relationships/slideLayout" Target="../slideLayouts/slideLayout72.xml"/><Relationship Id="rId34" Type="http://schemas.openxmlformats.org/officeDocument/2006/relationships/slideLayout" Target="../slideLayouts/slideLayout67.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76" Type="http://schemas.openxmlformats.org/officeDocument/2006/relationships/image" Target="../media/image9.png"/><Relationship Id="rId7" Type="http://schemas.openxmlformats.org/officeDocument/2006/relationships/slideLayout" Target="../slideLayouts/slideLayout40.xml"/><Relationship Id="rId71" Type="http://schemas.openxmlformats.org/officeDocument/2006/relationships/slideLayout" Target="../slideLayouts/slideLayout104.xml"/><Relationship Id="rId2" Type="http://schemas.openxmlformats.org/officeDocument/2006/relationships/slideLayout" Target="../slideLayouts/slideLayout35.xml"/><Relationship Id="rId2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image" Target="../media/image12.svg"/><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image" Target="../media/image11.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theme" Target="../theme/theme3.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51.xml"/><Relationship Id="rId21" Type="http://schemas.openxmlformats.org/officeDocument/2006/relationships/slideLayout" Target="../slideLayouts/slideLayout146.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63" Type="http://schemas.openxmlformats.org/officeDocument/2006/relationships/slideLayout" Target="../slideLayouts/slideLayout188.xml"/><Relationship Id="rId68" Type="http://schemas.openxmlformats.org/officeDocument/2006/relationships/slideLayout" Target="../slideLayouts/slideLayout193.xml"/><Relationship Id="rId84" Type="http://schemas.openxmlformats.org/officeDocument/2006/relationships/image" Target="../media/image98.emf"/><Relationship Id="rId16" Type="http://schemas.openxmlformats.org/officeDocument/2006/relationships/slideLayout" Target="../slideLayouts/slideLayout141.xml"/><Relationship Id="rId11" Type="http://schemas.openxmlformats.org/officeDocument/2006/relationships/slideLayout" Target="../slideLayouts/slideLayout136.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53" Type="http://schemas.openxmlformats.org/officeDocument/2006/relationships/slideLayout" Target="../slideLayouts/slideLayout178.xml"/><Relationship Id="rId58" Type="http://schemas.openxmlformats.org/officeDocument/2006/relationships/slideLayout" Target="../slideLayouts/slideLayout183.xml"/><Relationship Id="rId74" Type="http://schemas.openxmlformats.org/officeDocument/2006/relationships/slideLayout" Target="../slideLayouts/slideLayout199.xml"/><Relationship Id="rId79" Type="http://schemas.openxmlformats.org/officeDocument/2006/relationships/slideLayout" Target="../slideLayouts/slideLayout204.xml"/><Relationship Id="rId5" Type="http://schemas.openxmlformats.org/officeDocument/2006/relationships/slideLayout" Target="../slideLayouts/slideLayout130.xml"/><Relationship Id="rId61" Type="http://schemas.openxmlformats.org/officeDocument/2006/relationships/slideLayout" Target="../slideLayouts/slideLayout186.xml"/><Relationship Id="rId82" Type="http://schemas.openxmlformats.org/officeDocument/2006/relationships/slideLayout" Target="../slideLayouts/slideLayout207.xml"/><Relationship Id="rId19" Type="http://schemas.openxmlformats.org/officeDocument/2006/relationships/slideLayout" Target="../slideLayouts/slideLayout14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64" Type="http://schemas.openxmlformats.org/officeDocument/2006/relationships/slideLayout" Target="../slideLayouts/slideLayout189.xml"/><Relationship Id="rId69" Type="http://schemas.openxmlformats.org/officeDocument/2006/relationships/slideLayout" Target="../slideLayouts/slideLayout194.xml"/><Relationship Id="rId77" Type="http://schemas.openxmlformats.org/officeDocument/2006/relationships/slideLayout" Target="../slideLayouts/slideLayout202.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72" Type="http://schemas.openxmlformats.org/officeDocument/2006/relationships/slideLayout" Target="../slideLayouts/slideLayout197.xml"/><Relationship Id="rId80" Type="http://schemas.openxmlformats.org/officeDocument/2006/relationships/slideLayout" Target="../slideLayouts/slideLayout205.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59" Type="http://schemas.openxmlformats.org/officeDocument/2006/relationships/slideLayout" Target="../slideLayouts/slideLayout184.xml"/><Relationship Id="rId67" Type="http://schemas.openxmlformats.org/officeDocument/2006/relationships/slideLayout" Target="../slideLayouts/slideLayout192.xml"/><Relationship Id="rId20" Type="http://schemas.openxmlformats.org/officeDocument/2006/relationships/slideLayout" Target="../slideLayouts/slideLayout145.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62" Type="http://schemas.openxmlformats.org/officeDocument/2006/relationships/slideLayout" Target="../slideLayouts/slideLayout187.xml"/><Relationship Id="rId70" Type="http://schemas.openxmlformats.org/officeDocument/2006/relationships/slideLayout" Target="../slideLayouts/slideLayout195.xml"/><Relationship Id="rId75" Type="http://schemas.openxmlformats.org/officeDocument/2006/relationships/slideLayout" Target="../slideLayouts/slideLayout200.xml"/><Relationship Id="rId83" Type="http://schemas.openxmlformats.org/officeDocument/2006/relationships/theme" Target="../theme/theme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slideLayout" Target="../slideLayouts/slideLayout182.xml"/><Relationship Id="rId10" Type="http://schemas.openxmlformats.org/officeDocument/2006/relationships/slideLayout" Target="../slideLayouts/slideLayout135.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60" Type="http://schemas.openxmlformats.org/officeDocument/2006/relationships/slideLayout" Target="../slideLayouts/slideLayout185.xml"/><Relationship Id="rId65" Type="http://schemas.openxmlformats.org/officeDocument/2006/relationships/slideLayout" Target="../slideLayouts/slideLayout190.xml"/><Relationship Id="rId73" Type="http://schemas.openxmlformats.org/officeDocument/2006/relationships/slideLayout" Target="../slideLayouts/slideLayout198.xml"/><Relationship Id="rId78" Type="http://schemas.openxmlformats.org/officeDocument/2006/relationships/slideLayout" Target="../slideLayouts/slideLayout203.xml"/><Relationship Id="rId81" Type="http://schemas.openxmlformats.org/officeDocument/2006/relationships/slideLayout" Target="../slideLayouts/slideLayout20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9" Type="http://schemas.openxmlformats.org/officeDocument/2006/relationships/slideLayout" Target="../slideLayouts/slideLayout164.xml"/><Relationship Id="rId34" Type="http://schemas.openxmlformats.org/officeDocument/2006/relationships/slideLayout" Target="../slideLayouts/slideLayout159.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76" Type="http://schemas.openxmlformats.org/officeDocument/2006/relationships/slideLayout" Target="../slideLayouts/slideLayout201.xml"/><Relationship Id="rId7" Type="http://schemas.openxmlformats.org/officeDocument/2006/relationships/slideLayout" Target="../slideLayouts/slideLayout132.xml"/><Relationship Id="rId71" Type="http://schemas.openxmlformats.org/officeDocument/2006/relationships/slideLayout" Target="../slideLayouts/slideLayout196.xml"/><Relationship Id="rId2" Type="http://schemas.openxmlformats.org/officeDocument/2006/relationships/slideLayout" Target="../slideLayouts/slideLayout127.xml"/><Relationship Id="rId29" Type="http://schemas.openxmlformats.org/officeDocument/2006/relationships/slideLayout" Target="../slideLayouts/slideLayout154.xml"/><Relationship Id="rId24" Type="http://schemas.openxmlformats.org/officeDocument/2006/relationships/slideLayout" Target="../slideLayouts/slideLayout149.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66" Type="http://schemas.openxmlformats.org/officeDocument/2006/relationships/slideLayout" Target="../slideLayouts/slideLayout1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21" Type="http://schemas.openxmlformats.org/officeDocument/2006/relationships/image" Target="../media/image12.svg"/><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image" Target="../media/image11.png"/><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19" Type="http://schemas.openxmlformats.org/officeDocument/2006/relationships/theme" Target="../theme/theme5.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1630937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 id="2147483834" r:id="rId3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pic>
        <p:nvPicPr>
          <p:cNvPr id="5" name="Picture 4" descr="A blurry image of a yellow and pink background&#10;&#10;Description automatically generated">
            <a:extLst>
              <a:ext uri="{FF2B5EF4-FFF2-40B4-BE49-F238E27FC236}">
                <a16:creationId xmlns:a16="http://schemas.microsoft.com/office/drawing/2014/main" id="{032DDAF1-F548-DD68-59F4-A0C36AA0EBE5}"/>
              </a:ext>
            </a:extLst>
          </p:cNvPr>
          <p:cNvPicPr>
            <a:picLocks noChangeAspect="1"/>
          </p:cNvPicPr>
          <p:nvPr userDrawn="1"/>
        </p:nvPicPr>
        <p:blipFill>
          <a:blip r:embed="rId77">
            <a:alphaModFix amt="20000"/>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8745547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743" r:id="rId36"/>
    <p:sldLayoutId id="2147483744"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 id="2147483791" r:id="rId47"/>
    <p:sldLayoutId id="2147483792" r:id="rId48"/>
    <p:sldLayoutId id="2147483793" r:id="rId49"/>
    <p:sldLayoutId id="2147483794" r:id="rId50"/>
    <p:sldLayoutId id="2147483795" r:id="rId51"/>
    <p:sldLayoutId id="2147483796" r:id="rId52"/>
    <p:sldLayoutId id="2147483797" r:id="rId53"/>
    <p:sldLayoutId id="2147483798" r:id="rId54"/>
    <p:sldLayoutId id="2147483799" r:id="rId55"/>
    <p:sldLayoutId id="2147483800" r:id="rId56"/>
    <p:sldLayoutId id="2147483764" r:id="rId57"/>
    <p:sldLayoutId id="2147483765" r:id="rId58"/>
    <p:sldLayoutId id="2147483766" r:id="rId59"/>
    <p:sldLayoutId id="2147483767" r:id="rId60"/>
    <p:sldLayoutId id="2147483768" r:id="rId61"/>
    <p:sldLayoutId id="2147483769" r:id="rId62"/>
    <p:sldLayoutId id="2147483770" r:id="rId63"/>
    <p:sldLayoutId id="2147483771" r:id="rId64"/>
    <p:sldLayoutId id="2147483772" r:id="rId65"/>
    <p:sldLayoutId id="2147483773" r:id="rId66"/>
    <p:sldLayoutId id="2147483774" r:id="rId67"/>
    <p:sldLayoutId id="2147483775" r:id="rId68"/>
    <p:sldLayoutId id="2147483776" r:id="rId69"/>
    <p:sldLayoutId id="2147483777" r:id="rId70"/>
    <p:sldLayoutId id="2147483778" r:id="rId71"/>
    <p:sldLayoutId id="2147483779" r:id="rId72"/>
    <p:sldLayoutId id="2147483780" r:id="rId73"/>
    <p:sldLayoutId id="2147483781"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pos="3840">
          <p15:clr>
            <a:srgbClr val="C35EA4"/>
          </p15:clr>
        </p15:guide>
        <p15:guide id="28" orient="horz" pos="2160">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4727364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110829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4727364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99.emf"/></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blog/onedriveblog/microsoft-365-subscribers-can-now-experience-copilot-in-onedrive/4393454"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11.xml.rels><?xml version="1.0" encoding="UTF-8" standalone="yes"?>
<Relationships xmlns="http://schemas.openxmlformats.org/package/2006/relationships"><Relationship Id="rId3" Type="http://schemas.openxmlformats.org/officeDocument/2006/relationships/hyperlink" Target="https://techcommunity.microsoft.com/blog/spblog/introducing-preview-mode-in-sharepoint-pages-and-news/4401036"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12.xml.rels><?xml version="1.0" encoding="UTF-8" standalone="yes"?>
<Relationships xmlns="http://schemas.openxmlformats.org/package/2006/relationships"><Relationship Id="rId3" Type="http://schemas.openxmlformats.org/officeDocument/2006/relationships/hyperlink" Target="https://learn.microsoft.com/MicrosoftTeams/set-up-live-chat"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5.jpeg"/><Relationship Id="rId4" Type="http://schemas.openxmlformats.org/officeDocument/2006/relationships/hyperlink" Target="https://www.microsoft.com/microsoft-365/blog/2025/03/17/new-live-chat-in-microsoft-teams-connecting-customers-and-businesses-effortlessly/?msockid=0b10d1fced976fc20c6ec5c0ecba6e63" TargetMode="External"/></Relationships>
</file>

<file path=ppt/slides/_rels/slide13.xml.rels><?xml version="1.0" encoding="UTF-8" standalone="yes"?>
<Relationships xmlns="http://schemas.openxmlformats.org/package/2006/relationships"><Relationship Id="rId3" Type="http://schemas.microsoft.com/office/2018/10/relationships/comments" Target="../comments/modernComment_100_69C620A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techcommunity.microsoft.com/blog/microsoftteamsblog/organize-your-digital-environment-and-boost-your-focus-with-flexible-teams-layou/4391440"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7.png"/><Relationship Id="rId4" Type="http://schemas.microsoft.com/office/2017/04/relationships/track" Target="../media/track1.vtt"/></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8.png"/><Relationship Id="rId4" Type="http://schemas.microsoft.com/office/2017/04/relationships/track" Target="../media/track2.vtt"/></Relationships>
</file>

<file path=ppt/slides/_rels/slide1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0.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5.xml"/><Relationship Id="rId4" Type="http://schemas.openxmlformats.org/officeDocument/2006/relationships/image" Target="../media/image13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2.png"/></Relationships>
</file>

<file path=ppt/slides/_rels/slide21.xml.rels><?xml version="1.0" encoding="UTF-8" standalone="yes"?>
<Relationships xmlns="http://schemas.openxmlformats.org/package/2006/relationships"><Relationship Id="rId3" Type="http://schemas.openxmlformats.org/officeDocument/2006/relationships/hyperlink" Target="https://aka.ms/CopilotSMBTEIStudies" TargetMode="External"/><Relationship Id="rId2" Type="http://schemas.openxmlformats.org/officeDocument/2006/relationships/notesSlide" Target="../notesSlides/notesSlide15.xml"/><Relationship Id="rId1" Type="http://schemas.openxmlformats.org/officeDocument/2006/relationships/slideLayout" Target="../slideLayouts/slideLayout167.xml"/></Relationships>
</file>

<file path=ppt/slides/_rels/slide22.xml.rels><?xml version="1.0" encoding="UTF-8" standalone="yes"?>
<Relationships xmlns="http://schemas.openxmlformats.org/package/2006/relationships"><Relationship Id="rId2" Type="http://schemas.openxmlformats.org/officeDocument/2006/relationships/hyperlink" Target="https://aka.ms/CopilotSMBTEIStudies" TargetMode="External"/><Relationship Id="rId1" Type="http://schemas.openxmlformats.org/officeDocument/2006/relationships/slideLayout" Target="../slideLayouts/slideLayout2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18.xml"/><Relationship Id="rId4" Type="http://schemas.openxmlformats.org/officeDocument/2006/relationships/hyperlink" Target="https://www.microsoft.com/en-us/microsoft-365/blog/2024/10/17/microsoft-365-copilot-drove-up-to-353-roi-for-small-and-medium-businesses-new-study/"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ommunitydays.org/event/2025-06-16/european-power-platform-conference" TargetMode="External"/><Relationship Id="rId3" Type="http://schemas.openxmlformats.org/officeDocument/2006/relationships/hyperlink" Target="https://www.microsoft.com/events" TargetMode="External"/><Relationship Id="rId7" Type="http://schemas.openxmlformats.org/officeDocument/2006/relationships/hyperlink" Target="https://www.communitydays.org/event/2025-05-13/dynamicscon-2025"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communitydays.org/event/2025-05-04/microsoft-365-community-conference" TargetMode="External"/><Relationship Id="rId5" Type="http://schemas.openxmlformats.org/officeDocument/2006/relationships/hyperlink" Target="https://www.communitydays.org/event/2025-05-02/m365-community-days-saint-louis"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9" Type="http://schemas.openxmlformats.org/officeDocument/2006/relationships/hyperlink" Target="https://communitydays.org/event/2025-06-23/techcon365-and-pwrcon-seattle-202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5" Type="http://schemas.openxmlformats.org/officeDocument/2006/relationships/hyperlink" Target="https://aka.ms/Microsoft365ChampionCallFeedback" TargetMode="External"/><Relationship Id="rId4" Type="http://schemas.openxmlformats.org/officeDocument/2006/relationships/image" Target="../media/image156.svg"/></Relationships>
</file>

<file path=ppt/slides/_rels/slide26.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157.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159.png"/><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linkedin.com/search/results/all/?keywords=%23m365con&amp;origin=HASH_TAG_FROM_FEED"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s://aka.ms/CustomerHubSessions"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https://adoption.microsoft.com/copilot/user-engagement-tools-and-templates/virtual-skilling-event-framework/" TargetMode="External"/><Relationship Id="rId13" Type="http://schemas.openxmlformats.org/officeDocument/2006/relationships/hyperlink" Target="https://adoption.microsoft.com/new-outlook-for-windows/" TargetMode="External"/><Relationship Id="rId3" Type="http://schemas.openxmlformats.org/officeDocument/2006/relationships/hyperlink" Target="https://adoption.microsoft.com/windows-11/" TargetMode="External"/><Relationship Id="rId7" Type="http://schemas.openxmlformats.org/officeDocument/2006/relationships/hyperlink" Target="https://adoption.microsoft.com/guides/?filter=accessibility" TargetMode="External"/><Relationship Id="rId12" Type="http://schemas.openxmlformats.org/officeDocument/2006/relationships/hyperlink" Target="https://adoption.microsoft.com/security-copilot/video-hub/"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adoption.microsoft.com/guides/?filter=microsoft-clipchamp" TargetMode="External"/><Relationship Id="rId11" Type="http://schemas.openxmlformats.org/officeDocument/2006/relationships/hyperlink" Target="https://adoption.microsoft.com/microsoft-security/" TargetMode="External"/><Relationship Id="rId5" Type="http://schemas.openxmlformats.org/officeDocument/2006/relationships/hyperlink" Target="https://adoption.microsoft.com/onedrive/customer-office-hours/" TargetMode="External"/><Relationship Id="rId15" Type="http://schemas.openxmlformats.org/officeDocument/2006/relationships/image" Target="../media/image142.png"/><Relationship Id="rId10" Type="http://schemas.openxmlformats.org/officeDocument/2006/relationships/hyperlink" Target="https://aka.ms/customerhubsessions" TargetMode="External"/><Relationship Id="rId4" Type="http://schemas.openxmlformats.org/officeDocument/2006/relationships/hyperlink" Target="https://adoption.microsoft.com/viva/building-psychological-safety/" TargetMode="External"/><Relationship Id="rId9" Type="http://schemas.openxmlformats.org/officeDocument/2006/relationships/hyperlink" Target="https://adoption.microsoft.com/copilot-scenario-library/media-and-entertainment/" TargetMode="External"/><Relationship Id="rId14" Type="http://schemas.openxmlformats.org/officeDocument/2006/relationships/hyperlink" Target="https://adoption.microsoft.com/release-not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214505" y="760413"/>
            <a:ext cx="7649970"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214505" y="2384425"/>
            <a:ext cx="7649970"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April 2025</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E458-DBB9-E34A-E2FA-607072C65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167A8-0CD5-D68D-1B11-62AEC7103916}"/>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C7E76329-CE85-7D63-C3B0-BC1605ECDE76}"/>
              </a:ext>
            </a:extLst>
          </p:cNvPr>
          <p:cNvSpPr>
            <a:spLocks noGrp="1"/>
          </p:cNvSpPr>
          <p:nvPr>
            <p:ph type="body" sz="quarter" idx="12"/>
          </p:nvPr>
        </p:nvSpPr>
        <p:spPr/>
        <p:txBody>
          <a:bodyPr/>
          <a:lstStyle/>
          <a:p>
            <a:r>
              <a:rPr lang="en-US"/>
              <a:t>Microsoft OneDrive</a:t>
            </a:r>
          </a:p>
        </p:txBody>
      </p:sp>
      <p:sp>
        <p:nvSpPr>
          <p:cNvPr id="5" name="Text Placeholder 4">
            <a:extLst>
              <a:ext uri="{FF2B5EF4-FFF2-40B4-BE49-F238E27FC236}">
                <a16:creationId xmlns:a16="http://schemas.microsoft.com/office/drawing/2014/main" id="{5B3B29DD-BE18-B97F-98E3-283FA0509E33}"/>
              </a:ext>
            </a:extLst>
          </p:cNvPr>
          <p:cNvSpPr>
            <a:spLocks noGrp="1"/>
          </p:cNvSpPr>
          <p:nvPr>
            <p:ph type="body" sz="quarter" idx="13"/>
          </p:nvPr>
        </p:nvSpPr>
        <p:spPr>
          <a:xfrm>
            <a:off x="591884" y="2119943"/>
            <a:ext cx="5400162" cy="2856167"/>
          </a:xfrm>
        </p:spPr>
        <p:txBody>
          <a:bodyPr/>
          <a:lstStyle/>
          <a:p>
            <a:pPr algn="l"/>
            <a:r>
              <a:rPr lang="en-US" sz="2400" i="0">
                <a:solidFill>
                  <a:srgbClr val="1E1E1E"/>
                </a:solidFill>
                <a:effectLst/>
                <a:latin typeface="Segoe UI Semibold" panose="020B0702040204020203" pitchFamily="34" charset="0"/>
                <a:cs typeface="Segoe UI Semibold" panose="020B0702040204020203" pitchFamily="34" charset="0"/>
              </a:rPr>
              <a:t>Microsoft 365 subscribers can now experience Copilot in OneDrive</a:t>
            </a:r>
          </a:p>
          <a:p>
            <a:pPr algn="l"/>
            <a:r>
              <a:rPr lang="en-US" sz="1600" b="0" i="0">
                <a:solidFill>
                  <a:srgbClr val="1E1E1E"/>
                </a:solidFill>
                <a:effectLst/>
                <a:latin typeface="Segoe UI" panose="020B0502040204020203" pitchFamily="34" charset="0"/>
              </a:rPr>
              <a:t>We are excited to announce our rollout of new Copilot features available to subscribers on the web version of OneDrive. Consumers can now get more out of their OneDrive files utilizing the power of AI. Now you’re able to ask Copilot to summarize your files,</a:t>
            </a:r>
            <a:r>
              <a:rPr lang="en-US" sz="1600">
                <a:solidFill>
                  <a:srgbClr val="1E1E1E"/>
                </a:solidFill>
                <a:latin typeface="Segoe UI" panose="020B0502040204020203" pitchFamily="34" charset="0"/>
              </a:rPr>
              <a:t> compare files and ask questions about certain files.</a:t>
            </a:r>
          </a:p>
          <a:p>
            <a:pPr algn="l"/>
            <a:endParaRPr lang="en-US" sz="1600">
              <a:solidFill>
                <a:srgbClr val="1E1E1E"/>
              </a:solidFill>
              <a:latin typeface="Segoe UI" panose="020B0502040204020203" pitchFamily="34" charset="0"/>
              <a:cs typeface="Segoe UI"/>
            </a:endParaRPr>
          </a:p>
          <a:p>
            <a:pPr algn="l"/>
            <a:r>
              <a:rPr lang="en-US" sz="1600">
                <a:solidFill>
                  <a:srgbClr val="333333"/>
                </a:solidFill>
                <a:latin typeface="Segoe UI" panose="020B0502040204020203" pitchFamily="34" charset="0"/>
                <a:cs typeface="Segoe UI"/>
              </a:rPr>
              <a:t>Click </a:t>
            </a:r>
            <a:r>
              <a:rPr lang="en-US" sz="1600">
                <a:solidFill>
                  <a:srgbClr val="333333"/>
                </a:solidFill>
                <a:latin typeface="Segoe UI" panose="020B0502040204020203" pitchFamily="34" charset="0"/>
                <a:cs typeface="Segoe UI"/>
                <a:hlinkClick r:id="rId3"/>
              </a:rPr>
              <a:t>here</a:t>
            </a:r>
            <a:r>
              <a:rPr lang="en-US" sz="1600">
                <a:solidFill>
                  <a:srgbClr val="333333"/>
                </a:solidFill>
                <a:latin typeface="Segoe UI" panose="020B0502040204020203" pitchFamily="34" charset="0"/>
                <a:cs typeface="Segoe UI"/>
              </a:rPr>
              <a:t> to learn more.</a:t>
            </a:r>
            <a:endParaRPr lang="en-US" sz="1600">
              <a:latin typeface="Segoe UI"/>
              <a:cs typeface="Segoe UI"/>
            </a:endParaRPr>
          </a:p>
        </p:txBody>
      </p:sp>
      <p:pic>
        <p:nvPicPr>
          <p:cNvPr id="6" name="Picture 2">
            <a:extLst>
              <a:ext uri="{FF2B5EF4-FFF2-40B4-BE49-F238E27FC236}">
                <a16:creationId xmlns:a16="http://schemas.microsoft.com/office/drawing/2014/main" id="{F235213F-6130-F003-A161-91F2B4CDB634}"/>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73" r="1473"/>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15481058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30DA-A89F-3F2A-70B5-D401BC63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A5F6C-41E9-53B9-2F26-F694BCFBDA31}"/>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0A004E87-B892-ED41-88B7-90D37736AF44}"/>
              </a:ext>
            </a:extLst>
          </p:cNvPr>
          <p:cNvSpPr>
            <a:spLocks noGrp="1"/>
          </p:cNvSpPr>
          <p:nvPr>
            <p:ph type="body" sz="quarter" idx="12"/>
          </p:nvPr>
        </p:nvSpPr>
        <p:spPr/>
        <p:txBody>
          <a:bodyPr/>
          <a:lstStyle/>
          <a:p>
            <a:r>
              <a:rPr lang="en-US"/>
              <a:t>Microsoft SharePoint</a:t>
            </a:r>
          </a:p>
        </p:txBody>
      </p:sp>
      <p:sp>
        <p:nvSpPr>
          <p:cNvPr id="5" name="Text Placeholder 4">
            <a:extLst>
              <a:ext uri="{FF2B5EF4-FFF2-40B4-BE49-F238E27FC236}">
                <a16:creationId xmlns:a16="http://schemas.microsoft.com/office/drawing/2014/main" id="{E10E7E84-9BD4-9566-DDB2-E6DA8404635E}"/>
              </a:ext>
            </a:extLst>
          </p:cNvPr>
          <p:cNvSpPr>
            <a:spLocks noGrp="1"/>
          </p:cNvSpPr>
          <p:nvPr>
            <p:ph type="body" sz="quarter" idx="13"/>
          </p:nvPr>
        </p:nvSpPr>
        <p:spPr>
          <a:xfrm>
            <a:off x="584200" y="1984051"/>
            <a:ext cx="5216378" cy="3734356"/>
          </a:xfrm>
        </p:spPr>
        <p:txBody>
          <a:bodyPr/>
          <a:lstStyle/>
          <a:p>
            <a:pPr algn="l"/>
            <a:r>
              <a:rPr lang="en-US" sz="2400" b="0" i="0">
                <a:solidFill>
                  <a:srgbClr val="1E1E1E"/>
                </a:solidFill>
                <a:effectLst/>
                <a:latin typeface="Segoe UI Semibold" panose="020B0702040204020203" pitchFamily="34" charset="0"/>
                <a:cs typeface="Segoe UI Semibold" panose="020B0702040204020203" pitchFamily="34" charset="0"/>
              </a:rPr>
              <a:t>Introducing Preview mode in SharePoint pages and news</a:t>
            </a:r>
          </a:p>
          <a:p>
            <a:pPr algn="l"/>
            <a:r>
              <a:rPr lang="en-US" sz="1600" b="0" i="0">
                <a:solidFill>
                  <a:srgbClr val="1E1E1E"/>
                </a:solidFill>
                <a:effectLst/>
                <a:latin typeface="Segoe UI" panose="020B0502040204020203" pitchFamily="34" charset="0"/>
              </a:rPr>
              <a:t>We are excited to share that we are </a:t>
            </a:r>
            <a:r>
              <a:rPr lang="en-US" sz="1600" b="1" i="0">
                <a:solidFill>
                  <a:srgbClr val="1E1E1E"/>
                </a:solidFill>
                <a:effectLst/>
                <a:latin typeface="Segoe UI" panose="020B0502040204020203" pitchFamily="34" charset="0"/>
              </a:rPr>
              <a:t>releasing Preview mode in SharePoint pages and news</a:t>
            </a:r>
            <a:r>
              <a:rPr lang="en-US" sz="1600" b="0" i="0">
                <a:solidFill>
                  <a:srgbClr val="1E1E1E"/>
                </a:solidFill>
                <a:effectLst/>
                <a:latin typeface="Segoe UI" panose="020B0502040204020203" pitchFamily="34" charset="0"/>
              </a:rPr>
              <a:t>. Preview mode can be used to understand how a page will look across different device types when it is viewed by an audience. </a:t>
            </a:r>
            <a:r>
              <a:rPr lang="en-US" sz="1600">
                <a:solidFill>
                  <a:srgbClr val="1E1E1E"/>
                </a:solidFill>
                <a:latin typeface="Segoe UI" panose="020B0502040204020203" pitchFamily="34" charset="0"/>
                <a:cs typeface="Segoe UI"/>
              </a:rPr>
              <a:t>Explore how you can utilize preview mode in page and news, mobile view, and add animation effects to web parts!</a:t>
            </a:r>
            <a:endParaRPr lang="en-US" sz="1600" b="0" i="0">
              <a:solidFill>
                <a:srgbClr val="1E1E1E"/>
              </a:solidFill>
              <a:effectLst/>
              <a:latin typeface="Segoe UI" panose="020B0502040204020203" pitchFamily="34" charset="0"/>
            </a:endParaRPr>
          </a:p>
          <a:p>
            <a:pPr algn="l">
              <a:spcAft>
                <a:spcPts val="750"/>
              </a:spcAft>
              <a:buNone/>
            </a:pPr>
            <a:r>
              <a:rPr lang="en-US" sz="1600" b="0" i="0">
                <a:solidFill>
                  <a:srgbClr val="1E1E1E"/>
                </a:solidFill>
                <a:effectLst/>
                <a:latin typeface="Segoe UI" panose="020B0502040204020203" pitchFamily="34" charset="0"/>
              </a:rPr>
              <a:t>Note: This feature has started rolling out to Targeted Release customers and will continue to </a:t>
            </a:r>
            <a:r>
              <a:rPr lang="en-US" sz="1600" b="1" i="0">
                <a:solidFill>
                  <a:srgbClr val="1E1E1E"/>
                </a:solidFill>
                <a:effectLst/>
                <a:latin typeface="Segoe UI" panose="020B0502040204020203" pitchFamily="34" charset="0"/>
              </a:rPr>
              <a:t>roll out to all enterprise customers through the end of April</a:t>
            </a:r>
            <a:r>
              <a:rPr lang="en-US" sz="1600" b="0" i="0">
                <a:solidFill>
                  <a:srgbClr val="1E1E1E"/>
                </a:solidFill>
                <a:effectLst/>
                <a:latin typeface="Segoe UI" panose="020B0502040204020203" pitchFamily="34" charset="0"/>
              </a:rPr>
              <a:t>.</a:t>
            </a:r>
            <a:endParaRPr lang="en-US">
              <a:solidFill>
                <a:srgbClr val="1E1E1E"/>
              </a:solidFill>
              <a:latin typeface="Segoe UI" panose="020B0502040204020203" pitchFamily="34" charset="0"/>
              <a:cs typeface="Segoe UI"/>
            </a:endParaRPr>
          </a:p>
          <a:p>
            <a:pPr algn="l"/>
            <a:r>
              <a:rPr lang="en-US" sz="1600">
                <a:latin typeface="Segoe UI"/>
                <a:cs typeface="Segoe UI"/>
              </a:rPr>
              <a:t>Click </a:t>
            </a:r>
            <a:r>
              <a:rPr lang="en-US" sz="1600">
                <a:latin typeface="Segoe UI"/>
                <a:cs typeface="Segoe UI"/>
                <a:hlinkClick r:id="rId3"/>
              </a:rPr>
              <a:t>here</a:t>
            </a:r>
            <a:r>
              <a:rPr lang="en-US" sz="1600">
                <a:latin typeface="Segoe UI"/>
                <a:cs typeface="Segoe UI"/>
              </a:rPr>
              <a:t> to learn more.</a:t>
            </a:r>
          </a:p>
        </p:txBody>
      </p:sp>
      <p:pic>
        <p:nvPicPr>
          <p:cNvPr id="7" name="Picture 6">
            <a:extLst>
              <a:ext uri="{FF2B5EF4-FFF2-40B4-BE49-F238E27FC236}">
                <a16:creationId xmlns:a16="http://schemas.microsoft.com/office/drawing/2014/main" id="{012A36E5-1A91-E8EA-6A32-AA9134A2131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8216" y="2847228"/>
            <a:ext cx="5746384" cy="2193203"/>
          </a:xfrm>
          <a:prstGeom prst="rect">
            <a:avLst/>
          </a:prstGeom>
        </p:spPr>
      </p:pic>
    </p:spTree>
    <p:extLst>
      <p:ext uri="{BB962C8B-B14F-4D97-AF65-F5344CB8AC3E}">
        <p14:creationId xmlns:p14="http://schemas.microsoft.com/office/powerpoint/2010/main" val="19807338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lstStyle/>
          <a:p>
            <a:r>
              <a:rPr lang="en-US"/>
              <a:t>Microsoft Teams</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200" y="1984051"/>
            <a:ext cx="4927600" cy="2683812"/>
          </a:xfrm>
        </p:spPr>
        <p:txBody>
          <a:bodyPr/>
          <a:lstStyle/>
          <a:p>
            <a:pPr algn="l"/>
            <a:r>
              <a:rPr lang="en-US" sz="2400" i="0">
                <a:solidFill>
                  <a:srgbClr val="1E1E1E"/>
                </a:solidFill>
                <a:effectLst/>
                <a:latin typeface="Segoe UI Semibold" panose="020B0702040204020203" pitchFamily="34" charset="0"/>
                <a:cs typeface="Segoe UI Semibold" panose="020B0702040204020203" pitchFamily="34" charset="0"/>
              </a:rPr>
              <a:t>Live chat in Microsoft Teams</a:t>
            </a:r>
          </a:p>
          <a:p>
            <a:pPr algn="l"/>
            <a:r>
              <a:rPr lang="en-US" sz="1600" b="0" i="0">
                <a:solidFill>
                  <a:srgbClr val="1E1E1E"/>
                </a:solidFill>
                <a:effectLst/>
                <a:latin typeface="Segoe UI" panose="020B0502040204020203" pitchFamily="34" charset="0"/>
              </a:rPr>
              <a:t>Live chat in Microsoft Teams enables small businesses to provide quick and helpful customer service by allowing website visitors to chat directly with their team in Teams. This feature includes notifications for incoming chat requests, a dashboard for managing conversations, and the ability to view previous customer interactions. </a:t>
            </a:r>
            <a:r>
              <a:rPr lang="en-US" sz="1600" b="0" i="0">
                <a:solidFill>
                  <a:srgbClr val="000000"/>
                </a:solidFill>
                <a:effectLst/>
                <a:latin typeface="Segoe UI" panose="020B0502040204020203" pitchFamily="34" charset="0"/>
              </a:rPr>
              <a:t>You can get started using this today by </a:t>
            </a:r>
            <a:r>
              <a:rPr lang="en-US" sz="1600" b="0" i="0" u="sng">
                <a:solidFill>
                  <a:srgbClr val="0067B8"/>
                </a:solidFill>
                <a:effectLst/>
                <a:latin typeface="Segoe UI" panose="020B0502040204020203" pitchFamily="34" charset="0"/>
                <a:hlinkClick r:id="rId3"/>
              </a:rPr>
              <a:t>adding the live chat widget on your website</a:t>
            </a:r>
            <a:r>
              <a:rPr lang="en-US" sz="1600" b="0" i="0">
                <a:solidFill>
                  <a:srgbClr val="000000"/>
                </a:solidFill>
                <a:effectLst/>
                <a:latin typeface="Segoe UI" panose="020B0502040204020203" pitchFamily="34" charset="0"/>
              </a:rPr>
              <a:t>.</a:t>
            </a:r>
            <a:endParaRPr lang="en-US" sz="1600">
              <a:highlight>
                <a:srgbClr val="FFFFFF"/>
              </a:highlight>
              <a:latin typeface="Segoe UI"/>
              <a:cs typeface="Segoe UI"/>
            </a:endParaRPr>
          </a:p>
          <a:p>
            <a:pPr algn="l"/>
            <a:r>
              <a:rPr lang="en-US" sz="1600">
                <a:highlight>
                  <a:srgbClr val="FFFFFF"/>
                </a:highlight>
                <a:latin typeface="Segoe UI"/>
                <a:cs typeface="Segoe UI"/>
              </a:rPr>
              <a:t>Click </a:t>
            </a:r>
            <a:r>
              <a:rPr lang="en-US" sz="1600">
                <a:highlight>
                  <a:srgbClr val="FFFFFF"/>
                </a:highlight>
                <a:latin typeface="Segoe UI"/>
                <a:cs typeface="Segoe UI"/>
                <a:hlinkClick r:id="rId4"/>
              </a:rPr>
              <a:t>here</a:t>
            </a:r>
            <a:r>
              <a:rPr lang="en-US" sz="1600">
                <a:highlight>
                  <a:srgbClr val="FFFFFF"/>
                </a:highlight>
                <a:latin typeface="Segoe UI"/>
                <a:cs typeface="Segoe UI"/>
              </a:rPr>
              <a:t> to learn more.</a:t>
            </a:r>
            <a:endParaRPr lang="en-US" sz="1600">
              <a:latin typeface="Segoe UI"/>
              <a:cs typeface="Segoe UI"/>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32449" y="2175564"/>
            <a:ext cx="6197919" cy="3536530"/>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CAF-9547-66A2-A1D3-6514745504A6}"/>
              </a:ext>
            </a:extLst>
          </p:cNvPr>
          <p:cNvSpPr>
            <a:spLocks noGrp="1"/>
          </p:cNvSpPr>
          <p:nvPr>
            <p:ph type="title"/>
          </p:nvPr>
        </p:nvSpPr>
        <p:spPr/>
        <p:txBody>
          <a:bodyPr/>
          <a:lstStyle/>
          <a:p>
            <a:r>
              <a:rPr lang="en-US">
                <a:cs typeface="Segoe UI"/>
              </a:rPr>
              <a:t>Microsoft Teams accessibility updates </a:t>
            </a:r>
            <a:endParaRPr lang="en-US"/>
          </a:p>
        </p:txBody>
      </p:sp>
      <p:sp>
        <p:nvSpPr>
          <p:cNvPr id="3" name="Text Placeholder 2">
            <a:extLst>
              <a:ext uri="{FF2B5EF4-FFF2-40B4-BE49-F238E27FC236}">
                <a16:creationId xmlns:a16="http://schemas.microsoft.com/office/drawing/2014/main" id="{80C29EAD-69DD-6E6B-C3A4-9A5BC729C185}"/>
              </a:ext>
            </a:extLst>
          </p:cNvPr>
          <p:cNvSpPr>
            <a:spLocks noGrp="1"/>
          </p:cNvSpPr>
          <p:nvPr>
            <p:ph type="body" sz="quarter" idx="10"/>
          </p:nvPr>
        </p:nvSpPr>
        <p:spPr>
          <a:xfrm>
            <a:off x="500979" y="1428123"/>
            <a:ext cx="11194492" cy="3459409"/>
          </a:xfrm>
        </p:spPr>
        <p:txBody>
          <a:bodyPr vert="horz" wrap="square" lIns="0" tIns="0" rIns="0" bIns="0" rtlCol="0" anchor="t">
            <a:spAutoFit/>
          </a:bodyPr>
          <a:lstStyle/>
          <a:p>
            <a:pPr marL="0" indent="0">
              <a:buNone/>
            </a:pPr>
            <a:r>
              <a:rPr lang="en-US" sz="2800">
                <a:latin typeface="+mj-lt"/>
                <a:ea typeface="+mn-lt"/>
                <a:cs typeface="+mn-lt"/>
              </a:rPr>
              <a:t>Making Teams better for all </a:t>
            </a:r>
          </a:p>
          <a:p>
            <a:pPr marL="0" indent="0">
              <a:buNone/>
            </a:pPr>
            <a:endParaRPr lang="en-US">
              <a:ea typeface="+mn-lt"/>
              <a:cs typeface="+mn-lt"/>
            </a:endParaRPr>
          </a:p>
          <a:p>
            <a:pPr marL="0" indent="0">
              <a:buNone/>
            </a:pPr>
            <a:r>
              <a:rPr lang="en-US" sz="1800">
                <a:ea typeface="+mn-lt"/>
                <a:cs typeface="+mn-lt"/>
              </a:rPr>
              <a:t>Rolling out to general users </a:t>
            </a:r>
            <a:endParaRPr lang="en-US" sz="1800"/>
          </a:p>
          <a:p>
            <a:r>
              <a:rPr lang="en-US" sz="1800">
                <a:ea typeface="+mn-lt"/>
                <a:cs typeface="+mn-lt"/>
              </a:rPr>
              <a:t>More visually responsive for low vision users enabling better flexibility for all </a:t>
            </a:r>
            <a:endParaRPr lang="en-US" sz="1800"/>
          </a:p>
          <a:p>
            <a:r>
              <a:rPr lang="en-US" sz="1800">
                <a:ea typeface="+mn-lt"/>
                <a:cs typeface="+mn-lt"/>
              </a:rPr>
              <a:t>Keyboarding efficiency improvements </a:t>
            </a:r>
            <a:endParaRPr lang="en-US" sz="1800"/>
          </a:p>
          <a:p>
            <a:r>
              <a:rPr lang="en-US" sz="1800">
                <a:ea typeface="+mn-lt"/>
                <a:cs typeface="+mn-lt"/>
              </a:rPr>
              <a:t>Pop-out captions</a:t>
            </a:r>
          </a:p>
          <a:p>
            <a:pPr marL="0" indent="0">
              <a:buNone/>
            </a:pPr>
            <a:endParaRPr lang="en-US" sz="1800">
              <a:ea typeface="+mn-lt"/>
              <a:cs typeface="+mn-lt"/>
            </a:endParaRPr>
          </a:p>
          <a:p>
            <a:pPr marL="0" indent="0">
              <a:buNone/>
            </a:pPr>
            <a:r>
              <a:rPr lang="en-US" sz="1800">
                <a:ea typeface="+mn-lt"/>
                <a:cs typeface="+mn-lt"/>
              </a:rPr>
              <a:t>Coming soon </a:t>
            </a:r>
            <a:endParaRPr lang="en-US" sz="1800"/>
          </a:p>
          <a:p>
            <a:r>
              <a:rPr lang="en-US" sz="1800">
                <a:ea typeface="+mn-lt"/>
                <a:cs typeface="+mn-lt"/>
              </a:rPr>
              <a:t>More flexible keyboarding through customization of shortcuts </a:t>
            </a:r>
            <a:endParaRPr lang="en-US" sz="1800"/>
          </a:p>
          <a:p>
            <a:r>
              <a:rPr lang="en-US" sz="1800">
                <a:ea typeface="+mn-lt"/>
                <a:cs typeface="+mn-lt"/>
              </a:rPr>
              <a:t>Real-time Text (RTT) support</a:t>
            </a:r>
            <a:endParaRPr lang="en-US" sz="1800"/>
          </a:p>
        </p:txBody>
      </p:sp>
    </p:spTree>
    <p:extLst>
      <p:ext uri="{BB962C8B-B14F-4D97-AF65-F5344CB8AC3E}">
        <p14:creationId xmlns:p14="http://schemas.microsoft.com/office/powerpoint/2010/main" val="1774592163"/>
      </p:ext>
    </p:extLst>
  </p:cSld>
  <p:clrMapOvr>
    <a:masterClrMapping/>
  </p:clrMapOvr>
  <p:transition>
    <p:fade/>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2B295-F179-12E5-5792-C7914348F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D31A5-7756-D0FD-66EA-5E1C653A1EED}"/>
              </a:ext>
            </a:extLst>
          </p:cNvPr>
          <p:cNvSpPr>
            <a:spLocks noGrp="1"/>
          </p:cNvSpPr>
          <p:nvPr>
            <p:ph type="title"/>
          </p:nvPr>
        </p:nvSpPr>
        <p:spPr/>
        <p:txBody>
          <a:bodyPr/>
          <a:lstStyle/>
          <a:p>
            <a:r>
              <a:rPr lang="en-US"/>
              <a:t>Responsive by design</a:t>
            </a:r>
          </a:p>
        </p:txBody>
      </p:sp>
      <p:sp>
        <p:nvSpPr>
          <p:cNvPr id="9" name="Text Placeholder 4">
            <a:extLst>
              <a:ext uri="{FF2B5EF4-FFF2-40B4-BE49-F238E27FC236}">
                <a16:creationId xmlns:a16="http://schemas.microsoft.com/office/drawing/2014/main" id="{8FA9C6F9-65FB-58AF-38E0-9F1162F85C26}"/>
              </a:ext>
            </a:extLst>
          </p:cNvPr>
          <p:cNvSpPr txBox="1">
            <a:spLocks/>
          </p:cNvSpPr>
          <p:nvPr/>
        </p:nvSpPr>
        <p:spPr>
          <a:xfrm>
            <a:off x="500979" y="1963793"/>
            <a:ext cx="4927600" cy="276998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The Teams desktop and web clients now dynamically adapt to different screen sizes and zoom levels without loss of content or functionality. This supports users who magnify content, use small screens, or need flexible layouts—making the Teams client </a:t>
            </a:r>
            <a:r>
              <a:rPr lang="en-US" sz="2000">
                <a:hlinkClick r:id="rId3"/>
              </a:rPr>
              <a:t>more responsive and usable</a:t>
            </a:r>
            <a:r>
              <a:rPr lang="en-US" sz="2000"/>
              <a:t> for everyone.</a:t>
            </a:r>
            <a:br>
              <a:rPr lang="en-US" sz="2000">
                <a:highlight>
                  <a:srgbClr val="FFFFFF"/>
                </a:highlight>
                <a:cs typeface="Segoe UI"/>
              </a:rPr>
            </a:br>
            <a:br>
              <a:rPr lang="en-US" sz="2000">
                <a:highlight>
                  <a:srgbClr val="FFFFFF"/>
                </a:highlight>
                <a:cs typeface="Segoe UI"/>
              </a:rPr>
            </a:br>
            <a:r>
              <a:rPr lang="en-US" sz="2000">
                <a:highlight>
                  <a:srgbClr val="FFFFFF"/>
                </a:highlight>
                <a:cs typeface="Segoe UI"/>
              </a:rPr>
              <a:t>General Availability – May 2025</a:t>
            </a:r>
            <a:endParaRPr lang="en-US" sz="2000">
              <a:cs typeface="Segoe UI"/>
            </a:endParaRPr>
          </a:p>
        </p:txBody>
      </p:sp>
      <p:pic>
        <p:nvPicPr>
          <p:cNvPr id="13" name="Picture 12" descr="An image showing the adaptation of screen size">
            <a:extLst>
              <a:ext uri="{FF2B5EF4-FFF2-40B4-BE49-F238E27FC236}">
                <a16:creationId xmlns:a16="http://schemas.microsoft.com/office/drawing/2014/main" id="{BB2A1C27-7FE3-966F-CC9D-87B3325C220F}"/>
              </a:ext>
            </a:extLst>
          </p:cNvPr>
          <p:cNvPicPr>
            <a:picLocks noChangeAspect="1"/>
          </p:cNvPicPr>
          <p:nvPr/>
        </p:nvPicPr>
        <p:blipFill>
          <a:blip r:embed="rId4"/>
          <a:stretch>
            <a:fillRect/>
          </a:stretch>
        </p:blipFill>
        <p:spPr>
          <a:xfrm>
            <a:off x="6096000" y="1963793"/>
            <a:ext cx="5943600" cy="3343275"/>
          </a:xfrm>
          <a:prstGeom prst="rect">
            <a:avLst/>
          </a:prstGeom>
        </p:spPr>
      </p:pic>
    </p:spTree>
    <p:extLst>
      <p:ext uri="{BB962C8B-B14F-4D97-AF65-F5344CB8AC3E}">
        <p14:creationId xmlns:p14="http://schemas.microsoft.com/office/powerpoint/2010/main" val="15134801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B3FB-FAEC-08B1-BA33-D5D9B0314CEF}"/>
              </a:ext>
            </a:extLst>
          </p:cNvPr>
          <p:cNvSpPr>
            <a:spLocks noGrp="1"/>
          </p:cNvSpPr>
          <p:nvPr>
            <p:ph type="title"/>
          </p:nvPr>
        </p:nvSpPr>
        <p:spPr>
          <a:xfrm>
            <a:off x="68379" y="-633184"/>
            <a:ext cx="11018520" cy="430887"/>
          </a:xfrm>
        </p:spPr>
        <p:txBody>
          <a:bodyPr/>
          <a:lstStyle/>
          <a:p>
            <a:r>
              <a:rPr lang="en-US"/>
              <a:t>Video demo 1</a:t>
            </a:r>
          </a:p>
        </p:txBody>
      </p:sp>
      <p:pic>
        <p:nvPicPr>
          <p:cNvPr id="4" name="Teams Zoom Levels.mp4" descr="A Teams Chat window image">
            <a:hlinkClick r:id="" action="ppaction://media"/>
            <a:extLst>
              <a:ext uri="{FF2B5EF4-FFF2-40B4-BE49-F238E27FC236}">
                <a16:creationId xmlns:a16="http://schemas.microsoft.com/office/drawing/2014/main" id="{0F7F69EA-8028-C32C-C55D-090BD39C76B9}"/>
              </a:ext>
            </a:extLst>
          </p:cNvPr>
          <p:cNvPicPr>
            <a:picLocks noGrp="1" noChangeAspect="1"/>
          </p:cNvPicPr>
          <p:nvPr>
            <p:ph idx="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B5DFA5B-1BA0-3A4F-96CC-C7B7377A8DD9}" label="" lang="en-us" r:embed="rId4"/>
                        </p173:trackLst>
                      </p173:tracksInfo>
                    </p:ext>
                  </p14:extLst>
                </p14:media>
              </p:ext>
            </p:extLst>
          </p:nvPr>
        </p:nvPicPr>
        <p:blipFill>
          <a:blip r:embed="rId5"/>
          <a:stretch>
            <a:fillRect/>
          </a:stretch>
        </p:blipFill>
        <p:spPr>
          <a:xfrm>
            <a:off x="0" y="-157878"/>
            <a:ext cx="12472955" cy="7015878"/>
          </a:xfrm>
        </p:spPr>
      </p:pic>
    </p:spTree>
    <p:extLst>
      <p:ext uri="{BB962C8B-B14F-4D97-AF65-F5344CB8AC3E}">
        <p14:creationId xmlns:p14="http://schemas.microsoft.com/office/powerpoint/2010/main" val="428871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3C6B-2440-0D3F-07EA-489E3FA6945C}"/>
              </a:ext>
            </a:extLst>
          </p:cNvPr>
          <p:cNvSpPr>
            <a:spLocks noGrp="1"/>
          </p:cNvSpPr>
          <p:nvPr>
            <p:ph type="title"/>
          </p:nvPr>
        </p:nvSpPr>
        <p:spPr>
          <a:xfrm>
            <a:off x="49622" y="-511264"/>
            <a:ext cx="11018520" cy="430887"/>
          </a:xfrm>
        </p:spPr>
        <p:txBody>
          <a:bodyPr/>
          <a:lstStyle/>
          <a:p>
            <a:r>
              <a:rPr lang="en-US"/>
              <a:t>Video demo 2</a:t>
            </a:r>
          </a:p>
        </p:txBody>
      </p:sp>
      <p:pic>
        <p:nvPicPr>
          <p:cNvPr id="4" name="multi-tasking.mp4" descr="A teams chat window in small size">
            <a:hlinkClick r:id="" action="ppaction://media"/>
            <a:extLst>
              <a:ext uri="{FF2B5EF4-FFF2-40B4-BE49-F238E27FC236}">
                <a16:creationId xmlns:a16="http://schemas.microsoft.com/office/drawing/2014/main" id="{A721075B-3DE0-705A-8C1E-88DAD3ABA611}"/>
              </a:ext>
            </a:extLst>
          </p:cNvPr>
          <p:cNvPicPr>
            <a:picLocks noGrp="1" noChangeAspect="1"/>
          </p:cNvPicPr>
          <p:nvPr>
            <p:ph idx="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CE96794-8E62-4141-8C62-E2799E65F0C7}" label="" lang="en-us" r:embed="rId4"/>
                        </p173:trackLst>
                      </p173:tracksInfo>
                    </p:ext>
                  </p14:extLst>
                </p14:media>
              </p:ext>
            </p:extLst>
          </p:nvPr>
        </p:nvPicPr>
        <p:blipFill>
          <a:blip r:embed="rId5"/>
          <a:stretch>
            <a:fillRect/>
          </a:stretch>
        </p:blipFill>
        <p:spPr>
          <a:xfrm>
            <a:off x="0" y="-1"/>
            <a:ext cx="12192000" cy="6857845"/>
          </a:xfrm>
        </p:spPr>
      </p:pic>
    </p:spTree>
    <p:extLst>
      <p:ext uri="{BB962C8B-B14F-4D97-AF65-F5344CB8AC3E}">
        <p14:creationId xmlns:p14="http://schemas.microsoft.com/office/powerpoint/2010/main" val="215455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1E023-BDFA-6158-D9FA-BC02156A0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B59C5-AE34-C22F-9254-C0E1577C6038}"/>
              </a:ext>
            </a:extLst>
          </p:cNvPr>
          <p:cNvSpPr>
            <a:spLocks noGrp="1"/>
          </p:cNvSpPr>
          <p:nvPr>
            <p:ph type="title"/>
          </p:nvPr>
        </p:nvSpPr>
        <p:spPr/>
        <p:txBody>
          <a:bodyPr/>
          <a:lstStyle/>
          <a:p>
            <a:r>
              <a:rPr lang="en-US"/>
              <a:t>Introducing Real-time text (RTT)</a:t>
            </a:r>
          </a:p>
        </p:txBody>
      </p:sp>
      <p:sp>
        <p:nvSpPr>
          <p:cNvPr id="9" name="Text Placeholder 4">
            <a:extLst>
              <a:ext uri="{FF2B5EF4-FFF2-40B4-BE49-F238E27FC236}">
                <a16:creationId xmlns:a16="http://schemas.microsoft.com/office/drawing/2014/main" id="{251D1043-EA94-B312-484A-956C5D0601AD}"/>
              </a:ext>
            </a:extLst>
          </p:cNvPr>
          <p:cNvSpPr txBox="1">
            <a:spLocks/>
          </p:cNvSpPr>
          <p:nvPr/>
        </p:nvSpPr>
        <p:spPr>
          <a:xfrm>
            <a:off x="502920" y="1701197"/>
            <a:ext cx="4927600" cy="338554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Real-time text (RTT) is a fast, accessible, and immediate communication method that transmits text character by character as it is typed. It is particularly valuable in various calling and meeting scenarios where it enables deaf and hard-of-hearing individuals, neurodiverse users, and those with speech-related disabilities to engage in real-time conversations through text.</a:t>
            </a:r>
            <a:br>
              <a:rPr lang="en-US" sz="2000">
                <a:highlight>
                  <a:srgbClr val="FFFFFF"/>
                </a:highlight>
                <a:cs typeface="Segoe UI"/>
              </a:rPr>
            </a:br>
            <a:br>
              <a:rPr lang="en-US" sz="2000">
                <a:highlight>
                  <a:srgbClr val="FFFFFF"/>
                </a:highlight>
                <a:cs typeface="Segoe UI"/>
              </a:rPr>
            </a:br>
            <a:r>
              <a:rPr lang="en-US" sz="2000">
                <a:highlight>
                  <a:srgbClr val="FFFFFF"/>
                </a:highlight>
                <a:cs typeface="Segoe UI"/>
              </a:rPr>
              <a:t>General Availability – May 2025</a:t>
            </a:r>
            <a:endParaRPr lang="en-US" sz="2000">
              <a:cs typeface="Segoe UI"/>
            </a:endParaRPr>
          </a:p>
        </p:txBody>
      </p:sp>
      <p:pic>
        <p:nvPicPr>
          <p:cNvPr id="10" name="Picture 9" descr="an image of a teams call showing an example of Real Time Text">
            <a:extLst>
              <a:ext uri="{FF2B5EF4-FFF2-40B4-BE49-F238E27FC236}">
                <a16:creationId xmlns:a16="http://schemas.microsoft.com/office/drawing/2014/main" id="{0752DDE2-4E2A-1712-A495-44611AAC7BFC}"/>
              </a:ext>
            </a:extLst>
          </p:cNvPr>
          <p:cNvPicPr>
            <a:picLocks noChangeAspect="1"/>
          </p:cNvPicPr>
          <p:nvPr/>
        </p:nvPicPr>
        <p:blipFill>
          <a:blip r:embed="rId3"/>
          <a:stretch>
            <a:fillRect/>
          </a:stretch>
        </p:blipFill>
        <p:spPr>
          <a:xfrm>
            <a:off x="6096000" y="1701197"/>
            <a:ext cx="5943600" cy="3343275"/>
          </a:xfrm>
          <a:prstGeom prst="rect">
            <a:avLst/>
          </a:prstGeom>
          <a:effectLst>
            <a:softEdge rad="0"/>
          </a:effectLst>
        </p:spPr>
      </p:pic>
    </p:spTree>
    <p:extLst>
      <p:ext uri="{BB962C8B-B14F-4D97-AF65-F5344CB8AC3E}">
        <p14:creationId xmlns:p14="http://schemas.microsoft.com/office/powerpoint/2010/main" val="12122180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8A33-FEC5-CF8C-6C26-4DDA86C50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96A25-6F56-436C-FE5F-103E0F43E045}"/>
              </a:ext>
            </a:extLst>
          </p:cNvPr>
          <p:cNvSpPr>
            <a:spLocks noGrp="1"/>
          </p:cNvSpPr>
          <p:nvPr>
            <p:ph type="title"/>
          </p:nvPr>
        </p:nvSpPr>
        <p:spPr>
          <a:xfrm>
            <a:off x="50813" y="-670966"/>
            <a:ext cx="11018520" cy="553998"/>
          </a:xfrm>
        </p:spPr>
        <p:txBody>
          <a:bodyPr/>
          <a:lstStyle/>
          <a:p>
            <a:r>
              <a:rPr lang="en-US"/>
              <a:t>Video demo 3</a:t>
            </a:r>
          </a:p>
        </p:txBody>
      </p:sp>
      <p:sp>
        <p:nvSpPr>
          <p:cNvPr id="4" name="Text Placeholder 3">
            <a:extLst>
              <a:ext uri="{FF2B5EF4-FFF2-40B4-BE49-F238E27FC236}">
                <a16:creationId xmlns:a16="http://schemas.microsoft.com/office/drawing/2014/main" id="{E4A3BEDC-D27E-8007-25D6-133CE99E4EA3}"/>
              </a:ext>
            </a:extLst>
          </p:cNvPr>
          <p:cNvSpPr>
            <a:spLocks noGrp="1"/>
          </p:cNvSpPr>
          <p:nvPr>
            <p:ph type="body" sz="quarter" idx="12"/>
          </p:nvPr>
        </p:nvSpPr>
        <p:spPr>
          <a:xfrm>
            <a:off x="461963" y="1257671"/>
            <a:ext cx="4831490" cy="307777"/>
          </a:xfrm>
        </p:spPr>
        <p:txBody>
          <a:bodyPr vert="horz" wrap="square" lIns="0" tIns="0" rIns="0" bIns="0" rtlCol="0" anchor="t">
            <a:spAutoFit/>
          </a:bodyPr>
          <a:lstStyle/>
          <a:p>
            <a:endParaRPr lang="en-US"/>
          </a:p>
        </p:txBody>
      </p:sp>
      <p:sp>
        <p:nvSpPr>
          <p:cNvPr id="5" name="Text Placeholder 4">
            <a:extLst>
              <a:ext uri="{FF2B5EF4-FFF2-40B4-BE49-F238E27FC236}">
                <a16:creationId xmlns:a16="http://schemas.microsoft.com/office/drawing/2014/main" id="{F3126718-F27B-0C36-3744-B013641700C2}"/>
              </a:ext>
            </a:extLst>
          </p:cNvPr>
          <p:cNvSpPr>
            <a:spLocks noGrp="1"/>
          </p:cNvSpPr>
          <p:nvPr>
            <p:ph type="body" sz="quarter" idx="13"/>
          </p:nvPr>
        </p:nvSpPr>
        <p:spPr>
          <a:xfrm>
            <a:off x="576853" y="1799385"/>
            <a:ext cx="10866772" cy="276999"/>
          </a:xfrm>
        </p:spPr>
        <p:txBody>
          <a:bodyPr vert="horz" wrap="square" lIns="0" tIns="0" rIns="0" bIns="0" rtlCol="0" anchor="t">
            <a:spAutoFit/>
          </a:bodyPr>
          <a:lstStyle/>
          <a:p>
            <a:endParaRPr lang="en-US"/>
          </a:p>
        </p:txBody>
      </p:sp>
      <p:pic>
        <p:nvPicPr>
          <p:cNvPr id="3" name="Accessibility - RTT.mp4" descr="An image of a Teams call were the focus is on the attendee images.">
            <a:hlinkClick r:id="" action="ppaction://media"/>
            <a:extLst>
              <a:ext uri="{FF2B5EF4-FFF2-40B4-BE49-F238E27FC236}">
                <a16:creationId xmlns:a16="http://schemas.microsoft.com/office/drawing/2014/main" id="{C99CC783-9BEA-BB00-4623-99AAF43125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4453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708B1-6764-AE3B-EB8A-98E8902A0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731F8-0011-82CA-750F-37D6BB4EC588}"/>
              </a:ext>
            </a:extLst>
          </p:cNvPr>
          <p:cNvSpPr>
            <a:spLocks noGrp="1"/>
          </p:cNvSpPr>
          <p:nvPr>
            <p:ph type="title"/>
          </p:nvPr>
        </p:nvSpPr>
        <p:spPr/>
        <p:txBody>
          <a:bodyPr/>
          <a:lstStyle/>
          <a:p>
            <a:r>
              <a:rPr lang="en-US">
                <a:cs typeface="Segoe UI"/>
              </a:rPr>
              <a:t>Pop-out captions</a:t>
            </a:r>
            <a:endParaRPr lang="en-US"/>
          </a:p>
        </p:txBody>
      </p:sp>
      <p:sp>
        <p:nvSpPr>
          <p:cNvPr id="9" name="Text Placeholder 4">
            <a:extLst>
              <a:ext uri="{FF2B5EF4-FFF2-40B4-BE49-F238E27FC236}">
                <a16:creationId xmlns:a16="http://schemas.microsoft.com/office/drawing/2014/main" id="{F8D141C7-5144-D889-C0D6-A171A16EC073}"/>
              </a:ext>
            </a:extLst>
          </p:cNvPr>
          <p:cNvSpPr txBox="1">
            <a:spLocks/>
          </p:cNvSpPr>
          <p:nvPr/>
        </p:nvSpPr>
        <p:spPr>
          <a:xfrm>
            <a:off x="502920" y="1654336"/>
            <a:ext cx="4927600" cy="34470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Teams now provides an even more flexible, customizable experience by allowing users to pop-out, move and resize captions independently from the main meeting window. This empowers users to place captions where they’re most useful, improving access and focus for participants who rely on them during meetings and calls.</a:t>
            </a:r>
            <a:r>
              <a:rPr lang="en-US" sz="2000">
                <a:effectLst/>
              </a:rPr>
              <a:t> </a:t>
            </a:r>
          </a:p>
          <a:p>
            <a:br>
              <a:rPr lang="en-US" sz="2000">
                <a:highlight>
                  <a:srgbClr val="FFFFFF"/>
                </a:highlight>
                <a:cs typeface="Segoe UI"/>
              </a:rPr>
            </a:br>
            <a:r>
              <a:rPr lang="en-US" sz="2000">
                <a:highlight>
                  <a:srgbClr val="FFFFFF"/>
                </a:highlight>
                <a:cs typeface="Segoe UI"/>
              </a:rPr>
              <a:t>General Availability – May 2025</a:t>
            </a:r>
            <a:endParaRPr lang="en-US" sz="2000">
              <a:cs typeface="Segoe UI"/>
            </a:endParaRPr>
          </a:p>
        </p:txBody>
      </p:sp>
      <p:pic>
        <p:nvPicPr>
          <p:cNvPr id="3" name="Picture 2" descr="An image showing a Teams video call with a pop-out captions box">
            <a:extLst>
              <a:ext uri="{FF2B5EF4-FFF2-40B4-BE49-F238E27FC236}">
                <a16:creationId xmlns:a16="http://schemas.microsoft.com/office/drawing/2014/main" id="{CDB12878-34DA-DD38-758A-08C51083C66E}"/>
              </a:ext>
            </a:extLst>
          </p:cNvPr>
          <p:cNvPicPr>
            <a:picLocks noChangeAspect="1"/>
          </p:cNvPicPr>
          <p:nvPr/>
        </p:nvPicPr>
        <p:blipFill>
          <a:blip r:embed="rId3"/>
          <a:stretch>
            <a:fillRect/>
          </a:stretch>
        </p:blipFill>
        <p:spPr>
          <a:xfrm>
            <a:off x="6075679" y="1654336"/>
            <a:ext cx="5943599" cy="3343274"/>
          </a:xfrm>
          <a:prstGeom prst="rect">
            <a:avLst/>
          </a:prstGeom>
        </p:spPr>
      </p:pic>
    </p:spTree>
    <p:extLst>
      <p:ext uri="{BB962C8B-B14F-4D97-AF65-F5344CB8AC3E}">
        <p14:creationId xmlns:p14="http://schemas.microsoft.com/office/powerpoint/2010/main" val="124819485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3034943"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2" y="4652291"/>
            <a:ext cx="2913507"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FFFF"/>
                </a:solidFill>
                <a:latin typeface="Segoe UI Semibold"/>
                <a:cs typeface="Segoe UI Semibold"/>
              </a:rPr>
              <a:t>April</a:t>
            </a:r>
            <a:r>
              <a:rPr kumimoji="0" lang="en-US" sz="2800" b="1" i="0" u="none" strike="noStrike" kern="1200" cap="none" spc="0" normalizeH="0" baseline="0" noProof="0">
                <a:ln>
                  <a:noFill/>
                </a:ln>
                <a:solidFill>
                  <a:srgbClr val="FFFFFF"/>
                </a:solidFill>
                <a:effectLst/>
                <a:uLnTx/>
                <a:uFillTx/>
                <a:latin typeface="Segoe UI Semibold"/>
                <a:ea typeface="+mn-ea"/>
                <a:cs typeface="Segoe UI Semibold"/>
              </a:rPr>
              <a:t> 2025</a:t>
            </a:r>
          </a:p>
        </p:txBody>
      </p:sp>
    </p:spTree>
    <p:extLst>
      <p:ext uri="{BB962C8B-B14F-4D97-AF65-F5344CB8AC3E}">
        <p14:creationId xmlns:p14="http://schemas.microsoft.com/office/powerpoint/2010/main" val="2832216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F13B-B8D9-2B4D-DC88-DA0CFAA7E53B}"/>
              </a:ext>
            </a:extLst>
          </p:cNvPr>
          <p:cNvSpPr>
            <a:spLocks noGrp="1"/>
          </p:cNvSpPr>
          <p:nvPr>
            <p:ph type="title"/>
          </p:nvPr>
        </p:nvSpPr>
        <p:spPr>
          <a:xfrm>
            <a:off x="2540" y="-614257"/>
            <a:ext cx="11018520" cy="553998"/>
          </a:xfrm>
        </p:spPr>
        <p:txBody>
          <a:bodyPr/>
          <a:lstStyle/>
          <a:p>
            <a:r>
              <a:rPr lang="en-US"/>
              <a:t>Video demo 4</a:t>
            </a:r>
          </a:p>
        </p:txBody>
      </p:sp>
      <p:sp>
        <p:nvSpPr>
          <p:cNvPr id="3" name="Picture Placeholder 2">
            <a:extLst>
              <a:ext uri="{FF2B5EF4-FFF2-40B4-BE49-F238E27FC236}">
                <a16:creationId xmlns:a16="http://schemas.microsoft.com/office/drawing/2014/main" id="{C8C5371A-1982-3EF6-4E0C-206DB2053846}"/>
              </a:ext>
              <a:ext uri="{C183D7F6-B498-43B3-948B-1728B52AA6E4}">
                <adec:decorative xmlns:adec="http://schemas.microsoft.com/office/drawing/2017/decorative" val="1"/>
              </a:ext>
            </a:extLst>
          </p:cNvPr>
          <p:cNvSpPr>
            <a:spLocks noGrp="1"/>
          </p:cNvSpPr>
          <p:nvPr>
            <p:ph type="pic" sz="quarter" idx="11"/>
          </p:nvPr>
        </p:nvSpPr>
        <p:spPr/>
        <p:txBody>
          <a:bodyPr/>
          <a:lstStyle/>
          <a:p>
            <a:endParaRPr lang="en-US"/>
          </a:p>
        </p:txBody>
      </p:sp>
      <p:sp>
        <p:nvSpPr>
          <p:cNvPr id="4" name="Text Placeholder 3">
            <a:extLst>
              <a:ext uri="{FF2B5EF4-FFF2-40B4-BE49-F238E27FC236}">
                <a16:creationId xmlns:a16="http://schemas.microsoft.com/office/drawing/2014/main" id="{48E27BD7-B71F-7DD9-F8BB-36DB1544BB1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24D4E29C-D7F7-D26F-3706-C2CE3E5E10FD}"/>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pic>
        <p:nvPicPr>
          <p:cNvPr id="6" name="Accessibility - Captions.mp4" descr="an image of a Teams video chat with only the attendees view showing.">
            <a:hlinkClick r:id="" action="ppaction://media"/>
            <a:extLst>
              <a:ext uri="{FF2B5EF4-FFF2-40B4-BE49-F238E27FC236}">
                <a16:creationId xmlns:a16="http://schemas.microsoft.com/office/drawing/2014/main" id="{590F933B-26AC-43BB-4C83-644740C873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a:prstGeom prst="rect">
            <a:avLst/>
          </a:prstGeom>
        </p:spPr>
      </p:pic>
    </p:spTree>
    <p:extLst>
      <p:ext uri="{BB962C8B-B14F-4D97-AF65-F5344CB8AC3E}">
        <p14:creationId xmlns:p14="http://schemas.microsoft.com/office/powerpoint/2010/main" val="165851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75139-D6E9-C60A-66EF-3EEC7D1B2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EEA43-7B72-85B1-FB51-D3D892FB8116}"/>
              </a:ext>
            </a:extLst>
          </p:cNvPr>
          <p:cNvSpPr>
            <a:spLocks noGrp="1"/>
          </p:cNvSpPr>
          <p:nvPr>
            <p:ph type="title"/>
          </p:nvPr>
        </p:nvSpPr>
        <p:spPr>
          <a:xfrm>
            <a:off x="588263" y="457200"/>
            <a:ext cx="11018520" cy="1107996"/>
          </a:xfrm>
        </p:spPr>
        <p:txBody>
          <a:bodyPr/>
          <a:lstStyle/>
          <a:p>
            <a:pPr algn="ctr"/>
            <a:r>
              <a:rPr lang="en-US"/>
              <a:t>SMBs using Microsoft 365 Copilot </a:t>
            </a:r>
            <a:br>
              <a:rPr lang="en-US"/>
            </a:br>
            <a:r>
              <a:rPr lang="en-US"/>
              <a:t>are already seeing transformative results</a:t>
            </a:r>
          </a:p>
        </p:txBody>
      </p:sp>
      <p:sp>
        <p:nvSpPr>
          <p:cNvPr id="16" name="Rectangle: Rounded Corners 15">
            <a:extLst>
              <a:ext uri="{FF2B5EF4-FFF2-40B4-BE49-F238E27FC236}">
                <a16:creationId xmlns:a16="http://schemas.microsoft.com/office/drawing/2014/main" id="{0BCAA768-8A45-5677-8FB4-5CFF2A7CA8AD}"/>
              </a:ext>
              <a:ext uri="{C183D7F6-B498-43B3-948B-1728B52AA6E4}">
                <adec:decorative xmlns:adec="http://schemas.microsoft.com/office/drawing/2017/decorative" val="1"/>
              </a:ext>
            </a:extLst>
          </p:cNvPr>
          <p:cNvSpPr/>
          <p:nvPr/>
        </p:nvSpPr>
        <p:spPr bwMode="auto">
          <a:xfrm>
            <a:off x="588127" y="2178604"/>
            <a:ext cx="11015612" cy="3661136"/>
          </a:xfrm>
          <a:prstGeom prst="roundRect">
            <a:avLst>
              <a:gd name="adj" fmla="val 3234"/>
            </a:avLst>
          </a:prstGeom>
          <a:gradFill flip="none" rotWithShape="1">
            <a:gsLst>
              <a:gs pos="100000">
                <a:srgbClr val="8678D6"/>
              </a:gs>
              <a:gs pos="0">
                <a:srgbClr val="2897CE"/>
              </a:gs>
            </a:gsLst>
            <a:lin ang="2700000" scaled="1"/>
            <a:tileRect/>
          </a:gradFill>
          <a:ln w="9525" cap="flat" cmpd="sng" algn="ctr">
            <a:noFill/>
            <a:prstDash val="solid"/>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err="1">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endParaRPr>
          </a:p>
        </p:txBody>
      </p:sp>
      <p:sp>
        <p:nvSpPr>
          <p:cNvPr id="17" name="TextBox 16">
            <a:extLst>
              <a:ext uri="{FF2B5EF4-FFF2-40B4-BE49-F238E27FC236}">
                <a16:creationId xmlns:a16="http://schemas.microsoft.com/office/drawing/2014/main" id="{BAF5A664-6331-8887-4D6B-4312B22645E3}"/>
              </a:ext>
            </a:extLst>
          </p:cNvPr>
          <p:cNvSpPr txBox="1"/>
          <p:nvPr/>
        </p:nvSpPr>
        <p:spPr>
          <a:xfrm>
            <a:off x="1463589" y="2779678"/>
            <a:ext cx="4832889" cy="233910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200" b="0" i="0" u="none" strike="noStrike" kern="1200" cap="none" spc="-100" normalizeH="0" baseline="0" noProof="0">
                <a:ln>
                  <a:noFill/>
                </a:ln>
                <a:solidFill>
                  <a:srgbClr val="FFFFFF"/>
                </a:solidFill>
                <a:effectLst/>
                <a:uLnTx/>
                <a:uFillTx/>
                <a:latin typeface="Segoe Sans Display Semibold" pitchFamily="2" charset="0"/>
                <a:ea typeface="+mn-ea"/>
                <a:cs typeface="Segoe Sans Display Semibold" pitchFamily="2" charset="0"/>
              </a:rPr>
              <a:t>353%</a:t>
            </a:r>
          </a:p>
        </p:txBody>
      </p:sp>
      <p:sp>
        <p:nvSpPr>
          <p:cNvPr id="18" name="TextBox 17">
            <a:extLst>
              <a:ext uri="{FF2B5EF4-FFF2-40B4-BE49-F238E27FC236}">
                <a16:creationId xmlns:a16="http://schemas.microsoft.com/office/drawing/2014/main" id="{17A99646-3E49-BE9E-58C3-4DD47BECE0EE}"/>
              </a:ext>
            </a:extLst>
          </p:cNvPr>
          <p:cNvSpPr txBox="1"/>
          <p:nvPr/>
        </p:nvSpPr>
        <p:spPr>
          <a:xfrm>
            <a:off x="6634008" y="3119319"/>
            <a:ext cx="4044220" cy="1638910"/>
          </a:xfrm>
          <a:prstGeom prst="rect">
            <a:avLst/>
          </a:prstGeom>
          <a:noFill/>
        </p:spPr>
        <p:txBody>
          <a:bodyPr wrap="square" lIns="0" tIns="0" rIns="0" bIns="0" rtlCol="0">
            <a:spAutoFit/>
          </a:bodyPr>
          <a:lstStyle/>
          <a:p>
            <a:pPr marL="0" marR="0" lvl="0" indent="0" algn="l" defTabSz="914367" rtl="0" eaLnBrk="1" fontAlgn="auto" latinLnBrk="0" hangingPunct="1">
              <a:lnSpc>
                <a:spcPct val="110000"/>
              </a:lnSpc>
              <a:spcBef>
                <a:spcPts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egoe UI Semibold"/>
                <a:ea typeface="+mn-ea"/>
                <a:cs typeface="Segoe Sans Display" pitchFamily="2" charset="0"/>
              </a:rPr>
              <a:t>projected ROI over </a:t>
            </a:r>
            <a:br>
              <a:rPr kumimoji="0" lang="en-US" sz="3600" b="0" i="0" u="none" strike="noStrike" kern="1200" cap="none" spc="0" normalizeH="0" baseline="0" noProof="0">
                <a:ln>
                  <a:noFill/>
                </a:ln>
                <a:solidFill>
                  <a:srgbClr val="FFFFFF"/>
                </a:solidFill>
                <a:effectLst/>
                <a:uLnTx/>
                <a:uFillTx/>
                <a:latin typeface="Segoe UI Semibold"/>
                <a:ea typeface="+mn-ea"/>
                <a:cs typeface="Segoe Sans Display" pitchFamily="2" charset="0"/>
              </a:rPr>
            </a:br>
            <a:r>
              <a:rPr kumimoji="0" lang="en-US" sz="3600" b="0" i="0" u="none" strike="noStrike" kern="1200" cap="none" spc="0" normalizeH="0" baseline="0" noProof="0">
                <a:ln>
                  <a:noFill/>
                </a:ln>
                <a:solidFill>
                  <a:srgbClr val="FFFFFF"/>
                </a:solidFill>
                <a:effectLst/>
                <a:uLnTx/>
                <a:uFillTx/>
                <a:latin typeface="Segoe UI Semibold"/>
                <a:ea typeface="+mn-ea"/>
                <a:cs typeface="Segoe Sans Display" pitchFamily="2" charset="0"/>
              </a:rPr>
              <a:t>a three-year period</a:t>
            </a:r>
          </a:p>
          <a:p>
            <a:pPr marL="0" marR="0" lvl="0" indent="0" algn="l" defTabSz="914367" rtl="0" eaLnBrk="1" fontAlgn="auto" latinLnBrk="0" hangingPunct="1">
              <a:lnSpc>
                <a:spcPct val="110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Segoe UI"/>
                <a:ea typeface="+mn-ea"/>
                <a:cs typeface="Segoe Sans Display" pitchFamily="2" charset="0"/>
              </a:rPr>
              <a:t>132% low-end ROI</a:t>
            </a:r>
          </a:p>
        </p:txBody>
      </p:sp>
      <p:sp>
        <p:nvSpPr>
          <p:cNvPr id="44" name="TextBox 43">
            <a:extLst>
              <a:ext uri="{FF2B5EF4-FFF2-40B4-BE49-F238E27FC236}">
                <a16:creationId xmlns:a16="http://schemas.microsoft.com/office/drawing/2014/main" id="{BFEF2B97-86CB-A7C2-7682-B0AD40A4A7A2}"/>
              </a:ext>
            </a:extLst>
          </p:cNvPr>
          <p:cNvSpPr txBox="1"/>
          <p:nvPr/>
        </p:nvSpPr>
        <p:spPr>
          <a:xfrm>
            <a:off x="586740" y="6462041"/>
            <a:ext cx="11018520" cy="12311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UI"/>
                <a:ea typeface="+mn-ea"/>
                <a:cs typeface="Segoe Sans Display" pitchFamily="2" charset="0"/>
              </a:rPr>
              <a:t>Statistics sources: “</a:t>
            </a:r>
            <a:r>
              <a:rPr kumimoji="0" lang="en-US" sz="800" b="0" i="0" u="sng" strike="noStrike" kern="1200" cap="none" spc="0" normalizeH="0" baseline="0" noProof="0">
                <a:ln>
                  <a:noFill/>
                </a:ln>
                <a:solidFill>
                  <a:srgbClr val="0067B8"/>
                </a:solidFill>
                <a:effectLst/>
                <a:uLnTx/>
                <a:uFillTx/>
                <a:latin typeface="Segoe UI" panose="020B0502040204020203" pitchFamily="34" charset="0"/>
                <a:ea typeface="+mn-ea"/>
                <a:cs typeface="+mn-cs"/>
                <a:hlinkClick r:id="rId3"/>
              </a:rPr>
              <a:t>New Technology: The Projected Total Economic Impact™: Of Microsoft 365 Copilot for SMB</a:t>
            </a: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a commissioned study conducted by Forrester Consulting on behalf of Microsoft. October 2024.</a:t>
            </a:r>
            <a:endParaRPr kumimoji="0" lang="en-US" sz="800" b="0" i="0" u="none" strike="noStrike" kern="1200" cap="none" spc="0" normalizeH="0" baseline="0" noProof="0">
              <a:ln>
                <a:noFill/>
              </a:ln>
              <a:solidFill>
                <a:srgbClr val="091F2C"/>
              </a:solidFill>
              <a:effectLst/>
              <a:uLnTx/>
              <a:uFillTx/>
              <a:latin typeface="Segoe UI"/>
              <a:ea typeface="+mn-ea"/>
              <a:cs typeface="Segoe Sans Display" pitchFamily="2" charset="0"/>
            </a:endParaRPr>
          </a:p>
        </p:txBody>
      </p:sp>
    </p:spTree>
    <p:extLst>
      <p:ext uri="{BB962C8B-B14F-4D97-AF65-F5344CB8AC3E}">
        <p14:creationId xmlns:p14="http://schemas.microsoft.com/office/powerpoint/2010/main" val="24318553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3DBAAF46-9F5B-9CD7-4ABF-DCF8470EB016}"/>
              </a:ext>
            </a:extLst>
          </p:cNvPr>
          <p:cNvSpPr>
            <a:spLocks noGrp="1"/>
          </p:cNvSpPr>
          <p:nvPr>
            <p:ph type="title" idx="4294967295"/>
          </p:nvPr>
        </p:nvSpPr>
        <p:spPr>
          <a:xfrm>
            <a:off x="588010" y="443420"/>
            <a:ext cx="11017250" cy="1108075"/>
          </a:xfrm>
        </p:spPr>
        <p:txBody>
          <a:bodyPr>
            <a:normAutofit fontScale="90000"/>
          </a:bodyPr>
          <a:lstStyle/>
          <a:p>
            <a:pPr algn="ctr"/>
            <a:r>
              <a:rPr lang="en-US" b="0">
                <a:latin typeface="Segoe UI Semibold" panose="020B0702040204020203" pitchFamily="34" charset="0"/>
                <a:cs typeface="Segoe UI Semibold" panose="020B0702040204020203" pitchFamily="34" charset="0"/>
              </a:rPr>
              <a:t>Copilot transforms your business to enhance </a:t>
            </a:r>
            <a:br>
              <a:rPr lang="en-US" b="0">
                <a:latin typeface="Segoe UI Semibold" panose="020B0702040204020203" pitchFamily="34" charset="0"/>
                <a:cs typeface="Segoe UI Semibold" panose="020B0702040204020203" pitchFamily="34" charset="0"/>
              </a:rPr>
            </a:br>
            <a:r>
              <a:rPr lang="en-US" b="0">
                <a:latin typeface="Segoe UI Semibold" panose="020B0702040204020203" pitchFamily="34" charset="0"/>
                <a:cs typeface="Segoe UI Semibold" panose="020B0702040204020203" pitchFamily="34" charset="0"/>
              </a:rPr>
              <a:t>personal productivity and business processes</a:t>
            </a:r>
          </a:p>
        </p:txBody>
      </p:sp>
      <p:sp>
        <p:nvSpPr>
          <p:cNvPr id="31" name="Rectangle: Rounded Corners 30">
            <a:extLst>
              <a:ext uri="{FF2B5EF4-FFF2-40B4-BE49-F238E27FC236}">
                <a16:creationId xmlns:a16="http://schemas.microsoft.com/office/drawing/2014/main" id="{B0F72213-10E7-119F-86A7-A7BA5B6E571E}"/>
              </a:ext>
              <a:ext uri="{C183D7F6-B498-43B3-948B-1728B52AA6E4}">
                <adec:decorative xmlns:adec="http://schemas.microsoft.com/office/drawing/2017/decorative" val="1"/>
              </a:ext>
            </a:extLst>
          </p:cNvPr>
          <p:cNvSpPr/>
          <p:nvPr/>
        </p:nvSpPr>
        <p:spPr bwMode="auto">
          <a:xfrm>
            <a:off x="586740" y="2124041"/>
            <a:ext cx="11018520" cy="4023360"/>
          </a:xfrm>
          <a:prstGeom prst="roundRect">
            <a:avLst>
              <a:gd name="adj" fmla="val 3336"/>
            </a:avLst>
          </a:prstGeom>
          <a:solidFill>
            <a:srgbClr val="FFFFFF"/>
          </a:solidFill>
          <a:ln w="25400">
            <a:gradFill flip="none" rotWithShape="1">
              <a:gsLst>
                <a:gs pos="0">
                  <a:srgbClr val="2897CE"/>
                </a:gs>
                <a:gs pos="100000">
                  <a:srgbClr val="8678D6"/>
                </a:gs>
              </a:gsLst>
              <a:lin ang="2700000" scaled="1"/>
              <a:tileRect/>
            </a:gradFill>
          </a:ln>
          <a:effectLst>
            <a:outerShdw blurRad="127000" dist="635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100000">
                    <a:srgbClr val="8678D6"/>
                  </a:gs>
                  <a:gs pos="971">
                    <a:srgbClr val="2897CE"/>
                  </a:gs>
                </a:gsLst>
                <a:lin ang="2700000" scaled="0"/>
              </a:gradFill>
              <a:effectLst/>
              <a:uLnTx/>
              <a:uFillTx/>
              <a:latin typeface="Segoe Sans Display"/>
              <a:ea typeface="+mn-ea"/>
              <a:cs typeface="Segoe UI" pitchFamily="34" charset="0"/>
            </a:endParaRPr>
          </a:p>
        </p:txBody>
      </p:sp>
      <p:sp>
        <p:nvSpPr>
          <p:cNvPr id="32" name="TextBox 31">
            <a:extLst>
              <a:ext uri="{FF2B5EF4-FFF2-40B4-BE49-F238E27FC236}">
                <a16:creationId xmlns:a16="http://schemas.microsoft.com/office/drawing/2014/main" id="{509DBB1A-791E-90B0-89FC-9395C57D5DB1}"/>
              </a:ext>
            </a:extLst>
          </p:cNvPr>
          <p:cNvSpPr txBox="1"/>
          <p:nvPr/>
        </p:nvSpPr>
        <p:spPr>
          <a:xfrm>
            <a:off x="1623060" y="1929799"/>
            <a:ext cx="8945880" cy="397754"/>
          </a:xfrm>
          <a:prstGeom prst="roundRect">
            <a:avLst>
              <a:gd name="adj" fmla="val 28615"/>
            </a:avLst>
          </a:prstGeom>
          <a:gradFill flip="none" rotWithShape="1">
            <a:gsLst>
              <a:gs pos="100000">
                <a:srgbClr val="8678D6"/>
              </a:gs>
              <a:gs pos="0">
                <a:srgbClr val="2897CE"/>
              </a:gs>
            </a:gsLst>
            <a:lin ang="2700000" scaled="1"/>
            <a:tileRect/>
          </a:gradFill>
          <a:ln w="9525" cap="flat" cmpd="sng" algn="ctr">
            <a:noFill/>
            <a:prstDash val="solid"/>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20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rPr>
              <a:t>New Technology: The Projected Total Economic Impact™: Of Microsoft 365 Copilot for SMB</a:t>
            </a:r>
          </a:p>
        </p:txBody>
      </p:sp>
      <p:sp>
        <p:nvSpPr>
          <p:cNvPr id="37" name="TextBox 36">
            <a:extLst>
              <a:ext uri="{FF2B5EF4-FFF2-40B4-BE49-F238E27FC236}">
                <a16:creationId xmlns:a16="http://schemas.microsoft.com/office/drawing/2014/main" id="{3B51EA14-530E-FBE1-945B-78383C440517}"/>
              </a:ext>
            </a:extLst>
          </p:cNvPr>
          <p:cNvSpPr txBox="1"/>
          <p:nvPr/>
        </p:nvSpPr>
        <p:spPr>
          <a:xfrm>
            <a:off x="1824855" y="2929570"/>
            <a:ext cx="1690835" cy="1446550"/>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400" b="0" i="0" u="none" strike="noStrike" kern="1200" cap="none" spc="-100" normalizeH="0" baseline="0" noProof="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rPr>
              <a:t>6%</a:t>
            </a:r>
          </a:p>
        </p:txBody>
      </p:sp>
      <p:sp>
        <p:nvSpPr>
          <p:cNvPr id="38" name="TextBox 37">
            <a:extLst>
              <a:ext uri="{FF2B5EF4-FFF2-40B4-BE49-F238E27FC236}">
                <a16:creationId xmlns:a16="http://schemas.microsoft.com/office/drawing/2014/main" id="{1D285023-95C0-26AD-292B-F6FACB40BD12}"/>
              </a:ext>
            </a:extLst>
          </p:cNvPr>
          <p:cNvSpPr txBox="1"/>
          <p:nvPr/>
        </p:nvSpPr>
        <p:spPr>
          <a:xfrm>
            <a:off x="932912" y="4345566"/>
            <a:ext cx="3474720" cy="715581"/>
          </a:xfrm>
          <a:prstGeom prst="rect">
            <a:avLst/>
          </a:prstGeom>
          <a:noFill/>
        </p:spPr>
        <p:txBody>
          <a:bodyPr wrap="square" lIns="0" tIns="0" rIns="0" bIns="0" rtlCol="0">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Segoe UI"/>
                <a:ea typeface="+mn-ea"/>
                <a:cs typeface="Segoe Sans Display" pitchFamily="2" charset="0"/>
              </a:rPr>
              <a:t>increase in </a:t>
            </a:r>
          </a:p>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Segoe UI"/>
                <a:ea typeface="+mn-ea"/>
                <a:cs typeface="Segoe Sans Display" pitchFamily="2" charset="0"/>
              </a:rPr>
              <a:t>net revenue</a:t>
            </a:r>
          </a:p>
        </p:txBody>
      </p:sp>
      <p:sp>
        <p:nvSpPr>
          <p:cNvPr id="35" name="TextBox 34">
            <a:extLst>
              <a:ext uri="{FF2B5EF4-FFF2-40B4-BE49-F238E27FC236}">
                <a16:creationId xmlns:a16="http://schemas.microsoft.com/office/drawing/2014/main" id="{5900789A-A66A-86D9-B9C1-C4098F15CC9D}"/>
              </a:ext>
            </a:extLst>
          </p:cNvPr>
          <p:cNvSpPr txBox="1"/>
          <p:nvPr/>
        </p:nvSpPr>
        <p:spPr>
          <a:xfrm>
            <a:off x="4823863" y="2929570"/>
            <a:ext cx="2544275" cy="1446550"/>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400" b="0" i="0" u="none" strike="noStrike" kern="1200" cap="none" spc="-100" normalizeH="0" baseline="0" noProof="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rPr>
              <a:t>20%</a:t>
            </a:r>
          </a:p>
        </p:txBody>
      </p:sp>
      <p:sp>
        <p:nvSpPr>
          <p:cNvPr id="36" name="TextBox 35">
            <a:extLst>
              <a:ext uri="{FF2B5EF4-FFF2-40B4-BE49-F238E27FC236}">
                <a16:creationId xmlns:a16="http://schemas.microsoft.com/office/drawing/2014/main" id="{A00935BF-FA97-A3E9-8300-F48BFDFAD66A}"/>
              </a:ext>
            </a:extLst>
          </p:cNvPr>
          <p:cNvSpPr txBox="1"/>
          <p:nvPr/>
        </p:nvSpPr>
        <p:spPr>
          <a:xfrm>
            <a:off x="4358640" y="4345566"/>
            <a:ext cx="3474720" cy="715581"/>
          </a:xfrm>
          <a:prstGeom prst="rect">
            <a:avLst/>
          </a:prstGeom>
          <a:noFill/>
        </p:spPr>
        <p:txBody>
          <a:bodyPr wrap="square" lIns="0" tIns="0" rIns="0" bIns="0" rtlCol="0">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Segoe UI"/>
                <a:ea typeface="+mn-ea"/>
                <a:cs typeface="Segoe Sans Display" pitchFamily="2" charset="0"/>
              </a:rPr>
              <a:t>reduction in </a:t>
            </a:r>
            <a:br>
              <a:rPr kumimoji="0" lang="en-US" sz="2200" b="0" i="0" u="none" strike="noStrike" kern="1200" cap="none" spc="0" normalizeH="0" baseline="0" noProof="0">
                <a:ln>
                  <a:noFill/>
                </a:ln>
                <a:solidFill>
                  <a:srgbClr val="000000"/>
                </a:solidFill>
                <a:effectLst/>
                <a:uLnTx/>
                <a:uFillTx/>
                <a:latin typeface="Segoe UI"/>
                <a:ea typeface="+mn-ea"/>
                <a:cs typeface="Segoe Sans Display" pitchFamily="2" charset="0"/>
              </a:rPr>
            </a:br>
            <a:r>
              <a:rPr kumimoji="0" lang="en-US" sz="2200" b="0" i="0" u="none" strike="noStrike" kern="1200" cap="none" spc="0" normalizeH="0" baseline="0" noProof="0">
                <a:ln>
                  <a:noFill/>
                </a:ln>
                <a:solidFill>
                  <a:srgbClr val="000000"/>
                </a:solidFill>
                <a:effectLst/>
                <a:uLnTx/>
                <a:uFillTx/>
                <a:latin typeface="Segoe UI"/>
                <a:ea typeface="+mn-ea"/>
                <a:cs typeface="Segoe Sans Display" pitchFamily="2" charset="0"/>
              </a:rPr>
              <a:t>operating costs</a:t>
            </a:r>
          </a:p>
        </p:txBody>
      </p:sp>
      <p:sp>
        <p:nvSpPr>
          <p:cNvPr id="33" name="TextBox 32">
            <a:extLst>
              <a:ext uri="{FF2B5EF4-FFF2-40B4-BE49-F238E27FC236}">
                <a16:creationId xmlns:a16="http://schemas.microsoft.com/office/drawing/2014/main" id="{B48D0C9B-83AE-A650-1442-F116B8D3B797}"/>
              </a:ext>
            </a:extLst>
          </p:cNvPr>
          <p:cNvSpPr txBox="1"/>
          <p:nvPr/>
        </p:nvSpPr>
        <p:spPr>
          <a:xfrm>
            <a:off x="8279265" y="2929570"/>
            <a:ext cx="2484926" cy="1446550"/>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9400" spc="-100">
                <a:gradFill flip="none">
                  <a:gsLst>
                    <a:gs pos="0">
                      <a:srgbClr val="2897CE"/>
                    </a:gs>
                    <a:gs pos="100000">
                      <a:srgbClr val="8678D6"/>
                    </a:gs>
                  </a:gsLst>
                  <a:lin ang="2700000" scaled="1"/>
                  <a:tileRect/>
                </a:gradFill>
                <a:latin typeface="Segoe Sans Display Semibold"/>
                <a:cs typeface="Segoe Sans Display Semibold"/>
              </a:rPr>
              <a:t>18</a:t>
            </a:r>
            <a:r>
              <a:rPr kumimoji="0" lang="en-US" sz="9400" b="0" i="0" u="none" strike="noStrike" kern="1200" cap="none" spc="-100" normalizeH="0" baseline="0" noProof="0">
                <a:ln>
                  <a:noFill/>
                </a:ln>
                <a:gradFill flip="none">
                  <a:gsLst>
                    <a:gs pos="0">
                      <a:srgbClr val="2897CE"/>
                    </a:gs>
                    <a:gs pos="100000">
                      <a:srgbClr val="8678D6"/>
                    </a:gs>
                  </a:gsLst>
                  <a:lin ang="2700000" scaled="1"/>
                  <a:tileRect/>
                </a:gradFill>
                <a:effectLst/>
                <a:uLnTx/>
                <a:uFillTx/>
                <a:latin typeface="Segoe Sans Display Semibold"/>
                <a:cs typeface="Segoe Sans Display Semibold"/>
              </a:rPr>
              <a:t>%</a:t>
            </a:r>
          </a:p>
        </p:txBody>
      </p:sp>
      <p:sp>
        <p:nvSpPr>
          <p:cNvPr id="34" name="TextBox 33">
            <a:extLst>
              <a:ext uri="{FF2B5EF4-FFF2-40B4-BE49-F238E27FC236}">
                <a16:creationId xmlns:a16="http://schemas.microsoft.com/office/drawing/2014/main" id="{D3B90FF6-C130-D88D-5AE3-C2FF623486E0}"/>
              </a:ext>
            </a:extLst>
          </p:cNvPr>
          <p:cNvSpPr txBox="1"/>
          <p:nvPr/>
        </p:nvSpPr>
        <p:spPr>
          <a:xfrm>
            <a:off x="7784368" y="4345566"/>
            <a:ext cx="3474720" cy="715581"/>
          </a:xfrm>
          <a:prstGeom prst="rect">
            <a:avLst/>
          </a:prstGeom>
          <a:noFill/>
        </p:spPr>
        <p:txBody>
          <a:bodyPr wrap="square" lIns="0" tIns="0" rIns="0" bIns="0" rtlCol="0">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Segoe UI"/>
                <a:ea typeface="+mn-ea"/>
                <a:cs typeface="Segoe Sans Display" pitchFamily="2" charset="0"/>
              </a:rPr>
              <a:t>increase in </a:t>
            </a:r>
            <a:br>
              <a:rPr kumimoji="0" lang="en-US" sz="2200" b="0" i="0" u="none" strike="noStrike" kern="1200" cap="none" spc="0" normalizeH="0" baseline="0" noProof="0">
                <a:ln>
                  <a:noFill/>
                </a:ln>
                <a:solidFill>
                  <a:srgbClr val="000000"/>
                </a:solidFill>
                <a:effectLst/>
                <a:uLnTx/>
                <a:uFillTx/>
                <a:latin typeface="Segoe UI"/>
                <a:ea typeface="+mn-ea"/>
                <a:cs typeface="Segoe Sans Display" pitchFamily="2" charset="0"/>
              </a:rPr>
            </a:br>
            <a:r>
              <a:rPr kumimoji="0" lang="en-US" sz="2200" b="0" i="0" u="none" strike="noStrike" kern="1200" cap="none" spc="0" normalizeH="0" baseline="0" noProof="0">
                <a:ln>
                  <a:noFill/>
                </a:ln>
                <a:solidFill>
                  <a:srgbClr val="000000"/>
                </a:solidFill>
                <a:effectLst/>
                <a:uLnTx/>
                <a:uFillTx/>
                <a:latin typeface="Segoe UI"/>
                <a:ea typeface="+mn-ea"/>
                <a:cs typeface="Segoe Sans Display" pitchFamily="2" charset="0"/>
              </a:rPr>
              <a:t>employee satisfaction</a:t>
            </a:r>
          </a:p>
        </p:txBody>
      </p:sp>
      <p:cxnSp>
        <p:nvCxnSpPr>
          <p:cNvPr id="39" name="Straight Connector 38">
            <a:extLst>
              <a:ext uri="{FF2B5EF4-FFF2-40B4-BE49-F238E27FC236}">
                <a16:creationId xmlns:a16="http://schemas.microsoft.com/office/drawing/2014/main" id="{F6622BBF-0FBE-102D-5D76-90BA8E31520E}"/>
              </a:ext>
              <a:ext uri="{C183D7F6-B498-43B3-948B-1728B52AA6E4}">
                <adec:decorative xmlns:adec="http://schemas.microsoft.com/office/drawing/2017/decorative" val="1"/>
              </a:ext>
            </a:extLst>
          </p:cNvPr>
          <p:cNvCxnSpPr>
            <a:cxnSpLocks/>
          </p:cNvCxnSpPr>
          <p:nvPr/>
        </p:nvCxnSpPr>
        <p:spPr>
          <a:xfrm>
            <a:off x="4383136" y="3084161"/>
            <a:ext cx="0" cy="210312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87AE80-986D-31AC-7665-D26E04D39FE2}"/>
              </a:ext>
              <a:ext uri="{C183D7F6-B498-43B3-948B-1728B52AA6E4}">
                <adec:decorative xmlns:adec="http://schemas.microsoft.com/office/drawing/2017/decorative" val="1"/>
              </a:ext>
            </a:extLst>
          </p:cNvPr>
          <p:cNvCxnSpPr>
            <a:cxnSpLocks/>
          </p:cNvCxnSpPr>
          <p:nvPr/>
        </p:nvCxnSpPr>
        <p:spPr>
          <a:xfrm>
            <a:off x="7808864" y="3084161"/>
            <a:ext cx="0" cy="210312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F504C87-4DF9-9A9F-F9D9-1FA97ED96946}"/>
              </a:ext>
            </a:extLst>
          </p:cNvPr>
          <p:cNvSpPr txBox="1"/>
          <p:nvPr/>
        </p:nvSpPr>
        <p:spPr>
          <a:xfrm>
            <a:off x="586740" y="6462041"/>
            <a:ext cx="11018520" cy="12311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UI"/>
                <a:ea typeface="+mn-ea"/>
                <a:cs typeface="Segoe Sans Display" pitchFamily="2" charset="0"/>
              </a:rPr>
              <a:t>Statistics sources: “</a:t>
            </a:r>
            <a:r>
              <a:rPr kumimoji="0" lang="en-US" sz="800" b="0" i="0" u="sng" strike="noStrike" kern="1200" cap="none" spc="0" normalizeH="0" baseline="0" noProof="0">
                <a:ln>
                  <a:noFill/>
                </a:ln>
                <a:solidFill>
                  <a:srgbClr val="0067B8"/>
                </a:solidFill>
                <a:effectLst/>
                <a:uLnTx/>
                <a:uFillTx/>
                <a:latin typeface="Segoe UI" panose="020B0502040204020203" pitchFamily="34" charset="0"/>
                <a:ea typeface="+mn-ea"/>
                <a:cs typeface="+mn-cs"/>
                <a:hlinkClick r:id="rId2"/>
              </a:rPr>
              <a:t>New Technology: The Projected Total Economic Impact™: Of Microsoft 365 Copilot for SMB</a:t>
            </a: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 a commissioned study conducted by Forrester Consulting on behalf of Microsoft. October 2024.</a:t>
            </a:r>
            <a:endParaRPr kumimoji="0" lang="en-US" sz="800" b="0" i="0" u="none" strike="noStrike" kern="1200" cap="none" spc="0" normalizeH="0" baseline="0" noProof="0">
              <a:ln>
                <a:noFill/>
              </a:ln>
              <a:solidFill>
                <a:srgbClr val="091F2C"/>
              </a:solidFill>
              <a:effectLst/>
              <a:uLnTx/>
              <a:uFillTx/>
              <a:latin typeface="Segoe UI"/>
              <a:ea typeface="+mn-ea"/>
              <a:cs typeface="Segoe Sans Display" pitchFamily="2" charset="0"/>
            </a:endParaRPr>
          </a:p>
        </p:txBody>
      </p:sp>
    </p:spTree>
    <p:extLst>
      <p:ext uri="{BB962C8B-B14F-4D97-AF65-F5344CB8AC3E}">
        <p14:creationId xmlns:p14="http://schemas.microsoft.com/office/powerpoint/2010/main" val="2569562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B2E04-2CDB-7E69-F8D4-195842CAC39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1F954E7-D2D1-B19C-5CC9-8AF8D7D1BE6A}"/>
              </a:ext>
              <a:ext uri="{C183D7F6-B498-43B3-948B-1728B52AA6E4}">
                <adec:decorative xmlns:adec="http://schemas.microsoft.com/office/drawing/2017/decorative" val="1"/>
              </a:ext>
            </a:extLst>
          </p:cNvPr>
          <p:cNvSpPr/>
          <p:nvPr/>
        </p:nvSpPr>
        <p:spPr bwMode="auto">
          <a:xfrm>
            <a:off x="0" y="-640"/>
            <a:ext cx="4923407" cy="6858000"/>
          </a:xfrm>
          <a:prstGeom prst="rect">
            <a:avLst/>
          </a:prstGeom>
          <a:solidFill>
            <a:schemeClr val="bg1">
              <a:lumMod val="95000"/>
              <a:alpha val="3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ea typeface="Segoe UI" pitchFamily="34" charset="0"/>
              <a:cs typeface="Segoe UI"/>
            </a:endParaRPr>
          </a:p>
        </p:txBody>
      </p:sp>
      <p:sp>
        <p:nvSpPr>
          <p:cNvPr id="3" name="Title 2">
            <a:extLst>
              <a:ext uri="{FF2B5EF4-FFF2-40B4-BE49-F238E27FC236}">
                <a16:creationId xmlns:a16="http://schemas.microsoft.com/office/drawing/2014/main" id="{7062859D-2D2B-475B-5FA7-8629BFBB068E}"/>
              </a:ext>
            </a:extLst>
          </p:cNvPr>
          <p:cNvSpPr txBox="1">
            <a:spLocks noGrp="1"/>
          </p:cNvSpPr>
          <p:nvPr>
            <p:ph type="title" idx="4294967295"/>
          </p:nvPr>
        </p:nvSpPr>
        <p:spPr>
          <a:xfrm>
            <a:off x="123347" y="539394"/>
            <a:ext cx="467245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gradFill>
                  <a:gsLst>
                    <a:gs pos="20000">
                      <a:srgbClr val="0078D4"/>
                    </a:gs>
                    <a:gs pos="100000">
                      <a:srgbClr val="C73ECC"/>
                    </a:gs>
                  </a:gsLst>
                  <a:lin ang="2700000" scaled="1"/>
                </a:gradFill>
                <a:effectLst/>
                <a:uLnTx/>
                <a:uFillTx/>
                <a:latin typeface="+mj-lt"/>
                <a:ea typeface="+mn-ea"/>
                <a:cs typeface="Segoe UI"/>
              </a:rPr>
              <a:t>Estimate your ROI </a:t>
            </a:r>
            <a:endParaRPr kumimoji="0" lang="en-US" sz="4000" b="0" i="0" u="none" strike="noStrike" kern="1200" cap="none" spc="0" normalizeH="0" baseline="30000" noProof="0">
              <a:ln w="3175">
                <a:noFill/>
              </a:ln>
              <a:gradFill>
                <a:gsLst>
                  <a:gs pos="20000">
                    <a:srgbClr val="0078D4"/>
                  </a:gs>
                  <a:gs pos="100000">
                    <a:srgbClr val="C73ECC"/>
                  </a:gs>
                </a:gsLst>
                <a:lin ang="2700000" scaled="1"/>
              </a:gradFill>
              <a:effectLst/>
              <a:uLnTx/>
              <a:uFillTx/>
              <a:latin typeface="+mj-lt"/>
              <a:ea typeface="+mn-ea"/>
              <a:cs typeface="Segoe UI" pitchFamily="34" charset="0"/>
            </a:endParaRPr>
          </a:p>
        </p:txBody>
      </p:sp>
      <p:sp>
        <p:nvSpPr>
          <p:cNvPr id="17" name="Rectangle: Rounded Corners 16">
            <a:extLst>
              <a:ext uri="{FF2B5EF4-FFF2-40B4-BE49-F238E27FC236}">
                <a16:creationId xmlns:a16="http://schemas.microsoft.com/office/drawing/2014/main" id="{149C218B-28C4-46C5-2BF5-08AF42642014}"/>
              </a:ext>
              <a:ext uri="{C183D7F6-B498-43B3-948B-1728B52AA6E4}">
                <adec:decorative xmlns:adec="http://schemas.microsoft.com/office/drawing/2017/decorative" val="1"/>
              </a:ext>
            </a:extLst>
          </p:cNvPr>
          <p:cNvSpPr/>
          <p:nvPr/>
        </p:nvSpPr>
        <p:spPr bwMode="auto">
          <a:xfrm>
            <a:off x="1169983" y="2216682"/>
            <a:ext cx="2560043" cy="2394907"/>
          </a:xfrm>
          <a:prstGeom prst="roundRect">
            <a:avLst>
              <a:gd name="adj" fmla="val 9051"/>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026" name="Picture 2" descr="Scan me!">
            <a:extLst>
              <a:ext uri="{FF2B5EF4-FFF2-40B4-BE49-F238E27FC236}">
                <a16:creationId xmlns:a16="http://schemas.microsoft.com/office/drawing/2014/main" id="{4F5A47AD-D43F-F624-4F75-CE230656E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666" y="2349470"/>
            <a:ext cx="2137810" cy="21378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6D8EC8-9C8E-6618-65A8-D250965EE046}"/>
              </a:ext>
            </a:extLst>
          </p:cNvPr>
          <p:cNvSpPr txBox="1"/>
          <p:nvPr/>
        </p:nvSpPr>
        <p:spPr>
          <a:xfrm>
            <a:off x="504899" y="4821351"/>
            <a:ext cx="3890210" cy="307777"/>
          </a:xfrm>
          <a:prstGeom prst="rect">
            <a:avLst/>
          </a:prstGeom>
          <a:noFill/>
        </p:spPr>
        <p:txBody>
          <a:bodyPr wrap="square" lIns="0" tIns="0" rIns="0" bIns="0" rtlCol="0">
            <a:spAutoFit/>
          </a:bodyPr>
          <a:lstStyle/>
          <a:p>
            <a:pPr algn="ctr"/>
            <a:r>
              <a:rPr lang="en-US" sz="2000" b="1">
                <a:solidFill>
                  <a:schemeClr val="tx2">
                    <a:lumMod val="75000"/>
                    <a:lumOff val="25000"/>
                  </a:schemeClr>
                </a:solidFill>
                <a:latin typeface="Segoe UI Variable Display Semibold" pitchFamily="2" charset="0"/>
              </a:rPr>
              <a:t>aka.ms/</a:t>
            </a:r>
            <a:r>
              <a:rPr lang="en-US" sz="2000" b="1" err="1">
                <a:solidFill>
                  <a:schemeClr val="tx2">
                    <a:lumMod val="75000"/>
                    <a:lumOff val="25000"/>
                  </a:schemeClr>
                </a:solidFill>
                <a:latin typeface="Segoe UI Variable Display Semibold" pitchFamily="2" charset="0"/>
              </a:rPr>
              <a:t>SMBValue</a:t>
            </a:r>
            <a:endParaRPr lang="en-US" sz="2000" b="1">
              <a:solidFill>
                <a:schemeClr val="tx2">
                  <a:lumMod val="75000"/>
                  <a:lumOff val="25000"/>
                </a:schemeClr>
              </a:solidFill>
              <a:latin typeface="Segoe UI Variable Display Semibold" pitchFamily="2" charset="0"/>
            </a:endParaRPr>
          </a:p>
        </p:txBody>
      </p:sp>
      <p:sp>
        <p:nvSpPr>
          <p:cNvPr id="11" name="Rectangle: Rounded Corners 10">
            <a:extLst>
              <a:ext uri="{FF2B5EF4-FFF2-40B4-BE49-F238E27FC236}">
                <a16:creationId xmlns:a16="http://schemas.microsoft.com/office/drawing/2014/main" id="{1E99DD29-6EEB-D90A-277E-E4AC5BFC316E}"/>
              </a:ext>
              <a:ext uri="{C183D7F6-B498-43B3-948B-1728B52AA6E4}">
                <adec:decorative xmlns:adec="http://schemas.microsoft.com/office/drawing/2017/decorative" val="1"/>
              </a:ext>
            </a:extLst>
          </p:cNvPr>
          <p:cNvSpPr/>
          <p:nvPr/>
        </p:nvSpPr>
        <p:spPr bwMode="auto">
          <a:xfrm>
            <a:off x="5337049" y="471772"/>
            <a:ext cx="6441029" cy="1368098"/>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extBox 1">
            <a:extLst>
              <a:ext uri="{FF2B5EF4-FFF2-40B4-BE49-F238E27FC236}">
                <a16:creationId xmlns:a16="http://schemas.microsoft.com/office/drawing/2014/main" id="{428AC7E0-6422-8B8E-4569-FE42F9E4492C}"/>
              </a:ext>
            </a:extLst>
          </p:cNvPr>
          <p:cNvSpPr txBox="1"/>
          <p:nvPr/>
        </p:nvSpPr>
        <p:spPr>
          <a:xfrm>
            <a:off x="5763392" y="631242"/>
            <a:ext cx="2875175" cy="276999"/>
          </a:xfrm>
          <a:prstGeom prst="rect">
            <a:avLst/>
          </a:prstGeom>
          <a:noFill/>
        </p:spPr>
        <p:txBody>
          <a:bodyPr wrap="square" lIns="0" tIns="0" rIns="0" bIns="0" rtlCol="0">
            <a:spAutoFit/>
          </a:bodyPr>
          <a:lstStyle/>
          <a:p>
            <a:pPr algn="l"/>
            <a:r>
              <a:rPr lang="en-US">
                <a:latin typeface="Segoe UI" panose="020B0502040204020203" pitchFamily="34" charset="0"/>
                <a:cs typeface="Segoe UI" panose="020B0502040204020203" pitchFamily="34" charset="0"/>
              </a:rPr>
              <a:t>Companies have seen:</a:t>
            </a:r>
          </a:p>
        </p:txBody>
      </p:sp>
      <p:sp>
        <p:nvSpPr>
          <p:cNvPr id="5" name="TextBox 4">
            <a:extLst>
              <a:ext uri="{FF2B5EF4-FFF2-40B4-BE49-F238E27FC236}">
                <a16:creationId xmlns:a16="http://schemas.microsoft.com/office/drawing/2014/main" id="{F491A2F7-5DB7-5BEB-DB79-B8C752C5B8F6}"/>
              </a:ext>
            </a:extLst>
          </p:cNvPr>
          <p:cNvSpPr txBox="1"/>
          <p:nvPr/>
        </p:nvSpPr>
        <p:spPr>
          <a:xfrm>
            <a:off x="5763392" y="1023948"/>
            <a:ext cx="1737546" cy="646331"/>
          </a:xfrm>
          <a:prstGeom prst="rect">
            <a:avLst/>
          </a:prstGeom>
          <a:noFill/>
        </p:spPr>
        <p:txBody>
          <a:bodyPr wrap="square" lIns="0" tIns="0" rIns="0" bIns="0" rtlCol="0">
            <a:spAutoFit/>
          </a:bodyPr>
          <a:lstStyle/>
          <a:p>
            <a:pPr algn="l"/>
            <a:r>
              <a:rPr lang="en-US" sz="1200">
                <a:ln w="3175">
                  <a:noFill/>
                </a:ln>
                <a:gradFill>
                  <a:gsLst>
                    <a:gs pos="20000">
                      <a:srgbClr val="0078D4"/>
                    </a:gs>
                    <a:gs pos="100000">
                      <a:srgbClr val="C73ECC"/>
                    </a:gs>
                  </a:gsLst>
                  <a:lin ang="2700000" scaled="1"/>
                </a:gradFill>
                <a:latin typeface="Segoe UI" panose="020B0502040204020203" pitchFamily="34" charset="0"/>
                <a:cs typeface="Segoe UI" panose="020B0502040204020203" pitchFamily="34" charset="0"/>
              </a:rPr>
              <a:t>Customer Service</a:t>
            </a:r>
            <a:br>
              <a:rPr lang="en-US" sz="1100">
                <a:latin typeface="Segoe UI" panose="020B0502040204020203" pitchFamily="34" charset="0"/>
                <a:cs typeface="Segoe UI" panose="020B0502040204020203" pitchFamily="34" charset="0"/>
              </a:rPr>
            </a:br>
            <a:r>
              <a:rPr lang="en-US" sz="1000">
                <a:latin typeface="Segoe UI" panose="020B0502040204020203" pitchFamily="34" charset="0"/>
                <a:cs typeface="Segoe UI" panose="020B0502040204020203" pitchFamily="34" charset="0"/>
              </a:rPr>
              <a:t>increase in customer retention</a:t>
            </a:r>
          </a:p>
          <a:p>
            <a:pPr algn="ctr"/>
            <a:r>
              <a:rPr lang="en-US" sz="2000">
                <a:ln w="3175">
                  <a:noFill/>
                </a:ln>
                <a:gradFill>
                  <a:gsLst>
                    <a:gs pos="20000">
                      <a:srgbClr val="0078D4"/>
                    </a:gs>
                    <a:gs pos="100000">
                      <a:srgbClr val="C73ECC"/>
                    </a:gs>
                  </a:gsLst>
                  <a:lin ang="2700000" scaled="1"/>
                </a:gradFill>
                <a:latin typeface="Segoe UI" panose="020B0502040204020203" pitchFamily="34" charset="0"/>
                <a:cs typeface="Segoe UI" panose="020B0502040204020203" pitchFamily="34" charset="0"/>
              </a:rPr>
              <a:t>3%</a:t>
            </a:r>
            <a:endParaRPr lang="en-US" sz="200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52E8B05C-4EB6-5E84-880C-CCAF5AD1FAD2}"/>
              </a:ext>
            </a:extLst>
          </p:cNvPr>
          <p:cNvSpPr txBox="1"/>
          <p:nvPr/>
        </p:nvSpPr>
        <p:spPr>
          <a:xfrm>
            <a:off x="7874996" y="1023948"/>
            <a:ext cx="1502367" cy="654025"/>
          </a:xfrm>
          <a:prstGeom prst="rect">
            <a:avLst/>
          </a:prstGeom>
          <a:noFill/>
        </p:spPr>
        <p:txBody>
          <a:bodyPr wrap="square" lIns="0" tIns="0" rIns="0" bIns="0" rtlCol="0">
            <a:spAutoFit/>
          </a:bodyPr>
          <a:lstStyle/>
          <a:p>
            <a:pPr algn="l"/>
            <a:r>
              <a:rPr lang="en-US" sz="1200">
                <a:ln w="3175">
                  <a:noFill/>
                </a:ln>
                <a:gradFill>
                  <a:gsLst>
                    <a:gs pos="20000">
                      <a:srgbClr val="0078D4"/>
                    </a:gs>
                    <a:gs pos="100000">
                      <a:srgbClr val="C73ECC"/>
                    </a:gs>
                  </a:gsLst>
                  <a:lin ang="2700000" scaled="1"/>
                </a:gradFill>
                <a:latin typeface="Segoe UI" panose="020B0502040204020203" pitchFamily="34" charset="0"/>
                <a:cs typeface="Segoe UI" panose="020B0502040204020203" pitchFamily="34" charset="0"/>
              </a:rPr>
              <a:t>Sales</a:t>
            </a:r>
            <a:br>
              <a:rPr lang="en-US" sz="1050">
                <a:latin typeface="Segoe UI" panose="020B0502040204020203" pitchFamily="34" charset="0"/>
                <a:cs typeface="Segoe UI" panose="020B0502040204020203" pitchFamily="34" charset="0"/>
              </a:rPr>
            </a:br>
            <a:r>
              <a:rPr lang="en-US" sz="1050">
                <a:latin typeface="Segoe UI" panose="020B0502040204020203" pitchFamily="34" charset="0"/>
                <a:cs typeface="Segoe UI" panose="020B0502040204020203" pitchFamily="34" charset="0"/>
              </a:rPr>
              <a:t>increase in sales win rate</a:t>
            </a:r>
          </a:p>
          <a:p>
            <a:pPr algn="ctr"/>
            <a:r>
              <a:rPr lang="en-US" sz="2000">
                <a:ln w="3175">
                  <a:noFill/>
                </a:ln>
                <a:gradFill>
                  <a:gsLst>
                    <a:gs pos="20000">
                      <a:srgbClr val="0078D4"/>
                    </a:gs>
                    <a:gs pos="100000">
                      <a:srgbClr val="C73ECC"/>
                    </a:gs>
                  </a:gsLst>
                  <a:lin ang="2700000" scaled="1"/>
                </a:gradFill>
                <a:latin typeface="Segoe UI" panose="020B0502040204020203" pitchFamily="34" charset="0"/>
                <a:cs typeface="Segoe UI" panose="020B0502040204020203" pitchFamily="34" charset="0"/>
              </a:rPr>
              <a:t>2.5%</a:t>
            </a:r>
            <a:endParaRPr lang="en-US" sz="200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4A740095-29FC-9430-7DC3-F0ED7CACBA71}"/>
              </a:ext>
            </a:extLst>
          </p:cNvPr>
          <p:cNvSpPr txBox="1"/>
          <p:nvPr/>
        </p:nvSpPr>
        <p:spPr>
          <a:xfrm>
            <a:off x="9810167" y="1023948"/>
            <a:ext cx="1696938" cy="654025"/>
          </a:xfrm>
          <a:prstGeom prst="rect">
            <a:avLst/>
          </a:prstGeom>
          <a:noFill/>
        </p:spPr>
        <p:txBody>
          <a:bodyPr wrap="square" lIns="0" tIns="0" rIns="0" bIns="0" rtlCol="0">
            <a:spAutoFit/>
          </a:bodyPr>
          <a:lstStyle/>
          <a:p>
            <a:pPr algn="l"/>
            <a:r>
              <a:rPr lang="en-US" sz="1200">
                <a:ln w="3175">
                  <a:noFill/>
                </a:ln>
                <a:gradFill>
                  <a:gsLst>
                    <a:gs pos="20000">
                      <a:srgbClr val="0078D4"/>
                    </a:gs>
                    <a:gs pos="100000">
                      <a:srgbClr val="C73ECC"/>
                    </a:gs>
                  </a:gsLst>
                  <a:lin ang="2700000" scaled="1"/>
                </a:gradFill>
                <a:latin typeface="Segoe UI" panose="020B0502040204020203" pitchFamily="34" charset="0"/>
                <a:cs typeface="Segoe UI" panose="020B0502040204020203" pitchFamily="34" charset="0"/>
              </a:rPr>
              <a:t>Marketing</a:t>
            </a:r>
            <a:br>
              <a:rPr lang="en-US" sz="1050">
                <a:latin typeface="Segoe UI" panose="020B0502040204020203" pitchFamily="34" charset="0"/>
                <a:cs typeface="Segoe UI" panose="020B0502040204020203" pitchFamily="34" charset="0"/>
              </a:rPr>
            </a:br>
            <a:r>
              <a:rPr lang="en-US" sz="1050">
                <a:latin typeface="Segoe UI" panose="020B0502040204020203" pitchFamily="34" charset="0"/>
                <a:cs typeface="Segoe UI" panose="020B0502040204020203" pitchFamily="34" charset="0"/>
              </a:rPr>
              <a:t>More opportunities created</a:t>
            </a:r>
          </a:p>
          <a:p>
            <a:pPr algn="ctr"/>
            <a:r>
              <a:rPr lang="en-US" sz="2000">
                <a:ln w="3175">
                  <a:noFill/>
                </a:ln>
                <a:gradFill>
                  <a:gsLst>
                    <a:gs pos="20000">
                      <a:srgbClr val="0078D4"/>
                    </a:gs>
                    <a:gs pos="100000">
                      <a:srgbClr val="C73ECC"/>
                    </a:gs>
                  </a:gsLst>
                  <a:lin ang="2700000" scaled="1"/>
                </a:gradFill>
                <a:latin typeface="Segoe UI" panose="020B0502040204020203" pitchFamily="34" charset="0"/>
                <a:cs typeface="Segoe UI" panose="020B0502040204020203" pitchFamily="34" charset="0"/>
              </a:rPr>
              <a:t>2.7%</a:t>
            </a:r>
            <a:endParaRPr lang="en-US" sz="2000">
              <a:latin typeface="Segoe UI" panose="020B0502040204020203" pitchFamily="34" charset="0"/>
              <a:cs typeface="Segoe UI" panose="020B0502040204020203" pitchFamily="34" charset="0"/>
            </a:endParaRPr>
          </a:p>
        </p:txBody>
      </p:sp>
      <p:sp>
        <p:nvSpPr>
          <p:cNvPr id="15" name="Rectangle: Rounded Corners 14">
            <a:extLst>
              <a:ext uri="{FF2B5EF4-FFF2-40B4-BE49-F238E27FC236}">
                <a16:creationId xmlns:a16="http://schemas.microsoft.com/office/drawing/2014/main" id="{442CD1DB-93C3-8324-66FA-0D3B07BB3A67}"/>
              </a:ext>
              <a:ext uri="{C183D7F6-B498-43B3-948B-1728B52AA6E4}">
                <adec:decorative xmlns:adec="http://schemas.microsoft.com/office/drawing/2017/decorative" val="1"/>
              </a:ext>
            </a:extLst>
          </p:cNvPr>
          <p:cNvSpPr/>
          <p:nvPr/>
        </p:nvSpPr>
        <p:spPr bwMode="auto">
          <a:xfrm>
            <a:off x="5332399" y="1908783"/>
            <a:ext cx="6445679" cy="4071734"/>
          </a:xfrm>
          <a:prstGeom prst="roundRect">
            <a:avLst>
              <a:gd name="adj" fmla="val 7644"/>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3" name="Picture 12" descr="A graph with a red line and blue squares">
            <a:extLst>
              <a:ext uri="{FF2B5EF4-FFF2-40B4-BE49-F238E27FC236}">
                <a16:creationId xmlns:a16="http://schemas.microsoft.com/office/drawing/2014/main" id="{799F4F32-39F0-384A-9D91-9DE928BA9ED5}"/>
              </a:ext>
            </a:extLst>
          </p:cNvPr>
          <p:cNvPicPr>
            <a:picLocks noChangeAspect="1"/>
          </p:cNvPicPr>
          <p:nvPr/>
        </p:nvPicPr>
        <p:blipFill>
          <a:blip r:embed="rId3"/>
          <a:stretch>
            <a:fillRect/>
          </a:stretch>
        </p:blipFill>
        <p:spPr>
          <a:xfrm>
            <a:off x="5635943" y="2067383"/>
            <a:ext cx="5871162" cy="3627073"/>
          </a:xfrm>
          <a:prstGeom prst="rect">
            <a:avLst/>
          </a:prstGeom>
        </p:spPr>
      </p:pic>
      <p:sp>
        <p:nvSpPr>
          <p:cNvPr id="4" name="TextBox 3">
            <a:extLst>
              <a:ext uri="{FF2B5EF4-FFF2-40B4-BE49-F238E27FC236}">
                <a16:creationId xmlns:a16="http://schemas.microsoft.com/office/drawing/2014/main" id="{E04B25F3-7EA3-B35B-F5CA-69E3DF552D59}"/>
              </a:ext>
            </a:extLst>
          </p:cNvPr>
          <p:cNvSpPr txBox="1"/>
          <p:nvPr/>
        </p:nvSpPr>
        <p:spPr>
          <a:xfrm>
            <a:off x="156434" y="6603693"/>
            <a:ext cx="5479509" cy="123111"/>
          </a:xfrm>
          <a:prstGeom prst="rect">
            <a:avLst/>
          </a:prstGeom>
          <a:noFill/>
        </p:spPr>
        <p:txBody>
          <a:bodyPr wrap="square" lIns="0" tIns="0" rIns="0" bIns="0" rtlCol="0">
            <a:spAutoFit/>
          </a:bodyPr>
          <a:lstStyle/>
          <a:p>
            <a:pPr algn="l"/>
            <a:r>
              <a:rPr lang="en-US" sz="800"/>
              <a:t>1. </a:t>
            </a:r>
            <a:r>
              <a:rPr lang="en-US" sz="800">
                <a:hlinkClick r:id="rId4"/>
              </a:rPr>
              <a:t>Microsoft 365 Copilot drove up to 353% ROI - new study</a:t>
            </a:r>
            <a:endParaRPr lang="en-US" sz="800"/>
          </a:p>
        </p:txBody>
      </p:sp>
    </p:spTree>
    <p:extLst>
      <p:ext uri="{BB962C8B-B14F-4D97-AF65-F5344CB8AC3E}">
        <p14:creationId xmlns:p14="http://schemas.microsoft.com/office/powerpoint/2010/main" val="1770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50000" fill="hold" grpId="1" nodeType="withEffect">
                                  <p:stCondLst>
                                    <p:cond delay="0"/>
                                  </p:stCondLst>
                                  <p:childTnLst>
                                    <p:animMotion origin="layout" path="M -0.01836 -4.07407E-6 L -2.70833E-6 -4.07407E-6 " pathEditMode="relative" rAng="0" ptsTypes="AA">
                                      <p:cBhvr>
                                        <p:cTn id="9" dur="500" fill="hold"/>
                                        <p:tgtEl>
                                          <p:spTgt spid="3"/>
                                        </p:tgtEl>
                                        <p:attrNameLst>
                                          <p:attrName>ppt_x</p:attrName>
                                          <p:attrName>ppt_y</p:attrName>
                                        </p:attrNameLst>
                                      </p:cBhvr>
                                      <p:rCtr x="9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Upcoming community events</a:t>
            </a: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3">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4">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3"/>
            <a:ext cx="11487821" cy="2857192"/>
          </a:xfrm>
        </p:spPr>
        <p:txBody>
          <a:bodyPr/>
          <a:lstStyle/>
          <a:p>
            <a:pPr marL="0" marR="0" indent="0">
              <a:spcBef>
                <a:spcPts val="1000"/>
              </a:spcBef>
              <a:buNone/>
            </a:pPr>
            <a:r>
              <a:rPr lang="en-US" sz="2400" b="0" i="0">
                <a:solidFill>
                  <a:schemeClr val="tx1"/>
                </a:solidFill>
                <a:effectLst/>
                <a:hlinkClick r:id="rId5"/>
              </a:rPr>
              <a:t>M365 Community Day Saint Louis</a:t>
            </a:r>
            <a:r>
              <a:rPr lang="en-US" sz="2400" b="0" i="0">
                <a:solidFill>
                  <a:schemeClr val="tx1"/>
                </a:solidFill>
                <a:effectLst/>
              </a:rPr>
              <a:t> </a:t>
            </a:r>
            <a:r>
              <a:rPr lang="en-US" sz="2400">
                <a:effectLst/>
              </a:rPr>
              <a:t>| May 2 | </a:t>
            </a:r>
            <a:r>
              <a:rPr lang="en-US" sz="2400" b="0" i="0">
                <a:solidFill>
                  <a:srgbClr val="262626"/>
                </a:solidFill>
                <a:effectLst/>
              </a:rPr>
              <a:t>Saint Louis, Missouri </a:t>
            </a:r>
            <a:endParaRPr lang="en-US" sz="2400">
              <a:effectLst/>
              <a:hlinkClick r:id="rId6"/>
            </a:endParaRPr>
          </a:p>
          <a:p>
            <a:pPr marL="0" marR="0" indent="0">
              <a:spcBef>
                <a:spcPts val="1000"/>
              </a:spcBef>
              <a:buNone/>
            </a:pPr>
            <a:r>
              <a:rPr lang="en-US" sz="2400">
                <a:effectLst/>
                <a:hlinkClick r:id="rId6"/>
              </a:rPr>
              <a:t>Microsoft 365 Community Conference</a:t>
            </a:r>
            <a:r>
              <a:rPr lang="en-US" sz="2400">
                <a:effectLst/>
              </a:rPr>
              <a:t> | May 4-9 | Las Vegas, Nevada</a:t>
            </a:r>
          </a:p>
          <a:p>
            <a:pPr algn="l">
              <a:spcBef>
                <a:spcPts val="1000"/>
              </a:spcBef>
              <a:buNone/>
            </a:pPr>
            <a:r>
              <a:rPr lang="en-US" sz="2400" b="0" i="0" err="1">
                <a:solidFill>
                  <a:schemeClr val="tx1"/>
                </a:solidFill>
                <a:effectLst/>
                <a:hlinkClick r:id="rId7"/>
              </a:rPr>
              <a:t>DynamicsCon</a:t>
            </a:r>
            <a:r>
              <a:rPr lang="en-US" sz="2400" b="0" i="0">
                <a:solidFill>
                  <a:schemeClr val="tx1"/>
                </a:solidFill>
                <a:effectLst/>
                <a:hlinkClick r:id="rId7"/>
              </a:rPr>
              <a:t> 2025</a:t>
            </a:r>
            <a:r>
              <a:rPr lang="en-US" sz="2400" b="0" i="0">
                <a:solidFill>
                  <a:schemeClr val="tx1"/>
                </a:solidFill>
                <a:effectLst/>
              </a:rPr>
              <a:t> </a:t>
            </a:r>
            <a:r>
              <a:rPr lang="en-US" sz="2400">
                <a:effectLst/>
              </a:rPr>
              <a:t>| </a:t>
            </a:r>
            <a:r>
              <a:rPr lang="en-US" sz="2400" b="0" i="0">
                <a:solidFill>
                  <a:srgbClr val="262626"/>
                </a:solidFill>
                <a:effectLst/>
              </a:rPr>
              <a:t>May 13-16 </a:t>
            </a:r>
            <a:r>
              <a:rPr lang="en-US" sz="2400">
                <a:effectLst/>
              </a:rPr>
              <a:t>| </a:t>
            </a:r>
            <a:r>
              <a:rPr lang="en-US" sz="2400" b="0" i="0">
                <a:solidFill>
                  <a:srgbClr val="262626"/>
                </a:solidFill>
                <a:effectLst/>
              </a:rPr>
              <a:t>Chicago, Illinois</a:t>
            </a:r>
          </a:p>
          <a:p>
            <a:pPr marL="0" indent="0" algn="l">
              <a:spcBef>
                <a:spcPts val="1000"/>
              </a:spcBef>
              <a:buNone/>
            </a:pPr>
            <a:r>
              <a:rPr lang="en-US" sz="2400" u="sng" err="1">
                <a:solidFill>
                  <a:srgbClr val="0078D4"/>
                </a:solidFill>
              </a:rPr>
              <a:t>CollabDays</a:t>
            </a:r>
            <a:r>
              <a:rPr lang="en-US" sz="2400" u="sng">
                <a:solidFill>
                  <a:srgbClr val="0078D4"/>
                </a:solidFill>
              </a:rPr>
              <a:t> Poland 2025</a:t>
            </a:r>
            <a:r>
              <a:rPr lang="en-US" sz="2400">
                <a:effectLst/>
              </a:rPr>
              <a:t> | </a:t>
            </a:r>
            <a:r>
              <a:rPr lang="en-US" sz="2400" b="0" i="0">
                <a:solidFill>
                  <a:srgbClr val="262626"/>
                </a:solidFill>
                <a:effectLst/>
              </a:rPr>
              <a:t>May 16-17</a:t>
            </a:r>
            <a:r>
              <a:rPr lang="en-US" sz="2400">
                <a:effectLst/>
              </a:rPr>
              <a:t> |</a:t>
            </a:r>
            <a:r>
              <a:rPr lang="en-US" sz="2400" b="0" i="0">
                <a:solidFill>
                  <a:srgbClr val="262626"/>
                </a:solidFill>
                <a:effectLst/>
              </a:rPr>
              <a:t> Warsaw, Poland</a:t>
            </a:r>
          </a:p>
          <a:p>
            <a:pPr marL="0" marR="0">
              <a:spcBef>
                <a:spcPts val="1000"/>
              </a:spcBef>
              <a:buNone/>
            </a:pPr>
            <a:r>
              <a:rPr lang="en-US" sz="2400">
                <a:effectLst/>
                <a:hlinkClick r:id="rId8"/>
              </a:rPr>
              <a:t>European Power Platform Conference</a:t>
            </a:r>
            <a:r>
              <a:rPr lang="en-US" sz="2400">
                <a:effectLst/>
              </a:rPr>
              <a:t> | June 16-19 | Vienna, Austria</a:t>
            </a:r>
          </a:p>
          <a:p>
            <a:pPr marL="0" marR="0" indent="0">
              <a:spcBef>
                <a:spcPts val="1000"/>
              </a:spcBef>
              <a:buNone/>
            </a:pPr>
            <a:r>
              <a:rPr lang="en-US" sz="2400">
                <a:effectLst/>
                <a:hlinkClick r:id="rId9"/>
              </a:rPr>
              <a:t>TechCon365 – Seattle 2025</a:t>
            </a:r>
            <a:r>
              <a:rPr lang="en-US" sz="2400">
                <a:effectLst/>
              </a:rPr>
              <a:t> | June 23-27 | Seattle, Washington</a:t>
            </a:r>
            <a:endParaRPr lang="en-US" sz="3200"/>
          </a:p>
        </p:txBody>
      </p:sp>
    </p:spTree>
    <p:extLst>
      <p:ext uri="{BB962C8B-B14F-4D97-AF65-F5344CB8AC3E}">
        <p14:creationId xmlns:p14="http://schemas.microsoft.com/office/powerpoint/2010/main" val="2209290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a:ea typeface="+mn-ea"/>
                <a:cs typeface="Segoe UI"/>
              </a:rPr>
              <a:t>May 27</a:t>
            </a:r>
            <a:endPar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Topic: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t>Microsoft Adoption updates</a:t>
            </a:r>
            <a:endParaRPr kumimoji="0" lang="en-US" sz="2000" i="0" u="none" strike="noStrike" kern="1200" cap="none" spc="0" normalizeH="0" baseline="0" noProof="0">
              <a:ln>
                <a:noFill/>
              </a:ln>
              <a:solidFill>
                <a:srgbClr val="1A1A1A"/>
              </a:solidFill>
              <a:effectLst/>
              <a:uLnTx/>
              <a:uFillTx/>
              <a:latin typeface="Segoe UI"/>
              <a:ea typeface="+mn-ea"/>
              <a:cs typeface="Segoe UI"/>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2981970"/>
          </a:xfrm>
        </p:spPr>
        <p:txBody>
          <a:bodyPr vert="horz" wrap="square" lIns="0" tIns="0" rIns="0" bIns="0" rtlCol="0" anchor="t">
            <a:spAutoFit/>
          </a:bodyPr>
          <a:lstStyle/>
          <a:p>
            <a:pPr>
              <a:lnSpc>
                <a:spcPct val="200000"/>
              </a:lnSpc>
              <a:spcBef>
                <a:spcPts val="0"/>
              </a:spcBef>
              <a:buFont typeface="Arial" panose="020B0604020202020204" pitchFamily="34" charset="0"/>
              <a:buChar char="•"/>
            </a:pPr>
            <a:r>
              <a:rPr kumimoji="0" lang="en-US" sz="2000" u="none" strike="noStrike" kern="1200" cap="none" spc="-50" normalizeH="0" baseline="0" noProof="0">
                <a:ln w="3175">
                  <a:noFill/>
                </a:ln>
                <a:solidFill>
                  <a:schemeClr val="tx1"/>
                </a:solidFill>
                <a:effectLst/>
                <a:uLnTx/>
                <a:uFillTx/>
                <a:latin typeface="+mj-lt"/>
                <a:cs typeface="Segoe UI Semibold"/>
              </a:rPr>
              <a:t>Announcements</a:t>
            </a:r>
          </a:p>
          <a:p>
            <a:pPr>
              <a:lnSpc>
                <a:spcPct val="200000"/>
              </a:lnSpc>
              <a:spcBef>
                <a:spcPts val="0"/>
              </a:spcBef>
              <a:buFont typeface="Arial" panose="020B0604020202020204" pitchFamily="34" charset="0"/>
              <a:buChar char="•"/>
            </a:pPr>
            <a:r>
              <a:rPr lang="en-US" spc="-50">
                <a:ln w="3175">
                  <a:noFill/>
                </a:ln>
                <a:solidFill>
                  <a:schemeClr val="tx1"/>
                </a:solidFill>
                <a:latin typeface="+mj-lt"/>
                <a:cs typeface="Segoe UI Semibold"/>
              </a:rPr>
              <a:t>T</a:t>
            </a:r>
            <a:r>
              <a:rPr lang="en-US" sz="2000" spc="-50">
                <a:ln w="3175">
                  <a:noFill/>
                </a:ln>
                <a:solidFill>
                  <a:schemeClr val="tx1"/>
                </a:solidFill>
                <a:latin typeface="+mj-lt"/>
                <a:cs typeface="Segoe UI Semibold"/>
              </a:rPr>
              <a:t>op Microsoft 365 updates</a:t>
            </a:r>
          </a:p>
          <a:p>
            <a:pPr>
              <a:lnSpc>
                <a:spcPct val="200000"/>
              </a:lnSpc>
              <a:spcBef>
                <a:spcPts val="0"/>
              </a:spcBef>
              <a:buFont typeface="Arial" panose="020B0604020202020204" pitchFamily="34" charset="0"/>
              <a:buChar char="•"/>
            </a:pPr>
            <a:r>
              <a:rPr lang="en-US" sz="2000" spc="-50">
                <a:ln w="3175">
                  <a:noFill/>
                </a:ln>
                <a:solidFill>
                  <a:schemeClr val="tx1"/>
                </a:solidFill>
                <a:latin typeface="+mj-lt"/>
                <a:cs typeface="Segoe UI Semibold"/>
              </a:rPr>
              <a:t>T</a:t>
            </a:r>
            <a:r>
              <a:rPr lang="en-US" sz="2000">
                <a:latin typeface="+mj-lt"/>
                <a:cs typeface="Segoe UI Semibold"/>
              </a:rPr>
              <a:t>opic</a:t>
            </a:r>
            <a:r>
              <a:rPr lang="en-US">
                <a:latin typeface="+mj-lt"/>
                <a:cs typeface="Segoe UI Semibold"/>
              </a:rPr>
              <a:t> 1</a:t>
            </a:r>
            <a:r>
              <a:rPr lang="en-US" sz="2000">
                <a:latin typeface="+mj-lt"/>
                <a:cs typeface="Segoe UI Semibold"/>
              </a:rPr>
              <a:t>: Microsoft Teams Accessibility Update</a:t>
            </a:r>
          </a:p>
          <a:p>
            <a:pPr>
              <a:lnSpc>
                <a:spcPct val="200000"/>
              </a:lnSpc>
              <a:spcBef>
                <a:spcPts val="0"/>
              </a:spcBef>
              <a:buFont typeface="Arial" panose="020B0604020202020204" pitchFamily="34" charset="0"/>
              <a:buChar char="•"/>
            </a:pPr>
            <a:r>
              <a:rPr lang="en-US">
                <a:latin typeface="+mj-lt"/>
                <a:cs typeface="Segoe UI Semibold"/>
              </a:rPr>
              <a:t>Topic 2: Copilot Business Case Builder Demo</a:t>
            </a:r>
            <a:endParaRPr lang="en-US" sz="2000">
              <a:latin typeface="+mj-lt"/>
              <a:cs typeface="Segoe UI Semibold"/>
            </a:endParaRPr>
          </a:p>
          <a:p>
            <a:pPr>
              <a:lnSpc>
                <a:spcPct val="200000"/>
              </a:lnSpc>
              <a:spcBef>
                <a:spcPts val="0"/>
              </a:spcBef>
              <a:buFont typeface="Arial" panose="020B0604020202020204" pitchFamily="34" charset="0"/>
              <a:buChar char="•"/>
              <a:defRPr/>
            </a:pPr>
            <a:r>
              <a:rPr lang="en-US" sz="2000">
                <a:solidFill>
                  <a:srgbClr val="1A1A1A"/>
                </a:solidFill>
                <a:latin typeface="+mj-lt"/>
                <a:cs typeface="Segoe UI Semibold"/>
              </a:rPr>
              <a:t>Open discussion forum</a:t>
            </a:r>
            <a:endParaRPr lang="en-US">
              <a:latin typeface="+mj-lt"/>
              <a:cs typeface="Segoe UI Semibold"/>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91FA1-4C6E-2576-89A2-C8EE522C5A2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5874A647-E1E3-8437-2450-7F3281052E4A}"/>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ECBDE7A3-141D-452F-2116-E8301BA8FD29}"/>
              </a:ext>
            </a:extLst>
          </p:cNvPr>
          <p:cNvSpPr>
            <a:spLocks noGrp="1"/>
          </p:cNvSpPr>
          <p:nvPr>
            <p:ph type="body" sz="quarter" idx="4294967295"/>
          </p:nvPr>
        </p:nvSpPr>
        <p:spPr>
          <a:xfrm>
            <a:off x="500979" y="2090176"/>
            <a:ext cx="6448461" cy="4296561"/>
          </a:xfrm>
        </p:spPr>
        <p:txBody>
          <a:bodyPr/>
          <a:lstStyle/>
          <a:p>
            <a:pPr marL="0" marR="0" indent="0">
              <a:buNone/>
            </a:pPr>
            <a:r>
              <a:rPr lang="en-US" sz="2400">
                <a:solidFill>
                  <a:srgbClr val="262626"/>
                </a:solidFill>
                <a:latin typeface="+mj-lt"/>
              </a:rPr>
              <a:t>Your front-row seat to the future of work</a:t>
            </a:r>
          </a:p>
          <a:p>
            <a:pPr marL="0" indent="0" algn="l">
              <a:buNone/>
            </a:pPr>
            <a:r>
              <a:rPr lang="en-US" sz="1600" b="0" i="0">
                <a:solidFill>
                  <a:srgbClr val="262626"/>
                </a:solidFill>
                <a:effectLst/>
              </a:rPr>
              <a:t>Snag our biggest </a:t>
            </a:r>
            <a:r>
              <a:rPr lang="en-US" sz="1600" b="0" i="0" u="sng">
                <a:solidFill>
                  <a:srgbClr val="0078D4"/>
                </a:solidFill>
                <a:effectLst/>
                <a:hlinkClick r:id="rId3"/>
              </a:rPr>
              <a:t>#M365Con</a:t>
            </a:r>
            <a:r>
              <a:rPr lang="en-US" sz="1600" b="0" i="0">
                <a:solidFill>
                  <a:srgbClr val="262626"/>
                </a:solidFill>
                <a:effectLst/>
              </a:rPr>
              <a:t> savings yet! With 200+ expert-led sessions, you’ll discover game-changing insights to accelerate your productivity and AI transformation. Plus, meet Microsoft experts face-to-face, get hands on with the latest AI products and innovations, and build relationships with our global community.</a:t>
            </a:r>
          </a:p>
          <a:p>
            <a:pPr algn="l">
              <a:buNone/>
            </a:pPr>
            <a:r>
              <a:rPr lang="en-US" sz="1600" b="0" i="0">
                <a:solidFill>
                  <a:srgbClr val="262626"/>
                </a:solidFill>
                <a:effectLst/>
              </a:rPr>
              <a:t> </a:t>
            </a:r>
          </a:p>
          <a:p>
            <a:pPr marL="0" indent="0" algn="l">
              <a:buNone/>
            </a:pPr>
            <a:r>
              <a:rPr lang="en-US" sz="1600" b="0" i="0">
                <a:solidFill>
                  <a:srgbClr val="262626"/>
                </a:solidFill>
                <a:effectLst/>
              </a:rPr>
              <a:t>🎉Limited time offer! Bring your team and save BIG together using code </a:t>
            </a:r>
            <a:r>
              <a:rPr lang="en-US" sz="1600" b="0" i="0">
                <a:solidFill>
                  <a:srgbClr val="262626"/>
                </a:solidFill>
                <a:effectLst/>
                <a:highlight>
                  <a:srgbClr val="FFFF00"/>
                </a:highlight>
              </a:rPr>
              <a:t>LASTCHANCE</a:t>
            </a:r>
            <a:r>
              <a:rPr lang="en-US" sz="1600" b="0" i="0">
                <a:solidFill>
                  <a:srgbClr val="262626"/>
                </a:solidFill>
                <a:effectLst/>
              </a:rPr>
              <a:t>.</a:t>
            </a:r>
          </a:p>
          <a:p>
            <a:pPr algn="l">
              <a:buNone/>
            </a:pPr>
            <a:r>
              <a:rPr lang="en-US" sz="1600" b="0" i="0">
                <a:solidFill>
                  <a:srgbClr val="262626"/>
                </a:solidFill>
                <a:effectLst/>
              </a:rPr>
              <a:t>Discounted pricing:</a:t>
            </a:r>
          </a:p>
          <a:p>
            <a:pPr algn="l">
              <a:buNone/>
            </a:pPr>
            <a:r>
              <a:rPr lang="en-US" sz="1600" b="0" i="0">
                <a:solidFill>
                  <a:srgbClr val="262626"/>
                </a:solidFill>
                <a:effectLst/>
              </a:rPr>
              <a:t>1 ticket: $1,548 ($402 off)</a:t>
            </a:r>
          </a:p>
          <a:p>
            <a:pPr algn="l">
              <a:buNone/>
            </a:pPr>
            <a:r>
              <a:rPr lang="en-US" sz="1600" b="0" i="0">
                <a:solidFill>
                  <a:srgbClr val="262626"/>
                </a:solidFill>
                <a:effectLst/>
              </a:rPr>
              <a:t>2 tickets: $1,498 each ($452 off)</a:t>
            </a:r>
          </a:p>
          <a:p>
            <a:pPr algn="l">
              <a:buNone/>
            </a:pPr>
            <a:r>
              <a:rPr lang="en-US" sz="1600" b="0" i="0">
                <a:solidFill>
                  <a:srgbClr val="262626"/>
                </a:solidFill>
                <a:effectLst/>
              </a:rPr>
              <a:t>3–4 tickets: $1,398 each ($552 off)</a:t>
            </a:r>
          </a:p>
          <a:p>
            <a:pPr marL="0" indent="0" algn="l">
              <a:buNone/>
            </a:pPr>
            <a:r>
              <a:rPr lang="en-US" sz="1600" b="0" i="0">
                <a:solidFill>
                  <a:srgbClr val="262626"/>
                </a:solidFill>
                <a:effectLst/>
              </a:rPr>
              <a:t>5+ tickets: $1,298 each ($652 off)</a:t>
            </a:r>
          </a:p>
          <a:p>
            <a:pPr marL="0" marR="0" indent="0">
              <a:buNone/>
            </a:pPr>
            <a:endParaRPr lang="en-US" sz="1800">
              <a:solidFill>
                <a:srgbClr val="0078D4"/>
              </a:solidFill>
              <a:cs typeface="Segoe UI" panose="020B0502040204020203" pitchFamily="34" charset="0"/>
            </a:endParaRPr>
          </a:p>
        </p:txBody>
      </p:sp>
      <p:sp>
        <p:nvSpPr>
          <p:cNvPr id="5" name="TextBox 4">
            <a:extLst>
              <a:ext uri="{FF2B5EF4-FFF2-40B4-BE49-F238E27FC236}">
                <a16:creationId xmlns:a16="http://schemas.microsoft.com/office/drawing/2014/main" id="{5E0D61C3-3FEF-9B16-892C-D46888432851}"/>
              </a:ext>
            </a:extLst>
          </p:cNvPr>
          <p:cNvSpPr txBox="1"/>
          <p:nvPr/>
        </p:nvSpPr>
        <p:spPr>
          <a:xfrm>
            <a:off x="500979" y="1265269"/>
            <a:ext cx="3462945" cy="246221"/>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365 Community Conference</a:t>
            </a:r>
          </a:p>
        </p:txBody>
      </p:sp>
      <p:pic>
        <p:nvPicPr>
          <p:cNvPr id="7" name="Picture 6">
            <a:extLst>
              <a:ext uri="{FF2B5EF4-FFF2-40B4-BE49-F238E27FC236}">
                <a16:creationId xmlns:a16="http://schemas.microsoft.com/office/drawing/2014/main" id="{E7E8AE61-5D50-40B6-0FD2-E86AD70506D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9360" y="2490440"/>
            <a:ext cx="5028106" cy="2826912"/>
          </a:xfrm>
          <a:prstGeom prst="rect">
            <a:avLst/>
          </a:prstGeom>
        </p:spPr>
      </p:pic>
    </p:spTree>
    <p:extLst>
      <p:ext uri="{BB962C8B-B14F-4D97-AF65-F5344CB8AC3E}">
        <p14:creationId xmlns:p14="http://schemas.microsoft.com/office/powerpoint/2010/main" val="12223762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C2E4B-C190-0129-5ABE-E2AF37104C4A}"/>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5E810BDE-6326-7903-9BD0-EA6033C1B9BE}"/>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9F8E6ACA-8B7A-B897-554C-783E801FB743}"/>
              </a:ext>
            </a:extLst>
          </p:cNvPr>
          <p:cNvSpPr>
            <a:spLocks noGrp="1"/>
          </p:cNvSpPr>
          <p:nvPr>
            <p:ph type="body" sz="quarter" idx="4294967295"/>
          </p:nvPr>
        </p:nvSpPr>
        <p:spPr>
          <a:xfrm>
            <a:off x="500979" y="2090176"/>
            <a:ext cx="6448461" cy="2733056"/>
          </a:xfrm>
        </p:spPr>
        <p:txBody>
          <a:bodyPr/>
          <a:lstStyle/>
          <a:p>
            <a:pPr marL="0" marR="0" indent="0">
              <a:buNone/>
            </a:pPr>
            <a:r>
              <a:rPr lang="en-US" sz="2000" b="1" i="0">
                <a:solidFill>
                  <a:srgbClr val="262626"/>
                </a:solidFill>
                <a:effectLst/>
                <a:latin typeface="Segoe UI" panose="020B0502040204020203" pitchFamily="34" charset="0"/>
              </a:rPr>
              <a:t>Champions meetup at the Microsoft 365 Community Conference </a:t>
            </a:r>
          </a:p>
          <a:p>
            <a:pPr marL="0" marR="0" indent="0">
              <a:buNone/>
            </a:pPr>
            <a:r>
              <a:rPr lang="en-US" sz="1600" b="0" i="0">
                <a:solidFill>
                  <a:srgbClr val="262626"/>
                </a:solidFill>
                <a:effectLst/>
                <a:latin typeface="Segoe UI" panose="020B0502040204020203" pitchFamily="34" charset="0"/>
              </a:rPr>
              <a:t>Come meet Karuana Gatimu, Tiffany Lee, and Jessie Hwang in person at the Microsoft 365 Community Conference in Las Vegas, Nevada, on May 7, 12-12:30 PM PT in the Community Lounge. This will be a casual meet and greet, where you can chat with us and network with your fellow Champions. </a:t>
            </a:r>
          </a:p>
          <a:p>
            <a:pPr marL="0" marR="0" indent="0">
              <a:buNone/>
            </a:pPr>
            <a:endParaRPr lang="en-US" sz="1600">
              <a:solidFill>
                <a:srgbClr val="262626"/>
              </a:solidFill>
              <a:latin typeface="Segoe UI" panose="020B0502040204020203" pitchFamily="34" charset="0"/>
            </a:endParaRPr>
          </a:p>
          <a:p>
            <a:pPr marL="0" marR="0" indent="0">
              <a:buNone/>
            </a:pPr>
            <a:r>
              <a:rPr lang="en-US" sz="1600" b="0" i="0">
                <a:solidFill>
                  <a:srgbClr val="262626"/>
                </a:solidFill>
                <a:effectLst/>
                <a:latin typeface="Segoe UI" panose="020B0502040204020203" pitchFamily="34" charset="0"/>
              </a:rPr>
              <a:t>Bring your questions or suggestions – looking forward to seeing you there!</a:t>
            </a:r>
            <a:endParaRPr lang="en-US" sz="1600">
              <a:solidFill>
                <a:srgbClr val="0078D4"/>
              </a:solidFill>
              <a:cs typeface="Segoe UI" panose="020B0502040204020203" pitchFamily="34" charset="0"/>
            </a:endParaRPr>
          </a:p>
        </p:txBody>
      </p:sp>
      <p:sp>
        <p:nvSpPr>
          <p:cNvPr id="5" name="TextBox 4">
            <a:extLst>
              <a:ext uri="{FF2B5EF4-FFF2-40B4-BE49-F238E27FC236}">
                <a16:creationId xmlns:a16="http://schemas.microsoft.com/office/drawing/2014/main" id="{BE86F714-8D88-8A7B-D8AD-2F56F124BEC6}"/>
              </a:ext>
            </a:extLst>
          </p:cNvPr>
          <p:cNvSpPr txBox="1"/>
          <p:nvPr/>
        </p:nvSpPr>
        <p:spPr>
          <a:xfrm>
            <a:off x="500979" y="1265269"/>
            <a:ext cx="3462945" cy="246221"/>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365 Community Conference</a:t>
            </a:r>
          </a:p>
        </p:txBody>
      </p:sp>
      <p:pic>
        <p:nvPicPr>
          <p:cNvPr id="7" name="Picture 6">
            <a:extLst>
              <a:ext uri="{FF2B5EF4-FFF2-40B4-BE49-F238E27FC236}">
                <a16:creationId xmlns:a16="http://schemas.microsoft.com/office/drawing/2014/main" id="{6D8FAA61-806A-A5B3-4C43-E2D79B9097F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777" y="2090176"/>
            <a:ext cx="3526699" cy="3520983"/>
          </a:xfrm>
          <a:prstGeom prst="rect">
            <a:avLst/>
          </a:prstGeom>
        </p:spPr>
      </p:pic>
    </p:spTree>
    <p:extLst>
      <p:ext uri="{BB962C8B-B14F-4D97-AF65-F5344CB8AC3E}">
        <p14:creationId xmlns:p14="http://schemas.microsoft.com/office/powerpoint/2010/main" val="38197458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FAB4-F6BE-105D-66C8-91A15A008E60}"/>
              </a:ext>
            </a:extLst>
          </p:cNvPr>
          <p:cNvSpPr>
            <a:spLocks noGrp="1"/>
          </p:cNvSpPr>
          <p:nvPr>
            <p:ph type="title" idx="4294967295"/>
          </p:nvPr>
        </p:nvSpPr>
        <p:spPr>
          <a:xfrm>
            <a:off x="574816" y="-430887"/>
            <a:ext cx="11018520" cy="430887"/>
          </a:xfrm>
        </p:spPr>
        <p:txBody>
          <a:bodyPr vert="horz" wrap="square" lIns="0" tIns="0" rIns="0" bIns="0" rtlCol="0" anchor="b">
            <a:spAutoFit/>
          </a:bodyPr>
          <a:lstStyle/>
          <a:p>
            <a:r>
              <a:rPr lang="en-US"/>
              <a:t>Microsoft 365 Community Conference 2025 – Featured speakers</a:t>
            </a:r>
          </a:p>
        </p:txBody>
      </p:sp>
      <p:pic>
        <p:nvPicPr>
          <p:cNvPr id="3" name="Picture 2" descr="Feautured Microsoft speakers for the Microsoft 365 Community Conference 2025. ">
            <a:extLst>
              <a:ext uri="{FF2B5EF4-FFF2-40B4-BE49-F238E27FC236}">
                <a16:creationId xmlns:a16="http://schemas.microsoft.com/office/drawing/2014/main" id="{9E23D4C7-DCFA-F13F-3519-BAEB5C6DC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 y="0"/>
            <a:ext cx="12186080" cy="6858000"/>
          </a:xfrm>
          <a:prstGeom prst="rect">
            <a:avLst/>
          </a:prstGeom>
        </p:spPr>
      </p:pic>
      <p:sp>
        <p:nvSpPr>
          <p:cNvPr id="4" name="TextBox 3">
            <a:extLst>
              <a:ext uri="{FF2B5EF4-FFF2-40B4-BE49-F238E27FC236}">
                <a16:creationId xmlns:a16="http://schemas.microsoft.com/office/drawing/2014/main" id="{F810F440-F101-6CE2-4B63-EF57FD88AB05}"/>
              </a:ext>
            </a:extLst>
          </p:cNvPr>
          <p:cNvSpPr txBox="1"/>
          <p:nvPr/>
        </p:nvSpPr>
        <p:spPr>
          <a:xfrm>
            <a:off x="34725" y="6324072"/>
            <a:ext cx="5269391" cy="510778"/>
          </a:xfrm>
          <a:prstGeom prst="roundRect">
            <a:avLst/>
          </a:prstGeom>
          <a:solidFill>
            <a:srgbClr val="DB64F5"/>
          </a:solidFill>
        </p:spPr>
        <p:txBody>
          <a:bodyPr wrap="non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a:ea typeface="+mn-ea"/>
                <a:cs typeface="+mn-cs"/>
              </a:rPr>
              <a:t>Register today | </a:t>
            </a:r>
            <a:r>
              <a:rPr kumimoji="0" lang="en-US" sz="2400" b="1" i="0" u="none" strike="noStrike" kern="1200" cap="none" spc="0" normalizeH="0" baseline="0" noProof="0">
                <a:ln>
                  <a:noFill/>
                </a:ln>
                <a:solidFill>
                  <a:srgbClr val="243A5E"/>
                </a:solidFill>
                <a:effectLst/>
                <a:uLnTx/>
                <a:uFillTx/>
                <a:latin typeface="Segoe UI"/>
                <a:ea typeface="+mn-ea"/>
                <a:cs typeface="+mn-cs"/>
              </a:rPr>
              <a:t>aka.ms/M365Con25</a:t>
            </a:r>
          </a:p>
        </p:txBody>
      </p:sp>
    </p:spTree>
    <p:extLst>
      <p:ext uri="{BB962C8B-B14F-4D97-AF65-F5344CB8AC3E}">
        <p14:creationId xmlns:p14="http://schemas.microsoft.com/office/powerpoint/2010/main" val="39769333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172768"/>
            <a:ext cx="4963805" cy="4400162"/>
          </a:xfrm>
        </p:spPr>
        <p:txBody>
          <a:bodyPr vert="horz" wrap="square" lIns="0" tIns="0" rIns="0" bIns="0" rtlCol="0" anchor="t">
            <a:noAutofit/>
          </a:bodyPr>
          <a:lstStyle/>
          <a:p>
            <a:pPr marL="0" indent="0" algn="l">
              <a:buNone/>
            </a:pPr>
            <a:r>
              <a:rPr lang="en-US" sz="2400" b="1" i="0">
                <a:solidFill>
                  <a:srgbClr val="333333"/>
                </a:solidFill>
                <a:effectLst/>
                <a:latin typeface="+mj-lt"/>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333333"/>
                </a:solidFill>
                <a:effectLst/>
              </a:rPr>
              <a:t>Have you attended our </a:t>
            </a:r>
            <a:r>
              <a:rPr lang="en-US" sz="1600" b="0" i="0">
                <a:effectLst/>
                <a:hlinkClick r:id="rId2"/>
              </a:rPr>
              <a:t>Customer Hub</a:t>
            </a:r>
            <a:r>
              <a:rPr lang="en-US" sz="1600" b="0" i="0">
                <a:solidFill>
                  <a:srgbClr val="333333"/>
                </a:solidFill>
                <a:effectLst/>
              </a:rPr>
              <a:t> webinar sessions? In today's hybrid work environment, modern communication and solutions are essential. Our goal is to help you explore what you can achieve with Microsoft solutions. </a:t>
            </a:r>
          </a:p>
          <a:p>
            <a:pPr marL="0" indent="0" algn="l">
              <a:buNone/>
            </a:pPr>
            <a:r>
              <a:rPr lang="en-US" sz="1600" i="0">
                <a:solidFill>
                  <a:srgbClr val="333333"/>
                </a:solidFill>
                <a:effectLst/>
              </a:rPr>
              <a:t>Join us for one or more of our upcoming sessions, including the launch of several new Copilot series. We also have all past session recordings so you can watch any that you missed</a:t>
            </a:r>
            <a:r>
              <a:rPr lang="en-US" sz="1600">
                <a:solidFill>
                  <a:srgbClr val="333333"/>
                </a:solidFill>
              </a:rPr>
              <a:t> and download the presentation materials.</a:t>
            </a:r>
            <a:endParaRPr lang="en-US" sz="1600" i="0">
              <a:solidFill>
                <a:srgbClr val="333333"/>
              </a:solidFill>
              <a:effectLst/>
            </a:endParaRPr>
          </a:p>
          <a:p>
            <a:pPr marL="0" indent="0">
              <a:buNone/>
            </a:pPr>
            <a:r>
              <a:rPr lang="en-US" sz="1600">
                <a:solidFill>
                  <a:srgbClr val="333333"/>
                </a:solidFill>
              </a:rPr>
              <a:t>Visit </a:t>
            </a:r>
            <a:r>
              <a:rPr lang="en-US" sz="1600">
                <a:solidFill>
                  <a:srgbClr val="333333"/>
                </a:solidFill>
                <a:hlinkClick r:id="rId2"/>
              </a:rPr>
              <a:t>aka.ms/CustomerHubSessions</a:t>
            </a:r>
            <a:r>
              <a:rPr lang="en-US" sz="1600">
                <a:solidFill>
                  <a:srgbClr val="333333"/>
                </a:solidFill>
              </a:rPr>
              <a:t> to sign up today.</a:t>
            </a:r>
            <a:endParaRPr lang="en-US" sz="1600" b="0" i="0">
              <a:solidFill>
                <a:srgbClr val="333333"/>
              </a:solidFill>
              <a:effectLst/>
            </a:endParaRPr>
          </a:p>
        </p:txBody>
      </p:sp>
      <p:sp>
        <p:nvSpPr>
          <p:cNvPr id="6" name="TextBox 5">
            <a:extLst>
              <a:ext uri="{FF2B5EF4-FFF2-40B4-BE49-F238E27FC236}">
                <a16:creationId xmlns:a16="http://schemas.microsoft.com/office/drawing/2014/main" id="{474CA912-5CA4-7909-C74D-F27DB4006212}"/>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Customer Hub</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pic>
        <p:nvPicPr>
          <p:cNvPr id="5" name="Picture Placeholder 4">
            <a:extLst>
              <a:ext uri="{FF2B5EF4-FFF2-40B4-BE49-F238E27FC236}">
                <a16:creationId xmlns:a16="http://schemas.microsoft.com/office/drawing/2014/main" id="{35798F71-8BA9-4425-1E3D-68CF0B8ECCF0}"/>
              </a:ext>
              <a:ext uri="{C183D7F6-B498-43B3-948B-1728B52AA6E4}">
                <adec:decorative xmlns:adec="http://schemas.microsoft.com/office/drawing/2017/decorative" val="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7147" b="7147"/>
          <a:stretch/>
        </p:blipFill>
        <p:spPr>
          <a:xfrm>
            <a:off x="5650395" y="2085278"/>
            <a:ext cx="6262206" cy="3534937"/>
          </a:xfrm>
        </p:spPr>
      </p:pic>
    </p:spTree>
    <p:extLst>
      <p:ext uri="{BB962C8B-B14F-4D97-AF65-F5344CB8AC3E}">
        <p14:creationId xmlns:p14="http://schemas.microsoft.com/office/powerpoint/2010/main" val="12957575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lstStyle/>
          <a:p>
            <a:r>
              <a:rPr lang="en-US"/>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lstStyle/>
          <a:p>
            <a:r>
              <a:rPr lang="en-US"/>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1984051"/>
            <a:ext cx="5272650" cy="3501471"/>
          </a:xfrm>
        </p:spPr>
        <p:txBody>
          <a:bodyPr/>
          <a:lstStyle/>
          <a:p>
            <a:pPr marL="285750" indent="-285750" algn="l">
              <a:lnSpc>
                <a:spcPct val="90000"/>
              </a:lnSpc>
              <a:spcBef>
                <a:spcPts val="1000"/>
              </a:spcBef>
              <a:buFont typeface="Arial" panose="020B0604020202020204" pitchFamily="34" charset="0"/>
              <a:buChar char="•"/>
            </a:pPr>
            <a:r>
              <a:rPr lang="en-US" sz="1600" b="0" i="0">
                <a:solidFill>
                  <a:srgbClr val="262626"/>
                </a:solidFill>
                <a:effectLst/>
                <a:latin typeface="Segoe UI" panose="020B0502040204020203" pitchFamily="34" charset="0"/>
              </a:rPr>
              <a:t>New releases: </a:t>
            </a:r>
            <a:r>
              <a:rPr lang="en-US" sz="1600" b="0" i="0" u="sng">
                <a:solidFill>
                  <a:srgbClr val="0078D4"/>
                </a:solidFill>
                <a:effectLst/>
                <a:latin typeface="Segoe UI" panose="020B0502040204020203" pitchFamily="34" charset="0"/>
                <a:hlinkClick r:id="rId3"/>
              </a:rPr>
              <a:t>Windows 11</a:t>
            </a:r>
            <a:r>
              <a:rPr lang="en-US" sz="1600" b="0" i="0">
                <a:solidFill>
                  <a:srgbClr val="262626"/>
                </a:solidFill>
                <a:effectLst/>
                <a:latin typeface="Segoe UI" panose="020B0502040204020203" pitchFamily="34" charset="0"/>
              </a:rPr>
              <a:t>, </a:t>
            </a:r>
            <a:r>
              <a:rPr lang="en-US" sz="1600" b="0" i="0" u="sng">
                <a:solidFill>
                  <a:srgbClr val="0078D4"/>
                </a:solidFill>
                <a:effectLst/>
                <a:latin typeface="Segoe UI" panose="020B0502040204020203" pitchFamily="34" charset="0"/>
                <a:hlinkClick r:id="rId4"/>
              </a:rPr>
              <a:t>Building Psychological Safety webinar</a:t>
            </a:r>
            <a:r>
              <a:rPr lang="en-US" sz="1600" b="0" i="0">
                <a:solidFill>
                  <a:srgbClr val="262626"/>
                </a:solidFill>
                <a:effectLst/>
                <a:latin typeface="Segoe UI" panose="020B0502040204020203" pitchFamily="34" charset="0"/>
              </a:rPr>
              <a:t> series, </a:t>
            </a:r>
            <a:r>
              <a:rPr lang="en-US" sz="1600" b="0" i="0" u="sng">
                <a:solidFill>
                  <a:srgbClr val="0078D4"/>
                </a:solidFill>
                <a:effectLst/>
                <a:latin typeface="Segoe UI" panose="020B0502040204020203" pitchFamily="34" charset="0"/>
                <a:hlinkClick r:id="rId5"/>
              </a:rPr>
              <a:t>OneDrive Customer Office Hours</a:t>
            </a:r>
            <a:r>
              <a:rPr lang="en-US" sz="1600" b="0" i="0">
                <a:solidFill>
                  <a:srgbClr val="262626"/>
                </a:solidFill>
                <a:effectLst/>
                <a:latin typeface="Segoe UI" panose="020B0502040204020203" pitchFamily="34" charset="0"/>
              </a:rPr>
              <a:t>, </a:t>
            </a:r>
            <a:r>
              <a:rPr lang="en-US" sz="1600" b="0" i="0" u="sng">
                <a:solidFill>
                  <a:srgbClr val="0078D4"/>
                </a:solidFill>
                <a:effectLst/>
                <a:latin typeface="Segoe UI" panose="020B0502040204020203" pitchFamily="34" charset="0"/>
                <a:hlinkClick r:id="rId6"/>
              </a:rPr>
              <a:t>Microsoft Clipchamp day in the life</a:t>
            </a:r>
            <a:r>
              <a:rPr lang="en-US" sz="1600" b="0" i="0">
                <a:solidFill>
                  <a:srgbClr val="262626"/>
                </a:solidFill>
                <a:effectLst/>
                <a:latin typeface="Segoe UI" panose="020B0502040204020203" pitchFamily="34" charset="0"/>
              </a:rPr>
              <a:t> guides, </a:t>
            </a:r>
            <a:r>
              <a:rPr lang="en-US" sz="1600" b="0" i="0" u="sng">
                <a:solidFill>
                  <a:srgbClr val="0078D4"/>
                </a:solidFill>
                <a:effectLst/>
                <a:latin typeface="Segoe UI" panose="020B0502040204020203" pitchFamily="34" charset="0"/>
                <a:hlinkClick r:id="rId7"/>
              </a:rPr>
              <a:t>loss of hearing and neurodivergence (ADHD) day in the life</a:t>
            </a:r>
            <a:r>
              <a:rPr lang="en-US" sz="1600" b="0" i="0">
                <a:solidFill>
                  <a:srgbClr val="262626"/>
                </a:solidFill>
                <a:effectLst/>
                <a:latin typeface="Segoe UI" panose="020B0502040204020203" pitchFamily="34" charset="0"/>
              </a:rPr>
              <a:t> guides, the </a:t>
            </a:r>
            <a:r>
              <a:rPr lang="en-US" sz="1600" b="0" i="0" u="sng">
                <a:solidFill>
                  <a:srgbClr val="0078D4"/>
                </a:solidFill>
                <a:effectLst/>
                <a:latin typeface="Segoe UI" panose="020B0502040204020203" pitchFamily="34" charset="0"/>
                <a:hlinkClick r:id="rId8"/>
              </a:rPr>
              <a:t>Copilot Skilling Event Framework</a:t>
            </a:r>
            <a:r>
              <a:rPr lang="en-US" sz="1600" b="0" i="0">
                <a:solidFill>
                  <a:srgbClr val="262626"/>
                </a:solidFill>
                <a:effectLst/>
                <a:latin typeface="Segoe UI" panose="020B0502040204020203" pitchFamily="34" charset="0"/>
              </a:rPr>
              <a:t> kit, and new </a:t>
            </a:r>
            <a:r>
              <a:rPr lang="en-US" sz="1600" b="0" i="0" u="sng">
                <a:solidFill>
                  <a:srgbClr val="0078D4"/>
                </a:solidFill>
                <a:effectLst/>
                <a:latin typeface="Segoe UI" panose="020B0502040204020203" pitchFamily="34" charset="0"/>
                <a:hlinkClick r:id="rId9"/>
              </a:rPr>
              <a:t>media and entertainment</a:t>
            </a:r>
            <a:r>
              <a:rPr lang="en-US" sz="1600" b="0" i="0">
                <a:solidFill>
                  <a:srgbClr val="262626"/>
                </a:solidFill>
                <a:effectLst/>
                <a:latin typeface="Segoe UI" panose="020B0502040204020203" pitchFamily="34" charset="0"/>
              </a:rPr>
              <a:t> Copilot scenarios</a:t>
            </a:r>
          </a:p>
          <a:p>
            <a:pPr marL="285750" indent="-285750" algn="l">
              <a:lnSpc>
                <a:spcPct val="90000"/>
              </a:lnSpc>
              <a:spcBef>
                <a:spcPts val="1000"/>
              </a:spcBef>
              <a:buFont typeface="Arial" panose="020B0604020202020204" pitchFamily="34" charset="0"/>
              <a:buChar char="•"/>
            </a:pPr>
            <a:r>
              <a:rPr lang="en-US" sz="1600" b="0" i="0">
                <a:solidFill>
                  <a:srgbClr val="262626"/>
                </a:solidFill>
                <a:effectLst/>
                <a:latin typeface="Segoe UI" panose="020B0502040204020203" pitchFamily="34" charset="0"/>
              </a:rPr>
              <a:t>Multiple updates to the Viva Engage Monday Masterclass, Patterns of value: Power Platform, Microsoft 365 Copilot Chat for all users and extensibility series on the </a:t>
            </a:r>
            <a:r>
              <a:rPr lang="en-US" sz="1600" b="0" i="0" u="sng">
                <a:solidFill>
                  <a:srgbClr val="0078D4"/>
                </a:solidFill>
                <a:effectLst/>
                <a:latin typeface="Segoe UI" panose="020B0502040204020203" pitchFamily="34" charset="0"/>
                <a:hlinkClick r:id="rId10"/>
              </a:rPr>
              <a:t>Customer Hub</a:t>
            </a:r>
            <a:endParaRPr lang="en-US" sz="1600" u="sng">
              <a:solidFill>
                <a:srgbClr val="262626"/>
              </a:solidFill>
              <a:latin typeface="Segoe UI" panose="020B0502040204020203" pitchFamily="34" charset="0"/>
            </a:endParaRPr>
          </a:p>
          <a:p>
            <a:pPr marL="285750" indent="-285750" algn="l">
              <a:lnSpc>
                <a:spcPct val="90000"/>
              </a:lnSpc>
              <a:spcBef>
                <a:spcPts val="1000"/>
              </a:spcBef>
              <a:buFont typeface="Arial" panose="020B0604020202020204" pitchFamily="34" charset="0"/>
              <a:buChar char="•"/>
            </a:pPr>
            <a:r>
              <a:rPr lang="en-US" sz="1600" b="0" i="0">
                <a:solidFill>
                  <a:srgbClr val="262626"/>
                </a:solidFill>
                <a:effectLst/>
                <a:latin typeface="Segoe UI" panose="020B0502040204020203" pitchFamily="34" charset="0"/>
              </a:rPr>
              <a:t>Updated adoption guide for </a:t>
            </a:r>
            <a:r>
              <a:rPr lang="en-US" sz="1600" b="0" i="0" u="sng">
                <a:solidFill>
                  <a:srgbClr val="0078D4"/>
                </a:solidFill>
                <a:effectLst/>
                <a:latin typeface="Segoe UI" panose="020B0502040204020203" pitchFamily="34" charset="0"/>
                <a:hlinkClick r:id="rId11"/>
              </a:rPr>
              <a:t>Microsoft Security</a:t>
            </a:r>
            <a:endParaRPr lang="en-US" sz="1600" u="sng">
              <a:solidFill>
                <a:srgbClr val="262626"/>
              </a:solidFill>
              <a:latin typeface="Segoe UI" panose="020B0502040204020203" pitchFamily="34" charset="0"/>
            </a:endParaRPr>
          </a:p>
          <a:p>
            <a:pPr marL="285750" indent="-285750" algn="l">
              <a:lnSpc>
                <a:spcPct val="90000"/>
              </a:lnSpc>
              <a:spcBef>
                <a:spcPts val="1000"/>
              </a:spcBef>
              <a:buFont typeface="Arial" panose="020B0604020202020204" pitchFamily="34" charset="0"/>
              <a:buChar char="•"/>
            </a:pPr>
            <a:r>
              <a:rPr lang="en-US" sz="1600" b="0" i="0">
                <a:solidFill>
                  <a:srgbClr val="262626"/>
                </a:solidFill>
                <a:effectLst/>
                <a:latin typeface="Segoe UI" panose="020B0502040204020203" pitchFamily="34" charset="0"/>
              </a:rPr>
              <a:t>New videos for </a:t>
            </a:r>
            <a:r>
              <a:rPr lang="en-US" sz="1600" b="0" i="0" u="sng">
                <a:solidFill>
                  <a:srgbClr val="0078D4"/>
                </a:solidFill>
                <a:effectLst/>
                <a:latin typeface="Segoe UI" panose="020B0502040204020203" pitchFamily="34" charset="0"/>
                <a:hlinkClick r:id="rId12"/>
              </a:rPr>
              <a:t>Microsoft Security Copilot video hub</a:t>
            </a:r>
            <a:endParaRPr lang="en-US" sz="1600" u="sng">
              <a:solidFill>
                <a:srgbClr val="262626"/>
              </a:solidFill>
              <a:latin typeface="Segoe UI" panose="020B0502040204020203" pitchFamily="34" charset="0"/>
            </a:endParaRPr>
          </a:p>
          <a:p>
            <a:pPr marL="285750" indent="-285750" algn="l">
              <a:lnSpc>
                <a:spcPct val="90000"/>
              </a:lnSpc>
              <a:spcBef>
                <a:spcPts val="1000"/>
              </a:spcBef>
              <a:buFont typeface="Arial" panose="020B0604020202020204" pitchFamily="34" charset="0"/>
              <a:buChar char="•"/>
            </a:pPr>
            <a:r>
              <a:rPr lang="en-US" sz="1600" b="0" i="0">
                <a:solidFill>
                  <a:srgbClr val="262626"/>
                </a:solidFill>
                <a:effectLst/>
                <a:latin typeface="Segoe UI" panose="020B0502040204020203" pitchFamily="34" charset="0"/>
              </a:rPr>
              <a:t>New security whitepaper for </a:t>
            </a:r>
            <a:r>
              <a:rPr lang="en-US" sz="1600" b="0" i="0" u="sng">
                <a:solidFill>
                  <a:srgbClr val="0078D4"/>
                </a:solidFill>
                <a:effectLst/>
                <a:latin typeface="Segoe UI" panose="020B0502040204020203" pitchFamily="34" charset="0"/>
                <a:hlinkClick r:id="rId13"/>
              </a:rPr>
              <a:t>new Outlook for Windows</a:t>
            </a:r>
            <a:endParaRPr lang="en-US" sz="1600" b="0" i="0">
              <a:solidFill>
                <a:srgbClr val="262626"/>
              </a:solidFill>
              <a:effectLst/>
              <a:latin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333333"/>
                </a:solidFill>
                <a:effectLst/>
                <a:uLnTx/>
                <a:uFillTx/>
              </a:rPr>
              <a:t>Read or subscribe to our </a:t>
            </a:r>
            <a:r>
              <a:rPr kumimoji="0" lang="en-US" sz="1600" b="0" i="0" u="none" strike="noStrike" kern="1200" cap="none" spc="0" normalizeH="0" baseline="0" noProof="0">
                <a:ln>
                  <a:noFill/>
                </a:ln>
                <a:solidFill>
                  <a:srgbClr val="333333"/>
                </a:solidFill>
                <a:effectLst/>
                <a:uLnTx/>
                <a:uFillTx/>
                <a:hlinkClick r:id="rId14"/>
              </a:rPr>
              <a:t>Release notes</a:t>
            </a:r>
            <a:r>
              <a:rPr kumimoji="0" lang="en-US" sz="1600" b="0" i="0" u="none" strike="noStrike" kern="1200" cap="none" spc="0" normalizeH="0" baseline="0" noProof="0">
                <a:ln>
                  <a:noFill/>
                </a:ln>
                <a:solidFill>
                  <a:srgbClr val="333333"/>
                </a:solidFill>
                <a:effectLst/>
                <a:uLnTx/>
                <a:uFillTx/>
              </a:rPr>
              <a:t> for more updates.</a:t>
            </a:r>
            <a:endParaRPr lang="en-US" sz="1600"/>
          </a:p>
        </p:txBody>
      </p:sp>
      <p:pic>
        <p:nvPicPr>
          <p:cNvPr id="21" name="Picture 20">
            <a:extLst>
              <a:ext uri="{FF2B5EF4-FFF2-40B4-BE49-F238E27FC236}">
                <a16:creationId xmlns:a16="http://schemas.microsoft.com/office/drawing/2014/main" id="{937BD924-F529-9650-90DC-D65393571BBD}"/>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219462" y="1984051"/>
            <a:ext cx="5755911" cy="3238189"/>
          </a:xfrm>
          <a:prstGeom prst="roundRect">
            <a:avLst>
              <a:gd name="adj" fmla="val 3334"/>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4.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365Conf_General_Session_Outline_Template" id="{78200A68-D23D-4A81-B7FA-F50DE69A716E}" vid="{EF59D27F-67E0-4078-B3FE-E769DCB2992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19630DD4C1C740BFBCFBFA32E51E43" ma:contentTypeVersion="16" ma:contentTypeDescription="Create a new document." ma:contentTypeScope="" ma:versionID="795e7c9568c679f3c778f9849e403e23">
  <xsd:schema xmlns:xsd="http://www.w3.org/2001/XMLSchema" xmlns:xs="http://www.w3.org/2001/XMLSchema" xmlns:p="http://schemas.microsoft.com/office/2006/metadata/properties" xmlns:ns1="http://schemas.microsoft.com/sharepoint/v3" xmlns:ns2="85c9570b-8f2b-433d-80aa-001cea273452" xmlns:ns3="ad33a634-307a-4b74-943b-8b339bb5242d" targetNamespace="http://schemas.microsoft.com/office/2006/metadata/properties" ma:root="true" ma:fieldsID="01f3af7cb4c9b38c5bd74db6bff5469a" ns1:_="" ns2:_="" ns3:_="">
    <xsd:import namespace="http://schemas.microsoft.com/sharepoint/v3"/>
    <xsd:import namespace="85c9570b-8f2b-433d-80aa-001cea273452"/>
    <xsd:import namespace="ad33a634-307a-4b74-943b-8b339bb5242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c9570b-8f2b-433d-80aa-001cea2734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33a634-307a-4b74-943b-8b339bb5242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1a5625-0e1e-43db-9221-c45e5749a660}" ma:internalName="TaxCatchAll" ma:showField="CatchAllData" ma:web="ad33a634-307a-4b74-943b-8b339bb524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d33a634-307a-4b74-943b-8b339bb5242d" xsi:nil="true"/>
    <_ip_UnifiedCompliancePolicyProperties xmlns="http://schemas.microsoft.com/sharepoint/v3" xsi:nil="true"/>
    <lcf76f155ced4ddcb4097134ff3c332f xmlns="85c9570b-8f2b-433d-80aa-001cea27345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86CBBD-26DA-4A91-84A1-8218B3870625}">
  <ds:schemaRefs>
    <ds:schemaRef ds:uri="85c9570b-8f2b-433d-80aa-001cea273452"/>
    <ds:schemaRef ds:uri="ad33a634-307a-4b74-943b-8b339bb524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10C329-2CB8-45B9-8F44-1C90BE7792E9}">
  <ds:schemaRefs>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85c9570b-8f2b-433d-80aa-001cea273452"/>
    <ds:schemaRef ds:uri="ad33a634-307a-4b74-943b-8b339bb5242d"/>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7D947CD-6520-48F2-93F4-4FE3BCC328A3}">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1</TotalTime>
  <Words>1882</Words>
  <Application>Microsoft Office PowerPoint</Application>
  <PresentationFormat>Widescreen</PresentationFormat>
  <Paragraphs>165</Paragraphs>
  <Slides>26</Slides>
  <Notes>16</Notes>
  <HiddenSlides>1</HiddenSlides>
  <MMClips>4</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26</vt:i4>
      </vt:variant>
    </vt:vector>
  </HeadingPairs>
  <TitlesOfParts>
    <vt:vector size="42" baseType="lpstr">
      <vt:lpstr>Aptos</vt:lpstr>
      <vt:lpstr>Arial</vt:lpstr>
      <vt:lpstr>Calibri</vt:lpstr>
      <vt:lpstr>Consolas</vt:lpstr>
      <vt:lpstr>Segoe Sans Display</vt:lpstr>
      <vt:lpstr>Segoe Sans Display Semibold</vt:lpstr>
      <vt:lpstr>Segoe UI</vt:lpstr>
      <vt:lpstr>Segoe UI Light</vt:lpstr>
      <vt:lpstr>Segoe UI Semibold</vt:lpstr>
      <vt:lpstr>Segoe UI Variable Display Semibold</vt:lpstr>
      <vt:lpstr>Wingdings</vt:lpstr>
      <vt:lpstr>1_LIGHT GRAY TEMPLATE</vt:lpstr>
      <vt:lpstr>Microsoft 365 Copilot Template</vt:lpstr>
      <vt:lpstr>Office Theme</vt:lpstr>
      <vt:lpstr>1_White Template</vt:lpstr>
      <vt:lpstr>Office Theme</vt:lpstr>
      <vt:lpstr>We will begin the call at five minutes past the hour.</vt:lpstr>
      <vt:lpstr>Microsoft 365 Champion community call</vt:lpstr>
      <vt:lpstr>Digital Event Code of Conduct</vt:lpstr>
      <vt:lpstr>Agenda</vt:lpstr>
      <vt:lpstr>Announcements</vt:lpstr>
      <vt:lpstr>Announcements</vt:lpstr>
      <vt:lpstr>Microsoft 365 Community Conference 2025 – Featured speakers</vt:lpstr>
      <vt:lpstr>Announcements</vt:lpstr>
      <vt:lpstr>adoption.microsoft.com</vt:lpstr>
      <vt:lpstr>Top Microsoft 365 updates</vt:lpstr>
      <vt:lpstr>Top Microsoft 365 updates</vt:lpstr>
      <vt:lpstr>Top Microsoft 365 updates</vt:lpstr>
      <vt:lpstr>Microsoft Teams accessibility updates </vt:lpstr>
      <vt:lpstr>Responsive by design</vt:lpstr>
      <vt:lpstr>Video demo 1</vt:lpstr>
      <vt:lpstr>Video demo 2</vt:lpstr>
      <vt:lpstr>Introducing Real-time text (RTT)</vt:lpstr>
      <vt:lpstr>Video demo 3</vt:lpstr>
      <vt:lpstr>Pop-out captions</vt:lpstr>
      <vt:lpstr>Video demo 4</vt:lpstr>
      <vt:lpstr>SMBs using Microsoft 365 Copilot  are already seeing transformative results</vt:lpstr>
      <vt:lpstr>Copilot transforms your business to enhance  personal productivity and business processes</vt:lpstr>
      <vt:lpstr>Estimate your ROI </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Jessie Hwang (MCAG)</cp:lastModifiedBy>
  <cp:revision>1</cp:revision>
  <dcterms:created xsi:type="dcterms:W3CDTF">2025-03-18T17:47:04Z</dcterms:created>
  <dcterms:modified xsi:type="dcterms:W3CDTF">2025-04-24T19:15:50Z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0x0101001419630DD4C1C740BFBCFBFA32E51E43</vt:lpwstr>
  </property>
  <property fmtid="{D5CDD505-2E9C-101B-9397-08002B2CF9AE}" pid="3" name="MediaServiceImageTags">
    <vt:lpwstr/>
  </property>
</Properties>
</file>