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30"/>
  </p:notesMasterIdLst>
  <p:sldIdLst>
    <p:sldId id="257" r:id="rId4"/>
    <p:sldId id="1832" r:id="rId5"/>
    <p:sldId id="258" r:id="rId6"/>
    <p:sldId id="1833" r:id="rId7"/>
    <p:sldId id="2147483646" r:id="rId8"/>
    <p:sldId id="268" r:id="rId9"/>
    <p:sldId id="259" r:id="rId10"/>
    <p:sldId id="260" r:id="rId11"/>
    <p:sldId id="273" r:id="rId12"/>
    <p:sldId id="266" r:id="rId13"/>
    <p:sldId id="262" r:id="rId14"/>
    <p:sldId id="263" r:id="rId15"/>
    <p:sldId id="264" r:id="rId16"/>
    <p:sldId id="2076137478" r:id="rId17"/>
    <p:sldId id="2147483647" r:id="rId18"/>
    <p:sldId id="2076137477" r:id="rId19"/>
    <p:sldId id="2147481242" r:id="rId20"/>
    <p:sldId id="270" r:id="rId21"/>
    <p:sldId id="267" r:id="rId22"/>
    <p:sldId id="271" r:id="rId23"/>
    <p:sldId id="261" r:id="rId24"/>
    <p:sldId id="272" r:id="rId25"/>
    <p:sldId id="269" r:id="rId26"/>
    <p:sldId id="274" r:id="rId27"/>
    <p:sldId id="265" r:id="rId28"/>
    <p:sldId id="21474686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C8F8025-B227-4409-81EE-DB0F557ED339}">
          <p14:sldIdLst>
            <p14:sldId id="257"/>
            <p14:sldId id="1832"/>
            <p14:sldId id="258"/>
          </p14:sldIdLst>
        </p14:section>
        <p14:section name="Announcements" id="{47260544-EBF5-48AC-B48C-2C185CFFEB58}">
          <p14:sldIdLst>
            <p14:sldId id="1833"/>
            <p14:sldId id="2147483646"/>
            <p14:sldId id="268"/>
            <p14:sldId id="259"/>
            <p14:sldId id="260"/>
          </p14:sldIdLst>
        </p14:section>
        <p14:section name="Top M365 updates" id="{5C65063C-92C9-4B06-989C-73A64E5A6746}">
          <p14:sldIdLst>
            <p14:sldId id="273"/>
            <p14:sldId id="266"/>
            <p14:sldId id="262"/>
            <p14:sldId id="263"/>
            <p14:sldId id="264"/>
          </p14:sldIdLst>
        </p14:section>
        <p14:section name="Primary topic" id="{87B72586-ADC5-4930-8168-B26B656BAD91}">
          <p14:sldIdLst>
            <p14:sldId id="2076137478"/>
            <p14:sldId id="2147483647"/>
            <p14:sldId id="2076137477"/>
            <p14:sldId id="2147481242"/>
            <p14:sldId id="270"/>
            <p14:sldId id="267"/>
            <p14:sldId id="271"/>
            <p14:sldId id="261"/>
            <p14:sldId id="272"/>
            <p14:sldId id="269"/>
          </p14:sldIdLst>
        </p14:section>
        <p14:section name="Closing" id="{789B1ED1-99D6-4118-A1BF-F35685B4D9EF}">
          <p14:sldIdLst>
            <p14:sldId id="274"/>
            <p14:sldId id="265"/>
            <p14:sldId id="21474686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87EFB9-187D-477A-8387-DD079F702648}" v="466" dt="2024-10-22T23:57:00.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114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B4AA11-F832-40B0-A4EE-9808542CD893}"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B8D4F-8A78-4CC2-A3F6-19E35808C810}" type="slidenum">
              <a:rPr lang="en-US" smtClean="0"/>
              <a:t>‹#›</a:t>
            </a:fld>
            <a:endParaRPr lang="en-US"/>
          </a:p>
        </p:txBody>
      </p:sp>
    </p:spTree>
    <p:extLst>
      <p:ext uri="{BB962C8B-B14F-4D97-AF65-F5344CB8AC3E}">
        <p14:creationId xmlns:p14="http://schemas.microsoft.com/office/powerpoint/2010/main" val="237508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ka.ms/SPWebUIki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ka.ms/SPWebUIki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10/23/2024 9:56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B8D4F-8A78-4CC2-A3F6-19E35808C810}" type="slidenum">
              <a:rPr lang="en-US" smtClean="0"/>
              <a:t>12</a:t>
            </a:fld>
            <a:endParaRPr lang="en-US"/>
          </a:p>
        </p:txBody>
      </p:sp>
    </p:spTree>
    <p:extLst>
      <p:ext uri="{BB962C8B-B14F-4D97-AF65-F5344CB8AC3E}">
        <p14:creationId xmlns:p14="http://schemas.microsoft.com/office/powerpoint/2010/main" val="525256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97216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5377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a:latin typeface="+mn-lt"/>
              </a:rPr>
              <a:t>Microsoft Lists </a:t>
            </a:r>
            <a:r>
              <a:rPr lang="en-US" sz="2000">
                <a:latin typeface="+mn-lt"/>
              </a:rPr>
              <a:t>| </a:t>
            </a:r>
            <a:r>
              <a:rPr lang="en-US" sz="2000">
                <a:solidFill>
                  <a:schemeClr val="tx1"/>
                </a:solidFill>
              </a:rPr>
              <a:t>A</a:t>
            </a:r>
            <a:r>
              <a:rPr lang="en-US" sz="2000"/>
              <a:t> simple and powerful app to share and track information</a:t>
            </a:r>
            <a:r>
              <a:rPr lang="en-US" sz="2000">
                <a:solidFill>
                  <a:schemeClr val="tx1"/>
                </a:solidFill>
              </a:rPr>
              <a:t>.</a:t>
            </a:r>
            <a:br>
              <a:rPr lang="en-US" sz="2000">
                <a:latin typeface="+mn-lt"/>
              </a:rPr>
            </a:br>
            <a:br>
              <a:rPr lang="en-US" sz="2000">
                <a:latin typeface="+mn-lt"/>
              </a:rPr>
            </a:br>
            <a:r>
              <a:rPr lang="en-US" sz="2000">
                <a:latin typeface="+mn-lt"/>
              </a:rPr>
              <a:t>Make a list and let it flow. </a:t>
            </a:r>
            <a:r>
              <a:rPr lang="en-US" sz="2000">
                <a:solidFill>
                  <a:schemeClr val="tx1"/>
                </a:solidFill>
              </a:rPr>
              <a:t>Track and organize your work. </a:t>
            </a:r>
          </a:p>
          <a:p>
            <a:pPr marL="0" marR="0" lvl="0" indent="0" algn="l" defTabSz="15377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a:latin typeface="+mn-lt"/>
            </a:endParaRPr>
          </a:p>
          <a:p>
            <a:pPr marL="0" marR="0" lvl="0" indent="0" algn="l" defTabSz="15377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0" i="0" kern="1200">
                <a:solidFill>
                  <a:schemeClr val="tx1"/>
                </a:solidFill>
                <a:effectLst/>
                <a:latin typeface="+mn-lt"/>
                <a:ea typeface="+mn-ea"/>
                <a:cs typeface="+mn-cs"/>
              </a:rPr>
              <a:t>We’ve made </a:t>
            </a:r>
            <a:r>
              <a:rPr lang="en-US" sz="2000" b="0" i="1" kern="1200">
                <a:solidFill>
                  <a:schemeClr val="tx1"/>
                </a:solidFill>
                <a:effectLst/>
                <a:latin typeface="+mn-lt"/>
                <a:ea typeface="+mn-ea"/>
                <a:cs typeface="+mn-cs"/>
              </a:rPr>
              <a:t>lists</a:t>
            </a:r>
            <a:r>
              <a:rPr lang="en-US" sz="2000" b="0" i="0" kern="1200">
                <a:solidFill>
                  <a:schemeClr val="tx1"/>
                </a:solidFill>
                <a:effectLst/>
                <a:latin typeface="+mn-lt"/>
                <a:ea typeface="+mn-ea"/>
                <a:cs typeface="+mn-cs"/>
              </a:rPr>
              <a:t> a fundamental element throughout Microsoft 365, to help users track and prioritize </a:t>
            </a:r>
            <a:r>
              <a:rPr lang="en-US" sz="2000" b="1" i="0" kern="1200">
                <a:solidFill>
                  <a:schemeClr val="tx1"/>
                </a:solidFill>
                <a:effectLst/>
                <a:latin typeface="+mn-lt"/>
                <a:ea typeface="+mn-ea"/>
                <a:cs typeface="+mn-cs"/>
              </a:rPr>
              <a:t>content calendars, contact lists, issue tracking, inventory, contract renewals, event itinerary, ticket submission, status reporting, employee on boarding, business trip approvals, deal milestones, roadmap, FAQs, spend, KPIs, patient rounding in healthcare </a:t>
            </a:r>
            <a:r>
              <a:rPr lang="en-US" sz="2000" b="0" i="0" kern="1200">
                <a:solidFill>
                  <a:schemeClr val="tx1"/>
                </a:solidFill>
                <a:effectLst/>
                <a:latin typeface="+mn-lt"/>
                <a:ea typeface="+mn-ea"/>
                <a:cs typeface="+mn-cs"/>
              </a:rPr>
              <a:t>and more.</a:t>
            </a:r>
          </a:p>
          <a:p>
            <a:pPr marL="0" indent="0" defTabSz="1537746">
              <a:lnSpc>
                <a:spcPct val="100000"/>
              </a:lnSpc>
              <a:spcAft>
                <a:spcPts val="0"/>
              </a:spcAft>
              <a:buFont typeface="Arial" panose="020B0604020202020204" pitchFamily="34" charset="0"/>
              <a:buNone/>
              <a:defRPr/>
            </a:pPr>
            <a:endParaRPr lang="en-US" sz="2000">
              <a:latin typeface="+mn-lt"/>
            </a:endParaRPr>
          </a:p>
          <a:p>
            <a:pPr marL="0" marR="0" lvl="0" indent="0" algn="l" defTabSz="15377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a:solidFill>
                  <a:schemeClr val="tx1"/>
                </a:solidFill>
              </a:rPr>
              <a:t>Create</a:t>
            </a:r>
            <a:r>
              <a:rPr lang="en-US" sz="2000" b="0">
                <a:solidFill>
                  <a:schemeClr val="tx1"/>
                </a:solidFill>
              </a:rPr>
              <a:t> | </a:t>
            </a:r>
            <a:r>
              <a:rPr lang="en-US" sz="2000">
                <a:solidFill>
                  <a:schemeClr val="tx1"/>
                </a:solidFill>
              </a:rPr>
              <a:t>Empower lightweight work management with beautiful, flexible views, rules and flows [world-class UX]</a:t>
            </a:r>
            <a:endParaRPr lang="en-US" sz="2000" b="1">
              <a:solidFill>
                <a:schemeClr val="tx1"/>
              </a:solidFill>
            </a:endParaRPr>
          </a:p>
          <a:p>
            <a:pPr marL="0" marR="0" lvl="0" indent="0" algn="l" defTabSz="15377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a:solidFill>
                  <a:schemeClr val="tx1"/>
                </a:solidFill>
              </a:rPr>
              <a:t>Share</a:t>
            </a:r>
            <a:r>
              <a:rPr lang="en-US" sz="2000" b="0">
                <a:solidFill>
                  <a:schemeClr val="tx1"/>
                </a:solidFill>
              </a:rPr>
              <a:t> | </a:t>
            </a:r>
            <a:r>
              <a:rPr lang="en-US" sz="2000">
                <a:solidFill>
                  <a:schemeClr val="tx1"/>
                </a:solidFill>
              </a:rPr>
              <a:t>Collect, unite and distribute structured information across day-to-day business [collaborative and social]</a:t>
            </a:r>
            <a:endParaRPr lang="en-US" sz="2000" b="1">
              <a:solidFill>
                <a:schemeClr val="tx1"/>
              </a:solidFill>
            </a:endParaRPr>
          </a:p>
          <a:p>
            <a:pPr marL="0" marR="0" lvl="0" indent="0" algn="l" defTabSz="15377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b="1">
                <a:solidFill>
                  <a:schemeClr val="tx1"/>
                </a:solidFill>
              </a:rPr>
              <a:t>Track</a:t>
            </a:r>
            <a:r>
              <a:rPr lang="en-US" sz="2000">
                <a:solidFill>
                  <a:schemeClr val="tx1"/>
                </a:solidFill>
              </a:rPr>
              <a:t> | Manage information for individuals, teams and the organization [including Microsoft Graph, Search &amp; SP-level security/compliance]</a:t>
            </a:r>
          </a:p>
          <a:p>
            <a:pPr marL="0" marR="0" lvl="0" indent="0" algn="l" defTabSz="15377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a:solidFill>
                <a:schemeClr val="tx1"/>
              </a:solidFill>
            </a:endParaRPr>
          </a:p>
          <a:p>
            <a:pPr marL="0" marR="0" lvl="0" indent="0" algn="l" defTabSz="15377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kern="1200">
                <a:solidFill>
                  <a:schemeClr val="tx1"/>
                </a:solidFill>
                <a:effectLst/>
                <a:latin typeface="+mn-lt"/>
                <a:ea typeface="+mn-ea"/>
                <a:cs typeface="+mn-cs"/>
              </a:rPr>
              <a:t>We are making significant investments in </a:t>
            </a:r>
            <a:r>
              <a:rPr lang="en-US" sz="2000" i="1" kern="1200">
                <a:solidFill>
                  <a:schemeClr val="tx1"/>
                </a:solidFill>
                <a:effectLst/>
                <a:latin typeface="+mn-lt"/>
                <a:ea typeface="+mn-ea"/>
                <a:cs typeface="+mn-cs"/>
              </a:rPr>
              <a:t>lists</a:t>
            </a:r>
            <a:r>
              <a:rPr lang="en-US" sz="2000" kern="1200">
                <a:solidFill>
                  <a:schemeClr val="tx1"/>
                </a:solidFill>
                <a:effectLst/>
                <a:latin typeface="+mn-lt"/>
                <a:ea typeface="+mn-ea"/>
                <a:cs typeface="+mn-cs"/>
              </a:rPr>
              <a:t> this year, applying craftsmanship and customer empathy to turn an awesome technical asset into a product/service that people love, on the web and on mobile.</a:t>
            </a:r>
          </a:p>
          <a:p>
            <a:pPr marL="0" marR="0" lvl="0" indent="0" algn="l" defTabSz="15377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a:solidFill>
                <a:schemeClr val="tx1"/>
              </a:solidFill>
            </a:endParaRPr>
          </a:p>
          <a:p>
            <a:pPr marL="0" marR="0" lvl="0" indent="0" algn="l" defTabSz="1537746"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000" kern="1200">
                <a:solidFill>
                  <a:schemeClr val="tx1"/>
                </a:solidFill>
                <a:effectLst/>
                <a:latin typeface="+mn-lt"/>
                <a:ea typeface="+mn-ea"/>
                <a:cs typeface="+mn-cs"/>
              </a:rPr>
              <a:t>How will people use “lists”? Submit travel requests; drive important team processes; track important customer engagements and more.</a:t>
            </a:r>
          </a:p>
          <a:p>
            <a:pPr marL="0" marR="0" lvl="0" indent="0" algn="l" defTabSz="153774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000" kern="1200">
              <a:solidFill>
                <a:schemeClr val="tx1"/>
              </a:solidFill>
              <a:effectLst/>
              <a:latin typeface="+mn-lt"/>
              <a:ea typeface="+mn-ea"/>
              <a:cs typeface="+mn-cs"/>
            </a:endParaRPr>
          </a:p>
          <a:p>
            <a:r>
              <a:rPr lang="en-US" sz="2000" b="0" i="0" kern="1200">
                <a:solidFill>
                  <a:schemeClr val="tx1"/>
                </a:solidFill>
                <a:effectLst/>
                <a:latin typeface="+mn-lt"/>
                <a:ea typeface="+mn-ea"/>
                <a:cs typeface="+mn-cs"/>
              </a:rPr>
              <a:t>FYI | </a:t>
            </a:r>
            <a:r>
              <a:rPr lang="en-US" sz="2000" b="1" i="0" kern="1200">
                <a:solidFill>
                  <a:schemeClr val="tx1"/>
                </a:solidFill>
                <a:effectLst/>
                <a:latin typeface="+mn-lt"/>
                <a:ea typeface="+mn-ea"/>
                <a:cs typeface="+mn-cs"/>
              </a:rPr>
              <a:t>What to use when </a:t>
            </a:r>
            <a:r>
              <a:rPr lang="en-US" sz="2000" b="0" i="0" kern="1200">
                <a:solidFill>
                  <a:schemeClr val="tx1"/>
                </a:solidFill>
                <a:effectLst/>
                <a:latin typeface="+mn-lt"/>
                <a:ea typeface="+mn-ea"/>
                <a:cs typeface="+mn-cs"/>
              </a:rPr>
              <a:t>– how we differentiate with other M365 apps:</a:t>
            </a:r>
          </a:p>
          <a:p>
            <a:endParaRPr lang="en-US" sz="2000" b="0" i="0" kern="1200">
              <a:solidFill>
                <a:schemeClr val="tx1"/>
              </a:solidFill>
              <a:effectLst/>
              <a:latin typeface="+mn-lt"/>
              <a:ea typeface="+mn-ea"/>
              <a:cs typeface="+mn-cs"/>
            </a:endParaRPr>
          </a:p>
          <a:p>
            <a:pPr marL="171450" lvl="0" indent="-171450">
              <a:buFont typeface="Arial" panose="020B0604020202020204" pitchFamily="34" charset="0"/>
              <a:buChar char="•"/>
            </a:pPr>
            <a:r>
              <a:rPr lang="en-US" sz="2000" b="1" kern="1200">
                <a:solidFill>
                  <a:schemeClr val="tx1"/>
                </a:solidFill>
                <a:effectLst/>
                <a:latin typeface="+mn-lt"/>
                <a:ea typeface="+mn-ea"/>
                <a:cs typeface="+mn-cs"/>
              </a:rPr>
              <a:t>Microsoft Lists </a:t>
            </a:r>
            <a:r>
              <a:rPr lang="en-US" sz="2000" kern="1200">
                <a:solidFill>
                  <a:schemeClr val="tx1"/>
                </a:solidFill>
                <a:effectLst/>
                <a:latin typeface="+mn-lt"/>
                <a:ea typeface="+mn-ea"/>
                <a:cs typeface="+mn-cs"/>
              </a:rPr>
              <a:t>[Work management, work tracking] | Create, share and track structured information with the ability to create, collect, view, filter, sort, collaborate, share, etc. across status, life cycle, ownership, etc.</a:t>
            </a:r>
          </a:p>
          <a:p>
            <a:pPr marL="628650" lvl="1" indent="-171450">
              <a:buFont typeface="Arial" panose="020B0604020202020204" pitchFamily="34" charset="0"/>
              <a:buChar char="•"/>
            </a:pPr>
            <a:r>
              <a:rPr lang="en-US" sz="2000" kern="1200">
                <a:solidFill>
                  <a:schemeClr val="tx1"/>
                </a:solidFill>
                <a:effectLst/>
                <a:latin typeface="+mn-lt"/>
                <a:ea typeface="+mn-ea"/>
                <a:cs typeface="+mn-cs"/>
              </a:rPr>
              <a:t>Lists can further integrate with the Power Platform to design and build productivity apps alongside Power Apps and Power Automate; lists are the underlying database for IW-led productivity apps.</a:t>
            </a:r>
          </a:p>
          <a:p>
            <a:pPr marL="171450" lvl="0" indent="-171450">
              <a:buFont typeface="Arial" panose="020B0604020202020204" pitchFamily="34" charset="0"/>
              <a:buChar char="•"/>
            </a:pPr>
            <a:r>
              <a:rPr lang="en-US" sz="2000" b="1" kern="1200">
                <a:solidFill>
                  <a:schemeClr val="tx1"/>
                </a:solidFill>
                <a:effectLst/>
                <a:latin typeface="+mn-lt"/>
                <a:ea typeface="+mn-ea"/>
                <a:cs typeface="+mn-cs"/>
              </a:rPr>
              <a:t>Microsoft To Do </a:t>
            </a:r>
            <a:r>
              <a:rPr lang="en-US" sz="2000" kern="1200">
                <a:solidFill>
                  <a:schemeClr val="tx1"/>
                </a:solidFill>
                <a:effectLst/>
                <a:latin typeface="+mn-lt"/>
                <a:ea typeface="+mn-ea"/>
                <a:cs typeface="+mn-cs"/>
              </a:rPr>
              <a:t>[Task management] | For </a:t>
            </a:r>
            <a:r>
              <a:rPr lang="en-US" sz="2000" u="sng" kern="1200">
                <a:solidFill>
                  <a:schemeClr val="tx1"/>
                </a:solidFill>
                <a:effectLst/>
                <a:latin typeface="+mn-lt"/>
                <a:ea typeface="+mn-ea"/>
                <a:cs typeface="+mn-cs"/>
              </a:rPr>
              <a:t>individuals</a:t>
            </a:r>
            <a:r>
              <a:rPr lang="en-US" sz="2000" kern="1200">
                <a:solidFill>
                  <a:schemeClr val="tx1"/>
                </a:solidFill>
                <a:effectLst/>
                <a:latin typeface="+mn-lt"/>
                <a:ea typeface="+mn-ea"/>
                <a:cs typeface="+mn-cs"/>
              </a:rPr>
              <a:t> - a complete view of all their tasks, including tasks assigned to them. It is their view on their tasks. When completed, tasks disappear.</a:t>
            </a:r>
          </a:p>
          <a:p>
            <a:pPr marL="171450" lvl="0" indent="-171450">
              <a:buFont typeface="Arial" panose="020B0604020202020204" pitchFamily="34" charset="0"/>
              <a:buChar char="•"/>
            </a:pPr>
            <a:r>
              <a:rPr lang="en-US" sz="2000" b="1" kern="1200">
                <a:solidFill>
                  <a:schemeClr val="tx1"/>
                </a:solidFill>
                <a:effectLst/>
                <a:latin typeface="+mn-lt"/>
                <a:ea typeface="+mn-ea"/>
                <a:cs typeface="+mn-cs"/>
              </a:rPr>
              <a:t>Microsoft Planner</a:t>
            </a:r>
            <a:r>
              <a:rPr lang="en-US" sz="2000" kern="1200">
                <a:solidFill>
                  <a:schemeClr val="tx1"/>
                </a:solidFill>
                <a:effectLst/>
                <a:latin typeface="+mn-lt"/>
                <a:ea typeface="+mn-ea"/>
                <a:cs typeface="+mn-cs"/>
              </a:rPr>
              <a:t> [Task management] | For </a:t>
            </a:r>
            <a:r>
              <a:rPr lang="en-US" sz="2000" u="sng" kern="1200">
                <a:solidFill>
                  <a:schemeClr val="tx1"/>
                </a:solidFill>
                <a:effectLst/>
                <a:latin typeface="+mn-lt"/>
                <a:ea typeface="+mn-ea"/>
                <a:cs typeface="+mn-cs"/>
              </a:rPr>
              <a:t>the team</a:t>
            </a:r>
            <a:r>
              <a:rPr lang="en-US" sz="2000" kern="1200">
                <a:solidFill>
                  <a:schemeClr val="tx1"/>
                </a:solidFill>
                <a:effectLst/>
                <a:latin typeface="+mn-lt"/>
                <a:ea typeface="+mn-ea"/>
                <a:cs typeface="+mn-cs"/>
              </a:rPr>
              <a:t>; task management for the team; tasks assigned to individuals on the team. When completed, tasks disappear.</a:t>
            </a:r>
          </a:p>
          <a:p>
            <a:pPr marL="171450" lvl="0" indent="-171450">
              <a:buFont typeface="Arial" panose="020B0604020202020204" pitchFamily="34" charset="0"/>
              <a:buChar char="•"/>
            </a:pPr>
            <a:r>
              <a:rPr lang="en-US" sz="2000" b="1" kern="1200">
                <a:solidFill>
                  <a:schemeClr val="tx1"/>
                </a:solidFill>
                <a:effectLst/>
                <a:latin typeface="+mn-lt"/>
                <a:ea typeface="+mn-ea"/>
                <a:cs typeface="+mn-cs"/>
              </a:rPr>
              <a:t>Microsoft Tasks</a:t>
            </a:r>
            <a:r>
              <a:rPr lang="en-US" sz="2000" kern="1200">
                <a:solidFill>
                  <a:schemeClr val="tx1"/>
                </a:solidFill>
                <a:effectLst/>
                <a:latin typeface="+mn-lt"/>
                <a:ea typeface="+mn-ea"/>
                <a:cs typeface="+mn-cs"/>
              </a:rPr>
              <a:t> [Task management] | an app within Teams to help users manage and prioritize their work generated, aggregated from Microsoft’s portfolio of productivity and collaboration tools: Office docs, Planner plans, emails, chats, and more.</a:t>
            </a:r>
          </a:p>
          <a:p>
            <a:pPr marL="171450" lvl="0" indent="-171450">
              <a:buFont typeface="Arial" panose="020B0604020202020204" pitchFamily="34" charset="0"/>
              <a:buChar char="•"/>
            </a:pPr>
            <a:r>
              <a:rPr lang="en-US" sz="2000" b="1" kern="1200">
                <a:solidFill>
                  <a:schemeClr val="tx1"/>
                </a:solidFill>
                <a:effectLst/>
                <a:latin typeface="+mn-lt"/>
                <a:ea typeface="+mn-ea"/>
                <a:cs typeface="+mn-cs"/>
              </a:rPr>
              <a:t>Microsoft Excel</a:t>
            </a:r>
            <a:r>
              <a:rPr lang="en-US" sz="2000" kern="1200">
                <a:solidFill>
                  <a:schemeClr val="tx1"/>
                </a:solidFill>
                <a:effectLst/>
                <a:latin typeface="+mn-lt"/>
                <a:ea typeface="+mn-ea"/>
                <a:cs typeface="+mn-cs"/>
              </a:rPr>
              <a:t> [Analysis tool] | Create spreadsheets using built-in tools to help turn data into insights and to visualize via charts and graphs – to help calculate, analyze and predict.</a:t>
            </a:r>
          </a:p>
          <a:p>
            <a:pPr marL="628650" lvl="1" indent="-171450">
              <a:buFont typeface="Arial" panose="020B0604020202020204" pitchFamily="34" charset="0"/>
              <a:buChar char="•"/>
            </a:pPr>
            <a:r>
              <a:rPr lang="en-US" sz="2000" b="0" i="0" kern="1200">
                <a:solidFill>
                  <a:schemeClr val="tx1"/>
                </a:solidFill>
                <a:effectLst/>
                <a:latin typeface="+mn-lt"/>
                <a:ea typeface="+mn-ea"/>
                <a:cs typeface="+mn-cs"/>
              </a:rPr>
              <a:t>In Excel, the individual </a:t>
            </a:r>
            <a:r>
              <a:rPr lang="en-US" sz="2000" b="0" i="1" kern="1200">
                <a:solidFill>
                  <a:schemeClr val="tx1"/>
                </a:solidFill>
                <a:effectLst/>
                <a:latin typeface="+mn-lt"/>
                <a:ea typeface="+mn-ea"/>
                <a:cs typeface="+mn-cs"/>
              </a:rPr>
              <a:t>cell</a:t>
            </a:r>
            <a:r>
              <a:rPr lang="en-US" sz="2000" b="0" i="0" kern="1200">
                <a:solidFill>
                  <a:schemeClr val="tx1"/>
                </a:solidFill>
                <a:effectLst/>
                <a:latin typeface="+mn-lt"/>
                <a:ea typeface="+mn-ea"/>
                <a:cs typeface="+mn-cs"/>
              </a:rPr>
              <a:t> is the focus; related information sits </a:t>
            </a:r>
            <a:r>
              <a:rPr lang="en-US" sz="2000" b="0" i="1" kern="1200">
                <a:solidFill>
                  <a:schemeClr val="tx1"/>
                </a:solidFill>
                <a:effectLst/>
                <a:latin typeface="+mn-lt"/>
                <a:ea typeface="+mn-ea"/>
                <a:cs typeface="+mn-cs"/>
              </a:rPr>
              <a:t>next to each other </a:t>
            </a:r>
          </a:p>
          <a:p>
            <a:pPr marL="628650" lvl="1" indent="-171450">
              <a:buFont typeface="Arial" panose="020B0604020202020204" pitchFamily="34" charset="0"/>
              <a:buChar char="•"/>
            </a:pPr>
            <a:r>
              <a:rPr lang="en-US" sz="2000" b="0" i="0" kern="1200">
                <a:solidFill>
                  <a:schemeClr val="tx1"/>
                </a:solidFill>
                <a:effectLst/>
                <a:latin typeface="+mn-lt"/>
                <a:ea typeface="+mn-ea"/>
                <a:cs typeface="+mn-cs"/>
              </a:rPr>
              <a:t>With Lists, an entire </a:t>
            </a:r>
            <a:r>
              <a:rPr lang="en-US" sz="2000" b="0" i="1" kern="1200">
                <a:solidFill>
                  <a:schemeClr val="tx1"/>
                </a:solidFill>
                <a:effectLst/>
                <a:latin typeface="+mn-lt"/>
                <a:ea typeface="+mn-ea"/>
                <a:cs typeface="+mn-cs"/>
              </a:rPr>
              <a:t>row</a:t>
            </a:r>
            <a:r>
              <a:rPr lang="en-US" sz="2000" b="0" i="0" kern="1200">
                <a:solidFill>
                  <a:schemeClr val="tx1"/>
                </a:solidFill>
                <a:effectLst/>
                <a:latin typeface="+mn-lt"/>
                <a:ea typeface="+mn-ea"/>
                <a:cs typeface="+mn-cs"/>
              </a:rPr>
              <a:t> is the collective focus; related information </a:t>
            </a:r>
            <a:r>
              <a:rPr lang="en-US" sz="2000" b="0" i="1" kern="1200">
                <a:solidFill>
                  <a:schemeClr val="tx1"/>
                </a:solidFill>
                <a:effectLst/>
                <a:latin typeface="+mn-lt"/>
                <a:ea typeface="+mn-ea"/>
                <a:cs typeface="+mn-cs"/>
              </a:rPr>
              <a:t>with each other</a:t>
            </a:r>
            <a:endParaRPr lang="en-US" sz="2000" b="0" i="0" kern="1200">
              <a:solidFill>
                <a:schemeClr val="tx1"/>
              </a:solidFill>
              <a:effectLst/>
              <a:latin typeface="+mn-lt"/>
              <a:ea typeface="+mn-ea"/>
              <a:cs typeface="+mn-cs"/>
            </a:endParaRPr>
          </a:p>
          <a:p>
            <a:pPr marL="628650" lvl="1" indent="-171450">
              <a:buFont typeface="Arial" panose="020B0604020202020204" pitchFamily="34" charset="0"/>
              <a:buChar char="•"/>
            </a:pPr>
            <a:r>
              <a:rPr lang="en-US" sz="2000" b="0" i="0" u="sng" kern="1200">
                <a:solidFill>
                  <a:schemeClr val="tx1"/>
                </a:solidFill>
                <a:effectLst/>
                <a:latin typeface="+mn-lt"/>
                <a:ea typeface="+mn-ea"/>
                <a:cs typeface="+mn-cs"/>
              </a:rPr>
              <a:t>Note</a:t>
            </a:r>
            <a:r>
              <a:rPr lang="en-US" sz="2000" b="0" i="0" kern="1200">
                <a:solidFill>
                  <a:schemeClr val="tx1"/>
                </a:solidFill>
                <a:effectLst/>
                <a:latin typeface="+mn-lt"/>
                <a:ea typeface="+mn-ea"/>
                <a:cs typeface="+mn-cs"/>
              </a:rPr>
              <a:t>: You can import data from Excel, manage with the list and one-way export up-to-date info back in Excel or Power BI.</a:t>
            </a:r>
            <a:endParaRPr lang="en-US" sz="2000" kern="1200">
              <a:solidFill>
                <a:schemeClr val="tx1"/>
              </a:solidFill>
              <a:effectLst/>
              <a:latin typeface="+mn-lt"/>
              <a:ea typeface="+mn-ea"/>
              <a:cs typeface="+mn-cs"/>
            </a:endParaRPr>
          </a:p>
          <a:p>
            <a:pPr marL="171450" lvl="0" indent="-171450">
              <a:buFont typeface="Arial" panose="020B0604020202020204" pitchFamily="34" charset="0"/>
              <a:buChar char="•"/>
            </a:pPr>
            <a:r>
              <a:rPr lang="en-US" sz="2000" b="1" kern="1200">
                <a:solidFill>
                  <a:schemeClr val="tx1"/>
                </a:solidFill>
                <a:effectLst/>
                <a:latin typeface="+mn-lt"/>
                <a:ea typeface="+mn-ea"/>
                <a:cs typeface="+mn-cs"/>
              </a:rPr>
              <a:t>Power Platform – Common Data Service (CDS)</a:t>
            </a:r>
            <a:r>
              <a:rPr lang="en-US" sz="2000" kern="1200">
                <a:solidFill>
                  <a:schemeClr val="tx1"/>
                </a:solidFill>
                <a:effectLst/>
                <a:latin typeface="+mn-lt"/>
                <a:ea typeface="+mn-ea"/>
                <a:cs typeface="+mn-cs"/>
              </a:rPr>
              <a:t>: [App platform] | Rich base for custom solutions that combine external connectors and require support for more complex data modeling. </a:t>
            </a:r>
          </a:p>
        </p:txBody>
      </p:sp>
      <p:sp>
        <p:nvSpPr>
          <p:cNvPr id="4" name="Slide Number Placeholder 3"/>
          <p:cNvSpPr>
            <a:spLocks noGrp="1"/>
          </p:cNvSpPr>
          <p:nvPr>
            <p:ph type="sldNum" sz="quarter" idx="5"/>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D681D79C-6E97-486F-BCA7-51C512FBA6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413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a:solidFill>
                  <a:srgbClr val="000000"/>
                </a:solidFill>
                <a:effectLst/>
                <a:highlight>
                  <a:srgbClr val="FFFFFF"/>
                </a:highlight>
                <a:latin typeface="Aptos" panose="020B0004020202020204" pitchFamily="34" charset="0"/>
              </a:rPr>
              <a:t>Where to get it/how to access: Start from the Figma Community page, then Open in Figma: </a:t>
            </a:r>
            <a:r>
              <a:rPr lang="en-US" sz="1800" b="0" i="0">
                <a:solidFill>
                  <a:srgbClr val="000000"/>
                </a:solidFill>
                <a:effectLst/>
                <a:highlight>
                  <a:srgbClr val="FFFFFF"/>
                </a:highlight>
                <a:latin typeface="Aptos" panose="020B0004020202020204" pitchFamily="34" charset="0"/>
                <a:hlinkClick r:id="rId3"/>
              </a:rPr>
              <a:t>https://aka.ms/SPWebUIkit</a:t>
            </a:r>
            <a:endParaRPr lang="en-US" sz="1800" b="0" i="0">
              <a:solidFill>
                <a:srgbClr val="000000"/>
              </a:solidFill>
              <a:effectLst/>
              <a:highlight>
                <a:srgbClr val="FFFFFF"/>
              </a:highlight>
              <a:latin typeface="Aptos" panose="020B0004020202020204" pitchFamily="34" charset="0"/>
            </a:endParaRPr>
          </a:p>
          <a:p>
            <a:pPr algn="l" fontAlgn="base"/>
            <a:endParaRPr lang="en-US" sz="1800" b="0" i="0">
              <a:solidFill>
                <a:srgbClr val="000000"/>
              </a:solidFill>
              <a:effectLst/>
              <a:highlight>
                <a:srgbClr val="FFFFFF"/>
              </a:highlight>
              <a:latin typeface="Aptos" panose="020B0004020202020204" pitchFamily="34" charset="0"/>
            </a:endParaRPr>
          </a:p>
          <a:p>
            <a:pPr algn="l" fontAlgn="base"/>
            <a:r>
              <a:rPr lang="en-US" sz="1800" b="0" i="0">
                <a:solidFill>
                  <a:srgbClr val="000000"/>
                </a:solidFill>
                <a:effectLst/>
                <a:highlight>
                  <a:srgbClr val="FFFFFF"/>
                </a:highlight>
                <a:latin typeface="Aptos" panose="020B0004020202020204" pitchFamily="34" charset="0"/>
              </a:rPr>
              <a:t>How to use:</a:t>
            </a:r>
          </a:p>
          <a:p>
            <a:pPr algn="l" fontAlgn="base"/>
            <a:r>
              <a:rPr lang="en-US" sz="1800" b="0" i="0">
                <a:solidFill>
                  <a:srgbClr val="000000"/>
                </a:solidFill>
                <a:effectLst/>
                <a:highlight>
                  <a:srgbClr val="FFFFFF"/>
                </a:highlight>
                <a:latin typeface="Aptos" panose="020B0004020202020204" pitchFamily="34" charset="0"/>
              </a:rPr>
              <a:t>Getting Started - explain how you can start with a template or start from scratch, call out change logs</a:t>
            </a:r>
            <a:br>
              <a:rPr lang="en-US" sz="1800" b="0" i="0">
                <a:solidFill>
                  <a:srgbClr val="000000"/>
                </a:solidFill>
                <a:effectLst/>
                <a:highlight>
                  <a:srgbClr val="FFFFFF"/>
                </a:highlight>
                <a:latin typeface="Aptos" panose="020B0004020202020204" pitchFamily="34" charset="0"/>
              </a:rPr>
            </a:br>
            <a:r>
              <a:rPr lang="en-US" sz="1800" b="0" i="0">
                <a:solidFill>
                  <a:srgbClr val="000000"/>
                </a:solidFill>
                <a:effectLst/>
                <a:highlight>
                  <a:srgbClr val="FFFFFF"/>
                </a:highlight>
                <a:latin typeface="Aptos" panose="020B0004020202020204" pitchFamily="34" charset="0"/>
              </a:rPr>
              <a:t>Change the look - explain how you can see different layouts/configurations here, maybe the copy me element</a:t>
            </a:r>
            <a:br>
              <a:rPr lang="en-US" sz="1800" b="0" i="0">
                <a:solidFill>
                  <a:srgbClr val="000000"/>
                </a:solidFill>
                <a:effectLst/>
                <a:highlight>
                  <a:srgbClr val="FFFFFF"/>
                </a:highlight>
                <a:latin typeface="Aptos" panose="020B0004020202020204" pitchFamily="34" charset="0"/>
              </a:rPr>
            </a:br>
            <a:r>
              <a:rPr lang="en-US" sz="1800" b="0" i="0">
                <a:solidFill>
                  <a:srgbClr val="000000"/>
                </a:solidFill>
                <a:effectLst/>
                <a:highlight>
                  <a:srgbClr val="FFFFFF"/>
                </a:highlight>
                <a:latin typeface="Aptos" panose="020B0004020202020204" pitchFamily="34" charset="0"/>
              </a:rPr>
              <a:t>Templates - show how to customize with both copy and paste or drag and drop, demonstrate how to edit a text heading </a:t>
            </a:r>
            <a:br>
              <a:rPr lang="en-US" sz="1800" b="0" i="0">
                <a:solidFill>
                  <a:srgbClr val="000000"/>
                </a:solidFill>
                <a:effectLst/>
                <a:highlight>
                  <a:srgbClr val="FFFFFF"/>
                </a:highlight>
                <a:latin typeface="Aptos" panose="020B0004020202020204" pitchFamily="34" charset="0"/>
              </a:rPr>
            </a:br>
            <a:r>
              <a:rPr lang="en-US" sz="1800" b="0" i="0">
                <a:solidFill>
                  <a:srgbClr val="000000"/>
                </a:solidFill>
                <a:effectLst/>
                <a:highlight>
                  <a:srgbClr val="FFFFFF"/>
                </a:highlight>
                <a:latin typeface="Aptos" panose="020B0004020202020204" pitchFamily="34" charset="0"/>
              </a:rPr>
              <a:t>Web part - pick a web part and demonstrate the different settings; show how to edit the components directly and how that flows through to the kit; green dots means added most recently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045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30198-E2A3-4B02-48B5-18667814A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0D231-877F-7C9B-E4A0-103A5E756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856DE-E440-749A-BE8C-EE4885814AA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39240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A4983-5A5C-2A40-8731-1D6501B8BB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AF89C4-02C4-F5E0-317D-D660AF8F79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4E750-8A5A-9AE5-3A2B-DE769BF82E53}"/>
              </a:ext>
            </a:extLst>
          </p:cNvPr>
          <p:cNvSpPr>
            <a:spLocks noGrp="1"/>
          </p:cNvSpPr>
          <p:nvPr>
            <p:ph type="body" idx="1"/>
          </p:nvPr>
        </p:nvSpPr>
        <p:spPr/>
        <p:txBody>
          <a:bodyPr/>
          <a:lstStyle/>
          <a:p>
            <a:pPr algn="l" fontAlgn="base"/>
            <a:r>
              <a:rPr lang="en-US" sz="1800" b="0" i="0">
                <a:solidFill>
                  <a:srgbClr val="000000"/>
                </a:solidFill>
                <a:effectLst/>
                <a:highlight>
                  <a:srgbClr val="FFFFFF"/>
                </a:highlight>
                <a:latin typeface="Aptos" panose="020B0004020202020204" pitchFamily="34" charset="0"/>
              </a:rPr>
              <a:t>Where to get it/how to access: Start from the Figma Community page, then Open in Figma: </a:t>
            </a:r>
            <a:r>
              <a:rPr lang="en-US" sz="1800" b="0" i="0">
                <a:solidFill>
                  <a:srgbClr val="000000"/>
                </a:solidFill>
                <a:effectLst/>
                <a:highlight>
                  <a:srgbClr val="FFFFFF"/>
                </a:highlight>
                <a:latin typeface="Aptos" panose="020B0004020202020204" pitchFamily="34" charset="0"/>
                <a:hlinkClick r:id="rId3"/>
              </a:rPr>
              <a:t>https://aka.ms/SPWebUIkit</a:t>
            </a:r>
            <a:endParaRPr lang="en-US" sz="1800" b="0" i="0">
              <a:solidFill>
                <a:srgbClr val="000000"/>
              </a:solidFill>
              <a:effectLst/>
              <a:highlight>
                <a:srgbClr val="FFFFFF"/>
              </a:highlight>
              <a:latin typeface="Aptos" panose="020B0004020202020204" pitchFamily="34" charset="0"/>
            </a:endParaRPr>
          </a:p>
          <a:p>
            <a:pPr algn="l" fontAlgn="base"/>
            <a:endParaRPr lang="en-US" sz="1800" b="0" i="0">
              <a:solidFill>
                <a:srgbClr val="000000"/>
              </a:solidFill>
              <a:effectLst/>
              <a:highlight>
                <a:srgbClr val="FFFFFF"/>
              </a:highlight>
              <a:latin typeface="Aptos" panose="020B0004020202020204" pitchFamily="34" charset="0"/>
            </a:endParaRPr>
          </a:p>
          <a:p>
            <a:pPr algn="l" fontAlgn="base"/>
            <a:r>
              <a:rPr lang="en-US" sz="1800" b="0" i="0">
                <a:solidFill>
                  <a:srgbClr val="000000"/>
                </a:solidFill>
                <a:effectLst/>
                <a:highlight>
                  <a:srgbClr val="FFFFFF"/>
                </a:highlight>
                <a:latin typeface="Aptos" panose="020B0004020202020204" pitchFamily="34" charset="0"/>
              </a:rPr>
              <a:t>How to use:</a:t>
            </a:r>
          </a:p>
          <a:p>
            <a:pPr algn="l" fontAlgn="base"/>
            <a:r>
              <a:rPr lang="en-US" sz="1800" b="0" i="0">
                <a:solidFill>
                  <a:srgbClr val="000000"/>
                </a:solidFill>
                <a:effectLst/>
                <a:highlight>
                  <a:srgbClr val="FFFFFF"/>
                </a:highlight>
                <a:latin typeface="Aptos" panose="020B0004020202020204" pitchFamily="34" charset="0"/>
              </a:rPr>
              <a:t>Getting Started - explain how you can start with a template or start from scratch, call out change logs</a:t>
            </a:r>
            <a:br>
              <a:rPr lang="en-US" sz="1800" b="0" i="0">
                <a:solidFill>
                  <a:srgbClr val="000000"/>
                </a:solidFill>
                <a:effectLst/>
                <a:highlight>
                  <a:srgbClr val="FFFFFF"/>
                </a:highlight>
                <a:latin typeface="Aptos" panose="020B0004020202020204" pitchFamily="34" charset="0"/>
              </a:rPr>
            </a:br>
            <a:r>
              <a:rPr lang="en-US" sz="1800" b="0" i="0">
                <a:solidFill>
                  <a:srgbClr val="000000"/>
                </a:solidFill>
                <a:effectLst/>
                <a:highlight>
                  <a:srgbClr val="FFFFFF"/>
                </a:highlight>
                <a:latin typeface="Aptos" panose="020B0004020202020204" pitchFamily="34" charset="0"/>
              </a:rPr>
              <a:t>Change the look - explain how you can see different layouts/configurations here, maybe the copy me element</a:t>
            </a:r>
            <a:br>
              <a:rPr lang="en-US" sz="1800" b="0" i="0">
                <a:solidFill>
                  <a:srgbClr val="000000"/>
                </a:solidFill>
                <a:effectLst/>
                <a:highlight>
                  <a:srgbClr val="FFFFFF"/>
                </a:highlight>
                <a:latin typeface="Aptos" panose="020B0004020202020204" pitchFamily="34" charset="0"/>
              </a:rPr>
            </a:br>
            <a:r>
              <a:rPr lang="en-US" sz="1800" b="0" i="0">
                <a:solidFill>
                  <a:srgbClr val="000000"/>
                </a:solidFill>
                <a:effectLst/>
                <a:highlight>
                  <a:srgbClr val="FFFFFF"/>
                </a:highlight>
                <a:latin typeface="Aptos" panose="020B0004020202020204" pitchFamily="34" charset="0"/>
              </a:rPr>
              <a:t>Templates - show how to customize with both copy and paste or drag and drop, demonstrate how to edit a text heading </a:t>
            </a:r>
            <a:br>
              <a:rPr lang="en-US" sz="1800" b="0" i="0">
                <a:solidFill>
                  <a:srgbClr val="000000"/>
                </a:solidFill>
                <a:effectLst/>
                <a:highlight>
                  <a:srgbClr val="FFFFFF"/>
                </a:highlight>
                <a:latin typeface="Aptos" panose="020B0004020202020204" pitchFamily="34" charset="0"/>
              </a:rPr>
            </a:br>
            <a:r>
              <a:rPr lang="en-US" sz="1800" b="0" i="0">
                <a:solidFill>
                  <a:srgbClr val="000000"/>
                </a:solidFill>
                <a:effectLst/>
                <a:highlight>
                  <a:srgbClr val="FFFFFF"/>
                </a:highlight>
                <a:latin typeface="Aptos" panose="020B0004020202020204" pitchFamily="34" charset="0"/>
              </a:rPr>
              <a:t>Web part - pick a web part and demonstrate the different settings; show how to edit the components directly and how that flows through to the kit; green dots means added most recently </a:t>
            </a:r>
          </a:p>
        </p:txBody>
      </p:sp>
      <p:sp>
        <p:nvSpPr>
          <p:cNvPr id="4" name="Slide Number Placeholder 3">
            <a:extLst>
              <a:ext uri="{FF2B5EF4-FFF2-40B4-BE49-F238E27FC236}">
                <a16:creationId xmlns:a16="http://schemas.microsoft.com/office/drawing/2014/main" id="{57097154-1DC8-36E0-801F-B5BF99BEFA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09DCD-38B9-4CAA-A10D-406D26B567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8630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FA6B3-968E-FFD4-CDBD-129C6C32A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8E29D-9920-43F8-815B-F936A1784C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43D777-E7F3-7A00-06CF-40A1C9FDF6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48605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2016262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61229068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994696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326329936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8902740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3794936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808060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489185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51178975"/>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3258039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838920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287097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15039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472439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985059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0047210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0350649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23029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199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224285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27932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571350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12833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5678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7695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941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215700940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014558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52913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9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538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894204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806-75DB-B723-33F7-35A343772B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95837-6463-1992-18F5-04AA97E06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66EE12-3D5D-292B-27F5-7BDCE89F1B5E}"/>
              </a:ext>
            </a:extLst>
          </p:cNvPr>
          <p:cNvSpPr>
            <a:spLocks noGrp="1"/>
          </p:cNvSpPr>
          <p:nvPr>
            <p:ph type="dt" sz="half" idx="10"/>
          </p:nvPr>
        </p:nvSpPr>
        <p:spPr/>
        <p:txBody>
          <a:bodyPr/>
          <a:lstStyle/>
          <a:p>
            <a:fld id="{E730E04A-C6E9-44D8-A135-52584663BCFE}" type="datetimeFigureOut">
              <a:rPr lang="en-US" smtClean="0"/>
              <a:t>10/23/2024</a:t>
            </a:fld>
            <a:endParaRPr lang="en-US"/>
          </a:p>
        </p:txBody>
      </p:sp>
      <p:sp>
        <p:nvSpPr>
          <p:cNvPr id="5" name="Footer Placeholder 4">
            <a:extLst>
              <a:ext uri="{FF2B5EF4-FFF2-40B4-BE49-F238E27FC236}">
                <a16:creationId xmlns:a16="http://schemas.microsoft.com/office/drawing/2014/main" id="{CABF230B-A790-01FB-6049-52E234A5D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43D67-9622-BED7-EE60-1F62509A8D43}"/>
              </a:ext>
            </a:extLst>
          </p:cNvPr>
          <p:cNvSpPr>
            <a:spLocks noGrp="1"/>
          </p:cNvSpPr>
          <p:nvPr>
            <p:ph type="sldNum" sz="quarter" idx="12"/>
          </p:nvPr>
        </p:nvSpPr>
        <p:spPr/>
        <p:txBody>
          <a:bodyPr/>
          <a:lstStyle/>
          <a:p>
            <a:fld id="{97E906C4-2173-4333-A562-72FB6CD65F40}" type="slidenum">
              <a:rPr lang="en-US" smtClean="0"/>
              <a:t>‹#›</a:t>
            </a:fld>
            <a:endParaRPr lang="en-US"/>
          </a:p>
        </p:txBody>
      </p:sp>
    </p:spTree>
    <p:extLst>
      <p:ext uri="{BB962C8B-B14F-4D97-AF65-F5344CB8AC3E}">
        <p14:creationId xmlns:p14="http://schemas.microsoft.com/office/powerpoint/2010/main" val="3921550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693083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able slide">
    <p:bg>
      <p:bgPr>
        <a:solidFill>
          <a:srgbClr val="F2F2F2"/>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866BECA-127A-6DC9-B3FB-56CE8D03E551}"/>
              </a:ext>
              <a:ext uri="{C183D7F6-B498-43B3-948B-1728B52AA6E4}">
                <adec:decorative xmlns:adec="http://schemas.microsoft.com/office/drawing/2017/decorative" val="1"/>
              </a:ext>
            </a:extLst>
          </p:cNvPr>
          <p:cNvSpPr/>
          <p:nvPr userDrawn="1"/>
        </p:nvSpPr>
        <p:spPr bwMode="auto">
          <a:xfrm>
            <a:off x="122768" y="1095988"/>
            <a:ext cx="11946465" cy="5173050"/>
          </a:xfrm>
          <a:prstGeom prst="roundRect">
            <a:avLst>
              <a:gd name="adj" fmla="val 0"/>
            </a:avLst>
          </a:prstGeom>
          <a:gradFill>
            <a:gsLst>
              <a:gs pos="100000">
                <a:schemeClr val="bg1">
                  <a:alpha val="0"/>
                </a:schemeClr>
              </a:gs>
              <a:gs pos="64000">
                <a:schemeClr val="bg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c</a:t>
            </a:r>
          </a:p>
        </p:txBody>
      </p:sp>
      <p:sp>
        <p:nvSpPr>
          <p:cNvPr id="3" name="TextBox 2">
            <a:extLst>
              <a:ext uri="{FF2B5EF4-FFF2-40B4-BE49-F238E27FC236}">
                <a16:creationId xmlns:a16="http://schemas.microsoft.com/office/drawing/2014/main" id="{4239CC8E-9D00-E145-E62E-4317860FACA1}"/>
              </a:ext>
            </a:extLst>
          </p:cNvPr>
          <p:cNvSpPr txBox="1"/>
          <p:nvPr userDrawn="1"/>
        </p:nvSpPr>
        <p:spPr>
          <a:xfrm>
            <a:off x="935313" y="6400682"/>
            <a:ext cx="11027664" cy="246221"/>
          </a:xfrm>
          <a:prstGeom prst="rect">
            <a:avLst/>
          </a:prstGeom>
          <a:noFill/>
        </p:spPr>
        <p:txBody>
          <a:bodyPr wrap="square" lIns="0" tIns="0" rIns="0" bIns="0" rtlCol="0" anchor="b">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Semibold" panose="020B0702040204020203" pitchFamily="34" charset="0"/>
                <a:ea typeface="Source Sans Pro" panose="020B0503030403020204" pitchFamily="34" charset="0"/>
                <a:cs typeface="Segoe UI Semibold" panose="020B0702040204020203" pitchFamily="34" charset="0"/>
              </a:rPr>
              <a:t>Government cloud availability</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(GCC) = Government Community Cloud, (GCCH) = GCC High, (DoD) = Department of Defense; *</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sym typeface="Symbol" panose="05050102010706020507" pitchFamily="18" charset="2"/>
              </a:rPr>
              <a:t> = exclusive government cloud release; otherwise, release is also available to all commercial customers</a:t>
            </a:r>
          </a:p>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 release date for public/private preview of feature, not GA release date  |  </a:t>
            </a:r>
            <a:r>
              <a:rPr kumimoji="0" lang="en-US" sz="800" b="0" i="0" u="none" strike="noStrike" kern="1200" cap="none" spc="0" normalizeH="0" baseline="0" noProof="0">
                <a:ln>
                  <a:noFill/>
                </a:ln>
                <a:solidFill>
                  <a:schemeClr val="tx1">
                    <a:lumMod val="65000"/>
                    <a:lumOff val="35000"/>
                  </a:schemeClr>
                </a:solidFill>
                <a:effectLst/>
                <a:uLnTx/>
                <a:uFillTx/>
                <a:latin typeface="Segoe UI Semibold"/>
                <a:ea typeface="Source Sans Pro" panose="020B0503030403020204" pitchFamily="34" charset="0"/>
                <a:cs typeface="Segoe UI" panose="020B0502040204020203" pitchFamily="34" charset="0"/>
              </a:rPr>
              <a:t>Type</a:t>
            </a:r>
            <a:r>
              <a:rPr kumimoji="0" lang="en-US" sz="800" b="0" i="0" u="none" strike="noStrike" kern="1200" cap="none" spc="0" normalizeH="0" baseline="0" noProof="0">
                <a:ln>
                  <a:noFill/>
                </a:ln>
                <a:solidFill>
                  <a:schemeClr val="tx1">
                    <a:lumMod val="65000"/>
                    <a:lumOff val="35000"/>
                  </a:schemeClr>
                </a:solidFill>
                <a:effectLst/>
                <a:uLnTx/>
                <a:uFillTx/>
                <a:latin typeface="Segoe UI" panose="020B0502040204020203" pitchFamily="34" charset="0"/>
                <a:ea typeface="Source Sans Pro" panose="020B0503030403020204" pitchFamily="34" charset="0"/>
                <a:cs typeface="Segoe UI" panose="020B0502040204020203" pitchFamily="34" charset="0"/>
              </a:rPr>
              <a:t>: S = Seeded, PR = Premium, TBD = To Be Determined</a:t>
            </a:r>
          </a:p>
        </p:txBody>
      </p:sp>
      <p:sp>
        <p:nvSpPr>
          <p:cNvPr id="4" name="Rectangle 3">
            <a:extLst>
              <a:ext uri="{FF2B5EF4-FFF2-40B4-BE49-F238E27FC236}">
                <a16:creationId xmlns:a16="http://schemas.microsoft.com/office/drawing/2014/main" id="{7F7A5C8D-2E0D-D18D-82ED-EA5ED0A42FA8}"/>
              </a:ext>
            </a:extLst>
          </p:cNvPr>
          <p:cNvSpPr/>
          <p:nvPr userDrawn="1"/>
        </p:nvSpPr>
        <p:spPr bwMode="auto">
          <a:xfrm>
            <a:off x="9640154" y="114370"/>
            <a:ext cx="2247046" cy="369481"/>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8A1D5872-8294-3492-BAE1-2CAFB1950207}"/>
              </a:ext>
            </a:extLst>
          </p:cNvPr>
          <p:cNvSpPr txBox="1"/>
          <p:nvPr userDrawn="1"/>
        </p:nvSpPr>
        <p:spPr>
          <a:xfrm>
            <a:off x="8548382" y="274429"/>
            <a:ext cx="3414595" cy="307777"/>
          </a:xfrm>
          <a:prstGeom prst="rect">
            <a:avLst/>
          </a:prstGeom>
          <a:noFill/>
        </p:spPr>
        <p:txBody>
          <a:bodyPr wrap="square" lIns="0" tIns="0" rIns="0" bIns="0" rtlCol="0" anchor="ctr">
            <a:spAutoFit/>
          </a:bodyPr>
          <a:lstStyle>
            <a:defPPr>
              <a:defRPr lang="en-US"/>
            </a:defPPr>
            <a:lvl1pPr algn="r">
              <a:defRPr kumimoji="0" sz="600" b="0" u="none" strike="noStrike" cap="none" spc="0" normalizeH="0" baseline="0">
                <a:ln>
                  <a:noFill/>
                </a:ln>
                <a:solidFill>
                  <a:schemeClr val="bg1">
                    <a:lumMod val="65000"/>
                  </a:schemeClr>
                </a:solidFill>
                <a:effectLst/>
                <a:uLnTx/>
                <a:uFillTx/>
                <a:latin typeface="Segoe UI" panose="020B0502040204020203" pitchFamily="34" charset="0"/>
                <a:ea typeface="Source Sans Pro" panose="020B0503030403020204" pitchFamily="34" charset="0"/>
                <a:cs typeface="Segoe UI" panose="020B0502040204020203" pitchFamily="34" charset="0"/>
              </a:defRPr>
            </a:lvl1pPr>
          </a:lstStyle>
          <a:p>
            <a:r>
              <a:rPr lang="en-US" sz="1000">
                <a:solidFill>
                  <a:schemeClr val="tx1">
                    <a:lumMod val="65000"/>
                    <a:lumOff val="35000"/>
                  </a:schemeClr>
                </a:solidFill>
              </a:rPr>
              <a:t>All timing is for planning purposes and subject to change</a:t>
            </a:r>
          </a:p>
          <a:p>
            <a:r>
              <a:rPr lang="en-US" sz="1000">
                <a:solidFill>
                  <a:schemeClr val="tx1">
                    <a:lumMod val="65000"/>
                    <a:lumOff val="35000"/>
                  </a:schemeClr>
                </a:solidFill>
              </a:rPr>
              <a:t>Last updated February 8, 2024</a:t>
            </a:r>
          </a:p>
        </p:txBody>
      </p:sp>
    </p:spTree>
    <p:extLst>
      <p:ext uri="{BB962C8B-B14F-4D97-AF65-F5344CB8AC3E}">
        <p14:creationId xmlns:p14="http://schemas.microsoft.com/office/powerpoint/2010/main" val="6498856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380950361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a:ea typeface="+mn-ea"/>
                <a:cs typeface="+mn-cs"/>
              </a:rPr>
              <a:t>© Microsoft Corporation                                                                                  					   	    	                                     Microsoft 365 </a:t>
            </a:r>
          </a:p>
        </p:txBody>
      </p:sp>
    </p:spTree>
    <p:extLst>
      <p:ext uri="{BB962C8B-B14F-4D97-AF65-F5344CB8AC3E}">
        <p14:creationId xmlns:p14="http://schemas.microsoft.com/office/powerpoint/2010/main" val="20653492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5396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6126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7949993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0916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03948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4"/>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33035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978" r:id="rId41"/>
    <p:sldLayoutId id="2147483976" r:id="rId42"/>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techcommunity.microsoft.com/t5/microsoft-teams-blog/what-s-new-in-microsoft-teams-september-2024/ba-p/4255348"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hyperlink" Target="https://techcommunity.microsoft.com/t5/planner-blog/what-s-new-for-planner-in-teams-in-september-2024/ba-p/4255182"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techcommunity.microsoft.com/t5/viva-amplify-blog/announcing-enhancements-to-viva-amplify-analytics/ba-p/4263066"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ka.ms/M365ChampionCall/ask" TargetMode="External"/><Relationship Id="rId1" Type="http://schemas.openxmlformats.org/officeDocument/2006/relationships/slideLayout" Target="../slideLayouts/slideLayout13.xml"/><Relationship Id="rId5" Type="http://schemas.openxmlformats.org/officeDocument/2006/relationships/hyperlink" Target="https://aka.ms/Microsoft365ChampionCallFeedback" TargetMode="External"/><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39.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www.microsoft.com/events/codeofconduc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hyperlink" Target="https://www.sharepointeurope.com/" TargetMode="External"/><Relationship Id="rId3" Type="http://schemas.openxmlformats.org/officeDocument/2006/relationships/hyperlink" Target="https://communitydays.org/event/2024-10-26/m365-community-days-mtl-2024" TargetMode="External"/><Relationship Id="rId7" Type="http://schemas.openxmlformats.org/officeDocument/2006/relationships/hyperlink" Target="https://ignite.microsoft.com/" TargetMode="External"/><Relationship Id="rId2" Type="http://schemas.openxmlformats.org/officeDocument/2006/relationships/hyperlink" Target="https://www.communitydays.org/event/2024-10-23/d365ug-sverige" TargetMode="External"/><Relationship Id="rId1" Type="http://schemas.openxmlformats.org/officeDocument/2006/relationships/slideLayout" Target="../slideLayouts/slideLayout13.xml"/><Relationship Id="rId6" Type="http://schemas.openxmlformats.org/officeDocument/2006/relationships/hyperlink" Target="https://techcon365.com/Dallas/" TargetMode="External"/><Relationship Id="rId5" Type="http://schemas.openxmlformats.org/officeDocument/2006/relationships/hyperlink" Target="https://communitydays.org/event/2024-11-01/ai-community-conference-houston-2024" TargetMode="External"/><Relationship Id="rId10"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4" Type="http://schemas.openxmlformats.org/officeDocument/2006/relationships/hyperlink" Target="https://communitydays.org/event/2024-10-31/microsoft-community-days-mexico-city" TargetMode="External"/><Relationship Id="rId9" Type="http://schemas.openxmlformats.org/officeDocument/2006/relationships/hyperlink" Target="https://www.microsoft.com/even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ka.ms/M365ChampionCall/ask" TargetMode="External"/><Relationship Id="rId1" Type="http://schemas.openxmlformats.org/officeDocument/2006/relationships/slideLayout" Target="../slideLayouts/slideLayout13.xml"/><Relationship Id="rId5" Type="http://schemas.openxmlformats.org/officeDocument/2006/relationships/hyperlink" Target="https://aka.ms/Microsoft365ChampionCallFeedback" TargetMode="External"/><Relationship Id="rId4" Type="http://schemas.openxmlformats.org/officeDocument/2006/relationships/image" Target="../media/image29.svg"/></Relationships>
</file>

<file path=ppt/slides/_rels/slide26.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42.png"/><Relationship Id="rId7" Type="http://schemas.openxmlformats.org/officeDocument/2006/relationships/hyperlink" Target="https://aka.ms/DrivingAdoption" TargetMode="External"/><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hyperlink" Target="https://aka.ms/Microsoft365ChampionCallFeedback"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aka.ms/M365ChampionCallPM" TargetMode="External"/><Relationship Id="rId2" Type="http://schemas.openxmlformats.org/officeDocument/2006/relationships/hyperlink" Target="https://aka.ms/M365ChampionCallAM" TargetMode="External"/><Relationship Id="rId1" Type="http://schemas.openxmlformats.org/officeDocument/2006/relationships/slideLayout" Target="../slideLayouts/slideLayout12.xml"/><Relationship Id="rId4" Type="http://schemas.openxmlformats.org/officeDocument/2006/relationships/hyperlink" Target="https://aka.ms/M365Champ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aka.ms/MondaysatMicrosoft" TargetMode="Externa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mailto:youtube.com/@MicrosoftCommunityLearning" TargetMode="External"/><Relationship Id="rId2" Type="http://schemas.openxmlformats.org/officeDocument/2006/relationships/hyperlink" Target="https://aka.ms/MGCI" TargetMode="External"/><Relationship Id="rId1"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hyperlink" Target="https://techcommunity.microsoft.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ka.ms/communityskills" TargetMode="External"/><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hyperlink" Target="https://aka.ms/customerhubsessions" TargetMode="External"/><Relationship Id="rId3" Type="http://schemas.openxmlformats.org/officeDocument/2006/relationships/hyperlink" Target="https://aka.ms/aitour/resources" TargetMode="External"/><Relationship Id="rId7" Type="http://schemas.openxmlformats.org/officeDocument/2006/relationships/hyperlink" Target="https://adoption.microsoft.com/copilot/gcc" TargetMode="External"/><Relationship Id="rId2" Type="http://schemas.openxmlformats.org/officeDocument/2006/relationships/image" Target="../media/image23.png"/><Relationship Id="rId1" Type="http://schemas.openxmlformats.org/officeDocument/2006/relationships/slideLayout" Target="../slideLayouts/slideLayout14.xml"/><Relationship Id="rId6" Type="http://schemas.openxmlformats.org/officeDocument/2006/relationships/hyperlink" Target="https://adoption.microsoft.com/sharepoint-premium" TargetMode="External"/><Relationship Id="rId5" Type="http://schemas.openxmlformats.org/officeDocument/2006/relationships/hyperlink" Target="https://adoption.microsoft.com/microsoft-lists" TargetMode="External"/><Relationship Id="rId4" Type="http://schemas.openxmlformats.org/officeDocument/2006/relationships/hyperlink" Target="https://aka.ms/Copilot/ScenarioLibrary" TargetMode="External"/><Relationship Id="rId9" Type="http://schemas.openxmlformats.org/officeDocument/2006/relationships/hyperlink" Target="https://adoption.microsoft.com/release-not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ka.ms/SMBROIEvent"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4038941"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273551"/>
            <a:ext cx="7726870" cy="29546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bg1"/>
                </a:solidFill>
                <a:effectLst/>
                <a:uLnTx/>
                <a:uFillTx/>
                <a:latin typeface="Segoe UI Semibold"/>
                <a:ea typeface="+mn-ea"/>
                <a:cs typeface="+mn-cs"/>
              </a:rPr>
              <a:t>Microsoft 365 Champions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ED8A1AB5-2D60-3569-1D67-9F967F1BC395}"/>
              </a:ext>
            </a:extLst>
          </p:cNvPr>
          <p:cNvSpPr txBox="1"/>
          <p:nvPr/>
        </p:nvSpPr>
        <p:spPr>
          <a:xfrm>
            <a:off x="1530382" y="4652291"/>
            <a:ext cx="291350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October 2024</a:t>
            </a:r>
          </a:p>
        </p:txBody>
      </p:sp>
    </p:spTree>
    <p:extLst>
      <p:ext uri="{BB962C8B-B14F-4D97-AF65-F5344CB8AC3E}">
        <p14:creationId xmlns:p14="http://schemas.microsoft.com/office/powerpoint/2010/main" val="283221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1FC6F5-F1BD-A205-9809-EB1292482B71}"/>
              </a:ext>
            </a:extLst>
          </p:cNvPr>
          <p:cNvSpPr>
            <a:spLocks noGrp="1"/>
          </p:cNvSpPr>
          <p:nvPr>
            <p:ph type="title"/>
          </p:nvPr>
        </p:nvSpPr>
        <p:spPr/>
        <p:txBody>
          <a:bodyPr/>
          <a:lstStyle/>
          <a:p>
            <a:r>
              <a:rPr lang="en-US"/>
              <a:t>Top Microsoft 365 updates</a:t>
            </a:r>
          </a:p>
        </p:txBody>
      </p:sp>
      <p:sp>
        <p:nvSpPr>
          <p:cNvPr id="7" name="Text Placeholder 6">
            <a:extLst>
              <a:ext uri="{FF2B5EF4-FFF2-40B4-BE49-F238E27FC236}">
                <a16:creationId xmlns:a16="http://schemas.microsoft.com/office/drawing/2014/main" id="{98E2A45E-A5C4-8ACB-CAD9-25E7B17B6DD6}"/>
              </a:ext>
            </a:extLst>
          </p:cNvPr>
          <p:cNvSpPr>
            <a:spLocks noGrp="1"/>
          </p:cNvSpPr>
          <p:nvPr>
            <p:ph type="body" sz="quarter" idx="12"/>
          </p:nvPr>
        </p:nvSpPr>
        <p:spPr>
          <a:xfrm>
            <a:off x="453337" y="1231793"/>
            <a:ext cx="3617912" cy="307777"/>
          </a:xfrm>
        </p:spPr>
        <p:txBody>
          <a:bodyPr/>
          <a:lstStyle/>
          <a:p>
            <a:r>
              <a:rPr lang="en-US"/>
              <a:t>Microsoft Teams</a:t>
            </a:r>
          </a:p>
        </p:txBody>
      </p:sp>
      <p:sp>
        <p:nvSpPr>
          <p:cNvPr id="9" name="Text Placeholder 8">
            <a:extLst>
              <a:ext uri="{FF2B5EF4-FFF2-40B4-BE49-F238E27FC236}">
                <a16:creationId xmlns:a16="http://schemas.microsoft.com/office/drawing/2014/main" id="{404993C8-6B3E-F266-45F5-B7C7EF35BE5F}"/>
              </a:ext>
            </a:extLst>
          </p:cNvPr>
          <p:cNvSpPr>
            <a:spLocks noGrp="1"/>
          </p:cNvSpPr>
          <p:nvPr>
            <p:ph type="body" sz="quarter" idx="13"/>
          </p:nvPr>
        </p:nvSpPr>
        <p:spPr>
          <a:xfrm>
            <a:off x="584199" y="2056776"/>
            <a:ext cx="5641939" cy="3580467"/>
          </a:xfrm>
        </p:spPr>
        <p:txBody>
          <a:bodyPr/>
          <a:lstStyle/>
          <a:p>
            <a:pPr marL="0" indent="0">
              <a:lnSpc>
                <a:spcPct val="90000"/>
              </a:lnSpc>
              <a:spcBef>
                <a:spcPts val="1000"/>
              </a:spcBef>
              <a:buNone/>
            </a:pPr>
            <a:r>
              <a:rPr lang="en-US" sz="2400">
                <a:solidFill>
                  <a:srgbClr val="333333"/>
                </a:solidFill>
                <a:latin typeface="Segoe UI Semibold"/>
                <a:ea typeface="Lato"/>
                <a:cs typeface="Lato"/>
              </a:rPr>
              <a:t>‘Shared’ tab in chat</a:t>
            </a:r>
            <a:endParaRPr lang="en-US" sz="2400">
              <a:latin typeface="Segoe UI Semibold"/>
            </a:endParaRPr>
          </a:p>
          <a:p>
            <a:pPr marL="0" indent="0">
              <a:lnSpc>
                <a:spcPct val="90000"/>
              </a:lnSpc>
              <a:spcBef>
                <a:spcPts val="1000"/>
              </a:spcBef>
              <a:buNone/>
            </a:pPr>
            <a:r>
              <a:rPr lang="en-US" b="0" i="0">
                <a:solidFill>
                  <a:srgbClr val="333333"/>
                </a:solidFill>
                <a:effectLst/>
                <a:latin typeface="SegoeUI"/>
              </a:rPr>
              <a:t>To streamline finding a previously shared document or link and to simplify content management, we are introducing the ‘Shared’ tab in 1:1 and group chat conversations. The ‘Shared’ tab replaces the ‘Files’ tab and consolidates files and links that were sent in the chat, making it easier to find them all in one place. In addition, the ‘filter by keyword’ option will help you quickly locate content you need that was shared in the chat. This enhancement simplifies file management and boosts productivity. No action is required to receive this update, and channels are not affected by this change.</a:t>
            </a:r>
          </a:p>
          <a:p>
            <a:pPr marL="0" indent="0">
              <a:lnSpc>
                <a:spcPct val="90000"/>
              </a:lnSpc>
              <a:spcBef>
                <a:spcPts val="1000"/>
              </a:spcBef>
              <a:buNone/>
            </a:pPr>
            <a:r>
              <a:rPr lang="en-US" sz="1800">
                <a:highlight>
                  <a:srgbClr val="FFFFFF"/>
                </a:highlight>
                <a:latin typeface="Segoe UI"/>
                <a:cs typeface="Segoe UI"/>
              </a:rPr>
              <a:t>Click </a:t>
            </a:r>
            <a:r>
              <a:rPr lang="en-US" sz="1800">
                <a:highlight>
                  <a:srgbClr val="FFFFFF"/>
                </a:highlight>
                <a:latin typeface="Segoe UI"/>
                <a:cs typeface="Segoe UI"/>
                <a:hlinkClick r:id="rId2"/>
              </a:rPr>
              <a:t>here</a:t>
            </a:r>
            <a:r>
              <a:rPr lang="en-US" sz="1800">
                <a:highlight>
                  <a:srgbClr val="FFFFFF"/>
                </a:highlight>
                <a:latin typeface="Segoe UI"/>
                <a:cs typeface="Segoe UI"/>
              </a:rPr>
              <a:t> to learn more.</a:t>
            </a:r>
            <a:endParaRPr lang="en-US" sz="1600">
              <a:latin typeface="Segoe UI"/>
              <a:cs typeface="Segoe UI"/>
            </a:endParaRPr>
          </a:p>
        </p:txBody>
      </p:sp>
      <p:pic>
        <p:nvPicPr>
          <p:cNvPr id="13" name="Picture 2">
            <a:extLst>
              <a:ext uri="{FF2B5EF4-FFF2-40B4-BE49-F238E27FC236}">
                <a16:creationId xmlns:a16="http://schemas.microsoft.com/office/drawing/2014/main" id="{B0EABF01-5CE5-1B90-2FD1-CB44F38D5B0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308332" y="2632636"/>
            <a:ext cx="5481391" cy="3097699"/>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882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CFE62-CA15-F88A-CC92-2EA82364F238}"/>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00B6624C-D19C-29EF-D569-352DE4A58AE1}"/>
              </a:ext>
            </a:extLst>
          </p:cNvPr>
          <p:cNvSpPr>
            <a:spLocks noGrp="1"/>
          </p:cNvSpPr>
          <p:nvPr>
            <p:ph type="body" sz="quarter" idx="12"/>
          </p:nvPr>
        </p:nvSpPr>
        <p:spPr/>
        <p:txBody>
          <a:bodyPr/>
          <a:lstStyle/>
          <a:p>
            <a:r>
              <a:rPr lang="en-US"/>
              <a:t>Microsoft Planner</a:t>
            </a:r>
          </a:p>
        </p:txBody>
      </p:sp>
      <p:sp>
        <p:nvSpPr>
          <p:cNvPr id="5" name="Text Placeholder 4">
            <a:extLst>
              <a:ext uri="{FF2B5EF4-FFF2-40B4-BE49-F238E27FC236}">
                <a16:creationId xmlns:a16="http://schemas.microsoft.com/office/drawing/2014/main" id="{09AA3B6B-AA4A-3E59-865C-91219DFDDE78}"/>
              </a:ext>
            </a:extLst>
          </p:cNvPr>
          <p:cNvSpPr>
            <a:spLocks noGrp="1"/>
          </p:cNvSpPr>
          <p:nvPr>
            <p:ph type="body" sz="quarter" idx="13"/>
          </p:nvPr>
        </p:nvSpPr>
        <p:spPr>
          <a:xfrm>
            <a:off x="584200" y="2204445"/>
            <a:ext cx="4927600" cy="3580467"/>
          </a:xfrm>
        </p:spPr>
        <p:txBody>
          <a:bodyPr/>
          <a:lstStyle/>
          <a:p>
            <a:pPr marL="0" indent="0">
              <a:lnSpc>
                <a:spcPct val="90000"/>
              </a:lnSpc>
              <a:spcBef>
                <a:spcPts val="1000"/>
              </a:spcBef>
              <a:buNone/>
            </a:pPr>
            <a:r>
              <a:rPr lang="en-US" sz="2400">
                <a:latin typeface="Segoe UI Semibold"/>
                <a:ea typeface="Lato"/>
                <a:cs typeface="Segoe UI Semibold"/>
              </a:rPr>
              <a:t>Labels column now in Grid view</a:t>
            </a:r>
            <a:endParaRPr lang="en-US" sz="2400">
              <a:latin typeface="Segoe UI Semibold"/>
              <a:cs typeface="Segoe UI Semibold"/>
            </a:endParaRPr>
          </a:p>
          <a:p>
            <a:pPr marL="0" indent="0">
              <a:lnSpc>
                <a:spcPct val="90000"/>
              </a:lnSpc>
              <a:spcBef>
                <a:spcPts val="1000"/>
              </a:spcBef>
              <a:buNone/>
            </a:pPr>
            <a:r>
              <a:rPr lang="en-US" b="0" i="0">
                <a:solidFill>
                  <a:srgbClr val="333333"/>
                </a:solidFill>
                <a:effectLst/>
                <a:latin typeface="SegoeUI"/>
              </a:rPr>
              <a:t>Organize and categorize your tasks more efficiently using the labels column in your basic plans’ Grid view. We’ve commonly heard this feature request from customers and hope this feature makes it easier for you to track progress and manage your projects. Try it out by navigating to Grid view for any basic plan and selecting “Add label” for any task in the Labels column. You can edit the name of the label by selecting the label on the task, and filter by label to get a more granular view of your plan.</a:t>
            </a:r>
          </a:p>
          <a:p>
            <a:pPr marL="0" indent="0">
              <a:lnSpc>
                <a:spcPct val="90000"/>
              </a:lnSpc>
              <a:spcBef>
                <a:spcPts val="1000"/>
              </a:spcBef>
              <a:buNone/>
            </a:pPr>
            <a:r>
              <a:rPr lang="en-US">
                <a:solidFill>
                  <a:srgbClr val="333333"/>
                </a:solidFill>
                <a:latin typeface="SegoeUI"/>
                <a:cs typeface="Segoe UI"/>
              </a:rPr>
              <a:t>Click </a:t>
            </a:r>
            <a:r>
              <a:rPr lang="en-US">
                <a:solidFill>
                  <a:srgbClr val="333333"/>
                </a:solidFill>
                <a:latin typeface="SegoeUI"/>
                <a:cs typeface="Segoe UI"/>
                <a:hlinkClick r:id="rId2"/>
              </a:rPr>
              <a:t>here</a:t>
            </a:r>
            <a:r>
              <a:rPr lang="en-US">
                <a:solidFill>
                  <a:srgbClr val="333333"/>
                </a:solidFill>
                <a:latin typeface="SegoeUI"/>
                <a:cs typeface="Segoe UI"/>
              </a:rPr>
              <a:t> to learn more.</a:t>
            </a:r>
            <a:endParaRPr lang="en-US">
              <a:latin typeface="Segoe UI"/>
              <a:cs typeface="Segoe UI"/>
            </a:endParaRPr>
          </a:p>
        </p:txBody>
      </p:sp>
      <p:pic>
        <p:nvPicPr>
          <p:cNvPr id="6" name="Picture 2">
            <a:extLst>
              <a:ext uri="{FF2B5EF4-FFF2-40B4-BE49-F238E27FC236}">
                <a16:creationId xmlns:a16="http://schemas.microsoft.com/office/drawing/2014/main" id="{E36416DB-DB5F-FB10-CFCC-A37B76BDB3A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30" b="1830"/>
          <a:stretch/>
        </p:blipFill>
        <p:spPr bwMode="auto">
          <a:xfrm>
            <a:off x="5672578" y="2204445"/>
            <a:ext cx="5996182" cy="3475265"/>
          </a:xfrm>
          <a:prstGeom prst="roundRect">
            <a:avLst>
              <a:gd name="adj" fmla="val 2971"/>
            </a:avLst>
          </a:prstGeom>
          <a:solidFill>
            <a:schemeClr val="bg2"/>
          </a:solidFill>
        </p:spPr>
      </p:pic>
    </p:spTree>
    <p:extLst>
      <p:ext uri="{BB962C8B-B14F-4D97-AF65-F5344CB8AC3E}">
        <p14:creationId xmlns:p14="http://schemas.microsoft.com/office/powerpoint/2010/main" val="344795735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86D1-02B4-8001-3A9C-07864FAB1A21}"/>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FCA66C41-DF1B-BF94-E162-AD75805A01D3}"/>
              </a:ext>
            </a:extLst>
          </p:cNvPr>
          <p:cNvSpPr>
            <a:spLocks noGrp="1"/>
          </p:cNvSpPr>
          <p:nvPr>
            <p:ph type="body" sz="quarter" idx="12"/>
          </p:nvPr>
        </p:nvSpPr>
        <p:spPr/>
        <p:txBody>
          <a:bodyPr/>
          <a:lstStyle/>
          <a:p>
            <a:r>
              <a:rPr lang="en-US"/>
              <a:t>Microsoft Viva Amplify</a:t>
            </a:r>
          </a:p>
        </p:txBody>
      </p:sp>
      <p:sp>
        <p:nvSpPr>
          <p:cNvPr id="5" name="Text Placeholder 4">
            <a:extLst>
              <a:ext uri="{FF2B5EF4-FFF2-40B4-BE49-F238E27FC236}">
                <a16:creationId xmlns:a16="http://schemas.microsoft.com/office/drawing/2014/main" id="{2B484651-7D53-DFBA-9EC5-2501ABF19D61}"/>
              </a:ext>
            </a:extLst>
          </p:cNvPr>
          <p:cNvSpPr>
            <a:spLocks noGrp="1"/>
          </p:cNvSpPr>
          <p:nvPr>
            <p:ph type="body" sz="quarter" idx="13"/>
          </p:nvPr>
        </p:nvSpPr>
        <p:spPr>
          <a:xfrm>
            <a:off x="584200" y="1984051"/>
            <a:ext cx="4927600" cy="3428631"/>
          </a:xfrm>
        </p:spPr>
        <p:txBody>
          <a:bodyPr/>
          <a:lstStyle/>
          <a:p>
            <a:pPr marL="0" indent="0">
              <a:lnSpc>
                <a:spcPct val="90000"/>
              </a:lnSpc>
              <a:spcBef>
                <a:spcPts val="1000"/>
              </a:spcBef>
              <a:buNone/>
            </a:pPr>
            <a:r>
              <a:rPr lang="en-US" sz="2400" b="0" i="0">
                <a:solidFill>
                  <a:srgbClr val="333333"/>
                </a:solidFill>
                <a:effectLst/>
                <a:latin typeface="Segoe UI Semibold" panose="020B0702040204020203" pitchFamily="34" charset="0"/>
                <a:cs typeface="Segoe UI Semibold" panose="020B0702040204020203" pitchFamily="34" charset="0"/>
              </a:rPr>
              <a:t>Enhancements to Viva Amplify analytics</a:t>
            </a:r>
          </a:p>
          <a:p>
            <a:pPr marL="0" indent="0">
              <a:lnSpc>
                <a:spcPct val="90000"/>
              </a:lnSpc>
              <a:spcBef>
                <a:spcPts val="1000"/>
              </a:spcBef>
              <a:buNone/>
            </a:pPr>
            <a:r>
              <a:rPr lang="en-US" b="0" i="0">
                <a:solidFill>
                  <a:srgbClr val="333333"/>
                </a:solidFill>
                <a:effectLst/>
                <a:latin typeface="SegoeUI"/>
              </a:rPr>
              <a:t>We are excited to announce the availability of new analytics capabilities in Viva Amplify. </a:t>
            </a:r>
            <a:endParaRPr lang="en-US">
              <a:solidFill>
                <a:srgbClr val="333333"/>
              </a:solidFill>
              <a:latin typeface="SegoeUI"/>
            </a:endParaRPr>
          </a:p>
          <a:p>
            <a:pPr marL="0" indent="0">
              <a:lnSpc>
                <a:spcPct val="90000"/>
              </a:lnSpc>
              <a:spcBef>
                <a:spcPts val="1000"/>
              </a:spcBef>
              <a:buNone/>
            </a:pPr>
            <a:r>
              <a:rPr lang="en-US">
                <a:solidFill>
                  <a:srgbClr val="333333"/>
                </a:solidFill>
                <a:latin typeface="SegoeUI"/>
              </a:rPr>
              <a:t>Updates include:</a:t>
            </a:r>
          </a:p>
          <a:p>
            <a:pPr marL="285750" indent="-285750">
              <a:lnSpc>
                <a:spcPct val="90000"/>
              </a:lnSpc>
              <a:spcBef>
                <a:spcPts val="1000"/>
              </a:spcBef>
              <a:buFont typeface="Arial" panose="020B0604020202020204" pitchFamily="34" charset="0"/>
              <a:buChar char="•"/>
            </a:pPr>
            <a:r>
              <a:rPr lang="en-US" i="0">
                <a:solidFill>
                  <a:srgbClr val="333333"/>
                </a:solidFill>
                <a:effectLst/>
                <a:latin typeface="SegoeUI"/>
              </a:rPr>
              <a:t>Reports displaying audience count and percentage</a:t>
            </a:r>
          </a:p>
          <a:p>
            <a:pPr marL="285750" indent="-285750">
              <a:lnSpc>
                <a:spcPct val="90000"/>
              </a:lnSpc>
              <a:spcBef>
                <a:spcPts val="1000"/>
              </a:spcBef>
              <a:buFont typeface="Arial" panose="020B0604020202020204" pitchFamily="34" charset="0"/>
              <a:buChar char="•"/>
            </a:pPr>
            <a:r>
              <a:rPr lang="en-US" i="0">
                <a:solidFill>
                  <a:srgbClr val="333333"/>
                </a:solidFill>
                <a:effectLst/>
                <a:latin typeface="SegoeUI"/>
              </a:rPr>
              <a:t>User signals in data graphs</a:t>
            </a:r>
          </a:p>
          <a:p>
            <a:pPr marL="285750" indent="-285750">
              <a:lnSpc>
                <a:spcPct val="90000"/>
              </a:lnSpc>
              <a:spcBef>
                <a:spcPts val="1000"/>
              </a:spcBef>
              <a:buFont typeface="Arial" panose="020B0604020202020204" pitchFamily="34" charset="0"/>
              <a:buChar char="•"/>
            </a:pPr>
            <a:r>
              <a:rPr lang="en-US" i="0">
                <a:solidFill>
                  <a:srgbClr val="333333"/>
                </a:solidFill>
                <a:effectLst/>
                <a:latin typeface="SegoeUI"/>
              </a:rPr>
              <a:t>Reactions, and more</a:t>
            </a:r>
          </a:p>
          <a:p>
            <a:pPr marL="0" indent="0">
              <a:lnSpc>
                <a:spcPct val="90000"/>
              </a:lnSpc>
              <a:spcBef>
                <a:spcPts val="1000"/>
              </a:spcBef>
              <a:buNone/>
            </a:pPr>
            <a:r>
              <a:rPr lang="en-US" sz="1800">
                <a:highlight>
                  <a:srgbClr val="FFFFFF"/>
                </a:highlight>
                <a:latin typeface="Segoe UI"/>
                <a:cs typeface="Segoe UI"/>
              </a:rPr>
              <a:t>Click </a:t>
            </a:r>
            <a:r>
              <a:rPr lang="en-US" sz="1800">
                <a:highlight>
                  <a:srgbClr val="FFFFFF"/>
                </a:highlight>
                <a:latin typeface="Segoe UI"/>
                <a:cs typeface="Segoe UI"/>
                <a:hlinkClick r:id="rId3"/>
              </a:rPr>
              <a:t>here</a:t>
            </a:r>
            <a:r>
              <a:rPr lang="en-US" sz="1800">
                <a:highlight>
                  <a:srgbClr val="FFFFFF"/>
                </a:highlight>
                <a:latin typeface="Segoe UI"/>
                <a:cs typeface="Segoe UI"/>
              </a:rPr>
              <a:t> to learn more.</a:t>
            </a:r>
            <a:endParaRPr lang="en-US" sz="1600">
              <a:latin typeface="Segoe UI"/>
              <a:cs typeface="Segoe UI"/>
            </a:endParaRPr>
          </a:p>
        </p:txBody>
      </p:sp>
      <p:pic>
        <p:nvPicPr>
          <p:cNvPr id="6" name="Picture 2">
            <a:extLst>
              <a:ext uri="{FF2B5EF4-FFF2-40B4-BE49-F238E27FC236}">
                <a16:creationId xmlns:a16="http://schemas.microsoft.com/office/drawing/2014/main" id="{89458035-44A1-0BC9-C6F3-34CBE479078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11" b="511"/>
          <a:stretch/>
        </p:blipFill>
        <p:spPr bwMode="auto">
          <a:xfrm>
            <a:off x="5638997" y="1984051"/>
            <a:ext cx="6378337" cy="3658943"/>
          </a:xfrm>
          <a:prstGeom prst="roundRect">
            <a:avLst>
              <a:gd name="adj" fmla="val 306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5683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2585323"/>
          </a:xfrm>
          <a:prstGeom prst="rect">
            <a:avLst/>
          </a:prstGeom>
          <a:noFill/>
        </p:spPr>
        <p:txBody>
          <a:bodyPr wrap="square" lIns="0" tIns="0" rIns="0" bIns="0" rtlCol="0">
            <a:spAutoFit/>
          </a:bodyPr>
          <a:lstStyle/>
          <a:p>
            <a:pPr marL="0" marR="0" lvl="0" indent="0" algn="l" defTabSz="914400" rtl="0" eaLnBrk="1" fontAlgn="auto" latinLnBrk="0" hangingPunct="1">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Tech Community – Driving Adoption event page</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or visit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tooltip="https://aka.ms/m365championcall/ask">
                  <a:extLst>
                    <a:ext uri="{A12FA001-AC4F-418D-AE19-62706E023703}">
                      <ahyp:hlinkClr xmlns:ahyp="http://schemas.microsoft.com/office/drawing/2018/hyperlinkcolor" val="tx"/>
                    </a:ext>
                  </a:extLst>
                </a:hlinkClick>
              </a:rPr>
              <a:t>https://aka.ms/M365ChampionCall/ask</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join the live on-air queue to get your questions answered!</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417807972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D679-2B0D-7891-CE4E-8D8B1E9E9645}"/>
              </a:ext>
            </a:extLst>
          </p:cNvPr>
          <p:cNvSpPr txBox="1">
            <a:spLocks noGrp="1"/>
          </p:cNvSpPr>
          <p:nvPr>
            <p:ph type="title" idx="4294967295"/>
          </p:nvPr>
        </p:nvSpPr>
        <p:spPr>
          <a:xfrm>
            <a:off x="0" y="279400"/>
            <a:ext cx="9144000" cy="492125"/>
          </a:xfrm>
          <a:prstGeom prst="round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Aptos" panose="020B0004020202020204" pitchFamily="34" charset="0"/>
                <a:ea typeface="+mj-ea"/>
                <a:cs typeface="+mj-cs"/>
              </a:rPr>
              <a:t>Primary Topic | </a:t>
            </a:r>
            <a:r>
              <a:rPr kumimoji="0" lang="en-US" sz="3600" b="0" i="0" u="none" strike="noStrike" kern="1200" cap="none" spc="0" normalizeH="0" baseline="0" noProof="0">
                <a:ln>
                  <a:noFill/>
                </a:ln>
                <a:solidFill>
                  <a:schemeClr val="tx1"/>
                </a:solidFill>
                <a:effectLst/>
                <a:uLnTx/>
                <a:uFillTx/>
                <a:latin typeface="Aptos" panose="020B0004020202020204" pitchFamily="34" charset="0"/>
                <a:ea typeface="+mj-ea"/>
                <a:cs typeface="+mj-cs"/>
              </a:rPr>
              <a:t>Microsoft Lists</a:t>
            </a:r>
            <a:endParaRPr kumimoji="0" lang="en-US" sz="4800" b="0" i="0" u="none" strike="noStrike" kern="1200" cap="none" spc="0" normalizeH="0" baseline="0" noProof="0">
              <a:ln>
                <a:noFill/>
              </a:ln>
              <a:solidFill>
                <a:schemeClr val="tx1"/>
              </a:solidFill>
              <a:effectLst/>
              <a:uLnTx/>
              <a:uFillTx/>
              <a:latin typeface="Aptos" panose="020B0004020202020204" pitchFamily="34" charset="0"/>
              <a:ea typeface="+mj-ea"/>
              <a:cs typeface="+mj-cs"/>
            </a:endParaRPr>
          </a:p>
        </p:txBody>
      </p:sp>
      <p:sp>
        <p:nvSpPr>
          <p:cNvPr id="6" name="Text Placeholder 2">
            <a:extLst>
              <a:ext uri="{FF2B5EF4-FFF2-40B4-BE49-F238E27FC236}">
                <a16:creationId xmlns:a16="http://schemas.microsoft.com/office/drawing/2014/main" id="{10B0D34E-A756-DBD9-B25F-7AF899554539}"/>
              </a:ext>
            </a:extLst>
          </p:cNvPr>
          <p:cNvSpPr txBox="1">
            <a:spLocks/>
          </p:cNvSpPr>
          <p:nvPr/>
        </p:nvSpPr>
        <p:spPr>
          <a:xfrm>
            <a:off x="688341" y="4235676"/>
            <a:ext cx="4189743" cy="861774"/>
          </a:xfrm>
          <a:prstGeom prst="roundRect">
            <a:avLst>
              <a:gd name="adj" fmla="val 50000"/>
            </a:avLst>
          </a:prstGeom>
          <a:solidFill>
            <a:schemeClr val="bg1"/>
          </a:solidFill>
        </p:spPr>
        <p:txBody>
          <a:bodyPr vert="horz" lIns="36576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Aptos" panose="020B0004020202020204" pitchFamily="34" charset="0"/>
                <a:ea typeface="+mn-ea"/>
                <a:cs typeface="+mn-cs"/>
              </a:rPr>
              <a:t>Mark Kashman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ptos" panose="020B0004020202020204" pitchFamily="34" charset="0"/>
                <a:ea typeface="+mn-ea"/>
                <a:cs typeface="+mn-cs"/>
              </a:rPr>
              <a:t>Senior Product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ptos" panose="020B0004020202020204" pitchFamily="34" charset="0"/>
                <a:ea typeface="+mn-ea"/>
                <a:cs typeface="+mn-cs"/>
              </a:rPr>
              <a:t>Microsoft </a:t>
            </a:r>
          </a:p>
        </p:txBody>
      </p:sp>
      <p:sp>
        <p:nvSpPr>
          <p:cNvPr id="5" name="Text Placeholder 2">
            <a:extLst>
              <a:ext uri="{FF2B5EF4-FFF2-40B4-BE49-F238E27FC236}">
                <a16:creationId xmlns:a16="http://schemas.microsoft.com/office/drawing/2014/main" id="{42891986-11F5-D82A-44E1-E8A52B470C36}"/>
              </a:ext>
            </a:extLst>
          </p:cNvPr>
          <p:cNvSpPr txBox="1">
            <a:spLocks/>
          </p:cNvSpPr>
          <p:nvPr/>
        </p:nvSpPr>
        <p:spPr>
          <a:xfrm>
            <a:off x="688341" y="5427749"/>
            <a:ext cx="4189743" cy="861774"/>
          </a:xfrm>
          <a:prstGeom prst="roundRect">
            <a:avLst>
              <a:gd name="adj" fmla="val 50000"/>
            </a:avLst>
          </a:prstGeom>
          <a:solidFill>
            <a:schemeClr val="bg1"/>
          </a:solidFill>
        </p:spPr>
        <p:txBody>
          <a:bodyPr vert="horz" lIns="36576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Aptos" panose="020B0004020202020204" pitchFamily="34" charset="0"/>
                <a:ea typeface="+mn-ea"/>
                <a:cs typeface="+mn-cs"/>
              </a:rPr>
              <a:t>Nate Tennant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ptos" panose="020B0004020202020204" pitchFamily="34" charset="0"/>
                <a:ea typeface="+mn-ea"/>
                <a:cs typeface="+mn-cs"/>
              </a:rPr>
              <a:t>Senior Product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ptos" panose="020B0004020202020204" pitchFamily="34" charset="0"/>
                <a:ea typeface="+mn-ea"/>
                <a:cs typeface="+mn-cs"/>
              </a:rPr>
              <a:t>Microsoft </a:t>
            </a:r>
          </a:p>
        </p:txBody>
      </p:sp>
      <p:pic>
        <p:nvPicPr>
          <p:cNvPr id="4" name="Picture 3" descr="Microsoft logo. ">
            <a:extLst>
              <a:ext uri="{FF2B5EF4-FFF2-40B4-BE49-F238E27FC236}">
                <a16:creationId xmlns:a16="http://schemas.microsoft.com/office/drawing/2014/main" id="{DFB0698E-58F1-4BF4-A182-3325841E4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192" y="5640562"/>
            <a:ext cx="2895808" cy="1297922"/>
          </a:xfrm>
          <a:prstGeom prst="rect">
            <a:avLst/>
          </a:prstGeom>
        </p:spPr>
      </p:pic>
      <p:pic>
        <p:nvPicPr>
          <p:cNvPr id="3" name="Picture 2">
            <a:extLst>
              <a:ext uri="{FF2B5EF4-FFF2-40B4-BE49-F238E27FC236}">
                <a16:creationId xmlns:a16="http://schemas.microsoft.com/office/drawing/2014/main" id="{3A92E4FB-A90C-4D6B-8EE5-E70575A54E2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8667" b="15156"/>
          <a:stretch/>
        </p:blipFill>
        <p:spPr>
          <a:xfrm>
            <a:off x="0" y="0"/>
            <a:ext cx="12207739" cy="6858000"/>
          </a:xfrm>
          <a:prstGeom prst="rect">
            <a:avLst/>
          </a:prstGeom>
        </p:spPr>
      </p:pic>
    </p:spTree>
    <p:extLst>
      <p:ext uri="{BB962C8B-B14F-4D97-AF65-F5344CB8AC3E}">
        <p14:creationId xmlns:p14="http://schemas.microsoft.com/office/powerpoint/2010/main" val="370303174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192329CE-5067-42DF-AC49-CDC025E151BF}"/>
              </a:ext>
            </a:extLst>
          </p:cNvPr>
          <p:cNvSpPr txBox="1">
            <a:spLocks noGrp="1"/>
          </p:cNvSpPr>
          <p:nvPr>
            <p:ph type="ctrTitle"/>
          </p:nvPr>
        </p:nvSpPr>
        <p:spPr>
          <a:xfrm>
            <a:off x="956740" y="1984763"/>
            <a:ext cx="4292915" cy="19383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Segoe UI Semibold" panose="020B0702040204020203" pitchFamily="34" charset="0"/>
                <a:ea typeface="+mj-ea"/>
                <a:cs typeface="Segoe UI Semibold" panose="020B0702040204020203" pitchFamily="34" charset="0"/>
              </a:rPr>
              <a:t>Microsoft Lists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282828"/>
                </a:solidFill>
                <a:effectLst/>
                <a:uLnTx/>
                <a:uFillTx/>
                <a:latin typeface="Segoe UI" panose="020B0502040204020203" pitchFamily="34" charset="0"/>
                <a:ea typeface="+mn-ea"/>
                <a:cs typeface="Segoe UI" panose="020B0502040204020203" pitchFamily="34" charset="0"/>
              </a:rPr>
              <a:t>Your smart information tracking app in Microsoft 365</a:t>
            </a:r>
          </a:p>
        </p:txBody>
      </p:sp>
      <p:grpSp>
        <p:nvGrpSpPr>
          <p:cNvPr id="3" name="Group 2" descr="A computer and cell phone running the Microsoft Lists app. ">
            <a:extLst>
              <a:ext uri="{FF2B5EF4-FFF2-40B4-BE49-F238E27FC236}">
                <a16:creationId xmlns:a16="http://schemas.microsoft.com/office/drawing/2014/main" id="{289F31E4-8CB8-44DD-999C-4182D33C61A7}"/>
              </a:ext>
            </a:extLst>
          </p:cNvPr>
          <p:cNvGrpSpPr/>
          <p:nvPr/>
        </p:nvGrpSpPr>
        <p:grpSpPr>
          <a:xfrm>
            <a:off x="5249655" y="1276595"/>
            <a:ext cx="5423343" cy="3882422"/>
            <a:chOff x="5249655" y="1276595"/>
            <a:chExt cx="5423343" cy="3882422"/>
          </a:xfrm>
        </p:grpSpPr>
        <p:pic>
          <p:nvPicPr>
            <p:cNvPr id="7" name="Picture 6" descr="A computer and cell phone running the Microsoft Lists app. ">
              <a:extLst>
                <a:ext uri="{FF2B5EF4-FFF2-40B4-BE49-F238E27FC236}">
                  <a16:creationId xmlns:a16="http://schemas.microsoft.com/office/drawing/2014/main" id="{735BA93B-E918-4054-8C27-2815D6D7B2D7}"/>
                </a:ext>
              </a:extLst>
            </p:cNvPr>
            <p:cNvPicPr>
              <a:picLocks noChangeAspect="1"/>
            </p:cNvPicPr>
            <p:nvPr/>
          </p:nvPicPr>
          <p:blipFill>
            <a:blip r:embed="rId2">
              <a:extLst>
                <a:ext uri="{28A0092B-C50C-407E-A947-70E740481C1C}">
                  <a14:useLocalDpi xmlns:a14="http://schemas.microsoft.com/office/drawing/2010/main" val="0"/>
                </a:ext>
              </a:extLst>
            </a:blip>
            <a:srcRect l="21424"/>
            <a:stretch/>
          </p:blipFill>
          <p:spPr>
            <a:xfrm>
              <a:off x="5249655" y="1276595"/>
              <a:ext cx="5423343" cy="3882422"/>
            </a:xfrm>
            <a:prstGeom prst="rect">
              <a:avLst/>
            </a:prstGeom>
          </p:spPr>
        </p:pic>
        <p:pic>
          <p:nvPicPr>
            <p:cNvPr id="13" name="Picture 12" descr="A computer and cell phone running the Microsoft Lists app. ">
              <a:extLst>
                <a:ext uri="{FF2B5EF4-FFF2-40B4-BE49-F238E27FC236}">
                  <a16:creationId xmlns:a16="http://schemas.microsoft.com/office/drawing/2014/main" id="{2A8946DD-A34C-40A2-96C8-EA7FF94E9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108" y="2106049"/>
              <a:ext cx="2909696" cy="1938378"/>
            </a:xfrm>
            <a:prstGeom prst="rect">
              <a:avLst/>
            </a:prstGeom>
          </p:spPr>
        </p:pic>
        <p:grpSp>
          <p:nvGrpSpPr>
            <p:cNvPr id="12" name="Group 11" descr="A computer and cell phone running the Microsoft Lists app. ">
              <a:extLst>
                <a:ext uri="{FF2B5EF4-FFF2-40B4-BE49-F238E27FC236}">
                  <a16:creationId xmlns:a16="http://schemas.microsoft.com/office/drawing/2014/main" id="{9F40A864-1E1B-4DAF-AF5D-01A575C190FB}"/>
                </a:ext>
              </a:extLst>
            </p:cNvPr>
            <p:cNvGrpSpPr/>
            <p:nvPr/>
          </p:nvGrpSpPr>
          <p:grpSpPr>
            <a:xfrm>
              <a:off x="8911782" y="1752611"/>
              <a:ext cx="985254" cy="2021272"/>
              <a:chOff x="5809993" y="2439944"/>
              <a:chExt cx="1854945" cy="3805464"/>
            </a:xfrm>
          </p:grpSpPr>
          <p:pic>
            <p:nvPicPr>
              <p:cNvPr id="16" name="Picture 15">
                <a:extLst>
                  <a:ext uri="{FF2B5EF4-FFF2-40B4-BE49-F238E27FC236}">
                    <a16:creationId xmlns:a16="http://schemas.microsoft.com/office/drawing/2014/main" id="{EA41C638-7C46-4679-A6AE-9C9EB99E1947}"/>
                  </a:ext>
                </a:extLst>
              </p:cNvPr>
              <p:cNvPicPr>
                <a:picLocks noChangeAspect="1"/>
              </p:cNvPicPr>
              <p:nvPr/>
            </p:nvPicPr>
            <p:blipFill>
              <a:blip r:embed="rId4"/>
              <a:stretch>
                <a:fillRect/>
              </a:stretch>
            </p:blipFill>
            <p:spPr>
              <a:xfrm>
                <a:off x="5933105" y="2544719"/>
                <a:ext cx="1608722" cy="3483423"/>
              </a:xfrm>
              <a:prstGeom prst="rect">
                <a:avLst/>
              </a:prstGeom>
            </p:spPr>
          </p:pic>
          <p:pic>
            <p:nvPicPr>
              <p:cNvPr id="18" name="Picture 17" descr="A picture containing monitor&#10;&#10;Description automatically generated">
                <a:extLst>
                  <a:ext uri="{FF2B5EF4-FFF2-40B4-BE49-F238E27FC236}">
                    <a16:creationId xmlns:a16="http://schemas.microsoft.com/office/drawing/2014/main" id="{51203CFD-83D0-4735-88A0-63D283CD51FA}"/>
                  </a:ext>
                </a:extLst>
              </p:cNvPr>
              <p:cNvPicPr>
                <a:picLocks noChangeAspect="1"/>
              </p:cNvPicPr>
              <p:nvPr/>
            </p:nvPicPr>
            <p:blipFill>
              <a:blip r:embed="rId5"/>
              <a:stretch>
                <a:fillRect/>
              </a:stretch>
            </p:blipFill>
            <p:spPr>
              <a:xfrm>
                <a:off x="5809993" y="2439944"/>
                <a:ext cx="1854945" cy="3805464"/>
              </a:xfrm>
              <a:prstGeom prst="rect">
                <a:avLst/>
              </a:prstGeom>
            </p:spPr>
          </p:pic>
        </p:grpSp>
      </p:grpSp>
    </p:spTree>
    <p:extLst>
      <p:ext uri="{BB962C8B-B14F-4D97-AF65-F5344CB8AC3E}">
        <p14:creationId xmlns:p14="http://schemas.microsoft.com/office/powerpoint/2010/main" val="265116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AD2199-61C6-2C35-CF58-E72103FA845D}"/>
              </a:ext>
            </a:extLst>
          </p:cNvPr>
          <p:cNvSpPr>
            <a:spLocks noGrp="1"/>
          </p:cNvSpPr>
          <p:nvPr>
            <p:ph type="title"/>
          </p:nvPr>
        </p:nvSpPr>
        <p:spPr>
          <a:xfrm>
            <a:off x="429383" y="-742300"/>
            <a:ext cx="11333080" cy="742300"/>
          </a:xfrm>
        </p:spPr>
        <p:txBody>
          <a:bodyPr vert="horz" wrap="square" lIns="0" tIns="164592" rIns="0" bIns="0" rtlCol="0" anchor="b">
            <a:noAutofit/>
          </a:bodyPr>
          <a:lstStyle/>
          <a:p>
            <a:r>
              <a:rPr lang="en-US"/>
              <a:t>Microsoft Lists – Simple, Smart, and Flexible</a:t>
            </a:r>
          </a:p>
        </p:txBody>
      </p:sp>
      <p:grpSp>
        <p:nvGrpSpPr>
          <p:cNvPr id="42" name="Group 41" descr="Simple - Easily create, share and track lists with anyone, on any device. ">
            <a:extLst>
              <a:ext uri="{FF2B5EF4-FFF2-40B4-BE49-F238E27FC236}">
                <a16:creationId xmlns:a16="http://schemas.microsoft.com/office/drawing/2014/main" id="{90A4C13E-4ECF-46ED-9CC5-B33E76E0ED9B}"/>
              </a:ext>
            </a:extLst>
          </p:cNvPr>
          <p:cNvGrpSpPr/>
          <p:nvPr/>
        </p:nvGrpSpPr>
        <p:grpSpPr>
          <a:xfrm>
            <a:off x="874957" y="708845"/>
            <a:ext cx="4929964" cy="1339458"/>
            <a:chOff x="471861" y="3229575"/>
            <a:chExt cx="4217457" cy="1366317"/>
          </a:xfrm>
        </p:grpSpPr>
        <p:sp>
          <p:nvSpPr>
            <p:cNvPr id="43" name="Text Placeholder 3">
              <a:extLst>
                <a:ext uri="{FF2B5EF4-FFF2-40B4-BE49-F238E27FC236}">
                  <a16:creationId xmlns:a16="http://schemas.microsoft.com/office/drawing/2014/main" id="{9977293F-3B7C-42E6-8BBD-D6A42AB33AC1}"/>
                </a:ext>
              </a:extLst>
            </p:cNvPr>
            <p:cNvSpPr txBox="1">
              <a:spLocks/>
            </p:cNvSpPr>
            <p:nvPr/>
          </p:nvSpPr>
          <p:spPr>
            <a:xfrm>
              <a:off x="479069" y="3931107"/>
              <a:ext cx="4210249" cy="664785"/>
            </a:xfrm>
            <a:prstGeom prst="rect">
              <a:avLst/>
            </a:prstGeom>
          </p:spPr>
          <p:txBody>
            <a:bodyPr vert="horz" wrap="square" lIns="0" tIns="0" rIns="0" bIns="0" rtlCol="0" anchor="t">
              <a:spAutoFit/>
            </a:bodyPr>
            <a:lstStyle>
              <a:lvl1pPr marL="0" marR="0" indent="0" algn="l" defTabSz="951304" rtl="0" eaLnBrk="1" fontAlgn="auto" latinLnBrk="0" hangingPunct="1">
                <a:lnSpc>
                  <a:spcPct val="90000"/>
                </a:lnSpc>
                <a:spcBef>
                  <a:spcPts val="1224"/>
                </a:spcBef>
                <a:spcAft>
                  <a:spcPts val="0"/>
                </a:spcAft>
                <a:buClrTx/>
                <a:buSzPct val="90000"/>
                <a:buFont typeface="Arial" pitchFamily="34" charset="0"/>
                <a:buNone/>
                <a:tabLst/>
                <a:defRPr lang="en-US" sz="2448" kern="1200" spc="0" baseline="0">
                  <a:gradFill>
                    <a:gsLst>
                      <a:gs pos="1250">
                        <a:schemeClr val="tx1"/>
                      </a:gs>
                      <a:gs pos="99000">
                        <a:schemeClr val="tx1"/>
                      </a:gs>
                    </a:gsLst>
                    <a:lin ang="5400000" scaled="0"/>
                  </a:gradFill>
                  <a:latin typeface="+mn-lt"/>
                  <a:ea typeface="+mn-ea"/>
                  <a:cs typeface="+mn-cs"/>
                </a:defRPr>
              </a:lvl1pPr>
              <a:lvl2pPr marL="0" marR="0" indent="0" algn="l" defTabSz="951304" rtl="0" eaLnBrk="1" fontAlgn="auto" latinLnBrk="0" hangingPunct="1">
                <a:lnSpc>
                  <a:spcPct val="90000"/>
                </a:lnSpc>
                <a:spcBef>
                  <a:spcPts val="306"/>
                </a:spcBef>
                <a:spcAft>
                  <a:spcPts val="0"/>
                </a:spcAft>
                <a:buClrTx/>
                <a:buSzPct val="90000"/>
                <a:buFont typeface="Arial" pitchFamily="34" charset="0"/>
                <a:buNone/>
                <a:tabLst/>
                <a:defRPr lang="en-US" sz="1836" kern="1200" spc="0" baseline="0">
                  <a:gradFill>
                    <a:gsLst>
                      <a:gs pos="1250">
                        <a:schemeClr val="tx2"/>
                      </a:gs>
                      <a:gs pos="100000">
                        <a:schemeClr val="tx2"/>
                      </a:gs>
                    </a:gsLst>
                    <a:lin ang="5400000" scaled="0"/>
                  </a:gradFill>
                  <a:latin typeface="+mn-lt"/>
                  <a:ea typeface="+mn-ea"/>
                  <a:cs typeface="+mn-cs"/>
                </a:defRPr>
              </a:lvl2pPr>
              <a:lvl3pPr marL="233149" marR="0" indent="0" algn="l" defTabSz="951304" rtl="0" eaLnBrk="1" fontAlgn="auto" latinLnBrk="0" hangingPunct="1">
                <a:lnSpc>
                  <a:spcPct val="90000"/>
                </a:lnSpc>
                <a:spcBef>
                  <a:spcPts val="306"/>
                </a:spcBef>
                <a:spcAft>
                  <a:spcPts val="0"/>
                </a:spcAft>
                <a:buClrTx/>
                <a:buSzPct val="90000"/>
                <a:buFont typeface="Arial" pitchFamily="34" charset="0"/>
                <a:buNone/>
                <a:tabLst/>
                <a:defRPr lang="en-US" sz="2040" kern="1200" spc="0" baseline="0">
                  <a:gradFill>
                    <a:gsLst>
                      <a:gs pos="1250">
                        <a:schemeClr val="tx2"/>
                      </a:gs>
                      <a:gs pos="100000">
                        <a:schemeClr val="tx2"/>
                      </a:gs>
                    </a:gsLst>
                    <a:lin ang="5400000" scaled="0"/>
                  </a:gradFill>
                  <a:latin typeface="+mn-lt"/>
                  <a:ea typeface="+mn-ea"/>
                  <a:cs typeface="+mn-cs"/>
                </a:defRPr>
              </a:lvl3pPr>
              <a:lvl4pPr marL="466298" marR="0" indent="0" algn="l" defTabSz="951304" rtl="0" eaLnBrk="1" fontAlgn="auto" latinLnBrk="0" hangingPunct="1">
                <a:lnSpc>
                  <a:spcPct val="90000"/>
                </a:lnSpc>
                <a:spcBef>
                  <a:spcPts val="306"/>
                </a:spcBef>
                <a:spcAft>
                  <a:spcPts val="0"/>
                </a:spcAft>
                <a:buClrTx/>
                <a:buSzPct val="90000"/>
                <a:buFont typeface="Arial" pitchFamily="34" charset="0"/>
                <a:buNone/>
                <a:tabLst/>
                <a:defRPr lang="en-US" sz="1632" kern="1200" spc="0" baseline="0">
                  <a:gradFill>
                    <a:gsLst>
                      <a:gs pos="1250">
                        <a:schemeClr val="tx2"/>
                      </a:gs>
                      <a:gs pos="100000">
                        <a:schemeClr val="tx2"/>
                      </a:gs>
                    </a:gsLst>
                    <a:lin ang="5400000" scaled="0"/>
                  </a:gradFill>
                  <a:latin typeface="+mn-lt"/>
                  <a:ea typeface="+mn-ea"/>
                  <a:cs typeface="+mn-cs"/>
                </a:defRPr>
              </a:lvl4pPr>
              <a:lvl5pPr marL="699447" marR="0" indent="0" algn="l" defTabSz="951304" rtl="0" eaLnBrk="1" fontAlgn="auto" latinLnBrk="0" hangingPunct="1">
                <a:lnSpc>
                  <a:spcPct val="90000"/>
                </a:lnSpc>
                <a:spcBef>
                  <a:spcPts val="306"/>
                </a:spcBef>
                <a:spcAft>
                  <a:spcPts val="0"/>
                </a:spcAft>
                <a:buClrTx/>
                <a:buSzPct val="90000"/>
                <a:buFont typeface="Arial" pitchFamily="34" charset="0"/>
                <a:buNone/>
                <a:tabLst/>
                <a:defRPr lang="en-US" sz="1632" kern="1200" spc="0" baseline="0" dirty="0">
                  <a:gradFill>
                    <a:gsLst>
                      <a:gs pos="1250">
                        <a:schemeClr val="tx2"/>
                      </a:gs>
                      <a:gs pos="100000">
                        <a:schemeClr val="tx2"/>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defRPr/>
              </a:pPr>
              <a:r>
                <a:rPr kumimoji="0" lang="en-US" sz="2353" b="0" i="0" u="none" strike="noStrike" kern="1200" cap="none" spc="0" normalizeH="0" baseline="0" noProof="0">
                  <a:ln>
                    <a:noFill/>
                  </a:ln>
                  <a:solidFill>
                    <a:srgbClr val="282828"/>
                  </a:solidFill>
                  <a:effectLst/>
                  <a:uLnTx/>
                  <a:uFillTx/>
                  <a:latin typeface="Segoe UI"/>
                  <a:ea typeface="+mn-ea"/>
                  <a:cs typeface="+mn-cs"/>
                </a:rPr>
                <a:t>Easily create, share and track lists</a:t>
              </a:r>
              <a:br>
                <a:rPr kumimoji="0" lang="en-US" sz="2353" b="0" i="0" u="none" strike="noStrike" kern="1200" cap="none" spc="0" normalizeH="0" baseline="0" noProof="0">
                  <a:ln>
                    <a:noFill/>
                  </a:ln>
                  <a:solidFill>
                    <a:srgbClr val="282828"/>
                  </a:solidFill>
                  <a:effectLst/>
                  <a:uLnTx/>
                  <a:uFillTx/>
                  <a:latin typeface="Segoe UI"/>
                  <a:ea typeface="+mn-ea"/>
                  <a:cs typeface="+mn-cs"/>
                </a:rPr>
              </a:br>
              <a:r>
                <a:rPr kumimoji="0" lang="en-US" sz="2353" b="0" i="0" u="none" strike="noStrike" kern="1200" cap="none" spc="0" normalizeH="0" baseline="0" noProof="0">
                  <a:ln>
                    <a:noFill/>
                  </a:ln>
                  <a:solidFill>
                    <a:srgbClr val="282828"/>
                  </a:solidFill>
                  <a:effectLst/>
                  <a:uLnTx/>
                  <a:uFillTx/>
                  <a:latin typeface="Segoe UI"/>
                  <a:ea typeface="+mn-ea"/>
                  <a:cs typeface="+mn-cs"/>
                </a:rPr>
                <a:t>with anyone, on any device</a:t>
              </a:r>
            </a:p>
          </p:txBody>
        </p:sp>
        <p:sp>
          <p:nvSpPr>
            <p:cNvPr id="44" name="TextBox 43">
              <a:extLst>
                <a:ext uri="{FF2B5EF4-FFF2-40B4-BE49-F238E27FC236}">
                  <a16:creationId xmlns:a16="http://schemas.microsoft.com/office/drawing/2014/main" id="{21E03473-31D6-49F4-A03E-F1C611D00A09}"/>
                </a:ext>
              </a:extLst>
            </p:cNvPr>
            <p:cNvSpPr txBox="1"/>
            <p:nvPr/>
          </p:nvSpPr>
          <p:spPr>
            <a:xfrm>
              <a:off x="471861" y="3229575"/>
              <a:ext cx="1195798" cy="799938"/>
            </a:xfrm>
            <a:prstGeom prst="rect">
              <a:avLst/>
            </a:prstGeom>
            <a:noFill/>
          </p:spPr>
          <p:txBody>
            <a:bodyPr wrap="none" lIns="0" tIns="146284" rIns="0" bIns="146284" rtlCol="0">
              <a:spAutoFit/>
            </a:bodyPr>
            <a:lstStyle/>
            <a:p>
              <a:pPr marL="0" marR="0" lvl="0" indent="0" algn="l" defTabSz="914285" rtl="0" eaLnBrk="1" fontAlgn="auto" latinLnBrk="0" hangingPunct="1">
                <a:lnSpc>
                  <a:spcPct val="90000"/>
                </a:lnSpc>
                <a:spcBef>
                  <a:spcPts val="0"/>
                </a:spcBef>
                <a:spcAft>
                  <a:spcPts val="600"/>
                </a:spcAft>
                <a:buClrTx/>
                <a:buSzTx/>
                <a:buFontTx/>
                <a:buNone/>
                <a:tabLst/>
                <a:defRPr/>
              </a:pPr>
              <a:r>
                <a:rPr kumimoji="0" lang="en-US" sz="3529" b="0" i="0" u="none" strike="noStrike" kern="1200" cap="none" spc="0" normalizeH="0" baseline="0" noProof="0">
                  <a:ln>
                    <a:noFill/>
                  </a:ln>
                  <a:solidFill>
                    <a:srgbClr val="0078D7"/>
                  </a:solidFill>
                  <a:effectLst/>
                  <a:uLnTx/>
                  <a:uFillTx/>
                  <a:latin typeface="Segoe UI Semibold"/>
                  <a:ea typeface="+mn-ea"/>
                  <a:cs typeface="+mn-cs"/>
                </a:rPr>
                <a:t>Simple</a:t>
              </a:r>
            </a:p>
          </p:txBody>
        </p:sp>
      </p:grpSp>
      <p:grpSp>
        <p:nvGrpSpPr>
          <p:cNvPr id="25" name="Group 24" descr="Smart - Keep everyone in sync with smart alerts and collaboration features. ">
            <a:extLst>
              <a:ext uri="{FF2B5EF4-FFF2-40B4-BE49-F238E27FC236}">
                <a16:creationId xmlns:a16="http://schemas.microsoft.com/office/drawing/2014/main" id="{7209177B-0664-4556-84AC-70ADF3B8BF94}"/>
              </a:ext>
            </a:extLst>
          </p:cNvPr>
          <p:cNvGrpSpPr/>
          <p:nvPr/>
        </p:nvGrpSpPr>
        <p:grpSpPr>
          <a:xfrm>
            <a:off x="883383" y="2482968"/>
            <a:ext cx="4485095" cy="1256242"/>
            <a:chOff x="471861" y="3322041"/>
            <a:chExt cx="4575030" cy="1281432"/>
          </a:xfrm>
        </p:grpSpPr>
        <p:sp>
          <p:nvSpPr>
            <p:cNvPr id="32" name="Text Placeholder 3">
              <a:extLst>
                <a:ext uri="{FF2B5EF4-FFF2-40B4-BE49-F238E27FC236}">
                  <a16:creationId xmlns:a16="http://schemas.microsoft.com/office/drawing/2014/main" id="{9095FCDF-EC5A-41A1-AFA6-F9B1970CBBFF}"/>
                </a:ext>
              </a:extLst>
            </p:cNvPr>
            <p:cNvSpPr txBox="1">
              <a:spLocks/>
            </p:cNvSpPr>
            <p:nvPr/>
          </p:nvSpPr>
          <p:spPr>
            <a:xfrm>
              <a:off x="479069" y="3938676"/>
              <a:ext cx="4567822" cy="664797"/>
            </a:xfrm>
            <a:prstGeom prst="rect">
              <a:avLst/>
            </a:prstGeom>
          </p:spPr>
          <p:txBody>
            <a:bodyPr vert="horz" wrap="square" lIns="0" tIns="0" rIns="0" bIns="0" rtlCol="0" anchor="t">
              <a:spAutoFit/>
            </a:bodyPr>
            <a:lstStyle>
              <a:lvl1pPr marL="0" marR="0" indent="0" algn="l" defTabSz="951304" rtl="0" eaLnBrk="1" fontAlgn="auto" latinLnBrk="0" hangingPunct="1">
                <a:lnSpc>
                  <a:spcPct val="90000"/>
                </a:lnSpc>
                <a:spcBef>
                  <a:spcPts val="1224"/>
                </a:spcBef>
                <a:spcAft>
                  <a:spcPts val="0"/>
                </a:spcAft>
                <a:buClrTx/>
                <a:buSzPct val="90000"/>
                <a:buFont typeface="Arial" pitchFamily="34" charset="0"/>
                <a:buNone/>
                <a:tabLst/>
                <a:defRPr lang="en-US" sz="2448" kern="1200" spc="0" baseline="0">
                  <a:gradFill>
                    <a:gsLst>
                      <a:gs pos="1250">
                        <a:schemeClr val="tx1"/>
                      </a:gs>
                      <a:gs pos="99000">
                        <a:schemeClr val="tx1"/>
                      </a:gs>
                    </a:gsLst>
                    <a:lin ang="5400000" scaled="0"/>
                  </a:gradFill>
                  <a:latin typeface="+mn-lt"/>
                  <a:ea typeface="+mn-ea"/>
                  <a:cs typeface="+mn-cs"/>
                </a:defRPr>
              </a:lvl1pPr>
              <a:lvl2pPr marL="0" marR="0" indent="0" algn="l" defTabSz="951304" rtl="0" eaLnBrk="1" fontAlgn="auto" latinLnBrk="0" hangingPunct="1">
                <a:lnSpc>
                  <a:spcPct val="90000"/>
                </a:lnSpc>
                <a:spcBef>
                  <a:spcPts val="306"/>
                </a:spcBef>
                <a:spcAft>
                  <a:spcPts val="0"/>
                </a:spcAft>
                <a:buClrTx/>
                <a:buSzPct val="90000"/>
                <a:buFont typeface="Arial" pitchFamily="34" charset="0"/>
                <a:buNone/>
                <a:tabLst/>
                <a:defRPr lang="en-US" sz="1836" kern="1200" spc="0" baseline="0">
                  <a:gradFill>
                    <a:gsLst>
                      <a:gs pos="1250">
                        <a:schemeClr val="tx2"/>
                      </a:gs>
                      <a:gs pos="100000">
                        <a:schemeClr val="tx2"/>
                      </a:gs>
                    </a:gsLst>
                    <a:lin ang="5400000" scaled="0"/>
                  </a:gradFill>
                  <a:latin typeface="+mn-lt"/>
                  <a:ea typeface="+mn-ea"/>
                  <a:cs typeface="+mn-cs"/>
                </a:defRPr>
              </a:lvl2pPr>
              <a:lvl3pPr marL="233149" marR="0" indent="0" algn="l" defTabSz="951304" rtl="0" eaLnBrk="1" fontAlgn="auto" latinLnBrk="0" hangingPunct="1">
                <a:lnSpc>
                  <a:spcPct val="90000"/>
                </a:lnSpc>
                <a:spcBef>
                  <a:spcPts val="306"/>
                </a:spcBef>
                <a:spcAft>
                  <a:spcPts val="0"/>
                </a:spcAft>
                <a:buClrTx/>
                <a:buSzPct val="90000"/>
                <a:buFont typeface="Arial" pitchFamily="34" charset="0"/>
                <a:buNone/>
                <a:tabLst/>
                <a:defRPr lang="en-US" sz="2040" kern="1200" spc="0" baseline="0">
                  <a:gradFill>
                    <a:gsLst>
                      <a:gs pos="1250">
                        <a:schemeClr val="tx2"/>
                      </a:gs>
                      <a:gs pos="100000">
                        <a:schemeClr val="tx2"/>
                      </a:gs>
                    </a:gsLst>
                    <a:lin ang="5400000" scaled="0"/>
                  </a:gradFill>
                  <a:latin typeface="+mn-lt"/>
                  <a:ea typeface="+mn-ea"/>
                  <a:cs typeface="+mn-cs"/>
                </a:defRPr>
              </a:lvl3pPr>
              <a:lvl4pPr marL="466298" marR="0" indent="0" algn="l" defTabSz="951304" rtl="0" eaLnBrk="1" fontAlgn="auto" latinLnBrk="0" hangingPunct="1">
                <a:lnSpc>
                  <a:spcPct val="90000"/>
                </a:lnSpc>
                <a:spcBef>
                  <a:spcPts val="306"/>
                </a:spcBef>
                <a:spcAft>
                  <a:spcPts val="0"/>
                </a:spcAft>
                <a:buClrTx/>
                <a:buSzPct val="90000"/>
                <a:buFont typeface="Arial" pitchFamily="34" charset="0"/>
                <a:buNone/>
                <a:tabLst/>
                <a:defRPr lang="en-US" sz="1632" kern="1200" spc="0" baseline="0">
                  <a:gradFill>
                    <a:gsLst>
                      <a:gs pos="1250">
                        <a:schemeClr val="tx2"/>
                      </a:gs>
                      <a:gs pos="100000">
                        <a:schemeClr val="tx2"/>
                      </a:gs>
                    </a:gsLst>
                    <a:lin ang="5400000" scaled="0"/>
                  </a:gradFill>
                  <a:latin typeface="+mn-lt"/>
                  <a:ea typeface="+mn-ea"/>
                  <a:cs typeface="+mn-cs"/>
                </a:defRPr>
              </a:lvl4pPr>
              <a:lvl5pPr marL="699447" marR="0" indent="0" algn="l" defTabSz="951304" rtl="0" eaLnBrk="1" fontAlgn="auto" latinLnBrk="0" hangingPunct="1">
                <a:lnSpc>
                  <a:spcPct val="90000"/>
                </a:lnSpc>
                <a:spcBef>
                  <a:spcPts val="306"/>
                </a:spcBef>
                <a:spcAft>
                  <a:spcPts val="0"/>
                </a:spcAft>
                <a:buClrTx/>
                <a:buSzPct val="90000"/>
                <a:buFont typeface="Arial" pitchFamily="34" charset="0"/>
                <a:buNone/>
                <a:tabLst/>
                <a:defRPr lang="en-US" sz="1632" kern="1200" spc="0" baseline="0" dirty="0">
                  <a:gradFill>
                    <a:gsLst>
                      <a:gs pos="1250">
                        <a:schemeClr val="tx2"/>
                      </a:gs>
                      <a:gs pos="100000">
                        <a:schemeClr val="tx2"/>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defRPr/>
              </a:pPr>
              <a:r>
                <a:rPr kumimoji="0" lang="en-US" sz="2353" b="0" i="0" u="none" strike="noStrike" kern="1200" cap="none" spc="0" normalizeH="0" baseline="0" noProof="0">
                  <a:ln>
                    <a:noFill/>
                  </a:ln>
                  <a:solidFill>
                    <a:srgbClr val="282828"/>
                  </a:solidFill>
                  <a:effectLst/>
                  <a:uLnTx/>
                  <a:uFillTx/>
                  <a:latin typeface="Segoe UI"/>
                  <a:ea typeface="+mn-ea"/>
                  <a:cs typeface="+mn-cs"/>
                </a:rPr>
                <a:t>Keep everyone in sync with smart</a:t>
              </a:r>
              <a:br>
                <a:rPr kumimoji="0" lang="en-US" sz="2353" b="0" i="0" u="none" strike="noStrike" kern="1200" cap="none" spc="0" normalizeH="0" baseline="0" noProof="0">
                  <a:ln>
                    <a:noFill/>
                  </a:ln>
                  <a:solidFill>
                    <a:srgbClr val="282828"/>
                  </a:solidFill>
                  <a:effectLst/>
                  <a:uLnTx/>
                  <a:uFillTx/>
                  <a:latin typeface="Segoe UI"/>
                  <a:ea typeface="+mn-ea"/>
                  <a:cs typeface="+mn-cs"/>
                </a:rPr>
              </a:br>
              <a:r>
                <a:rPr kumimoji="0" lang="en-US" sz="2353" b="0" i="0" u="none" strike="noStrike" kern="1200" cap="none" spc="0" normalizeH="0" baseline="0" noProof="0">
                  <a:ln>
                    <a:noFill/>
                  </a:ln>
                  <a:solidFill>
                    <a:srgbClr val="282828"/>
                  </a:solidFill>
                  <a:effectLst/>
                  <a:uLnTx/>
                  <a:uFillTx/>
                  <a:latin typeface="Segoe UI"/>
                  <a:ea typeface="+mn-ea"/>
                  <a:cs typeface="+mn-cs"/>
                </a:rPr>
                <a:t>alerts and collaboration features</a:t>
              </a:r>
            </a:p>
          </p:txBody>
        </p:sp>
        <p:sp>
          <p:nvSpPr>
            <p:cNvPr id="37" name="TextBox 36">
              <a:extLst>
                <a:ext uri="{FF2B5EF4-FFF2-40B4-BE49-F238E27FC236}">
                  <a16:creationId xmlns:a16="http://schemas.microsoft.com/office/drawing/2014/main" id="{F330E051-7C13-4D20-8491-0DC4A71C076E}"/>
                </a:ext>
              </a:extLst>
            </p:cNvPr>
            <p:cNvSpPr txBox="1"/>
            <p:nvPr/>
          </p:nvSpPr>
          <p:spPr>
            <a:xfrm>
              <a:off x="471861" y="3322041"/>
              <a:ext cx="1252394" cy="799946"/>
            </a:xfrm>
            <a:prstGeom prst="rect">
              <a:avLst/>
            </a:prstGeom>
            <a:noFill/>
          </p:spPr>
          <p:txBody>
            <a:bodyPr wrap="none" lIns="0" tIns="146284" rIns="0" bIns="146284" rtlCol="0">
              <a:spAutoFit/>
            </a:bodyPr>
            <a:lstStyle/>
            <a:p>
              <a:pPr marL="0" marR="0" lvl="0" indent="0" algn="l" defTabSz="914285" rtl="0" eaLnBrk="1" fontAlgn="auto" latinLnBrk="0" hangingPunct="1">
                <a:lnSpc>
                  <a:spcPct val="90000"/>
                </a:lnSpc>
                <a:spcBef>
                  <a:spcPts val="0"/>
                </a:spcBef>
                <a:spcAft>
                  <a:spcPts val="600"/>
                </a:spcAft>
                <a:buClrTx/>
                <a:buSzTx/>
                <a:buFontTx/>
                <a:buNone/>
                <a:tabLst/>
                <a:defRPr/>
              </a:pPr>
              <a:r>
                <a:rPr kumimoji="0" lang="en-US" sz="3529" b="0" i="0" u="none" strike="noStrike" kern="1200" cap="none" spc="0" normalizeH="0" baseline="0" noProof="0">
                  <a:ln>
                    <a:noFill/>
                  </a:ln>
                  <a:solidFill>
                    <a:srgbClr val="0078D7"/>
                  </a:solidFill>
                  <a:effectLst/>
                  <a:uLnTx/>
                  <a:uFillTx/>
                  <a:latin typeface="Segoe UI Semibold"/>
                  <a:ea typeface="+mn-ea"/>
                  <a:cs typeface="+mn-cs"/>
                </a:rPr>
                <a:t>Smart</a:t>
              </a:r>
            </a:p>
          </p:txBody>
        </p:sp>
      </p:grpSp>
      <p:grpSp>
        <p:nvGrpSpPr>
          <p:cNvPr id="39" name="Group 38" descr="Flexible - Customize your lists for whatever yiour business needs. ">
            <a:extLst>
              <a:ext uri="{FF2B5EF4-FFF2-40B4-BE49-F238E27FC236}">
                <a16:creationId xmlns:a16="http://schemas.microsoft.com/office/drawing/2014/main" id="{A9B777B9-B97E-4076-BFA9-2431BB4B6B6B}"/>
              </a:ext>
            </a:extLst>
          </p:cNvPr>
          <p:cNvGrpSpPr/>
          <p:nvPr/>
        </p:nvGrpSpPr>
        <p:grpSpPr>
          <a:xfrm>
            <a:off x="890449" y="4188876"/>
            <a:ext cx="4460204" cy="1250172"/>
            <a:chOff x="471861" y="4631142"/>
            <a:chExt cx="4549640" cy="1275241"/>
          </a:xfrm>
        </p:grpSpPr>
        <p:sp>
          <p:nvSpPr>
            <p:cNvPr id="40" name="Text Placeholder 3">
              <a:extLst>
                <a:ext uri="{FF2B5EF4-FFF2-40B4-BE49-F238E27FC236}">
                  <a16:creationId xmlns:a16="http://schemas.microsoft.com/office/drawing/2014/main" id="{873C4654-78F1-4C81-833F-32D645C35112}"/>
                </a:ext>
              </a:extLst>
            </p:cNvPr>
            <p:cNvSpPr txBox="1">
              <a:spLocks/>
            </p:cNvSpPr>
            <p:nvPr/>
          </p:nvSpPr>
          <p:spPr>
            <a:xfrm>
              <a:off x="479069" y="5241586"/>
              <a:ext cx="4542432" cy="664797"/>
            </a:xfrm>
            <a:prstGeom prst="rect">
              <a:avLst/>
            </a:prstGeom>
          </p:spPr>
          <p:txBody>
            <a:bodyPr vert="horz" wrap="square" lIns="0" tIns="0" rIns="0" bIns="0" rtlCol="0" anchor="t">
              <a:spAutoFit/>
            </a:bodyPr>
            <a:lstStyle>
              <a:lvl1pPr marL="0" marR="0" indent="0" algn="l" defTabSz="951304" rtl="0" eaLnBrk="1" fontAlgn="auto" latinLnBrk="0" hangingPunct="1">
                <a:lnSpc>
                  <a:spcPct val="90000"/>
                </a:lnSpc>
                <a:spcBef>
                  <a:spcPts val="1224"/>
                </a:spcBef>
                <a:spcAft>
                  <a:spcPts val="0"/>
                </a:spcAft>
                <a:buClrTx/>
                <a:buSzPct val="90000"/>
                <a:buFont typeface="Arial" pitchFamily="34" charset="0"/>
                <a:buNone/>
                <a:tabLst/>
                <a:defRPr lang="en-US" sz="2448" kern="1200" spc="0" baseline="0">
                  <a:gradFill>
                    <a:gsLst>
                      <a:gs pos="1250">
                        <a:schemeClr val="tx1"/>
                      </a:gs>
                      <a:gs pos="99000">
                        <a:schemeClr val="tx1"/>
                      </a:gs>
                    </a:gsLst>
                    <a:lin ang="5400000" scaled="0"/>
                  </a:gradFill>
                  <a:latin typeface="+mn-lt"/>
                  <a:ea typeface="+mn-ea"/>
                  <a:cs typeface="+mn-cs"/>
                </a:defRPr>
              </a:lvl1pPr>
              <a:lvl2pPr marL="0" marR="0" indent="0" algn="l" defTabSz="951304" rtl="0" eaLnBrk="1" fontAlgn="auto" latinLnBrk="0" hangingPunct="1">
                <a:lnSpc>
                  <a:spcPct val="90000"/>
                </a:lnSpc>
                <a:spcBef>
                  <a:spcPts val="306"/>
                </a:spcBef>
                <a:spcAft>
                  <a:spcPts val="0"/>
                </a:spcAft>
                <a:buClrTx/>
                <a:buSzPct val="90000"/>
                <a:buFont typeface="Arial" pitchFamily="34" charset="0"/>
                <a:buNone/>
                <a:tabLst/>
                <a:defRPr lang="en-US" sz="1836" kern="1200" spc="0" baseline="0">
                  <a:gradFill>
                    <a:gsLst>
                      <a:gs pos="1250">
                        <a:schemeClr val="tx2"/>
                      </a:gs>
                      <a:gs pos="100000">
                        <a:schemeClr val="tx2"/>
                      </a:gs>
                    </a:gsLst>
                    <a:lin ang="5400000" scaled="0"/>
                  </a:gradFill>
                  <a:latin typeface="+mn-lt"/>
                  <a:ea typeface="+mn-ea"/>
                  <a:cs typeface="+mn-cs"/>
                </a:defRPr>
              </a:lvl2pPr>
              <a:lvl3pPr marL="233149" marR="0" indent="0" algn="l" defTabSz="951304" rtl="0" eaLnBrk="1" fontAlgn="auto" latinLnBrk="0" hangingPunct="1">
                <a:lnSpc>
                  <a:spcPct val="90000"/>
                </a:lnSpc>
                <a:spcBef>
                  <a:spcPts val="306"/>
                </a:spcBef>
                <a:spcAft>
                  <a:spcPts val="0"/>
                </a:spcAft>
                <a:buClrTx/>
                <a:buSzPct val="90000"/>
                <a:buFont typeface="Arial" pitchFamily="34" charset="0"/>
                <a:buNone/>
                <a:tabLst/>
                <a:defRPr lang="en-US" sz="2040" kern="1200" spc="0" baseline="0">
                  <a:gradFill>
                    <a:gsLst>
                      <a:gs pos="1250">
                        <a:schemeClr val="tx2"/>
                      </a:gs>
                      <a:gs pos="100000">
                        <a:schemeClr val="tx2"/>
                      </a:gs>
                    </a:gsLst>
                    <a:lin ang="5400000" scaled="0"/>
                  </a:gradFill>
                  <a:latin typeface="+mn-lt"/>
                  <a:ea typeface="+mn-ea"/>
                  <a:cs typeface="+mn-cs"/>
                </a:defRPr>
              </a:lvl3pPr>
              <a:lvl4pPr marL="466298" marR="0" indent="0" algn="l" defTabSz="951304" rtl="0" eaLnBrk="1" fontAlgn="auto" latinLnBrk="0" hangingPunct="1">
                <a:lnSpc>
                  <a:spcPct val="90000"/>
                </a:lnSpc>
                <a:spcBef>
                  <a:spcPts val="306"/>
                </a:spcBef>
                <a:spcAft>
                  <a:spcPts val="0"/>
                </a:spcAft>
                <a:buClrTx/>
                <a:buSzPct val="90000"/>
                <a:buFont typeface="Arial" pitchFamily="34" charset="0"/>
                <a:buNone/>
                <a:tabLst/>
                <a:defRPr lang="en-US" sz="1632" kern="1200" spc="0" baseline="0">
                  <a:gradFill>
                    <a:gsLst>
                      <a:gs pos="1250">
                        <a:schemeClr val="tx2"/>
                      </a:gs>
                      <a:gs pos="100000">
                        <a:schemeClr val="tx2"/>
                      </a:gs>
                    </a:gsLst>
                    <a:lin ang="5400000" scaled="0"/>
                  </a:gradFill>
                  <a:latin typeface="+mn-lt"/>
                  <a:ea typeface="+mn-ea"/>
                  <a:cs typeface="+mn-cs"/>
                </a:defRPr>
              </a:lvl4pPr>
              <a:lvl5pPr marL="699447" marR="0" indent="0" algn="l" defTabSz="951304" rtl="0" eaLnBrk="1" fontAlgn="auto" latinLnBrk="0" hangingPunct="1">
                <a:lnSpc>
                  <a:spcPct val="90000"/>
                </a:lnSpc>
                <a:spcBef>
                  <a:spcPts val="306"/>
                </a:spcBef>
                <a:spcAft>
                  <a:spcPts val="0"/>
                </a:spcAft>
                <a:buClrTx/>
                <a:buSzPct val="90000"/>
                <a:buFont typeface="Arial" pitchFamily="34" charset="0"/>
                <a:buNone/>
                <a:tabLst/>
                <a:defRPr lang="en-US" sz="1632" kern="1200" spc="0" baseline="0" dirty="0">
                  <a:gradFill>
                    <a:gsLst>
                      <a:gs pos="1250">
                        <a:schemeClr val="tx2"/>
                      </a:gs>
                      <a:gs pos="100000">
                        <a:schemeClr val="tx2"/>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marR="0" lvl="0" indent="0" algn="l" defTabSz="932563" rtl="0" eaLnBrk="1" fontAlgn="auto" latinLnBrk="0" hangingPunct="1">
                <a:lnSpc>
                  <a:spcPct val="90000"/>
                </a:lnSpc>
                <a:spcBef>
                  <a:spcPts val="0"/>
                </a:spcBef>
                <a:spcAft>
                  <a:spcPts val="0"/>
                </a:spcAft>
                <a:buClrTx/>
                <a:buSzPct val="90000"/>
                <a:buFont typeface="Arial" pitchFamily="34" charset="0"/>
                <a:buNone/>
                <a:tabLst/>
                <a:defRPr/>
              </a:pPr>
              <a:r>
                <a:rPr kumimoji="0" lang="en-US" sz="2353" b="0" i="0" u="none" strike="noStrike" kern="1200" cap="none" spc="0" normalizeH="0" baseline="0" noProof="0">
                  <a:ln>
                    <a:noFill/>
                  </a:ln>
                  <a:solidFill>
                    <a:srgbClr val="282828"/>
                  </a:solidFill>
                  <a:effectLst/>
                  <a:uLnTx/>
                  <a:uFillTx/>
                  <a:latin typeface="Segoe UI"/>
                  <a:ea typeface="+mn-ea"/>
                  <a:cs typeface="+mn-cs"/>
                </a:rPr>
                <a:t>Customize your lists for whatever</a:t>
              </a:r>
              <a:br>
                <a:rPr kumimoji="0" lang="en-US" sz="2353" b="0" i="0" u="none" strike="noStrike" kern="1200" cap="none" spc="0" normalizeH="0" baseline="0" noProof="0">
                  <a:ln>
                    <a:noFill/>
                  </a:ln>
                  <a:solidFill>
                    <a:srgbClr val="282828"/>
                  </a:solidFill>
                  <a:effectLst/>
                  <a:uLnTx/>
                  <a:uFillTx/>
                  <a:latin typeface="Segoe UI"/>
                  <a:ea typeface="+mn-ea"/>
                  <a:cs typeface="+mn-cs"/>
                </a:rPr>
              </a:br>
              <a:r>
                <a:rPr kumimoji="0" lang="en-US" sz="2353" b="0" i="0" u="none" strike="noStrike" kern="1200" cap="none" spc="0" normalizeH="0" baseline="0" noProof="0">
                  <a:ln>
                    <a:noFill/>
                  </a:ln>
                  <a:solidFill>
                    <a:srgbClr val="282828"/>
                  </a:solidFill>
                  <a:effectLst/>
                  <a:uLnTx/>
                  <a:uFillTx/>
                  <a:latin typeface="Segoe UI"/>
                  <a:ea typeface="+mn-ea"/>
                  <a:cs typeface="+mn-cs"/>
                </a:rPr>
                <a:t>your business needs</a:t>
              </a:r>
            </a:p>
          </p:txBody>
        </p:sp>
        <p:sp>
          <p:nvSpPr>
            <p:cNvPr id="41" name="TextBox 40">
              <a:extLst>
                <a:ext uri="{FF2B5EF4-FFF2-40B4-BE49-F238E27FC236}">
                  <a16:creationId xmlns:a16="http://schemas.microsoft.com/office/drawing/2014/main" id="{74E7D3E9-6E9F-4381-87D6-90BC2CA47980}"/>
                </a:ext>
              </a:extLst>
            </p:cNvPr>
            <p:cNvSpPr txBox="1"/>
            <p:nvPr/>
          </p:nvSpPr>
          <p:spPr>
            <a:xfrm>
              <a:off x="471861" y="4631142"/>
              <a:ext cx="1593385" cy="799946"/>
            </a:xfrm>
            <a:prstGeom prst="rect">
              <a:avLst/>
            </a:prstGeom>
            <a:noFill/>
          </p:spPr>
          <p:txBody>
            <a:bodyPr wrap="none" lIns="0" tIns="146284" rIns="0" bIns="146284" rtlCol="0">
              <a:spAutoFit/>
            </a:bodyPr>
            <a:lstStyle/>
            <a:p>
              <a:pPr marL="0" marR="0" lvl="0" indent="0" algn="l" defTabSz="914285" rtl="0" eaLnBrk="1" fontAlgn="auto" latinLnBrk="0" hangingPunct="1">
                <a:lnSpc>
                  <a:spcPct val="90000"/>
                </a:lnSpc>
                <a:spcBef>
                  <a:spcPts val="0"/>
                </a:spcBef>
                <a:spcAft>
                  <a:spcPts val="600"/>
                </a:spcAft>
                <a:buClrTx/>
                <a:buSzTx/>
                <a:buFontTx/>
                <a:buNone/>
                <a:tabLst/>
                <a:defRPr/>
              </a:pPr>
              <a:r>
                <a:rPr kumimoji="0" lang="en-US" sz="3529" b="0" i="0" u="none" strike="noStrike" kern="1200" cap="none" spc="0" normalizeH="0" baseline="0" noProof="0">
                  <a:ln>
                    <a:noFill/>
                  </a:ln>
                  <a:solidFill>
                    <a:srgbClr val="0078D7"/>
                  </a:solidFill>
                  <a:effectLst/>
                  <a:uLnTx/>
                  <a:uFillTx/>
                  <a:latin typeface="Segoe UI Semibold"/>
                  <a:ea typeface="+mn-ea"/>
                  <a:cs typeface="+mn-cs"/>
                </a:rPr>
                <a:t>Flexible</a:t>
              </a:r>
            </a:p>
          </p:txBody>
        </p:sp>
      </p:grpSp>
      <p:grpSp>
        <p:nvGrpSpPr>
          <p:cNvPr id="4" name="Group 3">
            <a:extLst>
              <a:ext uri="{FF2B5EF4-FFF2-40B4-BE49-F238E27FC236}">
                <a16:creationId xmlns:a16="http://schemas.microsoft.com/office/drawing/2014/main" id="{CFD0A793-7E2E-B6CE-DA7B-4B79F650EE67}"/>
              </a:ext>
              <a:ext uri="{C183D7F6-B498-43B3-948B-1728B52AA6E4}">
                <adec:decorative xmlns:adec="http://schemas.microsoft.com/office/drawing/2017/decorative" val="1"/>
              </a:ext>
            </a:extLst>
          </p:cNvPr>
          <p:cNvGrpSpPr/>
          <p:nvPr/>
        </p:nvGrpSpPr>
        <p:grpSpPr>
          <a:xfrm>
            <a:off x="5537982" y="1230762"/>
            <a:ext cx="6140100" cy="3882422"/>
            <a:chOff x="5537982" y="1230762"/>
            <a:chExt cx="6140100" cy="3882422"/>
          </a:xfrm>
        </p:grpSpPr>
        <p:pic>
          <p:nvPicPr>
            <p:cNvPr id="18" name="Picture 17" descr="A close up of a computer&#10;&#10;Description automatically generated">
              <a:extLst>
                <a:ext uri="{FF2B5EF4-FFF2-40B4-BE49-F238E27FC236}">
                  <a16:creationId xmlns:a16="http://schemas.microsoft.com/office/drawing/2014/main" id="{A6C0CB78-3D1F-4516-B242-48876694F08B}"/>
                </a:ext>
              </a:extLst>
            </p:cNvPr>
            <p:cNvPicPr>
              <a:picLocks noChangeAspect="1"/>
            </p:cNvPicPr>
            <p:nvPr/>
          </p:nvPicPr>
          <p:blipFill>
            <a:blip r:embed="rId3">
              <a:extLst>
                <a:ext uri="{28A0092B-C50C-407E-A947-70E740481C1C}">
                  <a14:useLocalDpi xmlns:a14="http://schemas.microsoft.com/office/drawing/2010/main" val="0"/>
                </a:ext>
              </a:extLst>
            </a:blip>
            <a:srcRect l="11040"/>
            <a:stretch/>
          </p:blipFill>
          <p:spPr>
            <a:xfrm>
              <a:off x="5537982" y="1230762"/>
              <a:ext cx="6140100" cy="3882422"/>
            </a:xfrm>
            <a:prstGeom prst="rect">
              <a:avLst/>
            </a:prstGeom>
          </p:spPr>
        </p:pic>
        <p:pic>
          <p:nvPicPr>
            <p:cNvPr id="19" name="Picture 18" descr="A screenshot of a computer&#10;&#10;Description automatically generated">
              <a:extLst>
                <a:ext uri="{FF2B5EF4-FFF2-40B4-BE49-F238E27FC236}">
                  <a16:creationId xmlns:a16="http://schemas.microsoft.com/office/drawing/2014/main" id="{90D70C87-8AD9-427A-8992-4160B86E1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192" y="2060216"/>
              <a:ext cx="2909696" cy="1938378"/>
            </a:xfrm>
            <a:prstGeom prst="rect">
              <a:avLst/>
            </a:prstGeom>
          </p:spPr>
        </p:pic>
        <p:grpSp>
          <p:nvGrpSpPr>
            <p:cNvPr id="20" name="Group 19">
              <a:extLst>
                <a:ext uri="{FF2B5EF4-FFF2-40B4-BE49-F238E27FC236}">
                  <a16:creationId xmlns:a16="http://schemas.microsoft.com/office/drawing/2014/main" id="{AD5F6B1F-D73D-48D2-8797-D05D1A54A947}"/>
                </a:ext>
              </a:extLst>
            </p:cNvPr>
            <p:cNvGrpSpPr/>
            <p:nvPr/>
          </p:nvGrpSpPr>
          <p:grpSpPr>
            <a:xfrm>
              <a:off x="9916866" y="1706778"/>
              <a:ext cx="985254" cy="2021272"/>
              <a:chOff x="5809993" y="2439944"/>
              <a:chExt cx="1854945" cy="3805464"/>
            </a:xfrm>
          </p:grpSpPr>
          <p:pic>
            <p:nvPicPr>
              <p:cNvPr id="21" name="Picture 20">
                <a:extLst>
                  <a:ext uri="{FF2B5EF4-FFF2-40B4-BE49-F238E27FC236}">
                    <a16:creationId xmlns:a16="http://schemas.microsoft.com/office/drawing/2014/main" id="{E34736BF-BC2A-490D-AEF5-8F6B1D6DBC9E}"/>
                  </a:ext>
                </a:extLst>
              </p:cNvPr>
              <p:cNvPicPr>
                <a:picLocks noChangeAspect="1"/>
              </p:cNvPicPr>
              <p:nvPr/>
            </p:nvPicPr>
            <p:blipFill>
              <a:blip r:embed="rId5"/>
              <a:stretch>
                <a:fillRect/>
              </a:stretch>
            </p:blipFill>
            <p:spPr>
              <a:xfrm>
                <a:off x="5933105" y="2544719"/>
                <a:ext cx="1608722" cy="3483423"/>
              </a:xfrm>
              <a:prstGeom prst="rect">
                <a:avLst/>
              </a:prstGeom>
            </p:spPr>
          </p:pic>
          <p:pic>
            <p:nvPicPr>
              <p:cNvPr id="23" name="Picture 22" descr="A picture containing monitor&#10;&#10;Description automatically generated">
                <a:extLst>
                  <a:ext uri="{FF2B5EF4-FFF2-40B4-BE49-F238E27FC236}">
                    <a16:creationId xmlns:a16="http://schemas.microsoft.com/office/drawing/2014/main" id="{55AB1C23-1BBB-4157-9A82-69B38EB9666C}"/>
                  </a:ext>
                </a:extLst>
              </p:cNvPr>
              <p:cNvPicPr>
                <a:picLocks noChangeAspect="1"/>
              </p:cNvPicPr>
              <p:nvPr/>
            </p:nvPicPr>
            <p:blipFill>
              <a:blip r:embed="rId6"/>
              <a:stretch>
                <a:fillRect/>
              </a:stretch>
            </p:blipFill>
            <p:spPr>
              <a:xfrm>
                <a:off x="5809993" y="2439944"/>
                <a:ext cx="1854945" cy="3805464"/>
              </a:xfrm>
              <a:prstGeom prst="rect">
                <a:avLst/>
              </a:prstGeom>
            </p:spPr>
          </p:pic>
        </p:grpSp>
      </p:grpSp>
    </p:spTree>
    <p:extLst>
      <p:ext uri="{BB962C8B-B14F-4D97-AF65-F5344CB8AC3E}">
        <p14:creationId xmlns:p14="http://schemas.microsoft.com/office/powerpoint/2010/main" val="336592975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descr="Microsoft Lists logo.">
            <a:extLst>
              <a:ext uri="{FF2B5EF4-FFF2-40B4-BE49-F238E27FC236}">
                <a16:creationId xmlns:a16="http://schemas.microsoft.com/office/drawing/2014/main" id="{C216348E-C853-7816-54D1-D604A205B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260" y="2348165"/>
            <a:ext cx="1828804" cy="1825756"/>
          </a:xfrm>
          <a:prstGeom prst="rect">
            <a:avLst/>
          </a:prstGeom>
        </p:spPr>
      </p:pic>
      <p:sp>
        <p:nvSpPr>
          <p:cNvPr id="2" name="Title 7">
            <a:extLst>
              <a:ext uri="{FF2B5EF4-FFF2-40B4-BE49-F238E27FC236}">
                <a16:creationId xmlns:a16="http://schemas.microsoft.com/office/drawing/2014/main" id="{1FCC9B2D-8096-CF60-2314-8FC1B075E680}"/>
              </a:ext>
            </a:extLst>
          </p:cNvPr>
          <p:cNvSpPr txBox="1">
            <a:spLocks noGrp="1"/>
          </p:cNvSpPr>
          <p:nvPr>
            <p:ph type="title"/>
          </p:nvPr>
        </p:nvSpPr>
        <p:spPr>
          <a:xfrm>
            <a:off x="1435260" y="1964711"/>
            <a:ext cx="10756739" cy="4985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2400" b="1" i="0" kern="1200">
                <a:solidFill>
                  <a:srgbClr val="2A436E"/>
                </a:solidFill>
                <a:latin typeface="Segoe UI Semibold" panose="020B0502040204020203" pitchFamily="34" charset="0"/>
                <a:ea typeface="+mj-ea"/>
                <a:cs typeface="Segoe UI Semibold"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a:solidFill>
                  <a:schemeClr val="bg1"/>
                </a:solidFill>
                <a:latin typeface="Segoe UI Semibold"/>
                <a:cs typeface="Segoe UI Semibold"/>
              </a:rPr>
              <a:t>demo time with Mark</a:t>
            </a:r>
            <a:endParaRPr lang="en-US" sz="2800" b="1" i="0" u="none" strike="noStrike" kern="1200" cap="none" spc="0" normalizeH="0" baseline="0" noProof="0">
              <a:ln>
                <a:noFill/>
              </a:ln>
              <a:solidFill>
                <a:schemeClr val="bg1"/>
              </a:solidFill>
              <a:effectLst/>
              <a:uLnTx/>
              <a:uFillTx/>
              <a:latin typeface="Segoe UI Semibold"/>
              <a:cs typeface="Segoe UI Semibold"/>
            </a:endParaRPr>
          </a:p>
        </p:txBody>
      </p:sp>
    </p:spTree>
    <p:extLst>
      <p:ext uri="{BB962C8B-B14F-4D97-AF65-F5344CB8AC3E}">
        <p14:creationId xmlns:p14="http://schemas.microsoft.com/office/powerpoint/2010/main" val="135977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1B2B2-095E-3246-00BC-4168577A5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D50B2-2B99-B8B6-5A59-59A4C9BF2D76}"/>
              </a:ext>
            </a:extLst>
          </p:cNvPr>
          <p:cNvSpPr txBox="1">
            <a:spLocks noGrp="1"/>
          </p:cNvSpPr>
          <p:nvPr>
            <p:ph type="title" idx="4294967295"/>
          </p:nvPr>
        </p:nvSpPr>
        <p:spPr>
          <a:xfrm>
            <a:off x="0" y="279400"/>
            <a:ext cx="10452100" cy="492125"/>
          </a:xfrm>
          <a:prstGeom prst="round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chemeClr val="tx1"/>
                </a:solidFill>
                <a:effectLst/>
                <a:uLnTx/>
                <a:uFillTx/>
                <a:latin typeface="Aptos" panose="020B0004020202020204" pitchFamily="34" charset="0"/>
                <a:ea typeface="+mj-ea"/>
                <a:cs typeface="+mj-cs"/>
              </a:rPr>
              <a:t>Microsoft Lists | Add Approvals to any list or library</a:t>
            </a:r>
            <a:endParaRPr kumimoji="0" lang="en-US" sz="4800" b="0" i="0" u="none" strike="noStrike" kern="1200" cap="none" spc="0" normalizeH="0" baseline="0" noProof="0">
              <a:ln>
                <a:noFill/>
              </a:ln>
              <a:solidFill>
                <a:schemeClr val="tx1"/>
              </a:solidFill>
              <a:effectLst/>
              <a:uLnTx/>
              <a:uFillTx/>
              <a:latin typeface="Aptos" panose="020B0004020202020204" pitchFamily="34" charset="0"/>
              <a:ea typeface="+mj-ea"/>
              <a:cs typeface="+mj-cs"/>
            </a:endParaRPr>
          </a:p>
        </p:txBody>
      </p:sp>
      <p:sp>
        <p:nvSpPr>
          <p:cNvPr id="5" name="Text Placeholder 2">
            <a:extLst>
              <a:ext uri="{FF2B5EF4-FFF2-40B4-BE49-F238E27FC236}">
                <a16:creationId xmlns:a16="http://schemas.microsoft.com/office/drawing/2014/main" id="{E628F1A5-5821-1B74-1409-146D56169519}"/>
              </a:ext>
            </a:extLst>
          </p:cNvPr>
          <p:cNvSpPr txBox="1">
            <a:spLocks/>
          </p:cNvSpPr>
          <p:nvPr/>
        </p:nvSpPr>
        <p:spPr>
          <a:xfrm>
            <a:off x="584200" y="4419822"/>
            <a:ext cx="4189743" cy="861774"/>
          </a:xfrm>
          <a:prstGeom prst="roundRect">
            <a:avLst>
              <a:gd name="adj" fmla="val 50000"/>
            </a:avLst>
          </a:prstGeom>
          <a:solidFill>
            <a:srgbClr val="F57577"/>
          </a:solidFill>
        </p:spPr>
        <p:txBody>
          <a:bodyPr vert="horz" lIns="36576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Aptos" panose="020B0004020202020204" pitchFamily="34" charset="0"/>
                <a:ea typeface="+mn-ea"/>
                <a:cs typeface="+mn-cs"/>
              </a:rPr>
              <a:t>Nate Tennant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ptos" panose="020B0004020202020204" pitchFamily="34" charset="0"/>
                <a:ea typeface="+mn-ea"/>
                <a:cs typeface="+mn-cs"/>
              </a:rPr>
              <a:t>Senior Product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Aptos" panose="020B0004020202020204" pitchFamily="34" charset="0"/>
                <a:ea typeface="+mn-ea"/>
                <a:cs typeface="+mn-cs"/>
              </a:rPr>
              <a:t>Microsoft </a:t>
            </a:r>
          </a:p>
        </p:txBody>
      </p:sp>
      <p:pic>
        <p:nvPicPr>
          <p:cNvPr id="4" name="Picture 3" descr="Microsoft logo.">
            <a:extLst>
              <a:ext uri="{FF2B5EF4-FFF2-40B4-BE49-F238E27FC236}">
                <a16:creationId xmlns:a16="http://schemas.microsoft.com/office/drawing/2014/main" id="{4CC20BEF-8B45-9AA1-99C5-A91141C1C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192" y="5560078"/>
            <a:ext cx="2895808" cy="1297922"/>
          </a:xfrm>
          <a:prstGeom prst="rect">
            <a:avLst/>
          </a:prstGeom>
        </p:spPr>
      </p:pic>
      <p:pic>
        <p:nvPicPr>
          <p:cNvPr id="3" name="Picture 2">
            <a:extLst>
              <a:ext uri="{FF2B5EF4-FFF2-40B4-BE49-F238E27FC236}">
                <a16:creationId xmlns:a16="http://schemas.microsoft.com/office/drawing/2014/main" id="{0026957D-63F3-B781-795E-BB071FD6FC3D}"/>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8667" b="15156"/>
          <a:stretch/>
        </p:blipFill>
        <p:spPr>
          <a:xfrm>
            <a:off x="0" y="0"/>
            <a:ext cx="12207739" cy="6858000"/>
          </a:xfrm>
          <a:prstGeom prst="rect">
            <a:avLst/>
          </a:prstGeom>
        </p:spPr>
      </p:pic>
    </p:spTree>
    <p:extLst>
      <p:ext uri="{BB962C8B-B14F-4D97-AF65-F5344CB8AC3E}">
        <p14:creationId xmlns:p14="http://schemas.microsoft.com/office/powerpoint/2010/main" val="162312955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918817-67EF-143C-2852-9EA89A09FB34}"/>
              </a:ext>
            </a:extLst>
          </p:cNvPr>
          <p:cNvSpPr>
            <a:spLocks noGrp="1"/>
          </p:cNvSpPr>
          <p:nvPr>
            <p:ph type="title"/>
          </p:nvPr>
        </p:nvSpPr>
        <p:spPr/>
        <p:txBody>
          <a:bodyPr/>
          <a:lstStyle/>
          <a:p>
            <a:r>
              <a:rPr lang="en-US"/>
              <a:t>Lightweight approvals in Lists | Built in</a:t>
            </a:r>
          </a:p>
        </p:txBody>
      </p:sp>
      <p:sp>
        <p:nvSpPr>
          <p:cNvPr id="6" name="Text Placeholder 5">
            <a:extLst>
              <a:ext uri="{FF2B5EF4-FFF2-40B4-BE49-F238E27FC236}">
                <a16:creationId xmlns:a16="http://schemas.microsoft.com/office/drawing/2014/main" id="{3D270214-F43B-BA21-F0FC-C8E4581C9808}"/>
              </a:ext>
            </a:extLst>
          </p:cNvPr>
          <p:cNvSpPr>
            <a:spLocks noGrp="1"/>
          </p:cNvSpPr>
          <p:nvPr>
            <p:ph type="body" sz="quarter" idx="10"/>
          </p:nvPr>
        </p:nvSpPr>
        <p:spPr>
          <a:xfrm>
            <a:off x="588263" y="1434370"/>
            <a:ext cx="9705461" cy="307777"/>
          </a:xfrm>
        </p:spPr>
        <p:txBody>
          <a:bodyPr/>
          <a:lstStyle/>
          <a:p>
            <a:r>
              <a:rPr lang="en-US"/>
              <a:t>C</a:t>
            </a:r>
            <a:r>
              <a:rPr lang="en-US" sz="2000"/>
              <a:t>onnected to Teams Approvals</a:t>
            </a:r>
            <a:r>
              <a:rPr lang="en-US"/>
              <a:t> | A</a:t>
            </a:r>
            <a:r>
              <a:rPr lang="en-US" sz="2000"/>
              <a:t>vailable in two list templates </a:t>
            </a:r>
            <a:endParaRPr lang="en-US"/>
          </a:p>
        </p:txBody>
      </p:sp>
      <p:pic>
        <p:nvPicPr>
          <p:cNvPr id="12" name="Picture 11" descr="SharePoint create a new list experience">
            <a:extLst>
              <a:ext uri="{FF2B5EF4-FFF2-40B4-BE49-F238E27FC236}">
                <a16:creationId xmlns:a16="http://schemas.microsoft.com/office/drawing/2014/main" id="{9170D778-E438-1FE2-9B68-C7E8B50528EB}"/>
              </a:ext>
            </a:extLst>
          </p:cNvPr>
          <p:cNvPicPr>
            <a:picLocks noChangeAspect="1"/>
          </p:cNvPicPr>
          <p:nvPr/>
        </p:nvPicPr>
        <p:blipFill rotWithShape="1">
          <a:blip r:embed="rId2"/>
          <a:srcRect t="1049" b="5959"/>
          <a:stretch/>
        </p:blipFill>
        <p:spPr>
          <a:xfrm>
            <a:off x="224645" y="1976057"/>
            <a:ext cx="6115644" cy="3665682"/>
          </a:xfrm>
          <a:prstGeom prst="roundRect">
            <a:avLst>
              <a:gd name="adj" fmla="val 1916"/>
            </a:avLst>
          </a:prstGeom>
        </p:spPr>
      </p:pic>
      <p:pic>
        <p:nvPicPr>
          <p:cNvPr id="13" name="Picture 12" descr="Example list using approvals">
            <a:extLst>
              <a:ext uri="{FF2B5EF4-FFF2-40B4-BE49-F238E27FC236}">
                <a16:creationId xmlns:a16="http://schemas.microsoft.com/office/drawing/2014/main" id="{DFDD915C-A538-D34F-263F-E3C2C4CD5F5A}"/>
              </a:ext>
            </a:extLst>
          </p:cNvPr>
          <p:cNvPicPr>
            <a:picLocks noChangeAspect="1"/>
          </p:cNvPicPr>
          <p:nvPr/>
        </p:nvPicPr>
        <p:blipFill>
          <a:blip r:embed="rId3"/>
          <a:srcRect r="19003"/>
          <a:stretch/>
        </p:blipFill>
        <p:spPr>
          <a:xfrm>
            <a:off x="6466711" y="2591703"/>
            <a:ext cx="5574603" cy="2253555"/>
          </a:xfrm>
          <a:prstGeom prst="roundRect">
            <a:avLst>
              <a:gd name="adj" fmla="val 3898"/>
            </a:avLst>
          </a:prstGeom>
        </p:spPr>
      </p:pic>
      <p:sp>
        <p:nvSpPr>
          <p:cNvPr id="14" name="Rectangle: Rounded Corners 13">
            <a:extLst>
              <a:ext uri="{FF2B5EF4-FFF2-40B4-BE49-F238E27FC236}">
                <a16:creationId xmlns:a16="http://schemas.microsoft.com/office/drawing/2014/main" id="{84A14BBC-B34C-E2DF-7E89-F7379DFBA392}"/>
              </a:ext>
              <a:ext uri="{C183D7F6-B498-43B3-948B-1728B52AA6E4}">
                <adec:decorative xmlns:adec="http://schemas.microsoft.com/office/drawing/2017/decorative" val="1"/>
              </a:ext>
            </a:extLst>
          </p:cNvPr>
          <p:cNvSpPr/>
          <p:nvPr/>
        </p:nvSpPr>
        <p:spPr bwMode="auto">
          <a:xfrm>
            <a:off x="1499347" y="4639238"/>
            <a:ext cx="1163171" cy="968886"/>
          </a:xfrm>
          <a:prstGeom prst="roundRect">
            <a:avLst>
              <a:gd name="adj" fmla="val 6258"/>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Rounded Corners 14">
            <a:extLst>
              <a:ext uri="{FF2B5EF4-FFF2-40B4-BE49-F238E27FC236}">
                <a16:creationId xmlns:a16="http://schemas.microsoft.com/office/drawing/2014/main" id="{1941C6F5-FCED-D779-1C5F-A0463754BC72}"/>
              </a:ext>
              <a:ext uri="{C183D7F6-B498-43B3-948B-1728B52AA6E4}">
                <adec:decorative xmlns:adec="http://schemas.microsoft.com/office/drawing/2017/decorative" val="1"/>
              </a:ext>
            </a:extLst>
          </p:cNvPr>
          <p:cNvSpPr/>
          <p:nvPr/>
        </p:nvSpPr>
        <p:spPr bwMode="auto">
          <a:xfrm>
            <a:off x="4986618" y="4639238"/>
            <a:ext cx="1163171" cy="968886"/>
          </a:xfrm>
          <a:prstGeom prst="roundRect">
            <a:avLst>
              <a:gd name="adj" fmla="val 6258"/>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740863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click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here</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5AAC-0E63-73C8-3327-18EAC53FE8E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4DC0C43-B637-0DFD-2B5D-5E52592CD0E4}"/>
              </a:ext>
            </a:extLst>
          </p:cNvPr>
          <p:cNvSpPr>
            <a:spLocks noGrp="1"/>
          </p:cNvSpPr>
          <p:nvPr>
            <p:ph type="title"/>
          </p:nvPr>
        </p:nvSpPr>
        <p:spPr/>
        <p:txBody>
          <a:bodyPr/>
          <a:lstStyle/>
          <a:p>
            <a:r>
              <a:rPr lang="en-US"/>
              <a:t>Lightweight approvals in Lists | Add to any list</a:t>
            </a:r>
          </a:p>
        </p:txBody>
      </p:sp>
      <p:sp>
        <p:nvSpPr>
          <p:cNvPr id="6" name="Text Placeholder 5">
            <a:extLst>
              <a:ext uri="{FF2B5EF4-FFF2-40B4-BE49-F238E27FC236}">
                <a16:creationId xmlns:a16="http://schemas.microsoft.com/office/drawing/2014/main" id="{F842DB71-7CD7-1EC6-99DB-9A4F0FFC69E0}"/>
              </a:ext>
            </a:extLst>
          </p:cNvPr>
          <p:cNvSpPr>
            <a:spLocks noGrp="1"/>
          </p:cNvSpPr>
          <p:nvPr>
            <p:ph type="body" sz="quarter" idx="10"/>
          </p:nvPr>
        </p:nvSpPr>
        <p:spPr>
          <a:xfrm>
            <a:off x="586390" y="1434370"/>
            <a:ext cx="10534328" cy="1046440"/>
          </a:xfrm>
        </p:spPr>
        <p:txBody>
          <a:bodyPr/>
          <a:lstStyle/>
          <a:p>
            <a:r>
              <a:rPr lang="en-US"/>
              <a:t>Enable w</a:t>
            </a:r>
            <a:r>
              <a:rPr lang="en-US" sz="2000"/>
              <a:t>ith the flick of a simple toggle…</a:t>
            </a:r>
            <a:endParaRPr lang="en-US"/>
          </a:p>
          <a:p>
            <a:r>
              <a:rPr lang="en-US"/>
              <a:t>… to b</a:t>
            </a:r>
            <a:r>
              <a:rPr lang="en-US" sz="2000"/>
              <a:t>ring the same experience </a:t>
            </a:r>
            <a:r>
              <a:rPr lang="en-US" sz="2000" b="1"/>
              <a:t>to any of your lists </a:t>
            </a:r>
            <a:r>
              <a:rPr lang="en-US" sz="2000"/>
              <a:t>– in Lists, SharePoint, and Teams.</a:t>
            </a:r>
          </a:p>
          <a:p>
            <a:endParaRPr lang="en-US"/>
          </a:p>
        </p:txBody>
      </p:sp>
      <p:pic>
        <p:nvPicPr>
          <p:cNvPr id="9" name="Picture 8" descr="Approvals menu item when adding approvals featrue to your list. ">
            <a:extLst>
              <a:ext uri="{FF2B5EF4-FFF2-40B4-BE49-F238E27FC236}">
                <a16:creationId xmlns:a16="http://schemas.microsoft.com/office/drawing/2014/main" id="{C399CFF5-34CB-0E08-DB2B-63EA250B982A}"/>
              </a:ext>
            </a:extLst>
          </p:cNvPr>
          <p:cNvPicPr>
            <a:picLocks noChangeAspect="1"/>
          </p:cNvPicPr>
          <p:nvPr/>
        </p:nvPicPr>
        <p:blipFill>
          <a:blip r:embed="rId2"/>
          <a:srcRect b="46160"/>
          <a:stretch/>
        </p:blipFill>
        <p:spPr>
          <a:xfrm>
            <a:off x="586390" y="3084325"/>
            <a:ext cx="7165193" cy="1255932"/>
          </a:xfrm>
          <a:prstGeom prst="roundRect">
            <a:avLst>
              <a:gd name="adj" fmla="val 9172"/>
            </a:avLst>
          </a:prstGeom>
          <a:ln>
            <a:noFill/>
          </a:ln>
          <a:effectLst>
            <a:outerShdw blurRad="292100" dist="139700" dir="2700000" algn="tl" rotWithShape="0">
              <a:srgbClr val="333333">
                <a:alpha val="65000"/>
              </a:srgbClr>
            </a:outerShdw>
          </a:effectLst>
        </p:spPr>
      </p:pic>
      <p:pic>
        <p:nvPicPr>
          <p:cNvPr id="8" name="Picture 7" descr="Configure approvals to use with Microsoft Lists. ">
            <a:extLst>
              <a:ext uri="{FF2B5EF4-FFF2-40B4-BE49-F238E27FC236}">
                <a16:creationId xmlns:a16="http://schemas.microsoft.com/office/drawing/2014/main" id="{E80D1003-D1F0-2384-5903-BBCBF56E871A}"/>
              </a:ext>
            </a:extLst>
          </p:cNvPr>
          <p:cNvPicPr>
            <a:picLocks noChangeAspect="1"/>
          </p:cNvPicPr>
          <p:nvPr/>
        </p:nvPicPr>
        <p:blipFill>
          <a:blip r:embed="rId3"/>
          <a:srcRect l="2019" t="2933" r="3519" b="4427"/>
          <a:stretch/>
        </p:blipFill>
        <p:spPr>
          <a:xfrm>
            <a:off x="8296835" y="3139888"/>
            <a:ext cx="3429000" cy="1754842"/>
          </a:xfrm>
          <a:prstGeom prst="roundRect">
            <a:avLst>
              <a:gd name="adj" fmla="val 3257"/>
            </a:avLst>
          </a:prstGeom>
          <a:ln>
            <a:noFill/>
          </a:ln>
          <a:effectLst>
            <a:outerShdw blurRad="292100" dist="139700" dir="2700000" algn="tl" rotWithShape="0">
              <a:srgbClr val="333333">
                <a:alpha val="65000"/>
              </a:srgbClr>
            </a:outerShdw>
          </a:effectLst>
        </p:spPr>
      </p:pic>
      <p:sp>
        <p:nvSpPr>
          <p:cNvPr id="10" name="Rectangle: Rounded Corners 9">
            <a:extLst>
              <a:ext uri="{FF2B5EF4-FFF2-40B4-BE49-F238E27FC236}">
                <a16:creationId xmlns:a16="http://schemas.microsoft.com/office/drawing/2014/main" id="{E3EDC01C-E292-84E1-FB0E-C191F3676F2B}"/>
              </a:ext>
              <a:ext uri="{C183D7F6-B498-43B3-948B-1728B52AA6E4}">
                <adec:decorative xmlns:adec="http://schemas.microsoft.com/office/drawing/2017/decorative" val="1"/>
              </a:ext>
            </a:extLst>
          </p:cNvPr>
          <p:cNvSpPr/>
          <p:nvPr/>
        </p:nvSpPr>
        <p:spPr>
          <a:xfrm>
            <a:off x="5815003" y="3925153"/>
            <a:ext cx="1464626" cy="239812"/>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prstClr val="white"/>
              </a:solidFill>
              <a:latin typeface="Segoe UI"/>
            </a:endParaRPr>
          </a:p>
        </p:txBody>
      </p:sp>
      <p:cxnSp>
        <p:nvCxnSpPr>
          <p:cNvPr id="11" name="Straight Arrow Connector 10">
            <a:extLst>
              <a:ext uri="{FF2B5EF4-FFF2-40B4-BE49-F238E27FC236}">
                <a16:creationId xmlns:a16="http://schemas.microsoft.com/office/drawing/2014/main" id="{E2F02467-71E9-03B2-8E9B-FB9B358B2D6D}"/>
              </a:ext>
              <a:ext uri="{C183D7F6-B498-43B3-948B-1728B52AA6E4}">
                <adec:decorative xmlns:adec="http://schemas.microsoft.com/office/drawing/2017/decorative" val="1"/>
              </a:ext>
            </a:extLst>
          </p:cNvPr>
          <p:cNvCxnSpPr/>
          <p:nvPr/>
        </p:nvCxnSpPr>
        <p:spPr>
          <a:xfrm>
            <a:off x="7379167" y="4018162"/>
            <a:ext cx="74483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8264371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a:extLst>
            <a:ext uri="{FF2B5EF4-FFF2-40B4-BE49-F238E27FC236}">
              <a16:creationId xmlns:a16="http://schemas.microsoft.com/office/drawing/2014/main" id="{EF938919-365B-EDDF-68CE-27DB91C16174}"/>
            </a:ext>
          </a:extLst>
        </p:cNvPr>
        <p:cNvGrpSpPr/>
        <p:nvPr/>
      </p:nvGrpSpPr>
      <p:grpSpPr>
        <a:xfrm>
          <a:off x="0" y="0"/>
          <a:ext cx="0" cy="0"/>
          <a:chOff x="0" y="0"/>
          <a:chExt cx="0" cy="0"/>
        </a:xfrm>
      </p:grpSpPr>
      <p:pic>
        <p:nvPicPr>
          <p:cNvPr id="4" name="Picture 3" descr="Microsoft Lists logo.">
            <a:extLst>
              <a:ext uri="{FF2B5EF4-FFF2-40B4-BE49-F238E27FC236}">
                <a16:creationId xmlns:a16="http://schemas.microsoft.com/office/drawing/2014/main" id="{48977410-6D07-6277-4855-B35D23E54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260" y="2348165"/>
            <a:ext cx="1828804" cy="1825756"/>
          </a:xfrm>
          <a:prstGeom prst="rect">
            <a:avLst/>
          </a:prstGeom>
        </p:spPr>
      </p:pic>
      <p:sp>
        <p:nvSpPr>
          <p:cNvPr id="2" name="Title 7">
            <a:extLst>
              <a:ext uri="{FF2B5EF4-FFF2-40B4-BE49-F238E27FC236}">
                <a16:creationId xmlns:a16="http://schemas.microsoft.com/office/drawing/2014/main" id="{0E739176-F3A0-3CC2-0760-2F89504E64AE}"/>
              </a:ext>
            </a:extLst>
          </p:cNvPr>
          <p:cNvSpPr txBox="1">
            <a:spLocks noGrp="1"/>
          </p:cNvSpPr>
          <p:nvPr>
            <p:ph type="title"/>
          </p:nvPr>
        </p:nvSpPr>
        <p:spPr>
          <a:xfrm>
            <a:off x="1435260" y="1964711"/>
            <a:ext cx="10756739" cy="4985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2400" b="1" i="0" kern="1200">
                <a:solidFill>
                  <a:srgbClr val="2A436E"/>
                </a:solidFill>
                <a:latin typeface="Segoe UI Semibold" panose="020B0502040204020203" pitchFamily="34" charset="0"/>
                <a:ea typeface="+mj-ea"/>
                <a:cs typeface="Segoe UI Semibold"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a:solidFill>
                  <a:schemeClr val="bg1"/>
                </a:solidFill>
                <a:latin typeface="Segoe UI Semibold"/>
                <a:cs typeface="Segoe UI Semibold"/>
              </a:rPr>
              <a:t>demo time with Nate</a:t>
            </a:r>
            <a:endParaRPr lang="en-US" sz="2800" b="1" i="0" u="none" strike="noStrike" kern="1200" cap="none" spc="0" normalizeH="0" baseline="0" noProof="0">
              <a:ln>
                <a:noFill/>
              </a:ln>
              <a:solidFill>
                <a:schemeClr val="bg1"/>
              </a:solidFill>
              <a:effectLst/>
              <a:uLnTx/>
              <a:uFillTx/>
              <a:latin typeface="Segoe UI Semibold"/>
              <a:cs typeface="Segoe UI Semibold"/>
            </a:endParaRPr>
          </a:p>
        </p:txBody>
      </p:sp>
    </p:spTree>
    <p:extLst>
      <p:ext uri="{BB962C8B-B14F-4D97-AF65-F5344CB8AC3E}">
        <p14:creationId xmlns:p14="http://schemas.microsoft.com/office/powerpoint/2010/main" val="390794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ADB73-3F02-338D-DB09-83AD27D1808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D487F4E-B701-99F2-E49B-52132EB41095}"/>
              </a:ext>
            </a:extLst>
          </p:cNvPr>
          <p:cNvSpPr>
            <a:spLocks noGrp="1"/>
          </p:cNvSpPr>
          <p:nvPr>
            <p:ph type="title"/>
          </p:nvPr>
        </p:nvSpPr>
        <p:spPr/>
        <p:txBody>
          <a:bodyPr/>
          <a:lstStyle/>
          <a:p>
            <a:r>
              <a:rPr lang="en-US"/>
              <a:t>And one more related item…</a:t>
            </a:r>
          </a:p>
        </p:txBody>
      </p:sp>
      <p:sp>
        <p:nvSpPr>
          <p:cNvPr id="6" name="Text Placeholder 5">
            <a:extLst>
              <a:ext uri="{FF2B5EF4-FFF2-40B4-BE49-F238E27FC236}">
                <a16:creationId xmlns:a16="http://schemas.microsoft.com/office/drawing/2014/main" id="{147F40DC-AE85-580E-0EC4-F32E50E51F52}"/>
              </a:ext>
            </a:extLst>
          </p:cNvPr>
          <p:cNvSpPr>
            <a:spLocks noGrp="1"/>
          </p:cNvSpPr>
          <p:nvPr>
            <p:ph type="body" sz="quarter" idx="10"/>
          </p:nvPr>
        </p:nvSpPr>
        <p:spPr>
          <a:xfrm>
            <a:off x="586390" y="1434370"/>
            <a:ext cx="10534328" cy="307777"/>
          </a:xfrm>
        </p:spPr>
        <p:txBody>
          <a:bodyPr/>
          <a:lstStyle/>
          <a:p>
            <a:r>
              <a:rPr lang="en-US"/>
              <a:t>With that same </a:t>
            </a:r>
            <a:r>
              <a:rPr lang="en-US" sz="2000"/>
              <a:t>flick of a toggle…</a:t>
            </a:r>
            <a:endParaRPr lang="en-US"/>
          </a:p>
        </p:txBody>
      </p:sp>
      <p:sp>
        <p:nvSpPr>
          <p:cNvPr id="2" name="Text Placeholder 5">
            <a:extLst>
              <a:ext uri="{FF2B5EF4-FFF2-40B4-BE49-F238E27FC236}">
                <a16:creationId xmlns:a16="http://schemas.microsoft.com/office/drawing/2014/main" id="{76E8C9E1-6BEF-4BF6-D1A7-DF6E76F5DA8F}"/>
              </a:ext>
            </a:extLst>
          </p:cNvPr>
          <p:cNvSpPr txBox="1">
            <a:spLocks/>
          </p:cNvSpPr>
          <p:nvPr/>
        </p:nvSpPr>
        <p:spPr>
          <a:xfrm>
            <a:off x="586390" y="1815978"/>
            <a:ext cx="10534328"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rgbClr val="000000"/>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l" rtl="0" eaLnBrk="1" fontAlgn="auto" latinLnBrk="0" hangingPunct="1">
              <a:spcBef>
                <a:spcPts val="480"/>
              </a:spcBef>
            </a:pPr>
            <a:r>
              <a:rPr lang="en-US" sz="1800" b="0" i="0" kern="1200" spc="0" baseline="0">
                <a:solidFill>
                  <a:srgbClr val="000000"/>
                </a:solidFill>
                <a:effectLst/>
                <a:latin typeface="Segoe UI" panose="020B0502040204020203" pitchFamily="34" charset="0"/>
                <a:ea typeface="+mn-ea"/>
                <a:cs typeface="Segoe UI" panose="020B0502040204020203" pitchFamily="34" charset="0"/>
              </a:rPr>
              <a:t>… you, too, will be able to add the same approvals experience to any </a:t>
            </a:r>
            <a:r>
              <a:rPr lang="en-US" sz="1800" b="1" i="0" kern="1200" spc="0" baseline="0">
                <a:solidFill>
                  <a:srgbClr val="000000"/>
                </a:solidFill>
                <a:effectLst/>
                <a:latin typeface="Segoe UI" panose="020B0502040204020203" pitchFamily="34" charset="0"/>
                <a:ea typeface="+mn-ea"/>
                <a:cs typeface="Segoe UI" panose="020B0502040204020203" pitchFamily="34" charset="0"/>
              </a:rPr>
              <a:t>document library</a:t>
            </a:r>
            <a:r>
              <a:rPr lang="en-US" sz="1800" b="0" i="0" kern="1200" spc="0" baseline="0">
                <a:solidFill>
                  <a:srgbClr val="000000"/>
                </a:solidFill>
                <a:effectLst/>
                <a:latin typeface="Segoe UI" panose="020B0502040204020203" pitchFamily="34" charset="0"/>
                <a:ea typeface="+mn-ea"/>
                <a:cs typeface="Segoe UI" panose="020B0502040204020203" pitchFamily="34" charset="0"/>
              </a:rPr>
              <a:t>!</a:t>
            </a:r>
            <a:endParaRPr lang="en-US">
              <a:effectLst/>
            </a:endParaRPr>
          </a:p>
        </p:txBody>
      </p:sp>
      <p:pic>
        <p:nvPicPr>
          <p:cNvPr id="3" name="Picture 2" descr="Mock of a a SharePoint document library with the new Approvals app integration. ">
            <a:extLst>
              <a:ext uri="{FF2B5EF4-FFF2-40B4-BE49-F238E27FC236}">
                <a16:creationId xmlns:a16="http://schemas.microsoft.com/office/drawing/2014/main" id="{8BB45126-82CF-D835-7F46-E3CA9DA0B299}"/>
              </a:ext>
            </a:extLst>
          </p:cNvPr>
          <p:cNvPicPr>
            <a:picLocks noChangeAspect="1"/>
          </p:cNvPicPr>
          <p:nvPr/>
        </p:nvPicPr>
        <p:blipFill>
          <a:blip r:embed="rId2"/>
          <a:stretch>
            <a:fillRect/>
          </a:stretch>
        </p:blipFill>
        <p:spPr>
          <a:xfrm>
            <a:off x="2024818" y="2370138"/>
            <a:ext cx="7657472" cy="3913179"/>
          </a:xfrm>
          <a:prstGeom prst="roundRect">
            <a:avLst>
              <a:gd name="adj" fmla="val 2294"/>
            </a:avLst>
          </a:prstGeom>
        </p:spPr>
      </p:pic>
    </p:spTree>
    <p:extLst>
      <p:ext uri="{BB962C8B-B14F-4D97-AF65-F5344CB8AC3E}">
        <p14:creationId xmlns:p14="http://schemas.microsoft.com/office/powerpoint/2010/main" val="231468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EC7EF-0976-D56A-68FE-9063A0D5D5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5047E8-0473-5225-A74E-E26ED9867895}"/>
              </a:ext>
            </a:extLst>
          </p:cNvPr>
          <p:cNvSpPr txBox="1">
            <a:spLocks noGrp="1"/>
          </p:cNvSpPr>
          <p:nvPr>
            <p:ph type="title" idx="4294967295"/>
          </p:nvPr>
        </p:nvSpPr>
        <p:spPr>
          <a:xfrm>
            <a:off x="-139964" y="279109"/>
            <a:ext cx="9144000" cy="492443"/>
          </a:xfrm>
          <a:prstGeom prst="round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chemeClr val="tx1"/>
                </a:solidFill>
                <a:effectLst/>
                <a:uLnTx/>
                <a:uFillTx/>
                <a:latin typeface="Aptos" panose="020B0004020202020204" pitchFamily="34" charset="0"/>
                <a:ea typeface="+mj-ea"/>
                <a:cs typeface="+mj-cs"/>
              </a:rPr>
              <a:t>Learn more | </a:t>
            </a:r>
            <a:r>
              <a:rPr kumimoji="0" lang="en-US" sz="3600" b="0" i="0" u="none" strike="noStrike" kern="1200" cap="none" spc="0" normalizeH="0" baseline="0" noProof="0">
                <a:ln>
                  <a:noFill/>
                </a:ln>
                <a:solidFill>
                  <a:schemeClr val="tx1"/>
                </a:solidFill>
                <a:effectLst/>
                <a:uLnTx/>
                <a:uFillTx/>
                <a:latin typeface="Aptos" panose="020B0004020202020204" pitchFamily="34" charset="0"/>
                <a:ea typeface="+mj-ea"/>
                <a:cs typeface="+mj-cs"/>
              </a:rPr>
              <a:t>Microsoft Lists</a:t>
            </a:r>
            <a:endParaRPr kumimoji="0" lang="en-US" sz="4800" b="0" i="0" u="none" strike="noStrike" kern="1200" cap="none" spc="0" normalizeH="0" baseline="0" noProof="0">
              <a:ln>
                <a:noFill/>
              </a:ln>
              <a:solidFill>
                <a:schemeClr val="tx1"/>
              </a:solidFill>
              <a:effectLst/>
              <a:uLnTx/>
              <a:uFillTx/>
              <a:latin typeface="Aptos" panose="020B0004020202020204" pitchFamily="34" charset="0"/>
              <a:ea typeface="+mj-ea"/>
              <a:cs typeface="+mj-cs"/>
            </a:endParaRPr>
          </a:p>
        </p:txBody>
      </p:sp>
      <p:sp>
        <p:nvSpPr>
          <p:cNvPr id="7" name="Text Placeholder 2">
            <a:extLst>
              <a:ext uri="{FF2B5EF4-FFF2-40B4-BE49-F238E27FC236}">
                <a16:creationId xmlns:a16="http://schemas.microsoft.com/office/drawing/2014/main" id="{289E579C-8448-70DA-6F9C-6DAA125D9D08}"/>
              </a:ext>
            </a:extLst>
          </p:cNvPr>
          <p:cNvSpPr txBox="1">
            <a:spLocks/>
          </p:cNvSpPr>
          <p:nvPr/>
        </p:nvSpPr>
        <p:spPr>
          <a:xfrm>
            <a:off x="4001128" y="5263199"/>
            <a:ext cx="4189743" cy="861774"/>
          </a:xfrm>
          <a:prstGeom prst="roundRect">
            <a:avLst>
              <a:gd name="adj" fmla="val 50000"/>
            </a:avLst>
          </a:prstGeom>
          <a:solidFill>
            <a:schemeClr val="bg1"/>
          </a:solidFill>
          <a:effectLst>
            <a:outerShdw blurRad="50800" dist="38100" dir="2700000" algn="tl" rotWithShape="0">
              <a:prstClr val="black">
                <a:alpha val="40000"/>
              </a:prstClr>
            </a:outerShdw>
          </a:effectLst>
        </p:spPr>
        <p:txBody>
          <a:bodyPr vert="horz" lIns="36576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schemeClr val="tx1"/>
                </a:solidFill>
                <a:latin typeface="Aptos" panose="020B0004020202020204" pitchFamily="34" charset="0"/>
              </a:rPr>
              <a:t>a</a:t>
            </a:r>
            <a:r>
              <a:rPr kumimoji="0" lang="en-US" sz="2800" b="0" i="0" u="none" strike="noStrike" kern="1200" cap="none" spc="0" normalizeH="0" baseline="0" noProof="0">
                <a:ln>
                  <a:noFill/>
                </a:ln>
                <a:solidFill>
                  <a:schemeClr val="tx1"/>
                </a:solidFill>
                <a:effectLst/>
                <a:uLnTx/>
                <a:uFillTx/>
                <a:latin typeface="Aptos" panose="020B0004020202020204" pitchFamily="34" charset="0"/>
                <a:ea typeface="+mn-ea"/>
                <a:cs typeface="+mn-cs"/>
              </a:rPr>
              <a:t>ka.ms/MSLists</a:t>
            </a:r>
          </a:p>
        </p:txBody>
      </p:sp>
      <p:pic>
        <p:nvPicPr>
          <p:cNvPr id="4" name="Picture 3" descr="Microsoft logo">
            <a:extLst>
              <a:ext uri="{FF2B5EF4-FFF2-40B4-BE49-F238E27FC236}">
                <a16:creationId xmlns:a16="http://schemas.microsoft.com/office/drawing/2014/main" id="{5D6FC975-03F5-5236-9E96-283E4872F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192" y="5694086"/>
            <a:ext cx="2895808" cy="1297922"/>
          </a:xfrm>
          <a:prstGeom prst="rect">
            <a:avLst/>
          </a:prstGeom>
        </p:spPr>
      </p:pic>
      <p:pic>
        <p:nvPicPr>
          <p:cNvPr id="3" name="Picture 2">
            <a:extLst>
              <a:ext uri="{FF2B5EF4-FFF2-40B4-BE49-F238E27FC236}">
                <a16:creationId xmlns:a16="http://schemas.microsoft.com/office/drawing/2014/main" id="{D8C22ED8-1880-C31C-C61D-B232DEBDB9A7}"/>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t="28667" b="15156"/>
          <a:stretch/>
        </p:blipFill>
        <p:spPr>
          <a:xfrm>
            <a:off x="0" y="0"/>
            <a:ext cx="12207739" cy="6858000"/>
          </a:xfrm>
          <a:prstGeom prst="rect">
            <a:avLst/>
          </a:prstGeom>
        </p:spPr>
      </p:pic>
    </p:spTree>
    <p:extLst>
      <p:ext uri="{BB962C8B-B14F-4D97-AF65-F5344CB8AC3E}">
        <p14:creationId xmlns:p14="http://schemas.microsoft.com/office/powerpoint/2010/main" val="14053105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Upcoming community events</a:t>
            </a:r>
          </a:p>
        </p:txBody>
      </p:sp>
      <p:sp>
        <p:nvSpPr>
          <p:cNvPr id="9" name="Text Placeholder 8">
            <a:extLst>
              <a:ext uri="{FF2B5EF4-FFF2-40B4-BE49-F238E27FC236}">
                <a16:creationId xmlns:a16="http://schemas.microsoft.com/office/drawing/2014/main" id="{6F7F9D9D-BC2E-2B95-D667-3771B36DF0AD}"/>
              </a:ext>
            </a:extLst>
          </p:cNvPr>
          <p:cNvSpPr>
            <a:spLocks noGrp="1"/>
          </p:cNvSpPr>
          <p:nvPr>
            <p:ph type="body" sz="quarter" idx="10"/>
          </p:nvPr>
        </p:nvSpPr>
        <p:spPr>
          <a:xfrm>
            <a:off x="500979" y="1435496"/>
            <a:ext cx="2284424" cy="4097795"/>
          </a:xfrm>
        </p:spPr>
        <p:txBody>
          <a:bodyPr vert="horz" wrap="square" lIns="0" tIns="0" rIns="0" bIns="0" rtlCol="0" anchor="t">
            <a:noAutofit/>
          </a:bodyPr>
          <a:lstStyle/>
          <a:p>
            <a:pPr marL="0" indent="0" algn="l">
              <a:lnSpc>
                <a:spcPct val="90000"/>
              </a:lnSpc>
              <a:spcBef>
                <a:spcPts val="1000"/>
              </a:spcBef>
              <a:buNone/>
            </a:pPr>
            <a:r>
              <a:rPr lang="da-DK" b="0" i="0">
                <a:solidFill>
                  <a:srgbClr val="262626"/>
                </a:solidFill>
                <a:effectLst/>
                <a:highlight>
                  <a:srgbClr val="FFFFFF"/>
                </a:highlight>
                <a:latin typeface="Segoe UI"/>
                <a:cs typeface="Segoe UI Semilight"/>
              </a:rPr>
              <a:t>Oct 23</a:t>
            </a:r>
            <a:endParaRPr lang="da-DK"/>
          </a:p>
          <a:p>
            <a:pPr marL="0" indent="0" algn="l">
              <a:lnSpc>
                <a:spcPct val="90000"/>
              </a:lnSpc>
              <a:spcBef>
                <a:spcPts val="1000"/>
              </a:spcBef>
              <a:buNone/>
            </a:pPr>
            <a:r>
              <a:rPr lang="da-DK" b="0" i="0">
                <a:solidFill>
                  <a:srgbClr val="262626"/>
                </a:solidFill>
                <a:effectLst/>
                <a:highlight>
                  <a:srgbClr val="FFFFFF"/>
                </a:highlight>
                <a:latin typeface="Segoe UI"/>
                <a:cs typeface="Segoe UI Semilight"/>
              </a:rPr>
              <a:t>Oct 26</a:t>
            </a:r>
          </a:p>
          <a:p>
            <a:pPr marL="0" indent="0" algn="l">
              <a:lnSpc>
                <a:spcPct val="90000"/>
              </a:lnSpc>
              <a:spcBef>
                <a:spcPts val="1000"/>
              </a:spcBef>
              <a:buNone/>
            </a:pPr>
            <a:r>
              <a:rPr lang="da-DK">
                <a:solidFill>
                  <a:srgbClr val="262626"/>
                </a:solidFill>
                <a:highlight>
                  <a:srgbClr val="FFFFFF"/>
                </a:highlight>
                <a:latin typeface="Segoe UI"/>
                <a:cs typeface="Segoe UI Semilight"/>
              </a:rPr>
              <a:t>Oct 31</a:t>
            </a:r>
            <a:endParaRPr lang="da-DK" b="0" i="0">
              <a:solidFill>
                <a:srgbClr val="262626"/>
              </a:solidFill>
              <a:effectLst/>
              <a:highlight>
                <a:srgbClr val="FFFFFF"/>
              </a:highlight>
              <a:latin typeface="Segoe UI"/>
              <a:cs typeface="Segoe UI Semilight"/>
            </a:endParaRPr>
          </a:p>
          <a:p>
            <a:pPr marL="0" indent="0" algn="l">
              <a:lnSpc>
                <a:spcPct val="90000"/>
              </a:lnSpc>
              <a:spcBef>
                <a:spcPts val="1000"/>
              </a:spcBef>
              <a:buNone/>
            </a:pPr>
            <a:r>
              <a:rPr lang="da-DK" b="0" i="0">
                <a:solidFill>
                  <a:srgbClr val="262626"/>
                </a:solidFill>
                <a:effectLst/>
                <a:highlight>
                  <a:srgbClr val="FFFFFF"/>
                </a:highlight>
                <a:latin typeface="Segoe UI"/>
                <a:cs typeface="Segoe UI Semilight"/>
              </a:rPr>
              <a:t>Nov 1</a:t>
            </a:r>
          </a:p>
          <a:p>
            <a:pPr marL="0" indent="0" algn="l">
              <a:lnSpc>
                <a:spcPct val="90000"/>
              </a:lnSpc>
              <a:spcBef>
                <a:spcPts val="1000"/>
              </a:spcBef>
              <a:buNone/>
            </a:pPr>
            <a:r>
              <a:rPr lang="da-DK" b="0" i="0">
                <a:solidFill>
                  <a:srgbClr val="262626"/>
                </a:solidFill>
                <a:effectLst/>
                <a:highlight>
                  <a:srgbClr val="FFFFFF"/>
                </a:highlight>
                <a:latin typeface="Segoe UI"/>
                <a:cs typeface="Segoe UI Semilight"/>
              </a:rPr>
              <a:t>Nov 11-15</a:t>
            </a:r>
          </a:p>
          <a:p>
            <a:pPr marL="0" indent="0" algn="l">
              <a:lnSpc>
                <a:spcPct val="90000"/>
              </a:lnSpc>
              <a:spcBef>
                <a:spcPts val="1000"/>
              </a:spcBef>
              <a:buNone/>
            </a:pPr>
            <a:r>
              <a:rPr lang="da-DK" b="0" i="0">
                <a:solidFill>
                  <a:srgbClr val="262626"/>
                </a:solidFill>
                <a:effectLst/>
                <a:highlight>
                  <a:srgbClr val="FFFFFF"/>
                </a:highlight>
                <a:latin typeface="Segoe UI"/>
                <a:cs typeface="Segoe UI Semilight"/>
              </a:rPr>
              <a:t>Nov 18-22</a:t>
            </a:r>
          </a:p>
          <a:p>
            <a:pPr marL="0" indent="0" algn="l">
              <a:lnSpc>
                <a:spcPct val="90000"/>
              </a:lnSpc>
              <a:spcBef>
                <a:spcPts val="1000"/>
              </a:spcBef>
              <a:buNone/>
            </a:pPr>
            <a:r>
              <a:rPr lang="da-DK">
                <a:solidFill>
                  <a:srgbClr val="262626"/>
                </a:solidFill>
                <a:highlight>
                  <a:srgbClr val="FFFFFF"/>
                </a:highlight>
                <a:latin typeface="Segoe UI"/>
                <a:cs typeface="Segoe UI Semilight"/>
              </a:rPr>
              <a:t>Dec 2-5</a:t>
            </a:r>
            <a:endParaRPr lang="da-DK" b="0" i="0">
              <a:solidFill>
                <a:srgbClr val="262626"/>
              </a:solidFill>
              <a:effectLst/>
              <a:highlight>
                <a:srgbClr val="FFFFFF"/>
              </a:highlight>
              <a:latin typeface="Segoe UI"/>
              <a:cs typeface="Segoe UI Semilight"/>
            </a:endParaRPr>
          </a:p>
        </p:txBody>
      </p:sp>
      <p:sp>
        <p:nvSpPr>
          <p:cNvPr id="10" name="Text Placeholder 8">
            <a:extLst>
              <a:ext uri="{FF2B5EF4-FFF2-40B4-BE49-F238E27FC236}">
                <a16:creationId xmlns:a16="http://schemas.microsoft.com/office/drawing/2014/main" id="{ED404723-A98F-AFDB-C4DB-EE1FD1623EB5}"/>
              </a:ext>
            </a:extLst>
          </p:cNvPr>
          <p:cNvSpPr txBox="1">
            <a:spLocks/>
          </p:cNvSpPr>
          <p:nvPr/>
        </p:nvSpPr>
        <p:spPr>
          <a:xfrm>
            <a:off x="3321878" y="1435497"/>
            <a:ext cx="4483652" cy="4130620"/>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fontAlgn="b">
              <a:lnSpc>
                <a:spcPct val="90000"/>
              </a:lnSpc>
              <a:spcBef>
                <a:spcPts val="1000"/>
              </a:spcBef>
              <a:buNone/>
            </a:pPr>
            <a:r>
              <a:rPr lang="en-US" sz="2000" b="0" u="none" strike="noStrike" kern="1200">
                <a:solidFill>
                  <a:schemeClr val="tx1"/>
                </a:solidFill>
                <a:effectLst/>
                <a:hlinkClick r:id="rId2"/>
              </a:rPr>
              <a:t>D365UG Sverige</a:t>
            </a:r>
            <a:endParaRPr lang="en-US" sz="2000" b="0" i="0" u="none" strike="noStrike" kern="1200">
              <a:solidFill>
                <a:schemeClr val="tx1"/>
              </a:solidFill>
              <a:effectLst/>
              <a:ea typeface="+mn-ea"/>
              <a:cs typeface="Segoe UI" panose="020B0502040204020203" pitchFamily="34" charset="0"/>
            </a:endParaRPr>
          </a:p>
          <a:p>
            <a:pPr marL="0" indent="0">
              <a:lnSpc>
                <a:spcPct val="90000"/>
              </a:lnSpc>
              <a:spcBef>
                <a:spcPts val="1000"/>
              </a:spcBef>
              <a:buNone/>
              <a:defRPr/>
            </a:pPr>
            <a:r>
              <a:rPr lang="en-US" u="sng">
                <a:solidFill>
                  <a:srgbClr val="0078D4"/>
                </a:solidFill>
                <a:effectLst/>
                <a:ea typeface="Aptos" panose="020B0004020202020204" pitchFamily="34" charset="0"/>
                <a:cs typeface="Aptos" panose="020B0004020202020204" pitchFamily="34" charset="0"/>
                <a:hlinkClick r:id="rId3"/>
              </a:rPr>
              <a:t>Community Days Montreal</a:t>
            </a:r>
            <a:endParaRPr lang="en-US">
              <a:effectLst/>
              <a:ea typeface="Aptos" panose="020B0004020202020204" pitchFamily="34" charset="0"/>
              <a:cs typeface="Aptos" panose="020B0004020202020204" pitchFamily="34" charset="0"/>
            </a:endParaRPr>
          </a:p>
          <a:p>
            <a:pPr marL="0" indent="0">
              <a:lnSpc>
                <a:spcPct val="90000"/>
              </a:lnSpc>
              <a:spcBef>
                <a:spcPts val="1000"/>
              </a:spcBef>
              <a:buNone/>
              <a:defRPr/>
            </a:pPr>
            <a:r>
              <a:rPr lang="en-US" u="sng">
                <a:solidFill>
                  <a:srgbClr val="0078D4"/>
                </a:solidFill>
                <a:effectLst/>
                <a:ea typeface="Aptos" panose="020B0004020202020204" pitchFamily="34" charset="0"/>
                <a:cs typeface="Aptos" panose="020B0004020202020204" pitchFamily="34" charset="0"/>
                <a:hlinkClick r:id="rId4"/>
              </a:rPr>
              <a:t>Community Days Mexico City</a:t>
            </a:r>
            <a:endParaRPr lang="en-US">
              <a:effectLst/>
              <a:ea typeface="Aptos" panose="020B0004020202020204" pitchFamily="34" charset="0"/>
              <a:cs typeface="Aptos" panose="020B0004020202020204"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highlight>
                  <a:srgbClr val="FFFFFF"/>
                </a:highlight>
                <a:uLnTx/>
                <a:uFillTx/>
                <a:ea typeface="+mn-ea"/>
                <a:cs typeface="Segoe UI Semilight"/>
                <a:hlinkClick r:id="rId5"/>
              </a:rPr>
              <a:t>AI Community Conference</a:t>
            </a:r>
            <a:endParaRPr kumimoji="0" lang="en-US" sz="2000" b="0" i="0" u="sng" strike="noStrike" kern="1200" cap="none" spc="0" normalizeH="0" baseline="0" noProof="0">
              <a:ln>
                <a:noFill/>
              </a:ln>
              <a:solidFill>
                <a:srgbClr val="0078D4"/>
              </a:solidFill>
              <a:effectLst/>
              <a:highlight>
                <a:srgbClr val="FFFFFF"/>
              </a:highlight>
              <a:uLnTx/>
              <a:uFillTx/>
              <a:ea typeface="+mn-ea"/>
              <a:cs typeface="Segoe UI Semilight"/>
              <a:hlinkClick r:id="rId6"/>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highlight>
                  <a:srgbClr val="FFFFFF"/>
                </a:highlight>
                <a:uLnTx/>
                <a:uFillTx/>
                <a:ea typeface="+mn-ea"/>
                <a:cs typeface="Segoe UI Semilight"/>
                <a:hlinkClick r:id="rId6"/>
              </a:rPr>
              <a:t>TechCon365 Dallas</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2000" b="0" i="0" u="sng" strike="noStrike" kern="1200" cap="none" spc="0" normalizeH="0" baseline="0" noProof="0">
                <a:ln>
                  <a:noFill/>
                </a:ln>
                <a:solidFill>
                  <a:srgbClr val="0078D4"/>
                </a:solidFill>
                <a:effectLst/>
                <a:highlight>
                  <a:srgbClr val="FFFFFF"/>
                </a:highlight>
                <a:uLnTx/>
                <a:uFillTx/>
                <a:ea typeface="+mn-ea"/>
                <a:cs typeface="Segoe UI Semilight"/>
                <a:hlinkClick r:id="rId7"/>
              </a:rPr>
              <a:t>Microsoft Ignite 2024</a:t>
            </a:r>
            <a:endParaRPr kumimoji="0" lang="en-US" sz="2000" b="0" i="0" u="none" strike="noStrike" kern="1200" cap="none" spc="0" normalizeH="0" baseline="0" noProof="0">
              <a:ln>
                <a:noFill/>
              </a:ln>
              <a:solidFill>
                <a:srgbClr val="262626"/>
              </a:solidFill>
              <a:effectLst/>
              <a:highlight>
                <a:srgbClr val="FFFFFF"/>
              </a:highlight>
              <a:uLnTx/>
              <a:uFillTx/>
              <a:ea typeface="+mn-ea"/>
              <a:cs typeface="Segoe UI Semilight"/>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ea typeface="+mn-ea"/>
                <a:cs typeface="Segoe UI Semilight" panose="020B0402040204020203" pitchFamily="34" charset="0"/>
                <a:hlinkClick r:id="rId8"/>
              </a:rPr>
              <a:t>European SharePoint Conference</a:t>
            </a:r>
            <a:endParaRPr kumimoji="0" lang="en-US" sz="2000" b="0" i="0" u="none" strike="noStrike" kern="1200" cap="none" spc="0" normalizeH="0" baseline="0" noProof="0">
              <a:ln>
                <a:noFill/>
              </a:ln>
              <a:solidFill>
                <a:srgbClr val="262626"/>
              </a:solidFill>
              <a:effectLst/>
              <a:highlight>
                <a:srgbClr val="FFFFFF"/>
              </a:highlight>
              <a:uLnTx/>
              <a:uFillTx/>
              <a:ea typeface="+mn-ea"/>
              <a:cs typeface="Segoe UI Semilight" panose="020B0402040204020203" pitchFamily="34" charset="0"/>
            </a:endParaRPr>
          </a:p>
        </p:txBody>
      </p:sp>
      <p:sp>
        <p:nvSpPr>
          <p:cNvPr id="11" name="Text Placeholder 8">
            <a:extLst>
              <a:ext uri="{FF2B5EF4-FFF2-40B4-BE49-F238E27FC236}">
                <a16:creationId xmlns:a16="http://schemas.microsoft.com/office/drawing/2014/main" id="{7DC7F940-63BA-55D0-AC74-40B9E3E5A202}"/>
              </a:ext>
            </a:extLst>
          </p:cNvPr>
          <p:cNvSpPr txBox="1">
            <a:spLocks/>
          </p:cNvSpPr>
          <p:nvPr/>
        </p:nvSpPr>
        <p:spPr>
          <a:xfrm>
            <a:off x="7970058" y="1435496"/>
            <a:ext cx="3258038" cy="4097795"/>
          </a:xfrm>
          <a:prstGeom prst="rect">
            <a:avLst/>
          </a:prstGeom>
        </p:spPr>
        <p:txBody>
          <a:bodyPr vert="horz" wrap="square" lIns="0" tIns="0" rIns="0" bIns="0" rtlCol="0"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latin typeface="Segoe UI"/>
                <a:ea typeface="+mn-ea"/>
                <a:cs typeface="Segoe UI Semilight"/>
              </a:rPr>
              <a:t>Stockholm, Sweden</a:t>
            </a:r>
            <a:endPar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indent="0">
              <a:lnSpc>
                <a:spcPct val="90000"/>
              </a:lnSpc>
              <a:spcBef>
                <a:spcPts val="1000"/>
              </a:spcBef>
              <a:buNone/>
            </a:pPr>
            <a:r>
              <a:rPr lang="en-US">
                <a:solidFill>
                  <a:srgbClr val="262626"/>
                </a:solidFill>
                <a:effectLst/>
                <a:ea typeface="Aptos" panose="020B0004020202020204" pitchFamily="34" charset="0"/>
                <a:cs typeface="Aptos" panose="020B0004020202020204" pitchFamily="34" charset="0"/>
              </a:rPr>
              <a:t>Montréal, Canada</a:t>
            </a:r>
            <a:endParaRPr lang="en-US">
              <a:effectLst/>
              <a:ea typeface="Aptos" panose="020B0004020202020204" pitchFamily="34" charset="0"/>
              <a:cs typeface="Aptos" panose="020B0004020202020204"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latin typeface="Segoe UI"/>
                <a:ea typeface="+mn-ea"/>
                <a:cs typeface="Segoe UI Semilight"/>
              </a:rPr>
              <a:t>Mexico City, Mexico</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latin typeface="Segoe UI"/>
                <a:ea typeface="+mn-ea"/>
                <a:cs typeface="Segoe UI Semilight"/>
              </a:rPr>
              <a:t>Houston, TX</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lang="en-US">
                <a:solidFill>
                  <a:srgbClr val="262626"/>
                </a:solidFill>
                <a:highlight>
                  <a:srgbClr val="FFFFFF"/>
                </a:highlight>
                <a:latin typeface="Segoe UI"/>
                <a:cs typeface="Segoe UI Semilight"/>
              </a:rPr>
              <a:t>Dallas, TX</a:t>
            </a:r>
            <a:endParaRPr kumimoji="0" lang="en-US" sz="2000" b="0" i="0" u="none" strike="noStrike" kern="1200" cap="none" spc="0" normalizeH="0" baseline="0" noProof="0">
              <a:ln>
                <a:noFill/>
              </a:ln>
              <a:solidFill>
                <a:srgbClr val="262626"/>
              </a:solidFill>
              <a:effectLst/>
              <a:highlight>
                <a:srgbClr val="FFFFFF"/>
              </a:highlight>
              <a:uLnTx/>
              <a:uFillTx/>
              <a:latin typeface="Segoe UI"/>
              <a:ea typeface="+mn-ea"/>
              <a:cs typeface="Segoe UI Semilight"/>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latin typeface="Segoe UI"/>
                <a:ea typeface="+mn-ea"/>
                <a:cs typeface="Segoe UI Semilight"/>
              </a:rPr>
              <a:t>Chicago, IL / Hybrid</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262626"/>
                </a:solidFill>
                <a:effectLst/>
                <a:highlight>
                  <a:srgbClr val="FFFFFF"/>
                </a:highlight>
                <a:uLnTx/>
                <a:uFillTx/>
                <a:latin typeface="Segoe UI" panose="020B0502040204020203" pitchFamily="34" charset="0"/>
                <a:ea typeface="+mn-ea"/>
                <a:cs typeface="Segoe UI Semilight" panose="020B0402040204020203" pitchFamily="34" charset="0"/>
              </a:rPr>
              <a:t>Stockholm, Sweden</a:t>
            </a:r>
          </a:p>
        </p:txBody>
      </p:sp>
      <p:sp>
        <p:nvSpPr>
          <p:cNvPr id="7" name="TextBox 6">
            <a:extLst>
              <a:ext uri="{FF2B5EF4-FFF2-40B4-BE49-F238E27FC236}">
                <a16:creationId xmlns:a16="http://schemas.microsoft.com/office/drawing/2014/main" id="{C3859797-FB04-4705-9767-A9343203AA65}"/>
              </a:ext>
            </a:extLst>
          </p:cNvPr>
          <p:cNvSpPr txBox="1"/>
          <p:nvPr/>
        </p:nvSpPr>
        <p:spPr>
          <a:xfrm>
            <a:off x="1444477" y="6308880"/>
            <a:ext cx="8862619"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hlinkClick r:id="rId9">
                  <a:extLst>
                    <a:ext uri="{A12FA001-AC4F-418D-AE19-62706E023703}">
                      <ahyp:hlinkClr xmlns:ahyp="http://schemas.microsoft.com/office/drawing/2018/hyperlinkcolor" val="tx"/>
                    </a:ext>
                  </a:extLst>
                </a:hlinkClick>
              </a:rPr>
              <a:t>Microsoft events here</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FFFFFF"/>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FFFFFF"/>
                </a:solidFill>
                <a:effectLst/>
                <a:uLnTx/>
                <a:uFillTx/>
                <a:latin typeface="Segoe UI"/>
                <a:ea typeface="Calibri" panose="020F0502020204030204" pitchFamily="34" charset="0"/>
                <a:cs typeface="+mn-cs"/>
                <a:hlinkClick r:id="rId10">
                  <a:extLst>
                    <a:ext uri="{A12FA001-AC4F-418D-AE19-62706E023703}">
                      <ahyp:hlinkClr xmlns:ahyp="http://schemas.microsoft.com/office/drawing/2018/hyperlinkcolor" val="tx"/>
                    </a:ext>
                  </a:extLst>
                </a:hlinkClick>
              </a:rPr>
              <a:t>CommunityDays.org</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2092908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lstStyle/>
          <a:p>
            <a:r>
              <a:rPr lang="en-US" sz="3600" dirty="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2585323"/>
          </a:xfrm>
          <a:prstGeom prst="rect">
            <a:avLst/>
          </a:prstGeom>
          <a:noFill/>
        </p:spPr>
        <p:txBody>
          <a:bodyPr wrap="square" lIns="0" tIns="0" rIns="0" bIns="0" rtlCol="0">
            <a:spAutoFit/>
          </a:bodyPr>
          <a:lstStyle/>
          <a:p>
            <a:pPr marL="0" marR="0" lvl="0" indent="0" algn="l" defTabSz="914400" rtl="0" eaLnBrk="1" fontAlgn="auto" latinLnBrk="0" hangingPunct="1">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Microsoft Tech Community – Driving Adoption event page</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or visit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tooltip="https://aka.ms/m365championcall/ask">
                  <a:extLst>
                    <a:ext uri="{A12FA001-AC4F-418D-AE19-62706E023703}">
                      <ahyp:hlinkClr xmlns:ahyp="http://schemas.microsoft.com/office/drawing/2018/hyperlinkcolor" val="tx"/>
                    </a:ext>
                  </a:extLst>
                </a:hlinkClick>
              </a:rPr>
              <a:t>https://aka.ms/M365ChampionCall/ask</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to join the live on-air queue to get your questions answered!</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lstStyle/>
          <a:p>
            <a:r>
              <a:rPr lang="en-US" sz="3600">
                <a:solidFill>
                  <a:schemeClr val="bg1"/>
                </a:solidFill>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Next call: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A1A1A"/>
                </a:solidFill>
                <a:effectLst/>
                <a:uLnTx/>
                <a:uFillTx/>
                <a:latin typeface="Segoe UI"/>
                <a:ea typeface="+mn-ea"/>
                <a:cs typeface="Segoe UI"/>
              </a:rPr>
              <a:t>November 26</a:t>
            </a:r>
            <a:endParaRPr kumimoji="0" lang="en-US" sz="20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6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Topic: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1A1A1A"/>
                </a:solidFill>
                <a:effectLst/>
                <a:uLnTx/>
                <a:uFillTx/>
                <a:latin typeface="Segoe UI"/>
                <a:ea typeface="+mn-ea"/>
                <a:cs typeface="Segoe UI"/>
              </a:rPr>
              <a:t>Microsoft Ignite recap</a:t>
            </a:r>
            <a:endParaRPr kumimoji="0" lang="en-US" sz="28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2366417"/>
          </a:xfrm>
        </p:spPr>
        <p:txBody>
          <a:bodyPr vert="horz" wrap="square" lIns="0" tIns="0" rIns="0" bIns="0" rtlCol="0" anchor="t">
            <a:spAutoFit/>
          </a:bodyPr>
          <a:lstStyle/>
          <a:p>
            <a:pPr>
              <a:lnSpc>
                <a:spcPct val="200000"/>
              </a:lnSpc>
              <a:spcBef>
                <a:spcPts val="0"/>
              </a:spcBef>
              <a:buFont typeface="Arial" panose="020B0604020202020204" pitchFamily="34" charset="0"/>
              <a:buChar char="•"/>
            </a:pPr>
            <a:r>
              <a:rPr kumimoji="0" lang="en-US" sz="2000" u="none" strike="noStrike" kern="1200" cap="none" spc="-50" normalizeH="0" baseline="0" noProof="0">
                <a:ln w="3175">
                  <a:noFill/>
                </a:ln>
                <a:solidFill>
                  <a:schemeClr val="tx1"/>
                </a:solidFill>
                <a:effectLst/>
                <a:uLnTx/>
                <a:uFillTx/>
                <a:latin typeface="+mj-lt"/>
                <a:cs typeface="Segoe UI Semibold"/>
              </a:rPr>
              <a:t>Announcements</a:t>
            </a:r>
          </a:p>
          <a:p>
            <a:pPr>
              <a:lnSpc>
                <a:spcPct val="200000"/>
              </a:lnSpc>
              <a:spcBef>
                <a:spcPts val="0"/>
              </a:spcBef>
              <a:buFont typeface="Arial" panose="020B0604020202020204" pitchFamily="34" charset="0"/>
              <a:buChar char="•"/>
            </a:pPr>
            <a:r>
              <a:rPr lang="en-US" spc="-50">
                <a:ln w="3175">
                  <a:noFill/>
                </a:ln>
                <a:solidFill>
                  <a:schemeClr val="tx1"/>
                </a:solidFill>
                <a:latin typeface="+mj-lt"/>
                <a:cs typeface="Segoe UI Semibold"/>
              </a:rPr>
              <a:t>T</a:t>
            </a:r>
            <a:r>
              <a:rPr lang="en-US" sz="2000" spc="-50">
                <a:ln w="3175">
                  <a:noFill/>
                </a:ln>
                <a:solidFill>
                  <a:schemeClr val="tx1"/>
                </a:solidFill>
                <a:latin typeface="+mj-lt"/>
                <a:cs typeface="Segoe UI Semibold"/>
              </a:rPr>
              <a:t>op Microsoft 365 updates</a:t>
            </a:r>
          </a:p>
          <a:p>
            <a:pPr>
              <a:lnSpc>
                <a:spcPct val="200000"/>
              </a:lnSpc>
              <a:spcBef>
                <a:spcPts val="0"/>
              </a:spcBef>
              <a:buFont typeface="Arial" panose="020B0604020202020204" pitchFamily="34" charset="0"/>
              <a:buChar char="•"/>
            </a:pPr>
            <a:r>
              <a:rPr lang="en-US" spc="-50">
                <a:ln w="3175">
                  <a:noFill/>
                </a:ln>
                <a:solidFill>
                  <a:schemeClr val="tx1"/>
                </a:solidFill>
                <a:latin typeface="+mj-lt"/>
                <a:cs typeface="Segoe UI Semibold"/>
              </a:rPr>
              <a:t>Ma</a:t>
            </a:r>
            <a:r>
              <a:rPr lang="en-US" sz="2000">
                <a:latin typeface="+mj-lt"/>
                <a:cs typeface="Segoe UI Semibold"/>
              </a:rPr>
              <a:t>in topic: Microsoft Lists</a:t>
            </a:r>
          </a:p>
          <a:p>
            <a:pPr>
              <a:lnSpc>
                <a:spcPct val="200000"/>
              </a:lnSpc>
              <a:spcBef>
                <a:spcPts val="0"/>
              </a:spcBef>
              <a:buFont typeface="Arial" panose="020B0604020202020204" pitchFamily="34" charset="0"/>
              <a:buChar char="•"/>
              <a:defRPr/>
            </a:pPr>
            <a:r>
              <a:rPr lang="en-US" sz="2000">
                <a:solidFill>
                  <a:srgbClr val="1A1A1A"/>
                </a:solidFill>
                <a:latin typeface="+mj-lt"/>
                <a:cs typeface="Segoe UI Semibold"/>
              </a:rPr>
              <a:t>Open discussion forum</a:t>
            </a:r>
            <a:endParaRPr lang="en-US">
              <a:latin typeface="+mj-lt"/>
              <a:cs typeface="Segoe UI Semibold"/>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200">
                <a:solidFill>
                  <a:schemeClr val="bg1"/>
                </a:solidFill>
              </a:rPr>
              <a:t>Our updated call format</a:t>
            </a:r>
          </a:p>
        </p:txBody>
      </p:sp>
      <p:sp>
        <p:nvSpPr>
          <p:cNvPr id="6" name="Text Placeholder 2">
            <a:extLst>
              <a:ext uri="{FF2B5EF4-FFF2-40B4-BE49-F238E27FC236}">
                <a16:creationId xmlns:a16="http://schemas.microsoft.com/office/drawing/2014/main" id="{E6A3726B-93D3-E35C-1A9D-414A17385844}"/>
              </a:ext>
            </a:extLst>
          </p:cNvPr>
          <p:cNvSpPr>
            <a:spLocks noGrp="1"/>
          </p:cNvSpPr>
          <p:nvPr>
            <p:ph type="body" sz="quarter" idx="10"/>
          </p:nvPr>
        </p:nvSpPr>
        <p:spPr>
          <a:xfrm>
            <a:off x="584200" y="1435497"/>
            <a:ext cx="11018520" cy="4301690"/>
          </a:xfrm>
        </p:spPr>
        <p:txBody>
          <a:bodyPr vert="horz" wrap="square" lIns="0" tIns="0" rIns="0" bIns="0" rtlCol="0" anchor="t">
            <a:spAutoFit/>
          </a:bodyPr>
          <a:lstStyle/>
          <a:p>
            <a:pPr marL="0" indent="0">
              <a:lnSpc>
                <a:spcPct val="90000"/>
              </a:lnSpc>
              <a:spcBef>
                <a:spcPts val="1000"/>
              </a:spcBef>
              <a:buNone/>
            </a:pPr>
            <a:r>
              <a:rPr lang="en-US" dirty="0">
                <a:latin typeface="+mj-lt"/>
                <a:cs typeface="Segoe UI" panose="020B0502040204020203" pitchFamily="34" charset="0"/>
              </a:rPr>
              <a:t>We’re enabling new call formats to embrace new community interactions and reach.</a:t>
            </a:r>
            <a:endParaRPr lang="en-US" dirty="0">
              <a:highlight>
                <a:srgbClr val="FFFFFF"/>
              </a:highlight>
              <a:latin typeface="+mj-lt"/>
              <a:cs typeface="Segoe UI" panose="020B0502040204020203" pitchFamily="34" charset="0"/>
            </a:endParaRPr>
          </a:p>
          <a:p>
            <a:pPr marL="0" indent="0">
              <a:lnSpc>
                <a:spcPct val="90000"/>
              </a:lnSpc>
              <a:spcBef>
                <a:spcPts val="1000"/>
              </a:spcBef>
              <a:buNone/>
            </a:pPr>
            <a:r>
              <a:rPr lang="en-US" sz="1800" dirty="0">
                <a:cs typeface="Segoe UI Semilight"/>
              </a:rPr>
              <a:t>How to watch:</a:t>
            </a:r>
            <a:endParaRPr lang="en-US" sz="1800" dirty="0">
              <a:highlight>
                <a:srgbClr val="FFFFFF"/>
              </a:highlight>
              <a:cs typeface="Segoe UI" panose="020B0502040204020203" pitchFamily="34" charset="0"/>
            </a:endParaRPr>
          </a:p>
          <a:p>
            <a:pPr marL="228600" lvl="1" indent="0">
              <a:lnSpc>
                <a:spcPct val="90000"/>
              </a:lnSpc>
              <a:spcBef>
                <a:spcPts val="1000"/>
              </a:spcBef>
              <a:buNone/>
            </a:pPr>
            <a:r>
              <a:rPr lang="en-US" sz="1400" dirty="0">
                <a:cs typeface="Segoe UI Semilight"/>
              </a:rPr>
              <a:t>The show will now stream live to the Microsoft Tech Community (MTC) and the Microsoft Community Learning YouTube channel. The join links remain the same and clicking through will take you to the MTC event page. Our community call times are still the same: 4</a:t>
            </a:r>
            <a:r>
              <a:rPr lang="en-US" sz="1400" baseline="30000" dirty="0">
                <a:cs typeface="Segoe UI Semilight"/>
              </a:rPr>
              <a:t>th</a:t>
            </a:r>
            <a:r>
              <a:rPr lang="en-US" sz="1400" dirty="0">
                <a:cs typeface="Segoe UI Semilight"/>
              </a:rPr>
              <a:t> Tuesday of every month at 8:05 AM and 5:05 PM Pacific Time.</a:t>
            </a:r>
            <a:endParaRPr lang="en-US" sz="1400" dirty="0"/>
          </a:p>
          <a:p>
            <a:pPr marL="228600" lvl="1" indent="0">
              <a:lnSpc>
                <a:spcPct val="90000"/>
              </a:lnSpc>
              <a:spcBef>
                <a:spcPts val="1000"/>
              </a:spcBef>
              <a:buNone/>
            </a:pPr>
            <a:r>
              <a:rPr lang="en-US" sz="1400" dirty="0">
                <a:cs typeface="Segoe UI Semilight"/>
                <a:hlinkClick r:id="rId2"/>
              </a:rPr>
              <a:t>https://aka.ms/M365ChampionCallAM</a:t>
            </a:r>
            <a:endParaRPr lang="en-US" sz="1400" dirty="0">
              <a:cs typeface="Segoe UI Semilight"/>
            </a:endParaRPr>
          </a:p>
          <a:p>
            <a:pPr marL="228600" lvl="1" indent="0">
              <a:lnSpc>
                <a:spcPct val="90000"/>
              </a:lnSpc>
              <a:spcBef>
                <a:spcPts val="1000"/>
              </a:spcBef>
              <a:buNone/>
            </a:pPr>
            <a:r>
              <a:rPr lang="en-US" sz="1400" dirty="0">
                <a:cs typeface="Segoe UI Semilight"/>
                <a:hlinkClick r:id="rId3"/>
              </a:rPr>
              <a:t>https://aka.ms/M365ChampionCallPM</a:t>
            </a:r>
            <a:endParaRPr lang="en-US" sz="1800" dirty="0">
              <a:cs typeface="Segoe UI Semilight"/>
            </a:endParaRPr>
          </a:p>
          <a:p>
            <a:pPr marL="0" indent="0">
              <a:lnSpc>
                <a:spcPct val="90000"/>
              </a:lnSpc>
              <a:spcBef>
                <a:spcPts val="1000"/>
              </a:spcBef>
              <a:buNone/>
            </a:pPr>
            <a:r>
              <a:rPr lang="en-US" sz="1800" dirty="0">
                <a:cs typeface="Segoe UI Semilight"/>
              </a:rPr>
              <a:t>How to join the open discussion at the end of the call:</a:t>
            </a:r>
          </a:p>
          <a:p>
            <a:pPr marL="228600" lvl="1" indent="0">
              <a:lnSpc>
                <a:spcPct val="90000"/>
              </a:lnSpc>
              <a:spcBef>
                <a:spcPts val="1000"/>
              </a:spcBef>
              <a:buNone/>
            </a:pPr>
            <a:r>
              <a:rPr lang="en-US" sz="1400" dirty="0">
                <a:cs typeface="Segoe UI Semilight"/>
              </a:rPr>
              <a:t>If you're watching on the Tech Community, ask your questions by leaving comments on the Tech Community page.</a:t>
            </a:r>
            <a:endParaRPr lang="en-US" sz="1800" dirty="0">
              <a:cs typeface="Segoe UI Semilight"/>
            </a:endParaRPr>
          </a:p>
          <a:p>
            <a:pPr marL="0" indent="0">
              <a:lnSpc>
                <a:spcPct val="90000"/>
              </a:lnSpc>
              <a:spcBef>
                <a:spcPts val="1000"/>
              </a:spcBef>
              <a:buNone/>
            </a:pPr>
            <a:r>
              <a:rPr lang="en-US" sz="1800" dirty="0">
                <a:cs typeface="Segoe UI Semilight"/>
              </a:rPr>
              <a:t>Reason for the new format:</a:t>
            </a:r>
          </a:p>
          <a:p>
            <a:pPr marL="228600" lvl="1" indent="0">
              <a:lnSpc>
                <a:spcPct val="90000"/>
              </a:lnSpc>
              <a:spcBef>
                <a:spcPts val="1000"/>
              </a:spcBef>
              <a:buNone/>
            </a:pPr>
            <a:r>
              <a:rPr lang="en-US" sz="1400" dirty="0">
                <a:cs typeface="Segoe UI Semilight"/>
              </a:rPr>
              <a:t>Our community calls will be more accessible to worldwide audiences. All calls will be immediately available on demand once the call ends.</a:t>
            </a:r>
          </a:p>
          <a:p>
            <a:pPr marL="0" indent="0">
              <a:lnSpc>
                <a:spcPct val="90000"/>
              </a:lnSpc>
              <a:spcBef>
                <a:spcPts val="1000"/>
              </a:spcBef>
              <a:buNone/>
            </a:pPr>
            <a:r>
              <a:rPr lang="en-US" sz="1800" dirty="0">
                <a:cs typeface="Segoe UI Semilight"/>
              </a:rPr>
              <a:t>REMINDER:</a:t>
            </a:r>
          </a:p>
          <a:p>
            <a:pPr marL="228600" lvl="1" indent="0">
              <a:lnSpc>
                <a:spcPct val="90000"/>
              </a:lnSpc>
              <a:spcBef>
                <a:spcPts val="1000"/>
              </a:spcBef>
              <a:buNone/>
            </a:pPr>
            <a:r>
              <a:rPr lang="en-US" sz="1400" dirty="0">
                <a:cs typeface="Segoe UI Semilight"/>
              </a:rPr>
              <a:t>All presentations remain available to Microsoft 365 Champion Program members, link in the monthly newsletters. Not a member? Join in the link below for access to calendar invites, presentations, and all previous calls.</a:t>
            </a:r>
          </a:p>
        </p:txBody>
      </p:sp>
      <p:sp>
        <p:nvSpPr>
          <p:cNvPr id="3" name="TextBox 2">
            <a:extLst>
              <a:ext uri="{FF2B5EF4-FFF2-40B4-BE49-F238E27FC236}">
                <a16:creationId xmlns:a16="http://schemas.microsoft.com/office/drawing/2014/main" id="{374AEB01-E2D0-EF11-471B-4304409394E7}"/>
              </a:ext>
            </a:extLst>
          </p:cNvPr>
          <p:cNvSpPr txBox="1"/>
          <p:nvPr/>
        </p:nvSpPr>
        <p:spPr>
          <a:xfrm>
            <a:off x="310896" y="6073063"/>
            <a:ext cx="41239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Microsoft 365 Champions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https://aka.ms/M365Champions</a:t>
            </a: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a:t>
            </a:r>
          </a:p>
        </p:txBody>
      </p:sp>
    </p:spTree>
    <p:extLst>
      <p:ext uri="{BB962C8B-B14F-4D97-AF65-F5344CB8AC3E}">
        <p14:creationId xmlns:p14="http://schemas.microsoft.com/office/powerpoint/2010/main" val="41305236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245470"/>
            <a:ext cx="4963805" cy="2915670"/>
          </a:xfrm>
        </p:spPr>
        <p:txBody>
          <a:bodyPr/>
          <a:lstStyle/>
          <a:p>
            <a:pPr marL="0" indent="0">
              <a:lnSpc>
                <a:spcPct val="90000"/>
              </a:lnSpc>
              <a:spcBef>
                <a:spcPts val="1000"/>
              </a:spcBef>
              <a:buNone/>
            </a:pPr>
            <a: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Mondays at Microsoft with</a:t>
            </a:r>
            <a:b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br>
            <a: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Karuana and Heather</a:t>
            </a:r>
          </a:p>
          <a:p>
            <a:pPr marL="0" indent="0">
              <a:lnSpc>
                <a:spcPct val="90000"/>
              </a:lnSpc>
              <a:spcBef>
                <a:spcPts val="1000"/>
              </a:spcBef>
              <a:buNone/>
            </a:pPr>
            <a:r>
              <a:rPr lang="en-US" sz="1800" b="0" i="0">
                <a:solidFill>
                  <a:srgbClr val="262626"/>
                </a:solidFill>
                <a:effectLst/>
                <a:latin typeface="SegoeUI"/>
              </a:rPr>
              <a:t>Join Karuana Gatimu and Heather Cook every other Monday morning to stay informed and in-the-know on Microsoft’s biggest topics, including the latest in AI and what’s happening in the Microsoft community. </a:t>
            </a:r>
          </a:p>
          <a:p>
            <a:pPr marL="0" indent="0">
              <a:lnSpc>
                <a:spcPct val="90000"/>
              </a:lnSpc>
              <a:spcBef>
                <a:spcPts val="1000"/>
              </a:spcBef>
              <a:buNone/>
            </a:pPr>
            <a:r>
              <a:rPr lang="en-US" sz="1800" b="0" i="0">
                <a:solidFill>
                  <a:srgbClr val="262626"/>
                </a:solidFill>
                <a:effectLst/>
                <a:latin typeface="SegoeUI"/>
                <a:cs typeface="Segoe UI" panose="020B0502040204020203" pitchFamily="34" charset="0"/>
              </a:rPr>
              <a:t>Visit </a:t>
            </a:r>
            <a:r>
              <a:rPr lang="en-US" sz="1800" b="0" i="0">
                <a:solidFill>
                  <a:srgbClr val="262626"/>
                </a:solidFill>
                <a:effectLst/>
                <a:latin typeface="SegoeUI"/>
                <a:cs typeface="Segoe UI" panose="020B0502040204020203" pitchFamily="34" charset="0"/>
                <a:hlinkClick r:id="rId2"/>
              </a:rPr>
              <a:t>https://aka.ms/MondaysAtMicrosoft</a:t>
            </a:r>
            <a:r>
              <a:rPr lang="en-US" sz="1800" b="0" i="0">
                <a:solidFill>
                  <a:srgbClr val="262626"/>
                </a:solidFill>
                <a:effectLst/>
                <a:latin typeface="SegoeUI"/>
                <a:cs typeface="Segoe UI" panose="020B0502040204020203" pitchFamily="34" charset="0"/>
              </a:rPr>
              <a:t> to see when th</a:t>
            </a:r>
            <a:r>
              <a:rPr lang="en-US" sz="1800">
                <a:solidFill>
                  <a:srgbClr val="262626"/>
                </a:solidFill>
                <a:latin typeface="SegoeUI"/>
                <a:cs typeface="Segoe UI" panose="020B0502040204020203" pitchFamily="34" charset="0"/>
              </a:rPr>
              <a:t>e next episode airs and to catch up on previous episodes.</a:t>
            </a:r>
            <a:endParaRPr kumimoji="0" lang="en-US" sz="1800" b="0" i="0" u="none" strike="noStrike" kern="1200" cap="none" spc="0" normalizeH="0" baseline="0" noProof="0">
              <a:ln>
                <a:noFill/>
              </a:ln>
              <a:solidFill>
                <a:srgbClr val="0D0D0D"/>
              </a:solidFill>
              <a:effectLst/>
              <a:uLnTx/>
              <a:uFillTx/>
              <a:latin typeface="Segoe UI" panose="020B0502040204020203" pitchFamily="34" charset="0"/>
              <a:ea typeface="+mn-ea"/>
              <a:cs typeface="Segoe UI" panose="020B0502040204020203" pitchFamily="34" charset="0"/>
            </a:endParaRPr>
          </a:p>
        </p:txBody>
      </p:sp>
      <p:pic>
        <p:nvPicPr>
          <p:cNvPr id="8" name="Picture Placeholder 7">
            <a:extLst>
              <a:ext uri="{FF2B5EF4-FFF2-40B4-BE49-F238E27FC236}">
                <a16:creationId xmlns:a16="http://schemas.microsoft.com/office/drawing/2014/main" id="{F3445999-16B4-7207-D6B4-3A2C34EE6FB9}"/>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1" b="495"/>
          <a:stretch/>
        </p:blipFill>
        <p:spPr>
          <a:xfrm>
            <a:off x="5718989" y="2107580"/>
            <a:ext cx="6193612" cy="3468030"/>
          </a:xfrm>
        </p:spPr>
      </p:pic>
      <p:sp>
        <p:nvSpPr>
          <p:cNvPr id="5" name="TextBox 4">
            <a:extLst>
              <a:ext uri="{FF2B5EF4-FFF2-40B4-BE49-F238E27FC236}">
                <a16:creationId xmlns:a16="http://schemas.microsoft.com/office/drawing/2014/main" id="{F3AE1686-F67F-4C25-8395-1AC1CC84BA6D}"/>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rPr>
              <a:t>Mondays at Microsoft</a:t>
            </a:r>
          </a:p>
        </p:txBody>
      </p:sp>
    </p:spTree>
    <p:extLst>
      <p:ext uri="{BB962C8B-B14F-4D97-AF65-F5344CB8AC3E}">
        <p14:creationId xmlns:p14="http://schemas.microsoft.com/office/powerpoint/2010/main" val="26715303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172768"/>
            <a:ext cx="4963805" cy="2832570"/>
          </a:xfrm>
        </p:spPr>
        <p:txBody>
          <a:bodyPr vert="horz" wrap="square" lIns="0" tIns="0" rIns="0" bIns="0" rtlCol="0" anchor="t">
            <a:noAutofit/>
          </a:bodyPr>
          <a:lstStyle/>
          <a:p>
            <a:pPr marL="0" indent="0">
              <a:lnSpc>
                <a:spcPct val="90000"/>
              </a:lnSpc>
              <a:spcBef>
                <a:spcPts val="1000"/>
              </a:spcBef>
              <a:buNone/>
            </a:pPr>
            <a: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New</a:t>
            </a:r>
            <a:r>
              <a:rPr lang="en-US" sz="2400">
                <a:solidFill>
                  <a:srgbClr val="333333"/>
                </a:solidFill>
                <a:latin typeface="Segoe UI Semibold" panose="020B0702040204020203" pitchFamily="34" charset="0"/>
                <a:ea typeface="+mj-ea"/>
                <a:cs typeface="Segoe UI Semibold" panose="020B0702040204020203" pitchFamily="34" charset="0"/>
              </a:rPr>
              <a:t> MGCI</a:t>
            </a:r>
            <a:r>
              <a:rPr kumimoji="0" lang="en-US" sz="2400" b="0" i="0" u="none" strike="noStrike" kern="1200" cap="none" spc="0" normalizeH="0" baseline="0" noProof="0">
                <a:ln>
                  <a:noFill/>
                </a:ln>
                <a:solidFill>
                  <a:srgbClr val="333333"/>
                </a:solidFill>
                <a:effectLst/>
                <a:uLnTx/>
                <a:uFillTx/>
                <a:latin typeface="Segoe UI Semibold" panose="020B0702040204020203" pitchFamily="34" charset="0"/>
                <a:ea typeface="+mj-ea"/>
                <a:cs typeface="Segoe UI Semibold" panose="020B0702040204020203" pitchFamily="34" charset="0"/>
              </a:rPr>
              <a:t> community calls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a:solidFill>
                  <a:srgbClr val="262626"/>
                </a:solidFill>
                <a:effectLst/>
                <a:latin typeface="Segoe UI" panose="020B0502040204020203" pitchFamily="34" charset="0"/>
                <a:ea typeface="Aptos" panose="020B0004020202020204" pitchFamily="34" charset="0"/>
              </a:rPr>
              <a:t>Are you a seasoned event organizer looking to promote your event? Or you want to discover ways to get involved in community locally? If so, join the MGCI to get exclusive access to best practices, training, opportunities to network with other event organizers, and more.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rPr>
              <a:t>Find us at:</a:t>
            </a:r>
          </a:p>
          <a:p>
            <a:pPr defTabSz="914400">
              <a:lnSpc>
                <a:spcPct val="90000"/>
              </a:lnSpc>
              <a:spcBef>
                <a:spcPts val="1000"/>
              </a:spcBef>
              <a:buSzTx/>
              <a:defRPr/>
            </a:pP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rPr>
              <a:t>Visit </a:t>
            </a: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hlinkClick r:id="rId2"/>
              </a:rPr>
              <a:t>aka.ms/MGCI </a:t>
            </a:r>
            <a:r>
              <a:rPr kumimoji="0" lang="en-US" sz="1800" i="0" u="none" strike="noStrike" kern="1200" cap="none" spc="0" normalizeH="0" baseline="0" noProof="0">
                <a:ln>
                  <a:noFill/>
                </a:ln>
                <a:solidFill>
                  <a:srgbClr val="262626"/>
                </a:solidFill>
                <a:uLnTx/>
                <a:uFillTx/>
                <a:latin typeface="Segoe UI" panose="020B0502040204020203" pitchFamily="34" charset="0"/>
                <a:cs typeface="Segoe UI"/>
              </a:rPr>
              <a:t>to join MGCI today!</a:t>
            </a:r>
          </a:p>
          <a:p>
            <a:pPr defTabSz="914400">
              <a:lnSpc>
                <a:spcPct val="90000"/>
              </a:lnSpc>
              <a:spcBef>
                <a:spcPts val="1000"/>
              </a:spcBef>
              <a:buSzTx/>
              <a:defRPr/>
            </a:pPr>
            <a:r>
              <a:rPr kumimoji="0" lang="en-US" sz="1800" i="0" u="none" strike="noStrike" kern="1200" cap="none" spc="0" normalizeH="0" baseline="0" noProof="0">
                <a:ln>
                  <a:noFill/>
                </a:ln>
                <a:solidFill>
                  <a:srgbClr val="262626"/>
                </a:solidFill>
                <a:uLnTx/>
                <a:uFillTx/>
                <a:cs typeface="Segoe UI"/>
              </a:rPr>
              <a:t>Subscribe to </a:t>
            </a:r>
            <a:r>
              <a:rPr lang="en-US" sz="1800">
                <a:hlinkClick r:id="rId3"/>
              </a:rPr>
              <a:t>youtube.com/@MicrosoftCommunityLearning</a:t>
            </a:r>
            <a:endParaRPr lang="en-US" sz="1800"/>
          </a:p>
          <a:p>
            <a:pPr defTabSz="914400">
              <a:lnSpc>
                <a:spcPct val="90000"/>
              </a:lnSpc>
              <a:spcBef>
                <a:spcPts val="1000"/>
              </a:spcBef>
              <a:buSzTx/>
              <a:defRPr/>
            </a:pPr>
            <a:r>
              <a:rPr kumimoji="0" lang="en-US" sz="1800" i="0" u="none" strike="noStrike" kern="1200" cap="none" spc="0" normalizeH="0" baseline="0" noProof="0">
                <a:ln>
                  <a:noFill/>
                </a:ln>
                <a:solidFill>
                  <a:srgbClr val="000000"/>
                </a:solidFill>
                <a:effectLst/>
                <a:uLnTx/>
                <a:uFillTx/>
                <a:ea typeface="+mn-ea"/>
                <a:cs typeface="Segoe UI"/>
              </a:rPr>
              <a:t>Become a member at </a:t>
            </a:r>
            <a:r>
              <a:rPr kumimoji="0" lang="en-US" sz="1800" i="0" u="none" strike="noStrike" kern="1200" cap="none" spc="0" normalizeH="0" baseline="0" noProof="0">
                <a:ln>
                  <a:noFill/>
                </a:ln>
                <a:solidFill>
                  <a:srgbClr val="000000"/>
                </a:solidFill>
                <a:effectLst/>
                <a:uLnTx/>
                <a:uFillTx/>
                <a:ea typeface="+mn-ea"/>
                <a:cs typeface="Segoe UI"/>
                <a:hlinkClick r:id="rId4"/>
              </a:rPr>
              <a:t>techcommunity.microsoft.com</a:t>
            </a:r>
            <a:endParaRPr kumimoji="0" lang="en-US" sz="1800" i="0" u="none" strike="noStrike" kern="1200" cap="none" spc="0" normalizeH="0" baseline="0" noProof="0">
              <a:ln>
                <a:noFill/>
              </a:ln>
              <a:solidFill>
                <a:srgbClr val="000000"/>
              </a:solidFill>
              <a:effectLst/>
              <a:uLnTx/>
              <a:uFillTx/>
              <a:ea typeface="+mn-ea"/>
              <a:cs typeface="Segoe UI"/>
            </a:endParaRPr>
          </a:p>
        </p:txBody>
      </p:sp>
      <p:sp>
        <p:nvSpPr>
          <p:cNvPr id="6" name="TextBox 5">
            <a:extLst>
              <a:ext uri="{FF2B5EF4-FFF2-40B4-BE49-F238E27FC236}">
                <a16:creationId xmlns:a16="http://schemas.microsoft.com/office/drawing/2014/main" id="{474CA912-5CA4-7909-C74D-F27DB4006212}"/>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rPr>
              <a:t>Microsoft Community</a:t>
            </a:r>
          </a:p>
        </p:txBody>
      </p:sp>
      <p:pic>
        <p:nvPicPr>
          <p:cNvPr id="5" name="Picture Placeholder 4">
            <a:extLst>
              <a:ext uri="{FF2B5EF4-FFF2-40B4-BE49-F238E27FC236}">
                <a16:creationId xmlns:a16="http://schemas.microsoft.com/office/drawing/2014/main" id="{35798F71-8BA9-4425-1E3D-68CF0B8ECCF0}"/>
              </a:ex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469" b="123"/>
          <a:stretch/>
        </p:blipFill>
        <p:spPr>
          <a:xfrm>
            <a:off x="5650395" y="2085278"/>
            <a:ext cx="6262206" cy="3534937"/>
          </a:xfrm>
        </p:spPr>
      </p:pic>
    </p:spTree>
    <p:extLst>
      <p:ext uri="{BB962C8B-B14F-4D97-AF65-F5344CB8AC3E}">
        <p14:creationId xmlns:p14="http://schemas.microsoft.com/office/powerpoint/2010/main" val="12957575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CB59-FBD7-9FA9-5D3F-9F9683B60B21}"/>
              </a:ext>
            </a:extLst>
          </p:cNvPr>
          <p:cNvSpPr>
            <a:spLocks noGrp="1"/>
          </p:cNvSpPr>
          <p:nvPr>
            <p:ph type="title"/>
          </p:nvPr>
        </p:nvSpPr>
        <p:spPr/>
        <p:txBody>
          <a:bodyPr/>
          <a:lstStyle/>
          <a:p>
            <a:r>
              <a:rPr lang="en-US"/>
              <a:t>Build your community skills</a:t>
            </a:r>
          </a:p>
        </p:txBody>
      </p:sp>
      <p:pic>
        <p:nvPicPr>
          <p:cNvPr id="4" name="Picture 3">
            <a:extLst>
              <a:ext uri="{FF2B5EF4-FFF2-40B4-BE49-F238E27FC236}">
                <a16:creationId xmlns:a16="http://schemas.microsoft.com/office/drawing/2014/main" id="{3CE6CEA3-510B-A98F-BF3C-9FD0C8A42397}"/>
              </a:ext>
              <a:ext uri="{C183D7F6-B498-43B3-948B-1728B52AA6E4}">
                <adec:decorative xmlns:adec="http://schemas.microsoft.com/office/drawing/2017/decorative" val="1"/>
              </a:ext>
            </a:extLst>
          </p:cNvPr>
          <p:cNvPicPr>
            <a:picLocks noChangeAspect="1"/>
          </p:cNvPicPr>
          <p:nvPr/>
        </p:nvPicPr>
        <p:blipFill>
          <a:blip r:embed="rId2"/>
          <a:srcRect r="79635"/>
          <a:stretch/>
        </p:blipFill>
        <p:spPr>
          <a:xfrm>
            <a:off x="-390770" y="1179236"/>
            <a:ext cx="4194420" cy="5678764"/>
          </a:xfrm>
          <a:prstGeom prst="rect">
            <a:avLst/>
          </a:prstGeom>
        </p:spPr>
      </p:pic>
      <p:sp>
        <p:nvSpPr>
          <p:cNvPr id="5" name="Text Placeholder 2">
            <a:extLst>
              <a:ext uri="{FF2B5EF4-FFF2-40B4-BE49-F238E27FC236}">
                <a16:creationId xmlns:a16="http://schemas.microsoft.com/office/drawing/2014/main" id="{E50B2C75-AE10-3191-47E5-07213BF46F29}"/>
              </a:ext>
            </a:extLst>
          </p:cNvPr>
          <p:cNvSpPr txBox="1">
            <a:spLocks/>
          </p:cNvSpPr>
          <p:nvPr/>
        </p:nvSpPr>
        <p:spPr>
          <a:xfrm>
            <a:off x="3803650" y="1755537"/>
            <a:ext cx="7277100" cy="419807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800" b="0" i="0" u="none" strike="noStrike" kern="1200" cap="none" spc="0" normalizeH="0" baseline="0" noProof="0">
                <a:ln>
                  <a:noFill/>
                </a:ln>
                <a:solidFill>
                  <a:srgbClr val="031825"/>
                </a:solidFill>
                <a:effectLst/>
                <a:uLnTx/>
                <a:uFillTx/>
                <a:latin typeface="Segoe UI Semibold"/>
                <a:ea typeface="+mn-ea"/>
                <a:cs typeface="Segoe UI"/>
              </a:rPr>
              <a:t>The Community Skills Challenge</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31825"/>
                </a:solidFill>
                <a:effectLst/>
                <a:uLnTx/>
                <a:uFillTx/>
                <a:latin typeface="Segoe UI"/>
                <a:ea typeface="+mn-ea"/>
                <a:cs typeface="Segoe UI"/>
              </a:rPr>
              <a:t>Build your skills – get the badge! Are you new to the Microsoft world or never learned the basics? Do you want to build your professional skills? Then this challenge is for you! You will learn:</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a:ln>
                  <a:noFill/>
                </a:ln>
                <a:solidFill>
                  <a:srgbClr val="031825"/>
                </a:solidFill>
                <a:effectLst/>
                <a:uLnTx/>
                <a:uFillTx/>
                <a:latin typeface="Segoe UI"/>
                <a:ea typeface="+mn-ea"/>
                <a:cs typeface="Segoe UI"/>
              </a:rPr>
              <a:t>Fundamental power skills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a:ln>
                  <a:noFill/>
                </a:ln>
                <a:solidFill>
                  <a:srgbClr val="031825"/>
                </a:solidFill>
                <a:effectLst/>
                <a:uLnTx/>
                <a:uFillTx/>
                <a:latin typeface="Segoe UI"/>
                <a:ea typeface="+mn-ea"/>
                <a:cs typeface="Segoe UI"/>
              </a:rPr>
              <a:t>Introductory Microsoft 365 content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a:ln>
                  <a:noFill/>
                </a:ln>
                <a:solidFill>
                  <a:srgbClr val="031825"/>
                </a:solidFill>
                <a:effectLst/>
                <a:uLnTx/>
                <a:uFillTx/>
                <a:latin typeface="Segoe UI"/>
                <a:ea typeface="+mn-ea"/>
                <a:cs typeface="Segoe UI"/>
              </a:rPr>
              <a:t>User enablement training</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2400" b="0" i="0" u="none" strike="noStrike" kern="1200" cap="none" spc="0" normalizeH="0" baseline="0" noProof="0">
              <a:ln>
                <a:noFill/>
              </a:ln>
              <a:solidFill>
                <a:srgbClr val="031825"/>
              </a:solidFill>
              <a:effectLst/>
              <a:uLnTx/>
              <a:uFillTx/>
              <a:latin typeface="Segoe UI"/>
              <a:ea typeface="+mn-ea"/>
              <a:cs typeface="Segoe UI"/>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solidFill>
                  <a:srgbClr val="031825"/>
                </a:solidFill>
                <a:effectLst/>
                <a:uLnTx/>
                <a:uFillTx/>
                <a:latin typeface="Segoe UI"/>
                <a:ea typeface="+mn-ea"/>
                <a:cs typeface="Segoe UI"/>
              </a:rPr>
              <a:t>Get started here: </a:t>
            </a:r>
            <a:r>
              <a:rPr kumimoji="0" lang="en-US" sz="2400" b="0" i="0" u="none" strike="noStrike" kern="1200" cap="none" spc="0" normalizeH="0" baseline="0" noProof="0">
                <a:ln>
                  <a:noFill/>
                </a:ln>
                <a:solidFill>
                  <a:srgbClr val="031825"/>
                </a:solidFill>
                <a:effectLst/>
                <a:uLnTx/>
                <a:uFillTx/>
                <a:latin typeface="Segoe UI"/>
                <a:ea typeface="+mn-lt"/>
                <a:cs typeface="Segoe UI"/>
                <a:hlinkClick r:id="rId3"/>
              </a:rPr>
              <a:t>https://aka.ms/communityskills</a:t>
            </a:r>
            <a:r>
              <a:rPr kumimoji="0" lang="en-US" sz="2400" b="0" i="0" u="none" strike="noStrike" kern="1200" cap="none" spc="0" normalizeH="0" baseline="0" noProof="0">
                <a:ln>
                  <a:noFill/>
                </a:ln>
                <a:solidFill>
                  <a:srgbClr val="031825"/>
                </a:solidFill>
                <a:effectLst/>
                <a:uLnTx/>
                <a:uFillTx/>
                <a:latin typeface="Segoe UI"/>
                <a:ea typeface="+mn-lt"/>
                <a:cs typeface="Segoe UI"/>
              </a:rPr>
              <a:t> </a:t>
            </a:r>
            <a:endParaRPr kumimoji="0" lang="en-US" sz="2400" b="0" i="0" u="none" strike="noStrike" kern="1200" cap="none" spc="0" normalizeH="0" baseline="0" noProof="0">
              <a:ln>
                <a:noFill/>
              </a:ln>
              <a:solidFill>
                <a:srgbClr val="031825"/>
              </a:solidFill>
              <a:effectLst/>
              <a:uLnTx/>
              <a:uFillTx/>
              <a:latin typeface="Segoe UI"/>
              <a:ea typeface="+mn-ea"/>
              <a:cs typeface="Segoe UI"/>
            </a:endParaRPr>
          </a:p>
        </p:txBody>
      </p:sp>
    </p:spTree>
    <p:extLst>
      <p:ext uri="{BB962C8B-B14F-4D97-AF65-F5344CB8AC3E}">
        <p14:creationId xmlns:p14="http://schemas.microsoft.com/office/powerpoint/2010/main" val="344422563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lstStyle/>
          <a:p>
            <a:r>
              <a:rPr lang="en-US"/>
              <a:t>Adoption.microsoft.com</a:t>
            </a:r>
          </a:p>
        </p:txBody>
      </p:sp>
      <p:pic>
        <p:nvPicPr>
          <p:cNvPr id="7" name="Picture Placeholder 6">
            <a:extLst>
              <a:ext uri="{FF2B5EF4-FFF2-40B4-BE49-F238E27FC236}">
                <a16:creationId xmlns:a16="http://schemas.microsoft.com/office/drawing/2014/main" id="{98257FFE-3C3F-0825-F167-8B0CC7F59F82}"/>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l="-216" r="216" b="17196"/>
          <a:stretch/>
        </p:blipFill>
        <p:spPr>
          <a:xfrm>
            <a:off x="6030351" y="1984051"/>
            <a:ext cx="5882250" cy="3049461"/>
          </a:xfrm>
        </p:spPr>
      </p:pic>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lstStyle/>
          <a:p>
            <a:r>
              <a:rPr lang="en-US"/>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84199" y="1984051"/>
            <a:ext cx="5202311" cy="4781822"/>
          </a:xfrm>
        </p:spPr>
        <p:txBody>
          <a:bodyPr/>
          <a:lstStyle/>
          <a:p>
            <a:pPr marL="285750" indent="-285750" algn="l">
              <a:buFont typeface="Arial" panose="020B0604020202020204" pitchFamily="34" charset="0"/>
              <a:buChar char="•"/>
            </a:pPr>
            <a:r>
              <a:rPr lang="en-US" sz="1800">
                <a:solidFill>
                  <a:srgbClr val="262626"/>
                </a:solidFill>
              </a:rPr>
              <a:t>New </a:t>
            </a:r>
            <a:r>
              <a:rPr lang="en-US" sz="1800">
                <a:solidFill>
                  <a:srgbClr val="262626"/>
                </a:solidFill>
                <a:hlinkClick r:id="rId3"/>
              </a:rPr>
              <a:t>Microsoft AI Tour</a:t>
            </a:r>
            <a:r>
              <a:rPr lang="en-US" sz="1800">
                <a:solidFill>
                  <a:srgbClr val="262626"/>
                </a:solidFill>
              </a:rPr>
              <a:t> resources page, including a behind-the-scenes video from the kick-off event in Mexico City</a:t>
            </a:r>
          </a:p>
          <a:p>
            <a:pPr marL="285750" indent="-285750" algn="l">
              <a:buFont typeface="Arial" panose="020B0604020202020204" pitchFamily="34" charset="0"/>
              <a:buChar char="•"/>
            </a:pPr>
            <a:r>
              <a:rPr lang="en-US" sz="1800">
                <a:solidFill>
                  <a:srgbClr val="262626"/>
                </a:solidFill>
              </a:rPr>
              <a:t>Addition of Business Chat to the </a:t>
            </a:r>
            <a:r>
              <a:rPr lang="en-US" sz="1800">
                <a:solidFill>
                  <a:srgbClr val="262626"/>
                </a:solidFill>
                <a:hlinkClick r:id="rId4"/>
              </a:rPr>
              <a:t>Copilot Scenario Library</a:t>
            </a:r>
            <a:endParaRPr lang="en-US" sz="1800">
              <a:solidFill>
                <a:srgbClr val="262626"/>
              </a:solidFill>
            </a:endParaRPr>
          </a:p>
          <a:p>
            <a:pPr marL="285750" indent="-285750" algn="l">
              <a:buFont typeface="Arial" panose="020B0604020202020204" pitchFamily="34" charset="0"/>
              <a:buChar char="•"/>
            </a:pPr>
            <a:r>
              <a:rPr lang="en-US" sz="1800">
                <a:solidFill>
                  <a:srgbClr val="262626"/>
                </a:solidFill>
              </a:rPr>
              <a:t>Multiple updates to the </a:t>
            </a:r>
            <a:r>
              <a:rPr lang="en-US" sz="1800">
                <a:solidFill>
                  <a:srgbClr val="262626"/>
                </a:solidFill>
                <a:hlinkClick r:id="rId5"/>
              </a:rPr>
              <a:t>Microsoft Lists</a:t>
            </a:r>
            <a:r>
              <a:rPr lang="en-US" sz="1800">
                <a:solidFill>
                  <a:srgbClr val="262626"/>
                </a:solidFill>
              </a:rPr>
              <a:t> page, including a new overview video, new blog posts, and images</a:t>
            </a:r>
          </a:p>
          <a:p>
            <a:pPr marL="285750" indent="-285750" algn="l">
              <a:buFont typeface="Arial" panose="020B0604020202020204" pitchFamily="34" charset="0"/>
              <a:buChar char="•"/>
            </a:pPr>
            <a:r>
              <a:rPr lang="en-US" sz="1800">
                <a:solidFill>
                  <a:srgbClr val="262626"/>
                </a:solidFill>
              </a:rPr>
              <a:t>Updated the free trial extension for </a:t>
            </a:r>
            <a:r>
              <a:rPr lang="en-US" sz="1800">
                <a:solidFill>
                  <a:srgbClr val="262626"/>
                </a:solidFill>
                <a:hlinkClick r:id="rId6"/>
              </a:rPr>
              <a:t>SharePoint Premium</a:t>
            </a:r>
            <a:r>
              <a:rPr lang="en-US" sz="1800">
                <a:solidFill>
                  <a:srgbClr val="262626"/>
                </a:solidFill>
              </a:rPr>
              <a:t> through June 2025</a:t>
            </a:r>
          </a:p>
          <a:p>
            <a:pPr marL="285750" indent="-285750" algn="l">
              <a:buFont typeface="Arial" panose="020B0604020202020204" pitchFamily="34" charset="0"/>
              <a:buChar char="•"/>
            </a:pPr>
            <a:r>
              <a:rPr lang="en-US" sz="1800">
                <a:solidFill>
                  <a:srgbClr val="262626"/>
                </a:solidFill>
              </a:rPr>
              <a:t>New </a:t>
            </a:r>
            <a:r>
              <a:rPr lang="en-US" sz="1800">
                <a:solidFill>
                  <a:srgbClr val="262626"/>
                </a:solidFill>
                <a:hlinkClick r:id="rId7"/>
              </a:rPr>
              <a:t>Microsoft 365 Copilot GCC</a:t>
            </a:r>
            <a:r>
              <a:rPr lang="en-US" sz="1800">
                <a:solidFill>
                  <a:srgbClr val="262626"/>
                </a:solidFill>
              </a:rPr>
              <a:t> page</a:t>
            </a:r>
          </a:p>
          <a:p>
            <a:pPr marL="285750" indent="-285750" algn="l">
              <a:buFont typeface="Arial" panose="020B0604020202020204" pitchFamily="34" charset="0"/>
              <a:buChar char="•"/>
            </a:pPr>
            <a:r>
              <a:rPr lang="en-US" sz="1800">
                <a:solidFill>
                  <a:srgbClr val="262626"/>
                </a:solidFill>
              </a:rPr>
              <a:t>New on demand sessions for Copilot extensibility on the </a:t>
            </a:r>
            <a:r>
              <a:rPr lang="en-US" sz="1800">
                <a:solidFill>
                  <a:srgbClr val="262626"/>
                </a:solidFill>
                <a:hlinkClick r:id="rId8"/>
              </a:rPr>
              <a:t>Modern Work Customer Hub</a:t>
            </a:r>
            <a:endParaRPr kumimoji="0" lang="en-US" sz="1800" b="0" i="0" u="none" strike="noStrike" kern="1200" cap="none" spc="0" normalizeH="0" baseline="0" noProof="0">
              <a:ln>
                <a:noFill/>
              </a:ln>
              <a:solidFill>
                <a:srgbClr val="333333"/>
              </a:solidFill>
              <a:effectLst/>
              <a:uLnTx/>
              <a:uFillTx/>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33333"/>
                </a:solidFill>
                <a:effectLst/>
                <a:uLnTx/>
                <a:uFillTx/>
              </a:rPr>
              <a:t>Read or subscribe to our </a:t>
            </a:r>
            <a:r>
              <a:rPr kumimoji="0" lang="en-US" sz="1800" b="0" i="0" u="none" strike="noStrike" kern="1200" cap="none" spc="0" normalizeH="0" baseline="0" noProof="0">
                <a:ln>
                  <a:noFill/>
                </a:ln>
                <a:solidFill>
                  <a:srgbClr val="333333"/>
                </a:solidFill>
                <a:effectLst/>
                <a:uLnTx/>
                <a:uFillTx/>
                <a:hlinkClick r:id="rId9"/>
              </a:rPr>
              <a:t>Release notes</a:t>
            </a:r>
            <a:r>
              <a:rPr kumimoji="0" lang="en-US" sz="1800" b="0" i="0" u="none" strike="noStrike" kern="1200" cap="none" spc="0" normalizeH="0" baseline="0" noProof="0">
                <a:ln>
                  <a:noFill/>
                </a:ln>
                <a:solidFill>
                  <a:srgbClr val="333333"/>
                </a:solidFill>
                <a:effectLst/>
                <a:uLnTx/>
                <a:uFillTx/>
              </a:rPr>
              <a:t> for more updates.</a:t>
            </a:r>
            <a:endParaRPr lang="en-US"/>
          </a:p>
        </p:txBody>
      </p:sp>
    </p:spTree>
    <p:extLst>
      <p:ext uri="{BB962C8B-B14F-4D97-AF65-F5344CB8AC3E}">
        <p14:creationId xmlns:p14="http://schemas.microsoft.com/office/powerpoint/2010/main" val="13251331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81A98-1E79-C9B7-99BB-C082FCF98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DDFA7B-3A51-FA16-77A0-2C784E101BAF}"/>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6B039E0E-0DBD-EB78-5462-A1764FF60728}"/>
              </a:ext>
            </a:extLst>
          </p:cNvPr>
          <p:cNvSpPr>
            <a:spLocks noGrp="1"/>
          </p:cNvSpPr>
          <p:nvPr>
            <p:ph type="body" sz="quarter" idx="12"/>
          </p:nvPr>
        </p:nvSpPr>
        <p:spPr/>
        <p:txBody>
          <a:bodyPr vert="horz" wrap="square" lIns="0" tIns="0" rIns="0" bIns="0" rtlCol="0" anchor="t">
            <a:spAutoFit/>
          </a:bodyPr>
          <a:lstStyle/>
          <a:p>
            <a:r>
              <a:rPr lang="en-US">
                <a:cs typeface="Segoe UI Semilight"/>
              </a:rPr>
              <a:t>Microsoft 365 Copilot</a:t>
            </a:r>
          </a:p>
        </p:txBody>
      </p:sp>
      <p:sp>
        <p:nvSpPr>
          <p:cNvPr id="5" name="Text Placeholder 4">
            <a:extLst>
              <a:ext uri="{FF2B5EF4-FFF2-40B4-BE49-F238E27FC236}">
                <a16:creationId xmlns:a16="http://schemas.microsoft.com/office/drawing/2014/main" id="{1829F6C4-C825-F7C9-4C57-CF81A2189885}"/>
              </a:ext>
            </a:extLst>
          </p:cNvPr>
          <p:cNvSpPr>
            <a:spLocks noGrp="1"/>
          </p:cNvSpPr>
          <p:nvPr>
            <p:ph type="body" sz="quarter" idx="13"/>
          </p:nvPr>
        </p:nvSpPr>
        <p:spPr>
          <a:xfrm>
            <a:off x="584200" y="2239963"/>
            <a:ext cx="4927600" cy="4124206"/>
          </a:xfrm>
        </p:spPr>
        <p:txBody>
          <a:bodyPr/>
          <a:lstStyle/>
          <a:p>
            <a:pPr marL="0" indent="0">
              <a:lnSpc>
                <a:spcPct val="90000"/>
              </a:lnSpc>
              <a:spcBef>
                <a:spcPts val="1000"/>
              </a:spcBef>
              <a:buNone/>
            </a:pPr>
            <a:r>
              <a:rPr lang="en-US" sz="2400" b="0" i="0">
                <a:solidFill>
                  <a:srgbClr val="333333"/>
                </a:solidFill>
                <a:effectLst/>
                <a:latin typeface="Segoe UI Semibold" panose="020B0702040204020203" pitchFamily="34" charset="0"/>
                <a:cs typeface="Segoe UI Semibold" panose="020B0702040204020203" pitchFamily="34" charset="0"/>
              </a:rPr>
              <a:t>Join the Unlocking ROI: Forrester TEI Study Insights on Microsoft 365 Copilot for SMBs webinar</a:t>
            </a:r>
          </a:p>
          <a:p>
            <a:pPr marL="0" indent="0">
              <a:lnSpc>
                <a:spcPct val="90000"/>
              </a:lnSpc>
              <a:spcBef>
                <a:spcPts val="1000"/>
              </a:spcBef>
              <a:buNone/>
            </a:pPr>
            <a:r>
              <a:rPr lang="en-US" b="0" i="0">
                <a:solidFill>
                  <a:srgbClr val="333333"/>
                </a:solidFill>
                <a:effectLst/>
                <a:latin typeface="SegoeUI"/>
              </a:rPr>
              <a:t>We are excited to announce an upcoming </a:t>
            </a:r>
            <a:r>
              <a:rPr lang="en-US">
                <a:solidFill>
                  <a:srgbClr val="333333"/>
                </a:solidFill>
                <a:latin typeface="SegoeUI"/>
              </a:rPr>
              <a:t>webinar that </a:t>
            </a:r>
            <a:r>
              <a:rPr lang="en-US" b="0" i="0">
                <a:solidFill>
                  <a:srgbClr val="333333"/>
                </a:solidFill>
                <a:effectLst/>
                <a:latin typeface="SegoeUI"/>
              </a:rPr>
              <a:t>will delve into the findings of the Forrester Total Economic Impact™ (TEI) study on Microsoft 365 Copilot for Small and Medium-sized Businesses (SMBs). This event promises to be a valuable opportunity for SMBs to learn about the significant business value and return on investment (ROI) that can be achieved by implementing Microsoft 365 Copilot.</a:t>
            </a:r>
          </a:p>
          <a:p>
            <a:pPr marL="0" indent="0">
              <a:lnSpc>
                <a:spcPct val="90000"/>
              </a:lnSpc>
              <a:spcBef>
                <a:spcPts val="1000"/>
              </a:spcBef>
              <a:buNone/>
            </a:pPr>
            <a:r>
              <a:rPr lang="en-US">
                <a:solidFill>
                  <a:srgbClr val="333333"/>
                </a:solidFill>
                <a:latin typeface="SegoeUI"/>
              </a:rPr>
              <a:t>Click </a:t>
            </a:r>
            <a:r>
              <a:rPr lang="en-US">
                <a:solidFill>
                  <a:srgbClr val="333333"/>
                </a:solidFill>
                <a:latin typeface="SegoeUI"/>
                <a:hlinkClick r:id="rId2"/>
              </a:rPr>
              <a:t>here</a:t>
            </a:r>
            <a:r>
              <a:rPr lang="en-US">
                <a:solidFill>
                  <a:srgbClr val="333333"/>
                </a:solidFill>
                <a:latin typeface="SegoeUI"/>
              </a:rPr>
              <a:t> to register.</a:t>
            </a:r>
            <a:endParaRPr lang="en-US" b="0" i="0">
              <a:solidFill>
                <a:srgbClr val="333333"/>
              </a:solidFill>
              <a:effectLst/>
              <a:latin typeface="SegoeUI"/>
            </a:endParaRPr>
          </a:p>
          <a:p>
            <a:pPr marL="0" indent="0">
              <a:lnSpc>
                <a:spcPct val="90000"/>
              </a:lnSpc>
              <a:spcBef>
                <a:spcPts val="1000"/>
              </a:spcBef>
              <a:buNone/>
            </a:pPr>
            <a:endParaRPr lang="en-US" b="0" i="0">
              <a:solidFill>
                <a:srgbClr val="333333"/>
              </a:solidFill>
              <a:effectLst/>
              <a:latin typeface="SegoeUI"/>
            </a:endParaRPr>
          </a:p>
        </p:txBody>
      </p:sp>
      <p:pic>
        <p:nvPicPr>
          <p:cNvPr id="8" name="Picture Placeholder 7">
            <a:extLst>
              <a:ext uri="{FF2B5EF4-FFF2-40B4-BE49-F238E27FC236}">
                <a16:creationId xmlns:a16="http://schemas.microsoft.com/office/drawing/2014/main" id="{4BC37B49-CBD6-14F6-751A-9ABF0E968734}"/>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750" b="2750"/>
          <a:stretch>
            <a:fillRect/>
          </a:stretch>
        </p:blipFill>
        <p:spPr/>
      </p:pic>
    </p:spTree>
    <p:extLst>
      <p:ext uri="{BB962C8B-B14F-4D97-AF65-F5344CB8AC3E}">
        <p14:creationId xmlns:p14="http://schemas.microsoft.com/office/powerpoint/2010/main" val="3279644218"/>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19630DD4C1C740BFBCFBFA32E51E43" ma:contentTypeVersion="15" ma:contentTypeDescription="Create a new document." ma:contentTypeScope="" ma:versionID="bded73f1d2af80fb35e6a3a4dffdc2b8">
  <xsd:schema xmlns:xsd="http://www.w3.org/2001/XMLSchema" xmlns:xs="http://www.w3.org/2001/XMLSchema" xmlns:p="http://schemas.microsoft.com/office/2006/metadata/properties" xmlns:ns1="http://schemas.microsoft.com/sharepoint/v3" xmlns:ns2="85c9570b-8f2b-433d-80aa-001cea273452" xmlns:ns3="ad33a634-307a-4b74-943b-8b339bb5242d" targetNamespace="http://schemas.microsoft.com/office/2006/metadata/properties" ma:root="true" ma:fieldsID="b8cdea566a04373de98750dcca6df3e9" ns1:_="" ns2:_="" ns3:_="">
    <xsd:import namespace="http://schemas.microsoft.com/sharepoint/v3"/>
    <xsd:import namespace="85c9570b-8f2b-433d-80aa-001cea273452"/>
    <xsd:import namespace="ad33a634-307a-4b74-943b-8b339bb5242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c9570b-8f2b-433d-80aa-001cea2734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33a634-307a-4b74-943b-8b339bb5242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1a5625-0e1e-43db-9221-c45e5749a660}" ma:internalName="TaxCatchAll" ma:showField="CatchAllData" ma:web="ad33a634-307a-4b74-943b-8b339bb524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4BF5EB-6B79-4E76-8653-D13D89002CEF}">
  <ds:schemaRefs>
    <ds:schemaRef ds:uri="85c9570b-8f2b-433d-80aa-001cea273452"/>
    <ds:schemaRef ds:uri="ad33a634-307a-4b74-943b-8b339bb524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CEDFC99-48DA-46B3-89A2-C3BE87A1C4B9}">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2</TotalTime>
  <Words>2433</Words>
  <Application>Microsoft Office PowerPoint</Application>
  <PresentationFormat>Widescreen</PresentationFormat>
  <Paragraphs>197</Paragraphs>
  <Slides>26</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Calibri</vt:lpstr>
      <vt:lpstr>Consolas</vt:lpstr>
      <vt:lpstr>Segoe UI</vt:lpstr>
      <vt:lpstr>Segoe UI Semibold</vt:lpstr>
      <vt:lpstr>Segoe UI Semilight</vt:lpstr>
      <vt:lpstr>SegoeUI</vt:lpstr>
      <vt:lpstr>Wingdings</vt:lpstr>
      <vt:lpstr>1_LIGHT GRAY TEMPLATE</vt:lpstr>
      <vt:lpstr>Microsoft 365 Champions community call</vt:lpstr>
      <vt:lpstr>Digital Event Code of Conduct</vt:lpstr>
      <vt:lpstr>Agenda</vt:lpstr>
      <vt:lpstr>Our updated call format</vt:lpstr>
      <vt:lpstr>Announcements</vt:lpstr>
      <vt:lpstr>Announcements</vt:lpstr>
      <vt:lpstr>Build your community skills</vt:lpstr>
      <vt:lpstr>Adoption.microsoft.com</vt:lpstr>
      <vt:lpstr>Top Microsoft 365 updates</vt:lpstr>
      <vt:lpstr>Top Microsoft 365 updates</vt:lpstr>
      <vt:lpstr>Top Microsoft 365 updates</vt:lpstr>
      <vt:lpstr>Top Microsoft 365 updates</vt:lpstr>
      <vt:lpstr>Open discussion</vt:lpstr>
      <vt:lpstr>Primary Topic | Microsoft Lists</vt:lpstr>
      <vt:lpstr>Microsoft Lists Your smart information tracking app in Microsoft 365</vt:lpstr>
      <vt:lpstr>Microsoft Lists – Simple, Smart, and Flexible</vt:lpstr>
      <vt:lpstr>demo time with Mark</vt:lpstr>
      <vt:lpstr>Microsoft Lists | Add Approvals to any list or library</vt:lpstr>
      <vt:lpstr>Lightweight approvals in Lists | Built in</vt:lpstr>
      <vt:lpstr>Lightweight approvals in Lists | Add to any list</vt:lpstr>
      <vt:lpstr>demo time with Nate</vt:lpstr>
      <vt:lpstr>And one more related item…</vt:lpstr>
      <vt:lpstr>Learn more | Microsoft Lists</vt:lpstr>
      <vt:lpstr>Upcoming community events</vt:lpstr>
      <vt:lpstr>Open discussion</vt:lpstr>
      <vt:lpstr>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Jessie Hwang (MCAG)</cp:lastModifiedBy>
  <cp:revision>3</cp:revision>
  <dcterms:created xsi:type="dcterms:W3CDTF">2024-10-03T19:27:22Z</dcterms:created>
  <dcterms:modified xsi:type="dcterms:W3CDTF">2024-10-24T04:59:05Z</dcterms:modified>
</cp:coreProperties>
</file>