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 id="2147483708" r:id="rId4"/>
  </p:sldMasterIdLst>
  <p:notesMasterIdLst>
    <p:notesMasterId r:id="rId32"/>
  </p:notesMasterIdLst>
  <p:sldIdLst>
    <p:sldId id="2147483617" r:id="rId5"/>
    <p:sldId id="1822" r:id="rId6"/>
    <p:sldId id="1832" r:id="rId7"/>
    <p:sldId id="2147480077" r:id="rId8"/>
    <p:sldId id="2147483624" r:id="rId9"/>
    <p:sldId id="2147482567" r:id="rId10"/>
    <p:sldId id="2147483426" r:id="rId11"/>
    <p:sldId id="2147480164" r:id="rId12"/>
    <p:sldId id="2147480160" r:id="rId13"/>
    <p:sldId id="259" r:id="rId14"/>
    <p:sldId id="2147483628" r:id="rId15"/>
    <p:sldId id="2147483626" r:id="rId16"/>
    <p:sldId id="2147483625" r:id="rId17"/>
    <p:sldId id="2147483623" r:id="rId18"/>
    <p:sldId id="2147480384" r:id="rId19"/>
    <p:sldId id="2147481243" r:id="rId20"/>
    <p:sldId id="2147481244" r:id="rId21"/>
    <p:sldId id="2147481245" r:id="rId22"/>
    <p:sldId id="2147481246" r:id="rId23"/>
    <p:sldId id="2147481242" r:id="rId24"/>
    <p:sldId id="2147481247" r:id="rId25"/>
    <p:sldId id="2147481241" r:id="rId26"/>
    <p:sldId id="2147480107" r:id="rId27"/>
    <p:sldId id="2147480113" r:id="rId28"/>
    <p:sldId id="262" r:id="rId29"/>
    <p:sldId id="2147468667" r:id="rId30"/>
    <p:sldId id="214747144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C8F8025-B227-4409-81EE-DB0F557ED339}">
          <p14:sldIdLst>
            <p14:sldId id="2147483617"/>
            <p14:sldId id="1822"/>
            <p14:sldId id="1832"/>
            <p14:sldId id="2147480077"/>
          </p14:sldIdLst>
        </p14:section>
        <p14:section name="Announcements" id="{47260544-EBF5-48AC-B48C-2C185CFFEB58}">
          <p14:sldIdLst>
            <p14:sldId id="2147483624"/>
            <p14:sldId id="2147482567"/>
            <p14:sldId id="2147483426"/>
            <p14:sldId id="2147480164"/>
            <p14:sldId id="2147480160"/>
          </p14:sldIdLst>
        </p14:section>
        <p14:section name="M365 Updates" id="{1F079024-64EE-4A40-89E2-8FA657B81D79}">
          <p14:sldIdLst>
            <p14:sldId id="259"/>
            <p14:sldId id="2147483628"/>
            <p14:sldId id="2147483626"/>
            <p14:sldId id="2147483625"/>
          </p14:sldIdLst>
        </p14:section>
        <p14:section name="Primary Topic" id="{87B72586-ADC5-4930-8168-B26B656BAD91}">
          <p14:sldIdLst>
            <p14:sldId id="2147483623"/>
            <p14:sldId id="2147480384"/>
            <p14:sldId id="2147481243"/>
            <p14:sldId id="2147481244"/>
            <p14:sldId id="2147481245"/>
            <p14:sldId id="2147481246"/>
            <p14:sldId id="2147481242"/>
            <p14:sldId id="2147481247"/>
            <p14:sldId id="2147481241"/>
          </p14:sldIdLst>
        </p14:section>
        <p14:section name="Closing" id="{789B1ED1-99D6-4118-A1BF-F35685B4D9EF}">
          <p14:sldIdLst>
            <p14:sldId id="2147480107"/>
            <p14:sldId id="2147480113"/>
            <p14:sldId id="262"/>
            <p14:sldId id="2147468667"/>
            <p14:sldId id="21474714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A41D5E-1C4B-4F25-83FE-9186FA219548}" v="56" dt="2024-07-24T18:56:47.732"/>
    <p1510:client id="{CC8BB67A-D1D8-95A7-28F1-BE6F87771326}" v="1" dt="2024-07-23T23:54:03.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8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60B7E-1BB3-490B-802E-4D67BCF69400}"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6879C-99B0-4599-9664-FB68B910378C}" type="slidenum">
              <a:rPr lang="en-US" smtClean="0"/>
              <a:t>‹#›</a:t>
            </a:fld>
            <a:endParaRPr lang="en-US"/>
          </a:p>
        </p:txBody>
      </p:sp>
    </p:spTree>
    <p:extLst>
      <p:ext uri="{BB962C8B-B14F-4D97-AF65-F5344CB8AC3E}">
        <p14:creationId xmlns:p14="http://schemas.microsoft.com/office/powerpoint/2010/main" val="3355753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ka.ms/SPWebUIki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F636-7875-6E0F-E41D-07A21CE5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E6B2-D897-A2E3-3F48-C939511F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42DBD-BE3E-B7AD-9DDB-8CF031B97C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9F3AD6-4657-8E39-D4D5-5CB6F17E4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874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F636-7875-6E0F-E41D-07A21CE5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E6B2-D897-A2E3-3F48-C939511F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42DBD-BE3E-B7AD-9DDB-8CF031B97C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9F3AD6-4657-8E39-D4D5-5CB6F17E4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884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F636-7875-6E0F-E41D-07A21CE5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E6B2-D897-A2E3-3F48-C939511F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42DBD-BE3E-B7AD-9DDB-8CF031B97C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9F3AD6-4657-8E39-D4D5-5CB6F17E4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012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Aptos" panose="020B0004020202020204" pitchFamily="34" charset="0"/>
              </a:rPr>
              <a:t>In today’s session, we are excited to show you the </a:t>
            </a:r>
            <a:r>
              <a:rPr lang="en-US" sz="1200" b="1">
                <a:effectLst/>
                <a:latin typeface="Calibri" panose="020F0502020204030204" pitchFamily="34" charset="0"/>
                <a:ea typeface="Aptos" panose="020B0004020202020204" pitchFamily="34" charset="0"/>
              </a:rPr>
              <a:t>Figma SharePoint Web UI kit and hear any of your feedback</a:t>
            </a:r>
            <a:r>
              <a:rPr lang="en-US" sz="1200">
                <a:effectLst/>
                <a:latin typeface="Calibri" panose="020F0502020204030204" pitchFamily="34" charset="0"/>
                <a:ea typeface="Aptos" panose="020B0004020202020204" pitchFamily="34" charset="0"/>
              </a:rPr>
              <a:t>. </a:t>
            </a:r>
          </a:p>
          <a:p>
            <a:pPr marL="0" marR="0">
              <a:spcBef>
                <a:spcPts val="0"/>
              </a:spcBef>
              <a:spcAft>
                <a:spcPts val="0"/>
              </a:spcAft>
            </a:pPr>
            <a:endParaRPr lang="en-US" sz="1200">
              <a:effectLst/>
              <a:latin typeface="Calibri" panose="020F0502020204030204" pitchFamily="34" charset="0"/>
              <a:ea typeface="Aptos" panose="020B0004020202020204" pitchFamily="34" charset="0"/>
            </a:endParaRPr>
          </a:p>
          <a:p>
            <a:pPr marL="0" marR="0">
              <a:spcBef>
                <a:spcPts val="0"/>
              </a:spcBef>
              <a:spcAft>
                <a:spcPts val="0"/>
              </a:spcAft>
            </a:pPr>
            <a:r>
              <a:rPr lang="en-US" sz="1200">
                <a:effectLst/>
                <a:latin typeface="Calibri" panose="020F0502020204030204" pitchFamily="34" charset="0"/>
                <a:ea typeface="Aptos" panose="020B0004020202020204" pitchFamily="34" charset="0"/>
              </a:rPr>
              <a:t>This kit allows you to design communication and team sites for desktop, tablet and mobile. </a:t>
            </a:r>
          </a:p>
          <a:p>
            <a:pPr marL="0" marR="0">
              <a:spcBef>
                <a:spcPts val="0"/>
              </a:spcBef>
              <a:spcAft>
                <a:spcPts val="0"/>
              </a:spcAft>
            </a:pPr>
            <a:r>
              <a:rPr lang="en-US" sz="1200">
                <a:effectLst/>
                <a:latin typeface="Calibri" panose="020F0502020204030204" pitchFamily="34" charset="0"/>
                <a:ea typeface="Aptos" panose="020B0004020202020204" pitchFamily="34" charset="0"/>
              </a:rPr>
              <a:t>Say you’re in the early planning stages of your intranet and want to mockup a site based on business requirements in order to get buy-in from stakeholders. </a:t>
            </a:r>
          </a:p>
          <a:p>
            <a:pPr marL="0" marR="0">
              <a:spcBef>
                <a:spcPts val="0"/>
              </a:spcBef>
              <a:spcAft>
                <a:spcPts val="0"/>
              </a:spcAft>
            </a:pPr>
            <a:endParaRPr lang="en-US" sz="1200">
              <a:effectLst/>
              <a:latin typeface="Calibri" panose="020F0502020204030204" pitchFamily="34" charset="0"/>
              <a:ea typeface="Aptos" panose="020B0004020202020204" pitchFamily="34" charset="0"/>
            </a:endParaRPr>
          </a:p>
          <a:p>
            <a:pPr marL="0" marR="0">
              <a:spcBef>
                <a:spcPts val="0"/>
              </a:spcBef>
              <a:spcAft>
                <a:spcPts val="0"/>
              </a:spcAft>
            </a:pPr>
            <a:r>
              <a:rPr lang="en-US" sz="1200">
                <a:effectLst/>
                <a:latin typeface="Calibri" panose="020F0502020204030204" pitchFamily="34" charset="0"/>
                <a:ea typeface="Aptos" panose="020B0004020202020204" pitchFamily="34" charset="0"/>
              </a:rPr>
              <a:t>This kit delivers a set of web parts, style options, templates, and detailed guidance so you can quickly design engaging sites and pages in Figma. Figma is a subscription-based application that is the industry standard tool for web design. </a:t>
            </a:r>
          </a:p>
          <a:p>
            <a:endParaRPr lang="en-US"/>
          </a:p>
          <a:p>
            <a:r>
              <a:rPr lang="en-US"/>
              <a:t>Think of this as another resource in the intranet life cycle you can use with your design team or others familiar with Figma. You can develop the look and feel of your site and the flow of information before building it in SharePoint itself. </a:t>
            </a:r>
          </a:p>
        </p:txBody>
      </p:sp>
      <p:sp>
        <p:nvSpPr>
          <p:cNvPr id="4" name="Slide Number Placeholder 3"/>
          <p:cNvSpPr>
            <a:spLocks noGrp="1"/>
          </p:cNvSpPr>
          <p:nvPr>
            <p:ph type="sldNum" sz="quarter" idx="5"/>
          </p:nvPr>
        </p:nvSpPr>
        <p:spPr/>
        <p:txBody>
          <a:bodyPr/>
          <a:lstStyle/>
          <a:p>
            <a:fld id="{2FC68891-01A2-4422-A061-862B4104BDD5}" type="slidenum">
              <a:rPr lang="en-US" smtClean="0"/>
              <a:t>15</a:t>
            </a:fld>
            <a:endParaRPr lang="en-US"/>
          </a:p>
        </p:txBody>
      </p:sp>
    </p:spTree>
    <p:extLst>
      <p:ext uri="{BB962C8B-B14F-4D97-AF65-F5344CB8AC3E}">
        <p14:creationId xmlns:p14="http://schemas.microsoft.com/office/powerpoint/2010/main" val="4054682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toolkit is divided into 3 parts: site chrome, templates and page elements, and web parts</a:t>
            </a:r>
          </a:p>
          <a:p>
            <a:endParaRPr lang="en-US"/>
          </a:p>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16</a:t>
            </a:fld>
            <a:endParaRPr lang="en-GB"/>
          </a:p>
        </p:txBody>
      </p:sp>
    </p:spTree>
    <p:extLst>
      <p:ext uri="{BB962C8B-B14F-4D97-AF65-F5344CB8AC3E}">
        <p14:creationId xmlns:p14="http://schemas.microsoft.com/office/powerpoint/2010/main" val="424871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23130"/>
                </a:solidFill>
                <a:highlight>
                  <a:srgbClr val="D1D0CE"/>
                </a:highlight>
              </a:rPr>
              <a:t>First we have site chrome. This section includes theme assets, logo assets, header elements, navigation elements, and footer elements. These are available in different palettes and configurations based on your needs </a:t>
            </a:r>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17</a:t>
            </a:fld>
            <a:endParaRPr lang="en-GB"/>
          </a:p>
        </p:txBody>
      </p:sp>
    </p:spTree>
    <p:extLst>
      <p:ext uri="{BB962C8B-B14F-4D97-AF65-F5344CB8AC3E}">
        <p14:creationId xmlns:p14="http://schemas.microsoft.com/office/powerpoint/2010/main" val="1258113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23130"/>
                </a:solidFill>
                <a:highlight>
                  <a:srgbClr val="D1D0CE"/>
                </a:highlight>
              </a:rPr>
              <a:t>The second section includes templates for communication sites and team sites. You’ll see ways to configure aspects like the page title region or different section layouts. </a:t>
            </a:r>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18</a:t>
            </a:fld>
            <a:endParaRPr lang="en-GB"/>
          </a:p>
        </p:txBody>
      </p:sp>
    </p:spTree>
    <p:extLst>
      <p:ext uri="{BB962C8B-B14F-4D97-AF65-F5344CB8AC3E}">
        <p14:creationId xmlns:p14="http://schemas.microsoft.com/office/powerpoint/2010/main" val="808239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23130"/>
                </a:solidFill>
                <a:highlight>
                  <a:srgbClr val="F5F5F5"/>
                </a:highlight>
              </a:rPr>
              <a:t>Lastly we have the web parts section. This includes some of our most commonly used web parts with all their associated configurations </a:t>
            </a:r>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19</a:t>
            </a:fld>
            <a:endParaRPr lang="en-GB"/>
          </a:p>
        </p:txBody>
      </p:sp>
    </p:spTree>
    <p:extLst>
      <p:ext uri="{BB962C8B-B14F-4D97-AF65-F5344CB8AC3E}">
        <p14:creationId xmlns:p14="http://schemas.microsoft.com/office/powerpoint/2010/main" val="3634865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a:solidFill>
                  <a:srgbClr val="000000"/>
                </a:solidFill>
                <a:effectLst/>
                <a:highlight>
                  <a:srgbClr val="FFFFFF"/>
                </a:highlight>
                <a:latin typeface="Aptos" panose="020B0004020202020204" pitchFamily="34" charset="0"/>
              </a:rPr>
              <a:t>Where to get it/how to access: Start from the Figma Community page, then Open in Figma: </a:t>
            </a:r>
            <a:r>
              <a:rPr lang="en-US" sz="1800" b="0" i="0">
                <a:solidFill>
                  <a:srgbClr val="000000"/>
                </a:solidFill>
                <a:effectLst/>
                <a:highlight>
                  <a:srgbClr val="FFFFFF"/>
                </a:highlight>
                <a:latin typeface="Aptos" panose="020B0004020202020204" pitchFamily="34" charset="0"/>
                <a:hlinkClick r:id="rId3"/>
              </a:rPr>
              <a:t>https://aka.ms/SPWebUIkit</a:t>
            </a:r>
            <a:endParaRPr lang="en-US" sz="1800" b="0" i="0">
              <a:solidFill>
                <a:srgbClr val="000000"/>
              </a:solidFill>
              <a:effectLst/>
              <a:highlight>
                <a:srgbClr val="FFFFFF"/>
              </a:highlight>
              <a:latin typeface="Aptos" panose="020B0004020202020204" pitchFamily="34" charset="0"/>
            </a:endParaRPr>
          </a:p>
          <a:p>
            <a:pPr algn="l" fontAlgn="base"/>
            <a:endParaRPr lang="en-US" sz="1800" b="0" i="0">
              <a:solidFill>
                <a:srgbClr val="000000"/>
              </a:solidFill>
              <a:effectLst/>
              <a:highlight>
                <a:srgbClr val="FFFFFF"/>
              </a:highlight>
              <a:latin typeface="Aptos" panose="020B0004020202020204" pitchFamily="34" charset="0"/>
            </a:endParaRPr>
          </a:p>
          <a:p>
            <a:pPr algn="l" fontAlgn="base"/>
            <a:r>
              <a:rPr lang="en-US" sz="1800" b="0" i="0">
                <a:solidFill>
                  <a:srgbClr val="000000"/>
                </a:solidFill>
                <a:effectLst/>
                <a:highlight>
                  <a:srgbClr val="FFFFFF"/>
                </a:highlight>
                <a:latin typeface="Aptos" panose="020B0004020202020204" pitchFamily="34" charset="0"/>
              </a:rPr>
              <a:t>How to use:</a:t>
            </a:r>
          </a:p>
          <a:p>
            <a:pPr algn="l" fontAlgn="base"/>
            <a:r>
              <a:rPr lang="en-US" sz="1800" b="0" i="0">
                <a:solidFill>
                  <a:srgbClr val="000000"/>
                </a:solidFill>
                <a:effectLst/>
                <a:highlight>
                  <a:srgbClr val="FFFFFF"/>
                </a:highlight>
                <a:latin typeface="Aptos" panose="020B0004020202020204" pitchFamily="34" charset="0"/>
              </a:rPr>
              <a:t>Getting Started - explain how you can start with a template or start from scratch, call out change logs</a:t>
            </a:r>
            <a:br>
              <a:rPr lang="en-US" sz="1800" b="0" i="0">
                <a:solidFill>
                  <a:srgbClr val="000000"/>
                </a:solidFill>
                <a:effectLst/>
                <a:highlight>
                  <a:srgbClr val="FFFFFF"/>
                </a:highlight>
                <a:latin typeface="Aptos" panose="020B0004020202020204" pitchFamily="34" charset="0"/>
              </a:rPr>
            </a:br>
            <a:r>
              <a:rPr lang="en-US" sz="1800" b="0" i="0">
                <a:solidFill>
                  <a:srgbClr val="000000"/>
                </a:solidFill>
                <a:effectLst/>
                <a:highlight>
                  <a:srgbClr val="FFFFFF"/>
                </a:highlight>
                <a:latin typeface="Aptos" panose="020B0004020202020204" pitchFamily="34" charset="0"/>
              </a:rPr>
              <a:t>Change the look - explain how you can see different layouts/configurations here, maybe the copy me element</a:t>
            </a:r>
            <a:br>
              <a:rPr lang="en-US" sz="1800" b="0" i="0">
                <a:solidFill>
                  <a:srgbClr val="000000"/>
                </a:solidFill>
                <a:effectLst/>
                <a:highlight>
                  <a:srgbClr val="FFFFFF"/>
                </a:highlight>
                <a:latin typeface="Aptos" panose="020B0004020202020204" pitchFamily="34" charset="0"/>
              </a:rPr>
            </a:br>
            <a:r>
              <a:rPr lang="en-US" sz="1800" b="0" i="0">
                <a:solidFill>
                  <a:srgbClr val="000000"/>
                </a:solidFill>
                <a:effectLst/>
                <a:highlight>
                  <a:srgbClr val="FFFFFF"/>
                </a:highlight>
                <a:latin typeface="Aptos" panose="020B0004020202020204" pitchFamily="34" charset="0"/>
              </a:rPr>
              <a:t>Templates - show how to customize with both copy and paste or drag and drop, demonstrate how to edit a text heading </a:t>
            </a:r>
            <a:br>
              <a:rPr lang="en-US" sz="1800" b="0" i="0">
                <a:solidFill>
                  <a:srgbClr val="000000"/>
                </a:solidFill>
                <a:effectLst/>
                <a:highlight>
                  <a:srgbClr val="FFFFFF"/>
                </a:highlight>
                <a:latin typeface="Aptos" panose="020B0004020202020204" pitchFamily="34" charset="0"/>
              </a:rPr>
            </a:br>
            <a:r>
              <a:rPr lang="en-US" sz="1800" b="0" i="0">
                <a:solidFill>
                  <a:srgbClr val="000000"/>
                </a:solidFill>
                <a:effectLst/>
                <a:highlight>
                  <a:srgbClr val="FFFFFF"/>
                </a:highlight>
                <a:latin typeface="Aptos" panose="020B0004020202020204" pitchFamily="34" charset="0"/>
              </a:rPr>
              <a:t>Web part - pick a web part and demonstrate the different settings; show how to edit the components directly and how that flows through to the kit; green dots means added most recently </a:t>
            </a:r>
          </a:p>
        </p:txBody>
      </p:sp>
      <p:sp>
        <p:nvSpPr>
          <p:cNvPr id="4" name="Slide Number Placeholder 3"/>
          <p:cNvSpPr>
            <a:spLocks noGrp="1"/>
          </p:cNvSpPr>
          <p:nvPr>
            <p:ph type="sldNum" sz="quarter" idx="5"/>
          </p:nvPr>
        </p:nvSpPr>
        <p:spPr/>
        <p:txBody>
          <a:bodyPr/>
          <a:lstStyle/>
          <a:p>
            <a:fld id="{6F609DCD-38B9-4CAA-A10D-406D26B56706}" type="slidenum">
              <a:rPr lang="en-GB" smtClean="0"/>
              <a:t>20</a:t>
            </a:fld>
            <a:endParaRPr lang="en-GB"/>
          </a:p>
        </p:txBody>
      </p:sp>
    </p:spTree>
    <p:extLst>
      <p:ext uri="{BB962C8B-B14F-4D97-AF65-F5344CB8AC3E}">
        <p14:creationId xmlns:p14="http://schemas.microsoft.com/office/powerpoint/2010/main" val="238045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21</a:t>
            </a:fld>
            <a:endParaRPr lang="en-GB"/>
          </a:p>
        </p:txBody>
      </p:sp>
    </p:spTree>
    <p:extLst>
      <p:ext uri="{BB962C8B-B14F-4D97-AF65-F5344CB8AC3E}">
        <p14:creationId xmlns:p14="http://schemas.microsoft.com/office/powerpoint/2010/main" val="144106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ate Placeholder 10"/>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A674-3C6D-44A2-B283-848CFAAABB5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7/24/2024 9:13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22</a:t>
            </a:fld>
            <a:endParaRPr lang="en-GB"/>
          </a:p>
        </p:txBody>
      </p:sp>
    </p:spTree>
    <p:extLst>
      <p:ext uri="{BB962C8B-B14F-4D97-AF65-F5344CB8AC3E}">
        <p14:creationId xmlns:p14="http://schemas.microsoft.com/office/powerpoint/2010/main" val="380061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C745B-A151-4408-A61D-41CB426DB6B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234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7/24/2024 9:13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2F9F7-6BA4-3789-DB28-FACDA03D5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10778-3A00-E9D7-A0B5-A6FDF93E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FB6DE-2ED9-D327-479F-9260BF07A4A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B0AD96D-C15D-66CC-79C7-DC663C5D5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390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F636-7875-6E0F-E41D-07A21CE5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E6B2-D897-A2E3-3F48-C939511F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42DBD-BE3E-B7AD-9DDB-8CF031B97C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9F3AD6-4657-8E39-D4D5-5CB6F17E4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427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2F9F7-6BA4-3789-DB28-FACDA03D5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10778-3A00-E9D7-A0B5-A6FDF93E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FB6DE-2ED9-D327-479F-9260BF07A4A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B0AD96D-C15D-66CC-79C7-DC663C5D5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57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658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628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F636-7875-6E0F-E41D-07A21CE5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E6B2-D897-A2E3-3F48-C939511F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42DBD-BE3E-B7AD-9DDB-8CF031B97C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9F3AD6-4657-8E39-D4D5-5CB6F17E4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270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9.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2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2079538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354312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16542070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790648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53325752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5236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16780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67943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9814727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4894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7606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5564263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0280718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3507095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60702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129172203"/>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11428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9879006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1824499103"/>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941489279"/>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288651953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074997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107317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00445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7376145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483719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73670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034637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509826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484982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985802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19094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14821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68267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3914377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117846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411936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532493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629304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332347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363337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50514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37478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68994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479508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944863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56407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7931785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600762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2120361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4631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5809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101464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415200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75282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9808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5589884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33594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995683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23238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1633947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3330558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354354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2891946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691147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9074522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725015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52436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56286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84293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8538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87148978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56947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7511753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4342675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85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99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9817161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7/24/2024</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2643026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1739860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41713166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3408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5316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595345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97744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52481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1030131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4490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27063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08667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8680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80961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6927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45734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570322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751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76271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7928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3451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46144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348202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497726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8215414"/>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81778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36929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12045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3734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017007"/>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844852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9572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9147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283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4233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72927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0889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8965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903296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1939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7079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5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5717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08743173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83356645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6241502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09419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1010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15802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884957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580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50224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947509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930836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698858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6269352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59660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71272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899875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089062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73214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1845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88177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387580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98937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2239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74779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66663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46484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96198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2572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1.xml"/><Relationship Id="rId21" Type="http://schemas.openxmlformats.org/officeDocument/2006/relationships/slideLayout" Target="../slideLayouts/slideLayout56.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84" Type="http://schemas.openxmlformats.org/officeDocument/2006/relationships/slideLayout" Target="../slideLayouts/slideLayout119.xml"/><Relationship Id="rId89" Type="http://schemas.openxmlformats.org/officeDocument/2006/relationships/slideLayout" Target="../slideLayouts/slideLayout124.xml"/><Relationship Id="rId112" Type="http://schemas.openxmlformats.org/officeDocument/2006/relationships/slideLayout" Target="../slideLayouts/slideLayout147.xml"/><Relationship Id="rId16" Type="http://schemas.openxmlformats.org/officeDocument/2006/relationships/slideLayout" Target="../slideLayouts/slideLayout51.xml"/><Relationship Id="rId107" Type="http://schemas.openxmlformats.org/officeDocument/2006/relationships/slideLayout" Target="../slideLayouts/slideLayout142.xml"/><Relationship Id="rId11" Type="http://schemas.openxmlformats.org/officeDocument/2006/relationships/slideLayout" Target="../slideLayouts/slideLayout46.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74" Type="http://schemas.openxmlformats.org/officeDocument/2006/relationships/slideLayout" Target="../slideLayouts/slideLayout109.xml"/><Relationship Id="rId79" Type="http://schemas.openxmlformats.org/officeDocument/2006/relationships/slideLayout" Target="../slideLayouts/slideLayout114.xml"/><Relationship Id="rId102" Type="http://schemas.openxmlformats.org/officeDocument/2006/relationships/slideLayout" Target="../slideLayouts/slideLayout137.xml"/><Relationship Id="rId5" Type="http://schemas.openxmlformats.org/officeDocument/2006/relationships/slideLayout" Target="../slideLayouts/slideLayout40.xml"/><Relationship Id="rId90" Type="http://schemas.openxmlformats.org/officeDocument/2006/relationships/slideLayout" Target="../slideLayouts/slideLayout125.xml"/><Relationship Id="rId95" Type="http://schemas.openxmlformats.org/officeDocument/2006/relationships/slideLayout" Target="../slideLayouts/slideLayout130.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113" Type="http://schemas.openxmlformats.org/officeDocument/2006/relationships/slideLayout" Target="../slideLayouts/slideLayout148.xml"/><Relationship Id="rId80" Type="http://schemas.openxmlformats.org/officeDocument/2006/relationships/slideLayout" Target="../slideLayouts/slideLayout115.xml"/><Relationship Id="rId85" Type="http://schemas.openxmlformats.org/officeDocument/2006/relationships/slideLayout" Target="../slideLayouts/slideLayout120.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59" Type="http://schemas.openxmlformats.org/officeDocument/2006/relationships/slideLayout" Target="../slideLayouts/slideLayout94.xml"/><Relationship Id="rId103" Type="http://schemas.openxmlformats.org/officeDocument/2006/relationships/slideLayout" Target="../slideLayouts/slideLayout138.xml"/><Relationship Id="rId108" Type="http://schemas.openxmlformats.org/officeDocument/2006/relationships/slideLayout" Target="../slideLayouts/slideLayout143.xml"/><Relationship Id="rId54" Type="http://schemas.openxmlformats.org/officeDocument/2006/relationships/slideLayout" Target="../slideLayouts/slideLayout89.xml"/><Relationship Id="rId70" Type="http://schemas.openxmlformats.org/officeDocument/2006/relationships/slideLayout" Target="../slideLayouts/slideLayout105.xml"/><Relationship Id="rId75" Type="http://schemas.openxmlformats.org/officeDocument/2006/relationships/slideLayout" Target="../slideLayouts/slideLayout110.xml"/><Relationship Id="rId91" Type="http://schemas.openxmlformats.org/officeDocument/2006/relationships/slideLayout" Target="../slideLayouts/slideLayout126.xml"/><Relationship Id="rId96" Type="http://schemas.openxmlformats.org/officeDocument/2006/relationships/slideLayout" Target="../slideLayouts/slideLayout13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6" Type="http://schemas.openxmlformats.org/officeDocument/2006/relationships/slideLayout" Target="../slideLayouts/slideLayout141.xml"/><Relationship Id="rId114" Type="http://schemas.openxmlformats.org/officeDocument/2006/relationships/slideLayout" Target="../slideLayouts/slideLayout149.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slideLayout" Target="../slideLayouts/slideLayout113.xml"/><Relationship Id="rId81" Type="http://schemas.openxmlformats.org/officeDocument/2006/relationships/slideLayout" Target="../slideLayouts/slideLayout116.xml"/><Relationship Id="rId86" Type="http://schemas.openxmlformats.org/officeDocument/2006/relationships/slideLayout" Target="../slideLayouts/slideLayout121.xml"/><Relationship Id="rId94" Type="http://schemas.openxmlformats.org/officeDocument/2006/relationships/slideLayout" Target="../slideLayouts/slideLayout129.xml"/><Relationship Id="rId99" Type="http://schemas.openxmlformats.org/officeDocument/2006/relationships/slideLayout" Target="../slideLayouts/slideLayout134.xml"/><Relationship Id="rId101" Type="http://schemas.openxmlformats.org/officeDocument/2006/relationships/slideLayout" Target="../slideLayouts/slideLayout13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9" Type="http://schemas.openxmlformats.org/officeDocument/2006/relationships/slideLayout" Target="../slideLayouts/slideLayout74.xml"/><Relationship Id="rId109" Type="http://schemas.openxmlformats.org/officeDocument/2006/relationships/slideLayout" Target="../slideLayouts/slideLayout144.xml"/><Relationship Id="rId34" Type="http://schemas.openxmlformats.org/officeDocument/2006/relationships/slideLayout" Target="../slideLayouts/slideLayout69.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76" Type="http://schemas.openxmlformats.org/officeDocument/2006/relationships/slideLayout" Target="../slideLayouts/slideLayout111.xml"/><Relationship Id="rId97" Type="http://schemas.openxmlformats.org/officeDocument/2006/relationships/slideLayout" Target="../slideLayouts/slideLayout132.xml"/><Relationship Id="rId104" Type="http://schemas.openxmlformats.org/officeDocument/2006/relationships/slideLayout" Target="../slideLayouts/slideLayout139.xml"/><Relationship Id="rId7" Type="http://schemas.openxmlformats.org/officeDocument/2006/relationships/slideLayout" Target="../slideLayouts/slideLayout42.xml"/><Relationship Id="rId71" Type="http://schemas.openxmlformats.org/officeDocument/2006/relationships/slideLayout" Target="../slideLayouts/slideLayout106.xml"/><Relationship Id="rId92" Type="http://schemas.openxmlformats.org/officeDocument/2006/relationships/slideLayout" Target="../slideLayouts/slideLayout127.xml"/><Relationship Id="rId2" Type="http://schemas.openxmlformats.org/officeDocument/2006/relationships/slideLayout" Target="../slideLayouts/slideLayout37.xml"/><Relationship Id="rId29" Type="http://schemas.openxmlformats.org/officeDocument/2006/relationships/slideLayout" Target="../slideLayouts/slideLayout64.xml"/><Relationship Id="rId24" Type="http://schemas.openxmlformats.org/officeDocument/2006/relationships/slideLayout" Target="../slideLayouts/slideLayout59.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66" Type="http://schemas.openxmlformats.org/officeDocument/2006/relationships/slideLayout" Target="../slideLayouts/slideLayout101.xml"/><Relationship Id="rId87" Type="http://schemas.openxmlformats.org/officeDocument/2006/relationships/slideLayout" Target="../slideLayouts/slideLayout122.xml"/><Relationship Id="rId110" Type="http://schemas.openxmlformats.org/officeDocument/2006/relationships/slideLayout" Target="../slideLayouts/slideLayout145.xml"/><Relationship Id="rId115" Type="http://schemas.openxmlformats.org/officeDocument/2006/relationships/theme" Target="../theme/theme2.xml"/><Relationship Id="rId61" Type="http://schemas.openxmlformats.org/officeDocument/2006/relationships/slideLayout" Target="../slideLayouts/slideLayout96.xml"/><Relationship Id="rId82" Type="http://schemas.openxmlformats.org/officeDocument/2006/relationships/slideLayout" Target="../slideLayouts/slideLayout117.xml"/><Relationship Id="rId19" Type="http://schemas.openxmlformats.org/officeDocument/2006/relationships/slideLayout" Target="../slideLayouts/slideLayout54.xml"/><Relationship Id="rId14" Type="http://schemas.openxmlformats.org/officeDocument/2006/relationships/slideLayout" Target="../slideLayouts/slideLayout49.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56" Type="http://schemas.openxmlformats.org/officeDocument/2006/relationships/slideLayout" Target="../slideLayouts/slideLayout91.xml"/><Relationship Id="rId77" Type="http://schemas.openxmlformats.org/officeDocument/2006/relationships/slideLayout" Target="../slideLayouts/slideLayout112.xml"/><Relationship Id="rId100" Type="http://schemas.openxmlformats.org/officeDocument/2006/relationships/slideLayout" Target="../slideLayouts/slideLayout135.xml"/><Relationship Id="rId105" Type="http://schemas.openxmlformats.org/officeDocument/2006/relationships/slideLayout" Target="../slideLayouts/slideLayout140.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93" Type="http://schemas.openxmlformats.org/officeDocument/2006/relationships/slideLayout" Target="../slideLayouts/slideLayout128.xml"/><Relationship Id="rId98" Type="http://schemas.openxmlformats.org/officeDocument/2006/relationships/slideLayout" Target="../slideLayouts/slideLayout133.xml"/><Relationship Id="rId3" Type="http://schemas.openxmlformats.org/officeDocument/2006/relationships/slideLayout" Target="../slideLayouts/slideLayout38.xml"/><Relationship Id="rId25" Type="http://schemas.openxmlformats.org/officeDocument/2006/relationships/slideLayout" Target="../slideLayouts/slideLayout60.xml"/><Relationship Id="rId46" Type="http://schemas.openxmlformats.org/officeDocument/2006/relationships/slideLayout" Target="../slideLayouts/slideLayout81.xml"/><Relationship Id="rId67" Type="http://schemas.openxmlformats.org/officeDocument/2006/relationships/slideLayout" Target="../slideLayouts/slideLayout102.xml"/><Relationship Id="rId116" Type="http://schemas.openxmlformats.org/officeDocument/2006/relationships/image" Target="../media/image14.emf"/><Relationship Id="rId20" Type="http://schemas.openxmlformats.org/officeDocument/2006/relationships/slideLayout" Target="../slideLayouts/slideLayout55.xml"/><Relationship Id="rId41" Type="http://schemas.openxmlformats.org/officeDocument/2006/relationships/slideLayout" Target="../slideLayouts/slideLayout76.xml"/><Relationship Id="rId62" Type="http://schemas.openxmlformats.org/officeDocument/2006/relationships/slideLayout" Target="../slideLayouts/slideLayout97.xml"/><Relationship Id="rId83" Type="http://schemas.openxmlformats.org/officeDocument/2006/relationships/slideLayout" Target="../slideLayouts/slideLayout118.xml"/><Relationship Id="rId88" Type="http://schemas.openxmlformats.org/officeDocument/2006/relationships/slideLayout" Target="../slideLayouts/slideLayout123.xml"/><Relationship Id="rId111"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7"/>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458216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6"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1156772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 id="2147483754" r:id="rId46"/>
    <p:sldLayoutId id="2147483755" r:id="rId47"/>
    <p:sldLayoutId id="2147483756" r:id="rId48"/>
    <p:sldLayoutId id="2147483757" r:id="rId49"/>
    <p:sldLayoutId id="2147483758" r:id="rId50"/>
    <p:sldLayoutId id="2147483759" r:id="rId51"/>
    <p:sldLayoutId id="2147483760" r:id="rId52"/>
    <p:sldLayoutId id="2147483761" r:id="rId53"/>
    <p:sldLayoutId id="2147483762" r:id="rId54"/>
    <p:sldLayoutId id="2147483763" r:id="rId55"/>
    <p:sldLayoutId id="2147483764" r:id="rId56"/>
    <p:sldLayoutId id="2147483765" r:id="rId57"/>
    <p:sldLayoutId id="2147483766" r:id="rId58"/>
    <p:sldLayoutId id="2147483767" r:id="rId59"/>
    <p:sldLayoutId id="2147483768" r:id="rId60"/>
    <p:sldLayoutId id="2147483769" r:id="rId61"/>
    <p:sldLayoutId id="2147483770" r:id="rId62"/>
    <p:sldLayoutId id="2147483771" r:id="rId63"/>
    <p:sldLayoutId id="2147483772" r:id="rId64"/>
    <p:sldLayoutId id="2147483773" r:id="rId65"/>
    <p:sldLayoutId id="2147483774" r:id="rId66"/>
    <p:sldLayoutId id="2147483775" r:id="rId67"/>
    <p:sldLayoutId id="2147483776" r:id="rId68"/>
    <p:sldLayoutId id="2147483777" r:id="rId69"/>
    <p:sldLayoutId id="2147483778" r:id="rId70"/>
    <p:sldLayoutId id="2147483779" r:id="rId71"/>
    <p:sldLayoutId id="2147483780" r:id="rId72"/>
    <p:sldLayoutId id="2147483781" r:id="rId73"/>
    <p:sldLayoutId id="2147483782" r:id="rId74"/>
    <p:sldLayoutId id="2147483783" r:id="rId75"/>
    <p:sldLayoutId id="2147483784" r:id="rId76"/>
    <p:sldLayoutId id="2147483785" r:id="rId77"/>
    <p:sldLayoutId id="2147483786" r:id="rId78"/>
    <p:sldLayoutId id="2147483787" r:id="rId79"/>
    <p:sldLayoutId id="2147483788" r:id="rId80"/>
    <p:sldLayoutId id="2147483789" r:id="rId81"/>
    <p:sldLayoutId id="2147483790" r:id="rId82"/>
    <p:sldLayoutId id="2147483791" r:id="rId83"/>
    <p:sldLayoutId id="2147483792" r:id="rId84"/>
    <p:sldLayoutId id="2147483793" r:id="rId85"/>
    <p:sldLayoutId id="2147483794" r:id="rId86"/>
    <p:sldLayoutId id="2147483795" r:id="rId87"/>
    <p:sldLayoutId id="2147483796" r:id="rId88"/>
    <p:sldLayoutId id="2147483797" r:id="rId89"/>
    <p:sldLayoutId id="2147483798" r:id="rId90"/>
    <p:sldLayoutId id="2147483799" r:id="rId91"/>
    <p:sldLayoutId id="2147483800" r:id="rId92"/>
    <p:sldLayoutId id="2147483801" r:id="rId93"/>
    <p:sldLayoutId id="2147483802" r:id="rId94"/>
    <p:sldLayoutId id="2147483803" r:id="rId95"/>
    <p:sldLayoutId id="2147483804" r:id="rId96"/>
    <p:sldLayoutId id="2147483805" r:id="rId97"/>
    <p:sldLayoutId id="2147483806" r:id="rId98"/>
    <p:sldLayoutId id="2147483807" r:id="rId99"/>
    <p:sldLayoutId id="2147483808" r:id="rId100"/>
    <p:sldLayoutId id="2147483809" r:id="rId101"/>
    <p:sldLayoutId id="2147483810" r:id="rId102"/>
    <p:sldLayoutId id="2147483811" r:id="rId103"/>
    <p:sldLayoutId id="2147483812" r:id="rId104"/>
    <p:sldLayoutId id="2147483813" r:id="rId105"/>
    <p:sldLayoutId id="2147483814" r:id="rId106"/>
    <p:sldLayoutId id="2147483815" r:id="rId107"/>
    <p:sldLayoutId id="2147483816" r:id="rId108"/>
    <p:sldLayoutId id="2147483817" r:id="rId109"/>
    <p:sldLayoutId id="2147483818" r:id="rId110"/>
    <p:sldLayoutId id="2147483819" r:id="rId111"/>
    <p:sldLayoutId id="2147483820" r:id="rId112"/>
    <p:sldLayoutId id="2147483821" r:id="rId113"/>
    <p:sldLayoutId id="2147483824" r:id="rId11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hyperlink" Target="https://techcommunity.microsoft.com/t5/copilot-for-microsoft-365/what-s-new-in-copilot-june-2024/ba-p/4173587"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s://www.microsoft.com/en-us/microsoft-365/blog/2024/07/17/new-ways-to-get-creative-with-microsoft-designer-powered-by-ai/"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microsoft.com/microsoft-365/roadmap?rtc=1&amp;filters=&amp;searchterms=141443"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45.gif"/><Relationship Id="rId4" Type="http://schemas.openxmlformats.org/officeDocument/2006/relationships/hyperlink" Target="https://techcommunity.microsoft.com/t5/copilot-for-microsoft-365/what-s-new-in-copilot-june-2024/ba-p/4173587"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ka.ms/StreamInsiders"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hyperlink" Target="https://aka.ms/SPWebUIkit"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7.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2.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51.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hyperlink" Target="https://www.figma.com/pricin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techcommunity.microsoft.com/t5/microsoft-sharepoint-blog/updated-content-for-the-sharepoint-web-ui-kit/ba-p/3905250" TargetMode="External"/><Relationship Id="rId3" Type="http://schemas.openxmlformats.org/officeDocument/2006/relationships/image" Target="../media/image47.png"/><Relationship Id="rId7" Type="http://schemas.openxmlformats.org/officeDocument/2006/relationships/hyperlink" Target="https://techcommunity.microsoft.com/t5/microsoft-sharepoint-blog/new-web-parts-available-in-the-sharepoint-web-ui-kit/ba-p/3956251"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s://techcommunity.microsoft.com/t5/microsoft-sharepoint-blog/sharepoint-web-ui-kit-new-figma-web-part-components-available-v2/ba-p/4031084" TargetMode="External"/><Relationship Id="rId5" Type="http://schemas.openxmlformats.org/officeDocument/2006/relationships/hyperlink" Target="https://techcommunity.microsoft.com/t5/microsoft-sharepoint-blog/figma-variables-and-new-components-available-v3-0-0-in-the/ba-p/4180339" TargetMode="External"/><Relationship Id="rId10" Type="http://schemas.openxmlformats.org/officeDocument/2006/relationships/hyperlink" Target="https://forms.microsoft.com/r/CjkEfMvFpU" TargetMode="External"/><Relationship Id="rId4" Type="http://schemas.openxmlformats.org/officeDocument/2006/relationships/hyperlink" Target="https://aka.ms/SPWebUIkit" TargetMode="External"/><Relationship Id="rId9" Type="http://schemas.openxmlformats.org/officeDocument/2006/relationships/hyperlink" Target="https://techcommunity.microsoft.com/t5/microsoft-sharepoint-blog/introducing-a-new-sharepoint-web-ui-kit/ba-p/3870293"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3" Type="http://schemas.openxmlformats.org/officeDocument/2006/relationships/hyperlink" Target="https://communitydays.org/event/2024-08-12/techcon365-dc" TargetMode="External"/><Relationship Id="rId7" Type="http://schemas.openxmlformats.org/officeDocument/2006/relationships/hyperlink" Target="https://www.microsoft.com/events" TargetMode="External"/><Relationship Id="rId2" Type="http://schemas.openxmlformats.org/officeDocument/2006/relationships/hyperlink" Target="https://communitydays.org/event/2024-07-26/m365-community-days-nyc-2024" TargetMode="Externa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hyperlink" Target="https://ignite.microsoft.com/" TargetMode="External"/><Relationship Id="rId4" Type="http://schemas.openxmlformats.org/officeDocument/2006/relationships/hyperlink" Target="https://www.expertslive.eu/"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techcon365.com/DC/" TargetMode="External"/><Relationship Id="rId3" Type="http://schemas.openxmlformats.org/officeDocument/2006/relationships/hyperlink" Target="https://bizapps.summitna.com/" TargetMode="External"/><Relationship Id="rId7" Type="http://schemas.openxmlformats.org/officeDocument/2006/relationships/hyperlink" Target="https://vslive.com/Events/MicrosoftHQ-2024/Home.aspx" TargetMode="External"/><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hyperlink" Target="https://www.techbayanihan.org/" TargetMode="External"/><Relationship Id="rId5" Type="http://schemas.openxmlformats.org/officeDocument/2006/relationships/hyperlink" Target="https://www.dwcau.com.au/" TargetMode="External"/><Relationship Id="rId4" Type="http://schemas.openxmlformats.org/officeDocument/2006/relationships/hyperlink" Target="https://www.expertslive.ke/" TargetMode="External"/><Relationship Id="rId9" Type="http://schemas.openxmlformats.org/officeDocument/2006/relationships/hyperlink" Target="https://cphdevfest.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eventbrite.com/e/dynamics-user-group-ohio-regional-meetup-tickets-873999495017" TargetMode="External"/><Relationship Id="rId3" Type="http://schemas.openxmlformats.org/officeDocument/2006/relationships/hyperlink" Target="https://communitydays.org/event/2024-07-26/m365-community-days-nyc-2024" TargetMode="External"/><Relationship Id="rId7" Type="http://schemas.openxmlformats.org/officeDocument/2006/relationships/hyperlink" Target="https://ams.community/amp-salem-27th-august-2024/" TargetMode="External"/><Relationship Id="rId2" Type="http://schemas.openxmlformats.org/officeDocument/2006/relationships/hyperlink" Target="https://www.communitydays.org/" TargetMode="External"/><Relationship Id="rId1" Type="http://schemas.openxmlformats.org/officeDocument/2006/relationships/slideLayout" Target="../slideLayouts/slideLayout32.xml"/><Relationship Id="rId6" Type="http://schemas.openxmlformats.org/officeDocument/2006/relationships/hyperlink" Target="https://dynamicscommunities.com/event/summit-na-roadshow-seattle/" TargetMode="External"/><Relationship Id="rId11"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5" Type="http://schemas.openxmlformats.org/officeDocument/2006/relationships/hyperlink" Target="https://www.thetechplatform.com/events-1/ai-community-dc" TargetMode="External"/><Relationship Id="rId10" Type="http://schemas.openxmlformats.org/officeDocument/2006/relationships/hyperlink" Target="https://www.microsoft.com/events" TargetMode="External"/><Relationship Id="rId4" Type="http://schemas.openxmlformats.org/officeDocument/2006/relationships/hyperlink" Target="https://ams.community/amp-colombo-1st-august-2024/" TargetMode="External"/><Relationship Id="rId9" Type="http://schemas.openxmlformats.org/officeDocument/2006/relationships/hyperlink" Target="https://www.collabdays.org/2024-hambu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11.xml"/><Relationship Id="rId4" Type="http://schemas.openxmlformats.org/officeDocument/2006/relationships/hyperlink" Target="https://aka.ms/M365Champio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www.microsoft.com/event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ChampionResources" TargetMode="External"/><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hyperlink" Target="https://aka.ms/MondaysatMicrosoft" TargetMode="External"/><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hyperlink" Target="https://aka.ms/CommunityNewsDesk" TargetMode="External"/><Relationship Id="rId5" Type="http://schemas.openxmlformats.org/officeDocument/2006/relationships/hyperlink" Target="https://techcommunity.microsoft.com/t5/community-news-desk/introducing-the-community-news-desk-with-essential-content-from/ba-p/4150512" TargetMode="External"/><Relationship Id="rId4" Type="http://schemas.openxmlformats.org/officeDocument/2006/relationships/hyperlink" Target="https://aka.ms/M365ConSession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ka.ms/community/learning" TargetMode="External"/><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40.png"/><Relationship Id="rId4" Type="http://schemas.openxmlformats.org/officeDocument/2006/relationships/hyperlink" Target="https://nam06.safelinks.protection.outlook.com/?url=https%3A%2F%2Fwww.youtube.com%2F%40MicrosoftCommunityLearning%3FSub_confirmation%3D1&amp;data=05%7C02%7Ctifflee%40microsoft.com%7C62befdc37d8a42cfd5db08dc7c42e502%7C72f988bf86f141af91ab2d7cd011db47%7C1%7C0%7C638521874374711931%7CUnknown%7CTWFpbGZsb3d8eyJWIjoiMC4wLjAwMDAiLCJQIjoiV2luMzIiLCJBTiI6Ik1haWwiLCJXVCI6Mn0%3D%7C0%7C%7C%7C&amp;sdata=6JEwckAMFiGi81Wi3ZueKfcex8Athnx7d4UWq7viXqA%3D&amp;reserved=0"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adoption.microsoft.com/release-notes/" TargetMode="External"/><Relationship Id="rId3" Type="http://schemas.openxmlformats.org/officeDocument/2006/relationships/hyperlink" Target="https://aka.ms/HowMicrosoftDoesIT" TargetMode="External"/><Relationship Id="rId7" Type="http://schemas.openxmlformats.org/officeDocument/2006/relationships/hyperlink" Target="https://adoption.microsoft.com/viva/"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aka.ms/Copilot/SuccessKit" TargetMode="External"/><Relationship Id="rId5" Type="http://schemas.openxmlformats.org/officeDocument/2006/relationships/hyperlink" Target="https://aka.ms/Copilot/VivaforCopilot" TargetMode="External"/><Relationship Id="rId4" Type="http://schemas.openxmlformats.org/officeDocument/2006/relationships/hyperlink" Target="https://adoption.microsoft.com/sharepoint/embedded/" TargetMode="External"/><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hyperlink" Target="https://www.linkedin.com/company/microsoft-community/"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2.jpeg"/><Relationship Id="rId5" Type="http://schemas.openxmlformats.org/officeDocument/2006/relationships/hyperlink" Target="https://aka.ms/MSCommunityLinkedIn" TargetMode="External"/><Relationship Id="rId4" Type="http://schemas.openxmlformats.org/officeDocument/2006/relationships/hyperlink" Target="https://www.linkedin.com/company/microsoft-community/posts/?feedView=video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214505" y="760413"/>
            <a:ext cx="7649970" cy="1116012"/>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214505" y="2384425"/>
            <a:ext cx="7649970" cy="67710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July 2024</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E8C3-BF28-33D8-A80A-628833C981F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BA65049-4F84-D96B-37FF-FEFA2473CB7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0" i="0">
                <a:solidFill>
                  <a:srgbClr val="333333"/>
                </a:solidFill>
                <a:effectLst/>
                <a:latin typeface="Segoe UI Semibold" panose="020B0702040204020203" pitchFamily="34" charset="0"/>
                <a:cs typeface="Segoe UI Semibold" panose="020B0702040204020203" pitchFamily="34" charset="0"/>
              </a:rPr>
              <a:t>Add visuals to Word and PowerPoint documents with Microsoft Designer in Copilot</a:t>
            </a:r>
          </a:p>
        </p:txBody>
      </p:sp>
      <p:sp>
        <p:nvSpPr>
          <p:cNvPr id="3" name="Text Placeholder 2">
            <a:extLst>
              <a:ext uri="{FF2B5EF4-FFF2-40B4-BE49-F238E27FC236}">
                <a16:creationId xmlns:a16="http://schemas.microsoft.com/office/drawing/2014/main" id="{2523306C-55F8-EA0B-5C6E-CBB14C8BEC8A}"/>
              </a:ext>
            </a:extLst>
          </p:cNvPr>
          <p:cNvSpPr>
            <a:spLocks noGrp="1"/>
          </p:cNvSpPr>
          <p:nvPr>
            <p:ph type="body" sz="quarter" idx="10"/>
          </p:nvPr>
        </p:nvSpPr>
        <p:spPr>
          <a:xfrm>
            <a:off x="384009" y="2329137"/>
            <a:ext cx="4201714" cy="3033264"/>
          </a:xfrm>
        </p:spPr>
        <p:txBody>
          <a:bodyPr/>
          <a:lstStyle/>
          <a:p>
            <a:pPr algn="l">
              <a:lnSpc>
                <a:spcPct val="90000"/>
              </a:lnSpc>
              <a:spcBef>
                <a:spcPts val="1000"/>
              </a:spcBef>
            </a:pPr>
            <a:r>
              <a:rPr lang="en-US" b="0" i="0" dirty="0">
                <a:solidFill>
                  <a:srgbClr val="333333"/>
                </a:solidFill>
                <a:effectLst/>
                <a:latin typeface="SegoeUI"/>
              </a:rPr>
              <a:t>Getting the right image for a document or presentation is getting a whole lot easier with new Microsoft Designer capabilities in Copilot for Microsoft 365. </a:t>
            </a:r>
          </a:p>
          <a:p>
            <a:pPr algn="l">
              <a:lnSpc>
                <a:spcPct val="90000"/>
              </a:lnSpc>
              <a:spcBef>
                <a:spcPts val="1000"/>
              </a:spcBef>
            </a:pPr>
            <a:r>
              <a:rPr lang="en-US" b="0" i="0" dirty="0">
                <a:solidFill>
                  <a:srgbClr val="333333"/>
                </a:solidFill>
                <a:effectLst/>
                <a:latin typeface="SegoeUI"/>
              </a:rPr>
              <a:t>Starting in July, PowerPoint and Word users can create the perfect AI-generated image with a simple prompt or pull in the ideal stock photo. To do this, they just open Copilot and use a prompt to create an image… and Copilot will generate the image. Users can also open Copilot and type a prompt telling it to find an image…, and Copilot will find options from Microsoft’s stock photography library to select from. In PowerPoint, Designer will automatically add the image into a compelling slide design.  </a:t>
            </a:r>
            <a:endParaRPr lang="en-US" b="1" i="0" dirty="0">
              <a:solidFill>
                <a:srgbClr val="333333"/>
              </a:solidFill>
              <a:effectLst/>
            </a:endParaRPr>
          </a:p>
          <a:p>
            <a:pPr>
              <a:lnSpc>
                <a:spcPct val="90000"/>
              </a:lnSpc>
              <a:spcBef>
                <a:spcPts val="1000"/>
              </a:spcBef>
            </a:pPr>
            <a:r>
              <a:rPr lang="en-US" dirty="0">
                <a:solidFill>
                  <a:srgbClr val="333333"/>
                </a:solidFill>
              </a:rPr>
              <a:t>Click </a:t>
            </a:r>
            <a:r>
              <a:rPr lang="en-US" dirty="0">
                <a:solidFill>
                  <a:srgbClr val="333333"/>
                </a:solidFill>
                <a:hlinkClick r:id="rId3"/>
              </a:rPr>
              <a:t>here</a:t>
            </a:r>
            <a:r>
              <a:rPr lang="en-US" dirty="0">
                <a:solidFill>
                  <a:srgbClr val="333333"/>
                </a:solidFill>
              </a:rPr>
              <a:t> to learn more!</a:t>
            </a:r>
            <a:endParaRPr lang="en-US" i="0" dirty="0">
              <a:solidFill>
                <a:srgbClr val="333333"/>
              </a:solidFill>
              <a:effectLst/>
            </a:endParaRPr>
          </a:p>
          <a:p>
            <a:pPr marL="285750" indent="-285750">
              <a:lnSpc>
                <a:spcPct val="90000"/>
              </a:lnSpc>
              <a:spcBef>
                <a:spcPts val="1000"/>
              </a:spcBef>
              <a:buFont typeface="Arial" panose="020B0604020202020204" pitchFamily="34" charset="0"/>
              <a:buChar char="•"/>
            </a:pPr>
            <a:endParaRPr lang="en-US" b="0" i="0" dirty="0">
              <a:solidFill>
                <a:srgbClr val="333333"/>
              </a:solidFill>
              <a:effectLst/>
            </a:endParaRPr>
          </a:p>
          <a:p>
            <a:pPr>
              <a:lnSpc>
                <a:spcPct val="90000"/>
              </a:lnSpc>
              <a:spcBef>
                <a:spcPts val="1000"/>
              </a:spcBef>
            </a:pPr>
            <a:endParaRPr lang="en-US" b="0" i="0" dirty="0">
              <a:solidFill>
                <a:srgbClr val="333333"/>
              </a:solidFill>
              <a:effectLst/>
            </a:endParaRPr>
          </a:p>
          <a:p>
            <a:pPr>
              <a:lnSpc>
                <a:spcPct val="90000"/>
              </a:lnSpc>
              <a:spcBef>
                <a:spcPts val="1000"/>
              </a:spcBef>
            </a:pPr>
            <a:endParaRPr lang="en-US" b="0" i="0" kern="0" dirty="0">
              <a:solidFill>
                <a:srgbClr val="333333"/>
              </a:solidFill>
              <a:cs typeface="Arial" panose="020B0604020202020204" pitchFamily="34" charset="0"/>
            </a:endParaRPr>
          </a:p>
        </p:txBody>
      </p:sp>
      <p:sp>
        <p:nvSpPr>
          <p:cNvPr id="8" name="Title 2">
            <a:extLst>
              <a:ext uri="{FF2B5EF4-FFF2-40B4-BE49-F238E27FC236}">
                <a16:creationId xmlns:a16="http://schemas.microsoft.com/office/drawing/2014/main" id="{B4AFD56E-982E-7996-A1FD-FDD780412AB8}"/>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Copilot</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2" name="Picture 2" descr="thumbnail image 10 captioned Two screenshots, the first says “Create an image of a colorful chair in a Claymation style”, the second says “find me an image of space”.">
            <a:extLst>
              <a:ext uri="{FF2B5EF4-FFF2-40B4-BE49-F238E27FC236}">
                <a16:creationId xmlns:a16="http://schemas.microsoft.com/office/drawing/2014/main" id="{3AFC1A3A-C9C9-B367-6037-554EFD51E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155" y="1074338"/>
            <a:ext cx="7838726" cy="5288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2665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E8C3-BF28-33D8-A80A-628833C981F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BA65049-4F84-D96B-37FF-FEFA2473CB7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0" i="0">
                <a:solidFill>
                  <a:srgbClr val="333333"/>
                </a:solidFill>
                <a:effectLst/>
                <a:latin typeface="Segoe UI Semibold" panose="020B0702040204020203" pitchFamily="34" charset="0"/>
                <a:cs typeface="Segoe UI Semibold" panose="020B0702040204020203" pitchFamily="34" charset="0"/>
              </a:rPr>
              <a:t>Microsoft Designer generally </a:t>
            </a:r>
            <a:r>
              <a:rPr lang="en-US" sz="2000">
                <a:solidFill>
                  <a:srgbClr val="333333"/>
                </a:solidFill>
                <a:latin typeface="Segoe UI Semibold" panose="020B0702040204020203" pitchFamily="34" charset="0"/>
                <a:cs typeface="Segoe UI Semibold" panose="020B0702040204020203" pitchFamily="34" charset="0"/>
              </a:rPr>
              <a:t>a</a:t>
            </a:r>
            <a:r>
              <a:rPr lang="en-US" sz="2000" b="0" i="0">
                <a:solidFill>
                  <a:srgbClr val="333333"/>
                </a:solidFill>
                <a:effectLst/>
                <a:latin typeface="Segoe UI Semibold" panose="020B0702040204020203" pitchFamily="34" charset="0"/>
                <a:cs typeface="Segoe UI Semibold" panose="020B0702040204020203" pitchFamily="34" charset="0"/>
              </a:rPr>
              <a:t>valiable with personal Microsoft account</a:t>
            </a:r>
          </a:p>
        </p:txBody>
      </p:sp>
      <p:sp>
        <p:nvSpPr>
          <p:cNvPr id="8" name="Title 2">
            <a:extLst>
              <a:ext uri="{FF2B5EF4-FFF2-40B4-BE49-F238E27FC236}">
                <a16:creationId xmlns:a16="http://schemas.microsoft.com/office/drawing/2014/main" id="{B4AFD56E-982E-7996-A1FD-FDD780412AB8}"/>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Loop</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5" name="Picture 4">
            <a:extLst>
              <a:ext uri="{FF2B5EF4-FFF2-40B4-BE49-F238E27FC236}">
                <a16:creationId xmlns:a16="http://schemas.microsoft.com/office/drawing/2014/main" id="{FC62F635-8FDF-17C5-6429-EB64CDAABA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09398" y="1287365"/>
            <a:ext cx="7282601" cy="4493086"/>
          </a:xfrm>
          <a:prstGeom prst="rect">
            <a:avLst/>
          </a:prstGeom>
        </p:spPr>
      </p:pic>
      <p:sp>
        <p:nvSpPr>
          <p:cNvPr id="6" name="Text Placeholder 5">
            <a:extLst>
              <a:ext uri="{FF2B5EF4-FFF2-40B4-BE49-F238E27FC236}">
                <a16:creationId xmlns:a16="http://schemas.microsoft.com/office/drawing/2014/main" id="{75E8A0E4-7081-EC77-79D4-1A5FE3191166}"/>
              </a:ext>
            </a:extLst>
          </p:cNvPr>
          <p:cNvSpPr>
            <a:spLocks noGrp="1"/>
          </p:cNvSpPr>
          <p:nvPr>
            <p:ph type="body" sz="quarter" idx="10"/>
          </p:nvPr>
        </p:nvSpPr>
        <p:spPr/>
        <p:txBody>
          <a:bodyPr/>
          <a:lstStyle/>
          <a:p>
            <a:pPr algn="l">
              <a:lnSpc>
                <a:spcPct val="90000"/>
              </a:lnSpc>
              <a:spcBef>
                <a:spcPts val="1000"/>
              </a:spcBef>
            </a:pPr>
            <a:r>
              <a:rPr lang="en-US" b="0" i="0" dirty="0">
                <a:solidFill>
                  <a:srgbClr val="333333"/>
                </a:solidFill>
                <a:effectLst/>
                <a:latin typeface="SegoeUI"/>
              </a:rPr>
              <a:t>On July 17, we’re announced that the Microsoft Designer app is now generally available with a personal Microsoft account, with new features that help you create and edit like never before. You can express yourself in brand new ways and bring your most creative ideas to life in seconds—all with the help of AI. </a:t>
            </a:r>
          </a:p>
          <a:p>
            <a:pPr algn="l">
              <a:lnSpc>
                <a:spcPct val="90000"/>
              </a:lnSpc>
              <a:spcBef>
                <a:spcPts val="1000"/>
              </a:spcBef>
            </a:pPr>
            <a:r>
              <a:rPr lang="en-US" b="0" i="0" dirty="0">
                <a:solidFill>
                  <a:srgbClr val="333333"/>
                </a:solidFill>
                <a:effectLst/>
                <a:latin typeface="SegoeUI"/>
              </a:rPr>
              <a:t>Designer now integrates seamlessly with Microsoft products including Word and PowerPoint through Microsoft Copilot and Microsoft Photos to keep you in your flow when inspiration strikes. Designer is now supported in more than 80 languages on the web, available as a free mobile app, and as an app in Windows.</a:t>
            </a:r>
          </a:p>
          <a:p>
            <a:pPr marR="0">
              <a:lnSpc>
                <a:spcPct val="90000"/>
              </a:lnSpc>
              <a:spcBef>
                <a:spcPts val="1000"/>
              </a:spcBef>
            </a:pPr>
            <a:r>
              <a:rPr lang="en-US" b="0" i="0" kern="0" dirty="0">
                <a:solidFill>
                  <a:srgbClr val="333333"/>
                </a:solidFill>
                <a:latin typeface="SegoeUI"/>
                <a:cs typeface="Arial" panose="020B0604020202020204" pitchFamily="34" charset="0"/>
              </a:rPr>
              <a:t>Click </a:t>
            </a:r>
            <a:r>
              <a:rPr lang="en-US" b="0" i="0" kern="0" dirty="0">
                <a:solidFill>
                  <a:srgbClr val="333333"/>
                </a:solidFill>
                <a:latin typeface="SegoeUI"/>
                <a:cs typeface="Arial" panose="020B0604020202020204" pitchFamily="34" charset="0"/>
                <a:hlinkClick r:id="rId4"/>
              </a:rPr>
              <a:t>here</a:t>
            </a:r>
            <a:r>
              <a:rPr lang="en-US" b="0" i="0" kern="0" dirty="0">
                <a:solidFill>
                  <a:srgbClr val="333333"/>
                </a:solidFill>
                <a:latin typeface="SegoeUI"/>
                <a:cs typeface="Arial" panose="020B0604020202020204" pitchFamily="34" charset="0"/>
              </a:rPr>
              <a:t> to learn more!</a:t>
            </a:r>
            <a:endParaRPr lang="en-US" b="0" i="0" kern="0" dirty="0">
              <a:solidFill>
                <a:srgbClr val="333333"/>
              </a:solidFill>
              <a:cs typeface="Arial" panose="020B0604020202020204" pitchFamily="34" charset="0"/>
            </a:endParaRPr>
          </a:p>
        </p:txBody>
      </p:sp>
    </p:spTree>
    <p:extLst>
      <p:ext uri="{BB962C8B-B14F-4D97-AF65-F5344CB8AC3E}">
        <p14:creationId xmlns:p14="http://schemas.microsoft.com/office/powerpoint/2010/main" val="2942822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E8C3-BF28-33D8-A80A-628833C981F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BA65049-4F84-D96B-37FF-FEFA2473CB7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0" i="0">
                <a:solidFill>
                  <a:srgbClr val="333333"/>
                </a:solidFill>
                <a:effectLst/>
                <a:latin typeface="Segoe UI Semibold" panose="020B0702040204020203" pitchFamily="34" charset="0"/>
                <a:cs typeface="Segoe UI Semibold" panose="020B0702040204020203" pitchFamily="34" charset="0"/>
              </a:rPr>
              <a:t>Share work plans with Copilot-assisted Loop page creation</a:t>
            </a:r>
          </a:p>
        </p:txBody>
      </p:sp>
      <p:sp>
        <p:nvSpPr>
          <p:cNvPr id="3" name="Text Placeholder 2">
            <a:extLst>
              <a:ext uri="{FF2B5EF4-FFF2-40B4-BE49-F238E27FC236}">
                <a16:creationId xmlns:a16="http://schemas.microsoft.com/office/drawing/2014/main" id="{2523306C-55F8-EA0B-5C6E-CBB14C8BEC8A}"/>
              </a:ext>
            </a:extLst>
          </p:cNvPr>
          <p:cNvSpPr>
            <a:spLocks noGrp="1"/>
          </p:cNvSpPr>
          <p:nvPr>
            <p:ph type="body" sz="quarter" idx="10"/>
          </p:nvPr>
        </p:nvSpPr>
        <p:spPr>
          <a:xfrm>
            <a:off x="384009" y="2202001"/>
            <a:ext cx="4201714" cy="3033264"/>
          </a:xfrm>
        </p:spPr>
        <p:txBody>
          <a:bodyPr/>
          <a:lstStyle/>
          <a:p>
            <a:pPr algn="l">
              <a:lnSpc>
                <a:spcPct val="90000"/>
              </a:lnSpc>
              <a:spcBef>
                <a:spcPts val="1000"/>
              </a:spcBef>
            </a:pPr>
            <a:r>
              <a:rPr lang="en-US" b="0" i="0" dirty="0">
                <a:solidFill>
                  <a:srgbClr val="333333"/>
                </a:solidFill>
                <a:effectLst/>
                <a:latin typeface="SegoeUI"/>
              </a:rPr>
              <a:t>Microsoft Loop pages are flexible canvases that help users organize and share their work with their teams. They can use Copilot in Loop to go from a blank page to a structured document ready for team collaboration as quickly as possible. They can start from scratch or select an existing page or template as a starting point, and Copilot can easily create a Loop page that suits their specific needs, whether it's a project plan, a feedback session, or something else. This feature began </a:t>
            </a:r>
            <a:r>
              <a:rPr lang="en-US" b="0" i="0" u="sng" dirty="0">
                <a:solidFill>
                  <a:srgbClr val="146CAC"/>
                </a:solidFill>
                <a:effectLst/>
                <a:latin typeface="SegoeUI"/>
                <a:hlinkClick r:id="rId3"/>
              </a:rPr>
              <a:t>rolling out in May</a:t>
            </a:r>
            <a:r>
              <a:rPr lang="en-US" b="0" i="0" dirty="0">
                <a:solidFill>
                  <a:srgbClr val="333333"/>
                </a:solidFill>
                <a:effectLst/>
                <a:latin typeface="SegoeUI"/>
              </a:rPr>
              <a:t>. </a:t>
            </a:r>
            <a:endParaRPr lang="en-US" kern="0" dirty="0">
              <a:solidFill>
                <a:srgbClr val="333333"/>
              </a:solidFill>
              <a:latin typeface="SegoeUI"/>
              <a:cs typeface="Arial" panose="020B0604020202020204" pitchFamily="34" charset="0"/>
            </a:endParaRPr>
          </a:p>
          <a:p>
            <a:pPr marR="0">
              <a:lnSpc>
                <a:spcPct val="90000"/>
              </a:lnSpc>
              <a:spcBef>
                <a:spcPts val="1000"/>
              </a:spcBef>
            </a:pPr>
            <a:r>
              <a:rPr lang="en-US" b="0" i="0" kern="0" dirty="0">
                <a:solidFill>
                  <a:srgbClr val="333333"/>
                </a:solidFill>
                <a:latin typeface="SegoeUI"/>
                <a:cs typeface="Arial" panose="020B0604020202020204" pitchFamily="34" charset="0"/>
              </a:rPr>
              <a:t>Click </a:t>
            </a:r>
            <a:r>
              <a:rPr lang="en-US" b="0" i="0" kern="0" dirty="0">
                <a:solidFill>
                  <a:srgbClr val="333333"/>
                </a:solidFill>
                <a:latin typeface="SegoeUI"/>
                <a:cs typeface="Arial" panose="020B0604020202020204" pitchFamily="34" charset="0"/>
                <a:hlinkClick r:id="rId4"/>
              </a:rPr>
              <a:t>here</a:t>
            </a:r>
            <a:r>
              <a:rPr lang="en-US" b="0" i="0" kern="0" dirty="0">
                <a:solidFill>
                  <a:srgbClr val="333333"/>
                </a:solidFill>
                <a:latin typeface="SegoeUI"/>
                <a:cs typeface="Arial" panose="020B0604020202020204" pitchFamily="34" charset="0"/>
              </a:rPr>
              <a:t> to learn more!</a:t>
            </a:r>
            <a:endParaRPr lang="en-US" b="0" i="0" kern="0" dirty="0">
              <a:solidFill>
                <a:srgbClr val="333333"/>
              </a:solidFill>
              <a:cs typeface="Arial" panose="020B0604020202020204" pitchFamily="34" charset="0"/>
            </a:endParaRPr>
          </a:p>
        </p:txBody>
      </p:sp>
      <p:sp>
        <p:nvSpPr>
          <p:cNvPr id="8" name="Title 2">
            <a:extLst>
              <a:ext uri="{FF2B5EF4-FFF2-40B4-BE49-F238E27FC236}">
                <a16:creationId xmlns:a16="http://schemas.microsoft.com/office/drawing/2014/main" id="{B4AFD56E-982E-7996-A1FD-FDD780412AB8}"/>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Loop</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2050" name="Picture 2" descr="thumbnail image 17 captioned Text is entered in the Copilot prompt field in Microsoft Loop asking for a new page to be built based on an existing page. The new page is generated for the current topic.">
            <a:extLst>
              <a:ext uri="{FF2B5EF4-FFF2-40B4-BE49-F238E27FC236}">
                <a16:creationId xmlns:a16="http://schemas.microsoft.com/office/drawing/2014/main" id="{2C078B76-9652-4AA5-8750-2575FF0E7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0213" y="1287365"/>
            <a:ext cx="7252845" cy="4080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3601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E8C3-BF28-33D8-A80A-628833C981F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BA65049-4F84-D96B-37FF-FEFA2473CB7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1800" b="1" i="0">
                <a:solidFill>
                  <a:srgbClr val="161616"/>
                </a:solidFill>
                <a:effectLst/>
              </a:rPr>
              <a:t>Stream Insiders Program</a:t>
            </a:r>
          </a:p>
        </p:txBody>
      </p:sp>
      <p:sp>
        <p:nvSpPr>
          <p:cNvPr id="3" name="Text Placeholder 2">
            <a:extLst>
              <a:ext uri="{FF2B5EF4-FFF2-40B4-BE49-F238E27FC236}">
                <a16:creationId xmlns:a16="http://schemas.microsoft.com/office/drawing/2014/main" id="{2523306C-55F8-EA0B-5C6E-CBB14C8BEC8A}"/>
              </a:ext>
            </a:extLst>
          </p:cNvPr>
          <p:cNvSpPr>
            <a:spLocks noGrp="1"/>
          </p:cNvSpPr>
          <p:nvPr>
            <p:ph type="body" sz="quarter" idx="10"/>
          </p:nvPr>
        </p:nvSpPr>
        <p:spPr>
          <a:xfrm>
            <a:off x="384009" y="1812179"/>
            <a:ext cx="4201714" cy="3033264"/>
          </a:xfrm>
        </p:spPr>
        <p:txBody>
          <a:bodyPr/>
          <a:lstStyle/>
          <a:p>
            <a:pPr marL="0" marR="0">
              <a:lnSpc>
                <a:spcPct val="90000"/>
              </a:lnSpc>
              <a:spcBef>
                <a:spcPts val="1000"/>
              </a:spcBef>
            </a:pPr>
            <a:r>
              <a:rPr lang="en-US" b="0" i="0">
                <a:solidFill>
                  <a:srgbClr val="161616"/>
                </a:solidFill>
                <a:effectLst/>
                <a:latin typeface="Segoe UI" panose="020B0502040204020203" pitchFamily="34" charset="0"/>
              </a:rPr>
              <a:t>If you're an end user of Microsoft Stream using video to get work or school done, we'd like you to join the Stream Insiders Program. Joining Stream Insiders allows you to engage with the Stream product group and participate in user research to give us direct feedback on how to improve Microsoft Stream.</a:t>
            </a:r>
            <a:endParaRPr lang="en-US">
              <a:solidFill>
                <a:srgbClr val="161616"/>
              </a:solidFill>
              <a:latin typeface="Segoe UI" panose="020B0502040204020203" pitchFamily="34" charset="0"/>
            </a:endParaRPr>
          </a:p>
          <a:p>
            <a:pPr marL="0" marR="0">
              <a:lnSpc>
                <a:spcPct val="90000"/>
              </a:lnSpc>
              <a:spcBef>
                <a:spcPts val="1000"/>
              </a:spcBef>
            </a:pPr>
            <a:r>
              <a:rPr lang="en-US" b="0" i="0">
                <a:solidFill>
                  <a:srgbClr val="161616"/>
                </a:solidFill>
                <a:effectLst/>
                <a:latin typeface="Segoe UI" panose="020B0502040204020203" pitchFamily="34" charset="0"/>
              </a:rPr>
              <a:t>Join Stream Insiders: </a:t>
            </a:r>
            <a:r>
              <a:rPr lang="en-US" b="0" i="0" u="none" strike="noStrike">
                <a:effectLst/>
                <a:latin typeface="Segoe UI" panose="020B0502040204020203" pitchFamily="34" charset="0"/>
                <a:hlinkClick r:id="rId3"/>
              </a:rPr>
              <a:t>https://aka.ms/StreamInsiders</a:t>
            </a:r>
            <a:r>
              <a:rPr lang="en-US" b="0" i="0" u="none" strike="noStrike">
                <a:effectLst/>
                <a:latin typeface="Segoe UI" panose="020B0502040204020203" pitchFamily="34" charset="0"/>
              </a:rPr>
              <a:t>.</a:t>
            </a:r>
            <a:endParaRPr lang="en-US" b="0" i="0" kern="0">
              <a:solidFill>
                <a:srgbClr val="333333"/>
              </a:solidFill>
              <a:cs typeface="Arial" panose="020B0604020202020204" pitchFamily="34" charset="0"/>
            </a:endParaRPr>
          </a:p>
        </p:txBody>
      </p:sp>
      <p:sp>
        <p:nvSpPr>
          <p:cNvPr id="8" name="Title 2">
            <a:extLst>
              <a:ext uri="{FF2B5EF4-FFF2-40B4-BE49-F238E27FC236}">
                <a16:creationId xmlns:a16="http://schemas.microsoft.com/office/drawing/2014/main" id="{B4AFD56E-982E-7996-A1FD-FDD780412AB8}"/>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Stream</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1026" name="Picture 2" descr="Hero Image">
            <a:extLst>
              <a:ext uri="{FF2B5EF4-FFF2-40B4-BE49-F238E27FC236}">
                <a16:creationId xmlns:a16="http://schemas.microsoft.com/office/drawing/2014/main" id="{7217B26F-AF82-3F9A-7523-F46C0D4072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9571" y="1287364"/>
            <a:ext cx="6932429" cy="390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77070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A903D-154D-A591-42C2-97A989A4EFFE}"/>
              </a:ext>
            </a:extLst>
          </p:cNvPr>
          <p:cNvSpPr>
            <a:spLocks noGrp="1"/>
          </p:cNvSpPr>
          <p:nvPr>
            <p:ph type="title"/>
          </p:nvPr>
        </p:nvSpPr>
        <p:spPr>
          <a:xfrm>
            <a:off x="584200" y="3496492"/>
            <a:ext cx="9144000" cy="923330"/>
          </a:xfrm>
        </p:spPr>
        <p:txBody>
          <a:bodyPr/>
          <a:lstStyle/>
          <a:p>
            <a:r>
              <a:rPr kumimoji="0" lang="en-US" sz="2400" b="0" i="0" u="none" strike="noStrike" kern="1200" cap="none" spc="0" normalizeH="0" baseline="0" noProof="0">
                <a:ln>
                  <a:noFill/>
                </a:ln>
                <a:solidFill>
                  <a:schemeClr val="tx1"/>
                </a:solidFill>
                <a:effectLst/>
                <a:uLnTx/>
                <a:uFillTx/>
                <a:latin typeface="Segoe UI"/>
                <a:ea typeface="+mn-ea"/>
              </a:rPr>
              <a:t>SharePoint Web UI </a:t>
            </a:r>
            <a:r>
              <a:rPr lang="en-US" sz="2400" spc="0">
                <a:ln>
                  <a:noFill/>
                </a:ln>
                <a:solidFill>
                  <a:schemeClr val="tx1"/>
                </a:solidFill>
                <a:latin typeface="Segoe UI"/>
              </a:rPr>
              <a:t>K</a:t>
            </a:r>
            <a:r>
              <a:rPr kumimoji="0" lang="en-US" sz="2400" b="0" i="0" u="none" strike="noStrike" kern="1200" cap="none" spc="0" normalizeH="0" baseline="0" noProof="0">
                <a:ln>
                  <a:noFill/>
                </a:ln>
                <a:solidFill>
                  <a:schemeClr val="tx1"/>
                </a:solidFill>
                <a:effectLst/>
                <a:uLnTx/>
                <a:uFillTx/>
                <a:latin typeface="Segoe UI"/>
                <a:ea typeface="+mn-ea"/>
              </a:rPr>
              <a:t>it – design engaging sites and pages in Figma</a:t>
            </a:r>
            <a:br>
              <a:rPr kumimoji="0" lang="en-US" sz="3600" b="0" i="0" u="none" strike="noStrike" kern="1200" cap="none" spc="0" normalizeH="0" baseline="0" noProof="0">
                <a:ln>
                  <a:noFill/>
                </a:ln>
                <a:solidFill>
                  <a:srgbClr val="1A1A1A"/>
                </a:solidFill>
                <a:effectLst/>
                <a:uLnTx/>
                <a:uFillTx/>
                <a:latin typeface="Segoe UI"/>
                <a:cs typeface="Segoe UI" panose="020B0502040204020203" pitchFamily="34" charset="0"/>
              </a:rPr>
            </a:br>
            <a:endParaRPr lang="en-US"/>
          </a:p>
        </p:txBody>
      </p:sp>
      <p:sp>
        <p:nvSpPr>
          <p:cNvPr id="3" name="Text Placeholder 2">
            <a:extLst>
              <a:ext uri="{FF2B5EF4-FFF2-40B4-BE49-F238E27FC236}">
                <a16:creationId xmlns:a16="http://schemas.microsoft.com/office/drawing/2014/main" id="{374E1CA8-7D9A-39EF-0FC5-DDE2FF9D7DDC}"/>
              </a:ext>
            </a:extLst>
          </p:cNvPr>
          <p:cNvSpPr>
            <a:spLocks noGrp="1"/>
          </p:cNvSpPr>
          <p:nvPr>
            <p:ph type="body" sz="quarter" idx="12"/>
          </p:nvPr>
        </p:nvSpPr>
        <p:spPr>
          <a:xfrm>
            <a:off x="584200" y="3962400"/>
            <a:ext cx="9144000" cy="492443"/>
          </a:xfrm>
        </p:spPr>
        <p:txBody>
          <a:bodyPr/>
          <a:lstStyle/>
          <a:p>
            <a:r>
              <a:rPr lang="en-US"/>
              <a:t>Nicole Woon, Sr. Product Manager</a:t>
            </a:r>
          </a:p>
          <a:p>
            <a:r>
              <a:rPr lang="en-US"/>
              <a:t>Farhan Mian, Sr. Product Designer</a:t>
            </a:r>
          </a:p>
        </p:txBody>
      </p:sp>
    </p:spTree>
    <p:extLst>
      <p:ext uri="{BB962C8B-B14F-4D97-AF65-F5344CB8AC3E}">
        <p14:creationId xmlns:p14="http://schemas.microsoft.com/office/powerpoint/2010/main" val="576801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5AC81A-DB55-384E-9B25-6167244D4B8D}"/>
              </a:ext>
            </a:extLst>
          </p:cNvPr>
          <p:cNvSpPr>
            <a:spLocks noGrp="1"/>
          </p:cNvSpPr>
          <p:nvPr>
            <p:ph type="title"/>
          </p:nvPr>
        </p:nvSpPr>
        <p:spPr/>
        <p:txBody>
          <a:bodyPr>
            <a:normAutofit/>
          </a:bodyPr>
          <a:lstStyle/>
          <a:p>
            <a:r>
              <a:rPr lang="en-US">
                <a:latin typeface="Segoe UI Semibold"/>
                <a:cs typeface="Segoe UI Semibold"/>
              </a:rPr>
              <a:t>SharePoint Web UI Kit on Figma Community</a:t>
            </a:r>
            <a:endParaRPr lang="en-US"/>
          </a:p>
        </p:txBody>
      </p:sp>
      <p:pic>
        <p:nvPicPr>
          <p:cNvPr id="3" name="Picture 2" descr="A screenshot of the Figma SharePoint Web UI kit cover page">
            <a:extLst>
              <a:ext uri="{FF2B5EF4-FFF2-40B4-BE49-F238E27FC236}">
                <a16:creationId xmlns:a16="http://schemas.microsoft.com/office/drawing/2014/main" id="{4183B055-2CD6-609D-2484-3717ECF1987A}"/>
              </a:ext>
            </a:extLst>
          </p:cNvPr>
          <p:cNvPicPr>
            <a:picLocks noChangeAspect="1"/>
          </p:cNvPicPr>
          <p:nvPr/>
        </p:nvPicPr>
        <p:blipFill>
          <a:blip r:embed="rId4"/>
          <a:stretch>
            <a:fillRect/>
          </a:stretch>
        </p:blipFill>
        <p:spPr>
          <a:xfrm>
            <a:off x="247403" y="2089757"/>
            <a:ext cx="9001125" cy="3449172"/>
          </a:xfrm>
          <a:prstGeom prst="rect">
            <a:avLst/>
          </a:prstGeom>
          <a:effectLst>
            <a:outerShdw blurRad="50800" dist="38100" dir="2700000">
              <a:srgbClr val="000000">
                <a:alpha val="40000"/>
              </a:srgbClr>
            </a:outerShdw>
          </a:effectLst>
        </p:spPr>
      </p:pic>
      <p:pic>
        <p:nvPicPr>
          <p:cNvPr id="2" name="Picture 1" descr="A qr code with a black and white background">
            <a:extLst>
              <a:ext uri="{FF2B5EF4-FFF2-40B4-BE49-F238E27FC236}">
                <a16:creationId xmlns:a16="http://schemas.microsoft.com/office/drawing/2014/main" id="{4F3870C7-9F7E-1023-94E9-4DE046E08C78}"/>
              </a:ext>
            </a:extLst>
          </p:cNvPr>
          <p:cNvPicPr>
            <a:picLocks noChangeAspect="1"/>
          </p:cNvPicPr>
          <p:nvPr/>
        </p:nvPicPr>
        <p:blipFill>
          <a:blip r:embed="rId5"/>
          <a:stretch>
            <a:fillRect/>
          </a:stretch>
        </p:blipFill>
        <p:spPr>
          <a:xfrm>
            <a:off x="9607358" y="2583873"/>
            <a:ext cx="1657352" cy="1665516"/>
          </a:xfrm>
          <a:prstGeom prst="rect">
            <a:avLst/>
          </a:prstGeom>
        </p:spPr>
      </p:pic>
      <p:sp>
        <p:nvSpPr>
          <p:cNvPr id="8" name="Text Placeholder 2">
            <a:extLst>
              <a:ext uri="{FF2B5EF4-FFF2-40B4-BE49-F238E27FC236}">
                <a16:creationId xmlns:a16="http://schemas.microsoft.com/office/drawing/2014/main" id="{20DCEE91-5E76-5C5E-7D27-7FC9CC1E581F}"/>
              </a:ext>
            </a:extLst>
          </p:cNvPr>
          <p:cNvSpPr txBox="1">
            <a:spLocks/>
          </p:cNvSpPr>
          <p:nvPr/>
        </p:nvSpPr>
        <p:spPr>
          <a:xfrm>
            <a:off x="9389719" y="4453967"/>
            <a:ext cx="2152105" cy="706202"/>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00" b="1">
                <a:solidFill>
                  <a:srgbClr val="2A436E"/>
                </a:solidFill>
                <a:ea typeface="+mn-lt"/>
                <a:cs typeface="+mn-lt"/>
              </a:rPr>
              <a:t>You can find our toolkit on the Figma community here:</a:t>
            </a:r>
            <a:endParaRPr lang="en-US" sz="1100" b="1">
              <a:gradFill>
                <a:gsLst>
                  <a:gs pos="1250">
                    <a:srgbClr val="000000"/>
                  </a:gs>
                  <a:gs pos="100000">
                    <a:srgbClr val="000000"/>
                  </a:gs>
                </a:gsLst>
                <a:lin ang="5400000" scaled="0"/>
              </a:gradFill>
              <a:ea typeface="+mn-lt"/>
              <a:cs typeface="+mn-lt"/>
            </a:endParaRPr>
          </a:p>
          <a:p>
            <a:pPr marL="0" indent="0" algn="ctr">
              <a:buNone/>
            </a:pPr>
            <a:r>
              <a:rPr lang="en-US" sz="1100">
                <a:solidFill>
                  <a:srgbClr val="2A436E"/>
                </a:solidFill>
                <a:ea typeface="+mn-lt"/>
                <a:cs typeface="+mn-lt"/>
              </a:rPr>
              <a:t>🔗 </a:t>
            </a:r>
            <a:r>
              <a:rPr lang="en-US" sz="1100">
                <a:solidFill>
                  <a:srgbClr val="2A436E"/>
                </a:solidFill>
                <a:ea typeface="+mn-lt"/>
                <a:cs typeface="+mn-lt"/>
                <a:hlinkClick r:id="rId6">
                  <a:extLst>
                    <a:ext uri="{A12FA001-AC4F-418D-AE19-62706E023703}">
                      <ahyp:hlinkClr xmlns:ahyp="http://schemas.microsoft.com/office/drawing/2018/hyperlinkcolor" val="tx"/>
                    </a:ext>
                  </a:extLst>
                </a:hlinkClick>
              </a:rPr>
              <a:t>https://aka.ms/SPWebUIkit</a:t>
            </a:r>
            <a:r>
              <a:rPr lang="en-US" sz="1100">
                <a:solidFill>
                  <a:srgbClr val="2A436E"/>
                </a:solidFill>
                <a:ea typeface="+mn-lt"/>
                <a:cs typeface="+mn-lt"/>
              </a:rPr>
              <a:t> </a:t>
            </a:r>
          </a:p>
        </p:txBody>
      </p:sp>
    </p:spTree>
    <p:extLst>
      <p:ext uri="{BB962C8B-B14F-4D97-AF65-F5344CB8AC3E}">
        <p14:creationId xmlns:p14="http://schemas.microsoft.com/office/powerpoint/2010/main" val="14743598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56FCAA1-CBC3-9E97-AA95-AA0ABA72653C}"/>
              </a:ext>
            </a:extLst>
          </p:cNvPr>
          <p:cNvSpPr>
            <a:spLocks noGrp="1"/>
          </p:cNvSpPr>
          <p:nvPr>
            <p:ph type="title"/>
          </p:nvPr>
        </p:nvSpPr>
        <p:spPr/>
        <p:txBody>
          <a:bodyPr>
            <a:normAutofit/>
          </a:bodyPr>
          <a:lstStyle/>
          <a:p>
            <a:r>
              <a:rPr lang="en-US">
                <a:latin typeface="Segoe UI Semibold"/>
                <a:cs typeface="Segoe UI Semibold"/>
              </a:rPr>
              <a:t>Navigating our toolkit</a:t>
            </a:r>
            <a:endParaRPr lang="en-US"/>
          </a:p>
        </p:txBody>
      </p:sp>
      <p:pic>
        <p:nvPicPr>
          <p:cNvPr id="5" name="Picture 4" descr="A screenshot of the Figma UI kit's navigation, including site chrome, templates and page elements, and web parts">
            <a:extLst>
              <a:ext uri="{FF2B5EF4-FFF2-40B4-BE49-F238E27FC236}">
                <a16:creationId xmlns:a16="http://schemas.microsoft.com/office/drawing/2014/main" id="{657C1BBE-290C-A8C7-A3C2-CCBB6795A9F6}"/>
              </a:ext>
            </a:extLst>
          </p:cNvPr>
          <p:cNvPicPr>
            <a:picLocks noChangeAspect="1"/>
          </p:cNvPicPr>
          <p:nvPr/>
        </p:nvPicPr>
        <p:blipFill>
          <a:blip r:embed="rId4"/>
          <a:stretch>
            <a:fillRect/>
          </a:stretch>
        </p:blipFill>
        <p:spPr>
          <a:xfrm>
            <a:off x="590321" y="1567666"/>
            <a:ext cx="2717024" cy="4114800"/>
          </a:xfrm>
          <a:prstGeom prst="rect">
            <a:avLst/>
          </a:prstGeom>
        </p:spPr>
      </p:pic>
      <p:pic>
        <p:nvPicPr>
          <p:cNvPr id="11" name="Picture 10" descr="A screenshot of options for a sample web part">
            <a:extLst>
              <a:ext uri="{FF2B5EF4-FFF2-40B4-BE49-F238E27FC236}">
                <a16:creationId xmlns:a16="http://schemas.microsoft.com/office/drawing/2014/main" id="{3A8BA2B7-CCD9-3B62-E54C-4A536145C1F7}"/>
              </a:ext>
            </a:extLst>
          </p:cNvPr>
          <p:cNvPicPr>
            <a:picLocks noChangeAspect="1"/>
          </p:cNvPicPr>
          <p:nvPr/>
        </p:nvPicPr>
        <p:blipFill>
          <a:blip r:embed="rId5"/>
          <a:stretch>
            <a:fillRect/>
          </a:stretch>
        </p:blipFill>
        <p:spPr>
          <a:xfrm>
            <a:off x="6441501" y="3701141"/>
            <a:ext cx="5068958" cy="2473237"/>
          </a:xfrm>
          <a:prstGeom prst="rect">
            <a:avLst/>
          </a:prstGeom>
          <a:effectLst>
            <a:outerShdw blurRad="50800" dist="38100" dir="2700000">
              <a:srgbClr val="000000">
                <a:alpha val="40000"/>
              </a:srgbClr>
            </a:outerShdw>
          </a:effectLst>
        </p:spPr>
      </p:pic>
      <p:pic>
        <p:nvPicPr>
          <p:cNvPr id="12" name="Picture 11" descr="A screenshot of a grid template">
            <a:extLst>
              <a:ext uri="{FF2B5EF4-FFF2-40B4-BE49-F238E27FC236}">
                <a16:creationId xmlns:a16="http://schemas.microsoft.com/office/drawing/2014/main" id="{CC55D1A1-C21B-DA7F-DC2E-C59F42D756AF}"/>
              </a:ext>
            </a:extLst>
          </p:cNvPr>
          <p:cNvPicPr>
            <a:picLocks noChangeAspect="1"/>
          </p:cNvPicPr>
          <p:nvPr/>
        </p:nvPicPr>
        <p:blipFill>
          <a:blip r:embed="rId6"/>
          <a:stretch>
            <a:fillRect/>
          </a:stretch>
        </p:blipFill>
        <p:spPr>
          <a:xfrm>
            <a:off x="5311518" y="2443368"/>
            <a:ext cx="3855987" cy="3012032"/>
          </a:xfrm>
          <a:prstGeom prst="rect">
            <a:avLst/>
          </a:prstGeom>
          <a:effectLst>
            <a:outerShdw blurRad="50800" dist="38100" dir="2700000">
              <a:srgbClr val="000000">
                <a:alpha val="40000"/>
              </a:srgbClr>
            </a:outerShdw>
          </a:effectLst>
        </p:spPr>
      </p:pic>
      <p:pic>
        <p:nvPicPr>
          <p:cNvPr id="13" name="Picture 12" descr="A screenshot of example themes in the UI kit">
            <a:extLst>
              <a:ext uri="{FF2B5EF4-FFF2-40B4-BE49-F238E27FC236}">
                <a16:creationId xmlns:a16="http://schemas.microsoft.com/office/drawing/2014/main" id="{9DADEB6C-7EC5-B1B9-85A0-9DA2FE803785}"/>
              </a:ext>
            </a:extLst>
          </p:cNvPr>
          <p:cNvPicPr>
            <a:picLocks noChangeAspect="1"/>
          </p:cNvPicPr>
          <p:nvPr/>
        </p:nvPicPr>
        <p:blipFill>
          <a:blip r:embed="rId7"/>
          <a:stretch>
            <a:fillRect/>
          </a:stretch>
        </p:blipFill>
        <p:spPr>
          <a:xfrm>
            <a:off x="3888092" y="1568962"/>
            <a:ext cx="4031143" cy="2865310"/>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190565115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56FCAA1-CBC3-9E97-AA95-AA0ABA72653C}"/>
              </a:ext>
            </a:extLst>
          </p:cNvPr>
          <p:cNvSpPr>
            <a:spLocks noGrp="1"/>
          </p:cNvSpPr>
          <p:nvPr>
            <p:ph type="title"/>
          </p:nvPr>
        </p:nvSpPr>
        <p:spPr/>
        <p:txBody>
          <a:bodyPr>
            <a:normAutofit/>
          </a:bodyPr>
          <a:lstStyle/>
          <a:p>
            <a:r>
              <a:rPr lang="en-US">
                <a:latin typeface="Segoe UI Semibold"/>
                <a:cs typeface="Segoe UI Semibold"/>
              </a:rPr>
              <a:t>Site chrome</a:t>
            </a:r>
            <a:endParaRPr lang="en-US"/>
          </a:p>
        </p:txBody>
      </p:sp>
      <p:pic>
        <p:nvPicPr>
          <p:cNvPr id="16" name="Picture 15" descr="A screenshot of the Figma UI kit's navigation, including site chrome, templates and page elements, and web parts">
            <a:extLst>
              <a:ext uri="{FF2B5EF4-FFF2-40B4-BE49-F238E27FC236}">
                <a16:creationId xmlns:a16="http://schemas.microsoft.com/office/drawing/2014/main" id="{B6660A3B-DD4B-38B3-A824-FF8B8C097E3D}"/>
              </a:ext>
            </a:extLst>
          </p:cNvPr>
          <p:cNvPicPr>
            <a:picLocks noChangeAspect="1"/>
          </p:cNvPicPr>
          <p:nvPr/>
        </p:nvPicPr>
        <p:blipFill>
          <a:blip r:embed="rId4"/>
          <a:stretch>
            <a:fillRect/>
          </a:stretch>
        </p:blipFill>
        <p:spPr>
          <a:xfrm>
            <a:off x="586476" y="1564144"/>
            <a:ext cx="2717024" cy="4114800"/>
          </a:xfrm>
          <a:prstGeom prst="rect">
            <a:avLst/>
          </a:prstGeom>
        </p:spPr>
      </p:pic>
      <p:pic>
        <p:nvPicPr>
          <p:cNvPr id="13" name="Picture 12" descr="A screenshot of example themes in the UI kit">
            <a:extLst>
              <a:ext uri="{FF2B5EF4-FFF2-40B4-BE49-F238E27FC236}">
                <a16:creationId xmlns:a16="http://schemas.microsoft.com/office/drawing/2014/main" id="{9DADEB6C-7EC5-B1B9-85A0-9DA2FE803785}"/>
              </a:ext>
            </a:extLst>
          </p:cNvPr>
          <p:cNvPicPr>
            <a:picLocks noChangeAspect="1"/>
          </p:cNvPicPr>
          <p:nvPr/>
        </p:nvPicPr>
        <p:blipFill>
          <a:blip r:embed="rId5"/>
          <a:stretch>
            <a:fillRect/>
          </a:stretch>
        </p:blipFill>
        <p:spPr>
          <a:xfrm>
            <a:off x="3888092" y="1568962"/>
            <a:ext cx="4031143" cy="2865310"/>
          </a:xfrm>
          <a:prstGeom prst="rect">
            <a:avLst/>
          </a:prstGeom>
          <a:effectLst>
            <a:outerShdw blurRad="50800" dist="38100" dir="2700000">
              <a:srgbClr val="000000">
                <a:alpha val="40000"/>
              </a:srgbClr>
            </a:outerShdw>
          </a:effectLst>
        </p:spPr>
      </p:pic>
      <p:pic>
        <p:nvPicPr>
          <p:cNvPr id="8" name="Picture 7">
            <a:extLst>
              <a:ext uri="{FF2B5EF4-FFF2-40B4-BE49-F238E27FC236}">
                <a16:creationId xmlns:a16="http://schemas.microsoft.com/office/drawing/2014/main" id="{6F0737F2-726E-666E-A3E2-04E65760FCF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89835" y="4889239"/>
            <a:ext cx="7260298" cy="1274556"/>
          </a:xfrm>
          <a:prstGeom prst="rect">
            <a:avLst/>
          </a:prstGeom>
          <a:effectLst>
            <a:outerShdw blurRad="50800" dist="38100" dir="2700000">
              <a:srgbClr val="000000">
                <a:alpha val="40000"/>
              </a:srgbClr>
            </a:outerShdw>
          </a:effectLst>
        </p:spPr>
      </p:pic>
      <p:pic>
        <p:nvPicPr>
          <p:cNvPr id="9" name="Picture 8">
            <a:extLst>
              <a:ext uri="{FF2B5EF4-FFF2-40B4-BE49-F238E27FC236}">
                <a16:creationId xmlns:a16="http://schemas.microsoft.com/office/drawing/2014/main" id="{43CBBDDC-2B66-DCD9-817E-CCAEDC9E101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321652" y="1569526"/>
            <a:ext cx="3167743" cy="358756"/>
          </a:xfrm>
          <a:prstGeom prst="rect">
            <a:avLst/>
          </a:prstGeom>
          <a:effectLst>
            <a:outerShdw blurRad="50800" dist="38100" dir="2700000">
              <a:srgbClr val="000000">
                <a:alpha val="40000"/>
              </a:srgbClr>
            </a:outerShdw>
          </a:effectLst>
        </p:spPr>
      </p:pic>
      <p:pic>
        <p:nvPicPr>
          <p:cNvPr id="10" name="Picture 9">
            <a:extLst>
              <a:ext uri="{FF2B5EF4-FFF2-40B4-BE49-F238E27FC236}">
                <a16:creationId xmlns:a16="http://schemas.microsoft.com/office/drawing/2014/main" id="{3F63A3D6-DB95-877A-D2BD-758460FD9116}"/>
              </a:ext>
              <a:ext uri="{C183D7F6-B498-43B3-948B-1728B52AA6E4}">
                <adec:decorative xmlns:adec="http://schemas.microsoft.com/office/drawing/2017/decorative" val="1"/>
              </a:ext>
            </a:extLst>
          </p:cNvPr>
          <p:cNvPicPr>
            <a:picLocks noChangeAspect="1"/>
          </p:cNvPicPr>
          <p:nvPr/>
        </p:nvPicPr>
        <p:blipFill rotWithShape="1">
          <a:blip r:embed="rId8"/>
          <a:srcRect t="-173" r="39984" b="868"/>
          <a:stretch/>
        </p:blipFill>
        <p:spPr>
          <a:xfrm>
            <a:off x="8253408" y="2753269"/>
            <a:ext cx="3658527" cy="1350619"/>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22971340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56FCAA1-CBC3-9E97-AA95-AA0ABA72653C}"/>
              </a:ext>
            </a:extLst>
          </p:cNvPr>
          <p:cNvSpPr>
            <a:spLocks noGrp="1"/>
          </p:cNvSpPr>
          <p:nvPr>
            <p:ph type="title"/>
          </p:nvPr>
        </p:nvSpPr>
        <p:spPr/>
        <p:txBody>
          <a:bodyPr>
            <a:normAutofit/>
          </a:bodyPr>
          <a:lstStyle/>
          <a:p>
            <a:r>
              <a:rPr lang="en-US">
                <a:latin typeface="Segoe UI Semibold"/>
                <a:cs typeface="Segoe UI Semibold"/>
              </a:rPr>
              <a:t>Templates and Page elements</a:t>
            </a:r>
            <a:endParaRPr lang="en-US"/>
          </a:p>
        </p:txBody>
      </p:sp>
      <p:pic>
        <p:nvPicPr>
          <p:cNvPr id="13" name="Picture 12" descr="A screenshot of the Figma UI kit's navigation, including site chrome, templates and page elements, and web parts">
            <a:extLst>
              <a:ext uri="{FF2B5EF4-FFF2-40B4-BE49-F238E27FC236}">
                <a16:creationId xmlns:a16="http://schemas.microsoft.com/office/drawing/2014/main" id="{0F98624D-1E72-34F5-AB6E-93B276CDE8DA}"/>
              </a:ext>
            </a:extLst>
          </p:cNvPr>
          <p:cNvPicPr>
            <a:picLocks noChangeAspect="1"/>
          </p:cNvPicPr>
          <p:nvPr/>
        </p:nvPicPr>
        <p:blipFill>
          <a:blip r:embed="rId4"/>
          <a:stretch>
            <a:fillRect/>
          </a:stretch>
        </p:blipFill>
        <p:spPr>
          <a:xfrm>
            <a:off x="587901" y="1569199"/>
            <a:ext cx="2717024" cy="4114800"/>
          </a:xfrm>
          <a:prstGeom prst="rect">
            <a:avLst/>
          </a:prstGeom>
        </p:spPr>
      </p:pic>
      <p:pic>
        <p:nvPicPr>
          <p:cNvPr id="12" name="Picture 11">
            <a:extLst>
              <a:ext uri="{FF2B5EF4-FFF2-40B4-BE49-F238E27FC236}">
                <a16:creationId xmlns:a16="http://schemas.microsoft.com/office/drawing/2014/main" id="{CC55D1A1-C21B-DA7F-DC2E-C59F42D756A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11518" y="2443368"/>
            <a:ext cx="3855987" cy="3012032"/>
          </a:xfrm>
          <a:prstGeom prst="rect">
            <a:avLst/>
          </a:prstGeom>
          <a:effectLst>
            <a:outerShdw blurRad="50800" dist="38100" dir="2700000">
              <a:srgbClr val="000000">
                <a:alpha val="40000"/>
              </a:srgbClr>
            </a:outerShdw>
          </a:effectLst>
        </p:spPr>
      </p:pic>
      <p:pic>
        <p:nvPicPr>
          <p:cNvPr id="8" name="Picture 7">
            <a:extLst>
              <a:ext uri="{FF2B5EF4-FFF2-40B4-BE49-F238E27FC236}">
                <a16:creationId xmlns:a16="http://schemas.microsoft.com/office/drawing/2014/main" id="{3BF71257-1570-E9E4-CC05-08E0FA386B1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313461" y="1499077"/>
            <a:ext cx="4770783" cy="872064"/>
          </a:xfrm>
          <a:prstGeom prst="rect">
            <a:avLst/>
          </a:prstGeom>
          <a:effectLst>
            <a:outerShdw blurRad="50800" dist="38100" dir="2700000">
              <a:srgbClr val="000000">
                <a:alpha val="40000"/>
              </a:srgbClr>
            </a:outerShdw>
          </a:effectLst>
        </p:spPr>
      </p:pic>
      <p:pic>
        <p:nvPicPr>
          <p:cNvPr id="5" name="Picture 4">
            <a:extLst>
              <a:ext uri="{FF2B5EF4-FFF2-40B4-BE49-F238E27FC236}">
                <a16:creationId xmlns:a16="http://schemas.microsoft.com/office/drawing/2014/main" id="{A8540DA4-3540-3EBC-0DB9-E4FB5338089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411597" y="3370991"/>
            <a:ext cx="2371356" cy="2647596"/>
          </a:xfrm>
          <a:prstGeom prst="rect">
            <a:avLst/>
          </a:prstGeom>
          <a:effectLst>
            <a:outerShdw blurRad="50800" dist="38100" dir="2700000">
              <a:srgbClr val="000000">
                <a:alpha val="40000"/>
              </a:srgbClr>
            </a:outerShdw>
          </a:effectLst>
        </p:spPr>
      </p:pic>
      <p:pic>
        <p:nvPicPr>
          <p:cNvPr id="6" name="Picture 5">
            <a:extLst>
              <a:ext uri="{FF2B5EF4-FFF2-40B4-BE49-F238E27FC236}">
                <a16:creationId xmlns:a16="http://schemas.microsoft.com/office/drawing/2014/main" id="{370FDDA5-6FA6-19A5-F5C2-6C381E911E9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012522" y="1568909"/>
            <a:ext cx="601249" cy="4114800"/>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5987713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56FCAA1-CBC3-9E97-AA95-AA0ABA72653C}"/>
              </a:ext>
            </a:extLst>
          </p:cNvPr>
          <p:cNvSpPr>
            <a:spLocks noGrp="1"/>
          </p:cNvSpPr>
          <p:nvPr>
            <p:ph type="title"/>
          </p:nvPr>
        </p:nvSpPr>
        <p:spPr/>
        <p:txBody>
          <a:bodyPr>
            <a:normAutofit/>
          </a:bodyPr>
          <a:lstStyle/>
          <a:p>
            <a:r>
              <a:rPr lang="en-US">
                <a:latin typeface="Segoe UI Semibold"/>
                <a:cs typeface="Segoe UI Semibold"/>
              </a:rPr>
              <a:t>Web parts</a:t>
            </a:r>
            <a:endParaRPr lang="en-US"/>
          </a:p>
        </p:txBody>
      </p:sp>
      <p:pic>
        <p:nvPicPr>
          <p:cNvPr id="15" name="Picture 14" descr="A screenshot of the Figma UI kit's navigation, including site chrome, templates and page elements, and web parts">
            <a:extLst>
              <a:ext uri="{FF2B5EF4-FFF2-40B4-BE49-F238E27FC236}">
                <a16:creationId xmlns:a16="http://schemas.microsoft.com/office/drawing/2014/main" id="{FFE914F3-C325-9396-7EA6-501E4D1D1DEC}"/>
              </a:ext>
            </a:extLst>
          </p:cNvPr>
          <p:cNvPicPr>
            <a:picLocks noChangeAspect="1"/>
          </p:cNvPicPr>
          <p:nvPr/>
        </p:nvPicPr>
        <p:blipFill>
          <a:blip r:embed="rId4"/>
          <a:stretch>
            <a:fillRect/>
          </a:stretch>
        </p:blipFill>
        <p:spPr>
          <a:xfrm>
            <a:off x="590402" y="1570410"/>
            <a:ext cx="2717024" cy="4114800"/>
          </a:xfrm>
          <a:prstGeom prst="rect">
            <a:avLst/>
          </a:prstGeom>
        </p:spPr>
      </p:pic>
      <p:pic>
        <p:nvPicPr>
          <p:cNvPr id="11" name="Picture 10">
            <a:extLst>
              <a:ext uri="{FF2B5EF4-FFF2-40B4-BE49-F238E27FC236}">
                <a16:creationId xmlns:a16="http://schemas.microsoft.com/office/drawing/2014/main" id="{3A8BA2B7-CCD9-3B62-E54C-4A536145C1F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41501" y="3701141"/>
            <a:ext cx="5068958" cy="2473237"/>
          </a:xfrm>
          <a:prstGeom prst="rect">
            <a:avLst/>
          </a:prstGeom>
          <a:effectLst>
            <a:outerShdw blurRad="50800" dist="38100" dir="2700000">
              <a:srgbClr val="000000">
                <a:alpha val="40000"/>
              </a:srgbClr>
            </a:outerShdw>
          </a:effectLst>
        </p:spPr>
      </p:pic>
      <p:pic>
        <p:nvPicPr>
          <p:cNvPr id="6" name="Picture 5">
            <a:extLst>
              <a:ext uri="{FF2B5EF4-FFF2-40B4-BE49-F238E27FC236}">
                <a16:creationId xmlns:a16="http://schemas.microsoft.com/office/drawing/2014/main" id="{1A5ECD2A-64F7-422C-F717-A3D0A93CB71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86943" y="2034765"/>
            <a:ext cx="7814049" cy="3299625"/>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3219691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191634"/>
            <a:ext cx="7694038" cy="800219"/>
          </a:xfrm>
        </p:spPr>
        <p:txBody>
          <a:bodyPr/>
          <a:lstStyle/>
          <a:p>
            <a:r>
              <a:rPr lang="en-US" sz="2800">
                <a:latin typeface="Segoe UI Semibold"/>
                <a:cs typeface="Segoe UI Semibold"/>
              </a:rPr>
              <a:t>Microsoft 365 Champion Community</a:t>
            </a:r>
            <a:br>
              <a:rPr lang="en-US" sz="2800">
                <a:latin typeface="Segoe UI Semibold" panose="020B0702040204020203" pitchFamily="34" charset="0"/>
                <a:cs typeface="Segoe UI Semibold" panose="020B0702040204020203" pitchFamily="34" charset="0"/>
              </a:rPr>
            </a:br>
            <a:r>
              <a:rPr lang="en-US" sz="2400" i="1">
                <a:latin typeface="Segoe UI Semibold"/>
                <a:cs typeface="Segoe UI Semibold"/>
              </a:rPr>
              <a:t>July 2024 Monthly Call</a:t>
            </a:r>
            <a:endParaRPr lang="en-US" sz="2800" i="1">
              <a:latin typeface="Segoe UI Semibold"/>
              <a:cs typeface="Segoe UI Semibold"/>
            </a:endParaRPr>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492443"/>
          </a:xfrm>
        </p:spPr>
        <p:txBody>
          <a:bodyPr/>
          <a:lstStyle/>
          <a:p>
            <a:r>
              <a:rPr lang="en-US">
                <a:latin typeface="Segoe UI" panose="020B0502040204020203" pitchFamily="34" charset="0"/>
              </a:rPr>
              <a:t>Microsoft Teams </a:t>
            </a:r>
            <a:r>
              <a:rPr lang="en-US" b="1">
                <a:latin typeface="Segoe UI" panose="020B0502040204020203" pitchFamily="34" charset="0"/>
              </a:rPr>
              <a:t>Customer Advocacy Group</a:t>
            </a:r>
            <a:br>
              <a:rPr lang="en-US">
                <a:latin typeface="Segoe UI" panose="020B0502040204020203" pitchFamily="34" charset="0"/>
              </a:rPr>
            </a:br>
            <a:r>
              <a:rPr lang="en-US">
                <a:latin typeface="Segoe UI" panose="020B0502040204020203" pitchFamily="34" charset="0"/>
              </a:rPr>
              <a:t>Karuana Gatimu, Tiffany Lee, Jessie Hwang</a:t>
            </a:r>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1FCC9B2D-8096-CF60-2314-8FC1B075E68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2400" b="1" i="0" kern="1200">
                <a:solidFill>
                  <a:srgbClr val="2A436E"/>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a:solidFill>
                  <a:schemeClr val="tx2"/>
                </a:solidFill>
                <a:latin typeface="Segoe UI Semibold"/>
                <a:cs typeface="Segoe UI Semibold"/>
              </a:rPr>
              <a:t>Demo</a:t>
            </a:r>
            <a:endParaRPr lang="en-US" sz="2800" b="1" i="0" u="none" strike="noStrike" kern="1200" cap="none" spc="0" normalizeH="0" baseline="0" noProof="0">
              <a:ln>
                <a:noFill/>
              </a:ln>
              <a:solidFill>
                <a:schemeClr val="tx2"/>
              </a:solidFill>
              <a:effectLst/>
              <a:uLnTx/>
              <a:uFillTx/>
              <a:latin typeface="Segoe UI Semibold"/>
              <a:cs typeface="Segoe UI Semibold"/>
            </a:endParaRPr>
          </a:p>
        </p:txBody>
      </p:sp>
      <p:sp>
        <p:nvSpPr>
          <p:cNvPr id="3" name="Text Placeholder 2">
            <a:extLst>
              <a:ext uri="{FF2B5EF4-FFF2-40B4-BE49-F238E27FC236}">
                <a16:creationId xmlns:a16="http://schemas.microsoft.com/office/drawing/2014/main" id="{C02E33C7-FE8E-568B-07D0-4B0FF48DE569}"/>
              </a:ext>
            </a:extLst>
          </p:cNvPr>
          <p:cNvSpPr>
            <a:spLocks noGrp="1"/>
          </p:cNvSpPr>
          <p:nvPr>
            <p:ph type="body" sz="quarter" idx="12"/>
          </p:nvPr>
        </p:nvSpPr>
        <p:spPr>
          <a:xfrm>
            <a:off x="684177" y="3531994"/>
            <a:ext cx="9144000" cy="338554"/>
          </a:xfrm>
        </p:spPr>
        <p:txBody>
          <a:bodyPr vert="horz" wrap="square" lIns="0" tIns="0" rIns="0" bIns="0" rtlCol="0" anchor="t">
            <a:spAutoFit/>
          </a:bodyPr>
          <a:lstStyle/>
          <a:p>
            <a:r>
              <a:rPr lang="en-US">
                <a:solidFill>
                  <a:schemeClr val="tx2"/>
                </a:solidFill>
                <a:cs typeface="Segoe UI"/>
              </a:rPr>
              <a:t>Farhan Mian, Sr. Product Designer</a:t>
            </a:r>
            <a:endParaRPr lang="en-US">
              <a:solidFill>
                <a:schemeClr val="tx2"/>
              </a:solidFill>
            </a:endParaRPr>
          </a:p>
        </p:txBody>
      </p:sp>
    </p:spTree>
    <p:extLst>
      <p:ext uri="{BB962C8B-B14F-4D97-AF65-F5344CB8AC3E}">
        <p14:creationId xmlns:p14="http://schemas.microsoft.com/office/powerpoint/2010/main" val="1359770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0AC0-413D-3443-BD94-69CC58BCFC83}"/>
              </a:ext>
            </a:extLst>
          </p:cNvPr>
          <p:cNvSpPr>
            <a:spLocks noGrp="1"/>
          </p:cNvSpPr>
          <p:nvPr>
            <p:ph type="title"/>
          </p:nvPr>
        </p:nvSpPr>
        <p:spPr/>
        <p:txBody>
          <a:bodyPr/>
          <a:lstStyle/>
          <a:p>
            <a:r>
              <a:rPr lang="en-US">
                <a:latin typeface="Segoe UI Semibold"/>
                <a:cs typeface="Segoe UI Semibold"/>
              </a:rPr>
              <a:t>FAQ</a:t>
            </a:r>
            <a:endParaRPr lang="en-US"/>
          </a:p>
        </p:txBody>
      </p:sp>
      <p:sp>
        <p:nvSpPr>
          <p:cNvPr id="3" name="Content Placeholder 2">
            <a:extLst>
              <a:ext uri="{FF2B5EF4-FFF2-40B4-BE49-F238E27FC236}">
                <a16:creationId xmlns:a16="http://schemas.microsoft.com/office/drawing/2014/main" id="{8B13D840-37FE-944D-BFA8-B2F8DE6BD504}"/>
              </a:ext>
            </a:extLst>
          </p:cNvPr>
          <p:cNvSpPr>
            <a:spLocks noGrp="1"/>
          </p:cNvSpPr>
          <p:nvPr>
            <p:ph sz="quarter" idx="10"/>
          </p:nvPr>
        </p:nvSpPr>
        <p:spPr>
          <a:xfrm>
            <a:off x="584200" y="1435497"/>
            <a:ext cx="11018520" cy="4762103"/>
          </a:xfrm>
        </p:spPr>
        <p:txBody>
          <a:bodyPr vert="horz" lIns="91440" tIns="45720" rIns="91440" bIns="45720" rtlCol="0" anchor="t">
            <a:normAutofit/>
          </a:bodyPr>
          <a:lstStyle/>
          <a:p>
            <a:pPr marL="0" indent="0">
              <a:buNone/>
              <a:defRPr/>
            </a:pPr>
            <a:r>
              <a:rPr lang="en-US" b="1">
                <a:latin typeface="Segoe UI"/>
                <a:cs typeface="Segoe UI"/>
              </a:rPr>
              <a:t>Q: Do I need a subscription for Figma? </a:t>
            </a:r>
            <a:endParaRPr lang="en-US" b="1"/>
          </a:p>
          <a:p>
            <a:pPr marL="0" indent="0">
              <a:buNone/>
              <a:defRPr/>
            </a:pPr>
            <a:r>
              <a:rPr lang="en-US">
                <a:latin typeface="Segoe UI"/>
                <a:cs typeface="Segoe UI"/>
              </a:rPr>
              <a:t>A: Yes, Figma is a subscription-based application separate from M365. There are free plans. You can refer to Figma’s website for more information: </a:t>
            </a:r>
            <a:r>
              <a:rPr lang="en-US">
                <a:solidFill>
                  <a:schemeClr val="accent1">
                    <a:lumMod val="76000"/>
                  </a:schemeClr>
                </a:solidFill>
                <a:latin typeface="Segoe UI"/>
                <a:cs typeface="Segoe UI"/>
                <a:hlinkClick r:id="rId4">
                  <a:extLst>
                    <a:ext uri="{A12FA001-AC4F-418D-AE19-62706E023703}">
                      <ahyp:hlinkClr xmlns:ahyp="http://schemas.microsoft.com/office/drawing/2018/hyperlinkcolor" val="tx"/>
                    </a:ext>
                  </a:extLst>
                </a:hlinkClick>
              </a:rPr>
              <a:t>https://www.figma.com/pricing/</a:t>
            </a:r>
            <a:r>
              <a:rPr lang="en-US">
                <a:solidFill>
                  <a:schemeClr val="accent1">
                    <a:lumMod val="76000"/>
                  </a:schemeClr>
                </a:solidFill>
                <a:latin typeface="Segoe UI"/>
                <a:cs typeface="Segoe UI"/>
              </a:rPr>
              <a:t> </a:t>
            </a:r>
          </a:p>
          <a:p>
            <a:pPr marL="0" indent="0">
              <a:buNone/>
              <a:defRPr/>
            </a:pPr>
            <a:endParaRPr lang="en-US" b="1">
              <a:latin typeface="Segoe UI"/>
              <a:cs typeface="Segoe UI"/>
            </a:endParaRPr>
          </a:p>
          <a:p>
            <a:pPr marL="0" indent="0">
              <a:buNone/>
              <a:defRPr/>
            </a:pPr>
            <a:r>
              <a:rPr lang="en-US" b="1">
                <a:latin typeface="Segoe UI"/>
                <a:cs typeface="Segoe UI"/>
              </a:rPr>
              <a:t>Q: How do I export/convert my design from Figma to SharePoint? </a:t>
            </a:r>
          </a:p>
          <a:p>
            <a:pPr marL="0" indent="0">
              <a:buNone/>
              <a:defRPr/>
            </a:pPr>
            <a:r>
              <a:rPr lang="en-US">
                <a:latin typeface="Segoe UI"/>
                <a:cs typeface="Segoe UI"/>
              </a:rPr>
              <a:t>A: Figma does not build the pages in SharePoint, so once you finalize a design in Figma, you will need to build it in SharePoint.</a:t>
            </a:r>
          </a:p>
          <a:p>
            <a:pPr marL="0" indent="0">
              <a:buNone/>
              <a:defRPr/>
            </a:pPr>
            <a:endParaRPr lang="en-US" b="1">
              <a:latin typeface="Segoe UI"/>
              <a:cs typeface="Segoe UI"/>
            </a:endParaRPr>
          </a:p>
          <a:p>
            <a:pPr marL="0" indent="0">
              <a:buNone/>
              <a:defRPr/>
            </a:pPr>
            <a:r>
              <a:rPr lang="en-US" b="1">
                <a:latin typeface="Segoe UI"/>
                <a:cs typeface="Segoe UI"/>
              </a:rPr>
              <a:t>Q: Why should I design in Figma vs. SharePoint? </a:t>
            </a:r>
          </a:p>
          <a:p>
            <a:pPr marL="0" indent="0">
              <a:buNone/>
              <a:defRPr/>
            </a:pPr>
            <a:r>
              <a:rPr lang="en-US">
                <a:latin typeface="Segoe UI"/>
                <a:cs typeface="Segoe UI"/>
              </a:rPr>
              <a:t>A: While building a page in SharePoint is easy, we wanted to provide the ability based on customer feedback to explore different design options for your site without the limitation of admin privileges and tenant restrictions and without exposing organization data. You should evaluate if Figma is the right solution for your team. </a:t>
            </a:r>
          </a:p>
        </p:txBody>
      </p:sp>
    </p:spTree>
    <p:extLst>
      <p:ext uri="{BB962C8B-B14F-4D97-AF65-F5344CB8AC3E}">
        <p14:creationId xmlns:p14="http://schemas.microsoft.com/office/powerpoint/2010/main" val="413611441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0AC0-413D-3443-BD94-69CC58BCFC83}"/>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8B13D840-37FE-944D-BFA8-B2F8DE6BD504}"/>
              </a:ext>
            </a:extLst>
          </p:cNvPr>
          <p:cNvSpPr>
            <a:spLocks noGrp="1"/>
          </p:cNvSpPr>
          <p:nvPr>
            <p:ph sz="quarter" idx="10"/>
          </p:nvPr>
        </p:nvSpPr>
        <p:spPr>
          <a:xfrm>
            <a:off x="584200" y="1435497"/>
            <a:ext cx="11018520" cy="4749403"/>
          </a:xfrm>
        </p:spPr>
        <p:txBody>
          <a:bodyPr vert="horz" wrap="square" lIns="0" tIns="0" rIns="0" bIns="0" rtlCol="0" anchor="t">
            <a:normAutofit/>
          </a:bodyPr>
          <a:lstStyle/>
          <a:p>
            <a:pPr marL="0" indent="0">
              <a:buNone/>
              <a:defRPr/>
            </a:pPr>
            <a:r>
              <a:rPr lang="en-US">
                <a:cs typeface="Segoe UI"/>
              </a:rPr>
              <a:t>Access the SharePoint Web UI Kit in Figma Community: </a:t>
            </a:r>
            <a:r>
              <a:rPr lang="en-US">
                <a:solidFill>
                  <a:schemeClr val="accent1">
                    <a:lumMod val="76000"/>
                  </a:schemeClr>
                </a:solidFill>
                <a:cs typeface="Segoe UI"/>
                <a:hlinkClick r:id="rId4">
                  <a:extLst>
                    <a:ext uri="{A12FA001-AC4F-418D-AE19-62706E023703}">
                      <ahyp:hlinkClr xmlns:ahyp="http://schemas.microsoft.com/office/drawing/2018/hyperlinkcolor" val="tx"/>
                    </a:ext>
                  </a:extLst>
                </a:hlinkClick>
              </a:rPr>
              <a:t>https://aka.ms/SPWebUIkit</a:t>
            </a:r>
            <a:r>
              <a:rPr lang="en-US">
                <a:solidFill>
                  <a:schemeClr val="accent1">
                    <a:lumMod val="76000"/>
                  </a:schemeClr>
                </a:solidFill>
                <a:cs typeface="Segoe UI"/>
              </a:rPr>
              <a:t> </a:t>
            </a:r>
            <a:endParaRPr lang="en-US">
              <a:solidFill>
                <a:schemeClr val="accent1">
                  <a:lumMod val="76000"/>
                </a:schemeClr>
              </a:solidFill>
            </a:endParaRPr>
          </a:p>
          <a:p>
            <a:pPr marL="0" lvl="0" indent="0">
              <a:buNone/>
              <a:defRPr/>
            </a:pPr>
            <a:endParaRPr lang="en-US"/>
          </a:p>
          <a:p>
            <a:pPr marL="0" indent="0">
              <a:buNone/>
              <a:defRPr/>
            </a:pPr>
            <a:r>
              <a:rPr lang="en-US">
                <a:cs typeface="Segoe UI"/>
              </a:rPr>
              <a:t>Past Tech Community posts: </a:t>
            </a:r>
            <a:endParaRPr lang="en-US"/>
          </a:p>
          <a:p>
            <a:pPr>
              <a:defRPr/>
            </a:pPr>
            <a:r>
              <a:rPr lang="en-US">
                <a:cs typeface="Segoe UI"/>
              </a:rPr>
              <a:t>v3.0: </a:t>
            </a:r>
            <a:r>
              <a:rPr lang="en-US">
                <a:ea typeface="+mn-lt"/>
                <a:cs typeface="+mn-lt"/>
                <a:hlinkClick r:id="rId5"/>
              </a:rPr>
              <a:t>Figma Variables and new components available (v3.0.0) in the SharePoint Web UI Kit - Microsoft Community Hub</a:t>
            </a:r>
            <a:endParaRPr lang="en-US">
              <a:solidFill>
                <a:srgbClr val="005BA1"/>
              </a:solidFill>
              <a:cs typeface="Segoe UI"/>
            </a:endParaRPr>
          </a:p>
          <a:p>
            <a:pPr>
              <a:defRPr/>
            </a:pPr>
            <a:r>
              <a:rPr lang="en-US">
                <a:cs typeface="Segoe UI"/>
              </a:rPr>
              <a:t>v2.2: </a:t>
            </a:r>
            <a:r>
              <a:rPr lang="en-US">
                <a:solidFill>
                  <a:schemeClr val="accent1">
                    <a:lumMod val="76000"/>
                  </a:schemeClr>
                </a:solidFill>
                <a:cs typeface="Segoe UI"/>
                <a:hlinkClick r:id="rId6">
                  <a:extLst>
                    <a:ext uri="{A12FA001-AC4F-418D-AE19-62706E023703}">
                      <ahyp:hlinkClr xmlns:ahyp="http://schemas.microsoft.com/office/drawing/2018/hyperlinkcolor" val="tx"/>
                    </a:ext>
                  </a:extLst>
                </a:hlinkClick>
              </a:rPr>
              <a:t>SharePoint Web UI Kit - New Figma web part components available (v2.2) and feedback requested - Microsoft Community Hub</a:t>
            </a:r>
            <a:endParaRPr lang="en-US">
              <a:solidFill>
                <a:schemeClr val="accent1">
                  <a:lumMod val="76000"/>
                </a:schemeClr>
              </a:solidFill>
              <a:cs typeface="Segoe UI"/>
            </a:endParaRPr>
          </a:p>
          <a:p>
            <a:pPr>
              <a:defRPr/>
            </a:pPr>
            <a:r>
              <a:rPr lang="en-US">
                <a:cs typeface="Segoe UI"/>
              </a:rPr>
              <a:t>v2.1: </a:t>
            </a:r>
            <a:r>
              <a:rPr lang="en-US">
                <a:solidFill>
                  <a:schemeClr val="accent1">
                    <a:lumMod val="76000"/>
                  </a:schemeClr>
                </a:solidFill>
                <a:cs typeface="Segoe UI"/>
                <a:hlinkClick r:id="rId7">
                  <a:extLst>
                    <a:ext uri="{A12FA001-AC4F-418D-AE19-62706E023703}">
                      <ahyp:hlinkClr xmlns:ahyp="http://schemas.microsoft.com/office/drawing/2018/hyperlinkcolor" val="tx"/>
                    </a:ext>
                  </a:extLst>
                </a:hlinkClick>
              </a:rPr>
              <a:t>New web parts available in the SharePoint Web UI kit! - Microsoft Community Hub</a:t>
            </a:r>
            <a:r>
              <a:rPr lang="en-US">
                <a:solidFill>
                  <a:schemeClr val="accent1">
                    <a:lumMod val="76000"/>
                  </a:schemeClr>
                </a:solidFill>
                <a:cs typeface="Segoe UI"/>
              </a:rPr>
              <a:t> </a:t>
            </a:r>
            <a:endParaRPr lang="en-US">
              <a:solidFill>
                <a:schemeClr val="accent1">
                  <a:lumMod val="76000"/>
                </a:schemeClr>
              </a:solidFill>
            </a:endParaRPr>
          </a:p>
          <a:p>
            <a:pPr>
              <a:defRPr/>
            </a:pPr>
            <a:r>
              <a:rPr lang="en-US">
                <a:cs typeface="Segoe UI"/>
              </a:rPr>
              <a:t>v2.0:</a:t>
            </a:r>
            <a:r>
              <a:rPr lang="en-US">
                <a:solidFill>
                  <a:schemeClr val="tx2">
                    <a:lumMod val="60000"/>
                    <a:lumOff val="40000"/>
                  </a:schemeClr>
                </a:solidFill>
                <a:cs typeface="Segoe UI"/>
              </a:rPr>
              <a:t> </a:t>
            </a:r>
            <a:r>
              <a:rPr lang="en-US">
                <a:solidFill>
                  <a:schemeClr val="accent1">
                    <a:lumMod val="76000"/>
                  </a:schemeClr>
                </a:solidFill>
                <a:cs typeface="Segoe UI"/>
                <a:hlinkClick r:id="rId8">
                  <a:extLst>
                    <a:ext uri="{A12FA001-AC4F-418D-AE19-62706E023703}">
                      <ahyp:hlinkClr xmlns:ahyp="http://schemas.microsoft.com/office/drawing/2018/hyperlinkcolor" val="tx"/>
                    </a:ext>
                  </a:extLst>
                </a:hlinkClick>
              </a:rPr>
              <a:t>Updated content for the SharePoint Web UI kit! - Microsoft Community Hub</a:t>
            </a:r>
            <a:r>
              <a:rPr lang="en-US">
                <a:solidFill>
                  <a:schemeClr val="accent1">
                    <a:lumMod val="76000"/>
                  </a:schemeClr>
                </a:solidFill>
                <a:cs typeface="Segoe UI"/>
              </a:rPr>
              <a:t> </a:t>
            </a:r>
            <a:endParaRPr lang="en-US">
              <a:solidFill>
                <a:schemeClr val="accent1">
                  <a:lumMod val="76000"/>
                </a:schemeClr>
              </a:solidFill>
            </a:endParaRPr>
          </a:p>
          <a:p>
            <a:pPr>
              <a:defRPr/>
            </a:pPr>
            <a:r>
              <a:rPr lang="en-US">
                <a:cs typeface="Segoe UI"/>
              </a:rPr>
              <a:t>v1.0: </a:t>
            </a:r>
            <a:r>
              <a:rPr lang="en-US">
                <a:solidFill>
                  <a:schemeClr val="accent1">
                    <a:lumMod val="76000"/>
                  </a:schemeClr>
                </a:solidFill>
                <a:cs typeface="Segoe UI"/>
                <a:hlinkClick r:id="rId9">
                  <a:extLst>
                    <a:ext uri="{A12FA001-AC4F-418D-AE19-62706E023703}">
                      <ahyp:hlinkClr xmlns:ahyp="http://schemas.microsoft.com/office/drawing/2018/hyperlinkcolor" val="tx"/>
                    </a:ext>
                  </a:extLst>
                </a:hlinkClick>
              </a:rPr>
              <a:t>Introducing a new SharePoint Web UI kit! - Microsoft Community Hub</a:t>
            </a:r>
          </a:p>
          <a:p>
            <a:pPr marL="285750" lvl="0" indent="-285750">
              <a:buFontTx/>
              <a:buChar char="-"/>
              <a:defRPr/>
            </a:pPr>
            <a:endParaRPr lang="en-US">
              <a:cs typeface="Segoe UI"/>
            </a:endParaRPr>
          </a:p>
          <a:p>
            <a:pPr marL="0" indent="0">
              <a:buNone/>
              <a:defRPr/>
            </a:pPr>
            <a:r>
              <a:rPr lang="en-US">
                <a:cs typeface="Segoe UI"/>
              </a:rPr>
              <a:t>Share your feedback on the SharePoint Web UI Kit (whether you’ve used it or are planning to):</a:t>
            </a:r>
            <a:r>
              <a:rPr lang="en-US" sz="1800">
                <a:solidFill>
                  <a:srgbClr val="2A436E"/>
                </a:solidFill>
                <a:cs typeface="Segoe UI"/>
              </a:rPr>
              <a:t> </a:t>
            </a:r>
            <a:r>
              <a:rPr lang="en-US" sz="1800">
                <a:solidFill>
                  <a:srgbClr val="2A436E"/>
                </a:solidFill>
                <a:ea typeface="+mn-lt"/>
                <a:cs typeface="+mn-lt"/>
                <a:hlinkClick r:id="rId10"/>
              </a:rPr>
              <a:t>https://forms.microsoft.com/r/CjkEfMvFpU</a:t>
            </a:r>
            <a:r>
              <a:rPr lang="en-US" sz="1800">
                <a:solidFill>
                  <a:srgbClr val="2A436E"/>
                </a:solidFill>
                <a:ea typeface="+mn-lt"/>
                <a:cs typeface="+mn-lt"/>
              </a:rPr>
              <a:t> </a:t>
            </a:r>
          </a:p>
        </p:txBody>
      </p:sp>
    </p:spTree>
    <p:extLst>
      <p:ext uri="{BB962C8B-B14F-4D97-AF65-F5344CB8AC3E}">
        <p14:creationId xmlns:p14="http://schemas.microsoft.com/office/powerpoint/2010/main" val="7166761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 uri="{C183D7F6-B498-43B3-948B-1728B52AA6E4}">
                <adec:decorative xmlns:adec="http://schemas.microsoft.com/office/drawing/2017/decorative" val="1"/>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492443"/>
          </a:xfrm>
        </p:spPr>
        <p:txBody>
          <a:bodyPr/>
          <a:lstStyle/>
          <a:p>
            <a:r>
              <a:rPr lang="en-US" sz="3200">
                <a:solidFill>
                  <a:schemeClr val="bg1"/>
                </a:solidFill>
              </a:rPr>
              <a:t>Upcoming community events</a:t>
            </a:r>
          </a:p>
        </p:txBody>
      </p:sp>
      <p:sp>
        <p:nvSpPr>
          <p:cNvPr id="9" name="Text Placeholder 8">
            <a:extLst>
              <a:ext uri="{FF2B5EF4-FFF2-40B4-BE49-F238E27FC236}">
                <a16:creationId xmlns:a16="http://schemas.microsoft.com/office/drawing/2014/main" id="{6F7F9D9D-BC2E-2B95-D667-3771B36DF0AD}"/>
              </a:ext>
            </a:extLst>
          </p:cNvPr>
          <p:cNvSpPr>
            <a:spLocks noGrp="1"/>
          </p:cNvSpPr>
          <p:nvPr>
            <p:ph type="body" sz="quarter" idx="10"/>
          </p:nvPr>
        </p:nvSpPr>
        <p:spPr>
          <a:xfrm>
            <a:off x="584201" y="1576853"/>
            <a:ext cx="2565400" cy="3428051"/>
          </a:xfrm>
        </p:spPr>
        <p:txBody>
          <a:bodyPr>
            <a:noAutofit/>
          </a:bodyPr>
          <a:lstStyle/>
          <a:p>
            <a:pPr marL="0" indent="0" algn="l">
              <a:buNone/>
            </a:pPr>
            <a:r>
              <a:rPr lang="en-US" b="0" i="0">
                <a:solidFill>
                  <a:srgbClr val="262626"/>
                </a:solidFill>
                <a:effectLst/>
                <a:highlight>
                  <a:srgbClr val="FFFFFF"/>
                </a:highlight>
                <a:latin typeface="Segoe UI" panose="020B0502040204020203" pitchFamily="34" charset="0"/>
              </a:rPr>
              <a:t>July 26</a:t>
            </a:r>
          </a:p>
          <a:p>
            <a:pPr marL="0" indent="0" algn="l">
              <a:buNone/>
            </a:pPr>
            <a:r>
              <a:rPr lang="da-DK" b="0" i="0">
                <a:solidFill>
                  <a:srgbClr val="262626"/>
                </a:solidFill>
                <a:effectLst/>
                <a:highlight>
                  <a:srgbClr val="FFFFFF"/>
                </a:highlight>
                <a:latin typeface="Segoe UI" panose="020B0502040204020203" pitchFamily="34" charset="0"/>
              </a:rPr>
              <a:t>Aug 12-16</a:t>
            </a:r>
          </a:p>
          <a:p>
            <a:pPr marL="0" indent="0" algn="l">
              <a:buNone/>
            </a:pPr>
            <a:r>
              <a:rPr lang="da-DK" b="0" i="0">
                <a:solidFill>
                  <a:srgbClr val="262626"/>
                </a:solidFill>
                <a:effectLst/>
                <a:highlight>
                  <a:srgbClr val="FFFFFF"/>
                </a:highlight>
                <a:latin typeface="Segoe UI" panose="020B0502040204020203" pitchFamily="34" charset="0"/>
              </a:rPr>
              <a:t>Sep 23-25</a:t>
            </a:r>
          </a:p>
          <a:p>
            <a:pPr marL="0" indent="0" algn="l">
              <a:buNone/>
            </a:pPr>
            <a:r>
              <a:rPr lang="da-DK" b="0" i="0">
                <a:solidFill>
                  <a:srgbClr val="262626"/>
                </a:solidFill>
                <a:effectLst/>
                <a:highlight>
                  <a:srgbClr val="FFFFFF"/>
                </a:highlight>
                <a:latin typeface="Segoe UI" panose="020B0502040204020203" pitchFamily="34" charset="0"/>
              </a:rPr>
              <a:t>Nov 18-22 </a:t>
            </a:r>
          </a:p>
          <a:p>
            <a:pPr marL="0" indent="0" algn="l">
              <a:buNone/>
            </a:pPr>
            <a:endParaRPr lang="en-US">
              <a:solidFill>
                <a:srgbClr val="262626"/>
              </a:solidFill>
              <a:latin typeface="Segoe UI" panose="020B0502040204020203" pitchFamily="34" charset="0"/>
            </a:endParaRPr>
          </a:p>
        </p:txBody>
      </p:sp>
      <p:sp>
        <p:nvSpPr>
          <p:cNvPr id="10" name="Text Placeholder 8">
            <a:extLst>
              <a:ext uri="{FF2B5EF4-FFF2-40B4-BE49-F238E27FC236}">
                <a16:creationId xmlns:a16="http://schemas.microsoft.com/office/drawing/2014/main" id="{ED404723-A98F-AFDB-C4DB-EE1FD1623EB5}"/>
              </a:ext>
            </a:extLst>
          </p:cNvPr>
          <p:cNvSpPr txBox="1">
            <a:spLocks/>
          </p:cNvSpPr>
          <p:nvPr/>
        </p:nvSpPr>
        <p:spPr>
          <a:xfrm>
            <a:off x="3321878" y="1576853"/>
            <a:ext cx="4483652"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highlight>
                  <a:srgbClr val="FFFFFF"/>
                </a:highlight>
                <a:uLnTx/>
                <a:uFillTx/>
                <a:latin typeface="Segoe UI" panose="020B0502040204020203" pitchFamily="34" charset="0"/>
                <a:ea typeface="+mn-ea"/>
                <a:cs typeface="Segoe UI Semilight" panose="020B0402040204020203" pitchFamily="34" charset="0"/>
                <a:hlinkClick r:id="rId2"/>
              </a:rPr>
              <a:t>M365 Community Days NYC 2024</a:t>
            </a:r>
            <a:endPar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err="1">
                <a:ln>
                  <a:noFill/>
                </a:ln>
                <a:solidFill>
                  <a:srgbClr val="0078D4"/>
                </a:solidFill>
                <a:effectLst/>
                <a:highlight>
                  <a:srgbClr val="FFFFFF"/>
                </a:highlight>
                <a:uLnTx/>
                <a:uFillTx/>
                <a:latin typeface="Segoe UI" panose="020B0502040204020203" pitchFamily="34" charset="0"/>
                <a:ea typeface="+mn-ea"/>
                <a:cs typeface="Segoe UI Semilight" panose="020B0402040204020203" pitchFamily="34" charset="0"/>
                <a:hlinkClick r:id="rId3"/>
              </a:rPr>
              <a:t>TechCon</a:t>
            </a:r>
            <a:r>
              <a:rPr kumimoji="0" lang="en-US" sz="2000" b="0" i="0" u="sng" strike="noStrike" kern="1200" cap="none" spc="0" normalizeH="0" baseline="0" noProof="0">
                <a:ln>
                  <a:noFill/>
                </a:ln>
                <a:solidFill>
                  <a:srgbClr val="0078D4"/>
                </a:solidFill>
                <a:effectLst/>
                <a:highlight>
                  <a:srgbClr val="FFFFFF"/>
                </a:highlight>
                <a:uLnTx/>
                <a:uFillTx/>
                <a:latin typeface="Segoe UI" panose="020B0502040204020203" pitchFamily="34" charset="0"/>
                <a:ea typeface="+mn-ea"/>
                <a:cs typeface="Segoe UI Semilight" panose="020B0402040204020203" pitchFamily="34" charset="0"/>
                <a:hlinkClick r:id="rId3"/>
              </a:rPr>
              <a:t> 365 DC</a:t>
            </a:r>
            <a:endPar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highlight>
                  <a:srgbClr val="FFFFFF"/>
                </a:highlight>
                <a:uLnTx/>
                <a:uFillTx/>
                <a:latin typeface="Segoe UI" panose="020B0502040204020203" pitchFamily="34" charset="0"/>
                <a:ea typeface="+mn-ea"/>
                <a:cs typeface="Segoe UI Semilight" panose="020B0402040204020203" pitchFamily="34" charset="0"/>
                <a:hlinkClick r:id="rId4"/>
              </a:rPr>
              <a:t>Experts Live Europe</a:t>
            </a:r>
            <a:endPar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highlight>
                  <a:srgbClr val="FFFFFF"/>
                </a:highlight>
                <a:uLnTx/>
                <a:uFillTx/>
                <a:latin typeface="Segoe UI" panose="020B0502040204020203" pitchFamily="34" charset="0"/>
                <a:ea typeface="+mn-ea"/>
                <a:cs typeface="Segoe UI Semilight" panose="020B0402040204020203" pitchFamily="34" charset="0"/>
                <a:hlinkClick r:id="rId5"/>
              </a:rPr>
              <a:t>Microsoft Ignite 2024</a:t>
            </a:r>
            <a:endPar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endParaRPr>
          </a:p>
        </p:txBody>
      </p:sp>
      <p:sp>
        <p:nvSpPr>
          <p:cNvPr id="11" name="Text Placeholder 8">
            <a:extLst>
              <a:ext uri="{FF2B5EF4-FFF2-40B4-BE49-F238E27FC236}">
                <a16:creationId xmlns:a16="http://schemas.microsoft.com/office/drawing/2014/main" id="{7DC7F940-63BA-55D0-AC74-40B9E3E5A202}"/>
              </a:ext>
            </a:extLst>
          </p:cNvPr>
          <p:cNvSpPr txBox="1">
            <a:spLocks/>
          </p:cNvSpPr>
          <p:nvPr/>
        </p:nvSpPr>
        <p:spPr>
          <a:xfrm>
            <a:off x="7977807" y="1572279"/>
            <a:ext cx="3258038"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rPr>
              <a:t>New York, 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rPr>
              <a:t>Washington, DC</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rPr>
              <a:t>Budapest, Hungary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rPr>
              <a:t>Chicago, IL / Hybrid</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endParaRPr>
          </a:p>
        </p:txBody>
      </p:sp>
      <p:pic>
        <p:nvPicPr>
          <p:cNvPr id="5" name="Picture 4">
            <a:extLst>
              <a:ext uri="{FF2B5EF4-FFF2-40B4-BE49-F238E27FC236}">
                <a16:creationId xmlns:a16="http://schemas.microsoft.com/office/drawing/2014/main" id="{3A4F6952-0D80-4EA0-9573-E2C232BDEF6C}"/>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 uri="{C183D7F6-B498-43B3-948B-1728B52AA6E4}">
                <adec:decorative xmlns:adec="http://schemas.microsoft.com/office/drawing/2017/decorative" val="1"/>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3663176" y="6064426"/>
            <a:ext cx="844019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7"/>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8"/>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6347903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10DD5-7894-5CDB-4B93-6A81360F8C6F}"/>
              </a:ext>
              <a:ext uri="{C183D7F6-B498-43B3-948B-1728B52AA6E4}">
                <adec:decorative xmlns:adec="http://schemas.microsoft.com/office/drawing/2017/decorative" val="1"/>
              </a:ext>
            </a:extLst>
          </p:cNvPr>
          <p:cNvSpPr/>
          <p:nvPr/>
        </p:nvSpPr>
        <p:spPr>
          <a:xfrm>
            <a:off x="0" y="-7499"/>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itle 5">
            <a:extLst>
              <a:ext uri="{FF2B5EF4-FFF2-40B4-BE49-F238E27FC236}">
                <a16:creationId xmlns:a16="http://schemas.microsoft.com/office/drawing/2014/main" id="{B025DC63-3241-8952-085D-4E9C7D05BB2A}"/>
              </a:ext>
            </a:extLst>
          </p:cNvPr>
          <p:cNvSpPr txBox="1">
            <a:spLocks noGrp="1"/>
          </p:cNvSpPr>
          <p:nvPr>
            <p:ph type="ctrTitle"/>
          </p:nvPr>
        </p:nvSpPr>
        <p:spPr>
          <a:xfrm>
            <a:off x="104775" y="6773"/>
            <a:ext cx="116430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community-produced events</a:t>
            </a:r>
          </a:p>
        </p:txBody>
      </p:sp>
      <p:sp>
        <p:nvSpPr>
          <p:cNvPr id="7" name="TextBox 6">
            <a:extLst>
              <a:ext uri="{FF2B5EF4-FFF2-40B4-BE49-F238E27FC236}">
                <a16:creationId xmlns:a16="http://schemas.microsoft.com/office/drawing/2014/main" id="{0715BB2B-5CE3-2DDE-CDBB-E81D68819570}"/>
              </a:ext>
            </a:extLst>
          </p:cNvPr>
          <p:cNvSpPr txBox="1"/>
          <p:nvPr/>
        </p:nvSpPr>
        <p:spPr>
          <a:xfrm>
            <a:off x="219739" y="743268"/>
            <a:ext cx="1187098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6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4" name="Table 3">
            <a:extLst>
              <a:ext uri="{FF2B5EF4-FFF2-40B4-BE49-F238E27FC236}">
                <a16:creationId xmlns:a16="http://schemas.microsoft.com/office/drawing/2014/main" id="{45331B6A-8210-E261-E984-DE965E575880}"/>
              </a:ext>
            </a:extLst>
          </p:cNvPr>
          <p:cNvGraphicFramePr>
            <a:graphicFrameLocks noGrp="1"/>
          </p:cNvGraphicFramePr>
          <p:nvPr>
            <p:extLst>
              <p:ext uri="{D42A27DB-BD31-4B8C-83A1-F6EECF244321}">
                <p14:modId xmlns:p14="http://schemas.microsoft.com/office/powerpoint/2010/main" val="1765380206"/>
              </p:ext>
            </p:extLst>
          </p:nvPr>
        </p:nvGraphicFramePr>
        <p:xfrm>
          <a:off x="276610" y="1773357"/>
          <a:ext cx="11757245" cy="3581400"/>
        </p:xfrm>
        <a:graphic>
          <a:graphicData uri="http://schemas.openxmlformats.org/drawingml/2006/table">
            <a:tbl>
              <a:tblPr firstRow="1">
                <a:tableStyleId>{5C22544A-7EE6-4342-B048-85BDC9FD1C3A}</a:tableStyleId>
              </a:tblPr>
              <a:tblGrid>
                <a:gridCol w="2831074">
                  <a:extLst>
                    <a:ext uri="{9D8B030D-6E8A-4147-A177-3AD203B41FA5}">
                      <a16:colId xmlns:a16="http://schemas.microsoft.com/office/drawing/2014/main" val="1110461019"/>
                    </a:ext>
                  </a:extLst>
                </a:gridCol>
                <a:gridCol w="1005570">
                  <a:extLst>
                    <a:ext uri="{9D8B030D-6E8A-4147-A177-3AD203B41FA5}">
                      <a16:colId xmlns:a16="http://schemas.microsoft.com/office/drawing/2014/main" val="781369651"/>
                    </a:ext>
                  </a:extLst>
                </a:gridCol>
                <a:gridCol w="1093361">
                  <a:extLst>
                    <a:ext uri="{9D8B030D-6E8A-4147-A177-3AD203B41FA5}">
                      <a16:colId xmlns:a16="http://schemas.microsoft.com/office/drawing/2014/main" val="829565744"/>
                    </a:ext>
                  </a:extLst>
                </a:gridCol>
                <a:gridCol w="1357277">
                  <a:extLst>
                    <a:ext uri="{9D8B030D-6E8A-4147-A177-3AD203B41FA5}">
                      <a16:colId xmlns:a16="http://schemas.microsoft.com/office/drawing/2014/main" val="2239221120"/>
                    </a:ext>
                  </a:extLst>
                </a:gridCol>
                <a:gridCol w="1558366">
                  <a:extLst>
                    <a:ext uri="{9D8B030D-6E8A-4147-A177-3AD203B41FA5}">
                      <a16:colId xmlns:a16="http://schemas.microsoft.com/office/drawing/2014/main" val="3214051375"/>
                    </a:ext>
                  </a:extLst>
                </a:gridCol>
                <a:gridCol w="1254918">
                  <a:extLst>
                    <a:ext uri="{9D8B030D-6E8A-4147-A177-3AD203B41FA5}">
                      <a16:colId xmlns:a16="http://schemas.microsoft.com/office/drawing/2014/main" val="3736445841"/>
                    </a:ext>
                  </a:extLst>
                </a:gridCol>
                <a:gridCol w="2656679">
                  <a:extLst>
                    <a:ext uri="{9D8B030D-6E8A-4147-A177-3AD203B41FA5}">
                      <a16:colId xmlns:a16="http://schemas.microsoft.com/office/drawing/2014/main" val="3340472835"/>
                    </a:ext>
                  </a:extLst>
                </a:gridCol>
              </a:tblGrid>
              <a:tr h="0">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lvl="0" algn="l">
                        <a:buNone/>
                      </a:pPr>
                      <a:r>
                        <a:rPr lang="en-US" sz="1100" b="1" i="0" u="none" strike="noStrike" noProof="0">
                          <a:solidFill>
                            <a:srgbClr val="FFFFFF"/>
                          </a:solidFill>
                          <a:effectLst/>
                          <a:latin typeface="Segoe UI" panose="020B0502040204020203" pitchFamily="34" charset="0"/>
                          <a:cs typeface="Segoe UI" panose="020B0502040204020203" pitchFamily="34" charset="0"/>
                        </a:rPr>
                        <a:t>State/Province</a:t>
                      </a:r>
                      <a:endParaRPr lang="en-US" sz="1100" b="1" i="0" u="none" strike="noStrike">
                        <a:solidFill>
                          <a:srgbClr val="FFFFFF"/>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35580787"/>
                  </a:ext>
                </a:extLst>
              </a:tr>
              <a:tr h="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3"/>
                        </a:rPr>
                        <a:t>Biz Apps Partner Summit</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7/24/2024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7/25/2024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Bellevue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Washington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Azure / Cloud, Dynamics 365, Power Platform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8360206"/>
                  </a:ext>
                </a:extLst>
              </a:tr>
              <a:tr h="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4"/>
                        </a:rPr>
                        <a:t>Experts Live Kenya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Nairobi</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Nairobi</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Kenya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AI / ML, Azure / Cloud, Containers / Kubernetes, Data, Developer tools + DevOps, Dynamics 365, Microsoft 365, Power Platform, Security / Compliance, Python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4834798"/>
                  </a:ext>
                </a:extLst>
              </a:tr>
              <a:tr h="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Digital Workplace Conference Australia</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7/31/2024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Sydney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Australia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8573894"/>
                  </a:ext>
                </a:extLst>
              </a:tr>
              <a:tr h="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6"/>
                        </a:rPr>
                        <a:t>Techbayanihan</a:t>
                      </a:r>
                      <a:r>
                        <a:rPr lang="en-US" sz="1100" b="0" i="0" u="none" strike="noStrike">
                          <a:solidFill>
                            <a:srgbClr val="000000"/>
                          </a:solidFill>
                          <a:effectLst/>
                          <a:latin typeface="Segoe UI" panose="020B0502040204020203" pitchFamily="34" charset="0"/>
                          <a:cs typeface="Segoe UI" panose="020B0502040204020203" pitchFamily="34" charset="0"/>
                          <a:hlinkClick r:id="rId6"/>
                        </a:rPr>
                        <a:t> 2024 Copilot para </a:t>
                      </a:r>
                      <a:r>
                        <a:rPr lang="en-US" sz="1100" b="0" i="0" u="none" strike="noStrike" err="1">
                          <a:solidFill>
                            <a:srgbClr val="000000"/>
                          </a:solidFill>
                          <a:effectLst/>
                          <a:latin typeface="Segoe UI" panose="020B0502040204020203" pitchFamily="34" charset="0"/>
                          <a:cs typeface="Segoe UI" panose="020B0502040204020203" pitchFamily="34" charset="0"/>
                          <a:hlinkClick r:id="rId6"/>
                        </a:rPr>
                        <a:t>sa</a:t>
                      </a:r>
                      <a:r>
                        <a:rPr lang="en-US" sz="1100" b="0" i="0" u="none" strike="noStrike">
                          <a:solidFill>
                            <a:srgbClr val="000000"/>
                          </a:solidFill>
                          <a:effectLst/>
                          <a:latin typeface="Segoe UI" panose="020B0502040204020203" pitchFamily="34" charset="0"/>
                          <a:cs typeface="Segoe UI" panose="020B0502040204020203" pitchFamily="34" charset="0"/>
                          <a:hlinkClick r:id="rId6"/>
                        </a:rPr>
                        <a:t> bayan</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8/3/2024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Pasay City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Metro Manila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Philippines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AI / 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4975803"/>
                  </a:ext>
                </a:extLst>
              </a:tr>
              <a:tr h="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7"/>
                        </a:rPr>
                        <a:t>VSLive</a:t>
                      </a:r>
                      <a:r>
                        <a:rPr lang="en-US" sz="1100" b="0" i="0" u="none" strike="noStrike">
                          <a:solidFill>
                            <a:srgbClr val="000000"/>
                          </a:solidFill>
                          <a:effectLst/>
                          <a:latin typeface="Segoe UI" panose="020B0502040204020203" pitchFamily="34" charset="0"/>
                          <a:cs typeface="Segoe UI" panose="020B0502040204020203" pitchFamily="34" charset="0"/>
                          <a:hlinkClick r:id="rId7"/>
                        </a:rPr>
                        <a:t>! @ Microsoft HQ</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8/5/2024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Redmond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Washington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AI / ML, Azure / Cloud, Containers / Kubernetes, Data, Developer tools + DevOps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9168627"/>
                  </a:ext>
                </a:extLst>
              </a:tr>
              <a:tr h="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8"/>
                        </a:rPr>
                        <a:t>TechCon365 Washington DC</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8/12/2024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Washington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Microsoft 365</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9740859"/>
                  </a:ext>
                </a:extLst>
              </a:tr>
              <a:tr h="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9"/>
                        </a:rPr>
                        <a:t>Copenhagen Developers Festival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8/30/2024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Copenhagen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Denmark</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AI / ML, .NET, Azure / Cloud, Containers / Kubernetes, Data, Developer tools + DevOps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943472"/>
                  </a:ext>
                </a:extLst>
              </a:tr>
            </a:tbl>
          </a:graphicData>
        </a:graphic>
      </p:graphicFrame>
    </p:spTree>
    <p:extLst>
      <p:ext uri="{BB962C8B-B14F-4D97-AF65-F5344CB8AC3E}">
        <p14:creationId xmlns:p14="http://schemas.microsoft.com/office/powerpoint/2010/main" val="2652698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 uri="{C183D7F6-B498-43B3-948B-1728B52AA6E4}">
                <adec:decorative xmlns:adec="http://schemas.microsoft.com/office/drawing/2017/decorative" val="1"/>
              </a:ext>
            </a:extLst>
          </p:cNvPr>
          <p:cNvSpPr/>
          <p:nvPr/>
        </p:nvSpPr>
        <p:spPr>
          <a:xfrm>
            <a:off x="0" y="-17395"/>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A97E1C3-42E5-95A2-6C24-6AA99EF8996E}"/>
              </a:ext>
            </a:extLst>
          </p:cNvPr>
          <p:cNvSpPr txBox="1">
            <a:spLocks noGrp="1"/>
          </p:cNvSpPr>
          <p:nvPr>
            <p:ph type="title"/>
          </p:nvPr>
        </p:nvSpPr>
        <p:spPr>
          <a:xfrm>
            <a:off x="104775" y="17705"/>
            <a:ext cx="985837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community-led events</a:t>
            </a:r>
          </a:p>
        </p:txBody>
      </p:sp>
      <p:sp>
        <p:nvSpPr>
          <p:cNvPr id="5" name="TextBox 4">
            <a:extLst>
              <a:ext uri="{FF2B5EF4-FFF2-40B4-BE49-F238E27FC236}">
                <a16:creationId xmlns:a16="http://schemas.microsoft.com/office/drawing/2014/main" id="{CAD76178-FF76-A192-3092-529359496F43}"/>
              </a:ext>
            </a:extLst>
          </p:cNvPr>
          <p:cNvSpPr txBox="1"/>
          <p:nvPr/>
        </p:nvSpPr>
        <p:spPr>
          <a:xfrm>
            <a:off x="237067" y="698527"/>
            <a:ext cx="117824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These events often serve underrepresented or emerging markets. They are organized by volunteers and are free to attendees. Newly branded “Community Days” events may cover any part of the Microsoft technical stack and/or cater to roles or industries. These are vibrant opportunities for recruiting, career development, and technical skilling. A full list of community-led events can be found at </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2"/>
              </a:rPr>
              <a:t>CommunityDays.org</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p:txBody>
      </p:sp>
      <p:graphicFrame>
        <p:nvGraphicFramePr>
          <p:cNvPr id="2" name="Table 1">
            <a:extLst>
              <a:ext uri="{FF2B5EF4-FFF2-40B4-BE49-F238E27FC236}">
                <a16:creationId xmlns:a16="http://schemas.microsoft.com/office/drawing/2014/main" id="{04B18783-8B8F-B02C-88EA-6BF83A4963E2}"/>
              </a:ext>
            </a:extLst>
          </p:cNvPr>
          <p:cNvGraphicFramePr>
            <a:graphicFrameLocks noGrp="1"/>
          </p:cNvGraphicFramePr>
          <p:nvPr>
            <p:extLst>
              <p:ext uri="{D42A27DB-BD31-4B8C-83A1-F6EECF244321}">
                <p14:modId xmlns:p14="http://schemas.microsoft.com/office/powerpoint/2010/main" val="4164360931"/>
              </p:ext>
            </p:extLst>
          </p:nvPr>
        </p:nvGraphicFramePr>
        <p:xfrm>
          <a:off x="333029" y="1990503"/>
          <a:ext cx="11590478" cy="2305701"/>
        </p:xfrm>
        <a:graphic>
          <a:graphicData uri="http://schemas.openxmlformats.org/drawingml/2006/table">
            <a:tbl>
              <a:tblPr firstRow="1"/>
              <a:tblGrid>
                <a:gridCol w="4485210">
                  <a:extLst>
                    <a:ext uri="{9D8B030D-6E8A-4147-A177-3AD203B41FA5}">
                      <a16:colId xmlns:a16="http://schemas.microsoft.com/office/drawing/2014/main" val="3277035106"/>
                    </a:ext>
                  </a:extLst>
                </a:gridCol>
                <a:gridCol w="1178818">
                  <a:extLst>
                    <a:ext uri="{9D8B030D-6E8A-4147-A177-3AD203B41FA5}">
                      <a16:colId xmlns:a16="http://schemas.microsoft.com/office/drawing/2014/main" val="4167593692"/>
                    </a:ext>
                  </a:extLst>
                </a:gridCol>
                <a:gridCol w="1178818">
                  <a:extLst>
                    <a:ext uri="{9D8B030D-6E8A-4147-A177-3AD203B41FA5}">
                      <a16:colId xmlns:a16="http://schemas.microsoft.com/office/drawing/2014/main" val="816304547"/>
                    </a:ext>
                  </a:extLst>
                </a:gridCol>
                <a:gridCol w="1493312">
                  <a:extLst>
                    <a:ext uri="{9D8B030D-6E8A-4147-A177-3AD203B41FA5}">
                      <a16:colId xmlns:a16="http://schemas.microsoft.com/office/drawing/2014/main" val="4197022154"/>
                    </a:ext>
                  </a:extLst>
                </a:gridCol>
                <a:gridCol w="1560286">
                  <a:extLst>
                    <a:ext uri="{9D8B030D-6E8A-4147-A177-3AD203B41FA5}">
                      <a16:colId xmlns:a16="http://schemas.microsoft.com/office/drawing/2014/main" val="471724707"/>
                    </a:ext>
                  </a:extLst>
                </a:gridCol>
                <a:gridCol w="1694034">
                  <a:extLst>
                    <a:ext uri="{9D8B030D-6E8A-4147-A177-3AD203B41FA5}">
                      <a16:colId xmlns:a16="http://schemas.microsoft.com/office/drawing/2014/main" val="2124249135"/>
                    </a:ext>
                  </a:extLst>
                </a:gridCol>
              </a:tblGrid>
              <a:tr h="460138">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State/Province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291083">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3"/>
                        </a:rPr>
                        <a:t>M365 Community Days NYC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187005"/>
                  </a:ext>
                </a:extLst>
              </a:tr>
              <a:tr h="195482">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4"/>
                        </a:rPr>
                        <a:t>aMP</a:t>
                      </a:r>
                      <a:r>
                        <a:rPr lang="en-US" sz="1100" b="0" i="0" u="none" strike="noStrike">
                          <a:solidFill>
                            <a:srgbClr val="000000"/>
                          </a:solidFill>
                          <a:effectLst/>
                          <a:latin typeface="Segoe UI" panose="020B0502040204020203" pitchFamily="34" charset="0"/>
                          <a:cs typeface="Segoe UI" panose="020B0502040204020203" pitchFamily="34" charset="0"/>
                          <a:hlinkClick r:id="rId4"/>
                        </a:rPr>
                        <a:t> Colombo</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Colombo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Sri Lanka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Sri Lanka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079787"/>
                  </a:ext>
                </a:extLst>
              </a:tr>
              <a:tr h="195482">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AI Community Conference - DC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Washington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DC</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9103454"/>
                  </a:ext>
                </a:extLst>
              </a:tr>
              <a:tr h="195482">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Summit NA Roadshow - New York</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0285362"/>
                  </a:ext>
                </a:extLst>
              </a:tr>
              <a:tr h="195482">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7"/>
                        </a:rPr>
                        <a:t>aMP</a:t>
                      </a:r>
                      <a:r>
                        <a:rPr lang="en-US" sz="1100" b="0" i="0" u="none" strike="noStrike">
                          <a:solidFill>
                            <a:srgbClr val="000000"/>
                          </a:solidFill>
                          <a:effectLst/>
                          <a:latin typeface="Segoe UI" panose="020B0502040204020203" pitchFamily="34" charset="0"/>
                          <a:cs typeface="Segoe UI" panose="020B0502040204020203" pitchFamily="34" charset="0"/>
                          <a:hlinkClick r:id="rId7"/>
                        </a:rPr>
                        <a:t> Salem</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Salem</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Tamil Nadu</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India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222228"/>
                  </a:ext>
                </a:extLst>
              </a:tr>
              <a:tr h="195482">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8"/>
                        </a:rPr>
                        <a:t>Dynamics User Group Ohio Regional Meetup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8/28/2024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Dublin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OH</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072393"/>
                  </a:ext>
                </a:extLst>
              </a:tr>
              <a:tr h="195482">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9"/>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9"/>
                        </a:rPr>
                        <a:t> Hamburg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8/31/2024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8/31/2024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Hamburg</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Hamburg</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Germany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4275351"/>
                  </a:ext>
                </a:extLst>
              </a:tr>
            </a:tbl>
          </a:graphicData>
        </a:graphic>
      </p:graphicFrame>
      <p:sp>
        <p:nvSpPr>
          <p:cNvPr id="6" name="TextBox 5">
            <a:extLst>
              <a:ext uri="{FF2B5EF4-FFF2-40B4-BE49-F238E27FC236}">
                <a16:creationId xmlns:a16="http://schemas.microsoft.com/office/drawing/2014/main" id="{009B80CC-23CA-0F23-B41D-71EF9F54ECAF}"/>
              </a:ext>
            </a:extLst>
          </p:cNvPr>
          <p:cNvSpPr txBox="1"/>
          <p:nvPr/>
        </p:nvSpPr>
        <p:spPr>
          <a:xfrm>
            <a:off x="2399594" y="6539893"/>
            <a:ext cx="951837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10"/>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11"/>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962138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588263" y="498764"/>
            <a:ext cx="11018520" cy="553998"/>
          </a:xfrm>
        </p:spPr>
        <p:txBody>
          <a:bodyPr/>
          <a:lstStyle/>
          <a:p>
            <a:r>
              <a:rPr lang="en-US" sz="3600"/>
              <a:t>Microsoft 365 Champion Community news</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8"/>
            <a:ext cx="5078380"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rPr>
              <a:t>Reminder: Community break-no call in August. Have a great summer! </a:t>
            </a:r>
            <a:r>
              <a:rPr kumimoji="0" lang="en-US" sz="20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sym typeface="Wingdings" panose="05000000000000000000" pitchFamily="2" charset="2"/>
              </a:rPr>
              <a:t></a:t>
            </a:r>
            <a:endParaRPr kumimoji="0" lang="en-US" sz="20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Top asks: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 our monthly call survey: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https://aka.ms/Microsoft365ChampionCallFeedback</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Participate in the Driving Adoption Community:</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https://aka.ms/DrivingAdoption</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Invite colleagues to join the Champion Program: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https://aka.ms/M365Champions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6C52F4C4-E84A-40B9-B6C0-101D30DE8A71}"/>
              </a:ext>
              <a:ext uri="{C183D7F6-B498-43B3-948B-1728B52AA6E4}">
                <adec:decorative xmlns:adec="http://schemas.microsoft.com/office/drawing/2017/decorative" val="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9477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4EC-156E-F684-95C1-C6CE9744B310}"/>
              </a:ext>
            </a:extLst>
          </p:cNvPr>
          <p:cNvSpPr>
            <a:spLocks noGrp="1"/>
          </p:cNvSpPr>
          <p:nvPr>
            <p:ph type="title" idx="4294967295"/>
          </p:nvPr>
        </p:nvSpPr>
        <p:spPr>
          <a:xfrm>
            <a:off x="539750" y="1947863"/>
            <a:ext cx="10572750" cy="1724025"/>
          </a:xfrm>
        </p:spPr>
        <p:txBody>
          <a:bodyPr/>
          <a:lstStyle/>
          <a:p>
            <a:r>
              <a:rPr lang="en-US" sz="280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a:gradFill>
                  <a:gsLst>
                    <a:gs pos="1250">
                      <a:srgbClr val="FFFFFF"/>
                    </a:gs>
                    <a:gs pos="100000">
                      <a:srgbClr val="FFFFFF"/>
                    </a:gs>
                  </a:gsLst>
                  <a:lin ang="5400000" scaled="0"/>
                </a:gradFill>
                <a:latin typeface="+mn-lt"/>
              </a:rPr>
            </a:br>
            <a:br>
              <a:rPr lang="en-US" sz="2800">
                <a:solidFill>
                  <a:srgbClr val="FFFFFF"/>
                </a:solidFill>
                <a:latin typeface="+mn-lt"/>
              </a:rPr>
            </a:br>
            <a:r>
              <a:rPr lang="en-US" sz="2800">
                <a:solidFill>
                  <a:srgbClr val="FFFFFF"/>
                </a:solidFill>
                <a:latin typeface="+mn-lt"/>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sz="2800">
                <a:solidFill>
                  <a:srgbClr val="FFFFFF"/>
                </a:solidFill>
                <a:latin typeface="+mn-lt"/>
                <a:ea typeface="+mn-lt"/>
                <a:cs typeface="Segoe UI"/>
              </a:rPr>
              <a:t> </a:t>
            </a:r>
            <a:endParaRPr lang="en-US" sz="2800">
              <a:latin typeface="+mn-lt"/>
            </a:endParaRPr>
          </a:p>
        </p:txBody>
      </p:sp>
      <p:sp>
        <p:nvSpPr>
          <p:cNvPr id="5" name="TextBox 4">
            <a:extLst>
              <a:ext uri="{FF2B5EF4-FFF2-40B4-BE49-F238E27FC236}">
                <a16:creationId xmlns:a16="http://schemas.microsoft.com/office/drawing/2014/main" id="{BCAB8F01-68EE-949C-0AD1-B9723681B280}"/>
              </a:ext>
              <a:ext uri="{C183D7F6-B498-43B3-948B-1728B52AA6E4}">
                <adec:decorative xmlns:adec="http://schemas.microsoft.com/office/drawing/2017/decorative" val="1"/>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 uri="{C183D7F6-B498-43B3-948B-1728B52AA6E4}">
                <adec:decorative xmlns:adec="http://schemas.microsoft.com/office/drawing/2017/decorative" val="1"/>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Now, </a:t>
            </a: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let’s meet</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Stay on to join our open discussion and feel free to come on video and off mute.</a:t>
            </a:r>
          </a:p>
        </p:txBody>
      </p:sp>
      <p:pic>
        <p:nvPicPr>
          <p:cNvPr id="9" name="MS logo white - EMF">
            <a:extLst>
              <a:ext uri="{FF2B5EF4-FFF2-40B4-BE49-F238E27FC236}">
                <a16:creationId xmlns:a16="http://schemas.microsoft.com/office/drawing/2014/main" id="{2499A494-99B9-AE36-B575-7E3096C23ED1}"/>
              </a:ext>
              <a:ext uri="{C183D7F6-B498-43B3-948B-1728B52AA6E4}">
                <adec:decorative xmlns:adec="http://schemas.microsoft.com/office/drawing/2017/decorative" val="1"/>
              </a:ext>
            </a:extLst>
          </p:cNvPr>
          <p:cNvPicPr>
            <a:picLocks noChangeAspect="1"/>
          </p:cNvPicPr>
          <p:nvPr/>
        </p:nvPicPr>
        <p:blipFill rotWithShape="1">
          <a:blip r:embed="rId3"/>
          <a:srcRect r="78155"/>
          <a:stretch/>
        </p:blipFill>
        <p:spPr bwMode="black">
          <a:xfrm>
            <a:off x="539750" y="486480"/>
            <a:ext cx="298450" cy="292608"/>
          </a:xfrm>
          <a:prstGeom prst="rect">
            <a:avLst/>
          </a:prstGeom>
        </p:spPr>
      </p:pic>
      <p:cxnSp>
        <p:nvCxnSpPr>
          <p:cNvPr id="12" name="Straight Arrow Connector 11">
            <a:extLst>
              <a:ext uri="{FF2B5EF4-FFF2-40B4-BE49-F238E27FC236}">
                <a16:creationId xmlns:a16="http://schemas.microsoft.com/office/drawing/2014/main" id="{7E5292EA-340F-9BC8-6D63-F22E34A4F874}"/>
              </a:ext>
              <a:ext uri="{C183D7F6-B498-43B3-948B-1728B52AA6E4}">
                <adec:decorative xmlns:adec="http://schemas.microsoft.com/office/drawing/2017/decorative" val="1"/>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155FED-4B6C-9B51-E65E-654329C5E8CC}"/>
              </a:ext>
              <a:ext uri="{C183D7F6-B498-43B3-948B-1728B52AA6E4}">
                <adec:decorative xmlns:adec="http://schemas.microsoft.com/office/drawing/2017/decorative" val="1"/>
              </a:ext>
            </a:extLst>
          </p:cNvPr>
          <p:cNvPicPr>
            <a:picLocks noChangeAspect="1"/>
          </p:cNvPicPr>
          <p:nvPr/>
        </p:nvPicPr>
        <p:blipFill rotWithShape="1">
          <a:blip r:embed="rId2"/>
          <a:srcRect l="27215" r="16158"/>
          <a:stretch/>
        </p:blipFill>
        <p:spPr>
          <a:xfrm>
            <a:off x="0" y="0"/>
            <a:ext cx="5829761" cy="6858000"/>
          </a:xfrm>
          <a:prstGeom prst="rect">
            <a:avLst/>
          </a:prstGeom>
        </p:spPr>
      </p:pic>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6096000" y="502992"/>
            <a:ext cx="4696531"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0"/>
          </p:nvPr>
        </p:nvSpPr>
        <p:spPr>
          <a:xfrm>
            <a:off x="6096000" y="1425881"/>
            <a:ext cx="5567082" cy="1363450"/>
          </a:xfrm>
        </p:spPr>
        <p:txBody>
          <a:bodyPr vert="horz" wrap="square" lIns="91440" tIns="45720" rIns="91440" bIns="45720" rtlCol="0" anchor="t">
            <a:spAutoFit/>
          </a:bodyPr>
          <a:lstStyle/>
          <a:p>
            <a:pPr marL="914400" indent="-914400">
              <a:lnSpc>
                <a:spcPct val="90000"/>
              </a:lnSpc>
              <a:spcBef>
                <a:spcPts val="1000"/>
              </a:spcBef>
            </a:pPr>
            <a:r>
              <a:rPr kumimoji="0" lang="en-US" sz="1600" b="0" i="0" u="none" strike="noStrike" kern="1200" cap="none" spc="-50" normalizeH="0" baseline="0" noProof="0">
                <a:ln w="3175">
                  <a:noFill/>
                </a:ln>
                <a:solidFill>
                  <a:schemeClr val="tx1"/>
                </a:solidFill>
                <a:effectLst/>
                <a:uLnTx/>
                <a:uFillTx/>
                <a:latin typeface="Segoe UI Semibold"/>
                <a:ea typeface="+mn-ea"/>
                <a:cs typeface="Segoe UI" pitchFamily="34" charset="0"/>
              </a:rPr>
              <a:t>Announcements</a:t>
            </a:r>
          </a:p>
          <a:p>
            <a:pPr marL="914400" indent="-914400">
              <a:lnSpc>
                <a:spcPct val="90000"/>
              </a:lnSpc>
              <a:spcBef>
                <a:spcPts val="1000"/>
              </a:spcBef>
            </a:pPr>
            <a:r>
              <a:rPr lang="en-US" sz="1600" spc="-50">
                <a:ln w="3175">
                  <a:noFill/>
                </a:ln>
                <a:solidFill>
                  <a:schemeClr val="tx1"/>
                </a:solidFill>
                <a:latin typeface="Segoe UI Semibold"/>
                <a:cs typeface="Segoe UI" pitchFamily="34" charset="0"/>
              </a:rPr>
              <a:t>Top Microsoft 365 updates</a:t>
            </a:r>
            <a:endParaRPr lang="en-US" sz="1600">
              <a:solidFill>
                <a:schemeClr val="tx1"/>
              </a:solidFill>
              <a:latin typeface="Segoe UI" panose="020B0502040204020203" pitchFamily="34" charset="0"/>
              <a:cs typeface="Segoe UI" panose="020B05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lang="en-US" sz="1600">
                <a:latin typeface="+mj-lt"/>
              </a:rPr>
              <a:t>SharePoint Web UI Toolkit</a:t>
            </a:r>
            <a:endParaRPr lang="en-US" sz="1600">
              <a:solidFill>
                <a:srgbClr val="1A1A1A"/>
              </a:solidFill>
              <a:latin typeface="Segoe UI Semibold"/>
              <a:cs typeface="Segoe UI Semibold"/>
            </a:endParaRPr>
          </a:p>
          <a:p>
            <a:pPr marL="914400" indent="-914400">
              <a:lnSpc>
                <a:spcPct val="90000"/>
              </a:lnSpc>
              <a:spcBef>
                <a:spcPts val="1000"/>
              </a:spcBef>
            </a:pPr>
            <a:r>
              <a:rPr lang="en-US" sz="1600">
                <a:solidFill>
                  <a:srgbClr val="1A1A1A"/>
                </a:solidFill>
                <a:latin typeface="Segoe UI Semibold"/>
                <a:cs typeface="Segoe UI Semibold"/>
              </a:rPr>
              <a:t>Open discussion forum</a:t>
            </a:r>
          </a:p>
        </p:txBody>
      </p:sp>
      <p:sp>
        <p:nvSpPr>
          <p:cNvPr id="7" name="TextBox 6">
            <a:extLst>
              <a:ext uri="{FF2B5EF4-FFF2-40B4-BE49-F238E27FC236}">
                <a16:creationId xmlns:a16="http://schemas.microsoft.com/office/drawing/2014/main" id="{2564722C-1FE5-054C-D0CA-43ADBD1EA7F8}"/>
              </a:ext>
            </a:extLst>
          </p:cNvPr>
          <p:cNvSpPr txBox="1"/>
          <p:nvPr/>
        </p:nvSpPr>
        <p:spPr>
          <a:xfrm>
            <a:off x="6096000" y="5952309"/>
            <a:ext cx="4073290" cy="461665"/>
          </a:xfrm>
          <a:prstGeom prst="rect">
            <a:avLst/>
          </a:prstGeom>
          <a:noFill/>
        </p:spPr>
        <p:txBody>
          <a:bodyPr wrap="square" lIns="91440" tIns="45720" rIns="91440" bIns="4572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Find resources from previous calls here:</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https://aka.ms/M365ChampionResources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2399140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AAB619-5074-67CA-3518-C1D7F6AB523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7E48BF4-A9C4-3068-F62F-1EB727644196}"/>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BCF679F2-2979-B2BA-F9E3-B63E101E35B8}"/>
              </a:ext>
            </a:extLst>
          </p:cNvPr>
          <p:cNvSpPr txBox="1">
            <a:spLocks noGrp="1"/>
          </p:cNvSpPr>
          <p:nvPr>
            <p:ph type="title" idx="4294967295"/>
          </p:nvPr>
        </p:nvSpPr>
        <p:spPr>
          <a:xfrm>
            <a:off x="376375" y="1305448"/>
            <a:ext cx="4254059" cy="338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1800" b="1" i="0">
                <a:solidFill>
                  <a:srgbClr val="262626"/>
                </a:solidFill>
                <a:effectLst/>
                <a:highlight>
                  <a:srgbClr val="FFFFFF"/>
                </a:highlight>
              </a:rPr>
              <a:t>New broadcast platform beginning in September</a:t>
            </a:r>
            <a:endParaRPr lang="en-US" sz="1800">
              <a:solidFill>
                <a:srgbClr val="333333"/>
              </a:solidFill>
              <a:cs typeface="Segoe UI Semibold"/>
            </a:endParaRPr>
          </a:p>
        </p:txBody>
      </p:sp>
      <p:sp>
        <p:nvSpPr>
          <p:cNvPr id="7" name="Rectangle 6">
            <a:extLst>
              <a:ext uri="{FF2B5EF4-FFF2-40B4-BE49-F238E27FC236}">
                <a16:creationId xmlns:a16="http://schemas.microsoft.com/office/drawing/2014/main" id="{94F38E46-6FE2-64AC-6744-F6A12D4759F4}"/>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2B6E6F88-D7FC-D7B9-1F9B-EA9FA2B537D2}"/>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a:ea typeface="+mj-ea"/>
                <a:cs typeface="Segoe UI"/>
              </a:rPr>
              <a:t>Microsoft</a:t>
            </a:r>
            <a:r>
              <a:rPr kumimoji="0" lang="en-US" sz="1400" b="0" i="0" u="none" strike="noStrike" kern="1200" cap="none" spc="0" normalizeH="0" baseline="0" noProof="0">
                <a:ln>
                  <a:noFill/>
                </a:ln>
                <a:solidFill>
                  <a:srgbClr val="494B83"/>
                </a:solidFill>
                <a:effectLst/>
                <a:uLnTx/>
                <a:uFillTx/>
                <a:latin typeface="Segoe UI"/>
                <a:ea typeface="+mj-ea"/>
                <a:cs typeface="Segoe UI"/>
              </a:rPr>
              <a:t> </a:t>
            </a:r>
            <a:br>
              <a:rPr kumimoji="0" lang="en-US" sz="1400" b="0" i="0" u="none" strike="noStrike" kern="1200" cap="none" spc="0" normalizeH="0" baseline="0" noProof="0">
                <a:ln>
                  <a:noFill/>
                </a:ln>
                <a:solidFill>
                  <a:srgbClr val="1A1A1A"/>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a:ea typeface="+mj-ea"/>
                <a:cs typeface="Segoe UI"/>
              </a:rPr>
              <a:t>Champions</a:t>
            </a:r>
          </a:p>
        </p:txBody>
      </p:sp>
      <p:sp>
        <p:nvSpPr>
          <p:cNvPr id="2" name="Text Placeholder 2">
            <a:extLst>
              <a:ext uri="{FF2B5EF4-FFF2-40B4-BE49-F238E27FC236}">
                <a16:creationId xmlns:a16="http://schemas.microsoft.com/office/drawing/2014/main" id="{5BB5256A-8658-713B-C6D1-55E3AC08F051}"/>
              </a:ext>
            </a:extLst>
          </p:cNvPr>
          <p:cNvSpPr txBox="1">
            <a:spLocks/>
          </p:cNvSpPr>
          <p:nvPr/>
        </p:nvSpPr>
        <p:spPr>
          <a:xfrm>
            <a:off x="412764" y="1958840"/>
            <a:ext cx="4247433" cy="416414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panose="020B0502040204020203" pitchFamily="34" charset="0"/>
              </a:rPr>
              <a:t>It's exciting times at Microsoft and our audience is expanding. To better accommodate our community, we'll be moving our meetings to a new broadcast platform this summer. For years past in August, we normally take a break. This upcoming August, we will hold a test call to train our internal teams on our updated platform. For most of you this will mean no change, but you will be able to watch us on YouTube and LinkedIn alongside other community shows. This August call will not have any roadmap review or dedicated topic as we test out our system. We will resume our normal call content in September 2024. Make sure to check your email or our blog for ongoing information about this upgrade.  </a:t>
            </a:r>
            <a:endParaRPr kumimoji="0" lang="en-US" sz="1400" b="0" i="0" u="none" strike="noStrike" kern="1200" cap="none" spc="0" normalizeH="0" baseline="0" noProof="0">
              <a:ln>
                <a:noFill/>
              </a:ln>
              <a:solidFill>
                <a:srgbClr val="323130"/>
              </a:solidFill>
              <a:effectLst/>
              <a:uLnTx/>
              <a:uFillTx/>
              <a:latin typeface="Segoe UI"/>
              <a:ea typeface="Aptos" panose="020B0004020202020204" pitchFamily="34" charset="0"/>
              <a:cs typeface="Aptos" panose="020B0004020202020204" pitchFamily="34" charset="0"/>
            </a:endParaRPr>
          </a:p>
        </p:txBody>
      </p:sp>
      <p:pic>
        <p:nvPicPr>
          <p:cNvPr id="9" name="Picture 8">
            <a:extLst>
              <a:ext uri="{FF2B5EF4-FFF2-40B4-BE49-F238E27FC236}">
                <a16:creationId xmlns:a16="http://schemas.microsoft.com/office/drawing/2014/main" id="{FB810BCF-8A59-CEBA-7DFF-4AFF0672C1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64170" y="678767"/>
            <a:ext cx="5527276" cy="5500466"/>
          </a:xfrm>
          <a:prstGeom prst="rect">
            <a:avLst/>
          </a:prstGeom>
        </p:spPr>
      </p:pic>
    </p:spTree>
    <p:extLst>
      <p:ext uri="{BB962C8B-B14F-4D97-AF65-F5344CB8AC3E}">
        <p14:creationId xmlns:p14="http://schemas.microsoft.com/office/powerpoint/2010/main" val="979329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76EE8C3-BF28-33D8-A80A-628833C981F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BA65049-4F84-D96B-37FF-FEFA2473CB7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333333"/>
                </a:solidFill>
                <a:effectLst/>
                <a:latin typeface="Segoe UI Semibold" panose="020B0702040204020203" pitchFamily="34" charset="0"/>
                <a:cs typeface="Segoe UI Semibold" panose="020B0702040204020203" pitchFamily="34" charset="0"/>
              </a:rPr>
              <a:t>Introducing the Community News Desk</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ea typeface="+mj-lt"/>
              <a:cs typeface="Segoe UI Semibold" panose="020B0702040204020203" pitchFamily="34" charset="0"/>
            </a:endParaRPr>
          </a:p>
        </p:txBody>
      </p:sp>
      <p:sp>
        <p:nvSpPr>
          <p:cNvPr id="3" name="Text Placeholder 2">
            <a:extLst>
              <a:ext uri="{FF2B5EF4-FFF2-40B4-BE49-F238E27FC236}">
                <a16:creationId xmlns:a16="http://schemas.microsoft.com/office/drawing/2014/main" id="{2523306C-55F8-EA0B-5C6E-CBB14C8BEC8A}"/>
              </a:ext>
            </a:extLst>
          </p:cNvPr>
          <p:cNvSpPr>
            <a:spLocks noGrp="1"/>
          </p:cNvSpPr>
          <p:nvPr>
            <p:ph type="body" sz="quarter" idx="10"/>
          </p:nvPr>
        </p:nvSpPr>
        <p:spPr>
          <a:xfrm>
            <a:off x="384008" y="2139503"/>
            <a:ext cx="4337461" cy="3289256"/>
          </a:xfrm>
        </p:spPr>
        <p:txBody>
          <a:bodyPr/>
          <a:lstStyle/>
          <a:p>
            <a:pPr algn="l">
              <a:lnSpc>
                <a:spcPct val="90000"/>
              </a:lnSpc>
              <a:spcBef>
                <a:spcPts val="1000"/>
              </a:spcBef>
            </a:pPr>
            <a:r>
              <a:rPr lang="en-US" b="0" i="0">
                <a:solidFill>
                  <a:srgbClr val="333333"/>
                </a:solidFill>
                <a:effectLst/>
                <a:latin typeface="SegoeUI"/>
              </a:rPr>
              <a:t>We are excited to announce the launch of the </a:t>
            </a:r>
            <a:r>
              <a:rPr lang="en-US" b="1" i="0">
                <a:solidFill>
                  <a:srgbClr val="333333"/>
                </a:solidFill>
                <a:effectLst/>
                <a:latin typeface="SegoeUI"/>
              </a:rPr>
              <a:t>Community News Desk</a:t>
            </a:r>
            <a:r>
              <a:rPr lang="en-US" b="0" i="0">
                <a:solidFill>
                  <a:srgbClr val="333333"/>
                </a:solidFill>
                <a:effectLst/>
                <a:latin typeface="SegoeUI"/>
              </a:rPr>
              <a:t> on the Microsoft Tech Community, where you will find community experts and calls, content from events and community members, and shows like </a:t>
            </a:r>
            <a:r>
              <a:rPr lang="en-US" b="0" i="0" u="sng">
                <a:solidFill>
                  <a:srgbClr val="146CAC"/>
                </a:solidFill>
                <a:effectLst/>
                <a:latin typeface="SegoeUI"/>
                <a:hlinkClick r:id="rId3"/>
              </a:rPr>
              <a:t>Mondays at Microsoft</a:t>
            </a:r>
            <a:r>
              <a:rPr lang="en-US" b="0" i="0">
                <a:solidFill>
                  <a:srgbClr val="333333"/>
                </a:solidFill>
                <a:effectLst/>
                <a:latin typeface="SegoeUI"/>
              </a:rPr>
              <a:t>, to help you stay up to date on all that is happening across Microsoft products. </a:t>
            </a:r>
          </a:p>
          <a:p>
            <a:pPr algn="l">
              <a:lnSpc>
                <a:spcPct val="90000"/>
              </a:lnSpc>
              <a:spcBef>
                <a:spcPts val="1000"/>
              </a:spcBef>
            </a:pPr>
            <a:r>
              <a:rPr lang="en-US" b="0" i="0">
                <a:solidFill>
                  <a:srgbClr val="333333"/>
                </a:solidFill>
                <a:effectLst/>
                <a:latin typeface="SegoeUI"/>
              </a:rPr>
              <a:t>We are launching our news desk with our first set of on-demand content from </a:t>
            </a:r>
            <a:r>
              <a:rPr lang="en-US" b="0" i="0" u="sng">
                <a:solidFill>
                  <a:srgbClr val="146CAC"/>
                </a:solidFill>
                <a:effectLst/>
                <a:latin typeface="SegoeUI"/>
                <a:hlinkClick r:id="rId4"/>
              </a:rPr>
              <a:t>Microsoft 365 Community Conference</a:t>
            </a:r>
            <a:r>
              <a:rPr lang="en-US" b="0" i="0">
                <a:solidFill>
                  <a:srgbClr val="333333"/>
                </a:solidFill>
                <a:effectLst/>
                <a:latin typeface="SegoeUI"/>
              </a:rPr>
              <a:t>. </a:t>
            </a:r>
            <a:r>
              <a:rPr lang="en-US">
                <a:solidFill>
                  <a:srgbClr val="333333"/>
                </a:solidFill>
                <a:latin typeface="SegoeUI"/>
              </a:rPr>
              <a:t>Read the </a:t>
            </a:r>
            <a:r>
              <a:rPr lang="en-US">
                <a:solidFill>
                  <a:srgbClr val="333333"/>
                </a:solidFill>
                <a:latin typeface="SegoeUI"/>
                <a:hlinkClick r:id="rId5"/>
              </a:rPr>
              <a:t>announcement blog</a:t>
            </a:r>
            <a:r>
              <a:rPr lang="en-US">
                <a:solidFill>
                  <a:srgbClr val="333333"/>
                </a:solidFill>
                <a:latin typeface="SegoeUI"/>
              </a:rPr>
              <a:t> for more details and bookmark </a:t>
            </a:r>
            <a:r>
              <a:rPr lang="en-US" b="0" i="0">
                <a:solidFill>
                  <a:srgbClr val="333333"/>
                </a:solidFill>
                <a:effectLst/>
                <a:latin typeface="SegoeUI"/>
                <a:hlinkClick r:id="rId6"/>
              </a:rPr>
              <a:t>https://aka.ms/CommunityNewsDesk</a:t>
            </a:r>
            <a:r>
              <a:rPr lang="en-US" b="0" i="0">
                <a:solidFill>
                  <a:srgbClr val="333333"/>
                </a:solidFill>
                <a:effectLst/>
                <a:latin typeface="SegoeUI"/>
              </a:rPr>
              <a:t>.</a:t>
            </a:r>
          </a:p>
        </p:txBody>
      </p:sp>
      <p:sp>
        <p:nvSpPr>
          <p:cNvPr id="8" name="Title 2">
            <a:extLst>
              <a:ext uri="{FF2B5EF4-FFF2-40B4-BE49-F238E27FC236}">
                <a16:creationId xmlns:a16="http://schemas.microsoft.com/office/drawing/2014/main" id="{B4AFD56E-982E-7996-A1FD-FDD780412AB8}"/>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9" name="Picture 8">
            <a:extLst>
              <a:ext uri="{FF2B5EF4-FFF2-40B4-BE49-F238E27FC236}">
                <a16:creationId xmlns:a16="http://schemas.microsoft.com/office/drawing/2014/main" id="{3AA1F29C-22F8-A3A1-6751-631B81A325D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54205" y="1283133"/>
            <a:ext cx="7437796" cy="4298801"/>
          </a:xfrm>
          <a:prstGeom prst="rect">
            <a:avLst/>
          </a:prstGeom>
        </p:spPr>
      </p:pic>
    </p:spTree>
    <p:extLst>
      <p:ext uri="{BB962C8B-B14F-4D97-AF65-F5344CB8AC3E}">
        <p14:creationId xmlns:p14="http://schemas.microsoft.com/office/powerpoint/2010/main" val="337666687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AAB619-5074-67CA-3518-C1D7F6AB523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7E48BF4-A9C4-3068-F62F-1EB727644196}"/>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BCF679F2-2979-B2BA-F9E3-B63E101E35B8}"/>
              </a:ext>
            </a:extLst>
          </p:cNvPr>
          <p:cNvSpPr txBox="1">
            <a:spLocks noGrp="1"/>
          </p:cNvSpPr>
          <p:nvPr>
            <p:ph type="title" idx="4294967295"/>
          </p:nvPr>
        </p:nvSpPr>
        <p:spPr>
          <a:xfrm>
            <a:off x="376375" y="1305448"/>
            <a:ext cx="4254059" cy="338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000">
                <a:solidFill>
                  <a:srgbClr val="333333"/>
                </a:solidFill>
                <a:cs typeface="Segoe UI Semibold"/>
              </a:rPr>
              <a:t>Microsoft Community Learning</a:t>
            </a:r>
          </a:p>
        </p:txBody>
      </p:sp>
      <p:sp>
        <p:nvSpPr>
          <p:cNvPr id="7" name="Rectangle 6">
            <a:extLst>
              <a:ext uri="{FF2B5EF4-FFF2-40B4-BE49-F238E27FC236}">
                <a16:creationId xmlns:a16="http://schemas.microsoft.com/office/drawing/2014/main" id="{94F38E46-6FE2-64AC-6744-F6A12D4759F4}"/>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2B6E6F88-D7FC-D7B9-1F9B-EA9FA2B537D2}"/>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a:ea typeface="+mj-ea"/>
                <a:cs typeface="Segoe UI"/>
              </a:rPr>
              <a:t>Microsoft</a:t>
            </a:r>
            <a:r>
              <a:rPr kumimoji="0" lang="en-US" sz="1400" b="0" i="0" u="none" strike="noStrike" kern="1200" cap="none" spc="0" normalizeH="0" baseline="0" noProof="0">
                <a:ln>
                  <a:noFill/>
                </a:ln>
                <a:solidFill>
                  <a:srgbClr val="494B83"/>
                </a:solidFill>
                <a:effectLst/>
                <a:uLnTx/>
                <a:uFillTx/>
                <a:latin typeface="Segoe UI"/>
                <a:ea typeface="+mj-ea"/>
                <a:cs typeface="Segoe UI"/>
              </a:rPr>
              <a:t> </a:t>
            </a:r>
            <a:br>
              <a:rPr kumimoji="0" lang="en-US" sz="1400" b="0" i="0" u="none" strike="noStrike" kern="1200" cap="none" spc="0" normalizeH="0" baseline="0" noProof="0">
                <a:ln>
                  <a:noFill/>
                </a:ln>
                <a:solidFill>
                  <a:srgbClr val="1A1A1A"/>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a:ea typeface="+mj-ea"/>
                <a:cs typeface="Segoe UI"/>
              </a:rPr>
              <a:t>Community</a:t>
            </a:r>
          </a:p>
        </p:txBody>
      </p:sp>
      <p:sp>
        <p:nvSpPr>
          <p:cNvPr id="2" name="Text Placeholder 2">
            <a:extLst>
              <a:ext uri="{FF2B5EF4-FFF2-40B4-BE49-F238E27FC236}">
                <a16:creationId xmlns:a16="http://schemas.microsoft.com/office/drawing/2014/main" id="{5BB5256A-8658-713B-C6D1-55E3AC08F051}"/>
              </a:ext>
            </a:extLst>
          </p:cNvPr>
          <p:cNvSpPr txBox="1">
            <a:spLocks/>
          </p:cNvSpPr>
          <p:nvPr/>
        </p:nvSpPr>
        <p:spPr>
          <a:xfrm>
            <a:off x="412764" y="1958840"/>
            <a:ext cx="4247433" cy="416414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62626"/>
                </a:solidFill>
                <a:effectLst/>
                <a:highlight>
                  <a:srgbClr val="FFFFFF"/>
                </a:highlight>
                <a:uLnTx/>
                <a:uFillTx/>
                <a:latin typeface="Segoe UI"/>
                <a:ea typeface="+mn-ea"/>
                <a:cs typeface="Segoe UI" panose="020B0502040204020203" pitchFamily="34" charset="0"/>
              </a:rPr>
              <a:t>Check out the new </a:t>
            </a:r>
            <a:r>
              <a:rPr kumimoji="0" lang="en-US" sz="1400" b="0" i="0" u="sng" strike="noStrike" kern="1200" cap="none" spc="0" normalizeH="0" baseline="0" noProof="0">
                <a:ln>
                  <a:noFill/>
                </a:ln>
                <a:solidFill>
                  <a:srgbClr val="0078D4"/>
                </a:solidFill>
                <a:effectLst/>
                <a:highlight>
                  <a:srgbClr val="FFFFFF"/>
                </a:highlight>
                <a:uLnTx/>
                <a:uFillTx/>
                <a:latin typeface="Segoe UI"/>
                <a:ea typeface="+mn-ea"/>
                <a:cs typeface="Segoe UI" panose="020B0502040204020203" pitchFamily="34" charset="0"/>
                <a:hlinkClick r:id="rId3"/>
              </a:rPr>
              <a:t>Microsoft Community Learning channel</a:t>
            </a:r>
            <a:r>
              <a:rPr kumimoji="0" lang="en-US" sz="1400" b="0" i="0" u="none" strike="noStrike" kern="1200" cap="none" spc="0" normalizeH="0" baseline="0" noProof="0">
                <a:ln>
                  <a:noFill/>
                </a:ln>
                <a:solidFill>
                  <a:srgbClr val="262626"/>
                </a:solidFill>
                <a:effectLst/>
                <a:highlight>
                  <a:srgbClr val="FFFFFF"/>
                </a:highlight>
                <a:uLnTx/>
                <a:uFillTx/>
                <a:latin typeface="Segoe UI"/>
                <a:ea typeface="+mn-ea"/>
                <a:cs typeface="Segoe UI" panose="020B0502040204020203" pitchFamily="34" charset="0"/>
              </a:rPr>
              <a:t> on YouTube (previously known as the Microsoft 365 and Power Platform channel) for technical skilling content provided by Microsoft and community content creators on Copilot experiences, Microsoft 365, Power Platform, Microsoft Viva and more. This includes weekly webcasts, demo videos, tutorials, and best practices for people at every level with our services. Created by Microsoft together with MVPs and extended community members, our content is for developers, IT Professionals, and those just getting started. </a:t>
            </a:r>
            <a:endParaRPr kumimoji="0" lang="en-US" sz="1400" b="0" i="0" u="sng" strike="noStrike" kern="1200" cap="none" spc="0" normalizeH="0" baseline="0" noProof="0">
              <a:ln>
                <a:noFill/>
              </a:ln>
              <a:solidFill>
                <a:srgbClr val="333333"/>
              </a:solidFill>
              <a:effectLst/>
              <a:uLnTx/>
              <a:uFillTx/>
              <a:latin typeface="Segoe UI"/>
              <a:ea typeface="Times New Roman" panose="02020603050405020304" pitchFamily="18" charset="0"/>
              <a:cs typeface="Aptos" panose="020B0004020202020204" pitchFamily="34" charset="0"/>
              <a:hlinkClick r:id="rId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323130"/>
                </a:solidFill>
                <a:effectLst/>
                <a:uLnTx/>
                <a:uFillTx/>
                <a:latin typeface="Segoe UI"/>
                <a:ea typeface="+mn-ea"/>
                <a:cs typeface="Segoe UI" panose="020B0502040204020203" pitchFamily="34" charset="0"/>
              </a:rPr>
              <a:t>Subscribe </a:t>
            </a:r>
            <a:r>
              <a:rPr kumimoji="0" lang="en-US" sz="1400" b="0" i="0" u="none" strike="noStrike" kern="1200" cap="none" spc="0" normalizeH="0" baseline="0" noProof="0">
                <a:ln>
                  <a:noFill/>
                </a:ln>
                <a:solidFill>
                  <a:srgbClr val="323130"/>
                </a:solidFill>
                <a:effectLst/>
                <a:uLnTx/>
                <a:uFillTx/>
                <a:latin typeface="Segoe UI"/>
                <a:ea typeface="Times New Roman" panose="02020603050405020304" pitchFamily="18" charset="0"/>
                <a:cs typeface="Aptos" panose="020B0004020202020204" pitchFamily="34" charset="0"/>
              </a:rPr>
              <a:t>and turn on notifications to the </a:t>
            </a:r>
            <a:r>
              <a:rPr kumimoji="0" lang="en-US" sz="1400" b="0" i="0" u="sng" strike="noStrike" kern="1200" cap="none" spc="0" normalizeH="0" baseline="0" noProof="0">
                <a:ln>
                  <a:noFill/>
                </a:ln>
                <a:solidFill>
                  <a:srgbClr val="498205"/>
                </a:solidFill>
                <a:effectLst/>
                <a:uLnTx/>
                <a:uFillTx/>
                <a:latin typeface="Segoe UI"/>
                <a:ea typeface="Times New Roman" panose="02020603050405020304" pitchFamily="18" charset="0"/>
                <a:cs typeface="Aptos" panose="020B0004020202020204" pitchFamily="34" charset="0"/>
                <a:hlinkClick r:id="rId3"/>
              </a:rPr>
              <a:t>Microsoft Community Learning</a:t>
            </a:r>
            <a:r>
              <a:rPr kumimoji="0" lang="en-US" sz="1400" b="0" i="0" u="none" strike="noStrike" kern="1200" cap="none" spc="0" normalizeH="0" baseline="0" noProof="0">
                <a:ln>
                  <a:noFill/>
                </a:ln>
                <a:solidFill>
                  <a:srgbClr val="323130"/>
                </a:solidFill>
                <a:effectLst/>
                <a:uLnTx/>
                <a:uFillTx/>
                <a:latin typeface="Segoe UI"/>
                <a:ea typeface="Times New Roman" panose="02020603050405020304" pitchFamily="18" charset="0"/>
                <a:cs typeface="Aptos" panose="020B0004020202020204" pitchFamily="34" charset="0"/>
              </a:rPr>
              <a:t> channel today.</a:t>
            </a:r>
            <a:endParaRPr kumimoji="0" lang="en-US" sz="1400" b="0" i="0" u="none" strike="noStrike" kern="1200" cap="none" spc="0" normalizeH="0" baseline="0" noProof="0">
              <a:ln>
                <a:noFill/>
              </a:ln>
              <a:solidFill>
                <a:srgbClr val="323130"/>
              </a:solidFill>
              <a:effectLst/>
              <a:uLnTx/>
              <a:uFillTx/>
              <a:latin typeface="Segoe UI"/>
              <a:ea typeface="Aptos" panose="020B0004020202020204" pitchFamily="34" charset="0"/>
              <a:cs typeface="Aptos" panose="020B0004020202020204" pitchFamily="34" charset="0"/>
            </a:endParaRPr>
          </a:p>
        </p:txBody>
      </p:sp>
      <p:pic>
        <p:nvPicPr>
          <p:cNvPr id="5" name="Picture 4">
            <a:extLst>
              <a:ext uri="{FF2B5EF4-FFF2-40B4-BE49-F238E27FC236}">
                <a16:creationId xmlns:a16="http://schemas.microsoft.com/office/drawing/2014/main" id="{9CAF5F57-1811-B1E0-C795-B1BDC1434E0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13765" y="1821543"/>
            <a:ext cx="7349480" cy="2568486"/>
          </a:xfrm>
          <a:prstGeom prst="rect">
            <a:avLst/>
          </a:prstGeom>
        </p:spPr>
      </p:pic>
    </p:spTree>
    <p:extLst>
      <p:ext uri="{BB962C8B-B14F-4D97-AF65-F5344CB8AC3E}">
        <p14:creationId xmlns:p14="http://schemas.microsoft.com/office/powerpoint/2010/main" val="1957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6DDD9564-F30B-D343-8052-157620E262D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spc="0">
                <a:ln>
                  <a:noFill/>
                </a:ln>
                <a:solidFill>
                  <a:srgbClr val="333333"/>
                </a:solidFill>
                <a:latin typeface="Segoe UI Semibold" panose="020B0702040204020203" pitchFamily="34" charset="0"/>
                <a:cs typeface="Segoe UI Semibold" panose="020B0702040204020203" pitchFamily="34" charset="0"/>
              </a:rPr>
              <a:t>Update highlights on </a:t>
            </a: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adoption.microsoft.com</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3" name="Text Placeholder 2">
            <a:extLst>
              <a:ext uri="{FF2B5EF4-FFF2-40B4-BE49-F238E27FC236}">
                <a16:creationId xmlns:a16="http://schemas.microsoft.com/office/drawing/2014/main" id="{40044E1F-938B-6075-145B-B3C88805DCA5}"/>
              </a:ext>
            </a:extLst>
          </p:cNvPr>
          <p:cNvSpPr>
            <a:spLocks noGrp="1"/>
          </p:cNvSpPr>
          <p:nvPr>
            <p:ph type="body" sz="quarter" idx="10"/>
          </p:nvPr>
        </p:nvSpPr>
        <p:spPr>
          <a:xfrm>
            <a:off x="384009" y="2048613"/>
            <a:ext cx="4162425" cy="4259737"/>
          </a:xfrm>
        </p:spPr>
        <p:txBody>
          <a:bodyPr/>
          <a:lstStyle/>
          <a:p>
            <a:pPr marL="285750" indent="-285750" algn="l">
              <a:buFont typeface="Arial" panose="020B0604020202020204" pitchFamily="34" charset="0"/>
              <a:buChar char="•"/>
            </a:pPr>
            <a:r>
              <a:rPr lang="en-US" b="0" i="0">
                <a:solidFill>
                  <a:srgbClr val="262626"/>
                </a:solidFill>
                <a:effectLst/>
              </a:rPr>
              <a:t>Addition of the Industry dropdown in the main navigation site-wide</a:t>
            </a:r>
          </a:p>
          <a:p>
            <a:pPr marL="285750" indent="-285750" algn="l">
              <a:buFont typeface="Arial" panose="020B0604020202020204" pitchFamily="34" charset="0"/>
              <a:buChar char="•"/>
            </a:pPr>
            <a:r>
              <a:rPr lang="en-US" b="0" i="0">
                <a:solidFill>
                  <a:srgbClr val="262626"/>
                </a:solidFill>
                <a:effectLst/>
              </a:rPr>
              <a:t>Addition of new Microsoft Work Councils resources and Microsoft Copilot and AI guidance on the </a:t>
            </a:r>
            <a:r>
              <a:rPr lang="en-US" b="0" i="0" u="sng">
                <a:solidFill>
                  <a:srgbClr val="0078D4"/>
                </a:solidFill>
                <a:effectLst/>
                <a:hlinkClick r:id="rId3"/>
              </a:rPr>
              <a:t>How Microsoft Does IT</a:t>
            </a:r>
            <a:r>
              <a:rPr lang="en-US" b="0" i="0">
                <a:solidFill>
                  <a:srgbClr val="262626"/>
                </a:solidFill>
                <a:effectLst/>
              </a:rPr>
              <a:t> page</a:t>
            </a:r>
          </a:p>
          <a:p>
            <a:pPr marL="285750" indent="-285750" algn="l">
              <a:buFont typeface="Arial" panose="020B0604020202020204" pitchFamily="34" charset="0"/>
              <a:buChar char="•"/>
            </a:pPr>
            <a:r>
              <a:rPr lang="en-US" b="0" i="0">
                <a:solidFill>
                  <a:srgbClr val="262626"/>
                </a:solidFill>
                <a:effectLst/>
              </a:rPr>
              <a:t>Update to the storage pricing details on the </a:t>
            </a:r>
            <a:r>
              <a:rPr lang="en-US" b="0" i="0" u="sng">
                <a:solidFill>
                  <a:srgbClr val="0078D4"/>
                </a:solidFill>
                <a:effectLst/>
                <a:hlinkClick r:id="rId4"/>
              </a:rPr>
              <a:t>SharePoint Embedded</a:t>
            </a:r>
            <a:r>
              <a:rPr lang="en-US" b="0" i="0">
                <a:solidFill>
                  <a:srgbClr val="262626"/>
                </a:solidFill>
                <a:effectLst/>
              </a:rPr>
              <a:t> page</a:t>
            </a:r>
          </a:p>
          <a:p>
            <a:pPr marL="285750" indent="-285750" algn="l">
              <a:buFont typeface="Arial" panose="020B0604020202020204" pitchFamily="34" charset="0"/>
              <a:buChar char="•"/>
            </a:pPr>
            <a:r>
              <a:rPr lang="en-US">
                <a:solidFill>
                  <a:srgbClr val="262626"/>
                </a:solidFill>
              </a:rPr>
              <a:t>R</a:t>
            </a:r>
            <a:r>
              <a:rPr lang="en-US" b="0" i="0">
                <a:solidFill>
                  <a:srgbClr val="262626"/>
                </a:solidFill>
                <a:effectLst/>
              </a:rPr>
              <a:t>elease of the updated </a:t>
            </a:r>
            <a:r>
              <a:rPr lang="en-US" b="0" i="0" u="sng">
                <a:solidFill>
                  <a:srgbClr val="0078D4"/>
                </a:solidFill>
                <a:effectLst/>
                <a:hlinkClick r:id="rId5"/>
              </a:rPr>
              <a:t>Accelerate Copilot enablement with Microsoft Viva Guide</a:t>
            </a:r>
            <a:r>
              <a:rPr lang="en-US" b="0" i="0">
                <a:solidFill>
                  <a:srgbClr val="262626"/>
                </a:solidFill>
                <a:effectLst/>
              </a:rPr>
              <a:t> in the </a:t>
            </a:r>
            <a:r>
              <a:rPr lang="en-US" b="0" i="0" u="sng">
                <a:solidFill>
                  <a:srgbClr val="0078D4"/>
                </a:solidFill>
                <a:effectLst/>
                <a:hlinkClick r:id="rId6"/>
              </a:rPr>
              <a:t>Copilot Success Kit</a:t>
            </a:r>
            <a:r>
              <a:rPr lang="en-US" b="0" i="0">
                <a:solidFill>
                  <a:srgbClr val="262626"/>
                </a:solidFill>
                <a:effectLst/>
              </a:rPr>
              <a:t> and on the </a:t>
            </a:r>
            <a:r>
              <a:rPr lang="en-US" b="0" i="0" u="sng">
                <a:solidFill>
                  <a:srgbClr val="0078D4"/>
                </a:solidFill>
                <a:effectLst/>
                <a:hlinkClick r:id="rId7"/>
              </a:rPr>
              <a:t>Microsoft Viva</a:t>
            </a:r>
            <a:r>
              <a:rPr lang="en-US" b="0" i="0">
                <a:solidFill>
                  <a:srgbClr val="262626"/>
                </a:solidFill>
                <a:effectLst/>
              </a:rPr>
              <a:t> page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333333"/>
                </a:solidFill>
                <a:effectLst/>
                <a:uLnTx/>
                <a:uFillTx/>
              </a:rPr>
              <a:t>Read or subscribe to our </a:t>
            </a:r>
            <a:r>
              <a:rPr kumimoji="0" lang="en-US" b="0" i="0" u="none" strike="noStrike" kern="1200" cap="none" spc="0" normalizeH="0" baseline="0" noProof="0">
                <a:ln>
                  <a:noFill/>
                </a:ln>
                <a:solidFill>
                  <a:srgbClr val="333333"/>
                </a:solidFill>
                <a:effectLst/>
                <a:uLnTx/>
                <a:uFillTx/>
                <a:hlinkClick r:id="rId8"/>
              </a:rPr>
              <a:t>Release notes</a:t>
            </a:r>
            <a:r>
              <a:rPr kumimoji="0" lang="en-US" b="0" i="0" u="none" strike="noStrike" kern="1200" cap="none" spc="0" normalizeH="0" baseline="0" noProof="0">
                <a:ln>
                  <a:noFill/>
                </a:ln>
                <a:solidFill>
                  <a:srgbClr val="333333"/>
                </a:solidFill>
                <a:effectLst/>
                <a:uLnTx/>
                <a:uFillTx/>
              </a:rPr>
              <a:t> for more updates.</a:t>
            </a:r>
            <a:endParaRPr lang="en-US"/>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Adoption</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9" name="Picture 8" descr="A screenshot of the Microsoft Adoption homepage">
            <a:extLst>
              <a:ext uri="{FF2B5EF4-FFF2-40B4-BE49-F238E27FC236}">
                <a16:creationId xmlns:a16="http://schemas.microsoft.com/office/drawing/2014/main" id="{B333F123-7095-AE41-9313-7E490EB3F74E}"/>
              </a:ext>
            </a:extLst>
          </p:cNvPr>
          <p:cNvPicPr>
            <a:picLocks noChangeAspect="1"/>
          </p:cNvPicPr>
          <p:nvPr/>
        </p:nvPicPr>
        <p:blipFill rotWithShape="1">
          <a:blip r:embed="rId9"/>
          <a:srcRect b="22274"/>
          <a:stretch/>
        </p:blipFill>
        <p:spPr>
          <a:xfrm>
            <a:off x="4793674" y="1287364"/>
            <a:ext cx="7398326" cy="5027658"/>
          </a:xfrm>
          <a:prstGeom prst="rect">
            <a:avLst/>
          </a:prstGeom>
        </p:spPr>
      </p:pic>
    </p:spTree>
    <p:extLst>
      <p:ext uri="{BB962C8B-B14F-4D97-AF65-F5344CB8AC3E}">
        <p14:creationId xmlns:p14="http://schemas.microsoft.com/office/powerpoint/2010/main" val="241776936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46B8DD8-2365-4043-892B-CA2E6E4EFB35}"/>
              </a:ext>
              <a:ext uri="{C183D7F6-B498-43B3-948B-1728B52AA6E4}">
                <adec:decorative xmlns:adec="http://schemas.microsoft.com/office/drawing/2017/decorative" val="1"/>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Mondays at Microsoft with Karuana and Heather</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3" name="Text Placeholder 2">
            <a:extLst>
              <a:ext uri="{FF2B5EF4-FFF2-40B4-BE49-F238E27FC236}">
                <a16:creationId xmlns:a16="http://schemas.microsoft.com/office/drawing/2014/main" id="{72B2EFDA-4147-A6E4-6041-4CD76AF97E34}"/>
              </a:ext>
            </a:extLst>
          </p:cNvPr>
          <p:cNvSpPr>
            <a:spLocks noGrp="1"/>
          </p:cNvSpPr>
          <p:nvPr>
            <p:ph type="body" sz="quarter" idx="10"/>
          </p:nvPr>
        </p:nvSpPr>
        <p:spPr>
          <a:xfrm>
            <a:off x="384009" y="2088928"/>
            <a:ext cx="4162425" cy="3156107"/>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Hosted in the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Microsoft Community on LinkedIn</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a:t>
            </a:r>
            <a:r>
              <a:rPr kumimoji="0" lang="en-US" sz="1400" b="0" i="1"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Mondays at Microsoft</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is a bi-weekly show that aggregates new product announcements and upcoming community events to drive technical skilling and engagement.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Missed it? Click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4"/>
              </a:rPr>
              <a:t>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for all the Mondays at Microsoft recordings.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Click 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to join the Microsoft Community on LinkedIn so you can get ready for our next call.</a:t>
            </a:r>
            <a:endParaRPr kumimoji="0" lang="en-US" sz="1400" b="0" i="0" u="none" strike="noStrike" kern="1200" cap="none" spc="0" normalizeH="0" baseline="0" noProof="0">
              <a:ln>
                <a:noFill/>
              </a:ln>
              <a:solidFill>
                <a:srgbClr val="0D0D0D"/>
              </a:solidFill>
              <a:effectLst/>
              <a:uLnTx/>
              <a:uFillTx/>
              <a:latin typeface="-apple-system"/>
              <a:ea typeface="+mn-ea"/>
              <a:cs typeface="Segoe UI" panose="020B0502040204020203" pitchFamily="34" charset="0"/>
            </a:endParaRPr>
          </a:p>
        </p:txBody>
      </p:sp>
      <p:sp>
        <p:nvSpPr>
          <p:cNvPr id="5" name="TextBox 4">
            <a:extLst>
              <a:ext uri="{FF2B5EF4-FFF2-40B4-BE49-F238E27FC236}">
                <a16:creationId xmlns:a16="http://schemas.microsoft.com/office/drawing/2014/main" id="{3033739B-2E0A-031E-258F-5BBCCD9F3B8D}"/>
              </a:ext>
            </a:extLst>
          </p:cNvPr>
          <p:cNvSpPr txBox="1"/>
          <p:nvPr/>
        </p:nvSpPr>
        <p:spPr>
          <a:xfrm>
            <a:off x="268221" y="5681167"/>
            <a:ext cx="4778513" cy="61555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a:rPr>
              <a:t>Find us on</a:t>
            </a:r>
            <a:endParaRPr kumimoji="0" lang="en-US" sz="2000" b="1"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https://aka.ms/MSCommunityLinkedIn</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pic>
        <p:nvPicPr>
          <p:cNvPr id="6" name="Picture 5" descr="Promotional screenshot of the Mondays at Microsoft with Karuana and Heather's headshots.">
            <a:extLst>
              <a:ext uri="{FF2B5EF4-FFF2-40B4-BE49-F238E27FC236}">
                <a16:creationId xmlns:a16="http://schemas.microsoft.com/office/drawing/2014/main" id="{926DF1F5-9AD2-EB05-652A-DAB4567732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4026" y="1406091"/>
            <a:ext cx="7277973" cy="4093860"/>
          </a:xfrm>
          <a:prstGeom prst="rect">
            <a:avLst/>
          </a:prstGeom>
        </p:spPr>
      </p:pic>
    </p:spTree>
    <p:extLst>
      <p:ext uri="{BB962C8B-B14F-4D97-AF65-F5344CB8AC3E}">
        <p14:creationId xmlns:p14="http://schemas.microsoft.com/office/powerpoint/2010/main" val="655878427"/>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23" ma:contentTypeDescription="Create a new document." ma:contentTypeScope="" ma:versionID="704d28187c3f50dbdee41a7d8a04fbbc">
  <xsd:schema xmlns:xsd="http://www.w3.org/2001/XMLSchema" xmlns:xs="http://www.w3.org/2001/XMLSchema" xmlns:p="http://schemas.microsoft.com/office/2006/metadata/properties" xmlns:ns1="http://schemas.microsoft.com/sharepoint/v3" xmlns:ns2="d676db8d-d3a2-4010-9104-a6d8cd8d837d" xmlns:ns3="305e8b09-682e-4eac-98e6-2927ef653918" xmlns:ns4="230e9df3-be65-4c73-a93b-d1236ebd677e" targetNamespace="http://schemas.microsoft.com/office/2006/metadata/properties" ma:root="true" ma:fieldsID="fc09c1bb4ec75acb22a50ea3ba190684" ns1:_="" ns2:_="" ns3:_="" ns4:_="">
    <xsd:import namespace="http://schemas.microsoft.com/sharepoint/v3"/>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element ref="ns2:MediaServiceSearchProperties"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D424F6-075A-4DDF-8D4E-71409E7F5265}">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E6DDAB-194B-4292-B152-F1D7B6877C9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2713</Words>
  <Application>Microsoft Office PowerPoint</Application>
  <PresentationFormat>Widescreen</PresentationFormat>
  <Paragraphs>272</Paragraphs>
  <Slides>27</Slides>
  <Notes>21</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-apple-system</vt:lpstr>
      <vt:lpstr>Aptos</vt:lpstr>
      <vt:lpstr>Arial</vt:lpstr>
      <vt:lpstr>Calibri</vt:lpstr>
      <vt:lpstr>Consolas</vt:lpstr>
      <vt:lpstr>Segoe UI</vt:lpstr>
      <vt:lpstr>Segoe UI Light</vt:lpstr>
      <vt:lpstr>Segoe UI Semibold</vt:lpstr>
      <vt:lpstr>SegoeUI</vt:lpstr>
      <vt:lpstr>Wingdings</vt:lpstr>
      <vt:lpstr>1_LIGHT GRAY TEMPLATE</vt:lpstr>
      <vt:lpstr>White Template</vt:lpstr>
      <vt:lpstr>We will begin the call at five minutes past the hour.</vt:lpstr>
      <vt:lpstr>Microsoft 365 Champion Community July 2024 Monthly Call</vt:lpstr>
      <vt:lpstr>Digital Event Code of Conduct</vt:lpstr>
      <vt:lpstr>Agenda</vt:lpstr>
      <vt:lpstr>New broadcast platform beginning in September</vt:lpstr>
      <vt:lpstr>Introducing the Community News Desk</vt:lpstr>
      <vt:lpstr>Microsoft Community Learning</vt:lpstr>
      <vt:lpstr>Update highlights on adoption.microsoft.com</vt:lpstr>
      <vt:lpstr>Mondays at Microsoft with Karuana and Heather</vt:lpstr>
      <vt:lpstr>Add visuals to Word and PowerPoint documents with Microsoft Designer in Copilot</vt:lpstr>
      <vt:lpstr>Microsoft Designer generally avaliable with personal Microsoft account</vt:lpstr>
      <vt:lpstr>Share work plans with Copilot-assisted Loop page creation</vt:lpstr>
      <vt:lpstr>Stream Insiders Program</vt:lpstr>
      <vt:lpstr>SharePoint Web UI Kit – design engaging sites and pages in Figma </vt:lpstr>
      <vt:lpstr>SharePoint Web UI Kit on Figma Community</vt:lpstr>
      <vt:lpstr>Navigating our toolkit</vt:lpstr>
      <vt:lpstr>Site chrome</vt:lpstr>
      <vt:lpstr>Templates and Page elements</vt:lpstr>
      <vt:lpstr>Web parts</vt:lpstr>
      <vt:lpstr>Demo</vt:lpstr>
      <vt:lpstr>FAQ</vt:lpstr>
      <vt:lpstr>Resources</vt:lpstr>
      <vt:lpstr>Upcoming community events</vt:lpstr>
      <vt:lpstr>Upcoming community-produced events</vt:lpstr>
      <vt:lpstr>Upcoming community-led events</vt:lpstr>
      <vt:lpstr>Microsoft 365 Champion Community news</vt:lpstr>
      <vt:lpstr>Thanks for attending! We’d love your feedback on today’s call and hear ways we can make future calls even better!  https://aka.ms/Microsoft365ChampionCallFeedback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Jessie Hwang</cp:lastModifiedBy>
  <cp:revision>1</cp:revision>
  <dcterms:created xsi:type="dcterms:W3CDTF">2024-07-02T22:30:48Z</dcterms:created>
  <dcterms:modified xsi:type="dcterms:W3CDTF">2024-07-24T18:57:28Z</dcterms:modified>
</cp:coreProperties>
</file>