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5" r:id="rId4"/>
    <p:sldMasterId id="2147483715" r:id="rId5"/>
    <p:sldMasterId id="2147483753" r:id="rId6"/>
  </p:sldMasterIdLst>
  <p:notesMasterIdLst>
    <p:notesMasterId r:id="rId30"/>
  </p:notesMasterIdLst>
  <p:sldIdLst>
    <p:sldId id="2147468687" r:id="rId7"/>
    <p:sldId id="1822" r:id="rId8"/>
    <p:sldId id="1832" r:id="rId9"/>
    <p:sldId id="2147480077" r:id="rId10"/>
    <p:sldId id="2147480109" r:id="rId11"/>
    <p:sldId id="2147480164" r:id="rId12"/>
    <p:sldId id="2147480165" r:id="rId13"/>
    <p:sldId id="2147480160" r:id="rId14"/>
    <p:sldId id="2147480101" r:id="rId15"/>
    <p:sldId id="2147480108" r:id="rId16"/>
    <p:sldId id="2147479112" r:id="rId17"/>
    <p:sldId id="2147480157" r:id="rId18"/>
    <p:sldId id="2147480159" r:id="rId19"/>
    <p:sldId id="2147480154" r:id="rId20"/>
    <p:sldId id="2147480162" r:id="rId21"/>
    <p:sldId id="2147480153" r:id="rId22"/>
    <p:sldId id="2147480161" r:id="rId23"/>
    <p:sldId id="2147480163" r:id="rId24"/>
    <p:sldId id="2147480107" r:id="rId25"/>
    <p:sldId id="261" r:id="rId26"/>
    <p:sldId id="2147480106" r:id="rId27"/>
    <p:sldId id="2147468667" r:id="rId28"/>
    <p:sldId id="214747144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A2BB5CA-F51E-4D90-B7DB-95681881E22C}">
          <p14:sldIdLst>
            <p14:sldId id="2147468687"/>
            <p14:sldId id="1822"/>
            <p14:sldId id="1832"/>
            <p14:sldId id="2147480077"/>
          </p14:sldIdLst>
        </p14:section>
        <p14:section name="Annoucements" id="{928F5E9A-6EA3-4478-B30E-42F9B20CBE55}">
          <p14:sldIdLst>
            <p14:sldId id="2147480109"/>
            <p14:sldId id="2147480164"/>
            <p14:sldId id="2147480165"/>
            <p14:sldId id="2147480160"/>
            <p14:sldId id="2147480101"/>
            <p14:sldId id="2147480108"/>
          </p14:sldIdLst>
        </p14:section>
        <p14:section name="Main topic: FastTrack" id="{CB8AC74B-AF0C-4F36-AF22-299D47A82A3A}">
          <p14:sldIdLst>
            <p14:sldId id="2147479112"/>
            <p14:sldId id="2147480157"/>
            <p14:sldId id="2147480159"/>
          </p14:sldIdLst>
        </p14:section>
        <p14:section name="Top M365 Updates" id="{D8B6C314-5AC9-448A-96FA-61F4B8EF1F97}">
          <p14:sldIdLst>
            <p14:sldId id="2147480154"/>
            <p14:sldId id="2147480162"/>
            <p14:sldId id="2147480153"/>
            <p14:sldId id="2147480161"/>
            <p14:sldId id="2147480163"/>
          </p14:sldIdLst>
        </p14:section>
        <p14:section name="Closing" id="{4699685D-BB88-4EF6-9344-6FA39AFBA9E4}">
          <p14:sldIdLst>
            <p14:sldId id="2147480107"/>
            <p14:sldId id="261"/>
            <p14:sldId id="2147480106"/>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BFE7F-08EB-4851-80B3-2A30EE925A28}" v="273" dt="2023-09-26T14:55:23.788"/>
    <p1510:client id="{C44B97B2-A45E-497A-9D84-D8C565092D12}" v="1" dt="2023-09-26T13:51:32.114"/>
    <p1510:client id="{F55D5BF6-511E-4F1E-8114-B6BF7956E473}" v="2345" dt="2023-09-27T00:44:47.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676" autoAdjust="0"/>
  </p:normalViewPr>
  <p:slideViewPr>
    <p:cSldViewPr snapToGrid="0">
      <p:cViewPr varScale="1">
        <p:scale>
          <a:sx n="145" d="100"/>
          <a:sy n="145" d="100"/>
        </p:scale>
        <p:origin x="804" y="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1F5F4-22F8-42D2-8E55-D40A344C7E4A}"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4C60F-39BB-4B49-9568-748F5DA2799F}" type="slidenum">
              <a:rPr lang="en-US" smtClean="0"/>
              <a:t>‹#›</a:t>
            </a:fld>
            <a:endParaRPr lang="en-US"/>
          </a:p>
        </p:txBody>
      </p:sp>
    </p:spTree>
    <p:extLst>
      <p:ext uri="{BB962C8B-B14F-4D97-AF65-F5344CB8AC3E}">
        <p14:creationId xmlns:p14="http://schemas.microsoft.com/office/powerpoint/2010/main" val="369753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the new site on adoption.microsoft.com/</a:t>
            </a:r>
            <a:r>
              <a:rPr lang="en-US" err="1"/>
              <a:t>fasttrack</a:t>
            </a:r>
            <a:r>
              <a:rPr lang="en-US"/>
              <a:t>. </a:t>
            </a:r>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0050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9634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8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6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75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5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02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2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6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9/26/2023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641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9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32721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420015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087707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07027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79884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3150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53716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3199189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11223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338785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2038865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77897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91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65123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311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371514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148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280302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04141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208465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926839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036552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64887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4958435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484513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0521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321351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015203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055662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197159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72259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99123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608884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00428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85627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47542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5563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13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6017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35532974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87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026555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9/26/2023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674706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9/26/2023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46255112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9/26/2023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39235136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9/26/2023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5662317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9/26/2023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1439963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03861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9/26/2023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869384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9/26/2023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9873226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9/26/2023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86780771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1232327444"/>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137242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219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183272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983376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71111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820770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8803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113549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93407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0630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883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7108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413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645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14407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58184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4465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42864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0908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6026006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225421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366237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19622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161126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73124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73460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21621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9875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5678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282907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500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4900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558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520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341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20752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832930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899895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31474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531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970671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9/26/2023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793093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37330381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764349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13693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899642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570112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727980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123317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9/26/2023</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0264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image" Target="../media/image6.emf"/><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image" Target="../media/image20.emf"/><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23221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416180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766"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273757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9/26/2023</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49197450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adoption.microsoft.com/fasttrack" TargetMode="External"/><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adoption.microsoft.com/microsoft-security/" TargetMode="External"/><Relationship Id="rId5" Type="http://schemas.openxmlformats.org/officeDocument/2006/relationships/hyperlink" Target="https://adoption.microsoft.com/microsoft-teams/microsoft-teams-phone/" TargetMode="External"/><Relationship Id="rId4" Type="http://schemas.openxmlformats.org/officeDocument/2006/relationships/hyperlink" Target="https://adoption.microsoft.com/viv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hyperlink" Target="https://blogs.microsoft.com/blog/2023/09/21/announcing-microsoft-copilot-your-everyday-ai-companion/" TargetMode="External"/><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hyperlink" Target="https://techcommunity.microsoft.com/t5/microsoft-teams-blog/announcing-more-seamless-collaboration-in-microsoft-teams-for/ba-p/3901092" TargetMode="External"/><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august-2023/ba-p/3914305" TargetMode="External"/><Relationship Id="rId2" Type="http://schemas.openxmlformats.org/officeDocument/2006/relationships/notesSlide" Target="../notesSlides/notesSlide14.xml"/><Relationship Id="rId1" Type="http://schemas.openxmlformats.org/officeDocument/2006/relationships/slideLayout" Target="../slideLayouts/slideLayout9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Pages/DesignPageV2.aspx?subpage=design&amp;action=CreateByTemplate&amp;templateid=TM11316740&amp;omkt=en-us&amp;tryout=true&amp;linkorigin=MarketingGrowth&amp;marketchannel=FormsBlog&amp;contentsource=Newpollinweb" TargetMode="External"/><Relationship Id="rId2" Type="http://schemas.openxmlformats.org/officeDocument/2006/relationships/notesSlide" Target="../notesSlides/notesSlide15.xml"/><Relationship Id="rId1" Type="http://schemas.openxmlformats.org/officeDocument/2006/relationships/slideLayout" Target="../slideLayouts/slideLayout91.xml"/><Relationship Id="rId5" Type="http://schemas.openxmlformats.org/officeDocument/2006/relationships/image" Target="../media/image46.png"/><Relationship Id="rId4" Type="http://schemas.openxmlformats.org/officeDocument/2006/relationships/hyperlink" Target="https://techcommunity.microsoft.com/t5/microsoft-forms-blog/improved-experience-for-real-time-form-amp-quiz-responses/ba-p/3933203"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microsoft.com/events" TargetMode="External"/><Relationship Id="rId3" Type="http://schemas.openxmlformats.org/officeDocument/2006/relationships/hyperlink" Target="https://www.southcoastsummit.com/" TargetMode="External"/><Relationship Id="rId7" Type="http://schemas.openxmlformats.org/officeDocument/2006/relationships/image" Target="../media/image47.png"/><Relationship Id="rId2" Type="http://schemas.openxmlformats.org/officeDocument/2006/relationships/hyperlink" Target="https://powerplatformconf.com/#!/" TargetMode="External"/><Relationship Id="rId1" Type="http://schemas.openxmlformats.org/officeDocument/2006/relationships/slideLayout" Target="../slideLayouts/slideLayout25.xml"/><Relationship Id="rId6" Type="http://schemas.openxmlformats.org/officeDocument/2006/relationships/hyperlink" Target="https://ignite.microsoft.com/" TargetMode="External"/><Relationship Id="rId5" Type="http://schemas.openxmlformats.org/officeDocument/2006/relationships/hyperlink" Target="https://www.sharepointeurope.com/" TargetMode="External"/><Relationship Id="rId4" Type="http://schemas.openxmlformats.org/officeDocument/2006/relationships/hyperlink" Target="https://nam06.safelinks.protection.outlook.com/?url=https%3A%2F%2Fpilotl.ink%2Fr%3Fi%3Dmicrosoft%26e%3Dabrlkrudjdxkod64s4agazetd4q6me5r3g6h47i234s4wkjdv6v6ginwfnc3qscasbod5y6ncdhuxwvf7ebqhxu5aipmlhvvwlkid52kj7p2subrgsck6lq&amp;data=05%7C01%7Ctifflee%40microsoft.com%7C6a169b1f688d48ad527108db7270f35c%7C72f988bf86f141af91ab2d7cd011db47%7C1%7C0%7C638229601690998591%7CUnknown%7CTWFpbGZsb3d8eyJWIjoiMC4wLjAwMDAiLCJQIjoiV2luMzIiLCJBTiI6Ik1haWwiLCJXVCI6Mn0%3D%7C3000%7C%7C%7C&amp;sdata=eHQOQ4LWV7T1%2FSJjC8LMyUuNm4GwHck8g3fVF%2FCRhhU%3D&amp;reserved=0" TargetMode="External"/><Relationship Id="rId9"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www.teamsdagen.se/" TargetMode="External"/><Relationship Id="rId13" Type="http://schemas.openxmlformats.org/officeDocument/2006/relationships/hyperlink" Target="https://www.collabdays.org/2023-belgium/" TargetMode="External"/><Relationship Id="rId3" Type="http://schemas.openxmlformats.org/officeDocument/2006/relationships/hyperlink" Target="https://www.collabdays.org/2023-bletchleypark/" TargetMode="External"/><Relationship Id="rId7" Type="http://schemas.openxmlformats.org/officeDocument/2006/relationships/hyperlink" Target="https://www.balticsummit.pl/" TargetMode="External"/><Relationship Id="rId12" Type="http://schemas.openxmlformats.org/officeDocument/2006/relationships/hyperlink" Target="https://www.amssingapore.com/" TargetMode="External"/><Relationship Id="rId17"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hyperlink" Target="https://www.communitydays.org/" TargetMode="External"/><Relationship Id="rId16" Type="http://schemas.openxmlformats.org/officeDocument/2006/relationships/hyperlink" Target="https://www.microsoft.com/events" TargetMode="External"/><Relationship Id="rId1" Type="http://schemas.openxmlformats.org/officeDocument/2006/relationships/slideLayout" Target="../slideLayouts/slideLayout94.xml"/><Relationship Id="rId6" Type="http://schemas.openxmlformats.org/officeDocument/2006/relationships/hyperlink" Target="https://ams.community/" TargetMode="External"/><Relationship Id="rId11" Type="http://schemas.openxmlformats.org/officeDocument/2006/relationships/hyperlink" Target="https://collaborationhero.de/" TargetMode="External"/><Relationship Id="rId5" Type="http://schemas.openxmlformats.org/officeDocument/2006/relationships/hyperlink" Target="https://m365ottawa.com/" TargetMode="External"/><Relationship Id="rId15" Type="http://schemas.openxmlformats.org/officeDocument/2006/relationships/hyperlink" Target="https://mscloudevents.com/" TargetMode="External"/><Relationship Id="rId10" Type="http://schemas.openxmlformats.org/officeDocument/2006/relationships/hyperlink" Target="https://mn365.org/" TargetMode="External"/><Relationship Id="rId4" Type="http://schemas.openxmlformats.org/officeDocument/2006/relationships/hyperlink" Target="https://ams.community/ams-montpellier-28-sept-2023/" TargetMode="External"/><Relationship Id="rId9" Type="http://schemas.openxmlformats.org/officeDocument/2006/relationships/hyperlink" Target="https://www.communitydays.org/event/2023-10-13/knoxville-m365-community-day" TargetMode="External"/><Relationship Id="rId14" Type="http://schemas.openxmlformats.org/officeDocument/2006/relationships/hyperlink" Target="https://sessionize.com/amsmanila-2023/"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ms.community/" TargetMode="External"/><Relationship Id="rId7"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hyperlink" Target="http://www.m365tc.com/" TargetMode="External"/><Relationship Id="rId1" Type="http://schemas.openxmlformats.org/officeDocument/2006/relationships/slideLayout" Target="../slideLayouts/slideLayout94.xml"/><Relationship Id="rId6" Type="http://schemas.openxmlformats.org/officeDocument/2006/relationships/hyperlink" Target="https://www.microsoft.com/events" TargetMode="External"/><Relationship Id="rId5" Type="http://schemas.openxmlformats.org/officeDocument/2006/relationships/hyperlink" Target="https://www.communitydays.org/event/2023-12-09/m365-community-days-lagos-2023" TargetMode="External"/><Relationship Id="rId4" Type="http://schemas.openxmlformats.org/officeDocument/2006/relationships/hyperlink" Target="https://communitydays.org/event/2023-11-18/yyc-microsoft-community-da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6.xml"/><Relationship Id="rId4" Type="http://schemas.openxmlformats.org/officeDocument/2006/relationships/hyperlink" Target="https://aka.ms/M365Champion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ka.ms/Microsoft365ChampionCallFeedback" TargetMode="External"/><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aka.ms/CustomProductionVEP"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hyperlink" Target="https://aka.ms/VirtualEventPlayboo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doption.microsoft.com/enabling-modern-collaboration/" TargetMode="External"/><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hyperlink" Target="https://adoption.microsoft.com/release-notes/" TargetMode="External"/><Relationship Id="rId5" Type="http://schemas.openxmlformats.org/officeDocument/2006/relationships/hyperlink" Target="https://adoption.microsoft.com/sample-solution-gallery" TargetMode="External"/><Relationship Id="rId4" Type="http://schemas.openxmlformats.org/officeDocument/2006/relationships/hyperlink" Target="https://adoption.microsoft.com/syntex/adop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echcommunity.microsoft.com/t5/microsoft-onedrive-blog/join-us-on-oct-3-for-an-exclusive-onedrive-event/ba-p/3915320" TargetMode="Externa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hyperlink" Target="https://calndr.link/e/tbqjKdwrV3?s=outlook" TargetMode="External"/><Relationship Id="rId4" Type="http://schemas.openxmlformats.org/officeDocument/2006/relationships/hyperlink" Target="https://aka.ms/OneDriveEven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hyperlink" Target="https://aka.ms/MSCommunityLinkedIn" TargetMode="External"/><Relationship Id="rId5" Type="http://schemas.openxmlformats.org/officeDocument/2006/relationships/image" Target="../media/image37.jpeg"/><Relationship Id="rId4" Type="http://schemas.openxmlformats.org/officeDocument/2006/relationships/hyperlink" Target="https://www.linkedin.com/company/microsoft-community/posts/?feedView=video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3.xml"/><Relationship Id="rId4" Type="http://schemas.openxmlformats.org/officeDocument/2006/relationships/hyperlink" Target="https://aka.ms/MSCommunityLinked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dirty="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September 2023</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0040"/>
        </a:solidFill>
        <a:effectLst/>
      </p:bgPr>
    </p:bg>
    <p:spTree>
      <p:nvGrpSpPr>
        <p:cNvPr id="1" name=""/>
        <p:cNvGrpSpPr/>
        <p:nvPr/>
      </p:nvGrpSpPr>
      <p:grpSpPr>
        <a:xfrm>
          <a:off x="0" y="0"/>
          <a:ext cx="0" cy="0"/>
          <a:chOff x="0" y="0"/>
          <a:chExt cx="0" cy="0"/>
        </a:xfrm>
      </p:grpSpPr>
      <p:grpSp>
        <p:nvGrpSpPr>
          <p:cNvPr id="13" name="Group 12" descr="Three images showing the 3 different cities that 365 EduCon will take place in. &#10;First image is a picture of Capitol Hill in Washington, D.C., with the words DC June 12-16 2023 across it and Public Sector below. Second image is of downtown Seattle with the words Seattle August 21-25 2023 across it and Collaboration and Power Platform below. Third image is of downtown Chicago with the words Chicago October 30-November 3 2023 across it and Employee Experience below.">
            <a:extLst>
              <a:ext uri="{FF2B5EF4-FFF2-40B4-BE49-F238E27FC236}">
                <a16:creationId xmlns:a16="http://schemas.microsoft.com/office/drawing/2014/main" id="{80B1B7EF-83E9-9F9F-AA2D-D045DD7B8222}"/>
              </a:ext>
            </a:extLst>
          </p:cNvPr>
          <p:cNvGrpSpPr/>
          <p:nvPr/>
        </p:nvGrpSpPr>
        <p:grpSpPr>
          <a:xfrm>
            <a:off x="0" y="702012"/>
            <a:ext cx="12191999" cy="6857999"/>
            <a:chOff x="0" y="702012"/>
            <a:chExt cx="12191999" cy="6857999"/>
          </a:xfrm>
        </p:grpSpPr>
        <p:grpSp>
          <p:nvGrpSpPr>
            <p:cNvPr id="5" name="Group 4"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F481E3C2-FB31-7230-4E10-DBA694171198}"/>
                </a:ext>
                <a:ext uri="{C183D7F6-B498-43B3-948B-1728B52AA6E4}">
                  <adec:decorative xmlns:adec="http://schemas.microsoft.com/office/drawing/2017/decorative" val="0"/>
                </a:ext>
              </a:extLst>
            </p:cNvPr>
            <p:cNvGrpSpPr/>
            <p:nvPr/>
          </p:nvGrpSpPr>
          <p:grpSpPr>
            <a:xfrm>
              <a:off x="0" y="702012"/>
              <a:ext cx="12191999" cy="6857999"/>
              <a:chOff x="0" y="-127379"/>
              <a:chExt cx="12192000" cy="6858000"/>
            </a:xfrm>
          </p:grpSpPr>
          <p:pic>
            <p:nvPicPr>
              <p:cNvPr id="7" name="Picture 6" descr="Graphical user interface&#10;&#10;Description automatically generated">
                <a:extLst>
                  <a:ext uri="{FF2B5EF4-FFF2-40B4-BE49-F238E27FC236}">
                    <a16:creationId xmlns:a16="http://schemas.microsoft.com/office/drawing/2014/main" id="{B7013C0D-65E9-AE84-4CF2-1A02CC11A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79"/>
                <a:ext cx="12192000" cy="6858000"/>
              </a:xfrm>
              <a:prstGeom prst="rect">
                <a:avLst/>
              </a:prstGeom>
            </p:spPr>
          </p:pic>
          <p:sp>
            <p:nvSpPr>
              <p:cNvPr id="4" name="Rectangle 3">
                <a:extLst>
                  <a:ext uri="{FF2B5EF4-FFF2-40B4-BE49-F238E27FC236}">
                    <a16:creationId xmlns:a16="http://schemas.microsoft.com/office/drawing/2014/main" id="{1F64B572-7157-A31F-99D1-60383CCDA249}"/>
                  </a:ext>
                </a:extLst>
              </p:cNvPr>
              <p:cNvSpPr/>
              <p:nvPr/>
            </p:nvSpPr>
            <p:spPr>
              <a:xfrm>
                <a:off x="3402842" y="5454555"/>
                <a:ext cx="5313528" cy="873457"/>
              </a:xfrm>
              <a:prstGeom prst="rect">
                <a:avLst/>
              </a:prstGeom>
              <a:solidFill>
                <a:srgbClr val="15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30C594A8-C394-A03A-86CC-0303F92533EA}"/>
                </a:ext>
              </a:extLst>
            </p:cNvPr>
            <p:cNvSpPr txBox="1"/>
            <p:nvPr/>
          </p:nvSpPr>
          <p:spPr>
            <a:xfrm>
              <a:off x="1250731" y="5927582"/>
              <a:ext cx="18813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Public Sector</a:t>
              </a:r>
            </a:p>
          </p:txBody>
        </p:sp>
        <p:sp>
          <p:nvSpPr>
            <p:cNvPr id="9" name="TextBox 8"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9CE90B0F-F4AA-249C-E062-E337D20B56C4}"/>
                </a:ext>
              </a:extLst>
            </p:cNvPr>
            <p:cNvSpPr txBox="1"/>
            <p:nvPr/>
          </p:nvSpPr>
          <p:spPr>
            <a:xfrm>
              <a:off x="4740166" y="5939334"/>
              <a:ext cx="2711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Collaboration &amp; Power Platform</a:t>
              </a:r>
            </a:p>
          </p:txBody>
        </p:sp>
        <p:sp>
          <p:nvSpPr>
            <p:cNvPr id="12" name="TextBox 11"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7599D937-CEDF-CE79-1467-2CEE46F086A9}"/>
                </a:ext>
              </a:extLst>
            </p:cNvPr>
            <p:cNvSpPr txBox="1"/>
            <p:nvPr/>
          </p:nvSpPr>
          <p:spPr>
            <a:xfrm>
              <a:off x="8602718" y="5912007"/>
              <a:ext cx="2711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Employee Experience</a:t>
              </a:r>
            </a:p>
          </p:txBody>
        </p:sp>
      </p:grpSp>
      <p:pic>
        <p:nvPicPr>
          <p:cNvPr id="10" name="Picture 9">
            <a:extLst>
              <a:ext uri="{FF2B5EF4-FFF2-40B4-BE49-F238E27FC236}">
                <a16:creationId xmlns:a16="http://schemas.microsoft.com/office/drawing/2014/main" id="{6A8212C3-F14C-C4E5-5158-756C03807F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27" y="6350925"/>
            <a:ext cx="11013743" cy="499993"/>
          </a:xfrm>
          <a:prstGeom prst="rect">
            <a:avLst/>
          </a:prstGeom>
        </p:spPr>
      </p:pic>
      <p:sp>
        <p:nvSpPr>
          <p:cNvPr id="8" name="Title 7">
            <a:extLst>
              <a:ext uri="{FF2B5EF4-FFF2-40B4-BE49-F238E27FC236}">
                <a16:creationId xmlns:a16="http://schemas.microsoft.com/office/drawing/2014/main" id="{C07AAA27-7038-B9F8-2C2E-1EF5695C00F1}"/>
              </a:ext>
            </a:extLst>
          </p:cNvPr>
          <p:cNvSpPr txBox="1">
            <a:spLocks noGrp="1"/>
          </p:cNvSpPr>
          <p:nvPr>
            <p:ph type="title" idx="4294967295"/>
          </p:nvPr>
        </p:nvSpPr>
        <p:spPr>
          <a:xfrm>
            <a:off x="-2" y="131952"/>
            <a:ext cx="12192002"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5 days of learning at each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Top experts offer 25 Workshops and 120 Sessions in each city</a:t>
            </a:r>
          </a:p>
        </p:txBody>
      </p:sp>
    </p:spTree>
    <p:extLst>
      <p:ext uri="{BB962C8B-B14F-4D97-AF65-F5344CB8AC3E}">
        <p14:creationId xmlns:p14="http://schemas.microsoft.com/office/powerpoint/2010/main" val="91898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FastTrack</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Edwin Der – Senior Program Manager</a:t>
            </a:r>
          </a:p>
        </p:txBody>
      </p:sp>
    </p:spTree>
    <p:extLst>
      <p:ext uri="{BB962C8B-B14F-4D97-AF65-F5344CB8AC3E}">
        <p14:creationId xmlns:p14="http://schemas.microsoft.com/office/powerpoint/2010/main" val="52407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a:xfrm>
            <a:off x="466965" y="1122881"/>
            <a:ext cx="4167887" cy="861774"/>
          </a:xfrm>
        </p:spPr>
        <p:txBody>
          <a:bodyPr wrap="square" anchor="b">
            <a:normAutofit/>
          </a:bodyPr>
          <a:lstStyle/>
          <a:p>
            <a:r>
              <a:rPr lang="en-US"/>
              <a:t>What is FastTrack?</a:t>
            </a:r>
          </a:p>
        </p:txBody>
      </p:sp>
      <p:sp>
        <p:nvSpPr>
          <p:cNvPr id="3" name="TextBox 2">
            <a:extLst>
              <a:ext uri="{FF2B5EF4-FFF2-40B4-BE49-F238E27FC236}">
                <a16:creationId xmlns:a16="http://schemas.microsoft.com/office/drawing/2014/main" id="{1F5D42F2-61FE-A6F9-7DF3-60AACF99E33B}"/>
              </a:ext>
            </a:extLst>
          </p:cNvPr>
          <p:cNvSpPr txBox="1"/>
          <p:nvPr/>
        </p:nvSpPr>
        <p:spPr>
          <a:xfrm flipH="1">
            <a:off x="467030" y="2267712"/>
            <a:ext cx="4361002" cy="4154984"/>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a:gradFill>
                  <a:gsLst>
                    <a:gs pos="2917">
                      <a:schemeClr val="tx1"/>
                    </a:gs>
                    <a:gs pos="30000">
                      <a:schemeClr val="tx1"/>
                    </a:gs>
                  </a:gsLst>
                  <a:lin ang="5400000" scaled="0"/>
                </a:gradFill>
              </a:rPr>
              <a:t>FastTrack provides </a:t>
            </a:r>
            <a:r>
              <a:rPr lang="en-US" b="1">
                <a:gradFill>
                  <a:gsLst>
                    <a:gs pos="2917">
                      <a:schemeClr val="tx1"/>
                    </a:gs>
                    <a:gs pos="30000">
                      <a:schemeClr val="tx1"/>
                    </a:gs>
                  </a:gsLst>
                  <a:lin ang="5400000" scaled="0"/>
                </a:gradFill>
              </a:rPr>
              <a:t>remote guidance </a:t>
            </a:r>
            <a:r>
              <a:rPr lang="en-US">
                <a:gradFill>
                  <a:gsLst>
                    <a:gs pos="2917">
                      <a:schemeClr val="tx1"/>
                    </a:gs>
                    <a:gs pos="30000">
                      <a:schemeClr val="tx1"/>
                    </a:gs>
                  </a:gsLst>
                  <a:lin ang="5400000" scaled="0"/>
                </a:gradFill>
              </a:rPr>
              <a:t>to help organizations learn, prepare, and deploy Microsoft 365 services quickly and efficiently.</a:t>
            </a:r>
          </a:p>
          <a:p>
            <a:pPr marL="342900" indent="-342900" algn="l">
              <a:buFont typeface="Arial" panose="020B0604020202020204" pitchFamily="34" charset="0"/>
              <a:buChar char="•"/>
            </a:pPr>
            <a:endParaRPr lang="en-US">
              <a:gradFill>
                <a:gsLst>
                  <a:gs pos="2917">
                    <a:schemeClr val="tx1"/>
                  </a:gs>
                  <a:gs pos="30000">
                    <a:schemeClr val="tx1"/>
                  </a:gs>
                </a:gsLst>
                <a:lin ang="5400000" scaled="0"/>
              </a:gradFill>
            </a:endParaRPr>
          </a:p>
          <a:p>
            <a:pPr marL="342900" indent="-342900" algn="l">
              <a:buFont typeface="Arial" panose="020B0604020202020204" pitchFamily="34" charset="0"/>
              <a:buChar char="•"/>
            </a:pPr>
            <a:r>
              <a:rPr lang="en-US">
                <a:gradFill>
                  <a:gsLst>
                    <a:gs pos="2917">
                      <a:schemeClr val="tx1"/>
                    </a:gs>
                    <a:gs pos="30000">
                      <a:schemeClr val="tx1"/>
                    </a:gs>
                  </a:gsLst>
                  <a:lin ang="5400000" scaled="0"/>
                </a:gradFill>
              </a:rPr>
              <a:t>FastTrack utilizes step-by-step</a:t>
            </a:r>
            <a:r>
              <a:rPr lang="en-US" b="1">
                <a:gradFill>
                  <a:gsLst>
                    <a:gs pos="2917">
                      <a:schemeClr val="tx1"/>
                    </a:gs>
                    <a:gs pos="30000">
                      <a:schemeClr val="tx1"/>
                    </a:gs>
                  </a:gsLst>
                  <a:lin ang="5400000" scaled="0"/>
                </a:gradFill>
              </a:rPr>
              <a:t> self-service deployment guides </a:t>
            </a:r>
            <a:r>
              <a:rPr lang="en-US">
                <a:gradFill>
                  <a:gsLst>
                    <a:gs pos="2917">
                      <a:schemeClr val="tx1"/>
                    </a:gs>
                    <a:gs pos="30000">
                      <a:schemeClr val="tx1"/>
                    </a:gs>
                  </a:gsLst>
                  <a:lin ang="5400000" scaled="0"/>
                </a:gradFill>
              </a:rPr>
              <a:t>to simplify the deployment process and help organizations adopt Microsoft 365 services as quickly as possible.</a:t>
            </a:r>
          </a:p>
          <a:p>
            <a:pPr marL="342900" indent="-342900" algn="l">
              <a:buFont typeface="Arial" panose="020B0604020202020204" pitchFamily="34" charset="0"/>
              <a:buChar char="•"/>
            </a:pPr>
            <a:endParaRPr lang="en-US">
              <a:gradFill>
                <a:gsLst>
                  <a:gs pos="2917">
                    <a:schemeClr val="tx1"/>
                  </a:gs>
                  <a:gs pos="30000">
                    <a:schemeClr val="tx1"/>
                  </a:gs>
                </a:gsLst>
                <a:lin ang="5400000" scaled="0"/>
              </a:gradFill>
            </a:endParaRPr>
          </a:p>
          <a:p>
            <a:pPr marL="342900" indent="-342900" algn="l">
              <a:buFont typeface="Arial" panose="020B0604020202020204" pitchFamily="34" charset="0"/>
              <a:buChar char="•"/>
            </a:pPr>
            <a:r>
              <a:rPr lang="en-US" b="1">
                <a:gradFill>
                  <a:gsLst>
                    <a:gs pos="2917">
                      <a:schemeClr val="tx1"/>
                    </a:gs>
                    <a:gs pos="30000">
                      <a:schemeClr val="tx1"/>
                    </a:gs>
                  </a:gsLst>
                  <a:lin ang="5400000" scaled="0"/>
                </a:gradFill>
              </a:rPr>
              <a:t>FastTrack assistance </a:t>
            </a:r>
            <a:r>
              <a:rPr lang="en-US">
                <a:gradFill>
                  <a:gsLst>
                    <a:gs pos="2917">
                      <a:schemeClr val="tx1"/>
                    </a:gs>
                    <a:gs pos="30000">
                      <a:schemeClr val="tx1"/>
                    </a:gs>
                  </a:gsLst>
                  <a:lin ang="5400000" scaled="0"/>
                </a:gradFill>
              </a:rPr>
              <a:t>can be requested through the Microsoft 365 Admin Center.  Planned deployment date is highly recommended.</a:t>
            </a:r>
          </a:p>
        </p:txBody>
      </p:sp>
    </p:spTree>
    <p:extLst>
      <p:ext uri="{BB962C8B-B14F-4D97-AF65-F5344CB8AC3E}">
        <p14:creationId xmlns:p14="http://schemas.microsoft.com/office/powerpoint/2010/main" val="399389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a:xfrm>
            <a:off x="584200" y="1057672"/>
            <a:ext cx="9144000" cy="553998"/>
          </a:xfrm>
        </p:spPr>
        <p:txBody>
          <a:bodyPr wrap="square" anchor="b">
            <a:normAutofit/>
          </a:bodyPr>
          <a:lstStyle/>
          <a:p>
            <a:r>
              <a:rPr lang="en-US"/>
              <a:t>Now live on adoption.microsoft.com</a:t>
            </a:r>
          </a:p>
        </p:txBody>
      </p:sp>
      <p:sp>
        <p:nvSpPr>
          <p:cNvPr id="5" name="Text Placeholder 2">
            <a:extLst>
              <a:ext uri="{FF2B5EF4-FFF2-40B4-BE49-F238E27FC236}">
                <a16:creationId xmlns:a16="http://schemas.microsoft.com/office/drawing/2014/main" id="{CDE0E9D8-9F20-36C9-216C-D3D2DF51384B}"/>
              </a:ext>
            </a:extLst>
          </p:cNvPr>
          <p:cNvSpPr txBox="1">
            <a:spLocks/>
          </p:cNvSpPr>
          <p:nvPr/>
        </p:nvSpPr>
        <p:spPr>
          <a:xfrm>
            <a:off x="584200" y="1817679"/>
            <a:ext cx="3614127" cy="378302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FastTrack has a new home on adoption.microsoft.com, your one-stop shop for relevant articles and documentation to help leverage this free benefit for eligible subscriptions.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0D0D0D"/>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0D0D0D"/>
                </a:solidFill>
                <a:latin typeface="-apple-system"/>
              </a:rPr>
              <a:t>Check it out now: </a:t>
            </a:r>
            <a:r>
              <a:rPr lang="en-US" sz="1400">
                <a:solidFill>
                  <a:srgbClr val="0D0D0D"/>
                </a:solidFill>
                <a:latin typeface="-apple-system"/>
                <a:hlinkClick r:id="rId3"/>
              </a:rPr>
              <a:t>https://adoption.microsoft.com/fasttrack</a:t>
            </a:r>
            <a:r>
              <a:rPr lang="en-US" sz="1400">
                <a:solidFill>
                  <a:srgbClr val="0D0D0D"/>
                </a:solidFill>
                <a:latin typeface="-apple-system"/>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0D0D0D"/>
                </a:solidFill>
                <a:latin typeface="-apple-system"/>
              </a:rPr>
              <a:t>In addition, we’ve added direct FastTrack links to many other pages across the Microsoft Adoption Hub, such as the individual </a:t>
            </a:r>
            <a:r>
              <a:rPr lang="en-US" sz="1400">
                <a:solidFill>
                  <a:srgbClr val="0D0D0D"/>
                </a:solidFill>
                <a:latin typeface="-apple-system"/>
                <a:hlinkClick r:id="rId4"/>
              </a:rPr>
              <a:t>Microsoft Viva apps</a:t>
            </a:r>
            <a:r>
              <a:rPr lang="en-US" sz="1400">
                <a:solidFill>
                  <a:srgbClr val="0D0D0D"/>
                </a:solidFill>
                <a:latin typeface="-apple-system"/>
              </a:rPr>
              <a:t>, </a:t>
            </a:r>
            <a:r>
              <a:rPr lang="en-US" sz="1400">
                <a:solidFill>
                  <a:srgbClr val="0D0D0D"/>
                </a:solidFill>
                <a:latin typeface="-apple-system"/>
                <a:hlinkClick r:id="rId5"/>
              </a:rPr>
              <a:t>Microsoft Teams Phone</a:t>
            </a:r>
            <a:r>
              <a:rPr lang="en-US" sz="1400">
                <a:solidFill>
                  <a:srgbClr val="0D0D0D"/>
                </a:solidFill>
                <a:latin typeface="-apple-system"/>
              </a:rPr>
              <a:t>, and </a:t>
            </a:r>
            <a:r>
              <a:rPr lang="en-US" sz="1400">
                <a:solidFill>
                  <a:srgbClr val="0D0D0D"/>
                </a:solidFill>
                <a:latin typeface="-apple-system"/>
                <a:hlinkClick r:id="rId6"/>
              </a:rPr>
              <a:t>Microsoft Security</a:t>
            </a:r>
            <a:r>
              <a:rPr lang="en-US" sz="1400">
                <a:solidFill>
                  <a:srgbClr val="0D0D0D"/>
                </a:solidFill>
                <a:latin typeface="-apple-system"/>
              </a:rPr>
              <a:t>. </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pic>
        <p:nvPicPr>
          <p:cNvPr id="3" name="Picture 2" descr="Screenshot of the FastTrack for Microsoft 365 page on adoption.microsoft.com.">
            <a:extLst>
              <a:ext uri="{FF2B5EF4-FFF2-40B4-BE49-F238E27FC236}">
                <a16:creationId xmlns:a16="http://schemas.microsoft.com/office/drawing/2014/main" id="{107BABE2-AA46-7AE6-4478-44445C6F93E9}"/>
              </a:ext>
            </a:extLst>
          </p:cNvPr>
          <p:cNvPicPr>
            <a:picLocks noChangeAspect="1"/>
          </p:cNvPicPr>
          <p:nvPr/>
        </p:nvPicPr>
        <p:blipFill>
          <a:blip r:embed="rId7"/>
          <a:stretch>
            <a:fillRect/>
          </a:stretch>
        </p:blipFill>
        <p:spPr>
          <a:xfrm>
            <a:off x="4488473" y="1817679"/>
            <a:ext cx="6981092" cy="4776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6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30461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F2F2F"/>
                </a:solidFill>
                <a:effectLst/>
                <a:uLnTx/>
                <a:uFillTx/>
                <a:latin typeface="+mj-lt"/>
                <a:ea typeface="+mj-ea"/>
                <a:cs typeface="+mj-cs"/>
              </a:rPr>
              <a:t>Announcing Microsoft Copilot, your everyday AI companion</a:t>
            </a: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Copilot</a:t>
            </a:r>
            <a:endPar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7" y="2145080"/>
            <a:ext cx="4155301" cy="416327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a:solidFill>
                  <a:srgbClr val="2F2F2F"/>
                </a:solidFill>
                <a:effectLst/>
                <a:latin typeface="Segoe UI" panose="020B0502040204020203" pitchFamily="34" charset="0"/>
              </a:rPr>
              <a:t>Microsoft Copilot will begin to roll out in its early form as part of our free update to Windows 11, starting September 26 — and across Bing, Edge, and Microsoft 365 Copilot this fall. </a:t>
            </a:r>
          </a:p>
          <a:p>
            <a:pPr marL="0" indent="0" algn="l">
              <a:lnSpc>
                <a:spcPct val="100000"/>
              </a:lnSpc>
              <a:spcBef>
                <a:spcPts val="0"/>
              </a:spcBef>
              <a:buNone/>
            </a:pPr>
            <a:endParaRPr lang="en-US" sz="1400" b="0" i="0">
              <a:solidFill>
                <a:srgbClr val="2F2F2F"/>
              </a:solidFill>
              <a:effectLst/>
              <a:latin typeface="Segoe UI" panose="020B0502040204020203" pitchFamily="34" charset="0"/>
            </a:endParaRPr>
          </a:p>
          <a:p>
            <a:pPr algn="l">
              <a:lnSpc>
                <a:spcPct val="100000"/>
              </a:lnSpc>
              <a:spcBef>
                <a:spcPts val="0"/>
              </a:spcBef>
              <a:buFont typeface="Arial" panose="020B0604020202020204" pitchFamily="34" charset="0"/>
              <a:buChar char="•"/>
            </a:pPr>
            <a:r>
              <a:rPr lang="en-US" sz="1400" b="0" i="0">
                <a:solidFill>
                  <a:srgbClr val="2F2F2F"/>
                </a:solidFill>
                <a:effectLst/>
                <a:latin typeface="Segoe UI" panose="020B0502040204020203" pitchFamily="34" charset="0"/>
              </a:rPr>
              <a:t>With over 150 new features, the next Windows 11 update is one of our most ambitious yet, bringing the power of Copilot and new AI powered experiences to apps like Paint, Photos, Clipchamp and more right to your Windows PC.</a:t>
            </a:r>
          </a:p>
          <a:p>
            <a:pPr algn="l">
              <a:lnSpc>
                <a:spcPct val="100000"/>
              </a:lnSpc>
              <a:spcBef>
                <a:spcPts val="0"/>
              </a:spcBef>
              <a:buFont typeface="Arial" panose="020B0604020202020204" pitchFamily="34" charset="0"/>
              <a:buChar char="•"/>
            </a:pPr>
            <a:r>
              <a:rPr lang="en-US" sz="1400" b="0" i="0">
                <a:solidFill>
                  <a:srgbClr val="2F2F2F"/>
                </a:solidFill>
                <a:effectLst/>
                <a:latin typeface="Segoe UI" panose="020B0502040204020203" pitchFamily="34" charset="0"/>
              </a:rPr>
              <a:t>Microsoft 365 Copilot will be generally available for enterprise customers on November 1, 2023, along with Microsoft 365 Chat, a new AI assistant that will completely transform the way you work.</a:t>
            </a:r>
          </a:p>
          <a:p>
            <a:pPr marL="0" indent="0" algn="l">
              <a:lnSpc>
                <a:spcPct val="100000"/>
              </a:lnSpc>
              <a:spcBef>
                <a:spcPts val="0"/>
              </a:spcBef>
              <a:buNone/>
            </a:pPr>
            <a:endParaRPr lang="en-US" sz="1400">
              <a:solidFill>
                <a:srgbClr val="2F2F2F"/>
              </a:solidFill>
            </a:endParaRPr>
          </a:p>
          <a:p>
            <a:pPr marL="0" indent="0" algn="l">
              <a:lnSpc>
                <a:spcPct val="100000"/>
              </a:lnSpc>
              <a:spcBef>
                <a:spcPts val="0"/>
              </a:spcBef>
              <a:buNone/>
            </a:pPr>
            <a:r>
              <a:rPr lang="en-US" sz="1400">
                <a:solidFill>
                  <a:srgbClr val="2F2F2F"/>
                </a:solidFill>
              </a:rPr>
              <a:t>Click </a:t>
            </a:r>
            <a:r>
              <a:rPr lang="en-US" sz="1400">
                <a:solidFill>
                  <a:srgbClr val="2F2F2F"/>
                </a:solidFill>
                <a:hlinkClick r:id="rId3"/>
              </a:rPr>
              <a:t>here</a:t>
            </a:r>
            <a:r>
              <a:rPr lang="en-US" sz="1400">
                <a:solidFill>
                  <a:srgbClr val="2F2F2F"/>
                </a:solidFill>
              </a:rPr>
              <a:t> to learn more.</a:t>
            </a:r>
            <a:endParaRPr lang="en-US" sz="1400" b="0" i="0">
              <a:solidFill>
                <a:srgbClr val="2F2F2F"/>
              </a:solidFill>
              <a:effectLst/>
              <a:latin typeface="Segoe UI" panose="020B0502040204020203" pitchFamily="34" charset="0"/>
            </a:endParaRPr>
          </a:p>
        </p:txBody>
      </p:sp>
      <p:pic>
        <p:nvPicPr>
          <p:cNvPr id="6" name="Picture 5" descr="A screen shot of the new Copilot icon">
            <a:extLst>
              <a:ext uri="{FF2B5EF4-FFF2-40B4-BE49-F238E27FC236}">
                <a16:creationId xmlns:a16="http://schemas.microsoft.com/office/drawing/2014/main" id="{A4920D67-C3CD-340B-DF90-51451A87A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101" y="1351113"/>
            <a:ext cx="7401369" cy="4163270"/>
          </a:xfrm>
          <a:prstGeom prst="rect">
            <a:avLst/>
          </a:prstGeom>
        </p:spPr>
      </p:pic>
    </p:spTree>
    <p:extLst>
      <p:ext uri="{BB962C8B-B14F-4D97-AF65-F5344CB8AC3E}">
        <p14:creationId xmlns:p14="http://schemas.microsoft.com/office/powerpoint/2010/main" val="3127405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mj-lt"/>
                <a:ea typeface="+mj-ea"/>
                <a:cs typeface="+mj-cs"/>
              </a:rPr>
              <a:t>Side-by-side multitasking and cross-tenant notifications</a:t>
            </a:r>
            <a:endParaRPr kumimoji="0" lang="en-US" sz="2000" b="0" i="0" u="none" strike="noStrike" kern="1200" cap="none" spc="0" normalizeH="0" baseline="0" noProof="0" dirty="0">
              <a:ln>
                <a:noFill/>
              </a:ln>
              <a:solidFill>
                <a:srgbClr val="333333"/>
              </a:solidFill>
              <a:effectLst/>
              <a:uLnTx/>
              <a:uFillTx/>
              <a:latin typeface="+mj-lt"/>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2220748"/>
            <a:ext cx="4345556" cy="408760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With the new Teams client, users can now work across multiple tenants and accounts in side-by-side windows. They can join a meeting or collaborate in a channel hosted in another tenant, and simultaneously compose chat messages in their own tenant. Users can receive cross-tenant notifications for all accounts and tenants added to the Teams client, no matter which one is currently in focus.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u="none" strike="noStrike" kern="1200" cap="none" spc="0" normalizeH="0" baseline="0" noProof="0">
              <a:ln>
                <a:noFill/>
              </a:ln>
              <a:solidFill>
                <a:srgbClr val="333333"/>
              </a:solidFill>
              <a:uLnTx/>
              <a:uFillTx/>
              <a:latin typeface="SegoeUI"/>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ea typeface="Aptos" panose="020B0004020202020204" pitchFamily="34" charset="0"/>
              </a:rPr>
              <a:t>Learn more </a:t>
            </a:r>
            <a:r>
              <a:rPr lang="en-US" sz="1400" b="0" i="0">
                <a:solidFill>
                  <a:srgbClr val="333333"/>
                </a:solidFill>
                <a:effectLst/>
                <a:latin typeface="SegoeUI"/>
                <a:ea typeface="Aptos" panose="020B0004020202020204" pitchFamily="34" charset="0"/>
                <a:hlinkClick r:id="rId3"/>
              </a:rPr>
              <a:t>here</a:t>
            </a:r>
            <a:r>
              <a:rPr lang="en-US" sz="1400" b="0" i="0">
                <a:solidFill>
                  <a:srgbClr val="333333"/>
                </a:solidFill>
                <a:effectLst/>
                <a:latin typeface="SegoeUI"/>
                <a:ea typeface="Aptos" panose="020B0004020202020204" pitchFamily="34" charset="0"/>
              </a:rPr>
              <a:t>.</a:t>
            </a:r>
            <a:endParaRPr kumimoji="0" lang="en-US" sz="14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6" name="Picture 5" descr="A screenshot of using side-by-side multitasking and cross-tenant work.">
            <a:extLst>
              <a:ext uri="{FF2B5EF4-FFF2-40B4-BE49-F238E27FC236}">
                <a16:creationId xmlns:a16="http://schemas.microsoft.com/office/drawing/2014/main" id="{D04FF249-3508-7CBB-FC0A-5676FC6F7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961" y="1351113"/>
            <a:ext cx="7266039" cy="4087601"/>
          </a:xfrm>
          <a:prstGeom prst="rect">
            <a:avLst/>
          </a:prstGeom>
        </p:spPr>
      </p:pic>
    </p:spTree>
    <p:extLst>
      <p:ext uri="{BB962C8B-B14F-4D97-AF65-F5344CB8AC3E}">
        <p14:creationId xmlns:p14="http://schemas.microsoft.com/office/powerpoint/2010/main" val="416875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mj-lt"/>
                <a:ea typeface="+mj-ea"/>
                <a:cs typeface="+mj-cs"/>
              </a:rPr>
              <a:t>Animated backgrounds</a:t>
            </a:r>
            <a:endParaRPr kumimoji="0" lang="en-US" sz="2000" b="0" i="0" u="none" strike="noStrike" kern="1200" cap="none" spc="0" normalizeH="0" baseline="0" noProof="0" dirty="0">
              <a:ln>
                <a:noFill/>
              </a:ln>
              <a:solidFill>
                <a:srgbClr val="333333"/>
              </a:solidFill>
              <a:effectLst/>
              <a:uLnTx/>
              <a:uFillTx/>
              <a:latin typeface="+mj-lt"/>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1973676"/>
            <a:ext cx="4254060"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a:solidFill>
                  <a:srgbClr val="333333"/>
                </a:solidFill>
                <a:effectLst/>
                <a:latin typeface="SegoeUI"/>
              </a:rPr>
              <a:t>The dynamic background feature in Teams meetings allows you to replace your existing background with a dynamic animation for a more immersive virtual environment. It offers various options to enhance meeting experience with creativity and personalization according to their preferences.</a:t>
            </a:r>
          </a:p>
          <a:p>
            <a:pPr marL="0" indent="0" algn="l">
              <a:lnSpc>
                <a:spcPct val="100000"/>
              </a:lnSpc>
              <a:spcBef>
                <a:spcPts val="0"/>
              </a:spcBef>
              <a:buNone/>
            </a:pPr>
            <a:br>
              <a:rPr lang="en-US" sz="1400" b="0" i="0">
                <a:solidFill>
                  <a:srgbClr val="333333"/>
                </a:solidFill>
                <a:effectLst/>
                <a:latin typeface="SegoeUI"/>
              </a:rPr>
            </a:br>
            <a:r>
              <a:rPr lang="en-US" sz="1400" b="0" i="0">
                <a:solidFill>
                  <a:srgbClr val="333333"/>
                </a:solidFill>
                <a:effectLst/>
                <a:latin typeface="SegoeUI"/>
              </a:rPr>
              <a:t>Before a meeting starts, select </a:t>
            </a:r>
            <a:r>
              <a:rPr lang="en-US" sz="1400" b="0" i="1">
                <a:solidFill>
                  <a:srgbClr val="333333"/>
                </a:solidFill>
                <a:effectLst/>
                <a:latin typeface="SegoeUI"/>
              </a:rPr>
              <a:t>Effects and Avatars &gt; Video effects</a:t>
            </a:r>
            <a:r>
              <a:rPr lang="en-US" sz="1400" b="0" i="0">
                <a:solidFill>
                  <a:srgbClr val="333333"/>
                </a:solidFill>
                <a:effectLst/>
                <a:latin typeface="SegoeUI"/>
              </a:rPr>
              <a:t> in the pre-join screen and select a new animated background, identified by the small video icon in the bottom-left corner of the preview picture. During a meeting, you can select an animated background by clicking </a:t>
            </a:r>
            <a:r>
              <a:rPr lang="en-US" sz="1400" b="0" i="1">
                <a:solidFill>
                  <a:srgbClr val="333333"/>
                </a:solidFill>
                <a:effectLst/>
                <a:latin typeface="SegoeUI"/>
              </a:rPr>
              <a:t>More &gt; Effects and Avatars &gt; Select a background</a:t>
            </a:r>
            <a:r>
              <a:rPr lang="en-US" sz="1400" b="0" i="0">
                <a:solidFill>
                  <a:srgbClr val="333333"/>
                </a:solidFill>
                <a:effectLst/>
                <a:latin typeface="SegoeUI"/>
              </a:rPr>
              <a:t>.</a:t>
            </a:r>
          </a:p>
          <a:p>
            <a:pPr marL="0" indent="0" algn="l">
              <a:lnSpc>
                <a:spcPct val="100000"/>
              </a:lnSpc>
              <a:spcBef>
                <a:spcPts val="0"/>
              </a:spcBef>
              <a:buNone/>
            </a:pPr>
            <a:endParaRPr lang="en-US" sz="1400">
              <a:solidFill>
                <a:srgbClr val="333333"/>
              </a:solidFill>
              <a:latin typeface="SegoeUI"/>
            </a:endParaRPr>
          </a:p>
          <a:p>
            <a:pPr marL="0" indent="0" algn="l">
              <a:lnSpc>
                <a:spcPct val="100000"/>
              </a:lnSpc>
              <a:spcBef>
                <a:spcPts val="0"/>
              </a:spcBef>
              <a:buNone/>
            </a:pPr>
            <a:r>
              <a:rPr lang="en-US" sz="1400" b="0" i="0">
                <a:solidFill>
                  <a:srgbClr val="333333"/>
                </a:solidFill>
                <a:effectLst/>
                <a:latin typeface="SegoeUI"/>
              </a:rPr>
              <a:t>Click </a:t>
            </a:r>
            <a:r>
              <a:rPr lang="en-US" sz="1400" b="0" i="0">
                <a:solidFill>
                  <a:srgbClr val="333333"/>
                </a:solidFill>
                <a:effectLst/>
                <a:latin typeface="SegoeUI"/>
                <a:hlinkClick r:id="rId3"/>
              </a:rPr>
              <a:t>here</a:t>
            </a:r>
            <a:r>
              <a:rPr lang="en-US" sz="1400" b="0" i="0">
                <a:solidFill>
                  <a:srgbClr val="333333"/>
                </a:solidFill>
                <a:effectLst/>
                <a:latin typeface="SegoeUI"/>
              </a:rPr>
              <a:t> to learn more.</a:t>
            </a:r>
          </a:p>
        </p:txBody>
      </p:sp>
      <p:pic>
        <p:nvPicPr>
          <p:cNvPr id="9" name="Picture 8" descr="A screenshot of the Teams meeting join experience showing the backgrounds selection.">
            <a:extLst>
              <a:ext uri="{FF2B5EF4-FFF2-40B4-BE49-F238E27FC236}">
                <a16:creationId xmlns:a16="http://schemas.microsoft.com/office/drawing/2014/main" id="{425B82E9-CF52-9D9D-B3CC-C23CF8393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453" y="1351113"/>
            <a:ext cx="7177548" cy="4037820"/>
          </a:xfrm>
          <a:prstGeom prst="rect">
            <a:avLst/>
          </a:prstGeom>
        </p:spPr>
      </p:pic>
    </p:spTree>
    <p:extLst>
      <p:ext uri="{BB962C8B-B14F-4D97-AF65-F5344CB8AC3E}">
        <p14:creationId xmlns:p14="http://schemas.microsoft.com/office/powerpoint/2010/main" val="372835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mj-lt"/>
                <a:ea typeface="+mj-ea"/>
                <a:cs typeface="+mj-cs"/>
              </a:rPr>
              <a:t>Improved experience for real-time form &amp; quiz responses</a:t>
            </a:r>
            <a:endParaRPr kumimoji="0" lang="en-US" sz="2000" b="0" i="0" u="none" strike="noStrike" kern="1200" cap="none" spc="0" normalizeH="0" baseline="0" noProof="0" dirty="0">
              <a:ln>
                <a:noFill/>
              </a:ln>
              <a:solidFill>
                <a:srgbClr val="333333"/>
              </a:solidFill>
              <a:effectLst/>
              <a:uLnTx/>
              <a:uFillTx/>
              <a:latin typeface="+mj-lt"/>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Forms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2113934"/>
            <a:ext cx="4351946" cy="4194415"/>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a:solidFill>
                  <a:srgbClr val="333333"/>
                </a:solidFill>
                <a:effectLst/>
                <a:latin typeface="SegoeUI"/>
              </a:rPr>
              <a:t>The Forms live presentation feature is a crowd favorite, receiving an abundance of positive feedback since its initial release. It effectively bridges the gap between form owners and their audience, significantly elevating engagement levels. We've recently updated the live presentation experience to be even more immersive and seamless when you present your forms or quizzes. Let's delve into these exciting changes! You can also try out these improvements from </a:t>
            </a:r>
            <a:r>
              <a:rPr lang="en-US" sz="1400" b="0" i="0" u="sng">
                <a:solidFill>
                  <a:srgbClr val="146CAC"/>
                </a:solidFill>
                <a:effectLst/>
                <a:latin typeface="SegoeUI"/>
                <a:hlinkClick r:id="rId3"/>
              </a:rPr>
              <a:t>this amazing template</a:t>
            </a:r>
            <a:r>
              <a:rPr lang="en-US" sz="1400" u="sng">
                <a:solidFill>
                  <a:srgbClr val="333333"/>
                </a:solidFill>
                <a:latin typeface="SegoeUI"/>
              </a:rPr>
              <a:t>.</a:t>
            </a:r>
          </a:p>
          <a:p>
            <a:pPr marL="0" indent="0" algn="l">
              <a:lnSpc>
                <a:spcPct val="100000"/>
              </a:lnSpc>
              <a:spcBef>
                <a:spcPts val="0"/>
              </a:spcBef>
              <a:buNone/>
            </a:pPr>
            <a:endParaRPr lang="en-US" sz="1400">
              <a:solidFill>
                <a:srgbClr val="333333"/>
              </a:solidFill>
              <a:latin typeface="SegoeUI"/>
            </a:endParaRPr>
          </a:p>
          <a:p>
            <a:pPr marL="0" indent="0" algn="l">
              <a:lnSpc>
                <a:spcPct val="100000"/>
              </a:lnSpc>
              <a:spcBef>
                <a:spcPts val="0"/>
              </a:spcBef>
              <a:buNone/>
            </a:pPr>
            <a:r>
              <a:rPr lang="en-US" sz="1400">
                <a:solidFill>
                  <a:srgbClr val="333333"/>
                </a:solidFill>
                <a:latin typeface="SegoeUI"/>
              </a:rPr>
              <a:t>Click </a:t>
            </a:r>
            <a:r>
              <a:rPr lang="en-US" sz="1400">
                <a:solidFill>
                  <a:srgbClr val="333333"/>
                </a:solidFill>
                <a:latin typeface="SegoeUI"/>
                <a:hlinkClick r:id="rId4"/>
              </a:rPr>
              <a:t>here</a:t>
            </a:r>
            <a:r>
              <a:rPr lang="en-US" sz="1400">
                <a:solidFill>
                  <a:srgbClr val="333333"/>
                </a:solidFill>
                <a:latin typeface="SegoeUI"/>
              </a:rPr>
              <a:t> to learn more.</a:t>
            </a:r>
            <a:br>
              <a:rPr lang="en-US" sz="1400" b="0" i="0">
                <a:solidFill>
                  <a:srgbClr val="333333"/>
                </a:solidFill>
                <a:effectLst/>
                <a:latin typeface="SegoeUI"/>
              </a:rPr>
            </a:br>
            <a:endParaRPr kumimoji="0" lang="en-US" sz="12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12" name="Picture 11" descr="A screenshot of the new Forms experience.">
            <a:extLst>
              <a:ext uri="{FF2B5EF4-FFF2-40B4-BE49-F238E27FC236}">
                <a16:creationId xmlns:a16="http://schemas.microsoft.com/office/drawing/2014/main" id="{B81DA94B-6673-50F5-5E96-F3840E3FA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452" y="1351113"/>
            <a:ext cx="7197358" cy="4048964"/>
          </a:xfrm>
          <a:prstGeom prst="rect">
            <a:avLst/>
          </a:prstGeom>
        </p:spPr>
      </p:pic>
    </p:spTree>
    <p:extLst>
      <p:ext uri="{BB962C8B-B14F-4D97-AF65-F5344CB8AC3E}">
        <p14:creationId xmlns:p14="http://schemas.microsoft.com/office/powerpoint/2010/main" val="450662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 uri="{C183D7F6-B498-43B3-948B-1728B52AA6E4}">
                <adec:decorative xmlns:adec="http://schemas.microsoft.com/office/drawing/2017/decorative" val="1"/>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dirty="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buNone/>
            </a:pPr>
            <a:r>
              <a:rPr lang="en-US" sz="2000" dirty="0">
                <a:solidFill>
                  <a:schemeClr val="tx1"/>
                </a:solidFill>
                <a:latin typeface="Segoe UI" panose="020B0502040204020203" pitchFamily="34" charset="0"/>
                <a:ea typeface="Calibri" panose="020F0502020204030204" pitchFamily="34" charset="0"/>
              </a:rPr>
              <a:t>Oct 3-5, 2023 </a:t>
            </a:r>
          </a:p>
          <a:p>
            <a:pPr marL="0" indent="0" algn="l">
              <a:buNone/>
            </a:pPr>
            <a:r>
              <a:rPr lang="en-US" sz="2000" b="0" i="0" dirty="0">
                <a:solidFill>
                  <a:schemeClr val="tx1"/>
                </a:solidFill>
                <a:effectLst/>
                <a:latin typeface="Segoe UI" panose="020B0502040204020203" pitchFamily="34" charset="0"/>
              </a:rPr>
              <a:t>Oct 13-14, 2023</a:t>
            </a:r>
          </a:p>
          <a:p>
            <a:pPr marL="0" indent="0" algn="l">
              <a:buNone/>
            </a:pPr>
            <a:r>
              <a:rPr lang="en-US" sz="2000" b="0" i="0" dirty="0">
                <a:solidFill>
                  <a:schemeClr val="tx1"/>
                </a:solidFill>
                <a:effectLst/>
                <a:latin typeface="Segoe UI" panose="020B0502040204020203" pitchFamily="34" charset="0"/>
              </a:rPr>
              <a:t>Oct 30-Nov 3, 2023</a:t>
            </a:r>
          </a:p>
          <a:p>
            <a:pPr marL="0" indent="0" algn="l">
              <a:buNone/>
            </a:pPr>
            <a:r>
              <a:rPr lang="en-US" dirty="0">
                <a:solidFill>
                  <a:srgbClr val="262626"/>
                </a:solidFill>
                <a:latin typeface="Segoe UI" panose="020B0502040204020203" pitchFamily="34" charset="0"/>
              </a:rPr>
              <a:t>Nov 27-30, 2023</a:t>
            </a:r>
          </a:p>
          <a:p>
            <a:pPr marL="0" indent="0" algn="l">
              <a:buNone/>
            </a:pPr>
            <a:r>
              <a:rPr lang="en-US" dirty="0">
                <a:solidFill>
                  <a:srgbClr val="262626"/>
                </a:solidFill>
                <a:latin typeface="Segoe UI" panose="020B0502040204020203" pitchFamily="34" charset="0"/>
              </a:rPr>
              <a:t>Nov 15-16, 2023</a:t>
            </a:r>
            <a:endParaRPr lang="en-US" sz="2000" b="0" i="0" dirty="0">
              <a:solidFill>
                <a:srgbClr val="262626"/>
              </a:solidFill>
              <a:effectLst/>
              <a:latin typeface="Segoe UI" panose="020B0502040204020203" pitchFamily="34" charset="0"/>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dirty="0">
                <a:ln>
                  <a:noFill/>
                </a:ln>
                <a:solidFill>
                  <a:srgbClr val="0078D4"/>
                </a:solidFill>
                <a:effectLst/>
                <a:uLnTx/>
                <a:uFillTx/>
                <a:latin typeface="Segoe UI" panose="020B0502040204020203" pitchFamily="34" charset="0"/>
                <a:ea typeface="+mn-ea"/>
                <a:cs typeface="Segoe UI Semilight" panose="020B0402040204020203" pitchFamily="34" charset="0"/>
                <a:hlinkClick r:id="rId2"/>
              </a:rPr>
              <a:t>Microsoft Power Platform Conference</a:t>
            </a:r>
            <a:endParaRPr kumimoji="0" lang="en-US" sz="2000" b="0" i="0" u="none" strike="noStrike" kern="1200" cap="none" spc="0" normalizeH="0" baseline="0" noProof="0" dirty="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262626"/>
                </a:solidFill>
                <a:effectLst/>
                <a:uLnTx/>
                <a:uFillTx/>
                <a:latin typeface="Segoe UI" panose="020B0502040204020203" pitchFamily="34" charset="0"/>
                <a:ea typeface="+mn-ea"/>
                <a:cs typeface="Segoe UI Semilight" panose="020B0402040204020203" pitchFamily="34" charset="0"/>
                <a:hlinkClick r:id="rId3"/>
              </a:rPr>
              <a:t>South Coast Summit</a:t>
            </a:r>
            <a:endParaRPr kumimoji="0" lang="en-US" sz="2000" b="0" i="0" u="none" strike="noStrike" kern="1200" cap="none" spc="0" normalizeH="0" baseline="0" noProof="0" dirty="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dirty="0">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4"/>
              </a:rPr>
              <a:t>365 </a:t>
            </a:r>
            <a:r>
              <a:rPr kumimoji="0" lang="en-US" sz="2000" b="0" i="0" u="sng" strike="noStrike" kern="1200" cap="none" spc="0" normalizeH="0" baseline="0" noProof="0" dirty="0" err="1">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4"/>
              </a:rPr>
              <a:t>EduCon</a:t>
            </a:r>
            <a:r>
              <a:rPr kumimoji="0" lang="en-US" sz="2000" b="0" i="0" u="sng" strike="noStrike" kern="1200" cap="none" spc="0" normalizeH="0" baseline="0" noProof="0" dirty="0">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4"/>
              </a:rPr>
              <a:t> Chicago</a:t>
            </a:r>
            <a:endParaRPr kumimoji="0" lang="en-US" sz="20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u="sng" dirty="0">
                <a:solidFill>
                  <a:srgbClr val="0078D4"/>
                </a:solidFill>
                <a:latin typeface="Segoe UI" panose="020B0502040204020203" pitchFamily="34" charset="0"/>
                <a:hlinkClick r:id="rId5"/>
              </a:rPr>
              <a:t>European SharePoint Conference (ESPC)</a:t>
            </a:r>
            <a:endParaRPr lang="en-US" u="sng" dirty="0">
              <a:solidFill>
                <a:srgbClr val="0078D4"/>
              </a:solidFill>
              <a:latin typeface="Segoe UI" panose="020B0502040204020203" pitchFamily="34" charset="0"/>
              <a:hlinkClick r:id="rId6"/>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u="sng" dirty="0">
                <a:solidFill>
                  <a:srgbClr val="0078D4"/>
                </a:solidFill>
                <a:latin typeface="Segoe UI" panose="020B0502040204020203" pitchFamily="34" charset="0"/>
                <a:hlinkClick r:id="rId6"/>
              </a:rPr>
              <a:t>Microsoft Ignite</a:t>
            </a:r>
            <a:endParaRPr kumimoji="0" lang="en-US" sz="20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Las Vegas, NV</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Farnborough, UK</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Chicago, IL</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dirty="0">
                <a:solidFill>
                  <a:srgbClr val="262626"/>
                </a:solidFill>
                <a:latin typeface="Segoe UI" panose="020B0502040204020203" pitchFamily="34" charset="0"/>
              </a:rPr>
              <a:t>Amsterdam, Netherlands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dirty="0">
                <a:solidFill>
                  <a:srgbClr val="262626"/>
                </a:solidFill>
                <a:latin typeface="Segoe UI" panose="020B0502040204020203" pitchFamily="34" charset="0"/>
              </a:rPr>
              <a:t>Hybrid/Seattle, WA</a:t>
            </a:r>
            <a:endParaRPr kumimoji="0" lang="en-US" sz="2000" b="0" i="0" u="none" strike="noStrike" kern="1200" cap="none" spc="0" normalizeH="0" baseline="0" noProof="0" dirty="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dirty="0">
              <a:ln>
                <a:noFill/>
              </a:ln>
              <a:solidFill>
                <a:srgbClr val="262626"/>
              </a:solidFill>
              <a:effectLst/>
              <a:uLnTx/>
              <a:uFillTx/>
              <a:latin typeface="Segoe UI" panose="020B0502040204020203" pitchFamily="34" charset="0"/>
              <a:ea typeface="+mn-ea"/>
              <a:cs typeface="Segoe UI Semilight" panose="020B0402040204020203" pitchFamily="34" charset="0"/>
            </a:endParaRPr>
          </a:p>
        </p:txBody>
      </p:sp>
      <p:pic>
        <p:nvPicPr>
          <p:cNvPr id="5" name="Picture 4">
            <a:extLst>
              <a:ext uri="{FF2B5EF4-FFF2-40B4-BE49-F238E27FC236}">
                <a16:creationId xmlns:a16="http://schemas.microsoft.com/office/drawing/2014/main" id="{3A4F6952-0D80-4EA0-9573-E2C232BDEF6C}"/>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 uri="{C183D7F6-B498-43B3-948B-1728B52AA6E4}">
                <adec:decorative xmlns:adec="http://schemas.microsoft.com/office/drawing/2017/decorative" val="1"/>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8"/>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9"/>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September 2023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 uri="{C183D7F6-B498-43B3-948B-1728B52AA6E4}">
                <adec:decorative xmlns:adec="http://schemas.microsoft.com/office/drawing/2017/decorative" val="1"/>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97E1C3-42E5-95A2-6C24-6AA99EF8996E}"/>
              </a:ext>
            </a:extLst>
          </p:cNvPr>
          <p:cNvSpPr txBox="1">
            <a:spLocks noGrp="1"/>
          </p:cNvSpPr>
          <p:nvPr>
            <p:ph type="title" idx="4294967295"/>
          </p:nvPr>
        </p:nvSpPr>
        <p:spPr>
          <a:xfrm>
            <a:off x="104775" y="104111"/>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a:t>
            </a:r>
          </a:p>
        </p:txBody>
      </p:sp>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These events often serve underrepresented or emerging markets. They are organized by volunteers and are free to attendees. Newly branded “Community Days” events may cover any part of the Microsoft technical stack and/or cater to roles or industries. These are vibrant opportunities for recruiting, career development, and technical skilling. A full list of community-led events can be found at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CommunityDays.org</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extLst>
              <p:ext uri="{D42A27DB-BD31-4B8C-83A1-F6EECF244321}">
                <p14:modId xmlns:p14="http://schemas.microsoft.com/office/powerpoint/2010/main" val="2849208232"/>
              </p:ext>
            </p:extLst>
          </p:nvPr>
        </p:nvGraphicFramePr>
        <p:xfrm>
          <a:off x="104775" y="1572289"/>
          <a:ext cx="11687834" cy="4449444"/>
        </p:xfrm>
        <a:graphic>
          <a:graphicData uri="http://schemas.openxmlformats.org/drawingml/2006/table">
            <a:tbl>
              <a:tblPr firstRow="1"/>
              <a:tblGrid>
                <a:gridCol w="4522884">
                  <a:extLst>
                    <a:ext uri="{9D8B030D-6E8A-4147-A177-3AD203B41FA5}">
                      <a16:colId xmlns:a16="http://schemas.microsoft.com/office/drawing/2014/main" val="3277035106"/>
                    </a:ext>
                  </a:extLst>
                </a:gridCol>
                <a:gridCol w="1188720">
                  <a:extLst>
                    <a:ext uri="{9D8B030D-6E8A-4147-A177-3AD203B41FA5}">
                      <a16:colId xmlns:a16="http://schemas.microsoft.com/office/drawing/2014/main" val="4167593692"/>
                    </a:ext>
                  </a:extLst>
                </a:gridCol>
                <a:gridCol w="1188720">
                  <a:extLst>
                    <a:ext uri="{9D8B030D-6E8A-4147-A177-3AD203B41FA5}">
                      <a16:colId xmlns:a16="http://schemas.microsoft.com/office/drawing/2014/main" val="816304547"/>
                    </a:ext>
                  </a:extLst>
                </a:gridCol>
                <a:gridCol w="1248355">
                  <a:extLst>
                    <a:ext uri="{9D8B030D-6E8A-4147-A177-3AD203B41FA5}">
                      <a16:colId xmlns:a16="http://schemas.microsoft.com/office/drawing/2014/main" val="4197022154"/>
                    </a:ext>
                  </a:extLst>
                </a:gridCol>
                <a:gridCol w="1830891">
                  <a:extLst>
                    <a:ext uri="{9D8B030D-6E8A-4147-A177-3AD203B41FA5}">
                      <a16:colId xmlns:a16="http://schemas.microsoft.com/office/drawing/2014/main" val="471724707"/>
                    </a:ext>
                  </a:extLst>
                </a:gridCol>
                <a:gridCol w="1708264">
                  <a:extLst>
                    <a:ext uri="{9D8B030D-6E8A-4147-A177-3AD203B41FA5}">
                      <a16:colId xmlns:a16="http://schemas.microsoft.com/office/drawing/2014/main" val="2124249135"/>
                    </a:ext>
                  </a:extLst>
                </a:gridCol>
              </a:tblGrid>
              <a:tr h="184150">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dirty="0">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 National Museum of Computing - Bletchley Park</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9/27/2023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9/27/2023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Bletchley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200755"/>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Montpellier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9/28/2023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9/28/2023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Montpellier</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France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705166"/>
                  </a:ext>
                </a:extLst>
              </a:tr>
              <a:tr h="304164">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Microsoft 365 Ottawa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Ottawa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18210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6"/>
                        </a:rPr>
                        <a:t> Sao Paulo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Sao Paulo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Brazil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945048"/>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Baltic Summit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9/30/2023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9/30/2023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Gdynia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Poland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869154"/>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Teamsdagen</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Hybrid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ptos Narrow" panose="020B0004020202020204" pitchFamily="34" charset="0"/>
                        </a:rPr>
                        <a:t>Stockholm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Sweden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611318"/>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6"/>
                        </a:rPr>
                        <a:t> Seoul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10/5/2023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10/5/2023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Seoul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South Korea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4581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Knoxville M365 Community Day</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Knoxville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Tennessee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91166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0"/>
                        </a:rPr>
                        <a:t>MN M365 11th Bi-Annual Fall Workshop Day</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Edina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Minnesota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26480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1"/>
                        </a:rPr>
                        <a:t>Collaboration Hero</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10/17/2023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252665"/>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6"/>
                        </a:rPr>
                        <a:t> Kuala Lumpur</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10/19/2023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Kuala Lumpur</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Malaysia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384000"/>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2"/>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2"/>
                        </a:rPr>
                        <a:t> Singapore 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Singapore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Singapore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266066"/>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3"/>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13"/>
                        </a:rPr>
                        <a:t> Belgium</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Brussels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999184"/>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New England</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Burlington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Massachusetts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50984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4"/>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4"/>
                        </a:rPr>
                        <a:t> Manila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Manila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Philippines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517837"/>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5"/>
                        </a:rPr>
                        <a:t>Community Days Mexico City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err="1">
                          <a:solidFill>
                            <a:srgbClr val="000000"/>
                          </a:solidFill>
                          <a:effectLst/>
                          <a:latin typeface="Segoe UI" panose="020B0502040204020203" pitchFamily="34" charset="0"/>
                          <a:cs typeface="Segoe UI" panose="020B0502040204020203" pitchFamily="34" charset="0"/>
                        </a:rPr>
                        <a:t>Mexico</a:t>
                      </a:r>
                      <a:r>
                        <a:rPr lang="es-ES" sz="1100" b="0" i="0" u="none" strike="noStrike" dirty="0">
                          <a:solidFill>
                            <a:srgbClr val="000000"/>
                          </a:solidFill>
                          <a:effectLst/>
                          <a:latin typeface="Segoe UI" panose="020B0502040204020203" pitchFamily="34" charset="0"/>
                          <a:cs typeface="Segoe UI" panose="020B0502040204020203" pitchFamily="34" charset="0"/>
                        </a:rPr>
                        <a:t> 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Mexico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499255"/>
                  </a:ext>
                </a:extLst>
              </a:tr>
            </a:tbl>
          </a:graphicData>
        </a:graphic>
      </p:graphicFrame>
      <p:sp>
        <p:nvSpPr>
          <p:cNvPr id="6" name="TextBox 5">
            <a:extLst>
              <a:ext uri="{FF2B5EF4-FFF2-40B4-BE49-F238E27FC236}">
                <a16:creationId xmlns:a16="http://schemas.microsoft.com/office/drawing/2014/main" id="{009B80CC-23CA-0F23-B41D-71EF9F54ECAF}"/>
              </a:ext>
            </a:extLst>
          </p:cNvPr>
          <p:cNvSpPr txBox="1"/>
          <p:nvPr/>
        </p:nvSpPr>
        <p:spPr>
          <a:xfrm>
            <a:off x="2399594" y="653989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6"/>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17"/>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6213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3598D7-26A6-38CA-C092-3A1BD6973190}"/>
              </a:ext>
              <a:ext uri="{C183D7F6-B498-43B3-948B-1728B52AA6E4}">
                <adec:decorative xmlns:adec="http://schemas.microsoft.com/office/drawing/2017/decorative" val="1"/>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5F9B0F7-2A77-202C-8035-7ADE2D82661A}"/>
              </a:ext>
            </a:extLst>
          </p:cNvPr>
          <p:cNvSpPr txBox="1">
            <a:spLocks noGrp="1"/>
          </p:cNvSpPr>
          <p:nvPr>
            <p:ph type="title" idx="4294967295"/>
          </p:nvPr>
        </p:nvSpPr>
        <p:spPr>
          <a:xfrm>
            <a:off x="104775" y="104111"/>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 (Continued)</a:t>
            </a:r>
          </a:p>
        </p:txBody>
      </p:sp>
      <p:graphicFrame>
        <p:nvGraphicFramePr>
          <p:cNvPr id="4" name="Content Placeholder 3">
            <a:extLst>
              <a:ext uri="{FF2B5EF4-FFF2-40B4-BE49-F238E27FC236}">
                <a16:creationId xmlns:a16="http://schemas.microsoft.com/office/drawing/2014/main" id="{0063C77E-83A1-50E4-9D25-0BC5EDDA8987}"/>
              </a:ext>
            </a:extLst>
          </p:cNvPr>
          <p:cNvGraphicFramePr>
            <a:graphicFrameLocks noGrp="1"/>
          </p:cNvGraphicFramePr>
          <p:nvPr>
            <p:ph idx="1"/>
            <p:extLst>
              <p:ext uri="{D42A27DB-BD31-4B8C-83A1-F6EECF244321}">
                <p14:modId xmlns:p14="http://schemas.microsoft.com/office/powerpoint/2010/main" val="2230436940"/>
              </p:ext>
            </p:extLst>
          </p:nvPr>
        </p:nvGraphicFramePr>
        <p:xfrm>
          <a:off x="104775" y="1175385"/>
          <a:ext cx="11846036" cy="1332927"/>
        </p:xfrm>
        <a:graphic>
          <a:graphicData uri="http://schemas.openxmlformats.org/drawingml/2006/table">
            <a:tbl>
              <a:tblPr firstRow="1"/>
              <a:tblGrid>
                <a:gridCol w="4825739">
                  <a:extLst>
                    <a:ext uri="{9D8B030D-6E8A-4147-A177-3AD203B41FA5}">
                      <a16:colId xmlns:a16="http://schemas.microsoft.com/office/drawing/2014/main" val="2403656847"/>
                    </a:ext>
                  </a:extLst>
                </a:gridCol>
                <a:gridCol w="1257266">
                  <a:extLst>
                    <a:ext uri="{9D8B030D-6E8A-4147-A177-3AD203B41FA5}">
                      <a16:colId xmlns:a16="http://schemas.microsoft.com/office/drawing/2014/main" val="2252271724"/>
                    </a:ext>
                  </a:extLst>
                </a:gridCol>
                <a:gridCol w="1257266">
                  <a:extLst>
                    <a:ext uri="{9D8B030D-6E8A-4147-A177-3AD203B41FA5}">
                      <a16:colId xmlns:a16="http://schemas.microsoft.com/office/drawing/2014/main" val="897724115"/>
                    </a:ext>
                  </a:extLst>
                </a:gridCol>
                <a:gridCol w="1316040">
                  <a:extLst>
                    <a:ext uri="{9D8B030D-6E8A-4147-A177-3AD203B41FA5}">
                      <a16:colId xmlns:a16="http://schemas.microsoft.com/office/drawing/2014/main" val="2684758445"/>
                    </a:ext>
                  </a:extLst>
                </a:gridCol>
                <a:gridCol w="1829226">
                  <a:extLst>
                    <a:ext uri="{9D8B030D-6E8A-4147-A177-3AD203B41FA5}">
                      <a16:colId xmlns:a16="http://schemas.microsoft.com/office/drawing/2014/main" val="3201460627"/>
                    </a:ext>
                  </a:extLst>
                </a:gridCol>
                <a:gridCol w="1360499">
                  <a:extLst>
                    <a:ext uri="{9D8B030D-6E8A-4147-A177-3AD203B41FA5}">
                      <a16:colId xmlns:a16="http://schemas.microsoft.com/office/drawing/2014/main" val="364969181"/>
                    </a:ext>
                  </a:extLst>
                </a:gridCol>
              </a:tblGrid>
              <a:tr h="280442">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dirty="0">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901503503"/>
                  </a:ext>
                </a:extLst>
              </a:tr>
              <a:tr h="263695">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2"/>
                        </a:rPr>
                        <a:t>M365 Twin Cities</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Brooklyn Park</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Minnesota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945262"/>
                  </a:ext>
                </a:extLst>
              </a:tr>
              <a:tr h="26293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Aachen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11/16/2023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11/16/2023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Aachen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Denmark</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680144"/>
                  </a:ext>
                </a:extLst>
              </a:tr>
              <a:tr h="26293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YYC Microsoft Community Day</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11/18/2023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11/18/2023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Calgary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Alberta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174182"/>
                  </a:ext>
                </a:extLst>
              </a:tr>
              <a:tr h="26293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M365 Community Days Lagos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Lagos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Nigeria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6494"/>
                  </a:ext>
                </a:extLst>
              </a:tr>
            </a:tbl>
          </a:graphicData>
        </a:graphic>
      </p:graphicFrame>
      <p:sp>
        <p:nvSpPr>
          <p:cNvPr id="2" name="TextBox 1">
            <a:extLst>
              <a:ext uri="{FF2B5EF4-FFF2-40B4-BE49-F238E27FC236}">
                <a16:creationId xmlns:a16="http://schemas.microsoft.com/office/drawing/2014/main" id="{77298D89-1F85-A926-7687-777E8F029801}"/>
              </a:ext>
            </a:extLst>
          </p:cNvPr>
          <p:cNvSpPr txBox="1"/>
          <p:nvPr/>
        </p:nvSpPr>
        <p:spPr>
          <a:xfrm>
            <a:off x="2539197" y="615895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6"/>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7"/>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08110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dirty="0"/>
              <a:t>Microsoft 365 Champion Community news</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5078380"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dirty="0">
                <a:ln>
                  <a:noFill/>
                </a:ln>
                <a:solidFill>
                  <a:srgbClr val="1A1A1A"/>
                </a:solidFill>
                <a:effectLst/>
                <a:uLnTx/>
                <a:uFillTx/>
                <a:latin typeface="Segoe UI"/>
                <a:ea typeface="+mn-ea"/>
                <a:cs typeface="Segoe UI"/>
              </a:rPr>
              <a:t>See you at our next community call on October 24!</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 uri="{C183D7F6-B498-43B3-948B-1728B52AA6E4}">
                <adec:decorative xmlns:adec="http://schemas.microsoft.com/office/drawing/2017/decorative" val="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2"/>
          <a:srcRect r="78155"/>
          <a:stretch/>
        </p:blipFill>
        <p:spPr bwMode="black">
          <a:xfrm>
            <a:off x="539750" y="486480"/>
            <a:ext cx="298450" cy="292608"/>
          </a:xfrm>
          <a:prstGeom prst="rect">
            <a:avLst/>
          </a:prstGeom>
        </p:spPr>
      </p:pic>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srgbClr val="E6E6E6"/>
                </a:solidFill>
                <a:effectLst/>
                <a:uLnTx/>
                <a:uFillTx/>
                <a:latin typeface="Segoe UI Light"/>
                <a:ea typeface="+mn-ea"/>
                <a:cs typeface="Segoe UI Light"/>
              </a:rPr>
              <a:t>Learn more. Do more. Achieve more, together.</a:t>
            </a:r>
          </a:p>
        </p:txBody>
      </p:sp>
      <p:sp>
        <p:nvSpPr>
          <p:cNvPr id="2" name="Title 1">
            <a:extLst>
              <a:ext uri="{FF2B5EF4-FFF2-40B4-BE49-F238E27FC236}">
                <a16:creationId xmlns:a16="http://schemas.microsoft.com/office/drawing/2014/main" id="{AA1064EC-156E-F684-95C1-C6CE9744B310}"/>
              </a:ext>
            </a:extLst>
          </p:cNvPr>
          <p:cNvSpPr>
            <a:spLocks noGrp="1"/>
          </p:cNvSpPr>
          <p:nvPr>
            <p:ph type="title" idx="4294967295"/>
          </p:nvPr>
        </p:nvSpPr>
        <p:spPr>
          <a:xfrm>
            <a:off x="539750" y="1947863"/>
            <a:ext cx="10572750" cy="1724025"/>
          </a:xfrm>
        </p:spPr>
        <p:txBody>
          <a:bodyPr/>
          <a:lstStyle/>
          <a:p>
            <a:r>
              <a:rPr lang="en-US" sz="2800" dirty="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dirty="0">
                <a:gradFill>
                  <a:gsLst>
                    <a:gs pos="1250">
                      <a:srgbClr val="FFFFFF"/>
                    </a:gs>
                    <a:gs pos="100000">
                      <a:srgbClr val="FFFFFF"/>
                    </a:gs>
                  </a:gsLst>
                  <a:lin ang="5400000" scaled="0"/>
                </a:gradFill>
                <a:latin typeface="+mn-lt"/>
              </a:rPr>
            </a:br>
            <a:br>
              <a:rPr lang="en-US" sz="2800" dirty="0">
                <a:solidFill>
                  <a:srgbClr val="FFFFFF"/>
                </a:solidFill>
                <a:latin typeface="+mn-lt"/>
              </a:rPr>
            </a:br>
            <a:r>
              <a:rPr lang="en-US" sz="2800" dirty="0">
                <a:solidFill>
                  <a:srgbClr val="FFFFFF"/>
                </a:solidFill>
                <a:latin typeface="+mn-lt"/>
                <a:ea typeface="+mn-lt"/>
                <a:cs typeface="Segoe UI"/>
                <a:hlinkClick r:id="rId3">
                  <a:extLst>
                    <a:ext uri="{A12FA001-AC4F-418D-AE19-62706E023703}">
                      <ahyp:hlinkClr xmlns:ahyp="http://schemas.microsoft.com/office/drawing/2018/hyperlinkcolor" val="tx"/>
                    </a:ext>
                  </a:extLst>
                </a:hlinkClick>
              </a:rPr>
              <a:t>https://aka.ms/Microsoft365ChampionCallFeedback</a:t>
            </a:r>
            <a:r>
              <a:rPr lang="en-US" sz="2800" dirty="0">
                <a:solidFill>
                  <a:srgbClr val="FFFFFF"/>
                </a:solidFill>
                <a:latin typeface="+mn-lt"/>
                <a:ea typeface="+mn-lt"/>
                <a:cs typeface="Segoe UI"/>
              </a:rPr>
              <a:t> </a:t>
            </a:r>
            <a:endParaRPr lang="en-US" sz="2800" dirty="0">
              <a:latin typeface="+mn-lt"/>
            </a:endParaRPr>
          </a:p>
        </p:txBody>
      </p:sp>
      <p:cxnSp>
        <p:nvCxnSpPr>
          <p:cNvPr id="12" name="Straight Arrow Connector 11">
            <a:extLst>
              <a:ext uri="{FF2B5EF4-FFF2-40B4-BE49-F238E27FC236}">
                <a16:creationId xmlns:a16="http://schemas.microsoft.com/office/drawing/2014/main" id="{7E5292EA-340F-9BC8-6D63-F22E34A4F874}"/>
              </a:ext>
              <a:ext uri="{C183D7F6-B498-43B3-948B-1728B52AA6E4}">
                <adec:decorative xmlns:adec="http://schemas.microsoft.com/office/drawing/2017/decorative" val="1"/>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dirty="0">
                <a:latin typeface="Segoe UI Semibold" panose="020B0702040204020203" pitchFamily="34" charset="0"/>
                <a:cs typeface="Segoe UI Semibold" panose="020B0702040204020203" pitchFamily="34" charset="0"/>
              </a:rPr>
              <a:t>Digital Event Code of Conduct</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dirty="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415772"/>
          </a:xfrm>
        </p:spPr>
        <p:txBody>
          <a:bodyPr vert="horz" wrap="square" lIns="91440" tIns="45720" rIns="91440" bIns="45720" rtlCol="0" anchor="t">
            <a:spAutoFit/>
          </a:bodyPr>
          <a:lstStyle/>
          <a:p>
            <a:pPr marL="914400" indent="-914400">
              <a:lnSpc>
                <a:spcPct val="100000"/>
              </a:lnSpc>
              <a:spcBef>
                <a:spcPts val="1200"/>
              </a:spcBef>
            </a:pPr>
            <a:r>
              <a:rPr kumimoji="0" lang="en-US" sz="1400" b="0" i="0" u="none" strike="noStrike" kern="1200" cap="none" spc="-50" normalizeH="0" baseline="0" noProof="0">
                <a:ln w="3175">
                  <a:noFill/>
                </a:ln>
                <a:solidFill>
                  <a:schemeClr val="tx1"/>
                </a:solidFill>
                <a:effectLst/>
                <a:uLnTx/>
                <a:uFillTx/>
                <a:latin typeface="Segoe UI Semibold"/>
                <a:ea typeface="+mn-ea"/>
                <a:cs typeface="Segoe UI" pitchFamily="34" charset="0"/>
              </a:rPr>
              <a:t>FastTrack for Microsoft 365 </a:t>
            </a:r>
            <a:r>
              <a:rPr lang="en-US" sz="1400">
                <a:solidFill>
                  <a:schemeClr val="tx1"/>
                </a:solidFill>
                <a:latin typeface="Segoe UI Semibold"/>
                <a:cs typeface="Segoe UI Semibold"/>
              </a:rPr>
              <a:t>| </a:t>
            </a:r>
            <a:r>
              <a:rPr lang="en-US" sz="1400">
                <a:latin typeface="Segoe UI Emoji" panose="020B0502040204020203" pitchFamily="34" charset="0"/>
                <a:ea typeface="Segoe UI Emoji" panose="020B0502040204020203" pitchFamily="34" charset="0"/>
              </a:rPr>
              <a:t>Edwin Der</a:t>
            </a:r>
          </a:p>
          <a:p>
            <a:pPr marL="914400" indent="-914400">
              <a:lnSpc>
                <a:spcPct val="100000"/>
              </a:lnSpc>
              <a:spcBef>
                <a:spcPts val="1200"/>
              </a:spcBef>
            </a:pPr>
            <a:r>
              <a:rPr lang="en-US" sz="1400">
                <a:solidFill>
                  <a:srgbClr val="1A1A1A"/>
                </a:solidFill>
                <a:latin typeface="Segoe UI Semibold"/>
                <a:cs typeface="Segoe UI Semibold"/>
              </a:rPr>
              <a:t>Mic</a:t>
            </a:r>
            <a:r>
              <a:rPr lang="en-US" sz="1400">
                <a:solidFill>
                  <a:schemeClr val="tx1"/>
                </a:solidFill>
                <a:latin typeface="Segoe UI Semibold"/>
                <a:cs typeface="Segoe UI Semibold"/>
              </a:rPr>
              <a:t>rosoft 365 updates | </a:t>
            </a:r>
            <a:r>
              <a:rPr lang="en-US" sz="1400">
                <a:solidFill>
                  <a:schemeClr val="tx1"/>
                </a:solidFill>
                <a:latin typeface="Segoe UI" panose="020B0502040204020203" pitchFamily="34" charset="0"/>
                <a:cs typeface="Segoe UI" panose="020B0502040204020203" pitchFamily="34" charset="0"/>
              </a:rPr>
              <a:t>Top new features releases across Microsoft 365</a:t>
            </a: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descr="A person writing on a whiteboard.">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l="35457" r="16157"/>
          <a:stretch/>
        </p:blipFill>
        <p:spPr>
          <a:xfrm>
            <a:off x="0" y="0"/>
            <a:ext cx="4981303" cy="6858000"/>
          </a:xfrm>
          <a:prstGeom prst="rect">
            <a:avLst/>
          </a:prstGeom>
        </p:spPr>
      </p:pic>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3" name="Title 2">
            <a:extLst>
              <a:ext uri="{FF2B5EF4-FFF2-40B4-BE49-F238E27FC236}">
                <a16:creationId xmlns:a16="http://schemas.microsoft.com/office/drawing/2014/main" id="{F6B2AF52-6284-295D-9EDB-32C74448DE42}"/>
              </a:ext>
            </a:extLst>
          </p:cNvPr>
          <p:cNvSpPr>
            <a:spLocks noGrp="1"/>
          </p:cNvSpPr>
          <p:nvPr>
            <p:ph type="title"/>
          </p:nvPr>
        </p:nvSpPr>
        <p:spPr>
          <a:xfrm>
            <a:off x="382745" y="1358364"/>
            <a:ext cx="4255440" cy="747014"/>
          </a:xfrm>
        </p:spPr>
        <p:txBody>
          <a:bodyPr/>
          <a:lstStyle/>
          <a:p>
            <a:r>
              <a:rPr lang="en-US" sz="2000" spc="0" dirty="0">
                <a:ln>
                  <a:noFill/>
                </a:ln>
                <a:solidFill>
                  <a:srgbClr val="333333"/>
                </a:solidFill>
                <a:latin typeface="Segoe UI Semibold" panose="020B0702040204020203" pitchFamily="34" charset="0"/>
                <a:cs typeface="Segoe UI Semibold" panose="020B0702040204020203" pitchFamily="34" charset="0"/>
              </a:rPr>
              <a:t>Now available: interactive Custom Production Virtual Event Playbook</a:t>
            </a:r>
            <a:endParaRPr lang="en-US" sz="2000" dirty="0"/>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a:solidFill>
                  <a:srgbClr val="333333"/>
                </a:solidFill>
                <a:effectLst/>
                <a:latin typeface="SegoeUI"/>
              </a:rPr>
              <a:t>We're excited to announce the launch of the interactive version of our </a:t>
            </a:r>
            <a:r>
              <a:rPr lang="en-US" sz="1400" b="1" i="0" u="sng">
                <a:solidFill>
                  <a:srgbClr val="146CAC"/>
                </a:solidFill>
                <a:effectLst/>
                <a:latin typeface="SegoeUI"/>
                <a:hlinkClick r:id="rId3"/>
              </a:rPr>
              <a:t>Custom Production Virtual Event Playbook</a:t>
            </a:r>
            <a:r>
              <a:rPr lang="en-US" sz="1400" b="0" i="0">
                <a:solidFill>
                  <a:srgbClr val="333333"/>
                </a:solidFill>
                <a:effectLst/>
                <a:latin typeface="SegoeUI"/>
              </a:rPr>
              <a:t>. This playbook builds on the foundational knowledge in our </a:t>
            </a:r>
            <a:r>
              <a:rPr lang="en-US" sz="1400" b="0" i="0" u="sng">
                <a:solidFill>
                  <a:srgbClr val="146CAC"/>
                </a:solidFill>
                <a:effectLst/>
                <a:latin typeface="SegoeUI"/>
                <a:hlinkClick r:id="rId4"/>
              </a:rPr>
              <a:t>core Virtual Event Playbook</a:t>
            </a:r>
            <a:r>
              <a:rPr lang="en-US" sz="1400" b="0" i="0">
                <a:solidFill>
                  <a:srgbClr val="333333"/>
                </a:solidFill>
                <a:effectLst/>
                <a:latin typeface="SegoeUI"/>
              </a:rPr>
              <a:t> and provides guidance for seasoned event producers to deliver more highly produced events using additional tools. Example scenarios can include executive panels, internal or public conferences and events that include pre-recorded content or multiple remote presenters with a single host as you might see on the nightly news.</a:t>
            </a:r>
          </a:p>
          <a:p>
            <a:pPr marL="0" indent="0" algn="l">
              <a:lnSpc>
                <a:spcPct val="100000"/>
              </a:lnSpc>
              <a:spcBef>
                <a:spcPts val="0"/>
              </a:spcBef>
              <a:buNone/>
            </a:pPr>
            <a:endParaRPr lang="en-US" sz="1400">
              <a:solidFill>
                <a:srgbClr val="333333"/>
              </a:solidFill>
              <a:latin typeface="SegoeUI"/>
            </a:endParaRPr>
          </a:p>
          <a:p>
            <a:pPr marL="0" indent="0" algn="l">
              <a:lnSpc>
                <a:spcPct val="100000"/>
              </a:lnSpc>
              <a:spcBef>
                <a:spcPts val="0"/>
              </a:spcBef>
              <a:buNone/>
            </a:pPr>
            <a:r>
              <a:rPr lang="en-US" sz="1400" b="0" i="0">
                <a:solidFill>
                  <a:srgbClr val="333333"/>
                </a:solidFill>
                <a:effectLst/>
                <a:latin typeface="SegoeUI"/>
              </a:rPr>
              <a:t>Explore the </a:t>
            </a:r>
            <a:r>
              <a:rPr lang="en-US" sz="1400" b="0" i="0">
                <a:solidFill>
                  <a:srgbClr val="333333"/>
                </a:solidFill>
                <a:effectLst/>
                <a:latin typeface="SegoeUI"/>
                <a:hlinkClick r:id="rId3"/>
              </a:rPr>
              <a:t>playbook</a:t>
            </a:r>
            <a:r>
              <a:rPr lang="en-US" sz="1400" b="0" i="0">
                <a:solidFill>
                  <a:srgbClr val="333333"/>
                </a:solidFill>
                <a:effectLst/>
                <a:latin typeface="SegoeUI"/>
              </a:rPr>
              <a:t> now!</a:t>
            </a:r>
          </a:p>
        </p:txBody>
      </p:sp>
      <p:pic>
        <p:nvPicPr>
          <p:cNvPr id="1026" name="Picture 2" descr="Screenshot of the home page for the Custom Production Virtual Event Playbook.">
            <a:extLst>
              <a:ext uri="{FF2B5EF4-FFF2-40B4-BE49-F238E27FC236}">
                <a16:creationId xmlns:a16="http://schemas.microsoft.com/office/drawing/2014/main" id="{FCF07797-A3BF-27AD-5EF4-A719DFA00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373" y="1080655"/>
            <a:ext cx="7360627" cy="526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Segoe UI Semibold" panose="020B0702040204020203" pitchFamily="34" charset="0"/>
                <a:ea typeface="+mj-ea"/>
                <a:cs typeface="Segoe UI Semibold" panose="020B0702040204020203" pitchFamily="34" charset="0"/>
              </a:rPr>
              <a:t>Additional updates on adoption.microsoft.com</a:t>
            </a:r>
            <a:endParaRPr kumimoji="0" lang="en-US" sz="2000" b="0" i="0" u="none" strike="noStrike" kern="1200" cap="none" spc="0" normalizeH="0" baseline="0" noProof="0" dirty="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dirty="0">
                <a:solidFill>
                  <a:srgbClr val="333333"/>
                </a:solidFill>
                <a:effectLst/>
                <a:latin typeface="SegoeUI"/>
              </a:rPr>
              <a:t>In addition to the newly interactive Custom Production Virtual Event Playbook, here are more update highlights:</a:t>
            </a:r>
          </a:p>
          <a:p>
            <a:pPr marL="0" indent="0" algn="l">
              <a:lnSpc>
                <a:spcPct val="100000"/>
              </a:lnSpc>
              <a:spcBef>
                <a:spcPts val="0"/>
              </a:spcBef>
              <a:buNone/>
            </a:pPr>
            <a:endParaRPr lang="en-US" sz="1400" dirty="0">
              <a:solidFill>
                <a:srgbClr val="333333"/>
              </a:solidFill>
              <a:latin typeface="SegoeUI"/>
            </a:endParaRPr>
          </a:p>
          <a:p>
            <a:pPr>
              <a:lnSpc>
                <a:spcPct val="100000"/>
              </a:lnSpc>
              <a:spcBef>
                <a:spcPts val="0"/>
              </a:spcBef>
            </a:pPr>
            <a:r>
              <a:rPr lang="en-US" sz="1400" b="0" i="0" dirty="0">
                <a:solidFill>
                  <a:srgbClr val="333333"/>
                </a:solidFill>
                <a:effectLst/>
                <a:latin typeface="SegoeUI"/>
              </a:rPr>
              <a:t>New resources for our </a:t>
            </a:r>
            <a:r>
              <a:rPr lang="en-US" sz="1400" b="0" i="0" dirty="0">
                <a:solidFill>
                  <a:srgbClr val="333333"/>
                </a:solidFill>
                <a:effectLst/>
                <a:latin typeface="SegoeUI"/>
                <a:hlinkClick r:id="rId3"/>
              </a:rPr>
              <a:t>Modern Collaboration Architecture (MOCA)</a:t>
            </a:r>
            <a:r>
              <a:rPr lang="en-US" sz="1400" b="0" i="0" dirty="0">
                <a:solidFill>
                  <a:srgbClr val="333333"/>
                </a:solidFill>
                <a:effectLst/>
                <a:latin typeface="SegoeUI"/>
              </a:rPr>
              <a:t> framework, including a “lite” version ideal for small and medium organizations</a:t>
            </a:r>
          </a:p>
          <a:p>
            <a:pPr>
              <a:lnSpc>
                <a:spcPct val="100000"/>
              </a:lnSpc>
              <a:spcBef>
                <a:spcPts val="0"/>
              </a:spcBef>
            </a:pPr>
            <a:r>
              <a:rPr lang="en-US" sz="1400" dirty="0">
                <a:solidFill>
                  <a:srgbClr val="333333"/>
                </a:solidFill>
                <a:latin typeface="SegoeUI"/>
              </a:rPr>
              <a:t>A new license calculator for </a:t>
            </a:r>
            <a:r>
              <a:rPr lang="en-US" sz="1400" dirty="0">
                <a:solidFill>
                  <a:srgbClr val="333333"/>
                </a:solidFill>
                <a:latin typeface="SegoeUI"/>
                <a:hlinkClick r:id="rId4"/>
              </a:rPr>
              <a:t>Microsoft </a:t>
            </a:r>
            <a:r>
              <a:rPr lang="en-US" sz="1400" dirty="0" err="1">
                <a:solidFill>
                  <a:srgbClr val="333333"/>
                </a:solidFill>
                <a:latin typeface="SegoeUI"/>
                <a:hlinkClick r:id="rId4"/>
              </a:rPr>
              <a:t>Syntex</a:t>
            </a:r>
            <a:endParaRPr lang="en-US" sz="1400" dirty="0">
              <a:solidFill>
                <a:srgbClr val="333333"/>
              </a:solidFill>
              <a:latin typeface="SegoeUI"/>
            </a:endParaRPr>
          </a:p>
          <a:p>
            <a:pPr>
              <a:lnSpc>
                <a:spcPct val="100000"/>
              </a:lnSpc>
              <a:spcBef>
                <a:spcPts val="0"/>
              </a:spcBef>
            </a:pPr>
            <a:r>
              <a:rPr lang="en-US" sz="1400" dirty="0">
                <a:solidFill>
                  <a:srgbClr val="333333"/>
                </a:solidFill>
                <a:latin typeface="SegoeUI"/>
              </a:rPr>
              <a:t>New “featured samples” on the </a:t>
            </a:r>
            <a:r>
              <a:rPr lang="en-US" sz="1400" dirty="0">
                <a:solidFill>
                  <a:srgbClr val="333333"/>
                </a:solidFill>
                <a:latin typeface="SegoeUI"/>
                <a:hlinkClick r:id="rId5"/>
              </a:rPr>
              <a:t>Sample Solution Gallery</a:t>
            </a:r>
            <a:endParaRPr lang="en-US" sz="1400" dirty="0">
              <a:solidFill>
                <a:srgbClr val="333333"/>
              </a:solidFill>
              <a:latin typeface="SegoeUI"/>
            </a:endParaRPr>
          </a:p>
          <a:p>
            <a:pPr marL="0" indent="0">
              <a:lnSpc>
                <a:spcPct val="100000"/>
              </a:lnSpc>
              <a:spcBef>
                <a:spcPts val="0"/>
              </a:spcBef>
              <a:buNone/>
            </a:pPr>
            <a:endParaRPr lang="en-US" sz="1400" b="0" i="0" dirty="0">
              <a:solidFill>
                <a:srgbClr val="333333"/>
              </a:solidFill>
              <a:effectLst/>
              <a:latin typeface="SegoeUI"/>
            </a:endParaRPr>
          </a:p>
          <a:p>
            <a:pPr marL="0" indent="0">
              <a:lnSpc>
                <a:spcPct val="100000"/>
              </a:lnSpc>
              <a:spcBef>
                <a:spcPts val="0"/>
              </a:spcBef>
              <a:buNone/>
            </a:pPr>
            <a:r>
              <a:rPr lang="en-US" sz="1400" dirty="0">
                <a:solidFill>
                  <a:srgbClr val="333333"/>
                </a:solidFill>
                <a:latin typeface="SegoeUI"/>
              </a:rPr>
              <a:t>Browse the </a:t>
            </a:r>
            <a:r>
              <a:rPr lang="en-US" sz="1400" dirty="0">
                <a:solidFill>
                  <a:srgbClr val="333333"/>
                </a:solidFill>
                <a:latin typeface="SegoeUI"/>
                <a:hlinkClick r:id="rId6"/>
              </a:rPr>
              <a:t>Release notes</a:t>
            </a:r>
            <a:r>
              <a:rPr lang="en-US" sz="1400" dirty="0">
                <a:solidFill>
                  <a:srgbClr val="333333"/>
                </a:solidFill>
                <a:latin typeface="SegoeUI"/>
              </a:rPr>
              <a:t> for more details.</a:t>
            </a:r>
            <a:endParaRPr lang="en-US" sz="1400" b="0" i="0" dirty="0">
              <a:solidFill>
                <a:srgbClr val="333333"/>
              </a:solidFill>
              <a:effectLst/>
              <a:latin typeface="SegoeUI"/>
            </a:endParaRPr>
          </a:p>
        </p:txBody>
      </p:sp>
      <p:pic>
        <p:nvPicPr>
          <p:cNvPr id="5" name="Picture 4" descr="Screenshot of the home page for adoption.microsoft.com.">
            <a:extLst>
              <a:ext uri="{FF2B5EF4-FFF2-40B4-BE49-F238E27FC236}">
                <a16:creationId xmlns:a16="http://schemas.microsoft.com/office/drawing/2014/main" id="{4D3EBA6C-426D-1E32-78A2-FE4909F87A82}"/>
              </a:ext>
            </a:extLst>
          </p:cNvPr>
          <p:cNvPicPr>
            <a:picLocks noChangeAspect="1"/>
          </p:cNvPicPr>
          <p:nvPr/>
        </p:nvPicPr>
        <p:blipFill>
          <a:blip r:embed="rId7"/>
          <a:stretch>
            <a:fillRect/>
          </a:stretch>
        </p:blipFill>
        <p:spPr>
          <a:xfrm>
            <a:off x="4945626" y="1406090"/>
            <a:ext cx="7246374" cy="5139901"/>
          </a:xfrm>
          <a:prstGeom prst="rect">
            <a:avLst/>
          </a:prstGeom>
        </p:spPr>
      </p:pic>
    </p:spTree>
    <p:extLst>
      <p:ext uri="{BB962C8B-B14F-4D97-AF65-F5344CB8AC3E}">
        <p14:creationId xmlns:p14="http://schemas.microsoft.com/office/powerpoint/2010/main" val="241776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Segoe UI Semibold" panose="020B0702040204020203" pitchFamily="34" charset="0"/>
                <a:ea typeface="+mj-ea"/>
                <a:cs typeface="Segoe UI Semibold" panose="020B0702040204020203" pitchFamily="34" charset="0"/>
              </a:rPr>
              <a:t>Future of File Management event</a:t>
            </a:r>
            <a:endParaRPr kumimoji="0" lang="en-US" sz="2000" b="0" i="0" u="none" strike="noStrike" kern="1200" cap="none" spc="0" normalizeH="0" baseline="0" noProof="0" dirty="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Events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1995056"/>
            <a:ext cx="4247433" cy="4511252"/>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1400" b="0" i="0" dirty="0">
                <a:solidFill>
                  <a:srgbClr val="333333"/>
                </a:solidFill>
                <a:effectLst/>
                <a:latin typeface="+mn-lt"/>
              </a:rPr>
              <a:t>Calling IT Admins, partners and Microsoft 365 enthusiasts! Mark your calendars for a special online event where you’ll get a first-hand look at the future of OneDrive. Join us on October 3 for </a:t>
            </a:r>
            <a:r>
              <a:rPr lang="en-US" sz="1400" b="0" i="1" dirty="0">
                <a:solidFill>
                  <a:srgbClr val="333333"/>
                </a:solidFill>
                <a:effectLst/>
                <a:latin typeface="+mn-lt"/>
                <a:hlinkClick r:id="rId3"/>
              </a:rPr>
              <a:t>Microsoft OneDrive: The Future of File Management in Here</a:t>
            </a:r>
            <a:r>
              <a:rPr lang="en-US" sz="1400" b="0" i="1" dirty="0">
                <a:solidFill>
                  <a:srgbClr val="333333"/>
                </a:solidFill>
                <a:effectLst/>
                <a:latin typeface="+mn-lt"/>
              </a:rPr>
              <a:t>.</a:t>
            </a:r>
            <a:endParaRPr lang="en-US" sz="1400" b="0" i="0" dirty="0">
              <a:solidFill>
                <a:srgbClr val="333333"/>
              </a:solidFill>
              <a:effectLst/>
              <a:latin typeface="+mn-lt"/>
            </a:endParaRPr>
          </a:p>
          <a:p>
            <a:pPr marL="0" indent="0" algn="l">
              <a:lnSpc>
                <a:spcPct val="100000"/>
              </a:lnSpc>
              <a:spcBef>
                <a:spcPts val="0"/>
              </a:spcBef>
              <a:buNone/>
            </a:pPr>
            <a:endParaRPr lang="en-US" sz="1400" b="0" i="0" dirty="0">
              <a:solidFill>
                <a:srgbClr val="333333"/>
              </a:solidFill>
              <a:effectLst/>
              <a:latin typeface="+mn-lt"/>
            </a:endParaRPr>
          </a:p>
          <a:p>
            <a:pPr marL="0" indent="0" algn="l">
              <a:lnSpc>
                <a:spcPct val="100000"/>
              </a:lnSpc>
              <a:spcBef>
                <a:spcPts val="0"/>
              </a:spcBef>
              <a:buNone/>
            </a:pPr>
            <a:r>
              <a:rPr lang="en-US" sz="1400" b="0" i="0" dirty="0">
                <a:solidFill>
                  <a:srgbClr val="333333"/>
                </a:solidFill>
                <a:effectLst/>
                <a:latin typeface="+mn-lt"/>
              </a:rPr>
              <a:t>Join Jeff Teper and the OneDrive product team as they showcase the next generation of file management across Microsoft 365. See the new enhancements to OneDrive and discover the benefits of faster file access, better organization, simpler collaboration, and improved file security across Microsoft 365. Plus, we’ll give a sneak peek at our AI plans which include new search, sharing, and information queries across all your files in OneDrive.</a:t>
            </a:r>
          </a:p>
          <a:p>
            <a:pPr marL="0" indent="0" algn="l">
              <a:lnSpc>
                <a:spcPct val="100000"/>
              </a:lnSpc>
              <a:spcBef>
                <a:spcPts val="0"/>
              </a:spcBef>
              <a:buNone/>
            </a:pPr>
            <a:endParaRPr lang="en-US" sz="1400" b="0" i="0" dirty="0">
              <a:solidFill>
                <a:srgbClr val="333333"/>
              </a:solidFill>
              <a:effectLst/>
              <a:latin typeface="+mn-lt"/>
            </a:endParaRPr>
          </a:p>
          <a:p>
            <a:pPr marL="0" indent="0" algn="l">
              <a:lnSpc>
                <a:spcPct val="100000"/>
              </a:lnSpc>
              <a:spcBef>
                <a:spcPts val="0"/>
              </a:spcBef>
              <a:buNone/>
            </a:pPr>
            <a:r>
              <a:rPr lang="en-US" sz="1400" b="0" i="0" dirty="0">
                <a:solidFill>
                  <a:srgbClr val="333333"/>
                </a:solidFill>
                <a:effectLst/>
                <a:latin typeface="+mn-lt"/>
              </a:rPr>
              <a:t>When: October 3, 2023, 10AM PT</a:t>
            </a:r>
            <a:r>
              <a:rPr lang="en-US" sz="1400" dirty="0">
                <a:solidFill>
                  <a:srgbClr val="333333"/>
                </a:solidFill>
                <a:latin typeface="+mn-lt"/>
              </a:rPr>
              <a:t>/</a:t>
            </a:r>
            <a:r>
              <a:rPr lang="en-US" sz="1400" b="0" i="0" dirty="0">
                <a:solidFill>
                  <a:srgbClr val="333333"/>
                </a:solidFill>
                <a:effectLst/>
                <a:latin typeface="+mn-lt"/>
              </a:rPr>
              <a:t>1PM ET</a:t>
            </a:r>
            <a:br>
              <a:rPr lang="en-US" sz="1400" b="0" i="0" dirty="0">
                <a:solidFill>
                  <a:srgbClr val="333333"/>
                </a:solidFill>
                <a:effectLst/>
                <a:latin typeface="+mn-lt"/>
              </a:rPr>
            </a:br>
            <a:r>
              <a:rPr lang="en-US" sz="1400" b="0" i="0" dirty="0">
                <a:solidFill>
                  <a:srgbClr val="333333"/>
                </a:solidFill>
                <a:effectLst/>
                <a:latin typeface="+mn-lt"/>
              </a:rPr>
              <a:t>Where: </a:t>
            </a:r>
            <a:r>
              <a:rPr lang="en-US" sz="1400" b="0" i="0" u="sng" dirty="0">
                <a:solidFill>
                  <a:srgbClr val="146CAC"/>
                </a:solidFill>
                <a:effectLst/>
                <a:latin typeface="+mn-lt"/>
                <a:hlinkClick r:id="rId4"/>
              </a:rPr>
              <a:t>https://aka.ms/OneDriveEvent</a:t>
            </a:r>
            <a:br>
              <a:rPr lang="en-US" sz="1400" b="0" i="0" dirty="0">
                <a:solidFill>
                  <a:srgbClr val="333333"/>
                </a:solidFill>
                <a:effectLst/>
                <a:latin typeface="+mn-lt"/>
              </a:rPr>
            </a:br>
            <a:r>
              <a:rPr lang="en-US" sz="1400" b="0" i="0" dirty="0">
                <a:solidFill>
                  <a:srgbClr val="333333"/>
                </a:solidFill>
                <a:effectLst/>
                <a:latin typeface="+mn-lt"/>
                <a:hlinkClick r:id="rId5"/>
              </a:rPr>
              <a:t>Download a calendar invite</a:t>
            </a:r>
            <a:r>
              <a:rPr lang="en-US" sz="1400" b="0" i="0" dirty="0">
                <a:solidFill>
                  <a:srgbClr val="333333"/>
                </a:solidFill>
                <a:effectLst/>
                <a:latin typeface="+mn-lt"/>
              </a:rPr>
              <a:t>.</a:t>
            </a:r>
            <a:endParaRPr kumimoji="0" lang="en-US" sz="1400" b="0" i="0" u="none" strike="noStrike" kern="1200" cap="none" spc="0" normalizeH="0" baseline="0" noProof="0" dirty="0">
              <a:ln>
                <a:noFill/>
              </a:ln>
              <a:solidFill>
                <a:srgbClr val="0D0D0D"/>
              </a:solidFill>
              <a:effectLst/>
              <a:uLnTx/>
              <a:uFillTx/>
              <a:latin typeface="+mn-lt"/>
              <a:ea typeface="+mn-ea"/>
              <a:cs typeface="Segoe UI" panose="020B0502040204020203" pitchFamily="34" charset="0"/>
            </a:endParaRPr>
          </a:p>
        </p:txBody>
      </p:sp>
      <p:pic>
        <p:nvPicPr>
          <p:cNvPr id="9" name="Picture 8" descr="Screenshot of the event banner image.">
            <a:extLst>
              <a:ext uri="{FF2B5EF4-FFF2-40B4-BE49-F238E27FC236}">
                <a16:creationId xmlns:a16="http://schemas.microsoft.com/office/drawing/2014/main" id="{68818608-5E8F-F148-459B-D771F1440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851" y="1406089"/>
            <a:ext cx="7314150" cy="2502209"/>
          </a:xfrm>
          <a:prstGeom prst="rect">
            <a:avLst/>
          </a:prstGeom>
        </p:spPr>
      </p:pic>
    </p:spTree>
    <p:extLst>
      <p:ext uri="{BB962C8B-B14F-4D97-AF65-F5344CB8AC3E}">
        <p14:creationId xmlns:p14="http://schemas.microsoft.com/office/powerpoint/2010/main" val="3949619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dirty="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0"/>
            <a:ext cx="4247433" cy="372967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Our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show premiered on May 15! Karuana and Heather announced the new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and this bi-weekly show will aggregate new product announcements and upcoming community events to drive technical skilling and engagement!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it?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all the Mondays at Microsoft recordings.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new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pic>
        <p:nvPicPr>
          <p:cNvPr id="6" name="Picture 5" descr="Promotional screenshot of the Mondays at Microsoft with Karuana and Heather's headshots.">
            <a:extLst>
              <a:ext uri="{FF2B5EF4-FFF2-40B4-BE49-F238E27FC236}">
                <a16:creationId xmlns:a16="http://schemas.microsoft.com/office/drawing/2014/main" id="{926DF1F5-9AD2-EB05-652A-DAB45677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
        <p:nvSpPr>
          <p:cNvPr id="5" name="TextBox 4">
            <a:extLst>
              <a:ext uri="{FF2B5EF4-FFF2-40B4-BE49-F238E27FC236}">
                <a16:creationId xmlns:a16="http://schemas.microsoft.com/office/drawing/2014/main" id="{3033739B-2E0A-031E-258F-5BBCCD9F3B8D}"/>
              </a:ext>
            </a:extLst>
          </p:cNvPr>
          <p:cNvSpPr txBox="1"/>
          <p:nvPr/>
        </p:nvSpPr>
        <p:spPr>
          <a:xfrm>
            <a:off x="268221" y="5681167"/>
            <a:ext cx="477851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a:rPr>
              <a:t>Find us on</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https://aka.ms/MSCommunityLinkedIn</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65587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4DB2-4AD0-969C-22E5-6B3C79095C77}"/>
              </a:ext>
            </a:extLst>
          </p:cNvPr>
          <p:cNvSpPr>
            <a:spLocks noGrp="1"/>
          </p:cNvSpPr>
          <p:nvPr>
            <p:ph type="title"/>
          </p:nvPr>
        </p:nvSpPr>
        <p:spPr>
          <a:xfrm>
            <a:off x="588262" y="457200"/>
            <a:ext cx="6922470" cy="553998"/>
          </a:xfrm>
        </p:spPr>
        <p:txBody>
          <a:bodyPr>
            <a:noAutofit/>
          </a:bodyPr>
          <a:lstStyle/>
          <a:p>
            <a:r>
              <a:rPr lang="en-US" sz="3600" spc="-50" dirty="0">
                <a:ln w="3175">
                  <a:noFill/>
                </a:ln>
                <a:latin typeface="Segoe UI Semibold" panose="020B0702040204020203" pitchFamily="34" charset="0"/>
                <a:ea typeface="+mn-ea"/>
                <a:cs typeface="Segoe UI Semibold" panose="020B0702040204020203" pitchFamily="34" charset="0"/>
              </a:rPr>
              <a:t>Microsoft Community on LinkedIn</a:t>
            </a:r>
          </a:p>
        </p:txBody>
      </p:sp>
      <p:pic>
        <p:nvPicPr>
          <p:cNvPr id="11" name="Picture 10" descr="Logo for LinkedIn.">
            <a:extLst>
              <a:ext uri="{FF2B5EF4-FFF2-40B4-BE49-F238E27FC236}">
                <a16:creationId xmlns:a16="http://schemas.microsoft.com/office/drawing/2014/main" id="{044D8CDF-28ED-5EDD-AF32-A2A654D2AB92}"/>
              </a:ext>
            </a:extLst>
          </p:cNvPr>
          <p:cNvPicPr>
            <a:picLocks noChangeAspect="1"/>
          </p:cNvPicPr>
          <p:nvPr/>
        </p:nvPicPr>
        <p:blipFill>
          <a:blip r:embed="rId2"/>
          <a:stretch>
            <a:fillRect/>
          </a:stretch>
        </p:blipFill>
        <p:spPr>
          <a:xfrm>
            <a:off x="6929868" y="524074"/>
            <a:ext cx="744220" cy="418624"/>
          </a:xfrm>
          <a:prstGeom prst="rect">
            <a:avLst/>
          </a:prstGeom>
        </p:spPr>
      </p:pic>
      <p:sp>
        <p:nvSpPr>
          <p:cNvPr id="3" name="Text Placeholder 2">
            <a:extLst>
              <a:ext uri="{FF2B5EF4-FFF2-40B4-BE49-F238E27FC236}">
                <a16:creationId xmlns:a16="http://schemas.microsoft.com/office/drawing/2014/main" id="{7A2190C2-BEE0-34EC-36BB-E60073188C08}"/>
              </a:ext>
            </a:extLst>
          </p:cNvPr>
          <p:cNvSpPr>
            <a:spLocks noGrp="1"/>
          </p:cNvSpPr>
          <p:nvPr>
            <p:ph type="body" sz="quarter" idx="10"/>
          </p:nvPr>
        </p:nvSpPr>
        <p:spPr>
          <a:xfrm>
            <a:off x="588262" y="1127071"/>
            <a:ext cx="10160802" cy="1251625"/>
          </a:xfrm>
        </p:spPr>
        <p:txBody>
          <a:bodyPr vert="horz" wrap="square" lIns="0" tIns="0" rIns="0" bIns="0" rtlCol="0" anchor="t">
            <a:spAutoFit/>
          </a:bodyPr>
          <a:lstStyle/>
          <a:p>
            <a:pPr>
              <a:spcBef>
                <a:spcPts val="0"/>
              </a:spcBef>
              <a:spcAft>
                <a:spcPts val="2000"/>
              </a:spcAft>
              <a:buFont typeface="Arial" panose="020B0604020202020204" pitchFamily="34" charset="0"/>
              <a:buChar char="•"/>
            </a:pPr>
            <a:r>
              <a:rPr lang="en-US" sz="1600">
                <a:ea typeface="+mn-lt"/>
                <a:cs typeface="+mn-lt"/>
              </a:rPr>
              <a:t>Learn about community skilling events in one place, where you already are!</a:t>
            </a:r>
            <a:endParaRPr lang="en-US" sz="1600" b="1">
              <a:ea typeface="+mn-lt"/>
              <a:cs typeface="+mn-lt"/>
            </a:endParaRPr>
          </a:p>
          <a:p>
            <a:pPr>
              <a:spcBef>
                <a:spcPts val="0"/>
              </a:spcBef>
              <a:spcAft>
                <a:spcPts val="2000"/>
              </a:spcAft>
              <a:buFont typeface="Arial" panose="020B0604020202020204" pitchFamily="34" charset="0"/>
              <a:buChar char="•"/>
            </a:pPr>
            <a:r>
              <a:rPr lang="en-US" sz="1600">
                <a:ea typeface="+mn-lt"/>
                <a:cs typeface="+mn-lt"/>
              </a:rPr>
              <a:t>Watch </a:t>
            </a:r>
            <a:r>
              <a:rPr lang="en-US" sz="1600" b="1">
                <a:ea typeface="+mn-lt"/>
                <a:cs typeface="+mn-lt"/>
              </a:rPr>
              <a:t>Mondays at Microsoft</a:t>
            </a:r>
            <a:r>
              <a:rPr lang="en-US" sz="1600">
                <a:ea typeface="+mn-lt"/>
                <a:cs typeface="+mn-lt"/>
              </a:rPr>
              <a:t> with Karuana Gatimu and Heather Cook, highlighting product news and events</a:t>
            </a:r>
          </a:p>
          <a:p>
            <a:pPr>
              <a:spcBef>
                <a:spcPts val="0"/>
              </a:spcBef>
              <a:spcAft>
                <a:spcPts val="2000"/>
              </a:spcAft>
              <a:buFont typeface="Arial" panose="020B0604020202020204" pitchFamily="34" charset="0"/>
              <a:buChar char="•"/>
            </a:pPr>
            <a:r>
              <a:rPr lang="en-US" sz="1600">
                <a:ea typeface="+mn-lt"/>
                <a:cs typeface="+mn-lt"/>
              </a:rPr>
              <a:t>Connect with other community members in your local area and within your own company</a:t>
            </a:r>
            <a:endParaRPr lang="en-US" sz="1600"/>
          </a:p>
        </p:txBody>
      </p:sp>
      <p:pic>
        <p:nvPicPr>
          <p:cNvPr id="10" name="Picture 9" descr="Screenshot of the header for Microsoft Community on LinkedIn.">
            <a:extLst>
              <a:ext uri="{FF2B5EF4-FFF2-40B4-BE49-F238E27FC236}">
                <a16:creationId xmlns:a16="http://schemas.microsoft.com/office/drawing/2014/main" id="{2F9AB106-C24D-4A60-D09D-E5E09E17AA1D}"/>
              </a:ext>
            </a:extLst>
          </p:cNvPr>
          <p:cNvPicPr>
            <a:picLocks noChangeAspect="1"/>
          </p:cNvPicPr>
          <p:nvPr/>
        </p:nvPicPr>
        <p:blipFill rotWithShape="1">
          <a:blip r:embed="rId3"/>
          <a:srcRect l="2129" t="4097" r="1448"/>
          <a:stretch/>
        </p:blipFill>
        <p:spPr>
          <a:xfrm>
            <a:off x="1272194" y="2692908"/>
            <a:ext cx="8538113" cy="2878522"/>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8E247913-62F0-100A-ED6F-BCB472F329F7}"/>
              </a:ext>
            </a:extLst>
          </p:cNvPr>
          <p:cNvSpPr txBox="1"/>
          <p:nvPr/>
        </p:nvSpPr>
        <p:spPr>
          <a:xfrm>
            <a:off x="2236023" y="5693727"/>
            <a:ext cx="729478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a:ea typeface="+mn-ea"/>
                <a:cs typeface="+mn-cs"/>
                <a:hlinkClick r:id="rId4"/>
              </a:rPr>
              <a:t>https://aka.ms/MSCommunityLinkedIn</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F340B1BB-3F4D-D59F-8CD2-C43256CAA006}"/>
              </a:ext>
            </a:extLst>
          </p:cNvPr>
          <p:cNvSpPr txBox="1"/>
          <p:nvPr/>
        </p:nvSpPr>
        <p:spPr>
          <a:xfrm>
            <a:off x="3151837" y="6246911"/>
            <a:ext cx="546316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#ProTip: </a:t>
            </a:r>
            <a:r>
              <a:rPr kumimoji="0" lang="en-US" sz="2000" b="0" i="0" u="none" strike="noStrike" kern="1200" cap="none" spc="0" normalizeH="0" baseline="0" noProof="0">
                <a:ln>
                  <a:noFill/>
                </a:ln>
                <a:solidFill>
                  <a:srgbClr val="000000"/>
                </a:solidFill>
                <a:effectLst/>
                <a:uLnTx/>
                <a:uFillTx/>
                <a:latin typeface="Segoe UI"/>
                <a:ea typeface="+mn-ea"/>
                <a:cs typeface="+mn-cs"/>
              </a:rPr>
              <a:t>Share with your colleagues and groups</a:t>
            </a:r>
          </a:p>
        </p:txBody>
      </p:sp>
    </p:spTree>
    <p:extLst>
      <p:ext uri="{BB962C8B-B14F-4D97-AF65-F5344CB8AC3E}">
        <p14:creationId xmlns:p14="http://schemas.microsoft.com/office/powerpoint/2010/main" val="2950569157"/>
      </p:ext>
    </p:extLst>
  </p:cSld>
  <p:clrMapOvr>
    <a:masterClrMapping/>
  </p:clrMapOvr>
  <p:transition>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C912BC-C04B-424A-94A9-6F57A7EE4B9C}">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4CD048-887A-4F19-BC18-88BBF8E867C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2119</Words>
  <Application>Microsoft Office PowerPoint</Application>
  <PresentationFormat>Widescreen</PresentationFormat>
  <Paragraphs>284</Paragraphs>
  <Slides>23</Slides>
  <Notes>15</Notes>
  <HiddenSlides>1</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-apple-system</vt:lpstr>
      <vt:lpstr>Aptos</vt:lpstr>
      <vt:lpstr>Aptos Narrow</vt:lpstr>
      <vt:lpstr>Arial</vt:lpstr>
      <vt:lpstr>Calibri</vt:lpstr>
      <vt:lpstr>Calibri Light</vt:lpstr>
      <vt:lpstr>Consolas</vt:lpstr>
      <vt:lpstr>Courier New</vt:lpstr>
      <vt:lpstr>Roboto</vt:lpstr>
      <vt:lpstr>Segoe UI</vt:lpstr>
      <vt:lpstr>Segoe UI Emoji</vt:lpstr>
      <vt:lpstr>Segoe UI Light</vt:lpstr>
      <vt:lpstr>Segoe UI Semibold</vt:lpstr>
      <vt:lpstr>Segoe UI Semilight</vt:lpstr>
      <vt:lpstr>SegoeUI</vt:lpstr>
      <vt:lpstr>Wingdings</vt:lpstr>
      <vt:lpstr>1_office theme</vt:lpstr>
      <vt:lpstr>LIGHT GRAY TEMPLATE</vt:lpstr>
      <vt:lpstr>1_Microsoft 365 Template</vt:lpstr>
      <vt:lpstr>2_Office Theme</vt:lpstr>
      <vt:lpstr>We will begin the call at five minutes past the hour.</vt:lpstr>
      <vt:lpstr>Microsoft 365 Champion Community September 2023 Monthly Call</vt:lpstr>
      <vt:lpstr>Digital Event Code of Conduct</vt:lpstr>
      <vt:lpstr>Agenda</vt:lpstr>
      <vt:lpstr>Now available: interactive Custom Production Virtual Event Playbook</vt:lpstr>
      <vt:lpstr>Additional updates on adoption.microsoft.com</vt:lpstr>
      <vt:lpstr>Future of File Management event</vt:lpstr>
      <vt:lpstr>Mondays at Microsoft with Karuana and Heather</vt:lpstr>
      <vt:lpstr>Microsoft Community on LinkedIn</vt:lpstr>
      <vt:lpstr>5 days of learning at each event  Top experts offer 25 Workshops and 120 Sessions in each city</vt:lpstr>
      <vt:lpstr>FastTrack</vt:lpstr>
      <vt:lpstr>What is FastTrack?</vt:lpstr>
      <vt:lpstr>Now live on adoption.microsoft.com</vt:lpstr>
      <vt:lpstr>Microsoft 365 updates</vt:lpstr>
      <vt:lpstr>Announcing Microsoft Copilot, your everyday AI companion</vt:lpstr>
      <vt:lpstr>Side-by-side multitasking and cross-tenant notifications</vt:lpstr>
      <vt:lpstr>Animated backgrounds</vt:lpstr>
      <vt:lpstr>Improved experience for real-time form &amp; quiz responses</vt:lpstr>
      <vt:lpstr>Upcoming community events</vt:lpstr>
      <vt:lpstr>Upcoming community-led events</vt:lpstr>
      <vt:lpstr>Upcoming community-led events (Continued)</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lastModifiedBy>Jessie Hwang</cp:lastModifiedBy>
  <cp:revision>1</cp:revision>
  <dcterms:created xsi:type="dcterms:W3CDTF">2023-09-07T18:41:01Z</dcterms:created>
  <dcterms:modified xsi:type="dcterms:W3CDTF">2023-09-27T00:44:47Z</dcterms:modified>
</cp:coreProperties>
</file>