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714" r:id="rId6"/>
  </p:sldMasterIdLst>
  <p:notesMasterIdLst>
    <p:notesMasterId r:id="rId28"/>
  </p:notesMasterIdLst>
  <p:sldIdLst>
    <p:sldId id="2147468687" r:id="rId7"/>
    <p:sldId id="1822" r:id="rId8"/>
    <p:sldId id="1832" r:id="rId9"/>
    <p:sldId id="2147480077" r:id="rId10"/>
    <p:sldId id="2147480073" r:id="rId11"/>
    <p:sldId id="2147479112" r:id="rId12"/>
    <p:sldId id="2147480104" r:id="rId13"/>
    <p:sldId id="2147480105" r:id="rId14"/>
    <p:sldId id="2147480106" r:id="rId15"/>
    <p:sldId id="2147479111" r:id="rId16"/>
    <p:sldId id="2076137830" r:id="rId17"/>
    <p:sldId id="2147470348" r:id="rId18"/>
    <p:sldId id="2145705669" r:id="rId19"/>
    <p:sldId id="2147479113" r:id="rId20"/>
    <p:sldId id="2147479081" r:id="rId21"/>
    <p:sldId id="2147479088" r:id="rId22"/>
    <p:sldId id="2147480076" r:id="rId23"/>
    <p:sldId id="2147480107" r:id="rId24"/>
    <p:sldId id="2147480074" r:id="rId25"/>
    <p:sldId id="2147468667" r:id="rId26"/>
    <p:sldId id="21474714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283B885-3858-4518-9BAA-6CED81C66D3B}">
          <p14:sldIdLst>
            <p14:sldId id="2147468687"/>
            <p14:sldId id="1822"/>
            <p14:sldId id="1832"/>
            <p14:sldId id="2147480077"/>
          </p14:sldIdLst>
        </p14:section>
        <p14:section name="Annoucements" id="{7FCEABB4-E625-4487-A88C-F33077437039}">
          <p14:sldIdLst>
            <p14:sldId id="2147480073"/>
          </p14:sldIdLst>
        </p14:section>
        <p14:section name="Top M365 updates" id="{715742A6-1DA9-4B7A-BE0C-18AF9C0EFC94}">
          <p14:sldIdLst>
            <p14:sldId id="2147479112"/>
            <p14:sldId id="2147480104"/>
            <p14:sldId id="2147480105"/>
            <p14:sldId id="2147480106"/>
          </p14:sldIdLst>
        </p14:section>
        <p14:section name="Microsoft Main Topic" id="{1F3239E4-896F-45C6-9F09-BB3CEAFC359E}">
          <p14:sldIdLst>
            <p14:sldId id="2147479111"/>
            <p14:sldId id="2076137830"/>
            <p14:sldId id="2147470348"/>
            <p14:sldId id="2145705669"/>
          </p14:sldIdLst>
        </p14:section>
        <p14:section name="Community Spotlight" id="{84DCD51C-DDDB-44E5-A2BD-355B2B853268}">
          <p14:sldIdLst>
            <p14:sldId id="2147479113"/>
            <p14:sldId id="2147479081"/>
            <p14:sldId id="2147479088"/>
            <p14:sldId id="2147480076"/>
          </p14:sldIdLst>
        </p14:section>
        <p14:section name="Closing" id="{78E401EE-D004-42AD-8B98-E083E15E0BB1}">
          <p14:sldIdLst>
            <p14:sldId id="2147480107"/>
            <p14:sldId id="2147480074"/>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F0143-F340-449A-8EA9-D25FCA925C17}" vWet="2" dt="2023-06-27T14:52:44.786"/>
    <p1510:client id="{A634DE35-60F8-4861-93BC-4A60C268C03C}" v="39" dt="2023-06-28T00:11:49.427"/>
    <p1510:client id="{CE1A3EE7-4B98-48AB-B57C-F8A3858D5DF0}" v="133" dt="2023-06-26T21:51:26.310"/>
    <p1510:client id="{CF8B5D7B-5006-49D0-6796-2A25CD9F27A8}" v="1" dt="2023-06-27T13:20:2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9EF9E-66BC-4346-B335-E939E78491BB}"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B39CB-3A28-4FC3-91DF-7123A2A6ECBF}" type="slidenum">
              <a:rPr lang="en-US" smtClean="0"/>
              <a:t>‹#›</a:t>
            </a:fld>
            <a:endParaRPr lang="en-US"/>
          </a:p>
        </p:txBody>
      </p:sp>
    </p:spTree>
    <p:extLst>
      <p:ext uri="{BB962C8B-B14F-4D97-AF65-F5344CB8AC3E}">
        <p14:creationId xmlns:p14="http://schemas.microsoft.com/office/powerpoint/2010/main" val="385217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57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57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0906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559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14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3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376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58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82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077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6/28/2023 5:00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028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27.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27.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27.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27.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694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1836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506388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008657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30958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87330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05607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20499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421144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4462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554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029531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750495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lnSpc>
                <a:spcPct val="100000"/>
              </a:lnSpc>
              <a:defRPr spc="0" baseline="0">
                <a:solidFill>
                  <a:schemeClr val="accent1"/>
                </a:solidFill>
              </a:defRPr>
            </a:lvl1pPr>
          </a:lstStyle>
          <a:p>
            <a:r>
              <a:rPr lang="en-US"/>
              <a:t>Title</a:t>
            </a:r>
          </a:p>
        </p:txBody>
      </p:sp>
    </p:spTree>
    <p:extLst>
      <p:ext uri="{BB962C8B-B14F-4D97-AF65-F5344CB8AC3E}">
        <p14:creationId xmlns:p14="http://schemas.microsoft.com/office/powerpoint/2010/main" val="407137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1331669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399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973343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986937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105618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360583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31649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15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768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2055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14518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967297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813235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281673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834165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85658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222019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3702580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369125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754331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4773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901770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463364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3675839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76924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796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22684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19073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70951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9781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8309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86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03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54535882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497461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390181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6/28/2023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9940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6/28/2023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85290047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6/28/2023</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87326263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6/28/2023</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49374587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6/28/2023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41855345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6/28/2023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68301094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4667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6/28/2023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68026011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6/28/2023</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19867064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52331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660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72111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11428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73604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948453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1616240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40414012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1263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6537823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34039282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18498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7168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0741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0129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4779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06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94694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3541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8314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2693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963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97630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7547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049969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6601406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0894998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7206855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008150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562188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441773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25213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96449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10416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447158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859745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93264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38606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91826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8134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19573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08817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4674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83962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44385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77811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3835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7148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76278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53828436"/>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9549120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660691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image" Target="../media/image6.emf"/><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5" Type="http://schemas.openxmlformats.org/officeDocument/2006/relationships/slideLayout" Target="../slideLayouts/slideLayout56.xml"/><Relationship Id="rId61" Type="http://schemas.openxmlformats.org/officeDocument/2006/relationships/theme" Target="../theme/theme3.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image" Target="../media/image18.emf"/><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32071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9"/>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244450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7" r:id="rId31"/>
    <p:sldLayoutId id="2147483708" r:id="rId32"/>
    <p:sldLayoutId id="2147483709" r:id="rId33"/>
    <p:sldLayoutId id="2147483710" r:id="rId34"/>
    <p:sldLayoutId id="2147483711" r:id="rId35"/>
    <p:sldLayoutId id="2147483712" r:id="rId36"/>
    <p:sldLayoutId id="2147483713" r:id="rId3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121056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aka.ms/TeamsAppTemplates" TargetMode="External"/><Relationship Id="rId2" Type="http://schemas.openxmlformats.org/officeDocument/2006/relationships/notesSlide" Target="../notesSlides/notesSlide10.xml"/><Relationship Id="rId1" Type="http://schemas.openxmlformats.org/officeDocument/2006/relationships/slideLayout" Target="../slideLayouts/slideLayout110.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slideLayout" Target="../slideLayouts/slideLayout110.xml"/><Relationship Id="rId7" Type="http://schemas.openxmlformats.org/officeDocument/2006/relationships/image" Target="../media/image5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aka.ms/TeamsAppTemplates" TargetMode="External"/><Relationship Id="rId5" Type="http://schemas.openxmlformats.org/officeDocument/2006/relationships/image" Target="../media/image54.png"/><Relationship Id="rId10" Type="http://schemas.openxmlformats.org/officeDocument/2006/relationships/image" Target="../media/image58.svg"/><Relationship Id="rId4" Type="http://schemas.openxmlformats.org/officeDocument/2006/relationships/notesSlide" Target="../notesSlides/notesSlide11.xml"/><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8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hyperlink" Target="https://aka.ms/CommunitySpotlight" TargetMode="External"/><Relationship Id="rId4" Type="http://schemas.openxmlformats.org/officeDocument/2006/relationships/hyperlink" Target="https://aka.ms/ChampionSto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9.xml"/><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hyperlink" Target="https://powerplatformconf.com/#!/" TargetMode="External"/><Relationship Id="rId3" Type="http://schemas.openxmlformats.org/officeDocument/2006/relationships/hyperlink" Target="https://www.microsoft.com/events" TargetMode="External"/><Relationship Id="rId7" Type="http://schemas.openxmlformats.org/officeDocument/2006/relationships/hyperlink" Target="https://nam06.safelinks.protection.outlook.com/?url=https%3A%2F%2Fpilotl.ink%2Fr%3Fi%3Dmicrosoft%26e%3Dabrlkrudjdxkod64s4agazetd4q6me5r3g6h47i234s4wkjdv6v6ginwfnc3qscasbod5y6ncdhuxwvf7ebqhxu5aipmlhvvwlkid52kj7h2iwbgegh2kya&amp;data=05%7C01%7Ctifflee%40microsoft.com%7C6a169b1f688d48ad527108db7270f35c%7C72f988bf86f141af91ab2d7cd011db47%7C1%7C0%7C638229601690842386%7CUnknown%7CTWFpbGZsb3d8eyJWIjoiMC4wLjAwMDAiLCJQIjoiV2luMzIiLCJBTiI6Ik1haWwiLCJXVCI6Mn0%3D%7C3000%7C%7C%7C&amp;sdata=KK3oxkkFdWwHd6zdi4ZOZd3aJ2OgWTOgxQLSL8y56oE%3D&amp;reserved=0" TargetMode="External"/><Relationship Id="rId2" Type="http://schemas.openxmlformats.org/officeDocument/2006/relationships/image" Target="../media/image76.png"/><Relationship Id="rId1" Type="http://schemas.openxmlformats.org/officeDocument/2006/relationships/slideLayout" Target="../slideLayouts/slideLayout24.xml"/><Relationship Id="rId6" Type="http://schemas.openxmlformats.org/officeDocument/2006/relationships/hyperlink" Target="https://www.commsverse.com/" TargetMode="External"/><Relationship Id="rId11" Type="http://schemas.openxmlformats.org/officeDocument/2006/relationships/hyperlink" Target="https://www.communitydays.org/event/2023-05-13/m365-community-day-phoenix" TargetMode="External"/><Relationship Id="rId5" Type="http://schemas.openxmlformats.org/officeDocument/2006/relationships/hyperlink" Target="https://www.sharepointeurope.com/european-power-platform-conference/" TargetMode="External"/><Relationship Id="rId10" Type="http://schemas.openxmlformats.org/officeDocument/2006/relationships/hyperlink" Target="https://nam06.safelinks.protection.outlook.com/?url=https%3A%2F%2Fpilotl.ink%2Fr%3Fi%3Dmicrosoft%26e%3Dabrlkrudjdxkod64s4agazetd4q6me5r3g6h47i234s4wkjdv6v6ginwfnc3qscasbod5y6ncdhuxwvf7ebqhxu5aipmlhvvwlkid52kj7p2subrgsck6lq&amp;data=05%7C01%7Ctifflee%40microsoft.com%7C6a169b1f688d48ad527108db7270f35c%7C72f988bf86f141af91ab2d7cd011db47%7C1%7C0%7C638229601690998591%7CUnknown%7CTWFpbGZsb3d8eyJWIjoiMC4wLjAwMDAiLCJQIjoiV2luMzIiLCJBTiI6Ik1haWwiLCJXVCI6Mn0%3D%7C3000%7C%7C%7C&amp;sdata=eHQOQ4LWV7T1%2FSJjC8LMyUuNm4GwHck8g3fVF%2FCRhhU%3D&amp;reserved=0"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www.southcoastsummit.com/"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collabdays.org/2023-ce/" TargetMode="External"/><Relationship Id="rId13" Type="http://schemas.openxmlformats.org/officeDocument/2006/relationships/hyperlink" Target="https://m365nashville.org/" TargetMode="External"/><Relationship Id="rId18" Type="http://schemas.openxmlformats.org/officeDocument/2006/relationships/hyperlink" Target="https://m365ottawa.com/" TargetMode="External"/><Relationship Id="rId3" Type="http://schemas.openxmlformats.org/officeDocument/2006/relationships/hyperlink" Target="https://www.vivaexplorers.com/vivaroundtheworld" TargetMode="External"/><Relationship Id="rId7" Type="http://schemas.openxmlformats.org/officeDocument/2006/relationships/hyperlink" Target="https://amsberlin.eu/" TargetMode="External"/><Relationship Id="rId12" Type="http://schemas.openxmlformats.org/officeDocument/2006/relationships/hyperlink" Target="https://www.eventbrite.com/e/microsoft-community-days-boston-healthcare-edition-tickets-520508905147" TargetMode="External"/><Relationship Id="rId17" Type="http://schemas.openxmlformats.org/officeDocument/2006/relationships/hyperlink" Target="https://www.collabconforall.com/" TargetMode="External"/><Relationship Id="rId2" Type="http://schemas.openxmlformats.org/officeDocument/2006/relationships/image" Target="../media/image76.png"/><Relationship Id="rId16" Type="http://schemas.openxmlformats.org/officeDocument/2006/relationships/hyperlink" Target="https://www.seforum.se/" TargetMode="External"/><Relationship Id="rId20"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1" Type="http://schemas.openxmlformats.org/officeDocument/2006/relationships/slideLayout" Target="../slideLayouts/slideLayout24.xml"/><Relationship Id="rId6" Type="http://schemas.openxmlformats.org/officeDocument/2006/relationships/hyperlink" Target="https://www.communitydays.org/event/2023-06-13/viva-explorers-belgium" TargetMode="External"/><Relationship Id="rId11" Type="http://schemas.openxmlformats.org/officeDocument/2006/relationships/hyperlink" Target="https://www.collabdays.org/2023-zagreb/" TargetMode="External"/><Relationship Id="rId5" Type="http://schemas.openxmlformats.org/officeDocument/2006/relationships/hyperlink" Target="https://www.collabdays.org/2023-nl/" TargetMode="External"/><Relationship Id="rId15" Type="http://schemas.openxmlformats.org/officeDocument/2006/relationships/hyperlink" Target="https://www.eventbrite.com/e/m365-saturday-los-angeles-2023-tickets-549604460737" TargetMode="External"/><Relationship Id="rId10" Type="http://schemas.openxmlformats.org/officeDocument/2006/relationships/hyperlink" Target="https://d365cxsummit.powercommunity.com/" TargetMode="External"/><Relationship Id="rId19" Type="http://schemas.openxmlformats.org/officeDocument/2006/relationships/hyperlink" Target="https://www.microsoft.com/events" TargetMode="External"/><Relationship Id="rId4" Type="http://schemas.openxmlformats.org/officeDocument/2006/relationships/hyperlink" Target="https://brisbanebootcamp.com/" TargetMode="External"/><Relationship Id="rId9" Type="http://schemas.openxmlformats.org/officeDocument/2006/relationships/hyperlink" Target="https://iowacodecamp.com/" TargetMode="External"/><Relationship Id="rId14" Type="http://schemas.openxmlformats.org/officeDocument/2006/relationships/hyperlink" Target="https://www.communitydays.org/event/2023-07-29/community-days-nyc-202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5.xml"/><Relationship Id="rId4" Type="http://schemas.openxmlformats.org/officeDocument/2006/relationships/hyperlink" Target="https://aka.ms/M365Champ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ka.ms/M365ChampionResource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49.jpeg"/><Relationship Id="rId4" Type="http://schemas.openxmlformats.org/officeDocument/2006/relationships/hyperlink" Target="https://www.linkedin.com/pulse/may-15-2023-show-notes-microsoft-communit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hyperlink" Target="https://learn.microsoft.com/en-us/microsoftteams/meeting-avatars"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June 2023</a:t>
            </a:r>
          </a:p>
        </p:txBody>
      </p:sp>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a:xfrm>
            <a:off x="585216" y="3035808"/>
            <a:ext cx="9144000" cy="498598"/>
          </a:xfrm>
        </p:spPr>
        <p:txBody>
          <a:bodyPr/>
          <a:lstStyle/>
          <a:p>
            <a:r>
              <a:rPr lang="en-US" sz="3600">
                <a:solidFill>
                  <a:schemeClr val="tx1"/>
                </a:solidFill>
                <a:effectLst/>
                <a:ea typeface="Aptos" panose="020B0004020202020204" pitchFamily="34" charset="0"/>
              </a:rPr>
              <a:t>Teams Emergency Operations Center v2</a:t>
            </a:r>
            <a:endParaRPr lang="en-US">
              <a:solidFill>
                <a:schemeClr val="tx1"/>
              </a:solidFill>
            </a:endParaRP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58477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Josh Leporati</a:t>
            </a:r>
            <a:endParaRPr kumimoji="0" lang="en-US" sz="1800" b="0" i="0" u="none" strike="noStrike" kern="1200" cap="none" spc="0" normalizeH="0" baseline="0" noProof="0">
              <a:ln>
                <a:noFill/>
              </a:ln>
              <a:solidFill>
                <a:srgbClr val="FFFFFF"/>
              </a:solidFill>
              <a:effectLst/>
              <a:uLnTx/>
              <a:uFillTx/>
              <a:latin typeface="Segoe UI"/>
              <a:ea typeface="Calibri"/>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73215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DEBDC55D-0829-4E6F-9C58-878893AAB88F}"/>
              </a:ext>
            </a:extLst>
          </p:cNvPr>
          <p:cNvSpPr txBox="1">
            <a:spLocks/>
          </p:cNvSpPr>
          <p:nvPr/>
        </p:nvSpPr>
        <p:spPr>
          <a:xfrm>
            <a:off x="220626" y="313913"/>
            <a:ext cx="11750748" cy="7935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a:ln>
                  <a:noFill/>
                </a:ln>
                <a:solidFill>
                  <a:srgbClr val="4472C4">
                    <a:lumMod val="75000"/>
                  </a:srgbClr>
                </a:solidFill>
                <a:effectLst/>
                <a:uLnTx/>
                <a:uFillTx/>
                <a:latin typeface="Segoe UI Light" panose="020B0502040204020203" pitchFamily="34" charset="0"/>
                <a:ea typeface="+mj-ea"/>
                <a:cs typeface="Segoe UI Light" panose="020B0502040204020203" pitchFamily="34" charset="0"/>
              </a:rPr>
              <a:t>Inspire and Achieve More</a:t>
            </a:r>
            <a:br>
              <a:rPr kumimoji="0" lang="en-US" sz="2800" b="1" i="0" u="none" strike="noStrike" kern="1200" cap="none" spc="-15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2800" b="1" i="0" u="none" strike="noStrike" kern="1200" cap="none" spc="-15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Microsoft Teams </a:t>
            </a:r>
            <a:r>
              <a:rPr kumimoji="0" lang="en-US" sz="2800" b="1" i="0" u="none" strike="noStrike" kern="1200" cap="none" spc="-150" normalizeH="0" baseline="0" noProof="0">
                <a:ln>
                  <a:noFill/>
                </a:ln>
                <a:solidFill>
                  <a:srgbClr val="3C509F"/>
                </a:solidFill>
                <a:effectLst/>
                <a:uLnTx/>
                <a:uFillTx/>
                <a:latin typeface="Segoe UI Light" panose="020B0502040204020203" pitchFamily="34" charset="0"/>
                <a:ea typeface="+mj-ea"/>
                <a:cs typeface="Segoe UI Light" panose="020B0502040204020203" pitchFamily="34" charset="0"/>
              </a:rPr>
              <a:t>App Templates</a:t>
            </a:r>
            <a:endParaRPr kumimoji="0" lang="en-US" sz="2800" b="0" i="0" u="none" strike="noStrike" kern="1200" cap="none" spc="-150" normalizeH="0" baseline="0" noProof="0">
              <a:ln>
                <a:noFill/>
              </a:ln>
              <a:solidFill>
                <a:srgbClr val="3C509F"/>
              </a:solidFill>
              <a:effectLst/>
              <a:uLnTx/>
              <a:uFillTx/>
              <a:latin typeface="Segoe UI Light" panose="020B0502040204020203" pitchFamily="34" charset="0"/>
              <a:ea typeface="+mj-ea"/>
              <a:cs typeface="Segoe UI Light" panose="020B0502040204020203" pitchFamily="34" charset="0"/>
            </a:endParaRPr>
          </a:p>
        </p:txBody>
      </p:sp>
      <p:sp>
        <p:nvSpPr>
          <p:cNvPr id="43" name="Rectangle 42">
            <a:extLst>
              <a:ext uri="{FF2B5EF4-FFF2-40B4-BE49-F238E27FC236}">
                <a16:creationId xmlns:a16="http://schemas.microsoft.com/office/drawing/2014/main" id="{2149AA5A-A428-45D5-921B-61BC29FC6CC0}"/>
              </a:ext>
            </a:extLst>
          </p:cNvPr>
          <p:cNvSpPr/>
          <p:nvPr/>
        </p:nvSpPr>
        <p:spPr>
          <a:xfrm>
            <a:off x="7440974" y="5669201"/>
            <a:ext cx="3964034" cy="40011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https://aka.ms/TeamsAppTemplates</a:t>
            </a:r>
            <a:endParaRPr kumimoji="0" lang="en-US" sz="2000" b="0" i="0" u="none" strike="noStrike" kern="1200" cap="none" spc="0" normalizeH="0" baseline="0" noProof="0">
              <a:ln>
                <a:noFill/>
              </a:ln>
              <a:solidFill>
                <a:srgbClr val="0070C0"/>
              </a:solidFill>
              <a:effectLst/>
              <a:uLnTx/>
              <a:uFillTx/>
              <a:latin typeface="Segoe UI Light" panose="020B0502040204020203" pitchFamily="34" charset="0"/>
              <a:ea typeface="+mn-ea"/>
              <a:cs typeface="Segoe UI Light" panose="020B0502040204020203" pitchFamily="34" charset="0"/>
            </a:endParaRPr>
          </a:p>
        </p:txBody>
      </p:sp>
      <p:sp>
        <p:nvSpPr>
          <p:cNvPr id="47" name="TextBox 46">
            <a:extLst>
              <a:ext uri="{FF2B5EF4-FFF2-40B4-BE49-F238E27FC236}">
                <a16:creationId xmlns:a16="http://schemas.microsoft.com/office/drawing/2014/main" id="{F8066579-FB86-4665-94FE-76234D5FD468}"/>
              </a:ext>
            </a:extLst>
          </p:cNvPr>
          <p:cNvSpPr txBox="1"/>
          <p:nvPr/>
        </p:nvSpPr>
        <p:spPr>
          <a:xfrm>
            <a:off x="377974" y="1539343"/>
            <a:ext cx="5229604"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Pre-built Teams apps </a:t>
            </a:r>
            <a:r>
              <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for common line-of-business scenarios. Templates take popular scenarios and bring them into the flow of work, inside of Microsoft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Tenant-wide</a:t>
            </a:r>
            <a:r>
              <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Give access to few, many 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Production ready</a:t>
            </a:r>
            <a:r>
              <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Download and use, today. E</a:t>
            </a:r>
            <a:r>
              <a:rPr kumimoji="0" lang="en-US" sz="1765" b="0" i="0" u="none" strike="noStrike" kern="1200" cap="none" spc="0" normalizeH="0" baseline="0" noProof="0" err="1">
                <a:ln>
                  <a:noFill/>
                </a:ln>
                <a:solidFill>
                  <a:prstClr val="black"/>
                </a:solidFill>
                <a:effectLst/>
                <a:uLnTx/>
                <a:uFillTx/>
                <a:latin typeface="Segoe UI Light" panose="020B0502040204020203" pitchFamily="34" charset="0"/>
                <a:ea typeface="+mn-ea"/>
                <a:cs typeface="Segoe UI Light" panose="020B0502040204020203" pitchFamily="34" charset="0"/>
              </a:rPr>
              <a:t>asily</a:t>
            </a:r>
            <a:r>
              <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customize app templates for your organization with simple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Open sourced: </a:t>
            </a:r>
            <a:r>
              <a:rPr kumimoji="0" lang="en-US" sz="1765" b="0" i="0" u="none" strike="noStrike" kern="1200" cap="none" spc="0" normalizeH="0" baseline="0" noProof="0">
                <a:ln>
                  <a:noFill/>
                </a:ln>
                <a:solidFill>
                  <a:srgbClr val="4472C4">
                    <a:lumMod val="75000"/>
                  </a:srgbClr>
                </a:solidFill>
                <a:effectLst/>
                <a:uLnTx/>
                <a:uFillTx/>
                <a:latin typeface="Segoe UI Light" panose="020B0502040204020203" pitchFamily="34" charset="0"/>
                <a:ea typeface="+mn-ea"/>
                <a:cs typeface="Segoe UI Light" panose="020B0502040204020203" pitchFamily="34" charset="0"/>
              </a:rPr>
              <a:t>You can own, </a:t>
            </a:r>
            <a:r>
              <a:rPr kumimoji="0" lang="en-US" sz="1765" b="1" i="0" u="none" strike="noStrike" kern="1200" cap="none" spc="0" normalizeH="0" baseline="0" noProof="0">
                <a:ln>
                  <a:noFill/>
                </a:ln>
                <a:solidFill>
                  <a:srgbClr val="4472C4">
                    <a:lumMod val="75000"/>
                  </a:srgbClr>
                </a:solidFill>
                <a:effectLst/>
                <a:uLnTx/>
                <a:uFillTx/>
                <a:latin typeface="Segoe UI Light" panose="020B0502040204020203" pitchFamily="34" charset="0"/>
                <a:ea typeface="+mn-ea"/>
                <a:cs typeface="Segoe UI Light" panose="020B0502040204020203" pitchFamily="34" charset="0"/>
              </a:rPr>
              <a:t>brand</a:t>
            </a:r>
            <a:r>
              <a:rPr kumimoji="0" lang="en-US" sz="1765" b="0" i="0" u="none" strike="noStrike" kern="1200" cap="none" spc="0" normalizeH="0" baseline="0" noProof="0">
                <a:ln>
                  <a:noFill/>
                </a:ln>
                <a:solidFill>
                  <a:srgbClr val="4472C4">
                    <a:lumMod val="75000"/>
                  </a:srgbClr>
                </a:solidFill>
                <a:effectLst/>
                <a:uLnTx/>
                <a:uFillTx/>
                <a:latin typeface="Segoe UI Light" panose="020B0502040204020203" pitchFamily="34" charset="0"/>
                <a:ea typeface="+mn-ea"/>
                <a:cs typeface="Segoe UI Light" panose="020B0502040204020203" pitchFamily="34" charset="0"/>
              </a:rPr>
              <a:t>, configure and extend to your needs</a:t>
            </a:r>
            <a:r>
              <a:rPr kumimoji="0" lang="en-US" sz="1765"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Go further with your own developers or Microsoft Partners to build deeper capabilities</a:t>
            </a:r>
          </a:p>
        </p:txBody>
      </p:sp>
      <p:sp>
        <p:nvSpPr>
          <p:cNvPr id="7" name="TextBox 6">
            <a:extLst>
              <a:ext uri="{FF2B5EF4-FFF2-40B4-BE49-F238E27FC236}">
                <a16:creationId xmlns:a16="http://schemas.microsoft.com/office/drawing/2014/main" id="{5B7394B1-4351-4890-B6FE-9FA27A0600D1}"/>
              </a:ext>
            </a:extLst>
          </p:cNvPr>
          <p:cNvSpPr txBox="1"/>
          <p:nvPr/>
        </p:nvSpPr>
        <p:spPr>
          <a:xfrm>
            <a:off x="377974" y="6230756"/>
            <a:ext cx="5229604" cy="52322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Explore. Create. Engage.</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61FD80AB-93FE-F471-410F-4D07FF571CE0}"/>
              </a:ext>
            </a:extLst>
          </p:cNvPr>
          <p:cNvPicPr>
            <a:picLocks noChangeAspect="1"/>
          </p:cNvPicPr>
          <p:nvPr/>
        </p:nvPicPr>
        <p:blipFill>
          <a:blip r:embed="rId4"/>
          <a:stretch>
            <a:fillRect/>
          </a:stretch>
        </p:blipFill>
        <p:spPr>
          <a:xfrm>
            <a:off x="5607578" y="332226"/>
            <a:ext cx="8335527" cy="5169877"/>
          </a:xfrm>
          <a:prstGeom prst="rect">
            <a:avLst/>
          </a:prstGeom>
        </p:spPr>
      </p:pic>
    </p:spTree>
    <p:extLst>
      <p:ext uri="{BB962C8B-B14F-4D97-AF65-F5344CB8AC3E}">
        <p14:creationId xmlns:p14="http://schemas.microsoft.com/office/powerpoint/2010/main" val="225107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Technicolor Lit Dots Forming Waves">
            <a:hlinkClick r:id="" action="ppaction://media"/>
            <a:extLst>
              <a:ext uri="{FF2B5EF4-FFF2-40B4-BE49-F238E27FC236}">
                <a16:creationId xmlns:a16="http://schemas.microsoft.com/office/drawing/2014/main" id="{FFD3720D-F9CC-506A-C458-01EE225983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1632" y="0"/>
            <a:ext cx="12341726" cy="6942221"/>
          </a:xfrm>
          <a:prstGeom prst="rect">
            <a:avLst/>
          </a:prstGeom>
        </p:spPr>
      </p:pic>
      <p:sp>
        <p:nvSpPr>
          <p:cNvPr id="29" name="Title 1">
            <a:extLst>
              <a:ext uri="{FF2B5EF4-FFF2-40B4-BE49-F238E27FC236}">
                <a16:creationId xmlns:a16="http://schemas.microsoft.com/office/drawing/2014/main" id="{DEBDC55D-0829-4E6F-9C58-878893AAB88F}"/>
              </a:ext>
            </a:extLst>
          </p:cNvPr>
          <p:cNvSpPr txBox="1">
            <a:spLocks/>
          </p:cNvSpPr>
          <p:nvPr/>
        </p:nvSpPr>
        <p:spPr>
          <a:xfrm>
            <a:off x="220626" y="313913"/>
            <a:ext cx="11750748" cy="7935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a:ln>
                  <a:noFill/>
                </a:ln>
                <a:solidFill>
                  <a:srgbClr val="4472C4">
                    <a:lumMod val="75000"/>
                  </a:srgbClr>
                </a:solidFill>
                <a:effectLst/>
                <a:uLnTx/>
                <a:uFillTx/>
                <a:latin typeface="Segoe UI Light" panose="020B0502040204020203" pitchFamily="34" charset="0"/>
                <a:ea typeface="+mj-ea"/>
                <a:cs typeface="Segoe UI Light" panose="020B0502040204020203" pitchFamily="34" charset="0"/>
              </a:rPr>
              <a:t>Announcing new updates</a:t>
            </a:r>
            <a:br>
              <a:rPr kumimoji="0" lang="en-US" sz="2800" b="1" i="0" u="none" strike="noStrike" kern="1200" cap="none" spc="-15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2800" b="1" i="0" u="none" strike="noStrike" kern="1200" cap="none" spc="-150" normalizeH="0" baseline="0" noProof="0">
                <a:ln>
                  <a:noFill/>
                </a:ln>
                <a:solidFill>
                  <a:prstClr val="black"/>
                </a:solidFill>
                <a:effectLst/>
                <a:uLnTx/>
                <a:uFillTx/>
                <a:latin typeface="Segoe UI Light" panose="020B0502040204020203" pitchFamily="34" charset="0"/>
                <a:ea typeface="+mj-ea"/>
                <a:cs typeface="Segoe UI Light" panose="020B0502040204020203" pitchFamily="34" charset="0"/>
              </a:rPr>
              <a:t>and </a:t>
            </a:r>
            <a:r>
              <a:rPr kumimoji="0" lang="en-US" sz="2800" b="1" i="0" u="none" strike="noStrike" kern="1200" cap="none" spc="-150" normalizeH="0" baseline="0" noProof="0">
                <a:ln>
                  <a:noFill/>
                </a:ln>
                <a:solidFill>
                  <a:srgbClr val="3C509F"/>
                </a:solidFill>
                <a:effectLst/>
                <a:uLnTx/>
                <a:uFillTx/>
                <a:latin typeface="Segoe UI Light" panose="020B0502040204020203" pitchFamily="34" charset="0"/>
                <a:ea typeface="+mj-ea"/>
                <a:cs typeface="Segoe UI Light" panose="020B0502040204020203" pitchFamily="34" charset="0"/>
              </a:rPr>
              <a:t>Government Cloud support!</a:t>
            </a:r>
            <a:endParaRPr kumimoji="0" lang="en-US" sz="2800" b="0" i="0" u="none" strike="noStrike" kern="1200" cap="none" spc="-150" normalizeH="0" baseline="0" noProof="0">
              <a:ln>
                <a:noFill/>
              </a:ln>
              <a:solidFill>
                <a:srgbClr val="3C509F"/>
              </a:solidFill>
              <a:effectLst/>
              <a:uLnTx/>
              <a:uFillTx/>
              <a:latin typeface="Segoe UI Light" panose="020B0502040204020203" pitchFamily="34" charset="0"/>
              <a:ea typeface="+mj-ea"/>
              <a:cs typeface="Segoe UI Light" panose="020B0502040204020203" pitchFamily="34" charset="0"/>
            </a:endParaRPr>
          </a:p>
        </p:txBody>
      </p:sp>
      <p:sp>
        <p:nvSpPr>
          <p:cNvPr id="43" name="Rectangle 42">
            <a:extLst>
              <a:ext uri="{FF2B5EF4-FFF2-40B4-BE49-F238E27FC236}">
                <a16:creationId xmlns:a16="http://schemas.microsoft.com/office/drawing/2014/main" id="{2149AA5A-A428-45D5-921B-61BC29FC6CC0}"/>
              </a:ext>
            </a:extLst>
          </p:cNvPr>
          <p:cNvSpPr/>
          <p:nvPr/>
        </p:nvSpPr>
        <p:spPr>
          <a:xfrm>
            <a:off x="979112" y="6423107"/>
            <a:ext cx="3964034" cy="40011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Light" panose="020B0502040204020203" pitchFamily="34" charset="0"/>
                <a:ea typeface="+mn-ea"/>
                <a:cs typeface="Segoe UI Light" panose="020B0502040204020203" pitchFamily="34" charset="0"/>
                <a:hlinkClick r:id="rId6">
                  <a:extLst>
                    <a:ext uri="{A12FA001-AC4F-418D-AE19-62706E023703}">
                      <ahyp:hlinkClr xmlns:ahyp="http://schemas.microsoft.com/office/drawing/2018/hyperlinkcolor" val="tx"/>
                    </a:ext>
                  </a:extLst>
                </a:hlinkClick>
              </a:rPr>
              <a:t>https://aka.ms/TeamsAppTemplates</a:t>
            </a:r>
            <a:endParaRPr kumimoji="0" lang="en-US" sz="2000" b="0" i="0" u="none" strike="noStrike" kern="1200" cap="none" spc="0" normalizeH="0" baseline="0" noProof="0">
              <a:ln>
                <a:noFill/>
              </a:ln>
              <a:solidFill>
                <a:srgbClr val="0070C0"/>
              </a:solidFill>
              <a:effectLst/>
              <a:uLnTx/>
              <a:uFillTx/>
              <a:latin typeface="Segoe UI Light" panose="020B0502040204020203" pitchFamily="34" charset="0"/>
              <a:ea typeface="+mn-ea"/>
              <a:cs typeface="Segoe UI Light" panose="020B0502040204020203" pitchFamily="34" charset="0"/>
            </a:endParaRPr>
          </a:p>
        </p:txBody>
      </p:sp>
      <p:sp>
        <p:nvSpPr>
          <p:cNvPr id="47" name="TextBox 46">
            <a:extLst>
              <a:ext uri="{FF2B5EF4-FFF2-40B4-BE49-F238E27FC236}">
                <a16:creationId xmlns:a16="http://schemas.microsoft.com/office/drawing/2014/main" id="{F8066579-FB86-4665-94FE-76234D5FD468}"/>
              </a:ext>
            </a:extLst>
          </p:cNvPr>
          <p:cNvSpPr txBox="1"/>
          <p:nvPr/>
        </p:nvSpPr>
        <p:spPr>
          <a:xfrm>
            <a:off x="979112" y="1857088"/>
            <a:ext cx="4628466" cy="38164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Light"/>
                <a:ea typeface="+mn-ea"/>
                <a:cs typeface="Segoe UI Light"/>
              </a:rPr>
              <a:t>Microsoft Teams Emergency Operations Center</a:t>
            </a:r>
            <a:r>
              <a:rPr kumimoji="0" lang="en-US" sz="1800" b="1" i="0" u="none" strike="noStrike" kern="1200" cap="none" spc="0" normalizeH="0" baseline="0" noProof="0">
                <a:ln>
                  <a:noFill/>
                </a:ln>
                <a:solidFill>
                  <a:srgbClr val="000000"/>
                </a:solidFill>
                <a:effectLst/>
                <a:uLnTx/>
                <a:uFillTx/>
                <a:latin typeface="Segoe UI Light"/>
                <a:ea typeface="+mn-ea"/>
                <a:cs typeface="Segoe UI Light"/>
              </a:rPr>
              <a:t>: </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Version 2 of our solution template is now available! </a:t>
            </a:r>
            <a:r>
              <a:rPr kumimoji="0" lang="en-US" sz="1800" b="1" i="0" u="none" strike="noStrike" kern="1200" cap="none" spc="0" normalizeH="0" baseline="0" noProof="0">
                <a:ln>
                  <a:noFill/>
                </a:ln>
                <a:solidFill>
                  <a:srgbClr val="4472C4"/>
                </a:solidFill>
                <a:effectLst/>
                <a:uLnTx/>
                <a:uFillTx/>
                <a:latin typeface="Segoe UI Light"/>
                <a:ea typeface="+mn-ea"/>
                <a:cs typeface="Segoe UI Light"/>
              </a:rPr>
              <a:t>Increased customization</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 options, new incident </a:t>
            </a:r>
            <a:r>
              <a:rPr kumimoji="0" lang="en-US" sz="1800" b="1" i="0" u="none" strike="noStrike" kern="1200" cap="none" spc="0" normalizeH="0" baseline="0" noProof="0">
                <a:ln>
                  <a:noFill/>
                </a:ln>
                <a:solidFill>
                  <a:srgbClr val="4472C4"/>
                </a:solidFill>
                <a:effectLst/>
                <a:uLnTx/>
                <a:uFillTx/>
                <a:latin typeface="Segoe UI Light"/>
                <a:ea typeface="+mn-ea"/>
                <a:cs typeface="Segoe UI Light"/>
              </a:rPr>
              <a:t>active dashboard</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 </a:t>
            </a:r>
            <a:r>
              <a:rPr kumimoji="0" lang="en-US" sz="1800" b="1" i="0" u="none" strike="noStrike" kern="1200" cap="none" spc="0" normalizeH="0" baseline="0" noProof="0">
                <a:ln>
                  <a:noFill/>
                </a:ln>
                <a:solidFill>
                  <a:srgbClr val="4472C4"/>
                </a:solidFill>
                <a:effectLst/>
                <a:uLnTx/>
                <a:uFillTx/>
                <a:latin typeface="Segoe UI Light"/>
                <a:ea typeface="+mn-ea"/>
                <a:cs typeface="Segoe UI Light"/>
              </a:rPr>
              <a:t>US Government Cloud</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 support (GCC &amp; GCCH) and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Light"/>
                <a:ea typeface="+mn-ea"/>
                <a:cs typeface="Segoe UI Light"/>
              </a:rPr>
              <a:t>Company Communicator</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 Newly updated and now supported in our </a:t>
            </a:r>
            <a:r>
              <a:rPr kumimoji="0" lang="en-US" sz="1800" b="1" i="0" u="none" strike="noStrike" kern="1200" cap="none" spc="0" normalizeH="0" baseline="0" noProof="0">
                <a:ln>
                  <a:noFill/>
                </a:ln>
                <a:solidFill>
                  <a:srgbClr val="4472C4"/>
                </a:solidFill>
                <a:effectLst/>
                <a:uLnTx/>
                <a:uFillTx/>
                <a:latin typeface="Segoe UI Light"/>
                <a:ea typeface="+mn-ea"/>
                <a:cs typeface="Segoe UI Light"/>
              </a:rPr>
              <a:t>Government Community Cloud High (GCCH) </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and </a:t>
            </a:r>
            <a:r>
              <a:rPr kumimoji="0" lang="en-US" sz="1800" b="1" i="0" u="none" strike="noStrike" kern="1200" cap="none" spc="0" normalizeH="0" baseline="0" noProof="0">
                <a:ln>
                  <a:noFill/>
                </a:ln>
                <a:solidFill>
                  <a:srgbClr val="4472C4"/>
                </a:solidFill>
                <a:effectLst/>
                <a:uLnTx/>
                <a:uFillTx/>
                <a:latin typeface="Segoe UI Light"/>
                <a:ea typeface="+mn-ea"/>
                <a:cs typeface="Segoe UI Light"/>
              </a:rPr>
              <a:t>Azure Government </a:t>
            </a:r>
            <a:r>
              <a:rPr kumimoji="0" lang="en-US" sz="1800" b="0" i="0" u="none" strike="noStrike" kern="1200" cap="none" spc="0" normalizeH="0" baseline="0" noProof="0">
                <a:ln>
                  <a:noFill/>
                </a:ln>
                <a:solidFill>
                  <a:srgbClr val="000000"/>
                </a:solidFill>
                <a:effectLst/>
                <a:uLnTx/>
                <a:uFillTx/>
                <a:latin typeface="Segoe UI Light"/>
                <a:ea typeface="+mn-ea"/>
                <a:cs typeface="Segoe UI Light"/>
              </a:rPr>
              <a:t>environments. </a:t>
            </a:r>
            <a:endPar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6" name="Graphic 5">
            <a:extLst>
              <a:ext uri="{FF2B5EF4-FFF2-40B4-BE49-F238E27FC236}">
                <a16:creationId xmlns:a16="http://schemas.microsoft.com/office/drawing/2014/main" id="{047A0EE9-5EA9-1449-212C-B796359502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91" y="1857088"/>
            <a:ext cx="956848" cy="956848"/>
          </a:xfrm>
          <a:prstGeom prst="rect">
            <a:avLst/>
          </a:prstGeom>
        </p:spPr>
      </p:pic>
      <p:pic>
        <p:nvPicPr>
          <p:cNvPr id="8" name="Graphic 7" descr="Megaphone outline">
            <a:extLst>
              <a:ext uri="{FF2B5EF4-FFF2-40B4-BE49-F238E27FC236}">
                <a16:creationId xmlns:a16="http://schemas.microsoft.com/office/drawing/2014/main" id="{745F508C-3DE6-7B80-543A-B07C2AA28F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391" y="4107823"/>
            <a:ext cx="956848" cy="956848"/>
          </a:xfrm>
          <a:prstGeom prst="rect">
            <a:avLst/>
          </a:prstGeom>
        </p:spPr>
      </p:pic>
    </p:spTree>
    <p:extLst>
      <p:ext uri="{BB962C8B-B14F-4D97-AF65-F5344CB8AC3E}">
        <p14:creationId xmlns:p14="http://schemas.microsoft.com/office/powerpoint/2010/main" val="186331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179939-EE51-479D-B7BB-1AB1CD8757C5}"/>
              </a:ext>
            </a:extLst>
          </p:cNvPr>
          <p:cNvSpPr>
            <a:spLocks noGrp="1"/>
          </p:cNvSpPr>
          <p:nvPr>
            <p:ph type="title"/>
          </p:nvPr>
        </p:nvSpPr>
        <p:spPr>
          <a:xfrm>
            <a:off x="582613" y="165070"/>
            <a:ext cx="11018520" cy="553998"/>
          </a:xfrm>
        </p:spPr>
        <p:txBody>
          <a:bodyPr/>
          <a:lstStyle/>
          <a:p>
            <a:r>
              <a:rPr lang="en-US"/>
              <a:t>Microsoft Teams Emergency Operations Center</a:t>
            </a:r>
          </a:p>
        </p:txBody>
      </p:sp>
      <p:sp>
        <p:nvSpPr>
          <p:cNvPr id="38" name="TextBox 37">
            <a:extLst>
              <a:ext uri="{FF2B5EF4-FFF2-40B4-BE49-F238E27FC236}">
                <a16:creationId xmlns:a16="http://schemas.microsoft.com/office/drawing/2014/main" id="{E11DE1A5-AED2-4168-949A-70490D96A87E}"/>
              </a:ext>
            </a:extLst>
          </p:cNvPr>
          <p:cNvSpPr txBox="1"/>
          <p:nvPr/>
        </p:nvSpPr>
        <p:spPr>
          <a:xfrm>
            <a:off x="1657840" y="1645378"/>
            <a:ext cx="3885055" cy="246221"/>
          </a:xfrm>
          <a:prstGeom prst="rect">
            <a:avLst/>
          </a:prstGeom>
          <a:noFill/>
        </p:spPr>
        <p:txBody>
          <a:bodyPr wrap="square" lIns="0" tIns="0" rIns="0" bIns="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Roboto Light" pitchFamily="2" charset="0"/>
                <a:cs typeface="Segoe UI" panose="020B0502040204020203" pitchFamily="34" charset="0"/>
              </a:rPr>
              <a:t>Microsoft 365 Government Support</a:t>
            </a:r>
          </a:p>
        </p:txBody>
      </p:sp>
      <p:cxnSp>
        <p:nvCxnSpPr>
          <p:cNvPr id="50" name="Straight Connector 49">
            <a:extLst>
              <a:ext uri="{FF2B5EF4-FFF2-40B4-BE49-F238E27FC236}">
                <a16:creationId xmlns:a16="http://schemas.microsoft.com/office/drawing/2014/main" id="{DF39123B-E020-401E-904C-3AC3A79FDCD2}"/>
              </a:ext>
            </a:extLst>
          </p:cNvPr>
          <p:cNvCxnSpPr/>
          <p:nvPr/>
        </p:nvCxnSpPr>
        <p:spPr>
          <a:xfrm>
            <a:off x="561154" y="1080591"/>
            <a:ext cx="11215025" cy="0"/>
          </a:xfrm>
          <a:prstGeom prst="line">
            <a:avLst/>
          </a:prstGeom>
          <a:ln>
            <a:solidFill>
              <a:srgbClr val="5D5B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D12A8F2-E547-44D1-A222-AF3F4E1ACCA0}"/>
              </a:ext>
            </a:extLst>
          </p:cNvPr>
          <p:cNvSpPr>
            <a:spLocks noGrp="1"/>
          </p:cNvSpPr>
          <p:nvPr>
            <p:ph type="body" sz="quarter" idx="20"/>
          </p:nvPr>
        </p:nvSpPr>
        <p:spPr>
          <a:xfrm>
            <a:off x="1657839" y="1891599"/>
            <a:ext cx="3885056" cy="1077218"/>
          </a:xfrm>
        </p:spPr>
        <p:txBody>
          <a:bodyPr/>
          <a:lstStyle/>
          <a:p>
            <a:pPr algn="l"/>
            <a:r>
              <a:rPr lang="en-US" sz="1400">
                <a:solidFill>
                  <a:srgbClr val="000000"/>
                </a:solidFill>
                <a:latin typeface="SegoeUI"/>
              </a:rPr>
              <a:t>Now available and supported within the Government Community Cloud (</a:t>
            </a:r>
            <a:r>
              <a:rPr lang="en-US" sz="1400" b="1">
                <a:solidFill>
                  <a:srgbClr val="000000"/>
                </a:solidFill>
                <a:latin typeface="SegoeUI"/>
              </a:rPr>
              <a:t>GCC</a:t>
            </a:r>
            <a:r>
              <a:rPr lang="en-US" sz="1400">
                <a:solidFill>
                  <a:srgbClr val="000000"/>
                </a:solidFill>
                <a:latin typeface="SegoeUI"/>
              </a:rPr>
              <a:t>), Government Community Cloud High (</a:t>
            </a:r>
            <a:r>
              <a:rPr lang="en-US" sz="1400" b="1">
                <a:solidFill>
                  <a:srgbClr val="000000"/>
                </a:solidFill>
                <a:latin typeface="SegoeUI"/>
              </a:rPr>
              <a:t>GCC High</a:t>
            </a:r>
            <a:r>
              <a:rPr lang="en-US" sz="1400">
                <a:solidFill>
                  <a:srgbClr val="000000"/>
                </a:solidFill>
                <a:latin typeface="SegoeUI"/>
              </a:rPr>
              <a:t>), and Azure Government deployment environments.</a:t>
            </a:r>
          </a:p>
        </p:txBody>
      </p:sp>
      <p:sp>
        <p:nvSpPr>
          <p:cNvPr id="2" name="Title 2">
            <a:extLst>
              <a:ext uri="{FF2B5EF4-FFF2-40B4-BE49-F238E27FC236}">
                <a16:creationId xmlns:a16="http://schemas.microsoft.com/office/drawing/2014/main" id="{3A7310EF-96B6-4E57-B716-AD7190B95A2C}"/>
              </a:ext>
            </a:extLst>
          </p:cNvPr>
          <p:cNvSpPr txBox="1">
            <a:spLocks/>
          </p:cNvSpPr>
          <p:nvPr/>
        </p:nvSpPr>
        <p:spPr>
          <a:xfrm>
            <a:off x="659407" y="761727"/>
            <a:ext cx="11018520"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t>V2 Major Features &amp; Updates</a:t>
            </a:r>
          </a:p>
        </p:txBody>
      </p:sp>
      <p:sp>
        <p:nvSpPr>
          <p:cNvPr id="18" name="TextBox 17">
            <a:extLst>
              <a:ext uri="{FF2B5EF4-FFF2-40B4-BE49-F238E27FC236}">
                <a16:creationId xmlns:a16="http://schemas.microsoft.com/office/drawing/2014/main" id="{38D551A6-F04D-4D9C-8E35-AF78FEF39BFA}"/>
              </a:ext>
            </a:extLst>
          </p:cNvPr>
          <p:cNvSpPr txBox="1"/>
          <p:nvPr/>
        </p:nvSpPr>
        <p:spPr>
          <a:xfrm>
            <a:off x="1657839" y="3465712"/>
            <a:ext cx="3608961" cy="246221"/>
          </a:xfrm>
          <a:prstGeom prst="rect">
            <a:avLst/>
          </a:prstGeom>
          <a:noFill/>
        </p:spPr>
        <p:txBody>
          <a:bodyPr wrap="square" lIns="0" tIns="0" rIns="0" bIns="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Roboto Light" pitchFamily="2" charset="0"/>
                <a:cs typeface="Segoe UI" panose="020B0502040204020203" pitchFamily="34" charset="0"/>
              </a:rPr>
              <a:t>Expanded assets during deployment</a:t>
            </a:r>
          </a:p>
        </p:txBody>
      </p:sp>
      <p:sp>
        <p:nvSpPr>
          <p:cNvPr id="19" name="Text Placeholder 3">
            <a:extLst>
              <a:ext uri="{FF2B5EF4-FFF2-40B4-BE49-F238E27FC236}">
                <a16:creationId xmlns:a16="http://schemas.microsoft.com/office/drawing/2014/main" id="{860E0679-4E1D-4D41-8C8D-87283D5462A5}"/>
              </a:ext>
            </a:extLst>
          </p:cNvPr>
          <p:cNvSpPr txBox="1">
            <a:spLocks/>
          </p:cNvSpPr>
          <p:nvPr/>
        </p:nvSpPr>
        <p:spPr>
          <a:xfrm>
            <a:off x="1657839" y="3740869"/>
            <a:ext cx="3778373" cy="1077218"/>
          </a:xfrm>
          <a:prstGeom prst="rect">
            <a:avLst/>
          </a:prstGeom>
        </p:spPr>
        <p:txBody>
          <a:bodyPr vert="horz" wrap="square" lIns="0" tIns="0" rIns="0" bIns="0" rtlCol="0" anchor="t">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UI"/>
                <a:ea typeface="+mn-ea"/>
                <a:cs typeface="Segoe UI"/>
              </a:rPr>
              <a:t>During incident creation you can now add guest users to the incident, customize and save defaults for channel names, as well as provide a link to designate a cloud storage location for centralized documentation needs</a:t>
            </a:r>
            <a:endParaRPr kumimoji="0" lang="en-US" sz="1400" b="0" i="0" u="none" strike="noStrike" kern="1200" cap="none" spc="0" normalizeH="0" baseline="0" noProof="0">
              <a:ln>
                <a:noFill/>
              </a:ln>
              <a:solidFill>
                <a:srgbClr val="000000"/>
              </a:solidFill>
              <a:effectLst/>
              <a:uLnTx/>
              <a:uFillTx/>
              <a:latin typeface="SegoeUI"/>
              <a:ea typeface="+mn-ea"/>
              <a:cs typeface="Segoe UI" panose="020B0502040204020203" pitchFamily="34" charset="0"/>
            </a:endParaRPr>
          </a:p>
        </p:txBody>
      </p:sp>
      <p:sp>
        <p:nvSpPr>
          <p:cNvPr id="21" name="TextBox 20">
            <a:extLst>
              <a:ext uri="{FF2B5EF4-FFF2-40B4-BE49-F238E27FC236}">
                <a16:creationId xmlns:a16="http://schemas.microsoft.com/office/drawing/2014/main" id="{B5F859B1-9EF0-493C-811D-67402A5FD10E}"/>
              </a:ext>
            </a:extLst>
          </p:cNvPr>
          <p:cNvSpPr txBox="1"/>
          <p:nvPr/>
        </p:nvSpPr>
        <p:spPr>
          <a:xfrm>
            <a:off x="1657839" y="5329315"/>
            <a:ext cx="4460058" cy="246221"/>
          </a:xfrm>
          <a:prstGeom prst="rect">
            <a:avLst/>
          </a:prstGeom>
          <a:noFill/>
        </p:spPr>
        <p:txBody>
          <a:bodyPr wrap="square" lIns="0" tIns="0" rIns="0" bIns="0" rtlCol="0" anchor="b">
            <a:spAutoFit/>
          </a:bodyPr>
          <a:lstStyle>
            <a:defPPr>
              <a:defRPr lang="en-US"/>
            </a:defPPr>
            <a:lvl1pPr>
              <a:defRPr>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Roboto Light" pitchFamily="2" charset="0"/>
                <a:cs typeface="Segoe UI" panose="020B0502040204020203" pitchFamily="34" charset="0"/>
              </a:rPr>
              <a:t>Lead assignment for Roles</a:t>
            </a:r>
          </a:p>
        </p:txBody>
      </p:sp>
      <p:sp>
        <p:nvSpPr>
          <p:cNvPr id="22" name="Text Placeholder 3">
            <a:extLst>
              <a:ext uri="{FF2B5EF4-FFF2-40B4-BE49-F238E27FC236}">
                <a16:creationId xmlns:a16="http://schemas.microsoft.com/office/drawing/2014/main" id="{D2167D5E-EA39-4D17-BB75-99757E0B0839}"/>
              </a:ext>
            </a:extLst>
          </p:cNvPr>
          <p:cNvSpPr txBox="1">
            <a:spLocks/>
          </p:cNvSpPr>
          <p:nvPr/>
        </p:nvSpPr>
        <p:spPr>
          <a:xfrm>
            <a:off x="1657839" y="5575536"/>
            <a:ext cx="3778373" cy="646331"/>
          </a:xfrm>
          <a:prstGeom prst="rect">
            <a:avLst/>
          </a:prstGeom>
        </p:spPr>
        <p:txBody>
          <a:bodyPr vert="horz" wrap="square" lIns="0" tIns="0" rIns="0" bIns="0" rtlCol="0" anchor="t">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a:rPr>
              <a:t>Assign and designate leads for different role groups so team members can identify lead role contributors</a:t>
            </a:r>
            <a:endPar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p:txBody>
      </p:sp>
      <p:sp>
        <p:nvSpPr>
          <p:cNvPr id="25" name="TextBox 24">
            <a:extLst>
              <a:ext uri="{FF2B5EF4-FFF2-40B4-BE49-F238E27FC236}">
                <a16:creationId xmlns:a16="http://schemas.microsoft.com/office/drawing/2014/main" id="{1BB4781A-1469-429F-B7AD-2CB2AEF5B153}"/>
              </a:ext>
            </a:extLst>
          </p:cNvPr>
          <p:cNvSpPr txBox="1"/>
          <p:nvPr/>
        </p:nvSpPr>
        <p:spPr>
          <a:xfrm>
            <a:off x="7338138" y="1635562"/>
            <a:ext cx="3778373" cy="246221"/>
          </a:xfrm>
          <a:prstGeom prst="rect">
            <a:avLst/>
          </a:prstGeom>
          <a:noFill/>
        </p:spPr>
        <p:txBody>
          <a:bodyPr wrap="square" lIns="0" tIns="0" rIns="0" bIns="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Roboto Light" pitchFamily="2" charset="0"/>
                <a:cs typeface="Segoe UI" panose="020B0502040204020203" pitchFamily="34" charset="0"/>
              </a:rPr>
              <a:t>Active Dashboard (for each incident)</a:t>
            </a:r>
          </a:p>
        </p:txBody>
      </p:sp>
      <p:sp>
        <p:nvSpPr>
          <p:cNvPr id="27" name="Text Placeholder 3">
            <a:extLst>
              <a:ext uri="{FF2B5EF4-FFF2-40B4-BE49-F238E27FC236}">
                <a16:creationId xmlns:a16="http://schemas.microsoft.com/office/drawing/2014/main" id="{0E901902-C3E4-452B-BD87-4AAE9A24F0C0}"/>
              </a:ext>
            </a:extLst>
          </p:cNvPr>
          <p:cNvSpPr txBox="1">
            <a:spLocks/>
          </p:cNvSpPr>
          <p:nvPr/>
        </p:nvSpPr>
        <p:spPr>
          <a:xfrm>
            <a:off x="7338138" y="1885606"/>
            <a:ext cx="3885056" cy="1292662"/>
          </a:xfrm>
          <a:prstGeom prst="rect">
            <a:avLst/>
          </a:prstGeom>
        </p:spPr>
        <p:txBody>
          <a:bodyPr vert="horz" wrap="square" lIns="0" tIns="0" rIns="0" bIns="0" rtlCol="0" anchor="t">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a:rPr>
              <a:t>Central point for viewing and identifying role assignments and sending announcements to the team. Also provides the ability to start and stop Teams meetings (meet now) for bridge calls, as well as the ability to centrally manage, assign and act on tasks for an incident.</a:t>
            </a:r>
            <a:endPar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p:txBody>
      </p:sp>
      <p:sp>
        <p:nvSpPr>
          <p:cNvPr id="55" name="TextBox 54">
            <a:extLst>
              <a:ext uri="{FF2B5EF4-FFF2-40B4-BE49-F238E27FC236}">
                <a16:creationId xmlns:a16="http://schemas.microsoft.com/office/drawing/2014/main" id="{F1740162-B5C3-45B6-AD75-CF628B036DD7}"/>
              </a:ext>
            </a:extLst>
          </p:cNvPr>
          <p:cNvSpPr txBox="1"/>
          <p:nvPr/>
        </p:nvSpPr>
        <p:spPr>
          <a:xfrm>
            <a:off x="7387757" y="3462733"/>
            <a:ext cx="3983308" cy="246221"/>
          </a:xfrm>
          <a:prstGeom prst="rect">
            <a:avLst/>
          </a:prstGeom>
          <a:noFill/>
        </p:spPr>
        <p:txBody>
          <a:bodyPr wrap="square" lIns="0" tIns="0" rIns="0" bIns="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Roboto Light" pitchFamily="2" charset="0"/>
                <a:cs typeface="Segoe UI" panose="020B0502040204020203" pitchFamily="34" charset="0"/>
              </a:rPr>
              <a:t>Dashboard role-based access</a:t>
            </a:r>
          </a:p>
        </p:txBody>
      </p:sp>
      <p:sp>
        <p:nvSpPr>
          <p:cNvPr id="57" name="Text Placeholder 3">
            <a:extLst>
              <a:ext uri="{FF2B5EF4-FFF2-40B4-BE49-F238E27FC236}">
                <a16:creationId xmlns:a16="http://schemas.microsoft.com/office/drawing/2014/main" id="{EBDDBE74-EEE4-4356-B2A7-D147AC3A6D16}"/>
              </a:ext>
            </a:extLst>
          </p:cNvPr>
          <p:cNvSpPr txBox="1">
            <a:spLocks/>
          </p:cNvSpPr>
          <p:nvPr/>
        </p:nvSpPr>
        <p:spPr>
          <a:xfrm>
            <a:off x="7387757" y="3730856"/>
            <a:ext cx="3885056" cy="1292662"/>
          </a:xfrm>
          <a:prstGeom prst="rect">
            <a:avLst/>
          </a:prstGeom>
        </p:spPr>
        <p:txBody>
          <a:bodyPr vert="horz" wrap="square" lIns="0" tIns="0" rIns="0" bIns="0" rtlCol="0" anchor="t">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UI"/>
                <a:ea typeface="+mn-ea"/>
                <a:cs typeface="Segoe UI"/>
              </a:rPr>
              <a:t>Ability to control access to the TEOC dashboard based on admin or view only roles. When enabled control the ability to manage and create incidents by assigning admins through the designated list, while all non-named users will receive view only access</a:t>
            </a:r>
            <a:endParaRPr kumimoji="0" lang="en-US" sz="1400" b="0" i="0" u="none" strike="noStrike" kern="1200" cap="none" spc="0" normalizeH="0" baseline="0" noProof="0">
              <a:ln>
                <a:noFill/>
              </a:ln>
              <a:solidFill>
                <a:srgbClr val="000000"/>
              </a:solidFill>
              <a:effectLst/>
              <a:uLnTx/>
              <a:uFillTx/>
              <a:latin typeface="SegoeUI"/>
              <a:ea typeface="+mn-ea"/>
              <a:cs typeface="Segoe UI" panose="020B0502040204020203" pitchFamily="34" charset="0"/>
            </a:endParaRPr>
          </a:p>
        </p:txBody>
      </p:sp>
      <p:sp>
        <p:nvSpPr>
          <p:cNvPr id="5" name="Rectangle 4">
            <a:extLst>
              <a:ext uri="{FF2B5EF4-FFF2-40B4-BE49-F238E27FC236}">
                <a16:creationId xmlns:a16="http://schemas.microsoft.com/office/drawing/2014/main" id="{48ED4A64-4061-BD39-536D-B3AF177F807D}"/>
              </a:ext>
            </a:extLst>
          </p:cNvPr>
          <p:cNvSpPr/>
          <p:nvPr/>
        </p:nvSpPr>
        <p:spPr>
          <a:xfrm rot="2455939">
            <a:off x="10199331" y="431901"/>
            <a:ext cx="2666526" cy="351183"/>
          </a:xfrm>
          <a:prstGeom prst="rect">
            <a:avLst/>
          </a:prstGeom>
          <a:solidFill>
            <a:srgbClr val="5D5BD4"/>
          </a:solidFill>
          <a:ln>
            <a:solidFill>
              <a:srgbClr val="5D5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a:ea typeface="+mn-ea"/>
                <a:cs typeface="+mn-cs"/>
              </a:rPr>
              <a:t>Version 2 Now Available</a:t>
            </a:r>
            <a:br>
              <a:rPr kumimoji="0" lang="en-US" sz="1050" b="0" i="0" u="none" strike="noStrike" kern="1200" cap="none" spc="0" normalizeH="0" baseline="0" noProof="0">
                <a:ln>
                  <a:noFill/>
                </a:ln>
                <a:solidFill>
                  <a:srgbClr val="FFFFFF"/>
                </a:solidFill>
                <a:effectLst/>
                <a:uLnTx/>
                <a:uFillTx/>
                <a:latin typeface="Segoe UI"/>
                <a:ea typeface="+mn-ea"/>
                <a:cs typeface="+mn-cs"/>
              </a:rPr>
            </a:br>
            <a:r>
              <a:rPr kumimoji="0" lang="en-US" sz="1050" b="0" i="0" u="none" strike="noStrike" kern="1200" cap="none" spc="0" normalizeH="0" baseline="0" noProof="0">
                <a:ln>
                  <a:noFill/>
                </a:ln>
                <a:solidFill>
                  <a:srgbClr val="FFFFFF"/>
                </a:solidFill>
                <a:effectLst/>
                <a:uLnTx/>
                <a:uFillTx/>
                <a:latin typeface="Segoe UI"/>
                <a:ea typeface="+mn-ea"/>
                <a:cs typeface="+mn-cs"/>
              </a:rPr>
              <a:t>May 2023</a:t>
            </a:r>
          </a:p>
        </p:txBody>
      </p:sp>
      <p:pic>
        <p:nvPicPr>
          <p:cNvPr id="9" name="Graphic 8" descr="Shield outline">
            <a:extLst>
              <a:ext uri="{FF2B5EF4-FFF2-40B4-BE49-F238E27FC236}">
                <a16:creationId xmlns:a16="http://schemas.microsoft.com/office/drawing/2014/main" id="{97AC2B4E-2469-6C7B-3DE8-AFC2487646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2613" y="1593446"/>
            <a:ext cx="914400" cy="914400"/>
          </a:xfrm>
          <a:prstGeom prst="rect">
            <a:avLst/>
          </a:prstGeom>
        </p:spPr>
      </p:pic>
      <p:pic>
        <p:nvPicPr>
          <p:cNvPr id="13" name="Graphic 12" descr="Heart with pulse outline">
            <a:extLst>
              <a:ext uri="{FF2B5EF4-FFF2-40B4-BE49-F238E27FC236}">
                <a16:creationId xmlns:a16="http://schemas.microsoft.com/office/drawing/2014/main" id="{1F7626FF-4B74-41F3-1EDC-64D3DD4940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774" y="1534978"/>
            <a:ext cx="914400" cy="914400"/>
          </a:xfrm>
          <a:prstGeom prst="rect">
            <a:avLst/>
          </a:prstGeom>
        </p:spPr>
      </p:pic>
      <p:pic>
        <p:nvPicPr>
          <p:cNvPr id="15" name="Graphic 14" descr="Clipboard Checked outline">
            <a:extLst>
              <a:ext uri="{FF2B5EF4-FFF2-40B4-BE49-F238E27FC236}">
                <a16:creationId xmlns:a16="http://schemas.microsoft.com/office/drawing/2014/main" id="{E29D6AF1-3F28-3797-22BE-1E05ED7356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2613" y="3465712"/>
            <a:ext cx="914400" cy="914400"/>
          </a:xfrm>
          <a:prstGeom prst="rect">
            <a:avLst/>
          </a:prstGeom>
        </p:spPr>
      </p:pic>
      <p:pic>
        <p:nvPicPr>
          <p:cNvPr id="20" name="Graphic 19" descr="Key outline">
            <a:extLst>
              <a:ext uri="{FF2B5EF4-FFF2-40B4-BE49-F238E27FC236}">
                <a16:creationId xmlns:a16="http://schemas.microsoft.com/office/drawing/2014/main" id="{34F6A29C-4B95-E5C2-CD9E-F8750421EF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0774" y="3283669"/>
            <a:ext cx="914400" cy="914400"/>
          </a:xfrm>
          <a:prstGeom prst="rect">
            <a:avLst/>
          </a:prstGeom>
        </p:spPr>
      </p:pic>
      <p:pic>
        <p:nvPicPr>
          <p:cNvPr id="23" name="Graphic 22" descr="Users outline">
            <a:extLst>
              <a:ext uri="{FF2B5EF4-FFF2-40B4-BE49-F238E27FC236}">
                <a16:creationId xmlns:a16="http://schemas.microsoft.com/office/drawing/2014/main" id="{808A5754-CC5A-17A8-0CE7-2654041F78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2613" y="5227166"/>
            <a:ext cx="914400" cy="914400"/>
          </a:xfrm>
          <a:prstGeom prst="rect">
            <a:avLst/>
          </a:prstGeom>
        </p:spPr>
      </p:pic>
      <p:sp>
        <p:nvSpPr>
          <p:cNvPr id="24" name="TextBox 23">
            <a:extLst>
              <a:ext uri="{FF2B5EF4-FFF2-40B4-BE49-F238E27FC236}">
                <a16:creationId xmlns:a16="http://schemas.microsoft.com/office/drawing/2014/main" id="{35F3D4DD-6D4C-5335-E9B2-2C661F837EF6}"/>
              </a:ext>
            </a:extLst>
          </p:cNvPr>
          <p:cNvSpPr txBox="1"/>
          <p:nvPr/>
        </p:nvSpPr>
        <p:spPr>
          <a:xfrm>
            <a:off x="7366279" y="5329315"/>
            <a:ext cx="4460058" cy="246221"/>
          </a:xfrm>
          <a:prstGeom prst="rect">
            <a:avLst/>
          </a:prstGeom>
          <a:noFill/>
        </p:spPr>
        <p:txBody>
          <a:bodyPr wrap="square" lIns="0" tIns="0" rIns="0" bIns="0" rtlCol="0" anchor="b">
            <a:spAutoFit/>
          </a:bodyPr>
          <a:lstStyle>
            <a:defPPr>
              <a:defRPr lang="en-US"/>
            </a:defPPr>
            <a:lvl1pPr>
              <a:defRPr>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Roboto Light" pitchFamily="2" charset="0"/>
                <a:cs typeface="Segoe UI" panose="020B0502040204020203" pitchFamily="34" charset="0"/>
              </a:rPr>
              <a:t>Core Component Updates</a:t>
            </a:r>
          </a:p>
        </p:txBody>
      </p:sp>
      <p:sp>
        <p:nvSpPr>
          <p:cNvPr id="28" name="Text Placeholder 3">
            <a:extLst>
              <a:ext uri="{FF2B5EF4-FFF2-40B4-BE49-F238E27FC236}">
                <a16:creationId xmlns:a16="http://schemas.microsoft.com/office/drawing/2014/main" id="{D112A684-5D43-A84A-7FB4-72529729D605}"/>
              </a:ext>
            </a:extLst>
          </p:cNvPr>
          <p:cNvSpPr txBox="1">
            <a:spLocks/>
          </p:cNvSpPr>
          <p:nvPr/>
        </p:nvSpPr>
        <p:spPr>
          <a:xfrm>
            <a:off x="7366279" y="5575536"/>
            <a:ext cx="3778373" cy="430887"/>
          </a:xfrm>
          <a:prstGeom prst="rect">
            <a:avLst/>
          </a:prstGeom>
        </p:spPr>
        <p:txBody>
          <a:bodyPr vert="horz" wrap="square" lIns="0" tIns="0" rIns="0" bIns="0" rtlCol="0" anchor="t">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a:rPr>
              <a:t>Updates to core components and packages to latest stable and verified versions</a:t>
            </a:r>
            <a:endParaRPr kumimoji="0" lang="en-US" sz="14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p:txBody>
      </p:sp>
      <p:pic>
        <p:nvPicPr>
          <p:cNvPr id="7" name="Graphic 6" descr="Morse Code outline">
            <a:extLst>
              <a:ext uri="{FF2B5EF4-FFF2-40B4-BE49-F238E27FC236}">
                <a16:creationId xmlns:a16="http://schemas.microsoft.com/office/drawing/2014/main" id="{6EDD3717-5708-E192-9364-028D4283B7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73357" y="5227166"/>
            <a:ext cx="914400" cy="914400"/>
          </a:xfrm>
          <a:prstGeom prst="rect">
            <a:avLst/>
          </a:prstGeom>
        </p:spPr>
      </p:pic>
    </p:spTree>
    <p:extLst>
      <p:ext uri="{BB962C8B-B14F-4D97-AF65-F5344CB8AC3E}">
        <p14:creationId xmlns:p14="http://schemas.microsoft.com/office/powerpoint/2010/main" val="406481819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Spotlight</a:t>
            </a:r>
          </a:p>
        </p:txBody>
      </p:sp>
    </p:spTree>
    <p:extLst>
      <p:ext uri="{BB962C8B-B14F-4D97-AF65-F5344CB8AC3E}">
        <p14:creationId xmlns:p14="http://schemas.microsoft.com/office/powerpoint/2010/main" val="1400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054AA8-08A5-AA98-58C5-A690A932678C}"/>
              </a:ext>
            </a:extLst>
          </p:cNvPr>
          <p:cNvSpPr>
            <a:spLocks noGrp="1"/>
          </p:cNvSpPr>
          <p:nvPr>
            <p:ph type="title"/>
          </p:nvPr>
        </p:nvSpPr>
        <p:spPr>
          <a:xfrm>
            <a:off x="534193" y="573853"/>
            <a:ext cx="10605661" cy="553998"/>
          </a:xfrm>
        </p:spPr>
        <p:txBody>
          <a:bodyPr/>
          <a:lstStyle/>
          <a:p>
            <a:r>
              <a:rPr lang="en-US" sz="3600"/>
              <a:t>Microsoft 365 Champion community stories</a:t>
            </a:r>
          </a:p>
        </p:txBody>
      </p:sp>
      <p:sp>
        <p:nvSpPr>
          <p:cNvPr id="16" name="Text Placeholder 2">
            <a:extLst>
              <a:ext uri="{FF2B5EF4-FFF2-40B4-BE49-F238E27FC236}">
                <a16:creationId xmlns:a16="http://schemas.microsoft.com/office/drawing/2014/main" id="{6AAD0B54-16D9-6B69-6FDD-9BD061C4CC10}"/>
              </a:ext>
            </a:extLst>
          </p:cNvPr>
          <p:cNvSpPr>
            <a:spLocks noGrp="1"/>
          </p:cNvSpPr>
          <p:nvPr>
            <p:ph type="body" sz="quarter" idx="10"/>
          </p:nvPr>
        </p:nvSpPr>
        <p:spPr>
          <a:xfrm>
            <a:off x="584200" y="1582774"/>
            <a:ext cx="4162425" cy="3742563"/>
          </a:xfrm>
        </p:spPr>
        <p:txBody>
          <a:bodyPr/>
          <a:lstStyle/>
          <a:p>
            <a:r>
              <a:rPr lang="en-US"/>
              <a:t>We want to highlight your story in future community calls! This is your opportunity to share with other Champions in this community. Format can be live in the call or a pre-recorded video.</a:t>
            </a:r>
          </a:p>
          <a:p>
            <a:endParaRPr lang="en-US">
              <a:latin typeface="+mj-lt"/>
            </a:endParaRPr>
          </a:p>
          <a:p>
            <a:r>
              <a:rPr lang="en-US">
                <a:latin typeface="+mj-lt"/>
              </a:rPr>
              <a:t>We’d love to hear: </a:t>
            </a:r>
          </a:p>
          <a:p>
            <a:pPr marL="285750" indent="-285750">
              <a:buFont typeface="Arial" panose="020B0604020202020204" pitchFamily="34" charset="0"/>
              <a:buChar char="•"/>
            </a:pPr>
            <a:r>
              <a:rPr lang="en-US"/>
              <a:t>How you/your organization implemented Microsoft technologies</a:t>
            </a:r>
          </a:p>
          <a:p>
            <a:pPr marL="285750" indent="-285750">
              <a:buFont typeface="Arial" panose="020B0604020202020204" pitchFamily="34" charset="0"/>
              <a:buChar char="•"/>
            </a:pPr>
            <a:r>
              <a:rPr lang="en-US"/>
              <a:t>How you lead adoption and change management in your organization</a:t>
            </a:r>
          </a:p>
          <a:p>
            <a:pPr marL="285750" indent="-285750">
              <a:buFont typeface="Arial" panose="020B0604020202020204" pitchFamily="34" charset="0"/>
              <a:buChar char="•"/>
            </a:pPr>
            <a:r>
              <a:rPr lang="en-US"/>
              <a:t>How a Microsoft product improved your life or work culture</a:t>
            </a:r>
          </a:p>
          <a:p>
            <a:pPr marL="285750" indent="-285750">
              <a:buFont typeface="Arial" panose="020B0604020202020204" pitchFamily="34" charset="0"/>
              <a:buChar char="•"/>
            </a:pPr>
            <a:r>
              <a:rPr lang="en-US"/>
              <a:t>Or more!</a:t>
            </a:r>
          </a:p>
        </p:txBody>
      </p:sp>
      <p:pic>
        <p:nvPicPr>
          <p:cNvPr id="10" name="Picture Placeholder 9" descr="Graphical user interface&#10;&#10;Description automatically generated with low confidence">
            <a:extLst>
              <a:ext uri="{FF2B5EF4-FFF2-40B4-BE49-F238E27FC236}">
                <a16:creationId xmlns:a16="http://schemas.microsoft.com/office/drawing/2014/main" id="{FEC07C5E-51F1-29AD-4AAA-13E6C343C44B}"/>
              </a:ext>
            </a:extLst>
          </p:cNvPr>
          <p:cNvPicPr>
            <a:picLocks noGrp="1" noChangeAspect="1"/>
          </p:cNvPicPr>
          <p:nvPr>
            <p:ph type="pic" sz="quarter" idx="11"/>
          </p:nvPr>
        </p:nvPicPr>
        <p:blipFill rotWithShape="1">
          <a:blip r:embed="rId3"/>
          <a:srcRect t="6746" b="51275"/>
          <a:stretch/>
        </p:blipFill>
        <p:spPr>
          <a:xfrm>
            <a:off x="5334000" y="1582774"/>
            <a:ext cx="6858000" cy="3327888"/>
          </a:xfrm>
        </p:spPr>
      </p:pic>
      <p:sp>
        <p:nvSpPr>
          <p:cNvPr id="2" name="TextBox 1">
            <a:extLst>
              <a:ext uri="{FF2B5EF4-FFF2-40B4-BE49-F238E27FC236}">
                <a16:creationId xmlns:a16="http://schemas.microsoft.com/office/drawing/2014/main" id="{5FF2DDCB-BD54-9F36-8D5D-86BEF6134763}"/>
              </a:ext>
            </a:extLst>
          </p:cNvPr>
          <p:cNvSpPr txBox="1"/>
          <p:nvPr/>
        </p:nvSpPr>
        <p:spPr>
          <a:xfrm>
            <a:off x="584200" y="5820508"/>
            <a:ext cx="10555654" cy="786911"/>
          </a:xfrm>
          <a:prstGeom prst="rect">
            <a:avLst/>
          </a:prstGeom>
          <a:no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Sign up at </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4"/>
              </a:rPr>
              <a:t>aka.ms/</a:t>
            </a:r>
            <a:r>
              <a:rPr kumimoji="0" lang="en-US"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hlinkClick r:id="rId4"/>
              </a:rPr>
              <a:t>C</a:t>
            </a:r>
            <a:r>
              <a:rPr kumimoji="0" lang="en-US"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hlinkClick r:id="rId5"/>
              </a:rPr>
              <a:t>ommunitySpotlight</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share your experience!</a:t>
            </a:r>
          </a:p>
        </p:txBody>
      </p:sp>
    </p:spTree>
    <p:extLst>
      <p:ext uri="{BB962C8B-B14F-4D97-AF65-F5344CB8AC3E}">
        <p14:creationId xmlns:p14="http://schemas.microsoft.com/office/powerpoint/2010/main" val="37150765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630E-DC84-6241-1EA6-FBC794FC6DFF}"/>
              </a:ext>
            </a:extLst>
          </p:cNvPr>
          <p:cNvSpPr>
            <a:spLocks noGrp="1"/>
          </p:cNvSpPr>
          <p:nvPr>
            <p:ph type="title"/>
          </p:nvPr>
        </p:nvSpPr>
        <p:spPr>
          <a:xfrm>
            <a:off x="584200" y="484094"/>
            <a:ext cx="4897803" cy="618631"/>
          </a:xfrm>
        </p:spPr>
        <p:txBody>
          <a:bodyPr/>
          <a:lstStyle/>
          <a:p>
            <a:r>
              <a:rPr lang="en-US" sz="3600"/>
              <a:t>Community Spotlight</a:t>
            </a:r>
          </a:p>
        </p:txBody>
      </p:sp>
      <p:sp>
        <p:nvSpPr>
          <p:cNvPr id="3" name="Text Placeholder 2">
            <a:extLst>
              <a:ext uri="{FF2B5EF4-FFF2-40B4-BE49-F238E27FC236}">
                <a16:creationId xmlns:a16="http://schemas.microsoft.com/office/drawing/2014/main" id="{4948BB2E-62F8-6011-BC60-4AAF9CD22CD0}"/>
              </a:ext>
            </a:extLst>
          </p:cNvPr>
          <p:cNvSpPr>
            <a:spLocks noGrp="1"/>
          </p:cNvSpPr>
          <p:nvPr>
            <p:ph type="body" sz="quarter" idx="4294967295"/>
          </p:nvPr>
        </p:nvSpPr>
        <p:spPr>
          <a:xfrm>
            <a:off x="584201" y="1347926"/>
            <a:ext cx="6136639" cy="1982081"/>
          </a:xfrm>
        </p:spPr>
        <p:txBody>
          <a:bodyPr/>
          <a:lstStyle/>
          <a:p>
            <a:pPr marL="0" marR="0" indent="0">
              <a:spcBef>
                <a:spcPts val="0"/>
              </a:spcBef>
              <a:spcAft>
                <a:spcPts val="0"/>
              </a:spcAft>
              <a:buNone/>
            </a:pPr>
            <a:r>
              <a:rPr lang="en-US" sz="2800">
                <a:latin typeface="+mj-lt"/>
              </a:rPr>
              <a:t>Tanya Caruana</a:t>
            </a:r>
          </a:p>
          <a:p>
            <a:pPr marL="0" marR="0" indent="0">
              <a:spcBef>
                <a:spcPts val="0"/>
              </a:spcBef>
              <a:spcAft>
                <a:spcPts val="0"/>
              </a:spcAft>
              <a:buNone/>
            </a:pPr>
            <a:endParaRPr lang="en-US" sz="1800"/>
          </a:p>
          <a:p>
            <a:pPr marL="0" marR="0" indent="0">
              <a:spcBef>
                <a:spcPts val="0"/>
              </a:spcBef>
              <a:spcAft>
                <a:spcPts val="0"/>
              </a:spcAft>
              <a:buNone/>
            </a:pPr>
            <a:r>
              <a:rPr lang="en-US" sz="1800"/>
              <a:t>Role: </a:t>
            </a:r>
            <a:r>
              <a:rPr lang="en-CA" sz="1800">
                <a:solidFill>
                  <a:srgbClr val="000000"/>
                </a:solidFill>
                <a:effectLst/>
                <a:latin typeface="Segoe UI" panose="020B0502040204020203" pitchFamily="34" charset="0"/>
                <a:ea typeface="Aptos" panose="020B0004020202020204" pitchFamily="34" charset="0"/>
              </a:rPr>
              <a:t>Director &amp; Sr. Employee Digital Experience Specialist </a:t>
            </a:r>
            <a:endParaRPr lang="en-US" sz="1800"/>
          </a:p>
          <a:p>
            <a:pPr marL="0" indent="0">
              <a:buNone/>
            </a:pPr>
            <a:r>
              <a:rPr lang="en-US" sz="1800"/>
              <a:t>Company: BMO Harris Bank with 50K employees</a:t>
            </a:r>
          </a:p>
          <a:p>
            <a:pPr marL="0" indent="0">
              <a:buNone/>
            </a:pPr>
            <a:endParaRPr lang="en-US" sz="1800"/>
          </a:p>
          <a:p>
            <a:pPr marL="0" indent="0">
              <a:buNone/>
            </a:pPr>
            <a:r>
              <a:rPr lang="en-US" sz="1800"/>
              <a:t>Fun fact: I own a Great Dane named Roxy!</a:t>
            </a:r>
            <a:endParaRPr lang="en-CA" sz="1800"/>
          </a:p>
        </p:txBody>
      </p:sp>
      <p:pic>
        <p:nvPicPr>
          <p:cNvPr id="8" name="Picture 7" descr="A person with long brown hair smiling&#10;&#10;Description automatically generated with low confidence">
            <a:extLst>
              <a:ext uri="{FF2B5EF4-FFF2-40B4-BE49-F238E27FC236}">
                <a16:creationId xmlns:a16="http://schemas.microsoft.com/office/drawing/2014/main" id="{C7ACE22F-57B1-726F-724F-23A4D6FDA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041" y="1347926"/>
            <a:ext cx="3810000" cy="3810000"/>
          </a:xfrm>
          <a:prstGeom prst="rect">
            <a:avLst/>
          </a:prstGeom>
        </p:spPr>
      </p:pic>
      <p:pic>
        <p:nvPicPr>
          <p:cNvPr id="9" name="Picture 8" descr="A dog lying on a bed&#10;&#10;Description automatically generated">
            <a:extLst>
              <a:ext uri="{FF2B5EF4-FFF2-40B4-BE49-F238E27FC236}">
                <a16:creationId xmlns:a16="http://schemas.microsoft.com/office/drawing/2014/main" id="{E1449833-8CAB-9830-14F2-772DE0921350}"/>
              </a:ext>
            </a:extLst>
          </p:cNvPr>
          <p:cNvPicPr>
            <a:picLocks noChangeAspect="1"/>
          </p:cNvPicPr>
          <p:nvPr/>
        </p:nvPicPr>
        <p:blipFill rotWithShape="1">
          <a:blip r:embed="rId3">
            <a:extLst>
              <a:ext uri="{28A0092B-C50C-407E-A947-70E740481C1C}">
                <a14:useLocalDpi xmlns:a14="http://schemas.microsoft.com/office/drawing/2010/main" val="0"/>
              </a:ext>
            </a:extLst>
          </a:blip>
          <a:srcRect l="7368" r="12216"/>
          <a:stretch/>
        </p:blipFill>
        <p:spPr>
          <a:xfrm>
            <a:off x="2813294" y="3754490"/>
            <a:ext cx="2216194" cy="2391539"/>
          </a:xfrm>
          <a:prstGeom prst="rect">
            <a:avLst/>
          </a:prstGeom>
          <a:noFill/>
        </p:spPr>
      </p:pic>
      <p:pic>
        <p:nvPicPr>
          <p:cNvPr id="11" name="Picture 10" descr="A dog sitting on a deck&#10;&#10;Description automatically generated with low confidence">
            <a:extLst>
              <a:ext uri="{FF2B5EF4-FFF2-40B4-BE49-F238E27FC236}">
                <a16:creationId xmlns:a16="http://schemas.microsoft.com/office/drawing/2014/main" id="{9C1F17A6-4A7C-9EC2-43D9-A233BEE07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 y="3754491"/>
            <a:ext cx="1855893" cy="2391539"/>
          </a:xfrm>
          <a:prstGeom prst="rect">
            <a:avLst/>
          </a:prstGeom>
        </p:spPr>
      </p:pic>
    </p:spTree>
    <p:extLst>
      <p:ext uri="{BB962C8B-B14F-4D97-AF65-F5344CB8AC3E}">
        <p14:creationId xmlns:p14="http://schemas.microsoft.com/office/powerpoint/2010/main" val="8255182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Digital Lounge at BMO Harris</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818192"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Champions</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 Spotlight</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10" y="2175164"/>
            <a:ext cx="4017584" cy="3346116"/>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Curious on how another Champion organized and set up their own self serve digital lounge for their community members at BMO Harris?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333333"/>
                </a:solidFill>
                <a:latin typeface="SegoeUI"/>
              </a:rPr>
              <a:t>Watch this cool video demo of their Digital Lounge!</a:t>
            </a:r>
          </a:p>
        </p:txBody>
      </p:sp>
      <p:pic>
        <p:nvPicPr>
          <p:cNvPr id="3" name="The Digital Lounge- TanyaBMO">
            <a:hlinkClick r:id="" action="ppaction://media"/>
            <a:extLst>
              <a:ext uri="{FF2B5EF4-FFF2-40B4-BE49-F238E27FC236}">
                <a16:creationId xmlns:a16="http://schemas.microsoft.com/office/drawing/2014/main" id="{7105EF6B-8159-FC03-9975-459DFFB9DC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07467" y="1418801"/>
            <a:ext cx="7484533" cy="3960565"/>
          </a:xfrm>
          <a:prstGeom prst="rect">
            <a:avLst/>
          </a:prstGeom>
        </p:spPr>
      </p:pic>
    </p:spTree>
    <p:extLst>
      <p:ext uri="{BB962C8B-B14F-4D97-AF65-F5344CB8AC3E}">
        <p14:creationId xmlns:p14="http://schemas.microsoft.com/office/powerpoint/2010/main" val="9755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2">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3"/>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4"/>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lgn="l">
              <a:buNone/>
            </a:pPr>
            <a:r>
              <a:rPr lang="en-US" sz="2000" b="0" i="0">
                <a:solidFill>
                  <a:srgbClr val="262626"/>
                </a:solidFill>
                <a:effectLst/>
                <a:latin typeface="Segoe UI" panose="020B0502040204020203" pitchFamily="34" charset="0"/>
              </a:rPr>
              <a:t>Jun 20-22, 2023</a:t>
            </a:r>
          </a:p>
          <a:p>
            <a:pPr marL="0" indent="0" algn="l">
              <a:buNone/>
            </a:pPr>
            <a:r>
              <a:rPr lang="en-US" sz="2000" b="0" i="0">
                <a:solidFill>
                  <a:srgbClr val="262626"/>
                </a:solidFill>
                <a:effectLst/>
                <a:latin typeface="Segoe UI" panose="020B0502040204020203" pitchFamily="34" charset="0"/>
              </a:rPr>
              <a:t>Jun 21-23, 2023 </a:t>
            </a:r>
          </a:p>
          <a:p>
            <a:pPr marL="0" indent="0" algn="l">
              <a:buNone/>
            </a:pPr>
            <a:r>
              <a:rPr lang="en-US">
                <a:solidFill>
                  <a:srgbClr val="262626"/>
                </a:solidFill>
                <a:latin typeface="Segoe UI" panose="020B0502040204020203" pitchFamily="34" charset="0"/>
              </a:rPr>
              <a:t>Aug 21-25, 2023</a:t>
            </a:r>
            <a:endParaRPr lang="en-US" sz="2000" b="0" i="0">
              <a:solidFill>
                <a:srgbClr val="262626"/>
              </a:solidFill>
              <a:effectLst/>
              <a:latin typeface="Segoe UI" panose="020B0502040204020203" pitchFamily="34" charset="0"/>
            </a:endParaRPr>
          </a:p>
          <a:p>
            <a:pPr marL="0" indent="0">
              <a:buNone/>
            </a:pPr>
            <a:r>
              <a:rPr lang="en-US" sz="2000">
                <a:solidFill>
                  <a:schemeClr val="tx1"/>
                </a:solidFill>
                <a:latin typeface="Segoe UI" panose="020B0502040204020203" pitchFamily="34" charset="0"/>
                <a:ea typeface="Calibri" panose="020F0502020204030204" pitchFamily="34" charset="0"/>
              </a:rPr>
              <a:t>Oct 3-5, 2023 </a:t>
            </a:r>
          </a:p>
          <a:p>
            <a:pPr marL="0" indent="0" algn="l">
              <a:buNone/>
            </a:pPr>
            <a:r>
              <a:rPr lang="en-US" sz="2000" b="0" i="0">
                <a:solidFill>
                  <a:schemeClr val="tx1"/>
                </a:solidFill>
                <a:effectLst/>
                <a:latin typeface="Segoe UI" panose="020B0502040204020203" pitchFamily="34" charset="0"/>
              </a:rPr>
              <a:t>Oct 13-14, 2023</a:t>
            </a:r>
          </a:p>
          <a:p>
            <a:pPr marL="0" indent="0" algn="l">
              <a:buNone/>
            </a:pPr>
            <a:r>
              <a:rPr lang="en-US" sz="2000" b="0" i="0">
                <a:solidFill>
                  <a:schemeClr val="tx1"/>
                </a:solidFill>
                <a:effectLst/>
                <a:latin typeface="Segoe UI" panose="020B0502040204020203" pitchFamily="34" charset="0"/>
              </a:rPr>
              <a:t>Oct 30-Nov 3, 2023</a:t>
            </a:r>
          </a:p>
          <a:p>
            <a:pPr marL="0" indent="0" algn="l">
              <a:buNone/>
            </a:pPr>
            <a:r>
              <a:rPr lang="en-US" sz="2000" b="0" i="0">
                <a:solidFill>
                  <a:srgbClr val="262626"/>
                </a:solidFill>
                <a:effectLst/>
                <a:latin typeface="Segoe UI" panose="020B0502040204020203" pitchFamily="34" charset="0"/>
              </a:rPr>
              <a:t>Nov 4, 2023</a:t>
            </a: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5"/>
              </a:rPr>
              <a:t>European Power Platform Conference</a:t>
            </a:r>
            <a:endParaRPr kumimoji="0" lang="en-US"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sng" strike="noStrike" kern="1200" cap="none" spc="0" normalizeH="0" baseline="0" noProof="0" err="1">
                <a:ln>
                  <a:noFill/>
                </a:ln>
                <a:solidFill>
                  <a:srgbClr val="0078D4"/>
                </a:solidFill>
                <a:effectLst/>
                <a:uLnTx/>
                <a:uFillTx/>
                <a:latin typeface="Segoe UI" panose="020B0502040204020203" pitchFamily="34" charset="0"/>
                <a:ea typeface="+mn-ea"/>
                <a:cs typeface="Segoe UI Semilight" panose="020B0402040204020203" pitchFamily="34" charset="0"/>
                <a:hlinkClick r:id="rId6"/>
              </a:rPr>
              <a:t>Commsverse</a:t>
            </a:r>
            <a:endParaRPr kumimoji="0" lang="en-US"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endParaRPr>
          </a:p>
          <a:p>
            <a:pPr marL="0" indent="0">
              <a:buNone/>
            </a:pPr>
            <a:r>
              <a:rPr lang="en-US" u="sng">
                <a:solidFill>
                  <a:srgbClr val="0078D4"/>
                </a:solidFill>
                <a:effectLst/>
                <a:latin typeface="Segoe UI" panose="020B0502040204020203" pitchFamily="34" charset="0"/>
                <a:ea typeface="Aptos" panose="020B0004020202020204" pitchFamily="34" charset="0"/>
                <a:hlinkClick r:id="rId7"/>
              </a:rPr>
              <a:t>365 </a:t>
            </a:r>
            <a:r>
              <a:rPr lang="en-US" u="sng" err="1">
                <a:solidFill>
                  <a:srgbClr val="0078D4"/>
                </a:solidFill>
                <a:effectLst/>
                <a:latin typeface="Segoe UI" panose="020B0502040204020203" pitchFamily="34" charset="0"/>
                <a:ea typeface="Aptos" panose="020B0004020202020204" pitchFamily="34" charset="0"/>
                <a:hlinkClick r:id="rId7"/>
              </a:rPr>
              <a:t>EDUcon</a:t>
            </a:r>
            <a:r>
              <a:rPr lang="en-US" u="sng">
                <a:solidFill>
                  <a:srgbClr val="0078D4"/>
                </a:solidFill>
                <a:effectLst/>
                <a:latin typeface="Segoe UI" panose="020B0502040204020203" pitchFamily="34" charset="0"/>
                <a:ea typeface="Aptos" panose="020B0004020202020204" pitchFamily="34" charset="0"/>
                <a:hlinkClick r:id="rId7"/>
              </a:rPr>
              <a:t> Seattle</a:t>
            </a:r>
            <a:endParaRPr kumimoji="0" lang="en-US"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8"/>
              </a:rPr>
              <a:t>Microsoft Power Platform Conference</a:t>
            </a:r>
            <a:endParaRPr kumimoji="0" lang="en-US"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hlinkClick r:id="rId9"/>
              </a:rPr>
              <a:t>South Coast Summit</a:t>
            </a:r>
            <a:endParaRPr kumimoji="0" lang="en-US"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u="sng">
                <a:solidFill>
                  <a:srgbClr val="0078D4"/>
                </a:solidFill>
                <a:effectLst/>
                <a:latin typeface="Segoe UI" panose="020B0502040204020203" pitchFamily="34" charset="0"/>
                <a:ea typeface="Aptos" panose="020B0004020202020204" pitchFamily="34" charset="0"/>
                <a:hlinkClick r:id="rId10"/>
              </a:rPr>
              <a:t>365 </a:t>
            </a:r>
            <a:r>
              <a:rPr lang="en-US" u="sng" err="1">
                <a:solidFill>
                  <a:srgbClr val="0078D4"/>
                </a:solidFill>
                <a:effectLst/>
                <a:latin typeface="Segoe UI" panose="020B0502040204020203" pitchFamily="34" charset="0"/>
                <a:ea typeface="Aptos" panose="020B0004020202020204" pitchFamily="34" charset="0"/>
                <a:hlinkClick r:id="rId10"/>
              </a:rPr>
              <a:t>EDUcon</a:t>
            </a:r>
            <a:r>
              <a:rPr lang="en-US" u="sng">
                <a:solidFill>
                  <a:srgbClr val="0078D4"/>
                </a:solidFill>
                <a:effectLst/>
                <a:latin typeface="Segoe UI" panose="020B0502040204020203" pitchFamily="34" charset="0"/>
                <a:ea typeface="Aptos" panose="020B0004020202020204" pitchFamily="34" charset="0"/>
                <a:hlinkClick r:id="rId10"/>
              </a:rPr>
              <a:t> Chicago</a:t>
            </a:r>
            <a:endParaRPr kumimoji="0" lang="en-US" b="0" i="0" u="none" strike="noStrike" kern="1200" cap="none" spc="0" normalizeH="0" baseline="0" noProof="0">
              <a:ln>
                <a:noFill/>
              </a:ln>
              <a:solidFill>
                <a:srgbClr val="1A1A1A"/>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11"/>
              </a:rPr>
              <a:t>M365 Community Days</a:t>
            </a:r>
            <a:endParaRPr kumimoji="0" lang="en-US"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Dublin, Ireland</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Mercedes-Benz World, UK</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Seattle, WA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Las Vegas, NV</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Farnborough, UK</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Chicago, Illinois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Hybrid/Phoenix, AZ</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6347903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335344" y="315746"/>
            <a:ext cx="11378450" cy="553998"/>
          </a:xfrm>
        </p:spPr>
        <p:txBody>
          <a:bodyPr/>
          <a:lstStyle/>
          <a:p>
            <a:r>
              <a:rPr lang="en-US" sz="3600">
                <a:solidFill>
                  <a:schemeClr val="bg1"/>
                </a:solidFill>
              </a:rPr>
              <a:t>CommunityDays.org: June to September 2023 events</a:t>
            </a: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2">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14" name="Table 13">
            <a:extLst>
              <a:ext uri="{FF2B5EF4-FFF2-40B4-BE49-F238E27FC236}">
                <a16:creationId xmlns:a16="http://schemas.microsoft.com/office/drawing/2014/main" id="{FFDB8AAC-40B5-A249-2998-ED45D7E81902}"/>
              </a:ext>
            </a:extLst>
          </p:cNvPr>
          <p:cNvGraphicFramePr>
            <a:graphicFrameLocks noGrp="1"/>
          </p:cNvGraphicFramePr>
          <p:nvPr>
            <p:extLst>
              <p:ext uri="{D42A27DB-BD31-4B8C-83A1-F6EECF244321}">
                <p14:modId xmlns:p14="http://schemas.microsoft.com/office/powerpoint/2010/main" val="1502128100"/>
              </p:ext>
            </p:extLst>
          </p:nvPr>
        </p:nvGraphicFramePr>
        <p:xfrm>
          <a:off x="148716" y="1444890"/>
          <a:ext cx="11894568" cy="4404360"/>
        </p:xfrm>
        <a:graphic>
          <a:graphicData uri="http://schemas.openxmlformats.org/drawingml/2006/table">
            <a:tbl>
              <a:tblPr/>
              <a:tblGrid>
                <a:gridCol w="5019339">
                  <a:extLst>
                    <a:ext uri="{9D8B030D-6E8A-4147-A177-3AD203B41FA5}">
                      <a16:colId xmlns:a16="http://schemas.microsoft.com/office/drawing/2014/main" val="3277035106"/>
                    </a:ext>
                  </a:extLst>
                </a:gridCol>
                <a:gridCol w="1497365">
                  <a:extLst>
                    <a:ext uri="{9D8B030D-6E8A-4147-A177-3AD203B41FA5}">
                      <a16:colId xmlns:a16="http://schemas.microsoft.com/office/drawing/2014/main" val="4167593692"/>
                    </a:ext>
                  </a:extLst>
                </a:gridCol>
                <a:gridCol w="1117752">
                  <a:extLst>
                    <a:ext uri="{9D8B030D-6E8A-4147-A177-3AD203B41FA5}">
                      <a16:colId xmlns:a16="http://schemas.microsoft.com/office/drawing/2014/main" val="816304547"/>
                    </a:ext>
                  </a:extLst>
                </a:gridCol>
                <a:gridCol w="1244290">
                  <a:extLst>
                    <a:ext uri="{9D8B030D-6E8A-4147-A177-3AD203B41FA5}">
                      <a16:colId xmlns:a16="http://schemas.microsoft.com/office/drawing/2014/main" val="4197022154"/>
                    </a:ext>
                  </a:extLst>
                </a:gridCol>
                <a:gridCol w="1307559">
                  <a:extLst>
                    <a:ext uri="{9D8B030D-6E8A-4147-A177-3AD203B41FA5}">
                      <a16:colId xmlns:a16="http://schemas.microsoft.com/office/drawing/2014/main" val="4273980017"/>
                    </a:ext>
                  </a:extLst>
                </a:gridCol>
                <a:gridCol w="1708263">
                  <a:extLst>
                    <a:ext uri="{9D8B030D-6E8A-4147-A177-3AD203B41FA5}">
                      <a16:colId xmlns:a16="http://schemas.microsoft.com/office/drawing/2014/main" val="2124249135"/>
                    </a:ext>
                  </a:extLst>
                </a:gridCol>
              </a:tblGrid>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616007387"/>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Viva Round The World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Global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118946"/>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sng" strike="noStrike">
                          <a:solidFill>
                            <a:srgbClr val="0563C1"/>
                          </a:solidFill>
                          <a:effectLst/>
                          <a:latin typeface="Segoe UI" panose="020B0502040204020203" pitchFamily="34" charset="0"/>
                          <a:cs typeface="Segoe UI" panose="020B0502040204020203" pitchFamily="34" charset="0"/>
                          <a:hlinkClick r:id="rId4"/>
                        </a:rPr>
                        <a:t>Brisbane Data, Power BI and AI Bootcamp</a:t>
                      </a:r>
                      <a:endParaRPr lang="en-US" sz="1100" b="0" i="0" u="sng" strike="noStrike">
                        <a:solidFill>
                          <a:srgbClr val="0563C1"/>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6/10/2023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6/10/2023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Brisbane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Queensland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Australia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411763"/>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rtl="0" fontAlgn="b"/>
                      <a:r>
                        <a:rPr lang="en-US" sz="1100" b="0" i="0" u="sng" strike="noStrike">
                          <a:solidFill>
                            <a:srgbClr val="0563C1"/>
                          </a:solidFill>
                          <a:effectLst/>
                          <a:latin typeface="Segoe UI" panose="020B0502040204020203" pitchFamily="34" charset="0"/>
                          <a:cs typeface="Segoe UI" panose="020B0502040204020203" pitchFamily="34" charset="0"/>
                          <a:hlinkClick r:id="rId5"/>
                        </a:rPr>
                        <a:t>CollabDays Netherlands 2023</a:t>
                      </a:r>
                      <a:endParaRPr lang="en-US" sz="1100" b="0" i="0" u="sng" strike="noStrike">
                        <a:solidFill>
                          <a:srgbClr val="0563C1"/>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Segoe UI" panose="020B0502040204020203" pitchFamily="34" charset="0"/>
                          <a:cs typeface="Segoe UI" panose="020B0502040204020203" pitchFamily="34" charset="0"/>
                        </a:rPr>
                        <a:t>6/10/2023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Segoe UI" panose="020B0502040204020203" pitchFamily="34" charset="0"/>
                          <a:cs typeface="Segoe UI" panose="020B0502040204020203" pitchFamily="34" charset="0"/>
                        </a:rPr>
                        <a:t>6/10/2023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Segoe UI" panose="020B0502040204020203" pitchFamily="34" charset="0"/>
                          <a:cs typeface="Segoe UI" panose="020B0502040204020203" pitchFamily="34" charset="0"/>
                        </a:rPr>
                        <a:t>Utrecht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Netherlands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448911"/>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rtl="0" fontAlgn="b"/>
                      <a:r>
                        <a:rPr lang="en-US" sz="1100" b="0" i="0" u="sng" strike="noStrike">
                          <a:solidFill>
                            <a:srgbClr val="0563C1"/>
                          </a:solidFill>
                          <a:effectLst/>
                          <a:latin typeface="Segoe UI" panose="020B0502040204020203" pitchFamily="34" charset="0"/>
                          <a:cs typeface="Segoe UI" panose="020B0502040204020203" pitchFamily="34" charset="0"/>
                          <a:hlinkClick r:id="rId6"/>
                        </a:rPr>
                        <a:t>Viva Explorers Belgium </a:t>
                      </a:r>
                      <a:endParaRPr lang="en-US" sz="1100" b="0" i="0" u="sng" strike="noStrike">
                        <a:solidFill>
                          <a:srgbClr val="0563C1"/>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Segoe UI" panose="020B0502040204020203" pitchFamily="34" charset="0"/>
                          <a:cs typeface="Segoe UI" panose="020B0502040204020203" pitchFamily="34" charset="0"/>
                        </a:rPr>
                        <a:t>6/12/2023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6/13/2023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Segoe UI" panose="020B0502040204020203" pitchFamily="34" charset="0"/>
                          <a:cs typeface="Segoe UI" panose="020B0502040204020203" pitchFamily="34" charset="0"/>
                        </a:rPr>
                        <a:t>Zaventem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7333569"/>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rtl="0" fontAlgn="b"/>
                      <a:r>
                        <a:rPr lang="en-US" sz="1100" b="0" i="0" u="sng" strike="noStrike">
                          <a:solidFill>
                            <a:srgbClr val="0563C1"/>
                          </a:solidFill>
                          <a:effectLst/>
                          <a:latin typeface="Segoe UI" panose="020B0502040204020203" pitchFamily="34" charset="0"/>
                          <a:cs typeface="Segoe UI" panose="020B0502040204020203" pitchFamily="34" charset="0"/>
                          <a:hlinkClick r:id="rId7"/>
                        </a:rPr>
                        <a:t>aMS Berlin 2023</a:t>
                      </a:r>
                      <a:endParaRPr lang="en-US" sz="1100" b="0" i="0" u="sng" strike="noStrike">
                        <a:solidFill>
                          <a:srgbClr val="0563C1"/>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Segoe UI" panose="020B0502040204020203" pitchFamily="34" charset="0"/>
                          <a:cs typeface="Segoe UI" panose="020B0502040204020203" pitchFamily="34" charset="0"/>
                        </a:rPr>
                        <a:t>6/14/2023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6/15/2023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Segoe UI" panose="020B0502040204020203" pitchFamily="34" charset="0"/>
                          <a:cs typeface="Segoe UI" panose="020B0502040204020203" pitchFamily="34" charset="0"/>
                        </a:rPr>
                        <a:t>Berlin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Germany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79131"/>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sng" strike="noStrike">
                          <a:solidFill>
                            <a:srgbClr val="0563C1"/>
                          </a:solidFill>
                          <a:effectLst/>
                          <a:latin typeface="Segoe UI" panose="020B0502040204020203" pitchFamily="34" charset="0"/>
                          <a:cs typeface="Segoe UI" panose="020B0502040204020203" pitchFamily="34" charset="0"/>
                          <a:hlinkClick r:id="rId8"/>
                        </a:rPr>
                        <a:t>Collab Days Central Europe</a:t>
                      </a:r>
                      <a:endParaRPr lang="en-US" sz="1100" b="0" i="0" u="sng" strike="noStrike">
                        <a:solidFill>
                          <a:srgbClr val="0563C1"/>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6/17/2023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6/17/2023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Zurich</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Switzerland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6679369"/>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Iowa Code Camp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6/17/2023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6/17/2023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Ankeny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Iowa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1953007"/>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0"/>
                        </a:rPr>
                        <a:t>Dynamics 365 Bootcamp CX Summit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6/23/2023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6/24/2023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Brussels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55635"/>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sng" strike="noStrike">
                          <a:solidFill>
                            <a:srgbClr val="0563C1"/>
                          </a:solidFill>
                          <a:effectLst/>
                          <a:latin typeface="Segoe UI" panose="020B0502040204020203" pitchFamily="34" charset="0"/>
                          <a:cs typeface="Segoe UI" panose="020B0502040204020203" pitchFamily="34" charset="0"/>
                          <a:hlinkClick r:id="rId11"/>
                        </a:rPr>
                        <a:t>Collab Days Zagreb 23</a:t>
                      </a:r>
                      <a:endParaRPr lang="en-US" sz="1100" b="0" i="0" u="sng" strike="noStrike">
                        <a:solidFill>
                          <a:srgbClr val="0563C1"/>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Zagreb</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Croatia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49476"/>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2"/>
                        </a:rPr>
                        <a:t>Microsoft Community Days Boston - Healthcare Edition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7/7/2023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7/7/2023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Burlington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Massachusetts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544761"/>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3"/>
                        </a:rPr>
                        <a:t>Nashville Microsoft 365 Community Day </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7/14/2023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7/14/2023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Nashville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Tennessee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6581790"/>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4"/>
                        </a:rPr>
                        <a:t>Community Days NYC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7/29/2023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835628"/>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5"/>
                        </a:rPr>
                        <a:t>M365 Community Days So Cal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Playa Vista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California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57525"/>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6"/>
                        </a:rPr>
                        <a:t>SEF 2023</a:t>
                      </a:r>
                      <a:r>
                        <a:rPr lang="en-US" sz="1100" b="0" i="0" u="none" strike="noStrike">
                          <a:solidFill>
                            <a:srgbClr val="000000"/>
                          </a:solidFill>
                          <a:effectLst/>
                          <a:latin typeface="Segoe UI" panose="020B0502040204020203" pitchFamily="34" charset="0"/>
                          <a:cs typeface="Segoe UI" panose="020B0502040204020203" pitchFamily="34" charset="0"/>
                        </a:rPr>
                        <a:t> (Share &amp; Evolve in M365 Forum)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9/11/2023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9/12/2023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Stockholm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Sweden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925465"/>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7"/>
                        </a:rPr>
                        <a:t>CollabCon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9/15/2023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9/15/2023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Orlando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Florida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3657585"/>
                  </a:ext>
                </a:extLst>
              </a:tr>
              <a:tr h="184150">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8"/>
                        </a:rPr>
                        <a:t>Microsoft 365 Ottawa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9/29/2023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9/29/2023</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Ottawa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1182103"/>
                  </a:ext>
                </a:extLst>
              </a:tr>
            </a:tbl>
          </a:graphicData>
        </a:graphic>
      </p:graphicFrame>
      <p:sp>
        <p:nvSpPr>
          <p:cNvPr id="11" name="TextBox 10">
            <a:extLst>
              <a:ext uri="{FF2B5EF4-FFF2-40B4-BE49-F238E27FC236}">
                <a16:creationId xmlns:a16="http://schemas.microsoft.com/office/drawing/2014/main" id="{8D2F4EE9-8979-DD2A-EEC7-0589D5597AAE}"/>
              </a:ext>
            </a:extLst>
          </p:cNvPr>
          <p:cNvSpPr txBox="1"/>
          <p:nvPr/>
        </p:nvSpPr>
        <p:spPr>
          <a:xfrm>
            <a:off x="2524910" y="6064426"/>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19"/>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20"/>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8321845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June 2023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588263" y="498764"/>
            <a:ext cx="11018520" cy="553998"/>
          </a:xfrm>
        </p:spPr>
        <p:txBody>
          <a:bodyPr/>
          <a:lstStyle/>
          <a:p>
            <a:r>
              <a:rPr lang="en-US" sz="3600"/>
              <a:t>Microsoft 365 Champion Community news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4962737"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See you at our next community call!</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800" b="0" i="0" u="none" strike="noStrike" kern="1200" cap="none" spc="0" normalizeH="0" baseline="0" noProof="0">
              <a:ln>
                <a:noFill/>
              </a:ln>
              <a:solidFill>
                <a:srgbClr val="1A1A1A"/>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Date: July 25, 2023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4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p:nvPr>
        </p:nvSpPr>
        <p:spPr>
          <a:xfrm>
            <a:off x="539750" y="1948253"/>
            <a:ext cx="11112500" cy="1723549"/>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10" name="Rectangle 9">
            <a:extLst>
              <a:ext uri="{FF2B5EF4-FFF2-40B4-BE49-F238E27FC236}">
                <a16:creationId xmlns:a16="http://schemas.microsoft.com/office/drawing/2014/main" id="{6E23DF41-F8E8-4C96-5F22-0DEB57F589F0}"/>
              </a:ext>
            </a:extLst>
          </p:cNvPr>
          <p:cNvSpPr/>
          <p:nvPr/>
        </p:nvSpPr>
        <p:spPr bwMode="auto">
          <a:xfrm>
            <a:off x="393700" y="393700"/>
            <a:ext cx="2222500" cy="711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a:latin typeface="Segoe UI Semibold" panose="020B0702040204020203" pitchFamily="34" charset="0"/>
                <a:cs typeface="Segoe UI Semibold" panose="020B0702040204020203" pitchFamily="34" charset="0"/>
              </a:rPr>
              <a:t>Digital Event Code of Conduct</a:t>
            </a: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785104"/>
          </a:xfrm>
        </p:spPr>
        <p:txBody>
          <a:bodyPr vert="horz" wrap="square" lIns="91440" tIns="45720" rIns="91440" bIns="45720" rtlCol="0" anchor="t">
            <a:spAutoFit/>
          </a:bodyPr>
          <a:lstStyle/>
          <a:p>
            <a:pPr marL="914400" indent="-914400">
              <a:lnSpc>
                <a:spcPct val="100000"/>
              </a:lnSpc>
              <a:spcBef>
                <a:spcPts val="1200"/>
              </a:spcBef>
            </a:pPr>
            <a:r>
              <a:rPr lang="en-US" sz="1400">
                <a:solidFill>
                  <a:srgbClr val="1A1A1A"/>
                </a:solidFill>
                <a:latin typeface="Segoe UI Semibold"/>
                <a:cs typeface="Segoe UI Semibold"/>
              </a:rPr>
              <a:t>Mic</a:t>
            </a:r>
            <a:r>
              <a:rPr lang="en-US" sz="1400">
                <a:solidFill>
                  <a:schemeClr val="tx1"/>
                </a:solidFill>
                <a:latin typeface="Segoe UI Semibold"/>
                <a:cs typeface="Segoe UI Semibold"/>
              </a:rPr>
              <a:t>rosoft 365 updates | </a:t>
            </a:r>
            <a:r>
              <a:rPr lang="en-US" sz="1400">
                <a:solidFill>
                  <a:schemeClr val="tx1"/>
                </a:solidFill>
                <a:latin typeface="Segoe UI" panose="020B0502040204020203" pitchFamily="34" charset="0"/>
                <a:cs typeface="Segoe UI" panose="020B0502040204020203" pitchFamily="34" charset="0"/>
              </a:rPr>
              <a:t>Top new features releases across Microsoft 365</a:t>
            </a:r>
          </a:p>
          <a:p>
            <a:pPr>
              <a:lnSpc>
                <a:spcPct val="100000"/>
              </a:lnSpc>
              <a:spcBef>
                <a:spcPts val="1200"/>
              </a:spcBef>
            </a:pPr>
            <a:r>
              <a:rPr lang="en-US" sz="1400">
                <a:solidFill>
                  <a:schemeClr val="tx1"/>
                </a:solidFill>
                <a:latin typeface="Segoe UI Semibold"/>
                <a:cs typeface="Segoe UI Semibold"/>
              </a:rPr>
              <a:t>Teams Emergency Operations Center v2 | </a:t>
            </a:r>
            <a:r>
              <a:rPr lang="en-US" sz="1400">
                <a:solidFill>
                  <a:schemeClr val="tx1"/>
                </a:solidFill>
                <a:latin typeface="Segoe UI" panose="020B0502040204020203" pitchFamily="34" charset="0"/>
                <a:cs typeface="Segoe UI" panose="020B0502040204020203" pitchFamily="34" charset="0"/>
              </a:rPr>
              <a:t>Josh Leporati</a:t>
            </a:r>
            <a:endParaRPr lang="en-US">
              <a:solidFill>
                <a:schemeClr val="tx1"/>
              </a:solidFill>
              <a:ea typeface="Calibri"/>
            </a:endParaRPr>
          </a:p>
          <a:p>
            <a:pPr marL="914400" indent="-914400">
              <a:lnSpc>
                <a:spcPct val="100000"/>
              </a:lnSpc>
              <a:spcBef>
                <a:spcPts val="1200"/>
              </a:spcBef>
            </a:pPr>
            <a:r>
              <a:rPr lang="en-US" sz="1400">
                <a:solidFill>
                  <a:srgbClr val="1A1A1A"/>
                </a:solidFill>
                <a:latin typeface="Segoe UI Semibold"/>
                <a:cs typeface="Segoe UI Semibold"/>
              </a:rPr>
              <a:t>Community Spotlight | </a:t>
            </a:r>
            <a:r>
              <a:rPr lang="en-US" sz="1400">
                <a:solidFill>
                  <a:srgbClr val="1A1A1A"/>
                </a:solidFill>
                <a:latin typeface="Segoe UI" panose="020B0502040204020203" pitchFamily="34" charset="0"/>
                <a:cs typeface="Segoe UI" panose="020B0502040204020203" pitchFamily="34" charset="0"/>
              </a:rPr>
              <a:t>Tanya Caruana, BMO Harris Bank</a:t>
            </a:r>
            <a:endParaRPr lang="en-US" sz="1400">
              <a:solidFill>
                <a:srgbClr val="1A1A1A"/>
              </a:solidFill>
              <a:latin typeface="Segoe UI Semibold"/>
              <a:cs typeface="Segoe UI Semibold"/>
            </a:endParaRP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https://aka.ms/M365ChampionResources</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3"/>
          <a:srcRect r="11856"/>
          <a:stretch/>
        </p:blipFill>
        <p:spPr>
          <a:xfrm>
            <a:off x="-4093028" y="0"/>
            <a:ext cx="9074331" cy="6858000"/>
          </a:xfrm>
          <a:prstGeom prst="rect">
            <a:avLst/>
          </a:prstGeom>
        </p:spPr>
      </p:pic>
    </p:spTree>
    <p:extLst>
      <p:ext uri="{BB962C8B-B14F-4D97-AF65-F5344CB8AC3E}">
        <p14:creationId xmlns:p14="http://schemas.microsoft.com/office/powerpoint/2010/main" val="2239914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0"/>
            <a:ext cx="4247433" cy="372967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Our </a:t>
            </a:r>
            <a:r>
              <a:rPr kumimoji="0" lang="en-US" sz="1400" b="0" i="1"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Mondays at Microsoft</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show premiered on May 15! Karuana and Heather announced the new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Microsoft Community on LinkedIn</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and this bi-weekly show will aggregate new product announcements and upcoming community events to drive technical skilling and engagement!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Missed the call? Click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4"/>
              </a:rPr>
              <a:t>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for Mondays at Microsoft show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Click 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to join the new Microsoft Community on LinkedIn so you can get ready for our next call.</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pic>
        <p:nvPicPr>
          <p:cNvPr id="6" name="Picture 5" descr="A picture containing text, human face, screenshot, person&#10;&#10;Description automatically generated">
            <a:extLst>
              <a:ext uri="{FF2B5EF4-FFF2-40B4-BE49-F238E27FC236}">
                <a16:creationId xmlns:a16="http://schemas.microsoft.com/office/drawing/2014/main" id="{926DF1F5-9AD2-EB05-652A-DAB45677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Tree>
    <p:extLst>
      <p:ext uri="{BB962C8B-B14F-4D97-AF65-F5344CB8AC3E}">
        <p14:creationId xmlns:p14="http://schemas.microsoft.com/office/powerpoint/2010/main" val="304887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52407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406868" y="1351113"/>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Avatars for Microsoft Teams</a:t>
            </a:r>
            <a:endParaRPr kumimoji="0" lang="en-US" sz="2000" i="0" u="none" strike="noStrike" kern="1200" cap="none" spc="0" normalizeH="0" baseline="0" noProof="0">
              <a:ln>
                <a:noFill/>
              </a:ln>
              <a:solidFill>
                <a:srgbClr val="0D0D0D"/>
              </a:solidFill>
              <a:effectLst/>
              <a:uLnTx/>
              <a:uFillTx/>
              <a:latin typeface="Segoe UI Semibold" panose="020B0702040204020203" pitchFamily="34" charset="0"/>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11423"/>
            <a:ext cx="4247433" cy="43346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Avatars for Microsoft Teams gives you that much-needed camera break, while still allowing you to collaborate effectively. You can add a new layer of choice to your meetings and represent yourself the way you want with customizable avatars and reactions.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Segoe UI" panose="020B0502040204020203" pitchFamily="34" charset="0"/>
              </a:rPr>
              <a:t>Teams customers can access this feature if they have one of the following licenses: </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Segoe UI" panose="020B0502040204020203" pitchFamily="34" charset="0"/>
              </a:rPr>
              <a:t>Microsoft 365 Enterprise E3</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Segoe UI" panose="020B0502040204020203" pitchFamily="34" charset="0"/>
              </a:rPr>
              <a:t>Microsoft 365 Enterprise E5</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Segoe UI" panose="020B0502040204020203" pitchFamily="34" charset="0"/>
              </a:rPr>
              <a:t>Microsoft 365 Business Standard</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Segoe UI" panose="020B0502040204020203" pitchFamily="34" charset="0"/>
              </a:rPr>
              <a:t>Microsoft 365 Business Premium License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161616"/>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61616"/>
                </a:solidFill>
                <a:effectLst/>
                <a:uLnTx/>
                <a:uFillTx/>
                <a:latin typeface="SegoeUI"/>
                <a:ea typeface="+mn-ea"/>
                <a:cs typeface="Segoe UI" panose="020B0502040204020203" pitchFamily="34" charset="0"/>
              </a:rPr>
              <a:t>Click </a:t>
            </a:r>
            <a:r>
              <a:rPr kumimoji="0" lang="en-US" sz="1400" b="0" i="0" u="none" strike="noStrike" kern="1200" cap="none" spc="0" normalizeH="0" baseline="0" noProof="0">
                <a:ln>
                  <a:noFill/>
                </a:ln>
                <a:solidFill>
                  <a:srgbClr val="161616"/>
                </a:solidFill>
                <a:effectLst/>
                <a:uLnTx/>
                <a:uFillTx/>
                <a:latin typeface="SegoeUI"/>
                <a:ea typeface="+mn-ea"/>
                <a:cs typeface="Segoe UI" panose="020B0502040204020203" pitchFamily="34" charset="0"/>
                <a:hlinkClick r:id="rId5"/>
              </a:rPr>
              <a:t>here</a:t>
            </a:r>
            <a:r>
              <a:rPr kumimoji="0" lang="en-US" sz="1400" b="0" i="0" u="none" strike="noStrike" kern="1200" cap="none" spc="0" normalizeH="0" baseline="0" noProof="0">
                <a:ln>
                  <a:noFill/>
                </a:ln>
                <a:solidFill>
                  <a:srgbClr val="161616"/>
                </a:solidFill>
                <a:effectLst/>
                <a:uLnTx/>
                <a:uFillTx/>
                <a:latin typeface="SegoeUI"/>
                <a:ea typeface="+mn-ea"/>
                <a:cs typeface="Segoe UI" panose="020B0502040204020203" pitchFamily="34" charset="0"/>
              </a:rPr>
              <a:t> to set up Avatars for Teams.</a:t>
            </a: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333333"/>
              </a:solidFill>
              <a:effectLst/>
              <a:uLnTx/>
              <a:uFillTx/>
              <a:latin typeface="SegoeUI"/>
              <a:ea typeface="Aptos" panose="020B0004020202020204" pitchFamily="34" charset="0"/>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D0D0D"/>
              </a:solidFill>
              <a:effectLst/>
              <a:uLnTx/>
              <a:uFillTx/>
              <a:latin typeface="Calibri" panose="020F0502020204030204" pitchFamily="34" charset="0"/>
              <a:ea typeface="Aptos" panose="020B0004020202020204" pitchFamily="34" charset="0"/>
              <a:cs typeface="Segoe UI" panose="020B0502040204020203" pitchFamily="34" charset="0"/>
            </a:endParaRPr>
          </a:p>
        </p:txBody>
      </p:sp>
      <p:pic>
        <p:nvPicPr>
          <p:cNvPr id="3" name="Avatars">
            <a:hlinkClick r:id="" action="ppaction://media"/>
            <a:extLst>
              <a:ext uri="{FF2B5EF4-FFF2-40B4-BE49-F238E27FC236}">
                <a16:creationId xmlns:a16="http://schemas.microsoft.com/office/drawing/2014/main" id="{E4A9A791-9D99-F413-BB43-BBDFCFD249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325600" y="2665413"/>
            <a:ext cx="5835649" cy="3282553"/>
          </a:xfrm>
          <a:prstGeom prst="rect">
            <a:avLst/>
          </a:prstGeom>
        </p:spPr>
      </p:pic>
      <p:pic>
        <p:nvPicPr>
          <p:cNvPr id="5" name="Avatars">
            <a:hlinkClick r:id="" action="ppaction://media"/>
            <a:extLst>
              <a:ext uri="{FF2B5EF4-FFF2-40B4-BE49-F238E27FC236}">
                <a16:creationId xmlns:a16="http://schemas.microsoft.com/office/drawing/2014/main" id="{5F5AF182-1848-C037-3F76-F81BBC6EBC3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5492" y="1761067"/>
            <a:ext cx="7181975" cy="4039861"/>
          </a:xfrm>
          <a:prstGeom prst="rect">
            <a:avLst/>
          </a:prstGeom>
        </p:spPr>
      </p:pic>
    </p:spTree>
    <p:extLst>
      <p:ext uri="{BB962C8B-B14F-4D97-AF65-F5344CB8AC3E}">
        <p14:creationId xmlns:p14="http://schemas.microsoft.com/office/powerpoint/2010/main" val="78702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406868" y="1351113"/>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Intelligent meeting recap in Teams Premium, now available</a:t>
            </a:r>
            <a:endParaRPr kumimoji="0" lang="en-US" sz="2000" b="0" i="0" u="none" strike="noStrike" kern="1200" cap="none" spc="0" normalizeH="0" baseline="0" noProof="0">
              <a:ln>
                <a:noFill/>
              </a:ln>
              <a:solidFill>
                <a:srgbClr val="0D0D0D"/>
              </a:solidFill>
              <a:effectLst/>
              <a:uLnTx/>
              <a:uFillTx/>
              <a:latin typeface="Segoe UI Semibold" panose="020B0702040204020203" pitchFamily="34" charset="0"/>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250090"/>
            <a:ext cx="4247433" cy="43346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Intelligent recap</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leverages AI to automatically provide a comprehensive overview of your meeting, helping users save time catching up and coordinating next steps. Found on the new ‘Recap’ tab in Teams calendar and chat, users will see AI-powered insights like automatic generated meeting notes, recommended tasks, and personalized highlights to help users quickly find the most important information, even if you miss the meeting.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Featuring: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AI-generated notes</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allow users to see key points and takeaways after the meeting, automatically created and powered by GPT. And follow-up is easy with </a:t>
            </a:r>
            <a:r>
              <a:rPr kumimoji="0" lang="en-US" sz="1400" b="1"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AI-generated tasks</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and action items automatically suggested for you.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Calibri" panose="020F0502020204030204" pitchFamily="34" charset="0"/>
              <a:ea typeface="Aptos" panose="020B0004020202020204" pitchFamily="34" charset="0"/>
              <a:cs typeface="Segoe UI" panose="020B0502040204020203" pitchFamily="34" charset="0"/>
            </a:endParaRPr>
          </a:p>
        </p:txBody>
      </p:sp>
      <p:pic>
        <p:nvPicPr>
          <p:cNvPr id="3" name="Avatars">
            <a:hlinkClick r:id="" action="ppaction://media"/>
            <a:extLst>
              <a:ext uri="{FF2B5EF4-FFF2-40B4-BE49-F238E27FC236}">
                <a16:creationId xmlns:a16="http://schemas.microsoft.com/office/drawing/2014/main" id="{E4A9A791-9D99-F413-BB43-BBDFCFD249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25600" y="2665413"/>
            <a:ext cx="5835649" cy="3282553"/>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10CB2266-BA64-7074-683A-D4386CB07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134" y="1351113"/>
            <a:ext cx="5942857" cy="5180952"/>
          </a:xfrm>
          <a:prstGeom prst="rect">
            <a:avLst/>
          </a:prstGeom>
        </p:spPr>
      </p:pic>
    </p:spTree>
    <p:extLst>
      <p:ext uri="{BB962C8B-B14F-4D97-AF65-F5344CB8AC3E}">
        <p14:creationId xmlns:p14="http://schemas.microsoft.com/office/powerpoint/2010/main" val="29989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406868" y="1351113"/>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Experience the new OneDrive: Fast, organized, and personalized</a:t>
            </a:r>
            <a:endParaRPr kumimoji="0" lang="en-US" sz="2000" b="0" i="0" u="none" strike="noStrike" kern="1200" cap="none" spc="0" normalizeH="0" baseline="0" noProof="0">
              <a:ln>
                <a:noFill/>
              </a:ln>
              <a:solidFill>
                <a:srgbClr val="0D0D0D"/>
              </a:solidFill>
              <a:effectLst/>
              <a:uLnTx/>
              <a:uFillTx/>
              <a:latin typeface="Segoe UI Semibold" panose="020B0702040204020203" pitchFamily="34" charset="0"/>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OneDrive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111187"/>
            <a:ext cx="4247433" cy="424593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We are excited to announce a new OneDrive experience for work and school that starts with the OneDrive home page and spans file experiences across Microsoft 365. It’s both a visual and functional upgrade designed to help you get to files quickly and keep your content organized in multiple ways, without you having to do any organizing. The new features and upgraded design make it faster to get to all your personal, shared, and team files in OneDrive so you can be more productive.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This new home experience in now available in OneDrive for work and school, with AI file recommendations coming soon!</a:t>
            </a:r>
          </a:p>
        </p:txBody>
      </p:sp>
      <p:pic>
        <p:nvPicPr>
          <p:cNvPr id="3" name="Avatars">
            <a:hlinkClick r:id="" action="ppaction://media"/>
            <a:extLst>
              <a:ext uri="{FF2B5EF4-FFF2-40B4-BE49-F238E27FC236}">
                <a16:creationId xmlns:a16="http://schemas.microsoft.com/office/drawing/2014/main" id="{E4A9A791-9D99-F413-BB43-BBDFCFD249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25600" y="2665413"/>
            <a:ext cx="5835649" cy="3282553"/>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ED84EAB-8181-1170-56B9-DFBB21EEB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9568" y="1351113"/>
            <a:ext cx="7092432" cy="3989493"/>
          </a:xfrm>
          <a:prstGeom prst="rect">
            <a:avLst/>
          </a:prstGeom>
        </p:spPr>
      </p:pic>
    </p:spTree>
    <p:extLst>
      <p:ext uri="{BB962C8B-B14F-4D97-AF65-F5344CB8AC3E}">
        <p14:creationId xmlns:p14="http://schemas.microsoft.com/office/powerpoint/2010/main" val="18019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AG App Templates.potx" id="{58F1393A-FCD0-469F-9827-B9C59A8B4D0E}" vid="{6262DE42-2884-412D-8858-FDCEA2C15FD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logPublishingTiming xmlns="d676db8d-d3a2-4010-9104-a6d8cd8d837d" xsi:nil="true"/>
    <_ip_UnifiedCompliancePolicyUIAction xmlns="http://schemas.microsoft.com/sharepoint/v3" xsi:nil="true"/>
    <ImageTagsTaxHTField xmlns="d676db8d-d3a2-4010-9104-a6d8cd8d837d">
      <Terms xmlns="http://schemas.microsoft.com/office/infopath/2007/PartnerControls"/>
    </ImageTagsTaxHTField>
    <_ip_UnifiedCompliancePolicyProperties xmlns="http://schemas.microsoft.com/sharepoint/v3" xsi:nil="true"/>
    <BlogTitle xmlns="d676db8d-d3a2-4010-9104-a6d8cd8d837d" xsi:nil="true"/>
    <Blog_x0020_Status xmlns="d676db8d-d3a2-4010-9104-a6d8cd8d837d">Draft</Blog_x0020_Status>
    <BlogAuthor xmlns="d676db8d-d3a2-4010-9104-a6d8cd8d837d">
      <UserInfo>
        <DisplayName/>
        <AccountId xsi:nil="true"/>
        <AccountType/>
      </UserInfo>
    </BlogAuthor>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3" ma:contentTypeDescription="Create a new document." ma:contentTypeScope="" ma:versionID="704d28187c3f50dbdee41a7d8a04fbbc">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fc09c1bb4ec75acb22a50ea3ba190684"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D22682-2780-4A41-B5E5-F1E0B6516838}">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54A090A-38F3-4E15-8BA3-1AFE4CB71259}">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D8ED81-427A-4877-A20B-B516702BC34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14</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1_office theme</vt:lpstr>
      <vt:lpstr>LIGHT GRAY TEMPLATE</vt:lpstr>
      <vt:lpstr>White template</vt:lpstr>
      <vt:lpstr>We will begin the call at five minutes past the hour.</vt:lpstr>
      <vt:lpstr>Microsoft 365 Champion Community June 2023 Monthly Call</vt:lpstr>
      <vt:lpstr>Digital Event Code of Conduct</vt:lpstr>
      <vt:lpstr>Agenda</vt:lpstr>
      <vt:lpstr>PowerPoint Presentation</vt:lpstr>
      <vt:lpstr>Microsoft 365 updates</vt:lpstr>
      <vt:lpstr>PowerPoint Presentation</vt:lpstr>
      <vt:lpstr>PowerPoint Presentation</vt:lpstr>
      <vt:lpstr>PowerPoint Presentation</vt:lpstr>
      <vt:lpstr>Teams Emergency Operations Center v2</vt:lpstr>
      <vt:lpstr>PowerPoint Presentation</vt:lpstr>
      <vt:lpstr>PowerPoint Presentation</vt:lpstr>
      <vt:lpstr>Microsoft Teams Emergency Operations Center</vt:lpstr>
      <vt:lpstr>Community Spotlight</vt:lpstr>
      <vt:lpstr>Microsoft 365 Champion community stories</vt:lpstr>
      <vt:lpstr>Community Spotlight</vt:lpstr>
      <vt:lpstr>PowerPoint Presentation</vt:lpstr>
      <vt:lpstr>Upcoming community events</vt:lpstr>
      <vt:lpstr>CommunityDays.org: June to September 2023 events</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revision>3</cp:revision>
  <dcterms:created xsi:type="dcterms:W3CDTF">2023-06-12T19:22:57Z</dcterms:created>
  <dcterms:modified xsi:type="dcterms:W3CDTF">2023-06-28T12:01:14Z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