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669" r:id="rId5"/>
  </p:sldMasterIdLst>
  <p:notesMasterIdLst>
    <p:notesMasterId r:id="rId49"/>
  </p:notesMasterIdLst>
  <p:handoutMasterIdLst>
    <p:handoutMasterId r:id="rId50"/>
  </p:handoutMasterIdLst>
  <p:sldIdLst>
    <p:sldId id="2147468687" r:id="rId6"/>
    <p:sldId id="1822" r:id="rId7"/>
    <p:sldId id="1832" r:id="rId8"/>
    <p:sldId id="1831" r:id="rId9"/>
    <p:sldId id="2147471455" r:id="rId10"/>
    <p:sldId id="1826" r:id="rId11"/>
    <p:sldId id="2147471440" r:id="rId12"/>
    <p:sldId id="2147471439" r:id="rId13"/>
    <p:sldId id="2147471441" r:id="rId14"/>
    <p:sldId id="1660" r:id="rId15"/>
    <p:sldId id="4329" r:id="rId16"/>
    <p:sldId id="4330" r:id="rId17"/>
    <p:sldId id="4331" r:id="rId18"/>
    <p:sldId id="4332" r:id="rId19"/>
    <p:sldId id="4333" r:id="rId20"/>
    <p:sldId id="4334" r:id="rId21"/>
    <p:sldId id="4335" r:id="rId22"/>
    <p:sldId id="4337" r:id="rId23"/>
    <p:sldId id="4336" r:id="rId24"/>
    <p:sldId id="2147471447" r:id="rId25"/>
    <p:sldId id="2076137244" r:id="rId26"/>
    <p:sldId id="2147471446" r:id="rId27"/>
    <p:sldId id="2147471451" r:id="rId28"/>
    <p:sldId id="4348" r:id="rId29"/>
    <p:sldId id="4349" r:id="rId30"/>
    <p:sldId id="2147471452" r:id="rId31"/>
    <p:sldId id="4350" r:id="rId32"/>
    <p:sldId id="4351" r:id="rId33"/>
    <p:sldId id="4352" r:id="rId34"/>
    <p:sldId id="4353" r:id="rId35"/>
    <p:sldId id="4354" r:id="rId36"/>
    <p:sldId id="4355" r:id="rId37"/>
    <p:sldId id="2147471442" r:id="rId38"/>
    <p:sldId id="2147470344" r:id="rId39"/>
    <p:sldId id="2147471456" r:id="rId40"/>
    <p:sldId id="2147471454" r:id="rId41"/>
    <p:sldId id="2147471453" r:id="rId42"/>
    <p:sldId id="2147471450" r:id="rId43"/>
    <p:sldId id="2147471443" r:id="rId44"/>
    <p:sldId id="2147470332" r:id="rId45"/>
    <p:sldId id="2147471444" r:id="rId46"/>
    <p:sldId id="2147468667" r:id="rId47"/>
    <p:sldId id="2147471445"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365 Champion Call" id="{A0252C9D-1D6B-42F9-BA63-F39DC4D8B635}">
          <p14:sldIdLst>
            <p14:sldId id="2147468687"/>
            <p14:sldId id="1822"/>
            <p14:sldId id="1832"/>
            <p14:sldId id="1831"/>
            <p14:sldId id="2147471455"/>
          </p14:sldIdLst>
        </p14:section>
        <p14:section name="Microsoft 365 CARES" id="{42A8FD80-C59D-47C6-BED7-DD4CAFBB84A3}">
          <p14:sldIdLst>
            <p14:sldId id="1826"/>
            <p14:sldId id="2147471440"/>
            <p14:sldId id="2147471439"/>
          </p14:sldIdLst>
        </p14:section>
        <p14:section name="Office 365 Insider Program" id="{05E3BBAD-D688-4DA5-9CFD-476080B0F0E6}">
          <p14:sldIdLst>
            <p14:sldId id="2147471441"/>
            <p14:sldId id="1660"/>
            <p14:sldId id="4329"/>
            <p14:sldId id="4330"/>
            <p14:sldId id="4331"/>
            <p14:sldId id="4332"/>
            <p14:sldId id="4333"/>
            <p14:sldId id="4334"/>
            <p14:sldId id="4335"/>
            <p14:sldId id="4337"/>
            <p14:sldId id="4336"/>
            <p14:sldId id="2147471447"/>
            <p14:sldId id="2076137244"/>
            <p14:sldId id="2147471446"/>
            <p14:sldId id="2147471451"/>
            <p14:sldId id="4348"/>
            <p14:sldId id="4349"/>
            <p14:sldId id="2147471452"/>
            <p14:sldId id="4350"/>
            <p14:sldId id="4351"/>
            <p14:sldId id="4352"/>
            <p14:sldId id="4353"/>
            <p14:sldId id="4354"/>
            <p14:sldId id="4355"/>
          </p14:sldIdLst>
        </p14:section>
        <p14:section name="Microsoft 365 Updates" id="{E17898A1-64B0-4B6A-890F-C99A13DC4EEB}">
          <p14:sldIdLst>
            <p14:sldId id="2147471442"/>
            <p14:sldId id="2147470344"/>
            <p14:sldId id="2147471456"/>
            <p14:sldId id="2147471454"/>
            <p14:sldId id="2147471453"/>
            <p14:sldId id="2147471450"/>
          </p14:sldIdLst>
        </p14:section>
        <p14:section name="Other Updates" id="{B7E0F0FA-6BCC-40D8-848A-313CB080D237}">
          <p14:sldIdLst>
            <p14:sldId id="2147471443"/>
            <p14:sldId id="2147470332"/>
            <p14:sldId id="2147471444"/>
            <p14:sldId id="2147468667"/>
          </p14:sldIdLst>
        </p14:section>
        <p14:section name="Outro" id="{38344F7F-66F1-49D9-9AA5-626CE2787D1F}">
          <p14:sldIdLst>
            <p14:sldId id="214747144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Chris French" initials="CF" lastIdx="3" clrIdx="4">
    <p:extLst>
      <p:ext uri="{19B8F6BF-5375-455C-9EA6-DF929625EA0E}">
        <p15:presenceInfo xmlns:p15="http://schemas.microsoft.com/office/powerpoint/2012/main" userId="S::v-chfren@microsoft.com::8a8416df-dc93-4e60-940a-005a1980cc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AE9"/>
    <a:srgbClr val="D3D4D3"/>
    <a:srgbClr val="EAEBEB"/>
    <a:srgbClr val="D3D3D3"/>
    <a:srgbClr val="EAEAEA"/>
    <a:srgbClr val="EBEEEC"/>
    <a:srgbClr val="000000"/>
    <a:srgbClr val="1A1A1A"/>
    <a:srgbClr val="243A49"/>
    <a:srgbClr val="004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80" autoAdjust="0"/>
  </p:normalViewPr>
  <p:slideViewPr>
    <p:cSldViewPr snapToGrid="0">
      <p:cViewPr varScale="1">
        <p:scale>
          <a:sx n="87" d="100"/>
          <a:sy n="87" d="100"/>
        </p:scale>
        <p:origin x="1392" y="78"/>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e Hwang" userId="85f2306c-fd56-49d2-8dff-e96751c6f345" providerId="ADAL" clId="{7C6A793F-1CF6-4EDE-AB65-27476AA2CCAB}"/>
    <pc:docChg chg="custSel modSld">
      <pc:chgData name="Jessie Hwang" userId="85f2306c-fd56-49d2-8dff-e96751c6f345" providerId="ADAL" clId="{7C6A793F-1CF6-4EDE-AB65-27476AA2CCAB}" dt="2022-08-02T21:21:27.852" v="110" actId="20577"/>
      <pc:docMkLst>
        <pc:docMk/>
      </pc:docMkLst>
      <pc:sldChg chg="modNotesTx">
        <pc:chgData name="Jessie Hwang" userId="85f2306c-fd56-49d2-8dff-e96751c6f345" providerId="ADAL" clId="{7C6A793F-1CF6-4EDE-AB65-27476AA2CCAB}" dt="2022-08-02T21:17:46.850" v="24" actId="20577"/>
        <pc:sldMkLst>
          <pc:docMk/>
          <pc:sldMk cId="3957722359" sldId="1660"/>
        </pc:sldMkLst>
      </pc:sldChg>
      <pc:sldChg chg="modSp mod">
        <pc:chgData name="Jessie Hwang" userId="85f2306c-fd56-49d2-8dff-e96751c6f345" providerId="ADAL" clId="{7C6A793F-1CF6-4EDE-AB65-27476AA2CCAB}" dt="2022-08-02T21:17:12.346" v="3" actId="14100"/>
        <pc:sldMkLst>
          <pc:docMk/>
          <pc:sldMk cId="1314655766" sldId="1832"/>
        </pc:sldMkLst>
        <pc:spChg chg="mod">
          <ac:chgData name="Jessie Hwang" userId="85f2306c-fd56-49d2-8dff-e96751c6f345" providerId="ADAL" clId="{7C6A793F-1CF6-4EDE-AB65-27476AA2CCAB}" dt="2022-08-02T21:17:12.346" v="3" actId="14100"/>
          <ac:spMkLst>
            <pc:docMk/>
            <pc:sldMk cId="1314655766" sldId="1832"/>
            <ac:spMk id="34" creationId="{07B63777-E386-E246-A843-0DCE57C79838}"/>
          </ac:spMkLst>
        </pc:spChg>
        <pc:picChg chg="mod">
          <ac:chgData name="Jessie Hwang" userId="85f2306c-fd56-49d2-8dff-e96751c6f345" providerId="ADAL" clId="{7C6A793F-1CF6-4EDE-AB65-27476AA2CCAB}" dt="2022-08-02T21:17:06.874" v="1" actId="1035"/>
          <ac:picMkLst>
            <pc:docMk/>
            <pc:sldMk cId="1314655766" sldId="1832"/>
            <ac:picMk id="4" creationId="{F9231EB6-B472-BC4E-AFE4-112756FCA546}"/>
          </ac:picMkLst>
        </pc:picChg>
      </pc:sldChg>
      <pc:sldChg chg="delCm modNotesTx">
        <pc:chgData name="Jessie Hwang" userId="85f2306c-fd56-49d2-8dff-e96751c6f345" providerId="ADAL" clId="{7C6A793F-1CF6-4EDE-AB65-27476AA2CCAB}" dt="2022-08-02T21:18:45.615" v="59" actId="1592"/>
        <pc:sldMkLst>
          <pc:docMk/>
          <pc:sldMk cId="1603688762" sldId="4329"/>
        </pc:sldMkLst>
      </pc:sldChg>
      <pc:sldChg chg="modNotesTx">
        <pc:chgData name="Jessie Hwang" userId="85f2306c-fd56-49d2-8dff-e96751c6f345" providerId="ADAL" clId="{7C6A793F-1CF6-4EDE-AB65-27476AA2CCAB}" dt="2022-08-02T21:18:56.425" v="69" actId="113"/>
        <pc:sldMkLst>
          <pc:docMk/>
          <pc:sldMk cId="2404629764" sldId="4330"/>
        </pc:sldMkLst>
      </pc:sldChg>
      <pc:sldChg chg="modNotesTx">
        <pc:chgData name="Jessie Hwang" userId="85f2306c-fd56-49d2-8dff-e96751c6f345" providerId="ADAL" clId="{7C6A793F-1CF6-4EDE-AB65-27476AA2CCAB}" dt="2022-08-02T21:19:20.187" v="70" actId="6549"/>
        <pc:sldMkLst>
          <pc:docMk/>
          <pc:sldMk cId="277126844" sldId="4332"/>
        </pc:sldMkLst>
      </pc:sldChg>
      <pc:sldChg chg="modNotesTx">
        <pc:chgData name="Jessie Hwang" userId="85f2306c-fd56-49d2-8dff-e96751c6f345" providerId="ADAL" clId="{7C6A793F-1CF6-4EDE-AB65-27476AA2CCAB}" dt="2022-08-02T21:20:38.940" v="72" actId="6549"/>
        <pc:sldMkLst>
          <pc:docMk/>
          <pc:sldMk cId="2546729605" sldId="4333"/>
        </pc:sldMkLst>
      </pc:sldChg>
      <pc:sldChg chg="modNotesTx">
        <pc:chgData name="Jessie Hwang" userId="85f2306c-fd56-49d2-8dff-e96751c6f345" providerId="ADAL" clId="{7C6A793F-1CF6-4EDE-AB65-27476AA2CCAB}" dt="2022-08-02T21:21:27.852" v="110" actId="20577"/>
        <pc:sldMkLst>
          <pc:docMk/>
          <pc:sldMk cId="1314251931" sldId="433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4" dt="2020-08-19T22:58:35.481" idx="2">
    <p:pos x="10" y="10"/>
    <p:text>Holly, I combined the two slides like this from your original deck into just one. The Office Insider part will come in on a click.</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8/2/2022 2:17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8/2/2022 2:16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latin typeface="Segoe UI Light"/>
                <a:cs typeface="Segoe UI Light"/>
              </a:rPr>
              <a:t>The reality is that </a:t>
            </a:r>
            <a:r>
              <a:rPr lang="en-US" sz="900" dirty="0">
                <a:solidFill>
                  <a:srgbClr val="404040"/>
                </a:solidFill>
                <a:effectLst/>
                <a:latin typeface="Segoe UI" panose="020B0502040204020203" pitchFamily="34" charset="0"/>
                <a:ea typeface="Calibri" panose="020F0502020204030204" pitchFamily="34" charset="0"/>
              </a:rPr>
              <a:t>Office 365 </a:t>
            </a:r>
            <a:r>
              <a:rPr lang="en-US" sz="900" dirty="0">
                <a:effectLst/>
                <a:latin typeface="Segoe UI" panose="020B0502040204020203" pitchFamily="34" charset="0"/>
                <a:ea typeface="Times New Roman" panose="02020603050405020304" pitchFamily="18" charset="0"/>
              </a:rPr>
              <a:t>has </a:t>
            </a:r>
            <a:r>
              <a:rPr lang="en-US" sz="900" b="1" dirty="0">
                <a:effectLst/>
                <a:latin typeface="Segoe UI" panose="020B0502040204020203" pitchFamily="34" charset="0"/>
                <a:ea typeface="Times New Roman" panose="02020603050405020304" pitchFamily="18" charset="0"/>
              </a:rPr>
              <a:t>millions of paid subscribers </a:t>
            </a:r>
            <a:r>
              <a:rPr lang="en-US" sz="900" b="0" dirty="0">
                <a:effectLst/>
                <a:latin typeface="Segoe UI" panose="020B0502040204020203" pitchFamily="34" charset="0"/>
                <a:ea typeface="Times New Roman" panose="02020603050405020304" pitchFamily="18" charset="0"/>
              </a:rPr>
              <a:t>a</a:t>
            </a:r>
            <a:r>
              <a:rPr lang="en-US" dirty="0">
                <a:latin typeface="Segoe UI Light"/>
                <a:cs typeface="Segoe UI Light"/>
              </a:rPr>
              <a:t>nd Office Insiders are the crucial few who are outside of Microsoft walls who play a key role and shaping Microsoft 365. </a:t>
            </a:r>
            <a:endParaRPr lang="en-US"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dirty="0">
              <a:cs typeface="Segoe UI Light" pitchFamily="34" charset="0"/>
            </a:endParaRP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3052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Segoe UI Light"/>
                <a:cs typeface="Segoe UI Light"/>
              </a:rPr>
              <a:t>So, WHY would you want to be an Office Insider or have anyone in your org on an Office Insider channel? The first way that Office Insiders know that they are helping to shape Office is by using the new features that we ship in the preview builds. This gives you early access to check out what’s new, but it also gives us </a:t>
            </a:r>
            <a:r>
              <a:rPr lang="en-US" sz="900" b="1" dirty="0">
                <a:latin typeface="Segoe UI Light"/>
                <a:cs typeface="Segoe UI Light"/>
              </a:rPr>
              <a:t>TELEMETRY</a:t>
            </a:r>
            <a:r>
              <a:rPr lang="en-US" sz="900" dirty="0">
                <a:latin typeface="Segoe UI Light"/>
                <a:cs typeface="Segoe UI Light"/>
              </a:rPr>
              <a:t> from a wide range of users so that we know that what we’re shipping to the masses is high quality. </a:t>
            </a:r>
          </a:p>
          <a:p>
            <a:endParaRPr lang="en-US" sz="900" dirty="0">
              <a:latin typeface="Segoe UI Light"/>
              <a:cs typeface="Segoe UI Light"/>
            </a:endParaRPr>
          </a:p>
          <a:p>
            <a:r>
              <a:rPr lang="en-US" sz="900" dirty="0">
                <a:latin typeface="Segoe UI Light"/>
                <a:cs typeface="Segoe UI Light"/>
              </a:rPr>
              <a:t>Next, </a:t>
            </a:r>
            <a:r>
              <a:rPr lang="en-US" sz="900" b="0" i="0" dirty="0">
                <a:latin typeface="Segoe UI Light"/>
                <a:cs typeface="Segoe UI Light"/>
              </a:rPr>
              <a:t>we DO find great feedback from the thousands of internal Microsoft employees using new features—but we’re not the same as our customers. Whether it’s coverage across more geographies, different ways of using Office, or how Office works with line-of-business apps—our Insiders help us find issues and </a:t>
            </a:r>
            <a:r>
              <a:rPr lang="en-US" sz="900" b="1" i="0" dirty="0">
                <a:latin typeface="Segoe UI Light"/>
                <a:cs typeface="Segoe UI Light"/>
              </a:rPr>
              <a:t>BUGS</a:t>
            </a:r>
            <a:r>
              <a:rPr lang="en-US" sz="900" b="0" i="0" dirty="0">
                <a:latin typeface="Segoe UI Light"/>
                <a:cs typeface="Segoe UI Light"/>
              </a:rPr>
              <a:t> that we would miss if we only looked within the walls of Microsoft. </a:t>
            </a:r>
          </a:p>
          <a:p>
            <a:endParaRPr lang="en-US" sz="900" dirty="0">
              <a:cs typeface="Segoe UI Light" pitchFamily="34" charset="0"/>
            </a:endParaRPr>
          </a:p>
          <a:p>
            <a:r>
              <a:rPr lang="en-US" sz="900" dirty="0">
                <a:latin typeface="Segoe UI Light"/>
                <a:cs typeface="Segoe UI Light"/>
              </a:rPr>
              <a:t>Similarly with </a:t>
            </a:r>
            <a:r>
              <a:rPr lang="en-US" sz="900" b="1" dirty="0">
                <a:latin typeface="Segoe UI Light"/>
                <a:cs typeface="Segoe UI Light"/>
              </a:rPr>
              <a:t>scenario validation</a:t>
            </a:r>
            <a:r>
              <a:rPr lang="en-US" sz="900" dirty="0">
                <a:latin typeface="Segoe UI Light"/>
                <a:cs typeface="Segoe UI Light"/>
              </a:rPr>
              <a:t>—your organizations have different ways of working, different add-ins, macros, and more that we don’t have inside of Microsoft. You can help get your organization get ready by having a few key users on Insider builds and checking that they make sense for your existing workflows. </a:t>
            </a:r>
          </a:p>
          <a:p>
            <a:endParaRPr lang="en-US" sz="900" dirty="0"/>
          </a:p>
          <a:p>
            <a:r>
              <a:rPr lang="en-US" sz="900" dirty="0">
                <a:latin typeface="Segoe UI Light"/>
                <a:cs typeface="Segoe UI Light"/>
              </a:rPr>
              <a:t>The last reason you’d want to be an Insider is for your </a:t>
            </a:r>
            <a:r>
              <a:rPr lang="en-US" sz="900" b="1" dirty="0">
                <a:latin typeface="Segoe UI Light"/>
                <a:cs typeface="Segoe UI Light"/>
              </a:rPr>
              <a:t>influence</a:t>
            </a:r>
            <a:r>
              <a:rPr lang="en-US" sz="900" dirty="0">
                <a:latin typeface="Segoe UI Light"/>
                <a:cs typeface="Segoe UI Light"/>
              </a:rPr>
              <a:t>. Who doesn’t want to be an influencer!? Like I mentioned before, you get to help us shape the future of Office. Your feedback and the feedback from your organization, comes through to us marked specifically as “Insider” feedback and we know that it’s from our most passionate fans and we pay very close attention to this. </a:t>
            </a:r>
            <a:endParaRPr lang="en-US" sz="900"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4426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t>What makes the foundation of the Office Insider program? It really revolves around your feedback.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45966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dirty="0">
                <a:latin typeface="Segoe UI Light"/>
                <a:cs typeface="Segoe UI Light"/>
              </a:rPr>
              <a:t>When you click on “Feedback” in one of your apps, you might wonder where it goes? </a:t>
            </a:r>
          </a:p>
          <a:p>
            <a:endParaRPr lang="en-US" dirty="0"/>
          </a:p>
          <a:p>
            <a:r>
              <a:rPr lang="en-US" dirty="0">
                <a:latin typeface="Segoe UI Light"/>
                <a:cs typeface="Segoe UI Light"/>
              </a:rPr>
              <a:t>Well, our key internal tool for us is called “One Customer Voice”, or OCV. It collects feedback across dozens of different sources…everything from app store reviews, to send-a-smile/send-a-frown to customer support and many more.</a:t>
            </a:r>
          </a:p>
          <a:p>
            <a:endParaRPr lang="en-US" dirty="0"/>
          </a:p>
          <a:p>
            <a:r>
              <a:rPr lang="en-US" dirty="0">
                <a:latin typeface="Segoe UI Light"/>
                <a:cs typeface="Segoe UI Light"/>
              </a:rPr>
              <a:t>Our product teams sets up queries for their features and look at them sometimes on an hourly basis after they launch their features, because they are so keen to get the immediate feedback from Insiders so that they can make changes to features if needed before they go out to production.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0977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where Insider feedback led directly to product changes:</a:t>
            </a:r>
          </a:p>
          <a:p>
            <a:endParaRPr lang="en-US" dirty="0"/>
          </a:p>
          <a:p>
            <a:r>
              <a:rPr lang="en-US" dirty="0"/>
              <a:t>A few years ago, based on customer feedback, we made a major new investment in what we call Microsoft Search. We gave it a prominent new home at the top of the window. Our customers saw value in Search but they gave us feedback that it’s taking real estate away from the status </a:t>
            </a:r>
            <a:r>
              <a:rPr lang="en-US"/>
              <a:t>bar and it </a:t>
            </a:r>
            <a:r>
              <a:rPr lang="en-US" dirty="0"/>
              <a:t>looks cluttered and terrible. NOT what we wanted to hear or what we hoped the experience would be for our customers.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406130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But – feedback is a gift! As a result, we made a number of quick changes:</a:t>
            </a:r>
          </a:p>
          <a:p>
            <a:pPr marL="0" indent="0">
              <a:buFont typeface="Arial" panose="020B0604020202020204" pitchFamily="34" charset="0"/>
              <a:buNone/>
            </a:pPr>
            <a:r>
              <a:rPr lang="en-US" sz="800"/>
              <a:t>-We didn’t allow Search to truncate the document title and quick access toolbar</a:t>
            </a:r>
          </a:p>
          <a:p>
            <a:pPr marL="0" indent="0">
              <a:buFont typeface="Arial" panose="020B0604020202020204" pitchFamily="34" charset="0"/>
              <a:buNone/>
            </a:pPr>
            <a:r>
              <a:rPr lang="en-US" sz="800"/>
              <a:t>-We collapsed it to an icon when space was limited</a:t>
            </a:r>
          </a:p>
          <a:p>
            <a:pPr marL="0" indent="0">
              <a:buFont typeface="Arial" panose="020B0604020202020204" pitchFamily="34" charset="0"/>
              <a:buNone/>
            </a:pPr>
            <a:r>
              <a:rPr lang="en-US" sz="800"/>
              <a:t>-And we added a setting to always show the search box as an icon for those who prefer it that way</a:t>
            </a:r>
          </a:p>
          <a:p>
            <a:pPr marL="0" indent="0">
              <a:buFont typeface="Arial" panose="020B0604020202020204" pitchFamily="34" charset="0"/>
              <a:buNone/>
            </a:pPr>
            <a:endParaRPr lang="en-US" sz="800"/>
          </a:p>
          <a:p>
            <a:pPr marL="0" indent="0">
              <a:buFont typeface="Arial" panose="020B0604020202020204" pitchFamily="34" charset="0"/>
              <a:buNone/>
            </a:pPr>
            <a:r>
              <a:rPr lang="en-US" sz="800"/>
              <a:t>And so thanks to Insider feedback, we took the first draft of this experience, and got it ready for prime time and the production release.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864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800" kern="1200">
                <a:solidFill>
                  <a:schemeClr val="tx1"/>
                </a:solidFill>
                <a:effectLst/>
                <a:latin typeface="Segoe UI Light" pitchFamily="34" charset="0"/>
                <a:ea typeface="+mn-ea"/>
                <a:cs typeface="+mn-cs"/>
              </a:rPr>
              <a:t>And now that you have a solid example of how Insider feedback leads directly to change, I also want to make sure that you understand how we are releasing features and where Insiders fit in. We first roll out features to Microsoft internal users so that we can ensure that we’re giving everything a chance to be vetted before it goes out to the public. </a:t>
            </a:r>
          </a:p>
          <a:p>
            <a:pPr fontAlgn="base"/>
            <a:r>
              <a:rPr lang="en-US" sz="800" kern="1200">
                <a:solidFill>
                  <a:schemeClr val="tx1"/>
                </a:solidFill>
                <a:effectLst/>
                <a:latin typeface="Segoe UI Light" pitchFamily="34" charset="0"/>
                <a:ea typeface="+mn-ea"/>
                <a:cs typeface="+mn-cs"/>
              </a:rPr>
              <a:t> </a:t>
            </a:r>
          </a:p>
          <a:p>
            <a:pPr fontAlgn="base"/>
            <a:r>
              <a:rPr lang="en-US" sz="800" kern="1200">
                <a:solidFill>
                  <a:schemeClr val="tx1"/>
                </a:solidFill>
                <a:effectLst/>
                <a:latin typeface="Segoe UI Light" pitchFamily="34" charset="0"/>
                <a:ea typeface="+mn-ea"/>
                <a:cs typeface="+mn-cs"/>
              </a:rPr>
              <a:t>But then our Insiders in Beta Channel (or what used to be called “Fast”) get to see features next. These builds go out weekly and they’re best for people who want to be the first to explore features and use the earliest builds to provide feedback. You also have to be the kind of person who doesn’t mind a bit of risk because it *IS* an unsupported build. (But just so you know, it’s very easy to go back and forth between Fast, Slow and production builds, should you find an issue and need to get back to your productive work day!) We find very often that IT Admins are the best candidates to be running Insider Fast builds within their orgs. </a:t>
            </a:r>
          </a:p>
          <a:p>
            <a:pPr fontAlgn="base"/>
            <a:r>
              <a:rPr lang="en-US" sz="800" kern="1200">
                <a:solidFill>
                  <a:schemeClr val="tx1"/>
                </a:solidFill>
                <a:effectLst/>
                <a:latin typeface="Segoe UI Light" pitchFamily="34" charset="0"/>
                <a:ea typeface="+mn-ea"/>
                <a:cs typeface="+mn-cs"/>
              </a:rPr>
              <a:t> </a:t>
            </a:r>
          </a:p>
          <a:p>
            <a:pPr fontAlgn="base"/>
            <a:r>
              <a:rPr lang="en-US" sz="800" kern="1200">
                <a:solidFill>
                  <a:schemeClr val="tx1"/>
                </a:solidFill>
                <a:effectLst/>
                <a:latin typeface="Segoe UI Light" pitchFamily="34" charset="0"/>
                <a:ea typeface="+mn-ea"/>
                <a:cs typeface="+mn-cs"/>
              </a:rPr>
              <a:t>The next option for being an Insider is the “Slow” channel (or what we call “Current Channel (Preview)” if you’re an Office Insider on Windows. This one comes out monthly and IS a supported build and it’s perfect for those of you in change management or the help desk who are getting your orgs ready for what’s coming out in the Monthly Channel. If you are in one of these roles and on </a:t>
            </a:r>
            <a:r>
              <a:rPr lang="en-US" sz="800" kern="1200" err="1">
                <a:solidFill>
                  <a:schemeClr val="tx1"/>
                </a:solidFill>
                <a:effectLst/>
                <a:latin typeface="Segoe UI Light" pitchFamily="34" charset="0"/>
                <a:ea typeface="+mn-ea"/>
                <a:cs typeface="+mn-cs"/>
              </a:rPr>
              <a:t>ProPlus</a:t>
            </a:r>
            <a:r>
              <a:rPr lang="en-US" sz="800" kern="1200">
                <a:solidFill>
                  <a:schemeClr val="tx1"/>
                </a:solidFill>
                <a:effectLst/>
                <a:latin typeface="Segoe UI Light" pitchFamily="34" charset="0"/>
                <a:ea typeface="+mn-ea"/>
                <a:cs typeface="+mn-cs"/>
              </a:rPr>
              <a:t> at your company, ask your IT Admin about putting you on the Insider Slow build so that you can see features earlier. </a:t>
            </a:r>
          </a:p>
          <a:p>
            <a:pPr fontAlgn="base"/>
            <a:r>
              <a:rPr lang="en-US" sz="800" kern="1200">
                <a:solidFill>
                  <a:schemeClr val="tx1"/>
                </a:solidFill>
                <a:effectLst/>
                <a:latin typeface="Segoe UI Light" pitchFamily="34" charset="0"/>
                <a:ea typeface="+mn-ea"/>
                <a:cs typeface="+mn-cs"/>
              </a:rPr>
              <a:t> </a:t>
            </a:r>
          </a:p>
          <a:p>
            <a:pPr fontAlgn="base"/>
            <a:r>
              <a:rPr lang="en-US" sz="800" kern="1200">
                <a:solidFill>
                  <a:schemeClr val="tx1"/>
                </a:solidFill>
                <a:effectLst/>
                <a:latin typeface="Segoe UI Light" pitchFamily="34" charset="0"/>
                <a:ea typeface="+mn-ea"/>
                <a:cs typeface="+mn-cs"/>
              </a:rPr>
              <a:t>Finally we roll out to our Production channels, where we move into either Current Channel, Monthly Enterprise or Semi-Annual and those are fully baked and supported builds. </a:t>
            </a:r>
          </a:p>
          <a:p>
            <a:pPr fontAlgn="base"/>
            <a:endParaRPr lang="en-US" sz="8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2810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Another one of the things that is most exciting about the Office Insider program is that it runs across multiple platforms. We are very invested in bringing the best features and experiences not only to Windows and Mac but especially to your mobile devices and we need Insider feedback to tell us what Office features you want to see on mobile and what’s working for you.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07197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like to keep you where you’re productive, so you can find your release notes in-app if you’re in the Beta Channel.</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8/2/2022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36840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to give you an idea of what Office Insiders have gotten in the way of features in the past few weeks, here are a few: </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8/2/2022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647760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t>2</a:t>
            </a:fld>
            <a:endParaRPr lang="en-US"/>
          </a:p>
        </p:txBody>
      </p:sp>
      <p:sp>
        <p:nvSpPr>
          <p:cNvPr id="11" name="Date Placeholder 10"/>
          <p:cNvSpPr>
            <a:spLocks noGrp="1"/>
          </p:cNvSpPr>
          <p:nvPr>
            <p:ph type="dt" idx="14"/>
          </p:nvPr>
        </p:nvSpPr>
        <p:spPr/>
        <p:txBody>
          <a:bodyPr/>
          <a:lstStyle/>
          <a:p>
            <a:fld id="{5A0FA674-3C6D-44A2-B283-848CFAAABB51}" type="datetime8">
              <a:rPr lang="en-US" smtClean="0"/>
              <a:t>8/2/2022 2:16 PM</a:t>
            </a:fld>
            <a:endParaRPr lang="en-US"/>
          </a:p>
        </p:txBody>
      </p:sp>
      <p:sp>
        <p:nvSpPr>
          <p:cNvPr id="4" name="Footer Placeholder 3">
            <a:extLst>
              <a:ext uri="{FF2B5EF4-FFF2-40B4-BE49-F238E27FC236}">
                <a16:creationId xmlns:a16="http://schemas.microsoft.com/office/drawing/2014/main" id="{B4571860-912F-46D4-A5E6-9AA9EBEB8FDA}"/>
              </a:ext>
            </a:extLst>
          </p:cNvPr>
          <p:cNvSpPr>
            <a:spLocks noGrp="1"/>
          </p:cNvSpPr>
          <p:nvPr>
            <p:ph type="ftr" sz="quarter" idx="15"/>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69862593-B652-41C5-86C4-5C91AE5BC7E4}"/>
              </a:ext>
            </a:extLst>
          </p:cNvPr>
          <p:cNvSpPr>
            <a:spLocks noGrp="1"/>
          </p:cNvSpPr>
          <p:nvPr>
            <p:ph type="hdr" sz="quarter" idx="16"/>
          </p:nvPr>
        </p:nvSpPr>
        <p:spPr/>
        <p:txBody>
          <a:bodyPr/>
          <a:lstStyle/>
          <a:p>
            <a:endParaRPr lang="en-US"/>
          </a:p>
        </p:txBody>
      </p:sp>
    </p:spTree>
    <p:extLst>
      <p:ext uri="{BB962C8B-B14F-4D97-AF65-F5344CB8AC3E}">
        <p14:creationId xmlns:p14="http://schemas.microsoft.com/office/powerpoint/2010/main" val="420015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And now I’d like to turn it over to Dan Brown, one of our senior technical writers, who is going to walk you through how to deploy the Office Insider Program within your organization via three different tools: The Office Deployment Tool, Group Policy, and Microsoft Intune. Dan….take it away.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1192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98234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2324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a:gradFill>
                  <a:gsLst>
                    <a:gs pos="2917">
                      <a:schemeClr val="tx1"/>
                    </a:gs>
                    <a:gs pos="30000">
                      <a:schemeClr val="tx1"/>
                    </a:gs>
                  </a:gsLst>
                  <a:lin ang="5400000" scaled="0"/>
                </a:gradFill>
              </a:rPr>
              <a:t>User can have a device with Current Channel (Preview) and a different device with Monthly Enterprise Channel</a:t>
            </a:r>
          </a:p>
          <a:p>
            <a:endParaRPr lang="en-US"/>
          </a:p>
          <a:p>
            <a:r>
              <a:rPr lang="en-US"/>
              <a:t>Because Beta Channel isn’t a supported channel, you’ll need to do some extra steps if deploying with the Office Deployment Tool, Configuration Manager, or Intune.</a:t>
            </a:r>
          </a:p>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362066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16574EE-8191-4BCC-ABE6-D00A4F4D769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355570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Beta Channel isn’t available from the drop-down list in the Office Customization Tool. So you’ll have to hand edit your xml file.</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399584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Group Policy is the only deployment method where Beta Channel is shown as an option in the UI.</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71035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a:t>Beta Channel isn’t available from the drop-down list in Microsoft Intune when creating the app.  As a workaround, in the “Configuration settings format” drop-down list, select “Enter XML data” and paste in the appropriate XML.</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a:p>
          <a:p>
            <a:pPr marL="0" marR="0" lvl="0" indent="0" algn="l" defTabSz="914367" rtl="0" eaLnBrk="1" fontAlgn="auto" latinLnBrk="0" hangingPunct="1">
              <a:lnSpc>
                <a:spcPct val="90000"/>
              </a:lnSpc>
              <a:spcBef>
                <a:spcPts val="0"/>
              </a:spcBef>
              <a:spcAft>
                <a:spcPts val="333"/>
              </a:spcAft>
              <a:buClrTx/>
              <a:buSzTx/>
              <a:buFontTx/>
              <a:buNone/>
              <a:tabLst/>
              <a:defRPr/>
            </a:pPr>
            <a:r>
              <a:rPr lang="en-US"/>
              <a:t>But if you’re using a device configuration profile, Beta Channel is a choice (since it’s the same as Group Policy)</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3110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E2F19A73-88F5-4B80-A929-CF8E66EE5449}"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808959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8943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42424"/>
                </a:solidFill>
                <a:effectLst/>
                <a:latin typeface="Segoe UI" panose="020B0502040204020203" pitchFamily="34" charset="0"/>
              </a:rPr>
              <a:t>The 10 major languages:</a:t>
            </a:r>
          </a:p>
          <a:p>
            <a:pPr algn="l">
              <a:buFont typeface="Arial" panose="020B0604020202020204" pitchFamily="34" charset="0"/>
              <a:buChar char="•"/>
            </a:pPr>
            <a:r>
              <a:rPr lang="en-US" b="0" i="0">
                <a:solidFill>
                  <a:srgbClr val="242424"/>
                </a:solidFill>
                <a:effectLst/>
                <a:latin typeface="Segoe UI" panose="020B0502040204020203" pitchFamily="34" charset="0"/>
              </a:rPr>
              <a:t>Dutch</a:t>
            </a:r>
          </a:p>
          <a:p>
            <a:pPr algn="l">
              <a:buFont typeface="Arial" panose="020B0604020202020204" pitchFamily="34" charset="0"/>
              <a:buChar char="•"/>
            </a:pPr>
            <a:r>
              <a:rPr lang="en-US" b="0" i="0">
                <a:solidFill>
                  <a:srgbClr val="242424"/>
                </a:solidFill>
                <a:effectLst/>
                <a:latin typeface="Segoe UI" panose="020B0502040204020203" pitchFamily="34" charset="0"/>
              </a:rPr>
              <a:t>English</a:t>
            </a:r>
          </a:p>
          <a:p>
            <a:pPr algn="l">
              <a:buFont typeface="Arial" panose="020B0604020202020204" pitchFamily="34" charset="0"/>
              <a:buChar char="•"/>
            </a:pPr>
            <a:r>
              <a:rPr lang="en-US" b="0" i="0">
                <a:solidFill>
                  <a:srgbClr val="242424"/>
                </a:solidFill>
                <a:effectLst/>
                <a:latin typeface="Segoe UI" panose="020B0502040204020203" pitchFamily="34" charset="0"/>
              </a:rPr>
              <a:t>Spanish</a:t>
            </a:r>
          </a:p>
          <a:p>
            <a:pPr algn="l">
              <a:buFont typeface="Arial" panose="020B0604020202020204" pitchFamily="34" charset="0"/>
              <a:buChar char="•"/>
            </a:pPr>
            <a:r>
              <a:rPr lang="en-US" b="0" i="0">
                <a:solidFill>
                  <a:srgbClr val="242424"/>
                </a:solidFill>
                <a:effectLst/>
                <a:latin typeface="Segoe UI" panose="020B0502040204020203" pitchFamily="34" charset="0"/>
              </a:rPr>
              <a:t>French</a:t>
            </a:r>
          </a:p>
          <a:p>
            <a:pPr algn="l">
              <a:buFont typeface="Arial" panose="020B0604020202020204" pitchFamily="34" charset="0"/>
              <a:buChar char="•"/>
            </a:pPr>
            <a:r>
              <a:rPr lang="en-US" b="0" i="0">
                <a:solidFill>
                  <a:srgbClr val="242424"/>
                </a:solidFill>
                <a:effectLst/>
                <a:latin typeface="Segoe UI" panose="020B0502040204020203" pitchFamily="34" charset="0"/>
              </a:rPr>
              <a:t>Italian</a:t>
            </a:r>
          </a:p>
          <a:p>
            <a:pPr algn="l">
              <a:buFont typeface="Arial" panose="020B0604020202020204" pitchFamily="34" charset="0"/>
              <a:buChar char="•"/>
            </a:pPr>
            <a:r>
              <a:rPr lang="en-US" b="0" i="0">
                <a:solidFill>
                  <a:srgbClr val="242424"/>
                </a:solidFill>
                <a:effectLst/>
                <a:latin typeface="Segoe UI" panose="020B0502040204020203" pitchFamily="34" charset="0"/>
              </a:rPr>
              <a:t>Portuguese</a:t>
            </a:r>
          </a:p>
          <a:p>
            <a:pPr algn="l">
              <a:buFont typeface="Arial" panose="020B0604020202020204" pitchFamily="34" charset="0"/>
              <a:buChar char="•"/>
            </a:pPr>
            <a:r>
              <a:rPr lang="en-US" b="0" i="0">
                <a:solidFill>
                  <a:srgbClr val="242424"/>
                </a:solidFill>
                <a:effectLst/>
                <a:latin typeface="Segoe UI" panose="020B0502040204020203" pitchFamily="34" charset="0"/>
              </a:rPr>
              <a:t>Russian</a:t>
            </a:r>
          </a:p>
          <a:p>
            <a:pPr algn="l">
              <a:buFont typeface="Arial" panose="020B0604020202020204" pitchFamily="34" charset="0"/>
              <a:buChar char="•"/>
            </a:pPr>
            <a:r>
              <a:rPr lang="en-US" b="0" i="0">
                <a:solidFill>
                  <a:srgbClr val="242424"/>
                </a:solidFill>
                <a:effectLst/>
                <a:latin typeface="Segoe UI" panose="020B0502040204020203" pitchFamily="34" charset="0"/>
              </a:rPr>
              <a:t>Chinese [simplified]</a:t>
            </a:r>
          </a:p>
          <a:p>
            <a:pPr algn="l">
              <a:buFont typeface="Arial" panose="020B0604020202020204" pitchFamily="34" charset="0"/>
              <a:buChar char="•"/>
            </a:pPr>
            <a:r>
              <a:rPr lang="en-US" b="0" i="0">
                <a:solidFill>
                  <a:srgbClr val="242424"/>
                </a:solidFill>
                <a:effectLst/>
                <a:latin typeface="Segoe UI" panose="020B0502040204020203" pitchFamily="34" charset="0"/>
              </a:rPr>
              <a:t>Chinese [traditional]</a:t>
            </a:r>
          </a:p>
          <a:p>
            <a:pPr algn="l">
              <a:buFont typeface="Arial" panose="020B0604020202020204" pitchFamily="34" charset="0"/>
              <a:buChar char="•"/>
            </a:pPr>
            <a:r>
              <a:rPr lang="en-US" b="0" i="0">
                <a:solidFill>
                  <a:srgbClr val="242424"/>
                </a:solidFill>
                <a:effectLst/>
                <a:latin typeface="Segoe UI" panose="020B0502040204020203" pitchFamily="34" charset="0"/>
              </a:rPr>
              <a:t>Japanese</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8/2/2022 2:16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655156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87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327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5251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413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86443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1651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B4008EB6-D09E-4580-8CD6-DDB14511944F}" type="slidenum">
              <a:rPr lang="en-US" smtClean="0"/>
              <a:pPr/>
              <a:t>6</a:t>
            </a:fld>
            <a:endParaRPr lang="en-US"/>
          </a:p>
        </p:txBody>
      </p:sp>
      <p:sp>
        <p:nvSpPr>
          <p:cNvPr id="10" name="Date Placeholder 9"/>
          <p:cNvSpPr>
            <a:spLocks noGrp="1"/>
          </p:cNvSpPr>
          <p:nvPr>
            <p:ph type="dt" idx="13"/>
          </p:nvPr>
        </p:nvSpPr>
        <p:spPr/>
        <p:txBody>
          <a:bodyPr/>
          <a:lstStyle/>
          <a:p>
            <a:fld id="{9E5EC2A6-9D89-4911-95D4-0DE18A28FC20}" type="datetime8">
              <a:rPr lang="en-US" smtClean="0"/>
              <a:t>8/2/2022 2:16 PM</a:t>
            </a:fld>
            <a:endParaRPr lang="en-US"/>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endParaRPr lang="en-US"/>
          </a:p>
        </p:txBody>
      </p:sp>
    </p:spTree>
    <p:extLst>
      <p:ext uri="{BB962C8B-B14F-4D97-AF65-F5344CB8AC3E}">
        <p14:creationId xmlns:p14="http://schemas.microsoft.com/office/powerpoint/2010/main" val="3649821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As a reminder, the CARES program stands for Champions Active Research &amp; Engagement Series and is a partnership between the Teams Design Research group with their CAFÉ/LATTE series and our community. These sessions are engagement activities designed to connect you with Teams Engineering that focuses on better understanding the end user experience, as well as an opportunity for us to collect feedback about design alternatives and concepts.</a:t>
            </a:r>
          </a:p>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7</a:t>
            </a:fld>
            <a:endParaRPr lang="en-US"/>
          </a:p>
        </p:txBody>
      </p:sp>
    </p:spTree>
    <p:extLst>
      <p:ext uri="{BB962C8B-B14F-4D97-AF65-F5344CB8AC3E}">
        <p14:creationId xmlns:p14="http://schemas.microsoft.com/office/powerpoint/2010/main" val="156731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619CC4-B59A-4BEC-8A1A-A0C6EB2B87E3}" type="slidenum">
              <a:rPr lang="en-US" smtClean="0"/>
              <a:t>8</a:t>
            </a:fld>
            <a:endParaRPr lang="en-US"/>
          </a:p>
        </p:txBody>
      </p:sp>
    </p:spTree>
    <p:extLst>
      <p:ext uri="{BB962C8B-B14F-4D97-AF65-F5344CB8AC3E}">
        <p14:creationId xmlns:p14="http://schemas.microsoft.com/office/powerpoint/2010/main" val="1405553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10" name="Date Placeholder 9"/>
          <p:cNvSpPr>
            <a:spLocks noGrp="1"/>
          </p:cNvSpPr>
          <p:nvPr>
            <p:ph type="dt"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9E5EC2A6-9D89-4911-95D4-0DE18A28FC20}"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4" name="Footer Placeholder 3">
            <a:extLst>
              <a:ext uri="{FF2B5EF4-FFF2-40B4-BE49-F238E27FC236}">
                <a16:creationId xmlns:a16="http://schemas.microsoft.com/office/drawing/2014/main" id="{174ABA70-51F8-4325-8476-2DC89285D588}"/>
              </a:ext>
            </a:extLst>
          </p:cNvPr>
          <p:cNvSpPr>
            <a:spLocks noGrp="1"/>
          </p:cNvSpPr>
          <p:nvPr>
            <p:ph type="ftr" sz="quarter" idx="1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5" name="Header Placeholder 4">
            <a:extLst>
              <a:ext uri="{FF2B5EF4-FFF2-40B4-BE49-F238E27FC236}">
                <a16:creationId xmlns:a16="http://schemas.microsoft.com/office/drawing/2014/main" id="{848ADEC1-AB43-422E-A1B6-E4D66A7EF7D8}"/>
              </a:ext>
            </a:extLst>
          </p:cNvPr>
          <p:cNvSpPr>
            <a:spLocks noGrp="1"/>
          </p:cNvSpPr>
          <p:nvPr>
            <p:ph type="hdr" sz="quarter" idx="15"/>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14008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Office Insider program is Microsoft’s preview program for Office 365, and it gives you early access to new features, so you get to try new experiences in the Office suite of apps before the general public. </a:t>
            </a:r>
          </a:p>
          <a:p>
            <a:endParaRPr lang="en-US" dirty="0"/>
          </a:p>
          <a:p>
            <a:r>
              <a:rPr lang="en-US" dirty="0"/>
              <a:t>You are probably familiar with the members of our Office Insider community. You might be involved in the IT departments of your organization, and you are constantly looking for ways to improve the adoption of Microsoft 365 in your company. The Office Insider program can give you a leg up in testing and validation or change management. It helps you know what’s coming and helps get your org prepared. </a:t>
            </a:r>
          </a:p>
          <a:p>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By being in the program, you get to send us feedback that is very closely paid attention to by our product teams, because it’s the first signal we get from customers (and avid fans, like you all, at that!) so we really take your thoughts (and telemetry) into careful consideration.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01089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heard this more than once: “C’mon, we’re just your guinea pigs, right? You just need someone to test everything for you, huh?” but that’s not how we think of our Office Insider community at all!</a:t>
            </a:r>
          </a:p>
          <a:p>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8/2/2022 2:16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950020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rgbClr val="1A1A1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8F86527F-B7BB-AF49-9D34-D1BF54FEAE0D}"/>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pic>
        <p:nvPicPr>
          <p:cNvPr id="7" name="Picture 6">
            <a:extLst>
              <a:ext uri="{FF2B5EF4-FFF2-40B4-BE49-F238E27FC236}">
                <a16:creationId xmlns:a16="http://schemas.microsoft.com/office/drawing/2014/main" id="{5EE30564-C64B-8E46-9139-9003B0DD2FEA}"/>
              </a:ext>
            </a:extLst>
          </p:cNvPr>
          <p:cNvPicPr>
            <a:picLocks noChangeAspect="1"/>
          </p:cNvPicPr>
          <p:nvPr userDrawn="1"/>
        </p:nvPicPr>
        <p:blipFill rotWithShape="1">
          <a:blip r:embed="rId3"/>
          <a:srcRect r="33360"/>
          <a:stretch/>
        </p:blipFill>
        <p:spPr>
          <a:xfrm>
            <a:off x="5343525" y="0"/>
            <a:ext cx="6848475"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FBAE4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0326847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9201898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7994670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2189335521"/>
      </p:ext>
    </p:extLst>
  </p:cSld>
  <p:clrMapOvr>
    <a:masterClrMapping/>
  </p:clrMapOvr>
  <p:transition>
    <p:fade/>
  </p:transition>
  <p:extLst>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430887"/>
          </a:xfrm>
        </p:spPr>
        <p:txBody>
          <a:bodyPr/>
          <a:lstStyle>
            <a:lvl1pPr>
              <a:defRPr sz="28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9816571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671222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218673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671763"/>
            <a:ext cx="4167887" cy="861774"/>
          </a:xfrm>
        </p:spPr>
        <p:txBody>
          <a:bodyPr anchor="b" anchorCtr="0">
            <a:spAutoFit/>
          </a:bodyPr>
          <a:lstStyle>
            <a:lvl1pPr>
              <a:defRPr>
                <a:solidFill>
                  <a:srgbClr val="000000"/>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pic>
        <p:nvPicPr>
          <p:cNvPr id="6" name="MS logo gray - EMF">
            <a:extLst>
              <a:ext uri="{FF2B5EF4-FFF2-40B4-BE49-F238E27FC236}">
                <a16:creationId xmlns:a16="http://schemas.microsoft.com/office/drawing/2014/main" id="{DBA914E4-44EB-1640-BCC3-F4246F350969}"/>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pic>
        <p:nvPicPr>
          <p:cNvPr id="9" name="Picture 8">
            <a:extLst>
              <a:ext uri="{FF2B5EF4-FFF2-40B4-BE49-F238E27FC236}">
                <a16:creationId xmlns:a16="http://schemas.microsoft.com/office/drawing/2014/main" id="{620CF735-8822-D546-BDF3-65F86EE07B52}"/>
              </a:ext>
            </a:extLst>
          </p:cNvPr>
          <p:cNvPicPr>
            <a:picLocks noChangeAspect="1"/>
          </p:cNvPicPr>
          <p:nvPr userDrawn="1"/>
        </p:nvPicPr>
        <p:blipFill rotWithShape="1">
          <a:blip r:embed="rId3"/>
          <a:srcRect l="10000" r="30085"/>
          <a:stretch/>
        </p:blipFill>
        <p:spPr bwMode="auto">
          <a:xfrm>
            <a:off x="5343525" y="-32320"/>
            <a:ext cx="6848476" cy="6890320"/>
          </a:xfrm>
          <a:prstGeom prst="rect">
            <a:avLst/>
          </a:prstGeom>
        </p:spPr>
      </p:pic>
    </p:spTree>
    <p:extLst>
      <p:ext uri="{BB962C8B-B14F-4D97-AF65-F5344CB8AC3E}">
        <p14:creationId xmlns:p14="http://schemas.microsoft.com/office/powerpoint/2010/main" val="1605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5555108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172114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1272" userDrawn="1">
          <p15:clr>
            <a:srgbClr val="5ACBF0"/>
          </p15:clr>
        </p15:guide>
        <p15:guide id="3" orient="horz" pos="288"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accent3"/>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D41543F4-CE18-594C-A501-0968DD537C55}"/>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77475075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68229951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28813249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8/2/2022</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4975999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718652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2214892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858628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4386745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0760674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8396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bg1">
            <a:lumMod val="95000"/>
          </a:schemeClr>
        </a:solidFill>
        <a:effectLst/>
      </p:bgPr>
    </p:bg>
    <p:spTree>
      <p:nvGrpSpPr>
        <p:cNvPr id="1" name=""/>
        <p:cNvGrpSpPr/>
        <p:nvPr/>
      </p:nvGrpSpPr>
      <p:grpSpPr>
        <a:xfrm>
          <a:off x="0" y="0"/>
          <a:ext cx="0" cy="0"/>
          <a:chOff x="0" y="0"/>
          <a:chExt cx="0" cy="0"/>
        </a:xfrm>
      </p:grpSpPr>
      <p:pic>
        <p:nvPicPr>
          <p:cNvPr id="6" name="MS logo gray - EMF">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283297" y="281709"/>
            <a:ext cx="2440148" cy="902855"/>
          </a:xfrm>
          <a:prstGeom prst="rect">
            <a:avLst/>
          </a:prstGeom>
        </p:spPr>
      </p:pic>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184959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234675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989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31260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127938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424222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5707316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973318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27965530"/>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9459803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8571515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6869" t="4813" r="352" b="16979"/>
          <a:stretch/>
        </p:blipFill>
        <p:spPr>
          <a:xfrm>
            <a:off x="0" y="0"/>
            <a:ext cx="12192000" cy="6858000"/>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gradFill>
                  <a:gsLst>
                    <a:gs pos="21764">
                      <a:srgbClr val="1A1A1A"/>
                    </a:gs>
                    <a:gs pos="12500">
                      <a:srgbClr val="1A1A1A"/>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gradFill>
                  <a:gsLst>
                    <a:gs pos="21764">
                      <a:srgbClr val="1A1A1A"/>
                    </a:gs>
                    <a:gs pos="12500">
                      <a:srgbClr val="1A1A1A"/>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C4B60698-9D0C-2245-AB54-408320A04694}"/>
              </a:ext>
            </a:extLst>
          </p:cNvPr>
          <p:cNvPicPr>
            <a:picLocks noChangeAspect="1"/>
          </p:cNvPicPr>
          <p:nvPr userDrawn="1"/>
        </p:nvPicPr>
        <p:blipFill>
          <a:blip r:embed="rId3"/>
          <a:stretch>
            <a:fillRect/>
          </a:stretch>
        </p:blipFill>
        <p:spPr bwMode="black">
          <a:xfrm>
            <a:off x="283297" y="281709"/>
            <a:ext cx="2440148" cy="902855"/>
          </a:xfrm>
          <a:prstGeom prst="rect">
            <a:avLst/>
          </a:prstGeom>
        </p:spPr>
      </p:pic>
    </p:spTree>
    <p:extLst>
      <p:ext uri="{BB962C8B-B14F-4D97-AF65-F5344CB8AC3E}">
        <p14:creationId xmlns:p14="http://schemas.microsoft.com/office/powerpoint/2010/main" val="343737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2863441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010137"/>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476255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6992121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13190087"/>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04906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16431233"/>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8600034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19905989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6691495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wiith photo_black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E1E1D-F8EE-C240-9AB2-FB6268723E08}"/>
              </a:ext>
            </a:extLst>
          </p:cNvPr>
          <p:cNvPicPr>
            <a:picLocks noChangeAspect="1"/>
          </p:cNvPicPr>
          <p:nvPr userDrawn="1"/>
        </p:nvPicPr>
        <p:blipFill rotWithShape="1">
          <a:blip r:embed="rId2"/>
          <a:srcRect l="922" t="8425" r="3450" b="10953"/>
          <a:stretch/>
        </p:blipFill>
        <p:spPr>
          <a:xfrm>
            <a:off x="-1" y="-1"/>
            <a:ext cx="12192001" cy="6858001"/>
          </a:xfrm>
          <a:prstGeom prst="rect">
            <a:avLst/>
          </a:prstGeom>
        </p:spPr>
      </p:pic>
      <p:sp>
        <p:nvSpPr>
          <p:cNvPr id="9" name="Title 1"/>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6" name="MS logo gray - EMF">
            <a:extLst>
              <a:ext uri="{FF2B5EF4-FFF2-40B4-BE49-F238E27FC236}">
                <a16:creationId xmlns:a16="http://schemas.microsoft.com/office/drawing/2014/main" id="{1A0A0744-85F1-0F43-8CD0-F540C13B0A75}"/>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91397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35410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8378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2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6556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5645332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6507938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59768"/>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1897310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31275887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l="322" t="11533" b="4448"/>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7245417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wiith photo_white text">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99E035-8F3C-C54D-844B-D184582FA580}"/>
              </a:ext>
            </a:extLst>
          </p:cNvPr>
          <p:cNvPicPr>
            <a:picLocks noChangeAspect="1"/>
          </p:cNvPicPr>
          <p:nvPr userDrawn="1"/>
        </p:nvPicPr>
        <p:blipFill rotWithShape="1">
          <a:blip r:embed="rId2"/>
          <a:srcRect t="34669" b="9081"/>
          <a:stretch/>
        </p:blipFill>
        <p:spPr>
          <a:xfrm flipH="1">
            <a:off x="0" y="0"/>
            <a:ext cx="12192000" cy="6858000"/>
          </a:xfrm>
          <a:prstGeom prst="rect">
            <a:avLst/>
          </a:prstGeom>
        </p:spPr>
      </p:pic>
      <p:sp>
        <p:nvSpPr>
          <p:cNvPr id="9" name="Title 1"/>
          <p:cNvSpPr>
            <a:spLocks noGrp="1"/>
          </p:cNvSpPr>
          <p:nvPr>
            <p:ph type="title" hasCustomPrompt="1"/>
          </p:nvPr>
        </p:nvSpPr>
        <p:spPr bwMode="white">
          <a:xfrm>
            <a:off x="584635" y="2425780"/>
            <a:ext cx="5083629" cy="1107996"/>
          </a:xfrm>
          <a:noFill/>
        </p:spPr>
        <p:txBody>
          <a:bodyPr wrap="square" lIns="0" tIns="0" rIns="0" bIns="0" anchor="b" anchorCtr="0">
            <a:spAutoFit/>
          </a:bodyPr>
          <a:lstStyle>
            <a:lvl1pPr>
              <a:defRPr sz="3600" spc="-50" baseline="0">
                <a:gradFill>
                  <a:gsLst>
                    <a:gs pos="53365">
                      <a:srgbClr val="FFFFFF"/>
                    </a:gs>
                    <a:gs pos="21764">
                      <a:srgbClr val="FFFFFF"/>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bwMode="white">
          <a:xfrm>
            <a:off x="584200" y="3962400"/>
            <a:ext cx="5084064" cy="246221"/>
          </a:xfrm>
          <a:noFill/>
        </p:spPr>
        <p:txBody>
          <a:bodyPr wrap="square" lIns="0" tIns="0" rIns="0" bIns="0">
            <a:spAutoFit/>
          </a:bodyPr>
          <a:lstStyle>
            <a:lvl1pPr marL="0" indent="0">
              <a:spcBef>
                <a:spcPts val="0"/>
              </a:spcBef>
              <a:buNone/>
              <a:defRPr sz="1600" spc="0" baseline="0">
                <a:gradFill>
                  <a:gsLst>
                    <a:gs pos="53365">
                      <a:srgbClr val="FFFFFF"/>
                    </a:gs>
                    <a:gs pos="21764">
                      <a:srgbClr val="FFFFFF"/>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gray - EMF">
            <a:extLst>
              <a:ext uri="{FF2B5EF4-FFF2-40B4-BE49-F238E27FC236}">
                <a16:creationId xmlns:a16="http://schemas.microsoft.com/office/drawing/2014/main" id="{19A64866-81C9-F346-A699-D5FE5F62973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30457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430887"/>
          </a:xfrm>
        </p:spPr>
        <p:txBody>
          <a:bodyPr/>
          <a:lstStyle>
            <a:lvl1pPr>
              <a:defRPr sz="28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image" Target="../media/image14.emf"/><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theme" Target="../theme/theme2.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608" r:id="rId5"/>
    <p:sldLayoutId id="2147484665" r:id="rId6"/>
    <p:sldLayoutId id="2147484611" r:id="rId7"/>
    <p:sldLayoutId id="2147484664" r:id="rId8"/>
    <p:sldLayoutId id="2147484240" r:id="rId9"/>
    <p:sldLayoutId id="2147484241" r:id="rId10"/>
    <p:sldLayoutId id="2147484474" r:id="rId11"/>
    <p:sldLayoutId id="2147484245" r:id="rId12"/>
    <p:sldLayoutId id="2147484247" r:id="rId13"/>
    <p:sldLayoutId id="2147484639" r:id="rId14"/>
    <p:sldLayoutId id="2147484603" r:id="rId15"/>
    <p:sldLayoutId id="2147484645" r:id="rId16"/>
    <p:sldLayoutId id="2147484646" r:id="rId17"/>
    <p:sldLayoutId id="2147484647" r:id="rId18"/>
    <p:sldLayoutId id="2147484249" r:id="rId19"/>
    <p:sldLayoutId id="2147484640" r:id="rId20"/>
    <p:sldLayoutId id="2147484582" r:id="rId21"/>
    <p:sldLayoutId id="2147484641" r:id="rId22"/>
    <p:sldLayoutId id="2147484584" r:id="rId23"/>
    <p:sldLayoutId id="2147484583" r:id="rId24"/>
    <p:sldLayoutId id="2147484256" r:id="rId25"/>
    <p:sldLayoutId id="2147484257" r:id="rId26"/>
    <p:sldLayoutId id="2147484585" r:id="rId27"/>
    <p:sldLayoutId id="2147484263" r:id="rId28"/>
    <p:sldLayoutId id="2147484299" r:id="rId29"/>
    <p:sldLayoutId id="2147484649" r:id="rId30"/>
    <p:sldLayoutId id="2147484666" r:id="rId31"/>
    <p:sldLayoutId id="2147484667" r:id="rId32"/>
    <p:sldLayoutId id="2147484668" r:id="rId33"/>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0" y="2843773"/>
            <a:ext cx="6858000" cy="1170455"/>
          </a:xfrm>
          <a:prstGeom prst="rect">
            <a:avLst/>
          </a:prstGeom>
        </p:spPr>
      </p:pic>
    </p:spTree>
    <p:extLst>
      <p:ext uri="{BB962C8B-B14F-4D97-AF65-F5344CB8AC3E}">
        <p14:creationId xmlns:p14="http://schemas.microsoft.com/office/powerpoint/2010/main" val="260321642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 id="2147484683" r:id="rId14"/>
    <p:sldLayoutId id="2147484684" r:id="rId15"/>
    <p:sldLayoutId id="2147484685" r:id="rId16"/>
    <p:sldLayoutId id="2147484686" r:id="rId17"/>
    <p:sldLayoutId id="2147484687" r:id="rId18"/>
    <p:sldLayoutId id="2147484688" r:id="rId19"/>
    <p:sldLayoutId id="2147484689" r:id="rId20"/>
    <p:sldLayoutId id="2147484690" r:id="rId21"/>
    <p:sldLayoutId id="2147484691" r:id="rId22"/>
    <p:sldLayoutId id="2147484692" r:id="rId23"/>
    <p:sldLayoutId id="2147484693" r:id="rId24"/>
    <p:sldLayoutId id="2147484694" r:id="rId25"/>
    <p:sldLayoutId id="2147484695" r:id="rId26"/>
    <p:sldLayoutId id="2147484696" r:id="rId27"/>
    <p:sldLayoutId id="2147484697" r:id="rId28"/>
    <p:sldLayoutId id="2147484698" r:id="rId29"/>
    <p:sldLayoutId id="2147484699" r:id="rId30"/>
    <p:sldLayoutId id="2147484700" r:id="rId31"/>
    <p:sldLayoutId id="2147484701" r:id="rId32"/>
    <p:sldLayoutId id="2147484702" r:id="rId33"/>
    <p:sldLayoutId id="2147484703"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18" Type="http://schemas.openxmlformats.org/officeDocument/2006/relationships/image" Target="../media/image51.emf"/><Relationship Id="rId26" Type="http://schemas.openxmlformats.org/officeDocument/2006/relationships/image" Target="../media/image59.emf"/><Relationship Id="rId3" Type="http://schemas.openxmlformats.org/officeDocument/2006/relationships/image" Target="../media/image36.emf"/><Relationship Id="rId21" Type="http://schemas.openxmlformats.org/officeDocument/2006/relationships/image" Target="../media/image54.emf"/><Relationship Id="rId7" Type="http://schemas.openxmlformats.org/officeDocument/2006/relationships/image" Target="../media/image40.emf"/><Relationship Id="rId12" Type="http://schemas.openxmlformats.org/officeDocument/2006/relationships/image" Target="../media/image45.emf"/><Relationship Id="rId17" Type="http://schemas.openxmlformats.org/officeDocument/2006/relationships/image" Target="../media/image50.emf"/><Relationship Id="rId25" Type="http://schemas.openxmlformats.org/officeDocument/2006/relationships/image" Target="../media/image58.emf"/><Relationship Id="rId2" Type="http://schemas.openxmlformats.org/officeDocument/2006/relationships/notesSlide" Target="../notesSlides/notesSlide10.xml"/><Relationship Id="rId16" Type="http://schemas.openxmlformats.org/officeDocument/2006/relationships/image" Target="../media/image49.emf"/><Relationship Id="rId20" Type="http://schemas.openxmlformats.org/officeDocument/2006/relationships/image" Target="../media/image53.emf"/><Relationship Id="rId29" Type="http://schemas.openxmlformats.org/officeDocument/2006/relationships/image" Target="../media/image62.emf"/><Relationship Id="rId1" Type="http://schemas.openxmlformats.org/officeDocument/2006/relationships/slideLayout" Target="../slideLayouts/slideLayout39.xml"/><Relationship Id="rId6" Type="http://schemas.openxmlformats.org/officeDocument/2006/relationships/image" Target="../media/image39.emf"/><Relationship Id="rId11" Type="http://schemas.openxmlformats.org/officeDocument/2006/relationships/image" Target="../media/image44.emf"/><Relationship Id="rId24" Type="http://schemas.openxmlformats.org/officeDocument/2006/relationships/image" Target="../media/image57.emf"/><Relationship Id="rId5" Type="http://schemas.openxmlformats.org/officeDocument/2006/relationships/image" Target="../media/image38.emf"/><Relationship Id="rId15" Type="http://schemas.openxmlformats.org/officeDocument/2006/relationships/image" Target="../media/image48.emf"/><Relationship Id="rId23" Type="http://schemas.openxmlformats.org/officeDocument/2006/relationships/image" Target="../media/image56.emf"/><Relationship Id="rId28" Type="http://schemas.openxmlformats.org/officeDocument/2006/relationships/image" Target="../media/image61.emf"/><Relationship Id="rId10" Type="http://schemas.openxmlformats.org/officeDocument/2006/relationships/image" Target="../media/image43.emf"/><Relationship Id="rId19" Type="http://schemas.openxmlformats.org/officeDocument/2006/relationships/image" Target="../media/image52.emf"/><Relationship Id="rId4" Type="http://schemas.openxmlformats.org/officeDocument/2006/relationships/image" Target="../media/image37.emf"/><Relationship Id="rId9" Type="http://schemas.openxmlformats.org/officeDocument/2006/relationships/image" Target="../media/image42.emf"/><Relationship Id="rId14" Type="http://schemas.openxmlformats.org/officeDocument/2006/relationships/image" Target="../media/image47.emf"/><Relationship Id="rId22" Type="http://schemas.openxmlformats.org/officeDocument/2006/relationships/image" Target="../media/image55.emf"/><Relationship Id="rId27" Type="http://schemas.openxmlformats.org/officeDocument/2006/relationships/image" Target="../media/image60.emf"/><Relationship Id="rId30" Type="http://schemas.openxmlformats.org/officeDocument/2006/relationships/comments" Target="../comments/commen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52.emf"/><Relationship Id="rId7" Type="http://schemas.openxmlformats.org/officeDocument/2006/relationships/image" Target="../media/image36.emf"/><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41.emf"/><Relationship Id="rId5" Type="http://schemas.openxmlformats.org/officeDocument/2006/relationships/image" Target="../media/image60.emf"/><Relationship Id="rId4" Type="http://schemas.openxmlformats.org/officeDocument/2006/relationships/image" Target="../media/image47.emf"/><Relationship Id="rId9" Type="http://schemas.openxmlformats.org/officeDocument/2006/relationships/image" Target="../media/image45.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72.gif"/><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4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3.xml.rels><?xml version="1.0" encoding="UTF-8" standalone="yes"?>
<Relationships xmlns="http://schemas.openxmlformats.org/package/2006/relationships"><Relationship Id="rId3" Type="http://schemas.openxmlformats.org/officeDocument/2006/relationships/hyperlink" Target="https://aka.ms/officeinsiderbusiness" TargetMode="External"/><Relationship Id="rId2" Type="http://schemas.openxmlformats.org/officeDocument/2006/relationships/image" Target="../media/image78.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hyperlink" Target="https://aka.ms/officeinsiderbusiness" TargetMode="External"/><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emf"/></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39.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30.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39.xml"/><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hyperlink" Target="https://aka.ms/officeinsiderbusiness" TargetMode="External"/><Relationship Id="rId2" Type="http://schemas.openxmlformats.org/officeDocument/2006/relationships/notesSlide" Target="../notesSlides/notesSlide28.xml"/><Relationship Id="rId1" Type="http://schemas.openxmlformats.org/officeDocument/2006/relationships/slideLayout" Target="../slideLayouts/slideLayout59.xml"/><Relationship Id="rId4" Type="http://schemas.openxmlformats.org/officeDocument/2006/relationships/hyperlink" Target="https://insider.office.com/"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3.png"/><Relationship Id="rId5" Type="http://schemas.openxmlformats.org/officeDocument/2006/relationships/hyperlink" Target="https://techcommunity.microsoft.com/t5/microsoft-teams-blog/enhancing-webinar-experiences-with-microsoft-teams/ba-p/3573223" TargetMode="External"/><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4.png"/><Relationship Id="rId5" Type="http://schemas.openxmlformats.org/officeDocument/2006/relationships/hyperlink" Target="https://support.microsoft.com/en-us/office/use-annotation-while-sharing-your-screen-in-teams-876ba527-7112-437e-b410-5aec7363c473" TargetMode="External"/><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hyperlink" Target="https://techcommunity.microsoft.com/t5/microsoft-365-blog/excel-live-transforms-teams-meetings-with-real-time/ba-p/3573371" TargetMode="External"/><Relationship Id="rId2" Type="http://schemas.openxmlformats.org/officeDocument/2006/relationships/notesSlide" Target="../notesSlides/notesSlide33.xml"/><Relationship Id="rId1" Type="http://schemas.openxmlformats.org/officeDocument/2006/relationships/slideLayout" Target="../slideLayouts/slideLayout33.xml"/><Relationship Id="rId4" Type="http://schemas.openxmlformats.org/officeDocument/2006/relationships/image" Target="../media/image95.png"/></Relationships>
</file>

<file path=ppt/slides/_rels/slide38.xml.rels><?xml version="1.0" encoding="UTF-8" standalone="yes"?>
<Relationships xmlns="http://schemas.openxmlformats.org/package/2006/relationships"><Relationship Id="rId3" Type="http://schemas.openxmlformats.org/officeDocument/2006/relationships/hyperlink" Target="https://forms.office.com/" TargetMode="External"/><Relationship Id="rId2" Type="http://schemas.openxmlformats.org/officeDocument/2006/relationships/notesSlide" Target="../notesSlides/notesSlide34.xml"/><Relationship Id="rId1" Type="http://schemas.openxmlformats.org/officeDocument/2006/relationships/slideLayout" Target="../slideLayouts/slideLayout33.xml"/><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ka.ms/M365ChampionResource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hyperlink" Target="https://www.sharepointeurope.com/" TargetMode="External"/><Relationship Id="rId13" Type="http://schemas.openxmlformats.org/officeDocument/2006/relationships/hyperlink" Target="https://techcommunity.microsoft.com/t5/community-events/ct-p/CommunityEvents" TargetMode="External"/><Relationship Id="rId3" Type="http://schemas.openxmlformats.org/officeDocument/2006/relationships/hyperlink" Target="https://www.commsvnext.com/" TargetMode="External"/><Relationship Id="rId7" Type="http://schemas.openxmlformats.org/officeDocument/2006/relationships/hyperlink" Target="https://mvpdagen.no/" TargetMode="External"/><Relationship Id="rId12" Type="http://schemas.openxmlformats.org/officeDocument/2006/relationships/hyperlink" Target="https://www.microsoft.com/events" TargetMode="External"/><Relationship Id="rId2" Type="http://schemas.openxmlformats.org/officeDocument/2006/relationships/hyperlink" Target="https://365educon.com/Dallas/" TargetMode="External"/><Relationship Id="rId1" Type="http://schemas.openxmlformats.org/officeDocument/2006/relationships/slideLayout" Target="../slideLayouts/slideLayout10.xml"/><Relationship Id="rId6" Type="http://schemas.openxmlformats.org/officeDocument/2006/relationships/hyperlink" Target="https://www.southcoastsummit.com/" TargetMode="External"/><Relationship Id="rId11" Type="http://schemas.openxmlformats.org/officeDocument/2006/relationships/image" Target="../media/image97.png"/><Relationship Id="rId5" Type="http://schemas.openxmlformats.org/officeDocument/2006/relationships/hyperlink" Target="https://www.collabsummit.org/" TargetMode="External"/><Relationship Id="rId10" Type="http://schemas.openxmlformats.org/officeDocument/2006/relationships/hyperlink" Target="https://myignite.microsoft.com/home" TargetMode="External"/><Relationship Id="rId4" Type="http://schemas.openxmlformats.org/officeDocument/2006/relationships/hyperlink" Target="https://365educon.com/Chicago/" TargetMode="External"/><Relationship Id="rId9" Type="http://schemas.openxmlformats.org/officeDocument/2006/relationships/hyperlink" Target="https://m365conf.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11.xml"/><Relationship Id="rId4" Type="http://schemas.openxmlformats.org/officeDocument/2006/relationships/hyperlink" Target="https://aka.ms/M365Champion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adoption.microsoft.com/"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5.gi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hyperlink" Target="https://aka.ms/M365CARESSignup" TargetMode="External"/><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2.xml"/><Relationship Id="rId4" Type="http://schemas.openxmlformats.org/officeDocument/2006/relationships/hyperlink" Target="https://aka.ms/M365CARESSignup"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Lst>
          </p:cNvPr>
          <p:cNvSpPr/>
          <p:nvPr/>
        </p:nvSpPr>
        <p:spPr bwMode="auto">
          <a:xfrm>
            <a:off x="0" y="0"/>
            <a:ext cx="7482468"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12955" y="1322064"/>
            <a:ext cx="7864475" cy="554038"/>
          </a:xfrm>
        </p:spPr>
        <p:txBody>
          <a:bodyPr lIns="91440"/>
          <a:lstStyle/>
          <a:p>
            <a:r>
              <a:rPr lang="en-US">
                <a:solidFill>
                  <a:schemeClr val="bg1"/>
                </a:solidFill>
              </a:rPr>
              <a:t>We will get started shortly!</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12956" y="2384029"/>
            <a:ext cx="7864475" cy="677108"/>
          </a:xfrm>
        </p:spPr>
        <p:txBody>
          <a:bodyPr vert="horz" wrap="square" lIns="91440" tIns="0" rIns="0" bIns="0" rtlCol="0" anchor="t">
            <a:spAutoFit/>
          </a:bodyPr>
          <a:lstStyle/>
          <a:p>
            <a:pPr marL="0" indent="0">
              <a:buNone/>
            </a:pPr>
            <a:r>
              <a:rPr lang="en-US">
                <a:solidFill>
                  <a:schemeClr val="bg1"/>
                </a:solidFill>
              </a:rPr>
              <a:t>Microsoft 365 Champion Community Call</a:t>
            </a:r>
          </a:p>
          <a:p>
            <a:pPr marL="0" indent="0">
              <a:buNone/>
            </a:pPr>
            <a:r>
              <a:rPr lang="en-US">
                <a:solidFill>
                  <a:schemeClr val="bg1"/>
                </a:solidFill>
                <a:cs typeface="Segoe UI"/>
              </a:rPr>
              <a:t>July 26, 2022</a:t>
            </a:r>
          </a:p>
        </p:txBody>
      </p:sp>
      <p:sp>
        <p:nvSpPr>
          <p:cNvPr id="8" name="TextBox 7">
            <a:extLst>
              <a:ext uri="{FF2B5EF4-FFF2-40B4-BE49-F238E27FC236}">
                <a16:creationId xmlns:a16="http://schemas.microsoft.com/office/drawing/2014/main" id="{3A3BBA6A-F47B-4C17-B8F7-86729DDA4E6C}"/>
              </a:ext>
            </a:extLst>
          </p:cNvPr>
          <p:cNvSpPr txBox="1"/>
          <p:nvPr/>
        </p:nvSpPr>
        <p:spPr>
          <a:xfrm>
            <a:off x="406992" y="4748745"/>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440445" y="5306599"/>
            <a:ext cx="4742350"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214505" y="4864052"/>
            <a:ext cx="298450" cy="292608"/>
          </a:xfrm>
          <a:prstGeom prst="rect">
            <a:avLst/>
          </a:prstGeom>
        </p:spPr>
      </p:pic>
    </p:spTree>
    <p:extLst>
      <p:ext uri="{BB962C8B-B14F-4D97-AF65-F5344CB8AC3E}">
        <p14:creationId xmlns:p14="http://schemas.microsoft.com/office/powerpoint/2010/main" val="22089980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6390" y="457200"/>
            <a:ext cx="11018520" cy="553998"/>
          </a:xfrm>
        </p:spPr>
        <p:txBody>
          <a:bodyPr/>
          <a:lstStyle/>
          <a:p>
            <a:r>
              <a:rPr lang="en-US"/>
              <a:t>Office Insider Program</a:t>
            </a:r>
          </a:p>
        </p:txBody>
      </p:sp>
      <p:grpSp>
        <p:nvGrpSpPr>
          <p:cNvPr id="337" name="Group 336">
            <a:extLst>
              <a:ext uri="{FF2B5EF4-FFF2-40B4-BE49-F238E27FC236}">
                <a16:creationId xmlns:a16="http://schemas.microsoft.com/office/drawing/2014/main" id="{81278F2D-41CC-4515-A0CA-5148DA969036}"/>
              </a:ext>
            </a:extLst>
          </p:cNvPr>
          <p:cNvGrpSpPr/>
          <p:nvPr/>
        </p:nvGrpSpPr>
        <p:grpSpPr>
          <a:xfrm>
            <a:off x="4333061" y="1434370"/>
            <a:ext cx="4025197" cy="4137155"/>
            <a:chOff x="4333061" y="1434370"/>
            <a:chExt cx="4025197" cy="4137155"/>
          </a:xfrm>
        </p:grpSpPr>
        <p:pic>
          <p:nvPicPr>
            <p:cNvPr id="333" name="Graphic 332">
              <a:extLst>
                <a:ext uri="{FF2B5EF4-FFF2-40B4-BE49-F238E27FC236}">
                  <a16:creationId xmlns:a16="http://schemas.microsoft.com/office/drawing/2014/main" id="{7B3BD5EB-6068-40AC-A2D8-82C5A4F0E2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8068" y="2198986"/>
              <a:ext cx="3611880" cy="3372539"/>
            </a:xfrm>
            <a:prstGeom prst="rect">
              <a:avLst/>
            </a:prstGeom>
          </p:spPr>
        </p:pic>
        <p:sp>
          <p:nvSpPr>
            <p:cNvPr id="14" name="Text Placeholder 5">
              <a:extLst>
                <a:ext uri="{FF2B5EF4-FFF2-40B4-BE49-F238E27FC236}">
                  <a16:creationId xmlns:a16="http://schemas.microsoft.com/office/drawing/2014/main" id="{35DF6F4D-0148-684D-A2C9-41D2A73AF29D}"/>
                </a:ext>
              </a:extLst>
            </p:cNvPr>
            <p:cNvSpPr txBox="1">
              <a:spLocks/>
            </p:cNvSpPr>
            <p:nvPr/>
          </p:nvSpPr>
          <p:spPr>
            <a:xfrm>
              <a:off x="4333061" y="1434370"/>
              <a:ext cx="4025197" cy="60324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Support</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Support Microsoft 365 adoption in your org</a:t>
              </a:r>
            </a:p>
          </p:txBody>
        </p:sp>
      </p:grpSp>
      <p:grpSp>
        <p:nvGrpSpPr>
          <p:cNvPr id="338" name="Group 337">
            <a:extLst>
              <a:ext uri="{FF2B5EF4-FFF2-40B4-BE49-F238E27FC236}">
                <a16:creationId xmlns:a16="http://schemas.microsoft.com/office/drawing/2014/main" id="{A106CA7D-FB6F-4823-A7C4-0C00D6ED1F52}"/>
              </a:ext>
            </a:extLst>
          </p:cNvPr>
          <p:cNvGrpSpPr/>
          <p:nvPr/>
        </p:nvGrpSpPr>
        <p:grpSpPr>
          <a:xfrm>
            <a:off x="8295362" y="1434370"/>
            <a:ext cx="3611880" cy="4137155"/>
            <a:chOff x="8295362" y="1434370"/>
            <a:chExt cx="3611880" cy="4137155"/>
          </a:xfrm>
        </p:grpSpPr>
        <p:pic>
          <p:nvPicPr>
            <p:cNvPr id="335" name="Graphic 334">
              <a:extLst>
                <a:ext uri="{FF2B5EF4-FFF2-40B4-BE49-F238E27FC236}">
                  <a16:creationId xmlns:a16="http://schemas.microsoft.com/office/drawing/2014/main" id="{37054FB2-0EA9-48A2-9625-4C3D2E7170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5362" y="2198986"/>
              <a:ext cx="3611880" cy="3372539"/>
            </a:xfrm>
            <a:prstGeom prst="rect">
              <a:avLst/>
            </a:prstGeom>
          </p:spPr>
        </p:pic>
        <p:sp>
          <p:nvSpPr>
            <p:cNvPr id="15" name="Text Placeholder 5">
              <a:extLst>
                <a:ext uri="{FF2B5EF4-FFF2-40B4-BE49-F238E27FC236}">
                  <a16:creationId xmlns:a16="http://schemas.microsoft.com/office/drawing/2014/main" id="{9DC9635D-9C1F-6542-80CA-1C31DB5BFC43}"/>
                </a:ext>
              </a:extLst>
            </p:cNvPr>
            <p:cNvSpPr txBox="1">
              <a:spLocks/>
            </p:cNvSpPr>
            <p:nvPr/>
          </p:nvSpPr>
          <p:spPr>
            <a:xfrm>
              <a:off x="8399614" y="1434370"/>
              <a:ext cx="3507628" cy="60324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Feedback</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Give us feedback—we’re listening!</a:t>
              </a:r>
            </a:p>
          </p:txBody>
        </p:sp>
      </p:grpSp>
      <p:grpSp>
        <p:nvGrpSpPr>
          <p:cNvPr id="336" name="Group 335">
            <a:extLst>
              <a:ext uri="{FF2B5EF4-FFF2-40B4-BE49-F238E27FC236}">
                <a16:creationId xmlns:a16="http://schemas.microsoft.com/office/drawing/2014/main" id="{52D20650-608B-4FC3-85A3-ADB3958F0D2C}"/>
              </a:ext>
            </a:extLst>
          </p:cNvPr>
          <p:cNvGrpSpPr/>
          <p:nvPr/>
        </p:nvGrpSpPr>
        <p:grpSpPr>
          <a:xfrm>
            <a:off x="580775" y="1434370"/>
            <a:ext cx="3611880" cy="4137155"/>
            <a:chOff x="580775" y="1434370"/>
            <a:chExt cx="3611880" cy="4137155"/>
          </a:xfrm>
        </p:grpSpPr>
        <p:pic>
          <p:nvPicPr>
            <p:cNvPr id="331" name="Graphic 330">
              <a:extLst>
                <a:ext uri="{FF2B5EF4-FFF2-40B4-BE49-F238E27FC236}">
                  <a16:creationId xmlns:a16="http://schemas.microsoft.com/office/drawing/2014/main" id="{0EE4DC9F-6AA0-48EB-88BD-E92FB5046D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775" y="2193900"/>
              <a:ext cx="3611880" cy="3377625"/>
            </a:xfrm>
            <a:prstGeom prst="rect">
              <a:avLst/>
            </a:prstGeom>
          </p:spPr>
        </p:pic>
        <p:sp>
          <p:nvSpPr>
            <p:cNvPr id="325" name="Text Placeholder 5">
              <a:extLst>
                <a:ext uri="{FF2B5EF4-FFF2-40B4-BE49-F238E27FC236}">
                  <a16:creationId xmlns:a16="http://schemas.microsoft.com/office/drawing/2014/main" id="{C10F06DF-E3FD-46AB-80D7-E478BCE74D67}"/>
                </a:ext>
              </a:extLst>
            </p:cNvPr>
            <p:cNvSpPr txBox="1">
              <a:spLocks/>
            </p:cNvSpPr>
            <p:nvPr/>
          </p:nvSpPr>
          <p:spPr>
            <a:xfrm>
              <a:off x="580775" y="1434370"/>
              <a:ext cx="3611880" cy="603242"/>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Segoe UI" panose="020B0502040204020203" pitchFamily="34" charset="0"/>
                </a:rPr>
                <a:t>New features</a:t>
              </a:r>
            </a:p>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Try new features first across platforms</a:t>
              </a:r>
            </a:p>
          </p:txBody>
        </p:sp>
      </p:grpSp>
    </p:spTree>
    <p:extLst>
      <p:ext uri="{BB962C8B-B14F-4D97-AF65-F5344CB8AC3E}">
        <p14:creationId xmlns:p14="http://schemas.microsoft.com/office/powerpoint/2010/main" val="3957722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6"/>
                                        </p:tgtEl>
                                        <p:attrNameLst>
                                          <p:attrName>style.visibility</p:attrName>
                                        </p:attrNameLst>
                                      </p:cBhvr>
                                      <p:to>
                                        <p:strVal val="visible"/>
                                      </p:to>
                                    </p:set>
                                    <p:animEffect transition="in" filter="fade">
                                      <p:cBhvr>
                                        <p:cTn id="7" dur="500"/>
                                        <p:tgtEl>
                                          <p:spTgt spid="3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7"/>
                                        </p:tgtEl>
                                        <p:attrNameLst>
                                          <p:attrName>style.visibility</p:attrName>
                                        </p:attrNameLst>
                                      </p:cBhvr>
                                      <p:to>
                                        <p:strVal val="visible"/>
                                      </p:to>
                                    </p:set>
                                    <p:animEffect transition="in" filter="fade">
                                      <p:cBhvr>
                                        <p:cTn id="12" dur="500"/>
                                        <p:tgtEl>
                                          <p:spTgt spid="3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gtEl>
                                        <p:attrNameLst>
                                          <p:attrName>style.visibility</p:attrName>
                                        </p:attrNameLst>
                                      </p:cBhvr>
                                      <p:to>
                                        <p:strVal val="visible"/>
                                      </p:to>
                                    </p:set>
                                    <p:animEffect transition="in" filter="fade">
                                      <p:cBhvr>
                                        <p:cTn id="17" dur="500"/>
                                        <p:tgtEl>
                                          <p:spTgt spid="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What the Office Insider Program is not about</a:t>
            </a:r>
          </a:p>
        </p:txBody>
      </p:sp>
      <p:pic>
        <p:nvPicPr>
          <p:cNvPr id="62" name="Picture 61">
            <a:extLst>
              <a:ext uri="{FF2B5EF4-FFF2-40B4-BE49-F238E27FC236}">
                <a16:creationId xmlns:a16="http://schemas.microsoft.com/office/drawing/2014/main" id="{E504B5A4-966F-9240-9E99-8F092FC17CD0}"/>
              </a:ext>
            </a:extLst>
          </p:cNvPr>
          <p:cNvPicPr>
            <a:picLocks noChangeAspect="1"/>
          </p:cNvPicPr>
          <p:nvPr/>
        </p:nvPicPr>
        <p:blipFill>
          <a:blip r:embed="rId3"/>
          <a:stretch>
            <a:fillRect/>
          </a:stretch>
        </p:blipFill>
        <p:spPr>
          <a:xfrm>
            <a:off x="2168220" y="1932949"/>
            <a:ext cx="7100655" cy="4970455"/>
          </a:xfrm>
          <a:prstGeom prst="rect">
            <a:avLst/>
          </a:prstGeom>
        </p:spPr>
      </p:pic>
      <p:sp>
        <p:nvSpPr>
          <p:cNvPr id="8" name="Rounded Rectangle 7">
            <a:extLst>
              <a:ext uri="{FF2B5EF4-FFF2-40B4-BE49-F238E27FC236}">
                <a16:creationId xmlns:a16="http://schemas.microsoft.com/office/drawing/2014/main" id="{5CF588F9-A903-4E49-B92D-E0A519C626FE}"/>
              </a:ext>
            </a:extLst>
          </p:cNvPr>
          <p:cNvSpPr/>
          <p:nvPr/>
        </p:nvSpPr>
        <p:spPr bwMode="auto">
          <a:xfrm>
            <a:off x="3958465" y="2317026"/>
            <a:ext cx="4882896" cy="2715768"/>
          </a:xfrm>
          <a:prstGeom prst="roundRect">
            <a:avLst>
              <a:gd name="adj" fmla="val 3222"/>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18" name="Group 17">
            <a:extLst>
              <a:ext uri="{FF2B5EF4-FFF2-40B4-BE49-F238E27FC236}">
                <a16:creationId xmlns:a16="http://schemas.microsoft.com/office/drawing/2014/main" id="{6FEB137F-6587-4A46-8E28-5850B0BA6C97}"/>
              </a:ext>
            </a:extLst>
          </p:cNvPr>
          <p:cNvGrpSpPr/>
          <p:nvPr/>
        </p:nvGrpSpPr>
        <p:grpSpPr>
          <a:xfrm>
            <a:off x="5582706" y="2549723"/>
            <a:ext cx="1617165" cy="2341654"/>
            <a:chOff x="6213475" y="1212850"/>
            <a:chExt cx="595313" cy="862013"/>
          </a:xfrm>
        </p:grpSpPr>
        <p:sp>
          <p:nvSpPr>
            <p:cNvPr id="19" name="Freeform 166">
              <a:extLst>
                <a:ext uri="{FF2B5EF4-FFF2-40B4-BE49-F238E27FC236}">
                  <a16:creationId xmlns:a16="http://schemas.microsoft.com/office/drawing/2014/main" id="{BD2CCD2A-5275-2741-B3C1-A6CEB93D89A9}"/>
                </a:ext>
              </a:extLst>
            </p:cNvPr>
            <p:cNvSpPr>
              <a:spLocks/>
            </p:cNvSpPr>
            <p:nvPr/>
          </p:nvSpPr>
          <p:spPr bwMode="auto">
            <a:xfrm>
              <a:off x="6213475" y="1409700"/>
              <a:ext cx="100013" cy="117475"/>
            </a:xfrm>
            <a:custGeom>
              <a:avLst/>
              <a:gdLst>
                <a:gd name="T0" fmla="*/ 6 w 29"/>
                <a:gd name="T1" fmla="*/ 34 h 34"/>
                <a:gd name="T2" fmla="*/ 29 w 29"/>
                <a:gd name="T3" fmla="*/ 34 h 34"/>
                <a:gd name="T4" fmla="*/ 29 w 29"/>
                <a:gd name="T5" fmla="*/ 0 h 34"/>
                <a:gd name="T6" fmla="*/ 6 w 29"/>
                <a:gd name="T7" fmla="*/ 0 h 34"/>
                <a:gd name="T8" fmla="*/ 0 w 29"/>
                <a:gd name="T9" fmla="*/ 6 h 34"/>
                <a:gd name="T10" fmla="*/ 0 w 29"/>
                <a:gd name="T11" fmla="*/ 28 h 34"/>
                <a:gd name="T12" fmla="*/ 6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6" y="34"/>
                  </a:moveTo>
                  <a:cubicBezTo>
                    <a:pt x="29" y="34"/>
                    <a:pt x="29" y="34"/>
                    <a:pt x="29" y="34"/>
                  </a:cubicBezTo>
                  <a:cubicBezTo>
                    <a:pt x="29" y="0"/>
                    <a:pt x="29" y="0"/>
                    <a:pt x="29" y="0"/>
                  </a:cubicBezTo>
                  <a:cubicBezTo>
                    <a:pt x="6" y="0"/>
                    <a:pt x="6" y="0"/>
                    <a:pt x="6" y="0"/>
                  </a:cubicBezTo>
                  <a:cubicBezTo>
                    <a:pt x="3" y="0"/>
                    <a:pt x="0" y="3"/>
                    <a:pt x="0" y="6"/>
                  </a:cubicBezTo>
                  <a:cubicBezTo>
                    <a:pt x="0" y="28"/>
                    <a:pt x="0" y="28"/>
                    <a:pt x="0" y="28"/>
                  </a:cubicBezTo>
                  <a:cubicBezTo>
                    <a:pt x="0" y="31"/>
                    <a:pt x="3" y="34"/>
                    <a:pt x="6"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Rectangle 167">
              <a:extLst>
                <a:ext uri="{FF2B5EF4-FFF2-40B4-BE49-F238E27FC236}">
                  <a16:creationId xmlns:a16="http://schemas.microsoft.com/office/drawing/2014/main" id="{9C2BEBD0-0D83-E147-806A-6BB81C8FC6B0}"/>
                </a:ext>
              </a:extLst>
            </p:cNvPr>
            <p:cNvSpPr>
              <a:spLocks noChangeArrowheads="1"/>
            </p:cNvSpPr>
            <p:nvPr/>
          </p:nvSpPr>
          <p:spPr bwMode="auto">
            <a:xfrm>
              <a:off x="6251575"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Rectangle 168">
              <a:extLst>
                <a:ext uri="{FF2B5EF4-FFF2-40B4-BE49-F238E27FC236}">
                  <a16:creationId xmlns:a16="http://schemas.microsoft.com/office/drawing/2014/main" id="{D5CE6D06-D90A-C341-B37F-BC1F634CEEAB}"/>
                </a:ext>
              </a:extLst>
            </p:cNvPr>
            <p:cNvSpPr>
              <a:spLocks noChangeArrowheads="1"/>
            </p:cNvSpPr>
            <p:nvPr/>
          </p:nvSpPr>
          <p:spPr bwMode="auto">
            <a:xfrm>
              <a:off x="6251575"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Rectangle 169">
              <a:extLst>
                <a:ext uri="{FF2B5EF4-FFF2-40B4-BE49-F238E27FC236}">
                  <a16:creationId xmlns:a16="http://schemas.microsoft.com/office/drawing/2014/main" id="{86C98F2A-17B7-AA4C-823B-6CB484727F65}"/>
                </a:ext>
              </a:extLst>
            </p:cNvPr>
            <p:cNvSpPr>
              <a:spLocks noChangeArrowheads="1"/>
            </p:cNvSpPr>
            <p:nvPr/>
          </p:nvSpPr>
          <p:spPr bwMode="auto">
            <a:xfrm>
              <a:off x="6251575"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Rectangle 170">
              <a:extLst>
                <a:ext uri="{FF2B5EF4-FFF2-40B4-BE49-F238E27FC236}">
                  <a16:creationId xmlns:a16="http://schemas.microsoft.com/office/drawing/2014/main" id="{49A8B6E6-FE0D-6640-A944-3A44D27ACD2C}"/>
                </a:ext>
              </a:extLst>
            </p:cNvPr>
            <p:cNvSpPr>
              <a:spLocks noChangeArrowheads="1"/>
            </p:cNvSpPr>
            <p:nvPr/>
          </p:nvSpPr>
          <p:spPr bwMode="auto">
            <a:xfrm>
              <a:off x="6251575"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171">
              <a:extLst>
                <a:ext uri="{FF2B5EF4-FFF2-40B4-BE49-F238E27FC236}">
                  <a16:creationId xmlns:a16="http://schemas.microsoft.com/office/drawing/2014/main" id="{1309D1DA-C9D6-BC41-95FD-FC08D75B8F7F}"/>
                </a:ext>
              </a:extLst>
            </p:cNvPr>
            <p:cNvSpPr>
              <a:spLocks/>
            </p:cNvSpPr>
            <p:nvPr/>
          </p:nvSpPr>
          <p:spPr bwMode="auto">
            <a:xfrm>
              <a:off x="6226175" y="1595438"/>
              <a:ext cx="84138" cy="123825"/>
            </a:xfrm>
            <a:custGeom>
              <a:avLst/>
              <a:gdLst>
                <a:gd name="T0" fmla="*/ 24 w 24"/>
                <a:gd name="T1" fmla="*/ 29 h 36"/>
                <a:gd name="T2" fmla="*/ 17 w 24"/>
                <a:gd name="T3" fmla="*/ 36 h 36"/>
                <a:gd name="T4" fmla="*/ 7 w 24"/>
                <a:gd name="T5" fmla="*/ 36 h 36"/>
                <a:gd name="T6" fmla="*/ 0 w 24"/>
                <a:gd name="T7" fmla="*/ 29 h 36"/>
                <a:gd name="T8" fmla="*/ 0 w 24"/>
                <a:gd name="T9" fmla="*/ 7 h 36"/>
                <a:gd name="T10" fmla="*/ 7 w 24"/>
                <a:gd name="T11" fmla="*/ 0 h 36"/>
                <a:gd name="T12" fmla="*/ 17 w 24"/>
                <a:gd name="T13" fmla="*/ 0 h 36"/>
                <a:gd name="T14" fmla="*/ 24 w 24"/>
                <a:gd name="T15" fmla="*/ 7 h 36"/>
                <a:gd name="T16" fmla="*/ 24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24" y="29"/>
                  </a:moveTo>
                  <a:cubicBezTo>
                    <a:pt x="24" y="32"/>
                    <a:pt x="21" y="36"/>
                    <a:pt x="17" y="36"/>
                  </a:cubicBezTo>
                  <a:cubicBezTo>
                    <a:pt x="7" y="36"/>
                    <a:pt x="7" y="36"/>
                    <a:pt x="7" y="36"/>
                  </a:cubicBezTo>
                  <a:cubicBezTo>
                    <a:pt x="3" y="36"/>
                    <a:pt x="0" y="32"/>
                    <a:pt x="0" y="29"/>
                  </a:cubicBezTo>
                  <a:cubicBezTo>
                    <a:pt x="0" y="7"/>
                    <a:pt x="0" y="7"/>
                    <a:pt x="0" y="7"/>
                  </a:cubicBezTo>
                  <a:cubicBezTo>
                    <a:pt x="0" y="4"/>
                    <a:pt x="3" y="0"/>
                    <a:pt x="7" y="0"/>
                  </a:cubicBezTo>
                  <a:cubicBezTo>
                    <a:pt x="17" y="0"/>
                    <a:pt x="17" y="0"/>
                    <a:pt x="17" y="0"/>
                  </a:cubicBezTo>
                  <a:cubicBezTo>
                    <a:pt x="21" y="0"/>
                    <a:pt x="24" y="4"/>
                    <a:pt x="24" y="7"/>
                  </a:cubicBezTo>
                  <a:lnTo>
                    <a:pt x="24"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Rectangle 172">
              <a:extLst>
                <a:ext uri="{FF2B5EF4-FFF2-40B4-BE49-F238E27FC236}">
                  <a16:creationId xmlns:a16="http://schemas.microsoft.com/office/drawing/2014/main" id="{03561F65-F4B5-F747-865C-8B6462701910}"/>
                </a:ext>
              </a:extLst>
            </p:cNvPr>
            <p:cNvSpPr>
              <a:spLocks noChangeArrowheads="1"/>
            </p:cNvSpPr>
            <p:nvPr/>
          </p:nvSpPr>
          <p:spPr bwMode="auto">
            <a:xfrm>
              <a:off x="6407150" y="1589088"/>
              <a:ext cx="214313" cy="11747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Rectangle 173">
              <a:extLst>
                <a:ext uri="{FF2B5EF4-FFF2-40B4-BE49-F238E27FC236}">
                  <a16:creationId xmlns:a16="http://schemas.microsoft.com/office/drawing/2014/main" id="{41479556-5212-124E-AD65-6C5E74A66DC3}"/>
                </a:ext>
              </a:extLst>
            </p:cNvPr>
            <p:cNvSpPr>
              <a:spLocks noChangeArrowheads="1"/>
            </p:cNvSpPr>
            <p:nvPr/>
          </p:nvSpPr>
          <p:spPr bwMode="auto">
            <a:xfrm>
              <a:off x="6407150" y="1565275"/>
              <a:ext cx="214313"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Rectangle 174">
              <a:extLst>
                <a:ext uri="{FF2B5EF4-FFF2-40B4-BE49-F238E27FC236}">
                  <a16:creationId xmlns:a16="http://schemas.microsoft.com/office/drawing/2014/main" id="{063B1A19-1E47-C741-9862-49E1D08A9828}"/>
                </a:ext>
              </a:extLst>
            </p:cNvPr>
            <p:cNvSpPr>
              <a:spLocks noChangeArrowheads="1"/>
            </p:cNvSpPr>
            <p:nvPr/>
          </p:nvSpPr>
          <p:spPr bwMode="auto">
            <a:xfrm>
              <a:off x="6313488" y="1368425"/>
              <a:ext cx="392113" cy="2000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175">
              <a:extLst>
                <a:ext uri="{FF2B5EF4-FFF2-40B4-BE49-F238E27FC236}">
                  <a16:creationId xmlns:a16="http://schemas.microsoft.com/office/drawing/2014/main" id="{E54A14FF-E3A4-B14F-A8AC-A4097D8469DE}"/>
                </a:ext>
              </a:extLst>
            </p:cNvPr>
            <p:cNvSpPr>
              <a:spLocks/>
            </p:cNvSpPr>
            <p:nvPr/>
          </p:nvSpPr>
          <p:spPr bwMode="auto">
            <a:xfrm>
              <a:off x="6386513" y="1247775"/>
              <a:ext cx="255588" cy="127000"/>
            </a:xfrm>
            <a:custGeom>
              <a:avLst/>
              <a:gdLst>
                <a:gd name="T0" fmla="*/ 37 w 74"/>
                <a:gd name="T1" fmla="*/ 0 h 37"/>
                <a:gd name="T2" fmla="*/ 0 w 74"/>
                <a:gd name="T3" fmla="*/ 37 h 37"/>
                <a:gd name="T4" fmla="*/ 74 w 74"/>
                <a:gd name="T5" fmla="*/ 37 h 37"/>
                <a:gd name="T6" fmla="*/ 37 w 74"/>
                <a:gd name="T7" fmla="*/ 0 h 37"/>
              </a:gdLst>
              <a:ahLst/>
              <a:cxnLst>
                <a:cxn ang="0">
                  <a:pos x="T0" y="T1"/>
                </a:cxn>
                <a:cxn ang="0">
                  <a:pos x="T2" y="T3"/>
                </a:cxn>
                <a:cxn ang="0">
                  <a:pos x="T4" y="T5"/>
                </a:cxn>
                <a:cxn ang="0">
                  <a:pos x="T6" y="T7"/>
                </a:cxn>
              </a:cxnLst>
              <a:rect l="0" t="0" r="r" b="b"/>
              <a:pathLst>
                <a:path w="74" h="37">
                  <a:moveTo>
                    <a:pt x="37" y="0"/>
                  </a:moveTo>
                  <a:cubicBezTo>
                    <a:pt x="17" y="0"/>
                    <a:pt x="0" y="16"/>
                    <a:pt x="0" y="37"/>
                  </a:cubicBezTo>
                  <a:cubicBezTo>
                    <a:pt x="74" y="37"/>
                    <a:pt x="74" y="37"/>
                    <a:pt x="74" y="37"/>
                  </a:cubicBezTo>
                  <a:cubicBezTo>
                    <a:pt x="74" y="16"/>
                    <a:pt x="57" y="0"/>
                    <a:pt x="3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Oval 176">
              <a:extLst>
                <a:ext uri="{FF2B5EF4-FFF2-40B4-BE49-F238E27FC236}">
                  <a16:creationId xmlns:a16="http://schemas.microsoft.com/office/drawing/2014/main" id="{10A89DE1-2D30-B742-899B-64033F12459D}"/>
                </a:ext>
              </a:extLst>
            </p:cNvPr>
            <p:cNvSpPr>
              <a:spLocks noChangeArrowheads="1"/>
            </p:cNvSpPr>
            <p:nvPr/>
          </p:nvSpPr>
          <p:spPr bwMode="auto">
            <a:xfrm>
              <a:off x="6434138"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Oval 177">
              <a:extLst>
                <a:ext uri="{FF2B5EF4-FFF2-40B4-BE49-F238E27FC236}">
                  <a16:creationId xmlns:a16="http://schemas.microsoft.com/office/drawing/2014/main" id="{0492C3E2-EC05-8840-ACC8-7B0BB6A77D92}"/>
                </a:ext>
              </a:extLst>
            </p:cNvPr>
            <p:cNvSpPr>
              <a:spLocks noChangeArrowheads="1"/>
            </p:cNvSpPr>
            <p:nvPr/>
          </p:nvSpPr>
          <p:spPr bwMode="auto">
            <a:xfrm>
              <a:off x="6559550" y="1306513"/>
              <a:ext cx="34925" cy="33338"/>
            </a:xfrm>
            <a:prstGeom prst="ellipse">
              <a:avLst/>
            </a:pr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178">
              <a:extLst>
                <a:ext uri="{FF2B5EF4-FFF2-40B4-BE49-F238E27FC236}">
                  <a16:creationId xmlns:a16="http://schemas.microsoft.com/office/drawing/2014/main" id="{1F051807-901A-D644-BAD7-9D1AF459BB10}"/>
                </a:ext>
              </a:extLst>
            </p:cNvPr>
            <p:cNvSpPr>
              <a:spLocks/>
            </p:cNvSpPr>
            <p:nvPr/>
          </p:nvSpPr>
          <p:spPr bwMode="auto">
            <a:xfrm>
              <a:off x="6400800" y="1427163"/>
              <a:ext cx="220663" cy="82550"/>
            </a:xfrm>
            <a:custGeom>
              <a:avLst/>
              <a:gdLst>
                <a:gd name="T0" fmla="*/ 64 w 64"/>
                <a:gd name="T1" fmla="*/ 12 h 24"/>
                <a:gd name="T2" fmla="*/ 52 w 64"/>
                <a:gd name="T3" fmla="*/ 24 h 24"/>
                <a:gd name="T4" fmla="*/ 12 w 64"/>
                <a:gd name="T5" fmla="*/ 24 h 24"/>
                <a:gd name="T6" fmla="*/ 0 w 64"/>
                <a:gd name="T7" fmla="*/ 12 h 24"/>
                <a:gd name="T8" fmla="*/ 12 w 64"/>
                <a:gd name="T9" fmla="*/ 0 h 24"/>
                <a:gd name="T10" fmla="*/ 52 w 64"/>
                <a:gd name="T11" fmla="*/ 0 h 24"/>
                <a:gd name="T12" fmla="*/ 64 w 64"/>
                <a:gd name="T13" fmla="*/ 12 h 24"/>
              </a:gdLst>
              <a:ahLst/>
              <a:cxnLst>
                <a:cxn ang="0">
                  <a:pos x="T0" y="T1"/>
                </a:cxn>
                <a:cxn ang="0">
                  <a:pos x="T2" y="T3"/>
                </a:cxn>
                <a:cxn ang="0">
                  <a:pos x="T4" y="T5"/>
                </a:cxn>
                <a:cxn ang="0">
                  <a:pos x="T6" y="T7"/>
                </a:cxn>
                <a:cxn ang="0">
                  <a:pos x="T8" y="T9"/>
                </a:cxn>
                <a:cxn ang="0">
                  <a:pos x="T10" y="T11"/>
                </a:cxn>
                <a:cxn ang="0">
                  <a:pos x="T12" y="T13"/>
                </a:cxn>
              </a:cxnLst>
              <a:rect l="0" t="0" r="r" b="b"/>
              <a:pathLst>
                <a:path w="64" h="24">
                  <a:moveTo>
                    <a:pt x="64" y="12"/>
                  </a:moveTo>
                  <a:cubicBezTo>
                    <a:pt x="64" y="19"/>
                    <a:pt x="59" y="24"/>
                    <a:pt x="52" y="24"/>
                  </a:cubicBezTo>
                  <a:cubicBezTo>
                    <a:pt x="12" y="24"/>
                    <a:pt x="12" y="24"/>
                    <a:pt x="12" y="24"/>
                  </a:cubicBezTo>
                  <a:cubicBezTo>
                    <a:pt x="5" y="24"/>
                    <a:pt x="0" y="19"/>
                    <a:pt x="0" y="12"/>
                  </a:cubicBezTo>
                  <a:cubicBezTo>
                    <a:pt x="0" y="6"/>
                    <a:pt x="5" y="0"/>
                    <a:pt x="12" y="0"/>
                  </a:cubicBezTo>
                  <a:cubicBezTo>
                    <a:pt x="52" y="0"/>
                    <a:pt x="52" y="0"/>
                    <a:pt x="52" y="0"/>
                  </a:cubicBezTo>
                  <a:cubicBezTo>
                    <a:pt x="59" y="0"/>
                    <a:pt x="64" y="6"/>
                    <a:pt x="64"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179">
              <a:extLst>
                <a:ext uri="{FF2B5EF4-FFF2-40B4-BE49-F238E27FC236}">
                  <a16:creationId xmlns:a16="http://schemas.microsoft.com/office/drawing/2014/main" id="{2EEC6AA5-6DF9-A84F-8B79-672277F17751}"/>
                </a:ext>
              </a:extLst>
            </p:cNvPr>
            <p:cNvSpPr>
              <a:spLocks/>
            </p:cNvSpPr>
            <p:nvPr/>
          </p:nvSpPr>
          <p:spPr bwMode="auto">
            <a:xfrm>
              <a:off x="6503988"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180">
              <a:extLst>
                <a:ext uri="{FF2B5EF4-FFF2-40B4-BE49-F238E27FC236}">
                  <a16:creationId xmlns:a16="http://schemas.microsoft.com/office/drawing/2014/main" id="{BE9FEA61-B056-C049-9434-F1E6139EE4E3}"/>
                </a:ext>
              </a:extLst>
            </p:cNvPr>
            <p:cNvSpPr>
              <a:spLocks/>
            </p:cNvSpPr>
            <p:nvPr/>
          </p:nvSpPr>
          <p:spPr bwMode="auto">
            <a:xfrm>
              <a:off x="6480175"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3" y="14"/>
                    <a:pt x="2" y="14"/>
                  </a:cubicBezTo>
                  <a:cubicBezTo>
                    <a:pt x="1" y="14"/>
                    <a:pt x="0" y="14"/>
                    <a:pt x="0" y="13"/>
                  </a:cubicBezTo>
                  <a:cubicBezTo>
                    <a:pt x="0" y="1"/>
                    <a:pt x="0" y="1"/>
                    <a:pt x="0" y="1"/>
                  </a:cubicBezTo>
                  <a:cubicBezTo>
                    <a:pt x="0" y="1"/>
                    <a:pt x="1" y="0"/>
                    <a:pt x="2" y="0"/>
                  </a:cubicBezTo>
                  <a:cubicBezTo>
                    <a:pt x="3"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181">
              <a:extLst>
                <a:ext uri="{FF2B5EF4-FFF2-40B4-BE49-F238E27FC236}">
                  <a16:creationId xmlns:a16="http://schemas.microsoft.com/office/drawing/2014/main" id="{11860522-1865-0646-9130-CFC5656285CF}"/>
                </a:ext>
              </a:extLst>
            </p:cNvPr>
            <p:cNvSpPr>
              <a:spLocks/>
            </p:cNvSpPr>
            <p:nvPr/>
          </p:nvSpPr>
          <p:spPr bwMode="auto">
            <a:xfrm>
              <a:off x="6456363" y="1447800"/>
              <a:ext cx="9525"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182">
              <a:extLst>
                <a:ext uri="{FF2B5EF4-FFF2-40B4-BE49-F238E27FC236}">
                  <a16:creationId xmlns:a16="http://schemas.microsoft.com/office/drawing/2014/main" id="{AD3215AC-CF0D-E84B-BEB2-686D3D23B9F6}"/>
                </a:ext>
              </a:extLst>
            </p:cNvPr>
            <p:cNvSpPr>
              <a:spLocks/>
            </p:cNvSpPr>
            <p:nvPr/>
          </p:nvSpPr>
          <p:spPr bwMode="auto">
            <a:xfrm>
              <a:off x="6430963" y="1447800"/>
              <a:ext cx="11113" cy="47625"/>
            </a:xfrm>
            <a:custGeom>
              <a:avLst/>
              <a:gdLst>
                <a:gd name="T0" fmla="*/ 3 w 3"/>
                <a:gd name="T1" fmla="*/ 13 h 14"/>
                <a:gd name="T2" fmla="*/ 2 w 3"/>
                <a:gd name="T3" fmla="*/ 14 h 14"/>
                <a:gd name="T4" fmla="*/ 0 w 3"/>
                <a:gd name="T5" fmla="*/ 13 h 14"/>
                <a:gd name="T6" fmla="*/ 0 w 3"/>
                <a:gd name="T7" fmla="*/ 1 h 14"/>
                <a:gd name="T8" fmla="*/ 2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2" y="14"/>
                  </a:cubicBezTo>
                  <a:cubicBezTo>
                    <a:pt x="1" y="14"/>
                    <a:pt x="0" y="14"/>
                    <a:pt x="0" y="13"/>
                  </a:cubicBezTo>
                  <a:cubicBezTo>
                    <a:pt x="0" y="1"/>
                    <a:pt x="0" y="1"/>
                    <a:pt x="0" y="1"/>
                  </a:cubicBezTo>
                  <a:cubicBezTo>
                    <a:pt x="0" y="1"/>
                    <a:pt x="1" y="0"/>
                    <a:pt x="2"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183">
              <a:extLst>
                <a:ext uri="{FF2B5EF4-FFF2-40B4-BE49-F238E27FC236}">
                  <a16:creationId xmlns:a16="http://schemas.microsoft.com/office/drawing/2014/main" id="{030B36CE-DB35-B548-AD1C-63B39E3EBFAA}"/>
                </a:ext>
              </a:extLst>
            </p:cNvPr>
            <p:cNvSpPr>
              <a:spLocks/>
            </p:cNvSpPr>
            <p:nvPr/>
          </p:nvSpPr>
          <p:spPr bwMode="auto">
            <a:xfrm>
              <a:off x="6580188" y="1447800"/>
              <a:ext cx="11113" cy="47625"/>
            </a:xfrm>
            <a:custGeom>
              <a:avLst/>
              <a:gdLst>
                <a:gd name="T0" fmla="*/ 3 w 3"/>
                <a:gd name="T1" fmla="*/ 13 h 14"/>
                <a:gd name="T2" fmla="*/ 1 w 3"/>
                <a:gd name="T3" fmla="*/ 14 h 14"/>
                <a:gd name="T4" fmla="*/ 0 w 3"/>
                <a:gd name="T5" fmla="*/ 13 h 14"/>
                <a:gd name="T6" fmla="*/ 0 w 3"/>
                <a:gd name="T7" fmla="*/ 1 h 14"/>
                <a:gd name="T8" fmla="*/ 1 w 3"/>
                <a:gd name="T9" fmla="*/ 0 h 14"/>
                <a:gd name="T10" fmla="*/ 3 w 3"/>
                <a:gd name="T11" fmla="*/ 1 h 14"/>
                <a:gd name="T12" fmla="*/ 3 w 3"/>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3" y="13"/>
                  </a:moveTo>
                  <a:cubicBezTo>
                    <a:pt x="3" y="14"/>
                    <a:pt x="2" y="14"/>
                    <a:pt x="1" y="14"/>
                  </a:cubicBezTo>
                  <a:cubicBezTo>
                    <a:pt x="0" y="14"/>
                    <a:pt x="0" y="14"/>
                    <a:pt x="0" y="13"/>
                  </a:cubicBezTo>
                  <a:cubicBezTo>
                    <a:pt x="0" y="1"/>
                    <a:pt x="0" y="1"/>
                    <a:pt x="0" y="1"/>
                  </a:cubicBezTo>
                  <a:cubicBezTo>
                    <a:pt x="0" y="1"/>
                    <a:pt x="0" y="0"/>
                    <a:pt x="1" y="0"/>
                  </a:cubicBezTo>
                  <a:cubicBezTo>
                    <a:pt x="2" y="0"/>
                    <a:pt x="3" y="1"/>
                    <a:pt x="3" y="1"/>
                  </a:cubicBezTo>
                  <a:lnTo>
                    <a:pt x="3"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184">
              <a:extLst>
                <a:ext uri="{FF2B5EF4-FFF2-40B4-BE49-F238E27FC236}">
                  <a16:creationId xmlns:a16="http://schemas.microsoft.com/office/drawing/2014/main" id="{F9EEC48F-F7CE-804A-A99B-801090ABBAFF}"/>
                </a:ext>
              </a:extLst>
            </p:cNvPr>
            <p:cNvSpPr>
              <a:spLocks/>
            </p:cNvSpPr>
            <p:nvPr/>
          </p:nvSpPr>
          <p:spPr bwMode="auto">
            <a:xfrm>
              <a:off x="6556375"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185">
              <a:extLst>
                <a:ext uri="{FF2B5EF4-FFF2-40B4-BE49-F238E27FC236}">
                  <a16:creationId xmlns:a16="http://schemas.microsoft.com/office/drawing/2014/main" id="{DD389D17-2DAC-194A-8BC1-0D7626105601}"/>
                </a:ext>
              </a:extLst>
            </p:cNvPr>
            <p:cNvSpPr>
              <a:spLocks/>
            </p:cNvSpPr>
            <p:nvPr/>
          </p:nvSpPr>
          <p:spPr bwMode="auto">
            <a:xfrm>
              <a:off x="6532563" y="1447800"/>
              <a:ext cx="6350" cy="47625"/>
            </a:xfrm>
            <a:custGeom>
              <a:avLst/>
              <a:gdLst>
                <a:gd name="T0" fmla="*/ 2 w 2"/>
                <a:gd name="T1" fmla="*/ 13 h 14"/>
                <a:gd name="T2" fmla="*/ 1 w 2"/>
                <a:gd name="T3" fmla="*/ 14 h 14"/>
                <a:gd name="T4" fmla="*/ 0 w 2"/>
                <a:gd name="T5" fmla="*/ 13 h 14"/>
                <a:gd name="T6" fmla="*/ 0 w 2"/>
                <a:gd name="T7" fmla="*/ 1 h 14"/>
                <a:gd name="T8" fmla="*/ 1 w 2"/>
                <a:gd name="T9" fmla="*/ 0 h 14"/>
                <a:gd name="T10" fmla="*/ 2 w 2"/>
                <a:gd name="T11" fmla="*/ 1 h 14"/>
                <a:gd name="T12" fmla="*/ 2 w 2"/>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 h="14">
                  <a:moveTo>
                    <a:pt x="2" y="13"/>
                  </a:moveTo>
                  <a:cubicBezTo>
                    <a:pt x="2" y="14"/>
                    <a:pt x="2" y="14"/>
                    <a:pt x="1" y="14"/>
                  </a:cubicBezTo>
                  <a:cubicBezTo>
                    <a:pt x="0" y="14"/>
                    <a:pt x="0" y="14"/>
                    <a:pt x="0" y="13"/>
                  </a:cubicBezTo>
                  <a:cubicBezTo>
                    <a:pt x="0" y="1"/>
                    <a:pt x="0" y="1"/>
                    <a:pt x="0" y="1"/>
                  </a:cubicBezTo>
                  <a:cubicBezTo>
                    <a:pt x="0" y="1"/>
                    <a:pt x="0" y="0"/>
                    <a:pt x="1" y="0"/>
                  </a:cubicBezTo>
                  <a:cubicBezTo>
                    <a:pt x="2" y="0"/>
                    <a:pt x="2" y="1"/>
                    <a:pt x="2" y="1"/>
                  </a:cubicBezTo>
                  <a:lnTo>
                    <a:pt x="2"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186">
              <a:extLst>
                <a:ext uri="{FF2B5EF4-FFF2-40B4-BE49-F238E27FC236}">
                  <a16:creationId xmlns:a16="http://schemas.microsoft.com/office/drawing/2014/main" id="{2E656F7F-FDA6-DC43-8FD4-82F55185F1C3}"/>
                </a:ext>
              </a:extLst>
            </p:cNvPr>
            <p:cNvSpPr>
              <a:spLocks/>
            </p:cNvSpPr>
            <p:nvPr/>
          </p:nvSpPr>
          <p:spPr bwMode="auto">
            <a:xfrm>
              <a:off x="6357938" y="1692275"/>
              <a:ext cx="301625" cy="85725"/>
            </a:xfrm>
            <a:custGeom>
              <a:avLst/>
              <a:gdLst>
                <a:gd name="T0" fmla="*/ 7 w 87"/>
                <a:gd name="T1" fmla="*/ 25 h 25"/>
                <a:gd name="T2" fmla="*/ 0 w 87"/>
                <a:gd name="T3" fmla="*/ 18 h 25"/>
                <a:gd name="T4" fmla="*/ 0 w 87"/>
                <a:gd name="T5" fmla="*/ 7 h 25"/>
                <a:gd name="T6" fmla="*/ 7 w 87"/>
                <a:gd name="T7" fmla="*/ 0 h 25"/>
                <a:gd name="T8" fmla="*/ 80 w 87"/>
                <a:gd name="T9" fmla="*/ 0 h 25"/>
                <a:gd name="T10" fmla="*/ 87 w 87"/>
                <a:gd name="T11" fmla="*/ 7 h 25"/>
                <a:gd name="T12" fmla="*/ 87 w 87"/>
                <a:gd name="T13" fmla="*/ 18 h 25"/>
                <a:gd name="T14" fmla="*/ 80 w 87"/>
                <a:gd name="T15" fmla="*/ 25 h 25"/>
                <a:gd name="T16" fmla="*/ 7 w 87"/>
                <a:gd name="T1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7" h="25">
                  <a:moveTo>
                    <a:pt x="7" y="25"/>
                  </a:moveTo>
                  <a:cubicBezTo>
                    <a:pt x="3" y="25"/>
                    <a:pt x="0" y="21"/>
                    <a:pt x="0" y="18"/>
                  </a:cubicBezTo>
                  <a:cubicBezTo>
                    <a:pt x="0" y="7"/>
                    <a:pt x="0" y="7"/>
                    <a:pt x="0" y="7"/>
                  </a:cubicBezTo>
                  <a:cubicBezTo>
                    <a:pt x="0" y="3"/>
                    <a:pt x="3" y="0"/>
                    <a:pt x="7" y="0"/>
                  </a:cubicBezTo>
                  <a:cubicBezTo>
                    <a:pt x="80" y="0"/>
                    <a:pt x="80" y="0"/>
                    <a:pt x="80" y="0"/>
                  </a:cubicBezTo>
                  <a:cubicBezTo>
                    <a:pt x="84" y="0"/>
                    <a:pt x="87" y="3"/>
                    <a:pt x="87" y="7"/>
                  </a:cubicBezTo>
                  <a:cubicBezTo>
                    <a:pt x="87" y="18"/>
                    <a:pt x="87" y="18"/>
                    <a:pt x="87" y="18"/>
                  </a:cubicBezTo>
                  <a:cubicBezTo>
                    <a:pt x="87" y="21"/>
                    <a:pt x="84" y="25"/>
                    <a:pt x="80" y="25"/>
                  </a:cubicBezTo>
                  <a:lnTo>
                    <a:pt x="7" y="25"/>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Rectangle 187">
              <a:extLst>
                <a:ext uri="{FF2B5EF4-FFF2-40B4-BE49-F238E27FC236}">
                  <a16:creationId xmlns:a16="http://schemas.microsoft.com/office/drawing/2014/main" id="{07E61447-54B6-5A4A-8A47-08082B716FF9}"/>
                </a:ext>
              </a:extLst>
            </p:cNvPr>
            <p:cNvSpPr>
              <a:spLocks noChangeArrowheads="1"/>
            </p:cNvSpPr>
            <p:nvPr/>
          </p:nvSpPr>
          <p:spPr bwMode="auto">
            <a:xfrm>
              <a:off x="6413500"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Rectangle 188">
              <a:extLst>
                <a:ext uri="{FF2B5EF4-FFF2-40B4-BE49-F238E27FC236}">
                  <a16:creationId xmlns:a16="http://schemas.microsoft.com/office/drawing/2014/main" id="{09C71F69-0A08-E844-A844-6AAC871A0C18}"/>
                </a:ext>
              </a:extLst>
            </p:cNvPr>
            <p:cNvSpPr>
              <a:spLocks noChangeArrowheads="1"/>
            </p:cNvSpPr>
            <p:nvPr/>
          </p:nvSpPr>
          <p:spPr bwMode="auto">
            <a:xfrm>
              <a:off x="6413500"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Rectangle 189">
              <a:extLst>
                <a:ext uri="{FF2B5EF4-FFF2-40B4-BE49-F238E27FC236}">
                  <a16:creationId xmlns:a16="http://schemas.microsoft.com/office/drawing/2014/main" id="{86F49586-84EA-4243-874F-FB1DA8CF2C87}"/>
                </a:ext>
              </a:extLst>
            </p:cNvPr>
            <p:cNvSpPr>
              <a:spLocks noChangeArrowheads="1"/>
            </p:cNvSpPr>
            <p:nvPr/>
          </p:nvSpPr>
          <p:spPr bwMode="auto">
            <a:xfrm>
              <a:off x="6583363" y="1774825"/>
              <a:ext cx="38100" cy="246063"/>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Rectangle 190">
              <a:extLst>
                <a:ext uri="{FF2B5EF4-FFF2-40B4-BE49-F238E27FC236}">
                  <a16:creationId xmlns:a16="http://schemas.microsoft.com/office/drawing/2014/main" id="{EB2E1FEB-FFE4-4D47-85B6-4D1BBAF929B2}"/>
                </a:ext>
              </a:extLst>
            </p:cNvPr>
            <p:cNvSpPr>
              <a:spLocks noChangeArrowheads="1"/>
            </p:cNvSpPr>
            <p:nvPr/>
          </p:nvSpPr>
          <p:spPr bwMode="auto">
            <a:xfrm>
              <a:off x="6583363" y="1774825"/>
              <a:ext cx="38100" cy="460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191">
              <a:extLst>
                <a:ext uri="{FF2B5EF4-FFF2-40B4-BE49-F238E27FC236}">
                  <a16:creationId xmlns:a16="http://schemas.microsoft.com/office/drawing/2014/main" id="{399D3ED9-8ED1-1D4D-B953-D06046B060E5}"/>
                </a:ext>
              </a:extLst>
            </p:cNvPr>
            <p:cNvSpPr>
              <a:spLocks/>
            </p:cNvSpPr>
            <p:nvPr/>
          </p:nvSpPr>
          <p:spPr bwMode="auto">
            <a:xfrm>
              <a:off x="6650038" y="1309688"/>
              <a:ext cx="23813" cy="44450"/>
            </a:xfrm>
            <a:custGeom>
              <a:avLst/>
              <a:gdLst>
                <a:gd name="T0" fmla="*/ 0 w 7"/>
                <a:gd name="T1" fmla="*/ 0 h 13"/>
                <a:gd name="T2" fmla="*/ 0 w 7"/>
                <a:gd name="T3" fmla="*/ 0 h 13"/>
                <a:gd name="T4" fmla="*/ 0 w 7"/>
                <a:gd name="T5" fmla="*/ 13 h 13"/>
                <a:gd name="T6" fmla="*/ 0 w 7"/>
                <a:gd name="T7" fmla="*/ 13 h 13"/>
                <a:gd name="T8" fmla="*/ 7 w 7"/>
                <a:gd name="T9" fmla="*/ 7 h 13"/>
                <a:gd name="T10" fmla="*/ 0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0" y="0"/>
                  </a:moveTo>
                  <a:cubicBezTo>
                    <a:pt x="0" y="0"/>
                    <a:pt x="0" y="0"/>
                    <a:pt x="0" y="0"/>
                  </a:cubicBezTo>
                  <a:cubicBezTo>
                    <a:pt x="0" y="13"/>
                    <a:pt x="0" y="13"/>
                    <a:pt x="0" y="13"/>
                  </a:cubicBezTo>
                  <a:cubicBezTo>
                    <a:pt x="0" y="13"/>
                    <a:pt x="0" y="13"/>
                    <a:pt x="0" y="13"/>
                  </a:cubicBezTo>
                  <a:cubicBezTo>
                    <a:pt x="4" y="13"/>
                    <a:pt x="7" y="10"/>
                    <a:pt x="7" y="7"/>
                  </a:cubicBezTo>
                  <a:cubicBezTo>
                    <a:pt x="7" y="3"/>
                    <a:pt x="4" y="0"/>
                    <a:pt x="0"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Rectangle 192">
              <a:extLst>
                <a:ext uri="{FF2B5EF4-FFF2-40B4-BE49-F238E27FC236}">
                  <a16:creationId xmlns:a16="http://schemas.microsoft.com/office/drawing/2014/main" id="{4A86A89F-A009-D147-AC0D-805FD1CE32C3}"/>
                </a:ext>
              </a:extLst>
            </p:cNvPr>
            <p:cNvSpPr>
              <a:spLocks noChangeArrowheads="1"/>
            </p:cNvSpPr>
            <p:nvPr/>
          </p:nvSpPr>
          <p:spPr bwMode="auto">
            <a:xfrm>
              <a:off x="6650038" y="1212850"/>
              <a:ext cx="6350"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193">
              <a:extLst>
                <a:ext uri="{FF2B5EF4-FFF2-40B4-BE49-F238E27FC236}">
                  <a16:creationId xmlns:a16="http://schemas.microsoft.com/office/drawing/2014/main" id="{3862B3D3-AAE7-EF4F-84D9-B25FCD38D500}"/>
                </a:ext>
              </a:extLst>
            </p:cNvPr>
            <p:cNvSpPr>
              <a:spLocks/>
            </p:cNvSpPr>
            <p:nvPr/>
          </p:nvSpPr>
          <p:spPr bwMode="auto">
            <a:xfrm>
              <a:off x="6354763" y="1309688"/>
              <a:ext cx="25400" cy="44450"/>
            </a:xfrm>
            <a:custGeom>
              <a:avLst/>
              <a:gdLst>
                <a:gd name="T0" fmla="*/ 7 w 7"/>
                <a:gd name="T1" fmla="*/ 0 h 13"/>
                <a:gd name="T2" fmla="*/ 7 w 7"/>
                <a:gd name="T3" fmla="*/ 0 h 13"/>
                <a:gd name="T4" fmla="*/ 7 w 7"/>
                <a:gd name="T5" fmla="*/ 13 h 13"/>
                <a:gd name="T6" fmla="*/ 7 w 7"/>
                <a:gd name="T7" fmla="*/ 13 h 13"/>
                <a:gd name="T8" fmla="*/ 0 w 7"/>
                <a:gd name="T9" fmla="*/ 7 h 13"/>
                <a:gd name="T10" fmla="*/ 7 w 7"/>
                <a:gd name="T11" fmla="*/ 0 h 13"/>
              </a:gdLst>
              <a:ahLst/>
              <a:cxnLst>
                <a:cxn ang="0">
                  <a:pos x="T0" y="T1"/>
                </a:cxn>
                <a:cxn ang="0">
                  <a:pos x="T2" y="T3"/>
                </a:cxn>
                <a:cxn ang="0">
                  <a:pos x="T4" y="T5"/>
                </a:cxn>
                <a:cxn ang="0">
                  <a:pos x="T6" y="T7"/>
                </a:cxn>
                <a:cxn ang="0">
                  <a:pos x="T8" y="T9"/>
                </a:cxn>
                <a:cxn ang="0">
                  <a:pos x="T10" y="T11"/>
                </a:cxn>
              </a:cxnLst>
              <a:rect l="0" t="0" r="r" b="b"/>
              <a:pathLst>
                <a:path w="7" h="13">
                  <a:moveTo>
                    <a:pt x="7" y="0"/>
                  </a:moveTo>
                  <a:cubicBezTo>
                    <a:pt x="7" y="0"/>
                    <a:pt x="7" y="0"/>
                    <a:pt x="7" y="0"/>
                  </a:cubicBezTo>
                  <a:cubicBezTo>
                    <a:pt x="7" y="13"/>
                    <a:pt x="7" y="13"/>
                    <a:pt x="7" y="13"/>
                  </a:cubicBezTo>
                  <a:cubicBezTo>
                    <a:pt x="7" y="13"/>
                    <a:pt x="7" y="13"/>
                    <a:pt x="7" y="13"/>
                  </a:cubicBezTo>
                  <a:cubicBezTo>
                    <a:pt x="3" y="13"/>
                    <a:pt x="0" y="10"/>
                    <a:pt x="0" y="7"/>
                  </a:cubicBezTo>
                  <a:cubicBezTo>
                    <a:pt x="0" y="3"/>
                    <a:pt x="3" y="0"/>
                    <a:pt x="7" y="0"/>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Rectangle 194">
              <a:extLst>
                <a:ext uri="{FF2B5EF4-FFF2-40B4-BE49-F238E27FC236}">
                  <a16:creationId xmlns:a16="http://schemas.microsoft.com/office/drawing/2014/main" id="{38DD961B-BE74-CF44-B1F5-87493095C1E9}"/>
                </a:ext>
              </a:extLst>
            </p:cNvPr>
            <p:cNvSpPr>
              <a:spLocks noChangeArrowheads="1"/>
            </p:cNvSpPr>
            <p:nvPr/>
          </p:nvSpPr>
          <p:spPr bwMode="auto">
            <a:xfrm>
              <a:off x="6372225" y="1212850"/>
              <a:ext cx="7938" cy="120650"/>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195">
              <a:extLst>
                <a:ext uri="{FF2B5EF4-FFF2-40B4-BE49-F238E27FC236}">
                  <a16:creationId xmlns:a16="http://schemas.microsoft.com/office/drawing/2014/main" id="{47E0E208-00B9-1B42-9AA5-5451295C57EA}"/>
                </a:ext>
              </a:extLst>
            </p:cNvPr>
            <p:cNvSpPr>
              <a:spLocks/>
            </p:cNvSpPr>
            <p:nvPr/>
          </p:nvSpPr>
          <p:spPr bwMode="auto">
            <a:xfrm>
              <a:off x="6372225"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4" y="6"/>
                    <a:pt x="29" y="0"/>
                    <a:pt x="22" y="0"/>
                  </a:cubicBezTo>
                  <a:cubicBezTo>
                    <a:pt x="13" y="0"/>
                    <a:pt x="13" y="0"/>
                    <a:pt x="13" y="0"/>
                  </a:cubicBezTo>
                  <a:cubicBezTo>
                    <a:pt x="6" y="0"/>
                    <a:pt x="0"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Rectangle 196">
              <a:extLst>
                <a:ext uri="{FF2B5EF4-FFF2-40B4-BE49-F238E27FC236}">
                  <a16:creationId xmlns:a16="http://schemas.microsoft.com/office/drawing/2014/main" id="{11667B52-419F-C04F-A49E-186B9C7143CC}"/>
                </a:ext>
              </a:extLst>
            </p:cNvPr>
            <p:cNvSpPr>
              <a:spLocks noChangeArrowheads="1"/>
            </p:cNvSpPr>
            <p:nvPr/>
          </p:nvSpPr>
          <p:spPr bwMode="auto">
            <a:xfrm>
              <a:off x="6372225"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197">
              <a:extLst>
                <a:ext uri="{FF2B5EF4-FFF2-40B4-BE49-F238E27FC236}">
                  <a16:creationId xmlns:a16="http://schemas.microsoft.com/office/drawing/2014/main" id="{8CB7733C-F000-EA46-BF5B-F90780E597CA}"/>
                </a:ext>
              </a:extLst>
            </p:cNvPr>
            <p:cNvSpPr>
              <a:spLocks/>
            </p:cNvSpPr>
            <p:nvPr/>
          </p:nvSpPr>
          <p:spPr bwMode="auto">
            <a:xfrm>
              <a:off x="6542088" y="2009775"/>
              <a:ext cx="122238" cy="41275"/>
            </a:xfrm>
            <a:custGeom>
              <a:avLst/>
              <a:gdLst>
                <a:gd name="T0" fmla="*/ 35 w 35"/>
                <a:gd name="T1" fmla="*/ 12 h 12"/>
                <a:gd name="T2" fmla="*/ 22 w 35"/>
                <a:gd name="T3" fmla="*/ 0 h 12"/>
                <a:gd name="T4" fmla="*/ 13 w 35"/>
                <a:gd name="T5" fmla="*/ 0 h 12"/>
                <a:gd name="T6" fmla="*/ 0 w 35"/>
                <a:gd name="T7" fmla="*/ 12 h 12"/>
                <a:gd name="T8" fmla="*/ 35 w 35"/>
                <a:gd name="T9" fmla="*/ 12 h 12"/>
              </a:gdLst>
              <a:ahLst/>
              <a:cxnLst>
                <a:cxn ang="0">
                  <a:pos x="T0" y="T1"/>
                </a:cxn>
                <a:cxn ang="0">
                  <a:pos x="T2" y="T3"/>
                </a:cxn>
                <a:cxn ang="0">
                  <a:pos x="T4" y="T5"/>
                </a:cxn>
                <a:cxn ang="0">
                  <a:pos x="T6" y="T7"/>
                </a:cxn>
                <a:cxn ang="0">
                  <a:pos x="T8" y="T9"/>
                </a:cxn>
              </a:cxnLst>
              <a:rect l="0" t="0" r="r" b="b"/>
              <a:pathLst>
                <a:path w="35" h="12">
                  <a:moveTo>
                    <a:pt x="35" y="12"/>
                  </a:moveTo>
                  <a:cubicBezTo>
                    <a:pt x="35" y="6"/>
                    <a:pt x="29" y="0"/>
                    <a:pt x="22" y="0"/>
                  </a:cubicBezTo>
                  <a:cubicBezTo>
                    <a:pt x="13" y="0"/>
                    <a:pt x="13" y="0"/>
                    <a:pt x="13" y="0"/>
                  </a:cubicBezTo>
                  <a:cubicBezTo>
                    <a:pt x="6" y="0"/>
                    <a:pt x="1" y="6"/>
                    <a:pt x="0" y="12"/>
                  </a:cubicBezTo>
                  <a:lnTo>
                    <a:pt x="35" y="1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Rectangle 198">
              <a:extLst>
                <a:ext uri="{FF2B5EF4-FFF2-40B4-BE49-F238E27FC236}">
                  <a16:creationId xmlns:a16="http://schemas.microsoft.com/office/drawing/2014/main" id="{C3E8E40B-55D9-8B4E-BB3D-EEF5FC1227DB}"/>
                </a:ext>
              </a:extLst>
            </p:cNvPr>
            <p:cNvSpPr>
              <a:spLocks noChangeArrowheads="1"/>
            </p:cNvSpPr>
            <p:nvPr/>
          </p:nvSpPr>
          <p:spPr bwMode="auto">
            <a:xfrm>
              <a:off x="6542088" y="2051050"/>
              <a:ext cx="122238" cy="238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199">
              <a:extLst>
                <a:ext uri="{FF2B5EF4-FFF2-40B4-BE49-F238E27FC236}">
                  <a16:creationId xmlns:a16="http://schemas.microsoft.com/office/drawing/2014/main" id="{88E58D7E-C858-F74B-88BC-1C80C5AD4F73}"/>
                </a:ext>
              </a:extLst>
            </p:cNvPr>
            <p:cNvSpPr>
              <a:spLocks/>
            </p:cNvSpPr>
            <p:nvPr/>
          </p:nvSpPr>
          <p:spPr bwMode="auto">
            <a:xfrm>
              <a:off x="6213475" y="1789113"/>
              <a:ext cx="114300" cy="96838"/>
            </a:xfrm>
            <a:custGeom>
              <a:avLst/>
              <a:gdLst>
                <a:gd name="T0" fmla="*/ 10 w 33"/>
                <a:gd name="T1" fmla="*/ 22 h 28"/>
                <a:gd name="T2" fmla="*/ 8 w 33"/>
                <a:gd name="T3" fmla="*/ 16 h 28"/>
                <a:gd name="T4" fmla="*/ 16 w 33"/>
                <a:gd name="T5" fmla="*/ 8 h 28"/>
                <a:gd name="T6" fmla="*/ 25 w 33"/>
                <a:gd name="T7" fmla="*/ 16 h 28"/>
                <a:gd name="T8" fmla="*/ 22 w 33"/>
                <a:gd name="T9" fmla="*/ 22 h 28"/>
                <a:gd name="T10" fmla="*/ 28 w 33"/>
                <a:gd name="T11" fmla="*/ 28 h 28"/>
                <a:gd name="T12" fmla="*/ 33 w 33"/>
                <a:gd name="T13" fmla="*/ 16 h 28"/>
                <a:gd name="T14" fmla="*/ 16 w 33"/>
                <a:gd name="T15" fmla="*/ 0 h 28"/>
                <a:gd name="T16" fmla="*/ 0 w 33"/>
                <a:gd name="T17" fmla="*/ 16 h 28"/>
                <a:gd name="T18" fmla="*/ 4 w 33"/>
                <a:gd name="T19" fmla="*/ 28 h 28"/>
                <a:gd name="T20" fmla="*/ 10 w 33"/>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28">
                  <a:moveTo>
                    <a:pt x="10" y="22"/>
                  </a:moveTo>
                  <a:cubicBezTo>
                    <a:pt x="9" y="21"/>
                    <a:pt x="8" y="19"/>
                    <a:pt x="8" y="16"/>
                  </a:cubicBezTo>
                  <a:cubicBezTo>
                    <a:pt x="8" y="12"/>
                    <a:pt x="12" y="8"/>
                    <a:pt x="16" y="8"/>
                  </a:cubicBezTo>
                  <a:cubicBezTo>
                    <a:pt x="21" y="8"/>
                    <a:pt x="25" y="12"/>
                    <a:pt x="25" y="16"/>
                  </a:cubicBezTo>
                  <a:cubicBezTo>
                    <a:pt x="25" y="19"/>
                    <a:pt x="24" y="21"/>
                    <a:pt x="22" y="22"/>
                  </a:cubicBezTo>
                  <a:cubicBezTo>
                    <a:pt x="28" y="28"/>
                    <a:pt x="28" y="28"/>
                    <a:pt x="28" y="28"/>
                  </a:cubicBezTo>
                  <a:cubicBezTo>
                    <a:pt x="31" y="25"/>
                    <a:pt x="33" y="21"/>
                    <a:pt x="33" y="16"/>
                  </a:cubicBezTo>
                  <a:cubicBezTo>
                    <a:pt x="33" y="7"/>
                    <a:pt x="25" y="0"/>
                    <a:pt x="16" y="0"/>
                  </a:cubicBezTo>
                  <a:cubicBezTo>
                    <a:pt x="7" y="0"/>
                    <a:pt x="0" y="7"/>
                    <a:pt x="0" y="16"/>
                  </a:cubicBezTo>
                  <a:cubicBezTo>
                    <a:pt x="0" y="21"/>
                    <a:pt x="1" y="25"/>
                    <a:pt x="4" y="28"/>
                  </a:cubicBezTo>
                  <a:lnTo>
                    <a:pt x="10"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200">
              <a:extLst>
                <a:ext uri="{FF2B5EF4-FFF2-40B4-BE49-F238E27FC236}">
                  <a16:creationId xmlns:a16="http://schemas.microsoft.com/office/drawing/2014/main" id="{33BE3D63-ECFE-D841-BE72-583277DDD770}"/>
                </a:ext>
              </a:extLst>
            </p:cNvPr>
            <p:cNvSpPr>
              <a:spLocks/>
            </p:cNvSpPr>
            <p:nvPr/>
          </p:nvSpPr>
          <p:spPr bwMode="auto">
            <a:xfrm>
              <a:off x="6705600" y="1409700"/>
              <a:ext cx="100013" cy="117475"/>
            </a:xfrm>
            <a:custGeom>
              <a:avLst/>
              <a:gdLst>
                <a:gd name="T0" fmla="*/ 23 w 29"/>
                <a:gd name="T1" fmla="*/ 34 h 34"/>
                <a:gd name="T2" fmla="*/ 0 w 29"/>
                <a:gd name="T3" fmla="*/ 34 h 34"/>
                <a:gd name="T4" fmla="*/ 0 w 29"/>
                <a:gd name="T5" fmla="*/ 0 h 34"/>
                <a:gd name="T6" fmla="*/ 23 w 29"/>
                <a:gd name="T7" fmla="*/ 0 h 34"/>
                <a:gd name="T8" fmla="*/ 29 w 29"/>
                <a:gd name="T9" fmla="*/ 6 h 34"/>
                <a:gd name="T10" fmla="*/ 29 w 29"/>
                <a:gd name="T11" fmla="*/ 28 h 34"/>
                <a:gd name="T12" fmla="*/ 23 w 29"/>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29" h="34">
                  <a:moveTo>
                    <a:pt x="23" y="34"/>
                  </a:moveTo>
                  <a:cubicBezTo>
                    <a:pt x="0" y="34"/>
                    <a:pt x="0" y="34"/>
                    <a:pt x="0" y="34"/>
                  </a:cubicBezTo>
                  <a:cubicBezTo>
                    <a:pt x="0" y="0"/>
                    <a:pt x="0" y="0"/>
                    <a:pt x="0" y="0"/>
                  </a:cubicBezTo>
                  <a:cubicBezTo>
                    <a:pt x="23" y="0"/>
                    <a:pt x="23" y="0"/>
                    <a:pt x="23" y="0"/>
                  </a:cubicBezTo>
                  <a:cubicBezTo>
                    <a:pt x="26" y="0"/>
                    <a:pt x="29" y="3"/>
                    <a:pt x="29" y="6"/>
                  </a:cubicBezTo>
                  <a:cubicBezTo>
                    <a:pt x="29" y="28"/>
                    <a:pt x="29" y="28"/>
                    <a:pt x="29" y="28"/>
                  </a:cubicBezTo>
                  <a:cubicBezTo>
                    <a:pt x="29" y="31"/>
                    <a:pt x="26" y="34"/>
                    <a:pt x="23" y="34"/>
                  </a:cubicBez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Rectangle 201">
              <a:extLst>
                <a:ext uri="{FF2B5EF4-FFF2-40B4-BE49-F238E27FC236}">
                  <a16:creationId xmlns:a16="http://schemas.microsoft.com/office/drawing/2014/main" id="{EE3244E0-D796-1246-8182-58BF07F5458C}"/>
                </a:ext>
              </a:extLst>
            </p:cNvPr>
            <p:cNvSpPr>
              <a:spLocks noChangeArrowheads="1"/>
            </p:cNvSpPr>
            <p:nvPr/>
          </p:nvSpPr>
          <p:spPr bwMode="auto">
            <a:xfrm>
              <a:off x="6729413" y="1527175"/>
              <a:ext cx="38100" cy="123825"/>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Rectangle 202">
              <a:extLst>
                <a:ext uri="{FF2B5EF4-FFF2-40B4-BE49-F238E27FC236}">
                  <a16:creationId xmlns:a16="http://schemas.microsoft.com/office/drawing/2014/main" id="{0E00D02F-E6B4-2444-B2F1-A69BB2B894AF}"/>
                </a:ext>
              </a:extLst>
            </p:cNvPr>
            <p:cNvSpPr>
              <a:spLocks noChangeArrowheads="1"/>
            </p:cNvSpPr>
            <p:nvPr/>
          </p:nvSpPr>
          <p:spPr bwMode="auto">
            <a:xfrm>
              <a:off x="6729413" y="1527175"/>
              <a:ext cx="381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Rectangle 203">
              <a:extLst>
                <a:ext uri="{FF2B5EF4-FFF2-40B4-BE49-F238E27FC236}">
                  <a16:creationId xmlns:a16="http://schemas.microsoft.com/office/drawing/2014/main" id="{710A279C-C1FD-A145-8E43-438D56A9F822}"/>
                </a:ext>
              </a:extLst>
            </p:cNvPr>
            <p:cNvSpPr>
              <a:spLocks noChangeArrowheads="1"/>
            </p:cNvSpPr>
            <p:nvPr/>
          </p:nvSpPr>
          <p:spPr bwMode="auto">
            <a:xfrm>
              <a:off x="6729413" y="1719263"/>
              <a:ext cx="38100" cy="90488"/>
            </a:xfrm>
            <a:prstGeom prst="rect">
              <a:avLst/>
            </a:prstGeom>
            <a:solidFill>
              <a:srgbClr val="2F60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Rectangle 204">
              <a:extLst>
                <a:ext uri="{FF2B5EF4-FFF2-40B4-BE49-F238E27FC236}">
                  <a16:creationId xmlns:a16="http://schemas.microsoft.com/office/drawing/2014/main" id="{C05B376D-8E3A-384E-BEBA-CAC261576952}"/>
                </a:ext>
              </a:extLst>
            </p:cNvPr>
            <p:cNvSpPr>
              <a:spLocks noChangeArrowheads="1"/>
            </p:cNvSpPr>
            <p:nvPr/>
          </p:nvSpPr>
          <p:spPr bwMode="auto">
            <a:xfrm>
              <a:off x="6729413" y="1719263"/>
              <a:ext cx="38100" cy="428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206">
              <a:extLst>
                <a:ext uri="{FF2B5EF4-FFF2-40B4-BE49-F238E27FC236}">
                  <a16:creationId xmlns:a16="http://schemas.microsoft.com/office/drawing/2014/main" id="{9B355000-B3EC-A14F-A902-061DA4A4C15B}"/>
                </a:ext>
              </a:extLst>
            </p:cNvPr>
            <p:cNvSpPr>
              <a:spLocks/>
            </p:cNvSpPr>
            <p:nvPr/>
          </p:nvSpPr>
          <p:spPr bwMode="auto">
            <a:xfrm>
              <a:off x="6708775" y="1595438"/>
              <a:ext cx="82550" cy="123825"/>
            </a:xfrm>
            <a:custGeom>
              <a:avLst/>
              <a:gdLst>
                <a:gd name="T0" fmla="*/ 0 w 24"/>
                <a:gd name="T1" fmla="*/ 29 h 36"/>
                <a:gd name="T2" fmla="*/ 7 w 24"/>
                <a:gd name="T3" fmla="*/ 36 h 36"/>
                <a:gd name="T4" fmla="*/ 17 w 24"/>
                <a:gd name="T5" fmla="*/ 36 h 36"/>
                <a:gd name="T6" fmla="*/ 24 w 24"/>
                <a:gd name="T7" fmla="*/ 29 h 36"/>
                <a:gd name="T8" fmla="*/ 24 w 24"/>
                <a:gd name="T9" fmla="*/ 7 h 36"/>
                <a:gd name="T10" fmla="*/ 17 w 24"/>
                <a:gd name="T11" fmla="*/ 0 h 36"/>
                <a:gd name="T12" fmla="*/ 7 w 24"/>
                <a:gd name="T13" fmla="*/ 0 h 36"/>
                <a:gd name="T14" fmla="*/ 0 w 24"/>
                <a:gd name="T15" fmla="*/ 7 h 36"/>
                <a:gd name="T16" fmla="*/ 0 w 24"/>
                <a:gd name="T17"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36">
                  <a:moveTo>
                    <a:pt x="0" y="29"/>
                  </a:moveTo>
                  <a:cubicBezTo>
                    <a:pt x="0" y="32"/>
                    <a:pt x="3" y="36"/>
                    <a:pt x="7" y="36"/>
                  </a:cubicBezTo>
                  <a:cubicBezTo>
                    <a:pt x="17" y="36"/>
                    <a:pt x="17" y="36"/>
                    <a:pt x="17" y="36"/>
                  </a:cubicBezTo>
                  <a:cubicBezTo>
                    <a:pt x="21" y="36"/>
                    <a:pt x="24" y="32"/>
                    <a:pt x="24" y="29"/>
                  </a:cubicBezTo>
                  <a:cubicBezTo>
                    <a:pt x="24" y="7"/>
                    <a:pt x="24" y="7"/>
                    <a:pt x="24" y="7"/>
                  </a:cubicBezTo>
                  <a:cubicBezTo>
                    <a:pt x="24" y="4"/>
                    <a:pt x="21" y="0"/>
                    <a:pt x="17" y="0"/>
                  </a:cubicBezTo>
                  <a:cubicBezTo>
                    <a:pt x="7" y="0"/>
                    <a:pt x="7" y="0"/>
                    <a:pt x="7" y="0"/>
                  </a:cubicBezTo>
                  <a:cubicBezTo>
                    <a:pt x="3" y="0"/>
                    <a:pt x="0" y="4"/>
                    <a:pt x="0" y="7"/>
                  </a:cubicBezTo>
                  <a:lnTo>
                    <a:pt x="0" y="29"/>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207">
              <a:extLst>
                <a:ext uri="{FF2B5EF4-FFF2-40B4-BE49-F238E27FC236}">
                  <a16:creationId xmlns:a16="http://schemas.microsoft.com/office/drawing/2014/main" id="{81622DA3-3E4C-864C-A00E-06A68A94286C}"/>
                </a:ext>
              </a:extLst>
            </p:cNvPr>
            <p:cNvSpPr>
              <a:spLocks/>
            </p:cNvSpPr>
            <p:nvPr/>
          </p:nvSpPr>
          <p:spPr bwMode="auto">
            <a:xfrm>
              <a:off x="6691313" y="1789113"/>
              <a:ext cx="117475" cy="96838"/>
            </a:xfrm>
            <a:custGeom>
              <a:avLst/>
              <a:gdLst>
                <a:gd name="T0" fmla="*/ 23 w 34"/>
                <a:gd name="T1" fmla="*/ 22 h 28"/>
                <a:gd name="T2" fmla="*/ 25 w 34"/>
                <a:gd name="T3" fmla="*/ 16 h 28"/>
                <a:gd name="T4" fmla="*/ 17 w 34"/>
                <a:gd name="T5" fmla="*/ 8 h 28"/>
                <a:gd name="T6" fmla="*/ 9 w 34"/>
                <a:gd name="T7" fmla="*/ 16 h 28"/>
                <a:gd name="T8" fmla="*/ 11 w 34"/>
                <a:gd name="T9" fmla="*/ 22 h 28"/>
                <a:gd name="T10" fmla="*/ 5 w 34"/>
                <a:gd name="T11" fmla="*/ 28 h 28"/>
                <a:gd name="T12" fmla="*/ 0 w 34"/>
                <a:gd name="T13" fmla="*/ 16 h 28"/>
                <a:gd name="T14" fmla="*/ 17 w 34"/>
                <a:gd name="T15" fmla="*/ 0 h 28"/>
                <a:gd name="T16" fmla="*/ 34 w 34"/>
                <a:gd name="T17" fmla="*/ 16 h 28"/>
                <a:gd name="T18" fmla="*/ 29 w 34"/>
                <a:gd name="T19" fmla="*/ 28 h 28"/>
                <a:gd name="T20" fmla="*/ 23 w 34"/>
                <a:gd name="T21" fmla="*/ 2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8">
                  <a:moveTo>
                    <a:pt x="23" y="22"/>
                  </a:moveTo>
                  <a:cubicBezTo>
                    <a:pt x="24" y="21"/>
                    <a:pt x="25" y="19"/>
                    <a:pt x="25" y="16"/>
                  </a:cubicBezTo>
                  <a:cubicBezTo>
                    <a:pt x="25" y="12"/>
                    <a:pt x="21" y="8"/>
                    <a:pt x="17" y="8"/>
                  </a:cubicBezTo>
                  <a:cubicBezTo>
                    <a:pt x="12" y="8"/>
                    <a:pt x="9" y="12"/>
                    <a:pt x="9" y="16"/>
                  </a:cubicBezTo>
                  <a:cubicBezTo>
                    <a:pt x="9" y="19"/>
                    <a:pt x="10" y="21"/>
                    <a:pt x="11" y="22"/>
                  </a:cubicBezTo>
                  <a:cubicBezTo>
                    <a:pt x="5" y="28"/>
                    <a:pt x="5" y="28"/>
                    <a:pt x="5" y="28"/>
                  </a:cubicBezTo>
                  <a:cubicBezTo>
                    <a:pt x="2" y="25"/>
                    <a:pt x="0" y="21"/>
                    <a:pt x="0" y="16"/>
                  </a:cubicBezTo>
                  <a:cubicBezTo>
                    <a:pt x="0" y="7"/>
                    <a:pt x="8" y="0"/>
                    <a:pt x="17" y="0"/>
                  </a:cubicBezTo>
                  <a:cubicBezTo>
                    <a:pt x="26" y="0"/>
                    <a:pt x="34" y="7"/>
                    <a:pt x="34" y="16"/>
                  </a:cubicBezTo>
                  <a:cubicBezTo>
                    <a:pt x="34" y="21"/>
                    <a:pt x="32" y="25"/>
                    <a:pt x="29" y="28"/>
                  </a:cubicBezTo>
                  <a:lnTo>
                    <a:pt x="23" y="22"/>
                  </a:lnTo>
                  <a:close/>
                </a:path>
              </a:pathLst>
            </a:custGeom>
            <a:solidFill>
              <a:srgbClr val="2F6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AA3BC9E-2BD7-CF4A-86AD-BE7D0042D906}"/>
              </a:ext>
            </a:extLst>
          </p:cNvPr>
          <p:cNvSpPr/>
          <p:nvPr/>
        </p:nvSpPr>
        <p:spPr bwMode="auto">
          <a:xfrm>
            <a:off x="5524597" y="2754664"/>
            <a:ext cx="1810255" cy="1810255"/>
          </a:xfrm>
          <a:prstGeom prst="ellipse">
            <a:avLst/>
          </a:prstGeom>
          <a:noFill/>
          <a:ln w="762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39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64" name="Straight Connector 63">
            <a:extLst>
              <a:ext uri="{FF2B5EF4-FFF2-40B4-BE49-F238E27FC236}">
                <a16:creationId xmlns:a16="http://schemas.microsoft.com/office/drawing/2014/main" id="{21510DD0-8A2E-E440-B9C3-B61BBD6CC1C1}"/>
              </a:ext>
            </a:extLst>
          </p:cNvPr>
          <p:cNvCxnSpPr>
            <a:stCxn id="63" idx="1"/>
            <a:endCxn id="63" idx="5"/>
          </p:cNvCxnSpPr>
          <p:nvPr/>
        </p:nvCxnSpPr>
        <p:spPr>
          <a:xfrm>
            <a:off x="5789702" y="3019769"/>
            <a:ext cx="1280044" cy="1280044"/>
          </a:xfrm>
          <a:prstGeom prst="line">
            <a:avLst/>
          </a:prstGeom>
          <a:ln w="76200">
            <a:solidFill>
              <a:srgbClr val="D83B0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6887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heel(1)">
                                      <p:cBhvr>
                                        <p:cTn id="7" dur="1000"/>
                                        <p:tgtEl>
                                          <p:spTgt spid="6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wipe(up)">
                                      <p:cBhvr>
                                        <p:cTn id="1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Group 142">
            <a:extLst>
              <a:ext uri="{FF2B5EF4-FFF2-40B4-BE49-F238E27FC236}">
                <a16:creationId xmlns:a16="http://schemas.microsoft.com/office/drawing/2014/main" id="{6B7FE2D2-840D-4F88-8A41-738F0E4DA9B6}"/>
              </a:ext>
            </a:extLst>
          </p:cNvPr>
          <p:cNvGrpSpPr/>
          <p:nvPr/>
        </p:nvGrpSpPr>
        <p:grpSpPr>
          <a:xfrm>
            <a:off x="-74614" y="-52327"/>
            <a:ext cx="12340673" cy="6970433"/>
            <a:chOff x="-74614" y="-52327"/>
            <a:chExt cx="12340673" cy="6970433"/>
          </a:xfrm>
        </p:grpSpPr>
        <p:pic>
          <p:nvPicPr>
            <p:cNvPr id="333" name="Picture 332">
              <a:extLst>
                <a:ext uri="{FF2B5EF4-FFF2-40B4-BE49-F238E27FC236}">
                  <a16:creationId xmlns:a16="http://schemas.microsoft.com/office/drawing/2014/main" id="{9C525E98-D238-46E2-974D-365115556240}"/>
                </a:ext>
              </a:extLst>
            </p:cNvPr>
            <p:cNvPicPr>
              <a:picLocks noChangeAspect="1"/>
            </p:cNvPicPr>
            <p:nvPr/>
          </p:nvPicPr>
          <p:blipFill>
            <a:blip r:embed="rId3"/>
            <a:stretch>
              <a:fillRect/>
            </a:stretch>
          </p:blipFill>
          <p:spPr>
            <a:xfrm>
              <a:off x="6209336" y="3016359"/>
              <a:ext cx="824802" cy="833133"/>
            </a:xfrm>
            <a:prstGeom prst="rect">
              <a:avLst/>
            </a:prstGeom>
          </p:spPr>
        </p:pic>
        <p:pic>
          <p:nvPicPr>
            <p:cNvPr id="337" name="Picture 336">
              <a:extLst>
                <a:ext uri="{FF2B5EF4-FFF2-40B4-BE49-F238E27FC236}">
                  <a16:creationId xmlns:a16="http://schemas.microsoft.com/office/drawing/2014/main" id="{5761B164-42C8-4ECD-8028-B964A92F00AE}"/>
                </a:ext>
              </a:extLst>
            </p:cNvPr>
            <p:cNvPicPr>
              <a:picLocks noChangeAspect="1"/>
            </p:cNvPicPr>
            <p:nvPr/>
          </p:nvPicPr>
          <p:blipFill>
            <a:blip r:embed="rId4"/>
            <a:stretch>
              <a:fillRect/>
            </a:stretch>
          </p:blipFill>
          <p:spPr>
            <a:xfrm>
              <a:off x="6207603" y="980857"/>
              <a:ext cx="824802" cy="833133"/>
            </a:xfrm>
            <a:prstGeom prst="rect">
              <a:avLst/>
            </a:prstGeom>
          </p:spPr>
        </p:pic>
        <p:pic>
          <p:nvPicPr>
            <p:cNvPr id="342" name="Picture 341">
              <a:extLst>
                <a:ext uri="{FF2B5EF4-FFF2-40B4-BE49-F238E27FC236}">
                  <a16:creationId xmlns:a16="http://schemas.microsoft.com/office/drawing/2014/main" id="{D6F7F235-7F18-4C68-8C09-90A61D853402}"/>
                </a:ext>
              </a:extLst>
            </p:cNvPr>
            <p:cNvPicPr>
              <a:picLocks noChangeAspect="1"/>
            </p:cNvPicPr>
            <p:nvPr/>
          </p:nvPicPr>
          <p:blipFill>
            <a:blip r:embed="rId5"/>
            <a:stretch>
              <a:fillRect/>
            </a:stretch>
          </p:blipFill>
          <p:spPr>
            <a:xfrm>
              <a:off x="7253017" y="3016359"/>
              <a:ext cx="824802" cy="833133"/>
            </a:xfrm>
            <a:prstGeom prst="rect">
              <a:avLst/>
            </a:prstGeom>
          </p:spPr>
        </p:pic>
        <p:pic>
          <p:nvPicPr>
            <p:cNvPr id="336" name="Picture 335">
              <a:extLst>
                <a:ext uri="{FF2B5EF4-FFF2-40B4-BE49-F238E27FC236}">
                  <a16:creationId xmlns:a16="http://schemas.microsoft.com/office/drawing/2014/main" id="{C1DB30EF-0C7B-4D99-A018-12EE14AA3540}"/>
                </a:ext>
              </a:extLst>
            </p:cNvPr>
            <p:cNvPicPr>
              <a:picLocks noChangeAspect="1"/>
            </p:cNvPicPr>
            <p:nvPr/>
          </p:nvPicPr>
          <p:blipFill>
            <a:blip r:embed="rId6"/>
            <a:stretch>
              <a:fillRect/>
            </a:stretch>
          </p:blipFill>
          <p:spPr>
            <a:xfrm>
              <a:off x="3068774" y="980857"/>
              <a:ext cx="824802" cy="833133"/>
            </a:xfrm>
            <a:prstGeom prst="rect">
              <a:avLst/>
            </a:prstGeom>
          </p:spPr>
        </p:pic>
        <p:pic>
          <p:nvPicPr>
            <p:cNvPr id="334" name="Picture 333">
              <a:extLst>
                <a:ext uri="{FF2B5EF4-FFF2-40B4-BE49-F238E27FC236}">
                  <a16:creationId xmlns:a16="http://schemas.microsoft.com/office/drawing/2014/main" id="{61F25B89-40D4-4EE4-94F8-B24DAB953304}"/>
                </a:ext>
              </a:extLst>
            </p:cNvPr>
            <p:cNvPicPr>
              <a:picLocks noChangeAspect="1"/>
            </p:cNvPicPr>
            <p:nvPr/>
          </p:nvPicPr>
          <p:blipFill>
            <a:blip r:embed="rId7"/>
            <a:stretch>
              <a:fillRect/>
            </a:stretch>
          </p:blipFill>
          <p:spPr>
            <a:xfrm>
              <a:off x="974705" y="980857"/>
              <a:ext cx="824802" cy="833133"/>
            </a:xfrm>
            <a:prstGeom prst="rect">
              <a:avLst/>
            </a:prstGeom>
          </p:spPr>
        </p:pic>
        <p:pic>
          <p:nvPicPr>
            <p:cNvPr id="348" name="Picture 347">
              <a:extLst>
                <a:ext uri="{FF2B5EF4-FFF2-40B4-BE49-F238E27FC236}">
                  <a16:creationId xmlns:a16="http://schemas.microsoft.com/office/drawing/2014/main" id="{75F7F97E-F930-44DA-9C3F-CFD8FFC3B60C}"/>
                </a:ext>
              </a:extLst>
            </p:cNvPr>
            <p:cNvPicPr>
              <a:picLocks noChangeAspect="1"/>
            </p:cNvPicPr>
            <p:nvPr/>
          </p:nvPicPr>
          <p:blipFill>
            <a:blip r:embed="rId8"/>
            <a:stretch>
              <a:fillRect/>
            </a:stretch>
          </p:blipFill>
          <p:spPr>
            <a:xfrm>
              <a:off x="4114317" y="980857"/>
              <a:ext cx="824802" cy="833133"/>
            </a:xfrm>
            <a:prstGeom prst="rect">
              <a:avLst/>
            </a:prstGeom>
          </p:spPr>
        </p:pic>
        <p:pic>
          <p:nvPicPr>
            <p:cNvPr id="340" name="Picture 339">
              <a:extLst>
                <a:ext uri="{FF2B5EF4-FFF2-40B4-BE49-F238E27FC236}">
                  <a16:creationId xmlns:a16="http://schemas.microsoft.com/office/drawing/2014/main" id="{5B026D26-A2CD-4D81-9FBE-2CC1E8E1683E}"/>
                </a:ext>
              </a:extLst>
            </p:cNvPr>
            <p:cNvPicPr>
              <a:picLocks noChangeAspect="1"/>
            </p:cNvPicPr>
            <p:nvPr/>
          </p:nvPicPr>
          <p:blipFill>
            <a:blip r:embed="rId9"/>
            <a:stretch>
              <a:fillRect/>
            </a:stretch>
          </p:blipFill>
          <p:spPr>
            <a:xfrm>
              <a:off x="-74614" y="980857"/>
              <a:ext cx="828267" cy="833132"/>
            </a:xfrm>
            <a:prstGeom prst="rect">
              <a:avLst/>
            </a:prstGeom>
          </p:spPr>
        </p:pic>
        <p:pic>
          <p:nvPicPr>
            <p:cNvPr id="332" name="Picture 331">
              <a:extLst>
                <a:ext uri="{FF2B5EF4-FFF2-40B4-BE49-F238E27FC236}">
                  <a16:creationId xmlns:a16="http://schemas.microsoft.com/office/drawing/2014/main" id="{7217C151-66F4-416B-ACB7-517C18DBF0B4}"/>
                </a:ext>
              </a:extLst>
            </p:cNvPr>
            <p:cNvPicPr>
              <a:picLocks noChangeAspect="1"/>
            </p:cNvPicPr>
            <p:nvPr/>
          </p:nvPicPr>
          <p:blipFill>
            <a:blip r:embed="rId10"/>
            <a:stretch>
              <a:fillRect/>
            </a:stretch>
          </p:blipFill>
          <p:spPr>
            <a:xfrm>
              <a:off x="2021006" y="980857"/>
              <a:ext cx="824802" cy="833133"/>
            </a:xfrm>
            <a:prstGeom prst="rect">
              <a:avLst/>
            </a:prstGeom>
          </p:spPr>
        </p:pic>
        <p:pic>
          <p:nvPicPr>
            <p:cNvPr id="339" name="Picture 338">
              <a:extLst>
                <a:ext uri="{FF2B5EF4-FFF2-40B4-BE49-F238E27FC236}">
                  <a16:creationId xmlns:a16="http://schemas.microsoft.com/office/drawing/2014/main" id="{45B42F9A-0636-401D-A72D-A0C3C970F692}"/>
                </a:ext>
              </a:extLst>
            </p:cNvPr>
            <p:cNvPicPr>
              <a:picLocks noChangeAspect="1"/>
            </p:cNvPicPr>
            <p:nvPr/>
          </p:nvPicPr>
          <p:blipFill>
            <a:blip r:embed="rId11"/>
            <a:stretch>
              <a:fillRect/>
            </a:stretch>
          </p:blipFill>
          <p:spPr>
            <a:xfrm>
              <a:off x="7253017" y="2003857"/>
              <a:ext cx="824802" cy="833133"/>
            </a:xfrm>
            <a:prstGeom prst="rect">
              <a:avLst/>
            </a:prstGeom>
          </p:spPr>
        </p:pic>
        <p:pic>
          <p:nvPicPr>
            <p:cNvPr id="341" name="Picture 340">
              <a:extLst>
                <a:ext uri="{FF2B5EF4-FFF2-40B4-BE49-F238E27FC236}">
                  <a16:creationId xmlns:a16="http://schemas.microsoft.com/office/drawing/2014/main" id="{C33B32B3-ADE0-44D9-8F54-6C79558C0568}"/>
                </a:ext>
              </a:extLst>
            </p:cNvPr>
            <p:cNvPicPr>
              <a:picLocks noChangeAspect="1"/>
            </p:cNvPicPr>
            <p:nvPr/>
          </p:nvPicPr>
          <p:blipFill>
            <a:blip r:embed="rId12"/>
            <a:stretch>
              <a:fillRect/>
            </a:stretch>
          </p:blipFill>
          <p:spPr>
            <a:xfrm>
              <a:off x="5160302" y="2003857"/>
              <a:ext cx="824802" cy="833133"/>
            </a:xfrm>
            <a:prstGeom prst="rect">
              <a:avLst/>
            </a:prstGeom>
          </p:spPr>
        </p:pic>
        <p:pic>
          <p:nvPicPr>
            <p:cNvPr id="344" name="Picture 343">
              <a:extLst>
                <a:ext uri="{FF2B5EF4-FFF2-40B4-BE49-F238E27FC236}">
                  <a16:creationId xmlns:a16="http://schemas.microsoft.com/office/drawing/2014/main" id="{EBBE4444-0D51-46ED-895A-99742D67DFFE}"/>
                </a:ext>
              </a:extLst>
            </p:cNvPr>
            <p:cNvPicPr>
              <a:picLocks noChangeAspect="1"/>
            </p:cNvPicPr>
            <p:nvPr/>
          </p:nvPicPr>
          <p:blipFill>
            <a:blip r:embed="rId13"/>
            <a:stretch>
              <a:fillRect/>
            </a:stretch>
          </p:blipFill>
          <p:spPr>
            <a:xfrm>
              <a:off x="3068774" y="2003857"/>
              <a:ext cx="824802" cy="833133"/>
            </a:xfrm>
            <a:prstGeom prst="rect">
              <a:avLst/>
            </a:prstGeom>
          </p:spPr>
        </p:pic>
        <p:pic>
          <p:nvPicPr>
            <p:cNvPr id="324" name="Picture 323">
              <a:extLst>
                <a:ext uri="{FF2B5EF4-FFF2-40B4-BE49-F238E27FC236}">
                  <a16:creationId xmlns:a16="http://schemas.microsoft.com/office/drawing/2014/main" id="{1CBE2745-9EE5-462D-8686-515E00DF8E26}"/>
                </a:ext>
              </a:extLst>
            </p:cNvPr>
            <p:cNvPicPr>
              <a:picLocks noChangeAspect="1"/>
            </p:cNvPicPr>
            <p:nvPr/>
          </p:nvPicPr>
          <p:blipFill>
            <a:blip r:embed="rId14"/>
            <a:stretch>
              <a:fillRect/>
            </a:stretch>
          </p:blipFill>
          <p:spPr>
            <a:xfrm>
              <a:off x="972973" y="2003857"/>
              <a:ext cx="828267" cy="833132"/>
            </a:xfrm>
            <a:prstGeom prst="rect">
              <a:avLst/>
            </a:prstGeom>
          </p:spPr>
        </p:pic>
        <p:pic>
          <p:nvPicPr>
            <p:cNvPr id="329" name="Picture 328">
              <a:extLst>
                <a:ext uri="{FF2B5EF4-FFF2-40B4-BE49-F238E27FC236}">
                  <a16:creationId xmlns:a16="http://schemas.microsoft.com/office/drawing/2014/main" id="{7AAE68D8-56D2-4766-A317-A6DA4D0F0F6D}"/>
                </a:ext>
              </a:extLst>
            </p:cNvPr>
            <p:cNvPicPr>
              <a:picLocks noChangeAspect="1"/>
            </p:cNvPicPr>
            <p:nvPr/>
          </p:nvPicPr>
          <p:blipFill>
            <a:blip r:embed="rId15"/>
            <a:stretch>
              <a:fillRect/>
            </a:stretch>
          </p:blipFill>
          <p:spPr>
            <a:xfrm>
              <a:off x="4114317" y="2003857"/>
              <a:ext cx="824802" cy="833133"/>
            </a:xfrm>
            <a:prstGeom prst="rect">
              <a:avLst/>
            </a:prstGeom>
          </p:spPr>
        </p:pic>
        <p:pic>
          <p:nvPicPr>
            <p:cNvPr id="327" name="Picture 326">
              <a:extLst>
                <a:ext uri="{FF2B5EF4-FFF2-40B4-BE49-F238E27FC236}">
                  <a16:creationId xmlns:a16="http://schemas.microsoft.com/office/drawing/2014/main" id="{263CF235-05CA-4D36-8BDE-481C0F14C491}"/>
                </a:ext>
              </a:extLst>
            </p:cNvPr>
            <p:cNvPicPr>
              <a:picLocks noChangeAspect="1"/>
            </p:cNvPicPr>
            <p:nvPr/>
          </p:nvPicPr>
          <p:blipFill>
            <a:blip r:embed="rId16"/>
            <a:stretch>
              <a:fillRect/>
            </a:stretch>
          </p:blipFill>
          <p:spPr>
            <a:xfrm>
              <a:off x="-72882" y="2003857"/>
              <a:ext cx="824802" cy="833133"/>
            </a:xfrm>
            <a:prstGeom prst="rect">
              <a:avLst/>
            </a:prstGeom>
          </p:spPr>
        </p:pic>
        <p:pic>
          <p:nvPicPr>
            <p:cNvPr id="338" name="Picture 337">
              <a:extLst>
                <a:ext uri="{FF2B5EF4-FFF2-40B4-BE49-F238E27FC236}">
                  <a16:creationId xmlns:a16="http://schemas.microsoft.com/office/drawing/2014/main" id="{5BB17D5F-01CD-4FD8-A0A0-010BC7306F13}"/>
                </a:ext>
              </a:extLst>
            </p:cNvPr>
            <p:cNvPicPr>
              <a:picLocks noChangeAspect="1"/>
            </p:cNvPicPr>
            <p:nvPr/>
          </p:nvPicPr>
          <p:blipFill>
            <a:blip r:embed="rId17"/>
            <a:stretch>
              <a:fillRect/>
            </a:stretch>
          </p:blipFill>
          <p:spPr>
            <a:xfrm>
              <a:off x="2021006" y="2003857"/>
              <a:ext cx="824802" cy="833133"/>
            </a:xfrm>
            <a:prstGeom prst="rect">
              <a:avLst/>
            </a:prstGeom>
          </p:spPr>
        </p:pic>
        <p:pic>
          <p:nvPicPr>
            <p:cNvPr id="331" name="Picture 330">
              <a:extLst>
                <a:ext uri="{FF2B5EF4-FFF2-40B4-BE49-F238E27FC236}">
                  <a16:creationId xmlns:a16="http://schemas.microsoft.com/office/drawing/2014/main" id="{44627F50-5685-4FE7-BB91-55E7E3B636B3}"/>
                </a:ext>
              </a:extLst>
            </p:cNvPr>
            <p:cNvPicPr>
              <a:picLocks noChangeAspect="1"/>
            </p:cNvPicPr>
            <p:nvPr/>
          </p:nvPicPr>
          <p:blipFill>
            <a:blip r:embed="rId18"/>
            <a:stretch>
              <a:fillRect/>
            </a:stretch>
          </p:blipFill>
          <p:spPr>
            <a:xfrm>
              <a:off x="4114317" y="3016359"/>
              <a:ext cx="824802" cy="833133"/>
            </a:xfrm>
            <a:prstGeom prst="rect">
              <a:avLst/>
            </a:prstGeom>
          </p:spPr>
        </p:pic>
        <p:pic>
          <p:nvPicPr>
            <p:cNvPr id="343" name="Picture 342">
              <a:extLst>
                <a:ext uri="{FF2B5EF4-FFF2-40B4-BE49-F238E27FC236}">
                  <a16:creationId xmlns:a16="http://schemas.microsoft.com/office/drawing/2014/main" id="{94DFD763-FB11-4001-B99A-41789B8FEBE0}"/>
                </a:ext>
              </a:extLst>
            </p:cNvPr>
            <p:cNvPicPr>
              <a:picLocks noChangeAspect="1"/>
            </p:cNvPicPr>
            <p:nvPr/>
          </p:nvPicPr>
          <p:blipFill>
            <a:blip r:embed="rId19"/>
            <a:stretch>
              <a:fillRect/>
            </a:stretch>
          </p:blipFill>
          <p:spPr>
            <a:xfrm>
              <a:off x="5160302" y="3016359"/>
              <a:ext cx="824802" cy="833133"/>
            </a:xfrm>
            <a:prstGeom prst="rect">
              <a:avLst/>
            </a:prstGeom>
          </p:spPr>
        </p:pic>
        <p:pic>
          <p:nvPicPr>
            <p:cNvPr id="335" name="Picture 334">
              <a:extLst>
                <a:ext uri="{FF2B5EF4-FFF2-40B4-BE49-F238E27FC236}">
                  <a16:creationId xmlns:a16="http://schemas.microsoft.com/office/drawing/2014/main" id="{BE02647F-6030-4241-94D6-8B878F678361}"/>
                </a:ext>
              </a:extLst>
            </p:cNvPr>
            <p:cNvPicPr>
              <a:picLocks noChangeAspect="1"/>
            </p:cNvPicPr>
            <p:nvPr/>
          </p:nvPicPr>
          <p:blipFill>
            <a:blip r:embed="rId20"/>
            <a:stretch>
              <a:fillRect/>
            </a:stretch>
          </p:blipFill>
          <p:spPr>
            <a:xfrm>
              <a:off x="3068774" y="3016360"/>
              <a:ext cx="824802" cy="833133"/>
            </a:xfrm>
            <a:prstGeom prst="rect">
              <a:avLst/>
            </a:prstGeom>
          </p:spPr>
        </p:pic>
        <p:pic>
          <p:nvPicPr>
            <p:cNvPr id="346" name="Picture 345">
              <a:extLst>
                <a:ext uri="{FF2B5EF4-FFF2-40B4-BE49-F238E27FC236}">
                  <a16:creationId xmlns:a16="http://schemas.microsoft.com/office/drawing/2014/main" id="{57056ADF-AC64-428D-A78F-9D7FB2768F9E}"/>
                </a:ext>
              </a:extLst>
            </p:cNvPr>
            <p:cNvPicPr>
              <a:picLocks noChangeAspect="1"/>
            </p:cNvPicPr>
            <p:nvPr/>
          </p:nvPicPr>
          <p:blipFill>
            <a:blip r:embed="rId21"/>
            <a:stretch>
              <a:fillRect/>
            </a:stretch>
          </p:blipFill>
          <p:spPr>
            <a:xfrm>
              <a:off x="974705" y="3016360"/>
              <a:ext cx="824802" cy="833133"/>
            </a:xfrm>
            <a:prstGeom prst="rect">
              <a:avLst/>
            </a:prstGeom>
          </p:spPr>
        </p:pic>
        <p:pic>
          <p:nvPicPr>
            <p:cNvPr id="347" name="Picture 346">
              <a:extLst>
                <a:ext uri="{FF2B5EF4-FFF2-40B4-BE49-F238E27FC236}">
                  <a16:creationId xmlns:a16="http://schemas.microsoft.com/office/drawing/2014/main" id="{2AC6D2EF-33C6-46AD-B4B0-F00603FE9F16}"/>
                </a:ext>
              </a:extLst>
            </p:cNvPr>
            <p:cNvPicPr>
              <a:picLocks noChangeAspect="1"/>
            </p:cNvPicPr>
            <p:nvPr/>
          </p:nvPicPr>
          <p:blipFill>
            <a:blip r:embed="rId22"/>
            <a:stretch>
              <a:fillRect/>
            </a:stretch>
          </p:blipFill>
          <p:spPr>
            <a:xfrm>
              <a:off x="-72882" y="3016360"/>
              <a:ext cx="824802" cy="833133"/>
            </a:xfrm>
            <a:prstGeom prst="rect">
              <a:avLst/>
            </a:prstGeom>
          </p:spPr>
        </p:pic>
        <p:pic>
          <p:nvPicPr>
            <p:cNvPr id="345" name="Picture 344">
              <a:extLst>
                <a:ext uri="{FF2B5EF4-FFF2-40B4-BE49-F238E27FC236}">
                  <a16:creationId xmlns:a16="http://schemas.microsoft.com/office/drawing/2014/main" id="{6C58FD0D-0273-4AC0-8D88-AA9903C21903}"/>
                </a:ext>
              </a:extLst>
            </p:cNvPr>
            <p:cNvPicPr>
              <a:picLocks noChangeAspect="1"/>
            </p:cNvPicPr>
            <p:nvPr/>
          </p:nvPicPr>
          <p:blipFill>
            <a:blip r:embed="rId23"/>
            <a:stretch>
              <a:fillRect/>
            </a:stretch>
          </p:blipFill>
          <p:spPr>
            <a:xfrm>
              <a:off x="2019274" y="3016360"/>
              <a:ext cx="828267" cy="833132"/>
            </a:xfrm>
            <a:prstGeom prst="rect">
              <a:avLst/>
            </a:prstGeom>
          </p:spPr>
        </p:pic>
        <p:pic>
          <p:nvPicPr>
            <p:cNvPr id="326" name="Picture 325">
              <a:extLst>
                <a:ext uri="{FF2B5EF4-FFF2-40B4-BE49-F238E27FC236}">
                  <a16:creationId xmlns:a16="http://schemas.microsoft.com/office/drawing/2014/main" id="{943E868F-3849-4827-8C57-B286684C76C9}"/>
                </a:ext>
              </a:extLst>
            </p:cNvPr>
            <p:cNvPicPr>
              <a:picLocks noChangeAspect="1"/>
            </p:cNvPicPr>
            <p:nvPr/>
          </p:nvPicPr>
          <p:blipFill>
            <a:blip r:embed="rId24"/>
            <a:stretch>
              <a:fillRect/>
            </a:stretch>
          </p:blipFill>
          <p:spPr>
            <a:xfrm>
              <a:off x="6207603" y="-51707"/>
              <a:ext cx="824802" cy="833133"/>
            </a:xfrm>
            <a:prstGeom prst="rect">
              <a:avLst/>
            </a:prstGeom>
          </p:spPr>
        </p:pic>
        <p:pic>
          <p:nvPicPr>
            <p:cNvPr id="328" name="Picture 327">
              <a:extLst>
                <a:ext uri="{FF2B5EF4-FFF2-40B4-BE49-F238E27FC236}">
                  <a16:creationId xmlns:a16="http://schemas.microsoft.com/office/drawing/2014/main" id="{53AE9F0B-F9B2-49D8-8EDD-637AB83BBA77}"/>
                </a:ext>
              </a:extLst>
            </p:cNvPr>
            <p:cNvPicPr>
              <a:picLocks noChangeAspect="1"/>
            </p:cNvPicPr>
            <p:nvPr/>
          </p:nvPicPr>
          <p:blipFill>
            <a:blip r:embed="rId25"/>
            <a:stretch>
              <a:fillRect/>
            </a:stretch>
          </p:blipFill>
          <p:spPr>
            <a:xfrm>
              <a:off x="5160302" y="-51707"/>
              <a:ext cx="824802" cy="833133"/>
            </a:xfrm>
            <a:prstGeom prst="rect">
              <a:avLst/>
            </a:prstGeom>
          </p:spPr>
        </p:pic>
        <p:pic>
          <p:nvPicPr>
            <p:cNvPr id="325" name="Picture 324">
              <a:extLst>
                <a:ext uri="{FF2B5EF4-FFF2-40B4-BE49-F238E27FC236}">
                  <a16:creationId xmlns:a16="http://schemas.microsoft.com/office/drawing/2014/main" id="{0C7D5506-72EA-4A30-81C0-CA996F89DBCC}"/>
                </a:ext>
              </a:extLst>
            </p:cNvPr>
            <p:cNvPicPr>
              <a:picLocks noChangeAspect="1"/>
            </p:cNvPicPr>
            <p:nvPr/>
          </p:nvPicPr>
          <p:blipFill>
            <a:blip r:embed="rId26"/>
            <a:stretch>
              <a:fillRect/>
            </a:stretch>
          </p:blipFill>
          <p:spPr>
            <a:xfrm>
              <a:off x="3068774" y="-51707"/>
              <a:ext cx="824802" cy="833133"/>
            </a:xfrm>
            <a:prstGeom prst="rect">
              <a:avLst/>
            </a:prstGeom>
          </p:spPr>
        </p:pic>
        <p:pic>
          <p:nvPicPr>
            <p:cNvPr id="323" name="Picture 322">
              <a:extLst>
                <a:ext uri="{FF2B5EF4-FFF2-40B4-BE49-F238E27FC236}">
                  <a16:creationId xmlns:a16="http://schemas.microsoft.com/office/drawing/2014/main" id="{5657EA89-D0EB-40FE-A38C-4285C6CADE95}"/>
                </a:ext>
              </a:extLst>
            </p:cNvPr>
            <p:cNvPicPr>
              <a:picLocks noChangeAspect="1"/>
            </p:cNvPicPr>
            <p:nvPr/>
          </p:nvPicPr>
          <p:blipFill>
            <a:blip r:embed="rId27"/>
            <a:stretch>
              <a:fillRect/>
            </a:stretch>
          </p:blipFill>
          <p:spPr>
            <a:xfrm>
              <a:off x="972973" y="-51707"/>
              <a:ext cx="828267" cy="833132"/>
            </a:xfrm>
            <a:prstGeom prst="rect">
              <a:avLst/>
            </a:prstGeom>
          </p:spPr>
        </p:pic>
        <p:pic>
          <p:nvPicPr>
            <p:cNvPr id="330" name="Picture 329">
              <a:extLst>
                <a:ext uri="{FF2B5EF4-FFF2-40B4-BE49-F238E27FC236}">
                  <a16:creationId xmlns:a16="http://schemas.microsoft.com/office/drawing/2014/main" id="{9ACBAAAD-47C9-415B-A28E-21B30E5B174C}"/>
                </a:ext>
              </a:extLst>
            </p:cNvPr>
            <p:cNvPicPr>
              <a:picLocks noChangeAspect="1"/>
            </p:cNvPicPr>
            <p:nvPr/>
          </p:nvPicPr>
          <p:blipFill>
            <a:blip r:embed="rId28"/>
            <a:stretch>
              <a:fillRect/>
            </a:stretch>
          </p:blipFill>
          <p:spPr>
            <a:xfrm>
              <a:off x="4114317" y="-51707"/>
              <a:ext cx="824802" cy="833133"/>
            </a:xfrm>
            <a:prstGeom prst="rect">
              <a:avLst/>
            </a:prstGeom>
          </p:spPr>
        </p:pic>
        <p:pic>
          <p:nvPicPr>
            <p:cNvPr id="349" name="Picture 348">
              <a:extLst>
                <a:ext uri="{FF2B5EF4-FFF2-40B4-BE49-F238E27FC236}">
                  <a16:creationId xmlns:a16="http://schemas.microsoft.com/office/drawing/2014/main" id="{3907DE6D-6502-45FC-AD87-26FF76822668}"/>
                </a:ext>
              </a:extLst>
            </p:cNvPr>
            <p:cNvPicPr>
              <a:picLocks noChangeAspect="1"/>
            </p:cNvPicPr>
            <p:nvPr/>
          </p:nvPicPr>
          <p:blipFill>
            <a:blip r:embed="rId29"/>
            <a:stretch>
              <a:fillRect/>
            </a:stretch>
          </p:blipFill>
          <p:spPr>
            <a:xfrm>
              <a:off x="-74614" y="-51707"/>
              <a:ext cx="828267" cy="833132"/>
            </a:xfrm>
            <a:prstGeom prst="rect">
              <a:avLst/>
            </a:prstGeom>
          </p:spPr>
        </p:pic>
        <p:grpSp>
          <p:nvGrpSpPr>
            <p:cNvPr id="350" name="Group 349">
              <a:extLst>
                <a:ext uri="{FF2B5EF4-FFF2-40B4-BE49-F238E27FC236}">
                  <a16:creationId xmlns:a16="http://schemas.microsoft.com/office/drawing/2014/main" id="{F7C4019C-45CA-4047-BE2E-F3F9C230970D}"/>
                </a:ext>
              </a:extLst>
            </p:cNvPr>
            <p:cNvGrpSpPr/>
            <p:nvPr/>
          </p:nvGrpSpPr>
          <p:grpSpPr>
            <a:xfrm>
              <a:off x="2020560" y="-52327"/>
              <a:ext cx="825695" cy="834373"/>
              <a:chOff x="3662363" y="1230946"/>
              <a:chExt cx="1057276" cy="1068388"/>
            </a:xfrm>
          </p:grpSpPr>
          <p:grpSp>
            <p:nvGrpSpPr>
              <p:cNvPr id="351" name="Group 4">
                <a:extLst>
                  <a:ext uri="{FF2B5EF4-FFF2-40B4-BE49-F238E27FC236}">
                    <a16:creationId xmlns:a16="http://schemas.microsoft.com/office/drawing/2014/main" id="{098F100E-6955-434A-9414-94F3EE851B72}"/>
                  </a:ext>
                </a:extLst>
              </p:cNvPr>
              <p:cNvGrpSpPr>
                <a:grpSpLocks noChangeAspect="1"/>
              </p:cNvGrpSpPr>
              <p:nvPr/>
            </p:nvGrpSpPr>
            <p:grpSpPr bwMode="auto">
              <a:xfrm>
                <a:off x="3662363" y="1230946"/>
                <a:ext cx="1057276" cy="1068388"/>
                <a:chOff x="2341" y="775"/>
                <a:chExt cx="666" cy="673"/>
              </a:xfrm>
            </p:grpSpPr>
            <p:sp>
              <p:nvSpPr>
                <p:cNvPr id="353" name="AutoShape 3">
                  <a:extLst>
                    <a:ext uri="{FF2B5EF4-FFF2-40B4-BE49-F238E27FC236}">
                      <a16:creationId xmlns:a16="http://schemas.microsoft.com/office/drawing/2014/main" id="{D6FBBB81-7DA2-4725-8755-F6ACADDB19BE}"/>
                    </a:ext>
                  </a:extLst>
                </p:cNvPr>
                <p:cNvSpPr>
                  <a:spLocks noChangeAspect="1" noChangeArrowheads="1" noTextEdit="1"/>
                </p:cNvSpPr>
                <p:nvPr/>
              </p:nvSpPr>
              <p:spPr bwMode="auto">
                <a:xfrm>
                  <a:off x="2342" y="775"/>
                  <a:ext cx="66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4" name="Oval 5">
                  <a:extLst>
                    <a:ext uri="{FF2B5EF4-FFF2-40B4-BE49-F238E27FC236}">
                      <a16:creationId xmlns:a16="http://schemas.microsoft.com/office/drawing/2014/main" id="{CFCCDBF7-A901-4BEF-A822-5098E3DCF3BA}"/>
                    </a:ext>
                  </a:extLst>
                </p:cNvPr>
                <p:cNvSpPr>
                  <a:spLocks noChangeArrowheads="1"/>
                </p:cNvSpPr>
                <p:nvPr/>
              </p:nvSpPr>
              <p:spPr bwMode="auto">
                <a:xfrm>
                  <a:off x="2341" y="776"/>
                  <a:ext cx="665" cy="672"/>
                </a:xfrm>
                <a:prstGeom prst="ellipse">
                  <a:avLst/>
                </a:prstGeom>
                <a:solidFill>
                  <a:srgbClr val="00A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5" name="Freeform 6">
                  <a:extLst>
                    <a:ext uri="{FF2B5EF4-FFF2-40B4-BE49-F238E27FC236}">
                      <a16:creationId xmlns:a16="http://schemas.microsoft.com/office/drawing/2014/main" id="{A1129376-9251-4A83-91A3-B6A1639AFB09}"/>
                    </a:ext>
                  </a:extLst>
                </p:cNvPr>
                <p:cNvSpPr>
                  <a:spLocks/>
                </p:cNvSpPr>
                <p:nvPr/>
              </p:nvSpPr>
              <p:spPr bwMode="auto">
                <a:xfrm>
                  <a:off x="2556" y="987"/>
                  <a:ext cx="216" cy="64"/>
                </a:xfrm>
                <a:custGeom>
                  <a:avLst/>
                  <a:gdLst>
                    <a:gd name="T0" fmla="*/ 0 w 231"/>
                    <a:gd name="T1" fmla="*/ 51 h 68"/>
                    <a:gd name="T2" fmla="*/ 11 w 231"/>
                    <a:gd name="T3" fmla="*/ 68 h 68"/>
                    <a:gd name="T4" fmla="*/ 219 w 231"/>
                    <a:gd name="T5" fmla="*/ 68 h 68"/>
                    <a:gd name="T6" fmla="*/ 231 w 231"/>
                    <a:gd name="T7" fmla="*/ 51 h 68"/>
                    <a:gd name="T8" fmla="*/ 231 w 231"/>
                    <a:gd name="T9" fmla="*/ 16 h 68"/>
                    <a:gd name="T10" fmla="*/ 219 w 231"/>
                    <a:gd name="T11" fmla="*/ 0 h 68"/>
                    <a:gd name="T12" fmla="*/ 11 w 231"/>
                    <a:gd name="T13" fmla="*/ 0 h 68"/>
                    <a:gd name="T14" fmla="*/ 0 w 231"/>
                    <a:gd name="T15" fmla="*/ 16 h 68"/>
                    <a:gd name="T16" fmla="*/ 0 w 231"/>
                    <a:gd name="T17"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8">
                      <a:moveTo>
                        <a:pt x="0" y="51"/>
                      </a:moveTo>
                      <a:cubicBezTo>
                        <a:pt x="0" y="60"/>
                        <a:pt x="5" y="68"/>
                        <a:pt x="11" y="68"/>
                      </a:cubicBezTo>
                      <a:cubicBezTo>
                        <a:pt x="219" y="68"/>
                        <a:pt x="219" y="68"/>
                        <a:pt x="219" y="68"/>
                      </a:cubicBezTo>
                      <a:cubicBezTo>
                        <a:pt x="226" y="68"/>
                        <a:pt x="231" y="60"/>
                        <a:pt x="231" y="51"/>
                      </a:cubicBezTo>
                      <a:cubicBezTo>
                        <a:pt x="231" y="16"/>
                        <a:pt x="231" y="16"/>
                        <a:pt x="231" y="16"/>
                      </a:cubicBezTo>
                      <a:cubicBezTo>
                        <a:pt x="231" y="7"/>
                        <a:pt x="226" y="0"/>
                        <a:pt x="219" y="0"/>
                      </a:cubicBezTo>
                      <a:cubicBezTo>
                        <a:pt x="11" y="0"/>
                        <a:pt x="11" y="0"/>
                        <a:pt x="11" y="0"/>
                      </a:cubicBezTo>
                      <a:cubicBezTo>
                        <a:pt x="5" y="0"/>
                        <a:pt x="0" y="7"/>
                        <a:pt x="0" y="16"/>
                      </a:cubicBezTo>
                      <a:lnTo>
                        <a:pt x="0" y="51"/>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6" name="Freeform 7">
                  <a:extLst>
                    <a:ext uri="{FF2B5EF4-FFF2-40B4-BE49-F238E27FC236}">
                      <a16:creationId xmlns:a16="http://schemas.microsoft.com/office/drawing/2014/main" id="{7E7B40F6-108B-446D-8592-F4431B637ECC}"/>
                    </a:ext>
                  </a:extLst>
                </p:cNvPr>
                <p:cNvSpPr>
                  <a:spLocks/>
                </p:cNvSpPr>
                <p:nvPr/>
              </p:nvSpPr>
              <p:spPr bwMode="auto">
                <a:xfrm>
                  <a:off x="2565" y="886"/>
                  <a:ext cx="193" cy="262"/>
                </a:xfrm>
                <a:custGeom>
                  <a:avLst/>
                  <a:gdLst>
                    <a:gd name="T0" fmla="*/ 3 w 207"/>
                    <a:gd name="T1" fmla="*/ 129 h 278"/>
                    <a:gd name="T2" fmla="*/ 3 w 207"/>
                    <a:gd name="T3" fmla="*/ 214 h 278"/>
                    <a:gd name="T4" fmla="*/ 25 w 207"/>
                    <a:gd name="T5" fmla="*/ 247 h 278"/>
                    <a:gd name="T6" fmla="*/ 161 w 207"/>
                    <a:gd name="T7" fmla="*/ 259 h 278"/>
                    <a:gd name="T8" fmla="*/ 195 w 207"/>
                    <a:gd name="T9" fmla="*/ 243 h 278"/>
                    <a:gd name="T10" fmla="*/ 207 w 207"/>
                    <a:gd name="T11" fmla="*/ 207 h 278"/>
                    <a:gd name="T12" fmla="*/ 207 w 207"/>
                    <a:gd name="T13" fmla="*/ 69 h 278"/>
                    <a:gd name="T14" fmla="*/ 171 w 207"/>
                    <a:gd name="T15" fmla="*/ 9 h 278"/>
                    <a:gd name="T16" fmla="*/ 45 w 207"/>
                    <a:gd name="T17" fmla="*/ 0 h 278"/>
                    <a:gd name="T18" fmla="*/ 25 w 207"/>
                    <a:gd name="T19" fmla="*/ 52 h 278"/>
                    <a:gd name="T20" fmla="*/ 10 w 207"/>
                    <a:gd name="T21" fmla="*/ 102 h 278"/>
                    <a:gd name="T22" fmla="*/ 3 w 207"/>
                    <a:gd name="T23" fmla="*/ 12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78">
                      <a:moveTo>
                        <a:pt x="3" y="129"/>
                      </a:moveTo>
                      <a:cubicBezTo>
                        <a:pt x="3" y="214"/>
                        <a:pt x="3" y="214"/>
                        <a:pt x="3" y="214"/>
                      </a:cubicBezTo>
                      <a:cubicBezTo>
                        <a:pt x="3" y="214"/>
                        <a:pt x="0" y="238"/>
                        <a:pt x="25" y="247"/>
                      </a:cubicBezTo>
                      <a:cubicBezTo>
                        <a:pt x="25" y="247"/>
                        <a:pt x="93" y="278"/>
                        <a:pt x="161" y="259"/>
                      </a:cubicBezTo>
                      <a:cubicBezTo>
                        <a:pt x="195" y="243"/>
                        <a:pt x="195" y="243"/>
                        <a:pt x="195" y="243"/>
                      </a:cubicBezTo>
                      <a:cubicBezTo>
                        <a:pt x="195" y="243"/>
                        <a:pt x="207" y="240"/>
                        <a:pt x="207" y="207"/>
                      </a:cubicBezTo>
                      <a:cubicBezTo>
                        <a:pt x="207" y="69"/>
                        <a:pt x="207" y="69"/>
                        <a:pt x="207" y="69"/>
                      </a:cubicBezTo>
                      <a:cubicBezTo>
                        <a:pt x="207" y="69"/>
                        <a:pt x="176" y="10"/>
                        <a:pt x="171" y="9"/>
                      </a:cubicBezTo>
                      <a:cubicBezTo>
                        <a:pt x="166" y="8"/>
                        <a:pt x="45" y="0"/>
                        <a:pt x="45" y="0"/>
                      </a:cubicBezTo>
                      <a:cubicBezTo>
                        <a:pt x="25" y="52"/>
                        <a:pt x="25" y="52"/>
                        <a:pt x="25" y="52"/>
                      </a:cubicBezTo>
                      <a:cubicBezTo>
                        <a:pt x="10" y="102"/>
                        <a:pt x="10" y="102"/>
                        <a:pt x="10" y="102"/>
                      </a:cubicBezTo>
                      <a:lnTo>
                        <a:pt x="3" y="129"/>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7" name="Freeform 8">
                  <a:extLst>
                    <a:ext uri="{FF2B5EF4-FFF2-40B4-BE49-F238E27FC236}">
                      <a16:creationId xmlns:a16="http://schemas.microsoft.com/office/drawing/2014/main" id="{2A36B693-1179-4E5B-BB6A-9FA570260C3E}"/>
                    </a:ext>
                  </a:extLst>
                </p:cNvPr>
                <p:cNvSpPr>
                  <a:spLocks/>
                </p:cNvSpPr>
                <p:nvPr/>
              </p:nvSpPr>
              <p:spPr bwMode="auto">
                <a:xfrm>
                  <a:off x="2491" y="1208"/>
                  <a:ext cx="177" cy="240"/>
                </a:xfrm>
                <a:custGeom>
                  <a:avLst/>
                  <a:gdLst>
                    <a:gd name="T0" fmla="*/ 189 w 189"/>
                    <a:gd name="T1" fmla="*/ 0 h 254"/>
                    <a:gd name="T2" fmla="*/ 189 w 189"/>
                    <a:gd name="T3" fmla="*/ 254 h 254"/>
                    <a:gd name="T4" fmla="*/ 187 w 189"/>
                    <a:gd name="T5" fmla="*/ 254 h 254"/>
                    <a:gd name="T6" fmla="*/ 9 w 189"/>
                    <a:gd name="T7" fmla="*/ 200 h 254"/>
                    <a:gd name="T8" fmla="*/ 9 w 189"/>
                    <a:gd name="T9" fmla="*/ 189 h 254"/>
                    <a:gd name="T10" fmla="*/ 8 w 189"/>
                    <a:gd name="T11" fmla="*/ 172 h 254"/>
                    <a:gd name="T12" fmla="*/ 6 w 189"/>
                    <a:gd name="T13" fmla="*/ 137 h 254"/>
                    <a:gd name="T14" fmla="*/ 3 w 189"/>
                    <a:gd name="T15" fmla="*/ 73 h 254"/>
                    <a:gd name="T16" fmla="*/ 1 w 189"/>
                    <a:gd name="T17" fmla="*/ 17 h 254"/>
                    <a:gd name="T18" fmla="*/ 1 w 189"/>
                    <a:gd name="T19" fmla="*/ 17 h 254"/>
                    <a:gd name="T20" fmla="*/ 0 w 189"/>
                    <a:gd name="T21" fmla="*/ 14 h 254"/>
                    <a:gd name="T22" fmla="*/ 45 w 189"/>
                    <a:gd name="T23" fmla="*/ 11 h 254"/>
                    <a:gd name="T24" fmla="*/ 55 w 189"/>
                    <a:gd name="T25" fmla="*/ 10 h 254"/>
                    <a:gd name="T26" fmla="*/ 184 w 189"/>
                    <a:gd name="T27" fmla="*/ 1 h 254"/>
                    <a:gd name="T28" fmla="*/ 187 w 189"/>
                    <a:gd name="T29" fmla="*/ 0 h 254"/>
                    <a:gd name="T30" fmla="*/ 188 w 189"/>
                    <a:gd name="T31" fmla="*/ 0 h 254"/>
                    <a:gd name="T32" fmla="*/ 189 w 189"/>
                    <a:gd name="T3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254">
                      <a:moveTo>
                        <a:pt x="189" y="0"/>
                      </a:moveTo>
                      <a:cubicBezTo>
                        <a:pt x="189" y="254"/>
                        <a:pt x="189" y="254"/>
                        <a:pt x="189" y="254"/>
                      </a:cubicBezTo>
                      <a:cubicBezTo>
                        <a:pt x="188" y="254"/>
                        <a:pt x="188" y="254"/>
                        <a:pt x="187" y="254"/>
                      </a:cubicBezTo>
                      <a:cubicBezTo>
                        <a:pt x="122" y="252"/>
                        <a:pt x="61" y="233"/>
                        <a:pt x="9" y="200"/>
                      </a:cubicBezTo>
                      <a:cubicBezTo>
                        <a:pt x="9" y="189"/>
                        <a:pt x="9" y="189"/>
                        <a:pt x="9" y="189"/>
                      </a:cubicBezTo>
                      <a:cubicBezTo>
                        <a:pt x="8" y="172"/>
                        <a:pt x="8" y="172"/>
                        <a:pt x="8" y="172"/>
                      </a:cubicBezTo>
                      <a:cubicBezTo>
                        <a:pt x="6" y="137"/>
                        <a:pt x="6" y="137"/>
                        <a:pt x="6" y="137"/>
                      </a:cubicBezTo>
                      <a:cubicBezTo>
                        <a:pt x="3" y="73"/>
                        <a:pt x="3" y="73"/>
                        <a:pt x="3" y="73"/>
                      </a:cubicBezTo>
                      <a:cubicBezTo>
                        <a:pt x="1" y="17"/>
                        <a:pt x="1" y="17"/>
                        <a:pt x="1" y="17"/>
                      </a:cubicBezTo>
                      <a:cubicBezTo>
                        <a:pt x="1" y="17"/>
                        <a:pt x="1" y="17"/>
                        <a:pt x="1" y="17"/>
                      </a:cubicBezTo>
                      <a:cubicBezTo>
                        <a:pt x="0" y="14"/>
                        <a:pt x="0" y="14"/>
                        <a:pt x="0" y="14"/>
                      </a:cubicBezTo>
                      <a:cubicBezTo>
                        <a:pt x="45" y="11"/>
                        <a:pt x="45" y="11"/>
                        <a:pt x="45" y="11"/>
                      </a:cubicBezTo>
                      <a:cubicBezTo>
                        <a:pt x="55" y="10"/>
                        <a:pt x="55" y="10"/>
                        <a:pt x="55" y="10"/>
                      </a:cubicBezTo>
                      <a:cubicBezTo>
                        <a:pt x="184" y="1"/>
                        <a:pt x="184" y="1"/>
                        <a:pt x="184" y="1"/>
                      </a:cubicBezTo>
                      <a:cubicBezTo>
                        <a:pt x="187" y="0"/>
                        <a:pt x="187" y="0"/>
                        <a:pt x="187" y="0"/>
                      </a:cubicBezTo>
                      <a:cubicBezTo>
                        <a:pt x="188" y="0"/>
                        <a:pt x="188" y="0"/>
                        <a:pt x="188" y="0"/>
                      </a:cubicBezTo>
                      <a:lnTo>
                        <a:pt x="189" y="0"/>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8" name="Freeform 9">
                  <a:extLst>
                    <a:ext uri="{FF2B5EF4-FFF2-40B4-BE49-F238E27FC236}">
                      <a16:creationId xmlns:a16="http://schemas.microsoft.com/office/drawing/2014/main" id="{E91A079A-4FD4-47F8-AD57-B58C2EAFC86E}"/>
                    </a:ext>
                  </a:extLst>
                </p:cNvPr>
                <p:cNvSpPr>
                  <a:spLocks/>
                </p:cNvSpPr>
                <p:nvPr/>
              </p:nvSpPr>
              <p:spPr bwMode="auto">
                <a:xfrm>
                  <a:off x="2666" y="1208"/>
                  <a:ext cx="176" cy="240"/>
                </a:xfrm>
                <a:custGeom>
                  <a:avLst/>
                  <a:gdLst>
                    <a:gd name="T0" fmla="*/ 189 w 189"/>
                    <a:gd name="T1" fmla="*/ 14 h 254"/>
                    <a:gd name="T2" fmla="*/ 188 w 189"/>
                    <a:gd name="T3" fmla="*/ 17 h 254"/>
                    <a:gd name="T4" fmla="*/ 188 w 189"/>
                    <a:gd name="T5" fmla="*/ 17 h 254"/>
                    <a:gd name="T6" fmla="*/ 186 w 189"/>
                    <a:gd name="T7" fmla="*/ 73 h 254"/>
                    <a:gd name="T8" fmla="*/ 182 w 189"/>
                    <a:gd name="T9" fmla="*/ 155 h 254"/>
                    <a:gd name="T10" fmla="*/ 180 w 189"/>
                    <a:gd name="T11" fmla="*/ 187 h 254"/>
                    <a:gd name="T12" fmla="*/ 180 w 189"/>
                    <a:gd name="T13" fmla="*/ 189 h 254"/>
                    <a:gd name="T14" fmla="*/ 180 w 189"/>
                    <a:gd name="T15" fmla="*/ 210 h 254"/>
                    <a:gd name="T16" fmla="*/ 9 w 189"/>
                    <a:gd name="T17" fmla="*/ 254 h 254"/>
                    <a:gd name="T18" fmla="*/ 2 w 189"/>
                    <a:gd name="T19" fmla="*/ 254 h 254"/>
                    <a:gd name="T20" fmla="*/ 0 w 189"/>
                    <a:gd name="T21" fmla="*/ 254 h 254"/>
                    <a:gd name="T22" fmla="*/ 0 w 189"/>
                    <a:gd name="T23" fmla="*/ 0 h 254"/>
                    <a:gd name="T24" fmla="*/ 1 w 189"/>
                    <a:gd name="T25" fmla="*/ 0 h 254"/>
                    <a:gd name="T26" fmla="*/ 2 w 189"/>
                    <a:gd name="T27" fmla="*/ 0 h 254"/>
                    <a:gd name="T28" fmla="*/ 5 w 189"/>
                    <a:gd name="T29" fmla="*/ 1 h 254"/>
                    <a:gd name="T30" fmla="*/ 134 w 189"/>
                    <a:gd name="T31" fmla="*/ 10 h 254"/>
                    <a:gd name="T32" fmla="*/ 144 w 189"/>
                    <a:gd name="T33" fmla="*/ 11 h 254"/>
                    <a:gd name="T34" fmla="*/ 189 w 189"/>
                    <a:gd name="T35"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254">
                      <a:moveTo>
                        <a:pt x="189" y="14"/>
                      </a:moveTo>
                      <a:cubicBezTo>
                        <a:pt x="188" y="17"/>
                        <a:pt x="188" y="17"/>
                        <a:pt x="188" y="17"/>
                      </a:cubicBezTo>
                      <a:cubicBezTo>
                        <a:pt x="188" y="17"/>
                        <a:pt x="188" y="17"/>
                        <a:pt x="188" y="17"/>
                      </a:cubicBezTo>
                      <a:cubicBezTo>
                        <a:pt x="186" y="73"/>
                        <a:pt x="186" y="73"/>
                        <a:pt x="186" y="73"/>
                      </a:cubicBezTo>
                      <a:cubicBezTo>
                        <a:pt x="182" y="155"/>
                        <a:pt x="182" y="155"/>
                        <a:pt x="182" y="155"/>
                      </a:cubicBezTo>
                      <a:cubicBezTo>
                        <a:pt x="180" y="187"/>
                        <a:pt x="180" y="187"/>
                        <a:pt x="180" y="187"/>
                      </a:cubicBezTo>
                      <a:cubicBezTo>
                        <a:pt x="180" y="189"/>
                        <a:pt x="180" y="189"/>
                        <a:pt x="180" y="189"/>
                      </a:cubicBezTo>
                      <a:cubicBezTo>
                        <a:pt x="180" y="210"/>
                        <a:pt x="180" y="210"/>
                        <a:pt x="180" y="210"/>
                      </a:cubicBezTo>
                      <a:cubicBezTo>
                        <a:pt x="129" y="238"/>
                        <a:pt x="71" y="254"/>
                        <a:pt x="9" y="254"/>
                      </a:cubicBezTo>
                      <a:cubicBezTo>
                        <a:pt x="7" y="254"/>
                        <a:pt x="4" y="254"/>
                        <a:pt x="2" y="254"/>
                      </a:cubicBezTo>
                      <a:cubicBezTo>
                        <a:pt x="1" y="254"/>
                        <a:pt x="1" y="254"/>
                        <a:pt x="0" y="254"/>
                      </a:cubicBezTo>
                      <a:cubicBezTo>
                        <a:pt x="0" y="0"/>
                        <a:pt x="0" y="0"/>
                        <a:pt x="0" y="0"/>
                      </a:cubicBezTo>
                      <a:cubicBezTo>
                        <a:pt x="1" y="0"/>
                        <a:pt x="1" y="0"/>
                        <a:pt x="1" y="0"/>
                      </a:cubicBezTo>
                      <a:cubicBezTo>
                        <a:pt x="2" y="0"/>
                        <a:pt x="2" y="0"/>
                        <a:pt x="2" y="0"/>
                      </a:cubicBezTo>
                      <a:cubicBezTo>
                        <a:pt x="5" y="1"/>
                        <a:pt x="5" y="1"/>
                        <a:pt x="5" y="1"/>
                      </a:cubicBezTo>
                      <a:cubicBezTo>
                        <a:pt x="134" y="10"/>
                        <a:pt x="134" y="10"/>
                        <a:pt x="134" y="10"/>
                      </a:cubicBezTo>
                      <a:cubicBezTo>
                        <a:pt x="144" y="11"/>
                        <a:pt x="144" y="11"/>
                        <a:pt x="144" y="11"/>
                      </a:cubicBezTo>
                      <a:lnTo>
                        <a:pt x="189" y="14"/>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9" name="Freeform 10">
                  <a:extLst>
                    <a:ext uri="{FF2B5EF4-FFF2-40B4-BE49-F238E27FC236}">
                      <a16:creationId xmlns:a16="http://schemas.microsoft.com/office/drawing/2014/main" id="{CE36D707-ED25-4023-81EF-78133C480D69}"/>
                    </a:ext>
                  </a:extLst>
                </p:cNvPr>
                <p:cNvSpPr>
                  <a:spLocks/>
                </p:cNvSpPr>
                <p:nvPr/>
              </p:nvSpPr>
              <p:spPr bwMode="auto">
                <a:xfrm>
                  <a:off x="2799" y="1182"/>
                  <a:ext cx="119" cy="217"/>
                </a:xfrm>
                <a:custGeom>
                  <a:avLst/>
                  <a:gdLst>
                    <a:gd name="T0" fmla="*/ 127 w 127"/>
                    <a:gd name="T1" fmla="*/ 168 h 230"/>
                    <a:gd name="T2" fmla="*/ 51 w 127"/>
                    <a:gd name="T3" fmla="*/ 230 h 230"/>
                    <a:gd name="T4" fmla="*/ 39 w 127"/>
                    <a:gd name="T5" fmla="*/ 183 h 230"/>
                    <a:gd name="T6" fmla="*/ 13 w 127"/>
                    <a:gd name="T7" fmla="*/ 96 h 230"/>
                    <a:gd name="T8" fmla="*/ 13 w 127"/>
                    <a:gd name="T9" fmla="*/ 95 h 230"/>
                    <a:gd name="T10" fmla="*/ 11 w 127"/>
                    <a:gd name="T11" fmla="*/ 89 h 230"/>
                    <a:gd name="T12" fmla="*/ 2 w 127"/>
                    <a:gd name="T13" fmla="*/ 58 h 230"/>
                    <a:gd name="T14" fmla="*/ 1 w 127"/>
                    <a:gd name="T15" fmla="*/ 39 h 230"/>
                    <a:gd name="T16" fmla="*/ 32 w 127"/>
                    <a:gd name="T17" fmla="*/ 2 h 230"/>
                    <a:gd name="T18" fmla="*/ 54 w 127"/>
                    <a:gd name="T19" fmla="*/ 1 h 230"/>
                    <a:gd name="T20" fmla="*/ 88 w 127"/>
                    <a:gd name="T21" fmla="*/ 33 h 230"/>
                    <a:gd name="T22" fmla="*/ 98 w 127"/>
                    <a:gd name="T23" fmla="*/ 65 h 230"/>
                    <a:gd name="T24" fmla="*/ 99 w 127"/>
                    <a:gd name="T25" fmla="*/ 70 h 230"/>
                    <a:gd name="T26" fmla="*/ 127 w 127"/>
                    <a:gd name="T27" fmla="*/ 16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30">
                      <a:moveTo>
                        <a:pt x="127" y="168"/>
                      </a:moveTo>
                      <a:cubicBezTo>
                        <a:pt x="105" y="192"/>
                        <a:pt x="79" y="213"/>
                        <a:pt x="51" y="230"/>
                      </a:cubicBezTo>
                      <a:cubicBezTo>
                        <a:pt x="47" y="214"/>
                        <a:pt x="43" y="198"/>
                        <a:pt x="39" y="183"/>
                      </a:cubicBezTo>
                      <a:cubicBezTo>
                        <a:pt x="30" y="151"/>
                        <a:pt x="21" y="122"/>
                        <a:pt x="13" y="96"/>
                      </a:cubicBezTo>
                      <a:cubicBezTo>
                        <a:pt x="13" y="95"/>
                        <a:pt x="13" y="95"/>
                        <a:pt x="13" y="95"/>
                      </a:cubicBezTo>
                      <a:cubicBezTo>
                        <a:pt x="12" y="93"/>
                        <a:pt x="12" y="91"/>
                        <a:pt x="11" y="89"/>
                      </a:cubicBezTo>
                      <a:cubicBezTo>
                        <a:pt x="8" y="78"/>
                        <a:pt x="5" y="67"/>
                        <a:pt x="2" y="58"/>
                      </a:cubicBezTo>
                      <a:cubicBezTo>
                        <a:pt x="0" y="51"/>
                        <a:pt x="0" y="45"/>
                        <a:pt x="1" y="39"/>
                      </a:cubicBezTo>
                      <a:cubicBezTo>
                        <a:pt x="3" y="22"/>
                        <a:pt x="15" y="7"/>
                        <a:pt x="32" y="2"/>
                      </a:cubicBezTo>
                      <a:cubicBezTo>
                        <a:pt x="40" y="0"/>
                        <a:pt x="47" y="0"/>
                        <a:pt x="54" y="1"/>
                      </a:cubicBezTo>
                      <a:cubicBezTo>
                        <a:pt x="70" y="5"/>
                        <a:pt x="83" y="16"/>
                        <a:pt x="88" y="33"/>
                      </a:cubicBezTo>
                      <a:cubicBezTo>
                        <a:pt x="91" y="42"/>
                        <a:pt x="94" y="53"/>
                        <a:pt x="98" y="65"/>
                      </a:cubicBezTo>
                      <a:cubicBezTo>
                        <a:pt x="98" y="67"/>
                        <a:pt x="99" y="68"/>
                        <a:pt x="99" y="70"/>
                      </a:cubicBezTo>
                      <a:cubicBezTo>
                        <a:pt x="108" y="98"/>
                        <a:pt x="118" y="132"/>
                        <a:pt x="127" y="168"/>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0" name="Freeform 11">
                  <a:extLst>
                    <a:ext uri="{FF2B5EF4-FFF2-40B4-BE49-F238E27FC236}">
                      <a16:creationId xmlns:a16="http://schemas.microsoft.com/office/drawing/2014/main" id="{39F964B4-3618-455F-A599-A27A2CFBFA26}"/>
                    </a:ext>
                  </a:extLst>
                </p:cNvPr>
                <p:cNvSpPr>
                  <a:spLocks/>
                </p:cNvSpPr>
                <p:nvPr/>
              </p:nvSpPr>
              <p:spPr bwMode="auto">
                <a:xfrm>
                  <a:off x="2790" y="1172"/>
                  <a:ext cx="105" cy="106"/>
                </a:xfrm>
                <a:custGeom>
                  <a:avLst/>
                  <a:gdLst>
                    <a:gd name="T0" fmla="*/ 1 w 112"/>
                    <a:gd name="T1" fmla="*/ 58 h 112"/>
                    <a:gd name="T2" fmla="*/ 58 w 112"/>
                    <a:gd name="T3" fmla="*/ 111 h 112"/>
                    <a:gd name="T4" fmla="*/ 111 w 112"/>
                    <a:gd name="T5" fmla="*/ 54 h 112"/>
                    <a:gd name="T6" fmla="*/ 54 w 112"/>
                    <a:gd name="T7" fmla="*/ 1 h 112"/>
                    <a:gd name="T8" fmla="*/ 1 w 112"/>
                    <a:gd name="T9" fmla="*/ 58 h 112"/>
                  </a:gdLst>
                  <a:ahLst/>
                  <a:cxnLst>
                    <a:cxn ang="0">
                      <a:pos x="T0" y="T1"/>
                    </a:cxn>
                    <a:cxn ang="0">
                      <a:pos x="T2" y="T3"/>
                    </a:cxn>
                    <a:cxn ang="0">
                      <a:pos x="T4" y="T5"/>
                    </a:cxn>
                    <a:cxn ang="0">
                      <a:pos x="T6" y="T7"/>
                    </a:cxn>
                    <a:cxn ang="0">
                      <a:pos x="T8" y="T9"/>
                    </a:cxn>
                  </a:cxnLst>
                  <a:rect l="0" t="0" r="r" b="b"/>
                  <a:pathLst>
                    <a:path w="112" h="112">
                      <a:moveTo>
                        <a:pt x="1" y="58"/>
                      </a:moveTo>
                      <a:cubicBezTo>
                        <a:pt x="2" y="88"/>
                        <a:pt x="27" y="112"/>
                        <a:pt x="58" y="111"/>
                      </a:cubicBezTo>
                      <a:cubicBezTo>
                        <a:pt x="88" y="110"/>
                        <a:pt x="112" y="85"/>
                        <a:pt x="111" y="54"/>
                      </a:cubicBezTo>
                      <a:cubicBezTo>
                        <a:pt x="110" y="24"/>
                        <a:pt x="84" y="0"/>
                        <a:pt x="54" y="1"/>
                      </a:cubicBezTo>
                      <a:cubicBezTo>
                        <a:pt x="24" y="2"/>
                        <a:pt x="0" y="27"/>
                        <a:pt x="1" y="5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1" name="Freeform 12">
                  <a:extLst>
                    <a:ext uri="{FF2B5EF4-FFF2-40B4-BE49-F238E27FC236}">
                      <a16:creationId xmlns:a16="http://schemas.microsoft.com/office/drawing/2014/main" id="{31792072-95C4-4BAB-83D2-F2FB37B9C2F2}"/>
                    </a:ext>
                  </a:extLst>
                </p:cNvPr>
                <p:cNvSpPr>
                  <a:spLocks/>
                </p:cNvSpPr>
                <p:nvPr/>
              </p:nvSpPr>
              <p:spPr bwMode="auto">
                <a:xfrm>
                  <a:off x="2414" y="1182"/>
                  <a:ext cx="120" cy="204"/>
                </a:xfrm>
                <a:custGeom>
                  <a:avLst/>
                  <a:gdLst>
                    <a:gd name="T0" fmla="*/ 125 w 128"/>
                    <a:gd name="T1" fmla="*/ 60 h 216"/>
                    <a:gd name="T2" fmla="*/ 114 w 128"/>
                    <a:gd name="T3" fmla="*/ 91 h 216"/>
                    <a:gd name="T4" fmla="*/ 112 w 128"/>
                    <a:gd name="T5" fmla="*/ 95 h 216"/>
                    <a:gd name="T6" fmla="*/ 111 w 128"/>
                    <a:gd name="T7" fmla="*/ 98 h 216"/>
                    <a:gd name="T8" fmla="*/ 88 w 128"/>
                    <a:gd name="T9" fmla="*/ 165 h 216"/>
                    <a:gd name="T10" fmla="*/ 72 w 128"/>
                    <a:gd name="T11" fmla="*/ 216 h 216"/>
                    <a:gd name="T12" fmla="*/ 0 w 128"/>
                    <a:gd name="T13" fmla="*/ 147 h 216"/>
                    <a:gd name="T14" fmla="*/ 27 w 128"/>
                    <a:gd name="T15" fmla="*/ 69 h 216"/>
                    <a:gd name="T16" fmla="*/ 29 w 128"/>
                    <a:gd name="T17" fmla="*/ 62 h 216"/>
                    <a:gd name="T18" fmla="*/ 29 w 128"/>
                    <a:gd name="T19" fmla="*/ 62 h 216"/>
                    <a:gd name="T20" fmla="*/ 40 w 128"/>
                    <a:gd name="T21" fmla="*/ 31 h 216"/>
                    <a:gd name="T22" fmla="*/ 74 w 128"/>
                    <a:gd name="T23" fmla="*/ 1 h 216"/>
                    <a:gd name="T24" fmla="*/ 97 w 128"/>
                    <a:gd name="T25" fmla="*/ 3 h 216"/>
                    <a:gd name="T26" fmla="*/ 127 w 128"/>
                    <a:gd name="T27" fmla="*/ 39 h 216"/>
                    <a:gd name="T28" fmla="*/ 125 w 128"/>
                    <a:gd name="T29" fmla="*/ 6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16">
                      <a:moveTo>
                        <a:pt x="125" y="60"/>
                      </a:moveTo>
                      <a:cubicBezTo>
                        <a:pt x="122" y="69"/>
                        <a:pt x="118" y="80"/>
                        <a:pt x="114" y="91"/>
                      </a:cubicBezTo>
                      <a:cubicBezTo>
                        <a:pt x="113" y="93"/>
                        <a:pt x="113" y="94"/>
                        <a:pt x="112" y="95"/>
                      </a:cubicBezTo>
                      <a:cubicBezTo>
                        <a:pt x="112" y="96"/>
                        <a:pt x="112" y="97"/>
                        <a:pt x="111" y="98"/>
                      </a:cubicBezTo>
                      <a:cubicBezTo>
                        <a:pt x="104" y="119"/>
                        <a:pt x="96" y="141"/>
                        <a:pt x="88" y="165"/>
                      </a:cubicBezTo>
                      <a:cubicBezTo>
                        <a:pt x="83" y="181"/>
                        <a:pt x="77" y="198"/>
                        <a:pt x="72" y="216"/>
                      </a:cubicBezTo>
                      <a:cubicBezTo>
                        <a:pt x="45" y="196"/>
                        <a:pt x="21" y="173"/>
                        <a:pt x="0" y="147"/>
                      </a:cubicBezTo>
                      <a:cubicBezTo>
                        <a:pt x="9" y="118"/>
                        <a:pt x="19" y="92"/>
                        <a:pt x="27" y="69"/>
                      </a:cubicBezTo>
                      <a:cubicBezTo>
                        <a:pt x="28" y="66"/>
                        <a:pt x="28" y="64"/>
                        <a:pt x="29" y="62"/>
                      </a:cubicBezTo>
                      <a:cubicBezTo>
                        <a:pt x="29" y="62"/>
                        <a:pt x="29" y="62"/>
                        <a:pt x="29" y="62"/>
                      </a:cubicBezTo>
                      <a:cubicBezTo>
                        <a:pt x="33" y="51"/>
                        <a:pt x="37" y="40"/>
                        <a:pt x="40" y="31"/>
                      </a:cubicBezTo>
                      <a:cubicBezTo>
                        <a:pt x="45" y="15"/>
                        <a:pt x="59" y="4"/>
                        <a:pt x="74" y="1"/>
                      </a:cubicBezTo>
                      <a:cubicBezTo>
                        <a:pt x="81" y="0"/>
                        <a:pt x="89" y="0"/>
                        <a:pt x="97" y="3"/>
                      </a:cubicBezTo>
                      <a:cubicBezTo>
                        <a:pt x="113" y="8"/>
                        <a:pt x="125" y="23"/>
                        <a:pt x="127" y="39"/>
                      </a:cubicBezTo>
                      <a:cubicBezTo>
                        <a:pt x="128" y="46"/>
                        <a:pt x="127" y="53"/>
                        <a:pt x="125" y="60"/>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2" name="Freeform 13">
                  <a:extLst>
                    <a:ext uri="{FF2B5EF4-FFF2-40B4-BE49-F238E27FC236}">
                      <a16:creationId xmlns:a16="http://schemas.microsoft.com/office/drawing/2014/main" id="{FF31990D-290E-4BB7-8ABE-15D7C88FA7DF}"/>
                    </a:ext>
                  </a:extLst>
                </p:cNvPr>
                <p:cNvSpPr>
                  <a:spLocks/>
                </p:cNvSpPr>
                <p:nvPr/>
              </p:nvSpPr>
              <p:spPr bwMode="auto">
                <a:xfrm>
                  <a:off x="2481" y="1137"/>
                  <a:ext cx="196" cy="138"/>
                </a:xfrm>
                <a:custGeom>
                  <a:avLst/>
                  <a:gdLst>
                    <a:gd name="T0" fmla="*/ 20 w 196"/>
                    <a:gd name="T1" fmla="*/ 138 h 138"/>
                    <a:gd name="T2" fmla="*/ 0 w 196"/>
                    <a:gd name="T3" fmla="*/ 36 h 138"/>
                    <a:gd name="T4" fmla="*/ 175 w 196"/>
                    <a:gd name="T5" fmla="*/ 0 h 138"/>
                    <a:gd name="T6" fmla="*/ 196 w 196"/>
                    <a:gd name="T7" fmla="*/ 102 h 138"/>
                    <a:gd name="T8" fmla="*/ 20 w 196"/>
                    <a:gd name="T9" fmla="*/ 138 h 138"/>
                  </a:gdLst>
                  <a:ahLst/>
                  <a:cxnLst>
                    <a:cxn ang="0">
                      <a:pos x="T0" y="T1"/>
                    </a:cxn>
                    <a:cxn ang="0">
                      <a:pos x="T2" y="T3"/>
                    </a:cxn>
                    <a:cxn ang="0">
                      <a:pos x="T4" y="T5"/>
                    </a:cxn>
                    <a:cxn ang="0">
                      <a:pos x="T6" y="T7"/>
                    </a:cxn>
                    <a:cxn ang="0">
                      <a:pos x="T8" y="T9"/>
                    </a:cxn>
                  </a:cxnLst>
                  <a:rect l="0" t="0" r="r" b="b"/>
                  <a:pathLst>
                    <a:path w="196" h="138">
                      <a:moveTo>
                        <a:pt x="20" y="138"/>
                      </a:moveTo>
                      <a:lnTo>
                        <a:pt x="0" y="36"/>
                      </a:lnTo>
                      <a:lnTo>
                        <a:pt x="175" y="0"/>
                      </a:lnTo>
                      <a:lnTo>
                        <a:pt x="196" y="102"/>
                      </a:lnTo>
                      <a:lnTo>
                        <a:pt x="20"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3" name="Freeform 14">
                  <a:extLst>
                    <a:ext uri="{FF2B5EF4-FFF2-40B4-BE49-F238E27FC236}">
                      <a16:creationId xmlns:a16="http://schemas.microsoft.com/office/drawing/2014/main" id="{E6F16353-680E-46C5-86F9-0A13403007E3}"/>
                    </a:ext>
                  </a:extLst>
                </p:cNvPr>
                <p:cNvSpPr>
                  <a:spLocks/>
                </p:cNvSpPr>
                <p:nvPr/>
              </p:nvSpPr>
              <p:spPr bwMode="auto">
                <a:xfrm>
                  <a:off x="2656" y="1137"/>
                  <a:ext cx="196" cy="138"/>
                </a:xfrm>
                <a:custGeom>
                  <a:avLst/>
                  <a:gdLst>
                    <a:gd name="T0" fmla="*/ 176 w 196"/>
                    <a:gd name="T1" fmla="*/ 138 h 138"/>
                    <a:gd name="T2" fmla="*/ 0 w 196"/>
                    <a:gd name="T3" fmla="*/ 102 h 138"/>
                    <a:gd name="T4" fmla="*/ 21 w 196"/>
                    <a:gd name="T5" fmla="*/ 0 h 138"/>
                    <a:gd name="T6" fmla="*/ 196 w 196"/>
                    <a:gd name="T7" fmla="*/ 36 h 138"/>
                    <a:gd name="T8" fmla="*/ 176 w 196"/>
                    <a:gd name="T9" fmla="*/ 138 h 138"/>
                  </a:gdLst>
                  <a:ahLst/>
                  <a:cxnLst>
                    <a:cxn ang="0">
                      <a:pos x="T0" y="T1"/>
                    </a:cxn>
                    <a:cxn ang="0">
                      <a:pos x="T2" y="T3"/>
                    </a:cxn>
                    <a:cxn ang="0">
                      <a:pos x="T4" y="T5"/>
                    </a:cxn>
                    <a:cxn ang="0">
                      <a:pos x="T6" y="T7"/>
                    </a:cxn>
                    <a:cxn ang="0">
                      <a:pos x="T8" y="T9"/>
                    </a:cxn>
                  </a:cxnLst>
                  <a:rect l="0" t="0" r="r" b="b"/>
                  <a:pathLst>
                    <a:path w="196" h="138">
                      <a:moveTo>
                        <a:pt x="176" y="138"/>
                      </a:moveTo>
                      <a:lnTo>
                        <a:pt x="0" y="102"/>
                      </a:lnTo>
                      <a:lnTo>
                        <a:pt x="21" y="0"/>
                      </a:lnTo>
                      <a:lnTo>
                        <a:pt x="196" y="36"/>
                      </a:lnTo>
                      <a:lnTo>
                        <a:pt x="176"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4" name="Freeform 15">
                  <a:extLst>
                    <a:ext uri="{FF2B5EF4-FFF2-40B4-BE49-F238E27FC236}">
                      <a16:creationId xmlns:a16="http://schemas.microsoft.com/office/drawing/2014/main" id="{1B01334D-C4B3-4A76-9918-3EA71D4D5FE4}"/>
                    </a:ext>
                  </a:extLst>
                </p:cNvPr>
                <p:cNvSpPr>
                  <a:spLocks/>
                </p:cNvSpPr>
                <p:nvPr/>
              </p:nvSpPr>
              <p:spPr bwMode="auto">
                <a:xfrm>
                  <a:off x="2792" y="1210"/>
                  <a:ext cx="135" cy="194"/>
                </a:xfrm>
                <a:custGeom>
                  <a:avLst/>
                  <a:gdLst>
                    <a:gd name="T0" fmla="*/ 144 w 144"/>
                    <a:gd name="T1" fmla="*/ 128 h 205"/>
                    <a:gd name="T2" fmla="*/ 135 w 144"/>
                    <a:gd name="T3" fmla="*/ 138 h 205"/>
                    <a:gd name="T4" fmla="*/ 59 w 144"/>
                    <a:gd name="T5" fmla="*/ 200 h 205"/>
                    <a:gd name="T6" fmla="*/ 51 w 144"/>
                    <a:gd name="T7" fmla="*/ 205 h 205"/>
                    <a:gd name="T8" fmla="*/ 45 w 144"/>
                    <a:gd name="T9" fmla="*/ 185 h 205"/>
                    <a:gd name="T10" fmla="*/ 10 w 144"/>
                    <a:gd name="T11" fmla="*/ 65 h 205"/>
                    <a:gd name="T12" fmla="*/ 9 w 144"/>
                    <a:gd name="T13" fmla="*/ 63 h 205"/>
                    <a:gd name="T14" fmla="*/ 0 w 144"/>
                    <a:gd name="T15" fmla="*/ 30 h 205"/>
                    <a:gd name="T16" fmla="*/ 1 w 144"/>
                    <a:gd name="T17" fmla="*/ 30 h 205"/>
                    <a:gd name="T18" fmla="*/ 10 w 144"/>
                    <a:gd name="T19" fmla="*/ 28 h 205"/>
                    <a:gd name="T20" fmla="*/ 53 w 144"/>
                    <a:gd name="T21" fmla="*/ 15 h 205"/>
                    <a:gd name="T22" fmla="*/ 96 w 144"/>
                    <a:gd name="T23" fmla="*/ 3 h 205"/>
                    <a:gd name="T24" fmla="*/ 106 w 144"/>
                    <a:gd name="T25" fmla="*/ 0 h 205"/>
                    <a:gd name="T26" fmla="*/ 109 w 144"/>
                    <a:gd name="T27" fmla="*/ 9 h 205"/>
                    <a:gd name="T28" fmla="*/ 116 w 144"/>
                    <a:gd name="T29" fmla="*/ 33 h 205"/>
                    <a:gd name="T30" fmla="*/ 144 w 144"/>
                    <a:gd name="T31" fmla="*/ 12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205">
                      <a:moveTo>
                        <a:pt x="144" y="128"/>
                      </a:moveTo>
                      <a:cubicBezTo>
                        <a:pt x="141" y="132"/>
                        <a:pt x="138" y="135"/>
                        <a:pt x="135" y="138"/>
                      </a:cubicBezTo>
                      <a:cubicBezTo>
                        <a:pt x="113" y="162"/>
                        <a:pt x="87" y="183"/>
                        <a:pt x="59" y="200"/>
                      </a:cubicBezTo>
                      <a:cubicBezTo>
                        <a:pt x="56" y="202"/>
                        <a:pt x="54" y="203"/>
                        <a:pt x="51" y="205"/>
                      </a:cubicBezTo>
                      <a:cubicBezTo>
                        <a:pt x="49" y="199"/>
                        <a:pt x="47" y="192"/>
                        <a:pt x="45" y="185"/>
                      </a:cubicBezTo>
                      <a:cubicBezTo>
                        <a:pt x="34" y="145"/>
                        <a:pt x="19" y="96"/>
                        <a:pt x="10" y="65"/>
                      </a:cubicBezTo>
                      <a:cubicBezTo>
                        <a:pt x="10" y="64"/>
                        <a:pt x="10" y="63"/>
                        <a:pt x="9" y="63"/>
                      </a:cubicBezTo>
                      <a:cubicBezTo>
                        <a:pt x="5" y="48"/>
                        <a:pt x="2" y="37"/>
                        <a:pt x="0" y="30"/>
                      </a:cubicBezTo>
                      <a:cubicBezTo>
                        <a:pt x="1" y="30"/>
                        <a:pt x="1" y="30"/>
                        <a:pt x="1" y="30"/>
                      </a:cubicBezTo>
                      <a:cubicBezTo>
                        <a:pt x="10" y="28"/>
                        <a:pt x="10" y="28"/>
                        <a:pt x="10" y="28"/>
                      </a:cubicBezTo>
                      <a:cubicBezTo>
                        <a:pt x="53" y="15"/>
                        <a:pt x="53" y="15"/>
                        <a:pt x="53" y="15"/>
                      </a:cubicBezTo>
                      <a:cubicBezTo>
                        <a:pt x="96" y="3"/>
                        <a:pt x="96" y="3"/>
                        <a:pt x="96" y="3"/>
                      </a:cubicBezTo>
                      <a:cubicBezTo>
                        <a:pt x="106" y="0"/>
                        <a:pt x="106" y="0"/>
                        <a:pt x="106" y="0"/>
                      </a:cubicBezTo>
                      <a:cubicBezTo>
                        <a:pt x="107" y="2"/>
                        <a:pt x="108" y="5"/>
                        <a:pt x="109" y="9"/>
                      </a:cubicBezTo>
                      <a:cubicBezTo>
                        <a:pt x="111" y="16"/>
                        <a:pt x="113" y="24"/>
                        <a:pt x="116" y="33"/>
                      </a:cubicBezTo>
                      <a:cubicBezTo>
                        <a:pt x="124" y="60"/>
                        <a:pt x="134" y="95"/>
                        <a:pt x="144" y="12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5" name="Freeform 16">
                  <a:extLst>
                    <a:ext uri="{FF2B5EF4-FFF2-40B4-BE49-F238E27FC236}">
                      <a16:creationId xmlns:a16="http://schemas.microsoft.com/office/drawing/2014/main" id="{F064CD39-FB49-4C8A-9ED2-0B2061A6E092}"/>
                    </a:ext>
                  </a:extLst>
                </p:cNvPr>
                <p:cNvSpPr>
                  <a:spLocks/>
                </p:cNvSpPr>
                <p:nvPr/>
              </p:nvSpPr>
              <p:spPr bwMode="auto">
                <a:xfrm>
                  <a:off x="2408" y="1207"/>
                  <a:ext cx="132" cy="185"/>
                </a:xfrm>
                <a:custGeom>
                  <a:avLst/>
                  <a:gdLst>
                    <a:gd name="T0" fmla="*/ 141 w 141"/>
                    <a:gd name="T1" fmla="*/ 36 h 196"/>
                    <a:gd name="T2" fmla="*/ 140 w 141"/>
                    <a:gd name="T3" fmla="*/ 37 h 196"/>
                    <a:gd name="T4" fmla="*/ 140 w 141"/>
                    <a:gd name="T5" fmla="*/ 37 h 196"/>
                    <a:gd name="T6" fmla="*/ 131 w 141"/>
                    <a:gd name="T7" fmla="*/ 66 h 196"/>
                    <a:gd name="T8" fmla="*/ 96 w 141"/>
                    <a:gd name="T9" fmla="*/ 173 h 196"/>
                    <a:gd name="T10" fmla="*/ 89 w 141"/>
                    <a:gd name="T11" fmla="*/ 196 h 196"/>
                    <a:gd name="T12" fmla="*/ 78 w 141"/>
                    <a:gd name="T13" fmla="*/ 189 h 196"/>
                    <a:gd name="T14" fmla="*/ 6 w 141"/>
                    <a:gd name="T15" fmla="*/ 120 h 196"/>
                    <a:gd name="T16" fmla="*/ 0 w 141"/>
                    <a:gd name="T17" fmla="*/ 112 h 196"/>
                    <a:gd name="T18" fmla="*/ 36 w 141"/>
                    <a:gd name="T19" fmla="*/ 2 h 196"/>
                    <a:gd name="T20" fmla="*/ 36 w 141"/>
                    <a:gd name="T21" fmla="*/ 0 h 196"/>
                    <a:gd name="T22" fmla="*/ 46 w 141"/>
                    <a:gd name="T23" fmla="*/ 4 h 196"/>
                    <a:gd name="T24" fmla="*/ 89 w 141"/>
                    <a:gd name="T25" fmla="*/ 18 h 196"/>
                    <a:gd name="T26" fmla="*/ 89 w 141"/>
                    <a:gd name="T27" fmla="*/ 18 h 196"/>
                    <a:gd name="T28" fmla="*/ 131 w 141"/>
                    <a:gd name="T29" fmla="*/ 33 h 196"/>
                    <a:gd name="T30" fmla="*/ 141 w 141"/>
                    <a:gd name="T31" fmla="*/ 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96">
                      <a:moveTo>
                        <a:pt x="141" y="36"/>
                      </a:moveTo>
                      <a:cubicBezTo>
                        <a:pt x="141" y="36"/>
                        <a:pt x="141" y="37"/>
                        <a:pt x="140" y="37"/>
                      </a:cubicBezTo>
                      <a:cubicBezTo>
                        <a:pt x="140" y="37"/>
                        <a:pt x="140" y="37"/>
                        <a:pt x="140" y="37"/>
                      </a:cubicBezTo>
                      <a:cubicBezTo>
                        <a:pt x="138" y="44"/>
                        <a:pt x="135" y="54"/>
                        <a:pt x="131" y="66"/>
                      </a:cubicBezTo>
                      <a:cubicBezTo>
                        <a:pt x="121" y="94"/>
                        <a:pt x="108" y="135"/>
                        <a:pt x="96" y="173"/>
                      </a:cubicBezTo>
                      <a:cubicBezTo>
                        <a:pt x="93" y="181"/>
                        <a:pt x="91" y="188"/>
                        <a:pt x="89" y="196"/>
                      </a:cubicBezTo>
                      <a:cubicBezTo>
                        <a:pt x="85" y="194"/>
                        <a:pt x="81" y="191"/>
                        <a:pt x="78" y="189"/>
                      </a:cubicBezTo>
                      <a:cubicBezTo>
                        <a:pt x="51" y="169"/>
                        <a:pt x="27" y="146"/>
                        <a:pt x="6" y="120"/>
                      </a:cubicBezTo>
                      <a:cubicBezTo>
                        <a:pt x="4" y="117"/>
                        <a:pt x="2" y="115"/>
                        <a:pt x="0" y="112"/>
                      </a:cubicBezTo>
                      <a:cubicBezTo>
                        <a:pt x="14" y="66"/>
                        <a:pt x="30" y="20"/>
                        <a:pt x="36" y="2"/>
                      </a:cubicBezTo>
                      <a:cubicBezTo>
                        <a:pt x="36" y="1"/>
                        <a:pt x="36" y="1"/>
                        <a:pt x="36" y="0"/>
                      </a:cubicBezTo>
                      <a:cubicBezTo>
                        <a:pt x="46" y="4"/>
                        <a:pt x="46" y="4"/>
                        <a:pt x="46" y="4"/>
                      </a:cubicBezTo>
                      <a:cubicBezTo>
                        <a:pt x="89" y="18"/>
                        <a:pt x="89" y="18"/>
                        <a:pt x="89" y="18"/>
                      </a:cubicBezTo>
                      <a:cubicBezTo>
                        <a:pt x="89" y="18"/>
                        <a:pt x="89" y="18"/>
                        <a:pt x="89" y="18"/>
                      </a:cubicBezTo>
                      <a:cubicBezTo>
                        <a:pt x="131" y="33"/>
                        <a:pt x="131" y="33"/>
                        <a:pt x="131" y="33"/>
                      </a:cubicBezTo>
                      <a:cubicBezTo>
                        <a:pt x="141" y="36"/>
                        <a:pt x="141" y="36"/>
                        <a:pt x="141" y="36"/>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6" name="Freeform 17">
                  <a:extLst>
                    <a:ext uri="{FF2B5EF4-FFF2-40B4-BE49-F238E27FC236}">
                      <a16:creationId xmlns:a16="http://schemas.microsoft.com/office/drawing/2014/main" id="{A48593A6-647D-44E5-9BEC-7EE39A74FF64}"/>
                    </a:ext>
                  </a:extLst>
                </p:cNvPr>
                <p:cNvSpPr>
                  <a:spLocks/>
                </p:cNvSpPr>
                <p:nvPr/>
              </p:nvSpPr>
              <p:spPr bwMode="auto">
                <a:xfrm>
                  <a:off x="2437" y="1170"/>
                  <a:ext cx="108" cy="110"/>
                </a:xfrm>
                <a:custGeom>
                  <a:avLst/>
                  <a:gdLst>
                    <a:gd name="T0" fmla="*/ 113 w 116"/>
                    <a:gd name="T1" fmla="*/ 53 h 116"/>
                    <a:gd name="T2" fmla="*/ 63 w 116"/>
                    <a:gd name="T3" fmla="*/ 113 h 116"/>
                    <a:gd name="T4" fmla="*/ 3 w 116"/>
                    <a:gd name="T5" fmla="*/ 63 h 116"/>
                    <a:gd name="T6" fmla="*/ 53 w 116"/>
                    <a:gd name="T7" fmla="*/ 3 h 116"/>
                    <a:gd name="T8" fmla="*/ 113 w 116"/>
                    <a:gd name="T9" fmla="*/ 53 h 116"/>
                  </a:gdLst>
                  <a:ahLst/>
                  <a:cxnLst>
                    <a:cxn ang="0">
                      <a:pos x="T0" y="T1"/>
                    </a:cxn>
                    <a:cxn ang="0">
                      <a:pos x="T2" y="T3"/>
                    </a:cxn>
                    <a:cxn ang="0">
                      <a:pos x="T4" y="T5"/>
                    </a:cxn>
                    <a:cxn ang="0">
                      <a:pos x="T6" y="T7"/>
                    </a:cxn>
                    <a:cxn ang="0">
                      <a:pos x="T8" y="T9"/>
                    </a:cxn>
                  </a:cxnLst>
                  <a:rect l="0" t="0" r="r" b="b"/>
                  <a:pathLst>
                    <a:path w="116" h="116">
                      <a:moveTo>
                        <a:pt x="113" y="53"/>
                      </a:moveTo>
                      <a:cubicBezTo>
                        <a:pt x="116" y="83"/>
                        <a:pt x="94" y="110"/>
                        <a:pt x="63" y="113"/>
                      </a:cubicBezTo>
                      <a:cubicBezTo>
                        <a:pt x="33" y="116"/>
                        <a:pt x="6" y="94"/>
                        <a:pt x="3" y="63"/>
                      </a:cubicBezTo>
                      <a:cubicBezTo>
                        <a:pt x="0" y="33"/>
                        <a:pt x="23" y="6"/>
                        <a:pt x="53" y="3"/>
                      </a:cubicBezTo>
                      <a:cubicBezTo>
                        <a:pt x="83" y="0"/>
                        <a:pt x="110" y="23"/>
                        <a:pt x="113" y="53"/>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7" name="Freeform 18">
                  <a:extLst>
                    <a:ext uri="{FF2B5EF4-FFF2-40B4-BE49-F238E27FC236}">
                      <a16:creationId xmlns:a16="http://schemas.microsoft.com/office/drawing/2014/main" id="{A66F3424-75D7-400E-AC60-844ABC3E24B3}"/>
                    </a:ext>
                  </a:extLst>
                </p:cNvPr>
                <p:cNvSpPr>
                  <a:spLocks/>
                </p:cNvSpPr>
                <p:nvPr/>
              </p:nvSpPr>
              <p:spPr bwMode="auto">
                <a:xfrm>
                  <a:off x="2607" y="1107"/>
                  <a:ext cx="111" cy="91"/>
                </a:xfrm>
                <a:custGeom>
                  <a:avLst/>
                  <a:gdLst>
                    <a:gd name="T0" fmla="*/ 60 w 119"/>
                    <a:gd name="T1" fmla="*/ 96 h 96"/>
                    <a:gd name="T2" fmla="*/ 0 w 119"/>
                    <a:gd name="T3" fmla="*/ 42 h 96"/>
                    <a:gd name="T4" fmla="*/ 0 w 119"/>
                    <a:gd name="T5" fmla="*/ 0 h 96"/>
                    <a:gd name="T6" fmla="*/ 119 w 119"/>
                    <a:gd name="T7" fmla="*/ 0 h 96"/>
                    <a:gd name="T8" fmla="*/ 119 w 119"/>
                    <a:gd name="T9" fmla="*/ 42 h 96"/>
                    <a:gd name="T10" fmla="*/ 60 w 119"/>
                    <a:gd name="T11" fmla="*/ 96 h 96"/>
                  </a:gdLst>
                  <a:ahLst/>
                  <a:cxnLst>
                    <a:cxn ang="0">
                      <a:pos x="T0" y="T1"/>
                    </a:cxn>
                    <a:cxn ang="0">
                      <a:pos x="T2" y="T3"/>
                    </a:cxn>
                    <a:cxn ang="0">
                      <a:pos x="T4" y="T5"/>
                    </a:cxn>
                    <a:cxn ang="0">
                      <a:pos x="T6" y="T7"/>
                    </a:cxn>
                    <a:cxn ang="0">
                      <a:pos x="T8" y="T9"/>
                    </a:cxn>
                    <a:cxn ang="0">
                      <a:pos x="T10" y="T11"/>
                    </a:cxn>
                  </a:cxnLst>
                  <a:rect l="0" t="0" r="r" b="b"/>
                  <a:pathLst>
                    <a:path w="119" h="96">
                      <a:moveTo>
                        <a:pt x="60" y="96"/>
                      </a:moveTo>
                      <a:cubicBezTo>
                        <a:pt x="27" y="96"/>
                        <a:pt x="0" y="75"/>
                        <a:pt x="0" y="42"/>
                      </a:cubicBezTo>
                      <a:cubicBezTo>
                        <a:pt x="0" y="0"/>
                        <a:pt x="0" y="0"/>
                        <a:pt x="0" y="0"/>
                      </a:cubicBezTo>
                      <a:cubicBezTo>
                        <a:pt x="119" y="0"/>
                        <a:pt x="119" y="0"/>
                        <a:pt x="119" y="0"/>
                      </a:cubicBezTo>
                      <a:cubicBezTo>
                        <a:pt x="119" y="42"/>
                        <a:pt x="119" y="42"/>
                        <a:pt x="119" y="42"/>
                      </a:cubicBezTo>
                      <a:cubicBezTo>
                        <a:pt x="119" y="75"/>
                        <a:pt x="93" y="96"/>
                        <a:pt x="60" y="96"/>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8" name="Freeform 19">
                  <a:extLst>
                    <a:ext uri="{FF2B5EF4-FFF2-40B4-BE49-F238E27FC236}">
                      <a16:creationId xmlns:a16="http://schemas.microsoft.com/office/drawing/2014/main" id="{E27A4335-97DF-4AA3-9D95-D668B3A3900D}"/>
                    </a:ext>
                  </a:extLst>
                </p:cNvPr>
                <p:cNvSpPr>
                  <a:spLocks/>
                </p:cNvSpPr>
                <p:nvPr/>
              </p:nvSpPr>
              <p:spPr bwMode="auto">
                <a:xfrm>
                  <a:off x="2636" y="1101"/>
                  <a:ext cx="52" cy="13"/>
                </a:xfrm>
                <a:custGeom>
                  <a:avLst/>
                  <a:gdLst>
                    <a:gd name="T0" fmla="*/ 28 w 56"/>
                    <a:gd name="T1" fmla="*/ 14 h 14"/>
                    <a:gd name="T2" fmla="*/ 10 w 56"/>
                    <a:gd name="T3" fmla="*/ 12 h 14"/>
                    <a:gd name="T4" fmla="*/ 4 w 56"/>
                    <a:gd name="T5" fmla="*/ 11 h 14"/>
                    <a:gd name="T6" fmla="*/ 0 w 56"/>
                    <a:gd name="T7" fmla="*/ 5 h 14"/>
                    <a:gd name="T8" fmla="*/ 7 w 56"/>
                    <a:gd name="T9" fmla="*/ 1 h 14"/>
                    <a:gd name="T10" fmla="*/ 12 w 56"/>
                    <a:gd name="T11" fmla="*/ 2 h 14"/>
                    <a:gd name="T12" fmla="*/ 44 w 56"/>
                    <a:gd name="T13" fmla="*/ 2 h 14"/>
                    <a:gd name="T14" fmla="*/ 49 w 56"/>
                    <a:gd name="T15" fmla="*/ 1 h 14"/>
                    <a:gd name="T16" fmla="*/ 56 w 56"/>
                    <a:gd name="T17" fmla="*/ 5 h 14"/>
                    <a:gd name="T18" fmla="*/ 52 w 56"/>
                    <a:gd name="T19" fmla="*/ 11 h 14"/>
                    <a:gd name="T20" fmla="*/ 46 w 56"/>
                    <a:gd name="T21" fmla="*/ 12 h 14"/>
                    <a:gd name="T22" fmla="*/ 28 w 56"/>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4">
                      <a:moveTo>
                        <a:pt x="28" y="14"/>
                      </a:moveTo>
                      <a:cubicBezTo>
                        <a:pt x="22" y="14"/>
                        <a:pt x="16" y="13"/>
                        <a:pt x="10" y="12"/>
                      </a:cubicBezTo>
                      <a:cubicBezTo>
                        <a:pt x="4" y="11"/>
                        <a:pt x="4" y="11"/>
                        <a:pt x="4" y="11"/>
                      </a:cubicBezTo>
                      <a:cubicBezTo>
                        <a:pt x="1" y="10"/>
                        <a:pt x="0" y="7"/>
                        <a:pt x="0" y="5"/>
                      </a:cubicBezTo>
                      <a:cubicBezTo>
                        <a:pt x="1" y="2"/>
                        <a:pt x="4" y="0"/>
                        <a:pt x="7" y="1"/>
                      </a:cubicBezTo>
                      <a:cubicBezTo>
                        <a:pt x="12" y="2"/>
                        <a:pt x="12" y="2"/>
                        <a:pt x="12" y="2"/>
                      </a:cubicBezTo>
                      <a:cubicBezTo>
                        <a:pt x="23" y="4"/>
                        <a:pt x="33" y="4"/>
                        <a:pt x="44" y="2"/>
                      </a:cubicBezTo>
                      <a:cubicBezTo>
                        <a:pt x="49" y="1"/>
                        <a:pt x="49" y="1"/>
                        <a:pt x="49" y="1"/>
                      </a:cubicBezTo>
                      <a:cubicBezTo>
                        <a:pt x="52" y="0"/>
                        <a:pt x="55" y="2"/>
                        <a:pt x="56" y="5"/>
                      </a:cubicBezTo>
                      <a:cubicBezTo>
                        <a:pt x="56" y="7"/>
                        <a:pt x="55" y="10"/>
                        <a:pt x="52" y="11"/>
                      </a:cubicBezTo>
                      <a:cubicBezTo>
                        <a:pt x="46" y="12"/>
                        <a:pt x="46" y="12"/>
                        <a:pt x="46" y="12"/>
                      </a:cubicBezTo>
                      <a:cubicBezTo>
                        <a:pt x="40" y="13"/>
                        <a:pt x="34" y="14"/>
                        <a:pt x="28" y="14"/>
                      </a:cubicBezTo>
                      <a:close/>
                    </a:path>
                  </a:pathLst>
                </a:custGeom>
                <a:solidFill>
                  <a:srgbClr val="C98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9" name="Freeform 20">
                  <a:extLst>
                    <a:ext uri="{FF2B5EF4-FFF2-40B4-BE49-F238E27FC236}">
                      <a16:creationId xmlns:a16="http://schemas.microsoft.com/office/drawing/2014/main" id="{281652E1-8117-425D-AF9F-8B7DA39EF902}"/>
                    </a:ext>
                  </a:extLst>
                </p:cNvPr>
                <p:cNvSpPr>
                  <a:spLocks/>
                </p:cNvSpPr>
                <p:nvPr/>
              </p:nvSpPr>
              <p:spPr bwMode="auto">
                <a:xfrm>
                  <a:off x="2552" y="814"/>
                  <a:ext cx="242" cy="220"/>
                </a:xfrm>
                <a:custGeom>
                  <a:avLst/>
                  <a:gdLst>
                    <a:gd name="T0" fmla="*/ 226 w 259"/>
                    <a:gd name="T1" fmla="*/ 152 h 233"/>
                    <a:gd name="T2" fmla="*/ 221 w 259"/>
                    <a:gd name="T3" fmla="*/ 153 h 233"/>
                    <a:gd name="T4" fmla="*/ 221 w 259"/>
                    <a:gd name="T5" fmla="*/ 233 h 233"/>
                    <a:gd name="T6" fmla="*/ 205 w 259"/>
                    <a:gd name="T7" fmla="*/ 233 h 233"/>
                    <a:gd name="T8" fmla="*/ 200 w 259"/>
                    <a:gd name="T9" fmla="*/ 144 h 233"/>
                    <a:gd name="T10" fmla="*/ 156 w 259"/>
                    <a:gd name="T11" fmla="*/ 92 h 233"/>
                    <a:gd name="T12" fmla="*/ 33 w 259"/>
                    <a:gd name="T13" fmla="*/ 146 h 233"/>
                    <a:gd name="T14" fmla="*/ 34 w 259"/>
                    <a:gd name="T15" fmla="*/ 230 h 233"/>
                    <a:gd name="T16" fmla="*/ 17 w 259"/>
                    <a:gd name="T17" fmla="*/ 233 h 233"/>
                    <a:gd name="T18" fmla="*/ 17 w 259"/>
                    <a:gd name="T19" fmla="*/ 147 h 233"/>
                    <a:gd name="T20" fmla="*/ 8 w 259"/>
                    <a:gd name="T21" fmla="*/ 139 h 233"/>
                    <a:gd name="T22" fmla="*/ 143 w 259"/>
                    <a:gd name="T23" fmla="*/ 32 h 233"/>
                    <a:gd name="T24" fmla="*/ 146 w 259"/>
                    <a:gd name="T25" fmla="*/ 33 h 233"/>
                    <a:gd name="T26" fmla="*/ 151 w 259"/>
                    <a:gd name="T27" fmla="*/ 33 h 233"/>
                    <a:gd name="T28" fmla="*/ 226 w 259"/>
                    <a:gd name="T29" fmla="*/ 15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33">
                      <a:moveTo>
                        <a:pt x="226" y="152"/>
                      </a:moveTo>
                      <a:cubicBezTo>
                        <a:pt x="225" y="153"/>
                        <a:pt x="223" y="154"/>
                        <a:pt x="221" y="153"/>
                      </a:cubicBezTo>
                      <a:cubicBezTo>
                        <a:pt x="221" y="233"/>
                        <a:pt x="221" y="233"/>
                        <a:pt x="221" y="233"/>
                      </a:cubicBezTo>
                      <a:cubicBezTo>
                        <a:pt x="205" y="233"/>
                        <a:pt x="205" y="233"/>
                        <a:pt x="205" y="233"/>
                      </a:cubicBezTo>
                      <a:cubicBezTo>
                        <a:pt x="200" y="144"/>
                        <a:pt x="200" y="144"/>
                        <a:pt x="200" y="144"/>
                      </a:cubicBezTo>
                      <a:cubicBezTo>
                        <a:pt x="185" y="133"/>
                        <a:pt x="172" y="112"/>
                        <a:pt x="156" y="92"/>
                      </a:cubicBezTo>
                      <a:cubicBezTo>
                        <a:pt x="123" y="114"/>
                        <a:pt x="65" y="141"/>
                        <a:pt x="33" y="146"/>
                      </a:cubicBezTo>
                      <a:cubicBezTo>
                        <a:pt x="34" y="230"/>
                        <a:pt x="34" y="230"/>
                        <a:pt x="34" y="230"/>
                      </a:cubicBezTo>
                      <a:cubicBezTo>
                        <a:pt x="17" y="233"/>
                        <a:pt x="17" y="233"/>
                        <a:pt x="17" y="233"/>
                      </a:cubicBezTo>
                      <a:cubicBezTo>
                        <a:pt x="17" y="147"/>
                        <a:pt x="17" y="147"/>
                        <a:pt x="17" y="147"/>
                      </a:cubicBezTo>
                      <a:cubicBezTo>
                        <a:pt x="12" y="146"/>
                        <a:pt x="8" y="143"/>
                        <a:pt x="8" y="139"/>
                      </a:cubicBezTo>
                      <a:cubicBezTo>
                        <a:pt x="0" y="64"/>
                        <a:pt x="72" y="0"/>
                        <a:pt x="143" y="32"/>
                      </a:cubicBezTo>
                      <a:cubicBezTo>
                        <a:pt x="144" y="32"/>
                        <a:pt x="145" y="33"/>
                        <a:pt x="146" y="33"/>
                      </a:cubicBezTo>
                      <a:cubicBezTo>
                        <a:pt x="148" y="33"/>
                        <a:pt x="150" y="33"/>
                        <a:pt x="151" y="33"/>
                      </a:cubicBezTo>
                      <a:cubicBezTo>
                        <a:pt x="221" y="35"/>
                        <a:pt x="259" y="109"/>
                        <a:pt x="226" y="1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0" name="Freeform 21">
                  <a:extLst>
                    <a:ext uri="{FF2B5EF4-FFF2-40B4-BE49-F238E27FC236}">
                      <a16:creationId xmlns:a16="http://schemas.microsoft.com/office/drawing/2014/main" id="{33990B70-76D9-4D0C-B178-53F902CE89BC}"/>
                    </a:ext>
                  </a:extLst>
                </p:cNvPr>
                <p:cNvSpPr>
                  <a:spLocks noEditPoints="1"/>
                </p:cNvSpPr>
                <p:nvPr/>
              </p:nvSpPr>
              <p:spPr bwMode="auto">
                <a:xfrm>
                  <a:off x="2611" y="1066"/>
                  <a:ext cx="103" cy="94"/>
                </a:xfrm>
                <a:custGeom>
                  <a:avLst/>
                  <a:gdLst>
                    <a:gd name="T0" fmla="*/ 109 w 111"/>
                    <a:gd name="T1" fmla="*/ 43 h 99"/>
                    <a:gd name="T2" fmla="*/ 55 w 111"/>
                    <a:gd name="T3" fmla="*/ 0 h 99"/>
                    <a:gd name="T4" fmla="*/ 1 w 111"/>
                    <a:gd name="T5" fmla="*/ 43 h 99"/>
                    <a:gd name="T6" fmla="*/ 0 w 111"/>
                    <a:gd name="T7" fmla="*/ 55 h 99"/>
                    <a:gd name="T8" fmla="*/ 0 w 111"/>
                    <a:gd name="T9" fmla="*/ 86 h 99"/>
                    <a:gd name="T10" fmla="*/ 0 w 111"/>
                    <a:gd name="T11" fmla="*/ 90 h 99"/>
                    <a:gd name="T12" fmla="*/ 54 w 111"/>
                    <a:gd name="T13" fmla="*/ 98 h 99"/>
                    <a:gd name="T14" fmla="*/ 56 w 111"/>
                    <a:gd name="T15" fmla="*/ 99 h 99"/>
                    <a:gd name="T16" fmla="*/ 66 w 111"/>
                    <a:gd name="T17" fmla="*/ 98 h 99"/>
                    <a:gd name="T18" fmla="*/ 110 w 111"/>
                    <a:gd name="T19" fmla="*/ 91 h 99"/>
                    <a:gd name="T20" fmla="*/ 111 w 111"/>
                    <a:gd name="T21" fmla="*/ 86 h 99"/>
                    <a:gd name="T22" fmla="*/ 111 w 111"/>
                    <a:gd name="T23" fmla="*/ 55 h 99"/>
                    <a:gd name="T24" fmla="*/ 109 w 111"/>
                    <a:gd name="T25" fmla="*/ 43 h 99"/>
                    <a:gd name="T26" fmla="*/ 55 w 111"/>
                    <a:gd name="T27" fmla="*/ 34 h 99"/>
                    <a:gd name="T28" fmla="*/ 87 w 111"/>
                    <a:gd name="T29" fmla="*/ 43 h 99"/>
                    <a:gd name="T30" fmla="*/ 89 w 111"/>
                    <a:gd name="T31" fmla="*/ 53 h 99"/>
                    <a:gd name="T32" fmla="*/ 89 w 111"/>
                    <a:gd name="T33" fmla="*/ 64 h 99"/>
                    <a:gd name="T34" fmla="*/ 64 w 111"/>
                    <a:gd name="T35" fmla="*/ 68 h 99"/>
                    <a:gd name="T36" fmla="*/ 64 w 111"/>
                    <a:gd name="T37" fmla="*/ 52 h 99"/>
                    <a:gd name="T38" fmla="*/ 47 w 111"/>
                    <a:gd name="T39" fmla="*/ 52 h 99"/>
                    <a:gd name="T40" fmla="*/ 47 w 111"/>
                    <a:gd name="T41" fmla="*/ 68 h 99"/>
                    <a:gd name="T42" fmla="*/ 22 w 111"/>
                    <a:gd name="T43" fmla="*/ 64 h 99"/>
                    <a:gd name="T44" fmla="*/ 22 w 111"/>
                    <a:gd name="T45" fmla="*/ 53 h 99"/>
                    <a:gd name="T46" fmla="*/ 24 w 111"/>
                    <a:gd name="T47" fmla="*/ 43 h 99"/>
                    <a:gd name="T48" fmla="*/ 55 w 111"/>
                    <a:gd name="T49"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99">
                      <a:moveTo>
                        <a:pt x="109" y="43"/>
                      </a:moveTo>
                      <a:cubicBezTo>
                        <a:pt x="104" y="18"/>
                        <a:pt x="82" y="0"/>
                        <a:pt x="55" y="0"/>
                      </a:cubicBezTo>
                      <a:cubicBezTo>
                        <a:pt x="29" y="0"/>
                        <a:pt x="7" y="18"/>
                        <a:pt x="1" y="43"/>
                      </a:cubicBezTo>
                      <a:cubicBezTo>
                        <a:pt x="1" y="47"/>
                        <a:pt x="0" y="51"/>
                        <a:pt x="0" y="55"/>
                      </a:cubicBezTo>
                      <a:cubicBezTo>
                        <a:pt x="0" y="86"/>
                        <a:pt x="0" y="86"/>
                        <a:pt x="0" y="86"/>
                      </a:cubicBezTo>
                      <a:cubicBezTo>
                        <a:pt x="0" y="88"/>
                        <a:pt x="0" y="89"/>
                        <a:pt x="0" y="90"/>
                      </a:cubicBezTo>
                      <a:cubicBezTo>
                        <a:pt x="17" y="95"/>
                        <a:pt x="35" y="98"/>
                        <a:pt x="54" y="98"/>
                      </a:cubicBezTo>
                      <a:cubicBezTo>
                        <a:pt x="54" y="99"/>
                        <a:pt x="55" y="99"/>
                        <a:pt x="56" y="99"/>
                      </a:cubicBezTo>
                      <a:cubicBezTo>
                        <a:pt x="59" y="99"/>
                        <a:pt x="63" y="98"/>
                        <a:pt x="66" y="98"/>
                      </a:cubicBezTo>
                      <a:cubicBezTo>
                        <a:pt x="82" y="97"/>
                        <a:pt x="96" y="95"/>
                        <a:pt x="110" y="91"/>
                      </a:cubicBezTo>
                      <a:cubicBezTo>
                        <a:pt x="110" y="89"/>
                        <a:pt x="111" y="88"/>
                        <a:pt x="111" y="86"/>
                      </a:cubicBezTo>
                      <a:cubicBezTo>
                        <a:pt x="111" y="55"/>
                        <a:pt x="111" y="55"/>
                        <a:pt x="111" y="55"/>
                      </a:cubicBezTo>
                      <a:cubicBezTo>
                        <a:pt x="111" y="51"/>
                        <a:pt x="110" y="47"/>
                        <a:pt x="109" y="43"/>
                      </a:cubicBezTo>
                      <a:close/>
                      <a:moveTo>
                        <a:pt x="55" y="34"/>
                      </a:moveTo>
                      <a:cubicBezTo>
                        <a:pt x="70" y="34"/>
                        <a:pt x="82" y="34"/>
                        <a:pt x="87" y="43"/>
                      </a:cubicBezTo>
                      <a:cubicBezTo>
                        <a:pt x="88" y="45"/>
                        <a:pt x="89" y="49"/>
                        <a:pt x="89" y="53"/>
                      </a:cubicBezTo>
                      <a:cubicBezTo>
                        <a:pt x="89" y="53"/>
                        <a:pt x="89" y="63"/>
                        <a:pt x="89" y="64"/>
                      </a:cubicBezTo>
                      <a:cubicBezTo>
                        <a:pt x="81" y="66"/>
                        <a:pt x="73" y="68"/>
                        <a:pt x="64" y="68"/>
                      </a:cubicBezTo>
                      <a:cubicBezTo>
                        <a:pt x="64" y="52"/>
                        <a:pt x="64" y="52"/>
                        <a:pt x="64" y="52"/>
                      </a:cubicBezTo>
                      <a:cubicBezTo>
                        <a:pt x="47" y="52"/>
                        <a:pt x="47" y="52"/>
                        <a:pt x="47" y="52"/>
                      </a:cubicBezTo>
                      <a:cubicBezTo>
                        <a:pt x="47" y="68"/>
                        <a:pt x="47" y="68"/>
                        <a:pt x="47" y="68"/>
                      </a:cubicBezTo>
                      <a:cubicBezTo>
                        <a:pt x="38" y="68"/>
                        <a:pt x="30" y="66"/>
                        <a:pt x="22" y="64"/>
                      </a:cubicBezTo>
                      <a:cubicBezTo>
                        <a:pt x="22" y="63"/>
                        <a:pt x="22" y="53"/>
                        <a:pt x="22" y="53"/>
                      </a:cubicBezTo>
                      <a:cubicBezTo>
                        <a:pt x="22" y="49"/>
                        <a:pt x="23" y="45"/>
                        <a:pt x="24" y="43"/>
                      </a:cubicBezTo>
                      <a:cubicBezTo>
                        <a:pt x="29" y="34"/>
                        <a:pt x="41" y="34"/>
                        <a:pt x="5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1" name="Freeform 22">
                  <a:extLst>
                    <a:ext uri="{FF2B5EF4-FFF2-40B4-BE49-F238E27FC236}">
                      <a16:creationId xmlns:a16="http://schemas.microsoft.com/office/drawing/2014/main" id="{93C22834-63E6-4954-AB9B-AD92DFA1105A}"/>
                    </a:ext>
                  </a:extLst>
                </p:cNvPr>
                <p:cNvSpPr>
                  <a:spLocks/>
                </p:cNvSpPr>
                <p:nvPr/>
              </p:nvSpPr>
              <p:spPr bwMode="auto">
                <a:xfrm>
                  <a:off x="2606" y="986"/>
                  <a:ext cx="43" cy="9"/>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2" name="Freeform 24">
                  <a:extLst>
                    <a:ext uri="{FF2B5EF4-FFF2-40B4-BE49-F238E27FC236}">
                      <a16:creationId xmlns:a16="http://schemas.microsoft.com/office/drawing/2014/main" id="{BFE63508-B8C4-4D35-A056-18B29446DCDD}"/>
                    </a:ext>
                  </a:extLst>
                </p:cNvPr>
                <p:cNvSpPr>
                  <a:spLocks/>
                </p:cNvSpPr>
                <p:nvPr/>
              </p:nvSpPr>
              <p:spPr bwMode="auto">
                <a:xfrm>
                  <a:off x="2626" y="997"/>
                  <a:ext cx="15" cy="14"/>
                </a:xfrm>
                <a:custGeom>
                  <a:avLst/>
                  <a:gdLst>
                    <a:gd name="T0" fmla="*/ 3 w 16"/>
                    <a:gd name="T1" fmla="*/ 13 h 15"/>
                    <a:gd name="T2" fmla="*/ 3 w 16"/>
                    <a:gd name="T3" fmla="*/ 3 h 15"/>
                    <a:gd name="T4" fmla="*/ 13 w 16"/>
                    <a:gd name="T5" fmla="*/ 3 h 15"/>
                    <a:gd name="T6" fmla="*/ 13 w 16"/>
                    <a:gd name="T7" fmla="*/ 13 h 15"/>
                    <a:gd name="T8" fmla="*/ 3 w 16"/>
                    <a:gd name="T9" fmla="*/ 13 h 15"/>
                  </a:gdLst>
                  <a:ahLst/>
                  <a:cxnLst>
                    <a:cxn ang="0">
                      <a:pos x="T0" y="T1"/>
                    </a:cxn>
                    <a:cxn ang="0">
                      <a:pos x="T2" y="T3"/>
                    </a:cxn>
                    <a:cxn ang="0">
                      <a:pos x="T4" y="T5"/>
                    </a:cxn>
                    <a:cxn ang="0">
                      <a:pos x="T6" y="T7"/>
                    </a:cxn>
                    <a:cxn ang="0">
                      <a:pos x="T8" y="T9"/>
                    </a:cxn>
                  </a:cxnLst>
                  <a:rect l="0" t="0" r="r" b="b"/>
                  <a:pathLst>
                    <a:path w="16" h="15">
                      <a:moveTo>
                        <a:pt x="3" y="13"/>
                      </a:moveTo>
                      <a:cubicBezTo>
                        <a:pt x="0" y="10"/>
                        <a:pt x="0" y="5"/>
                        <a:pt x="3" y="3"/>
                      </a:cubicBezTo>
                      <a:cubicBezTo>
                        <a:pt x="6" y="0"/>
                        <a:pt x="10" y="0"/>
                        <a:pt x="13" y="3"/>
                      </a:cubicBezTo>
                      <a:cubicBezTo>
                        <a:pt x="16" y="5"/>
                        <a:pt x="16" y="10"/>
                        <a:pt x="13" y="13"/>
                      </a:cubicBezTo>
                      <a:cubicBezTo>
                        <a:pt x="10" y="15"/>
                        <a:pt x="6" y="15"/>
                        <a:pt x="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3" name="Freeform 25">
                  <a:extLst>
                    <a:ext uri="{FF2B5EF4-FFF2-40B4-BE49-F238E27FC236}">
                      <a16:creationId xmlns:a16="http://schemas.microsoft.com/office/drawing/2014/main" id="{553E0A38-5DBD-4658-8733-74F4539E5A29}"/>
                    </a:ext>
                  </a:extLst>
                </p:cNvPr>
                <p:cNvSpPr>
                  <a:spLocks/>
                </p:cNvSpPr>
                <p:nvPr/>
              </p:nvSpPr>
              <p:spPr bwMode="auto">
                <a:xfrm>
                  <a:off x="2683" y="994"/>
                  <a:ext cx="14" cy="14"/>
                </a:xfrm>
                <a:custGeom>
                  <a:avLst/>
                  <a:gdLst>
                    <a:gd name="T0" fmla="*/ 3 w 15"/>
                    <a:gd name="T1" fmla="*/ 12 h 15"/>
                    <a:gd name="T2" fmla="*/ 3 w 15"/>
                    <a:gd name="T3" fmla="*/ 3 h 15"/>
                    <a:gd name="T4" fmla="*/ 13 w 15"/>
                    <a:gd name="T5" fmla="*/ 3 h 15"/>
                    <a:gd name="T6" fmla="*/ 13 w 15"/>
                    <a:gd name="T7" fmla="*/ 12 h 15"/>
                    <a:gd name="T8" fmla="*/ 3 w 15"/>
                    <a:gd name="T9" fmla="*/ 12 h 15"/>
                  </a:gdLst>
                  <a:ahLst/>
                  <a:cxnLst>
                    <a:cxn ang="0">
                      <a:pos x="T0" y="T1"/>
                    </a:cxn>
                    <a:cxn ang="0">
                      <a:pos x="T2" y="T3"/>
                    </a:cxn>
                    <a:cxn ang="0">
                      <a:pos x="T4" y="T5"/>
                    </a:cxn>
                    <a:cxn ang="0">
                      <a:pos x="T6" y="T7"/>
                    </a:cxn>
                    <a:cxn ang="0">
                      <a:pos x="T8" y="T9"/>
                    </a:cxn>
                  </a:cxnLst>
                  <a:rect l="0" t="0" r="r" b="b"/>
                  <a:pathLst>
                    <a:path w="15" h="15">
                      <a:moveTo>
                        <a:pt x="3" y="12"/>
                      </a:moveTo>
                      <a:cubicBezTo>
                        <a:pt x="0" y="10"/>
                        <a:pt x="0" y="5"/>
                        <a:pt x="3" y="3"/>
                      </a:cubicBezTo>
                      <a:cubicBezTo>
                        <a:pt x="5" y="0"/>
                        <a:pt x="10" y="0"/>
                        <a:pt x="13" y="3"/>
                      </a:cubicBezTo>
                      <a:cubicBezTo>
                        <a:pt x="15" y="5"/>
                        <a:pt x="15" y="10"/>
                        <a:pt x="13" y="12"/>
                      </a:cubicBezTo>
                      <a:cubicBezTo>
                        <a:pt x="10" y="15"/>
                        <a:pt x="5" y="15"/>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4" name="Freeform 26">
                  <a:extLst>
                    <a:ext uri="{FF2B5EF4-FFF2-40B4-BE49-F238E27FC236}">
                      <a16:creationId xmlns:a16="http://schemas.microsoft.com/office/drawing/2014/main" id="{47466431-EDDF-4811-8E26-B7A2834A77B9}"/>
                    </a:ext>
                  </a:extLst>
                </p:cNvPr>
                <p:cNvSpPr>
                  <a:spLocks/>
                </p:cNvSpPr>
                <p:nvPr/>
              </p:nvSpPr>
              <p:spPr bwMode="auto">
                <a:xfrm>
                  <a:off x="2664" y="1052"/>
                  <a:ext cx="25" cy="13"/>
                </a:xfrm>
                <a:custGeom>
                  <a:avLst/>
                  <a:gdLst>
                    <a:gd name="T0" fmla="*/ 0 w 27"/>
                    <a:gd name="T1" fmla="*/ 0 h 14"/>
                    <a:gd name="T2" fmla="*/ 0 w 27"/>
                    <a:gd name="T3" fmla="*/ 14 h 14"/>
                    <a:gd name="T4" fmla="*/ 8 w 27"/>
                    <a:gd name="T5" fmla="*/ 11 h 14"/>
                    <a:gd name="T6" fmla="*/ 21 w 27"/>
                    <a:gd name="T7" fmla="*/ 7 h 14"/>
                    <a:gd name="T8" fmla="*/ 27 w 27"/>
                    <a:gd name="T9" fmla="*/ 0 h 14"/>
                    <a:gd name="T10" fmla="*/ 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0" y="0"/>
                      </a:moveTo>
                      <a:cubicBezTo>
                        <a:pt x="0" y="14"/>
                        <a:pt x="0" y="14"/>
                        <a:pt x="0" y="14"/>
                      </a:cubicBezTo>
                      <a:cubicBezTo>
                        <a:pt x="2" y="14"/>
                        <a:pt x="5" y="13"/>
                        <a:pt x="8" y="11"/>
                      </a:cubicBezTo>
                      <a:cubicBezTo>
                        <a:pt x="10" y="8"/>
                        <a:pt x="15" y="7"/>
                        <a:pt x="21" y="7"/>
                      </a:cubicBezTo>
                      <a:cubicBezTo>
                        <a:pt x="24" y="7"/>
                        <a:pt x="27" y="4"/>
                        <a:pt x="27" y="0"/>
                      </a:cubicBezTo>
                      <a:lnTo>
                        <a:pt x="0"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5" name="Freeform 27">
                  <a:extLst>
                    <a:ext uri="{FF2B5EF4-FFF2-40B4-BE49-F238E27FC236}">
                      <a16:creationId xmlns:a16="http://schemas.microsoft.com/office/drawing/2014/main" id="{DA946AEB-ED62-41B8-9FFE-1484677424D2}"/>
                    </a:ext>
                  </a:extLst>
                </p:cNvPr>
                <p:cNvSpPr>
                  <a:spLocks/>
                </p:cNvSpPr>
                <p:nvPr/>
              </p:nvSpPr>
              <p:spPr bwMode="auto">
                <a:xfrm>
                  <a:off x="2638" y="1052"/>
                  <a:ext cx="26" cy="13"/>
                </a:xfrm>
                <a:custGeom>
                  <a:avLst/>
                  <a:gdLst>
                    <a:gd name="T0" fmla="*/ 28 w 28"/>
                    <a:gd name="T1" fmla="*/ 0 h 14"/>
                    <a:gd name="T2" fmla="*/ 28 w 28"/>
                    <a:gd name="T3" fmla="*/ 14 h 14"/>
                    <a:gd name="T4" fmla="*/ 20 w 28"/>
                    <a:gd name="T5" fmla="*/ 11 h 14"/>
                    <a:gd name="T6" fmla="*/ 6 w 28"/>
                    <a:gd name="T7" fmla="*/ 7 h 14"/>
                    <a:gd name="T8" fmla="*/ 0 w 28"/>
                    <a:gd name="T9" fmla="*/ 0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cubicBezTo>
                        <a:pt x="28" y="14"/>
                        <a:pt x="28" y="14"/>
                        <a:pt x="28" y="14"/>
                      </a:cubicBezTo>
                      <a:cubicBezTo>
                        <a:pt x="25" y="14"/>
                        <a:pt x="22" y="13"/>
                        <a:pt x="20" y="11"/>
                      </a:cubicBezTo>
                      <a:cubicBezTo>
                        <a:pt x="17" y="8"/>
                        <a:pt x="12" y="7"/>
                        <a:pt x="6" y="7"/>
                      </a:cubicBezTo>
                      <a:cubicBezTo>
                        <a:pt x="3" y="7"/>
                        <a:pt x="0" y="4"/>
                        <a:pt x="0" y="0"/>
                      </a:cubicBezTo>
                      <a:lnTo>
                        <a:pt x="28"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6" name="Freeform 28">
                  <a:extLst>
                    <a:ext uri="{FF2B5EF4-FFF2-40B4-BE49-F238E27FC236}">
                      <a16:creationId xmlns:a16="http://schemas.microsoft.com/office/drawing/2014/main" id="{06499735-817A-4959-B60D-4A146FF51BC3}"/>
                    </a:ext>
                  </a:extLst>
                </p:cNvPr>
                <p:cNvSpPr>
                  <a:spLocks/>
                </p:cNvSpPr>
                <p:nvPr/>
              </p:nvSpPr>
              <p:spPr bwMode="auto">
                <a:xfrm>
                  <a:off x="2638" y="1005"/>
                  <a:ext cx="26" cy="47"/>
                </a:xfrm>
                <a:custGeom>
                  <a:avLst/>
                  <a:gdLst>
                    <a:gd name="T0" fmla="*/ 28 w 28"/>
                    <a:gd name="T1" fmla="*/ 0 h 50"/>
                    <a:gd name="T2" fmla="*/ 28 w 28"/>
                    <a:gd name="T3" fmla="*/ 50 h 50"/>
                    <a:gd name="T4" fmla="*/ 0 w 28"/>
                    <a:gd name="T5" fmla="*/ 50 h 50"/>
                    <a:gd name="T6" fmla="*/ 6 w 28"/>
                    <a:gd name="T7" fmla="*/ 43 h 50"/>
                    <a:gd name="T8" fmla="*/ 7 w 28"/>
                    <a:gd name="T9" fmla="*/ 43 h 50"/>
                    <a:gd name="T10" fmla="*/ 17 w 28"/>
                    <a:gd name="T11" fmla="*/ 10 h 50"/>
                    <a:gd name="T12" fmla="*/ 28 w 28"/>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28" h="50">
                      <a:moveTo>
                        <a:pt x="28" y="0"/>
                      </a:moveTo>
                      <a:cubicBezTo>
                        <a:pt x="28" y="0"/>
                        <a:pt x="28" y="50"/>
                        <a:pt x="28" y="50"/>
                      </a:cubicBezTo>
                      <a:cubicBezTo>
                        <a:pt x="0" y="50"/>
                        <a:pt x="0" y="50"/>
                        <a:pt x="0" y="50"/>
                      </a:cubicBezTo>
                      <a:cubicBezTo>
                        <a:pt x="0" y="46"/>
                        <a:pt x="3" y="43"/>
                        <a:pt x="6" y="43"/>
                      </a:cubicBezTo>
                      <a:cubicBezTo>
                        <a:pt x="7" y="43"/>
                        <a:pt x="7" y="43"/>
                        <a:pt x="7" y="43"/>
                      </a:cubicBezTo>
                      <a:cubicBezTo>
                        <a:pt x="12" y="37"/>
                        <a:pt x="17" y="22"/>
                        <a:pt x="17" y="10"/>
                      </a:cubicBezTo>
                      <a:cubicBezTo>
                        <a:pt x="17" y="1"/>
                        <a:pt x="26" y="0"/>
                        <a:pt x="28" y="0"/>
                      </a:cubicBezTo>
                      <a:close/>
                    </a:path>
                  </a:pathLst>
                </a:custGeom>
                <a:solidFill>
                  <a:srgbClr val="E6C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52" name="Freeform 22">
                <a:extLst>
                  <a:ext uri="{FF2B5EF4-FFF2-40B4-BE49-F238E27FC236}">
                    <a16:creationId xmlns:a16="http://schemas.microsoft.com/office/drawing/2014/main" id="{54FFA068-CD59-4FDE-97EA-F3CAEA4A1105}"/>
                  </a:ext>
                </a:extLst>
              </p:cNvPr>
              <p:cNvSpPr>
                <a:spLocks noChangeAspect="1"/>
              </p:cNvSpPr>
              <p:nvPr/>
            </p:nvSpPr>
            <p:spPr bwMode="auto">
              <a:xfrm rot="10800000" flipV="1">
                <a:off x="4188882" y="1562219"/>
                <a:ext cx="74916" cy="15681"/>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31" name="Picture 430">
              <a:extLst>
                <a:ext uri="{FF2B5EF4-FFF2-40B4-BE49-F238E27FC236}">
                  <a16:creationId xmlns:a16="http://schemas.microsoft.com/office/drawing/2014/main" id="{06E10AC1-BA8B-484E-B3B7-19C04CA16178}"/>
                </a:ext>
              </a:extLst>
            </p:cNvPr>
            <p:cNvPicPr>
              <a:picLocks noChangeAspect="1"/>
            </p:cNvPicPr>
            <p:nvPr/>
          </p:nvPicPr>
          <p:blipFill>
            <a:blip r:embed="rId6"/>
            <a:stretch>
              <a:fillRect/>
            </a:stretch>
          </p:blipFill>
          <p:spPr>
            <a:xfrm>
              <a:off x="10393223" y="4039360"/>
              <a:ext cx="824802" cy="833133"/>
            </a:xfrm>
            <a:prstGeom prst="rect">
              <a:avLst/>
            </a:prstGeom>
          </p:spPr>
        </p:pic>
        <p:pic>
          <p:nvPicPr>
            <p:cNvPr id="432" name="Picture 431">
              <a:extLst>
                <a:ext uri="{FF2B5EF4-FFF2-40B4-BE49-F238E27FC236}">
                  <a16:creationId xmlns:a16="http://schemas.microsoft.com/office/drawing/2014/main" id="{CE2E0004-75BB-400A-B70B-46F39508CF8F}"/>
                </a:ext>
              </a:extLst>
            </p:cNvPr>
            <p:cNvPicPr>
              <a:picLocks noChangeAspect="1"/>
            </p:cNvPicPr>
            <p:nvPr/>
          </p:nvPicPr>
          <p:blipFill>
            <a:blip r:embed="rId7"/>
            <a:stretch>
              <a:fillRect/>
            </a:stretch>
          </p:blipFill>
          <p:spPr>
            <a:xfrm>
              <a:off x="8300377" y="4039360"/>
              <a:ext cx="824802" cy="833133"/>
            </a:xfrm>
            <a:prstGeom prst="rect">
              <a:avLst/>
            </a:prstGeom>
          </p:spPr>
        </p:pic>
        <p:pic>
          <p:nvPicPr>
            <p:cNvPr id="433" name="Picture 432">
              <a:extLst>
                <a:ext uri="{FF2B5EF4-FFF2-40B4-BE49-F238E27FC236}">
                  <a16:creationId xmlns:a16="http://schemas.microsoft.com/office/drawing/2014/main" id="{A6895C93-8156-42C2-99CD-F9DC8E426739}"/>
                </a:ext>
              </a:extLst>
            </p:cNvPr>
            <p:cNvPicPr>
              <a:picLocks noChangeAspect="1"/>
            </p:cNvPicPr>
            <p:nvPr/>
          </p:nvPicPr>
          <p:blipFill>
            <a:blip r:embed="rId8"/>
            <a:stretch>
              <a:fillRect/>
            </a:stretch>
          </p:blipFill>
          <p:spPr>
            <a:xfrm>
              <a:off x="11439524" y="4039360"/>
              <a:ext cx="824802" cy="833133"/>
            </a:xfrm>
            <a:prstGeom prst="rect">
              <a:avLst/>
            </a:prstGeom>
          </p:spPr>
        </p:pic>
        <p:pic>
          <p:nvPicPr>
            <p:cNvPr id="435" name="Picture 434">
              <a:extLst>
                <a:ext uri="{FF2B5EF4-FFF2-40B4-BE49-F238E27FC236}">
                  <a16:creationId xmlns:a16="http://schemas.microsoft.com/office/drawing/2014/main" id="{5D405C8C-F586-4F25-BDA4-5B61CFAB92AA}"/>
                </a:ext>
              </a:extLst>
            </p:cNvPr>
            <p:cNvPicPr>
              <a:picLocks noChangeAspect="1"/>
            </p:cNvPicPr>
            <p:nvPr/>
          </p:nvPicPr>
          <p:blipFill>
            <a:blip r:embed="rId10"/>
            <a:stretch>
              <a:fillRect/>
            </a:stretch>
          </p:blipFill>
          <p:spPr>
            <a:xfrm>
              <a:off x="9346523" y="4039360"/>
              <a:ext cx="824802" cy="833133"/>
            </a:xfrm>
            <a:prstGeom prst="rect">
              <a:avLst/>
            </a:prstGeom>
          </p:spPr>
        </p:pic>
        <p:pic>
          <p:nvPicPr>
            <p:cNvPr id="424" name="Picture 423">
              <a:extLst>
                <a:ext uri="{FF2B5EF4-FFF2-40B4-BE49-F238E27FC236}">
                  <a16:creationId xmlns:a16="http://schemas.microsoft.com/office/drawing/2014/main" id="{81EAAC3C-2B97-4711-B051-13D01D95D22B}"/>
                </a:ext>
              </a:extLst>
            </p:cNvPr>
            <p:cNvPicPr>
              <a:picLocks noChangeAspect="1"/>
            </p:cNvPicPr>
            <p:nvPr/>
          </p:nvPicPr>
          <p:blipFill>
            <a:blip r:embed="rId13"/>
            <a:stretch>
              <a:fillRect/>
            </a:stretch>
          </p:blipFill>
          <p:spPr>
            <a:xfrm>
              <a:off x="10393223" y="5064460"/>
              <a:ext cx="824802" cy="833133"/>
            </a:xfrm>
            <a:prstGeom prst="rect">
              <a:avLst/>
            </a:prstGeom>
          </p:spPr>
        </p:pic>
        <p:pic>
          <p:nvPicPr>
            <p:cNvPr id="425" name="Picture 424">
              <a:extLst>
                <a:ext uri="{FF2B5EF4-FFF2-40B4-BE49-F238E27FC236}">
                  <a16:creationId xmlns:a16="http://schemas.microsoft.com/office/drawing/2014/main" id="{35BCEDC6-291B-405E-9424-7FD73C4E4365}"/>
                </a:ext>
              </a:extLst>
            </p:cNvPr>
            <p:cNvPicPr>
              <a:picLocks noChangeAspect="1"/>
            </p:cNvPicPr>
            <p:nvPr/>
          </p:nvPicPr>
          <p:blipFill>
            <a:blip r:embed="rId14"/>
            <a:stretch>
              <a:fillRect/>
            </a:stretch>
          </p:blipFill>
          <p:spPr>
            <a:xfrm>
              <a:off x="8298645" y="5064460"/>
              <a:ext cx="828267" cy="833132"/>
            </a:xfrm>
            <a:prstGeom prst="rect">
              <a:avLst/>
            </a:prstGeom>
          </p:spPr>
        </p:pic>
        <p:pic>
          <p:nvPicPr>
            <p:cNvPr id="426" name="Picture 425">
              <a:extLst>
                <a:ext uri="{FF2B5EF4-FFF2-40B4-BE49-F238E27FC236}">
                  <a16:creationId xmlns:a16="http://schemas.microsoft.com/office/drawing/2014/main" id="{46810A8A-6D83-475C-88DF-B29F368C9B8B}"/>
                </a:ext>
              </a:extLst>
            </p:cNvPr>
            <p:cNvPicPr>
              <a:picLocks noChangeAspect="1"/>
            </p:cNvPicPr>
            <p:nvPr/>
          </p:nvPicPr>
          <p:blipFill>
            <a:blip r:embed="rId15"/>
            <a:stretch>
              <a:fillRect/>
            </a:stretch>
          </p:blipFill>
          <p:spPr>
            <a:xfrm flipH="1">
              <a:off x="11439524" y="5064460"/>
              <a:ext cx="824802" cy="833133"/>
            </a:xfrm>
            <a:prstGeom prst="rect">
              <a:avLst/>
            </a:prstGeom>
          </p:spPr>
        </p:pic>
        <p:pic>
          <p:nvPicPr>
            <p:cNvPr id="428" name="Picture 427">
              <a:extLst>
                <a:ext uri="{FF2B5EF4-FFF2-40B4-BE49-F238E27FC236}">
                  <a16:creationId xmlns:a16="http://schemas.microsoft.com/office/drawing/2014/main" id="{B92F8E3C-9D2B-4740-9ECD-1A407E695155}"/>
                </a:ext>
              </a:extLst>
            </p:cNvPr>
            <p:cNvPicPr>
              <a:picLocks noChangeAspect="1"/>
            </p:cNvPicPr>
            <p:nvPr/>
          </p:nvPicPr>
          <p:blipFill>
            <a:blip r:embed="rId17"/>
            <a:stretch>
              <a:fillRect/>
            </a:stretch>
          </p:blipFill>
          <p:spPr>
            <a:xfrm>
              <a:off x="9346523" y="5064460"/>
              <a:ext cx="824802" cy="833133"/>
            </a:xfrm>
            <a:prstGeom prst="rect">
              <a:avLst/>
            </a:prstGeom>
          </p:spPr>
        </p:pic>
        <p:pic>
          <p:nvPicPr>
            <p:cNvPr id="429" name="Picture 428">
              <a:extLst>
                <a:ext uri="{FF2B5EF4-FFF2-40B4-BE49-F238E27FC236}">
                  <a16:creationId xmlns:a16="http://schemas.microsoft.com/office/drawing/2014/main" id="{72CE4478-60B8-4989-ACF4-D27A0B9EE52E}"/>
                </a:ext>
              </a:extLst>
            </p:cNvPr>
            <p:cNvPicPr>
              <a:picLocks noChangeAspect="1"/>
            </p:cNvPicPr>
            <p:nvPr/>
          </p:nvPicPr>
          <p:blipFill>
            <a:blip r:embed="rId4"/>
            <a:stretch>
              <a:fillRect/>
            </a:stretch>
          </p:blipFill>
          <p:spPr>
            <a:xfrm>
              <a:off x="974705" y="4039360"/>
              <a:ext cx="824802" cy="833133"/>
            </a:xfrm>
            <a:prstGeom prst="rect">
              <a:avLst/>
            </a:prstGeom>
          </p:spPr>
        </p:pic>
        <p:pic>
          <p:nvPicPr>
            <p:cNvPr id="422" name="Picture 421">
              <a:extLst>
                <a:ext uri="{FF2B5EF4-FFF2-40B4-BE49-F238E27FC236}">
                  <a16:creationId xmlns:a16="http://schemas.microsoft.com/office/drawing/2014/main" id="{AC7C8636-C45F-4E7B-B4B2-7BC6064529DA}"/>
                </a:ext>
              </a:extLst>
            </p:cNvPr>
            <p:cNvPicPr>
              <a:picLocks noChangeAspect="1"/>
            </p:cNvPicPr>
            <p:nvPr/>
          </p:nvPicPr>
          <p:blipFill>
            <a:blip r:embed="rId11"/>
            <a:stretch>
              <a:fillRect/>
            </a:stretch>
          </p:blipFill>
          <p:spPr>
            <a:xfrm>
              <a:off x="974705" y="5064460"/>
              <a:ext cx="824802" cy="833133"/>
            </a:xfrm>
            <a:prstGeom prst="rect">
              <a:avLst/>
            </a:prstGeom>
          </p:spPr>
        </p:pic>
        <p:pic>
          <p:nvPicPr>
            <p:cNvPr id="415" name="Picture 414">
              <a:extLst>
                <a:ext uri="{FF2B5EF4-FFF2-40B4-BE49-F238E27FC236}">
                  <a16:creationId xmlns:a16="http://schemas.microsoft.com/office/drawing/2014/main" id="{CBB7A22A-BC2C-4C9B-B644-7915790769E2}"/>
                </a:ext>
              </a:extLst>
            </p:cNvPr>
            <p:cNvPicPr>
              <a:picLocks noChangeAspect="1"/>
            </p:cNvPicPr>
            <p:nvPr/>
          </p:nvPicPr>
          <p:blipFill>
            <a:blip r:embed="rId18"/>
            <a:stretch>
              <a:fillRect/>
            </a:stretch>
          </p:blipFill>
          <p:spPr>
            <a:xfrm>
              <a:off x="974705" y="6084353"/>
              <a:ext cx="824802" cy="833133"/>
            </a:xfrm>
            <a:prstGeom prst="rect">
              <a:avLst/>
            </a:prstGeom>
          </p:spPr>
        </p:pic>
        <p:pic>
          <p:nvPicPr>
            <p:cNvPr id="382" name="Picture 381">
              <a:extLst>
                <a:ext uri="{FF2B5EF4-FFF2-40B4-BE49-F238E27FC236}">
                  <a16:creationId xmlns:a16="http://schemas.microsoft.com/office/drawing/2014/main" id="{9A7AD46B-1C9B-46F1-95DF-0F5D692A316C}"/>
                </a:ext>
              </a:extLst>
            </p:cNvPr>
            <p:cNvPicPr>
              <a:picLocks noChangeAspect="1"/>
            </p:cNvPicPr>
            <p:nvPr/>
          </p:nvPicPr>
          <p:blipFill>
            <a:blip r:embed="rId24"/>
            <a:stretch>
              <a:fillRect/>
            </a:stretch>
          </p:blipFill>
          <p:spPr>
            <a:xfrm>
              <a:off x="3068774" y="4039360"/>
              <a:ext cx="824802" cy="833133"/>
            </a:xfrm>
            <a:prstGeom prst="rect">
              <a:avLst/>
            </a:prstGeom>
          </p:spPr>
        </p:pic>
        <p:pic>
          <p:nvPicPr>
            <p:cNvPr id="430" name="Picture 429">
              <a:extLst>
                <a:ext uri="{FF2B5EF4-FFF2-40B4-BE49-F238E27FC236}">
                  <a16:creationId xmlns:a16="http://schemas.microsoft.com/office/drawing/2014/main" id="{FCCCA309-4275-4DE5-A309-78B45C53CF27}"/>
                </a:ext>
              </a:extLst>
            </p:cNvPr>
            <p:cNvPicPr>
              <a:picLocks noChangeAspect="1"/>
            </p:cNvPicPr>
            <p:nvPr/>
          </p:nvPicPr>
          <p:blipFill>
            <a:blip r:embed="rId5"/>
            <a:stretch>
              <a:fillRect/>
            </a:stretch>
          </p:blipFill>
          <p:spPr>
            <a:xfrm>
              <a:off x="-72882" y="4039360"/>
              <a:ext cx="824802" cy="833133"/>
            </a:xfrm>
            <a:prstGeom prst="rect">
              <a:avLst/>
            </a:prstGeom>
          </p:spPr>
        </p:pic>
        <p:pic>
          <p:nvPicPr>
            <p:cNvPr id="423" name="Picture 422">
              <a:extLst>
                <a:ext uri="{FF2B5EF4-FFF2-40B4-BE49-F238E27FC236}">
                  <a16:creationId xmlns:a16="http://schemas.microsoft.com/office/drawing/2014/main" id="{66645CDD-163F-4469-A85D-C99150C1CF4E}"/>
                </a:ext>
              </a:extLst>
            </p:cNvPr>
            <p:cNvPicPr>
              <a:picLocks noChangeAspect="1"/>
            </p:cNvPicPr>
            <p:nvPr/>
          </p:nvPicPr>
          <p:blipFill>
            <a:blip r:embed="rId12"/>
            <a:stretch>
              <a:fillRect/>
            </a:stretch>
          </p:blipFill>
          <p:spPr>
            <a:xfrm>
              <a:off x="-72882" y="5064460"/>
              <a:ext cx="824802" cy="833133"/>
            </a:xfrm>
            <a:prstGeom prst="rect">
              <a:avLst/>
            </a:prstGeom>
          </p:spPr>
        </p:pic>
        <p:pic>
          <p:nvPicPr>
            <p:cNvPr id="416" name="Picture 415">
              <a:extLst>
                <a:ext uri="{FF2B5EF4-FFF2-40B4-BE49-F238E27FC236}">
                  <a16:creationId xmlns:a16="http://schemas.microsoft.com/office/drawing/2014/main" id="{CC7CDD1A-7790-4D07-B1F1-196F61F69641}"/>
                </a:ext>
              </a:extLst>
            </p:cNvPr>
            <p:cNvPicPr>
              <a:picLocks noChangeAspect="1"/>
            </p:cNvPicPr>
            <p:nvPr/>
          </p:nvPicPr>
          <p:blipFill>
            <a:blip r:embed="rId19"/>
            <a:stretch>
              <a:fillRect/>
            </a:stretch>
          </p:blipFill>
          <p:spPr>
            <a:xfrm>
              <a:off x="-72882" y="6084353"/>
              <a:ext cx="824802" cy="833133"/>
            </a:xfrm>
            <a:prstGeom prst="rect">
              <a:avLst/>
            </a:prstGeom>
          </p:spPr>
        </p:pic>
        <p:pic>
          <p:nvPicPr>
            <p:cNvPr id="383" name="Picture 382">
              <a:extLst>
                <a:ext uri="{FF2B5EF4-FFF2-40B4-BE49-F238E27FC236}">
                  <a16:creationId xmlns:a16="http://schemas.microsoft.com/office/drawing/2014/main" id="{ECD7A4CD-8587-41E7-B676-4DFCEB55B558}"/>
                </a:ext>
              </a:extLst>
            </p:cNvPr>
            <p:cNvPicPr>
              <a:picLocks noChangeAspect="1"/>
            </p:cNvPicPr>
            <p:nvPr/>
          </p:nvPicPr>
          <p:blipFill>
            <a:blip r:embed="rId25"/>
            <a:stretch>
              <a:fillRect/>
            </a:stretch>
          </p:blipFill>
          <p:spPr>
            <a:xfrm>
              <a:off x="2021006" y="4039360"/>
              <a:ext cx="824802" cy="833133"/>
            </a:xfrm>
            <a:prstGeom prst="rect">
              <a:avLst/>
            </a:prstGeom>
          </p:spPr>
        </p:pic>
        <p:pic>
          <p:nvPicPr>
            <p:cNvPr id="434" name="Picture 433">
              <a:extLst>
                <a:ext uri="{FF2B5EF4-FFF2-40B4-BE49-F238E27FC236}">
                  <a16:creationId xmlns:a16="http://schemas.microsoft.com/office/drawing/2014/main" id="{F85172E8-B2B5-49F5-B8E4-C09A3D850E3F}"/>
                </a:ext>
              </a:extLst>
            </p:cNvPr>
            <p:cNvPicPr>
              <a:picLocks noChangeAspect="1"/>
            </p:cNvPicPr>
            <p:nvPr/>
          </p:nvPicPr>
          <p:blipFill>
            <a:blip r:embed="rId9"/>
            <a:stretch>
              <a:fillRect/>
            </a:stretch>
          </p:blipFill>
          <p:spPr>
            <a:xfrm>
              <a:off x="7251285" y="4039360"/>
              <a:ext cx="828267" cy="833132"/>
            </a:xfrm>
            <a:prstGeom prst="rect">
              <a:avLst/>
            </a:prstGeom>
          </p:spPr>
        </p:pic>
        <p:pic>
          <p:nvPicPr>
            <p:cNvPr id="427" name="Picture 426">
              <a:extLst>
                <a:ext uri="{FF2B5EF4-FFF2-40B4-BE49-F238E27FC236}">
                  <a16:creationId xmlns:a16="http://schemas.microsoft.com/office/drawing/2014/main" id="{A0A94A60-E450-4986-8BD4-31AA062072C7}"/>
                </a:ext>
              </a:extLst>
            </p:cNvPr>
            <p:cNvPicPr>
              <a:picLocks noChangeAspect="1"/>
            </p:cNvPicPr>
            <p:nvPr/>
          </p:nvPicPr>
          <p:blipFill>
            <a:blip r:embed="rId16"/>
            <a:stretch>
              <a:fillRect/>
            </a:stretch>
          </p:blipFill>
          <p:spPr>
            <a:xfrm>
              <a:off x="7253017" y="5064460"/>
              <a:ext cx="824802" cy="833133"/>
            </a:xfrm>
            <a:prstGeom prst="rect">
              <a:avLst/>
            </a:prstGeom>
          </p:spPr>
        </p:pic>
        <p:pic>
          <p:nvPicPr>
            <p:cNvPr id="417" name="Picture 416">
              <a:extLst>
                <a:ext uri="{FF2B5EF4-FFF2-40B4-BE49-F238E27FC236}">
                  <a16:creationId xmlns:a16="http://schemas.microsoft.com/office/drawing/2014/main" id="{330574F9-F2C3-471B-884C-4171ECB09254}"/>
                </a:ext>
              </a:extLst>
            </p:cNvPr>
            <p:cNvPicPr>
              <a:picLocks noChangeAspect="1"/>
            </p:cNvPicPr>
            <p:nvPr/>
          </p:nvPicPr>
          <p:blipFill>
            <a:blip r:embed="rId20"/>
            <a:stretch>
              <a:fillRect/>
            </a:stretch>
          </p:blipFill>
          <p:spPr>
            <a:xfrm flipH="1">
              <a:off x="8300377" y="-51707"/>
              <a:ext cx="824802" cy="833133"/>
            </a:xfrm>
            <a:prstGeom prst="rect">
              <a:avLst/>
            </a:prstGeom>
          </p:spPr>
        </p:pic>
        <p:pic>
          <p:nvPicPr>
            <p:cNvPr id="418" name="Picture 417">
              <a:extLst>
                <a:ext uri="{FF2B5EF4-FFF2-40B4-BE49-F238E27FC236}">
                  <a16:creationId xmlns:a16="http://schemas.microsoft.com/office/drawing/2014/main" id="{5932927A-FA51-4D12-9C0D-4B14578D5E17}"/>
                </a:ext>
              </a:extLst>
            </p:cNvPr>
            <p:cNvPicPr>
              <a:picLocks noChangeAspect="1"/>
            </p:cNvPicPr>
            <p:nvPr/>
          </p:nvPicPr>
          <p:blipFill>
            <a:blip r:embed="rId21"/>
            <a:stretch>
              <a:fillRect/>
            </a:stretch>
          </p:blipFill>
          <p:spPr>
            <a:xfrm flipH="1">
              <a:off x="10393223" y="-51707"/>
              <a:ext cx="824802" cy="833133"/>
            </a:xfrm>
            <a:prstGeom prst="rect">
              <a:avLst/>
            </a:prstGeom>
          </p:spPr>
        </p:pic>
        <p:pic>
          <p:nvPicPr>
            <p:cNvPr id="419" name="Picture 418">
              <a:extLst>
                <a:ext uri="{FF2B5EF4-FFF2-40B4-BE49-F238E27FC236}">
                  <a16:creationId xmlns:a16="http://schemas.microsoft.com/office/drawing/2014/main" id="{AEC25AA3-77CC-4D0E-A816-E3AC1C99EC47}"/>
                </a:ext>
              </a:extLst>
            </p:cNvPr>
            <p:cNvPicPr>
              <a:picLocks noChangeAspect="1"/>
            </p:cNvPicPr>
            <p:nvPr/>
          </p:nvPicPr>
          <p:blipFill>
            <a:blip r:embed="rId3"/>
            <a:stretch>
              <a:fillRect/>
            </a:stretch>
          </p:blipFill>
          <p:spPr>
            <a:xfrm flipH="1">
              <a:off x="7253017" y="-51707"/>
              <a:ext cx="824802" cy="833133"/>
            </a:xfrm>
            <a:prstGeom prst="rect">
              <a:avLst/>
            </a:prstGeom>
          </p:spPr>
        </p:pic>
        <p:pic>
          <p:nvPicPr>
            <p:cNvPr id="421" name="Picture 420">
              <a:extLst>
                <a:ext uri="{FF2B5EF4-FFF2-40B4-BE49-F238E27FC236}">
                  <a16:creationId xmlns:a16="http://schemas.microsoft.com/office/drawing/2014/main" id="{C9994BC0-2F76-4B28-A614-61031B8A481A}"/>
                </a:ext>
              </a:extLst>
            </p:cNvPr>
            <p:cNvPicPr>
              <a:picLocks noChangeAspect="1"/>
            </p:cNvPicPr>
            <p:nvPr/>
          </p:nvPicPr>
          <p:blipFill>
            <a:blip r:embed="rId23"/>
            <a:stretch>
              <a:fillRect/>
            </a:stretch>
          </p:blipFill>
          <p:spPr>
            <a:xfrm flipH="1">
              <a:off x="9344791" y="-51707"/>
              <a:ext cx="828267" cy="833132"/>
            </a:xfrm>
            <a:prstGeom prst="rect">
              <a:avLst/>
            </a:prstGeom>
          </p:spPr>
        </p:pic>
        <p:pic>
          <p:nvPicPr>
            <p:cNvPr id="420" name="Picture 419">
              <a:extLst>
                <a:ext uri="{FF2B5EF4-FFF2-40B4-BE49-F238E27FC236}">
                  <a16:creationId xmlns:a16="http://schemas.microsoft.com/office/drawing/2014/main" id="{FD543E49-CF3D-48F2-A780-34C300DDEC57}"/>
                </a:ext>
              </a:extLst>
            </p:cNvPr>
            <p:cNvPicPr>
              <a:picLocks noChangeAspect="1"/>
            </p:cNvPicPr>
            <p:nvPr/>
          </p:nvPicPr>
          <p:blipFill>
            <a:blip r:embed="rId22"/>
            <a:stretch>
              <a:fillRect/>
            </a:stretch>
          </p:blipFill>
          <p:spPr>
            <a:xfrm flipH="1">
              <a:off x="11439524" y="-51707"/>
              <a:ext cx="824802" cy="833133"/>
            </a:xfrm>
            <a:prstGeom prst="rect">
              <a:avLst/>
            </a:prstGeom>
          </p:spPr>
        </p:pic>
        <p:pic>
          <p:nvPicPr>
            <p:cNvPr id="384" name="Picture 383">
              <a:extLst>
                <a:ext uri="{FF2B5EF4-FFF2-40B4-BE49-F238E27FC236}">
                  <a16:creationId xmlns:a16="http://schemas.microsoft.com/office/drawing/2014/main" id="{8DDE3401-606F-468B-B9BF-E1ED5EFDF27A}"/>
                </a:ext>
              </a:extLst>
            </p:cNvPr>
            <p:cNvPicPr>
              <a:picLocks noChangeAspect="1"/>
            </p:cNvPicPr>
            <p:nvPr/>
          </p:nvPicPr>
          <p:blipFill>
            <a:blip r:embed="rId26"/>
            <a:stretch>
              <a:fillRect/>
            </a:stretch>
          </p:blipFill>
          <p:spPr>
            <a:xfrm>
              <a:off x="10393223" y="3016360"/>
              <a:ext cx="824802" cy="833133"/>
            </a:xfrm>
            <a:prstGeom prst="rect">
              <a:avLst/>
            </a:prstGeom>
          </p:spPr>
        </p:pic>
        <p:pic>
          <p:nvPicPr>
            <p:cNvPr id="385" name="Picture 384">
              <a:extLst>
                <a:ext uri="{FF2B5EF4-FFF2-40B4-BE49-F238E27FC236}">
                  <a16:creationId xmlns:a16="http://schemas.microsoft.com/office/drawing/2014/main" id="{B7D5C0BC-D8A4-46B5-B608-15E90CAB3681}"/>
                </a:ext>
              </a:extLst>
            </p:cNvPr>
            <p:cNvPicPr>
              <a:picLocks noChangeAspect="1"/>
            </p:cNvPicPr>
            <p:nvPr/>
          </p:nvPicPr>
          <p:blipFill>
            <a:blip r:embed="rId27"/>
            <a:stretch>
              <a:fillRect/>
            </a:stretch>
          </p:blipFill>
          <p:spPr>
            <a:xfrm>
              <a:off x="8298645" y="3016360"/>
              <a:ext cx="828267" cy="833132"/>
            </a:xfrm>
            <a:prstGeom prst="rect">
              <a:avLst/>
            </a:prstGeom>
          </p:spPr>
        </p:pic>
        <p:pic>
          <p:nvPicPr>
            <p:cNvPr id="386" name="Picture 385">
              <a:extLst>
                <a:ext uri="{FF2B5EF4-FFF2-40B4-BE49-F238E27FC236}">
                  <a16:creationId xmlns:a16="http://schemas.microsoft.com/office/drawing/2014/main" id="{45CCE1BC-52DF-4D1A-98FE-057984B9D22E}"/>
                </a:ext>
              </a:extLst>
            </p:cNvPr>
            <p:cNvPicPr>
              <a:picLocks noChangeAspect="1"/>
            </p:cNvPicPr>
            <p:nvPr/>
          </p:nvPicPr>
          <p:blipFill>
            <a:blip r:embed="rId28"/>
            <a:stretch>
              <a:fillRect/>
            </a:stretch>
          </p:blipFill>
          <p:spPr>
            <a:xfrm>
              <a:off x="11439524" y="3016360"/>
              <a:ext cx="824802" cy="833133"/>
            </a:xfrm>
            <a:prstGeom prst="rect">
              <a:avLst/>
            </a:prstGeom>
          </p:spPr>
        </p:pic>
        <p:pic>
          <p:nvPicPr>
            <p:cNvPr id="387" name="Picture 386">
              <a:extLst>
                <a:ext uri="{FF2B5EF4-FFF2-40B4-BE49-F238E27FC236}">
                  <a16:creationId xmlns:a16="http://schemas.microsoft.com/office/drawing/2014/main" id="{9692CE4A-B728-4F8C-AED9-66B029D042B2}"/>
                </a:ext>
              </a:extLst>
            </p:cNvPr>
            <p:cNvPicPr>
              <a:picLocks noChangeAspect="1"/>
            </p:cNvPicPr>
            <p:nvPr/>
          </p:nvPicPr>
          <p:blipFill>
            <a:blip r:embed="rId29"/>
            <a:stretch>
              <a:fillRect/>
            </a:stretch>
          </p:blipFill>
          <p:spPr>
            <a:xfrm>
              <a:off x="5160302" y="980858"/>
              <a:ext cx="828267" cy="833132"/>
            </a:xfrm>
            <a:prstGeom prst="rect">
              <a:avLst/>
            </a:prstGeom>
          </p:spPr>
        </p:pic>
        <p:grpSp>
          <p:nvGrpSpPr>
            <p:cNvPr id="388" name="Group 387">
              <a:extLst>
                <a:ext uri="{FF2B5EF4-FFF2-40B4-BE49-F238E27FC236}">
                  <a16:creationId xmlns:a16="http://schemas.microsoft.com/office/drawing/2014/main" id="{86522208-4E9C-4B6A-B280-D91394032B5C}"/>
                </a:ext>
              </a:extLst>
            </p:cNvPr>
            <p:cNvGrpSpPr/>
            <p:nvPr/>
          </p:nvGrpSpPr>
          <p:grpSpPr>
            <a:xfrm>
              <a:off x="9346077" y="3015740"/>
              <a:ext cx="825695" cy="834373"/>
              <a:chOff x="3662363" y="1230946"/>
              <a:chExt cx="1057276" cy="1068388"/>
            </a:xfrm>
          </p:grpSpPr>
          <p:grpSp>
            <p:nvGrpSpPr>
              <p:cNvPr id="389" name="Group 4">
                <a:extLst>
                  <a:ext uri="{FF2B5EF4-FFF2-40B4-BE49-F238E27FC236}">
                    <a16:creationId xmlns:a16="http://schemas.microsoft.com/office/drawing/2014/main" id="{0AEA2BF4-3476-434A-B0CA-861696C47135}"/>
                  </a:ext>
                </a:extLst>
              </p:cNvPr>
              <p:cNvGrpSpPr>
                <a:grpSpLocks noChangeAspect="1"/>
              </p:cNvGrpSpPr>
              <p:nvPr/>
            </p:nvGrpSpPr>
            <p:grpSpPr bwMode="auto">
              <a:xfrm>
                <a:off x="3662363" y="1230946"/>
                <a:ext cx="1057276" cy="1068388"/>
                <a:chOff x="2341" y="775"/>
                <a:chExt cx="666" cy="673"/>
              </a:xfrm>
            </p:grpSpPr>
            <p:sp>
              <p:nvSpPr>
                <p:cNvPr id="391" name="AutoShape 3">
                  <a:extLst>
                    <a:ext uri="{FF2B5EF4-FFF2-40B4-BE49-F238E27FC236}">
                      <a16:creationId xmlns:a16="http://schemas.microsoft.com/office/drawing/2014/main" id="{3484AF5D-7EC0-4CF9-A066-CA41C1018345}"/>
                    </a:ext>
                  </a:extLst>
                </p:cNvPr>
                <p:cNvSpPr>
                  <a:spLocks noChangeAspect="1" noChangeArrowheads="1" noTextEdit="1"/>
                </p:cNvSpPr>
                <p:nvPr/>
              </p:nvSpPr>
              <p:spPr bwMode="auto">
                <a:xfrm>
                  <a:off x="2342" y="775"/>
                  <a:ext cx="66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2" name="Oval 5">
                  <a:extLst>
                    <a:ext uri="{FF2B5EF4-FFF2-40B4-BE49-F238E27FC236}">
                      <a16:creationId xmlns:a16="http://schemas.microsoft.com/office/drawing/2014/main" id="{73F48B23-C6D8-4BEF-A53A-FADB6F4CE84B}"/>
                    </a:ext>
                  </a:extLst>
                </p:cNvPr>
                <p:cNvSpPr>
                  <a:spLocks noChangeArrowheads="1"/>
                </p:cNvSpPr>
                <p:nvPr/>
              </p:nvSpPr>
              <p:spPr bwMode="auto">
                <a:xfrm>
                  <a:off x="2341" y="776"/>
                  <a:ext cx="665" cy="672"/>
                </a:xfrm>
                <a:prstGeom prst="ellipse">
                  <a:avLst/>
                </a:prstGeom>
                <a:solidFill>
                  <a:srgbClr val="00A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3" name="Freeform 6">
                  <a:extLst>
                    <a:ext uri="{FF2B5EF4-FFF2-40B4-BE49-F238E27FC236}">
                      <a16:creationId xmlns:a16="http://schemas.microsoft.com/office/drawing/2014/main" id="{D5A6477C-A602-40B5-A469-A85D4777B243}"/>
                    </a:ext>
                  </a:extLst>
                </p:cNvPr>
                <p:cNvSpPr>
                  <a:spLocks/>
                </p:cNvSpPr>
                <p:nvPr/>
              </p:nvSpPr>
              <p:spPr bwMode="auto">
                <a:xfrm>
                  <a:off x="2556" y="987"/>
                  <a:ext cx="216" cy="64"/>
                </a:xfrm>
                <a:custGeom>
                  <a:avLst/>
                  <a:gdLst>
                    <a:gd name="T0" fmla="*/ 0 w 231"/>
                    <a:gd name="T1" fmla="*/ 51 h 68"/>
                    <a:gd name="T2" fmla="*/ 11 w 231"/>
                    <a:gd name="T3" fmla="*/ 68 h 68"/>
                    <a:gd name="T4" fmla="*/ 219 w 231"/>
                    <a:gd name="T5" fmla="*/ 68 h 68"/>
                    <a:gd name="T6" fmla="*/ 231 w 231"/>
                    <a:gd name="T7" fmla="*/ 51 h 68"/>
                    <a:gd name="T8" fmla="*/ 231 w 231"/>
                    <a:gd name="T9" fmla="*/ 16 h 68"/>
                    <a:gd name="T10" fmla="*/ 219 w 231"/>
                    <a:gd name="T11" fmla="*/ 0 h 68"/>
                    <a:gd name="T12" fmla="*/ 11 w 231"/>
                    <a:gd name="T13" fmla="*/ 0 h 68"/>
                    <a:gd name="T14" fmla="*/ 0 w 231"/>
                    <a:gd name="T15" fmla="*/ 16 h 68"/>
                    <a:gd name="T16" fmla="*/ 0 w 231"/>
                    <a:gd name="T17"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8">
                      <a:moveTo>
                        <a:pt x="0" y="51"/>
                      </a:moveTo>
                      <a:cubicBezTo>
                        <a:pt x="0" y="60"/>
                        <a:pt x="5" y="68"/>
                        <a:pt x="11" y="68"/>
                      </a:cubicBezTo>
                      <a:cubicBezTo>
                        <a:pt x="219" y="68"/>
                        <a:pt x="219" y="68"/>
                        <a:pt x="219" y="68"/>
                      </a:cubicBezTo>
                      <a:cubicBezTo>
                        <a:pt x="226" y="68"/>
                        <a:pt x="231" y="60"/>
                        <a:pt x="231" y="51"/>
                      </a:cubicBezTo>
                      <a:cubicBezTo>
                        <a:pt x="231" y="16"/>
                        <a:pt x="231" y="16"/>
                        <a:pt x="231" y="16"/>
                      </a:cubicBezTo>
                      <a:cubicBezTo>
                        <a:pt x="231" y="7"/>
                        <a:pt x="226" y="0"/>
                        <a:pt x="219" y="0"/>
                      </a:cubicBezTo>
                      <a:cubicBezTo>
                        <a:pt x="11" y="0"/>
                        <a:pt x="11" y="0"/>
                        <a:pt x="11" y="0"/>
                      </a:cubicBezTo>
                      <a:cubicBezTo>
                        <a:pt x="5" y="0"/>
                        <a:pt x="0" y="7"/>
                        <a:pt x="0" y="16"/>
                      </a:cubicBezTo>
                      <a:lnTo>
                        <a:pt x="0" y="51"/>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4" name="Freeform 7">
                  <a:extLst>
                    <a:ext uri="{FF2B5EF4-FFF2-40B4-BE49-F238E27FC236}">
                      <a16:creationId xmlns:a16="http://schemas.microsoft.com/office/drawing/2014/main" id="{3C0F39F9-41D2-4FC0-A4AC-DBE42F47F269}"/>
                    </a:ext>
                  </a:extLst>
                </p:cNvPr>
                <p:cNvSpPr>
                  <a:spLocks/>
                </p:cNvSpPr>
                <p:nvPr/>
              </p:nvSpPr>
              <p:spPr bwMode="auto">
                <a:xfrm>
                  <a:off x="2565" y="886"/>
                  <a:ext cx="193" cy="262"/>
                </a:xfrm>
                <a:custGeom>
                  <a:avLst/>
                  <a:gdLst>
                    <a:gd name="T0" fmla="*/ 3 w 207"/>
                    <a:gd name="T1" fmla="*/ 129 h 278"/>
                    <a:gd name="T2" fmla="*/ 3 w 207"/>
                    <a:gd name="T3" fmla="*/ 214 h 278"/>
                    <a:gd name="T4" fmla="*/ 25 w 207"/>
                    <a:gd name="T5" fmla="*/ 247 h 278"/>
                    <a:gd name="T6" fmla="*/ 161 w 207"/>
                    <a:gd name="T7" fmla="*/ 259 h 278"/>
                    <a:gd name="T8" fmla="*/ 195 w 207"/>
                    <a:gd name="T9" fmla="*/ 243 h 278"/>
                    <a:gd name="T10" fmla="*/ 207 w 207"/>
                    <a:gd name="T11" fmla="*/ 207 h 278"/>
                    <a:gd name="T12" fmla="*/ 207 w 207"/>
                    <a:gd name="T13" fmla="*/ 69 h 278"/>
                    <a:gd name="T14" fmla="*/ 171 w 207"/>
                    <a:gd name="T15" fmla="*/ 9 h 278"/>
                    <a:gd name="T16" fmla="*/ 45 w 207"/>
                    <a:gd name="T17" fmla="*/ 0 h 278"/>
                    <a:gd name="T18" fmla="*/ 25 w 207"/>
                    <a:gd name="T19" fmla="*/ 52 h 278"/>
                    <a:gd name="T20" fmla="*/ 10 w 207"/>
                    <a:gd name="T21" fmla="*/ 102 h 278"/>
                    <a:gd name="T22" fmla="*/ 3 w 207"/>
                    <a:gd name="T23" fmla="*/ 12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78">
                      <a:moveTo>
                        <a:pt x="3" y="129"/>
                      </a:moveTo>
                      <a:cubicBezTo>
                        <a:pt x="3" y="214"/>
                        <a:pt x="3" y="214"/>
                        <a:pt x="3" y="214"/>
                      </a:cubicBezTo>
                      <a:cubicBezTo>
                        <a:pt x="3" y="214"/>
                        <a:pt x="0" y="238"/>
                        <a:pt x="25" y="247"/>
                      </a:cubicBezTo>
                      <a:cubicBezTo>
                        <a:pt x="25" y="247"/>
                        <a:pt x="93" y="278"/>
                        <a:pt x="161" y="259"/>
                      </a:cubicBezTo>
                      <a:cubicBezTo>
                        <a:pt x="195" y="243"/>
                        <a:pt x="195" y="243"/>
                        <a:pt x="195" y="243"/>
                      </a:cubicBezTo>
                      <a:cubicBezTo>
                        <a:pt x="195" y="243"/>
                        <a:pt x="207" y="240"/>
                        <a:pt x="207" y="207"/>
                      </a:cubicBezTo>
                      <a:cubicBezTo>
                        <a:pt x="207" y="69"/>
                        <a:pt x="207" y="69"/>
                        <a:pt x="207" y="69"/>
                      </a:cubicBezTo>
                      <a:cubicBezTo>
                        <a:pt x="207" y="69"/>
                        <a:pt x="176" y="10"/>
                        <a:pt x="171" y="9"/>
                      </a:cubicBezTo>
                      <a:cubicBezTo>
                        <a:pt x="166" y="8"/>
                        <a:pt x="45" y="0"/>
                        <a:pt x="45" y="0"/>
                      </a:cubicBezTo>
                      <a:cubicBezTo>
                        <a:pt x="25" y="52"/>
                        <a:pt x="25" y="52"/>
                        <a:pt x="25" y="52"/>
                      </a:cubicBezTo>
                      <a:cubicBezTo>
                        <a:pt x="10" y="102"/>
                        <a:pt x="10" y="102"/>
                        <a:pt x="10" y="102"/>
                      </a:cubicBezTo>
                      <a:lnTo>
                        <a:pt x="3" y="129"/>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5" name="Freeform 8">
                  <a:extLst>
                    <a:ext uri="{FF2B5EF4-FFF2-40B4-BE49-F238E27FC236}">
                      <a16:creationId xmlns:a16="http://schemas.microsoft.com/office/drawing/2014/main" id="{79F0156D-D602-410A-ADDE-9011D291B6A1}"/>
                    </a:ext>
                  </a:extLst>
                </p:cNvPr>
                <p:cNvSpPr>
                  <a:spLocks/>
                </p:cNvSpPr>
                <p:nvPr/>
              </p:nvSpPr>
              <p:spPr bwMode="auto">
                <a:xfrm>
                  <a:off x="2491" y="1208"/>
                  <a:ext cx="177" cy="240"/>
                </a:xfrm>
                <a:custGeom>
                  <a:avLst/>
                  <a:gdLst>
                    <a:gd name="T0" fmla="*/ 189 w 189"/>
                    <a:gd name="T1" fmla="*/ 0 h 254"/>
                    <a:gd name="T2" fmla="*/ 189 w 189"/>
                    <a:gd name="T3" fmla="*/ 254 h 254"/>
                    <a:gd name="T4" fmla="*/ 187 w 189"/>
                    <a:gd name="T5" fmla="*/ 254 h 254"/>
                    <a:gd name="T6" fmla="*/ 9 w 189"/>
                    <a:gd name="T7" fmla="*/ 200 h 254"/>
                    <a:gd name="T8" fmla="*/ 9 w 189"/>
                    <a:gd name="T9" fmla="*/ 189 h 254"/>
                    <a:gd name="T10" fmla="*/ 8 w 189"/>
                    <a:gd name="T11" fmla="*/ 172 h 254"/>
                    <a:gd name="T12" fmla="*/ 6 w 189"/>
                    <a:gd name="T13" fmla="*/ 137 h 254"/>
                    <a:gd name="T14" fmla="*/ 3 w 189"/>
                    <a:gd name="T15" fmla="*/ 73 h 254"/>
                    <a:gd name="T16" fmla="*/ 1 w 189"/>
                    <a:gd name="T17" fmla="*/ 17 h 254"/>
                    <a:gd name="T18" fmla="*/ 1 w 189"/>
                    <a:gd name="T19" fmla="*/ 17 h 254"/>
                    <a:gd name="T20" fmla="*/ 0 w 189"/>
                    <a:gd name="T21" fmla="*/ 14 h 254"/>
                    <a:gd name="T22" fmla="*/ 45 w 189"/>
                    <a:gd name="T23" fmla="*/ 11 h 254"/>
                    <a:gd name="T24" fmla="*/ 55 w 189"/>
                    <a:gd name="T25" fmla="*/ 10 h 254"/>
                    <a:gd name="T26" fmla="*/ 184 w 189"/>
                    <a:gd name="T27" fmla="*/ 1 h 254"/>
                    <a:gd name="T28" fmla="*/ 187 w 189"/>
                    <a:gd name="T29" fmla="*/ 0 h 254"/>
                    <a:gd name="T30" fmla="*/ 188 w 189"/>
                    <a:gd name="T31" fmla="*/ 0 h 254"/>
                    <a:gd name="T32" fmla="*/ 189 w 189"/>
                    <a:gd name="T3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254">
                      <a:moveTo>
                        <a:pt x="189" y="0"/>
                      </a:moveTo>
                      <a:cubicBezTo>
                        <a:pt x="189" y="254"/>
                        <a:pt x="189" y="254"/>
                        <a:pt x="189" y="254"/>
                      </a:cubicBezTo>
                      <a:cubicBezTo>
                        <a:pt x="188" y="254"/>
                        <a:pt x="188" y="254"/>
                        <a:pt x="187" y="254"/>
                      </a:cubicBezTo>
                      <a:cubicBezTo>
                        <a:pt x="122" y="252"/>
                        <a:pt x="61" y="233"/>
                        <a:pt x="9" y="200"/>
                      </a:cubicBezTo>
                      <a:cubicBezTo>
                        <a:pt x="9" y="189"/>
                        <a:pt x="9" y="189"/>
                        <a:pt x="9" y="189"/>
                      </a:cubicBezTo>
                      <a:cubicBezTo>
                        <a:pt x="8" y="172"/>
                        <a:pt x="8" y="172"/>
                        <a:pt x="8" y="172"/>
                      </a:cubicBezTo>
                      <a:cubicBezTo>
                        <a:pt x="6" y="137"/>
                        <a:pt x="6" y="137"/>
                        <a:pt x="6" y="137"/>
                      </a:cubicBezTo>
                      <a:cubicBezTo>
                        <a:pt x="3" y="73"/>
                        <a:pt x="3" y="73"/>
                        <a:pt x="3" y="73"/>
                      </a:cubicBezTo>
                      <a:cubicBezTo>
                        <a:pt x="1" y="17"/>
                        <a:pt x="1" y="17"/>
                        <a:pt x="1" y="17"/>
                      </a:cubicBezTo>
                      <a:cubicBezTo>
                        <a:pt x="1" y="17"/>
                        <a:pt x="1" y="17"/>
                        <a:pt x="1" y="17"/>
                      </a:cubicBezTo>
                      <a:cubicBezTo>
                        <a:pt x="0" y="14"/>
                        <a:pt x="0" y="14"/>
                        <a:pt x="0" y="14"/>
                      </a:cubicBezTo>
                      <a:cubicBezTo>
                        <a:pt x="45" y="11"/>
                        <a:pt x="45" y="11"/>
                        <a:pt x="45" y="11"/>
                      </a:cubicBezTo>
                      <a:cubicBezTo>
                        <a:pt x="55" y="10"/>
                        <a:pt x="55" y="10"/>
                        <a:pt x="55" y="10"/>
                      </a:cubicBezTo>
                      <a:cubicBezTo>
                        <a:pt x="184" y="1"/>
                        <a:pt x="184" y="1"/>
                        <a:pt x="184" y="1"/>
                      </a:cubicBezTo>
                      <a:cubicBezTo>
                        <a:pt x="187" y="0"/>
                        <a:pt x="187" y="0"/>
                        <a:pt x="187" y="0"/>
                      </a:cubicBezTo>
                      <a:cubicBezTo>
                        <a:pt x="188" y="0"/>
                        <a:pt x="188" y="0"/>
                        <a:pt x="188" y="0"/>
                      </a:cubicBezTo>
                      <a:lnTo>
                        <a:pt x="189" y="0"/>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6" name="Freeform 9">
                  <a:extLst>
                    <a:ext uri="{FF2B5EF4-FFF2-40B4-BE49-F238E27FC236}">
                      <a16:creationId xmlns:a16="http://schemas.microsoft.com/office/drawing/2014/main" id="{D2D50502-D78D-403D-BD5C-1FEE9D53A77B}"/>
                    </a:ext>
                  </a:extLst>
                </p:cNvPr>
                <p:cNvSpPr>
                  <a:spLocks/>
                </p:cNvSpPr>
                <p:nvPr/>
              </p:nvSpPr>
              <p:spPr bwMode="auto">
                <a:xfrm>
                  <a:off x="2666" y="1208"/>
                  <a:ext cx="176" cy="240"/>
                </a:xfrm>
                <a:custGeom>
                  <a:avLst/>
                  <a:gdLst>
                    <a:gd name="T0" fmla="*/ 189 w 189"/>
                    <a:gd name="T1" fmla="*/ 14 h 254"/>
                    <a:gd name="T2" fmla="*/ 188 w 189"/>
                    <a:gd name="T3" fmla="*/ 17 h 254"/>
                    <a:gd name="T4" fmla="*/ 188 w 189"/>
                    <a:gd name="T5" fmla="*/ 17 h 254"/>
                    <a:gd name="T6" fmla="*/ 186 w 189"/>
                    <a:gd name="T7" fmla="*/ 73 h 254"/>
                    <a:gd name="T8" fmla="*/ 182 w 189"/>
                    <a:gd name="T9" fmla="*/ 155 h 254"/>
                    <a:gd name="T10" fmla="*/ 180 w 189"/>
                    <a:gd name="T11" fmla="*/ 187 h 254"/>
                    <a:gd name="T12" fmla="*/ 180 w 189"/>
                    <a:gd name="T13" fmla="*/ 189 h 254"/>
                    <a:gd name="T14" fmla="*/ 180 w 189"/>
                    <a:gd name="T15" fmla="*/ 210 h 254"/>
                    <a:gd name="T16" fmla="*/ 9 w 189"/>
                    <a:gd name="T17" fmla="*/ 254 h 254"/>
                    <a:gd name="T18" fmla="*/ 2 w 189"/>
                    <a:gd name="T19" fmla="*/ 254 h 254"/>
                    <a:gd name="T20" fmla="*/ 0 w 189"/>
                    <a:gd name="T21" fmla="*/ 254 h 254"/>
                    <a:gd name="T22" fmla="*/ 0 w 189"/>
                    <a:gd name="T23" fmla="*/ 0 h 254"/>
                    <a:gd name="T24" fmla="*/ 1 w 189"/>
                    <a:gd name="T25" fmla="*/ 0 h 254"/>
                    <a:gd name="T26" fmla="*/ 2 w 189"/>
                    <a:gd name="T27" fmla="*/ 0 h 254"/>
                    <a:gd name="T28" fmla="*/ 5 w 189"/>
                    <a:gd name="T29" fmla="*/ 1 h 254"/>
                    <a:gd name="T30" fmla="*/ 134 w 189"/>
                    <a:gd name="T31" fmla="*/ 10 h 254"/>
                    <a:gd name="T32" fmla="*/ 144 w 189"/>
                    <a:gd name="T33" fmla="*/ 11 h 254"/>
                    <a:gd name="T34" fmla="*/ 189 w 189"/>
                    <a:gd name="T35"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254">
                      <a:moveTo>
                        <a:pt x="189" y="14"/>
                      </a:moveTo>
                      <a:cubicBezTo>
                        <a:pt x="188" y="17"/>
                        <a:pt x="188" y="17"/>
                        <a:pt x="188" y="17"/>
                      </a:cubicBezTo>
                      <a:cubicBezTo>
                        <a:pt x="188" y="17"/>
                        <a:pt x="188" y="17"/>
                        <a:pt x="188" y="17"/>
                      </a:cubicBezTo>
                      <a:cubicBezTo>
                        <a:pt x="186" y="73"/>
                        <a:pt x="186" y="73"/>
                        <a:pt x="186" y="73"/>
                      </a:cubicBezTo>
                      <a:cubicBezTo>
                        <a:pt x="182" y="155"/>
                        <a:pt x="182" y="155"/>
                        <a:pt x="182" y="155"/>
                      </a:cubicBezTo>
                      <a:cubicBezTo>
                        <a:pt x="180" y="187"/>
                        <a:pt x="180" y="187"/>
                        <a:pt x="180" y="187"/>
                      </a:cubicBezTo>
                      <a:cubicBezTo>
                        <a:pt x="180" y="189"/>
                        <a:pt x="180" y="189"/>
                        <a:pt x="180" y="189"/>
                      </a:cubicBezTo>
                      <a:cubicBezTo>
                        <a:pt x="180" y="210"/>
                        <a:pt x="180" y="210"/>
                        <a:pt x="180" y="210"/>
                      </a:cubicBezTo>
                      <a:cubicBezTo>
                        <a:pt x="129" y="238"/>
                        <a:pt x="71" y="254"/>
                        <a:pt x="9" y="254"/>
                      </a:cubicBezTo>
                      <a:cubicBezTo>
                        <a:pt x="7" y="254"/>
                        <a:pt x="4" y="254"/>
                        <a:pt x="2" y="254"/>
                      </a:cubicBezTo>
                      <a:cubicBezTo>
                        <a:pt x="1" y="254"/>
                        <a:pt x="1" y="254"/>
                        <a:pt x="0" y="254"/>
                      </a:cubicBezTo>
                      <a:cubicBezTo>
                        <a:pt x="0" y="0"/>
                        <a:pt x="0" y="0"/>
                        <a:pt x="0" y="0"/>
                      </a:cubicBezTo>
                      <a:cubicBezTo>
                        <a:pt x="1" y="0"/>
                        <a:pt x="1" y="0"/>
                        <a:pt x="1" y="0"/>
                      </a:cubicBezTo>
                      <a:cubicBezTo>
                        <a:pt x="2" y="0"/>
                        <a:pt x="2" y="0"/>
                        <a:pt x="2" y="0"/>
                      </a:cubicBezTo>
                      <a:cubicBezTo>
                        <a:pt x="5" y="1"/>
                        <a:pt x="5" y="1"/>
                        <a:pt x="5" y="1"/>
                      </a:cubicBezTo>
                      <a:cubicBezTo>
                        <a:pt x="134" y="10"/>
                        <a:pt x="134" y="10"/>
                        <a:pt x="134" y="10"/>
                      </a:cubicBezTo>
                      <a:cubicBezTo>
                        <a:pt x="144" y="11"/>
                        <a:pt x="144" y="11"/>
                        <a:pt x="144" y="11"/>
                      </a:cubicBezTo>
                      <a:lnTo>
                        <a:pt x="189" y="14"/>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7" name="Freeform 10">
                  <a:extLst>
                    <a:ext uri="{FF2B5EF4-FFF2-40B4-BE49-F238E27FC236}">
                      <a16:creationId xmlns:a16="http://schemas.microsoft.com/office/drawing/2014/main" id="{9F0B4F8F-8E66-45C1-ABF8-F6B356BD262B}"/>
                    </a:ext>
                  </a:extLst>
                </p:cNvPr>
                <p:cNvSpPr>
                  <a:spLocks/>
                </p:cNvSpPr>
                <p:nvPr/>
              </p:nvSpPr>
              <p:spPr bwMode="auto">
                <a:xfrm>
                  <a:off x="2799" y="1182"/>
                  <a:ext cx="119" cy="217"/>
                </a:xfrm>
                <a:custGeom>
                  <a:avLst/>
                  <a:gdLst>
                    <a:gd name="T0" fmla="*/ 127 w 127"/>
                    <a:gd name="T1" fmla="*/ 168 h 230"/>
                    <a:gd name="T2" fmla="*/ 51 w 127"/>
                    <a:gd name="T3" fmla="*/ 230 h 230"/>
                    <a:gd name="T4" fmla="*/ 39 w 127"/>
                    <a:gd name="T5" fmla="*/ 183 h 230"/>
                    <a:gd name="T6" fmla="*/ 13 w 127"/>
                    <a:gd name="T7" fmla="*/ 96 h 230"/>
                    <a:gd name="T8" fmla="*/ 13 w 127"/>
                    <a:gd name="T9" fmla="*/ 95 h 230"/>
                    <a:gd name="T10" fmla="*/ 11 w 127"/>
                    <a:gd name="T11" fmla="*/ 89 h 230"/>
                    <a:gd name="T12" fmla="*/ 2 w 127"/>
                    <a:gd name="T13" fmla="*/ 58 h 230"/>
                    <a:gd name="T14" fmla="*/ 1 w 127"/>
                    <a:gd name="T15" fmla="*/ 39 h 230"/>
                    <a:gd name="T16" fmla="*/ 32 w 127"/>
                    <a:gd name="T17" fmla="*/ 2 h 230"/>
                    <a:gd name="T18" fmla="*/ 54 w 127"/>
                    <a:gd name="T19" fmla="*/ 1 h 230"/>
                    <a:gd name="T20" fmla="*/ 88 w 127"/>
                    <a:gd name="T21" fmla="*/ 33 h 230"/>
                    <a:gd name="T22" fmla="*/ 98 w 127"/>
                    <a:gd name="T23" fmla="*/ 65 h 230"/>
                    <a:gd name="T24" fmla="*/ 99 w 127"/>
                    <a:gd name="T25" fmla="*/ 70 h 230"/>
                    <a:gd name="T26" fmla="*/ 127 w 127"/>
                    <a:gd name="T27" fmla="*/ 16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30">
                      <a:moveTo>
                        <a:pt x="127" y="168"/>
                      </a:moveTo>
                      <a:cubicBezTo>
                        <a:pt x="105" y="192"/>
                        <a:pt x="79" y="213"/>
                        <a:pt x="51" y="230"/>
                      </a:cubicBezTo>
                      <a:cubicBezTo>
                        <a:pt x="47" y="214"/>
                        <a:pt x="43" y="198"/>
                        <a:pt x="39" y="183"/>
                      </a:cubicBezTo>
                      <a:cubicBezTo>
                        <a:pt x="30" y="151"/>
                        <a:pt x="21" y="122"/>
                        <a:pt x="13" y="96"/>
                      </a:cubicBezTo>
                      <a:cubicBezTo>
                        <a:pt x="13" y="95"/>
                        <a:pt x="13" y="95"/>
                        <a:pt x="13" y="95"/>
                      </a:cubicBezTo>
                      <a:cubicBezTo>
                        <a:pt x="12" y="93"/>
                        <a:pt x="12" y="91"/>
                        <a:pt x="11" y="89"/>
                      </a:cubicBezTo>
                      <a:cubicBezTo>
                        <a:pt x="8" y="78"/>
                        <a:pt x="5" y="67"/>
                        <a:pt x="2" y="58"/>
                      </a:cubicBezTo>
                      <a:cubicBezTo>
                        <a:pt x="0" y="51"/>
                        <a:pt x="0" y="45"/>
                        <a:pt x="1" y="39"/>
                      </a:cubicBezTo>
                      <a:cubicBezTo>
                        <a:pt x="3" y="22"/>
                        <a:pt x="15" y="7"/>
                        <a:pt x="32" y="2"/>
                      </a:cubicBezTo>
                      <a:cubicBezTo>
                        <a:pt x="40" y="0"/>
                        <a:pt x="47" y="0"/>
                        <a:pt x="54" y="1"/>
                      </a:cubicBezTo>
                      <a:cubicBezTo>
                        <a:pt x="70" y="5"/>
                        <a:pt x="83" y="16"/>
                        <a:pt x="88" y="33"/>
                      </a:cubicBezTo>
                      <a:cubicBezTo>
                        <a:pt x="91" y="42"/>
                        <a:pt x="94" y="53"/>
                        <a:pt x="98" y="65"/>
                      </a:cubicBezTo>
                      <a:cubicBezTo>
                        <a:pt x="98" y="67"/>
                        <a:pt x="99" y="68"/>
                        <a:pt x="99" y="70"/>
                      </a:cubicBezTo>
                      <a:cubicBezTo>
                        <a:pt x="108" y="98"/>
                        <a:pt x="118" y="132"/>
                        <a:pt x="127" y="168"/>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8" name="Freeform 11">
                  <a:extLst>
                    <a:ext uri="{FF2B5EF4-FFF2-40B4-BE49-F238E27FC236}">
                      <a16:creationId xmlns:a16="http://schemas.microsoft.com/office/drawing/2014/main" id="{445DD41E-8E10-4F99-BFDD-D12B2E6C76C4}"/>
                    </a:ext>
                  </a:extLst>
                </p:cNvPr>
                <p:cNvSpPr>
                  <a:spLocks/>
                </p:cNvSpPr>
                <p:nvPr/>
              </p:nvSpPr>
              <p:spPr bwMode="auto">
                <a:xfrm>
                  <a:off x="2790" y="1172"/>
                  <a:ext cx="105" cy="106"/>
                </a:xfrm>
                <a:custGeom>
                  <a:avLst/>
                  <a:gdLst>
                    <a:gd name="T0" fmla="*/ 1 w 112"/>
                    <a:gd name="T1" fmla="*/ 58 h 112"/>
                    <a:gd name="T2" fmla="*/ 58 w 112"/>
                    <a:gd name="T3" fmla="*/ 111 h 112"/>
                    <a:gd name="T4" fmla="*/ 111 w 112"/>
                    <a:gd name="T5" fmla="*/ 54 h 112"/>
                    <a:gd name="T6" fmla="*/ 54 w 112"/>
                    <a:gd name="T7" fmla="*/ 1 h 112"/>
                    <a:gd name="T8" fmla="*/ 1 w 112"/>
                    <a:gd name="T9" fmla="*/ 58 h 112"/>
                  </a:gdLst>
                  <a:ahLst/>
                  <a:cxnLst>
                    <a:cxn ang="0">
                      <a:pos x="T0" y="T1"/>
                    </a:cxn>
                    <a:cxn ang="0">
                      <a:pos x="T2" y="T3"/>
                    </a:cxn>
                    <a:cxn ang="0">
                      <a:pos x="T4" y="T5"/>
                    </a:cxn>
                    <a:cxn ang="0">
                      <a:pos x="T6" y="T7"/>
                    </a:cxn>
                    <a:cxn ang="0">
                      <a:pos x="T8" y="T9"/>
                    </a:cxn>
                  </a:cxnLst>
                  <a:rect l="0" t="0" r="r" b="b"/>
                  <a:pathLst>
                    <a:path w="112" h="112">
                      <a:moveTo>
                        <a:pt x="1" y="58"/>
                      </a:moveTo>
                      <a:cubicBezTo>
                        <a:pt x="2" y="88"/>
                        <a:pt x="27" y="112"/>
                        <a:pt x="58" y="111"/>
                      </a:cubicBezTo>
                      <a:cubicBezTo>
                        <a:pt x="88" y="110"/>
                        <a:pt x="112" y="85"/>
                        <a:pt x="111" y="54"/>
                      </a:cubicBezTo>
                      <a:cubicBezTo>
                        <a:pt x="110" y="24"/>
                        <a:pt x="84" y="0"/>
                        <a:pt x="54" y="1"/>
                      </a:cubicBezTo>
                      <a:cubicBezTo>
                        <a:pt x="24" y="2"/>
                        <a:pt x="0" y="27"/>
                        <a:pt x="1" y="5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9" name="Freeform 12">
                  <a:extLst>
                    <a:ext uri="{FF2B5EF4-FFF2-40B4-BE49-F238E27FC236}">
                      <a16:creationId xmlns:a16="http://schemas.microsoft.com/office/drawing/2014/main" id="{9187754C-331D-4410-AA55-D527C8202F8E}"/>
                    </a:ext>
                  </a:extLst>
                </p:cNvPr>
                <p:cNvSpPr>
                  <a:spLocks/>
                </p:cNvSpPr>
                <p:nvPr/>
              </p:nvSpPr>
              <p:spPr bwMode="auto">
                <a:xfrm>
                  <a:off x="2414" y="1182"/>
                  <a:ext cx="120" cy="204"/>
                </a:xfrm>
                <a:custGeom>
                  <a:avLst/>
                  <a:gdLst>
                    <a:gd name="T0" fmla="*/ 125 w 128"/>
                    <a:gd name="T1" fmla="*/ 60 h 216"/>
                    <a:gd name="T2" fmla="*/ 114 w 128"/>
                    <a:gd name="T3" fmla="*/ 91 h 216"/>
                    <a:gd name="T4" fmla="*/ 112 w 128"/>
                    <a:gd name="T5" fmla="*/ 95 h 216"/>
                    <a:gd name="T6" fmla="*/ 111 w 128"/>
                    <a:gd name="T7" fmla="*/ 98 h 216"/>
                    <a:gd name="T8" fmla="*/ 88 w 128"/>
                    <a:gd name="T9" fmla="*/ 165 h 216"/>
                    <a:gd name="T10" fmla="*/ 72 w 128"/>
                    <a:gd name="T11" fmla="*/ 216 h 216"/>
                    <a:gd name="T12" fmla="*/ 0 w 128"/>
                    <a:gd name="T13" fmla="*/ 147 h 216"/>
                    <a:gd name="T14" fmla="*/ 27 w 128"/>
                    <a:gd name="T15" fmla="*/ 69 h 216"/>
                    <a:gd name="T16" fmla="*/ 29 w 128"/>
                    <a:gd name="T17" fmla="*/ 62 h 216"/>
                    <a:gd name="T18" fmla="*/ 29 w 128"/>
                    <a:gd name="T19" fmla="*/ 62 h 216"/>
                    <a:gd name="T20" fmla="*/ 40 w 128"/>
                    <a:gd name="T21" fmla="*/ 31 h 216"/>
                    <a:gd name="T22" fmla="*/ 74 w 128"/>
                    <a:gd name="T23" fmla="*/ 1 h 216"/>
                    <a:gd name="T24" fmla="*/ 97 w 128"/>
                    <a:gd name="T25" fmla="*/ 3 h 216"/>
                    <a:gd name="T26" fmla="*/ 127 w 128"/>
                    <a:gd name="T27" fmla="*/ 39 h 216"/>
                    <a:gd name="T28" fmla="*/ 125 w 128"/>
                    <a:gd name="T29" fmla="*/ 6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16">
                      <a:moveTo>
                        <a:pt x="125" y="60"/>
                      </a:moveTo>
                      <a:cubicBezTo>
                        <a:pt x="122" y="69"/>
                        <a:pt x="118" y="80"/>
                        <a:pt x="114" y="91"/>
                      </a:cubicBezTo>
                      <a:cubicBezTo>
                        <a:pt x="113" y="93"/>
                        <a:pt x="113" y="94"/>
                        <a:pt x="112" y="95"/>
                      </a:cubicBezTo>
                      <a:cubicBezTo>
                        <a:pt x="112" y="96"/>
                        <a:pt x="112" y="97"/>
                        <a:pt x="111" y="98"/>
                      </a:cubicBezTo>
                      <a:cubicBezTo>
                        <a:pt x="104" y="119"/>
                        <a:pt x="96" y="141"/>
                        <a:pt x="88" y="165"/>
                      </a:cubicBezTo>
                      <a:cubicBezTo>
                        <a:pt x="83" y="181"/>
                        <a:pt x="77" y="198"/>
                        <a:pt x="72" y="216"/>
                      </a:cubicBezTo>
                      <a:cubicBezTo>
                        <a:pt x="45" y="196"/>
                        <a:pt x="21" y="173"/>
                        <a:pt x="0" y="147"/>
                      </a:cubicBezTo>
                      <a:cubicBezTo>
                        <a:pt x="9" y="118"/>
                        <a:pt x="19" y="92"/>
                        <a:pt x="27" y="69"/>
                      </a:cubicBezTo>
                      <a:cubicBezTo>
                        <a:pt x="28" y="66"/>
                        <a:pt x="28" y="64"/>
                        <a:pt x="29" y="62"/>
                      </a:cubicBezTo>
                      <a:cubicBezTo>
                        <a:pt x="29" y="62"/>
                        <a:pt x="29" y="62"/>
                        <a:pt x="29" y="62"/>
                      </a:cubicBezTo>
                      <a:cubicBezTo>
                        <a:pt x="33" y="51"/>
                        <a:pt x="37" y="40"/>
                        <a:pt x="40" y="31"/>
                      </a:cubicBezTo>
                      <a:cubicBezTo>
                        <a:pt x="45" y="15"/>
                        <a:pt x="59" y="4"/>
                        <a:pt x="74" y="1"/>
                      </a:cubicBezTo>
                      <a:cubicBezTo>
                        <a:pt x="81" y="0"/>
                        <a:pt x="89" y="0"/>
                        <a:pt x="97" y="3"/>
                      </a:cubicBezTo>
                      <a:cubicBezTo>
                        <a:pt x="113" y="8"/>
                        <a:pt x="125" y="23"/>
                        <a:pt x="127" y="39"/>
                      </a:cubicBezTo>
                      <a:cubicBezTo>
                        <a:pt x="128" y="46"/>
                        <a:pt x="127" y="53"/>
                        <a:pt x="125" y="60"/>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0" name="Freeform 13">
                  <a:extLst>
                    <a:ext uri="{FF2B5EF4-FFF2-40B4-BE49-F238E27FC236}">
                      <a16:creationId xmlns:a16="http://schemas.microsoft.com/office/drawing/2014/main" id="{E34F5080-44EC-4704-ACBF-56A33AF545B1}"/>
                    </a:ext>
                  </a:extLst>
                </p:cNvPr>
                <p:cNvSpPr>
                  <a:spLocks/>
                </p:cNvSpPr>
                <p:nvPr/>
              </p:nvSpPr>
              <p:spPr bwMode="auto">
                <a:xfrm>
                  <a:off x="2481" y="1137"/>
                  <a:ext cx="196" cy="138"/>
                </a:xfrm>
                <a:custGeom>
                  <a:avLst/>
                  <a:gdLst>
                    <a:gd name="T0" fmla="*/ 20 w 196"/>
                    <a:gd name="T1" fmla="*/ 138 h 138"/>
                    <a:gd name="T2" fmla="*/ 0 w 196"/>
                    <a:gd name="T3" fmla="*/ 36 h 138"/>
                    <a:gd name="T4" fmla="*/ 175 w 196"/>
                    <a:gd name="T5" fmla="*/ 0 h 138"/>
                    <a:gd name="T6" fmla="*/ 196 w 196"/>
                    <a:gd name="T7" fmla="*/ 102 h 138"/>
                    <a:gd name="T8" fmla="*/ 20 w 196"/>
                    <a:gd name="T9" fmla="*/ 138 h 138"/>
                  </a:gdLst>
                  <a:ahLst/>
                  <a:cxnLst>
                    <a:cxn ang="0">
                      <a:pos x="T0" y="T1"/>
                    </a:cxn>
                    <a:cxn ang="0">
                      <a:pos x="T2" y="T3"/>
                    </a:cxn>
                    <a:cxn ang="0">
                      <a:pos x="T4" y="T5"/>
                    </a:cxn>
                    <a:cxn ang="0">
                      <a:pos x="T6" y="T7"/>
                    </a:cxn>
                    <a:cxn ang="0">
                      <a:pos x="T8" y="T9"/>
                    </a:cxn>
                  </a:cxnLst>
                  <a:rect l="0" t="0" r="r" b="b"/>
                  <a:pathLst>
                    <a:path w="196" h="138">
                      <a:moveTo>
                        <a:pt x="20" y="138"/>
                      </a:moveTo>
                      <a:lnTo>
                        <a:pt x="0" y="36"/>
                      </a:lnTo>
                      <a:lnTo>
                        <a:pt x="175" y="0"/>
                      </a:lnTo>
                      <a:lnTo>
                        <a:pt x="196" y="102"/>
                      </a:lnTo>
                      <a:lnTo>
                        <a:pt x="20"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1" name="Freeform 14">
                  <a:extLst>
                    <a:ext uri="{FF2B5EF4-FFF2-40B4-BE49-F238E27FC236}">
                      <a16:creationId xmlns:a16="http://schemas.microsoft.com/office/drawing/2014/main" id="{12A7F002-BD90-49D6-9F62-29C82A72A800}"/>
                    </a:ext>
                  </a:extLst>
                </p:cNvPr>
                <p:cNvSpPr>
                  <a:spLocks/>
                </p:cNvSpPr>
                <p:nvPr/>
              </p:nvSpPr>
              <p:spPr bwMode="auto">
                <a:xfrm>
                  <a:off x="2656" y="1137"/>
                  <a:ext cx="196" cy="138"/>
                </a:xfrm>
                <a:custGeom>
                  <a:avLst/>
                  <a:gdLst>
                    <a:gd name="T0" fmla="*/ 176 w 196"/>
                    <a:gd name="T1" fmla="*/ 138 h 138"/>
                    <a:gd name="T2" fmla="*/ 0 w 196"/>
                    <a:gd name="T3" fmla="*/ 102 h 138"/>
                    <a:gd name="T4" fmla="*/ 21 w 196"/>
                    <a:gd name="T5" fmla="*/ 0 h 138"/>
                    <a:gd name="T6" fmla="*/ 196 w 196"/>
                    <a:gd name="T7" fmla="*/ 36 h 138"/>
                    <a:gd name="T8" fmla="*/ 176 w 196"/>
                    <a:gd name="T9" fmla="*/ 138 h 138"/>
                  </a:gdLst>
                  <a:ahLst/>
                  <a:cxnLst>
                    <a:cxn ang="0">
                      <a:pos x="T0" y="T1"/>
                    </a:cxn>
                    <a:cxn ang="0">
                      <a:pos x="T2" y="T3"/>
                    </a:cxn>
                    <a:cxn ang="0">
                      <a:pos x="T4" y="T5"/>
                    </a:cxn>
                    <a:cxn ang="0">
                      <a:pos x="T6" y="T7"/>
                    </a:cxn>
                    <a:cxn ang="0">
                      <a:pos x="T8" y="T9"/>
                    </a:cxn>
                  </a:cxnLst>
                  <a:rect l="0" t="0" r="r" b="b"/>
                  <a:pathLst>
                    <a:path w="196" h="138">
                      <a:moveTo>
                        <a:pt x="176" y="138"/>
                      </a:moveTo>
                      <a:lnTo>
                        <a:pt x="0" y="102"/>
                      </a:lnTo>
                      <a:lnTo>
                        <a:pt x="21" y="0"/>
                      </a:lnTo>
                      <a:lnTo>
                        <a:pt x="196" y="36"/>
                      </a:lnTo>
                      <a:lnTo>
                        <a:pt x="176"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2" name="Freeform 15">
                  <a:extLst>
                    <a:ext uri="{FF2B5EF4-FFF2-40B4-BE49-F238E27FC236}">
                      <a16:creationId xmlns:a16="http://schemas.microsoft.com/office/drawing/2014/main" id="{E67CB670-F518-4677-A5FE-9260975AEE6E}"/>
                    </a:ext>
                  </a:extLst>
                </p:cNvPr>
                <p:cNvSpPr>
                  <a:spLocks/>
                </p:cNvSpPr>
                <p:nvPr/>
              </p:nvSpPr>
              <p:spPr bwMode="auto">
                <a:xfrm>
                  <a:off x="2792" y="1210"/>
                  <a:ext cx="135" cy="194"/>
                </a:xfrm>
                <a:custGeom>
                  <a:avLst/>
                  <a:gdLst>
                    <a:gd name="T0" fmla="*/ 144 w 144"/>
                    <a:gd name="T1" fmla="*/ 128 h 205"/>
                    <a:gd name="T2" fmla="*/ 135 w 144"/>
                    <a:gd name="T3" fmla="*/ 138 h 205"/>
                    <a:gd name="T4" fmla="*/ 59 w 144"/>
                    <a:gd name="T5" fmla="*/ 200 h 205"/>
                    <a:gd name="T6" fmla="*/ 51 w 144"/>
                    <a:gd name="T7" fmla="*/ 205 h 205"/>
                    <a:gd name="T8" fmla="*/ 45 w 144"/>
                    <a:gd name="T9" fmla="*/ 185 h 205"/>
                    <a:gd name="T10" fmla="*/ 10 w 144"/>
                    <a:gd name="T11" fmla="*/ 65 h 205"/>
                    <a:gd name="T12" fmla="*/ 9 w 144"/>
                    <a:gd name="T13" fmla="*/ 63 h 205"/>
                    <a:gd name="T14" fmla="*/ 0 w 144"/>
                    <a:gd name="T15" fmla="*/ 30 h 205"/>
                    <a:gd name="T16" fmla="*/ 1 w 144"/>
                    <a:gd name="T17" fmla="*/ 30 h 205"/>
                    <a:gd name="T18" fmla="*/ 10 w 144"/>
                    <a:gd name="T19" fmla="*/ 28 h 205"/>
                    <a:gd name="T20" fmla="*/ 53 w 144"/>
                    <a:gd name="T21" fmla="*/ 15 h 205"/>
                    <a:gd name="T22" fmla="*/ 96 w 144"/>
                    <a:gd name="T23" fmla="*/ 3 h 205"/>
                    <a:gd name="T24" fmla="*/ 106 w 144"/>
                    <a:gd name="T25" fmla="*/ 0 h 205"/>
                    <a:gd name="T26" fmla="*/ 109 w 144"/>
                    <a:gd name="T27" fmla="*/ 9 h 205"/>
                    <a:gd name="T28" fmla="*/ 116 w 144"/>
                    <a:gd name="T29" fmla="*/ 33 h 205"/>
                    <a:gd name="T30" fmla="*/ 144 w 144"/>
                    <a:gd name="T31" fmla="*/ 12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205">
                      <a:moveTo>
                        <a:pt x="144" y="128"/>
                      </a:moveTo>
                      <a:cubicBezTo>
                        <a:pt x="141" y="132"/>
                        <a:pt x="138" y="135"/>
                        <a:pt x="135" y="138"/>
                      </a:cubicBezTo>
                      <a:cubicBezTo>
                        <a:pt x="113" y="162"/>
                        <a:pt x="87" y="183"/>
                        <a:pt x="59" y="200"/>
                      </a:cubicBezTo>
                      <a:cubicBezTo>
                        <a:pt x="56" y="202"/>
                        <a:pt x="54" y="203"/>
                        <a:pt x="51" y="205"/>
                      </a:cubicBezTo>
                      <a:cubicBezTo>
                        <a:pt x="49" y="199"/>
                        <a:pt x="47" y="192"/>
                        <a:pt x="45" y="185"/>
                      </a:cubicBezTo>
                      <a:cubicBezTo>
                        <a:pt x="34" y="145"/>
                        <a:pt x="19" y="96"/>
                        <a:pt x="10" y="65"/>
                      </a:cubicBezTo>
                      <a:cubicBezTo>
                        <a:pt x="10" y="64"/>
                        <a:pt x="10" y="63"/>
                        <a:pt x="9" y="63"/>
                      </a:cubicBezTo>
                      <a:cubicBezTo>
                        <a:pt x="5" y="48"/>
                        <a:pt x="2" y="37"/>
                        <a:pt x="0" y="30"/>
                      </a:cubicBezTo>
                      <a:cubicBezTo>
                        <a:pt x="1" y="30"/>
                        <a:pt x="1" y="30"/>
                        <a:pt x="1" y="30"/>
                      </a:cubicBezTo>
                      <a:cubicBezTo>
                        <a:pt x="10" y="28"/>
                        <a:pt x="10" y="28"/>
                        <a:pt x="10" y="28"/>
                      </a:cubicBezTo>
                      <a:cubicBezTo>
                        <a:pt x="53" y="15"/>
                        <a:pt x="53" y="15"/>
                        <a:pt x="53" y="15"/>
                      </a:cubicBezTo>
                      <a:cubicBezTo>
                        <a:pt x="96" y="3"/>
                        <a:pt x="96" y="3"/>
                        <a:pt x="96" y="3"/>
                      </a:cubicBezTo>
                      <a:cubicBezTo>
                        <a:pt x="106" y="0"/>
                        <a:pt x="106" y="0"/>
                        <a:pt x="106" y="0"/>
                      </a:cubicBezTo>
                      <a:cubicBezTo>
                        <a:pt x="107" y="2"/>
                        <a:pt x="108" y="5"/>
                        <a:pt x="109" y="9"/>
                      </a:cubicBezTo>
                      <a:cubicBezTo>
                        <a:pt x="111" y="16"/>
                        <a:pt x="113" y="24"/>
                        <a:pt x="116" y="33"/>
                      </a:cubicBezTo>
                      <a:cubicBezTo>
                        <a:pt x="124" y="60"/>
                        <a:pt x="134" y="95"/>
                        <a:pt x="144" y="12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3" name="Freeform 16">
                  <a:extLst>
                    <a:ext uri="{FF2B5EF4-FFF2-40B4-BE49-F238E27FC236}">
                      <a16:creationId xmlns:a16="http://schemas.microsoft.com/office/drawing/2014/main" id="{FDD30D6A-42B5-40B8-97BC-5F1300C8E1ED}"/>
                    </a:ext>
                  </a:extLst>
                </p:cNvPr>
                <p:cNvSpPr>
                  <a:spLocks/>
                </p:cNvSpPr>
                <p:nvPr/>
              </p:nvSpPr>
              <p:spPr bwMode="auto">
                <a:xfrm>
                  <a:off x="2408" y="1207"/>
                  <a:ext cx="132" cy="185"/>
                </a:xfrm>
                <a:custGeom>
                  <a:avLst/>
                  <a:gdLst>
                    <a:gd name="T0" fmla="*/ 141 w 141"/>
                    <a:gd name="T1" fmla="*/ 36 h 196"/>
                    <a:gd name="T2" fmla="*/ 140 w 141"/>
                    <a:gd name="T3" fmla="*/ 37 h 196"/>
                    <a:gd name="T4" fmla="*/ 140 w 141"/>
                    <a:gd name="T5" fmla="*/ 37 h 196"/>
                    <a:gd name="T6" fmla="*/ 131 w 141"/>
                    <a:gd name="T7" fmla="*/ 66 h 196"/>
                    <a:gd name="T8" fmla="*/ 96 w 141"/>
                    <a:gd name="T9" fmla="*/ 173 h 196"/>
                    <a:gd name="T10" fmla="*/ 89 w 141"/>
                    <a:gd name="T11" fmla="*/ 196 h 196"/>
                    <a:gd name="T12" fmla="*/ 78 w 141"/>
                    <a:gd name="T13" fmla="*/ 189 h 196"/>
                    <a:gd name="T14" fmla="*/ 6 w 141"/>
                    <a:gd name="T15" fmla="*/ 120 h 196"/>
                    <a:gd name="T16" fmla="*/ 0 w 141"/>
                    <a:gd name="T17" fmla="*/ 112 h 196"/>
                    <a:gd name="T18" fmla="*/ 36 w 141"/>
                    <a:gd name="T19" fmla="*/ 2 h 196"/>
                    <a:gd name="T20" fmla="*/ 36 w 141"/>
                    <a:gd name="T21" fmla="*/ 0 h 196"/>
                    <a:gd name="T22" fmla="*/ 46 w 141"/>
                    <a:gd name="T23" fmla="*/ 4 h 196"/>
                    <a:gd name="T24" fmla="*/ 89 w 141"/>
                    <a:gd name="T25" fmla="*/ 18 h 196"/>
                    <a:gd name="T26" fmla="*/ 89 w 141"/>
                    <a:gd name="T27" fmla="*/ 18 h 196"/>
                    <a:gd name="T28" fmla="*/ 131 w 141"/>
                    <a:gd name="T29" fmla="*/ 33 h 196"/>
                    <a:gd name="T30" fmla="*/ 141 w 141"/>
                    <a:gd name="T31" fmla="*/ 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96">
                      <a:moveTo>
                        <a:pt x="141" y="36"/>
                      </a:moveTo>
                      <a:cubicBezTo>
                        <a:pt x="141" y="36"/>
                        <a:pt x="141" y="37"/>
                        <a:pt x="140" y="37"/>
                      </a:cubicBezTo>
                      <a:cubicBezTo>
                        <a:pt x="140" y="37"/>
                        <a:pt x="140" y="37"/>
                        <a:pt x="140" y="37"/>
                      </a:cubicBezTo>
                      <a:cubicBezTo>
                        <a:pt x="138" y="44"/>
                        <a:pt x="135" y="54"/>
                        <a:pt x="131" y="66"/>
                      </a:cubicBezTo>
                      <a:cubicBezTo>
                        <a:pt x="121" y="94"/>
                        <a:pt x="108" y="135"/>
                        <a:pt x="96" y="173"/>
                      </a:cubicBezTo>
                      <a:cubicBezTo>
                        <a:pt x="93" y="181"/>
                        <a:pt x="91" y="188"/>
                        <a:pt x="89" y="196"/>
                      </a:cubicBezTo>
                      <a:cubicBezTo>
                        <a:pt x="85" y="194"/>
                        <a:pt x="81" y="191"/>
                        <a:pt x="78" y="189"/>
                      </a:cubicBezTo>
                      <a:cubicBezTo>
                        <a:pt x="51" y="169"/>
                        <a:pt x="27" y="146"/>
                        <a:pt x="6" y="120"/>
                      </a:cubicBezTo>
                      <a:cubicBezTo>
                        <a:pt x="4" y="117"/>
                        <a:pt x="2" y="115"/>
                        <a:pt x="0" y="112"/>
                      </a:cubicBezTo>
                      <a:cubicBezTo>
                        <a:pt x="14" y="66"/>
                        <a:pt x="30" y="20"/>
                        <a:pt x="36" y="2"/>
                      </a:cubicBezTo>
                      <a:cubicBezTo>
                        <a:pt x="36" y="1"/>
                        <a:pt x="36" y="1"/>
                        <a:pt x="36" y="0"/>
                      </a:cubicBezTo>
                      <a:cubicBezTo>
                        <a:pt x="46" y="4"/>
                        <a:pt x="46" y="4"/>
                        <a:pt x="46" y="4"/>
                      </a:cubicBezTo>
                      <a:cubicBezTo>
                        <a:pt x="89" y="18"/>
                        <a:pt x="89" y="18"/>
                        <a:pt x="89" y="18"/>
                      </a:cubicBezTo>
                      <a:cubicBezTo>
                        <a:pt x="89" y="18"/>
                        <a:pt x="89" y="18"/>
                        <a:pt x="89" y="18"/>
                      </a:cubicBezTo>
                      <a:cubicBezTo>
                        <a:pt x="131" y="33"/>
                        <a:pt x="131" y="33"/>
                        <a:pt x="131" y="33"/>
                      </a:cubicBezTo>
                      <a:cubicBezTo>
                        <a:pt x="141" y="36"/>
                        <a:pt x="141" y="36"/>
                        <a:pt x="141" y="36"/>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4" name="Freeform 17">
                  <a:extLst>
                    <a:ext uri="{FF2B5EF4-FFF2-40B4-BE49-F238E27FC236}">
                      <a16:creationId xmlns:a16="http://schemas.microsoft.com/office/drawing/2014/main" id="{B26C9D4F-9DA8-4A69-AA7D-5DF6C0A7BB5C}"/>
                    </a:ext>
                  </a:extLst>
                </p:cNvPr>
                <p:cNvSpPr>
                  <a:spLocks/>
                </p:cNvSpPr>
                <p:nvPr/>
              </p:nvSpPr>
              <p:spPr bwMode="auto">
                <a:xfrm>
                  <a:off x="2437" y="1170"/>
                  <a:ext cx="108" cy="110"/>
                </a:xfrm>
                <a:custGeom>
                  <a:avLst/>
                  <a:gdLst>
                    <a:gd name="T0" fmla="*/ 113 w 116"/>
                    <a:gd name="T1" fmla="*/ 53 h 116"/>
                    <a:gd name="T2" fmla="*/ 63 w 116"/>
                    <a:gd name="T3" fmla="*/ 113 h 116"/>
                    <a:gd name="T4" fmla="*/ 3 w 116"/>
                    <a:gd name="T5" fmla="*/ 63 h 116"/>
                    <a:gd name="T6" fmla="*/ 53 w 116"/>
                    <a:gd name="T7" fmla="*/ 3 h 116"/>
                    <a:gd name="T8" fmla="*/ 113 w 116"/>
                    <a:gd name="T9" fmla="*/ 53 h 116"/>
                  </a:gdLst>
                  <a:ahLst/>
                  <a:cxnLst>
                    <a:cxn ang="0">
                      <a:pos x="T0" y="T1"/>
                    </a:cxn>
                    <a:cxn ang="0">
                      <a:pos x="T2" y="T3"/>
                    </a:cxn>
                    <a:cxn ang="0">
                      <a:pos x="T4" y="T5"/>
                    </a:cxn>
                    <a:cxn ang="0">
                      <a:pos x="T6" y="T7"/>
                    </a:cxn>
                    <a:cxn ang="0">
                      <a:pos x="T8" y="T9"/>
                    </a:cxn>
                  </a:cxnLst>
                  <a:rect l="0" t="0" r="r" b="b"/>
                  <a:pathLst>
                    <a:path w="116" h="116">
                      <a:moveTo>
                        <a:pt x="113" y="53"/>
                      </a:moveTo>
                      <a:cubicBezTo>
                        <a:pt x="116" y="83"/>
                        <a:pt x="94" y="110"/>
                        <a:pt x="63" y="113"/>
                      </a:cubicBezTo>
                      <a:cubicBezTo>
                        <a:pt x="33" y="116"/>
                        <a:pt x="6" y="94"/>
                        <a:pt x="3" y="63"/>
                      </a:cubicBezTo>
                      <a:cubicBezTo>
                        <a:pt x="0" y="33"/>
                        <a:pt x="23" y="6"/>
                        <a:pt x="53" y="3"/>
                      </a:cubicBezTo>
                      <a:cubicBezTo>
                        <a:pt x="83" y="0"/>
                        <a:pt x="110" y="23"/>
                        <a:pt x="113" y="53"/>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5" name="Freeform 18">
                  <a:extLst>
                    <a:ext uri="{FF2B5EF4-FFF2-40B4-BE49-F238E27FC236}">
                      <a16:creationId xmlns:a16="http://schemas.microsoft.com/office/drawing/2014/main" id="{60950895-4F7F-4A95-871C-12AE7C063CED}"/>
                    </a:ext>
                  </a:extLst>
                </p:cNvPr>
                <p:cNvSpPr>
                  <a:spLocks/>
                </p:cNvSpPr>
                <p:nvPr/>
              </p:nvSpPr>
              <p:spPr bwMode="auto">
                <a:xfrm>
                  <a:off x="2607" y="1107"/>
                  <a:ext cx="111" cy="91"/>
                </a:xfrm>
                <a:custGeom>
                  <a:avLst/>
                  <a:gdLst>
                    <a:gd name="T0" fmla="*/ 60 w 119"/>
                    <a:gd name="T1" fmla="*/ 96 h 96"/>
                    <a:gd name="T2" fmla="*/ 0 w 119"/>
                    <a:gd name="T3" fmla="*/ 42 h 96"/>
                    <a:gd name="T4" fmla="*/ 0 w 119"/>
                    <a:gd name="T5" fmla="*/ 0 h 96"/>
                    <a:gd name="T6" fmla="*/ 119 w 119"/>
                    <a:gd name="T7" fmla="*/ 0 h 96"/>
                    <a:gd name="T8" fmla="*/ 119 w 119"/>
                    <a:gd name="T9" fmla="*/ 42 h 96"/>
                    <a:gd name="T10" fmla="*/ 60 w 119"/>
                    <a:gd name="T11" fmla="*/ 96 h 96"/>
                  </a:gdLst>
                  <a:ahLst/>
                  <a:cxnLst>
                    <a:cxn ang="0">
                      <a:pos x="T0" y="T1"/>
                    </a:cxn>
                    <a:cxn ang="0">
                      <a:pos x="T2" y="T3"/>
                    </a:cxn>
                    <a:cxn ang="0">
                      <a:pos x="T4" y="T5"/>
                    </a:cxn>
                    <a:cxn ang="0">
                      <a:pos x="T6" y="T7"/>
                    </a:cxn>
                    <a:cxn ang="0">
                      <a:pos x="T8" y="T9"/>
                    </a:cxn>
                    <a:cxn ang="0">
                      <a:pos x="T10" y="T11"/>
                    </a:cxn>
                  </a:cxnLst>
                  <a:rect l="0" t="0" r="r" b="b"/>
                  <a:pathLst>
                    <a:path w="119" h="96">
                      <a:moveTo>
                        <a:pt x="60" y="96"/>
                      </a:moveTo>
                      <a:cubicBezTo>
                        <a:pt x="27" y="96"/>
                        <a:pt x="0" y="75"/>
                        <a:pt x="0" y="42"/>
                      </a:cubicBezTo>
                      <a:cubicBezTo>
                        <a:pt x="0" y="0"/>
                        <a:pt x="0" y="0"/>
                        <a:pt x="0" y="0"/>
                      </a:cubicBezTo>
                      <a:cubicBezTo>
                        <a:pt x="119" y="0"/>
                        <a:pt x="119" y="0"/>
                        <a:pt x="119" y="0"/>
                      </a:cubicBezTo>
                      <a:cubicBezTo>
                        <a:pt x="119" y="42"/>
                        <a:pt x="119" y="42"/>
                        <a:pt x="119" y="42"/>
                      </a:cubicBezTo>
                      <a:cubicBezTo>
                        <a:pt x="119" y="75"/>
                        <a:pt x="93" y="96"/>
                        <a:pt x="60" y="96"/>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6" name="Freeform 19">
                  <a:extLst>
                    <a:ext uri="{FF2B5EF4-FFF2-40B4-BE49-F238E27FC236}">
                      <a16:creationId xmlns:a16="http://schemas.microsoft.com/office/drawing/2014/main" id="{9C82C911-75D7-43FD-AC51-E216C81841CB}"/>
                    </a:ext>
                  </a:extLst>
                </p:cNvPr>
                <p:cNvSpPr>
                  <a:spLocks/>
                </p:cNvSpPr>
                <p:nvPr/>
              </p:nvSpPr>
              <p:spPr bwMode="auto">
                <a:xfrm>
                  <a:off x="2636" y="1101"/>
                  <a:ext cx="52" cy="13"/>
                </a:xfrm>
                <a:custGeom>
                  <a:avLst/>
                  <a:gdLst>
                    <a:gd name="T0" fmla="*/ 28 w 56"/>
                    <a:gd name="T1" fmla="*/ 14 h 14"/>
                    <a:gd name="T2" fmla="*/ 10 w 56"/>
                    <a:gd name="T3" fmla="*/ 12 h 14"/>
                    <a:gd name="T4" fmla="*/ 4 w 56"/>
                    <a:gd name="T5" fmla="*/ 11 h 14"/>
                    <a:gd name="T6" fmla="*/ 0 w 56"/>
                    <a:gd name="T7" fmla="*/ 5 h 14"/>
                    <a:gd name="T8" fmla="*/ 7 w 56"/>
                    <a:gd name="T9" fmla="*/ 1 h 14"/>
                    <a:gd name="T10" fmla="*/ 12 w 56"/>
                    <a:gd name="T11" fmla="*/ 2 h 14"/>
                    <a:gd name="T12" fmla="*/ 44 w 56"/>
                    <a:gd name="T13" fmla="*/ 2 h 14"/>
                    <a:gd name="T14" fmla="*/ 49 w 56"/>
                    <a:gd name="T15" fmla="*/ 1 h 14"/>
                    <a:gd name="T16" fmla="*/ 56 w 56"/>
                    <a:gd name="T17" fmla="*/ 5 h 14"/>
                    <a:gd name="T18" fmla="*/ 52 w 56"/>
                    <a:gd name="T19" fmla="*/ 11 h 14"/>
                    <a:gd name="T20" fmla="*/ 46 w 56"/>
                    <a:gd name="T21" fmla="*/ 12 h 14"/>
                    <a:gd name="T22" fmla="*/ 28 w 56"/>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4">
                      <a:moveTo>
                        <a:pt x="28" y="14"/>
                      </a:moveTo>
                      <a:cubicBezTo>
                        <a:pt x="22" y="14"/>
                        <a:pt x="16" y="13"/>
                        <a:pt x="10" y="12"/>
                      </a:cubicBezTo>
                      <a:cubicBezTo>
                        <a:pt x="4" y="11"/>
                        <a:pt x="4" y="11"/>
                        <a:pt x="4" y="11"/>
                      </a:cubicBezTo>
                      <a:cubicBezTo>
                        <a:pt x="1" y="10"/>
                        <a:pt x="0" y="7"/>
                        <a:pt x="0" y="5"/>
                      </a:cubicBezTo>
                      <a:cubicBezTo>
                        <a:pt x="1" y="2"/>
                        <a:pt x="4" y="0"/>
                        <a:pt x="7" y="1"/>
                      </a:cubicBezTo>
                      <a:cubicBezTo>
                        <a:pt x="12" y="2"/>
                        <a:pt x="12" y="2"/>
                        <a:pt x="12" y="2"/>
                      </a:cubicBezTo>
                      <a:cubicBezTo>
                        <a:pt x="23" y="4"/>
                        <a:pt x="33" y="4"/>
                        <a:pt x="44" y="2"/>
                      </a:cubicBezTo>
                      <a:cubicBezTo>
                        <a:pt x="49" y="1"/>
                        <a:pt x="49" y="1"/>
                        <a:pt x="49" y="1"/>
                      </a:cubicBezTo>
                      <a:cubicBezTo>
                        <a:pt x="52" y="0"/>
                        <a:pt x="55" y="2"/>
                        <a:pt x="56" y="5"/>
                      </a:cubicBezTo>
                      <a:cubicBezTo>
                        <a:pt x="56" y="7"/>
                        <a:pt x="55" y="10"/>
                        <a:pt x="52" y="11"/>
                      </a:cubicBezTo>
                      <a:cubicBezTo>
                        <a:pt x="46" y="12"/>
                        <a:pt x="46" y="12"/>
                        <a:pt x="46" y="12"/>
                      </a:cubicBezTo>
                      <a:cubicBezTo>
                        <a:pt x="40" y="13"/>
                        <a:pt x="34" y="14"/>
                        <a:pt x="28" y="14"/>
                      </a:cubicBezTo>
                      <a:close/>
                    </a:path>
                  </a:pathLst>
                </a:custGeom>
                <a:solidFill>
                  <a:srgbClr val="C98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7" name="Freeform 20">
                  <a:extLst>
                    <a:ext uri="{FF2B5EF4-FFF2-40B4-BE49-F238E27FC236}">
                      <a16:creationId xmlns:a16="http://schemas.microsoft.com/office/drawing/2014/main" id="{491F119E-AE3F-4B87-9FC3-BAE44807D176}"/>
                    </a:ext>
                  </a:extLst>
                </p:cNvPr>
                <p:cNvSpPr>
                  <a:spLocks/>
                </p:cNvSpPr>
                <p:nvPr/>
              </p:nvSpPr>
              <p:spPr bwMode="auto">
                <a:xfrm>
                  <a:off x="2552" y="814"/>
                  <a:ext cx="242" cy="220"/>
                </a:xfrm>
                <a:custGeom>
                  <a:avLst/>
                  <a:gdLst>
                    <a:gd name="T0" fmla="*/ 226 w 259"/>
                    <a:gd name="T1" fmla="*/ 152 h 233"/>
                    <a:gd name="T2" fmla="*/ 221 w 259"/>
                    <a:gd name="T3" fmla="*/ 153 h 233"/>
                    <a:gd name="T4" fmla="*/ 221 w 259"/>
                    <a:gd name="T5" fmla="*/ 233 h 233"/>
                    <a:gd name="T6" fmla="*/ 205 w 259"/>
                    <a:gd name="T7" fmla="*/ 233 h 233"/>
                    <a:gd name="T8" fmla="*/ 200 w 259"/>
                    <a:gd name="T9" fmla="*/ 144 h 233"/>
                    <a:gd name="T10" fmla="*/ 156 w 259"/>
                    <a:gd name="T11" fmla="*/ 92 h 233"/>
                    <a:gd name="T12" fmla="*/ 33 w 259"/>
                    <a:gd name="T13" fmla="*/ 146 h 233"/>
                    <a:gd name="T14" fmla="*/ 34 w 259"/>
                    <a:gd name="T15" fmla="*/ 230 h 233"/>
                    <a:gd name="T16" fmla="*/ 17 w 259"/>
                    <a:gd name="T17" fmla="*/ 233 h 233"/>
                    <a:gd name="T18" fmla="*/ 17 w 259"/>
                    <a:gd name="T19" fmla="*/ 147 h 233"/>
                    <a:gd name="T20" fmla="*/ 8 w 259"/>
                    <a:gd name="T21" fmla="*/ 139 h 233"/>
                    <a:gd name="T22" fmla="*/ 143 w 259"/>
                    <a:gd name="T23" fmla="*/ 32 h 233"/>
                    <a:gd name="T24" fmla="*/ 146 w 259"/>
                    <a:gd name="T25" fmla="*/ 33 h 233"/>
                    <a:gd name="T26" fmla="*/ 151 w 259"/>
                    <a:gd name="T27" fmla="*/ 33 h 233"/>
                    <a:gd name="T28" fmla="*/ 226 w 259"/>
                    <a:gd name="T29" fmla="*/ 15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33">
                      <a:moveTo>
                        <a:pt x="226" y="152"/>
                      </a:moveTo>
                      <a:cubicBezTo>
                        <a:pt x="225" y="153"/>
                        <a:pt x="223" y="154"/>
                        <a:pt x="221" y="153"/>
                      </a:cubicBezTo>
                      <a:cubicBezTo>
                        <a:pt x="221" y="233"/>
                        <a:pt x="221" y="233"/>
                        <a:pt x="221" y="233"/>
                      </a:cubicBezTo>
                      <a:cubicBezTo>
                        <a:pt x="205" y="233"/>
                        <a:pt x="205" y="233"/>
                        <a:pt x="205" y="233"/>
                      </a:cubicBezTo>
                      <a:cubicBezTo>
                        <a:pt x="200" y="144"/>
                        <a:pt x="200" y="144"/>
                        <a:pt x="200" y="144"/>
                      </a:cubicBezTo>
                      <a:cubicBezTo>
                        <a:pt x="185" y="133"/>
                        <a:pt x="172" y="112"/>
                        <a:pt x="156" y="92"/>
                      </a:cubicBezTo>
                      <a:cubicBezTo>
                        <a:pt x="123" y="114"/>
                        <a:pt x="65" y="141"/>
                        <a:pt x="33" y="146"/>
                      </a:cubicBezTo>
                      <a:cubicBezTo>
                        <a:pt x="34" y="230"/>
                        <a:pt x="34" y="230"/>
                        <a:pt x="34" y="230"/>
                      </a:cubicBezTo>
                      <a:cubicBezTo>
                        <a:pt x="17" y="233"/>
                        <a:pt x="17" y="233"/>
                        <a:pt x="17" y="233"/>
                      </a:cubicBezTo>
                      <a:cubicBezTo>
                        <a:pt x="17" y="147"/>
                        <a:pt x="17" y="147"/>
                        <a:pt x="17" y="147"/>
                      </a:cubicBezTo>
                      <a:cubicBezTo>
                        <a:pt x="12" y="146"/>
                        <a:pt x="8" y="143"/>
                        <a:pt x="8" y="139"/>
                      </a:cubicBezTo>
                      <a:cubicBezTo>
                        <a:pt x="0" y="64"/>
                        <a:pt x="72" y="0"/>
                        <a:pt x="143" y="32"/>
                      </a:cubicBezTo>
                      <a:cubicBezTo>
                        <a:pt x="144" y="32"/>
                        <a:pt x="145" y="33"/>
                        <a:pt x="146" y="33"/>
                      </a:cubicBezTo>
                      <a:cubicBezTo>
                        <a:pt x="148" y="33"/>
                        <a:pt x="150" y="33"/>
                        <a:pt x="151" y="33"/>
                      </a:cubicBezTo>
                      <a:cubicBezTo>
                        <a:pt x="221" y="35"/>
                        <a:pt x="259" y="109"/>
                        <a:pt x="226" y="1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8" name="Freeform 21">
                  <a:extLst>
                    <a:ext uri="{FF2B5EF4-FFF2-40B4-BE49-F238E27FC236}">
                      <a16:creationId xmlns:a16="http://schemas.microsoft.com/office/drawing/2014/main" id="{D18115AA-5BA5-4A28-8D5B-77A8F21901FB}"/>
                    </a:ext>
                  </a:extLst>
                </p:cNvPr>
                <p:cNvSpPr>
                  <a:spLocks noEditPoints="1"/>
                </p:cNvSpPr>
                <p:nvPr/>
              </p:nvSpPr>
              <p:spPr bwMode="auto">
                <a:xfrm>
                  <a:off x="2611" y="1066"/>
                  <a:ext cx="103" cy="94"/>
                </a:xfrm>
                <a:custGeom>
                  <a:avLst/>
                  <a:gdLst>
                    <a:gd name="T0" fmla="*/ 109 w 111"/>
                    <a:gd name="T1" fmla="*/ 43 h 99"/>
                    <a:gd name="T2" fmla="*/ 55 w 111"/>
                    <a:gd name="T3" fmla="*/ 0 h 99"/>
                    <a:gd name="T4" fmla="*/ 1 w 111"/>
                    <a:gd name="T5" fmla="*/ 43 h 99"/>
                    <a:gd name="T6" fmla="*/ 0 w 111"/>
                    <a:gd name="T7" fmla="*/ 55 h 99"/>
                    <a:gd name="T8" fmla="*/ 0 w 111"/>
                    <a:gd name="T9" fmla="*/ 86 h 99"/>
                    <a:gd name="T10" fmla="*/ 0 w 111"/>
                    <a:gd name="T11" fmla="*/ 90 h 99"/>
                    <a:gd name="T12" fmla="*/ 54 w 111"/>
                    <a:gd name="T13" fmla="*/ 98 h 99"/>
                    <a:gd name="T14" fmla="*/ 56 w 111"/>
                    <a:gd name="T15" fmla="*/ 99 h 99"/>
                    <a:gd name="T16" fmla="*/ 66 w 111"/>
                    <a:gd name="T17" fmla="*/ 98 h 99"/>
                    <a:gd name="T18" fmla="*/ 110 w 111"/>
                    <a:gd name="T19" fmla="*/ 91 h 99"/>
                    <a:gd name="T20" fmla="*/ 111 w 111"/>
                    <a:gd name="T21" fmla="*/ 86 h 99"/>
                    <a:gd name="T22" fmla="*/ 111 w 111"/>
                    <a:gd name="T23" fmla="*/ 55 h 99"/>
                    <a:gd name="T24" fmla="*/ 109 w 111"/>
                    <a:gd name="T25" fmla="*/ 43 h 99"/>
                    <a:gd name="T26" fmla="*/ 55 w 111"/>
                    <a:gd name="T27" fmla="*/ 34 h 99"/>
                    <a:gd name="T28" fmla="*/ 87 w 111"/>
                    <a:gd name="T29" fmla="*/ 43 h 99"/>
                    <a:gd name="T30" fmla="*/ 89 w 111"/>
                    <a:gd name="T31" fmla="*/ 53 h 99"/>
                    <a:gd name="T32" fmla="*/ 89 w 111"/>
                    <a:gd name="T33" fmla="*/ 64 h 99"/>
                    <a:gd name="T34" fmla="*/ 64 w 111"/>
                    <a:gd name="T35" fmla="*/ 68 h 99"/>
                    <a:gd name="T36" fmla="*/ 64 w 111"/>
                    <a:gd name="T37" fmla="*/ 52 h 99"/>
                    <a:gd name="T38" fmla="*/ 47 w 111"/>
                    <a:gd name="T39" fmla="*/ 52 h 99"/>
                    <a:gd name="T40" fmla="*/ 47 w 111"/>
                    <a:gd name="T41" fmla="*/ 68 h 99"/>
                    <a:gd name="T42" fmla="*/ 22 w 111"/>
                    <a:gd name="T43" fmla="*/ 64 h 99"/>
                    <a:gd name="T44" fmla="*/ 22 w 111"/>
                    <a:gd name="T45" fmla="*/ 53 h 99"/>
                    <a:gd name="T46" fmla="*/ 24 w 111"/>
                    <a:gd name="T47" fmla="*/ 43 h 99"/>
                    <a:gd name="T48" fmla="*/ 55 w 111"/>
                    <a:gd name="T49"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99">
                      <a:moveTo>
                        <a:pt x="109" y="43"/>
                      </a:moveTo>
                      <a:cubicBezTo>
                        <a:pt x="104" y="18"/>
                        <a:pt x="82" y="0"/>
                        <a:pt x="55" y="0"/>
                      </a:cubicBezTo>
                      <a:cubicBezTo>
                        <a:pt x="29" y="0"/>
                        <a:pt x="7" y="18"/>
                        <a:pt x="1" y="43"/>
                      </a:cubicBezTo>
                      <a:cubicBezTo>
                        <a:pt x="1" y="47"/>
                        <a:pt x="0" y="51"/>
                        <a:pt x="0" y="55"/>
                      </a:cubicBezTo>
                      <a:cubicBezTo>
                        <a:pt x="0" y="86"/>
                        <a:pt x="0" y="86"/>
                        <a:pt x="0" y="86"/>
                      </a:cubicBezTo>
                      <a:cubicBezTo>
                        <a:pt x="0" y="88"/>
                        <a:pt x="0" y="89"/>
                        <a:pt x="0" y="90"/>
                      </a:cubicBezTo>
                      <a:cubicBezTo>
                        <a:pt x="17" y="95"/>
                        <a:pt x="35" y="98"/>
                        <a:pt x="54" y="98"/>
                      </a:cubicBezTo>
                      <a:cubicBezTo>
                        <a:pt x="54" y="99"/>
                        <a:pt x="55" y="99"/>
                        <a:pt x="56" y="99"/>
                      </a:cubicBezTo>
                      <a:cubicBezTo>
                        <a:pt x="59" y="99"/>
                        <a:pt x="63" y="98"/>
                        <a:pt x="66" y="98"/>
                      </a:cubicBezTo>
                      <a:cubicBezTo>
                        <a:pt x="82" y="97"/>
                        <a:pt x="96" y="95"/>
                        <a:pt x="110" y="91"/>
                      </a:cubicBezTo>
                      <a:cubicBezTo>
                        <a:pt x="110" y="89"/>
                        <a:pt x="111" y="88"/>
                        <a:pt x="111" y="86"/>
                      </a:cubicBezTo>
                      <a:cubicBezTo>
                        <a:pt x="111" y="55"/>
                        <a:pt x="111" y="55"/>
                        <a:pt x="111" y="55"/>
                      </a:cubicBezTo>
                      <a:cubicBezTo>
                        <a:pt x="111" y="51"/>
                        <a:pt x="110" y="47"/>
                        <a:pt x="109" y="43"/>
                      </a:cubicBezTo>
                      <a:close/>
                      <a:moveTo>
                        <a:pt x="55" y="34"/>
                      </a:moveTo>
                      <a:cubicBezTo>
                        <a:pt x="70" y="34"/>
                        <a:pt x="82" y="34"/>
                        <a:pt x="87" y="43"/>
                      </a:cubicBezTo>
                      <a:cubicBezTo>
                        <a:pt x="88" y="45"/>
                        <a:pt x="89" y="49"/>
                        <a:pt x="89" y="53"/>
                      </a:cubicBezTo>
                      <a:cubicBezTo>
                        <a:pt x="89" y="53"/>
                        <a:pt x="89" y="63"/>
                        <a:pt x="89" y="64"/>
                      </a:cubicBezTo>
                      <a:cubicBezTo>
                        <a:pt x="81" y="66"/>
                        <a:pt x="73" y="68"/>
                        <a:pt x="64" y="68"/>
                      </a:cubicBezTo>
                      <a:cubicBezTo>
                        <a:pt x="64" y="52"/>
                        <a:pt x="64" y="52"/>
                        <a:pt x="64" y="52"/>
                      </a:cubicBezTo>
                      <a:cubicBezTo>
                        <a:pt x="47" y="52"/>
                        <a:pt x="47" y="52"/>
                        <a:pt x="47" y="52"/>
                      </a:cubicBezTo>
                      <a:cubicBezTo>
                        <a:pt x="47" y="68"/>
                        <a:pt x="47" y="68"/>
                        <a:pt x="47" y="68"/>
                      </a:cubicBezTo>
                      <a:cubicBezTo>
                        <a:pt x="38" y="68"/>
                        <a:pt x="30" y="66"/>
                        <a:pt x="22" y="64"/>
                      </a:cubicBezTo>
                      <a:cubicBezTo>
                        <a:pt x="22" y="63"/>
                        <a:pt x="22" y="53"/>
                        <a:pt x="22" y="53"/>
                      </a:cubicBezTo>
                      <a:cubicBezTo>
                        <a:pt x="22" y="49"/>
                        <a:pt x="23" y="45"/>
                        <a:pt x="24" y="43"/>
                      </a:cubicBezTo>
                      <a:cubicBezTo>
                        <a:pt x="29" y="34"/>
                        <a:pt x="41" y="34"/>
                        <a:pt x="5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9" name="Freeform 22">
                  <a:extLst>
                    <a:ext uri="{FF2B5EF4-FFF2-40B4-BE49-F238E27FC236}">
                      <a16:creationId xmlns:a16="http://schemas.microsoft.com/office/drawing/2014/main" id="{1C7791A0-714C-4316-8C00-E6E60CBC178D}"/>
                    </a:ext>
                  </a:extLst>
                </p:cNvPr>
                <p:cNvSpPr>
                  <a:spLocks/>
                </p:cNvSpPr>
                <p:nvPr/>
              </p:nvSpPr>
              <p:spPr bwMode="auto">
                <a:xfrm>
                  <a:off x="2606" y="986"/>
                  <a:ext cx="43" cy="9"/>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0" name="Freeform 24">
                  <a:extLst>
                    <a:ext uri="{FF2B5EF4-FFF2-40B4-BE49-F238E27FC236}">
                      <a16:creationId xmlns:a16="http://schemas.microsoft.com/office/drawing/2014/main" id="{29055F63-E18D-4050-BBDE-2A6091634D8B}"/>
                    </a:ext>
                  </a:extLst>
                </p:cNvPr>
                <p:cNvSpPr>
                  <a:spLocks/>
                </p:cNvSpPr>
                <p:nvPr/>
              </p:nvSpPr>
              <p:spPr bwMode="auto">
                <a:xfrm>
                  <a:off x="2626" y="997"/>
                  <a:ext cx="15" cy="14"/>
                </a:xfrm>
                <a:custGeom>
                  <a:avLst/>
                  <a:gdLst>
                    <a:gd name="T0" fmla="*/ 3 w 16"/>
                    <a:gd name="T1" fmla="*/ 13 h 15"/>
                    <a:gd name="T2" fmla="*/ 3 w 16"/>
                    <a:gd name="T3" fmla="*/ 3 h 15"/>
                    <a:gd name="T4" fmla="*/ 13 w 16"/>
                    <a:gd name="T5" fmla="*/ 3 h 15"/>
                    <a:gd name="T6" fmla="*/ 13 w 16"/>
                    <a:gd name="T7" fmla="*/ 13 h 15"/>
                    <a:gd name="T8" fmla="*/ 3 w 16"/>
                    <a:gd name="T9" fmla="*/ 13 h 15"/>
                  </a:gdLst>
                  <a:ahLst/>
                  <a:cxnLst>
                    <a:cxn ang="0">
                      <a:pos x="T0" y="T1"/>
                    </a:cxn>
                    <a:cxn ang="0">
                      <a:pos x="T2" y="T3"/>
                    </a:cxn>
                    <a:cxn ang="0">
                      <a:pos x="T4" y="T5"/>
                    </a:cxn>
                    <a:cxn ang="0">
                      <a:pos x="T6" y="T7"/>
                    </a:cxn>
                    <a:cxn ang="0">
                      <a:pos x="T8" y="T9"/>
                    </a:cxn>
                  </a:cxnLst>
                  <a:rect l="0" t="0" r="r" b="b"/>
                  <a:pathLst>
                    <a:path w="16" h="15">
                      <a:moveTo>
                        <a:pt x="3" y="13"/>
                      </a:moveTo>
                      <a:cubicBezTo>
                        <a:pt x="0" y="10"/>
                        <a:pt x="0" y="5"/>
                        <a:pt x="3" y="3"/>
                      </a:cubicBezTo>
                      <a:cubicBezTo>
                        <a:pt x="6" y="0"/>
                        <a:pt x="10" y="0"/>
                        <a:pt x="13" y="3"/>
                      </a:cubicBezTo>
                      <a:cubicBezTo>
                        <a:pt x="16" y="5"/>
                        <a:pt x="16" y="10"/>
                        <a:pt x="13" y="13"/>
                      </a:cubicBezTo>
                      <a:cubicBezTo>
                        <a:pt x="10" y="15"/>
                        <a:pt x="6" y="15"/>
                        <a:pt x="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1" name="Freeform 25">
                  <a:extLst>
                    <a:ext uri="{FF2B5EF4-FFF2-40B4-BE49-F238E27FC236}">
                      <a16:creationId xmlns:a16="http://schemas.microsoft.com/office/drawing/2014/main" id="{4EA60D55-80DF-4A99-9B19-F25EF40111F6}"/>
                    </a:ext>
                  </a:extLst>
                </p:cNvPr>
                <p:cNvSpPr>
                  <a:spLocks/>
                </p:cNvSpPr>
                <p:nvPr/>
              </p:nvSpPr>
              <p:spPr bwMode="auto">
                <a:xfrm>
                  <a:off x="2683" y="994"/>
                  <a:ext cx="14" cy="14"/>
                </a:xfrm>
                <a:custGeom>
                  <a:avLst/>
                  <a:gdLst>
                    <a:gd name="T0" fmla="*/ 3 w 15"/>
                    <a:gd name="T1" fmla="*/ 12 h 15"/>
                    <a:gd name="T2" fmla="*/ 3 w 15"/>
                    <a:gd name="T3" fmla="*/ 3 h 15"/>
                    <a:gd name="T4" fmla="*/ 13 w 15"/>
                    <a:gd name="T5" fmla="*/ 3 h 15"/>
                    <a:gd name="T6" fmla="*/ 13 w 15"/>
                    <a:gd name="T7" fmla="*/ 12 h 15"/>
                    <a:gd name="T8" fmla="*/ 3 w 15"/>
                    <a:gd name="T9" fmla="*/ 12 h 15"/>
                  </a:gdLst>
                  <a:ahLst/>
                  <a:cxnLst>
                    <a:cxn ang="0">
                      <a:pos x="T0" y="T1"/>
                    </a:cxn>
                    <a:cxn ang="0">
                      <a:pos x="T2" y="T3"/>
                    </a:cxn>
                    <a:cxn ang="0">
                      <a:pos x="T4" y="T5"/>
                    </a:cxn>
                    <a:cxn ang="0">
                      <a:pos x="T6" y="T7"/>
                    </a:cxn>
                    <a:cxn ang="0">
                      <a:pos x="T8" y="T9"/>
                    </a:cxn>
                  </a:cxnLst>
                  <a:rect l="0" t="0" r="r" b="b"/>
                  <a:pathLst>
                    <a:path w="15" h="15">
                      <a:moveTo>
                        <a:pt x="3" y="12"/>
                      </a:moveTo>
                      <a:cubicBezTo>
                        <a:pt x="0" y="10"/>
                        <a:pt x="0" y="5"/>
                        <a:pt x="3" y="3"/>
                      </a:cubicBezTo>
                      <a:cubicBezTo>
                        <a:pt x="5" y="0"/>
                        <a:pt x="10" y="0"/>
                        <a:pt x="13" y="3"/>
                      </a:cubicBezTo>
                      <a:cubicBezTo>
                        <a:pt x="15" y="5"/>
                        <a:pt x="15" y="10"/>
                        <a:pt x="13" y="12"/>
                      </a:cubicBezTo>
                      <a:cubicBezTo>
                        <a:pt x="10" y="15"/>
                        <a:pt x="5" y="15"/>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2" name="Freeform 26">
                  <a:extLst>
                    <a:ext uri="{FF2B5EF4-FFF2-40B4-BE49-F238E27FC236}">
                      <a16:creationId xmlns:a16="http://schemas.microsoft.com/office/drawing/2014/main" id="{87C5B924-6053-4579-A0D6-873E06BE76EE}"/>
                    </a:ext>
                  </a:extLst>
                </p:cNvPr>
                <p:cNvSpPr>
                  <a:spLocks/>
                </p:cNvSpPr>
                <p:nvPr/>
              </p:nvSpPr>
              <p:spPr bwMode="auto">
                <a:xfrm>
                  <a:off x="2664" y="1052"/>
                  <a:ext cx="25" cy="13"/>
                </a:xfrm>
                <a:custGeom>
                  <a:avLst/>
                  <a:gdLst>
                    <a:gd name="T0" fmla="*/ 0 w 27"/>
                    <a:gd name="T1" fmla="*/ 0 h 14"/>
                    <a:gd name="T2" fmla="*/ 0 w 27"/>
                    <a:gd name="T3" fmla="*/ 14 h 14"/>
                    <a:gd name="T4" fmla="*/ 8 w 27"/>
                    <a:gd name="T5" fmla="*/ 11 h 14"/>
                    <a:gd name="T6" fmla="*/ 21 w 27"/>
                    <a:gd name="T7" fmla="*/ 7 h 14"/>
                    <a:gd name="T8" fmla="*/ 27 w 27"/>
                    <a:gd name="T9" fmla="*/ 0 h 14"/>
                    <a:gd name="T10" fmla="*/ 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0" y="0"/>
                      </a:moveTo>
                      <a:cubicBezTo>
                        <a:pt x="0" y="14"/>
                        <a:pt x="0" y="14"/>
                        <a:pt x="0" y="14"/>
                      </a:cubicBezTo>
                      <a:cubicBezTo>
                        <a:pt x="2" y="14"/>
                        <a:pt x="5" y="13"/>
                        <a:pt x="8" y="11"/>
                      </a:cubicBezTo>
                      <a:cubicBezTo>
                        <a:pt x="10" y="8"/>
                        <a:pt x="15" y="7"/>
                        <a:pt x="21" y="7"/>
                      </a:cubicBezTo>
                      <a:cubicBezTo>
                        <a:pt x="24" y="7"/>
                        <a:pt x="27" y="4"/>
                        <a:pt x="27" y="0"/>
                      </a:cubicBezTo>
                      <a:lnTo>
                        <a:pt x="0"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3" name="Freeform 27">
                  <a:extLst>
                    <a:ext uri="{FF2B5EF4-FFF2-40B4-BE49-F238E27FC236}">
                      <a16:creationId xmlns:a16="http://schemas.microsoft.com/office/drawing/2014/main" id="{F46570E3-51D1-4E40-A3C0-7E781F0D4A56}"/>
                    </a:ext>
                  </a:extLst>
                </p:cNvPr>
                <p:cNvSpPr>
                  <a:spLocks/>
                </p:cNvSpPr>
                <p:nvPr/>
              </p:nvSpPr>
              <p:spPr bwMode="auto">
                <a:xfrm>
                  <a:off x="2638" y="1052"/>
                  <a:ext cx="26" cy="13"/>
                </a:xfrm>
                <a:custGeom>
                  <a:avLst/>
                  <a:gdLst>
                    <a:gd name="T0" fmla="*/ 28 w 28"/>
                    <a:gd name="T1" fmla="*/ 0 h 14"/>
                    <a:gd name="T2" fmla="*/ 28 w 28"/>
                    <a:gd name="T3" fmla="*/ 14 h 14"/>
                    <a:gd name="T4" fmla="*/ 20 w 28"/>
                    <a:gd name="T5" fmla="*/ 11 h 14"/>
                    <a:gd name="T6" fmla="*/ 6 w 28"/>
                    <a:gd name="T7" fmla="*/ 7 h 14"/>
                    <a:gd name="T8" fmla="*/ 0 w 28"/>
                    <a:gd name="T9" fmla="*/ 0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cubicBezTo>
                        <a:pt x="28" y="14"/>
                        <a:pt x="28" y="14"/>
                        <a:pt x="28" y="14"/>
                      </a:cubicBezTo>
                      <a:cubicBezTo>
                        <a:pt x="25" y="14"/>
                        <a:pt x="22" y="13"/>
                        <a:pt x="20" y="11"/>
                      </a:cubicBezTo>
                      <a:cubicBezTo>
                        <a:pt x="17" y="8"/>
                        <a:pt x="12" y="7"/>
                        <a:pt x="6" y="7"/>
                      </a:cubicBezTo>
                      <a:cubicBezTo>
                        <a:pt x="3" y="7"/>
                        <a:pt x="0" y="4"/>
                        <a:pt x="0" y="0"/>
                      </a:cubicBezTo>
                      <a:lnTo>
                        <a:pt x="28"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4" name="Freeform 28">
                  <a:extLst>
                    <a:ext uri="{FF2B5EF4-FFF2-40B4-BE49-F238E27FC236}">
                      <a16:creationId xmlns:a16="http://schemas.microsoft.com/office/drawing/2014/main" id="{D462E9A7-820A-4D81-A002-E5D3FC25E30B}"/>
                    </a:ext>
                  </a:extLst>
                </p:cNvPr>
                <p:cNvSpPr>
                  <a:spLocks/>
                </p:cNvSpPr>
                <p:nvPr/>
              </p:nvSpPr>
              <p:spPr bwMode="auto">
                <a:xfrm>
                  <a:off x="2638" y="1005"/>
                  <a:ext cx="26" cy="47"/>
                </a:xfrm>
                <a:custGeom>
                  <a:avLst/>
                  <a:gdLst>
                    <a:gd name="T0" fmla="*/ 28 w 28"/>
                    <a:gd name="T1" fmla="*/ 0 h 50"/>
                    <a:gd name="T2" fmla="*/ 28 w 28"/>
                    <a:gd name="T3" fmla="*/ 50 h 50"/>
                    <a:gd name="T4" fmla="*/ 0 w 28"/>
                    <a:gd name="T5" fmla="*/ 50 h 50"/>
                    <a:gd name="T6" fmla="*/ 6 w 28"/>
                    <a:gd name="T7" fmla="*/ 43 h 50"/>
                    <a:gd name="T8" fmla="*/ 7 w 28"/>
                    <a:gd name="T9" fmla="*/ 43 h 50"/>
                    <a:gd name="T10" fmla="*/ 17 w 28"/>
                    <a:gd name="T11" fmla="*/ 10 h 50"/>
                    <a:gd name="T12" fmla="*/ 28 w 28"/>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28" h="50">
                      <a:moveTo>
                        <a:pt x="28" y="0"/>
                      </a:moveTo>
                      <a:cubicBezTo>
                        <a:pt x="28" y="0"/>
                        <a:pt x="28" y="50"/>
                        <a:pt x="28" y="50"/>
                      </a:cubicBezTo>
                      <a:cubicBezTo>
                        <a:pt x="0" y="50"/>
                        <a:pt x="0" y="50"/>
                        <a:pt x="0" y="50"/>
                      </a:cubicBezTo>
                      <a:cubicBezTo>
                        <a:pt x="0" y="46"/>
                        <a:pt x="3" y="43"/>
                        <a:pt x="6" y="43"/>
                      </a:cubicBezTo>
                      <a:cubicBezTo>
                        <a:pt x="7" y="43"/>
                        <a:pt x="7" y="43"/>
                        <a:pt x="7" y="43"/>
                      </a:cubicBezTo>
                      <a:cubicBezTo>
                        <a:pt x="12" y="37"/>
                        <a:pt x="17" y="22"/>
                        <a:pt x="17" y="10"/>
                      </a:cubicBezTo>
                      <a:cubicBezTo>
                        <a:pt x="17" y="1"/>
                        <a:pt x="26" y="0"/>
                        <a:pt x="28" y="0"/>
                      </a:cubicBezTo>
                      <a:close/>
                    </a:path>
                  </a:pathLst>
                </a:custGeom>
                <a:solidFill>
                  <a:srgbClr val="E6C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90" name="Freeform 22">
                <a:extLst>
                  <a:ext uri="{FF2B5EF4-FFF2-40B4-BE49-F238E27FC236}">
                    <a16:creationId xmlns:a16="http://schemas.microsoft.com/office/drawing/2014/main" id="{14F2ED0A-4D46-458D-8DA2-AC2754155455}"/>
                  </a:ext>
                </a:extLst>
              </p:cNvPr>
              <p:cNvSpPr>
                <a:spLocks noChangeAspect="1"/>
              </p:cNvSpPr>
              <p:nvPr/>
            </p:nvSpPr>
            <p:spPr bwMode="auto">
              <a:xfrm rot="10800000" flipV="1">
                <a:off x="4188882" y="1562219"/>
                <a:ext cx="74916" cy="15681"/>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36" name="Picture 435">
              <a:extLst>
                <a:ext uri="{FF2B5EF4-FFF2-40B4-BE49-F238E27FC236}">
                  <a16:creationId xmlns:a16="http://schemas.microsoft.com/office/drawing/2014/main" id="{8EEFA446-57A1-4136-BF24-36839355A921}"/>
                </a:ext>
              </a:extLst>
            </p:cNvPr>
            <p:cNvPicPr>
              <a:picLocks noChangeAspect="1"/>
            </p:cNvPicPr>
            <p:nvPr/>
          </p:nvPicPr>
          <p:blipFill>
            <a:blip r:embed="rId20"/>
            <a:stretch>
              <a:fillRect/>
            </a:stretch>
          </p:blipFill>
          <p:spPr>
            <a:xfrm>
              <a:off x="10393223" y="2003857"/>
              <a:ext cx="824802" cy="833133"/>
            </a:xfrm>
            <a:prstGeom prst="rect">
              <a:avLst/>
            </a:prstGeom>
          </p:spPr>
        </p:pic>
        <p:pic>
          <p:nvPicPr>
            <p:cNvPr id="437" name="Picture 436">
              <a:extLst>
                <a:ext uri="{FF2B5EF4-FFF2-40B4-BE49-F238E27FC236}">
                  <a16:creationId xmlns:a16="http://schemas.microsoft.com/office/drawing/2014/main" id="{D632F9DA-1AF1-4DD3-A01A-6D25146EFAE5}"/>
                </a:ext>
              </a:extLst>
            </p:cNvPr>
            <p:cNvPicPr>
              <a:picLocks noChangeAspect="1"/>
            </p:cNvPicPr>
            <p:nvPr/>
          </p:nvPicPr>
          <p:blipFill>
            <a:blip r:embed="rId21"/>
            <a:stretch>
              <a:fillRect/>
            </a:stretch>
          </p:blipFill>
          <p:spPr>
            <a:xfrm>
              <a:off x="8300377" y="2003857"/>
              <a:ext cx="824802" cy="833133"/>
            </a:xfrm>
            <a:prstGeom prst="rect">
              <a:avLst/>
            </a:prstGeom>
          </p:spPr>
        </p:pic>
        <p:pic>
          <p:nvPicPr>
            <p:cNvPr id="438" name="Picture 437">
              <a:extLst>
                <a:ext uri="{FF2B5EF4-FFF2-40B4-BE49-F238E27FC236}">
                  <a16:creationId xmlns:a16="http://schemas.microsoft.com/office/drawing/2014/main" id="{A68371B0-9BA8-454C-AE68-5E291F7A76BA}"/>
                </a:ext>
              </a:extLst>
            </p:cNvPr>
            <p:cNvPicPr>
              <a:picLocks noChangeAspect="1"/>
            </p:cNvPicPr>
            <p:nvPr/>
          </p:nvPicPr>
          <p:blipFill>
            <a:blip r:embed="rId3"/>
            <a:stretch>
              <a:fillRect/>
            </a:stretch>
          </p:blipFill>
          <p:spPr>
            <a:xfrm>
              <a:off x="11439524" y="2003857"/>
              <a:ext cx="824802" cy="833133"/>
            </a:xfrm>
            <a:prstGeom prst="rect">
              <a:avLst/>
            </a:prstGeom>
          </p:spPr>
        </p:pic>
        <p:pic>
          <p:nvPicPr>
            <p:cNvPr id="439" name="Picture 438">
              <a:extLst>
                <a:ext uri="{FF2B5EF4-FFF2-40B4-BE49-F238E27FC236}">
                  <a16:creationId xmlns:a16="http://schemas.microsoft.com/office/drawing/2014/main" id="{102BAC6E-FDFB-46F5-9064-06605206A2CB}"/>
                </a:ext>
              </a:extLst>
            </p:cNvPr>
            <p:cNvPicPr>
              <a:picLocks noChangeAspect="1"/>
            </p:cNvPicPr>
            <p:nvPr/>
          </p:nvPicPr>
          <p:blipFill>
            <a:blip r:embed="rId23"/>
            <a:stretch>
              <a:fillRect/>
            </a:stretch>
          </p:blipFill>
          <p:spPr>
            <a:xfrm>
              <a:off x="9344791" y="2003857"/>
              <a:ext cx="828267" cy="833132"/>
            </a:xfrm>
            <a:prstGeom prst="rect">
              <a:avLst/>
            </a:prstGeom>
          </p:spPr>
        </p:pic>
        <p:pic>
          <p:nvPicPr>
            <p:cNvPr id="440" name="Picture 439">
              <a:extLst>
                <a:ext uri="{FF2B5EF4-FFF2-40B4-BE49-F238E27FC236}">
                  <a16:creationId xmlns:a16="http://schemas.microsoft.com/office/drawing/2014/main" id="{C42FAB93-7E21-4D06-A830-785948E09EBB}"/>
                </a:ext>
              </a:extLst>
            </p:cNvPr>
            <p:cNvPicPr>
              <a:picLocks noChangeAspect="1"/>
            </p:cNvPicPr>
            <p:nvPr/>
          </p:nvPicPr>
          <p:blipFill>
            <a:blip r:embed="rId9"/>
            <a:stretch>
              <a:fillRect/>
            </a:stretch>
          </p:blipFill>
          <p:spPr>
            <a:xfrm>
              <a:off x="6205871" y="2003857"/>
              <a:ext cx="828267" cy="833132"/>
            </a:xfrm>
            <a:prstGeom prst="rect">
              <a:avLst/>
            </a:prstGeom>
          </p:spPr>
        </p:pic>
        <p:pic>
          <p:nvPicPr>
            <p:cNvPr id="441" name="Picture 440">
              <a:extLst>
                <a:ext uri="{FF2B5EF4-FFF2-40B4-BE49-F238E27FC236}">
                  <a16:creationId xmlns:a16="http://schemas.microsoft.com/office/drawing/2014/main" id="{99FDF7CC-652B-4489-B5FA-FE506963DAFD}"/>
                </a:ext>
              </a:extLst>
            </p:cNvPr>
            <p:cNvPicPr>
              <a:picLocks noChangeAspect="1"/>
            </p:cNvPicPr>
            <p:nvPr/>
          </p:nvPicPr>
          <p:blipFill>
            <a:blip r:embed="rId13"/>
            <a:stretch>
              <a:fillRect/>
            </a:stretch>
          </p:blipFill>
          <p:spPr>
            <a:xfrm flipH="1">
              <a:off x="8300377" y="980857"/>
              <a:ext cx="824802" cy="833133"/>
            </a:xfrm>
            <a:prstGeom prst="rect">
              <a:avLst/>
            </a:prstGeom>
          </p:spPr>
        </p:pic>
        <p:pic>
          <p:nvPicPr>
            <p:cNvPr id="442" name="Picture 441">
              <a:extLst>
                <a:ext uri="{FF2B5EF4-FFF2-40B4-BE49-F238E27FC236}">
                  <a16:creationId xmlns:a16="http://schemas.microsoft.com/office/drawing/2014/main" id="{E4D2D711-8407-483A-8DFF-13D3DE09D961}"/>
                </a:ext>
              </a:extLst>
            </p:cNvPr>
            <p:cNvPicPr>
              <a:picLocks noChangeAspect="1"/>
            </p:cNvPicPr>
            <p:nvPr/>
          </p:nvPicPr>
          <p:blipFill>
            <a:blip r:embed="rId14"/>
            <a:stretch>
              <a:fillRect/>
            </a:stretch>
          </p:blipFill>
          <p:spPr>
            <a:xfrm flipH="1">
              <a:off x="10391491" y="980857"/>
              <a:ext cx="828267" cy="833132"/>
            </a:xfrm>
            <a:prstGeom prst="rect">
              <a:avLst/>
            </a:prstGeom>
          </p:spPr>
        </p:pic>
        <p:pic>
          <p:nvPicPr>
            <p:cNvPr id="443" name="Picture 442">
              <a:extLst>
                <a:ext uri="{FF2B5EF4-FFF2-40B4-BE49-F238E27FC236}">
                  <a16:creationId xmlns:a16="http://schemas.microsoft.com/office/drawing/2014/main" id="{CD3E0535-0411-4A1A-A1A1-3A273DA9F5DB}"/>
                </a:ext>
              </a:extLst>
            </p:cNvPr>
            <p:cNvPicPr>
              <a:picLocks noChangeAspect="1"/>
            </p:cNvPicPr>
            <p:nvPr/>
          </p:nvPicPr>
          <p:blipFill>
            <a:blip r:embed="rId15"/>
            <a:stretch>
              <a:fillRect/>
            </a:stretch>
          </p:blipFill>
          <p:spPr>
            <a:xfrm flipH="1">
              <a:off x="7253017" y="980857"/>
              <a:ext cx="824802" cy="833133"/>
            </a:xfrm>
            <a:prstGeom prst="rect">
              <a:avLst/>
            </a:prstGeom>
          </p:spPr>
        </p:pic>
        <p:pic>
          <p:nvPicPr>
            <p:cNvPr id="444" name="Picture 443">
              <a:extLst>
                <a:ext uri="{FF2B5EF4-FFF2-40B4-BE49-F238E27FC236}">
                  <a16:creationId xmlns:a16="http://schemas.microsoft.com/office/drawing/2014/main" id="{3D04CD77-904E-4DDB-BA01-F65AD779933E}"/>
                </a:ext>
              </a:extLst>
            </p:cNvPr>
            <p:cNvPicPr>
              <a:picLocks noChangeAspect="1"/>
            </p:cNvPicPr>
            <p:nvPr/>
          </p:nvPicPr>
          <p:blipFill>
            <a:blip r:embed="rId16"/>
            <a:stretch>
              <a:fillRect/>
            </a:stretch>
          </p:blipFill>
          <p:spPr>
            <a:xfrm flipH="1">
              <a:off x="11439524" y="980857"/>
              <a:ext cx="824802" cy="833133"/>
            </a:xfrm>
            <a:prstGeom prst="rect">
              <a:avLst/>
            </a:prstGeom>
          </p:spPr>
        </p:pic>
        <p:pic>
          <p:nvPicPr>
            <p:cNvPr id="445" name="Picture 444">
              <a:extLst>
                <a:ext uri="{FF2B5EF4-FFF2-40B4-BE49-F238E27FC236}">
                  <a16:creationId xmlns:a16="http://schemas.microsoft.com/office/drawing/2014/main" id="{38895DC6-E7A4-45A8-B0EF-78370FD89B64}"/>
                </a:ext>
              </a:extLst>
            </p:cNvPr>
            <p:cNvPicPr>
              <a:picLocks noChangeAspect="1"/>
            </p:cNvPicPr>
            <p:nvPr/>
          </p:nvPicPr>
          <p:blipFill>
            <a:blip r:embed="rId17"/>
            <a:stretch>
              <a:fillRect/>
            </a:stretch>
          </p:blipFill>
          <p:spPr>
            <a:xfrm flipH="1">
              <a:off x="9346523" y="980857"/>
              <a:ext cx="824802" cy="833133"/>
            </a:xfrm>
            <a:prstGeom prst="rect">
              <a:avLst/>
            </a:prstGeom>
          </p:spPr>
        </p:pic>
        <p:pic>
          <p:nvPicPr>
            <p:cNvPr id="446" name="Picture 445">
              <a:extLst>
                <a:ext uri="{FF2B5EF4-FFF2-40B4-BE49-F238E27FC236}">
                  <a16:creationId xmlns:a16="http://schemas.microsoft.com/office/drawing/2014/main" id="{F62BE465-CD3B-4472-9D55-3277B86B35FB}"/>
                </a:ext>
              </a:extLst>
            </p:cNvPr>
            <p:cNvPicPr>
              <a:picLocks noChangeAspect="1"/>
            </p:cNvPicPr>
            <p:nvPr/>
          </p:nvPicPr>
          <p:blipFill>
            <a:blip r:embed="rId25"/>
            <a:stretch>
              <a:fillRect/>
            </a:stretch>
          </p:blipFill>
          <p:spPr>
            <a:xfrm flipH="1">
              <a:off x="7253017" y="6084353"/>
              <a:ext cx="824802" cy="833133"/>
            </a:xfrm>
            <a:prstGeom prst="rect">
              <a:avLst/>
            </a:prstGeom>
          </p:spPr>
        </p:pic>
        <p:pic>
          <p:nvPicPr>
            <p:cNvPr id="447" name="Picture 446">
              <a:extLst>
                <a:ext uri="{FF2B5EF4-FFF2-40B4-BE49-F238E27FC236}">
                  <a16:creationId xmlns:a16="http://schemas.microsoft.com/office/drawing/2014/main" id="{53A39B3B-09E3-4A8D-B572-634B727A8FDE}"/>
                </a:ext>
              </a:extLst>
            </p:cNvPr>
            <p:cNvPicPr>
              <a:picLocks noChangeAspect="1"/>
            </p:cNvPicPr>
            <p:nvPr/>
          </p:nvPicPr>
          <p:blipFill>
            <a:blip r:embed="rId26"/>
            <a:stretch>
              <a:fillRect/>
            </a:stretch>
          </p:blipFill>
          <p:spPr>
            <a:xfrm flipH="1">
              <a:off x="9346523" y="6084353"/>
              <a:ext cx="824802" cy="833133"/>
            </a:xfrm>
            <a:prstGeom prst="rect">
              <a:avLst/>
            </a:prstGeom>
          </p:spPr>
        </p:pic>
        <p:pic>
          <p:nvPicPr>
            <p:cNvPr id="448" name="Picture 447">
              <a:extLst>
                <a:ext uri="{FF2B5EF4-FFF2-40B4-BE49-F238E27FC236}">
                  <a16:creationId xmlns:a16="http://schemas.microsoft.com/office/drawing/2014/main" id="{2CB847D9-531C-42E8-BD6E-97271E7B2D96}"/>
                </a:ext>
              </a:extLst>
            </p:cNvPr>
            <p:cNvPicPr>
              <a:picLocks noChangeAspect="1"/>
            </p:cNvPicPr>
            <p:nvPr/>
          </p:nvPicPr>
          <p:blipFill>
            <a:blip r:embed="rId27"/>
            <a:stretch>
              <a:fillRect/>
            </a:stretch>
          </p:blipFill>
          <p:spPr>
            <a:xfrm flipH="1">
              <a:off x="11437792" y="6084353"/>
              <a:ext cx="828267" cy="833132"/>
            </a:xfrm>
            <a:prstGeom prst="rect">
              <a:avLst/>
            </a:prstGeom>
          </p:spPr>
        </p:pic>
        <p:pic>
          <p:nvPicPr>
            <p:cNvPr id="449" name="Picture 448">
              <a:extLst>
                <a:ext uri="{FF2B5EF4-FFF2-40B4-BE49-F238E27FC236}">
                  <a16:creationId xmlns:a16="http://schemas.microsoft.com/office/drawing/2014/main" id="{CFFB5F6F-EB5F-4D98-9B45-292C4F914C51}"/>
                </a:ext>
              </a:extLst>
            </p:cNvPr>
            <p:cNvPicPr>
              <a:picLocks noChangeAspect="1"/>
            </p:cNvPicPr>
            <p:nvPr/>
          </p:nvPicPr>
          <p:blipFill>
            <a:blip r:embed="rId28"/>
            <a:stretch>
              <a:fillRect/>
            </a:stretch>
          </p:blipFill>
          <p:spPr>
            <a:xfrm flipH="1">
              <a:off x="8300377" y="6084353"/>
              <a:ext cx="824802" cy="833133"/>
            </a:xfrm>
            <a:prstGeom prst="rect">
              <a:avLst/>
            </a:prstGeom>
          </p:spPr>
        </p:pic>
        <p:grpSp>
          <p:nvGrpSpPr>
            <p:cNvPr id="450" name="Group 449">
              <a:extLst>
                <a:ext uri="{FF2B5EF4-FFF2-40B4-BE49-F238E27FC236}">
                  <a16:creationId xmlns:a16="http://schemas.microsoft.com/office/drawing/2014/main" id="{3171B7F5-EAD6-4459-BA23-8DDCE9AD8BAA}"/>
                </a:ext>
              </a:extLst>
            </p:cNvPr>
            <p:cNvGrpSpPr/>
            <p:nvPr/>
          </p:nvGrpSpPr>
          <p:grpSpPr>
            <a:xfrm flipH="1">
              <a:off x="10392777" y="6083733"/>
              <a:ext cx="825695" cy="834373"/>
              <a:chOff x="3662363" y="1230946"/>
              <a:chExt cx="1057276" cy="1068388"/>
            </a:xfrm>
          </p:grpSpPr>
          <p:grpSp>
            <p:nvGrpSpPr>
              <p:cNvPr id="451" name="Group 4">
                <a:extLst>
                  <a:ext uri="{FF2B5EF4-FFF2-40B4-BE49-F238E27FC236}">
                    <a16:creationId xmlns:a16="http://schemas.microsoft.com/office/drawing/2014/main" id="{CBA1DF8C-EB25-45B1-9DDA-2F612CFE4A7D}"/>
                  </a:ext>
                </a:extLst>
              </p:cNvPr>
              <p:cNvGrpSpPr>
                <a:grpSpLocks noChangeAspect="1"/>
              </p:cNvGrpSpPr>
              <p:nvPr/>
            </p:nvGrpSpPr>
            <p:grpSpPr bwMode="auto">
              <a:xfrm>
                <a:off x="3662363" y="1230946"/>
                <a:ext cx="1057276" cy="1068388"/>
                <a:chOff x="2341" y="775"/>
                <a:chExt cx="666" cy="673"/>
              </a:xfrm>
            </p:grpSpPr>
            <p:sp>
              <p:nvSpPr>
                <p:cNvPr id="453" name="AutoShape 3">
                  <a:extLst>
                    <a:ext uri="{FF2B5EF4-FFF2-40B4-BE49-F238E27FC236}">
                      <a16:creationId xmlns:a16="http://schemas.microsoft.com/office/drawing/2014/main" id="{5EB246E1-E0F7-4DD4-A87F-6BDB11EBE871}"/>
                    </a:ext>
                  </a:extLst>
                </p:cNvPr>
                <p:cNvSpPr>
                  <a:spLocks noChangeAspect="1" noChangeArrowheads="1" noTextEdit="1"/>
                </p:cNvSpPr>
                <p:nvPr/>
              </p:nvSpPr>
              <p:spPr bwMode="auto">
                <a:xfrm>
                  <a:off x="2342" y="775"/>
                  <a:ext cx="66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4" name="Oval 5">
                  <a:extLst>
                    <a:ext uri="{FF2B5EF4-FFF2-40B4-BE49-F238E27FC236}">
                      <a16:creationId xmlns:a16="http://schemas.microsoft.com/office/drawing/2014/main" id="{B99B4BA6-1076-458D-92BA-4709225794C0}"/>
                    </a:ext>
                  </a:extLst>
                </p:cNvPr>
                <p:cNvSpPr>
                  <a:spLocks noChangeArrowheads="1"/>
                </p:cNvSpPr>
                <p:nvPr/>
              </p:nvSpPr>
              <p:spPr bwMode="auto">
                <a:xfrm>
                  <a:off x="2341" y="776"/>
                  <a:ext cx="665" cy="672"/>
                </a:xfrm>
                <a:prstGeom prst="ellipse">
                  <a:avLst/>
                </a:prstGeom>
                <a:solidFill>
                  <a:srgbClr val="00A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5" name="Freeform 6">
                  <a:extLst>
                    <a:ext uri="{FF2B5EF4-FFF2-40B4-BE49-F238E27FC236}">
                      <a16:creationId xmlns:a16="http://schemas.microsoft.com/office/drawing/2014/main" id="{1E449074-F89D-43B9-BF7D-21A59FD8DE11}"/>
                    </a:ext>
                  </a:extLst>
                </p:cNvPr>
                <p:cNvSpPr>
                  <a:spLocks/>
                </p:cNvSpPr>
                <p:nvPr/>
              </p:nvSpPr>
              <p:spPr bwMode="auto">
                <a:xfrm>
                  <a:off x="2556" y="987"/>
                  <a:ext cx="216" cy="64"/>
                </a:xfrm>
                <a:custGeom>
                  <a:avLst/>
                  <a:gdLst>
                    <a:gd name="T0" fmla="*/ 0 w 231"/>
                    <a:gd name="T1" fmla="*/ 51 h 68"/>
                    <a:gd name="T2" fmla="*/ 11 w 231"/>
                    <a:gd name="T3" fmla="*/ 68 h 68"/>
                    <a:gd name="T4" fmla="*/ 219 w 231"/>
                    <a:gd name="T5" fmla="*/ 68 h 68"/>
                    <a:gd name="T6" fmla="*/ 231 w 231"/>
                    <a:gd name="T7" fmla="*/ 51 h 68"/>
                    <a:gd name="T8" fmla="*/ 231 w 231"/>
                    <a:gd name="T9" fmla="*/ 16 h 68"/>
                    <a:gd name="T10" fmla="*/ 219 w 231"/>
                    <a:gd name="T11" fmla="*/ 0 h 68"/>
                    <a:gd name="T12" fmla="*/ 11 w 231"/>
                    <a:gd name="T13" fmla="*/ 0 h 68"/>
                    <a:gd name="T14" fmla="*/ 0 w 231"/>
                    <a:gd name="T15" fmla="*/ 16 h 68"/>
                    <a:gd name="T16" fmla="*/ 0 w 231"/>
                    <a:gd name="T17"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8">
                      <a:moveTo>
                        <a:pt x="0" y="51"/>
                      </a:moveTo>
                      <a:cubicBezTo>
                        <a:pt x="0" y="60"/>
                        <a:pt x="5" y="68"/>
                        <a:pt x="11" y="68"/>
                      </a:cubicBezTo>
                      <a:cubicBezTo>
                        <a:pt x="219" y="68"/>
                        <a:pt x="219" y="68"/>
                        <a:pt x="219" y="68"/>
                      </a:cubicBezTo>
                      <a:cubicBezTo>
                        <a:pt x="226" y="68"/>
                        <a:pt x="231" y="60"/>
                        <a:pt x="231" y="51"/>
                      </a:cubicBezTo>
                      <a:cubicBezTo>
                        <a:pt x="231" y="16"/>
                        <a:pt x="231" y="16"/>
                        <a:pt x="231" y="16"/>
                      </a:cubicBezTo>
                      <a:cubicBezTo>
                        <a:pt x="231" y="7"/>
                        <a:pt x="226" y="0"/>
                        <a:pt x="219" y="0"/>
                      </a:cubicBezTo>
                      <a:cubicBezTo>
                        <a:pt x="11" y="0"/>
                        <a:pt x="11" y="0"/>
                        <a:pt x="11" y="0"/>
                      </a:cubicBezTo>
                      <a:cubicBezTo>
                        <a:pt x="5" y="0"/>
                        <a:pt x="0" y="7"/>
                        <a:pt x="0" y="16"/>
                      </a:cubicBezTo>
                      <a:lnTo>
                        <a:pt x="0" y="51"/>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6" name="Freeform 7">
                  <a:extLst>
                    <a:ext uri="{FF2B5EF4-FFF2-40B4-BE49-F238E27FC236}">
                      <a16:creationId xmlns:a16="http://schemas.microsoft.com/office/drawing/2014/main" id="{8671265D-61A7-4984-9FAA-0AFDE83865E7}"/>
                    </a:ext>
                  </a:extLst>
                </p:cNvPr>
                <p:cNvSpPr>
                  <a:spLocks/>
                </p:cNvSpPr>
                <p:nvPr/>
              </p:nvSpPr>
              <p:spPr bwMode="auto">
                <a:xfrm>
                  <a:off x="2565" y="886"/>
                  <a:ext cx="193" cy="262"/>
                </a:xfrm>
                <a:custGeom>
                  <a:avLst/>
                  <a:gdLst>
                    <a:gd name="T0" fmla="*/ 3 w 207"/>
                    <a:gd name="T1" fmla="*/ 129 h 278"/>
                    <a:gd name="T2" fmla="*/ 3 w 207"/>
                    <a:gd name="T3" fmla="*/ 214 h 278"/>
                    <a:gd name="T4" fmla="*/ 25 w 207"/>
                    <a:gd name="T5" fmla="*/ 247 h 278"/>
                    <a:gd name="T6" fmla="*/ 161 w 207"/>
                    <a:gd name="T7" fmla="*/ 259 h 278"/>
                    <a:gd name="T8" fmla="*/ 195 w 207"/>
                    <a:gd name="T9" fmla="*/ 243 h 278"/>
                    <a:gd name="T10" fmla="*/ 207 w 207"/>
                    <a:gd name="T11" fmla="*/ 207 h 278"/>
                    <a:gd name="T12" fmla="*/ 207 w 207"/>
                    <a:gd name="T13" fmla="*/ 69 h 278"/>
                    <a:gd name="T14" fmla="*/ 171 w 207"/>
                    <a:gd name="T15" fmla="*/ 9 h 278"/>
                    <a:gd name="T16" fmla="*/ 45 w 207"/>
                    <a:gd name="T17" fmla="*/ 0 h 278"/>
                    <a:gd name="T18" fmla="*/ 25 w 207"/>
                    <a:gd name="T19" fmla="*/ 52 h 278"/>
                    <a:gd name="T20" fmla="*/ 10 w 207"/>
                    <a:gd name="T21" fmla="*/ 102 h 278"/>
                    <a:gd name="T22" fmla="*/ 3 w 207"/>
                    <a:gd name="T23" fmla="*/ 12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78">
                      <a:moveTo>
                        <a:pt x="3" y="129"/>
                      </a:moveTo>
                      <a:cubicBezTo>
                        <a:pt x="3" y="214"/>
                        <a:pt x="3" y="214"/>
                        <a:pt x="3" y="214"/>
                      </a:cubicBezTo>
                      <a:cubicBezTo>
                        <a:pt x="3" y="214"/>
                        <a:pt x="0" y="238"/>
                        <a:pt x="25" y="247"/>
                      </a:cubicBezTo>
                      <a:cubicBezTo>
                        <a:pt x="25" y="247"/>
                        <a:pt x="93" y="278"/>
                        <a:pt x="161" y="259"/>
                      </a:cubicBezTo>
                      <a:cubicBezTo>
                        <a:pt x="195" y="243"/>
                        <a:pt x="195" y="243"/>
                        <a:pt x="195" y="243"/>
                      </a:cubicBezTo>
                      <a:cubicBezTo>
                        <a:pt x="195" y="243"/>
                        <a:pt x="207" y="240"/>
                        <a:pt x="207" y="207"/>
                      </a:cubicBezTo>
                      <a:cubicBezTo>
                        <a:pt x="207" y="69"/>
                        <a:pt x="207" y="69"/>
                        <a:pt x="207" y="69"/>
                      </a:cubicBezTo>
                      <a:cubicBezTo>
                        <a:pt x="207" y="69"/>
                        <a:pt x="176" y="10"/>
                        <a:pt x="171" y="9"/>
                      </a:cubicBezTo>
                      <a:cubicBezTo>
                        <a:pt x="166" y="8"/>
                        <a:pt x="45" y="0"/>
                        <a:pt x="45" y="0"/>
                      </a:cubicBezTo>
                      <a:cubicBezTo>
                        <a:pt x="25" y="52"/>
                        <a:pt x="25" y="52"/>
                        <a:pt x="25" y="52"/>
                      </a:cubicBezTo>
                      <a:cubicBezTo>
                        <a:pt x="10" y="102"/>
                        <a:pt x="10" y="102"/>
                        <a:pt x="10" y="102"/>
                      </a:cubicBezTo>
                      <a:lnTo>
                        <a:pt x="3" y="129"/>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7" name="Freeform 8">
                  <a:extLst>
                    <a:ext uri="{FF2B5EF4-FFF2-40B4-BE49-F238E27FC236}">
                      <a16:creationId xmlns:a16="http://schemas.microsoft.com/office/drawing/2014/main" id="{56965BF7-93CA-4CF6-955D-16B8FE7E0D2D}"/>
                    </a:ext>
                  </a:extLst>
                </p:cNvPr>
                <p:cNvSpPr>
                  <a:spLocks/>
                </p:cNvSpPr>
                <p:nvPr/>
              </p:nvSpPr>
              <p:spPr bwMode="auto">
                <a:xfrm>
                  <a:off x="2491" y="1208"/>
                  <a:ext cx="177" cy="240"/>
                </a:xfrm>
                <a:custGeom>
                  <a:avLst/>
                  <a:gdLst>
                    <a:gd name="T0" fmla="*/ 189 w 189"/>
                    <a:gd name="T1" fmla="*/ 0 h 254"/>
                    <a:gd name="T2" fmla="*/ 189 w 189"/>
                    <a:gd name="T3" fmla="*/ 254 h 254"/>
                    <a:gd name="T4" fmla="*/ 187 w 189"/>
                    <a:gd name="T5" fmla="*/ 254 h 254"/>
                    <a:gd name="T6" fmla="*/ 9 w 189"/>
                    <a:gd name="T7" fmla="*/ 200 h 254"/>
                    <a:gd name="T8" fmla="*/ 9 w 189"/>
                    <a:gd name="T9" fmla="*/ 189 h 254"/>
                    <a:gd name="T10" fmla="*/ 8 w 189"/>
                    <a:gd name="T11" fmla="*/ 172 h 254"/>
                    <a:gd name="T12" fmla="*/ 6 w 189"/>
                    <a:gd name="T13" fmla="*/ 137 h 254"/>
                    <a:gd name="T14" fmla="*/ 3 w 189"/>
                    <a:gd name="T15" fmla="*/ 73 h 254"/>
                    <a:gd name="T16" fmla="*/ 1 w 189"/>
                    <a:gd name="T17" fmla="*/ 17 h 254"/>
                    <a:gd name="T18" fmla="*/ 1 w 189"/>
                    <a:gd name="T19" fmla="*/ 17 h 254"/>
                    <a:gd name="T20" fmla="*/ 0 w 189"/>
                    <a:gd name="T21" fmla="*/ 14 h 254"/>
                    <a:gd name="T22" fmla="*/ 45 w 189"/>
                    <a:gd name="T23" fmla="*/ 11 h 254"/>
                    <a:gd name="T24" fmla="*/ 55 w 189"/>
                    <a:gd name="T25" fmla="*/ 10 h 254"/>
                    <a:gd name="T26" fmla="*/ 184 w 189"/>
                    <a:gd name="T27" fmla="*/ 1 h 254"/>
                    <a:gd name="T28" fmla="*/ 187 w 189"/>
                    <a:gd name="T29" fmla="*/ 0 h 254"/>
                    <a:gd name="T30" fmla="*/ 188 w 189"/>
                    <a:gd name="T31" fmla="*/ 0 h 254"/>
                    <a:gd name="T32" fmla="*/ 189 w 189"/>
                    <a:gd name="T3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254">
                      <a:moveTo>
                        <a:pt x="189" y="0"/>
                      </a:moveTo>
                      <a:cubicBezTo>
                        <a:pt x="189" y="254"/>
                        <a:pt x="189" y="254"/>
                        <a:pt x="189" y="254"/>
                      </a:cubicBezTo>
                      <a:cubicBezTo>
                        <a:pt x="188" y="254"/>
                        <a:pt x="188" y="254"/>
                        <a:pt x="187" y="254"/>
                      </a:cubicBezTo>
                      <a:cubicBezTo>
                        <a:pt x="122" y="252"/>
                        <a:pt x="61" y="233"/>
                        <a:pt x="9" y="200"/>
                      </a:cubicBezTo>
                      <a:cubicBezTo>
                        <a:pt x="9" y="189"/>
                        <a:pt x="9" y="189"/>
                        <a:pt x="9" y="189"/>
                      </a:cubicBezTo>
                      <a:cubicBezTo>
                        <a:pt x="8" y="172"/>
                        <a:pt x="8" y="172"/>
                        <a:pt x="8" y="172"/>
                      </a:cubicBezTo>
                      <a:cubicBezTo>
                        <a:pt x="6" y="137"/>
                        <a:pt x="6" y="137"/>
                        <a:pt x="6" y="137"/>
                      </a:cubicBezTo>
                      <a:cubicBezTo>
                        <a:pt x="3" y="73"/>
                        <a:pt x="3" y="73"/>
                        <a:pt x="3" y="73"/>
                      </a:cubicBezTo>
                      <a:cubicBezTo>
                        <a:pt x="1" y="17"/>
                        <a:pt x="1" y="17"/>
                        <a:pt x="1" y="17"/>
                      </a:cubicBezTo>
                      <a:cubicBezTo>
                        <a:pt x="1" y="17"/>
                        <a:pt x="1" y="17"/>
                        <a:pt x="1" y="17"/>
                      </a:cubicBezTo>
                      <a:cubicBezTo>
                        <a:pt x="0" y="14"/>
                        <a:pt x="0" y="14"/>
                        <a:pt x="0" y="14"/>
                      </a:cubicBezTo>
                      <a:cubicBezTo>
                        <a:pt x="45" y="11"/>
                        <a:pt x="45" y="11"/>
                        <a:pt x="45" y="11"/>
                      </a:cubicBezTo>
                      <a:cubicBezTo>
                        <a:pt x="55" y="10"/>
                        <a:pt x="55" y="10"/>
                        <a:pt x="55" y="10"/>
                      </a:cubicBezTo>
                      <a:cubicBezTo>
                        <a:pt x="184" y="1"/>
                        <a:pt x="184" y="1"/>
                        <a:pt x="184" y="1"/>
                      </a:cubicBezTo>
                      <a:cubicBezTo>
                        <a:pt x="187" y="0"/>
                        <a:pt x="187" y="0"/>
                        <a:pt x="187" y="0"/>
                      </a:cubicBezTo>
                      <a:cubicBezTo>
                        <a:pt x="188" y="0"/>
                        <a:pt x="188" y="0"/>
                        <a:pt x="188" y="0"/>
                      </a:cubicBezTo>
                      <a:lnTo>
                        <a:pt x="189" y="0"/>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8" name="Freeform 9">
                  <a:extLst>
                    <a:ext uri="{FF2B5EF4-FFF2-40B4-BE49-F238E27FC236}">
                      <a16:creationId xmlns:a16="http://schemas.microsoft.com/office/drawing/2014/main" id="{1CEF3774-73FC-4EF8-8505-678AD30D14FD}"/>
                    </a:ext>
                  </a:extLst>
                </p:cNvPr>
                <p:cNvSpPr>
                  <a:spLocks/>
                </p:cNvSpPr>
                <p:nvPr/>
              </p:nvSpPr>
              <p:spPr bwMode="auto">
                <a:xfrm>
                  <a:off x="2666" y="1208"/>
                  <a:ext cx="176" cy="240"/>
                </a:xfrm>
                <a:custGeom>
                  <a:avLst/>
                  <a:gdLst>
                    <a:gd name="T0" fmla="*/ 189 w 189"/>
                    <a:gd name="T1" fmla="*/ 14 h 254"/>
                    <a:gd name="T2" fmla="*/ 188 w 189"/>
                    <a:gd name="T3" fmla="*/ 17 h 254"/>
                    <a:gd name="T4" fmla="*/ 188 w 189"/>
                    <a:gd name="T5" fmla="*/ 17 h 254"/>
                    <a:gd name="T6" fmla="*/ 186 w 189"/>
                    <a:gd name="T7" fmla="*/ 73 h 254"/>
                    <a:gd name="T8" fmla="*/ 182 w 189"/>
                    <a:gd name="T9" fmla="*/ 155 h 254"/>
                    <a:gd name="T10" fmla="*/ 180 w 189"/>
                    <a:gd name="T11" fmla="*/ 187 h 254"/>
                    <a:gd name="T12" fmla="*/ 180 w 189"/>
                    <a:gd name="T13" fmla="*/ 189 h 254"/>
                    <a:gd name="T14" fmla="*/ 180 w 189"/>
                    <a:gd name="T15" fmla="*/ 210 h 254"/>
                    <a:gd name="T16" fmla="*/ 9 w 189"/>
                    <a:gd name="T17" fmla="*/ 254 h 254"/>
                    <a:gd name="T18" fmla="*/ 2 w 189"/>
                    <a:gd name="T19" fmla="*/ 254 h 254"/>
                    <a:gd name="T20" fmla="*/ 0 w 189"/>
                    <a:gd name="T21" fmla="*/ 254 h 254"/>
                    <a:gd name="T22" fmla="*/ 0 w 189"/>
                    <a:gd name="T23" fmla="*/ 0 h 254"/>
                    <a:gd name="T24" fmla="*/ 1 w 189"/>
                    <a:gd name="T25" fmla="*/ 0 h 254"/>
                    <a:gd name="T26" fmla="*/ 2 w 189"/>
                    <a:gd name="T27" fmla="*/ 0 h 254"/>
                    <a:gd name="T28" fmla="*/ 5 w 189"/>
                    <a:gd name="T29" fmla="*/ 1 h 254"/>
                    <a:gd name="T30" fmla="*/ 134 w 189"/>
                    <a:gd name="T31" fmla="*/ 10 h 254"/>
                    <a:gd name="T32" fmla="*/ 144 w 189"/>
                    <a:gd name="T33" fmla="*/ 11 h 254"/>
                    <a:gd name="T34" fmla="*/ 189 w 189"/>
                    <a:gd name="T35"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254">
                      <a:moveTo>
                        <a:pt x="189" y="14"/>
                      </a:moveTo>
                      <a:cubicBezTo>
                        <a:pt x="188" y="17"/>
                        <a:pt x="188" y="17"/>
                        <a:pt x="188" y="17"/>
                      </a:cubicBezTo>
                      <a:cubicBezTo>
                        <a:pt x="188" y="17"/>
                        <a:pt x="188" y="17"/>
                        <a:pt x="188" y="17"/>
                      </a:cubicBezTo>
                      <a:cubicBezTo>
                        <a:pt x="186" y="73"/>
                        <a:pt x="186" y="73"/>
                        <a:pt x="186" y="73"/>
                      </a:cubicBezTo>
                      <a:cubicBezTo>
                        <a:pt x="182" y="155"/>
                        <a:pt x="182" y="155"/>
                        <a:pt x="182" y="155"/>
                      </a:cubicBezTo>
                      <a:cubicBezTo>
                        <a:pt x="180" y="187"/>
                        <a:pt x="180" y="187"/>
                        <a:pt x="180" y="187"/>
                      </a:cubicBezTo>
                      <a:cubicBezTo>
                        <a:pt x="180" y="189"/>
                        <a:pt x="180" y="189"/>
                        <a:pt x="180" y="189"/>
                      </a:cubicBezTo>
                      <a:cubicBezTo>
                        <a:pt x="180" y="210"/>
                        <a:pt x="180" y="210"/>
                        <a:pt x="180" y="210"/>
                      </a:cubicBezTo>
                      <a:cubicBezTo>
                        <a:pt x="129" y="238"/>
                        <a:pt x="71" y="254"/>
                        <a:pt x="9" y="254"/>
                      </a:cubicBezTo>
                      <a:cubicBezTo>
                        <a:pt x="7" y="254"/>
                        <a:pt x="4" y="254"/>
                        <a:pt x="2" y="254"/>
                      </a:cubicBezTo>
                      <a:cubicBezTo>
                        <a:pt x="1" y="254"/>
                        <a:pt x="1" y="254"/>
                        <a:pt x="0" y="254"/>
                      </a:cubicBezTo>
                      <a:cubicBezTo>
                        <a:pt x="0" y="0"/>
                        <a:pt x="0" y="0"/>
                        <a:pt x="0" y="0"/>
                      </a:cubicBezTo>
                      <a:cubicBezTo>
                        <a:pt x="1" y="0"/>
                        <a:pt x="1" y="0"/>
                        <a:pt x="1" y="0"/>
                      </a:cubicBezTo>
                      <a:cubicBezTo>
                        <a:pt x="2" y="0"/>
                        <a:pt x="2" y="0"/>
                        <a:pt x="2" y="0"/>
                      </a:cubicBezTo>
                      <a:cubicBezTo>
                        <a:pt x="5" y="1"/>
                        <a:pt x="5" y="1"/>
                        <a:pt x="5" y="1"/>
                      </a:cubicBezTo>
                      <a:cubicBezTo>
                        <a:pt x="134" y="10"/>
                        <a:pt x="134" y="10"/>
                        <a:pt x="134" y="10"/>
                      </a:cubicBezTo>
                      <a:cubicBezTo>
                        <a:pt x="144" y="11"/>
                        <a:pt x="144" y="11"/>
                        <a:pt x="144" y="11"/>
                      </a:cubicBezTo>
                      <a:lnTo>
                        <a:pt x="189" y="14"/>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9" name="Freeform 10">
                  <a:extLst>
                    <a:ext uri="{FF2B5EF4-FFF2-40B4-BE49-F238E27FC236}">
                      <a16:creationId xmlns:a16="http://schemas.microsoft.com/office/drawing/2014/main" id="{C168D4E2-F0B3-4E1A-9B44-49175F7CE211}"/>
                    </a:ext>
                  </a:extLst>
                </p:cNvPr>
                <p:cNvSpPr>
                  <a:spLocks/>
                </p:cNvSpPr>
                <p:nvPr/>
              </p:nvSpPr>
              <p:spPr bwMode="auto">
                <a:xfrm>
                  <a:off x="2799" y="1182"/>
                  <a:ext cx="119" cy="217"/>
                </a:xfrm>
                <a:custGeom>
                  <a:avLst/>
                  <a:gdLst>
                    <a:gd name="T0" fmla="*/ 127 w 127"/>
                    <a:gd name="T1" fmla="*/ 168 h 230"/>
                    <a:gd name="T2" fmla="*/ 51 w 127"/>
                    <a:gd name="T3" fmla="*/ 230 h 230"/>
                    <a:gd name="T4" fmla="*/ 39 w 127"/>
                    <a:gd name="T5" fmla="*/ 183 h 230"/>
                    <a:gd name="T6" fmla="*/ 13 w 127"/>
                    <a:gd name="T7" fmla="*/ 96 h 230"/>
                    <a:gd name="T8" fmla="*/ 13 w 127"/>
                    <a:gd name="T9" fmla="*/ 95 h 230"/>
                    <a:gd name="T10" fmla="*/ 11 w 127"/>
                    <a:gd name="T11" fmla="*/ 89 h 230"/>
                    <a:gd name="T12" fmla="*/ 2 w 127"/>
                    <a:gd name="T13" fmla="*/ 58 h 230"/>
                    <a:gd name="T14" fmla="*/ 1 w 127"/>
                    <a:gd name="T15" fmla="*/ 39 h 230"/>
                    <a:gd name="T16" fmla="*/ 32 w 127"/>
                    <a:gd name="T17" fmla="*/ 2 h 230"/>
                    <a:gd name="T18" fmla="*/ 54 w 127"/>
                    <a:gd name="T19" fmla="*/ 1 h 230"/>
                    <a:gd name="T20" fmla="*/ 88 w 127"/>
                    <a:gd name="T21" fmla="*/ 33 h 230"/>
                    <a:gd name="T22" fmla="*/ 98 w 127"/>
                    <a:gd name="T23" fmla="*/ 65 h 230"/>
                    <a:gd name="T24" fmla="*/ 99 w 127"/>
                    <a:gd name="T25" fmla="*/ 70 h 230"/>
                    <a:gd name="T26" fmla="*/ 127 w 127"/>
                    <a:gd name="T27" fmla="*/ 16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30">
                      <a:moveTo>
                        <a:pt x="127" y="168"/>
                      </a:moveTo>
                      <a:cubicBezTo>
                        <a:pt x="105" y="192"/>
                        <a:pt x="79" y="213"/>
                        <a:pt x="51" y="230"/>
                      </a:cubicBezTo>
                      <a:cubicBezTo>
                        <a:pt x="47" y="214"/>
                        <a:pt x="43" y="198"/>
                        <a:pt x="39" y="183"/>
                      </a:cubicBezTo>
                      <a:cubicBezTo>
                        <a:pt x="30" y="151"/>
                        <a:pt x="21" y="122"/>
                        <a:pt x="13" y="96"/>
                      </a:cubicBezTo>
                      <a:cubicBezTo>
                        <a:pt x="13" y="95"/>
                        <a:pt x="13" y="95"/>
                        <a:pt x="13" y="95"/>
                      </a:cubicBezTo>
                      <a:cubicBezTo>
                        <a:pt x="12" y="93"/>
                        <a:pt x="12" y="91"/>
                        <a:pt x="11" y="89"/>
                      </a:cubicBezTo>
                      <a:cubicBezTo>
                        <a:pt x="8" y="78"/>
                        <a:pt x="5" y="67"/>
                        <a:pt x="2" y="58"/>
                      </a:cubicBezTo>
                      <a:cubicBezTo>
                        <a:pt x="0" y="51"/>
                        <a:pt x="0" y="45"/>
                        <a:pt x="1" y="39"/>
                      </a:cubicBezTo>
                      <a:cubicBezTo>
                        <a:pt x="3" y="22"/>
                        <a:pt x="15" y="7"/>
                        <a:pt x="32" y="2"/>
                      </a:cubicBezTo>
                      <a:cubicBezTo>
                        <a:pt x="40" y="0"/>
                        <a:pt x="47" y="0"/>
                        <a:pt x="54" y="1"/>
                      </a:cubicBezTo>
                      <a:cubicBezTo>
                        <a:pt x="70" y="5"/>
                        <a:pt x="83" y="16"/>
                        <a:pt x="88" y="33"/>
                      </a:cubicBezTo>
                      <a:cubicBezTo>
                        <a:pt x="91" y="42"/>
                        <a:pt x="94" y="53"/>
                        <a:pt x="98" y="65"/>
                      </a:cubicBezTo>
                      <a:cubicBezTo>
                        <a:pt x="98" y="67"/>
                        <a:pt x="99" y="68"/>
                        <a:pt x="99" y="70"/>
                      </a:cubicBezTo>
                      <a:cubicBezTo>
                        <a:pt x="108" y="98"/>
                        <a:pt x="118" y="132"/>
                        <a:pt x="127" y="168"/>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0" name="Freeform 11">
                  <a:extLst>
                    <a:ext uri="{FF2B5EF4-FFF2-40B4-BE49-F238E27FC236}">
                      <a16:creationId xmlns:a16="http://schemas.microsoft.com/office/drawing/2014/main" id="{272F0845-F9DF-44D3-BDD7-C5C92BF9B265}"/>
                    </a:ext>
                  </a:extLst>
                </p:cNvPr>
                <p:cNvSpPr>
                  <a:spLocks/>
                </p:cNvSpPr>
                <p:nvPr/>
              </p:nvSpPr>
              <p:spPr bwMode="auto">
                <a:xfrm>
                  <a:off x="2790" y="1172"/>
                  <a:ext cx="105" cy="106"/>
                </a:xfrm>
                <a:custGeom>
                  <a:avLst/>
                  <a:gdLst>
                    <a:gd name="T0" fmla="*/ 1 w 112"/>
                    <a:gd name="T1" fmla="*/ 58 h 112"/>
                    <a:gd name="T2" fmla="*/ 58 w 112"/>
                    <a:gd name="T3" fmla="*/ 111 h 112"/>
                    <a:gd name="T4" fmla="*/ 111 w 112"/>
                    <a:gd name="T5" fmla="*/ 54 h 112"/>
                    <a:gd name="T6" fmla="*/ 54 w 112"/>
                    <a:gd name="T7" fmla="*/ 1 h 112"/>
                    <a:gd name="T8" fmla="*/ 1 w 112"/>
                    <a:gd name="T9" fmla="*/ 58 h 112"/>
                  </a:gdLst>
                  <a:ahLst/>
                  <a:cxnLst>
                    <a:cxn ang="0">
                      <a:pos x="T0" y="T1"/>
                    </a:cxn>
                    <a:cxn ang="0">
                      <a:pos x="T2" y="T3"/>
                    </a:cxn>
                    <a:cxn ang="0">
                      <a:pos x="T4" y="T5"/>
                    </a:cxn>
                    <a:cxn ang="0">
                      <a:pos x="T6" y="T7"/>
                    </a:cxn>
                    <a:cxn ang="0">
                      <a:pos x="T8" y="T9"/>
                    </a:cxn>
                  </a:cxnLst>
                  <a:rect l="0" t="0" r="r" b="b"/>
                  <a:pathLst>
                    <a:path w="112" h="112">
                      <a:moveTo>
                        <a:pt x="1" y="58"/>
                      </a:moveTo>
                      <a:cubicBezTo>
                        <a:pt x="2" y="88"/>
                        <a:pt x="27" y="112"/>
                        <a:pt x="58" y="111"/>
                      </a:cubicBezTo>
                      <a:cubicBezTo>
                        <a:pt x="88" y="110"/>
                        <a:pt x="112" y="85"/>
                        <a:pt x="111" y="54"/>
                      </a:cubicBezTo>
                      <a:cubicBezTo>
                        <a:pt x="110" y="24"/>
                        <a:pt x="84" y="0"/>
                        <a:pt x="54" y="1"/>
                      </a:cubicBezTo>
                      <a:cubicBezTo>
                        <a:pt x="24" y="2"/>
                        <a:pt x="0" y="27"/>
                        <a:pt x="1" y="5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1" name="Freeform 12">
                  <a:extLst>
                    <a:ext uri="{FF2B5EF4-FFF2-40B4-BE49-F238E27FC236}">
                      <a16:creationId xmlns:a16="http://schemas.microsoft.com/office/drawing/2014/main" id="{A2DF93FE-BE49-4CC9-A1B4-60D05A423D21}"/>
                    </a:ext>
                  </a:extLst>
                </p:cNvPr>
                <p:cNvSpPr>
                  <a:spLocks/>
                </p:cNvSpPr>
                <p:nvPr/>
              </p:nvSpPr>
              <p:spPr bwMode="auto">
                <a:xfrm>
                  <a:off x="2414" y="1182"/>
                  <a:ext cx="120" cy="204"/>
                </a:xfrm>
                <a:custGeom>
                  <a:avLst/>
                  <a:gdLst>
                    <a:gd name="T0" fmla="*/ 125 w 128"/>
                    <a:gd name="T1" fmla="*/ 60 h 216"/>
                    <a:gd name="T2" fmla="*/ 114 w 128"/>
                    <a:gd name="T3" fmla="*/ 91 h 216"/>
                    <a:gd name="T4" fmla="*/ 112 w 128"/>
                    <a:gd name="T5" fmla="*/ 95 h 216"/>
                    <a:gd name="T6" fmla="*/ 111 w 128"/>
                    <a:gd name="T7" fmla="*/ 98 h 216"/>
                    <a:gd name="T8" fmla="*/ 88 w 128"/>
                    <a:gd name="T9" fmla="*/ 165 h 216"/>
                    <a:gd name="T10" fmla="*/ 72 w 128"/>
                    <a:gd name="T11" fmla="*/ 216 h 216"/>
                    <a:gd name="T12" fmla="*/ 0 w 128"/>
                    <a:gd name="T13" fmla="*/ 147 h 216"/>
                    <a:gd name="T14" fmla="*/ 27 w 128"/>
                    <a:gd name="T15" fmla="*/ 69 h 216"/>
                    <a:gd name="T16" fmla="*/ 29 w 128"/>
                    <a:gd name="T17" fmla="*/ 62 h 216"/>
                    <a:gd name="T18" fmla="*/ 29 w 128"/>
                    <a:gd name="T19" fmla="*/ 62 h 216"/>
                    <a:gd name="T20" fmla="*/ 40 w 128"/>
                    <a:gd name="T21" fmla="*/ 31 h 216"/>
                    <a:gd name="T22" fmla="*/ 74 w 128"/>
                    <a:gd name="T23" fmla="*/ 1 h 216"/>
                    <a:gd name="T24" fmla="*/ 97 w 128"/>
                    <a:gd name="T25" fmla="*/ 3 h 216"/>
                    <a:gd name="T26" fmla="*/ 127 w 128"/>
                    <a:gd name="T27" fmla="*/ 39 h 216"/>
                    <a:gd name="T28" fmla="*/ 125 w 128"/>
                    <a:gd name="T29" fmla="*/ 6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16">
                      <a:moveTo>
                        <a:pt x="125" y="60"/>
                      </a:moveTo>
                      <a:cubicBezTo>
                        <a:pt x="122" y="69"/>
                        <a:pt x="118" y="80"/>
                        <a:pt x="114" y="91"/>
                      </a:cubicBezTo>
                      <a:cubicBezTo>
                        <a:pt x="113" y="93"/>
                        <a:pt x="113" y="94"/>
                        <a:pt x="112" y="95"/>
                      </a:cubicBezTo>
                      <a:cubicBezTo>
                        <a:pt x="112" y="96"/>
                        <a:pt x="112" y="97"/>
                        <a:pt x="111" y="98"/>
                      </a:cubicBezTo>
                      <a:cubicBezTo>
                        <a:pt x="104" y="119"/>
                        <a:pt x="96" y="141"/>
                        <a:pt x="88" y="165"/>
                      </a:cubicBezTo>
                      <a:cubicBezTo>
                        <a:pt x="83" y="181"/>
                        <a:pt x="77" y="198"/>
                        <a:pt x="72" y="216"/>
                      </a:cubicBezTo>
                      <a:cubicBezTo>
                        <a:pt x="45" y="196"/>
                        <a:pt x="21" y="173"/>
                        <a:pt x="0" y="147"/>
                      </a:cubicBezTo>
                      <a:cubicBezTo>
                        <a:pt x="9" y="118"/>
                        <a:pt x="19" y="92"/>
                        <a:pt x="27" y="69"/>
                      </a:cubicBezTo>
                      <a:cubicBezTo>
                        <a:pt x="28" y="66"/>
                        <a:pt x="28" y="64"/>
                        <a:pt x="29" y="62"/>
                      </a:cubicBezTo>
                      <a:cubicBezTo>
                        <a:pt x="29" y="62"/>
                        <a:pt x="29" y="62"/>
                        <a:pt x="29" y="62"/>
                      </a:cubicBezTo>
                      <a:cubicBezTo>
                        <a:pt x="33" y="51"/>
                        <a:pt x="37" y="40"/>
                        <a:pt x="40" y="31"/>
                      </a:cubicBezTo>
                      <a:cubicBezTo>
                        <a:pt x="45" y="15"/>
                        <a:pt x="59" y="4"/>
                        <a:pt x="74" y="1"/>
                      </a:cubicBezTo>
                      <a:cubicBezTo>
                        <a:pt x="81" y="0"/>
                        <a:pt x="89" y="0"/>
                        <a:pt x="97" y="3"/>
                      </a:cubicBezTo>
                      <a:cubicBezTo>
                        <a:pt x="113" y="8"/>
                        <a:pt x="125" y="23"/>
                        <a:pt x="127" y="39"/>
                      </a:cubicBezTo>
                      <a:cubicBezTo>
                        <a:pt x="128" y="46"/>
                        <a:pt x="127" y="53"/>
                        <a:pt x="125" y="60"/>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2" name="Freeform 13">
                  <a:extLst>
                    <a:ext uri="{FF2B5EF4-FFF2-40B4-BE49-F238E27FC236}">
                      <a16:creationId xmlns:a16="http://schemas.microsoft.com/office/drawing/2014/main" id="{DEF3F403-2B42-48D3-A0B7-2689005B995E}"/>
                    </a:ext>
                  </a:extLst>
                </p:cNvPr>
                <p:cNvSpPr>
                  <a:spLocks/>
                </p:cNvSpPr>
                <p:nvPr/>
              </p:nvSpPr>
              <p:spPr bwMode="auto">
                <a:xfrm>
                  <a:off x="2481" y="1137"/>
                  <a:ext cx="196" cy="138"/>
                </a:xfrm>
                <a:custGeom>
                  <a:avLst/>
                  <a:gdLst>
                    <a:gd name="T0" fmla="*/ 20 w 196"/>
                    <a:gd name="T1" fmla="*/ 138 h 138"/>
                    <a:gd name="T2" fmla="*/ 0 w 196"/>
                    <a:gd name="T3" fmla="*/ 36 h 138"/>
                    <a:gd name="T4" fmla="*/ 175 w 196"/>
                    <a:gd name="T5" fmla="*/ 0 h 138"/>
                    <a:gd name="T6" fmla="*/ 196 w 196"/>
                    <a:gd name="T7" fmla="*/ 102 h 138"/>
                    <a:gd name="T8" fmla="*/ 20 w 196"/>
                    <a:gd name="T9" fmla="*/ 138 h 138"/>
                  </a:gdLst>
                  <a:ahLst/>
                  <a:cxnLst>
                    <a:cxn ang="0">
                      <a:pos x="T0" y="T1"/>
                    </a:cxn>
                    <a:cxn ang="0">
                      <a:pos x="T2" y="T3"/>
                    </a:cxn>
                    <a:cxn ang="0">
                      <a:pos x="T4" y="T5"/>
                    </a:cxn>
                    <a:cxn ang="0">
                      <a:pos x="T6" y="T7"/>
                    </a:cxn>
                    <a:cxn ang="0">
                      <a:pos x="T8" y="T9"/>
                    </a:cxn>
                  </a:cxnLst>
                  <a:rect l="0" t="0" r="r" b="b"/>
                  <a:pathLst>
                    <a:path w="196" h="138">
                      <a:moveTo>
                        <a:pt x="20" y="138"/>
                      </a:moveTo>
                      <a:lnTo>
                        <a:pt x="0" y="36"/>
                      </a:lnTo>
                      <a:lnTo>
                        <a:pt x="175" y="0"/>
                      </a:lnTo>
                      <a:lnTo>
                        <a:pt x="196" y="102"/>
                      </a:lnTo>
                      <a:lnTo>
                        <a:pt x="20"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3" name="Freeform 14">
                  <a:extLst>
                    <a:ext uri="{FF2B5EF4-FFF2-40B4-BE49-F238E27FC236}">
                      <a16:creationId xmlns:a16="http://schemas.microsoft.com/office/drawing/2014/main" id="{DD420167-DCFE-43D5-8A21-2DA349E44E30}"/>
                    </a:ext>
                  </a:extLst>
                </p:cNvPr>
                <p:cNvSpPr>
                  <a:spLocks/>
                </p:cNvSpPr>
                <p:nvPr/>
              </p:nvSpPr>
              <p:spPr bwMode="auto">
                <a:xfrm>
                  <a:off x="2656" y="1137"/>
                  <a:ext cx="196" cy="138"/>
                </a:xfrm>
                <a:custGeom>
                  <a:avLst/>
                  <a:gdLst>
                    <a:gd name="T0" fmla="*/ 176 w 196"/>
                    <a:gd name="T1" fmla="*/ 138 h 138"/>
                    <a:gd name="T2" fmla="*/ 0 w 196"/>
                    <a:gd name="T3" fmla="*/ 102 h 138"/>
                    <a:gd name="T4" fmla="*/ 21 w 196"/>
                    <a:gd name="T5" fmla="*/ 0 h 138"/>
                    <a:gd name="T6" fmla="*/ 196 w 196"/>
                    <a:gd name="T7" fmla="*/ 36 h 138"/>
                    <a:gd name="T8" fmla="*/ 176 w 196"/>
                    <a:gd name="T9" fmla="*/ 138 h 138"/>
                  </a:gdLst>
                  <a:ahLst/>
                  <a:cxnLst>
                    <a:cxn ang="0">
                      <a:pos x="T0" y="T1"/>
                    </a:cxn>
                    <a:cxn ang="0">
                      <a:pos x="T2" y="T3"/>
                    </a:cxn>
                    <a:cxn ang="0">
                      <a:pos x="T4" y="T5"/>
                    </a:cxn>
                    <a:cxn ang="0">
                      <a:pos x="T6" y="T7"/>
                    </a:cxn>
                    <a:cxn ang="0">
                      <a:pos x="T8" y="T9"/>
                    </a:cxn>
                  </a:cxnLst>
                  <a:rect l="0" t="0" r="r" b="b"/>
                  <a:pathLst>
                    <a:path w="196" h="138">
                      <a:moveTo>
                        <a:pt x="176" y="138"/>
                      </a:moveTo>
                      <a:lnTo>
                        <a:pt x="0" y="102"/>
                      </a:lnTo>
                      <a:lnTo>
                        <a:pt x="21" y="0"/>
                      </a:lnTo>
                      <a:lnTo>
                        <a:pt x="196" y="36"/>
                      </a:lnTo>
                      <a:lnTo>
                        <a:pt x="176"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4" name="Freeform 15">
                  <a:extLst>
                    <a:ext uri="{FF2B5EF4-FFF2-40B4-BE49-F238E27FC236}">
                      <a16:creationId xmlns:a16="http://schemas.microsoft.com/office/drawing/2014/main" id="{6198C389-E171-48D6-804A-8A4CA2A654B7}"/>
                    </a:ext>
                  </a:extLst>
                </p:cNvPr>
                <p:cNvSpPr>
                  <a:spLocks/>
                </p:cNvSpPr>
                <p:nvPr/>
              </p:nvSpPr>
              <p:spPr bwMode="auto">
                <a:xfrm>
                  <a:off x="2792" y="1210"/>
                  <a:ext cx="135" cy="194"/>
                </a:xfrm>
                <a:custGeom>
                  <a:avLst/>
                  <a:gdLst>
                    <a:gd name="T0" fmla="*/ 144 w 144"/>
                    <a:gd name="T1" fmla="*/ 128 h 205"/>
                    <a:gd name="T2" fmla="*/ 135 w 144"/>
                    <a:gd name="T3" fmla="*/ 138 h 205"/>
                    <a:gd name="T4" fmla="*/ 59 w 144"/>
                    <a:gd name="T5" fmla="*/ 200 h 205"/>
                    <a:gd name="T6" fmla="*/ 51 w 144"/>
                    <a:gd name="T7" fmla="*/ 205 h 205"/>
                    <a:gd name="T8" fmla="*/ 45 w 144"/>
                    <a:gd name="T9" fmla="*/ 185 h 205"/>
                    <a:gd name="T10" fmla="*/ 10 w 144"/>
                    <a:gd name="T11" fmla="*/ 65 h 205"/>
                    <a:gd name="T12" fmla="*/ 9 w 144"/>
                    <a:gd name="T13" fmla="*/ 63 h 205"/>
                    <a:gd name="T14" fmla="*/ 0 w 144"/>
                    <a:gd name="T15" fmla="*/ 30 h 205"/>
                    <a:gd name="T16" fmla="*/ 1 w 144"/>
                    <a:gd name="T17" fmla="*/ 30 h 205"/>
                    <a:gd name="T18" fmla="*/ 10 w 144"/>
                    <a:gd name="T19" fmla="*/ 28 h 205"/>
                    <a:gd name="T20" fmla="*/ 53 w 144"/>
                    <a:gd name="T21" fmla="*/ 15 h 205"/>
                    <a:gd name="T22" fmla="*/ 96 w 144"/>
                    <a:gd name="T23" fmla="*/ 3 h 205"/>
                    <a:gd name="T24" fmla="*/ 106 w 144"/>
                    <a:gd name="T25" fmla="*/ 0 h 205"/>
                    <a:gd name="T26" fmla="*/ 109 w 144"/>
                    <a:gd name="T27" fmla="*/ 9 h 205"/>
                    <a:gd name="T28" fmla="*/ 116 w 144"/>
                    <a:gd name="T29" fmla="*/ 33 h 205"/>
                    <a:gd name="T30" fmla="*/ 144 w 144"/>
                    <a:gd name="T31" fmla="*/ 12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205">
                      <a:moveTo>
                        <a:pt x="144" y="128"/>
                      </a:moveTo>
                      <a:cubicBezTo>
                        <a:pt x="141" y="132"/>
                        <a:pt x="138" y="135"/>
                        <a:pt x="135" y="138"/>
                      </a:cubicBezTo>
                      <a:cubicBezTo>
                        <a:pt x="113" y="162"/>
                        <a:pt x="87" y="183"/>
                        <a:pt x="59" y="200"/>
                      </a:cubicBezTo>
                      <a:cubicBezTo>
                        <a:pt x="56" y="202"/>
                        <a:pt x="54" y="203"/>
                        <a:pt x="51" y="205"/>
                      </a:cubicBezTo>
                      <a:cubicBezTo>
                        <a:pt x="49" y="199"/>
                        <a:pt x="47" y="192"/>
                        <a:pt x="45" y="185"/>
                      </a:cubicBezTo>
                      <a:cubicBezTo>
                        <a:pt x="34" y="145"/>
                        <a:pt x="19" y="96"/>
                        <a:pt x="10" y="65"/>
                      </a:cubicBezTo>
                      <a:cubicBezTo>
                        <a:pt x="10" y="64"/>
                        <a:pt x="10" y="63"/>
                        <a:pt x="9" y="63"/>
                      </a:cubicBezTo>
                      <a:cubicBezTo>
                        <a:pt x="5" y="48"/>
                        <a:pt x="2" y="37"/>
                        <a:pt x="0" y="30"/>
                      </a:cubicBezTo>
                      <a:cubicBezTo>
                        <a:pt x="1" y="30"/>
                        <a:pt x="1" y="30"/>
                        <a:pt x="1" y="30"/>
                      </a:cubicBezTo>
                      <a:cubicBezTo>
                        <a:pt x="10" y="28"/>
                        <a:pt x="10" y="28"/>
                        <a:pt x="10" y="28"/>
                      </a:cubicBezTo>
                      <a:cubicBezTo>
                        <a:pt x="53" y="15"/>
                        <a:pt x="53" y="15"/>
                        <a:pt x="53" y="15"/>
                      </a:cubicBezTo>
                      <a:cubicBezTo>
                        <a:pt x="96" y="3"/>
                        <a:pt x="96" y="3"/>
                        <a:pt x="96" y="3"/>
                      </a:cubicBezTo>
                      <a:cubicBezTo>
                        <a:pt x="106" y="0"/>
                        <a:pt x="106" y="0"/>
                        <a:pt x="106" y="0"/>
                      </a:cubicBezTo>
                      <a:cubicBezTo>
                        <a:pt x="107" y="2"/>
                        <a:pt x="108" y="5"/>
                        <a:pt x="109" y="9"/>
                      </a:cubicBezTo>
                      <a:cubicBezTo>
                        <a:pt x="111" y="16"/>
                        <a:pt x="113" y="24"/>
                        <a:pt x="116" y="33"/>
                      </a:cubicBezTo>
                      <a:cubicBezTo>
                        <a:pt x="124" y="60"/>
                        <a:pt x="134" y="95"/>
                        <a:pt x="144" y="12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5" name="Freeform 16">
                  <a:extLst>
                    <a:ext uri="{FF2B5EF4-FFF2-40B4-BE49-F238E27FC236}">
                      <a16:creationId xmlns:a16="http://schemas.microsoft.com/office/drawing/2014/main" id="{0CD3C1BC-25BC-4C9F-B5F0-6678194A37BB}"/>
                    </a:ext>
                  </a:extLst>
                </p:cNvPr>
                <p:cNvSpPr>
                  <a:spLocks/>
                </p:cNvSpPr>
                <p:nvPr/>
              </p:nvSpPr>
              <p:spPr bwMode="auto">
                <a:xfrm>
                  <a:off x="2408" y="1207"/>
                  <a:ext cx="132" cy="185"/>
                </a:xfrm>
                <a:custGeom>
                  <a:avLst/>
                  <a:gdLst>
                    <a:gd name="T0" fmla="*/ 141 w 141"/>
                    <a:gd name="T1" fmla="*/ 36 h 196"/>
                    <a:gd name="T2" fmla="*/ 140 w 141"/>
                    <a:gd name="T3" fmla="*/ 37 h 196"/>
                    <a:gd name="T4" fmla="*/ 140 w 141"/>
                    <a:gd name="T5" fmla="*/ 37 h 196"/>
                    <a:gd name="T6" fmla="*/ 131 w 141"/>
                    <a:gd name="T7" fmla="*/ 66 h 196"/>
                    <a:gd name="T8" fmla="*/ 96 w 141"/>
                    <a:gd name="T9" fmla="*/ 173 h 196"/>
                    <a:gd name="T10" fmla="*/ 89 w 141"/>
                    <a:gd name="T11" fmla="*/ 196 h 196"/>
                    <a:gd name="T12" fmla="*/ 78 w 141"/>
                    <a:gd name="T13" fmla="*/ 189 h 196"/>
                    <a:gd name="T14" fmla="*/ 6 w 141"/>
                    <a:gd name="T15" fmla="*/ 120 h 196"/>
                    <a:gd name="T16" fmla="*/ 0 w 141"/>
                    <a:gd name="T17" fmla="*/ 112 h 196"/>
                    <a:gd name="T18" fmla="*/ 36 w 141"/>
                    <a:gd name="T19" fmla="*/ 2 h 196"/>
                    <a:gd name="T20" fmla="*/ 36 w 141"/>
                    <a:gd name="T21" fmla="*/ 0 h 196"/>
                    <a:gd name="T22" fmla="*/ 46 w 141"/>
                    <a:gd name="T23" fmla="*/ 4 h 196"/>
                    <a:gd name="T24" fmla="*/ 89 w 141"/>
                    <a:gd name="T25" fmla="*/ 18 h 196"/>
                    <a:gd name="T26" fmla="*/ 89 w 141"/>
                    <a:gd name="T27" fmla="*/ 18 h 196"/>
                    <a:gd name="T28" fmla="*/ 131 w 141"/>
                    <a:gd name="T29" fmla="*/ 33 h 196"/>
                    <a:gd name="T30" fmla="*/ 141 w 141"/>
                    <a:gd name="T31" fmla="*/ 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96">
                      <a:moveTo>
                        <a:pt x="141" y="36"/>
                      </a:moveTo>
                      <a:cubicBezTo>
                        <a:pt x="141" y="36"/>
                        <a:pt x="141" y="37"/>
                        <a:pt x="140" y="37"/>
                      </a:cubicBezTo>
                      <a:cubicBezTo>
                        <a:pt x="140" y="37"/>
                        <a:pt x="140" y="37"/>
                        <a:pt x="140" y="37"/>
                      </a:cubicBezTo>
                      <a:cubicBezTo>
                        <a:pt x="138" y="44"/>
                        <a:pt x="135" y="54"/>
                        <a:pt x="131" y="66"/>
                      </a:cubicBezTo>
                      <a:cubicBezTo>
                        <a:pt x="121" y="94"/>
                        <a:pt x="108" y="135"/>
                        <a:pt x="96" y="173"/>
                      </a:cubicBezTo>
                      <a:cubicBezTo>
                        <a:pt x="93" y="181"/>
                        <a:pt x="91" y="188"/>
                        <a:pt x="89" y="196"/>
                      </a:cubicBezTo>
                      <a:cubicBezTo>
                        <a:pt x="85" y="194"/>
                        <a:pt x="81" y="191"/>
                        <a:pt x="78" y="189"/>
                      </a:cubicBezTo>
                      <a:cubicBezTo>
                        <a:pt x="51" y="169"/>
                        <a:pt x="27" y="146"/>
                        <a:pt x="6" y="120"/>
                      </a:cubicBezTo>
                      <a:cubicBezTo>
                        <a:pt x="4" y="117"/>
                        <a:pt x="2" y="115"/>
                        <a:pt x="0" y="112"/>
                      </a:cubicBezTo>
                      <a:cubicBezTo>
                        <a:pt x="14" y="66"/>
                        <a:pt x="30" y="20"/>
                        <a:pt x="36" y="2"/>
                      </a:cubicBezTo>
                      <a:cubicBezTo>
                        <a:pt x="36" y="1"/>
                        <a:pt x="36" y="1"/>
                        <a:pt x="36" y="0"/>
                      </a:cubicBezTo>
                      <a:cubicBezTo>
                        <a:pt x="46" y="4"/>
                        <a:pt x="46" y="4"/>
                        <a:pt x="46" y="4"/>
                      </a:cubicBezTo>
                      <a:cubicBezTo>
                        <a:pt x="89" y="18"/>
                        <a:pt x="89" y="18"/>
                        <a:pt x="89" y="18"/>
                      </a:cubicBezTo>
                      <a:cubicBezTo>
                        <a:pt x="89" y="18"/>
                        <a:pt x="89" y="18"/>
                        <a:pt x="89" y="18"/>
                      </a:cubicBezTo>
                      <a:cubicBezTo>
                        <a:pt x="131" y="33"/>
                        <a:pt x="131" y="33"/>
                        <a:pt x="131" y="33"/>
                      </a:cubicBezTo>
                      <a:cubicBezTo>
                        <a:pt x="141" y="36"/>
                        <a:pt x="141" y="36"/>
                        <a:pt x="141" y="36"/>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6" name="Freeform 17">
                  <a:extLst>
                    <a:ext uri="{FF2B5EF4-FFF2-40B4-BE49-F238E27FC236}">
                      <a16:creationId xmlns:a16="http://schemas.microsoft.com/office/drawing/2014/main" id="{558A515C-6393-42CB-B3F6-DC44DA141A19}"/>
                    </a:ext>
                  </a:extLst>
                </p:cNvPr>
                <p:cNvSpPr>
                  <a:spLocks/>
                </p:cNvSpPr>
                <p:nvPr/>
              </p:nvSpPr>
              <p:spPr bwMode="auto">
                <a:xfrm>
                  <a:off x="2437" y="1170"/>
                  <a:ext cx="108" cy="110"/>
                </a:xfrm>
                <a:custGeom>
                  <a:avLst/>
                  <a:gdLst>
                    <a:gd name="T0" fmla="*/ 113 w 116"/>
                    <a:gd name="T1" fmla="*/ 53 h 116"/>
                    <a:gd name="T2" fmla="*/ 63 w 116"/>
                    <a:gd name="T3" fmla="*/ 113 h 116"/>
                    <a:gd name="T4" fmla="*/ 3 w 116"/>
                    <a:gd name="T5" fmla="*/ 63 h 116"/>
                    <a:gd name="T6" fmla="*/ 53 w 116"/>
                    <a:gd name="T7" fmla="*/ 3 h 116"/>
                    <a:gd name="T8" fmla="*/ 113 w 116"/>
                    <a:gd name="T9" fmla="*/ 53 h 116"/>
                  </a:gdLst>
                  <a:ahLst/>
                  <a:cxnLst>
                    <a:cxn ang="0">
                      <a:pos x="T0" y="T1"/>
                    </a:cxn>
                    <a:cxn ang="0">
                      <a:pos x="T2" y="T3"/>
                    </a:cxn>
                    <a:cxn ang="0">
                      <a:pos x="T4" y="T5"/>
                    </a:cxn>
                    <a:cxn ang="0">
                      <a:pos x="T6" y="T7"/>
                    </a:cxn>
                    <a:cxn ang="0">
                      <a:pos x="T8" y="T9"/>
                    </a:cxn>
                  </a:cxnLst>
                  <a:rect l="0" t="0" r="r" b="b"/>
                  <a:pathLst>
                    <a:path w="116" h="116">
                      <a:moveTo>
                        <a:pt x="113" y="53"/>
                      </a:moveTo>
                      <a:cubicBezTo>
                        <a:pt x="116" y="83"/>
                        <a:pt x="94" y="110"/>
                        <a:pt x="63" y="113"/>
                      </a:cubicBezTo>
                      <a:cubicBezTo>
                        <a:pt x="33" y="116"/>
                        <a:pt x="6" y="94"/>
                        <a:pt x="3" y="63"/>
                      </a:cubicBezTo>
                      <a:cubicBezTo>
                        <a:pt x="0" y="33"/>
                        <a:pt x="23" y="6"/>
                        <a:pt x="53" y="3"/>
                      </a:cubicBezTo>
                      <a:cubicBezTo>
                        <a:pt x="83" y="0"/>
                        <a:pt x="110" y="23"/>
                        <a:pt x="113" y="53"/>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7" name="Freeform 18">
                  <a:extLst>
                    <a:ext uri="{FF2B5EF4-FFF2-40B4-BE49-F238E27FC236}">
                      <a16:creationId xmlns:a16="http://schemas.microsoft.com/office/drawing/2014/main" id="{3930ABDE-9E7C-48A5-B9F8-7CCF2783073E}"/>
                    </a:ext>
                  </a:extLst>
                </p:cNvPr>
                <p:cNvSpPr>
                  <a:spLocks/>
                </p:cNvSpPr>
                <p:nvPr/>
              </p:nvSpPr>
              <p:spPr bwMode="auto">
                <a:xfrm>
                  <a:off x="2607" y="1107"/>
                  <a:ext cx="111" cy="91"/>
                </a:xfrm>
                <a:custGeom>
                  <a:avLst/>
                  <a:gdLst>
                    <a:gd name="T0" fmla="*/ 60 w 119"/>
                    <a:gd name="T1" fmla="*/ 96 h 96"/>
                    <a:gd name="T2" fmla="*/ 0 w 119"/>
                    <a:gd name="T3" fmla="*/ 42 h 96"/>
                    <a:gd name="T4" fmla="*/ 0 w 119"/>
                    <a:gd name="T5" fmla="*/ 0 h 96"/>
                    <a:gd name="T6" fmla="*/ 119 w 119"/>
                    <a:gd name="T7" fmla="*/ 0 h 96"/>
                    <a:gd name="T8" fmla="*/ 119 w 119"/>
                    <a:gd name="T9" fmla="*/ 42 h 96"/>
                    <a:gd name="T10" fmla="*/ 60 w 119"/>
                    <a:gd name="T11" fmla="*/ 96 h 96"/>
                  </a:gdLst>
                  <a:ahLst/>
                  <a:cxnLst>
                    <a:cxn ang="0">
                      <a:pos x="T0" y="T1"/>
                    </a:cxn>
                    <a:cxn ang="0">
                      <a:pos x="T2" y="T3"/>
                    </a:cxn>
                    <a:cxn ang="0">
                      <a:pos x="T4" y="T5"/>
                    </a:cxn>
                    <a:cxn ang="0">
                      <a:pos x="T6" y="T7"/>
                    </a:cxn>
                    <a:cxn ang="0">
                      <a:pos x="T8" y="T9"/>
                    </a:cxn>
                    <a:cxn ang="0">
                      <a:pos x="T10" y="T11"/>
                    </a:cxn>
                  </a:cxnLst>
                  <a:rect l="0" t="0" r="r" b="b"/>
                  <a:pathLst>
                    <a:path w="119" h="96">
                      <a:moveTo>
                        <a:pt x="60" y="96"/>
                      </a:moveTo>
                      <a:cubicBezTo>
                        <a:pt x="27" y="96"/>
                        <a:pt x="0" y="75"/>
                        <a:pt x="0" y="42"/>
                      </a:cubicBezTo>
                      <a:cubicBezTo>
                        <a:pt x="0" y="0"/>
                        <a:pt x="0" y="0"/>
                        <a:pt x="0" y="0"/>
                      </a:cubicBezTo>
                      <a:cubicBezTo>
                        <a:pt x="119" y="0"/>
                        <a:pt x="119" y="0"/>
                        <a:pt x="119" y="0"/>
                      </a:cubicBezTo>
                      <a:cubicBezTo>
                        <a:pt x="119" y="42"/>
                        <a:pt x="119" y="42"/>
                        <a:pt x="119" y="42"/>
                      </a:cubicBezTo>
                      <a:cubicBezTo>
                        <a:pt x="119" y="75"/>
                        <a:pt x="93" y="96"/>
                        <a:pt x="60" y="96"/>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8" name="Freeform 19">
                  <a:extLst>
                    <a:ext uri="{FF2B5EF4-FFF2-40B4-BE49-F238E27FC236}">
                      <a16:creationId xmlns:a16="http://schemas.microsoft.com/office/drawing/2014/main" id="{49606741-5DBD-44DE-BF53-277DD23C0693}"/>
                    </a:ext>
                  </a:extLst>
                </p:cNvPr>
                <p:cNvSpPr>
                  <a:spLocks/>
                </p:cNvSpPr>
                <p:nvPr/>
              </p:nvSpPr>
              <p:spPr bwMode="auto">
                <a:xfrm>
                  <a:off x="2636" y="1101"/>
                  <a:ext cx="52" cy="13"/>
                </a:xfrm>
                <a:custGeom>
                  <a:avLst/>
                  <a:gdLst>
                    <a:gd name="T0" fmla="*/ 28 w 56"/>
                    <a:gd name="T1" fmla="*/ 14 h 14"/>
                    <a:gd name="T2" fmla="*/ 10 w 56"/>
                    <a:gd name="T3" fmla="*/ 12 h 14"/>
                    <a:gd name="T4" fmla="*/ 4 w 56"/>
                    <a:gd name="T5" fmla="*/ 11 h 14"/>
                    <a:gd name="T6" fmla="*/ 0 w 56"/>
                    <a:gd name="T7" fmla="*/ 5 h 14"/>
                    <a:gd name="T8" fmla="*/ 7 w 56"/>
                    <a:gd name="T9" fmla="*/ 1 h 14"/>
                    <a:gd name="T10" fmla="*/ 12 w 56"/>
                    <a:gd name="T11" fmla="*/ 2 h 14"/>
                    <a:gd name="T12" fmla="*/ 44 w 56"/>
                    <a:gd name="T13" fmla="*/ 2 h 14"/>
                    <a:gd name="T14" fmla="*/ 49 w 56"/>
                    <a:gd name="T15" fmla="*/ 1 h 14"/>
                    <a:gd name="T16" fmla="*/ 56 w 56"/>
                    <a:gd name="T17" fmla="*/ 5 h 14"/>
                    <a:gd name="T18" fmla="*/ 52 w 56"/>
                    <a:gd name="T19" fmla="*/ 11 h 14"/>
                    <a:gd name="T20" fmla="*/ 46 w 56"/>
                    <a:gd name="T21" fmla="*/ 12 h 14"/>
                    <a:gd name="T22" fmla="*/ 28 w 56"/>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4">
                      <a:moveTo>
                        <a:pt x="28" y="14"/>
                      </a:moveTo>
                      <a:cubicBezTo>
                        <a:pt x="22" y="14"/>
                        <a:pt x="16" y="13"/>
                        <a:pt x="10" y="12"/>
                      </a:cubicBezTo>
                      <a:cubicBezTo>
                        <a:pt x="4" y="11"/>
                        <a:pt x="4" y="11"/>
                        <a:pt x="4" y="11"/>
                      </a:cubicBezTo>
                      <a:cubicBezTo>
                        <a:pt x="1" y="10"/>
                        <a:pt x="0" y="7"/>
                        <a:pt x="0" y="5"/>
                      </a:cubicBezTo>
                      <a:cubicBezTo>
                        <a:pt x="1" y="2"/>
                        <a:pt x="4" y="0"/>
                        <a:pt x="7" y="1"/>
                      </a:cubicBezTo>
                      <a:cubicBezTo>
                        <a:pt x="12" y="2"/>
                        <a:pt x="12" y="2"/>
                        <a:pt x="12" y="2"/>
                      </a:cubicBezTo>
                      <a:cubicBezTo>
                        <a:pt x="23" y="4"/>
                        <a:pt x="33" y="4"/>
                        <a:pt x="44" y="2"/>
                      </a:cubicBezTo>
                      <a:cubicBezTo>
                        <a:pt x="49" y="1"/>
                        <a:pt x="49" y="1"/>
                        <a:pt x="49" y="1"/>
                      </a:cubicBezTo>
                      <a:cubicBezTo>
                        <a:pt x="52" y="0"/>
                        <a:pt x="55" y="2"/>
                        <a:pt x="56" y="5"/>
                      </a:cubicBezTo>
                      <a:cubicBezTo>
                        <a:pt x="56" y="7"/>
                        <a:pt x="55" y="10"/>
                        <a:pt x="52" y="11"/>
                      </a:cubicBezTo>
                      <a:cubicBezTo>
                        <a:pt x="46" y="12"/>
                        <a:pt x="46" y="12"/>
                        <a:pt x="46" y="12"/>
                      </a:cubicBezTo>
                      <a:cubicBezTo>
                        <a:pt x="40" y="13"/>
                        <a:pt x="34" y="14"/>
                        <a:pt x="28" y="14"/>
                      </a:cubicBezTo>
                      <a:close/>
                    </a:path>
                  </a:pathLst>
                </a:custGeom>
                <a:solidFill>
                  <a:srgbClr val="C98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9" name="Freeform 20">
                  <a:extLst>
                    <a:ext uri="{FF2B5EF4-FFF2-40B4-BE49-F238E27FC236}">
                      <a16:creationId xmlns:a16="http://schemas.microsoft.com/office/drawing/2014/main" id="{063FF9D2-FB99-4290-820C-90597F209706}"/>
                    </a:ext>
                  </a:extLst>
                </p:cNvPr>
                <p:cNvSpPr>
                  <a:spLocks/>
                </p:cNvSpPr>
                <p:nvPr/>
              </p:nvSpPr>
              <p:spPr bwMode="auto">
                <a:xfrm>
                  <a:off x="2552" y="814"/>
                  <a:ext cx="242" cy="220"/>
                </a:xfrm>
                <a:custGeom>
                  <a:avLst/>
                  <a:gdLst>
                    <a:gd name="T0" fmla="*/ 226 w 259"/>
                    <a:gd name="T1" fmla="*/ 152 h 233"/>
                    <a:gd name="T2" fmla="*/ 221 w 259"/>
                    <a:gd name="T3" fmla="*/ 153 h 233"/>
                    <a:gd name="T4" fmla="*/ 221 w 259"/>
                    <a:gd name="T5" fmla="*/ 233 h 233"/>
                    <a:gd name="T6" fmla="*/ 205 w 259"/>
                    <a:gd name="T7" fmla="*/ 233 h 233"/>
                    <a:gd name="T8" fmla="*/ 200 w 259"/>
                    <a:gd name="T9" fmla="*/ 144 h 233"/>
                    <a:gd name="T10" fmla="*/ 156 w 259"/>
                    <a:gd name="T11" fmla="*/ 92 h 233"/>
                    <a:gd name="T12" fmla="*/ 33 w 259"/>
                    <a:gd name="T13" fmla="*/ 146 h 233"/>
                    <a:gd name="T14" fmla="*/ 34 w 259"/>
                    <a:gd name="T15" fmla="*/ 230 h 233"/>
                    <a:gd name="T16" fmla="*/ 17 w 259"/>
                    <a:gd name="T17" fmla="*/ 233 h 233"/>
                    <a:gd name="T18" fmla="*/ 17 w 259"/>
                    <a:gd name="T19" fmla="*/ 147 h 233"/>
                    <a:gd name="T20" fmla="*/ 8 w 259"/>
                    <a:gd name="T21" fmla="*/ 139 h 233"/>
                    <a:gd name="T22" fmla="*/ 143 w 259"/>
                    <a:gd name="T23" fmla="*/ 32 h 233"/>
                    <a:gd name="T24" fmla="*/ 146 w 259"/>
                    <a:gd name="T25" fmla="*/ 33 h 233"/>
                    <a:gd name="T26" fmla="*/ 151 w 259"/>
                    <a:gd name="T27" fmla="*/ 33 h 233"/>
                    <a:gd name="T28" fmla="*/ 226 w 259"/>
                    <a:gd name="T29" fmla="*/ 15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33">
                      <a:moveTo>
                        <a:pt x="226" y="152"/>
                      </a:moveTo>
                      <a:cubicBezTo>
                        <a:pt x="225" y="153"/>
                        <a:pt x="223" y="154"/>
                        <a:pt x="221" y="153"/>
                      </a:cubicBezTo>
                      <a:cubicBezTo>
                        <a:pt x="221" y="233"/>
                        <a:pt x="221" y="233"/>
                        <a:pt x="221" y="233"/>
                      </a:cubicBezTo>
                      <a:cubicBezTo>
                        <a:pt x="205" y="233"/>
                        <a:pt x="205" y="233"/>
                        <a:pt x="205" y="233"/>
                      </a:cubicBezTo>
                      <a:cubicBezTo>
                        <a:pt x="200" y="144"/>
                        <a:pt x="200" y="144"/>
                        <a:pt x="200" y="144"/>
                      </a:cubicBezTo>
                      <a:cubicBezTo>
                        <a:pt x="185" y="133"/>
                        <a:pt x="172" y="112"/>
                        <a:pt x="156" y="92"/>
                      </a:cubicBezTo>
                      <a:cubicBezTo>
                        <a:pt x="123" y="114"/>
                        <a:pt x="65" y="141"/>
                        <a:pt x="33" y="146"/>
                      </a:cubicBezTo>
                      <a:cubicBezTo>
                        <a:pt x="34" y="230"/>
                        <a:pt x="34" y="230"/>
                        <a:pt x="34" y="230"/>
                      </a:cubicBezTo>
                      <a:cubicBezTo>
                        <a:pt x="17" y="233"/>
                        <a:pt x="17" y="233"/>
                        <a:pt x="17" y="233"/>
                      </a:cubicBezTo>
                      <a:cubicBezTo>
                        <a:pt x="17" y="147"/>
                        <a:pt x="17" y="147"/>
                        <a:pt x="17" y="147"/>
                      </a:cubicBezTo>
                      <a:cubicBezTo>
                        <a:pt x="12" y="146"/>
                        <a:pt x="8" y="143"/>
                        <a:pt x="8" y="139"/>
                      </a:cubicBezTo>
                      <a:cubicBezTo>
                        <a:pt x="0" y="64"/>
                        <a:pt x="72" y="0"/>
                        <a:pt x="143" y="32"/>
                      </a:cubicBezTo>
                      <a:cubicBezTo>
                        <a:pt x="144" y="32"/>
                        <a:pt x="145" y="33"/>
                        <a:pt x="146" y="33"/>
                      </a:cubicBezTo>
                      <a:cubicBezTo>
                        <a:pt x="148" y="33"/>
                        <a:pt x="150" y="33"/>
                        <a:pt x="151" y="33"/>
                      </a:cubicBezTo>
                      <a:cubicBezTo>
                        <a:pt x="221" y="35"/>
                        <a:pt x="259" y="109"/>
                        <a:pt x="226" y="1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0" name="Freeform 21">
                  <a:extLst>
                    <a:ext uri="{FF2B5EF4-FFF2-40B4-BE49-F238E27FC236}">
                      <a16:creationId xmlns:a16="http://schemas.microsoft.com/office/drawing/2014/main" id="{E82D8418-F0CC-4027-A0A5-88597302F379}"/>
                    </a:ext>
                  </a:extLst>
                </p:cNvPr>
                <p:cNvSpPr>
                  <a:spLocks noEditPoints="1"/>
                </p:cNvSpPr>
                <p:nvPr/>
              </p:nvSpPr>
              <p:spPr bwMode="auto">
                <a:xfrm>
                  <a:off x="2611" y="1066"/>
                  <a:ext cx="103" cy="94"/>
                </a:xfrm>
                <a:custGeom>
                  <a:avLst/>
                  <a:gdLst>
                    <a:gd name="T0" fmla="*/ 109 w 111"/>
                    <a:gd name="T1" fmla="*/ 43 h 99"/>
                    <a:gd name="T2" fmla="*/ 55 w 111"/>
                    <a:gd name="T3" fmla="*/ 0 h 99"/>
                    <a:gd name="T4" fmla="*/ 1 w 111"/>
                    <a:gd name="T5" fmla="*/ 43 h 99"/>
                    <a:gd name="T6" fmla="*/ 0 w 111"/>
                    <a:gd name="T7" fmla="*/ 55 h 99"/>
                    <a:gd name="T8" fmla="*/ 0 w 111"/>
                    <a:gd name="T9" fmla="*/ 86 h 99"/>
                    <a:gd name="T10" fmla="*/ 0 w 111"/>
                    <a:gd name="T11" fmla="*/ 90 h 99"/>
                    <a:gd name="T12" fmla="*/ 54 w 111"/>
                    <a:gd name="T13" fmla="*/ 98 h 99"/>
                    <a:gd name="T14" fmla="*/ 56 w 111"/>
                    <a:gd name="T15" fmla="*/ 99 h 99"/>
                    <a:gd name="T16" fmla="*/ 66 w 111"/>
                    <a:gd name="T17" fmla="*/ 98 h 99"/>
                    <a:gd name="T18" fmla="*/ 110 w 111"/>
                    <a:gd name="T19" fmla="*/ 91 h 99"/>
                    <a:gd name="T20" fmla="*/ 111 w 111"/>
                    <a:gd name="T21" fmla="*/ 86 h 99"/>
                    <a:gd name="T22" fmla="*/ 111 w 111"/>
                    <a:gd name="T23" fmla="*/ 55 h 99"/>
                    <a:gd name="T24" fmla="*/ 109 w 111"/>
                    <a:gd name="T25" fmla="*/ 43 h 99"/>
                    <a:gd name="T26" fmla="*/ 55 w 111"/>
                    <a:gd name="T27" fmla="*/ 34 h 99"/>
                    <a:gd name="T28" fmla="*/ 87 w 111"/>
                    <a:gd name="T29" fmla="*/ 43 h 99"/>
                    <a:gd name="T30" fmla="*/ 89 w 111"/>
                    <a:gd name="T31" fmla="*/ 53 h 99"/>
                    <a:gd name="T32" fmla="*/ 89 w 111"/>
                    <a:gd name="T33" fmla="*/ 64 h 99"/>
                    <a:gd name="T34" fmla="*/ 64 w 111"/>
                    <a:gd name="T35" fmla="*/ 68 h 99"/>
                    <a:gd name="T36" fmla="*/ 64 w 111"/>
                    <a:gd name="T37" fmla="*/ 52 h 99"/>
                    <a:gd name="T38" fmla="*/ 47 w 111"/>
                    <a:gd name="T39" fmla="*/ 52 h 99"/>
                    <a:gd name="T40" fmla="*/ 47 w 111"/>
                    <a:gd name="T41" fmla="*/ 68 h 99"/>
                    <a:gd name="T42" fmla="*/ 22 w 111"/>
                    <a:gd name="T43" fmla="*/ 64 h 99"/>
                    <a:gd name="T44" fmla="*/ 22 w 111"/>
                    <a:gd name="T45" fmla="*/ 53 h 99"/>
                    <a:gd name="T46" fmla="*/ 24 w 111"/>
                    <a:gd name="T47" fmla="*/ 43 h 99"/>
                    <a:gd name="T48" fmla="*/ 55 w 111"/>
                    <a:gd name="T49"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99">
                      <a:moveTo>
                        <a:pt x="109" y="43"/>
                      </a:moveTo>
                      <a:cubicBezTo>
                        <a:pt x="104" y="18"/>
                        <a:pt x="82" y="0"/>
                        <a:pt x="55" y="0"/>
                      </a:cubicBezTo>
                      <a:cubicBezTo>
                        <a:pt x="29" y="0"/>
                        <a:pt x="7" y="18"/>
                        <a:pt x="1" y="43"/>
                      </a:cubicBezTo>
                      <a:cubicBezTo>
                        <a:pt x="1" y="47"/>
                        <a:pt x="0" y="51"/>
                        <a:pt x="0" y="55"/>
                      </a:cubicBezTo>
                      <a:cubicBezTo>
                        <a:pt x="0" y="86"/>
                        <a:pt x="0" y="86"/>
                        <a:pt x="0" y="86"/>
                      </a:cubicBezTo>
                      <a:cubicBezTo>
                        <a:pt x="0" y="88"/>
                        <a:pt x="0" y="89"/>
                        <a:pt x="0" y="90"/>
                      </a:cubicBezTo>
                      <a:cubicBezTo>
                        <a:pt x="17" y="95"/>
                        <a:pt x="35" y="98"/>
                        <a:pt x="54" y="98"/>
                      </a:cubicBezTo>
                      <a:cubicBezTo>
                        <a:pt x="54" y="99"/>
                        <a:pt x="55" y="99"/>
                        <a:pt x="56" y="99"/>
                      </a:cubicBezTo>
                      <a:cubicBezTo>
                        <a:pt x="59" y="99"/>
                        <a:pt x="63" y="98"/>
                        <a:pt x="66" y="98"/>
                      </a:cubicBezTo>
                      <a:cubicBezTo>
                        <a:pt x="82" y="97"/>
                        <a:pt x="96" y="95"/>
                        <a:pt x="110" y="91"/>
                      </a:cubicBezTo>
                      <a:cubicBezTo>
                        <a:pt x="110" y="89"/>
                        <a:pt x="111" y="88"/>
                        <a:pt x="111" y="86"/>
                      </a:cubicBezTo>
                      <a:cubicBezTo>
                        <a:pt x="111" y="55"/>
                        <a:pt x="111" y="55"/>
                        <a:pt x="111" y="55"/>
                      </a:cubicBezTo>
                      <a:cubicBezTo>
                        <a:pt x="111" y="51"/>
                        <a:pt x="110" y="47"/>
                        <a:pt x="109" y="43"/>
                      </a:cubicBezTo>
                      <a:close/>
                      <a:moveTo>
                        <a:pt x="55" y="34"/>
                      </a:moveTo>
                      <a:cubicBezTo>
                        <a:pt x="70" y="34"/>
                        <a:pt x="82" y="34"/>
                        <a:pt x="87" y="43"/>
                      </a:cubicBezTo>
                      <a:cubicBezTo>
                        <a:pt x="88" y="45"/>
                        <a:pt x="89" y="49"/>
                        <a:pt x="89" y="53"/>
                      </a:cubicBezTo>
                      <a:cubicBezTo>
                        <a:pt x="89" y="53"/>
                        <a:pt x="89" y="63"/>
                        <a:pt x="89" y="64"/>
                      </a:cubicBezTo>
                      <a:cubicBezTo>
                        <a:pt x="81" y="66"/>
                        <a:pt x="73" y="68"/>
                        <a:pt x="64" y="68"/>
                      </a:cubicBezTo>
                      <a:cubicBezTo>
                        <a:pt x="64" y="52"/>
                        <a:pt x="64" y="52"/>
                        <a:pt x="64" y="52"/>
                      </a:cubicBezTo>
                      <a:cubicBezTo>
                        <a:pt x="47" y="52"/>
                        <a:pt x="47" y="52"/>
                        <a:pt x="47" y="52"/>
                      </a:cubicBezTo>
                      <a:cubicBezTo>
                        <a:pt x="47" y="68"/>
                        <a:pt x="47" y="68"/>
                        <a:pt x="47" y="68"/>
                      </a:cubicBezTo>
                      <a:cubicBezTo>
                        <a:pt x="38" y="68"/>
                        <a:pt x="30" y="66"/>
                        <a:pt x="22" y="64"/>
                      </a:cubicBezTo>
                      <a:cubicBezTo>
                        <a:pt x="22" y="63"/>
                        <a:pt x="22" y="53"/>
                        <a:pt x="22" y="53"/>
                      </a:cubicBezTo>
                      <a:cubicBezTo>
                        <a:pt x="22" y="49"/>
                        <a:pt x="23" y="45"/>
                        <a:pt x="24" y="43"/>
                      </a:cubicBezTo>
                      <a:cubicBezTo>
                        <a:pt x="29" y="34"/>
                        <a:pt x="41" y="34"/>
                        <a:pt x="5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1" name="Freeform 22">
                  <a:extLst>
                    <a:ext uri="{FF2B5EF4-FFF2-40B4-BE49-F238E27FC236}">
                      <a16:creationId xmlns:a16="http://schemas.microsoft.com/office/drawing/2014/main" id="{D1B5ECA6-B6A6-4D87-BDAC-12E5BC3A0AA5}"/>
                    </a:ext>
                  </a:extLst>
                </p:cNvPr>
                <p:cNvSpPr>
                  <a:spLocks/>
                </p:cNvSpPr>
                <p:nvPr/>
              </p:nvSpPr>
              <p:spPr bwMode="auto">
                <a:xfrm>
                  <a:off x="2606" y="986"/>
                  <a:ext cx="43" cy="9"/>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2" name="Freeform 24">
                  <a:extLst>
                    <a:ext uri="{FF2B5EF4-FFF2-40B4-BE49-F238E27FC236}">
                      <a16:creationId xmlns:a16="http://schemas.microsoft.com/office/drawing/2014/main" id="{E9539ED0-BEF6-4B6A-A55D-9D14C8ACB3FE}"/>
                    </a:ext>
                  </a:extLst>
                </p:cNvPr>
                <p:cNvSpPr>
                  <a:spLocks/>
                </p:cNvSpPr>
                <p:nvPr/>
              </p:nvSpPr>
              <p:spPr bwMode="auto">
                <a:xfrm>
                  <a:off x="2626" y="997"/>
                  <a:ext cx="15" cy="14"/>
                </a:xfrm>
                <a:custGeom>
                  <a:avLst/>
                  <a:gdLst>
                    <a:gd name="T0" fmla="*/ 3 w 16"/>
                    <a:gd name="T1" fmla="*/ 13 h 15"/>
                    <a:gd name="T2" fmla="*/ 3 w 16"/>
                    <a:gd name="T3" fmla="*/ 3 h 15"/>
                    <a:gd name="T4" fmla="*/ 13 w 16"/>
                    <a:gd name="T5" fmla="*/ 3 h 15"/>
                    <a:gd name="T6" fmla="*/ 13 w 16"/>
                    <a:gd name="T7" fmla="*/ 13 h 15"/>
                    <a:gd name="T8" fmla="*/ 3 w 16"/>
                    <a:gd name="T9" fmla="*/ 13 h 15"/>
                  </a:gdLst>
                  <a:ahLst/>
                  <a:cxnLst>
                    <a:cxn ang="0">
                      <a:pos x="T0" y="T1"/>
                    </a:cxn>
                    <a:cxn ang="0">
                      <a:pos x="T2" y="T3"/>
                    </a:cxn>
                    <a:cxn ang="0">
                      <a:pos x="T4" y="T5"/>
                    </a:cxn>
                    <a:cxn ang="0">
                      <a:pos x="T6" y="T7"/>
                    </a:cxn>
                    <a:cxn ang="0">
                      <a:pos x="T8" y="T9"/>
                    </a:cxn>
                  </a:cxnLst>
                  <a:rect l="0" t="0" r="r" b="b"/>
                  <a:pathLst>
                    <a:path w="16" h="15">
                      <a:moveTo>
                        <a:pt x="3" y="13"/>
                      </a:moveTo>
                      <a:cubicBezTo>
                        <a:pt x="0" y="10"/>
                        <a:pt x="0" y="5"/>
                        <a:pt x="3" y="3"/>
                      </a:cubicBezTo>
                      <a:cubicBezTo>
                        <a:pt x="6" y="0"/>
                        <a:pt x="10" y="0"/>
                        <a:pt x="13" y="3"/>
                      </a:cubicBezTo>
                      <a:cubicBezTo>
                        <a:pt x="16" y="5"/>
                        <a:pt x="16" y="10"/>
                        <a:pt x="13" y="13"/>
                      </a:cubicBezTo>
                      <a:cubicBezTo>
                        <a:pt x="10" y="15"/>
                        <a:pt x="6" y="15"/>
                        <a:pt x="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3" name="Freeform 25">
                  <a:extLst>
                    <a:ext uri="{FF2B5EF4-FFF2-40B4-BE49-F238E27FC236}">
                      <a16:creationId xmlns:a16="http://schemas.microsoft.com/office/drawing/2014/main" id="{6D2DF82F-28B2-4FB5-962C-AEFB214B7074}"/>
                    </a:ext>
                  </a:extLst>
                </p:cNvPr>
                <p:cNvSpPr>
                  <a:spLocks/>
                </p:cNvSpPr>
                <p:nvPr/>
              </p:nvSpPr>
              <p:spPr bwMode="auto">
                <a:xfrm>
                  <a:off x="2683" y="994"/>
                  <a:ext cx="14" cy="14"/>
                </a:xfrm>
                <a:custGeom>
                  <a:avLst/>
                  <a:gdLst>
                    <a:gd name="T0" fmla="*/ 3 w 15"/>
                    <a:gd name="T1" fmla="*/ 12 h 15"/>
                    <a:gd name="T2" fmla="*/ 3 w 15"/>
                    <a:gd name="T3" fmla="*/ 3 h 15"/>
                    <a:gd name="T4" fmla="*/ 13 w 15"/>
                    <a:gd name="T5" fmla="*/ 3 h 15"/>
                    <a:gd name="T6" fmla="*/ 13 w 15"/>
                    <a:gd name="T7" fmla="*/ 12 h 15"/>
                    <a:gd name="T8" fmla="*/ 3 w 15"/>
                    <a:gd name="T9" fmla="*/ 12 h 15"/>
                  </a:gdLst>
                  <a:ahLst/>
                  <a:cxnLst>
                    <a:cxn ang="0">
                      <a:pos x="T0" y="T1"/>
                    </a:cxn>
                    <a:cxn ang="0">
                      <a:pos x="T2" y="T3"/>
                    </a:cxn>
                    <a:cxn ang="0">
                      <a:pos x="T4" y="T5"/>
                    </a:cxn>
                    <a:cxn ang="0">
                      <a:pos x="T6" y="T7"/>
                    </a:cxn>
                    <a:cxn ang="0">
                      <a:pos x="T8" y="T9"/>
                    </a:cxn>
                  </a:cxnLst>
                  <a:rect l="0" t="0" r="r" b="b"/>
                  <a:pathLst>
                    <a:path w="15" h="15">
                      <a:moveTo>
                        <a:pt x="3" y="12"/>
                      </a:moveTo>
                      <a:cubicBezTo>
                        <a:pt x="0" y="10"/>
                        <a:pt x="0" y="5"/>
                        <a:pt x="3" y="3"/>
                      </a:cubicBezTo>
                      <a:cubicBezTo>
                        <a:pt x="5" y="0"/>
                        <a:pt x="10" y="0"/>
                        <a:pt x="13" y="3"/>
                      </a:cubicBezTo>
                      <a:cubicBezTo>
                        <a:pt x="15" y="5"/>
                        <a:pt x="15" y="10"/>
                        <a:pt x="13" y="12"/>
                      </a:cubicBezTo>
                      <a:cubicBezTo>
                        <a:pt x="10" y="15"/>
                        <a:pt x="5" y="15"/>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4" name="Freeform 26">
                  <a:extLst>
                    <a:ext uri="{FF2B5EF4-FFF2-40B4-BE49-F238E27FC236}">
                      <a16:creationId xmlns:a16="http://schemas.microsoft.com/office/drawing/2014/main" id="{2E805631-898B-4C8A-A58C-366B47E7C3A0}"/>
                    </a:ext>
                  </a:extLst>
                </p:cNvPr>
                <p:cNvSpPr>
                  <a:spLocks/>
                </p:cNvSpPr>
                <p:nvPr/>
              </p:nvSpPr>
              <p:spPr bwMode="auto">
                <a:xfrm>
                  <a:off x="2664" y="1052"/>
                  <a:ext cx="25" cy="13"/>
                </a:xfrm>
                <a:custGeom>
                  <a:avLst/>
                  <a:gdLst>
                    <a:gd name="T0" fmla="*/ 0 w 27"/>
                    <a:gd name="T1" fmla="*/ 0 h 14"/>
                    <a:gd name="T2" fmla="*/ 0 w 27"/>
                    <a:gd name="T3" fmla="*/ 14 h 14"/>
                    <a:gd name="T4" fmla="*/ 8 w 27"/>
                    <a:gd name="T5" fmla="*/ 11 h 14"/>
                    <a:gd name="T6" fmla="*/ 21 w 27"/>
                    <a:gd name="T7" fmla="*/ 7 h 14"/>
                    <a:gd name="T8" fmla="*/ 27 w 27"/>
                    <a:gd name="T9" fmla="*/ 0 h 14"/>
                    <a:gd name="T10" fmla="*/ 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0" y="0"/>
                      </a:moveTo>
                      <a:cubicBezTo>
                        <a:pt x="0" y="14"/>
                        <a:pt x="0" y="14"/>
                        <a:pt x="0" y="14"/>
                      </a:cubicBezTo>
                      <a:cubicBezTo>
                        <a:pt x="2" y="14"/>
                        <a:pt x="5" y="13"/>
                        <a:pt x="8" y="11"/>
                      </a:cubicBezTo>
                      <a:cubicBezTo>
                        <a:pt x="10" y="8"/>
                        <a:pt x="15" y="7"/>
                        <a:pt x="21" y="7"/>
                      </a:cubicBezTo>
                      <a:cubicBezTo>
                        <a:pt x="24" y="7"/>
                        <a:pt x="27" y="4"/>
                        <a:pt x="27" y="0"/>
                      </a:cubicBezTo>
                      <a:lnTo>
                        <a:pt x="0"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5" name="Freeform 27">
                  <a:extLst>
                    <a:ext uri="{FF2B5EF4-FFF2-40B4-BE49-F238E27FC236}">
                      <a16:creationId xmlns:a16="http://schemas.microsoft.com/office/drawing/2014/main" id="{7B21F986-615A-40E3-A39C-98919585EEB3}"/>
                    </a:ext>
                  </a:extLst>
                </p:cNvPr>
                <p:cNvSpPr>
                  <a:spLocks/>
                </p:cNvSpPr>
                <p:nvPr/>
              </p:nvSpPr>
              <p:spPr bwMode="auto">
                <a:xfrm>
                  <a:off x="2638" y="1052"/>
                  <a:ext cx="26" cy="13"/>
                </a:xfrm>
                <a:custGeom>
                  <a:avLst/>
                  <a:gdLst>
                    <a:gd name="T0" fmla="*/ 28 w 28"/>
                    <a:gd name="T1" fmla="*/ 0 h 14"/>
                    <a:gd name="T2" fmla="*/ 28 w 28"/>
                    <a:gd name="T3" fmla="*/ 14 h 14"/>
                    <a:gd name="T4" fmla="*/ 20 w 28"/>
                    <a:gd name="T5" fmla="*/ 11 h 14"/>
                    <a:gd name="T6" fmla="*/ 6 w 28"/>
                    <a:gd name="T7" fmla="*/ 7 h 14"/>
                    <a:gd name="T8" fmla="*/ 0 w 28"/>
                    <a:gd name="T9" fmla="*/ 0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cubicBezTo>
                        <a:pt x="28" y="14"/>
                        <a:pt x="28" y="14"/>
                        <a:pt x="28" y="14"/>
                      </a:cubicBezTo>
                      <a:cubicBezTo>
                        <a:pt x="25" y="14"/>
                        <a:pt x="22" y="13"/>
                        <a:pt x="20" y="11"/>
                      </a:cubicBezTo>
                      <a:cubicBezTo>
                        <a:pt x="17" y="8"/>
                        <a:pt x="12" y="7"/>
                        <a:pt x="6" y="7"/>
                      </a:cubicBezTo>
                      <a:cubicBezTo>
                        <a:pt x="3" y="7"/>
                        <a:pt x="0" y="4"/>
                        <a:pt x="0" y="0"/>
                      </a:cubicBezTo>
                      <a:lnTo>
                        <a:pt x="28"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6" name="Freeform 28">
                  <a:extLst>
                    <a:ext uri="{FF2B5EF4-FFF2-40B4-BE49-F238E27FC236}">
                      <a16:creationId xmlns:a16="http://schemas.microsoft.com/office/drawing/2014/main" id="{AFF89FB1-9E23-461C-AFD2-93143B07FE37}"/>
                    </a:ext>
                  </a:extLst>
                </p:cNvPr>
                <p:cNvSpPr>
                  <a:spLocks/>
                </p:cNvSpPr>
                <p:nvPr/>
              </p:nvSpPr>
              <p:spPr bwMode="auto">
                <a:xfrm>
                  <a:off x="2638" y="1005"/>
                  <a:ext cx="26" cy="47"/>
                </a:xfrm>
                <a:custGeom>
                  <a:avLst/>
                  <a:gdLst>
                    <a:gd name="T0" fmla="*/ 28 w 28"/>
                    <a:gd name="T1" fmla="*/ 0 h 50"/>
                    <a:gd name="T2" fmla="*/ 28 w 28"/>
                    <a:gd name="T3" fmla="*/ 50 h 50"/>
                    <a:gd name="T4" fmla="*/ 0 w 28"/>
                    <a:gd name="T5" fmla="*/ 50 h 50"/>
                    <a:gd name="T6" fmla="*/ 6 w 28"/>
                    <a:gd name="T7" fmla="*/ 43 h 50"/>
                    <a:gd name="T8" fmla="*/ 7 w 28"/>
                    <a:gd name="T9" fmla="*/ 43 h 50"/>
                    <a:gd name="T10" fmla="*/ 17 w 28"/>
                    <a:gd name="T11" fmla="*/ 10 h 50"/>
                    <a:gd name="T12" fmla="*/ 28 w 28"/>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28" h="50">
                      <a:moveTo>
                        <a:pt x="28" y="0"/>
                      </a:moveTo>
                      <a:cubicBezTo>
                        <a:pt x="28" y="0"/>
                        <a:pt x="28" y="50"/>
                        <a:pt x="28" y="50"/>
                      </a:cubicBezTo>
                      <a:cubicBezTo>
                        <a:pt x="0" y="50"/>
                        <a:pt x="0" y="50"/>
                        <a:pt x="0" y="50"/>
                      </a:cubicBezTo>
                      <a:cubicBezTo>
                        <a:pt x="0" y="46"/>
                        <a:pt x="3" y="43"/>
                        <a:pt x="6" y="43"/>
                      </a:cubicBezTo>
                      <a:cubicBezTo>
                        <a:pt x="7" y="43"/>
                        <a:pt x="7" y="43"/>
                        <a:pt x="7" y="43"/>
                      </a:cubicBezTo>
                      <a:cubicBezTo>
                        <a:pt x="12" y="37"/>
                        <a:pt x="17" y="22"/>
                        <a:pt x="17" y="10"/>
                      </a:cubicBezTo>
                      <a:cubicBezTo>
                        <a:pt x="17" y="1"/>
                        <a:pt x="26" y="0"/>
                        <a:pt x="28" y="0"/>
                      </a:cubicBezTo>
                      <a:close/>
                    </a:path>
                  </a:pathLst>
                </a:custGeom>
                <a:solidFill>
                  <a:srgbClr val="E6C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452" name="Freeform 22">
                <a:extLst>
                  <a:ext uri="{FF2B5EF4-FFF2-40B4-BE49-F238E27FC236}">
                    <a16:creationId xmlns:a16="http://schemas.microsoft.com/office/drawing/2014/main" id="{C7A52F00-EECE-42A4-823E-3FE7DD4F9060}"/>
                  </a:ext>
                </a:extLst>
              </p:cNvPr>
              <p:cNvSpPr>
                <a:spLocks noChangeAspect="1"/>
              </p:cNvSpPr>
              <p:nvPr/>
            </p:nvSpPr>
            <p:spPr bwMode="auto">
              <a:xfrm rot="10800000" flipV="1">
                <a:off x="4188882" y="1562219"/>
                <a:ext cx="74916" cy="15681"/>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480" name="Picture 479">
              <a:extLst>
                <a:ext uri="{FF2B5EF4-FFF2-40B4-BE49-F238E27FC236}">
                  <a16:creationId xmlns:a16="http://schemas.microsoft.com/office/drawing/2014/main" id="{6DE76E13-4D36-49E0-BF2F-BC1ECE350D5E}"/>
                </a:ext>
              </a:extLst>
            </p:cNvPr>
            <p:cNvPicPr>
              <a:picLocks noChangeAspect="1"/>
            </p:cNvPicPr>
            <p:nvPr/>
          </p:nvPicPr>
          <p:blipFill>
            <a:blip r:embed="rId26"/>
            <a:stretch>
              <a:fillRect/>
            </a:stretch>
          </p:blipFill>
          <p:spPr>
            <a:xfrm>
              <a:off x="5160302" y="4039360"/>
              <a:ext cx="824802" cy="833133"/>
            </a:xfrm>
            <a:prstGeom prst="rect">
              <a:avLst/>
            </a:prstGeom>
          </p:spPr>
        </p:pic>
        <p:pic>
          <p:nvPicPr>
            <p:cNvPr id="481" name="Picture 480">
              <a:extLst>
                <a:ext uri="{FF2B5EF4-FFF2-40B4-BE49-F238E27FC236}">
                  <a16:creationId xmlns:a16="http://schemas.microsoft.com/office/drawing/2014/main" id="{8B489153-2EA4-4E61-A5DC-254A3860A99D}"/>
                </a:ext>
              </a:extLst>
            </p:cNvPr>
            <p:cNvPicPr>
              <a:picLocks noChangeAspect="1"/>
            </p:cNvPicPr>
            <p:nvPr/>
          </p:nvPicPr>
          <p:blipFill>
            <a:blip r:embed="rId28"/>
            <a:stretch>
              <a:fillRect/>
            </a:stretch>
          </p:blipFill>
          <p:spPr>
            <a:xfrm>
              <a:off x="6207603" y="4039360"/>
              <a:ext cx="824802" cy="833133"/>
            </a:xfrm>
            <a:prstGeom prst="rect">
              <a:avLst/>
            </a:prstGeom>
          </p:spPr>
        </p:pic>
        <p:grpSp>
          <p:nvGrpSpPr>
            <p:cNvPr id="482" name="Group 481">
              <a:extLst>
                <a:ext uri="{FF2B5EF4-FFF2-40B4-BE49-F238E27FC236}">
                  <a16:creationId xmlns:a16="http://schemas.microsoft.com/office/drawing/2014/main" id="{8E9786BE-ADA5-46F1-98A3-109CC12F6DD2}"/>
                </a:ext>
              </a:extLst>
            </p:cNvPr>
            <p:cNvGrpSpPr/>
            <p:nvPr/>
          </p:nvGrpSpPr>
          <p:grpSpPr>
            <a:xfrm>
              <a:off x="4113871" y="4038740"/>
              <a:ext cx="825695" cy="834373"/>
              <a:chOff x="3662363" y="1230946"/>
              <a:chExt cx="1057276" cy="1068388"/>
            </a:xfrm>
          </p:grpSpPr>
          <p:grpSp>
            <p:nvGrpSpPr>
              <p:cNvPr id="483" name="Group 4">
                <a:extLst>
                  <a:ext uri="{FF2B5EF4-FFF2-40B4-BE49-F238E27FC236}">
                    <a16:creationId xmlns:a16="http://schemas.microsoft.com/office/drawing/2014/main" id="{24A7C1A1-6798-4BE0-8E57-76D6C62808AE}"/>
                  </a:ext>
                </a:extLst>
              </p:cNvPr>
              <p:cNvGrpSpPr>
                <a:grpSpLocks noChangeAspect="1"/>
              </p:cNvGrpSpPr>
              <p:nvPr/>
            </p:nvGrpSpPr>
            <p:grpSpPr bwMode="auto">
              <a:xfrm>
                <a:off x="3662363" y="1230946"/>
                <a:ext cx="1057276" cy="1068388"/>
                <a:chOff x="2341" y="775"/>
                <a:chExt cx="666" cy="673"/>
              </a:xfrm>
            </p:grpSpPr>
            <p:sp>
              <p:nvSpPr>
                <p:cNvPr id="485" name="AutoShape 3">
                  <a:extLst>
                    <a:ext uri="{FF2B5EF4-FFF2-40B4-BE49-F238E27FC236}">
                      <a16:creationId xmlns:a16="http://schemas.microsoft.com/office/drawing/2014/main" id="{43262D59-C21B-4785-BCE7-18813D4E40B1}"/>
                    </a:ext>
                  </a:extLst>
                </p:cNvPr>
                <p:cNvSpPr>
                  <a:spLocks noChangeAspect="1" noChangeArrowheads="1" noTextEdit="1"/>
                </p:cNvSpPr>
                <p:nvPr/>
              </p:nvSpPr>
              <p:spPr bwMode="auto">
                <a:xfrm>
                  <a:off x="2342" y="775"/>
                  <a:ext cx="665"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6" name="Oval 5">
                  <a:extLst>
                    <a:ext uri="{FF2B5EF4-FFF2-40B4-BE49-F238E27FC236}">
                      <a16:creationId xmlns:a16="http://schemas.microsoft.com/office/drawing/2014/main" id="{6F9DC4E0-3950-4134-BE68-CC3816D7D06B}"/>
                    </a:ext>
                  </a:extLst>
                </p:cNvPr>
                <p:cNvSpPr>
                  <a:spLocks noChangeArrowheads="1"/>
                </p:cNvSpPr>
                <p:nvPr/>
              </p:nvSpPr>
              <p:spPr bwMode="auto">
                <a:xfrm>
                  <a:off x="2341" y="776"/>
                  <a:ext cx="665" cy="672"/>
                </a:xfrm>
                <a:prstGeom prst="ellipse">
                  <a:avLst/>
                </a:prstGeom>
                <a:solidFill>
                  <a:srgbClr val="00A4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7" name="Freeform 6">
                  <a:extLst>
                    <a:ext uri="{FF2B5EF4-FFF2-40B4-BE49-F238E27FC236}">
                      <a16:creationId xmlns:a16="http://schemas.microsoft.com/office/drawing/2014/main" id="{429DE02F-A866-410D-AD47-73027B884B70}"/>
                    </a:ext>
                  </a:extLst>
                </p:cNvPr>
                <p:cNvSpPr>
                  <a:spLocks/>
                </p:cNvSpPr>
                <p:nvPr/>
              </p:nvSpPr>
              <p:spPr bwMode="auto">
                <a:xfrm>
                  <a:off x="2556" y="987"/>
                  <a:ext cx="216" cy="64"/>
                </a:xfrm>
                <a:custGeom>
                  <a:avLst/>
                  <a:gdLst>
                    <a:gd name="T0" fmla="*/ 0 w 231"/>
                    <a:gd name="T1" fmla="*/ 51 h 68"/>
                    <a:gd name="T2" fmla="*/ 11 w 231"/>
                    <a:gd name="T3" fmla="*/ 68 h 68"/>
                    <a:gd name="T4" fmla="*/ 219 w 231"/>
                    <a:gd name="T5" fmla="*/ 68 h 68"/>
                    <a:gd name="T6" fmla="*/ 231 w 231"/>
                    <a:gd name="T7" fmla="*/ 51 h 68"/>
                    <a:gd name="T8" fmla="*/ 231 w 231"/>
                    <a:gd name="T9" fmla="*/ 16 h 68"/>
                    <a:gd name="T10" fmla="*/ 219 w 231"/>
                    <a:gd name="T11" fmla="*/ 0 h 68"/>
                    <a:gd name="T12" fmla="*/ 11 w 231"/>
                    <a:gd name="T13" fmla="*/ 0 h 68"/>
                    <a:gd name="T14" fmla="*/ 0 w 231"/>
                    <a:gd name="T15" fmla="*/ 16 h 68"/>
                    <a:gd name="T16" fmla="*/ 0 w 231"/>
                    <a:gd name="T17" fmla="*/ 5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68">
                      <a:moveTo>
                        <a:pt x="0" y="51"/>
                      </a:moveTo>
                      <a:cubicBezTo>
                        <a:pt x="0" y="60"/>
                        <a:pt x="5" y="68"/>
                        <a:pt x="11" y="68"/>
                      </a:cubicBezTo>
                      <a:cubicBezTo>
                        <a:pt x="219" y="68"/>
                        <a:pt x="219" y="68"/>
                        <a:pt x="219" y="68"/>
                      </a:cubicBezTo>
                      <a:cubicBezTo>
                        <a:pt x="226" y="68"/>
                        <a:pt x="231" y="60"/>
                        <a:pt x="231" y="51"/>
                      </a:cubicBezTo>
                      <a:cubicBezTo>
                        <a:pt x="231" y="16"/>
                        <a:pt x="231" y="16"/>
                        <a:pt x="231" y="16"/>
                      </a:cubicBezTo>
                      <a:cubicBezTo>
                        <a:pt x="231" y="7"/>
                        <a:pt x="226" y="0"/>
                        <a:pt x="219" y="0"/>
                      </a:cubicBezTo>
                      <a:cubicBezTo>
                        <a:pt x="11" y="0"/>
                        <a:pt x="11" y="0"/>
                        <a:pt x="11" y="0"/>
                      </a:cubicBezTo>
                      <a:cubicBezTo>
                        <a:pt x="5" y="0"/>
                        <a:pt x="0" y="7"/>
                        <a:pt x="0" y="16"/>
                      </a:cubicBezTo>
                      <a:lnTo>
                        <a:pt x="0" y="51"/>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8" name="Freeform 7">
                  <a:extLst>
                    <a:ext uri="{FF2B5EF4-FFF2-40B4-BE49-F238E27FC236}">
                      <a16:creationId xmlns:a16="http://schemas.microsoft.com/office/drawing/2014/main" id="{21176DE9-7236-43D4-B8D4-F14A13C3094D}"/>
                    </a:ext>
                  </a:extLst>
                </p:cNvPr>
                <p:cNvSpPr>
                  <a:spLocks/>
                </p:cNvSpPr>
                <p:nvPr/>
              </p:nvSpPr>
              <p:spPr bwMode="auto">
                <a:xfrm>
                  <a:off x="2565" y="886"/>
                  <a:ext cx="193" cy="262"/>
                </a:xfrm>
                <a:custGeom>
                  <a:avLst/>
                  <a:gdLst>
                    <a:gd name="T0" fmla="*/ 3 w 207"/>
                    <a:gd name="T1" fmla="*/ 129 h 278"/>
                    <a:gd name="T2" fmla="*/ 3 w 207"/>
                    <a:gd name="T3" fmla="*/ 214 h 278"/>
                    <a:gd name="T4" fmla="*/ 25 w 207"/>
                    <a:gd name="T5" fmla="*/ 247 h 278"/>
                    <a:gd name="T6" fmla="*/ 161 w 207"/>
                    <a:gd name="T7" fmla="*/ 259 h 278"/>
                    <a:gd name="T8" fmla="*/ 195 w 207"/>
                    <a:gd name="T9" fmla="*/ 243 h 278"/>
                    <a:gd name="T10" fmla="*/ 207 w 207"/>
                    <a:gd name="T11" fmla="*/ 207 h 278"/>
                    <a:gd name="T12" fmla="*/ 207 w 207"/>
                    <a:gd name="T13" fmla="*/ 69 h 278"/>
                    <a:gd name="T14" fmla="*/ 171 w 207"/>
                    <a:gd name="T15" fmla="*/ 9 h 278"/>
                    <a:gd name="T16" fmla="*/ 45 w 207"/>
                    <a:gd name="T17" fmla="*/ 0 h 278"/>
                    <a:gd name="T18" fmla="*/ 25 w 207"/>
                    <a:gd name="T19" fmla="*/ 52 h 278"/>
                    <a:gd name="T20" fmla="*/ 10 w 207"/>
                    <a:gd name="T21" fmla="*/ 102 h 278"/>
                    <a:gd name="T22" fmla="*/ 3 w 207"/>
                    <a:gd name="T23" fmla="*/ 129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7" h="278">
                      <a:moveTo>
                        <a:pt x="3" y="129"/>
                      </a:moveTo>
                      <a:cubicBezTo>
                        <a:pt x="3" y="214"/>
                        <a:pt x="3" y="214"/>
                        <a:pt x="3" y="214"/>
                      </a:cubicBezTo>
                      <a:cubicBezTo>
                        <a:pt x="3" y="214"/>
                        <a:pt x="0" y="238"/>
                        <a:pt x="25" y="247"/>
                      </a:cubicBezTo>
                      <a:cubicBezTo>
                        <a:pt x="25" y="247"/>
                        <a:pt x="93" y="278"/>
                        <a:pt x="161" y="259"/>
                      </a:cubicBezTo>
                      <a:cubicBezTo>
                        <a:pt x="195" y="243"/>
                        <a:pt x="195" y="243"/>
                        <a:pt x="195" y="243"/>
                      </a:cubicBezTo>
                      <a:cubicBezTo>
                        <a:pt x="195" y="243"/>
                        <a:pt x="207" y="240"/>
                        <a:pt x="207" y="207"/>
                      </a:cubicBezTo>
                      <a:cubicBezTo>
                        <a:pt x="207" y="69"/>
                        <a:pt x="207" y="69"/>
                        <a:pt x="207" y="69"/>
                      </a:cubicBezTo>
                      <a:cubicBezTo>
                        <a:pt x="207" y="69"/>
                        <a:pt x="176" y="10"/>
                        <a:pt x="171" y="9"/>
                      </a:cubicBezTo>
                      <a:cubicBezTo>
                        <a:pt x="166" y="8"/>
                        <a:pt x="45" y="0"/>
                        <a:pt x="45" y="0"/>
                      </a:cubicBezTo>
                      <a:cubicBezTo>
                        <a:pt x="25" y="52"/>
                        <a:pt x="25" y="52"/>
                        <a:pt x="25" y="52"/>
                      </a:cubicBezTo>
                      <a:cubicBezTo>
                        <a:pt x="10" y="102"/>
                        <a:pt x="10" y="102"/>
                        <a:pt x="10" y="102"/>
                      </a:cubicBezTo>
                      <a:lnTo>
                        <a:pt x="3" y="129"/>
                      </a:ln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9" name="Freeform 8">
                  <a:extLst>
                    <a:ext uri="{FF2B5EF4-FFF2-40B4-BE49-F238E27FC236}">
                      <a16:creationId xmlns:a16="http://schemas.microsoft.com/office/drawing/2014/main" id="{D75CB017-82E6-4846-9CE5-442F7B244EEE}"/>
                    </a:ext>
                  </a:extLst>
                </p:cNvPr>
                <p:cNvSpPr>
                  <a:spLocks/>
                </p:cNvSpPr>
                <p:nvPr/>
              </p:nvSpPr>
              <p:spPr bwMode="auto">
                <a:xfrm>
                  <a:off x="2491" y="1208"/>
                  <a:ext cx="177" cy="240"/>
                </a:xfrm>
                <a:custGeom>
                  <a:avLst/>
                  <a:gdLst>
                    <a:gd name="T0" fmla="*/ 189 w 189"/>
                    <a:gd name="T1" fmla="*/ 0 h 254"/>
                    <a:gd name="T2" fmla="*/ 189 w 189"/>
                    <a:gd name="T3" fmla="*/ 254 h 254"/>
                    <a:gd name="T4" fmla="*/ 187 w 189"/>
                    <a:gd name="T5" fmla="*/ 254 h 254"/>
                    <a:gd name="T6" fmla="*/ 9 w 189"/>
                    <a:gd name="T7" fmla="*/ 200 h 254"/>
                    <a:gd name="T8" fmla="*/ 9 w 189"/>
                    <a:gd name="T9" fmla="*/ 189 h 254"/>
                    <a:gd name="T10" fmla="*/ 8 w 189"/>
                    <a:gd name="T11" fmla="*/ 172 h 254"/>
                    <a:gd name="T12" fmla="*/ 6 w 189"/>
                    <a:gd name="T13" fmla="*/ 137 h 254"/>
                    <a:gd name="T14" fmla="*/ 3 w 189"/>
                    <a:gd name="T15" fmla="*/ 73 h 254"/>
                    <a:gd name="T16" fmla="*/ 1 w 189"/>
                    <a:gd name="T17" fmla="*/ 17 h 254"/>
                    <a:gd name="T18" fmla="*/ 1 w 189"/>
                    <a:gd name="T19" fmla="*/ 17 h 254"/>
                    <a:gd name="T20" fmla="*/ 0 w 189"/>
                    <a:gd name="T21" fmla="*/ 14 h 254"/>
                    <a:gd name="T22" fmla="*/ 45 w 189"/>
                    <a:gd name="T23" fmla="*/ 11 h 254"/>
                    <a:gd name="T24" fmla="*/ 55 w 189"/>
                    <a:gd name="T25" fmla="*/ 10 h 254"/>
                    <a:gd name="T26" fmla="*/ 184 w 189"/>
                    <a:gd name="T27" fmla="*/ 1 h 254"/>
                    <a:gd name="T28" fmla="*/ 187 w 189"/>
                    <a:gd name="T29" fmla="*/ 0 h 254"/>
                    <a:gd name="T30" fmla="*/ 188 w 189"/>
                    <a:gd name="T31" fmla="*/ 0 h 254"/>
                    <a:gd name="T32" fmla="*/ 189 w 189"/>
                    <a:gd name="T33"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254">
                      <a:moveTo>
                        <a:pt x="189" y="0"/>
                      </a:moveTo>
                      <a:cubicBezTo>
                        <a:pt x="189" y="254"/>
                        <a:pt x="189" y="254"/>
                        <a:pt x="189" y="254"/>
                      </a:cubicBezTo>
                      <a:cubicBezTo>
                        <a:pt x="188" y="254"/>
                        <a:pt x="188" y="254"/>
                        <a:pt x="187" y="254"/>
                      </a:cubicBezTo>
                      <a:cubicBezTo>
                        <a:pt x="122" y="252"/>
                        <a:pt x="61" y="233"/>
                        <a:pt x="9" y="200"/>
                      </a:cubicBezTo>
                      <a:cubicBezTo>
                        <a:pt x="9" y="189"/>
                        <a:pt x="9" y="189"/>
                        <a:pt x="9" y="189"/>
                      </a:cubicBezTo>
                      <a:cubicBezTo>
                        <a:pt x="8" y="172"/>
                        <a:pt x="8" y="172"/>
                        <a:pt x="8" y="172"/>
                      </a:cubicBezTo>
                      <a:cubicBezTo>
                        <a:pt x="6" y="137"/>
                        <a:pt x="6" y="137"/>
                        <a:pt x="6" y="137"/>
                      </a:cubicBezTo>
                      <a:cubicBezTo>
                        <a:pt x="3" y="73"/>
                        <a:pt x="3" y="73"/>
                        <a:pt x="3" y="73"/>
                      </a:cubicBezTo>
                      <a:cubicBezTo>
                        <a:pt x="1" y="17"/>
                        <a:pt x="1" y="17"/>
                        <a:pt x="1" y="17"/>
                      </a:cubicBezTo>
                      <a:cubicBezTo>
                        <a:pt x="1" y="17"/>
                        <a:pt x="1" y="17"/>
                        <a:pt x="1" y="17"/>
                      </a:cubicBezTo>
                      <a:cubicBezTo>
                        <a:pt x="0" y="14"/>
                        <a:pt x="0" y="14"/>
                        <a:pt x="0" y="14"/>
                      </a:cubicBezTo>
                      <a:cubicBezTo>
                        <a:pt x="45" y="11"/>
                        <a:pt x="45" y="11"/>
                        <a:pt x="45" y="11"/>
                      </a:cubicBezTo>
                      <a:cubicBezTo>
                        <a:pt x="55" y="10"/>
                        <a:pt x="55" y="10"/>
                        <a:pt x="55" y="10"/>
                      </a:cubicBezTo>
                      <a:cubicBezTo>
                        <a:pt x="184" y="1"/>
                        <a:pt x="184" y="1"/>
                        <a:pt x="184" y="1"/>
                      </a:cubicBezTo>
                      <a:cubicBezTo>
                        <a:pt x="187" y="0"/>
                        <a:pt x="187" y="0"/>
                        <a:pt x="187" y="0"/>
                      </a:cubicBezTo>
                      <a:cubicBezTo>
                        <a:pt x="188" y="0"/>
                        <a:pt x="188" y="0"/>
                        <a:pt x="188" y="0"/>
                      </a:cubicBezTo>
                      <a:lnTo>
                        <a:pt x="189" y="0"/>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0" name="Freeform 9">
                  <a:extLst>
                    <a:ext uri="{FF2B5EF4-FFF2-40B4-BE49-F238E27FC236}">
                      <a16:creationId xmlns:a16="http://schemas.microsoft.com/office/drawing/2014/main" id="{73F7E252-C49B-4E08-90F9-962E4539EB05}"/>
                    </a:ext>
                  </a:extLst>
                </p:cNvPr>
                <p:cNvSpPr>
                  <a:spLocks/>
                </p:cNvSpPr>
                <p:nvPr/>
              </p:nvSpPr>
              <p:spPr bwMode="auto">
                <a:xfrm>
                  <a:off x="2666" y="1208"/>
                  <a:ext cx="176" cy="240"/>
                </a:xfrm>
                <a:custGeom>
                  <a:avLst/>
                  <a:gdLst>
                    <a:gd name="T0" fmla="*/ 189 w 189"/>
                    <a:gd name="T1" fmla="*/ 14 h 254"/>
                    <a:gd name="T2" fmla="*/ 188 w 189"/>
                    <a:gd name="T3" fmla="*/ 17 h 254"/>
                    <a:gd name="T4" fmla="*/ 188 w 189"/>
                    <a:gd name="T5" fmla="*/ 17 h 254"/>
                    <a:gd name="T6" fmla="*/ 186 w 189"/>
                    <a:gd name="T7" fmla="*/ 73 h 254"/>
                    <a:gd name="T8" fmla="*/ 182 w 189"/>
                    <a:gd name="T9" fmla="*/ 155 h 254"/>
                    <a:gd name="T10" fmla="*/ 180 w 189"/>
                    <a:gd name="T11" fmla="*/ 187 h 254"/>
                    <a:gd name="T12" fmla="*/ 180 w 189"/>
                    <a:gd name="T13" fmla="*/ 189 h 254"/>
                    <a:gd name="T14" fmla="*/ 180 w 189"/>
                    <a:gd name="T15" fmla="*/ 210 h 254"/>
                    <a:gd name="T16" fmla="*/ 9 w 189"/>
                    <a:gd name="T17" fmla="*/ 254 h 254"/>
                    <a:gd name="T18" fmla="*/ 2 w 189"/>
                    <a:gd name="T19" fmla="*/ 254 h 254"/>
                    <a:gd name="T20" fmla="*/ 0 w 189"/>
                    <a:gd name="T21" fmla="*/ 254 h 254"/>
                    <a:gd name="T22" fmla="*/ 0 w 189"/>
                    <a:gd name="T23" fmla="*/ 0 h 254"/>
                    <a:gd name="T24" fmla="*/ 1 w 189"/>
                    <a:gd name="T25" fmla="*/ 0 h 254"/>
                    <a:gd name="T26" fmla="*/ 2 w 189"/>
                    <a:gd name="T27" fmla="*/ 0 h 254"/>
                    <a:gd name="T28" fmla="*/ 5 w 189"/>
                    <a:gd name="T29" fmla="*/ 1 h 254"/>
                    <a:gd name="T30" fmla="*/ 134 w 189"/>
                    <a:gd name="T31" fmla="*/ 10 h 254"/>
                    <a:gd name="T32" fmla="*/ 144 w 189"/>
                    <a:gd name="T33" fmla="*/ 11 h 254"/>
                    <a:gd name="T34" fmla="*/ 189 w 189"/>
                    <a:gd name="T35" fmla="*/ 1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254">
                      <a:moveTo>
                        <a:pt x="189" y="14"/>
                      </a:moveTo>
                      <a:cubicBezTo>
                        <a:pt x="188" y="17"/>
                        <a:pt x="188" y="17"/>
                        <a:pt x="188" y="17"/>
                      </a:cubicBezTo>
                      <a:cubicBezTo>
                        <a:pt x="188" y="17"/>
                        <a:pt x="188" y="17"/>
                        <a:pt x="188" y="17"/>
                      </a:cubicBezTo>
                      <a:cubicBezTo>
                        <a:pt x="186" y="73"/>
                        <a:pt x="186" y="73"/>
                        <a:pt x="186" y="73"/>
                      </a:cubicBezTo>
                      <a:cubicBezTo>
                        <a:pt x="182" y="155"/>
                        <a:pt x="182" y="155"/>
                        <a:pt x="182" y="155"/>
                      </a:cubicBezTo>
                      <a:cubicBezTo>
                        <a:pt x="180" y="187"/>
                        <a:pt x="180" y="187"/>
                        <a:pt x="180" y="187"/>
                      </a:cubicBezTo>
                      <a:cubicBezTo>
                        <a:pt x="180" y="189"/>
                        <a:pt x="180" y="189"/>
                        <a:pt x="180" y="189"/>
                      </a:cubicBezTo>
                      <a:cubicBezTo>
                        <a:pt x="180" y="210"/>
                        <a:pt x="180" y="210"/>
                        <a:pt x="180" y="210"/>
                      </a:cubicBezTo>
                      <a:cubicBezTo>
                        <a:pt x="129" y="238"/>
                        <a:pt x="71" y="254"/>
                        <a:pt x="9" y="254"/>
                      </a:cubicBezTo>
                      <a:cubicBezTo>
                        <a:pt x="7" y="254"/>
                        <a:pt x="4" y="254"/>
                        <a:pt x="2" y="254"/>
                      </a:cubicBezTo>
                      <a:cubicBezTo>
                        <a:pt x="1" y="254"/>
                        <a:pt x="1" y="254"/>
                        <a:pt x="0" y="254"/>
                      </a:cubicBezTo>
                      <a:cubicBezTo>
                        <a:pt x="0" y="0"/>
                        <a:pt x="0" y="0"/>
                        <a:pt x="0" y="0"/>
                      </a:cubicBezTo>
                      <a:cubicBezTo>
                        <a:pt x="1" y="0"/>
                        <a:pt x="1" y="0"/>
                        <a:pt x="1" y="0"/>
                      </a:cubicBezTo>
                      <a:cubicBezTo>
                        <a:pt x="2" y="0"/>
                        <a:pt x="2" y="0"/>
                        <a:pt x="2" y="0"/>
                      </a:cubicBezTo>
                      <a:cubicBezTo>
                        <a:pt x="5" y="1"/>
                        <a:pt x="5" y="1"/>
                        <a:pt x="5" y="1"/>
                      </a:cubicBezTo>
                      <a:cubicBezTo>
                        <a:pt x="134" y="10"/>
                        <a:pt x="134" y="10"/>
                        <a:pt x="134" y="10"/>
                      </a:cubicBezTo>
                      <a:cubicBezTo>
                        <a:pt x="144" y="11"/>
                        <a:pt x="144" y="11"/>
                        <a:pt x="144" y="11"/>
                      </a:cubicBezTo>
                      <a:lnTo>
                        <a:pt x="189" y="14"/>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1" name="Freeform 10">
                  <a:extLst>
                    <a:ext uri="{FF2B5EF4-FFF2-40B4-BE49-F238E27FC236}">
                      <a16:creationId xmlns:a16="http://schemas.microsoft.com/office/drawing/2014/main" id="{D1882505-2E65-4F81-B311-4CB31F62019E}"/>
                    </a:ext>
                  </a:extLst>
                </p:cNvPr>
                <p:cNvSpPr>
                  <a:spLocks/>
                </p:cNvSpPr>
                <p:nvPr/>
              </p:nvSpPr>
              <p:spPr bwMode="auto">
                <a:xfrm>
                  <a:off x="2799" y="1182"/>
                  <a:ext cx="119" cy="217"/>
                </a:xfrm>
                <a:custGeom>
                  <a:avLst/>
                  <a:gdLst>
                    <a:gd name="T0" fmla="*/ 127 w 127"/>
                    <a:gd name="T1" fmla="*/ 168 h 230"/>
                    <a:gd name="T2" fmla="*/ 51 w 127"/>
                    <a:gd name="T3" fmla="*/ 230 h 230"/>
                    <a:gd name="T4" fmla="*/ 39 w 127"/>
                    <a:gd name="T5" fmla="*/ 183 h 230"/>
                    <a:gd name="T6" fmla="*/ 13 w 127"/>
                    <a:gd name="T7" fmla="*/ 96 h 230"/>
                    <a:gd name="T8" fmla="*/ 13 w 127"/>
                    <a:gd name="T9" fmla="*/ 95 h 230"/>
                    <a:gd name="T10" fmla="*/ 11 w 127"/>
                    <a:gd name="T11" fmla="*/ 89 h 230"/>
                    <a:gd name="T12" fmla="*/ 2 w 127"/>
                    <a:gd name="T13" fmla="*/ 58 h 230"/>
                    <a:gd name="T14" fmla="*/ 1 w 127"/>
                    <a:gd name="T15" fmla="*/ 39 h 230"/>
                    <a:gd name="T16" fmla="*/ 32 w 127"/>
                    <a:gd name="T17" fmla="*/ 2 h 230"/>
                    <a:gd name="T18" fmla="*/ 54 w 127"/>
                    <a:gd name="T19" fmla="*/ 1 h 230"/>
                    <a:gd name="T20" fmla="*/ 88 w 127"/>
                    <a:gd name="T21" fmla="*/ 33 h 230"/>
                    <a:gd name="T22" fmla="*/ 98 w 127"/>
                    <a:gd name="T23" fmla="*/ 65 h 230"/>
                    <a:gd name="T24" fmla="*/ 99 w 127"/>
                    <a:gd name="T25" fmla="*/ 70 h 230"/>
                    <a:gd name="T26" fmla="*/ 127 w 127"/>
                    <a:gd name="T27" fmla="*/ 16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230">
                      <a:moveTo>
                        <a:pt x="127" y="168"/>
                      </a:moveTo>
                      <a:cubicBezTo>
                        <a:pt x="105" y="192"/>
                        <a:pt x="79" y="213"/>
                        <a:pt x="51" y="230"/>
                      </a:cubicBezTo>
                      <a:cubicBezTo>
                        <a:pt x="47" y="214"/>
                        <a:pt x="43" y="198"/>
                        <a:pt x="39" y="183"/>
                      </a:cubicBezTo>
                      <a:cubicBezTo>
                        <a:pt x="30" y="151"/>
                        <a:pt x="21" y="122"/>
                        <a:pt x="13" y="96"/>
                      </a:cubicBezTo>
                      <a:cubicBezTo>
                        <a:pt x="13" y="95"/>
                        <a:pt x="13" y="95"/>
                        <a:pt x="13" y="95"/>
                      </a:cubicBezTo>
                      <a:cubicBezTo>
                        <a:pt x="12" y="93"/>
                        <a:pt x="12" y="91"/>
                        <a:pt x="11" y="89"/>
                      </a:cubicBezTo>
                      <a:cubicBezTo>
                        <a:pt x="8" y="78"/>
                        <a:pt x="5" y="67"/>
                        <a:pt x="2" y="58"/>
                      </a:cubicBezTo>
                      <a:cubicBezTo>
                        <a:pt x="0" y="51"/>
                        <a:pt x="0" y="45"/>
                        <a:pt x="1" y="39"/>
                      </a:cubicBezTo>
                      <a:cubicBezTo>
                        <a:pt x="3" y="22"/>
                        <a:pt x="15" y="7"/>
                        <a:pt x="32" y="2"/>
                      </a:cubicBezTo>
                      <a:cubicBezTo>
                        <a:pt x="40" y="0"/>
                        <a:pt x="47" y="0"/>
                        <a:pt x="54" y="1"/>
                      </a:cubicBezTo>
                      <a:cubicBezTo>
                        <a:pt x="70" y="5"/>
                        <a:pt x="83" y="16"/>
                        <a:pt x="88" y="33"/>
                      </a:cubicBezTo>
                      <a:cubicBezTo>
                        <a:pt x="91" y="42"/>
                        <a:pt x="94" y="53"/>
                        <a:pt x="98" y="65"/>
                      </a:cubicBezTo>
                      <a:cubicBezTo>
                        <a:pt x="98" y="67"/>
                        <a:pt x="99" y="68"/>
                        <a:pt x="99" y="70"/>
                      </a:cubicBezTo>
                      <a:cubicBezTo>
                        <a:pt x="108" y="98"/>
                        <a:pt x="118" y="132"/>
                        <a:pt x="127" y="168"/>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2" name="Freeform 11">
                  <a:extLst>
                    <a:ext uri="{FF2B5EF4-FFF2-40B4-BE49-F238E27FC236}">
                      <a16:creationId xmlns:a16="http://schemas.microsoft.com/office/drawing/2014/main" id="{4B74A698-C057-4C79-AA9B-C51A5C5DECAA}"/>
                    </a:ext>
                  </a:extLst>
                </p:cNvPr>
                <p:cNvSpPr>
                  <a:spLocks/>
                </p:cNvSpPr>
                <p:nvPr/>
              </p:nvSpPr>
              <p:spPr bwMode="auto">
                <a:xfrm>
                  <a:off x="2790" y="1172"/>
                  <a:ext cx="105" cy="106"/>
                </a:xfrm>
                <a:custGeom>
                  <a:avLst/>
                  <a:gdLst>
                    <a:gd name="T0" fmla="*/ 1 w 112"/>
                    <a:gd name="T1" fmla="*/ 58 h 112"/>
                    <a:gd name="T2" fmla="*/ 58 w 112"/>
                    <a:gd name="T3" fmla="*/ 111 h 112"/>
                    <a:gd name="T4" fmla="*/ 111 w 112"/>
                    <a:gd name="T5" fmla="*/ 54 h 112"/>
                    <a:gd name="T6" fmla="*/ 54 w 112"/>
                    <a:gd name="T7" fmla="*/ 1 h 112"/>
                    <a:gd name="T8" fmla="*/ 1 w 112"/>
                    <a:gd name="T9" fmla="*/ 58 h 112"/>
                  </a:gdLst>
                  <a:ahLst/>
                  <a:cxnLst>
                    <a:cxn ang="0">
                      <a:pos x="T0" y="T1"/>
                    </a:cxn>
                    <a:cxn ang="0">
                      <a:pos x="T2" y="T3"/>
                    </a:cxn>
                    <a:cxn ang="0">
                      <a:pos x="T4" y="T5"/>
                    </a:cxn>
                    <a:cxn ang="0">
                      <a:pos x="T6" y="T7"/>
                    </a:cxn>
                    <a:cxn ang="0">
                      <a:pos x="T8" y="T9"/>
                    </a:cxn>
                  </a:cxnLst>
                  <a:rect l="0" t="0" r="r" b="b"/>
                  <a:pathLst>
                    <a:path w="112" h="112">
                      <a:moveTo>
                        <a:pt x="1" y="58"/>
                      </a:moveTo>
                      <a:cubicBezTo>
                        <a:pt x="2" y="88"/>
                        <a:pt x="27" y="112"/>
                        <a:pt x="58" y="111"/>
                      </a:cubicBezTo>
                      <a:cubicBezTo>
                        <a:pt x="88" y="110"/>
                        <a:pt x="112" y="85"/>
                        <a:pt x="111" y="54"/>
                      </a:cubicBezTo>
                      <a:cubicBezTo>
                        <a:pt x="110" y="24"/>
                        <a:pt x="84" y="0"/>
                        <a:pt x="54" y="1"/>
                      </a:cubicBezTo>
                      <a:cubicBezTo>
                        <a:pt x="24" y="2"/>
                        <a:pt x="0" y="27"/>
                        <a:pt x="1" y="5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3" name="Freeform 12">
                  <a:extLst>
                    <a:ext uri="{FF2B5EF4-FFF2-40B4-BE49-F238E27FC236}">
                      <a16:creationId xmlns:a16="http://schemas.microsoft.com/office/drawing/2014/main" id="{E8C411A9-3F45-4CEE-8CC4-22F1E5B21093}"/>
                    </a:ext>
                  </a:extLst>
                </p:cNvPr>
                <p:cNvSpPr>
                  <a:spLocks/>
                </p:cNvSpPr>
                <p:nvPr/>
              </p:nvSpPr>
              <p:spPr bwMode="auto">
                <a:xfrm>
                  <a:off x="2414" y="1182"/>
                  <a:ext cx="120" cy="204"/>
                </a:xfrm>
                <a:custGeom>
                  <a:avLst/>
                  <a:gdLst>
                    <a:gd name="T0" fmla="*/ 125 w 128"/>
                    <a:gd name="T1" fmla="*/ 60 h 216"/>
                    <a:gd name="T2" fmla="*/ 114 w 128"/>
                    <a:gd name="T3" fmla="*/ 91 h 216"/>
                    <a:gd name="T4" fmla="*/ 112 w 128"/>
                    <a:gd name="T5" fmla="*/ 95 h 216"/>
                    <a:gd name="T6" fmla="*/ 111 w 128"/>
                    <a:gd name="T7" fmla="*/ 98 h 216"/>
                    <a:gd name="T8" fmla="*/ 88 w 128"/>
                    <a:gd name="T9" fmla="*/ 165 h 216"/>
                    <a:gd name="T10" fmla="*/ 72 w 128"/>
                    <a:gd name="T11" fmla="*/ 216 h 216"/>
                    <a:gd name="T12" fmla="*/ 0 w 128"/>
                    <a:gd name="T13" fmla="*/ 147 h 216"/>
                    <a:gd name="T14" fmla="*/ 27 w 128"/>
                    <a:gd name="T15" fmla="*/ 69 h 216"/>
                    <a:gd name="T16" fmla="*/ 29 w 128"/>
                    <a:gd name="T17" fmla="*/ 62 h 216"/>
                    <a:gd name="T18" fmla="*/ 29 w 128"/>
                    <a:gd name="T19" fmla="*/ 62 h 216"/>
                    <a:gd name="T20" fmla="*/ 40 w 128"/>
                    <a:gd name="T21" fmla="*/ 31 h 216"/>
                    <a:gd name="T22" fmla="*/ 74 w 128"/>
                    <a:gd name="T23" fmla="*/ 1 h 216"/>
                    <a:gd name="T24" fmla="*/ 97 w 128"/>
                    <a:gd name="T25" fmla="*/ 3 h 216"/>
                    <a:gd name="T26" fmla="*/ 127 w 128"/>
                    <a:gd name="T27" fmla="*/ 39 h 216"/>
                    <a:gd name="T28" fmla="*/ 125 w 128"/>
                    <a:gd name="T29" fmla="*/ 6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216">
                      <a:moveTo>
                        <a:pt x="125" y="60"/>
                      </a:moveTo>
                      <a:cubicBezTo>
                        <a:pt x="122" y="69"/>
                        <a:pt x="118" y="80"/>
                        <a:pt x="114" y="91"/>
                      </a:cubicBezTo>
                      <a:cubicBezTo>
                        <a:pt x="113" y="93"/>
                        <a:pt x="113" y="94"/>
                        <a:pt x="112" y="95"/>
                      </a:cubicBezTo>
                      <a:cubicBezTo>
                        <a:pt x="112" y="96"/>
                        <a:pt x="112" y="97"/>
                        <a:pt x="111" y="98"/>
                      </a:cubicBezTo>
                      <a:cubicBezTo>
                        <a:pt x="104" y="119"/>
                        <a:pt x="96" y="141"/>
                        <a:pt x="88" y="165"/>
                      </a:cubicBezTo>
                      <a:cubicBezTo>
                        <a:pt x="83" y="181"/>
                        <a:pt x="77" y="198"/>
                        <a:pt x="72" y="216"/>
                      </a:cubicBezTo>
                      <a:cubicBezTo>
                        <a:pt x="45" y="196"/>
                        <a:pt x="21" y="173"/>
                        <a:pt x="0" y="147"/>
                      </a:cubicBezTo>
                      <a:cubicBezTo>
                        <a:pt x="9" y="118"/>
                        <a:pt x="19" y="92"/>
                        <a:pt x="27" y="69"/>
                      </a:cubicBezTo>
                      <a:cubicBezTo>
                        <a:pt x="28" y="66"/>
                        <a:pt x="28" y="64"/>
                        <a:pt x="29" y="62"/>
                      </a:cubicBezTo>
                      <a:cubicBezTo>
                        <a:pt x="29" y="62"/>
                        <a:pt x="29" y="62"/>
                        <a:pt x="29" y="62"/>
                      </a:cubicBezTo>
                      <a:cubicBezTo>
                        <a:pt x="33" y="51"/>
                        <a:pt x="37" y="40"/>
                        <a:pt x="40" y="31"/>
                      </a:cubicBezTo>
                      <a:cubicBezTo>
                        <a:pt x="45" y="15"/>
                        <a:pt x="59" y="4"/>
                        <a:pt x="74" y="1"/>
                      </a:cubicBezTo>
                      <a:cubicBezTo>
                        <a:pt x="81" y="0"/>
                        <a:pt x="89" y="0"/>
                        <a:pt x="97" y="3"/>
                      </a:cubicBezTo>
                      <a:cubicBezTo>
                        <a:pt x="113" y="8"/>
                        <a:pt x="125" y="23"/>
                        <a:pt x="127" y="39"/>
                      </a:cubicBezTo>
                      <a:cubicBezTo>
                        <a:pt x="128" y="46"/>
                        <a:pt x="127" y="53"/>
                        <a:pt x="125" y="60"/>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4" name="Freeform 13">
                  <a:extLst>
                    <a:ext uri="{FF2B5EF4-FFF2-40B4-BE49-F238E27FC236}">
                      <a16:creationId xmlns:a16="http://schemas.microsoft.com/office/drawing/2014/main" id="{C3433A7E-1574-4537-B060-CD3F4834B2BD}"/>
                    </a:ext>
                  </a:extLst>
                </p:cNvPr>
                <p:cNvSpPr>
                  <a:spLocks/>
                </p:cNvSpPr>
                <p:nvPr/>
              </p:nvSpPr>
              <p:spPr bwMode="auto">
                <a:xfrm>
                  <a:off x="2481" y="1137"/>
                  <a:ext cx="196" cy="138"/>
                </a:xfrm>
                <a:custGeom>
                  <a:avLst/>
                  <a:gdLst>
                    <a:gd name="T0" fmla="*/ 20 w 196"/>
                    <a:gd name="T1" fmla="*/ 138 h 138"/>
                    <a:gd name="T2" fmla="*/ 0 w 196"/>
                    <a:gd name="T3" fmla="*/ 36 h 138"/>
                    <a:gd name="T4" fmla="*/ 175 w 196"/>
                    <a:gd name="T5" fmla="*/ 0 h 138"/>
                    <a:gd name="T6" fmla="*/ 196 w 196"/>
                    <a:gd name="T7" fmla="*/ 102 h 138"/>
                    <a:gd name="T8" fmla="*/ 20 w 196"/>
                    <a:gd name="T9" fmla="*/ 138 h 138"/>
                  </a:gdLst>
                  <a:ahLst/>
                  <a:cxnLst>
                    <a:cxn ang="0">
                      <a:pos x="T0" y="T1"/>
                    </a:cxn>
                    <a:cxn ang="0">
                      <a:pos x="T2" y="T3"/>
                    </a:cxn>
                    <a:cxn ang="0">
                      <a:pos x="T4" y="T5"/>
                    </a:cxn>
                    <a:cxn ang="0">
                      <a:pos x="T6" y="T7"/>
                    </a:cxn>
                    <a:cxn ang="0">
                      <a:pos x="T8" y="T9"/>
                    </a:cxn>
                  </a:cxnLst>
                  <a:rect l="0" t="0" r="r" b="b"/>
                  <a:pathLst>
                    <a:path w="196" h="138">
                      <a:moveTo>
                        <a:pt x="20" y="138"/>
                      </a:moveTo>
                      <a:lnTo>
                        <a:pt x="0" y="36"/>
                      </a:lnTo>
                      <a:lnTo>
                        <a:pt x="175" y="0"/>
                      </a:lnTo>
                      <a:lnTo>
                        <a:pt x="196" y="102"/>
                      </a:lnTo>
                      <a:lnTo>
                        <a:pt x="20"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5" name="Freeform 14">
                  <a:extLst>
                    <a:ext uri="{FF2B5EF4-FFF2-40B4-BE49-F238E27FC236}">
                      <a16:creationId xmlns:a16="http://schemas.microsoft.com/office/drawing/2014/main" id="{6ACD0EA4-AD30-4D84-A9E0-5F5F92F83D47}"/>
                    </a:ext>
                  </a:extLst>
                </p:cNvPr>
                <p:cNvSpPr>
                  <a:spLocks/>
                </p:cNvSpPr>
                <p:nvPr/>
              </p:nvSpPr>
              <p:spPr bwMode="auto">
                <a:xfrm>
                  <a:off x="2656" y="1137"/>
                  <a:ext cx="196" cy="138"/>
                </a:xfrm>
                <a:custGeom>
                  <a:avLst/>
                  <a:gdLst>
                    <a:gd name="T0" fmla="*/ 176 w 196"/>
                    <a:gd name="T1" fmla="*/ 138 h 138"/>
                    <a:gd name="T2" fmla="*/ 0 w 196"/>
                    <a:gd name="T3" fmla="*/ 102 h 138"/>
                    <a:gd name="T4" fmla="*/ 21 w 196"/>
                    <a:gd name="T5" fmla="*/ 0 h 138"/>
                    <a:gd name="T6" fmla="*/ 196 w 196"/>
                    <a:gd name="T7" fmla="*/ 36 h 138"/>
                    <a:gd name="T8" fmla="*/ 176 w 196"/>
                    <a:gd name="T9" fmla="*/ 138 h 138"/>
                  </a:gdLst>
                  <a:ahLst/>
                  <a:cxnLst>
                    <a:cxn ang="0">
                      <a:pos x="T0" y="T1"/>
                    </a:cxn>
                    <a:cxn ang="0">
                      <a:pos x="T2" y="T3"/>
                    </a:cxn>
                    <a:cxn ang="0">
                      <a:pos x="T4" y="T5"/>
                    </a:cxn>
                    <a:cxn ang="0">
                      <a:pos x="T6" y="T7"/>
                    </a:cxn>
                    <a:cxn ang="0">
                      <a:pos x="T8" y="T9"/>
                    </a:cxn>
                  </a:cxnLst>
                  <a:rect l="0" t="0" r="r" b="b"/>
                  <a:pathLst>
                    <a:path w="196" h="138">
                      <a:moveTo>
                        <a:pt x="176" y="138"/>
                      </a:moveTo>
                      <a:lnTo>
                        <a:pt x="0" y="102"/>
                      </a:lnTo>
                      <a:lnTo>
                        <a:pt x="21" y="0"/>
                      </a:lnTo>
                      <a:lnTo>
                        <a:pt x="196" y="36"/>
                      </a:lnTo>
                      <a:lnTo>
                        <a:pt x="176" y="138"/>
                      </a:ln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6" name="Freeform 15">
                  <a:extLst>
                    <a:ext uri="{FF2B5EF4-FFF2-40B4-BE49-F238E27FC236}">
                      <a16:creationId xmlns:a16="http://schemas.microsoft.com/office/drawing/2014/main" id="{DC325220-6CA6-43BB-866C-F44D3054176A}"/>
                    </a:ext>
                  </a:extLst>
                </p:cNvPr>
                <p:cNvSpPr>
                  <a:spLocks/>
                </p:cNvSpPr>
                <p:nvPr/>
              </p:nvSpPr>
              <p:spPr bwMode="auto">
                <a:xfrm>
                  <a:off x="2792" y="1210"/>
                  <a:ext cx="135" cy="194"/>
                </a:xfrm>
                <a:custGeom>
                  <a:avLst/>
                  <a:gdLst>
                    <a:gd name="T0" fmla="*/ 144 w 144"/>
                    <a:gd name="T1" fmla="*/ 128 h 205"/>
                    <a:gd name="T2" fmla="*/ 135 w 144"/>
                    <a:gd name="T3" fmla="*/ 138 h 205"/>
                    <a:gd name="T4" fmla="*/ 59 w 144"/>
                    <a:gd name="T5" fmla="*/ 200 h 205"/>
                    <a:gd name="T6" fmla="*/ 51 w 144"/>
                    <a:gd name="T7" fmla="*/ 205 h 205"/>
                    <a:gd name="T8" fmla="*/ 45 w 144"/>
                    <a:gd name="T9" fmla="*/ 185 h 205"/>
                    <a:gd name="T10" fmla="*/ 10 w 144"/>
                    <a:gd name="T11" fmla="*/ 65 h 205"/>
                    <a:gd name="T12" fmla="*/ 9 w 144"/>
                    <a:gd name="T13" fmla="*/ 63 h 205"/>
                    <a:gd name="T14" fmla="*/ 0 w 144"/>
                    <a:gd name="T15" fmla="*/ 30 h 205"/>
                    <a:gd name="T16" fmla="*/ 1 w 144"/>
                    <a:gd name="T17" fmla="*/ 30 h 205"/>
                    <a:gd name="T18" fmla="*/ 10 w 144"/>
                    <a:gd name="T19" fmla="*/ 28 h 205"/>
                    <a:gd name="T20" fmla="*/ 53 w 144"/>
                    <a:gd name="T21" fmla="*/ 15 h 205"/>
                    <a:gd name="T22" fmla="*/ 96 w 144"/>
                    <a:gd name="T23" fmla="*/ 3 h 205"/>
                    <a:gd name="T24" fmla="*/ 106 w 144"/>
                    <a:gd name="T25" fmla="*/ 0 h 205"/>
                    <a:gd name="T26" fmla="*/ 109 w 144"/>
                    <a:gd name="T27" fmla="*/ 9 h 205"/>
                    <a:gd name="T28" fmla="*/ 116 w 144"/>
                    <a:gd name="T29" fmla="*/ 33 h 205"/>
                    <a:gd name="T30" fmla="*/ 144 w 144"/>
                    <a:gd name="T31" fmla="*/ 128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4" h="205">
                      <a:moveTo>
                        <a:pt x="144" y="128"/>
                      </a:moveTo>
                      <a:cubicBezTo>
                        <a:pt x="141" y="132"/>
                        <a:pt x="138" y="135"/>
                        <a:pt x="135" y="138"/>
                      </a:cubicBezTo>
                      <a:cubicBezTo>
                        <a:pt x="113" y="162"/>
                        <a:pt x="87" y="183"/>
                        <a:pt x="59" y="200"/>
                      </a:cubicBezTo>
                      <a:cubicBezTo>
                        <a:pt x="56" y="202"/>
                        <a:pt x="54" y="203"/>
                        <a:pt x="51" y="205"/>
                      </a:cubicBezTo>
                      <a:cubicBezTo>
                        <a:pt x="49" y="199"/>
                        <a:pt x="47" y="192"/>
                        <a:pt x="45" y="185"/>
                      </a:cubicBezTo>
                      <a:cubicBezTo>
                        <a:pt x="34" y="145"/>
                        <a:pt x="19" y="96"/>
                        <a:pt x="10" y="65"/>
                      </a:cubicBezTo>
                      <a:cubicBezTo>
                        <a:pt x="10" y="64"/>
                        <a:pt x="10" y="63"/>
                        <a:pt x="9" y="63"/>
                      </a:cubicBezTo>
                      <a:cubicBezTo>
                        <a:pt x="5" y="48"/>
                        <a:pt x="2" y="37"/>
                        <a:pt x="0" y="30"/>
                      </a:cubicBezTo>
                      <a:cubicBezTo>
                        <a:pt x="1" y="30"/>
                        <a:pt x="1" y="30"/>
                        <a:pt x="1" y="30"/>
                      </a:cubicBezTo>
                      <a:cubicBezTo>
                        <a:pt x="10" y="28"/>
                        <a:pt x="10" y="28"/>
                        <a:pt x="10" y="28"/>
                      </a:cubicBezTo>
                      <a:cubicBezTo>
                        <a:pt x="53" y="15"/>
                        <a:pt x="53" y="15"/>
                        <a:pt x="53" y="15"/>
                      </a:cubicBezTo>
                      <a:cubicBezTo>
                        <a:pt x="96" y="3"/>
                        <a:pt x="96" y="3"/>
                        <a:pt x="96" y="3"/>
                      </a:cubicBezTo>
                      <a:cubicBezTo>
                        <a:pt x="106" y="0"/>
                        <a:pt x="106" y="0"/>
                        <a:pt x="106" y="0"/>
                      </a:cubicBezTo>
                      <a:cubicBezTo>
                        <a:pt x="107" y="2"/>
                        <a:pt x="108" y="5"/>
                        <a:pt x="109" y="9"/>
                      </a:cubicBezTo>
                      <a:cubicBezTo>
                        <a:pt x="111" y="16"/>
                        <a:pt x="113" y="24"/>
                        <a:pt x="116" y="33"/>
                      </a:cubicBezTo>
                      <a:cubicBezTo>
                        <a:pt x="124" y="60"/>
                        <a:pt x="134" y="95"/>
                        <a:pt x="144" y="128"/>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7" name="Freeform 16">
                  <a:extLst>
                    <a:ext uri="{FF2B5EF4-FFF2-40B4-BE49-F238E27FC236}">
                      <a16:creationId xmlns:a16="http://schemas.microsoft.com/office/drawing/2014/main" id="{49BD6939-D919-427F-A152-368C550F59D5}"/>
                    </a:ext>
                  </a:extLst>
                </p:cNvPr>
                <p:cNvSpPr>
                  <a:spLocks/>
                </p:cNvSpPr>
                <p:nvPr/>
              </p:nvSpPr>
              <p:spPr bwMode="auto">
                <a:xfrm>
                  <a:off x="2408" y="1207"/>
                  <a:ext cx="132" cy="185"/>
                </a:xfrm>
                <a:custGeom>
                  <a:avLst/>
                  <a:gdLst>
                    <a:gd name="T0" fmla="*/ 141 w 141"/>
                    <a:gd name="T1" fmla="*/ 36 h 196"/>
                    <a:gd name="T2" fmla="*/ 140 w 141"/>
                    <a:gd name="T3" fmla="*/ 37 h 196"/>
                    <a:gd name="T4" fmla="*/ 140 w 141"/>
                    <a:gd name="T5" fmla="*/ 37 h 196"/>
                    <a:gd name="T6" fmla="*/ 131 w 141"/>
                    <a:gd name="T7" fmla="*/ 66 h 196"/>
                    <a:gd name="T8" fmla="*/ 96 w 141"/>
                    <a:gd name="T9" fmla="*/ 173 h 196"/>
                    <a:gd name="T10" fmla="*/ 89 w 141"/>
                    <a:gd name="T11" fmla="*/ 196 h 196"/>
                    <a:gd name="T12" fmla="*/ 78 w 141"/>
                    <a:gd name="T13" fmla="*/ 189 h 196"/>
                    <a:gd name="T14" fmla="*/ 6 w 141"/>
                    <a:gd name="T15" fmla="*/ 120 h 196"/>
                    <a:gd name="T16" fmla="*/ 0 w 141"/>
                    <a:gd name="T17" fmla="*/ 112 h 196"/>
                    <a:gd name="T18" fmla="*/ 36 w 141"/>
                    <a:gd name="T19" fmla="*/ 2 h 196"/>
                    <a:gd name="T20" fmla="*/ 36 w 141"/>
                    <a:gd name="T21" fmla="*/ 0 h 196"/>
                    <a:gd name="T22" fmla="*/ 46 w 141"/>
                    <a:gd name="T23" fmla="*/ 4 h 196"/>
                    <a:gd name="T24" fmla="*/ 89 w 141"/>
                    <a:gd name="T25" fmla="*/ 18 h 196"/>
                    <a:gd name="T26" fmla="*/ 89 w 141"/>
                    <a:gd name="T27" fmla="*/ 18 h 196"/>
                    <a:gd name="T28" fmla="*/ 131 w 141"/>
                    <a:gd name="T29" fmla="*/ 33 h 196"/>
                    <a:gd name="T30" fmla="*/ 141 w 141"/>
                    <a:gd name="T31" fmla="*/ 3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1" h="196">
                      <a:moveTo>
                        <a:pt x="141" y="36"/>
                      </a:moveTo>
                      <a:cubicBezTo>
                        <a:pt x="141" y="36"/>
                        <a:pt x="141" y="37"/>
                        <a:pt x="140" y="37"/>
                      </a:cubicBezTo>
                      <a:cubicBezTo>
                        <a:pt x="140" y="37"/>
                        <a:pt x="140" y="37"/>
                        <a:pt x="140" y="37"/>
                      </a:cubicBezTo>
                      <a:cubicBezTo>
                        <a:pt x="138" y="44"/>
                        <a:pt x="135" y="54"/>
                        <a:pt x="131" y="66"/>
                      </a:cubicBezTo>
                      <a:cubicBezTo>
                        <a:pt x="121" y="94"/>
                        <a:pt x="108" y="135"/>
                        <a:pt x="96" y="173"/>
                      </a:cubicBezTo>
                      <a:cubicBezTo>
                        <a:pt x="93" y="181"/>
                        <a:pt x="91" y="188"/>
                        <a:pt x="89" y="196"/>
                      </a:cubicBezTo>
                      <a:cubicBezTo>
                        <a:pt x="85" y="194"/>
                        <a:pt x="81" y="191"/>
                        <a:pt x="78" y="189"/>
                      </a:cubicBezTo>
                      <a:cubicBezTo>
                        <a:pt x="51" y="169"/>
                        <a:pt x="27" y="146"/>
                        <a:pt x="6" y="120"/>
                      </a:cubicBezTo>
                      <a:cubicBezTo>
                        <a:pt x="4" y="117"/>
                        <a:pt x="2" y="115"/>
                        <a:pt x="0" y="112"/>
                      </a:cubicBezTo>
                      <a:cubicBezTo>
                        <a:pt x="14" y="66"/>
                        <a:pt x="30" y="20"/>
                        <a:pt x="36" y="2"/>
                      </a:cubicBezTo>
                      <a:cubicBezTo>
                        <a:pt x="36" y="1"/>
                        <a:pt x="36" y="1"/>
                        <a:pt x="36" y="0"/>
                      </a:cubicBezTo>
                      <a:cubicBezTo>
                        <a:pt x="46" y="4"/>
                        <a:pt x="46" y="4"/>
                        <a:pt x="46" y="4"/>
                      </a:cubicBezTo>
                      <a:cubicBezTo>
                        <a:pt x="89" y="18"/>
                        <a:pt x="89" y="18"/>
                        <a:pt x="89" y="18"/>
                      </a:cubicBezTo>
                      <a:cubicBezTo>
                        <a:pt x="89" y="18"/>
                        <a:pt x="89" y="18"/>
                        <a:pt x="89" y="18"/>
                      </a:cubicBezTo>
                      <a:cubicBezTo>
                        <a:pt x="131" y="33"/>
                        <a:pt x="131" y="33"/>
                        <a:pt x="131" y="33"/>
                      </a:cubicBezTo>
                      <a:cubicBezTo>
                        <a:pt x="141" y="36"/>
                        <a:pt x="141" y="36"/>
                        <a:pt x="141" y="36"/>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8" name="Freeform 17">
                  <a:extLst>
                    <a:ext uri="{FF2B5EF4-FFF2-40B4-BE49-F238E27FC236}">
                      <a16:creationId xmlns:a16="http://schemas.microsoft.com/office/drawing/2014/main" id="{FFCAB9EA-D05E-4C16-9385-17C97F976838}"/>
                    </a:ext>
                  </a:extLst>
                </p:cNvPr>
                <p:cNvSpPr>
                  <a:spLocks/>
                </p:cNvSpPr>
                <p:nvPr/>
              </p:nvSpPr>
              <p:spPr bwMode="auto">
                <a:xfrm>
                  <a:off x="2437" y="1170"/>
                  <a:ext cx="108" cy="110"/>
                </a:xfrm>
                <a:custGeom>
                  <a:avLst/>
                  <a:gdLst>
                    <a:gd name="T0" fmla="*/ 113 w 116"/>
                    <a:gd name="T1" fmla="*/ 53 h 116"/>
                    <a:gd name="T2" fmla="*/ 63 w 116"/>
                    <a:gd name="T3" fmla="*/ 113 h 116"/>
                    <a:gd name="T4" fmla="*/ 3 w 116"/>
                    <a:gd name="T5" fmla="*/ 63 h 116"/>
                    <a:gd name="T6" fmla="*/ 53 w 116"/>
                    <a:gd name="T7" fmla="*/ 3 h 116"/>
                    <a:gd name="T8" fmla="*/ 113 w 116"/>
                    <a:gd name="T9" fmla="*/ 53 h 116"/>
                  </a:gdLst>
                  <a:ahLst/>
                  <a:cxnLst>
                    <a:cxn ang="0">
                      <a:pos x="T0" y="T1"/>
                    </a:cxn>
                    <a:cxn ang="0">
                      <a:pos x="T2" y="T3"/>
                    </a:cxn>
                    <a:cxn ang="0">
                      <a:pos x="T4" y="T5"/>
                    </a:cxn>
                    <a:cxn ang="0">
                      <a:pos x="T6" y="T7"/>
                    </a:cxn>
                    <a:cxn ang="0">
                      <a:pos x="T8" y="T9"/>
                    </a:cxn>
                  </a:cxnLst>
                  <a:rect l="0" t="0" r="r" b="b"/>
                  <a:pathLst>
                    <a:path w="116" h="116">
                      <a:moveTo>
                        <a:pt x="113" y="53"/>
                      </a:moveTo>
                      <a:cubicBezTo>
                        <a:pt x="116" y="83"/>
                        <a:pt x="94" y="110"/>
                        <a:pt x="63" y="113"/>
                      </a:cubicBezTo>
                      <a:cubicBezTo>
                        <a:pt x="33" y="116"/>
                        <a:pt x="6" y="94"/>
                        <a:pt x="3" y="63"/>
                      </a:cubicBezTo>
                      <a:cubicBezTo>
                        <a:pt x="0" y="33"/>
                        <a:pt x="23" y="6"/>
                        <a:pt x="53" y="3"/>
                      </a:cubicBezTo>
                      <a:cubicBezTo>
                        <a:pt x="83" y="0"/>
                        <a:pt x="110" y="23"/>
                        <a:pt x="113" y="53"/>
                      </a:cubicBezTo>
                      <a:close/>
                    </a:path>
                  </a:pathLst>
                </a:custGeom>
                <a:solidFill>
                  <a:srgbClr val="7C1C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9" name="Freeform 18">
                  <a:extLst>
                    <a:ext uri="{FF2B5EF4-FFF2-40B4-BE49-F238E27FC236}">
                      <a16:creationId xmlns:a16="http://schemas.microsoft.com/office/drawing/2014/main" id="{97F2E565-1218-4BCA-B249-7C5D14AD2878}"/>
                    </a:ext>
                  </a:extLst>
                </p:cNvPr>
                <p:cNvSpPr>
                  <a:spLocks/>
                </p:cNvSpPr>
                <p:nvPr/>
              </p:nvSpPr>
              <p:spPr bwMode="auto">
                <a:xfrm>
                  <a:off x="2607" y="1107"/>
                  <a:ext cx="111" cy="91"/>
                </a:xfrm>
                <a:custGeom>
                  <a:avLst/>
                  <a:gdLst>
                    <a:gd name="T0" fmla="*/ 60 w 119"/>
                    <a:gd name="T1" fmla="*/ 96 h 96"/>
                    <a:gd name="T2" fmla="*/ 0 w 119"/>
                    <a:gd name="T3" fmla="*/ 42 h 96"/>
                    <a:gd name="T4" fmla="*/ 0 w 119"/>
                    <a:gd name="T5" fmla="*/ 0 h 96"/>
                    <a:gd name="T6" fmla="*/ 119 w 119"/>
                    <a:gd name="T7" fmla="*/ 0 h 96"/>
                    <a:gd name="T8" fmla="*/ 119 w 119"/>
                    <a:gd name="T9" fmla="*/ 42 h 96"/>
                    <a:gd name="T10" fmla="*/ 60 w 119"/>
                    <a:gd name="T11" fmla="*/ 96 h 96"/>
                  </a:gdLst>
                  <a:ahLst/>
                  <a:cxnLst>
                    <a:cxn ang="0">
                      <a:pos x="T0" y="T1"/>
                    </a:cxn>
                    <a:cxn ang="0">
                      <a:pos x="T2" y="T3"/>
                    </a:cxn>
                    <a:cxn ang="0">
                      <a:pos x="T4" y="T5"/>
                    </a:cxn>
                    <a:cxn ang="0">
                      <a:pos x="T6" y="T7"/>
                    </a:cxn>
                    <a:cxn ang="0">
                      <a:pos x="T8" y="T9"/>
                    </a:cxn>
                    <a:cxn ang="0">
                      <a:pos x="T10" y="T11"/>
                    </a:cxn>
                  </a:cxnLst>
                  <a:rect l="0" t="0" r="r" b="b"/>
                  <a:pathLst>
                    <a:path w="119" h="96">
                      <a:moveTo>
                        <a:pt x="60" y="96"/>
                      </a:moveTo>
                      <a:cubicBezTo>
                        <a:pt x="27" y="96"/>
                        <a:pt x="0" y="75"/>
                        <a:pt x="0" y="42"/>
                      </a:cubicBezTo>
                      <a:cubicBezTo>
                        <a:pt x="0" y="0"/>
                        <a:pt x="0" y="0"/>
                        <a:pt x="0" y="0"/>
                      </a:cubicBezTo>
                      <a:cubicBezTo>
                        <a:pt x="119" y="0"/>
                        <a:pt x="119" y="0"/>
                        <a:pt x="119" y="0"/>
                      </a:cubicBezTo>
                      <a:cubicBezTo>
                        <a:pt x="119" y="42"/>
                        <a:pt x="119" y="42"/>
                        <a:pt x="119" y="42"/>
                      </a:cubicBezTo>
                      <a:cubicBezTo>
                        <a:pt x="119" y="75"/>
                        <a:pt x="93" y="96"/>
                        <a:pt x="60" y="96"/>
                      </a:cubicBezTo>
                      <a:close/>
                    </a:path>
                  </a:pathLst>
                </a:custGeom>
                <a:solidFill>
                  <a:srgbClr val="D8B1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0" name="Freeform 19">
                  <a:extLst>
                    <a:ext uri="{FF2B5EF4-FFF2-40B4-BE49-F238E27FC236}">
                      <a16:creationId xmlns:a16="http://schemas.microsoft.com/office/drawing/2014/main" id="{5D7670F3-5D21-44BC-94C2-04A7F792F845}"/>
                    </a:ext>
                  </a:extLst>
                </p:cNvPr>
                <p:cNvSpPr>
                  <a:spLocks/>
                </p:cNvSpPr>
                <p:nvPr/>
              </p:nvSpPr>
              <p:spPr bwMode="auto">
                <a:xfrm>
                  <a:off x="2636" y="1101"/>
                  <a:ext cx="52" cy="13"/>
                </a:xfrm>
                <a:custGeom>
                  <a:avLst/>
                  <a:gdLst>
                    <a:gd name="T0" fmla="*/ 28 w 56"/>
                    <a:gd name="T1" fmla="*/ 14 h 14"/>
                    <a:gd name="T2" fmla="*/ 10 w 56"/>
                    <a:gd name="T3" fmla="*/ 12 h 14"/>
                    <a:gd name="T4" fmla="*/ 4 w 56"/>
                    <a:gd name="T5" fmla="*/ 11 h 14"/>
                    <a:gd name="T6" fmla="*/ 0 w 56"/>
                    <a:gd name="T7" fmla="*/ 5 h 14"/>
                    <a:gd name="T8" fmla="*/ 7 w 56"/>
                    <a:gd name="T9" fmla="*/ 1 h 14"/>
                    <a:gd name="T10" fmla="*/ 12 w 56"/>
                    <a:gd name="T11" fmla="*/ 2 h 14"/>
                    <a:gd name="T12" fmla="*/ 44 w 56"/>
                    <a:gd name="T13" fmla="*/ 2 h 14"/>
                    <a:gd name="T14" fmla="*/ 49 w 56"/>
                    <a:gd name="T15" fmla="*/ 1 h 14"/>
                    <a:gd name="T16" fmla="*/ 56 w 56"/>
                    <a:gd name="T17" fmla="*/ 5 h 14"/>
                    <a:gd name="T18" fmla="*/ 52 w 56"/>
                    <a:gd name="T19" fmla="*/ 11 h 14"/>
                    <a:gd name="T20" fmla="*/ 46 w 56"/>
                    <a:gd name="T21" fmla="*/ 12 h 14"/>
                    <a:gd name="T22" fmla="*/ 28 w 56"/>
                    <a:gd name="T2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14">
                      <a:moveTo>
                        <a:pt x="28" y="14"/>
                      </a:moveTo>
                      <a:cubicBezTo>
                        <a:pt x="22" y="14"/>
                        <a:pt x="16" y="13"/>
                        <a:pt x="10" y="12"/>
                      </a:cubicBezTo>
                      <a:cubicBezTo>
                        <a:pt x="4" y="11"/>
                        <a:pt x="4" y="11"/>
                        <a:pt x="4" y="11"/>
                      </a:cubicBezTo>
                      <a:cubicBezTo>
                        <a:pt x="1" y="10"/>
                        <a:pt x="0" y="7"/>
                        <a:pt x="0" y="5"/>
                      </a:cubicBezTo>
                      <a:cubicBezTo>
                        <a:pt x="1" y="2"/>
                        <a:pt x="4" y="0"/>
                        <a:pt x="7" y="1"/>
                      </a:cubicBezTo>
                      <a:cubicBezTo>
                        <a:pt x="12" y="2"/>
                        <a:pt x="12" y="2"/>
                        <a:pt x="12" y="2"/>
                      </a:cubicBezTo>
                      <a:cubicBezTo>
                        <a:pt x="23" y="4"/>
                        <a:pt x="33" y="4"/>
                        <a:pt x="44" y="2"/>
                      </a:cubicBezTo>
                      <a:cubicBezTo>
                        <a:pt x="49" y="1"/>
                        <a:pt x="49" y="1"/>
                        <a:pt x="49" y="1"/>
                      </a:cubicBezTo>
                      <a:cubicBezTo>
                        <a:pt x="52" y="0"/>
                        <a:pt x="55" y="2"/>
                        <a:pt x="56" y="5"/>
                      </a:cubicBezTo>
                      <a:cubicBezTo>
                        <a:pt x="56" y="7"/>
                        <a:pt x="55" y="10"/>
                        <a:pt x="52" y="11"/>
                      </a:cubicBezTo>
                      <a:cubicBezTo>
                        <a:pt x="46" y="12"/>
                        <a:pt x="46" y="12"/>
                        <a:pt x="46" y="12"/>
                      </a:cubicBezTo>
                      <a:cubicBezTo>
                        <a:pt x="40" y="13"/>
                        <a:pt x="34" y="14"/>
                        <a:pt x="28" y="14"/>
                      </a:cubicBezTo>
                      <a:close/>
                    </a:path>
                  </a:pathLst>
                </a:custGeom>
                <a:solidFill>
                  <a:srgbClr val="C98B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1" name="Freeform 20">
                  <a:extLst>
                    <a:ext uri="{FF2B5EF4-FFF2-40B4-BE49-F238E27FC236}">
                      <a16:creationId xmlns:a16="http://schemas.microsoft.com/office/drawing/2014/main" id="{AE5393D3-C547-4F7D-8414-DD232D60CBE5}"/>
                    </a:ext>
                  </a:extLst>
                </p:cNvPr>
                <p:cNvSpPr>
                  <a:spLocks/>
                </p:cNvSpPr>
                <p:nvPr/>
              </p:nvSpPr>
              <p:spPr bwMode="auto">
                <a:xfrm>
                  <a:off x="2552" y="814"/>
                  <a:ext cx="242" cy="220"/>
                </a:xfrm>
                <a:custGeom>
                  <a:avLst/>
                  <a:gdLst>
                    <a:gd name="T0" fmla="*/ 226 w 259"/>
                    <a:gd name="T1" fmla="*/ 152 h 233"/>
                    <a:gd name="T2" fmla="*/ 221 w 259"/>
                    <a:gd name="T3" fmla="*/ 153 h 233"/>
                    <a:gd name="T4" fmla="*/ 221 w 259"/>
                    <a:gd name="T5" fmla="*/ 233 h 233"/>
                    <a:gd name="T6" fmla="*/ 205 w 259"/>
                    <a:gd name="T7" fmla="*/ 233 h 233"/>
                    <a:gd name="T8" fmla="*/ 200 w 259"/>
                    <a:gd name="T9" fmla="*/ 144 h 233"/>
                    <a:gd name="T10" fmla="*/ 156 w 259"/>
                    <a:gd name="T11" fmla="*/ 92 h 233"/>
                    <a:gd name="T12" fmla="*/ 33 w 259"/>
                    <a:gd name="T13" fmla="*/ 146 h 233"/>
                    <a:gd name="T14" fmla="*/ 34 w 259"/>
                    <a:gd name="T15" fmla="*/ 230 h 233"/>
                    <a:gd name="T16" fmla="*/ 17 w 259"/>
                    <a:gd name="T17" fmla="*/ 233 h 233"/>
                    <a:gd name="T18" fmla="*/ 17 w 259"/>
                    <a:gd name="T19" fmla="*/ 147 h 233"/>
                    <a:gd name="T20" fmla="*/ 8 w 259"/>
                    <a:gd name="T21" fmla="*/ 139 h 233"/>
                    <a:gd name="T22" fmla="*/ 143 w 259"/>
                    <a:gd name="T23" fmla="*/ 32 h 233"/>
                    <a:gd name="T24" fmla="*/ 146 w 259"/>
                    <a:gd name="T25" fmla="*/ 33 h 233"/>
                    <a:gd name="T26" fmla="*/ 151 w 259"/>
                    <a:gd name="T27" fmla="*/ 33 h 233"/>
                    <a:gd name="T28" fmla="*/ 226 w 259"/>
                    <a:gd name="T29" fmla="*/ 152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33">
                      <a:moveTo>
                        <a:pt x="226" y="152"/>
                      </a:moveTo>
                      <a:cubicBezTo>
                        <a:pt x="225" y="153"/>
                        <a:pt x="223" y="154"/>
                        <a:pt x="221" y="153"/>
                      </a:cubicBezTo>
                      <a:cubicBezTo>
                        <a:pt x="221" y="233"/>
                        <a:pt x="221" y="233"/>
                        <a:pt x="221" y="233"/>
                      </a:cubicBezTo>
                      <a:cubicBezTo>
                        <a:pt x="205" y="233"/>
                        <a:pt x="205" y="233"/>
                        <a:pt x="205" y="233"/>
                      </a:cubicBezTo>
                      <a:cubicBezTo>
                        <a:pt x="200" y="144"/>
                        <a:pt x="200" y="144"/>
                        <a:pt x="200" y="144"/>
                      </a:cubicBezTo>
                      <a:cubicBezTo>
                        <a:pt x="185" y="133"/>
                        <a:pt x="172" y="112"/>
                        <a:pt x="156" y="92"/>
                      </a:cubicBezTo>
                      <a:cubicBezTo>
                        <a:pt x="123" y="114"/>
                        <a:pt x="65" y="141"/>
                        <a:pt x="33" y="146"/>
                      </a:cubicBezTo>
                      <a:cubicBezTo>
                        <a:pt x="34" y="230"/>
                        <a:pt x="34" y="230"/>
                        <a:pt x="34" y="230"/>
                      </a:cubicBezTo>
                      <a:cubicBezTo>
                        <a:pt x="17" y="233"/>
                        <a:pt x="17" y="233"/>
                        <a:pt x="17" y="233"/>
                      </a:cubicBezTo>
                      <a:cubicBezTo>
                        <a:pt x="17" y="147"/>
                        <a:pt x="17" y="147"/>
                        <a:pt x="17" y="147"/>
                      </a:cubicBezTo>
                      <a:cubicBezTo>
                        <a:pt x="12" y="146"/>
                        <a:pt x="8" y="143"/>
                        <a:pt x="8" y="139"/>
                      </a:cubicBezTo>
                      <a:cubicBezTo>
                        <a:pt x="0" y="64"/>
                        <a:pt x="72" y="0"/>
                        <a:pt x="143" y="32"/>
                      </a:cubicBezTo>
                      <a:cubicBezTo>
                        <a:pt x="144" y="32"/>
                        <a:pt x="145" y="33"/>
                        <a:pt x="146" y="33"/>
                      </a:cubicBezTo>
                      <a:cubicBezTo>
                        <a:pt x="148" y="33"/>
                        <a:pt x="150" y="33"/>
                        <a:pt x="151" y="33"/>
                      </a:cubicBezTo>
                      <a:cubicBezTo>
                        <a:pt x="221" y="35"/>
                        <a:pt x="259" y="109"/>
                        <a:pt x="226" y="15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2" name="Freeform 21">
                  <a:extLst>
                    <a:ext uri="{FF2B5EF4-FFF2-40B4-BE49-F238E27FC236}">
                      <a16:creationId xmlns:a16="http://schemas.microsoft.com/office/drawing/2014/main" id="{D9A993F2-98F2-4EB5-8A7B-6F7961205C3C}"/>
                    </a:ext>
                  </a:extLst>
                </p:cNvPr>
                <p:cNvSpPr>
                  <a:spLocks noEditPoints="1"/>
                </p:cNvSpPr>
                <p:nvPr/>
              </p:nvSpPr>
              <p:spPr bwMode="auto">
                <a:xfrm>
                  <a:off x="2611" y="1066"/>
                  <a:ext cx="103" cy="94"/>
                </a:xfrm>
                <a:custGeom>
                  <a:avLst/>
                  <a:gdLst>
                    <a:gd name="T0" fmla="*/ 109 w 111"/>
                    <a:gd name="T1" fmla="*/ 43 h 99"/>
                    <a:gd name="T2" fmla="*/ 55 w 111"/>
                    <a:gd name="T3" fmla="*/ 0 h 99"/>
                    <a:gd name="T4" fmla="*/ 1 w 111"/>
                    <a:gd name="T5" fmla="*/ 43 h 99"/>
                    <a:gd name="T6" fmla="*/ 0 w 111"/>
                    <a:gd name="T7" fmla="*/ 55 h 99"/>
                    <a:gd name="T8" fmla="*/ 0 w 111"/>
                    <a:gd name="T9" fmla="*/ 86 h 99"/>
                    <a:gd name="T10" fmla="*/ 0 w 111"/>
                    <a:gd name="T11" fmla="*/ 90 h 99"/>
                    <a:gd name="T12" fmla="*/ 54 w 111"/>
                    <a:gd name="T13" fmla="*/ 98 h 99"/>
                    <a:gd name="T14" fmla="*/ 56 w 111"/>
                    <a:gd name="T15" fmla="*/ 99 h 99"/>
                    <a:gd name="T16" fmla="*/ 66 w 111"/>
                    <a:gd name="T17" fmla="*/ 98 h 99"/>
                    <a:gd name="T18" fmla="*/ 110 w 111"/>
                    <a:gd name="T19" fmla="*/ 91 h 99"/>
                    <a:gd name="T20" fmla="*/ 111 w 111"/>
                    <a:gd name="T21" fmla="*/ 86 h 99"/>
                    <a:gd name="T22" fmla="*/ 111 w 111"/>
                    <a:gd name="T23" fmla="*/ 55 h 99"/>
                    <a:gd name="T24" fmla="*/ 109 w 111"/>
                    <a:gd name="T25" fmla="*/ 43 h 99"/>
                    <a:gd name="T26" fmla="*/ 55 w 111"/>
                    <a:gd name="T27" fmla="*/ 34 h 99"/>
                    <a:gd name="T28" fmla="*/ 87 w 111"/>
                    <a:gd name="T29" fmla="*/ 43 h 99"/>
                    <a:gd name="T30" fmla="*/ 89 w 111"/>
                    <a:gd name="T31" fmla="*/ 53 h 99"/>
                    <a:gd name="T32" fmla="*/ 89 w 111"/>
                    <a:gd name="T33" fmla="*/ 64 h 99"/>
                    <a:gd name="T34" fmla="*/ 64 w 111"/>
                    <a:gd name="T35" fmla="*/ 68 h 99"/>
                    <a:gd name="T36" fmla="*/ 64 w 111"/>
                    <a:gd name="T37" fmla="*/ 52 h 99"/>
                    <a:gd name="T38" fmla="*/ 47 w 111"/>
                    <a:gd name="T39" fmla="*/ 52 h 99"/>
                    <a:gd name="T40" fmla="*/ 47 w 111"/>
                    <a:gd name="T41" fmla="*/ 68 h 99"/>
                    <a:gd name="T42" fmla="*/ 22 w 111"/>
                    <a:gd name="T43" fmla="*/ 64 h 99"/>
                    <a:gd name="T44" fmla="*/ 22 w 111"/>
                    <a:gd name="T45" fmla="*/ 53 h 99"/>
                    <a:gd name="T46" fmla="*/ 24 w 111"/>
                    <a:gd name="T47" fmla="*/ 43 h 99"/>
                    <a:gd name="T48" fmla="*/ 55 w 111"/>
                    <a:gd name="T49" fmla="*/ 34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99">
                      <a:moveTo>
                        <a:pt x="109" y="43"/>
                      </a:moveTo>
                      <a:cubicBezTo>
                        <a:pt x="104" y="18"/>
                        <a:pt x="82" y="0"/>
                        <a:pt x="55" y="0"/>
                      </a:cubicBezTo>
                      <a:cubicBezTo>
                        <a:pt x="29" y="0"/>
                        <a:pt x="7" y="18"/>
                        <a:pt x="1" y="43"/>
                      </a:cubicBezTo>
                      <a:cubicBezTo>
                        <a:pt x="1" y="47"/>
                        <a:pt x="0" y="51"/>
                        <a:pt x="0" y="55"/>
                      </a:cubicBezTo>
                      <a:cubicBezTo>
                        <a:pt x="0" y="86"/>
                        <a:pt x="0" y="86"/>
                        <a:pt x="0" y="86"/>
                      </a:cubicBezTo>
                      <a:cubicBezTo>
                        <a:pt x="0" y="88"/>
                        <a:pt x="0" y="89"/>
                        <a:pt x="0" y="90"/>
                      </a:cubicBezTo>
                      <a:cubicBezTo>
                        <a:pt x="17" y="95"/>
                        <a:pt x="35" y="98"/>
                        <a:pt x="54" y="98"/>
                      </a:cubicBezTo>
                      <a:cubicBezTo>
                        <a:pt x="54" y="99"/>
                        <a:pt x="55" y="99"/>
                        <a:pt x="56" y="99"/>
                      </a:cubicBezTo>
                      <a:cubicBezTo>
                        <a:pt x="59" y="99"/>
                        <a:pt x="63" y="98"/>
                        <a:pt x="66" y="98"/>
                      </a:cubicBezTo>
                      <a:cubicBezTo>
                        <a:pt x="82" y="97"/>
                        <a:pt x="96" y="95"/>
                        <a:pt x="110" y="91"/>
                      </a:cubicBezTo>
                      <a:cubicBezTo>
                        <a:pt x="110" y="89"/>
                        <a:pt x="111" y="88"/>
                        <a:pt x="111" y="86"/>
                      </a:cubicBezTo>
                      <a:cubicBezTo>
                        <a:pt x="111" y="55"/>
                        <a:pt x="111" y="55"/>
                        <a:pt x="111" y="55"/>
                      </a:cubicBezTo>
                      <a:cubicBezTo>
                        <a:pt x="111" y="51"/>
                        <a:pt x="110" y="47"/>
                        <a:pt x="109" y="43"/>
                      </a:cubicBezTo>
                      <a:close/>
                      <a:moveTo>
                        <a:pt x="55" y="34"/>
                      </a:moveTo>
                      <a:cubicBezTo>
                        <a:pt x="70" y="34"/>
                        <a:pt x="82" y="34"/>
                        <a:pt x="87" y="43"/>
                      </a:cubicBezTo>
                      <a:cubicBezTo>
                        <a:pt x="88" y="45"/>
                        <a:pt x="89" y="49"/>
                        <a:pt x="89" y="53"/>
                      </a:cubicBezTo>
                      <a:cubicBezTo>
                        <a:pt x="89" y="53"/>
                        <a:pt x="89" y="63"/>
                        <a:pt x="89" y="64"/>
                      </a:cubicBezTo>
                      <a:cubicBezTo>
                        <a:pt x="81" y="66"/>
                        <a:pt x="73" y="68"/>
                        <a:pt x="64" y="68"/>
                      </a:cubicBezTo>
                      <a:cubicBezTo>
                        <a:pt x="64" y="52"/>
                        <a:pt x="64" y="52"/>
                        <a:pt x="64" y="52"/>
                      </a:cubicBezTo>
                      <a:cubicBezTo>
                        <a:pt x="47" y="52"/>
                        <a:pt x="47" y="52"/>
                        <a:pt x="47" y="52"/>
                      </a:cubicBezTo>
                      <a:cubicBezTo>
                        <a:pt x="47" y="68"/>
                        <a:pt x="47" y="68"/>
                        <a:pt x="47" y="68"/>
                      </a:cubicBezTo>
                      <a:cubicBezTo>
                        <a:pt x="38" y="68"/>
                        <a:pt x="30" y="66"/>
                        <a:pt x="22" y="64"/>
                      </a:cubicBezTo>
                      <a:cubicBezTo>
                        <a:pt x="22" y="63"/>
                        <a:pt x="22" y="53"/>
                        <a:pt x="22" y="53"/>
                      </a:cubicBezTo>
                      <a:cubicBezTo>
                        <a:pt x="22" y="49"/>
                        <a:pt x="23" y="45"/>
                        <a:pt x="24" y="43"/>
                      </a:cubicBezTo>
                      <a:cubicBezTo>
                        <a:pt x="29" y="34"/>
                        <a:pt x="41" y="34"/>
                        <a:pt x="55" y="3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3" name="Freeform 22">
                  <a:extLst>
                    <a:ext uri="{FF2B5EF4-FFF2-40B4-BE49-F238E27FC236}">
                      <a16:creationId xmlns:a16="http://schemas.microsoft.com/office/drawing/2014/main" id="{518DD542-2AF5-463A-B84B-E58EE105FE02}"/>
                    </a:ext>
                  </a:extLst>
                </p:cNvPr>
                <p:cNvSpPr>
                  <a:spLocks/>
                </p:cNvSpPr>
                <p:nvPr/>
              </p:nvSpPr>
              <p:spPr bwMode="auto">
                <a:xfrm>
                  <a:off x="2606" y="986"/>
                  <a:ext cx="43" cy="9"/>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4" name="Freeform 24">
                  <a:extLst>
                    <a:ext uri="{FF2B5EF4-FFF2-40B4-BE49-F238E27FC236}">
                      <a16:creationId xmlns:a16="http://schemas.microsoft.com/office/drawing/2014/main" id="{C0C93236-A150-43B6-B938-F3DCACABDB46}"/>
                    </a:ext>
                  </a:extLst>
                </p:cNvPr>
                <p:cNvSpPr>
                  <a:spLocks/>
                </p:cNvSpPr>
                <p:nvPr/>
              </p:nvSpPr>
              <p:spPr bwMode="auto">
                <a:xfrm>
                  <a:off x="2626" y="997"/>
                  <a:ext cx="15" cy="14"/>
                </a:xfrm>
                <a:custGeom>
                  <a:avLst/>
                  <a:gdLst>
                    <a:gd name="T0" fmla="*/ 3 w 16"/>
                    <a:gd name="T1" fmla="*/ 13 h 15"/>
                    <a:gd name="T2" fmla="*/ 3 w 16"/>
                    <a:gd name="T3" fmla="*/ 3 h 15"/>
                    <a:gd name="T4" fmla="*/ 13 w 16"/>
                    <a:gd name="T5" fmla="*/ 3 h 15"/>
                    <a:gd name="T6" fmla="*/ 13 w 16"/>
                    <a:gd name="T7" fmla="*/ 13 h 15"/>
                    <a:gd name="T8" fmla="*/ 3 w 16"/>
                    <a:gd name="T9" fmla="*/ 13 h 15"/>
                  </a:gdLst>
                  <a:ahLst/>
                  <a:cxnLst>
                    <a:cxn ang="0">
                      <a:pos x="T0" y="T1"/>
                    </a:cxn>
                    <a:cxn ang="0">
                      <a:pos x="T2" y="T3"/>
                    </a:cxn>
                    <a:cxn ang="0">
                      <a:pos x="T4" y="T5"/>
                    </a:cxn>
                    <a:cxn ang="0">
                      <a:pos x="T6" y="T7"/>
                    </a:cxn>
                    <a:cxn ang="0">
                      <a:pos x="T8" y="T9"/>
                    </a:cxn>
                  </a:cxnLst>
                  <a:rect l="0" t="0" r="r" b="b"/>
                  <a:pathLst>
                    <a:path w="16" h="15">
                      <a:moveTo>
                        <a:pt x="3" y="13"/>
                      </a:moveTo>
                      <a:cubicBezTo>
                        <a:pt x="0" y="10"/>
                        <a:pt x="0" y="5"/>
                        <a:pt x="3" y="3"/>
                      </a:cubicBezTo>
                      <a:cubicBezTo>
                        <a:pt x="6" y="0"/>
                        <a:pt x="10" y="0"/>
                        <a:pt x="13" y="3"/>
                      </a:cubicBezTo>
                      <a:cubicBezTo>
                        <a:pt x="16" y="5"/>
                        <a:pt x="16" y="10"/>
                        <a:pt x="13" y="13"/>
                      </a:cubicBezTo>
                      <a:cubicBezTo>
                        <a:pt x="10" y="15"/>
                        <a:pt x="6" y="15"/>
                        <a:pt x="3"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5" name="Freeform 25">
                  <a:extLst>
                    <a:ext uri="{FF2B5EF4-FFF2-40B4-BE49-F238E27FC236}">
                      <a16:creationId xmlns:a16="http://schemas.microsoft.com/office/drawing/2014/main" id="{4AF1454F-3BE6-49C1-AB26-A750E28D3221}"/>
                    </a:ext>
                  </a:extLst>
                </p:cNvPr>
                <p:cNvSpPr>
                  <a:spLocks/>
                </p:cNvSpPr>
                <p:nvPr/>
              </p:nvSpPr>
              <p:spPr bwMode="auto">
                <a:xfrm>
                  <a:off x="2683" y="994"/>
                  <a:ext cx="14" cy="14"/>
                </a:xfrm>
                <a:custGeom>
                  <a:avLst/>
                  <a:gdLst>
                    <a:gd name="T0" fmla="*/ 3 w 15"/>
                    <a:gd name="T1" fmla="*/ 12 h 15"/>
                    <a:gd name="T2" fmla="*/ 3 w 15"/>
                    <a:gd name="T3" fmla="*/ 3 h 15"/>
                    <a:gd name="T4" fmla="*/ 13 w 15"/>
                    <a:gd name="T5" fmla="*/ 3 h 15"/>
                    <a:gd name="T6" fmla="*/ 13 w 15"/>
                    <a:gd name="T7" fmla="*/ 12 h 15"/>
                    <a:gd name="T8" fmla="*/ 3 w 15"/>
                    <a:gd name="T9" fmla="*/ 12 h 15"/>
                  </a:gdLst>
                  <a:ahLst/>
                  <a:cxnLst>
                    <a:cxn ang="0">
                      <a:pos x="T0" y="T1"/>
                    </a:cxn>
                    <a:cxn ang="0">
                      <a:pos x="T2" y="T3"/>
                    </a:cxn>
                    <a:cxn ang="0">
                      <a:pos x="T4" y="T5"/>
                    </a:cxn>
                    <a:cxn ang="0">
                      <a:pos x="T6" y="T7"/>
                    </a:cxn>
                    <a:cxn ang="0">
                      <a:pos x="T8" y="T9"/>
                    </a:cxn>
                  </a:cxnLst>
                  <a:rect l="0" t="0" r="r" b="b"/>
                  <a:pathLst>
                    <a:path w="15" h="15">
                      <a:moveTo>
                        <a:pt x="3" y="12"/>
                      </a:moveTo>
                      <a:cubicBezTo>
                        <a:pt x="0" y="10"/>
                        <a:pt x="0" y="5"/>
                        <a:pt x="3" y="3"/>
                      </a:cubicBezTo>
                      <a:cubicBezTo>
                        <a:pt x="5" y="0"/>
                        <a:pt x="10" y="0"/>
                        <a:pt x="13" y="3"/>
                      </a:cubicBezTo>
                      <a:cubicBezTo>
                        <a:pt x="15" y="5"/>
                        <a:pt x="15" y="10"/>
                        <a:pt x="13" y="12"/>
                      </a:cubicBezTo>
                      <a:cubicBezTo>
                        <a:pt x="10" y="15"/>
                        <a:pt x="5" y="15"/>
                        <a:pt x="3"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6" name="Freeform 26">
                  <a:extLst>
                    <a:ext uri="{FF2B5EF4-FFF2-40B4-BE49-F238E27FC236}">
                      <a16:creationId xmlns:a16="http://schemas.microsoft.com/office/drawing/2014/main" id="{8E09C491-15B8-45D5-AA6C-049DA9B8A775}"/>
                    </a:ext>
                  </a:extLst>
                </p:cNvPr>
                <p:cNvSpPr>
                  <a:spLocks/>
                </p:cNvSpPr>
                <p:nvPr/>
              </p:nvSpPr>
              <p:spPr bwMode="auto">
                <a:xfrm>
                  <a:off x="2664" y="1052"/>
                  <a:ext cx="25" cy="13"/>
                </a:xfrm>
                <a:custGeom>
                  <a:avLst/>
                  <a:gdLst>
                    <a:gd name="T0" fmla="*/ 0 w 27"/>
                    <a:gd name="T1" fmla="*/ 0 h 14"/>
                    <a:gd name="T2" fmla="*/ 0 w 27"/>
                    <a:gd name="T3" fmla="*/ 14 h 14"/>
                    <a:gd name="T4" fmla="*/ 8 w 27"/>
                    <a:gd name="T5" fmla="*/ 11 h 14"/>
                    <a:gd name="T6" fmla="*/ 21 w 27"/>
                    <a:gd name="T7" fmla="*/ 7 h 14"/>
                    <a:gd name="T8" fmla="*/ 27 w 27"/>
                    <a:gd name="T9" fmla="*/ 0 h 14"/>
                    <a:gd name="T10" fmla="*/ 0 w 27"/>
                    <a:gd name="T11" fmla="*/ 0 h 14"/>
                  </a:gdLst>
                  <a:ahLst/>
                  <a:cxnLst>
                    <a:cxn ang="0">
                      <a:pos x="T0" y="T1"/>
                    </a:cxn>
                    <a:cxn ang="0">
                      <a:pos x="T2" y="T3"/>
                    </a:cxn>
                    <a:cxn ang="0">
                      <a:pos x="T4" y="T5"/>
                    </a:cxn>
                    <a:cxn ang="0">
                      <a:pos x="T6" y="T7"/>
                    </a:cxn>
                    <a:cxn ang="0">
                      <a:pos x="T8" y="T9"/>
                    </a:cxn>
                    <a:cxn ang="0">
                      <a:pos x="T10" y="T11"/>
                    </a:cxn>
                  </a:cxnLst>
                  <a:rect l="0" t="0" r="r" b="b"/>
                  <a:pathLst>
                    <a:path w="27" h="14">
                      <a:moveTo>
                        <a:pt x="0" y="0"/>
                      </a:moveTo>
                      <a:cubicBezTo>
                        <a:pt x="0" y="14"/>
                        <a:pt x="0" y="14"/>
                        <a:pt x="0" y="14"/>
                      </a:cubicBezTo>
                      <a:cubicBezTo>
                        <a:pt x="2" y="14"/>
                        <a:pt x="5" y="13"/>
                        <a:pt x="8" y="11"/>
                      </a:cubicBezTo>
                      <a:cubicBezTo>
                        <a:pt x="10" y="8"/>
                        <a:pt x="15" y="7"/>
                        <a:pt x="21" y="7"/>
                      </a:cubicBezTo>
                      <a:cubicBezTo>
                        <a:pt x="24" y="7"/>
                        <a:pt x="27" y="4"/>
                        <a:pt x="27" y="0"/>
                      </a:cubicBezTo>
                      <a:lnTo>
                        <a:pt x="0"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7" name="Freeform 27">
                  <a:extLst>
                    <a:ext uri="{FF2B5EF4-FFF2-40B4-BE49-F238E27FC236}">
                      <a16:creationId xmlns:a16="http://schemas.microsoft.com/office/drawing/2014/main" id="{5F22EBB5-066F-4DBF-8BE1-6585B81D6DD0}"/>
                    </a:ext>
                  </a:extLst>
                </p:cNvPr>
                <p:cNvSpPr>
                  <a:spLocks/>
                </p:cNvSpPr>
                <p:nvPr/>
              </p:nvSpPr>
              <p:spPr bwMode="auto">
                <a:xfrm>
                  <a:off x="2638" y="1052"/>
                  <a:ext cx="26" cy="13"/>
                </a:xfrm>
                <a:custGeom>
                  <a:avLst/>
                  <a:gdLst>
                    <a:gd name="T0" fmla="*/ 28 w 28"/>
                    <a:gd name="T1" fmla="*/ 0 h 14"/>
                    <a:gd name="T2" fmla="*/ 28 w 28"/>
                    <a:gd name="T3" fmla="*/ 14 h 14"/>
                    <a:gd name="T4" fmla="*/ 20 w 28"/>
                    <a:gd name="T5" fmla="*/ 11 h 14"/>
                    <a:gd name="T6" fmla="*/ 6 w 28"/>
                    <a:gd name="T7" fmla="*/ 7 h 14"/>
                    <a:gd name="T8" fmla="*/ 0 w 28"/>
                    <a:gd name="T9" fmla="*/ 0 h 14"/>
                    <a:gd name="T10" fmla="*/ 28 w 28"/>
                    <a:gd name="T11" fmla="*/ 0 h 14"/>
                  </a:gdLst>
                  <a:ahLst/>
                  <a:cxnLst>
                    <a:cxn ang="0">
                      <a:pos x="T0" y="T1"/>
                    </a:cxn>
                    <a:cxn ang="0">
                      <a:pos x="T2" y="T3"/>
                    </a:cxn>
                    <a:cxn ang="0">
                      <a:pos x="T4" y="T5"/>
                    </a:cxn>
                    <a:cxn ang="0">
                      <a:pos x="T6" y="T7"/>
                    </a:cxn>
                    <a:cxn ang="0">
                      <a:pos x="T8" y="T9"/>
                    </a:cxn>
                    <a:cxn ang="0">
                      <a:pos x="T10" y="T11"/>
                    </a:cxn>
                  </a:cxnLst>
                  <a:rect l="0" t="0" r="r" b="b"/>
                  <a:pathLst>
                    <a:path w="28" h="14">
                      <a:moveTo>
                        <a:pt x="28" y="0"/>
                      </a:moveTo>
                      <a:cubicBezTo>
                        <a:pt x="28" y="14"/>
                        <a:pt x="28" y="14"/>
                        <a:pt x="28" y="14"/>
                      </a:cubicBezTo>
                      <a:cubicBezTo>
                        <a:pt x="25" y="14"/>
                        <a:pt x="22" y="13"/>
                        <a:pt x="20" y="11"/>
                      </a:cubicBezTo>
                      <a:cubicBezTo>
                        <a:pt x="17" y="8"/>
                        <a:pt x="12" y="7"/>
                        <a:pt x="6" y="7"/>
                      </a:cubicBezTo>
                      <a:cubicBezTo>
                        <a:pt x="3" y="7"/>
                        <a:pt x="0" y="4"/>
                        <a:pt x="0" y="0"/>
                      </a:cubicBezTo>
                      <a:lnTo>
                        <a:pt x="28" y="0"/>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8" name="Freeform 28">
                  <a:extLst>
                    <a:ext uri="{FF2B5EF4-FFF2-40B4-BE49-F238E27FC236}">
                      <a16:creationId xmlns:a16="http://schemas.microsoft.com/office/drawing/2014/main" id="{43D906E5-115E-4B9E-8087-FE36B93CBC55}"/>
                    </a:ext>
                  </a:extLst>
                </p:cNvPr>
                <p:cNvSpPr>
                  <a:spLocks/>
                </p:cNvSpPr>
                <p:nvPr/>
              </p:nvSpPr>
              <p:spPr bwMode="auto">
                <a:xfrm>
                  <a:off x="2638" y="1005"/>
                  <a:ext cx="26" cy="47"/>
                </a:xfrm>
                <a:custGeom>
                  <a:avLst/>
                  <a:gdLst>
                    <a:gd name="T0" fmla="*/ 28 w 28"/>
                    <a:gd name="T1" fmla="*/ 0 h 50"/>
                    <a:gd name="T2" fmla="*/ 28 w 28"/>
                    <a:gd name="T3" fmla="*/ 50 h 50"/>
                    <a:gd name="T4" fmla="*/ 0 w 28"/>
                    <a:gd name="T5" fmla="*/ 50 h 50"/>
                    <a:gd name="T6" fmla="*/ 6 w 28"/>
                    <a:gd name="T7" fmla="*/ 43 h 50"/>
                    <a:gd name="T8" fmla="*/ 7 w 28"/>
                    <a:gd name="T9" fmla="*/ 43 h 50"/>
                    <a:gd name="T10" fmla="*/ 17 w 28"/>
                    <a:gd name="T11" fmla="*/ 10 h 50"/>
                    <a:gd name="T12" fmla="*/ 28 w 28"/>
                    <a:gd name="T13" fmla="*/ 0 h 50"/>
                  </a:gdLst>
                  <a:ahLst/>
                  <a:cxnLst>
                    <a:cxn ang="0">
                      <a:pos x="T0" y="T1"/>
                    </a:cxn>
                    <a:cxn ang="0">
                      <a:pos x="T2" y="T3"/>
                    </a:cxn>
                    <a:cxn ang="0">
                      <a:pos x="T4" y="T5"/>
                    </a:cxn>
                    <a:cxn ang="0">
                      <a:pos x="T6" y="T7"/>
                    </a:cxn>
                    <a:cxn ang="0">
                      <a:pos x="T8" y="T9"/>
                    </a:cxn>
                    <a:cxn ang="0">
                      <a:pos x="T10" y="T11"/>
                    </a:cxn>
                    <a:cxn ang="0">
                      <a:pos x="T12" y="T13"/>
                    </a:cxn>
                  </a:cxnLst>
                  <a:rect l="0" t="0" r="r" b="b"/>
                  <a:pathLst>
                    <a:path w="28" h="50">
                      <a:moveTo>
                        <a:pt x="28" y="0"/>
                      </a:moveTo>
                      <a:cubicBezTo>
                        <a:pt x="28" y="0"/>
                        <a:pt x="28" y="50"/>
                        <a:pt x="28" y="50"/>
                      </a:cubicBezTo>
                      <a:cubicBezTo>
                        <a:pt x="0" y="50"/>
                        <a:pt x="0" y="50"/>
                        <a:pt x="0" y="50"/>
                      </a:cubicBezTo>
                      <a:cubicBezTo>
                        <a:pt x="0" y="46"/>
                        <a:pt x="3" y="43"/>
                        <a:pt x="6" y="43"/>
                      </a:cubicBezTo>
                      <a:cubicBezTo>
                        <a:pt x="7" y="43"/>
                        <a:pt x="7" y="43"/>
                        <a:pt x="7" y="43"/>
                      </a:cubicBezTo>
                      <a:cubicBezTo>
                        <a:pt x="12" y="37"/>
                        <a:pt x="17" y="22"/>
                        <a:pt x="17" y="10"/>
                      </a:cubicBezTo>
                      <a:cubicBezTo>
                        <a:pt x="17" y="1"/>
                        <a:pt x="26" y="0"/>
                        <a:pt x="28" y="0"/>
                      </a:cubicBezTo>
                      <a:close/>
                    </a:path>
                  </a:pathLst>
                </a:custGeom>
                <a:solidFill>
                  <a:srgbClr val="E6CC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484" name="Freeform 22">
                <a:extLst>
                  <a:ext uri="{FF2B5EF4-FFF2-40B4-BE49-F238E27FC236}">
                    <a16:creationId xmlns:a16="http://schemas.microsoft.com/office/drawing/2014/main" id="{F0506A68-9F20-4F21-B1D5-FC7D6971CB02}"/>
                  </a:ext>
                </a:extLst>
              </p:cNvPr>
              <p:cNvSpPr>
                <a:spLocks noChangeAspect="1"/>
              </p:cNvSpPr>
              <p:nvPr/>
            </p:nvSpPr>
            <p:spPr bwMode="auto">
              <a:xfrm rot="10800000" flipV="1">
                <a:off x="4188882" y="1562219"/>
                <a:ext cx="74916" cy="15681"/>
              </a:xfrm>
              <a:custGeom>
                <a:avLst/>
                <a:gdLst>
                  <a:gd name="T0" fmla="*/ 2 w 46"/>
                  <a:gd name="T1" fmla="*/ 10 h 10"/>
                  <a:gd name="T2" fmla="*/ 1 w 46"/>
                  <a:gd name="T3" fmla="*/ 9 h 10"/>
                  <a:gd name="T4" fmla="*/ 1 w 46"/>
                  <a:gd name="T5" fmla="*/ 7 h 10"/>
                  <a:gd name="T6" fmla="*/ 7 w 46"/>
                  <a:gd name="T7" fmla="*/ 4 h 10"/>
                  <a:gd name="T8" fmla="*/ 23 w 46"/>
                  <a:gd name="T9" fmla="*/ 1 h 10"/>
                  <a:gd name="T10" fmla="*/ 44 w 46"/>
                  <a:gd name="T11" fmla="*/ 6 h 10"/>
                  <a:gd name="T12" fmla="*/ 46 w 46"/>
                  <a:gd name="T13" fmla="*/ 8 h 10"/>
                  <a:gd name="T14" fmla="*/ 44 w 46"/>
                  <a:gd name="T15" fmla="*/ 9 h 10"/>
                  <a:gd name="T16" fmla="*/ 22 w 46"/>
                  <a:gd name="T17" fmla="*/ 4 h 10"/>
                  <a:gd name="T18" fmla="*/ 8 w 46"/>
                  <a:gd name="T19" fmla="*/ 7 h 10"/>
                  <a:gd name="T20" fmla="*/ 3 w 46"/>
                  <a:gd name="T21" fmla="*/ 10 h 10"/>
                  <a:gd name="T22" fmla="*/ 2 w 46"/>
                  <a:gd name="T23"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0">
                    <a:moveTo>
                      <a:pt x="2" y="10"/>
                    </a:moveTo>
                    <a:cubicBezTo>
                      <a:pt x="2" y="10"/>
                      <a:pt x="1" y="10"/>
                      <a:pt x="1" y="9"/>
                    </a:cubicBezTo>
                    <a:cubicBezTo>
                      <a:pt x="0" y="8"/>
                      <a:pt x="0" y="7"/>
                      <a:pt x="1" y="7"/>
                    </a:cubicBezTo>
                    <a:cubicBezTo>
                      <a:pt x="7" y="4"/>
                      <a:pt x="7" y="4"/>
                      <a:pt x="7" y="4"/>
                    </a:cubicBezTo>
                    <a:cubicBezTo>
                      <a:pt x="12" y="1"/>
                      <a:pt x="17" y="0"/>
                      <a:pt x="23" y="1"/>
                    </a:cubicBezTo>
                    <a:cubicBezTo>
                      <a:pt x="44" y="6"/>
                      <a:pt x="44" y="6"/>
                      <a:pt x="44" y="6"/>
                    </a:cubicBezTo>
                    <a:cubicBezTo>
                      <a:pt x="45" y="6"/>
                      <a:pt x="46" y="7"/>
                      <a:pt x="46" y="8"/>
                    </a:cubicBezTo>
                    <a:cubicBezTo>
                      <a:pt x="46" y="9"/>
                      <a:pt x="45" y="10"/>
                      <a:pt x="44" y="9"/>
                    </a:cubicBezTo>
                    <a:cubicBezTo>
                      <a:pt x="22" y="4"/>
                      <a:pt x="22" y="4"/>
                      <a:pt x="22" y="4"/>
                    </a:cubicBezTo>
                    <a:cubicBezTo>
                      <a:pt x="17" y="3"/>
                      <a:pt x="13" y="4"/>
                      <a:pt x="8" y="7"/>
                    </a:cubicBezTo>
                    <a:cubicBezTo>
                      <a:pt x="3" y="10"/>
                      <a:pt x="3" y="10"/>
                      <a:pt x="3" y="10"/>
                    </a:cubicBezTo>
                    <a:cubicBezTo>
                      <a:pt x="3" y="10"/>
                      <a:pt x="2" y="10"/>
                      <a:pt x="2" y="1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509" name="Picture 508">
              <a:extLst>
                <a:ext uri="{FF2B5EF4-FFF2-40B4-BE49-F238E27FC236}">
                  <a16:creationId xmlns:a16="http://schemas.microsoft.com/office/drawing/2014/main" id="{DFA566B0-9165-426C-B7F6-636754DA1C99}"/>
                </a:ext>
              </a:extLst>
            </p:cNvPr>
            <p:cNvPicPr>
              <a:picLocks noChangeAspect="1"/>
            </p:cNvPicPr>
            <p:nvPr/>
          </p:nvPicPr>
          <p:blipFill>
            <a:blip r:embed="rId29"/>
            <a:stretch>
              <a:fillRect/>
            </a:stretch>
          </p:blipFill>
          <p:spPr>
            <a:xfrm>
              <a:off x="2019274" y="5064460"/>
              <a:ext cx="828267" cy="833132"/>
            </a:xfrm>
            <a:prstGeom prst="rect">
              <a:avLst/>
            </a:prstGeom>
          </p:spPr>
        </p:pic>
        <p:pic>
          <p:nvPicPr>
            <p:cNvPr id="510" name="Picture 509">
              <a:extLst>
                <a:ext uri="{FF2B5EF4-FFF2-40B4-BE49-F238E27FC236}">
                  <a16:creationId xmlns:a16="http://schemas.microsoft.com/office/drawing/2014/main" id="{046DDC2A-AAD0-4C8F-8EC1-656CB9FEC4B3}"/>
                </a:ext>
              </a:extLst>
            </p:cNvPr>
            <p:cNvPicPr>
              <a:picLocks noChangeAspect="1"/>
            </p:cNvPicPr>
            <p:nvPr/>
          </p:nvPicPr>
          <p:blipFill>
            <a:blip r:embed="rId9"/>
            <a:stretch>
              <a:fillRect/>
            </a:stretch>
          </p:blipFill>
          <p:spPr>
            <a:xfrm>
              <a:off x="3067042" y="5064460"/>
              <a:ext cx="828267" cy="833132"/>
            </a:xfrm>
            <a:prstGeom prst="rect">
              <a:avLst/>
            </a:prstGeom>
          </p:spPr>
        </p:pic>
        <p:pic>
          <p:nvPicPr>
            <p:cNvPr id="511" name="Picture 510">
              <a:extLst>
                <a:ext uri="{FF2B5EF4-FFF2-40B4-BE49-F238E27FC236}">
                  <a16:creationId xmlns:a16="http://schemas.microsoft.com/office/drawing/2014/main" id="{7A3D91D7-337D-4CE0-9EBF-FED158DF3193}"/>
                </a:ext>
              </a:extLst>
            </p:cNvPr>
            <p:cNvPicPr>
              <a:picLocks noChangeAspect="1"/>
            </p:cNvPicPr>
            <p:nvPr/>
          </p:nvPicPr>
          <p:blipFill>
            <a:blip r:embed="rId8"/>
            <a:stretch>
              <a:fillRect/>
            </a:stretch>
          </p:blipFill>
          <p:spPr>
            <a:xfrm>
              <a:off x="4114317" y="5064460"/>
              <a:ext cx="824802" cy="833133"/>
            </a:xfrm>
            <a:prstGeom prst="rect">
              <a:avLst/>
            </a:prstGeom>
          </p:spPr>
        </p:pic>
        <p:pic>
          <p:nvPicPr>
            <p:cNvPr id="512" name="Picture 511">
              <a:extLst>
                <a:ext uri="{FF2B5EF4-FFF2-40B4-BE49-F238E27FC236}">
                  <a16:creationId xmlns:a16="http://schemas.microsoft.com/office/drawing/2014/main" id="{4668F2A9-E4D6-4923-9C98-9C8F2FCC64FF}"/>
                </a:ext>
              </a:extLst>
            </p:cNvPr>
            <p:cNvPicPr>
              <a:picLocks noChangeAspect="1"/>
            </p:cNvPicPr>
            <p:nvPr/>
          </p:nvPicPr>
          <p:blipFill>
            <a:blip r:embed="rId21"/>
            <a:stretch>
              <a:fillRect/>
            </a:stretch>
          </p:blipFill>
          <p:spPr>
            <a:xfrm>
              <a:off x="5160302" y="5064460"/>
              <a:ext cx="824802" cy="833133"/>
            </a:xfrm>
            <a:prstGeom prst="rect">
              <a:avLst/>
            </a:prstGeom>
          </p:spPr>
        </p:pic>
        <p:pic>
          <p:nvPicPr>
            <p:cNvPr id="513" name="Picture 512">
              <a:extLst>
                <a:ext uri="{FF2B5EF4-FFF2-40B4-BE49-F238E27FC236}">
                  <a16:creationId xmlns:a16="http://schemas.microsoft.com/office/drawing/2014/main" id="{0BD0DABD-196D-4E8B-B3AE-820D03F252F3}"/>
                </a:ext>
              </a:extLst>
            </p:cNvPr>
            <p:cNvPicPr>
              <a:picLocks noChangeAspect="1"/>
            </p:cNvPicPr>
            <p:nvPr/>
          </p:nvPicPr>
          <p:blipFill>
            <a:blip r:embed="rId23"/>
            <a:stretch>
              <a:fillRect/>
            </a:stretch>
          </p:blipFill>
          <p:spPr>
            <a:xfrm>
              <a:off x="6205871" y="5064460"/>
              <a:ext cx="828267" cy="833132"/>
            </a:xfrm>
            <a:prstGeom prst="rect">
              <a:avLst/>
            </a:prstGeom>
          </p:spPr>
        </p:pic>
        <p:pic>
          <p:nvPicPr>
            <p:cNvPr id="514" name="Picture 513">
              <a:extLst>
                <a:ext uri="{FF2B5EF4-FFF2-40B4-BE49-F238E27FC236}">
                  <a16:creationId xmlns:a16="http://schemas.microsoft.com/office/drawing/2014/main" id="{B5208B6C-E63C-4579-A21E-4045DCEAF15A}"/>
                </a:ext>
              </a:extLst>
            </p:cNvPr>
            <p:cNvPicPr>
              <a:picLocks noChangeAspect="1"/>
            </p:cNvPicPr>
            <p:nvPr/>
          </p:nvPicPr>
          <p:blipFill>
            <a:blip r:embed="rId12"/>
            <a:stretch>
              <a:fillRect/>
            </a:stretch>
          </p:blipFill>
          <p:spPr>
            <a:xfrm>
              <a:off x="6207603" y="6084353"/>
              <a:ext cx="824802" cy="833133"/>
            </a:xfrm>
            <a:prstGeom prst="rect">
              <a:avLst/>
            </a:prstGeom>
          </p:spPr>
        </p:pic>
        <p:pic>
          <p:nvPicPr>
            <p:cNvPr id="515" name="Picture 514">
              <a:extLst>
                <a:ext uri="{FF2B5EF4-FFF2-40B4-BE49-F238E27FC236}">
                  <a16:creationId xmlns:a16="http://schemas.microsoft.com/office/drawing/2014/main" id="{82D135D4-4E87-4F75-866F-5F285B37D33D}"/>
                </a:ext>
              </a:extLst>
            </p:cNvPr>
            <p:cNvPicPr>
              <a:picLocks noChangeAspect="1"/>
            </p:cNvPicPr>
            <p:nvPr/>
          </p:nvPicPr>
          <p:blipFill>
            <a:blip r:embed="rId4"/>
            <a:stretch>
              <a:fillRect/>
            </a:stretch>
          </p:blipFill>
          <p:spPr>
            <a:xfrm>
              <a:off x="4114317" y="6084353"/>
              <a:ext cx="824802" cy="833133"/>
            </a:xfrm>
            <a:prstGeom prst="rect">
              <a:avLst/>
            </a:prstGeom>
          </p:spPr>
        </p:pic>
        <p:pic>
          <p:nvPicPr>
            <p:cNvPr id="516" name="Picture 515">
              <a:extLst>
                <a:ext uri="{FF2B5EF4-FFF2-40B4-BE49-F238E27FC236}">
                  <a16:creationId xmlns:a16="http://schemas.microsoft.com/office/drawing/2014/main" id="{161BD4EC-EA4B-4BE6-9F1D-CF5795235E25}"/>
                </a:ext>
              </a:extLst>
            </p:cNvPr>
            <p:cNvPicPr>
              <a:picLocks noChangeAspect="1"/>
            </p:cNvPicPr>
            <p:nvPr/>
          </p:nvPicPr>
          <p:blipFill>
            <a:blip r:embed="rId5"/>
            <a:stretch>
              <a:fillRect/>
            </a:stretch>
          </p:blipFill>
          <p:spPr>
            <a:xfrm>
              <a:off x="3068774" y="6084353"/>
              <a:ext cx="824802" cy="833133"/>
            </a:xfrm>
            <a:prstGeom prst="rect">
              <a:avLst/>
            </a:prstGeom>
          </p:spPr>
        </p:pic>
        <p:pic>
          <p:nvPicPr>
            <p:cNvPr id="517" name="Picture 516">
              <a:extLst>
                <a:ext uri="{FF2B5EF4-FFF2-40B4-BE49-F238E27FC236}">
                  <a16:creationId xmlns:a16="http://schemas.microsoft.com/office/drawing/2014/main" id="{BB160B90-11CA-4177-BBDF-517EA3926CAD}"/>
                </a:ext>
              </a:extLst>
            </p:cNvPr>
            <p:cNvPicPr>
              <a:picLocks noChangeAspect="1"/>
            </p:cNvPicPr>
            <p:nvPr/>
          </p:nvPicPr>
          <p:blipFill>
            <a:blip r:embed="rId15"/>
            <a:stretch>
              <a:fillRect/>
            </a:stretch>
          </p:blipFill>
          <p:spPr>
            <a:xfrm flipH="1">
              <a:off x="5160302" y="6084353"/>
              <a:ext cx="824802" cy="833133"/>
            </a:xfrm>
            <a:prstGeom prst="rect">
              <a:avLst/>
            </a:prstGeom>
          </p:spPr>
        </p:pic>
        <p:pic>
          <p:nvPicPr>
            <p:cNvPr id="518" name="Picture 517">
              <a:extLst>
                <a:ext uri="{FF2B5EF4-FFF2-40B4-BE49-F238E27FC236}">
                  <a16:creationId xmlns:a16="http://schemas.microsoft.com/office/drawing/2014/main" id="{BA237DBA-63CD-4FA5-932E-72BE9F9E1E18}"/>
                </a:ext>
              </a:extLst>
            </p:cNvPr>
            <p:cNvPicPr>
              <a:picLocks noChangeAspect="1"/>
            </p:cNvPicPr>
            <p:nvPr/>
          </p:nvPicPr>
          <p:blipFill>
            <a:blip r:embed="rId17"/>
            <a:stretch>
              <a:fillRect/>
            </a:stretch>
          </p:blipFill>
          <p:spPr>
            <a:xfrm flipH="1">
              <a:off x="2021006" y="6084353"/>
              <a:ext cx="824802" cy="833133"/>
            </a:xfrm>
            <a:prstGeom prst="rect">
              <a:avLst/>
            </a:prstGeom>
          </p:spPr>
        </p:pic>
      </p:grpSp>
      <p:sp>
        <p:nvSpPr>
          <p:cNvPr id="520" name="Freeform: Shape 519">
            <a:extLst>
              <a:ext uri="{FF2B5EF4-FFF2-40B4-BE49-F238E27FC236}">
                <a16:creationId xmlns:a16="http://schemas.microsoft.com/office/drawing/2014/main" id="{3384AE41-130D-40F9-AFDE-1B800785ED03}"/>
              </a:ext>
            </a:extLst>
          </p:cNvPr>
          <p:cNvSpPr/>
          <p:nvPr/>
        </p:nvSpPr>
        <p:spPr bwMode="auto">
          <a:xfrm>
            <a:off x="0" y="0"/>
            <a:ext cx="12192000" cy="6858000"/>
          </a:xfrm>
          <a:custGeom>
            <a:avLst/>
            <a:gdLst>
              <a:gd name="connsiteX0" fmla="*/ 2955472 w 12192000"/>
              <a:gd name="connsiteY0" fmla="*/ 2901043 h 6858000"/>
              <a:gd name="connsiteX1" fmla="*/ 2955472 w 12192000"/>
              <a:gd name="connsiteY1" fmla="*/ 3946072 h 6858000"/>
              <a:gd name="connsiteX2" fmla="*/ 9225643 w 12192000"/>
              <a:gd name="connsiteY2" fmla="*/ 3946072 h 6858000"/>
              <a:gd name="connsiteX3" fmla="*/ 9225643 w 12192000"/>
              <a:gd name="connsiteY3" fmla="*/ 290104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955472" y="2901043"/>
                </a:moveTo>
                <a:lnTo>
                  <a:pt x="2955472" y="3946072"/>
                </a:lnTo>
                <a:lnTo>
                  <a:pt x="9225643" y="3946072"/>
                </a:lnTo>
                <a:lnTo>
                  <a:pt x="9225643" y="2901043"/>
                </a:lnTo>
                <a:close/>
                <a:moveTo>
                  <a:pt x="0" y="0"/>
                </a:moveTo>
                <a:lnTo>
                  <a:pt x="12192000" y="0"/>
                </a:lnTo>
                <a:lnTo>
                  <a:pt x="12192000" y="6858000"/>
                </a:lnTo>
                <a:lnTo>
                  <a:pt x="0" y="6858000"/>
                </a:lnTo>
                <a:close/>
              </a:path>
            </a:pathLst>
          </a:custGeom>
          <a:solidFill>
            <a:schemeClr val="bg1">
              <a:alpha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4046297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20"/>
                                        </p:tgtEl>
                                        <p:attrNameLst>
                                          <p:attrName>style.visibility</p:attrName>
                                        </p:attrNameLst>
                                      </p:cBhvr>
                                      <p:to>
                                        <p:strVal val="visible"/>
                                      </p:to>
                                    </p:set>
                                    <p:anim calcmode="lin" valueType="num">
                                      <p:cBhvr>
                                        <p:cTn id="7" dur="1000" fill="hold"/>
                                        <p:tgtEl>
                                          <p:spTgt spid="520"/>
                                        </p:tgtEl>
                                        <p:attrNameLst>
                                          <p:attrName>ppt_w</p:attrName>
                                        </p:attrNameLst>
                                      </p:cBhvr>
                                      <p:tavLst>
                                        <p:tav tm="0">
                                          <p:val>
                                            <p:strVal val="#ppt_w+.3"/>
                                          </p:val>
                                        </p:tav>
                                        <p:tav tm="100000">
                                          <p:val>
                                            <p:strVal val="#ppt_w"/>
                                          </p:val>
                                        </p:tav>
                                      </p:tavLst>
                                    </p:anim>
                                    <p:anim calcmode="lin" valueType="num">
                                      <p:cBhvr>
                                        <p:cTn id="8" dur="1000" fill="hold"/>
                                        <p:tgtEl>
                                          <p:spTgt spid="520"/>
                                        </p:tgtEl>
                                        <p:attrNameLst>
                                          <p:attrName>ppt_h</p:attrName>
                                        </p:attrNameLst>
                                      </p:cBhvr>
                                      <p:tavLst>
                                        <p:tav tm="0">
                                          <p:val>
                                            <p:strVal val="#ppt_h"/>
                                          </p:val>
                                        </p:tav>
                                        <p:tav tm="100000">
                                          <p:val>
                                            <p:strVal val="#ppt_h"/>
                                          </p:val>
                                        </p:tav>
                                      </p:tavLst>
                                    </p:anim>
                                    <p:animEffect transition="in" filter="fade">
                                      <p:cBhvr>
                                        <p:cTn id="9" dur="1000"/>
                                        <p:tgtEl>
                                          <p:spTgt spid="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Office Insiders play a key role</a:t>
            </a:r>
          </a:p>
        </p:txBody>
      </p:sp>
      <p:sp>
        <p:nvSpPr>
          <p:cNvPr id="63" name="Text Placeholder 5">
            <a:extLst>
              <a:ext uri="{FF2B5EF4-FFF2-40B4-BE49-F238E27FC236}">
                <a16:creationId xmlns:a16="http://schemas.microsoft.com/office/drawing/2014/main" id="{91851352-2652-A247-902C-0F1194F927DD}"/>
              </a:ext>
            </a:extLst>
          </p:cNvPr>
          <p:cNvSpPr>
            <a:spLocks noGrp="1"/>
          </p:cNvSpPr>
          <p:nvPr>
            <p:ph type="body" sz="quarter" idx="10"/>
          </p:nvPr>
        </p:nvSpPr>
        <p:spPr>
          <a:xfrm>
            <a:off x="3681412" y="1508843"/>
            <a:ext cx="4197852" cy="307777"/>
          </a:xfrm>
        </p:spPr>
        <p:txBody>
          <a:bodyPr/>
          <a:lstStyle/>
          <a:p>
            <a:r>
              <a:rPr lang="en-US" sz="2000"/>
              <a:t>Feature influence</a:t>
            </a:r>
          </a:p>
        </p:txBody>
      </p:sp>
      <p:sp>
        <p:nvSpPr>
          <p:cNvPr id="64" name="Text Placeholder 5">
            <a:extLst>
              <a:ext uri="{FF2B5EF4-FFF2-40B4-BE49-F238E27FC236}">
                <a16:creationId xmlns:a16="http://schemas.microsoft.com/office/drawing/2014/main" id="{F6F6CCE8-D9A3-3C4E-8CA8-58011ADF09A5}"/>
              </a:ext>
            </a:extLst>
          </p:cNvPr>
          <p:cNvSpPr txBox="1">
            <a:spLocks/>
          </p:cNvSpPr>
          <p:nvPr/>
        </p:nvSpPr>
        <p:spPr>
          <a:xfrm>
            <a:off x="3681412" y="2278951"/>
            <a:ext cx="4197852"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Scenario validation</a:t>
            </a:r>
          </a:p>
        </p:txBody>
      </p:sp>
      <p:sp>
        <p:nvSpPr>
          <p:cNvPr id="65" name="Text Placeholder 5">
            <a:extLst>
              <a:ext uri="{FF2B5EF4-FFF2-40B4-BE49-F238E27FC236}">
                <a16:creationId xmlns:a16="http://schemas.microsoft.com/office/drawing/2014/main" id="{8ADF0B9A-39A7-3944-9A52-81AA89F2F68A}"/>
              </a:ext>
            </a:extLst>
          </p:cNvPr>
          <p:cNvSpPr txBox="1">
            <a:spLocks/>
          </p:cNvSpPr>
          <p:nvPr/>
        </p:nvSpPr>
        <p:spPr>
          <a:xfrm>
            <a:off x="3681412" y="3043011"/>
            <a:ext cx="4197852"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Bugs</a:t>
            </a:r>
          </a:p>
        </p:txBody>
      </p:sp>
      <p:sp>
        <p:nvSpPr>
          <p:cNvPr id="66" name="Text Placeholder 5">
            <a:extLst>
              <a:ext uri="{FF2B5EF4-FFF2-40B4-BE49-F238E27FC236}">
                <a16:creationId xmlns:a16="http://schemas.microsoft.com/office/drawing/2014/main" id="{FC8B1F2E-7F30-A340-B834-77733EF1E80F}"/>
              </a:ext>
            </a:extLst>
          </p:cNvPr>
          <p:cNvSpPr txBox="1">
            <a:spLocks/>
          </p:cNvSpPr>
          <p:nvPr/>
        </p:nvSpPr>
        <p:spPr>
          <a:xfrm>
            <a:off x="3681412" y="3829918"/>
            <a:ext cx="4197852"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Telemetry</a:t>
            </a:r>
          </a:p>
        </p:txBody>
      </p:sp>
      <p:sp>
        <p:nvSpPr>
          <p:cNvPr id="6" name="Freeform 7">
            <a:extLst>
              <a:ext uri="{FF2B5EF4-FFF2-40B4-BE49-F238E27FC236}">
                <a16:creationId xmlns:a16="http://schemas.microsoft.com/office/drawing/2014/main" id="{4D298291-4B24-40AA-A4D5-C894ED7F343C}"/>
              </a:ext>
            </a:extLst>
          </p:cNvPr>
          <p:cNvSpPr>
            <a:spLocks/>
          </p:cNvSpPr>
          <p:nvPr/>
        </p:nvSpPr>
        <p:spPr bwMode="auto">
          <a:xfrm>
            <a:off x="3884612" y="6564047"/>
            <a:ext cx="6202363" cy="80963"/>
          </a:xfrm>
          <a:custGeom>
            <a:avLst/>
            <a:gdLst>
              <a:gd name="T0" fmla="*/ 1213 w 1221"/>
              <a:gd name="T1" fmla="*/ 0 h 16"/>
              <a:gd name="T2" fmla="*/ 8 w 1221"/>
              <a:gd name="T3" fmla="*/ 0 h 16"/>
              <a:gd name="T4" fmla="*/ 0 w 1221"/>
              <a:gd name="T5" fmla="*/ 8 h 16"/>
              <a:gd name="T6" fmla="*/ 0 w 1221"/>
              <a:gd name="T7" fmla="*/ 8 h 16"/>
              <a:gd name="T8" fmla="*/ 8 w 1221"/>
              <a:gd name="T9" fmla="*/ 16 h 16"/>
              <a:gd name="T10" fmla="*/ 1213 w 1221"/>
              <a:gd name="T11" fmla="*/ 16 h 16"/>
              <a:gd name="T12" fmla="*/ 1221 w 1221"/>
              <a:gd name="T13" fmla="*/ 8 h 16"/>
              <a:gd name="T14" fmla="*/ 1213 w 1221"/>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1" h="16">
                <a:moveTo>
                  <a:pt x="1213" y="0"/>
                </a:moveTo>
                <a:cubicBezTo>
                  <a:pt x="8" y="0"/>
                  <a:pt x="8" y="0"/>
                  <a:pt x="8" y="0"/>
                </a:cubicBezTo>
                <a:cubicBezTo>
                  <a:pt x="4" y="0"/>
                  <a:pt x="0" y="4"/>
                  <a:pt x="0" y="8"/>
                </a:cubicBezTo>
                <a:cubicBezTo>
                  <a:pt x="0" y="8"/>
                  <a:pt x="0" y="8"/>
                  <a:pt x="0" y="8"/>
                </a:cubicBezTo>
                <a:cubicBezTo>
                  <a:pt x="0" y="12"/>
                  <a:pt x="4" y="16"/>
                  <a:pt x="8" y="16"/>
                </a:cubicBezTo>
                <a:cubicBezTo>
                  <a:pt x="1213" y="16"/>
                  <a:pt x="1213" y="16"/>
                  <a:pt x="1213" y="16"/>
                </a:cubicBezTo>
                <a:cubicBezTo>
                  <a:pt x="1218" y="16"/>
                  <a:pt x="1221" y="12"/>
                  <a:pt x="1221" y="8"/>
                </a:cubicBezTo>
                <a:cubicBezTo>
                  <a:pt x="1221" y="4"/>
                  <a:pt x="1218" y="0"/>
                  <a:pt x="1213" y="0"/>
                </a:cubicBezTo>
              </a:path>
            </a:pathLst>
          </a:custGeom>
          <a:solidFill>
            <a:srgbClr val="ABC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8">
            <a:extLst>
              <a:ext uri="{FF2B5EF4-FFF2-40B4-BE49-F238E27FC236}">
                <a16:creationId xmlns:a16="http://schemas.microsoft.com/office/drawing/2014/main" id="{F4425FB3-247E-4944-B64F-44B5DB42CC4B}"/>
              </a:ext>
            </a:extLst>
          </p:cNvPr>
          <p:cNvSpPr>
            <a:spLocks noChangeArrowheads="1"/>
          </p:cNvSpPr>
          <p:nvPr/>
        </p:nvSpPr>
        <p:spPr bwMode="auto">
          <a:xfrm>
            <a:off x="3681412" y="1982522"/>
            <a:ext cx="6440488" cy="39688"/>
          </a:xfrm>
          <a:prstGeom prst="rect">
            <a:avLst/>
          </a:prstGeom>
          <a:solidFill>
            <a:srgbClr val="ADC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 name="Rectangle 9">
            <a:extLst>
              <a:ext uri="{FF2B5EF4-FFF2-40B4-BE49-F238E27FC236}">
                <a16:creationId xmlns:a16="http://schemas.microsoft.com/office/drawing/2014/main" id="{FBAFE861-68EE-4CBA-84AF-3DAF961AB8A2}"/>
              </a:ext>
            </a:extLst>
          </p:cNvPr>
          <p:cNvSpPr>
            <a:spLocks noChangeArrowheads="1"/>
          </p:cNvSpPr>
          <p:nvPr/>
        </p:nvSpPr>
        <p:spPr bwMode="auto">
          <a:xfrm>
            <a:off x="3681412" y="2755635"/>
            <a:ext cx="6440488" cy="39688"/>
          </a:xfrm>
          <a:prstGeom prst="rect">
            <a:avLst/>
          </a:prstGeom>
          <a:solidFill>
            <a:srgbClr val="ADC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10">
            <a:extLst>
              <a:ext uri="{FF2B5EF4-FFF2-40B4-BE49-F238E27FC236}">
                <a16:creationId xmlns:a16="http://schemas.microsoft.com/office/drawing/2014/main" id="{8CCC89C1-4B49-48C8-8BCE-BF007A85BCBE}"/>
              </a:ext>
            </a:extLst>
          </p:cNvPr>
          <p:cNvSpPr>
            <a:spLocks noChangeArrowheads="1"/>
          </p:cNvSpPr>
          <p:nvPr/>
        </p:nvSpPr>
        <p:spPr bwMode="auto">
          <a:xfrm>
            <a:off x="3681412" y="3527160"/>
            <a:ext cx="6440488" cy="46038"/>
          </a:xfrm>
          <a:prstGeom prst="rect">
            <a:avLst/>
          </a:prstGeom>
          <a:solidFill>
            <a:srgbClr val="ADC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Rectangle 11">
            <a:extLst>
              <a:ext uri="{FF2B5EF4-FFF2-40B4-BE49-F238E27FC236}">
                <a16:creationId xmlns:a16="http://schemas.microsoft.com/office/drawing/2014/main" id="{06E15836-80EA-4840-A5BF-AEA829699062}"/>
              </a:ext>
            </a:extLst>
          </p:cNvPr>
          <p:cNvSpPr>
            <a:spLocks noChangeArrowheads="1"/>
          </p:cNvSpPr>
          <p:nvPr/>
        </p:nvSpPr>
        <p:spPr bwMode="auto">
          <a:xfrm>
            <a:off x="3681412" y="4305035"/>
            <a:ext cx="6440488" cy="41275"/>
          </a:xfrm>
          <a:prstGeom prst="rect">
            <a:avLst/>
          </a:prstGeom>
          <a:solidFill>
            <a:srgbClr val="ADC90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14" name="Group 113">
            <a:extLst>
              <a:ext uri="{FF2B5EF4-FFF2-40B4-BE49-F238E27FC236}">
                <a16:creationId xmlns:a16="http://schemas.microsoft.com/office/drawing/2014/main" id="{DC0CEF91-9CAF-43CF-B8DE-2BC13653BE45}"/>
              </a:ext>
            </a:extLst>
          </p:cNvPr>
          <p:cNvGrpSpPr/>
          <p:nvPr/>
        </p:nvGrpSpPr>
        <p:grpSpPr>
          <a:xfrm>
            <a:off x="7659065" y="2646145"/>
            <a:ext cx="925325" cy="3793565"/>
            <a:chOff x="7659065" y="2646145"/>
            <a:chExt cx="925325" cy="3793565"/>
          </a:xfrm>
        </p:grpSpPr>
        <p:sp>
          <p:nvSpPr>
            <p:cNvPr id="14" name="Freeform 15">
              <a:extLst>
                <a:ext uri="{FF2B5EF4-FFF2-40B4-BE49-F238E27FC236}">
                  <a16:creationId xmlns:a16="http://schemas.microsoft.com/office/drawing/2014/main" id="{AF2BD81D-331C-442E-8BA9-6E31E4C11616}"/>
                </a:ext>
              </a:extLst>
            </p:cNvPr>
            <p:cNvSpPr>
              <a:spLocks/>
            </p:cNvSpPr>
            <p:nvPr/>
          </p:nvSpPr>
          <p:spPr bwMode="auto">
            <a:xfrm>
              <a:off x="7912100" y="3816255"/>
              <a:ext cx="431800" cy="2623455"/>
            </a:xfrm>
            <a:custGeom>
              <a:avLst/>
              <a:gdLst>
                <a:gd name="T0" fmla="*/ 106 w 272"/>
                <a:gd name="T1" fmla="*/ 1384 h 1384"/>
                <a:gd name="T2" fmla="*/ 154 w 272"/>
                <a:gd name="T3" fmla="*/ 1384 h 1384"/>
                <a:gd name="T4" fmla="*/ 154 w 272"/>
                <a:gd name="T5" fmla="*/ 881 h 1384"/>
                <a:gd name="T6" fmla="*/ 202 w 272"/>
                <a:gd name="T7" fmla="*/ 833 h 1384"/>
                <a:gd name="T8" fmla="*/ 272 w 272"/>
                <a:gd name="T9" fmla="*/ 760 h 1384"/>
                <a:gd name="T10" fmla="*/ 237 w 272"/>
                <a:gd name="T11" fmla="*/ 725 h 1384"/>
                <a:gd name="T12" fmla="*/ 154 w 272"/>
                <a:gd name="T13" fmla="*/ 811 h 1384"/>
                <a:gd name="T14" fmla="*/ 154 w 272"/>
                <a:gd name="T15" fmla="*/ 0 h 1384"/>
                <a:gd name="T16" fmla="*/ 106 w 272"/>
                <a:gd name="T17" fmla="*/ 0 h 1384"/>
                <a:gd name="T18" fmla="*/ 106 w 272"/>
                <a:gd name="T19" fmla="*/ 292 h 1384"/>
                <a:gd name="T20" fmla="*/ 36 w 272"/>
                <a:gd name="T21" fmla="*/ 219 h 1384"/>
                <a:gd name="T22" fmla="*/ 0 w 272"/>
                <a:gd name="T23" fmla="*/ 254 h 1384"/>
                <a:gd name="T24" fmla="*/ 106 w 272"/>
                <a:gd name="T25" fmla="*/ 359 h 1384"/>
                <a:gd name="T26" fmla="*/ 106 w 272"/>
                <a:gd name="T27" fmla="*/ 1384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2" h="1384">
                  <a:moveTo>
                    <a:pt x="106" y="1384"/>
                  </a:moveTo>
                  <a:lnTo>
                    <a:pt x="154" y="1384"/>
                  </a:lnTo>
                  <a:lnTo>
                    <a:pt x="154" y="881"/>
                  </a:lnTo>
                  <a:lnTo>
                    <a:pt x="202" y="833"/>
                  </a:lnTo>
                  <a:lnTo>
                    <a:pt x="272" y="760"/>
                  </a:lnTo>
                  <a:lnTo>
                    <a:pt x="237" y="725"/>
                  </a:lnTo>
                  <a:lnTo>
                    <a:pt x="154" y="811"/>
                  </a:lnTo>
                  <a:lnTo>
                    <a:pt x="154" y="0"/>
                  </a:lnTo>
                  <a:lnTo>
                    <a:pt x="106" y="0"/>
                  </a:lnTo>
                  <a:lnTo>
                    <a:pt x="106" y="292"/>
                  </a:lnTo>
                  <a:lnTo>
                    <a:pt x="36" y="219"/>
                  </a:lnTo>
                  <a:lnTo>
                    <a:pt x="0" y="254"/>
                  </a:lnTo>
                  <a:lnTo>
                    <a:pt x="106" y="359"/>
                  </a:lnTo>
                  <a:lnTo>
                    <a:pt x="106" y="1384"/>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16">
              <a:extLst>
                <a:ext uri="{FF2B5EF4-FFF2-40B4-BE49-F238E27FC236}">
                  <a16:creationId xmlns:a16="http://schemas.microsoft.com/office/drawing/2014/main" id="{F83B193F-CC97-4493-B607-B1585E1FB6C9}"/>
                </a:ext>
              </a:extLst>
            </p:cNvPr>
            <p:cNvSpPr>
              <a:spLocks/>
            </p:cNvSpPr>
            <p:nvPr/>
          </p:nvSpPr>
          <p:spPr bwMode="auto">
            <a:xfrm>
              <a:off x="8228790" y="5016228"/>
              <a:ext cx="355600" cy="354013"/>
            </a:xfrm>
            <a:custGeom>
              <a:avLst/>
              <a:gdLst>
                <a:gd name="T0" fmla="*/ 65 w 70"/>
                <a:gd name="T1" fmla="*/ 5 h 70"/>
                <a:gd name="T2" fmla="*/ 53 w 70"/>
                <a:gd name="T3" fmla="*/ 53 h 70"/>
                <a:gd name="T4" fmla="*/ 5 w 70"/>
                <a:gd name="T5" fmla="*/ 65 h 70"/>
                <a:gd name="T6" fmla="*/ 17 w 70"/>
                <a:gd name="T7" fmla="*/ 17 h 70"/>
                <a:gd name="T8" fmla="*/ 65 w 70"/>
                <a:gd name="T9" fmla="*/ 5 h 70"/>
              </a:gdLst>
              <a:ahLst/>
              <a:cxnLst>
                <a:cxn ang="0">
                  <a:pos x="T0" y="T1"/>
                </a:cxn>
                <a:cxn ang="0">
                  <a:pos x="T2" y="T3"/>
                </a:cxn>
                <a:cxn ang="0">
                  <a:pos x="T4" y="T5"/>
                </a:cxn>
                <a:cxn ang="0">
                  <a:pos x="T6" y="T7"/>
                </a:cxn>
                <a:cxn ang="0">
                  <a:pos x="T8" y="T9"/>
                </a:cxn>
              </a:cxnLst>
              <a:rect l="0" t="0" r="r" b="b"/>
              <a:pathLst>
                <a:path w="70" h="70">
                  <a:moveTo>
                    <a:pt x="65" y="5"/>
                  </a:moveTo>
                  <a:cubicBezTo>
                    <a:pt x="70" y="21"/>
                    <a:pt x="66" y="40"/>
                    <a:pt x="53" y="53"/>
                  </a:cubicBezTo>
                  <a:cubicBezTo>
                    <a:pt x="40" y="66"/>
                    <a:pt x="21" y="70"/>
                    <a:pt x="5" y="65"/>
                  </a:cubicBezTo>
                  <a:cubicBezTo>
                    <a:pt x="0" y="48"/>
                    <a:pt x="4" y="30"/>
                    <a:pt x="17" y="17"/>
                  </a:cubicBezTo>
                  <a:cubicBezTo>
                    <a:pt x="30" y="4"/>
                    <a:pt x="48" y="0"/>
                    <a:pt x="6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17">
              <a:extLst>
                <a:ext uri="{FF2B5EF4-FFF2-40B4-BE49-F238E27FC236}">
                  <a16:creationId xmlns:a16="http://schemas.microsoft.com/office/drawing/2014/main" id="{A2D6C59A-8499-4A9B-8B28-AFCBD8A36116}"/>
                </a:ext>
              </a:extLst>
            </p:cNvPr>
            <p:cNvSpPr>
              <a:spLocks/>
            </p:cNvSpPr>
            <p:nvPr/>
          </p:nvSpPr>
          <p:spPr bwMode="auto">
            <a:xfrm>
              <a:off x="7659065" y="4015380"/>
              <a:ext cx="355600" cy="354013"/>
            </a:xfrm>
            <a:custGeom>
              <a:avLst/>
              <a:gdLst>
                <a:gd name="T0" fmla="*/ 5 w 70"/>
                <a:gd name="T1" fmla="*/ 5 h 70"/>
                <a:gd name="T2" fmla="*/ 53 w 70"/>
                <a:gd name="T3" fmla="*/ 17 h 70"/>
                <a:gd name="T4" fmla="*/ 65 w 70"/>
                <a:gd name="T5" fmla="*/ 65 h 70"/>
                <a:gd name="T6" fmla="*/ 17 w 70"/>
                <a:gd name="T7" fmla="*/ 53 h 70"/>
                <a:gd name="T8" fmla="*/ 5 w 70"/>
                <a:gd name="T9" fmla="*/ 5 h 70"/>
              </a:gdLst>
              <a:ahLst/>
              <a:cxnLst>
                <a:cxn ang="0">
                  <a:pos x="T0" y="T1"/>
                </a:cxn>
                <a:cxn ang="0">
                  <a:pos x="T2" y="T3"/>
                </a:cxn>
                <a:cxn ang="0">
                  <a:pos x="T4" y="T5"/>
                </a:cxn>
                <a:cxn ang="0">
                  <a:pos x="T6" y="T7"/>
                </a:cxn>
                <a:cxn ang="0">
                  <a:pos x="T8" y="T9"/>
                </a:cxn>
              </a:cxnLst>
              <a:rect l="0" t="0" r="r" b="b"/>
              <a:pathLst>
                <a:path w="70" h="70">
                  <a:moveTo>
                    <a:pt x="5" y="5"/>
                  </a:moveTo>
                  <a:cubicBezTo>
                    <a:pt x="22" y="0"/>
                    <a:pt x="40" y="4"/>
                    <a:pt x="53" y="17"/>
                  </a:cubicBezTo>
                  <a:cubicBezTo>
                    <a:pt x="66" y="30"/>
                    <a:pt x="70" y="48"/>
                    <a:pt x="65" y="65"/>
                  </a:cubicBezTo>
                  <a:cubicBezTo>
                    <a:pt x="49" y="70"/>
                    <a:pt x="30" y="66"/>
                    <a:pt x="17" y="53"/>
                  </a:cubicBezTo>
                  <a:cubicBezTo>
                    <a:pt x="4" y="40"/>
                    <a:pt x="0" y="21"/>
                    <a:pt x="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18">
              <a:extLst>
                <a:ext uri="{FF2B5EF4-FFF2-40B4-BE49-F238E27FC236}">
                  <a16:creationId xmlns:a16="http://schemas.microsoft.com/office/drawing/2014/main" id="{05CEF698-187B-4D3F-909B-163A22DE28E8}"/>
                </a:ext>
              </a:extLst>
            </p:cNvPr>
            <p:cNvSpPr>
              <a:spLocks/>
            </p:cNvSpPr>
            <p:nvPr/>
          </p:nvSpPr>
          <p:spPr bwMode="auto">
            <a:xfrm>
              <a:off x="7720012" y="2646145"/>
              <a:ext cx="796925" cy="1298575"/>
            </a:xfrm>
            <a:custGeom>
              <a:avLst/>
              <a:gdLst>
                <a:gd name="T0" fmla="*/ 79 w 157"/>
                <a:gd name="T1" fmla="*/ 0 h 257"/>
                <a:gd name="T2" fmla="*/ 157 w 157"/>
                <a:gd name="T3" fmla="*/ 128 h 257"/>
                <a:gd name="T4" fmla="*/ 79 w 157"/>
                <a:gd name="T5" fmla="*/ 257 h 257"/>
                <a:gd name="T6" fmla="*/ 0 w 157"/>
                <a:gd name="T7" fmla="*/ 128 h 257"/>
                <a:gd name="T8" fmla="*/ 79 w 157"/>
                <a:gd name="T9" fmla="*/ 0 h 257"/>
              </a:gdLst>
              <a:ahLst/>
              <a:cxnLst>
                <a:cxn ang="0">
                  <a:pos x="T0" y="T1"/>
                </a:cxn>
                <a:cxn ang="0">
                  <a:pos x="T2" y="T3"/>
                </a:cxn>
                <a:cxn ang="0">
                  <a:pos x="T4" y="T5"/>
                </a:cxn>
                <a:cxn ang="0">
                  <a:pos x="T6" y="T7"/>
                </a:cxn>
                <a:cxn ang="0">
                  <a:pos x="T8" y="T9"/>
                </a:cxn>
              </a:cxnLst>
              <a:rect l="0" t="0" r="r" b="b"/>
              <a:pathLst>
                <a:path w="157" h="257">
                  <a:moveTo>
                    <a:pt x="79" y="0"/>
                  </a:moveTo>
                  <a:cubicBezTo>
                    <a:pt x="125" y="24"/>
                    <a:pt x="157" y="72"/>
                    <a:pt x="157" y="128"/>
                  </a:cubicBezTo>
                  <a:cubicBezTo>
                    <a:pt x="157" y="184"/>
                    <a:pt x="125" y="233"/>
                    <a:pt x="79" y="257"/>
                  </a:cubicBezTo>
                  <a:cubicBezTo>
                    <a:pt x="32" y="233"/>
                    <a:pt x="0" y="184"/>
                    <a:pt x="0" y="128"/>
                  </a:cubicBezTo>
                  <a:cubicBezTo>
                    <a:pt x="0" y="72"/>
                    <a:pt x="32" y="24"/>
                    <a:pt x="79"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3" name="Group 112">
            <a:extLst>
              <a:ext uri="{FF2B5EF4-FFF2-40B4-BE49-F238E27FC236}">
                <a16:creationId xmlns:a16="http://schemas.microsoft.com/office/drawing/2014/main" id="{06DA1B6B-9279-4935-85C9-FA4C4C37B9E5}"/>
              </a:ext>
            </a:extLst>
          </p:cNvPr>
          <p:cNvGrpSpPr/>
          <p:nvPr/>
        </p:nvGrpSpPr>
        <p:grpSpPr>
          <a:xfrm>
            <a:off x="6408737" y="3406742"/>
            <a:ext cx="981075" cy="3036445"/>
            <a:chOff x="6408737" y="3406742"/>
            <a:chExt cx="981075" cy="3036445"/>
          </a:xfrm>
        </p:grpSpPr>
        <p:sp>
          <p:nvSpPr>
            <p:cNvPr id="19" name="Freeform 19">
              <a:extLst>
                <a:ext uri="{FF2B5EF4-FFF2-40B4-BE49-F238E27FC236}">
                  <a16:creationId xmlns:a16="http://schemas.microsoft.com/office/drawing/2014/main" id="{DBFB0B5A-2853-4D3C-BDC7-B6DEF6CE3D6A}"/>
                </a:ext>
              </a:extLst>
            </p:cNvPr>
            <p:cNvSpPr>
              <a:spLocks/>
            </p:cNvSpPr>
            <p:nvPr/>
          </p:nvSpPr>
          <p:spPr bwMode="auto">
            <a:xfrm>
              <a:off x="6692900" y="4632894"/>
              <a:ext cx="412750" cy="1810293"/>
            </a:xfrm>
            <a:custGeom>
              <a:avLst/>
              <a:gdLst>
                <a:gd name="T0" fmla="*/ 106 w 260"/>
                <a:gd name="T1" fmla="*/ 1025 h 1025"/>
                <a:gd name="T2" fmla="*/ 154 w 260"/>
                <a:gd name="T3" fmla="*/ 1025 h 1025"/>
                <a:gd name="T4" fmla="*/ 154 w 260"/>
                <a:gd name="T5" fmla="*/ 557 h 1025"/>
                <a:gd name="T6" fmla="*/ 260 w 260"/>
                <a:gd name="T7" fmla="*/ 452 h 1025"/>
                <a:gd name="T8" fmla="*/ 224 w 260"/>
                <a:gd name="T9" fmla="*/ 417 h 1025"/>
                <a:gd name="T10" fmla="*/ 154 w 260"/>
                <a:gd name="T11" fmla="*/ 490 h 1025"/>
                <a:gd name="T12" fmla="*/ 154 w 260"/>
                <a:gd name="T13" fmla="*/ 306 h 1025"/>
                <a:gd name="T14" fmla="*/ 154 w 260"/>
                <a:gd name="T15" fmla="*/ 306 h 1025"/>
                <a:gd name="T16" fmla="*/ 154 w 260"/>
                <a:gd name="T17" fmla="*/ 284 h 1025"/>
                <a:gd name="T18" fmla="*/ 154 w 260"/>
                <a:gd name="T19" fmla="*/ 284 h 1025"/>
                <a:gd name="T20" fmla="*/ 154 w 260"/>
                <a:gd name="T21" fmla="*/ 0 h 1025"/>
                <a:gd name="T22" fmla="*/ 106 w 260"/>
                <a:gd name="T23" fmla="*/ 0 h 1025"/>
                <a:gd name="T24" fmla="*/ 106 w 260"/>
                <a:gd name="T25" fmla="*/ 236 h 1025"/>
                <a:gd name="T26" fmla="*/ 32 w 260"/>
                <a:gd name="T27" fmla="*/ 166 h 1025"/>
                <a:gd name="T28" fmla="*/ 0 w 260"/>
                <a:gd name="T29" fmla="*/ 201 h 1025"/>
                <a:gd name="T30" fmla="*/ 106 w 260"/>
                <a:gd name="T31" fmla="*/ 306 h 1025"/>
                <a:gd name="T32" fmla="*/ 106 w 260"/>
                <a:gd name="T33" fmla="*/ 1025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0" h="1025">
                  <a:moveTo>
                    <a:pt x="106" y="1025"/>
                  </a:moveTo>
                  <a:lnTo>
                    <a:pt x="154" y="1025"/>
                  </a:lnTo>
                  <a:lnTo>
                    <a:pt x="154" y="557"/>
                  </a:lnTo>
                  <a:lnTo>
                    <a:pt x="260" y="452"/>
                  </a:lnTo>
                  <a:lnTo>
                    <a:pt x="224" y="417"/>
                  </a:lnTo>
                  <a:lnTo>
                    <a:pt x="154" y="490"/>
                  </a:lnTo>
                  <a:lnTo>
                    <a:pt x="154" y="306"/>
                  </a:lnTo>
                  <a:lnTo>
                    <a:pt x="154" y="306"/>
                  </a:lnTo>
                  <a:lnTo>
                    <a:pt x="154" y="284"/>
                  </a:lnTo>
                  <a:lnTo>
                    <a:pt x="154" y="284"/>
                  </a:lnTo>
                  <a:lnTo>
                    <a:pt x="154" y="0"/>
                  </a:lnTo>
                  <a:lnTo>
                    <a:pt x="106" y="0"/>
                  </a:lnTo>
                  <a:lnTo>
                    <a:pt x="106" y="236"/>
                  </a:lnTo>
                  <a:lnTo>
                    <a:pt x="32" y="166"/>
                  </a:lnTo>
                  <a:lnTo>
                    <a:pt x="0" y="201"/>
                  </a:lnTo>
                  <a:lnTo>
                    <a:pt x="106" y="306"/>
                  </a:lnTo>
                  <a:lnTo>
                    <a:pt x="106" y="1025"/>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20">
              <a:extLst>
                <a:ext uri="{FF2B5EF4-FFF2-40B4-BE49-F238E27FC236}">
                  <a16:creationId xmlns:a16="http://schemas.microsoft.com/office/drawing/2014/main" id="{F5A9CFEC-2D00-4F62-8DE8-71EB9B151F64}"/>
                </a:ext>
              </a:extLst>
            </p:cNvPr>
            <p:cNvSpPr>
              <a:spLocks/>
            </p:cNvSpPr>
            <p:nvPr/>
          </p:nvSpPr>
          <p:spPr bwMode="auto">
            <a:xfrm>
              <a:off x="7034212" y="5100558"/>
              <a:ext cx="355600" cy="354013"/>
            </a:xfrm>
            <a:custGeom>
              <a:avLst/>
              <a:gdLst>
                <a:gd name="T0" fmla="*/ 65 w 70"/>
                <a:gd name="T1" fmla="*/ 5 h 70"/>
                <a:gd name="T2" fmla="*/ 17 w 70"/>
                <a:gd name="T3" fmla="*/ 17 h 70"/>
                <a:gd name="T4" fmla="*/ 5 w 70"/>
                <a:gd name="T5" fmla="*/ 65 h 70"/>
                <a:gd name="T6" fmla="*/ 53 w 70"/>
                <a:gd name="T7" fmla="*/ 53 h 70"/>
                <a:gd name="T8" fmla="*/ 65 w 70"/>
                <a:gd name="T9" fmla="*/ 5 h 70"/>
              </a:gdLst>
              <a:ahLst/>
              <a:cxnLst>
                <a:cxn ang="0">
                  <a:pos x="T0" y="T1"/>
                </a:cxn>
                <a:cxn ang="0">
                  <a:pos x="T2" y="T3"/>
                </a:cxn>
                <a:cxn ang="0">
                  <a:pos x="T4" y="T5"/>
                </a:cxn>
                <a:cxn ang="0">
                  <a:pos x="T6" y="T7"/>
                </a:cxn>
                <a:cxn ang="0">
                  <a:pos x="T8" y="T9"/>
                </a:cxn>
              </a:cxnLst>
              <a:rect l="0" t="0" r="r" b="b"/>
              <a:pathLst>
                <a:path w="70" h="70">
                  <a:moveTo>
                    <a:pt x="65" y="5"/>
                  </a:moveTo>
                  <a:cubicBezTo>
                    <a:pt x="48" y="0"/>
                    <a:pt x="30" y="4"/>
                    <a:pt x="17" y="17"/>
                  </a:cubicBezTo>
                  <a:cubicBezTo>
                    <a:pt x="4" y="30"/>
                    <a:pt x="0" y="48"/>
                    <a:pt x="5" y="65"/>
                  </a:cubicBezTo>
                  <a:cubicBezTo>
                    <a:pt x="21" y="70"/>
                    <a:pt x="40" y="66"/>
                    <a:pt x="53" y="53"/>
                  </a:cubicBezTo>
                  <a:cubicBezTo>
                    <a:pt x="66" y="40"/>
                    <a:pt x="70" y="21"/>
                    <a:pt x="6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21">
              <a:extLst>
                <a:ext uri="{FF2B5EF4-FFF2-40B4-BE49-F238E27FC236}">
                  <a16:creationId xmlns:a16="http://schemas.microsoft.com/office/drawing/2014/main" id="{D03B60BC-819F-4C5D-8342-640B61584D28}"/>
                </a:ext>
              </a:extLst>
            </p:cNvPr>
            <p:cNvSpPr>
              <a:spLocks/>
            </p:cNvSpPr>
            <p:nvPr/>
          </p:nvSpPr>
          <p:spPr bwMode="auto">
            <a:xfrm>
              <a:off x="6408737" y="4664039"/>
              <a:ext cx="355600" cy="358775"/>
            </a:xfrm>
            <a:custGeom>
              <a:avLst/>
              <a:gdLst>
                <a:gd name="T0" fmla="*/ 5 w 70"/>
                <a:gd name="T1" fmla="*/ 6 h 71"/>
                <a:gd name="T2" fmla="*/ 53 w 70"/>
                <a:gd name="T3" fmla="*/ 17 h 71"/>
                <a:gd name="T4" fmla="*/ 65 w 70"/>
                <a:gd name="T5" fmla="*/ 65 h 71"/>
                <a:gd name="T6" fmla="*/ 17 w 70"/>
                <a:gd name="T7" fmla="*/ 54 h 71"/>
                <a:gd name="T8" fmla="*/ 5 w 70"/>
                <a:gd name="T9" fmla="*/ 6 h 71"/>
              </a:gdLst>
              <a:ahLst/>
              <a:cxnLst>
                <a:cxn ang="0">
                  <a:pos x="T0" y="T1"/>
                </a:cxn>
                <a:cxn ang="0">
                  <a:pos x="T2" y="T3"/>
                </a:cxn>
                <a:cxn ang="0">
                  <a:pos x="T4" y="T5"/>
                </a:cxn>
                <a:cxn ang="0">
                  <a:pos x="T6" y="T7"/>
                </a:cxn>
                <a:cxn ang="0">
                  <a:pos x="T8" y="T9"/>
                </a:cxn>
              </a:cxnLst>
              <a:rect l="0" t="0" r="r" b="b"/>
              <a:pathLst>
                <a:path w="70" h="71">
                  <a:moveTo>
                    <a:pt x="5" y="6"/>
                  </a:moveTo>
                  <a:cubicBezTo>
                    <a:pt x="22" y="0"/>
                    <a:pt x="40" y="4"/>
                    <a:pt x="53" y="17"/>
                  </a:cubicBezTo>
                  <a:cubicBezTo>
                    <a:pt x="66" y="30"/>
                    <a:pt x="70" y="49"/>
                    <a:pt x="65" y="65"/>
                  </a:cubicBezTo>
                  <a:cubicBezTo>
                    <a:pt x="49" y="71"/>
                    <a:pt x="30" y="67"/>
                    <a:pt x="17" y="54"/>
                  </a:cubicBezTo>
                  <a:cubicBezTo>
                    <a:pt x="4" y="41"/>
                    <a:pt x="0" y="22"/>
                    <a:pt x="5" y="6"/>
                  </a:cubicBezTo>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22">
              <a:extLst>
                <a:ext uri="{FF2B5EF4-FFF2-40B4-BE49-F238E27FC236}">
                  <a16:creationId xmlns:a16="http://schemas.microsoft.com/office/drawing/2014/main" id="{B8142F48-0A4E-4DDB-B540-56C5C13CBDD0}"/>
                </a:ext>
              </a:extLst>
            </p:cNvPr>
            <p:cNvSpPr>
              <a:spLocks/>
            </p:cNvSpPr>
            <p:nvPr/>
          </p:nvSpPr>
          <p:spPr bwMode="auto">
            <a:xfrm>
              <a:off x="6500812" y="3406742"/>
              <a:ext cx="796925" cy="1303338"/>
            </a:xfrm>
            <a:custGeom>
              <a:avLst/>
              <a:gdLst>
                <a:gd name="T0" fmla="*/ 78 w 157"/>
                <a:gd name="T1" fmla="*/ 0 h 258"/>
                <a:gd name="T2" fmla="*/ 0 w 157"/>
                <a:gd name="T3" fmla="*/ 129 h 258"/>
                <a:gd name="T4" fmla="*/ 78 w 157"/>
                <a:gd name="T5" fmla="*/ 258 h 258"/>
                <a:gd name="T6" fmla="*/ 157 w 157"/>
                <a:gd name="T7" fmla="*/ 129 h 258"/>
                <a:gd name="T8" fmla="*/ 78 w 157"/>
                <a:gd name="T9" fmla="*/ 0 h 258"/>
              </a:gdLst>
              <a:ahLst/>
              <a:cxnLst>
                <a:cxn ang="0">
                  <a:pos x="T0" y="T1"/>
                </a:cxn>
                <a:cxn ang="0">
                  <a:pos x="T2" y="T3"/>
                </a:cxn>
                <a:cxn ang="0">
                  <a:pos x="T4" y="T5"/>
                </a:cxn>
                <a:cxn ang="0">
                  <a:pos x="T6" y="T7"/>
                </a:cxn>
                <a:cxn ang="0">
                  <a:pos x="T8" y="T9"/>
                </a:cxn>
              </a:cxnLst>
              <a:rect l="0" t="0" r="r" b="b"/>
              <a:pathLst>
                <a:path w="157" h="258">
                  <a:moveTo>
                    <a:pt x="78" y="0"/>
                  </a:moveTo>
                  <a:cubicBezTo>
                    <a:pt x="32" y="25"/>
                    <a:pt x="0" y="73"/>
                    <a:pt x="0" y="129"/>
                  </a:cubicBezTo>
                  <a:cubicBezTo>
                    <a:pt x="0" y="185"/>
                    <a:pt x="32" y="234"/>
                    <a:pt x="78" y="258"/>
                  </a:cubicBezTo>
                  <a:cubicBezTo>
                    <a:pt x="125" y="234"/>
                    <a:pt x="157" y="185"/>
                    <a:pt x="157" y="129"/>
                  </a:cubicBezTo>
                  <a:cubicBezTo>
                    <a:pt x="157" y="73"/>
                    <a:pt x="125" y="25"/>
                    <a:pt x="78"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2" name="Group 111">
            <a:extLst>
              <a:ext uri="{FF2B5EF4-FFF2-40B4-BE49-F238E27FC236}">
                <a16:creationId xmlns:a16="http://schemas.microsoft.com/office/drawing/2014/main" id="{46153A08-BEDA-4FCF-917E-40681E619B63}"/>
              </a:ext>
            </a:extLst>
          </p:cNvPr>
          <p:cNvGrpSpPr/>
          <p:nvPr/>
        </p:nvGrpSpPr>
        <p:grpSpPr>
          <a:xfrm>
            <a:off x="5245216" y="4172103"/>
            <a:ext cx="869834" cy="2371060"/>
            <a:chOff x="5245216" y="4172103"/>
            <a:chExt cx="869834" cy="2371060"/>
          </a:xfrm>
        </p:grpSpPr>
        <p:sp>
          <p:nvSpPr>
            <p:cNvPr id="23" name="Freeform 23">
              <a:extLst>
                <a:ext uri="{FF2B5EF4-FFF2-40B4-BE49-F238E27FC236}">
                  <a16:creationId xmlns:a16="http://schemas.microsoft.com/office/drawing/2014/main" id="{4A3AEB99-FC9F-41C3-B36D-EDECF9FD334E}"/>
                </a:ext>
              </a:extLst>
            </p:cNvPr>
            <p:cNvSpPr>
              <a:spLocks/>
            </p:cNvSpPr>
            <p:nvPr/>
          </p:nvSpPr>
          <p:spPr bwMode="auto">
            <a:xfrm>
              <a:off x="5494337" y="5354443"/>
              <a:ext cx="249238" cy="1188720"/>
            </a:xfrm>
            <a:custGeom>
              <a:avLst/>
              <a:gdLst>
                <a:gd name="T0" fmla="*/ 109 w 157"/>
                <a:gd name="T1" fmla="*/ 601 h 601"/>
                <a:gd name="T2" fmla="*/ 157 w 157"/>
                <a:gd name="T3" fmla="*/ 601 h 601"/>
                <a:gd name="T4" fmla="*/ 157 w 157"/>
                <a:gd name="T5" fmla="*/ 0 h 601"/>
                <a:gd name="T6" fmla="*/ 109 w 157"/>
                <a:gd name="T7" fmla="*/ 0 h 601"/>
                <a:gd name="T8" fmla="*/ 109 w 157"/>
                <a:gd name="T9" fmla="*/ 254 h 601"/>
                <a:gd name="T10" fmla="*/ 35 w 157"/>
                <a:gd name="T11" fmla="*/ 181 h 601"/>
                <a:gd name="T12" fmla="*/ 0 w 157"/>
                <a:gd name="T13" fmla="*/ 216 h 601"/>
                <a:gd name="T14" fmla="*/ 109 w 157"/>
                <a:gd name="T15" fmla="*/ 321 h 601"/>
                <a:gd name="T16" fmla="*/ 109 w 157"/>
                <a:gd name="T1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601">
                  <a:moveTo>
                    <a:pt x="109" y="601"/>
                  </a:moveTo>
                  <a:lnTo>
                    <a:pt x="157" y="601"/>
                  </a:lnTo>
                  <a:lnTo>
                    <a:pt x="157" y="0"/>
                  </a:lnTo>
                  <a:lnTo>
                    <a:pt x="109" y="0"/>
                  </a:lnTo>
                  <a:lnTo>
                    <a:pt x="109" y="254"/>
                  </a:lnTo>
                  <a:lnTo>
                    <a:pt x="35" y="181"/>
                  </a:lnTo>
                  <a:lnTo>
                    <a:pt x="0" y="216"/>
                  </a:lnTo>
                  <a:lnTo>
                    <a:pt x="109" y="321"/>
                  </a:lnTo>
                  <a:lnTo>
                    <a:pt x="109" y="601"/>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24">
              <a:extLst>
                <a:ext uri="{FF2B5EF4-FFF2-40B4-BE49-F238E27FC236}">
                  <a16:creationId xmlns:a16="http://schemas.microsoft.com/office/drawing/2014/main" id="{69786DDC-823C-4BD9-84B0-8C17AD1E754F}"/>
                </a:ext>
              </a:extLst>
            </p:cNvPr>
            <p:cNvSpPr>
              <a:spLocks/>
            </p:cNvSpPr>
            <p:nvPr/>
          </p:nvSpPr>
          <p:spPr bwMode="auto">
            <a:xfrm>
              <a:off x="5316537" y="4172103"/>
              <a:ext cx="798513" cy="1296988"/>
            </a:xfrm>
            <a:custGeom>
              <a:avLst/>
              <a:gdLst>
                <a:gd name="T0" fmla="*/ 78 w 157"/>
                <a:gd name="T1" fmla="*/ 0 h 257"/>
                <a:gd name="T2" fmla="*/ 157 w 157"/>
                <a:gd name="T3" fmla="*/ 129 h 257"/>
                <a:gd name="T4" fmla="*/ 78 w 157"/>
                <a:gd name="T5" fmla="*/ 257 h 257"/>
                <a:gd name="T6" fmla="*/ 0 w 157"/>
                <a:gd name="T7" fmla="*/ 129 h 257"/>
                <a:gd name="T8" fmla="*/ 78 w 157"/>
                <a:gd name="T9" fmla="*/ 0 h 257"/>
              </a:gdLst>
              <a:ahLst/>
              <a:cxnLst>
                <a:cxn ang="0">
                  <a:pos x="T0" y="T1"/>
                </a:cxn>
                <a:cxn ang="0">
                  <a:pos x="T2" y="T3"/>
                </a:cxn>
                <a:cxn ang="0">
                  <a:pos x="T4" y="T5"/>
                </a:cxn>
                <a:cxn ang="0">
                  <a:pos x="T6" y="T7"/>
                </a:cxn>
                <a:cxn ang="0">
                  <a:pos x="T8" y="T9"/>
                </a:cxn>
              </a:cxnLst>
              <a:rect l="0" t="0" r="r" b="b"/>
              <a:pathLst>
                <a:path w="157" h="257">
                  <a:moveTo>
                    <a:pt x="78" y="0"/>
                  </a:moveTo>
                  <a:cubicBezTo>
                    <a:pt x="125" y="24"/>
                    <a:pt x="157" y="73"/>
                    <a:pt x="157" y="129"/>
                  </a:cubicBezTo>
                  <a:cubicBezTo>
                    <a:pt x="157" y="185"/>
                    <a:pt x="125" y="233"/>
                    <a:pt x="78" y="257"/>
                  </a:cubicBezTo>
                  <a:cubicBezTo>
                    <a:pt x="32" y="233"/>
                    <a:pt x="0" y="185"/>
                    <a:pt x="0" y="129"/>
                  </a:cubicBezTo>
                  <a:cubicBezTo>
                    <a:pt x="0" y="73"/>
                    <a:pt x="32" y="24"/>
                    <a:pt x="78"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25">
              <a:extLst>
                <a:ext uri="{FF2B5EF4-FFF2-40B4-BE49-F238E27FC236}">
                  <a16:creationId xmlns:a16="http://schemas.microsoft.com/office/drawing/2014/main" id="{069360B3-E9D4-4A57-8DA8-6F402F8335F5}"/>
                </a:ext>
              </a:extLst>
            </p:cNvPr>
            <p:cNvSpPr>
              <a:spLocks/>
            </p:cNvSpPr>
            <p:nvPr/>
          </p:nvSpPr>
          <p:spPr bwMode="auto">
            <a:xfrm rot="228728">
              <a:off x="5245216" y="5489846"/>
              <a:ext cx="355600" cy="354013"/>
            </a:xfrm>
            <a:custGeom>
              <a:avLst/>
              <a:gdLst>
                <a:gd name="T0" fmla="*/ 5 w 70"/>
                <a:gd name="T1" fmla="*/ 5 h 70"/>
                <a:gd name="T2" fmla="*/ 53 w 70"/>
                <a:gd name="T3" fmla="*/ 16 h 70"/>
                <a:gd name="T4" fmla="*/ 65 w 70"/>
                <a:gd name="T5" fmla="*/ 64 h 70"/>
                <a:gd name="T6" fmla="*/ 17 w 70"/>
                <a:gd name="T7" fmla="*/ 53 h 70"/>
                <a:gd name="T8" fmla="*/ 5 w 70"/>
                <a:gd name="T9" fmla="*/ 5 h 70"/>
              </a:gdLst>
              <a:ahLst/>
              <a:cxnLst>
                <a:cxn ang="0">
                  <a:pos x="T0" y="T1"/>
                </a:cxn>
                <a:cxn ang="0">
                  <a:pos x="T2" y="T3"/>
                </a:cxn>
                <a:cxn ang="0">
                  <a:pos x="T4" y="T5"/>
                </a:cxn>
                <a:cxn ang="0">
                  <a:pos x="T6" y="T7"/>
                </a:cxn>
                <a:cxn ang="0">
                  <a:pos x="T8" y="T9"/>
                </a:cxn>
              </a:cxnLst>
              <a:rect l="0" t="0" r="r" b="b"/>
              <a:pathLst>
                <a:path w="70" h="70">
                  <a:moveTo>
                    <a:pt x="5" y="5"/>
                  </a:moveTo>
                  <a:cubicBezTo>
                    <a:pt x="21" y="0"/>
                    <a:pt x="40" y="3"/>
                    <a:pt x="53" y="16"/>
                  </a:cubicBezTo>
                  <a:cubicBezTo>
                    <a:pt x="66" y="29"/>
                    <a:pt x="70" y="48"/>
                    <a:pt x="65" y="64"/>
                  </a:cubicBezTo>
                  <a:cubicBezTo>
                    <a:pt x="48" y="70"/>
                    <a:pt x="30" y="66"/>
                    <a:pt x="17" y="53"/>
                  </a:cubicBezTo>
                  <a:cubicBezTo>
                    <a:pt x="4" y="40"/>
                    <a:pt x="0" y="21"/>
                    <a:pt x="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6" name="Freeform 26">
            <a:extLst>
              <a:ext uri="{FF2B5EF4-FFF2-40B4-BE49-F238E27FC236}">
                <a16:creationId xmlns:a16="http://schemas.microsoft.com/office/drawing/2014/main" id="{BC324D04-68B1-4A46-8867-A80573B1BAD2}"/>
              </a:ext>
            </a:extLst>
          </p:cNvPr>
          <p:cNvSpPr>
            <a:spLocks/>
          </p:cNvSpPr>
          <p:nvPr/>
        </p:nvSpPr>
        <p:spPr bwMode="auto">
          <a:xfrm>
            <a:off x="4392612" y="6108435"/>
            <a:ext cx="122238" cy="430213"/>
          </a:xfrm>
          <a:custGeom>
            <a:avLst/>
            <a:gdLst>
              <a:gd name="T0" fmla="*/ 77 w 77"/>
              <a:gd name="T1" fmla="*/ 271 h 271"/>
              <a:gd name="T2" fmla="*/ 77 w 77"/>
              <a:gd name="T3" fmla="*/ 0 h 271"/>
              <a:gd name="T4" fmla="*/ 29 w 77"/>
              <a:gd name="T5" fmla="*/ 0 h 271"/>
              <a:gd name="T6" fmla="*/ 29 w 77"/>
              <a:gd name="T7" fmla="*/ 226 h 271"/>
              <a:gd name="T8" fmla="*/ 0 w 77"/>
              <a:gd name="T9" fmla="*/ 198 h 271"/>
              <a:gd name="T10" fmla="*/ 0 w 77"/>
              <a:gd name="T11" fmla="*/ 268 h 271"/>
              <a:gd name="T12" fmla="*/ 3 w 77"/>
              <a:gd name="T13" fmla="*/ 271 h 271"/>
              <a:gd name="T14" fmla="*/ 77 w 77"/>
              <a:gd name="T15" fmla="*/ 271 h 2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271">
                <a:moveTo>
                  <a:pt x="77" y="271"/>
                </a:moveTo>
                <a:lnTo>
                  <a:pt x="77" y="0"/>
                </a:lnTo>
                <a:lnTo>
                  <a:pt x="29" y="0"/>
                </a:lnTo>
                <a:lnTo>
                  <a:pt x="29" y="226"/>
                </a:lnTo>
                <a:lnTo>
                  <a:pt x="0" y="198"/>
                </a:lnTo>
                <a:lnTo>
                  <a:pt x="0" y="268"/>
                </a:lnTo>
                <a:lnTo>
                  <a:pt x="3" y="271"/>
                </a:lnTo>
                <a:lnTo>
                  <a:pt x="77" y="271"/>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27">
            <a:extLst>
              <a:ext uri="{FF2B5EF4-FFF2-40B4-BE49-F238E27FC236}">
                <a16:creationId xmlns:a16="http://schemas.microsoft.com/office/drawing/2014/main" id="{84FAF5AA-EDD0-47A0-A91A-DABC28B5FB6D}"/>
              </a:ext>
            </a:extLst>
          </p:cNvPr>
          <p:cNvSpPr>
            <a:spLocks/>
          </p:cNvSpPr>
          <p:nvPr/>
        </p:nvSpPr>
        <p:spPr bwMode="auto">
          <a:xfrm>
            <a:off x="4087812" y="4836847"/>
            <a:ext cx="796925" cy="1296988"/>
          </a:xfrm>
          <a:custGeom>
            <a:avLst/>
            <a:gdLst>
              <a:gd name="T0" fmla="*/ 79 w 157"/>
              <a:gd name="T1" fmla="*/ 0 h 257"/>
              <a:gd name="T2" fmla="*/ 157 w 157"/>
              <a:gd name="T3" fmla="*/ 128 h 257"/>
              <a:gd name="T4" fmla="*/ 79 w 157"/>
              <a:gd name="T5" fmla="*/ 257 h 257"/>
              <a:gd name="T6" fmla="*/ 0 w 157"/>
              <a:gd name="T7" fmla="*/ 128 h 257"/>
              <a:gd name="T8" fmla="*/ 79 w 157"/>
              <a:gd name="T9" fmla="*/ 0 h 257"/>
            </a:gdLst>
            <a:ahLst/>
            <a:cxnLst>
              <a:cxn ang="0">
                <a:pos x="T0" y="T1"/>
              </a:cxn>
              <a:cxn ang="0">
                <a:pos x="T2" y="T3"/>
              </a:cxn>
              <a:cxn ang="0">
                <a:pos x="T4" y="T5"/>
              </a:cxn>
              <a:cxn ang="0">
                <a:pos x="T6" y="T7"/>
              </a:cxn>
              <a:cxn ang="0">
                <a:pos x="T8" y="T9"/>
              </a:cxn>
            </a:cxnLst>
            <a:rect l="0" t="0" r="r" b="b"/>
            <a:pathLst>
              <a:path w="157" h="257">
                <a:moveTo>
                  <a:pt x="79" y="0"/>
                </a:moveTo>
                <a:cubicBezTo>
                  <a:pt x="125" y="24"/>
                  <a:pt x="157" y="72"/>
                  <a:pt x="157" y="128"/>
                </a:cubicBezTo>
                <a:cubicBezTo>
                  <a:pt x="157" y="184"/>
                  <a:pt x="125" y="233"/>
                  <a:pt x="79" y="257"/>
                </a:cubicBezTo>
                <a:cubicBezTo>
                  <a:pt x="32" y="233"/>
                  <a:pt x="0" y="184"/>
                  <a:pt x="0" y="128"/>
                </a:cubicBezTo>
                <a:cubicBezTo>
                  <a:pt x="0" y="72"/>
                  <a:pt x="32" y="24"/>
                  <a:pt x="79" y="0"/>
                </a:cubicBezTo>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15" name="Group 114">
            <a:extLst>
              <a:ext uri="{FF2B5EF4-FFF2-40B4-BE49-F238E27FC236}">
                <a16:creationId xmlns:a16="http://schemas.microsoft.com/office/drawing/2014/main" id="{794D600D-673B-4234-B5DC-812AB6D162EC}"/>
              </a:ext>
            </a:extLst>
          </p:cNvPr>
          <p:cNvGrpSpPr/>
          <p:nvPr/>
        </p:nvGrpSpPr>
        <p:grpSpPr>
          <a:xfrm>
            <a:off x="8899775" y="1880785"/>
            <a:ext cx="913745" cy="4492778"/>
            <a:chOff x="8899775" y="1880785"/>
            <a:chExt cx="913745" cy="4492778"/>
          </a:xfrm>
        </p:grpSpPr>
        <p:sp>
          <p:nvSpPr>
            <p:cNvPr id="28" name="Freeform 28">
              <a:extLst>
                <a:ext uri="{FF2B5EF4-FFF2-40B4-BE49-F238E27FC236}">
                  <a16:creationId xmlns:a16="http://schemas.microsoft.com/office/drawing/2014/main" id="{2FADD02D-A377-49EA-9C7A-CD20F1EAA91B}"/>
                </a:ext>
              </a:extLst>
            </p:cNvPr>
            <p:cNvSpPr>
              <a:spLocks/>
            </p:cNvSpPr>
            <p:nvPr/>
          </p:nvSpPr>
          <p:spPr bwMode="auto">
            <a:xfrm>
              <a:off x="9151937" y="3024120"/>
              <a:ext cx="401638" cy="3349443"/>
            </a:xfrm>
            <a:custGeom>
              <a:avLst/>
              <a:gdLst>
                <a:gd name="T0" fmla="*/ 93 w 253"/>
                <a:gd name="T1" fmla="*/ 789 h 1807"/>
                <a:gd name="T2" fmla="*/ 93 w 253"/>
                <a:gd name="T3" fmla="*/ 1807 h 1807"/>
                <a:gd name="T4" fmla="*/ 144 w 253"/>
                <a:gd name="T5" fmla="*/ 1807 h 1807"/>
                <a:gd name="T6" fmla="*/ 144 w 253"/>
                <a:gd name="T7" fmla="*/ 1151 h 1807"/>
                <a:gd name="T8" fmla="*/ 250 w 253"/>
                <a:gd name="T9" fmla="*/ 1046 h 1807"/>
                <a:gd name="T10" fmla="*/ 215 w 253"/>
                <a:gd name="T11" fmla="*/ 1011 h 1807"/>
                <a:gd name="T12" fmla="*/ 144 w 253"/>
                <a:gd name="T13" fmla="*/ 1081 h 1807"/>
                <a:gd name="T14" fmla="*/ 144 w 253"/>
                <a:gd name="T15" fmla="*/ 388 h 1807"/>
                <a:gd name="T16" fmla="*/ 147 w 253"/>
                <a:gd name="T17" fmla="*/ 388 h 1807"/>
                <a:gd name="T18" fmla="*/ 253 w 253"/>
                <a:gd name="T19" fmla="*/ 283 h 1807"/>
                <a:gd name="T20" fmla="*/ 218 w 253"/>
                <a:gd name="T21" fmla="*/ 248 h 1807"/>
                <a:gd name="T22" fmla="*/ 147 w 253"/>
                <a:gd name="T23" fmla="*/ 321 h 1807"/>
                <a:gd name="T24" fmla="*/ 144 w 253"/>
                <a:gd name="T25" fmla="*/ 324 h 1807"/>
                <a:gd name="T26" fmla="*/ 144 w 253"/>
                <a:gd name="T27" fmla="*/ 0 h 1807"/>
                <a:gd name="T28" fmla="*/ 93 w 253"/>
                <a:gd name="T29" fmla="*/ 0 h 1807"/>
                <a:gd name="T30" fmla="*/ 93 w 253"/>
                <a:gd name="T31" fmla="*/ 719 h 1807"/>
                <a:gd name="T32" fmla="*/ 32 w 253"/>
                <a:gd name="T33" fmla="*/ 658 h 1807"/>
                <a:gd name="T34" fmla="*/ 0 w 253"/>
                <a:gd name="T35" fmla="*/ 693 h 1807"/>
                <a:gd name="T36" fmla="*/ 71 w 253"/>
                <a:gd name="T37" fmla="*/ 766 h 1807"/>
                <a:gd name="T38" fmla="*/ 93 w 253"/>
                <a:gd name="T39" fmla="*/ 789 h 1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3" h="1807">
                  <a:moveTo>
                    <a:pt x="93" y="789"/>
                  </a:moveTo>
                  <a:lnTo>
                    <a:pt x="93" y="1807"/>
                  </a:lnTo>
                  <a:lnTo>
                    <a:pt x="144" y="1807"/>
                  </a:lnTo>
                  <a:lnTo>
                    <a:pt x="144" y="1151"/>
                  </a:lnTo>
                  <a:lnTo>
                    <a:pt x="250" y="1046"/>
                  </a:lnTo>
                  <a:lnTo>
                    <a:pt x="215" y="1011"/>
                  </a:lnTo>
                  <a:lnTo>
                    <a:pt x="144" y="1081"/>
                  </a:lnTo>
                  <a:lnTo>
                    <a:pt x="144" y="388"/>
                  </a:lnTo>
                  <a:lnTo>
                    <a:pt x="147" y="388"/>
                  </a:lnTo>
                  <a:lnTo>
                    <a:pt x="253" y="283"/>
                  </a:lnTo>
                  <a:lnTo>
                    <a:pt x="218" y="248"/>
                  </a:lnTo>
                  <a:lnTo>
                    <a:pt x="147" y="321"/>
                  </a:lnTo>
                  <a:lnTo>
                    <a:pt x="144" y="324"/>
                  </a:lnTo>
                  <a:lnTo>
                    <a:pt x="144" y="0"/>
                  </a:lnTo>
                  <a:lnTo>
                    <a:pt x="93" y="0"/>
                  </a:lnTo>
                  <a:lnTo>
                    <a:pt x="93" y="719"/>
                  </a:lnTo>
                  <a:lnTo>
                    <a:pt x="32" y="658"/>
                  </a:lnTo>
                  <a:lnTo>
                    <a:pt x="0" y="693"/>
                  </a:lnTo>
                  <a:lnTo>
                    <a:pt x="71" y="766"/>
                  </a:lnTo>
                  <a:lnTo>
                    <a:pt x="93" y="789"/>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29">
              <a:extLst>
                <a:ext uri="{FF2B5EF4-FFF2-40B4-BE49-F238E27FC236}">
                  <a16:creationId xmlns:a16="http://schemas.microsoft.com/office/drawing/2014/main" id="{3270885A-C37A-48FC-BAF6-15881B6B4D88}"/>
                </a:ext>
              </a:extLst>
            </p:cNvPr>
            <p:cNvSpPr>
              <a:spLocks/>
            </p:cNvSpPr>
            <p:nvPr/>
          </p:nvSpPr>
          <p:spPr bwMode="auto">
            <a:xfrm>
              <a:off x="8899775" y="4036017"/>
              <a:ext cx="355600" cy="354013"/>
            </a:xfrm>
            <a:custGeom>
              <a:avLst/>
              <a:gdLst>
                <a:gd name="T0" fmla="*/ 5 w 70"/>
                <a:gd name="T1" fmla="*/ 5 h 70"/>
                <a:gd name="T2" fmla="*/ 17 w 70"/>
                <a:gd name="T3" fmla="*/ 53 h 70"/>
                <a:gd name="T4" fmla="*/ 65 w 70"/>
                <a:gd name="T5" fmla="*/ 65 h 70"/>
                <a:gd name="T6" fmla="*/ 53 w 70"/>
                <a:gd name="T7" fmla="*/ 17 h 70"/>
                <a:gd name="T8" fmla="*/ 5 w 70"/>
                <a:gd name="T9" fmla="*/ 5 h 70"/>
              </a:gdLst>
              <a:ahLst/>
              <a:cxnLst>
                <a:cxn ang="0">
                  <a:pos x="T0" y="T1"/>
                </a:cxn>
                <a:cxn ang="0">
                  <a:pos x="T2" y="T3"/>
                </a:cxn>
                <a:cxn ang="0">
                  <a:pos x="T4" y="T5"/>
                </a:cxn>
                <a:cxn ang="0">
                  <a:pos x="T6" y="T7"/>
                </a:cxn>
                <a:cxn ang="0">
                  <a:pos x="T8" y="T9"/>
                </a:cxn>
              </a:cxnLst>
              <a:rect l="0" t="0" r="r" b="b"/>
              <a:pathLst>
                <a:path w="70" h="70">
                  <a:moveTo>
                    <a:pt x="5" y="5"/>
                  </a:moveTo>
                  <a:cubicBezTo>
                    <a:pt x="0" y="21"/>
                    <a:pt x="4" y="40"/>
                    <a:pt x="17" y="53"/>
                  </a:cubicBezTo>
                  <a:cubicBezTo>
                    <a:pt x="30" y="66"/>
                    <a:pt x="49" y="70"/>
                    <a:pt x="65" y="65"/>
                  </a:cubicBezTo>
                  <a:cubicBezTo>
                    <a:pt x="70" y="48"/>
                    <a:pt x="66" y="30"/>
                    <a:pt x="53" y="17"/>
                  </a:cubicBezTo>
                  <a:cubicBezTo>
                    <a:pt x="40" y="4"/>
                    <a:pt x="22" y="0"/>
                    <a:pt x="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30">
              <a:extLst>
                <a:ext uri="{FF2B5EF4-FFF2-40B4-BE49-F238E27FC236}">
                  <a16:creationId xmlns:a16="http://schemas.microsoft.com/office/drawing/2014/main" id="{8479B43D-192B-40F3-B243-11B04FB9786B}"/>
                </a:ext>
              </a:extLst>
            </p:cNvPr>
            <p:cNvSpPr>
              <a:spLocks/>
            </p:cNvSpPr>
            <p:nvPr/>
          </p:nvSpPr>
          <p:spPr bwMode="auto">
            <a:xfrm>
              <a:off x="9453157" y="4658662"/>
              <a:ext cx="360363" cy="354013"/>
            </a:xfrm>
            <a:custGeom>
              <a:avLst/>
              <a:gdLst>
                <a:gd name="T0" fmla="*/ 65 w 71"/>
                <a:gd name="T1" fmla="*/ 5 h 70"/>
                <a:gd name="T2" fmla="*/ 17 w 71"/>
                <a:gd name="T3" fmla="*/ 17 h 70"/>
                <a:gd name="T4" fmla="*/ 6 w 71"/>
                <a:gd name="T5" fmla="*/ 65 h 70"/>
                <a:gd name="T6" fmla="*/ 54 w 71"/>
                <a:gd name="T7" fmla="*/ 53 h 70"/>
                <a:gd name="T8" fmla="*/ 65 w 71"/>
                <a:gd name="T9" fmla="*/ 5 h 70"/>
              </a:gdLst>
              <a:ahLst/>
              <a:cxnLst>
                <a:cxn ang="0">
                  <a:pos x="T0" y="T1"/>
                </a:cxn>
                <a:cxn ang="0">
                  <a:pos x="T2" y="T3"/>
                </a:cxn>
                <a:cxn ang="0">
                  <a:pos x="T4" y="T5"/>
                </a:cxn>
                <a:cxn ang="0">
                  <a:pos x="T6" y="T7"/>
                </a:cxn>
                <a:cxn ang="0">
                  <a:pos x="T8" y="T9"/>
                </a:cxn>
              </a:cxnLst>
              <a:rect l="0" t="0" r="r" b="b"/>
              <a:pathLst>
                <a:path w="71" h="70">
                  <a:moveTo>
                    <a:pt x="65" y="5"/>
                  </a:moveTo>
                  <a:cubicBezTo>
                    <a:pt x="49" y="0"/>
                    <a:pt x="30" y="4"/>
                    <a:pt x="17" y="17"/>
                  </a:cubicBezTo>
                  <a:cubicBezTo>
                    <a:pt x="4" y="30"/>
                    <a:pt x="0" y="49"/>
                    <a:pt x="6" y="65"/>
                  </a:cubicBezTo>
                  <a:cubicBezTo>
                    <a:pt x="22" y="70"/>
                    <a:pt x="41" y="66"/>
                    <a:pt x="54" y="53"/>
                  </a:cubicBezTo>
                  <a:cubicBezTo>
                    <a:pt x="67" y="40"/>
                    <a:pt x="71" y="22"/>
                    <a:pt x="6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31">
              <a:extLst>
                <a:ext uri="{FF2B5EF4-FFF2-40B4-BE49-F238E27FC236}">
                  <a16:creationId xmlns:a16="http://schemas.microsoft.com/office/drawing/2014/main" id="{9114BA89-A36E-4969-A79B-4781C046400E}"/>
                </a:ext>
              </a:extLst>
            </p:cNvPr>
            <p:cNvSpPr>
              <a:spLocks/>
            </p:cNvSpPr>
            <p:nvPr/>
          </p:nvSpPr>
          <p:spPr bwMode="auto">
            <a:xfrm>
              <a:off x="9434573" y="3265391"/>
              <a:ext cx="355600" cy="354013"/>
            </a:xfrm>
            <a:custGeom>
              <a:avLst/>
              <a:gdLst>
                <a:gd name="T0" fmla="*/ 65 w 70"/>
                <a:gd name="T1" fmla="*/ 5 h 70"/>
                <a:gd name="T2" fmla="*/ 17 w 70"/>
                <a:gd name="T3" fmla="*/ 17 h 70"/>
                <a:gd name="T4" fmla="*/ 6 w 70"/>
                <a:gd name="T5" fmla="*/ 65 h 70"/>
                <a:gd name="T6" fmla="*/ 54 w 70"/>
                <a:gd name="T7" fmla="*/ 53 h 70"/>
                <a:gd name="T8" fmla="*/ 65 w 70"/>
                <a:gd name="T9" fmla="*/ 5 h 70"/>
              </a:gdLst>
              <a:ahLst/>
              <a:cxnLst>
                <a:cxn ang="0">
                  <a:pos x="T0" y="T1"/>
                </a:cxn>
                <a:cxn ang="0">
                  <a:pos x="T2" y="T3"/>
                </a:cxn>
                <a:cxn ang="0">
                  <a:pos x="T4" y="T5"/>
                </a:cxn>
                <a:cxn ang="0">
                  <a:pos x="T6" y="T7"/>
                </a:cxn>
                <a:cxn ang="0">
                  <a:pos x="T8" y="T9"/>
                </a:cxn>
              </a:cxnLst>
              <a:rect l="0" t="0" r="r" b="b"/>
              <a:pathLst>
                <a:path w="70" h="70">
                  <a:moveTo>
                    <a:pt x="65" y="5"/>
                  </a:moveTo>
                  <a:cubicBezTo>
                    <a:pt x="49" y="0"/>
                    <a:pt x="30" y="4"/>
                    <a:pt x="17" y="17"/>
                  </a:cubicBezTo>
                  <a:cubicBezTo>
                    <a:pt x="4" y="30"/>
                    <a:pt x="0" y="48"/>
                    <a:pt x="6" y="65"/>
                  </a:cubicBezTo>
                  <a:cubicBezTo>
                    <a:pt x="22" y="70"/>
                    <a:pt x="41" y="66"/>
                    <a:pt x="54" y="53"/>
                  </a:cubicBezTo>
                  <a:cubicBezTo>
                    <a:pt x="67" y="40"/>
                    <a:pt x="70" y="21"/>
                    <a:pt x="65" y="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32">
              <a:extLst>
                <a:ext uri="{FF2B5EF4-FFF2-40B4-BE49-F238E27FC236}">
                  <a16:creationId xmlns:a16="http://schemas.microsoft.com/office/drawing/2014/main" id="{3E38A983-238F-4A3A-8592-C5715FA02A77}"/>
                </a:ext>
              </a:extLst>
            </p:cNvPr>
            <p:cNvSpPr>
              <a:spLocks/>
            </p:cNvSpPr>
            <p:nvPr/>
          </p:nvSpPr>
          <p:spPr bwMode="auto">
            <a:xfrm>
              <a:off x="8943975" y="1880785"/>
              <a:ext cx="796925" cy="1303338"/>
            </a:xfrm>
            <a:custGeom>
              <a:avLst/>
              <a:gdLst>
                <a:gd name="T0" fmla="*/ 78 w 157"/>
                <a:gd name="T1" fmla="*/ 0 h 258"/>
                <a:gd name="T2" fmla="*/ 0 w 157"/>
                <a:gd name="T3" fmla="*/ 129 h 258"/>
                <a:gd name="T4" fmla="*/ 78 w 157"/>
                <a:gd name="T5" fmla="*/ 258 h 258"/>
                <a:gd name="T6" fmla="*/ 157 w 157"/>
                <a:gd name="T7" fmla="*/ 129 h 258"/>
                <a:gd name="T8" fmla="*/ 78 w 157"/>
                <a:gd name="T9" fmla="*/ 0 h 258"/>
              </a:gdLst>
              <a:ahLst/>
              <a:cxnLst>
                <a:cxn ang="0">
                  <a:pos x="T0" y="T1"/>
                </a:cxn>
                <a:cxn ang="0">
                  <a:pos x="T2" y="T3"/>
                </a:cxn>
                <a:cxn ang="0">
                  <a:pos x="T4" y="T5"/>
                </a:cxn>
                <a:cxn ang="0">
                  <a:pos x="T6" y="T7"/>
                </a:cxn>
                <a:cxn ang="0">
                  <a:pos x="T8" y="T9"/>
                </a:cxn>
              </a:cxnLst>
              <a:rect l="0" t="0" r="r" b="b"/>
              <a:pathLst>
                <a:path w="157" h="258">
                  <a:moveTo>
                    <a:pt x="78" y="0"/>
                  </a:moveTo>
                  <a:cubicBezTo>
                    <a:pt x="32" y="24"/>
                    <a:pt x="0" y="73"/>
                    <a:pt x="0" y="129"/>
                  </a:cubicBezTo>
                  <a:cubicBezTo>
                    <a:pt x="0" y="185"/>
                    <a:pt x="32" y="234"/>
                    <a:pt x="78" y="258"/>
                  </a:cubicBezTo>
                  <a:cubicBezTo>
                    <a:pt x="125" y="234"/>
                    <a:pt x="157" y="185"/>
                    <a:pt x="157" y="129"/>
                  </a:cubicBezTo>
                  <a:cubicBezTo>
                    <a:pt x="157" y="73"/>
                    <a:pt x="125" y="24"/>
                    <a:pt x="78"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34" name="Freeform 34">
            <a:extLst>
              <a:ext uri="{FF2B5EF4-FFF2-40B4-BE49-F238E27FC236}">
                <a16:creationId xmlns:a16="http://schemas.microsoft.com/office/drawing/2014/main" id="{B639A1E3-B2A0-48CA-B695-58142565831D}"/>
              </a:ext>
            </a:extLst>
          </p:cNvPr>
          <p:cNvSpPr>
            <a:spLocks/>
          </p:cNvSpPr>
          <p:nvPr/>
        </p:nvSpPr>
        <p:spPr bwMode="auto">
          <a:xfrm>
            <a:off x="4000500" y="6346560"/>
            <a:ext cx="950913" cy="247650"/>
          </a:xfrm>
          <a:custGeom>
            <a:avLst/>
            <a:gdLst>
              <a:gd name="T0" fmla="*/ 187 w 187"/>
              <a:gd name="T1" fmla="*/ 49 h 49"/>
              <a:gd name="T2" fmla="*/ 93 w 187"/>
              <a:gd name="T3" fmla="*/ 0 h 49"/>
              <a:gd name="T4" fmla="*/ 0 w 187"/>
              <a:gd name="T5" fmla="*/ 49 h 49"/>
              <a:gd name="T6" fmla="*/ 187 w 187"/>
              <a:gd name="T7" fmla="*/ 49 h 49"/>
            </a:gdLst>
            <a:ahLst/>
            <a:cxnLst>
              <a:cxn ang="0">
                <a:pos x="T0" y="T1"/>
              </a:cxn>
              <a:cxn ang="0">
                <a:pos x="T2" y="T3"/>
              </a:cxn>
              <a:cxn ang="0">
                <a:pos x="T4" y="T5"/>
              </a:cxn>
              <a:cxn ang="0">
                <a:pos x="T6" y="T7"/>
              </a:cxn>
            </a:cxnLst>
            <a:rect l="0" t="0" r="r" b="b"/>
            <a:pathLst>
              <a:path w="187" h="49">
                <a:moveTo>
                  <a:pt x="187" y="49"/>
                </a:moveTo>
                <a:cubicBezTo>
                  <a:pt x="166" y="19"/>
                  <a:pt x="132" y="0"/>
                  <a:pt x="93" y="0"/>
                </a:cubicBezTo>
                <a:cubicBezTo>
                  <a:pt x="55" y="0"/>
                  <a:pt x="20" y="19"/>
                  <a:pt x="0" y="49"/>
                </a:cubicBezTo>
                <a:lnTo>
                  <a:pt x="187" y="49"/>
                </a:lnTo>
                <a:close/>
              </a:path>
            </a:pathLst>
          </a:custGeom>
          <a:solidFill>
            <a:srgbClr val="6B3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35">
            <a:extLst>
              <a:ext uri="{FF2B5EF4-FFF2-40B4-BE49-F238E27FC236}">
                <a16:creationId xmlns:a16="http://schemas.microsoft.com/office/drawing/2014/main" id="{127DDEB2-6DFA-4587-90FB-FC033FBD74D2}"/>
              </a:ext>
            </a:extLst>
          </p:cNvPr>
          <p:cNvSpPr>
            <a:spLocks/>
          </p:cNvSpPr>
          <p:nvPr/>
        </p:nvSpPr>
        <p:spPr bwMode="auto">
          <a:xfrm>
            <a:off x="5240337" y="6346560"/>
            <a:ext cx="950913" cy="247650"/>
          </a:xfrm>
          <a:custGeom>
            <a:avLst/>
            <a:gdLst>
              <a:gd name="T0" fmla="*/ 187 w 187"/>
              <a:gd name="T1" fmla="*/ 49 h 49"/>
              <a:gd name="T2" fmla="*/ 93 w 187"/>
              <a:gd name="T3" fmla="*/ 0 h 49"/>
              <a:gd name="T4" fmla="*/ 0 w 187"/>
              <a:gd name="T5" fmla="*/ 49 h 49"/>
              <a:gd name="T6" fmla="*/ 187 w 187"/>
              <a:gd name="T7" fmla="*/ 49 h 49"/>
            </a:gdLst>
            <a:ahLst/>
            <a:cxnLst>
              <a:cxn ang="0">
                <a:pos x="T0" y="T1"/>
              </a:cxn>
              <a:cxn ang="0">
                <a:pos x="T2" y="T3"/>
              </a:cxn>
              <a:cxn ang="0">
                <a:pos x="T4" y="T5"/>
              </a:cxn>
              <a:cxn ang="0">
                <a:pos x="T6" y="T7"/>
              </a:cxn>
            </a:cxnLst>
            <a:rect l="0" t="0" r="r" b="b"/>
            <a:pathLst>
              <a:path w="187" h="49">
                <a:moveTo>
                  <a:pt x="187" y="49"/>
                </a:moveTo>
                <a:cubicBezTo>
                  <a:pt x="166" y="19"/>
                  <a:pt x="132" y="0"/>
                  <a:pt x="93" y="0"/>
                </a:cubicBezTo>
                <a:cubicBezTo>
                  <a:pt x="54" y="0"/>
                  <a:pt x="20" y="19"/>
                  <a:pt x="0" y="49"/>
                </a:cubicBezTo>
                <a:lnTo>
                  <a:pt x="187" y="49"/>
                </a:lnTo>
                <a:close/>
              </a:path>
            </a:pathLst>
          </a:custGeom>
          <a:solidFill>
            <a:srgbClr val="6B3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36">
            <a:extLst>
              <a:ext uri="{FF2B5EF4-FFF2-40B4-BE49-F238E27FC236}">
                <a16:creationId xmlns:a16="http://schemas.microsoft.com/office/drawing/2014/main" id="{89E9CCD0-7137-4A91-A5FE-9864B2413FD4}"/>
              </a:ext>
            </a:extLst>
          </p:cNvPr>
          <p:cNvSpPr>
            <a:spLocks/>
          </p:cNvSpPr>
          <p:nvPr/>
        </p:nvSpPr>
        <p:spPr bwMode="auto">
          <a:xfrm>
            <a:off x="6424612" y="6346560"/>
            <a:ext cx="949325" cy="247650"/>
          </a:xfrm>
          <a:custGeom>
            <a:avLst/>
            <a:gdLst>
              <a:gd name="T0" fmla="*/ 187 w 187"/>
              <a:gd name="T1" fmla="*/ 49 h 49"/>
              <a:gd name="T2" fmla="*/ 93 w 187"/>
              <a:gd name="T3" fmla="*/ 0 h 49"/>
              <a:gd name="T4" fmla="*/ 0 w 187"/>
              <a:gd name="T5" fmla="*/ 49 h 49"/>
              <a:gd name="T6" fmla="*/ 187 w 187"/>
              <a:gd name="T7" fmla="*/ 49 h 49"/>
            </a:gdLst>
            <a:ahLst/>
            <a:cxnLst>
              <a:cxn ang="0">
                <a:pos x="T0" y="T1"/>
              </a:cxn>
              <a:cxn ang="0">
                <a:pos x="T2" y="T3"/>
              </a:cxn>
              <a:cxn ang="0">
                <a:pos x="T4" y="T5"/>
              </a:cxn>
              <a:cxn ang="0">
                <a:pos x="T6" y="T7"/>
              </a:cxn>
            </a:cxnLst>
            <a:rect l="0" t="0" r="r" b="b"/>
            <a:pathLst>
              <a:path w="187" h="49">
                <a:moveTo>
                  <a:pt x="187" y="49"/>
                </a:moveTo>
                <a:cubicBezTo>
                  <a:pt x="167" y="19"/>
                  <a:pt x="132" y="0"/>
                  <a:pt x="93" y="0"/>
                </a:cubicBezTo>
                <a:cubicBezTo>
                  <a:pt x="55" y="0"/>
                  <a:pt x="20" y="19"/>
                  <a:pt x="0" y="49"/>
                </a:cubicBezTo>
                <a:lnTo>
                  <a:pt x="187" y="49"/>
                </a:lnTo>
                <a:close/>
              </a:path>
            </a:pathLst>
          </a:custGeom>
          <a:solidFill>
            <a:srgbClr val="6B3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37">
            <a:extLst>
              <a:ext uri="{FF2B5EF4-FFF2-40B4-BE49-F238E27FC236}">
                <a16:creationId xmlns:a16="http://schemas.microsoft.com/office/drawing/2014/main" id="{9DDB18D8-B338-4F9D-984E-82E7D01A8909}"/>
              </a:ext>
            </a:extLst>
          </p:cNvPr>
          <p:cNvSpPr>
            <a:spLocks/>
          </p:cNvSpPr>
          <p:nvPr/>
        </p:nvSpPr>
        <p:spPr bwMode="auto">
          <a:xfrm>
            <a:off x="7643812" y="6346560"/>
            <a:ext cx="949325" cy="247650"/>
          </a:xfrm>
          <a:custGeom>
            <a:avLst/>
            <a:gdLst>
              <a:gd name="T0" fmla="*/ 187 w 187"/>
              <a:gd name="T1" fmla="*/ 49 h 49"/>
              <a:gd name="T2" fmla="*/ 94 w 187"/>
              <a:gd name="T3" fmla="*/ 0 h 49"/>
              <a:gd name="T4" fmla="*/ 0 w 187"/>
              <a:gd name="T5" fmla="*/ 49 h 49"/>
              <a:gd name="T6" fmla="*/ 187 w 187"/>
              <a:gd name="T7" fmla="*/ 49 h 49"/>
            </a:gdLst>
            <a:ahLst/>
            <a:cxnLst>
              <a:cxn ang="0">
                <a:pos x="T0" y="T1"/>
              </a:cxn>
              <a:cxn ang="0">
                <a:pos x="T2" y="T3"/>
              </a:cxn>
              <a:cxn ang="0">
                <a:pos x="T4" y="T5"/>
              </a:cxn>
              <a:cxn ang="0">
                <a:pos x="T6" y="T7"/>
              </a:cxn>
            </a:cxnLst>
            <a:rect l="0" t="0" r="r" b="b"/>
            <a:pathLst>
              <a:path w="187" h="49">
                <a:moveTo>
                  <a:pt x="187" y="49"/>
                </a:moveTo>
                <a:cubicBezTo>
                  <a:pt x="167" y="19"/>
                  <a:pt x="132" y="0"/>
                  <a:pt x="94" y="0"/>
                </a:cubicBezTo>
                <a:cubicBezTo>
                  <a:pt x="55" y="0"/>
                  <a:pt x="20" y="19"/>
                  <a:pt x="0" y="49"/>
                </a:cubicBezTo>
                <a:lnTo>
                  <a:pt x="187" y="49"/>
                </a:lnTo>
                <a:close/>
              </a:path>
            </a:pathLst>
          </a:custGeom>
          <a:solidFill>
            <a:srgbClr val="6B3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38">
            <a:extLst>
              <a:ext uri="{FF2B5EF4-FFF2-40B4-BE49-F238E27FC236}">
                <a16:creationId xmlns:a16="http://schemas.microsoft.com/office/drawing/2014/main" id="{C7F5D823-C76F-44EC-8808-34374F33D07E}"/>
              </a:ext>
            </a:extLst>
          </p:cNvPr>
          <p:cNvSpPr>
            <a:spLocks/>
          </p:cNvSpPr>
          <p:nvPr/>
        </p:nvSpPr>
        <p:spPr bwMode="auto">
          <a:xfrm>
            <a:off x="8847137" y="6346560"/>
            <a:ext cx="950913" cy="247650"/>
          </a:xfrm>
          <a:custGeom>
            <a:avLst/>
            <a:gdLst>
              <a:gd name="T0" fmla="*/ 187 w 187"/>
              <a:gd name="T1" fmla="*/ 49 h 49"/>
              <a:gd name="T2" fmla="*/ 93 w 187"/>
              <a:gd name="T3" fmla="*/ 0 h 49"/>
              <a:gd name="T4" fmla="*/ 0 w 187"/>
              <a:gd name="T5" fmla="*/ 49 h 49"/>
              <a:gd name="T6" fmla="*/ 187 w 187"/>
              <a:gd name="T7" fmla="*/ 49 h 49"/>
            </a:gdLst>
            <a:ahLst/>
            <a:cxnLst>
              <a:cxn ang="0">
                <a:pos x="T0" y="T1"/>
              </a:cxn>
              <a:cxn ang="0">
                <a:pos x="T2" y="T3"/>
              </a:cxn>
              <a:cxn ang="0">
                <a:pos x="T4" y="T5"/>
              </a:cxn>
              <a:cxn ang="0">
                <a:pos x="T6" y="T7"/>
              </a:cxn>
            </a:cxnLst>
            <a:rect l="0" t="0" r="r" b="b"/>
            <a:pathLst>
              <a:path w="187" h="49">
                <a:moveTo>
                  <a:pt x="187" y="49"/>
                </a:moveTo>
                <a:cubicBezTo>
                  <a:pt x="167" y="19"/>
                  <a:pt x="132" y="0"/>
                  <a:pt x="93" y="0"/>
                </a:cubicBezTo>
                <a:cubicBezTo>
                  <a:pt x="55" y="0"/>
                  <a:pt x="20" y="19"/>
                  <a:pt x="0" y="49"/>
                </a:cubicBezTo>
                <a:lnTo>
                  <a:pt x="187" y="49"/>
                </a:lnTo>
                <a:close/>
              </a:path>
            </a:pathLst>
          </a:custGeom>
          <a:solidFill>
            <a:srgbClr val="6B3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39">
            <a:extLst>
              <a:ext uri="{FF2B5EF4-FFF2-40B4-BE49-F238E27FC236}">
                <a16:creationId xmlns:a16="http://schemas.microsoft.com/office/drawing/2014/main" id="{5A92782F-9BBA-408C-9930-BBCFBE01A75E}"/>
              </a:ext>
            </a:extLst>
          </p:cNvPr>
          <p:cNvSpPr>
            <a:spLocks/>
          </p:cNvSpPr>
          <p:nvPr/>
        </p:nvSpPr>
        <p:spPr bwMode="auto">
          <a:xfrm>
            <a:off x="4305300" y="5513122"/>
            <a:ext cx="350838" cy="414338"/>
          </a:xfrm>
          <a:custGeom>
            <a:avLst/>
            <a:gdLst>
              <a:gd name="T0" fmla="*/ 11 w 69"/>
              <a:gd name="T1" fmla="*/ 41 h 82"/>
              <a:gd name="T2" fmla="*/ 35 w 69"/>
              <a:gd name="T3" fmla="*/ 0 h 82"/>
              <a:gd name="T4" fmla="*/ 58 w 69"/>
              <a:gd name="T5" fmla="*/ 41 h 82"/>
              <a:gd name="T6" fmla="*/ 35 w 69"/>
              <a:gd name="T7" fmla="*/ 82 h 82"/>
              <a:gd name="T8" fmla="*/ 34 w 69"/>
              <a:gd name="T9" fmla="*/ 82 h 82"/>
              <a:gd name="T10" fmla="*/ 11 w 69"/>
              <a:gd name="T11" fmla="*/ 41 h 82"/>
            </a:gdLst>
            <a:ahLst/>
            <a:cxnLst>
              <a:cxn ang="0">
                <a:pos x="T0" y="T1"/>
              </a:cxn>
              <a:cxn ang="0">
                <a:pos x="T2" y="T3"/>
              </a:cxn>
              <a:cxn ang="0">
                <a:pos x="T4" y="T5"/>
              </a:cxn>
              <a:cxn ang="0">
                <a:pos x="T6" y="T7"/>
              </a:cxn>
              <a:cxn ang="0">
                <a:pos x="T8" y="T9"/>
              </a:cxn>
              <a:cxn ang="0">
                <a:pos x="T10" y="T11"/>
              </a:cxn>
            </a:cxnLst>
            <a:rect l="0" t="0" r="r" b="b"/>
            <a:pathLst>
              <a:path w="69" h="82">
                <a:moveTo>
                  <a:pt x="11" y="41"/>
                </a:moveTo>
                <a:cubicBezTo>
                  <a:pt x="35" y="0"/>
                  <a:pt x="35" y="0"/>
                  <a:pt x="35" y="0"/>
                </a:cubicBezTo>
                <a:cubicBezTo>
                  <a:pt x="58" y="41"/>
                  <a:pt x="58" y="41"/>
                  <a:pt x="58" y="41"/>
                </a:cubicBezTo>
                <a:cubicBezTo>
                  <a:pt x="69" y="59"/>
                  <a:pt x="56" y="82"/>
                  <a:pt x="35" y="82"/>
                </a:cubicBezTo>
                <a:cubicBezTo>
                  <a:pt x="34" y="82"/>
                  <a:pt x="34" y="82"/>
                  <a:pt x="34" y="82"/>
                </a:cubicBezTo>
                <a:cubicBezTo>
                  <a:pt x="13" y="82"/>
                  <a:pt x="0" y="59"/>
                  <a:pt x="11" y="41"/>
                </a:cubicBezTo>
                <a:close/>
              </a:path>
            </a:pathLst>
          </a:custGeom>
          <a:solidFill>
            <a:srgbClr val="0D9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40">
            <a:extLst>
              <a:ext uri="{FF2B5EF4-FFF2-40B4-BE49-F238E27FC236}">
                <a16:creationId xmlns:a16="http://schemas.microsoft.com/office/drawing/2014/main" id="{ACC1F6AC-3E30-42D2-AA45-394EFA97458A}"/>
              </a:ext>
            </a:extLst>
          </p:cNvPr>
          <p:cNvSpPr>
            <a:spLocks/>
          </p:cNvSpPr>
          <p:nvPr/>
        </p:nvSpPr>
        <p:spPr bwMode="auto">
          <a:xfrm>
            <a:off x="4362450" y="5047985"/>
            <a:ext cx="254000" cy="298450"/>
          </a:xfrm>
          <a:custGeom>
            <a:avLst/>
            <a:gdLst>
              <a:gd name="T0" fmla="*/ 8 w 50"/>
              <a:gd name="T1" fmla="*/ 30 h 59"/>
              <a:gd name="T2" fmla="*/ 25 w 50"/>
              <a:gd name="T3" fmla="*/ 0 h 59"/>
              <a:gd name="T4" fmla="*/ 42 w 50"/>
              <a:gd name="T5" fmla="*/ 30 h 59"/>
              <a:gd name="T6" fmla="*/ 26 w 50"/>
              <a:gd name="T7" fmla="*/ 59 h 59"/>
              <a:gd name="T8" fmla="*/ 25 w 50"/>
              <a:gd name="T9" fmla="*/ 59 h 59"/>
              <a:gd name="T10" fmla="*/ 8 w 50"/>
              <a:gd name="T11" fmla="*/ 30 h 59"/>
            </a:gdLst>
            <a:ahLst/>
            <a:cxnLst>
              <a:cxn ang="0">
                <a:pos x="T0" y="T1"/>
              </a:cxn>
              <a:cxn ang="0">
                <a:pos x="T2" y="T3"/>
              </a:cxn>
              <a:cxn ang="0">
                <a:pos x="T4" y="T5"/>
              </a:cxn>
              <a:cxn ang="0">
                <a:pos x="T6" y="T7"/>
              </a:cxn>
              <a:cxn ang="0">
                <a:pos x="T8" y="T9"/>
              </a:cxn>
              <a:cxn ang="0">
                <a:pos x="T10" y="T11"/>
              </a:cxn>
            </a:cxnLst>
            <a:rect l="0" t="0" r="r" b="b"/>
            <a:pathLst>
              <a:path w="50" h="59">
                <a:moveTo>
                  <a:pt x="8" y="30"/>
                </a:moveTo>
                <a:cubicBezTo>
                  <a:pt x="25" y="0"/>
                  <a:pt x="25" y="0"/>
                  <a:pt x="25" y="0"/>
                </a:cubicBezTo>
                <a:cubicBezTo>
                  <a:pt x="42" y="30"/>
                  <a:pt x="42" y="30"/>
                  <a:pt x="42" y="30"/>
                </a:cubicBezTo>
                <a:cubicBezTo>
                  <a:pt x="50" y="43"/>
                  <a:pt x="41" y="59"/>
                  <a:pt x="26" y="59"/>
                </a:cubicBezTo>
                <a:cubicBezTo>
                  <a:pt x="25" y="59"/>
                  <a:pt x="25" y="59"/>
                  <a:pt x="25" y="59"/>
                </a:cubicBezTo>
                <a:cubicBezTo>
                  <a:pt x="10" y="59"/>
                  <a:pt x="0" y="43"/>
                  <a:pt x="8" y="30"/>
                </a:cubicBezTo>
                <a:close/>
              </a:path>
            </a:pathLst>
          </a:custGeom>
          <a:solidFill>
            <a:srgbClr val="0D94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41">
            <a:extLst>
              <a:ext uri="{FF2B5EF4-FFF2-40B4-BE49-F238E27FC236}">
                <a16:creationId xmlns:a16="http://schemas.microsoft.com/office/drawing/2014/main" id="{DB3807D6-B6F7-4E97-A85E-4A0B34B27500}"/>
              </a:ext>
            </a:extLst>
          </p:cNvPr>
          <p:cNvSpPr>
            <a:spLocks/>
          </p:cNvSpPr>
          <p:nvPr/>
        </p:nvSpPr>
        <p:spPr bwMode="auto">
          <a:xfrm>
            <a:off x="2070100" y="6564047"/>
            <a:ext cx="1179513" cy="80963"/>
          </a:xfrm>
          <a:custGeom>
            <a:avLst/>
            <a:gdLst>
              <a:gd name="T0" fmla="*/ 224 w 232"/>
              <a:gd name="T1" fmla="*/ 0 h 16"/>
              <a:gd name="T2" fmla="*/ 8 w 232"/>
              <a:gd name="T3" fmla="*/ 0 h 16"/>
              <a:gd name="T4" fmla="*/ 0 w 232"/>
              <a:gd name="T5" fmla="*/ 8 h 16"/>
              <a:gd name="T6" fmla="*/ 0 w 232"/>
              <a:gd name="T7" fmla="*/ 8 h 16"/>
              <a:gd name="T8" fmla="*/ 8 w 232"/>
              <a:gd name="T9" fmla="*/ 16 h 16"/>
              <a:gd name="T10" fmla="*/ 224 w 232"/>
              <a:gd name="T11" fmla="*/ 16 h 16"/>
              <a:gd name="T12" fmla="*/ 232 w 232"/>
              <a:gd name="T13" fmla="*/ 8 h 16"/>
              <a:gd name="T14" fmla="*/ 224 w 23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2" h="16">
                <a:moveTo>
                  <a:pt x="224" y="0"/>
                </a:moveTo>
                <a:cubicBezTo>
                  <a:pt x="8" y="0"/>
                  <a:pt x="8" y="0"/>
                  <a:pt x="8" y="0"/>
                </a:cubicBezTo>
                <a:cubicBezTo>
                  <a:pt x="4" y="0"/>
                  <a:pt x="0" y="4"/>
                  <a:pt x="0" y="8"/>
                </a:cubicBezTo>
                <a:cubicBezTo>
                  <a:pt x="0" y="8"/>
                  <a:pt x="0" y="8"/>
                  <a:pt x="0" y="8"/>
                </a:cubicBezTo>
                <a:cubicBezTo>
                  <a:pt x="0" y="12"/>
                  <a:pt x="4" y="16"/>
                  <a:pt x="8" y="16"/>
                </a:cubicBezTo>
                <a:cubicBezTo>
                  <a:pt x="224" y="16"/>
                  <a:pt x="224" y="16"/>
                  <a:pt x="224" y="16"/>
                </a:cubicBezTo>
                <a:cubicBezTo>
                  <a:pt x="228" y="16"/>
                  <a:pt x="232" y="12"/>
                  <a:pt x="232" y="8"/>
                </a:cubicBezTo>
                <a:cubicBezTo>
                  <a:pt x="232" y="4"/>
                  <a:pt x="228" y="0"/>
                  <a:pt x="224" y="0"/>
                </a:cubicBezTo>
              </a:path>
            </a:pathLst>
          </a:custGeom>
          <a:solidFill>
            <a:srgbClr val="ABC7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42">
            <a:extLst>
              <a:ext uri="{FF2B5EF4-FFF2-40B4-BE49-F238E27FC236}">
                <a16:creationId xmlns:a16="http://schemas.microsoft.com/office/drawing/2014/main" id="{104B8A4C-F99D-47E8-848E-461ABC884B1C}"/>
              </a:ext>
            </a:extLst>
          </p:cNvPr>
          <p:cNvSpPr>
            <a:spLocks/>
          </p:cNvSpPr>
          <p:nvPr/>
        </p:nvSpPr>
        <p:spPr bwMode="auto">
          <a:xfrm>
            <a:off x="2813050" y="4628885"/>
            <a:ext cx="603250" cy="257175"/>
          </a:xfrm>
          <a:custGeom>
            <a:avLst/>
            <a:gdLst>
              <a:gd name="T0" fmla="*/ 119 w 119"/>
              <a:gd name="T1" fmla="*/ 28 h 51"/>
              <a:gd name="T2" fmla="*/ 59 w 119"/>
              <a:gd name="T3" fmla="*/ 50 h 51"/>
              <a:gd name="T4" fmla="*/ 49 w 119"/>
              <a:gd name="T5" fmla="*/ 50 h 51"/>
              <a:gd name="T6" fmla="*/ 5 w 119"/>
              <a:gd name="T7" fmla="*/ 35 h 51"/>
              <a:gd name="T8" fmla="*/ 0 w 119"/>
              <a:gd name="T9" fmla="*/ 0 h 51"/>
              <a:gd name="T10" fmla="*/ 55 w 119"/>
              <a:gd name="T11" fmla="*/ 26 h 51"/>
              <a:gd name="T12" fmla="*/ 119 w 119"/>
              <a:gd name="T13" fmla="*/ 4 h 51"/>
              <a:gd name="T14" fmla="*/ 119 w 119"/>
              <a:gd name="T15" fmla="*/ 20 h 51"/>
              <a:gd name="T16" fmla="*/ 119 w 119"/>
              <a:gd name="T17"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9" h="51">
                <a:moveTo>
                  <a:pt x="119" y="28"/>
                </a:moveTo>
                <a:cubicBezTo>
                  <a:pt x="59" y="50"/>
                  <a:pt x="59" y="50"/>
                  <a:pt x="59" y="50"/>
                </a:cubicBezTo>
                <a:cubicBezTo>
                  <a:pt x="56" y="51"/>
                  <a:pt x="52" y="51"/>
                  <a:pt x="49" y="50"/>
                </a:cubicBezTo>
                <a:cubicBezTo>
                  <a:pt x="5" y="35"/>
                  <a:pt x="5" y="35"/>
                  <a:pt x="5" y="35"/>
                </a:cubicBezTo>
                <a:cubicBezTo>
                  <a:pt x="0" y="0"/>
                  <a:pt x="0" y="0"/>
                  <a:pt x="0" y="0"/>
                </a:cubicBezTo>
                <a:cubicBezTo>
                  <a:pt x="55" y="26"/>
                  <a:pt x="55" y="26"/>
                  <a:pt x="55" y="26"/>
                </a:cubicBezTo>
                <a:cubicBezTo>
                  <a:pt x="119" y="4"/>
                  <a:pt x="119" y="4"/>
                  <a:pt x="119" y="4"/>
                </a:cubicBezTo>
                <a:cubicBezTo>
                  <a:pt x="119" y="20"/>
                  <a:pt x="119" y="20"/>
                  <a:pt x="119" y="20"/>
                </a:cubicBezTo>
                <a:cubicBezTo>
                  <a:pt x="119" y="28"/>
                  <a:pt x="119" y="28"/>
                  <a:pt x="119" y="28"/>
                </a:cubicBezTo>
              </a:path>
            </a:pathLst>
          </a:custGeom>
          <a:solidFill>
            <a:srgbClr val="005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43">
            <a:extLst>
              <a:ext uri="{FF2B5EF4-FFF2-40B4-BE49-F238E27FC236}">
                <a16:creationId xmlns:a16="http://schemas.microsoft.com/office/drawing/2014/main" id="{37A47E34-95FD-47C6-BB22-F5D263338CDB}"/>
              </a:ext>
            </a:extLst>
          </p:cNvPr>
          <p:cNvSpPr>
            <a:spLocks noEditPoints="1"/>
          </p:cNvSpPr>
          <p:nvPr/>
        </p:nvSpPr>
        <p:spPr bwMode="auto">
          <a:xfrm>
            <a:off x="4279900" y="4906697"/>
            <a:ext cx="11113" cy="71438"/>
          </a:xfrm>
          <a:custGeom>
            <a:avLst/>
            <a:gdLst>
              <a:gd name="T0" fmla="*/ 0 w 2"/>
              <a:gd name="T1" fmla="*/ 2 h 14"/>
              <a:gd name="T2" fmla="*/ 0 w 2"/>
              <a:gd name="T3" fmla="*/ 2 h 14"/>
              <a:gd name="T4" fmla="*/ 2 w 2"/>
              <a:gd name="T5" fmla="*/ 14 h 14"/>
              <a:gd name="T6" fmla="*/ 2 w 2"/>
              <a:gd name="T7" fmla="*/ 14 h 14"/>
              <a:gd name="T8" fmla="*/ 0 w 2"/>
              <a:gd name="T9" fmla="*/ 2 h 14"/>
              <a:gd name="T10" fmla="*/ 0 w 2"/>
              <a:gd name="T11" fmla="*/ 0 h 14"/>
              <a:gd name="T12" fmla="*/ 0 w 2"/>
              <a:gd name="T13" fmla="*/ 0 h 14"/>
              <a:gd name="T14" fmla="*/ 0 w 2"/>
              <a:gd name="T15" fmla="*/ 1 h 14"/>
              <a:gd name="T16" fmla="*/ 0 w 2"/>
              <a:gd name="T1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14">
                <a:moveTo>
                  <a:pt x="0" y="2"/>
                </a:moveTo>
                <a:cubicBezTo>
                  <a:pt x="0" y="2"/>
                  <a:pt x="0" y="2"/>
                  <a:pt x="0" y="2"/>
                </a:cubicBezTo>
                <a:cubicBezTo>
                  <a:pt x="2" y="14"/>
                  <a:pt x="2" y="14"/>
                  <a:pt x="2" y="14"/>
                </a:cubicBezTo>
                <a:cubicBezTo>
                  <a:pt x="2" y="14"/>
                  <a:pt x="2" y="14"/>
                  <a:pt x="2" y="14"/>
                </a:cubicBezTo>
                <a:cubicBezTo>
                  <a:pt x="0" y="2"/>
                  <a:pt x="0" y="2"/>
                  <a:pt x="0" y="2"/>
                </a:cubicBezTo>
                <a:moveTo>
                  <a:pt x="0" y="0"/>
                </a:moveTo>
                <a:cubicBezTo>
                  <a:pt x="0" y="0"/>
                  <a:pt x="0" y="0"/>
                  <a:pt x="0" y="0"/>
                </a:cubicBezTo>
                <a:cubicBezTo>
                  <a:pt x="0" y="1"/>
                  <a:pt x="0" y="1"/>
                  <a:pt x="0" y="1"/>
                </a:cubicBezTo>
                <a:cubicBezTo>
                  <a:pt x="0" y="0"/>
                  <a:pt x="0" y="0"/>
                  <a:pt x="0" y="0"/>
                </a:cubicBezTo>
              </a:path>
            </a:pathLst>
          </a:custGeom>
          <a:solidFill>
            <a:srgbClr val="82970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4">
            <a:extLst>
              <a:ext uri="{FF2B5EF4-FFF2-40B4-BE49-F238E27FC236}">
                <a16:creationId xmlns:a16="http://schemas.microsoft.com/office/drawing/2014/main" id="{2F5DD2F9-67EF-4AB6-B366-43039552EBD7}"/>
              </a:ext>
            </a:extLst>
          </p:cNvPr>
          <p:cNvSpPr>
            <a:spLocks/>
          </p:cNvSpPr>
          <p:nvPr/>
        </p:nvSpPr>
        <p:spPr bwMode="auto">
          <a:xfrm>
            <a:off x="4291012" y="4978135"/>
            <a:ext cx="9525" cy="39688"/>
          </a:xfrm>
          <a:custGeom>
            <a:avLst/>
            <a:gdLst>
              <a:gd name="T0" fmla="*/ 0 w 6"/>
              <a:gd name="T1" fmla="*/ 0 h 25"/>
              <a:gd name="T2" fmla="*/ 0 w 6"/>
              <a:gd name="T3" fmla="*/ 0 h 25"/>
              <a:gd name="T4" fmla="*/ 6 w 6"/>
              <a:gd name="T5" fmla="*/ 25 h 25"/>
              <a:gd name="T6" fmla="*/ 0 w 6"/>
              <a:gd name="T7" fmla="*/ 0 h 25"/>
            </a:gdLst>
            <a:ahLst/>
            <a:cxnLst>
              <a:cxn ang="0">
                <a:pos x="T0" y="T1"/>
              </a:cxn>
              <a:cxn ang="0">
                <a:pos x="T2" y="T3"/>
              </a:cxn>
              <a:cxn ang="0">
                <a:pos x="T4" y="T5"/>
              </a:cxn>
              <a:cxn ang="0">
                <a:pos x="T6" y="T7"/>
              </a:cxn>
            </a:cxnLst>
            <a:rect l="0" t="0" r="r" b="b"/>
            <a:pathLst>
              <a:path w="6" h="25">
                <a:moveTo>
                  <a:pt x="0" y="0"/>
                </a:moveTo>
                <a:lnTo>
                  <a:pt x="0" y="0"/>
                </a:lnTo>
                <a:lnTo>
                  <a:pt x="6" y="25"/>
                </a:lnTo>
                <a:lnTo>
                  <a:pt x="0" y="0"/>
                </a:lnTo>
                <a:close/>
              </a:path>
            </a:pathLst>
          </a:custGeom>
          <a:solidFill>
            <a:srgbClr val="0B5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5">
            <a:extLst>
              <a:ext uri="{FF2B5EF4-FFF2-40B4-BE49-F238E27FC236}">
                <a16:creationId xmlns:a16="http://schemas.microsoft.com/office/drawing/2014/main" id="{A148F6BC-1D06-47C2-AEDD-B07365FB4E79}"/>
              </a:ext>
            </a:extLst>
          </p:cNvPr>
          <p:cNvSpPr>
            <a:spLocks/>
          </p:cNvSpPr>
          <p:nvPr/>
        </p:nvSpPr>
        <p:spPr bwMode="auto">
          <a:xfrm>
            <a:off x="4291012" y="4978135"/>
            <a:ext cx="9525" cy="39688"/>
          </a:xfrm>
          <a:custGeom>
            <a:avLst/>
            <a:gdLst>
              <a:gd name="T0" fmla="*/ 0 w 6"/>
              <a:gd name="T1" fmla="*/ 0 h 25"/>
              <a:gd name="T2" fmla="*/ 0 w 6"/>
              <a:gd name="T3" fmla="*/ 0 h 25"/>
              <a:gd name="T4" fmla="*/ 6 w 6"/>
              <a:gd name="T5" fmla="*/ 25 h 25"/>
              <a:gd name="T6" fmla="*/ 0 w 6"/>
              <a:gd name="T7" fmla="*/ 0 h 25"/>
            </a:gdLst>
            <a:ahLst/>
            <a:cxnLst>
              <a:cxn ang="0">
                <a:pos x="T0" y="T1"/>
              </a:cxn>
              <a:cxn ang="0">
                <a:pos x="T2" y="T3"/>
              </a:cxn>
              <a:cxn ang="0">
                <a:pos x="T4" y="T5"/>
              </a:cxn>
              <a:cxn ang="0">
                <a:pos x="T6" y="T7"/>
              </a:cxn>
            </a:cxnLst>
            <a:rect l="0" t="0" r="r" b="b"/>
            <a:pathLst>
              <a:path w="6" h="25">
                <a:moveTo>
                  <a:pt x="0" y="0"/>
                </a:moveTo>
                <a:lnTo>
                  <a:pt x="0" y="0"/>
                </a:lnTo>
                <a:lnTo>
                  <a:pt x="6" y="2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6">
            <a:extLst>
              <a:ext uri="{FF2B5EF4-FFF2-40B4-BE49-F238E27FC236}">
                <a16:creationId xmlns:a16="http://schemas.microsoft.com/office/drawing/2014/main" id="{BDEBC384-C61F-472B-98C3-18AD13CA6936}"/>
              </a:ext>
            </a:extLst>
          </p:cNvPr>
          <p:cNvSpPr>
            <a:spLocks/>
          </p:cNvSpPr>
          <p:nvPr/>
        </p:nvSpPr>
        <p:spPr bwMode="auto">
          <a:xfrm>
            <a:off x="3016250" y="4397110"/>
            <a:ext cx="471488" cy="500063"/>
          </a:xfrm>
          <a:custGeom>
            <a:avLst/>
            <a:gdLst>
              <a:gd name="T0" fmla="*/ 35 w 93"/>
              <a:gd name="T1" fmla="*/ 99 h 99"/>
              <a:gd name="T2" fmla="*/ 28 w 93"/>
              <a:gd name="T3" fmla="*/ 94 h 99"/>
              <a:gd name="T4" fmla="*/ 15 w 93"/>
              <a:gd name="T5" fmla="*/ 24 h 99"/>
              <a:gd name="T6" fmla="*/ 16 w 93"/>
              <a:gd name="T7" fmla="*/ 24 h 99"/>
              <a:gd name="T8" fmla="*/ 52 w 93"/>
              <a:gd name="T9" fmla="*/ 2 h 99"/>
              <a:gd name="T10" fmla="*/ 92 w 93"/>
              <a:gd name="T11" fmla="*/ 15 h 99"/>
              <a:gd name="T12" fmla="*/ 93 w 93"/>
              <a:gd name="T13" fmla="*/ 15 h 99"/>
              <a:gd name="T14" fmla="*/ 84 w 93"/>
              <a:gd name="T15" fmla="*/ 25 h 99"/>
              <a:gd name="T16" fmla="*/ 83 w 93"/>
              <a:gd name="T17" fmla="*/ 24 h 99"/>
              <a:gd name="T18" fmla="*/ 53 w 93"/>
              <a:gd name="T19" fmla="*/ 14 h 99"/>
              <a:gd name="T20" fmla="*/ 26 w 93"/>
              <a:gd name="T21" fmla="*/ 31 h 99"/>
              <a:gd name="T22" fmla="*/ 26 w 93"/>
              <a:gd name="T23" fmla="*/ 32 h 99"/>
              <a:gd name="T24" fmla="*/ 36 w 93"/>
              <a:gd name="T25" fmla="*/ 84 h 99"/>
              <a:gd name="T26" fmla="*/ 42 w 93"/>
              <a:gd name="T27" fmla="*/ 89 h 99"/>
              <a:gd name="T28" fmla="*/ 35 w 93"/>
              <a:gd name="T2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3" h="99">
                <a:moveTo>
                  <a:pt x="35" y="99"/>
                </a:moveTo>
                <a:cubicBezTo>
                  <a:pt x="28" y="94"/>
                  <a:pt x="28" y="94"/>
                  <a:pt x="28" y="94"/>
                </a:cubicBezTo>
                <a:cubicBezTo>
                  <a:pt x="6" y="79"/>
                  <a:pt x="0" y="47"/>
                  <a:pt x="15" y="24"/>
                </a:cubicBezTo>
                <a:cubicBezTo>
                  <a:pt x="16" y="24"/>
                  <a:pt x="16" y="24"/>
                  <a:pt x="16" y="24"/>
                </a:cubicBezTo>
                <a:cubicBezTo>
                  <a:pt x="24" y="11"/>
                  <a:pt x="37" y="3"/>
                  <a:pt x="52" y="2"/>
                </a:cubicBezTo>
                <a:cubicBezTo>
                  <a:pt x="67" y="0"/>
                  <a:pt x="81" y="5"/>
                  <a:pt x="92" y="15"/>
                </a:cubicBezTo>
                <a:cubicBezTo>
                  <a:pt x="93" y="15"/>
                  <a:pt x="93" y="15"/>
                  <a:pt x="93" y="15"/>
                </a:cubicBezTo>
                <a:cubicBezTo>
                  <a:pt x="84" y="25"/>
                  <a:pt x="84" y="25"/>
                  <a:pt x="84" y="25"/>
                </a:cubicBezTo>
                <a:cubicBezTo>
                  <a:pt x="83" y="24"/>
                  <a:pt x="83" y="24"/>
                  <a:pt x="83" y="24"/>
                </a:cubicBezTo>
                <a:cubicBezTo>
                  <a:pt x="75" y="17"/>
                  <a:pt x="64" y="13"/>
                  <a:pt x="53" y="14"/>
                </a:cubicBezTo>
                <a:cubicBezTo>
                  <a:pt x="42" y="16"/>
                  <a:pt x="33" y="22"/>
                  <a:pt x="26" y="31"/>
                </a:cubicBezTo>
                <a:cubicBezTo>
                  <a:pt x="26" y="32"/>
                  <a:pt x="26" y="32"/>
                  <a:pt x="26" y="32"/>
                </a:cubicBezTo>
                <a:cubicBezTo>
                  <a:pt x="14" y="49"/>
                  <a:pt x="19" y="72"/>
                  <a:pt x="36" y="84"/>
                </a:cubicBezTo>
                <a:cubicBezTo>
                  <a:pt x="42" y="89"/>
                  <a:pt x="42" y="89"/>
                  <a:pt x="42" y="89"/>
                </a:cubicBezTo>
                <a:cubicBezTo>
                  <a:pt x="35" y="99"/>
                  <a:pt x="35" y="99"/>
                  <a:pt x="35" y="99"/>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7">
            <a:extLst>
              <a:ext uri="{FF2B5EF4-FFF2-40B4-BE49-F238E27FC236}">
                <a16:creationId xmlns:a16="http://schemas.microsoft.com/office/drawing/2014/main" id="{B4523223-84D7-4B61-94A2-F9F24BFD6EB7}"/>
              </a:ext>
            </a:extLst>
          </p:cNvPr>
          <p:cNvSpPr>
            <a:spLocks/>
          </p:cNvSpPr>
          <p:nvPr/>
        </p:nvSpPr>
        <p:spPr bwMode="auto">
          <a:xfrm>
            <a:off x="3411537" y="4441560"/>
            <a:ext cx="66675" cy="76200"/>
          </a:xfrm>
          <a:custGeom>
            <a:avLst/>
            <a:gdLst>
              <a:gd name="T0" fmla="*/ 7 w 13"/>
              <a:gd name="T1" fmla="*/ 0 h 15"/>
              <a:gd name="T2" fmla="*/ 7 w 13"/>
              <a:gd name="T3" fmla="*/ 0 h 15"/>
              <a:gd name="T4" fmla="*/ 10 w 13"/>
              <a:gd name="T5" fmla="*/ 2 h 15"/>
              <a:gd name="T6" fmla="*/ 7 w 13"/>
              <a:gd name="T7" fmla="*/ 0 h 15"/>
              <a:gd name="T8" fmla="*/ 0 w 13"/>
              <a:gd name="T9" fmla="*/ 11 h 15"/>
              <a:gd name="T10" fmla="*/ 5 w 13"/>
              <a:gd name="T11" fmla="*/ 15 h 15"/>
              <a:gd name="T12" fmla="*/ 6 w 13"/>
              <a:gd name="T13" fmla="*/ 15 h 15"/>
              <a:gd name="T14" fmla="*/ 13 w 13"/>
              <a:gd name="T15" fmla="*/ 5 h 15"/>
              <a:gd name="T16" fmla="*/ 7 w 13"/>
              <a:gd name="T17"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5">
                <a:moveTo>
                  <a:pt x="7" y="0"/>
                </a:moveTo>
                <a:cubicBezTo>
                  <a:pt x="7" y="0"/>
                  <a:pt x="7" y="0"/>
                  <a:pt x="7" y="0"/>
                </a:cubicBezTo>
                <a:cubicBezTo>
                  <a:pt x="8" y="1"/>
                  <a:pt x="9" y="2"/>
                  <a:pt x="10" y="2"/>
                </a:cubicBezTo>
                <a:cubicBezTo>
                  <a:pt x="9" y="2"/>
                  <a:pt x="8" y="1"/>
                  <a:pt x="7" y="0"/>
                </a:cubicBezTo>
                <a:cubicBezTo>
                  <a:pt x="0" y="11"/>
                  <a:pt x="0" y="11"/>
                  <a:pt x="0" y="11"/>
                </a:cubicBezTo>
                <a:cubicBezTo>
                  <a:pt x="2" y="12"/>
                  <a:pt x="4" y="13"/>
                  <a:pt x="5" y="15"/>
                </a:cubicBezTo>
                <a:cubicBezTo>
                  <a:pt x="6" y="15"/>
                  <a:pt x="6" y="15"/>
                  <a:pt x="6" y="15"/>
                </a:cubicBezTo>
                <a:cubicBezTo>
                  <a:pt x="13" y="5"/>
                  <a:pt x="13" y="5"/>
                  <a:pt x="13" y="5"/>
                </a:cubicBezTo>
                <a:cubicBezTo>
                  <a:pt x="11" y="3"/>
                  <a:pt x="9" y="1"/>
                  <a:pt x="7"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8">
            <a:extLst>
              <a:ext uri="{FF2B5EF4-FFF2-40B4-BE49-F238E27FC236}">
                <a16:creationId xmlns:a16="http://schemas.microsoft.com/office/drawing/2014/main" id="{813939C1-8E95-4A0C-8AB9-75B1C11BE515}"/>
              </a:ext>
            </a:extLst>
          </p:cNvPr>
          <p:cNvSpPr>
            <a:spLocks/>
          </p:cNvSpPr>
          <p:nvPr/>
        </p:nvSpPr>
        <p:spPr bwMode="auto">
          <a:xfrm>
            <a:off x="3046412" y="4401872"/>
            <a:ext cx="401638" cy="423863"/>
          </a:xfrm>
          <a:custGeom>
            <a:avLst/>
            <a:gdLst>
              <a:gd name="T0" fmla="*/ 52 w 79"/>
              <a:gd name="T1" fmla="*/ 0 h 84"/>
              <a:gd name="T2" fmla="*/ 46 w 79"/>
              <a:gd name="T3" fmla="*/ 1 h 84"/>
              <a:gd name="T4" fmla="*/ 46 w 79"/>
              <a:gd name="T5" fmla="*/ 1 h 84"/>
              <a:gd name="T6" fmla="*/ 10 w 79"/>
              <a:gd name="T7" fmla="*/ 23 h 84"/>
              <a:gd name="T8" fmla="*/ 9 w 79"/>
              <a:gd name="T9" fmla="*/ 23 h 84"/>
              <a:gd name="T10" fmla="*/ 0 w 79"/>
              <a:gd name="T11" fmla="*/ 51 h 84"/>
              <a:gd name="T12" fmla="*/ 8 w 79"/>
              <a:gd name="T13" fmla="*/ 78 h 84"/>
              <a:gd name="T14" fmla="*/ 11 w 79"/>
              <a:gd name="T15" fmla="*/ 83 h 84"/>
              <a:gd name="T16" fmla="*/ 11 w 79"/>
              <a:gd name="T17" fmla="*/ 83 h 84"/>
              <a:gd name="T18" fmla="*/ 12 w 79"/>
              <a:gd name="T19" fmla="*/ 84 h 84"/>
              <a:gd name="T20" fmla="*/ 13 w 79"/>
              <a:gd name="T21" fmla="*/ 83 h 84"/>
              <a:gd name="T22" fmla="*/ 13 w 79"/>
              <a:gd name="T23" fmla="*/ 26 h 84"/>
              <a:gd name="T24" fmla="*/ 14 w 79"/>
              <a:gd name="T25" fmla="*/ 25 h 84"/>
              <a:gd name="T26" fmla="*/ 50 w 79"/>
              <a:gd name="T27" fmla="*/ 3 h 84"/>
              <a:gd name="T28" fmla="*/ 56 w 79"/>
              <a:gd name="T29" fmla="*/ 3 h 84"/>
              <a:gd name="T30" fmla="*/ 79 w 79"/>
              <a:gd name="T31" fmla="*/ 8 h 84"/>
              <a:gd name="T32" fmla="*/ 79 w 79"/>
              <a:gd name="T33" fmla="*/ 8 h 84"/>
              <a:gd name="T34" fmla="*/ 52 w 79"/>
              <a:gd name="T3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84">
                <a:moveTo>
                  <a:pt x="52" y="0"/>
                </a:moveTo>
                <a:cubicBezTo>
                  <a:pt x="50" y="0"/>
                  <a:pt x="48" y="0"/>
                  <a:pt x="46" y="1"/>
                </a:cubicBezTo>
                <a:cubicBezTo>
                  <a:pt x="46" y="1"/>
                  <a:pt x="46" y="1"/>
                  <a:pt x="46" y="1"/>
                </a:cubicBezTo>
                <a:cubicBezTo>
                  <a:pt x="31" y="2"/>
                  <a:pt x="18" y="10"/>
                  <a:pt x="10" y="23"/>
                </a:cubicBezTo>
                <a:cubicBezTo>
                  <a:pt x="9" y="23"/>
                  <a:pt x="9" y="23"/>
                  <a:pt x="9" y="23"/>
                </a:cubicBezTo>
                <a:cubicBezTo>
                  <a:pt x="3" y="32"/>
                  <a:pt x="1" y="42"/>
                  <a:pt x="0" y="51"/>
                </a:cubicBezTo>
                <a:cubicBezTo>
                  <a:pt x="0" y="61"/>
                  <a:pt x="3" y="70"/>
                  <a:pt x="8" y="78"/>
                </a:cubicBezTo>
                <a:cubicBezTo>
                  <a:pt x="9" y="80"/>
                  <a:pt x="10" y="82"/>
                  <a:pt x="11" y="83"/>
                </a:cubicBezTo>
                <a:cubicBezTo>
                  <a:pt x="11" y="83"/>
                  <a:pt x="11" y="83"/>
                  <a:pt x="11" y="83"/>
                </a:cubicBezTo>
                <a:cubicBezTo>
                  <a:pt x="12" y="83"/>
                  <a:pt x="12" y="83"/>
                  <a:pt x="12" y="84"/>
                </a:cubicBezTo>
                <a:cubicBezTo>
                  <a:pt x="13" y="83"/>
                  <a:pt x="13" y="83"/>
                  <a:pt x="13" y="83"/>
                </a:cubicBezTo>
                <a:cubicBezTo>
                  <a:pt x="2" y="66"/>
                  <a:pt x="1" y="44"/>
                  <a:pt x="13" y="26"/>
                </a:cubicBezTo>
                <a:cubicBezTo>
                  <a:pt x="14" y="25"/>
                  <a:pt x="14" y="25"/>
                  <a:pt x="14" y="25"/>
                </a:cubicBezTo>
                <a:cubicBezTo>
                  <a:pt x="22" y="13"/>
                  <a:pt x="35" y="5"/>
                  <a:pt x="50" y="3"/>
                </a:cubicBezTo>
                <a:cubicBezTo>
                  <a:pt x="52" y="3"/>
                  <a:pt x="54" y="3"/>
                  <a:pt x="56" y="3"/>
                </a:cubicBezTo>
                <a:cubicBezTo>
                  <a:pt x="64" y="3"/>
                  <a:pt x="71" y="5"/>
                  <a:pt x="79" y="8"/>
                </a:cubicBezTo>
                <a:cubicBezTo>
                  <a:pt x="79" y="8"/>
                  <a:pt x="79" y="8"/>
                  <a:pt x="79" y="8"/>
                </a:cubicBezTo>
                <a:cubicBezTo>
                  <a:pt x="71" y="3"/>
                  <a:pt x="61" y="0"/>
                  <a:pt x="52"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49">
            <a:extLst>
              <a:ext uri="{FF2B5EF4-FFF2-40B4-BE49-F238E27FC236}">
                <a16:creationId xmlns:a16="http://schemas.microsoft.com/office/drawing/2014/main" id="{B3176CF6-54AF-4FEB-B79D-6B5C89BBF2B7}"/>
              </a:ext>
            </a:extLst>
          </p:cNvPr>
          <p:cNvSpPr>
            <a:spLocks/>
          </p:cNvSpPr>
          <p:nvPr/>
        </p:nvSpPr>
        <p:spPr bwMode="auto">
          <a:xfrm>
            <a:off x="3448050" y="4441560"/>
            <a:ext cx="14288" cy="11113"/>
          </a:xfrm>
          <a:custGeom>
            <a:avLst/>
            <a:gdLst>
              <a:gd name="T0" fmla="*/ 0 w 3"/>
              <a:gd name="T1" fmla="*/ 0 h 2"/>
              <a:gd name="T2" fmla="*/ 0 w 3"/>
              <a:gd name="T3" fmla="*/ 0 h 2"/>
              <a:gd name="T4" fmla="*/ 3 w 3"/>
              <a:gd name="T5" fmla="*/ 2 h 2"/>
              <a:gd name="T6" fmla="*/ 0 w 3"/>
              <a:gd name="T7" fmla="*/ 0 h 2"/>
            </a:gdLst>
            <a:ahLst/>
            <a:cxnLst>
              <a:cxn ang="0">
                <a:pos x="T0" y="T1"/>
              </a:cxn>
              <a:cxn ang="0">
                <a:pos x="T2" y="T3"/>
              </a:cxn>
              <a:cxn ang="0">
                <a:pos x="T4" y="T5"/>
              </a:cxn>
              <a:cxn ang="0">
                <a:pos x="T6" y="T7"/>
              </a:cxn>
            </a:cxnLst>
            <a:rect l="0" t="0" r="r" b="b"/>
            <a:pathLst>
              <a:path w="3" h="2">
                <a:moveTo>
                  <a:pt x="0" y="0"/>
                </a:moveTo>
                <a:cubicBezTo>
                  <a:pt x="0" y="0"/>
                  <a:pt x="0" y="0"/>
                  <a:pt x="0" y="0"/>
                </a:cubicBezTo>
                <a:cubicBezTo>
                  <a:pt x="1" y="1"/>
                  <a:pt x="2" y="2"/>
                  <a:pt x="3" y="2"/>
                </a:cubicBezTo>
                <a:cubicBezTo>
                  <a:pt x="2" y="2"/>
                  <a:pt x="1" y="1"/>
                  <a:pt x="0" y="0"/>
                </a:cubicBezTo>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50">
            <a:extLst>
              <a:ext uri="{FF2B5EF4-FFF2-40B4-BE49-F238E27FC236}">
                <a16:creationId xmlns:a16="http://schemas.microsoft.com/office/drawing/2014/main" id="{3687D45E-2DB4-4F3F-8C62-06DE6B9675B2}"/>
              </a:ext>
            </a:extLst>
          </p:cNvPr>
          <p:cNvSpPr>
            <a:spLocks/>
          </p:cNvSpPr>
          <p:nvPr/>
        </p:nvSpPr>
        <p:spPr bwMode="auto">
          <a:xfrm>
            <a:off x="3162300" y="4416160"/>
            <a:ext cx="874713" cy="874713"/>
          </a:xfrm>
          <a:custGeom>
            <a:avLst/>
            <a:gdLst>
              <a:gd name="T0" fmla="*/ 172 w 172"/>
              <a:gd name="T1" fmla="*/ 71 h 173"/>
              <a:gd name="T2" fmla="*/ 120 w 172"/>
              <a:gd name="T3" fmla="*/ 36 h 173"/>
              <a:gd name="T4" fmla="*/ 68 w 172"/>
              <a:gd name="T5" fmla="*/ 0 h 173"/>
              <a:gd name="T6" fmla="*/ 29 w 172"/>
              <a:gd name="T7" fmla="*/ 58 h 173"/>
              <a:gd name="T8" fmla="*/ 3 w 172"/>
              <a:gd name="T9" fmla="*/ 97 h 173"/>
              <a:gd name="T10" fmla="*/ 3 w 172"/>
              <a:gd name="T11" fmla="*/ 110 h 173"/>
              <a:gd name="T12" fmla="*/ 3 w 172"/>
              <a:gd name="T13" fmla="*/ 111 h 173"/>
              <a:gd name="T14" fmla="*/ 94 w 172"/>
              <a:gd name="T15" fmla="*/ 172 h 173"/>
              <a:gd name="T16" fmla="*/ 95 w 172"/>
              <a:gd name="T17" fmla="*/ 172 h 173"/>
              <a:gd name="T18" fmla="*/ 107 w 172"/>
              <a:gd name="T19" fmla="*/ 167 h 173"/>
              <a:gd name="T20" fmla="*/ 133 w 172"/>
              <a:gd name="T21" fmla="*/ 129 h 173"/>
              <a:gd name="T22" fmla="*/ 172 w 172"/>
              <a:gd name="T23" fmla="*/ 7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2" h="173">
                <a:moveTo>
                  <a:pt x="172" y="71"/>
                </a:moveTo>
                <a:cubicBezTo>
                  <a:pt x="120" y="36"/>
                  <a:pt x="120" y="36"/>
                  <a:pt x="120" y="36"/>
                </a:cubicBezTo>
                <a:cubicBezTo>
                  <a:pt x="68" y="0"/>
                  <a:pt x="68" y="0"/>
                  <a:pt x="68" y="0"/>
                </a:cubicBezTo>
                <a:cubicBezTo>
                  <a:pt x="29" y="58"/>
                  <a:pt x="29" y="58"/>
                  <a:pt x="29" y="58"/>
                </a:cubicBezTo>
                <a:cubicBezTo>
                  <a:pt x="3" y="97"/>
                  <a:pt x="3" y="97"/>
                  <a:pt x="3" y="97"/>
                </a:cubicBezTo>
                <a:cubicBezTo>
                  <a:pt x="1" y="101"/>
                  <a:pt x="0" y="106"/>
                  <a:pt x="3" y="110"/>
                </a:cubicBezTo>
                <a:cubicBezTo>
                  <a:pt x="3" y="111"/>
                  <a:pt x="3" y="111"/>
                  <a:pt x="3" y="111"/>
                </a:cubicBezTo>
                <a:cubicBezTo>
                  <a:pt x="23" y="143"/>
                  <a:pt x="56" y="166"/>
                  <a:pt x="94" y="172"/>
                </a:cubicBezTo>
                <a:cubicBezTo>
                  <a:pt x="95" y="172"/>
                  <a:pt x="95" y="172"/>
                  <a:pt x="95" y="172"/>
                </a:cubicBezTo>
                <a:cubicBezTo>
                  <a:pt x="100" y="173"/>
                  <a:pt x="105" y="171"/>
                  <a:pt x="107" y="167"/>
                </a:cubicBezTo>
                <a:cubicBezTo>
                  <a:pt x="133" y="129"/>
                  <a:pt x="133" y="129"/>
                  <a:pt x="133" y="129"/>
                </a:cubicBezTo>
                <a:cubicBezTo>
                  <a:pt x="172" y="71"/>
                  <a:pt x="172" y="71"/>
                  <a:pt x="172" y="71"/>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51">
            <a:extLst>
              <a:ext uri="{FF2B5EF4-FFF2-40B4-BE49-F238E27FC236}">
                <a16:creationId xmlns:a16="http://schemas.microsoft.com/office/drawing/2014/main" id="{8C8802FE-9123-47BA-A491-64252EBEFA44}"/>
              </a:ext>
            </a:extLst>
          </p:cNvPr>
          <p:cNvSpPr>
            <a:spLocks/>
          </p:cNvSpPr>
          <p:nvPr/>
        </p:nvSpPr>
        <p:spPr bwMode="auto">
          <a:xfrm>
            <a:off x="3478212" y="4416160"/>
            <a:ext cx="60325" cy="50800"/>
          </a:xfrm>
          <a:custGeom>
            <a:avLst/>
            <a:gdLst>
              <a:gd name="T0" fmla="*/ 19 w 38"/>
              <a:gd name="T1" fmla="*/ 0 h 32"/>
              <a:gd name="T2" fmla="*/ 0 w 38"/>
              <a:gd name="T3" fmla="*/ 32 h 32"/>
              <a:gd name="T4" fmla="*/ 0 w 38"/>
              <a:gd name="T5" fmla="*/ 32 h 32"/>
              <a:gd name="T6" fmla="*/ 19 w 38"/>
              <a:gd name="T7" fmla="*/ 0 h 32"/>
              <a:gd name="T8" fmla="*/ 38 w 38"/>
              <a:gd name="T9" fmla="*/ 13 h 32"/>
              <a:gd name="T10" fmla="*/ 38 w 38"/>
              <a:gd name="T11" fmla="*/ 13 h 32"/>
              <a:gd name="T12" fmla="*/ 19 w 3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8" h="32">
                <a:moveTo>
                  <a:pt x="19" y="0"/>
                </a:moveTo>
                <a:lnTo>
                  <a:pt x="0" y="32"/>
                </a:lnTo>
                <a:lnTo>
                  <a:pt x="0" y="32"/>
                </a:lnTo>
                <a:lnTo>
                  <a:pt x="19" y="0"/>
                </a:lnTo>
                <a:lnTo>
                  <a:pt x="38" y="13"/>
                </a:lnTo>
                <a:lnTo>
                  <a:pt x="38" y="13"/>
                </a:lnTo>
                <a:lnTo>
                  <a:pt x="19" y="0"/>
                </a:lnTo>
                <a:close/>
              </a:path>
            </a:pathLst>
          </a:custGeom>
          <a:solidFill>
            <a:srgbClr val="CFE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52">
            <a:extLst>
              <a:ext uri="{FF2B5EF4-FFF2-40B4-BE49-F238E27FC236}">
                <a16:creationId xmlns:a16="http://schemas.microsoft.com/office/drawing/2014/main" id="{2B9C55D8-3A4F-4589-9713-21F2AC046881}"/>
              </a:ext>
            </a:extLst>
          </p:cNvPr>
          <p:cNvSpPr>
            <a:spLocks/>
          </p:cNvSpPr>
          <p:nvPr/>
        </p:nvSpPr>
        <p:spPr bwMode="auto">
          <a:xfrm>
            <a:off x="3478212" y="4416160"/>
            <a:ext cx="60325" cy="50800"/>
          </a:xfrm>
          <a:custGeom>
            <a:avLst/>
            <a:gdLst>
              <a:gd name="T0" fmla="*/ 19 w 38"/>
              <a:gd name="T1" fmla="*/ 0 h 32"/>
              <a:gd name="T2" fmla="*/ 0 w 38"/>
              <a:gd name="T3" fmla="*/ 32 h 32"/>
              <a:gd name="T4" fmla="*/ 0 w 38"/>
              <a:gd name="T5" fmla="*/ 32 h 32"/>
              <a:gd name="T6" fmla="*/ 19 w 38"/>
              <a:gd name="T7" fmla="*/ 0 h 32"/>
              <a:gd name="T8" fmla="*/ 38 w 38"/>
              <a:gd name="T9" fmla="*/ 13 h 32"/>
              <a:gd name="T10" fmla="*/ 38 w 38"/>
              <a:gd name="T11" fmla="*/ 13 h 32"/>
              <a:gd name="T12" fmla="*/ 19 w 38"/>
              <a:gd name="T13" fmla="*/ 0 h 32"/>
            </a:gdLst>
            <a:ahLst/>
            <a:cxnLst>
              <a:cxn ang="0">
                <a:pos x="T0" y="T1"/>
              </a:cxn>
              <a:cxn ang="0">
                <a:pos x="T2" y="T3"/>
              </a:cxn>
              <a:cxn ang="0">
                <a:pos x="T4" y="T5"/>
              </a:cxn>
              <a:cxn ang="0">
                <a:pos x="T6" y="T7"/>
              </a:cxn>
              <a:cxn ang="0">
                <a:pos x="T8" y="T9"/>
              </a:cxn>
              <a:cxn ang="0">
                <a:pos x="T10" y="T11"/>
              </a:cxn>
              <a:cxn ang="0">
                <a:pos x="T12" y="T13"/>
              </a:cxn>
            </a:cxnLst>
            <a:rect l="0" t="0" r="r" b="b"/>
            <a:pathLst>
              <a:path w="38" h="32">
                <a:moveTo>
                  <a:pt x="19" y="0"/>
                </a:moveTo>
                <a:lnTo>
                  <a:pt x="0" y="32"/>
                </a:lnTo>
                <a:lnTo>
                  <a:pt x="0" y="32"/>
                </a:lnTo>
                <a:lnTo>
                  <a:pt x="19" y="0"/>
                </a:lnTo>
                <a:lnTo>
                  <a:pt x="38" y="13"/>
                </a:lnTo>
                <a:lnTo>
                  <a:pt x="38" y="13"/>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3">
            <a:extLst>
              <a:ext uri="{FF2B5EF4-FFF2-40B4-BE49-F238E27FC236}">
                <a16:creationId xmlns:a16="http://schemas.microsoft.com/office/drawing/2014/main" id="{6530C19B-24CB-40A3-B7EA-7F6848A0D7A1}"/>
              </a:ext>
            </a:extLst>
          </p:cNvPr>
          <p:cNvSpPr>
            <a:spLocks noEditPoints="1"/>
          </p:cNvSpPr>
          <p:nvPr/>
        </p:nvSpPr>
        <p:spPr bwMode="auto">
          <a:xfrm>
            <a:off x="3182937" y="4978135"/>
            <a:ext cx="11113" cy="19050"/>
          </a:xfrm>
          <a:custGeom>
            <a:avLst/>
            <a:gdLst>
              <a:gd name="T0" fmla="*/ 2 w 2"/>
              <a:gd name="T1" fmla="*/ 4 h 4"/>
              <a:gd name="T2" fmla="*/ 2 w 2"/>
              <a:gd name="T3" fmla="*/ 4 h 4"/>
              <a:gd name="T4" fmla="*/ 2 w 2"/>
              <a:gd name="T5" fmla="*/ 4 h 4"/>
              <a:gd name="T6" fmla="*/ 2 w 2"/>
              <a:gd name="T7" fmla="*/ 3 h 4"/>
              <a:gd name="T8" fmla="*/ 2 w 2"/>
              <a:gd name="T9" fmla="*/ 3 h 4"/>
              <a:gd name="T10" fmla="*/ 2 w 2"/>
              <a:gd name="T11" fmla="*/ 3 h 4"/>
              <a:gd name="T12" fmla="*/ 1 w 2"/>
              <a:gd name="T13" fmla="*/ 3 h 4"/>
              <a:gd name="T14" fmla="*/ 1 w 2"/>
              <a:gd name="T15" fmla="*/ 3 h 4"/>
              <a:gd name="T16" fmla="*/ 1 w 2"/>
              <a:gd name="T17" fmla="*/ 3 h 4"/>
              <a:gd name="T18" fmla="*/ 1 w 2"/>
              <a:gd name="T19" fmla="*/ 2 h 4"/>
              <a:gd name="T20" fmla="*/ 1 w 2"/>
              <a:gd name="T21" fmla="*/ 2 h 4"/>
              <a:gd name="T22" fmla="*/ 1 w 2"/>
              <a:gd name="T23" fmla="*/ 2 h 4"/>
              <a:gd name="T24" fmla="*/ 1 w 2"/>
              <a:gd name="T25" fmla="*/ 2 h 4"/>
              <a:gd name="T26" fmla="*/ 1 w 2"/>
              <a:gd name="T27" fmla="*/ 2 h 4"/>
              <a:gd name="T28" fmla="*/ 1 w 2"/>
              <a:gd name="T29" fmla="*/ 2 h 4"/>
              <a:gd name="T30" fmla="*/ 0 w 2"/>
              <a:gd name="T31" fmla="*/ 2 h 4"/>
              <a:gd name="T32" fmla="*/ 1 w 2"/>
              <a:gd name="T33" fmla="*/ 2 h 4"/>
              <a:gd name="T34" fmla="*/ 0 w 2"/>
              <a:gd name="T35" fmla="*/ 2 h 4"/>
              <a:gd name="T36" fmla="*/ 0 w 2"/>
              <a:gd name="T37" fmla="*/ 1 h 4"/>
              <a:gd name="T38" fmla="*/ 0 w 2"/>
              <a:gd name="T39" fmla="*/ 1 h 4"/>
              <a:gd name="T40" fmla="*/ 0 w 2"/>
              <a:gd name="T41" fmla="*/ 1 h 4"/>
              <a:gd name="T42" fmla="*/ 0 w 2"/>
              <a:gd name="T43" fmla="*/ 1 h 4"/>
              <a:gd name="T44" fmla="*/ 0 w 2"/>
              <a:gd name="T45" fmla="*/ 1 h 4"/>
              <a:gd name="T46" fmla="*/ 0 w 2"/>
              <a:gd name="T47" fmla="*/ 1 h 4"/>
              <a:gd name="T48" fmla="*/ 0 w 2"/>
              <a:gd name="T49" fmla="*/ 0 h 4"/>
              <a:gd name="T50" fmla="*/ 0 w 2"/>
              <a:gd name="T51" fmla="*/ 0 h 4"/>
              <a:gd name="T52" fmla="*/ 0 w 2"/>
              <a:gd name="T53" fmla="*/ 0 h 4"/>
              <a:gd name="T54" fmla="*/ 0 w 2"/>
              <a:gd name="T55" fmla="*/ 0 h 4"/>
              <a:gd name="T56" fmla="*/ 0 w 2"/>
              <a:gd name="T57" fmla="*/ 0 h 4"/>
              <a:gd name="T58" fmla="*/ 0 w 2"/>
              <a:gd name="T5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 h="4">
                <a:moveTo>
                  <a:pt x="2" y="4"/>
                </a:moveTo>
                <a:cubicBezTo>
                  <a:pt x="2" y="4"/>
                  <a:pt x="2" y="4"/>
                  <a:pt x="2" y="4"/>
                </a:cubicBezTo>
                <a:cubicBezTo>
                  <a:pt x="2" y="4"/>
                  <a:pt x="2" y="4"/>
                  <a:pt x="2" y="4"/>
                </a:cubicBezTo>
                <a:moveTo>
                  <a:pt x="2" y="3"/>
                </a:moveTo>
                <a:cubicBezTo>
                  <a:pt x="2" y="3"/>
                  <a:pt x="2" y="3"/>
                  <a:pt x="2" y="3"/>
                </a:cubicBezTo>
                <a:cubicBezTo>
                  <a:pt x="2" y="3"/>
                  <a:pt x="2" y="3"/>
                  <a:pt x="2"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1" y="2"/>
                  <a:pt x="1" y="2"/>
                  <a:pt x="1" y="2"/>
                </a:cubicBezTo>
                <a:cubicBezTo>
                  <a:pt x="1" y="2"/>
                  <a:pt x="1"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CFE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54">
            <a:extLst>
              <a:ext uri="{FF2B5EF4-FFF2-40B4-BE49-F238E27FC236}">
                <a16:creationId xmlns:a16="http://schemas.microsoft.com/office/drawing/2014/main" id="{3048C9B7-F906-4E01-A121-8E795E70216D}"/>
              </a:ext>
            </a:extLst>
          </p:cNvPr>
          <p:cNvSpPr>
            <a:spLocks/>
          </p:cNvSpPr>
          <p:nvPr/>
        </p:nvSpPr>
        <p:spPr bwMode="auto">
          <a:xfrm>
            <a:off x="3162300" y="4416160"/>
            <a:ext cx="376238" cy="773113"/>
          </a:xfrm>
          <a:custGeom>
            <a:avLst/>
            <a:gdLst>
              <a:gd name="T0" fmla="*/ 68 w 74"/>
              <a:gd name="T1" fmla="*/ 0 h 153"/>
              <a:gd name="T2" fmla="*/ 62 w 74"/>
              <a:gd name="T3" fmla="*/ 10 h 153"/>
              <a:gd name="T4" fmla="*/ 55 w 74"/>
              <a:gd name="T5" fmla="*/ 20 h 153"/>
              <a:gd name="T6" fmla="*/ 29 w 74"/>
              <a:gd name="T7" fmla="*/ 58 h 153"/>
              <a:gd name="T8" fmla="*/ 14 w 74"/>
              <a:gd name="T9" fmla="*/ 81 h 153"/>
              <a:gd name="T10" fmla="*/ 14 w 74"/>
              <a:gd name="T11" fmla="*/ 82 h 153"/>
              <a:gd name="T12" fmla="*/ 13 w 74"/>
              <a:gd name="T13" fmla="*/ 86 h 153"/>
              <a:gd name="T14" fmla="*/ 14 w 74"/>
              <a:gd name="T15" fmla="*/ 87 h 153"/>
              <a:gd name="T16" fmla="*/ 13 w 74"/>
              <a:gd name="T17" fmla="*/ 91 h 153"/>
              <a:gd name="T18" fmla="*/ 3 w 74"/>
              <a:gd name="T19" fmla="*/ 97 h 153"/>
              <a:gd name="T20" fmla="*/ 3 w 74"/>
              <a:gd name="T21" fmla="*/ 110 h 153"/>
              <a:gd name="T22" fmla="*/ 3 w 74"/>
              <a:gd name="T23" fmla="*/ 111 h 153"/>
              <a:gd name="T24" fmla="*/ 4 w 74"/>
              <a:gd name="T25" fmla="*/ 111 h 153"/>
              <a:gd name="T26" fmla="*/ 4 w 74"/>
              <a:gd name="T27" fmla="*/ 111 h 153"/>
              <a:gd name="T28" fmla="*/ 4 w 74"/>
              <a:gd name="T29" fmla="*/ 111 h 153"/>
              <a:gd name="T30" fmla="*/ 4 w 74"/>
              <a:gd name="T31" fmla="*/ 111 h 153"/>
              <a:gd name="T32" fmla="*/ 4 w 74"/>
              <a:gd name="T33" fmla="*/ 112 h 153"/>
              <a:gd name="T34" fmla="*/ 4 w 74"/>
              <a:gd name="T35" fmla="*/ 112 h 153"/>
              <a:gd name="T36" fmla="*/ 4 w 74"/>
              <a:gd name="T37" fmla="*/ 112 h 153"/>
              <a:gd name="T38" fmla="*/ 4 w 74"/>
              <a:gd name="T39" fmla="*/ 112 h 153"/>
              <a:gd name="T40" fmla="*/ 4 w 74"/>
              <a:gd name="T41" fmla="*/ 113 h 153"/>
              <a:gd name="T42" fmla="*/ 5 w 74"/>
              <a:gd name="T43" fmla="*/ 113 h 153"/>
              <a:gd name="T44" fmla="*/ 5 w 74"/>
              <a:gd name="T45" fmla="*/ 113 h 153"/>
              <a:gd name="T46" fmla="*/ 5 w 74"/>
              <a:gd name="T47" fmla="*/ 113 h 153"/>
              <a:gd name="T48" fmla="*/ 5 w 74"/>
              <a:gd name="T49" fmla="*/ 113 h 153"/>
              <a:gd name="T50" fmla="*/ 5 w 74"/>
              <a:gd name="T51" fmla="*/ 113 h 153"/>
              <a:gd name="T52" fmla="*/ 5 w 74"/>
              <a:gd name="T53" fmla="*/ 114 h 153"/>
              <a:gd name="T54" fmla="*/ 5 w 74"/>
              <a:gd name="T55" fmla="*/ 114 h 153"/>
              <a:gd name="T56" fmla="*/ 6 w 74"/>
              <a:gd name="T57" fmla="*/ 114 h 153"/>
              <a:gd name="T58" fmla="*/ 6 w 74"/>
              <a:gd name="T59" fmla="*/ 114 h 153"/>
              <a:gd name="T60" fmla="*/ 6 w 74"/>
              <a:gd name="T61" fmla="*/ 115 h 153"/>
              <a:gd name="T62" fmla="*/ 6 w 74"/>
              <a:gd name="T63" fmla="*/ 115 h 153"/>
              <a:gd name="T64" fmla="*/ 45 w 74"/>
              <a:gd name="T65" fmla="*/ 153 h 153"/>
              <a:gd name="T66" fmla="*/ 9 w 74"/>
              <a:gd name="T67" fmla="*/ 114 h 153"/>
              <a:gd name="T68" fmla="*/ 8 w 74"/>
              <a:gd name="T69" fmla="*/ 114 h 153"/>
              <a:gd name="T70" fmla="*/ 9 w 74"/>
              <a:gd name="T71" fmla="*/ 100 h 153"/>
              <a:gd name="T72" fmla="*/ 34 w 74"/>
              <a:gd name="T73" fmla="*/ 62 h 153"/>
              <a:gd name="T74" fmla="*/ 74 w 74"/>
              <a:gd name="T75" fmla="*/ 4 h 153"/>
              <a:gd name="T76" fmla="*/ 68 w 74"/>
              <a:gd name="T77"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4" h="153">
                <a:moveTo>
                  <a:pt x="68" y="0"/>
                </a:moveTo>
                <a:cubicBezTo>
                  <a:pt x="62" y="10"/>
                  <a:pt x="62" y="10"/>
                  <a:pt x="62" y="10"/>
                </a:cubicBezTo>
                <a:cubicBezTo>
                  <a:pt x="55" y="20"/>
                  <a:pt x="55" y="20"/>
                  <a:pt x="55" y="20"/>
                </a:cubicBezTo>
                <a:cubicBezTo>
                  <a:pt x="29" y="58"/>
                  <a:pt x="29" y="58"/>
                  <a:pt x="29" y="58"/>
                </a:cubicBezTo>
                <a:cubicBezTo>
                  <a:pt x="14" y="81"/>
                  <a:pt x="14" y="81"/>
                  <a:pt x="14" y="81"/>
                </a:cubicBezTo>
                <a:cubicBezTo>
                  <a:pt x="14" y="81"/>
                  <a:pt x="14" y="81"/>
                  <a:pt x="14" y="82"/>
                </a:cubicBezTo>
                <a:cubicBezTo>
                  <a:pt x="15" y="83"/>
                  <a:pt x="14" y="85"/>
                  <a:pt x="13" y="86"/>
                </a:cubicBezTo>
                <a:cubicBezTo>
                  <a:pt x="14" y="86"/>
                  <a:pt x="14" y="86"/>
                  <a:pt x="14" y="87"/>
                </a:cubicBezTo>
                <a:cubicBezTo>
                  <a:pt x="15" y="88"/>
                  <a:pt x="15" y="90"/>
                  <a:pt x="13" y="91"/>
                </a:cubicBezTo>
                <a:cubicBezTo>
                  <a:pt x="3" y="97"/>
                  <a:pt x="3" y="97"/>
                  <a:pt x="3" y="97"/>
                </a:cubicBezTo>
                <a:cubicBezTo>
                  <a:pt x="1" y="101"/>
                  <a:pt x="0" y="106"/>
                  <a:pt x="3" y="110"/>
                </a:cubicBezTo>
                <a:cubicBezTo>
                  <a:pt x="3" y="111"/>
                  <a:pt x="3" y="111"/>
                  <a:pt x="3" y="111"/>
                </a:cubicBezTo>
                <a:cubicBezTo>
                  <a:pt x="3" y="111"/>
                  <a:pt x="3" y="111"/>
                  <a:pt x="4" y="111"/>
                </a:cubicBezTo>
                <a:cubicBezTo>
                  <a:pt x="4" y="111"/>
                  <a:pt x="4" y="111"/>
                  <a:pt x="4" y="111"/>
                </a:cubicBezTo>
                <a:cubicBezTo>
                  <a:pt x="4" y="111"/>
                  <a:pt x="4" y="111"/>
                  <a:pt x="4" y="111"/>
                </a:cubicBezTo>
                <a:cubicBezTo>
                  <a:pt x="4" y="111"/>
                  <a:pt x="4" y="111"/>
                  <a:pt x="4" y="111"/>
                </a:cubicBezTo>
                <a:cubicBezTo>
                  <a:pt x="4" y="112"/>
                  <a:pt x="4" y="112"/>
                  <a:pt x="4" y="112"/>
                </a:cubicBezTo>
                <a:cubicBezTo>
                  <a:pt x="4" y="112"/>
                  <a:pt x="4" y="112"/>
                  <a:pt x="4" y="112"/>
                </a:cubicBezTo>
                <a:cubicBezTo>
                  <a:pt x="4" y="112"/>
                  <a:pt x="4" y="112"/>
                  <a:pt x="4" y="112"/>
                </a:cubicBezTo>
                <a:cubicBezTo>
                  <a:pt x="4" y="112"/>
                  <a:pt x="4" y="112"/>
                  <a:pt x="4" y="112"/>
                </a:cubicBezTo>
                <a:cubicBezTo>
                  <a:pt x="4" y="112"/>
                  <a:pt x="4" y="112"/>
                  <a:pt x="4" y="113"/>
                </a:cubicBezTo>
                <a:cubicBezTo>
                  <a:pt x="5" y="113"/>
                  <a:pt x="5" y="113"/>
                  <a:pt x="5" y="113"/>
                </a:cubicBezTo>
                <a:cubicBezTo>
                  <a:pt x="5" y="113"/>
                  <a:pt x="5" y="113"/>
                  <a:pt x="5" y="113"/>
                </a:cubicBezTo>
                <a:cubicBezTo>
                  <a:pt x="5" y="113"/>
                  <a:pt x="5" y="113"/>
                  <a:pt x="5" y="113"/>
                </a:cubicBezTo>
                <a:cubicBezTo>
                  <a:pt x="5" y="113"/>
                  <a:pt x="5" y="113"/>
                  <a:pt x="5" y="113"/>
                </a:cubicBezTo>
                <a:cubicBezTo>
                  <a:pt x="5" y="113"/>
                  <a:pt x="5" y="113"/>
                  <a:pt x="5" y="113"/>
                </a:cubicBezTo>
                <a:cubicBezTo>
                  <a:pt x="5" y="114"/>
                  <a:pt x="5" y="114"/>
                  <a:pt x="5" y="114"/>
                </a:cubicBezTo>
                <a:cubicBezTo>
                  <a:pt x="5" y="114"/>
                  <a:pt x="5" y="114"/>
                  <a:pt x="5" y="114"/>
                </a:cubicBezTo>
                <a:cubicBezTo>
                  <a:pt x="5" y="114"/>
                  <a:pt x="5" y="114"/>
                  <a:pt x="6" y="114"/>
                </a:cubicBezTo>
                <a:cubicBezTo>
                  <a:pt x="6" y="114"/>
                  <a:pt x="6" y="114"/>
                  <a:pt x="6" y="114"/>
                </a:cubicBezTo>
                <a:cubicBezTo>
                  <a:pt x="6" y="114"/>
                  <a:pt x="6" y="114"/>
                  <a:pt x="6" y="115"/>
                </a:cubicBezTo>
                <a:cubicBezTo>
                  <a:pt x="6" y="115"/>
                  <a:pt x="6" y="115"/>
                  <a:pt x="6" y="115"/>
                </a:cubicBezTo>
                <a:cubicBezTo>
                  <a:pt x="16" y="130"/>
                  <a:pt x="29" y="143"/>
                  <a:pt x="45" y="153"/>
                </a:cubicBezTo>
                <a:cubicBezTo>
                  <a:pt x="30" y="143"/>
                  <a:pt x="18" y="130"/>
                  <a:pt x="9" y="114"/>
                </a:cubicBezTo>
                <a:cubicBezTo>
                  <a:pt x="8" y="114"/>
                  <a:pt x="8" y="114"/>
                  <a:pt x="8" y="114"/>
                </a:cubicBezTo>
                <a:cubicBezTo>
                  <a:pt x="6" y="109"/>
                  <a:pt x="6" y="104"/>
                  <a:pt x="9" y="100"/>
                </a:cubicBezTo>
                <a:cubicBezTo>
                  <a:pt x="34" y="62"/>
                  <a:pt x="34" y="62"/>
                  <a:pt x="34" y="62"/>
                </a:cubicBezTo>
                <a:cubicBezTo>
                  <a:pt x="74" y="4"/>
                  <a:pt x="74" y="4"/>
                  <a:pt x="74" y="4"/>
                </a:cubicBezTo>
                <a:cubicBezTo>
                  <a:pt x="68" y="0"/>
                  <a:pt x="68" y="0"/>
                  <a:pt x="68"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55">
            <a:extLst>
              <a:ext uri="{FF2B5EF4-FFF2-40B4-BE49-F238E27FC236}">
                <a16:creationId xmlns:a16="http://schemas.microsoft.com/office/drawing/2014/main" id="{77964634-49A9-4DCB-964D-600873786071}"/>
              </a:ext>
            </a:extLst>
          </p:cNvPr>
          <p:cNvSpPr>
            <a:spLocks/>
          </p:cNvSpPr>
          <p:nvPr/>
        </p:nvSpPr>
        <p:spPr bwMode="auto">
          <a:xfrm>
            <a:off x="3498850" y="4406635"/>
            <a:ext cx="547688" cy="384175"/>
          </a:xfrm>
          <a:custGeom>
            <a:avLst/>
            <a:gdLst>
              <a:gd name="T0" fmla="*/ 106 w 108"/>
              <a:gd name="T1" fmla="*/ 73 h 76"/>
              <a:gd name="T2" fmla="*/ 50 w 108"/>
              <a:gd name="T3" fmla="*/ 43 h 76"/>
              <a:gd name="T4" fmla="*/ 2 w 108"/>
              <a:gd name="T5" fmla="*/ 3 h 76"/>
              <a:gd name="T6" fmla="*/ 58 w 108"/>
              <a:gd name="T7" fmla="*/ 32 h 76"/>
              <a:gd name="T8" fmla="*/ 106 w 108"/>
              <a:gd name="T9" fmla="*/ 73 h 76"/>
            </a:gdLst>
            <a:ahLst/>
            <a:cxnLst>
              <a:cxn ang="0">
                <a:pos x="T0" y="T1"/>
              </a:cxn>
              <a:cxn ang="0">
                <a:pos x="T2" y="T3"/>
              </a:cxn>
              <a:cxn ang="0">
                <a:pos x="T4" y="T5"/>
              </a:cxn>
              <a:cxn ang="0">
                <a:pos x="T6" y="T7"/>
              </a:cxn>
              <a:cxn ang="0">
                <a:pos x="T8" y="T9"/>
              </a:cxn>
            </a:cxnLst>
            <a:rect l="0" t="0" r="r" b="b"/>
            <a:pathLst>
              <a:path w="108" h="76">
                <a:moveTo>
                  <a:pt x="106" y="73"/>
                </a:moveTo>
                <a:cubicBezTo>
                  <a:pt x="104" y="76"/>
                  <a:pt x="79" y="63"/>
                  <a:pt x="50" y="43"/>
                </a:cubicBezTo>
                <a:cubicBezTo>
                  <a:pt x="22" y="24"/>
                  <a:pt x="0" y="6"/>
                  <a:pt x="2" y="3"/>
                </a:cubicBezTo>
                <a:cubicBezTo>
                  <a:pt x="4" y="0"/>
                  <a:pt x="29" y="13"/>
                  <a:pt x="58" y="32"/>
                </a:cubicBezTo>
                <a:cubicBezTo>
                  <a:pt x="87" y="52"/>
                  <a:pt x="108" y="70"/>
                  <a:pt x="106" y="73"/>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56">
            <a:extLst>
              <a:ext uri="{FF2B5EF4-FFF2-40B4-BE49-F238E27FC236}">
                <a16:creationId xmlns:a16="http://schemas.microsoft.com/office/drawing/2014/main" id="{3A431380-0B40-4761-8991-0E4FC91C88F2}"/>
              </a:ext>
            </a:extLst>
          </p:cNvPr>
          <p:cNvSpPr>
            <a:spLocks/>
          </p:cNvSpPr>
          <p:nvPr/>
        </p:nvSpPr>
        <p:spPr bwMode="auto">
          <a:xfrm>
            <a:off x="3609975" y="4265347"/>
            <a:ext cx="411163" cy="539750"/>
          </a:xfrm>
          <a:custGeom>
            <a:avLst/>
            <a:gdLst>
              <a:gd name="T0" fmla="*/ 75 w 81"/>
              <a:gd name="T1" fmla="*/ 3 h 107"/>
              <a:gd name="T2" fmla="*/ 74 w 81"/>
              <a:gd name="T3" fmla="*/ 3 h 107"/>
              <a:gd name="T4" fmla="*/ 58 w 81"/>
              <a:gd name="T5" fmla="*/ 6 h 107"/>
              <a:gd name="T6" fmla="*/ 4 w 81"/>
              <a:gd name="T7" fmla="*/ 87 h 107"/>
              <a:gd name="T8" fmla="*/ 7 w 81"/>
              <a:gd name="T9" fmla="*/ 103 h 107"/>
              <a:gd name="T10" fmla="*/ 7 w 81"/>
              <a:gd name="T11" fmla="*/ 103 h 107"/>
              <a:gd name="T12" fmla="*/ 24 w 81"/>
              <a:gd name="T13" fmla="*/ 100 h 107"/>
              <a:gd name="T14" fmla="*/ 78 w 81"/>
              <a:gd name="T15" fmla="*/ 20 h 107"/>
              <a:gd name="T16" fmla="*/ 75 w 81"/>
              <a:gd name="T17" fmla="*/ 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107">
                <a:moveTo>
                  <a:pt x="75" y="3"/>
                </a:moveTo>
                <a:cubicBezTo>
                  <a:pt x="74" y="3"/>
                  <a:pt x="74" y="3"/>
                  <a:pt x="74" y="3"/>
                </a:cubicBezTo>
                <a:cubicBezTo>
                  <a:pt x="69" y="0"/>
                  <a:pt x="62" y="1"/>
                  <a:pt x="58" y="6"/>
                </a:cubicBezTo>
                <a:cubicBezTo>
                  <a:pt x="4" y="87"/>
                  <a:pt x="4" y="87"/>
                  <a:pt x="4" y="87"/>
                </a:cubicBezTo>
                <a:cubicBezTo>
                  <a:pt x="0" y="92"/>
                  <a:pt x="1" y="99"/>
                  <a:pt x="7" y="103"/>
                </a:cubicBezTo>
                <a:cubicBezTo>
                  <a:pt x="7" y="103"/>
                  <a:pt x="7" y="103"/>
                  <a:pt x="7" y="103"/>
                </a:cubicBezTo>
                <a:cubicBezTo>
                  <a:pt x="13" y="107"/>
                  <a:pt x="20" y="105"/>
                  <a:pt x="24" y="100"/>
                </a:cubicBezTo>
                <a:cubicBezTo>
                  <a:pt x="78" y="20"/>
                  <a:pt x="78" y="20"/>
                  <a:pt x="78" y="20"/>
                </a:cubicBezTo>
                <a:cubicBezTo>
                  <a:pt x="81" y="14"/>
                  <a:pt x="80" y="7"/>
                  <a:pt x="75" y="3"/>
                </a:cubicBezTo>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57">
            <a:extLst>
              <a:ext uri="{FF2B5EF4-FFF2-40B4-BE49-F238E27FC236}">
                <a16:creationId xmlns:a16="http://schemas.microsoft.com/office/drawing/2014/main" id="{3C9E7B1D-7996-403D-9895-1A58BE2BC757}"/>
              </a:ext>
            </a:extLst>
          </p:cNvPr>
          <p:cNvSpPr>
            <a:spLocks/>
          </p:cNvSpPr>
          <p:nvPr/>
        </p:nvSpPr>
        <p:spPr bwMode="auto">
          <a:xfrm>
            <a:off x="3589337" y="4705085"/>
            <a:ext cx="142875" cy="125413"/>
          </a:xfrm>
          <a:custGeom>
            <a:avLst/>
            <a:gdLst>
              <a:gd name="T0" fmla="*/ 8 w 28"/>
              <a:gd name="T1" fmla="*/ 0 h 25"/>
              <a:gd name="T2" fmla="*/ 3 w 28"/>
              <a:gd name="T3" fmla="*/ 6 h 25"/>
              <a:gd name="T4" fmla="*/ 6 w 28"/>
              <a:gd name="T5" fmla="*/ 23 h 25"/>
              <a:gd name="T6" fmla="*/ 7 w 28"/>
              <a:gd name="T7" fmla="*/ 23 h 25"/>
              <a:gd name="T8" fmla="*/ 13 w 28"/>
              <a:gd name="T9" fmla="*/ 25 h 25"/>
              <a:gd name="T10" fmla="*/ 23 w 28"/>
              <a:gd name="T11" fmla="*/ 20 h 25"/>
              <a:gd name="T12" fmla="*/ 28 w 28"/>
              <a:gd name="T13" fmla="*/ 13 h 25"/>
              <a:gd name="T14" fmla="*/ 18 w 28"/>
              <a:gd name="T15" fmla="*/ 18 h 25"/>
              <a:gd name="T16" fmla="*/ 18 w 28"/>
              <a:gd name="T17" fmla="*/ 18 h 25"/>
              <a:gd name="T18" fmla="*/ 18 w 28"/>
              <a:gd name="T19" fmla="*/ 18 h 25"/>
              <a:gd name="T20" fmla="*/ 18 w 28"/>
              <a:gd name="T21" fmla="*/ 18 h 25"/>
              <a:gd name="T22" fmla="*/ 18 w 28"/>
              <a:gd name="T23" fmla="*/ 18 h 25"/>
              <a:gd name="T24" fmla="*/ 12 w 28"/>
              <a:gd name="T25" fmla="*/ 16 h 25"/>
              <a:gd name="T26" fmla="*/ 11 w 28"/>
              <a:gd name="T27" fmla="*/ 16 h 25"/>
              <a:gd name="T28" fmla="*/ 11 w 28"/>
              <a:gd name="T29" fmla="*/ 16 h 25"/>
              <a:gd name="T30" fmla="*/ 6 w 28"/>
              <a:gd name="T31" fmla="*/ 6 h 25"/>
              <a:gd name="T32" fmla="*/ 8 w 28"/>
              <a:gd name="T33"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 h="25">
                <a:moveTo>
                  <a:pt x="8" y="0"/>
                </a:moveTo>
                <a:cubicBezTo>
                  <a:pt x="3" y="6"/>
                  <a:pt x="3" y="6"/>
                  <a:pt x="3" y="6"/>
                </a:cubicBezTo>
                <a:cubicBezTo>
                  <a:pt x="0" y="12"/>
                  <a:pt x="1" y="19"/>
                  <a:pt x="6" y="23"/>
                </a:cubicBezTo>
                <a:cubicBezTo>
                  <a:pt x="7" y="23"/>
                  <a:pt x="7" y="23"/>
                  <a:pt x="7" y="23"/>
                </a:cubicBezTo>
                <a:cubicBezTo>
                  <a:pt x="9" y="24"/>
                  <a:pt x="11" y="25"/>
                  <a:pt x="13" y="25"/>
                </a:cubicBezTo>
                <a:cubicBezTo>
                  <a:pt x="17" y="25"/>
                  <a:pt x="21" y="23"/>
                  <a:pt x="23" y="20"/>
                </a:cubicBezTo>
                <a:cubicBezTo>
                  <a:pt x="28" y="13"/>
                  <a:pt x="28" y="13"/>
                  <a:pt x="28" y="13"/>
                </a:cubicBezTo>
                <a:cubicBezTo>
                  <a:pt x="25" y="16"/>
                  <a:pt x="22" y="18"/>
                  <a:pt x="18" y="18"/>
                </a:cubicBezTo>
                <a:cubicBezTo>
                  <a:pt x="18" y="18"/>
                  <a:pt x="18" y="18"/>
                  <a:pt x="18" y="18"/>
                </a:cubicBezTo>
                <a:cubicBezTo>
                  <a:pt x="18" y="18"/>
                  <a:pt x="18" y="18"/>
                  <a:pt x="18" y="18"/>
                </a:cubicBezTo>
                <a:cubicBezTo>
                  <a:pt x="18" y="18"/>
                  <a:pt x="18" y="18"/>
                  <a:pt x="18" y="18"/>
                </a:cubicBezTo>
                <a:cubicBezTo>
                  <a:pt x="18" y="18"/>
                  <a:pt x="18" y="18"/>
                  <a:pt x="18" y="18"/>
                </a:cubicBezTo>
                <a:cubicBezTo>
                  <a:pt x="16" y="18"/>
                  <a:pt x="13" y="18"/>
                  <a:pt x="12" y="16"/>
                </a:cubicBezTo>
                <a:cubicBezTo>
                  <a:pt x="11" y="16"/>
                  <a:pt x="11" y="16"/>
                  <a:pt x="11" y="16"/>
                </a:cubicBezTo>
                <a:cubicBezTo>
                  <a:pt x="11" y="16"/>
                  <a:pt x="11" y="16"/>
                  <a:pt x="11" y="16"/>
                </a:cubicBezTo>
                <a:cubicBezTo>
                  <a:pt x="8" y="14"/>
                  <a:pt x="6" y="10"/>
                  <a:pt x="6" y="6"/>
                </a:cubicBezTo>
                <a:cubicBezTo>
                  <a:pt x="6" y="4"/>
                  <a:pt x="6" y="2"/>
                  <a:pt x="8"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58">
            <a:extLst>
              <a:ext uri="{FF2B5EF4-FFF2-40B4-BE49-F238E27FC236}">
                <a16:creationId xmlns:a16="http://schemas.microsoft.com/office/drawing/2014/main" id="{AFC8C94F-4D0D-4395-83D9-F9298364325D}"/>
              </a:ext>
            </a:extLst>
          </p:cNvPr>
          <p:cNvSpPr>
            <a:spLocks noEditPoints="1"/>
          </p:cNvSpPr>
          <p:nvPr/>
        </p:nvSpPr>
        <p:spPr bwMode="auto">
          <a:xfrm>
            <a:off x="3619500" y="4735247"/>
            <a:ext cx="112713" cy="60325"/>
          </a:xfrm>
          <a:custGeom>
            <a:avLst/>
            <a:gdLst>
              <a:gd name="T0" fmla="*/ 12 w 22"/>
              <a:gd name="T1" fmla="*/ 12 h 12"/>
              <a:gd name="T2" fmla="*/ 12 w 22"/>
              <a:gd name="T3" fmla="*/ 12 h 12"/>
              <a:gd name="T4" fmla="*/ 12 w 22"/>
              <a:gd name="T5" fmla="*/ 12 h 12"/>
              <a:gd name="T6" fmla="*/ 12 w 22"/>
              <a:gd name="T7" fmla="*/ 12 h 12"/>
              <a:gd name="T8" fmla="*/ 22 w 22"/>
              <a:gd name="T9" fmla="*/ 7 h 12"/>
              <a:gd name="T10" fmla="*/ 12 w 22"/>
              <a:gd name="T11" fmla="*/ 12 h 12"/>
              <a:gd name="T12" fmla="*/ 22 w 22"/>
              <a:gd name="T13" fmla="*/ 7 h 12"/>
              <a:gd name="T14" fmla="*/ 22 w 22"/>
              <a:gd name="T15" fmla="*/ 7 h 12"/>
              <a:gd name="T16" fmla="*/ 0 w 22"/>
              <a:gd name="T17" fmla="*/ 0 h 12"/>
              <a:gd name="T18" fmla="*/ 5 w 22"/>
              <a:gd name="T19" fmla="*/ 10 h 12"/>
              <a:gd name="T20" fmla="*/ 5 w 22"/>
              <a:gd name="T21" fmla="*/ 10 h 12"/>
              <a:gd name="T22" fmla="*/ 6 w 22"/>
              <a:gd name="T23" fmla="*/ 10 h 12"/>
              <a:gd name="T24" fmla="*/ 5 w 22"/>
              <a:gd name="T25" fmla="*/ 10 h 12"/>
              <a:gd name="T26" fmla="*/ 5 w 22"/>
              <a:gd name="T27" fmla="*/ 10 h 12"/>
              <a:gd name="T28" fmla="*/ 0 w 22"/>
              <a:gd name="T2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 h="12">
                <a:moveTo>
                  <a:pt x="12" y="12"/>
                </a:moveTo>
                <a:cubicBezTo>
                  <a:pt x="12" y="12"/>
                  <a:pt x="12" y="12"/>
                  <a:pt x="12" y="12"/>
                </a:cubicBezTo>
                <a:cubicBezTo>
                  <a:pt x="12" y="12"/>
                  <a:pt x="12" y="12"/>
                  <a:pt x="12" y="12"/>
                </a:cubicBezTo>
                <a:cubicBezTo>
                  <a:pt x="12" y="12"/>
                  <a:pt x="12" y="12"/>
                  <a:pt x="12" y="12"/>
                </a:cubicBezTo>
                <a:moveTo>
                  <a:pt x="22" y="7"/>
                </a:moveTo>
                <a:cubicBezTo>
                  <a:pt x="19" y="10"/>
                  <a:pt x="16" y="12"/>
                  <a:pt x="12" y="12"/>
                </a:cubicBezTo>
                <a:cubicBezTo>
                  <a:pt x="16" y="12"/>
                  <a:pt x="19" y="10"/>
                  <a:pt x="22" y="7"/>
                </a:cubicBezTo>
                <a:cubicBezTo>
                  <a:pt x="22" y="7"/>
                  <a:pt x="22" y="7"/>
                  <a:pt x="22" y="7"/>
                </a:cubicBezTo>
                <a:moveTo>
                  <a:pt x="0" y="0"/>
                </a:moveTo>
                <a:cubicBezTo>
                  <a:pt x="0" y="4"/>
                  <a:pt x="2" y="8"/>
                  <a:pt x="5" y="10"/>
                </a:cubicBezTo>
                <a:cubicBezTo>
                  <a:pt x="5" y="10"/>
                  <a:pt x="5" y="10"/>
                  <a:pt x="5" y="10"/>
                </a:cubicBezTo>
                <a:cubicBezTo>
                  <a:pt x="5" y="10"/>
                  <a:pt x="5" y="10"/>
                  <a:pt x="6" y="10"/>
                </a:cubicBezTo>
                <a:cubicBezTo>
                  <a:pt x="5" y="10"/>
                  <a:pt x="5" y="10"/>
                  <a:pt x="5" y="10"/>
                </a:cubicBezTo>
                <a:cubicBezTo>
                  <a:pt x="5" y="10"/>
                  <a:pt x="5" y="10"/>
                  <a:pt x="5" y="10"/>
                </a:cubicBezTo>
                <a:cubicBezTo>
                  <a:pt x="2" y="8"/>
                  <a:pt x="0" y="4"/>
                  <a:pt x="0" y="0"/>
                </a:cubicBezTo>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59">
            <a:extLst>
              <a:ext uri="{FF2B5EF4-FFF2-40B4-BE49-F238E27FC236}">
                <a16:creationId xmlns:a16="http://schemas.microsoft.com/office/drawing/2014/main" id="{85103F6F-5087-49A0-893D-D66780B0B6A8}"/>
              </a:ext>
            </a:extLst>
          </p:cNvPr>
          <p:cNvSpPr>
            <a:spLocks/>
          </p:cNvSpPr>
          <p:nvPr/>
        </p:nvSpPr>
        <p:spPr bwMode="auto">
          <a:xfrm>
            <a:off x="3635375" y="4693972"/>
            <a:ext cx="85725" cy="87313"/>
          </a:xfrm>
          <a:custGeom>
            <a:avLst/>
            <a:gdLst>
              <a:gd name="T0" fmla="*/ 15 w 17"/>
              <a:gd name="T1" fmla="*/ 12 h 17"/>
              <a:gd name="T2" fmla="*/ 13 w 17"/>
              <a:gd name="T3" fmla="*/ 2 h 17"/>
              <a:gd name="T4" fmla="*/ 2 w 17"/>
              <a:gd name="T5" fmla="*/ 4 h 17"/>
              <a:gd name="T6" fmla="*/ 4 w 17"/>
              <a:gd name="T7" fmla="*/ 14 h 17"/>
              <a:gd name="T8" fmla="*/ 15 w 17"/>
              <a:gd name="T9" fmla="*/ 12 h 17"/>
            </a:gdLst>
            <a:ahLst/>
            <a:cxnLst>
              <a:cxn ang="0">
                <a:pos x="T0" y="T1"/>
              </a:cxn>
              <a:cxn ang="0">
                <a:pos x="T2" y="T3"/>
              </a:cxn>
              <a:cxn ang="0">
                <a:pos x="T4" y="T5"/>
              </a:cxn>
              <a:cxn ang="0">
                <a:pos x="T6" y="T7"/>
              </a:cxn>
              <a:cxn ang="0">
                <a:pos x="T8" y="T9"/>
              </a:cxn>
            </a:cxnLst>
            <a:rect l="0" t="0" r="r" b="b"/>
            <a:pathLst>
              <a:path w="17" h="17">
                <a:moveTo>
                  <a:pt x="15" y="12"/>
                </a:moveTo>
                <a:cubicBezTo>
                  <a:pt x="17" y="9"/>
                  <a:pt x="16" y="4"/>
                  <a:pt x="13" y="2"/>
                </a:cubicBezTo>
                <a:cubicBezTo>
                  <a:pt x="9" y="0"/>
                  <a:pt x="5" y="1"/>
                  <a:pt x="2" y="4"/>
                </a:cubicBezTo>
                <a:cubicBezTo>
                  <a:pt x="0" y="7"/>
                  <a:pt x="1" y="12"/>
                  <a:pt x="4" y="14"/>
                </a:cubicBezTo>
                <a:cubicBezTo>
                  <a:pt x="8" y="17"/>
                  <a:pt x="13" y="16"/>
                  <a:pt x="15" y="12"/>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60">
            <a:extLst>
              <a:ext uri="{FF2B5EF4-FFF2-40B4-BE49-F238E27FC236}">
                <a16:creationId xmlns:a16="http://schemas.microsoft.com/office/drawing/2014/main" id="{FCCFCC7B-FFE1-4630-85E0-A63D7C882073}"/>
              </a:ext>
            </a:extLst>
          </p:cNvPr>
          <p:cNvSpPr>
            <a:spLocks/>
          </p:cNvSpPr>
          <p:nvPr/>
        </p:nvSpPr>
        <p:spPr bwMode="auto">
          <a:xfrm>
            <a:off x="3656012" y="4719372"/>
            <a:ext cx="46038" cy="36513"/>
          </a:xfrm>
          <a:custGeom>
            <a:avLst/>
            <a:gdLst>
              <a:gd name="T0" fmla="*/ 3 w 29"/>
              <a:gd name="T1" fmla="*/ 0 h 23"/>
              <a:gd name="T2" fmla="*/ 0 w 29"/>
              <a:gd name="T3" fmla="*/ 4 h 23"/>
              <a:gd name="T4" fmla="*/ 29 w 29"/>
              <a:gd name="T5" fmla="*/ 23 h 23"/>
              <a:gd name="T6" fmla="*/ 29 w 29"/>
              <a:gd name="T7" fmla="*/ 19 h 23"/>
              <a:gd name="T8" fmla="*/ 3 w 29"/>
              <a:gd name="T9" fmla="*/ 0 h 23"/>
            </a:gdLst>
            <a:ahLst/>
            <a:cxnLst>
              <a:cxn ang="0">
                <a:pos x="T0" y="T1"/>
              </a:cxn>
              <a:cxn ang="0">
                <a:pos x="T2" y="T3"/>
              </a:cxn>
              <a:cxn ang="0">
                <a:pos x="T4" y="T5"/>
              </a:cxn>
              <a:cxn ang="0">
                <a:pos x="T6" y="T7"/>
              </a:cxn>
              <a:cxn ang="0">
                <a:pos x="T8" y="T9"/>
              </a:cxn>
            </a:cxnLst>
            <a:rect l="0" t="0" r="r" b="b"/>
            <a:pathLst>
              <a:path w="29" h="23">
                <a:moveTo>
                  <a:pt x="3" y="0"/>
                </a:moveTo>
                <a:lnTo>
                  <a:pt x="0" y="4"/>
                </a:lnTo>
                <a:lnTo>
                  <a:pt x="29" y="23"/>
                </a:lnTo>
                <a:lnTo>
                  <a:pt x="29" y="19"/>
                </a:lnTo>
                <a:lnTo>
                  <a:pt x="3" y="0"/>
                </a:lnTo>
                <a:close/>
              </a:path>
            </a:pathLst>
          </a:custGeom>
          <a:solidFill>
            <a:srgbClr val="0054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61">
            <a:extLst>
              <a:ext uri="{FF2B5EF4-FFF2-40B4-BE49-F238E27FC236}">
                <a16:creationId xmlns:a16="http://schemas.microsoft.com/office/drawing/2014/main" id="{48A7D9C2-2554-4183-ADE7-EAE64A39045E}"/>
              </a:ext>
            </a:extLst>
          </p:cNvPr>
          <p:cNvSpPr>
            <a:spLocks/>
          </p:cNvSpPr>
          <p:nvPr/>
        </p:nvSpPr>
        <p:spPr bwMode="auto">
          <a:xfrm>
            <a:off x="3656012" y="4719372"/>
            <a:ext cx="46038" cy="36513"/>
          </a:xfrm>
          <a:custGeom>
            <a:avLst/>
            <a:gdLst>
              <a:gd name="T0" fmla="*/ 3 w 29"/>
              <a:gd name="T1" fmla="*/ 0 h 23"/>
              <a:gd name="T2" fmla="*/ 0 w 29"/>
              <a:gd name="T3" fmla="*/ 4 h 23"/>
              <a:gd name="T4" fmla="*/ 29 w 29"/>
              <a:gd name="T5" fmla="*/ 23 h 23"/>
              <a:gd name="T6" fmla="*/ 29 w 29"/>
              <a:gd name="T7" fmla="*/ 19 h 23"/>
              <a:gd name="T8" fmla="*/ 3 w 29"/>
              <a:gd name="T9" fmla="*/ 0 h 23"/>
            </a:gdLst>
            <a:ahLst/>
            <a:cxnLst>
              <a:cxn ang="0">
                <a:pos x="T0" y="T1"/>
              </a:cxn>
              <a:cxn ang="0">
                <a:pos x="T2" y="T3"/>
              </a:cxn>
              <a:cxn ang="0">
                <a:pos x="T4" y="T5"/>
              </a:cxn>
              <a:cxn ang="0">
                <a:pos x="T6" y="T7"/>
              </a:cxn>
              <a:cxn ang="0">
                <a:pos x="T8" y="T9"/>
              </a:cxn>
            </a:cxnLst>
            <a:rect l="0" t="0" r="r" b="b"/>
            <a:pathLst>
              <a:path w="29" h="23">
                <a:moveTo>
                  <a:pt x="3" y="0"/>
                </a:moveTo>
                <a:lnTo>
                  <a:pt x="0" y="4"/>
                </a:lnTo>
                <a:lnTo>
                  <a:pt x="29" y="23"/>
                </a:lnTo>
                <a:lnTo>
                  <a:pt x="29" y="1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7" name="Freeform 62">
            <a:extLst>
              <a:ext uri="{FF2B5EF4-FFF2-40B4-BE49-F238E27FC236}">
                <a16:creationId xmlns:a16="http://schemas.microsoft.com/office/drawing/2014/main" id="{DBBD81B2-7EB9-4634-9FA2-173D6EABFEFF}"/>
              </a:ext>
            </a:extLst>
          </p:cNvPr>
          <p:cNvSpPr>
            <a:spLocks/>
          </p:cNvSpPr>
          <p:nvPr/>
        </p:nvSpPr>
        <p:spPr bwMode="auto">
          <a:xfrm>
            <a:off x="4275137" y="4760647"/>
            <a:ext cx="239713" cy="323850"/>
          </a:xfrm>
          <a:custGeom>
            <a:avLst/>
            <a:gdLst>
              <a:gd name="T0" fmla="*/ 16 w 151"/>
              <a:gd name="T1" fmla="*/ 162 h 204"/>
              <a:gd name="T2" fmla="*/ 151 w 151"/>
              <a:gd name="T3" fmla="*/ 204 h 204"/>
              <a:gd name="T4" fmla="*/ 109 w 151"/>
              <a:gd name="T5" fmla="*/ 0 h 204"/>
              <a:gd name="T6" fmla="*/ 0 w 151"/>
              <a:gd name="T7" fmla="*/ 86 h 204"/>
              <a:gd name="T8" fmla="*/ 16 w 151"/>
              <a:gd name="T9" fmla="*/ 162 h 204"/>
            </a:gdLst>
            <a:ahLst/>
            <a:cxnLst>
              <a:cxn ang="0">
                <a:pos x="T0" y="T1"/>
              </a:cxn>
              <a:cxn ang="0">
                <a:pos x="T2" y="T3"/>
              </a:cxn>
              <a:cxn ang="0">
                <a:pos x="T4" y="T5"/>
              </a:cxn>
              <a:cxn ang="0">
                <a:pos x="T6" y="T7"/>
              </a:cxn>
              <a:cxn ang="0">
                <a:pos x="T8" y="T9"/>
              </a:cxn>
            </a:cxnLst>
            <a:rect l="0" t="0" r="r" b="b"/>
            <a:pathLst>
              <a:path w="151" h="204">
                <a:moveTo>
                  <a:pt x="16" y="162"/>
                </a:moveTo>
                <a:lnTo>
                  <a:pt x="151" y="204"/>
                </a:lnTo>
                <a:lnTo>
                  <a:pt x="109" y="0"/>
                </a:lnTo>
                <a:lnTo>
                  <a:pt x="0" y="86"/>
                </a:lnTo>
                <a:lnTo>
                  <a:pt x="16" y="162"/>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63">
            <a:extLst>
              <a:ext uri="{FF2B5EF4-FFF2-40B4-BE49-F238E27FC236}">
                <a16:creationId xmlns:a16="http://schemas.microsoft.com/office/drawing/2014/main" id="{CEA2C86D-7677-4847-A29C-D10FBBBB7669}"/>
              </a:ext>
            </a:extLst>
          </p:cNvPr>
          <p:cNvSpPr>
            <a:spLocks/>
          </p:cNvSpPr>
          <p:nvPr/>
        </p:nvSpPr>
        <p:spPr bwMode="auto">
          <a:xfrm>
            <a:off x="4275137" y="4760647"/>
            <a:ext cx="239713" cy="323850"/>
          </a:xfrm>
          <a:custGeom>
            <a:avLst/>
            <a:gdLst>
              <a:gd name="T0" fmla="*/ 16 w 151"/>
              <a:gd name="T1" fmla="*/ 162 h 204"/>
              <a:gd name="T2" fmla="*/ 151 w 151"/>
              <a:gd name="T3" fmla="*/ 204 h 204"/>
              <a:gd name="T4" fmla="*/ 109 w 151"/>
              <a:gd name="T5" fmla="*/ 0 h 204"/>
              <a:gd name="T6" fmla="*/ 0 w 151"/>
              <a:gd name="T7" fmla="*/ 86 h 204"/>
              <a:gd name="T8" fmla="*/ 16 w 151"/>
              <a:gd name="T9" fmla="*/ 162 h 204"/>
            </a:gdLst>
            <a:ahLst/>
            <a:cxnLst>
              <a:cxn ang="0">
                <a:pos x="T0" y="T1"/>
              </a:cxn>
              <a:cxn ang="0">
                <a:pos x="T2" y="T3"/>
              </a:cxn>
              <a:cxn ang="0">
                <a:pos x="T4" y="T5"/>
              </a:cxn>
              <a:cxn ang="0">
                <a:pos x="T6" y="T7"/>
              </a:cxn>
              <a:cxn ang="0">
                <a:pos x="T8" y="T9"/>
              </a:cxn>
            </a:cxnLst>
            <a:rect l="0" t="0" r="r" b="b"/>
            <a:pathLst>
              <a:path w="151" h="204">
                <a:moveTo>
                  <a:pt x="16" y="162"/>
                </a:moveTo>
                <a:lnTo>
                  <a:pt x="151" y="204"/>
                </a:lnTo>
                <a:lnTo>
                  <a:pt x="109" y="0"/>
                </a:lnTo>
                <a:lnTo>
                  <a:pt x="0" y="86"/>
                </a:lnTo>
                <a:lnTo>
                  <a:pt x="16" y="1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64">
            <a:extLst>
              <a:ext uri="{FF2B5EF4-FFF2-40B4-BE49-F238E27FC236}">
                <a16:creationId xmlns:a16="http://schemas.microsoft.com/office/drawing/2014/main" id="{C12C875A-F072-453E-A081-978E91767114}"/>
              </a:ext>
            </a:extLst>
          </p:cNvPr>
          <p:cNvSpPr>
            <a:spLocks/>
          </p:cNvSpPr>
          <p:nvPr/>
        </p:nvSpPr>
        <p:spPr bwMode="auto">
          <a:xfrm>
            <a:off x="4443412" y="4760647"/>
            <a:ext cx="71438" cy="323850"/>
          </a:xfrm>
          <a:custGeom>
            <a:avLst/>
            <a:gdLst>
              <a:gd name="T0" fmla="*/ 13 w 14"/>
              <a:gd name="T1" fmla="*/ 64 h 64"/>
              <a:gd name="T2" fmla="*/ 9 w 14"/>
              <a:gd name="T3" fmla="*/ 32 h 64"/>
              <a:gd name="T4" fmla="*/ 1 w 14"/>
              <a:gd name="T5" fmla="*/ 0 h 64"/>
              <a:gd name="T6" fmla="*/ 5 w 14"/>
              <a:gd name="T7" fmla="*/ 32 h 64"/>
              <a:gd name="T8" fmla="*/ 13 w 14"/>
              <a:gd name="T9" fmla="*/ 64 h 64"/>
            </a:gdLst>
            <a:ahLst/>
            <a:cxnLst>
              <a:cxn ang="0">
                <a:pos x="T0" y="T1"/>
              </a:cxn>
              <a:cxn ang="0">
                <a:pos x="T2" y="T3"/>
              </a:cxn>
              <a:cxn ang="0">
                <a:pos x="T4" y="T5"/>
              </a:cxn>
              <a:cxn ang="0">
                <a:pos x="T6" y="T7"/>
              </a:cxn>
              <a:cxn ang="0">
                <a:pos x="T8" y="T9"/>
              </a:cxn>
            </a:cxnLst>
            <a:rect l="0" t="0" r="r" b="b"/>
            <a:pathLst>
              <a:path w="14" h="64">
                <a:moveTo>
                  <a:pt x="13" y="64"/>
                </a:moveTo>
                <a:cubicBezTo>
                  <a:pt x="14" y="64"/>
                  <a:pt x="12" y="49"/>
                  <a:pt x="9" y="32"/>
                </a:cubicBezTo>
                <a:cubicBezTo>
                  <a:pt x="6" y="14"/>
                  <a:pt x="2" y="0"/>
                  <a:pt x="1" y="0"/>
                </a:cubicBezTo>
                <a:cubicBezTo>
                  <a:pt x="0" y="0"/>
                  <a:pt x="1" y="15"/>
                  <a:pt x="5" y="32"/>
                </a:cubicBezTo>
                <a:cubicBezTo>
                  <a:pt x="8" y="50"/>
                  <a:pt x="12" y="64"/>
                  <a:pt x="13" y="64"/>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65">
            <a:extLst>
              <a:ext uri="{FF2B5EF4-FFF2-40B4-BE49-F238E27FC236}">
                <a16:creationId xmlns:a16="http://schemas.microsoft.com/office/drawing/2014/main" id="{7E983AEC-9218-47CB-892A-BCAA16ADCA0F}"/>
              </a:ext>
            </a:extLst>
          </p:cNvPr>
          <p:cNvSpPr>
            <a:spLocks noEditPoints="1"/>
          </p:cNvSpPr>
          <p:nvPr/>
        </p:nvSpPr>
        <p:spPr bwMode="auto">
          <a:xfrm>
            <a:off x="4275137" y="4760647"/>
            <a:ext cx="173038" cy="146050"/>
          </a:xfrm>
          <a:custGeom>
            <a:avLst/>
            <a:gdLst>
              <a:gd name="T0" fmla="*/ 0 w 34"/>
              <a:gd name="T1" fmla="*/ 27 h 29"/>
              <a:gd name="T2" fmla="*/ 1 w 34"/>
              <a:gd name="T3" fmla="*/ 29 h 29"/>
              <a:gd name="T4" fmla="*/ 1 w 34"/>
              <a:gd name="T5" fmla="*/ 29 h 29"/>
              <a:gd name="T6" fmla="*/ 0 w 34"/>
              <a:gd name="T7" fmla="*/ 27 h 29"/>
              <a:gd name="T8" fmla="*/ 34 w 34"/>
              <a:gd name="T9" fmla="*/ 0 h 29"/>
              <a:gd name="T10" fmla="*/ 34 w 34"/>
              <a:gd name="T11" fmla="*/ 0 h 29"/>
              <a:gd name="T12" fmla="*/ 34 w 34"/>
              <a:gd name="T13" fmla="*/ 0 h 29"/>
              <a:gd name="T14" fmla="*/ 34 w 34"/>
              <a:gd name="T15" fmla="*/ 0 h 29"/>
              <a:gd name="T16" fmla="*/ 34 w 34"/>
              <a:gd name="T17" fmla="*/ 0 h 29"/>
              <a:gd name="T18" fmla="*/ 34 w 34"/>
              <a:gd name="T19" fmla="*/ 0 h 29"/>
              <a:gd name="T20" fmla="*/ 34 w 34"/>
              <a:gd name="T21"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9">
                <a:moveTo>
                  <a:pt x="0" y="27"/>
                </a:moveTo>
                <a:cubicBezTo>
                  <a:pt x="1" y="29"/>
                  <a:pt x="1" y="29"/>
                  <a:pt x="1" y="29"/>
                </a:cubicBezTo>
                <a:cubicBezTo>
                  <a:pt x="1" y="29"/>
                  <a:pt x="1" y="29"/>
                  <a:pt x="1" y="29"/>
                </a:cubicBezTo>
                <a:cubicBezTo>
                  <a:pt x="0" y="27"/>
                  <a:pt x="0" y="27"/>
                  <a:pt x="0" y="27"/>
                </a:cubicBezTo>
                <a:moveTo>
                  <a:pt x="34" y="0"/>
                </a:moveTo>
                <a:cubicBezTo>
                  <a:pt x="34" y="0"/>
                  <a:pt x="34" y="0"/>
                  <a:pt x="34" y="0"/>
                </a:cubicBezTo>
                <a:cubicBezTo>
                  <a:pt x="34" y="0"/>
                  <a:pt x="34" y="0"/>
                  <a:pt x="34" y="0"/>
                </a:cubicBezTo>
                <a:cubicBezTo>
                  <a:pt x="34" y="0"/>
                  <a:pt x="34" y="0"/>
                  <a:pt x="34" y="0"/>
                </a:cubicBezTo>
                <a:cubicBezTo>
                  <a:pt x="34" y="0"/>
                  <a:pt x="34" y="0"/>
                  <a:pt x="34" y="0"/>
                </a:cubicBezTo>
                <a:cubicBezTo>
                  <a:pt x="34" y="0"/>
                  <a:pt x="34" y="0"/>
                  <a:pt x="34" y="0"/>
                </a:cubicBezTo>
                <a:cubicBezTo>
                  <a:pt x="34" y="0"/>
                  <a:pt x="34" y="0"/>
                  <a:pt x="34" y="0"/>
                </a:cubicBezTo>
              </a:path>
            </a:pathLst>
          </a:custGeom>
          <a:solidFill>
            <a:srgbClr val="CFE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66">
            <a:extLst>
              <a:ext uri="{FF2B5EF4-FFF2-40B4-BE49-F238E27FC236}">
                <a16:creationId xmlns:a16="http://schemas.microsoft.com/office/drawing/2014/main" id="{62D97765-7AE8-4269-875E-AAC8BFFB95E3}"/>
              </a:ext>
            </a:extLst>
          </p:cNvPr>
          <p:cNvSpPr>
            <a:spLocks/>
          </p:cNvSpPr>
          <p:nvPr/>
        </p:nvSpPr>
        <p:spPr bwMode="auto">
          <a:xfrm>
            <a:off x="4279900" y="4906697"/>
            <a:ext cx="0" cy="9525"/>
          </a:xfrm>
          <a:custGeom>
            <a:avLst/>
            <a:gdLst>
              <a:gd name="T0" fmla="*/ 0 h 2"/>
              <a:gd name="T1" fmla="*/ 0 h 2"/>
              <a:gd name="T2" fmla="*/ 1 h 2"/>
              <a:gd name="T3" fmla="*/ 2 h 2"/>
              <a:gd name="T4" fmla="*/ 2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cubicBezTo>
                  <a:pt x="0" y="0"/>
                  <a:pt x="0" y="0"/>
                  <a:pt x="0" y="0"/>
                </a:cubicBezTo>
                <a:cubicBezTo>
                  <a:pt x="0" y="1"/>
                  <a:pt x="0" y="1"/>
                  <a:pt x="0" y="1"/>
                </a:cubicBezTo>
                <a:cubicBezTo>
                  <a:pt x="0" y="2"/>
                  <a:pt x="0" y="2"/>
                  <a:pt x="0" y="2"/>
                </a:cubicBezTo>
                <a:cubicBezTo>
                  <a:pt x="0" y="2"/>
                  <a:pt x="0" y="2"/>
                  <a:pt x="0" y="2"/>
                </a:cubicBezTo>
                <a:cubicBezTo>
                  <a:pt x="0" y="0"/>
                  <a:pt x="0" y="0"/>
                  <a:pt x="0" y="0"/>
                </a:cubicBezTo>
              </a:path>
            </a:pathLst>
          </a:custGeom>
          <a:solidFill>
            <a:srgbClr val="A8B6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67">
            <a:extLst>
              <a:ext uri="{FF2B5EF4-FFF2-40B4-BE49-F238E27FC236}">
                <a16:creationId xmlns:a16="http://schemas.microsoft.com/office/drawing/2014/main" id="{5F6721FE-9A23-40C0-AA11-ADF60C8326E9}"/>
              </a:ext>
            </a:extLst>
          </p:cNvPr>
          <p:cNvSpPr>
            <a:spLocks noEditPoints="1"/>
          </p:cNvSpPr>
          <p:nvPr/>
        </p:nvSpPr>
        <p:spPr bwMode="auto">
          <a:xfrm>
            <a:off x="4275137" y="4760647"/>
            <a:ext cx="173038" cy="155575"/>
          </a:xfrm>
          <a:custGeom>
            <a:avLst/>
            <a:gdLst>
              <a:gd name="T0" fmla="*/ 33 w 34"/>
              <a:gd name="T1" fmla="*/ 0 h 31"/>
              <a:gd name="T2" fmla="*/ 0 w 34"/>
              <a:gd name="T3" fmla="*/ 27 h 31"/>
              <a:gd name="T4" fmla="*/ 1 w 34"/>
              <a:gd name="T5" fmla="*/ 29 h 31"/>
              <a:gd name="T6" fmla="*/ 1 w 34"/>
              <a:gd name="T7" fmla="*/ 31 h 31"/>
              <a:gd name="T8" fmla="*/ 34 w 34"/>
              <a:gd name="T9" fmla="*/ 5 h 31"/>
              <a:gd name="T10" fmla="*/ 33 w 34"/>
              <a:gd name="T11" fmla="*/ 0 h 31"/>
              <a:gd name="T12" fmla="*/ 34 w 34"/>
              <a:gd name="T13" fmla="*/ 0 h 31"/>
              <a:gd name="T14" fmla="*/ 34 w 34"/>
              <a:gd name="T15" fmla="*/ 0 h 31"/>
              <a:gd name="T16" fmla="*/ 34 w 34"/>
              <a:gd name="T17" fmla="*/ 0 h 31"/>
              <a:gd name="T18" fmla="*/ 34 w 34"/>
              <a:gd name="T1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31">
                <a:moveTo>
                  <a:pt x="33" y="0"/>
                </a:moveTo>
                <a:cubicBezTo>
                  <a:pt x="0" y="27"/>
                  <a:pt x="0" y="27"/>
                  <a:pt x="0" y="27"/>
                </a:cubicBezTo>
                <a:cubicBezTo>
                  <a:pt x="1" y="29"/>
                  <a:pt x="1" y="29"/>
                  <a:pt x="1" y="29"/>
                </a:cubicBezTo>
                <a:cubicBezTo>
                  <a:pt x="1" y="31"/>
                  <a:pt x="1" y="31"/>
                  <a:pt x="1" y="31"/>
                </a:cubicBezTo>
                <a:cubicBezTo>
                  <a:pt x="34" y="5"/>
                  <a:pt x="34" y="5"/>
                  <a:pt x="34" y="5"/>
                </a:cubicBezTo>
                <a:cubicBezTo>
                  <a:pt x="33" y="3"/>
                  <a:pt x="33" y="1"/>
                  <a:pt x="33" y="0"/>
                </a:cubicBezTo>
                <a:moveTo>
                  <a:pt x="34" y="0"/>
                </a:moveTo>
                <a:cubicBezTo>
                  <a:pt x="34" y="0"/>
                  <a:pt x="34" y="0"/>
                  <a:pt x="34" y="0"/>
                </a:cubicBezTo>
                <a:cubicBezTo>
                  <a:pt x="34" y="0"/>
                  <a:pt x="34" y="0"/>
                  <a:pt x="34" y="0"/>
                </a:cubicBezTo>
                <a:cubicBezTo>
                  <a:pt x="34" y="0"/>
                  <a:pt x="34" y="0"/>
                  <a:pt x="34" y="0"/>
                </a:cubicBezTo>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68">
            <a:extLst>
              <a:ext uri="{FF2B5EF4-FFF2-40B4-BE49-F238E27FC236}">
                <a16:creationId xmlns:a16="http://schemas.microsoft.com/office/drawing/2014/main" id="{1C314E6D-E613-4491-9AAD-7FD9C643717E}"/>
              </a:ext>
            </a:extLst>
          </p:cNvPr>
          <p:cNvSpPr>
            <a:spLocks/>
          </p:cNvSpPr>
          <p:nvPr/>
        </p:nvSpPr>
        <p:spPr bwMode="auto">
          <a:xfrm>
            <a:off x="4443412" y="4760647"/>
            <a:ext cx="9525" cy="25400"/>
          </a:xfrm>
          <a:custGeom>
            <a:avLst/>
            <a:gdLst>
              <a:gd name="T0" fmla="*/ 1 w 2"/>
              <a:gd name="T1" fmla="*/ 0 h 5"/>
              <a:gd name="T2" fmla="*/ 0 w 2"/>
              <a:gd name="T3" fmla="*/ 0 h 5"/>
              <a:gd name="T4" fmla="*/ 0 w 2"/>
              <a:gd name="T5" fmla="*/ 0 h 5"/>
              <a:gd name="T6" fmla="*/ 1 w 2"/>
              <a:gd name="T7" fmla="*/ 5 h 5"/>
              <a:gd name="T8" fmla="*/ 2 w 2"/>
              <a:gd name="T9" fmla="*/ 4 h 5"/>
              <a:gd name="T10" fmla="*/ 1 w 2"/>
              <a:gd name="T11" fmla="*/ 0 h 5"/>
              <a:gd name="T12" fmla="*/ 1 w 2"/>
              <a:gd name="T13" fmla="*/ 0 h 5"/>
              <a:gd name="T14" fmla="*/ 1 w 2"/>
              <a:gd name="T15" fmla="*/ 0 h 5"/>
              <a:gd name="T16" fmla="*/ 1 w 2"/>
              <a:gd name="T1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5">
                <a:moveTo>
                  <a:pt x="1" y="0"/>
                </a:moveTo>
                <a:cubicBezTo>
                  <a:pt x="0" y="0"/>
                  <a:pt x="0" y="0"/>
                  <a:pt x="0" y="0"/>
                </a:cubicBezTo>
                <a:cubicBezTo>
                  <a:pt x="0" y="0"/>
                  <a:pt x="0" y="0"/>
                  <a:pt x="0" y="0"/>
                </a:cubicBezTo>
                <a:cubicBezTo>
                  <a:pt x="0" y="1"/>
                  <a:pt x="0" y="3"/>
                  <a:pt x="1" y="5"/>
                </a:cubicBezTo>
                <a:cubicBezTo>
                  <a:pt x="2" y="4"/>
                  <a:pt x="2" y="4"/>
                  <a:pt x="2" y="4"/>
                </a:cubicBezTo>
                <a:cubicBezTo>
                  <a:pt x="1" y="0"/>
                  <a:pt x="1" y="0"/>
                  <a:pt x="1" y="0"/>
                </a:cubicBezTo>
                <a:cubicBezTo>
                  <a:pt x="1" y="0"/>
                  <a:pt x="1" y="0"/>
                  <a:pt x="1" y="0"/>
                </a:cubicBezTo>
                <a:cubicBezTo>
                  <a:pt x="1" y="0"/>
                  <a:pt x="1" y="0"/>
                  <a:pt x="1" y="0"/>
                </a:cubicBezTo>
                <a:cubicBezTo>
                  <a:pt x="1" y="0"/>
                  <a:pt x="1" y="0"/>
                  <a:pt x="1" y="0"/>
                </a:cubicBezTo>
              </a:path>
            </a:pathLst>
          </a:custGeom>
          <a:solidFill>
            <a:srgbClr val="4DA1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69">
            <a:extLst>
              <a:ext uri="{FF2B5EF4-FFF2-40B4-BE49-F238E27FC236}">
                <a16:creationId xmlns:a16="http://schemas.microsoft.com/office/drawing/2014/main" id="{B6B23CFE-6763-4AFB-B63E-ACDD38841526}"/>
              </a:ext>
            </a:extLst>
          </p:cNvPr>
          <p:cNvSpPr>
            <a:spLocks/>
          </p:cNvSpPr>
          <p:nvPr/>
        </p:nvSpPr>
        <p:spPr bwMode="auto">
          <a:xfrm>
            <a:off x="3746500" y="4897172"/>
            <a:ext cx="554038" cy="307975"/>
          </a:xfrm>
          <a:custGeom>
            <a:avLst/>
            <a:gdLst>
              <a:gd name="T0" fmla="*/ 0 w 349"/>
              <a:gd name="T1" fmla="*/ 194 h 194"/>
              <a:gd name="T2" fmla="*/ 349 w 349"/>
              <a:gd name="T3" fmla="*/ 76 h 194"/>
              <a:gd name="T4" fmla="*/ 333 w 349"/>
              <a:gd name="T5" fmla="*/ 0 h 194"/>
              <a:gd name="T6" fmla="*/ 109 w 349"/>
              <a:gd name="T7" fmla="*/ 35 h 194"/>
              <a:gd name="T8" fmla="*/ 0 w 349"/>
              <a:gd name="T9" fmla="*/ 194 h 194"/>
            </a:gdLst>
            <a:ahLst/>
            <a:cxnLst>
              <a:cxn ang="0">
                <a:pos x="T0" y="T1"/>
              </a:cxn>
              <a:cxn ang="0">
                <a:pos x="T2" y="T3"/>
              </a:cxn>
              <a:cxn ang="0">
                <a:pos x="T4" y="T5"/>
              </a:cxn>
              <a:cxn ang="0">
                <a:pos x="T6" y="T7"/>
              </a:cxn>
              <a:cxn ang="0">
                <a:pos x="T8" y="T9"/>
              </a:cxn>
            </a:cxnLst>
            <a:rect l="0" t="0" r="r" b="b"/>
            <a:pathLst>
              <a:path w="349" h="194">
                <a:moveTo>
                  <a:pt x="0" y="194"/>
                </a:moveTo>
                <a:lnTo>
                  <a:pt x="349" y="76"/>
                </a:lnTo>
                <a:lnTo>
                  <a:pt x="333" y="0"/>
                </a:lnTo>
                <a:lnTo>
                  <a:pt x="109" y="35"/>
                </a:lnTo>
                <a:lnTo>
                  <a:pt x="0" y="194"/>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70">
            <a:extLst>
              <a:ext uri="{FF2B5EF4-FFF2-40B4-BE49-F238E27FC236}">
                <a16:creationId xmlns:a16="http://schemas.microsoft.com/office/drawing/2014/main" id="{30F17B01-3F0E-427E-98B1-A568736C0DFD}"/>
              </a:ext>
            </a:extLst>
          </p:cNvPr>
          <p:cNvSpPr>
            <a:spLocks/>
          </p:cNvSpPr>
          <p:nvPr/>
        </p:nvSpPr>
        <p:spPr bwMode="auto">
          <a:xfrm>
            <a:off x="3746500" y="4897172"/>
            <a:ext cx="554038" cy="307975"/>
          </a:xfrm>
          <a:custGeom>
            <a:avLst/>
            <a:gdLst>
              <a:gd name="T0" fmla="*/ 0 w 349"/>
              <a:gd name="T1" fmla="*/ 194 h 194"/>
              <a:gd name="T2" fmla="*/ 349 w 349"/>
              <a:gd name="T3" fmla="*/ 76 h 194"/>
              <a:gd name="T4" fmla="*/ 333 w 349"/>
              <a:gd name="T5" fmla="*/ 0 h 194"/>
              <a:gd name="T6" fmla="*/ 109 w 349"/>
              <a:gd name="T7" fmla="*/ 35 h 194"/>
              <a:gd name="T8" fmla="*/ 0 w 349"/>
              <a:gd name="T9" fmla="*/ 194 h 194"/>
            </a:gdLst>
            <a:ahLst/>
            <a:cxnLst>
              <a:cxn ang="0">
                <a:pos x="T0" y="T1"/>
              </a:cxn>
              <a:cxn ang="0">
                <a:pos x="T2" y="T3"/>
              </a:cxn>
              <a:cxn ang="0">
                <a:pos x="T4" y="T5"/>
              </a:cxn>
              <a:cxn ang="0">
                <a:pos x="T6" y="T7"/>
              </a:cxn>
              <a:cxn ang="0">
                <a:pos x="T8" y="T9"/>
              </a:cxn>
            </a:cxnLst>
            <a:rect l="0" t="0" r="r" b="b"/>
            <a:pathLst>
              <a:path w="349" h="194">
                <a:moveTo>
                  <a:pt x="0" y="194"/>
                </a:moveTo>
                <a:lnTo>
                  <a:pt x="349" y="76"/>
                </a:lnTo>
                <a:lnTo>
                  <a:pt x="333" y="0"/>
                </a:lnTo>
                <a:lnTo>
                  <a:pt x="109" y="35"/>
                </a:lnTo>
                <a:lnTo>
                  <a:pt x="0" y="1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6" name="Freeform 71">
            <a:extLst>
              <a:ext uri="{FF2B5EF4-FFF2-40B4-BE49-F238E27FC236}">
                <a16:creationId xmlns:a16="http://schemas.microsoft.com/office/drawing/2014/main" id="{FD69E3EE-A231-47EC-9291-355D95AD1A33}"/>
              </a:ext>
            </a:extLst>
          </p:cNvPr>
          <p:cNvSpPr>
            <a:spLocks/>
          </p:cNvSpPr>
          <p:nvPr/>
        </p:nvSpPr>
        <p:spPr bwMode="auto">
          <a:xfrm>
            <a:off x="3910012" y="4897172"/>
            <a:ext cx="369888" cy="74613"/>
          </a:xfrm>
          <a:custGeom>
            <a:avLst/>
            <a:gdLst>
              <a:gd name="T0" fmla="*/ 230 w 233"/>
              <a:gd name="T1" fmla="*/ 0 h 47"/>
              <a:gd name="T2" fmla="*/ 6 w 233"/>
              <a:gd name="T3" fmla="*/ 35 h 47"/>
              <a:gd name="T4" fmla="*/ 0 w 233"/>
              <a:gd name="T5" fmla="*/ 47 h 47"/>
              <a:gd name="T6" fmla="*/ 233 w 233"/>
              <a:gd name="T7" fmla="*/ 12 h 47"/>
              <a:gd name="T8" fmla="*/ 230 w 233"/>
              <a:gd name="T9" fmla="*/ 0 h 47"/>
            </a:gdLst>
            <a:ahLst/>
            <a:cxnLst>
              <a:cxn ang="0">
                <a:pos x="T0" y="T1"/>
              </a:cxn>
              <a:cxn ang="0">
                <a:pos x="T2" y="T3"/>
              </a:cxn>
              <a:cxn ang="0">
                <a:pos x="T4" y="T5"/>
              </a:cxn>
              <a:cxn ang="0">
                <a:pos x="T6" y="T7"/>
              </a:cxn>
              <a:cxn ang="0">
                <a:pos x="T8" y="T9"/>
              </a:cxn>
            </a:cxnLst>
            <a:rect l="0" t="0" r="r" b="b"/>
            <a:pathLst>
              <a:path w="233" h="47">
                <a:moveTo>
                  <a:pt x="230" y="0"/>
                </a:moveTo>
                <a:lnTo>
                  <a:pt x="6" y="35"/>
                </a:lnTo>
                <a:lnTo>
                  <a:pt x="0" y="47"/>
                </a:lnTo>
                <a:lnTo>
                  <a:pt x="233" y="12"/>
                </a:lnTo>
                <a:lnTo>
                  <a:pt x="230" y="0"/>
                </a:lnTo>
                <a:close/>
              </a:path>
            </a:pathLst>
          </a:custGeom>
          <a:solidFill>
            <a:srgbClr val="E2E2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72">
            <a:extLst>
              <a:ext uri="{FF2B5EF4-FFF2-40B4-BE49-F238E27FC236}">
                <a16:creationId xmlns:a16="http://schemas.microsoft.com/office/drawing/2014/main" id="{4976687E-6CB6-4C81-91F1-62E1B2C269A9}"/>
              </a:ext>
            </a:extLst>
          </p:cNvPr>
          <p:cNvSpPr>
            <a:spLocks/>
          </p:cNvSpPr>
          <p:nvPr/>
        </p:nvSpPr>
        <p:spPr bwMode="auto">
          <a:xfrm>
            <a:off x="3910012" y="4897172"/>
            <a:ext cx="369888" cy="74613"/>
          </a:xfrm>
          <a:custGeom>
            <a:avLst/>
            <a:gdLst>
              <a:gd name="T0" fmla="*/ 230 w 233"/>
              <a:gd name="T1" fmla="*/ 0 h 47"/>
              <a:gd name="T2" fmla="*/ 6 w 233"/>
              <a:gd name="T3" fmla="*/ 35 h 47"/>
              <a:gd name="T4" fmla="*/ 0 w 233"/>
              <a:gd name="T5" fmla="*/ 47 h 47"/>
              <a:gd name="T6" fmla="*/ 233 w 233"/>
              <a:gd name="T7" fmla="*/ 12 h 47"/>
              <a:gd name="T8" fmla="*/ 230 w 233"/>
              <a:gd name="T9" fmla="*/ 0 h 47"/>
            </a:gdLst>
            <a:ahLst/>
            <a:cxnLst>
              <a:cxn ang="0">
                <a:pos x="T0" y="T1"/>
              </a:cxn>
              <a:cxn ang="0">
                <a:pos x="T2" y="T3"/>
              </a:cxn>
              <a:cxn ang="0">
                <a:pos x="T4" y="T5"/>
              </a:cxn>
              <a:cxn ang="0">
                <a:pos x="T6" y="T7"/>
              </a:cxn>
              <a:cxn ang="0">
                <a:pos x="T8" y="T9"/>
              </a:cxn>
            </a:cxnLst>
            <a:rect l="0" t="0" r="r" b="b"/>
            <a:pathLst>
              <a:path w="233" h="47">
                <a:moveTo>
                  <a:pt x="230" y="0"/>
                </a:moveTo>
                <a:lnTo>
                  <a:pt x="6" y="35"/>
                </a:lnTo>
                <a:lnTo>
                  <a:pt x="0" y="47"/>
                </a:lnTo>
                <a:lnTo>
                  <a:pt x="233" y="12"/>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73">
            <a:extLst>
              <a:ext uri="{FF2B5EF4-FFF2-40B4-BE49-F238E27FC236}">
                <a16:creationId xmlns:a16="http://schemas.microsoft.com/office/drawing/2014/main" id="{F5F3EBDC-08A8-43B4-80FB-31E6F01FFF1B}"/>
              </a:ext>
            </a:extLst>
          </p:cNvPr>
          <p:cNvSpPr>
            <a:spLocks/>
          </p:cNvSpPr>
          <p:nvPr/>
        </p:nvSpPr>
        <p:spPr bwMode="auto">
          <a:xfrm>
            <a:off x="3905250" y="4952735"/>
            <a:ext cx="14288" cy="19050"/>
          </a:xfrm>
          <a:custGeom>
            <a:avLst/>
            <a:gdLst>
              <a:gd name="T0" fmla="*/ 9 w 9"/>
              <a:gd name="T1" fmla="*/ 0 h 12"/>
              <a:gd name="T2" fmla="*/ 0 w 9"/>
              <a:gd name="T3" fmla="*/ 9 h 12"/>
              <a:gd name="T4" fmla="*/ 0 w 9"/>
              <a:gd name="T5" fmla="*/ 12 h 12"/>
              <a:gd name="T6" fmla="*/ 9 w 9"/>
              <a:gd name="T7" fmla="*/ 0 h 12"/>
            </a:gdLst>
            <a:ahLst/>
            <a:cxnLst>
              <a:cxn ang="0">
                <a:pos x="T0" y="T1"/>
              </a:cxn>
              <a:cxn ang="0">
                <a:pos x="T2" y="T3"/>
              </a:cxn>
              <a:cxn ang="0">
                <a:pos x="T4" y="T5"/>
              </a:cxn>
              <a:cxn ang="0">
                <a:pos x="T6" y="T7"/>
              </a:cxn>
            </a:cxnLst>
            <a:rect l="0" t="0" r="r" b="b"/>
            <a:pathLst>
              <a:path w="9" h="12">
                <a:moveTo>
                  <a:pt x="9" y="0"/>
                </a:moveTo>
                <a:lnTo>
                  <a:pt x="0" y="9"/>
                </a:lnTo>
                <a:lnTo>
                  <a:pt x="0" y="12"/>
                </a:lnTo>
                <a:lnTo>
                  <a:pt x="9" y="0"/>
                </a:lnTo>
                <a:close/>
              </a:path>
            </a:pathLst>
          </a:custGeom>
          <a:solidFill>
            <a:srgbClr val="CFE4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74">
            <a:extLst>
              <a:ext uri="{FF2B5EF4-FFF2-40B4-BE49-F238E27FC236}">
                <a16:creationId xmlns:a16="http://schemas.microsoft.com/office/drawing/2014/main" id="{158E7D8A-6C52-4BC7-BD2A-E3DD97105B78}"/>
              </a:ext>
            </a:extLst>
          </p:cNvPr>
          <p:cNvSpPr>
            <a:spLocks/>
          </p:cNvSpPr>
          <p:nvPr/>
        </p:nvSpPr>
        <p:spPr bwMode="auto">
          <a:xfrm>
            <a:off x="3905250" y="4952735"/>
            <a:ext cx="14288" cy="19050"/>
          </a:xfrm>
          <a:custGeom>
            <a:avLst/>
            <a:gdLst>
              <a:gd name="T0" fmla="*/ 9 w 9"/>
              <a:gd name="T1" fmla="*/ 0 h 12"/>
              <a:gd name="T2" fmla="*/ 0 w 9"/>
              <a:gd name="T3" fmla="*/ 9 h 12"/>
              <a:gd name="T4" fmla="*/ 0 w 9"/>
              <a:gd name="T5" fmla="*/ 12 h 12"/>
              <a:gd name="T6" fmla="*/ 9 w 9"/>
              <a:gd name="T7" fmla="*/ 0 h 12"/>
            </a:gdLst>
            <a:ahLst/>
            <a:cxnLst>
              <a:cxn ang="0">
                <a:pos x="T0" y="T1"/>
              </a:cxn>
              <a:cxn ang="0">
                <a:pos x="T2" y="T3"/>
              </a:cxn>
              <a:cxn ang="0">
                <a:pos x="T4" y="T5"/>
              </a:cxn>
              <a:cxn ang="0">
                <a:pos x="T6" y="T7"/>
              </a:cxn>
            </a:cxnLst>
            <a:rect l="0" t="0" r="r" b="b"/>
            <a:pathLst>
              <a:path w="9" h="12">
                <a:moveTo>
                  <a:pt x="9" y="0"/>
                </a:moveTo>
                <a:lnTo>
                  <a:pt x="0" y="9"/>
                </a:lnTo>
                <a:lnTo>
                  <a:pt x="0" y="1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 name="Freeform 75">
            <a:extLst>
              <a:ext uri="{FF2B5EF4-FFF2-40B4-BE49-F238E27FC236}">
                <a16:creationId xmlns:a16="http://schemas.microsoft.com/office/drawing/2014/main" id="{02795F3F-909A-4103-9751-45A1145042ED}"/>
              </a:ext>
            </a:extLst>
          </p:cNvPr>
          <p:cNvSpPr>
            <a:spLocks/>
          </p:cNvSpPr>
          <p:nvPr/>
        </p:nvSpPr>
        <p:spPr bwMode="auto">
          <a:xfrm>
            <a:off x="3746500" y="4971785"/>
            <a:ext cx="163513" cy="233363"/>
          </a:xfrm>
          <a:custGeom>
            <a:avLst/>
            <a:gdLst>
              <a:gd name="T0" fmla="*/ 103 w 103"/>
              <a:gd name="T1" fmla="*/ 0 h 147"/>
              <a:gd name="T2" fmla="*/ 100 w 103"/>
              <a:gd name="T3" fmla="*/ 0 h 147"/>
              <a:gd name="T4" fmla="*/ 32 w 103"/>
              <a:gd name="T5" fmla="*/ 99 h 147"/>
              <a:gd name="T6" fmla="*/ 0 w 103"/>
              <a:gd name="T7" fmla="*/ 147 h 147"/>
              <a:gd name="T8" fmla="*/ 32 w 103"/>
              <a:gd name="T9" fmla="*/ 134 h 147"/>
              <a:gd name="T10" fmla="*/ 103 w 103"/>
              <a:gd name="T11" fmla="*/ 0 h 147"/>
            </a:gdLst>
            <a:ahLst/>
            <a:cxnLst>
              <a:cxn ang="0">
                <a:pos x="T0" y="T1"/>
              </a:cxn>
              <a:cxn ang="0">
                <a:pos x="T2" y="T3"/>
              </a:cxn>
              <a:cxn ang="0">
                <a:pos x="T4" y="T5"/>
              </a:cxn>
              <a:cxn ang="0">
                <a:pos x="T6" y="T7"/>
              </a:cxn>
              <a:cxn ang="0">
                <a:pos x="T8" y="T9"/>
              </a:cxn>
              <a:cxn ang="0">
                <a:pos x="T10" y="T11"/>
              </a:cxn>
            </a:cxnLst>
            <a:rect l="0" t="0" r="r" b="b"/>
            <a:pathLst>
              <a:path w="103" h="147">
                <a:moveTo>
                  <a:pt x="103" y="0"/>
                </a:moveTo>
                <a:lnTo>
                  <a:pt x="100" y="0"/>
                </a:lnTo>
                <a:lnTo>
                  <a:pt x="32" y="99"/>
                </a:lnTo>
                <a:lnTo>
                  <a:pt x="0" y="147"/>
                </a:lnTo>
                <a:lnTo>
                  <a:pt x="32" y="134"/>
                </a:lnTo>
                <a:lnTo>
                  <a:pt x="103"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 name="Freeform 76">
            <a:extLst>
              <a:ext uri="{FF2B5EF4-FFF2-40B4-BE49-F238E27FC236}">
                <a16:creationId xmlns:a16="http://schemas.microsoft.com/office/drawing/2014/main" id="{51924BD3-95D7-44E2-BF76-A57396C1BCD0}"/>
              </a:ext>
            </a:extLst>
          </p:cNvPr>
          <p:cNvSpPr>
            <a:spLocks/>
          </p:cNvSpPr>
          <p:nvPr/>
        </p:nvSpPr>
        <p:spPr bwMode="auto">
          <a:xfrm>
            <a:off x="3746500" y="4971785"/>
            <a:ext cx="163513" cy="233363"/>
          </a:xfrm>
          <a:custGeom>
            <a:avLst/>
            <a:gdLst>
              <a:gd name="T0" fmla="*/ 103 w 103"/>
              <a:gd name="T1" fmla="*/ 0 h 147"/>
              <a:gd name="T2" fmla="*/ 100 w 103"/>
              <a:gd name="T3" fmla="*/ 0 h 147"/>
              <a:gd name="T4" fmla="*/ 32 w 103"/>
              <a:gd name="T5" fmla="*/ 99 h 147"/>
              <a:gd name="T6" fmla="*/ 0 w 103"/>
              <a:gd name="T7" fmla="*/ 147 h 147"/>
              <a:gd name="T8" fmla="*/ 32 w 103"/>
              <a:gd name="T9" fmla="*/ 134 h 147"/>
              <a:gd name="T10" fmla="*/ 103 w 103"/>
              <a:gd name="T11" fmla="*/ 0 h 147"/>
            </a:gdLst>
            <a:ahLst/>
            <a:cxnLst>
              <a:cxn ang="0">
                <a:pos x="T0" y="T1"/>
              </a:cxn>
              <a:cxn ang="0">
                <a:pos x="T2" y="T3"/>
              </a:cxn>
              <a:cxn ang="0">
                <a:pos x="T4" y="T5"/>
              </a:cxn>
              <a:cxn ang="0">
                <a:pos x="T6" y="T7"/>
              </a:cxn>
              <a:cxn ang="0">
                <a:pos x="T8" y="T9"/>
              </a:cxn>
              <a:cxn ang="0">
                <a:pos x="T10" y="T11"/>
              </a:cxn>
            </a:cxnLst>
            <a:rect l="0" t="0" r="r" b="b"/>
            <a:pathLst>
              <a:path w="103" h="147">
                <a:moveTo>
                  <a:pt x="103" y="0"/>
                </a:moveTo>
                <a:lnTo>
                  <a:pt x="100" y="0"/>
                </a:lnTo>
                <a:lnTo>
                  <a:pt x="32" y="99"/>
                </a:lnTo>
                <a:lnTo>
                  <a:pt x="0" y="147"/>
                </a:lnTo>
                <a:lnTo>
                  <a:pt x="32" y="134"/>
                </a:lnTo>
                <a:lnTo>
                  <a:pt x="10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 name="Freeform 77">
            <a:extLst>
              <a:ext uri="{FF2B5EF4-FFF2-40B4-BE49-F238E27FC236}">
                <a16:creationId xmlns:a16="http://schemas.microsoft.com/office/drawing/2014/main" id="{D648EFC8-F889-42A0-8423-C119768C3E43}"/>
              </a:ext>
            </a:extLst>
          </p:cNvPr>
          <p:cNvSpPr>
            <a:spLocks/>
          </p:cNvSpPr>
          <p:nvPr/>
        </p:nvSpPr>
        <p:spPr bwMode="auto">
          <a:xfrm>
            <a:off x="3905250" y="4952735"/>
            <a:ext cx="14288" cy="19050"/>
          </a:xfrm>
          <a:custGeom>
            <a:avLst/>
            <a:gdLst>
              <a:gd name="T0" fmla="*/ 9 w 9"/>
              <a:gd name="T1" fmla="*/ 0 h 12"/>
              <a:gd name="T2" fmla="*/ 0 w 9"/>
              <a:gd name="T3" fmla="*/ 12 h 12"/>
              <a:gd name="T4" fmla="*/ 3 w 9"/>
              <a:gd name="T5" fmla="*/ 12 h 12"/>
              <a:gd name="T6" fmla="*/ 9 w 9"/>
              <a:gd name="T7" fmla="*/ 0 h 12"/>
            </a:gdLst>
            <a:ahLst/>
            <a:cxnLst>
              <a:cxn ang="0">
                <a:pos x="T0" y="T1"/>
              </a:cxn>
              <a:cxn ang="0">
                <a:pos x="T2" y="T3"/>
              </a:cxn>
              <a:cxn ang="0">
                <a:pos x="T4" y="T5"/>
              </a:cxn>
              <a:cxn ang="0">
                <a:pos x="T6" y="T7"/>
              </a:cxn>
            </a:cxnLst>
            <a:rect l="0" t="0" r="r" b="b"/>
            <a:pathLst>
              <a:path w="9" h="12">
                <a:moveTo>
                  <a:pt x="9" y="0"/>
                </a:moveTo>
                <a:lnTo>
                  <a:pt x="0" y="12"/>
                </a:lnTo>
                <a:lnTo>
                  <a:pt x="3" y="12"/>
                </a:lnTo>
                <a:lnTo>
                  <a:pt x="9" y="0"/>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 name="Freeform 78">
            <a:extLst>
              <a:ext uri="{FF2B5EF4-FFF2-40B4-BE49-F238E27FC236}">
                <a16:creationId xmlns:a16="http://schemas.microsoft.com/office/drawing/2014/main" id="{381FB3A4-223F-4823-A759-EFE145E289B0}"/>
              </a:ext>
            </a:extLst>
          </p:cNvPr>
          <p:cNvSpPr>
            <a:spLocks/>
          </p:cNvSpPr>
          <p:nvPr/>
        </p:nvSpPr>
        <p:spPr bwMode="auto">
          <a:xfrm>
            <a:off x="3905250" y="4952735"/>
            <a:ext cx="14288" cy="19050"/>
          </a:xfrm>
          <a:custGeom>
            <a:avLst/>
            <a:gdLst>
              <a:gd name="T0" fmla="*/ 9 w 9"/>
              <a:gd name="T1" fmla="*/ 0 h 12"/>
              <a:gd name="T2" fmla="*/ 0 w 9"/>
              <a:gd name="T3" fmla="*/ 12 h 12"/>
              <a:gd name="T4" fmla="*/ 3 w 9"/>
              <a:gd name="T5" fmla="*/ 12 h 12"/>
              <a:gd name="T6" fmla="*/ 9 w 9"/>
              <a:gd name="T7" fmla="*/ 0 h 12"/>
            </a:gdLst>
            <a:ahLst/>
            <a:cxnLst>
              <a:cxn ang="0">
                <a:pos x="T0" y="T1"/>
              </a:cxn>
              <a:cxn ang="0">
                <a:pos x="T2" y="T3"/>
              </a:cxn>
              <a:cxn ang="0">
                <a:pos x="T4" y="T5"/>
              </a:cxn>
              <a:cxn ang="0">
                <a:pos x="T6" y="T7"/>
              </a:cxn>
            </a:cxnLst>
            <a:rect l="0" t="0" r="r" b="b"/>
            <a:pathLst>
              <a:path w="9" h="12">
                <a:moveTo>
                  <a:pt x="9" y="0"/>
                </a:moveTo>
                <a:lnTo>
                  <a:pt x="0" y="12"/>
                </a:lnTo>
                <a:lnTo>
                  <a:pt x="3" y="12"/>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 name="Freeform 79">
            <a:extLst>
              <a:ext uri="{FF2B5EF4-FFF2-40B4-BE49-F238E27FC236}">
                <a16:creationId xmlns:a16="http://schemas.microsoft.com/office/drawing/2014/main" id="{A1AFADC5-128C-4879-91AA-6B4D7AD7C383}"/>
              </a:ext>
            </a:extLst>
          </p:cNvPr>
          <p:cNvSpPr>
            <a:spLocks/>
          </p:cNvSpPr>
          <p:nvPr/>
        </p:nvSpPr>
        <p:spPr bwMode="auto">
          <a:xfrm>
            <a:off x="2609850" y="4330435"/>
            <a:ext cx="187325" cy="268288"/>
          </a:xfrm>
          <a:custGeom>
            <a:avLst/>
            <a:gdLst>
              <a:gd name="T0" fmla="*/ 16 w 118"/>
              <a:gd name="T1" fmla="*/ 7 h 169"/>
              <a:gd name="T2" fmla="*/ 0 w 118"/>
              <a:gd name="T3" fmla="*/ 0 h 169"/>
              <a:gd name="T4" fmla="*/ 0 w 118"/>
              <a:gd name="T5" fmla="*/ 77 h 169"/>
              <a:gd name="T6" fmla="*/ 118 w 118"/>
              <a:gd name="T7" fmla="*/ 169 h 169"/>
              <a:gd name="T8" fmla="*/ 112 w 118"/>
              <a:gd name="T9" fmla="*/ 45 h 169"/>
              <a:gd name="T10" fmla="*/ 16 w 118"/>
              <a:gd name="T11" fmla="*/ 7 h 169"/>
            </a:gdLst>
            <a:ahLst/>
            <a:cxnLst>
              <a:cxn ang="0">
                <a:pos x="T0" y="T1"/>
              </a:cxn>
              <a:cxn ang="0">
                <a:pos x="T2" y="T3"/>
              </a:cxn>
              <a:cxn ang="0">
                <a:pos x="T4" y="T5"/>
              </a:cxn>
              <a:cxn ang="0">
                <a:pos x="T6" y="T7"/>
              </a:cxn>
              <a:cxn ang="0">
                <a:pos x="T8" y="T9"/>
              </a:cxn>
              <a:cxn ang="0">
                <a:pos x="T10" y="T11"/>
              </a:cxn>
            </a:cxnLst>
            <a:rect l="0" t="0" r="r" b="b"/>
            <a:pathLst>
              <a:path w="118" h="169">
                <a:moveTo>
                  <a:pt x="16" y="7"/>
                </a:moveTo>
                <a:lnTo>
                  <a:pt x="0" y="0"/>
                </a:lnTo>
                <a:lnTo>
                  <a:pt x="0" y="77"/>
                </a:lnTo>
                <a:lnTo>
                  <a:pt x="118" y="169"/>
                </a:lnTo>
                <a:lnTo>
                  <a:pt x="112" y="45"/>
                </a:lnTo>
                <a:lnTo>
                  <a:pt x="16" y="7"/>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 name="Freeform 80">
            <a:extLst>
              <a:ext uri="{FF2B5EF4-FFF2-40B4-BE49-F238E27FC236}">
                <a16:creationId xmlns:a16="http://schemas.microsoft.com/office/drawing/2014/main" id="{92CB8ADB-B23F-4577-9EA6-0DFDF318832C}"/>
              </a:ext>
            </a:extLst>
          </p:cNvPr>
          <p:cNvSpPr>
            <a:spLocks/>
          </p:cNvSpPr>
          <p:nvPr/>
        </p:nvSpPr>
        <p:spPr bwMode="auto">
          <a:xfrm>
            <a:off x="2609850" y="4330435"/>
            <a:ext cx="187325" cy="268288"/>
          </a:xfrm>
          <a:custGeom>
            <a:avLst/>
            <a:gdLst>
              <a:gd name="T0" fmla="*/ 16 w 118"/>
              <a:gd name="T1" fmla="*/ 7 h 169"/>
              <a:gd name="T2" fmla="*/ 0 w 118"/>
              <a:gd name="T3" fmla="*/ 0 h 169"/>
              <a:gd name="T4" fmla="*/ 0 w 118"/>
              <a:gd name="T5" fmla="*/ 77 h 169"/>
              <a:gd name="T6" fmla="*/ 118 w 118"/>
              <a:gd name="T7" fmla="*/ 169 h 169"/>
              <a:gd name="T8" fmla="*/ 112 w 118"/>
              <a:gd name="T9" fmla="*/ 45 h 169"/>
              <a:gd name="T10" fmla="*/ 16 w 118"/>
              <a:gd name="T11" fmla="*/ 7 h 169"/>
            </a:gdLst>
            <a:ahLst/>
            <a:cxnLst>
              <a:cxn ang="0">
                <a:pos x="T0" y="T1"/>
              </a:cxn>
              <a:cxn ang="0">
                <a:pos x="T2" y="T3"/>
              </a:cxn>
              <a:cxn ang="0">
                <a:pos x="T4" y="T5"/>
              </a:cxn>
              <a:cxn ang="0">
                <a:pos x="T6" y="T7"/>
              </a:cxn>
              <a:cxn ang="0">
                <a:pos x="T8" y="T9"/>
              </a:cxn>
              <a:cxn ang="0">
                <a:pos x="T10" y="T11"/>
              </a:cxn>
            </a:cxnLst>
            <a:rect l="0" t="0" r="r" b="b"/>
            <a:pathLst>
              <a:path w="118" h="169">
                <a:moveTo>
                  <a:pt x="16" y="7"/>
                </a:moveTo>
                <a:lnTo>
                  <a:pt x="0" y="0"/>
                </a:lnTo>
                <a:lnTo>
                  <a:pt x="0" y="77"/>
                </a:lnTo>
                <a:lnTo>
                  <a:pt x="118" y="169"/>
                </a:lnTo>
                <a:lnTo>
                  <a:pt x="112" y="45"/>
                </a:lnTo>
                <a:lnTo>
                  <a:pt x="16"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 name="Freeform 81">
            <a:extLst>
              <a:ext uri="{FF2B5EF4-FFF2-40B4-BE49-F238E27FC236}">
                <a16:creationId xmlns:a16="http://schemas.microsoft.com/office/drawing/2014/main" id="{6F49D9EE-13D3-4B38-886F-D9CA3944F631}"/>
              </a:ext>
            </a:extLst>
          </p:cNvPr>
          <p:cNvSpPr>
            <a:spLocks/>
          </p:cNvSpPr>
          <p:nvPr/>
        </p:nvSpPr>
        <p:spPr bwMode="auto">
          <a:xfrm>
            <a:off x="2462212" y="3982772"/>
            <a:ext cx="457200" cy="439738"/>
          </a:xfrm>
          <a:custGeom>
            <a:avLst/>
            <a:gdLst>
              <a:gd name="T0" fmla="*/ 26 w 90"/>
              <a:gd name="T1" fmla="*/ 82 h 87"/>
              <a:gd name="T2" fmla="*/ 86 w 90"/>
              <a:gd name="T3" fmla="*/ 77 h 87"/>
              <a:gd name="T4" fmla="*/ 89 w 90"/>
              <a:gd name="T5" fmla="*/ 71 h 87"/>
              <a:gd name="T6" fmla="*/ 79 w 90"/>
              <a:gd name="T7" fmla="*/ 50 h 87"/>
              <a:gd name="T8" fmla="*/ 80 w 90"/>
              <a:gd name="T9" fmla="*/ 47 h 87"/>
              <a:gd name="T10" fmla="*/ 85 w 90"/>
              <a:gd name="T11" fmla="*/ 46 h 87"/>
              <a:gd name="T12" fmla="*/ 86 w 90"/>
              <a:gd name="T13" fmla="*/ 42 h 87"/>
              <a:gd name="T14" fmla="*/ 75 w 90"/>
              <a:gd name="T15" fmla="*/ 29 h 87"/>
              <a:gd name="T16" fmla="*/ 73 w 90"/>
              <a:gd name="T17" fmla="*/ 26 h 87"/>
              <a:gd name="T18" fmla="*/ 63 w 90"/>
              <a:gd name="T19" fmla="*/ 3 h 87"/>
              <a:gd name="T20" fmla="*/ 28 w 90"/>
              <a:gd name="T21" fmla="*/ 11 h 87"/>
              <a:gd name="T22" fmla="*/ 25 w 90"/>
              <a:gd name="T23" fmla="*/ 26 h 87"/>
              <a:gd name="T24" fmla="*/ 26 w 90"/>
              <a:gd name="T25" fmla="*/ 8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87">
                <a:moveTo>
                  <a:pt x="26" y="82"/>
                </a:moveTo>
                <a:cubicBezTo>
                  <a:pt x="40" y="87"/>
                  <a:pt x="60" y="87"/>
                  <a:pt x="86" y="77"/>
                </a:cubicBezTo>
                <a:cubicBezTo>
                  <a:pt x="89" y="76"/>
                  <a:pt x="90" y="74"/>
                  <a:pt x="89" y="71"/>
                </a:cubicBezTo>
                <a:cubicBezTo>
                  <a:pt x="79" y="50"/>
                  <a:pt x="79" y="50"/>
                  <a:pt x="79" y="50"/>
                </a:cubicBezTo>
                <a:cubicBezTo>
                  <a:pt x="79" y="49"/>
                  <a:pt x="79" y="48"/>
                  <a:pt x="80" y="47"/>
                </a:cubicBezTo>
                <a:cubicBezTo>
                  <a:pt x="85" y="46"/>
                  <a:pt x="85" y="46"/>
                  <a:pt x="85" y="46"/>
                </a:cubicBezTo>
                <a:cubicBezTo>
                  <a:pt x="86" y="45"/>
                  <a:pt x="86" y="43"/>
                  <a:pt x="86" y="42"/>
                </a:cubicBezTo>
                <a:cubicBezTo>
                  <a:pt x="75" y="29"/>
                  <a:pt x="75" y="29"/>
                  <a:pt x="75" y="29"/>
                </a:cubicBezTo>
                <a:cubicBezTo>
                  <a:pt x="74" y="28"/>
                  <a:pt x="73" y="27"/>
                  <a:pt x="73" y="26"/>
                </a:cubicBezTo>
                <a:cubicBezTo>
                  <a:pt x="63" y="3"/>
                  <a:pt x="63" y="3"/>
                  <a:pt x="63" y="3"/>
                </a:cubicBezTo>
                <a:cubicBezTo>
                  <a:pt x="63" y="3"/>
                  <a:pt x="33" y="0"/>
                  <a:pt x="28" y="11"/>
                </a:cubicBezTo>
                <a:cubicBezTo>
                  <a:pt x="23" y="22"/>
                  <a:pt x="25" y="26"/>
                  <a:pt x="25" y="26"/>
                </a:cubicBezTo>
                <a:cubicBezTo>
                  <a:pt x="25" y="26"/>
                  <a:pt x="0" y="18"/>
                  <a:pt x="26" y="82"/>
                </a:cubicBezTo>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82">
            <a:extLst>
              <a:ext uri="{FF2B5EF4-FFF2-40B4-BE49-F238E27FC236}">
                <a16:creationId xmlns:a16="http://schemas.microsoft.com/office/drawing/2014/main" id="{2910FCE9-CEF2-4EA4-9961-5AF6F4DF9BD8}"/>
              </a:ext>
            </a:extLst>
          </p:cNvPr>
          <p:cNvSpPr>
            <a:spLocks/>
          </p:cNvSpPr>
          <p:nvPr/>
        </p:nvSpPr>
        <p:spPr bwMode="auto">
          <a:xfrm>
            <a:off x="2771775" y="4128822"/>
            <a:ext cx="34925" cy="34925"/>
          </a:xfrm>
          <a:custGeom>
            <a:avLst/>
            <a:gdLst>
              <a:gd name="T0" fmla="*/ 6 w 7"/>
              <a:gd name="T1" fmla="*/ 3 h 7"/>
              <a:gd name="T2" fmla="*/ 2 w 7"/>
              <a:gd name="T3" fmla="*/ 1 h 7"/>
              <a:gd name="T4" fmla="*/ 0 w 7"/>
              <a:gd name="T5" fmla="*/ 5 h 7"/>
              <a:gd name="T6" fmla="*/ 4 w 7"/>
              <a:gd name="T7" fmla="*/ 7 h 7"/>
              <a:gd name="T8" fmla="*/ 6 w 7"/>
              <a:gd name="T9" fmla="*/ 3 h 7"/>
            </a:gdLst>
            <a:ahLst/>
            <a:cxnLst>
              <a:cxn ang="0">
                <a:pos x="T0" y="T1"/>
              </a:cxn>
              <a:cxn ang="0">
                <a:pos x="T2" y="T3"/>
              </a:cxn>
              <a:cxn ang="0">
                <a:pos x="T4" y="T5"/>
              </a:cxn>
              <a:cxn ang="0">
                <a:pos x="T6" y="T7"/>
              </a:cxn>
              <a:cxn ang="0">
                <a:pos x="T8" y="T9"/>
              </a:cxn>
            </a:cxnLst>
            <a:rect l="0" t="0" r="r" b="b"/>
            <a:pathLst>
              <a:path w="7" h="7">
                <a:moveTo>
                  <a:pt x="6" y="3"/>
                </a:moveTo>
                <a:cubicBezTo>
                  <a:pt x="6" y="1"/>
                  <a:pt x="4" y="0"/>
                  <a:pt x="2" y="1"/>
                </a:cubicBezTo>
                <a:cubicBezTo>
                  <a:pt x="1" y="1"/>
                  <a:pt x="0" y="3"/>
                  <a:pt x="0" y="5"/>
                </a:cubicBezTo>
                <a:cubicBezTo>
                  <a:pt x="1" y="6"/>
                  <a:pt x="3" y="7"/>
                  <a:pt x="4" y="7"/>
                </a:cubicBezTo>
                <a:cubicBezTo>
                  <a:pt x="6" y="6"/>
                  <a:pt x="7" y="4"/>
                  <a:pt x="6"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 name="Freeform 83">
            <a:extLst>
              <a:ext uri="{FF2B5EF4-FFF2-40B4-BE49-F238E27FC236}">
                <a16:creationId xmlns:a16="http://schemas.microsoft.com/office/drawing/2014/main" id="{CC6A7CD3-1EE9-4C29-878B-92587DFBA659}"/>
              </a:ext>
            </a:extLst>
          </p:cNvPr>
          <p:cNvSpPr>
            <a:spLocks/>
          </p:cNvSpPr>
          <p:nvPr/>
        </p:nvSpPr>
        <p:spPr bwMode="auto">
          <a:xfrm>
            <a:off x="2797175" y="4265347"/>
            <a:ext cx="80963" cy="46038"/>
          </a:xfrm>
          <a:custGeom>
            <a:avLst/>
            <a:gdLst>
              <a:gd name="T0" fmla="*/ 0 w 16"/>
              <a:gd name="T1" fmla="*/ 5 h 9"/>
              <a:gd name="T2" fmla="*/ 5 w 16"/>
              <a:gd name="T3" fmla="*/ 9 h 9"/>
              <a:gd name="T4" fmla="*/ 9 w 16"/>
              <a:gd name="T5" fmla="*/ 9 h 9"/>
              <a:gd name="T6" fmla="*/ 16 w 16"/>
              <a:gd name="T7" fmla="*/ 6 h 9"/>
              <a:gd name="T8" fmla="*/ 13 w 16"/>
              <a:gd name="T9" fmla="*/ 0 h 9"/>
              <a:gd name="T10" fmla="*/ 0 w 16"/>
              <a:gd name="T11" fmla="*/ 5 h 9"/>
            </a:gdLst>
            <a:ahLst/>
            <a:cxnLst>
              <a:cxn ang="0">
                <a:pos x="T0" y="T1"/>
              </a:cxn>
              <a:cxn ang="0">
                <a:pos x="T2" y="T3"/>
              </a:cxn>
              <a:cxn ang="0">
                <a:pos x="T4" y="T5"/>
              </a:cxn>
              <a:cxn ang="0">
                <a:pos x="T6" y="T7"/>
              </a:cxn>
              <a:cxn ang="0">
                <a:pos x="T8" y="T9"/>
              </a:cxn>
              <a:cxn ang="0">
                <a:pos x="T10" y="T11"/>
              </a:cxn>
            </a:cxnLst>
            <a:rect l="0" t="0" r="r" b="b"/>
            <a:pathLst>
              <a:path w="16" h="9">
                <a:moveTo>
                  <a:pt x="0" y="5"/>
                </a:moveTo>
                <a:cubicBezTo>
                  <a:pt x="5" y="9"/>
                  <a:pt x="5" y="9"/>
                  <a:pt x="5" y="9"/>
                </a:cubicBezTo>
                <a:cubicBezTo>
                  <a:pt x="7" y="9"/>
                  <a:pt x="8" y="9"/>
                  <a:pt x="9" y="9"/>
                </a:cubicBezTo>
                <a:cubicBezTo>
                  <a:pt x="16" y="6"/>
                  <a:pt x="16" y="6"/>
                  <a:pt x="16" y="6"/>
                </a:cubicBezTo>
                <a:cubicBezTo>
                  <a:pt x="13" y="0"/>
                  <a:pt x="13" y="0"/>
                  <a:pt x="13"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84">
            <a:extLst>
              <a:ext uri="{FF2B5EF4-FFF2-40B4-BE49-F238E27FC236}">
                <a16:creationId xmlns:a16="http://schemas.microsoft.com/office/drawing/2014/main" id="{5922900E-2428-4F2E-8BD6-09794D2F9C0E}"/>
              </a:ext>
            </a:extLst>
          </p:cNvPr>
          <p:cNvSpPr>
            <a:spLocks/>
          </p:cNvSpPr>
          <p:nvPr/>
        </p:nvSpPr>
        <p:spPr bwMode="auto">
          <a:xfrm>
            <a:off x="2822575" y="4285985"/>
            <a:ext cx="55563" cy="25400"/>
          </a:xfrm>
          <a:custGeom>
            <a:avLst/>
            <a:gdLst>
              <a:gd name="T0" fmla="*/ 0 w 11"/>
              <a:gd name="T1" fmla="*/ 4 h 5"/>
              <a:gd name="T2" fmla="*/ 0 w 11"/>
              <a:gd name="T3" fmla="*/ 5 h 5"/>
              <a:gd name="T4" fmla="*/ 4 w 11"/>
              <a:gd name="T5" fmla="*/ 5 h 5"/>
              <a:gd name="T6" fmla="*/ 11 w 11"/>
              <a:gd name="T7" fmla="*/ 2 h 5"/>
              <a:gd name="T8" fmla="*/ 10 w 11"/>
              <a:gd name="T9" fmla="*/ 0 h 5"/>
              <a:gd name="T10" fmla="*/ 0 w 11"/>
              <a:gd name="T11" fmla="*/ 4 h 5"/>
            </a:gdLst>
            <a:ahLst/>
            <a:cxnLst>
              <a:cxn ang="0">
                <a:pos x="T0" y="T1"/>
              </a:cxn>
              <a:cxn ang="0">
                <a:pos x="T2" y="T3"/>
              </a:cxn>
              <a:cxn ang="0">
                <a:pos x="T4" y="T5"/>
              </a:cxn>
              <a:cxn ang="0">
                <a:pos x="T6" y="T7"/>
              </a:cxn>
              <a:cxn ang="0">
                <a:pos x="T8" y="T9"/>
              </a:cxn>
              <a:cxn ang="0">
                <a:pos x="T10" y="T11"/>
              </a:cxn>
            </a:cxnLst>
            <a:rect l="0" t="0" r="r" b="b"/>
            <a:pathLst>
              <a:path w="11" h="5">
                <a:moveTo>
                  <a:pt x="0" y="4"/>
                </a:moveTo>
                <a:cubicBezTo>
                  <a:pt x="0" y="5"/>
                  <a:pt x="0" y="5"/>
                  <a:pt x="0" y="5"/>
                </a:cubicBezTo>
                <a:cubicBezTo>
                  <a:pt x="2" y="5"/>
                  <a:pt x="3" y="5"/>
                  <a:pt x="4" y="5"/>
                </a:cubicBezTo>
                <a:cubicBezTo>
                  <a:pt x="11" y="2"/>
                  <a:pt x="11" y="2"/>
                  <a:pt x="11" y="2"/>
                </a:cubicBezTo>
                <a:cubicBezTo>
                  <a:pt x="10" y="0"/>
                  <a:pt x="10" y="0"/>
                  <a:pt x="10" y="0"/>
                </a:cubicBezTo>
                <a:lnTo>
                  <a:pt x="0" y="4"/>
                </a:lnTo>
                <a:close/>
              </a:path>
            </a:pathLst>
          </a:custGeom>
          <a:solidFill>
            <a:srgbClr val="9675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85">
            <a:extLst>
              <a:ext uri="{FF2B5EF4-FFF2-40B4-BE49-F238E27FC236}">
                <a16:creationId xmlns:a16="http://schemas.microsoft.com/office/drawing/2014/main" id="{C1AFC469-2C88-4735-B29C-93CCDD83066C}"/>
              </a:ext>
            </a:extLst>
          </p:cNvPr>
          <p:cNvSpPr>
            <a:spLocks noEditPoints="1"/>
          </p:cNvSpPr>
          <p:nvPr/>
        </p:nvSpPr>
        <p:spPr bwMode="auto">
          <a:xfrm>
            <a:off x="2425700" y="4230422"/>
            <a:ext cx="473075" cy="176213"/>
          </a:xfrm>
          <a:custGeom>
            <a:avLst/>
            <a:gdLst>
              <a:gd name="T0" fmla="*/ 36 w 93"/>
              <a:gd name="T1" fmla="*/ 34 h 35"/>
              <a:gd name="T2" fmla="*/ 36 w 93"/>
              <a:gd name="T3" fmla="*/ 34 h 35"/>
              <a:gd name="T4" fmla="*/ 36 w 93"/>
              <a:gd name="T5" fmla="*/ 34 h 35"/>
              <a:gd name="T6" fmla="*/ 36 w 93"/>
              <a:gd name="T7" fmla="*/ 34 h 35"/>
              <a:gd name="T8" fmla="*/ 36 w 93"/>
              <a:gd name="T9" fmla="*/ 34 h 35"/>
              <a:gd name="T10" fmla="*/ 36 w 93"/>
              <a:gd name="T11" fmla="*/ 34 h 35"/>
              <a:gd name="T12" fmla="*/ 35 w 93"/>
              <a:gd name="T13" fmla="*/ 34 h 35"/>
              <a:gd name="T14" fmla="*/ 35 w 93"/>
              <a:gd name="T15" fmla="*/ 34 h 35"/>
              <a:gd name="T16" fmla="*/ 35 w 93"/>
              <a:gd name="T17" fmla="*/ 34 h 35"/>
              <a:gd name="T18" fmla="*/ 35 w 93"/>
              <a:gd name="T19" fmla="*/ 34 h 35"/>
              <a:gd name="T20" fmla="*/ 35 w 93"/>
              <a:gd name="T21" fmla="*/ 34 h 35"/>
              <a:gd name="T22" fmla="*/ 35 w 93"/>
              <a:gd name="T23" fmla="*/ 34 h 35"/>
              <a:gd name="T24" fmla="*/ 35 w 93"/>
              <a:gd name="T25" fmla="*/ 34 h 35"/>
              <a:gd name="T26" fmla="*/ 35 w 93"/>
              <a:gd name="T27" fmla="*/ 34 h 35"/>
              <a:gd name="T28" fmla="*/ 35 w 93"/>
              <a:gd name="T29" fmla="*/ 34 h 35"/>
              <a:gd name="T30" fmla="*/ 93 w 93"/>
              <a:gd name="T31" fmla="*/ 28 h 35"/>
              <a:gd name="T32" fmla="*/ 71 w 93"/>
              <a:gd name="T33" fmla="*/ 35 h 35"/>
              <a:gd name="T34" fmla="*/ 71 w 93"/>
              <a:gd name="T35" fmla="*/ 35 h 35"/>
              <a:gd name="T36" fmla="*/ 93 w 93"/>
              <a:gd name="T37" fmla="*/ 28 h 35"/>
              <a:gd name="T38" fmla="*/ 0 w 93"/>
              <a:gd name="T39" fmla="*/ 0 h 35"/>
              <a:gd name="T40" fmla="*/ 33 w 93"/>
              <a:gd name="T41" fmla="*/ 33 h 35"/>
              <a:gd name="T42" fmla="*/ 30 w 93"/>
              <a:gd name="T43" fmla="*/ 26 h 35"/>
              <a:gd name="T44" fmla="*/ 30 w 93"/>
              <a:gd name="T45" fmla="*/ 27 h 35"/>
              <a:gd name="T46" fmla="*/ 0 w 93"/>
              <a:gd name="T4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35">
                <a:moveTo>
                  <a:pt x="36" y="34"/>
                </a:moveTo>
                <a:cubicBezTo>
                  <a:pt x="36" y="34"/>
                  <a:pt x="36" y="34"/>
                  <a:pt x="36" y="34"/>
                </a:cubicBezTo>
                <a:cubicBezTo>
                  <a:pt x="36" y="34"/>
                  <a:pt x="36" y="34"/>
                  <a:pt x="36" y="34"/>
                </a:cubicBezTo>
                <a:moveTo>
                  <a:pt x="36" y="34"/>
                </a:moveTo>
                <a:cubicBezTo>
                  <a:pt x="36" y="34"/>
                  <a:pt x="36" y="34"/>
                  <a:pt x="36" y="34"/>
                </a:cubicBezTo>
                <a:cubicBezTo>
                  <a:pt x="36" y="34"/>
                  <a:pt x="36" y="34"/>
                  <a:pt x="36" y="34"/>
                </a:cubicBezTo>
                <a:moveTo>
                  <a:pt x="35" y="34"/>
                </a:moveTo>
                <a:cubicBezTo>
                  <a:pt x="35" y="34"/>
                  <a:pt x="35" y="34"/>
                  <a:pt x="35" y="34"/>
                </a:cubicBezTo>
                <a:cubicBezTo>
                  <a:pt x="35" y="34"/>
                  <a:pt x="35" y="34"/>
                  <a:pt x="35" y="34"/>
                </a:cubicBezTo>
                <a:moveTo>
                  <a:pt x="35" y="34"/>
                </a:moveTo>
                <a:cubicBezTo>
                  <a:pt x="35" y="34"/>
                  <a:pt x="35" y="34"/>
                  <a:pt x="35" y="34"/>
                </a:cubicBezTo>
                <a:cubicBezTo>
                  <a:pt x="35" y="34"/>
                  <a:pt x="35" y="34"/>
                  <a:pt x="35" y="34"/>
                </a:cubicBezTo>
                <a:moveTo>
                  <a:pt x="35" y="34"/>
                </a:moveTo>
                <a:cubicBezTo>
                  <a:pt x="35" y="34"/>
                  <a:pt x="35" y="34"/>
                  <a:pt x="35" y="34"/>
                </a:cubicBezTo>
                <a:cubicBezTo>
                  <a:pt x="35" y="34"/>
                  <a:pt x="35" y="34"/>
                  <a:pt x="35" y="34"/>
                </a:cubicBezTo>
                <a:moveTo>
                  <a:pt x="93" y="28"/>
                </a:moveTo>
                <a:cubicBezTo>
                  <a:pt x="85" y="31"/>
                  <a:pt x="78" y="33"/>
                  <a:pt x="71" y="35"/>
                </a:cubicBezTo>
                <a:cubicBezTo>
                  <a:pt x="71" y="35"/>
                  <a:pt x="71" y="35"/>
                  <a:pt x="71" y="35"/>
                </a:cubicBezTo>
                <a:cubicBezTo>
                  <a:pt x="78" y="33"/>
                  <a:pt x="85" y="31"/>
                  <a:pt x="93" y="28"/>
                </a:cubicBezTo>
                <a:moveTo>
                  <a:pt x="0" y="0"/>
                </a:moveTo>
                <a:cubicBezTo>
                  <a:pt x="5" y="11"/>
                  <a:pt x="14" y="27"/>
                  <a:pt x="33" y="33"/>
                </a:cubicBezTo>
                <a:cubicBezTo>
                  <a:pt x="32" y="31"/>
                  <a:pt x="31" y="28"/>
                  <a:pt x="30" y="26"/>
                </a:cubicBezTo>
                <a:cubicBezTo>
                  <a:pt x="30" y="27"/>
                  <a:pt x="30" y="27"/>
                  <a:pt x="30" y="27"/>
                </a:cubicBezTo>
                <a:cubicBezTo>
                  <a:pt x="15" y="21"/>
                  <a:pt x="6" y="10"/>
                  <a:pt x="0" y="0"/>
                </a:cubicBezTo>
              </a:path>
            </a:pathLst>
          </a:custGeom>
          <a:solidFill>
            <a:srgbClr val="A7C20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86">
            <a:extLst>
              <a:ext uri="{FF2B5EF4-FFF2-40B4-BE49-F238E27FC236}">
                <a16:creationId xmlns:a16="http://schemas.microsoft.com/office/drawing/2014/main" id="{838D82A6-EC20-40D2-8A07-3E8961E1C87C}"/>
              </a:ext>
            </a:extLst>
          </p:cNvPr>
          <p:cNvSpPr>
            <a:spLocks noEditPoints="1"/>
          </p:cNvSpPr>
          <p:nvPr/>
        </p:nvSpPr>
        <p:spPr bwMode="auto">
          <a:xfrm>
            <a:off x="2609850" y="4401872"/>
            <a:ext cx="177800" cy="9525"/>
          </a:xfrm>
          <a:custGeom>
            <a:avLst/>
            <a:gdLst>
              <a:gd name="T0" fmla="*/ 1 w 35"/>
              <a:gd name="T1" fmla="*/ 0 h 2"/>
              <a:gd name="T2" fmla="*/ 18 w 35"/>
              <a:gd name="T3" fmla="*/ 2 h 2"/>
              <a:gd name="T4" fmla="*/ 35 w 35"/>
              <a:gd name="T5" fmla="*/ 1 h 2"/>
              <a:gd name="T6" fmla="*/ 35 w 35"/>
              <a:gd name="T7" fmla="*/ 1 h 2"/>
              <a:gd name="T8" fmla="*/ 18 w 35"/>
              <a:gd name="T9" fmla="*/ 2 h 2"/>
              <a:gd name="T10" fmla="*/ 1 w 35"/>
              <a:gd name="T11" fmla="*/ 0 h 2"/>
              <a:gd name="T12" fmla="*/ 0 w 35"/>
              <a:gd name="T13" fmla="*/ 0 h 2"/>
              <a:gd name="T14" fmla="*/ 1 w 35"/>
              <a:gd name="T15" fmla="*/ 0 h 2"/>
              <a:gd name="T16" fmla="*/ 0 w 35"/>
              <a:gd name="T17" fmla="*/ 0 h 2"/>
              <a:gd name="T18" fmla="*/ 0 w 35"/>
              <a:gd name="T19" fmla="*/ 0 h 2"/>
              <a:gd name="T20" fmla="*/ 0 w 35"/>
              <a:gd name="T21" fmla="*/ 0 h 2"/>
              <a:gd name="T22" fmla="*/ 0 w 35"/>
              <a:gd name="T2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
                <a:moveTo>
                  <a:pt x="1" y="0"/>
                </a:moveTo>
                <a:cubicBezTo>
                  <a:pt x="6" y="2"/>
                  <a:pt x="11" y="2"/>
                  <a:pt x="18" y="2"/>
                </a:cubicBezTo>
                <a:cubicBezTo>
                  <a:pt x="23" y="2"/>
                  <a:pt x="29" y="2"/>
                  <a:pt x="35" y="1"/>
                </a:cubicBezTo>
                <a:cubicBezTo>
                  <a:pt x="35" y="1"/>
                  <a:pt x="35" y="1"/>
                  <a:pt x="35" y="1"/>
                </a:cubicBezTo>
                <a:cubicBezTo>
                  <a:pt x="29" y="2"/>
                  <a:pt x="23" y="2"/>
                  <a:pt x="18" y="2"/>
                </a:cubicBezTo>
                <a:cubicBezTo>
                  <a:pt x="11" y="2"/>
                  <a:pt x="6" y="2"/>
                  <a:pt x="1" y="0"/>
                </a:cubicBezTo>
                <a:moveTo>
                  <a:pt x="0" y="0"/>
                </a:moveTo>
                <a:cubicBezTo>
                  <a:pt x="0" y="0"/>
                  <a:pt x="0" y="0"/>
                  <a:pt x="1" y="0"/>
                </a:cubicBezTo>
                <a:cubicBezTo>
                  <a:pt x="0" y="0"/>
                  <a:pt x="0" y="0"/>
                  <a:pt x="0" y="0"/>
                </a:cubicBezTo>
                <a:moveTo>
                  <a:pt x="0" y="0"/>
                </a:moveTo>
                <a:cubicBezTo>
                  <a:pt x="0" y="0"/>
                  <a:pt x="0" y="0"/>
                  <a:pt x="0" y="0"/>
                </a:cubicBezTo>
                <a:cubicBezTo>
                  <a:pt x="0" y="0"/>
                  <a:pt x="0" y="0"/>
                  <a:pt x="0" y="0"/>
                </a:cubicBezTo>
              </a:path>
            </a:pathLst>
          </a:custGeom>
          <a:solidFill>
            <a:srgbClr val="A8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87">
            <a:extLst>
              <a:ext uri="{FF2B5EF4-FFF2-40B4-BE49-F238E27FC236}">
                <a16:creationId xmlns:a16="http://schemas.microsoft.com/office/drawing/2014/main" id="{B3F32BCD-179D-4EDF-84F0-A2984B9D7781}"/>
              </a:ext>
            </a:extLst>
          </p:cNvPr>
          <p:cNvSpPr>
            <a:spLocks/>
          </p:cNvSpPr>
          <p:nvPr/>
        </p:nvSpPr>
        <p:spPr bwMode="auto">
          <a:xfrm>
            <a:off x="2578100" y="4281222"/>
            <a:ext cx="336550" cy="130175"/>
          </a:xfrm>
          <a:custGeom>
            <a:avLst/>
            <a:gdLst>
              <a:gd name="T0" fmla="*/ 9 w 66"/>
              <a:gd name="T1" fmla="*/ 0 h 26"/>
              <a:gd name="T2" fmla="*/ 0 w 66"/>
              <a:gd name="T3" fmla="*/ 16 h 26"/>
              <a:gd name="T4" fmla="*/ 3 w 66"/>
              <a:gd name="T5" fmla="*/ 23 h 26"/>
              <a:gd name="T6" fmla="*/ 5 w 66"/>
              <a:gd name="T7" fmla="*/ 24 h 26"/>
              <a:gd name="T8" fmla="*/ 5 w 66"/>
              <a:gd name="T9" fmla="*/ 24 h 26"/>
              <a:gd name="T10" fmla="*/ 5 w 66"/>
              <a:gd name="T11" fmla="*/ 24 h 26"/>
              <a:gd name="T12" fmla="*/ 5 w 66"/>
              <a:gd name="T13" fmla="*/ 24 h 26"/>
              <a:gd name="T14" fmla="*/ 5 w 66"/>
              <a:gd name="T15" fmla="*/ 24 h 26"/>
              <a:gd name="T16" fmla="*/ 5 w 66"/>
              <a:gd name="T17" fmla="*/ 24 h 26"/>
              <a:gd name="T18" fmla="*/ 6 w 66"/>
              <a:gd name="T19" fmla="*/ 24 h 26"/>
              <a:gd name="T20" fmla="*/ 6 w 66"/>
              <a:gd name="T21" fmla="*/ 24 h 26"/>
              <a:gd name="T22" fmla="*/ 6 w 66"/>
              <a:gd name="T23" fmla="*/ 24 h 26"/>
              <a:gd name="T24" fmla="*/ 6 w 66"/>
              <a:gd name="T25" fmla="*/ 24 h 26"/>
              <a:gd name="T26" fmla="*/ 6 w 66"/>
              <a:gd name="T27" fmla="*/ 24 h 26"/>
              <a:gd name="T28" fmla="*/ 6 w 66"/>
              <a:gd name="T29" fmla="*/ 24 h 26"/>
              <a:gd name="T30" fmla="*/ 6 w 66"/>
              <a:gd name="T31" fmla="*/ 24 h 26"/>
              <a:gd name="T32" fmla="*/ 7 w 66"/>
              <a:gd name="T33" fmla="*/ 24 h 26"/>
              <a:gd name="T34" fmla="*/ 7 w 66"/>
              <a:gd name="T35" fmla="*/ 24 h 26"/>
              <a:gd name="T36" fmla="*/ 24 w 66"/>
              <a:gd name="T37" fmla="*/ 26 h 26"/>
              <a:gd name="T38" fmla="*/ 41 w 66"/>
              <a:gd name="T39" fmla="*/ 25 h 26"/>
              <a:gd name="T40" fmla="*/ 63 w 66"/>
              <a:gd name="T41" fmla="*/ 18 h 26"/>
              <a:gd name="T42" fmla="*/ 63 w 66"/>
              <a:gd name="T43" fmla="*/ 18 h 26"/>
              <a:gd name="T44" fmla="*/ 66 w 66"/>
              <a:gd name="T45" fmla="*/ 14 h 26"/>
              <a:gd name="T46" fmla="*/ 66 w 66"/>
              <a:gd name="T47" fmla="*/ 12 h 26"/>
              <a:gd name="T48" fmla="*/ 66 w 66"/>
              <a:gd name="T49" fmla="*/ 12 h 26"/>
              <a:gd name="T50" fmla="*/ 63 w 66"/>
              <a:gd name="T51" fmla="*/ 6 h 26"/>
              <a:gd name="T52" fmla="*/ 60 w 66"/>
              <a:gd name="T53" fmla="*/ 12 h 26"/>
              <a:gd name="T54" fmla="*/ 51 w 66"/>
              <a:gd name="T55" fmla="*/ 15 h 26"/>
              <a:gd name="T56" fmla="*/ 42 w 66"/>
              <a:gd name="T57" fmla="*/ 16 h 26"/>
              <a:gd name="T58" fmla="*/ 9 w 66"/>
              <a:gd name="T5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 h="26">
                <a:moveTo>
                  <a:pt x="9" y="0"/>
                </a:moveTo>
                <a:cubicBezTo>
                  <a:pt x="0" y="16"/>
                  <a:pt x="0" y="16"/>
                  <a:pt x="0" y="16"/>
                </a:cubicBezTo>
                <a:cubicBezTo>
                  <a:pt x="1" y="18"/>
                  <a:pt x="2" y="21"/>
                  <a:pt x="3" y="23"/>
                </a:cubicBezTo>
                <a:cubicBezTo>
                  <a:pt x="4" y="23"/>
                  <a:pt x="4" y="23"/>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5" y="24"/>
                </a:cubicBezTo>
                <a:cubicBezTo>
                  <a:pt x="5" y="24"/>
                  <a:pt x="5"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6" y="24"/>
                </a:cubicBezTo>
                <a:cubicBezTo>
                  <a:pt x="6" y="24"/>
                  <a:pt x="6" y="24"/>
                  <a:pt x="7" y="24"/>
                </a:cubicBezTo>
                <a:cubicBezTo>
                  <a:pt x="7" y="24"/>
                  <a:pt x="7" y="24"/>
                  <a:pt x="7" y="24"/>
                </a:cubicBezTo>
                <a:cubicBezTo>
                  <a:pt x="12" y="26"/>
                  <a:pt x="17" y="26"/>
                  <a:pt x="24" y="26"/>
                </a:cubicBezTo>
                <a:cubicBezTo>
                  <a:pt x="29" y="26"/>
                  <a:pt x="35" y="26"/>
                  <a:pt x="41" y="25"/>
                </a:cubicBezTo>
                <a:cubicBezTo>
                  <a:pt x="48" y="23"/>
                  <a:pt x="55" y="21"/>
                  <a:pt x="63" y="18"/>
                </a:cubicBezTo>
                <a:cubicBezTo>
                  <a:pt x="63" y="18"/>
                  <a:pt x="63" y="18"/>
                  <a:pt x="63" y="18"/>
                </a:cubicBezTo>
                <a:cubicBezTo>
                  <a:pt x="65" y="18"/>
                  <a:pt x="66" y="16"/>
                  <a:pt x="66" y="14"/>
                </a:cubicBezTo>
                <a:cubicBezTo>
                  <a:pt x="66" y="13"/>
                  <a:pt x="66" y="13"/>
                  <a:pt x="66" y="12"/>
                </a:cubicBezTo>
                <a:cubicBezTo>
                  <a:pt x="66" y="12"/>
                  <a:pt x="66" y="12"/>
                  <a:pt x="66" y="12"/>
                </a:cubicBezTo>
                <a:cubicBezTo>
                  <a:pt x="63" y="6"/>
                  <a:pt x="63" y="6"/>
                  <a:pt x="63" y="6"/>
                </a:cubicBezTo>
                <a:cubicBezTo>
                  <a:pt x="64" y="9"/>
                  <a:pt x="63" y="11"/>
                  <a:pt x="60" y="12"/>
                </a:cubicBezTo>
                <a:cubicBezTo>
                  <a:pt x="57" y="13"/>
                  <a:pt x="54" y="14"/>
                  <a:pt x="51" y="15"/>
                </a:cubicBezTo>
                <a:cubicBezTo>
                  <a:pt x="48" y="16"/>
                  <a:pt x="45" y="16"/>
                  <a:pt x="42" y="16"/>
                </a:cubicBezTo>
                <a:cubicBezTo>
                  <a:pt x="20" y="16"/>
                  <a:pt x="9" y="0"/>
                  <a:pt x="9" y="0"/>
                </a:cubicBezTo>
              </a:path>
            </a:pathLst>
          </a:custGeom>
          <a:solidFill>
            <a:srgbClr val="A882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88">
            <a:extLst>
              <a:ext uri="{FF2B5EF4-FFF2-40B4-BE49-F238E27FC236}">
                <a16:creationId xmlns:a16="http://schemas.microsoft.com/office/drawing/2014/main" id="{895A696F-1C4D-4638-864D-1BD71E7575F3}"/>
              </a:ext>
            </a:extLst>
          </p:cNvPr>
          <p:cNvSpPr>
            <a:spLocks/>
          </p:cNvSpPr>
          <p:nvPr/>
        </p:nvSpPr>
        <p:spPr bwMode="auto">
          <a:xfrm>
            <a:off x="2400300" y="3906572"/>
            <a:ext cx="406400" cy="490538"/>
          </a:xfrm>
          <a:custGeom>
            <a:avLst/>
            <a:gdLst>
              <a:gd name="T0" fmla="*/ 10 w 80"/>
              <a:gd name="T1" fmla="*/ 37 h 97"/>
              <a:gd name="T2" fmla="*/ 15 w 80"/>
              <a:gd name="T3" fmla="*/ 19 h 97"/>
              <a:gd name="T4" fmla="*/ 63 w 80"/>
              <a:gd name="T5" fmla="*/ 1 h 97"/>
              <a:gd name="T6" fmla="*/ 67 w 80"/>
              <a:gd name="T7" fmla="*/ 2 h 97"/>
              <a:gd name="T8" fmla="*/ 67 w 80"/>
              <a:gd name="T9" fmla="*/ 26 h 97"/>
              <a:gd name="T10" fmla="*/ 62 w 80"/>
              <a:gd name="T11" fmla="*/ 27 h 97"/>
              <a:gd name="T12" fmla="*/ 53 w 80"/>
              <a:gd name="T13" fmla="*/ 28 h 97"/>
              <a:gd name="T14" fmla="*/ 49 w 80"/>
              <a:gd name="T15" fmla="*/ 36 h 97"/>
              <a:gd name="T16" fmla="*/ 58 w 80"/>
              <a:gd name="T17" fmla="*/ 56 h 97"/>
              <a:gd name="T18" fmla="*/ 54 w 80"/>
              <a:gd name="T19" fmla="*/ 59 h 97"/>
              <a:gd name="T20" fmla="*/ 51 w 80"/>
              <a:gd name="T21" fmla="*/ 59 h 97"/>
              <a:gd name="T22" fmla="*/ 36 w 80"/>
              <a:gd name="T23" fmla="*/ 52 h 97"/>
              <a:gd name="T24" fmla="*/ 36 w 80"/>
              <a:gd name="T25" fmla="*/ 67 h 97"/>
              <a:gd name="T26" fmla="*/ 46 w 80"/>
              <a:gd name="T27" fmla="*/ 75 h 97"/>
              <a:gd name="T28" fmla="*/ 38 w 80"/>
              <a:gd name="T29" fmla="*/ 97 h 97"/>
              <a:gd name="T30" fmla="*/ 1 w 80"/>
              <a:gd name="T31" fmla="*/ 47 h 97"/>
              <a:gd name="T32" fmla="*/ 10 w 80"/>
              <a:gd name="T33" fmla="*/ 3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97">
                <a:moveTo>
                  <a:pt x="10" y="37"/>
                </a:moveTo>
                <a:cubicBezTo>
                  <a:pt x="10" y="37"/>
                  <a:pt x="3" y="27"/>
                  <a:pt x="15" y="19"/>
                </a:cubicBezTo>
                <a:cubicBezTo>
                  <a:pt x="34" y="4"/>
                  <a:pt x="50" y="0"/>
                  <a:pt x="63" y="1"/>
                </a:cubicBezTo>
                <a:cubicBezTo>
                  <a:pt x="64" y="1"/>
                  <a:pt x="66" y="2"/>
                  <a:pt x="67" y="2"/>
                </a:cubicBezTo>
                <a:cubicBezTo>
                  <a:pt x="80" y="5"/>
                  <a:pt x="80" y="23"/>
                  <a:pt x="67" y="26"/>
                </a:cubicBezTo>
                <a:cubicBezTo>
                  <a:pt x="65" y="26"/>
                  <a:pt x="64" y="27"/>
                  <a:pt x="62" y="27"/>
                </a:cubicBezTo>
                <a:cubicBezTo>
                  <a:pt x="53" y="28"/>
                  <a:pt x="53" y="28"/>
                  <a:pt x="53" y="28"/>
                </a:cubicBezTo>
                <a:cubicBezTo>
                  <a:pt x="50" y="29"/>
                  <a:pt x="48" y="33"/>
                  <a:pt x="49" y="36"/>
                </a:cubicBezTo>
                <a:cubicBezTo>
                  <a:pt x="58" y="56"/>
                  <a:pt x="58" y="56"/>
                  <a:pt x="58" y="56"/>
                </a:cubicBezTo>
                <a:cubicBezTo>
                  <a:pt x="54" y="59"/>
                  <a:pt x="54" y="59"/>
                  <a:pt x="54" y="59"/>
                </a:cubicBezTo>
                <a:cubicBezTo>
                  <a:pt x="53" y="60"/>
                  <a:pt x="52" y="60"/>
                  <a:pt x="51" y="59"/>
                </a:cubicBezTo>
                <a:cubicBezTo>
                  <a:pt x="49" y="55"/>
                  <a:pt x="43" y="48"/>
                  <a:pt x="36" y="52"/>
                </a:cubicBezTo>
                <a:cubicBezTo>
                  <a:pt x="29" y="57"/>
                  <a:pt x="33" y="64"/>
                  <a:pt x="36" y="67"/>
                </a:cubicBezTo>
                <a:cubicBezTo>
                  <a:pt x="40" y="70"/>
                  <a:pt x="44" y="71"/>
                  <a:pt x="46" y="75"/>
                </a:cubicBezTo>
                <a:cubicBezTo>
                  <a:pt x="47" y="78"/>
                  <a:pt x="51" y="91"/>
                  <a:pt x="38" y="97"/>
                </a:cubicBezTo>
                <a:cubicBezTo>
                  <a:pt x="5" y="85"/>
                  <a:pt x="1" y="47"/>
                  <a:pt x="1" y="47"/>
                </a:cubicBezTo>
                <a:cubicBezTo>
                  <a:pt x="1" y="47"/>
                  <a:pt x="0" y="38"/>
                  <a:pt x="10" y="37"/>
                </a:cubicBezTo>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89">
            <a:extLst>
              <a:ext uri="{FF2B5EF4-FFF2-40B4-BE49-F238E27FC236}">
                <a16:creationId xmlns:a16="http://schemas.microsoft.com/office/drawing/2014/main" id="{5FA1D1BE-3400-4EB3-A312-61EA1AF583FA}"/>
              </a:ext>
            </a:extLst>
          </p:cNvPr>
          <p:cNvSpPr>
            <a:spLocks/>
          </p:cNvSpPr>
          <p:nvPr/>
        </p:nvSpPr>
        <p:spPr bwMode="auto">
          <a:xfrm>
            <a:off x="2400300" y="4047860"/>
            <a:ext cx="295275" cy="349250"/>
          </a:xfrm>
          <a:custGeom>
            <a:avLst/>
            <a:gdLst>
              <a:gd name="T0" fmla="*/ 10 w 58"/>
              <a:gd name="T1" fmla="*/ 9 h 69"/>
              <a:gd name="T2" fmla="*/ 53 w 58"/>
              <a:gd name="T3" fmla="*/ 0 h 69"/>
              <a:gd name="T4" fmla="*/ 49 w 58"/>
              <a:gd name="T5" fmla="*/ 8 h 69"/>
              <a:gd name="T6" fmla="*/ 58 w 58"/>
              <a:gd name="T7" fmla="*/ 28 h 69"/>
              <a:gd name="T8" fmla="*/ 54 w 58"/>
              <a:gd name="T9" fmla="*/ 31 h 69"/>
              <a:gd name="T10" fmla="*/ 51 w 58"/>
              <a:gd name="T11" fmla="*/ 31 h 69"/>
              <a:gd name="T12" fmla="*/ 36 w 58"/>
              <a:gd name="T13" fmla="*/ 24 h 69"/>
              <a:gd name="T14" fmla="*/ 36 w 58"/>
              <a:gd name="T15" fmla="*/ 39 h 69"/>
              <a:gd name="T16" fmla="*/ 46 w 58"/>
              <a:gd name="T17" fmla="*/ 47 h 69"/>
              <a:gd name="T18" fmla="*/ 38 w 58"/>
              <a:gd name="T19" fmla="*/ 69 h 69"/>
              <a:gd name="T20" fmla="*/ 1 w 58"/>
              <a:gd name="T21" fmla="*/ 19 h 69"/>
              <a:gd name="T22" fmla="*/ 10 w 58"/>
              <a:gd name="T23" fmla="*/ 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69">
                <a:moveTo>
                  <a:pt x="10" y="9"/>
                </a:moveTo>
                <a:cubicBezTo>
                  <a:pt x="53" y="0"/>
                  <a:pt x="53" y="0"/>
                  <a:pt x="53" y="0"/>
                </a:cubicBezTo>
                <a:cubicBezTo>
                  <a:pt x="50" y="1"/>
                  <a:pt x="48" y="5"/>
                  <a:pt x="49" y="8"/>
                </a:cubicBezTo>
                <a:cubicBezTo>
                  <a:pt x="58" y="28"/>
                  <a:pt x="58" y="28"/>
                  <a:pt x="58" y="28"/>
                </a:cubicBezTo>
                <a:cubicBezTo>
                  <a:pt x="54" y="31"/>
                  <a:pt x="54" y="31"/>
                  <a:pt x="54" y="31"/>
                </a:cubicBezTo>
                <a:cubicBezTo>
                  <a:pt x="53" y="32"/>
                  <a:pt x="52" y="32"/>
                  <a:pt x="51" y="31"/>
                </a:cubicBezTo>
                <a:cubicBezTo>
                  <a:pt x="49" y="27"/>
                  <a:pt x="43" y="20"/>
                  <a:pt x="36" y="24"/>
                </a:cubicBezTo>
                <a:cubicBezTo>
                  <a:pt x="29" y="29"/>
                  <a:pt x="33" y="36"/>
                  <a:pt x="36" y="39"/>
                </a:cubicBezTo>
                <a:cubicBezTo>
                  <a:pt x="40" y="42"/>
                  <a:pt x="44" y="43"/>
                  <a:pt x="46" y="47"/>
                </a:cubicBezTo>
                <a:cubicBezTo>
                  <a:pt x="47" y="50"/>
                  <a:pt x="51" y="63"/>
                  <a:pt x="38" y="69"/>
                </a:cubicBezTo>
                <a:cubicBezTo>
                  <a:pt x="5" y="57"/>
                  <a:pt x="1" y="19"/>
                  <a:pt x="1" y="19"/>
                </a:cubicBezTo>
                <a:cubicBezTo>
                  <a:pt x="1" y="19"/>
                  <a:pt x="0" y="10"/>
                  <a:pt x="10" y="9"/>
                </a:cubicBezTo>
              </a:path>
            </a:pathLst>
          </a:custGeom>
          <a:solidFill>
            <a:srgbClr val="001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90">
            <a:extLst>
              <a:ext uri="{FF2B5EF4-FFF2-40B4-BE49-F238E27FC236}">
                <a16:creationId xmlns:a16="http://schemas.microsoft.com/office/drawing/2014/main" id="{E39CE2FB-0C3E-4B85-8661-54E13A613FE3}"/>
              </a:ext>
            </a:extLst>
          </p:cNvPr>
          <p:cNvSpPr>
            <a:spLocks/>
          </p:cNvSpPr>
          <p:nvPr/>
        </p:nvSpPr>
        <p:spPr bwMode="auto">
          <a:xfrm>
            <a:off x="2222500" y="5306747"/>
            <a:ext cx="666750" cy="1116013"/>
          </a:xfrm>
          <a:custGeom>
            <a:avLst/>
            <a:gdLst>
              <a:gd name="T0" fmla="*/ 77 w 420"/>
              <a:gd name="T1" fmla="*/ 703 h 703"/>
              <a:gd name="T2" fmla="*/ 0 w 420"/>
              <a:gd name="T3" fmla="*/ 658 h 703"/>
              <a:gd name="T4" fmla="*/ 138 w 420"/>
              <a:gd name="T5" fmla="*/ 423 h 703"/>
              <a:gd name="T6" fmla="*/ 282 w 420"/>
              <a:gd name="T7" fmla="*/ 89 h 703"/>
              <a:gd name="T8" fmla="*/ 416 w 420"/>
              <a:gd name="T9" fmla="*/ 0 h 703"/>
              <a:gd name="T10" fmla="*/ 420 w 420"/>
              <a:gd name="T11" fmla="*/ 206 h 703"/>
              <a:gd name="T12" fmla="*/ 266 w 420"/>
              <a:gd name="T13" fmla="*/ 420 h 703"/>
              <a:gd name="T14" fmla="*/ 77 w 420"/>
              <a:gd name="T15" fmla="*/ 703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703">
                <a:moveTo>
                  <a:pt x="77" y="703"/>
                </a:moveTo>
                <a:lnTo>
                  <a:pt x="0" y="658"/>
                </a:lnTo>
                <a:lnTo>
                  <a:pt x="138" y="423"/>
                </a:lnTo>
                <a:lnTo>
                  <a:pt x="282" y="89"/>
                </a:lnTo>
                <a:lnTo>
                  <a:pt x="416" y="0"/>
                </a:lnTo>
                <a:lnTo>
                  <a:pt x="420" y="206"/>
                </a:lnTo>
                <a:lnTo>
                  <a:pt x="266" y="420"/>
                </a:lnTo>
                <a:lnTo>
                  <a:pt x="77" y="703"/>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91">
            <a:extLst>
              <a:ext uri="{FF2B5EF4-FFF2-40B4-BE49-F238E27FC236}">
                <a16:creationId xmlns:a16="http://schemas.microsoft.com/office/drawing/2014/main" id="{EEFB3729-7FCB-486B-971A-895E5234144E}"/>
              </a:ext>
            </a:extLst>
          </p:cNvPr>
          <p:cNvSpPr>
            <a:spLocks/>
          </p:cNvSpPr>
          <p:nvPr/>
        </p:nvSpPr>
        <p:spPr bwMode="auto">
          <a:xfrm>
            <a:off x="2222500" y="5306747"/>
            <a:ext cx="666750" cy="1116013"/>
          </a:xfrm>
          <a:custGeom>
            <a:avLst/>
            <a:gdLst>
              <a:gd name="T0" fmla="*/ 77 w 420"/>
              <a:gd name="T1" fmla="*/ 703 h 703"/>
              <a:gd name="T2" fmla="*/ 0 w 420"/>
              <a:gd name="T3" fmla="*/ 658 h 703"/>
              <a:gd name="T4" fmla="*/ 138 w 420"/>
              <a:gd name="T5" fmla="*/ 423 h 703"/>
              <a:gd name="T6" fmla="*/ 282 w 420"/>
              <a:gd name="T7" fmla="*/ 89 h 703"/>
              <a:gd name="T8" fmla="*/ 416 w 420"/>
              <a:gd name="T9" fmla="*/ 0 h 703"/>
              <a:gd name="T10" fmla="*/ 420 w 420"/>
              <a:gd name="T11" fmla="*/ 206 h 703"/>
              <a:gd name="T12" fmla="*/ 266 w 420"/>
              <a:gd name="T13" fmla="*/ 420 h 703"/>
              <a:gd name="T14" fmla="*/ 77 w 420"/>
              <a:gd name="T15" fmla="*/ 703 h 7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0" h="703">
                <a:moveTo>
                  <a:pt x="77" y="703"/>
                </a:moveTo>
                <a:lnTo>
                  <a:pt x="0" y="658"/>
                </a:lnTo>
                <a:lnTo>
                  <a:pt x="138" y="423"/>
                </a:lnTo>
                <a:lnTo>
                  <a:pt x="282" y="89"/>
                </a:lnTo>
                <a:lnTo>
                  <a:pt x="416" y="0"/>
                </a:lnTo>
                <a:lnTo>
                  <a:pt x="420" y="206"/>
                </a:lnTo>
                <a:lnTo>
                  <a:pt x="266" y="420"/>
                </a:lnTo>
                <a:lnTo>
                  <a:pt x="77" y="70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92">
            <a:extLst>
              <a:ext uri="{FF2B5EF4-FFF2-40B4-BE49-F238E27FC236}">
                <a16:creationId xmlns:a16="http://schemas.microsoft.com/office/drawing/2014/main" id="{123D170F-CA62-4845-A63D-EB45E738AC9D}"/>
              </a:ext>
            </a:extLst>
          </p:cNvPr>
          <p:cNvSpPr>
            <a:spLocks/>
          </p:cNvSpPr>
          <p:nvPr/>
        </p:nvSpPr>
        <p:spPr bwMode="auto">
          <a:xfrm>
            <a:off x="2157412" y="6321160"/>
            <a:ext cx="355600" cy="287338"/>
          </a:xfrm>
          <a:custGeom>
            <a:avLst/>
            <a:gdLst>
              <a:gd name="T0" fmla="*/ 42 w 70"/>
              <a:gd name="T1" fmla="*/ 14 h 57"/>
              <a:gd name="T2" fmla="*/ 25 w 70"/>
              <a:gd name="T3" fmla="*/ 12 h 57"/>
              <a:gd name="T4" fmla="*/ 17 w 70"/>
              <a:gd name="T5" fmla="*/ 3 h 57"/>
              <a:gd name="T6" fmla="*/ 9 w 70"/>
              <a:gd name="T7" fmla="*/ 3 h 57"/>
              <a:gd name="T8" fmla="*/ 2 w 70"/>
              <a:gd name="T9" fmla="*/ 16 h 57"/>
              <a:gd name="T10" fmla="*/ 4 w 70"/>
              <a:gd name="T11" fmla="*/ 23 h 57"/>
              <a:gd name="T12" fmla="*/ 59 w 70"/>
              <a:gd name="T13" fmla="*/ 55 h 57"/>
              <a:gd name="T14" fmla="*/ 66 w 70"/>
              <a:gd name="T15" fmla="*/ 53 h 57"/>
              <a:gd name="T16" fmla="*/ 69 w 70"/>
              <a:gd name="T17" fmla="*/ 48 h 57"/>
              <a:gd name="T18" fmla="*/ 68 w 70"/>
              <a:gd name="T19" fmla="*/ 44 h 57"/>
              <a:gd name="T20" fmla="*/ 42 w 70"/>
              <a:gd name="T2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57">
                <a:moveTo>
                  <a:pt x="42" y="14"/>
                </a:moveTo>
                <a:cubicBezTo>
                  <a:pt x="36" y="15"/>
                  <a:pt x="30" y="15"/>
                  <a:pt x="25" y="12"/>
                </a:cubicBezTo>
                <a:cubicBezTo>
                  <a:pt x="21" y="10"/>
                  <a:pt x="18" y="7"/>
                  <a:pt x="17" y="3"/>
                </a:cubicBezTo>
                <a:cubicBezTo>
                  <a:pt x="15" y="0"/>
                  <a:pt x="11" y="0"/>
                  <a:pt x="9" y="3"/>
                </a:cubicBezTo>
                <a:cubicBezTo>
                  <a:pt x="2" y="16"/>
                  <a:pt x="2" y="16"/>
                  <a:pt x="2" y="16"/>
                </a:cubicBezTo>
                <a:cubicBezTo>
                  <a:pt x="0" y="18"/>
                  <a:pt x="1" y="21"/>
                  <a:pt x="4" y="23"/>
                </a:cubicBezTo>
                <a:cubicBezTo>
                  <a:pt x="59" y="55"/>
                  <a:pt x="59" y="55"/>
                  <a:pt x="59" y="55"/>
                </a:cubicBezTo>
                <a:cubicBezTo>
                  <a:pt x="61" y="57"/>
                  <a:pt x="64" y="56"/>
                  <a:pt x="66" y="53"/>
                </a:cubicBezTo>
                <a:cubicBezTo>
                  <a:pt x="69" y="48"/>
                  <a:pt x="69" y="48"/>
                  <a:pt x="69" y="48"/>
                </a:cubicBezTo>
                <a:cubicBezTo>
                  <a:pt x="70" y="47"/>
                  <a:pt x="69" y="46"/>
                  <a:pt x="68" y="44"/>
                </a:cubicBezTo>
                <a:lnTo>
                  <a:pt x="42"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93">
            <a:extLst>
              <a:ext uri="{FF2B5EF4-FFF2-40B4-BE49-F238E27FC236}">
                <a16:creationId xmlns:a16="http://schemas.microsoft.com/office/drawing/2014/main" id="{D497449C-2031-4DEA-B5EE-46E8A3818155}"/>
              </a:ext>
            </a:extLst>
          </p:cNvPr>
          <p:cNvSpPr>
            <a:spLocks/>
          </p:cNvSpPr>
          <p:nvPr/>
        </p:nvSpPr>
        <p:spPr bwMode="auto">
          <a:xfrm>
            <a:off x="2471737" y="5367072"/>
            <a:ext cx="422275" cy="1141413"/>
          </a:xfrm>
          <a:custGeom>
            <a:avLst/>
            <a:gdLst>
              <a:gd name="T0" fmla="*/ 65 w 83"/>
              <a:gd name="T1" fmla="*/ 7 h 226"/>
              <a:gd name="T2" fmla="*/ 65 w 83"/>
              <a:gd name="T3" fmla="*/ 0 h 226"/>
              <a:gd name="T4" fmla="*/ 0 w 83"/>
              <a:gd name="T5" fmla="*/ 0 h 226"/>
              <a:gd name="T6" fmla="*/ 25 w 83"/>
              <a:gd name="T7" fmla="*/ 50 h 226"/>
              <a:gd name="T8" fmla="*/ 48 w 83"/>
              <a:gd name="T9" fmla="*/ 140 h 226"/>
              <a:gd name="T10" fmla="*/ 43 w 83"/>
              <a:gd name="T11" fmla="*/ 226 h 226"/>
              <a:gd name="T12" fmla="*/ 71 w 83"/>
              <a:gd name="T13" fmla="*/ 226 h 226"/>
              <a:gd name="T14" fmla="*/ 81 w 83"/>
              <a:gd name="T15" fmla="*/ 119 h 226"/>
              <a:gd name="T16" fmla="*/ 83 w 83"/>
              <a:gd name="T17" fmla="*/ 0 h 226"/>
              <a:gd name="T18" fmla="*/ 65 w 83"/>
              <a:gd name="T19" fmla="*/ 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226">
                <a:moveTo>
                  <a:pt x="65" y="7"/>
                </a:moveTo>
                <a:cubicBezTo>
                  <a:pt x="65" y="0"/>
                  <a:pt x="65" y="0"/>
                  <a:pt x="65" y="0"/>
                </a:cubicBezTo>
                <a:cubicBezTo>
                  <a:pt x="0" y="0"/>
                  <a:pt x="0" y="0"/>
                  <a:pt x="0" y="0"/>
                </a:cubicBezTo>
                <a:cubicBezTo>
                  <a:pt x="0" y="20"/>
                  <a:pt x="10" y="38"/>
                  <a:pt x="25" y="50"/>
                </a:cubicBezTo>
                <a:cubicBezTo>
                  <a:pt x="48" y="140"/>
                  <a:pt x="48" y="140"/>
                  <a:pt x="48" y="140"/>
                </a:cubicBezTo>
                <a:cubicBezTo>
                  <a:pt x="43" y="226"/>
                  <a:pt x="43" y="226"/>
                  <a:pt x="43" y="226"/>
                </a:cubicBezTo>
                <a:cubicBezTo>
                  <a:pt x="71" y="226"/>
                  <a:pt x="71" y="226"/>
                  <a:pt x="71" y="226"/>
                </a:cubicBezTo>
                <a:cubicBezTo>
                  <a:pt x="81" y="119"/>
                  <a:pt x="81" y="119"/>
                  <a:pt x="81" y="119"/>
                </a:cubicBezTo>
                <a:cubicBezTo>
                  <a:pt x="83" y="0"/>
                  <a:pt x="83" y="0"/>
                  <a:pt x="83" y="0"/>
                </a:cubicBezTo>
                <a:cubicBezTo>
                  <a:pt x="65" y="7"/>
                  <a:pt x="65" y="7"/>
                  <a:pt x="65" y="7"/>
                </a:cubicBezTo>
              </a:path>
            </a:pathLst>
          </a:custGeom>
          <a:solidFill>
            <a:srgbClr val="005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94">
            <a:extLst>
              <a:ext uri="{FF2B5EF4-FFF2-40B4-BE49-F238E27FC236}">
                <a16:creationId xmlns:a16="http://schemas.microsoft.com/office/drawing/2014/main" id="{D486C1CF-D4B2-4895-858E-6B7790F69576}"/>
              </a:ext>
            </a:extLst>
          </p:cNvPr>
          <p:cNvSpPr>
            <a:spLocks/>
          </p:cNvSpPr>
          <p:nvPr/>
        </p:nvSpPr>
        <p:spPr bwMode="auto">
          <a:xfrm>
            <a:off x="2487612" y="5448035"/>
            <a:ext cx="263525" cy="1060450"/>
          </a:xfrm>
          <a:custGeom>
            <a:avLst/>
            <a:gdLst>
              <a:gd name="T0" fmla="*/ 7 w 52"/>
              <a:gd name="T1" fmla="*/ 0 h 210"/>
              <a:gd name="T2" fmla="*/ 0 w 52"/>
              <a:gd name="T3" fmla="*/ 0 h 210"/>
              <a:gd name="T4" fmla="*/ 22 w 52"/>
              <a:gd name="T5" fmla="*/ 34 h 210"/>
              <a:gd name="T6" fmla="*/ 45 w 52"/>
              <a:gd name="T7" fmla="*/ 124 h 210"/>
              <a:gd name="T8" fmla="*/ 40 w 52"/>
              <a:gd name="T9" fmla="*/ 210 h 210"/>
              <a:gd name="T10" fmla="*/ 47 w 52"/>
              <a:gd name="T11" fmla="*/ 210 h 210"/>
              <a:gd name="T12" fmla="*/ 52 w 52"/>
              <a:gd name="T13" fmla="*/ 122 h 210"/>
              <a:gd name="T14" fmla="*/ 28 w 52"/>
              <a:gd name="T15" fmla="*/ 30 h 210"/>
              <a:gd name="T16" fmla="*/ 7 w 52"/>
              <a:gd name="T17" fmla="*/ 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10">
                <a:moveTo>
                  <a:pt x="7" y="0"/>
                </a:moveTo>
                <a:cubicBezTo>
                  <a:pt x="0" y="0"/>
                  <a:pt x="0" y="0"/>
                  <a:pt x="0" y="0"/>
                </a:cubicBezTo>
                <a:cubicBezTo>
                  <a:pt x="3" y="14"/>
                  <a:pt x="11" y="26"/>
                  <a:pt x="22" y="34"/>
                </a:cubicBezTo>
                <a:cubicBezTo>
                  <a:pt x="45" y="124"/>
                  <a:pt x="45" y="124"/>
                  <a:pt x="45" y="124"/>
                </a:cubicBezTo>
                <a:cubicBezTo>
                  <a:pt x="40" y="210"/>
                  <a:pt x="40" y="210"/>
                  <a:pt x="40" y="210"/>
                </a:cubicBezTo>
                <a:cubicBezTo>
                  <a:pt x="47" y="210"/>
                  <a:pt x="47" y="210"/>
                  <a:pt x="47" y="210"/>
                </a:cubicBezTo>
                <a:cubicBezTo>
                  <a:pt x="52" y="122"/>
                  <a:pt x="52" y="122"/>
                  <a:pt x="52" y="122"/>
                </a:cubicBezTo>
                <a:cubicBezTo>
                  <a:pt x="28" y="30"/>
                  <a:pt x="28" y="30"/>
                  <a:pt x="28" y="30"/>
                </a:cubicBezTo>
                <a:cubicBezTo>
                  <a:pt x="18" y="22"/>
                  <a:pt x="11" y="12"/>
                  <a:pt x="7" y="0"/>
                </a:cubicBezTo>
              </a:path>
            </a:pathLst>
          </a:custGeom>
          <a:solidFill>
            <a:srgbClr val="1A64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95">
            <a:extLst>
              <a:ext uri="{FF2B5EF4-FFF2-40B4-BE49-F238E27FC236}">
                <a16:creationId xmlns:a16="http://schemas.microsoft.com/office/drawing/2014/main" id="{6C17C330-E2A1-4518-BD9B-5ADB4307714F}"/>
              </a:ext>
            </a:extLst>
          </p:cNvPr>
          <p:cNvSpPr>
            <a:spLocks/>
          </p:cNvSpPr>
          <p:nvPr/>
        </p:nvSpPr>
        <p:spPr bwMode="auto">
          <a:xfrm>
            <a:off x="2462212" y="4492360"/>
            <a:ext cx="482600" cy="960438"/>
          </a:xfrm>
          <a:custGeom>
            <a:avLst/>
            <a:gdLst>
              <a:gd name="T0" fmla="*/ 89 w 95"/>
              <a:gd name="T1" fmla="*/ 182 h 190"/>
              <a:gd name="T2" fmla="*/ 0 w 95"/>
              <a:gd name="T3" fmla="*/ 190 h 190"/>
              <a:gd name="T4" fmla="*/ 0 w 95"/>
              <a:gd name="T5" fmla="*/ 98 h 190"/>
              <a:gd name="T6" fmla="*/ 20 w 95"/>
              <a:gd name="T7" fmla="*/ 0 h 190"/>
              <a:gd name="T8" fmla="*/ 72 w 95"/>
              <a:gd name="T9" fmla="*/ 14 h 190"/>
              <a:gd name="T10" fmla="*/ 89 w 95"/>
              <a:gd name="T11" fmla="*/ 182 h 190"/>
            </a:gdLst>
            <a:ahLst/>
            <a:cxnLst>
              <a:cxn ang="0">
                <a:pos x="T0" y="T1"/>
              </a:cxn>
              <a:cxn ang="0">
                <a:pos x="T2" y="T3"/>
              </a:cxn>
              <a:cxn ang="0">
                <a:pos x="T4" y="T5"/>
              </a:cxn>
              <a:cxn ang="0">
                <a:pos x="T6" y="T7"/>
              </a:cxn>
              <a:cxn ang="0">
                <a:pos x="T8" y="T9"/>
              </a:cxn>
              <a:cxn ang="0">
                <a:pos x="T10" y="T11"/>
              </a:cxn>
            </a:cxnLst>
            <a:rect l="0" t="0" r="r" b="b"/>
            <a:pathLst>
              <a:path w="95" h="190">
                <a:moveTo>
                  <a:pt x="89" y="182"/>
                </a:moveTo>
                <a:cubicBezTo>
                  <a:pt x="0" y="190"/>
                  <a:pt x="0" y="190"/>
                  <a:pt x="0" y="190"/>
                </a:cubicBezTo>
                <a:cubicBezTo>
                  <a:pt x="0" y="98"/>
                  <a:pt x="0" y="98"/>
                  <a:pt x="0" y="98"/>
                </a:cubicBezTo>
                <a:cubicBezTo>
                  <a:pt x="0" y="98"/>
                  <a:pt x="1" y="51"/>
                  <a:pt x="20" y="0"/>
                </a:cubicBezTo>
                <a:cubicBezTo>
                  <a:pt x="72" y="14"/>
                  <a:pt x="72" y="14"/>
                  <a:pt x="72" y="14"/>
                </a:cubicBezTo>
                <a:cubicBezTo>
                  <a:pt x="95" y="84"/>
                  <a:pt x="89" y="182"/>
                  <a:pt x="89" y="182"/>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96">
            <a:extLst>
              <a:ext uri="{FF2B5EF4-FFF2-40B4-BE49-F238E27FC236}">
                <a16:creationId xmlns:a16="http://schemas.microsoft.com/office/drawing/2014/main" id="{624B859E-7526-4843-AADE-DD910C893F70}"/>
              </a:ext>
            </a:extLst>
          </p:cNvPr>
          <p:cNvSpPr>
            <a:spLocks/>
          </p:cNvSpPr>
          <p:nvPr/>
        </p:nvSpPr>
        <p:spPr bwMode="auto">
          <a:xfrm>
            <a:off x="2670175" y="6467210"/>
            <a:ext cx="376238" cy="141288"/>
          </a:xfrm>
          <a:custGeom>
            <a:avLst/>
            <a:gdLst>
              <a:gd name="T0" fmla="*/ 33 w 74"/>
              <a:gd name="T1" fmla="*/ 0 h 28"/>
              <a:gd name="T2" fmla="*/ 17 w 74"/>
              <a:gd name="T3" fmla="*/ 8 h 28"/>
              <a:gd name="T4" fmla="*/ 6 w 74"/>
              <a:gd name="T5" fmla="*/ 4 h 28"/>
              <a:gd name="T6" fmla="*/ 0 w 74"/>
              <a:gd name="T7" fmla="*/ 8 h 28"/>
              <a:gd name="T8" fmla="*/ 0 w 74"/>
              <a:gd name="T9" fmla="*/ 22 h 28"/>
              <a:gd name="T10" fmla="*/ 5 w 74"/>
              <a:gd name="T11" fmla="*/ 28 h 28"/>
              <a:gd name="T12" fmla="*/ 69 w 74"/>
              <a:gd name="T13" fmla="*/ 28 h 28"/>
              <a:gd name="T14" fmla="*/ 74 w 74"/>
              <a:gd name="T15" fmla="*/ 22 h 28"/>
              <a:gd name="T16" fmla="*/ 74 w 74"/>
              <a:gd name="T17" fmla="*/ 17 h 28"/>
              <a:gd name="T18" fmla="*/ 71 w 74"/>
              <a:gd name="T19" fmla="*/ 14 h 28"/>
              <a:gd name="T20" fmla="*/ 33 w 74"/>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4" h="28">
                <a:moveTo>
                  <a:pt x="33" y="0"/>
                </a:moveTo>
                <a:cubicBezTo>
                  <a:pt x="29" y="5"/>
                  <a:pt x="24" y="8"/>
                  <a:pt x="17" y="8"/>
                </a:cubicBezTo>
                <a:cubicBezTo>
                  <a:pt x="13" y="8"/>
                  <a:pt x="9" y="6"/>
                  <a:pt x="6" y="4"/>
                </a:cubicBezTo>
                <a:cubicBezTo>
                  <a:pt x="3" y="2"/>
                  <a:pt x="0" y="4"/>
                  <a:pt x="0" y="8"/>
                </a:cubicBezTo>
                <a:cubicBezTo>
                  <a:pt x="0" y="22"/>
                  <a:pt x="0" y="22"/>
                  <a:pt x="0" y="22"/>
                </a:cubicBezTo>
                <a:cubicBezTo>
                  <a:pt x="0" y="25"/>
                  <a:pt x="2" y="28"/>
                  <a:pt x="5" y="28"/>
                </a:cubicBezTo>
                <a:cubicBezTo>
                  <a:pt x="69" y="28"/>
                  <a:pt x="69" y="28"/>
                  <a:pt x="69" y="28"/>
                </a:cubicBezTo>
                <a:cubicBezTo>
                  <a:pt x="72" y="28"/>
                  <a:pt x="74" y="25"/>
                  <a:pt x="74" y="22"/>
                </a:cubicBezTo>
                <a:cubicBezTo>
                  <a:pt x="74" y="17"/>
                  <a:pt x="74" y="17"/>
                  <a:pt x="74" y="17"/>
                </a:cubicBezTo>
                <a:cubicBezTo>
                  <a:pt x="74" y="15"/>
                  <a:pt x="73" y="14"/>
                  <a:pt x="71" y="14"/>
                </a:cubicBezTo>
                <a:lnTo>
                  <a:pt x="3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97">
            <a:extLst>
              <a:ext uri="{FF2B5EF4-FFF2-40B4-BE49-F238E27FC236}">
                <a16:creationId xmlns:a16="http://schemas.microsoft.com/office/drawing/2014/main" id="{3285C335-E984-4202-8B80-3AB3CD2A8091}"/>
              </a:ext>
            </a:extLst>
          </p:cNvPr>
          <p:cNvSpPr>
            <a:spLocks/>
          </p:cNvSpPr>
          <p:nvPr/>
        </p:nvSpPr>
        <p:spPr bwMode="auto">
          <a:xfrm>
            <a:off x="2568575" y="4447910"/>
            <a:ext cx="263525" cy="134938"/>
          </a:xfrm>
          <a:custGeom>
            <a:avLst/>
            <a:gdLst>
              <a:gd name="T0" fmla="*/ 16 w 166"/>
              <a:gd name="T1" fmla="*/ 0 h 85"/>
              <a:gd name="T2" fmla="*/ 0 w 166"/>
              <a:gd name="T3" fmla="*/ 31 h 85"/>
              <a:gd name="T4" fmla="*/ 166 w 166"/>
              <a:gd name="T5" fmla="*/ 85 h 85"/>
              <a:gd name="T6" fmla="*/ 144 w 166"/>
              <a:gd name="T7" fmla="*/ 28 h 85"/>
              <a:gd name="T8" fmla="*/ 16 w 166"/>
              <a:gd name="T9" fmla="*/ 0 h 85"/>
            </a:gdLst>
            <a:ahLst/>
            <a:cxnLst>
              <a:cxn ang="0">
                <a:pos x="T0" y="T1"/>
              </a:cxn>
              <a:cxn ang="0">
                <a:pos x="T2" y="T3"/>
              </a:cxn>
              <a:cxn ang="0">
                <a:pos x="T4" y="T5"/>
              </a:cxn>
              <a:cxn ang="0">
                <a:pos x="T6" y="T7"/>
              </a:cxn>
              <a:cxn ang="0">
                <a:pos x="T8" y="T9"/>
              </a:cxn>
            </a:cxnLst>
            <a:rect l="0" t="0" r="r" b="b"/>
            <a:pathLst>
              <a:path w="166" h="85">
                <a:moveTo>
                  <a:pt x="16" y="0"/>
                </a:moveTo>
                <a:lnTo>
                  <a:pt x="0" y="31"/>
                </a:lnTo>
                <a:lnTo>
                  <a:pt x="166" y="85"/>
                </a:lnTo>
                <a:lnTo>
                  <a:pt x="144" y="2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98">
            <a:extLst>
              <a:ext uri="{FF2B5EF4-FFF2-40B4-BE49-F238E27FC236}">
                <a16:creationId xmlns:a16="http://schemas.microsoft.com/office/drawing/2014/main" id="{666BADE8-D30E-45FE-A6A6-35823323DC0F}"/>
              </a:ext>
            </a:extLst>
          </p:cNvPr>
          <p:cNvSpPr>
            <a:spLocks/>
          </p:cNvSpPr>
          <p:nvPr/>
        </p:nvSpPr>
        <p:spPr bwMode="auto">
          <a:xfrm>
            <a:off x="3009900" y="4774935"/>
            <a:ext cx="228600" cy="207963"/>
          </a:xfrm>
          <a:custGeom>
            <a:avLst/>
            <a:gdLst>
              <a:gd name="T0" fmla="*/ 14 w 45"/>
              <a:gd name="T1" fmla="*/ 3 h 41"/>
              <a:gd name="T2" fmla="*/ 9 w 45"/>
              <a:gd name="T3" fmla="*/ 13 h 41"/>
              <a:gd name="T4" fmla="*/ 8 w 45"/>
              <a:gd name="T5" fmla="*/ 18 h 41"/>
              <a:gd name="T6" fmla="*/ 0 w 45"/>
              <a:gd name="T7" fmla="*/ 24 h 41"/>
              <a:gd name="T8" fmla="*/ 10 w 45"/>
              <a:gd name="T9" fmla="*/ 41 h 41"/>
              <a:gd name="T10" fmla="*/ 30 w 45"/>
              <a:gd name="T11" fmla="*/ 28 h 41"/>
              <a:gd name="T12" fmla="*/ 43 w 45"/>
              <a:gd name="T13" fmla="*/ 20 h 41"/>
              <a:gd name="T14" fmla="*/ 44 w 45"/>
              <a:gd name="T15" fmla="*/ 16 h 41"/>
              <a:gd name="T16" fmla="*/ 43 w 45"/>
              <a:gd name="T17" fmla="*/ 15 h 41"/>
              <a:gd name="T18" fmla="*/ 44 w 45"/>
              <a:gd name="T19" fmla="*/ 11 h 41"/>
              <a:gd name="T20" fmla="*/ 43 w 45"/>
              <a:gd name="T21" fmla="*/ 9 h 41"/>
              <a:gd name="T22" fmla="*/ 43 w 45"/>
              <a:gd name="T23" fmla="*/ 9 h 41"/>
              <a:gd name="T24" fmla="*/ 44 w 45"/>
              <a:gd name="T25" fmla="*/ 5 h 41"/>
              <a:gd name="T26" fmla="*/ 41 w 45"/>
              <a:gd name="T27" fmla="*/ 3 h 41"/>
              <a:gd name="T28" fmla="*/ 41 w 45"/>
              <a:gd name="T29" fmla="*/ 2 h 41"/>
              <a:gd name="T30" fmla="*/ 36 w 45"/>
              <a:gd name="T31" fmla="*/ 0 h 41"/>
              <a:gd name="T32" fmla="*/ 18 w 45"/>
              <a:gd name="T33" fmla="*/ 10 h 41"/>
              <a:gd name="T34" fmla="*/ 18 w 45"/>
              <a:gd name="T35" fmla="*/ 9 h 41"/>
              <a:gd name="T36" fmla="*/ 14 w 45"/>
              <a:gd name="T37"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1">
                <a:moveTo>
                  <a:pt x="14" y="3"/>
                </a:moveTo>
                <a:cubicBezTo>
                  <a:pt x="11" y="10"/>
                  <a:pt x="10" y="9"/>
                  <a:pt x="9" y="13"/>
                </a:cubicBezTo>
                <a:cubicBezTo>
                  <a:pt x="8" y="14"/>
                  <a:pt x="8" y="16"/>
                  <a:pt x="8" y="18"/>
                </a:cubicBezTo>
                <a:cubicBezTo>
                  <a:pt x="0" y="24"/>
                  <a:pt x="0" y="24"/>
                  <a:pt x="0" y="24"/>
                </a:cubicBezTo>
                <a:cubicBezTo>
                  <a:pt x="10" y="41"/>
                  <a:pt x="10" y="41"/>
                  <a:pt x="10" y="41"/>
                </a:cubicBezTo>
                <a:cubicBezTo>
                  <a:pt x="30" y="28"/>
                  <a:pt x="30" y="28"/>
                  <a:pt x="30" y="28"/>
                </a:cubicBezTo>
                <a:cubicBezTo>
                  <a:pt x="43" y="20"/>
                  <a:pt x="43" y="20"/>
                  <a:pt x="43" y="20"/>
                </a:cubicBezTo>
                <a:cubicBezTo>
                  <a:pt x="45" y="19"/>
                  <a:pt x="45" y="17"/>
                  <a:pt x="44" y="16"/>
                </a:cubicBezTo>
                <a:cubicBezTo>
                  <a:pt x="44" y="15"/>
                  <a:pt x="44" y="15"/>
                  <a:pt x="43" y="15"/>
                </a:cubicBezTo>
                <a:cubicBezTo>
                  <a:pt x="44" y="14"/>
                  <a:pt x="45" y="12"/>
                  <a:pt x="44" y="11"/>
                </a:cubicBezTo>
                <a:cubicBezTo>
                  <a:pt x="44" y="10"/>
                  <a:pt x="43" y="10"/>
                  <a:pt x="43" y="9"/>
                </a:cubicBezTo>
                <a:cubicBezTo>
                  <a:pt x="43" y="9"/>
                  <a:pt x="43" y="9"/>
                  <a:pt x="43" y="9"/>
                </a:cubicBezTo>
                <a:cubicBezTo>
                  <a:pt x="44" y="8"/>
                  <a:pt x="45" y="6"/>
                  <a:pt x="44" y="5"/>
                </a:cubicBezTo>
                <a:cubicBezTo>
                  <a:pt x="43" y="4"/>
                  <a:pt x="42" y="3"/>
                  <a:pt x="41" y="3"/>
                </a:cubicBezTo>
                <a:cubicBezTo>
                  <a:pt x="41" y="3"/>
                  <a:pt x="41" y="2"/>
                  <a:pt x="41" y="2"/>
                </a:cubicBezTo>
                <a:cubicBezTo>
                  <a:pt x="40" y="0"/>
                  <a:pt x="38" y="0"/>
                  <a:pt x="36" y="0"/>
                </a:cubicBezTo>
                <a:cubicBezTo>
                  <a:pt x="18" y="10"/>
                  <a:pt x="18" y="10"/>
                  <a:pt x="18" y="10"/>
                </a:cubicBezTo>
                <a:cubicBezTo>
                  <a:pt x="18" y="9"/>
                  <a:pt x="18" y="9"/>
                  <a:pt x="18" y="9"/>
                </a:cubicBezTo>
                <a:cubicBezTo>
                  <a:pt x="17" y="7"/>
                  <a:pt x="16" y="6"/>
                  <a:pt x="14" y="3"/>
                </a:cubicBezTo>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99">
            <a:extLst>
              <a:ext uri="{FF2B5EF4-FFF2-40B4-BE49-F238E27FC236}">
                <a16:creationId xmlns:a16="http://schemas.microsoft.com/office/drawing/2014/main" id="{D073A763-945A-436D-8306-14B19296D75C}"/>
              </a:ext>
            </a:extLst>
          </p:cNvPr>
          <p:cNvSpPr>
            <a:spLocks/>
          </p:cNvSpPr>
          <p:nvPr/>
        </p:nvSpPr>
        <p:spPr bwMode="auto">
          <a:xfrm>
            <a:off x="3016250" y="4871772"/>
            <a:ext cx="76200" cy="111125"/>
          </a:xfrm>
          <a:custGeom>
            <a:avLst/>
            <a:gdLst>
              <a:gd name="T0" fmla="*/ 14 w 15"/>
              <a:gd name="T1" fmla="*/ 20 h 22"/>
              <a:gd name="T2" fmla="*/ 10 w 15"/>
              <a:gd name="T3" fmla="*/ 22 h 22"/>
              <a:gd name="T4" fmla="*/ 0 w 15"/>
              <a:gd name="T5" fmla="*/ 3 h 22"/>
              <a:gd name="T6" fmla="*/ 5 w 15"/>
              <a:gd name="T7" fmla="*/ 0 h 22"/>
              <a:gd name="T8" fmla="*/ 14 w 15"/>
              <a:gd name="T9" fmla="*/ 18 h 22"/>
              <a:gd name="T10" fmla="*/ 14 w 15"/>
              <a:gd name="T11" fmla="*/ 20 h 22"/>
            </a:gdLst>
            <a:ahLst/>
            <a:cxnLst>
              <a:cxn ang="0">
                <a:pos x="T0" y="T1"/>
              </a:cxn>
              <a:cxn ang="0">
                <a:pos x="T2" y="T3"/>
              </a:cxn>
              <a:cxn ang="0">
                <a:pos x="T4" y="T5"/>
              </a:cxn>
              <a:cxn ang="0">
                <a:pos x="T6" y="T7"/>
              </a:cxn>
              <a:cxn ang="0">
                <a:pos x="T8" y="T9"/>
              </a:cxn>
              <a:cxn ang="0">
                <a:pos x="T10" y="T11"/>
              </a:cxn>
            </a:cxnLst>
            <a:rect l="0" t="0" r="r" b="b"/>
            <a:pathLst>
              <a:path w="15" h="22">
                <a:moveTo>
                  <a:pt x="14" y="20"/>
                </a:moveTo>
                <a:cubicBezTo>
                  <a:pt x="10" y="22"/>
                  <a:pt x="10" y="22"/>
                  <a:pt x="10" y="22"/>
                </a:cubicBezTo>
                <a:cubicBezTo>
                  <a:pt x="0" y="3"/>
                  <a:pt x="0" y="3"/>
                  <a:pt x="0" y="3"/>
                </a:cubicBezTo>
                <a:cubicBezTo>
                  <a:pt x="5" y="0"/>
                  <a:pt x="5" y="0"/>
                  <a:pt x="5" y="0"/>
                </a:cubicBezTo>
                <a:cubicBezTo>
                  <a:pt x="14" y="18"/>
                  <a:pt x="14" y="18"/>
                  <a:pt x="14" y="18"/>
                </a:cubicBezTo>
                <a:cubicBezTo>
                  <a:pt x="15" y="18"/>
                  <a:pt x="15" y="19"/>
                  <a:pt x="14"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100">
            <a:extLst>
              <a:ext uri="{FF2B5EF4-FFF2-40B4-BE49-F238E27FC236}">
                <a16:creationId xmlns:a16="http://schemas.microsoft.com/office/drawing/2014/main" id="{F534A457-5088-419A-8CF2-7ABEED672839}"/>
              </a:ext>
            </a:extLst>
          </p:cNvPr>
          <p:cNvSpPr>
            <a:spLocks/>
          </p:cNvSpPr>
          <p:nvPr/>
        </p:nvSpPr>
        <p:spPr bwMode="auto">
          <a:xfrm>
            <a:off x="2568575" y="4608247"/>
            <a:ext cx="508000" cy="581025"/>
          </a:xfrm>
          <a:custGeom>
            <a:avLst/>
            <a:gdLst>
              <a:gd name="T0" fmla="*/ 100 w 100"/>
              <a:gd name="T1" fmla="*/ 74 h 115"/>
              <a:gd name="T2" fmla="*/ 90 w 100"/>
              <a:gd name="T3" fmla="*/ 54 h 115"/>
              <a:gd name="T4" fmla="*/ 48 w 100"/>
              <a:gd name="T5" fmla="*/ 77 h 115"/>
              <a:gd name="T6" fmla="*/ 34 w 100"/>
              <a:gd name="T7" fmla="*/ 14 h 115"/>
              <a:gd name="T8" fmla="*/ 15 w 100"/>
              <a:gd name="T9" fmla="*/ 2 h 115"/>
              <a:gd name="T10" fmla="*/ 3 w 100"/>
              <a:gd name="T11" fmla="*/ 21 h 115"/>
              <a:gd name="T12" fmla="*/ 22 w 100"/>
              <a:gd name="T13" fmla="*/ 99 h 115"/>
              <a:gd name="T14" fmla="*/ 47 w 100"/>
              <a:gd name="T15" fmla="*/ 109 h 115"/>
              <a:gd name="T16" fmla="*/ 100 w 100"/>
              <a:gd name="T17" fmla="*/ 74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15">
                <a:moveTo>
                  <a:pt x="100" y="74"/>
                </a:moveTo>
                <a:cubicBezTo>
                  <a:pt x="90" y="54"/>
                  <a:pt x="90" y="54"/>
                  <a:pt x="90" y="54"/>
                </a:cubicBezTo>
                <a:cubicBezTo>
                  <a:pt x="48" y="77"/>
                  <a:pt x="48" y="77"/>
                  <a:pt x="48" y="77"/>
                </a:cubicBezTo>
                <a:cubicBezTo>
                  <a:pt x="34" y="14"/>
                  <a:pt x="34" y="14"/>
                  <a:pt x="34" y="14"/>
                </a:cubicBezTo>
                <a:cubicBezTo>
                  <a:pt x="32" y="5"/>
                  <a:pt x="23" y="0"/>
                  <a:pt x="15" y="2"/>
                </a:cubicBezTo>
                <a:cubicBezTo>
                  <a:pt x="6" y="4"/>
                  <a:pt x="0" y="13"/>
                  <a:pt x="3" y="21"/>
                </a:cubicBezTo>
                <a:cubicBezTo>
                  <a:pt x="22" y="99"/>
                  <a:pt x="22" y="99"/>
                  <a:pt x="22" y="99"/>
                </a:cubicBezTo>
                <a:cubicBezTo>
                  <a:pt x="25" y="110"/>
                  <a:pt x="38" y="115"/>
                  <a:pt x="47" y="109"/>
                </a:cubicBezTo>
                <a:cubicBezTo>
                  <a:pt x="100" y="74"/>
                  <a:pt x="100" y="74"/>
                  <a:pt x="100" y="74"/>
                </a:cubicBezTo>
              </a:path>
            </a:pathLst>
          </a:custGeom>
          <a:solidFill>
            <a:srgbClr val="005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101">
            <a:extLst>
              <a:ext uri="{FF2B5EF4-FFF2-40B4-BE49-F238E27FC236}">
                <a16:creationId xmlns:a16="http://schemas.microsoft.com/office/drawing/2014/main" id="{59AE9CF4-F6F3-4128-8E3F-156D7E65BE21}"/>
              </a:ext>
            </a:extLst>
          </p:cNvPr>
          <p:cNvSpPr>
            <a:spLocks noEditPoints="1"/>
          </p:cNvSpPr>
          <p:nvPr/>
        </p:nvSpPr>
        <p:spPr bwMode="auto">
          <a:xfrm>
            <a:off x="2736850" y="4670160"/>
            <a:ext cx="4763" cy="9525"/>
          </a:xfrm>
          <a:custGeom>
            <a:avLst/>
            <a:gdLst>
              <a:gd name="T0" fmla="*/ 1 w 1"/>
              <a:gd name="T1" fmla="*/ 1 h 2"/>
              <a:gd name="T2" fmla="*/ 1 w 1"/>
              <a:gd name="T3" fmla="*/ 2 h 2"/>
              <a:gd name="T4" fmla="*/ 1 w 1"/>
              <a:gd name="T5" fmla="*/ 1 h 2"/>
              <a:gd name="T6" fmla="*/ 0 w 1"/>
              <a:gd name="T7" fmla="*/ 1 h 2"/>
              <a:gd name="T8" fmla="*/ 1 w 1"/>
              <a:gd name="T9" fmla="*/ 1 h 2"/>
              <a:gd name="T10" fmla="*/ 0 w 1"/>
              <a:gd name="T11" fmla="*/ 1 h 2"/>
              <a:gd name="T12" fmla="*/ 0 w 1"/>
              <a:gd name="T13" fmla="*/ 1 h 2"/>
              <a:gd name="T14" fmla="*/ 0 w 1"/>
              <a:gd name="T15" fmla="*/ 1 h 2"/>
              <a:gd name="T16" fmla="*/ 0 w 1"/>
              <a:gd name="T17" fmla="*/ 1 h 2"/>
              <a:gd name="T18" fmla="*/ 0 w 1"/>
              <a:gd name="T19" fmla="*/ 0 h 2"/>
              <a:gd name="T20" fmla="*/ 0 w 1"/>
              <a:gd name="T21" fmla="*/ 1 h 2"/>
              <a:gd name="T22" fmla="*/ 0 w 1"/>
              <a:gd name="T23" fmla="*/ 0 h 2"/>
              <a:gd name="T24" fmla="*/ 0 w 1"/>
              <a:gd name="T25" fmla="*/ 0 h 2"/>
              <a:gd name="T26" fmla="*/ 0 w 1"/>
              <a:gd name="T27" fmla="*/ 0 h 2"/>
              <a:gd name="T28" fmla="*/ 0 w 1"/>
              <a:gd name="T29" fmla="*/ 0 h 2"/>
              <a:gd name="T30" fmla="*/ 0 w 1"/>
              <a:gd name="T31" fmla="*/ 0 h 2"/>
              <a:gd name="T32" fmla="*/ 0 w 1"/>
              <a:gd name="T33" fmla="*/ 0 h 2"/>
              <a:gd name="T34" fmla="*/ 0 w 1"/>
              <a:gd name="T3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 h="2">
                <a:moveTo>
                  <a:pt x="1" y="1"/>
                </a:moveTo>
                <a:cubicBezTo>
                  <a:pt x="1" y="1"/>
                  <a:pt x="1" y="2"/>
                  <a:pt x="1" y="2"/>
                </a:cubicBezTo>
                <a:cubicBezTo>
                  <a:pt x="1" y="2"/>
                  <a:pt x="1" y="1"/>
                  <a:pt x="1" y="1"/>
                </a:cubicBezTo>
                <a:moveTo>
                  <a:pt x="0" y="1"/>
                </a:moveTo>
                <a:cubicBezTo>
                  <a:pt x="1" y="1"/>
                  <a:pt x="1" y="1"/>
                  <a:pt x="1" y="1"/>
                </a:cubicBezTo>
                <a:cubicBezTo>
                  <a:pt x="1" y="1"/>
                  <a:pt x="1" y="1"/>
                  <a:pt x="0" y="1"/>
                </a:cubicBezTo>
                <a:moveTo>
                  <a:pt x="0" y="1"/>
                </a:moveTo>
                <a:cubicBezTo>
                  <a:pt x="0" y="1"/>
                  <a:pt x="0" y="1"/>
                  <a:pt x="0" y="1"/>
                </a:cubicBezTo>
                <a:cubicBezTo>
                  <a:pt x="0" y="1"/>
                  <a:pt x="0" y="1"/>
                  <a:pt x="0" y="1"/>
                </a:cubicBezTo>
                <a:moveTo>
                  <a:pt x="0" y="0"/>
                </a:moveTo>
                <a:cubicBezTo>
                  <a:pt x="0" y="0"/>
                  <a:pt x="0" y="0"/>
                  <a:pt x="0" y="1"/>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1A86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102">
            <a:extLst>
              <a:ext uri="{FF2B5EF4-FFF2-40B4-BE49-F238E27FC236}">
                <a16:creationId xmlns:a16="http://schemas.microsoft.com/office/drawing/2014/main" id="{B8FE28E8-5C24-472A-B318-399F91CD1760}"/>
              </a:ext>
            </a:extLst>
          </p:cNvPr>
          <p:cNvSpPr>
            <a:spLocks/>
          </p:cNvSpPr>
          <p:nvPr/>
        </p:nvSpPr>
        <p:spPr bwMode="auto">
          <a:xfrm>
            <a:off x="3025775" y="4881297"/>
            <a:ext cx="9525" cy="25400"/>
          </a:xfrm>
          <a:custGeom>
            <a:avLst/>
            <a:gdLst>
              <a:gd name="T0" fmla="*/ 0 w 6"/>
              <a:gd name="T1" fmla="*/ 0 h 16"/>
              <a:gd name="T2" fmla="*/ 0 w 6"/>
              <a:gd name="T3" fmla="*/ 0 h 16"/>
              <a:gd name="T4" fmla="*/ 6 w 6"/>
              <a:gd name="T5" fmla="*/ 16 h 16"/>
              <a:gd name="T6" fmla="*/ 6 w 6"/>
              <a:gd name="T7" fmla="*/ 16 h 16"/>
              <a:gd name="T8" fmla="*/ 0 w 6"/>
              <a:gd name="T9" fmla="*/ 0 h 16"/>
            </a:gdLst>
            <a:ahLst/>
            <a:cxnLst>
              <a:cxn ang="0">
                <a:pos x="T0" y="T1"/>
              </a:cxn>
              <a:cxn ang="0">
                <a:pos x="T2" y="T3"/>
              </a:cxn>
              <a:cxn ang="0">
                <a:pos x="T4" y="T5"/>
              </a:cxn>
              <a:cxn ang="0">
                <a:pos x="T6" y="T7"/>
              </a:cxn>
              <a:cxn ang="0">
                <a:pos x="T8" y="T9"/>
              </a:cxn>
            </a:cxnLst>
            <a:rect l="0" t="0" r="r" b="b"/>
            <a:pathLst>
              <a:path w="6" h="16">
                <a:moveTo>
                  <a:pt x="0" y="0"/>
                </a:moveTo>
                <a:lnTo>
                  <a:pt x="0" y="0"/>
                </a:lnTo>
                <a:lnTo>
                  <a:pt x="6" y="16"/>
                </a:lnTo>
                <a:lnTo>
                  <a:pt x="6" y="1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103">
            <a:extLst>
              <a:ext uri="{FF2B5EF4-FFF2-40B4-BE49-F238E27FC236}">
                <a16:creationId xmlns:a16="http://schemas.microsoft.com/office/drawing/2014/main" id="{17EDAC28-939F-4D8D-9529-2D3CBD993FD0}"/>
              </a:ext>
            </a:extLst>
          </p:cNvPr>
          <p:cNvSpPr>
            <a:spLocks/>
          </p:cNvSpPr>
          <p:nvPr/>
        </p:nvSpPr>
        <p:spPr bwMode="auto">
          <a:xfrm>
            <a:off x="3025775" y="4881297"/>
            <a:ext cx="9525" cy="25400"/>
          </a:xfrm>
          <a:custGeom>
            <a:avLst/>
            <a:gdLst>
              <a:gd name="T0" fmla="*/ 0 w 6"/>
              <a:gd name="T1" fmla="*/ 0 h 16"/>
              <a:gd name="T2" fmla="*/ 0 w 6"/>
              <a:gd name="T3" fmla="*/ 0 h 16"/>
              <a:gd name="T4" fmla="*/ 6 w 6"/>
              <a:gd name="T5" fmla="*/ 16 h 16"/>
              <a:gd name="T6" fmla="*/ 6 w 6"/>
              <a:gd name="T7" fmla="*/ 16 h 16"/>
              <a:gd name="T8" fmla="*/ 0 w 6"/>
              <a:gd name="T9" fmla="*/ 0 h 16"/>
            </a:gdLst>
            <a:ahLst/>
            <a:cxnLst>
              <a:cxn ang="0">
                <a:pos x="T0" y="T1"/>
              </a:cxn>
              <a:cxn ang="0">
                <a:pos x="T2" y="T3"/>
              </a:cxn>
              <a:cxn ang="0">
                <a:pos x="T4" y="T5"/>
              </a:cxn>
              <a:cxn ang="0">
                <a:pos x="T6" y="T7"/>
              </a:cxn>
              <a:cxn ang="0">
                <a:pos x="T8" y="T9"/>
              </a:cxn>
            </a:cxnLst>
            <a:rect l="0" t="0" r="r" b="b"/>
            <a:pathLst>
              <a:path w="6" h="16">
                <a:moveTo>
                  <a:pt x="0" y="0"/>
                </a:moveTo>
                <a:lnTo>
                  <a:pt x="0" y="0"/>
                </a:lnTo>
                <a:lnTo>
                  <a:pt x="6" y="16"/>
                </a:lnTo>
                <a:lnTo>
                  <a:pt x="6" y="1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104">
            <a:extLst>
              <a:ext uri="{FF2B5EF4-FFF2-40B4-BE49-F238E27FC236}">
                <a16:creationId xmlns:a16="http://schemas.microsoft.com/office/drawing/2014/main" id="{E28D8D19-41D6-4F17-AA4D-11E78100216C}"/>
              </a:ext>
            </a:extLst>
          </p:cNvPr>
          <p:cNvSpPr>
            <a:spLocks/>
          </p:cNvSpPr>
          <p:nvPr/>
        </p:nvSpPr>
        <p:spPr bwMode="auto">
          <a:xfrm>
            <a:off x="2695575" y="4624122"/>
            <a:ext cx="339725" cy="419100"/>
          </a:xfrm>
          <a:custGeom>
            <a:avLst/>
            <a:gdLst>
              <a:gd name="T0" fmla="*/ 0 w 67"/>
              <a:gd name="T1" fmla="*/ 0 h 83"/>
              <a:gd name="T2" fmla="*/ 2 w 67"/>
              <a:gd name="T3" fmla="*/ 6 h 83"/>
              <a:gd name="T4" fmla="*/ 19 w 67"/>
              <a:gd name="T5" fmla="*/ 83 h 83"/>
              <a:gd name="T6" fmla="*/ 67 w 67"/>
              <a:gd name="T7" fmla="*/ 56 h 83"/>
              <a:gd name="T8" fmla="*/ 65 w 67"/>
              <a:gd name="T9" fmla="*/ 51 h 83"/>
              <a:gd name="T10" fmla="*/ 65 w 67"/>
              <a:gd name="T11" fmla="*/ 51 h 83"/>
              <a:gd name="T12" fmla="*/ 41 w 67"/>
              <a:gd name="T13" fmla="*/ 64 h 83"/>
              <a:gd name="T14" fmla="*/ 23 w 67"/>
              <a:gd name="T15" fmla="*/ 74 h 83"/>
              <a:gd name="T16" fmla="*/ 9 w 67"/>
              <a:gd name="T17" fmla="*/ 11 h 83"/>
              <a:gd name="T18" fmla="*/ 9 w 67"/>
              <a:gd name="T19" fmla="*/ 11 h 83"/>
              <a:gd name="T20" fmla="*/ 9 w 67"/>
              <a:gd name="T21" fmla="*/ 11 h 83"/>
              <a:gd name="T22" fmla="*/ 9 w 67"/>
              <a:gd name="T23" fmla="*/ 10 h 83"/>
              <a:gd name="T24" fmla="*/ 9 w 67"/>
              <a:gd name="T25" fmla="*/ 10 h 83"/>
              <a:gd name="T26" fmla="*/ 8 w 67"/>
              <a:gd name="T27" fmla="*/ 10 h 83"/>
              <a:gd name="T28" fmla="*/ 8 w 67"/>
              <a:gd name="T29" fmla="*/ 10 h 83"/>
              <a:gd name="T30" fmla="*/ 8 w 67"/>
              <a:gd name="T31" fmla="*/ 10 h 83"/>
              <a:gd name="T32" fmla="*/ 8 w 67"/>
              <a:gd name="T33" fmla="*/ 10 h 83"/>
              <a:gd name="T34" fmla="*/ 8 w 67"/>
              <a:gd name="T35" fmla="*/ 9 h 83"/>
              <a:gd name="T36" fmla="*/ 8 w 67"/>
              <a:gd name="T37" fmla="*/ 9 h 83"/>
              <a:gd name="T38" fmla="*/ 8 w 67"/>
              <a:gd name="T39" fmla="*/ 9 h 83"/>
              <a:gd name="T40" fmla="*/ 8 w 67"/>
              <a:gd name="T41" fmla="*/ 9 h 83"/>
              <a:gd name="T42" fmla="*/ 8 w 67"/>
              <a:gd name="T43" fmla="*/ 9 h 83"/>
              <a:gd name="T44" fmla="*/ 0 w 67"/>
              <a:gd name="T45"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83">
                <a:moveTo>
                  <a:pt x="0" y="0"/>
                </a:moveTo>
                <a:cubicBezTo>
                  <a:pt x="1" y="2"/>
                  <a:pt x="2" y="4"/>
                  <a:pt x="2" y="6"/>
                </a:cubicBezTo>
                <a:cubicBezTo>
                  <a:pt x="19" y="83"/>
                  <a:pt x="19" y="83"/>
                  <a:pt x="19" y="83"/>
                </a:cubicBezTo>
                <a:cubicBezTo>
                  <a:pt x="67" y="56"/>
                  <a:pt x="67" y="56"/>
                  <a:pt x="67" y="56"/>
                </a:cubicBezTo>
                <a:cubicBezTo>
                  <a:pt x="65" y="51"/>
                  <a:pt x="65" y="51"/>
                  <a:pt x="65" y="51"/>
                </a:cubicBezTo>
                <a:cubicBezTo>
                  <a:pt x="65" y="51"/>
                  <a:pt x="65" y="51"/>
                  <a:pt x="65" y="51"/>
                </a:cubicBezTo>
                <a:cubicBezTo>
                  <a:pt x="41" y="64"/>
                  <a:pt x="41" y="64"/>
                  <a:pt x="41" y="64"/>
                </a:cubicBezTo>
                <a:cubicBezTo>
                  <a:pt x="23" y="74"/>
                  <a:pt x="23" y="74"/>
                  <a:pt x="23" y="74"/>
                </a:cubicBezTo>
                <a:cubicBezTo>
                  <a:pt x="9" y="11"/>
                  <a:pt x="9" y="11"/>
                  <a:pt x="9" y="11"/>
                </a:cubicBezTo>
                <a:cubicBezTo>
                  <a:pt x="9" y="11"/>
                  <a:pt x="9" y="11"/>
                  <a:pt x="9" y="11"/>
                </a:cubicBezTo>
                <a:cubicBezTo>
                  <a:pt x="9" y="11"/>
                  <a:pt x="9" y="11"/>
                  <a:pt x="9" y="11"/>
                </a:cubicBezTo>
                <a:cubicBezTo>
                  <a:pt x="9" y="11"/>
                  <a:pt x="9" y="10"/>
                  <a:pt x="9" y="10"/>
                </a:cubicBezTo>
                <a:cubicBezTo>
                  <a:pt x="9" y="10"/>
                  <a:pt x="9" y="10"/>
                  <a:pt x="9" y="10"/>
                </a:cubicBezTo>
                <a:cubicBezTo>
                  <a:pt x="9" y="10"/>
                  <a:pt x="9" y="10"/>
                  <a:pt x="8" y="10"/>
                </a:cubicBezTo>
                <a:cubicBezTo>
                  <a:pt x="8" y="10"/>
                  <a:pt x="8" y="10"/>
                  <a:pt x="8" y="10"/>
                </a:cubicBezTo>
                <a:cubicBezTo>
                  <a:pt x="8" y="10"/>
                  <a:pt x="8" y="10"/>
                  <a:pt x="8" y="10"/>
                </a:cubicBezTo>
                <a:cubicBezTo>
                  <a:pt x="8" y="10"/>
                  <a:pt x="8" y="10"/>
                  <a:pt x="8" y="10"/>
                </a:cubicBezTo>
                <a:cubicBezTo>
                  <a:pt x="8" y="9"/>
                  <a:pt x="8" y="9"/>
                  <a:pt x="8" y="9"/>
                </a:cubicBezTo>
                <a:cubicBezTo>
                  <a:pt x="8" y="9"/>
                  <a:pt x="8" y="9"/>
                  <a:pt x="8" y="9"/>
                </a:cubicBezTo>
                <a:cubicBezTo>
                  <a:pt x="8" y="9"/>
                  <a:pt x="8" y="9"/>
                  <a:pt x="8" y="9"/>
                </a:cubicBezTo>
                <a:cubicBezTo>
                  <a:pt x="8" y="9"/>
                  <a:pt x="8" y="9"/>
                  <a:pt x="8" y="9"/>
                </a:cubicBezTo>
                <a:cubicBezTo>
                  <a:pt x="8" y="9"/>
                  <a:pt x="8" y="9"/>
                  <a:pt x="8" y="9"/>
                </a:cubicBezTo>
                <a:cubicBezTo>
                  <a:pt x="7" y="5"/>
                  <a:pt x="4" y="1"/>
                  <a:pt x="0" y="0"/>
                </a:cubicBezTo>
              </a:path>
            </a:pathLst>
          </a:custGeom>
          <a:solidFill>
            <a:srgbClr val="1A64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7567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down)">
                                      <p:cBhvr>
                                        <p:cTn id="7" dur="500"/>
                                        <p:tgtEl>
                                          <p:spTgt spid="1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wipe(down)">
                                      <p:cBhvr>
                                        <p:cTn id="18" dur="500"/>
                                        <p:tgtEl>
                                          <p:spTgt spid="1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500"/>
                                        <p:tgtEl>
                                          <p:spTgt spid="6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4"/>
                                        </p:tgtEl>
                                        <p:attrNameLst>
                                          <p:attrName>style.visibility</p:attrName>
                                        </p:attrNameLst>
                                      </p:cBhvr>
                                      <p:to>
                                        <p:strVal val="visible"/>
                                      </p:to>
                                    </p:set>
                                    <p:animEffect transition="in" filter="wipe(down)">
                                      <p:cBhvr>
                                        <p:cTn id="29" dur="500"/>
                                        <p:tgtEl>
                                          <p:spTgt spid="114"/>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15"/>
                                        </p:tgtEl>
                                        <p:attrNameLst>
                                          <p:attrName>style.visibility</p:attrName>
                                        </p:attrNameLst>
                                      </p:cBhvr>
                                      <p:to>
                                        <p:strVal val="visible"/>
                                      </p:to>
                                    </p:set>
                                    <p:animEffect transition="in" filter="wipe(down)">
                                      <p:cBhvr>
                                        <p:cTn id="40" dur="500"/>
                                        <p:tgtEl>
                                          <p:spTgt spid="11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P spid="66" grpId="0"/>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a:xfrm>
            <a:off x="588263" y="2598004"/>
            <a:ext cx="11018520" cy="1661993"/>
          </a:xfrm>
        </p:spPr>
        <p:txBody>
          <a:bodyPr/>
          <a:lstStyle/>
          <a:p>
            <a:r>
              <a:rPr lang="en-US"/>
              <a:t>The foundation of the </a:t>
            </a:r>
            <a:br>
              <a:rPr lang="en-US"/>
            </a:br>
            <a:r>
              <a:rPr lang="en-US"/>
              <a:t>Office Insider Program:</a:t>
            </a:r>
            <a:br>
              <a:rPr lang="en-US"/>
            </a:br>
            <a:r>
              <a:rPr lang="en-US">
                <a:solidFill>
                  <a:schemeClr val="accent1"/>
                </a:solidFill>
              </a:rPr>
              <a:t>Your feedback!</a:t>
            </a:r>
          </a:p>
        </p:txBody>
      </p:sp>
      <p:sp>
        <p:nvSpPr>
          <p:cNvPr id="165" name="Freeform 53">
            <a:extLst>
              <a:ext uri="{FF2B5EF4-FFF2-40B4-BE49-F238E27FC236}">
                <a16:creationId xmlns:a16="http://schemas.microsoft.com/office/drawing/2014/main" id="{B80F569D-5585-C841-A58A-1AA698C7FCA4}"/>
              </a:ext>
            </a:extLst>
          </p:cNvPr>
          <p:cNvSpPr>
            <a:spLocks/>
          </p:cNvSpPr>
          <p:nvPr/>
        </p:nvSpPr>
        <p:spPr bwMode="auto">
          <a:xfrm>
            <a:off x="8762719" y="2263306"/>
            <a:ext cx="802009" cy="770405"/>
          </a:xfrm>
          <a:custGeom>
            <a:avLst/>
            <a:gdLst>
              <a:gd name="T0" fmla="*/ 103 w 109"/>
              <a:gd name="T1" fmla="*/ 103 h 105"/>
              <a:gd name="T2" fmla="*/ 90 w 109"/>
              <a:gd name="T3" fmla="*/ 95 h 105"/>
              <a:gd name="T4" fmla="*/ 88 w 109"/>
              <a:gd name="T5" fmla="*/ 76 h 105"/>
              <a:gd name="T6" fmla="*/ 92 w 109"/>
              <a:gd name="T7" fmla="*/ 68 h 105"/>
              <a:gd name="T8" fmla="*/ 97 w 109"/>
              <a:gd name="T9" fmla="*/ 52 h 105"/>
              <a:gd name="T10" fmla="*/ 93 w 109"/>
              <a:gd name="T11" fmla="*/ 45 h 105"/>
              <a:gd name="T12" fmla="*/ 71 w 109"/>
              <a:gd name="T13" fmla="*/ 48 h 105"/>
              <a:gd name="T14" fmla="*/ 47 w 109"/>
              <a:gd name="T15" fmla="*/ 48 h 105"/>
              <a:gd name="T16" fmla="*/ 44 w 109"/>
              <a:gd name="T17" fmla="*/ 37 h 105"/>
              <a:gd name="T18" fmla="*/ 46 w 109"/>
              <a:gd name="T19" fmla="*/ 29 h 105"/>
              <a:gd name="T20" fmla="*/ 47 w 109"/>
              <a:gd name="T21" fmla="*/ 16 h 105"/>
              <a:gd name="T22" fmla="*/ 26 w 109"/>
              <a:gd name="T23" fmla="*/ 15 h 105"/>
              <a:gd name="T24" fmla="*/ 3 w 109"/>
              <a:gd name="T25" fmla="*/ 14 h 105"/>
              <a:gd name="T26" fmla="*/ 0 w 109"/>
              <a:gd name="T27" fmla="*/ 0 h 105"/>
              <a:gd name="T28" fmla="*/ 0 w 109"/>
              <a:gd name="T29" fmla="*/ 0 h 105"/>
              <a:gd name="T30" fmla="*/ 3 w 109"/>
              <a:gd name="T31" fmla="*/ 14 h 105"/>
              <a:gd name="T32" fmla="*/ 26 w 109"/>
              <a:gd name="T33" fmla="*/ 14 h 105"/>
              <a:gd name="T34" fmla="*/ 47 w 109"/>
              <a:gd name="T35" fmla="*/ 15 h 105"/>
              <a:gd name="T36" fmla="*/ 47 w 109"/>
              <a:gd name="T37" fmla="*/ 30 h 105"/>
              <a:gd name="T38" fmla="*/ 45 w 109"/>
              <a:gd name="T39" fmla="*/ 37 h 105"/>
              <a:gd name="T40" fmla="*/ 47 w 109"/>
              <a:gd name="T41" fmla="*/ 47 h 105"/>
              <a:gd name="T42" fmla="*/ 70 w 109"/>
              <a:gd name="T43" fmla="*/ 47 h 105"/>
              <a:gd name="T44" fmla="*/ 93 w 109"/>
              <a:gd name="T45" fmla="*/ 44 h 105"/>
              <a:gd name="T46" fmla="*/ 98 w 109"/>
              <a:gd name="T47" fmla="*/ 52 h 105"/>
              <a:gd name="T48" fmla="*/ 93 w 109"/>
              <a:gd name="T49" fmla="*/ 69 h 105"/>
              <a:gd name="T50" fmla="*/ 88 w 109"/>
              <a:gd name="T51" fmla="*/ 76 h 105"/>
              <a:gd name="T52" fmla="*/ 90 w 109"/>
              <a:gd name="T53" fmla="*/ 94 h 105"/>
              <a:gd name="T54" fmla="*/ 109 w 109"/>
              <a:gd name="T55" fmla="*/ 99 h 105"/>
              <a:gd name="T56" fmla="*/ 109 w 109"/>
              <a:gd name="T57" fmla="*/ 100 h 105"/>
              <a:gd name="T58" fmla="*/ 103 w 109"/>
              <a:gd name="T59"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105">
                <a:moveTo>
                  <a:pt x="103" y="103"/>
                </a:moveTo>
                <a:cubicBezTo>
                  <a:pt x="98" y="103"/>
                  <a:pt x="93" y="100"/>
                  <a:pt x="90" y="95"/>
                </a:cubicBezTo>
                <a:cubicBezTo>
                  <a:pt x="86" y="89"/>
                  <a:pt x="85" y="82"/>
                  <a:pt x="88" y="76"/>
                </a:cubicBezTo>
                <a:cubicBezTo>
                  <a:pt x="89" y="73"/>
                  <a:pt x="91" y="71"/>
                  <a:pt x="92" y="68"/>
                </a:cubicBezTo>
                <a:cubicBezTo>
                  <a:pt x="96" y="64"/>
                  <a:pt x="99" y="60"/>
                  <a:pt x="97" y="52"/>
                </a:cubicBezTo>
                <a:cubicBezTo>
                  <a:pt x="97" y="49"/>
                  <a:pt x="95" y="46"/>
                  <a:pt x="93" y="45"/>
                </a:cubicBezTo>
                <a:cubicBezTo>
                  <a:pt x="86" y="40"/>
                  <a:pt x="75" y="46"/>
                  <a:pt x="71" y="48"/>
                </a:cubicBezTo>
                <a:cubicBezTo>
                  <a:pt x="65" y="51"/>
                  <a:pt x="53" y="54"/>
                  <a:pt x="47" y="48"/>
                </a:cubicBezTo>
                <a:cubicBezTo>
                  <a:pt x="45" y="45"/>
                  <a:pt x="44" y="42"/>
                  <a:pt x="44" y="37"/>
                </a:cubicBezTo>
                <a:cubicBezTo>
                  <a:pt x="44" y="34"/>
                  <a:pt x="45" y="31"/>
                  <a:pt x="46" y="29"/>
                </a:cubicBezTo>
                <a:cubicBezTo>
                  <a:pt x="48" y="25"/>
                  <a:pt x="50" y="21"/>
                  <a:pt x="47" y="16"/>
                </a:cubicBezTo>
                <a:cubicBezTo>
                  <a:pt x="44" y="10"/>
                  <a:pt x="35" y="12"/>
                  <a:pt x="26" y="15"/>
                </a:cubicBezTo>
                <a:cubicBezTo>
                  <a:pt x="17" y="18"/>
                  <a:pt x="8" y="21"/>
                  <a:pt x="3" y="14"/>
                </a:cubicBezTo>
                <a:cubicBezTo>
                  <a:pt x="0" y="11"/>
                  <a:pt x="0" y="7"/>
                  <a:pt x="0" y="0"/>
                </a:cubicBezTo>
                <a:cubicBezTo>
                  <a:pt x="0" y="0"/>
                  <a:pt x="0" y="0"/>
                  <a:pt x="0" y="0"/>
                </a:cubicBezTo>
                <a:cubicBezTo>
                  <a:pt x="0" y="7"/>
                  <a:pt x="1" y="11"/>
                  <a:pt x="3" y="14"/>
                </a:cubicBezTo>
                <a:cubicBezTo>
                  <a:pt x="8" y="19"/>
                  <a:pt x="17" y="16"/>
                  <a:pt x="26" y="14"/>
                </a:cubicBezTo>
                <a:cubicBezTo>
                  <a:pt x="35" y="11"/>
                  <a:pt x="44" y="9"/>
                  <a:pt x="47" y="15"/>
                </a:cubicBezTo>
                <a:cubicBezTo>
                  <a:pt x="50" y="21"/>
                  <a:pt x="49" y="25"/>
                  <a:pt x="47" y="30"/>
                </a:cubicBezTo>
                <a:cubicBezTo>
                  <a:pt x="46" y="32"/>
                  <a:pt x="45" y="34"/>
                  <a:pt x="45" y="37"/>
                </a:cubicBezTo>
                <a:cubicBezTo>
                  <a:pt x="45" y="41"/>
                  <a:pt x="46" y="45"/>
                  <a:pt x="47" y="47"/>
                </a:cubicBezTo>
                <a:cubicBezTo>
                  <a:pt x="53" y="53"/>
                  <a:pt x="65" y="50"/>
                  <a:pt x="70" y="47"/>
                </a:cubicBezTo>
                <a:cubicBezTo>
                  <a:pt x="75" y="45"/>
                  <a:pt x="86" y="39"/>
                  <a:pt x="93" y="44"/>
                </a:cubicBezTo>
                <a:cubicBezTo>
                  <a:pt x="95" y="45"/>
                  <a:pt x="97" y="48"/>
                  <a:pt x="98" y="52"/>
                </a:cubicBezTo>
                <a:cubicBezTo>
                  <a:pt x="100" y="60"/>
                  <a:pt x="96" y="65"/>
                  <a:pt x="93" y="69"/>
                </a:cubicBezTo>
                <a:cubicBezTo>
                  <a:pt x="91" y="72"/>
                  <a:pt x="90" y="74"/>
                  <a:pt x="88" y="76"/>
                </a:cubicBezTo>
                <a:cubicBezTo>
                  <a:pt x="86" y="82"/>
                  <a:pt x="87" y="89"/>
                  <a:pt x="90" y="94"/>
                </a:cubicBezTo>
                <a:cubicBezTo>
                  <a:pt x="95" y="101"/>
                  <a:pt x="103" y="105"/>
                  <a:pt x="109" y="99"/>
                </a:cubicBezTo>
                <a:cubicBezTo>
                  <a:pt x="109" y="100"/>
                  <a:pt x="109" y="100"/>
                  <a:pt x="109" y="100"/>
                </a:cubicBezTo>
                <a:cubicBezTo>
                  <a:pt x="107" y="102"/>
                  <a:pt x="105" y="103"/>
                  <a:pt x="103" y="103"/>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6" name="Freeform 348">
            <a:extLst>
              <a:ext uri="{FF2B5EF4-FFF2-40B4-BE49-F238E27FC236}">
                <a16:creationId xmlns:a16="http://schemas.microsoft.com/office/drawing/2014/main" id="{6B1FF8CA-C5D1-B148-BCE5-2974A26B456E}"/>
              </a:ext>
            </a:extLst>
          </p:cNvPr>
          <p:cNvSpPr>
            <a:spLocks/>
          </p:cNvSpPr>
          <p:nvPr/>
        </p:nvSpPr>
        <p:spPr bwMode="auto">
          <a:xfrm>
            <a:off x="8940506" y="5747899"/>
            <a:ext cx="126424" cy="67163"/>
          </a:xfrm>
          <a:custGeom>
            <a:avLst/>
            <a:gdLst>
              <a:gd name="T0" fmla="*/ 0 w 17"/>
              <a:gd name="T1" fmla="*/ 0 h 9"/>
              <a:gd name="T2" fmla="*/ 4 w 17"/>
              <a:gd name="T3" fmla="*/ 9 h 9"/>
              <a:gd name="T4" fmla="*/ 11 w 17"/>
              <a:gd name="T5" fmla="*/ 9 h 9"/>
              <a:gd name="T6" fmla="*/ 17 w 17"/>
              <a:gd name="T7" fmla="*/ 5 h 9"/>
            </a:gdLst>
            <a:ahLst/>
            <a:cxnLst>
              <a:cxn ang="0">
                <a:pos x="T0" y="T1"/>
              </a:cxn>
              <a:cxn ang="0">
                <a:pos x="T2" y="T3"/>
              </a:cxn>
              <a:cxn ang="0">
                <a:pos x="T4" y="T5"/>
              </a:cxn>
              <a:cxn ang="0">
                <a:pos x="T6" y="T7"/>
              </a:cxn>
            </a:cxnLst>
            <a:rect l="0" t="0" r="r" b="b"/>
            <a:pathLst>
              <a:path w="17" h="9">
                <a:moveTo>
                  <a:pt x="0" y="0"/>
                </a:moveTo>
                <a:cubicBezTo>
                  <a:pt x="3" y="4"/>
                  <a:pt x="2" y="4"/>
                  <a:pt x="4" y="9"/>
                </a:cubicBezTo>
                <a:cubicBezTo>
                  <a:pt x="11" y="9"/>
                  <a:pt x="11" y="9"/>
                  <a:pt x="11" y="9"/>
                </a:cubicBezTo>
                <a:cubicBezTo>
                  <a:pt x="10" y="6"/>
                  <a:pt x="11" y="3"/>
                  <a:pt x="17" y="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7" name="Freeform 349">
            <a:extLst>
              <a:ext uri="{FF2B5EF4-FFF2-40B4-BE49-F238E27FC236}">
                <a16:creationId xmlns:a16="http://schemas.microsoft.com/office/drawing/2014/main" id="{359C48B7-6942-494F-B034-489A3225CC9B}"/>
              </a:ext>
            </a:extLst>
          </p:cNvPr>
          <p:cNvSpPr>
            <a:spLocks/>
          </p:cNvSpPr>
          <p:nvPr/>
        </p:nvSpPr>
        <p:spPr bwMode="auto">
          <a:xfrm>
            <a:off x="8932605" y="5672832"/>
            <a:ext cx="391128" cy="134327"/>
          </a:xfrm>
          <a:custGeom>
            <a:avLst/>
            <a:gdLst>
              <a:gd name="T0" fmla="*/ 2 w 53"/>
              <a:gd name="T1" fmla="*/ 0 h 18"/>
              <a:gd name="T2" fmla="*/ 0 w 53"/>
              <a:gd name="T3" fmla="*/ 8 h 18"/>
              <a:gd name="T4" fmla="*/ 5 w 53"/>
              <a:gd name="T5" fmla="*/ 12 h 18"/>
              <a:gd name="T6" fmla="*/ 23 w 53"/>
              <a:gd name="T7" fmla="*/ 17 h 18"/>
              <a:gd name="T8" fmla="*/ 36 w 53"/>
              <a:gd name="T9" fmla="*/ 18 h 18"/>
              <a:gd name="T10" fmla="*/ 47 w 53"/>
              <a:gd name="T11" fmla="*/ 18 h 18"/>
              <a:gd name="T12" fmla="*/ 49 w 53"/>
              <a:gd name="T13" fmla="*/ 15 h 18"/>
              <a:gd name="T14" fmla="*/ 27 w 53"/>
              <a:gd name="T15" fmla="*/ 6 h 18"/>
              <a:gd name="T16" fmla="*/ 2 w 5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8">
                <a:moveTo>
                  <a:pt x="2" y="0"/>
                </a:moveTo>
                <a:cubicBezTo>
                  <a:pt x="0" y="8"/>
                  <a:pt x="0" y="8"/>
                  <a:pt x="0" y="8"/>
                </a:cubicBezTo>
                <a:cubicBezTo>
                  <a:pt x="0" y="10"/>
                  <a:pt x="2" y="11"/>
                  <a:pt x="5" y="12"/>
                </a:cubicBezTo>
                <a:cubicBezTo>
                  <a:pt x="23" y="17"/>
                  <a:pt x="23" y="17"/>
                  <a:pt x="23" y="17"/>
                </a:cubicBezTo>
                <a:cubicBezTo>
                  <a:pt x="28" y="18"/>
                  <a:pt x="32" y="18"/>
                  <a:pt x="36" y="18"/>
                </a:cubicBezTo>
                <a:cubicBezTo>
                  <a:pt x="47" y="18"/>
                  <a:pt x="47" y="18"/>
                  <a:pt x="47" y="18"/>
                </a:cubicBezTo>
                <a:cubicBezTo>
                  <a:pt x="53" y="18"/>
                  <a:pt x="51" y="15"/>
                  <a:pt x="49" y="15"/>
                </a:cubicBezTo>
                <a:cubicBezTo>
                  <a:pt x="45" y="14"/>
                  <a:pt x="35" y="11"/>
                  <a:pt x="27" y="6"/>
                </a:cubicBezTo>
                <a:cubicBezTo>
                  <a:pt x="20" y="3"/>
                  <a:pt x="2" y="0"/>
                  <a:pt x="2"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8" name="Freeform 350">
            <a:extLst>
              <a:ext uri="{FF2B5EF4-FFF2-40B4-BE49-F238E27FC236}">
                <a16:creationId xmlns:a16="http://schemas.microsoft.com/office/drawing/2014/main" id="{6F72EEF0-D169-9244-A16F-26458D017B38}"/>
              </a:ext>
            </a:extLst>
          </p:cNvPr>
          <p:cNvSpPr>
            <a:spLocks/>
          </p:cNvSpPr>
          <p:nvPr/>
        </p:nvSpPr>
        <p:spPr bwMode="auto">
          <a:xfrm>
            <a:off x="8948406" y="5621472"/>
            <a:ext cx="248900" cy="134327"/>
          </a:xfrm>
          <a:custGeom>
            <a:avLst/>
            <a:gdLst>
              <a:gd name="T0" fmla="*/ 2 w 34"/>
              <a:gd name="T1" fmla="*/ 0 h 18"/>
              <a:gd name="T2" fmla="*/ 0 w 34"/>
              <a:gd name="T3" fmla="*/ 7 h 18"/>
              <a:gd name="T4" fmla="*/ 29 w 34"/>
              <a:gd name="T5" fmla="*/ 17 h 18"/>
              <a:gd name="T6" fmla="*/ 32 w 34"/>
              <a:gd name="T7" fmla="*/ 17 h 18"/>
              <a:gd name="T8" fmla="*/ 13 w 34"/>
              <a:gd name="T9" fmla="*/ 2 h 18"/>
              <a:gd name="T10" fmla="*/ 2 w 34"/>
              <a:gd name="T11" fmla="*/ 0 h 18"/>
            </a:gdLst>
            <a:ahLst/>
            <a:cxnLst>
              <a:cxn ang="0">
                <a:pos x="T0" y="T1"/>
              </a:cxn>
              <a:cxn ang="0">
                <a:pos x="T2" y="T3"/>
              </a:cxn>
              <a:cxn ang="0">
                <a:pos x="T4" y="T5"/>
              </a:cxn>
              <a:cxn ang="0">
                <a:pos x="T6" y="T7"/>
              </a:cxn>
              <a:cxn ang="0">
                <a:pos x="T8" y="T9"/>
              </a:cxn>
              <a:cxn ang="0">
                <a:pos x="T10" y="T11"/>
              </a:cxn>
            </a:cxnLst>
            <a:rect l="0" t="0" r="r" b="b"/>
            <a:pathLst>
              <a:path w="34" h="18">
                <a:moveTo>
                  <a:pt x="2" y="0"/>
                </a:moveTo>
                <a:cubicBezTo>
                  <a:pt x="2" y="3"/>
                  <a:pt x="0" y="5"/>
                  <a:pt x="0" y="7"/>
                </a:cubicBezTo>
                <a:cubicBezTo>
                  <a:pt x="0" y="9"/>
                  <a:pt x="29" y="17"/>
                  <a:pt x="29" y="17"/>
                </a:cubicBezTo>
                <a:cubicBezTo>
                  <a:pt x="29" y="18"/>
                  <a:pt x="34" y="18"/>
                  <a:pt x="32" y="17"/>
                </a:cubicBezTo>
                <a:cubicBezTo>
                  <a:pt x="26" y="13"/>
                  <a:pt x="13" y="5"/>
                  <a:pt x="13" y="2"/>
                </a:cubicBezTo>
                <a:lnTo>
                  <a:pt x="2" y="0"/>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9" name="Freeform 351">
            <a:extLst>
              <a:ext uri="{FF2B5EF4-FFF2-40B4-BE49-F238E27FC236}">
                <a16:creationId xmlns:a16="http://schemas.microsoft.com/office/drawing/2014/main" id="{F1F9FEB5-C1D6-4440-B16C-5B00093C68AF}"/>
              </a:ext>
            </a:extLst>
          </p:cNvPr>
          <p:cNvSpPr>
            <a:spLocks/>
          </p:cNvSpPr>
          <p:nvPr/>
        </p:nvSpPr>
        <p:spPr bwMode="auto">
          <a:xfrm>
            <a:off x="8719262" y="5747899"/>
            <a:ext cx="126424" cy="67163"/>
          </a:xfrm>
          <a:custGeom>
            <a:avLst/>
            <a:gdLst>
              <a:gd name="T0" fmla="*/ 0 w 17"/>
              <a:gd name="T1" fmla="*/ 0 h 9"/>
              <a:gd name="T2" fmla="*/ 4 w 17"/>
              <a:gd name="T3" fmla="*/ 9 h 9"/>
              <a:gd name="T4" fmla="*/ 11 w 17"/>
              <a:gd name="T5" fmla="*/ 9 h 9"/>
              <a:gd name="T6" fmla="*/ 17 w 17"/>
              <a:gd name="T7" fmla="*/ 5 h 9"/>
            </a:gdLst>
            <a:ahLst/>
            <a:cxnLst>
              <a:cxn ang="0">
                <a:pos x="T0" y="T1"/>
              </a:cxn>
              <a:cxn ang="0">
                <a:pos x="T2" y="T3"/>
              </a:cxn>
              <a:cxn ang="0">
                <a:pos x="T4" y="T5"/>
              </a:cxn>
              <a:cxn ang="0">
                <a:pos x="T6" y="T7"/>
              </a:cxn>
            </a:cxnLst>
            <a:rect l="0" t="0" r="r" b="b"/>
            <a:pathLst>
              <a:path w="17" h="9">
                <a:moveTo>
                  <a:pt x="0" y="0"/>
                </a:moveTo>
                <a:cubicBezTo>
                  <a:pt x="3" y="4"/>
                  <a:pt x="2" y="4"/>
                  <a:pt x="4" y="9"/>
                </a:cubicBezTo>
                <a:cubicBezTo>
                  <a:pt x="11" y="9"/>
                  <a:pt x="11" y="9"/>
                  <a:pt x="11" y="9"/>
                </a:cubicBezTo>
                <a:cubicBezTo>
                  <a:pt x="10" y="6"/>
                  <a:pt x="11" y="3"/>
                  <a:pt x="17" y="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0" name="Freeform 352">
            <a:extLst>
              <a:ext uri="{FF2B5EF4-FFF2-40B4-BE49-F238E27FC236}">
                <a16:creationId xmlns:a16="http://schemas.microsoft.com/office/drawing/2014/main" id="{476C55E2-D57D-9C47-9C22-7C8575B416D8}"/>
              </a:ext>
            </a:extLst>
          </p:cNvPr>
          <p:cNvSpPr>
            <a:spLocks/>
          </p:cNvSpPr>
          <p:nvPr/>
        </p:nvSpPr>
        <p:spPr bwMode="auto">
          <a:xfrm>
            <a:off x="8711361" y="5672832"/>
            <a:ext cx="391128" cy="134327"/>
          </a:xfrm>
          <a:custGeom>
            <a:avLst/>
            <a:gdLst>
              <a:gd name="T0" fmla="*/ 2 w 53"/>
              <a:gd name="T1" fmla="*/ 0 h 18"/>
              <a:gd name="T2" fmla="*/ 0 w 53"/>
              <a:gd name="T3" fmla="*/ 8 h 18"/>
              <a:gd name="T4" fmla="*/ 5 w 53"/>
              <a:gd name="T5" fmla="*/ 12 h 18"/>
              <a:gd name="T6" fmla="*/ 23 w 53"/>
              <a:gd name="T7" fmla="*/ 17 h 18"/>
              <a:gd name="T8" fmla="*/ 36 w 53"/>
              <a:gd name="T9" fmla="*/ 18 h 18"/>
              <a:gd name="T10" fmla="*/ 47 w 53"/>
              <a:gd name="T11" fmla="*/ 18 h 18"/>
              <a:gd name="T12" fmla="*/ 49 w 53"/>
              <a:gd name="T13" fmla="*/ 15 h 18"/>
              <a:gd name="T14" fmla="*/ 27 w 53"/>
              <a:gd name="T15" fmla="*/ 6 h 18"/>
              <a:gd name="T16" fmla="*/ 2 w 5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8">
                <a:moveTo>
                  <a:pt x="2" y="0"/>
                </a:moveTo>
                <a:cubicBezTo>
                  <a:pt x="0" y="8"/>
                  <a:pt x="0" y="8"/>
                  <a:pt x="0" y="8"/>
                </a:cubicBezTo>
                <a:cubicBezTo>
                  <a:pt x="0" y="10"/>
                  <a:pt x="2" y="11"/>
                  <a:pt x="5" y="12"/>
                </a:cubicBezTo>
                <a:cubicBezTo>
                  <a:pt x="23" y="17"/>
                  <a:pt x="23" y="17"/>
                  <a:pt x="23" y="17"/>
                </a:cubicBezTo>
                <a:cubicBezTo>
                  <a:pt x="28" y="18"/>
                  <a:pt x="32" y="18"/>
                  <a:pt x="36" y="18"/>
                </a:cubicBezTo>
                <a:cubicBezTo>
                  <a:pt x="47" y="18"/>
                  <a:pt x="47" y="18"/>
                  <a:pt x="47" y="18"/>
                </a:cubicBezTo>
                <a:cubicBezTo>
                  <a:pt x="53" y="18"/>
                  <a:pt x="51" y="15"/>
                  <a:pt x="49" y="15"/>
                </a:cubicBezTo>
                <a:cubicBezTo>
                  <a:pt x="45" y="14"/>
                  <a:pt x="35" y="11"/>
                  <a:pt x="27" y="6"/>
                </a:cubicBezTo>
                <a:cubicBezTo>
                  <a:pt x="20" y="3"/>
                  <a:pt x="2" y="0"/>
                  <a:pt x="2"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1" name="Freeform 353">
            <a:extLst>
              <a:ext uri="{FF2B5EF4-FFF2-40B4-BE49-F238E27FC236}">
                <a16:creationId xmlns:a16="http://schemas.microsoft.com/office/drawing/2014/main" id="{F03920A0-FB1B-564C-BEFD-1513049AE3A9}"/>
              </a:ext>
            </a:extLst>
          </p:cNvPr>
          <p:cNvSpPr>
            <a:spLocks/>
          </p:cNvSpPr>
          <p:nvPr/>
        </p:nvSpPr>
        <p:spPr bwMode="auto">
          <a:xfrm>
            <a:off x="8727165" y="5621472"/>
            <a:ext cx="248900" cy="134327"/>
          </a:xfrm>
          <a:custGeom>
            <a:avLst/>
            <a:gdLst>
              <a:gd name="T0" fmla="*/ 2 w 34"/>
              <a:gd name="T1" fmla="*/ 0 h 18"/>
              <a:gd name="T2" fmla="*/ 0 w 34"/>
              <a:gd name="T3" fmla="*/ 7 h 18"/>
              <a:gd name="T4" fmla="*/ 29 w 34"/>
              <a:gd name="T5" fmla="*/ 17 h 18"/>
              <a:gd name="T6" fmla="*/ 32 w 34"/>
              <a:gd name="T7" fmla="*/ 17 h 18"/>
              <a:gd name="T8" fmla="*/ 13 w 34"/>
              <a:gd name="T9" fmla="*/ 2 h 18"/>
              <a:gd name="T10" fmla="*/ 2 w 34"/>
              <a:gd name="T11" fmla="*/ 0 h 18"/>
            </a:gdLst>
            <a:ahLst/>
            <a:cxnLst>
              <a:cxn ang="0">
                <a:pos x="T0" y="T1"/>
              </a:cxn>
              <a:cxn ang="0">
                <a:pos x="T2" y="T3"/>
              </a:cxn>
              <a:cxn ang="0">
                <a:pos x="T4" y="T5"/>
              </a:cxn>
              <a:cxn ang="0">
                <a:pos x="T6" y="T7"/>
              </a:cxn>
              <a:cxn ang="0">
                <a:pos x="T8" y="T9"/>
              </a:cxn>
              <a:cxn ang="0">
                <a:pos x="T10" y="T11"/>
              </a:cxn>
            </a:cxnLst>
            <a:rect l="0" t="0" r="r" b="b"/>
            <a:pathLst>
              <a:path w="34" h="18">
                <a:moveTo>
                  <a:pt x="2" y="0"/>
                </a:moveTo>
                <a:cubicBezTo>
                  <a:pt x="2" y="3"/>
                  <a:pt x="0" y="5"/>
                  <a:pt x="0" y="7"/>
                </a:cubicBezTo>
                <a:cubicBezTo>
                  <a:pt x="0" y="9"/>
                  <a:pt x="29" y="17"/>
                  <a:pt x="29" y="17"/>
                </a:cubicBezTo>
                <a:cubicBezTo>
                  <a:pt x="29" y="18"/>
                  <a:pt x="34" y="18"/>
                  <a:pt x="32" y="17"/>
                </a:cubicBezTo>
                <a:cubicBezTo>
                  <a:pt x="26" y="13"/>
                  <a:pt x="13" y="5"/>
                  <a:pt x="13" y="2"/>
                </a:cubicBezTo>
                <a:lnTo>
                  <a:pt x="2" y="0"/>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2" name="Freeform 354">
            <a:extLst>
              <a:ext uri="{FF2B5EF4-FFF2-40B4-BE49-F238E27FC236}">
                <a16:creationId xmlns:a16="http://schemas.microsoft.com/office/drawing/2014/main" id="{0A67843D-59BE-6A4C-B0E4-BF289ECB87C8}"/>
              </a:ext>
            </a:extLst>
          </p:cNvPr>
          <p:cNvSpPr>
            <a:spLocks/>
          </p:cNvSpPr>
          <p:nvPr/>
        </p:nvSpPr>
        <p:spPr bwMode="auto">
          <a:xfrm>
            <a:off x="8991864" y="4906380"/>
            <a:ext cx="154081" cy="154083"/>
          </a:xfrm>
          <a:custGeom>
            <a:avLst/>
            <a:gdLst>
              <a:gd name="T0" fmla="*/ 21 w 21"/>
              <a:gd name="T1" fmla="*/ 11 h 21"/>
              <a:gd name="T2" fmla="*/ 10 w 21"/>
              <a:gd name="T3" fmla="*/ 20 h 21"/>
              <a:gd name="T4" fmla="*/ 1 w 21"/>
              <a:gd name="T5" fmla="*/ 9 h 21"/>
              <a:gd name="T6" fmla="*/ 12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cubicBezTo>
                  <a:pt x="20" y="16"/>
                  <a:pt x="15" y="21"/>
                  <a:pt x="10" y="20"/>
                </a:cubicBezTo>
                <a:cubicBezTo>
                  <a:pt x="4" y="20"/>
                  <a:pt x="0" y="15"/>
                  <a:pt x="1" y="9"/>
                </a:cubicBezTo>
                <a:cubicBezTo>
                  <a:pt x="1" y="4"/>
                  <a:pt x="6" y="0"/>
                  <a:pt x="12" y="0"/>
                </a:cubicBezTo>
                <a:cubicBezTo>
                  <a:pt x="17" y="1"/>
                  <a:pt x="21" y="5"/>
                  <a:pt x="21" y="11"/>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3" name="Freeform 355">
            <a:extLst>
              <a:ext uri="{FF2B5EF4-FFF2-40B4-BE49-F238E27FC236}">
                <a16:creationId xmlns:a16="http://schemas.microsoft.com/office/drawing/2014/main" id="{CC746D14-37DD-F74A-A9B4-BA8735DEE32C}"/>
              </a:ext>
            </a:extLst>
          </p:cNvPr>
          <p:cNvSpPr>
            <a:spLocks/>
          </p:cNvSpPr>
          <p:nvPr/>
        </p:nvSpPr>
        <p:spPr bwMode="auto">
          <a:xfrm>
            <a:off x="8916802" y="4329565"/>
            <a:ext cx="252851" cy="722995"/>
          </a:xfrm>
          <a:custGeom>
            <a:avLst/>
            <a:gdLst>
              <a:gd name="T0" fmla="*/ 31 w 34"/>
              <a:gd name="T1" fmla="*/ 89 h 99"/>
              <a:gd name="T2" fmla="*/ 21 w 34"/>
              <a:gd name="T3" fmla="*/ 99 h 99"/>
              <a:gd name="T4" fmla="*/ 11 w 34"/>
              <a:gd name="T5" fmla="*/ 90 h 99"/>
              <a:gd name="T6" fmla="*/ 1 w 34"/>
              <a:gd name="T7" fmla="*/ 17 h 99"/>
              <a:gd name="T8" fmla="*/ 16 w 34"/>
              <a:gd name="T9" fmla="*/ 0 h 99"/>
              <a:gd name="T10" fmla="*/ 34 w 34"/>
              <a:gd name="T11" fmla="*/ 15 h 99"/>
              <a:gd name="T12" fmla="*/ 31 w 34"/>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34" h="99">
                <a:moveTo>
                  <a:pt x="31" y="89"/>
                </a:moveTo>
                <a:cubicBezTo>
                  <a:pt x="31" y="94"/>
                  <a:pt x="27" y="99"/>
                  <a:pt x="21" y="99"/>
                </a:cubicBezTo>
                <a:cubicBezTo>
                  <a:pt x="16" y="99"/>
                  <a:pt x="11" y="95"/>
                  <a:pt x="11" y="90"/>
                </a:cubicBezTo>
                <a:cubicBezTo>
                  <a:pt x="1" y="17"/>
                  <a:pt x="1" y="17"/>
                  <a:pt x="1" y="17"/>
                </a:cubicBezTo>
                <a:cubicBezTo>
                  <a:pt x="0" y="8"/>
                  <a:pt x="7" y="1"/>
                  <a:pt x="16" y="0"/>
                </a:cubicBezTo>
                <a:cubicBezTo>
                  <a:pt x="25" y="0"/>
                  <a:pt x="33" y="6"/>
                  <a:pt x="34" y="15"/>
                </a:cubicBezTo>
                <a:lnTo>
                  <a:pt x="31" y="89"/>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4" name="Freeform 356">
            <a:extLst>
              <a:ext uri="{FF2B5EF4-FFF2-40B4-BE49-F238E27FC236}">
                <a16:creationId xmlns:a16="http://schemas.microsoft.com/office/drawing/2014/main" id="{12CA3040-B53B-044C-85EB-E67B22CCCD9A}"/>
              </a:ext>
            </a:extLst>
          </p:cNvPr>
          <p:cNvSpPr>
            <a:spLocks/>
          </p:cNvSpPr>
          <p:nvPr/>
        </p:nvSpPr>
        <p:spPr bwMode="auto">
          <a:xfrm>
            <a:off x="8742968" y="4906380"/>
            <a:ext cx="181737" cy="774353"/>
          </a:xfrm>
          <a:custGeom>
            <a:avLst/>
            <a:gdLst>
              <a:gd name="T0" fmla="*/ 0 w 25"/>
              <a:gd name="T1" fmla="*/ 102 h 106"/>
              <a:gd name="T2" fmla="*/ 11 w 25"/>
              <a:gd name="T3" fmla="*/ 103 h 106"/>
              <a:gd name="T4" fmla="*/ 25 w 25"/>
              <a:gd name="T5" fmla="*/ 11 h 106"/>
              <a:gd name="T6" fmla="*/ 16 w 25"/>
              <a:gd name="T7" fmla="*/ 0 h 106"/>
              <a:gd name="T8" fmla="*/ 5 w 25"/>
              <a:gd name="T9" fmla="*/ 9 h 106"/>
              <a:gd name="T10" fmla="*/ 0 w 25"/>
              <a:gd name="T11" fmla="*/ 102 h 106"/>
            </a:gdLst>
            <a:ahLst/>
            <a:cxnLst>
              <a:cxn ang="0">
                <a:pos x="T0" y="T1"/>
              </a:cxn>
              <a:cxn ang="0">
                <a:pos x="T2" y="T3"/>
              </a:cxn>
              <a:cxn ang="0">
                <a:pos x="T4" y="T5"/>
              </a:cxn>
              <a:cxn ang="0">
                <a:pos x="T6" y="T7"/>
              </a:cxn>
              <a:cxn ang="0">
                <a:pos x="T8" y="T9"/>
              </a:cxn>
              <a:cxn ang="0">
                <a:pos x="T10" y="T11"/>
              </a:cxn>
            </a:cxnLst>
            <a:rect l="0" t="0" r="r" b="b"/>
            <a:pathLst>
              <a:path w="25" h="106">
                <a:moveTo>
                  <a:pt x="0" y="102"/>
                </a:moveTo>
                <a:cubicBezTo>
                  <a:pt x="0" y="105"/>
                  <a:pt x="11" y="106"/>
                  <a:pt x="11" y="103"/>
                </a:cubicBezTo>
                <a:cubicBezTo>
                  <a:pt x="25" y="11"/>
                  <a:pt x="25" y="11"/>
                  <a:pt x="25" y="11"/>
                </a:cubicBezTo>
                <a:cubicBezTo>
                  <a:pt x="25" y="5"/>
                  <a:pt x="21" y="1"/>
                  <a:pt x="16" y="0"/>
                </a:cubicBezTo>
                <a:cubicBezTo>
                  <a:pt x="10" y="0"/>
                  <a:pt x="5" y="4"/>
                  <a:pt x="5" y="9"/>
                </a:cubicBezTo>
                <a:cubicBezTo>
                  <a:pt x="0" y="37"/>
                  <a:pt x="4" y="64"/>
                  <a:pt x="0" y="102"/>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5" name="Freeform 357">
            <a:extLst>
              <a:ext uri="{FF2B5EF4-FFF2-40B4-BE49-F238E27FC236}">
                <a16:creationId xmlns:a16="http://schemas.microsoft.com/office/drawing/2014/main" id="{AB8E653F-B4B4-154A-8F84-07CA61470B04}"/>
              </a:ext>
            </a:extLst>
          </p:cNvPr>
          <p:cNvSpPr>
            <a:spLocks/>
          </p:cNvSpPr>
          <p:nvPr/>
        </p:nvSpPr>
        <p:spPr bwMode="auto">
          <a:xfrm>
            <a:off x="8960260" y="4906380"/>
            <a:ext cx="185687" cy="774353"/>
          </a:xfrm>
          <a:custGeom>
            <a:avLst/>
            <a:gdLst>
              <a:gd name="T0" fmla="*/ 0 w 25"/>
              <a:gd name="T1" fmla="*/ 102 h 106"/>
              <a:gd name="T2" fmla="*/ 11 w 25"/>
              <a:gd name="T3" fmla="*/ 103 h 106"/>
              <a:gd name="T4" fmla="*/ 25 w 25"/>
              <a:gd name="T5" fmla="*/ 11 h 106"/>
              <a:gd name="T6" fmla="*/ 16 w 25"/>
              <a:gd name="T7" fmla="*/ 0 h 106"/>
              <a:gd name="T8" fmla="*/ 5 w 25"/>
              <a:gd name="T9" fmla="*/ 9 h 106"/>
              <a:gd name="T10" fmla="*/ 0 w 25"/>
              <a:gd name="T11" fmla="*/ 102 h 106"/>
            </a:gdLst>
            <a:ahLst/>
            <a:cxnLst>
              <a:cxn ang="0">
                <a:pos x="T0" y="T1"/>
              </a:cxn>
              <a:cxn ang="0">
                <a:pos x="T2" y="T3"/>
              </a:cxn>
              <a:cxn ang="0">
                <a:pos x="T4" y="T5"/>
              </a:cxn>
              <a:cxn ang="0">
                <a:pos x="T6" y="T7"/>
              </a:cxn>
              <a:cxn ang="0">
                <a:pos x="T8" y="T9"/>
              </a:cxn>
              <a:cxn ang="0">
                <a:pos x="T10" y="T11"/>
              </a:cxn>
            </a:cxnLst>
            <a:rect l="0" t="0" r="r" b="b"/>
            <a:pathLst>
              <a:path w="25" h="106">
                <a:moveTo>
                  <a:pt x="0" y="102"/>
                </a:moveTo>
                <a:cubicBezTo>
                  <a:pt x="0" y="105"/>
                  <a:pt x="11" y="106"/>
                  <a:pt x="11" y="103"/>
                </a:cubicBezTo>
                <a:cubicBezTo>
                  <a:pt x="25" y="11"/>
                  <a:pt x="25" y="11"/>
                  <a:pt x="25" y="11"/>
                </a:cubicBezTo>
                <a:cubicBezTo>
                  <a:pt x="25" y="5"/>
                  <a:pt x="21" y="1"/>
                  <a:pt x="16" y="0"/>
                </a:cubicBezTo>
                <a:cubicBezTo>
                  <a:pt x="10" y="0"/>
                  <a:pt x="5" y="4"/>
                  <a:pt x="5" y="9"/>
                </a:cubicBezTo>
                <a:cubicBezTo>
                  <a:pt x="0" y="37"/>
                  <a:pt x="4" y="64"/>
                  <a:pt x="0" y="102"/>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6" name="Freeform 358">
            <a:extLst>
              <a:ext uri="{FF2B5EF4-FFF2-40B4-BE49-F238E27FC236}">
                <a16:creationId xmlns:a16="http://schemas.microsoft.com/office/drawing/2014/main" id="{0005DA41-0A55-C84D-8C71-8C9E49998469}"/>
              </a:ext>
            </a:extLst>
          </p:cNvPr>
          <p:cNvSpPr>
            <a:spLocks/>
          </p:cNvSpPr>
          <p:nvPr/>
        </p:nvSpPr>
        <p:spPr bwMode="auto">
          <a:xfrm>
            <a:off x="8770622" y="4906380"/>
            <a:ext cx="154081" cy="154083"/>
          </a:xfrm>
          <a:custGeom>
            <a:avLst/>
            <a:gdLst>
              <a:gd name="T0" fmla="*/ 21 w 21"/>
              <a:gd name="T1" fmla="*/ 11 h 21"/>
              <a:gd name="T2" fmla="*/ 10 w 21"/>
              <a:gd name="T3" fmla="*/ 20 h 21"/>
              <a:gd name="T4" fmla="*/ 1 w 21"/>
              <a:gd name="T5" fmla="*/ 9 h 21"/>
              <a:gd name="T6" fmla="*/ 12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cubicBezTo>
                  <a:pt x="20" y="16"/>
                  <a:pt x="15" y="21"/>
                  <a:pt x="10" y="20"/>
                </a:cubicBezTo>
                <a:cubicBezTo>
                  <a:pt x="4" y="20"/>
                  <a:pt x="0" y="15"/>
                  <a:pt x="1" y="9"/>
                </a:cubicBezTo>
                <a:cubicBezTo>
                  <a:pt x="1" y="4"/>
                  <a:pt x="6" y="0"/>
                  <a:pt x="12" y="0"/>
                </a:cubicBezTo>
                <a:cubicBezTo>
                  <a:pt x="17" y="1"/>
                  <a:pt x="21" y="5"/>
                  <a:pt x="21" y="11"/>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7" name="Freeform 359">
            <a:extLst>
              <a:ext uri="{FF2B5EF4-FFF2-40B4-BE49-F238E27FC236}">
                <a16:creationId xmlns:a16="http://schemas.microsoft.com/office/drawing/2014/main" id="{92F4BE8B-DAC5-A24C-94D4-09FA6271EDAF}"/>
              </a:ext>
            </a:extLst>
          </p:cNvPr>
          <p:cNvSpPr>
            <a:spLocks/>
          </p:cNvSpPr>
          <p:nvPr/>
        </p:nvSpPr>
        <p:spPr bwMode="auto">
          <a:xfrm>
            <a:off x="8695558" y="4329565"/>
            <a:ext cx="252851" cy="722995"/>
          </a:xfrm>
          <a:custGeom>
            <a:avLst/>
            <a:gdLst>
              <a:gd name="T0" fmla="*/ 31 w 34"/>
              <a:gd name="T1" fmla="*/ 89 h 99"/>
              <a:gd name="T2" fmla="*/ 21 w 34"/>
              <a:gd name="T3" fmla="*/ 99 h 99"/>
              <a:gd name="T4" fmla="*/ 11 w 34"/>
              <a:gd name="T5" fmla="*/ 90 h 99"/>
              <a:gd name="T6" fmla="*/ 1 w 34"/>
              <a:gd name="T7" fmla="*/ 17 h 99"/>
              <a:gd name="T8" fmla="*/ 16 w 34"/>
              <a:gd name="T9" fmla="*/ 0 h 99"/>
              <a:gd name="T10" fmla="*/ 34 w 34"/>
              <a:gd name="T11" fmla="*/ 15 h 99"/>
              <a:gd name="T12" fmla="*/ 31 w 34"/>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34" h="99">
                <a:moveTo>
                  <a:pt x="31" y="89"/>
                </a:moveTo>
                <a:cubicBezTo>
                  <a:pt x="31" y="94"/>
                  <a:pt x="27" y="99"/>
                  <a:pt x="21" y="99"/>
                </a:cubicBezTo>
                <a:cubicBezTo>
                  <a:pt x="16" y="99"/>
                  <a:pt x="11" y="95"/>
                  <a:pt x="11" y="90"/>
                </a:cubicBezTo>
                <a:cubicBezTo>
                  <a:pt x="1" y="17"/>
                  <a:pt x="1" y="17"/>
                  <a:pt x="1" y="17"/>
                </a:cubicBezTo>
                <a:cubicBezTo>
                  <a:pt x="0" y="8"/>
                  <a:pt x="7" y="1"/>
                  <a:pt x="16" y="0"/>
                </a:cubicBezTo>
                <a:cubicBezTo>
                  <a:pt x="25" y="0"/>
                  <a:pt x="33" y="6"/>
                  <a:pt x="34" y="15"/>
                </a:cubicBezTo>
                <a:lnTo>
                  <a:pt x="31" y="89"/>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8" name="Freeform 360">
            <a:extLst>
              <a:ext uri="{FF2B5EF4-FFF2-40B4-BE49-F238E27FC236}">
                <a16:creationId xmlns:a16="http://schemas.microsoft.com/office/drawing/2014/main" id="{947E888E-6F37-5D41-B937-68D928CBDB3E}"/>
              </a:ext>
            </a:extLst>
          </p:cNvPr>
          <p:cNvSpPr>
            <a:spLocks/>
          </p:cNvSpPr>
          <p:nvPr/>
        </p:nvSpPr>
        <p:spPr bwMode="auto">
          <a:xfrm>
            <a:off x="8565181" y="4286108"/>
            <a:ext cx="169884" cy="363471"/>
          </a:xfrm>
          <a:custGeom>
            <a:avLst/>
            <a:gdLst>
              <a:gd name="T0" fmla="*/ 2 w 23"/>
              <a:gd name="T1" fmla="*/ 21 h 50"/>
              <a:gd name="T2" fmla="*/ 7 w 23"/>
              <a:gd name="T3" fmla="*/ 41 h 50"/>
              <a:gd name="T4" fmla="*/ 11 w 23"/>
              <a:gd name="T5" fmla="*/ 44 h 50"/>
              <a:gd name="T6" fmla="*/ 16 w 23"/>
              <a:gd name="T7" fmla="*/ 47 h 50"/>
              <a:gd name="T8" fmla="*/ 19 w 23"/>
              <a:gd name="T9" fmla="*/ 49 h 50"/>
              <a:gd name="T10" fmla="*/ 18 w 23"/>
              <a:gd name="T11" fmla="*/ 44 h 50"/>
              <a:gd name="T12" fmla="*/ 19 w 23"/>
              <a:gd name="T13" fmla="*/ 40 h 50"/>
              <a:gd name="T14" fmla="*/ 18 w 23"/>
              <a:gd name="T15" fmla="*/ 35 h 50"/>
              <a:gd name="T16" fmla="*/ 23 w 23"/>
              <a:gd name="T17" fmla="*/ 35 h 50"/>
              <a:gd name="T18" fmla="*/ 16 w 23"/>
              <a:gd name="T19" fmla="*/ 23 h 50"/>
              <a:gd name="T20" fmla="*/ 14 w 23"/>
              <a:gd name="T21" fmla="*/ 21 h 50"/>
              <a:gd name="T22" fmla="*/ 10 w 23"/>
              <a:gd name="T23" fmla="*/ 0 h 50"/>
              <a:gd name="T24" fmla="*/ 0 w 23"/>
              <a:gd name="T25" fmla="*/ 7 h 50"/>
              <a:gd name="T26" fmla="*/ 2 w 23"/>
              <a:gd name="T2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50">
                <a:moveTo>
                  <a:pt x="2" y="21"/>
                </a:moveTo>
                <a:cubicBezTo>
                  <a:pt x="2" y="31"/>
                  <a:pt x="3" y="34"/>
                  <a:pt x="7" y="41"/>
                </a:cubicBezTo>
                <a:cubicBezTo>
                  <a:pt x="9" y="46"/>
                  <a:pt x="11" y="46"/>
                  <a:pt x="11" y="44"/>
                </a:cubicBezTo>
                <a:cubicBezTo>
                  <a:pt x="12" y="49"/>
                  <a:pt x="16" y="50"/>
                  <a:pt x="16" y="47"/>
                </a:cubicBezTo>
                <a:cubicBezTo>
                  <a:pt x="16" y="48"/>
                  <a:pt x="18" y="50"/>
                  <a:pt x="19" y="49"/>
                </a:cubicBezTo>
                <a:cubicBezTo>
                  <a:pt x="20" y="48"/>
                  <a:pt x="19" y="45"/>
                  <a:pt x="18" y="44"/>
                </a:cubicBezTo>
                <a:cubicBezTo>
                  <a:pt x="20" y="44"/>
                  <a:pt x="21" y="43"/>
                  <a:pt x="19" y="40"/>
                </a:cubicBezTo>
                <a:cubicBezTo>
                  <a:pt x="18" y="37"/>
                  <a:pt x="18" y="35"/>
                  <a:pt x="18" y="35"/>
                </a:cubicBezTo>
                <a:cubicBezTo>
                  <a:pt x="20" y="37"/>
                  <a:pt x="22" y="37"/>
                  <a:pt x="23" y="35"/>
                </a:cubicBezTo>
                <a:cubicBezTo>
                  <a:pt x="20" y="32"/>
                  <a:pt x="18" y="27"/>
                  <a:pt x="16" y="23"/>
                </a:cubicBezTo>
                <a:cubicBezTo>
                  <a:pt x="15" y="22"/>
                  <a:pt x="15" y="22"/>
                  <a:pt x="14" y="21"/>
                </a:cubicBezTo>
                <a:cubicBezTo>
                  <a:pt x="10" y="0"/>
                  <a:pt x="10" y="0"/>
                  <a:pt x="10" y="0"/>
                </a:cubicBezTo>
                <a:cubicBezTo>
                  <a:pt x="0" y="7"/>
                  <a:pt x="0" y="7"/>
                  <a:pt x="0" y="7"/>
                </a:cubicBezTo>
                <a:lnTo>
                  <a:pt x="2" y="21"/>
                </a:ln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9" name="Freeform 361">
            <a:extLst>
              <a:ext uri="{FF2B5EF4-FFF2-40B4-BE49-F238E27FC236}">
                <a16:creationId xmlns:a16="http://schemas.microsoft.com/office/drawing/2014/main" id="{49073425-9798-FB4C-B7D7-6CD45AA7D00D}"/>
              </a:ext>
            </a:extLst>
          </p:cNvPr>
          <p:cNvSpPr>
            <a:spLocks/>
          </p:cNvSpPr>
          <p:nvPr/>
        </p:nvSpPr>
        <p:spPr bwMode="auto">
          <a:xfrm>
            <a:off x="8695558" y="4424385"/>
            <a:ext cx="260751" cy="1193137"/>
          </a:xfrm>
          <a:custGeom>
            <a:avLst/>
            <a:gdLst>
              <a:gd name="T0" fmla="*/ 45 w 66"/>
              <a:gd name="T1" fmla="*/ 302 h 302"/>
              <a:gd name="T2" fmla="*/ 0 w 66"/>
              <a:gd name="T3" fmla="*/ 302 h 302"/>
              <a:gd name="T4" fmla="*/ 8 w 66"/>
              <a:gd name="T5" fmla="*/ 153 h 302"/>
              <a:gd name="T6" fmla="*/ 0 w 66"/>
              <a:gd name="T7" fmla="*/ 0 h 302"/>
              <a:gd name="T8" fmla="*/ 66 w 66"/>
              <a:gd name="T9" fmla="*/ 0 h 302"/>
              <a:gd name="T10" fmla="*/ 58 w 66"/>
              <a:gd name="T11" fmla="*/ 152 h 302"/>
              <a:gd name="T12" fmla="*/ 45 w 66"/>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66" h="302">
                <a:moveTo>
                  <a:pt x="45" y="302"/>
                </a:moveTo>
                <a:lnTo>
                  <a:pt x="0" y="302"/>
                </a:lnTo>
                <a:lnTo>
                  <a:pt x="8" y="153"/>
                </a:lnTo>
                <a:lnTo>
                  <a:pt x="0" y="0"/>
                </a:lnTo>
                <a:lnTo>
                  <a:pt x="66" y="0"/>
                </a:lnTo>
                <a:lnTo>
                  <a:pt x="58" y="152"/>
                </a:lnTo>
                <a:lnTo>
                  <a:pt x="45" y="302"/>
                </a:lnTo>
                <a:close/>
              </a:path>
            </a:pathLst>
          </a:custGeom>
          <a:solidFill>
            <a:srgbClr val="87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362">
            <a:extLst>
              <a:ext uri="{FF2B5EF4-FFF2-40B4-BE49-F238E27FC236}">
                <a16:creationId xmlns:a16="http://schemas.microsoft.com/office/drawing/2014/main" id="{951C6715-D279-C44A-A3CB-622B36249A56}"/>
              </a:ext>
            </a:extLst>
          </p:cNvPr>
          <p:cNvSpPr>
            <a:spLocks/>
          </p:cNvSpPr>
          <p:nvPr/>
        </p:nvSpPr>
        <p:spPr bwMode="auto">
          <a:xfrm>
            <a:off x="8916802" y="4424385"/>
            <a:ext cx="252851" cy="1193137"/>
          </a:xfrm>
          <a:custGeom>
            <a:avLst/>
            <a:gdLst>
              <a:gd name="T0" fmla="*/ 4 w 64"/>
              <a:gd name="T1" fmla="*/ 302 h 302"/>
              <a:gd name="T2" fmla="*/ 49 w 64"/>
              <a:gd name="T3" fmla="*/ 302 h 302"/>
              <a:gd name="T4" fmla="*/ 62 w 64"/>
              <a:gd name="T5" fmla="*/ 144 h 302"/>
              <a:gd name="T6" fmla="*/ 64 w 64"/>
              <a:gd name="T7" fmla="*/ 0 h 302"/>
              <a:gd name="T8" fmla="*/ 0 w 64"/>
              <a:gd name="T9" fmla="*/ 0 h 302"/>
              <a:gd name="T10" fmla="*/ 10 w 64"/>
              <a:gd name="T11" fmla="*/ 150 h 302"/>
              <a:gd name="T12" fmla="*/ 4 w 64"/>
              <a:gd name="T13" fmla="*/ 302 h 302"/>
            </a:gdLst>
            <a:ahLst/>
            <a:cxnLst>
              <a:cxn ang="0">
                <a:pos x="T0" y="T1"/>
              </a:cxn>
              <a:cxn ang="0">
                <a:pos x="T2" y="T3"/>
              </a:cxn>
              <a:cxn ang="0">
                <a:pos x="T4" y="T5"/>
              </a:cxn>
              <a:cxn ang="0">
                <a:pos x="T6" y="T7"/>
              </a:cxn>
              <a:cxn ang="0">
                <a:pos x="T8" y="T9"/>
              </a:cxn>
              <a:cxn ang="0">
                <a:pos x="T10" y="T11"/>
              </a:cxn>
              <a:cxn ang="0">
                <a:pos x="T12" y="T13"/>
              </a:cxn>
            </a:cxnLst>
            <a:rect l="0" t="0" r="r" b="b"/>
            <a:pathLst>
              <a:path w="64" h="302">
                <a:moveTo>
                  <a:pt x="4" y="302"/>
                </a:moveTo>
                <a:lnTo>
                  <a:pt x="49" y="302"/>
                </a:lnTo>
                <a:lnTo>
                  <a:pt x="62" y="144"/>
                </a:lnTo>
                <a:lnTo>
                  <a:pt x="64" y="0"/>
                </a:lnTo>
                <a:lnTo>
                  <a:pt x="0" y="0"/>
                </a:lnTo>
                <a:lnTo>
                  <a:pt x="10" y="150"/>
                </a:lnTo>
                <a:lnTo>
                  <a:pt x="4" y="302"/>
                </a:lnTo>
                <a:close/>
              </a:path>
            </a:pathLst>
          </a:custGeom>
          <a:solidFill>
            <a:srgbClr val="871A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1" name="Freeform 363">
            <a:extLst>
              <a:ext uri="{FF2B5EF4-FFF2-40B4-BE49-F238E27FC236}">
                <a16:creationId xmlns:a16="http://schemas.microsoft.com/office/drawing/2014/main" id="{7392A85F-8EFA-2E4B-8F7D-845286EB450D}"/>
              </a:ext>
            </a:extLst>
          </p:cNvPr>
          <p:cNvSpPr>
            <a:spLocks/>
          </p:cNvSpPr>
          <p:nvPr/>
        </p:nvSpPr>
        <p:spPr bwMode="auto">
          <a:xfrm>
            <a:off x="8675802" y="3582869"/>
            <a:ext cx="256801" cy="920533"/>
          </a:xfrm>
          <a:custGeom>
            <a:avLst/>
            <a:gdLst>
              <a:gd name="T0" fmla="*/ 63 w 65"/>
              <a:gd name="T1" fmla="*/ 233 h 233"/>
              <a:gd name="T2" fmla="*/ 0 w 65"/>
              <a:gd name="T3" fmla="*/ 233 h 233"/>
              <a:gd name="T4" fmla="*/ 13 w 65"/>
              <a:gd name="T5" fmla="*/ 139 h 233"/>
              <a:gd name="T6" fmla="*/ 0 w 65"/>
              <a:gd name="T7" fmla="*/ 57 h 233"/>
              <a:gd name="T8" fmla="*/ 13 w 65"/>
              <a:gd name="T9" fmla="*/ 0 h 233"/>
              <a:gd name="T10" fmla="*/ 65 w 65"/>
              <a:gd name="T11" fmla="*/ 0 h 233"/>
              <a:gd name="T12" fmla="*/ 65 w 65"/>
              <a:gd name="T13" fmla="*/ 216 h 233"/>
              <a:gd name="T14" fmla="*/ 63 w 65"/>
              <a:gd name="T15" fmla="*/ 233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33">
                <a:moveTo>
                  <a:pt x="63" y="233"/>
                </a:moveTo>
                <a:lnTo>
                  <a:pt x="0" y="233"/>
                </a:lnTo>
                <a:lnTo>
                  <a:pt x="13" y="139"/>
                </a:lnTo>
                <a:lnTo>
                  <a:pt x="0" y="57"/>
                </a:lnTo>
                <a:lnTo>
                  <a:pt x="13" y="0"/>
                </a:lnTo>
                <a:lnTo>
                  <a:pt x="65" y="0"/>
                </a:lnTo>
                <a:lnTo>
                  <a:pt x="65" y="216"/>
                </a:lnTo>
                <a:lnTo>
                  <a:pt x="63" y="233"/>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2" name="Freeform 364">
            <a:extLst>
              <a:ext uri="{FF2B5EF4-FFF2-40B4-BE49-F238E27FC236}">
                <a16:creationId xmlns:a16="http://schemas.microsoft.com/office/drawing/2014/main" id="{E2D6A79C-796E-C74F-AF5F-296B5B20F41A}"/>
              </a:ext>
            </a:extLst>
          </p:cNvPr>
          <p:cNvSpPr>
            <a:spLocks/>
          </p:cNvSpPr>
          <p:nvPr/>
        </p:nvSpPr>
        <p:spPr bwMode="auto">
          <a:xfrm>
            <a:off x="8446658" y="3977947"/>
            <a:ext cx="169884" cy="173834"/>
          </a:xfrm>
          <a:custGeom>
            <a:avLst/>
            <a:gdLst>
              <a:gd name="T0" fmla="*/ 16 w 23"/>
              <a:gd name="T1" fmla="*/ 3 h 24"/>
              <a:gd name="T2" fmla="*/ 20 w 23"/>
              <a:gd name="T3" fmla="*/ 17 h 24"/>
              <a:gd name="T4" fmla="*/ 7 w 23"/>
              <a:gd name="T5" fmla="*/ 21 h 24"/>
              <a:gd name="T6" fmla="*/ 2 w 23"/>
              <a:gd name="T7" fmla="*/ 8 h 24"/>
              <a:gd name="T8" fmla="*/ 16 w 23"/>
              <a:gd name="T9" fmla="*/ 3 h 24"/>
            </a:gdLst>
            <a:ahLst/>
            <a:cxnLst>
              <a:cxn ang="0">
                <a:pos x="T0" y="T1"/>
              </a:cxn>
              <a:cxn ang="0">
                <a:pos x="T2" y="T3"/>
              </a:cxn>
              <a:cxn ang="0">
                <a:pos x="T4" y="T5"/>
              </a:cxn>
              <a:cxn ang="0">
                <a:pos x="T6" y="T7"/>
              </a:cxn>
              <a:cxn ang="0">
                <a:pos x="T8" y="T9"/>
              </a:cxn>
            </a:cxnLst>
            <a:rect l="0" t="0" r="r" b="b"/>
            <a:pathLst>
              <a:path w="23" h="24">
                <a:moveTo>
                  <a:pt x="16" y="3"/>
                </a:moveTo>
                <a:cubicBezTo>
                  <a:pt x="21" y="5"/>
                  <a:pt x="23" y="11"/>
                  <a:pt x="20" y="17"/>
                </a:cubicBezTo>
                <a:cubicBezTo>
                  <a:pt x="18" y="22"/>
                  <a:pt x="12" y="24"/>
                  <a:pt x="7" y="21"/>
                </a:cubicBezTo>
                <a:cubicBezTo>
                  <a:pt x="2" y="19"/>
                  <a:pt x="0" y="13"/>
                  <a:pt x="2" y="8"/>
                </a:cubicBezTo>
                <a:cubicBezTo>
                  <a:pt x="5" y="2"/>
                  <a:pt x="11" y="0"/>
                  <a:pt x="16" y="3"/>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3" name="Freeform 365">
            <a:extLst>
              <a:ext uri="{FF2B5EF4-FFF2-40B4-BE49-F238E27FC236}">
                <a16:creationId xmlns:a16="http://schemas.microsoft.com/office/drawing/2014/main" id="{0FBDAE73-5C47-0D41-BE10-3ADF2D0FB492}"/>
              </a:ext>
            </a:extLst>
          </p:cNvPr>
          <p:cNvSpPr>
            <a:spLocks/>
          </p:cNvSpPr>
          <p:nvPr/>
        </p:nvSpPr>
        <p:spPr bwMode="auto">
          <a:xfrm>
            <a:off x="8600738" y="3567066"/>
            <a:ext cx="244948" cy="233097"/>
          </a:xfrm>
          <a:custGeom>
            <a:avLst/>
            <a:gdLst>
              <a:gd name="T0" fmla="*/ 29 w 33"/>
              <a:gd name="T1" fmla="*/ 22 h 32"/>
              <a:gd name="T2" fmla="*/ 10 w 33"/>
              <a:gd name="T3" fmla="*/ 28 h 32"/>
              <a:gd name="T4" fmla="*/ 4 w 33"/>
              <a:gd name="T5" fmla="*/ 9 h 32"/>
              <a:gd name="T6" fmla="*/ 23 w 33"/>
              <a:gd name="T7" fmla="*/ 3 h 32"/>
              <a:gd name="T8" fmla="*/ 29 w 33"/>
              <a:gd name="T9" fmla="*/ 22 h 32"/>
            </a:gdLst>
            <a:ahLst/>
            <a:cxnLst>
              <a:cxn ang="0">
                <a:pos x="T0" y="T1"/>
              </a:cxn>
              <a:cxn ang="0">
                <a:pos x="T2" y="T3"/>
              </a:cxn>
              <a:cxn ang="0">
                <a:pos x="T4" y="T5"/>
              </a:cxn>
              <a:cxn ang="0">
                <a:pos x="T6" y="T7"/>
              </a:cxn>
              <a:cxn ang="0">
                <a:pos x="T8" y="T9"/>
              </a:cxn>
            </a:cxnLst>
            <a:rect l="0" t="0" r="r" b="b"/>
            <a:pathLst>
              <a:path w="33" h="32">
                <a:moveTo>
                  <a:pt x="29" y="22"/>
                </a:moveTo>
                <a:cubicBezTo>
                  <a:pt x="26" y="29"/>
                  <a:pt x="17" y="32"/>
                  <a:pt x="10" y="28"/>
                </a:cubicBezTo>
                <a:cubicBezTo>
                  <a:pt x="3" y="25"/>
                  <a:pt x="0" y="16"/>
                  <a:pt x="4" y="9"/>
                </a:cubicBezTo>
                <a:cubicBezTo>
                  <a:pt x="8" y="2"/>
                  <a:pt x="16" y="0"/>
                  <a:pt x="23" y="3"/>
                </a:cubicBezTo>
                <a:cubicBezTo>
                  <a:pt x="30" y="7"/>
                  <a:pt x="33" y="15"/>
                  <a:pt x="29" y="22"/>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4" name="Freeform 366">
            <a:extLst>
              <a:ext uri="{FF2B5EF4-FFF2-40B4-BE49-F238E27FC236}">
                <a16:creationId xmlns:a16="http://schemas.microsoft.com/office/drawing/2014/main" id="{9D8361EA-5A1A-CB41-90B2-69CBFBC9196C}"/>
              </a:ext>
            </a:extLst>
          </p:cNvPr>
          <p:cNvSpPr>
            <a:spLocks/>
          </p:cNvSpPr>
          <p:nvPr/>
        </p:nvSpPr>
        <p:spPr bwMode="auto">
          <a:xfrm>
            <a:off x="8462461" y="3634229"/>
            <a:ext cx="351621" cy="466192"/>
          </a:xfrm>
          <a:custGeom>
            <a:avLst/>
            <a:gdLst>
              <a:gd name="T0" fmla="*/ 43 w 89"/>
              <a:gd name="T1" fmla="*/ 0 h 118"/>
              <a:gd name="T2" fmla="*/ 0 w 89"/>
              <a:gd name="T3" fmla="*/ 102 h 118"/>
              <a:gd name="T4" fmla="*/ 33 w 89"/>
              <a:gd name="T5" fmla="*/ 118 h 118"/>
              <a:gd name="T6" fmla="*/ 89 w 89"/>
              <a:gd name="T7" fmla="*/ 24 h 118"/>
              <a:gd name="T8" fmla="*/ 43 w 89"/>
              <a:gd name="T9" fmla="*/ 0 h 118"/>
            </a:gdLst>
            <a:ahLst/>
            <a:cxnLst>
              <a:cxn ang="0">
                <a:pos x="T0" y="T1"/>
              </a:cxn>
              <a:cxn ang="0">
                <a:pos x="T2" y="T3"/>
              </a:cxn>
              <a:cxn ang="0">
                <a:pos x="T4" y="T5"/>
              </a:cxn>
              <a:cxn ang="0">
                <a:pos x="T6" y="T7"/>
              </a:cxn>
              <a:cxn ang="0">
                <a:pos x="T8" y="T9"/>
              </a:cxn>
            </a:cxnLst>
            <a:rect l="0" t="0" r="r" b="b"/>
            <a:pathLst>
              <a:path w="89" h="118">
                <a:moveTo>
                  <a:pt x="43" y="0"/>
                </a:moveTo>
                <a:lnTo>
                  <a:pt x="0" y="102"/>
                </a:lnTo>
                <a:lnTo>
                  <a:pt x="33" y="118"/>
                </a:lnTo>
                <a:lnTo>
                  <a:pt x="89" y="24"/>
                </a:lnTo>
                <a:lnTo>
                  <a:pt x="43" y="0"/>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5" name="Freeform 367">
            <a:extLst>
              <a:ext uri="{FF2B5EF4-FFF2-40B4-BE49-F238E27FC236}">
                <a16:creationId xmlns:a16="http://schemas.microsoft.com/office/drawing/2014/main" id="{F6C3F2BC-7D33-3D45-8940-75842CBCCEF9}"/>
              </a:ext>
            </a:extLst>
          </p:cNvPr>
          <p:cNvSpPr>
            <a:spLocks/>
          </p:cNvSpPr>
          <p:nvPr/>
        </p:nvSpPr>
        <p:spPr bwMode="auto">
          <a:xfrm>
            <a:off x="8549378" y="4400681"/>
            <a:ext cx="126424" cy="59263"/>
          </a:xfrm>
          <a:custGeom>
            <a:avLst/>
            <a:gdLst>
              <a:gd name="T0" fmla="*/ 32 w 32"/>
              <a:gd name="T1" fmla="*/ 8 h 15"/>
              <a:gd name="T2" fmla="*/ 2 w 32"/>
              <a:gd name="T3" fmla="*/ 15 h 15"/>
              <a:gd name="T4" fmla="*/ 0 w 32"/>
              <a:gd name="T5" fmla="*/ 6 h 15"/>
              <a:gd name="T6" fmla="*/ 30 w 32"/>
              <a:gd name="T7" fmla="*/ 0 h 15"/>
              <a:gd name="T8" fmla="*/ 32 w 32"/>
              <a:gd name="T9" fmla="*/ 8 h 15"/>
            </a:gdLst>
            <a:ahLst/>
            <a:cxnLst>
              <a:cxn ang="0">
                <a:pos x="T0" y="T1"/>
              </a:cxn>
              <a:cxn ang="0">
                <a:pos x="T2" y="T3"/>
              </a:cxn>
              <a:cxn ang="0">
                <a:pos x="T4" y="T5"/>
              </a:cxn>
              <a:cxn ang="0">
                <a:pos x="T6" y="T7"/>
              </a:cxn>
              <a:cxn ang="0">
                <a:pos x="T8" y="T9"/>
              </a:cxn>
            </a:cxnLst>
            <a:rect l="0" t="0" r="r" b="b"/>
            <a:pathLst>
              <a:path w="32" h="15">
                <a:moveTo>
                  <a:pt x="32" y="8"/>
                </a:moveTo>
                <a:lnTo>
                  <a:pt x="2" y="15"/>
                </a:lnTo>
                <a:lnTo>
                  <a:pt x="0" y="6"/>
                </a:lnTo>
                <a:lnTo>
                  <a:pt x="30" y="0"/>
                </a:lnTo>
                <a:lnTo>
                  <a:pt x="32" y="8"/>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6" name="Freeform 368">
            <a:extLst>
              <a:ext uri="{FF2B5EF4-FFF2-40B4-BE49-F238E27FC236}">
                <a16:creationId xmlns:a16="http://schemas.microsoft.com/office/drawing/2014/main" id="{1EC783D7-6EBB-1C46-8A65-381C4396CD7E}"/>
              </a:ext>
            </a:extLst>
          </p:cNvPr>
          <p:cNvSpPr>
            <a:spLocks/>
          </p:cNvSpPr>
          <p:nvPr/>
        </p:nvSpPr>
        <p:spPr bwMode="auto">
          <a:xfrm>
            <a:off x="8446658" y="3985850"/>
            <a:ext cx="169884" cy="158031"/>
          </a:xfrm>
          <a:custGeom>
            <a:avLst/>
            <a:gdLst>
              <a:gd name="T0" fmla="*/ 14 w 23"/>
              <a:gd name="T1" fmla="*/ 21 h 22"/>
              <a:gd name="T2" fmla="*/ 1 w 23"/>
              <a:gd name="T3" fmla="*/ 14 h 22"/>
              <a:gd name="T4" fmla="*/ 9 w 23"/>
              <a:gd name="T5" fmla="*/ 1 h 22"/>
              <a:gd name="T6" fmla="*/ 21 w 23"/>
              <a:gd name="T7" fmla="*/ 8 h 22"/>
              <a:gd name="T8" fmla="*/ 14 w 23"/>
              <a:gd name="T9" fmla="*/ 21 h 22"/>
            </a:gdLst>
            <a:ahLst/>
            <a:cxnLst>
              <a:cxn ang="0">
                <a:pos x="T0" y="T1"/>
              </a:cxn>
              <a:cxn ang="0">
                <a:pos x="T2" y="T3"/>
              </a:cxn>
              <a:cxn ang="0">
                <a:pos x="T4" y="T5"/>
              </a:cxn>
              <a:cxn ang="0">
                <a:pos x="T6" y="T7"/>
              </a:cxn>
              <a:cxn ang="0">
                <a:pos x="T8" y="T9"/>
              </a:cxn>
            </a:cxnLst>
            <a:rect l="0" t="0" r="r" b="b"/>
            <a:pathLst>
              <a:path w="23" h="22">
                <a:moveTo>
                  <a:pt x="14" y="21"/>
                </a:moveTo>
                <a:cubicBezTo>
                  <a:pt x="8" y="22"/>
                  <a:pt x="3" y="19"/>
                  <a:pt x="1" y="14"/>
                </a:cubicBezTo>
                <a:cubicBezTo>
                  <a:pt x="0" y="8"/>
                  <a:pt x="3" y="3"/>
                  <a:pt x="9" y="1"/>
                </a:cubicBezTo>
                <a:cubicBezTo>
                  <a:pt x="14" y="0"/>
                  <a:pt x="20" y="3"/>
                  <a:pt x="21" y="8"/>
                </a:cubicBezTo>
                <a:cubicBezTo>
                  <a:pt x="23" y="14"/>
                  <a:pt x="19" y="20"/>
                  <a:pt x="14" y="21"/>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7" name="Freeform 369">
            <a:extLst>
              <a:ext uri="{FF2B5EF4-FFF2-40B4-BE49-F238E27FC236}">
                <a16:creationId xmlns:a16="http://schemas.microsoft.com/office/drawing/2014/main" id="{45F31340-F79A-D34C-9AC2-94583B3930AD}"/>
              </a:ext>
            </a:extLst>
          </p:cNvPr>
          <p:cNvSpPr>
            <a:spLocks/>
          </p:cNvSpPr>
          <p:nvPr/>
        </p:nvSpPr>
        <p:spPr bwMode="auto">
          <a:xfrm>
            <a:off x="8454558" y="4041160"/>
            <a:ext cx="213341" cy="383227"/>
          </a:xfrm>
          <a:custGeom>
            <a:avLst/>
            <a:gdLst>
              <a:gd name="T0" fmla="*/ 54 w 54"/>
              <a:gd name="T1" fmla="*/ 89 h 97"/>
              <a:gd name="T2" fmla="*/ 37 w 54"/>
              <a:gd name="T3" fmla="*/ 0 h 97"/>
              <a:gd name="T4" fmla="*/ 0 w 54"/>
              <a:gd name="T5" fmla="*/ 12 h 97"/>
              <a:gd name="T6" fmla="*/ 21 w 54"/>
              <a:gd name="T7" fmla="*/ 97 h 97"/>
              <a:gd name="T8" fmla="*/ 54 w 54"/>
              <a:gd name="T9" fmla="*/ 89 h 97"/>
            </a:gdLst>
            <a:ahLst/>
            <a:cxnLst>
              <a:cxn ang="0">
                <a:pos x="T0" y="T1"/>
              </a:cxn>
              <a:cxn ang="0">
                <a:pos x="T2" y="T3"/>
              </a:cxn>
              <a:cxn ang="0">
                <a:pos x="T4" y="T5"/>
              </a:cxn>
              <a:cxn ang="0">
                <a:pos x="T6" y="T7"/>
              </a:cxn>
              <a:cxn ang="0">
                <a:pos x="T8" y="T9"/>
              </a:cxn>
            </a:cxnLst>
            <a:rect l="0" t="0" r="r" b="b"/>
            <a:pathLst>
              <a:path w="54" h="97">
                <a:moveTo>
                  <a:pt x="54" y="89"/>
                </a:moveTo>
                <a:lnTo>
                  <a:pt x="37" y="0"/>
                </a:lnTo>
                <a:lnTo>
                  <a:pt x="0" y="12"/>
                </a:lnTo>
                <a:lnTo>
                  <a:pt x="21" y="97"/>
                </a:lnTo>
                <a:lnTo>
                  <a:pt x="54" y="89"/>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8" name="Freeform 370">
            <a:extLst>
              <a:ext uri="{FF2B5EF4-FFF2-40B4-BE49-F238E27FC236}">
                <a16:creationId xmlns:a16="http://schemas.microsoft.com/office/drawing/2014/main" id="{7C1E1FDD-D185-E448-88E2-1DB4453AFE34}"/>
              </a:ext>
            </a:extLst>
          </p:cNvPr>
          <p:cNvSpPr>
            <a:spLocks/>
          </p:cNvSpPr>
          <p:nvPr/>
        </p:nvSpPr>
        <p:spPr bwMode="auto">
          <a:xfrm>
            <a:off x="9410648" y="2887533"/>
            <a:ext cx="161983" cy="402981"/>
          </a:xfrm>
          <a:custGeom>
            <a:avLst/>
            <a:gdLst>
              <a:gd name="T0" fmla="*/ 20 w 22"/>
              <a:gd name="T1" fmla="*/ 33 h 55"/>
              <a:gd name="T2" fmla="*/ 19 w 22"/>
              <a:gd name="T3" fmla="*/ 12 h 55"/>
              <a:gd name="T4" fmla="*/ 15 w 22"/>
              <a:gd name="T5" fmla="*/ 8 h 55"/>
              <a:gd name="T6" fmla="*/ 10 w 22"/>
              <a:gd name="T7" fmla="*/ 4 h 55"/>
              <a:gd name="T8" fmla="*/ 7 w 22"/>
              <a:gd name="T9" fmla="*/ 2 h 55"/>
              <a:gd name="T10" fmla="*/ 7 w 22"/>
              <a:gd name="T11" fmla="*/ 6 h 55"/>
              <a:gd name="T12" fmla="*/ 5 w 22"/>
              <a:gd name="T13" fmla="*/ 11 h 55"/>
              <a:gd name="T14" fmla="*/ 5 w 22"/>
              <a:gd name="T15" fmla="*/ 15 h 55"/>
              <a:gd name="T16" fmla="*/ 0 w 22"/>
              <a:gd name="T17" fmla="*/ 14 h 55"/>
              <a:gd name="T18" fmla="*/ 5 w 22"/>
              <a:gd name="T19" fmla="*/ 28 h 55"/>
              <a:gd name="T20" fmla="*/ 7 w 22"/>
              <a:gd name="T21" fmla="*/ 31 h 55"/>
              <a:gd name="T22" fmla="*/ 6 w 22"/>
              <a:gd name="T23" fmla="*/ 55 h 55"/>
              <a:gd name="T24" fmla="*/ 19 w 22"/>
              <a:gd name="T25" fmla="*/ 49 h 55"/>
              <a:gd name="T26" fmla="*/ 20 w 22"/>
              <a:gd name="T27"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5">
                <a:moveTo>
                  <a:pt x="20" y="33"/>
                </a:moveTo>
                <a:cubicBezTo>
                  <a:pt x="22" y="23"/>
                  <a:pt x="22" y="21"/>
                  <a:pt x="19" y="12"/>
                </a:cubicBezTo>
                <a:cubicBezTo>
                  <a:pt x="17" y="7"/>
                  <a:pt x="15" y="6"/>
                  <a:pt x="15" y="8"/>
                </a:cubicBezTo>
                <a:cubicBezTo>
                  <a:pt x="15" y="3"/>
                  <a:pt x="10" y="0"/>
                  <a:pt x="10" y="4"/>
                </a:cubicBezTo>
                <a:cubicBezTo>
                  <a:pt x="10" y="3"/>
                  <a:pt x="8" y="1"/>
                  <a:pt x="7" y="2"/>
                </a:cubicBezTo>
                <a:cubicBezTo>
                  <a:pt x="5" y="3"/>
                  <a:pt x="6" y="5"/>
                  <a:pt x="7" y="6"/>
                </a:cubicBezTo>
                <a:cubicBezTo>
                  <a:pt x="6" y="6"/>
                  <a:pt x="3" y="7"/>
                  <a:pt x="5" y="11"/>
                </a:cubicBezTo>
                <a:cubicBezTo>
                  <a:pt x="6" y="14"/>
                  <a:pt x="5" y="15"/>
                  <a:pt x="5" y="15"/>
                </a:cubicBezTo>
                <a:cubicBezTo>
                  <a:pt x="3" y="12"/>
                  <a:pt x="1" y="12"/>
                  <a:pt x="0" y="14"/>
                </a:cubicBezTo>
                <a:cubicBezTo>
                  <a:pt x="2" y="17"/>
                  <a:pt x="3" y="24"/>
                  <a:pt x="5" y="28"/>
                </a:cubicBezTo>
                <a:cubicBezTo>
                  <a:pt x="6" y="29"/>
                  <a:pt x="6" y="30"/>
                  <a:pt x="7" y="31"/>
                </a:cubicBezTo>
                <a:cubicBezTo>
                  <a:pt x="6" y="55"/>
                  <a:pt x="6" y="55"/>
                  <a:pt x="6" y="55"/>
                </a:cubicBezTo>
                <a:cubicBezTo>
                  <a:pt x="19" y="49"/>
                  <a:pt x="19" y="49"/>
                  <a:pt x="19" y="49"/>
                </a:cubicBezTo>
                <a:lnTo>
                  <a:pt x="20" y="33"/>
                </a:ln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9" name="Freeform 371">
            <a:extLst>
              <a:ext uri="{FF2B5EF4-FFF2-40B4-BE49-F238E27FC236}">
                <a16:creationId xmlns:a16="http://schemas.microsoft.com/office/drawing/2014/main" id="{115FFE42-506F-704C-B8DA-31EDC1E65AEA}"/>
              </a:ext>
            </a:extLst>
          </p:cNvPr>
          <p:cNvSpPr>
            <a:spLocks/>
          </p:cNvSpPr>
          <p:nvPr/>
        </p:nvSpPr>
        <p:spPr bwMode="auto">
          <a:xfrm>
            <a:off x="8932605" y="3582869"/>
            <a:ext cx="272604" cy="920533"/>
          </a:xfrm>
          <a:custGeom>
            <a:avLst/>
            <a:gdLst>
              <a:gd name="T0" fmla="*/ 2 w 69"/>
              <a:gd name="T1" fmla="*/ 233 h 233"/>
              <a:gd name="T2" fmla="*/ 67 w 69"/>
              <a:gd name="T3" fmla="*/ 233 h 233"/>
              <a:gd name="T4" fmla="*/ 52 w 69"/>
              <a:gd name="T5" fmla="*/ 139 h 233"/>
              <a:gd name="T6" fmla="*/ 69 w 69"/>
              <a:gd name="T7" fmla="*/ 44 h 233"/>
              <a:gd name="T8" fmla="*/ 54 w 69"/>
              <a:gd name="T9" fmla="*/ 0 h 233"/>
              <a:gd name="T10" fmla="*/ 0 w 69"/>
              <a:gd name="T11" fmla="*/ 0 h 233"/>
              <a:gd name="T12" fmla="*/ 0 w 69"/>
              <a:gd name="T13" fmla="*/ 216 h 233"/>
              <a:gd name="T14" fmla="*/ 2 w 69"/>
              <a:gd name="T15" fmla="*/ 233 h 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33">
                <a:moveTo>
                  <a:pt x="2" y="233"/>
                </a:moveTo>
                <a:lnTo>
                  <a:pt x="67" y="233"/>
                </a:lnTo>
                <a:lnTo>
                  <a:pt x="52" y="139"/>
                </a:lnTo>
                <a:lnTo>
                  <a:pt x="69" y="44"/>
                </a:lnTo>
                <a:lnTo>
                  <a:pt x="54" y="0"/>
                </a:lnTo>
                <a:lnTo>
                  <a:pt x="0" y="0"/>
                </a:lnTo>
                <a:lnTo>
                  <a:pt x="0" y="216"/>
                </a:lnTo>
                <a:lnTo>
                  <a:pt x="2" y="233"/>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0" name="Freeform 372">
            <a:extLst>
              <a:ext uri="{FF2B5EF4-FFF2-40B4-BE49-F238E27FC236}">
                <a16:creationId xmlns:a16="http://schemas.microsoft.com/office/drawing/2014/main" id="{2A4ADE2C-08A4-8445-AAEC-AD4C497973BD}"/>
              </a:ext>
            </a:extLst>
          </p:cNvPr>
          <p:cNvSpPr>
            <a:spLocks/>
          </p:cNvSpPr>
          <p:nvPr/>
        </p:nvSpPr>
        <p:spPr bwMode="auto">
          <a:xfrm>
            <a:off x="9410648" y="3480149"/>
            <a:ext cx="169884" cy="165934"/>
          </a:xfrm>
          <a:custGeom>
            <a:avLst/>
            <a:gdLst>
              <a:gd name="T0" fmla="*/ 1 w 23"/>
              <a:gd name="T1" fmla="*/ 14 h 23"/>
              <a:gd name="T2" fmla="*/ 14 w 23"/>
              <a:gd name="T3" fmla="*/ 22 h 23"/>
              <a:gd name="T4" fmla="*/ 21 w 23"/>
              <a:gd name="T5" fmla="*/ 9 h 23"/>
              <a:gd name="T6" fmla="*/ 9 w 23"/>
              <a:gd name="T7" fmla="*/ 2 h 23"/>
              <a:gd name="T8" fmla="*/ 1 w 23"/>
              <a:gd name="T9" fmla="*/ 14 h 23"/>
            </a:gdLst>
            <a:ahLst/>
            <a:cxnLst>
              <a:cxn ang="0">
                <a:pos x="T0" y="T1"/>
              </a:cxn>
              <a:cxn ang="0">
                <a:pos x="T2" y="T3"/>
              </a:cxn>
              <a:cxn ang="0">
                <a:pos x="T4" y="T5"/>
              </a:cxn>
              <a:cxn ang="0">
                <a:pos x="T6" y="T7"/>
              </a:cxn>
              <a:cxn ang="0">
                <a:pos x="T8" y="T9"/>
              </a:cxn>
            </a:cxnLst>
            <a:rect l="0" t="0" r="r" b="b"/>
            <a:pathLst>
              <a:path w="23" h="23">
                <a:moveTo>
                  <a:pt x="1" y="14"/>
                </a:moveTo>
                <a:cubicBezTo>
                  <a:pt x="3" y="20"/>
                  <a:pt x="8" y="23"/>
                  <a:pt x="14" y="22"/>
                </a:cubicBezTo>
                <a:cubicBezTo>
                  <a:pt x="19" y="20"/>
                  <a:pt x="23" y="14"/>
                  <a:pt x="21" y="9"/>
                </a:cubicBezTo>
                <a:cubicBezTo>
                  <a:pt x="20" y="4"/>
                  <a:pt x="14" y="0"/>
                  <a:pt x="9" y="2"/>
                </a:cubicBezTo>
                <a:cubicBezTo>
                  <a:pt x="3" y="3"/>
                  <a:pt x="0" y="9"/>
                  <a:pt x="1" y="14"/>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1" name="Freeform 373">
            <a:extLst>
              <a:ext uri="{FF2B5EF4-FFF2-40B4-BE49-F238E27FC236}">
                <a16:creationId xmlns:a16="http://schemas.microsoft.com/office/drawing/2014/main" id="{B27EE663-7461-0944-8916-BE5B212D82F6}"/>
              </a:ext>
            </a:extLst>
          </p:cNvPr>
          <p:cNvSpPr>
            <a:spLocks/>
          </p:cNvSpPr>
          <p:nvPr/>
        </p:nvSpPr>
        <p:spPr bwMode="auto">
          <a:xfrm>
            <a:off x="9019523" y="3559165"/>
            <a:ext cx="229145" cy="233097"/>
          </a:xfrm>
          <a:custGeom>
            <a:avLst/>
            <a:gdLst>
              <a:gd name="T0" fmla="*/ 20 w 31"/>
              <a:gd name="T1" fmla="*/ 30 h 32"/>
              <a:gd name="T2" fmla="*/ 29 w 31"/>
              <a:gd name="T3" fmla="*/ 12 h 32"/>
              <a:gd name="T4" fmla="*/ 12 w 31"/>
              <a:gd name="T5" fmla="*/ 2 h 32"/>
              <a:gd name="T6" fmla="*/ 2 w 31"/>
              <a:gd name="T7" fmla="*/ 20 h 32"/>
              <a:gd name="T8" fmla="*/ 20 w 31"/>
              <a:gd name="T9" fmla="*/ 30 h 32"/>
            </a:gdLst>
            <a:ahLst/>
            <a:cxnLst>
              <a:cxn ang="0">
                <a:pos x="T0" y="T1"/>
              </a:cxn>
              <a:cxn ang="0">
                <a:pos x="T2" y="T3"/>
              </a:cxn>
              <a:cxn ang="0">
                <a:pos x="T4" y="T5"/>
              </a:cxn>
              <a:cxn ang="0">
                <a:pos x="T6" y="T7"/>
              </a:cxn>
              <a:cxn ang="0">
                <a:pos x="T8" y="T9"/>
              </a:cxn>
            </a:cxnLst>
            <a:rect l="0" t="0" r="r" b="b"/>
            <a:pathLst>
              <a:path w="31" h="32">
                <a:moveTo>
                  <a:pt x="20" y="30"/>
                </a:moveTo>
                <a:cubicBezTo>
                  <a:pt x="27" y="27"/>
                  <a:pt x="31" y="20"/>
                  <a:pt x="29" y="12"/>
                </a:cubicBezTo>
                <a:cubicBezTo>
                  <a:pt x="27" y="5"/>
                  <a:pt x="20" y="0"/>
                  <a:pt x="12" y="2"/>
                </a:cubicBezTo>
                <a:cubicBezTo>
                  <a:pt x="4" y="4"/>
                  <a:pt x="0" y="12"/>
                  <a:pt x="2" y="20"/>
                </a:cubicBezTo>
                <a:cubicBezTo>
                  <a:pt x="4" y="27"/>
                  <a:pt x="12" y="32"/>
                  <a:pt x="20" y="30"/>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2" name="Freeform 374">
            <a:extLst>
              <a:ext uri="{FF2B5EF4-FFF2-40B4-BE49-F238E27FC236}">
                <a16:creationId xmlns:a16="http://schemas.microsoft.com/office/drawing/2014/main" id="{F9285632-B987-F448-B319-F6BD5C415275}"/>
              </a:ext>
            </a:extLst>
          </p:cNvPr>
          <p:cNvSpPr>
            <a:spLocks/>
          </p:cNvSpPr>
          <p:nvPr/>
        </p:nvSpPr>
        <p:spPr bwMode="auto">
          <a:xfrm>
            <a:off x="9110388" y="3495952"/>
            <a:ext cx="402979" cy="284457"/>
          </a:xfrm>
          <a:custGeom>
            <a:avLst/>
            <a:gdLst>
              <a:gd name="T0" fmla="*/ 0 w 102"/>
              <a:gd name="T1" fmla="*/ 20 h 72"/>
              <a:gd name="T2" fmla="*/ 93 w 102"/>
              <a:gd name="T3" fmla="*/ 0 h 72"/>
              <a:gd name="T4" fmla="*/ 102 w 102"/>
              <a:gd name="T5" fmla="*/ 37 h 72"/>
              <a:gd name="T6" fmla="*/ 15 w 102"/>
              <a:gd name="T7" fmla="*/ 72 h 72"/>
              <a:gd name="T8" fmla="*/ 0 w 102"/>
              <a:gd name="T9" fmla="*/ 20 h 72"/>
            </a:gdLst>
            <a:ahLst/>
            <a:cxnLst>
              <a:cxn ang="0">
                <a:pos x="T0" y="T1"/>
              </a:cxn>
              <a:cxn ang="0">
                <a:pos x="T2" y="T3"/>
              </a:cxn>
              <a:cxn ang="0">
                <a:pos x="T4" y="T5"/>
              </a:cxn>
              <a:cxn ang="0">
                <a:pos x="T6" y="T7"/>
              </a:cxn>
              <a:cxn ang="0">
                <a:pos x="T8" y="T9"/>
              </a:cxn>
            </a:cxnLst>
            <a:rect l="0" t="0" r="r" b="b"/>
            <a:pathLst>
              <a:path w="102" h="72">
                <a:moveTo>
                  <a:pt x="0" y="20"/>
                </a:moveTo>
                <a:lnTo>
                  <a:pt x="93" y="0"/>
                </a:lnTo>
                <a:lnTo>
                  <a:pt x="102" y="37"/>
                </a:lnTo>
                <a:lnTo>
                  <a:pt x="15" y="72"/>
                </a:lnTo>
                <a:lnTo>
                  <a:pt x="0" y="20"/>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3" name="Freeform 375">
            <a:extLst>
              <a:ext uri="{FF2B5EF4-FFF2-40B4-BE49-F238E27FC236}">
                <a16:creationId xmlns:a16="http://schemas.microsoft.com/office/drawing/2014/main" id="{C801E63B-D45F-6A4A-8DAE-55DC3B689202}"/>
              </a:ext>
            </a:extLst>
          </p:cNvPr>
          <p:cNvSpPr>
            <a:spLocks/>
          </p:cNvSpPr>
          <p:nvPr/>
        </p:nvSpPr>
        <p:spPr bwMode="auto">
          <a:xfrm>
            <a:off x="9446205" y="3171988"/>
            <a:ext cx="126424" cy="43460"/>
          </a:xfrm>
          <a:custGeom>
            <a:avLst/>
            <a:gdLst>
              <a:gd name="T0" fmla="*/ 32 w 32"/>
              <a:gd name="T1" fmla="*/ 2 h 11"/>
              <a:gd name="T2" fmla="*/ 0 w 32"/>
              <a:gd name="T3" fmla="*/ 0 h 11"/>
              <a:gd name="T4" fmla="*/ 0 w 32"/>
              <a:gd name="T5" fmla="*/ 9 h 11"/>
              <a:gd name="T6" fmla="*/ 32 w 32"/>
              <a:gd name="T7" fmla="*/ 11 h 11"/>
              <a:gd name="T8" fmla="*/ 32 w 32"/>
              <a:gd name="T9" fmla="*/ 2 h 11"/>
            </a:gdLst>
            <a:ahLst/>
            <a:cxnLst>
              <a:cxn ang="0">
                <a:pos x="T0" y="T1"/>
              </a:cxn>
              <a:cxn ang="0">
                <a:pos x="T2" y="T3"/>
              </a:cxn>
              <a:cxn ang="0">
                <a:pos x="T4" y="T5"/>
              </a:cxn>
              <a:cxn ang="0">
                <a:pos x="T6" y="T7"/>
              </a:cxn>
              <a:cxn ang="0">
                <a:pos x="T8" y="T9"/>
              </a:cxn>
            </a:cxnLst>
            <a:rect l="0" t="0" r="r" b="b"/>
            <a:pathLst>
              <a:path w="32" h="11">
                <a:moveTo>
                  <a:pt x="32" y="2"/>
                </a:moveTo>
                <a:lnTo>
                  <a:pt x="0" y="0"/>
                </a:lnTo>
                <a:lnTo>
                  <a:pt x="0" y="9"/>
                </a:lnTo>
                <a:lnTo>
                  <a:pt x="32" y="11"/>
                </a:lnTo>
                <a:lnTo>
                  <a:pt x="32" y="2"/>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4" name="Freeform 376">
            <a:extLst>
              <a:ext uri="{FF2B5EF4-FFF2-40B4-BE49-F238E27FC236}">
                <a16:creationId xmlns:a16="http://schemas.microsoft.com/office/drawing/2014/main" id="{5C63E353-8FEB-E942-AD19-AF215F7CDE41}"/>
              </a:ext>
            </a:extLst>
          </p:cNvPr>
          <p:cNvSpPr>
            <a:spLocks/>
          </p:cNvSpPr>
          <p:nvPr/>
        </p:nvSpPr>
        <p:spPr bwMode="auto">
          <a:xfrm>
            <a:off x="9418549" y="3488051"/>
            <a:ext cx="154081" cy="154083"/>
          </a:xfrm>
          <a:custGeom>
            <a:avLst/>
            <a:gdLst>
              <a:gd name="T0" fmla="*/ 11 w 21"/>
              <a:gd name="T1" fmla="*/ 0 h 21"/>
              <a:gd name="T2" fmla="*/ 0 w 21"/>
              <a:gd name="T3" fmla="*/ 10 h 21"/>
              <a:gd name="T4" fmla="*/ 10 w 21"/>
              <a:gd name="T5" fmla="*/ 21 h 21"/>
              <a:gd name="T6" fmla="*/ 21 w 21"/>
              <a:gd name="T7" fmla="*/ 11 h 21"/>
              <a:gd name="T8" fmla="*/ 11 w 21"/>
              <a:gd name="T9" fmla="*/ 0 h 21"/>
            </a:gdLst>
            <a:ahLst/>
            <a:cxnLst>
              <a:cxn ang="0">
                <a:pos x="T0" y="T1"/>
              </a:cxn>
              <a:cxn ang="0">
                <a:pos x="T2" y="T3"/>
              </a:cxn>
              <a:cxn ang="0">
                <a:pos x="T4" y="T5"/>
              </a:cxn>
              <a:cxn ang="0">
                <a:pos x="T6" y="T7"/>
              </a:cxn>
              <a:cxn ang="0">
                <a:pos x="T8" y="T9"/>
              </a:cxn>
            </a:cxnLst>
            <a:rect l="0" t="0" r="r" b="b"/>
            <a:pathLst>
              <a:path w="21" h="21">
                <a:moveTo>
                  <a:pt x="11" y="0"/>
                </a:moveTo>
                <a:cubicBezTo>
                  <a:pt x="6" y="0"/>
                  <a:pt x="1" y="4"/>
                  <a:pt x="0" y="10"/>
                </a:cubicBezTo>
                <a:cubicBezTo>
                  <a:pt x="0" y="15"/>
                  <a:pt x="4" y="20"/>
                  <a:pt x="10" y="21"/>
                </a:cubicBezTo>
                <a:cubicBezTo>
                  <a:pt x="15" y="21"/>
                  <a:pt x="20" y="17"/>
                  <a:pt x="21" y="11"/>
                </a:cubicBezTo>
                <a:cubicBezTo>
                  <a:pt x="21" y="6"/>
                  <a:pt x="17" y="1"/>
                  <a:pt x="11" y="0"/>
                </a:cubicBez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377">
            <a:extLst>
              <a:ext uri="{FF2B5EF4-FFF2-40B4-BE49-F238E27FC236}">
                <a16:creationId xmlns:a16="http://schemas.microsoft.com/office/drawing/2014/main" id="{895B74BB-1EB0-5A40-953A-9ECB4E4BB445}"/>
              </a:ext>
            </a:extLst>
          </p:cNvPr>
          <p:cNvSpPr>
            <a:spLocks/>
          </p:cNvSpPr>
          <p:nvPr/>
        </p:nvSpPr>
        <p:spPr bwMode="auto">
          <a:xfrm>
            <a:off x="9418549" y="3207545"/>
            <a:ext cx="154081" cy="359523"/>
          </a:xfrm>
          <a:custGeom>
            <a:avLst/>
            <a:gdLst>
              <a:gd name="T0" fmla="*/ 39 w 39"/>
              <a:gd name="T1" fmla="*/ 2 h 91"/>
              <a:gd name="T2" fmla="*/ 39 w 39"/>
              <a:gd name="T3" fmla="*/ 91 h 91"/>
              <a:gd name="T4" fmla="*/ 0 w 39"/>
              <a:gd name="T5" fmla="*/ 89 h 91"/>
              <a:gd name="T6" fmla="*/ 4 w 39"/>
              <a:gd name="T7" fmla="*/ 0 h 91"/>
              <a:gd name="T8" fmla="*/ 39 w 39"/>
              <a:gd name="T9" fmla="*/ 2 h 91"/>
            </a:gdLst>
            <a:ahLst/>
            <a:cxnLst>
              <a:cxn ang="0">
                <a:pos x="T0" y="T1"/>
              </a:cxn>
              <a:cxn ang="0">
                <a:pos x="T2" y="T3"/>
              </a:cxn>
              <a:cxn ang="0">
                <a:pos x="T4" y="T5"/>
              </a:cxn>
              <a:cxn ang="0">
                <a:pos x="T6" y="T7"/>
              </a:cxn>
              <a:cxn ang="0">
                <a:pos x="T8" y="T9"/>
              </a:cxn>
            </a:cxnLst>
            <a:rect l="0" t="0" r="r" b="b"/>
            <a:pathLst>
              <a:path w="39" h="91">
                <a:moveTo>
                  <a:pt x="39" y="2"/>
                </a:moveTo>
                <a:lnTo>
                  <a:pt x="39" y="91"/>
                </a:lnTo>
                <a:lnTo>
                  <a:pt x="0" y="89"/>
                </a:lnTo>
                <a:lnTo>
                  <a:pt x="4" y="0"/>
                </a:lnTo>
                <a:lnTo>
                  <a:pt x="39" y="2"/>
                </a:lnTo>
                <a:close/>
              </a:path>
            </a:pathLst>
          </a:custGeom>
          <a:solidFill>
            <a:srgbClr val="FFCB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6" name="Freeform 378">
            <a:extLst>
              <a:ext uri="{FF2B5EF4-FFF2-40B4-BE49-F238E27FC236}">
                <a16:creationId xmlns:a16="http://schemas.microsoft.com/office/drawing/2014/main" id="{AB34FDC8-DF67-EB40-A977-DDBAC2BDD5F5}"/>
              </a:ext>
            </a:extLst>
          </p:cNvPr>
          <p:cNvSpPr>
            <a:spLocks/>
          </p:cNvSpPr>
          <p:nvPr/>
        </p:nvSpPr>
        <p:spPr bwMode="auto">
          <a:xfrm>
            <a:off x="8857539" y="3420886"/>
            <a:ext cx="161983" cy="343720"/>
          </a:xfrm>
          <a:custGeom>
            <a:avLst/>
            <a:gdLst>
              <a:gd name="T0" fmla="*/ 22 w 22"/>
              <a:gd name="T1" fmla="*/ 0 h 47"/>
              <a:gd name="T2" fmla="*/ 0 w 22"/>
              <a:gd name="T3" fmla="*/ 1 h 47"/>
              <a:gd name="T4" fmla="*/ 0 w 22"/>
              <a:gd name="T5" fmla="*/ 22 h 47"/>
              <a:gd name="T6" fmla="*/ 10 w 22"/>
              <a:gd name="T7" fmla="*/ 47 h 47"/>
              <a:gd name="T8" fmla="*/ 20 w 22"/>
              <a:gd name="T9" fmla="*/ 22 h 47"/>
              <a:gd name="T10" fmla="*/ 22 w 22"/>
              <a:gd name="T11" fmla="*/ 0 h 47"/>
            </a:gdLst>
            <a:ahLst/>
            <a:cxnLst>
              <a:cxn ang="0">
                <a:pos x="T0" y="T1"/>
              </a:cxn>
              <a:cxn ang="0">
                <a:pos x="T2" y="T3"/>
              </a:cxn>
              <a:cxn ang="0">
                <a:pos x="T4" y="T5"/>
              </a:cxn>
              <a:cxn ang="0">
                <a:pos x="T6" y="T7"/>
              </a:cxn>
              <a:cxn ang="0">
                <a:pos x="T8" y="T9"/>
              </a:cxn>
              <a:cxn ang="0">
                <a:pos x="T10" y="T11"/>
              </a:cxn>
            </a:cxnLst>
            <a:rect l="0" t="0" r="r" b="b"/>
            <a:pathLst>
              <a:path w="22" h="47">
                <a:moveTo>
                  <a:pt x="22" y="0"/>
                </a:moveTo>
                <a:cubicBezTo>
                  <a:pt x="0" y="1"/>
                  <a:pt x="0" y="1"/>
                  <a:pt x="0" y="1"/>
                </a:cubicBezTo>
                <a:cubicBezTo>
                  <a:pt x="0" y="22"/>
                  <a:pt x="0" y="22"/>
                  <a:pt x="0" y="22"/>
                </a:cubicBezTo>
                <a:cubicBezTo>
                  <a:pt x="0" y="22"/>
                  <a:pt x="1" y="47"/>
                  <a:pt x="10" y="47"/>
                </a:cubicBezTo>
                <a:cubicBezTo>
                  <a:pt x="19" y="47"/>
                  <a:pt x="20" y="22"/>
                  <a:pt x="20" y="22"/>
                </a:cubicBezTo>
                <a:lnTo>
                  <a:pt x="22" y="0"/>
                </a:ln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7" name="Freeform 379">
            <a:extLst>
              <a:ext uri="{FF2B5EF4-FFF2-40B4-BE49-F238E27FC236}">
                <a16:creationId xmlns:a16="http://schemas.microsoft.com/office/drawing/2014/main" id="{75D8BBD4-7C51-8146-B606-132B0B459AFB}"/>
              </a:ext>
            </a:extLst>
          </p:cNvPr>
          <p:cNvSpPr>
            <a:spLocks/>
          </p:cNvSpPr>
          <p:nvPr/>
        </p:nvSpPr>
        <p:spPr bwMode="auto">
          <a:xfrm>
            <a:off x="8865440" y="3397182"/>
            <a:ext cx="154081" cy="126424"/>
          </a:xfrm>
          <a:custGeom>
            <a:avLst/>
            <a:gdLst>
              <a:gd name="T0" fmla="*/ 4 w 21"/>
              <a:gd name="T1" fmla="*/ 1 h 17"/>
              <a:gd name="T2" fmla="*/ 20 w 21"/>
              <a:gd name="T3" fmla="*/ 16 h 17"/>
              <a:gd name="T4" fmla="*/ 21 w 21"/>
              <a:gd name="T5" fmla="*/ 3 h 17"/>
              <a:gd name="T6" fmla="*/ 0 w 21"/>
              <a:gd name="T7" fmla="*/ 0 h 17"/>
              <a:gd name="T8" fmla="*/ 4 w 21"/>
              <a:gd name="T9" fmla="*/ 1 h 17"/>
            </a:gdLst>
            <a:ahLst/>
            <a:cxnLst>
              <a:cxn ang="0">
                <a:pos x="T0" y="T1"/>
              </a:cxn>
              <a:cxn ang="0">
                <a:pos x="T2" y="T3"/>
              </a:cxn>
              <a:cxn ang="0">
                <a:pos x="T4" y="T5"/>
              </a:cxn>
              <a:cxn ang="0">
                <a:pos x="T6" y="T7"/>
              </a:cxn>
              <a:cxn ang="0">
                <a:pos x="T8" y="T9"/>
              </a:cxn>
            </a:cxnLst>
            <a:rect l="0" t="0" r="r" b="b"/>
            <a:pathLst>
              <a:path w="21" h="17">
                <a:moveTo>
                  <a:pt x="4" y="1"/>
                </a:moveTo>
                <a:cubicBezTo>
                  <a:pt x="3" y="11"/>
                  <a:pt x="7" y="17"/>
                  <a:pt x="20" y="16"/>
                </a:cubicBezTo>
                <a:cubicBezTo>
                  <a:pt x="21" y="3"/>
                  <a:pt x="21" y="3"/>
                  <a:pt x="21" y="3"/>
                </a:cubicBezTo>
                <a:cubicBezTo>
                  <a:pt x="0" y="0"/>
                  <a:pt x="0" y="0"/>
                  <a:pt x="0" y="0"/>
                </a:cubicBezTo>
                <a:lnTo>
                  <a:pt x="4" y="1"/>
                </a:ln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8" name="Freeform 380">
            <a:extLst>
              <a:ext uri="{FF2B5EF4-FFF2-40B4-BE49-F238E27FC236}">
                <a16:creationId xmlns:a16="http://schemas.microsoft.com/office/drawing/2014/main" id="{212C0E0F-49B0-DF41-B9C7-11D3BAF8782F}"/>
              </a:ext>
            </a:extLst>
          </p:cNvPr>
          <p:cNvSpPr>
            <a:spLocks/>
          </p:cNvSpPr>
          <p:nvPr/>
        </p:nvSpPr>
        <p:spPr bwMode="auto">
          <a:xfrm>
            <a:off x="8881243" y="3179891"/>
            <a:ext cx="241000" cy="268654"/>
          </a:xfrm>
          <a:custGeom>
            <a:avLst/>
            <a:gdLst>
              <a:gd name="T0" fmla="*/ 21 w 33"/>
              <a:gd name="T1" fmla="*/ 7 h 37"/>
              <a:gd name="T2" fmla="*/ 20 w 33"/>
              <a:gd name="T3" fmla="*/ 3 h 37"/>
              <a:gd name="T4" fmla="*/ 10 w 33"/>
              <a:gd name="T5" fmla="*/ 1 h 37"/>
              <a:gd name="T6" fmla="*/ 8 w 33"/>
              <a:gd name="T7" fmla="*/ 0 h 37"/>
              <a:gd name="T8" fmla="*/ 8 w 33"/>
              <a:gd name="T9" fmla="*/ 0 h 37"/>
              <a:gd name="T10" fmla="*/ 2 w 33"/>
              <a:gd name="T11" fmla="*/ 7 h 37"/>
              <a:gd name="T12" fmla="*/ 4 w 33"/>
              <a:gd name="T13" fmla="*/ 14 h 37"/>
              <a:gd name="T14" fmla="*/ 7 w 33"/>
              <a:gd name="T15" fmla="*/ 16 h 37"/>
              <a:gd name="T16" fmla="*/ 6 w 33"/>
              <a:gd name="T17" fmla="*/ 18 h 37"/>
              <a:gd name="T18" fmla="*/ 1 w 33"/>
              <a:gd name="T19" fmla="*/ 20 h 37"/>
              <a:gd name="T20" fmla="*/ 7 w 33"/>
              <a:gd name="T21" fmla="*/ 27 h 37"/>
              <a:gd name="T22" fmla="*/ 9 w 33"/>
              <a:gd name="T23" fmla="*/ 28 h 37"/>
              <a:gd name="T24" fmla="*/ 13 w 33"/>
              <a:gd name="T25" fmla="*/ 37 h 37"/>
              <a:gd name="T26" fmla="*/ 13 w 33"/>
              <a:gd name="T27" fmla="*/ 37 h 37"/>
              <a:gd name="T28" fmla="*/ 13 w 33"/>
              <a:gd name="T29" fmla="*/ 37 h 37"/>
              <a:gd name="T30" fmla="*/ 13 w 33"/>
              <a:gd name="T31" fmla="*/ 37 h 37"/>
              <a:gd name="T32" fmla="*/ 13 w 33"/>
              <a:gd name="T33" fmla="*/ 37 h 37"/>
              <a:gd name="T34" fmla="*/ 30 w 33"/>
              <a:gd name="T35" fmla="*/ 23 h 37"/>
              <a:gd name="T36" fmla="*/ 31 w 33"/>
              <a:gd name="T37" fmla="*/ 17 h 37"/>
              <a:gd name="T38" fmla="*/ 21 w 33"/>
              <a:gd name="T39"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7">
                <a:moveTo>
                  <a:pt x="21" y="7"/>
                </a:moveTo>
                <a:cubicBezTo>
                  <a:pt x="24" y="2"/>
                  <a:pt x="21" y="3"/>
                  <a:pt x="20" y="3"/>
                </a:cubicBezTo>
                <a:cubicBezTo>
                  <a:pt x="20" y="3"/>
                  <a:pt x="11" y="2"/>
                  <a:pt x="10" y="1"/>
                </a:cubicBezTo>
                <a:cubicBezTo>
                  <a:pt x="9" y="1"/>
                  <a:pt x="9" y="1"/>
                  <a:pt x="8" y="0"/>
                </a:cubicBezTo>
                <a:cubicBezTo>
                  <a:pt x="8" y="0"/>
                  <a:pt x="8" y="0"/>
                  <a:pt x="8" y="0"/>
                </a:cubicBezTo>
                <a:cubicBezTo>
                  <a:pt x="7" y="4"/>
                  <a:pt x="4" y="6"/>
                  <a:pt x="2" y="7"/>
                </a:cubicBezTo>
                <a:cubicBezTo>
                  <a:pt x="2" y="10"/>
                  <a:pt x="3" y="13"/>
                  <a:pt x="4" y="14"/>
                </a:cubicBezTo>
                <a:cubicBezTo>
                  <a:pt x="6" y="15"/>
                  <a:pt x="7" y="16"/>
                  <a:pt x="7" y="16"/>
                </a:cubicBezTo>
                <a:cubicBezTo>
                  <a:pt x="9" y="18"/>
                  <a:pt x="6" y="18"/>
                  <a:pt x="6" y="18"/>
                </a:cubicBezTo>
                <a:cubicBezTo>
                  <a:pt x="6" y="18"/>
                  <a:pt x="3" y="19"/>
                  <a:pt x="1" y="20"/>
                </a:cubicBezTo>
                <a:cubicBezTo>
                  <a:pt x="0" y="23"/>
                  <a:pt x="5" y="26"/>
                  <a:pt x="7" y="27"/>
                </a:cubicBezTo>
                <a:cubicBezTo>
                  <a:pt x="8" y="27"/>
                  <a:pt x="9" y="28"/>
                  <a:pt x="9" y="28"/>
                </a:cubicBezTo>
                <a:cubicBezTo>
                  <a:pt x="9" y="28"/>
                  <a:pt x="15" y="32"/>
                  <a:pt x="13" y="37"/>
                </a:cubicBezTo>
                <a:cubicBezTo>
                  <a:pt x="13" y="37"/>
                  <a:pt x="13" y="37"/>
                  <a:pt x="13" y="37"/>
                </a:cubicBezTo>
                <a:cubicBezTo>
                  <a:pt x="13" y="37"/>
                  <a:pt x="13" y="37"/>
                  <a:pt x="13" y="37"/>
                </a:cubicBezTo>
                <a:cubicBezTo>
                  <a:pt x="13" y="37"/>
                  <a:pt x="13" y="37"/>
                  <a:pt x="13" y="37"/>
                </a:cubicBezTo>
                <a:cubicBezTo>
                  <a:pt x="13" y="37"/>
                  <a:pt x="13" y="37"/>
                  <a:pt x="13" y="37"/>
                </a:cubicBezTo>
                <a:cubicBezTo>
                  <a:pt x="21" y="34"/>
                  <a:pt x="27" y="26"/>
                  <a:pt x="30" y="23"/>
                </a:cubicBezTo>
                <a:cubicBezTo>
                  <a:pt x="33" y="19"/>
                  <a:pt x="31" y="17"/>
                  <a:pt x="31" y="17"/>
                </a:cubicBezTo>
                <a:cubicBezTo>
                  <a:pt x="29" y="16"/>
                  <a:pt x="21" y="9"/>
                  <a:pt x="21" y="7"/>
                </a:cubicBezTo>
                <a:close/>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9" name="Freeform 381">
            <a:extLst>
              <a:ext uri="{FF2B5EF4-FFF2-40B4-BE49-F238E27FC236}">
                <a16:creationId xmlns:a16="http://schemas.microsoft.com/office/drawing/2014/main" id="{2147B4EA-FC7B-C242-9EF3-4E5E767F7EBE}"/>
              </a:ext>
            </a:extLst>
          </p:cNvPr>
          <p:cNvSpPr>
            <a:spLocks/>
          </p:cNvSpPr>
          <p:nvPr/>
        </p:nvSpPr>
        <p:spPr bwMode="auto">
          <a:xfrm>
            <a:off x="8976063" y="344854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382">
            <a:extLst>
              <a:ext uri="{FF2B5EF4-FFF2-40B4-BE49-F238E27FC236}">
                <a16:creationId xmlns:a16="http://schemas.microsoft.com/office/drawing/2014/main" id="{C5122960-39B4-6A4F-B715-19CE7FB517FF}"/>
              </a:ext>
            </a:extLst>
          </p:cNvPr>
          <p:cNvSpPr>
            <a:spLocks/>
          </p:cNvSpPr>
          <p:nvPr/>
        </p:nvSpPr>
        <p:spPr bwMode="auto">
          <a:xfrm>
            <a:off x="8881243" y="3258905"/>
            <a:ext cx="0" cy="790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9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383">
            <a:extLst>
              <a:ext uri="{FF2B5EF4-FFF2-40B4-BE49-F238E27FC236}">
                <a16:creationId xmlns:a16="http://schemas.microsoft.com/office/drawing/2014/main" id="{61060DA4-51E3-FA45-A1A3-8F5A2298BB00}"/>
              </a:ext>
            </a:extLst>
          </p:cNvPr>
          <p:cNvSpPr>
            <a:spLocks/>
          </p:cNvSpPr>
          <p:nvPr/>
        </p:nvSpPr>
        <p:spPr bwMode="auto">
          <a:xfrm>
            <a:off x="8853589" y="3231248"/>
            <a:ext cx="55310" cy="51362"/>
          </a:xfrm>
          <a:custGeom>
            <a:avLst/>
            <a:gdLst>
              <a:gd name="T0" fmla="*/ 0 w 8"/>
              <a:gd name="T1" fmla="*/ 1 h 7"/>
              <a:gd name="T2" fmla="*/ 4 w 8"/>
              <a:gd name="T3" fmla="*/ 4 h 7"/>
              <a:gd name="T4" fmla="*/ 4 w 8"/>
              <a:gd name="T5" fmla="*/ 5 h 7"/>
              <a:gd name="T6" fmla="*/ 8 w 8"/>
              <a:gd name="T7" fmla="*/ 7 h 7"/>
              <a:gd name="T8" fmla="*/ 6 w 8"/>
              <a:gd name="T9" fmla="*/ 0 h 7"/>
              <a:gd name="T10" fmla="*/ 0 w 8"/>
              <a:gd name="T11" fmla="*/ 1 h 7"/>
              <a:gd name="T12" fmla="*/ 0 w 8"/>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0" y="1"/>
                </a:moveTo>
                <a:cubicBezTo>
                  <a:pt x="4" y="4"/>
                  <a:pt x="4" y="4"/>
                  <a:pt x="4" y="4"/>
                </a:cubicBezTo>
                <a:cubicBezTo>
                  <a:pt x="4" y="5"/>
                  <a:pt x="4" y="5"/>
                  <a:pt x="4" y="5"/>
                </a:cubicBezTo>
                <a:cubicBezTo>
                  <a:pt x="5" y="5"/>
                  <a:pt x="7" y="6"/>
                  <a:pt x="8" y="7"/>
                </a:cubicBezTo>
                <a:cubicBezTo>
                  <a:pt x="7" y="6"/>
                  <a:pt x="6" y="3"/>
                  <a:pt x="6" y="0"/>
                </a:cubicBezTo>
                <a:cubicBezTo>
                  <a:pt x="3" y="2"/>
                  <a:pt x="0" y="1"/>
                  <a:pt x="0" y="1"/>
                </a:cubicBezTo>
                <a:cubicBezTo>
                  <a:pt x="0" y="1"/>
                  <a:pt x="0" y="1"/>
                  <a:pt x="0" y="1"/>
                </a:cubicBez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2" name="Freeform 384">
            <a:extLst>
              <a:ext uri="{FF2B5EF4-FFF2-40B4-BE49-F238E27FC236}">
                <a16:creationId xmlns:a16="http://schemas.microsoft.com/office/drawing/2014/main" id="{1624E13F-FE24-CA4D-B9A4-A3713FD42863}"/>
              </a:ext>
            </a:extLst>
          </p:cNvPr>
          <p:cNvSpPr>
            <a:spLocks/>
          </p:cNvSpPr>
          <p:nvPr/>
        </p:nvSpPr>
        <p:spPr bwMode="auto">
          <a:xfrm>
            <a:off x="8873342" y="3326068"/>
            <a:ext cx="59263" cy="51362"/>
          </a:xfrm>
          <a:custGeom>
            <a:avLst/>
            <a:gdLst>
              <a:gd name="T0" fmla="*/ 2 w 8"/>
              <a:gd name="T1" fmla="*/ 0 h 7"/>
              <a:gd name="T2" fmla="*/ 0 w 8"/>
              <a:gd name="T3" fmla="*/ 3 h 7"/>
              <a:gd name="T4" fmla="*/ 5 w 8"/>
              <a:gd name="T5" fmla="*/ 6 h 7"/>
              <a:gd name="T6" fmla="*/ 8 w 8"/>
              <a:gd name="T7" fmla="*/ 7 h 7"/>
              <a:gd name="T8" fmla="*/ 2 w 8"/>
              <a:gd name="T9" fmla="*/ 0 h 7"/>
            </a:gdLst>
            <a:ahLst/>
            <a:cxnLst>
              <a:cxn ang="0">
                <a:pos x="T0" y="T1"/>
              </a:cxn>
              <a:cxn ang="0">
                <a:pos x="T2" y="T3"/>
              </a:cxn>
              <a:cxn ang="0">
                <a:pos x="T4" y="T5"/>
              </a:cxn>
              <a:cxn ang="0">
                <a:pos x="T6" y="T7"/>
              </a:cxn>
              <a:cxn ang="0">
                <a:pos x="T8" y="T9"/>
              </a:cxn>
            </a:cxnLst>
            <a:rect l="0" t="0" r="r" b="b"/>
            <a:pathLst>
              <a:path w="8" h="7">
                <a:moveTo>
                  <a:pt x="2" y="0"/>
                </a:moveTo>
                <a:cubicBezTo>
                  <a:pt x="0" y="1"/>
                  <a:pt x="0" y="1"/>
                  <a:pt x="0" y="3"/>
                </a:cubicBezTo>
                <a:cubicBezTo>
                  <a:pt x="1" y="4"/>
                  <a:pt x="3" y="5"/>
                  <a:pt x="5" y="6"/>
                </a:cubicBezTo>
                <a:cubicBezTo>
                  <a:pt x="6" y="6"/>
                  <a:pt x="7" y="7"/>
                  <a:pt x="8" y="7"/>
                </a:cubicBezTo>
                <a:cubicBezTo>
                  <a:pt x="6" y="6"/>
                  <a:pt x="1" y="3"/>
                  <a:pt x="2" y="0"/>
                </a:cubicBezTo>
                <a:close/>
              </a:path>
            </a:pathLst>
          </a:custGeom>
          <a:solidFill>
            <a:srgbClr val="B897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3" name="Freeform 385">
            <a:extLst>
              <a:ext uri="{FF2B5EF4-FFF2-40B4-BE49-F238E27FC236}">
                <a16:creationId xmlns:a16="http://schemas.microsoft.com/office/drawing/2014/main" id="{C24D6ABD-8312-0744-9520-CEC3BC024377}"/>
              </a:ext>
            </a:extLst>
          </p:cNvPr>
          <p:cNvSpPr>
            <a:spLocks/>
          </p:cNvSpPr>
          <p:nvPr/>
        </p:nvSpPr>
        <p:spPr bwMode="auto">
          <a:xfrm>
            <a:off x="8632345" y="3100874"/>
            <a:ext cx="359521" cy="458291"/>
          </a:xfrm>
          <a:custGeom>
            <a:avLst/>
            <a:gdLst>
              <a:gd name="T0" fmla="*/ 43 w 49"/>
              <a:gd name="T1" fmla="*/ 39 h 63"/>
              <a:gd name="T2" fmla="*/ 47 w 49"/>
              <a:gd name="T3" fmla="*/ 48 h 63"/>
              <a:gd name="T4" fmla="*/ 47 w 49"/>
              <a:gd name="T5" fmla="*/ 48 h 63"/>
              <a:gd name="T6" fmla="*/ 47 w 49"/>
              <a:gd name="T7" fmla="*/ 48 h 63"/>
              <a:gd name="T8" fmla="*/ 29 w 49"/>
              <a:gd name="T9" fmla="*/ 54 h 63"/>
              <a:gd name="T10" fmla="*/ 27 w 49"/>
              <a:gd name="T11" fmla="*/ 56 h 63"/>
              <a:gd name="T12" fmla="*/ 7 w 49"/>
              <a:gd name="T13" fmla="*/ 58 h 63"/>
              <a:gd name="T14" fmla="*/ 5 w 49"/>
              <a:gd name="T15" fmla="*/ 38 h 63"/>
              <a:gd name="T16" fmla="*/ 7 w 49"/>
              <a:gd name="T17" fmla="*/ 36 h 63"/>
              <a:gd name="T18" fmla="*/ 6 w 49"/>
              <a:gd name="T19" fmla="*/ 27 h 63"/>
              <a:gd name="T20" fmla="*/ 10 w 49"/>
              <a:gd name="T21" fmla="*/ 17 h 63"/>
              <a:gd name="T22" fmla="*/ 24 w 49"/>
              <a:gd name="T23" fmla="*/ 6 h 63"/>
              <a:gd name="T24" fmla="*/ 37 w 49"/>
              <a:gd name="T25" fmla="*/ 3 h 63"/>
              <a:gd name="T26" fmla="*/ 42 w 49"/>
              <a:gd name="T27" fmla="*/ 11 h 63"/>
              <a:gd name="T28" fmla="*/ 42 w 49"/>
              <a:gd name="T29" fmla="*/ 11 h 63"/>
              <a:gd name="T30" fmla="*/ 36 w 49"/>
              <a:gd name="T31" fmla="*/ 18 h 63"/>
              <a:gd name="T32" fmla="*/ 30 w 49"/>
              <a:gd name="T33" fmla="*/ 19 h 63"/>
              <a:gd name="T34" fmla="*/ 30 w 49"/>
              <a:gd name="T35" fmla="*/ 19 h 63"/>
              <a:gd name="T36" fmla="*/ 41 w 49"/>
              <a:gd name="T37" fmla="*/ 27 h 63"/>
              <a:gd name="T38" fmla="*/ 40 w 49"/>
              <a:gd name="T39" fmla="*/ 29 h 63"/>
              <a:gd name="T40" fmla="*/ 35 w 49"/>
              <a:gd name="T41" fmla="*/ 31 h 63"/>
              <a:gd name="T42" fmla="*/ 33 w 49"/>
              <a:gd name="T43" fmla="*/ 34 h 63"/>
              <a:gd name="T44" fmla="*/ 38 w 49"/>
              <a:gd name="T45" fmla="*/ 37 h 63"/>
              <a:gd name="T46" fmla="*/ 41 w 49"/>
              <a:gd name="T47" fmla="*/ 38 h 63"/>
              <a:gd name="T48" fmla="*/ 43 w 49"/>
              <a:gd name="T49"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63">
                <a:moveTo>
                  <a:pt x="43" y="39"/>
                </a:moveTo>
                <a:cubicBezTo>
                  <a:pt x="43" y="39"/>
                  <a:pt x="49" y="43"/>
                  <a:pt x="47" y="48"/>
                </a:cubicBezTo>
                <a:cubicBezTo>
                  <a:pt x="47" y="48"/>
                  <a:pt x="47" y="48"/>
                  <a:pt x="47" y="48"/>
                </a:cubicBezTo>
                <a:cubicBezTo>
                  <a:pt x="47" y="48"/>
                  <a:pt x="47" y="48"/>
                  <a:pt x="47" y="48"/>
                </a:cubicBezTo>
                <a:cubicBezTo>
                  <a:pt x="42" y="52"/>
                  <a:pt x="35" y="54"/>
                  <a:pt x="29" y="54"/>
                </a:cubicBezTo>
                <a:cubicBezTo>
                  <a:pt x="28" y="55"/>
                  <a:pt x="28" y="55"/>
                  <a:pt x="27" y="56"/>
                </a:cubicBezTo>
                <a:cubicBezTo>
                  <a:pt x="22" y="62"/>
                  <a:pt x="13" y="63"/>
                  <a:pt x="7" y="58"/>
                </a:cubicBezTo>
                <a:cubicBezTo>
                  <a:pt x="1" y="53"/>
                  <a:pt x="0" y="44"/>
                  <a:pt x="5" y="38"/>
                </a:cubicBezTo>
                <a:cubicBezTo>
                  <a:pt x="6" y="37"/>
                  <a:pt x="6" y="37"/>
                  <a:pt x="7" y="36"/>
                </a:cubicBezTo>
                <a:cubicBezTo>
                  <a:pt x="6" y="34"/>
                  <a:pt x="6" y="31"/>
                  <a:pt x="6" y="27"/>
                </a:cubicBezTo>
                <a:cubicBezTo>
                  <a:pt x="7" y="23"/>
                  <a:pt x="8" y="20"/>
                  <a:pt x="10" y="17"/>
                </a:cubicBezTo>
                <a:cubicBezTo>
                  <a:pt x="13" y="11"/>
                  <a:pt x="18" y="8"/>
                  <a:pt x="24" y="6"/>
                </a:cubicBezTo>
                <a:cubicBezTo>
                  <a:pt x="27" y="2"/>
                  <a:pt x="33" y="0"/>
                  <a:pt x="37" y="3"/>
                </a:cubicBezTo>
                <a:cubicBezTo>
                  <a:pt x="40" y="5"/>
                  <a:pt x="42" y="8"/>
                  <a:pt x="42" y="11"/>
                </a:cubicBezTo>
                <a:cubicBezTo>
                  <a:pt x="42" y="11"/>
                  <a:pt x="42" y="11"/>
                  <a:pt x="42" y="11"/>
                </a:cubicBezTo>
                <a:cubicBezTo>
                  <a:pt x="41" y="15"/>
                  <a:pt x="38" y="17"/>
                  <a:pt x="36" y="18"/>
                </a:cubicBezTo>
                <a:cubicBezTo>
                  <a:pt x="33" y="20"/>
                  <a:pt x="30" y="19"/>
                  <a:pt x="30" y="19"/>
                </a:cubicBezTo>
                <a:cubicBezTo>
                  <a:pt x="30" y="19"/>
                  <a:pt x="30" y="19"/>
                  <a:pt x="30" y="19"/>
                </a:cubicBezTo>
                <a:cubicBezTo>
                  <a:pt x="41" y="27"/>
                  <a:pt x="41" y="27"/>
                  <a:pt x="41" y="27"/>
                </a:cubicBezTo>
                <a:cubicBezTo>
                  <a:pt x="43" y="29"/>
                  <a:pt x="40" y="29"/>
                  <a:pt x="40" y="29"/>
                </a:cubicBezTo>
                <a:cubicBezTo>
                  <a:pt x="40" y="29"/>
                  <a:pt x="37" y="30"/>
                  <a:pt x="35" y="31"/>
                </a:cubicBezTo>
                <a:cubicBezTo>
                  <a:pt x="33" y="32"/>
                  <a:pt x="33" y="32"/>
                  <a:pt x="33" y="34"/>
                </a:cubicBezTo>
                <a:cubicBezTo>
                  <a:pt x="34" y="35"/>
                  <a:pt x="36" y="36"/>
                  <a:pt x="38" y="37"/>
                </a:cubicBezTo>
                <a:cubicBezTo>
                  <a:pt x="39" y="37"/>
                  <a:pt x="40" y="38"/>
                  <a:pt x="41" y="38"/>
                </a:cubicBezTo>
                <a:cubicBezTo>
                  <a:pt x="42" y="38"/>
                  <a:pt x="43" y="39"/>
                  <a:pt x="43" y="39"/>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4" name="Freeform 386">
            <a:extLst>
              <a:ext uri="{FF2B5EF4-FFF2-40B4-BE49-F238E27FC236}">
                <a16:creationId xmlns:a16="http://schemas.microsoft.com/office/drawing/2014/main" id="{7DA0A52D-FBD4-BF4C-BBC5-A0C093CC047E}"/>
              </a:ext>
            </a:extLst>
          </p:cNvPr>
          <p:cNvSpPr>
            <a:spLocks/>
          </p:cNvSpPr>
          <p:nvPr/>
        </p:nvSpPr>
        <p:spPr bwMode="auto">
          <a:xfrm>
            <a:off x="8940506" y="3231248"/>
            <a:ext cx="19756" cy="19756"/>
          </a:xfrm>
          <a:custGeom>
            <a:avLst/>
            <a:gdLst>
              <a:gd name="T0" fmla="*/ 2 w 3"/>
              <a:gd name="T1" fmla="*/ 2 h 3"/>
              <a:gd name="T2" fmla="*/ 3 w 3"/>
              <a:gd name="T3" fmla="*/ 2 h 3"/>
              <a:gd name="T4" fmla="*/ 3 w 3"/>
              <a:gd name="T5" fmla="*/ 1 h 3"/>
              <a:gd name="T6" fmla="*/ 1 w 3"/>
              <a:gd name="T7" fmla="*/ 1 h 3"/>
              <a:gd name="T8" fmla="*/ 1 w 3"/>
              <a:gd name="T9" fmla="*/ 3 h 3"/>
              <a:gd name="T10" fmla="*/ 2 w 3"/>
              <a:gd name="T11" fmla="*/ 3 h 3"/>
              <a:gd name="T12" fmla="*/ 2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2"/>
                </a:moveTo>
                <a:cubicBezTo>
                  <a:pt x="2" y="2"/>
                  <a:pt x="3" y="1"/>
                  <a:pt x="3" y="2"/>
                </a:cubicBezTo>
                <a:cubicBezTo>
                  <a:pt x="3" y="1"/>
                  <a:pt x="3" y="1"/>
                  <a:pt x="3" y="1"/>
                </a:cubicBezTo>
                <a:cubicBezTo>
                  <a:pt x="2" y="0"/>
                  <a:pt x="1" y="0"/>
                  <a:pt x="1" y="1"/>
                </a:cubicBezTo>
                <a:cubicBezTo>
                  <a:pt x="0" y="1"/>
                  <a:pt x="0" y="2"/>
                  <a:pt x="1" y="3"/>
                </a:cubicBezTo>
                <a:cubicBezTo>
                  <a:pt x="1" y="3"/>
                  <a:pt x="1" y="3"/>
                  <a:pt x="2" y="3"/>
                </a:cubicBezTo>
                <a:cubicBezTo>
                  <a:pt x="2" y="3"/>
                  <a:pt x="2" y="2"/>
                  <a:pt x="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5" name="Freeform 387">
            <a:extLst>
              <a:ext uri="{FF2B5EF4-FFF2-40B4-BE49-F238E27FC236}">
                <a16:creationId xmlns:a16="http://schemas.microsoft.com/office/drawing/2014/main" id="{48709B8A-3464-A64B-B4A9-2CE92CE45E1F}"/>
              </a:ext>
            </a:extLst>
          </p:cNvPr>
          <p:cNvSpPr>
            <a:spLocks/>
          </p:cNvSpPr>
          <p:nvPr/>
        </p:nvSpPr>
        <p:spPr bwMode="auto">
          <a:xfrm>
            <a:off x="8932605" y="3574969"/>
            <a:ext cx="102720" cy="663732"/>
          </a:xfrm>
          <a:custGeom>
            <a:avLst/>
            <a:gdLst>
              <a:gd name="T0" fmla="*/ 0 w 26"/>
              <a:gd name="T1" fmla="*/ 31 h 168"/>
              <a:gd name="T2" fmla="*/ 0 w 26"/>
              <a:gd name="T3" fmla="*/ 168 h 168"/>
              <a:gd name="T4" fmla="*/ 17 w 26"/>
              <a:gd name="T5" fmla="*/ 72 h 168"/>
              <a:gd name="T6" fmla="*/ 26 w 26"/>
              <a:gd name="T7" fmla="*/ 30 h 168"/>
              <a:gd name="T8" fmla="*/ 11 w 26"/>
              <a:gd name="T9" fmla="*/ 0 h 168"/>
              <a:gd name="T10" fmla="*/ 11 w 26"/>
              <a:gd name="T11" fmla="*/ 9 h 168"/>
              <a:gd name="T12" fmla="*/ 0 w 26"/>
              <a:gd name="T13" fmla="*/ 31 h 168"/>
            </a:gdLst>
            <a:ahLst/>
            <a:cxnLst>
              <a:cxn ang="0">
                <a:pos x="T0" y="T1"/>
              </a:cxn>
              <a:cxn ang="0">
                <a:pos x="T2" y="T3"/>
              </a:cxn>
              <a:cxn ang="0">
                <a:pos x="T4" y="T5"/>
              </a:cxn>
              <a:cxn ang="0">
                <a:pos x="T6" y="T7"/>
              </a:cxn>
              <a:cxn ang="0">
                <a:pos x="T8" y="T9"/>
              </a:cxn>
              <a:cxn ang="0">
                <a:pos x="T10" y="T11"/>
              </a:cxn>
              <a:cxn ang="0">
                <a:pos x="T12" y="T13"/>
              </a:cxn>
            </a:cxnLst>
            <a:rect l="0" t="0" r="r" b="b"/>
            <a:pathLst>
              <a:path w="26" h="168">
                <a:moveTo>
                  <a:pt x="0" y="31"/>
                </a:moveTo>
                <a:lnTo>
                  <a:pt x="0" y="168"/>
                </a:lnTo>
                <a:lnTo>
                  <a:pt x="17" y="72"/>
                </a:lnTo>
                <a:lnTo>
                  <a:pt x="26" y="30"/>
                </a:lnTo>
                <a:lnTo>
                  <a:pt x="11" y="0"/>
                </a:lnTo>
                <a:lnTo>
                  <a:pt x="11" y="9"/>
                </a:lnTo>
                <a:lnTo>
                  <a:pt x="0" y="3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6" name="Freeform 388">
            <a:extLst>
              <a:ext uri="{FF2B5EF4-FFF2-40B4-BE49-F238E27FC236}">
                <a16:creationId xmlns:a16="http://schemas.microsoft.com/office/drawing/2014/main" id="{0949E7F4-9C4A-CF42-83D3-6BD5099D9AD2}"/>
              </a:ext>
            </a:extLst>
          </p:cNvPr>
          <p:cNvSpPr>
            <a:spLocks/>
          </p:cNvSpPr>
          <p:nvPr/>
        </p:nvSpPr>
        <p:spPr bwMode="auto">
          <a:xfrm>
            <a:off x="8829885" y="3574969"/>
            <a:ext cx="102720" cy="663732"/>
          </a:xfrm>
          <a:custGeom>
            <a:avLst/>
            <a:gdLst>
              <a:gd name="T0" fmla="*/ 26 w 26"/>
              <a:gd name="T1" fmla="*/ 31 h 168"/>
              <a:gd name="T2" fmla="*/ 26 w 26"/>
              <a:gd name="T3" fmla="*/ 168 h 168"/>
              <a:gd name="T4" fmla="*/ 11 w 26"/>
              <a:gd name="T5" fmla="*/ 76 h 168"/>
              <a:gd name="T6" fmla="*/ 0 w 26"/>
              <a:gd name="T7" fmla="*/ 33 h 168"/>
              <a:gd name="T8" fmla="*/ 17 w 26"/>
              <a:gd name="T9" fmla="*/ 0 h 168"/>
              <a:gd name="T10" fmla="*/ 17 w 26"/>
              <a:gd name="T11" fmla="*/ 7 h 168"/>
              <a:gd name="T12" fmla="*/ 26 w 26"/>
              <a:gd name="T13" fmla="*/ 31 h 168"/>
            </a:gdLst>
            <a:ahLst/>
            <a:cxnLst>
              <a:cxn ang="0">
                <a:pos x="T0" y="T1"/>
              </a:cxn>
              <a:cxn ang="0">
                <a:pos x="T2" y="T3"/>
              </a:cxn>
              <a:cxn ang="0">
                <a:pos x="T4" y="T5"/>
              </a:cxn>
              <a:cxn ang="0">
                <a:pos x="T6" y="T7"/>
              </a:cxn>
              <a:cxn ang="0">
                <a:pos x="T8" y="T9"/>
              </a:cxn>
              <a:cxn ang="0">
                <a:pos x="T10" y="T11"/>
              </a:cxn>
              <a:cxn ang="0">
                <a:pos x="T12" y="T13"/>
              </a:cxn>
            </a:cxnLst>
            <a:rect l="0" t="0" r="r" b="b"/>
            <a:pathLst>
              <a:path w="26" h="168">
                <a:moveTo>
                  <a:pt x="26" y="31"/>
                </a:moveTo>
                <a:lnTo>
                  <a:pt x="26" y="168"/>
                </a:lnTo>
                <a:lnTo>
                  <a:pt x="11" y="76"/>
                </a:lnTo>
                <a:lnTo>
                  <a:pt x="0" y="33"/>
                </a:lnTo>
                <a:lnTo>
                  <a:pt x="17" y="0"/>
                </a:lnTo>
                <a:lnTo>
                  <a:pt x="17" y="7"/>
                </a:lnTo>
                <a:lnTo>
                  <a:pt x="26"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7" name="Freeform 389">
            <a:extLst>
              <a:ext uri="{FF2B5EF4-FFF2-40B4-BE49-F238E27FC236}">
                <a16:creationId xmlns:a16="http://schemas.microsoft.com/office/drawing/2014/main" id="{7E359336-70D2-FC49-A156-2B774E476D73}"/>
              </a:ext>
            </a:extLst>
          </p:cNvPr>
          <p:cNvSpPr>
            <a:spLocks/>
          </p:cNvSpPr>
          <p:nvPr/>
        </p:nvSpPr>
        <p:spPr bwMode="auto">
          <a:xfrm>
            <a:off x="8821982" y="3523606"/>
            <a:ext cx="75066" cy="197540"/>
          </a:xfrm>
          <a:custGeom>
            <a:avLst/>
            <a:gdLst>
              <a:gd name="T0" fmla="*/ 9 w 19"/>
              <a:gd name="T1" fmla="*/ 0 h 50"/>
              <a:gd name="T2" fmla="*/ 8 w 19"/>
              <a:gd name="T3" fmla="*/ 11 h 50"/>
              <a:gd name="T4" fmla="*/ 0 w 19"/>
              <a:gd name="T5" fmla="*/ 50 h 50"/>
              <a:gd name="T6" fmla="*/ 19 w 19"/>
              <a:gd name="T7" fmla="*/ 13 h 50"/>
              <a:gd name="T8" fmla="*/ 9 w 19"/>
              <a:gd name="T9" fmla="*/ 0 h 50"/>
            </a:gdLst>
            <a:ahLst/>
            <a:cxnLst>
              <a:cxn ang="0">
                <a:pos x="T0" y="T1"/>
              </a:cxn>
              <a:cxn ang="0">
                <a:pos x="T2" y="T3"/>
              </a:cxn>
              <a:cxn ang="0">
                <a:pos x="T4" y="T5"/>
              </a:cxn>
              <a:cxn ang="0">
                <a:pos x="T6" y="T7"/>
              </a:cxn>
              <a:cxn ang="0">
                <a:pos x="T8" y="T9"/>
              </a:cxn>
            </a:cxnLst>
            <a:rect l="0" t="0" r="r" b="b"/>
            <a:pathLst>
              <a:path w="19" h="50">
                <a:moveTo>
                  <a:pt x="9" y="0"/>
                </a:moveTo>
                <a:lnTo>
                  <a:pt x="8" y="11"/>
                </a:lnTo>
                <a:lnTo>
                  <a:pt x="0" y="50"/>
                </a:lnTo>
                <a:lnTo>
                  <a:pt x="19" y="13"/>
                </a:lnTo>
                <a:lnTo>
                  <a:pt x="9"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8" name="Freeform 390">
            <a:extLst>
              <a:ext uri="{FF2B5EF4-FFF2-40B4-BE49-F238E27FC236}">
                <a16:creationId xmlns:a16="http://schemas.microsoft.com/office/drawing/2014/main" id="{4649C7FB-11F5-1445-B844-0FAF1266E71E}"/>
              </a:ext>
            </a:extLst>
          </p:cNvPr>
          <p:cNvSpPr>
            <a:spLocks/>
          </p:cNvSpPr>
          <p:nvPr/>
        </p:nvSpPr>
        <p:spPr bwMode="auto">
          <a:xfrm>
            <a:off x="8976063" y="3523606"/>
            <a:ext cx="59263" cy="173834"/>
          </a:xfrm>
          <a:custGeom>
            <a:avLst/>
            <a:gdLst>
              <a:gd name="T0" fmla="*/ 0 w 15"/>
              <a:gd name="T1" fmla="*/ 13 h 44"/>
              <a:gd name="T2" fmla="*/ 10 w 15"/>
              <a:gd name="T3" fmla="*/ 0 h 44"/>
              <a:gd name="T4" fmla="*/ 13 w 15"/>
              <a:gd name="T5" fmla="*/ 11 h 44"/>
              <a:gd name="T6" fmla="*/ 15 w 15"/>
              <a:gd name="T7" fmla="*/ 44 h 44"/>
              <a:gd name="T8" fmla="*/ 0 w 15"/>
              <a:gd name="T9" fmla="*/ 13 h 44"/>
            </a:gdLst>
            <a:ahLst/>
            <a:cxnLst>
              <a:cxn ang="0">
                <a:pos x="T0" y="T1"/>
              </a:cxn>
              <a:cxn ang="0">
                <a:pos x="T2" y="T3"/>
              </a:cxn>
              <a:cxn ang="0">
                <a:pos x="T4" y="T5"/>
              </a:cxn>
              <a:cxn ang="0">
                <a:pos x="T6" y="T7"/>
              </a:cxn>
              <a:cxn ang="0">
                <a:pos x="T8" y="T9"/>
              </a:cxn>
            </a:cxnLst>
            <a:rect l="0" t="0" r="r" b="b"/>
            <a:pathLst>
              <a:path w="15" h="44">
                <a:moveTo>
                  <a:pt x="0" y="13"/>
                </a:moveTo>
                <a:lnTo>
                  <a:pt x="10" y="0"/>
                </a:lnTo>
                <a:lnTo>
                  <a:pt x="13" y="11"/>
                </a:lnTo>
                <a:lnTo>
                  <a:pt x="15" y="44"/>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9" name="Freeform 391">
            <a:extLst>
              <a:ext uri="{FF2B5EF4-FFF2-40B4-BE49-F238E27FC236}">
                <a16:creationId xmlns:a16="http://schemas.microsoft.com/office/drawing/2014/main" id="{FFA2752C-D942-C74B-81E3-DE6D51725BA1}"/>
              </a:ext>
            </a:extLst>
          </p:cNvPr>
          <p:cNvSpPr>
            <a:spLocks/>
          </p:cNvSpPr>
          <p:nvPr/>
        </p:nvSpPr>
        <p:spPr bwMode="auto">
          <a:xfrm>
            <a:off x="9035326" y="3266808"/>
            <a:ext cx="35559" cy="35559"/>
          </a:xfrm>
          <a:custGeom>
            <a:avLst/>
            <a:gdLst>
              <a:gd name="T0" fmla="*/ 0 w 5"/>
              <a:gd name="T1" fmla="*/ 5 h 5"/>
              <a:gd name="T2" fmla="*/ 3 w 5"/>
              <a:gd name="T3" fmla="*/ 3 h 5"/>
              <a:gd name="T4" fmla="*/ 5 w 5"/>
              <a:gd name="T5" fmla="*/ 1 h 5"/>
              <a:gd name="T6" fmla="*/ 5 w 5"/>
              <a:gd name="T7" fmla="*/ 0 h 5"/>
              <a:gd name="T8" fmla="*/ 5 w 5"/>
              <a:gd name="T9" fmla="*/ 1 h 5"/>
              <a:gd name="T10" fmla="*/ 5 w 5"/>
              <a:gd name="T11" fmla="*/ 1 h 5"/>
              <a:gd name="T12" fmla="*/ 3 w 5"/>
              <a:gd name="T13" fmla="*/ 3 h 5"/>
              <a:gd name="T14" fmla="*/ 0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5"/>
                </a:moveTo>
                <a:cubicBezTo>
                  <a:pt x="0" y="5"/>
                  <a:pt x="1" y="4"/>
                  <a:pt x="3" y="3"/>
                </a:cubicBezTo>
                <a:cubicBezTo>
                  <a:pt x="4" y="2"/>
                  <a:pt x="5" y="1"/>
                  <a:pt x="5" y="1"/>
                </a:cubicBezTo>
                <a:cubicBezTo>
                  <a:pt x="5" y="0"/>
                  <a:pt x="5" y="0"/>
                  <a:pt x="5" y="0"/>
                </a:cubicBezTo>
                <a:cubicBezTo>
                  <a:pt x="5" y="1"/>
                  <a:pt x="5" y="1"/>
                  <a:pt x="5" y="1"/>
                </a:cubicBezTo>
                <a:cubicBezTo>
                  <a:pt x="5" y="1"/>
                  <a:pt x="5" y="1"/>
                  <a:pt x="5" y="1"/>
                </a:cubicBezTo>
                <a:cubicBezTo>
                  <a:pt x="5" y="1"/>
                  <a:pt x="4" y="2"/>
                  <a:pt x="3" y="3"/>
                </a:cubicBezTo>
                <a:cubicBezTo>
                  <a:pt x="2" y="4"/>
                  <a:pt x="0" y="5"/>
                  <a:pt x="0" y="5"/>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0" name="Freeform 392">
            <a:extLst>
              <a:ext uri="{FF2B5EF4-FFF2-40B4-BE49-F238E27FC236}">
                <a16:creationId xmlns:a16="http://schemas.microsoft.com/office/drawing/2014/main" id="{2DBBF90E-CC20-854C-8869-4FD1C39E5ED9}"/>
              </a:ext>
            </a:extLst>
          </p:cNvPr>
          <p:cNvSpPr>
            <a:spLocks/>
          </p:cNvSpPr>
          <p:nvPr/>
        </p:nvSpPr>
        <p:spPr bwMode="auto">
          <a:xfrm>
            <a:off x="9035326" y="3274708"/>
            <a:ext cx="43460" cy="27656"/>
          </a:xfrm>
          <a:custGeom>
            <a:avLst/>
            <a:gdLst>
              <a:gd name="T0" fmla="*/ 0 w 6"/>
              <a:gd name="T1" fmla="*/ 4 h 4"/>
              <a:gd name="T2" fmla="*/ 3 w 6"/>
              <a:gd name="T3" fmla="*/ 2 h 4"/>
              <a:gd name="T4" fmla="*/ 5 w 6"/>
              <a:gd name="T5" fmla="*/ 0 h 4"/>
              <a:gd name="T6" fmla="*/ 6 w 6"/>
              <a:gd name="T7" fmla="*/ 0 h 4"/>
              <a:gd name="T8" fmla="*/ 6 w 6"/>
              <a:gd name="T9" fmla="*/ 1 h 4"/>
              <a:gd name="T10" fmla="*/ 6 w 6"/>
              <a:gd name="T11" fmla="*/ 1 h 4"/>
              <a:gd name="T12" fmla="*/ 3 w 6"/>
              <a:gd name="T13" fmla="*/ 2 h 4"/>
              <a:gd name="T14" fmla="*/ 0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4"/>
                </a:moveTo>
                <a:cubicBezTo>
                  <a:pt x="0" y="4"/>
                  <a:pt x="1" y="3"/>
                  <a:pt x="3" y="2"/>
                </a:cubicBezTo>
                <a:cubicBezTo>
                  <a:pt x="4" y="1"/>
                  <a:pt x="5" y="0"/>
                  <a:pt x="5" y="0"/>
                </a:cubicBezTo>
                <a:cubicBezTo>
                  <a:pt x="5" y="0"/>
                  <a:pt x="5" y="0"/>
                  <a:pt x="6" y="0"/>
                </a:cubicBezTo>
                <a:cubicBezTo>
                  <a:pt x="6" y="0"/>
                  <a:pt x="6" y="0"/>
                  <a:pt x="6" y="1"/>
                </a:cubicBezTo>
                <a:cubicBezTo>
                  <a:pt x="6" y="1"/>
                  <a:pt x="6" y="1"/>
                  <a:pt x="6" y="1"/>
                </a:cubicBezTo>
                <a:cubicBezTo>
                  <a:pt x="6" y="1"/>
                  <a:pt x="4" y="2"/>
                  <a:pt x="3" y="2"/>
                </a:cubicBezTo>
                <a:cubicBezTo>
                  <a:pt x="2" y="3"/>
                  <a:pt x="0" y="4"/>
                  <a:pt x="0" y="4"/>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1" name="Oval 393">
            <a:extLst>
              <a:ext uri="{FF2B5EF4-FFF2-40B4-BE49-F238E27FC236}">
                <a16:creationId xmlns:a16="http://schemas.microsoft.com/office/drawing/2014/main" id="{97C754C0-07DF-3949-95E8-30383871307F}"/>
              </a:ext>
            </a:extLst>
          </p:cNvPr>
          <p:cNvSpPr>
            <a:spLocks noChangeArrowheads="1"/>
          </p:cNvSpPr>
          <p:nvPr/>
        </p:nvSpPr>
        <p:spPr bwMode="auto">
          <a:xfrm>
            <a:off x="9007667" y="3902881"/>
            <a:ext cx="7901" cy="7900"/>
          </a:xfrm>
          <a:prstGeom prst="ellipse">
            <a:avLst/>
          </a:pr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2" name="Oval 394">
            <a:extLst>
              <a:ext uri="{FF2B5EF4-FFF2-40B4-BE49-F238E27FC236}">
                <a16:creationId xmlns:a16="http://schemas.microsoft.com/office/drawing/2014/main" id="{B1034E72-5343-CD40-B246-4D510013AECF}"/>
              </a:ext>
            </a:extLst>
          </p:cNvPr>
          <p:cNvSpPr>
            <a:spLocks noChangeArrowheads="1"/>
          </p:cNvSpPr>
          <p:nvPr/>
        </p:nvSpPr>
        <p:spPr bwMode="auto">
          <a:xfrm>
            <a:off x="8968160" y="4072767"/>
            <a:ext cx="7901" cy="7900"/>
          </a:xfrm>
          <a:prstGeom prst="ellipse">
            <a:avLst/>
          </a:pr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3" name="Oval 395">
            <a:extLst>
              <a:ext uri="{FF2B5EF4-FFF2-40B4-BE49-F238E27FC236}">
                <a16:creationId xmlns:a16="http://schemas.microsoft.com/office/drawing/2014/main" id="{F694E8DC-A8FE-E840-BE30-B7AF81E0F5DF}"/>
              </a:ext>
            </a:extLst>
          </p:cNvPr>
          <p:cNvSpPr>
            <a:spLocks noChangeArrowheads="1"/>
          </p:cNvSpPr>
          <p:nvPr/>
        </p:nvSpPr>
        <p:spPr bwMode="auto">
          <a:xfrm>
            <a:off x="8924703" y="4234748"/>
            <a:ext cx="15803" cy="11853"/>
          </a:xfrm>
          <a:prstGeom prst="ellipse">
            <a:avLst/>
          </a:pr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4" name="Oval 396">
            <a:extLst>
              <a:ext uri="{FF2B5EF4-FFF2-40B4-BE49-F238E27FC236}">
                <a16:creationId xmlns:a16="http://schemas.microsoft.com/office/drawing/2014/main" id="{490683C3-AA78-AB45-B771-A2C51E43DF30}"/>
              </a:ext>
            </a:extLst>
          </p:cNvPr>
          <p:cNvSpPr>
            <a:spLocks noChangeArrowheads="1"/>
          </p:cNvSpPr>
          <p:nvPr/>
        </p:nvSpPr>
        <p:spPr bwMode="auto">
          <a:xfrm>
            <a:off x="8932605" y="4392779"/>
            <a:ext cx="7901" cy="15803"/>
          </a:xfrm>
          <a:prstGeom prst="ellipse">
            <a:avLst/>
          </a:prstGeom>
          <a:solidFill>
            <a:srgbClr val="FF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5" name="Freeform 441">
            <a:extLst>
              <a:ext uri="{FF2B5EF4-FFF2-40B4-BE49-F238E27FC236}">
                <a16:creationId xmlns:a16="http://schemas.microsoft.com/office/drawing/2014/main" id="{F394853C-5868-1546-A74D-808457906D0D}"/>
              </a:ext>
            </a:extLst>
          </p:cNvPr>
          <p:cNvSpPr>
            <a:spLocks/>
          </p:cNvSpPr>
          <p:nvPr/>
        </p:nvSpPr>
        <p:spPr bwMode="auto">
          <a:xfrm>
            <a:off x="8695558" y="4436236"/>
            <a:ext cx="474095" cy="82967"/>
          </a:xfrm>
          <a:custGeom>
            <a:avLst/>
            <a:gdLst>
              <a:gd name="T0" fmla="*/ 120 w 120"/>
              <a:gd name="T1" fmla="*/ 17 h 21"/>
              <a:gd name="T2" fmla="*/ 62 w 120"/>
              <a:gd name="T3" fmla="*/ 17 h 21"/>
              <a:gd name="T4" fmla="*/ 60 w 120"/>
              <a:gd name="T5" fmla="*/ 0 h 21"/>
              <a:gd name="T6" fmla="*/ 58 w 120"/>
              <a:gd name="T7" fmla="*/ 17 h 21"/>
              <a:gd name="T8" fmla="*/ 0 w 120"/>
              <a:gd name="T9" fmla="*/ 17 h 21"/>
              <a:gd name="T10" fmla="*/ 2 w 120"/>
              <a:gd name="T11" fmla="*/ 21 h 21"/>
              <a:gd name="T12" fmla="*/ 120 w 120"/>
              <a:gd name="T13" fmla="*/ 21 h 21"/>
              <a:gd name="T14" fmla="*/ 120 w 120"/>
              <a:gd name="T15" fmla="*/ 17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21">
                <a:moveTo>
                  <a:pt x="120" y="17"/>
                </a:moveTo>
                <a:lnTo>
                  <a:pt x="62" y="17"/>
                </a:lnTo>
                <a:lnTo>
                  <a:pt x="60" y="0"/>
                </a:lnTo>
                <a:lnTo>
                  <a:pt x="58" y="17"/>
                </a:lnTo>
                <a:lnTo>
                  <a:pt x="0" y="17"/>
                </a:lnTo>
                <a:lnTo>
                  <a:pt x="2" y="21"/>
                </a:lnTo>
                <a:lnTo>
                  <a:pt x="120" y="21"/>
                </a:lnTo>
                <a:lnTo>
                  <a:pt x="120" y="17"/>
                </a:lnTo>
                <a:close/>
              </a:path>
            </a:pathLst>
          </a:custGeom>
          <a:solidFill>
            <a:srgbClr val="6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6" name="Freeform 54">
            <a:extLst>
              <a:ext uri="{FF2B5EF4-FFF2-40B4-BE49-F238E27FC236}">
                <a16:creationId xmlns:a16="http://schemas.microsoft.com/office/drawing/2014/main" id="{2F85CBAD-2278-4C26-9C51-52BCA6911AEA}"/>
              </a:ext>
            </a:extLst>
          </p:cNvPr>
          <p:cNvSpPr>
            <a:spLocks/>
          </p:cNvSpPr>
          <p:nvPr/>
        </p:nvSpPr>
        <p:spPr bwMode="auto">
          <a:xfrm>
            <a:off x="6361256" y="1056138"/>
            <a:ext cx="894071" cy="112215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6" name="Freeform 63">
            <a:extLst>
              <a:ext uri="{FF2B5EF4-FFF2-40B4-BE49-F238E27FC236}">
                <a16:creationId xmlns:a16="http://schemas.microsoft.com/office/drawing/2014/main" id="{F55D0BC0-9C09-0643-8399-CB4752CBC12F}"/>
              </a:ext>
            </a:extLst>
          </p:cNvPr>
          <p:cNvSpPr>
            <a:spLocks/>
          </p:cNvSpPr>
          <p:nvPr/>
        </p:nvSpPr>
        <p:spPr bwMode="auto">
          <a:xfrm>
            <a:off x="6796451" y="2279873"/>
            <a:ext cx="802009" cy="766452"/>
          </a:xfrm>
          <a:custGeom>
            <a:avLst/>
            <a:gdLst>
              <a:gd name="T0" fmla="*/ 103 w 109"/>
              <a:gd name="T1" fmla="*/ 103 h 105"/>
              <a:gd name="T2" fmla="*/ 90 w 109"/>
              <a:gd name="T3" fmla="*/ 95 h 105"/>
              <a:gd name="T4" fmla="*/ 88 w 109"/>
              <a:gd name="T5" fmla="*/ 76 h 105"/>
              <a:gd name="T6" fmla="*/ 92 w 109"/>
              <a:gd name="T7" fmla="*/ 68 h 105"/>
              <a:gd name="T8" fmla="*/ 97 w 109"/>
              <a:gd name="T9" fmla="*/ 52 h 105"/>
              <a:gd name="T10" fmla="*/ 93 w 109"/>
              <a:gd name="T11" fmla="*/ 45 h 105"/>
              <a:gd name="T12" fmla="*/ 71 w 109"/>
              <a:gd name="T13" fmla="*/ 48 h 105"/>
              <a:gd name="T14" fmla="*/ 47 w 109"/>
              <a:gd name="T15" fmla="*/ 48 h 105"/>
              <a:gd name="T16" fmla="*/ 44 w 109"/>
              <a:gd name="T17" fmla="*/ 37 h 105"/>
              <a:gd name="T18" fmla="*/ 46 w 109"/>
              <a:gd name="T19" fmla="*/ 29 h 105"/>
              <a:gd name="T20" fmla="*/ 47 w 109"/>
              <a:gd name="T21" fmla="*/ 16 h 105"/>
              <a:gd name="T22" fmla="*/ 26 w 109"/>
              <a:gd name="T23" fmla="*/ 15 h 105"/>
              <a:gd name="T24" fmla="*/ 3 w 109"/>
              <a:gd name="T25" fmla="*/ 14 h 105"/>
              <a:gd name="T26" fmla="*/ 0 w 109"/>
              <a:gd name="T27" fmla="*/ 0 h 105"/>
              <a:gd name="T28" fmla="*/ 0 w 109"/>
              <a:gd name="T29" fmla="*/ 0 h 105"/>
              <a:gd name="T30" fmla="*/ 3 w 109"/>
              <a:gd name="T31" fmla="*/ 14 h 105"/>
              <a:gd name="T32" fmla="*/ 26 w 109"/>
              <a:gd name="T33" fmla="*/ 14 h 105"/>
              <a:gd name="T34" fmla="*/ 47 w 109"/>
              <a:gd name="T35" fmla="*/ 15 h 105"/>
              <a:gd name="T36" fmla="*/ 47 w 109"/>
              <a:gd name="T37" fmla="*/ 30 h 105"/>
              <a:gd name="T38" fmla="*/ 45 w 109"/>
              <a:gd name="T39" fmla="*/ 37 h 105"/>
              <a:gd name="T40" fmla="*/ 47 w 109"/>
              <a:gd name="T41" fmla="*/ 47 h 105"/>
              <a:gd name="T42" fmla="*/ 70 w 109"/>
              <a:gd name="T43" fmla="*/ 47 h 105"/>
              <a:gd name="T44" fmla="*/ 93 w 109"/>
              <a:gd name="T45" fmla="*/ 44 h 105"/>
              <a:gd name="T46" fmla="*/ 98 w 109"/>
              <a:gd name="T47" fmla="*/ 52 h 105"/>
              <a:gd name="T48" fmla="*/ 93 w 109"/>
              <a:gd name="T49" fmla="*/ 69 h 105"/>
              <a:gd name="T50" fmla="*/ 88 w 109"/>
              <a:gd name="T51" fmla="*/ 76 h 105"/>
              <a:gd name="T52" fmla="*/ 90 w 109"/>
              <a:gd name="T53" fmla="*/ 94 h 105"/>
              <a:gd name="T54" fmla="*/ 109 w 109"/>
              <a:gd name="T55" fmla="*/ 99 h 105"/>
              <a:gd name="T56" fmla="*/ 109 w 109"/>
              <a:gd name="T57" fmla="*/ 100 h 105"/>
              <a:gd name="T58" fmla="*/ 103 w 109"/>
              <a:gd name="T59"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9" h="105">
                <a:moveTo>
                  <a:pt x="103" y="103"/>
                </a:moveTo>
                <a:cubicBezTo>
                  <a:pt x="98" y="103"/>
                  <a:pt x="93" y="100"/>
                  <a:pt x="90" y="95"/>
                </a:cubicBezTo>
                <a:cubicBezTo>
                  <a:pt x="86" y="89"/>
                  <a:pt x="85" y="82"/>
                  <a:pt x="88" y="76"/>
                </a:cubicBezTo>
                <a:cubicBezTo>
                  <a:pt x="89" y="73"/>
                  <a:pt x="91" y="71"/>
                  <a:pt x="92" y="68"/>
                </a:cubicBezTo>
                <a:cubicBezTo>
                  <a:pt x="96" y="64"/>
                  <a:pt x="99" y="60"/>
                  <a:pt x="97" y="52"/>
                </a:cubicBezTo>
                <a:cubicBezTo>
                  <a:pt x="97" y="49"/>
                  <a:pt x="95" y="46"/>
                  <a:pt x="93" y="45"/>
                </a:cubicBezTo>
                <a:cubicBezTo>
                  <a:pt x="86" y="40"/>
                  <a:pt x="75" y="46"/>
                  <a:pt x="71" y="48"/>
                </a:cubicBezTo>
                <a:cubicBezTo>
                  <a:pt x="65" y="51"/>
                  <a:pt x="53" y="54"/>
                  <a:pt x="47" y="48"/>
                </a:cubicBezTo>
                <a:cubicBezTo>
                  <a:pt x="45" y="45"/>
                  <a:pt x="44" y="42"/>
                  <a:pt x="44" y="37"/>
                </a:cubicBezTo>
                <a:cubicBezTo>
                  <a:pt x="44" y="34"/>
                  <a:pt x="45" y="31"/>
                  <a:pt x="46" y="29"/>
                </a:cubicBezTo>
                <a:cubicBezTo>
                  <a:pt x="48" y="25"/>
                  <a:pt x="50" y="21"/>
                  <a:pt x="47" y="16"/>
                </a:cubicBezTo>
                <a:cubicBezTo>
                  <a:pt x="44" y="10"/>
                  <a:pt x="35" y="12"/>
                  <a:pt x="26" y="15"/>
                </a:cubicBezTo>
                <a:cubicBezTo>
                  <a:pt x="17" y="18"/>
                  <a:pt x="8" y="21"/>
                  <a:pt x="3" y="14"/>
                </a:cubicBezTo>
                <a:cubicBezTo>
                  <a:pt x="0" y="11"/>
                  <a:pt x="0" y="7"/>
                  <a:pt x="0" y="0"/>
                </a:cubicBezTo>
                <a:cubicBezTo>
                  <a:pt x="0" y="0"/>
                  <a:pt x="0" y="0"/>
                  <a:pt x="0" y="0"/>
                </a:cubicBezTo>
                <a:cubicBezTo>
                  <a:pt x="0" y="7"/>
                  <a:pt x="1" y="11"/>
                  <a:pt x="3" y="14"/>
                </a:cubicBezTo>
                <a:cubicBezTo>
                  <a:pt x="8" y="19"/>
                  <a:pt x="17" y="16"/>
                  <a:pt x="26" y="14"/>
                </a:cubicBezTo>
                <a:cubicBezTo>
                  <a:pt x="35" y="11"/>
                  <a:pt x="44" y="9"/>
                  <a:pt x="47" y="15"/>
                </a:cubicBezTo>
                <a:cubicBezTo>
                  <a:pt x="50" y="21"/>
                  <a:pt x="49" y="25"/>
                  <a:pt x="47" y="30"/>
                </a:cubicBezTo>
                <a:cubicBezTo>
                  <a:pt x="46" y="32"/>
                  <a:pt x="45" y="34"/>
                  <a:pt x="45" y="37"/>
                </a:cubicBezTo>
                <a:cubicBezTo>
                  <a:pt x="45" y="41"/>
                  <a:pt x="46" y="45"/>
                  <a:pt x="47" y="47"/>
                </a:cubicBezTo>
                <a:cubicBezTo>
                  <a:pt x="53" y="53"/>
                  <a:pt x="65" y="50"/>
                  <a:pt x="70" y="47"/>
                </a:cubicBezTo>
                <a:cubicBezTo>
                  <a:pt x="75" y="45"/>
                  <a:pt x="86" y="39"/>
                  <a:pt x="93" y="44"/>
                </a:cubicBezTo>
                <a:cubicBezTo>
                  <a:pt x="95" y="45"/>
                  <a:pt x="97" y="48"/>
                  <a:pt x="98" y="52"/>
                </a:cubicBezTo>
                <a:cubicBezTo>
                  <a:pt x="100" y="60"/>
                  <a:pt x="96" y="65"/>
                  <a:pt x="93" y="69"/>
                </a:cubicBezTo>
                <a:cubicBezTo>
                  <a:pt x="91" y="71"/>
                  <a:pt x="90" y="74"/>
                  <a:pt x="88" y="76"/>
                </a:cubicBezTo>
                <a:cubicBezTo>
                  <a:pt x="86" y="82"/>
                  <a:pt x="87" y="89"/>
                  <a:pt x="90" y="94"/>
                </a:cubicBezTo>
                <a:cubicBezTo>
                  <a:pt x="95" y="101"/>
                  <a:pt x="103" y="105"/>
                  <a:pt x="109" y="99"/>
                </a:cubicBezTo>
                <a:cubicBezTo>
                  <a:pt x="109" y="100"/>
                  <a:pt x="109" y="100"/>
                  <a:pt x="109" y="100"/>
                </a:cubicBezTo>
                <a:cubicBezTo>
                  <a:pt x="107" y="102"/>
                  <a:pt x="105" y="103"/>
                  <a:pt x="103" y="103"/>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7" name="Freeform 397">
            <a:extLst>
              <a:ext uri="{FF2B5EF4-FFF2-40B4-BE49-F238E27FC236}">
                <a16:creationId xmlns:a16="http://schemas.microsoft.com/office/drawing/2014/main" id="{AD0BD424-891B-6D46-81EB-7162A41DBF82}"/>
              </a:ext>
            </a:extLst>
          </p:cNvPr>
          <p:cNvSpPr>
            <a:spLocks/>
          </p:cNvSpPr>
          <p:nvPr/>
        </p:nvSpPr>
        <p:spPr bwMode="auto">
          <a:xfrm>
            <a:off x="6839911" y="5760514"/>
            <a:ext cx="126424" cy="67163"/>
          </a:xfrm>
          <a:custGeom>
            <a:avLst/>
            <a:gdLst>
              <a:gd name="T0" fmla="*/ 17 w 17"/>
              <a:gd name="T1" fmla="*/ 0 h 9"/>
              <a:gd name="T2" fmla="*/ 13 w 17"/>
              <a:gd name="T3" fmla="*/ 9 h 9"/>
              <a:gd name="T4" fmla="*/ 6 w 17"/>
              <a:gd name="T5" fmla="*/ 9 h 9"/>
              <a:gd name="T6" fmla="*/ 0 w 17"/>
              <a:gd name="T7" fmla="*/ 5 h 9"/>
            </a:gdLst>
            <a:ahLst/>
            <a:cxnLst>
              <a:cxn ang="0">
                <a:pos x="T0" y="T1"/>
              </a:cxn>
              <a:cxn ang="0">
                <a:pos x="T2" y="T3"/>
              </a:cxn>
              <a:cxn ang="0">
                <a:pos x="T4" y="T5"/>
              </a:cxn>
              <a:cxn ang="0">
                <a:pos x="T6" y="T7"/>
              </a:cxn>
            </a:cxnLst>
            <a:rect l="0" t="0" r="r" b="b"/>
            <a:pathLst>
              <a:path w="17" h="9">
                <a:moveTo>
                  <a:pt x="17" y="0"/>
                </a:moveTo>
                <a:cubicBezTo>
                  <a:pt x="13" y="4"/>
                  <a:pt x="14" y="4"/>
                  <a:pt x="13" y="9"/>
                </a:cubicBezTo>
                <a:cubicBezTo>
                  <a:pt x="6" y="9"/>
                  <a:pt x="6" y="9"/>
                  <a:pt x="6" y="9"/>
                </a:cubicBezTo>
                <a:cubicBezTo>
                  <a:pt x="6" y="6"/>
                  <a:pt x="5" y="3"/>
                  <a:pt x="0" y="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8" name="Freeform 398">
            <a:extLst>
              <a:ext uri="{FF2B5EF4-FFF2-40B4-BE49-F238E27FC236}">
                <a16:creationId xmlns:a16="http://schemas.microsoft.com/office/drawing/2014/main" id="{16092DBD-8913-6D44-8C6A-07238D3F81BC}"/>
              </a:ext>
            </a:extLst>
          </p:cNvPr>
          <p:cNvSpPr>
            <a:spLocks/>
          </p:cNvSpPr>
          <p:nvPr/>
        </p:nvSpPr>
        <p:spPr bwMode="auto">
          <a:xfrm>
            <a:off x="6583110" y="5689400"/>
            <a:ext cx="391128" cy="130377"/>
          </a:xfrm>
          <a:custGeom>
            <a:avLst/>
            <a:gdLst>
              <a:gd name="T0" fmla="*/ 51 w 53"/>
              <a:gd name="T1" fmla="*/ 0 h 18"/>
              <a:gd name="T2" fmla="*/ 53 w 53"/>
              <a:gd name="T3" fmla="*/ 8 h 18"/>
              <a:gd name="T4" fmla="*/ 48 w 53"/>
              <a:gd name="T5" fmla="*/ 12 h 18"/>
              <a:gd name="T6" fmla="*/ 29 w 53"/>
              <a:gd name="T7" fmla="*/ 17 h 18"/>
              <a:gd name="T8" fmla="*/ 17 w 53"/>
              <a:gd name="T9" fmla="*/ 18 h 18"/>
              <a:gd name="T10" fmla="*/ 6 w 53"/>
              <a:gd name="T11" fmla="*/ 18 h 18"/>
              <a:gd name="T12" fmla="*/ 3 w 53"/>
              <a:gd name="T13" fmla="*/ 15 h 18"/>
              <a:gd name="T14" fmla="*/ 26 w 53"/>
              <a:gd name="T15" fmla="*/ 6 h 18"/>
              <a:gd name="T16" fmla="*/ 51 w 5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8">
                <a:moveTo>
                  <a:pt x="51" y="0"/>
                </a:moveTo>
                <a:cubicBezTo>
                  <a:pt x="53" y="8"/>
                  <a:pt x="53" y="8"/>
                  <a:pt x="53" y="8"/>
                </a:cubicBezTo>
                <a:cubicBezTo>
                  <a:pt x="53" y="10"/>
                  <a:pt x="51" y="11"/>
                  <a:pt x="48" y="12"/>
                </a:cubicBezTo>
                <a:cubicBezTo>
                  <a:pt x="29" y="17"/>
                  <a:pt x="29" y="17"/>
                  <a:pt x="29" y="17"/>
                </a:cubicBezTo>
                <a:cubicBezTo>
                  <a:pt x="25" y="18"/>
                  <a:pt x="21" y="18"/>
                  <a:pt x="17" y="18"/>
                </a:cubicBezTo>
                <a:cubicBezTo>
                  <a:pt x="6" y="18"/>
                  <a:pt x="6" y="18"/>
                  <a:pt x="6" y="18"/>
                </a:cubicBezTo>
                <a:cubicBezTo>
                  <a:pt x="0" y="18"/>
                  <a:pt x="2" y="15"/>
                  <a:pt x="3" y="15"/>
                </a:cubicBezTo>
                <a:cubicBezTo>
                  <a:pt x="8" y="14"/>
                  <a:pt x="18" y="11"/>
                  <a:pt x="26" y="6"/>
                </a:cubicBezTo>
                <a:cubicBezTo>
                  <a:pt x="33" y="3"/>
                  <a:pt x="51" y="0"/>
                  <a:pt x="51"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9" name="Freeform 399">
            <a:extLst>
              <a:ext uri="{FF2B5EF4-FFF2-40B4-BE49-F238E27FC236}">
                <a16:creationId xmlns:a16="http://schemas.microsoft.com/office/drawing/2014/main" id="{4378994F-F8B2-9344-930E-A4191F386433}"/>
              </a:ext>
            </a:extLst>
          </p:cNvPr>
          <p:cNvSpPr>
            <a:spLocks/>
          </p:cNvSpPr>
          <p:nvPr/>
        </p:nvSpPr>
        <p:spPr bwMode="auto">
          <a:xfrm>
            <a:off x="6709534" y="5638040"/>
            <a:ext cx="248900" cy="130377"/>
          </a:xfrm>
          <a:custGeom>
            <a:avLst/>
            <a:gdLst>
              <a:gd name="T0" fmla="*/ 32 w 34"/>
              <a:gd name="T1" fmla="*/ 0 h 18"/>
              <a:gd name="T2" fmla="*/ 34 w 34"/>
              <a:gd name="T3" fmla="*/ 7 h 18"/>
              <a:gd name="T4" fmla="*/ 5 w 34"/>
              <a:gd name="T5" fmla="*/ 17 h 18"/>
              <a:gd name="T6" fmla="*/ 1 w 34"/>
              <a:gd name="T7" fmla="*/ 17 h 18"/>
              <a:gd name="T8" fmla="*/ 20 w 34"/>
              <a:gd name="T9" fmla="*/ 2 h 18"/>
              <a:gd name="T10" fmla="*/ 32 w 34"/>
              <a:gd name="T11" fmla="*/ 0 h 18"/>
            </a:gdLst>
            <a:ahLst/>
            <a:cxnLst>
              <a:cxn ang="0">
                <a:pos x="T0" y="T1"/>
              </a:cxn>
              <a:cxn ang="0">
                <a:pos x="T2" y="T3"/>
              </a:cxn>
              <a:cxn ang="0">
                <a:pos x="T4" y="T5"/>
              </a:cxn>
              <a:cxn ang="0">
                <a:pos x="T6" y="T7"/>
              </a:cxn>
              <a:cxn ang="0">
                <a:pos x="T8" y="T9"/>
              </a:cxn>
              <a:cxn ang="0">
                <a:pos x="T10" y="T11"/>
              </a:cxn>
            </a:cxnLst>
            <a:rect l="0" t="0" r="r" b="b"/>
            <a:pathLst>
              <a:path w="34" h="18">
                <a:moveTo>
                  <a:pt x="32" y="0"/>
                </a:moveTo>
                <a:cubicBezTo>
                  <a:pt x="32" y="3"/>
                  <a:pt x="34" y="5"/>
                  <a:pt x="34" y="7"/>
                </a:cubicBezTo>
                <a:cubicBezTo>
                  <a:pt x="34" y="9"/>
                  <a:pt x="5" y="17"/>
                  <a:pt x="5" y="17"/>
                </a:cubicBezTo>
                <a:cubicBezTo>
                  <a:pt x="4" y="17"/>
                  <a:pt x="0" y="18"/>
                  <a:pt x="1" y="17"/>
                </a:cubicBezTo>
                <a:cubicBezTo>
                  <a:pt x="8" y="13"/>
                  <a:pt x="21" y="5"/>
                  <a:pt x="20" y="2"/>
                </a:cubicBezTo>
                <a:lnTo>
                  <a:pt x="32" y="0"/>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0" name="Freeform 400">
            <a:extLst>
              <a:ext uri="{FF2B5EF4-FFF2-40B4-BE49-F238E27FC236}">
                <a16:creationId xmlns:a16="http://schemas.microsoft.com/office/drawing/2014/main" id="{E069E2F0-E8AD-854A-BE02-CA3779DBA7FC}"/>
              </a:ext>
            </a:extLst>
          </p:cNvPr>
          <p:cNvSpPr>
            <a:spLocks/>
          </p:cNvSpPr>
          <p:nvPr/>
        </p:nvSpPr>
        <p:spPr bwMode="auto">
          <a:xfrm>
            <a:off x="7061154" y="5760514"/>
            <a:ext cx="126424" cy="67163"/>
          </a:xfrm>
          <a:custGeom>
            <a:avLst/>
            <a:gdLst>
              <a:gd name="T0" fmla="*/ 17 w 17"/>
              <a:gd name="T1" fmla="*/ 0 h 9"/>
              <a:gd name="T2" fmla="*/ 13 w 17"/>
              <a:gd name="T3" fmla="*/ 9 h 9"/>
              <a:gd name="T4" fmla="*/ 6 w 17"/>
              <a:gd name="T5" fmla="*/ 9 h 9"/>
              <a:gd name="T6" fmla="*/ 0 w 17"/>
              <a:gd name="T7" fmla="*/ 5 h 9"/>
            </a:gdLst>
            <a:ahLst/>
            <a:cxnLst>
              <a:cxn ang="0">
                <a:pos x="T0" y="T1"/>
              </a:cxn>
              <a:cxn ang="0">
                <a:pos x="T2" y="T3"/>
              </a:cxn>
              <a:cxn ang="0">
                <a:pos x="T4" y="T5"/>
              </a:cxn>
              <a:cxn ang="0">
                <a:pos x="T6" y="T7"/>
              </a:cxn>
            </a:cxnLst>
            <a:rect l="0" t="0" r="r" b="b"/>
            <a:pathLst>
              <a:path w="17" h="9">
                <a:moveTo>
                  <a:pt x="17" y="0"/>
                </a:moveTo>
                <a:cubicBezTo>
                  <a:pt x="13" y="4"/>
                  <a:pt x="14" y="4"/>
                  <a:pt x="13" y="9"/>
                </a:cubicBezTo>
                <a:cubicBezTo>
                  <a:pt x="6" y="9"/>
                  <a:pt x="6" y="9"/>
                  <a:pt x="6" y="9"/>
                </a:cubicBezTo>
                <a:cubicBezTo>
                  <a:pt x="6" y="6"/>
                  <a:pt x="5" y="3"/>
                  <a:pt x="0" y="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1" name="Freeform 401">
            <a:extLst>
              <a:ext uri="{FF2B5EF4-FFF2-40B4-BE49-F238E27FC236}">
                <a16:creationId xmlns:a16="http://schemas.microsoft.com/office/drawing/2014/main" id="{31A3137B-3C36-8C4F-AC1D-342440A3591F}"/>
              </a:ext>
            </a:extLst>
          </p:cNvPr>
          <p:cNvSpPr>
            <a:spLocks/>
          </p:cNvSpPr>
          <p:nvPr/>
        </p:nvSpPr>
        <p:spPr bwMode="auto">
          <a:xfrm>
            <a:off x="6804354" y="5689400"/>
            <a:ext cx="391128" cy="130377"/>
          </a:xfrm>
          <a:custGeom>
            <a:avLst/>
            <a:gdLst>
              <a:gd name="T0" fmla="*/ 51 w 53"/>
              <a:gd name="T1" fmla="*/ 0 h 18"/>
              <a:gd name="T2" fmla="*/ 53 w 53"/>
              <a:gd name="T3" fmla="*/ 8 h 18"/>
              <a:gd name="T4" fmla="*/ 48 w 53"/>
              <a:gd name="T5" fmla="*/ 12 h 18"/>
              <a:gd name="T6" fmla="*/ 29 w 53"/>
              <a:gd name="T7" fmla="*/ 17 h 18"/>
              <a:gd name="T8" fmla="*/ 17 w 53"/>
              <a:gd name="T9" fmla="*/ 18 h 18"/>
              <a:gd name="T10" fmla="*/ 6 w 53"/>
              <a:gd name="T11" fmla="*/ 18 h 18"/>
              <a:gd name="T12" fmla="*/ 3 w 53"/>
              <a:gd name="T13" fmla="*/ 15 h 18"/>
              <a:gd name="T14" fmla="*/ 26 w 53"/>
              <a:gd name="T15" fmla="*/ 6 h 18"/>
              <a:gd name="T16" fmla="*/ 51 w 5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8">
                <a:moveTo>
                  <a:pt x="51" y="0"/>
                </a:moveTo>
                <a:cubicBezTo>
                  <a:pt x="53" y="8"/>
                  <a:pt x="53" y="8"/>
                  <a:pt x="53" y="8"/>
                </a:cubicBezTo>
                <a:cubicBezTo>
                  <a:pt x="53" y="10"/>
                  <a:pt x="51" y="11"/>
                  <a:pt x="48" y="12"/>
                </a:cubicBezTo>
                <a:cubicBezTo>
                  <a:pt x="29" y="17"/>
                  <a:pt x="29" y="17"/>
                  <a:pt x="29" y="17"/>
                </a:cubicBezTo>
                <a:cubicBezTo>
                  <a:pt x="25" y="18"/>
                  <a:pt x="21" y="18"/>
                  <a:pt x="17" y="18"/>
                </a:cubicBezTo>
                <a:cubicBezTo>
                  <a:pt x="6" y="18"/>
                  <a:pt x="6" y="18"/>
                  <a:pt x="6" y="18"/>
                </a:cubicBezTo>
                <a:cubicBezTo>
                  <a:pt x="0" y="18"/>
                  <a:pt x="2" y="15"/>
                  <a:pt x="3" y="15"/>
                </a:cubicBezTo>
                <a:cubicBezTo>
                  <a:pt x="8" y="14"/>
                  <a:pt x="18" y="11"/>
                  <a:pt x="26" y="6"/>
                </a:cubicBezTo>
                <a:cubicBezTo>
                  <a:pt x="33" y="3"/>
                  <a:pt x="51" y="0"/>
                  <a:pt x="51"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2" name="Freeform 402">
            <a:extLst>
              <a:ext uri="{FF2B5EF4-FFF2-40B4-BE49-F238E27FC236}">
                <a16:creationId xmlns:a16="http://schemas.microsoft.com/office/drawing/2014/main" id="{9E95ADC6-93E5-6942-AB77-3A4CE10E9A03}"/>
              </a:ext>
            </a:extLst>
          </p:cNvPr>
          <p:cNvSpPr>
            <a:spLocks/>
          </p:cNvSpPr>
          <p:nvPr/>
        </p:nvSpPr>
        <p:spPr bwMode="auto">
          <a:xfrm>
            <a:off x="6930778" y="5638040"/>
            <a:ext cx="248900" cy="130377"/>
          </a:xfrm>
          <a:custGeom>
            <a:avLst/>
            <a:gdLst>
              <a:gd name="T0" fmla="*/ 32 w 34"/>
              <a:gd name="T1" fmla="*/ 0 h 18"/>
              <a:gd name="T2" fmla="*/ 34 w 34"/>
              <a:gd name="T3" fmla="*/ 7 h 18"/>
              <a:gd name="T4" fmla="*/ 5 w 34"/>
              <a:gd name="T5" fmla="*/ 17 h 18"/>
              <a:gd name="T6" fmla="*/ 1 w 34"/>
              <a:gd name="T7" fmla="*/ 17 h 18"/>
              <a:gd name="T8" fmla="*/ 20 w 34"/>
              <a:gd name="T9" fmla="*/ 2 h 18"/>
              <a:gd name="T10" fmla="*/ 32 w 34"/>
              <a:gd name="T11" fmla="*/ 0 h 18"/>
            </a:gdLst>
            <a:ahLst/>
            <a:cxnLst>
              <a:cxn ang="0">
                <a:pos x="T0" y="T1"/>
              </a:cxn>
              <a:cxn ang="0">
                <a:pos x="T2" y="T3"/>
              </a:cxn>
              <a:cxn ang="0">
                <a:pos x="T4" y="T5"/>
              </a:cxn>
              <a:cxn ang="0">
                <a:pos x="T6" y="T7"/>
              </a:cxn>
              <a:cxn ang="0">
                <a:pos x="T8" y="T9"/>
              </a:cxn>
              <a:cxn ang="0">
                <a:pos x="T10" y="T11"/>
              </a:cxn>
            </a:cxnLst>
            <a:rect l="0" t="0" r="r" b="b"/>
            <a:pathLst>
              <a:path w="34" h="18">
                <a:moveTo>
                  <a:pt x="32" y="0"/>
                </a:moveTo>
                <a:cubicBezTo>
                  <a:pt x="32" y="3"/>
                  <a:pt x="34" y="5"/>
                  <a:pt x="34" y="7"/>
                </a:cubicBezTo>
                <a:cubicBezTo>
                  <a:pt x="34" y="9"/>
                  <a:pt x="5" y="17"/>
                  <a:pt x="5" y="17"/>
                </a:cubicBezTo>
                <a:cubicBezTo>
                  <a:pt x="4" y="17"/>
                  <a:pt x="0" y="18"/>
                  <a:pt x="1" y="17"/>
                </a:cubicBezTo>
                <a:cubicBezTo>
                  <a:pt x="8" y="13"/>
                  <a:pt x="21" y="5"/>
                  <a:pt x="20" y="2"/>
                </a:cubicBezTo>
                <a:lnTo>
                  <a:pt x="32" y="0"/>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3" name="Freeform 403">
            <a:extLst>
              <a:ext uri="{FF2B5EF4-FFF2-40B4-BE49-F238E27FC236}">
                <a16:creationId xmlns:a16="http://schemas.microsoft.com/office/drawing/2014/main" id="{08093A47-099D-EB43-8BD0-1EC4F7C8AE3B}"/>
              </a:ext>
            </a:extLst>
          </p:cNvPr>
          <p:cNvSpPr>
            <a:spLocks/>
          </p:cNvSpPr>
          <p:nvPr/>
        </p:nvSpPr>
        <p:spPr bwMode="auto">
          <a:xfrm>
            <a:off x="6760896" y="4918997"/>
            <a:ext cx="146180" cy="146180"/>
          </a:xfrm>
          <a:custGeom>
            <a:avLst/>
            <a:gdLst>
              <a:gd name="T0" fmla="*/ 0 w 20"/>
              <a:gd name="T1" fmla="*/ 11 h 20"/>
              <a:gd name="T2" fmla="*/ 11 w 20"/>
              <a:gd name="T3" fmla="*/ 20 h 20"/>
              <a:gd name="T4" fmla="*/ 20 w 20"/>
              <a:gd name="T5" fmla="*/ 9 h 20"/>
              <a:gd name="T6" fmla="*/ 9 w 20"/>
              <a:gd name="T7" fmla="*/ 0 h 20"/>
              <a:gd name="T8" fmla="*/ 0 w 20"/>
              <a:gd name="T9" fmla="*/ 11 h 20"/>
            </a:gdLst>
            <a:ahLst/>
            <a:cxnLst>
              <a:cxn ang="0">
                <a:pos x="T0" y="T1"/>
              </a:cxn>
              <a:cxn ang="0">
                <a:pos x="T2" y="T3"/>
              </a:cxn>
              <a:cxn ang="0">
                <a:pos x="T4" y="T5"/>
              </a:cxn>
              <a:cxn ang="0">
                <a:pos x="T6" y="T7"/>
              </a:cxn>
              <a:cxn ang="0">
                <a:pos x="T8" y="T9"/>
              </a:cxn>
            </a:cxnLst>
            <a:rect l="0" t="0" r="r" b="b"/>
            <a:pathLst>
              <a:path w="20" h="20">
                <a:moveTo>
                  <a:pt x="0" y="11"/>
                </a:moveTo>
                <a:cubicBezTo>
                  <a:pt x="1" y="16"/>
                  <a:pt x="5" y="20"/>
                  <a:pt x="11" y="20"/>
                </a:cubicBezTo>
                <a:cubicBezTo>
                  <a:pt x="16" y="20"/>
                  <a:pt x="20" y="15"/>
                  <a:pt x="20" y="9"/>
                </a:cubicBezTo>
                <a:cubicBezTo>
                  <a:pt x="20" y="4"/>
                  <a:pt x="15" y="0"/>
                  <a:pt x="9" y="0"/>
                </a:cubicBezTo>
                <a:cubicBezTo>
                  <a:pt x="4" y="1"/>
                  <a:pt x="0" y="5"/>
                  <a:pt x="0" y="11"/>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4" name="Freeform 404">
            <a:extLst>
              <a:ext uri="{FF2B5EF4-FFF2-40B4-BE49-F238E27FC236}">
                <a16:creationId xmlns:a16="http://schemas.microsoft.com/office/drawing/2014/main" id="{93FDE978-DA99-A74B-986C-8A123DC63476}"/>
              </a:ext>
            </a:extLst>
          </p:cNvPr>
          <p:cNvSpPr>
            <a:spLocks/>
          </p:cNvSpPr>
          <p:nvPr/>
        </p:nvSpPr>
        <p:spPr bwMode="auto">
          <a:xfrm>
            <a:off x="6737190" y="4342185"/>
            <a:ext cx="252850" cy="722995"/>
          </a:xfrm>
          <a:custGeom>
            <a:avLst/>
            <a:gdLst>
              <a:gd name="T0" fmla="*/ 3 w 34"/>
              <a:gd name="T1" fmla="*/ 89 h 99"/>
              <a:gd name="T2" fmla="*/ 13 w 34"/>
              <a:gd name="T3" fmla="*/ 99 h 99"/>
              <a:gd name="T4" fmla="*/ 23 w 34"/>
              <a:gd name="T5" fmla="*/ 90 h 99"/>
              <a:gd name="T6" fmla="*/ 33 w 34"/>
              <a:gd name="T7" fmla="*/ 17 h 99"/>
              <a:gd name="T8" fmla="*/ 18 w 34"/>
              <a:gd name="T9" fmla="*/ 0 h 99"/>
              <a:gd name="T10" fmla="*/ 0 w 34"/>
              <a:gd name="T11" fmla="*/ 15 h 99"/>
              <a:gd name="T12" fmla="*/ 3 w 34"/>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34" h="99">
                <a:moveTo>
                  <a:pt x="3" y="89"/>
                </a:moveTo>
                <a:cubicBezTo>
                  <a:pt x="3" y="94"/>
                  <a:pt x="7" y="99"/>
                  <a:pt x="13" y="99"/>
                </a:cubicBezTo>
                <a:cubicBezTo>
                  <a:pt x="18" y="99"/>
                  <a:pt x="23" y="95"/>
                  <a:pt x="23" y="90"/>
                </a:cubicBezTo>
                <a:cubicBezTo>
                  <a:pt x="33" y="17"/>
                  <a:pt x="33" y="17"/>
                  <a:pt x="33" y="17"/>
                </a:cubicBezTo>
                <a:cubicBezTo>
                  <a:pt x="34" y="8"/>
                  <a:pt x="27" y="0"/>
                  <a:pt x="18" y="0"/>
                </a:cubicBezTo>
                <a:cubicBezTo>
                  <a:pt x="8" y="0"/>
                  <a:pt x="1" y="6"/>
                  <a:pt x="0" y="15"/>
                </a:cubicBezTo>
                <a:lnTo>
                  <a:pt x="3" y="89"/>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5" name="Freeform 405">
            <a:extLst>
              <a:ext uri="{FF2B5EF4-FFF2-40B4-BE49-F238E27FC236}">
                <a16:creationId xmlns:a16="http://schemas.microsoft.com/office/drawing/2014/main" id="{12236F4F-FF2C-884C-ABD6-FBA50D57E734}"/>
              </a:ext>
            </a:extLst>
          </p:cNvPr>
          <p:cNvSpPr>
            <a:spLocks/>
          </p:cNvSpPr>
          <p:nvPr/>
        </p:nvSpPr>
        <p:spPr bwMode="auto">
          <a:xfrm>
            <a:off x="6982138" y="4918997"/>
            <a:ext cx="181737" cy="778305"/>
          </a:xfrm>
          <a:custGeom>
            <a:avLst/>
            <a:gdLst>
              <a:gd name="T0" fmla="*/ 25 w 25"/>
              <a:gd name="T1" fmla="*/ 102 h 106"/>
              <a:gd name="T2" fmla="*/ 14 w 25"/>
              <a:gd name="T3" fmla="*/ 103 h 106"/>
              <a:gd name="T4" fmla="*/ 0 w 25"/>
              <a:gd name="T5" fmla="*/ 11 h 106"/>
              <a:gd name="T6" fmla="*/ 9 w 25"/>
              <a:gd name="T7" fmla="*/ 0 h 106"/>
              <a:gd name="T8" fmla="*/ 20 w 25"/>
              <a:gd name="T9" fmla="*/ 9 h 106"/>
              <a:gd name="T10" fmla="*/ 25 w 25"/>
              <a:gd name="T11" fmla="*/ 102 h 106"/>
            </a:gdLst>
            <a:ahLst/>
            <a:cxnLst>
              <a:cxn ang="0">
                <a:pos x="T0" y="T1"/>
              </a:cxn>
              <a:cxn ang="0">
                <a:pos x="T2" y="T3"/>
              </a:cxn>
              <a:cxn ang="0">
                <a:pos x="T4" y="T5"/>
              </a:cxn>
              <a:cxn ang="0">
                <a:pos x="T6" y="T7"/>
              </a:cxn>
              <a:cxn ang="0">
                <a:pos x="T8" y="T9"/>
              </a:cxn>
              <a:cxn ang="0">
                <a:pos x="T10" y="T11"/>
              </a:cxn>
            </a:cxnLst>
            <a:rect l="0" t="0" r="r" b="b"/>
            <a:pathLst>
              <a:path w="25" h="106">
                <a:moveTo>
                  <a:pt x="25" y="102"/>
                </a:moveTo>
                <a:cubicBezTo>
                  <a:pt x="25" y="105"/>
                  <a:pt x="14" y="106"/>
                  <a:pt x="14" y="103"/>
                </a:cubicBezTo>
                <a:cubicBezTo>
                  <a:pt x="0" y="11"/>
                  <a:pt x="0" y="11"/>
                  <a:pt x="0" y="11"/>
                </a:cubicBezTo>
                <a:cubicBezTo>
                  <a:pt x="0" y="5"/>
                  <a:pt x="4" y="1"/>
                  <a:pt x="9" y="0"/>
                </a:cubicBezTo>
                <a:cubicBezTo>
                  <a:pt x="15" y="0"/>
                  <a:pt x="20" y="4"/>
                  <a:pt x="20" y="9"/>
                </a:cubicBezTo>
                <a:cubicBezTo>
                  <a:pt x="25" y="37"/>
                  <a:pt x="21" y="64"/>
                  <a:pt x="25" y="102"/>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6" name="Freeform 407">
            <a:extLst>
              <a:ext uri="{FF2B5EF4-FFF2-40B4-BE49-F238E27FC236}">
                <a16:creationId xmlns:a16="http://schemas.microsoft.com/office/drawing/2014/main" id="{A3EBF512-11D4-E04F-8F08-A80AB54C4AC3}"/>
              </a:ext>
            </a:extLst>
          </p:cNvPr>
          <p:cNvSpPr>
            <a:spLocks/>
          </p:cNvSpPr>
          <p:nvPr/>
        </p:nvSpPr>
        <p:spPr bwMode="auto">
          <a:xfrm>
            <a:off x="6760896" y="4918995"/>
            <a:ext cx="181737" cy="778305"/>
          </a:xfrm>
          <a:custGeom>
            <a:avLst/>
            <a:gdLst>
              <a:gd name="T0" fmla="*/ 25 w 25"/>
              <a:gd name="T1" fmla="*/ 102 h 106"/>
              <a:gd name="T2" fmla="*/ 14 w 25"/>
              <a:gd name="T3" fmla="*/ 103 h 106"/>
              <a:gd name="T4" fmla="*/ 0 w 25"/>
              <a:gd name="T5" fmla="*/ 11 h 106"/>
              <a:gd name="T6" fmla="*/ 9 w 25"/>
              <a:gd name="T7" fmla="*/ 0 h 106"/>
              <a:gd name="T8" fmla="*/ 20 w 25"/>
              <a:gd name="T9" fmla="*/ 9 h 106"/>
              <a:gd name="T10" fmla="*/ 25 w 25"/>
              <a:gd name="T11" fmla="*/ 102 h 106"/>
            </a:gdLst>
            <a:ahLst/>
            <a:cxnLst>
              <a:cxn ang="0">
                <a:pos x="T0" y="T1"/>
              </a:cxn>
              <a:cxn ang="0">
                <a:pos x="T2" y="T3"/>
              </a:cxn>
              <a:cxn ang="0">
                <a:pos x="T4" y="T5"/>
              </a:cxn>
              <a:cxn ang="0">
                <a:pos x="T6" y="T7"/>
              </a:cxn>
              <a:cxn ang="0">
                <a:pos x="T8" y="T9"/>
              </a:cxn>
              <a:cxn ang="0">
                <a:pos x="T10" y="T11"/>
              </a:cxn>
            </a:cxnLst>
            <a:rect l="0" t="0" r="r" b="b"/>
            <a:pathLst>
              <a:path w="25" h="106">
                <a:moveTo>
                  <a:pt x="25" y="102"/>
                </a:moveTo>
                <a:cubicBezTo>
                  <a:pt x="25" y="105"/>
                  <a:pt x="14" y="106"/>
                  <a:pt x="14" y="103"/>
                </a:cubicBezTo>
                <a:cubicBezTo>
                  <a:pt x="0" y="11"/>
                  <a:pt x="0" y="11"/>
                  <a:pt x="0" y="11"/>
                </a:cubicBezTo>
                <a:cubicBezTo>
                  <a:pt x="0" y="5"/>
                  <a:pt x="4" y="1"/>
                  <a:pt x="9" y="0"/>
                </a:cubicBezTo>
                <a:cubicBezTo>
                  <a:pt x="15" y="0"/>
                  <a:pt x="20" y="4"/>
                  <a:pt x="20" y="9"/>
                </a:cubicBezTo>
                <a:cubicBezTo>
                  <a:pt x="25" y="37"/>
                  <a:pt x="21" y="64"/>
                  <a:pt x="25" y="102"/>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7" name="Freeform 408">
            <a:extLst>
              <a:ext uri="{FF2B5EF4-FFF2-40B4-BE49-F238E27FC236}">
                <a16:creationId xmlns:a16="http://schemas.microsoft.com/office/drawing/2014/main" id="{F01179E6-045F-264D-BB49-8366AEBA9EC7}"/>
              </a:ext>
            </a:extLst>
          </p:cNvPr>
          <p:cNvSpPr>
            <a:spLocks/>
          </p:cNvSpPr>
          <p:nvPr/>
        </p:nvSpPr>
        <p:spPr bwMode="auto">
          <a:xfrm>
            <a:off x="6982138" y="4918995"/>
            <a:ext cx="146180" cy="146180"/>
          </a:xfrm>
          <a:custGeom>
            <a:avLst/>
            <a:gdLst>
              <a:gd name="T0" fmla="*/ 0 w 20"/>
              <a:gd name="T1" fmla="*/ 11 h 20"/>
              <a:gd name="T2" fmla="*/ 11 w 20"/>
              <a:gd name="T3" fmla="*/ 20 h 20"/>
              <a:gd name="T4" fmla="*/ 20 w 20"/>
              <a:gd name="T5" fmla="*/ 9 h 20"/>
              <a:gd name="T6" fmla="*/ 9 w 20"/>
              <a:gd name="T7" fmla="*/ 0 h 20"/>
              <a:gd name="T8" fmla="*/ 0 w 20"/>
              <a:gd name="T9" fmla="*/ 11 h 20"/>
            </a:gdLst>
            <a:ahLst/>
            <a:cxnLst>
              <a:cxn ang="0">
                <a:pos x="T0" y="T1"/>
              </a:cxn>
              <a:cxn ang="0">
                <a:pos x="T2" y="T3"/>
              </a:cxn>
              <a:cxn ang="0">
                <a:pos x="T4" y="T5"/>
              </a:cxn>
              <a:cxn ang="0">
                <a:pos x="T6" y="T7"/>
              </a:cxn>
              <a:cxn ang="0">
                <a:pos x="T8" y="T9"/>
              </a:cxn>
            </a:cxnLst>
            <a:rect l="0" t="0" r="r" b="b"/>
            <a:pathLst>
              <a:path w="20" h="20">
                <a:moveTo>
                  <a:pt x="0" y="11"/>
                </a:moveTo>
                <a:cubicBezTo>
                  <a:pt x="1" y="16"/>
                  <a:pt x="5" y="20"/>
                  <a:pt x="11" y="20"/>
                </a:cubicBezTo>
                <a:cubicBezTo>
                  <a:pt x="16" y="20"/>
                  <a:pt x="20" y="15"/>
                  <a:pt x="20" y="9"/>
                </a:cubicBezTo>
                <a:cubicBezTo>
                  <a:pt x="20" y="4"/>
                  <a:pt x="15" y="0"/>
                  <a:pt x="9" y="0"/>
                </a:cubicBezTo>
                <a:cubicBezTo>
                  <a:pt x="4" y="1"/>
                  <a:pt x="0" y="5"/>
                  <a:pt x="0" y="11"/>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8" name="Freeform 409">
            <a:extLst>
              <a:ext uri="{FF2B5EF4-FFF2-40B4-BE49-F238E27FC236}">
                <a16:creationId xmlns:a16="http://schemas.microsoft.com/office/drawing/2014/main" id="{65480BDA-D297-C949-9DD3-E8546EC7B5F4}"/>
              </a:ext>
            </a:extLst>
          </p:cNvPr>
          <p:cNvSpPr>
            <a:spLocks/>
          </p:cNvSpPr>
          <p:nvPr/>
        </p:nvSpPr>
        <p:spPr bwMode="auto">
          <a:xfrm>
            <a:off x="6958434" y="4342180"/>
            <a:ext cx="248900" cy="722995"/>
          </a:xfrm>
          <a:custGeom>
            <a:avLst/>
            <a:gdLst>
              <a:gd name="T0" fmla="*/ 3 w 34"/>
              <a:gd name="T1" fmla="*/ 89 h 99"/>
              <a:gd name="T2" fmla="*/ 13 w 34"/>
              <a:gd name="T3" fmla="*/ 99 h 99"/>
              <a:gd name="T4" fmla="*/ 23 w 34"/>
              <a:gd name="T5" fmla="*/ 90 h 99"/>
              <a:gd name="T6" fmla="*/ 33 w 34"/>
              <a:gd name="T7" fmla="*/ 17 h 99"/>
              <a:gd name="T8" fmla="*/ 18 w 34"/>
              <a:gd name="T9" fmla="*/ 0 h 99"/>
              <a:gd name="T10" fmla="*/ 0 w 34"/>
              <a:gd name="T11" fmla="*/ 15 h 99"/>
              <a:gd name="T12" fmla="*/ 3 w 34"/>
              <a:gd name="T13" fmla="*/ 89 h 99"/>
            </a:gdLst>
            <a:ahLst/>
            <a:cxnLst>
              <a:cxn ang="0">
                <a:pos x="T0" y="T1"/>
              </a:cxn>
              <a:cxn ang="0">
                <a:pos x="T2" y="T3"/>
              </a:cxn>
              <a:cxn ang="0">
                <a:pos x="T4" y="T5"/>
              </a:cxn>
              <a:cxn ang="0">
                <a:pos x="T6" y="T7"/>
              </a:cxn>
              <a:cxn ang="0">
                <a:pos x="T8" y="T9"/>
              </a:cxn>
              <a:cxn ang="0">
                <a:pos x="T10" y="T11"/>
              </a:cxn>
              <a:cxn ang="0">
                <a:pos x="T12" y="T13"/>
              </a:cxn>
            </a:cxnLst>
            <a:rect l="0" t="0" r="r" b="b"/>
            <a:pathLst>
              <a:path w="34" h="99">
                <a:moveTo>
                  <a:pt x="3" y="89"/>
                </a:moveTo>
                <a:cubicBezTo>
                  <a:pt x="3" y="94"/>
                  <a:pt x="7" y="99"/>
                  <a:pt x="13" y="99"/>
                </a:cubicBezTo>
                <a:cubicBezTo>
                  <a:pt x="18" y="99"/>
                  <a:pt x="23" y="95"/>
                  <a:pt x="23" y="90"/>
                </a:cubicBezTo>
                <a:cubicBezTo>
                  <a:pt x="33" y="17"/>
                  <a:pt x="33" y="17"/>
                  <a:pt x="33" y="17"/>
                </a:cubicBezTo>
                <a:cubicBezTo>
                  <a:pt x="34" y="8"/>
                  <a:pt x="27" y="0"/>
                  <a:pt x="18" y="0"/>
                </a:cubicBezTo>
                <a:cubicBezTo>
                  <a:pt x="8" y="0"/>
                  <a:pt x="1" y="6"/>
                  <a:pt x="0" y="15"/>
                </a:cubicBezTo>
                <a:lnTo>
                  <a:pt x="3" y="89"/>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9" name="Rectangle 410">
            <a:extLst>
              <a:ext uri="{FF2B5EF4-FFF2-40B4-BE49-F238E27FC236}">
                <a16:creationId xmlns:a16="http://schemas.microsoft.com/office/drawing/2014/main" id="{0D0F1245-B7FA-D245-87A3-19B52C36502B}"/>
              </a:ext>
            </a:extLst>
          </p:cNvPr>
          <p:cNvSpPr>
            <a:spLocks noChangeArrowheads="1"/>
          </p:cNvSpPr>
          <p:nvPr/>
        </p:nvSpPr>
        <p:spPr bwMode="auto">
          <a:xfrm>
            <a:off x="6729290" y="4437000"/>
            <a:ext cx="237047" cy="505701"/>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0" name="Rectangle 411">
            <a:extLst>
              <a:ext uri="{FF2B5EF4-FFF2-40B4-BE49-F238E27FC236}">
                <a16:creationId xmlns:a16="http://schemas.microsoft.com/office/drawing/2014/main" id="{59C1BCCB-A0D8-1F4D-AC0D-692327DB4A0E}"/>
              </a:ext>
            </a:extLst>
          </p:cNvPr>
          <p:cNvSpPr>
            <a:spLocks noChangeArrowheads="1"/>
          </p:cNvSpPr>
          <p:nvPr/>
        </p:nvSpPr>
        <p:spPr bwMode="auto">
          <a:xfrm>
            <a:off x="6966337" y="4437000"/>
            <a:ext cx="237047" cy="505701"/>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1" name="Freeform 412">
            <a:extLst>
              <a:ext uri="{FF2B5EF4-FFF2-40B4-BE49-F238E27FC236}">
                <a16:creationId xmlns:a16="http://schemas.microsoft.com/office/drawing/2014/main" id="{DF109E9D-52D3-7641-BA9F-C9D105EB7852}"/>
              </a:ext>
            </a:extLst>
          </p:cNvPr>
          <p:cNvSpPr>
            <a:spLocks/>
          </p:cNvSpPr>
          <p:nvPr/>
        </p:nvSpPr>
        <p:spPr bwMode="auto">
          <a:xfrm>
            <a:off x="6709534" y="3595484"/>
            <a:ext cx="256801" cy="924483"/>
          </a:xfrm>
          <a:custGeom>
            <a:avLst/>
            <a:gdLst>
              <a:gd name="T0" fmla="*/ 63 w 65"/>
              <a:gd name="T1" fmla="*/ 234 h 234"/>
              <a:gd name="T2" fmla="*/ 0 w 65"/>
              <a:gd name="T3" fmla="*/ 234 h 234"/>
              <a:gd name="T4" fmla="*/ 13 w 65"/>
              <a:gd name="T5" fmla="*/ 139 h 234"/>
              <a:gd name="T6" fmla="*/ 0 w 65"/>
              <a:gd name="T7" fmla="*/ 58 h 234"/>
              <a:gd name="T8" fmla="*/ 13 w 65"/>
              <a:gd name="T9" fmla="*/ 0 h 234"/>
              <a:gd name="T10" fmla="*/ 65 w 65"/>
              <a:gd name="T11" fmla="*/ 0 h 234"/>
              <a:gd name="T12" fmla="*/ 65 w 65"/>
              <a:gd name="T13" fmla="*/ 217 h 234"/>
              <a:gd name="T14" fmla="*/ 63 w 65"/>
              <a:gd name="T15" fmla="*/ 234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234">
                <a:moveTo>
                  <a:pt x="63" y="234"/>
                </a:moveTo>
                <a:lnTo>
                  <a:pt x="0" y="234"/>
                </a:lnTo>
                <a:lnTo>
                  <a:pt x="13" y="139"/>
                </a:lnTo>
                <a:lnTo>
                  <a:pt x="0" y="58"/>
                </a:lnTo>
                <a:lnTo>
                  <a:pt x="13" y="0"/>
                </a:lnTo>
                <a:lnTo>
                  <a:pt x="65" y="0"/>
                </a:lnTo>
                <a:lnTo>
                  <a:pt x="65" y="217"/>
                </a:lnTo>
                <a:lnTo>
                  <a:pt x="63" y="23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2" name="Freeform 413">
            <a:extLst>
              <a:ext uri="{FF2B5EF4-FFF2-40B4-BE49-F238E27FC236}">
                <a16:creationId xmlns:a16="http://schemas.microsoft.com/office/drawing/2014/main" id="{978A83BC-D2DF-0E41-82C2-718A90FAFE2C}"/>
              </a:ext>
            </a:extLst>
          </p:cNvPr>
          <p:cNvSpPr>
            <a:spLocks/>
          </p:cNvSpPr>
          <p:nvPr/>
        </p:nvSpPr>
        <p:spPr bwMode="auto">
          <a:xfrm>
            <a:off x="7444379" y="2900148"/>
            <a:ext cx="161983" cy="402981"/>
          </a:xfrm>
          <a:custGeom>
            <a:avLst/>
            <a:gdLst>
              <a:gd name="T0" fmla="*/ 20 w 22"/>
              <a:gd name="T1" fmla="*/ 33 h 55"/>
              <a:gd name="T2" fmla="*/ 19 w 22"/>
              <a:gd name="T3" fmla="*/ 12 h 55"/>
              <a:gd name="T4" fmla="*/ 15 w 22"/>
              <a:gd name="T5" fmla="*/ 8 h 55"/>
              <a:gd name="T6" fmla="*/ 10 w 22"/>
              <a:gd name="T7" fmla="*/ 4 h 55"/>
              <a:gd name="T8" fmla="*/ 7 w 22"/>
              <a:gd name="T9" fmla="*/ 2 h 55"/>
              <a:gd name="T10" fmla="*/ 7 w 22"/>
              <a:gd name="T11" fmla="*/ 6 h 55"/>
              <a:gd name="T12" fmla="*/ 5 w 22"/>
              <a:gd name="T13" fmla="*/ 11 h 55"/>
              <a:gd name="T14" fmla="*/ 5 w 22"/>
              <a:gd name="T15" fmla="*/ 15 h 55"/>
              <a:gd name="T16" fmla="*/ 0 w 22"/>
              <a:gd name="T17" fmla="*/ 14 h 55"/>
              <a:gd name="T18" fmla="*/ 5 w 22"/>
              <a:gd name="T19" fmla="*/ 28 h 55"/>
              <a:gd name="T20" fmla="*/ 7 w 22"/>
              <a:gd name="T21" fmla="*/ 31 h 55"/>
              <a:gd name="T22" fmla="*/ 6 w 22"/>
              <a:gd name="T23" fmla="*/ 55 h 55"/>
              <a:gd name="T24" fmla="*/ 19 w 22"/>
              <a:gd name="T25" fmla="*/ 49 h 55"/>
              <a:gd name="T26" fmla="*/ 20 w 22"/>
              <a:gd name="T27" fmla="*/ 3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5">
                <a:moveTo>
                  <a:pt x="20" y="33"/>
                </a:moveTo>
                <a:cubicBezTo>
                  <a:pt x="22" y="23"/>
                  <a:pt x="22" y="21"/>
                  <a:pt x="19" y="12"/>
                </a:cubicBezTo>
                <a:cubicBezTo>
                  <a:pt x="17" y="7"/>
                  <a:pt x="15" y="6"/>
                  <a:pt x="15" y="8"/>
                </a:cubicBezTo>
                <a:cubicBezTo>
                  <a:pt x="15" y="3"/>
                  <a:pt x="10" y="0"/>
                  <a:pt x="10" y="4"/>
                </a:cubicBezTo>
                <a:cubicBezTo>
                  <a:pt x="10" y="3"/>
                  <a:pt x="8" y="1"/>
                  <a:pt x="7" y="2"/>
                </a:cubicBezTo>
                <a:cubicBezTo>
                  <a:pt x="5" y="3"/>
                  <a:pt x="6" y="5"/>
                  <a:pt x="7" y="6"/>
                </a:cubicBezTo>
                <a:cubicBezTo>
                  <a:pt x="6" y="6"/>
                  <a:pt x="3" y="7"/>
                  <a:pt x="5" y="11"/>
                </a:cubicBezTo>
                <a:cubicBezTo>
                  <a:pt x="6" y="14"/>
                  <a:pt x="5" y="15"/>
                  <a:pt x="5" y="15"/>
                </a:cubicBezTo>
                <a:cubicBezTo>
                  <a:pt x="3" y="12"/>
                  <a:pt x="1" y="12"/>
                  <a:pt x="0" y="14"/>
                </a:cubicBezTo>
                <a:cubicBezTo>
                  <a:pt x="2" y="17"/>
                  <a:pt x="3" y="24"/>
                  <a:pt x="5" y="28"/>
                </a:cubicBezTo>
                <a:cubicBezTo>
                  <a:pt x="6" y="29"/>
                  <a:pt x="6" y="30"/>
                  <a:pt x="7" y="31"/>
                </a:cubicBezTo>
                <a:cubicBezTo>
                  <a:pt x="6" y="55"/>
                  <a:pt x="6" y="55"/>
                  <a:pt x="6" y="55"/>
                </a:cubicBezTo>
                <a:cubicBezTo>
                  <a:pt x="19" y="49"/>
                  <a:pt x="19" y="49"/>
                  <a:pt x="19" y="49"/>
                </a:cubicBezTo>
                <a:lnTo>
                  <a:pt x="20" y="33"/>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3" name="Freeform 414">
            <a:extLst>
              <a:ext uri="{FF2B5EF4-FFF2-40B4-BE49-F238E27FC236}">
                <a16:creationId xmlns:a16="http://schemas.microsoft.com/office/drawing/2014/main" id="{0F10ADB4-682F-864C-955F-9F46AE1F928F}"/>
              </a:ext>
            </a:extLst>
          </p:cNvPr>
          <p:cNvSpPr>
            <a:spLocks/>
          </p:cNvSpPr>
          <p:nvPr/>
        </p:nvSpPr>
        <p:spPr bwMode="auto">
          <a:xfrm>
            <a:off x="6966337" y="3595484"/>
            <a:ext cx="272604" cy="924483"/>
          </a:xfrm>
          <a:custGeom>
            <a:avLst/>
            <a:gdLst>
              <a:gd name="T0" fmla="*/ 2 w 69"/>
              <a:gd name="T1" fmla="*/ 234 h 234"/>
              <a:gd name="T2" fmla="*/ 67 w 69"/>
              <a:gd name="T3" fmla="*/ 234 h 234"/>
              <a:gd name="T4" fmla="*/ 52 w 69"/>
              <a:gd name="T5" fmla="*/ 139 h 234"/>
              <a:gd name="T6" fmla="*/ 69 w 69"/>
              <a:gd name="T7" fmla="*/ 45 h 234"/>
              <a:gd name="T8" fmla="*/ 54 w 69"/>
              <a:gd name="T9" fmla="*/ 0 h 234"/>
              <a:gd name="T10" fmla="*/ 0 w 69"/>
              <a:gd name="T11" fmla="*/ 0 h 234"/>
              <a:gd name="T12" fmla="*/ 0 w 69"/>
              <a:gd name="T13" fmla="*/ 217 h 234"/>
              <a:gd name="T14" fmla="*/ 2 w 69"/>
              <a:gd name="T15" fmla="*/ 234 h 2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234">
                <a:moveTo>
                  <a:pt x="2" y="234"/>
                </a:moveTo>
                <a:lnTo>
                  <a:pt x="67" y="234"/>
                </a:lnTo>
                <a:lnTo>
                  <a:pt x="52" y="139"/>
                </a:lnTo>
                <a:lnTo>
                  <a:pt x="69" y="45"/>
                </a:lnTo>
                <a:lnTo>
                  <a:pt x="54" y="0"/>
                </a:lnTo>
                <a:lnTo>
                  <a:pt x="0" y="0"/>
                </a:lnTo>
                <a:lnTo>
                  <a:pt x="0" y="217"/>
                </a:lnTo>
                <a:lnTo>
                  <a:pt x="2" y="23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4" name="Freeform 415">
            <a:extLst>
              <a:ext uri="{FF2B5EF4-FFF2-40B4-BE49-F238E27FC236}">
                <a16:creationId xmlns:a16="http://schemas.microsoft.com/office/drawing/2014/main" id="{F8F4E6FA-8DA3-5D4E-B5DC-DCD9F20072D3}"/>
              </a:ext>
            </a:extLst>
          </p:cNvPr>
          <p:cNvSpPr>
            <a:spLocks/>
          </p:cNvSpPr>
          <p:nvPr/>
        </p:nvSpPr>
        <p:spPr bwMode="auto">
          <a:xfrm>
            <a:off x="7444379" y="3492764"/>
            <a:ext cx="169884" cy="169884"/>
          </a:xfrm>
          <a:custGeom>
            <a:avLst/>
            <a:gdLst>
              <a:gd name="T0" fmla="*/ 1 w 23"/>
              <a:gd name="T1" fmla="*/ 14 h 23"/>
              <a:gd name="T2" fmla="*/ 14 w 23"/>
              <a:gd name="T3" fmla="*/ 22 h 23"/>
              <a:gd name="T4" fmla="*/ 21 w 23"/>
              <a:gd name="T5" fmla="*/ 9 h 23"/>
              <a:gd name="T6" fmla="*/ 9 w 23"/>
              <a:gd name="T7" fmla="*/ 2 h 23"/>
              <a:gd name="T8" fmla="*/ 1 w 23"/>
              <a:gd name="T9" fmla="*/ 14 h 23"/>
            </a:gdLst>
            <a:ahLst/>
            <a:cxnLst>
              <a:cxn ang="0">
                <a:pos x="T0" y="T1"/>
              </a:cxn>
              <a:cxn ang="0">
                <a:pos x="T2" y="T3"/>
              </a:cxn>
              <a:cxn ang="0">
                <a:pos x="T4" y="T5"/>
              </a:cxn>
              <a:cxn ang="0">
                <a:pos x="T6" y="T7"/>
              </a:cxn>
              <a:cxn ang="0">
                <a:pos x="T8" y="T9"/>
              </a:cxn>
            </a:cxnLst>
            <a:rect l="0" t="0" r="r" b="b"/>
            <a:pathLst>
              <a:path w="23" h="23">
                <a:moveTo>
                  <a:pt x="1" y="14"/>
                </a:moveTo>
                <a:cubicBezTo>
                  <a:pt x="3" y="20"/>
                  <a:pt x="8" y="23"/>
                  <a:pt x="14" y="22"/>
                </a:cubicBezTo>
                <a:cubicBezTo>
                  <a:pt x="19" y="20"/>
                  <a:pt x="23" y="14"/>
                  <a:pt x="21" y="9"/>
                </a:cubicBezTo>
                <a:cubicBezTo>
                  <a:pt x="20" y="3"/>
                  <a:pt x="14" y="0"/>
                  <a:pt x="9" y="2"/>
                </a:cubicBezTo>
                <a:cubicBezTo>
                  <a:pt x="3" y="3"/>
                  <a:pt x="0" y="9"/>
                  <a:pt x="1" y="14"/>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5" name="Freeform 416">
            <a:extLst>
              <a:ext uri="{FF2B5EF4-FFF2-40B4-BE49-F238E27FC236}">
                <a16:creationId xmlns:a16="http://schemas.microsoft.com/office/drawing/2014/main" id="{0FA28B85-FF73-B648-BB05-A946C94F3CFD}"/>
              </a:ext>
            </a:extLst>
          </p:cNvPr>
          <p:cNvSpPr>
            <a:spLocks/>
          </p:cNvSpPr>
          <p:nvPr/>
        </p:nvSpPr>
        <p:spPr bwMode="auto">
          <a:xfrm>
            <a:off x="7053254" y="3575730"/>
            <a:ext cx="229144" cy="233097"/>
          </a:xfrm>
          <a:custGeom>
            <a:avLst/>
            <a:gdLst>
              <a:gd name="T0" fmla="*/ 20 w 31"/>
              <a:gd name="T1" fmla="*/ 30 h 32"/>
              <a:gd name="T2" fmla="*/ 29 w 31"/>
              <a:gd name="T3" fmla="*/ 12 h 32"/>
              <a:gd name="T4" fmla="*/ 12 w 31"/>
              <a:gd name="T5" fmla="*/ 2 h 32"/>
              <a:gd name="T6" fmla="*/ 2 w 31"/>
              <a:gd name="T7" fmla="*/ 20 h 32"/>
              <a:gd name="T8" fmla="*/ 20 w 31"/>
              <a:gd name="T9" fmla="*/ 30 h 32"/>
            </a:gdLst>
            <a:ahLst/>
            <a:cxnLst>
              <a:cxn ang="0">
                <a:pos x="T0" y="T1"/>
              </a:cxn>
              <a:cxn ang="0">
                <a:pos x="T2" y="T3"/>
              </a:cxn>
              <a:cxn ang="0">
                <a:pos x="T4" y="T5"/>
              </a:cxn>
              <a:cxn ang="0">
                <a:pos x="T6" y="T7"/>
              </a:cxn>
              <a:cxn ang="0">
                <a:pos x="T8" y="T9"/>
              </a:cxn>
            </a:cxnLst>
            <a:rect l="0" t="0" r="r" b="b"/>
            <a:pathLst>
              <a:path w="31" h="32">
                <a:moveTo>
                  <a:pt x="20" y="30"/>
                </a:moveTo>
                <a:cubicBezTo>
                  <a:pt x="27" y="27"/>
                  <a:pt x="31" y="20"/>
                  <a:pt x="29" y="12"/>
                </a:cubicBezTo>
                <a:cubicBezTo>
                  <a:pt x="27" y="5"/>
                  <a:pt x="20" y="0"/>
                  <a:pt x="12" y="2"/>
                </a:cubicBezTo>
                <a:cubicBezTo>
                  <a:pt x="4" y="4"/>
                  <a:pt x="0" y="12"/>
                  <a:pt x="2" y="20"/>
                </a:cubicBezTo>
                <a:cubicBezTo>
                  <a:pt x="4" y="27"/>
                  <a:pt x="12" y="32"/>
                  <a:pt x="20" y="3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6" name="Freeform 417">
            <a:extLst>
              <a:ext uri="{FF2B5EF4-FFF2-40B4-BE49-F238E27FC236}">
                <a16:creationId xmlns:a16="http://schemas.microsoft.com/office/drawing/2014/main" id="{BB0B58FC-1137-4944-A6AB-5C2B2123F61C}"/>
              </a:ext>
            </a:extLst>
          </p:cNvPr>
          <p:cNvSpPr>
            <a:spLocks/>
          </p:cNvSpPr>
          <p:nvPr/>
        </p:nvSpPr>
        <p:spPr bwMode="auto">
          <a:xfrm>
            <a:off x="7144119" y="3508567"/>
            <a:ext cx="402978" cy="284457"/>
          </a:xfrm>
          <a:custGeom>
            <a:avLst/>
            <a:gdLst>
              <a:gd name="T0" fmla="*/ 0 w 102"/>
              <a:gd name="T1" fmla="*/ 20 h 72"/>
              <a:gd name="T2" fmla="*/ 93 w 102"/>
              <a:gd name="T3" fmla="*/ 0 h 72"/>
              <a:gd name="T4" fmla="*/ 102 w 102"/>
              <a:gd name="T5" fmla="*/ 37 h 72"/>
              <a:gd name="T6" fmla="*/ 15 w 102"/>
              <a:gd name="T7" fmla="*/ 72 h 72"/>
              <a:gd name="T8" fmla="*/ 0 w 102"/>
              <a:gd name="T9" fmla="*/ 20 h 72"/>
            </a:gdLst>
            <a:ahLst/>
            <a:cxnLst>
              <a:cxn ang="0">
                <a:pos x="T0" y="T1"/>
              </a:cxn>
              <a:cxn ang="0">
                <a:pos x="T2" y="T3"/>
              </a:cxn>
              <a:cxn ang="0">
                <a:pos x="T4" y="T5"/>
              </a:cxn>
              <a:cxn ang="0">
                <a:pos x="T6" y="T7"/>
              </a:cxn>
              <a:cxn ang="0">
                <a:pos x="T8" y="T9"/>
              </a:cxn>
            </a:cxnLst>
            <a:rect l="0" t="0" r="r" b="b"/>
            <a:pathLst>
              <a:path w="102" h="72">
                <a:moveTo>
                  <a:pt x="0" y="20"/>
                </a:moveTo>
                <a:lnTo>
                  <a:pt x="93" y="0"/>
                </a:lnTo>
                <a:lnTo>
                  <a:pt x="102" y="37"/>
                </a:lnTo>
                <a:lnTo>
                  <a:pt x="15" y="72"/>
                </a:lnTo>
                <a:lnTo>
                  <a:pt x="0" y="2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7" name="Freeform 418">
            <a:extLst>
              <a:ext uri="{FF2B5EF4-FFF2-40B4-BE49-F238E27FC236}">
                <a16:creationId xmlns:a16="http://schemas.microsoft.com/office/drawing/2014/main" id="{10D90C01-15F0-2C47-AE31-A6683A96B6A8}"/>
              </a:ext>
            </a:extLst>
          </p:cNvPr>
          <p:cNvSpPr>
            <a:spLocks/>
          </p:cNvSpPr>
          <p:nvPr/>
        </p:nvSpPr>
        <p:spPr bwMode="auto">
          <a:xfrm>
            <a:off x="7479936" y="3184603"/>
            <a:ext cx="126424" cy="39507"/>
          </a:xfrm>
          <a:custGeom>
            <a:avLst/>
            <a:gdLst>
              <a:gd name="T0" fmla="*/ 32 w 32"/>
              <a:gd name="T1" fmla="*/ 2 h 10"/>
              <a:gd name="T2" fmla="*/ 0 w 32"/>
              <a:gd name="T3" fmla="*/ 0 h 10"/>
              <a:gd name="T4" fmla="*/ 0 w 32"/>
              <a:gd name="T5" fmla="*/ 10 h 10"/>
              <a:gd name="T6" fmla="*/ 32 w 32"/>
              <a:gd name="T7" fmla="*/ 10 h 10"/>
              <a:gd name="T8" fmla="*/ 32 w 32"/>
              <a:gd name="T9" fmla="*/ 2 h 10"/>
            </a:gdLst>
            <a:ahLst/>
            <a:cxnLst>
              <a:cxn ang="0">
                <a:pos x="T0" y="T1"/>
              </a:cxn>
              <a:cxn ang="0">
                <a:pos x="T2" y="T3"/>
              </a:cxn>
              <a:cxn ang="0">
                <a:pos x="T4" y="T5"/>
              </a:cxn>
              <a:cxn ang="0">
                <a:pos x="T6" y="T7"/>
              </a:cxn>
              <a:cxn ang="0">
                <a:pos x="T8" y="T9"/>
              </a:cxn>
            </a:cxnLst>
            <a:rect l="0" t="0" r="r" b="b"/>
            <a:pathLst>
              <a:path w="32" h="10">
                <a:moveTo>
                  <a:pt x="32" y="2"/>
                </a:moveTo>
                <a:lnTo>
                  <a:pt x="0" y="0"/>
                </a:lnTo>
                <a:lnTo>
                  <a:pt x="0" y="10"/>
                </a:lnTo>
                <a:lnTo>
                  <a:pt x="32" y="10"/>
                </a:lnTo>
                <a:lnTo>
                  <a:pt x="32" y="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8" name="Freeform 419">
            <a:extLst>
              <a:ext uri="{FF2B5EF4-FFF2-40B4-BE49-F238E27FC236}">
                <a16:creationId xmlns:a16="http://schemas.microsoft.com/office/drawing/2014/main" id="{FFFF1A30-0123-1649-84C7-97B120C71794}"/>
              </a:ext>
            </a:extLst>
          </p:cNvPr>
          <p:cNvSpPr>
            <a:spLocks/>
          </p:cNvSpPr>
          <p:nvPr/>
        </p:nvSpPr>
        <p:spPr bwMode="auto">
          <a:xfrm>
            <a:off x="7452280" y="3500666"/>
            <a:ext cx="154080" cy="154083"/>
          </a:xfrm>
          <a:custGeom>
            <a:avLst/>
            <a:gdLst>
              <a:gd name="T0" fmla="*/ 11 w 21"/>
              <a:gd name="T1" fmla="*/ 0 h 21"/>
              <a:gd name="T2" fmla="*/ 0 w 21"/>
              <a:gd name="T3" fmla="*/ 10 h 21"/>
              <a:gd name="T4" fmla="*/ 10 w 21"/>
              <a:gd name="T5" fmla="*/ 21 h 21"/>
              <a:gd name="T6" fmla="*/ 21 w 21"/>
              <a:gd name="T7" fmla="*/ 11 h 21"/>
              <a:gd name="T8" fmla="*/ 11 w 21"/>
              <a:gd name="T9" fmla="*/ 0 h 21"/>
            </a:gdLst>
            <a:ahLst/>
            <a:cxnLst>
              <a:cxn ang="0">
                <a:pos x="T0" y="T1"/>
              </a:cxn>
              <a:cxn ang="0">
                <a:pos x="T2" y="T3"/>
              </a:cxn>
              <a:cxn ang="0">
                <a:pos x="T4" y="T5"/>
              </a:cxn>
              <a:cxn ang="0">
                <a:pos x="T6" y="T7"/>
              </a:cxn>
              <a:cxn ang="0">
                <a:pos x="T8" y="T9"/>
              </a:cxn>
            </a:cxnLst>
            <a:rect l="0" t="0" r="r" b="b"/>
            <a:pathLst>
              <a:path w="21" h="21">
                <a:moveTo>
                  <a:pt x="11" y="0"/>
                </a:moveTo>
                <a:cubicBezTo>
                  <a:pt x="6" y="0"/>
                  <a:pt x="1" y="4"/>
                  <a:pt x="0" y="10"/>
                </a:cubicBezTo>
                <a:cubicBezTo>
                  <a:pt x="0" y="15"/>
                  <a:pt x="4" y="20"/>
                  <a:pt x="10" y="21"/>
                </a:cubicBezTo>
                <a:cubicBezTo>
                  <a:pt x="15" y="21"/>
                  <a:pt x="20" y="17"/>
                  <a:pt x="21" y="11"/>
                </a:cubicBezTo>
                <a:cubicBezTo>
                  <a:pt x="21" y="6"/>
                  <a:pt x="17" y="1"/>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9" name="Freeform 420">
            <a:extLst>
              <a:ext uri="{FF2B5EF4-FFF2-40B4-BE49-F238E27FC236}">
                <a16:creationId xmlns:a16="http://schemas.microsoft.com/office/drawing/2014/main" id="{D3592892-2C44-B742-986E-003E691BB478}"/>
              </a:ext>
            </a:extLst>
          </p:cNvPr>
          <p:cNvSpPr>
            <a:spLocks/>
          </p:cNvSpPr>
          <p:nvPr/>
        </p:nvSpPr>
        <p:spPr bwMode="auto">
          <a:xfrm>
            <a:off x="7452280" y="3224112"/>
            <a:ext cx="154080" cy="355571"/>
          </a:xfrm>
          <a:custGeom>
            <a:avLst/>
            <a:gdLst>
              <a:gd name="T0" fmla="*/ 39 w 39"/>
              <a:gd name="T1" fmla="*/ 2 h 90"/>
              <a:gd name="T2" fmla="*/ 39 w 39"/>
              <a:gd name="T3" fmla="*/ 90 h 90"/>
              <a:gd name="T4" fmla="*/ 0 w 39"/>
              <a:gd name="T5" fmla="*/ 89 h 90"/>
              <a:gd name="T6" fmla="*/ 4 w 39"/>
              <a:gd name="T7" fmla="*/ 0 h 90"/>
              <a:gd name="T8" fmla="*/ 39 w 39"/>
              <a:gd name="T9" fmla="*/ 2 h 90"/>
            </a:gdLst>
            <a:ahLst/>
            <a:cxnLst>
              <a:cxn ang="0">
                <a:pos x="T0" y="T1"/>
              </a:cxn>
              <a:cxn ang="0">
                <a:pos x="T2" y="T3"/>
              </a:cxn>
              <a:cxn ang="0">
                <a:pos x="T4" y="T5"/>
              </a:cxn>
              <a:cxn ang="0">
                <a:pos x="T6" y="T7"/>
              </a:cxn>
              <a:cxn ang="0">
                <a:pos x="T8" y="T9"/>
              </a:cxn>
            </a:cxnLst>
            <a:rect l="0" t="0" r="r" b="b"/>
            <a:pathLst>
              <a:path w="39" h="90">
                <a:moveTo>
                  <a:pt x="39" y="2"/>
                </a:moveTo>
                <a:lnTo>
                  <a:pt x="39" y="90"/>
                </a:lnTo>
                <a:lnTo>
                  <a:pt x="0" y="89"/>
                </a:lnTo>
                <a:lnTo>
                  <a:pt x="4" y="0"/>
                </a:lnTo>
                <a:lnTo>
                  <a:pt x="39" y="2"/>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0" name="Freeform 421">
            <a:extLst>
              <a:ext uri="{FF2B5EF4-FFF2-40B4-BE49-F238E27FC236}">
                <a16:creationId xmlns:a16="http://schemas.microsoft.com/office/drawing/2014/main" id="{F39A8449-7A62-3D4C-913F-1770A2CFCD9C}"/>
              </a:ext>
            </a:extLst>
          </p:cNvPr>
          <p:cNvSpPr>
            <a:spLocks/>
          </p:cNvSpPr>
          <p:nvPr/>
        </p:nvSpPr>
        <p:spPr bwMode="auto">
          <a:xfrm>
            <a:off x="6891271" y="3433501"/>
            <a:ext cx="161983" cy="343720"/>
          </a:xfrm>
          <a:custGeom>
            <a:avLst/>
            <a:gdLst>
              <a:gd name="T0" fmla="*/ 22 w 22"/>
              <a:gd name="T1" fmla="*/ 0 h 47"/>
              <a:gd name="T2" fmla="*/ 0 w 22"/>
              <a:gd name="T3" fmla="*/ 1 h 47"/>
              <a:gd name="T4" fmla="*/ 0 w 22"/>
              <a:gd name="T5" fmla="*/ 22 h 47"/>
              <a:gd name="T6" fmla="*/ 10 w 22"/>
              <a:gd name="T7" fmla="*/ 47 h 47"/>
              <a:gd name="T8" fmla="*/ 20 w 22"/>
              <a:gd name="T9" fmla="*/ 22 h 47"/>
              <a:gd name="T10" fmla="*/ 22 w 22"/>
              <a:gd name="T11" fmla="*/ 0 h 47"/>
            </a:gdLst>
            <a:ahLst/>
            <a:cxnLst>
              <a:cxn ang="0">
                <a:pos x="T0" y="T1"/>
              </a:cxn>
              <a:cxn ang="0">
                <a:pos x="T2" y="T3"/>
              </a:cxn>
              <a:cxn ang="0">
                <a:pos x="T4" y="T5"/>
              </a:cxn>
              <a:cxn ang="0">
                <a:pos x="T6" y="T7"/>
              </a:cxn>
              <a:cxn ang="0">
                <a:pos x="T8" y="T9"/>
              </a:cxn>
              <a:cxn ang="0">
                <a:pos x="T10" y="T11"/>
              </a:cxn>
            </a:cxnLst>
            <a:rect l="0" t="0" r="r" b="b"/>
            <a:pathLst>
              <a:path w="22" h="47">
                <a:moveTo>
                  <a:pt x="22" y="0"/>
                </a:moveTo>
                <a:cubicBezTo>
                  <a:pt x="0" y="1"/>
                  <a:pt x="0" y="1"/>
                  <a:pt x="0" y="1"/>
                </a:cubicBezTo>
                <a:cubicBezTo>
                  <a:pt x="0" y="22"/>
                  <a:pt x="0" y="22"/>
                  <a:pt x="0" y="22"/>
                </a:cubicBezTo>
                <a:cubicBezTo>
                  <a:pt x="0" y="22"/>
                  <a:pt x="1" y="47"/>
                  <a:pt x="10" y="47"/>
                </a:cubicBezTo>
                <a:cubicBezTo>
                  <a:pt x="19" y="47"/>
                  <a:pt x="20" y="22"/>
                  <a:pt x="20" y="22"/>
                </a:cubicBezTo>
                <a:lnTo>
                  <a:pt x="22" y="0"/>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1" name="Freeform 422">
            <a:extLst>
              <a:ext uri="{FF2B5EF4-FFF2-40B4-BE49-F238E27FC236}">
                <a16:creationId xmlns:a16="http://schemas.microsoft.com/office/drawing/2014/main" id="{00B64A15-523E-8A4D-8B32-E79A2B19F67A}"/>
              </a:ext>
            </a:extLst>
          </p:cNvPr>
          <p:cNvSpPr>
            <a:spLocks/>
          </p:cNvSpPr>
          <p:nvPr/>
        </p:nvSpPr>
        <p:spPr bwMode="auto">
          <a:xfrm>
            <a:off x="6899171" y="3413749"/>
            <a:ext cx="154080" cy="122476"/>
          </a:xfrm>
          <a:custGeom>
            <a:avLst/>
            <a:gdLst>
              <a:gd name="T0" fmla="*/ 4 w 21"/>
              <a:gd name="T1" fmla="*/ 1 h 17"/>
              <a:gd name="T2" fmla="*/ 20 w 21"/>
              <a:gd name="T3" fmla="*/ 16 h 17"/>
              <a:gd name="T4" fmla="*/ 21 w 21"/>
              <a:gd name="T5" fmla="*/ 3 h 17"/>
              <a:gd name="T6" fmla="*/ 0 w 21"/>
              <a:gd name="T7" fmla="*/ 0 h 17"/>
              <a:gd name="T8" fmla="*/ 4 w 21"/>
              <a:gd name="T9" fmla="*/ 1 h 17"/>
            </a:gdLst>
            <a:ahLst/>
            <a:cxnLst>
              <a:cxn ang="0">
                <a:pos x="T0" y="T1"/>
              </a:cxn>
              <a:cxn ang="0">
                <a:pos x="T2" y="T3"/>
              </a:cxn>
              <a:cxn ang="0">
                <a:pos x="T4" y="T5"/>
              </a:cxn>
              <a:cxn ang="0">
                <a:pos x="T6" y="T7"/>
              </a:cxn>
              <a:cxn ang="0">
                <a:pos x="T8" y="T9"/>
              </a:cxn>
            </a:cxnLst>
            <a:rect l="0" t="0" r="r" b="b"/>
            <a:pathLst>
              <a:path w="21" h="17">
                <a:moveTo>
                  <a:pt x="4" y="1"/>
                </a:moveTo>
                <a:cubicBezTo>
                  <a:pt x="3" y="11"/>
                  <a:pt x="7" y="17"/>
                  <a:pt x="20" y="16"/>
                </a:cubicBezTo>
                <a:cubicBezTo>
                  <a:pt x="21" y="3"/>
                  <a:pt x="21" y="3"/>
                  <a:pt x="21" y="3"/>
                </a:cubicBezTo>
                <a:cubicBezTo>
                  <a:pt x="0" y="0"/>
                  <a:pt x="0" y="0"/>
                  <a:pt x="0" y="0"/>
                </a:cubicBezTo>
                <a:lnTo>
                  <a:pt x="4" y="1"/>
                </a:ln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2" name="Freeform 423">
            <a:extLst>
              <a:ext uri="{FF2B5EF4-FFF2-40B4-BE49-F238E27FC236}">
                <a16:creationId xmlns:a16="http://schemas.microsoft.com/office/drawing/2014/main" id="{A20C7E86-8DC9-CE4B-8800-D8FD0EADD92E}"/>
              </a:ext>
            </a:extLst>
          </p:cNvPr>
          <p:cNvSpPr>
            <a:spLocks/>
          </p:cNvSpPr>
          <p:nvPr/>
        </p:nvSpPr>
        <p:spPr bwMode="auto">
          <a:xfrm>
            <a:off x="6914975" y="3192505"/>
            <a:ext cx="241000" cy="272604"/>
          </a:xfrm>
          <a:custGeom>
            <a:avLst/>
            <a:gdLst>
              <a:gd name="T0" fmla="*/ 21 w 33"/>
              <a:gd name="T1" fmla="*/ 7 h 37"/>
              <a:gd name="T2" fmla="*/ 20 w 33"/>
              <a:gd name="T3" fmla="*/ 3 h 37"/>
              <a:gd name="T4" fmla="*/ 10 w 33"/>
              <a:gd name="T5" fmla="*/ 1 h 37"/>
              <a:gd name="T6" fmla="*/ 8 w 33"/>
              <a:gd name="T7" fmla="*/ 0 h 37"/>
              <a:gd name="T8" fmla="*/ 8 w 33"/>
              <a:gd name="T9" fmla="*/ 0 h 37"/>
              <a:gd name="T10" fmla="*/ 2 w 33"/>
              <a:gd name="T11" fmla="*/ 7 h 37"/>
              <a:gd name="T12" fmla="*/ 4 w 33"/>
              <a:gd name="T13" fmla="*/ 14 h 37"/>
              <a:gd name="T14" fmla="*/ 7 w 33"/>
              <a:gd name="T15" fmla="*/ 16 h 37"/>
              <a:gd name="T16" fmla="*/ 6 w 33"/>
              <a:gd name="T17" fmla="*/ 18 h 37"/>
              <a:gd name="T18" fmla="*/ 1 w 33"/>
              <a:gd name="T19" fmla="*/ 20 h 37"/>
              <a:gd name="T20" fmla="*/ 7 w 33"/>
              <a:gd name="T21" fmla="*/ 27 h 37"/>
              <a:gd name="T22" fmla="*/ 9 w 33"/>
              <a:gd name="T23" fmla="*/ 28 h 37"/>
              <a:gd name="T24" fmla="*/ 13 w 33"/>
              <a:gd name="T25" fmla="*/ 37 h 37"/>
              <a:gd name="T26" fmla="*/ 13 w 33"/>
              <a:gd name="T27" fmla="*/ 37 h 37"/>
              <a:gd name="T28" fmla="*/ 13 w 33"/>
              <a:gd name="T29" fmla="*/ 37 h 37"/>
              <a:gd name="T30" fmla="*/ 13 w 33"/>
              <a:gd name="T31" fmla="*/ 37 h 37"/>
              <a:gd name="T32" fmla="*/ 13 w 33"/>
              <a:gd name="T33" fmla="*/ 37 h 37"/>
              <a:gd name="T34" fmla="*/ 30 w 33"/>
              <a:gd name="T35" fmla="*/ 23 h 37"/>
              <a:gd name="T36" fmla="*/ 31 w 33"/>
              <a:gd name="T37" fmla="*/ 17 h 37"/>
              <a:gd name="T38" fmla="*/ 21 w 33"/>
              <a:gd name="T39" fmla="*/ 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 h="37">
                <a:moveTo>
                  <a:pt x="21" y="7"/>
                </a:moveTo>
                <a:cubicBezTo>
                  <a:pt x="24" y="2"/>
                  <a:pt x="21" y="3"/>
                  <a:pt x="20" y="3"/>
                </a:cubicBezTo>
                <a:cubicBezTo>
                  <a:pt x="20" y="3"/>
                  <a:pt x="11" y="2"/>
                  <a:pt x="10" y="1"/>
                </a:cubicBezTo>
                <a:cubicBezTo>
                  <a:pt x="9" y="1"/>
                  <a:pt x="9" y="1"/>
                  <a:pt x="8" y="0"/>
                </a:cubicBezTo>
                <a:cubicBezTo>
                  <a:pt x="8" y="0"/>
                  <a:pt x="8" y="0"/>
                  <a:pt x="8" y="0"/>
                </a:cubicBezTo>
                <a:cubicBezTo>
                  <a:pt x="7" y="4"/>
                  <a:pt x="4" y="6"/>
                  <a:pt x="2" y="7"/>
                </a:cubicBezTo>
                <a:cubicBezTo>
                  <a:pt x="2" y="10"/>
                  <a:pt x="3" y="13"/>
                  <a:pt x="4" y="14"/>
                </a:cubicBezTo>
                <a:cubicBezTo>
                  <a:pt x="6" y="15"/>
                  <a:pt x="7" y="16"/>
                  <a:pt x="7" y="16"/>
                </a:cubicBezTo>
                <a:cubicBezTo>
                  <a:pt x="9" y="18"/>
                  <a:pt x="6" y="18"/>
                  <a:pt x="6" y="18"/>
                </a:cubicBezTo>
                <a:cubicBezTo>
                  <a:pt x="6" y="18"/>
                  <a:pt x="3" y="19"/>
                  <a:pt x="1" y="20"/>
                </a:cubicBezTo>
                <a:cubicBezTo>
                  <a:pt x="0" y="23"/>
                  <a:pt x="5" y="26"/>
                  <a:pt x="7" y="27"/>
                </a:cubicBezTo>
                <a:cubicBezTo>
                  <a:pt x="8" y="27"/>
                  <a:pt x="9" y="28"/>
                  <a:pt x="9" y="28"/>
                </a:cubicBezTo>
                <a:cubicBezTo>
                  <a:pt x="9" y="28"/>
                  <a:pt x="15" y="32"/>
                  <a:pt x="13" y="37"/>
                </a:cubicBezTo>
                <a:cubicBezTo>
                  <a:pt x="13" y="37"/>
                  <a:pt x="13" y="37"/>
                  <a:pt x="13" y="37"/>
                </a:cubicBezTo>
                <a:cubicBezTo>
                  <a:pt x="13" y="37"/>
                  <a:pt x="13" y="37"/>
                  <a:pt x="13" y="37"/>
                </a:cubicBezTo>
                <a:cubicBezTo>
                  <a:pt x="13" y="37"/>
                  <a:pt x="13" y="37"/>
                  <a:pt x="13" y="37"/>
                </a:cubicBezTo>
                <a:cubicBezTo>
                  <a:pt x="13" y="37"/>
                  <a:pt x="13" y="37"/>
                  <a:pt x="13" y="37"/>
                </a:cubicBezTo>
                <a:cubicBezTo>
                  <a:pt x="21" y="34"/>
                  <a:pt x="27" y="26"/>
                  <a:pt x="30" y="23"/>
                </a:cubicBezTo>
                <a:cubicBezTo>
                  <a:pt x="33" y="19"/>
                  <a:pt x="31" y="17"/>
                  <a:pt x="31" y="17"/>
                </a:cubicBezTo>
                <a:cubicBezTo>
                  <a:pt x="29" y="16"/>
                  <a:pt x="21" y="9"/>
                  <a:pt x="21" y="7"/>
                </a:cubicBez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3" name="Freeform 424">
            <a:extLst>
              <a:ext uri="{FF2B5EF4-FFF2-40B4-BE49-F238E27FC236}">
                <a16:creationId xmlns:a16="http://schemas.microsoft.com/office/drawing/2014/main" id="{A8842C3E-FB6E-DF4B-803C-507295453106}"/>
              </a:ext>
            </a:extLst>
          </p:cNvPr>
          <p:cNvSpPr>
            <a:spLocks/>
          </p:cNvSpPr>
          <p:nvPr/>
        </p:nvSpPr>
        <p:spPr bwMode="auto">
          <a:xfrm>
            <a:off x="7009794" y="3465107"/>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5D2E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4" name="Freeform 425">
            <a:extLst>
              <a:ext uri="{FF2B5EF4-FFF2-40B4-BE49-F238E27FC236}">
                <a16:creationId xmlns:a16="http://schemas.microsoft.com/office/drawing/2014/main" id="{B7DEDE13-9CB0-5048-B0B9-BB404FA500C3}"/>
              </a:ext>
            </a:extLst>
          </p:cNvPr>
          <p:cNvSpPr>
            <a:spLocks/>
          </p:cNvSpPr>
          <p:nvPr/>
        </p:nvSpPr>
        <p:spPr bwMode="auto">
          <a:xfrm>
            <a:off x="6914975" y="3275470"/>
            <a:ext cx="0" cy="7900"/>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F9C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5" name="Freeform 426">
            <a:extLst>
              <a:ext uri="{FF2B5EF4-FFF2-40B4-BE49-F238E27FC236}">
                <a16:creationId xmlns:a16="http://schemas.microsoft.com/office/drawing/2014/main" id="{F5A54EBB-7BF1-5F42-B9A4-1A36D0E6D719}"/>
              </a:ext>
            </a:extLst>
          </p:cNvPr>
          <p:cNvSpPr>
            <a:spLocks/>
          </p:cNvSpPr>
          <p:nvPr/>
        </p:nvSpPr>
        <p:spPr bwMode="auto">
          <a:xfrm>
            <a:off x="6887321" y="3243863"/>
            <a:ext cx="55310" cy="51362"/>
          </a:xfrm>
          <a:custGeom>
            <a:avLst/>
            <a:gdLst>
              <a:gd name="T0" fmla="*/ 0 w 8"/>
              <a:gd name="T1" fmla="*/ 1 h 7"/>
              <a:gd name="T2" fmla="*/ 4 w 8"/>
              <a:gd name="T3" fmla="*/ 4 h 7"/>
              <a:gd name="T4" fmla="*/ 4 w 8"/>
              <a:gd name="T5" fmla="*/ 5 h 7"/>
              <a:gd name="T6" fmla="*/ 8 w 8"/>
              <a:gd name="T7" fmla="*/ 7 h 7"/>
              <a:gd name="T8" fmla="*/ 6 w 8"/>
              <a:gd name="T9" fmla="*/ 0 h 7"/>
              <a:gd name="T10" fmla="*/ 0 w 8"/>
              <a:gd name="T11" fmla="*/ 1 h 7"/>
              <a:gd name="T12" fmla="*/ 0 w 8"/>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0" y="1"/>
                </a:moveTo>
                <a:cubicBezTo>
                  <a:pt x="4" y="4"/>
                  <a:pt x="4" y="4"/>
                  <a:pt x="4" y="4"/>
                </a:cubicBezTo>
                <a:cubicBezTo>
                  <a:pt x="4" y="5"/>
                  <a:pt x="4" y="5"/>
                  <a:pt x="4" y="5"/>
                </a:cubicBezTo>
                <a:cubicBezTo>
                  <a:pt x="5" y="5"/>
                  <a:pt x="7" y="6"/>
                  <a:pt x="8" y="7"/>
                </a:cubicBezTo>
                <a:cubicBezTo>
                  <a:pt x="7" y="6"/>
                  <a:pt x="6" y="3"/>
                  <a:pt x="6" y="0"/>
                </a:cubicBezTo>
                <a:cubicBezTo>
                  <a:pt x="3" y="2"/>
                  <a:pt x="0" y="1"/>
                  <a:pt x="0" y="1"/>
                </a:cubicBezTo>
                <a:cubicBezTo>
                  <a:pt x="0" y="1"/>
                  <a:pt x="0" y="1"/>
                  <a:pt x="0" y="1"/>
                </a:cubicBez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6" name="Freeform 427">
            <a:extLst>
              <a:ext uri="{FF2B5EF4-FFF2-40B4-BE49-F238E27FC236}">
                <a16:creationId xmlns:a16="http://schemas.microsoft.com/office/drawing/2014/main" id="{B8172FD5-4C0F-D943-A999-B6D4D8A5A8EA}"/>
              </a:ext>
            </a:extLst>
          </p:cNvPr>
          <p:cNvSpPr>
            <a:spLocks/>
          </p:cNvSpPr>
          <p:nvPr/>
        </p:nvSpPr>
        <p:spPr bwMode="auto">
          <a:xfrm>
            <a:off x="6907074" y="3338683"/>
            <a:ext cx="59263" cy="51362"/>
          </a:xfrm>
          <a:custGeom>
            <a:avLst/>
            <a:gdLst>
              <a:gd name="T0" fmla="*/ 2 w 8"/>
              <a:gd name="T1" fmla="*/ 0 h 7"/>
              <a:gd name="T2" fmla="*/ 0 w 8"/>
              <a:gd name="T3" fmla="*/ 3 h 7"/>
              <a:gd name="T4" fmla="*/ 5 w 8"/>
              <a:gd name="T5" fmla="*/ 6 h 7"/>
              <a:gd name="T6" fmla="*/ 8 w 8"/>
              <a:gd name="T7" fmla="*/ 7 h 7"/>
              <a:gd name="T8" fmla="*/ 2 w 8"/>
              <a:gd name="T9" fmla="*/ 0 h 7"/>
            </a:gdLst>
            <a:ahLst/>
            <a:cxnLst>
              <a:cxn ang="0">
                <a:pos x="T0" y="T1"/>
              </a:cxn>
              <a:cxn ang="0">
                <a:pos x="T2" y="T3"/>
              </a:cxn>
              <a:cxn ang="0">
                <a:pos x="T4" y="T5"/>
              </a:cxn>
              <a:cxn ang="0">
                <a:pos x="T6" y="T7"/>
              </a:cxn>
              <a:cxn ang="0">
                <a:pos x="T8" y="T9"/>
              </a:cxn>
            </a:cxnLst>
            <a:rect l="0" t="0" r="r" b="b"/>
            <a:pathLst>
              <a:path w="8" h="7">
                <a:moveTo>
                  <a:pt x="2" y="0"/>
                </a:moveTo>
                <a:cubicBezTo>
                  <a:pt x="0" y="1"/>
                  <a:pt x="0" y="1"/>
                  <a:pt x="0" y="3"/>
                </a:cubicBezTo>
                <a:cubicBezTo>
                  <a:pt x="1" y="4"/>
                  <a:pt x="3" y="5"/>
                  <a:pt x="5" y="6"/>
                </a:cubicBezTo>
                <a:cubicBezTo>
                  <a:pt x="6" y="6"/>
                  <a:pt x="7" y="7"/>
                  <a:pt x="8" y="7"/>
                </a:cubicBezTo>
                <a:cubicBezTo>
                  <a:pt x="6" y="6"/>
                  <a:pt x="1" y="3"/>
                  <a:pt x="2" y="0"/>
                </a:cubicBezTo>
                <a:close/>
              </a:path>
            </a:pathLst>
          </a:custGeom>
          <a:solidFill>
            <a:srgbClr val="AB84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7" name="Freeform 428">
            <a:extLst>
              <a:ext uri="{FF2B5EF4-FFF2-40B4-BE49-F238E27FC236}">
                <a16:creationId xmlns:a16="http://schemas.microsoft.com/office/drawing/2014/main" id="{464EAD8F-78A0-C647-B353-AB99CF491893}"/>
              </a:ext>
            </a:extLst>
          </p:cNvPr>
          <p:cNvSpPr>
            <a:spLocks/>
          </p:cNvSpPr>
          <p:nvPr/>
        </p:nvSpPr>
        <p:spPr bwMode="auto">
          <a:xfrm>
            <a:off x="6666077" y="3113489"/>
            <a:ext cx="359521" cy="462244"/>
          </a:xfrm>
          <a:custGeom>
            <a:avLst/>
            <a:gdLst>
              <a:gd name="T0" fmla="*/ 43 w 49"/>
              <a:gd name="T1" fmla="*/ 39 h 63"/>
              <a:gd name="T2" fmla="*/ 47 w 49"/>
              <a:gd name="T3" fmla="*/ 48 h 63"/>
              <a:gd name="T4" fmla="*/ 47 w 49"/>
              <a:gd name="T5" fmla="*/ 48 h 63"/>
              <a:gd name="T6" fmla="*/ 47 w 49"/>
              <a:gd name="T7" fmla="*/ 48 h 63"/>
              <a:gd name="T8" fmla="*/ 29 w 49"/>
              <a:gd name="T9" fmla="*/ 54 h 63"/>
              <a:gd name="T10" fmla="*/ 27 w 49"/>
              <a:gd name="T11" fmla="*/ 56 h 63"/>
              <a:gd name="T12" fmla="*/ 7 w 49"/>
              <a:gd name="T13" fmla="*/ 58 h 63"/>
              <a:gd name="T14" fmla="*/ 5 w 49"/>
              <a:gd name="T15" fmla="*/ 38 h 63"/>
              <a:gd name="T16" fmla="*/ 7 w 49"/>
              <a:gd name="T17" fmla="*/ 36 h 63"/>
              <a:gd name="T18" fmla="*/ 6 w 49"/>
              <a:gd name="T19" fmla="*/ 27 h 63"/>
              <a:gd name="T20" fmla="*/ 10 w 49"/>
              <a:gd name="T21" fmla="*/ 17 h 63"/>
              <a:gd name="T22" fmla="*/ 24 w 49"/>
              <a:gd name="T23" fmla="*/ 6 h 63"/>
              <a:gd name="T24" fmla="*/ 37 w 49"/>
              <a:gd name="T25" fmla="*/ 3 h 63"/>
              <a:gd name="T26" fmla="*/ 42 w 49"/>
              <a:gd name="T27" fmla="*/ 11 h 63"/>
              <a:gd name="T28" fmla="*/ 42 w 49"/>
              <a:gd name="T29" fmla="*/ 11 h 63"/>
              <a:gd name="T30" fmla="*/ 36 w 49"/>
              <a:gd name="T31" fmla="*/ 18 h 63"/>
              <a:gd name="T32" fmla="*/ 30 w 49"/>
              <a:gd name="T33" fmla="*/ 19 h 63"/>
              <a:gd name="T34" fmla="*/ 30 w 49"/>
              <a:gd name="T35" fmla="*/ 19 h 63"/>
              <a:gd name="T36" fmla="*/ 41 w 49"/>
              <a:gd name="T37" fmla="*/ 27 h 63"/>
              <a:gd name="T38" fmla="*/ 40 w 49"/>
              <a:gd name="T39" fmla="*/ 29 h 63"/>
              <a:gd name="T40" fmla="*/ 35 w 49"/>
              <a:gd name="T41" fmla="*/ 31 h 63"/>
              <a:gd name="T42" fmla="*/ 33 w 49"/>
              <a:gd name="T43" fmla="*/ 34 h 63"/>
              <a:gd name="T44" fmla="*/ 38 w 49"/>
              <a:gd name="T45" fmla="*/ 37 h 63"/>
              <a:gd name="T46" fmla="*/ 41 w 49"/>
              <a:gd name="T47" fmla="*/ 38 h 63"/>
              <a:gd name="T48" fmla="*/ 43 w 49"/>
              <a:gd name="T49" fmla="*/ 3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9" h="63">
                <a:moveTo>
                  <a:pt x="43" y="39"/>
                </a:moveTo>
                <a:cubicBezTo>
                  <a:pt x="43" y="39"/>
                  <a:pt x="49" y="43"/>
                  <a:pt x="47" y="48"/>
                </a:cubicBezTo>
                <a:cubicBezTo>
                  <a:pt x="47" y="48"/>
                  <a:pt x="47" y="48"/>
                  <a:pt x="47" y="48"/>
                </a:cubicBezTo>
                <a:cubicBezTo>
                  <a:pt x="47" y="48"/>
                  <a:pt x="47" y="48"/>
                  <a:pt x="47" y="48"/>
                </a:cubicBezTo>
                <a:cubicBezTo>
                  <a:pt x="42" y="52"/>
                  <a:pt x="35" y="54"/>
                  <a:pt x="29" y="54"/>
                </a:cubicBezTo>
                <a:cubicBezTo>
                  <a:pt x="28" y="55"/>
                  <a:pt x="28" y="55"/>
                  <a:pt x="27" y="56"/>
                </a:cubicBezTo>
                <a:cubicBezTo>
                  <a:pt x="22" y="62"/>
                  <a:pt x="13" y="63"/>
                  <a:pt x="7" y="58"/>
                </a:cubicBezTo>
                <a:cubicBezTo>
                  <a:pt x="1" y="53"/>
                  <a:pt x="0" y="44"/>
                  <a:pt x="5" y="38"/>
                </a:cubicBezTo>
                <a:cubicBezTo>
                  <a:pt x="6" y="37"/>
                  <a:pt x="6" y="37"/>
                  <a:pt x="7" y="36"/>
                </a:cubicBezTo>
                <a:cubicBezTo>
                  <a:pt x="6" y="34"/>
                  <a:pt x="6" y="30"/>
                  <a:pt x="6" y="27"/>
                </a:cubicBezTo>
                <a:cubicBezTo>
                  <a:pt x="7" y="23"/>
                  <a:pt x="8" y="20"/>
                  <a:pt x="10" y="17"/>
                </a:cubicBezTo>
                <a:cubicBezTo>
                  <a:pt x="13" y="11"/>
                  <a:pt x="18" y="8"/>
                  <a:pt x="24" y="6"/>
                </a:cubicBezTo>
                <a:cubicBezTo>
                  <a:pt x="27" y="2"/>
                  <a:pt x="33" y="0"/>
                  <a:pt x="37" y="3"/>
                </a:cubicBezTo>
                <a:cubicBezTo>
                  <a:pt x="40" y="5"/>
                  <a:pt x="42" y="8"/>
                  <a:pt x="42" y="11"/>
                </a:cubicBezTo>
                <a:cubicBezTo>
                  <a:pt x="42" y="11"/>
                  <a:pt x="42" y="11"/>
                  <a:pt x="42" y="11"/>
                </a:cubicBezTo>
                <a:cubicBezTo>
                  <a:pt x="41" y="15"/>
                  <a:pt x="38" y="17"/>
                  <a:pt x="36" y="18"/>
                </a:cubicBezTo>
                <a:cubicBezTo>
                  <a:pt x="33" y="20"/>
                  <a:pt x="30" y="19"/>
                  <a:pt x="30" y="19"/>
                </a:cubicBezTo>
                <a:cubicBezTo>
                  <a:pt x="30" y="19"/>
                  <a:pt x="30" y="19"/>
                  <a:pt x="30" y="19"/>
                </a:cubicBezTo>
                <a:cubicBezTo>
                  <a:pt x="41" y="27"/>
                  <a:pt x="41" y="27"/>
                  <a:pt x="41" y="27"/>
                </a:cubicBezTo>
                <a:cubicBezTo>
                  <a:pt x="43" y="29"/>
                  <a:pt x="40" y="29"/>
                  <a:pt x="40" y="29"/>
                </a:cubicBezTo>
                <a:cubicBezTo>
                  <a:pt x="40" y="29"/>
                  <a:pt x="37" y="30"/>
                  <a:pt x="35" y="31"/>
                </a:cubicBezTo>
                <a:cubicBezTo>
                  <a:pt x="33" y="32"/>
                  <a:pt x="33" y="32"/>
                  <a:pt x="33" y="34"/>
                </a:cubicBezTo>
                <a:cubicBezTo>
                  <a:pt x="34" y="35"/>
                  <a:pt x="36" y="36"/>
                  <a:pt x="38" y="37"/>
                </a:cubicBezTo>
                <a:cubicBezTo>
                  <a:pt x="39" y="37"/>
                  <a:pt x="40" y="38"/>
                  <a:pt x="41" y="38"/>
                </a:cubicBezTo>
                <a:cubicBezTo>
                  <a:pt x="42" y="38"/>
                  <a:pt x="43" y="39"/>
                  <a:pt x="43" y="39"/>
                </a:cubicBezTo>
                <a:close/>
              </a:path>
            </a:pathLst>
          </a:custGeom>
          <a:solidFill>
            <a:srgbClr val="A8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8" name="Freeform 429">
            <a:extLst>
              <a:ext uri="{FF2B5EF4-FFF2-40B4-BE49-F238E27FC236}">
                <a16:creationId xmlns:a16="http://schemas.microsoft.com/office/drawing/2014/main" id="{7E688EB0-5CD4-3441-9BD9-3852C88C379C}"/>
              </a:ext>
            </a:extLst>
          </p:cNvPr>
          <p:cNvSpPr>
            <a:spLocks/>
          </p:cNvSpPr>
          <p:nvPr/>
        </p:nvSpPr>
        <p:spPr bwMode="auto">
          <a:xfrm>
            <a:off x="6974238" y="3243863"/>
            <a:ext cx="19756" cy="23704"/>
          </a:xfrm>
          <a:custGeom>
            <a:avLst/>
            <a:gdLst>
              <a:gd name="T0" fmla="*/ 2 w 3"/>
              <a:gd name="T1" fmla="*/ 2 h 3"/>
              <a:gd name="T2" fmla="*/ 3 w 3"/>
              <a:gd name="T3" fmla="*/ 1 h 3"/>
              <a:gd name="T4" fmla="*/ 3 w 3"/>
              <a:gd name="T5" fmla="*/ 1 h 3"/>
              <a:gd name="T6" fmla="*/ 1 w 3"/>
              <a:gd name="T7" fmla="*/ 1 h 3"/>
              <a:gd name="T8" fmla="*/ 1 w 3"/>
              <a:gd name="T9" fmla="*/ 3 h 3"/>
              <a:gd name="T10" fmla="*/ 2 w 3"/>
              <a:gd name="T11" fmla="*/ 3 h 3"/>
              <a:gd name="T12" fmla="*/ 2 w 3"/>
              <a:gd name="T13" fmla="*/ 2 h 3"/>
            </a:gdLst>
            <a:ahLst/>
            <a:cxnLst>
              <a:cxn ang="0">
                <a:pos x="T0" y="T1"/>
              </a:cxn>
              <a:cxn ang="0">
                <a:pos x="T2" y="T3"/>
              </a:cxn>
              <a:cxn ang="0">
                <a:pos x="T4" y="T5"/>
              </a:cxn>
              <a:cxn ang="0">
                <a:pos x="T6" y="T7"/>
              </a:cxn>
              <a:cxn ang="0">
                <a:pos x="T8" y="T9"/>
              </a:cxn>
              <a:cxn ang="0">
                <a:pos x="T10" y="T11"/>
              </a:cxn>
              <a:cxn ang="0">
                <a:pos x="T12" y="T13"/>
              </a:cxn>
            </a:cxnLst>
            <a:rect l="0" t="0" r="r" b="b"/>
            <a:pathLst>
              <a:path w="3" h="3">
                <a:moveTo>
                  <a:pt x="2" y="2"/>
                </a:moveTo>
                <a:cubicBezTo>
                  <a:pt x="2" y="2"/>
                  <a:pt x="3" y="1"/>
                  <a:pt x="3" y="1"/>
                </a:cubicBezTo>
                <a:cubicBezTo>
                  <a:pt x="3" y="1"/>
                  <a:pt x="3" y="1"/>
                  <a:pt x="3" y="1"/>
                </a:cubicBezTo>
                <a:cubicBezTo>
                  <a:pt x="2" y="0"/>
                  <a:pt x="1" y="0"/>
                  <a:pt x="1" y="1"/>
                </a:cubicBezTo>
                <a:cubicBezTo>
                  <a:pt x="0" y="1"/>
                  <a:pt x="0" y="2"/>
                  <a:pt x="1" y="3"/>
                </a:cubicBezTo>
                <a:cubicBezTo>
                  <a:pt x="1" y="3"/>
                  <a:pt x="1" y="3"/>
                  <a:pt x="2" y="3"/>
                </a:cubicBezTo>
                <a:cubicBezTo>
                  <a:pt x="2" y="3"/>
                  <a:pt x="2" y="2"/>
                  <a:pt x="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9" name="Freeform 430">
            <a:extLst>
              <a:ext uri="{FF2B5EF4-FFF2-40B4-BE49-F238E27FC236}">
                <a16:creationId xmlns:a16="http://schemas.microsoft.com/office/drawing/2014/main" id="{8970D2A7-9F2D-A143-9164-F50A65762CC5}"/>
              </a:ext>
            </a:extLst>
          </p:cNvPr>
          <p:cNvSpPr>
            <a:spLocks/>
          </p:cNvSpPr>
          <p:nvPr/>
        </p:nvSpPr>
        <p:spPr bwMode="auto">
          <a:xfrm>
            <a:off x="6966337" y="3587583"/>
            <a:ext cx="102720" cy="667684"/>
          </a:xfrm>
          <a:custGeom>
            <a:avLst/>
            <a:gdLst>
              <a:gd name="T0" fmla="*/ 0 w 26"/>
              <a:gd name="T1" fmla="*/ 32 h 169"/>
              <a:gd name="T2" fmla="*/ 0 w 26"/>
              <a:gd name="T3" fmla="*/ 169 h 169"/>
              <a:gd name="T4" fmla="*/ 17 w 26"/>
              <a:gd name="T5" fmla="*/ 73 h 169"/>
              <a:gd name="T6" fmla="*/ 26 w 26"/>
              <a:gd name="T7" fmla="*/ 30 h 169"/>
              <a:gd name="T8" fmla="*/ 11 w 26"/>
              <a:gd name="T9" fmla="*/ 0 h 169"/>
              <a:gd name="T10" fmla="*/ 11 w 26"/>
              <a:gd name="T11" fmla="*/ 10 h 169"/>
              <a:gd name="T12" fmla="*/ 0 w 26"/>
              <a:gd name="T13" fmla="*/ 32 h 169"/>
            </a:gdLst>
            <a:ahLst/>
            <a:cxnLst>
              <a:cxn ang="0">
                <a:pos x="T0" y="T1"/>
              </a:cxn>
              <a:cxn ang="0">
                <a:pos x="T2" y="T3"/>
              </a:cxn>
              <a:cxn ang="0">
                <a:pos x="T4" y="T5"/>
              </a:cxn>
              <a:cxn ang="0">
                <a:pos x="T6" y="T7"/>
              </a:cxn>
              <a:cxn ang="0">
                <a:pos x="T8" y="T9"/>
              </a:cxn>
              <a:cxn ang="0">
                <a:pos x="T10" y="T11"/>
              </a:cxn>
              <a:cxn ang="0">
                <a:pos x="T12" y="T13"/>
              </a:cxn>
            </a:cxnLst>
            <a:rect l="0" t="0" r="r" b="b"/>
            <a:pathLst>
              <a:path w="26" h="169">
                <a:moveTo>
                  <a:pt x="0" y="32"/>
                </a:moveTo>
                <a:lnTo>
                  <a:pt x="0" y="169"/>
                </a:lnTo>
                <a:lnTo>
                  <a:pt x="17" y="73"/>
                </a:lnTo>
                <a:lnTo>
                  <a:pt x="26" y="30"/>
                </a:lnTo>
                <a:lnTo>
                  <a:pt x="11" y="0"/>
                </a:lnTo>
                <a:lnTo>
                  <a:pt x="11" y="10"/>
                </a:lnTo>
                <a:lnTo>
                  <a:pt x="0" y="32"/>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0" name="Freeform 431">
            <a:extLst>
              <a:ext uri="{FF2B5EF4-FFF2-40B4-BE49-F238E27FC236}">
                <a16:creationId xmlns:a16="http://schemas.microsoft.com/office/drawing/2014/main" id="{E5B88F59-7937-DC4D-A393-F17356734531}"/>
              </a:ext>
            </a:extLst>
          </p:cNvPr>
          <p:cNvSpPr>
            <a:spLocks/>
          </p:cNvSpPr>
          <p:nvPr/>
        </p:nvSpPr>
        <p:spPr bwMode="auto">
          <a:xfrm>
            <a:off x="6863617" y="3587583"/>
            <a:ext cx="102720" cy="667684"/>
          </a:xfrm>
          <a:custGeom>
            <a:avLst/>
            <a:gdLst>
              <a:gd name="T0" fmla="*/ 26 w 26"/>
              <a:gd name="T1" fmla="*/ 32 h 169"/>
              <a:gd name="T2" fmla="*/ 26 w 26"/>
              <a:gd name="T3" fmla="*/ 169 h 169"/>
              <a:gd name="T4" fmla="*/ 11 w 26"/>
              <a:gd name="T5" fmla="*/ 76 h 169"/>
              <a:gd name="T6" fmla="*/ 0 w 26"/>
              <a:gd name="T7" fmla="*/ 34 h 169"/>
              <a:gd name="T8" fmla="*/ 17 w 26"/>
              <a:gd name="T9" fmla="*/ 0 h 169"/>
              <a:gd name="T10" fmla="*/ 17 w 26"/>
              <a:gd name="T11" fmla="*/ 8 h 169"/>
              <a:gd name="T12" fmla="*/ 26 w 26"/>
              <a:gd name="T13" fmla="*/ 32 h 169"/>
            </a:gdLst>
            <a:ahLst/>
            <a:cxnLst>
              <a:cxn ang="0">
                <a:pos x="T0" y="T1"/>
              </a:cxn>
              <a:cxn ang="0">
                <a:pos x="T2" y="T3"/>
              </a:cxn>
              <a:cxn ang="0">
                <a:pos x="T4" y="T5"/>
              </a:cxn>
              <a:cxn ang="0">
                <a:pos x="T6" y="T7"/>
              </a:cxn>
              <a:cxn ang="0">
                <a:pos x="T8" y="T9"/>
              </a:cxn>
              <a:cxn ang="0">
                <a:pos x="T10" y="T11"/>
              </a:cxn>
              <a:cxn ang="0">
                <a:pos x="T12" y="T13"/>
              </a:cxn>
            </a:cxnLst>
            <a:rect l="0" t="0" r="r" b="b"/>
            <a:pathLst>
              <a:path w="26" h="169">
                <a:moveTo>
                  <a:pt x="26" y="32"/>
                </a:moveTo>
                <a:lnTo>
                  <a:pt x="26" y="169"/>
                </a:lnTo>
                <a:lnTo>
                  <a:pt x="11" y="76"/>
                </a:lnTo>
                <a:lnTo>
                  <a:pt x="0" y="34"/>
                </a:lnTo>
                <a:lnTo>
                  <a:pt x="17" y="0"/>
                </a:lnTo>
                <a:lnTo>
                  <a:pt x="17" y="8"/>
                </a:lnTo>
                <a:lnTo>
                  <a:pt x="2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1" name="Freeform 432">
            <a:extLst>
              <a:ext uri="{FF2B5EF4-FFF2-40B4-BE49-F238E27FC236}">
                <a16:creationId xmlns:a16="http://schemas.microsoft.com/office/drawing/2014/main" id="{C434A70C-CBF4-2345-BCE6-A7B62356C60C}"/>
              </a:ext>
            </a:extLst>
          </p:cNvPr>
          <p:cNvSpPr>
            <a:spLocks/>
          </p:cNvSpPr>
          <p:nvPr/>
        </p:nvSpPr>
        <p:spPr bwMode="auto">
          <a:xfrm>
            <a:off x="6855714" y="3536221"/>
            <a:ext cx="75066" cy="197540"/>
          </a:xfrm>
          <a:custGeom>
            <a:avLst/>
            <a:gdLst>
              <a:gd name="T0" fmla="*/ 9 w 19"/>
              <a:gd name="T1" fmla="*/ 0 h 50"/>
              <a:gd name="T2" fmla="*/ 8 w 19"/>
              <a:gd name="T3" fmla="*/ 11 h 50"/>
              <a:gd name="T4" fmla="*/ 0 w 19"/>
              <a:gd name="T5" fmla="*/ 50 h 50"/>
              <a:gd name="T6" fmla="*/ 19 w 19"/>
              <a:gd name="T7" fmla="*/ 13 h 50"/>
              <a:gd name="T8" fmla="*/ 9 w 19"/>
              <a:gd name="T9" fmla="*/ 0 h 50"/>
            </a:gdLst>
            <a:ahLst/>
            <a:cxnLst>
              <a:cxn ang="0">
                <a:pos x="T0" y="T1"/>
              </a:cxn>
              <a:cxn ang="0">
                <a:pos x="T2" y="T3"/>
              </a:cxn>
              <a:cxn ang="0">
                <a:pos x="T4" y="T5"/>
              </a:cxn>
              <a:cxn ang="0">
                <a:pos x="T6" y="T7"/>
              </a:cxn>
              <a:cxn ang="0">
                <a:pos x="T8" y="T9"/>
              </a:cxn>
            </a:cxnLst>
            <a:rect l="0" t="0" r="r" b="b"/>
            <a:pathLst>
              <a:path w="19" h="50">
                <a:moveTo>
                  <a:pt x="9" y="0"/>
                </a:moveTo>
                <a:lnTo>
                  <a:pt x="8" y="11"/>
                </a:lnTo>
                <a:lnTo>
                  <a:pt x="0" y="50"/>
                </a:lnTo>
                <a:lnTo>
                  <a:pt x="19" y="13"/>
                </a:lnTo>
                <a:lnTo>
                  <a:pt x="9" y="0"/>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2" name="Freeform 433">
            <a:extLst>
              <a:ext uri="{FF2B5EF4-FFF2-40B4-BE49-F238E27FC236}">
                <a16:creationId xmlns:a16="http://schemas.microsoft.com/office/drawing/2014/main" id="{A52F0F2D-3BC5-5E42-97B2-BC58D76E4E3F}"/>
              </a:ext>
            </a:extLst>
          </p:cNvPr>
          <p:cNvSpPr>
            <a:spLocks/>
          </p:cNvSpPr>
          <p:nvPr/>
        </p:nvSpPr>
        <p:spPr bwMode="auto">
          <a:xfrm>
            <a:off x="7009794" y="3536221"/>
            <a:ext cx="59263" cy="177787"/>
          </a:xfrm>
          <a:custGeom>
            <a:avLst/>
            <a:gdLst>
              <a:gd name="T0" fmla="*/ 0 w 15"/>
              <a:gd name="T1" fmla="*/ 13 h 45"/>
              <a:gd name="T2" fmla="*/ 10 w 15"/>
              <a:gd name="T3" fmla="*/ 0 h 45"/>
              <a:gd name="T4" fmla="*/ 13 w 15"/>
              <a:gd name="T5" fmla="*/ 11 h 45"/>
              <a:gd name="T6" fmla="*/ 15 w 15"/>
              <a:gd name="T7" fmla="*/ 45 h 45"/>
              <a:gd name="T8" fmla="*/ 0 w 15"/>
              <a:gd name="T9" fmla="*/ 13 h 45"/>
            </a:gdLst>
            <a:ahLst/>
            <a:cxnLst>
              <a:cxn ang="0">
                <a:pos x="T0" y="T1"/>
              </a:cxn>
              <a:cxn ang="0">
                <a:pos x="T2" y="T3"/>
              </a:cxn>
              <a:cxn ang="0">
                <a:pos x="T4" y="T5"/>
              </a:cxn>
              <a:cxn ang="0">
                <a:pos x="T6" y="T7"/>
              </a:cxn>
              <a:cxn ang="0">
                <a:pos x="T8" y="T9"/>
              </a:cxn>
            </a:cxnLst>
            <a:rect l="0" t="0" r="r" b="b"/>
            <a:pathLst>
              <a:path w="15" h="45">
                <a:moveTo>
                  <a:pt x="0" y="13"/>
                </a:moveTo>
                <a:lnTo>
                  <a:pt x="10" y="0"/>
                </a:lnTo>
                <a:lnTo>
                  <a:pt x="13" y="11"/>
                </a:lnTo>
                <a:lnTo>
                  <a:pt x="15" y="45"/>
                </a:ln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3" name="Freeform 434">
            <a:extLst>
              <a:ext uri="{FF2B5EF4-FFF2-40B4-BE49-F238E27FC236}">
                <a16:creationId xmlns:a16="http://schemas.microsoft.com/office/drawing/2014/main" id="{D4E435E5-2C10-AD42-A43B-357CF5D7F3B0}"/>
              </a:ext>
            </a:extLst>
          </p:cNvPr>
          <p:cNvSpPr>
            <a:spLocks/>
          </p:cNvSpPr>
          <p:nvPr/>
        </p:nvSpPr>
        <p:spPr bwMode="auto">
          <a:xfrm>
            <a:off x="7069057" y="3283373"/>
            <a:ext cx="35559" cy="35559"/>
          </a:xfrm>
          <a:custGeom>
            <a:avLst/>
            <a:gdLst>
              <a:gd name="T0" fmla="*/ 0 w 5"/>
              <a:gd name="T1" fmla="*/ 5 h 5"/>
              <a:gd name="T2" fmla="*/ 3 w 5"/>
              <a:gd name="T3" fmla="*/ 3 h 5"/>
              <a:gd name="T4" fmla="*/ 5 w 5"/>
              <a:gd name="T5" fmla="*/ 1 h 5"/>
              <a:gd name="T6" fmla="*/ 5 w 5"/>
              <a:gd name="T7" fmla="*/ 0 h 5"/>
              <a:gd name="T8" fmla="*/ 5 w 5"/>
              <a:gd name="T9" fmla="*/ 1 h 5"/>
              <a:gd name="T10" fmla="*/ 5 w 5"/>
              <a:gd name="T11" fmla="*/ 1 h 5"/>
              <a:gd name="T12" fmla="*/ 3 w 5"/>
              <a:gd name="T13" fmla="*/ 3 h 5"/>
              <a:gd name="T14" fmla="*/ 0 w 5"/>
              <a:gd name="T15" fmla="*/ 5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5">
                <a:moveTo>
                  <a:pt x="0" y="5"/>
                </a:moveTo>
                <a:cubicBezTo>
                  <a:pt x="0" y="5"/>
                  <a:pt x="1" y="4"/>
                  <a:pt x="3" y="3"/>
                </a:cubicBezTo>
                <a:cubicBezTo>
                  <a:pt x="4" y="2"/>
                  <a:pt x="5" y="1"/>
                  <a:pt x="5" y="1"/>
                </a:cubicBezTo>
                <a:cubicBezTo>
                  <a:pt x="5" y="0"/>
                  <a:pt x="5" y="0"/>
                  <a:pt x="5" y="0"/>
                </a:cubicBezTo>
                <a:cubicBezTo>
                  <a:pt x="5" y="0"/>
                  <a:pt x="5" y="1"/>
                  <a:pt x="5" y="1"/>
                </a:cubicBezTo>
                <a:cubicBezTo>
                  <a:pt x="5" y="1"/>
                  <a:pt x="5" y="1"/>
                  <a:pt x="5" y="1"/>
                </a:cubicBezTo>
                <a:cubicBezTo>
                  <a:pt x="5" y="1"/>
                  <a:pt x="4" y="2"/>
                  <a:pt x="3" y="3"/>
                </a:cubicBezTo>
                <a:cubicBezTo>
                  <a:pt x="2" y="4"/>
                  <a:pt x="0" y="5"/>
                  <a:pt x="0" y="5"/>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4" name="Freeform 435">
            <a:extLst>
              <a:ext uri="{FF2B5EF4-FFF2-40B4-BE49-F238E27FC236}">
                <a16:creationId xmlns:a16="http://schemas.microsoft.com/office/drawing/2014/main" id="{4D2D8E2B-7BD4-AB4B-B8E0-7F00B665836D}"/>
              </a:ext>
            </a:extLst>
          </p:cNvPr>
          <p:cNvSpPr>
            <a:spLocks/>
          </p:cNvSpPr>
          <p:nvPr/>
        </p:nvSpPr>
        <p:spPr bwMode="auto">
          <a:xfrm>
            <a:off x="7069057" y="3287323"/>
            <a:ext cx="43460" cy="31607"/>
          </a:xfrm>
          <a:custGeom>
            <a:avLst/>
            <a:gdLst>
              <a:gd name="T0" fmla="*/ 0 w 6"/>
              <a:gd name="T1" fmla="*/ 4 h 4"/>
              <a:gd name="T2" fmla="*/ 3 w 6"/>
              <a:gd name="T3" fmla="*/ 2 h 4"/>
              <a:gd name="T4" fmla="*/ 5 w 6"/>
              <a:gd name="T5" fmla="*/ 0 h 4"/>
              <a:gd name="T6" fmla="*/ 6 w 6"/>
              <a:gd name="T7" fmla="*/ 0 h 4"/>
              <a:gd name="T8" fmla="*/ 6 w 6"/>
              <a:gd name="T9" fmla="*/ 1 h 4"/>
              <a:gd name="T10" fmla="*/ 6 w 6"/>
              <a:gd name="T11" fmla="*/ 1 h 4"/>
              <a:gd name="T12" fmla="*/ 3 w 6"/>
              <a:gd name="T13" fmla="*/ 2 h 4"/>
              <a:gd name="T14" fmla="*/ 0 w 6"/>
              <a:gd name="T15" fmla="*/ 4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4">
                <a:moveTo>
                  <a:pt x="0" y="4"/>
                </a:moveTo>
                <a:cubicBezTo>
                  <a:pt x="0" y="4"/>
                  <a:pt x="1" y="3"/>
                  <a:pt x="3" y="2"/>
                </a:cubicBezTo>
                <a:cubicBezTo>
                  <a:pt x="4" y="1"/>
                  <a:pt x="5" y="0"/>
                  <a:pt x="5" y="0"/>
                </a:cubicBezTo>
                <a:cubicBezTo>
                  <a:pt x="5" y="0"/>
                  <a:pt x="5" y="0"/>
                  <a:pt x="6" y="0"/>
                </a:cubicBezTo>
                <a:cubicBezTo>
                  <a:pt x="6" y="0"/>
                  <a:pt x="6" y="0"/>
                  <a:pt x="6" y="1"/>
                </a:cubicBezTo>
                <a:cubicBezTo>
                  <a:pt x="6" y="1"/>
                  <a:pt x="6" y="1"/>
                  <a:pt x="6" y="1"/>
                </a:cubicBezTo>
                <a:cubicBezTo>
                  <a:pt x="6" y="1"/>
                  <a:pt x="4" y="2"/>
                  <a:pt x="3" y="2"/>
                </a:cubicBezTo>
                <a:cubicBezTo>
                  <a:pt x="2" y="3"/>
                  <a:pt x="0" y="4"/>
                  <a:pt x="0" y="4"/>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5" name="Oval 436">
            <a:extLst>
              <a:ext uri="{FF2B5EF4-FFF2-40B4-BE49-F238E27FC236}">
                <a16:creationId xmlns:a16="http://schemas.microsoft.com/office/drawing/2014/main" id="{BB0ABFE1-04A7-ED48-B2C2-7DDCA161AAEE}"/>
              </a:ext>
            </a:extLst>
          </p:cNvPr>
          <p:cNvSpPr>
            <a:spLocks noChangeArrowheads="1"/>
          </p:cNvSpPr>
          <p:nvPr/>
        </p:nvSpPr>
        <p:spPr bwMode="auto">
          <a:xfrm>
            <a:off x="7033498" y="3911548"/>
            <a:ext cx="19756" cy="19756"/>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6" name="Oval 437">
            <a:extLst>
              <a:ext uri="{FF2B5EF4-FFF2-40B4-BE49-F238E27FC236}">
                <a16:creationId xmlns:a16="http://schemas.microsoft.com/office/drawing/2014/main" id="{09B3577D-A923-AA41-9148-5EF8990CE807}"/>
              </a:ext>
            </a:extLst>
          </p:cNvPr>
          <p:cNvSpPr>
            <a:spLocks noChangeArrowheads="1"/>
          </p:cNvSpPr>
          <p:nvPr/>
        </p:nvSpPr>
        <p:spPr bwMode="auto">
          <a:xfrm>
            <a:off x="6993991" y="4077481"/>
            <a:ext cx="23704" cy="23704"/>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7" name="Oval 438">
            <a:extLst>
              <a:ext uri="{FF2B5EF4-FFF2-40B4-BE49-F238E27FC236}">
                <a16:creationId xmlns:a16="http://schemas.microsoft.com/office/drawing/2014/main" id="{D88F354A-2F2B-2E46-B288-A6D59A9691A4}"/>
              </a:ext>
            </a:extLst>
          </p:cNvPr>
          <p:cNvSpPr>
            <a:spLocks noChangeArrowheads="1"/>
          </p:cNvSpPr>
          <p:nvPr/>
        </p:nvSpPr>
        <p:spPr bwMode="auto">
          <a:xfrm>
            <a:off x="6958434" y="4247363"/>
            <a:ext cx="23704" cy="23704"/>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8" name="Oval 439">
            <a:extLst>
              <a:ext uri="{FF2B5EF4-FFF2-40B4-BE49-F238E27FC236}">
                <a16:creationId xmlns:a16="http://schemas.microsoft.com/office/drawing/2014/main" id="{CF20BB67-22B3-6245-83B7-177489ADC358}"/>
              </a:ext>
            </a:extLst>
          </p:cNvPr>
          <p:cNvSpPr>
            <a:spLocks noChangeArrowheads="1"/>
          </p:cNvSpPr>
          <p:nvPr/>
        </p:nvSpPr>
        <p:spPr bwMode="auto">
          <a:xfrm>
            <a:off x="6958434" y="4409346"/>
            <a:ext cx="23704" cy="11853"/>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9" name="Freeform 440">
            <a:extLst>
              <a:ext uri="{FF2B5EF4-FFF2-40B4-BE49-F238E27FC236}">
                <a16:creationId xmlns:a16="http://schemas.microsoft.com/office/drawing/2014/main" id="{C3BB79DF-068F-B74A-9C6B-FF17167CC6D5}"/>
              </a:ext>
            </a:extLst>
          </p:cNvPr>
          <p:cNvSpPr>
            <a:spLocks/>
          </p:cNvSpPr>
          <p:nvPr/>
        </p:nvSpPr>
        <p:spPr bwMode="auto">
          <a:xfrm>
            <a:off x="6729290" y="4452803"/>
            <a:ext cx="474094" cy="79017"/>
          </a:xfrm>
          <a:custGeom>
            <a:avLst/>
            <a:gdLst>
              <a:gd name="T0" fmla="*/ 120 w 120"/>
              <a:gd name="T1" fmla="*/ 17 h 20"/>
              <a:gd name="T2" fmla="*/ 62 w 120"/>
              <a:gd name="T3" fmla="*/ 17 h 20"/>
              <a:gd name="T4" fmla="*/ 60 w 120"/>
              <a:gd name="T5" fmla="*/ 0 h 20"/>
              <a:gd name="T6" fmla="*/ 58 w 120"/>
              <a:gd name="T7" fmla="*/ 17 h 20"/>
              <a:gd name="T8" fmla="*/ 0 w 120"/>
              <a:gd name="T9" fmla="*/ 17 h 20"/>
              <a:gd name="T10" fmla="*/ 0 w 120"/>
              <a:gd name="T11" fmla="*/ 20 h 20"/>
              <a:gd name="T12" fmla="*/ 120 w 120"/>
              <a:gd name="T13" fmla="*/ 20 h 20"/>
              <a:gd name="T14" fmla="*/ 120 w 120"/>
              <a:gd name="T15" fmla="*/ 17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 h="20">
                <a:moveTo>
                  <a:pt x="120" y="17"/>
                </a:moveTo>
                <a:lnTo>
                  <a:pt x="62" y="17"/>
                </a:lnTo>
                <a:lnTo>
                  <a:pt x="60" y="0"/>
                </a:lnTo>
                <a:lnTo>
                  <a:pt x="58" y="17"/>
                </a:lnTo>
                <a:lnTo>
                  <a:pt x="0" y="17"/>
                </a:lnTo>
                <a:lnTo>
                  <a:pt x="0" y="20"/>
                </a:lnTo>
                <a:lnTo>
                  <a:pt x="120" y="20"/>
                </a:lnTo>
                <a:lnTo>
                  <a:pt x="120" y="17"/>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0" name="Rectangle 442">
            <a:extLst>
              <a:ext uri="{FF2B5EF4-FFF2-40B4-BE49-F238E27FC236}">
                <a16:creationId xmlns:a16="http://schemas.microsoft.com/office/drawing/2014/main" id="{110EF69F-9254-9C47-800B-000C416006D7}"/>
              </a:ext>
            </a:extLst>
          </p:cNvPr>
          <p:cNvSpPr>
            <a:spLocks noChangeArrowheads="1"/>
          </p:cNvSpPr>
          <p:nvPr/>
        </p:nvSpPr>
        <p:spPr bwMode="auto">
          <a:xfrm>
            <a:off x="6531750" y="4290822"/>
            <a:ext cx="375324" cy="284457"/>
          </a:xfrm>
          <a:prstGeom prst="rect">
            <a:avLst/>
          </a:prstGeom>
          <a:solidFill>
            <a:srgbClr val="E81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1" name="Rectangle 443">
            <a:extLst>
              <a:ext uri="{FF2B5EF4-FFF2-40B4-BE49-F238E27FC236}">
                <a16:creationId xmlns:a16="http://schemas.microsoft.com/office/drawing/2014/main" id="{B60DE708-1C0C-AF45-95CC-5428C08E0D07}"/>
              </a:ext>
            </a:extLst>
          </p:cNvPr>
          <p:cNvSpPr>
            <a:spLocks noChangeArrowheads="1"/>
          </p:cNvSpPr>
          <p:nvPr/>
        </p:nvSpPr>
        <p:spPr bwMode="auto">
          <a:xfrm>
            <a:off x="6555456" y="4314526"/>
            <a:ext cx="323964" cy="2251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2" name="Freeform 444">
            <a:extLst>
              <a:ext uri="{FF2B5EF4-FFF2-40B4-BE49-F238E27FC236}">
                <a16:creationId xmlns:a16="http://schemas.microsoft.com/office/drawing/2014/main" id="{C7B6392C-F765-6D42-8A24-553A1DBB140A}"/>
              </a:ext>
            </a:extLst>
          </p:cNvPr>
          <p:cNvSpPr>
            <a:spLocks noEditPoints="1"/>
          </p:cNvSpPr>
          <p:nvPr/>
        </p:nvSpPr>
        <p:spPr bwMode="auto">
          <a:xfrm>
            <a:off x="6531750" y="4290822"/>
            <a:ext cx="264704" cy="284457"/>
          </a:xfrm>
          <a:custGeom>
            <a:avLst/>
            <a:gdLst>
              <a:gd name="T0" fmla="*/ 24 w 67"/>
              <a:gd name="T1" fmla="*/ 0 h 72"/>
              <a:gd name="T2" fmla="*/ 0 w 67"/>
              <a:gd name="T3" fmla="*/ 0 h 72"/>
              <a:gd name="T4" fmla="*/ 0 w 67"/>
              <a:gd name="T5" fmla="*/ 72 h 72"/>
              <a:gd name="T6" fmla="*/ 67 w 67"/>
              <a:gd name="T7" fmla="*/ 72 h 72"/>
              <a:gd name="T8" fmla="*/ 62 w 67"/>
              <a:gd name="T9" fmla="*/ 63 h 72"/>
              <a:gd name="T10" fmla="*/ 6 w 67"/>
              <a:gd name="T11" fmla="*/ 63 h 72"/>
              <a:gd name="T12" fmla="*/ 6 w 67"/>
              <a:gd name="T13" fmla="*/ 6 h 72"/>
              <a:gd name="T14" fmla="*/ 28 w 67"/>
              <a:gd name="T15" fmla="*/ 6 h 72"/>
              <a:gd name="T16" fmla="*/ 24 w 67"/>
              <a:gd name="T17" fmla="*/ 0 h 72"/>
              <a:gd name="T18" fmla="*/ 49 w 67"/>
              <a:gd name="T19" fmla="*/ 70 h 72"/>
              <a:gd name="T20" fmla="*/ 49 w 67"/>
              <a:gd name="T21" fmla="*/ 63 h 72"/>
              <a:gd name="T22" fmla="*/ 56 w 67"/>
              <a:gd name="T23" fmla="*/ 63 h 72"/>
              <a:gd name="T24" fmla="*/ 56 w 67"/>
              <a:gd name="T25" fmla="*/ 70 h 72"/>
              <a:gd name="T26" fmla="*/ 49 w 67"/>
              <a:gd name="T27" fmla="*/ 7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 h="72">
                <a:moveTo>
                  <a:pt x="24" y="0"/>
                </a:moveTo>
                <a:lnTo>
                  <a:pt x="0" y="0"/>
                </a:lnTo>
                <a:lnTo>
                  <a:pt x="0" y="72"/>
                </a:lnTo>
                <a:lnTo>
                  <a:pt x="67" y="72"/>
                </a:lnTo>
                <a:lnTo>
                  <a:pt x="62" y="63"/>
                </a:lnTo>
                <a:lnTo>
                  <a:pt x="6" y="63"/>
                </a:lnTo>
                <a:lnTo>
                  <a:pt x="6" y="6"/>
                </a:lnTo>
                <a:lnTo>
                  <a:pt x="28" y="6"/>
                </a:lnTo>
                <a:lnTo>
                  <a:pt x="24" y="0"/>
                </a:lnTo>
                <a:close/>
                <a:moveTo>
                  <a:pt x="49" y="70"/>
                </a:moveTo>
                <a:lnTo>
                  <a:pt x="49" y="63"/>
                </a:lnTo>
                <a:lnTo>
                  <a:pt x="56" y="63"/>
                </a:lnTo>
                <a:lnTo>
                  <a:pt x="56" y="70"/>
                </a:lnTo>
                <a:lnTo>
                  <a:pt x="49" y="70"/>
                </a:lnTo>
                <a:close/>
              </a:path>
            </a:pathLst>
          </a:custGeom>
          <a:solidFill>
            <a:srgbClr val="E811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3" name="Freeform 445">
            <a:extLst>
              <a:ext uri="{FF2B5EF4-FFF2-40B4-BE49-F238E27FC236}">
                <a16:creationId xmlns:a16="http://schemas.microsoft.com/office/drawing/2014/main" id="{803DD9DB-C200-7B45-906E-DB54F3C67669}"/>
              </a:ext>
            </a:extLst>
          </p:cNvPr>
          <p:cNvSpPr>
            <a:spLocks/>
          </p:cNvSpPr>
          <p:nvPr/>
        </p:nvSpPr>
        <p:spPr bwMode="auto">
          <a:xfrm>
            <a:off x="6555456" y="4314526"/>
            <a:ext cx="221244" cy="225197"/>
          </a:xfrm>
          <a:custGeom>
            <a:avLst/>
            <a:gdLst>
              <a:gd name="T0" fmla="*/ 22 w 56"/>
              <a:gd name="T1" fmla="*/ 0 h 57"/>
              <a:gd name="T2" fmla="*/ 0 w 56"/>
              <a:gd name="T3" fmla="*/ 0 h 57"/>
              <a:gd name="T4" fmla="*/ 0 w 56"/>
              <a:gd name="T5" fmla="*/ 57 h 57"/>
              <a:gd name="T6" fmla="*/ 56 w 56"/>
              <a:gd name="T7" fmla="*/ 57 h 57"/>
              <a:gd name="T8" fmla="*/ 22 w 56"/>
              <a:gd name="T9" fmla="*/ 0 h 57"/>
            </a:gdLst>
            <a:ahLst/>
            <a:cxnLst>
              <a:cxn ang="0">
                <a:pos x="T0" y="T1"/>
              </a:cxn>
              <a:cxn ang="0">
                <a:pos x="T2" y="T3"/>
              </a:cxn>
              <a:cxn ang="0">
                <a:pos x="T4" y="T5"/>
              </a:cxn>
              <a:cxn ang="0">
                <a:pos x="T6" y="T7"/>
              </a:cxn>
              <a:cxn ang="0">
                <a:pos x="T8" y="T9"/>
              </a:cxn>
            </a:cxnLst>
            <a:rect l="0" t="0" r="r" b="b"/>
            <a:pathLst>
              <a:path w="56" h="57">
                <a:moveTo>
                  <a:pt x="22" y="0"/>
                </a:moveTo>
                <a:lnTo>
                  <a:pt x="0" y="0"/>
                </a:lnTo>
                <a:lnTo>
                  <a:pt x="0" y="57"/>
                </a:lnTo>
                <a:lnTo>
                  <a:pt x="56" y="57"/>
                </a:lnTo>
                <a:lnTo>
                  <a:pt x="22"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4" name="Freeform 446">
            <a:extLst>
              <a:ext uri="{FF2B5EF4-FFF2-40B4-BE49-F238E27FC236}">
                <a16:creationId xmlns:a16="http://schemas.microsoft.com/office/drawing/2014/main" id="{08894316-71F9-4C43-9EE8-6C4DF7A5D63B}"/>
              </a:ext>
            </a:extLst>
          </p:cNvPr>
          <p:cNvSpPr>
            <a:spLocks/>
          </p:cNvSpPr>
          <p:nvPr/>
        </p:nvSpPr>
        <p:spPr bwMode="auto">
          <a:xfrm>
            <a:off x="6598913" y="4298723"/>
            <a:ext cx="169884" cy="367424"/>
          </a:xfrm>
          <a:custGeom>
            <a:avLst/>
            <a:gdLst>
              <a:gd name="T0" fmla="*/ 2 w 23"/>
              <a:gd name="T1" fmla="*/ 21 h 50"/>
              <a:gd name="T2" fmla="*/ 7 w 23"/>
              <a:gd name="T3" fmla="*/ 41 h 50"/>
              <a:gd name="T4" fmla="*/ 11 w 23"/>
              <a:gd name="T5" fmla="*/ 44 h 50"/>
              <a:gd name="T6" fmla="*/ 16 w 23"/>
              <a:gd name="T7" fmla="*/ 47 h 50"/>
              <a:gd name="T8" fmla="*/ 19 w 23"/>
              <a:gd name="T9" fmla="*/ 49 h 50"/>
              <a:gd name="T10" fmla="*/ 18 w 23"/>
              <a:gd name="T11" fmla="*/ 44 h 50"/>
              <a:gd name="T12" fmla="*/ 19 w 23"/>
              <a:gd name="T13" fmla="*/ 40 h 50"/>
              <a:gd name="T14" fmla="*/ 18 w 23"/>
              <a:gd name="T15" fmla="*/ 35 h 50"/>
              <a:gd name="T16" fmla="*/ 23 w 23"/>
              <a:gd name="T17" fmla="*/ 35 h 50"/>
              <a:gd name="T18" fmla="*/ 16 w 23"/>
              <a:gd name="T19" fmla="*/ 23 h 50"/>
              <a:gd name="T20" fmla="*/ 14 w 23"/>
              <a:gd name="T21" fmla="*/ 21 h 50"/>
              <a:gd name="T22" fmla="*/ 10 w 23"/>
              <a:gd name="T23" fmla="*/ 0 h 50"/>
              <a:gd name="T24" fmla="*/ 0 w 23"/>
              <a:gd name="T25" fmla="*/ 7 h 50"/>
              <a:gd name="T26" fmla="*/ 2 w 23"/>
              <a:gd name="T27" fmla="*/ 2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50">
                <a:moveTo>
                  <a:pt x="2" y="21"/>
                </a:moveTo>
                <a:cubicBezTo>
                  <a:pt x="2" y="31"/>
                  <a:pt x="3" y="34"/>
                  <a:pt x="7" y="41"/>
                </a:cubicBezTo>
                <a:cubicBezTo>
                  <a:pt x="9" y="46"/>
                  <a:pt x="11" y="46"/>
                  <a:pt x="11" y="44"/>
                </a:cubicBezTo>
                <a:cubicBezTo>
                  <a:pt x="12" y="49"/>
                  <a:pt x="16" y="50"/>
                  <a:pt x="16" y="47"/>
                </a:cubicBezTo>
                <a:cubicBezTo>
                  <a:pt x="16" y="48"/>
                  <a:pt x="18" y="50"/>
                  <a:pt x="19" y="49"/>
                </a:cubicBezTo>
                <a:cubicBezTo>
                  <a:pt x="20" y="48"/>
                  <a:pt x="19" y="45"/>
                  <a:pt x="18" y="44"/>
                </a:cubicBezTo>
                <a:cubicBezTo>
                  <a:pt x="20" y="44"/>
                  <a:pt x="21" y="43"/>
                  <a:pt x="19" y="40"/>
                </a:cubicBezTo>
                <a:cubicBezTo>
                  <a:pt x="18" y="37"/>
                  <a:pt x="18" y="35"/>
                  <a:pt x="18" y="35"/>
                </a:cubicBezTo>
                <a:cubicBezTo>
                  <a:pt x="20" y="37"/>
                  <a:pt x="22" y="37"/>
                  <a:pt x="23" y="35"/>
                </a:cubicBezTo>
                <a:cubicBezTo>
                  <a:pt x="20" y="32"/>
                  <a:pt x="18" y="27"/>
                  <a:pt x="16" y="23"/>
                </a:cubicBezTo>
                <a:cubicBezTo>
                  <a:pt x="15" y="22"/>
                  <a:pt x="15" y="22"/>
                  <a:pt x="14" y="21"/>
                </a:cubicBezTo>
                <a:cubicBezTo>
                  <a:pt x="10" y="0"/>
                  <a:pt x="10" y="0"/>
                  <a:pt x="10" y="0"/>
                </a:cubicBezTo>
                <a:cubicBezTo>
                  <a:pt x="0" y="7"/>
                  <a:pt x="0" y="7"/>
                  <a:pt x="0" y="7"/>
                </a:cubicBezTo>
                <a:lnTo>
                  <a:pt x="2" y="21"/>
                </a:lnTo>
                <a:close/>
              </a:path>
            </a:pathLst>
          </a:custGeom>
          <a:solidFill>
            <a:srgbClr val="BB91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5" name="Freeform 447">
            <a:extLst>
              <a:ext uri="{FF2B5EF4-FFF2-40B4-BE49-F238E27FC236}">
                <a16:creationId xmlns:a16="http://schemas.microsoft.com/office/drawing/2014/main" id="{0B64071E-7C27-CD4F-8DCB-79B6534F41D7}"/>
              </a:ext>
            </a:extLst>
          </p:cNvPr>
          <p:cNvSpPr>
            <a:spLocks/>
          </p:cNvSpPr>
          <p:nvPr/>
        </p:nvSpPr>
        <p:spPr bwMode="auto">
          <a:xfrm>
            <a:off x="6480390" y="3990562"/>
            <a:ext cx="169884" cy="177787"/>
          </a:xfrm>
          <a:custGeom>
            <a:avLst/>
            <a:gdLst>
              <a:gd name="T0" fmla="*/ 16 w 23"/>
              <a:gd name="T1" fmla="*/ 3 h 24"/>
              <a:gd name="T2" fmla="*/ 20 w 23"/>
              <a:gd name="T3" fmla="*/ 17 h 24"/>
              <a:gd name="T4" fmla="*/ 7 w 23"/>
              <a:gd name="T5" fmla="*/ 21 h 24"/>
              <a:gd name="T6" fmla="*/ 2 w 23"/>
              <a:gd name="T7" fmla="*/ 8 h 24"/>
              <a:gd name="T8" fmla="*/ 16 w 23"/>
              <a:gd name="T9" fmla="*/ 3 h 24"/>
            </a:gdLst>
            <a:ahLst/>
            <a:cxnLst>
              <a:cxn ang="0">
                <a:pos x="T0" y="T1"/>
              </a:cxn>
              <a:cxn ang="0">
                <a:pos x="T2" y="T3"/>
              </a:cxn>
              <a:cxn ang="0">
                <a:pos x="T4" y="T5"/>
              </a:cxn>
              <a:cxn ang="0">
                <a:pos x="T6" y="T7"/>
              </a:cxn>
              <a:cxn ang="0">
                <a:pos x="T8" y="T9"/>
              </a:cxn>
            </a:cxnLst>
            <a:rect l="0" t="0" r="r" b="b"/>
            <a:pathLst>
              <a:path w="23" h="24">
                <a:moveTo>
                  <a:pt x="16" y="3"/>
                </a:moveTo>
                <a:cubicBezTo>
                  <a:pt x="21" y="5"/>
                  <a:pt x="23" y="11"/>
                  <a:pt x="20" y="17"/>
                </a:cubicBezTo>
                <a:cubicBezTo>
                  <a:pt x="18" y="22"/>
                  <a:pt x="12" y="24"/>
                  <a:pt x="7" y="21"/>
                </a:cubicBezTo>
                <a:cubicBezTo>
                  <a:pt x="2" y="19"/>
                  <a:pt x="0" y="13"/>
                  <a:pt x="2" y="8"/>
                </a:cubicBezTo>
                <a:cubicBezTo>
                  <a:pt x="5" y="2"/>
                  <a:pt x="11" y="0"/>
                  <a:pt x="16" y="3"/>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6" name="Freeform 448">
            <a:extLst>
              <a:ext uri="{FF2B5EF4-FFF2-40B4-BE49-F238E27FC236}">
                <a16:creationId xmlns:a16="http://schemas.microsoft.com/office/drawing/2014/main" id="{693BA836-6CD7-2E42-B782-280A4D902231}"/>
              </a:ext>
            </a:extLst>
          </p:cNvPr>
          <p:cNvSpPr>
            <a:spLocks/>
          </p:cNvSpPr>
          <p:nvPr/>
        </p:nvSpPr>
        <p:spPr bwMode="auto">
          <a:xfrm>
            <a:off x="6634470" y="3579681"/>
            <a:ext cx="244948" cy="237047"/>
          </a:xfrm>
          <a:custGeom>
            <a:avLst/>
            <a:gdLst>
              <a:gd name="T0" fmla="*/ 29 w 33"/>
              <a:gd name="T1" fmla="*/ 22 h 32"/>
              <a:gd name="T2" fmla="*/ 10 w 33"/>
              <a:gd name="T3" fmla="*/ 28 h 32"/>
              <a:gd name="T4" fmla="*/ 4 w 33"/>
              <a:gd name="T5" fmla="*/ 9 h 32"/>
              <a:gd name="T6" fmla="*/ 23 w 33"/>
              <a:gd name="T7" fmla="*/ 3 h 32"/>
              <a:gd name="T8" fmla="*/ 29 w 33"/>
              <a:gd name="T9" fmla="*/ 22 h 32"/>
            </a:gdLst>
            <a:ahLst/>
            <a:cxnLst>
              <a:cxn ang="0">
                <a:pos x="T0" y="T1"/>
              </a:cxn>
              <a:cxn ang="0">
                <a:pos x="T2" y="T3"/>
              </a:cxn>
              <a:cxn ang="0">
                <a:pos x="T4" y="T5"/>
              </a:cxn>
              <a:cxn ang="0">
                <a:pos x="T6" y="T7"/>
              </a:cxn>
              <a:cxn ang="0">
                <a:pos x="T8" y="T9"/>
              </a:cxn>
            </a:cxnLst>
            <a:rect l="0" t="0" r="r" b="b"/>
            <a:pathLst>
              <a:path w="33" h="32">
                <a:moveTo>
                  <a:pt x="29" y="22"/>
                </a:moveTo>
                <a:cubicBezTo>
                  <a:pt x="26" y="29"/>
                  <a:pt x="17" y="32"/>
                  <a:pt x="10" y="28"/>
                </a:cubicBezTo>
                <a:cubicBezTo>
                  <a:pt x="3" y="25"/>
                  <a:pt x="0" y="16"/>
                  <a:pt x="4" y="9"/>
                </a:cubicBezTo>
                <a:cubicBezTo>
                  <a:pt x="8" y="2"/>
                  <a:pt x="16" y="0"/>
                  <a:pt x="23" y="3"/>
                </a:cubicBezTo>
                <a:cubicBezTo>
                  <a:pt x="30" y="7"/>
                  <a:pt x="33" y="15"/>
                  <a:pt x="29" y="22"/>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7" name="Freeform 449">
            <a:extLst>
              <a:ext uri="{FF2B5EF4-FFF2-40B4-BE49-F238E27FC236}">
                <a16:creationId xmlns:a16="http://schemas.microsoft.com/office/drawing/2014/main" id="{9126E8F0-2D16-2F46-957C-0D11B303203F}"/>
              </a:ext>
            </a:extLst>
          </p:cNvPr>
          <p:cNvSpPr>
            <a:spLocks/>
          </p:cNvSpPr>
          <p:nvPr/>
        </p:nvSpPr>
        <p:spPr bwMode="auto">
          <a:xfrm>
            <a:off x="6496193" y="3646844"/>
            <a:ext cx="351620" cy="470144"/>
          </a:xfrm>
          <a:custGeom>
            <a:avLst/>
            <a:gdLst>
              <a:gd name="T0" fmla="*/ 43 w 89"/>
              <a:gd name="T1" fmla="*/ 0 h 119"/>
              <a:gd name="T2" fmla="*/ 0 w 89"/>
              <a:gd name="T3" fmla="*/ 102 h 119"/>
              <a:gd name="T4" fmla="*/ 33 w 89"/>
              <a:gd name="T5" fmla="*/ 119 h 119"/>
              <a:gd name="T6" fmla="*/ 89 w 89"/>
              <a:gd name="T7" fmla="*/ 24 h 119"/>
              <a:gd name="T8" fmla="*/ 43 w 89"/>
              <a:gd name="T9" fmla="*/ 0 h 119"/>
            </a:gdLst>
            <a:ahLst/>
            <a:cxnLst>
              <a:cxn ang="0">
                <a:pos x="T0" y="T1"/>
              </a:cxn>
              <a:cxn ang="0">
                <a:pos x="T2" y="T3"/>
              </a:cxn>
              <a:cxn ang="0">
                <a:pos x="T4" y="T5"/>
              </a:cxn>
              <a:cxn ang="0">
                <a:pos x="T6" y="T7"/>
              </a:cxn>
              <a:cxn ang="0">
                <a:pos x="T8" y="T9"/>
              </a:cxn>
            </a:cxnLst>
            <a:rect l="0" t="0" r="r" b="b"/>
            <a:pathLst>
              <a:path w="89" h="119">
                <a:moveTo>
                  <a:pt x="43" y="0"/>
                </a:moveTo>
                <a:lnTo>
                  <a:pt x="0" y="102"/>
                </a:lnTo>
                <a:lnTo>
                  <a:pt x="33" y="119"/>
                </a:lnTo>
                <a:lnTo>
                  <a:pt x="89" y="24"/>
                </a:lnTo>
                <a:lnTo>
                  <a:pt x="43"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8" name="Freeform 450">
            <a:extLst>
              <a:ext uri="{FF2B5EF4-FFF2-40B4-BE49-F238E27FC236}">
                <a16:creationId xmlns:a16="http://schemas.microsoft.com/office/drawing/2014/main" id="{844AC328-00B8-0142-A5C2-020234C59064}"/>
              </a:ext>
            </a:extLst>
          </p:cNvPr>
          <p:cNvSpPr>
            <a:spLocks/>
          </p:cNvSpPr>
          <p:nvPr/>
        </p:nvSpPr>
        <p:spPr bwMode="auto">
          <a:xfrm>
            <a:off x="6583110" y="4417246"/>
            <a:ext cx="126424" cy="55310"/>
          </a:xfrm>
          <a:custGeom>
            <a:avLst/>
            <a:gdLst>
              <a:gd name="T0" fmla="*/ 32 w 32"/>
              <a:gd name="T1" fmla="*/ 7 h 14"/>
              <a:gd name="T2" fmla="*/ 2 w 32"/>
              <a:gd name="T3" fmla="*/ 14 h 14"/>
              <a:gd name="T4" fmla="*/ 0 w 32"/>
              <a:gd name="T5" fmla="*/ 5 h 14"/>
              <a:gd name="T6" fmla="*/ 30 w 32"/>
              <a:gd name="T7" fmla="*/ 0 h 14"/>
              <a:gd name="T8" fmla="*/ 32 w 32"/>
              <a:gd name="T9" fmla="*/ 7 h 14"/>
            </a:gdLst>
            <a:ahLst/>
            <a:cxnLst>
              <a:cxn ang="0">
                <a:pos x="T0" y="T1"/>
              </a:cxn>
              <a:cxn ang="0">
                <a:pos x="T2" y="T3"/>
              </a:cxn>
              <a:cxn ang="0">
                <a:pos x="T4" y="T5"/>
              </a:cxn>
              <a:cxn ang="0">
                <a:pos x="T6" y="T7"/>
              </a:cxn>
              <a:cxn ang="0">
                <a:pos x="T8" y="T9"/>
              </a:cxn>
            </a:cxnLst>
            <a:rect l="0" t="0" r="r" b="b"/>
            <a:pathLst>
              <a:path w="32" h="14">
                <a:moveTo>
                  <a:pt x="32" y="7"/>
                </a:moveTo>
                <a:lnTo>
                  <a:pt x="2" y="14"/>
                </a:lnTo>
                <a:lnTo>
                  <a:pt x="0" y="5"/>
                </a:lnTo>
                <a:lnTo>
                  <a:pt x="30" y="0"/>
                </a:lnTo>
                <a:lnTo>
                  <a:pt x="32" y="7"/>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9" name="Freeform 451">
            <a:extLst>
              <a:ext uri="{FF2B5EF4-FFF2-40B4-BE49-F238E27FC236}">
                <a16:creationId xmlns:a16="http://schemas.microsoft.com/office/drawing/2014/main" id="{A124833E-0852-FB49-A7C0-B159C016D550}"/>
              </a:ext>
            </a:extLst>
          </p:cNvPr>
          <p:cNvSpPr>
            <a:spLocks/>
          </p:cNvSpPr>
          <p:nvPr/>
        </p:nvSpPr>
        <p:spPr bwMode="auto">
          <a:xfrm>
            <a:off x="6480390" y="3998465"/>
            <a:ext cx="169884" cy="161983"/>
          </a:xfrm>
          <a:custGeom>
            <a:avLst/>
            <a:gdLst>
              <a:gd name="T0" fmla="*/ 14 w 23"/>
              <a:gd name="T1" fmla="*/ 21 h 22"/>
              <a:gd name="T2" fmla="*/ 1 w 23"/>
              <a:gd name="T3" fmla="*/ 14 h 22"/>
              <a:gd name="T4" fmla="*/ 9 w 23"/>
              <a:gd name="T5" fmla="*/ 1 h 22"/>
              <a:gd name="T6" fmla="*/ 21 w 23"/>
              <a:gd name="T7" fmla="*/ 8 h 22"/>
              <a:gd name="T8" fmla="*/ 14 w 23"/>
              <a:gd name="T9" fmla="*/ 21 h 22"/>
            </a:gdLst>
            <a:ahLst/>
            <a:cxnLst>
              <a:cxn ang="0">
                <a:pos x="T0" y="T1"/>
              </a:cxn>
              <a:cxn ang="0">
                <a:pos x="T2" y="T3"/>
              </a:cxn>
              <a:cxn ang="0">
                <a:pos x="T4" y="T5"/>
              </a:cxn>
              <a:cxn ang="0">
                <a:pos x="T6" y="T7"/>
              </a:cxn>
              <a:cxn ang="0">
                <a:pos x="T8" y="T9"/>
              </a:cxn>
            </a:cxnLst>
            <a:rect l="0" t="0" r="r" b="b"/>
            <a:pathLst>
              <a:path w="23" h="22">
                <a:moveTo>
                  <a:pt x="14" y="21"/>
                </a:moveTo>
                <a:cubicBezTo>
                  <a:pt x="8" y="22"/>
                  <a:pt x="3" y="19"/>
                  <a:pt x="1" y="14"/>
                </a:cubicBezTo>
                <a:cubicBezTo>
                  <a:pt x="0" y="8"/>
                  <a:pt x="3" y="3"/>
                  <a:pt x="9" y="1"/>
                </a:cubicBezTo>
                <a:cubicBezTo>
                  <a:pt x="14" y="0"/>
                  <a:pt x="20" y="3"/>
                  <a:pt x="21" y="8"/>
                </a:cubicBezTo>
                <a:cubicBezTo>
                  <a:pt x="23" y="14"/>
                  <a:pt x="19" y="20"/>
                  <a:pt x="14" y="21"/>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0" name="Freeform 452">
            <a:extLst>
              <a:ext uri="{FF2B5EF4-FFF2-40B4-BE49-F238E27FC236}">
                <a16:creationId xmlns:a16="http://schemas.microsoft.com/office/drawing/2014/main" id="{507EBF2D-96D7-E242-AB8B-C5E2ABF200F6}"/>
              </a:ext>
            </a:extLst>
          </p:cNvPr>
          <p:cNvSpPr>
            <a:spLocks/>
          </p:cNvSpPr>
          <p:nvPr/>
        </p:nvSpPr>
        <p:spPr bwMode="auto">
          <a:xfrm>
            <a:off x="6488290" y="4057725"/>
            <a:ext cx="213341" cy="379275"/>
          </a:xfrm>
          <a:custGeom>
            <a:avLst/>
            <a:gdLst>
              <a:gd name="T0" fmla="*/ 54 w 54"/>
              <a:gd name="T1" fmla="*/ 89 h 96"/>
              <a:gd name="T2" fmla="*/ 37 w 54"/>
              <a:gd name="T3" fmla="*/ 0 h 96"/>
              <a:gd name="T4" fmla="*/ 0 w 54"/>
              <a:gd name="T5" fmla="*/ 11 h 96"/>
              <a:gd name="T6" fmla="*/ 21 w 54"/>
              <a:gd name="T7" fmla="*/ 96 h 96"/>
              <a:gd name="T8" fmla="*/ 54 w 54"/>
              <a:gd name="T9" fmla="*/ 89 h 96"/>
            </a:gdLst>
            <a:ahLst/>
            <a:cxnLst>
              <a:cxn ang="0">
                <a:pos x="T0" y="T1"/>
              </a:cxn>
              <a:cxn ang="0">
                <a:pos x="T2" y="T3"/>
              </a:cxn>
              <a:cxn ang="0">
                <a:pos x="T4" y="T5"/>
              </a:cxn>
              <a:cxn ang="0">
                <a:pos x="T6" y="T7"/>
              </a:cxn>
              <a:cxn ang="0">
                <a:pos x="T8" y="T9"/>
              </a:cxn>
            </a:cxnLst>
            <a:rect l="0" t="0" r="r" b="b"/>
            <a:pathLst>
              <a:path w="54" h="96">
                <a:moveTo>
                  <a:pt x="54" y="89"/>
                </a:moveTo>
                <a:lnTo>
                  <a:pt x="37" y="0"/>
                </a:lnTo>
                <a:lnTo>
                  <a:pt x="0" y="11"/>
                </a:lnTo>
                <a:lnTo>
                  <a:pt x="21" y="96"/>
                </a:lnTo>
                <a:lnTo>
                  <a:pt x="54" y="89"/>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29">
            <a:extLst>
              <a:ext uri="{FF2B5EF4-FFF2-40B4-BE49-F238E27FC236}">
                <a16:creationId xmlns:a16="http://schemas.microsoft.com/office/drawing/2014/main" id="{C7C670BD-1AF3-A54D-BCA8-BD6C5C6EC03A}"/>
              </a:ext>
            </a:extLst>
          </p:cNvPr>
          <p:cNvSpPr>
            <a:spLocks/>
          </p:cNvSpPr>
          <p:nvPr/>
        </p:nvSpPr>
        <p:spPr bwMode="auto">
          <a:xfrm>
            <a:off x="10728988" y="2250853"/>
            <a:ext cx="912633" cy="746699"/>
          </a:xfrm>
          <a:custGeom>
            <a:avLst/>
            <a:gdLst>
              <a:gd name="T0" fmla="*/ 116 w 124"/>
              <a:gd name="T1" fmla="*/ 100 h 102"/>
              <a:gd name="T2" fmla="*/ 102 w 124"/>
              <a:gd name="T3" fmla="*/ 92 h 102"/>
              <a:gd name="T4" fmla="*/ 100 w 124"/>
              <a:gd name="T5" fmla="*/ 74 h 102"/>
              <a:gd name="T6" fmla="*/ 105 w 124"/>
              <a:gd name="T7" fmla="*/ 67 h 102"/>
              <a:gd name="T8" fmla="*/ 110 w 124"/>
              <a:gd name="T9" fmla="*/ 51 h 102"/>
              <a:gd name="T10" fmla="*/ 105 w 124"/>
              <a:gd name="T11" fmla="*/ 43 h 102"/>
              <a:gd name="T12" fmla="*/ 80 w 124"/>
              <a:gd name="T13" fmla="*/ 47 h 102"/>
              <a:gd name="T14" fmla="*/ 53 w 124"/>
              <a:gd name="T15" fmla="*/ 47 h 102"/>
              <a:gd name="T16" fmla="*/ 50 w 124"/>
              <a:gd name="T17" fmla="*/ 36 h 102"/>
              <a:gd name="T18" fmla="*/ 52 w 124"/>
              <a:gd name="T19" fmla="*/ 28 h 102"/>
              <a:gd name="T20" fmla="*/ 53 w 124"/>
              <a:gd name="T21" fmla="*/ 15 h 102"/>
              <a:gd name="T22" fmla="*/ 30 w 124"/>
              <a:gd name="T23" fmla="*/ 15 h 102"/>
              <a:gd name="T24" fmla="*/ 4 w 124"/>
              <a:gd name="T25" fmla="*/ 14 h 102"/>
              <a:gd name="T26" fmla="*/ 0 w 124"/>
              <a:gd name="T27" fmla="*/ 0 h 102"/>
              <a:gd name="T28" fmla="*/ 1 w 124"/>
              <a:gd name="T29" fmla="*/ 0 h 102"/>
              <a:gd name="T30" fmla="*/ 4 w 124"/>
              <a:gd name="T31" fmla="*/ 13 h 102"/>
              <a:gd name="T32" fmla="*/ 30 w 124"/>
              <a:gd name="T33" fmla="*/ 14 h 102"/>
              <a:gd name="T34" fmla="*/ 54 w 124"/>
              <a:gd name="T35" fmla="*/ 15 h 102"/>
              <a:gd name="T36" fmla="*/ 53 w 124"/>
              <a:gd name="T37" fmla="*/ 29 h 102"/>
              <a:gd name="T38" fmla="*/ 51 w 124"/>
              <a:gd name="T39" fmla="*/ 36 h 102"/>
              <a:gd name="T40" fmla="*/ 54 w 124"/>
              <a:gd name="T41" fmla="*/ 46 h 102"/>
              <a:gd name="T42" fmla="*/ 80 w 124"/>
              <a:gd name="T43" fmla="*/ 45 h 102"/>
              <a:gd name="T44" fmla="*/ 105 w 124"/>
              <a:gd name="T45" fmla="*/ 42 h 102"/>
              <a:gd name="T46" fmla="*/ 111 w 124"/>
              <a:gd name="T47" fmla="*/ 51 h 102"/>
              <a:gd name="T48" fmla="*/ 105 w 124"/>
              <a:gd name="T49" fmla="*/ 67 h 102"/>
              <a:gd name="T50" fmla="*/ 100 w 124"/>
              <a:gd name="T51" fmla="*/ 74 h 102"/>
              <a:gd name="T52" fmla="*/ 102 w 124"/>
              <a:gd name="T53" fmla="*/ 91 h 102"/>
              <a:gd name="T54" fmla="*/ 123 w 124"/>
              <a:gd name="T55" fmla="*/ 97 h 102"/>
              <a:gd name="T56" fmla="*/ 124 w 124"/>
              <a:gd name="T57" fmla="*/ 97 h 102"/>
              <a:gd name="T58" fmla="*/ 116 w 124"/>
              <a:gd name="T59"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102">
                <a:moveTo>
                  <a:pt x="116" y="100"/>
                </a:moveTo>
                <a:cubicBezTo>
                  <a:pt x="111" y="100"/>
                  <a:pt x="105" y="97"/>
                  <a:pt x="102" y="92"/>
                </a:cubicBezTo>
                <a:cubicBezTo>
                  <a:pt x="97" y="87"/>
                  <a:pt x="97" y="80"/>
                  <a:pt x="100" y="74"/>
                </a:cubicBezTo>
                <a:cubicBezTo>
                  <a:pt x="101" y="71"/>
                  <a:pt x="103" y="69"/>
                  <a:pt x="105" y="67"/>
                </a:cubicBezTo>
                <a:cubicBezTo>
                  <a:pt x="108" y="62"/>
                  <a:pt x="112" y="58"/>
                  <a:pt x="110" y="51"/>
                </a:cubicBezTo>
                <a:cubicBezTo>
                  <a:pt x="109" y="47"/>
                  <a:pt x="108" y="45"/>
                  <a:pt x="105" y="43"/>
                </a:cubicBezTo>
                <a:cubicBezTo>
                  <a:pt x="98" y="39"/>
                  <a:pt x="85" y="44"/>
                  <a:pt x="80" y="47"/>
                </a:cubicBezTo>
                <a:cubicBezTo>
                  <a:pt x="73" y="50"/>
                  <a:pt x="60" y="53"/>
                  <a:pt x="53" y="47"/>
                </a:cubicBezTo>
                <a:cubicBezTo>
                  <a:pt x="51" y="44"/>
                  <a:pt x="50" y="41"/>
                  <a:pt x="50" y="36"/>
                </a:cubicBezTo>
                <a:cubicBezTo>
                  <a:pt x="50" y="33"/>
                  <a:pt x="51" y="30"/>
                  <a:pt x="52" y="28"/>
                </a:cubicBezTo>
                <a:cubicBezTo>
                  <a:pt x="54" y="24"/>
                  <a:pt x="56" y="20"/>
                  <a:pt x="53" y="15"/>
                </a:cubicBezTo>
                <a:cubicBezTo>
                  <a:pt x="50" y="9"/>
                  <a:pt x="40" y="12"/>
                  <a:pt x="30" y="15"/>
                </a:cubicBezTo>
                <a:cubicBezTo>
                  <a:pt x="20" y="17"/>
                  <a:pt x="9" y="20"/>
                  <a:pt x="4" y="14"/>
                </a:cubicBezTo>
                <a:cubicBezTo>
                  <a:pt x="1" y="11"/>
                  <a:pt x="0" y="7"/>
                  <a:pt x="0" y="0"/>
                </a:cubicBezTo>
                <a:cubicBezTo>
                  <a:pt x="1" y="0"/>
                  <a:pt x="1" y="0"/>
                  <a:pt x="1" y="0"/>
                </a:cubicBezTo>
                <a:cubicBezTo>
                  <a:pt x="1" y="6"/>
                  <a:pt x="2" y="11"/>
                  <a:pt x="4" y="13"/>
                </a:cubicBezTo>
                <a:cubicBezTo>
                  <a:pt x="9" y="19"/>
                  <a:pt x="20" y="16"/>
                  <a:pt x="30" y="14"/>
                </a:cubicBezTo>
                <a:cubicBezTo>
                  <a:pt x="40" y="11"/>
                  <a:pt x="50" y="8"/>
                  <a:pt x="54" y="15"/>
                </a:cubicBezTo>
                <a:cubicBezTo>
                  <a:pt x="57" y="20"/>
                  <a:pt x="55" y="24"/>
                  <a:pt x="53" y="29"/>
                </a:cubicBezTo>
                <a:cubicBezTo>
                  <a:pt x="52" y="31"/>
                  <a:pt x="51" y="33"/>
                  <a:pt x="51" y="36"/>
                </a:cubicBezTo>
                <a:cubicBezTo>
                  <a:pt x="51" y="40"/>
                  <a:pt x="52" y="44"/>
                  <a:pt x="54" y="46"/>
                </a:cubicBezTo>
                <a:cubicBezTo>
                  <a:pt x="60" y="52"/>
                  <a:pt x="73" y="49"/>
                  <a:pt x="80" y="45"/>
                </a:cubicBezTo>
                <a:cubicBezTo>
                  <a:pt x="85" y="43"/>
                  <a:pt x="98" y="38"/>
                  <a:pt x="105" y="42"/>
                </a:cubicBezTo>
                <a:cubicBezTo>
                  <a:pt x="108" y="44"/>
                  <a:pt x="110" y="47"/>
                  <a:pt x="111" y="51"/>
                </a:cubicBezTo>
                <a:cubicBezTo>
                  <a:pt x="113" y="58"/>
                  <a:pt x="109" y="63"/>
                  <a:pt x="105" y="67"/>
                </a:cubicBezTo>
                <a:cubicBezTo>
                  <a:pt x="103" y="70"/>
                  <a:pt x="101" y="72"/>
                  <a:pt x="100" y="74"/>
                </a:cubicBezTo>
                <a:cubicBezTo>
                  <a:pt x="97" y="80"/>
                  <a:pt x="98" y="86"/>
                  <a:pt x="102" y="91"/>
                </a:cubicBezTo>
                <a:cubicBezTo>
                  <a:pt x="107" y="98"/>
                  <a:pt x="117" y="102"/>
                  <a:pt x="123" y="97"/>
                </a:cubicBezTo>
                <a:cubicBezTo>
                  <a:pt x="124" y="97"/>
                  <a:pt x="124" y="97"/>
                  <a:pt x="124" y="97"/>
                </a:cubicBezTo>
                <a:cubicBezTo>
                  <a:pt x="121" y="99"/>
                  <a:pt x="119" y="100"/>
                  <a:pt x="116" y="100"/>
                </a:cubicBez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188">
            <a:extLst>
              <a:ext uri="{FF2B5EF4-FFF2-40B4-BE49-F238E27FC236}">
                <a16:creationId xmlns:a16="http://schemas.microsoft.com/office/drawing/2014/main" id="{4C6910BB-EA08-6C4C-88E6-6D09871DAF99}"/>
              </a:ext>
            </a:extLst>
          </p:cNvPr>
          <p:cNvSpPr>
            <a:spLocks/>
          </p:cNvSpPr>
          <p:nvPr/>
        </p:nvSpPr>
        <p:spPr bwMode="auto">
          <a:xfrm>
            <a:off x="10649974" y="4929485"/>
            <a:ext cx="221244" cy="217294"/>
          </a:xfrm>
          <a:custGeom>
            <a:avLst/>
            <a:gdLst>
              <a:gd name="T0" fmla="*/ 1 w 30"/>
              <a:gd name="T1" fmla="*/ 14 h 30"/>
              <a:gd name="T2" fmla="*/ 14 w 30"/>
              <a:gd name="T3" fmla="*/ 29 h 30"/>
              <a:gd name="T4" fmla="*/ 30 w 30"/>
              <a:gd name="T5" fmla="*/ 15 h 30"/>
              <a:gd name="T6" fmla="*/ 16 w 30"/>
              <a:gd name="T7" fmla="*/ 0 h 30"/>
              <a:gd name="T8" fmla="*/ 1 w 30"/>
              <a:gd name="T9" fmla="*/ 14 h 30"/>
            </a:gdLst>
            <a:ahLst/>
            <a:cxnLst>
              <a:cxn ang="0">
                <a:pos x="T0" y="T1"/>
              </a:cxn>
              <a:cxn ang="0">
                <a:pos x="T2" y="T3"/>
              </a:cxn>
              <a:cxn ang="0">
                <a:pos x="T4" y="T5"/>
              </a:cxn>
              <a:cxn ang="0">
                <a:pos x="T6" y="T7"/>
              </a:cxn>
              <a:cxn ang="0">
                <a:pos x="T8" y="T9"/>
              </a:cxn>
            </a:cxnLst>
            <a:rect l="0" t="0" r="r" b="b"/>
            <a:pathLst>
              <a:path w="30" h="30">
                <a:moveTo>
                  <a:pt x="1" y="14"/>
                </a:moveTo>
                <a:cubicBezTo>
                  <a:pt x="0" y="22"/>
                  <a:pt x="6" y="29"/>
                  <a:pt x="14" y="29"/>
                </a:cubicBezTo>
                <a:cubicBezTo>
                  <a:pt x="22" y="30"/>
                  <a:pt x="29" y="23"/>
                  <a:pt x="30" y="15"/>
                </a:cubicBezTo>
                <a:cubicBezTo>
                  <a:pt x="30" y="7"/>
                  <a:pt x="24" y="0"/>
                  <a:pt x="16" y="0"/>
                </a:cubicBezTo>
                <a:cubicBezTo>
                  <a:pt x="8" y="0"/>
                  <a:pt x="1" y="6"/>
                  <a:pt x="1" y="14"/>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189">
            <a:extLst>
              <a:ext uri="{FF2B5EF4-FFF2-40B4-BE49-F238E27FC236}">
                <a16:creationId xmlns:a16="http://schemas.microsoft.com/office/drawing/2014/main" id="{88D12117-605C-CD44-87F9-080458564FD4}"/>
              </a:ext>
            </a:extLst>
          </p:cNvPr>
          <p:cNvSpPr>
            <a:spLocks/>
          </p:cNvSpPr>
          <p:nvPr/>
        </p:nvSpPr>
        <p:spPr bwMode="auto">
          <a:xfrm>
            <a:off x="10661827" y="4356620"/>
            <a:ext cx="264704" cy="264704"/>
          </a:xfrm>
          <a:custGeom>
            <a:avLst/>
            <a:gdLst>
              <a:gd name="T0" fmla="*/ 0 w 36"/>
              <a:gd name="T1" fmla="*/ 17 h 36"/>
              <a:gd name="T2" fmla="*/ 17 w 36"/>
              <a:gd name="T3" fmla="*/ 35 h 36"/>
              <a:gd name="T4" fmla="*/ 35 w 36"/>
              <a:gd name="T5" fmla="*/ 19 h 36"/>
              <a:gd name="T6" fmla="*/ 19 w 36"/>
              <a:gd name="T7" fmla="*/ 0 h 36"/>
              <a:gd name="T8" fmla="*/ 0 w 36"/>
              <a:gd name="T9" fmla="*/ 17 h 36"/>
            </a:gdLst>
            <a:ahLst/>
            <a:cxnLst>
              <a:cxn ang="0">
                <a:pos x="T0" y="T1"/>
              </a:cxn>
              <a:cxn ang="0">
                <a:pos x="T2" y="T3"/>
              </a:cxn>
              <a:cxn ang="0">
                <a:pos x="T4" y="T5"/>
              </a:cxn>
              <a:cxn ang="0">
                <a:pos x="T6" y="T7"/>
              </a:cxn>
              <a:cxn ang="0">
                <a:pos x="T8" y="T9"/>
              </a:cxn>
            </a:cxnLst>
            <a:rect l="0" t="0" r="r" b="b"/>
            <a:pathLst>
              <a:path w="36" h="36">
                <a:moveTo>
                  <a:pt x="0" y="17"/>
                </a:moveTo>
                <a:cubicBezTo>
                  <a:pt x="0" y="26"/>
                  <a:pt x="7" y="35"/>
                  <a:pt x="17" y="35"/>
                </a:cubicBezTo>
                <a:cubicBezTo>
                  <a:pt x="26" y="36"/>
                  <a:pt x="34" y="29"/>
                  <a:pt x="35" y="19"/>
                </a:cubicBezTo>
                <a:cubicBezTo>
                  <a:pt x="36" y="9"/>
                  <a:pt x="28" y="1"/>
                  <a:pt x="19" y="0"/>
                </a:cubicBezTo>
                <a:cubicBezTo>
                  <a:pt x="9" y="0"/>
                  <a:pt x="1" y="7"/>
                  <a:pt x="0" y="17"/>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190">
            <a:extLst>
              <a:ext uri="{FF2B5EF4-FFF2-40B4-BE49-F238E27FC236}">
                <a16:creationId xmlns:a16="http://schemas.microsoft.com/office/drawing/2014/main" id="{5FA36B70-4E2F-6644-92A5-5601B69D5D1D}"/>
              </a:ext>
            </a:extLst>
          </p:cNvPr>
          <p:cNvSpPr>
            <a:spLocks/>
          </p:cNvSpPr>
          <p:nvPr/>
        </p:nvSpPr>
        <p:spPr bwMode="auto">
          <a:xfrm>
            <a:off x="10657875" y="4483044"/>
            <a:ext cx="264704" cy="557061"/>
          </a:xfrm>
          <a:custGeom>
            <a:avLst/>
            <a:gdLst>
              <a:gd name="T0" fmla="*/ 0 w 67"/>
              <a:gd name="T1" fmla="*/ 139 h 141"/>
              <a:gd name="T2" fmla="*/ 54 w 67"/>
              <a:gd name="T3" fmla="*/ 141 h 141"/>
              <a:gd name="T4" fmla="*/ 67 w 67"/>
              <a:gd name="T5" fmla="*/ 4 h 141"/>
              <a:gd name="T6" fmla="*/ 1 w 67"/>
              <a:gd name="T7" fmla="*/ 0 h 141"/>
              <a:gd name="T8" fmla="*/ 0 w 67"/>
              <a:gd name="T9" fmla="*/ 139 h 141"/>
            </a:gdLst>
            <a:ahLst/>
            <a:cxnLst>
              <a:cxn ang="0">
                <a:pos x="T0" y="T1"/>
              </a:cxn>
              <a:cxn ang="0">
                <a:pos x="T2" y="T3"/>
              </a:cxn>
              <a:cxn ang="0">
                <a:pos x="T4" y="T5"/>
              </a:cxn>
              <a:cxn ang="0">
                <a:pos x="T6" y="T7"/>
              </a:cxn>
              <a:cxn ang="0">
                <a:pos x="T8" y="T9"/>
              </a:cxn>
            </a:cxnLst>
            <a:rect l="0" t="0" r="r" b="b"/>
            <a:pathLst>
              <a:path w="67" h="141">
                <a:moveTo>
                  <a:pt x="0" y="139"/>
                </a:moveTo>
                <a:lnTo>
                  <a:pt x="54" y="141"/>
                </a:lnTo>
                <a:lnTo>
                  <a:pt x="67" y="4"/>
                </a:lnTo>
                <a:lnTo>
                  <a:pt x="1" y="0"/>
                </a:lnTo>
                <a:lnTo>
                  <a:pt x="0" y="139"/>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191">
            <a:extLst>
              <a:ext uri="{FF2B5EF4-FFF2-40B4-BE49-F238E27FC236}">
                <a16:creationId xmlns:a16="http://schemas.microsoft.com/office/drawing/2014/main" id="{A4AAB08A-3552-AD42-9B52-938B4D5F7E05}"/>
              </a:ext>
            </a:extLst>
          </p:cNvPr>
          <p:cNvSpPr>
            <a:spLocks/>
          </p:cNvSpPr>
          <p:nvPr/>
        </p:nvSpPr>
        <p:spPr bwMode="auto">
          <a:xfrm>
            <a:off x="10649974" y="4929485"/>
            <a:ext cx="221244" cy="217294"/>
          </a:xfrm>
          <a:custGeom>
            <a:avLst/>
            <a:gdLst>
              <a:gd name="T0" fmla="*/ 30 w 30"/>
              <a:gd name="T1" fmla="*/ 15 h 30"/>
              <a:gd name="T2" fmla="*/ 16 w 30"/>
              <a:gd name="T3" fmla="*/ 0 h 30"/>
              <a:gd name="T4" fmla="*/ 1 w 30"/>
              <a:gd name="T5" fmla="*/ 14 h 30"/>
              <a:gd name="T6" fmla="*/ 14 w 30"/>
              <a:gd name="T7" fmla="*/ 29 h 30"/>
              <a:gd name="T8" fmla="*/ 30 w 30"/>
              <a:gd name="T9" fmla="*/ 15 h 30"/>
            </a:gdLst>
            <a:ahLst/>
            <a:cxnLst>
              <a:cxn ang="0">
                <a:pos x="T0" y="T1"/>
              </a:cxn>
              <a:cxn ang="0">
                <a:pos x="T2" y="T3"/>
              </a:cxn>
              <a:cxn ang="0">
                <a:pos x="T4" y="T5"/>
              </a:cxn>
              <a:cxn ang="0">
                <a:pos x="T6" y="T7"/>
              </a:cxn>
              <a:cxn ang="0">
                <a:pos x="T8" y="T9"/>
              </a:cxn>
            </a:cxnLst>
            <a:rect l="0" t="0" r="r" b="b"/>
            <a:pathLst>
              <a:path w="30" h="30">
                <a:moveTo>
                  <a:pt x="30" y="15"/>
                </a:moveTo>
                <a:cubicBezTo>
                  <a:pt x="30" y="7"/>
                  <a:pt x="24" y="0"/>
                  <a:pt x="16" y="0"/>
                </a:cubicBezTo>
                <a:cubicBezTo>
                  <a:pt x="8" y="0"/>
                  <a:pt x="1" y="6"/>
                  <a:pt x="1" y="14"/>
                </a:cubicBezTo>
                <a:cubicBezTo>
                  <a:pt x="0" y="22"/>
                  <a:pt x="6" y="29"/>
                  <a:pt x="14" y="29"/>
                </a:cubicBezTo>
                <a:cubicBezTo>
                  <a:pt x="22" y="30"/>
                  <a:pt x="29" y="23"/>
                  <a:pt x="30" y="15"/>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192">
            <a:extLst>
              <a:ext uri="{FF2B5EF4-FFF2-40B4-BE49-F238E27FC236}">
                <a16:creationId xmlns:a16="http://schemas.microsoft.com/office/drawing/2014/main" id="{6F357E5C-27CF-8543-8005-277261D65728}"/>
              </a:ext>
            </a:extLst>
          </p:cNvPr>
          <p:cNvSpPr>
            <a:spLocks/>
          </p:cNvSpPr>
          <p:nvPr/>
        </p:nvSpPr>
        <p:spPr bwMode="auto">
          <a:xfrm>
            <a:off x="10981839" y="4929485"/>
            <a:ext cx="217294" cy="217294"/>
          </a:xfrm>
          <a:custGeom>
            <a:avLst/>
            <a:gdLst>
              <a:gd name="T0" fmla="*/ 29 w 30"/>
              <a:gd name="T1" fmla="*/ 14 h 30"/>
              <a:gd name="T2" fmla="*/ 16 w 30"/>
              <a:gd name="T3" fmla="*/ 29 h 30"/>
              <a:gd name="T4" fmla="*/ 0 w 30"/>
              <a:gd name="T5" fmla="*/ 15 h 30"/>
              <a:gd name="T6" fmla="*/ 14 w 30"/>
              <a:gd name="T7" fmla="*/ 0 h 30"/>
              <a:gd name="T8" fmla="*/ 29 w 30"/>
              <a:gd name="T9" fmla="*/ 14 h 30"/>
            </a:gdLst>
            <a:ahLst/>
            <a:cxnLst>
              <a:cxn ang="0">
                <a:pos x="T0" y="T1"/>
              </a:cxn>
              <a:cxn ang="0">
                <a:pos x="T2" y="T3"/>
              </a:cxn>
              <a:cxn ang="0">
                <a:pos x="T4" y="T5"/>
              </a:cxn>
              <a:cxn ang="0">
                <a:pos x="T6" y="T7"/>
              </a:cxn>
              <a:cxn ang="0">
                <a:pos x="T8" y="T9"/>
              </a:cxn>
            </a:cxnLst>
            <a:rect l="0" t="0" r="r" b="b"/>
            <a:pathLst>
              <a:path w="30" h="30">
                <a:moveTo>
                  <a:pt x="29" y="14"/>
                </a:moveTo>
                <a:cubicBezTo>
                  <a:pt x="30" y="22"/>
                  <a:pt x="24" y="29"/>
                  <a:pt x="16" y="29"/>
                </a:cubicBezTo>
                <a:cubicBezTo>
                  <a:pt x="8" y="30"/>
                  <a:pt x="1" y="23"/>
                  <a:pt x="0" y="15"/>
                </a:cubicBezTo>
                <a:cubicBezTo>
                  <a:pt x="0" y="7"/>
                  <a:pt x="6" y="0"/>
                  <a:pt x="14" y="0"/>
                </a:cubicBezTo>
                <a:cubicBezTo>
                  <a:pt x="22" y="0"/>
                  <a:pt x="29" y="6"/>
                  <a:pt x="29" y="14"/>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193">
            <a:extLst>
              <a:ext uri="{FF2B5EF4-FFF2-40B4-BE49-F238E27FC236}">
                <a16:creationId xmlns:a16="http://schemas.microsoft.com/office/drawing/2014/main" id="{D3F07D2A-BF17-E748-A082-E2C84BAAF456}"/>
              </a:ext>
            </a:extLst>
          </p:cNvPr>
          <p:cNvSpPr>
            <a:spLocks/>
          </p:cNvSpPr>
          <p:nvPr/>
        </p:nvSpPr>
        <p:spPr bwMode="auto">
          <a:xfrm>
            <a:off x="10922578" y="4356620"/>
            <a:ext cx="264704" cy="264704"/>
          </a:xfrm>
          <a:custGeom>
            <a:avLst/>
            <a:gdLst>
              <a:gd name="T0" fmla="*/ 36 w 36"/>
              <a:gd name="T1" fmla="*/ 17 h 36"/>
              <a:gd name="T2" fmla="*/ 19 w 36"/>
              <a:gd name="T3" fmla="*/ 35 h 36"/>
              <a:gd name="T4" fmla="*/ 1 w 36"/>
              <a:gd name="T5" fmla="*/ 19 h 36"/>
              <a:gd name="T6" fmla="*/ 17 w 36"/>
              <a:gd name="T7" fmla="*/ 0 h 36"/>
              <a:gd name="T8" fmla="*/ 36 w 36"/>
              <a:gd name="T9" fmla="*/ 17 h 36"/>
            </a:gdLst>
            <a:ahLst/>
            <a:cxnLst>
              <a:cxn ang="0">
                <a:pos x="T0" y="T1"/>
              </a:cxn>
              <a:cxn ang="0">
                <a:pos x="T2" y="T3"/>
              </a:cxn>
              <a:cxn ang="0">
                <a:pos x="T4" y="T5"/>
              </a:cxn>
              <a:cxn ang="0">
                <a:pos x="T6" y="T7"/>
              </a:cxn>
              <a:cxn ang="0">
                <a:pos x="T8" y="T9"/>
              </a:cxn>
            </a:cxnLst>
            <a:rect l="0" t="0" r="r" b="b"/>
            <a:pathLst>
              <a:path w="36" h="36">
                <a:moveTo>
                  <a:pt x="36" y="17"/>
                </a:moveTo>
                <a:cubicBezTo>
                  <a:pt x="36" y="26"/>
                  <a:pt x="29" y="35"/>
                  <a:pt x="19" y="35"/>
                </a:cubicBezTo>
                <a:cubicBezTo>
                  <a:pt x="10" y="36"/>
                  <a:pt x="1" y="29"/>
                  <a:pt x="1" y="19"/>
                </a:cubicBezTo>
                <a:cubicBezTo>
                  <a:pt x="0" y="9"/>
                  <a:pt x="7" y="1"/>
                  <a:pt x="17" y="0"/>
                </a:cubicBezTo>
                <a:cubicBezTo>
                  <a:pt x="27" y="0"/>
                  <a:pt x="35" y="7"/>
                  <a:pt x="36" y="17"/>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194">
            <a:extLst>
              <a:ext uri="{FF2B5EF4-FFF2-40B4-BE49-F238E27FC236}">
                <a16:creationId xmlns:a16="http://schemas.microsoft.com/office/drawing/2014/main" id="{C5C9278F-7D86-5B48-8F1D-047B64BD3782}"/>
              </a:ext>
            </a:extLst>
          </p:cNvPr>
          <p:cNvSpPr>
            <a:spLocks/>
          </p:cNvSpPr>
          <p:nvPr/>
        </p:nvSpPr>
        <p:spPr bwMode="auto">
          <a:xfrm>
            <a:off x="10926529" y="4483044"/>
            <a:ext cx="264704" cy="557061"/>
          </a:xfrm>
          <a:custGeom>
            <a:avLst/>
            <a:gdLst>
              <a:gd name="T0" fmla="*/ 67 w 67"/>
              <a:gd name="T1" fmla="*/ 139 h 141"/>
              <a:gd name="T2" fmla="*/ 14 w 67"/>
              <a:gd name="T3" fmla="*/ 141 h 141"/>
              <a:gd name="T4" fmla="*/ 0 w 67"/>
              <a:gd name="T5" fmla="*/ 4 h 141"/>
              <a:gd name="T6" fmla="*/ 66 w 67"/>
              <a:gd name="T7" fmla="*/ 0 h 141"/>
              <a:gd name="T8" fmla="*/ 67 w 67"/>
              <a:gd name="T9" fmla="*/ 139 h 141"/>
            </a:gdLst>
            <a:ahLst/>
            <a:cxnLst>
              <a:cxn ang="0">
                <a:pos x="T0" y="T1"/>
              </a:cxn>
              <a:cxn ang="0">
                <a:pos x="T2" y="T3"/>
              </a:cxn>
              <a:cxn ang="0">
                <a:pos x="T4" y="T5"/>
              </a:cxn>
              <a:cxn ang="0">
                <a:pos x="T6" y="T7"/>
              </a:cxn>
              <a:cxn ang="0">
                <a:pos x="T8" y="T9"/>
              </a:cxn>
            </a:cxnLst>
            <a:rect l="0" t="0" r="r" b="b"/>
            <a:pathLst>
              <a:path w="67" h="141">
                <a:moveTo>
                  <a:pt x="67" y="139"/>
                </a:moveTo>
                <a:lnTo>
                  <a:pt x="14" y="141"/>
                </a:lnTo>
                <a:lnTo>
                  <a:pt x="0" y="4"/>
                </a:lnTo>
                <a:lnTo>
                  <a:pt x="66" y="0"/>
                </a:lnTo>
                <a:lnTo>
                  <a:pt x="67" y="139"/>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2" name="Freeform 195">
            <a:extLst>
              <a:ext uri="{FF2B5EF4-FFF2-40B4-BE49-F238E27FC236}">
                <a16:creationId xmlns:a16="http://schemas.microsoft.com/office/drawing/2014/main" id="{D9B4903E-13E2-3A49-BCAD-3054B5ACA8E5}"/>
              </a:ext>
            </a:extLst>
          </p:cNvPr>
          <p:cNvSpPr>
            <a:spLocks/>
          </p:cNvSpPr>
          <p:nvPr/>
        </p:nvSpPr>
        <p:spPr bwMode="auto">
          <a:xfrm>
            <a:off x="10981839" y="4929485"/>
            <a:ext cx="217294" cy="217294"/>
          </a:xfrm>
          <a:custGeom>
            <a:avLst/>
            <a:gdLst>
              <a:gd name="T0" fmla="*/ 0 w 30"/>
              <a:gd name="T1" fmla="*/ 15 h 30"/>
              <a:gd name="T2" fmla="*/ 14 w 30"/>
              <a:gd name="T3" fmla="*/ 0 h 30"/>
              <a:gd name="T4" fmla="*/ 29 w 30"/>
              <a:gd name="T5" fmla="*/ 14 h 30"/>
              <a:gd name="T6" fmla="*/ 16 w 30"/>
              <a:gd name="T7" fmla="*/ 29 h 30"/>
              <a:gd name="T8" fmla="*/ 0 w 30"/>
              <a:gd name="T9" fmla="*/ 15 h 30"/>
            </a:gdLst>
            <a:ahLst/>
            <a:cxnLst>
              <a:cxn ang="0">
                <a:pos x="T0" y="T1"/>
              </a:cxn>
              <a:cxn ang="0">
                <a:pos x="T2" y="T3"/>
              </a:cxn>
              <a:cxn ang="0">
                <a:pos x="T4" y="T5"/>
              </a:cxn>
              <a:cxn ang="0">
                <a:pos x="T6" y="T7"/>
              </a:cxn>
              <a:cxn ang="0">
                <a:pos x="T8" y="T9"/>
              </a:cxn>
            </a:cxnLst>
            <a:rect l="0" t="0" r="r" b="b"/>
            <a:pathLst>
              <a:path w="30" h="30">
                <a:moveTo>
                  <a:pt x="0" y="15"/>
                </a:moveTo>
                <a:cubicBezTo>
                  <a:pt x="0" y="7"/>
                  <a:pt x="6" y="0"/>
                  <a:pt x="14" y="0"/>
                </a:cubicBezTo>
                <a:cubicBezTo>
                  <a:pt x="22" y="0"/>
                  <a:pt x="29" y="6"/>
                  <a:pt x="29" y="14"/>
                </a:cubicBezTo>
                <a:cubicBezTo>
                  <a:pt x="30" y="22"/>
                  <a:pt x="24" y="29"/>
                  <a:pt x="16" y="29"/>
                </a:cubicBezTo>
                <a:cubicBezTo>
                  <a:pt x="8" y="30"/>
                  <a:pt x="1" y="23"/>
                  <a:pt x="0" y="15"/>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196">
            <a:extLst>
              <a:ext uri="{FF2B5EF4-FFF2-40B4-BE49-F238E27FC236}">
                <a16:creationId xmlns:a16="http://schemas.microsoft.com/office/drawing/2014/main" id="{CF531156-64A8-1541-B77A-0429EF3F1810}"/>
              </a:ext>
            </a:extLst>
          </p:cNvPr>
          <p:cNvSpPr>
            <a:spLocks/>
          </p:cNvSpPr>
          <p:nvPr/>
        </p:nvSpPr>
        <p:spPr bwMode="auto">
          <a:xfrm>
            <a:off x="10677630" y="4380324"/>
            <a:ext cx="470145" cy="371374"/>
          </a:xfrm>
          <a:custGeom>
            <a:avLst/>
            <a:gdLst>
              <a:gd name="T0" fmla="*/ 4 w 64"/>
              <a:gd name="T1" fmla="*/ 51 h 51"/>
              <a:gd name="T2" fmla="*/ 32 w 64"/>
              <a:gd name="T3" fmla="*/ 44 h 51"/>
              <a:gd name="T4" fmla="*/ 61 w 64"/>
              <a:gd name="T5" fmla="*/ 51 h 51"/>
              <a:gd name="T6" fmla="*/ 64 w 64"/>
              <a:gd name="T7" fmla="*/ 0 h 51"/>
              <a:gd name="T8" fmla="*/ 0 w 64"/>
              <a:gd name="T9" fmla="*/ 0 h 51"/>
              <a:gd name="T10" fmla="*/ 4 w 64"/>
              <a:gd name="T11" fmla="*/ 51 h 51"/>
            </a:gdLst>
            <a:ahLst/>
            <a:cxnLst>
              <a:cxn ang="0">
                <a:pos x="T0" y="T1"/>
              </a:cxn>
              <a:cxn ang="0">
                <a:pos x="T2" y="T3"/>
              </a:cxn>
              <a:cxn ang="0">
                <a:pos x="T4" y="T5"/>
              </a:cxn>
              <a:cxn ang="0">
                <a:pos x="T6" y="T7"/>
              </a:cxn>
              <a:cxn ang="0">
                <a:pos x="T8" y="T9"/>
              </a:cxn>
              <a:cxn ang="0">
                <a:pos x="T10" y="T11"/>
              </a:cxn>
            </a:cxnLst>
            <a:rect l="0" t="0" r="r" b="b"/>
            <a:pathLst>
              <a:path w="64" h="51">
                <a:moveTo>
                  <a:pt x="4" y="51"/>
                </a:moveTo>
                <a:cubicBezTo>
                  <a:pt x="4" y="49"/>
                  <a:pt x="16" y="44"/>
                  <a:pt x="32" y="44"/>
                </a:cubicBezTo>
                <a:cubicBezTo>
                  <a:pt x="48" y="44"/>
                  <a:pt x="61" y="49"/>
                  <a:pt x="61" y="51"/>
                </a:cubicBezTo>
                <a:cubicBezTo>
                  <a:pt x="64" y="0"/>
                  <a:pt x="64" y="0"/>
                  <a:pt x="64" y="0"/>
                </a:cubicBezTo>
                <a:cubicBezTo>
                  <a:pt x="0" y="0"/>
                  <a:pt x="0" y="0"/>
                  <a:pt x="0" y="0"/>
                </a:cubicBezTo>
                <a:cubicBezTo>
                  <a:pt x="0" y="0"/>
                  <a:pt x="4" y="51"/>
                  <a:pt x="4" y="51"/>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197">
            <a:extLst>
              <a:ext uri="{FF2B5EF4-FFF2-40B4-BE49-F238E27FC236}">
                <a16:creationId xmlns:a16="http://schemas.microsoft.com/office/drawing/2014/main" id="{2ED53481-D296-E340-80B3-B53D27FF0253}"/>
              </a:ext>
            </a:extLst>
          </p:cNvPr>
          <p:cNvSpPr>
            <a:spLocks/>
          </p:cNvSpPr>
          <p:nvPr/>
        </p:nvSpPr>
        <p:spPr bwMode="auto">
          <a:xfrm>
            <a:off x="10428730" y="3424566"/>
            <a:ext cx="383227" cy="454341"/>
          </a:xfrm>
          <a:custGeom>
            <a:avLst/>
            <a:gdLst>
              <a:gd name="T0" fmla="*/ 0 w 97"/>
              <a:gd name="T1" fmla="*/ 93 h 115"/>
              <a:gd name="T2" fmla="*/ 41 w 97"/>
              <a:gd name="T3" fmla="*/ 115 h 115"/>
              <a:gd name="T4" fmla="*/ 97 w 97"/>
              <a:gd name="T5" fmla="*/ 32 h 115"/>
              <a:gd name="T6" fmla="*/ 41 w 97"/>
              <a:gd name="T7" fmla="*/ 0 h 115"/>
              <a:gd name="T8" fmla="*/ 0 w 97"/>
              <a:gd name="T9" fmla="*/ 93 h 115"/>
            </a:gdLst>
            <a:ahLst/>
            <a:cxnLst>
              <a:cxn ang="0">
                <a:pos x="T0" y="T1"/>
              </a:cxn>
              <a:cxn ang="0">
                <a:pos x="T2" y="T3"/>
              </a:cxn>
              <a:cxn ang="0">
                <a:pos x="T4" y="T5"/>
              </a:cxn>
              <a:cxn ang="0">
                <a:pos x="T6" y="T7"/>
              </a:cxn>
              <a:cxn ang="0">
                <a:pos x="T8" y="T9"/>
              </a:cxn>
            </a:cxnLst>
            <a:rect l="0" t="0" r="r" b="b"/>
            <a:pathLst>
              <a:path w="97" h="115">
                <a:moveTo>
                  <a:pt x="0" y="93"/>
                </a:moveTo>
                <a:lnTo>
                  <a:pt x="41" y="115"/>
                </a:lnTo>
                <a:lnTo>
                  <a:pt x="97" y="32"/>
                </a:lnTo>
                <a:lnTo>
                  <a:pt x="41" y="0"/>
                </a:lnTo>
                <a:lnTo>
                  <a:pt x="0" y="93"/>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198">
            <a:extLst>
              <a:ext uri="{FF2B5EF4-FFF2-40B4-BE49-F238E27FC236}">
                <a16:creationId xmlns:a16="http://schemas.microsoft.com/office/drawing/2014/main" id="{6DB28D4F-44FA-7549-AC72-37BD979EF477}"/>
              </a:ext>
            </a:extLst>
          </p:cNvPr>
          <p:cNvSpPr>
            <a:spLocks/>
          </p:cNvSpPr>
          <p:nvPr/>
        </p:nvSpPr>
        <p:spPr bwMode="auto">
          <a:xfrm>
            <a:off x="10555154" y="3341230"/>
            <a:ext cx="292358" cy="292358"/>
          </a:xfrm>
          <a:custGeom>
            <a:avLst/>
            <a:gdLst>
              <a:gd name="T0" fmla="*/ 5 w 40"/>
              <a:gd name="T1" fmla="*/ 11 h 40"/>
              <a:gd name="T2" fmla="*/ 29 w 40"/>
              <a:gd name="T3" fmla="*/ 5 h 40"/>
              <a:gd name="T4" fmla="*/ 35 w 40"/>
              <a:gd name="T5" fmla="*/ 28 h 40"/>
              <a:gd name="T6" fmla="*/ 12 w 40"/>
              <a:gd name="T7" fmla="*/ 35 h 40"/>
              <a:gd name="T8" fmla="*/ 5 w 40"/>
              <a:gd name="T9" fmla="*/ 11 h 40"/>
            </a:gdLst>
            <a:ahLst/>
            <a:cxnLst>
              <a:cxn ang="0">
                <a:pos x="T0" y="T1"/>
              </a:cxn>
              <a:cxn ang="0">
                <a:pos x="T2" y="T3"/>
              </a:cxn>
              <a:cxn ang="0">
                <a:pos x="T4" y="T5"/>
              </a:cxn>
              <a:cxn ang="0">
                <a:pos x="T6" y="T7"/>
              </a:cxn>
              <a:cxn ang="0">
                <a:pos x="T8" y="T9"/>
              </a:cxn>
            </a:cxnLst>
            <a:rect l="0" t="0" r="r" b="b"/>
            <a:pathLst>
              <a:path w="40" h="40">
                <a:moveTo>
                  <a:pt x="5" y="11"/>
                </a:moveTo>
                <a:cubicBezTo>
                  <a:pt x="10" y="3"/>
                  <a:pt x="20" y="0"/>
                  <a:pt x="29" y="5"/>
                </a:cubicBezTo>
                <a:cubicBezTo>
                  <a:pt x="37" y="9"/>
                  <a:pt x="40" y="20"/>
                  <a:pt x="35" y="28"/>
                </a:cubicBezTo>
                <a:cubicBezTo>
                  <a:pt x="31" y="37"/>
                  <a:pt x="20" y="40"/>
                  <a:pt x="12" y="35"/>
                </a:cubicBezTo>
                <a:cubicBezTo>
                  <a:pt x="3" y="30"/>
                  <a:pt x="0" y="20"/>
                  <a:pt x="5" y="11"/>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199">
            <a:extLst>
              <a:ext uri="{FF2B5EF4-FFF2-40B4-BE49-F238E27FC236}">
                <a16:creationId xmlns:a16="http://schemas.microsoft.com/office/drawing/2014/main" id="{3E4CDDD0-1A2F-D244-A65C-DFBD923D2739}"/>
              </a:ext>
            </a:extLst>
          </p:cNvPr>
          <p:cNvSpPr>
            <a:spLocks/>
          </p:cNvSpPr>
          <p:nvPr/>
        </p:nvSpPr>
        <p:spPr bwMode="auto">
          <a:xfrm>
            <a:off x="10728988" y="5557658"/>
            <a:ext cx="142228" cy="154083"/>
          </a:xfrm>
          <a:custGeom>
            <a:avLst/>
            <a:gdLst>
              <a:gd name="T0" fmla="*/ 36 w 36"/>
              <a:gd name="T1" fmla="*/ 39 h 39"/>
              <a:gd name="T2" fmla="*/ 2 w 36"/>
              <a:gd name="T3" fmla="*/ 39 h 39"/>
              <a:gd name="T4" fmla="*/ 0 w 36"/>
              <a:gd name="T5" fmla="*/ 2 h 39"/>
              <a:gd name="T6" fmla="*/ 32 w 36"/>
              <a:gd name="T7" fmla="*/ 0 h 39"/>
              <a:gd name="T8" fmla="*/ 36 w 36"/>
              <a:gd name="T9" fmla="*/ 39 h 39"/>
            </a:gdLst>
            <a:ahLst/>
            <a:cxnLst>
              <a:cxn ang="0">
                <a:pos x="T0" y="T1"/>
              </a:cxn>
              <a:cxn ang="0">
                <a:pos x="T2" y="T3"/>
              </a:cxn>
              <a:cxn ang="0">
                <a:pos x="T4" y="T5"/>
              </a:cxn>
              <a:cxn ang="0">
                <a:pos x="T6" y="T7"/>
              </a:cxn>
              <a:cxn ang="0">
                <a:pos x="T8" y="T9"/>
              </a:cxn>
            </a:cxnLst>
            <a:rect l="0" t="0" r="r" b="b"/>
            <a:pathLst>
              <a:path w="36" h="39">
                <a:moveTo>
                  <a:pt x="36" y="39"/>
                </a:moveTo>
                <a:lnTo>
                  <a:pt x="2" y="39"/>
                </a:lnTo>
                <a:lnTo>
                  <a:pt x="0" y="2"/>
                </a:lnTo>
                <a:lnTo>
                  <a:pt x="32" y="0"/>
                </a:lnTo>
                <a:lnTo>
                  <a:pt x="36" y="39"/>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 name="Freeform 200">
            <a:extLst>
              <a:ext uri="{FF2B5EF4-FFF2-40B4-BE49-F238E27FC236}">
                <a16:creationId xmlns:a16="http://schemas.microsoft.com/office/drawing/2014/main" id="{D97E66CE-26D8-1E4D-983A-BAB45A1B1F6A}"/>
              </a:ext>
            </a:extLst>
          </p:cNvPr>
          <p:cNvSpPr>
            <a:spLocks/>
          </p:cNvSpPr>
          <p:nvPr/>
        </p:nvSpPr>
        <p:spPr bwMode="auto">
          <a:xfrm>
            <a:off x="10495894" y="5652475"/>
            <a:ext cx="387178" cy="154083"/>
          </a:xfrm>
          <a:custGeom>
            <a:avLst/>
            <a:gdLst>
              <a:gd name="T0" fmla="*/ 53 w 53"/>
              <a:gd name="T1" fmla="*/ 20 h 21"/>
              <a:gd name="T2" fmla="*/ 37 w 53"/>
              <a:gd name="T3" fmla="*/ 20 h 21"/>
              <a:gd name="T4" fmla="*/ 36 w 53"/>
              <a:gd name="T5" fmla="*/ 18 h 21"/>
              <a:gd name="T6" fmla="*/ 15 w 53"/>
              <a:gd name="T7" fmla="*/ 21 h 21"/>
              <a:gd name="T8" fmla="*/ 1 w 53"/>
              <a:gd name="T9" fmla="*/ 20 h 21"/>
              <a:gd name="T10" fmla="*/ 0 w 53"/>
              <a:gd name="T11" fmla="*/ 18 h 21"/>
              <a:gd name="T12" fmla="*/ 32 w 53"/>
              <a:gd name="T13" fmla="*/ 0 h 21"/>
              <a:gd name="T14" fmla="*/ 33 w 53"/>
              <a:gd name="T15" fmla="*/ 0 h 21"/>
              <a:gd name="T16" fmla="*/ 41 w 53"/>
              <a:gd name="T17" fmla="*/ 5 h 21"/>
              <a:gd name="T18" fmla="*/ 50 w 53"/>
              <a:gd name="T19" fmla="*/ 0 h 21"/>
              <a:gd name="T20" fmla="*/ 53 w 53"/>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1">
                <a:moveTo>
                  <a:pt x="53" y="20"/>
                </a:moveTo>
                <a:cubicBezTo>
                  <a:pt x="37" y="20"/>
                  <a:pt x="37" y="20"/>
                  <a:pt x="37" y="20"/>
                </a:cubicBezTo>
                <a:cubicBezTo>
                  <a:pt x="36" y="18"/>
                  <a:pt x="36" y="18"/>
                  <a:pt x="36" y="18"/>
                </a:cubicBezTo>
                <a:cubicBezTo>
                  <a:pt x="31" y="19"/>
                  <a:pt x="20" y="21"/>
                  <a:pt x="15" y="21"/>
                </a:cubicBezTo>
                <a:cubicBezTo>
                  <a:pt x="10" y="21"/>
                  <a:pt x="4" y="21"/>
                  <a:pt x="1" y="20"/>
                </a:cubicBezTo>
                <a:cubicBezTo>
                  <a:pt x="1" y="20"/>
                  <a:pt x="0" y="19"/>
                  <a:pt x="0" y="18"/>
                </a:cubicBezTo>
                <a:cubicBezTo>
                  <a:pt x="0" y="11"/>
                  <a:pt x="26" y="8"/>
                  <a:pt x="32" y="0"/>
                </a:cubicBezTo>
                <a:cubicBezTo>
                  <a:pt x="33" y="0"/>
                  <a:pt x="33" y="0"/>
                  <a:pt x="33" y="0"/>
                </a:cubicBezTo>
                <a:cubicBezTo>
                  <a:pt x="35" y="2"/>
                  <a:pt x="37" y="5"/>
                  <a:pt x="41" y="5"/>
                </a:cubicBezTo>
                <a:cubicBezTo>
                  <a:pt x="45" y="5"/>
                  <a:pt x="49" y="1"/>
                  <a:pt x="50" y="0"/>
                </a:cubicBezTo>
                <a:cubicBezTo>
                  <a:pt x="53" y="2"/>
                  <a:pt x="53" y="19"/>
                  <a:pt x="53" y="20"/>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8" name="Freeform 201">
            <a:extLst>
              <a:ext uri="{FF2B5EF4-FFF2-40B4-BE49-F238E27FC236}">
                <a16:creationId xmlns:a16="http://schemas.microsoft.com/office/drawing/2014/main" id="{4C26F53A-2D3C-8347-95AF-9C3398557BAE}"/>
              </a:ext>
            </a:extLst>
          </p:cNvPr>
          <p:cNvSpPr>
            <a:spLocks/>
          </p:cNvSpPr>
          <p:nvPr/>
        </p:nvSpPr>
        <p:spPr bwMode="auto">
          <a:xfrm>
            <a:off x="10649974" y="4929485"/>
            <a:ext cx="221244" cy="217294"/>
          </a:xfrm>
          <a:custGeom>
            <a:avLst/>
            <a:gdLst>
              <a:gd name="T0" fmla="*/ 30 w 30"/>
              <a:gd name="T1" fmla="*/ 14 h 30"/>
              <a:gd name="T2" fmla="*/ 15 w 30"/>
              <a:gd name="T3" fmla="*/ 0 h 30"/>
              <a:gd name="T4" fmla="*/ 1 w 30"/>
              <a:gd name="T5" fmla="*/ 15 h 30"/>
              <a:gd name="T6" fmla="*/ 16 w 30"/>
              <a:gd name="T7" fmla="*/ 29 h 30"/>
              <a:gd name="T8" fmla="*/ 30 w 30"/>
              <a:gd name="T9" fmla="*/ 14 h 30"/>
            </a:gdLst>
            <a:ahLst/>
            <a:cxnLst>
              <a:cxn ang="0">
                <a:pos x="T0" y="T1"/>
              </a:cxn>
              <a:cxn ang="0">
                <a:pos x="T2" y="T3"/>
              </a:cxn>
              <a:cxn ang="0">
                <a:pos x="T4" y="T5"/>
              </a:cxn>
              <a:cxn ang="0">
                <a:pos x="T6" y="T7"/>
              </a:cxn>
              <a:cxn ang="0">
                <a:pos x="T8" y="T9"/>
              </a:cxn>
            </a:cxnLst>
            <a:rect l="0" t="0" r="r" b="b"/>
            <a:pathLst>
              <a:path w="30" h="30">
                <a:moveTo>
                  <a:pt x="30" y="14"/>
                </a:moveTo>
                <a:cubicBezTo>
                  <a:pt x="29" y="6"/>
                  <a:pt x="23" y="0"/>
                  <a:pt x="15" y="0"/>
                </a:cubicBezTo>
                <a:cubicBezTo>
                  <a:pt x="7" y="0"/>
                  <a:pt x="0" y="7"/>
                  <a:pt x="1" y="15"/>
                </a:cubicBezTo>
                <a:cubicBezTo>
                  <a:pt x="1" y="23"/>
                  <a:pt x="8" y="30"/>
                  <a:pt x="16" y="29"/>
                </a:cubicBezTo>
                <a:cubicBezTo>
                  <a:pt x="24" y="29"/>
                  <a:pt x="30" y="22"/>
                  <a:pt x="30" y="14"/>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9" name="Freeform 202">
            <a:extLst>
              <a:ext uri="{FF2B5EF4-FFF2-40B4-BE49-F238E27FC236}">
                <a16:creationId xmlns:a16="http://schemas.microsoft.com/office/drawing/2014/main" id="{3C5E792F-C4A0-084D-87E3-7F706CEF98F5}"/>
              </a:ext>
            </a:extLst>
          </p:cNvPr>
          <p:cNvSpPr>
            <a:spLocks/>
          </p:cNvSpPr>
          <p:nvPr/>
        </p:nvSpPr>
        <p:spPr bwMode="auto">
          <a:xfrm>
            <a:off x="10657875" y="5032205"/>
            <a:ext cx="225197" cy="655829"/>
          </a:xfrm>
          <a:custGeom>
            <a:avLst/>
            <a:gdLst>
              <a:gd name="T0" fmla="*/ 54 w 57"/>
              <a:gd name="T1" fmla="*/ 0 h 166"/>
              <a:gd name="T2" fmla="*/ 0 w 57"/>
              <a:gd name="T3" fmla="*/ 2 h 166"/>
              <a:gd name="T4" fmla="*/ 7 w 57"/>
              <a:gd name="T5" fmla="*/ 165 h 166"/>
              <a:gd name="T6" fmla="*/ 57 w 57"/>
              <a:gd name="T7" fmla="*/ 166 h 166"/>
              <a:gd name="T8" fmla="*/ 54 w 57"/>
              <a:gd name="T9" fmla="*/ 0 h 166"/>
            </a:gdLst>
            <a:ahLst/>
            <a:cxnLst>
              <a:cxn ang="0">
                <a:pos x="T0" y="T1"/>
              </a:cxn>
              <a:cxn ang="0">
                <a:pos x="T2" y="T3"/>
              </a:cxn>
              <a:cxn ang="0">
                <a:pos x="T4" y="T5"/>
              </a:cxn>
              <a:cxn ang="0">
                <a:pos x="T6" y="T7"/>
              </a:cxn>
              <a:cxn ang="0">
                <a:pos x="T8" y="T9"/>
              </a:cxn>
            </a:cxnLst>
            <a:rect l="0" t="0" r="r" b="b"/>
            <a:pathLst>
              <a:path w="57" h="166">
                <a:moveTo>
                  <a:pt x="54" y="0"/>
                </a:moveTo>
                <a:lnTo>
                  <a:pt x="0" y="2"/>
                </a:lnTo>
                <a:lnTo>
                  <a:pt x="7" y="165"/>
                </a:lnTo>
                <a:lnTo>
                  <a:pt x="57" y="166"/>
                </a:lnTo>
                <a:lnTo>
                  <a:pt x="54" y="0"/>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0" name="Freeform 203">
            <a:extLst>
              <a:ext uri="{FF2B5EF4-FFF2-40B4-BE49-F238E27FC236}">
                <a16:creationId xmlns:a16="http://schemas.microsoft.com/office/drawing/2014/main" id="{E1EB6F79-55F3-0C4D-9BC9-DC04045BB0BB}"/>
              </a:ext>
            </a:extLst>
          </p:cNvPr>
          <p:cNvSpPr>
            <a:spLocks/>
          </p:cNvSpPr>
          <p:nvPr/>
        </p:nvSpPr>
        <p:spPr bwMode="auto">
          <a:xfrm>
            <a:off x="10981839" y="5557658"/>
            <a:ext cx="138280" cy="154083"/>
          </a:xfrm>
          <a:custGeom>
            <a:avLst/>
            <a:gdLst>
              <a:gd name="T0" fmla="*/ 0 w 35"/>
              <a:gd name="T1" fmla="*/ 39 h 39"/>
              <a:gd name="T2" fmla="*/ 33 w 35"/>
              <a:gd name="T3" fmla="*/ 39 h 39"/>
              <a:gd name="T4" fmla="*/ 35 w 35"/>
              <a:gd name="T5" fmla="*/ 2 h 39"/>
              <a:gd name="T6" fmla="*/ 3 w 35"/>
              <a:gd name="T7" fmla="*/ 0 h 39"/>
              <a:gd name="T8" fmla="*/ 0 w 35"/>
              <a:gd name="T9" fmla="*/ 39 h 39"/>
            </a:gdLst>
            <a:ahLst/>
            <a:cxnLst>
              <a:cxn ang="0">
                <a:pos x="T0" y="T1"/>
              </a:cxn>
              <a:cxn ang="0">
                <a:pos x="T2" y="T3"/>
              </a:cxn>
              <a:cxn ang="0">
                <a:pos x="T4" y="T5"/>
              </a:cxn>
              <a:cxn ang="0">
                <a:pos x="T6" y="T7"/>
              </a:cxn>
              <a:cxn ang="0">
                <a:pos x="T8" y="T9"/>
              </a:cxn>
            </a:cxnLst>
            <a:rect l="0" t="0" r="r" b="b"/>
            <a:pathLst>
              <a:path w="35" h="39">
                <a:moveTo>
                  <a:pt x="0" y="39"/>
                </a:moveTo>
                <a:lnTo>
                  <a:pt x="33" y="39"/>
                </a:lnTo>
                <a:lnTo>
                  <a:pt x="35" y="2"/>
                </a:lnTo>
                <a:lnTo>
                  <a:pt x="3" y="0"/>
                </a:lnTo>
                <a:lnTo>
                  <a:pt x="0" y="39"/>
                </a:ln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1" name="Freeform 204">
            <a:extLst>
              <a:ext uri="{FF2B5EF4-FFF2-40B4-BE49-F238E27FC236}">
                <a16:creationId xmlns:a16="http://schemas.microsoft.com/office/drawing/2014/main" id="{D14C9BC9-2249-C94A-8370-442E9BAE3DC1}"/>
              </a:ext>
            </a:extLst>
          </p:cNvPr>
          <p:cNvSpPr>
            <a:spLocks/>
          </p:cNvSpPr>
          <p:nvPr/>
        </p:nvSpPr>
        <p:spPr bwMode="auto">
          <a:xfrm>
            <a:off x="10958133" y="5652475"/>
            <a:ext cx="395078" cy="154083"/>
          </a:xfrm>
          <a:custGeom>
            <a:avLst/>
            <a:gdLst>
              <a:gd name="T0" fmla="*/ 1 w 54"/>
              <a:gd name="T1" fmla="*/ 20 h 21"/>
              <a:gd name="T2" fmla="*/ 17 w 54"/>
              <a:gd name="T3" fmla="*/ 20 h 21"/>
              <a:gd name="T4" fmla="*/ 17 w 54"/>
              <a:gd name="T5" fmla="*/ 18 h 21"/>
              <a:gd name="T6" fmla="*/ 39 w 54"/>
              <a:gd name="T7" fmla="*/ 21 h 21"/>
              <a:gd name="T8" fmla="*/ 52 w 54"/>
              <a:gd name="T9" fmla="*/ 20 h 21"/>
              <a:gd name="T10" fmla="*/ 54 w 54"/>
              <a:gd name="T11" fmla="*/ 18 h 21"/>
              <a:gd name="T12" fmla="*/ 22 w 54"/>
              <a:gd name="T13" fmla="*/ 0 h 21"/>
              <a:gd name="T14" fmla="*/ 21 w 54"/>
              <a:gd name="T15" fmla="*/ 0 h 21"/>
              <a:gd name="T16" fmla="*/ 13 w 54"/>
              <a:gd name="T17" fmla="*/ 5 h 21"/>
              <a:gd name="T18" fmla="*/ 3 w 54"/>
              <a:gd name="T19" fmla="*/ 0 h 21"/>
              <a:gd name="T20" fmla="*/ 1 w 54"/>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 h="21">
                <a:moveTo>
                  <a:pt x="1" y="20"/>
                </a:moveTo>
                <a:cubicBezTo>
                  <a:pt x="17" y="20"/>
                  <a:pt x="17" y="20"/>
                  <a:pt x="17" y="20"/>
                </a:cubicBezTo>
                <a:cubicBezTo>
                  <a:pt x="17" y="18"/>
                  <a:pt x="17" y="18"/>
                  <a:pt x="17" y="18"/>
                </a:cubicBezTo>
                <a:cubicBezTo>
                  <a:pt x="22" y="19"/>
                  <a:pt x="34" y="21"/>
                  <a:pt x="39" y="21"/>
                </a:cubicBezTo>
                <a:cubicBezTo>
                  <a:pt x="43" y="21"/>
                  <a:pt x="49" y="21"/>
                  <a:pt x="52" y="20"/>
                </a:cubicBezTo>
                <a:cubicBezTo>
                  <a:pt x="53" y="20"/>
                  <a:pt x="54" y="19"/>
                  <a:pt x="54" y="18"/>
                </a:cubicBezTo>
                <a:cubicBezTo>
                  <a:pt x="53" y="11"/>
                  <a:pt x="28" y="8"/>
                  <a:pt x="22" y="0"/>
                </a:cubicBezTo>
                <a:cubicBezTo>
                  <a:pt x="21" y="0"/>
                  <a:pt x="21" y="0"/>
                  <a:pt x="21" y="0"/>
                </a:cubicBezTo>
                <a:cubicBezTo>
                  <a:pt x="19" y="2"/>
                  <a:pt x="17" y="5"/>
                  <a:pt x="13" y="5"/>
                </a:cubicBezTo>
                <a:cubicBezTo>
                  <a:pt x="9" y="5"/>
                  <a:pt x="5" y="1"/>
                  <a:pt x="3" y="0"/>
                </a:cubicBezTo>
                <a:cubicBezTo>
                  <a:pt x="1" y="2"/>
                  <a:pt x="0" y="19"/>
                  <a:pt x="1" y="20"/>
                </a:cubicBezTo>
                <a:close/>
              </a:path>
            </a:pathLst>
          </a:custGeom>
          <a:solidFill>
            <a:srgbClr val="19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2" name="Freeform 206">
            <a:extLst>
              <a:ext uri="{FF2B5EF4-FFF2-40B4-BE49-F238E27FC236}">
                <a16:creationId xmlns:a16="http://schemas.microsoft.com/office/drawing/2014/main" id="{251EB853-980F-A840-A85B-D35FB08678FA}"/>
              </a:ext>
            </a:extLst>
          </p:cNvPr>
          <p:cNvSpPr>
            <a:spLocks/>
          </p:cNvSpPr>
          <p:nvPr/>
        </p:nvSpPr>
        <p:spPr bwMode="auto">
          <a:xfrm>
            <a:off x="10981839" y="4680582"/>
            <a:ext cx="209393" cy="217294"/>
          </a:xfrm>
          <a:custGeom>
            <a:avLst/>
            <a:gdLst>
              <a:gd name="T0" fmla="*/ 0 w 29"/>
              <a:gd name="T1" fmla="*/ 14 h 30"/>
              <a:gd name="T2" fmla="*/ 15 w 29"/>
              <a:gd name="T3" fmla="*/ 0 h 30"/>
              <a:gd name="T4" fmla="*/ 29 w 29"/>
              <a:gd name="T5" fmla="*/ 15 h 30"/>
              <a:gd name="T6" fmla="*/ 14 w 29"/>
              <a:gd name="T7" fmla="*/ 29 h 30"/>
              <a:gd name="T8" fmla="*/ 0 w 29"/>
              <a:gd name="T9" fmla="*/ 14 h 30"/>
            </a:gdLst>
            <a:ahLst/>
            <a:cxnLst>
              <a:cxn ang="0">
                <a:pos x="T0" y="T1"/>
              </a:cxn>
              <a:cxn ang="0">
                <a:pos x="T2" y="T3"/>
              </a:cxn>
              <a:cxn ang="0">
                <a:pos x="T4" y="T5"/>
              </a:cxn>
              <a:cxn ang="0">
                <a:pos x="T6" y="T7"/>
              </a:cxn>
              <a:cxn ang="0">
                <a:pos x="T8" y="T9"/>
              </a:cxn>
            </a:cxnLst>
            <a:rect l="0" t="0" r="r" b="b"/>
            <a:pathLst>
              <a:path w="29" h="30">
                <a:moveTo>
                  <a:pt x="0" y="14"/>
                </a:moveTo>
                <a:cubicBezTo>
                  <a:pt x="0" y="6"/>
                  <a:pt x="7" y="0"/>
                  <a:pt x="15" y="0"/>
                </a:cubicBezTo>
                <a:cubicBezTo>
                  <a:pt x="23" y="0"/>
                  <a:pt x="29" y="7"/>
                  <a:pt x="29" y="15"/>
                </a:cubicBezTo>
                <a:cubicBezTo>
                  <a:pt x="29" y="23"/>
                  <a:pt x="22" y="30"/>
                  <a:pt x="14" y="29"/>
                </a:cubicBezTo>
                <a:cubicBezTo>
                  <a:pt x="6" y="29"/>
                  <a:pt x="0" y="22"/>
                  <a:pt x="0" y="14"/>
                </a:cubicBez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3" name="Freeform 207">
            <a:extLst>
              <a:ext uri="{FF2B5EF4-FFF2-40B4-BE49-F238E27FC236}">
                <a16:creationId xmlns:a16="http://schemas.microsoft.com/office/drawing/2014/main" id="{C6E8635A-D6D0-544C-9EAB-564394A1E319}"/>
              </a:ext>
            </a:extLst>
          </p:cNvPr>
          <p:cNvSpPr>
            <a:spLocks/>
          </p:cNvSpPr>
          <p:nvPr/>
        </p:nvSpPr>
        <p:spPr bwMode="auto">
          <a:xfrm>
            <a:off x="10966036" y="4783302"/>
            <a:ext cx="225197" cy="655829"/>
          </a:xfrm>
          <a:custGeom>
            <a:avLst/>
            <a:gdLst>
              <a:gd name="T0" fmla="*/ 4 w 57"/>
              <a:gd name="T1" fmla="*/ 0 h 166"/>
              <a:gd name="T2" fmla="*/ 57 w 57"/>
              <a:gd name="T3" fmla="*/ 2 h 166"/>
              <a:gd name="T4" fmla="*/ 48 w 57"/>
              <a:gd name="T5" fmla="*/ 165 h 166"/>
              <a:gd name="T6" fmla="*/ 0 w 57"/>
              <a:gd name="T7" fmla="*/ 166 h 166"/>
              <a:gd name="T8" fmla="*/ 4 w 57"/>
              <a:gd name="T9" fmla="*/ 0 h 166"/>
            </a:gdLst>
            <a:ahLst/>
            <a:cxnLst>
              <a:cxn ang="0">
                <a:pos x="T0" y="T1"/>
              </a:cxn>
              <a:cxn ang="0">
                <a:pos x="T2" y="T3"/>
              </a:cxn>
              <a:cxn ang="0">
                <a:pos x="T4" y="T5"/>
              </a:cxn>
              <a:cxn ang="0">
                <a:pos x="T6" y="T7"/>
              </a:cxn>
              <a:cxn ang="0">
                <a:pos x="T8" y="T9"/>
              </a:cxn>
            </a:cxnLst>
            <a:rect l="0" t="0" r="r" b="b"/>
            <a:pathLst>
              <a:path w="57" h="166">
                <a:moveTo>
                  <a:pt x="4" y="0"/>
                </a:moveTo>
                <a:lnTo>
                  <a:pt x="57" y="2"/>
                </a:lnTo>
                <a:lnTo>
                  <a:pt x="48" y="165"/>
                </a:lnTo>
                <a:lnTo>
                  <a:pt x="0" y="166"/>
                </a:lnTo>
                <a:lnTo>
                  <a:pt x="4" y="0"/>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4" name="Freeform 208">
            <a:extLst>
              <a:ext uri="{FF2B5EF4-FFF2-40B4-BE49-F238E27FC236}">
                <a16:creationId xmlns:a16="http://schemas.microsoft.com/office/drawing/2014/main" id="{B6C63F85-CECA-664D-96B2-111A785C08E5}"/>
              </a:ext>
            </a:extLst>
          </p:cNvPr>
          <p:cNvSpPr>
            <a:spLocks/>
          </p:cNvSpPr>
          <p:nvPr/>
        </p:nvSpPr>
        <p:spPr bwMode="auto">
          <a:xfrm>
            <a:off x="11444081" y="2586668"/>
            <a:ext cx="181737" cy="402981"/>
          </a:xfrm>
          <a:custGeom>
            <a:avLst/>
            <a:gdLst>
              <a:gd name="T0" fmla="*/ 21 w 25"/>
              <a:gd name="T1" fmla="*/ 36 h 55"/>
              <a:gd name="T2" fmla="*/ 22 w 25"/>
              <a:gd name="T3" fmla="*/ 13 h 55"/>
              <a:gd name="T4" fmla="*/ 18 w 25"/>
              <a:gd name="T5" fmla="*/ 9 h 55"/>
              <a:gd name="T6" fmla="*/ 13 w 25"/>
              <a:gd name="T7" fmla="*/ 4 h 55"/>
              <a:gd name="T8" fmla="*/ 9 w 25"/>
              <a:gd name="T9" fmla="*/ 0 h 55"/>
              <a:gd name="T10" fmla="*/ 9 w 25"/>
              <a:gd name="T11" fmla="*/ 5 h 55"/>
              <a:gd name="T12" fmla="*/ 6 w 25"/>
              <a:gd name="T13" fmla="*/ 10 h 55"/>
              <a:gd name="T14" fmla="*/ 6 w 25"/>
              <a:gd name="T15" fmla="*/ 16 h 55"/>
              <a:gd name="T16" fmla="*/ 0 w 25"/>
              <a:gd name="T17" fmla="*/ 13 h 55"/>
              <a:gd name="T18" fmla="*/ 5 w 25"/>
              <a:gd name="T19" fmla="*/ 29 h 55"/>
              <a:gd name="T20" fmla="*/ 6 w 25"/>
              <a:gd name="T21" fmla="*/ 31 h 55"/>
              <a:gd name="T22" fmla="*/ 2 w 25"/>
              <a:gd name="T23" fmla="*/ 55 h 55"/>
              <a:gd name="T24" fmla="*/ 19 w 25"/>
              <a:gd name="T25" fmla="*/ 51 h 55"/>
              <a:gd name="T26" fmla="*/ 21 w 25"/>
              <a:gd name="T27"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 h="55">
                <a:moveTo>
                  <a:pt x="21" y="36"/>
                </a:moveTo>
                <a:cubicBezTo>
                  <a:pt x="25" y="26"/>
                  <a:pt x="24" y="22"/>
                  <a:pt x="22" y="13"/>
                </a:cubicBezTo>
                <a:cubicBezTo>
                  <a:pt x="21" y="7"/>
                  <a:pt x="19" y="6"/>
                  <a:pt x="18" y="9"/>
                </a:cubicBezTo>
                <a:cubicBezTo>
                  <a:pt x="18" y="3"/>
                  <a:pt x="13" y="0"/>
                  <a:pt x="13" y="4"/>
                </a:cubicBezTo>
                <a:cubicBezTo>
                  <a:pt x="13" y="2"/>
                  <a:pt x="11" y="0"/>
                  <a:pt x="9" y="0"/>
                </a:cubicBezTo>
                <a:cubicBezTo>
                  <a:pt x="7" y="1"/>
                  <a:pt x="8" y="4"/>
                  <a:pt x="9" y="5"/>
                </a:cubicBezTo>
                <a:cubicBezTo>
                  <a:pt x="7" y="5"/>
                  <a:pt x="5" y="6"/>
                  <a:pt x="6" y="10"/>
                </a:cubicBezTo>
                <a:cubicBezTo>
                  <a:pt x="7" y="13"/>
                  <a:pt x="6" y="16"/>
                  <a:pt x="6" y="16"/>
                </a:cubicBezTo>
                <a:cubicBezTo>
                  <a:pt x="4" y="12"/>
                  <a:pt x="1" y="12"/>
                  <a:pt x="0" y="13"/>
                </a:cubicBezTo>
                <a:cubicBezTo>
                  <a:pt x="2" y="17"/>
                  <a:pt x="2" y="24"/>
                  <a:pt x="5" y="29"/>
                </a:cubicBezTo>
                <a:cubicBezTo>
                  <a:pt x="5" y="30"/>
                  <a:pt x="6" y="31"/>
                  <a:pt x="6" y="31"/>
                </a:cubicBezTo>
                <a:cubicBezTo>
                  <a:pt x="2" y="55"/>
                  <a:pt x="2" y="55"/>
                  <a:pt x="2" y="55"/>
                </a:cubicBezTo>
                <a:cubicBezTo>
                  <a:pt x="19" y="51"/>
                  <a:pt x="19" y="51"/>
                  <a:pt x="19" y="51"/>
                </a:cubicBezTo>
                <a:lnTo>
                  <a:pt x="21" y="36"/>
                </a:lnTo>
                <a:close/>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5" name="Freeform 209">
            <a:extLst>
              <a:ext uri="{FF2B5EF4-FFF2-40B4-BE49-F238E27FC236}">
                <a16:creationId xmlns:a16="http://schemas.microsoft.com/office/drawing/2014/main" id="{609ED079-E89B-114A-B75C-5C32DBD25E58}"/>
              </a:ext>
            </a:extLst>
          </p:cNvPr>
          <p:cNvSpPr>
            <a:spLocks/>
          </p:cNvSpPr>
          <p:nvPr/>
        </p:nvSpPr>
        <p:spPr bwMode="auto">
          <a:xfrm>
            <a:off x="11068756" y="3222746"/>
            <a:ext cx="454341" cy="383227"/>
          </a:xfrm>
          <a:custGeom>
            <a:avLst/>
            <a:gdLst>
              <a:gd name="T0" fmla="*/ 115 w 115"/>
              <a:gd name="T1" fmla="*/ 41 h 97"/>
              <a:gd name="T2" fmla="*/ 93 w 115"/>
              <a:gd name="T3" fmla="*/ 0 h 97"/>
              <a:gd name="T4" fmla="*/ 0 w 115"/>
              <a:gd name="T5" fmla="*/ 39 h 97"/>
              <a:gd name="T6" fmla="*/ 31 w 115"/>
              <a:gd name="T7" fmla="*/ 97 h 97"/>
              <a:gd name="T8" fmla="*/ 115 w 115"/>
              <a:gd name="T9" fmla="*/ 41 h 97"/>
            </a:gdLst>
            <a:ahLst/>
            <a:cxnLst>
              <a:cxn ang="0">
                <a:pos x="T0" y="T1"/>
              </a:cxn>
              <a:cxn ang="0">
                <a:pos x="T2" y="T3"/>
              </a:cxn>
              <a:cxn ang="0">
                <a:pos x="T4" y="T5"/>
              </a:cxn>
              <a:cxn ang="0">
                <a:pos x="T6" y="T7"/>
              </a:cxn>
              <a:cxn ang="0">
                <a:pos x="T8" y="T9"/>
              </a:cxn>
            </a:cxnLst>
            <a:rect l="0" t="0" r="r" b="b"/>
            <a:pathLst>
              <a:path w="115" h="97">
                <a:moveTo>
                  <a:pt x="115" y="41"/>
                </a:moveTo>
                <a:lnTo>
                  <a:pt x="93" y="0"/>
                </a:lnTo>
                <a:lnTo>
                  <a:pt x="0" y="39"/>
                </a:lnTo>
                <a:lnTo>
                  <a:pt x="31" y="97"/>
                </a:lnTo>
                <a:lnTo>
                  <a:pt x="115" y="41"/>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6" name="Freeform 210">
            <a:extLst>
              <a:ext uri="{FF2B5EF4-FFF2-40B4-BE49-F238E27FC236}">
                <a16:creationId xmlns:a16="http://schemas.microsoft.com/office/drawing/2014/main" id="{374D6651-DF23-3440-AAC9-1255B21ECB5D}"/>
              </a:ext>
            </a:extLst>
          </p:cNvPr>
          <p:cNvSpPr>
            <a:spLocks/>
          </p:cNvSpPr>
          <p:nvPr/>
        </p:nvSpPr>
        <p:spPr bwMode="auto">
          <a:xfrm>
            <a:off x="10985792" y="3349170"/>
            <a:ext cx="288408" cy="284457"/>
          </a:xfrm>
          <a:custGeom>
            <a:avLst/>
            <a:gdLst>
              <a:gd name="T0" fmla="*/ 28 w 39"/>
              <a:gd name="T1" fmla="*/ 35 h 39"/>
              <a:gd name="T2" fmla="*/ 5 w 39"/>
              <a:gd name="T3" fmla="*/ 28 h 39"/>
              <a:gd name="T4" fmla="*/ 11 w 39"/>
              <a:gd name="T5" fmla="*/ 4 h 39"/>
              <a:gd name="T6" fmla="*/ 35 w 39"/>
              <a:gd name="T7" fmla="*/ 11 h 39"/>
              <a:gd name="T8" fmla="*/ 28 w 39"/>
              <a:gd name="T9" fmla="*/ 35 h 39"/>
            </a:gdLst>
            <a:ahLst/>
            <a:cxnLst>
              <a:cxn ang="0">
                <a:pos x="T0" y="T1"/>
              </a:cxn>
              <a:cxn ang="0">
                <a:pos x="T2" y="T3"/>
              </a:cxn>
              <a:cxn ang="0">
                <a:pos x="T4" y="T5"/>
              </a:cxn>
              <a:cxn ang="0">
                <a:pos x="T6" y="T7"/>
              </a:cxn>
              <a:cxn ang="0">
                <a:pos x="T8" y="T9"/>
              </a:cxn>
            </a:cxnLst>
            <a:rect l="0" t="0" r="r" b="b"/>
            <a:pathLst>
              <a:path w="39" h="39">
                <a:moveTo>
                  <a:pt x="28" y="35"/>
                </a:moveTo>
                <a:cubicBezTo>
                  <a:pt x="20" y="39"/>
                  <a:pt x="9" y="36"/>
                  <a:pt x="5" y="28"/>
                </a:cubicBezTo>
                <a:cubicBezTo>
                  <a:pt x="0" y="19"/>
                  <a:pt x="3" y="9"/>
                  <a:pt x="11" y="4"/>
                </a:cubicBezTo>
                <a:cubicBezTo>
                  <a:pt x="20" y="0"/>
                  <a:pt x="30" y="3"/>
                  <a:pt x="35" y="11"/>
                </a:cubicBezTo>
                <a:cubicBezTo>
                  <a:pt x="39" y="20"/>
                  <a:pt x="36" y="30"/>
                  <a:pt x="28" y="35"/>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7" name="Freeform 211">
            <a:extLst>
              <a:ext uri="{FF2B5EF4-FFF2-40B4-BE49-F238E27FC236}">
                <a16:creationId xmlns:a16="http://schemas.microsoft.com/office/drawing/2014/main" id="{549CF828-7491-9E42-86E3-F72FE7769D3D}"/>
              </a:ext>
            </a:extLst>
          </p:cNvPr>
          <p:cNvSpPr>
            <a:spLocks/>
          </p:cNvSpPr>
          <p:nvPr/>
        </p:nvSpPr>
        <p:spPr bwMode="auto">
          <a:xfrm>
            <a:off x="11455931" y="2902732"/>
            <a:ext cx="158031" cy="71114"/>
          </a:xfrm>
          <a:custGeom>
            <a:avLst/>
            <a:gdLst>
              <a:gd name="T0" fmla="*/ 40 w 40"/>
              <a:gd name="T1" fmla="*/ 7 h 18"/>
              <a:gd name="T2" fmla="*/ 2 w 40"/>
              <a:gd name="T3" fmla="*/ 0 h 18"/>
              <a:gd name="T4" fmla="*/ 0 w 40"/>
              <a:gd name="T5" fmla="*/ 11 h 18"/>
              <a:gd name="T6" fmla="*/ 38 w 40"/>
              <a:gd name="T7" fmla="*/ 18 h 18"/>
              <a:gd name="T8" fmla="*/ 40 w 40"/>
              <a:gd name="T9" fmla="*/ 7 h 18"/>
            </a:gdLst>
            <a:ahLst/>
            <a:cxnLst>
              <a:cxn ang="0">
                <a:pos x="T0" y="T1"/>
              </a:cxn>
              <a:cxn ang="0">
                <a:pos x="T2" y="T3"/>
              </a:cxn>
              <a:cxn ang="0">
                <a:pos x="T4" y="T5"/>
              </a:cxn>
              <a:cxn ang="0">
                <a:pos x="T6" y="T7"/>
              </a:cxn>
              <a:cxn ang="0">
                <a:pos x="T8" y="T9"/>
              </a:cxn>
            </a:cxnLst>
            <a:rect l="0" t="0" r="r" b="b"/>
            <a:pathLst>
              <a:path w="40" h="18">
                <a:moveTo>
                  <a:pt x="40" y="7"/>
                </a:moveTo>
                <a:lnTo>
                  <a:pt x="2" y="0"/>
                </a:lnTo>
                <a:lnTo>
                  <a:pt x="0" y="11"/>
                </a:lnTo>
                <a:lnTo>
                  <a:pt x="38" y="18"/>
                </a:lnTo>
                <a:lnTo>
                  <a:pt x="40" y="7"/>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8" name="Freeform 212">
            <a:extLst>
              <a:ext uri="{FF2B5EF4-FFF2-40B4-BE49-F238E27FC236}">
                <a16:creationId xmlns:a16="http://schemas.microsoft.com/office/drawing/2014/main" id="{6A08B767-A5BB-AA41-B923-48FA7346F74C}"/>
              </a:ext>
            </a:extLst>
          </p:cNvPr>
          <p:cNvSpPr>
            <a:spLocks/>
          </p:cNvSpPr>
          <p:nvPr/>
        </p:nvSpPr>
        <p:spPr bwMode="auto">
          <a:xfrm>
            <a:off x="11376917" y="3202990"/>
            <a:ext cx="197538" cy="197540"/>
          </a:xfrm>
          <a:custGeom>
            <a:avLst/>
            <a:gdLst>
              <a:gd name="T0" fmla="*/ 26 w 27"/>
              <a:gd name="T1" fmla="*/ 15 h 27"/>
              <a:gd name="T2" fmla="*/ 12 w 27"/>
              <a:gd name="T3" fmla="*/ 26 h 27"/>
              <a:gd name="T4" fmla="*/ 1 w 27"/>
              <a:gd name="T5" fmla="*/ 11 h 27"/>
              <a:gd name="T6" fmla="*/ 15 w 27"/>
              <a:gd name="T7" fmla="*/ 1 h 27"/>
              <a:gd name="T8" fmla="*/ 26 w 27"/>
              <a:gd name="T9" fmla="*/ 15 h 27"/>
            </a:gdLst>
            <a:ahLst/>
            <a:cxnLst>
              <a:cxn ang="0">
                <a:pos x="T0" y="T1"/>
              </a:cxn>
              <a:cxn ang="0">
                <a:pos x="T2" y="T3"/>
              </a:cxn>
              <a:cxn ang="0">
                <a:pos x="T4" y="T5"/>
              </a:cxn>
              <a:cxn ang="0">
                <a:pos x="T6" y="T7"/>
              </a:cxn>
              <a:cxn ang="0">
                <a:pos x="T8" y="T9"/>
              </a:cxn>
            </a:cxnLst>
            <a:rect l="0" t="0" r="r" b="b"/>
            <a:pathLst>
              <a:path w="27" h="27">
                <a:moveTo>
                  <a:pt x="26" y="15"/>
                </a:moveTo>
                <a:cubicBezTo>
                  <a:pt x="25" y="22"/>
                  <a:pt x="18" y="27"/>
                  <a:pt x="12" y="26"/>
                </a:cubicBezTo>
                <a:cubicBezTo>
                  <a:pt x="5" y="25"/>
                  <a:pt x="0" y="18"/>
                  <a:pt x="1" y="11"/>
                </a:cubicBezTo>
                <a:cubicBezTo>
                  <a:pt x="2" y="5"/>
                  <a:pt x="9" y="0"/>
                  <a:pt x="15" y="1"/>
                </a:cubicBezTo>
                <a:cubicBezTo>
                  <a:pt x="22" y="2"/>
                  <a:pt x="27" y="9"/>
                  <a:pt x="26" y="15"/>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9" name="Freeform 213">
            <a:extLst>
              <a:ext uri="{FF2B5EF4-FFF2-40B4-BE49-F238E27FC236}">
                <a16:creationId xmlns:a16="http://schemas.microsoft.com/office/drawing/2014/main" id="{162DBD60-32A9-2842-8CB9-B0D80CE87B5A}"/>
              </a:ext>
            </a:extLst>
          </p:cNvPr>
          <p:cNvSpPr>
            <a:spLocks/>
          </p:cNvSpPr>
          <p:nvPr/>
        </p:nvSpPr>
        <p:spPr bwMode="auto">
          <a:xfrm>
            <a:off x="11376917" y="3202990"/>
            <a:ext cx="197538" cy="197540"/>
          </a:xfrm>
          <a:custGeom>
            <a:avLst/>
            <a:gdLst>
              <a:gd name="T0" fmla="*/ 1 w 27"/>
              <a:gd name="T1" fmla="*/ 11 h 27"/>
              <a:gd name="T2" fmla="*/ 15 w 27"/>
              <a:gd name="T3" fmla="*/ 1 h 27"/>
              <a:gd name="T4" fmla="*/ 26 w 27"/>
              <a:gd name="T5" fmla="*/ 15 h 27"/>
              <a:gd name="T6" fmla="*/ 12 w 27"/>
              <a:gd name="T7" fmla="*/ 26 h 27"/>
              <a:gd name="T8" fmla="*/ 1 w 27"/>
              <a:gd name="T9" fmla="*/ 11 h 27"/>
            </a:gdLst>
            <a:ahLst/>
            <a:cxnLst>
              <a:cxn ang="0">
                <a:pos x="T0" y="T1"/>
              </a:cxn>
              <a:cxn ang="0">
                <a:pos x="T2" y="T3"/>
              </a:cxn>
              <a:cxn ang="0">
                <a:pos x="T4" y="T5"/>
              </a:cxn>
              <a:cxn ang="0">
                <a:pos x="T6" y="T7"/>
              </a:cxn>
              <a:cxn ang="0">
                <a:pos x="T8" y="T9"/>
              </a:cxn>
            </a:cxnLst>
            <a:rect l="0" t="0" r="r" b="b"/>
            <a:pathLst>
              <a:path w="27" h="27">
                <a:moveTo>
                  <a:pt x="1" y="11"/>
                </a:moveTo>
                <a:cubicBezTo>
                  <a:pt x="2" y="5"/>
                  <a:pt x="9" y="0"/>
                  <a:pt x="15" y="1"/>
                </a:cubicBezTo>
                <a:cubicBezTo>
                  <a:pt x="22" y="2"/>
                  <a:pt x="27" y="9"/>
                  <a:pt x="26" y="15"/>
                </a:cubicBezTo>
                <a:cubicBezTo>
                  <a:pt x="25" y="22"/>
                  <a:pt x="18" y="27"/>
                  <a:pt x="12" y="26"/>
                </a:cubicBezTo>
                <a:cubicBezTo>
                  <a:pt x="5" y="25"/>
                  <a:pt x="0" y="18"/>
                  <a:pt x="1" y="11"/>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0" name="Freeform 214">
            <a:extLst>
              <a:ext uri="{FF2B5EF4-FFF2-40B4-BE49-F238E27FC236}">
                <a16:creationId xmlns:a16="http://schemas.microsoft.com/office/drawing/2014/main" id="{5F5601C3-1D1B-A74E-94CC-8F19B8A227A1}"/>
              </a:ext>
            </a:extLst>
          </p:cNvPr>
          <p:cNvSpPr>
            <a:spLocks/>
          </p:cNvSpPr>
          <p:nvPr/>
        </p:nvSpPr>
        <p:spPr bwMode="auto">
          <a:xfrm>
            <a:off x="11384818" y="2946191"/>
            <a:ext cx="221244" cy="367424"/>
          </a:xfrm>
          <a:custGeom>
            <a:avLst/>
            <a:gdLst>
              <a:gd name="T0" fmla="*/ 56 w 56"/>
              <a:gd name="T1" fmla="*/ 7 h 93"/>
              <a:gd name="T2" fmla="*/ 17 w 56"/>
              <a:gd name="T3" fmla="*/ 0 h 93"/>
              <a:gd name="T4" fmla="*/ 0 w 56"/>
              <a:gd name="T5" fmla="*/ 85 h 93"/>
              <a:gd name="T6" fmla="*/ 46 w 56"/>
              <a:gd name="T7" fmla="*/ 93 h 93"/>
              <a:gd name="T8" fmla="*/ 56 w 56"/>
              <a:gd name="T9" fmla="*/ 7 h 93"/>
            </a:gdLst>
            <a:ahLst/>
            <a:cxnLst>
              <a:cxn ang="0">
                <a:pos x="T0" y="T1"/>
              </a:cxn>
              <a:cxn ang="0">
                <a:pos x="T2" y="T3"/>
              </a:cxn>
              <a:cxn ang="0">
                <a:pos x="T4" y="T5"/>
              </a:cxn>
              <a:cxn ang="0">
                <a:pos x="T6" y="T7"/>
              </a:cxn>
              <a:cxn ang="0">
                <a:pos x="T8" y="T9"/>
              </a:cxn>
            </a:cxnLst>
            <a:rect l="0" t="0" r="r" b="b"/>
            <a:pathLst>
              <a:path w="56" h="93">
                <a:moveTo>
                  <a:pt x="56" y="7"/>
                </a:moveTo>
                <a:lnTo>
                  <a:pt x="17" y="0"/>
                </a:lnTo>
                <a:lnTo>
                  <a:pt x="0" y="85"/>
                </a:lnTo>
                <a:lnTo>
                  <a:pt x="46" y="93"/>
                </a:lnTo>
                <a:lnTo>
                  <a:pt x="56" y="7"/>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1" name="Freeform 215">
            <a:extLst>
              <a:ext uri="{FF2B5EF4-FFF2-40B4-BE49-F238E27FC236}">
                <a16:creationId xmlns:a16="http://schemas.microsoft.com/office/drawing/2014/main" id="{201568CF-840C-F04D-A4FF-318BC1B5D1DC}"/>
              </a:ext>
            </a:extLst>
          </p:cNvPr>
          <p:cNvSpPr>
            <a:spLocks/>
          </p:cNvSpPr>
          <p:nvPr/>
        </p:nvSpPr>
        <p:spPr bwMode="auto">
          <a:xfrm>
            <a:off x="10634171" y="3361021"/>
            <a:ext cx="564962" cy="987696"/>
          </a:xfrm>
          <a:custGeom>
            <a:avLst/>
            <a:gdLst>
              <a:gd name="T0" fmla="*/ 71 w 143"/>
              <a:gd name="T1" fmla="*/ 0 h 250"/>
              <a:gd name="T2" fmla="*/ 132 w 143"/>
              <a:gd name="T3" fmla="*/ 0 h 250"/>
              <a:gd name="T4" fmla="*/ 143 w 143"/>
              <a:gd name="T5" fmla="*/ 41 h 250"/>
              <a:gd name="T6" fmla="*/ 141 w 143"/>
              <a:gd name="T7" fmla="*/ 250 h 250"/>
              <a:gd name="T8" fmla="*/ 2 w 143"/>
              <a:gd name="T9" fmla="*/ 250 h 250"/>
              <a:gd name="T10" fmla="*/ 0 w 143"/>
              <a:gd name="T11" fmla="*/ 41 h 250"/>
              <a:gd name="T12" fmla="*/ 15 w 143"/>
              <a:gd name="T13" fmla="*/ 0 h 250"/>
              <a:gd name="T14" fmla="*/ 71 w 143"/>
              <a:gd name="T15" fmla="*/ 0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250">
                <a:moveTo>
                  <a:pt x="71" y="0"/>
                </a:moveTo>
                <a:lnTo>
                  <a:pt x="132" y="0"/>
                </a:lnTo>
                <a:lnTo>
                  <a:pt x="143" y="41"/>
                </a:lnTo>
                <a:lnTo>
                  <a:pt x="141" y="250"/>
                </a:lnTo>
                <a:lnTo>
                  <a:pt x="2" y="250"/>
                </a:lnTo>
                <a:lnTo>
                  <a:pt x="0" y="41"/>
                </a:lnTo>
                <a:lnTo>
                  <a:pt x="15" y="0"/>
                </a:lnTo>
                <a:lnTo>
                  <a:pt x="71" y="0"/>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2" name="Freeform 216">
            <a:extLst>
              <a:ext uri="{FF2B5EF4-FFF2-40B4-BE49-F238E27FC236}">
                <a16:creationId xmlns:a16="http://schemas.microsoft.com/office/drawing/2014/main" id="{5A6F63A5-A188-7C46-BBFD-00770BB465D3}"/>
              </a:ext>
            </a:extLst>
          </p:cNvPr>
          <p:cNvSpPr>
            <a:spLocks/>
          </p:cNvSpPr>
          <p:nvPr/>
        </p:nvSpPr>
        <p:spPr bwMode="auto">
          <a:xfrm>
            <a:off x="10634171" y="3361021"/>
            <a:ext cx="564962" cy="987696"/>
          </a:xfrm>
          <a:custGeom>
            <a:avLst/>
            <a:gdLst>
              <a:gd name="T0" fmla="*/ 71 w 143"/>
              <a:gd name="T1" fmla="*/ 0 h 250"/>
              <a:gd name="T2" fmla="*/ 132 w 143"/>
              <a:gd name="T3" fmla="*/ 0 h 250"/>
              <a:gd name="T4" fmla="*/ 143 w 143"/>
              <a:gd name="T5" fmla="*/ 41 h 250"/>
              <a:gd name="T6" fmla="*/ 141 w 143"/>
              <a:gd name="T7" fmla="*/ 250 h 250"/>
              <a:gd name="T8" fmla="*/ 2 w 143"/>
              <a:gd name="T9" fmla="*/ 250 h 250"/>
              <a:gd name="T10" fmla="*/ 0 w 143"/>
              <a:gd name="T11" fmla="*/ 41 h 250"/>
              <a:gd name="T12" fmla="*/ 15 w 143"/>
              <a:gd name="T13" fmla="*/ 0 h 250"/>
              <a:gd name="T14" fmla="*/ 71 w 143"/>
              <a:gd name="T15" fmla="*/ 0 h 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250">
                <a:moveTo>
                  <a:pt x="71" y="0"/>
                </a:moveTo>
                <a:lnTo>
                  <a:pt x="132" y="0"/>
                </a:lnTo>
                <a:lnTo>
                  <a:pt x="143" y="41"/>
                </a:lnTo>
                <a:lnTo>
                  <a:pt x="141" y="250"/>
                </a:lnTo>
                <a:lnTo>
                  <a:pt x="2" y="250"/>
                </a:lnTo>
                <a:lnTo>
                  <a:pt x="0" y="41"/>
                </a:lnTo>
                <a:lnTo>
                  <a:pt x="15" y="0"/>
                </a:lnTo>
                <a:lnTo>
                  <a:pt x="7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3" name="Freeform 217">
            <a:extLst>
              <a:ext uri="{FF2B5EF4-FFF2-40B4-BE49-F238E27FC236}">
                <a16:creationId xmlns:a16="http://schemas.microsoft.com/office/drawing/2014/main" id="{49BCFC9A-3734-7142-93F4-561B7ECBB3C6}"/>
              </a:ext>
            </a:extLst>
          </p:cNvPr>
          <p:cNvSpPr>
            <a:spLocks/>
          </p:cNvSpPr>
          <p:nvPr/>
        </p:nvSpPr>
        <p:spPr bwMode="auto">
          <a:xfrm>
            <a:off x="10831709" y="3238549"/>
            <a:ext cx="161983" cy="197540"/>
          </a:xfrm>
          <a:custGeom>
            <a:avLst/>
            <a:gdLst>
              <a:gd name="T0" fmla="*/ 22 w 22"/>
              <a:gd name="T1" fmla="*/ 18 h 27"/>
              <a:gd name="T2" fmla="*/ 22 w 22"/>
              <a:gd name="T3" fmla="*/ 0 h 27"/>
              <a:gd name="T4" fmla="*/ 0 w 22"/>
              <a:gd name="T5" fmla="*/ 0 h 27"/>
              <a:gd name="T6" fmla="*/ 0 w 22"/>
              <a:gd name="T7" fmla="*/ 18 h 27"/>
              <a:gd name="T8" fmla="*/ 11 w 22"/>
              <a:gd name="T9" fmla="*/ 27 h 27"/>
              <a:gd name="T10" fmla="*/ 22 w 22"/>
              <a:gd name="T11" fmla="*/ 18 h 27"/>
            </a:gdLst>
            <a:ahLst/>
            <a:cxnLst>
              <a:cxn ang="0">
                <a:pos x="T0" y="T1"/>
              </a:cxn>
              <a:cxn ang="0">
                <a:pos x="T2" y="T3"/>
              </a:cxn>
              <a:cxn ang="0">
                <a:pos x="T4" y="T5"/>
              </a:cxn>
              <a:cxn ang="0">
                <a:pos x="T6" y="T7"/>
              </a:cxn>
              <a:cxn ang="0">
                <a:pos x="T8" y="T9"/>
              </a:cxn>
              <a:cxn ang="0">
                <a:pos x="T10" y="T11"/>
              </a:cxn>
            </a:cxnLst>
            <a:rect l="0" t="0" r="r" b="b"/>
            <a:pathLst>
              <a:path w="22" h="27">
                <a:moveTo>
                  <a:pt x="22" y="18"/>
                </a:moveTo>
                <a:cubicBezTo>
                  <a:pt x="22" y="0"/>
                  <a:pt x="22" y="0"/>
                  <a:pt x="22" y="0"/>
                </a:cubicBezTo>
                <a:cubicBezTo>
                  <a:pt x="0" y="0"/>
                  <a:pt x="0" y="0"/>
                  <a:pt x="0" y="0"/>
                </a:cubicBezTo>
                <a:cubicBezTo>
                  <a:pt x="0" y="18"/>
                  <a:pt x="0" y="18"/>
                  <a:pt x="0" y="18"/>
                </a:cubicBezTo>
                <a:cubicBezTo>
                  <a:pt x="0" y="23"/>
                  <a:pt x="3" y="27"/>
                  <a:pt x="11" y="27"/>
                </a:cubicBezTo>
                <a:cubicBezTo>
                  <a:pt x="19" y="27"/>
                  <a:pt x="22" y="23"/>
                  <a:pt x="22" y="18"/>
                </a:cubicBezTo>
                <a:close/>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4" name="Freeform 218">
            <a:extLst>
              <a:ext uri="{FF2B5EF4-FFF2-40B4-BE49-F238E27FC236}">
                <a16:creationId xmlns:a16="http://schemas.microsoft.com/office/drawing/2014/main" id="{EDDF2F40-D07A-054C-975B-5A8BCE4FD4A8}"/>
              </a:ext>
            </a:extLst>
          </p:cNvPr>
          <p:cNvSpPr>
            <a:spLocks/>
          </p:cNvSpPr>
          <p:nvPr/>
        </p:nvSpPr>
        <p:spPr bwMode="auto">
          <a:xfrm>
            <a:off x="10819858" y="3210893"/>
            <a:ext cx="173834" cy="146180"/>
          </a:xfrm>
          <a:custGeom>
            <a:avLst/>
            <a:gdLst>
              <a:gd name="T0" fmla="*/ 0 w 24"/>
              <a:gd name="T1" fmla="*/ 5 h 20"/>
              <a:gd name="T2" fmla="*/ 24 w 24"/>
              <a:gd name="T3" fmla="*/ 20 h 20"/>
              <a:gd name="T4" fmla="*/ 24 w 24"/>
              <a:gd name="T5" fmla="*/ 3 h 20"/>
              <a:gd name="T6" fmla="*/ 0 w 24"/>
              <a:gd name="T7" fmla="*/ 0 h 20"/>
              <a:gd name="T8" fmla="*/ 0 w 24"/>
              <a:gd name="T9" fmla="*/ 5 h 20"/>
            </a:gdLst>
            <a:ahLst/>
            <a:cxnLst>
              <a:cxn ang="0">
                <a:pos x="T0" y="T1"/>
              </a:cxn>
              <a:cxn ang="0">
                <a:pos x="T2" y="T3"/>
              </a:cxn>
              <a:cxn ang="0">
                <a:pos x="T4" y="T5"/>
              </a:cxn>
              <a:cxn ang="0">
                <a:pos x="T6" y="T7"/>
              </a:cxn>
              <a:cxn ang="0">
                <a:pos x="T8" y="T9"/>
              </a:cxn>
            </a:cxnLst>
            <a:rect l="0" t="0" r="r" b="b"/>
            <a:pathLst>
              <a:path w="24" h="20">
                <a:moveTo>
                  <a:pt x="0" y="5"/>
                </a:moveTo>
                <a:cubicBezTo>
                  <a:pt x="7" y="13"/>
                  <a:pt x="13" y="17"/>
                  <a:pt x="24" y="20"/>
                </a:cubicBezTo>
                <a:cubicBezTo>
                  <a:pt x="24" y="3"/>
                  <a:pt x="24" y="3"/>
                  <a:pt x="24" y="3"/>
                </a:cubicBezTo>
                <a:cubicBezTo>
                  <a:pt x="0" y="0"/>
                  <a:pt x="0" y="0"/>
                  <a:pt x="0" y="0"/>
                </a:cubicBezTo>
                <a:lnTo>
                  <a:pt x="0" y="5"/>
                </a:lnTo>
                <a:close/>
              </a:path>
            </a:pathLst>
          </a:custGeom>
          <a:solidFill>
            <a:srgbClr val="7043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5" name="Freeform 219">
            <a:extLst>
              <a:ext uri="{FF2B5EF4-FFF2-40B4-BE49-F238E27FC236}">
                <a16:creationId xmlns:a16="http://schemas.microsoft.com/office/drawing/2014/main" id="{939ECD67-5C63-F348-9448-AE205C3270B4}"/>
              </a:ext>
            </a:extLst>
          </p:cNvPr>
          <p:cNvSpPr>
            <a:spLocks/>
          </p:cNvSpPr>
          <p:nvPr/>
        </p:nvSpPr>
        <p:spPr bwMode="auto">
          <a:xfrm>
            <a:off x="10677630" y="2946191"/>
            <a:ext cx="418782" cy="497798"/>
          </a:xfrm>
          <a:custGeom>
            <a:avLst/>
            <a:gdLst>
              <a:gd name="T0" fmla="*/ 56 w 57"/>
              <a:gd name="T1" fmla="*/ 22 h 68"/>
              <a:gd name="T2" fmla="*/ 45 w 57"/>
              <a:gd name="T3" fmla="*/ 16 h 68"/>
              <a:gd name="T4" fmla="*/ 45 w 57"/>
              <a:gd name="T5" fmla="*/ 14 h 68"/>
              <a:gd name="T6" fmla="*/ 46 w 57"/>
              <a:gd name="T7" fmla="*/ 12 h 68"/>
              <a:gd name="T8" fmla="*/ 46 w 57"/>
              <a:gd name="T9" fmla="*/ 10 h 68"/>
              <a:gd name="T10" fmla="*/ 37 w 57"/>
              <a:gd name="T11" fmla="*/ 7 h 68"/>
              <a:gd name="T12" fmla="*/ 35 w 57"/>
              <a:gd name="T13" fmla="*/ 6 h 68"/>
              <a:gd name="T14" fmla="*/ 25 w 57"/>
              <a:gd name="T15" fmla="*/ 0 h 68"/>
              <a:gd name="T16" fmla="*/ 0 w 57"/>
              <a:gd name="T17" fmla="*/ 26 h 68"/>
              <a:gd name="T18" fmla="*/ 4 w 57"/>
              <a:gd name="T19" fmla="*/ 29 h 68"/>
              <a:gd name="T20" fmla="*/ 1 w 57"/>
              <a:gd name="T21" fmla="*/ 33 h 68"/>
              <a:gd name="T22" fmla="*/ 56 w 57"/>
              <a:gd name="T23" fmla="*/ 26 h 68"/>
              <a:gd name="T24" fmla="*/ 56 w 57"/>
              <a:gd name="T25" fmla="*/ 2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8">
                <a:moveTo>
                  <a:pt x="56" y="22"/>
                </a:moveTo>
                <a:cubicBezTo>
                  <a:pt x="51" y="21"/>
                  <a:pt x="45" y="16"/>
                  <a:pt x="45" y="16"/>
                </a:cubicBezTo>
                <a:cubicBezTo>
                  <a:pt x="44" y="15"/>
                  <a:pt x="44" y="14"/>
                  <a:pt x="45" y="14"/>
                </a:cubicBezTo>
                <a:cubicBezTo>
                  <a:pt x="46" y="12"/>
                  <a:pt x="46" y="12"/>
                  <a:pt x="46" y="12"/>
                </a:cubicBezTo>
                <a:cubicBezTo>
                  <a:pt x="47" y="11"/>
                  <a:pt x="46" y="10"/>
                  <a:pt x="46" y="10"/>
                </a:cubicBezTo>
                <a:cubicBezTo>
                  <a:pt x="37" y="7"/>
                  <a:pt x="37" y="7"/>
                  <a:pt x="37" y="7"/>
                </a:cubicBezTo>
                <a:cubicBezTo>
                  <a:pt x="36" y="7"/>
                  <a:pt x="35" y="7"/>
                  <a:pt x="35" y="6"/>
                </a:cubicBezTo>
                <a:cubicBezTo>
                  <a:pt x="25" y="0"/>
                  <a:pt x="25" y="0"/>
                  <a:pt x="25" y="0"/>
                </a:cubicBezTo>
                <a:cubicBezTo>
                  <a:pt x="0" y="26"/>
                  <a:pt x="0" y="26"/>
                  <a:pt x="0" y="26"/>
                </a:cubicBezTo>
                <a:cubicBezTo>
                  <a:pt x="4" y="29"/>
                  <a:pt x="4" y="29"/>
                  <a:pt x="4" y="29"/>
                </a:cubicBezTo>
                <a:cubicBezTo>
                  <a:pt x="1" y="33"/>
                  <a:pt x="1" y="33"/>
                  <a:pt x="1" y="33"/>
                </a:cubicBezTo>
                <a:cubicBezTo>
                  <a:pt x="1" y="33"/>
                  <a:pt x="26" y="68"/>
                  <a:pt x="56" y="26"/>
                </a:cubicBezTo>
                <a:cubicBezTo>
                  <a:pt x="57" y="25"/>
                  <a:pt x="57" y="23"/>
                  <a:pt x="56" y="22"/>
                </a:cubicBezTo>
                <a:close/>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6" name="Freeform 220">
            <a:extLst>
              <a:ext uri="{FF2B5EF4-FFF2-40B4-BE49-F238E27FC236}">
                <a16:creationId xmlns:a16="http://schemas.microsoft.com/office/drawing/2014/main" id="{E64D0B3F-5903-F543-B68F-08731E4B3817}"/>
              </a:ext>
            </a:extLst>
          </p:cNvPr>
          <p:cNvSpPr>
            <a:spLocks/>
          </p:cNvSpPr>
          <p:nvPr/>
        </p:nvSpPr>
        <p:spPr bwMode="auto">
          <a:xfrm>
            <a:off x="10649974" y="2867175"/>
            <a:ext cx="284457" cy="430637"/>
          </a:xfrm>
          <a:custGeom>
            <a:avLst/>
            <a:gdLst>
              <a:gd name="T0" fmla="*/ 0 w 39"/>
              <a:gd name="T1" fmla="*/ 29 h 59"/>
              <a:gd name="T2" fmla="*/ 14 w 39"/>
              <a:gd name="T3" fmla="*/ 6 h 59"/>
              <a:gd name="T4" fmla="*/ 27 w 39"/>
              <a:gd name="T5" fmla="*/ 4 h 59"/>
              <a:gd name="T6" fmla="*/ 24 w 39"/>
              <a:gd name="T7" fmla="*/ 18 h 59"/>
              <a:gd name="T8" fmla="*/ 21 w 39"/>
              <a:gd name="T9" fmla="*/ 21 h 59"/>
              <a:gd name="T10" fmla="*/ 21 w 39"/>
              <a:gd name="T11" fmla="*/ 26 h 59"/>
              <a:gd name="T12" fmla="*/ 32 w 39"/>
              <a:gd name="T13" fmla="*/ 33 h 59"/>
              <a:gd name="T14" fmla="*/ 30 w 39"/>
              <a:gd name="T15" fmla="*/ 35 h 59"/>
              <a:gd name="T16" fmla="*/ 29 w 39"/>
              <a:gd name="T17" fmla="*/ 36 h 59"/>
              <a:gd name="T18" fmla="*/ 20 w 39"/>
              <a:gd name="T19" fmla="*/ 37 h 59"/>
              <a:gd name="T20" fmla="*/ 25 w 39"/>
              <a:gd name="T21" fmla="*/ 44 h 59"/>
              <a:gd name="T22" fmla="*/ 32 w 39"/>
              <a:gd name="T23" fmla="*/ 45 h 59"/>
              <a:gd name="T24" fmla="*/ 35 w 39"/>
              <a:gd name="T25" fmla="*/ 57 h 59"/>
              <a:gd name="T26" fmla="*/ 12 w 39"/>
              <a:gd name="T27" fmla="*/ 54 h 59"/>
              <a:gd name="T28" fmla="*/ 0 w 39"/>
              <a:gd name="T29" fmla="*/ 34 h 59"/>
              <a:gd name="T30" fmla="*/ 0 w 39"/>
              <a:gd name="T31" fmla="*/ 2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59">
                <a:moveTo>
                  <a:pt x="0" y="29"/>
                </a:moveTo>
                <a:cubicBezTo>
                  <a:pt x="2" y="22"/>
                  <a:pt x="7" y="13"/>
                  <a:pt x="14" y="6"/>
                </a:cubicBezTo>
                <a:cubicBezTo>
                  <a:pt x="18" y="2"/>
                  <a:pt x="23" y="0"/>
                  <a:pt x="27" y="4"/>
                </a:cubicBezTo>
                <a:cubicBezTo>
                  <a:pt x="33" y="10"/>
                  <a:pt x="27" y="15"/>
                  <a:pt x="24" y="18"/>
                </a:cubicBezTo>
                <a:cubicBezTo>
                  <a:pt x="21" y="21"/>
                  <a:pt x="21" y="21"/>
                  <a:pt x="21" y="21"/>
                </a:cubicBezTo>
                <a:cubicBezTo>
                  <a:pt x="19" y="23"/>
                  <a:pt x="20" y="25"/>
                  <a:pt x="21" y="26"/>
                </a:cubicBezTo>
                <a:cubicBezTo>
                  <a:pt x="32" y="33"/>
                  <a:pt x="32" y="33"/>
                  <a:pt x="32" y="33"/>
                </a:cubicBezTo>
                <a:cubicBezTo>
                  <a:pt x="30" y="35"/>
                  <a:pt x="30" y="35"/>
                  <a:pt x="30" y="35"/>
                </a:cubicBezTo>
                <a:cubicBezTo>
                  <a:pt x="30" y="36"/>
                  <a:pt x="30" y="36"/>
                  <a:pt x="29" y="36"/>
                </a:cubicBezTo>
                <a:cubicBezTo>
                  <a:pt x="27" y="35"/>
                  <a:pt x="22" y="34"/>
                  <a:pt x="20" y="37"/>
                </a:cubicBezTo>
                <a:cubicBezTo>
                  <a:pt x="19" y="42"/>
                  <a:pt x="22" y="44"/>
                  <a:pt x="25" y="44"/>
                </a:cubicBezTo>
                <a:cubicBezTo>
                  <a:pt x="27" y="44"/>
                  <a:pt x="30" y="43"/>
                  <a:pt x="32" y="45"/>
                </a:cubicBezTo>
                <a:cubicBezTo>
                  <a:pt x="33" y="46"/>
                  <a:pt x="39" y="50"/>
                  <a:pt x="35" y="57"/>
                </a:cubicBezTo>
                <a:cubicBezTo>
                  <a:pt x="26" y="59"/>
                  <a:pt x="18" y="57"/>
                  <a:pt x="12" y="54"/>
                </a:cubicBezTo>
                <a:cubicBezTo>
                  <a:pt x="5" y="50"/>
                  <a:pt x="1" y="43"/>
                  <a:pt x="0" y="34"/>
                </a:cubicBezTo>
                <a:cubicBezTo>
                  <a:pt x="0" y="33"/>
                  <a:pt x="0" y="31"/>
                  <a:pt x="0" y="29"/>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7" name="Freeform 221">
            <a:extLst>
              <a:ext uri="{FF2B5EF4-FFF2-40B4-BE49-F238E27FC236}">
                <a16:creationId xmlns:a16="http://schemas.microsoft.com/office/drawing/2014/main" id="{98D5408F-61BE-DB49-AC97-9A8644629DE4}"/>
              </a:ext>
            </a:extLst>
          </p:cNvPr>
          <p:cNvSpPr>
            <a:spLocks/>
          </p:cNvSpPr>
          <p:nvPr/>
        </p:nvSpPr>
        <p:spPr bwMode="auto">
          <a:xfrm>
            <a:off x="10890972" y="3033108"/>
            <a:ext cx="31607" cy="23704"/>
          </a:xfrm>
          <a:custGeom>
            <a:avLst/>
            <a:gdLst>
              <a:gd name="T0" fmla="*/ 3 w 4"/>
              <a:gd name="T1" fmla="*/ 0 h 3"/>
              <a:gd name="T2" fmla="*/ 3 w 4"/>
              <a:gd name="T3" fmla="*/ 3 h 3"/>
              <a:gd name="T4" fmla="*/ 1 w 4"/>
              <a:gd name="T5" fmla="*/ 3 h 3"/>
              <a:gd name="T6" fmla="*/ 1 w 4"/>
              <a:gd name="T7" fmla="*/ 0 h 3"/>
              <a:gd name="T8" fmla="*/ 3 w 4"/>
              <a:gd name="T9" fmla="*/ 0 h 3"/>
            </a:gdLst>
            <a:ahLst/>
            <a:cxnLst>
              <a:cxn ang="0">
                <a:pos x="T0" y="T1"/>
              </a:cxn>
              <a:cxn ang="0">
                <a:pos x="T2" y="T3"/>
              </a:cxn>
              <a:cxn ang="0">
                <a:pos x="T4" y="T5"/>
              </a:cxn>
              <a:cxn ang="0">
                <a:pos x="T6" y="T7"/>
              </a:cxn>
              <a:cxn ang="0">
                <a:pos x="T8" y="T9"/>
              </a:cxn>
            </a:cxnLst>
            <a:rect l="0" t="0" r="r" b="b"/>
            <a:pathLst>
              <a:path w="4" h="3">
                <a:moveTo>
                  <a:pt x="3" y="0"/>
                </a:moveTo>
                <a:cubicBezTo>
                  <a:pt x="4" y="1"/>
                  <a:pt x="4" y="2"/>
                  <a:pt x="3" y="3"/>
                </a:cubicBezTo>
                <a:cubicBezTo>
                  <a:pt x="3" y="3"/>
                  <a:pt x="2" y="3"/>
                  <a:pt x="1" y="3"/>
                </a:cubicBezTo>
                <a:cubicBezTo>
                  <a:pt x="0" y="2"/>
                  <a:pt x="0" y="1"/>
                  <a:pt x="1" y="0"/>
                </a:cubicBezTo>
                <a:cubicBezTo>
                  <a:pt x="2" y="0"/>
                  <a:pt x="3" y="0"/>
                  <a:pt x="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8" name="Freeform 222">
            <a:extLst>
              <a:ext uri="{FF2B5EF4-FFF2-40B4-BE49-F238E27FC236}">
                <a16:creationId xmlns:a16="http://schemas.microsoft.com/office/drawing/2014/main" id="{58C3F6E8-9930-CE4E-BE9B-0C2C50FD31E0}"/>
              </a:ext>
            </a:extLst>
          </p:cNvPr>
          <p:cNvSpPr>
            <a:spLocks/>
          </p:cNvSpPr>
          <p:nvPr/>
        </p:nvSpPr>
        <p:spPr bwMode="auto">
          <a:xfrm>
            <a:off x="10385273" y="4115622"/>
            <a:ext cx="189637" cy="402981"/>
          </a:xfrm>
          <a:custGeom>
            <a:avLst/>
            <a:gdLst>
              <a:gd name="T0" fmla="*/ 3 w 26"/>
              <a:gd name="T1" fmla="*/ 20 h 55"/>
              <a:gd name="T2" fmla="*/ 3 w 26"/>
              <a:gd name="T3" fmla="*/ 43 h 55"/>
              <a:gd name="T4" fmla="*/ 8 w 26"/>
              <a:gd name="T5" fmla="*/ 47 h 55"/>
              <a:gd name="T6" fmla="*/ 13 w 26"/>
              <a:gd name="T7" fmla="*/ 51 h 55"/>
              <a:gd name="T8" fmla="*/ 18 w 26"/>
              <a:gd name="T9" fmla="*/ 54 h 55"/>
              <a:gd name="T10" fmla="*/ 18 w 26"/>
              <a:gd name="T11" fmla="*/ 50 h 55"/>
              <a:gd name="T12" fmla="*/ 20 w 26"/>
              <a:gd name="T13" fmla="*/ 45 h 55"/>
              <a:gd name="T14" fmla="*/ 20 w 26"/>
              <a:gd name="T15" fmla="*/ 39 h 55"/>
              <a:gd name="T16" fmla="*/ 26 w 26"/>
              <a:gd name="T17" fmla="*/ 41 h 55"/>
              <a:gd name="T18" fmla="*/ 20 w 26"/>
              <a:gd name="T19" fmla="*/ 26 h 55"/>
              <a:gd name="T20" fmla="*/ 19 w 26"/>
              <a:gd name="T21" fmla="*/ 23 h 55"/>
              <a:gd name="T22" fmla="*/ 21 w 26"/>
              <a:gd name="T23" fmla="*/ 0 h 55"/>
              <a:gd name="T24" fmla="*/ 4 w 26"/>
              <a:gd name="T25" fmla="*/ 4 h 55"/>
              <a:gd name="T26" fmla="*/ 3 w 26"/>
              <a:gd name="T27"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 h="55">
                <a:moveTo>
                  <a:pt x="3" y="20"/>
                </a:moveTo>
                <a:cubicBezTo>
                  <a:pt x="0" y="30"/>
                  <a:pt x="1" y="34"/>
                  <a:pt x="3" y="43"/>
                </a:cubicBezTo>
                <a:cubicBezTo>
                  <a:pt x="5" y="48"/>
                  <a:pt x="7" y="50"/>
                  <a:pt x="8" y="47"/>
                </a:cubicBezTo>
                <a:cubicBezTo>
                  <a:pt x="8" y="53"/>
                  <a:pt x="13" y="55"/>
                  <a:pt x="13" y="51"/>
                </a:cubicBezTo>
                <a:cubicBezTo>
                  <a:pt x="14" y="53"/>
                  <a:pt x="16" y="55"/>
                  <a:pt x="18" y="54"/>
                </a:cubicBezTo>
                <a:cubicBezTo>
                  <a:pt x="19" y="54"/>
                  <a:pt x="18" y="51"/>
                  <a:pt x="18" y="50"/>
                </a:cubicBezTo>
                <a:cubicBezTo>
                  <a:pt x="20" y="50"/>
                  <a:pt x="22" y="49"/>
                  <a:pt x="20" y="45"/>
                </a:cubicBezTo>
                <a:cubicBezTo>
                  <a:pt x="19" y="42"/>
                  <a:pt x="20" y="39"/>
                  <a:pt x="20" y="39"/>
                </a:cubicBezTo>
                <a:cubicBezTo>
                  <a:pt x="22" y="42"/>
                  <a:pt x="25" y="43"/>
                  <a:pt x="26" y="41"/>
                </a:cubicBezTo>
                <a:cubicBezTo>
                  <a:pt x="24" y="37"/>
                  <a:pt x="23" y="31"/>
                  <a:pt x="20" y="26"/>
                </a:cubicBezTo>
                <a:cubicBezTo>
                  <a:pt x="20" y="25"/>
                  <a:pt x="19" y="24"/>
                  <a:pt x="19" y="23"/>
                </a:cubicBezTo>
                <a:cubicBezTo>
                  <a:pt x="21" y="0"/>
                  <a:pt x="21" y="0"/>
                  <a:pt x="21" y="0"/>
                </a:cubicBezTo>
                <a:cubicBezTo>
                  <a:pt x="4" y="4"/>
                  <a:pt x="4" y="4"/>
                  <a:pt x="4" y="4"/>
                </a:cubicBezTo>
                <a:lnTo>
                  <a:pt x="3" y="20"/>
                </a:lnTo>
                <a:close/>
              </a:path>
            </a:pathLst>
          </a:custGeom>
          <a:solidFill>
            <a:srgbClr val="8E56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9" name="Freeform 223">
            <a:extLst>
              <a:ext uri="{FF2B5EF4-FFF2-40B4-BE49-F238E27FC236}">
                <a16:creationId xmlns:a16="http://schemas.microsoft.com/office/drawing/2014/main" id="{8DD81A34-993B-F34B-AF16-6445EF995E5C}"/>
              </a:ext>
            </a:extLst>
          </p:cNvPr>
          <p:cNvSpPr>
            <a:spLocks/>
          </p:cNvSpPr>
          <p:nvPr/>
        </p:nvSpPr>
        <p:spPr bwMode="auto">
          <a:xfrm>
            <a:off x="10405024" y="3736348"/>
            <a:ext cx="201491" cy="189637"/>
          </a:xfrm>
          <a:custGeom>
            <a:avLst/>
            <a:gdLst>
              <a:gd name="T0" fmla="*/ 1 w 27"/>
              <a:gd name="T1" fmla="*/ 12 h 26"/>
              <a:gd name="T2" fmla="*/ 15 w 27"/>
              <a:gd name="T3" fmla="*/ 1 h 26"/>
              <a:gd name="T4" fmla="*/ 26 w 27"/>
              <a:gd name="T5" fmla="*/ 14 h 26"/>
              <a:gd name="T6" fmla="*/ 12 w 27"/>
              <a:gd name="T7" fmla="*/ 25 h 26"/>
              <a:gd name="T8" fmla="*/ 1 w 27"/>
              <a:gd name="T9" fmla="*/ 12 h 26"/>
            </a:gdLst>
            <a:ahLst/>
            <a:cxnLst>
              <a:cxn ang="0">
                <a:pos x="T0" y="T1"/>
              </a:cxn>
              <a:cxn ang="0">
                <a:pos x="T2" y="T3"/>
              </a:cxn>
              <a:cxn ang="0">
                <a:pos x="T4" y="T5"/>
              </a:cxn>
              <a:cxn ang="0">
                <a:pos x="T6" y="T7"/>
              </a:cxn>
              <a:cxn ang="0">
                <a:pos x="T8" y="T9"/>
              </a:cxn>
            </a:cxnLst>
            <a:rect l="0" t="0" r="r" b="b"/>
            <a:pathLst>
              <a:path w="27" h="26">
                <a:moveTo>
                  <a:pt x="1" y="12"/>
                </a:moveTo>
                <a:cubicBezTo>
                  <a:pt x="2" y="5"/>
                  <a:pt x="8" y="0"/>
                  <a:pt x="15" y="1"/>
                </a:cubicBezTo>
                <a:cubicBezTo>
                  <a:pt x="22" y="1"/>
                  <a:pt x="27" y="8"/>
                  <a:pt x="26" y="14"/>
                </a:cubicBezTo>
                <a:cubicBezTo>
                  <a:pt x="25" y="21"/>
                  <a:pt x="19" y="26"/>
                  <a:pt x="12" y="25"/>
                </a:cubicBezTo>
                <a:cubicBezTo>
                  <a:pt x="5" y="25"/>
                  <a:pt x="0" y="18"/>
                  <a:pt x="1" y="12"/>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0" name="Freeform 224">
            <a:extLst>
              <a:ext uri="{FF2B5EF4-FFF2-40B4-BE49-F238E27FC236}">
                <a16:creationId xmlns:a16="http://schemas.microsoft.com/office/drawing/2014/main" id="{A9E4ECFA-F389-E748-B935-F8C1DF33F9E5}"/>
              </a:ext>
            </a:extLst>
          </p:cNvPr>
          <p:cNvSpPr>
            <a:spLocks/>
          </p:cNvSpPr>
          <p:nvPr/>
        </p:nvSpPr>
        <p:spPr bwMode="auto">
          <a:xfrm>
            <a:off x="10405024" y="3736348"/>
            <a:ext cx="201491" cy="189637"/>
          </a:xfrm>
          <a:custGeom>
            <a:avLst/>
            <a:gdLst>
              <a:gd name="T0" fmla="*/ 26 w 27"/>
              <a:gd name="T1" fmla="*/ 14 h 26"/>
              <a:gd name="T2" fmla="*/ 12 w 27"/>
              <a:gd name="T3" fmla="*/ 25 h 26"/>
              <a:gd name="T4" fmla="*/ 1 w 27"/>
              <a:gd name="T5" fmla="*/ 12 h 26"/>
              <a:gd name="T6" fmla="*/ 15 w 27"/>
              <a:gd name="T7" fmla="*/ 1 h 26"/>
              <a:gd name="T8" fmla="*/ 26 w 27"/>
              <a:gd name="T9" fmla="*/ 14 h 26"/>
            </a:gdLst>
            <a:ahLst/>
            <a:cxnLst>
              <a:cxn ang="0">
                <a:pos x="T0" y="T1"/>
              </a:cxn>
              <a:cxn ang="0">
                <a:pos x="T2" y="T3"/>
              </a:cxn>
              <a:cxn ang="0">
                <a:pos x="T4" y="T5"/>
              </a:cxn>
              <a:cxn ang="0">
                <a:pos x="T6" y="T7"/>
              </a:cxn>
              <a:cxn ang="0">
                <a:pos x="T8" y="T9"/>
              </a:cxn>
            </a:cxnLst>
            <a:rect l="0" t="0" r="r" b="b"/>
            <a:pathLst>
              <a:path w="27" h="26">
                <a:moveTo>
                  <a:pt x="26" y="14"/>
                </a:moveTo>
                <a:cubicBezTo>
                  <a:pt x="25" y="21"/>
                  <a:pt x="19" y="26"/>
                  <a:pt x="12" y="25"/>
                </a:cubicBezTo>
                <a:cubicBezTo>
                  <a:pt x="5" y="25"/>
                  <a:pt x="0" y="18"/>
                  <a:pt x="1" y="12"/>
                </a:cubicBezTo>
                <a:cubicBezTo>
                  <a:pt x="2" y="5"/>
                  <a:pt x="8" y="0"/>
                  <a:pt x="15" y="1"/>
                </a:cubicBezTo>
                <a:cubicBezTo>
                  <a:pt x="22" y="1"/>
                  <a:pt x="27" y="8"/>
                  <a:pt x="26" y="14"/>
                </a:cubicBez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1" name="Freeform 225">
            <a:extLst>
              <a:ext uri="{FF2B5EF4-FFF2-40B4-BE49-F238E27FC236}">
                <a16:creationId xmlns:a16="http://schemas.microsoft.com/office/drawing/2014/main" id="{137B75B8-21A3-054B-BBB8-FC66163F65B6}"/>
              </a:ext>
            </a:extLst>
          </p:cNvPr>
          <p:cNvSpPr>
            <a:spLocks/>
          </p:cNvSpPr>
          <p:nvPr/>
        </p:nvSpPr>
        <p:spPr bwMode="auto">
          <a:xfrm>
            <a:off x="10393173" y="3823265"/>
            <a:ext cx="205441" cy="359524"/>
          </a:xfrm>
          <a:custGeom>
            <a:avLst/>
            <a:gdLst>
              <a:gd name="T0" fmla="*/ 0 w 52"/>
              <a:gd name="T1" fmla="*/ 87 h 91"/>
              <a:gd name="T2" fmla="*/ 39 w 52"/>
              <a:gd name="T3" fmla="*/ 91 h 91"/>
              <a:gd name="T4" fmla="*/ 52 w 52"/>
              <a:gd name="T5" fmla="*/ 4 h 91"/>
              <a:gd name="T6" fmla="*/ 5 w 52"/>
              <a:gd name="T7" fmla="*/ 0 h 91"/>
              <a:gd name="T8" fmla="*/ 0 w 52"/>
              <a:gd name="T9" fmla="*/ 87 h 91"/>
            </a:gdLst>
            <a:ahLst/>
            <a:cxnLst>
              <a:cxn ang="0">
                <a:pos x="T0" y="T1"/>
              </a:cxn>
              <a:cxn ang="0">
                <a:pos x="T2" y="T3"/>
              </a:cxn>
              <a:cxn ang="0">
                <a:pos x="T4" y="T5"/>
              </a:cxn>
              <a:cxn ang="0">
                <a:pos x="T6" y="T7"/>
              </a:cxn>
              <a:cxn ang="0">
                <a:pos x="T8" y="T9"/>
              </a:cxn>
            </a:cxnLst>
            <a:rect l="0" t="0" r="r" b="b"/>
            <a:pathLst>
              <a:path w="52" h="91">
                <a:moveTo>
                  <a:pt x="0" y="87"/>
                </a:moveTo>
                <a:lnTo>
                  <a:pt x="39" y="91"/>
                </a:lnTo>
                <a:lnTo>
                  <a:pt x="52" y="4"/>
                </a:lnTo>
                <a:lnTo>
                  <a:pt x="5" y="0"/>
                </a:lnTo>
                <a:lnTo>
                  <a:pt x="0" y="87"/>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2" name="Freeform 226">
            <a:extLst>
              <a:ext uri="{FF2B5EF4-FFF2-40B4-BE49-F238E27FC236}">
                <a16:creationId xmlns:a16="http://schemas.microsoft.com/office/drawing/2014/main" id="{A6FE1AE2-DE65-4F44-9095-C0C607702DAE}"/>
              </a:ext>
            </a:extLst>
          </p:cNvPr>
          <p:cNvSpPr>
            <a:spLocks/>
          </p:cNvSpPr>
          <p:nvPr/>
        </p:nvSpPr>
        <p:spPr bwMode="auto">
          <a:xfrm>
            <a:off x="10393173" y="4166980"/>
            <a:ext cx="146180" cy="59263"/>
          </a:xfrm>
          <a:custGeom>
            <a:avLst/>
            <a:gdLst>
              <a:gd name="T0" fmla="*/ 0 w 37"/>
              <a:gd name="T1" fmla="*/ 11 h 15"/>
              <a:gd name="T2" fmla="*/ 37 w 37"/>
              <a:gd name="T3" fmla="*/ 15 h 15"/>
              <a:gd name="T4" fmla="*/ 37 w 37"/>
              <a:gd name="T5" fmla="*/ 4 h 15"/>
              <a:gd name="T6" fmla="*/ 0 w 37"/>
              <a:gd name="T7" fmla="*/ 0 h 15"/>
              <a:gd name="T8" fmla="*/ 0 w 37"/>
              <a:gd name="T9" fmla="*/ 11 h 15"/>
            </a:gdLst>
            <a:ahLst/>
            <a:cxnLst>
              <a:cxn ang="0">
                <a:pos x="T0" y="T1"/>
              </a:cxn>
              <a:cxn ang="0">
                <a:pos x="T2" y="T3"/>
              </a:cxn>
              <a:cxn ang="0">
                <a:pos x="T4" y="T5"/>
              </a:cxn>
              <a:cxn ang="0">
                <a:pos x="T6" y="T7"/>
              </a:cxn>
              <a:cxn ang="0">
                <a:pos x="T8" y="T9"/>
              </a:cxn>
            </a:cxnLst>
            <a:rect l="0" t="0" r="r" b="b"/>
            <a:pathLst>
              <a:path w="37" h="15">
                <a:moveTo>
                  <a:pt x="0" y="11"/>
                </a:moveTo>
                <a:lnTo>
                  <a:pt x="37" y="15"/>
                </a:lnTo>
                <a:lnTo>
                  <a:pt x="37" y="4"/>
                </a:lnTo>
                <a:lnTo>
                  <a:pt x="0" y="0"/>
                </a:lnTo>
                <a:lnTo>
                  <a:pt x="0" y="11"/>
                </a:lnTo>
                <a:close/>
              </a:path>
            </a:pathLst>
          </a:custGeom>
          <a:solidFill>
            <a:srgbClr val="2D3D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3" name="Freeform 227">
            <a:extLst>
              <a:ext uri="{FF2B5EF4-FFF2-40B4-BE49-F238E27FC236}">
                <a16:creationId xmlns:a16="http://schemas.microsoft.com/office/drawing/2014/main" id="{F95B9C4B-D80D-604B-87B7-8E64D8430056}"/>
              </a:ext>
            </a:extLst>
          </p:cNvPr>
          <p:cNvSpPr>
            <a:spLocks/>
          </p:cNvSpPr>
          <p:nvPr/>
        </p:nvSpPr>
        <p:spPr bwMode="auto">
          <a:xfrm>
            <a:off x="10657875" y="4348717"/>
            <a:ext cx="529405" cy="47410"/>
          </a:xfrm>
          <a:custGeom>
            <a:avLst/>
            <a:gdLst>
              <a:gd name="T0" fmla="*/ 0 w 134"/>
              <a:gd name="T1" fmla="*/ 0 h 12"/>
              <a:gd name="T2" fmla="*/ 134 w 134"/>
              <a:gd name="T3" fmla="*/ 0 h 12"/>
              <a:gd name="T4" fmla="*/ 134 w 134"/>
              <a:gd name="T5" fmla="*/ 6 h 12"/>
              <a:gd name="T6" fmla="*/ 1 w 134"/>
              <a:gd name="T7" fmla="*/ 12 h 12"/>
              <a:gd name="T8" fmla="*/ 0 w 134"/>
              <a:gd name="T9" fmla="*/ 0 h 12"/>
            </a:gdLst>
            <a:ahLst/>
            <a:cxnLst>
              <a:cxn ang="0">
                <a:pos x="T0" y="T1"/>
              </a:cxn>
              <a:cxn ang="0">
                <a:pos x="T2" y="T3"/>
              </a:cxn>
              <a:cxn ang="0">
                <a:pos x="T4" y="T5"/>
              </a:cxn>
              <a:cxn ang="0">
                <a:pos x="T6" y="T7"/>
              </a:cxn>
              <a:cxn ang="0">
                <a:pos x="T8" y="T9"/>
              </a:cxn>
            </a:cxnLst>
            <a:rect l="0" t="0" r="r" b="b"/>
            <a:pathLst>
              <a:path w="134" h="12">
                <a:moveTo>
                  <a:pt x="0" y="0"/>
                </a:moveTo>
                <a:lnTo>
                  <a:pt x="134" y="0"/>
                </a:lnTo>
                <a:lnTo>
                  <a:pt x="134" y="6"/>
                </a:lnTo>
                <a:lnTo>
                  <a:pt x="1" y="12"/>
                </a:lnTo>
                <a:lnTo>
                  <a:pt x="0" y="0"/>
                </a:lnTo>
                <a:close/>
              </a:path>
            </a:pathLst>
          </a:custGeom>
          <a:solidFill>
            <a:srgbClr val="002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4" name="Freeform 228">
            <a:extLst>
              <a:ext uri="{FF2B5EF4-FFF2-40B4-BE49-F238E27FC236}">
                <a16:creationId xmlns:a16="http://schemas.microsoft.com/office/drawing/2014/main" id="{99EAF25B-A2ED-A54D-9CAF-6EEEBF58C343}"/>
              </a:ext>
            </a:extLst>
          </p:cNvPr>
          <p:cNvSpPr>
            <a:spLocks/>
          </p:cNvSpPr>
          <p:nvPr/>
        </p:nvSpPr>
        <p:spPr bwMode="auto">
          <a:xfrm>
            <a:off x="10985792" y="3076566"/>
            <a:ext cx="75066" cy="67163"/>
          </a:xfrm>
          <a:custGeom>
            <a:avLst/>
            <a:gdLst>
              <a:gd name="T0" fmla="*/ 6 w 10"/>
              <a:gd name="T1" fmla="*/ 0 h 9"/>
              <a:gd name="T2" fmla="*/ 0 w 10"/>
              <a:gd name="T3" fmla="*/ 9 h 9"/>
              <a:gd name="T4" fmla="*/ 10 w 10"/>
              <a:gd name="T5" fmla="*/ 3 h 9"/>
              <a:gd name="T6" fmla="*/ 6 w 10"/>
              <a:gd name="T7" fmla="*/ 0 h 9"/>
            </a:gdLst>
            <a:ahLst/>
            <a:cxnLst>
              <a:cxn ang="0">
                <a:pos x="T0" y="T1"/>
              </a:cxn>
              <a:cxn ang="0">
                <a:pos x="T2" y="T3"/>
              </a:cxn>
              <a:cxn ang="0">
                <a:pos x="T4" y="T5"/>
              </a:cxn>
              <a:cxn ang="0">
                <a:pos x="T6" y="T7"/>
              </a:cxn>
            </a:cxnLst>
            <a:rect l="0" t="0" r="r" b="b"/>
            <a:pathLst>
              <a:path w="10" h="9">
                <a:moveTo>
                  <a:pt x="6" y="0"/>
                </a:moveTo>
                <a:cubicBezTo>
                  <a:pt x="0" y="9"/>
                  <a:pt x="0" y="9"/>
                  <a:pt x="0" y="9"/>
                </a:cubicBezTo>
                <a:cubicBezTo>
                  <a:pt x="0" y="9"/>
                  <a:pt x="6" y="8"/>
                  <a:pt x="10" y="3"/>
                </a:cubicBezTo>
                <a:lnTo>
                  <a:pt x="6" y="0"/>
                </a:lnTo>
                <a:close/>
              </a:path>
            </a:pathLst>
          </a:custGeom>
          <a:solidFill>
            <a:srgbClr val="CB8C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5" name="Freeform 229">
            <a:extLst>
              <a:ext uri="{FF2B5EF4-FFF2-40B4-BE49-F238E27FC236}">
                <a16:creationId xmlns:a16="http://schemas.microsoft.com/office/drawing/2014/main" id="{6A5B3D18-0A68-D345-A0AE-EC4D3EFEC165}"/>
              </a:ext>
            </a:extLst>
          </p:cNvPr>
          <p:cNvSpPr>
            <a:spLocks/>
          </p:cNvSpPr>
          <p:nvPr/>
        </p:nvSpPr>
        <p:spPr bwMode="auto">
          <a:xfrm>
            <a:off x="10985792" y="3076566"/>
            <a:ext cx="67164" cy="67163"/>
          </a:xfrm>
          <a:custGeom>
            <a:avLst/>
            <a:gdLst>
              <a:gd name="T0" fmla="*/ 6 w 9"/>
              <a:gd name="T1" fmla="*/ 0 h 9"/>
              <a:gd name="T2" fmla="*/ 0 w 9"/>
              <a:gd name="T3" fmla="*/ 9 h 9"/>
              <a:gd name="T4" fmla="*/ 9 w 9"/>
              <a:gd name="T5" fmla="*/ 2 h 9"/>
              <a:gd name="T6" fmla="*/ 6 w 9"/>
              <a:gd name="T7" fmla="*/ 0 h 9"/>
            </a:gdLst>
            <a:ahLst/>
            <a:cxnLst>
              <a:cxn ang="0">
                <a:pos x="T0" y="T1"/>
              </a:cxn>
              <a:cxn ang="0">
                <a:pos x="T2" y="T3"/>
              </a:cxn>
              <a:cxn ang="0">
                <a:pos x="T4" y="T5"/>
              </a:cxn>
              <a:cxn ang="0">
                <a:pos x="T6" y="T7"/>
              </a:cxn>
            </a:cxnLst>
            <a:rect l="0" t="0" r="r" b="b"/>
            <a:pathLst>
              <a:path w="9" h="9">
                <a:moveTo>
                  <a:pt x="6" y="0"/>
                </a:moveTo>
                <a:cubicBezTo>
                  <a:pt x="0" y="9"/>
                  <a:pt x="0" y="9"/>
                  <a:pt x="0" y="9"/>
                </a:cubicBezTo>
                <a:cubicBezTo>
                  <a:pt x="0" y="9"/>
                  <a:pt x="5" y="8"/>
                  <a:pt x="9" y="2"/>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1" name="Freeform 202">
            <a:extLst>
              <a:ext uri="{FF2B5EF4-FFF2-40B4-BE49-F238E27FC236}">
                <a16:creationId xmlns:a16="http://schemas.microsoft.com/office/drawing/2014/main" id="{89CCACC6-D0E4-B64C-A95C-4E9C745A03BE}"/>
              </a:ext>
            </a:extLst>
          </p:cNvPr>
          <p:cNvSpPr>
            <a:spLocks/>
          </p:cNvSpPr>
          <p:nvPr/>
        </p:nvSpPr>
        <p:spPr bwMode="auto">
          <a:xfrm flipH="1">
            <a:off x="10970223" y="5010095"/>
            <a:ext cx="225197" cy="655829"/>
          </a:xfrm>
          <a:custGeom>
            <a:avLst/>
            <a:gdLst>
              <a:gd name="T0" fmla="*/ 54 w 57"/>
              <a:gd name="T1" fmla="*/ 0 h 166"/>
              <a:gd name="T2" fmla="*/ 0 w 57"/>
              <a:gd name="T3" fmla="*/ 2 h 166"/>
              <a:gd name="T4" fmla="*/ 7 w 57"/>
              <a:gd name="T5" fmla="*/ 165 h 166"/>
              <a:gd name="T6" fmla="*/ 57 w 57"/>
              <a:gd name="T7" fmla="*/ 166 h 166"/>
              <a:gd name="T8" fmla="*/ 54 w 57"/>
              <a:gd name="T9" fmla="*/ 0 h 166"/>
            </a:gdLst>
            <a:ahLst/>
            <a:cxnLst>
              <a:cxn ang="0">
                <a:pos x="T0" y="T1"/>
              </a:cxn>
              <a:cxn ang="0">
                <a:pos x="T2" y="T3"/>
              </a:cxn>
              <a:cxn ang="0">
                <a:pos x="T4" y="T5"/>
              </a:cxn>
              <a:cxn ang="0">
                <a:pos x="T6" y="T7"/>
              </a:cxn>
              <a:cxn ang="0">
                <a:pos x="T8" y="T9"/>
              </a:cxn>
            </a:cxnLst>
            <a:rect l="0" t="0" r="r" b="b"/>
            <a:pathLst>
              <a:path w="57" h="166">
                <a:moveTo>
                  <a:pt x="54" y="0"/>
                </a:moveTo>
                <a:lnTo>
                  <a:pt x="0" y="2"/>
                </a:lnTo>
                <a:lnTo>
                  <a:pt x="7" y="165"/>
                </a:lnTo>
                <a:lnTo>
                  <a:pt x="57" y="166"/>
                </a:lnTo>
                <a:lnTo>
                  <a:pt x="54" y="0"/>
                </a:lnTo>
                <a:close/>
              </a:path>
            </a:pathLst>
          </a:custGeom>
          <a:solidFill>
            <a:srgbClr val="396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9" name="Group 8">
            <a:extLst>
              <a:ext uri="{FF2B5EF4-FFF2-40B4-BE49-F238E27FC236}">
                <a16:creationId xmlns:a16="http://schemas.microsoft.com/office/drawing/2014/main" id="{1F65250E-842B-4DBD-BD32-B94F818772F4}"/>
              </a:ext>
            </a:extLst>
          </p:cNvPr>
          <p:cNvGrpSpPr/>
          <p:nvPr/>
        </p:nvGrpSpPr>
        <p:grpSpPr>
          <a:xfrm>
            <a:off x="6421115" y="1130196"/>
            <a:ext cx="774352" cy="1149679"/>
            <a:chOff x="6421115" y="1130196"/>
            <a:chExt cx="774352" cy="1149679"/>
          </a:xfrm>
        </p:grpSpPr>
        <p:sp>
          <p:nvSpPr>
            <p:cNvPr id="219" name="Freeform 54">
              <a:extLst>
                <a:ext uri="{FF2B5EF4-FFF2-40B4-BE49-F238E27FC236}">
                  <a16:creationId xmlns:a16="http://schemas.microsoft.com/office/drawing/2014/main" id="{05658E45-3498-6545-BC6B-8CB7EF5D7789}"/>
                </a:ext>
              </a:extLst>
            </p:cNvPr>
            <p:cNvSpPr>
              <a:spLocks/>
            </p:cNvSpPr>
            <p:nvPr/>
          </p:nvSpPr>
          <p:spPr bwMode="auto">
            <a:xfrm>
              <a:off x="6421115" y="1130196"/>
              <a:ext cx="774352" cy="97189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0" name="Rectangle 55">
              <a:extLst>
                <a:ext uri="{FF2B5EF4-FFF2-40B4-BE49-F238E27FC236}">
                  <a16:creationId xmlns:a16="http://schemas.microsoft.com/office/drawing/2014/main" id="{AFACBB20-B433-BB40-8D93-5C1761C37CFC}"/>
                </a:ext>
              </a:extLst>
            </p:cNvPr>
            <p:cNvSpPr>
              <a:spLocks noChangeArrowheads="1"/>
            </p:cNvSpPr>
            <p:nvPr/>
          </p:nvSpPr>
          <p:spPr bwMode="auto">
            <a:xfrm>
              <a:off x="6658162" y="2030975"/>
              <a:ext cx="300258" cy="173834"/>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1" name="Freeform 56">
              <a:extLst>
                <a:ext uri="{FF2B5EF4-FFF2-40B4-BE49-F238E27FC236}">
                  <a16:creationId xmlns:a16="http://schemas.microsoft.com/office/drawing/2014/main" id="{B6E662DC-CA18-6245-A752-60D8E05CA311}"/>
                </a:ext>
              </a:extLst>
            </p:cNvPr>
            <p:cNvSpPr>
              <a:spLocks/>
            </p:cNvSpPr>
            <p:nvPr/>
          </p:nvSpPr>
          <p:spPr bwMode="auto">
            <a:xfrm>
              <a:off x="6709522" y="2204809"/>
              <a:ext cx="197538" cy="75066"/>
            </a:xfrm>
            <a:custGeom>
              <a:avLst/>
              <a:gdLst>
                <a:gd name="T0" fmla="*/ 7 w 50"/>
                <a:gd name="T1" fmla="*/ 19 h 19"/>
                <a:gd name="T2" fmla="*/ 43 w 50"/>
                <a:gd name="T3" fmla="*/ 19 h 19"/>
                <a:gd name="T4" fmla="*/ 50 w 50"/>
                <a:gd name="T5" fmla="*/ 0 h 19"/>
                <a:gd name="T6" fmla="*/ 0 w 50"/>
                <a:gd name="T7" fmla="*/ 0 h 19"/>
                <a:gd name="T8" fmla="*/ 7 w 50"/>
                <a:gd name="T9" fmla="*/ 19 h 19"/>
              </a:gdLst>
              <a:ahLst/>
              <a:cxnLst>
                <a:cxn ang="0">
                  <a:pos x="T0" y="T1"/>
                </a:cxn>
                <a:cxn ang="0">
                  <a:pos x="T2" y="T3"/>
                </a:cxn>
                <a:cxn ang="0">
                  <a:pos x="T4" y="T5"/>
                </a:cxn>
                <a:cxn ang="0">
                  <a:pos x="T6" y="T7"/>
                </a:cxn>
                <a:cxn ang="0">
                  <a:pos x="T8" y="T9"/>
                </a:cxn>
              </a:cxnLst>
              <a:rect l="0" t="0" r="r" b="b"/>
              <a:pathLst>
                <a:path w="50" h="19">
                  <a:moveTo>
                    <a:pt x="7" y="19"/>
                  </a:moveTo>
                  <a:lnTo>
                    <a:pt x="43" y="19"/>
                  </a:lnTo>
                  <a:lnTo>
                    <a:pt x="50" y="0"/>
                  </a:lnTo>
                  <a:lnTo>
                    <a:pt x="0" y="0"/>
                  </a:lnTo>
                  <a:lnTo>
                    <a:pt x="7"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Line 57">
              <a:extLst>
                <a:ext uri="{FF2B5EF4-FFF2-40B4-BE49-F238E27FC236}">
                  <a16:creationId xmlns:a16="http://schemas.microsoft.com/office/drawing/2014/main" id="{D1EF376C-5521-8646-B718-DFC2480F8D21}"/>
                </a:ext>
              </a:extLst>
            </p:cNvPr>
            <p:cNvSpPr>
              <a:spLocks noChangeShapeType="1"/>
            </p:cNvSpPr>
            <p:nvPr/>
          </p:nvSpPr>
          <p:spPr bwMode="auto">
            <a:xfrm>
              <a:off x="6658162" y="2153449"/>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3" name="Line 58">
              <a:extLst>
                <a:ext uri="{FF2B5EF4-FFF2-40B4-BE49-F238E27FC236}">
                  <a16:creationId xmlns:a16="http://schemas.microsoft.com/office/drawing/2014/main" id="{EFEBAC76-6E2D-FA43-B2C2-EA2BAEDF0C70}"/>
                </a:ext>
              </a:extLst>
            </p:cNvPr>
            <p:cNvSpPr>
              <a:spLocks noChangeShapeType="1"/>
            </p:cNvSpPr>
            <p:nvPr/>
          </p:nvSpPr>
          <p:spPr bwMode="auto">
            <a:xfrm>
              <a:off x="6658162" y="2109992"/>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4" name="Line 59">
              <a:extLst>
                <a:ext uri="{FF2B5EF4-FFF2-40B4-BE49-F238E27FC236}">
                  <a16:creationId xmlns:a16="http://schemas.microsoft.com/office/drawing/2014/main" id="{08CEF7AB-F313-0144-BD89-0F5C4EA8FB05}"/>
                </a:ext>
              </a:extLst>
            </p:cNvPr>
            <p:cNvSpPr>
              <a:spLocks noChangeShapeType="1"/>
            </p:cNvSpPr>
            <p:nvPr/>
          </p:nvSpPr>
          <p:spPr bwMode="auto">
            <a:xfrm>
              <a:off x="6658162" y="2066530"/>
              <a:ext cx="300258" cy="27656"/>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18" name="Freeform 54">
            <a:extLst>
              <a:ext uri="{FF2B5EF4-FFF2-40B4-BE49-F238E27FC236}">
                <a16:creationId xmlns:a16="http://schemas.microsoft.com/office/drawing/2014/main" id="{70855EBE-8BEE-4485-8ADF-CC810164A8A8}"/>
              </a:ext>
            </a:extLst>
          </p:cNvPr>
          <p:cNvSpPr>
            <a:spLocks/>
          </p:cNvSpPr>
          <p:nvPr/>
        </p:nvSpPr>
        <p:spPr bwMode="auto">
          <a:xfrm>
            <a:off x="8320685" y="1056138"/>
            <a:ext cx="894071" cy="112215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0" name="Group 9">
            <a:extLst>
              <a:ext uri="{FF2B5EF4-FFF2-40B4-BE49-F238E27FC236}">
                <a16:creationId xmlns:a16="http://schemas.microsoft.com/office/drawing/2014/main" id="{9FE487D8-D2E2-4E70-9D9E-4C39FC40FC95}"/>
              </a:ext>
            </a:extLst>
          </p:cNvPr>
          <p:cNvGrpSpPr/>
          <p:nvPr/>
        </p:nvGrpSpPr>
        <p:grpSpPr>
          <a:xfrm>
            <a:off x="8380544" y="1130196"/>
            <a:ext cx="774352" cy="1149679"/>
            <a:chOff x="8380544" y="1130196"/>
            <a:chExt cx="774352" cy="1149679"/>
          </a:xfrm>
        </p:grpSpPr>
        <p:sp>
          <p:nvSpPr>
            <p:cNvPr id="225" name="Freeform 54">
              <a:extLst>
                <a:ext uri="{FF2B5EF4-FFF2-40B4-BE49-F238E27FC236}">
                  <a16:creationId xmlns:a16="http://schemas.microsoft.com/office/drawing/2014/main" id="{AD0883E7-3CDA-43C9-8486-5CEE163303DD}"/>
                </a:ext>
              </a:extLst>
            </p:cNvPr>
            <p:cNvSpPr>
              <a:spLocks/>
            </p:cNvSpPr>
            <p:nvPr/>
          </p:nvSpPr>
          <p:spPr bwMode="auto">
            <a:xfrm>
              <a:off x="8380544" y="1130196"/>
              <a:ext cx="774352" cy="97189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2" name="Rectangle 55">
              <a:extLst>
                <a:ext uri="{FF2B5EF4-FFF2-40B4-BE49-F238E27FC236}">
                  <a16:creationId xmlns:a16="http://schemas.microsoft.com/office/drawing/2014/main" id="{BE9B10B5-53B0-4208-9016-34FF58E2445A}"/>
                </a:ext>
              </a:extLst>
            </p:cNvPr>
            <p:cNvSpPr>
              <a:spLocks noChangeArrowheads="1"/>
            </p:cNvSpPr>
            <p:nvPr/>
          </p:nvSpPr>
          <p:spPr bwMode="auto">
            <a:xfrm>
              <a:off x="8617591" y="2030975"/>
              <a:ext cx="300258" cy="173834"/>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3" name="Freeform 56">
              <a:extLst>
                <a:ext uri="{FF2B5EF4-FFF2-40B4-BE49-F238E27FC236}">
                  <a16:creationId xmlns:a16="http://schemas.microsoft.com/office/drawing/2014/main" id="{B6761123-6A39-4E21-9EC8-44FC63E8E9D8}"/>
                </a:ext>
              </a:extLst>
            </p:cNvPr>
            <p:cNvSpPr>
              <a:spLocks/>
            </p:cNvSpPr>
            <p:nvPr/>
          </p:nvSpPr>
          <p:spPr bwMode="auto">
            <a:xfrm>
              <a:off x="8668951" y="2204809"/>
              <a:ext cx="197538" cy="75066"/>
            </a:xfrm>
            <a:custGeom>
              <a:avLst/>
              <a:gdLst>
                <a:gd name="T0" fmla="*/ 7 w 50"/>
                <a:gd name="T1" fmla="*/ 19 h 19"/>
                <a:gd name="T2" fmla="*/ 43 w 50"/>
                <a:gd name="T3" fmla="*/ 19 h 19"/>
                <a:gd name="T4" fmla="*/ 50 w 50"/>
                <a:gd name="T5" fmla="*/ 0 h 19"/>
                <a:gd name="T6" fmla="*/ 0 w 50"/>
                <a:gd name="T7" fmla="*/ 0 h 19"/>
                <a:gd name="T8" fmla="*/ 7 w 50"/>
                <a:gd name="T9" fmla="*/ 19 h 19"/>
              </a:gdLst>
              <a:ahLst/>
              <a:cxnLst>
                <a:cxn ang="0">
                  <a:pos x="T0" y="T1"/>
                </a:cxn>
                <a:cxn ang="0">
                  <a:pos x="T2" y="T3"/>
                </a:cxn>
                <a:cxn ang="0">
                  <a:pos x="T4" y="T5"/>
                </a:cxn>
                <a:cxn ang="0">
                  <a:pos x="T6" y="T7"/>
                </a:cxn>
                <a:cxn ang="0">
                  <a:pos x="T8" y="T9"/>
                </a:cxn>
              </a:cxnLst>
              <a:rect l="0" t="0" r="r" b="b"/>
              <a:pathLst>
                <a:path w="50" h="19">
                  <a:moveTo>
                    <a:pt x="7" y="19"/>
                  </a:moveTo>
                  <a:lnTo>
                    <a:pt x="43" y="19"/>
                  </a:lnTo>
                  <a:lnTo>
                    <a:pt x="50" y="0"/>
                  </a:lnTo>
                  <a:lnTo>
                    <a:pt x="0" y="0"/>
                  </a:lnTo>
                  <a:lnTo>
                    <a:pt x="7"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4" name="Line 57">
              <a:extLst>
                <a:ext uri="{FF2B5EF4-FFF2-40B4-BE49-F238E27FC236}">
                  <a16:creationId xmlns:a16="http://schemas.microsoft.com/office/drawing/2014/main" id="{53B8A9EB-CC62-470B-8C5F-EBA8EF5B80D6}"/>
                </a:ext>
              </a:extLst>
            </p:cNvPr>
            <p:cNvSpPr>
              <a:spLocks noChangeShapeType="1"/>
            </p:cNvSpPr>
            <p:nvPr/>
          </p:nvSpPr>
          <p:spPr bwMode="auto">
            <a:xfrm>
              <a:off x="8617591" y="2153449"/>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5" name="Line 58">
              <a:extLst>
                <a:ext uri="{FF2B5EF4-FFF2-40B4-BE49-F238E27FC236}">
                  <a16:creationId xmlns:a16="http://schemas.microsoft.com/office/drawing/2014/main" id="{56301144-359F-4299-B9F6-94AE67DC3F4F}"/>
                </a:ext>
              </a:extLst>
            </p:cNvPr>
            <p:cNvSpPr>
              <a:spLocks noChangeShapeType="1"/>
            </p:cNvSpPr>
            <p:nvPr/>
          </p:nvSpPr>
          <p:spPr bwMode="auto">
            <a:xfrm>
              <a:off x="8617591" y="2109992"/>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6" name="Line 59">
              <a:extLst>
                <a:ext uri="{FF2B5EF4-FFF2-40B4-BE49-F238E27FC236}">
                  <a16:creationId xmlns:a16="http://schemas.microsoft.com/office/drawing/2014/main" id="{A13A2D86-8AE8-4C95-9280-DD164765E8CD}"/>
                </a:ext>
              </a:extLst>
            </p:cNvPr>
            <p:cNvSpPr>
              <a:spLocks noChangeShapeType="1"/>
            </p:cNvSpPr>
            <p:nvPr/>
          </p:nvSpPr>
          <p:spPr bwMode="auto">
            <a:xfrm>
              <a:off x="8617591" y="2066530"/>
              <a:ext cx="300258" cy="27656"/>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88" name="Freeform 54">
            <a:extLst>
              <a:ext uri="{FF2B5EF4-FFF2-40B4-BE49-F238E27FC236}">
                <a16:creationId xmlns:a16="http://schemas.microsoft.com/office/drawing/2014/main" id="{275C34BC-CF1D-4388-ABCD-421E553B4B77}"/>
              </a:ext>
            </a:extLst>
          </p:cNvPr>
          <p:cNvSpPr>
            <a:spLocks/>
          </p:cNvSpPr>
          <p:nvPr/>
        </p:nvSpPr>
        <p:spPr bwMode="auto">
          <a:xfrm>
            <a:off x="10280114" y="1056138"/>
            <a:ext cx="894071" cy="112215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3FCB91D9-F525-4BDC-82C6-C7C0C1040EAD}"/>
              </a:ext>
            </a:extLst>
          </p:cNvPr>
          <p:cNvGrpSpPr/>
          <p:nvPr/>
        </p:nvGrpSpPr>
        <p:grpSpPr>
          <a:xfrm>
            <a:off x="10339973" y="1130196"/>
            <a:ext cx="774352" cy="1149679"/>
            <a:chOff x="10339973" y="1130196"/>
            <a:chExt cx="774352" cy="1149679"/>
          </a:xfrm>
        </p:grpSpPr>
        <p:sp>
          <p:nvSpPr>
            <p:cNvPr id="289" name="Freeform 54">
              <a:extLst>
                <a:ext uri="{FF2B5EF4-FFF2-40B4-BE49-F238E27FC236}">
                  <a16:creationId xmlns:a16="http://schemas.microsoft.com/office/drawing/2014/main" id="{C5B718BE-588D-42AF-957B-105E90FFBD00}"/>
                </a:ext>
              </a:extLst>
            </p:cNvPr>
            <p:cNvSpPr>
              <a:spLocks/>
            </p:cNvSpPr>
            <p:nvPr/>
          </p:nvSpPr>
          <p:spPr bwMode="auto">
            <a:xfrm>
              <a:off x="10339973" y="1130196"/>
              <a:ext cx="774352" cy="971893"/>
            </a:xfrm>
            <a:custGeom>
              <a:avLst/>
              <a:gdLst>
                <a:gd name="T0" fmla="*/ 105 w 105"/>
                <a:gd name="T1" fmla="*/ 53 h 133"/>
                <a:gd name="T2" fmla="*/ 53 w 105"/>
                <a:gd name="T3" fmla="*/ 0 h 133"/>
                <a:gd name="T4" fmla="*/ 0 w 105"/>
                <a:gd name="T5" fmla="*/ 53 h 133"/>
                <a:gd name="T6" fmla="*/ 16 w 105"/>
                <a:gd name="T7" fmla="*/ 90 h 133"/>
                <a:gd name="T8" fmla="*/ 16 w 105"/>
                <a:gd name="T9" fmla="*/ 90 h 133"/>
                <a:gd name="T10" fmla="*/ 32 w 105"/>
                <a:gd name="T11" fmla="*/ 124 h 133"/>
                <a:gd name="T12" fmla="*/ 52 w 105"/>
                <a:gd name="T13" fmla="*/ 132 h 133"/>
                <a:gd name="T14" fmla="*/ 52 w 105"/>
                <a:gd name="T15" fmla="*/ 133 h 133"/>
                <a:gd name="T16" fmla="*/ 53 w 105"/>
                <a:gd name="T17" fmla="*/ 133 h 133"/>
                <a:gd name="T18" fmla="*/ 53 w 105"/>
                <a:gd name="T19" fmla="*/ 133 h 133"/>
                <a:gd name="T20" fmla="*/ 54 w 105"/>
                <a:gd name="T21" fmla="*/ 132 h 133"/>
                <a:gd name="T22" fmla="*/ 73 w 105"/>
                <a:gd name="T23" fmla="*/ 124 h 133"/>
                <a:gd name="T24" fmla="*/ 89 w 105"/>
                <a:gd name="T25" fmla="*/ 91 h 133"/>
                <a:gd name="T26" fmla="*/ 105 w 105"/>
                <a:gd name="T27" fmla="*/ 5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5" h="133">
                  <a:moveTo>
                    <a:pt x="105" y="53"/>
                  </a:moveTo>
                  <a:cubicBezTo>
                    <a:pt x="105" y="24"/>
                    <a:pt x="82" y="0"/>
                    <a:pt x="53" y="0"/>
                  </a:cubicBezTo>
                  <a:cubicBezTo>
                    <a:pt x="24" y="0"/>
                    <a:pt x="0" y="24"/>
                    <a:pt x="0" y="53"/>
                  </a:cubicBezTo>
                  <a:cubicBezTo>
                    <a:pt x="0" y="67"/>
                    <a:pt x="6" y="81"/>
                    <a:pt x="16" y="90"/>
                  </a:cubicBezTo>
                  <a:cubicBezTo>
                    <a:pt x="16" y="90"/>
                    <a:pt x="16" y="90"/>
                    <a:pt x="16" y="90"/>
                  </a:cubicBezTo>
                  <a:cubicBezTo>
                    <a:pt x="32" y="106"/>
                    <a:pt x="32" y="124"/>
                    <a:pt x="32" y="124"/>
                  </a:cubicBezTo>
                  <a:cubicBezTo>
                    <a:pt x="52" y="132"/>
                    <a:pt x="52" y="132"/>
                    <a:pt x="52" y="132"/>
                  </a:cubicBezTo>
                  <a:cubicBezTo>
                    <a:pt x="52" y="133"/>
                    <a:pt x="52" y="133"/>
                    <a:pt x="52" y="133"/>
                  </a:cubicBezTo>
                  <a:cubicBezTo>
                    <a:pt x="53" y="133"/>
                    <a:pt x="53" y="133"/>
                    <a:pt x="53" y="133"/>
                  </a:cubicBezTo>
                  <a:cubicBezTo>
                    <a:pt x="53" y="133"/>
                    <a:pt x="53" y="133"/>
                    <a:pt x="53" y="133"/>
                  </a:cubicBezTo>
                  <a:cubicBezTo>
                    <a:pt x="54" y="132"/>
                    <a:pt x="54" y="132"/>
                    <a:pt x="54" y="132"/>
                  </a:cubicBezTo>
                  <a:cubicBezTo>
                    <a:pt x="73" y="124"/>
                    <a:pt x="73" y="124"/>
                    <a:pt x="73" y="124"/>
                  </a:cubicBezTo>
                  <a:cubicBezTo>
                    <a:pt x="73" y="124"/>
                    <a:pt x="74" y="107"/>
                    <a:pt x="89" y="91"/>
                  </a:cubicBezTo>
                  <a:cubicBezTo>
                    <a:pt x="99" y="81"/>
                    <a:pt x="105" y="68"/>
                    <a:pt x="105" y="53"/>
                  </a:cubicBezTo>
                  <a:close/>
                </a:path>
              </a:pathLst>
            </a:custGeom>
            <a:solidFill>
              <a:schemeClr val="bg1">
                <a:lumMod val="8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0" name="Rectangle 55">
              <a:extLst>
                <a:ext uri="{FF2B5EF4-FFF2-40B4-BE49-F238E27FC236}">
                  <a16:creationId xmlns:a16="http://schemas.microsoft.com/office/drawing/2014/main" id="{CB21FE30-6E53-42FA-A40F-EC7EB7444B44}"/>
                </a:ext>
              </a:extLst>
            </p:cNvPr>
            <p:cNvSpPr>
              <a:spLocks noChangeArrowheads="1"/>
            </p:cNvSpPr>
            <p:nvPr/>
          </p:nvSpPr>
          <p:spPr bwMode="auto">
            <a:xfrm>
              <a:off x="10577020" y="2030975"/>
              <a:ext cx="300258" cy="173834"/>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1" name="Freeform 56">
              <a:extLst>
                <a:ext uri="{FF2B5EF4-FFF2-40B4-BE49-F238E27FC236}">
                  <a16:creationId xmlns:a16="http://schemas.microsoft.com/office/drawing/2014/main" id="{11C1049C-18CD-4C06-89E1-596DB6805F7A}"/>
                </a:ext>
              </a:extLst>
            </p:cNvPr>
            <p:cNvSpPr>
              <a:spLocks/>
            </p:cNvSpPr>
            <p:nvPr/>
          </p:nvSpPr>
          <p:spPr bwMode="auto">
            <a:xfrm>
              <a:off x="10628380" y="2204809"/>
              <a:ext cx="197538" cy="75066"/>
            </a:xfrm>
            <a:custGeom>
              <a:avLst/>
              <a:gdLst>
                <a:gd name="T0" fmla="*/ 7 w 50"/>
                <a:gd name="T1" fmla="*/ 19 h 19"/>
                <a:gd name="T2" fmla="*/ 43 w 50"/>
                <a:gd name="T3" fmla="*/ 19 h 19"/>
                <a:gd name="T4" fmla="*/ 50 w 50"/>
                <a:gd name="T5" fmla="*/ 0 h 19"/>
                <a:gd name="T6" fmla="*/ 0 w 50"/>
                <a:gd name="T7" fmla="*/ 0 h 19"/>
                <a:gd name="T8" fmla="*/ 7 w 50"/>
                <a:gd name="T9" fmla="*/ 19 h 19"/>
              </a:gdLst>
              <a:ahLst/>
              <a:cxnLst>
                <a:cxn ang="0">
                  <a:pos x="T0" y="T1"/>
                </a:cxn>
                <a:cxn ang="0">
                  <a:pos x="T2" y="T3"/>
                </a:cxn>
                <a:cxn ang="0">
                  <a:pos x="T4" y="T5"/>
                </a:cxn>
                <a:cxn ang="0">
                  <a:pos x="T6" y="T7"/>
                </a:cxn>
                <a:cxn ang="0">
                  <a:pos x="T8" y="T9"/>
                </a:cxn>
              </a:cxnLst>
              <a:rect l="0" t="0" r="r" b="b"/>
              <a:pathLst>
                <a:path w="50" h="19">
                  <a:moveTo>
                    <a:pt x="7" y="19"/>
                  </a:moveTo>
                  <a:lnTo>
                    <a:pt x="43" y="19"/>
                  </a:lnTo>
                  <a:lnTo>
                    <a:pt x="50" y="0"/>
                  </a:lnTo>
                  <a:lnTo>
                    <a:pt x="0" y="0"/>
                  </a:lnTo>
                  <a:lnTo>
                    <a:pt x="7" y="19"/>
                  </a:lnTo>
                  <a:close/>
                </a:path>
              </a:pathLst>
            </a:custGeom>
            <a:solidFill>
              <a:srgbClr val="5050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2" name="Line 57">
              <a:extLst>
                <a:ext uri="{FF2B5EF4-FFF2-40B4-BE49-F238E27FC236}">
                  <a16:creationId xmlns:a16="http://schemas.microsoft.com/office/drawing/2014/main" id="{2DEF9F3E-8EF9-4B7A-9B79-A6D2739EDA67}"/>
                </a:ext>
              </a:extLst>
            </p:cNvPr>
            <p:cNvSpPr>
              <a:spLocks noChangeShapeType="1"/>
            </p:cNvSpPr>
            <p:nvPr/>
          </p:nvSpPr>
          <p:spPr bwMode="auto">
            <a:xfrm>
              <a:off x="10577020" y="2153449"/>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3" name="Line 58">
              <a:extLst>
                <a:ext uri="{FF2B5EF4-FFF2-40B4-BE49-F238E27FC236}">
                  <a16:creationId xmlns:a16="http://schemas.microsoft.com/office/drawing/2014/main" id="{F68E5EDC-3A52-429D-8808-FF6C7198384D}"/>
                </a:ext>
              </a:extLst>
            </p:cNvPr>
            <p:cNvSpPr>
              <a:spLocks noChangeShapeType="1"/>
            </p:cNvSpPr>
            <p:nvPr/>
          </p:nvSpPr>
          <p:spPr bwMode="auto">
            <a:xfrm>
              <a:off x="10577020" y="2109992"/>
              <a:ext cx="300258" cy="31607"/>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4" name="Line 59">
              <a:extLst>
                <a:ext uri="{FF2B5EF4-FFF2-40B4-BE49-F238E27FC236}">
                  <a16:creationId xmlns:a16="http://schemas.microsoft.com/office/drawing/2014/main" id="{028BDEAE-8B27-4F28-991B-C4EAA5F50FFE}"/>
                </a:ext>
              </a:extLst>
            </p:cNvPr>
            <p:cNvSpPr>
              <a:spLocks noChangeShapeType="1"/>
            </p:cNvSpPr>
            <p:nvPr/>
          </p:nvSpPr>
          <p:spPr bwMode="auto">
            <a:xfrm>
              <a:off x="10577020" y="2066530"/>
              <a:ext cx="300258" cy="27656"/>
            </a:xfrm>
            <a:prstGeom prst="line">
              <a:avLst/>
            </a:prstGeom>
            <a:noFill/>
            <a:ln w="6350" cap="rnd">
              <a:solidFill>
                <a:srgbClr val="50505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2771268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remove" grpId="0" nodeType="afterEffect">
                                  <p:stCondLst>
                                    <p:cond delay="0"/>
                                  </p:stCondLst>
                                  <p:childTnLst>
                                    <p:animEffect transition="out" filter="fade">
                                      <p:cBhvr>
                                        <p:cTn id="6" dur="1000" tmFilter="0, 0; .2, .5; .8, .5; 1, 0"/>
                                        <p:tgtEl>
                                          <p:spTgt spid="216"/>
                                        </p:tgtEl>
                                      </p:cBhvr>
                                    </p:animEffect>
                                    <p:animScale>
                                      <p:cBhvr>
                                        <p:cTn id="7" dur="500" autoRev="1" fill="hold"/>
                                        <p:tgtEl>
                                          <p:spTgt spid="216"/>
                                        </p:tgtEl>
                                      </p:cBhvr>
                                      <p:by x="105000" y="105000"/>
                                    </p:animScale>
                                  </p:childTnLst>
                                </p:cTn>
                              </p:par>
                              <p:par>
                                <p:cTn id="8" presetID="26" presetClass="emph" presetSubtype="0" repeatCount="indefinite" fill="remove" grpId="0" nodeType="withEffect">
                                  <p:stCondLst>
                                    <p:cond delay="500"/>
                                  </p:stCondLst>
                                  <p:childTnLst>
                                    <p:animEffect transition="out" filter="fade">
                                      <p:cBhvr>
                                        <p:cTn id="9" dur="1000" tmFilter="0, 0; .2, .5; .8, .5; 1, 0"/>
                                        <p:tgtEl>
                                          <p:spTgt spid="288"/>
                                        </p:tgtEl>
                                      </p:cBhvr>
                                    </p:animEffect>
                                    <p:animScale>
                                      <p:cBhvr>
                                        <p:cTn id="10" dur="500" autoRev="1" fill="hold"/>
                                        <p:tgtEl>
                                          <p:spTgt spid="288"/>
                                        </p:tgtEl>
                                      </p:cBhvr>
                                      <p:by x="105000" y="105000"/>
                                    </p:animScale>
                                  </p:childTnLst>
                                </p:cTn>
                              </p:par>
                              <p:par>
                                <p:cTn id="11" presetID="26" presetClass="emph" presetSubtype="0" repeatCount="indefinite" fill="remove" grpId="0" nodeType="withEffect">
                                  <p:stCondLst>
                                    <p:cond delay="250"/>
                                  </p:stCondLst>
                                  <p:childTnLst>
                                    <p:animEffect transition="out" filter="fade">
                                      <p:cBhvr>
                                        <p:cTn id="12" dur="1000" tmFilter="0, 0; .2, .5; .8, .5; 1, 0"/>
                                        <p:tgtEl>
                                          <p:spTgt spid="218"/>
                                        </p:tgtEl>
                                      </p:cBhvr>
                                    </p:animEffect>
                                    <p:animScale>
                                      <p:cBhvr>
                                        <p:cTn id="13" dur="500" autoRev="1" fill="hold"/>
                                        <p:tgtEl>
                                          <p:spTgt spid="2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P spid="218" grpId="0" animBg="1"/>
      <p:bldP spid="28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Picture 240">
            <a:extLst>
              <a:ext uri="{FF2B5EF4-FFF2-40B4-BE49-F238E27FC236}">
                <a16:creationId xmlns:a16="http://schemas.microsoft.com/office/drawing/2014/main" id="{144141C3-BEC1-4877-8185-27F7A3E19D2B}"/>
              </a:ext>
            </a:extLst>
          </p:cNvPr>
          <p:cNvPicPr>
            <a:picLocks noChangeAspect="1"/>
          </p:cNvPicPr>
          <p:nvPr/>
        </p:nvPicPr>
        <p:blipFill rotWithShape="1">
          <a:blip r:embed="rId3"/>
          <a:srcRect l="2726"/>
          <a:stretch/>
        </p:blipFill>
        <p:spPr>
          <a:xfrm>
            <a:off x="3590705" y="2121687"/>
            <a:ext cx="3125755" cy="2372729"/>
          </a:xfrm>
          <a:prstGeom prst="rect">
            <a:avLst/>
          </a:prstGeom>
          <a:effectLst>
            <a:outerShdw blurRad="50800" dist="38100" dir="2700000" algn="tl" rotWithShape="0">
              <a:prstClr val="black">
                <a:alpha val="40000"/>
              </a:prstClr>
            </a:outerShdw>
          </a:effectLst>
        </p:spPr>
      </p:pic>
      <p:sp>
        <p:nvSpPr>
          <p:cNvPr id="17" name="Title 16"/>
          <p:cNvSpPr>
            <a:spLocks noGrp="1"/>
          </p:cNvSpPr>
          <p:nvPr>
            <p:ph type="title"/>
          </p:nvPr>
        </p:nvSpPr>
        <p:spPr/>
        <p:txBody>
          <a:bodyPr vert="horz" wrap="square" lIns="0" tIns="0" rIns="0" bIns="0" rtlCol="0" anchor="t">
            <a:spAutoFit/>
          </a:bodyPr>
          <a:lstStyle/>
          <a:p>
            <a:r>
              <a:rPr lang="en-US"/>
              <a:t>Your feedback goes to our inbox</a:t>
            </a:r>
          </a:p>
        </p:txBody>
      </p:sp>
      <p:sp>
        <p:nvSpPr>
          <p:cNvPr id="8" name="Rectangle 6">
            <a:extLst>
              <a:ext uri="{FF2B5EF4-FFF2-40B4-BE49-F238E27FC236}">
                <a16:creationId xmlns:a16="http://schemas.microsoft.com/office/drawing/2014/main" id="{B7B40B27-17EB-4AA7-B91C-3E75E79839C6}"/>
              </a:ext>
            </a:extLst>
          </p:cNvPr>
          <p:cNvSpPr>
            <a:spLocks noChangeArrowheads="1"/>
          </p:cNvSpPr>
          <p:nvPr/>
        </p:nvSpPr>
        <p:spPr bwMode="auto">
          <a:xfrm>
            <a:off x="1653949" y="-594406"/>
            <a:ext cx="8372475" cy="777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7">
            <a:extLst>
              <a:ext uri="{FF2B5EF4-FFF2-40B4-BE49-F238E27FC236}">
                <a16:creationId xmlns:a16="http://schemas.microsoft.com/office/drawing/2014/main" id="{6F073AE2-7B04-4415-B8E1-09BAA0A1FABB}"/>
              </a:ext>
            </a:extLst>
          </p:cNvPr>
          <p:cNvSpPr>
            <a:spLocks/>
          </p:cNvSpPr>
          <p:nvPr/>
        </p:nvSpPr>
        <p:spPr bwMode="auto">
          <a:xfrm>
            <a:off x="1426548" y="1940420"/>
            <a:ext cx="4279900" cy="2733675"/>
          </a:xfrm>
          <a:custGeom>
            <a:avLst/>
            <a:gdLst>
              <a:gd name="T0" fmla="*/ 1207 w 1227"/>
              <a:gd name="T1" fmla="*/ 0 h 788"/>
              <a:gd name="T2" fmla="*/ 20 w 1227"/>
              <a:gd name="T3" fmla="*/ 0 h 788"/>
              <a:gd name="T4" fmla="*/ 0 w 1227"/>
              <a:gd name="T5" fmla="*/ 21 h 788"/>
              <a:gd name="T6" fmla="*/ 0 w 1227"/>
              <a:gd name="T7" fmla="*/ 788 h 788"/>
              <a:gd name="T8" fmla="*/ 1227 w 1227"/>
              <a:gd name="T9" fmla="*/ 788 h 788"/>
              <a:gd name="T10" fmla="*/ 1227 w 1227"/>
              <a:gd name="T11" fmla="*/ 21 h 788"/>
              <a:gd name="T12" fmla="*/ 1207 w 1227"/>
              <a:gd name="T13" fmla="*/ 0 h 788"/>
            </a:gdLst>
            <a:ahLst/>
            <a:cxnLst>
              <a:cxn ang="0">
                <a:pos x="T0" y="T1"/>
              </a:cxn>
              <a:cxn ang="0">
                <a:pos x="T2" y="T3"/>
              </a:cxn>
              <a:cxn ang="0">
                <a:pos x="T4" y="T5"/>
              </a:cxn>
              <a:cxn ang="0">
                <a:pos x="T6" y="T7"/>
              </a:cxn>
              <a:cxn ang="0">
                <a:pos x="T8" y="T9"/>
              </a:cxn>
              <a:cxn ang="0">
                <a:pos x="T10" y="T11"/>
              </a:cxn>
              <a:cxn ang="0">
                <a:pos x="T12" y="T13"/>
              </a:cxn>
            </a:cxnLst>
            <a:rect l="0" t="0" r="r" b="b"/>
            <a:pathLst>
              <a:path w="1227" h="788">
                <a:moveTo>
                  <a:pt x="1207" y="0"/>
                </a:moveTo>
                <a:cubicBezTo>
                  <a:pt x="20" y="0"/>
                  <a:pt x="20" y="0"/>
                  <a:pt x="20" y="0"/>
                </a:cubicBezTo>
                <a:cubicBezTo>
                  <a:pt x="9" y="0"/>
                  <a:pt x="0" y="10"/>
                  <a:pt x="0" y="21"/>
                </a:cubicBezTo>
                <a:cubicBezTo>
                  <a:pt x="0" y="788"/>
                  <a:pt x="0" y="788"/>
                  <a:pt x="0" y="788"/>
                </a:cubicBezTo>
                <a:cubicBezTo>
                  <a:pt x="1227" y="788"/>
                  <a:pt x="1227" y="788"/>
                  <a:pt x="1227" y="788"/>
                </a:cubicBezTo>
                <a:cubicBezTo>
                  <a:pt x="1227" y="21"/>
                  <a:pt x="1227" y="21"/>
                  <a:pt x="1227" y="21"/>
                </a:cubicBezTo>
                <a:cubicBezTo>
                  <a:pt x="1227" y="10"/>
                  <a:pt x="1218" y="0"/>
                  <a:pt x="1207" y="0"/>
                </a:cubicBezTo>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 name="Freeform 8">
            <a:extLst>
              <a:ext uri="{FF2B5EF4-FFF2-40B4-BE49-F238E27FC236}">
                <a16:creationId xmlns:a16="http://schemas.microsoft.com/office/drawing/2014/main" id="{D2CECB30-9A4D-4393-A7CA-2F2E8FCEC435}"/>
              </a:ext>
            </a:extLst>
          </p:cNvPr>
          <p:cNvSpPr>
            <a:spLocks/>
          </p:cNvSpPr>
          <p:nvPr/>
        </p:nvSpPr>
        <p:spPr bwMode="auto">
          <a:xfrm>
            <a:off x="1412261" y="1927720"/>
            <a:ext cx="4308475" cy="2760663"/>
          </a:xfrm>
          <a:custGeom>
            <a:avLst/>
            <a:gdLst>
              <a:gd name="T0" fmla="*/ 1211 w 1235"/>
              <a:gd name="T1" fmla="*/ 4 h 796"/>
              <a:gd name="T2" fmla="*/ 1211 w 1235"/>
              <a:gd name="T3" fmla="*/ 0 h 796"/>
              <a:gd name="T4" fmla="*/ 24 w 1235"/>
              <a:gd name="T5" fmla="*/ 0 h 796"/>
              <a:gd name="T6" fmla="*/ 7 w 1235"/>
              <a:gd name="T7" fmla="*/ 8 h 796"/>
              <a:gd name="T8" fmla="*/ 0 w 1235"/>
              <a:gd name="T9" fmla="*/ 25 h 796"/>
              <a:gd name="T10" fmla="*/ 0 w 1235"/>
              <a:gd name="T11" fmla="*/ 796 h 796"/>
              <a:gd name="T12" fmla="*/ 1235 w 1235"/>
              <a:gd name="T13" fmla="*/ 796 h 796"/>
              <a:gd name="T14" fmla="*/ 1235 w 1235"/>
              <a:gd name="T15" fmla="*/ 25 h 796"/>
              <a:gd name="T16" fmla="*/ 1228 w 1235"/>
              <a:gd name="T17" fmla="*/ 8 h 796"/>
              <a:gd name="T18" fmla="*/ 1211 w 1235"/>
              <a:gd name="T19" fmla="*/ 0 h 796"/>
              <a:gd name="T20" fmla="*/ 1211 w 1235"/>
              <a:gd name="T21" fmla="*/ 4 h 796"/>
              <a:gd name="T22" fmla="*/ 1211 w 1235"/>
              <a:gd name="T23" fmla="*/ 9 h 796"/>
              <a:gd name="T24" fmla="*/ 1222 w 1235"/>
              <a:gd name="T25" fmla="*/ 13 h 796"/>
              <a:gd name="T26" fmla="*/ 1227 w 1235"/>
              <a:gd name="T27" fmla="*/ 25 h 796"/>
              <a:gd name="T28" fmla="*/ 1227 w 1235"/>
              <a:gd name="T29" fmla="*/ 788 h 796"/>
              <a:gd name="T30" fmla="*/ 8 w 1235"/>
              <a:gd name="T31" fmla="*/ 788 h 796"/>
              <a:gd name="T32" fmla="*/ 8 w 1235"/>
              <a:gd name="T33" fmla="*/ 25 h 796"/>
              <a:gd name="T34" fmla="*/ 13 w 1235"/>
              <a:gd name="T35" fmla="*/ 13 h 796"/>
              <a:gd name="T36" fmla="*/ 24 w 1235"/>
              <a:gd name="T37" fmla="*/ 9 h 796"/>
              <a:gd name="T38" fmla="*/ 1211 w 1235"/>
              <a:gd name="T39" fmla="*/ 9 h 796"/>
              <a:gd name="T40" fmla="*/ 1211 w 1235"/>
              <a:gd name="T41" fmla="*/ 4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35" h="796">
                <a:moveTo>
                  <a:pt x="1211" y="4"/>
                </a:moveTo>
                <a:cubicBezTo>
                  <a:pt x="1211" y="0"/>
                  <a:pt x="1211" y="0"/>
                  <a:pt x="1211" y="0"/>
                </a:cubicBezTo>
                <a:cubicBezTo>
                  <a:pt x="24" y="0"/>
                  <a:pt x="24" y="0"/>
                  <a:pt x="24" y="0"/>
                </a:cubicBezTo>
                <a:cubicBezTo>
                  <a:pt x="17" y="0"/>
                  <a:pt x="11" y="3"/>
                  <a:pt x="7" y="8"/>
                </a:cubicBezTo>
                <a:cubicBezTo>
                  <a:pt x="3" y="12"/>
                  <a:pt x="0" y="18"/>
                  <a:pt x="0" y="25"/>
                </a:cubicBezTo>
                <a:cubicBezTo>
                  <a:pt x="0" y="796"/>
                  <a:pt x="0" y="796"/>
                  <a:pt x="0" y="796"/>
                </a:cubicBezTo>
                <a:cubicBezTo>
                  <a:pt x="1235" y="796"/>
                  <a:pt x="1235" y="796"/>
                  <a:pt x="1235" y="796"/>
                </a:cubicBezTo>
                <a:cubicBezTo>
                  <a:pt x="1235" y="25"/>
                  <a:pt x="1235" y="25"/>
                  <a:pt x="1235" y="25"/>
                </a:cubicBezTo>
                <a:cubicBezTo>
                  <a:pt x="1235" y="18"/>
                  <a:pt x="1232" y="12"/>
                  <a:pt x="1228" y="8"/>
                </a:cubicBezTo>
                <a:cubicBezTo>
                  <a:pt x="1224" y="3"/>
                  <a:pt x="1218" y="0"/>
                  <a:pt x="1211" y="0"/>
                </a:cubicBezTo>
                <a:cubicBezTo>
                  <a:pt x="1211" y="4"/>
                  <a:pt x="1211" y="4"/>
                  <a:pt x="1211" y="4"/>
                </a:cubicBezTo>
                <a:cubicBezTo>
                  <a:pt x="1211" y="9"/>
                  <a:pt x="1211" y="9"/>
                  <a:pt x="1211" y="9"/>
                </a:cubicBezTo>
                <a:cubicBezTo>
                  <a:pt x="1215" y="9"/>
                  <a:pt x="1219" y="10"/>
                  <a:pt x="1222" y="13"/>
                </a:cubicBezTo>
                <a:cubicBezTo>
                  <a:pt x="1225" y="16"/>
                  <a:pt x="1227" y="21"/>
                  <a:pt x="1227" y="25"/>
                </a:cubicBezTo>
                <a:cubicBezTo>
                  <a:pt x="1227" y="788"/>
                  <a:pt x="1227" y="788"/>
                  <a:pt x="1227" y="788"/>
                </a:cubicBezTo>
                <a:cubicBezTo>
                  <a:pt x="8" y="788"/>
                  <a:pt x="8" y="788"/>
                  <a:pt x="8" y="788"/>
                </a:cubicBezTo>
                <a:cubicBezTo>
                  <a:pt x="8" y="25"/>
                  <a:pt x="8" y="25"/>
                  <a:pt x="8" y="25"/>
                </a:cubicBezTo>
                <a:cubicBezTo>
                  <a:pt x="8" y="21"/>
                  <a:pt x="10" y="16"/>
                  <a:pt x="13" y="13"/>
                </a:cubicBezTo>
                <a:cubicBezTo>
                  <a:pt x="16" y="10"/>
                  <a:pt x="20" y="9"/>
                  <a:pt x="24" y="9"/>
                </a:cubicBezTo>
                <a:cubicBezTo>
                  <a:pt x="1211" y="9"/>
                  <a:pt x="1211" y="9"/>
                  <a:pt x="1211" y="9"/>
                </a:cubicBezTo>
                <a:cubicBezTo>
                  <a:pt x="1211" y="4"/>
                  <a:pt x="1211" y="4"/>
                  <a:pt x="1211" y="4"/>
                </a:cubicBezTo>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Rectangle 9">
            <a:extLst>
              <a:ext uri="{FF2B5EF4-FFF2-40B4-BE49-F238E27FC236}">
                <a16:creationId xmlns:a16="http://schemas.microsoft.com/office/drawing/2014/main" id="{50B02B9A-1E58-4DF6-BA58-87BBDD14AC62}"/>
              </a:ext>
            </a:extLst>
          </p:cNvPr>
          <p:cNvSpPr>
            <a:spLocks noChangeArrowheads="1"/>
          </p:cNvSpPr>
          <p:nvPr/>
        </p:nvSpPr>
        <p:spPr bwMode="auto">
          <a:xfrm>
            <a:off x="1634511" y="2153145"/>
            <a:ext cx="3862388" cy="2382838"/>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 name="Rectangle 10">
            <a:extLst>
              <a:ext uri="{FF2B5EF4-FFF2-40B4-BE49-F238E27FC236}">
                <a16:creationId xmlns:a16="http://schemas.microsoft.com/office/drawing/2014/main" id="{EAE16A08-795A-45CD-963F-C3AE25705A3D}"/>
              </a:ext>
            </a:extLst>
          </p:cNvPr>
          <p:cNvSpPr>
            <a:spLocks noChangeArrowheads="1"/>
          </p:cNvSpPr>
          <p:nvPr/>
        </p:nvSpPr>
        <p:spPr bwMode="auto">
          <a:xfrm>
            <a:off x="1634511" y="2153145"/>
            <a:ext cx="3862388"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11">
            <a:extLst>
              <a:ext uri="{FF2B5EF4-FFF2-40B4-BE49-F238E27FC236}">
                <a16:creationId xmlns:a16="http://schemas.microsoft.com/office/drawing/2014/main" id="{BDF6C8FF-A328-47D4-B364-709709CCAA86}"/>
              </a:ext>
            </a:extLst>
          </p:cNvPr>
          <p:cNvSpPr>
            <a:spLocks/>
          </p:cNvSpPr>
          <p:nvPr/>
        </p:nvSpPr>
        <p:spPr bwMode="auto">
          <a:xfrm>
            <a:off x="1010623" y="4539158"/>
            <a:ext cx="5110163" cy="1039813"/>
          </a:xfrm>
          <a:custGeom>
            <a:avLst/>
            <a:gdLst>
              <a:gd name="T0" fmla="*/ 2965 w 3219"/>
              <a:gd name="T1" fmla="*/ 0 h 655"/>
              <a:gd name="T2" fmla="*/ 255 w 3219"/>
              <a:gd name="T3" fmla="*/ 0 h 655"/>
              <a:gd name="T4" fmla="*/ 0 w 3219"/>
              <a:gd name="T5" fmla="*/ 655 h 655"/>
              <a:gd name="T6" fmla="*/ 3219 w 3219"/>
              <a:gd name="T7" fmla="*/ 655 h 655"/>
              <a:gd name="T8" fmla="*/ 2965 w 3219"/>
              <a:gd name="T9" fmla="*/ 0 h 655"/>
            </a:gdLst>
            <a:ahLst/>
            <a:cxnLst>
              <a:cxn ang="0">
                <a:pos x="T0" y="T1"/>
              </a:cxn>
              <a:cxn ang="0">
                <a:pos x="T2" y="T3"/>
              </a:cxn>
              <a:cxn ang="0">
                <a:pos x="T4" y="T5"/>
              </a:cxn>
              <a:cxn ang="0">
                <a:pos x="T6" y="T7"/>
              </a:cxn>
              <a:cxn ang="0">
                <a:pos x="T8" y="T9"/>
              </a:cxn>
            </a:cxnLst>
            <a:rect l="0" t="0" r="r" b="b"/>
            <a:pathLst>
              <a:path w="3219" h="655">
                <a:moveTo>
                  <a:pt x="2965" y="0"/>
                </a:moveTo>
                <a:lnTo>
                  <a:pt x="255" y="0"/>
                </a:lnTo>
                <a:lnTo>
                  <a:pt x="0" y="655"/>
                </a:lnTo>
                <a:lnTo>
                  <a:pt x="3219" y="655"/>
                </a:lnTo>
                <a:lnTo>
                  <a:pt x="2965" y="0"/>
                </a:lnTo>
                <a:close/>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12">
            <a:extLst>
              <a:ext uri="{FF2B5EF4-FFF2-40B4-BE49-F238E27FC236}">
                <a16:creationId xmlns:a16="http://schemas.microsoft.com/office/drawing/2014/main" id="{AD2B893C-66C6-4FAD-9AB1-6209CF6C129D}"/>
              </a:ext>
            </a:extLst>
          </p:cNvPr>
          <p:cNvSpPr>
            <a:spLocks/>
          </p:cNvSpPr>
          <p:nvPr/>
        </p:nvSpPr>
        <p:spPr bwMode="auto">
          <a:xfrm>
            <a:off x="1010623" y="4539158"/>
            <a:ext cx="5110163" cy="1039813"/>
          </a:xfrm>
          <a:custGeom>
            <a:avLst/>
            <a:gdLst>
              <a:gd name="T0" fmla="*/ 2965 w 3219"/>
              <a:gd name="T1" fmla="*/ 0 h 655"/>
              <a:gd name="T2" fmla="*/ 255 w 3219"/>
              <a:gd name="T3" fmla="*/ 0 h 655"/>
              <a:gd name="T4" fmla="*/ 0 w 3219"/>
              <a:gd name="T5" fmla="*/ 655 h 655"/>
              <a:gd name="T6" fmla="*/ 3219 w 3219"/>
              <a:gd name="T7" fmla="*/ 655 h 655"/>
              <a:gd name="T8" fmla="*/ 2965 w 3219"/>
              <a:gd name="T9" fmla="*/ 0 h 655"/>
            </a:gdLst>
            <a:ahLst/>
            <a:cxnLst>
              <a:cxn ang="0">
                <a:pos x="T0" y="T1"/>
              </a:cxn>
              <a:cxn ang="0">
                <a:pos x="T2" y="T3"/>
              </a:cxn>
              <a:cxn ang="0">
                <a:pos x="T4" y="T5"/>
              </a:cxn>
              <a:cxn ang="0">
                <a:pos x="T6" y="T7"/>
              </a:cxn>
              <a:cxn ang="0">
                <a:pos x="T8" y="T9"/>
              </a:cxn>
            </a:cxnLst>
            <a:rect l="0" t="0" r="r" b="b"/>
            <a:pathLst>
              <a:path w="3219" h="655">
                <a:moveTo>
                  <a:pt x="2965" y="0"/>
                </a:moveTo>
                <a:lnTo>
                  <a:pt x="255" y="0"/>
                </a:lnTo>
                <a:lnTo>
                  <a:pt x="0" y="655"/>
                </a:lnTo>
                <a:lnTo>
                  <a:pt x="3219" y="655"/>
                </a:lnTo>
                <a:lnTo>
                  <a:pt x="296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13">
            <a:extLst>
              <a:ext uri="{FF2B5EF4-FFF2-40B4-BE49-F238E27FC236}">
                <a16:creationId xmlns:a16="http://schemas.microsoft.com/office/drawing/2014/main" id="{F960A65A-481A-4088-B637-84BEADF6826F}"/>
              </a:ext>
            </a:extLst>
          </p:cNvPr>
          <p:cNvSpPr>
            <a:spLocks/>
          </p:cNvSpPr>
          <p:nvPr/>
        </p:nvSpPr>
        <p:spPr bwMode="auto">
          <a:xfrm>
            <a:off x="2667973" y="5148758"/>
            <a:ext cx="1782763" cy="385763"/>
          </a:xfrm>
          <a:custGeom>
            <a:avLst/>
            <a:gdLst>
              <a:gd name="T0" fmla="*/ 511 w 511"/>
              <a:gd name="T1" fmla="*/ 98 h 111"/>
              <a:gd name="T2" fmla="*/ 501 w 511"/>
              <a:gd name="T3" fmla="*/ 10 h 111"/>
              <a:gd name="T4" fmla="*/ 489 w 511"/>
              <a:gd name="T5" fmla="*/ 0 h 111"/>
              <a:gd name="T6" fmla="*/ 28 w 511"/>
              <a:gd name="T7" fmla="*/ 0 h 111"/>
              <a:gd name="T8" fmla="*/ 16 w 511"/>
              <a:gd name="T9" fmla="*/ 10 h 111"/>
              <a:gd name="T10" fmla="*/ 1 w 511"/>
              <a:gd name="T11" fmla="*/ 98 h 111"/>
              <a:gd name="T12" fmla="*/ 13 w 511"/>
              <a:gd name="T13" fmla="*/ 111 h 111"/>
              <a:gd name="T14" fmla="*/ 499 w 511"/>
              <a:gd name="T15" fmla="*/ 111 h 111"/>
              <a:gd name="T16" fmla="*/ 511 w 511"/>
              <a:gd name="T17" fmla="*/ 9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1" h="111">
                <a:moveTo>
                  <a:pt x="511" y="98"/>
                </a:moveTo>
                <a:cubicBezTo>
                  <a:pt x="501" y="10"/>
                  <a:pt x="501" y="10"/>
                  <a:pt x="501" y="10"/>
                </a:cubicBezTo>
                <a:cubicBezTo>
                  <a:pt x="500" y="4"/>
                  <a:pt x="495" y="0"/>
                  <a:pt x="489" y="0"/>
                </a:cubicBezTo>
                <a:cubicBezTo>
                  <a:pt x="28" y="0"/>
                  <a:pt x="28" y="0"/>
                  <a:pt x="28" y="0"/>
                </a:cubicBezTo>
                <a:cubicBezTo>
                  <a:pt x="22" y="0"/>
                  <a:pt x="17" y="4"/>
                  <a:pt x="16" y="10"/>
                </a:cubicBezTo>
                <a:cubicBezTo>
                  <a:pt x="1" y="98"/>
                  <a:pt x="1" y="98"/>
                  <a:pt x="1" y="98"/>
                </a:cubicBezTo>
                <a:cubicBezTo>
                  <a:pt x="0" y="105"/>
                  <a:pt x="5" y="111"/>
                  <a:pt x="13" y="111"/>
                </a:cubicBezTo>
                <a:cubicBezTo>
                  <a:pt x="499" y="111"/>
                  <a:pt x="499" y="111"/>
                  <a:pt x="499" y="111"/>
                </a:cubicBezTo>
                <a:cubicBezTo>
                  <a:pt x="506" y="111"/>
                  <a:pt x="511" y="105"/>
                  <a:pt x="511" y="98"/>
                </a:cubicBez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14">
            <a:extLst>
              <a:ext uri="{FF2B5EF4-FFF2-40B4-BE49-F238E27FC236}">
                <a16:creationId xmlns:a16="http://schemas.microsoft.com/office/drawing/2014/main" id="{8156A5ED-1BB2-4DBE-BF07-B7CBB0A64C8C}"/>
              </a:ext>
            </a:extLst>
          </p:cNvPr>
          <p:cNvSpPr>
            <a:spLocks/>
          </p:cNvSpPr>
          <p:nvPr/>
        </p:nvSpPr>
        <p:spPr bwMode="auto">
          <a:xfrm>
            <a:off x="1010623" y="5578971"/>
            <a:ext cx="5110163" cy="49213"/>
          </a:xfrm>
          <a:custGeom>
            <a:avLst/>
            <a:gdLst>
              <a:gd name="T0" fmla="*/ 1421 w 1465"/>
              <a:gd name="T1" fmla="*/ 14 h 14"/>
              <a:gd name="T2" fmla="*/ 45 w 1465"/>
              <a:gd name="T3" fmla="*/ 14 h 14"/>
              <a:gd name="T4" fmla="*/ 0 w 1465"/>
              <a:gd name="T5" fmla="*/ 0 h 14"/>
              <a:gd name="T6" fmla="*/ 0 w 1465"/>
              <a:gd name="T7" fmla="*/ 0 h 14"/>
              <a:gd name="T8" fmla="*/ 1465 w 1465"/>
              <a:gd name="T9" fmla="*/ 0 h 14"/>
              <a:gd name="T10" fmla="*/ 1465 w 1465"/>
              <a:gd name="T11" fmla="*/ 0 h 14"/>
              <a:gd name="T12" fmla="*/ 1421 w 1465"/>
              <a:gd name="T13" fmla="*/ 14 h 14"/>
            </a:gdLst>
            <a:ahLst/>
            <a:cxnLst>
              <a:cxn ang="0">
                <a:pos x="T0" y="T1"/>
              </a:cxn>
              <a:cxn ang="0">
                <a:pos x="T2" y="T3"/>
              </a:cxn>
              <a:cxn ang="0">
                <a:pos x="T4" y="T5"/>
              </a:cxn>
              <a:cxn ang="0">
                <a:pos x="T6" y="T7"/>
              </a:cxn>
              <a:cxn ang="0">
                <a:pos x="T8" y="T9"/>
              </a:cxn>
              <a:cxn ang="0">
                <a:pos x="T10" y="T11"/>
              </a:cxn>
              <a:cxn ang="0">
                <a:pos x="T12" y="T13"/>
              </a:cxn>
            </a:cxnLst>
            <a:rect l="0" t="0" r="r" b="b"/>
            <a:pathLst>
              <a:path w="1465" h="14">
                <a:moveTo>
                  <a:pt x="1421" y="14"/>
                </a:moveTo>
                <a:cubicBezTo>
                  <a:pt x="45" y="14"/>
                  <a:pt x="45" y="14"/>
                  <a:pt x="45" y="14"/>
                </a:cubicBezTo>
                <a:cubicBezTo>
                  <a:pt x="20" y="14"/>
                  <a:pt x="0" y="8"/>
                  <a:pt x="0" y="0"/>
                </a:cubicBezTo>
                <a:cubicBezTo>
                  <a:pt x="0" y="0"/>
                  <a:pt x="0" y="0"/>
                  <a:pt x="0" y="0"/>
                </a:cubicBezTo>
                <a:cubicBezTo>
                  <a:pt x="1465" y="0"/>
                  <a:pt x="1465" y="0"/>
                  <a:pt x="1465" y="0"/>
                </a:cubicBezTo>
                <a:cubicBezTo>
                  <a:pt x="1465" y="0"/>
                  <a:pt x="1465" y="0"/>
                  <a:pt x="1465" y="0"/>
                </a:cubicBezTo>
                <a:cubicBezTo>
                  <a:pt x="1465" y="8"/>
                  <a:pt x="1445" y="14"/>
                  <a:pt x="1421" y="14"/>
                </a:cubicBezTo>
              </a:path>
            </a:pathLst>
          </a:custGeom>
          <a:solidFill>
            <a:srgbClr val="002F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15">
            <a:extLst>
              <a:ext uri="{FF2B5EF4-FFF2-40B4-BE49-F238E27FC236}">
                <a16:creationId xmlns:a16="http://schemas.microsoft.com/office/drawing/2014/main" id="{7D382216-F11B-4476-B4E6-E63A91364080}"/>
              </a:ext>
            </a:extLst>
          </p:cNvPr>
          <p:cNvSpPr>
            <a:spLocks/>
          </p:cNvSpPr>
          <p:nvPr/>
        </p:nvSpPr>
        <p:spPr bwMode="auto">
          <a:xfrm>
            <a:off x="2994998" y="4770933"/>
            <a:ext cx="214313" cy="146050"/>
          </a:xfrm>
          <a:custGeom>
            <a:avLst/>
            <a:gdLst>
              <a:gd name="T0" fmla="*/ 0 w 135"/>
              <a:gd name="T1" fmla="*/ 92 h 92"/>
              <a:gd name="T2" fmla="*/ 132 w 135"/>
              <a:gd name="T3" fmla="*/ 92 h 92"/>
              <a:gd name="T4" fmla="*/ 135 w 135"/>
              <a:gd name="T5" fmla="*/ 0 h 92"/>
              <a:gd name="T6" fmla="*/ 9 w 135"/>
              <a:gd name="T7" fmla="*/ 0 h 92"/>
              <a:gd name="T8" fmla="*/ 0 w 135"/>
              <a:gd name="T9" fmla="*/ 92 h 92"/>
            </a:gdLst>
            <a:ahLst/>
            <a:cxnLst>
              <a:cxn ang="0">
                <a:pos x="T0" y="T1"/>
              </a:cxn>
              <a:cxn ang="0">
                <a:pos x="T2" y="T3"/>
              </a:cxn>
              <a:cxn ang="0">
                <a:pos x="T4" y="T5"/>
              </a:cxn>
              <a:cxn ang="0">
                <a:pos x="T6" y="T7"/>
              </a:cxn>
              <a:cxn ang="0">
                <a:pos x="T8" y="T9"/>
              </a:cxn>
            </a:cxnLst>
            <a:rect l="0" t="0" r="r" b="b"/>
            <a:pathLst>
              <a:path w="135" h="92">
                <a:moveTo>
                  <a:pt x="0" y="92"/>
                </a:moveTo>
                <a:lnTo>
                  <a:pt x="132" y="92"/>
                </a:lnTo>
                <a:lnTo>
                  <a:pt x="135" y="0"/>
                </a:lnTo>
                <a:lnTo>
                  <a:pt x="9"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16">
            <a:extLst>
              <a:ext uri="{FF2B5EF4-FFF2-40B4-BE49-F238E27FC236}">
                <a16:creationId xmlns:a16="http://schemas.microsoft.com/office/drawing/2014/main" id="{F3304D58-9A4F-40BD-87B9-1D1F3D42F653}"/>
              </a:ext>
            </a:extLst>
          </p:cNvPr>
          <p:cNvSpPr>
            <a:spLocks/>
          </p:cNvSpPr>
          <p:nvPr/>
        </p:nvSpPr>
        <p:spPr bwMode="auto">
          <a:xfrm>
            <a:off x="3012461" y="4604246"/>
            <a:ext cx="203200" cy="134938"/>
          </a:xfrm>
          <a:custGeom>
            <a:avLst/>
            <a:gdLst>
              <a:gd name="T0" fmla="*/ 128 w 128"/>
              <a:gd name="T1" fmla="*/ 0 h 85"/>
              <a:gd name="T2" fmla="*/ 7 w 128"/>
              <a:gd name="T3" fmla="*/ 0 h 85"/>
              <a:gd name="T4" fmla="*/ 0 w 128"/>
              <a:gd name="T5" fmla="*/ 85 h 85"/>
              <a:gd name="T6" fmla="*/ 126 w 128"/>
              <a:gd name="T7" fmla="*/ 85 h 85"/>
              <a:gd name="T8" fmla="*/ 128 w 128"/>
              <a:gd name="T9" fmla="*/ 0 h 85"/>
            </a:gdLst>
            <a:ahLst/>
            <a:cxnLst>
              <a:cxn ang="0">
                <a:pos x="T0" y="T1"/>
              </a:cxn>
              <a:cxn ang="0">
                <a:pos x="T2" y="T3"/>
              </a:cxn>
              <a:cxn ang="0">
                <a:pos x="T4" y="T5"/>
              </a:cxn>
              <a:cxn ang="0">
                <a:pos x="T6" y="T7"/>
              </a:cxn>
              <a:cxn ang="0">
                <a:pos x="T8" y="T9"/>
              </a:cxn>
            </a:cxnLst>
            <a:rect l="0" t="0" r="r" b="b"/>
            <a:pathLst>
              <a:path w="128" h="85">
                <a:moveTo>
                  <a:pt x="128" y="0"/>
                </a:moveTo>
                <a:lnTo>
                  <a:pt x="7" y="0"/>
                </a:lnTo>
                <a:lnTo>
                  <a:pt x="0" y="85"/>
                </a:lnTo>
                <a:lnTo>
                  <a:pt x="126" y="85"/>
                </a:lnTo>
                <a:lnTo>
                  <a:pt x="128"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17">
            <a:extLst>
              <a:ext uri="{FF2B5EF4-FFF2-40B4-BE49-F238E27FC236}">
                <a16:creationId xmlns:a16="http://schemas.microsoft.com/office/drawing/2014/main" id="{AAC53BA4-A5D6-4556-9966-0CBB8E2F2CD0}"/>
              </a:ext>
            </a:extLst>
          </p:cNvPr>
          <p:cNvSpPr>
            <a:spLocks/>
          </p:cNvSpPr>
          <p:nvPr/>
        </p:nvSpPr>
        <p:spPr bwMode="auto">
          <a:xfrm>
            <a:off x="3696673" y="4770933"/>
            <a:ext cx="206375" cy="146050"/>
          </a:xfrm>
          <a:custGeom>
            <a:avLst/>
            <a:gdLst>
              <a:gd name="T0" fmla="*/ 0 w 130"/>
              <a:gd name="T1" fmla="*/ 92 h 92"/>
              <a:gd name="T2" fmla="*/ 130 w 130"/>
              <a:gd name="T3" fmla="*/ 92 h 92"/>
              <a:gd name="T4" fmla="*/ 125 w 130"/>
              <a:gd name="T5" fmla="*/ 0 h 92"/>
              <a:gd name="T6" fmla="*/ 0 w 130"/>
              <a:gd name="T7" fmla="*/ 0 h 92"/>
              <a:gd name="T8" fmla="*/ 0 w 130"/>
              <a:gd name="T9" fmla="*/ 92 h 92"/>
            </a:gdLst>
            <a:ahLst/>
            <a:cxnLst>
              <a:cxn ang="0">
                <a:pos x="T0" y="T1"/>
              </a:cxn>
              <a:cxn ang="0">
                <a:pos x="T2" y="T3"/>
              </a:cxn>
              <a:cxn ang="0">
                <a:pos x="T4" y="T5"/>
              </a:cxn>
              <a:cxn ang="0">
                <a:pos x="T6" y="T7"/>
              </a:cxn>
              <a:cxn ang="0">
                <a:pos x="T8" y="T9"/>
              </a:cxn>
            </a:cxnLst>
            <a:rect l="0" t="0" r="r" b="b"/>
            <a:pathLst>
              <a:path w="130" h="92">
                <a:moveTo>
                  <a:pt x="0" y="92"/>
                </a:moveTo>
                <a:lnTo>
                  <a:pt x="130" y="92"/>
                </a:lnTo>
                <a:lnTo>
                  <a:pt x="125" y="0"/>
                </a:lnTo>
                <a:lnTo>
                  <a:pt x="0"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18">
            <a:extLst>
              <a:ext uri="{FF2B5EF4-FFF2-40B4-BE49-F238E27FC236}">
                <a16:creationId xmlns:a16="http://schemas.microsoft.com/office/drawing/2014/main" id="{6D888EA7-45F1-4238-A67C-A575945FBFF9}"/>
              </a:ext>
            </a:extLst>
          </p:cNvPr>
          <p:cNvSpPr>
            <a:spLocks/>
          </p:cNvSpPr>
          <p:nvPr/>
        </p:nvSpPr>
        <p:spPr bwMode="auto">
          <a:xfrm>
            <a:off x="3696673" y="4604246"/>
            <a:ext cx="198438" cy="134938"/>
          </a:xfrm>
          <a:custGeom>
            <a:avLst/>
            <a:gdLst>
              <a:gd name="T0" fmla="*/ 0 w 125"/>
              <a:gd name="T1" fmla="*/ 85 h 85"/>
              <a:gd name="T2" fmla="*/ 125 w 125"/>
              <a:gd name="T3" fmla="*/ 85 h 85"/>
              <a:gd name="T4" fmla="*/ 121 w 125"/>
              <a:gd name="T5" fmla="*/ 0 h 85"/>
              <a:gd name="T6" fmla="*/ 0 w 125"/>
              <a:gd name="T7" fmla="*/ 0 h 85"/>
              <a:gd name="T8" fmla="*/ 0 w 125"/>
              <a:gd name="T9" fmla="*/ 85 h 85"/>
            </a:gdLst>
            <a:ahLst/>
            <a:cxnLst>
              <a:cxn ang="0">
                <a:pos x="T0" y="T1"/>
              </a:cxn>
              <a:cxn ang="0">
                <a:pos x="T2" y="T3"/>
              </a:cxn>
              <a:cxn ang="0">
                <a:pos x="T4" y="T5"/>
              </a:cxn>
              <a:cxn ang="0">
                <a:pos x="T6" y="T7"/>
              </a:cxn>
              <a:cxn ang="0">
                <a:pos x="T8" y="T9"/>
              </a:cxn>
            </a:cxnLst>
            <a:rect l="0" t="0" r="r" b="b"/>
            <a:pathLst>
              <a:path w="125" h="85">
                <a:moveTo>
                  <a:pt x="0" y="85"/>
                </a:moveTo>
                <a:lnTo>
                  <a:pt x="125" y="85"/>
                </a:lnTo>
                <a:lnTo>
                  <a:pt x="121" y="0"/>
                </a:lnTo>
                <a:lnTo>
                  <a:pt x="0"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19">
            <a:extLst>
              <a:ext uri="{FF2B5EF4-FFF2-40B4-BE49-F238E27FC236}">
                <a16:creationId xmlns:a16="http://schemas.microsoft.com/office/drawing/2014/main" id="{4B7AC25D-C3B3-4102-A4D9-0C349CD19102}"/>
              </a:ext>
            </a:extLst>
          </p:cNvPr>
          <p:cNvSpPr>
            <a:spLocks/>
          </p:cNvSpPr>
          <p:nvPr/>
        </p:nvSpPr>
        <p:spPr bwMode="auto">
          <a:xfrm>
            <a:off x="3917336" y="4604246"/>
            <a:ext cx="204788" cy="134938"/>
          </a:xfrm>
          <a:custGeom>
            <a:avLst/>
            <a:gdLst>
              <a:gd name="T0" fmla="*/ 4 w 129"/>
              <a:gd name="T1" fmla="*/ 85 h 85"/>
              <a:gd name="T2" fmla="*/ 129 w 129"/>
              <a:gd name="T3" fmla="*/ 85 h 85"/>
              <a:gd name="T4" fmla="*/ 120 w 129"/>
              <a:gd name="T5" fmla="*/ 0 h 85"/>
              <a:gd name="T6" fmla="*/ 0 w 129"/>
              <a:gd name="T7" fmla="*/ 0 h 85"/>
              <a:gd name="T8" fmla="*/ 4 w 129"/>
              <a:gd name="T9" fmla="*/ 85 h 85"/>
            </a:gdLst>
            <a:ahLst/>
            <a:cxnLst>
              <a:cxn ang="0">
                <a:pos x="T0" y="T1"/>
              </a:cxn>
              <a:cxn ang="0">
                <a:pos x="T2" y="T3"/>
              </a:cxn>
              <a:cxn ang="0">
                <a:pos x="T4" y="T5"/>
              </a:cxn>
              <a:cxn ang="0">
                <a:pos x="T6" y="T7"/>
              </a:cxn>
              <a:cxn ang="0">
                <a:pos x="T8" y="T9"/>
              </a:cxn>
            </a:cxnLst>
            <a:rect l="0" t="0" r="r" b="b"/>
            <a:pathLst>
              <a:path w="129" h="85">
                <a:moveTo>
                  <a:pt x="4" y="85"/>
                </a:moveTo>
                <a:lnTo>
                  <a:pt x="129" y="85"/>
                </a:lnTo>
                <a:lnTo>
                  <a:pt x="120" y="0"/>
                </a:lnTo>
                <a:lnTo>
                  <a:pt x="0" y="0"/>
                </a:lnTo>
                <a:lnTo>
                  <a:pt x="4"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20">
            <a:extLst>
              <a:ext uri="{FF2B5EF4-FFF2-40B4-BE49-F238E27FC236}">
                <a16:creationId xmlns:a16="http://schemas.microsoft.com/office/drawing/2014/main" id="{3294429D-1417-4756-B6C1-248726327D54}"/>
              </a:ext>
            </a:extLst>
          </p:cNvPr>
          <p:cNvSpPr>
            <a:spLocks/>
          </p:cNvSpPr>
          <p:nvPr/>
        </p:nvSpPr>
        <p:spPr bwMode="auto">
          <a:xfrm>
            <a:off x="2787036" y="4604246"/>
            <a:ext cx="207963" cy="134938"/>
          </a:xfrm>
          <a:custGeom>
            <a:avLst/>
            <a:gdLst>
              <a:gd name="T0" fmla="*/ 131 w 131"/>
              <a:gd name="T1" fmla="*/ 0 h 85"/>
              <a:gd name="T2" fmla="*/ 11 w 131"/>
              <a:gd name="T3" fmla="*/ 0 h 85"/>
              <a:gd name="T4" fmla="*/ 0 w 131"/>
              <a:gd name="T5" fmla="*/ 85 h 85"/>
              <a:gd name="T6" fmla="*/ 125 w 131"/>
              <a:gd name="T7" fmla="*/ 85 h 85"/>
              <a:gd name="T8" fmla="*/ 131 w 131"/>
              <a:gd name="T9" fmla="*/ 0 h 85"/>
            </a:gdLst>
            <a:ahLst/>
            <a:cxnLst>
              <a:cxn ang="0">
                <a:pos x="T0" y="T1"/>
              </a:cxn>
              <a:cxn ang="0">
                <a:pos x="T2" y="T3"/>
              </a:cxn>
              <a:cxn ang="0">
                <a:pos x="T4" y="T5"/>
              </a:cxn>
              <a:cxn ang="0">
                <a:pos x="T6" y="T7"/>
              </a:cxn>
              <a:cxn ang="0">
                <a:pos x="T8" y="T9"/>
              </a:cxn>
            </a:cxnLst>
            <a:rect l="0" t="0" r="r" b="b"/>
            <a:pathLst>
              <a:path w="131" h="85">
                <a:moveTo>
                  <a:pt x="131" y="0"/>
                </a:moveTo>
                <a:lnTo>
                  <a:pt x="11" y="0"/>
                </a:lnTo>
                <a:lnTo>
                  <a:pt x="0" y="85"/>
                </a:lnTo>
                <a:lnTo>
                  <a:pt x="125" y="85"/>
                </a:lnTo>
                <a:lnTo>
                  <a:pt x="131"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21">
            <a:extLst>
              <a:ext uri="{FF2B5EF4-FFF2-40B4-BE49-F238E27FC236}">
                <a16:creationId xmlns:a16="http://schemas.microsoft.com/office/drawing/2014/main" id="{B9C47B25-4F5F-41E9-B7B7-27AC75FA41A5}"/>
              </a:ext>
            </a:extLst>
          </p:cNvPr>
          <p:cNvSpPr>
            <a:spLocks/>
          </p:cNvSpPr>
          <p:nvPr/>
        </p:nvSpPr>
        <p:spPr bwMode="auto">
          <a:xfrm>
            <a:off x="2528273" y="4770933"/>
            <a:ext cx="227013" cy="146050"/>
          </a:xfrm>
          <a:custGeom>
            <a:avLst/>
            <a:gdLst>
              <a:gd name="T0" fmla="*/ 0 w 143"/>
              <a:gd name="T1" fmla="*/ 92 h 92"/>
              <a:gd name="T2" fmla="*/ 130 w 143"/>
              <a:gd name="T3" fmla="*/ 92 h 92"/>
              <a:gd name="T4" fmla="*/ 143 w 143"/>
              <a:gd name="T5" fmla="*/ 0 h 92"/>
              <a:gd name="T6" fmla="*/ 18 w 143"/>
              <a:gd name="T7" fmla="*/ 0 h 92"/>
              <a:gd name="T8" fmla="*/ 0 w 143"/>
              <a:gd name="T9" fmla="*/ 92 h 92"/>
            </a:gdLst>
            <a:ahLst/>
            <a:cxnLst>
              <a:cxn ang="0">
                <a:pos x="T0" y="T1"/>
              </a:cxn>
              <a:cxn ang="0">
                <a:pos x="T2" y="T3"/>
              </a:cxn>
              <a:cxn ang="0">
                <a:pos x="T4" y="T5"/>
              </a:cxn>
              <a:cxn ang="0">
                <a:pos x="T6" y="T7"/>
              </a:cxn>
              <a:cxn ang="0">
                <a:pos x="T8" y="T9"/>
              </a:cxn>
            </a:cxnLst>
            <a:rect l="0" t="0" r="r" b="b"/>
            <a:pathLst>
              <a:path w="143" h="92">
                <a:moveTo>
                  <a:pt x="0" y="92"/>
                </a:moveTo>
                <a:lnTo>
                  <a:pt x="130" y="92"/>
                </a:lnTo>
                <a:lnTo>
                  <a:pt x="143" y="0"/>
                </a:lnTo>
                <a:lnTo>
                  <a:pt x="18"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22">
            <a:extLst>
              <a:ext uri="{FF2B5EF4-FFF2-40B4-BE49-F238E27FC236}">
                <a16:creationId xmlns:a16="http://schemas.microsoft.com/office/drawing/2014/main" id="{429C19F8-3577-463B-8374-676255AB9889}"/>
              </a:ext>
            </a:extLst>
          </p:cNvPr>
          <p:cNvSpPr>
            <a:spLocks/>
          </p:cNvSpPr>
          <p:nvPr/>
        </p:nvSpPr>
        <p:spPr bwMode="auto">
          <a:xfrm>
            <a:off x="2061548" y="4770933"/>
            <a:ext cx="236538" cy="146050"/>
          </a:xfrm>
          <a:custGeom>
            <a:avLst/>
            <a:gdLst>
              <a:gd name="T0" fmla="*/ 149 w 149"/>
              <a:gd name="T1" fmla="*/ 0 h 92"/>
              <a:gd name="T2" fmla="*/ 24 w 149"/>
              <a:gd name="T3" fmla="*/ 0 h 92"/>
              <a:gd name="T4" fmla="*/ 0 w 149"/>
              <a:gd name="T5" fmla="*/ 92 h 92"/>
              <a:gd name="T6" fmla="*/ 129 w 149"/>
              <a:gd name="T7" fmla="*/ 92 h 92"/>
              <a:gd name="T8" fmla="*/ 149 w 149"/>
              <a:gd name="T9" fmla="*/ 0 h 92"/>
            </a:gdLst>
            <a:ahLst/>
            <a:cxnLst>
              <a:cxn ang="0">
                <a:pos x="T0" y="T1"/>
              </a:cxn>
              <a:cxn ang="0">
                <a:pos x="T2" y="T3"/>
              </a:cxn>
              <a:cxn ang="0">
                <a:pos x="T4" y="T5"/>
              </a:cxn>
              <a:cxn ang="0">
                <a:pos x="T6" y="T7"/>
              </a:cxn>
              <a:cxn ang="0">
                <a:pos x="T8" y="T9"/>
              </a:cxn>
            </a:cxnLst>
            <a:rect l="0" t="0" r="r" b="b"/>
            <a:pathLst>
              <a:path w="149" h="92">
                <a:moveTo>
                  <a:pt x="149" y="0"/>
                </a:moveTo>
                <a:lnTo>
                  <a:pt x="24" y="0"/>
                </a:lnTo>
                <a:lnTo>
                  <a:pt x="0" y="92"/>
                </a:lnTo>
                <a:lnTo>
                  <a:pt x="129" y="92"/>
                </a:lnTo>
                <a:lnTo>
                  <a:pt x="149"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23">
            <a:extLst>
              <a:ext uri="{FF2B5EF4-FFF2-40B4-BE49-F238E27FC236}">
                <a16:creationId xmlns:a16="http://schemas.microsoft.com/office/drawing/2014/main" id="{BDA89B33-BF3E-469C-A872-CD105AA8483A}"/>
              </a:ext>
            </a:extLst>
          </p:cNvPr>
          <p:cNvSpPr>
            <a:spLocks/>
          </p:cNvSpPr>
          <p:nvPr/>
        </p:nvSpPr>
        <p:spPr bwMode="auto">
          <a:xfrm>
            <a:off x="2333011" y="4604246"/>
            <a:ext cx="223838" cy="134938"/>
          </a:xfrm>
          <a:custGeom>
            <a:avLst/>
            <a:gdLst>
              <a:gd name="T0" fmla="*/ 0 w 141"/>
              <a:gd name="T1" fmla="*/ 85 h 85"/>
              <a:gd name="T2" fmla="*/ 125 w 141"/>
              <a:gd name="T3" fmla="*/ 85 h 85"/>
              <a:gd name="T4" fmla="*/ 141 w 141"/>
              <a:gd name="T5" fmla="*/ 0 h 85"/>
              <a:gd name="T6" fmla="*/ 20 w 141"/>
              <a:gd name="T7" fmla="*/ 0 h 85"/>
              <a:gd name="T8" fmla="*/ 0 w 141"/>
              <a:gd name="T9" fmla="*/ 85 h 85"/>
            </a:gdLst>
            <a:ahLst/>
            <a:cxnLst>
              <a:cxn ang="0">
                <a:pos x="T0" y="T1"/>
              </a:cxn>
              <a:cxn ang="0">
                <a:pos x="T2" y="T3"/>
              </a:cxn>
              <a:cxn ang="0">
                <a:pos x="T4" y="T5"/>
              </a:cxn>
              <a:cxn ang="0">
                <a:pos x="T6" y="T7"/>
              </a:cxn>
              <a:cxn ang="0">
                <a:pos x="T8" y="T9"/>
              </a:cxn>
            </a:cxnLst>
            <a:rect l="0" t="0" r="r" b="b"/>
            <a:pathLst>
              <a:path w="141" h="85">
                <a:moveTo>
                  <a:pt x="0" y="85"/>
                </a:moveTo>
                <a:lnTo>
                  <a:pt x="125" y="85"/>
                </a:lnTo>
                <a:lnTo>
                  <a:pt x="141" y="0"/>
                </a:lnTo>
                <a:lnTo>
                  <a:pt x="20"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24">
            <a:extLst>
              <a:ext uri="{FF2B5EF4-FFF2-40B4-BE49-F238E27FC236}">
                <a16:creationId xmlns:a16="http://schemas.microsoft.com/office/drawing/2014/main" id="{95E68194-B4A3-4D63-8B4B-F3EDC1AC19FD}"/>
              </a:ext>
            </a:extLst>
          </p:cNvPr>
          <p:cNvSpPr>
            <a:spLocks/>
          </p:cNvSpPr>
          <p:nvPr/>
        </p:nvSpPr>
        <p:spPr bwMode="auto">
          <a:xfrm>
            <a:off x="2761636" y="4770933"/>
            <a:ext cx="220663" cy="146050"/>
          </a:xfrm>
          <a:custGeom>
            <a:avLst/>
            <a:gdLst>
              <a:gd name="T0" fmla="*/ 0 w 139"/>
              <a:gd name="T1" fmla="*/ 92 h 92"/>
              <a:gd name="T2" fmla="*/ 130 w 139"/>
              <a:gd name="T3" fmla="*/ 92 h 92"/>
              <a:gd name="T4" fmla="*/ 139 w 139"/>
              <a:gd name="T5" fmla="*/ 0 h 92"/>
              <a:gd name="T6" fmla="*/ 13 w 139"/>
              <a:gd name="T7" fmla="*/ 0 h 92"/>
              <a:gd name="T8" fmla="*/ 0 w 139"/>
              <a:gd name="T9" fmla="*/ 92 h 92"/>
            </a:gdLst>
            <a:ahLst/>
            <a:cxnLst>
              <a:cxn ang="0">
                <a:pos x="T0" y="T1"/>
              </a:cxn>
              <a:cxn ang="0">
                <a:pos x="T2" y="T3"/>
              </a:cxn>
              <a:cxn ang="0">
                <a:pos x="T4" y="T5"/>
              </a:cxn>
              <a:cxn ang="0">
                <a:pos x="T6" y="T7"/>
              </a:cxn>
              <a:cxn ang="0">
                <a:pos x="T8" y="T9"/>
              </a:cxn>
            </a:cxnLst>
            <a:rect l="0" t="0" r="r" b="b"/>
            <a:pathLst>
              <a:path w="139" h="92">
                <a:moveTo>
                  <a:pt x="0" y="92"/>
                </a:moveTo>
                <a:lnTo>
                  <a:pt x="130" y="92"/>
                </a:lnTo>
                <a:lnTo>
                  <a:pt x="139" y="0"/>
                </a:lnTo>
                <a:lnTo>
                  <a:pt x="13"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25">
            <a:extLst>
              <a:ext uri="{FF2B5EF4-FFF2-40B4-BE49-F238E27FC236}">
                <a16:creationId xmlns:a16="http://schemas.microsoft.com/office/drawing/2014/main" id="{A92FCED1-B46F-40E3-BF1E-F15C7F48A4FD}"/>
              </a:ext>
            </a:extLst>
          </p:cNvPr>
          <p:cNvSpPr>
            <a:spLocks/>
          </p:cNvSpPr>
          <p:nvPr/>
        </p:nvSpPr>
        <p:spPr bwMode="auto">
          <a:xfrm>
            <a:off x="2560023" y="4604246"/>
            <a:ext cx="215900" cy="134938"/>
          </a:xfrm>
          <a:custGeom>
            <a:avLst/>
            <a:gdLst>
              <a:gd name="T0" fmla="*/ 0 w 136"/>
              <a:gd name="T1" fmla="*/ 85 h 85"/>
              <a:gd name="T2" fmla="*/ 125 w 136"/>
              <a:gd name="T3" fmla="*/ 85 h 85"/>
              <a:gd name="T4" fmla="*/ 136 w 136"/>
              <a:gd name="T5" fmla="*/ 0 h 85"/>
              <a:gd name="T6" fmla="*/ 15 w 136"/>
              <a:gd name="T7" fmla="*/ 0 h 85"/>
              <a:gd name="T8" fmla="*/ 0 w 136"/>
              <a:gd name="T9" fmla="*/ 85 h 85"/>
            </a:gdLst>
            <a:ahLst/>
            <a:cxnLst>
              <a:cxn ang="0">
                <a:pos x="T0" y="T1"/>
              </a:cxn>
              <a:cxn ang="0">
                <a:pos x="T2" y="T3"/>
              </a:cxn>
              <a:cxn ang="0">
                <a:pos x="T4" y="T5"/>
              </a:cxn>
              <a:cxn ang="0">
                <a:pos x="T6" y="T7"/>
              </a:cxn>
              <a:cxn ang="0">
                <a:pos x="T8" y="T9"/>
              </a:cxn>
            </a:cxnLst>
            <a:rect l="0" t="0" r="r" b="b"/>
            <a:pathLst>
              <a:path w="136" h="85">
                <a:moveTo>
                  <a:pt x="0" y="85"/>
                </a:moveTo>
                <a:lnTo>
                  <a:pt x="125" y="85"/>
                </a:lnTo>
                <a:lnTo>
                  <a:pt x="136" y="0"/>
                </a:lnTo>
                <a:lnTo>
                  <a:pt x="15"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26">
            <a:extLst>
              <a:ext uri="{FF2B5EF4-FFF2-40B4-BE49-F238E27FC236}">
                <a16:creationId xmlns:a16="http://schemas.microsoft.com/office/drawing/2014/main" id="{2FBE886C-45D9-4918-88DB-27C7DB50B14A}"/>
              </a:ext>
            </a:extLst>
          </p:cNvPr>
          <p:cNvSpPr>
            <a:spLocks/>
          </p:cNvSpPr>
          <p:nvPr/>
        </p:nvSpPr>
        <p:spPr bwMode="auto">
          <a:xfrm>
            <a:off x="5065098" y="4770933"/>
            <a:ext cx="609600" cy="146050"/>
          </a:xfrm>
          <a:custGeom>
            <a:avLst/>
            <a:gdLst>
              <a:gd name="T0" fmla="*/ 384 w 384"/>
              <a:gd name="T1" fmla="*/ 92 h 92"/>
              <a:gd name="T2" fmla="*/ 356 w 384"/>
              <a:gd name="T3" fmla="*/ 0 h 92"/>
              <a:gd name="T4" fmla="*/ 0 w 384"/>
              <a:gd name="T5" fmla="*/ 0 h 92"/>
              <a:gd name="T6" fmla="*/ 24 w 384"/>
              <a:gd name="T7" fmla="*/ 92 h 92"/>
              <a:gd name="T8" fmla="*/ 384 w 384"/>
              <a:gd name="T9" fmla="*/ 92 h 92"/>
            </a:gdLst>
            <a:ahLst/>
            <a:cxnLst>
              <a:cxn ang="0">
                <a:pos x="T0" y="T1"/>
              </a:cxn>
              <a:cxn ang="0">
                <a:pos x="T2" y="T3"/>
              </a:cxn>
              <a:cxn ang="0">
                <a:pos x="T4" y="T5"/>
              </a:cxn>
              <a:cxn ang="0">
                <a:pos x="T6" y="T7"/>
              </a:cxn>
              <a:cxn ang="0">
                <a:pos x="T8" y="T9"/>
              </a:cxn>
            </a:cxnLst>
            <a:rect l="0" t="0" r="r" b="b"/>
            <a:pathLst>
              <a:path w="384" h="92">
                <a:moveTo>
                  <a:pt x="384" y="92"/>
                </a:moveTo>
                <a:lnTo>
                  <a:pt x="356" y="0"/>
                </a:lnTo>
                <a:lnTo>
                  <a:pt x="0" y="0"/>
                </a:lnTo>
                <a:lnTo>
                  <a:pt x="24" y="92"/>
                </a:lnTo>
                <a:lnTo>
                  <a:pt x="384"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27">
            <a:extLst>
              <a:ext uri="{FF2B5EF4-FFF2-40B4-BE49-F238E27FC236}">
                <a16:creationId xmlns:a16="http://schemas.microsoft.com/office/drawing/2014/main" id="{7B3657A7-40EA-425C-9C4C-52BE7699881B}"/>
              </a:ext>
            </a:extLst>
          </p:cNvPr>
          <p:cNvSpPr>
            <a:spLocks/>
          </p:cNvSpPr>
          <p:nvPr/>
        </p:nvSpPr>
        <p:spPr bwMode="auto">
          <a:xfrm>
            <a:off x="5022236" y="4604246"/>
            <a:ext cx="230188" cy="134938"/>
          </a:xfrm>
          <a:custGeom>
            <a:avLst/>
            <a:gdLst>
              <a:gd name="T0" fmla="*/ 22 w 145"/>
              <a:gd name="T1" fmla="*/ 85 h 85"/>
              <a:gd name="T2" fmla="*/ 145 w 145"/>
              <a:gd name="T3" fmla="*/ 85 h 85"/>
              <a:gd name="T4" fmla="*/ 121 w 145"/>
              <a:gd name="T5" fmla="*/ 0 h 85"/>
              <a:gd name="T6" fmla="*/ 0 w 145"/>
              <a:gd name="T7" fmla="*/ 0 h 85"/>
              <a:gd name="T8" fmla="*/ 22 w 145"/>
              <a:gd name="T9" fmla="*/ 85 h 85"/>
            </a:gdLst>
            <a:ahLst/>
            <a:cxnLst>
              <a:cxn ang="0">
                <a:pos x="T0" y="T1"/>
              </a:cxn>
              <a:cxn ang="0">
                <a:pos x="T2" y="T3"/>
              </a:cxn>
              <a:cxn ang="0">
                <a:pos x="T4" y="T5"/>
              </a:cxn>
              <a:cxn ang="0">
                <a:pos x="T6" y="T7"/>
              </a:cxn>
              <a:cxn ang="0">
                <a:pos x="T8" y="T9"/>
              </a:cxn>
            </a:cxnLst>
            <a:rect l="0" t="0" r="r" b="b"/>
            <a:pathLst>
              <a:path w="145" h="85">
                <a:moveTo>
                  <a:pt x="22" y="85"/>
                </a:moveTo>
                <a:lnTo>
                  <a:pt x="145" y="85"/>
                </a:lnTo>
                <a:lnTo>
                  <a:pt x="121" y="0"/>
                </a:lnTo>
                <a:lnTo>
                  <a:pt x="0" y="0"/>
                </a:lnTo>
                <a:lnTo>
                  <a:pt x="22"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28">
            <a:extLst>
              <a:ext uri="{FF2B5EF4-FFF2-40B4-BE49-F238E27FC236}">
                <a16:creationId xmlns:a16="http://schemas.microsoft.com/office/drawing/2014/main" id="{77D43F60-FC13-4372-BB69-8D6BDAD9658F}"/>
              </a:ext>
            </a:extLst>
          </p:cNvPr>
          <p:cNvSpPr>
            <a:spLocks/>
          </p:cNvSpPr>
          <p:nvPr/>
        </p:nvSpPr>
        <p:spPr bwMode="auto">
          <a:xfrm>
            <a:off x="1826598" y="4770933"/>
            <a:ext cx="244475" cy="146050"/>
          </a:xfrm>
          <a:custGeom>
            <a:avLst/>
            <a:gdLst>
              <a:gd name="T0" fmla="*/ 0 w 154"/>
              <a:gd name="T1" fmla="*/ 92 h 92"/>
              <a:gd name="T2" fmla="*/ 128 w 154"/>
              <a:gd name="T3" fmla="*/ 92 h 92"/>
              <a:gd name="T4" fmla="*/ 154 w 154"/>
              <a:gd name="T5" fmla="*/ 0 h 92"/>
              <a:gd name="T6" fmla="*/ 29 w 154"/>
              <a:gd name="T7" fmla="*/ 0 h 92"/>
              <a:gd name="T8" fmla="*/ 0 w 154"/>
              <a:gd name="T9" fmla="*/ 92 h 92"/>
            </a:gdLst>
            <a:ahLst/>
            <a:cxnLst>
              <a:cxn ang="0">
                <a:pos x="T0" y="T1"/>
              </a:cxn>
              <a:cxn ang="0">
                <a:pos x="T2" y="T3"/>
              </a:cxn>
              <a:cxn ang="0">
                <a:pos x="T4" y="T5"/>
              </a:cxn>
              <a:cxn ang="0">
                <a:pos x="T6" y="T7"/>
              </a:cxn>
              <a:cxn ang="0">
                <a:pos x="T8" y="T9"/>
              </a:cxn>
            </a:cxnLst>
            <a:rect l="0" t="0" r="r" b="b"/>
            <a:pathLst>
              <a:path w="154" h="92">
                <a:moveTo>
                  <a:pt x="0" y="92"/>
                </a:moveTo>
                <a:lnTo>
                  <a:pt x="128" y="92"/>
                </a:lnTo>
                <a:lnTo>
                  <a:pt x="154" y="0"/>
                </a:lnTo>
                <a:lnTo>
                  <a:pt x="29"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29">
            <a:extLst>
              <a:ext uri="{FF2B5EF4-FFF2-40B4-BE49-F238E27FC236}">
                <a16:creationId xmlns:a16="http://schemas.microsoft.com/office/drawing/2014/main" id="{91429B3C-26C8-44E6-820A-A2AE98DE1678}"/>
              </a:ext>
            </a:extLst>
          </p:cNvPr>
          <p:cNvSpPr>
            <a:spLocks/>
          </p:cNvSpPr>
          <p:nvPr/>
        </p:nvSpPr>
        <p:spPr bwMode="auto">
          <a:xfrm>
            <a:off x="5242898" y="4604246"/>
            <a:ext cx="236538" cy="134938"/>
          </a:xfrm>
          <a:custGeom>
            <a:avLst/>
            <a:gdLst>
              <a:gd name="T0" fmla="*/ 0 w 149"/>
              <a:gd name="T1" fmla="*/ 0 h 85"/>
              <a:gd name="T2" fmla="*/ 26 w 149"/>
              <a:gd name="T3" fmla="*/ 85 h 85"/>
              <a:gd name="T4" fmla="*/ 149 w 149"/>
              <a:gd name="T5" fmla="*/ 85 h 85"/>
              <a:gd name="T6" fmla="*/ 121 w 149"/>
              <a:gd name="T7" fmla="*/ 0 h 85"/>
              <a:gd name="T8" fmla="*/ 0 w 149"/>
              <a:gd name="T9" fmla="*/ 0 h 85"/>
            </a:gdLst>
            <a:ahLst/>
            <a:cxnLst>
              <a:cxn ang="0">
                <a:pos x="T0" y="T1"/>
              </a:cxn>
              <a:cxn ang="0">
                <a:pos x="T2" y="T3"/>
              </a:cxn>
              <a:cxn ang="0">
                <a:pos x="T4" y="T5"/>
              </a:cxn>
              <a:cxn ang="0">
                <a:pos x="T6" y="T7"/>
              </a:cxn>
              <a:cxn ang="0">
                <a:pos x="T8" y="T9"/>
              </a:cxn>
            </a:cxnLst>
            <a:rect l="0" t="0" r="r" b="b"/>
            <a:pathLst>
              <a:path w="149" h="85">
                <a:moveTo>
                  <a:pt x="0" y="0"/>
                </a:moveTo>
                <a:lnTo>
                  <a:pt x="26" y="85"/>
                </a:lnTo>
                <a:lnTo>
                  <a:pt x="149" y="85"/>
                </a:lnTo>
                <a:lnTo>
                  <a:pt x="121" y="0"/>
                </a:lnTo>
                <a:lnTo>
                  <a:pt x="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30">
            <a:extLst>
              <a:ext uri="{FF2B5EF4-FFF2-40B4-BE49-F238E27FC236}">
                <a16:creationId xmlns:a16="http://schemas.microsoft.com/office/drawing/2014/main" id="{F782C9EE-EA78-4631-8A66-777567314899}"/>
              </a:ext>
            </a:extLst>
          </p:cNvPr>
          <p:cNvSpPr>
            <a:spLocks/>
          </p:cNvSpPr>
          <p:nvPr/>
        </p:nvSpPr>
        <p:spPr bwMode="auto">
          <a:xfrm>
            <a:off x="5290523" y="4770933"/>
            <a:ext cx="252413" cy="146050"/>
          </a:xfrm>
          <a:custGeom>
            <a:avLst/>
            <a:gdLst>
              <a:gd name="T0" fmla="*/ 159 w 159"/>
              <a:gd name="T1" fmla="*/ 92 h 92"/>
              <a:gd name="T2" fmla="*/ 126 w 159"/>
              <a:gd name="T3" fmla="*/ 0 h 92"/>
              <a:gd name="T4" fmla="*/ 0 w 159"/>
              <a:gd name="T5" fmla="*/ 0 h 92"/>
              <a:gd name="T6" fmla="*/ 29 w 159"/>
              <a:gd name="T7" fmla="*/ 92 h 92"/>
              <a:gd name="T8" fmla="*/ 159 w 159"/>
              <a:gd name="T9" fmla="*/ 92 h 92"/>
            </a:gdLst>
            <a:ahLst/>
            <a:cxnLst>
              <a:cxn ang="0">
                <a:pos x="T0" y="T1"/>
              </a:cxn>
              <a:cxn ang="0">
                <a:pos x="T2" y="T3"/>
              </a:cxn>
              <a:cxn ang="0">
                <a:pos x="T4" y="T5"/>
              </a:cxn>
              <a:cxn ang="0">
                <a:pos x="T6" y="T7"/>
              </a:cxn>
              <a:cxn ang="0">
                <a:pos x="T8" y="T9"/>
              </a:cxn>
            </a:cxnLst>
            <a:rect l="0" t="0" r="r" b="b"/>
            <a:pathLst>
              <a:path w="159" h="92">
                <a:moveTo>
                  <a:pt x="159" y="92"/>
                </a:moveTo>
                <a:lnTo>
                  <a:pt x="126" y="0"/>
                </a:lnTo>
                <a:lnTo>
                  <a:pt x="0" y="0"/>
                </a:lnTo>
                <a:lnTo>
                  <a:pt x="29" y="92"/>
                </a:lnTo>
                <a:lnTo>
                  <a:pt x="159"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31">
            <a:extLst>
              <a:ext uri="{FF2B5EF4-FFF2-40B4-BE49-F238E27FC236}">
                <a16:creationId xmlns:a16="http://schemas.microsoft.com/office/drawing/2014/main" id="{67FED4E1-D85E-480D-BBBC-A48A3F543AD7}"/>
              </a:ext>
            </a:extLst>
          </p:cNvPr>
          <p:cNvSpPr>
            <a:spLocks/>
          </p:cNvSpPr>
          <p:nvPr/>
        </p:nvSpPr>
        <p:spPr bwMode="auto">
          <a:xfrm>
            <a:off x="4607898" y="4770933"/>
            <a:ext cx="233363" cy="146050"/>
          </a:xfrm>
          <a:custGeom>
            <a:avLst/>
            <a:gdLst>
              <a:gd name="T0" fmla="*/ 0 w 147"/>
              <a:gd name="T1" fmla="*/ 0 h 92"/>
              <a:gd name="T2" fmla="*/ 17 w 147"/>
              <a:gd name="T3" fmla="*/ 92 h 92"/>
              <a:gd name="T4" fmla="*/ 147 w 147"/>
              <a:gd name="T5" fmla="*/ 92 h 92"/>
              <a:gd name="T6" fmla="*/ 125 w 147"/>
              <a:gd name="T7" fmla="*/ 0 h 92"/>
              <a:gd name="T8" fmla="*/ 0 w 147"/>
              <a:gd name="T9" fmla="*/ 0 h 92"/>
            </a:gdLst>
            <a:ahLst/>
            <a:cxnLst>
              <a:cxn ang="0">
                <a:pos x="T0" y="T1"/>
              </a:cxn>
              <a:cxn ang="0">
                <a:pos x="T2" y="T3"/>
              </a:cxn>
              <a:cxn ang="0">
                <a:pos x="T4" y="T5"/>
              </a:cxn>
              <a:cxn ang="0">
                <a:pos x="T6" y="T7"/>
              </a:cxn>
              <a:cxn ang="0">
                <a:pos x="T8" y="T9"/>
              </a:cxn>
            </a:cxnLst>
            <a:rect l="0" t="0" r="r" b="b"/>
            <a:pathLst>
              <a:path w="147" h="92">
                <a:moveTo>
                  <a:pt x="0" y="0"/>
                </a:moveTo>
                <a:lnTo>
                  <a:pt x="17" y="92"/>
                </a:lnTo>
                <a:lnTo>
                  <a:pt x="147" y="92"/>
                </a:lnTo>
                <a:lnTo>
                  <a:pt x="125" y="0"/>
                </a:lnTo>
                <a:lnTo>
                  <a:pt x="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32">
            <a:extLst>
              <a:ext uri="{FF2B5EF4-FFF2-40B4-BE49-F238E27FC236}">
                <a16:creationId xmlns:a16="http://schemas.microsoft.com/office/drawing/2014/main" id="{CC42D8D6-8881-4105-8FA9-B1BF368567E5}"/>
              </a:ext>
            </a:extLst>
          </p:cNvPr>
          <p:cNvSpPr>
            <a:spLocks/>
          </p:cNvSpPr>
          <p:nvPr/>
        </p:nvSpPr>
        <p:spPr bwMode="auto">
          <a:xfrm>
            <a:off x="4838086" y="4770933"/>
            <a:ext cx="236538" cy="146050"/>
          </a:xfrm>
          <a:custGeom>
            <a:avLst/>
            <a:gdLst>
              <a:gd name="T0" fmla="*/ 149 w 149"/>
              <a:gd name="T1" fmla="*/ 92 h 92"/>
              <a:gd name="T2" fmla="*/ 125 w 149"/>
              <a:gd name="T3" fmla="*/ 0 h 92"/>
              <a:gd name="T4" fmla="*/ 0 w 149"/>
              <a:gd name="T5" fmla="*/ 0 h 92"/>
              <a:gd name="T6" fmla="*/ 20 w 149"/>
              <a:gd name="T7" fmla="*/ 92 h 92"/>
              <a:gd name="T8" fmla="*/ 149 w 149"/>
              <a:gd name="T9" fmla="*/ 92 h 92"/>
            </a:gdLst>
            <a:ahLst/>
            <a:cxnLst>
              <a:cxn ang="0">
                <a:pos x="T0" y="T1"/>
              </a:cxn>
              <a:cxn ang="0">
                <a:pos x="T2" y="T3"/>
              </a:cxn>
              <a:cxn ang="0">
                <a:pos x="T4" y="T5"/>
              </a:cxn>
              <a:cxn ang="0">
                <a:pos x="T6" y="T7"/>
              </a:cxn>
              <a:cxn ang="0">
                <a:pos x="T8" y="T9"/>
              </a:cxn>
            </a:cxnLst>
            <a:rect l="0" t="0" r="r" b="b"/>
            <a:pathLst>
              <a:path w="149" h="92">
                <a:moveTo>
                  <a:pt x="149" y="92"/>
                </a:moveTo>
                <a:lnTo>
                  <a:pt x="125" y="0"/>
                </a:lnTo>
                <a:lnTo>
                  <a:pt x="0" y="0"/>
                </a:lnTo>
                <a:lnTo>
                  <a:pt x="20" y="92"/>
                </a:lnTo>
                <a:lnTo>
                  <a:pt x="149"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33">
            <a:extLst>
              <a:ext uri="{FF2B5EF4-FFF2-40B4-BE49-F238E27FC236}">
                <a16:creationId xmlns:a16="http://schemas.microsoft.com/office/drawing/2014/main" id="{7605447C-D103-4BE1-B1F6-7DBDD5D7D665}"/>
              </a:ext>
            </a:extLst>
          </p:cNvPr>
          <p:cNvSpPr>
            <a:spLocks/>
          </p:cNvSpPr>
          <p:nvPr/>
        </p:nvSpPr>
        <p:spPr bwMode="auto">
          <a:xfrm>
            <a:off x="4380886" y="4770933"/>
            <a:ext cx="223838" cy="146050"/>
          </a:xfrm>
          <a:custGeom>
            <a:avLst/>
            <a:gdLst>
              <a:gd name="T0" fmla="*/ 0 w 141"/>
              <a:gd name="T1" fmla="*/ 0 h 92"/>
              <a:gd name="T2" fmla="*/ 11 w 141"/>
              <a:gd name="T3" fmla="*/ 92 h 92"/>
              <a:gd name="T4" fmla="*/ 141 w 141"/>
              <a:gd name="T5" fmla="*/ 92 h 92"/>
              <a:gd name="T6" fmla="*/ 125 w 141"/>
              <a:gd name="T7" fmla="*/ 0 h 92"/>
              <a:gd name="T8" fmla="*/ 0 w 141"/>
              <a:gd name="T9" fmla="*/ 0 h 92"/>
            </a:gdLst>
            <a:ahLst/>
            <a:cxnLst>
              <a:cxn ang="0">
                <a:pos x="T0" y="T1"/>
              </a:cxn>
              <a:cxn ang="0">
                <a:pos x="T2" y="T3"/>
              </a:cxn>
              <a:cxn ang="0">
                <a:pos x="T4" y="T5"/>
              </a:cxn>
              <a:cxn ang="0">
                <a:pos x="T6" y="T7"/>
              </a:cxn>
              <a:cxn ang="0">
                <a:pos x="T8" y="T9"/>
              </a:cxn>
            </a:cxnLst>
            <a:rect l="0" t="0" r="r" b="b"/>
            <a:pathLst>
              <a:path w="141" h="92">
                <a:moveTo>
                  <a:pt x="0" y="0"/>
                </a:moveTo>
                <a:lnTo>
                  <a:pt x="11" y="92"/>
                </a:lnTo>
                <a:lnTo>
                  <a:pt x="141" y="92"/>
                </a:lnTo>
                <a:lnTo>
                  <a:pt x="125" y="0"/>
                </a:lnTo>
                <a:lnTo>
                  <a:pt x="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34">
            <a:extLst>
              <a:ext uri="{FF2B5EF4-FFF2-40B4-BE49-F238E27FC236}">
                <a16:creationId xmlns:a16="http://schemas.microsoft.com/office/drawing/2014/main" id="{C91E9873-1763-4AA2-B0DB-45AF5CD0F222}"/>
              </a:ext>
            </a:extLst>
          </p:cNvPr>
          <p:cNvSpPr>
            <a:spLocks/>
          </p:cNvSpPr>
          <p:nvPr/>
        </p:nvSpPr>
        <p:spPr bwMode="auto">
          <a:xfrm>
            <a:off x="4799986" y="4604246"/>
            <a:ext cx="230188" cy="134938"/>
          </a:xfrm>
          <a:custGeom>
            <a:avLst/>
            <a:gdLst>
              <a:gd name="T0" fmla="*/ 19 w 145"/>
              <a:gd name="T1" fmla="*/ 85 h 85"/>
              <a:gd name="T2" fmla="*/ 145 w 145"/>
              <a:gd name="T3" fmla="*/ 85 h 85"/>
              <a:gd name="T4" fmla="*/ 120 w 145"/>
              <a:gd name="T5" fmla="*/ 0 h 85"/>
              <a:gd name="T6" fmla="*/ 0 w 145"/>
              <a:gd name="T7" fmla="*/ 0 h 85"/>
              <a:gd name="T8" fmla="*/ 19 w 145"/>
              <a:gd name="T9" fmla="*/ 85 h 85"/>
            </a:gdLst>
            <a:ahLst/>
            <a:cxnLst>
              <a:cxn ang="0">
                <a:pos x="T0" y="T1"/>
              </a:cxn>
              <a:cxn ang="0">
                <a:pos x="T2" y="T3"/>
              </a:cxn>
              <a:cxn ang="0">
                <a:pos x="T4" y="T5"/>
              </a:cxn>
              <a:cxn ang="0">
                <a:pos x="T6" y="T7"/>
              </a:cxn>
              <a:cxn ang="0">
                <a:pos x="T8" y="T9"/>
              </a:cxn>
            </a:cxnLst>
            <a:rect l="0" t="0" r="r" b="b"/>
            <a:pathLst>
              <a:path w="145" h="85">
                <a:moveTo>
                  <a:pt x="19" y="85"/>
                </a:moveTo>
                <a:lnTo>
                  <a:pt x="145" y="85"/>
                </a:lnTo>
                <a:lnTo>
                  <a:pt x="120" y="0"/>
                </a:lnTo>
                <a:lnTo>
                  <a:pt x="0" y="0"/>
                </a:lnTo>
                <a:lnTo>
                  <a:pt x="19"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35">
            <a:extLst>
              <a:ext uri="{FF2B5EF4-FFF2-40B4-BE49-F238E27FC236}">
                <a16:creationId xmlns:a16="http://schemas.microsoft.com/office/drawing/2014/main" id="{9DFCA4CE-C344-462E-AD7A-E7291352484E}"/>
              </a:ext>
            </a:extLst>
          </p:cNvPr>
          <p:cNvSpPr>
            <a:spLocks/>
          </p:cNvSpPr>
          <p:nvPr/>
        </p:nvSpPr>
        <p:spPr bwMode="auto">
          <a:xfrm>
            <a:off x="4360248" y="4604246"/>
            <a:ext cx="215900" cy="134938"/>
          </a:xfrm>
          <a:custGeom>
            <a:avLst/>
            <a:gdLst>
              <a:gd name="T0" fmla="*/ 11 w 136"/>
              <a:gd name="T1" fmla="*/ 85 h 85"/>
              <a:gd name="T2" fmla="*/ 136 w 136"/>
              <a:gd name="T3" fmla="*/ 85 h 85"/>
              <a:gd name="T4" fmla="*/ 121 w 136"/>
              <a:gd name="T5" fmla="*/ 0 h 85"/>
              <a:gd name="T6" fmla="*/ 0 w 136"/>
              <a:gd name="T7" fmla="*/ 0 h 85"/>
              <a:gd name="T8" fmla="*/ 11 w 136"/>
              <a:gd name="T9" fmla="*/ 85 h 85"/>
            </a:gdLst>
            <a:ahLst/>
            <a:cxnLst>
              <a:cxn ang="0">
                <a:pos x="T0" y="T1"/>
              </a:cxn>
              <a:cxn ang="0">
                <a:pos x="T2" y="T3"/>
              </a:cxn>
              <a:cxn ang="0">
                <a:pos x="T4" y="T5"/>
              </a:cxn>
              <a:cxn ang="0">
                <a:pos x="T6" y="T7"/>
              </a:cxn>
              <a:cxn ang="0">
                <a:pos x="T8" y="T9"/>
              </a:cxn>
            </a:cxnLst>
            <a:rect l="0" t="0" r="r" b="b"/>
            <a:pathLst>
              <a:path w="136" h="85">
                <a:moveTo>
                  <a:pt x="11" y="85"/>
                </a:moveTo>
                <a:lnTo>
                  <a:pt x="136" y="85"/>
                </a:lnTo>
                <a:lnTo>
                  <a:pt x="121" y="0"/>
                </a:lnTo>
                <a:lnTo>
                  <a:pt x="0" y="0"/>
                </a:lnTo>
                <a:lnTo>
                  <a:pt x="11"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36">
            <a:extLst>
              <a:ext uri="{FF2B5EF4-FFF2-40B4-BE49-F238E27FC236}">
                <a16:creationId xmlns:a16="http://schemas.microsoft.com/office/drawing/2014/main" id="{6CC76E4A-8D8C-4A9C-9238-71B0D5D8C02F}"/>
              </a:ext>
            </a:extLst>
          </p:cNvPr>
          <p:cNvSpPr>
            <a:spLocks/>
          </p:cNvSpPr>
          <p:nvPr/>
        </p:nvSpPr>
        <p:spPr bwMode="auto">
          <a:xfrm>
            <a:off x="4136411" y="4604246"/>
            <a:ext cx="212725" cy="134938"/>
          </a:xfrm>
          <a:custGeom>
            <a:avLst/>
            <a:gdLst>
              <a:gd name="T0" fmla="*/ 9 w 134"/>
              <a:gd name="T1" fmla="*/ 85 h 85"/>
              <a:gd name="T2" fmla="*/ 134 w 134"/>
              <a:gd name="T3" fmla="*/ 85 h 85"/>
              <a:gd name="T4" fmla="*/ 123 w 134"/>
              <a:gd name="T5" fmla="*/ 0 h 85"/>
              <a:gd name="T6" fmla="*/ 0 w 134"/>
              <a:gd name="T7" fmla="*/ 0 h 85"/>
              <a:gd name="T8" fmla="*/ 9 w 134"/>
              <a:gd name="T9" fmla="*/ 85 h 85"/>
            </a:gdLst>
            <a:ahLst/>
            <a:cxnLst>
              <a:cxn ang="0">
                <a:pos x="T0" y="T1"/>
              </a:cxn>
              <a:cxn ang="0">
                <a:pos x="T2" y="T3"/>
              </a:cxn>
              <a:cxn ang="0">
                <a:pos x="T4" y="T5"/>
              </a:cxn>
              <a:cxn ang="0">
                <a:pos x="T6" y="T7"/>
              </a:cxn>
              <a:cxn ang="0">
                <a:pos x="T8" y="T9"/>
              </a:cxn>
            </a:cxnLst>
            <a:rect l="0" t="0" r="r" b="b"/>
            <a:pathLst>
              <a:path w="134" h="85">
                <a:moveTo>
                  <a:pt x="9" y="85"/>
                </a:moveTo>
                <a:lnTo>
                  <a:pt x="134" y="85"/>
                </a:lnTo>
                <a:lnTo>
                  <a:pt x="123" y="0"/>
                </a:lnTo>
                <a:lnTo>
                  <a:pt x="0" y="0"/>
                </a:lnTo>
                <a:lnTo>
                  <a:pt x="9"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37">
            <a:extLst>
              <a:ext uri="{FF2B5EF4-FFF2-40B4-BE49-F238E27FC236}">
                <a16:creationId xmlns:a16="http://schemas.microsoft.com/office/drawing/2014/main" id="{C8535D8D-AD37-43CD-A468-089FF7BD1FA9}"/>
              </a:ext>
            </a:extLst>
          </p:cNvPr>
          <p:cNvSpPr>
            <a:spLocks/>
          </p:cNvSpPr>
          <p:nvPr/>
        </p:nvSpPr>
        <p:spPr bwMode="auto">
          <a:xfrm>
            <a:off x="4153873" y="4770933"/>
            <a:ext cx="215900" cy="146050"/>
          </a:xfrm>
          <a:custGeom>
            <a:avLst/>
            <a:gdLst>
              <a:gd name="T0" fmla="*/ 7 w 136"/>
              <a:gd name="T1" fmla="*/ 92 h 92"/>
              <a:gd name="T2" fmla="*/ 136 w 136"/>
              <a:gd name="T3" fmla="*/ 92 h 92"/>
              <a:gd name="T4" fmla="*/ 125 w 136"/>
              <a:gd name="T5" fmla="*/ 0 h 92"/>
              <a:gd name="T6" fmla="*/ 0 w 136"/>
              <a:gd name="T7" fmla="*/ 0 h 92"/>
              <a:gd name="T8" fmla="*/ 7 w 136"/>
              <a:gd name="T9" fmla="*/ 92 h 92"/>
            </a:gdLst>
            <a:ahLst/>
            <a:cxnLst>
              <a:cxn ang="0">
                <a:pos x="T0" y="T1"/>
              </a:cxn>
              <a:cxn ang="0">
                <a:pos x="T2" y="T3"/>
              </a:cxn>
              <a:cxn ang="0">
                <a:pos x="T4" y="T5"/>
              </a:cxn>
              <a:cxn ang="0">
                <a:pos x="T6" y="T7"/>
              </a:cxn>
              <a:cxn ang="0">
                <a:pos x="T8" y="T9"/>
              </a:cxn>
            </a:cxnLst>
            <a:rect l="0" t="0" r="r" b="b"/>
            <a:pathLst>
              <a:path w="136" h="92">
                <a:moveTo>
                  <a:pt x="7" y="92"/>
                </a:moveTo>
                <a:lnTo>
                  <a:pt x="136" y="92"/>
                </a:lnTo>
                <a:lnTo>
                  <a:pt x="125" y="0"/>
                </a:lnTo>
                <a:lnTo>
                  <a:pt x="0" y="0"/>
                </a:lnTo>
                <a:lnTo>
                  <a:pt x="7"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38">
            <a:extLst>
              <a:ext uri="{FF2B5EF4-FFF2-40B4-BE49-F238E27FC236}">
                <a16:creationId xmlns:a16="http://schemas.microsoft.com/office/drawing/2014/main" id="{D8B0E4CE-9CEC-4D78-8538-C5DCCA984A65}"/>
              </a:ext>
            </a:extLst>
          </p:cNvPr>
          <p:cNvSpPr>
            <a:spLocks/>
          </p:cNvSpPr>
          <p:nvPr/>
        </p:nvSpPr>
        <p:spPr bwMode="auto">
          <a:xfrm>
            <a:off x="3923686" y="4770933"/>
            <a:ext cx="212725" cy="146050"/>
          </a:xfrm>
          <a:custGeom>
            <a:avLst/>
            <a:gdLst>
              <a:gd name="T0" fmla="*/ 4 w 134"/>
              <a:gd name="T1" fmla="*/ 92 h 92"/>
              <a:gd name="T2" fmla="*/ 134 w 134"/>
              <a:gd name="T3" fmla="*/ 92 h 92"/>
              <a:gd name="T4" fmla="*/ 125 w 134"/>
              <a:gd name="T5" fmla="*/ 0 h 92"/>
              <a:gd name="T6" fmla="*/ 0 w 134"/>
              <a:gd name="T7" fmla="*/ 0 h 92"/>
              <a:gd name="T8" fmla="*/ 4 w 134"/>
              <a:gd name="T9" fmla="*/ 92 h 92"/>
            </a:gdLst>
            <a:ahLst/>
            <a:cxnLst>
              <a:cxn ang="0">
                <a:pos x="T0" y="T1"/>
              </a:cxn>
              <a:cxn ang="0">
                <a:pos x="T2" y="T3"/>
              </a:cxn>
              <a:cxn ang="0">
                <a:pos x="T4" y="T5"/>
              </a:cxn>
              <a:cxn ang="0">
                <a:pos x="T6" y="T7"/>
              </a:cxn>
              <a:cxn ang="0">
                <a:pos x="T8" y="T9"/>
              </a:cxn>
            </a:cxnLst>
            <a:rect l="0" t="0" r="r" b="b"/>
            <a:pathLst>
              <a:path w="134" h="92">
                <a:moveTo>
                  <a:pt x="4" y="92"/>
                </a:moveTo>
                <a:lnTo>
                  <a:pt x="134" y="92"/>
                </a:lnTo>
                <a:lnTo>
                  <a:pt x="125" y="0"/>
                </a:lnTo>
                <a:lnTo>
                  <a:pt x="0" y="0"/>
                </a:lnTo>
                <a:lnTo>
                  <a:pt x="4"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39">
            <a:extLst>
              <a:ext uri="{FF2B5EF4-FFF2-40B4-BE49-F238E27FC236}">
                <a16:creationId xmlns:a16="http://schemas.microsoft.com/office/drawing/2014/main" id="{B7C8BB4D-DEDC-406F-A960-0FE7FC5D609C}"/>
              </a:ext>
            </a:extLst>
          </p:cNvPr>
          <p:cNvSpPr>
            <a:spLocks/>
          </p:cNvSpPr>
          <p:nvPr/>
        </p:nvSpPr>
        <p:spPr bwMode="auto">
          <a:xfrm>
            <a:off x="4579323" y="4604246"/>
            <a:ext cx="223838" cy="134938"/>
          </a:xfrm>
          <a:custGeom>
            <a:avLst/>
            <a:gdLst>
              <a:gd name="T0" fmla="*/ 16 w 141"/>
              <a:gd name="T1" fmla="*/ 85 h 85"/>
              <a:gd name="T2" fmla="*/ 141 w 141"/>
              <a:gd name="T3" fmla="*/ 85 h 85"/>
              <a:gd name="T4" fmla="*/ 121 w 141"/>
              <a:gd name="T5" fmla="*/ 0 h 85"/>
              <a:gd name="T6" fmla="*/ 0 w 141"/>
              <a:gd name="T7" fmla="*/ 0 h 85"/>
              <a:gd name="T8" fmla="*/ 16 w 141"/>
              <a:gd name="T9" fmla="*/ 85 h 85"/>
            </a:gdLst>
            <a:ahLst/>
            <a:cxnLst>
              <a:cxn ang="0">
                <a:pos x="T0" y="T1"/>
              </a:cxn>
              <a:cxn ang="0">
                <a:pos x="T2" y="T3"/>
              </a:cxn>
              <a:cxn ang="0">
                <a:pos x="T4" y="T5"/>
              </a:cxn>
              <a:cxn ang="0">
                <a:pos x="T6" y="T7"/>
              </a:cxn>
              <a:cxn ang="0">
                <a:pos x="T8" y="T9"/>
              </a:cxn>
            </a:cxnLst>
            <a:rect l="0" t="0" r="r" b="b"/>
            <a:pathLst>
              <a:path w="141" h="85">
                <a:moveTo>
                  <a:pt x="16" y="85"/>
                </a:moveTo>
                <a:lnTo>
                  <a:pt x="141" y="85"/>
                </a:lnTo>
                <a:lnTo>
                  <a:pt x="121" y="0"/>
                </a:lnTo>
                <a:lnTo>
                  <a:pt x="0" y="0"/>
                </a:lnTo>
                <a:lnTo>
                  <a:pt x="16"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40">
            <a:extLst>
              <a:ext uri="{FF2B5EF4-FFF2-40B4-BE49-F238E27FC236}">
                <a16:creationId xmlns:a16="http://schemas.microsoft.com/office/drawing/2014/main" id="{C10A09EC-BDA1-47AA-B692-010B5DBCF92D}"/>
              </a:ext>
            </a:extLst>
          </p:cNvPr>
          <p:cNvSpPr>
            <a:spLocks/>
          </p:cNvSpPr>
          <p:nvPr/>
        </p:nvSpPr>
        <p:spPr bwMode="auto">
          <a:xfrm>
            <a:off x="5461973" y="4604246"/>
            <a:ext cx="250825" cy="134938"/>
          </a:xfrm>
          <a:custGeom>
            <a:avLst/>
            <a:gdLst>
              <a:gd name="T0" fmla="*/ 31 w 158"/>
              <a:gd name="T1" fmla="*/ 85 h 85"/>
              <a:gd name="T2" fmla="*/ 158 w 158"/>
              <a:gd name="T3" fmla="*/ 85 h 85"/>
              <a:gd name="T4" fmla="*/ 125 w 158"/>
              <a:gd name="T5" fmla="*/ 0 h 85"/>
              <a:gd name="T6" fmla="*/ 0 w 158"/>
              <a:gd name="T7" fmla="*/ 0 h 85"/>
              <a:gd name="T8" fmla="*/ 31 w 158"/>
              <a:gd name="T9" fmla="*/ 85 h 85"/>
            </a:gdLst>
            <a:ahLst/>
            <a:cxnLst>
              <a:cxn ang="0">
                <a:pos x="T0" y="T1"/>
              </a:cxn>
              <a:cxn ang="0">
                <a:pos x="T2" y="T3"/>
              </a:cxn>
              <a:cxn ang="0">
                <a:pos x="T4" y="T5"/>
              </a:cxn>
              <a:cxn ang="0">
                <a:pos x="T6" y="T7"/>
              </a:cxn>
              <a:cxn ang="0">
                <a:pos x="T8" y="T9"/>
              </a:cxn>
            </a:cxnLst>
            <a:rect l="0" t="0" r="r" b="b"/>
            <a:pathLst>
              <a:path w="158" h="85">
                <a:moveTo>
                  <a:pt x="31" y="85"/>
                </a:moveTo>
                <a:lnTo>
                  <a:pt x="158" y="85"/>
                </a:lnTo>
                <a:lnTo>
                  <a:pt x="125" y="0"/>
                </a:lnTo>
                <a:lnTo>
                  <a:pt x="0" y="0"/>
                </a:lnTo>
                <a:lnTo>
                  <a:pt x="31"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41">
            <a:extLst>
              <a:ext uri="{FF2B5EF4-FFF2-40B4-BE49-F238E27FC236}">
                <a16:creationId xmlns:a16="http://schemas.microsoft.com/office/drawing/2014/main" id="{6CFFDD45-BD3E-4D0A-90EC-1D9712DAA171}"/>
              </a:ext>
            </a:extLst>
          </p:cNvPr>
          <p:cNvSpPr>
            <a:spLocks/>
          </p:cNvSpPr>
          <p:nvPr/>
        </p:nvSpPr>
        <p:spPr bwMode="auto">
          <a:xfrm>
            <a:off x="3222011" y="4943971"/>
            <a:ext cx="447675" cy="149225"/>
          </a:xfrm>
          <a:custGeom>
            <a:avLst/>
            <a:gdLst>
              <a:gd name="T0" fmla="*/ 282 w 282"/>
              <a:gd name="T1" fmla="*/ 0 h 94"/>
              <a:gd name="T2" fmla="*/ 5 w 282"/>
              <a:gd name="T3" fmla="*/ 0 h 94"/>
              <a:gd name="T4" fmla="*/ 0 w 282"/>
              <a:gd name="T5" fmla="*/ 94 h 94"/>
              <a:gd name="T6" fmla="*/ 282 w 282"/>
              <a:gd name="T7" fmla="*/ 94 h 94"/>
              <a:gd name="T8" fmla="*/ 282 w 282"/>
              <a:gd name="T9" fmla="*/ 0 h 94"/>
            </a:gdLst>
            <a:ahLst/>
            <a:cxnLst>
              <a:cxn ang="0">
                <a:pos x="T0" y="T1"/>
              </a:cxn>
              <a:cxn ang="0">
                <a:pos x="T2" y="T3"/>
              </a:cxn>
              <a:cxn ang="0">
                <a:pos x="T4" y="T5"/>
              </a:cxn>
              <a:cxn ang="0">
                <a:pos x="T6" y="T7"/>
              </a:cxn>
              <a:cxn ang="0">
                <a:pos x="T8" y="T9"/>
              </a:cxn>
            </a:cxnLst>
            <a:rect l="0" t="0" r="r" b="b"/>
            <a:pathLst>
              <a:path w="282" h="94">
                <a:moveTo>
                  <a:pt x="282" y="0"/>
                </a:moveTo>
                <a:lnTo>
                  <a:pt x="5" y="0"/>
                </a:lnTo>
                <a:lnTo>
                  <a:pt x="0" y="94"/>
                </a:lnTo>
                <a:lnTo>
                  <a:pt x="282" y="94"/>
                </a:lnTo>
                <a:lnTo>
                  <a:pt x="282"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42">
            <a:extLst>
              <a:ext uri="{FF2B5EF4-FFF2-40B4-BE49-F238E27FC236}">
                <a16:creationId xmlns:a16="http://schemas.microsoft.com/office/drawing/2014/main" id="{B2E30865-400D-491C-B6C5-80C8786FBC4F}"/>
              </a:ext>
            </a:extLst>
          </p:cNvPr>
          <p:cNvSpPr>
            <a:spLocks/>
          </p:cNvSpPr>
          <p:nvPr/>
        </p:nvSpPr>
        <p:spPr bwMode="auto">
          <a:xfrm>
            <a:off x="4168161" y="4943971"/>
            <a:ext cx="227013" cy="149225"/>
          </a:xfrm>
          <a:custGeom>
            <a:avLst/>
            <a:gdLst>
              <a:gd name="T0" fmla="*/ 129 w 143"/>
              <a:gd name="T1" fmla="*/ 0 h 94"/>
              <a:gd name="T2" fmla="*/ 0 w 143"/>
              <a:gd name="T3" fmla="*/ 0 h 94"/>
              <a:gd name="T4" fmla="*/ 9 w 143"/>
              <a:gd name="T5" fmla="*/ 94 h 94"/>
              <a:gd name="T6" fmla="*/ 143 w 143"/>
              <a:gd name="T7" fmla="*/ 94 h 94"/>
              <a:gd name="T8" fmla="*/ 129 w 143"/>
              <a:gd name="T9" fmla="*/ 0 h 94"/>
            </a:gdLst>
            <a:ahLst/>
            <a:cxnLst>
              <a:cxn ang="0">
                <a:pos x="T0" y="T1"/>
              </a:cxn>
              <a:cxn ang="0">
                <a:pos x="T2" y="T3"/>
              </a:cxn>
              <a:cxn ang="0">
                <a:pos x="T4" y="T5"/>
              </a:cxn>
              <a:cxn ang="0">
                <a:pos x="T6" y="T7"/>
              </a:cxn>
              <a:cxn ang="0">
                <a:pos x="T8" y="T9"/>
              </a:cxn>
            </a:cxnLst>
            <a:rect l="0" t="0" r="r" b="b"/>
            <a:pathLst>
              <a:path w="143" h="94">
                <a:moveTo>
                  <a:pt x="129" y="0"/>
                </a:moveTo>
                <a:lnTo>
                  <a:pt x="0" y="0"/>
                </a:lnTo>
                <a:lnTo>
                  <a:pt x="9" y="94"/>
                </a:lnTo>
                <a:lnTo>
                  <a:pt x="143" y="94"/>
                </a:lnTo>
                <a:lnTo>
                  <a:pt x="129"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43">
            <a:extLst>
              <a:ext uri="{FF2B5EF4-FFF2-40B4-BE49-F238E27FC236}">
                <a16:creationId xmlns:a16="http://schemas.microsoft.com/office/drawing/2014/main" id="{CA44AABF-38F5-41F5-B0F9-31EC82CFE4E0}"/>
              </a:ext>
            </a:extLst>
          </p:cNvPr>
          <p:cNvSpPr>
            <a:spLocks/>
          </p:cNvSpPr>
          <p:nvPr/>
        </p:nvSpPr>
        <p:spPr bwMode="auto">
          <a:xfrm>
            <a:off x="4638061" y="4943971"/>
            <a:ext cx="241300" cy="149225"/>
          </a:xfrm>
          <a:custGeom>
            <a:avLst/>
            <a:gdLst>
              <a:gd name="T0" fmla="*/ 130 w 152"/>
              <a:gd name="T1" fmla="*/ 0 h 94"/>
              <a:gd name="T2" fmla="*/ 0 w 152"/>
              <a:gd name="T3" fmla="*/ 0 h 94"/>
              <a:gd name="T4" fmla="*/ 18 w 152"/>
              <a:gd name="T5" fmla="*/ 94 h 94"/>
              <a:gd name="T6" fmla="*/ 152 w 152"/>
              <a:gd name="T7" fmla="*/ 94 h 94"/>
              <a:gd name="T8" fmla="*/ 130 w 152"/>
              <a:gd name="T9" fmla="*/ 0 h 94"/>
            </a:gdLst>
            <a:ahLst/>
            <a:cxnLst>
              <a:cxn ang="0">
                <a:pos x="T0" y="T1"/>
              </a:cxn>
              <a:cxn ang="0">
                <a:pos x="T2" y="T3"/>
              </a:cxn>
              <a:cxn ang="0">
                <a:pos x="T4" y="T5"/>
              </a:cxn>
              <a:cxn ang="0">
                <a:pos x="T6" y="T7"/>
              </a:cxn>
              <a:cxn ang="0">
                <a:pos x="T8" y="T9"/>
              </a:cxn>
            </a:cxnLst>
            <a:rect l="0" t="0" r="r" b="b"/>
            <a:pathLst>
              <a:path w="152" h="94">
                <a:moveTo>
                  <a:pt x="130" y="0"/>
                </a:moveTo>
                <a:lnTo>
                  <a:pt x="0" y="0"/>
                </a:lnTo>
                <a:lnTo>
                  <a:pt x="18" y="94"/>
                </a:lnTo>
                <a:lnTo>
                  <a:pt x="152" y="94"/>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44">
            <a:extLst>
              <a:ext uri="{FF2B5EF4-FFF2-40B4-BE49-F238E27FC236}">
                <a16:creationId xmlns:a16="http://schemas.microsoft.com/office/drawing/2014/main" id="{FB0FE89A-62FC-4596-91D8-39138A16B4B1}"/>
              </a:ext>
            </a:extLst>
          </p:cNvPr>
          <p:cNvSpPr>
            <a:spLocks/>
          </p:cNvSpPr>
          <p:nvPr/>
        </p:nvSpPr>
        <p:spPr bwMode="auto">
          <a:xfrm>
            <a:off x="3696673" y="4943971"/>
            <a:ext cx="212725" cy="149225"/>
          </a:xfrm>
          <a:custGeom>
            <a:avLst/>
            <a:gdLst>
              <a:gd name="T0" fmla="*/ 130 w 134"/>
              <a:gd name="T1" fmla="*/ 0 h 94"/>
              <a:gd name="T2" fmla="*/ 0 w 134"/>
              <a:gd name="T3" fmla="*/ 0 h 94"/>
              <a:gd name="T4" fmla="*/ 0 w 134"/>
              <a:gd name="T5" fmla="*/ 94 h 94"/>
              <a:gd name="T6" fmla="*/ 134 w 134"/>
              <a:gd name="T7" fmla="*/ 94 h 94"/>
              <a:gd name="T8" fmla="*/ 130 w 134"/>
              <a:gd name="T9" fmla="*/ 0 h 94"/>
            </a:gdLst>
            <a:ahLst/>
            <a:cxnLst>
              <a:cxn ang="0">
                <a:pos x="T0" y="T1"/>
              </a:cxn>
              <a:cxn ang="0">
                <a:pos x="T2" y="T3"/>
              </a:cxn>
              <a:cxn ang="0">
                <a:pos x="T4" y="T5"/>
              </a:cxn>
              <a:cxn ang="0">
                <a:pos x="T6" y="T7"/>
              </a:cxn>
              <a:cxn ang="0">
                <a:pos x="T8" y="T9"/>
              </a:cxn>
            </a:cxnLst>
            <a:rect l="0" t="0" r="r" b="b"/>
            <a:pathLst>
              <a:path w="134" h="94">
                <a:moveTo>
                  <a:pt x="130" y="0"/>
                </a:moveTo>
                <a:lnTo>
                  <a:pt x="0" y="0"/>
                </a:lnTo>
                <a:lnTo>
                  <a:pt x="0" y="94"/>
                </a:lnTo>
                <a:lnTo>
                  <a:pt x="134" y="94"/>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45">
            <a:extLst>
              <a:ext uri="{FF2B5EF4-FFF2-40B4-BE49-F238E27FC236}">
                <a16:creationId xmlns:a16="http://schemas.microsoft.com/office/drawing/2014/main" id="{964324A1-BA43-4E75-90E7-E57550000F2F}"/>
              </a:ext>
            </a:extLst>
          </p:cNvPr>
          <p:cNvSpPr>
            <a:spLocks/>
          </p:cNvSpPr>
          <p:nvPr/>
        </p:nvSpPr>
        <p:spPr bwMode="auto">
          <a:xfrm>
            <a:off x="3930036" y="4943971"/>
            <a:ext cx="223838" cy="149225"/>
          </a:xfrm>
          <a:custGeom>
            <a:avLst/>
            <a:gdLst>
              <a:gd name="T0" fmla="*/ 132 w 141"/>
              <a:gd name="T1" fmla="*/ 0 h 94"/>
              <a:gd name="T2" fmla="*/ 0 w 141"/>
              <a:gd name="T3" fmla="*/ 0 h 94"/>
              <a:gd name="T4" fmla="*/ 5 w 141"/>
              <a:gd name="T5" fmla="*/ 94 h 94"/>
              <a:gd name="T6" fmla="*/ 141 w 141"/>
              <a:gd name="T7" fmla="*/ 94 h 94"/>
              <a:gd name="T8" fmla="*/ 132 w 141"/>
              <a:gd name="T9" fmla="*/ 0 h 94"/>
            </a:gdLst>
            <a:ahLst/>
            <a:cxnLst>
              <a:cxn ang="0">
                <a:pos x="T0" y="T1"/>
              </a:cxn>
              <a:cxn ang="0">
                <a:pos x="T2" y="T3"/>
              </a:cxn>
              <a:cxn ang="0">
                <a:pos x="T4" y="T5"/>
              </a:cxn>
              <a:cxn ang="0">
                <a:pos x="T6" y="T7"/>
              </a:cxn>
              <a:cxn ang="0">
                <a:pos x="T8" y="T9"/>
              </a:cxn>
            </a:cxnLst>
            <a:rect l="0" t="0" r="r" b="b"/>
            <a:pathLst>
              <a:path w="141" h="94">
                <a:moveTo>
                  <a:pt x="132" y="0"/>
                </a:moveTo>
                <a:lnTo>
                  <a:pt x="0" y="0"/>
                </a:lnTo>
                <a:lnTo>
                  <a:pt x="5" y="94"/>
                </a:lnTo>
                <a:lnTo>
                  <a:pt x="141" y="94"/>
                </a:lnTo>
                <a:lnTo>
                  <a:pt x="132"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46">
            <a:extLst>
              <a:ext uri="{FF2B5EF4-FFF2-40B4-BE49-F238E27FC236}">
                <a16:creationId xmlns:a16="http://schemas.microsoft.com/office/drawing/2014/main" id="{27534EBC-35D9-4C2C-A16B-94759AFE1A4B}"/>
              </a:ext>
            </a:extLst>
          </p:cNvPr>
          <p:cNvSpPr>
            <a:spLocks/>
          </p:cNvSpPr>
          <p:nvPr/>
        </p:nvSpPr>
        <p:spPr bwMode="auto">
          <a:xfrm>
            <a:off x="4876186" y="4943971"/>
            <a:ext cx="244475" cy="149225"/>
          </a:xfrm>
          <a:custGeom>
            <a:avLst/>
            <a:gdLst>
              <a:gd name="T0" fmla="*/ 130 w 154"/>
              <a:gd name="T1" fmla="*/ 0 h 94"/>
              <a:gd name="T2" fmla="*/ 0 w 154"/>
              <a:gd name="T3" fmla="*/ 0 h 94"/>
              <a:gd name="T4" fmla="*/ 20 w 154"/>
              <a:gd name="T5" fmla="*/ 94 h 94"/>
              <a:gd name="T6" fmla="*/ 154 w 154"/>
              <a:gd name="T7" fmla="*/ 94 h 94"/>
              <a:gd name="T8" fmla="*/ 130 w 154"/>
              <a:gd name="T9" fmla="*/ 0 h 94"/>
            </a:gdLst>
            <a:ahLst/>
            <a:cxnLst>
              <a:cxn ang="0">
                <a:pos x="T0" y="T1"/>
              </a:cxn>
              <a:cxn ang="0">
                <a:pos x="T2" y="T3"/>
              </a:cxn>
              <a:cxn ang="0">
                <a:pos x="T4" y="T5"/>
              </a:cxn>
              <a:cxn ang="0">
                <a:pos x="T6" y="T7"/>
              </a:cxn>
              <a:cxn ang="0">
                <a:pos x="T8" y="T9"/>
              </a:cxn>
            </a:cxnLst>
            <a:rect l="0" t="0" r="r" b="b"/>
            <a:pathLst>
              <a:path w="154" h="94">
                <a:moveTo>
                  <a:pt x="130" y="0"/>
                </a:moveTo>
                <a:lnTo>
                  <a:pt x="0" y="0"/>
                </a:lnTo>
                <a:lnTo>
                  <a:pt x="20" y="94"/>
                </a:lnTo>
                <a:lnTo>
                  <a:pt x="154" y="94"/>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47">
            <a:extLst>
              <a:ext uri="{FF2B5EF4-FFF2-40B4-BE49-F238E27FC236}">
                <a16:creationId xmlns:a16="http://schemas.microsoft.com/office/drawing/2014/main" id="{3E6F287C-F247-427E-B870-4DD3C8A20665}"/>
              </a:ext>
            </a:extLst>
          </p:cNvPr>
          <p:cNvSpPr>
            <a:spLocks/>
          </p:cNvSpPr>
          <p:nvPr/>
        </p:nvSpPr>
        <p:spPr bwMode="auto">
          <a:xfrm>
            <a:off x="4404698" y="4943971"/>
            <a:ext cx="230188" cy="149225"/>
          </a:xfrm>
          <a:custGeom>
            <a:avLst/>
            <a:gdLst>
              <a:gd name="T0" fmla="*/ 130 w 145"/>
              <a:gd name="T1" fmla="*/ 0 h 94"/>
              <a:gd name="T2" fmla="*/ 0 w 145"/>
              <a:gd name="T3" fmla="*/ 0 h 94"/>
              <a:gd name="T4" fmla="*/ 11 w 145"/>
              <a:gd name="T5" fmla="*/ 94 h 94"/>
              <a:gd name="T6" fmla="*/ 145 w 145"/>
              <a:gd name="T7" fmla="*/ 94 h 94"/>
              <a:gd name="T8" fmla="*/ 130 w 145"/>
              <a:gd name="T9" fmla="*/ 0 h 94"/>
            </a:gdLst>
            <a:ahLst/>
            <a:cxnLst>
              <a:cxn ang="0">
                <a:pos x="T0" y="T1"/>
              </a:cxn>
              <a:cxn ang="0">
                <a:pos x="T2" y="T3"/>
              </a:cxn>
              <a:cxn ang="0">
                <a:pos x="T4" y="T5"/>
              </a:cxn>
              <a:cxn ang="0">
                <a:pos x="T6" y="T7"/>
              </a:cxn>
              <a:cxn ang="0">
                <a:pos x="T8" y="T9"/>
              </a:cxn>
            </a:cxnLst>
            <a:rect l="0" t="0" r="r" b="b"/>
            <a:pathLst>
              <a:path w="145" h="94">
                <a:moveTo>
                  <a:pt x="130" y="0"/>
                </a:moveTo>
                <a:lnTo>
                  <a:pt x="0" y="0"/>
                </a:lnTo>
                <a:lnTo>
                  <a:pt x="11" y="94"/>
                </a:lnTo>
                <a:lnTo>
                  <a:pt x="145" y="94"/>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48">
            <a:extLst>
              <a:ext uri="{FF2B5EF4-FFF2-40B4-BE49-F238E27FC236}">
                <a16:creationId xmlns:a16="http://schemas.microsoft.com/office/drawing/2014/main" id="{3EE9BA46-03CF-4242-9BE3-10844C70A2F4}"/>
              </a:ext>
            </a:extLst>
          </p:cNvPr>
          <p:cNvSpPr>
            <a:spLocks/>
          </p:cNvSpPr>
          <p:nvPr/>
        </p:nvSpPr>
        <p:spPr bwMode="auto">
          <a:xfrm>
            <a:off x="1248748" y="4943971"/>
            <a:ext cx="303213" cy="149225"/>
          </a:xfrm>
          <a:custGeom>
            <a:avLst/>
            <a:gdLst>
              <a:gd name="T0" fmla="*/ 191 w 191"/>
              <a:gd name="T1" fmla="*/ 0 h 94"/>
              <a:gd name="T2" fmla="*/ 37 w 191"/>
              <a:gd name="T3" fmla="*/ 0 h 94"/>
              <a:gd name="T4" fmla="*/ 0 w 191"/>
              <a:gd name="T5" fmla="*/ 94 h 94"/>
              <a:gd name="T6" fmla="*/ 158 w 191"/>
              <a:gd name="T7" fmla="*/ 94 h 94"/>
              <a:gd name="T8" fmla="*/ 191 w 191"/>
              <a:gd name="T9" fmla="*/ 0 h 94"/>
            </a:gdLst>
            <a:ahLst/>
            <a:cxnLst>
              <a:cxn ang="0">
                <a:pos x="T0" y="T1"/>
              </a:cxn>
              <a:cxn ang="0">
                <a:pos x="T2" y="T3"/>
              </a:cxn>
              <a:cxn ang="0">
                <a:pos x="T4" y="T5"/>
              </a:cxn>
              <a:cxn ang="0">
                <a:pos x="T6" y="T7"/>
              </a:cxn>
              <a:cxn ang="0">
                <a:pos x="T8" y="T9"/>
              </a:cxn>
            </a:cxnLst>
            <a:rect l="0" t="0" r="r" b="b"/>
            <a:pathLst>
              <a:path w="191" h="94">
                <a:moveTo>
                  <a:pt x="191" y="0"/>
                </a:moveTo>
                <a:lnTo>
                  <a:pt x="37" y="0"/>
                </a:lnTo>
                <a:lnTo>
                  <a:pt x="0" y="94"/>
                </a:lnTo>
                <a:lnTo>
                  <a:pt x="158" y="94"/>
                </a:lnTo>
                <a:lnTo>
                  <a:pt x="191"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49">
            <a:extLst>
              <a:ext uri="{FF2B5EF4-FFF2-40B4-BE49-F238E27FC236}">
                <a16:creationId xmlns:a16="http://schemas.microsoft.com/office/drawing/2014/main" id="{F01D56E8-1478-4665-B122-4DC51433BC9E}"/>
              </a:ext>
            </a:extLst>
          </p:cNvPr>
          <p:cNvSpPr>
            <a:spLocks/>
          </p:cNvSpPr>
          <p:nvPr/>
        </p:nvSpPr>
        <p:spPr bwMode="auto">
          <a:xfrm>
            <a:off x="5109548" y="4943971"/>
            <a:ext cx="255588" cy="149225"/>
          </a:xfrm>
          <a:custGeom>
            <a:avLst/>
            <a:gdLst>
              <a:gd name="T0" fmla="*/ 130 w 161"/>
              <a:gd name="T1" fmla="*/ 0 h 94"/>
              <a:gd name="T2" fmla="*/ 0 w 161"/>
              <a:gd name="T3" fmla="*/ 0 h 94"/>
              <a:gd name="T4" fmla="*/ 27 w 161"/>
              <a:gd name="T5" fmla="*/ 94 h 94"/>
              <a:gd name="T6" fmla="*/ 161 w 161"/>
              <a:gd name="T7" fmla="*/ 94 h 94"/>
              <a:gd name="T8" fmla="*/ 130 w 161"/>
              <a:gd name="T9" fmla="*/ 0 h 94"/>
            </a:gdLst>
            <a:ahLst/>
            <a:cxnLst>
              <a:cxn ang="0">
                <a:pos x="T0" y="T1"/>
              </a:cxn>
              <a:cxn ang="0">
                <a:pos x="T2" y="T3"/>
              </a:cxn>
              <a:cxn ang="0">
                <a:pos x="T4" y="T5"/>
              </a:cxn>
              <a:cxn ang="0">
                <a:pos x="T6" y="T7"/>
              </a:cxn>
              <a:cxn ang="0">
                <a:pos x="T8" y="T9"/>
              </a:cxn>
            </a:cxnLst>
            <a:rect l="0" t="0" r="r" b="b"/>
            <a:pathLst>
              <a:path w="161" h="94">
                <a:moveTo>
                  <a:pt x="130" y="0"/>
                </a:moveTo>
                <a:lnTo>
                  <a:pt x="0" y="0"/>
                </a:lnTo>
                <a:lnTo>
                  <a:pt x="27" y="94"/>
                </a:lnTo>
                <a:lnTo>
                  <a:pt x="161" y="94"/>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50">
            <a:extLst>
              <a:ext uri="{FF2B5EF4-FFF2-40B4-BE49-F238E27FC236}">
                <a16:creationId xmlns:a16="http://schemas.microsoft.com/office/drawing/2014/main" id="{88657318-D2AF-4F20-950E-BCEAEBF05A9B}"/>
              </a:ext>
            </a:extLst>
          </p:cNvPr>
          <p:cNvSpPr>
            <a:spLocks/>
          </p:cNvSpPr>
          <p:nvPr/>
        </p:nvSpPr>
        <p:spPr bwMode="auto">
          <a:xfrm>
            <a:off x="5581036" y="4943971"/>
            <a:ext cx="271463" cy="149225"/>
          </a:xfrm>
          <a:custGeom>
            <a:avLst/>
            <a:gdLst>
              <a:gd name="T0" fmla="*/ 0 w 171"/>
              <a:gd name="T1" fmla="*/ 0 h 94"/>
              <a:gd name="T2" fmla="*/ 35 w 171"/>
              <a:gd name="T3" fmla="*/ 94 h 94"/>
              <a:gd name="T4" fmla="*/ 171 w 171"/>
              <a:gd name="T5" fmla="*/ 94 h 94"/>
              <a:gd name="T6" fmla="*/ 134 w 171"/>
              <a:gd name="T7" fmla="*/ 0 h 94"/>
              <a:gd name="T8" fmla="*/ 0 w 171"/>
              <a:gd name="T9" fmla="*/ 0 h 94"/>
            </a:gdLst>
            <a:ahLst/>
            <a:cxnLst>
              <a:cxn ang="0">
                <a:pos x="T0" y="T1"/>
              </a:cxn>
              <a:cxn ang="0">
                <a:pos x="T2" y="T3"/>
              </a:cxn>
              <a:cxn ang="0">
                <a:pos x="T4" y="T5"/>
              </a:cxn>
              <a:cxn ang="0">
                <a:pos x="T6" y="T7"/>
              </a:cxn>
              <a:cxn ang="0">
                <a:pos x="T8" y="T9"/>
              </a:cxn>
            </a:cxnLst>
            <a:rect l="0" t="0" r="r" b="b"/>
            <a:pathLst>
              <a:path w="171" h="94">
                <a:moveTo>
                  <a:pt x="0" y="0"/>
                </a:moveTo>
                <a:lnTo>
                  <a:pt x="35" y="94"/>
                </a:lnTo>
                <a:lnTo>
                  <a:pt x="171" y="94"/>
                </a:lnTo>
                <a:lnTo>
                  <a:pt x="134" y="0"/>
                </a:lnTo>
                <a:lnTo>
                  <a:pt x="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51">
            <a:extLst>
              <a:ext uri="{FF2B5EF4-FFF2-40B4-BE49-F238E27FC236}">
                <a16:creationId xmlns:a16="http://schemas.microsoft.com/office/drawing/2014/main" id="{F3481987-A6CA-4A66-83A5-58442A2AEE20}"/>
              </a:ext>
            </a:extLst>
          </p:cNvPr>
          <p:cNvSpPr>
            <a:spLocks/>
          </p:cNvSpPr>
          <p:nvPr/>
        </p:nvSpPr>
        <p:spPr bwMode="auto">
          <a:xfrm>
            <a:off x="1418611" y="4604246"/>
            <a:ext cx="250825" cy="134938"/>
          </a:xfrm>
          <a:custGeom>
            <a:avLst/>
            <a:gdLst>
              <a:gd name="T0" fmla="*/ 130 w 158"/>
              <a:gd name="T1" fmla="*/ 85 h 85"/>
              <a:gd name="T2" fmla="*/ 158 w 158"/>
              <a:gd name="T3" fmla="*/ 0 h 85"/>
              <a:gd name="T4" fmla="*/ 33 w 158"/>
              <a:gd name="T5" fmla="*/ 0 h 85"/>
              <a:gd name="T6" fmla="*/ 0 w 158"/>
              <a:gd name="T7" fmla="*/ 85 h 85"/>
              <a:gd name="T8" fmla="*/ 130 w 158"/>
              <a:gd name="T9" fmla="*/ 85 h 85"/>
            </a:gdLst>
            <a:ahLst/>
            <a:cxnLst>
              <a:cxn ang="0">
                <a:pos x="T0" y="T1"/>
              </a:cxn>
              <a:cxn ang="0">
                <a:pos x="T2" y="T3"/>
              </a:cxn>
              <a:cxn ang="0">
                <a:pos x="T4" y="T5"/>
              </a:cxn>
              <a:cxn ang="0">
                <a:pos x="T6" y="T7"/>
              </a:cxn>
              <a:cxn ang="0">
                <a:pos x="T8" y="T9"/>
              </a:cxn>
            </a:cxnLst>
            <a:rect l="0" t="0" r="r" b="b"/>
            <a:pathLst>
              <a:path w="158" h="85">
                <a:moveTo>
                  <a:pt x="130" y="85"/>
                </a:moveTo>
                <a:lnTo>
                  <a:pt x="158" y="0"/>
                </a:lnTo>
                <a:lnTo>
                  <a:pt x="33" y="0"/>
                </a:lnTo>
                <a:lnTo>
                  <a:pt x="0" y="85"/>
                </a:lnTo>
                <a:lnTo>
                  <a:pt x="13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52">
            <a:extLst>
              <a:ext uri="{FF2B5EF4-FFF2-40B4-BE49-F238E27FC236}">
                <a16:creationId xmlns:a16="http://schemas.microsoft.com/office/drawing/2014/main" id="{AE954212-8959-43D5-A4F8-7A5B08EFEBA0}"/>
              </a:ext>
            </a:extLst>
          </p:cNvPr>
          <p:cNvSpPr>
            <a:spLocks/>
          </p:cNvSpPr>
          <p:nvPr/>
        </p:nvSpPr>
        <p:spPr bwMode="auto">
          <a:xfrm>
            <a:off x="5520711" y="4770933"/>
            <a:ext cx="261938" cy="146050"/>
          </a:xfrm>
          <a:custGeom>
            <a:avLst/>
            <a:gdLst>
              <a:gd name="T0" fmla="*/ 130 w 165"/>
              <a:gd name="T1" fmla="*/ 0 h 92"/>
              <a:gd name="T2" fmla="*/ 0 w 165"/>
              <a:gd name="T3" fmla="*/ 0 h 92"/>
              <a:gd name="T4" fmla="*/ 33 w 165"/>
              <a:gd name="T5" fmla="*/ 92 h 92"/>
              <a:gd name="T6" fmla="*/ 165 w 165"/>
              <a:gd name="T7" fmla="*/ 92 h 92"/>
              <a:gd name="T8" fmla="*/ 130 w 165"/>
              <a:gd name="T9" fmla="*/ 0 h 92"/>
            </a:gdLst>
            <a:ahLst/>
            <a:cxnLst>
              <a:cxn ang="0">
                <a:pos x="T0" y="T1"/>
              </a:cxn>
              <a:cxn ang="0">
                <a:pos x="T2" y="T3"/>
              </a:cxn>
              <a:cxn ang="0">
                <a:pos x="T4" y="T5"/>
              </a:cxn>
              <a:cxn ang="0">
                <a:pos x="T6" y="T7"/>
              </a:cxn>
              <a:cxn ang="0">
                <a:pos x="T8" y="T9"/>
              </a:cxn>
            </a:cxnLst>
            <a:rect l="0" t="0" r="r" b="b"/>
            <a:pathLst>
              <a:path w="165" h="92">
                <a:moveTo>
                  <a:pt x="130" y="0"/>
                </a:moveTo>
                <a:lnTo>
                  <a:pt x="0" y="0"/>
                </a:lnTo>
                <a:lnTo>
                  <a:pt x="33" y="92"/>
                </a:lnTo>
                <a:lnTo>
                  <a:pt x="165" y="92"/>
                </a:lnTo>
                <a:lnTo>
                  <a:pt x="130"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53">
            <a:extLst>
              <a:ext uri="{FF2B5EF4-FFF2-40B4-BE49-F238E27FC236}">
                <a16:creationId xmlns:a16="http://schemas.microsoft.com/office/drawing/2014/main" id="{F1049ACC-1F2C-4CA2-AA75-74829C16E801}"/>
              </a:ext>
            </a:extLst>
          </p:cNvPr>
          <p:cNvSpPr>
            <a:spLocks/>
          </p:cNvSpPr>
          <p:nvPr/>
        </p:nvSpPr>
        <p:spPr bwMode="auto">
          <a:xfrm>
            <a:off x="5347673" y="4943971"/>
            <a:ext cx="257175" cy="149225"/>
          </a:xfrm>
          <a:custGeom>
            <a:avLst/>
            <a:gdLst>
              <a:gd name="T0" fmla="*/ 129 w 162"/>
              <a:gd name="T1" fmla="*/ 0 h 94"/>
              <a:gd name="T2" fmla="*/ 0 w 162"/>
              <a:gd name="T3" fmla="*/ 0 h 94"/>
              <a:gd name="T4" fmla="*/ 28 w 162"/>
              <a:gd name="T5" fmla="*/ 94 h 94"/>
              <a:gd name="T6" fmla="*/ 162 w 162"/>
              <a:gd name="T7" fmla="*/ 94 h 94"/>
              <a:gd name="T8" fmla="*/ 129 w 162"/>
              <a:gd name="T9" fmla="*/ 0 h 94"/>
            </a:gdLst>
            <a:ahLst/>
            <a:cxnLst>
              <a:cxn ang="0">
                <a:pos x="T0" y="T1"/>
              </a:cxn>
              <a:cxn ang="0">
                <a:pos x="T2" y="T3"/>
              </a:cxn>
              <a:cxn ang="0">
                <a:pos x="T4" y="T5"/>
              </a:cxn>
              <a:cxn ang="0">
                <a:pos x="T6" y="T7"/>
              </a:cxn>
              <a:cxn ang="0">
                <a:pos x="T8" y="T9"/>
              </a:cxn>
            </a:cxnLst>
            <a:rect l="0" t="0" r="r" b="b"/>
            <a:pathLst>
              <a:path w="162" h="94">
                <a:moveTo>
                  <a:pt x="129" y="0"/>
                </a:moveTo>
                <a:lnTo>
                  <a:pt x="0" y="0"/>
                </a:lnTo>
                <a:lnTo>
                  <a:pt x="28" y="94"/>
                </a:lnTo>
                <a:lnTo>
                  <a:pt x="162" y="94"/>
                </a:lnTo>
                <a:lnTo>
                  <a:pt x="129"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54">
            <a:extLst>
              <a:ext uri="{FF2B5EF4-FFF2-40B4-BE49-F238E27FC236}">
                <a16:creationId xmlns:a16="http://schemas.microsoft.com/office/drawing/2014/main" id="{14377A23-69FD-4F30-BB11-587AEE1D9992}"/>
              </a:ext>
            </a:extLst>
          </p:cNvPr>
          <p:cNvSpPr>
            <a:spLocks/>
          </p:cNvSpPr>
          <p:nvPr/>
        </p:nvSpPr>
        <p:spPr bwMode="auto">
          <a:xfrm>
            <a:off x="2294911" y="4770933"/>
            <a:ext cx="230188" cy="146050"/>
          </a:xfrm>
          <a:custGeom>
            <a:avLst/>
            <a:gdLst>
              <a:gd name="T0" fmla="*/ 145 w 145"/>
              <a:gd name="T1" fmla="*/ 0 h 92"/>
              <a:gd name="T2" fmla="*/ 20 w 145"/>
              <a:gd name="T3" fmla="*/ 0 h 92"/>
              <a:gd name="T4" fmla="*/ 0 w 145"/>
              <a:gd name="T5" fmla="*/ 92 h 92"/>
              <a:gd name="T6" fmla="*/ 129 w 145"/>
              <a:gd name="T7" fmla="*/ 92 h 92"/>
              <a:gd name="T8" fmla="*/ 145 w 145"/>
              <a:gd name="T9" fmla="*/ 0 h 92"/>
            </a:gdLst>
            <a:ahLst/>
            <a:cxnLst>
              <a:cxn ang="0">
                <a:pos x="T0" y="T1"/>
              </a:cxn>
              <a:cxn ang="0">
                <a:pos x="T2" y="T3"/>
              </a:cxn>
              <a:cxn ang="0">
                <a:pos x="T4" y="T5"/>
              </a:cxn>
              <a:cxn ang="0">
                <a:pos x="T6" y="T7"/>
              </a:cxn>
              <a:cxn ang="0">
                <a:pos x="T8" y="T9"/>
              </a:cxn>
            </a:cxnLst>
            <a:rect l="0" t="0" r="r" b="b"/>
            <a:pathLst>
              <a:path w="145" h="92">
                <a:moveTo>
                  <a:pt x="145" y="0"/>
                </a:moveTo>
                <a:lnTo>
                  <a:pt x="20" y="0"/>
                </a:lnTo>
                <a:lnTo>
                  <a:pt x="0" y="92"/>
                </a:lnTo>
                <a:lnTo>
                  <a:pt x="129" y="92"/>
                </a:lnTo>
                <a:lnTo>
                  <a:pt x="145"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55">
            <a:extLst>
              <a:ext uri="{FF2B5EF4-FFF2-40B4-BE49-F238E27FC236}">
                <a16:creationId xmlns:a16="http://schemas.microsoft.com/office/drawing/2014/main" id="{BB4CC8E6-9FF7-4FD2-A70C-578FB9BC87B2}"/>
              </a:ext>
            </a:extLst>
          </p:cNvPr>
          <p:cNvSpPr>
            <a:spLocks/>
          </p:cNvSpPr>
          <p:nvPr/>
        </p:nvSpPr>
        <p:spPr bwMode="auto">
          <a:xfrm>
            <a:off x="1590061" y="4770933"/>
            <a:ext cx="250825" cy="146050"/>
          </a:xfrm>
          <a:custGeom>
            <a:avLst/>
            <a:gdLst>
              <a:gd name="T0" fmla="*/ 0 w 158"/>
              <a:gd name="T1" fmla="*/ 92 h 92"/>
              <a:gd name="T2" fmla="*/ 130 w 158"/>
              <a:gd name="T3" fmla="*/ 92 h 92"/>
              <a:gd name="T4" fmla="*/ 158 w 158"/>
              <a:gd name="T5" fmla="*/ 0 h 92"/>
              <a:gd name="T6" fmla="*/ 33 w 158"/>
              <a:gd name="T7" fmla="*/ 0 h 92"/>
              <a:gd name="T8" fmla="*/ 0 w 158"/>
              <a:gd name="T9" fmla="*/ 92 h 92"/>
            </a:gdLst>
            <a:ahLst/>
            <a:cxnLst>
              <a:cxn ang="0">
                <a:pos x="T0" y="T1"/>
              </a:cxn>
              <a:cxn ang="0">
                <a:pos x="T2" y="T3"/>
              </a:cxn>
              <a:cxn ang="0">
                <a:pos x="T4" y="T5"/>
              </a:cxn>
              <a:cxn ang="0">
                <a:pos x="T6" y="T7"/>
              </a:cxn>
              <a:cxn ang="0">
                <a:pos x="T8" y="T9"/>
              </a:cxn>
            </a:cxnLst>
            <a:rect l="0" t="0" r="r" b="b"/>
            <a:pathLst>
              <a:path w="158" h="92">
                <a:moveTo>
                  <a:pt x="0" y="92"/>
                </a:moveTo>
                <a:lnTo>
                  <a:pt x="130" y="92"/>
                </a:lnTo>
                <a:lnTo>
                  <a:pt x="158" y="0"/>
                </a:lnTo>
                <a:lnTo>
                  <a:pt x="33"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56">
            <a:extLst>
              <a:ext uri="{FF2B5EF4-FFF2-40B4-BE49-F238E27FC236}">
                <a16:creationId xmlns:a16="http://schemas.microsoft.com/office/drawing/2014/main" id="{3771804B-52F8-4971-93F2-4112C02BC354}"/>
              </a:ext>
            </a:extLst>
          </p:cNvPr>
          <p:cNvSpPr>
            <a:spLocks/>
          </p:cNvSpPr>
          <p:nvPr/>
        </p:nvSpPr>
        <p:spPr bwMode="auto">
          <a:xfrm>
            <a:off x="2982298" y="4943971"/>
            <a:ext cx="219075" cy="149225"/>
          </a:xfrm>
          <a:custGeom>
            <a:avLst/>
            <a:gdLst>
              <a:gd name="T0" fmla="*/ 138 w 138"/>
              <a:gd name="T1" fmla="*/ 0 h 94"/>
              <a:gd name="T2" fmla="*/ 8 w 138"/>
              <a:gd name="T3" fmla="*/ 0 h 94"/>
              <a:gd name="T4" fmla="*/ 0 w 138"/>
              <a:gd name="T5" fmla="*/ 94 h 94"/>
              <a:gd name="T6" fmla="*/ 134 w 138"/>
              <a:gd name="T7" fmla="*/ 94 h 94"/>
              <a:gd name="T8" fmla="*/ 138 w 138"/>
              <a:gd name="T9" fmla="*/ 0 h 94"/>
            </a:gdLst>
            <a:ahLst/>
            <a:cxnLst>
              <a:cxn ang="0">
                <a:pos x="T0" y="T1"/>
              </a:cxn>
              <a:cxn ang="0">
                <a:pos x="T2" y="T3"/>
              </a:cxn>
              <a:cxn ang="0">
                <a:pos x="T4" y="T5"/>
              </a:cxn>
              <a:cxn ang="0">
                <a:pos x="T6" y="T7"/>
              </a:cxn>
              <a:cxn ang="0">
                <a:pos x="T8" y="T9"/>
              </a:cxn>
            </a:cxnLst>
            <a:rect l="0" t="0" r="r" b="b"/>
            <a:pathLst>
              <a:path w="138" h="94">
                <a:moveTo>
                  <a:pt x="138" y="0"/>
                </a:moveTo>
                <a:lnTo>
                  <a:pt x="8" y="0"/>
                </a:lnTo>
                <a:lnTo>
                  <a:pt x="0" y="94"/>
                </a:lnTo>
                <a:lnTo>
                  <a:pt x="134" y="94"/>
                </a:lnTo>
                <a:lnTo>
                  <a:pt x="138"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57">
            <a:extLst>
              <a:ext uri="{FF2B5EF4-FFF2-40B4-BE49-F238E27FC236}">
                <a16:creationId xmlns:a16="http://schemas.microsoft.com/office/drawing/2014/main" id="{CC660583-989E-4294-A363-77FF4268C74E}"/>
              </a:ext>
            </a:extLst>
          </p:cNvPr>
          <p:cNvSpPr>
            <a:spLocks/>
          </p:cNvSpPr>
          <p:nvPr/>
        </p:nvSpPr>
        <p:spPr bwMode="auto">
          <a:xfrm>
            <a:off x="1348761" y="4770933"/>
            <a:ext cx="265113" cy="146050"/>
          </a:xfrm>
          <a:custGeom>
            <a:avLst/>
            <a:gdLst>
              <a:gd name="T0" fmla="*/ 0 w 167"/>
              <a:gd name="T1" fmla="*/ 92 h 92"/>
              <a:gd name="T2" fmla="*/ 134 w 167"/>
              <a:gd name="T3" fmla="*/ 92 h 92"/>
              <a:gd name="T4" fmla="*/ 167 w 167"/>
              <a:gd name="T5" fmla="*/ 0 h 92"/>
              <a:gd name="T6" fmla="*/ 35 w 167"/>
              <a:gd name="T7" fmla="*/ 0 h 92"/>
              <a:gd name="T8" fmla="*/ 0 w 167"/>
              <a:gd name="T9" fmla="*/ 92 h 92"/>
            </a:gdLst>
            <a:ahLst/>
            <a:cxnLst>
              <a:cxn ang="0">
                <a:pos x="T0" y="T1"/>
              </a:cxn>
              <a:cxn ang="0">
                <a:pos x="T2" y="T3"/>
              </a:cxn>
              <a:cxn ang="0">
                <a:pos x="T4" y="T5"/>
              </a:cxn>
              <a:cxn ang="0">
                <a:pos x="T6" y="T7"/>
              </a:cxn>
              <a:cxn ang="0">
                <a:pos x="T8" y="T9"/>
              </a:cxn>
            </a:cxnLst>
            <a:rect l="0" t="0" r="r" b="b"/>
            <a:pathLst>
              <a:path w="167" h="92">
                <a:moveTo>
                  <a:pt x="0" y="92"/>
                </a:moveTo>
                <a:lnTo>
                  <a:pt x="134" y="92"/>
                </a:lnTo>
                <a:lnTo>
                  <a:pt x="167" y="0"/>
                </a:lnTo>
                <a:lnTo>
                  <a:pt x="35" y="0"/>
                </a:lnTo>
                <a:lnTo>
                  <a:pt x="0" y="92"/>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1" name="Freeform 58">
            <a:extLst>
              <a:ext uri="{FF2B5EF4-FFF2-40B4-BE49-F238E27FC236}">
                <a16:creationId xmlns:a16="http://schemas.microsoft.com/office/drawing/2014/main" id="{84B41A78-B6B1-41A5-84EE-324D83870216}"/>
              </a:ext>
            </a:extLst>
          </p:cNvPr>
          <p:cNvSpPr>
            <a:spLocks/>
          </p:cNvSpPr>
          <p:nvPr/>
        </p:nvSpPr>
        <p:spPr bwMode="auto">
          <a:xfrm>
            <a:off x="2105998" y="4604246"/>
            <a:ext cx="227013" cy="134938"/>
          </a:xfrm>
          <a:custGeom>
            <a:avLst/>
            <a:gdLst>
              <a:gd name="T0" fmla="*/ 0 w 143"/>
              <a:gd name="T1" fmla="*/ 85 h 85"/>
              <a:gd name="T2" fmla="*/ 125 w 143"/>
              <a:gd name="T3" fmla="*/ 85 h 85"/>
              <a:gd name="T4" fmla="*/ 143 w 143"/>
              <a:gd name="T5" fmla="*/ 0 h 85"/>
              <a:gd name="T6" fmla="*/ 22 w 143"/>
              <a:gd name="T7" fmla="*/ 0 h 85"/>
              <a:gd name="T8" fmla="*/ 0 w 143"/>
              <a:gd name="T9" fmla="*/ 85 h 85"/>
            </a:gdLst>
            <a:ahLst/>
            <a:cxnLst>
              <a:cxn ang="0">
                <a:pos x="T0" y="T1"/>
              </a:cxn>
              <a:cxn ang="0">
                <a:pos x="T2" y="T3"/>
              </a:cxn>
              <a:cxn ang="0">
                <a:pos x="T4" y="T5"/>
              </a:cxn>
              <a:cxn ang="0">
                <a:pos x="T6" y="T7"/>
              </a:cxn>
              <a:cxn ang="0">
                <a:pos x="T8" y="T9"/>
              </a:cxn>
            </a:cxnLst>
            <a:rect l="0" t="0" r="r" b="b"/>
            <a:pathLst>
              <a:path w="143" h="85">
                <a:moveTo>
                  <a:pt x="0" y="85"/>
                </a:moveTo>
                <a:lnTo>
                  <a:pt x="125" y="85"/>
                </a:lnTo>
                <a:lnTo>
                  <a:pt x="143" y="0"/>
                </a:lnTo>
                <a:lnTo>
                  <a:pt x="22"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59">
            <a:extLst>
              <a:ext uri="{FF2B5EF4-FFF2-40B4-BE49-F238E27FC236}">
                <a16:creationId xmlns:a16="http://schemas.microsoft.com/office/drawing/2014/main" id="{2C40ABAA-D87F-4E46-8773-895686A74C35}"/>
              </a:ext>
            </a:extLst>
          </p:cNvPr>
          <p:cNvSpPr>
            <a:spLocks/>
          </p:cNvSpPr>
          <p:nvPr/>
        </p:nvSpPr>
        <p:spPr bwMode="auto">
          <a:xfrm>
            <a:off x="1531323" y="4943971"/>
            <a:ext cx="257175" cy="149225"/>
          </a:xfrm>
          <a:custGeom>
            <a:avLst/>
            <a:gdLst>
              <a:gd name="T0" fmla="*/ 134 w 162"/>
              <a:gd name="T1" fmla="*/ 94 h 94"/>
              <a:gd name="T2" fmla="*/ 162 w 162"/>
              <a:gd name="T3" fmla="*/ 0 h 94"/>
              <a:gd name="T4" fmla="*/ 32 w 162"/>
              <a:gd name="T5" fmla="*/ 0 h 94"/>
              <a:gd name="T6" fmla="*/ 0 w 162"/>
              <a:gd name="T7" fmla="*/ 94 h 94"/>
              <a:gd name="T8" fmla="*/ 134 w 162"/>
              <a:gd name="T9" fmla="*/ 94 h 94"/>
            </a:gdLst>
            <a:ahLst/>
            <a:cxnLst>
              <a:cxn ang="0">
                <a:pos x="T0" y="T1"/>
              </a:cxn>
              <a:cxn ang="0">
                <a:pos x="T2" y="T3"/>
              </a:cxn>
              <a:cxn ang="0">
                <a:pos x="T4" y="T5"/>
              </a:cxn>
              <a:cxn ang="0">
                <a:pos x="T6" y="T7"/>
              </a:cxn>
              <a:cxn ang="0">
                <a:pos x="T8" y="T9"/>
              </a:cxn>
            </a:cxnLst>
            <a:rect l="0" t="0" r="r" b="b"/>
            <a:pathLst>
              <a:path w="162" h="94">
                <a:moveTo>
                  <a:pt x="134" y="94"/>
                </a:moveTo>
                <a:lnTo>
                  <a:pt x="162" y="0"/>
                </a:lnTo>
                <a:lnTo>
                  <a:pt x="32" y="0"/>
                </a:lnTo>
                <a:lnTo>
                  <a:pt x="0" y="94"/>
                </a:lnTo>
                <a:lnTo>
                  <a:pt x="134" y="94"/>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60">
            <a:extLst>
              <a:ext uri="{FF2B5EF4-FFF2-40B4-BE49-F238E27FC236}">
                <a16:creationId xmlns:a16="http://schemas.microsoft.com/office/drawing/2014/main" id="{D0E65C85-DC6D-49EE-9A23-E4110F5ABDDD}"/>
              </a:ext>
            </a:extLst>
          </p:cNvPr>
          <p:cNvSpPr>
            <a:spLocks/>
          </p:cNvSpPr>
          <p:nvPr/>
        </p:nvSpPr>
        <p:spPr bwMode="auto">
          <a:xfrm>
            <a:off x="1878986" y="4604246"/>
            <a:ext cx="233363" cy="134938"/>
          </a:xfrm>
          <a:custGeom>
            <a:avLst/>
            <a:gdLst>
              <a:gd name="T0" fmla="*/ 0 w 147"/>
              <a:gd name="T1" fmla="*/ 85 h 85"/>
              <a:gd name="T2" fmla="*/ 126 w 147"/>
              <a:gd name="T3" fmla="*/ 85 h 85"/>
              <a:gd name="T4" fmla="*/ 147 w 147"/>
              <a:gd name="T5" fmla="*/ 0 h 85"/>
              <a:gd name="T6" fmla="*/ 27 w 147"/>
              <a:gd name="T7" fmla="*/ 0 h 85"/>
              <a:gd name="T8" fmla="*/ 0 w 147"/>
              <a:gd name="T9" fmla="*/ 85 h 85"/>
            </a:gdLst>
            <a:ahLst/>
            <a:cxnLst>
              <a:cxn ang="0">
                <a:pos x="T0" y="T1"/>
              </a:cxn>
              <a:cxn ang="0">
                <a:pos x="T2" y="T3"/>
              </a:cxn>
              <a:cxn ang="0">
                <a:pos x="T4" y="T5"/>
              </a:cxn>
              <a:cxn ang="0">
                <a:pos x="T6" y="T7"/>
              </a:cxn>
              <a:cxn ang="0">
                <a:pos x="T8" y="T9"/>
              </a:cxn>
            </a:cxnLst>
            <a:rect l="0" t="0" r="r" b="b"/>
            <a:pathLst>
              <a:path w="147" h="85">
                <a:moveTo>
                  <a:pt x="0" y="85"/>
                </a:moveTo>
                <a:lnTo>
                  <a:pt x="126" y="85"/>
                </a:lnTo>
                <a:lnTo>
                  <a:pt x="147" y="0"/>
                </a:lnTo>
                <a:lnTo>
                  <a:pt x="27"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2" name="Freeform 61">
            <a:extLst>
              <a:ext uri="{FF2B5EF4-FFF2-40B4-BE49-F238E27FC236}">
                <a16:creationId xmlns:a16="http://schemas.microsoft.com/office/drawing/2014/main" id="{C0E1D44D-58AF-401E-9157-447B203A7B61}"/>
              </a:ext>
            </a:extLst>
          </p:cNvPr>
          <p:cNvSpPr>
            <a:spLocks/>
          </p:cNvSpPr>
          <p:nvPr/>
        </p:nvSpPr>
        <p:spPr bwMode="auto">
          <a:xfrm>
            <a:off x="1651973" y="4604246"/>
            <a:ext cx="241300" cy="134938"/>
          </a:xfrm>
          <a:custGeom>
            <a:avLst/>
            <a:gdLst>
              <a:gd name="T0" fmla="*/ 0 w 152"/>
              <a:gd name="T1" fmla="*/ 85 h 85"/>
              <a:gd name="T2" fmla="*/ 126 w 152"/>
              <a:gd name="T3" fmla="*/ 85 h 85"/>
              <a:gd name="T4" fmla="*/ 152 w 152"/>
              <a:gd name="T5" fmla="*/ 0 h 85"/>
              <a:gd name="T6" fmla="*/ 31 w 152"/>
              <a:gd name="T7" fmla="*/ 0 h 85"/>
              <a:gd name="T8" fmla="*/ 0 w 152"/>
              <a:gd name="T9" fmla="*/ 85 h 85"/>
            </a:gdLst>
            <a:ahLst/>
            <a:cxnLst>
              <a:cxn ang="0">
                <a:pos x="T0" y="T1"/>
              </a:cxn>
              <a:cxn ang="0">
                <a:pos x="T2" y="T3"/>
              </a:cxn>
              <a:cxn ang="0">
                <a:pos x="T4" y="T5"/>
              </a:cxn>
              <a:cxn ang="0">
                <a:pos x="T6" y="T7"/>
              </a:cxn>
              <a:cxn ang="0">
                <a:pos x="T8" y="T9"/>
              </a:cxn>
            </a:cxnLst>
            <a:rect l="0" t="0" r="r" b="b"/>
            <a:pathLst>
              <a:path w="152" h="85">
                <a:moveTo>
                  <a:pt x="0" y="85"/>
                </a:moveTo>
                <a:lnTo>
                  <a:pt x="126" y="85"/>
                </a:lnTo>
                <a:lnTo>
                  <a:pt x="152" y="0"/>
                </a:lnTo>
                <a:lnTo>
                  <a:pt x="31" y="0"/>
                </a:lnTo>
                <a:lnTo>
                  <a:pt x="0" y="85"/>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3" name="Freeform 62">
            <a:extLst>
              <a:ext uri="{FF2B5EF4-FFF2-40B4-BE49-F238E27FC236}">
                <a16:creationId xmlns:a16="http://schemas.microsoft.com/office/drawing/2014/main" id="{CC5010BF-BA79-4B5C-9CBA-29DA24F5AB8B}"/>
              </a:ext>
            </a:extLst>
          </p:cNvPr>
          <p:cNvSpPr>
            <a:spLocks/>
          </p:cNvSpPr>
          <p:nvPr/>
        </p:nvSpPr>
        <p:spPr bwMode="auto">
          <a:xfrm>
            <a:off x="2496523" y="4943971"/>
            <a:ext cx="233363" cy="149225"/>
          </a:xfrm>
          <a:custGeom>
            <a:avLst/>
            <a:gdLst>
              <a:gd name="T0" fmla="*/ 147 w 147"/>
              <a:gd name="T1" fmla="*/ 0 h 94"/>
              <a:gd name="T2" fmla="*/ 18 w 147"/>
              <a:gd name="T3" fmla="*/ 0 h 94"/>
              <a:gd name="T4" fmla="*/ 0 w 147"/>
              <a:gd name="T5" fmla="*/ 94 h 94"/>
              <a:gd name="T6" fmla="*/ 134 w 147"/>
              <a:gd name="T7" fmla="*/ 94 h 94"/>
              <a:gd name="T8" fmla="*/ 147 w 147"/>
              <a:gd name="T9" fmla="*/ 0 h 94"/>
            </a:gdLst>
            <a:ahLst/>
            <a:cxnLst>
              <a:cxn ang="0">
                <a:pos x="T0" y="T1"/>
              </a:cxn>
              <a:cxn ang="0">
                <a:pos x="T2" y="T3"/>
              </a:cxn>
              <a:cxn ang="0">
                <a:pos x="T4" y="T5"/>
              </a:cxn>
              <a:cxn ang="0">
                <a:pos x="T6" y="T7"/>
              </a:cxn>
              <a:cxn ang="0">
                <a:pos x="T8" y="T9"/>
              </a:cxn>
            </a:cxnLst>
            <a:rect l="0" t="0" r="r" b="b"/>
            <a:pathLst>
              <a:path w="147" h="94">
                <a:moveTo>
                  <a:pt x="147" y="0"/>
                </a:moveTo>
                <a:lnTo>
                  <a:pt x="18" y="0"/>
                </a:lnTo>
                <a:lnTo>
                  <a:pt x="0" y="94"/>
                </a:lnTo>
                <a:lnTo>
                  <a:pt x="134" y="94"/>
                </a:lnTo>
                <a:lnTo>
                  <a:pt x="147"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4" name="Freeform 63">
            <a:extLst>
              <a:ext uri="{FF2B5EF4-FFF2-40B4-BE49-F238E27FC236}">
                <a16:creationId xmlns:a16="http://schemas.microsoft.com/office/drawing/2014/main" id="{1F6C470E-EAD8-4D54-A6ED-C76C34EEBFEA}"/>
              </a:ext>
            </a:extLst>
          </p:cNvPr>
          <p:cNvSpPr>
            <a:spLocks/>
          </p:cNvSpPr>
          <p:nvPr/>
        </p:nvSpPr>
        <p:spPr bwMode="auto">
          <a:xfrm>
            <a:off x="2740998" y="4943971"/>
            <a:ext cx="1546225" cy="149225"/>
          </a:xfrm>
          <a:custGeom>
            <a:avLst/>
            <a:gdLst>
              <a:gd name="T0" fmla="*/ 974 w 974"/>
              <a:gd name="T1" fmla="*/ 0 h 94"/>
              <a:gd name="T2" fmla="*/ 11 w 974"/>
              <a:gd name="T3" fmla="*/ 0 h 94"/>
              <a:gd name="T4" fmla="*/ 0 w 974"/>
              <a:gd name="T5" fmla="*/ 94 h 94"/>
              <a:gd name="T6" fmla="*/ 967 w 974"/>
              <a:gd name="T7" fmla="*/ 94 h 94"/>
              <a:gd name="T8" fmla="*/ 974 w 974"/>
              <a:gd name="T9" fmla="*/ 0 h 94"/>
            </a:gdLst>
            <a:ahLst/>
            <a:cxnLst>
              <a:cxn ang="0">
                <a:pos x="T0" y="T1"/>
              </a:cxn>
              <a:cxn ang="0">
                <a:pos x="T2" y="T3"/>
              </a:cxn>
              <a:cxn ang="0">
                <a:pos x="T4" y="T5"/>
              </a:cxn>
              <a:cxn ang="0">
                <a:pos x="T6" y="T7"/>
              </a:cxn>
              <a:cxn ang="0">
                <a:pos x="T8" y="T9"/>
              </a:cxn>
            </a:cxnLst>
            <a:rect l="0" t="0" r="r" b="b"/>
            <a:pathLst>
              <a:path w="974" h="94">
                <a:moveTo>
                  <a:pt x="974" y="0"/>
                </a:moveTo>
                <a:lnTo>
                  <a:pt x="11" y="0"/>
                </a:lnTo>
                <a:lnTo>
                  <a:pt x="0" y="94"/>
                </a:lnTo>
                <a:lnTo>
                  <a:pt x="967" y="94"/>
                </a:lnTo>
                <a:lnTo>
                  <a:pt x="974"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64">
            <a:extLst>
              <a:ext uri="{FF2B5EF4-FFF2-40B4-BE49-F238E27FC236}">
                <a16:creationId xmlns:a16="http://schemas.microsoft.com/office/drawing/2014/main" id="{C60D19C3-BA75-4E24-8ABD-845085B3B0D8}"/>
              </a:ext>
            </a:extLst>
          </p:cNvPr>
          <p:cNvSpPr>
            <a:spLocks/>
          </p:cNvSpPr>
          <p:nvPr/>
        </p:nvSpPr>
        <p:spPr bwMode="auto">
          <a:xfrm>
            <a:off x="2012336" y="4943971"/>
            <a:ext cx="247650" cy="149225"/>
          </a:xfrm>
          <a:custGeom>
            <a:avLst/>
            <a:gdLst>
              <a:gd name="T0" fmla="*/ 156 w 156"/>
              <a:gd name="T1" fmla="*/ 0 h 94"/>
              <a:gd name="T2" fmla="*/ 26 w 156"/>
              <a:gd name="T3" fmla="*/ 0 h 94"/>
              <a:gd name="T4" fmla="*/ 0 w 156"/>
              <a:gd name="T5" fmla="*/ 94 h 94"/>
              <a:gd name="T6" fmla="*/ 134 w 156"/>
              <a:gd name="T7" fmla="*/ 94 h 94"/>
              <a:gd name="T8" fmla="*/ 156 w 156"/>
              <a:gd name="T9" fmla="*/ 0 h 94"/>
            </a:gdLst>
            <a:ahLst/>
            <a:cxnLst>
              <a:cxn ang="0">
                <a:pos x="T0" y="T1"/>
              </a:cxn>
              <a:cxn ang="0">
                <a:pos x="T2" y="T3"/>
              </a:cxn>
              <a:cxn ang="0">
                <a:pos x="T4" y="T5"/>
              </a:cxn>
              <a:cxn ang="0">
                <a:pos x="T6" y="T7"/>
              </a:cxn>
              <a:cxn ang="0">
                <a:pos x="T8" y="T9"/>
              </a:cxn>
            </a:cxnLst>
            <a:rect l="0" t="0" r="r" b="b"/>
            <a:pathLst>
              <a:path w="156" h="94">
                <a:moveTo>
                  <a:pt x="156" y="0"/>
                </a:moveTo>
                <a:lnTo>
                  <a:pt x="26" y="0"/>
                </a:lnTo>
                <a:lnTo>
                  <a:pt x="0" y="94"/>
                </a:lnTo>
                <a:lnTo>
                  <a:pt x="134" y="94"/>
                </a:lnTo>
                <a:lnTo>
                  <a:pt x="156"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6" name="Freeform 65">
            <a:extLst>
              <a:ext uri="{FF2B5EF4-FFF2-40B4-BE49-F238E27FC236}">
                <a16:creationId xmlns:a16="http://schemas.microsoft.com/office/drawing/2014/main" id="{2101EED4-40D0-4915-A0F3-0F447A414E17}"/>
              </a:ext>
            </a:extLst>
          </p:cNvPr>
          <p:cNvSpPr>
            <a:spLocks/>
          </p:cNvSpPr>
          <p:nvPr/>
        </p:nvSpPr>
        <p:spPr bwMode="auto">
          <a:xfrm>
            <a:off x="1771036" y="4943971"/>
            <a:ext cx="250825" cy="149225"/>
          </a:xfrm>
          <a:custGeom>
            <a:avLst/>
            <a:gdLst>
              <a:gd name="T0" fmla="*/ 158 w 158"/>
              <a:gd name="T1" fmla="*/ 0 h 94"/>
              <a:gd name="T2" fmla="*/ 29 w 158"/>
              <a:gd name="T3" fmla="*/ 0 h 94"/>
              <a:gd name="T4" fmla="*/ 0 w 158"/>
              <a:gd name="T5" fmla="*/ 94 h 94"/>
              <a:gd name="T6" fmla="*/ 134 w 158"/>
              <a:gd name="T7" fmla="*/ 94 h 94"/>
              <a:gd name="T8" fmla="*/ 158 w 158"/>
              <a:gd name="T9" fmla="*/ 0 h 94"/>
            </a:gdLst>
            <a:ahLst/>
            <a:cxnLst>
              <a:cxn ang="0">
                <a:pos x="T0" y="T1"/>
              </a:cxn>
              <a:cxn ang="0">
                <a:pos x="T2" y="T3"/>
              </a:cxn>
              <a:cxn ang="0">
                <a:pos x="T4" y="T5"/>
              </a:cxn>
              <a:cxn ang="0">
                <a:pos x="T6" y="T7"/>
              </a:cxn>
              <a:cxn ang="0">
                <a:pos x="T8" y="T9"/>
              </a:cxn>
            </a:cxnLst>
            <a:rect l="0" t="0" r="r" b="b"/>
            <a:pathLst>
              <a:path w="158" h="94">
                <a:moveTo>
                  <a:pt x="158" y="0"/>
                </a:moveTo>
                <a:lnTo>
                  <a:pt x="29" y="0"/>
                </a:lnTo>
                <a:lnTo>
                  <a:pt x="0" y="94"/>
                </a:lnTo>
                <a:lnTo>
                  <a:pt x="134" y="94"/>
                </a:lnTo>
                <a:lnTo>
                  <a:pt x="158"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7" name="Freeform 66">
            <a:extLst>
              <a:ext uri="{FF2B5EF4-FFF2-40B4-BE49-F238E27FC236}">
                <a16:creationId xmlns:a16="http://schemas.microsoft.com/office/drawing/2014/main" id="{4F70D8C4-71DC-4EED-A41A-12EEC786FDC5}"/>
              </a:ext>
            </a:extLst>
          </p:cNvPr>
          <p:cNvSpPr>
            <a:spLocks/>
          </p:cNvSpPr>
          <p:nvPr/>
        </p:nvSpPr>
        <p:spPr bwMode="auto">
          <a:xfrm>
            <a:off x="2256811" y="4943971"/>
            <a:ext cx="236538" cy="149225"/>
          </a:xfrm>
          <a:custGeom>
            <a:avLst/>
            <a:gdLst>
              <a:gd name="T0" fmla="*/ 149 w 149"/>
              <a:gd name="T1" fmla="*/ 0 h 94"/>
              <a:gd name="T2" fmla="*/ 19 w 149"/>
              <a:gd name="T3" fmla="*/ 0 h 94"/>
              <a:gd name="T4" fmla="*/ 0 w 149"/>
              <a:gd name="T5" fmla="*/ 94 h 94"/>
              <a:gd name="T6" fmla="*/ 134 w 149"/>
              <a:gd name="T7" fmla="*/ 94 h 94"/>
              <a:gd name="T8" fmla="*/ 149 w 149"/>
              <a:gd name="T9" fmla="*/ 0 h 94"/>
            </a:gdLst>
            <a:ahLst/>
            <a:cxnLst>
              <a:cxn ang="0">
                <a:pos x="T0" y="T1"/>
              </a:cxn>
              <a:cxn ang="0">
                <a:pos x="T2" y="T3"/>
              </a:cxn>
              <a:cxn ang="0">
                <a:pos x="T4" y="T5"/>
              </a:cxn>
              <a:cxn ang="0">
                <a:pos x="T6" y="T7"/>
              </a:cxn>
              <a:cxn ang="0">
                <a:pos x="T8" y="T9"/>
              </a:cxn>
            </a:cxnLst>
            <a:rect l="0" t="0" r="r" b="b"/>
            <a:pathLst>
              <a:path w="149" h="94">
                <a:moveTo>
                  <a:pt x="149" y="0"/>
                </a:moveTo>
                <a:lnTo>
                  <a:pt x="19" y="0"/>
                </a:lnTo>
                <a:lnTo>
                  <a:pt x="0" y="94"/>
                </a:lnTo>
                <a:lnTo>
                  <a:pt x="134" y="94"/>
                </a:lnTo>
                <a:lnTo>
                  <a:pt x="149"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8" name="Freeform 67">
            <a:extLst>
              <a:ext uri="{FF2B5EF4-FFF2-40B4-BE49-F238E27FC236}">
                <a16:creationId xmlns:a16="http://schemas.microsoft.com/office/drawing/2014/main" id="{661AF583-F426-4439-933B-E39B7139EA75}"/>
              </a:ext>
            </a:extLst>
          </p:cNvPr>
          <p:cNvSpPr>
            <a:spLocks/>
          </p:cNvSpPr>
          <p:nvPr/>
        </p:nvSpPr>
        <p:spPr bwMode="auto">
          <a:xfrm>
            <a:off x="3239473" y="4604246"/>
            <a:ext cx="195263" cy="134938"/>
          </a:xfrm>
          <a:custGeom>
            <a:avLst/>
            <a:gdLst>
              <a:gd name="T0" fmla="*/ 123 w 123"/>
              <a:gd name="T1" fmla="*/ 0 h 85"/>
              <a:gd name="T2" fmla="*/ 5 w 123"/>
              <a:gd name="T3" fmla="*/ 0 h 85"/>
              <a:gd name="T4" fmla="*/ 0 w 123"/>
              <a:gd name="T5" fmla="*/ 85 h 85"/>
              <a:gd name="T6" fmla="*/ 123 w 123"/>
              <a:gd name="T7" fmla="*/ 85 h 85"/>
              <a:gd name="T8" fmla="*/ 123 w 123"/>
              <a:gd name="T9" fmla="*/ 0 h 85"/>
            </a:gdLst>
            <a:ahLst/>
            <a:cxnLst>
              <a:cxn ang="0">
                <a:pos x="T0" y="T1"/>
              </a:cxn>
              <a:cxn ang="0">
                <a:pos x="T2" y="T3"/>
              </a:cxn>
              <a:cxn ang="0">
                <a:pos x="T4" y="T5"/>
              </a:cxn>
              <a:cxn ang="0">
                <a:pos x="T6" y="T7"/>
              </a:cxn>
              <a:cxn ang="0">
                <a:pos x="T8" y="T9"/>
              </a:cxn>
            </a:cxnLst>
            <a:rect l="0" t="0" r="r" b="b"/>
            <a:pathLst>
              <a:path w="123" h="85">
                <a:moveTo>
                  <a:pt x="123" y="0"/>
                </a:moveTo>
                <a:lnTo>
                  <a:pt x="5" y="0"/>
                </a:lnTo>
                <a:lnTo>
                  <a:pt x="0" y="85"/>
                </a:lnTo>
                <a:lnTo>
                  <a:pt x="123" y="85"/>
                </a:lnTo>
                <a:lnTo>
                  <a:pt x="123"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9" name="Rectangle 68">
            <a:extLst>
              <a:ext uri="{FF2B5EF4-FFF2-40B4-BE49-F238E27FC236}">
                <a16:creationId xmlns:a16="http://schemas.microsoft.com/office/drawing/2014/main" id="{9A7FCE06-2D0D-4760-A7B4-EA72FE0CDD9C}"/>
              </a:ext>
            </a:extLst>
          </p:cNvPr>
          <p:cNvSpPr>
            <a:spLocks noChangeArrowheads="1"/>
          </p:cNvSpPr>
          <p:nvPr/>
        </p:nvSpPr>
        <p:spPr bwMode="auto">
          <a:xfrm>
            <a:off x="3463311" y="4604246"/>
            <a:ext cx="206375" cy="134938"/>
          </a:xfrm>
          <a:prstGeom prst="rect">
            <a:avLst/>
          </a:prstGeom>
          <a:solidFill>
            <a:srgbClr val="006F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69">
            <a:extLst>
              <a:ext uri="{FF2B5EF4-FFF2-40B4-BE49-F238E27FC236}">
                <a16:creationId xmlns:a16="http://schemas.microsoft.com/office/drawing/2014/main" id="{D568C969-05A5-4F93-9B58-A2337BE978C1}"/>
              </a:ext>
            </a:extLst>
          </p:cNvPr>
          <p:cNvSpPr>
            <a:spLocks/>
          </p:cNvSpPr>
          <p:nvPr/>
        </p:nvSpPr>
        <p:spPr bwMode="auto">
          <a:xfrm>
            <a:off x="3233123" y="4770933"/>
            <a:ext cx="436563" cy="146050"/>
          </a:xfrm>
          <a:custGeom>
            <a:avLst/>
            <a:gdLst>
              <a:gd name="T0" fmla="*/ 145 w 275"/>
              <a:gd name="T1" fmla="*/ 0 h 92"/>
              <a:gd name="T2" fmla="*/ 145 w 275"/>
              <a:gd name="T3" fmla="*/ 92 h 92"/>
              <a:gd name="T4" fmla="*/ 127 w 275"/>
              <a:gd name="T5" fmla="*/ 92 h 92"/>
              <a:gd name="T6" fmla="*/ 127 w 275"/>
              <a:gd name="T7" fmla="*/ 0 h 92"/>
              <a:gd name="T8" fmla="*/ 2 w 275"/>
              <a:gd name="T9" fmla="*/ 0 h 92"/>
              <a:gd name="T10" fmla="*/ 0 w 275"/>
              <a:gd name="T11" fmla="*/ 92 h 92"/>
              <a:gd name="T12" fmla="*/ 275 w 275"/>
              <a:gd name="T13" fmla="*/ 92 h 92"/>
              <a:gd name="T14" fmla="*/ 275 w 275"/>
              <a:gd name="T15" fmla="*/ 0 h 92"/>
              <a:gd name="T16" fmla="*/ 145 w 275"/>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92">
                <a:moveTo>
                  <a:pt x="145" y="0"/>
                </a:moveTo>
                <a:lnTo>
                  <a:pt x="145" y="92"/>
                </a:lnTo>
                <a:lnTo>
                  <a:pt x="127" y="92"/>
                </a:lnTo>
                <a:lnTo>
                  <a:pt x="127" y="0"/>
                </a:lnTo>
                <a:lnTo>
                  <a:pt x="2" y="0"/>
                </a:lnTo>
                <a:lnTo>
                  <a:pt x="0" y="92"/>
                </a:lnTo>
                <a:lnTo>
                  <a:pt x="275" y="92"/>
                </a:lnTo>
                <a:lnTo>
                  <a:pt x="275" y="0"/>
                </a:lnTo>
                <a:lnTo>
                  <a:pt x="145" y="0"/>
                </a:lnTo>
                <a:close/>
              </a:path>
            </a:pathLst>
          </a:custGeom>
          <a:solidFill>
            <a:srgbClr val="006F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2" name="Freeform 71">
            <a:extLst>
              <a:ext uri="{FF2B5EF4-FFF2-40B4-BE49-F238E27FC236}">
                <a16:creationId xmlns:a16="http://schemas.microsoft.com/office/drawing/2014/main" id="{7FFA8B51-E10D-435C-91A2-6715C1F74BD6}"/>
              </a:ext>
            </a:extLst>
          </p:cNvPr>
          <p:cNvSpPr>
            <a:spLocks noEditPoints="1"/>
          </p:cNvSpPr>
          <p:nvPr/>
        </p:nvSpPr>
        <p:spPr bwMode="auto">
          <a:xfrm>
            <a:off x="2834661" y="2800845"/>
            <a:ext cx="1462088" cy="1454150"/>
          </a:xfrm>
          <a:custGeom>
            <a:avLst/>
            <a:gdLst>
              <a:gd name="T0" fmla="*/ 0 w 921"/>
              <a:gd name="T1" fmla="*/ 0 h 916"/>
              <a:gd name="T2" fmla="*/ 0 w 921"/>
              <a:gd name="T3" fmla="*/ 916 h 916"/>
              <a:gd name="T4" fmla="*/ 921 w 921"/>
              <a:gd name="T5" fmla="*/ 916 h 916"/>
              <a:gd name="T6" fmla="*/ 921 w 921"/>
              <a:gd name="T7" fmla="*/ 0 h 916"/>
              <a:gd name="T8" fmla="*/ 0 w 921"/>
              <a:gd name="T9" fmla="*/ 0 h 916"/>
              <a:gd name="T10" fmla="*/ 864 w 921"/>
              <a:gd name="T11" fmla="*/ 782 h 916"/>
              <a:gd name="T12" fmla="*/ 58 w 921"/>
              <a:gd name="T13" fmla="*/ 782 h 916"/>
              <a:gd name="T14" fmla="*/ 58 w 921"/>
              <a:gd name="T15" fmla="*/ 59 h 916"/>
              <a:gd name="T16" fmla="*/ 864 w 921"/>
              <a:gd name="T17" fmla="*/ 59 h 916"/>
              <a:gd name="T18" fmla="*/ 864 w 921"/>
              <a:gd name="T19" fmla="*/ 782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1" h="916">
                <a:moveTo>
                  <a:pt x="0" y="0"/>
                </a:moveTo>
                <a:lnTo>
                  <a:pt x="0" y="916"/>
                </a:lnTo>
                <a:lnTo>
                  <a:pt x="921" y="916"/>
                </a:lnTo>
                <a:lnTo>
                  <a:pt x="921" y="0"/>
                </a:lnTo>
                <a:lnTo>
                  <a:pt x="0" y="0"/>
                </a:lnTo>
                <a:moveTo>
                  <a:pt x="864" y="782"/>
                </a:moveTo>
                <a:lnTo>
                  <a:pt x="58" y="782"/>
                </a:lnTo>
                <a:lnTo>
                  <a:pt x="58" y="59"/>
                </a:lnTo>
                <a:lnTo>
                  <a:pt x="864" y="59"/>
                </a:lnTo>
                <a:lnTo>
                  <a:pt x="864" y="7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4" name="Oval 73">
            <a:extLst>
              <a:ext uri="{FF2B5EF4-FFF2-40B4-BE49-F238E27FC236}">
                <a16:creationId xmlns:a16="http://schemas.microsoft.com/office/drawing/2014/main" id="{AC0811F0-D41A-4F66-80F8-5A27FE49EA2D}"/>
              </a:ext>
            </a:extLst>
          </p:cNvPr>
          <p:cNvSpPr>
            <a:spLocks noChangeArrowheads="1"/>
          </p:cNvSpPr>
          <p:nvPr/>
        </p:nvSpPr>
        <p:spPr bwMode="auto">
          <a:xfrm>
            <a:off x="3804623" y="3034208"/>
            <a:ext cx="276225" cy="269875"/>
          </a:xfrm>
          <a:prstGeom prst="ellipse">
            <a:avLst/>
          </a:prstGeom>
          <a:solidFill>
            <a:srgbClr val="1A86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5" name="Freeform 74">
            <a:extLst>
              <a:ext uri="{FF2B5EF4-FFF2-40B4-BE49-F238E27FC236}">
                <a16:creationId xmlns:a16="http://schemas.microsoft.com/office/drawing/2014/main" id="{5E157A51-9288-420C-B389-3354BA20FCD1}"/>
              </a:ext>
            </a:extLst>
          </p:cNvPr>
          <p:cNvSpPr>
            <a:spLocks noEditPoints="1"/>
          </p:cNvSpPr>
          <p:nvPr/>
        </p:nvSpPr>
        <p:spPr bwMode="auto">
          <a:xfrm>
            <a:off x="2064723" y="2156320"/>
            <a:ext cx="3421063" cy="1928813"/>
          </a:xfrm>
          <a:custGeom>
            <a:avLst/>
            <a:gdLst>
              <a:gd name="T0" fmla="*/ 652 w 981"/>
              <a:gd name="T1" fmla="*/ 280 h 556"/>
              <a:gd name="T2" fmla="*/ 648 w 981"/>
              <a:gd name="T3" fmla="*/ 289 h 556"/>
              <a:gd name="T4" fmla="*/ 640 w 981"/>
              <a:gd name="T5" fmla="*/ 302 h 556"/>
              <a:gd name="T6" fmla="*/ 640 w 981"/>
              <a:gd name="T7" fmla="*/ 410 h 556"/>
              <a:gd name="T8" fmla="*/ 688 w 981"/>
              <a:gd name="T9" fmla="*/ 440 h 556"/>
              <a:gd name="T10" fmla="*/ 695 w 981"/>
              <a:gd name="T11" fmla="*/ 373 h 556"/>
              <a:gd name="T12" fmla="*/ 694 w 981"/>
              <a:gd name="T13" fmla="*/ 365 h 556"/>
              <a:gd name="T14" fmla="*/ 681 w 981"/>
              <a:gd name="T15" fmla="*/ 328 h 556"/>
              <a:gd name="T16" fmla="*/ 677 w 981"/>
              <a:gd name="T17" fmla="*/ 329 h 556"/>
              <a:gd name="T18" fmla="*/ 675 w 981"/>
              <a:gd name="T19" fmla="*/ 328 h 556"/>
              <a:gd name="T20" fmla="*/ 674 w 981"/>
              <a:gd name="T21" fmla="*/ 328 h 556"/>
              <a:gd name="T22" fmla="*/ 645 w 981"/>
              <a:gd name="T23" fmla="*/ 316 h 556"/>
              <a:gd name="T24" fmla="*/ 645 w 981"/>
              <a:gd name="T25" fmla="*/ 316 h 556"/>
              <a:gd name="T26" fmla="*/ 663 w 981"/>
              <a:gd name="T27" fmla="*/ 297 h 556"/>
              <a:gd name="T28" fmla="*/ 658 w 981"/>
              <a:gd name="T29" fmla="*/ 288 h 556"/>
              <a:gd name="T30" fmla="*/ 652 w 981"/>
              <a:gd name="T31" fmla="*/ 280 h 556"/>
              <a:gd name="T32" fmla="*/ 523 w 981"/>
              <a:gd name="T33" fmla="*/ 213 h 556"/>
              <a:gd name="T34" fmla="*/ 340 w 981"/>
              <a:gd name="T35" fmla="*/ 213 h 556"/>
              <a:gd name="T36" fmla="*/ 359 w 981"/>
              <a:gd name="T37" fmla="*/ 230 h 556"/>
              <a:gd name="T38" fmla="*/ 614 w 981"/>
              <a:gd name="T39" fmla="*/ 393 h 556"/>
              <a:gd name="T40" fmla="*/ 614 w 981"/>
              <a:gd name="T41" fmla="*/ 315 h 556"/>
              <a:gd name="T42" fmla="*/ 610 w 981"/>
              <a:gd name="T43" fmla="*/ 315 h 556"/>
              <a:gd name="T44" fmla="*/ 594 w 981"/>
              <a:gd name="T45" fmla="*/ 312 h 556"/>
              <a:gd name="T46" fmla="*/ 593 w 981"/>
              <a:gd name="T47" fmla="*/ 312 h 556"/>
              <a:gd name="T48" fmla="*/ 614 w 981"/>
              <a:gd name="T49" fmla="*/ 262 h 556"/>
              <a:gd name="T50" fmla="*/ 614 w 981"/>
              <a:gd name="T51" fmla="*/ 256 h 556"/>
              <a:gd name="T52" fmla="*/ 610 w 981"/>
              <a:gd name="T53" fmla="*/ 256 h 556"/>
              <a:gd name="T54" fmla="*/ 598 w 981"/>
              <a:gd name="T55" fmla="*/ 278 h 556"/>
              <a:gd name="T56" fmla="*/ 578 w 981"/>
              <a:gd name="T57" fmla="*/ 297 h 556"/>
              <a:gd name="T58" fmla="*/ 538 w 981"/>
              <a:gd name="T59" fmla="*/ 331 h 556"/>
              <a:gd name="T60" fmla="*/ 499 w 981"/>
              <a:gd name="T61" fmla="*/ 292 h 556"/>
              <a:gd name="T62" fmla="*/ 499 w 981"/>
              <a:gd name="T63" fmla="*/ 290 h 556"/>
              <a:gd name="T64" fmla="*/ 488 w 981"/>
              <a:gd name="T65" fmla="*/ 291 h 556"/>
              <a:gd name="T66" fmla="*/ 469 w 981"/>
              <a:gd name="T67" fmla="*/ 267 h 556"/>
              <a:gd name="T68" fmla="*/ 523 w 981"/>
              <a:gd name="T69" fmla="*/ 213 h 556"/>
              <a:gd name="T70" fmla="*/ 981 w 981"/>
              <a:gd name="T71" fmla="*/ 0 h 556"/>
              <a:gd name="T72" fmla="*/ 0 w 981"/>
              <a:gd name="T73" fmla="*/ 0 h 556"/>
              <a:gd name="T74" fmla="*/ 291 w 981"/>
              <a:gd name="T75" fmla="*/ 186 h 556"/>
              <a:gd name="T76" fmla="*/ 640 w 981"/>
              <a:gd name="T77" fmla="*/ 186 h 556"/>
              <a:gd name="T78" fmla="*/ 640 w 981"/>
              <a:gd name="T79" fmla="*/ 187 h 556"/>
              <a:gd name="T80" fmla="*/ 656 w 981"/>
              <a:gd name="T81" fmla="*/ 194 h 556"/>
              <a:gd name="T82" fmla="*/ 780 w 981"/>
              <a:gd name="T83" fmla="*/ 267 h 556"/>
              <a:gd name="T84" fmla="*/ 813 w 981"/>
              <a:gd name="T85" fmla="*/ 293 h 556"/>
              <a:gd name="T86" fmla="*/ 833 w 981"/>
              <a:gd name="T87" fmla="*/ 318 h 556"/>
              <a:gd name="T88" fmla="*/ 948 w 981"/>
              <a:gd name="T89" fmla="*/ 513 h 556"/>
              <a:gd name="T90" fmla="*/ 981 w 981"/>
              <a:gd name="T91" fmla="*/ 556 h 556"/>
              <a:gd name="T92" fmla="*/ 981 w 981"/>
              <a:gd name="T93" fmla="*/ 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1" h="556">
                <a:moveTo>
                  <a:pt x="652" y="280"/>
                </a:moveTo>
                <a:cubicBezTo>
                  <a:pt x="648" y="289"/>
                  <a:pt x="648" y="289"/>
                  <a:pt x="648" y="289"/>
                </a:cubicBezTo>
                <a:cubicBezTo>
                  <a:pt x="646" y="294"/>
                  <a:pt x="643" y="298"/>
                  <a:pt x="640" y="302"/>
                </a:cubicBezTo>
                <a:cubicBezTo>
                  <a:pt x="640" y="410"/>
                  <a:pt x="640" y="410"/>
                  <a:pt x="640" y="410"/>
                </a:cubicBezTo>
                <a:cubicBezTo>
                  <a:pt x="688" y="440"/>
                  <a:pt x="688" y="440"/>
                  <a:pt x="688" y="440"/>
                </a:cubicBezTo>
                <a:cubicBezTo>
                  <a:pt x="696" y="420"/>
                  <a:pt x="699" y="396"/>
                  <a:pt x="695" y="373"/>
                </a:cubicBezTo>
                <a:cubicBezTo>
                  <a:pt x="695" y="370"/>
                  <a:pt x="694" y="368"/>
                  <a:pt x="694" y="365"/>
                </a:cubicBezTo>
                <a:cubicBezTo>
                  <a:pt x="691" y="351"/>
                  <a:pt x="687" y="340"/>
                  <a:pt x="681" y="328"/>
                </a:cubicBezTo>
                <a:cubicBezTo>
                  <a:pt x="680" y="328"/>
                  <a:pt x="678" y="329"/>
                  <a:pt x="677" y="329"/>
                </a:cubicBezTo>
                <a:cubicBezTo>
                  <a:pt x="676" y="329"/>
                  <a:pt x="676" y="328"/>
                  <a:pt x="675" y="328"/>
                </a:cubicBezTo>
                <a:cubicBezTo>
                  <a:pt x="675" y="328"/>
                  <a:pt x="675" y="328"/>
                  <a:pt x="674" y="328"/>
                </a:cubicBezTo>
                <a:cubicBezTo>
                  <a:pt x="664" y="328"/>
                  <a:pt x="653" y="324"/>
                  <a:pt x="645" y="316"/>
                </a:cubicBezTo>
                <a:cubicBezTo>
                  <a:pt x="645" y="316"/>
                  <a:pt x="645" y="316"/>
                  <a:pt x="645" y="316"/>
                </a:cubicBezTo>
                <a:cubicBezTo>
                  <a:pt x="663" y="297"/>
                  <a:pt x="663" y="297"/>
                  <a:pt x="663" y="297"/>
                </a:cubicBezTo>
                <a:cubicBezTo>
                  <a:pt x="662" y="294"/>
                  <a:pt x="660" y="292"/>
                  <a:pt x="658" y="288"/>
                </a:cubicBezTo>
                <a:cubicBezTo>
                  <a:pt x="656" y="285"/>
                  <a:pt x="654" y="282"/>
                  <a:pt x="652" y="280"/>
                </a:cubicBezTo>
                <a:moveTo>
                  <a:pt x="523" y="213"/>
                </a:moveTo>
                <a:cubicBezTo>
                  <a:pt x="340" y="213"/>
                  <a:pt x="340" y="213"/>
                  <a:pt x="340" y="213"/>
                </a:cubicBezTo>
                <a:cubicBezTo>
                  <a:pt x="346" y="217"/>
                  <a:pt x="352" y="223"/>
                  <a:pt x="359" y="230"/>
                </a:cubicBezTo>
                <a:cubicBezTo>
                  <a:pt x="614" y="393"/>
                  <a:pt x="614" y="393"/>
                  <a:pt x="614" y="393"/>
                </a:cubicBezTo>
                <a:cubicBezTo>
                  <a:pt x="614" y="315"/>
                  <a:pt x="614" y="315"/>
                  <a:pt x="614" y="315"/>
                </a:cubicBezTo>
                <a:cubicBezTo>
                  <a:pt x="612" y="315"/>
                  <a:pt x="611" y="315"/>
                  <a:pt x="610" y="315"/>
                </a:cubicBezTo>
                <a:cubicBezTo>
                  <a:pt x="604" y="315"/>
                  <a:pt x="599" y="314"/>
                  <a:pt x="594" y="312"/>
                </a:cubicBezTo>
                <a:cubicBezTo>
                  <a:pt x="593" y="312"/>
                  <a:pt x="593" y="312"/>
                  <a:pt x="593" y="312"/>
                </a:cubicBezTo>
                <a:cubicBezTo>
                  <a:pt x="614" y="262"/>
                  <a:pt x="614" y="262"/>
                  <a:pt x="614" y="262"/>
                </a:cubicBezTo>
                <a:cubicBezTo>
                  <a:pt x="614" y="256"/>
                  <a:pt x="614" y="256"/>
                  <a:pt x="614" y="256"/>
                </a:cubicBezTo>
                <a:cubicBezTo>
                  <a:pt x="613" y="256"/>
                  <a:pt x="611" y="256"/>
                  <a:pt x="610" y="256"/>
                </a:cubicBezTo>
                <a:cubicBezTo>
                  <a:pt x="598" y="278"/>
                  <a:pt x="598" y="278"/>
                  <a:pt x="598" y="278"/>
                </a:cubicBezTo>
                <a:cubicBezTo>
                  <a:pt x="593" y="286"/>
                  <a:pt x="586" y="293"/>
                  <a:pt x="578" y="297"/>
                </a:cubicBezTo>
                <a:cubicBezTo>
                  <a:pt x="575" y="317"/>
                  <a:pt x="558" y="331"/>
                  <a:pt x="538" y="331"/>
                </a:cubicBezTo>
                <a:cubicBezTo>
                  <a:pt x="517" y="331"/>
                  <a:pt x="499" y="314"/>
                  <a:pt x="499" y="292"/>
                </a:cubicBezTo>
                <a:cubicBezTo>
                  <a:pt x="499" y="291"/>
                  <a:pt x="499" y="290"/>
                  <a:pt x="499" y="290"/>
                </a:cubicBezTo>
                <a:cubicBezTo>
                  <a:pt x="495" y="290"/>
                  <a:pt x="491" y="291"/>
                  <a:pt x="488" y="291"/>
                </a:cubicBezTo>
                <a:cubicBezTo>
                  <a:pt x="469" y="291"/>
                  <a:pt x="455" y="281"/>
                  <a:pt x="469" y="267"/>
                </a:cubicBezTo>
                <a:cubicBezTo>
                  <a:pt x="476" y="259"/>
                  <a:pt x="503" y="229"/>
                  <a:pt x="523" y="213"/>
                </a:cubicBezTo>
                <a:moveTo>
                  <a:pt x="981" y="0"/>
                </a:moveTo>
                <a:cubicBezTo>
                  <a:pt x="0" y="0"/>
                  <a:pt x="0" y="0"/>
                  <a:pt x="0" y="0"/>
                </a:cubicBezTo>
                <a:cubicBezTo>
                  <a:pt x="291" y="186"/>
                  <a:pt x="291" y="186"/>
                  <a:pt x="291" y="186"/>
                </a:cubicBezTo>
                <a:cubicBezTo>
                  <a:pt x="640" y="186"/>
                  <a:pt x="640" y="186"/>
                  <a:pt x="640" y="186"/>
                </a:cubicBezTo>
                <a:cubicBezTo>
                  <a:pt x="640" y="187"/>
                  <a:pt x="640" y="187"/>
                  <a:pt x="640" y="187"/>
                </a:cubicBezTo>
                <a:cubicBezTo>
                  <a:pt x="646" y="189"/>
                  <a:pt x="651" y="191"/>
                  <a:pt x="656" y="194"/>
                </a:cubicBezTo>
                <a:cubicBezTo>
                  <a:pt x="780" y="267"/>
                  <a:pt x="780" y="267"/>
                  <a:pt x="780" y="267"/>
                </a:cubicBezTo>
                <a:cubicBezTo>
                  <a:pt x="792" y="274"/>
                  <a:pt x="803" y="283"/>
                  <a:pt x="813" y="293"/>
                </a:cubicBezTo>
                <a:cubicBezTo>
                  <a:pt x="821" y="300"/>
                  <a:pt x="828" y="309"/>
                  <a:pt x="833" y="318"/>
                </a:cubicBezTo>
                <a:cubicBezTo>
                  <a:pt x="948" y="513"/>
                  <a:pt x="948" y="513"/>
                  <a:pt x="948" y="513"/>
                </a:cubicBezTo>
                <a:cubicBezTo>
                  <a:pt x="981" y="556"/>
                  <a:pt x="981" y="556"/>
                  <a:pt x="981" y="556"/>
                </a:cubicBezTo>
                <a:cubicBezTo>
                  <a:pt x="981" y="0"/>
                  <a:pt x="981" y="0"/>
                  <a:pt x="981" y="0"/>
                </a:cubicBezTo>
              </a:path>
            </a:pathLst>
          </a:custGeom>
          <a:solidFill>
            <a:srgbClr val="1A86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6" name="Freeform 75">
            <a:extLst>
              <a:ext uri="{FF2B5EF4-FFF2-40B4-BE49-F238E27FC236}">
                <a16:creationId xmlns:a16="http://schemas.microsoft.com/office/drawing/2014/main" id="{68C502C1-E03B-473E-BDCF-5F14E71CEF17}"/>
              </a:ext>
            </a:extLst>
          </p:cNvPr>
          <p:cNvSpPr>
            <a:spLocks noEditPoints="1"/>
          </p:cNvSpPr>
          <p:nvPr/>
        </p:nvSpPr>
        <p:spPr bwMode="auto">
          <a:xfrm>
            <a:off x="3079136" y="2800845"/>
            <a:ext cx="1217613" cy="777875"/>
          </a:xfrm>
          <a:custGeom>
            <a:avLst/>
            <a:gdLst>
              <a:gd name="T0" fmla="*/ 349 w 349"/>
              <a:gd name="T1" fmla="*/ 116 h 224"/>
              <a:gd name="T2" fmla="*/ 323 w 349"/>
              <a:gd name="T3" fmla="*/ 129 h 224"/>
              <a:gd name="T4" fmla="*/ 323 w 349"/>
              <a:gd name="T5" fmla="*/ 207 h 224"/>
              <a:gd name="T6" fmla="*/ 349 w 349"/>
              <a:gd name="T7" fmla="*/ 224 h 224"/>
              <a:gd name="T8" fmla="*/ 349 w 349"/>
              <a:gd name="T9" fmla="*/ 116 h 224"/>
              <a:gd name="T10" fmla="*/ 323 w 349"/>
              <a:gd name="T11" fmla="*/ 70 h 224"/>
              <a:gd name="T12" fmla="*/ 323 w 349"/>
              <a:gd name="T13" fmla="*/ 76 h 224"/>
              <a:gd name="T14" fmla="*/ 325 w 349"/>
              <a:gd name="T15" fmla="*/ 70 h 224"/>
              <a:gd name="T16" fmla="*/ 323 w 349"/>
              <a:gd name="T17" fmla="*/ 70 h 224"/>
              <a:gd name="T18" fmla="*/ 349 w 349"/>
              <a:gd name="T19" fmla="*/ 0 h 224"/>
              <a:gd name="T20" fmla="*/ 0 w 349"/>
              <a:gd name="T21" fmla="*/ 0 h 224"/>
              <a:gd name="T22" fmla="*/ 23 w 349"/>
              <a:gd name="T23" fmla="*/ 15 h 224"/>
              <a:gd name="T24" fmla="*/ 35 w 349"/>
              <a:gd name="T25" fmla="*/ 17 h 224"/>
              <a:gd name="T26" fmla="*/ 49 w 349"/>
              <a:gd name="T27" fmla="*/ 27 h 224"/>
              <a:gd name="T28" fmla="*/ 232 w 349"/>
              <a:gd name="T29" fmla="*/ 27 h 224"/>
              <a:gd name="T30" fmla="*/ 246 w 349"/>
              <a:gd name="T31" fmla="*/ 17 h 224"/>
              <a:gd name="T32" fmla="*/ 325 w 349"/>
              <a:gd name="T33" fmla="*/ 3 h 224"/>
              <a:gd name="T34" fmla="*/ 340 w 349"/>
              <a:gd name="T35" fmla="*/ 0 h 224"/>
              <a:gd name="T36" fmla="*/ 349 w 349"/>
              <a:gd name="T37" fmla="*/ 1 h 224"/>
              <a:gd name="T38" fmla="*/ 349 w 349"/>
              <a:gd name="T3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9" h="224">
                <a:moveTo>
                  <a:pt x="349" y="116"/>
                </a:moveTo>
                <a:cubicBezTo>
                  <a:pt x="342" y="123"/>
                  <a:pt x="333" y="128"/>
                  <a:pt x="323" y="129"/>
                </a:cubicBezTo>
                <a:cubicBezTo>
                  <a:pt x="323" y="207"/>
                  <a:pt x="323" y="207"/>
                  <a:pt x="323" y="207"/>
                </a:cubicBezTo>
                <a:cubicBezTo>
                  <a:pt x="349" y="224"/>
                  <a:pt x="349" y="224"/>
                  <a:pt x="349" y="224"/>
                </a:cubicBezTo>
                <a:cubicBezTo>
                  <a:pt x="349" y="116"/>
                  <a:pt x="349" y="116"/>
                  <a:pt x="349" y="116"/>
                </a:cubicBezTo>
                <a:moveTo>
                  <a:pt x="323" y="70"/>
                </a:moveTo>
                <a:cubicBezTo>
                  <a:pt x="323" y="76"/>
                  <a:pt x="323" y="76"/>
                  <a:pt x="323" y="76"/>
                </a:cubicBezTo>
                <a:cubicBezTo>
                  <a:pt x="325" y="70"/>
                  <a:pt x="325" y="70"/>
                  <a:pt x="325" y="70"/>
                </a:cubicBezTo>
                <a:cubicBezTo>
                  <a:pt x="324" y="70"/>
                  <a:pt x="324" y="70"/>
                  <a:pt x="323" y="70"/>
                </a:cubicBezTo>
                <a:moveTo>
                  <a:pt x="349" y="0"/>
                </a:moveTo>
                <a:cubicBezTo>
                  <a:pt x="0" y="0"/>
                  <a:pt x="0" y="0"/>
                  <a:pt x="0" y="0"/>
                </a:cubicBezTo>
                <a:cubicBezTo>
                  <a:pt x="23" y="15"/>
                  <a:pt x="23" y="15"/>
                  <a:pt x="23" y="15"/>
                </a:cubicBezTo>
                <a:cubicBezTo>
                  <a:pt x="35" y="17"/>
                  <a:pt x="35" y="17"/>
                  <a:pt x="35" y="17"/>
                </a:cubicBezTo>
                <a:cubicBezTo>
                  <a:pt x="39" y="19"/>
                  <a:pt x="44" y="22"/>
                  <a:pt x="49" y="27"/>
                </a:cubicBezTo>
                <a:cubicBezTo>
                  <a:pt x="232" y="27"/>
                  <a:pt x="232" y="27"/>
                  <a:pt x="232" y="27"/>
                </a:cubicBezTo>
                <a:cubicBezTo>
                  <a:pt x="237" y="22"/>
                  <a:pt x="242" y="19"/>
                  <a:pt x="246" y="17"/>
                </a:cubicBezTo>
                <a:cubicBezTo>
                  <a:pt x="325" y="3"/>
                  <a:pt x="325" y="3"/>
                  <a:pt x="325" y="3"/>
                </a:cubicBezTo>
                <a:cubicBezTo>
                  <a:pt x="330" y="1"/>
                  <a:pt x="335" y="0"/>
                  <a:pt x="340" y="0"/>
                </a:cubicBezTo>
                <a:cubicBezTo>
                  <a:pt x="343" y="0"/>
                  <a:pt x="346" y="1"/>
                  <a:pt x="349" y="1"/>
                </a:cubicBezTo>
                <a:cubicBezTo>
                  <a:pt x="349" y="0"/>
                  <a:pt x="349" y="0"/>
                  <a:pt x="349" y="0"/>
                </a:cubicBezTo>
              </a:path>
            </a:pathLst>
          </a:custGeom>
          <a:solidFill>
            <a:srgbClr val="1A86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8" name="Freeform 77">
            <a:extLst>
              <a:ext uri="{FF2B5EF4-FFF2-40B4-BE49-F238E27FC236}">
                <a16:creationId xmlns:a16="http://schemas.microsoft.com/office/drawing/2014/main" id="{E8336B36-67F6-4C4A-9641-FA0FEE671237}"/>
              </a:ext>
            </a:extLst>
          </p:cNvPr>
          <p:cNvSpPr>
            <a:spLocks/>
          </p:cNvSpPr>
          <p:nvPr/>
        </p:nvSpPr>
        <p:spPr bwMode="auto">
          <a:xfrm>
            <a:off x="4133236" y="3002458"/>
            <a:ext cx="233363" cy="266700"/>
          </a:xfrm>
          <a:custGeom>
            <a:avLst/>
            <a:gdLst>
              <a:gd name="T0" fmla="*/ 1 w 67"/>
              <a:gd name="T1" fmla="*/ 68 h 77"/>
              <a:gd name="T2" fmla="*/ 0 w 67"/>
              <a:gd name="T3" fmla="*/ 68 h 77"/>
              <a:gd name="T4" fmla="*/ 28 w 67"/>
              <a:gd name="T5" fmla="*/ 0 h 77"/>
              <a:gd name="T6" fmla="*/ 67 w 67"/>
              <a:gd name="T7" fmla="*/ 16 h 77"/>
              <a:gd name="T8" fmla="*/ 55 w 67"/>
              <a:gd name="T9" fmla="*/ 45 h 77"/>
              <a:gd name="T10" fmla="*/ 1 w 67"/>
              <a:gd name="T11" fmla="*/ 68 h 77"/>
            </a:gdLst>
            <a:ahLst/>
            <a:cxnLst>
              <a:cxn ang="0">
                <a:pos x="T0" y="T1"/>
              </a:cxn>
              <a:cxn ang="0">
                <a:pos x="T2" y="T3"/>
              </a:cxn>
              <a:cxn ang="0">
                <a:pos x="T4" y="T5"/>
              </a:cxn>
              <a:cxn ang="0">
                <a:pos x="T6" y="T7"/>
              </a:cxn>
              <a:cxn ang="0">
                <a:pos x="T8" y="T9"/>
              </a:cxn>
              <a:cxn ang="0">
                <a:pos x="T10" y="T11"/>
              </a:cxn>
            </a:cxnLst>
            <a:rect l="0" t="0" r="r" b="b"/>
            <a:pathLst>
              <a:path w="67" h="77">
                <a:moveTo>
                  <a:pt x="1" y="68"/>
                </a:moveTo>
                <a:cubicBezTo>
                  <a:pt x="0" y="68"/>
                  <a:pt x="0" y="68"/>
                  <a:pt x="0" y="68"/>
                </a:cubicBezTo>
                <a:cubicBezTo>
                  <a:pt x="28" y="0"/>
                  <a:pt x="28" y="0"/>
                  <a:pt x="28" y="0"/>
                </a:cubicBezTo>
                <a:cubicBezTo>
                  <a:pt x="67" y="16"/>
                  <a:pt x="67" y="16"/>
                  <a:pt x="67" y="16"/>
                </a:cubicBezTo>
                <a:cubicBezTo>
                  <a:pt x="55" y="45"/>
                  <a:pt x="55" y="45"/>
                  <a:pt x="55" y="45"/>
                </a:cubicBezTo>
                <a:cubicBezTo>
                  <a:pt x="46" y="67"/>
                  <a:pt x="22" y="77"/>
                  <a:pt x="1" y="68"/>
                </a:cubicBezTo>
              </a:path>
            </a:pathLst>
          </a:custGeom>
          <a:solidFill>
            <a:srgbClr val="AF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9" name="Freeform 78">
            <a:extLst>
              <a:ext uri="{FF2B5EF4-FFF2-40B4-BE49-F238E27FC236}">
                <a16:creationId xmlns:a16="http://schemas.microsoft.com/office/drawing/2014/main" id="{B11E9236-05A9-422A-B1EA-4771AD0594A3}"/>
              </a:ext>
            </a:extLst>
          </p:cNvPr>
          <p:cNvSpPr>
            <a:spLocks/>
          </p:cNvSpPr>
          <p:nvPr/>
        </p:nvSpPr>
        <p:spPr bwMode="auto">
          <a:xfrm>
            <a:off x="4314211" y="3072308"/>
            <a:ext cx="282575" cy="234950"/>
          </a:xfrm>
          <a:custGeom>
            <a:avLst/>
            <a:gdLst>
              <a:gd name="T0" fmla="*/ 0 w 81"/>
              <a:gd name="T1" fmla="*/ 52 h 68"/>
              <a:gd name="T2" fmla="*/ 0 w 81"/>
              <a:gd name="T3" fmla="*/ 52 h 68"/>
              <a:gd name="T4" fmla="*/ 52 w 81"/>
              <a:gd name="T5" fmla="*/ 0 h 68"/>
              <a:gd name="T6" fmla="*/ 81 w 81"/>
              <a:gd name="T7" fmla="*/ 30 h 68"/>
              <a:gd name="T8" fmla="*/ 59 w 81"/>
              <a:gd name="T9" fmla="*/ 52 h 68"/>
              <a:gd name="T10" fmla="*/ 0 w 81"/>
              <a:gd name="T11" fmla="*/ 52 h 68"/>
            </a:gdLst>
            <a:ahLst/>
            <a:cxnLst>
              <a:cxn ang="0">
                <a:pos x="T0" y="T1"/>
              </a:cxn>
              <a:cxn ang="0">
                <a:pos x="T2" y="T3"/>
              </a:cxn>
              <a:cxn ang="0">
                <a:pos x="T4" y="T5"/>
              </a:cxn>
              <a:cxn ang="0">
                <a:pos x="T6" y="T7"/>
              </a:cxn>
              <a:cxn ang="0">
                <a:pos x="T8" y="T9"/>
              </a:cxn>
              <a:cxn ang="0">
                <a:pos x="T10" y="T11"/>
              </a:cxn>
            </a:cxnLst>
            <a:rect l="0" t="0" r="r" b="b"/>
            <a:pathLst>
              <a:path w="81" h="68">
                <a:moveTo>
                  <a:pt x="0" y="52"/>
                </a:moveTo>
                <a:cubicBezTo>
                  <a:pt x="0" y="52"/>
                  <a:pt x="0" y="52"/>
                  <a:pt x="0" y="52"/>
                </a:cubicBezTo>
                <a:cubicBezTo>
                  <a:pt x="52" y="0"/>
                  <a:pt x="52" y="0"/>
                  <a:pt x="52" y="0"/>
                </a:cubicBezTo>
                <a:cubicBezTo>
                  <a:pt x="81" y="30"/>
                  <a:pt x="81" y="30"/>
                  <a:pt x="81" y="30"/>
                </a:cubicBezTo>
                <a:cubicBezTo>
                  <a:pt x="59" y="52"/>
                  <a:pt x="59" y="52"/>
                  <a:pt x="59" y="52"/>
                </a:cubicBezTo>
                <a:cubicBezTo>
                  <a:pt x="43" y="68"/>
                  <a:pt x="16" y="68"/>
                  <a:pt x="0" y="52"/>
                </a:cubicBezTo>
              </a:path>
            </a:pathLst>
          </a:custGeom>
          <a:solidFill>
            <a:srgbClr val="9B7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0" name="Freeform 79">
            <a:extLst>
              <a:ext uri="{FF2B5EF4-FFF2-40B4-BE49-F238E27FC236}">
                <a16:creationId xmlns:a16="http://schemas.microsoft.com/office/drawing/2014/main" id="{0213B66B-4257-4542-AFCF-0E95610D779F}"/>
              </a:ext>
            </a:extLst>
          </p:cNvPr>
          <p:cNvSpPr>
            <a:spLocks/>
          </p:cNvSpPr>
          <p:nvPr/>
        </p:nvSpPr>
        <p:spPr bwMode="auto">
          <a:xfrm>
            <a:off x="3903048" y="2911970"/>
            <a:ext cx="314325" cy="322263"/>
          </a:xfrm>
          <a:custGeom>
            <a:avLst/>
            <a:gdLst>
              <a:gd name="T0" fmla="*/ 0 w 90"/>
              <a:gd name="T1" fmla="*/ 79 h 93"/>
              <a:gd name="T2" fmla="*/ 0 w 90"/>
              <a:gd name="T3" fmla="*/ 79 h 93"/>
              <a:gd name="T4" fmla="*/ 45 w 90"/>
              <a:gd name="T5" fmla="*/ 0 h 93"/>
              <a:gd name="T6" fmla="*/ 90 w 90"/>
              <a:gd name="T7" fmla="*/ 25 h 93"/>
              <a:gd name="T8" fmla="*/ 71 w 90"/>
              <a:gd name="T9" fmla="*/ 60 h 93"/>
              <a:gd name="T10" fmla="*/ 0 w 90"/>
              <a:gd name="T11" fmla="*/ 79 h 93"/>
            </a:gdLst>
            <a:ahLst/>
            <a:cxnLst>
              <a:cxn ang="0">
                <a:pos x="T0" y="T1"/>
              </a:cxn>
              <a:cxn ang="0">
                <a:pos x="T2" y="T3"/>
              </a:cxn>
              <a:cxn ang="0">
                <a:pos x="T4" y="T5"/>
              </a:cxn>
              <a:cxn ang="0">
                <a:pos x="T6" y="T7"/>
              </a:cxn>
              <a:cxn ang="0">
                <a:pos x="T8" y="T9"/>
              </a:cxn>
              <a:cxn ang="0">
                <a:pos x="T10" y="T11"/>
              </a:cxn>
            </a:cxnLst>
            <a:rect l="0" t="0" r="r" b="b"/>
            <a:pathLst>
              <a:path w="90" h="93">
                <a:moveTo>
                  <a:pt x="0" y="79"/>
                </a:moveTo>
                <a:cubicBezTo>
                  <a:pt x="0" y="79"/>
                  <a:pt x="0" y="79"/>
                  <a:pt x="0" y="79"/>
                </a:cubicBezTo>
                <a:cubicBezTo>
                  <a:pt x="45" y="0"/>
                  <a:pt x="45" y="0"/>
                  <a:pt x="45" y="0"/>
                </a:cubicBezTo>
                <a:cubicBezTo>
                  <a:pt x="90" y="25"/>
                  <a:pt x="90" y="25"/>
                  <a:pt x="90" y="25"/>
                </a:cubicBezTo>
                <a:cubicBezTo>
                  <a:pt x="71" y="60"/>
                  <a:pt x="71" y="60"/>
                  <a:pt x="71" y="60"/>
                </a:cubicBezTo>
                <a:cubicBezTo>
                  <a:pt x="57" y="84"/>
                  <a:pt x="25" y="93"/>
                  <a:pt x="0" y="79"/>
                </a:cubicBezTo>
              </a:path>
            </a:pathLst>
          </a:custGeom>
          <a:solidFill>
            <a:srgbClr val="C69C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1" name="Freeform 80">
            <a:extLst>
              <a:ext uri="{FF2B5EF4-FFF2-40B4-BE49-F238E27FC236}">
                <a16:creationId xmlns:a16="http://schemas.microsoft.com/office/drawing/2014/main" id="{F50A324A-49BB-4628-B919-1807CCBDCDE4}"/>
              </a:ext>
            </a:extLst>
          </p:cNvPr>
          <p:cNvSpPr>
            <a:spLocks/>
          </p:cNvSpPr>
          <p:nvPr/>
        </p:nvSpPr>
        <p:spPr bwMode="auto">
          <a:xfrm>
            <a:off x="3903048" y="3043733"/>
            <a:ext cx="288925" cy="152400"/>
          </a:xfrm>
          <a:custGeom>
            <a:avLst/>
            <a:gdLst>
              <a:gd name="T0" fmla="*/ 75 w 83"/>
              <a:gd name="T1" fmla="*/ 0 h 44"/>
              <a:gd name="T2" fmla="*/ 48 w 83"/>
              <a:gd name="T3" fmla="*/ 1 h 44"/>
              <a:gd name="T4" fmla="*/ 21 w 83"/>
              <a:gd name="T5" fmla="*/ 4 h 44"/>
              <a:gd name="T6" fmla="*/ 0 w 83"/>
              <a:gd name="T7" fmla="*/ 41 h 44"/>
              <a:gd name="T8" fmla="*/ 0 w 83"/>
              <a:gd name="T9" fmla="*/ 41 h 44"/>
              <a:gd name="T10" fmla="*/ 7 w 83"/>
              <a:gd name="T11" fmla="*/ 44 h 44"/>
              <a:gd name="T12" fmla="*/ 17 w 83"/>
              <a:gd name="T13" fmla="*/ 27 h 44"/>
              <a:gd name="T14" fmla="*/ 43 w 83"/>
              <a:gd name="T15" fmla="*/ 10 h 44"/>
              <a:gd name="T16" fmla="*/ 43 w 83"/>
              <a:gd name="T17" fmla="*/ 10 h 44"/>
              <a:gd name="T18" fmla="*/ 44 w 83"/>
              <a:gd name="T19" fmla="*/ 9 h 44"/>
              <a:gd name="T20" fmla="*/ 54 w 83"/>
              <a:gd name="T21" fmla="*/ 9 h 44"/>
              <a:gd name="T22" fmla="*/ 76 w 83"/>
              <a:gd name="T23" fmla="*/ 11 h 44"/>
              <a:gd name="T24" fmla="*/ 83 w 83"/>
              <a:gd name="T25" fmla="*/ 0 h 44"/>
              <a:gd name="T26" fmla="*/ 75 w 83"/>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44">
                <a:moveTo>
                  <a:pt x="75" y="0"/>
                </a:moveTo>
                <a:cubicBezTo>
                  <a:pt x="68" y="0"/>
                  <a:pt x="59" y="0"/>
                  <a:pt x="48" y="1"/>
                </a:cubicBezTo>
                <a:cubicBezTo>
                  <a:pt x="32" y="3"/>
                  <a:pt x="27" y="2"/>
                  <a:pt x="21" y="4"/>
                </a:cubicBezTo>
                <a:cubicBezTo>
                  <a:pt x="0" y="41"/>
                  <a:pt x="0" y="41"/>
                  <a:pt x="0" y="41"/>
                </a:cubicBezTo>
                <a:cubicBezTo>
                  <a:pt x="0" y="41"/>
                  <a:pt x="0" y="41"/>
                  <a:pt x="0" y="41"/>
                </a:cubicBezTo>
                <a:cubicBezTo>
                  <a:pt x="3" y="42"/>
                  <a:pt x="5" y="43"/>
                  <a:pt x="7" y="44"/>
                </a:cubicBezTo>
                <a:cubicBezTo>
                  <a:pt x="17" y="27"/>
                  <a:pt x="17" y="27"/>
                  <a:pt x="17" y="27"/>
                </a:cubicBezTo>
                <a:cubicBezTo>
                  <a:pt x="22" y="18"/>
                  <a:pt x="32" y="11"/>
                  <a:pt x="43" y="10"/>
                </a:cubicBezTo>
                <a:cubicBezTo>
                  <a:pt x="43" y="10"/>
                  <a:pt x="43" y="10"/>
                  <a:pt x="43" y="10"/>
                </a:cubicBezTo>
                <a:cubicBezTo>
                  <a:pt x="44" y="9"/>
                  <a:pt x="44" y="9"/>
                  <a:pt x="44" y="9"/>
                </a:cubicBezTo>
                <a:cubicBezTo>
                  <a:pt x="47" y="9"/>
                  <a:pt x="51" y="9"/>
                  <a:pt x="54" y="9"/>
                </a:cubicBezTo>
                <a:cubicBezTo>
                  <a:pt x="62" y="9"/>
                  <a:pt x="69" y="10"/>
                  <a:pt x="76" y="11"/>
                </a:cubicBezTo>
                <a:cubicBezTo>
                  <a:pt x="83" y="0"/>
                  <a:pt x="83" y="0"/>
                  <a:pt x="83" y="0"/>
                </a:cubicBezTo>
                <a:cubicBezTo>
                  <a:pt x="80" y="0"/>
                  <a:pt x="78" y="0"/>
                  <a:pt x="75" y="0"/>
                </a:cubicBezTo>
              </a:path>
            </a:pathLst>
          </a:custGeom>
          <a:solidFill>
            <a:srgbClr val="B28C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2" name="Freeform 81">
            <a:extLst>
              <a:ext uri="{FF2B5EF4-FFF2-40B4-BE49-F238E27FC236}">
                <a16:creationId xmlns:a16="http://schemas.microsoft.com/office/drawing/2014/main" id="{1CDA6F5F-ED57-4BDE-BCED-7EB44FD281A9}"/>
              </a:ext>
            </a:extLst>
          </p:cNvPr>
          <p:cNvSpPr>
            <a:spLocks/>
          </p:cNvSpPr>
          <p:nvPr/>
        </p:nvSpPr>
        <p:spPr bwMode="auto">
          <a:xfrm>
            <a:off x="4133236" y="3043733"/>
            <a:ext cx="206375" cy="201613"/>
          </a:xfrm>
          <a:custGeom>
            <a:avLst/>
            <a:gdLst>
              <a:gd name="T0" fmla="*/ 23 w 59"/>
              <a:gd name="T1" fmla="*/ 0 h 58"/>
              <a:gd name="T2" fmla="*/ 0 w 59"/>
              <a:gd name="T3" fmla="*/ 56 h 58"/>
              <a:gd name="T4" fmla="*/ 1 w 59"/>
              <a:gd name="T5" fmla="*/ 56 h 58"/>
              <a:gd name="T6" fmla="*/ 6 w 59"/>
              <a:gd name="T7" fmla="*/ 58 h 58"/>
              <a:gd name="T8" fmla="*/ 19 w 59"/>
              <a:gd name="T9" fmla="*/ 27 h 58"/>
              <a:gd name="T10" fmla="*/ 29 w 59"/>
              <a:gd name="T11" fmla="*/ 19 h 58"/>
              <a:gd name="T12" fmla="*/ 35 w 59"/>
              <a:gd name="T13" fmla="*/ 21 h 58"/>
              <a:gd name="T14" fmla="*/ 54 w 59"/>
              <a:gd name="T15" fmla="*/ 35 h 58"/>
              <a:gd name="T16" fmla="*/ 54 w 59"/>
              <a:gd name="T17" fmla="*/ 36 h 58"/>
              <a:gd name="T18" fmla="*/ 55 w 59"/>
              <a:gd name="T19" fmla="*/ 33 h 58"/>
              <a:gd name="T20" fmla="*/ 59 w 59"/>
              <a:gd name="T21" fmla="*/ 24 h 58"/>
              <a:gd name="T22" fmla="*/ 23 w 59"/>
              <a:gd name="T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58">
                <a:moveTo>
                  <a:pt x="23" y="0"/>
                </a:moveTo>
                <a:cubicBezTo>
                  <a:pt x="0" y="56"/>
                  <a:pt x="0" y="56"/>
                  <a:pt x="0" y="56"/>
                </a:cubicBezTo>
                <a:cubicBezTo>
                  <a:pt x="1" y="56"/>
                  <a:pt x="1" y="56"/>
                  <a:pt x="1" y="56"/>
                </a:cubicBezTo>
                <a:cubicBezTo>
                  <a:pt x="2" y="57"/>
                  <a:pt x="4" y="57"/>
                  <a:pt x="6" y="58"/>
                </a:cubicBezTo>
                <a:cubicBezTo>
                  <a:pt x="19" y="27"/>
                  <a:pt x="19" y="27"/>
                  <a:pt x="19" y="27"/>
                </a:cubicBezTo>
                <a:cubicBezTo>
                  <a:pt x="21" y="22"/>
                  <a:pt x="25" y="19"/>
                  <a:pt x="29" y="19"/>
                </a:cubicBezTo>
                <a:cubicBezTo>
                  <a:pt x="31" y="19"/>
                  <a:pt x="34" y="20"/>
                  <a:pt x="35" y="21"/>
                </a:cubicBezTo>
                <a:cubicBezTo>
                  <a:pt x="42" y="25"/>
                  <a:pt x="48" y="30"/>
                  <a:pt x="54" y="35"/>
                </a:cubicBezTo>
                <a:cubicBezTo>
                  <a:pt x="54" y="36"/>
                  <a:pt x="54" y="36"/>
                  <a:pt x="54" y="36"/>
                </a:cubicBezTo>
                <a:cubicBezTo>
                  <a:pt x="54" y="35"/>
                  <a:pt x="55" y="34"/>
                  <a:pt x="55" y="33"/>
                </a:cubicBezTo>
                <a:cubicBezTo>
                  <a:pt x="59" y="24"/>
                  <a:pt x="59" y="24"/>
                  <a:pt x="59" y="24"/>
                </a:cubicBezTo>
                <a:cubicBezTo>
                  <a:pt x="48" y="9"/>
                  <a:pt x="38" y="2"/>
                  <a:pt x="23" y="0"/>
                </a:cubicBezTo>
              </a:path>
            </a:pathLst>
          </a:custGeom>
          <a:solidFill>
            <a:srgbClr val="9D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3" name="Freeform 82">
            <a:extLst>
              <a:ext uri="{FF2B5EF4-FFF2-40B4-BE49-F238E27FC236}">
                <a16:creationId xmlns:a16="http://schemas.microsoft.com/office/drawing/2014/main" id="{36B37D90-C779-42BA-9944-4F915B9C7FF4}"/>
              </a:ext>
            </a:extLst>
          </p:cNvPr>
          <p:cNvSpPr>
            <a:spLocks/>
          </p:cNvSpPr>
          <p:nvPr/>
        </p:nvSpPr>
        <p:spPr bwMode="auto">
          <a:xfrm>
            <a:off x="4418986" y="3292971"/>
            <a:ext cx="20638" cy="4763"/>
          </a:xfrm>
          <a:custGeom>
            <a:avLst/>
            <a:gdLst>
              <a:gd name="T0" fmla="*/ 6 w 6"/>
              <a:gd name="T1" fmla="*/ 0 h 1"/>
              <a:gd name="T2" fmla="*/ 0 w 6"/>
              <a:gd name="T3" fmla="*/ 0 h 1"/>
              <a:gd name="T4" fmla="*/ 2 w 6"/>
              <a:gd name="T5" fmla="*/ 1 h 1"/>
              <a:gd name="T6" fmla="*/ 6 w 6"/>
              <a:gd name="T7" fmla="*/ 0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cubicBezTo>
                  <a:pt x="4" y="0"/>
                  <a:pt x="2" y="0"/>
                  <a:pt x="0" y="0"/>
                </a:cubicBezTo>
                <a:cubicBezTo>
                  <a:pt x="1" y="0"/>
                  <a:pt x="1" y="1"/>
                  <a:pt x="2" y="1"/>
                </a:cubicBezTo>
                <a:cubicBezTo>
                  <a:pt x="3" y="1"/>
                  <a:pt x="5" y="0"/>
                  <a:pt x="6" y="0"/>
                </a:cubicBezTo>
                <a:cubicBezTo>
                  <a:pt x="6" y="0"/>
                  <a:pt x="6" y="0"/>
                  <a:pt x="6" y="0"/>
                </a:cubicBezTo>
              </a:path>
            </a:pathLst>
          </a:custGeom>
          <a:solidFill>
            <a:srgbClr val="1778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4" name="Freeform 83">
            <a:extLst>
              <a:ext uri="{FF2B5EF4-FFF2-40B4-BE49-F238E27FC236}">
                <a16:creationId xmlns:a16="http://schemas.microsoft.com/office/drawing/2014/main" id="{AE2B2390-6FFC-4619-852F-EBF40D782936}"/>
              </a:ext>
            </a:extLst>
          </p:cNvPr>
          <p:cNvSpPr>
            <a:spLocks/>
          </p:cNvSpPr>
          <p:nvPr/>
        </p:nvSpPr>
        <p:spPr bwMode="auto">
          <a:xfrm>
            <a:off x="4314211" y="3186608"/>
            <a:ext cx="125413" cy="106363"/>
          </a:xfrm>
          <a:custGeom>
            <a:avLst/>
            <a:gdLst>
              <a:gd name="T0" fmla="*/ 18 w 36"/>
              <a:gd name="T1" fmla="*/ 0 h 31"/>
              <a:gd name="T2" fmla="*/ 0 w 36"/>
              <a:gd name="T3" fmla="*/ 19 h 31"/>
              <a:gd name="T4" fmla="*/ 0 w 36"/>
              <a:gd name="T5" fmla="*/ 19 h 31"/>
              <a:gd name="T6" fmla="*/ 4 w 36"/>
              <a:gd name="T7" fmla="*/ 23 h 31"/>
              <a:gd name="T8" fmla="*/ 9 w 36"/>
              <a:gd name="T9" fmla="*/ 18 h 31"/>
              <a:gd name="T10" fmla="*/ 14 w 36"/>
              <a:gd name="T11" fmla="*/ 16 h 31"/>
              <a:gd name="T12" fmla="*/ 19 w 36"/>
              <a:gd name="T13" fmla="*/ 18 h 31"/>
              <a:gd name="T14" fmla="*/ 29 w 36"/>
              <a:gd name="T15" fmla="*/ 31 h 31"/>
              <a:gd name="T16" fmla="*/ 30 w 36"/>
              <a:gd name="T17" fmla="*/ 31 h 31"/>
              <a:gd name="T18" fmla="*/ 36 w 36"/>
              <a:gd name="T19" fmla="*/ 31 h 31"/>
              <a:gd name="T20" fmla="*/ 18 w 36"/>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1">
                <a:moveTo>
                  <a:pt x="18" y="0"/>
                </a:moveTo>
                <a:cubicBezTo>
                  <a:pt x="0" y="19"/>
                  <a:pt x="0" y="19"/>
                  <a:pt x="0" y="19"/>
                </a:cubicBezTo>
                <a:cubicBezTo>
                  <a:pt x="0" y="19"/>
                  <a:pt x="0" y="19"/>
                  <a:pt x="0" y="19"/>
                </a:cubicBezTo>
                <a:cubicBezTo>
                  <a:pt x="1" y="21"/>
                  <a:pt x="3" y="22"/>
                  <a:pt x="4" y="23"/>
                </a:cubicBezTo>
                <a:cubicBezTo>
                  <a:pt x="9" y="18"/>
                  <a:pt x="9" y="18"/>
                  <a:pt x="9" y="18"/>
                </a:cubicBezTo>
                <a:cubicBezTo>
                  <a:pt x="10" y="17"/>
                  <a:pt x="12" y="16"/>
                  <a:pt x="14" y="16"/>
                </a:cubicBezTo>
                <a:cubicBezTo>
                  <a:pt x="16" y="16"/>
                  <a:pt x="18" y="17"/>
                  <a:pt x="19" y="18"/>
                </a:cubicBezTo>
                <a:cubicBezTo>
                  <a:pt x="23" y="23"/>
                  <a:pt x="27" y="27"/>
                  <a:pt x="29" y="31"/>
                </a:cubicBezTo>
                <a:cubicBezTo>
                  <a:pt x="29" y="31"/>
                  <a:pt x="30" y="31"/>
                  <a:pt x="30" y="31"/>
                </a:cubicBezTo>
                <a:cubicBezTo>
                  <a:pt x="32" y="31"/>
                  <a:pt x="34" y="31"/>
                  <a:pt x="36" y="31"/>
                </a:cubicBezTo>
                <a:cubicBezTo>
                  <a:pt x="31" y="22"/>
                  <a:pt x="26" y="12"/>
                  <a:pt x="18" y="0"/>
                </a:cubicBezTo>
              </a:path>
            </a:pathLst>
          </a:custGeom>
          <a:solidFill>
            <a:srgbClr val="8B6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5" name="Freeform 84">
            <a:extLst>
              <a:ext uri="{FF2B5EF4-FFF2-40B4-BE49-F238E27FC236}">
                <a16:creationId xmlns:a16="http://schemas.microsoft.com/office/drawing/2014/main" id="{AE6B7A65-35CE-4114-BE12-1737FCB317F9}"/>
              </a:ext>
            </a:extLst>
          </p:cNvPr>
          <p:cNvSpPr>
            <a:spLocks/>
          </p:cNvSpPr>
          <p:nvPr/>
        </p:nvSpPr>
        <p:spPr bwMode="auto">
          <a:xfrm>
            <a:off x="3606186" y="2794495"/>
            <a:ext cx="3154363" cy="2974975"/>
          </a:xfrm>
          <a:custGeom>
            <a:avLst/>
            <a:gdLst>
              <a:gd name="T0" fmla="*/ 904 w 904"/>
              <a:gd name="T1" fmla="*/ 855 h 858"/>
              <a:gd name="T2" fmla="*/ 506 w 904"/>
              <a:gd name="T3" fmla="*/ 329 h 858"/>
              <a:gd name="T4" fmla="*/ 391 w 904"/>
              <a:gd name="T5" fmla="*/ 134 h 858"/>
              <a:gd name="T6" fmla="*/ 371 w 904"/>
              <a:gd name="T7" fmla="*/ 109 h 858"/>
              <a:gd name="T8" fmla="*/ 338 w 904"/>
              <a:gd name="T9" fmla="*/ 83 h 858"/>
              <a:gd name="T10" fmla="*/ 214 w 904"/>
              <a:gd name="T11" fmla="*/ 10 h 858"/>
              <a:gd name="T12" fmla="*/ 174 w 904"/>
              <a:gd name="T13" fmla="*/ 5 h 858"/>
              <a:gd name="T14" fmla="*/ 95 w 904"/>
              <a:gd name="T15" fmla="*/ 19 h 858"/>
              <a:gd name="T16" fmla="*/ 27 w 904"/>
              <a:gd name="T17" fmla="*/ 83 h 858"/>
              <a:gd name="T18" fmla="*/ 87 w 904"/>
              <a:gd name="T19" fmla="*/ 90 h 858"/>
              <a:gd name="T20" fmla="*/ 133 w 904"/>
              <a:gd name="T21" fmla="*/ 73 h 858"/>
              <a:gd name="T22" fmla="*/ 216 w 904"/>
              <a:gd name="T23" fmla="*/ 104 h 858"/>
              <a:gd name="T24" fmla="*/ 252 w 904"/>
              <a:gd name="T25" fmla="*/ 181 h 858"/>
              <a:gd name="T26" fmla="*/ 253 w 904"/>
              <a:gd name="T27" fmla="*/ 189 h 858"/>
              <a:gd name="T28" fmla="*/ 151 w 904"/>
              <a:gd name="T29" fmla="*/ 335 h 858"/>
              <a:gd name="T30" fmla="*/ 93 w 904"/>
              <a:gd name="T31" fmla="*/ 346 h 858"/>
              <a:gd name="T32" fmla="*/ 1 w 904"/>
              <a:gd name="T33" fmla="*/ 434 h 858"/>
              <a:gd name="T34" fmla="*/ 18 w 904"/>
              <a:gd name="T35" fmla="*/ 446 h 858"/>
              <a:gd name="T36" fmla="*/ 144 w 904"/>
              <a:gd name="T37" fmla="*/ 402 h 858"/>
              <a:gd name="T38" fmla="*/ 252 w 904"/>
              <a:gd name="T39" fmla="*/ 421 h 858"/>
              <a:gd name="T40" fmla="*/ 308 w 904"/>
              <a:gd name="T41" fmla="*/ 444 h 858"/>
              <a:gd name="T42" fmla="*/ 360 w 904"/>
              <a:gd name="T43" fmla="*/ 451 h 858"/>
              <a:gd name="T44" fmla="*/ 413 w 904"/>
              <a:gd name="T45" fmla="*/ 477 h 858"/>
              <a:gd name="T46" fmla="*/ 623 w 904"/>
              <a:gd name="T47" fmla="*/ 858 h 858"/>
              <a:gd name="T48" fmla="*/ 904 w 904"/>
              <a:gd name="T49" fmla="*/ 8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4" h="858">
                <a:moveTo>
                  <a:pt x="904" y="855"/>
                </a:moveTo>
                <a:cubicBezTo>
                  <a:pt x="506" y="329"/>
                  <a:pt x="506" y="329"/>
                  <a:pt x="506" y="329"/>
                </a:cubicBezTo>
                <a:cubicBezTo>
                  <a:pt x="391" y="134"/>
                  <a:pt x="391" y="134"/>
                  <a:pt x="391" y="134"/>
                </a:cubicBezTo>
                <a:cubicBezTo>
                  <a:pt x="386" y="125"/>
                  <a:pt x="379" y="116"/>
                  <a:pt x="371" y="109"/>
                </a:cubicBezTo>
                <a:cubicBezTo>
                  <a:pt x="361" y="99"/>
                  <a:pt x="350" y="90"/>
                  <a:pt x="338" y="83"/>
                </a:cubicBezTo>
                <a:cubicBezTo>
                  <a:pt x="214" y="10"/>
                  <a:pt x="214" y="10"/>
                  <a:pt x="214" y="10"/>
                </a:cubicBezTo>
                <a:cubicBezTo>
                  <a:pt x="202" y="2"/>
                  <a:pt x="187" y="0"/>
                  <a:pt x="174" y="5"/>
                </a:cubicBezTo>
                <a:cubicBezTo>
                  <a:pt x="95" y="19"/>
                  <a:pt x="95" y="19"/>
                  <a:pt x="95" y="19"/>
                </a:cubicBezTo>
                <a:cubicBezTo>
                  <a:pt x="78" y="26"/>
                  <a:pt x="35" y="73"/>
                  <a:pt x="27" y="83"/>
                </a:cubicBezTo>
                <a:cubicBezTo>
                  <a:pt x="2" y="108"/>
                  <a:pt x="62" y="118"/>
                  <a:pt x="87" y="90"/>
                </a:cubicBezTo>
                <a:cubicBezTo>
                  <a:pt x="110" y="70"/>
                  <a:pt x="106" y="77"/>
                  <a:pt x="133" y="73"/>
                </a:cubicBezTo>
                <a:cubicBezTo>
                  <a:pt x="180" y="70"/>
                  <a:pt x="194" y="70"/>
                  <a:pt x="216" y="104"/>
                </a:cubicBezTo>
                <a:cubicBezTo>
                  <a:pt x="237" y="138"/>
                  <a:pt x="246" y="154"/>
                  <a:pt x="252" y="181"/>
                </a:cubicBezTo>
                <a:cubicBezTo>
                  <a:pt x="252" y="184"/>
                  <a:pt x="253" y="186"/>
                  <a:pt x="253" y="189"/>
                </a:cubicBezTo>
                <a:cubicBezTo>
                  <a:pt x="265" y="257"/>
                  <a:pt x="219" y="322"/>
                  <a:pt x="151" y="335"/>
                </a:cubicBezTo>
                <a:cubicBezTo>
                  <a:pt x="93" y="346"/>
                  <a:pt x="93" y="346"/>
                  <a:pt x="93" y="346"/>
                </a:cubicBezTo>
                <a:cubicBezTo>
                  <a:pt x="18" y="370"/>
                  <a:pt x="3" y="410"/>
                  <a:pt x="1" y="434"/>
                </a:cubicBezTo>
                <a:cubicBezTo>
                  <a:pt x="0" y="443"/>
                  <a:pt x="10" y="450"/>
                  <a:pt x="18" y="446"/>
                </a:cubicBezTo>
                <a:cubicBezTo>
                  <a:pt x="62" y="424"/>
                  <a:pt x="104" y="410"/>
                  <a:pt x="144" y="402"/>
                </a:cubicBezTo>
                <a:cubicBezTo>
                  <a:pt x="181" y="395"/>
                  <a:pt x="220" y="402"/>
                  <a:pt x="252" y="421"/>
                </a:cubicBezTo>
                <a:cubicBezTo>
                  <a:pt x="268" y="431"/>
                  <a:pt x="287" y="439"/>
                  <a:pt x="308" y="444"/>
                </a:cubicBezTo>
                <a:cubicBezTo>
                  <a:pt x="326" y="449"/>
                  <a:pt x="344" y="451"/>
                  <a:pt x="360" y="451"/>
                </a:cubicBezTo>
                <a:cubicBezTo>
                  <a:pt x="381" y="452"/>
                  <a:pt x="400" y="461"/>
                  <a:pt x="413" y="477"/>
                </a:cubicBezTo>
                <a:cubicBezTo>
                  <a:pt x="508" y="600"/>
                  <a:pt x="623" y="858"/>
                  <a:pt x="623" y="858"/>
                </a:cubicBezTo>
                <a:cubicBezTo>
                  <a:pt x="904" y="855"/>
                  <a:pt x="904" y="855"/>
                  <a:pt x="904" y="855"/>
                </a:cubicBezTo>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7" name="Freeform 85">
            <a:extLst>
              <a:ext uri="{FF2B5EF4-FFF2-40B4-BE49-F238E27FC236}">
                <a16:creationId xmlns:a16="http://schemas.microsoft.com/office/drawing/2014/main" id="{007B50AC-7E67-40F1-80C5-35BD1A014225}"/>
              </a:ext>
            </a:extLst>
          </p:cNvPr>
          <p:cNvSpPr>
            <a:spLocks noEditPoints="1"/>
          </p:cNvSpPr>
          <p:nvPr/>
        </p:nvSpPr>
        <p:spPr bwMode="auto">
          <a:xfrm>
            <a:off x="4882536" y="4361358"/>
            <a:ext cx="168275" cy="93663"/>
          </a:xfrm>
          <a:custGeom>
            <a:avLst/>
            <a:gdLst>
              <a:gd name="T0" fmla="*/ 48 w 48"/>
              <a:gd name="T1" fmla="*/ 26 h 27"/>
              <a:gd name="T2" fmla="*/ 48 w 48"/>
              <a:gd name="T3" fmla="*/ 27 h 27"/>
              <a:gd name="T4" fmla="*/ 48 w 48"/>
              <a:gd name="T5" fmla="*/ 27 h 27"/>
              <a:gd name="T6" fmla="*/ 48 w 48"/>
              <a:gd name="T7" fmla="*/ 26 h 27"/>
              <a:gd name="T8" fmla="*/ 0 w 48"/>
              <a:gd name="T9" fmla="*/ 0 h 27"/>
              <a:gd name="T10" fmla="*/ 0 w 48"/>
              <a:gd name="T11" fmla="*/ 0 h 27"/>
              <a:gd name="T12" fmla="*/ 0 w 48"/>
              <a:gd name="T13" fmla="*/ 0 h 27"/>
              <a:gd name="T14" fmla="*/ 0 w 4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7">
                <a:moveTo>
                  <a:pt x="48" y="26"/>
                </a:moveTo>
                <a:cubicBezTo>
                  <a:pt x="48" y="27"/>
                  <a:pt x="48" y="27"/>
                  <a:pt x="48" y="27"/>
                </a:cubicBezTo>
                <a:cubicBezTo>
                  <a:pt x="48" y="27"/>
                  <a:pt x="48" y="27"/>
                  <a:pt x="48" y="27"/>
                </a:cubicBezTo>
                <a:cubicBezTo>
                  <a:pt x="48" y="27"/>
                  <a:pt x="48" y="27"/>
                  <a:pt x="48" y="26"/>
                </a:cubicBezTo>
                <a:moveTo>
                  <a:pt x="0" y="0"/>
                </a:moveTo>
                <a:cubicBezTo>
                  <a:pt x="0" y="0"/>
                  <a:pt x="0" y="0"/>
                  <a:pt x="0" y="0"/>
                </a:cubicBezTo>
                <a:cubicBezTo>
                  <a:pt x="0" y="0"/>
                  <a:pt x="0" y="0"/>
                  <a:pt x="0" y="0"/>
                </a:cubicBezTo>
                <a:cubicBezTo>
                  <a:pt x="0" y="0"/>
                  <a:pt x="0" y="0"/>
                  <a:pt x="0" y="0"/>
                </a:cubicBezTo>
              </a:path>
            </a:pathLst>
          </a:custGeom>
          <a:solidFill>
            <a:srgbClr val="006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8" name="Freeform 86">
            <a:extLst>
              <a:ext uri="{FF2B5EF4-FFF2-40B4-BE49-F238E27FC236}">
                <a16:creationId xmlns:a16="http://schemas.microsoft.com/office/drawing/2014/main" id="{6B06B556-52F4-4B6D-B708-CE87E44D9909}"/>
              </a:ext>
            </a:extLst>
          </p:cNvPr>
          <p:cNvSpPr>
            <a:spLocks/>
          </p:cNvSpPr>
          <p:nvPr/>
        </p:nvSpPr>
        <p:spPr bwMode="auto">
          <a:xfrm>
            <a:off x="4882536" y="4264521"/>
            <a:ext cx="338138" cy="190500"/>
          </a:xfrm>
          <a:custGeom>
            <a:avLst/>
            <a:gdLst>
              <a:gd name="T0" fmla="*/ 97 w 97"/>
              <a:gd name="T1" fmla="*/ 0 h 55"/>
              <a:gd name="T2" fmla="*/ 0 w 97"/>
              <a:gd name="T3" fmla="*/ 28 h 55"/>
              <a:gd name="T4" fmla="*/ 0 w 97"/>
              <a:gd name="T5" fmla="*/ 28 h 55"/>
              <a:gd name="T6" fmla="*/ 48 w 97"/>
              <a:gd name="T7" fmla="*/ 54 h 55"/>
              <a:gd name="T8" fmla="*/ 48 w 97"/>
              <a:gd name="T9" fmla="*/ 55 h 55"/>
              <a:gd name="T10" fmla="*/ 97 w 97"/>
              <a:gd name="T11" fmla="*/ 0 h 55"/>
            </a:gdLst>
            <a:ahLst/>
            <a:cxnLst>
              <a:cxn ang="0">
                <a:pos x="T0" y="T1"/>
              </a:cxn>
              <a:cxn ang="0">
                <a:pos x="T2" y="T3"/>
              </a:cxn>
              <a:cxn ang="0">
                <a:pos x="T4" y="T5"/>
              </a:cxn>
              <a:cxn ang="0">
                <a:pos x="T6" y="T7"/>
              </a:cxn>
              <a:cxn ang="0">
                <a:pos x="T8" y="T9"/>
              </a:cxn>
              <a:cxn ang="0">
                <a:pos x="T10" y="T11"/>
              </a:cxn>
            </a:cxnLst>
            <a:rect l="0" t="0" r="r" b="b"/>
            <a:pathLst>
              <a:path w="97" h="55">
                <a:moveTo>
                  <a:pt x="97" y="0"/>
                </a:moveTo>
                <a:cubicBezTo>
                  <a:pt x="76" y="19"/>
                  <a:pt x="48" y="23"/>
                  <a:pt x="0" y="28"/>
                </a:cubicBezTo>
                <a:cubicBezTo>
                  <a:pt x="0" y="28"/>
                  <a:pt x="0" y="28"/>
                  <a:pt x="0" y="28"/>
                </a:cubicBezTo>
                <a:cubicBezTo>
                  <a:pt x="32" y="30"/>
                  <a:pt x="47" y="54"/>
                  <a:pt x="48" y="54"/>
                </a:cubicBezTo>
                <a:cubicBezTo>
                  <a:pt x="48" y="55"/>
                  <a:pt x="48" y="55"/>
                  <a:pt x="48" y="55"/>
                </a:cubicBezTo>
                <a:cubicBezTo>
                  <a:pt x="80" y="38"/>
                  <a:pt x="97" y="0"/>
                  <a:pt x="97" y="0"/>
                </a:cubicBezTo>
              </a:path>
            </a:pathLst>
          </a:custGeom>
          <a:solidFill>
            <a:srgbClr val="C29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9" name="Freeform 87">
            <a:extLst>
              <a:ext uri="{FF2B5EF4-FFF2-40B4-BE49-F238E27FC236}">
                <a16:creationId xmlns:a16="http://schemas.microsoft.com/office/drawing/2014/main" id="{DA977984-0AC2-4AE0-BFB7-A1C893AFF045}"/>
              </a:ext>
            </a:extLst>
          </p:cNvPr>
          <p:cNvSpPr>
            <a:spLocks/>
          </p:cNvSpPr>
          <p:nvPr/>
        </p:nvSpPr>
        <p:spPr bwMode="auto">
          <a:xfrm>
            <a:off x="5587386" y="5051921"/>
            <a:ext cx="750888" cy="450850"/>
          </a:xfrm>
          <a:custGeom>
            <a:avLst/>
            <a:gdLst>
              <a:gd name="T0" fmla="*/ 215 w 215"/>
              <a:gd name="T1" fmla="*/ 27 h 130"/>
              <a:gd name="T2" fmla="*/ 162 w 215"/>
              <a:gd name="T3" fmla="*/ 9 h 130"/>
              <a:gd name="T4" fmla="*/ 144 w 215"/>
              <a:gd name="T5" fmla="*/ 29 h 130"/>
              <a:gd name="T6" fmla="*/ 117 w 215"/>
              <a:gd name="T7" fmla="*/ 32 h 130"/>
              <a:gd name="T8" fmla="*/ 99 w 215"/>
              <a:gd name="T9" fmla="*/ 51 h 130"/>
              <a:gd name="T10" fmla="*/ 72 w 215"/>
              <a:gd name="T11" fmla="*/ 54 h 130"/>
              <a:gd name="T12" fmla="*/ 54 w 215"/>
              <a:gd name="T13" fmla="*/ 74 h 130"/>
              <a:gd name="T14" fmla="*/ 27 w 215"/>
              <a:gd name="T15" fmla="*/ 77 h 130"/>
              <a:gd name="T16" fmla="*/ 10 w 215"/>
              <a:gd name="T17" fmla="*/ 130 h 130"/>
              <a:gd name="T18" fmla="*/ 215 w 215"/>
              <a:gd name="T19" fmla="*/ 2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30">
                <a:moveTo>
                  <a:pt x="215" y="27"/>
                </a:moveTo>
                <a:cubicBezTo>
                  <a:pt x="205" y="7"/>
                  <a:pt x="182" y="0"/>
                  <a:pt x="162" y="9"/>
                </a:cubicBezTo>
                <a:cubicBezTo>
                  <a:pt x="154" y="14"/>
                  <a:pt x="147" y="21"/>
                  <a:pt x="144" y="29"/>
                </a:cubicBezTo>
                <a:cubicBezTo>
                  <a:pt x="135" y="27"/>
                  <a:pt x="126" y="28"/>
                  <a:pt x="117" y="32"/>
                </a:cubicBezTo>
                <a:cubicBezTo>
                  <a:pt x="109" y="36"/>
                  <a:pt x="102" y="43"/>
                  <a:pt x="99" y="51"/>
                </a:cubicBezTo>
                <a:cubicBezTo>
                  <a:pt x="90" y="49"/>
                  <a:pt x="81" y="50"/>
                  <a:pt x="72" y="54"/>
                </a:cubicBezTo>
                <a:cubicBezTo>
                  <a:pt x="64" y="59"/>
                  <a:pt x="57" y="66"/>
                  <a:pt x="54" y="74"/>
                </a:cubicBezTo>
                <a:cubicBezTo>
                  <a:pt x="45" y="72"/>
                  <a:pt x="36" y="73"/>
                  <a:pt x="27" y="77"/>
                </a:cubicBezTo>
                <a:cubicBezTo>
                  <a:pt x="8" y="87"/>
                  <a:pt x="0" y="111"/>
                  <a:pt x="10" y="130"/>
                </a:cubicBezTo>
                <a:cubicBezTo>
                  <a:pt x="215" y="27"/>
                  <a:pt x="215" y="27"/>
                  <a:pt x="215"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0" name="Freeform 88">
            <a:extLst>
              <a:ext uri="{FF2B5EF4-FFF2-40B4-BE49-F238E27FC236}">
                <a16:creationId xmlns:a16="http://schemas.microsoft.com/office/drawing/2014/main" id="{68358D31-C4F4-415D-81BD-F5E2C2463AD3}"/>
              </a:ext>
            </a:extLst>
          </p:cNvPr>
          <p:cNvSpPr>
            <a:spLocks/>
          </p:cNvSpPr>
          <p:nvPr/>
        </p:nvSpPr>
        <p:spPr bwMode="auto">
          <a:xfrm>
            <a:off x="2772748" y="3002458"/>
            <a:ext cx="233363" cy="266700"/>
          </a:xfrm>
          <a:custGeom>
            <a:avLst/>
            <a:gdLst>
              <a:gd name="T0" fmla="*/ 66 w 67"/>
              <a:gd name="T1" fmla="*/ 68 h 77"/>
              <a:gd name="T2" fmla="*/ 67 w 67"/>
              <a:gd name="T3" fmla="*/ 68 h 77"/>
              <a:gd name="T4" fmla="*/ 39 w 67"/>
              <a:gd name="T5" fmla="*/ 0 h 77"/>
              <a:gd name="T6" fmla="*/ 0 w 67"/>
              <a:gd name="T7" fmla="*/ 16 h 77"/>
              <a:gd name="T8" fmla="*/ 12 w 67"/>
              <a:gd name="T9" fmla="*/ 45 h 77"/>
              <a:gd name="T10" fmla="*/ 66 w 67"/>
              <a:gd name="T11" fmla="*/ 68 h 77"/>
            </a:gdLst>
            <a:ahLst/>
            <a:cxnLst>
              <a:cxn ang="0">
                <a:pos x="T0" y="T1"/>
              </a:cxn>
              <a:cxn ang="0">
                <a:pos x="T2" y="T3"/>
              </a:cxn>
              <a:cxn ang="0">
                <a:pos x="T4" y="T5"/>
              </a:cxn>
              <a:cxn ang="0">
                <a:pos x="T6" y="T7"/>
              </a:cxn>
              <a:cxn ang="0">
                <a:pos x="T8" y="T9"/>
              </a:cxn>
              <a:cxn ang="0">
                <a:pos x="T10" y="T11"/>
              </a:cxn>
            </a:cxnLst>
            <a:rect l="0" t="0" r="r" b="b"/>
            <a:pathLst>
              <a:path w="67" h="77">
                <a:moveTo>
                  <a:pt x="66" y="68"/>
                </a:moveTo>
                <a:cubicBezTo>
                  <a:pt x="67" y="68"/>
                  <a:pt x="67" y="68"/>
                  <a:pt x="67" y="68"/>
                </a:cubicBezTo>
                <a:cubicBezTo>
                  <a:pt x="39" y="0"/>
                  <a:pt x="39" y="0"/>
                  <a:pt x="39" y="0"/>
                </a:cubicBezTo>
                <a:cubicBezTo>
                  <a:pt x="0" y="16"/>
                  <a:pt x="0" y="16"/>
                  <a:pt x="0" y="16"/>
                </a:cubicBezTo>
                <a:cubicBezTo>
                  <a:pt x="12" y="45"/>
                  <a:pt x="12" y="45"/>
                  <a:pt x="12" y="45"/>
                </a:cubicBezTo>
                <a:cubicBezTo>
                  <a:pt x="21" y="67"/>
                  <a:pt x="45" y="77"/>
                  <a:pt x="66" y="68"/>
                </a:cubicBezTo>
              </a:path>
            </a:pathLst>
          </a:custGeom>
          <a:solidFill>
            <a:srgbClr val="AF886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1" name="Freeform 89">
            <a:extLst>
              <a:ext uri="{FF2B5EF4-FFF2-40B4-BE49-F238E27FC236}">
                <a16:creationId xmlns:a16="http://schemas.microsoft.com/office/drawing/2014/main" id="{B26D598B-43AD-48F5-9766-03B52222368C}"/>
              </a:ext>
            </a:extLst>
          </p:cNvPr>
          <p:cNvSpPr>
            <a:spLocks/>
          </p:cNvSpPr>
          <p:nvPr/>
        </p:nvSpPr>
        <p:spPr bwMode="auto">
          <a:xfrm>
            <a:off x="2542561" y="3072308"/>
            <a:ext cx="282575" cy="234950"/>
          </a:xfrm>
          <a:custGeom>
            <a:avLst/>
            <a:gdLst>
              <a:gd name="T0" fmla="*/ 81 w 81"/>
              <a:gd name="T1" fmla="*/ 52 h 68"/>
              <a:gd name="T2" fmla="*/ 81 w 81"/>
              <a:gd name="T3" fmla="*/ 52 h 68"/>
              <a:gd name="T4" fmla="*/ 30 w 81"/>
              <a:gd name="T5" fmla="*/ 0 h 68"/>
              <a:gd name="T6" fmla="*/ 0 w 81"/>
              <a:gd name="T7" fmla="*/ 30 h 68"/>
              <a:gd name="T8" fmla="*/ 22 w 81"/>
              <a:gd name="T9" fmla="*/ 52 h 68"/>
              <a:gd name="T10" fmla="*/ 81 w 81"/>
              <a:gd name="T11" fmla="*/ 52 h 68"/>
            </a:gdLst>
            <a:ahLst/>
            <a:cxnLst>
              <a:cxn ang="0">
                <a:pos x="T0" y="T1"/>
              </a:cxn>
              <a:cxn ang="0">
                <a:pos x="T2" y="T3"/>
              </a:cxn>
              <a:cxn ang="0">
                <a:pos x="T4" y="T5"/>
              </a:cxn>
              <a:cxn ang="0">
                <a:pos x="T6" y="T7"/>
              </a:cxn>
              <a:cxn ang="0">
                <a:pos x="T8" y="T9"/>
              </a:cxn>
              <a:cxn ang="0">
                <a:pos x="T10" y="T11"/>
              </a:cxn>
            </a:cxnLst>
            <a:rect l="0" t="0" r="r" b="b"/>
            <a:pathLst>
              <a:path w="81" h="68">
                <a:moveTo>
                  <a:pt x="81" y="52"/>
                </a:moveTo>
                <a:cubicBezTo>
                  <a:pt x="81" y="52"/>
                  <a:pt x="81" y="52"/>
                  <a:pt x="81" y="52"/>
                </a:cubicBezTo>
                <a:cubicBezTo>
                  <a:pt x="30" y="0"/>
                  <a:pt x="30" y="0"/>
                  <a:pt x="30" y="0"/>
                </a:cubicBezTo>
                <a:cubicBezTo>
                  <a:pt x="0" y="30"/>
                  <a:pt x="0" y="30"/>
                  <a:pt x="0" y="30"/>
                </a:cubicBezTo>
                <a:cubicBezTo>
                  <a:pt x="22" y="52"/>
                  <a:pt x="22" y="52"/>
                  <a:pt x="22" y="52"/>
                </a:cubicBezTo>
                <a:cubicBezTo>
                  <a:pt x="39" y="68"/>
                  <a:pt x="65" y="68"/>
                  <a:pt x="81" y="52"/>
                </a:cubicBezTo>
              </a:path>
            </a:pathLst>
          </a:custGeom>
          <a:solidFill>
            <a:srgbClr val="9B74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90">
            <a:extLst>
              <a:ext uri="{FF2B5EF4-FFF2-40B4-BE49-F238E27FC236}">
                <a16:creationId xmlns:a16="http://schemas.microsoft.com/office/drawing/2014/main" id="{1FD3B9E4-03FD-497B-9E95-21348C502504}"/>
              </a:ext>
            </a:extLst>
          </p:cNvPr>
          <p:cNvSpPr>
            <a:spLocks/>
          </p:cNvSpPr>
          <p:nvPr/>
        </p:nvSpPr>
        <p:spPr bwMode="auto">
          <a:xfrm>
            <a:off x="2921973" y="2911970"/>
            <a:ext cx="314325" cy="322263"/>
          </a:xfrm>
          <a:custGeom>
            <a:avLst/>
            <a:gdLst>
              <a:gd name="T0" fmla="*/ 90 w 90"/>
              <a:gd name="T1" fmla="*/ 79 h 93"/>
              <a:gd name="T2" fmla="*/ 90 w 90"/>
              <a:gd name="T3" fmla="*/ 79 h 93"/>
              <a:gd name="T4" fmla="*/ 45 w 90"/>
              <a:gd name="T5" fmla="*/ 0 h 93"/>
              <a:gd name="T6" fmla="*/ 0 w 90"/>
              <a:gd name="T7" fmla="*/ 25 h 93"/>
              <a:gd name="T8" fmla="*/ 20 w 90"/>
              <a:gd name="T9" fmla="*/ 60 h 93"/>
              <a:gd name="T10" fmla="*/ 90 w 90"/>
              <a:gd name="T11" fmla="*/ 79 h 93"/>
            </a:gdLst>
            <a:ahLst/>
            <a:cxnLst>
              <a:cxn ang="0">
                <a:pos x="T0" y="T1"/>
              </a:cxn>
              <a:cxn ang="0">
                <a:pos x="T2" y="T3"/>
              </a:cxn>
              <a:cxn ang="0">
                <a:pos x="T4" y="T5"/>
              </a:cxn>
              <a:cxn ang="0">
                <a:pos x="T6" y="T7"/>
              </a:cxn>
              <a:cxn ang="0">
                <a:pos x="T8" y="T9"/>
              </a:cxn>
              <a:cxn ang="0">
                <a:pos x="T10" y="T11"/>
              </a:cxn>
            </a:cxnLst>
            <a:rect l="0" t="0" r="r" b="b"/>
            <a:pathLst>
              <a:path w="90" h="93">
                <a:moveTo>
                  <a:pt x="90" y="79"/>
                </a:moveTo>
                <a:cubicBezTo>
                  <a:pt x="90" y="79"/>
                  <a:pt x="90" y="79"/>
                  <a:pt x="90" y="79"/>
                </a:cubicBezTo>
                <a:cubicBezTo>
                  <a:pt x="45" y="0"/>
                  <a:pt x="45" y="0"/>
                  <a:pt x="45" y="0"/>
                </a:cubicBezTo>
                <a:cubicBezTo>
                  <a:pt x="0" y="25"/>
                  <a:pt x="0" y="25"/>
                  <a:pt x="0" y="25"/>
                </a:cubicBezTo>
                <a:cubicBezTo>
                  <a:pt x="20" y="60"/>
                  <a:pt x="20" y="60"/>
                  <a:pt x="20" y="60"/>
                </a:cubicBezTo>
                <a:cubicBezTo>
                  <a:pt x="34" y="84"/>
                  <a:pt x="65" y="93"/>
                  <a:pt x="90" y="79"/>
                </a:cubicBezTo>
              </a:path>
            </a:pathLst>
          </a:custGeom>
          <a:solidFill>
            <a:srgbClr val="C69C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3" name="Freeform 91">
            <a:extLst>
              <a:ext uri="{FF2B5EF4-FFF2-40B4-BE49-F238E27FC236}">
                <a16:creationId xmlns:a16="http://schemas.microsoft.com/office/drawing/2014/main" id="{73348792-E449-42DB-8AF8-1985E2B4FE70}"/>
              </a:ext>
            </a:extLst>
          </p:cNvPr>
          <p:cNvSpPr>
            <a:spLocks/>
          </p:cNvSpPr>
          <p:nvPr/>
        </p:nvSpPr>
        <p:spPr bwMode="auto">
          <a:xfrm>
            <a:off x="2947373" y="3043733"/>
            <a:ext cx="288925" cy="152400"/>
          </a:xfrm>
          <a:custGeom>
            <a:avLst/>
            <a:gdLst>
              <a:gd name="T0" fmla="*/ 8 w 83"/>
              <a:gd name="T1" fmla="*/ 0 h 44"/>
              <a:gd name="T2" fmla="*/ 0 w 83"/>
              <a:gd name="T3" fmla="*/ 0 h 44"/>
              <a:gd name="T4" fmla="*/ 7 w 83"/>
              <a:gd name="T5" fmla="*/ 11 h 44"/>
              <a:gd name="T6" fmla="*/ 29 w 83"/>
              <a:gd name="T7" fmla="*/ 9 h 44"/>
              <a:gd name="T8" fmla="*/ 40 w 83"/>
              <a:gd name="T9" fmla="*/ 9 h 44"/>
              <a:gd name="T10" fmla="*/ 40 w 83"/>
              <a:gd name="T11" fmla="*/ 10 h 44"/>
              <a:gd name="T12" fmla="*/ 41 w 83"/>
              <a:gd name="T13" fmla="*/ 10 h 44"/>
              <a:gd name="T14" fmla="*/ 67 w 83"/>
              <a:gd name="T15" fmla="*/ 27 h 44"/>
              <a:gd name="T16" fmla="*/ 76 w 83"/>
              <a:gd name="T17" fmla="*/ 44 h 44"/>
              <a:gd name="T18" fmla="*/ 83 w 83"/>
              <a:gd name="T19" fmla="*/ 41 h 44"/>
              <a:gd name="T20" fmla="*/ 83 w 83"/>
              <a:gd name="T21" fmla="*/ 41 h 44"/>
              <a:gd name="T22" fmla="*/ 62 w 83"/>
              <a:gd name="T23" fmla="*/ 4 h 44"/>
              <a:gd name="T24" fmla="*/ 35 w 83"/>
              <a:gd name="T25" fmla="*/ 1 h 44"/>
              <a:gd name="T26" fmla="*/ 8 w 83"/>
              <a:gd name="T2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 h="44">
                <a:moveTo>
                  <a:pt x="8" y="0"/>
                </a:moveTo>
                <a:cubicBezTo>
                  <a:pt x="5" y="0"/>
                  <a:pt x="3" y="0"/>
                  <a:pt x="0" y="0"/>
                </a:cubicBezTo>
                <a:cubicBezTo>
                  <a:pt x="7" y="11"/>
                  <a:pt x="7" y="11"/>
                  <a:pt x="7" y="11"/>
                </a:cubicBezTo>
                <a:cubicBezTo>
                  <a:pt x="14" y="10"/>
                  <a:pt x="21" y="9"/>
                  <a:pt x="29" y="9"/>
                </a:cubicBezTo>
                <a:cubicBezTo>
                  <a:pt x="32" y="9"/>
                  <a:pt x="36" y="9"/>
                  <a:pt x="40" y="9"/>
                </a:cubicBezTo>
                <a:cubicBezTo>
                  <a:pt x="40" y="10"/>
                  <a:pt x="40" y="10"/>
                  <a:pt x="40" y="10"/>
                </a:cubicBezTo>
                <a:cubicBezTo>
                  <a:pt x="41" y="10"/>
                  <a:pt x="41" y="10"/>
                  <a:pt x="41" y="10"/>
                </a:cubicBezTo>
                <a:cubicBezTo>
                  <a:pt x="51" y="11"/>
                  <a:pt x="61" y="18"/>
                  <a:pt x="67" y="27"/>
                </a:cubicBezTo>
                <a:cubicBezTo>
                  <a:pt x="76" y="44"/>
                  <a:pt x="76" y="44"/>
                  <a:pt x="76" y="44"/>
                </a:cubicBezTo>
                <a:cubicBezTo>
                  <a:pt x="78" y="43"/>
                  <a:pt x="81" y="42"/>
                  <a:pt x="83" y="41"/>
                </a:cubicBezTo>
                <a:cubicBezTo>
                  <a:pt x="83" y="41"/>
                  <a:pt x="83" y="41"/>
                  <a:pt x="83" y="41"/>
                </a:cubicBezTo>
                <a:cubicBezTo>
                  <a:pt x="62" y="4"/>
                  <a:pt x="62" y="4"/>
                  <a:pt x="62" y="4"/>
                </a:cubicBezTo>
                <a:cubicBezTo>
                  <a:pt x="56" y="2"/>
                  <a:pt x="51" y="3"/>
                  <a:pt x="35" y="1"/>
                </a:cubicBezTo>
                <a:cubicBezTo>
                  <a:pt x="24" y="0"/>
                  <a:pt x="15" y="0"/>
                  <a:pt x="8" y="0"/>
                </a:cubicBezTo>
              </a:path>
            </a:pathLst>
          </a:custGeom>
          <a:solidFill>
            <a:srgbClr val="B28C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4" name="Freeform 92">
            <a:extLst>
              <a:ext uri="{FF2B5EF4-FFF2-40B4-BE49-F238E27FC236}">
                <a16:creationId xmlns:a16="http://schemas.microsoft.com/office/drawing/2014/main" id="{53C4E77B-CECF-496D-85C9-A828AC1D0564}"/>
              </a:ext>
            </a:extLst>
          </p:cNvPr>
          <p:cNvSpPr>
            <a:spLocks/>
          </p:cNvSpPr>
          <p:nvPr/>
        </p:nvSpPr>
        <p:spPr bwMode="auto">
          <a:xfrm>
            <a:off x="2799736" y="3043733"/>
            <a:ext cx="206375" cy="201613"/>
          </a:xfrm>
          <a:custGeom>
            <a:avLst/>
            <a:gdLst>
              <a:gd name="T0" fmla="*/ 36 w 59"/>
              <a:gd name="T1" fmla="*/ 0 h 58"/>
              <a:gd name="T2" fmla="*/ 0 w 59"/>
              <a:gd name="T3" fmla="*/ 24 h 58"/>
              <a:gd name="T4" fmla="*/ 4 w 59"/>
              <a:gd name="T5" fmla="*/ 33 h 58"/>
              <a:gd name="T6" fmla="*/ 5 w 59"/>
              <a:gd name="T7" fmla="*/ 36 h 58"/>
              <a:gd name="T8" fmla="*/ 6 w 59"/>
              <a:gd name="T9" fmla="*/ 35 h 58"/>
              <a:gd name="T10" fmla="*/ 24 w 59"/>
              <a:gd name="T11" fmla="*/ 21 h 58"/>
              <a:gd name="T12" fmla="*/ 30 w 59"/>
              <a:gd name="T13" fmla="*/ 19 h 58"/>
              <a:gd name="T14" fmla="*/ 40 w 59"/>
              <a:gd name="T15" fmla="*/ 27 h 58"/>
              <a:gd name="T16" fmla="*/ 53 w 59"/>
              <a:gd name="T17" fmla="*/ 58 h 58"/>
              <a:gd name="T18" fmla="*/ 58 w 59"/>
              <a:gd name="T19" fmla="*/ 56 h 58"/>
              <a:gd name="T20" fmla="*/ 58 w 59"/>
              <a:gd name="T21" fmla="*/ 56 h 58"/>
              <a:gd name="T22" fmla="*/ 58 w 59"/>
              <a:gd name="T23" fmla="*/ 56 h 58"/>
              <a:gd name="T24" fmla="*/ 59 w 59"/>
              <a:gd name="T25" fmla="*/ 56 h 58"/>
              <a:gd name="T26" fmla="*/ 36 w 59"/>
              <a:gd name="T2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9" h="58">
                <a:moveTo>
                  <a:pt x="36" y="0"/>
                </a:moveTo>
                <a:cubicBezTo>
                  <a:pt x="21" y="2"/>
                  <a:pt x="11" y="9"/>
                  <a:pt x="0" y="24"/>
                </a:cubicBezTo>
                <a:cubicBezTo>
                  <a:pt x="4" y="33"/>
                  <a:pt x="4" y="33"/>
                  <a:pt x="4" y="33"/>
                </a:cubicBezTo>
                <a:cubicBezTo>
                  <a:pt x="4" y="34"/>
                  <a:pt x="5" y="35"/>
                  <a:pt x="5" y="36"/>
                </a:cubicBezTo>
                <a:cubicBezTo>
                  <a:pt x="6" y="35"/>
                  <a:pt x="6" y="35"/>
                  <a:pt x="6" y="35"/>
                </a:cubicBezTo>
                <a:cubicBezTo>
                  <a:pt x="11" y="30"/>
                  <a:pt x="17" y="25"/>
                  <a:pt x="24" y="21"/>
                </a:cubicBezTo>
                <a:cubicBezTo>
                  <a:pt x="26" y="20"/>
                  <a:pt x="28" y="19"/>
                  <a:pt x="30" y="19"/>
                </a:cubicBezTo>
                <a:cubicBezTo>
                  <a:pt x="34" y="19"/>
                  <a:pt x="39" y="22"/>
                  <a:pt x="40" y="27"/>
                </a:cubicBezTo>
                <a:cubicBezTo>
                  <a:pt x="53" y="58"/>
                  <a:pt x="53" y="58"/>
                  <a:pt x="53" y="58"/>
                </a:cubicBezTo>
                <a:cubicBezTo>
                  <a:pt x="55" y="57"/>
                  <a:pt x="57" y="57"/>
                  <a:pt x="58" y="56"/>
                </a:cubicBezTo>
                <a:cubicBezTo>
                  <a:pt x="58" y="56"/>
                  <a:pt x="58" y="56"/>
                  <a:pt x="58" y="56"/>
                </a:cubicBezTo>
                <a:cubicBezTo>
                  <a:pt x="58" y="56"/>
                  <a:pt x="58" y="56"/>
                  <a:pt x="58" y="56"/>
                </a:cubicBezTo>
                <a:cubicBezTo>
                  <a:pt x="59" y="56"/>
                  <a:pt x="59" y="56"/>
                  <a:pt x="59" y="56"/>
                </a:cubicBezTo>
                <a:cubicBezTo>
                  <a:pt x="36" y="0"/>
                  <a:pt x="36" y="0"/>
                  <a:pt x="36" y="0"/>
                </a:cubicBezTo>
              </a:path>
            </a:pathLst>
          </a:custGeom>
          <a:solidFill>
            <a:srgbClr val="9D7A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5" name="Freeform 93">
            <a:extLst>
              <a:ext uri="{FF2B5EF4-FFF2-40B4-BE49-F238E27FC236}">
                <a16:creationId xmlns:a16="http://schemas.microsoft.com/office/drawing/2014/main" id="{645227A5-7FB4-4BA9-9F1B-18E8506C6C5C}"/>
              </a:ext>
            </a:extLst>
          </p:cNvPr>
          <p:cNvSpPr>
            <a:spLocks noEditPoints="1"/>
          </p:cNvSpPr>
          <p:nvPr/>
        </p:nvSpPr>
        <p:spPr bwMode="auto">
          <a:xfrm>
            <a:off x="2699723" y="3186608"/>
            <a:ext cx="125413" cy="111125"/>
          </a:xfrm>
          <a:custGeom>
            <a:avLst/>
            <a:gdLst>
              <a:gd name="T0" fmla="*/ 0 w 36"/>
              <a:gd name="T1" fmla="*/ 31 h 32"/>
              <a:gd name="T2" fmla="*/ 0 w 36"/>
              <a:gd name="T3" fmla="*/ 31 h 32"/>
              <a:gd name="T4" fmla="*/ 4 w 36"/>
              <a:gd name="T5" fmla="*/ 32 h 32"/>
              <a:gd name="T6" fmla="*/ 6 w 36"/>
              <a:gd name="T7" fmla="*/ 31 h 32"/>
              <a:gd name="T8" fmla="*/ 0 w 36"/>
              <a:gd name="T9" fmla="*/ 31 h 32"/>
              <a:gd name="T10" fmla="*/ 18 w 36"/>
              <a:gd name="T11" fmla="*/ 0 h 32"/>
              <a:gd name="T12" fmla="*/ 18 w 36"/>
              <a:gd name="T13" fmla="*/ 0 h 32"/>
              <a:gd name="T14" fmla="*/ 36 w 36"/>
              <a:gd name="T15" fmla="*/ 19 h 32"/>
              <a:gd name="T16" fmla="*/ 18 w 36"/>
              <a:gd name="T1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32">
                <a:moveTo>
                  <a:pt x="0" y="31"/>
                </a:moveTo>
                <a:cubicBezTo>
                  <a:pt x="0" y="31"/>
                  <a:pt x="0" y="31"/>
                  <a:pt x="0" y="31"/>
                </a:cubicBezTo>
                <a:cubicBezTo>
                  <a:pt x="1" y="31"/>
                  <a:pt x="3" y="32"/>
                  <a:pt x="4" y="32"/>
                </a:cubicBezTo>
                <a:cubicBezTo>
                  <a:pt x="5" y="32"/>
                  <a:pt x="5" y="31"/>
                  <a:pt x="6" y="31"/>
                </a:cubicBezTo>
                <a:cubicBezTo>
                  <a:pt x="4" y="31"/>
                  <a:pt x="2" y="31"/>
                  <a:pt x="0" y="31"/>
                </a:cubicBezTo>
                <a:moveTo>
                  <a:pt x="18" y="0"/>
                </a:moveTo>
                <a:cubicBezTo>
                  <a:pt x="18" y="0"/>
                  <a:pt x="18" y="0"/>
                  <a:pt x="18" y="0"/>
                </a:cubicBezTo>
                <a:cubicBezTo>
                  <a:pt x="36" y="19"/>
                  <a:pt x="36" y="19"/>
                  <a:pt x="36" y="19"/>
                </a:cubicBezTo>
                <a:cubicBezTo>
                  <a:pt x="18" y="0"/>
                  <a:pt x="18" y="0"/>
                  <a:pt x="18" y="0"/>
                </a:cubicBezTo>
              </a:path>
            </a:pathLst>
          </a:custGeom>
          <a:solidFill>
            <a:srgbClr val="006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6" name="Freeform 94">
            <a:extLst>
              <a:ext uri="{FF2B5EF4-FFF2-40B4-BE49-F238E27FC236}">
                <a16:creationId xmlns:a16="http://schemas.microsoft.com/office/drawing/2014/main" id="{79C00BEC-D220-4C8F-B841-E7AE43F704C2}"/>
              </a:ext>
            </a:extLst>
          </p:cNvPr>
          <p:cNvSpPr>
            <a:spLocks/>
          </p:cNvSpPr>
          <p:nvPr/>
        </p:nvSpPr>
        <p:spPr bwMode="auto">
          <a:xfrm>
            <a:off x="2699723" y="3186608"/>
            <a:ext cx="125413" cy="106363"/>
          </a:xfrm>
          <a:custGeom>
            <a:avLst/>
            <a:gdLst>
              <a:gd name="T0" fmla="*/ 18 w 36"/>
              <a:gd name="T1" fmla="*/ 0 h 31"/>
              <a:gd name="T2" fmla="*/ 0 w 36"/>
              <a:gd name="T3" fmla="*/ 31 h 31"/>
              <a:gd name="T4" fmla="*/ 6 w 36"/>
              <a:gd name="T5" fmla="*/ 31 h 31"/>
              <a:gd name="T6" fmla="*/ 7 w 36"/>
              <a:gd name="T7" fmla="*/ 31 h 31"/>
              <a:gd name="T8" fmla="*/ 17 w 36"/>
              <a:gd name="T9" fmla="*/ 18 h 31"/>
              <a:gd name="T10" fmla="*/ 22 w 36"/>
              <a:gd name="T11" fmla="*/ 16 h 31"/>
              <a:gd name="T12" fmla="*/ 27 w 36"/>
              <a:gd name="T13" fmla="*/ 18 h 31"/>
              <a:gd name="T14" fmla="*/ 32 w 36"/>
              <a:gd name="T15" fmla="*/ 23 h 31"/>
              <a:gd name="T16" fmla="*/ 36 w 36"/>
              <a:gd name="T17" fmla="*/ 19 h 31"/>
              <a:gd name="T18" fmla="*/ 36 w 36"/>
              <a:gd name="T19" fmla="*/ 19 h 31"/>
              <a:gd name="T20" fmla="*/ 18 w 36"/>
              <a:gd name="T2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31">
                <a:moveTo>
                  <a:pt x="18" y="0"/>
                </a:moveTo>
                <a:cubicBezTo>
                  <a:pt x="10" y="12"/>
                  <a:pt x="5" y="22"/>
                  <a:pt x="0" y="31"/>
                </a:cubicBezTo>
                <a:cubicBezTo>
                  <a:pt x="2" y="31"/>
                  <a:pt x="4" y="31"/>
                  <a:pt x="6" y="31"/>
                </a:cubicBezTo>
                <a:cubicBezTo>
                  <a:pt x="6" y="31"/>
                  <a:pt x="7" y="31"/>
                  <a:pt x="7" y="31"/>
                </a:cubicBezTo>
                <a:cubicBezTo>
                  <a:pt x="9" y="27"/>
                  <a:pt x="13" y="23"/>
                  <a:pt x="17" y="18"/>
                </a:cubicBezTo>
                <a:cubicBezTo>
                  <a:pt x="18" y="17"/>
                  <a:pt x="20" y="16"/>
                  <a:pt x="22" y="16"/>
                </a:cubicBezTo>
                <a:cubicBezTo>
                  <a:pt x="24" y="16"/>
                  <a:pt x="26" y="17"/>
                  <a:pt x="27" y="18"/>
                </a:cubicBezTo>
                <a:cubicBezTo>
                  <a:pt x="32" y="23"/>
                  <a:pt x="32" y="23"/>
                  <a:pt x="32" y="23"/>
                </a:cubicBezTo>
                <a:cubicBezTo>
                  <a:pt x="33" y="22"/>
                  <a:pt x="35" y="21"/>
                  <a:pt x="36" y="19"/>
                </a:cubicBezTo>
                <a:cubicBezTo>
                  <a:pt x="36" y="19"/>
                  <a:pt x="36" y="19"/>
                  <a:pt x="36" y="19"/>
                </a:cubicBezTo>
                <a:cubicBezTo>
                  <a:pt x="18" y="0"/>
                  <a:pt x="18" y="0"/>
                  <a:pt x="18" y="0"/>
                </a:cubicBezTo>
              </a:path>
            </a:pathLst>
          </a:custGeom>
          <a:solidFill>
            <a:srgbClr val="8B68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7" name="Freeform 95">
            <a:extLst>
              <a:ext uri="{FF2B5EF4-FFF2-40B4-BE49-F238E27FC236}">
                <a16:creationId xmlns:a16="http://schemas.microsoft.com/office/drawing/2014/main" id="{A6359F4D-32C9-4FDC-BF03-65AF4AB1CF2E}"/>
              </a:ext>
            </a:extLst>
          </p:cNvPr>
          <p:cNvSpPr>
            <a:spLocks/>
          </p:cNvSpPr>
          <p:nvPr/>
        </p:nvSpPr>
        <p:spPr bwMode="auto">
          <a:xfrm>
            <a:off x="378798" y="2794495"/>
            <a:ext cx="3154363" cy="2974975"/>
          </a:xfrm>
          <a:custGeom>
            <a:avLst/>
            <a:gdLst>
              <a:gd name="T0" fmla="*/ 0 w 904"/>
              <a:gd name="T1" fmla="*/ 855 h 858"/>
              <a:gd name="T2" fmla="*/ 398 w 904"/>
              <a:gd name="T3" fmla="*/ 329 h 858"/>
              <a:gd name="T4" fmla="*/ 513 w 904"/>
              <a:gd name="T5" fmla="*/ 134 h 858"/>
              <a:gd name="T6" fmla="*/ 533 w 904"/>
              <a:gd name="T7" fmla="*/ 109 h 858"/>
              <a:gd name="T8" fmla="*/ 566 w 904"/>
              <a:gd name="T9" fmla="*/ 83 h 858"/>
              <a:gd name="T10" fmla="*/ 690 w 904"/>
              <a:gd name="T11" fmla="*/ 10 h 858"/>
              <a:gd name="T12" fmla="*/ 730 w 904"/>
              <a:gd name="T13" fmla="*/ 5 h 858"/>
              <a:gd name="T14" fmla="*/ 809 w 904"/>
              <a:gd name="T15" fmla="*/ 19 h 858"/>
              <a:gd name="T16" fmla="*/ 877 w 904"/>
              <a:gd name="T17" fmla="*/ 83 h 858"/>
              <a:gd name="T18" fmla="*/ 817 w 904"/>
              <a:gd name="T19" fmla="*/ 90 h 858"/>
              <a:gd name="T20" fmla="*/ 771 w 904"/>
              <a:gd name="T21" fmla="*/ 73 h 858"/>
              <a:gd name="T22" fmla="*/ 688 w 904"/>
              <a:gd name="T23" fmla="*/ 104 h 858"/>
              <a:gd name="T24" fmla="*/ 652 w 904"/>
              <a:gd name="T25" fmla="*/ 181 h 858"/>
              <a:gd name="T26" fmla="*/ 651 w 904"/>
              <a:gd name="T27" fmla="*/ 189 h 858"/>
              <a:gd name="T28" fmla="*/ 753 w 904"/>
              <a:gd name="T29" fmla="*/ 335 h 858"/>
              <a:gd name="T30" fmla="*/ 811 w 904"/>
              <a:gd name="T31" fmla="*/ 346 h 858"/>
              <a:gd name="T32" fmla="*/ 903 w 904"/>
              <a:gd name="T33" fmla="*/ 434 h 858"/>
              <a:gd name="T34" fmla="*/ 886 w 904"/>
              <a:gd name="T35" fmla="*/ 446 h 858"/>
              <a:gd name="T36" fmla="*/ 760 w 904"/>
              <a:gd name="T37" fmla="*/ 402 h 858"/>
              <a:gd name="T38" fmla="*/ 652 w 904"/>
              <a:gd name="T39" fmla="*/ 421 h 858"/>
              <a:gd name="T40" fmla="*/ 596 w 904"/>
              <a:gd name="T41" fmla="*/ 444 h 858"/>
              <a:gd name="T42" fmla="*/ 544 w 904"/>
              <a:gd name="T43" fmla="*/ 451 h 858"/>
              <a:gd name="T44" fmla="*/ 492 w 904"/>
              <a:gd name="T45" fmla="*/ 477 h 858"/>
              <a:gd name="T46" fmla="*/ 281 w 904"/>
              <a:gd name="T47" fmla="*/ 858 h 858"/>
              <a:gd name="T48" fmla="*/ 0 w 904"/>
              <a:gd name="T49" fmla="*/ 855 h 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4" h="858">
                <a:moveTo>
                  <a:pt x="0" y="855"/>
                </a:moveTo>
                <a:cubicBezTo>
                  <a:pt x="398" y="329"/>
                  <a:pt x="398" y="329"/>
                  <a:pt x="398" y="329"/>
                </a:cubicBezTo>
                <a:cubicBezTo>
                  <a:pt x="513" y="134"/>
                  <a:pt x="513" y="134"/>
                  <a:pt x="513" y="134"/>
                </a:cubicBezTo>
                <a:cubicBezTo>
                  <a:pt x="518" y="125"/>
                  <a:pt x="525" y="116"/>
                  <a:pt x="533" y="109"/>
                </a:cubicBezTo>
                <a:cubicBezTo>
                  <a:pt x="543" y="99"/>
                  <a:pt x="554" y="90"/>
                  <a:pt x="566" y="83"/>
                </a:cubicBezTo>
                <a:cubicBezTo>
                  <a:pt x="690" y="10"/>
                  <a:pt x="690" y="10"/>
                  <a:pt x="690" y="10"/>
                </a:cubicBezTo>
                <a:cubicBezTo>
                  <a:pt x="702" y="2"/>
                  <a:pt x="717" y="0"/>
                  <a:pt x="730" y="5"/>
                </a:cubicBezTo>
                <a:cubicBezTo>
                  <a:pt x="809" y="19"/>
                  <a:pt x="809" y="19"/>
                  <a:pt x="809" y="19"/>
                </a:cubicBezTo>
                <a:cubicBezTo>
                  <a:pt x="826" y="26"/>
                  <a:pt x="869" y="73"/>
                  <a:pt x="877" y="83"/>
                </a:cubicBezTo>
                <a:cubicBezTo>
                  <a:pt x="902" y="108"/>
                  <a:pt x="842" y="118"/>
                  <a:pt x="817" y="90"/>
                </a:cubicBezTo>
                <a:cubicBezTo>
                  <a:pt x="794" y="70"/>
                  <a:pt x="798" y="77"/>
                  <a:pt x="771" y="73"/>
                </a:cubicBezTo>
                <a:cubicBezTo>
                  <a:pt x="724" y="70"/>
                  <a:pt x="710" y="70"/>
                  <a:pt x="688" y="104"/>
                </a:cubicBezTo>
                <a:cubicBezTo>
                  <a:pt x="667" y="138"/>
                  <a:pt x="658" y="154"/>
                  <a:pt x="652" y="181"/>
                </a:cubicBezTo>
                <a:cubicBezTo>
                  <a:pt x="652" y="184"/>
                  <a:pt x="651" y="186"/>
                  <a:pt x="651" y="189"/>
                </a:cubicBezTo>
                <a:cubicBezTo>
                  <a:pt x="639" y="257"/>
                  <a:pt x="685" y="322"/>
                  <a:pt x="753" y="335"/>
                </a:cubicBezTo>
                <a:cubicBezTo>
                  <a:pt x="811" y="346"/>
                  <a:pt x="811" y="346"/>
                  <a:pt x="811" y="346"/>
                </a:cubicBezTo>
                <a:cubicBezTo>
                  <a:pt x="886" y="370"/>
                  <a:pt x="901" y="410"/>
                  <a:pt x="903" y="434"/>
                </a:cubicBezTo>
                <a:cubicBezTo>
                  <a:pt x="904" y="443"/>
                  <a:pt x="894" y="450"/>
                  <a:pt x="886" y="446"/>
                </a:cubicBezTo>
                <a:cubicBezTo>
                  <a:pt x="842" y="424"/>
                  <a:pt x="800" y="410"/>
                  <a:pt x="760" y="402"/>
                </a:cubicBezTo>
                <a:cubicBezTo>
                  <a:pt x="723" y="395"/>
                  <a:pt x="684" y="402"/>
                  <a:pt x="652" y="421"/>
                </a:cubicBezTo>
                <a:cubicBezTo>
                  <a:pt x="636" y="431"/>
                  <a:pt x="617" y="439"/>
                  <a:pt x="596" y="444"/>
                </a:cubicBezTo>
                <a:cubicBezTo>
                  <a:pt x="578" y="449"/>
                  <a:pt x="560" y="451"/>
                  <a:pt x="544" y="451"/>
                </a:cubicBezTo>
                <a:cubicBezTo>
                  <a:pt x="523" y="452"/>
                  <a:pt x="504" y="461"/>
                  <a:pt x="492" y="477"/>
                </a:cubicBezTo>
                <a:cubicBezTo>
                  <a:pt x="396" y="600"/>
                  <a:pt x="281" y="858"/>
                  <a:pt x="281" y="858"/>
                </a:cubicBezTo>
                <a:cubicBezTo>
                  <a:pt x="0" y="855"/>
                  <a:pt x="0" y="855"/>
                  <a:pt x="0" y="855"/>
                </a:cubicBezTo>
              </a:path>
            </a:pathLst>
          </a:custGeom>
          <a:solidFill>
            <a:srgbClr val="D8B0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8" name="Freeform 96">
            <a:extLst>
              <a:ext uri="{FF2B5EF4-FFF2-40B4-BE49-F238E27FC236}">
                <a16:creationId xmlns:a16="http://schemas.microsoft.com/office/drawing/2014/main" id="{AE8986A0-D94A-491D-B81F-E5F23A268933}"/>
              </a:ext>
            </a:extLst>
          </p:cNvPr>
          <p:cNvSpPr>
            <a:spLocks/>
          </p:cNvSpPr>
          <p:nvPr/>
        </p:nvSpPr>
        <p:spPr bwMode="auto">
          <a:xfrm>
            <a:off x="801073" y="5051921"/>
            <a:ext cx="750888" cy="450850"/>
          </a:xfrm>
          <a:custGeom>
            <a:avLst/>
            <a:gdLst>
              <a:gd name="T0" fmla="*/ 0 w 215"/>
              <a:gd name="T1" fmla="*/ 27 h 130"/>
              <a:gd name="T2" fmla="*/ 53 w 215"/>
              <a:gd name="T3" fmla="*/ 9 h 130"/>
              <a:gd name="T4" fmla="*/ 71 w 215"/>
              <a:gd name="T5" fmla="*/ 29 h 130"/>
              <a:gd name="T6" fmla="*/ 98 w 215"/>
              <a:gd name="T7" fmla="*/ 32 h 130"/>
              <a:gd name="T8" fmla="*/ 116 w 215"/>
              <a:gd name="T9" fmla="*/ 51 h 130"/>
              <a:gd name="T10" fmla="*/ 143 w 215"/>
              <a:gd name="T11" fmla="*/ 54 h 130"/>
              <a:gd name="T12" fmla="*/ 161 w 215"/>
              <a:gd name="T13" fmla="*/ 74 h 130"/>
              <a:gd name="T14" fmla="*/ 188 w 215"/>
              <a:gd name="T15" fmla="*/ 77 h 130"/>
              <a:gd name="T16" fmla="*/ 206 w 215"/>
              <a:gd name="T17" fmla="*/ 130 h 130"/>
              <a:gd name="T18" fmla="*/ 0 w 215"/>
              <a:gd name="T19" fmla="*/ 2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130">
                <a:moveTo>
                  <a:pt x="0" y="27"/>
                </a:moveTo>
                <a:cubicBezTo>
                  <a:pt x="10" y="7"/>
                  <a:pt x="33" y="0"/>
                  <a:pt x="53" y="9"/>
                </a:cubicBezTo>
                <a:cubicBezTo>
                  <a:pt x="62" y="14"/>
                  <a:pt x="68" y="21"/>
                  <a:pt x="71" y="29"/>
                </a:cubicBezTo>
                <a:cubicBezTo>
                  <a:pt x="80" y="27"/>
                  <a:pt x="89" y="28"/>
                  <a:pt x="98" y="32"/>
                </a:cubicBezTo>
                <a:cubicBezTo>
                  <a:pt x="107" y="36"/>
                  <a:pt x="113" y="43"/>
                  <a:pt x="116" y="51"/>
                </a:cubicBezTo>
                <a:cubicBezTo>
                  <a:pt x="125" y="49"/>
                  <a:pt x="134" y="50"/>
                  <a:pt x="143" y="54"/>
                </a:cubicBezTo>
                <a:cubicBezTo>
                  <a:pt x="151" y="59"/>
                  <a:pt x="158" y="66"/>
                  <a:pt x="161" y="74"/>
                </a:cubicBezTo>
                <a:cubicBezTo>
                  <a:pt x="170" y="72"/>
                  <a:pt x="179" y="73"/>
                  <a:pt x="188" y="77"/>
                </a:cubicBezTo>
                <a:cubicBezTo>
                  <a:pt x="207" y="87"/>
                  <a:pt x="215" y="111"/>
                  <a:pt x="206" y="130"/>
                </a:cubicBezTo>
                <a:cubicBezTo>
                  <a:pt x="0" y="27"/>
                  <a:pt x="0" y="27"/>
                  <a:pt x="0" y="2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9" name="Freeform 97">
            <a:extLst>
              <a:ext uri="{FF2B5EF4-FFF2-40B4-BE49-F238E27FC236}">
                <a16:creationId xmlns:a16="http://schemas.microsoft.com/office/drawing/2014/main" id="{EF94FE93-90DD-4208-A454-3DCDF7E10255}"/>
              </a:ext>
            </a:extLst>
          </p:cNvPr>
          <p:cNvSpPr>
            <a:spLocks/>
          </p:cNvSpPr>
          <p:nvPr/>
        </p:nvSpPr>
        <p:spPr bwMode="auto">
          <a:xfrm>
            <a:off x="5528648" y="5075733"/>
            <a:ext cx="2182813" cy="2078038"/>
          </a:xfrm>
          <a:custGeom>
            <a:avLst/>
            <a:gdLst>
              <a:gd name="T0" fmla="*/ 626 w 626"/>
              <a:gd name="T1" fmla="*/ 599 h 599"/>
              <a:gd name="T2" fmla="*/ 273 w 626"/>
              <a:gd name="T3" fmla="*/ 599 h 599"/>
              <a:gd name="T4" fmla="*/ 4 w 626"/>
              <a:gd name="T5" fmla="*/ 165 h 599"/>
              <a:gd name="T6" fmla="*/ 2 w 626"/>
              <a:gd name="T7" fmla="*/ 159 h 599"/>
              <a:gd name="T8" fmla="*/ 0 w 626"/>
              <a:gd name="T9" fmla="*/ 145 h 599"/>
              <a:gd name="T10" fmla="*/ 21 w 626"/>
              <a:gd name="T11" fmla="*/ 113 h 599"/>
              <a:gd name="T12" fmla="*/ 23 w 626"/>
              <a:gd name="T13" fmla="*/ 112 h 599"/>
              <a:gd name="T14" fmla="*/ 29 w 626"/>
              <a:gd name="T15" fmla="*/ 109 h 599"/>
              <a:gd name="T16" fmla="*/ 46 w 626"/>
              <a:gd name="T17" fmla="*/ 100 h 599"/>
              <a:gd name="T18" fmla="*/ 46 w 626"/>
              <a:gd name="T19" fmla="*/ 100 h 599"/>
              <a:gd name="T20" fmla="*/ 136 w 626"/>
              <a:gd name="T21" fmla="*/ 55 h 599"/>
              <a:gd name="T22" fmla="*/ 216 w 626"/>
              <a:gd name="T23" fmla="*/ 15 h 599"/>
              <a:gd name="T24" fmla="*/ 224 w 626"/>
              <a:gd name="T25" fmla="*/ 11 h 599"/>
              <a:gd name="T26" fmla="*/ 225 w 626"/>
              <a:gd name="T27" fmla="*/ 10 h 599"/>
              <a:gd name="T28" fmla="*/ 225 w 626"/>
              <a:gd name="T29" fmla="*/ 10 h 599"/>
              <a:gd name="T30" fmla="*/ 227 w 626"/>
              <a:gd name="T31" fmla="*/ 10 h 599"/>
              <a:gd name="T32" fmla="*/ 279 w 626"/>
              <a:gd name="T33" fmla="*/ 27 h 599"/>
              <a:gd name="T34" fmla="*/ 626 w 626"/>
              <a:gd name="T35" fmla="*/ 59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6" h="599">
                <a:moveTo>
                  <a:pt x="626" y="599"/>
                </a:moveTo>
                <a:cubicBezTo>
                  <a:pt x="273" y="599"/>
                  <a:pt x="273" y="599"/>
                  <a:pt x="273" y="599"/>
                </a:cubicBezTo>
                <a:cubicBezTo>
                  <a:pt x="4" y="165"/>
                  <a:pt x="4" y="165"/>
                  <a:pt x="4" y="165"/>
                </a:cubicBezTo>
                <a:cubicBezTo>
                  <a:pt x="3" y="163"/>
                  <a:pt x="2" y="161"/>
                  <a:pt x="2" y="159"/>
                </a:cubicBezTo>
                <a:cubicBezTo>
                  <a:pt x="0" y="155"/>
                  <a:pt x="0" y="150"/>
                  <a:pt x="0" y="145"/>
                </a:cubicBezTo>
                <a:cubicBezTo>
                  <a:pt x="1" y="131"/>
                  <a:pt x="9" y="119"/>
                  <a:pt x="21" y="113"/>
                </a:cubicBezTo>
                <a:cubicBezTo>
                  <a:pt x="23" y="112"/>
                  <a:pt x="23" y="112"/>
                  <a:pt x="23" y="112"/>
                </a:cubicBezTo>
                <a:cubicBezTo>
                  <a:pt x="29" y="109"/>
                  <a:pt x="29" y="109"/>
                  <a:pt x="29" y="109"/>
                </a:cubicBezTo>
                <a:cubicBezTo>
                  <a:pt x="46" y="100"/>
                  <a:pt x="46" y="100"/>
                  <a:pt x="46" y="100"/>
                </a:cubicBezTo>
                <a:cubicBezTo>
                  <a:pt x="46" y="100"/>
                  <a:pt x="46" y="100"/>
                  <a:pt x="46" y="100"/>
                </a:cubicBezTo>
                <a:cubicBezTo>
                  <a:pt x="136" y="55"/>
                  <a:pt x="136" y="55"/>
                  <a:pt x="136" y="55"/>
                </a:cubicBezTo>
                <a:cubicBezTo>
                  <a:pt x="216" y="15"/>
                  <a:pt x="216" y="15"/>
                  <a:pt x="216" y="15"/>
                </a:cubicBezTo>
                <a:cubicBezTo>
                  <a:pt x="224" y="11"/>
                  <a:pt x="224" y="11"/>
                  <a:pt x="224" y="11"/>
                </a:cubicBezTo>
                <a:cubicBezTo>
                  <a:pt x="225" y="10"/>
                  <a:pt x="225" y="10"/>
                  <a:pt x="225" y="10"/>
                </a:cubicBezTo>
                <a:cubicBezTo>
                  <a:pt x="225" y="10"/>
                  <a:pt x="225" y="10"/>
                  <a:pt x="225" y="10"/>
                </a:cubicBezTo>
                <a:cubicBezTo>
                  <a:pt x="227" y="10"/>
                  <a:pt x="227" y="10"/>
                  <a:pt x="227" y="10"/>
                </a:cubicBezTo>
                <a:cubicBezTo>
                  <a:pt x="246" y="0"/>
                  <a:pt x="270" y="8"/>
                  <a:pt x="279" y="27"/>
                </a:cubicBezTo>
                <a:cubicBezTo>
                  <a:pt x="626" y="599"/>
                  <a:pt x="626" y="599"/>
                  <a:pt x="626" y="599"/>
                </a:cubicBezTo>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0" name="Freeform 98">
            <a:extLst>
              <a:ext uri="{FF2B5EF4-FFF2-40B4-BE49-F238E27FC236}">
                <a16:creationId xmlns:a16="http://schemas.microsoft.com/office/drawing/2014/main" id="{4A8A749A-8D01-4DE4-92D7-BC96C20AF323}"/>
              </a:ext>
            </a:extLst>
          </p:cNvPr>
          <p:cNvSpPr>
            <a:spLocks/>
          </p:cNvSpPr>
          <p:nvPr/>
        </p:nvSpPr>
        <p:spPr bwMode="auto">
          <a:xfrm>
            <a:off x="6309698" y="5093196"/>
            <a:ext cx="1401763" cy="2060575"/>
          </a:xfrm>
          <a:custGeom>
            <a:avLst/>
            <a:gdLst>
              <a:gd name="T0" fmla="*/ 20 w 402"/>
              <a:gd name="T1" fmla="*/ 0 h 594"/>
              <a:gd name="T2" fmla="*/ 3 w 402"/>
              <a:gd name="T3" fmla="*/ 5 h 594"/>
              <a:gd name="T4" fmla="*/ 1 w 402"/>
              <a:gd name="T5" fmla="*/ 5 h 594"/>
              <a:gd name="T6" fmla="*/ 1 w 402"/>
              <a:gd name="T7" fmla="*/ 5 h 594"/>
              <a:gd name="T8" fmla="*/ 1 w 402"/>
              <a:gd name="T9" fmla="*/ 5 h 594"/>
              <a:gd name="T10" fmla="*/ 0 w 402"/>
              <a:gd name="T11" fmla="*/ 6 h 594"/>
              <a:gd name="T12" fmla="*/ 4 w 402"/>
              <a:gd name="T13" fmla="*/ 8 h 594"/>
              <a:gd name="T14" fmla="*/ 19 w 402"/>
              <a:gd name="T15" fmla="*/ 25 h 594"/>
              <a:gd name="T16" fmla="*/ 83 w 402"/>
              <a:gd name="T17" fmla="*/ 131 h 594"/>
              <a:gd name="T18" fmla="*/ 120 w 402"/>
              <a:gd name="T19" fmla="*/ 192 h 594"/>
              <a:gd name="T20" fmla="*/ 364 w 402"/>
              <a:gd name="T21" fmla="*/ 594 h 594"/>
              <a:gd name="T22" fmla="*/ 402 w 402"/>
              <a:gd name="T23" fmla="*/ 594 h 594"/>
              <a:gd name="T24" fmla="*/ 55 w 402"/>
              <a:gd name="T25" fmla="*/ 22 h 594"/>
              <a:gd name="T26" fmla="*/ 20 w 402"/>
              <a:gd name="T2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2" h="594">
                <a:moveTo>
                  <a:pt x="20" y="0"/>
                </a:moveTo>
                <a:cubicBezTo>
                  <a:pt x="15" y="0"/>
                  <a:pt x="9" y="2"/>
                  <a:pt x="3" y="5"/>
                </a:cubicBezTo>
                <a:cubicBezTo>
                  <a:pt x="1" y="5"/>
                  <a:pt x="1" y="5"/>
                  <a:pt x="1" y="5"/>
                </a:cubicBezTo>
                <a:cubicBezTo>
                  <a:pt x="1" y="5"/>
                  <a:pt x="1" y="5"/>
                  <a:pt x="1" y="5"/>
                </a:cubicBezTo>
                <a:cubicBezTo>
                  <a:pt x="1" y="5"/>
                  <a:pt x="1" y="5"/>
                  <a:pt x="1" y="5"/>
                </a:cubicBezTo>
                <a:cubicBezTo>
                  <a:pt x="0" y="6"/>
                  <a:pt x="0" y="6"/>
                  <a:pt x="0" y="6"/>
                </a:cubicBezTo>
                <a:cubicBezTo>
                  <a:pt x="1" y="6"/>
                  <a:pt x="3" y="7"/>
                  <a:pt x="4" y="8"/>
                </a:cubicBezTo>
                <a:cubicBezTo>
                  <a:pt x="10" y="12"/>
                  <a:pt x="15" y="18"/>
                  <a:pt x="19" y="25"/>
                </a:cubicBezTo>
                <a:cubicBezTo>
                  <a:pt x="83" y="131"/>
                  <a:pt x="83" y="131"/>
                  <a:pt x="83" y="131"/>
                </a:cubicBezTo>
                <a:cubicBezTo>
                  <a:pt x="120" y="192"/>
                  <a:pt x="120" y="192"/>
                  <a:pt x="120" y="192"/>
                </a:cubicBezTo>
                <a:cubicBezTo>
                  <a:pt x="364" y="594"/>
                  <a:pt x="364" y="594"/>
                  <a:pt x="364" y="594"/>
                </a:cubicBezTo>
                <a:cubicBezTo>
                  <a:pt x="402" y="594"/>
                  <a:pt x="402" y="594"/>
                  <a:pt x="402" y="594"/>
                </a:cubicBezTo>
                <a:cubicBezTo>
                  <a:pt x="55" y="22"/>
                  <a:pt x="55" y="22"/>
                  <a:pt x="55" y="22"/>
                </a:cubicBezTo>
                <a:cubicBezTo>
                  <a:pt x="49" y="8"/>
                  <a:pt x="35" y="0"/>
                  <a:pt x="20" y="0"/>
                </a:cubicBezTo>
              </a:path>
            </a:pathLst>
          </a:custGeom>
          <a:solidFill>
            <a:srgbClr val="66D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1" name="Freeform 99">
            <a:extLst>
              <a:ext uri="{FF2B5EF4-FFF2-40B4-BE49-F238E27FC236}">
                <a16:creationId xmlns:a16="http://schemas.microsoft.com/office/drawing/2014/main" id="{E8666748-BDA3-43E4-9531-EBE2FC060AA6}"/>
              </a:ext>
            </a:extLst>
          </p:cNvPr>
          <p:cNvSpPr>
            <a:spLocks/>
          </p:cNvSpPr>
          <p:nvPr/>
        </p:nvSpPr>
        <p:spPr bwMode="auto">
          <a:xfrm>
            <a:off x="5608023" y="5423396"/>
            <a:ext cx="80963" cy="41275"/>
          </a:xfrm>
          <a:custGeom>
            <a:avLst/>
            <a:gdLst>
              <a:gd name="T0" fmla="*/ 51 w 51"/>
              <a:gd name="T1" fmla="*/ 0 h 26"/>
              <a:gd name="T2" fmla="*/ 14 w 51"/>
              <a:gd name="T3" fmla="*/ 20 h 26"/>
              <a:gd name="T4" fmla="*/ 14 w 51"/>
              <a:gd name="T5" fmla="*/ 20 h 26"/>
              <a:gd name="T6" fmla="*/ 0 w 51"/>
              <a:gd name="T7" fmla="*/ 26 h 26"/>
              <a:gd name="T8" fmla="*/ 0 w 51"/>
              <a:gd name="T9" fmla="*/ 26 h 26"/>
              <a:gd name="T10" fmla="*/ 0 w 51"/>
              <a:gd name="T11" fmla="*/ 26 h 26"/>
              <a:gd name="T12" fmla="*/ 0 w 51"/>
              <a:gd name="T13" fmla="*/ 26 h 26"/>
              <a:gd name="T14" fmla="*/ 14 w 51"/>
              <a:gd name="T15" fmla="*/ 20 h 26"/>
              <a:gd name="T16" fmla="*/ 51 w 51"/>
              <a:gd name="T17" fmla="*/ 0 h 26"/>
              <a:gd name="T18" fmla="*/ 51 w 51"/>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6">
                <a:moveTo>
                  <a:pt x="51" y="0"/>
                </a:moveTo>
                <a:lnTo>
                  <a:pt x="14" y="20"/>
                </a:lnTo>
                <a:lnTo>
                  <a:pt x="14" y="20"/>
                </a:lnTo>
                <a:lnTo>
                  <a:pt x="0" y="26"/>
                </a:lnTo>
                <a:lnTo>
                  <a:pt x="0" y="26"/>
                </a:lnTo>
                <a:lnTo>
                  <a:pt x="0" y="26"/>
                </a:lnTo>
                <a:lnTo>
                  <a:pt x="0" y="26"/>
                </a:lnTo>
                <a:lnTo>
                  <a:pt x="14" y="20"/>
                </a:lnTo>
                <a:lnTo>
                  <a:pt x="51" y="0"/>
                </a:lnTo>
                <a:lnTo>
                  <a:pt x="51" y="0"/>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2" name="Freeform 100">
            <a:extLst>
              <a:ext uri="{FF2B5EF4-FFF2-40B4-BE49-F238E27FC236}">
                <a16:creationId xmlns:a16="http://schemas.microsoft.com/office/drawing/2014/main" id="{DF82A97E-FA57-4F2E-BB85-A3CBEF464B42}"/>
              </a:ext>
            </a:extLst>
          </p:cNvPr>
          <p:cNvSpPr>
            <a:spLocks/>
          </p:cNvSpPr>
          <p:nvPr/>
        </p:nvSpPr>
        <p:spPr bwMode="auto">
          <a:xfrm>
            <a:off x="5608023" y="5423396"/>
            <a:ext cx="80963" cy="41275"/>
          </a:xfrm>
          <a:custGeom>
            <a:avLst/>
            <a:gdLst>
              <a:gd name="T0" fmla="*/ 51 w 51"/>
              <a:gd name="T1" fmla="*/ 0 h 26"/>
              <a:gd name="T2" fmla="*/ 14 w 51"/>
              <a:gd name="T3" fmla="*/ 20 h 26"/>
              <a:gd name="T4" fmla="*/ 14 w 51"/>
              <a:gd name="T5" fmla="*/ 20 h 26"/>
              <a:gd name="T6" fmla="*/ 0 w 51"/>
              <a:gd name="T7" fmla="*/ 26 h 26"/>
              <a:gd name="T8" fmla="*/ 0 w 51"/>
              <a:gd name="T9" fmla="*/ 26 h 26"/>
              <a:gd name="T10" fmla="*/ 0 w 51"/>
              <a:gd name="T11" fmla="*/ 26 h 26"/>
              <a:gd name="T12" fmla="*/ 0 w 51"/>
              <a:gd name="T13" fmla="*/ 26 h 26"/>
              <a:gd name="T14" fmla="*/ 14 w 51"/>
              <a:gd name="T15" fmla="*/ 20 h 26"/>
              <a:gd name="T16" fmla="*/ 51 w 51"/>
              <a:gd name="T17" fmla="*/ 0 h 26"/>
              <a:gd name="T18" fmla="*/ 51 w 51"/>
              <a:gd name="T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26">
                <a:moveTo>
                  <a:pt x="51" y="0"/>
                </a:moveTo>
                <a:lnTo>
                  <a:pt x="14" y="20"/>
                </a:lnTo>
                <a:lnTo>
                  <a:pt x="14" y="20"/>
                </a:lnTo>
                <a:lnTo>
                  <a:pt x="0" y="26"/>
                </a:lnTo>
                <a:lnTo>
                  <a:pt x="0" y="26"/>
                </a:lnTo>
                <a:lnTo>
                  <a:pt x="0" y="26"/>
                </a:lnTo>
                <a:lnTo>
                  <a:pt x="0" y="26"/>
                </a:lnTo>
                <a:lnTo>
                  <a:pt x="14" y="20"/>
                </a:lnTo>
                <a:lnTo>
                  <a:pt x="51" y="0"/>
                </a:lnTo>
                <a:lnTo>
                  <a:pt x="5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3" name="Freeform 101">
            <a:extLst>
              <a:ext uri="{FF2B5EF4-FFF2-40B4-BE49-F238E27FC236}">
                <a16:creationId xmlns:a16="http://schemas.microsoft.com/office/drawing/2014/main" id="{242AD85B-B2B2-4928-B826-F94E2744453C}"/>
              </a:ext>
            </a:extLst>
          </p:cNvPr>
          <p:cNvSpPr>
            <a:spLocks/>
          </p:cNvSpPr>
          <p:nvPr/>
        </p:nvSpPr>
        <p:spPr bwMode="auto">
          <a:xfrm>
            <a:off x="5528648" y="5423396"/>
            <a:ext cx="1104900" cy="1730375"/>
          </a:xfrm>
          <a:custGeom>
            <a:avLst/>
            <a:gdLst>
              <a:gd name="T0" fmla="*/ 46 w 317"/>
              <a:gd name="T1" fmla="*/ 0 h 499"/>
              <a:gd name="T2" fmla="*/ 29 w 317"/>
              <a:gd name="T3" fmla="*/ 9 h 499"/>
              <a:gd name="T4" fmla="*/ 23 w 317"/>
              <a:gd name="T5" fmla="*/ 12 h 499"/>
              <a:gd name="T6" fmla="*/ 23 w 317"/>
              <a:gd name="T7" fmla="*/ 12 h 499"/>
              <a:gd name="T8" fmla="*/ 21 w 317"/>
              <a:gd name="T9" fmla="*/ 13 h 499"/>
              <a:gd name="T10" fmla="*/ 0 w 317"/>
              <a:gd name="T11" fmla="*/ 45 h 499"/>
              <a:gd name="T12" fmla="*/ 0 w 317"/>
              <a:gd name="T13" fmla="*/ 48 h 499"/>
              <a:gd name="T14" fmla="*/ 2 w 317"/>
              <a:gd name="T15" fmla="*/ 59 h 499"/>
              <a:gd name="T16" fmla="*/ 4 w 317"/>
              <a:gd name="T17" fmla="*/ 65 h 499"/>
              <a:gd name="T18" fmla="*/ 273 w 317"/>
              <a:gd name="T19" fmla="*/ 499 h 499"/>
              <a:gd name="T20" fmla="*/ 317 w 317"/>
              <a:gd name="T21" fmla="*/ 499 h 499"/>
              <a:gd name="T22" fmla="*/ 45 w 317"/>
              <a:gd name="T23" fmla="*/ 59 h 499"/>
              <a:gd name="T24" fmla="*/ 38 w 317"/>
              <a:gd name="T25" fmla="*/ 49 h 499"/>
              <a:gd name="T26" fmla="*/ 36 w 317"/>
              <a:gd name="T27" fmla="*/ 45 h 499"/>
              <a:gd name="T28" fmla="*/ 35 w 317"/>
              <a:gd name="T29" fmla="*/ 21 h 499"/>
              <a:gd name="T30" fmla="*/ 35 w 317"/>
              <a:gd name="T31" fmla="*/ 19 h 499"/>
              <a:gd name="T32" fmla="*/ 46 w 317"/>
              <a:gd name="T33"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499">
                <a:moveTo>
                  <a:pt x="46" y="0"/>
                </a:moveTo>
                <a:cubicBezTo>
                  <a:pt x="29" y="9"/>
                  <a:pt x="29" y="9"/>
                  <a:pt x="29" y="9"/>
                </a:cubicBezTo>
                <a:cubicBezTo>
                  <a:pt x="23" y="12"/>
                  <a:pt x="23" y="12"/>
                  <a:pt x="23" y="12"/>
                </a:cubicBezTo>
                <a:cubicBezTo>
                  <a:pt x="23" y="12"/>
                  <a:pt x="23" y="12"/>
                  <a:pt x="23" y="12"/>
                </a:cubicBezTo>
                <a:cubicBezTo>
                  <a:pt x="21" y="13"/>
                  <a:pt x="21" y="13"/>
                  <a:pt x="21" y="13"/>
                </a:cubicBezTo>
                <a:cubicBezTo>
                  <a:pt x="9" y="19"/>
                  <a:pt x="1" y="31"/>
                  <a:pt x="0" y="45"/>
                </a:cubicBezTo>
                <a:cubicBezTo>
                  <a:pt x="0" y="46"/>
                  <a:pt x="0" y="47"/>
                  <a:pt x="0" y="48"/>
                </a:cubicBezTo>
                <a:cubicBezTo>
                  <a:pt x="0" y="52"/>
                  <a:pt x="0" y="55"/>
                  <a:pt x="2" y="59"/>
                </a:cubicBezTo>
                <a:cubicBezTo>
                  <a:pt x="2" y="61"/>
                  <a:pt x="3" y="63"/>
                  <a:pt x="4" y="65"/>
                </a:cubicBezTo>
                <a:cubicBezTo>
                  <a:pt x="273" y="499"/>
                  <a:pt x="273" y="499"/>
                  <a:pt x="273" y="499"/>
                </a:cubicBezTo>
                <a:cubicBezTo>
                  <a:pt x="317" y="499"/>
                  <a:pt x="317" y="499"/>
                  <a:pt x="317" y="499"/>
                </a:cubicBezTo>
                <a:cubicBezTo>
                  <a:pt x="45" y="59"/>
                  <a:pt x="45" y="59"/>
                  <a:pt x="45" y="59"/>
                </a:cubicBezTo>
                <a:cubicBezTo>
                  <a:pt x="38" y="49"/>
                  <a:pt x="38" y="49"/>
                  <a:pt x="38" y="49"/>
                </a:cubicBezTo>
                <a:cubicBezTo>
                  <a:pt x="38" y="48"/>
                  <a:pt x="37" y="46"/>
                  <a:pt x="36" y="45"/>
                </a:cubicBezTo>
                <a:cubicBezTo>
                  <a:pt x="34" y="37"/>
                  <a:pt x="33" y="29"/>
                  <a:pt x="35" y="21"/>
                </a:cubicBezTo>
                <a:cubicBezTo>
                  <a:pt x="35" y="20"/>
                  <a:pt x="35" y="19"/>
                  <a:pt x="35" y="19"/>
                </a:cubicBezTo>
                <a:cubicBezTo>
                  <a:pt x="37" y="12"/>
                  <a:pt x="41" y="6"/>
                  <a:pt x="46" y="0"/>
                </a:cubicBezTo>
              </a:path>
            </a:pathLst>
          </a:custGeom>
          <a:solidFill>
            <a:srgbClr val="39B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4" name="Freeform 102">
            <a:extLst>
              <a:ext uri="{FF2B5EF4-FFF2-40B4-BE49-F238E27FC236}">
                <a16:creationId xmlns:a16="http://schemas.microsoft.com/office/drawing/2014/main" id="{267185C1-8327-4CB3-8970-98F1471F8093}"/>
              </a:ext>
            </a:extLst>
          </p:cNvPr>
          <p:cNvSpPr>
            <a:spLocks/>
          </p:cNvSpPr>
          <p:nvPr/>
        </p:nvSpPr>
        <p:spPr bwMode="auto">
          <a:xfrm>
            <a:off x="-597514" y="5075733"/>
            <a:ext cx="2211388" cy="2078038"/>
          </a:xfrm>
          <a:custGeom>
            <a:avLst/>
            <a:gdLst>
              <a:gd name="T0" fmla="*/ 632 w 634"/>
              <a:gd name="T1" fmla="*/ 159 h 599"/>
              <a:gd name="T2" fmla="*/ 629 w 634"/>
              <a:gd name="T3" fmla="*/ 165 h 599"/>
              <a:gd name="T4" fmla="*/ 355 w 634"/>
              <a:gd name="T5" fmla="*/ 599 h 599"/>
              <a:gd name="T6" fmla="*/ 0 w 634"/>
              <a:gd name="T7" fmla="*/ 599 h 599"/>
              <a:gd name="T8" fmla="*/ 354 w 634"/>
              <a:gd name="T9" fmla="*/ 27 h 599"/>
              <a:gd name="T10" fmla="*/ 406 w 634"/>
              <a:gd name="T11" fmla="*/ 10 h 599"/>
              <a:gd name="T12" fmla="*/ 408 w 634"/>
              <a:gd name="T13" fmla="*/ 10 h 599"/>
              <a:gd name="T14" fmla="*/ 408 w 634"/>
              <a:gd name="T15" fmla="*/ 10 h 599"/>
              <a:gd name="T16" fmla="*/ 409 w 634"/>
              <a:gd name="T17" fmla="*/ 11 h 599"/>
              <a:gd name="T18" fmla="*/ 417 w 634"/>
              <a:gd name="T19" fmla="*/ 15 h 599"/>
              <a:gd name="T20" fmla="*/ 496 w 634"/>
              <a:gd name="T21" fmla="*/ 54 h 599"/>
              <a:gd name="T22" fmla="*/ 587 w 634"/>
              <a:gd name="T23" fmla="*/ 100 h 599"/>
              <a:gd name="T24" fmla="*/ 587 w 634"/>
              <a:gd name="T25" fmla="*/ 100 h 599"/>
              <a:gd name="T26" fmla="*/ 604 w 634"/>
              <a:gd name="T27" fmla="*/ 109 h 599"/>
              <a:gd name="T28" fmla="*/ 610 w 634"/>
              <a:gd name="T29" fmla="*/ 112 h 599"/>
              <a:gd name="T30" fmla="*/ 612 w 634"/>
              <a:gd name="T31" fmla="*/ 113 h 599"/>
              <a:gd name="T32" fmla="*/ 633 w 634"/>
              <a:gd name="T33" fmla="*/ 145 h 599"/>
              <a:gd name="T34" fmla="*/ 632 w 634"/>
              <a:gd name="T35" fmla="*/ 159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34" h="599">
                <a:moveTo>
                  <a:pt x="632" y="159"/>
                </a:moveTo>
                <a:cubicBezTo>
                  <a:pt x="631" y="161"/>
                  <a:pt x="630" y="163"/>
                  <a:pt x="629" y="165"/>
                </a:cubicBezTo>
                <a:cubicBezTo>
                  <a:pt x="355" y="599"/>
                  <a:pt x="355" y="599"/>
                  <a:pt x="355" y="599"/>
                </a:cubicBezTo>
                <a:cubicBezTo>
                  <a:pt x="0" y="599"/>
                  <a:pt x="0" y="599"/>
                  <a:pt x="0" y="599"/>
                </a:cubicBezTo>
                <a:cubicBezTo>
                  <a:pt x="354" y="27"/>
                  <a:pt x="354" y="27"/>
                  <a:pt x="354" y="27"/>
                </a:cubicBezTo>
                <a:cubicBezTo>
                  <a:pt x="363" y="8"/>
                  <a:pt x="387" y="0"/>
                  <a:pt x="406" y="10"/>
                </a:cubicBezTo>
                <a:cubicBezTo>
                  <a:pt x="408" y="10"/>
                  <a:pt x="408" y="10"/>
                  <a:pt x="408" y="10"/>
                </a:cubicBezTo>
                <a:cubicBezTo>
                  <a:pt x="408" y="10"/>
                  <a:pt x="408" y="10"/>
                  <a:pt x="408" y="10"/>
                </a:cubicBezTo>
                <a:cubicBezTo>
                  <a:pt x="409" y="11"/>
                  <a:pt x="409" y="11"/>
                  <a:pt x="409" y="11"/>
                </a:cubicBezTo>
                <a:cubicBezTo>
                  <a:pt x="417" y="15"/>
                  <a:pt x="417" y="15"/>
                  <a:pt x="417" y="15"/>
                </a:cubicBezTo>
                <a:cubicBezTo>
                  <a:pt x="496" y="54"/>
                  <a:pt x="496" y="54"/>
                  <a:pt x="496" y="54"/>
                </a:cubicBezTo>
                <a:cubicBezTo>
                  <a:pt x="587" y="100"/>
                  <a:pt x="587" y="100"/>
                  <a:pt x="587" y="100"/>
                </a:cubicBezTo>
                <a:cubicBezTo>
                  <a:pt x="587" y="100"/>
                  <a:pt x="587" y="100"/>
                  <a:pt x="587" y="100"/>
                </a:cubicBezTo>
                <a:cubicBezTo>
                  <a:pt x="604" y="109"/>
                  <a:pt x="604" y="109"/>
                  <a:pt x="604" y="109"/>
                </a:cubicBezTo>
                <a:cubicBezTo>
                  <a:pt x="610" y="112"/>
                  <a:pt x="610" y="112"/>
                  <a:pt x="610" y="112"/>
                </a:cubicBezTo>
                <a:cubicBezTo>
                  <a:pt x="612" y="113"/>
                  <a:pt x="612" y="113"/>
                  <a:pt x="612" y="113"/>
                </a:cubicBezTo>
                <a:cubicBezTo>
                  <a:pt x="625" y="119"/>
                  <a:pt x="632" y="131"/>
                  <a:pt x="633" y="145"/>
                </a:cubicBezTo>
                <a:cubicBezTo>
                  <a:pt x="634" y="150"/>
                  <a:pt x="633" y="155"/>
                  <a:pt x="632" y="159"/>
                </a:cubicBezTo>
              </a:path>
            </a:pathLst>
          </a:custGeom>
          <a:solidFill>
            <a:srgbClr val="40CD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5" name="Freeform 103">
            <a:extLst>
              <a:ext uri="{FF2B5EF4-FFF2-40B4-BE49-F238E27FC236}">
                <a16:creationId xmlns:a16="http://schemas.microsoft.com/office/drawing/2014/main" id="{1455F216-6BD1-41DB-97EF-6B36AE6B863D}"/>
              </a:ext>
            </a:extLst>
          </p:cNvPr>
          <p:cNvSpPr>
            <a:spLocks/>
          </p:cNvSpPr>
          <p:nvPr/>
        </p:nvSpPr>
        <p:spPr bwMode="auto">
          <a:xfrm>
            <a:off x="-597514" y="5093196"/>
            <a:ext cx="1427163" cy="2060575"/>
          </a:xfrm>
          <a:custGeom>
            <a:avLst/>
            <a:gdLst>
              <a:gd name="T0" fmla="*/ 389 w 409"/>
              <a:gd name="T1" fmla="*/ 0 h 594"/>
              <a:gd name="T2" fmla="*/ 354 w 409"/>
              <a:gd name="T3" fmla="*/ 22 h 594"/>
              <a:gd name="T4" fmla="*/ 0 w 409"/>
              <a:gd name="T5" fmla="*/ 594 h 594"/>
              <a:gd name="T6" fmla="*/ 40 w 409"/>
              <a:gd name="T7" fmla="*/ 594 h 594"/>
              <a:gd name="T8" fmla="*/ 287 w 409"/>
              <a:gd name="T9" fmla="*/ 192 h 594"/>
              <a:gd name="T10" fmla="*/ 320 w 409"/>
              <a:gd name="T11" fmla="*/ 138 h 594"/>
              <a:gd name="T12" fmla="*/ 391 w 409"/>
              <a:gd name="T13" fmla="*/ 25 h 594"/>
              <a:gd name="T14" fmla="*/ 405 w 409"/>
              <a:gd name="T15" fmla="*/ 8 h 594"/>
              <a:gd name="T16" fmla="*/ 409 w 409"/>
              <a:gd name="T17" fmla="*/ 6 h 594"/>
              <a:gd name="T18" fmla="*/ 408 w 409"/>
              <a:gd name="T19" fmla="*/ 5 h 594"/>
              <a:gd name="T20" fmla="*/ 408 w 409"/>
              <a:gd name="T21" fmla="*/ 5 h 594"/>
              <a:gd name="T22" fmla="*/ 408 w 409"/>
              <a:gd name="T23" fmla="*/ 5 h 594"/>
              <a:gd name="T24" fmla="*/ 406 w 409"/>
              <a:gd name="T25" fmla="*/ 5 h 594"/>
              <a:gd name="T26" fmla="*/ 389 w 409"/>
              <a:gd name="T27" fmla="*/ 0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9" h="594">
                <a:moveTo>
                  <a:pt x="389" y="0"/>
                </a:moveTo>
                <a:cubicBezTo>
                  <a:pt x="374" y="0"/>
                  <a:pt x="361" y="8"/>
                  <a:pt x="354" y="22"/>
                </a:cubicBezTo>
                <a:cubicBezTo>
                  <a:pt x="0" y="594"/>
                  <a:pt x="0" y="594"/>
                  <a:pt x="0" y="594"/>
                </a:cubicBezTo>
                <a:cubicBezTo>
                  <a:pt x="40" y="594"/>
                  <a:pt x="40" y="594"/>
                  <a:pt x="40" y="594"/>
                </a:cubicBezTo>
                <a:cubicBezTo>
                  <a:pt x="287" y="192"/>
                  <a:pt x="287" y="192"/>
                  <a:pt x="287" y="192"/>
                </a:cubicBezTo>
                <a:cubicBezTo>
                  <a:pt x="320" y="138"/>
                  <a:pt x="320" y="138"/>
                  <a:pt x="320" y="138"/>
                </a:cubicBezTo>
                <a:cubicBezTo>
                  <a:pt x="391" y="25"/>
                  <a:pt x="391" y="25"/>
                  <a:pt x="391" y="25"/>
                </a:cubicBezTo>
                <a:cubicBezTo>
                  <a:pt x="394" y="18"/>
                  <a:pt x="399" y="12"/>
                  <a:pt x="405" y="8"/>
                </a:cubicBezTo>
                <a:cubicBezTo>
                  <a:pt x="406" y="7"/>
                  <a:pt x="408" y="6"/>
                  <a:pt x="409" y="6"/>
                </a:cubicBezTo>
                <a:cubicBezTo>
                  <a:pt x="408" y="5"/>
                  <a:pt x="408" y="5"/>
                  <a:pt x="408" y="5"/>
                </a:cubicBezTo>
                <a:cubicBezTo>
                  <a:pt x="408" y="5"/>
                  <a:pt x="408" y="5"/>
                  <a:pt x="408" y="5"/>
                </a:cubicBezTo>
                <a:cubicBezTo>
                  <a:pt x="408" y="5"/>
                  <a:pt x="408" y="5"/>
                  <a:pt x="408" y="5"/>
                </a:cubicBezTo>
                <a:cubicBezTo>
                  <a:pt x="406" y="5"/>
                  <a:pt x="406" y="5"/>
                  <a:pt x="406" y="5"/>
                </a:cubicBezTo>
                <a:cubicBezTo>
                  <a:pt x="401" y="2"/>
                  <a:pt x="395" y="0"/>
                  <a:pt x="389" y="0"/>
                </a:cubicBezTo>
              </a:path>
            </a:pathLst>
          </a:custGeom>
          <a:solidFill>
            <a:srgbClr val="66D7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6" name="Freeform 104">
            <a:extLst>
              <a:ext uri="{FF2B5EF4-FFF2-40B4-BE49-F238E27FC236}">
                <a16:creationId xmlns:a16="http://schemas.microsoft.com/office/drawing/2014/main" id="{826E2CE9-2C9A-41F2-8D2D-CBD905A40972}"/>
              </a:ext>
            </a:extLst>
          </p:cNvPr>
          <p:cNvSpPr>
            <a:spLocks/>
          </p:cNvSpPr>
          <p:nvPr/>
        </p:nvSpPr>
        <p:spPr bwMode="auto">
          <a:xfrm>
            <a:off x="486748" y="5423396"/>
            <a:ext cx="1123950" cy="1730375"/>
          </a:xfrm>
          <a:custGeom>
            <a:avLst/>
            <a:gdLst>
              <a:gd name="T0" fmla="*/ 276 w 322"/>
              <a:gd name="T1" fmla="*/ 0 h 499"/>
              <a:gd name="T2" fmla="*/ 287 w 322"/>
              <a:gd name="T3" fmla="*/ 19 h 499"/>
              <a:gd name="T4" fmla="*/ 287 w 322"/>
              <a:gd name="T5" fmla="*/ 21 h 499"/>
              <a:gd name="T6" fmla="*/ 286 w 322"/>
              <a:gd name="T7" fmla="*/ 45 h 499"/>
              <a:gd name="T8" fmla="*/ 284 w 322"/>
              <a:gd name="T9" fmla="*/ 49 h 499"/>
              <a:gd name="T10" fmla="*/ 277 w 322"/>
              <a:gd name="T11" fmla="*/ 59 h 499"/>
              <a:gd name="T12" fmla="*/ 0 w 322"/>
              <a:gd name="T13" fmla="*/ 499 h 499"/>
              <a:gd name="T14" fmla="*/ 44 w 322"/>
              <a:gd name="T15" fmla="*/ 499 h 499"/>
              <a:gd name="T16" fmla="*/ 318 w 322"/>
              <a:gd name="T17" fmla="*/ 65 h 499"/>
              <a:gd name="T18" fmla="*/ 321 w 322"/>
              <a:gd name="T19" fmla="*/ 59 h 499"/>
              <a:gd name="T20" fmla="*/ 322 w 322"/>
              <a:gd name="T21" fmla="*/ 48 h 499"/>
              <a:gd name="T22" fmla="*/ 322 w 322"/>
              <a:gd name="T23" fmla="*/ 45 h 499"/>
              <a:gd name="T24" fmla="*/ 322 w 322"/>
              <a:gd name="T25" fmla="*/ 45 h 499"/>
              <a:gd name="T26" fmla="*/ 301 w 322"/>
              <a:gd name="T27" fmla="*/ 13 h 499"/>
              <a:gd name="T28" fmla="*/ 299 w 322"/>
              <a:gd name="T29" fmla="*/ 12 h 499"/>
              <a:gd name="T30" fmla="*/ 293 w 322"/>
              <a:gd name="T31" fmla="*/ 9 h 499"/>
              <a:gd name="T32" fmla="*/ 276 w 322"/>
              <a:gd name="T33"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2" h="499">
                <a:moveTo>
                  <a:pt x="276" y="0"/>
                </a:moveTo>
                <a:cubicBezTo>
                  <a:pt x="281" y="6"/>
                  <a:pt x="285" y="12"/>
                  <a:pt x="287" y="19"/>
                </a:cubicBezTo>
                <a:cubicBezTo>
                  <a:pt x="287" y="19"/>
                  <a:pt x="287" y="20"/>
                  <a:pt x="287" y="21"/>
                </a:cubicBezTo>
                <a:cubicBezTo>
                  <a:pt x="289" y="29"/>
                  <a:pt x="289" y="37"/>
                  <a:pt x="286" y="45"/>
                </a:cubicBezTo>
                <a:cubicBezTo>
                  <a:pt x="285" y="46"/>
                  <a:pt x="285" y="48"/>
                  <a:pt x="284" y="49"/>
                </a:cubicBezTo>
                <a:cubicBezTo>
                  <a:pt x="277" y="59"/>
                  <a:pt x="277" y="59"/>
                  <a:pt x="277" y="59"/>
                </a:cubicBezTo>
                <a:cubicBezTo>
                  <a:pt x="0" y="499"/>
                  <a:pt x="0" y="499"/>
                  <a:pt x="0" y="499"/>
                </a:cubicBezTo>
                <a:cubicBezTo>
                  <a:pt x="44" y="499"/>
                  <a:pt x="44" y="499"/>
                  <a:pt x="44" y="499"/>
                </a:cubicBezTo>
                <a:cubicBezTo>
                  <a:pt x="318" y="65"/>
                  <a:pt x="318" y="65"/>
                  <a:pt x="318" y="65"/>
                </a:cubicBezTo>
                <a:cubicBezTo>
                  <a:pt x="319" y="63"/>
                  <a:pt x="320" y="61"/>
                  <a:pt x="321" y="59"/>
                </a:cubicBezTo>
                <a:cubicBezTo>
                  <a:pt x="322" y="55"/>
                  <a:pt x="322" y="52"/>
                  <a:pt x="322" y="48"/>
                </a:cubicBezTo>
                <a:cubicBezTo>
                  <a:pt x="322" y="47"/>
                  <a:pt x="322" y="46"/>
                  <a:pt x="322" y="45"/>
                </a:cubicBezTo>
                <a:cubicBezTo>
                  <a:pt x="322" y="45"/>
                  <a:pt x="322" y="45"/>
                  <a:pt x="322" y="45"/>
                </a:cubicBezTo>
                <a:cubicBezTo>
                  <a:pt x="321" y="31"/>
                  <a:pt x="314" y="19"/>
                  <a:pt x="301" y="13"/>
                </a:cubicBezTo>
                <a:cubicBezTo>
                  <a:pt x="299" y="12"/>
                  <a:pt x="299" y="12"/>
                  <a:pt x="299" y="12"/>
                </a:cubicBezTo>
                <a:cubicBezTo>
                  <a:pt x="293" y="9"/>
                  <a:pt x="293" y="9"/>
                  <a:pt x="293" y="9"/>
                </a:cubicBezTo>
                <a:cubicBezTo>
                  <a:pt x="276" y="0"/>
                  <a:pt x="276" y="0"/>
                  <a:pt x="276" y="0"/>
                </a:cubicBezTo>
              </a:path>
            </a:pathLst>
          </a:custGeom>
          <a:solidFill>
            <a:srgbClr val="39B8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7" name="Freeform 105">
            <a:extLst>
              <a:ext uri="{FF2B5EF4-FFF2-40B4-BE49-F238E27FC236}">
                <a16:creationId xmlns:a16="http://schemas.microsoft.com/office/drawing/2014/main" id="{61E76EB5-6BF3-4828-935A-49854DA4D8F1}"/>
              </a:ext>
            </a:extLst>
          </p:cNvPr>
          <p:cNvSpPr>
            <a:spLocks noEditPoints="1"/>
          </p:cNvSpPr>
          <p:nvPr/>
        </p:nvSpPr>
        <p:spPr bwMode="auto">
          <a:xfrm>
            <a:off x="2088536" y="4361358"/>
            <a:ext cx="168275" cy="93663"/>
          </a:xfrm>
          <a:custGeom>
            <a:avLst/>
            <a:gdLst>
              <a:gd name="T0" fmla="*/ 0 w 48"/>
              <a:gd name="T1" fmla="*/ 26 h 27"/>
              <a:gd name="T2" fmla="*/ 0 w 48"/>
              <a:gd name="T3" fmla="*/ 27 h 27"/>
              <a:gd name="T4" fmla="*/ 0 w 48"/>
              <a:gd name="T5" fmla="*/ 27 h 27"/>
              <a:gd name="T6" fmla="*/ 0 w 48"/>
              <a:gd name="T7" fmla="*/ 26 h 27"/>
              <a:gd name="T8" fmla="*/ 48 w 48"/>
              <a:gd name="T9" fmla="*/ 0 h 27"/>
              <a:gd name="T10" fmla="*/ 48 w 48"/>
              <a:gd name="T11" fmla="*/ 0 h 27"/>
              <a:gd name="T12" fmla="*/ 48 w 48"/>
              <a:gd name="T13" fmla="*/ 0 h 27"/>
              <a:gd name="T14" fmla="*/ 48 w 4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27">
                <a:moveTo>
                  <a:pt x="0" y="26"/>
                </a:moveTo>
                <a:cubicBezTo>
                  <a:pt x="0" y="26"/>
                  <a:pt x="0" y="27"/>
                  <a:pt x="0" y="27"/>
                </a:cubicBezTo>
                <a:cubicBezTo>
                  <a:pt x="0" y="27"/>
                  <a:pt x="0" y="27"/>
                  <a:pt x="0" y="27"/>
                </a:cubicBezTo>
                <a:cubicBezTo>
                  <a:pt x="0" y="27"/>
                  <a:pt x="0" y="27"/>
                  <a:pt x="0" y="26"/>
                </a:cubicBezTo>
                <a:moveTo>
                  <a:pt x="48" y="0"/>
                </a:moveTo>
                <a:cubicBezTo>
                  <a:pt x="48" y="0"/>
                  <a:pt x="48" y="0"/>
                  <a:pt x="48" y="0"/>
                </a:cubicBezTo>
                <a:cubicBezTo>
                  <a:pt x="48" y="0"/>
                  <a:pt x="48" y="0"/>
                  <a:pt x="48" y="0"/>
                </a:cubicBezTo>
                <a:cubicBezTo>
                  <a:pt x="48" y="0"/>
                  <a:pt x="48" y="0"/>
                  <a:pt x="48" y="0"/>
                </a:cubicBezTo>
              </a:path>
            </a:pathLst>
          </a:custGeom>
          <a:solidFill>
            <a:srgbClr val="006C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8" name="Freeform 106">
            <a:extLst>
              <a:ext uri="{FF2B5EF4-FFF2-40B4-BE49-F238E27FC236}">
                <a16:creationId xmlns:a16="http://schemas.microsoft.com/office/drawing/2014/main" id="{95208619-94CB-48DA-AA5D-1EF3BCA64013}"/>
              </a:ext>
            </a:extLst>
          </p:cNvPr>
          <p:cNvSpPr>
            <a:spLocks/>
          </p:cNvSpPr>
          <p:nvPr/>
        </p:nvSpPr>
        <p:spPr bwMode="auto">
          <a:xfrm>
            <a:off x="1917086" y="4264521"/>
            <a:ext cx="339725" cy="190500"/>
          </a:xfrm>
          <a:custGeom>
            <a:avLst/>
            <a:gdLst>
              <a:gd name="T0" fmla="*/ 0 w 97"/>
              <a:gd name="T1" fmla="*/ 0 h 55"/>
              <a:gd name="T2" fmla="*/ 49 w 97"/>
              <a:gd name="T3" fmla="*/ 55 h 55"/>
              <a:gd name="T4" fmla="*/ 49 w 97"/>
              <a:gd name="T5" fmla="*/ 54 h 55"/>
              <a:gd name="T6" fmla="*/ 97 w 97"/>
              <a:gd name="T7" fmla="*/ 28 h 55"/>
              <a:gd name="T8" fmla="*/ 97 w 97"/>
              <a:gd name="T9" fmla="*/ 28 h 55"/>
              <a:gd name="T10" fmla="*/ 0 w 97"/>
              <a:gd name="T11" fmla="*/ 0 h 55"/>
            </a:gdLst>
            <a:ahLst/>
            <a:cxnLst>
              <a:cxn ang="0">
                <a:pos x="T0" y="T1"/>
              </a:cxn>
              <a:cxn ang="0">
                <a:pos x="T2" y="T3"/>
              </a:cxn>
              <a:cxn ang="0">
                <a:pos x="T4" y="T5"/>
              </a:cxn>
              <a:cxn ang="0">
                <a:pos x="T6" y="T7"/>
              </a:cxn>
              <a:cxn ang="0">
                <a:pos x="T8" y="T9"/>
              </a:cxn>
              <a:cxn ang="0">
                <a:pos x="T10" y="T11"/>
              </a:cxn>
            </a:cxnLst>
            <a:rect l="0" t="0" r="r" b="b"/>
            <a:pathLst>
              <a:path w="97" h="55">
                <a:moveTo>
                  <a:pt x="0" y="0"/>
                </a:moveTo>
                <a:cubicBezTo>
                  <a:pt x="0" y="0"/>
                  <a:pt x="17" y="38"/>
                  <a:pt x="49" y="55"/>
                </a:cubicBezTo>
                <a:cubicBezTo>
                  <a:pt x="49" y="55"/>
                  <a:pt x="49" y="54"/>
                  <a:pt x="49" y="54"/>
                </a:cubicBezTo>
                <a:cubicBezTo>
                  <a:pt x="50" y="53"/>
                  <a:pt x="65" y="30"/>
                  <a:pt x="97" y="28"/>
                </a:cubicBezTo>
                <a:cubicBezTo>
                  <a:pt x="97" y="28"/>
                  <a:pt x="97" y="28"/>
                  <a:pt x="97" y="28"/>
                </a:cubicBezTo>
                <a:cubicBezTo>
                  <a:pt x="49" y="23"/>
                  <a:pt x="21" y="19"/>
                  <a:pt x="0" y="0"/>
                </a:cubicBezTo>
              </a:path>
            </a:pathLst>
          </a:custGeom>
          <a:solidFill>
            <a:srgbClr val="C29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 name="Rectangle 1">
            <a:extLst>
              <a:ext uri="{FF2B5EF4-FFF2-40B4-BE49-F238E27FC236}">
                <a16:creationId xmlns:a16="http://schemas.microsoft.com/office/drawing/2014/main" id="{D0FF5D0F-39E6-4F4C-A265-882285292E09}"/>
              </a:ext>
            </a:extLst>
          </p:cNvPr>
          <p:cNvSpPr/>
          <p:nvPr/>
        </p:nvSpPr>
        <p:spPr bwMode="auto">
          <a:xfrm>
            <a:off x="3175904" y="3367159"/>
            <a:ext cx="785652" cy="46760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Triangle 2">
            <a:extLst>
              <a:ext uri="{FF2B5EF4-FFF2-40B4-BE49-F238E27FC236}">
                <a16:creationId xmlns:a16="http://schemas.microsoft.com/office/drawing/2014/main" id="{83E8C336-5D1C-1C44-B598-CF634F2AF471}"/>
              </a:ext>
            </a:extLst>
          </p:cNvPr>
          <p:cNvSpPr/>
          <p:nvPr/>
        </p:nvSpPr>
        <p:spPr bwMode="auto">
          <a:xfrm rot="10800000">
            <a:off x="3180966" y="3367159"/>
            <a:ext cx="785650" cy="300757"/>
          </a:xfrm>
          <a:prstGeom prst="triangle">
            <a:avLst/>
          </a:prstGeom>
          <a:solidFill>
            <a:schemeClr val="bg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42" name="Oval 241">
            <a:extLst>
              <a:ext uri="{FF2B5EF4-FFF2-40B4-BE49-F238E27FC236}">
                <a16:creationId xmlns:a16="http://schemas.microsoft.com/office/drawing/2014/main" id="{85904D92-E1B4-4C4C-B66C-CBFBFE578D77}"/>
              </a:ext>
            </a:extLst>
          </p:cNvPr>
          <p:cNvSpPr/>
          <p:nvPr/>
        </p:nvSpPr>
        <p:spPr bwMode="auto">
          <a:xfrm>
            <a:off x="6280254" y="2426618"/>
            <a:ext cx="397328" cy="397328"/>
          </a:xfrm>
          <a:prstGeom prst="ellipse">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nvGrpSpPr>
          <p:cNvPr id="249" name="Group 248">
            <a:extLst>
              <a:ext uri="{FF2B5EF4-FFF2-40B4-BE49-F238E27FC236}">
                <a16:creationId xmlns:a16="http://schemas.microsoft.com/office/drawing/2014/main" id="{C9BF2C9B-D935-4577-BE52-7E5BE560BEFE}"/>
              </a:ext>
            </a:extLst>
          </p:cNvPr>
          <p:cNvGrpSpPr/>
          <p:nvPr/>
        </p:nvGrpSpPr>
        <p:grpSpPr>
          <a:xfrm>
            <a:off x="7241074" y="2004464"/>
            <a:ext cx="4582886" cy="2607177"/>
            <a:chOff x="7362371" y="2004464"/>
            <a:chExt cx="4582886" cy="2607177"/>
          </a:xfrm>
          <a:effectLst>
            <a:outerShdw blurRad="50800" dist="38100" dir="2700000" algn="tl" rotWithShape="0">
              <a:prstClr val="black">
                <a:alpha val="40000"/>
              </a:prstClr>
            </a:outerShdw>
          </a:effectLst>
        </p:grpSpPr>
        <p:grpSp>
          <p:nvGrpSpPr>
            <p:cNvPr id="243" name="Group 242">
              <a:extLst>
                <a:ext uri="{FF2B5EF4-FFF2-40B4-BE49-F238E27FC236}">
                  <a16:creationId xmlns:a16="http://schemas.microsoft.com/office/drawing/2014/main" id="{29A9A37D-226A-4C3C-BC26-7DB939D02DBB}"/>
                </a:ext>
              </a:extLst>
            </p:cNvPr>
            <p:cNvGrpSpPr/>
            <p:nvPr/>
          </p:nvGrpSpPr>
          <p:grpSpPr>
            <a:xfrm>
              <a:off x="7383522" y="2004464"/>
              <a:ext cx="4540584" cy="767779"/>
              <a:chOff x="9858157" y="2014585"/>
              <a:chExt cx="5578594" cy="946601"/>
            </a:xfrm>
          </p:grpSpPr>
          <p:pic>
            <p:nvPicPr>
              <p:cNvPr id="116" name="Picture 115">
                <a:extLst>
                  <a:ext uri="{FF2B5EF4-FFF2-40B4-BE49-F238E27FC236}">
                    <a16:creationId xmlns:a16="http://schemas.microsoft.com/office/drawing/2014/main" id="{97AA47EB-DFDC-42CC-A6B4-FF01F8C969C1}"/>
                  </a:ext>
                </a:extLst>
              </p:cNvPr>
              <p:cNvPicPr>
                <a:picLocks noChangeAspect="1"/>
              </p:cNvPicPr>
              <p:nvPr/>
            </p:nvPicPr>
            <p:blipFill>
              <a:blip r:embed="rId4"/>
              <a:stretch>
                <a:fillRect/>
              </a:stretch>
            </p:blipFill>
            <p:spPr>
              <a:xfrm>
                <a:off x="9896357" y="2014585"/>
                <a:ext cx="5540394" cy="946599"/>
              </a:xfrm>
              <a:prstGeom prst="rect">
                <a:avLst/>
              </a:prstGeom>
            </p:spPr>
          </p:pic>
          <p:pic>
            <p:nvPicPr>
              <p:cNvPr id="117" name="Picture 116">
                <a:extLst>
                  <a:ext uri="{FF2B5EF4-FFF2-40B4-BE49-F238E27FC236}">
                    <a16:creationId xmlns:a16="http://schemas.microsoft.com/office/drawing/2014/main" id="{E60345B3-ACA6-42F4-9F75-2F8AA86BF249}"/>
                  </a:ext>
                </a:extLst>
              </p:cNvPr>
              <p:cNvPicPr>
                <a:picLocks noChangeAspect="1"/>
              </p:cNvPicPr>
              <p:nvPr/>
            </p:nvPicPr>
            <p:blipFill rotWithShape="1">
              <a:blip r:embed="rId4"/>
              <a:srcRect l="99175"/>
              <a:stretch/>
            </p:blipFill>
            <p:spPr>
              <a:xfrm>
                <a:off x="9858157" y="2014585"/>
                <a:ext cx="45719" cy="946601"/>
              </a:xfrm>
              <a:prstGeom prst="rect">
                <a:avLst/>
              </a:prstGeom>
            </p:spPr>
          </p:pic>
        </p:grpSp>
        <p:pic>
          <p:nvPicPr>
            <p:cNvPr id="244" name="Picture 243">
              <a:extLst>
                <a:ext uri="{FF2B5EF4-FFF2-40B4-BE49-F238E27FC236}">
                  <a16:creationId xmlns:a16="http://schemas.microsoft.com/office/drawing/2014/main" id="{CC5E2383-5EF6-4656-B120-4F402492523E}"/>
                </a:ext>
              </a:extLst>
            </p:cNvPr>
            <p:cNvPicPr>
              <a:picLocks noChangeAspect="1"/>
            </p:cNvPicPr>
            <p:nvPr/>
          </p:nvPicPr>
          <p:blipFill>
            <a:blip r:embed="rId5"/>
            <a:stretch>
              <a:fillRect/>
            </a:stretch>
          </p:blipFill>
          <p:spPr>
            <a:xfrm>
              <a:off x="7383523" y="2995454"/>
              <a:ext cx="4540583" cy="1616187"/>
            </a:xfrm>
            <a:prstGeom prst="rect">
              <a:avLst/>
            </a:prstGeom>
          </p:spPr>
        </p:pic>
        <p:cxnSp>
          <p:nvCxnSpPr>
            <p:cNvPr id="246" name="Straight Connector 245">
              <a:extLst>
                <a:ext uri="{FF2B5EF4-FFF2-40B4-BE49-F238E27FC236}">
                  <a16:creationId xmlns:a16="http://schemas.microsoft.com/office/drawing/2014/main" id="{295748F7-FFE7-4AC0-9C65-E8D96082F877}"/>
                </a:ext>
              </a:extLst>
            </p:cNvPr>
            <p:cNvCxnSpPr>
              <a:cxnSpLocks/>
            </p:cNvCxnSpPr>
            <p:nvPr/>
          </p:nvCxnSpPr>
          <p:spPr>
            <a:xfrm>
              <a:off x="7362371" y="2883847"/>
              <a:ext cx="4582886" cy="0"/>
            </a:xfrm>
            <a:prstGeom prst="line">
              <a:avLst/>
            </a:prstGeom>
            <a:ln w="12700">
              <a:solidFill>
                <a:schemeClr val="bg1">
                  <a:lumMod val="50000"/>
                </a:schemeClr>
              </a:solidFill>
              <a:prstDash val="dash"/>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7296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 name="Group 121">
            <a:extLst>
              <a:ext uri="{FF2B5EF4-FFF2-40B4-BE49-F238E27FC236}">
                <a16:creationId xmlns:a16="http://schemas.microsoft.com/office/drawing/2014/main" id="{95916550-0DF3-46D0-BC13-AAAE41EBAC8A}"/>
              </a:ext>
            </a:extLst>
          </p:cNvPr>
          <p:cNvGrpSpPr/>
          <p:nvPr/>
        </p:nvGrpSpPr>
        <p:grpSpPr>
          <a:xfrm>
            <a:off x="608589" y="2957190"/>
            <a:ext cx="4761805" cy="1998954"/>
            <a:chOff x="608589" y="3519894"/>
            <a:chExt cx="4761805" cy="1998954"/>
          </a:xfrm>
        </p:grpSpPr>
        <p:sp>
          <p:nvSpPr>
            <p:cNvPr id="9" name="Speech Bubble: Rectangle 17">
              <a:extLst>
                <a:ext uri="{FF2B5EF4-FFF2-40B4-BE49-F238E27FC236}">
                  <a16:creationId xmlns:a16="http://schemas.microsoft.com/office/drawing/2014/main" id="{0F57BDEF-9D62-2942-8356-FAF479E8A68D}"/>
                </a:ext>
              </a:extLst>
            </p:cNvPr>
            <p:cNvSpPr/>
            <p:nvPr/>
          </p:nvSpPr>
          <p:spPr bwMode="auto">
            <a:xfrm>
              <a:off x="823830" y="3519894"/>
              <a:ext cx="4546564" cy="1998954"/>
            </a:xfrm>
            <a:prstGeom prst="wedgeRectCallout">
              <a:avLst>
                <a:gd name="adj1" fmla="val 22986"/>
                <a:gd name="adj2" fmla="val 42357"/>
              </a:avLst>
            </a:prstGeom>
            <a:no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j-ea"/>
                  <a:cs typeface="+mj-cs"/>
                </a:rPr>
                <a:t>The new search bar in the title bar </a:t>
              </a:r>
              <a:br>
                <a:rPr kumimoji="0" lang="en-US" sz="2000" b="0" i="0" u="none" strike="noStrike" kern="0" cap="none" spc="0" normalizeH="0" baseline="0" noProof="0">
                  <a:ln>
                    <a:noFill/>
                  </a:ln>
                  <a:solidFill>
                    <a:srgbClr val="000000"/>
                  </a:solidFill>
                  <a:effectLst/>
                  <a:uLnTx/>
                  <a:uFillTx/>
                  <a:latin typeface="Segoe UI"/>
                  <a:ea typeface="+mj-ea"/>
                  <a:cs typeface="+mj-cs"/>
                </a:rPr>
              </a:br>
              <a:r>
                <a:rPr kumimoji="0" lang="en-US" sz="2000" b="0" i="0" u="none" strike="noStrike" kern="0" cap="none" spc="0" normalizeH="0" baseline="0" noProof="0">
                  <a:ln>
                    <a:noFill/>
                  </a:ln>
                  <a:solidFill>
                    <a:srgbClr val="000000"/>
                  </a:solidFill>
                  <a:effectLst/>
                  <a:uLnTx/>
                  <a:uFillTx/>
                  <a:latin typeface="Segoe UI"/>
                  <a:ea typeface="+mj-ea"/>
                  <a:cs typeface="+mj-cs"/>
                </a:rPr>
                <a:t>on the window looks terrible. It looks unfinished and </a:t>
              </a:r>
              <a:r>
                <a:rPr kumimoji="0" lang="en-US" sz="2000" b="1" i="0" u="none" strike="noStrike" kern="0" cap="none" spc="0" normalizeH="0" baseline="0" noProof="0">
                  <a:ln>
                    <a:noFill/>
                  </a:ln>
                  <a:solidFill>
                    <a:srgbClr val="000000"/>
                  </a:solidFill>
                  <a:effectLst/>
                  <a:uLnTx/>
                  <a:uFillTx/>
                  <a:latin typeface="Segoe UI"/>
                  <a:ea typeface="+mj-ea"/>
                  <a:cs typeface="+mj-cs"/>
                </a:rPr>
                <a:t>cluttered</a:t>
              </a:r>
              <a:r>
                <a:rPr kumimoji="0" lang="en-US" sz="2000" b="0" i="0" u="none" strike="noStrike" kern="0" cap="none" spc="0" normalizeH="0" baseline="0" noProof="0">
                  <a:ln>
                    <a:noFill/>
                  </a:ln>
                  <a:solidFill>
                    <a:srgbClr val="000000"/>
                  </a:solidFill>
                  <a:effectLst/>
                  <a:uLnTx/>
                  <a:uFillTx/>
                  <a:latin typeface="Segoe UI"/>
                  <a:ea typeface="+mj-ea"/>
                  <a:cs typeface="+mj-cs"/>
                </a:rPr>
                <a:t>. Make an option to hide it or move it.</a:t>
              </a:r>
            </a:p>
          </p:txBody>
        </p:sp>
        <p:sp>
          <p:nvSpPr>
            <p:cNvPr id="11" name="TextBox 10">
              <a:extLst>
                <a:ext uri="{FF2B5EF4-FFF2-40B4-BE49-F238E27FC236}">
                  <a16:creationId xmlns:a16="http://schemas.microsoft.com/office/drawing/2014/main" id="{BADA81FC-5EBE-3B4A-BED7-BC12E6FDA403}"/>
                </a:ext>
              </a:extLst>
            </p:cNvPr>
            <p:cNvSpPr txBox="1"/>
            <p:nvPr/>
          </p:nvSpPr>
          <p:spPr>
            <a:xfrm>
              <a:off x="608589" y="3547240"/>
              <a:ext cx="466605" cy="677108"/>
            </a:xfrm>
            <a:prstGeom prst="rect">
              <a:avLst/>
            </a:prstGeom>
            <a:noFill/>
          </p:spPr>
          <p:txBody>
            <a:bodyPr wrap="square" lIns="0" tIns="0" rIns="0" bIns="0" rtlCol="0">
              <a:spAutoFit/>
            </a:bodyPr>
            <a:lstStyle>
              <a:defPPr>
                <a:defRPr lang="en-US"/>
              </a:defPPr>
              <a:lvl1pPr defTabSz="932470">
                <a:defRPr sz="4400">
                  <a:latin typeface="Arial Black" panose="020B0A04020102020204" pitchFamily="34" charset="0"/>
                  <a:ea typeface="Baskerville" panose="02020502070401020303" pitchFamily="18" charset="0"/>
                  <a:cs typeface="Bodoni MT Condensed" panose="020F0502020204030204" pitchFamily="34" charset="0"/>
                </a:defRPr>
              </a:lvl1p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Black" panose="020B0A04020102020204" pitchFamily="34" charset="0"/>
                </a:rPr>
                <a:t>“</a:t>
              </a:r>
            </a:p>
          </p:txBody>
        </p:sp>
      </p:grpSp>
      <p:sp>
        <p:nvSpPr>
          <p:cNvPr id="20" name="Speech Bubble: Rectangle 17">
            <a:extLst>
              <a:ext uri="{FF2B5EF4-FFF2-40B4-BE49-F238E27FC236}">
                <a16:creationId xmlns:a16="http://schemas.microsoft.com/office/drawing/2014/main" id="{81ACE0F2-3D95-F043-943E-A2F37EC5C994}"/>
              </a:ext>
            </a:extLst>
          </p:cNvPr>
          <p:cNvSpPr/>
          <p:nvPr/>
        </p:nvSpPr>
        <p:spPr bwMode="auto">
          <a:xfrm>
            <a:off x="823830" y="1408079"/>
            <a:ext cx="4332208" cy="1998954"/>
          </a:xfrm>
          <a:prstGeom prst="wedgeRectCallout">
            <a:avLst>
              <a:gd name="adj1" fmla="val 26052"/>
              <a:gd name="adj2" fmla="val 22417"/>
            </a:avLst>
          </a:prstGeom>
          <a:noFill/>
          <a:ln w="9525" cap="flat" cmpd="sng" algn="ctr">
            <a:noFill/>
            <a:prstDash val="solid"/>
            <a:headEnd type="none" w="med" len="med"/>
            <a:tailEnd type="none" w="med" len="med"/>
          </a:ln>
          <a:effectLst/>
        </p:spPr>
        <p:style>
          <a:lnRef idx="0">
            <a:scrgbClr r="0" g="0" b="0"/>
          </a:lnRef>
          <a:fillRef idx="0">
            <a:scrgbClr r="0" g="0" b="0"/>
          </a:fillRef>
          <a:effectRef idx="0">
            <a:scrgbClr r="0" g="0" b="0"/>
          </a:effectRef>
          <a:fontRef idx="major"/>
        </p:style>
        <p:txBody>
          <a:bodyPr rot="0" spcFirstLastPara="0" vertOverflow="overflow" horzOverflow="overflow" vert="horz" wrap="square" lIns="182857" tIns="146285" rIns="182857" bIns="146285"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Segoe UI"/>
                <a:ea typeface="+mj-ea"/>
                <a:cs typeface="+mj-cs"/>
              </a:rPr>
              <a:t>This is </a:t>
            </a:r>
            <a:r>
              <a:rPr kumimoji="0" lang="en-US" sz="2000" b="1" i="0" u="none" strike="noStrike" kern="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taking real estate away</a:t>
            </a:r>
            <a:r>
              <a:rPr kumimoji="0" lang="en-US" sz="2000" b="0" i="0" u="none" strike="noStrike" kern="0" cap="none" spc="0" normalizeH="0" baseline="0" noProof="0">
                <a:ln>
                  <a:noFill/>
                </a:ln>
                <a:solidFill>
                  <a:srgbClr val="000000"/>
                </a:solidFill>
                <a:effectLst/>
                <a:uLnTx/>
                <a:uFillTx/>
                <a:latin typeface="Segoe UI Semibold" panose="020B0702040204020203" pitchFamily="34" charset="0"/>
                <a:ea typeface="+mj-ea"/>
                <a:cs typeface="Segoe UI Semibold" panose="020B0702040204020203" pitchFamily="34" charset="0"/>
              </a:rPr>
              <a:t> </a:t>
            </a:r>
            <a:r>
              <a:rPr kumimoji="0" lang="en-US" sz="2000" b="0" i="0" u="none" strike="noStrike" kern="0" cap="none" spc="0" normalizeH="0" baseline="0" noProof="0">
                <a:ln>
                  <a:noFill/>
                </a:ln>
                <a:solidFill>
                  <a:srgbClr val="000000"/>
                </a:solidFill>
                <a:effectLst/>
                <a:uLnTx/>
                <a:uFillTx/>
                <a:latin typeface="Segoe UI"/>
                <a:ea typeface="+mj-ea"/>
                <a:cs typeface="+mj-cs"/>
              </a:rPr>
              <a:t>from the status bar where I usually grab the window from moving around on the desktop.</a:t>
            </a:r>
          </a:p>
        </p:txBody>
      </p:sp>
      <p:sp>
        <p:nvSpPr>
          <p:cNvPr id="22" name="TextBox 21">
            <a:extLst>
              <a:ext uri="{FF2B5EF4-FFF2-40B4-BE49-F238E27FC236}">
                <a16:creationId xmlns:a16="http://schemas.microsoft.com/office/drawing/2014/main" id="{69E8B83B-2011-5549-973C-DD9E982C1D12}"/>
              </a:ext>
            </a:extLst>
          </p:cNvPr>
          <p:cNvSpPr txBox="1"/>
          <p:nvPr/>
        </p:nvSpPr>
        <p:spPr>
          <a:xfrm>
            <a:off x="608589" y="1464021"/>
            <a:ext cx="466605" cy="677108"/>
          </a:xfrm>
          <a:prstGeom prst="rect">
            <a:avLst/>
          </a:prstGeom>
          <a:noFill/>
        </p:spPr>
        <p:txBody>
          <a:bodyPr wrap="square" lIns="0" tIns="0" rIns="0" bIns="0" rtlCol="0">
            <a:spAutoFit/>
          </a:bodyPr>
          <a:lstStyle/>
          <a:p>
            <a:pPr marL="0" marR="0" lvl="0" indent="0" algn="l" defTabSz="9324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Arial Black" panose="020B0A04020102020204" pitchFamily="34" charset="0"/>
                <a:ea typeface="Baskerville" panose="02020502070401020303" pitchFamily="18" charset="0"/>
                <a:cs typeface="Bodoni MT Condensed" panose="020F0502020204030204" pitchFamily="34" charset="0"/>
              </a:rPr>
              <a:t>“</a:t>
            </a:r>
          </a:p>
        </p:txBody>
      </p:sp>
      <p:pic>
        <p:nvPicPr>
          <p:cNvPr id="23" name="Picture 22" descr="A screenshot of a social media post&#10;&#10;Description automatically generated">
            <a:extLst>
              <a:ext uri="{FF2B5EF4-FFF2-40B4-BE49-F238E27FC236}">
                <a16:creationId xmlns:a16="http://schemas.microsoft.com/office/drawing/2014/main" id="{254DB5DB-97AD-194B-AB41-CCCE72E912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2459" r="24028" b="78920"/>
          <a:stretch/>
        </p:blipFill>
        <p:spPr>
          <a:xfrm>
            <a:off x="8381578" y="1158822"/>
            <a:ext cx="3419654" cy="474594"/>
          </a:xfrm>
          <a:prstGeom prst="rect">
            <a:avLst/>
          </a:prstGeom>
          <a:effectLst>
            <a:outerShdw blurRad="50800" dist="38100" dir="2700000" algn="tl" rotWithShape="0">
              <a:prstClr val="black">
                <a:alpha val="40000"/>
              </a:prstClr>
            </a:outerShdw>
          </a:effectLst>
        </p:spPr>
      </p:pic>
      <p:grpSp>
        <p:nvGrpSpPr>
          <p:cNvPr id="116" name="Group 115">
            <a:extLst>
              <a:ext uri="{FF2B5EF4-FFF2-40B4-BE49-F238E27FC236}">
                <a16:creationId xmlns:a16="http://schemas.microsoft.com/office/drawing/2014/main" id="{610904FC-E30B-4E8E-83A3-BF72A2B164E7}"/>
              </a:ext>
            </a:extLst>
          </p:cNvPr>
          <p:cNvGrpSpPr/>
          <p:nvPr/>
        </p:nvGrpSpPr>
        <p:grpSpPr>
          <a:xfrm>
            <a:off x="4435521" y="2126219"/>
            <a:ext cx="6321509" cy="4146828"/>
            <a:chOff x="16263938" y="1233488"/>
            <a:chExt cx="6788150" cy="4452938"/>
          </a:xfrm>
        </p:grpSpPr>
        <p:sp>
          <p:nvSpPr>
            <p:cNvPr id="7" name="Freeform 7">
              <a:extLst>
                <a:ext uri="{FF2B5EF4-FFF2-40B4-BE49-F238E27FC236}">
                  <a16:creationId xmlns:a16="http://schemas.microsoft.com/office/drawing/2014/main" id="{246BFCF0-4939-4F2D-8FD1-163EDA0D27BD}"/>
                </a:ext>
              </a:extLst>
            </p:cNvPr>
            <p:cNvSpPr>
              <a:spLocks/>
            </p:cNvSpPr>
            <p:nvPr/>
          </p:nvSpPr>
          <p:spPr bwMode="auto">
            <a:xfrm>
              <a:off x="16263938" y="5481638"/>
              <a:ext cx="6788150" cy="204788"/>
            </a:xfrm>
            <a:custGeom>
              <a:avLst/>
              <a:gdLst>
                <a:gd name="T0" fmla="*/ 2138 w 2170"/>
                <a:gd name="T1" fmla="*/ 65 h 65"/>
                <a:gd name="T2" fmla="*/ 32 w 2170"/>
                <a:gd name="T3" fmla="*/ 65 h 65"/>
                <a:gd name="T4" fmla="*/ 0 w 2170"/>
                <a:gd name="T5" fmla="*/ 33 h 65"/>
                <a:gd name="T6" fmla="*/ 32 w 2170"/>
                <a:gd name="T7" fmla="*/ 0 h 65"/>
                <a:gd name="T8" fmla="*/ 2138 w 2170"/>
                <a:gd name="T9" fmla="*/ 0 h 65"/>
                <a:gd name="T10" fmla="*/ 2170 w 2170"/>
                <a:gd name="T11" fmla="*/ 33 h 65"/>
                <a:gd name="T12" fmla="*/ 2138 w 2170"/>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2170" h="65">
                  <a:moveTo>
                    <a:pt x="2138" y="65"/>
                  </a:moveTo>
                  <a:cubicBezTo>
                    <a:pt x="32" y="65"/>
                    <a:pt x="32" y="65"/>
                    <a:pt x="32" y="65"/>
                  </a:cubicBezTo>
                  <a:cubicBezTo>
                    <a:pt x="14" y="65"/>
                    <a:pt x="0" y="51"/>
                    <a:pt x="0" y="33"/>
                  </a:cubicBezTo>
                  <a:cubicBezTo>
                    <a:pt x="0" y="15"/>
                    <a:pt x="14" y="0"/>
                    <a:pt x="32" y="0"/>
                  </a:cubicBezTo>
                  <a:cubicBezTo>
                    <a:pt x="2138" y="0"/>
                    <a:pt x="2138" y="0"/>
                    <a:pt x="2138" y="0"/>
                  </a:cubicBezTo>
                  <a:cubicBezTo>
                    <a:pt x="2156" y="0"/>
                    <a:pt x="2170" y="15"/>
                    <a:pt x="2170" y="33"/>
                  </a:cubicBezTo>
                  <a:cubicBezTo>
                    <a:pt x="2170" y="51"/>
                    <a:pt x="2156" y="65"/>
                    <a:pt x="2138" y="65"/>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8">
              <a:extLst>
                <a:ext uri="{FF2B5EF4-FFF2-40B4-BE49-F238E27FC236}">
                  <a16:creationId xmlns:a16="http://schemas.microsoft.com/office/drawing/2014/main" id="{2BEAE3C2-1BCC-41CD-A24F-C3AE57C04B51}"/>
                </a:ext>
              </a:extLst>
            </p:cNvPr>
            <p:cNvSpPr>
              <a:spLocks/>
            </p:cNvSpPr>
            <p:nvPr/>
          </p:nvSpPr>
          <p:spPr bwMode="auto">
            <a:xfrm>
              <a:off x="17486313" y="3405188"/>
              <a:ext cx="195263" cy="192088"/>
            </a:xfrm>
            <a:custGeom>
              <a:avLst/>
              <a:gdLst>
                <a:gd name="T0" fmla="*/ 50 w 62"/>
                <a:gd name="T1" fmla="*/ 11 h 61"/>
                <a:gd name="T2" fmla="*/ 51 w 62"/>
                <a:gd name="T3" fmla="*/ 50 h 61"/>
                <a:gd name="T4" fmla="*/ 12 w 62"/>
                <a:gd name="T5" fmla="*/ 51 h 61"/>
                <a:gd name="T6" fmla="*/ 11 w 62"/>
                <a:gd name="T7" fmla="*/ 11 h 61"/>
                <a:gd name="T8" fmla="*/ 50 w 62"/>
                <a:gd name="T9" fmla="*/ 11 h 61"/>
              </a:gdLst>
              <a:ahLst/>
              <a:cxnLst>
                <a:cxn ang="0">
                  <a:pos x="T0" y="T1"/>
                </a:cxn>
                <a:cxn ang="0">
                  <a:pos x="T2" y="T3"/>
                </a:cxn>
                <a:cxn ang="0">
                  <a:pos x="T4" y="T5"/>
                </a:cxn>
                <a:cxn ang="0">
                  <a:pos x="T6" y="T7"/>
                </a:cxn>
                <a:cxn ang="0">
                  <a:pos x="T8" y="T9"/>
                </a:cxn>
              </a:cxnLst>
              <a:rect l="0" t="0" r="r" b="b"/>
              <a:pathLst>
                <a:path w="62" h="61">
                  <a:moveTo>
                    <a:pt x="50" y="11"/>
                  </a:moveTo>
                  <a:cubicBezTo>
                    <a:pt x="61" y="22"/>
                    <a:pt x="62" y="39"/>
                    <a:pt x="51" y="50"/>
                  </a:cubicBezTo>
                  <a:cubicBezTo>
                    <a:pt x="40" y="61"/>
                    <a:pt x="23" y="61"/>
                    <a:pt x="12" y="51"/>
                  </a:cubicBezTo>
                  <a:cubicBezTo>
                    <a:pt x="0" y="40"/>
                    <a:pt x="0" y="22"/>
                    <a:pt x="11" y="11"/>
                  </a:cubicBezTo>
                  <a:cubicBezTo>
                    <a:pt x="22" y="0"/>
                    <a:pt x="39" y="0"/>
                    <a:pt x="50" y="11"/>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9">
              <a:extLst>
                <a:ext uri="{FF2B5EF4-FFF2-40B4-BE49-F238E27FC236}">
                  <a16:creationId xmlns:a16="http://schemas.microsoft.com/office/drawing/2014/main" id="{E51CF0EE-A2AF-4032-AE89-DBCD58F4863D}"/>
                </a:ext>
              </a:extLst>
            </p:cNvPr>
            <p:cNvSpPr>
              <a:spLocks/>
            </p:cNvSpPr>
            <p:nvPr/>
          </p:nvSpPr>
          <p:spPr bwMode="auto">
            <a:xfrm>
              <a:off x="17802225" y="3009900"/>
              <a:ext cx="263525" cy="268288"/>
            </a:xfrm>
            <a:custGeom>
              <a:avLst/>
              <a:gdLst>
                <a:gd name="T0" fmla="*/ 69 w 84"/>
                <a:gd name="T1" fmla="*/ 70 h 85"/>
                <a:gd name="T2" fmla="*/ 15 w 84"/>
                <a:gd name="T3" fmla="*/ 70 h 85"/>
                <a:gd name="T4" fmla="*/ 15 w 84"/>
                <a:gd name="T5" fmla="*/ 15 h 85"/>
                <a:gd name="T6" fmla="*/ 69 w 84"/>
                <a:gd name="T7" fmla="*/ 15 h 85"/>
                <a:gd name="T8" fmla="*/ 69 w 84"/>
                <a:gd name="T9" fmla="*/ 70 h 85"/>
              </a:gdLst>
              <a:ahLst/>
              <a:cxnLst>
                <a:cxn ang="0">
                  <a:pos x="T0" y="T1"/>
                </a:cxn>
                <a:cxn ang="0">
                  <a:pos x="T2" y="T3"/>
                </a:cxn>
                <a:cxn ang="0">
                  <a:pos x="T4" y="T5"/>
                </a:cxn>
                <a:cxn ang="0">
                  <a:pos x="T6" y="T7"/>
                </a:cxn>
                <a:cxn ang="0">
                  <a:pos x="T8" y="T9"/>
                </a:cxn>
              </a:cxnLst>
              <a:rect l="0" t="0" r="r" b="b"/>
              <a:pathLst>
                <a:path w="84" h="85">
                  <a:moveTo>
                    <a:pt x="69" y="70"/>
                  </a:moveTo>
                  <a:cubicBezTo>
                    <a:pt x="54" y="85"/>
                    <a:pt x="30" y="85"/>
                    <a:pt x="15" y="70"/>
                  </a:cubicBezTo>
                  <a:cubicBezTo>
                    <a:pt x="0" y="55"/>
                    <a:pt x="0" y="30"/>
                    <a:pt x="15" y="15"/>
                  </a:cubicBezTo>
                  <a:cubicBezTo>
                    <a:pt x="30" y="1"/>
                    <a:pt x="54" y="0"/>
                    <a:pt x="69" y="15"/>
                  </a:cubicBezTo>
                  <a:cubicBezTo>
                    <a:pt x="84" y="30"/>
                    <a:pt x="84" y="55"/>
                    <a:pt x="69" y="7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Freeform 10">
              <a:extLst>
                <a:ext uri="{FF2B5EF4-FFF2-40B4-BE49-F238E27FC236}">
                  <a16:creationId xmlns:a16="http://schemas.microsoft.com/office/drawing/2014/main" id="{4A83A356-A032-43CC-B27A-FEAF40ADB77C}"/>
                </a:ext>
              </a:extLst>
            </p:cNvPr>
            <p:cNvSpPr>
              <a:spLocks/>
            </p:cNvSpPr>
            <p:nvPr/>
          </p:nvSpPr>
          <p:spPr bwMode="auto">
            <a:xfrm>
              <a:off x="17521238" y="3057525"/>
              <a:ext cx="496888" cy="504825"/>
            </a:xfrm>
            <a:custGeom>
              <a:avLst/>
              <a:gdLst>
                <a:gd name="T0" fmla="*/ 207 w 313"/>
                <a:gd name="T1" fmla="*/ 0 h 318"/>
                <a:gd name="T2" fmla="*/ 0 w 313"/>
                <a:gd name="T3" fmla="*/ 240 h 318"/>
                <a:gd name="T4" fmla="*/ 79 w 313"/>
                <a:gd name="T5" fmla="*/ 318 h 318"/>
                <a:gd name="T6" fmla="*/ 313 w 313"/>
                <a:gd name="T7" fmla="*/ 109 h 318"/>
                <a:gd name="T8" fmla="*/ 207 w 313"/>
                <a:gd name="T9" fmla="*/ 0 h 318"/>
              </a:gdLst>
              <a:ahLst/>
              <a:cxnLst>
                <a:cxn ang="0">
                  <a:pos x="T0" y="T1"/>
                </a:cxn>
                <a:cxn ang="0">
                  <a:pos x="T2" y="T3"/>
                </a:cxn>
                <a:cxn ang="0">
                  <a:pos x="T4" y="T5"/>
                </a:cxn>
                <a:cxn ang="0">
                  <a:pos x="T6" y="T7"/>
                </a:cxn>
                <a:cxn ang="0">
                  <a:pos x="T8" y="T9"/>
                </a:cxn>
              </a:cxnLst>
              <a:rect l="0" t="0" r="r" b="b"/>
              <a:pathLst>
                <a:path w="313" h="318">
                  <a:moveTo>
                    <a:pt x="207" y="0"/>
                  </a:moveTo>
                  <a:lnTo>
                    <a:pt x="0" y="240"/>
                  </a:lnTo>
                  <a:lnTo>
                    <a:pt x="79" y="318"/>
                  </a:lnTo>
                  <a:lnTo>
                    <a:pt x="313" y="109"/>
                  </a:lnTo>
                  <a:lnTo>
                    <a:pt x="207"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Freeform 11">
              <a:extLst>
                <a:ext uri="{FF2B5EF4-FFF2-40B4-BE49-F238E27FC236}">
                  <a16:creationId xmlns:a16="http://schemas.microsoft.com/office/drawing/2014/main" id="{A01EB2C9-68B5-4F97-8A8D-DA874D134C0C}"/>
                </a:ext>
              </a:extLst>
            </p:cNvPr>
            <p:cNvSpPr>
              <a:spLocks/>
            </p:cNvSpPr>
            <p:nvPr/>
          </p:nvSpPr>
          <p:spPr bwMode="auto">
            <a:xfrm>
              <a:off x="18381663" y="2503488"/>
              <a:ext cx="284163" cy="439738"/>
            </a:xfrm>
            <a:custGeom>
              <a:avLst/>
              <a:gdLst>
                <a:gd name="T0" fmla="*/ 74 w 91"/>
                <a:gd name="T1" fmla="*/ 72 h 139"/>
                <a:gd name="T2" fmla="*/ 44 w 91"/>
                <a:gd name="T3" fmla="*/ 18 h 139"/>
                <a:gd name="T4" fmla="*/ 30 w 91"/>
                <a:gd name="T5" fmla="*/ 14 h 139"/>
                <a:gd name="T6" fmla="*/ 14 w 91"/>
                <a:gd name="T7" fmla="*/ 9 h 139"/>
                <a:gd name="T8" fmla="*/ 2 w 91"/>
                <a:gd name="T9" fmla="*/ 7 h 139"/>
                <a:gd name="T10" fmla="*/ 8 w 91"/>
                <a:gd name="T11" fmla="*/ 18 h 139"/>
                <a:gd name="T12" fmla="*/ 9 w 91"/>
                <a:gd name="T13" fmla="*/ 33 h 139"/>
                <a:gd name="T14" fmla="*/ 17 w 91"/>
                <a:gd name="T15" fmla="*/ 46 h 139"/>
                <a:gd name="T16" fmla="*/ 3 w 91"/>
                <a:gd name="T17" fmla="*/ 49 h 139"/>
                <a:gd name="T18" fmla="*/ 33 w 91"/>
                <a:gd name="T19" fmla="*/ 77 h 139"/>
                <a:gd name="T20" fmla="*/ 39 w 91"/>
                <a:gd name="T21" fmla="*/ 82 h 139"/>
                <a:gd name="T22" fmla="*/ 68 w 91"/>
                <a:gd name="T23" fmla="*/ 139 h 139"/>
                <a:gd name="T24" fmla="*/ 91 w 91"/>
                <a:gd name="T25" fmla="*/ 110 h 139"/>
                <a:gd name="T26" fmla="*/ 74 w 91"/>
                <a:gd name="T27" fmla="*/ 7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139">
                  <a:moveTo>
                    <a:pt x="74" y="72"/>
                  </a:moveTo>
                  <a:cubicBezTo>
                    <a:pt x="67" y="44"/>
                    <a:pt x="60" y="36"/>
                    <a:pt x="44" y="18"/>
                  </a:cubicBezTo>
                  <a:cubicBezTo>
                    <a:pt x="35" y="7"/>
                    <a:pt x="29" y="7"/>
                    <a:pt x="30" y="14"/>
                  </a:cubicBezTo>
                  <a:cubicBezTo>
                    <a:pt x="23" y="1"/>
                    <a:pt x="10" y="0"/>
                    <a:pt x="14" y="9"/>
                  </a:cubicBezTo>
                  <a:cubicBezTo>
                    <a:pt x="12" y="6"/>
                    <a:pt x="6" y="3"/>
                    <a:pt x="2" y="7"/>
                  </a:cubicBezTo>
                  <a:cubicBezTo>
                    <a:pt x="0" y="10"/>
                    <a:pt x="6" y="16"/>
                    <a:pt x="8" y="18"/>
                  </a:cubicBezTo>
                  <a:cubicBezTo>
                    <a:pt x="4" y="20"/>
                    <a:pt x="1" y="25"/>
                    <a:pt x="9" y="33"/>
                  </a:cubicBezTo>
                  <a:cubicBezTo>
                    <a:pt x="15" y="39"/>
                    <a:pt x="17" y="46"/>
                    <a:pt x="17" y="46"/>
                  </a:cubicBezTo>
                  <a:cubicBezTo>
                    <a:pt x="9" y="41"/>
                    <a:pt x="3" y="43"/>
                    <a:pt x="3" y="49"/>
                  </a:cubicBezTo>
                  <a:cubicBezTo>
                    <a:pt x="12" y="55"/>
                    <a:pt x="22" y="69"/>
                    <a:pt x="33" y="77"/>
                  </a:cubicBezTo>
                  <a:cubicBezTo>
                    <a:pt x="35" y="79"/>
                    <a:pt x="37" y="80"/>
                    <a:pt x="39" y="82"/>
                  </a:cubicBezTo>
                  <a:cubicBezTo>
                    <a:pt x="68" y="139"/>
                    <a:pt x="68" y="139"/>
                    <a:pt x="68" y="139"/>
                  </a:cubicBezTo>
                  <a:cubicBezTo>
                    <a:pt x="91" y="110"/>
                    <a:pt x="91" y="110"/>
                    <a:pt x="91" y="110"/>
                  </a:cubicBezTo>
                  <a:cubicBezTo>
                    <a:pt x="74" y="72"/>
                    <a:pt x="74" y="72"/>
                    <a:pt x="74" y="72"/>
                  </a:cubicBezTo>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12">
              <a:extLst>
                <a:ext uri="{FF2B5EF4-FFF2-40B4-BE49-F238E27FC236}">
                  <a16:creationId xmlns:a16="http://schemas.microsoft.com/office/drawing/2014/main" id="{0092A3E6-E7C0-4CCF-AC14-B0118A1552C8}"/>
                </a:ext>
              </a:extLst>
            </p:cNvPr>
            <p:cNvSpPr>
              <a:spLocks/>
            </p:cNvSpPr>
            <p:nvPr/>
          </p:nvSpPr>
          <p:spPr bwMode="auto">
            <a:xfrm>
              <a:off x="18691225" y="3065463"/>
              <a:ext cx="174625" cy="174625"/>
            </a:xfrm>
            <a:custGeom>
              <a:avLst/>
              <a:gdLst>
                <a:gd name="T0" fmla="*/ 1 w 56"/>
                <a:gd name="T1" fmla="*/ 28 h 55"/>
                <a:gd name="T2" fmla="*/ 28 w 56"/>
                <a:gd name="T3" fmla="*/ 0 h 55"/>
                <a:gd name="T4" fmla="*/ 56 w 56"/>
                <a:gd name="T5" fmla="*/ 27 h 55"/>
                <a:gd name="T6" fmla="*/ 29 w 56"/>
                <a:gd name="T7" fmla="*/ 55 h 55"/>
                <a:gd name="T8" fmla="*/ 1 w 56"/>
                <a:gd name="T9" fmla="*/ 28 h 55"/>
              </a:gdLst>
              <a:ahLst/>
              <a:cxnLst>
                <a:cxn ang="0">
                  <a:pos x="T0" y="T1"/>
                </a:cxn>
                <a:cxn ang="0">
                  <a:pos x="T2" y="T3"/>
                </a:cxn>
                <a:cxn ang="0">
                  <a:pos x="T4" y="T5"/>
                </a:cxn>
                <a:cxn ang="0">
                  <a:pos x="T6" y="T7"/>
                </a:cxn>
                <a:cxn ang="0">
                  <a:pos x="T8" y="T9"/>
                </a:cxn>
              </a:cxnLst>
              <a:rect l="0" t="0" r="r" b="b"/>
              <a:pathLst>
                <a:path w="56" h="55">
                  <a:moveTo>
                    <a:pt x="1" y="28"/>
                  </a:moveTo>
                  <a:cubicBezTo>
                    <a:pt x="0" y="13"/>
                    <a:pt x="12" y="1"/>
                    <a:pt x="28" y="0"/>
                  </a:cubicBezTo>
                  <a:cubicBezTo>
                    <a:pt x="43" y="0"/>
                    <a:pt x="55" y="12"/>
                    <a:pt x="56" y="27"/>
                  </a:cubicBezTo>
                  <a:cubicBezTo>
                    <a:pt x="56" y="42"/>
                    <a:pt x="44" y="55"/>
                    <a:pt x="29" y="55"/>
                  </a:cubicBezTo>
                  <a:cubicBezTo>
                    <a:pt x="14" y="55"/>
                    <a:pt x="1" y="43"/>
                    <a:pt x="1" y="28"/>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13">
              <a:extLst>
                <a:ext uri="{FF2B5EF4-FFF2-40B4-BE49-F238E27FC236}">
                  <a16:creationId xmlns:a16="http://schemas.microsoft.com/office/drawing/2014/main" id="{36C90B3B-CD38-40CF-A5C8-0490A4AC5ED1}"/>
                </a:ext>
              </a:extLst>
            </p:cNvPr>
            <p:cNvSpPr>
              <a:spLocks/>
            </p:cNvSpPr>
            <p:nvPr/>
          </p:nvSpPr>
          <p:spPr bwMode="auto">
            <a:xfrm>
              <a:off x="18168938" y="3041650"/>
              <a:ext cx="238125" cy="239713"/>
            </a:xfrm>
            <a:custGeom>
              <a:avLst/>
              <a:gdLst>
                <a:gd name="T0" fmla="*/ 38 w 76"/>
                <a:gd name="T1" fmla="*/ 0 h 76"/>
                <a:gd name="T2" fmla="*/ 76 w 76"/>
                <a:gd name="T3" fmla="*/ 38 h 76"/>
                <a:gd name="T4" fmla="*/ 39 w 76"/>
                <a:gd name="T5" fmla="*/ 76 h 76"/>
                <a:gd name="T6" fmla="*/ 0 w 76"/>
                <a:gd name="T7" fmla="*/ 38 h 76"/>
                <a:gd name="T8" fmla="*/ 38 w 76"/>
                <a:gd name="T9" fmla="*/ 0 h 76"/>
              </a:gdLst>
              <a:ahLst/>
              <a:cxnLst>
                <a:cxn ang="0">
                  <a:pos x="T0" y="T1"/>
                </a:cxn>
                <a:cxn ang="0">
                  <a:pos x="T2" y="T3"/>
                </a:cxn>
                <a:cxn ang="0">
                  <a:pos x="T4" y="T5"/>
                </a:cxn>
                <a:cxn ang="0">
                  <a:pos x="T6" y="T7"/>
                </a:cxn>
                <a:cxn ang="0">
                  <a:pos x="T8" y="T9"/>
                </a:cxn>
              </a:cxnLst>
              <a:rect l="0" t="0" r="r" b="b"/>
              <a:pathLst>
                <a:path w="76" h="76">
                  <a:moveTo>
                    <a:pt x="38" y="0"/>
                  </a:moveTo>
                  <a:cubicBezTo>
                    <a:pt x="59" y="0"/>
                    <a:pt x="76" y="17"/>
                    <a:pt x="76" y="38"/>
                  </a:cubicBezTo>
                  <a:cubicBezTo>
                    <a:pt x="76" y="58"/>
                    <a:pt x="59" y="76"/>
                    <a:pt x="39" y="76"/>
                  </a:cubicBezTo>
                  <a:cubicBezTo>
                    <a:pt x="18" y="76"/>
                    <a:pt x="1" y="59"/>
                    <a:pt x="0" y="38"/>
                  </a:cubicBezTo>
                  <a:cubicBezTo>
                    <a:pt x="0" y="18"/>
                    <a:pt x="17" y="0"/>
                    <a:pt x="38"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14">
              <a:extLst>
                <a:ext uri="{FF2B5EF4-FFF2-40B4-BE49-F238E27FC236}">
                  <a16:creationId xmlns:a16="http://schemas.microsoft.com/office/drawing/2014/main" id="{66BE2873-2477-41C6-BD77-B6A040E620C3}"/>
                </a:ext>
              </a:extLst>
            </p:cNvPr>
            <p:cNvSpPr>
              <a:spLocks/>
            </p:cNvSpPr>
            <p:nvPr/>
          </p:nvSpPr>
          <p:spPr bwMode="auto">
            <a:xfrm>
              <a:off x="18288000" y="3041650"/>
              <a:ext cx="493713" cy="239713"/>
            </a:xfrm>
            <a:custGeom>
              <a:avLst/>
              <a:gdLst>
                <a:gd name="T0" fmla="*/ 0 w 311"/>
                <a:gd name="T1" fmla="*/ 151 h 151"/>
                <a:gd name="T2" fmla="*/ 311 w 311"/>
                <a:gd name="T3" fmla="*/ 125 h 151"/>
                <a:gd name="T4" fmla="*/ 309 w 311"/>
                <a:gd name="T5" fmla="*/ 15 h 151"/>
                <a:gd name="T6" fmla="*/ 0 w 311"/>
                <a:gd name="T7" fmla="*/ 0 h 151"/>
                <a:gd name="T8" fmla="*/ 0 w 311"/>
                <a:gd name="T9" fmla="*/ 151 h 151"/>
              </a:gdLst>
              <a:ahLst/>
              <a:cxnLst>
                <a:cxn ang="0">
                  <a:pos x="T0" y="T1"/>
                </a:cxn>
                <a:cxn ang="0">
                  <a:pos x="T2" y="T3"/>
                </a:cxn>
                <a:cxn ang="0">
                  <a:pos x="T4" y="T5"/>
                </a:cxn>
                <a:cxn ang="0">
                  <a:pos x="T6" y="T7"/>
                </a:cxn>
                <a:cxn ang="0">
                  <a:pos x="T8" y="T9"/>
                </a:cxn>
              </a:cxnLst>
              <a:rect l="0" t="0" r="r" b="b"/>
              <a:pathLst>
                <a:path w="311" h="151">
                  <a:moveTo>
                    <a:pt x="0" y="151"/>
                  </a:moveTo>
                  <a:lnTo>
                    <a:pt x="311" y="125"/>
                  </a:lnTo>
                  <a:lnTo>
                    <a:pt x="309" y="15"/>
                  </a:lnTo>
                  <a:lnTo>
                    <a:pt x="0" y="0"/>
                  </a:lnTo>
                  <a:lnTo>
                    <a:pt x="0" y="1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15">
              <a:extLst>
                <a:ext uri="{FF2B5EF4-FFF2-40B4-BE49-F238E27FC236}">
                  <a16:creationId xmlns:a16="http://schemas.microsoft.com/office/drawing/2014/main" id="{5AFEF3DA-91CF-4850-97A3-8EB86514B0ED}"/>
                </a:ext>
              </a:extLst>
            </p:cNvPr>
            <p:cNvSpPr>
              <a:spLocks/>
            </p:cNvSpPr>
            <p:nvPr/>
          </p:nvSpPr>
          <p:spPr bwMode="auto">
            <a:xfrm>
              <a:off x="18681700" y="3057525"/>
              <a:ext cx="196850" cy="195263"/>
            </a:xfrm>
            <a:custGeom>
              <a:avLst/>
              <a:gdLst>
                <a:gd name="T0" fmla="*/ 17 w 63"/>
                <a:gd name="T1" fmla="*/ 7 h 62"/>
                <a:gd name="T2" fmla="*/ 55 w 63"/>
                <a:gd name="T3" fmla="*/ 17 h 62"/>
                <a:gd name="T4" fmla="*/ 45 w 63"/>
                <a:gd name="T5" fmla="*/ 55 h 62"/>
                <a:gd name="T6" fmla="*/ 7 w 63"/>
                <a:gd name="T7" fmla="*/ 45 h 62"/>
                <a:gd name="T8" fmla="*/ 17 w 63"/>
                <a:gd name="T9" fmla="*/ 7 h 62"/>
              </a:gdLst>
              <a:ahLst/>
              <a:cxnLst>
                <a:cxn ang="0">
                  <a:pos x="T0" y="T1"/>
                </a:cxn>
                <a:cxn ang="0">
                  <a:pos x="T2" y="T3"/>
                </a:cxn>
                <a:cxn ang="0">
                  <a:pos x="T4" y="T5"/>
                </a:cxn>
                <a:cxn ang="0">
                  <a:pos x="T6" y="T7"/>
                </a:cxn>
                <a:cxn ang="0">
                  <a:pos x="T8" y="T9"/>
                </a:cxn>
              </a:cxnLst>
              <a:rect l="0" t="0" r="r" b="b"/>
              <a:pathLst>
                <a:path w="63" h="62">
                  <a:moveTo>
                    <a:pt x="17" y="7"/>
                  </a:moveTo>
                  <a:cubicBezTo>
                    <a:pt x="30" y="0"/>
                    <a:pt x="47" y="4"/>
                    <a:pt x="55" y="17"/>
                  </a:cubicBezTo>
                  <a:cubicBezTo>
                    <a:pt x="63" y="30"/>
                    <a:pt x="58" y="47"/>
                    <a:pt x="45" y="55"/>
                  </a:cubicBezTo>
                  <a:cubicBezTo>
                    <a:pt x="32" y="62"/>
                    <a:pt x="15" y="58"/>
                    <a:pt x="7" y="45"/>
                  </a:cubicBezTo>
                  <a:cubicBezTo>
                    <a:pt x="0" y="32"/>
                    <a:pt x="4" y="15"/>
                    <a:pt x="17" y="7"/>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16">
              <a:extLst>
                <a:ext uri="{FF2B5EF4-FFF2-40B4-BE49-F238E27FC236}">
                  <a16:creationId xmlns:a16="http://schemas.microsoft.com/office/drawing/2014/main" id="{419F6A9A-E27E-419A-949E-EF9475453177}"/>
                </a:ext>
              </a:extLst>
            </p:cNvPr>
            <p:cNvSpPr>
              <a:spLocks/>
            </p:cNvSpPr>
            <p:nvPr/>
          </p:nvSpPr>
          <p:spPr bwMode="auto">
            <a:xfrm>
              <a:off x="18526125" y="2755900"/>
              <a:ext cx="328613" cy="442913"/>
            </a:xfrm>
            <a:custGeom>
              <a:avLst/>
              <a:gdLst>
                <a:gd name="T0" fmla="*/ 0 w 207"/>
                <a:gd name="T1" fmla="*/ 44 h 279"/>
                <a:gd name="T2" fmla="*/ 112 w 207"/>
                <a:gd name="T3" fmla="*/ 279 h 279"/>
                <a:gd name="T4" fmla="*/ 207 w 207"/>
                <a:gd name="T5" fmla="*/ 223 h 279"/>
                <a:gd name="T6" fmla="*/ 86 w 207"/>
                <a:gd name="T7" fmla="*/ 0 h 279"/>
                <a:gd name="T8" fmla="*/ 0 w 207"/>
                <a:gd name="T9" fmla="*/ 44 h 279"/>
              </a:gdLst>
              <a:ahLst/>
              <a:cxnLst>
                <a:cxn ang="0">
                  <a:pos x="T0" y="T1"/>
                </a:cxn>
                <a:cxn ang="0">
                  <a:pos x="T2" y="T3"/>
                </a:cxn>
                <a:cxn ang="0">
                  <a:pos x="T4" y="T5"/>
                </a:cxn>
                <a:cxn ang="0">
                  <a:pos x="T6" y="T7"/>
                </a:cxn>
                <a:cxn ang="0">
                  <a:pos x="T8" y="T9"/>
                </a:cxn>
              </a:cxnLst>
              <a:rect l="0" t="0" r="r" b="b"/>
              <a:pathLst>
                <a:path w="207" h="279">
                  <a:moveTo>
                    <a:pt x="0" y="44"/>
                  </a:moveTo>
                  <a:lnTo>
                    <a:pt x="112" y="279"/>
                  </a:lnTo>
                  <a:lnTo>
                    <a:pt x="207" y="223"/>
                  </a:lnTo>
                  <a:lnTo>
                    <a:pt x="86" y="0"/>
                  </a:lnTo>
                  <a:lnTo>
                    <a:pt x="0" y="44"/>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17">
              <a:extLst>
                <a:ext uri="{FF2B5EF4-FFF2-40B4-BE49-F238E27FC236}">
                  <a16:creationId xmlns:a16="http://schemas.microsoft.com/office/drawing/2014/main" id="{B7ED2585-592C-43F7-863D-74AC3B75CCFF}"/>
                </a:ext>
              </a:extLst>
            </p:cNvPr>
            <p:cNvSpPr>
              <a:spLocks/>
            </p:cNvSpPr>
            <p:nvPr/>
          </p:nvSpPr>
          <p:spPr bwMode="auto">
            <a:xfrm>
              <a:off x="18365788" y="2605088"/>
              <a:ext cx="150813" cy="109538"/>
            </a:xfrm>
            <a:custGeom>
              <a:avLst/>
              <a:gdLst>
                <a:gd name="T0" fmla="*/ 81 w 95"/>
                <a:gd name="T1" fmla="*/ 0 h 69"/>
                <a:gd name="T2" fmla="*/ 0 w 95"/>
                <a:gd name="T3" fmla="*/ 34 h 69"/>
                <a:gd name="T4" fmla="*/ 12 w 95"/>
                <a:gd name="T5" fmla="*/ 69 h 69"/>
                <a:gd name="T6" fmla="*/ 95 w 95"/>
                <a:gd name="T7" fmla="*/ 44 h 69"/>
                <a:gd name="T8" fmla="*/ 81 w 95"/>
                <a:gd name="T9" fmla="*/ 0 h 69"/>
              </a:gdLst>
              <a:ahLst/>
              <a:cxnLst>
                <a:cxn ang="0">
                  <a:pos x="T0" y="T1"/>
                </a:cxn>
                <a:cxn ang="0">
                  <a:pos x="T2" y="T3"/>
                </a:cxn>
                <a:cxn ang="0">
                  <a:pos x="T4" y="T5"/>
                </a:cxn>
                <a:cxn ang="0">
                  <a:pos x="T6" y="T7"/>
                </a:cxn>
                <a:cxn ang="0">
                  <a:pos x="T8" y="T9"/>
                </a:cxn>
              </a:cxnLst>
              <a:rect l="0" t="0" r="r" b="b"/>
              <a:pathLst>
                <a:path w="95" h="69">
                  <a:moveTo>
                    <a:pt x="81" y="0"/>
                  </a:moveTo>
                  <a:lnTo>
                    <a:pt x="0" y="34"/>
                  </a:lnTo>
                  <a:lnTo>
                    <a:pt x="12" y="69"/>
                  </a:lnTo>
                  <a:lnTo>
                    <a:pt x="95" y="44"/>
                  </a:lnTo>
                  <a:lnTo>
                    <a:pt x="81"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18">
              <a:extLst>
                <a:ext uri="{FF2B5EF4-FFF2-40B4-BE49-F238E27FC236}">
                  <a16:creationId xmlns:a16="http://schemas.microsoft.com/office/drawing/2014/main" id="{BDF62AD4-126B-45E7-B198-3FAC51B8675A}"/>
                </a:ext>
              </a:extLst>
            </p:cNvPr>
            <p:cNvSpPr>
              <a:spLocks/>
            </p:cNvSpPr>
            <p:nvPr/>
          </p:nvSpPr>
          <p:spPr bwMode="auto">
            <a:xfrm>
              <a:off x="18365788" y="2605088"/>
              <a:ext cx="150813" cy="109538"/>
            </a:xfrm>
            <a:custGeom>
              <a:avLst/>
              <a:gdLst>
                <a:gd name="T0" fmla="*/ 81 w 95"/>
                <a:gd name="T1" fmla="*/ 0 h 69"/>
                <a:gd name="T2" fmla="*/ 0 w 95"/>
                <a:gd name="T3" fmla="*/ 34 h 69"/>
                <a:gd name="T4" fmla="*/ 12 w 95"/>
                <a:gd name="T5" fmla="*/ 69 h 69"/>
                <a:gd name="T6" fmla="*/ 95 w 95"/>
                <a:gd name="T7" fmla="*/ 44 h 69"/>
                <a:gd name="T8" fmla="*/ 81 w 95"/>
                <a:gd name="T9" fmla="*/ 0 h 69"/>
              </a:gdLst>
              <a:ahLst/>
              <a:cxnLst>
                <a:cxn ang="0">
                  <a:pos x="T0" y="T1"/>
                </a:cxn>
                <a:cxn ang="0">
                  <a:pos x="T2" y="T3"/>
                </a:cxn>
                <a:cxn ang="0">
                  <a:pos x="T4" y="T5"/>
                </a:cxn>
                <a:cxn ang="0">
                  <a:pos x="T6" y="T7"/>
                </a:cxn>
                <a:cxn ang="0">
                  <a:pos x="T8" y="T9"/>
                </a:cxn>
              </a:cxnLst>
              <a:rect l="0" t="0" r="r" b="b"/>
              <a:pathLst>
                <a:path w="95" h="69">
                  <a:moveTo>
                    <a:pt x="81" y="0"/>
                  </a:moveTo>
                  <a:lnTo>
                    <a:pt x="0" y="34"/>
                  </a:lnTo>
                  <a:lnTo>
                    <a:pt x="12" y="69"/>
                  </a:lnTo>
                  <a:lnTo>
                    <a:pt x="95" y="44"/>
                  </a:lnTo>
                  <a:lnTo>
                    <a:pt x="8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19">
              <a:extLst>
                <a:ext uri="{FF2B5EF4-FFF2-40B4-BE49-F238E27FC236}">
                  <a16:creationId xmlns:a16="http://schemas.microsoft.com/office/drawing/2014/main" id="{E3473BCD-2458-415E-BE29-772D8D2418A3}"/>
                </a:ext>
              </a:extLst>
            </p:cNvPr>
            <p:cNvSpPr>
              <a:spLocks/>
            </p:cNvSpPr>
            <p:nvPr/>
          </p:nvSpPr>
          <p:spPr bwMode="auto">
            <a:xfrm>
              <a:off x="18334038" y="2649538"/>
              <a:ext cx="57150" cy="80963"/>
            </a:xfrm>
            <a:custGeom>
              <a:avLst/>
              <a:gdLst>
                <a:gd name="T0" fmla="*/ 1 w 18"/>
                <a:gd name="T1" fmla="*/ 5 h 26"/>
                <a:gd name="T2" fmla="*/ 7 w 18"/>
                <a:gd name="T3" fmla="*/ 25 h 26"/>
                <a:gd name="T4" fmla="*/ 9 w 18"/>
                <a:gd name="T5" fmla="*/ 26 h 26"/>
                <a:gd name="T6" fmla="*/ 17 w 18"/>
                <a:gd name="T7" fmla="*/ 23 h 26"/>
                <a:gd name="T8" fmla="*/ 18 w 18"/>
                <a:gd name="T9" fmla="*/ 21 h 26"/>
                <a:gd name="T10" fmla="*/ 11 w 18"/>
                <a:gd name="T11" fmla="*/ 1 h 26"/>
                <a:gd name="T12" fmla="*/ 9 w 18"/>
                <a:gd name="T13" fmla="*/ 0 h 26"/>
                <a:gd name="T14" fmla="*/ 1 w 18"/>
                <a:gd name="T15" fmla="*/ 3 h 26"/>
                <a:gd name="T16" fmla="*/ 1 w 18"/>
                <a:gd name="T17"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6">
                  <a:moveTo>
                    <a:pt x="1" y="5"/>
                  </a:moveTo>
                  <a:cubicBezTo>
                    <a:pt x="7" y="25"/>
                    <a:pt x="7" y="25"/>
                    <a:pt x="7" y="25"/>
                  </a:cubicBezTo>
                  <a:cubicBezTo>
                    <a:pt x="8" y="26"/>
                    <a:pt x="9" y="26"/>
                    <a:pt x="9" y="26"/>
                  </a:cubicBezTo>
                  <a:cubicBezTo>
                    <a:pt x="17" y="23"/>
                    <a:pt x="17" y="23"/>
                    <a:pt x="17" y="23"/>
                  </a:cubicBezTo>
                  <a:cubicBezTo>
                    <a:pt x="18" y="23"/>
                    <a:pt x="18" y="22"/>
                    <a:pt x="18" y="21"/>
                  </a:cubicBezTo>
                  <a:cubicBezTo>
                    <a:pt x="11" y="1"/>
                    <a:pt x="11" y="1"/>
                    <a:pt x="11" y="1"/>
                  </a:cubicBezTo>
                  <a:cubicBezTo>
                    <a:pt x="11" y="0"/>
                    <a:pt x="10" y="0"/>
                    <a:pt x="9" y="0"/>
                  </a:cubicBezTo>
                  <a:cubicBezTo>
                    <a:pt x="1" y="3"/>
                    <a:pt x="1" y="3"/>
                    <a:pt x="1" y="3"/>
                  </a:cubicBezTo>
                  <a:cubicBezTo>
                    <a:pt x="1" y="3"/>
                    <a:pt x="0" y="4"/>
                    <a:pt x="1" y="5"/>
                  </a:cubicBezTo>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20">
              <a:extLst>
                <a:ext uri="{FF2B5EF4-FFF2-40B4-BE49-F238E27FC236}">
                  <a16:creationId xmlns:a16="http://schemas.microsoft.com/office/drawing/2014/main" id="{3DDC158F-4BE1-4556-9C12-AFAE50D511D6}"/>
                </a:ext>
              </a:extLst>
            </p:cNvPr>
            <p:cNvSpPr>
              <a:spLocks/>
            </p:cNvSpPr>
            <p:nvPr/>
          </p:nvSpPr>
          <p:spPr bwMode="auto">
            <a:xfrm>
              <a:off x="18459450" y="2605088"/>
              <a:ext cx="57150" cy="82550"/>
            </a:xfrm>
            <a:custGeom>
              <a:avLst/>
              <a:gdLst>
                <a:gd name="T0" fmla="*/ 14 w 36"/>
                <a:gd name="T1" fmla="*/ 52 h 52"/>
                <a:gd name="T2" fmla="*/ 36 w 36"/>
                <a:gd name="T3" fmla="*/ 44 h 52"/>
                <a:gd name="T4" fmla="*/ 22 w 36"/>
                <a:gd name="T5" fmla="*/ 0 h 52"/>
                <a:gd name="T6" fmla="*/ 0 w 36"/>
                <a:gd name="T7" fmla="*/ 8 h 52"/>
                <a:gd name="T8" fmla="*/ 14 w 36"/>
                <a:gd name="T9" fmla="*/ 52 h 52"/>
              </a:gdLst>
              <a:ahLst/>
              <a:cxnLst>
                <a:cxn ang="0">
                  <a:pos x="T0" y="T1"/>
                </a:cxn>
                <a:cxn ang="0">
                  <a:pos x="T2" y="T3"/>
                </a:cxn>
                <a:cxn ang="0">
                  <a:pos x="T4" y="T5"/>
                </a:cxn>
                <a:cxn ang="0">
                  <a:pos x="T6" y="T7"/>
                </a:cxn>
                <a:cxn ang="0">
                  <a:pos x="T8" y="T9"/>
                </a:cxn>
              </a:cxnLst>
              <a:rect l="0" t="0" r="r" b="b"/>
              <a:pathLst>
                <a:path w="36" h="52">
                  <a:moveTo>
                    <a:pt x="14" y="52"/>
                  </a:moveTo>
                  <a:lnTo>
                    <a:pt x="36" y="44"/>
                  </a:lnTo>
                  <a:lnTo>
                    <a:pt x="22" y="0"/>
                  </a:lnTo>
                  <a:lnTo>
                    <a:pt x="0" y="8"/>
                  </a:lnTo>
                  <a:lnTo>
                    <a:pt x="14" y="52"/>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21">
              <a:extLst>
                <a:ext uri="{FF2B5EF4-FFF2-40B4-BE49-F238E27FC236}">
                  <a16:creationId xmlns:a16="http://schemas.microsoft.com/office/drawing/2014/main" id="{8C75A860-5932-4358-AFB3-5AA81F702CDF}"/>
                </a:ext>
              </a:extLst>
            </p:cNvPr>
            <p:cNvSpPr>
              <a:spLocks/>
            </p:cNvSpPr>
            <p:nvPr/>
          </p:nvSpPr>
          <p:spPr bwMode="auto">
            <a:xfrm>
              <a:off x="18459450" y="2605088"/>
              <a:ext cx="57150" cy="82550"/>
            </a:xfrm>
            <a:custGeom>
              <a:avLst/>
              <a:gdLst>
                <a:gd name="T0" fmla="*/ 14 w 36"/>
                <a:gd name="T1" fmla="*/ 52 h 52"/>
                <a:gd name="T2" fmla="*/ 36 w 36"/>
                <a:gd name="T3" fmla="*/ 44 h 52"/>
                <a:gd name="T4" fmla="*/ 22 w 36"/>
                <a:gd name="T5" fmla="*/ 0 h 52"/>
                <a:gd name="T6" fmla="*/ 0 w 36"/>
                <a:gd name="T7" fmla="*/ 8 h 52"/>
                <a:gd name="T8" fmla="*/ 14 w 36"/>
                <a:gd name="T9" fmla="*/ 52 h 52"/>
              </a:gdLst>
              <a:ahLst/>
              <a:cxnLst>
                <a:cxn ang="0">
                  <a:pos x="T0" y="T1"/>
                </a:cxn>
                <a:cxn ang="0">
                  <a:pos x="T2" y="T3"/>
                </a:cxn>
                <a:cxn ang="0">
                  <a:pos x="T4" y="T5"/>
                </a:cxn>
                <a:cxn ang="0">
                  <a:pos x="T6" y="T7"/>
                </a:cxn>
                <a:cxn ang="0">
                  <a:pos x="T8" y="T9"/>
                </a:cxn>
              </a:cxnLst>
              <a:rect l="0" t="0" r="r" b="b"/>
              <a:pathLst>
                <a:path w="36" h="52">
                  <a:moveTo>
                    <a:pt x="14" y="52"/>
                  </a:moveTo>
                  <a:lnTo>
                    <a:pt x="36" y="44"/>
                  </a:lnTo>
                  <a:lnTo>
                    <a:pt x="22" y="0"/>
                  </a:lnTo>
                  <a:lnTo>
                    <a:pt x="0" y="8"/>
                  </a:lnTo>
                  <a:lnTo>
                    <a:pt x="14" y="5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Oval 22">
              <a:extLst>
                <a:ext uri="{FF2B5EF4-FFF2-40B4-BE49-F238E27FC236}">
                  <a16:creationId xmlns:a16="http://schemas.microsoft.com/office/drawing/2014/main" id="{EC179C5C-4064-47C7-BE4C-781F551E454C}"/>
                </a:ext>
              </a:extLst>
            </p:cNvPr>
            <p:cNvSpPr>
              <a:spLocks noChangeArrowheads="1"/>
            </p:cNvSpPr>
            <p:nvPr/>
          </p:nvSpPr>
          <p:spPr bwMode="auto">
            <a:xfrm>
              <a:off x="20127913" y="2244725"/>
              <a:ext cx="296863" cy="300038"/>
            </a:xfrm>
            <a:prstGeom prst="ellipse">
              <a:avLst/>
            </a:pr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Rectangle 23">
              <a:extLst>
                <a:ext uri="{FF2B5EF4-FFF2-40B4-BE49-F238E27FC236}">
                  <a16:creationId xmlns:a16="http://schemas.microsoft.com/office/drawing/2014/main" id="{C294FF59-9383-46AB-A12D-03445B8D3D86}"/>
                </a:ext>
              </a:extLst>
            </p:cNvPr>
            <p:cNvSpPr>
              <a:spLocks noChangeArrowheads="1"/>
            </p:cNvSpPr>
            <p:nvPr/>
          </p:nvSpPr>
          <p:spPr bwMode="auto">
            <a:xfrm>
              <a:off x="20224750" y="2449513"/>
              <a:ext cx="100013" cy="257016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24">
              <a:extLst>
                <a:ext uri="{FF2B5EF4-FFF2-40B4-BE49-F238E27FC236}">
                  <a16:creationId xmlns:a16="http://schemas.microsoft.com/office/drawing/2014/main" id="{C4971155-7457-4AB1-BE12-E3DDFFD72A68}"/>
                </a:ext>
              </a:extLst>
            </p:cNvPr>
            <p:cNvSpPr>
              <a:spLocks/>
            </p:cNvSpPr>
            <p:nvPr/>
          </p:nvSpPr>
          <p:spPr bwMode="auto">
            <a:xfrm>
              <a:off x="20243800" y="4324350"/>
              <a:ext cx="65088" cy="1223963"/>
            </a:xfrm>
            <a:custGeom>
              <a:avLst/>
              <a:gdLst>
                <a:gd name="T0" fmla="*/ 0 w 21"/>
                <a:gd name="T1" fmla="*/ 0 h 387"/>
                <a:gd name="T2" fmla="*/ 0 w 21"/>
                <a:gd name="T3" fmla="*/ 377 h 387"/>
                <a:gd name="T4" fmla="*/ 10 w 21"/>
                <a:gd name="T5" fmla="*/ 387 h 387"/>
                <a:gd name="T6" fmla="*/ 21 w 21"/>
                <a:gd name="T7" fmla="*/ 377 h 387"/>
                <a:gd name="T8" fmla="*/ 21 w 21"/>
                <a:gd name="T9" fmla="*/ 0 h 387"/>
                <a:gd name="T10" fmla="*/ 0 w 21"/>
                <a:gd name="T11" fmla="*/ 0 h 387"/>
              </a:gdLst>
              <a:ahLst/>
              <a:cxnLst>
                <a:cxn ang="0">
                  <a:pos x="T0" y="T1"/>
                </a:cxn>
                <a:cxn ang="0">
                  <a:pos x="T2" y="T3"/>
                </a:cxn>
                <a:cxn ang="0">
                  <a:pos x="T4" y="T5"/>
                </a:cxn>
                <a:cxn ang="0">
                  <a:pos x="T6" y="T7"/>
                </a:cxn>
                <a:cxn ang="0">
                  <a:pos x="T8" y="T9"/>
                </a:cxn>
                <a:cxn ang="0">
                  <a:pos x="T10" y="T11"/>
                </a:cxn>
              </a:cxnLst>
              <a:rect l="0" t="0" r="r" b="b"/>
              <a:pathLst>
                <a:path w="21" h="387">
                  <a:moveTo>
                    <a:pt x="0" y="0"/>
                  </a:moveTo>
                  <a:cubicBezTo>
                    <a:pt x="0" y="377"/>
                    <a:pt x="0" y="377"/>
                    <a:pt x="0" y="377"/>
                  </a:cubicBezTo>
                  <a:cubicBezTo>
                    <a:pt x="0" y="382"/>
                    <a:pt x="5" y="387"/>
                    <a:pt x="10" y="387"/>
                  </a:cubicBezTo>
                  <a:cubicBezTo>
                    <a:pt x="16" y="387"/>
                    <a:pt x="21" y="382"/>
                    <a:pt x="21" y="377"/>
                  </a:cubicBezTo>
                  <a:cubicBezTo>
                    <a:pt x="21" y="0"/>
                    <a:pt x="21" y="0"/>
                    <a:pt x="21" y="0"/>
                  </a:cubicBezTo>
                  <a:lnTo>
                    <a:pt x="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25">
              <a:extLst>
                <a:ext uri="{FF2B5EF4-FFF2-40B4-BE49-F238E27FC236}">
                  <a16:creationId xmlns:a16="http://schemas.microsoft.com/office/drawing/2014/main" id="{1B117465-7295-4550-94B1-13E3C079C5FC}"/>
                </a:ext>
              </a:extLst>
            </p:cNvPr>
            <p:cNvSpPr>
              <a:spLocks/>
            </p:cNvSpPr>
            <p:nvPr/>
          </p:nvSpPr>
          <p:spPr bwMode="auto">
            <a:xfrm>
              <a:off x="20227925" y="4532313"/>
              <a:ext cx="434975" cy="1020763"/>
            </a:xfrm>
            <a:custGeom>
              <a:avLst/>
              <a:gdLst>
                <a:gd name="T0" fmla="*/ 30 w 139"/>
                <a:gd name="T1" fmla="*/ 0 h 323"/>
                <a:gd name="T2" fmla="*/ 0 w 139"/>
                <a:gd name="T3" fmla="*/ 11 h 323"/>
                <a:gd name="T4" fmla="*/ 49 w 139"/>
                <a:gd name="T5" fmla="*/ 143 h 323"/>
                <a:gd name="T6" fmla="*/ 54 w 139"/>
                <a:gd name="T7" fmla="*/ 141 h 323"/>
                <a:gd name="T8" fmla="*/ 118 w 139"/>
                <a:gd name="T9" fmla="*/ 315 h 323"/>
                <a:gd name="T10" fmla="*/ 131 w 139"/>
                <a:gd name="T11" fmla="*/ 321 h 323"/>
                <a:gd name="T12" fmla="*/ 137 w 139"/>
                <a:gd name="T13" fmla="*/ 308 h 323"/>
                <a:gd name="T14" fmla="*/ 73 w 139"/>
                <a:gd name="T15" fmla="*/ 134 h 323"/>
                <a:gd name="T16" fmla="*/ 79 w 139"/>
                <a:gd name="T17" fmla="*/ 132 h 323"/>
                <a:gd name="T18" fmla="*/ 30 w 139"/>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323">
                  <a:moveTo>
                    <a:pt x="30" y="0"/>
                  </a:moveTo>
                  <a:cubicBezTo>
                    <a:pt x="0" y="11"/>
                    <a:pt x="0" y="11"/>
                    <a:pt x="0" y="11"/>
                  </a:cubicBezTo>
                  <a:cubicBezTo>
                    <a:pt x="49" y="143"/>
                    <a:pt x="49" y="143"/>
                    <a:pt x="49" y="143"/>
                  </a:cubicBezTo>
                  <a:cubicBezTo>
                    <a:pt x="54" y="141"/>
                    <a:pt x="54" y="141"/>
                    <a:pt x="54" y="141"/>
                  </a:cubicBezTo>
                  <a:cubicBezTo>
                    <a:pt x="118" y="315"/>
                    <a:pt x="118" y="315"/>
                    <a:pt x="118" y="315"/>
                  </a:cubicBezTo>
                  <a:cubicBezTo>
                    <a:pt x="120" y="320"/>
                    <a:pt x="126" y="323"/>
                    <a:pt x="131" y="321"/>
                  </a:cubicBezTo>
                  <a:cubicBezTo>
                    <a:pt x="136" y="319"/>
                    <a:pt x="139" y="313"/>
                    <a:pt x="137" y="308"/>
                  </a:cubicBezTo>
                  <a:cubicBezTo>
                    <a:pt x="73" y="134"/>
                    <a:pt x="73" y="134"/>
                    <a:pt x="73" y="134"/>
                  </a:cubicBezTo>
                  <a:cubicBezTo>
                    <a:pt x="79" y="132"/>
                    <a:pt x="79" y="132"/>
                    <a:pt x="79" y="132"/>
                  </a:cubicBezTo>
                  <a:lnTo>
                    <a:pt x="30"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Freeform 26">
              <a:extLst>
                <a:ext uri="{FF2B5EF4-FFF2-40B4-BE49-F238E27FC236}">
                  <a16:creationId xmlns:a16="http://schemas.microsoft.com/office/drawing/2014/main" id="{C7112390-4638-4480-91A7-1054DF1CC9BC}"/>
                </a:ext>
              </a:extLst>
            </p:cNvPr>
            <p:cNvSpPr>
              <a:spLocks/>
            </p:cNvSpPr>
            <p:nvPr/>
          </p:nvSpPr>
          <p:spPr bwMode="auto">
            <a:xfrm>
              <a:off x="19889788" y="4532313"/>
              <a:ext cx="434975" cy="1020763"/>
            </a:xfrm>
            <a:custGeom>
              <a:avLst/>
              <a:gdLst>
                <a:gd name="T0" fmla="*/ 109 w 139"/>
                <a:gd name="T1" fmla="*/ 0 h 323"/>
                <a:gd name="T2" fmla="*/ 139 w 139"/>
                <a:gd name="T3" fmla="*/ 11 h 323"/>
                <a:gd name="T4" fmla="*/ 90 w 139"/>
                <a:gd name="T5" fmla="*/ 143 h 323"/>
                <a:gd name="T6" fmla="*/ 85 w 139"/>
                <a:gd name="T7" fmla="*/ 141 h 323"/>
                <a:gd name="T8" fmla="*/ 21 w 139"/>
                <a:gd name="T9" fmla="*/ 315 h 323"/>
                <a:gd name="T10" fmla="*/ 8 w 139"/>
                <a:gd name="T11" fmla="*/ 321 h 323"/>
                <a:gd name="T12" fmla="*/ 2 w 139"/>
                <a:gd name="T13" fmla="*/ 308 h 323"/>
                <a:gd name="T14" fmla="*/ 66 w 139"/>
                <a:gd name="T15" fmla="*/ 134 h 323"/>
                <a:gd name="T16" fmla="*/ 60 w 139"/>
                <a:gd name="T17" fmla="*/ 132 h 323"/>
                <a:gd name="T18" fmla="*/ 109 w 139"/>
                <a:gd name="T19"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9" h="323">
                  <a:moveTo>
                    <a:pt x="109" y="0"/>
                  </a:moveTo>
                  <a:cubicBezTo>
                    <a:pt x="139" y="11"/>
                    <a:pt x="139" y="11"/>
                    <a:pt x="139" y="11"/>
                  </a:cubicBezTo>
                  <a:cubicBezTo>
                    <a:pt x="90" y="143"/>
                    <a:pt x="90" y="143"/>
                    <a:pt x="90" y="143"/>
                  </a:cubicBezTo>
                  <a:cubicBezTo>
                    <a:pt x="85" y="141"/>
                    <a:pt x="85" y="141"/>
                    <a:pt x="85" y="141"/>
                  </a:cubicBezTo>
                  <a:cubicBezTo>
                    <a:pt x="21" y="315"/>
                    <a:pt x="21" y="315"/>
                    <a:pt x="21" y="315"/>
                  </a:cubicBezTo>
                  <a:cubicBezTo>
                    <a:pt x="19" y="320"/>
                    <a:pt x="13" y="323"/>
                    <a:pt x="8" y="321"/>
                  </a:cubicBezTo>
                  <a:cubicBezTo>
                    <a:pt x="3" y="319"/>
                    <a:pt x="0" y="313"/>
                    <a:pt x="2" y="308"/>
                  </a:cubicBezTo>
                  <a:cubicBezTo>
                    <a:pt x="66" y="134"/>
                    <a:pt x="66" y="134"/>
                    <a:pt x="66" y="134"/>
                  </a:cubicBezTo>
                  <a:cubicBezTo>
                    <a:pt x="60" y="132"/>
                    <a:pt x="60" y="132"/>
                    <a:pt x="60" y="132"/>
                  </a:cubicBezTo>
                  <a:lnTo>
                    <a:pt x="109"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Freeform 27">
              <a:extLst>
                <a:ext uri="{FF2B5EF4-FFF2-40B4-BE49-F238E27FC236}">
                  <a16:creationId xmlns:a16="http://schemas.microsoft.com/office/drawing/2014/main" id="{886C2F1A-E8F1-407A-9F84-271DAA68B84D}"/>
                </a:ext>
              </a:extLst>
            </p:cNvPr>
            <p:cNvSpPr>
              <a:spLocks/>
            </p:cNvSpPr>
            <p:nvPr/>
          </p:nvSpPr>
          <p:spPr bwMode="auto">
            <a:xfrm>
              <a:off x="19889788" y="2244725"/>
              <a:ext cx="773113" cy="3308350"/>
            </a:xfrm>
            <a:custGeom>
              <a:avLst/>
              <a:gdLst>
                <a:gd name="T0" fmla="*/ 245 w 247"/>
                <a:gd name="T1" fmla="*/ 1032 h 1047"/>
                <a:gd name="T2" fmla="*/ 181 w 247"/>
                <a:gd name="T3" fmla="*/ 858 h 1047"/>
                <a:gd name="T4" fmla="*/ 187 w 247"/>
                <a:gd name="T5" fmla="*/ 856 h 1047"/>
                <a:gd name="T6" fmla="*/ 139 w 247"/>
                <a:gd name="T7" fmla="*/ 727 h 1047"/>
                <a:gd name="T8" fmla="*/ 139 w 247"/>
                <a:gd name="T9" fmla="*/ 92 h 1047"/>
                <a:gd name="T10" fmla="*/ 171 w 247"/>
                <a:gd name="T11" fmla="*/ 48 h 1047"/>
                <a:gd name="T12" fmla="*/ 123 w 247"/>
                <a:gd name="T13" fmla="*/ 0 h 1047"/>
                <a:gd name="T14" fmla="*/ 76 w 247"/>
                <a:gd name="T15" fmla="*/ 48 h 1047"/>
                <a:gd name="T16" fmla="*/ 107 w 247"/>
                <a:gd name="T17" fmla="*/ 92 h 1047"/>
                <a:gd name="T18" fmla="*/ 107 w 247"/>
                <a:gd name="T19" fmla="*/ 727 h 1047"/>
                <a:gd name="T20" fmla="*/ 60 w 247"/>
                <a:gd name="T21" fmla="*/ 856 h 1047"/>
                <a:gd name="T22" fmla="*/ 66 w 247"/>
                <a:gd name="T23" fmla="*/ 858 h 1047"/>
                <a:gd name="T24" fmla="*/ 2 w 247"/>
                <a:gd name="T25" fmla="*/ 1032 h 1047"/>
                <a:gd name="T26" fmla="*/ 8 w 247"/>
                <a:gd name="T27" fmla="*/ 1045 h 1047"/>
                <a:gd name="T28" fmla="*/ 21 w 247"/>
                <a:gd name="T29" fmla="*/ 1039 h 1047"/>
                <a:gd name="T30" fmla="*/ 85 w 247"/>
                <a:gd name="T31" fmla="*/ 865 h 1047"/>
                <a:gd name="T32" fmla="*/ 90 w 247"/>
                <a:gd name="T33" fmla="*/ 867 h 1047"/>
                <a:gd name="T34" fmla="*/ 107 w 247"/>
                <a:gd name="T35" fmla="*/ 820 h 1047"/>
                <a:gd name="T36" fmla="*/ 107 w 247"/>
                <a:gd name="T37" fmla="*/ 878 h 1047"/>
                <a:gd name="T38" fmla="*/ 113 w 247"/>
                <a:gd name="T39" fmla="*/ 878 h 1047"/>
                <a:gd name="T40" fmla="*/ 113 w 247"/>
                <a:gd name="T41" fmla="*/ 1035 h 1047"/>
                <a:gd name="T42" fmla="*/ 123 w 247"/>
                <a:gd name="T43" fmla="*/ 1045 h 1047"/>
                <a:gd name="T44" fmla="*/ 134 w 247"/>
                <a:gd name="T45" fmla="*/ 1035 h 1047"/>
                <a:gd name="T46" fmla="*/ 134 w 247"/>
                <a:gd name="T47" fmla="*/ 878 h 1047"/>
                <a:gd name="T48" fmla="*/ 139 w 247"/>
                <a:gd name="T49" fmla="*/ 878 h 1047"/>
                <a:gd name="T50" fmla="*/ 139 w 247"/>
                <a:gd name="T51" fmla="*/ 820 h 1047"/>
                <a:gd name="T52" fmla="*/ 157 w 247"/>
                <a:gd name="T53" fmla="*/ 867 h 1047"/>
                <a:gd name="T54" fmla="*/ 162 w 247"/>
                <a:gd name="T55" fmla="*/ 865 h 1047"/>
                <a:gd name="T56" fmla="*/ 226 w 247"/>
                <a:gd name="T57" fmla="*/ 1039 h 1047"/>
                <a:gd name="T58" fmla="*/ 239 w 247"/>
                <a:gd name="T59" fmla="*/ 1045 h 1047"/>
                <a:gd name="T60" fmla="*/ 245 w 247"/>
                <a:gd name="T61" fmla="*/ 1032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7" h="1047">
                  <a:moveTo>
                    <a:pt x="245" y="1032"/>
                  </a:moveTo>
                  <a:cubicBezTo>
                    <a:pt x="181" y="858"/>
                    <a:pt x="181" y="858"/>
                    <a:pt x="181" y="858"/>
                  </a:cubicBezTo>
                  <a:cubicBezTo>
                    <a:pt x="187" y="856"/>
                    <a:pt x="187" y="856"/>
                    <a:pt x="187" y="856"/>
                  </a:cubicBezTo>
                  <a:cubicBezTo>
                    <a:pt x="139" y="727"/>
                    <a:pt x="139" y="727"/>
                    <a:pt x="139" y="727"/>
                  </a:cubicBezTo>
                  <a:cubicBezTo>
                    <a:pt x="139" y="92"/>
                    <a:pt x="139" y="92"/>
                    <a:pt x="139" y="92"/>
                  </a:cubicBezTo>
                  <a:cubicBezTo>
                    <a:pt x="158" y="86"/>
                    <a:pt x="171" y="68"/>
                    <a:pt x="171" y="48"/>
                  </a:cubicBezTo>
                  <a:cubicBezTo>
                    <a:pt x="171" y="21"/>
                    <a:pt x="150" y="0"/>
                    <a:pt x="123" y="0"/>
                  </a:cubicBezTo>
                  <a:cubicBezTo>
                    <a:pt x="97" y="0"/>
                    <a:pt x="76" y="21"/>
                    <a:pt x="76" y="48"/>
                  </a:cubicBezTo>
                  <a:cubicBezTo>
                    <a:pt x="76" y="68"/>
                    <a:pt x="89" y="86"/>
                    <a:pt x="107" y="92"/>
                  </a:cubicBezTo>
                  <a:cubicBezTo>
                    <a:pt x="107" y="727"/>
                    <a:pt x="107" y="727"/>
                    <a:pt x="107" y="727"/>
                  </a:cubicBezTo>
                  <a:cubicBezTo>
                    <a:pt x="60" y="856"/>
                    <a:pt x="60" y="856"/>
                    <a:pt x="60" y="856"/>
                  </a:cubicBezTo>
                  <a:cubicBezTo>
                    <a:pt x="66" y="858"/>
                    <a:pt x="66" y="858"/>
                    <a:pt x="66" y="858"/>
                  </a:cubicBezTo>
                  <a:cubicBezTo>
                    <a:pt x="2" y="1032"/>
                    <a:pt x="2" y="1032"/>
                    <a:pt x="2" y="1032"/>
                  </a:cubicBezTo>
                  <a:cubicBezTo>
                    <a:pt x="0" y="1037"/>
                    <a:pt x="3" y="1043"/>
                    <a:pt x="8" y="1045"/>
                  </a:cubicBezTo>
                  <a:cubicBezTo>
                    <a:pt x="13" y="1047"/>
                    <a:pt x="19" y="1044"/>
                    <a:pt x="21" y="1039"/>
                  </a:cubicBezTo>
                  <a:cubicBezTo>
                    <a:pt x="85" y="865"/>
                    <a:pt x="85" y="865"/>
                    <a:pt x="85" y="865"/>
                  </a:cubicBezTo>
                  <a:cubicBezTo>
                    <a:pt x="90" y="867"/>
                    <a:pt x="90" y="867"/>
                    <a:pt x="90" y="867"/>
                  </a:cubicBezTo>
                  <a:cubicBezTo>
                    <a:pt x="107" y="820"/>
                    <a:pt x="107" y="820"/>
                    <a:pt x="107" y="820"/>
                  </a:cubicBezTo>
                  <a:cubicBezTo>
                    <a:pt x="107" y="878"/>
                    <a:pt x="107" y="878"/>
                    <a:pt x="107" y="878"/>
                  </a:cubicBezTo>
                  <a:cubicBezTo>
                    <a:pt x="113" y="878"/>
                    <a:pt x="113" y="878"/>
                    <a:pt x="113" y="878"/>
                  </a:cubicBezTo>
                  <a:cubicBezTo>
                    <a:pt x="113" y="1035"/>
                    <a:pt x="113" y="1035"/>
                    <a:pt x="113" y="1035"/>
                  </a:cubicBezTo>
                  <a:cubicBezTo>
                    <a:pt x="113" y="1040"/>
                    <a:pt x="118" y="1045"/>
                    <a:pt x="123" y="1045"/>
                  </a:cubicBezTo>
                  <a:cubicBezTo>
                    <a:pt x="129" y="1045"/>
                    <a:pt x="134" y="1040"/>
                    <a:pt x="134" y="1035"/>
                  </a:cubicBezTo>
                  <a:cubicBezTo>
                    <a:pt x="134" y="878"/>
                    <a:pt x="134" y="878"/>
                    <a:pt x="134" y="878"/>
                  </a:cubicBezTo>
                  <a:cubicBezTo>
                    <a:pt x="139" y="878"/>
                    <a:pt x="139" y="878"/>
                    <a:pt x="139" y="878"/>
                  </a:cubicBezTo>
                  <a:cubicBezTo>
                    <a:pt x="139" y="820"/>
                    <a:pt x="139" y="820"/>
                    <a:pt x="139" y="820"/>
                  </a:cubicBezTo>
                  <a:cubicBezTo>
                    <a:pt x="157" y="867"/>
                    <a:pt x="157" y="867"/>
                    <a:pt x="157" y="867"/>
                  </a:cubicBezTo>
                  <a:cubicBezTo>
                    <a:pt x="162" y="865"/>
                    <a:pt x="162" y="865"/>
                    <a:pt x="162" y="865"/>
                  </a:cubicBezTo>
                  <a:cubicBezTo>
                    <a:pt x="226" y="1039"/>
                    <a:pt x="226" y="1039"/>
                    <a:pt x="226" y="1039"/>
                  </a:cubicBezTo>
                  <a:cubicBezTo>
                    <a:pt x="228" y="1044"/>
                    <a:pt x="234" y="1047"/>
                    <a:pt x="239" y="1045"/>
                  </a:cubicBezTo>
                  <a:cubicBezTo>
                    <a:pt x="244" y="1043"/>
                    <a:pt x="247" y="1037"/>
                    <a:pt x="245" y="1032"/>
                  </a:cubicBez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Freeform 28">
              <a:extLst>
                <a:ext uri="{FF2B5EF4-FFF2-40B4-BE49-F238E27FC236}">
                  <a16:creationId xmlns:a16="http://schemas.microsoft.com/office/drawing/2014/main" id="{7D01C37A-2BF2-440C-A645-6FD6CB4FF269}"/>
                </a:ext>
              </a:extLst>
            </p:cNvPr>
            <p:cNvSpPr>
              <a:spLocks/>
            </p:cNvSpPr>
            <p:nvPr/>
          </p:nvSpPr>
          <p:spPr bwMode="auto">
            <a:xfrm>
              <a:off x="18475325" y="2427288"/>
              <a:ext cx="419100" cy="315913"/>
            </a:xfrm>
            <a:custGeom>
              <a:avLst/>
              <a:gdLst>
                <a:gd name="T0" fmla="*/ 264 w 264"/>
                <a:gd name="T1" fmla="*/ 128 h 199"/>
                <a:gd name="T2" fmla="*/ 40 w 264"/>
                <a:gd name="T3" fmla="*/ 199 h 199"/>
                <a:gd name="T4" fmla="*/ 0 w 264"/>
                <a:gd name="T5" fmla="*/ 74 h 199"/>
                <a:gd name="T6" fmla="*/ 223 w 264"/>
                <a:gd name="T7" fmla="*/ 0 h 199"/>
                <a:gd name="T8" fmla="*/ 264 w 264"/>
                <a:gd name="T9" fmla="*/ 128 h 199"/>
              </a:gdLst>
              <a:ahLst/>
              <a:cxnLst>
                <a:cxn ang="0">
                  <a:pos x="T0" y="T1"/>
                </a:cxn>
                <a:cxn ang="0">
                  <a:pos x="T2" y="T3"/>
                </a:cxn>
                <a:cxn ang="0">
                  <a:pos x="T4" y="T5"/>
                </a:cxn>
                <a:cxn ang="0">
                  <a:pos x="T6" y="T7"/>
                </a:cxn>
                <a:cxn ang="0">
                  <a:pos x="T8" y="T9"/>
                </a:cxn>
              </a:cxnLst>
              <a:rect l="0" t="0" r="r" b="b"/>
              <a:pathLst>
                <a:path w="264" h="199">
                  <a:moveTo>
                    <a:pt x="264" y="128"/>
                  </a:moveTo>
                  <a:lnTo>
                    <a:pt x="40" y="199"/>
                  </a:lnTo>
                  <a:lnTo>
                    <a:pt x="0" y="74"/>
                  </a:lnTo>
                  <a:lnTo>
                    <a:pt x="223" y="0"/>
                  </a:lnTo>
                  <a:lnTo>
                    <a:pt x="264" y="128"/>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Freeform 29">
              <a:extLst>
                <a:ext uri="{FF2B5EF4-FFF2-40B4-BE49-F238E27FC236}">
                  <a16:creationId xmlns:a16="http://schemas.microsoft.com/office/drawing/2014/main" id="{A96AFE23-EDD3-472B-B6B1-4A6068DF1542}"/>
                </a:ext>
              </a:extLst>
            </p:cNvPr>
            <p:cNvSpPr>
              <a:spLocks/>
            </p:cNvSpPr>
            <p:nvPr/>
          </p:nvSpPr>
          <p:spPr bwMode="auto">
            <a:xfrm>
              <a:off x="18475325" y="2427288"/>
              <a:ext cx="419100" cy="315913"/>
            </a:xfrm>
            <a:custGeom>
              <a:avLst/>
              <a:gdLst>
                <a:gd name="T0" fmla="*/ 264 w 264"/>
                <a:gd name="T1" fmla="*/ 128 h 199"/>
                <a:gd name="T2" fmla="*/ 40 w 264"/>
                <a:gd name="T3" fmla="*/ 199 h 199"/>
                <a:gd name="T4" fmla="*/ 0 w 264"/>
                <a:gd name="T5" fmla="*/ 74 h 199"/>
                <a:gd name="T6" fmla="*/ 223 w 264"/>
                <a:gd name="T7" fmla="*/ 0 h 199"/>
                <a:gd name="T8" fmla="*/ 264 w 264"/>
                <a:gd name="T9" fmla="*/ 128 h 199"/>
              </a:gdLst>
              <a:ahLst/>
              <a:cxnLst>
                <a:cxn ang="0">
                  <a:pos x="T0" y="T1"/>
                </a:cxn>
                <a:cxn ang="0">
                  <a:pos x="T2" y="T3"/>
                </a:cxn>
                <a:cxn ang="0">
                  <a:pos x="T4" y="T5"/>
                </a:cxn>
                <a:cxn ang="0">
                  <a:pos x="T6" y="T7"/>
                </a:cxn>
                <a:cxn ang="0">
                  <a:pos x="T8" y="T9"/>
                </a:cxn>
              </a:cxnLst>
              <a:rect l="0" t="0" r="r" b="b"/>
              <a:pathLst>
                <a:path w="264" h="199">
                  <a:moveTo>
                    <a:pt x="264" y="128"/>
                  </a:moveTo>
                  <a:lnTo>
                    <a:pt x="40" y="199"/>
                  </a:lnTo>
                  <a:lnTo>
                    <a:pt x="0" y="74"/>
                  </a:lnTo>
                  <a:lnTo>
                    <a:pt x="223" y="0"/>
                  </a:lnTo>
                  <a:lnTo>
                    <a:pt x="264"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Freeform 30">
              <a:extLst>
                <a:ext uri="{FF2B5EF4-FFF2-40B4-BE49-F238E27FC236}">
                  <a16:creationId xmlns:a16="http://schemas.microsoft.com/office/drawing/2014/main" id="{211A9F56-631D-4F00-9301-E1F677B4E08F}"/>
                </a:ext>
              </a:extLst>
            </p:cNvPr>
            <p:cNvSpPr>
              <a:spLocks/>
            </p:cNvSpPr>
            <p:nvPr/>
          </p:nvSpPr>
          <p:spPr bwMode="auto">
            <a:xfrm>
              <a:off x="18700750" y="1993900"/>
              <a:ext cx="1150938" cy="733425"/>
            </a:xfrm>
            <a:custGeom>
              <a:avLst/>
              <a:gdLst>
                <a:gd name="T0" fmla="*/ 725 w 725"/>
                <a:gd name="T1" fmla="*/ 297 h 462"/>
                <a:gd name="T2" fmla="*/ 65 w 725"/>
                <a:gd name="T3" fmla="*/ 462 h 462"/>
                <a:gd name="T4" fmla="*/ 0 w 725"/>
                <a:gd name="T5" fmla="*/ 257 h 462"/>
                <a:gd name="T6" fmla="*/ 631 w 725"/>
                <a:gd name="T7" fmla="*/ 0 h 462"/>
                <a:gd name="T8" fmla="*/ 725 w 725"/>
                <a:gd name="T9" fmla="*/ 297 h 462"/>
              </a:gdLst>
              <a:ahLst/>
              <a:cxnLst>
                <a:cxn ang="0">
                  <a:pos x="T0" y="T1"/>
                </a:cxn>
                <a:cxn ang="0">
                  <a:pos x="T2" y="T3"/>
                </a:cxn>
                <a:cxn ang="0">
                  <a:pos x="T4" y="T5"/>
                </a:cxn>
                <a:cxn ang="0">
                  <a:pos x="T6" y="T7"/>
                </a:cxn>
                <a:cxn ang="0">
                  <a:pos x="T8" y="T9"/>
                </a:cxn>
              </a:cxnLst>
              <a:rect l="0" t="0" r="r" b="b"/>
              <a:pathLst>
                <a:path w="725" h="462">
                  <a:moveTo>
                    <a:pt x="725" y="297"/>
                  </a:moveTo>
                  <a:lnTo>
                    <a:pt x="65" y="462"/>
                  </a:lnTo>
                  <a:lnTo>
                    <a:pt x="0" y="257"/>
                  </a:lnTo>
                  <a:lnTo>
                    <a:pt x="631" y="0"/>
                  </a:lnTo>
                  <a:lnTo>
                    <a:pt x="725" y="29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Freeform 31">
              <a:extLst>
                <a:ext uri="{FF2B5EF4-FFF2-40B4-BE49-F238E27FC236}">
                  <a16:creationId xmlns:a16="http://schemas.microsoft.com/office/drawing/2014/main" id="{33C1C563-1A8F-4949-990C-94DE2484BF43}"/>
                </a:ext>
              </a:extLst>
            </p:cNvPr>
            <p:cNvSpPr>
              <a:spLocks/>
            </p:cNvSpPr>
            <p:nvPr/>
          </p:nvSpPr>
          <p:spPr bwMode="auto">
            <a:xfrm>
              <a:off x="18700750" y="1993900"/>
              <a:ext cx="1150938" cy="733425"/>
            </a:xfrm>
            <a:custGeom>
              <a:avLst/>
              <a:gdLst>
                <a:gd name="T0" fmla="*/ 725 w 725"/>
                <a:gd name="T1" fmla="*/ 297 h 462"/>
                <a:gd name="T2" fmla="*/ 65 w 725"/>
                <a:gd name="T3" fmla="*/ 462 h 462"/>
                <a:gd name="T4" fmla="*/ 0 w 725"/>
                <a:gd name="T5" fmla="*/ 257 h 462"/>
                <a:gd name="T6" fmla="*/ 631 w 725"/>
                <a:gd name="T7" fmla="*/ 0 h 462"/>
                <a:gd name="T8" fmla="*/ 725 w 725"/>
                <a:gd name="T9" fmla="*/ 297 h 462"/>
              </a:gdLst>
              <a:ahLst/>
              <a:cxnLst>
                <a:cxn ang="0">
                  <a:pos x="T0" y="T1"/>
                </a:cxn>
                <a:cxn ang="0">
                  <a:pos x="T2" y="T3"/>
                </a:cxn>
                <a:cxn ang="0">
                  <a:pos x="T4" y="T5"/>
                </a:cxn>
                <a:cxn ang="0">
                  <a:pos x="T6" y="T7"/>
                </a:cxn>
                <a:cxn ang="0">
                  <a:pos x="T8" y="T9"/>
                </a:cxn>
              </a:cxnLst>
              <a:rect l="0" t="0" r="r" b="b"/>
              <a:pathLst>
                <a:path w="725" h="462">
                  <a:moveTo>
                    <a:pt x="725" y="297"/>
                  </a:moveTo>
                  <a:lnTo>
                    <a:pt x="65" y="462"/>
                  </a:lnTo>
                  <a:lnTo>
                    <a:pt x="0" y="257"/>
                  </a:lnTo>
                  <a:lnTo>
                    <a:pt x="631" y="0"/>
                  </a:lnTo>
                  <a:lnTo>
                    <a:pt x="725" y="2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Freeform 32">
              <a:extLst>
                <a:ext uri="{FF2B5EF4-FFF2-40B4-BE49-F238E27FC236}">
                  <a16:creationId xmlns:a16="http://schemas.microsoft.com/office/drawing/2014/main" id="{ACE78494-22E2-4A81-9109-61EEA08B06A6}"/>
                </a:ext>
              </a:extLst>
            </p:cNvPr>
            <p:cNvSpPr>
              <a:spLocks/>
            </p:cNvSpPr>
            <p:nvPr/>
          </p:nvSpPr>
          <p:spPr bwMode="auto">
            <a:xfrm>
              <a:off x="18700750" y="1993900"/>
              <a:ext cx="1150938" cy="733425"/>
            </a:xfrm>
            <a:custGeom>
              <a:avLst/>
              <a:gdLst>
                <a:gd name="T0" fmla="*/ 725 w 725"/>
                <a:gd name="T1" fmla="*/ 297 h 462"/>
                <a:gd name="T2" fmla="*/ 65 w 725"/>
                <a:gd name="T3" fmla="*/ 462 h 462"/>
                <a:gd name="T4" fmla="*/ 0 w 725"/>
                <a:gd name="T5" fmla="*/ 257 h 462"/>
                <a:gd name="T6" fmla="*/ 631 w 725"/>
                <a:gd name="T7" fmla="*/ 0 h 462"/>
                <a:gd name="T8" fmla="*/ 725 w 725"/>
                <a:gd name="T9" fmla="*/ 297 h 462"/>
              </a:gdLst>
              <a:ahLst/>
              <a:cxnLst>
                <a:cxn ang="0">
                  <a:pos x="T0" y="T1"/>
                </a:cxn>
                <a:cxn ang="0">
                  <a:pos x="T2" y="T3"/>
                </a:cxn>
                <a:cxn ang="0">
                  <a:pos x="T4" y="T5"/>
                </a:cxn>
                <a:cxn ang="0">
                  <a:pos x="T6" y="T7"/>
                </a:cxn>
                <a:cxn ang="0">
                  <a:pos x="T8" y="T9"/>
                </a:cxn>
              </a:cxnLst>
              <a:rect l="0" t="0" r="r" b="b"/>
              <a:pathLst>
                <a:path w="725" h="462">
                  <a:moveTo>
                    <a:pt x="725" y="297"/>
                  </a:moveTo>
                  <a:lnTo>
                    <a:pt x="65" y="462"/>
                  </a:lnTo>
                  <a:lnTo>
                    <a:pt x="0" y="257"/>
                  </a:lnTo>
                  <a:lnTo>
                    <a:pt x="631" y="0"/>
                  </a:lnTo>
                  <a:lnTo>
                    <a:pt x="725" y="297"/>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Freeform 33">
              <a:extLst>
                <a:ext uri="{FF2B5EF4-FFF2-40B4-BE49-F238E27FC236}">
                  <a16:creationId xmlns:a16="http://schemas.microsoft.com/office/drawing/2014/main" id="{BE4AEB30-C0A5-4CC3-9C6B-B6C12F9426BF}"/>
                </a:ext>
              </a:extLst>
            </p:cNvPr>
            <p:cNvSpPr>
              <a:spLocks/>
            </p:cNvSpPr>
            <p:nvPr/>
          </p:nvSpPr>
          <p:spPr bwMode="auto">
            <a:xfrm>
              <a:off x="18700750" y="1993900"/>
              <a:ext cx="1150938" cy="733425"/>
            </a:xfrm>
            <a:custGeom>
              <a:avLst/>
              <a:gdLst>
                <a:gd name="T0" fmla="*/ 725 w 725"/>
                <a:gd name="T1" fmla="*/ 297 h 462"/>
                <a:gd name="T2" fmla="*/ 65 w 725"/>
                <a:gd name="T3" fmla="*/ 462 h 462"/>
                <a:gd name="T4" fmla="*/ 0 w 725"/>
                <a:gd name="T5" fmla="*/ 257 h 462"/>
                <a:gd name="T6" fmla="*/ 631 w 725"/>
                <a:gd name="T7" fmla="*/ 0 h 462"/>
                <a:gd name="T8" fmla="*/ 725 w 725"/>
                <a:gd name="T9" fmla="*/ 297 h 462"/>
              </a:gdLst>
              <a:ahLst/>
              <a:cxnLst>
                <a:cxn ang="0">
                  <a:pos x="T0" y="T1"/>
                </a:cxn>
                <a:cxn ang="0">
                  <a:pos x="T2" y="T3"/>
                </a:cxn>
                <a:cxn ang="0">
                  <a:pos x="T4" y="T5"/>
                </a:cxn>
                <a:cxn ang="0">
                  <a:pos x="T6" y="T7"/>
                </a:cxn>
                <a:cxn ang="0">
                  <a:pos x="T8" y="T9"/>
                </a:cxn>
              </a:cxnLst>
              <a:rect l="0" t="0" r="r" b="b"/>
              <a:pathLst>
                <a:path w="725" h="462">
                  <a:moveTo>
                    <a:pt x="725" y="297"/>
                  </a:moveTo>
                  <a:lnTo>
                    <a:pt x="65" y="462"/>
                  </a:lnTo>
                  <a:lnTo>
                    <a:pt x="0" y="257"/>
                  </a:lnTo>
                  <a:lnTo>
                    <a:pt x="631" y="0"/>
                  </a:lnTo>
                  <a:lnTo>
                    <a:pt x="725" y="29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Freeform 34">
              <a:extLst>
                <a:ext uri="{FF2B5EF4-FFF2-40B4-BE49-F238E27FC236}">
                  <a16:creationId xmlns:a16="http://schemas.microsoft.com/office/drawing/2014/main" id="{8E45338D-0490-4A47-A357-01422774EA6B}"/>
                </a:ext>
              </a:extLst>
            </p:cNvPr>
            <p:cNvSpPr>
              <a:spLocks/>
            </p:cNvSpPr>
            <p:nvPr/>
          </p:nvSpPr>
          <p:spPr bwMode="auto">
            <a:xfrm>
              <a:off x="19291300" y="2120900"/>
              <a:ext cx="238125" cy="452438"/>
            </a:xfrm>
            <a:custGeom>
              <a:avLst/>
              <a:gdLst>
                <a:gd name="T0" fmla="*/ 83 w 150"/>
                <a:gd name="T1" fmla="*/ 285 h 285"/>
                <a:gd name="T2" fmla="*/ 150 w 150"/>
                <a:gd name="T3" fmla="*/ 267 h 285"/>
                <a:gd name="T4" fmla="*/ 65 w 150"/>
                <a:gd name="T5" fmla="*/ 0 h 285"/>
                <a:gd name="T6" fmla="*/ 0 w 150"/>
                <a:gd name="T7" fmla="*/ 26 h 285"/>
                <a:gd name="T8" fmla="*/ 83 w 150"/>
                <a:gd name="T9" fmla="*/ 285 h 285"/>
              </a:gdLst>
              <a:ahLst/>
              <a:cxnLst>
                <a:cxn ang="0">
                  <a:pos x="T0" y="T1"/>
                </a:cxn>
                <a:cxn ang="0">
                  <a:pos x="T2" y="T3"/>
                </a:cxn>
                <a:cxn ang="0">
                  <a:pos x="T4" y="T5"/>
                </a:cxn>
                <a:cxn ang="0">
                  <a:pos x="T6" y="T7"/>
                </a:cxn>
                <a:cxn ang="0">
                  <a:pos x="T8" y="T9"/>
                </a:cxn>
              </a:cxnLst>
              <a:rect l="0" t="0" r="r" b="b"/>
              <a:pathLst>
                <a:path w="150" h="285">
                  <a:moveTo>
                    <a:pt x="83" y="285"/>
                  </a:moveTo>
                  <a:lnTo>
                    <a:pt x="150" y="267"/>
                  </a:lnTo>
                  <a:lnTo>
                    <a:pt x="65" y="0"/>
                  </a:lnTo>
                  <a:lnTo>
                    <a:pt x="0" y="26"/>
                  </a:lnTo>
                  <a:lnTo>
                    <a:pt x="83" y="285"/>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35">
              <a:extLst>
                <a:ext uri="{FF2B5EF4-FFF2-40B4-BE49-F238E27FC236}">
                  <a16:creationId xmlns:a16="http://schemas.microsoft.com/office/drawing/2014/main" id="{08377DC9-ECCB-4B77-9DB4-CDFB2E7942F8}"/>
                </a:ext>
              </a:extLst>
            </p:cNvPr>
            <p:cNvSpPr>
              <a:spLocks/>
            </p:cNvSpPr>
            <p:nvPr/>
          </p:nvSpPr>
          <p:spPr bwMode="auto">
            <a:xfrm>
              <a:off x="19291300" y="2120900"/>
              <a:ext cx="238125" cy="452438"/>
            </a:xfrm>
            <a:custGeom>
              <a:avLst/>
              <a:gdLst>
                <a:gd name="T0" fmla="*/ 83 w 150"/>
                <a:gd name="T1" fmla="*/ 285 h 285"/>
                <a:gd name="T2" fmla="*/ 150 w 150"/>
                <a:gd name="T3" fmla="*/ 267 h 285"/>
                <a:gd name="T4" fmla="*/ 65 w 150"/>
                <a:gd name="T5" fmla="*/ 0 h 285"/>
                <a:gd name="T6" fmla="*/ 0 w 150"/>
                <a:gd name="T7" fmla="*/ 26 h 285"/>
                <a:gd name="T8" fmla="*/ 83 w 150"/>
                <a:gd name="T9" fmla="*/ 285 h 285"/>
              </a:gdLst>
              <a:ahLst/>
              <a:cxnLst>
                <a:cxn ang="0">
                  <a:pos x="T0" y="T1"/>
                </a:cxn>
                <a:cxn ang="0">
                  <a:pos x="T2" y="T3"/>
                </a:cxn>
                <a:cxn ang="0">
                  <a:pos x="T4" y="T5"/>
                </a:cxn>
                <a:cxn ang="0">
                  <a:pos x="T6" y="T7"/>
                </a:cxn>
                <a:cxn ang="0">
                  <a:pos x="T8" y="T9"/>
                </a:cxn>
              </a:cxnLst>
              <a:rect l="0" t="0" r="r" b="b"/>
              <a:pathLst>
                <a:path w="150" h="285">
                  <a:moveTo>
                    <a:pt x="83" y="285"/>
                  </a:moveTo>
                  <a:lnTo>
                    <a:pt x="150" y="267"/>
                  </a:lnTo>
                  <a:lnTo>
                    <a:pt x="65" y="0"/>
                  </a:lnTo>
                  <a:lnTo>
                    <a:pt x="0" y="26"/>
                  </a:lnTo>
                  <a:lnTo>
                    <a:pt x="83" y="28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36">
              <a:extLst>
                <a:ext uri="{FF2B5EF4-FFF2-40B4-BE49-F238E27FC236}">
                  <a16:creationId xmlns:a16="http://schemas.microsoft.com/office/drawing/2014/main" id="{3CCCCAB0-5D99-4DF0-BD41-492FA315F434}"/>
                </a:ext>
              </a:extLst>
            </p:cNvPr>
            <p:cNvSpPr>
              <a:spLocks/>
            </p:cNvSpPr>
            <p:nvPr/>
          </p:nvSpPr>
          <p:spPr bwMode="auto">
            <a:xfrm>
              <a:off x="18616613" y="2462213"/>
              <a:ext cx="165100" cy="238125"/>
            </a:xfrm>
            <a:custGeom>
              <a:avLst/>
              <a:gdLst>
                <a:gd name="T0" fmla="*/ 39 w 104"/>
                <a:gd name="T1" fmla="*/ 150 h 150"/>
                <a:gd name="T2" fmla="*/ 104 w 104"/>
                <a:gd name="T3" fmla="*/ 128 h 150"/>
                <a:gd name="T4" fmla="*/ 65 w 104"/>
                <a:gd name="T5" fmla="*/ 0 h 150"/>
                <a:gd name="T6" fmla="*/ 0 w 104"/>
                <a:gd name="T7" fmla="*/ 22 h 150"/>
                <a:gd name="T8" fmla="*/ 39 w 104"/>
                <a:gd name="T9" fmla="*/ 150 h 150"/>
              </a:gdLst>
              <a:ahLst/>
              <a:cxnLst>
                <a:cxn ang="0">
                  <a:pos x="T0" y="T1"/>
                </a:cxn>
                <a:cxn ang="0">
                  <a:pos x="T2" y="T3"/>
                </a:cxn>
                <a:cxn ang="0">
                  <a:pos x="T4" y="T5"/>
                </a:cxn>
                <a:cxn ang="0">
                  <a:pos x="T6" y="T7"/>
                </a:cxn>
                <a:cxn ang="0">
                  <a:pos x="T8" y="T9"/>
                </a:cxn>
              </a:cxnLst>
              <a:rect l="0" t="0" r="r" b="b"/>
              <a:pathLst>
                <a:path w="104" h="150">
                  <a:moveTo>
                    <a:pt x="39" y="150"/>
                  </a:moveTo>
                  <a:lnTo>
                    <a:pt x="104" y="128"/>
                  </a:lnTo>
                  <a:lnTo>
                    <a:pt x="65" y="0"/>
                  </a:lnTo>
                  <a:lnTo>
                    <a:pt x="0" y="22"/>
                  </a:lnTo>
                  <a:lnTo>
                    <a:pt x="39" y="150"/>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Freeform 37">
              <a:extLst>
                <a:ext uri="{FF2B5EF4-FFF2-40B4-BE49-F238E27FC236}">
                  <a16:creationId xmlns:a16="http://schemas.microsoft.com/office/drawing/2014/main" id="{D0413276-8277-409B-99CC-6BBA858AD29A}"/>
                </a:ext>
              </a:extLst>
            </p:cNvPr>
            <p:cNvSpPr>
              <a:spLocks/>
            </p:cNvSpPr>
            <p:nvPr/>
          </p:nvSpPr>
          <p:spPr bwMode="auto">
            <a:xfrm>
              <a:off x="18616613" y="2462213"/>
              <a:ext cx="165100" cy="238125"/>
            </a:xfrm>
            <a:custGeom>
              <a:avLst/>
              <a:gdLst>
                <a:gd name="T0" fmla="*/ 39 w 104"/>
                <a:gd name="T1" fmla="*/ 150 h 150"/>
                <a:gd name="T2" fmla="*/ 104 w 104"/>
                <a:gd name="T3" fmla="*/ 128 h 150"/>
                <a:gd name="T4" fmla="*/ 65 w 104"/>
                <a:gd name="T5" fmla="*/ 0 h 150"/>
                <a:gd name="T6" fmla="*/ 0 w 104"/>
                <a:gd name="T7" fmla="*/ 22 h 150"/>
                <a:gd name="T8" fmla="*/ 39 w 104"/>
                <a:gd name="T9" fmla="*/ 150 h 150"/>
              </a:gdLst>
              <a:ahLst/>
              <a:cxnLst>
                <a:cxn ang="0">
                  <a:pos x="T0" y="T1"/>
                </a:cxn>
                <a:cxn ang="0">
                  <a:pos x="T2" y="T3"/>
                </a:cxn>
                <a:cxn ang="0">
                  <a:pos x="T4" y="T5"/>
                </a:cxn>
                <a:cxn ang="0">
                  <a:pos x="T6" y="T7"/>
                </a:cxn>
                <a:cxn ang="0">
                  <a:pos x="T8" y="T9"/>
                </a:cxn>
              </a:cxnLst>
              <a:rect l="0" t="0" r="r" b="b"/>
              <a:pathLst>
                <a:path w="104" h="150">
                  <a:moveTo>
                    <a:pt x="39" y="150"/>
                  </a:moveTo>
                  <a:lnTo>
                    <a:pt x="104" y="128"/>
                  </a:lnTo>
                  <a:lnTo>
                    <a:pt x="65" y="0"/>
                  </a:lnTo>
                  <a:lnTo>
                    <a:pt x="0" y="22"/>
                  </a:lnTo>
                  <a:lnTo>
                    <a:pt x="39" y="1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Freeform 38">
              <a:extLst>
                <a:ext uri="{FF2B5EF4-FFF2-40B4-BE49-F238E27FC236}">
                  <a16:creationId xmlns:a16="http://schemas.microsoft.com/office/drawing/2014/main" id="{255A479B-AB13-434A-B633-0B9CB9D7203B}"/>
                </a:ext>
              </a:extLst>
            </p:cNvPr>
            <p:cNvSpPr>
              <a:spLocks/>
            </p:cNvSpPr>
            <p:nvPr/>
          </p:nvSpPr>
          <p:spPr bwMode="auto">
            <a:xfrm>
              <a:off x="19373850" y="1355725"/>
              <a:ext cx="1973263" cy="1255713"/>
            </a:xfrm>
            <a:custGeom>
              <a:avLst/>
              <a:gdLst>
                <a:gd name="T0" fmla="*/ 1243 w 1243"/>
                <a:gd name="T1" fmla="*/ 508 h 791"/>
                <a:gd name="T2" fmla="*/ 112 w 1243"/>
                <a:gd name="T3" fmla="*/ 791 h 791"/>
                <a:gd name="T4" fmla="*/ 0 w 1243"/>
                <a:gd name="T5" fmla="*/ 438 h 791"/>
                <a:gd name="T6" fmla="*/ 1082 w 1243"/>
                <a:gd name="T7" fmla="*/ 0 h 791"/>
                <a:gd name="T8" fmla="*/ 1243 w 1243"/>
                <a:gd name="T9" fmla="*/ 508 h 791"/>
              </a:gdLst>
              <a:ahLst/>
              <a:cxnLst>
                <a:cxn ang="0">
                  <a:pos x="T0" y="T1"/>
                </a:cxn>
                <a:cxn ang="0">
                  <a:pos x="T2" y="T3"/>
                </a:cxn>
                <a:cxn ang="0">
                  <a:pos x="T4" y="T5"/>
                </a:cxn>
                <a:cxn ang="0">
                  <a:pos x="T6" y="T7"/>
                </a:cxn>
                <a:cxn ang="0">
                  <a:pos x="T8" y="T9"/>
                </a:cxn>
              </a:cxnLst>
              <a:rect l="0" t="0" r="r" b="b"/>
              <a:pathLst>
                <a:path w="1243" h="791">
                  <a:moveTo>
                    <a:pt x="1243" y="508"/>
                  </a:moveTo>
                  <a:lnTo>
                    <a:pt x="112" y="791"/>
                  </a:lnTo>
                  <a:lnTo>
                    <a:pt x="0" y="438"/>
                  </a:lnTo>
                  <a:lnTo>
                    <a:pt x="1082" y="0"/>
                  </a:lnTo>
                  <a:lnTo>
                    <a:pt x="1243" y="508"/>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Freeform 39">
              <a:extLst>
                <a:ext uri="{FF2B5EF4-FFF2-40B4-BE49-F238E27FC236}">
                  <a16:creationId xmlns:a16="http://schemas.microsoft.com/office/drawing/2014/main" id="{9083D29A-9303-4BF2-90B8-971E7BBE510E}"/>
                </a:ext>
              </a:extLst>
            </p:cNvPr>
            <p:cNvSpPr>
              <a:spLocks/>
            </p:cNvSpPr>
            <p:nvPr/>
          </p:nvSpPr>
          <p:spPr bwMode="auto">
            <a:xfrm>
              <a:off x="19373850" y="1355725"/>
              <a:ext cx="1973263" cy="1255713"/>
            </a:xfrm>
            <a:custGeom>
              <a:avLst/>
              <a:gdLst>
                <a:gd name="T0" fmla="*/ 1243 w 1243"/>
                <a:gd name="T1" fmla="*/ 508 h 791"/>
                <a:gd name="T2" fmla="*/ 112 w 1243"/>
                <a:gd name="T3" fmla="*/ 791 h 791"/>
                <a:gd name="T4" fmla="*/ 0 w 1243"/>
                <a:gd name="T5" fmla="*/ 438 h 791"/>
                <a:gd name="T6" fmla="*/ 1082 w 1243"/>
                <a:gd name="T7" fmla="*/ 0 h 791"/>
                <a:gd name="T8" fmla="*/ 1243 w 1243"/>
                <a:gd name="T9" fmla="*/ 508 h 791"/>
              </a:gdLst>
              <a:ahLst/>
              <a:cxnLst>
                <a:cxn ang="0">
                  <a:pos x="T0" y="T1"/>
                </a:cxn>
                <a:cxn ang="0">
                  <a:pos x="T2" y="T3"/>
                </a:cxn>
                <a:cxn ang="0">
                  <a:pos x="T4" y="T5"/>
                </a:cxn>
                <a:cxn ang="0">
                  <a:pos x="T6" y="T7"/>
                </a:cxn>
                <a:cxn ang="0">
                  <a:pos x="T8" y="T9"/>
                </a:cxn>
              </a:cxnLst>
              <a:rect l="0" t="0" r="r" b="b"/>
              <a:pathLst>
                <a:path w="1243" h="791">
                  <a:moveTo>
                    <a:pt x="1243" y="508"/>
                  </a:moveTo>
                  <a:lnTo>
                    <a:pt x="112" y="791"/>
                  </a:lnTo>
                  <a:lnTo>
                    <a:pt x="0" y="438"/>
                  </a:lnTo>
                  <a:lnTo>
                    <a:pt x="1082" y="0"/>
                  </a:lnTo>
                  <a:lnTo>
                    <a:pt x="1243" y="50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Freeform 40">
              <a:extLst>
                <a:ext uri="{FF2B5EF4-FFF2-40B4-BE49-F238E27FC236}">
                  <a16:creationId xmlns:a16="http://schemas.microsoft.com/office/drawing/2014/main" id="{B0137734-EBAA-46E4-AF45-438F017A7A1A}"/>
                </a:ext>
              </a:extLst>
            </p:cNvPr>
            <p:cNvSpPr>
              <a:spLocks/>
            </p:cNvSpPr>
            <p:nvPr/>
          </p:nvSpPr>
          <p:spPr bwMode="auto">
            <a:xfrm>
              <a:off x="18722975" y="2266950"/>
              <a:ext cx="622300" cy="268288"/>
            </a:xfrm>
            <a:custGeom>
              <a:avLst/>
              <a:gdLst>
                <a:gd name="T0" fmla="*/ 380 w 392"/>
                <a:gd name="T1" fmla="*/ 0 h 169"/>
                <a:gd name="T2" fmla="*/ 0 w 392"/>
                <a:gd name="T3" fmla="*/ 131 h 169"/>
                <a:gd name="T4" fmla="*/ 2 w 392"/>
                <a:gd name="T5" fmla="*/ 135 h 169"/>
                <a:gd name="T6" fmla="*/ 12 w 392"/>
                <a:gd name="T7" fmla="*/ 169 h 169"/>
                <a:gd name="T8" fmla="*/ 392 w 392"/>
                <a:gd name="T9" fmla="*/ 36 h 169"/>
                <a:gd name="T10" fmla="*/ 386 w 392"/>
                <a:gd name="T11" fmla="*/ 22 h 169"/>
                <a:gd name="T12" fmla="*/ 380 w 392"/>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392" h="169">
                  <a:moveTo>
                    <a:pt x="380" y="0"/>
                  </a:moveTo>
                  <a:lnTo>
                    <a:pt x="0" y="131"/>
                  </a:lnTo>
                  <a:lnTo>
                    <a:pt x="2" y="135"/>
                  </a:lnTo>
                  <a:lnTo>
                    <a:pt x="12" y="169"/>
                  </a:lnTo>
                  <a:lnTo>
                    <a:pt x="392" y="36"/>
                  </a:lnTo>
                  <a:lnTo>
                    <a:pt x="386" y="22"/>
                  </a:lnTo>
                  <a:lnTo>
                    <a:pt x="380" y="0"/>
                  </a:lnTo>
                  <a:close/>
                </a:path>
              </a:pathLst>
            </a:custGeom>
            <a:solidFill>
              <a:srgbClr val="33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Freeform 41">
              <a:extLst>
                <a:ext uri="{FF2B5EF4-FFF2-40B4-BE49-F238E27FC236}">
                  <a16:creationId xmlns:a16="http://schemas.microsoft.com/office/drawing/2014/main" id="{03AF66A6-763F-4CC9-A9D5-F6B41D279A30}"/>
                </a:ext>
              </a:extLst>
            </p:cNvPr>
            <p:cNvSpPr>
              <a:spLocks/>
            </p:cNvSpPr>
            <p:nvPr/>
          </p:nvSpPr>
          <p:spPr bwMode="auto">
            <a:xfrm>
              <a:off x="18722975" y="2266950"/>
              <a:ext cx="622300" cy="268288"/>
            </a:xfrm>
            <a:custGeom>
              <a:avLst/>
              <a:gdLst>
                <a:gd name="T0" fmla="*/ 380 w 392"/>
                <a:gd name="T1" fmla="*/ 0 h 169"/>
                <a:gd name="T2" fmla="*/ 0 w 392"/>
                <a:gd name="T3" fmla="*/ 131 h 169"/>
                <a:gd name="T4" fmla="*/ 2 w 392"/>
                <a:gd name="T5" fmla="*/ 135 h 169"/>
                <a:gd name="T6" fmla="*/ 12 w 392"/>
                <a:gd name="T7" fmla="*/ 169 h 169"/>
                <a:gd name="T8" fmla="*/ 392 w 392"/>
                <a:gd name="T9" fmla="*/ 36 h 169"/>
                <a:gd name="T10" fmla="*/ 386 w 392"/>
                <a:gd name="T11" fmla="*/ 22 h 169"/>
                <a:gd name="T12" fmla="*/ 380 w 392"/>
                <a:gd name="T13" fmla="*/ 0 h 169"/>
              </a:gdLst>
              <a:ahLst/>
              <a:cxnLst>
                <a:cxn ang="0">
                  <a:pos x="T0" y="T1"/>
                </a:cxn>
                <a:cxn ang="0">
                  <a:pos x="T2" y="T3"/>
                </a:cxn>
                <a:cxn ang="0">
                  <a:pos x="T4" y="T5"/>
                </a:cxn>
                <a:cxn ang="0">
                  <a:pos x="T6" y="T7"/>
                </a:cxn>
                <a:cxn ang="0">
                  <a:pos x="T8" y="T9"/>
                </a:cxn>
                <a:cxn ang="0">
                  <a:pos x="T10" y="T11"/>
                </a:cxn>
                <a:cxn ang="0">
                  <a:pos x="T12" y="T13"/>
                </a:cxn>
              </a:cxnLst>
              <a:rect l="0" t="0" r="r" b="b"/>
              <a:pathLst>
                <a:path w="392" h="169">
                  <a:moveTo>
                    <a:pt x="380" y="0"/>
                  </a:moveTo>
                  <a:lnTo>
                    <a:pt x="0" y="131"/>
                  </a:lnTo>
                  <a:lnTo>
                    <a:pt x="2" y="135"/>
                  </a:lnTo>
                  <a:lnTo>
                    <a:pt x="12" y="169"/>
                  </a:lnTo>
                  <a:lnTo>
                    <a:pt x="392" y="36"/>
                  </a:lnTo>
                  <a:lnTo>
                    <a:pt x="386" y="22"/>
                  </a:lnTo>
                  <a:lnTo>
                    <a:pt x="38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Freeform 42">
              <a:extLst>
                <a:ext uri="{FF2B5EF4-FFF2-40B4-BE49-F238E27FC236}">
                  <a16:creationId xmlns:a16="http://schemas.microsoft.com/office/drawing/2014/main" id="{242699E0-43E2-4D17-B8E5-D6C9E128F222}"/>
                </a:ext>
              </a:extLst>
            </p:cNvPr>
            <p:cNvSpPr>
              <a:spLocks/>
            </p:cNvSpPr>
            <p:nvPr/>
          </p:nvSpPr>
          <p:spPr bwMode="auto">
            <a:xfrm>
              <a:off x="19335750" y="2301875"/>
              <a:ext cx="9525" cy="22225"/>
            </a:xfrm>
            <a:custGeom>
              <a:avLst/>
              <a:gdLst>
                <a:gd name="T0" fmla="*/ 0 w 6"/>
                <a:gd name="T1" fmla="*/ 0 h 14"/>
                <a:gd name="T2" fmla="*/ 6 w 6"/>
                <a:gd name="T3" fmla="*/ 14 h 14"/>
                <a:gd name="T4" fmla="*/ 6 w 6"/>
                <a:gd name="T5" fmla="*/ 14 h 14"/>
                <a:gd name="T6" fmla="*/ 0 w 6"/>
                <a:gd name="T7" fmla="*/ 0 h 14"/>
              </a:gdLst>
              <a:ahLst/>
              <a:cxnLst>
                <a:cxn ang="0">
                  <a:pos x="T0" y="T1"/>
                </a:cxn>
                <a:cxn ang="0">
                  <a:pos x="T2" y="T3"/>
                </a:cxn>
                <a:cxn ang="0">
                  <a:pos x="T4" y="T5"/>
                </a:cxn>
                <a:cxn ang="0">
                  <a:pos x="T6" y="T7"/>
                </a:cxn>
              </a:cxnLst>
              <a:rect l="0" t="0" r="r" b="b"/>
              <a:pathLst>
                <a:path w="6" h="14">
                  <a:moveTo>
                    <a:pt x="0" y="0"/>
                  </a:moveTo>
                  <a:lnTo>
                    <a:pt x="6" y="14"/>
                  </a:lnTo>
                  <a:lnTo>
                    <a:pt x="6" y="14"/>
                  </a:lnTo>
                  <a:lnTo>
                    <a:pt x="0" y="0"/>
                  </a:lnTo>
                  <a:close/>
                </a:path>
              </a:pathLst>
            </a:custGeom>
            <a:solidFill>
              <a:srgbClr val="336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Freeform 43">
              <a:extLst>
                <a:ext uri="{FF2B5EF4-FFF2-40B4-BE49-F238E27FC236}">
                  <a16:creationId xmlns:a16="http://schemas.microsoft.com/office/drawing/2014/main" id="{FC6FC9CA-3B91-48D1-9910-0F0BCA844607}"/>
                </a:ext>
              </a:extLst>
            </p:cNvPr>
            <p:cNvSpPr>
              <a:spLocks/>
            </p:cNvSpPr>
            <p:nvPr/>
          </p:nvSpPr>
          <p:spPr bwMode="auto">
            <a:xfrm>
              <a:off x="19335750" y="2301875"/>
              <a:ext cx="9525" cy="22225"/>
            </a:xfrm>
            <a:custGeom>
              <a:avLst/>
              <a:gdLst>
                <a:gd name="T0" fmla="*/ 0 w 6"/>
                <a:gd name="T1" fmla="*/ 0 h 14"/>
                <a:gd name="T2" fmla="*/ 6 w 6"/>
                <a:gd name="T3" fmla="*/ 14 h 14"/>
                <a:gd name="T4" fmla="*/ 6 w 6"/>
                <a:gd name="T5" fmla="*/ 14 h 14"/>
                <a:gd name="T6" fmla="*/ 0 w 6"/>
                <a:gd name="T7" fmla="*/ 0 h 14"/>
              </a:gdLst>
              <a:ahLst/>
              <a:cxnLst>
                <a:cxn ang="0">
                  <a:pos x="T0" y="T1"/>
                </a:cxn>
                <a:cxn ang="0">
                  <a:pos x="T2" y="T3"/>
                </a:cxn>
                <a:cxn ang="0">
                  <a:pos x="T4" y="T5"/>
                </a:cxn>
                <a:cxn ang="0">
                  <a:pos x="T6" y="T7"/>
                </a:cxn>
              </a:cxnLst>
              <a:rect l="0" t="0" r="r" b="b"/>
              <a:pathLst>
                <a:path w="6" h="14">
                  <a:moveTo>
                    <a:pt x="0" y="0"/>
                  </a:moveTo>
                  <a:lnTo>
                    <a:pt x="6" y="14"/>
                  </a:lnTo>
                  <a:lnTo>
                    <a:pt x="6"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Freeform 44">
              <a:extLst>
                <a:ext uri="{FF2B5EF4-FFF2-40B4-BE49-F238E27FC236}">
                  <a16:creationId xmlns:a16="http://schemas.microsoft.com/office/drawing/2014/main" id="{AA35E5BE-8E19-4023-8A80-1894CB1143F3}"/>
                </a:ext>
              </a:extLst>
            </p:cNvPr>
            <p:cNvSpPr>
              <a:spLocks/>
            </p:cNvSpPr>
            <p:nvPr/>
          </p:nvSpPr>
          <p:spPr bwMode="auto">
            <a:xfrm>
              <a:off x="18722975" y="2474913"/>
              <a:ext cx="3175" cy="6350"/>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close/>
                </a:path>
              </a:pathLst>
            </a:custGeom>
            <a:solidFill>
              <a:srgbClr val="336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Freeform 45">
              <a:extLst>
                <a:ext uri="{FF2B5EF4-FFF2-40B4-BE49-F238E27FC236}">
                  <a16:creationId xmlns:a16="http://schemas.microsoft.com/office/drawing/2014/main" id="{BB53F52A-F431-43BD-8903-FF0AB561B29E}"/>
                </a:ext>
              </a:extLst>
            </p:cNvPr>
            <p:cNvSpPr>
              <a:spLocks/>
            </p:cNvSpPr>
            <p:nvPr/>
          </p:nvSpPr>
          <p:spPr bwMode="auto">
            <a:xfrm>
              <a:off x="18722975" y="2474913"/>
              <a:ext cx="3175" cy="6350"/>
            </a:xfrm>
            <a:custGeom>
              <a:avLst/>
              <a:gdLst>
                <a:gd name="T0" fmla="*/ 0 w 2"/>
                <a:gd name="T1" fmla="*/ 0 h 4"/>
                <a:gd name="T2" fmla="*/ 0 w 2"/>
                <a:gd name="T3" fmla="*/ 0 h 4"/>
                <a:gd name="T4" fmla="*/ 2 w 2"/>
                <a:gd name="T5" fmla="*/ 4 h 4"/>
                <a:gd name="T6" fmla="*/ 0 w 2"/>
                <a:gd name="T7" fmla="*/ 0 h 4"/>
              </a:gdLst>
              <a:ahLst/>
              <a:cxnLst>
                <a:cxn ang="0">
                  <a:pos x="T0" y="T1"/>
                </a:cxn>
                <a:cxn ang="0">
                  <a:pos x="T2" y="T3"/>
                </a:cxn>
                <a:cxn ang="0">
                  <a:pos x="T4" y="T5"/>
                </a:cxn>
                <a:cxn ang="0">
                  <a:pos x="T6" y="T7"/>
                </a:cxn>
              </a:cxnLst>
              <a:rect l="0" t="0" r="r" b="b"/>
              <a:pathLst>
                <a:path w="2" h="4">
                  <a:moveTo>
                    <a:pt x="0" y="0"/>
                  </a:moveTo>
                  <a:lnTo>
                    <a:pt x="0" y="0"/>
                  </a:lnTo>
                  <a:lnTo>
                    <a:pt x="2" y="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Freeform 46">
              <a:extLst>
                <a:ext uri="{FF2B5EF4-FFF2-40B4-BE49-F238E27FC236}">
                  <a16:creationId xmlns:a16="http://schemas.microsoft.com/office/drawing/2014/main" id="{C15C9206-A501-4920-8F00-A880DF296800}"/>
                </a:ext>
              </a:extLst>
            </p:cNvPr>
            <p:cNvSpPr>
              <a:spLocks/>
            </p:cNvSpPr>
            <p:nvPr/>
          </p:nvSpPr>
          <p:spPr bwMode="auto">
            <a:xfrm>
              <a:off x="18491200" y="2592388"/>
              <a:ext cx="0" cy="3175"/>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Freeform 47">
              <a:extLst>
                <a:ext uri="{FF2B5EF4-FFF2-40B4-BE49-F238E27FC236}">
                  <a16:creationId xmlns:a16="http://schemas.microsoft.com/office/drawing/2014/main" id="{1A711EA2-308A-4DC2-9B88-86C04F51AFED}"/>
                </a:ext>
              </a:extLst>
            </p:cNvPr>
            <p:cNvSpPr>
              <a:spLocks/>
            </p:cNvSpPr>
            <p:nvPr/>
          </p:nvSpPr>
          <p:spPr bwMode="auto">
            <a:xfrm>
              <a:off x="18491200" y="2592388"/>
              <a:ext cx="0" cy="3175"/>
            </a:xfrm>
            <a:custGeom>
              <a:avLst/>
              <a:gdLst>
                <a:gd name="T0" fmla="*/ 0 h 2"/>
                <a:gd name="T1" fmla="*/ 0 h 2"/>
                <a:gd name="T2" fmla="*/ 2 h 2"/>
                <a:gd name="T3" fmla="*/ 0 h 2"/>
              </a:gdLst>
              <a:ahLst/>
              <a:cxnLst>
                <a:cxn ang="0">
                  <a:pos x="0" y="T0"/>
                </a:cxn>
                <a:cxn ang="0">
                  <a:pos x="0" y="T1"/>
                </a:cxn>
                <a:cxn ang="0">
                  <a:pos x="0" y="T2"/>
                </a:cxn>
                <a:cxn ang="0">
                  <a:pos x="0" y="T3"/>
                </a:cxn>
              </a:cxnLst>
              <a:rect l="0" t="0" r="r" b="b"/>
              <a:pathLst>
                <a:path h="2">
                  <a:moveTo>
                    <a:pt x="0" y="0"/>
                  </a:moveTo>
                  <a:lnTo>
                    <a:pt x="0" y="0"/>
                  </a:lnTo>
                  <a:lnTo>
                    <a:pt x="0" y="2"/>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0" name="Freeform 48">
              <a:extLst>
                <a:ext uri="{FF2B5EF4-FFF2-40B4-BE49-F238E27FC236}">
                  <a16:creationId xmlns:a16="http://schemas.microsoft.com/office/drawing/2014/main" id="{08FBE4AC-067E-47B8-B6D2-A3F4FB005D99}"/>
                </a:ext>
              </a:extLst>
            </p:cNvPr>
            <p:cNvSpPr>
              <a:spLocks/>
            </p:cNvSpPr>
            <p:nvPr/>
          </p:nvSpPr>
          <p:spPr bwMode="auto">
            <a:xfrm>
              <a:off x="18491200" y="2541588"/>
              <a:ext cx="147638" cy="79375"/>
            </a:xfrm>
            <a:custGeom>
              <a:avLst/>
              <a:gdLst>
                <a:gd name="T0" fmla="*/ 87 w 93"/>
                <a:gd name="T1" fmla="*/ 0 h 50"/>
                <a:gd name="T2" fmla="*/ 0 w 93"/>
                <a:gd name="T3" fmla="*/ 32 h 50"/>
                <a:gd name="T4" fmla="*/ 0 w 93"/>
                <a:gd name="T5" fmla="*/ 34 h 50"/>
                <a:gd name="T6" fmla="*/ 6 w 93"/>
                <a:gd name="T7" fmla="*/ 50 h 50"/>
                <a:gd name="T8" fmla="*/ 93 w 93"/>
                <a:gd name="T9" fmla="*/ 18 h 50"/>
                <a:gd name="T10" fmla="*/ 87 w 93"/>
                <a:gd name="T11" fmla="*/ 0 h 50"/>
              </a:gdLst>
              <a:ahLst/>
              <a:cxnLst>
                <a:cxn ang="0">
                  <a:pos x="T0" y="T1"/>
                </a:cxn>
                <a:cxn ang="0">
                  <a:pos x="T2" y="T3"/>
                </a:cxn>
                <a:cxn ang="0">
                  <a:pos x="T4" y="T5"/>
                </a:cxn>
                <a:cxn ang="0">
                  <a:pos x="T6" y="T7"/>
                </a:cxn>
                <a:cxn ang="0">
                  <a:pos x="T8" y="T9"/>
                </a:cxn>
                <a:cxn ang="0">
                  <a:pos x="T10" y="T11"/>
                </a:cxn>
              </a:cxnLst>
              <a:rect l="0" t="0" r="r" b="b"/>
              <a:pathLst>
                <a:path w="93" h="50">
                  <a:moveTo>
                    <a:pt x="87" y="0"/>
                  </a:moveTo>
                  <a:lnTo>
                    <a:pt x="0" y="32"/>
                  </a:lnTo>
                  <a:lnTo>
                    <a:pt x="0" y="34"/>
                  </a:lnTo>
                  <a:lnTo>
                    <a:pt x="6" y="50"/>
                  </a:lnTo>
                  <a:lnTo>
                    <a:pt x="93" y="18"/>
                  </a:lnTo>
                  <a:lnTo>
                    <a:pt x="87" y="0"/>
                  </a:lnTo>
                  <a:close/>
                </a:path>
              </a:pathLst>
            </a:custGeom>
            <a:solidFill>
              <a:srgbClr val="33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1" name="Freeform 49">
              <a:extLst>
                <a:ext uri="{FF2B5EF4-FFF2-40B4-BE49-F238E27FC236}">
                  <a16:creationId xmlns:a16="http://schemas.microsoft.com/office/drawing/2014/main" id="{C22236F0-ACB6-44DC-B359-463A3EC0AE0C}"/>
                </a:ext>
              </a:extLst>
            </p:cNvPr>
            <p:cNvSpPr>
              <a:spLocks/>
            </p:cNvSpPr>
            <p:nvPr/>
          </p:nvSpPr>
          <p:spPr bwMode="auto">
            <a:xfrm>
              <a:off x="18491200" y="2541588"/>
              <a:ext cx="147638" cy="79375"/>
            </a:xfrm>
            <a:custGeom>
              <a:avLst/>
              <a:gdLst>
                <a:gd name="T0" fmla="*/ 87 w 93"/>
                <a:gd name="T1" fmla="*/ 0 h 50"/>
                <a:gd name="T2" fmla="*/ 0 w 93"/>
                <a:gd name="T3" fmla="*/ 32 h 50"/>
                <a:gd name="T4" fmla="*/ 0 w 93"/>
                <a:gd name="T5" fmla="*/ 34 h 50"/>
                <a:gd name="T6" fmla="*/ 6 w 93"/>
                <a:gd name="T7" fmla="*/ 50 h 50"/>
                <a:gd name="T8" fmla="*/ 93 w 93"/>
                <a:gd name="T9" fmla="*/ 18 h 50"/>
                <a:gd name="T10" fmla="*/ 87 w 93"/>
                <a:gd name="T11" fmla="*/ 0 h 50"/>
              </a:gdLst>
              <a:ahLst/>
              <a:cxnLst>
                <a:cxn ang="0">
                  <a:pos x="T0" y="T1"/>
                </a:cxn>
                <a:cxn ang="0">
                  <a:pos x="T2" y="T3"/>
                </a:cxn>
                <a:cxn ang="0">
                  <a:pos x="T4" y="T5"/>
                </a:cxn>
                <a:cxn ang="0">
                  <a:pos x="T6" y="T7"/>
                </a:cxn>
                <a:cxn ang="0">
                  <a:pos x="T8" y="T9"/>
                </a:cxn>
                <a:cxn ang="0">
                  <a:pos x="T10" y="T11"/>
                </a:cxn>
              </a:cxnLst>
              <a:rect l="0" t="0" r="r" b="b"/>
              <a:pathLst>
                <a:path w="93" h="50">
                  <a:moveTo>
                    <a:pt x="87" y="0"/>
                  </a:moveTo>
                  <a:lnTo>
                    <a:pt x="0" y="32"/>
                  </a:lnTo>
                  <a:lnTo>
                    <a:pt x="0" y="34"/>
                  </a:lnTo>
                  <a:lnTo>
                    <a:pt x="6" y="50"/>
                  </a:lnTo>
                  <a:lnTo>
                    <a:pt x="93" y="18"/>
                  </a:lnTo>
                  <a:lnTo>
                    <a:pt x="8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2" name="Freeform 50">
              <a:extLst>
                <a:ext uri="{FF2B5EF4-FFF2-40B4-BE49-F238E27FC236}">
                  <a16:creationId xmlns:a16="http://schemas.microsoft.com/office/drawing/2014/main" id="{E2F5129D-50E4-4110-B14E-861F00620CD1}"/>
                </a:ext>
              </a:extLst>
            </p:cNvPr>
            <p:cNvSpPr>
              <a:spLocks/>
            </p:cNvSpPr>
            <p:nvPr/>
          </p:nvSpPr>
          <p:spPr bwMode="auto">
            <a:xfrm>
              <a:off x="21256625" y="1368425"/>
              <a:ext cx="354013" cy="685800"/>
            </a:xfrm>
            <a:custGeom>
              <a:avLst/>
              <a:gdLst>
                <a:gd name="T0" fmla="*/ 70 w 113"/>
                <a:gd name="T1" fmla="*/ 217 h 217"/>
                <a:gd name="T2" fmla="*/ 96 w 113"/>
                <a:gd name="T3" fmla="*/ 89 h 217"/>
                <a:gd name="T4" fmla="*/ 0 w 113"/>
                <a:gd name="T5" fmla="*/ 0 h 217"/>
                <a:gd name="T6" fmla="*/ 70 w 113"/>
                <a:gd name="T7" fmla="*/ 217 h 217"/>
              </a:gdLst>
              <a:ahLst/>
              <a:cxnLst>
                <a:cxn ang="0">
                  <a:pos x="T0" y="T1"/>
                </a:cxn>
                <a:cxn ang="0">
                  <a:pos x="T2" y="T3"/>
                </a:cxn>
                <a:cxn ang="0">
                  <a:pos x="T4" y="T5"/>
                </a:cxn>
                <a:cxn ang="0">
                  <a:pos x="T6" y="T7"/>
                </a:cxn>
              </a:cxnLst>
              <a:rect l="0" t="0" r="r" b="b"/>
              <a:pathLst>
                <a:path w="113" h="217">
                  <a:moveTo>
                    <a:pt x="70" y="217"/>
                  </a:moveTo>
                  <a:cubicBezTo>
                    <a:pt x="101" y="195"/>
                    <a:pt x="113" y="142"/>
                    <a:pt x="96" y="89"/>
                  </a:cubicBezTo>
                  <a:cubicBezTo>
                    <a:pt x="79" y="36"/>
                    <a:pt x="38" y="0"/>
                    <a:pt x="0" y="0"/>
                  </a:cubicBezTo>
                  <a:cubicBezTo>
                    <a:pt x="70" y="217"/>
                    <a:pt x="70" y="217"/>
                    <a:pt x="70" y="21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3" name="Freeform 51">
              <a:extLst>
                <a:ext uri="{FF2B5EF4-FFF2-40B4-BE49-F238E27FC236}">
                  <a16:creationId xmlns:a16="http://schemas.microsoft.com/office/drawing/2014/main" id="{6367C0C9-6EB0-4BC7-B42B-05E255E3A39F}"/>
                </a:ext>
              </a:extLst>
            </p:cNvPr>
            <p:cNvSpPr>
              <a:spLocks/>
            </p:cNvSpPr>
            <p:nvPr/>
          </p:nvSpPr>
          <p:spPr bwMode="auto">
            <a:xfrm>
              <a:off x="21256625" y="1368425"/>
              <a:ext cx="268288" cy="206375"/>
            </a:xfrm>
            <a:custGeom>
              <a:avLst/>
              <a:gdLst>
                <a:gd name="T0" fmla="*/ 21 w 86"/>
                <a:gd name="T1" fmla="*/ 43 h 65"/>
                <a:gd name="T2" fmla="*/ 86 w 86"/>
                <a:gd name="T3" fmla="*/ 65 h 65"/>
                <a:gd name="T4" fmla="*/ 0 w 86"/>
                <a:gd name="T5" fmla="*/ 0 h 65"/>
                <a:gd name="T6" fmla="*/ 14 w 86"/>
                <a:gd name="T7" fmla="*/ 44 h 65"/>
                <a:gd name="T8" fmla="*/ 21 w 86"/>
                <a:gd name="T9" fmla="*/ 43 h 65"/>
              </a:gdLst>
              <a:ahLst/>
              <a:cxnLst>
                <a:cxn ang="0">
                  <a:pos x="T0" y="T1"/>
                </a:cxn>
                <a:cxn ang="0">
                  <a:pos x="T2" y="T3"/>
                </a:cxn>
                <a:cxn ang="0">
                  <a:pos x="T4" y="T5"/>
                </a:cxn>
                <a:cxn ang="0">
                  <a:pos x="T6" y="T7"/>
                </a:cxn>
                <a:cxn ang="0">
                  <a:pos x="T8" y="T9"/>
                </a:cxn>
              </a:cxnLst>
              <a:rect l="0" t="0" r="r" b="b"/>
              <a:pathLst>
                <a:path w="86" h="65">
                  <a:moveTo>
                    <a:pt x="21" y="43"/>
                  </a:moveTo>
                  <a:cubicBezTo>
                    <a:pt x="45" y="43"/>
                    <a:pt x="68" y="51"/>
                    <a:pt x="86" y="65"/>
                  </a:cubicBezTo>
                  <a:cubicBezTo>
                    <a:pt x="66" y="25"/>
                    <a:pt x="32" y="0"/>
                    <a:pt x="0" y="0"/>
                  </a:cubicBezTo>
                  <a:cubicBezTo>
                    <a:pt x="14" y="44"/>
                    <a:pt x="14" y="44"/>
                    <a:pt x="14" y="44"/>
                  </a:cubicBezTo>
                  <a:cubicBezTo>
                    <a:pt x="16" y="43"/>
                    <a:pt x="19" y="43"/>
                    <a:pt x="21" y="43"/>
                  </a:cubicBezTo>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4" name="Freeform 52">
              <a:extLst>
                <a:ext uri="{FF2B5EF4-FFF2-40B4-BE49-F238E27FC236}">
                  <a16:creationId xmlns:a16="http://schemas.microsoft.com/office/drawing/2014/main" id="{A5017D3A-0B63-4FE3-86E5-07008EE6300F}"/>
                </a:ext>
              </a:extLst>
            </p:cNvPr>
            <p:cNvSpPr>
              <a:spLocks/>
            </p:cNvSpPr>
            <p:nvPr/>
          </p:nvSpPr>
          <p:spPr bwMode="auto">
            <a:xfrm>
              <a:off x="21069300" y="1233488"/>
              <a:ext cx="500063" cy="989013"/>
            </a:xfrm>
            <a:custGeom>
              <a:avLst/>
              <a:gdLst>
                <a:gd name="T0" fmla="*/ 315 w 315"/>
                <a:gd name="T1" fmla="*/ 581 h 623"/>
                <a:gd name="T2" fmla="*/ 185 w 315"/>
                <a:gd name="T3" fmla="*/ 623 h 623"/>
                <a:gd name="T4" fmla="*/ 0 w 315"/>
                <a:gd name="T5" fmla="*/ 41 h 623"/>
                <a:gd name="T6" fmla="*/ 130 w 315"/>
                <a:gd name="T7" fmla="*/ 0 h 623"/>
                <a:gd name="T8" fmla="*/ 315 w 315"/>
                <a:gd name="T9" fmla="*/ 581 h 623"/>
              </a:gdLst>
              <a:ahLst/>
              <a:cxnLst>
                <a:cxn ang="0">
                  <a:pos x="T0" y="T1"/>
                </a:cxn>
                <a:cxn ang="0">
                  <a:pos x="T2" y="T3"/>
                </a:cxn>
                <a:cxn ang="0">
                  <a:pos x="T4" y="T5"/>
                </a:cxn>
                <a:cxn ang="0">
                  <a:pos x="T6" y="T7"/>
                </a:cxn>
                <a:cxn ang="0">
                  <a:pos x="T8" y="T9"/>
                </a:cxn>
              </a:cxnLst>
              <a:rect l="0" t="0" r="r" b="b"/>
              <a:pathLst>
                <a:path w="315" h="623">
                  <a:moveTo>
                    <a:pt x="315" y="581"/>
                  </a:moveTo>
                  <a:lnTo>
                    <a:pt x="185" y="623"/>
                  </a:lnTo>
                  <a:lnTo>
                    <a:pt x="0" y="41"/>
                  </a:lnTo>
                  <a:lnTo>
                    <a:pt x="130" y="0"/>
                  </a:lnTo>
                  <a:lnTo>
                    <a:pt x="315" y="581"/>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5" name="Freeform 53">
              <a:extLst>
                <a:ext uri="{FF2B5EF4-FFF2-40B4-BE49-F238E27FC236}">
                  <a16:creationId xmlns:a16="http://schemas.microsoft.com/office/drawing/2014/main" id="{0D48E72B-79D2-461B-BB3F-576B6BD048F4}"/>
                </a:ext>
              </a:extLst>
            </p:cNvPr>
            <p:cNvSpPr>
              <a:spLocks/>
            </p:cNvSpPr>
            <p:nvPr/>
          </p:nvSpPr>
          <p:spPr bwMode="auto">
            <a:xfrm>
              <a:off x="21069300" y="1233488"/>
              <a:ext cx="500063" cy="989013"/>
            </a:xfrm>
            <a:custGeom>
              <a:avLst/>
              <a:gdLst>
                <a:gd name="T0" fmla="*/ 315 w 315"/>
                <a:gd name="T1" fmla="*/ 581 h 623"/>
                <a:gd name="T2" fmla="*/ 185 w 315"/>
                <a:gd name="T3" fmla="*/ 623 h 623"/>
                <a:gd name="T4" fmla="*/ 0 w 315"/>
                <a:gd name="T5" fmla="*/ 41 h 623"/>
                <a:gd name="T6" fmla="*/ 130 w 315"/>
                <a:gd name="T7" fmla="*/ 0 h 623"/>
                <a:gd name="T8" fmla="*/ 315 w 315"/>
                <a:gd name="T9" fmla="*/ 581 h 623"/>
              </a:gdLst>
              <a:ahLst/>
              <a:cxnLst>
                <a:cxn ang="0">
                  <a:pos x="T0" y="T1"/>
                </a:cxn>
                <a:cxn ang="0">
                  <a:pos x="T2" y="T3"/>
                </a:cxn>
                <a:cxn ang="0">
                  <a:pos x="T4" y="T5"/>
                </a:cxn>
                <a:cxn ang="0">
                  <a:pos x="T6" y="T7"/>
                </a:cxn>
                <a:cxn ang="0">
                  <a:pos x="T8" y="T9"/>
                </a:cxn>
              </a:cxnLst>
              <a:rect l="0" t="0" r="r" b="b"/>
              <a:pathLst>
                <a:path w="315" h="623">
                  <a:moveTo>
                    <a:pt x="315" y="581"/>
                  </a:moveTo>
                  <a:lnTo>
                    <a:pt x="185" y="623"/>
                  </a:lnTo>
                  <a:lnTo>
                    <a:pt x="0" y="41"/>
                  </a:lnTo>
                  <a:lnTo>
                    <a:pt x="130" y="0"/>
                  </a:lnTo>
                  <a:lnTo>
                    <a:pt x="315" y="58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6" name="Freeform 54">
              <a:extLst>
                <a:ext uri="{FF2B5EF4-FFF2-40B4-BE49-F238E27FC236}">
                  <a16:creationId xmlns:a16="http://schemas.microsoft.com/office/drawing/2014/main" id="{B8ABAEEB-C355-435C-A0A5-46F29593F43E}"/>
                </a:ext>
              </a:extLst>
            </p:cNvPr>
            <p:cNvSpPr>
              <a:spLocks/>
            </p:cNvSpPr>
            <p:nvPr/>
          </p:nvSpPr>
          <p:spPr bwMode="auto">
            <a:xfrm>
              <a:off x="20989925" y="1355725"/>
              <a:ext cx="357188" cy="835025"/>
            </a:xfrm>
            <a:custGeom>
              <a:avLst/>
              <a:gdLst>
                <a:gd name="T0" fmla="*/ 158 w 225"/>
                <a:gd name="T1" fmla="*/ 526 h 526"/>
                <a:gd name="T2" fmla="*/ 225 w 225"/>
                <a:gd name="T3" fmla="*/ 508 h 526"/>
                <a:gd name="T4" fmla="*/ 64 w 225"/>
                <a:gd name="T5" fmla="*/ 0 h 526"/>
                <a:gd name="T6" fmla="*/ 0 w 225"/>
                <a:gd name="T7" fmla="*/ 26 h 526"/>
                <a:gd name="T8" fmla="*/ 119 w 225"/>
                <a:gd name="T9" fmla="*/ 397 h 526"/>
                <a:gd name="T10" fmla="*/ 158 w 225"/>
                <a:gd name="T11" fmla="*/ 526 h 526"/>
              </a:gdLst>
              <a:ahLst/>
              <a:cxnLst>
                <a:cxn ang="0">
                  <a:pos x="T0" y="T1"/>
                </a:cxn>
                <a:cxn ang="0">
                  <a:pos x="T2" y="T3"/>
                </a:cxn>
                <a:cxn ang="0">
                  <a:pos x="T4" y="T5"/>
                </a:cxn>
                <a:cxn ang="0">
                  <a:pos x="T6" y="T7"/>
                </a:cxn>
                <a:cxn ang="0">
                  <a:pos x="T8" y="T9"/>
                </a:cxn>
                <a:cxn ang="0">
                  <a:pos x="T10" y="T11"/>
                </a:cxn>
              </a:cxnLst>
              <a:rect l="0" t="0" r="r" b="b"/>
              <a:pathLst>
                <a:path w="225" h="526">
                  <a:moveTo>
                    <a:pt x="158" y="526"/>
                  </a:moveTo>
                  <a:lnTo>
                    <a:pt x="225" y="508"/>
                  </a:lnTo>
                  <a:lnTo>
                    <a:pt x="64" y="0"/>
                  </a:lnTo>
                  <a:lnTo>
                    <a:pt x="0" y="26"/>
                  </a:lnTo>
                  <a:lnTo>
                    <a:pt x="119" y="397"/>
                  </a:lnTo>
                  <a:lnTo>
                    <a:pt x="158" y="526"/>
                  </a:lnTo>
                  <a:close/>
                </a:path>
              </a:pathLst>
            </a:custGeom>
            <a:solidFill>
              <a:srgbClr val="0048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7" name="Freeform 55">
              <a:extLst>
                <a:ext uri="{FF2B5EF4-FFF2-40B4-BE49-F238E27FC236}">
                  <a16:creationId xmlns:a16="http://schemas.microsoft.com/office/drawing/2014/main" id="{96DDB070-C1DF-47A9-8005-B1231F50B937}"/>
                </a:ext>
              </a:extLst>
            </p:cNvPr>
            <p:cNvSpPr>
              <a:spLocks/>
            </p:cNvSpPr>
            <p:nvPr/>
          </p:nvSpPr>
          <p:spPr bwMode="auto">
            <a:xfrm>
              <a:off x="20989925" y="1355725"/>
              <a:ext cx="357188" cy="835025"/>
            </a:xfrm>
            <a:custGeom>
              <a:avLst/>
              <a:gdLst>
                <a:gd name="T0" fmla="*/ 158 w 225"/>
                <a:gd name="T1" fmla="*/ 526 h 526"/>
                <a:gd name="T2" fmla="*/ 225 w 225"/>
                <a:gd name="T3" fmla="*/ 508 h 526"/>
                <a:gd name="T4" fmla="*/ 64 w 225"/>
                <a:gd name="T5" fmla="*/ 0 h 526"/>
                <a:gd name="T6" fmla="*/ 0 w 225"/>
                <a:gd name="T7" fmla="*/ 26 h 526"/>
                <a:gd name="T8" fmla="*/ 119 w 225"/>
                <a:gd name="T9" fmla="*/ 397 h 526"/>
                <a:gd name="T10" fmla="*/ 158 w 225"/>
                <a:gd name="T11" fmla="*/ 526 h 526"/>
              </a:gdLst>
              <a:ahLst/>
              <a:cxnLst>
                <a:cxn ang="0">
                  <a:pos x="T0" y="T1"/>
                </a:cxn>
                <a:cxn ang="0">
                  <a:pos x="T2" y="T3"/>
                </a:cxn>
                <a:cxn ang="0">
                  <a:pos x="T4" y="T5"/>
                </a:cxn>
                <a:cxn ang="0">
                  <a:pos x="T6" y="T7"/>
                </a:cxn>
                <a:cxn ang="0">
                  <a:pos x="T8" y="T9"/>
                </a:cxn>
                <a:cxn ang="0">
                  <a:pos x="T10" y="T11"/>
                </a:cxn>
              </a:cxnLst>
              <a:rect l="0" t="0" r="r" b="b"/>
              <a:pathLst>
                <a:path w="225" h="526">
                  <a:moveTo>
                    <a:pt x="158" y="526"/>
                  </a:moveTo>
                  <a:lnTo>
                    <a:pt x="225" y="508"/>
                  </a:lnTo>
                  <a:lnTo>
                    <a:pt x="64" y="0"/>
                  </a:lnTo>
                  <a:lnTo>
                    <a:pt x="0" y="26"/>
                  </a:lnTo>
                  <a:lnTo>
                    <a:pt x="119" y="397"/>
                  </a:lnTo>
                  <a:lnTo>
                    <a:pt x="158" y="52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56">
              <a:extLst>
                <a:ext uri="{FF2B5EF4-FFF2-40B4-BE49-F238E27FC236}">
                  <a16:creationId xmlns:a16="http://schemas.microsoft.com/office/drawing/2014/main" id="{3A2A811E-2BFC-4326-9F9B-ACF754CB4328}"/>
                </a:ext>
              </a:extLst>
            </p:cNvPr>
            <p:cNvSpPr>
              <a:spLocks/>
            </p:cNvSpPr>
            <p:nvPr/>
          </p:nvSpPr>
          <p:spPr bwMode="auto">
            <a:xfrm>
              <a:off x="19404013" y="2149475"/>
              <a:ext cx="6350" cy="22225"/>
            </a:xfrm>
            <a:custGeom>
              <a:avLst/>
              <a:gdLst>
                <a:gd name="T0" fmla="*/ 0 w 4"/>
                <a:gd name="T1" fmla="*/ 0 h 14"/>
                <a:gd name="T2" fmla="*/ 0 w 4"/>
                <a:gd name="T3" fmla="*/ 0 h 14"/>
                <a:gd name="T4" fmla="*/ 4 w 4"/>
                <a:gd name="T5" fmla="*/ 14 h 14"/>
                <a:gd name="T6" fmla="*/ 0 w 4"/>
                <a:gd name="T7" fmla="*/ 0 h 14"/>
              </a:gdLst>
              <a:ahLst/>
              <a:cxnLst>
                <a:cxn ang="0">
                  <a:pos x="T0" y="T1"/>
                </a:cxn>
                <a:cxn ang="0">
                  <a:pos x="T2" y="T3"/>
                </a:cxn>
                <a:cxn ang="0">
                  <a:pos x="T4" y="T5"/>
                </a:cxn>
                <a:cxn ang="0">
                  <a:pos x="T6" y="T7"/>
                </a:cxn>
              </a:cxnLst>
              <a:rect l="0" t="0" r="r" b="b"/>
              <a:pathLst>
                <a:path w="4" h="14">
                  <a:moveTo>
                    <a:pt x="0" y="0"/>
                  </a:moveTo>
                  <a:lnTo>
                    <a:pt x="0" y="0"/>
                  </a:lnTo>
                  <a:lnTo>
                    <a:pt x="4" y="14"/>
                  </a:lnTo>
                  <a:lnTo>
                    <a:pt x="0" y="0"/>
                  </a:lnTo>
                  <a:close/>
                </a:path>
              </a:pathLst>
            </a:custGeom>
            <a:solidFill>
              <a:srgbClr val="336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57">
              <a:extLst>
                <a:ext uri="{FF2B5EF4-FFF2-40B4-BE49-F238E27FC236}">
                  <a16:creationId xmlns:a16="http://schemas.microsoft.com/office/drawing/2014/main" id="{FD8D5A65-ABEB-4353-9AF5-77470275E4D2}"/>
                </a:ext>
              </a:extLst>
            </p:cNvPr>
            <p:cNvSpPr>
              <a:spLocks/>
            </p:cNvSpPr>
            <p:nvPr/>
          </p:nvSpPr>
          <p:spPr bwMode="auto">
            <a:xfrm>
              <a:off x="19404013" y="2149475"/>
              <a:ext cx="6350" cy="22225"/>
            </a:xfrm>
            <a:custGeom>
              <a:avLst/>
              <a:gdLst>
                <a:gd name="T0" fmla="*/ 0 w 4"/>
                <a:gd name="T1" fmla="*/ 0 h 14"/>
                <a:gd name="T2" fmla="*/ 0 w 4"/>
                <a:gd name="T3" fmla="*/ 0 h 14"/>
                <a:gd name="T4" fmla="*/ 4 w 4"/>
                <a:gd name="T5" fmla="*/ 14 h 14"/>
                <a:gd name="T6" fmla="*/ 0 w 4"/>
                <a:gd name="T7" fmla="*/ 0 h 14"/>
              </a:gdLst>
              <a:ahLst/>
              <a:cxnLst>
                <a:cxn ang="0">
                  <a:pos x="T0" y="T1"/>
                </a:cxn>
                <a:cxn ang="0">
                  <a:pos x="T2" y="T3"/>
                </a:cxn>
                <a:cxn ang="0">
                  <a:pos x="T4" y="T5"/>
                </a:cxn>
                <a:cxn ang="0">
                  <a:pos x="T6" y="T7"/>
                </a:cxn>
              </a:cxnLst>
              <a:rect l="0" t="0" r="r" b="b"/>
              <a:pathLst>
                <a:path w="4" h="14">
                  <a:moveTo>
                    <a:pt x="0" y="0"/>
                  </a:moveTo>
                  <a:lnTo>
                    <a:pt x="0" y="0"/>
                  </a:lnTo>
                  <a:lnTo>
                    <a:pt x="4" y="14"/>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58">
              <a:extLst>
                <a:ext uri="{FF2B5EF4-FFF2-40B4-BE49-F238E27FC236}">
                  <a16:creationId xmlns:a16="http://schemas.microsoft.com/office/drawing/2014/main" id="{8A524E29-2EC2-4DD8-B731-0CBCFD324AFB}"/>
                </a:ext>
              </a:extLst>
            </p:cNvPr>
            <p:cNvSpPr>
              <a:spLocks/>
            </p:cNvSpPr>
            <p:nvPr/>
          </p:nvSpPr>
          <p:spPr bwMode="auto">
            <a:xfrm>
              <a:off x="19404013" y="1577975"/>
              <a:ext cx="1668463" cy="654050"/>
            </a:xfrm>
            <a:custGeom>
              <a:avLst/>
              <a:gdLst>
                <a:gd name="T0" fmla="*/ 1033 w 1051"/>
                <a:gd name="T1" fmla="*/ 0 h 412"/>
                <a:gd name="T2" fmla="*/ 0 w 1051"/>
                <a:gd name="T3" fmla="*/ 360 h 412"/>
                <a:gd name="T4" fmla="*/ 4 w 1051"/>
                <a:gd name="T5" fmla="*/ 374 h 412"/>
                <a:gd name="T6" fmla="*/ 16 w 1051"/>
                <a:gd name="T7" fmla="*/ 412 h 412"/>
                <a:gd name="T8" fmla="*/ 1051 w 1051"/>
                <a:gd name="T9" fmla="*/ 49 h 412"/>
                <a:gd name="T10" fmla="*/ 1043 w 1051"/>
                <a:gd name="T11" fmla="*/ 26 h 412"/>
                <a:gd name="T12" fmla="*/ 1033 w 1051"/>
                <a:gd name="T13" fmla="*/ 0 h 412"/>
              </a:gdLst>
              <a:ahLst/>
              <a:cxnLst>
                <a:cxn ang="0">
                  <a:pos x="T0" y="T1"/>
                </a:cxn>
                <a:cxn ang="0">
                  <a:pos x="T2" y="T3"/>
                </a:cxn>
                <a:cxn ang="0">
                  <a:pos x="T4" y="T5"/>
                </a:cxn>
                <a:cxn ang="0">
                  <a:pos x="T6" y="T7"/>
                </a:cxn>
                <a:cxn ang="0">
                  <a:pos x="T8" y="T9"/>
                </a:cxn>
                <a:cxn ang="0">
                  <a:pos x="T10" y="T11"/>
                </a:cxn>
                <a:cxn ang="0">
                  <a:pos x="T12" y="T13"/>
                </a:cxn>
              </a:cxnLst>
              <a:rect l="0" t="0" r="r" b="b"/>
              <a:pathLst>
                <a:path w="1051" h="412">
                  <a:moveTo>
                    <a:pt x="1033" y="0"/>
                  </a:moveTo>
                  <a:lnTo>
                    <a:pt x="0" y="360"/>
                  </a:lnTo>
                  <a:lnTo>
                    <a:pt x="4" y="374"/>
                  </a:lnTo>
                  <a:lnTo>
                    <a:pt x="16" y="412"/>
                  </a:lnTo>
                  <a:lnTo>
                    <a:pt x="1051" y="49"/>
                  </a:lnTo>
                  <a:lnTo>
                    <a:pt x="1043" y="26"/>
                  </a:lnTo>
                  <a:lnTo>
                    <a:pt x="1033" y="0"/>
                  </a:lnTo>
                  <a:close/>
                </a:path>
              </a:pathLst>
            </a:custGeom>
            <a:solidFill>
              <a:srgbClr val="33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59">
              <a:extLst>
                <a:ext uri="{FF2B5EF4-FFF2-40B4-BE49-F238E27FC236}">
                  <a16:creationId xmlns:a16="http://schemas.microsoft.com/office/drawing/2014/main" id="{DE1FA402-0234-4FA3-AAB3-EF3B50A15AD3}"/>
                </a:ext>
              </a:extLst>
            </p:cNvPr>
            <p:cNvSpPr>
              <a:spLocks/>
            </p:cNvSpPr>
            <p:nvPr/>
          </p:nvSpPr>
          <p:spPr bwMode="auto">
            <a:xfrm>
              <a:off x="19404013" y="1577975"/>
              <a:ext cx="1668463" cy="654050"/>
            </a:xfrm>
            <a:custGeom>
              <a:avLst/>
              <a:gdLst>
                <a:gd name="T0" fmla="*/ 1033 w 1051"/>
                <a:gd name="T1" fmla="*/ 0 h 412"/>
                <a:gd name="T2" fmla="*/ 0 w 1051"/>
                <a:gd name="T3" fmla="*/ 360 h 412"/>
                <a:gd name="T4" fmla="*/ 4 w 1051"/>
                <a:gd name="T5" fmla="*/ 374 h 412"/>
                <a:gd name="T6" fmla="*/ 16 w 1051"/>
                <a:gd name="T7" fmla="*/ 412 h 412"/>
                <a:gd name="T8" fmla="*/ 1051 w 1051"/>
                <a:gd name="T9" fmla="*/ 49 h 412"/>
                <a:gd name="T10" fmla="*/ 1043 w 1051"/>
                <a:gd name="T11" fmla="*/ 26 h 412"/>
                <a:gd name="T12" fmla="*/ 1033 w 1051"/>
                <a:gd name="T13" fmla="*/ 0 h 412"/>
              </a:gdLst>
              <a:ahLst/>
              <a:cxnLst>
                <a:cxn ang="0">
                  <a:pos x="T0" y="T1"/>
                </a:cxn>
                <a:cxn ang="0">
                  <a:pos x="T2" y="T3"/>
                </a:cxn>
                <a:cxn ang="0">
                  <a:pos x="T4" y="T5"/>
                </a:cxn>
                <a:cxn ang="0">
                  <a:pos x="T6" y="T7"/>
                </a:cxn>
                <a:cxn ang="0">
                  <a:pos x="T8" y="T9"/>
                </a:cxn>
                <a:cxn ang="0">
                  <a:pos x="T10" y="T11"/>
                </a:cxn>
                <a:cxn ang="0">
                  <a:pos x="T12" y="T13"/>
                </a:cxn>
              </a:cxnLst>
              <a:rect l="0" t="0" r="r" b="b"/>
              <a:pathLst>
                <a:path w="1051" h="412">
                  <a:moveTo>
                    <a:pt x="1033" y="0"/>
                  </a:moveTo>
                  <a:lnTo>
                    <a:pt x="0" y="360"/>
                  </a:lnTo>
                  <a:lnTo>
                    <a:pt x="4" y="374"/>
                  </a:lnTo>
                  <a:lnTo>
                    <a:pt x="16" y="412"/>
                  </a:lnTo>
                  <a:lnTo>
                    <a:pt x="1051" y="49"/>
                  </a:lnTo>
                  <a:lnTo>
                    <a:pt x="1043" y="26"/>
                  </a:lnTo>
                  <a:lnTo>
                    <a:pt x="103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60">
              <a:extLst>
                <a:ext uri="{FF2B5EF4-FFF2-40B4-BE49-F238E27FC236}">
                  <a16:creationId xmlns:a16="http://schemas.microsoft.com/office/drawing/2014/main" id="{D2F99CB1-9750-4CB5-A046-A659B14C5FD3}"/>
                </a:ext>
              </a:extLst>
            </p:cNvPr>
            <p:cNvSpPr>
              <a:spLocks/>
            </p:cNvSpPr>
            <p:nvPr/>
          </p:nvSpPr>
          <p:spPr bwMode="auto">
            <a:xfrm>
              <a:off x="21059775" y="1619250"/>
              <a:ext cx="12700" cy="36513"/>
            </a:xfrm>
            <a:custGeom>
              <a:avLst/>
              <a:gdLst>
                <a:gd name="T0" fmla="*/ 0 w 8"/>
                <a:gd name="T1" fmla="*/ 0 h 23"/>
                <a:gd name="T2" fmla="*/ 8 w 8"/>
                <a:gd name="T3" fmla="*/ 23 h 23"/>
                <a:gd name="T4" fmla="*/ 8 w 8"/>
                <a:gd name="T5" fmla="*/ 23 h 23"/>
                <a:gd name="T6" fmla="*/ 0 w 8"/>
                <a:gd name="T7" fmla="*/ 0 h 23"/>
              </a:gdLst>
              <a:ahLst/>
              <a:cxnLst>
                <a:cxn ang="0">
                  <a:pos x="T0" y="T1"/>
                </a:cxn>
                <a:cxn ang="0">
                  <a:pos x="T2" y="T3"/>
                </a:cxn>
                <a:cxn ang="0">
                  <a:pos x="T4" y="T5"/>
                </a:cxn>
                <a:cxn ang="0">
                  <a:pos x="T6" y="T7"/>
                </a:cxn>
              </a:cxnLst>
              <a:rect l="0" t="0" r="r" b="b"/>
              <a:pathLst>
                <a:path w="8" h="23">
                  <a:moveTo>
                    <a:pt x="0" y="0"/>
                  </a:moveTo>
                  <a:lnTo>
                    <a:pt x="8" y="23"/>
                  </a:lnTo>
                  <a:lnTo>
                    <a:pt x="8" y="23"/>
                  </a:lnTo>
                  <a:lnTo>
                    <a:pt x="0" y="0"/>
                  </a:lnTo>
                  <a:close/>
                </a:path>
              </a:pathLst>
            </a:custGeom>
            <a:solidFill>
              <a:srgbClr val="336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61">
              <a:extLst>
                <a:ext uri="{FF2B5EF4-FFF2-40B4-BE49-F238E27FC236}">
                  <a16:creationId xmlns:a16="http://schemas.microsoft.com/office/drawing/2014/main" id="{2001F483-4D3F-4875-A0B7-973FC686FCB3}"/>
                </a:ext>
              </a:extLst>
            </p:cNvPr>
            <p:cNvSpPr>
              <a:spLocks/>
            </p:cNvSpPr>
            <p:nvPr/>
          </p:nvSpPr>
          <p:spPr bwMode="auto">
            <a:xfrm>
              <a:off x="21059775" y="1619250"/>
              <a:ext cx="12700" cy="36513"/>
            </a:xfrm>
            <a:custGeom>
              <a:avLst/>
              <a:gdLst>
                <a:gd name="T0" fmla="*/ 0 w 8"/>
                <a:gd name="T1" fmla="*/ 0 h 23"/>
                <a:gd name="T2" fmla="*/ 8 w 8"/>
                <a:gd name="T3" fmla="*/ 23 h 23"/>
                <a:gd name="T4" fmla="*/ 8 w 8"/>
                <a:gd name="T5" fmla="*/ 23 h 23"/>
                <a:gd name="T6" fmla="*/ 0 w 8"/>
                <a:gd name="T7" fmla="*/ 0 h 23"/>
              </a:gdLst>
              <a:ahLst/>
              <a:cxnLst>
                <a:cxn ang="0">
                  <a:pos x="T0" y="T1"/>
                </a:cxn>
                <a:cxn ang="0">
                  <a:pos x="T2" y="T3"/>
                </a:cxn>
                <a:cxn ang="0">
                  <a:pos x="T4" y="T5"/>
                </a:cxn>
                <a:cxn ang="0">
                  <a:pos x="T6" y="T7"/>
                </a:cxn>
              </a:cxnLst>
              <a:rect l="0" t="0" r="r" b="b"/>
              <a:pathLst>
                <a:path w="8" h="23">
                  <a:moveTo>
                    <a:pt x="0" y="0"/>
                  </a:moveTo>
                  <a:lnTo>
                    <a:pt x="8" y="23"/>
                  </a:lnTo>
                  <a:lnTo>
                    <a:pt x="8" y="2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62">
              <a:extLst>
                <a:ext uri="{FF2B5EF4-FFF2-40B4-BE49-F238E27FC236}">
                  <a16:creationId xmlns:a16="http://schemas.microsoft.com/office/drawing/2014/main" id="{47EBEE68-EB51-403C-8324-1325C04A45CC}"/>
                </a:ext>
              </a:extLst>
            </p:cNvPr>
            <p:cNvSpPr>
              <a:spLocks/>
            </p:cNvSpPr>
            <p:nvPr/>
          </p:nvSpPr>
          <p:spPr bwMode="auto">
            <a:xfrm>
              <a:off x="21140738" y="1444625"/>
              <a:ext cx="244475" cy="201613"/>
            </a:xfrm>
            <a:custGeom>
              <a:avLst/>
              <a:gdLst>
                <a:gd name="T0" fmla="*/ 128 w 154"/>
                <a:gd name="T1" fmla="*/ 0 h 127"/>
                <a:gd name="T2" fmla="*/ 0 w 154"/>
                <a:gd name="T3" fmla="*/ 44 h 127"/>
                <a:gd name="T4" fmla="*/ 28 w 154"/>
                <a:gd name="T5" fmla="*/ 127 h 127"/>
                <a:gd name="T6" fmla="*/ 154 w 154"/>
                <a:gd name="T7" fmla="*/ 82 h 127"/>
                <a:gd name="T8" fmla="*/ 128 w 154"/>
                <a:gd name="T9" fmla="*/ 0 h 127"/>
              </a:gdLst>
              <a:ahLst/>
              <a:cxnLst>
                <a:cxn ang="0">
                  <a:pos x="T0" y="T1"/>
                </a:cxn>
                <a:cxn ang="0">
                  <a:pos x="T2" y="T3"/>
                </a:cxn>
                <a:cxn ang="0">
                  <a:pos x="T4" y="T5"/>
                </a:cxn>
                <a:cxn ang="0">
                  <a:pos x="T6" y="T7"/>
                </a:cxn>
                <a:cxn ang="0">
                  <a:pos x="T8" y="T9"/>
                </a:cxn>
              </a:cxnLst>
              <a:rect l="0" t="0" r="r" b="b"/>
              <a:pathLst>
                <a:path w="154" h="127">
                  <a:moveTo>
                    <a:pt x="128" y="0"/>
                  </a:moveTo>
                  <a:lnTo>
                    <a:pt x="0" y="44"/>
                  </a:lnTo>
                  <a:lnTo>
                    <a:pt x="28" y="127"/>
                  </a:lnTo>
                  <a:lnTo>
                    <a:pt x="154" y="82"/>
                  </a:lnTo>
                  <a:lnTo>
                    <a:pt x="128" y="0"/>
                  </a:lnTo>
                  <a:close/>
                </a:path>
              </a:pathLst>
            </a:custGeom>
            <a:solidFill>
              <a:srgbClr val="3393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63">
              <a:extLst>
                <a:ext uri="{FF2B5EF4-FFF2-40B4-BE49-F238E27FC236}">
                  <a16:creationId xmlns:a16="http://schemas.microsoft.com/office/drawing/2014/main" id="{46A0EB4C-0805-4D53-985E-4ECD562FDFB9}"/>
                </a:ext>
              </a:extLst>
            </p:cNvPr>
            <p:cNvSpPr>
              <a:spLocks/>
            </p:cNvSpPr>
            <p:nvPr/>
          </p:nvSpPr>
          <p:spPr bwMode="auto">
            <a:xfrm>
              <a:off x="21140738" y="1444625"/>
              <a:ext cx="244475" cy="201613"/>
            </a:xfrm>
            <a:custGeom>
              <a:avLst/>
              <a:gdLst>
                <a:gd name="T0" fmla="*/ 128 w 154"/>
                <a:gd name="T1" fmla="*/ 0 h 127"/>
                <a:gd name="T2" fmla="*/ 0 w 154"/>
                <a:gd name="T3" fmla="*/ 44 h 127"/>
                <a:gd name="T4" fmla="*/ 28 w 154"/>
                <a:gd name="T5" fmla="*/ 127 h 127"/>
                <a:gd name="T6" fmla="*/ 154 w 154"/>
                <a:gd name="T7" fmla="*/ 82 h 127"/>
                <a:gd name="T8" fmla="*/ 128 w 154"/>
                <a:gd name="T9" fmla="*/ 0 h 127"/>
              </a:gdLst>
              <a:ahLst/>
              <a:cxnLst>
                <a:cxn ang="0">
                  <a:pos x="T0" y="T1"/>
                </a:cxn>
                <a:cxn ang="0">
                  <a:pos x="T2" y="T3"/>
                </a:cxn>
                <a:cxn ang="0">
                  <a:pos x="T4" y="T5"/>
                </a:cxn>
                <a:cxn ang="0">
                  <a:pos x="T6" y="T7"/>
                </a:cxn>
                <a:cxn ang="0">
                  <a:pos x="T8" y="T9"/>
                </a:cxn>
              </a:cxnLst>
              <a:rect l="0" t="0" r="r" b="b"/>
              <a:pathLst>
                <a:path w="154" h="127">
                  <a:moveTo>
                    <a:pt x="128" y="0"/>
                  </a:moveTo>
                  <a:lnTo>
                    <a:pt x="0" y="44"/>
                  </a:lnTo>
                  <a:lnTo>
                    <a:pt x="28" y="127"/>
                  </a:lnTo>
                  <a:lnTo>
                    <a:pt x="154" y="82"/>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6" name="Freeform 64">
              <a:extLst>
                <a:ext uri="{FF2B5EF4-FFF2-40B4-BE49-F238E27FC236}">
                  <a16:creationId xmlns:a16="http://schemas.microsoft.com/office/drawing/2014/main" id="{1FD306A2-40FD-4ED7-A96E-149F19319C0F}"/>
                </a:ext>
              </a:extLst>
            </p:cNvPr>
            <p:cNvSpPr>
              <a:spLocks/>
            </p:cNvSpPr>
            <p:nvPr/>
          </p:nvSpPr>
          <p:spPr bwMode="auto">
            <a:xfrm>
              <a:off x="21140738" y="1514475"/>
              <a:ext cx="44450" cy="131763"/>
            </a:xfrm>
            <a:custGeom>
              <a:avLst/>
              <a:gdLst>
                <a:gd name="T0" fmla="*/ 0 w 28"/>
                <a:gd name="T1" fmla="*/ 0 h 83"/>
                <a:gd name="T2" fmla="*/ 0 w 28"/>
                <a:gd name="T3" fmla="*/ 0 h 83"/>
                <a:gd name="T4" fmla="*/ 28 w 28"/>
                <a:gd name="T5" fmla="*/ 83 h 83"/>
                <a:gd name="T6" fmla="*/ 28 w 28"/>
                <a:gd name="T7" fmla="*/ 83 h 83"/>
                <a:gd name="T8" fmla="*/ 0 w 28"/>
                <a:gd name="T9" fmla="*/ 0 h 83"/>
              </a:gdLst>
              <a:ahLst/>
              <a:cxnLst>
                <a:cxn ang="0">
                  <a:pos x="T0" y="T1"/>
                </a:cxn>
                <a:cxn ang="0">
                  <a:pos x="T2" y="T3"/>
                </a:cxn>
                <a:cxn ang="0">
                  <a:pos x="T4" y="T5"/>
                </a:cxn>
                <a:cxn ang="0">
                  <a:pos x="T6" y="T7"/>
                </a:cxn>
                <a:cxn ang="0">
                  <a:pos x="T8" y="T9"/>
                </a:cxn>
              </a:cxnLst>
              <a:rect l="0" t="0" r="r" b="b"/>
              <a:pathLst>
                <a:path w="28" h="83">
                  <a:moveTo>
                    <a:pt x="0" y="0"/>
                  </a:moveTo>
                  <a:lnTo>
                    <a:pt x="0" y="0"/>
                  </a:lnTo>
                  <a:lnTo>
                    <a:pt x="28" y="83"/>
                  </a:lnTo>
                  <a:lnTo>
                    <a:pt x="28" y="83"/>
                  </a:lnTo>
                  <a:lnTo>
                    <a:pt x="0" y="0"/>
                  </a:lnTo>
                  <a:close/>
                </a:path>
              </a:pathLst>
            </a:custGeom>
            <a:solidFill>
              <a:srgbClr val="336D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65">
              <a:extLst>
                <a:ext uri="{FF2B5EF4-FFF2-40B4-BE49-F238E27FC236}">
                  <a16:creationId xmlns:a16="http://schemas.microsoft.com/office/drawing/2014/main" id="{3F985E51-986C-48D0-A44E-0883AE9848F3}"/>
                </a:ext>
              </a:extLst>
            </p:cNvPr>
            <p:cNvSpPr>
              <a:spLocks/>
            </p:cNvSpPr>
            <p:nvPr/>
          </p:nvSpPr>
          <p:spPr bwMode="auto">
            <a:xfrm>
              <a:off x="21140738" y="1514475"/>
              <a:ext cx="44450" cy="131763"/>
            </a:xfrm>
            <a:custGeom>
              <a:avLst/>
              <a:gdLst>
                <a:gd name="T0" fmla="*/ 0 w 28"/>
                <a:gd name="T1" fmla="*/ 0 h 83"/>
                <a:gd name="T2" fmla="*/ 0 w 28"/>
                <a:gd name="T3" fmla="*/ 0 h 83"/>
                <a:gd name="T4" fmla="*/ 28 w 28"/>
                <a:gd name="T5" fmla="*/ 83 h 83"/>
                <a:gd name="T6" fmla="*/ 28 w 28"/>
                <a:gd name="T7" fmla="*/ 83 h 83"/>
                <a:gd name="T8" fmla="*/ 0 w 28"/>
                <a:gd name="T9" fmla="*/ 0 h 83"/>
              </a:gdLst>
              <a:ahLst/>
              <a:cxnLst>
                <a:cxn ang="0">
                  <a:pos x="T0" y="T1"/>
                </a:cxn>
                <a:cxn ang="0">
                  <a:pos x="T2" y="T3"/>
                </a:cxn>
                <a:cxn ang="0">
                  <a:pos x="T4" y="T5"/>
                </a:cxn>
                <a:cxn ang="0">
                  <a:pos x="T6" y="T7"/>
                </a:cxn>
                <a:cxn ang="0">
                  <a:pos x="T8" y="T9"/>
                </a:cxn>
              </a:cxnLst>
              <a:rect l="0" t="0" r="r" b="b"/>
              <a:pathLst>
                <a:path w="28" h="83">
                  <a:moveTo>
                    <a:pt x="0" y="0"/>
                  </a:moveTo>
                  <a:lnTo>
                    <a:pt x="0" y="0"/>
                  </a:lnTo>
                  <a:lnTo>
                    <a:pt x="28" y="83"/>
                  </a:lnTo>
                  <a:lnTo>
                    <a:pt x="28" y="8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66">
              <a:extLst>
                <a:ext uri="{FF2B5EF4-FFF2-40B4-BE49-F238E27FC236}">
                  <a16:creationId xmlns:a16="http://schemas.microsoft.com/office/drawing/2014/main" id="{1A6780C8-5956-4BDB-9102-1889995AD220}"/>
                </a:ext>
              </a:extLst>
            </p:cNvPr>
            <p:cNvSpPr>
              <a:spLocks/>
            </p:cNvSpPr>
            <p:nvPr/>
          </p:nvSpPr>
          <p:spPr bwMode="auto">
            <a:xfrm>
              <a:off x="18391188" y="2633663"/>
              <a:ext cx="106363" cy="112713"/>
            </a:xfrm>
            <a:custGeom>
              <a:avLst/>
              <a:gdLst>
                <a:gd name="T0" fmla="*/ 29 w 34"/>
                <a:gd name="T1" fmla="*/ 36 h 36"/>
                <a:gd name="T2" fmla="*/ 0 w 34"/>
                <a:gd name="T3" fmla="*/ 8 h 36"/>
                <a:gd name="T4" fmla="*/ 14 w 34"/>
                <a:gd name="T5" fmla="*/ 5 h 36"/>
                <a:gd name="T6" fmla="*/ 34 w 34"/>
                <a:gd name="T7" fmla="*/ 14 h 36"/>
              </a:gdLst>
              <a:ahLst/>
              <a:cxnLst>
                <a:cxn ang="0">
                  <a:pos x="T0" y="T1"/>
                </a:cxn>
                <a:cxn ang="0">
                  <a:pos x="T2" y="T3"/>
                </a:cxn>
                <a:cxn ang="0">
                  <a:pos x="T4" y="T5"/>
                </a:cxn>
                <a:cxn ang="0">
                  <a:pos x="T6" y="T7"/>
                </a:cxn>
              </a:cxnLst>
              <a:rect l="0" t="0" r="r" b="b"/>
              <a:pathLst>
                <a:path w="34" h="36">
                  <a:moveTo>
                    <a:pt x="29" y="36"/>
                  </a:moveTo>
                  <a:cubicBezTo>
                    <a:pt x="19" y="27"/>
                    <a:pt x="9" y="14"/>
                    <a:pt x="0" y="8"/>
                  </a:cubicBezTo>
                  <a:cubicBezTo>
                    <a:pt x="0" y="2"/>
                    <a:pt x="5" y="0"/>
                    <a:pt x="14" y="5"/>
                  </a:cubicBezTo>
                  <a:cubicBezTo>
                    <a:pt x="21" y="9"/>
                    <a:pt x="31" y="20"/>
                    <a:pt x="34" y="14"/>
                  </a:cubicBezTo>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67">
              <a:extLst>
                <a:ext uri="{FF2B5EF4-FFF2-40B4-BE49-F238E27FC236}">
                  <a16:creationId xmlns:a16="http://schemas.microsoft.com/office/drawing/2014/main" id="{4BB50703-D970-4AF5-B1AE-A3574932E488}"/>
                </a:ext>
              </a:extLst>
            </p:cNvPr>
            <p:cNvSpPr>
              <a:spLocks/>
            </p:cNvSpPr>
            <p:nvPr/>
          </p:nvSpPr>
          <p:spPr bwMode="auto">
            <a:xfrm>
              <a:off x="17978438" y="5548313"/>
              <a:ext cx="142875" cy="77788"/>
            </a:xfrm>
            <a:custGeom>
              <a:avLst/>
              <a:gdLst>
                <a:gd name="T0" fmla="*/ 0 w 46"/>
                <a:gd name="T1" fmla="*/ 0 h 25"/>
                <a:gd name="T2" fmla="*/ 10 w 46"/>
                <a:gd name="T3" fmla="*/ 25 h 25"/>
                <a:gd name="T4" fmla="*/ 30 w 46"/>
                <a:gd name="T5" fmla="*/ 25 h 25"/>
                <a:gd name="T6" fmla="*/ 46 w 46"/>
                <a:gd name="T7" fmla="*/ 15 h 25"/>
              </a:gdLst>
              <a:ahLst/>
              <a:cxnLst>
                <a:cxn ang="0">
                  <a:pos x="T0" y="T1"/>
                </a:cxn>
                <a:cxn ang="0">
                  <a:pos x="T2" y="T3"/>
                </a:cxn>
                <a:cxn ang="0">
                  <a:pos x="T4" y="T5"/>
                </a:cxn>
                <a:cxn ang="0">
                  <a:pos x="T6" y="T7"/>
                </a:cxn>
              </a:cxnLst>
              <a:rect l="0" t="0" r="r" b="b"/>
              <a:pathLst>
                <a:path w="46" h="25">
                  <a:moveTo>
                    <a:pt x="0" y="0"/>
                  </a:moveTo>
                  <a:cubicBezTo>
                    <a:pt x="9" y="12"/>
                    <a:pt x="7" y="12"/>
                    <a:pt x="10" y="25"/>
                  </a:cubicBezTo>
                  <a:cubicBezTo>
                    <a:pt x="30" y="25"/>
                    <a:pt x="30" y="25"/>
                    <a:pt x="30" y="25"/>
                  </a:cubicBezTo>
                  <a:cubicBezTo>
                    <a:pt x="29" y="16"/>
                    <a:pt x="31" y="10"/>
                    <a:pt x="46" y="1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 name="Freeform 68">
              <a:extLst>
                <a:ext uri="{FF2B5EF4-FFF2-40B4-BE49-F238E27FC236}">
                  <a16:creationId xmlns:a16="http://schemas.microsoft.com/office/drawing/2014/main" id="{5F45FDD8-E7E9-4643-9713-FFEAE31D09DE}"/>
                </a:ext>
              </a:extLst>
            </p:cNvPr>
            <p:cNvSpPr>
              <a:spLocks/>
            </p:cNvSpPr>
            <p:nvPr/>
          </p:nvSpPr>
          <p:spPr bwMode="auto">
            <a:xfrm>
              <a:off x="17972088" y="5462588"/>
              <a:ext cx="444500" cy="160338"/>
            </a:xfrm>
            <a:custGeom>
              <a:avLst/>
              <a:gdLst>
                <a:gd name="T0" fmla="*/ 4 w 142"/>
                <a:gd name="T1" fmla="*/ 0 h 51"/>
                <a:gd name="T2" fmla="*/ 0 w 142"/>
                <a:gd name="T3" fmla="*/ 22 h 51"/>
                <a:gd name="T4" fmla="*/ 12 w 142"/>
                <a:gd name="T5" fmla="*/ 33 h 51"/>
                <a:gd name="T6" fmla="*/ 63 w 142"/>
                <a:gd name="T7" fmla="*/ 47 h 51"/>
                <a:gd name="T8" fmla="*/ 98 w 142"/>
                <a:gd name="T9" fmla="*/ 51 h 51"/>
                <a:gd name="T10" fmla="*/ 127 w 142"/>
                <a:gd name="T11" fmla="*/ 51 h 51"/>
                <a:gd name="T12" fmla="*/ 134 w 142"/>
                <a:gd name="T13" fmla="*/ 42 h 51"/>
                <a:gd name="T14" fmla="*/ 73 w 142"/>
                <a:gd name="T15" fmla="*/ 18 h 51"/>
                <a:gd name="T16" fmla="*/ 4 w 14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51">
                  <a:moveTo>
                    <a:pt x="4" y="0"/>
                  </a:moveTo>
                  <a:cubicBezTo>
                    <a:pt x="0" y="22"/>
                    <a:pt x="0" y="22"/>
                    <a:pt x="0" y="22"/>
                  </a:cubicBezTo>
                  <a:cubicBezTo>
                    <a:pt x="0" y="28"/>
                    <a:pt x="4" y="31"/>
                    <a:pt x="12" y="33"/>
                  </a:cubicBezTo>
                  <a:cubicBezTo>
                    <a:pt x="63" y="47"/>
                    <a:pt x="63" y="47"/>
                    <a:pt x="63" y="47"/>
                  </a:cubicBezTo>
                  <a:cubicBezTo>
                    <a:pt x="74" y="50"/>
                    <a:pt x="86" y="51"/>
                    <a:pt x="98" y="51"/>
                  </a:cubicBezTo>
                  <a:cubicBezTo>
                    <a:pt x="127" y="51"/>
                    <a:pt x="127" y="51"/>
                    <a:pt x="127" y="51"/>
                  </a:cubicBezTo>
                  <a:cubicBezTo>
                    <a:pt x="142" y="51"/>
                    <a:pt x="137" y="43"/>
                    <a:pt x="134" y="42"/>
                  </a:cubicBezTo>
                  <a:cubicBezTo>
                    <a:pt x="122" y="38"/>
                    <a:pt x="95" y="30"/>
                    <a:pt x="73" y="18"/>
                  </a:cubicBezTo>
                  <a:cubicBezTo>
                    <a:pt x="54" y="9"/>
                    <a:pt x="4" y="0"/>
                    <a:pt x="4"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 name="Freeform 69">
              <a:extLst>
                <a:ext uri="{FF2B5EF4-FFF2-40B4-BE49-F238E27FC236}">
                  <a16:creationId xmlns:a16="http://schemas.microsoft.com/office/drawing/2014/main" id="{22C89065-E275-49C0-98CC-A552DA3ECD7F}"/>
                </a:ext>
              </a:extLst>
            </p:cNvPr>
            <p:cNvSpPr>
              <a:spLocks/>
            </p:cNvSpPr>
            <p:nvPr/>
          </p:nvSpPr>
          <p:spPr bwMode="auto">
            <a:xfrm>
              <a:off x="17984788" y="5405438"/>
              <a:ext cx="290513" cy="150813"/>
            </a:xfrm>
            <a:custGeom>
              <a:avLst/>
              <a:gdLst>
                <a:gd name="T0" fmla="*/ 6 w 93"/>
                <a:gd name="T1" fmla="*/ 0 h 48"/>
                <a:gd name="T2" fmla="*/ 1 w 93"/>
                <a:gd name="T3" fmla="*/ 18 h 48"/>
                <a:gd name="T4" fmla="*/ 79 w 93"/>
                <a:gd name="T5" fmla="*/ 47 h 48"/>
                <a:gd name="T6" fmla="*/ 89 w 93"/>
                <a:gd name="T7" fmla="*/ 46 h 48"/>
                <a:gd name="T8" fmla="*/ 37 w 93"/>
                <a:gd name="T9" fmla="*/ 5 h 48"/>
                <a:gd name="T10" fmla="*/ 6 w 93"/>
                <a:gd name="T11" fmla="*/ 0 h 48"/>
              </a:gdLst>
              <a:ahLst/>
              <a:cxnLst>
                <a:cxn ang="0">
                  <a:pos x="T0" y="T1"/>
                </a:cxn>
                <a:cxn ang="0">
                  <a:pos x="T2" y="T3"/>
                </a:cxn>
                <a:cxn ang="0">
                  <a:pos x="T4" y="T5"/>
                </a:cxn>
                <a:cxn ang="0">
                  <a:pos x="T6" y="T7"/>
                </a:cxn>
                <a:cxn ang="0">
                  <a:pos x="T8" y="T9"/>
                </a:cxn>
                <a:cxn ang="0">
                  <a:pos x="T10" y="T11"/>
                </a:cxn>
              </a:cxnLst>
              <a:rect l="0" t="0" r="r" b="b"/>
              <a:pathLst>
                <a:path w="93" h="48">
                  <a:moveTo>
                    <a:pt x="6" y="0"/>
                  </a:moveTo>
                  <a:cubicBezTo>
                    <a:pt x="6" y="8"/>
                    <a:pt x="1" y="15"/>
                    <a:pt x="1" y="18"/>
                  </a:cubicBezTo>
                  <a:cubicBezTo>
                    <a:pt x="0" y="24"/>
                    <a:pt x="79" y="47"/>
                    <a:pt x="79" y="47"/>
                  </a:cubicBezTo>
                  <a:cubicBezTo>
                    <a:pt x="81" y="48"/>
                    <a:pt x="93" y="48"/>
                    <a:pt x="89" y="46"/>
                  </a:cubicBezTo>
                  <a:cubicBezTo>
                    <a:pt x="71" y="36"/>
                    <a:pt x="36" y="15"/>
                    <a:pt x="37" y="5"/>
                  </a:cubicBezTo>
                  <a:lnTo>
                    <a:pt x="6" y="0"/>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 name="Freeform 70">
              <a:extLst>
                <a:ext uri="{FF2B5EF4-FFF2-40B4-BE49-F238E27FC236}">
                  <a16:creationId xmlns:a16="http://schemas.microsoft.com/office/drawing/2014/main" id="{76E62E6D-ABD3-4F7C-9B4A-BCF660E55628}"/>
                </a:ext>
              </a:extLst>
            </p:cNvPr>
            <p:cNvSpPr>
              <a:spLocks/>
            </p:cNvSpPr>
            <p:nvPr/>
          </p:nvSpPr>
          <p:spPr bwMode="auto">
            <a:xfrm>
              <a:off x="17721263" y="5548313"/>
              <a:ext cx="147638" cy="77788"/>
            </a:xfrm>
            <a:custGeom>
              <a:avLst/>
              <a:gdLst>
                <a:gd name="T0" fmla="*/ 0 w 47"/>
                <a:gd name="T1" fmla="*/ 0 h 25"/>
                <a:gd name="T2" fmla="*/ 11 w 47"/>
                <a:gd name="T3" fmla="*/ 25 h 25"/>
                <a:gd name="T4" fmla="*/ 31 w 47"/>
                <a:gd name="T5" fmla="*/ 25 h 25"/>
                <a:gd name="T6" fmla="*/ 47 w 47"/>
                <a:gd name="T7" fmla="*/ 15 h 25"/>
              </a:gdLst>
              <a:ahLst/>
              <a:cxnLst>
                <a:cxn ang="0">
                  <a:pos x="T0" y="T1"/>
                </a:cxn>
                <a:cxn ang="0">
                  <a:pos x="T2" y="T3"/>
                </a:cxn>
                <a:cxn ang="0">
                  <a:pos x="T4" y="T5"/>
                </a:cxn>
                <a:cxn ang="0">
                  <a:pos x="T6" y="T7"/>
                </a:cxn>
              </a:cxnLst>
              <a:rect l="0" t="0" r="r" b="b"/>
              <a:pathLst>
                <a:path w="47" h="25">
                  <a:moveTo>
                    <a:pt x="0" y="0"/>
                  </a:moveTo>
                  <a:cubicBezTo>
                    <a:pt x="10" y="12"/>
                    <a:pt x="8" y="12"/>
                    <a:pt x="11" y="25"/>
                  </a:cubicBezTo>
                  <a:cubicBezTo>
                    <a:pt x="31" y="25"/>
                    <a:pt x="31" y="25"/>
                    <a:pt x="31" y="25"/>
                  </a:cubicBezTo>
                  <a:cubicBezTo>
                    <a:pt x="29" y="16"/>
                    <a:pt x="32" y="10"/>
                    <a:pt x="47" y="15"/>
                  </a:cubicBezTo>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 name="Freeform 71">
              <a:extLst>
                <a:ext uri="{FF2B5EF4-FFF2-40B4-BE49-F238E27FC236}">
                  <a16:creationId xmlns:a16="http://schemas.microsoft.com/office/drawing/2014/main" id="{E3D51FF9-6F1B-4E88-A36D-02772DAF7446}"/>
                </a:ext>
              </a:extLst>
            </p:cNvPr>
            <p:cNvSpPr>
              <a:spLocks/>
            </p:cNvSpPr>
            <p:nvPr/>
          </p:nvSpPr>
          <p:spPr bwMode="auto">
            <a:xfrm>
              <a:off x="17718088" y="5462588"/>
              <a:ext cx="444500" cy="160338"/>
            </a:xfrm>
            <a:custGeom>
              <a:avLst/>
              <a:gdLst>
                <a:gd name="T0" fmla="*/ 4 w 142"/>
                <a:gd name="T1" fmla="*/ 0 h 51"/>
                <a:gd name="T2" fmla="*/ 0 w 142"/>
                <a:gd name="T3" fmla="*/ 22 h 51"/>
                <a:gd name="T4" fmla="*/ 11 w 142"/>
                <a:gd name="T5" fmla="*/ 33 h 51"/>
                <a:gd name="T6" fmla="*/ 63 w 142"/>
                <a:gd name="T7" fmla="*/ 47 h 51"/>
                <a:gd name="T8" fmla="*/ 97 w 142"/>
                <a:gd name="T9" fmla="*/ 51 h 51"/>
                <a:gd name="T10" fmla="*/ 127 w 142"/>
                <a:gd name="T11" fmla="*/ 51 h 51"/>
                <a:gd name="T12" fmla="*/ 133 w 142"/>
                <a:gd name="T13" fmla="*/ 42 h 51"/>
                <a:gd name="T14" fmla="*/ 72 w 142"/>
                <a:gd name="T15" fmla="*/ 18 h 51"/>
                <a:gd name="T16" fmla="*/ 4 w 142"/>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51">
                  <a:moveTo>
                    <a:pt x="4" y="0"/>
                  </a:moveTo>
                  <a:cubicBezTo>
                    <a:pt x="0" y="22"/>
                    <a:pt x="0" y="22"/>
                    <a:pt x="0" y="22"/>
                  </a:cubicBezTo>
                  <a:cubicBezTo>
                    <a:pt x="0" y="28"/>
                    <a:pt x="4" y="31"/>
                    <a:pt x="11" y="33"/>
                  </a:cubicBezTo>
                  <a:cubicBezTo>
                    <a:pt x="63" y="47"/>
                    <a:pt x="63" y="47"/>
                    <a:pt x="63" y="47"/>
                  </a:cubicBezTo>
                  <a:cubicBezTo>
                    <a:pt x="74" y="50"/>
                    <a:pt x="85" y="51"/>
                    <a:pt x="97" y="51"/>
                  </a:cubicBezTo>
                  <a:cubicBezTo>
                    <a:pt x="127" y="51"/>
                    <a:pt x="127" y="51"/>
                    <a:pt x="127" y="51"/>
                  </a:cubicBezTo>
                  <a:cubicBezTo>
                    <a:pt x="142" y="51"/>
                    <a:pt x="136" y="43"/>
                    <a:pt x="133" y="42"/>
                  </a:cubicBezTo>
                  <a:cubicBezTo>
                    <a:pt x="122" y="38"/>
                    <a:pt x="94" y="30"/>
                    <a:pt x="72" y="18"/>
                  </a:cubicBezTo>
                  <a:cubicBezTo>
                    <a:pt x="54" y="9"/>
                    <a:pt x="4" y="0"/>
                    <a:pt x="4" y="0"/>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 name="Freeform 72">
              <a:extLst>
                <a:ext uri="{FF2B5EF4-FFF2-40B4-BE49-F238E27FC236}">
                  <a16:creationId xmlns:a16="http://schemas.microsoft.com/office/drawing/2014/main" id="{006F568D-BA44-4C93-B844-BFB703B6540B}"/>
                </a:ext>
              </a:extLst>
            </p:cNvPr>
            <p:cNvSpPr>
              <a:spLocks/>
            </p:cNvSpPr>
            <p:nvPr/>
          </p:nvSpPr>
          <p:spPr bwMode="auto">
            <a:xfrm>
              <a:off x="17727613" y="5405438"/>
              <a:ext cx="290513" cy="150813"/>
            </a:xfrm>
            <a:custGeom>
              <a:avLst/>
              <a:gdLst>
                <a:gd name="T0" fmla="*/ 6 w 93"/>
                <a:gd name="T1" fmla="*/ 0 h 48"/>
                <a:gd name="T2" fmla="*/ 1 w 93"/>
                <a:gd name="T3" fmla="*/ 18 h 48"/>
                <a:gd name="T4" fmla="*/ 80 w 93"/>
                <a:gd name="T5" fmla="*/ 47 h 48"/>
                <a:gd name="T6" fmla="*/ 89 w 93"/>
                <a:gd name="T7" fmla="*/ 46 h 48"/>
                <a:gd name="T8" fmla="*/ 38 w 93"/>
                <a:gd name="T9" fmla="*/ 5 h 48"/>
                <a:gd name="T10" fmla="*/ 6 w 93"/>
                <a:gd name="T11" fmla="*/ 0 h 48"/>
              </a:gdLst>
              <a:ahLst/>
              <a:cxnLst>
                <a:cxn ang="0">
                  <a:pos x="T0" y="T1"/>
                </a:cxn>
                <a:cxn ang="0">
                  <a:pos x="T2" y="T3"/>
                </a:cxn>
                <a:cxn ang="0">
                  <a:pos x="T4" y="T5"/>
                </a:cxn>
                <a:cxn ang="0">
                  <a:pos x="T6" y="T7"/>
                </a:cxn>
                <a:cxn ang="0">
                  <a:pos x="T8" y="T9"/>
                </a:cxn>
                <a:cxn ang="0">
                  <a:pos x="T10" y="T11"/>
                </a:cxn>
              </a:cxnLst>
              <a:rect l="0" t="0" r="r" b="b"/>
              <a:pathLst>
                <a:path w="93" h="48">
                  <a:moveTo>
                    <a:pt x="6" y="0"/>
                  </a:moveTo>
                  <a:cubicBezTo>
                    <a:pt x="7" y="8"/>
                    <a:pt x="2" y="15"/>
                    <a:pt x="1" y="18"/>
                  </a:cubicBezTo>
                  <a:cubicBezTo>
                    <a:pt x="0" y="24"/>
                    <a:pt x="80" y="47"/>
                    <a:pt x="80" y="47"/>
                  </a:cubicBezTo>
                  <a:cubicBezTo>
                    <a:pt x="82" y="48"/>
                    <a:pt x="93" y="48"/>
                    <a:pt x="89" y="46"/>
                  </a:cubicBezTo>
                  <a:cubicBezTo>
                    <a:pt x="71" y="36"/>
                    <a:pt x="36" y="15"/>
                    <a:pt x="38" y="5"/>
                  </a:cubicBezTo>
                  <a:lnTo>
                    <a:pt x="6" y="0"/>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 name="Freeform 73">
              <a:extLst>
                <a:ext uri="{FF2B5EF4-FFF2-40B4-BE49-F238E27FC236}">
                  <a16:creationId xmlns:a16="http://schemas.microsoft.com/office/drawing/2014/main" id="{744BBF23-A1BC-45B7-8368-B6B500B0417E}"/>
                </a:ext>
              </a:extLst>
            </p:cNvPr>
            <p:cNvSpPr>
              <a:spLocks/>
            </p:cNvSpPr>
            <p:nvPr/>
          </p:nvSpPr>
          <p:spPr bwMode="auto">
            <a:xfrm>
              <a:off x="18040350" y="4560888"/>
              <a:ext cx="179388" cy="180975"/>
            </a:xfrm>
            <a:custGeom>
              <a:avLst/>
              <a:gdLst>
                <a:gd name="T0" fmla="*/ 55 w 57"/>
                <a:gd name="T1" fmla="*/ 31 h 57"/>
                <a:gd name="T2" fmla="*/ 26 w 57"/>
                <a:gd name="T3" fmla="*/ 55 h 57"/>
                <a:gd name="T4" fmla="*/ 1 w 57"/>
                <a:gd name="T5" fmla="*/ 26 h 57"/>
                <a:gd name="T6" fmla="*/ 31 w 57"/>
                <a:gd name="T7" fmla="*/ 1 h 57"/>
                <a:gd name="T8" fmla="*/ 55 w 57"/>
                <a:gd name="T9" fmla="*/ 31 h 57"/>
              </a:gdLst>
              <a:ahLst/>
              <a:cxnLst>
                <a:cxn ang="0">
                  <a:pos x="T0" y="T1"/>
                </a:cxn>
                <a:cxn ang="0">
                  <a:pos x="T2" y="T3"/>
                </a:cxn>
                <a:cxn ang="0">
                  <a:pos x="T4" y="T5"/>
                </a:cxn>
                <a:cxn ang="0">
                  <a:pos x="T6" y="T7"/>
                </a:cxn>
                <a:cxn ang="0">
                  <a:pos x="T8" y="T9"/>
                </a:cxn>
              </a:cxnLst>
              <a:rect l="0" t="0" r="r" b="b"/>
              <a:pathLst>
                <a:path w="57" h="57">
                  <a:moveTo>
                    <a:pt x="55" y="31"/>
                  </a:moveTo>
                  <a:cubicBezTo>
                    <a:pt x="54" y="45"/>
                    <a:pt x="41" y="57"/>
                    <a:pt x="26" y="55"/>
                  </a:cubicBezTo>
                  <a:cubicBezTo>
                    <a:pt x="11" y="54"/>
                    <a:pt x="0" y="41"/>
                    <a:pt x="1" y="26"/>
                  </a:cubicBezTo>
                  <a:cubicBezTo>
                    <a:pt x="3" y="11"/>
                    <a:pt x="16" y="0"/>
                    <a:pt x="31" y="1"/>
                  </a:cubicBezTo>
                  <a:cubicBezTo>
                    <a:pt x="45" y="3"/>
                    <a:pt x="57" y="16"/>
                    <a:pt x="55" y="31"/>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 name="Freeform 74">
              <a:extLst>
                <a:ext uri="{FF2B5EF4-FFF2-40B4-BE49-F238E27FC236}">
                  <a16:creationId xmlns:a16="http://schemas.microsoft.com/office/drawing/2014/main" id="{D20EE301-E7F2-404E-B87C-61D79A57369C}"/>
                </a:ext>
              </a:extLst>
            </p:cNvPr>
            <p:cNvSpPr>
              <a:spLocks/>
            </p:cNvSpPr>
            <p:nvPr/>
          </p:nvSpPr>
          <p:spPr bwMode="auto">
            <a:xfrm>
              <a:off x="17956213" y="3786188"/>
              <a:ext cx="284163" cy="952500"/>
            </a:xfrm>
            <a:custGeom>
              <a:avLst/>
              <a:gdLst>
                <a:gd name="T0" fmla="*/ 83 w 91"/>
                <a:gd name="T1" fmla="*/ 272 h 301"/>
                <a:gd name="T2" fmla="*/ 57 w 91"/>
                <a:gd name="T3" fmla="*/ 300 h 301"/>
                <a:gd name="T4" fmla="*/ 28 w 91"/>
                <a:gd name="T5" fmla="*/ 275 h 301"/>
                <a:gd name="T6" fmla="*/ 0 w 91"/>
                <a:gd name="T7" fmla="*/ 47 h 301"/>
                <a:gd name="T8" fmla="*/ 43 w 91"/>
                <a:gd name="T9" fmla="*/ 1 h 301"/>
                <a:gd name="T10" fmla="*/ 91 w 91"/>
                <a:gd name="T11" fmla="*/ 43 h 301"/>
                <a:gd name="T12" fmla="*/ 83 w 91"/>
                <a:gd name="T13" fmla="*/ 272 h 301"/>
              </a:gdLst>
              <a:ahLst/>
              <a:cxnLst>
                <a:cxn ang="0">
                  <a:pos x="T0" y="T1"/>
                </a:cxn>
                <a:cxn ang="0">
                  <a:pos x="T2" y="T3"/>
                </a:cxn>
                <a:cxn ang="0">
                  <a:pos x="T4" y="T5"/>
                </a:cxn>
                <a:cxn ang="0">
                  <a:pos x="T6" y="T7"/>
                </a:cxn>
                <a:cxn ang="0">
                  <a:pos x="T8" y="T9"/>
                </a:cxn>
                <a:cxn ang="0">
                  <a:pos x="T10" y="T11"/>
                </a:cxn>
                <a:cxn ang="0">
                  <a:pos x="T12" y="T13"/>
                </a:cxn>
              </a:cxnLst>
              <a:rect l="0" t="0" r="r" b="b"/>
              <a:pathLst>
                <a:path w="91" h="301">
                  <a:moveTo>
                    <a:pt x="83" y="272"/>
                  </a:moveTo>
                  <a:cubicBezTo>
                    <a:pt x="83" y="287"/>
                    <a:pt x="72" y="300"/>
                    <a:pt x="57" y="300"/>
                  </a:cubicBezTo>
                  <a:cubicBezTo>
                    <a:pt x="42" y="301"/>
                    <a:pt x="29" y="290"/>
                    <a:pt x="28" y="275"/>
                  </a:cubicBezTo>
                  <a:cubicBezTo>
                    <a:pt x="0" y="47"/>
                    <a:pt x="0" y="47"/>
                    <a:pt x="0" y="47"/>
                  </a:cubicBezTo>
                  <a:cubicBezTo>
                    <a:pt x="0" y="23"/>
                    <a:pt x="19" y="2"/>
                    <a:pt x="43" y="1"/>
                  </a:cubicBezTo>
                  <a:cubicBezTo>
                    <a:pt x="68" y="0"/>
                    <a:pt x="89" y="18"/>
                    <a:pt x="91" y="43"/>
                  </a:cubicBezTo>
                  <a:lnTo>
                    <a:pt x="83" y="272"/>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75">
              <a:extLst>
                <a:ext uri="{FF2B5EF4-FFF2-40B4-BE49-F238E27FC236}">
                  <a16:creationId xmlns:a16="http://schemas.microsoft.com/office/drawing/2014/main" id="{06B111C2-A0D3-4C7C-9376-CA46D56BFCC3}"/>
                </a:ext>
              </a:extLst>
            </p:cNvPr>
            <p:cNvSpPr>
              <a:spLocks/>
            </p:cNvSpPr>
            <p:nvPr/>
          </p:nvSpPr>
          <p:spPr bwMode="auto">
            <a:xfrm>
              <a:off x="17746663" y="4560888"/>
              <a:ext cx="215900" cy="914400"/>
            </a:xfrm>
            <a:custGeom>
              <a:avLst/>
              <a:gdLst>
                <a:gd name="T0" fmla="*/ 0 w 69"/>
                <a:gd name="T1" fmla="*/ 278 h 289"/>
                <a:gd name="T2" fmla="*/ 31 w 69"/>
                <a:gd name="T3" fmla="*/ 280 h 289"/>
                <a:gd name="T4" fmla="*/ 68 w 69"/>
                <a:gd name="T5" fmla="*/ 31 h 289"/>
                <a:gd name="T6" fmla="*/ 43 w 69"/>
                <a:gd name="T7" fmla="*/ 1 h 289"/>
                <a:gd name="T8" fmla="*/ 14 w 69"/>
                <a:gd name="T9" fmla="*/ 26 h 289"/>
                <a:gd name="T10" fmla="*/ 0 w 69"/>
                <a:gd name="T11" fmla="*/ 278 h 289"/>
              </a:gdLst>
              <a:ahLst/>
              <a:cxnLst>
                <a:cxn ang="0">
                  <a:pos x="T0" y="T1"/>
                </a:cxn>
                <a:cxn ang="0">
                  <a:pos x="T2" y="T3"/>
                </a:cxn>
                <a:cxn ang="0">
                  <a:pos x="T4" y="T5"/>
                </a:cxn>
                <a:cxn ang="0">
                  <a:pos x="T6" y="T7"/>
                </a:cxn>
                <a:cxn ang="0">
                  <a:pos x="T8" y="T9"/>
                </a:cxn>
                <a:cxn ang="0">
                  <a:pos x="T10" y="T11"/>
                </a:cxn>
              </a:cxnLst>
              <a:rect l="0" t="0" r="r" b="b"/>
              <a:pathLst>
                <a:path w="69" h="289">
                  <a:moveTo>
                    <a:pt x="0" y="278"/>
                  </a:moveTo>
                  <a:cubicBezTo>
                    <a:pt x="0" y="286"/>
                    <a:pt x="30" y="289"/>
                    <a:pt x="31" y="280"/>
                  </a:cubicBezTo>
                  <a:cubicBezTo>
                    <a:pt x="68" y="31"/>
                    <a:pt x="68" y="31"/>
                    <a:pt x="68" y="31"/>
                  </a:cubicBezTo>
                  <a:cubicBezTo>
                    <a:pt x="69" y="16"/>
                    <a:pt x="58" y="3"/>
                    <a:pt x="43" y="1"/>
                  </a:cubicBezTo>
                  <a:cubicBezTo>
                    <a:pt x="28" y="0"/>
                    <a:pt x="15" y="11"/>
                    <a:pt x="14" y="26"/>
                  </a:cubicBezTo>
                  <a:cubicBezTo>
                    <a:pt x="1" y="103"/>
                    <a:pt x="12" y="175"/>
                    <a:pt x="0" y="27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 name="Freeform 76">
              <a:extLst>
                <a:ext uri="{FF2B5EF4-FFF2-40B4-BE49-F238E27FC236}">
                  <a16:creationId xmlns:a16="http://schemas.microsoft.com/office/drawing/2014/main" id="{F2CCF964-9DDF-4966-B74E-A821963DC76E}"/>
                </a:ext>
              </a:extLst>
            </p:cNvPr>
            <p:cNvSpPr>
              <a:spLocks/>
            </p:cNvSpPr>
            <p:nvPr/>
          </p:nvSpPr>
          <p:spPr bwMode="auto">
            <a:xfrm>
              <a:off x="18000663" y="4560888"/>
              <a:ext cx="219075" cy="914400"/>
            </a:xfrm>
            <a:custGeom>
              <a:avLst/>
              <a:gdLst>
                <a:gd name="T0" fmla="*/ 0 w 70"/>
                <a:gd name="T1" fmla="*/ 278 h 289"/>
                <a:gd name="T2" fmla="*/ 31 w 70"/>
                <a:gd name="T3" fmla="*/ 280 h 289"/>
                <a:gd name="T4" fmla="*/ 68 w 70"/>
                <a:gd name="T5" fmla="*/ 31 h 289"/>
                <a:gd name="T6" fmla="*/ 44 w 70"/>
                <a:gd name="T7" fmla="*/ 1 h 289"/>
                <a:gd name="T8" fmla="*/ 14 w 70"/>
                <a:gd name="T9" fmla="*/ 26 h 289"/>
                <a:gd name="T10" fmla="*/ 0 w 70"/>
                <a:gd name="T11" fmla="*/ 278 h 289"/>
              </a:gdLst>
              <a:ahLst/>
              <a:cxnLst>
                <a:cxn ang="0">
                  <a:pos x="T0" y="T1"/>
                </a:cxn>
                <a:cxn ang="0">
                  <a:pos x="T2" y="T3"/>
                </a:cxn>
                <a:cxn ang="0">
                  <a:pos x="T4" y="T5"/>
                </a:cxn>
                <a:cxn ang="0">
                  <a:pos x="T6" y="T7"/>
                </a:cxn>
                <a:cxn ang="0">
                  <a:pos x="T8" y="T9"/>
                </a:cxn>
                <a:cxn ang="0">
                  <a:pos x="T10" y="T11"/>
                </a:cxn>
              </a:cxnLst>
              <a:rect l="0" t="0" r="r" b="b"/>
              <a:pathLst>
                <a:path w="70" h="289">
                  <a:moveTo>
                    <a:pt x="0" y="278"/>
                  </a:moveTo>
                  <a:cubicBezTo>
                    <a:pt x="0" y="286"/>
                    <a:pt x="30" y="289"/>
                    <a:pt x="31" y="280"/>
                  </a:cubicBezTo>
                  <a:cubicBezTo>
                    <a:pt x="68" y="31"/>
                    <a:pt x="68" y="31"/>
                    <a:pt x="68" y="31"/>
                  </a:cubicBezTo>
                  <a:cubicBezTo>
                    <a:pt x="70" y="16"/>
                    <a:pt x="58" y="3"/>
                    <a:pt x="44" y="1"/>
                  </a:cubicBezTo>
                  <a:cubicBezTo>
                    <a:pt x="29" y="0"/>
                    <a:pt x="16" y="11"/>
                    <a:pt x="14" y="26"/>
                  </a:cubicBezTo>
                  <a:cubicBezTo>
                    <a:pt x="2" y="103"/>
                    <a:pt x="13" y="175"/>
                    <a:pt x="0" y="278"/>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77">
              <a:extLst>
                <a:ext uri="{FF2B5EF4-FFF2-40B4-BE49-F238E27FC236}">
                  <a16:creationId xmlns:a16="http://schemas.microsoft.com/office/drawing/2014/main" id="{F8C86D5B-F635-4EE9-9378-50A7411C2DE4}"/>
                </a:ext>
              </a:extLst>
            </p:cNvPr>
            <p:cNvSpPr>
              <a:spLocks/>
            </p:cNvSpPr>
            <p:nvPr/>
          </p:nvSpPr>
          <p:spPr bwMode="auto">
            <a:xfrm>
              <a:off x="17787938" y="4560888"/>
              <a:ext cx="174625" cy="180975"/>
            </a:xfrm>
            <a:custGeom>
              <a:avLst/>
              <a:gdLst>
                <a:gd name="T0" fmla="*/ 55 w 56"/>
                <a:gd name="T1" fmla="*/ 31 h 57"/>
                <a:gd name="T2" fmla="*/ 26 w 56"/>
                <a:gd name="T3" fmla="*/ 55 h 57"/>
                <a:gd name="T4" fmla="*/ 1 w 56"/>
                <a:gd name="T5" fmla="*/ 26 h 57"/>
                <a:gd name="T6" fmla="*/ 30 w 56"/>
                <a:gd name="T7" fmla="*/ 1 h 57"/>
                <a:gd name="T8" fmla="*/ 55 w 56"/>
                <a:gd name="T9" fmla="*/ 31 h 57"/>
              </a:gdLst>
              <a:ahLst/>
              <a:cxnLst>
                <a:cxn ang="0">
                  <a:pos x="T0" y="T1"/>
                </a:cxn>
                <a:cxn ang="0">
                  <a:pos x="T2" y="T3"/>
                </a:cxn>
                <a:cxn ang="0">
                  <a:pos x="T4" y="T5"/>
                </a:cxn>
                <a:cxn ang="0">
                  <a:pos x="T6" y="T7"/>
                </a:cxn>
                <a:cxn ang="0">
                  <a:pos x="T8" y="T9"/>
                </a:cxn>
              </a:cxnLst>
              <a:rect l="0" t="0" r="r" b="b"/>
              <a:pathLst>
                <a:path w="56" h="57">
                  <a:moveTo>
                    <a:pt x="55" y="31"/>
                  </a:moveTo>
                  <a:cubicBezTo>
                    <a:pt x="54" y="45"/>
                    <a:pt x="41" y="57"/>
                    <a:pt x="26" y="55"/>
                  </a:cubicBezTo>
                  <a:cubicBezTo>
                    <a:pt x="11" y="54"/>
                    <a:pt x="0" y="41"/>
                    <a:pt x="1" y="26"/>
                  </a:cubicBezTo>
                  <a:cubicBezTo>
                    <a:pt x="2" y="11"/>
                    <a:pt x="15" y="0"/>
                    <a:pt x="30" y="1"/>
                  </a:cubicBezTo>
                  <a:cubicBezTo>
                    <a:pt x="45" y="3"/>
                    <a:pt x="56" y="16"/>
                    <a:pt x="55" y="31"/>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78">
              <a:extLst>
                <a:ext uri="{FF2B5EF4-FFF2-40B4-BE49-F238E27FC236}">
                  <a16:creationId xmlns:a16="http://schemas.microsoft.com/office/drawing/2014/main" id="{3E582AE2-DEB0-414E-8830-12333667A7B7}"/>
                </a:ext>
              </a:extLst>
            </p:cNvPr>
            <p:cNvSpPr>
              <a:spLocks/>
            </p:cNvSpPr>
            <p:nvPr/>
          </p:nvSpPr>
          <p:spPr bwMode="auto">
            <a:xfrm>
              <a:off x="17699038" y="3786188"/>
              <a:ext cx="285750" cy="952500"/>
            </a:xfrm>
            <a:custGeom>
              <a:avLst/>
              <a:gdLst>
                <a:gd name="T0" fmla="*/ 83 w 91"/>
                <a:gd name="T1" fmla="*/ 272 h 301"/>
                <a:gd name="T2" fmla="*/ 57 w 91"/>
                <a:gd name="T3" fmla="*/ 300 h 301"/>
                <a:gd name="T4" fmla="*/ 29 w 91"/>
                <a:gd name="T5" fmla="*/ 275 h 301"/>
                <a:gd name="T6" fmla="*/ 1 w 91"/>
                <a:gd name="T7" fmla="*/ 47 h 301"/>
                <a:gd name="T8" fmla="*/ 44 w 91"/>
                <a:gd name="T9" fmla="*/ 1 h 301"/>
                <a:gd name="T10" fmla="*/ 91 w 91"/>
                <a:gd name="T11" fmla="*/ 43 h 301"/>
                <a:gd name="T12" fmla="*/ 83 w 91"/>
                <a:gd name="T13" fmla="*/ 272 h 301"/>
              </a:gdLst>
              <a:ahLst/>
              <a:cxnLst>
                <a:cxn ang="0">
                  <a:pos x="T0" y="T1"/>
                </a:cxn>
                <a:cxn ang="0">
                  <a:pos x="T2" y="T3"/>
                </a:cxn>
                <a:cxn ang="0">
                  <a:pos x="T4" y="T5"/>
                </a:cxn>
                <a:cxn ang="0">
                  <a:pos x="T6" y="T7"/>
                </a:cxn>
                <a:cxn ang="0">
                  <a:pos x="T8" y="T9"/>
                </a:cxn>
                <a:cxn ang="0">
                  <a:pos x="T10" y="T11"/>
                </a:cxn>
                <a:cxn ang="0">
                  <a:pos x="T12" y="T13"/>
                </a:cxn>
              </a:cxnLst>
              <a:rect l="0" t="0" r="r" b="b"/>
              <a:pathLst>
                <a:path w="91" h="301">
                  <a:moveTo>
                    <a:pt x="83" y="272"/>
                  </a:moveTo>
                  <a:cubicBezTo>
                    <a:pt x="84" y="287"/>
                    <a:pt x="72" y="300"/>
                    <a:pt x="57" y="300"/>
                  </a:cubicBezTo>
                  <a:cubicBezTo>
                    <a:pt x="42" y="301"/>
                    <a:pt x="30" y="290"/>
                    <a:pt x="29" y="275"/>
                  </a:cubicBezTo>
                  <a:cubicBezTo>
                    <a:pt x="1" y="47"/>
                    <a:pt x="1" y="47"/>
                    <a:pt x="1" y="47"/>
                  </a:cubicBezTo>
                  <a:cubicBezTo>
                    <a:pt x="0" y="23"/>
                    <a:pt x="19" y="2"/>
                    <a:pt x="44" y="1"/>
                  </a:cubicBezTo>
                  <a:cubicBezTo>
                    <a:pt x="68" y="0"/>
                    <a:pt x="90" y="18"/>
                    <a:pt x="91" y="43"/>
                  </a:cubicBezTo>
                  <a:lnTo>
                    <a:pt x="83" y="272"/>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 name="Rectangle 79">
              <a:extLst>
                <a:ext uri="{FF2B5EF4-FFF2-40B4-BE49-F238E27FC236}">
                  <a16:creationId xmlns:a16="http://schemas.microsoft.com/office/drawing/2014/main" id="{C452B45A-3982-4547-BE20-60795AC0514A}"/>
                </a:ext>
              </a:extLst>
            </p:cNvPr>
            <p:cNvSpPr>
              <a:spLocks noChangeArrowheads="1"/>
            </p:cNvSpPr>
            <p:nvPr/>
          </p:nvSpPr>
          <p:spPr bwMode="auto">
            <a:xfrm>
              <a:off x="17975263" y="3903663"/>
              <a:ext cx="274638" cy="688975"/>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 name="Rectangle 80">
              <a:extLst>
                <a:ext uri="{FF2B5EF4-FFF2-40B4-BE49-F238E27FC236}">
                  <a16:creationId xmlns:a16="http://schemas.microsoft.com/office/drawing/2014/main" id="{7D3D0AAF-D03C-4876-9835-913828E796B8}"/>
                </a:ext>
              </a:extLst>
            </p:cNvPr>
            <p:cNvSpPr>
              <a:spLocks noChangeArrowheads="1"/>
            </p:cNvSpPr>
            <p:nvPr/>
          </p:nvSpPr>
          <p:spPr bwMode="auto">
            <a:xfrm>
              <a:off x="17702213" y="3903663"/>
              <a:ext cx="285750" cy="688975"/>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81">
              <a:extLst>
                <a:ext uri="{FF2B5EF4-FFF2-40B4-BE49-F238E27FC236}">
                  <a16:creationId xmlns:a16="http://schemas.microsoft.com/office/drawing/2014/main" id="{77E0054D-B08A-478F-80A9-469ACCA91672}"/>
                </a:ext>
              </a:extLst>
            </p:cNvPr>
            <p:cNvSpPr>
              <a:spLocks/>
            </p:cNvSpPr>
            <p:nvPr/>
          </p:nvSpPr>
          <p:spPr bwMode="auto">
            <a:xfrm>
              <a:off x="17662525" y="2965450"/>
              <a:ext cx="450850" cy="1033463"/>
            </a:xfrm>
            <a:custGeom>
              <a:avLst/>
              <a:gdLst>
                <a:gd name="T0" fmla="*/ 220 w 284"/>
                <a:gd name="T1" fmla="*/ 651 h 651"/>
                <a:gd name="T2" fmla="*/ 0 w 284"/>
                <a:gd name="T3" fmla="*/ 621 h 651"/>
                <a:gd name="T4" fmla="*/ 77 w 284"/>
                <a:gd name="T5" fmla="*/ 416 h 651"/>
                <a:gd name="T6" fmla="*/ 100 w 284"/>
                <a:gd name="T7" fmla="*/ 119 h 651"/>
                <a:gd name="T8" fmla="*/ 151 w 284"/>
                <a:gd name="T9" fmla="*/ 40 h 651"/>
                <a:gd name="T10" fmla="*/ 284 w 284"/>
                <a:gd name="T11" fmla="*/ 0 h 651"/>
                <a:gd name="T12" fmla="*/ 236 w 284"/>
                <a:gd name="T13" fmla="*/ 601 h 651"/>
                <a:gd name="T14" fmla="*/ 220 w 284"/>
                <a:gd name="T15" fmla="*/ 651 h 6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651">
                  <a:moveTo>
                    <a:pt x="220" y="651"/>
                  </a:moveTo>
                  <a:lnTo>
                    <a:pt x="0" y="621"/>
                  </a:lnTo>
                  <a:lnTo>
                    <a:pt x="77" y="416"/>
                  </a:lnTo>
                  <a:lnTo>
                    <a:pt x="100" y="119"/>
                  </a:lnTo>
                  <a:lnTo>
                    <a:pt x="151" y="40"/>
                  </a:lnTo>
                  <a:lnTo>
                    <a:pt x="284" y="0"/>
                  </a:lnTo>
                  <a:lnTo>
                    <a:pt x="236" y="601"/>
                  </a:lnTo>
                  <a:lnTo>
                    <a:pt x="220" y="6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82">
              <a:extLst>
                <a:ext uri="{FF2B5EF4-FFF2-40B4-BE49-F238E27FC236}">
                  <a16:creationId xmlns:a16="http://schemas.microsoft.com/office/drawing/2014/main" id="{4DB70930-A4EF-4EE9-B083-9D52609C8AE8}"/>
                </a:ext>
              </a:extLst>
            </p:cNvPr>
            <p:cNvSpPr>
              <a:spLocks/>
            </p:cNvSpPr>
            <p:nvPr/>
          </p:nvSpPr>
          <p:spPr bwMode="auto">
            <a:xfrm>
              <a:off x="18030825" y="2965450"/>
              <a:ext cx="366713" cy="1071563"/>
            </a:xfrm>
            <a:custGeom>
              <a:avLst/>
              <a:gdLst>
                <a:gd name="T0" fmla="*/ 0 w 231"/>
                <a:gd name="T1" fmla="*/ 653 h 675"/>
                <a:gd name="T2" fmla="*/ 144 w 231"/>
                <a:gd name="T3" fmla="*/ 675 h 675"/>
                <a:gd name="T4" fmla="*/ 144 w 231"/>
                <a:gd name="T5" fmla="*/ 458 h 675"/>
                <a:gd name="T6" fmla="*/ 231 w 231"/>
                <a:gd name="T7" fmla="*/ 191 h 675"/>
                <a:gd name="T8" fmla="*/ 205 w 231"/>
                <a:gd name="T9" fmla="*/ 54 h 675"/>
                <a:gd name="T10" fmla="*/ 57 w 231"/>
                <a:gd name="T11" fmla="*/ 0 h 675"/>
                <a:gd name="T12" fmla="*/ 0 w 231"/>
                <a:gd name="T13" fmla="*/ 605 h 675"/>
                <a:gd name="T14" fmla="*/ 0 w 231"/>
                <a:gd name="T15" fmla="*/ 653 h 6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1" h="675">
                  <a:moveTo>
                    <a:pt x="0" y="653"/>
                  </a:moveTo>
                  <a:lnTo>
                    <a:pt x="144" y="675"/>
                  </a:lnTo>
                  <a:lnTo>
                    <a:pt x="144" y="458"/>
                  </a:lnTo>
                  <a:lnTo>
                    <a:pt x="231" y="191"/>
                  </a:lnTo>
                  <a:lnTo>
                    <a:pt x="205" y="54"/>
                  </a:lnTo>
                  <a:lnTo>
                    <a:pt x="57" y="0"/>
                  </a:lnTo>
                  <a:lnTo>
                    <a:pt x="0" y="605"/>
                  </a:lnTo>
                  <a:lnTo>
                    <a:pt x="0" y="65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83">
              <a:extLst>
                <a:ext uri="{FF2B5EF4-FFF2-40B4-BE49-F238E27FC236}">
                  <a16:creationId xmlns:a16="http://schemas.microsoft.com/office/drawing/2014/main" id="{EE1BCC12-57C3-4229-9E0B-924E684AF810}"/>
                </a:ext>
              </a:extLst>
            </p:cNvPr>
            <p:cNvSpPr>
              <a:spLocks/>
            </p:cNvSpPr>
            <p:nvPr/>
          </p:nvSpPr>
          <p:spPr bwMode="auto">
            <a:xfrm>
              <a:off x="18008600" y="2828925"/>
              <a:ext cx="225425" cy="411163"/>
            </a:xfrm>
            <a:custGeom>
              <a:avLst/>
              <a:gdLst>
                <a:gd name="T0" fmla="*/ 72 w 72"/>
                <a:gd name="T1" fmla="*/ 4 h 130"/>
                <a:gd name="T2" fmla="*/ 14 w 72"/>
                <a:gd name="T3" fmla="*/ 0 h 130"/>
                <a:gd name="T4" fmla="*/ 6 w 72"/>
                <a:gd name="T5" fmla="*/ 56 h 130"/>
                <a:gd name="T6" fmla="*/ 23 w 72"/>
                <a:gd name="T7" fmla="*/ 128 h 130"/>
                <a:gd name="T8" fmla="*/ 60 w 72"/>
                <a:gd name="T9" fmla="*/ 63 h 130"/>
                <a:gd name="T10" fmla="*/ 72 w 72"/>
                <a:gd name="T11" fmla="*/ 4 h 130"/>
              </a:gdLst>
              <a:ahLst/>
              <a:cxnLst>
                <a:cxn ang="0">
                  <a:pos x="T0" y="T1"/>
                </a:cxn>
                <a:cxn ang="0">
                  <a:pos x="T2" y="T3"/>
                </a:cxn>
                <a:cxn ang="0">
                  <a:pos x="T4" y="T5"/>
                </a:cxn>
                <a:cxn ang="0">
                  <a:pos x="T6" y="T7"/>
                </a:cxn>
                <a:cxn ang="0">
                  <a:pos x="T8" y="T9"/>
                </a:cxn>
                <a:cxn ang="0">
                  <a:pos x="T10" y="T11"/>
                </a:cxn>
              </a:cxnLst>
              <a:rect l="0" t="0" r="r" b="b"/>
              <a:pathLst>
                <a:path w="72" h="130">
                  <a:moveTo>
                    <a:pt x="72" y="4"/>
                  </a:moveTo>
                  <a:cubicBezTo>
                    <a:pt x="14" y="0"/>
                    <a:pt x="14" y="0"/>
                    <a:pt x="14" y="0"/>
                  </a:cubicBezTo>
                  <a:cubicBezTo>
                    <a:pt x="6" y="56"/>
                    <a:pt x="6" y="56"/>
                    <a:pt x="6" y="56"/>
                  </a:cubicBezTo>
                  <a:cubicBezTo>
                    <a:pt x="6" y="56"/>
                    <a:pt x="0" y="126"/>
                    <a:pt x="23" y="128"/>
                  </a:cubicBezTo>
                  <a:cubicBezTo>
                    <a:pt x="47" y="130"/>
                    <a:pt x="60" y="63"/>
                    <a:pt x="60" y="63"/>
                  </a:cubicBezTo>
                  <a:lnTo>
                    <a:pt x="72" y="4"/>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84">
              <a:extLst>
                <a:ext uri="{FF2B5EF4-FFF2-40B4-BE49-F238E27FC236}">
                  <a16:creationId xmlns:a16="http://schemas.microsoft.com/office/drawing/2014/main" id="{CDA0A3F6-FC0E-4817-A5C9-5A4969D52489}"/>
                </a:ext>
              </a:extLst>
            </p:cNvPr>
            <p:cNvSpPr>
              <a:spLocks/>
            </p:cNvSpPr>
            <p:nvPr/>
          </p:nvSpPr>
          <p:spPr bwMode="auto">
            <a:xfrm>
              <a:off x="18075275" y="2806700"/>
              <a:ext cx="161925" cy="149225"/>
            </a:xfrm>
            <a:custGeom>
              <a:avLst/>
              <a:gdLst>
                <a:gd name="T0" fmla="*/ 6 w 52"/>
                <a:gd name="T1" fmla="*/ 0 h 47"/>
                <a:gd name="T2" fmla="*/ 44 w 52"/>
                <a:gd name="T3" fmla="*/ 47 h 47"/>
                <a:gd name="T4" fmla="*/ 52 w 52"/>
                <a:gd name="T5" fmla="*/ 12 h 47"/>
                <a:gd name="T6" fmla="*/ 6 w 52"/>
                <a:gd name="T7" fmla="*/ 0 h 47"/>
              </a:gdLst>
              <a:ahLst/>
              <a:cxnLst>
                <a:cxn ang="0">
                  <a:pos x="T0" y="T1"/>
                </a:cxn>
                <a:cxn ang="0">
                  <a:pos x="T2" y="T3"/>
                </a:cxn>
                <a:cxn ang="0">
                  <a:pos x="T4" y="T5"/>
                </a:cxn>
                <a:cxn ang="0">
                  <a:pos x="T6" y="T7"/>
                </a:cxn>
              </a:cxnLst>
              <a:rect l="0" t="0" r="r" b="b"/>
              <a:pathLst>
                <a:path w="52" h="47">
                  <a:moveTo>
                    <a:pt x="6" y="0"/>
                  </a:moveTo>
                  <a:cubicBezTo>
                    <a:pt x="0" y="29"/>
                    <a:pt x="9" y="45"/>
                    <a:pt x="44" y="47"/>
                  </a:cubicBezTo>
                  <a:cubicBezTo>
                    <a:pt x="52" y="12"/>
                    <a:pt x="52" y="12"/>
                    <a:pt x="52" y="12"/>
                  </a:cubicBezTo>
                  <a:lnTo>
                    <a:pt x="6" y="0"/>
                  </a:ln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85">
              <a:extLst>
                <a:ext uri="{FF2B5EF4-FFF2-40B4-BE49-F238E27FC236}">
                  <a16:creationId xmlns:a16="http://schemas.microsoft.com/office/drawing/2014/main" id="{9DF19EAE-BD42-4919-9A74-8DEB594D10B7}"/>
                </a:ext>
              </a:extLst>
            </p:cNvPr>
            <p:cNvSpPr>
              <a:spLocks/>
            </p:cNvSpPr>
            <p:nvPr/>
          </p:nvSpPr>
          <p:spPr bwMode="auto">
            <a:xfrm>
              <a:off x="18072100" y="2652713"/>
              <a:ext cx="274638" cy="284163"/>
            </a:xfrm>
            <a:custGeom>
              <a:avLst/>
              <a:gdLst>
                <a:gd name="T0" fmla="*/ 73 w 88"/>
                <a:gd name="T1" fmla="*/ 39 h 90"/>
                <a:gd name="T2" fmla="*/ 81 w 88"/>
                <a:gd name="T3" fmla="*/ 28 h 90"/>
                <a:gd name="T4" fmla="*/ 64 w 88"/>
                <a:gd name="T5" fmla="*/ 5 h 90"/>
                <a:gd name="T6" fmla="*/ 62 w 88"/>
                <a:gd name="T7" fmla="*/ 1 h 90"/>
                <a:gd name="T8" fmla="*/ 62 w 88"/>
                <a:gd name="T9" fmla="*/ 0 h 90"/>
                <a:gd name="T10" fmla="*/ 36 w 88"/>
                <a:gd name="T11" fmla="*/ 1 h 90"/>
                <a:gd name="T12" fmla="*/ 28 w 88"/>
                <a:gd name="T13" fmla="*/ 20 h 90"/>
                <a:gd name="T14" fmla="*/ 30 w 88"/>
                <a:gd name="T15" fmla="*/ 29 h 90"/>
                <a:gd name="T16" fmla="*/ 23 w 88"/>
                <a:gd name="T17" fmla="*/ 30 h 90"/>
                <a:gd name="T18" fmla="*/ 10 w 88"/>
                <a:gd name="T19" fmla="*/ 23 h 90"/>
                <a:gd name="T20" fmla="*/ 9 w 88"/>
                <a:gd name="T21" fmla="*/ 48 h 90"/>
                <a:gd name="T22" fmla="*/ 10 w 88"/>
                <a:gd name="T23" fmla="*/ 53 h 90"/>
                <a:gd name="T24" fmla="*/ 0 w 88"/>
                <a:gd name="T25" fmla="*/ 79 h 90"/>
                <a:gd name="T26" fmla="*/ 0 w 88"/>
                <a:gd name="T27" fmla="*/ 79 h 90"/>
                <a:gd name="T28" fmla="*/ 0 w 88"/>
                <a:gd name="T29" fmla="*/ 79 h 90"/>
                <a:gd name="T30" fmla="*/ 1 w 88"/>
                <a:gd name="T31" fmla="*/ 79 h 90"/>
                <a:gd name="T32" fmla="*/ 1 w 88"/>
                <a:gd name="T33" fmla="*/ 79 h 90"/>
                <a:gd name="T34" fmla="*/ 61 w 88"/>
                <a:gd name="T35" fmla="*/ 85 h 90"/>
                <a:gd name="T36" fmla="*/ 74 w 88"/>
                <a:gd name="T37" fmla="*/ 77 h 90"/>
                <a:gd name="T38" fmla="*/ 73 w 88"/>
                <a:gd name="T39" fmla="*/ 3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90">
                  <a:moveTo>
                    <a:pt x="73" y="39"/>
                  </a:moveTo>
                  <a:cubicBezTo>
                    <a:pt x="88" y="34"/>
                    <a:pt x="83" y="30"/>
                    <a:pt x="81" y="28"/>
                  </a:cubicBezTo>
                  <a:cubicBezTo>
                    <a:pt x="80" y="26"/>
                    <a:pt x="64" y="9"/>
                    <a:pt x="64" y="5"/>
                  </a:cubicBezTo>
                  <a:cubicBezTo>
                    <a:pt x="63" y="4"/>
                    <a:pt x="63" y="2"/>
                    <a:pt x="62" y="1"/>
                  </a:cubicBezTo>
                  <a:cubicBezTo>
                    <a:pt x="62" y="0"/>
                    <a:pt x="62" y="0"/>
                    <a:pt x="62" y="0"/>
                  </a:cubicBezTo>
                  <a:cubicBezTo>
                    <a:pt x="52" y="5"/>
                    <a:pt x="43" y="4"/>
                    <a:pt x="36" y="1"/>
                  </a:cubicBezTo>
                  <a:cubicBezTo>
                    <a:pt x="31" y="8"/>
                    <a:pt x="29" y="15"/>
                    <a:pt x="28" y="20"/>
                  </a:cubicBezTo>
                  <a:cubicBezTo>
                    <a:pt x="29" y="24"/>
                    <a:pt x="30" y="28"/>
                    <a:pt x="30" y="29"/>
                  </a:cubicBezTo>
                  <a:cubicBezTo>
                    <a:pt x="30" y="34"/>
                    <a:pt x="23" y="30"/>
                    <a:pt x="23" y="30"/>
                  </a:cubicBezTo>
                  <a:cubicBezTo>
                    <a:pt x="23" y="30"/>
                    <a:pt x="16" y="25"/>
                    <a:pt x="10" y="23"/>
                  </a:cubicBezTo>
                  <a:cubicBezTo>
                    <a:pt x="4" y="28"/>
                    <a:pt x="7" y="43"/>
                    <a:pt x="9" y="48"/>
                  </a:cubicBezTo>
                  <a:cubicBezTo>
                    <a:pt x="10" y="51"/>
                    <a:pt x="10" y="53"/>
                    <a:pt x="10" y="53"/>
                  </a:cubicBezTo>
                  <a:cubicBezTo>
                    <a:pt x="10" y="53"/>
                    <a:pt x="14" y="75"/>
                    <a:pt x="0" y="79"/>
                  </a:cubicBezTo>
                  <a:cubicBezTo>
                    <a:pt x="0" y="79"/>
                    <a:pt x="0" y="79"/>
                    <a:pt x="0" y="79"/>
                  </a:cubicBezTo>
                  <a:cubicBezTo>
                    <a:pt x="0" y="79"/>
                    <a:pt x="0" y="79"/>
                    <a:pt x="0" y="79"/>
                  </a:cubicBezTo>
                  <a:cubicBezTo>
                    <a:pt x="1" y="79"/>
                    <a:pt x="1" y="79"/>
                    <a:pt x="1" y="79"/>
                  </a:cubicBezTo>
                  <a:cubicBezTo>
                    <a:pt x="1" y="79"/>
                    <a:pt x="1" y="79"/>
                    <a:pt x="1" y="79"/>
                  </a:cubicBezTo>
                  <a:cubicBezTo>
                    <a:pt x="22" y="90"/>
                    <a:pt x="48" y="85"/>
                    <a:pt x="61" y="85"/>
                  </a:cubicBezTo>
                  <a:cubicBezTo>
                    <a:pt x="74" y="84"/>
                    <a:pt x="74" y="77"/>
                    <a:pt x="74" y="77"/>
                  </a:cubicBezTo>
                  <a:cubicBezTo>
                    <a:pt x="73" y="69"/>
                    <a:pt x="70" y="43"/>
                    <a:pt x="73" y="39"/>
                  </a:cubicBez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86">
              <a:extLst>
                <a:ext uri="{FF2B5EF4-FFF2-40B4-BE49-F238E27FC236}">
                  <a16:creationId xmlns:a16="http://schemas.microsoft.com/office/drawing/2014/main" id="{E70C6002-36B6-43AA-A514-85D7184AAF91}"/>
                </a:ext>
              </a:extLst>
            </p:cNvPr>
            <p:cNvSpPr>
              <a:spLocks/>
            </p:cNvSpPr>
            <p:nvPr/>
          </p:nvSpPr>
          <p:spPr bwMode="auto">
            <a:xfrm>
              <a:off x="18143538" y="2627313"/>
              <a:ext cx="41275" cy="87313"/>
            </a:xfrm>
            <a:custGeom>
              <a:avLst/>
              <a:gdLst>
                <a:gd name="T0" fmla="*/ 0 w 13"/>
                <a:gd name="T1" fmla="*/ 0 h 28"/>
                <a:gd name="T2" fmla="*/ 2 w 13"/>
                <a:gd name="T3" fmla="*/ 13 h 28"/>
                <a:gd name="T4" fmla="*/ 3 w 13"/>
                <a:gd name="T5" fmla="*/ 15 h 28"/>
                <a:gd name="T6" fmla="*/ 5 w 13"/>
                <a:gd name="T7" fmla="*/ 28 h 28"/>
                <a:gd name="T8" fmla="*/ 13 w 13"/>
                <a:gd name="T9" fmla="*/ 9 h 28"/>
                <a:gd name="T10" fmla="*/ 0 w 13"/>
                <a:gd name="T11" fmla="*/ 0 h 28"/>
              </a:gdLst>
              <a:ahLst/>
              <a:cxnLst>
                <a:cxn ang="0">
                  <a:pos x="T0" y="T1"/>
                </a:cxn>
                <a:cxn ang="0">
                  <a:pos x="T2" y="T3"/>
                </a:cxn>
                <a:cxn ang="0">
                  <a:pos x="T4" y="T5"/>
                </a:cxn>
                <a:cxn ang="0">
                  <a:pos x="T6" y="T7"/>
                </a:cxn>
                <a:cxn ang="0">
                  <a:pos x="T8" y="T9"/>
                </a:cxn>
                <a:cxn ang="0">
                  <a:pos x="T10" y="T11"/>
                </a:cxn>
              </a:cxnLst>
              <a:rect l="0" t="0" r="r" b="b"/>
              <a:pathLst>
                <a:path w="13" h="28">
                  <a:moveTo>
                    <a:pt x="0" y="0"/>
                  </a:moveTo>
                  <a:cubicBezTo>
                    <a:pt x="2" y="13"/>
                    <a:pt x="2" y="13"/>
                    <a:pt x="2" y="13"/>
                  </a:cubicBezTo>
                  <a:cubicBezTo>
                    <a:pt x="3" y="15"/>
                    <a:pt x="3" y="15"/>
                    <a:pt x="3" y="15"/>
                  </a:cubicBezTo>
                  <a:cubicBezTo>
                    <a:pt x="3" y="17"/>
                    <a:pt x="4" y="23"/>
                    <a:pt x="5" y="28"/>
                  </a:cubicBezTo>
                  <a:cubicBezTo>
                    <a:pt x="6" y="23"/>
                    <a:pt x="8" y="16"/>
                    <a:pt x="13" y="9"/>
                  </a:cubicBezTo>
                  <a:cubicBezTo>
                    <a:pt x="6" y="6"/>
                    <a:pt x="1" y="1"/>
                    <a:pt x="0" y="0"/>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87">
              <a:extLst>
                <a:ext uri="{FF2B5EF4-FFF2-40B4-BE49-F238E27FC236}">
                  <a16:creationId xmlns:a16="http://schemas.microsoft.com/office/drawing/2014/main" id="{F4D53CFD-F97D-4471-A5A4-294E60581BCB}"/>
                </a:ext>
              </a:extLst>
            </p:cNvPr>
            <p:cNvSpPr>
              <a:spLocks/>
            </p:cNvSpPr>
            <p:nvPr/>
          </p:nvSpPr>
          <p:spPr bwMode="auto">
            <a:xfrm>
              <a:off x="18075275" y="2720975"/>
              <a:ext cx="28575" cy="82550"/>
            </a:xfrm>
            <a:custGeom>
              <a:avLst/>
              <a:gdLst>
                <a:gd name="T0" fmla="*/ 9 w 9"/>
                <a:gd name="T1" fmla="*/ 1 h 26"/>
                <a:gd name="T2" fmla="*/ 1 w 9"/>
                <a:gd name="T3" fmla="*/ 4 h 26"/>
                <a:gd name="T4" fmla="*/ 3 w 9"/>
                <a:gd name="T5" fmla="*/ 18 h 26"/>
                <a:gd name="T6" fmla="*/ 8 w 9"/>
                <a:gd name="T7" fmla="*/ 26 h 26"/>
                <a:gd name="T8" fmla="*/ 9 w 9"/>
                <a:gd name="T9" fmla="*/ 1 h 26"/>
              </a:gdLst>
              <a:ahLst/>
              <a:cxnLst>
                <a:cxn ang="0">
                  <a:pos x="T0" y="T1"/>
                </a:cxn>
                <a:cxn ang="0">
                  <a:pos x="T2" y="T3"/>
                </a:cxn>
                <a:cxn ang="0">
                  <a:pos x="T4" y="T5"/>
                </a:cxn>
                <a:cxn ang="0">
                  <a:pos x="T6" y="T7"/>
                </a:cxn>
                <a:cxn ang="0">
                  <a:pos x="T8" y="T9"/>
                </a:cxn>
              </a:cxnLst>
              <a:rect l="0" t="0" r="r" b="b"/>
              <a:pathLst>
                <a:path w="9" h="26">
                  <a:moveTo>
                    <a:pt x="9" y="1"/>
                  </a:moveTo>
                  <a:cubicBezTo>
                    <a:pt x="5" y="0"/>
                    <a:pt x="2" y="1"/>
                    <a:pt x="1" y="4"/>
                  </a:cubicBezTo>
                  <a:cubicBezTo>
                    <a:pt x="0" y="7"/>
                    <a:pt x="1" y="13"/>
                    <a:pt x="3" y="18"/>
                  </a:cubicBezTo>
                  <a:cubicBezTo>
                    <a:pt x="5" y="21"/>
                    <a:pt x="6" y="24"/>
                    <a:pt x="8" y="26"/>
                  </a:cubicBezTo>
                  <a:cubicBezTo>
                    <a:pt x="6" y="21"/>
                    <a:pt x="3" y="6"/>
                    <a:pt x="9" y="1"/>
                  </a:cubicBezTo>
                  <a:close/>
                </a:path>
              </a:pathLst>
            </a:custGeom>
            <a:solidFill>
              <a:srgbClr val="DEB6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88">
              <a:extLst>
                <a:ext uri="{FF2B5EF4-FFF2-40B4-BE49-F238E27FC236}">
                  <a16:creationId xmlns:a16="http://schemas.microsoft.com/office/drawing/2014/main" id="{7389422C-5895-4895-A775-642B93B9BE66}"/>
                </a:ext>
              </a:extLst>
            </p:cNvPr>
            <p:cNvSpPr>
              <a:spLocks/>
            </p:cNvSpPr>
            <p:nvPr/>
          </p:nvSpPr>
          <p:spPr bwMode="auto">
            <a:xfrm>
              <a:off x="17768888" y="2474913"/>
              <a:ext cx="525463" cy="427038"/>
            </a:xfrm>
            <a:custGeom>
              <a:avLst/>
              <a:gdLst>
                <a:gd name="T0" fmla="*/ 107 w 168"/>
                <a:gd name="T1" fmla="*/ 109 h 135"/>
                <a:gd name="T2" fmla="*/ 98 w 168"/>
                <a:gd name="T3" fmla="*/ 135 h 135"/>
                <a:gd name="T4" fmla="*/ 97 w 168"/>
                <a:gd name="T5" fmla="*/ 135 h 135"/>
                <a:gd name="T6" fmla="*/ 52 w 168"/>
                <a:gd name="T7" fmla="*/ 112 h 135"/>
                <a:gd name="T8" fmla="*/ 45 w 168"/>
                <a:gd name="T9" fmla="*/ 113 h 135"/>
                <a:gd name="T10" fmla="*/ 2 w 168"/>
                <a:gd name="T11" fmla="*/ 79 h 135"/>
                <a:gd name="T12" fmla="*/ 37 w 168"/>
                <a:gd name="T13" fmla="*/ 36 h 135"/>
                <a:gd name="T14" fmla="*/ 44 w 168"/>
                <a:gd name="T15" fmla="*/ 36 h 135"/>
                <a:gd name="T16" fmla="*/ 60 w 168"/>
                <a:gd name="T17" fmla="*/ 17 h 135"/>
                <a:gd name="T18" fmla="*/ 86 w 168"/>
                <a:gd name="T19" fmla="*/ 4 h 135"/>
                <a:gd name="T20" fmla="*/ 134 w 168"/>
                <a:gd name="T21" fmla="*/ 10 h 135"/>
                <a:gd name="T22" fmla="*/ 165 w 168"/>
                <a:gd name="T23" fmla="*/ 31 h 135"/>
                <a:gd name="T24" fmla="*/ 159 w 168"/>
                <a:gd name="T25" fmla="*/ 57 h 135"/>
                <a:gd name="T26" fmla="*/ 159 w 168"/>
                <a:gd name="T27" fmla="*/ 56 h 135"/>
                <a:gd name="T28" fmla="*/ 133 w 168"/>
                <a:gd name="T29" fmla="*/ 57 h 135"/>
                <a:gd name="T30" fmla="*/ 120 w 168"/>
                <a:gd name="T31" fmla="*/ 48 h 135"/>
                <a:gd name="T32" fmla="*/ 120 w 168"/>
                <a:gd name="T33" fmla="*/ 48 h 135"/>
                <a:gd name="T34" fmla="*/ 127 w 168"/>
                <a:gd name="T35" fmla="*/ 85 h 135"/>
                <a:gd name="T36" fmla="*/ 120 w 168"/>
                <a:gd name="T37" fmla="*/ 86 h 135"/>
                <a:gd name="T38" fmla="*/ 107 w 168"/>
                <a:gd name="T39" fmla="*/ 79 h 135"/>
                <a:gd name="T40" fmla="*/ 99 w 168"/>
                <a:gd name="T41" fmla="*/ 82 h 135"/>
                <a:gd name="T42" fmla="*/ 101 w 168"/>
                <a:gd name="T43" fmla="*/ 96 h 135"/>
                <a:gd name="T44" fmla="*/ 106 w 168"/>
                <a:gd name="T45" fmla="*/ 104 h 135"/>
                <a:gd name="T46" fmla="*/ 107 w 168"/>
                <a:gd name="T47" fmla="*/ 109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8" h="135">
                  <a:moveTo>
                    <a:pt x="107" y="109"/>
                  </a:moveTo>
                  <a:cubicBezTo>
                    <a:pt x="107" y="109"/>
                    <a:pt x="111" y="130"/>
                    <a:pt x="98" y="135"/>
                  </a:cubicBezTo>
                  <a:cubicBezTo>
                    <a:pt x="97" y="135"/>
                    <a:pt x="97" y="135"/>
                    <a:pt x="97" y="135"/>
                  </a:cubicBezTo>
                  <a:cubicBezTo>
                    <a:pt x="79" y="134"/>
                    <a:pt x="63" y="125"/>
                    <a:pt x="52" y="112"/>
                  </a:cubicBezTo>
                  <a:cubicBezTo>
                    <a:pt x="49" y="113"/>
                    <a:pt x="47" y="113"/>
                    <a:pt x="45" y="113"/>
                  </a:cubicBezTo>
                  <a:cubicBezTo>
                    <a:pt x="24" y="116"/>
                    <a:pt x="4" y="100"/>
                    <a:pt x="2" y="79"/>
                  </a:cubicBezTo>
                  <a:cubicBezTo>
                    <a:pt x="0" y="58"/>
                    <a:pt x="15" y="38"/>
                    <a:pt x="37" y="36"/>
                  </a:cubicBezTo>
                  <a:cubicBezTo>
                    <a:pt x="39" y="36"/>
                    <a:pt x="41" y="36"/>
                    <a:pt x="44" y="36"/>
                  </a:cubicBezTo>
                  <a:cubicBezTo>
                    <a:pt x="47" y="30"/>
                    <a:pt x="53" y="23"/>
                    <a:pt x="60" y="17"/>
                  </a:cubicBezTo>
                  <a:cubicBezTo>
                    <a:pt x="68" y="11"/>
                    <a:pt x="76" y="6"/>
                    <a:pt x="86" y="4"/>
                  </a:cubicBezTo>
                  <a:cubicBezTo>
                    <a:pt x="103" y="0"/>
                    <a:pt x="120" y="3"/>
                    <a:pt x="134" y="10"/>
                  </a:cubicBezTo>
                  <a:cubicBezTo>
                    <a:pt x="148" y="8"/>
                    <a:pt x="162" y="17"/>
                    <a:pt x="165" y="31"/>
                  </a:cubicBezTo>
                  <a:cubicBezTo>
                    <a:pt x="168" y="40"/>
                    <a:pt x="165" y="50"/>
                    <a:pt x="159" y="57"/>
                  </a:cubicBezTo>
                  <a:cubicBezTo>
                    <a:pt x="159" y="56"/>
                    <a:pt x="159" y="56"/>
                    <a:pt x="159" y="56"/>
                  </a:cubicBezTo>
                  <a:cubicBezTo>
                    <a:pt x="149" y="61"/>
                    <a:pt x="140" y="60"/>
                    <a:pt x="133" y="57"/>
                  </a:cubicBezTo>
                  <a:cubicBezTo>
                    <a:pt x="126" y="54"/>
                    <a:pt x="121" y="49"/>
                    <a:pt x="120" y="48"/>
                  </a:cubicBezTo>
                  <a:cubicBezTo>
                    <a:pt x="120" y="48"/>
                    <a:pt x="120" y="48"/>
                    <a:pt x="120" y="48"/>
                  </a:cubicBezTo>
                  <a:cubicBezTo>
                    <a:pt x="127" y="85"/>
                    <a:pt x="127" y="85"/>
                    <a:pt x="127" y="85"/>
                  </a:cubicBezTo>
                  <a:cubicBezTo>
                    <a:pt x="127" y="90"/>
                    <a:pt x="120" y="86"/>
                    <a:pt x="120" y="86"/>
                  </a:cubicBezTo>
                  <a:cubicBezTo>
                    <a:pt x="120" y="86"/>
                    <a:pt x="113" y="81"/>
                    <a:pt x="107" y="79"/>
                  </a:cubicBezTo>
                  <a:cubicBezTo>
                    <a:pt x="103" y="78"/>
                    <a:pt x="100" y="79"/>
                    <a:pt x="99" y="82"/>
                  </a:cubicBezTo>
                  <a:cubicBezTo>
                    <a:pt x="98" y="85"/>
                    <a:pt x="99" y="91"/>
                    <a:pt x="101" y="96"/>
                  </a:cubicBezTo>
                  <a:cubicBezTo>
                    <a:pt x="103" y="99"/>
                    <a:pt x="104" y="102"/>
                    <a:pt x="106" y="104"/>
                  </a:cubicBezTo>
                  <a:cubicBezTo>
                    <a:pt x="107" y="107"/>
                    <a:pt x="107" y="109"/>
                    <a:pt x="107" y="109"/>
                  </a:cubicBezTo>
                  <a:close/>
                </a:path>
              </a:pathLst>
            </a:custGeom>
            <a:solidFill>
              <a:srgbClr val="C4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89">
              <a:extLst>
                <a:ext uri="{FF2B5EF4-FFF2-40B4-BE49-F238E27FC236}">
                  <a16:creationId xmlns:a16="http://schemas.microsoft.com/office/drawing/2014/main" id="{3C707201-2C30-4B3F-904A-A63FF77B6A42}"/>
                </a:ext>
              </a:extLst>
            </p:cNvPr>
            <p:cNvSpPr>
              <a:spLocks/>
            </p:cNvSpPr>
            <p:nvPr/>
          </p:nvSpPr>
          <p:spPr bwMode="auto">
            <a:xfrm>
              <a:off x="18213388" y="2700338"/>
              <a:ext cx="23813" cy="20638"/>
            </a:xfrm>
            <a:custGeom>
              <a:avLst/>
              <a:gdLst>
                <a:gd name="T0" fmla="*/ 4 w 8"/>
                <a:gd name="T1" fmla="*/ 5 h 7"/>
                <a:gd name="T2" fmla="*/ 7 w 8"/>
                <a:gd name="T3" fmla="*/ 7 h 7"/>
                <a:gd name="T4" fmla="*/ 8 w 8"/>
                <a:gd name="T5" fmla="*/ 4 h 7"/>
                <a:gd name="T6" fmla="*/ 4 w 8"/>
                <a:gd name="T7" fmla="*/ 0 h 7"/>
                <a:gd name="T8" fmla="*/ 0 w 8"/>
                <a:gd name="T9" fmla="*/ 4 h 7"/>
                <a:gd name="T10" fmla="*/ 1 w 8"/>
                <a:gd name="T11" fmla="*/ 7 h 7"/>
                <a:gd name="T12" fmla="*/ 4 w 8"/>
                <a:gd name="T13" fmla="*/ 5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4" y="5"/>
                  </a:moveTo>
                  <a:cubicBezTo>
                    <a:pt x="6" y="5"/>
                    <a:pt x="7" y="6"/>
                    <a:pt x="7" y="7"/>
                  </a:cubicBezTo>
                  <a:cubicBezTo>
                    <a:pt x="8" y="6"/>
                    <a:pt x="8" y="5"/>
                    <a:pt x="8" y="4"/>
                  </a:cubicBezTo>
                  <a:cubicBezTo>
                    <a:pt x="8" y="2"/>
                    <a:pt x="6" y="0"/>
                    <a:pt x="4" y="0"/>
                  </a:cubicBezTo>
                  <a:cubicBezTo>
                    <a:pt x="2" y="0"/>
                    <a:pt x="0" y="2"/>
                    <a:pt x="0" y="4"/>
                  </a:cubicBezTo>
                  <a:cubicBezTo>
                    <a:pt x="0" y="5"/>
                    <a:pt x="0" y="6"/>
                    <a:pt x="1" y="7"/>
                  </a:cubicBezTo>
                  <a:cubicBezTo>
                    <a:pt x="2" y="6"/>
                    <a:pt x="3" y="5"/>
                    <a:pt x="4"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90">
              <a:extLst>
                <a:ext uri="{FF2B5EF4-FFF2-40B4-BE49-F238E27FC236}">
                  <a16:creationId xmlns:a16="http://schemas.microsoft.com/office/drawing/2014/main" id="{45697782-CD7B-4223-A1B9-61C5DCCCA99C}"/>
                </a:ext>
              </a:extLst>
            </p:cNvPr>
            <p:cNvSpPr>
              <a:spLocks/>
            </p:cNvSpPr>
            <p:nvPr/>
          </p:nvSpPr>
          <p:spPr bwMode="auto">
            <a:xfrm>
              <a:off x="18043525" y="3022600"/>
              <a:ext cx="166688" cy="763588"/>
            </a:xfrm>
            <a:custGeom>
              <a:avLst/>
              <a:gdLst>
                <a:gd name="T0" fmla="*/ 32 w 105"/>
                <a:gd name="T1" fmla="*/ 85 h 481"/>
                <a:gd name="T2" fmla="*/ 0 w 105"/>
                <a:gd name="T3" fmla="*/ 481 h 481"/>
                <a:gd name="T4" fmla="*/ 67 w 105"/>
                <a:gd name="T5" fmla="*/ 205 h 481"/>
                <a:gd name="T6" fmla="*/ 105 w 105"/>
                <a:gd name="T7" fmla="*/ 89 h 481"/>
                <a:gd name="T8" fmla="*/ 77 w 105"/>
                <a:gd name="T9" fmla="*/ 0 h 481"/>
                <a:gd name="T10" fmla="*/ 73 w 105"/>
                <a:gd name="T11" fmla="*/ 25 h 481"/>
                <a:gd name="T12" fmla="*/ 32 w 105"/>
                <a:gd name="T13" fmla="*/ 85 h 481"/>
              </a:gdLst>
              <a:ahLst/>
              <a:cxnLst>
                <a:cxn ang="0">
                  <a:pos x="T0" y="T1"/>
                </a:cxn>
                <a:cxn ang="0">
                  <a:pos x="T2" y="T3"/>
                </a:cxn>
                <a:cxn ang="0">
                  <a:pos x="T4" y="T5"/>
                </a:cxn>
                <a:cxn ang="0">
                  <a:pos x="T6" y="T7"/>
                </a:cxn>
                <a:cxn ang="0">
                  <a:pos x="T8" y="T9"/>
                </a:cxn>
                <a:cxn ang="0">
                  <a:pos x="T10" y="T11"/>
                </a:cxn>
                <a:cxn ang="0">
                  <a:pos x="T12" y="T13"/>
                </a:cxn>
              </a:cxnLst>
              <a:rect l="0" t="0" r="r" b="b"/>
              <a:pathLst>
                <a:path w="105" h="481">
                  <a:moveTo>
                    <a:pt x="32" y="85"/>
                  </a:moveTo>
                  <a:lnTo>
                    <a:pt x="0" y="481"/>
                  </a:lnTo>
                  <a:lnTo>
                    <a:pt x="67" y="205"/>
                  </a:lnTo>
                  <a:lnTo>
                    <a:pt x="105" y="89"/>
                  </a:lnTo>
                  <a:lnTo>
                    <a:pt x="77" y="0"/>
                  </a:lnTo>
                  <a:lnTo>
                    <a:pt x="73" y="25"/>
                  </a:lnTo>
                  <a:lnTo>
                    <a:pt x="32" y="85"/>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91">
              <a:extLst>
                <a:ext uri="{FF2B5EF4-FFF2-40B4-BE49-F238E27FC236}">
                  <a16:creationId xmlns:a16="http://schemas.microsoft.com/office/drawing/2014/main" id="{8C9E8FFB-9CA5-4CE0-AB9C-1297D1D9E54C}"/>
                </a:ext>
              </a:extLst>
            </p:cNvPr>
            <p:cNvSpPr>
              <a:spLocks/>
            </p:cNvSpPr>
            <p:nvPr/>
          </p:nvSpPr>
          <p:spPr bwMode="auto">
            <a:xfrm>
              <a:off x="17975263" y="3009900"/>
              <a:ext cx="119063" cy="776288"/>
            </a:xfrm>
            <a:custGeom>
              <a:avLst/>
              <a:gdLst>
                <a:gd name="T0" fmla="*/ 75 w 75"/>
                <a:gd name="T1" fmla="*/ 93 h 489"/>
                <a:gd name="T2" fmla="*/ 43 w 75"/>
                <a:gd name="T3" fmla="*/ 489 h 489"/>
                <a:gd name="T4" fmla="*/ 21 w 75"/>
                <a:gd name="T5" fmla="*/ 219 h 489"/>
                <a:gd name="T6" fmla="*/ 0 w 75"/>
                <a:gd name="T7" fmla="*/ 85 h 489"/>
                <a:gd name="T8" fmla="*/ 61 w 75"/>
                <a:gd name="T9" fmla="*/ 0 h 489"/>
                <a:gd name="T10" fmla="*/ 55 w 75"/>
                <a:gd name="T11" fmla="*/ 22 h 489"/>
                <a:gd name="T12" fmla="*/ 75 w 75"/>
                <a:gd name="T13" fmla="*/ 93 h 489"/>
              </a:gdLst>
              <a:ahLst/>
              <a:cxnLst>
                <a:cxn ang="0">
                  <a:pos x="T0" y="T1"/>
                </a:cxn>
                <a:cxn ang="0">
                  <a:pos x="T2" y="T3"/>
                </a:cxn>
                <a:cxn ang="0">
                  <a:pos x="T4" y="T5"/>
                </a:cxn>
                <a:cxn ang="0">
                  <a:pos x="T6" y="T7"/>
                </a:cxn>
                <a:cxn ang="0">
                  <a:pos x="T8" y="T9"/>
                </a:cxn>
                <a:cxn ang="0">
                  <a:pos x="T10" y="T11"/>
                </a:cxn>
                <a:cxn ang="0">
                  <a:pos x="T12" y="T13"/>
                </a:cxn>
              </a:cxnLst>
              <a:rect l="0" t="0" r="r" b="b"/>
              <a:pathLst>
                <a:path w="75" h="489">
                  <a:moveTo>
                    <a:pt x="75" y="93"/>
                  </a:moveTo>
                  <a:lnTo>
                    <a:pt x="43" y="489"/>
                  </a:lnTo>
                  <a:lnTo>
                    <a:pt x="21" y="219"/>
                  </a:lnTo>
                  <a:lnTo>
                    <a:pt x="0" y="85"/>
                  </a:lnTo>
                  <a:lnTo>
                    <a:pt x="61" y="0"/>
                  </a:lnTo>
                  <a:lnTo>
                    <a:pt x="55" y="22"/>
                  </a:lnTo>
                  <a:lnTo>
                    <a:pt x="75" y="93"/>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92">
              <a:extLst>
                <a:ext uri="{FF2B5EF4-FFF2-40B4-BE49-F238E27FC236}">
                  <a16:creationId xmlns:a16="http://schemas.microsoft.com/office/drawing/2014/main" id="{EBAEDEF6-F22C-4287-9673-302344ABF674}"/>
                </a:ext>
              </a:extLst>
            </p:cNvPr>
            <p:cNvSpPr>
              <a:spLocks/>
            </p:cNvSpPr>
            <p:nvPr/>
          </p:nvSpPr>
          <p:spPr bwMode="auto">
            <a:xfrm>
              <a:off x="17959388" y="2943225"/>
              <a:ext cx="112713" cy="220663"/>
            </a:xfrm>
            <a:custGeom>
              <a:avLst/>
              <a:gdLst>
                <a:gd name="T0" fmla="*/ 49 w 71"/>
                <a:gd name="T1" fmla="*/ 0 h 139"/>
                <a:gd name="T2" fmla="*/ 37 w 71"/>
                <a:gd name="T3" fmla="*/ 28 h 139"/>
                <a:gd name="T4" fmla="*/ 0 w 71"/>
                <a:gd name="T5" fmla="*/ 139 h 139"/>
                <a:gd name="T6" fmla="*/ 71 w 71"/>
                <a:gd name="T7" fmla="*/ 42 h 139"/>
                <a:gd name="T8" fmla="*/ 49 w 71"/>
                <a:gd name="T9" fmla="*/ 0 h 139"/>
              </a:gdLst>
              <a:ahLst/>
              <a:cxnLst>
                <a:cxn ang="0">
                  <a:pos x="T0" y="T1"/>
                </a:cxn>
                <a:cxn ang="0">
                  <a:pos x="T2" y="T3"/>
                </a:cxn>
                <a:cxn ang="0">
                  <a:pos x="T4" y="T5"/>
                </a:cxn>
                <a:cxn ang="0">
                  <a:pos x="T6" y="T7"/>
                </a:cxn>
                <a:cxn ang="0">
                  <a:pos x="T8" y="T9"/>
                </a:cxn>
              </a:cxnLst>
              <a:rect l="0" t="0" r="r" b="b"/>
              <a:pathLst>
                <a:path w="71" h="139">
                  <a:moveTo>
                    <a:pt x="49" y="0"/>
                  </a:moveTo>
                  <a:lnTo>
                    <a:pt x="37" y="28"/>
                  </a:lnTo>
                  <a:lnTo>
                    <a:pt x="0" y="139"/>
                  </a:lnTo>
                  <a:lnTo>
                    <a:pt x="71" y="42"/>
                  </a:lnTo>
                  <a:lnTo>
                    <a:pt x="49" y="0"/>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93">
              <a:extLst>
                <a:ext uri="{FF2B5EF4-FFF2-40B4-BE49-F238E27FC236}">
                  <a16:creationId xmlns:a16="http://schemas.microsoft.com/office/drawing/2014/main" id="{9A0F05E3-D17D-46D2-BE51-7DE17CE07F47}"/>
                </a:ext>
              </a:extLst>
            </p:cNvPr>
            <p:cNvSpPr>
              <a:spLocks/>
            </p:cNvSpPr>
            <p:nvPr/>
          </p:nvSpPr>
          <p:spPr bwMode="auto">
            <a:xfrm>
              <a:off x="18165763" y="2968625"/>
              <a:ext cx="58738" cy="204788"/>
            </a:xfrm>
            <a:custGeom>
              <a:avLst/>
              <a:gdLst>
                <a:gd name="T0" fmla="*/ 0 w 37"/>
                <a:gd name="T1" fmla="*/ 32 h 129"/>
                <a:gd name="T2" fmla="*/ 30 w 37"/>
                <a:gd name="T3" fmla="*/ 0 h 129"/>
                <a:gd name="T4" fmla="*/ 37 w 37"/>
                <a:gd name="T5" fmla="*/ 30 h 129"/>
                <a:gd name="T6" fmla="*/ 30 w 37"/>
                <a:gd name="T7" fmla="*/ 129 h 129"/>
                <a:gd name="T8" fmla="*/ 0 w 37"/>
                <a:gd name="T9" fmla="*/ 32 h 129"/>
              </a:gdLst>
              <a:ahLst/>
              <a:cxnLst>
                <a:cxn ang="0">
                  <a:pos x="T0" y="T1"/>
                </a:cxn>
                <a:cxn ang="0">
                  <a:pos x="T2" y="T3"/>
                </a:cxn>
                <a:cxn ang="0">
                  <a:pos x="T4" y="T5"/>
                </a:cxn>
                <a:cxn ang="0">
                  <a:pos x="T6" y="T7"/>
                </a:cxn>
                <a:cxn ang="0">
                  <a:pos x="T8" y="T9"/>
                </a:cxn>
              </a:cxnLst>
              <a:rect l="0" t="0" r="r" b="b"/>
              <a:pathLst>
                <a:path w="37" h="129">
                  <a:moveTo>
                    <a:pt x="0" y="32"/>
                  </a:moveTo>
                  <a:lnTo>
                    <a:pt x="30" y="0"/>
                  </a:lnTo>
                  <a:lnTo>
                    <a:pt x="37" y="30"/>
                  </a:lnTo>
                  <a:lnTo>
                    <a:pt x="30" y="129"/>
                  </a:lnTo>
                  <a:lnTo>
                    <a:pt x="0" y="32"/>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94">
              <a:extLst>
                <a:ext uri="{FF2B5EF4-FFF2-40B4-BE49-F238E27FC236}">
                  <a16:creationId xmlns:a16="http://schemas.microsoft.com/office/drawing/2014/main" id="{8455FFC3-4E78-4A34-9D4B-F373F668E6AB}"/>
                </a:ext>
              </a:extLst>
            </p:cNvPr>
            <p:cNvSpPr>
              <a:spLocks/>
            </p:cNvSpPr>
            <p:nvPr/>
          </p:nvSpPr>
          <p:spPr bwMode="auto">
            <a:xfrm>
              <a:off x="18243550" y="2832100"/>
              <a:ext cx="60325" cy="6350"/>
            </a:xfrm>
            <a:custGeom>
              <a:avLst/>
              <a:gdLst>
                <a:gd name="T0" fmla="*/ 0 w 19"/>
                <a:gd name="T1" fmla="*/ 0 h 2"/>
                <a:gd name="T2" fmla="*/ 9 w 19"/>
                <a:gd name="T3" fmla="*/ 1 h 2"/>
                <a:gd name="T4" fmla="*/ 15 w 19"/>
                <a:gd name="T5" fmla="*/ 0 h 2"/>
                <a:gd name="T6" fmla="*/ 17 w 19"/>
                <a:gd name="T7" fmla="*/ 0 h 2"/>
                <a:gd name="T8" fmla="*/ 18 w 19"/>
                <a:gd name="T9" fmla="*/ 1 h 2"/>
                <a:gd name="T10" fmla="*/ 18 w 19"/>
                <a:gd name="T11" fmla="*/ 2 h 2"/>
                <a:gd name="T12" fmla="*/ 18 w 19"/>
                <a:gd name="T13" fmla="*/ 2 h 2"/>
                <a:gd name="T14" fmla="*/ 18 w 19"/>
                <a:gd name="T15" fmla="*/ 2 h 2"/>
                <a:gd name="T16" fmla="*/ 15 w 19"/>
                <a:gd name="T17" fmla="*/ 2 h 2"/>
                <a:gd name="T18" fmla="*/ 9 w 19"/>
                <a:gd name="T19" fmla="*/ 2 h 2"/>
                <a:gd name="T20" fmla="*/ 0 w 19"/>
                <a:gd name="T21"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
                  <a:moveTo>
                    <a:pt x="0" y="0"/>
                  </a:moveTo>
                  <a:cubicBezTo>
                    <a:pt x="0" y="0"/>
                    <a:pt x="4" y="1"/>
                    <a:pt x="9" y="1"/>
                  </a:cubicBezTo>
                  <a:cubicBezTo>
                    <a:pt x="11" y="1"/>
                    <a:pt x="13" y="1"/>
                    <a:pt x="15" y="0"/>
                  </a:cubicBezTo>
                  <a:cubicBezTo>
                    <a:pt x="16" y="0"/>
                    <a:pt x="17" y="0"/>
                    <a:pt x="17" y="0"/>
                  </a:cubicBezTo>
                  <a:cubicBezTo>
                    <a:pt x="18" y="0"/>
                    <a:pt x="18" y="0"/>
                    <a:pt x="18" y="1"/>
                  </a:cubicBezTo>
                  <a:cubicBezTo>
                    <a:pt x="19" y="1"/>
                    <a:pt x="18" y="2"/>
                    <a:pt x="18" y="2"/>
                  </a:cubicBezTo>
                  <a:cubicBezTo>
                    <a:pt x="18" y="2"/>
                    <a:pt x="18" y="2"/>
                    <a:pt x="18" y="2"/>
                  </a:cubicBezTo>
                  <a:cubicBezTo>
                    <a:pt x="18" y="2"/>
                    <a:pt x="18" y="2"/>
                    <a:pt x="18" y="2"/>
                  </a:cubicBezTo>
                  <a:cubicBezTo>
                    <a:pt x="18" y="2"/>
                    <a:pt x="16" y="2"/>
                    <a:pt x="15" y="2"/>
                  </a:cubicBezTo>
                  <a:cubicBezTo>
                    <a:pt x="13" y="2"/>
                    <a:pt x="11" y="2"/>
                    <a:pt x="9" y="2"/>
                  </a:cubicBezTo>
                  <a:cubicBezTo>
                    <a:pt x="4" y="1"/>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95">
              <a:extLst>
                <a:ext uri="{FF2B5EF4-FFF2-40B4-BE49-F238E27FC236}">
                  <a16:creationId xmlns:a16="http://schemas.microsoft.com/office/drawing/2014/main" id="{1B0AF5C7-C0B8-4EB1-AF73-B76FFFDF4C54}"/>
                </a:ext>
              </a:extLst>
            </p:cNvPr>
            <p:cNvSpPr>
              <a:spLocks/>
            </p:cNvSpPr>
            <p:nvPr/>
          </p:nvSpPr>
          <p:spPr bwMode="auto">
            <a:xfrm>
              <a:off x="18243550" y="2832100"/>
              <a:ext cx="57150" cy="12700"/>
            </a:xfrm>
            <a:custGeom>
              <a:avLst/>
              <a:gdLst>
                <a:gd name="T0" fmla="*/ 0 w 18"/>
                <a:gd name="T1" fmla="*/ 0 h 4"/>
                <a:gd name="T2" fmla="*/ 9 w 18"/>
                <a:gd name="T3" fmla="*/ 1 h 4"/>
                <a:gd name="T4" fmla="*/ 14 w 18"/>
                <a:gd name="T5" fmla="*/ 2 h 4"/>
                <a:gd name="T6" fmla="*/ 17 w 18"/>
                <a:gd name="T7" fmla="*/ 2 h 4"/>
                <a:gd name="T8" fmla="*/ 18 w 18"/>
                <a:gd name="T9" fmla="*/ 3 h 4"/>
                <a:gd name="T10" fmla="*/ 17 w 18"/>
                <a:gd name="T11" fmla="*/ 4 h 4"/>
                <a:gd name="T12" fmla="*/ 17 w 18"/>
                <a:gd name="T13" fmla="*/ 4 h 4"/>
                <a:gd name="T14" fmla="*/ 17 w 18"/>
                <a:gd name="T15" fmla="*/ 4 h 4"/>
                <a:gd name="T16" fmla="*/ 14 w 18"/>
                <a:gd name="T17" fmla="*/ 4 h 4"/>
                <a:gd name="T18" fmla="*/ 8 w 18"/>
                <a:gd name="T19" fmla="*/ 2 h 4"/>
                <a:gd name="T20" fmla="*/ 0 w 1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4">
                  <a:moveTo>
                    <a:pt x="0" y="0"/>
                  </a:moveTo>
                  <a:cubicBezTo>
                    <a:pt x="0" y="0"/>
                    <a:pt x="4" y="1"/>
                    <a:pt x="9" y="1"/>
                  </a:cubicBezTo>
                  <a:cubicBezTo>
                    <a:pt x="11" y="2"/>
                    <a:pt x="13" y="2"/>
                    <a:pt x="14" y="2"/>
                  </a:cubicBezTo>
                  <a:cubicBezTo>
                    <a:pt x="16" y="2"/>
                    <a:pt x="17" y="2"/>
                    <a:pt x="17" y="2"/>
                  </a:cubicBezTo>
                  <a:cubicBezTo>
                    <a:pt x="18" y="2"/>
                    <a:pt x="18" y="2"/>
                    <a:pt x="18" y="3"/>
                  </a:cubicBezTo>
                  <a:cubicBezTo>
                    <a:pt x="18" y="3"/>
                    <a:pt x="18" y="4"/>
                    <a:pt x="17" y="4"/>
                  </a:cubicBezTo>
                  <a:cubicBezTo>
                    <a:pt x="17" y="4"/>
                    <a:pt x="17" y="4"/>
                    <a:pt x="17" y="4"/>
                  </a:cubicBezTo>
                  <a:cubicBezTo>
                    <a:pt x="17" y="4"/>
                    <a:pt x="17" y="4"/>
                    <a:pt x="17" y="4"/>
                  </a:cubicBezTo>
                  <a:cubicBezTo>
                    <a:pt x="17" y="4"/>
                    <a:pt x="16" y="4"/>
                    <a:pt x="14" y="4"/>
                  </a:cubicBezTo>
                  <a:cubicBezTo>
                    <a:pt x="13" y="3"/>
                    <a:pt x="10" y="3"/>
                    <a:pt x="8" y="2"/>
                  </a:cubicBezTo>
                  <a:cubicBezTo>
                    <a:pt x="4" y="1"/>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96">
              <a:extLst>
                <a:ext uri="{FF2B5EF4-FFF2-40B4-BE49-F238E27FC236}">
                  <a16:creationId xmlns:a16="http://schemas.microsoft.com/office/drawing/2014/main" id="{134AD9DB-E416-4CF6-8A75-50C98E064BC7}"/>
                </a:ext>
              </a:extLst>
            </p:cNvPr>
            <p:cNvSpPr>
              <a:spLocks/>
            </p:cNvSpPr>
            <p:nvPr/>
          </p:nvSpPr>
          <p:spPr bwMode="auto">
            <a:xfrm>
              <a:off x="18146713" y="3395663"/>
              <a:ext cx="25400" cy="23813"/>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6" y="8"/>
                    <a:pt x="4" y="8"/>
                  </a:cubicBezTo>
                  <a:cubicBezTo>
                    <a:pt x="1" y="8"/>
                    <a:pt x="0" y="6"/>
                    <a:pt x="0" y="4"/>
                  </a:cubicBezTo>
                  <a:cubicBezTo>
                    <a:pt x="0" y="1"/>
                    <a:pt x="2" y="0"/>
                    <a:pt x="4" y="0"/>
                  </a:cubicBezTo>
                  <a:cubicBezTo>
                    <a:pt x="6" y="0"/>
                    <a:pt x="8" y="2"/>
                    <a:pt x="8" y="4"/>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97">
              <a:extLst>
                <a:ext uri="{FF2B5EF4-FFF2-40B4-BE49-F238E27FC236}">
                  <a16:creationId xmlns:a16="http://schemas.microsoft.com/office/drawing/2014/main" id="{A8CD934A-9CF5-4BEF-8BF4-9D4B5E88CDD6}"/>
                </a:ext>
              </a:extLst>
            </p:cNvPr>
            <p:cNvSpPr>
              <a:spLocks/>
            </p:cNvSpPr>
            <p:nvPr/>
          </p:nvSpPr>
          <p:spPr bwMode="auto">
            <a:xfrm>
              <a:off x="18087975" y="3587750"/>
              <a:ext cx="25400" cy="25400"/>
            </a:xfrm>
            <a:custGeom>
              <a:avLst/>
              <a:gdLst>
                <a:gd name="T0" fmla="*/ 8 w 8"/>
                <a:gd name="T1" fmla="*/ 4 h 8"/>
                <a:gd name="T2" fmla="*/ 4 w 8"/>
                <a:gd name="T3" fmla="*/ 8 h 8"/>
                <a:gd name="T4" fmla="*/ 1 w 8"/>
                <a:gd name="T5" fmla="*/ 3 h 8"/>
                <a:gd name="T6" fmla="*/ 5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6" y="8"/>
                    <a:pt x="4" y="8"/>
                  </a:cubicBezTo>
                  <a:cubicBezTo>
                    <a:pt x="2" y="7"/>
                    <a:pt x="0" y="6"/>
                    <a:pt x="1" y="3"/>
                  </a:cubicBezTo>
                  <a:cubicBezTo>
                    <a:pt x="1" y="1"/>
                    <a:pt x="3" y="0"/>
                    <a:pt x="5" y="0"/>
                  </a:cubicBezTo>
                  <a:cubicBezTo>
                    <a:pt x="7" y="0"/>
                    <a:pt x="8" y="2"/>
                    <a:pt x="8" y="4"/>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98">
              <a:extLst>
                <a:ext uri="{FF2B5EF4-FFF2-40B4-BE49-F238E27FC236}">
                  <a16:creationId xmlns:a16="http://schemas.microsoft.com/office/drawing/2014/main" id="{73AD6D2F-52AE-41BE-8D16-0029579FB9CA}"/>
                </a:ext>
              </a:extLst>
            </p:cNvPr>
            <p:cNvSpPr>
              <a:spLocks/>
            </p:cNvSpPr>
            <p:nvPr/>
          </p:nvSpPr>
          <p:spPr bwMode="auto">
            <a:xfrm>
              <a:off x="18030825" y="3786188"/>
              <a:ext cx="25400" cy="25400"/>
            </a:xfrm>
            <a:custGeom>
              <a:avLst/>
              <a:gdLst>
                <a:gd name="T0" fmla="*/ 8 w 8"/>
                <a:gd name="T1" fmla="*/ 4 h 8"/>
                <a:gd name="T2" fmla="*/ 4 w 8"/>
                <a:gd name="T3" fmla="*/ 8 h 8"/>
                <a:gd name="T4" fmla="*/ 0 w 8"/>
                <a:gd name="T5" fmla="*/ 4 h 8"/>
                <a:gd name="T6" fmla="*/ 4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6" y="8"/>
                    <a:pt x="4" y="8"/>
                  </a:cubicBezTo>
                  <a:cubicBezTo>
                    <a:pt x="2" y="8"/>
                    <a:pt x="0" y="6"/>
                    <a:pt x="0" y="4"/>
                  </a:cubicBezTo>
                  <a:cubicBezTo>
                    <a:pt x="0" y="1"/>
                    <a:pt x="2" y="0"/>
                    <a:pt x="4" y="0"/>
                  </a:cubicBezTo>
                  <a:cubicBezTo>
                    <a:pt x="7" y="0"/>
                    <a:pt x="8" y="2"/>
                    <a:pt x="8" y="4"/>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99">
              <a:extLst>
                <a:ext uri="{FF2B5EF4-FFF2-40B4-BE49-F238E27FC236}">
                  <a16:creationId xmlns:a16="http://schemas.microsoft.com/office/drawing/2014/main" id="{DE28C939-4CCF-4A27-8B09-C047CABC3DFA}"/>
                </a:ext>
              </a:extLst>
            </p:cNvPr>
            <p:cNvSpPr>
              <a:spLocks/>
            </p:cNvSpPr>
            <p:nvPr/>
          </p:nvSpPr>
          <p:spPr bwMode="auto">
            <a:xfrm>
              <a:off x="17702213" y="3925888"/>
              <a:ext cx="547688" cy="165100"/>
            </a:xfrm>
            <a:custGeom>
              <a:avLst/>
              <a:gdLst>
                <a:gd name="T0" fmla="*/ 345 w 345"/>
                <a:gd name="T1" fmla="*/ 70 h 104"/>
                <a:gd name="T2" fmla="*/ 207 w 345"/>
                <a:gd name="T3" fmla="*/ 48 h 104"/>
                <a:gd name="T4" fmla="*/ 207 w 345"/>
                <a:gd name="T5" fmla="*/ 0 h 104"/>
                <a:gd name="T6" fmla="*/ 195 w 345"/>
                <a:gd name="T7" fmla="*/ 46 h 104"/>
                <a:gd name="T8" fmla="*/ 0 w 345"/>
                <a:gd name="T9" fmla="*/ 20 h 104"/>
                <a:gd name="T10" fmla="*/ 0 w 345"/>
                <a:gd name="T11" fmla="*/ 40 h 104"/>
                <a:gd name="T12" fmla="*/ 345 w 345"/>
                <a:gd name="T13" fmla="*/ 104 h 104"/>
                <a:gd name="T14" fmla="*/ 345 w 345"/>
                <a:gd name="T15" fmla="*/ 7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5" h="104">
                  <a:moveTo>
                    <a:pt x="345" y="70"/>
                  </a:moveTo>
                  <a:lnTo>
                    <a:pt x="207" y="48"/>
                  </a:lnTo>
                  <a:lnTo>
                    <a:pt x="207" y="0"/>
                  </a:lnTo>
                  <a:lnTo>
                    <a:pt x="195" y="46"/>
                  </a:lnTo>
                  <a:lnTo>
                    <a:pt x="0" y="20"/>
                  </a:lnTo>
                  <a:lnTo>
                    <a:pt x="0" y="40"/>
                  </a:lnTo>
                  <a:lnTo>
                    <a:pt x="345" y="104"/>
                  </a:lnTo>
                  <a:lnTo>
                    <a:pt x="345" y="70"/>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100">
              <a:extLst>
                <a:ext uri="{FF2B5EF4-FFF2-40B4-BE49-F238E27FC236}">
                  <a16:creationId xmlns:a16="http://schemas.microsoft.com/office/drawing/2014/main" id="{85F3F21D-32CA-4581-B443-FDB474ABE865}"/>
                </a:ext>
              </a:extLst>
            </p:cNvPr>
            <p:cNvSpPr>
              <a:spLocks/>
            </p:cNvSpPr>
            <p:nvPr/>
          </p:nvSpPr>
          <p:spPr bwMode="auto">
            <a:xfrm>
              <a:off x="17649825" y="3743325"/>
              <a:ext cx="215900" cy="425450"/>
            </a:xfrm>
            <a:custGeom>
              <a:avLst/>
              <a:gdLst>
                <a:gd name="T0" fmla="*/ 9 w 69"/>
                <a:gd name="T1" fmla="*/ 60 h 135"/>
                <a:gd name="T2" fmla="*/ 26 w 69"/>
                <a:gd name="T3" fmla="*/ 113 h 135"/>
                <a:gd name="T4" fmla="*/ 39 w 69"/>
                <a:gd name="T5" fmla="*/ 119 h 135"/>
                <a:gd name="T6" fmla="*/ 52 w 69"/>
                <a:gd name="T7" fmla="*/ 126 h 135"/>
                <a:gd name="T8" fmla="*/ 62 w 69"/>
                <a:gd name="T9" fmla="*/ 130 h 135"/>
                <a:gd name="T10" fmla="*/ 59 w 69"/>
                <a:gd name="T11" fmla="*/ 119 h 135"/>
                <a:gd name="T12" fmla="*/ 61 w 69"/>
                <a:gd name="T13" fmla="*/ 106 h 135"/>
                <a:gd name="T14" fmla="*/ 55 w 69"/>
                <a:gd name="T15" fmla="*/ 93 h 135"/>
                <a:gd name="T16" fmla="*/ 69 w 69"/>
                <a:gd name="T17" fmla="*/ 93 h 135"/>
                <a:gd name="T18" fmla="*/ 47 w 69"/>
                <a:gd name="T19" fmla="*/ 62 h 135"/>
                <a:gd name="T20" fmla="*/ 42 w 69"/>
                <a:gd name="T21" fmla="*/ 57 h 135"/>
                <a:gd name="T22" fmla="*/ 26 w 69"/>
                <a:gd name="T23" fmla="*/ 0 h 135"/>
                <a:gd name="T24" fmla="*/ 0 w 69"/>
                <a:gd name="T25" fmla="*/ 23 h 135"/>
                <a:gd name="T26" fmla="*/ 9 w 69"/>
                <a:gd name="T27" fmla="*/ 6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 h="135">
                  <a:moveTo>
                    <a:pt x="9" y="60"/>
                  </a:moveTo>
                  <a:cubicBezTo>
                    <a:pt x="11" y="86"/>
                    <a:pt x="15" y="94"/>
                    <a:pt x="26" y="113"/>
                  </a:cubicBezTo>
                  <a:cubicBezTo>
                    <a:pt x="33" y="125"/>
                    <a:pt x="39" y="126"/>
                    <a:pt x="39" y="119"/>
                  </a:cubicBezTo>
                  <a:cubicBezTo>
                    <a:pt x="43" y="132"/>
                    <a:pt x="55" y="135"/>
                    <a:pt x="52" y="126"/>
                  </a:cubicBezTo>
                  <a:cubicBezTo>
                    <a:pt x="54" y="129"/>
                    <a:pt x="59" y="133"/>
                    <a:pt x="62" y="130"/>
                  </a:cubicBezTo>
                  <a:cubicBezTo>
                    <a:pt x="65" y="128"/>
                    <a:pt x="61" y="121"/>
                    <a:pt x="59" y="119"/>
                  </a:cubicBezTo>
                  <a:cubicBezTo>
                    <a:pt x="63" y="118"/>
                    <a:pt x="66" y="114"/>
                    <a:pt x="61" y="106"/>
                  </a:cubicBezTo>
                  <a:cubicBezTo>
                    <a:pt x="56" y="99"/>
                    <a:pt x="55" y="93"/>
                    <a:pt x="55" y="93"/>
                  </a:cubicBezTo>
                  <a:cubicBezTo>
                    <a:pt x="63" y="98"/>
                    <a:pt x="68" y="97"/>
                    <a:pt x="69" y="93"/>
                  </a:cubicBezTo>
                  <a:cubicBezTo>
                    <a:pt x="62" y="85"/>
                    <a:pt x="55" y="71"/>
                    <a:pt x="47" y="62"/>
                  </a:cubicBezTo>
                  <a:cubicBezTo>
                    <a:pt x="45" y="60"/>
                    <a:pt x="43" y="58"/>
                    <a:pt x="42" y="57"/>
                  </a:cubicBezTo>
                  <a:cubicBezTo>
                    <a:pt x="26" y="0"/>
                    <a:pt x="26" y="0"/>
                    <a:pt x="26" y="0"/>
                  </a:cubicBezTo>
                  <a:cubicBezTo>
                    <a:pt x="0" y="23"/>
                    <a:pt x="0" y="23"/>
                    <a:pt x="0" y="23"/>
                  </a:cubicBezTo>
                  <a:lnTo>
                    <a:pt x="9" y="60"/>
                  </a:lnTo>
                  <a:close/>
                </a:path>
              </a:pathLst>
            </a:custGeom>
            <a:solidFill>
              <a:srgbClr val="F6CA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101">
              <a:extLst>
                <a:ext uri="{FF2B5EF4-FFF2-40B4-BE49-F238E27FC236}">
                  <a16:creationId xmlns:a16="http://schemas.microsoft.com/office/drawing/2014/main" id="{A5A96B37-BF3E-4125-BEFF-EEE41C237A53}"/>
                </a:ext>
              </a:extLst>
            </p:cNvPr>
            <p:cNvSpPr>
              <a:spLocks/>
            </p:cNvSpPr>
            <p:nvPr/>
          </p:nvSpPr>
          <p:spPr bwMode="auto">
            <a:xfrm>
              <a:off x="17640300" y="3875088"/>
              <a:ext cx="147638" cy="79375"/>
            </a:xfrm>
            <a:custGeom>
              <a:avLst/>
              <a:gdLst>
                <a:gd name="T0" fmla="*/ 93 w 93"/>
                <a:gd name="T1" fmla="*/ 26 h 50"/>
                <a:gd name="T2" fmla="*/ 8 w 93"/>
                <a:gd name="T3" fmla="*/ 50 h 50"/>
                <a:gd name="T4" fmla="*/ 0 w 93"/>
                <a:gd name="T5" fmla="*/ 24 h 50"/>
                <a:gd name="T6" fmla="*/ 85 w 93"/>
                <a:gd name="T7" fmla="*/ 0 h 50"/>
                <a:gd name="T8" fmla="*/ 93 w 93"/>
                <a:gd name="T9" fmla="*/ 26 h 50"/>
              </a:gdLst>
              <a:ahLst/>
              <a:cxnLst>
                <a:cxn ang="0">
                  <a:pos x="T0" y="T1"/>
                </a:cxn>
                <a:cxn ang="0">
                  <a:pos x="T2" y="T3"/>
                </a:cxn>
                <a:cxn ang="0">
                  <a:pos x="T4" y="T5"/>
                </a:cxn>
                <a:cxn ang="0">
                  <a:pos x="T6" y="T7"/>
                </a:cxn>
                <a:cxn ang="0">
                  <a:pos x="T8" y="T9"/>
                </a:cxn>
              </a:cxnLst>
              <a:rect l="0" t="0" r="r" b="b"/>
              <a:pathLst>
                <a:path w="93" h="50">
                  <a:moveTo>
                    <a:pt x="93" y="26"/>
                  </a:moveTo>
                  <a:lnTo>
                    <a:pt x="8" y="50"/>
                  </a:lnTo>
                  <a:lnTo>
                    <a:pt x="0" y="24"/>
                  </a:lnTo>
                  <a:lnTo>
                    <a:pt x="85" y="0"/>
                  </a:lnTo>
                  <a:lnTo>
                    <a:pt x="93" y="26"/>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102">
              <a:extLst>
                <a:ext uri="{FF2B5EF4-FFF2-40B4-BE49-F238E27FC236}">
                  <a16:creationId xmlns:a16="http://schemas.microsoft.com/office/drawing/2014/main" id="{59BBF4B3-25FE-4CCE-A19C-C262928A0A66}"/>
                </a:ext>
              </a:extLst>
            </p:cNvPr>
            <p:cNvSpPr>
              <a:spLocks/>
            </p:cNvSpPr>
            <p:nvPr/>
          </p:nvSpPr>
          <p:spPr bwMode="auto">
            <a:xfrm>
              <a:off x="17483138" y="3402013"/>
              <a:ext cx="198438" cy="195263"/>
            </a:xfrm>
            <a:custGeom>
              <a:avLst/>
              <a:gdLst>
                <a:gd name="T0" fmla="*/ 41 w 63"/>
                <a:gd name="T1" fmla="*/ 57 h 62"/>
                <a:gd name="T2" fmla="*/ 6 w 63"/>
                <a:gd name="T3" fmla="*/ 40 h 62"/>
                <a:gd name="T4" fmla="*/ 23 w 63"/>
                <a:gd name="T5" fmla="*/ 5 h 62"/>
                <a:gd name="T6" fmla="*/ 58 w 63"/>
                <a:gd name="T7" fmla="*/ 22 h 62"/>
                <a:gd name="T8" fmla="*/ 41 w 63"/>
                <a:gd name="T9" fmla="*/ 57 h 62"/>
              </a:gdLst>
              <a:ahLst/>
              <a:cxnLst>
                <a:cxn ang="0">
                  <a:pos x="T0" y="T1"/>
                </a:cxn>
                <a:cxn ang="0">
                  <a:pos x="T2" y="T3"/>
                </a:cxn>
                <a:cxn ang="0">
                  <a:pos x="T4" y="T5"/>
                </a:cxn>
                <a:cxn ang="0">
                  <a:pos x="T6" y="T7"/>
                </a:cxn>
                <a:cxn ang="0">
                  <a:pos x="T8" y="T9"/>
                </a:cxn>
              </a:cxnLst>
              <a:rect l="0" t="0" r="r" b="b"/>
              <a:pathLst>
                <a:path w="63" h="62">
                  <a:moveTo>
                    <a:pt x="41" y="57"/>
                  </a:moveTo>
                  <a:cubicBezTo>
                    <a:pt x="27" y="62"/>
                    <a:pt x="11" y="55"/>
                    <a:pt x="6" y="40"/>
                  </a:cubicBezTo>
                  <a:cubicBezTo>
                    <a:pt x="0" y="26"/>
                    <a:pt x="8" y="10"/>
                    <a:pt x="23" y="5"/>
                  </a:cubicBezTo>
                  <a:cubicBezTo>
                    <a:pt x="37" y="0"/>
                    <a:pt x="53" y="7"/>
                    <a:pt x="58" y="22"/>
                  </a:cubicBezTo>
                  <a:cubicBezTo>
                    <a:pt x="63" y="36"/>
                    <a:pt x="56" y="52"/>
                    <a:pt x="41" y="57"/>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103">
              <a:extLst>
                <a:ext uri="{FF2B5EF4-FFF2-40B4-BE49-F238E27FC236}">
                  <a16:creationId xmlns:a16="http://schemas.microsoft.com/office/drawing/2014/main" id="{E09DE5ED-CF39-40E7-ABF2-319EE5FCF801}"/>
                </a:ext>
              </a:extLst>
            </p:cNvPr>
            <p:cNvSpPr>
              <a:spLocks/>
            </p:cNvSpPr>
            <p:nvPr/>
          </p:nvSpPr>
          <p:spPr bwMode="auto">
            <a:xfrm>
              <a:off x="17502188" y="3470275"/>
              <a:ext cx="276225" cy="449263"/>
            </a:xfrm>
            <a:custGeom>
              <a:avLst/>
              <a:gdLst>
                <a:gd name="T0" fmla="*/ 174 w 174"/>
                <a:gd name="T1" fmla="*/ 253 h 283"/>
                <a:gd name="T2" fmla="*/ 103 w 174"/>
                <a:gd name="T3" fmla="*/ 0 h 283"/>
                <a:gd name="T4" fmla="*/ 0 w 174"/>
                <a:gd name="T5" fmla="*/ 36 h 283"/>
                <a:gd name="T6" fmla="*/ 79 w 174"/>
                <a:gd name="T7" fmla="*/ 283 h 283"/>
                <a:gd name="T8" fmla="*/ 174 w 174"/>
                <a:gd name="T9" fmla="*/ 253 h 283"/>
              </a:gdLst>
              <a:ahLst/>
              <a:cxnLst>
                <a:cxn ang="0">
                  <a:pos x="T0" y="T1"/>
                </a:cxn>
                <a:cxn ang="0">
                  <a:pos x="T2" y="T3"/>
                </a:cxn>
                <a:cxn ang="0">
                  <a:pos x="T4" y="T5"/>
                </a:cxn>
                <a:cxn ang="0">
                  <a:pos x="T6" y="T7"/>
                </a:cxn>
                <a:cxn ang="0">
                  <a:pos x="T8" y="T9"/>
                </a:cxn>
              </a:cxnLst>
              <a:rect l="0" t="0" r="r" b="b"/>
              <a:pathLst>
                <a:path w="174" h="283">
                  <a:moveTo>
                    <a:pt x="174" y="253"/>
                  </a:moveTo>
                  <a:lnTo>
                    <a:pt x="103" y="0"/>
                  </a:lnTo>
                  <a:lnTo>
                    <a:pt x="0" y="36"/>
                  </a:lnTo>
                  <a:lnTo>
                    <a:pt x="79" y="283"/>
                  </a:lnTo>
                  <a:lnTo>
                    <a:pt x="174" y="25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18" name="Title 117">
            <a:extLst>
              <a:ext uri="{FF2B5EF4-FFF2-40B4-BE49-F238E27FC236}">
                <a16:creationId xmlns:a16="http://schemas.microsoft.com/office/drawing/2014/main" id="{1CCD7437-C4DB-424B-BE8D-0272D7191A20}"/>
              </a:ext>
            </a:extLst>
          </p:cNvPr>
          <p:cNvSpPr>
            <a:spLocks noGrp="1"/>
          </p:cNvSpPr>
          <p:nvPr>
            <p:ph type="title"/>
          </p:nvPr>
        </p:nvSpPr>
        <p:spPr/>
        <p:txBody>
          <a:bodyPr/>
          <a:lstStyle/>
          <a:p>
            <a:r>
              <a:rPr lang="en-US"/>
              <a:t>Fine-tuning Microsoft Search</a:t>
            </a:r>
          </a:p>
        </p:txBody>
      </p:sp>
      <p:sp>
        <p:nvSpPr>
          <p:cNvPr id="123" name="Rectangle 122">
            <a:extLst>
              <a:ext uri="{FF2B5EF4-FFF2-40B4-BE49-F238E27FC236}">
                <a16:creationId xmlns:a16="http://schemas.microsoft.com/office/drawing/2014/main" id="{68295974-EF0B-40B4-9DE1-7F0A5D92941A}"/>
              </a:ext>
            </a:extLst>
          </p:cNvPr>
          <p:cNvSpPr/>
          <p:nvPr/>
        </p:nvSpPr>
        <p:spPr bwMode="auto">
          <a:xfrm>
            <a:off x="8770605" y="1094239"/>
            <a:ext cx="2641600" cy="369617"/>
          </a:xfrm>
          <a:prstGeom prst="rect">
            <a:avLst/>
          </a:prstGeom>
          <a:noFill/>
          <a:ln w="38100">
            <a:solidFill>
              <a:srgbClr val="D83B0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3142519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screenshot of a social media post&#10;&#10;Description automatically generated">
            <a:extLst>
              <a:ext uri="{FF2B5EF4-FFF2-40B4-BE49-F238E27FC236}">
                <a16:creationId xmlns:a16="http://schemas.microsoft.com/office/drawing/2014/main" id="{C4250CA2-FC7E-A749-B2BE-647089E6EA12}"/>
              </a:ext>
            </a:extLst>
          </p:cNvPr>
          <p:cNvPicPr>
            <a:picLocks noChangeAspect="1"/>
          </p:cNvPicPr>
          <p:nvPr/>
        </p:nvPicPr>
        <p:blipFill rotWithShape="1">
          <a:blip r:embed="rId3"/>
          <a:srcRect l="236" r="188" b="55175"/>
          <a:stretch/>
        </p:blipFill>
        <p:spPr>
          <a:xfrm>
            <a:off x="607267" y="2032914"/>
            <a:ext cx="10977466" cy="3142830"/>
          </a:xfrm>
          <a:prstGeom prst="rect">
            <a:avLst/>
          </a:prstGeom>
          <a:ln>
            <a:noFill/>
          </a:ln>
          <a:effectLst>
            <a:outerShdw blurRad="50800" dist="38100" dir="2700000" algn="tl" rotWithShape="0">
              <a:prstClr val="black">
                <a:alpha val="40000"/>
              </a:prstClr>
            </a:outerShdw>
          </a:effectLst>
        </p:spPr>
      </p:pic>
      <p:sp>
        <p:nvSpPr>
          <p:cNvPr id="17" name="Title 16"/>
          <p:cNvSpPr>
            <a:spLocks noGrp="1"/>
          </p:cNvSpPr>
          <p:nvPr>
            <p:ph type="title"/>
          </p:nvPr>
        </p:nvSpPr>
        <p:spPr/>
        <p:txBody>
          <a:bodyPr/>
          <a:lstStyle/>
          <a:p>
            <a:r>
              <a:rPr lang="en-US"/>
              <a:t>Microsoft Search: product changes</a:t>
            </a:r>
          </a:p>
        </p:txBody>
      </p:sp>
      <p:pic>
        <p:nvPicPr>
          <p:cNvPr id="6" name="Picture 5" descr="A screenshot of a social media post&#10;&#10;Description automatically generated">
            <a:extLst>
              <a:ext uri="{FF2B5EF4-FFF2-40B4-BE49-F238E27FC236}">
                <a16:creationId xmlns:a16="http://schemas.microsoft.com/office/drawing/2014/main" id="{EA6D5841-C0AC-4855-B26C-8B3F311956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3873" r="30068" b="89276"/>
          <a:stretch/>
        </p:blipFill>
        <p:spPr>
          <a:xfrm>
            <a:off x="3222522" y="2032914"/>
            <a:ext cx="5056067" cy="337247"/>
          </a:xfrm>
          <a:prstGeom prst="rect">
            <a:avLst/>
          </a:prstGeom>
          <a:effectLst/>
        </p:spPr>
      </p:pic>
      <p:grpSp>
        <p:nvGrpSpPr>
          <p:cNvPr id="10" name="Group 9">
            <a:extLst>
              <a:ext uri="{FF2B5EF4-FFF2-40B4-BE49-F238E27FC236}">
                <a16:creationId xmlns:a16="http://schemas.microsoft.com/office/drawing/2014/main" id="{D86C61A9-28C3-4894-A8A6-5E5BD000CC6E}"/>
              </a:ext>
            </a:extLst>
          </p:cNvPr>
          <p:cNvGrpSpPr/>
          <p:nvPr/>
        </p:nvGrpSpPr>
        <p:grpSpPr>
          <a:xfrm>
            <a:off x="4840943" y="1357603"/>
            <a:ext cx="4347030" cy="5861750"/>
            <a:chOff x="4840943" y="1357603"/>
            <a:chExt cx="4347030" cy="5861750"/>
          </a:xfrm>
        </p:grpSpPr>
        <p:sp>
          <p:nvSpPr>
            <p:cNvPr id="29" name="Freeform 113">
              <a:extLst>
                <a:ext uri="{FF2B5EF4-FFF2-40B4-BE49-F238E27FC236}">
                  <a16:creationId xmlns:a16="http://schemas.microsoft.com/office/drawing/2014/main" id="{2D270C4D-493B-6245-BD47-04879E49E0FE}"/>
                </a:ext>
              </a:extLst>
            </p:cNvPr>
            <p:cNvSpPr>
              <a:spLocks/>
            </p:cNvSpPr>
            <p:nvPr/>
          </p:nvSpPr>
          <p:spPr bwMode="auto">
            <a:xfrm flipH="1">
              <a:off x="6883465" y="3687151"/>
              <a:ext cx="844177" cy="1638260"/>
            </a:xfrm>
            <a:custGeom>
              <a:avLst/>
              <a:gdLst>
                <a:gd name="T0" fmla="*/ 103 w 187"/>
                <a:gd name="T1" fmla="*/ 0 h 373"/>
                <a:gd name="T2" fmla="*/ 0 w 187"/>
                <a:gd name="T3" fmla="*/ 33 h 373"/>
                <a:gd name="T4" fmla="*/ 75 w 187"/>
                <a:gd name="T5" fmla="*/ 331 h 373"/>
                <a:gd name="T6" fmla="*/ 112 w 187"/>
                <a:gd name="T7" fmla="*/ 370 h 373"/>
                <a:gd name="T8" fmla="*/ 141 w 187"/>
                <a:gd name="T9" fmla="*/ 370 h 373"/>
                <a:gd name="T10" fmla="*/ 180 w 187"/>
                <a:gd name="T11" fmla="*/ 305 h 373"/>
                <a:gd name="T12" fmla="*/ 103 w 187"/>
                <a:gd name="T13" fmla="*/ 0 h 373"/>
              </a:gdLst>
              <a:ahLst/>
              <a:cxnLst>
                <a:cxn ang="0">
                  <a:pos x="T0" y="T1"/>
                </a:cxn>
                <a:cxn ang="0">
                  <a:pos x="T2" y="T3"/>
                </a:cxn>
                <a:cxn ang="0">
                  <a:pos x="T4" y="T5"/>
                </a:cxn>
                <a:cxn ang="0">
                  <a:pos x="T6" y="T7"/>
                </a:cxn>
                <a:cxn ang="0">
                  <a:pos x="T8" y="T9"/>
                </a:cxn>
                <a:cxn ang="0">
                  <a:pos x="T10" y="T11"/>
                </a:cxn>
                <a:cxn ang="0">
                  <a:pos x="T12" y="T13"/>
                </a:cxn>
              </a:cxnLst>
              <a:rect l="0" t="0" r="r" b="b"/>
              <a:pathLst>
                <a:path w="187" h="373">
                  <a:moveTo>
                    <a:pt x="103" y="0"/>
                  </a:moveTo>
                  <a:cubicBezTo>
                    <a:pt x="71" y="17"/>
                    <a:pt x="37" y="28"/>
                    <a:pt x="0" y="33"/>
                  </a:cubicBezTo>
                  <a:cubicBezTo>
                    <a:pt x="75" y="331"/>
                    <a:pt x="75" y="331"/>
                    <a:pt x="75" y="331"/>
                  </a:cubicBezTo>
                  <a:cubicBezTo>
                    <a:pt x="80" y="350"/>
                    <a:pt x="94" y="364"/>
                    <a:pt x="112" y="370"/>
                  </a:cubicBezTo>
                  <a:cubicBezTo>
                    <a:pt x="121" y="373"/>
                    <a:pt x="131" y="373"/>
                    <a:pt x="141" y="370"/>
                  </a:cubicBezTo>
                  <a:cubicBezTo>
                    <a:pt x="170" y="363"/>
                    <a:pt x="187" y="334"/>
                    <a:pt x="180" y="305"/>
                  </a:cubicBezTo>
                  <a:lnTo>
                    <a:pt x="10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114">
              <a:extLst>
                <a:ext uri="{FF2B5EF4-FFF2-40B4-BE49-F238E27FC236}">
                  <a16:creationId xmlns:a16="http://schemas.microsoft.com/office/drawing/2014/main" id="{96F5AF89-A7C9-E346-9430-4028F660E09B}"/>
                </a:ext>
              </a:extLst>
            </p:cNvPr>
            <p:cNvSpPr>
              <a:spLocks/>
            </p:cNvSpPr>
            <p:nvPr/>
          </p:nvSpPr>
          <p:spPr bwMode="auto">
            <a:xfrm flipH="1">
              <a:off x="7218223" y="3658742"/>
              <a:ext cx="519122" cy="321970"/>
            </a:xfrm>
            <a:custGeom>
              <a:avLst/>
              <a:gdLst>
                <a:gd name="T0" fmla="*/ 55 w 114"/>
                <a:gd name="T1" fmla="*/ 21 h 74"/>
                <a:gd name="T2" fmla="*/ 0 w 114"/>
                <a:gd name="T3" fmla="*/ 32 h 74"/>
                <a:gd name="T4" fmla="*/ 10 w 114"/>
                <a:gd name="T5" fmla="*/ 74 h 74"/>
                <a:gd name="T6" fmla="*/ 114 w 114"/>
                <a:gd name="T7" fmla="*/ 42 h 74"/>
                <a:gd name="T8" fmla="*/ 103 w 114"/>
                <a:gd name="T9" fmla="*/ 0 h 74"/>
                <a:gd name="T10" fmla="*/ 55 w 114"/>
                <a:gd name="T11" fmla="*/ 21 h 74"/>
              </a:gdLst>
              <a:ahLst/>
              <a:cxnLst>
                <a:cxn ang="0">
                  <a:pos x="T0" y="T1"/>
                </a:cxn>
                <a:cxn ang="0">
                  <a:pos x="T2" y="T3"/>
                </a:cxn>
                <a:cxn ang="0">
                  <a:pos x="T4" y="T5"/>
                </a:cxn>
                <a:cxn ang="0">
                  <a:pos x="T6" y="T7"/>
                </a:cxn>
                <a:cxn ang="0">
                  <a:pos x="T8" y="T9"/>
                </a:cxn>
                <a:cxn ang="0">
                  <a:pos x="T10" y="T11"/>
                </a:cxn>
              </a:cxnLst>
              <a:rect l="0" t="0" r="r" b="b"/>
              <a:pathLst>
                <a:path w="114" h="74">
                  <a:moveTo>
                    <a:pt x="55" y="21"/>
                  </a:moveTo>
                  <a:cubicBezTo>
                    <a:pt x="37" y="27"/>
                    <a:pt x="18" y="30"/>
                    <a:pt x="0" y="32"/>
                  </a:cubicBezTo>
                  <a:cubicBezTo>
                    <a:pt x="10" y="74"/>
                    <a:pt x="10" y="74"/>
                    <a:pt x="10" y="74"/>
                  </a:cubicBezTo>
                  <a:cubicBezTo>
                    <a:pt x="47" y="70"/>
                    <a:pt x="82" y="59"/>
                    <a:pt x="114" y="42"/>
                  </a:cubicBezTo>
                  <a:cubicBezTo>
                    <a:pt x="103" y="0"/>
                    <a:pt x="103" y="0"/>
                    <a:pt x="103" y="0"/>
                  </a:cubicBezTo>
                  <a:cubicBezTo>
                    <a:pt x="88" y="8"/>
                    <a:pt x="72" y="15"/>
                    <a:pt x="55" y="21"/>
                  </a:cubicBezTo>
                  <a:close/>
                </a:path>
              </a:pathLst>
            </a:custGeom>
            <a:solidFill>
              <a:srgbClr val="0011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115">
              <a:extLst>
                <a:ext uri="{FF2B5EF4-FFF2-40B4-BE49-F238E27FC236}">
                  <a16:creationId xmlns:a16="http://schemas.microsoft.com/office/drawing/2014/main" id="{9F324364-D382-8F4E-BA80-7A062059F6F1}"/>
                </a:ext>
              </a:extLst>
            </p:cNvPr>
            <p:cNvSpPr>
              <a:spLocks/>
            </p:cNvSpPr>
            <p:nvPr/>
          </p:nvSpPr>
          <p:spPr bwMode="auto">
            <a:xfrm flipH="1">
              <a:off x="5136892" y="3867076"/>
              <a:ext cx="2847886" cy="3352277"/>
            </a:xfrm>
            <a:custGeom>
              <a:avLst/>
              <a:gdLst>
                <a:gd name="T0" fmla="*/ 21 w 629"/>
                <a:gd name="T1" fmla="*/ 183 h 763"/>
                <a:gd name="T2" fmla="*/ 21 w 629"/>
                <a:gd name="T3" fmla="*/ 184 h 763"/>
                <a:gd name="T4" fmla="*/ 8 w 629"/>
                <a:gd name="T5" fmla="*/ 198 h 763"/>
                <a:gd name="T6" fmla="*/ 20 w 629"/>
                <a:gd name="T7" fmla="*/ 241 h 763"/>
                <a:gd name="T8" fmla="*/ 5 w 629"/>
                <a:gd name="T9" fmla="*/ 265 h 763"/>
                <a:gd name="T10" fmla="*/ 25 w 629"/>
                <a:gd name="T11" fmla="*/ 299 h 763"/>
                <a:gd name="T12" fmla="*/ 92 w 629"/>
                <a:gd name="T13" fmla="*/ 331 h 763"/>
                <a:gd name="T14" fmla="*/ 424 w 629"/>
                <a:gd name="T15" fmla="*/ 763 h 763"/>
                <a:gd name="T16" fmla="*/ 629 w 629"/>
                <a:gd name="T17" fmla="*/ 763 h 763"/>
                <a:gd name="T18" fmla="*/ 411 w 629"/>
                <a:gd name="T19" fmla="*/ 431 h 763"/>
                <a:gd name="T20" fmla="*/ 295 w 629"/>
                <a:gd name="T21" fmla="*/ 279 h 763"/>
                <a:gd name="T22" fmla="*/ 295 w 629"/>
                <a:gd name="T23" fmla="*/ 279 h 763"/>
                <a:gd name="T24" fmla="*/ 304 w 629"/>
                <a:gd name="T25" fmla="*/ 155 h 763"/>
                <a:gd name="T26" fmla="*/ 193 w 629"/>
                <a:gd name="T27" fmla="*/ 0 h 763"/>
                <a:gd name="T28" fmla="*/ 157 w 629"/>
                <a:gd name="T29" fmla="*/ 57 h 763"/>
                <a:gd name="T30" fmla="*/ 160 w 629"/>
                <a:gd name="T31" fmla="*/ 65 h 763"/>
                <a:gd name="T32" fmla="*/ 204 w 629"/>
                <a:gd name="T33" fmla="*/ 134 h 763"/>
                <a:gd name="T34" fmla="*/ 128 w 629"/>
                <a:gd name="T35" fmla="*/ 107 h 763"/>
                <a:gd name="T36" fmla="*/ 82 w 629"/>
                <a:gd name="T37" fmla="*/ 85 h 763"/>
                <a:gd name="T38" fmla="*/ 38 w 629"/>
                <a:gd name="T39" fmla="*/ 100 h 763"/>
                <a:gd name="T40" fmla="*/ 35 w 629"/>
                <a:gd name="T41" fmla="*/ 121 h 763"/>
                <a:gd name="T42" fmla="*/ 2 w 629"/>
                <a:gd name="T43" fmla="*/ 154 h 763"/>
                <a:gd name="T44" fmla="*/ 21 w 629"/>
                <a:gd name="T45" fmla="*/ 183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9" h="763">
                  <a:moveTo>
                    <a:pt x="21" y="183"/>
                  </a:moveTo>
                  <a:cubicBezTo>
                    <a:pt x="21" y="184"/>
                    <a:pt x="21" y="184"/>
                    <a:pt x="21" y="184"/>
                  </a:cubicBezTo>
                  <a:cubicBezTo>
                    <a:pt x="16" y="187"/>
                    <a:pt x="11" y="192"/>
                    <a:pt x="8" y="198"/>
                  </a:cubicBezTo>
                  <a:cubicBezTo>
                    <a:pt x="0" y="213"/>
                    <a:pt x="6" y="232"/>
                    <a:pt x="20" y="241"/>
                  </a:cubicBezTo>
                  <a:cubicBezTo>
                    <a:pt x="12" y="246"/>
                    <a:pt x="6" y="253"/>
                    <a:pt x="5" y="265"/>
                  </a:cubicBezTo>
                  <a:cubicBezTo>
                    <a:pt x="3" y="279"/>
                    <a:pt x="12" y="292"/>
                    <a:pt x="25" y="299"/>
                  </a:cubicBezTo>
                  <a:cubicBezTo>
                    <a:pt x="92" y="331"/>
                    <a:pt x="92" y="331"/>
                    <a:pt x="92" y="331"/>
                  </a:cubicBezTo>
                  <a:cubicBezTo>
                    <a:pt x="424" y="763"/>
                    <a:pt x="424" y="763"/>
                    <a:pt x="424" y="763"/>
                  </a:cubicBezTo>
                  <a:cubicBezTo>
                    <a:pt x="629" y="763"/>
                    <a:pt x="629" y="763"/>
                    <a:pt x="629" y="763"/>
                  </a:cubicBezTo>
                  <a:cubicBezTo>
                    <a:pt x="411" y="431"/>
                    <a:pt x="411" y="431"/>
                    <a:pt x="411" y="431"/>
                  </a:cubicBezTo>
                  <a:cubicBezTo>
                    <a:pt x="295" y="279"/>
                    <a:pt x="295" y="279"/>
                    <a:pt x="295" y="279"/>
                  </a:cubicBezTo>
                  <a:cubicBezTo>
                    <a:pt x="295" y="279"/>
                    <a:pt x="295" y="279"/>
                    <a:pt x="295" y="279"/>
                  </a:cubicBezTo>
                  <a:cubicBezTo>
                    <a:pt x="310" y="256"/>
                    <a:pt x="324" y="202"/>
                    <a:pt x="304" y="155"/>
                  </a:cubicBezTo>
                  <a:cubicBezTo>
                    <a:pt x="283" y="109"/>
                    <a:pt x="271" y="127"/>
                    <a:pt x="193" y="0"/>
                  </a:cubicBezTo>
                  <a:cubicBezTo>
                    <a:pt x="154" y="3"/>
                    <a:pt x="156" y="43"/>
                    <a:pt x="157" y="57"/>
                  </a:cubicBezTo>
                  <a:cubicBezTo>
                    <a:pt x="157" y="60"/>
                    <a:pt x="158" y="63"/>
                    <a:pt x="160" y="65"/>
                  </a:cubicBezTo>
                  <a:cubicBezTo>
                    <a:pt x="204" y="134"/>
                    <a:pt x="204" y="134"/>
                    <a:pt x="204" y="134"/>
                  </a:cubicBezTo>
                  <a:cubicBezTo>
                    <a:pt x="128" y="107"/>
                    <a:pt x="128" y="107"/>
                    <a:pt x="128" y="107"/>
                  </a:cubicBezTo>
                  <a:cubicBezTo>
                    <a:pt x="82" y="85"/>
                    <a:pt x="82" y="85"/>
                    <a:pt x="82" y="85"/>
                  </a:cubicBezTo>
                  <a:cubicBezTo>
                    <a:pt x="66" y="77"/>
                    <a:pt x="46" y="84"/>
                    <a:pt x="38" y="100"/>
                  </a:cubicBezTo>
                  <a:cubicBezTo>
                    <a:pt x="34" y="107"/>
                    <a:pt x="34" y="114"/>
                    <a:pt x="35" y="121"/>
                  </a:cubicBezTo>
                  <a:cubicBezTo>
                    <a:pt x="18" y="121"/>
                    <a:pt x="3" y="133"/>
                    <a:pt x="2" y="154"/>
                  </a:cubicBezTo>
                  <a:cubicBezTo>
                    <a:pt x="2" y="167"/>
                    <a:pt x="10" y="178"/>
                    <a:pt x="21" y="183"/>
                  </a:cubicBezTo>
                  <a:close/>
                </a:path>
              </a:pathLst>
            </a:custGeom>
            <a:solidFill>
              <a:srgbClr val="F5CAA9"/>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116">
              <a:extLst>
                <a:ext uri="{FF2B5EF4-FFF2-40B4-BE49-F238E27FC236}">
                  <a16:creationId xmlns:a16="http://schemas.microsoft.com/office/drawing/2014/main" id="{75C44017-9E21-4D4D-A8EC-3841FEDE99A2}"/>
                </a:ext>
              </a:extLst>
            </p:cNvPr>
            <p:cNvSpPr>
              <a:spLocks/>
            </p:cNvSpPr>
            <p:nvPr/>
          </p:nvSpPr>
          <p:spPr bwMode="auto">
            <a:xfrm flipH="1">
              <a:off x="4840943" y="5216508"/>
              <a:ext cx="2517978" cy="2002845"/>
            </a:xfrm>
            <a:custGeom>
              <a:avLst/>
              <a:gdLst>
                <a:gd name="T0" fmla="*/ 263 w 557"/>
                <a:gd name="T1" fmla="*/ 456 h 456"/>
                <a:gd name="T2" fmla="*/ 557 w 557"/>
                <a:gd name="T3" fmla="*/ 456 h 456"/>
                <a:gd name="T4" fmla="*/ 204 w 557"/>
                <a:gd name="T5" fmla="*/ 1 h 456"/>
                <a:gd name="T6" fmla="*/ 0 w 557"/>
                <a:gd name="T7" fmla="*/ 118 h 456"/>
                <a:gd name="T8" fmla="*/ 263 w 557"/>
                <a:gd name="T9" fmla="*/ 456 h 456"/>
              </a:gdLst>
              <a:ahLst/>
              <a:cxnLst>
                <a:cxn ang="0">
                  <a:pos x="T0" y="T1"/>
                </a:cxn>
                <a:cxn ang="0">
                  <a:pos x="T2" y="T3"/>
                </a:cxn>
                <a:cxn ang="0">
                  <a:pos x="T4" y="T5"/>
                </a:cxn>
                <a:cxn ang="0">
                  <a:pos x="T6" y="T7"/>
                </a:cxn>
                <a:cxn ang="0">
                  <a:pos x="T8" y="T9"/>
                </a:cxn>
              </a:cxnLst>
              <a:rect l="0" t="0" r="r" b="b"/>
              <a:pathLst>
                <a:path w="557" h="456">
                  <a:moveTo>
                    <a:pt x="263" y="456"/>
                  </a:moveTo>
                  <a:cubicBezTo>
                    <a:pt x="557" y="456"/>
                    <a:pt x="557" y="456"/>
                    <a:pt x="557" y="456"/>
                  </a:cubicBezTo>
                  <a:cubicBezTo>
                    <a:pt x="204" y="1"/>
                    <a:pt x="204" y="1"/>
                    <a:pt x="204" y="1"/>
                  </a:cubicBezTo>
                  <a:cubicBezTo>
                    <a:pt x="204" y="0"/>
                    <a:pt x="0" y="118"/>
                    <a:pt x="0" y="118"/>
                  </a:cubicBezTo>
                  <a:lnTo>
                    <a:pt x="263" y="456"/>
                  </a:lnTo>
                  <a:close/>
                </a:path>
              </a:pathLst>
            </a:custGeom>
            <a:solidFill>
              <a:srgbClr val="5B318F"/>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Freeform 131">
              <a:extLst>
                <a:ext uri="{FF2B5EF4-FFF2-40B4-BE49-F238E27FC236}">
                  <a16:creationId xmlns:a16="http://schemas.microsoft.com/office/drawing/2014/main" id="{4D035B0E-0BE5-5641-8B2B-AEBC9B76B48C}"/>
                </a:ext>
              </a:extLst>
            </p:cNvPr>
            <p:cNvSpPr>
              <a:spLocks/>
            </p:cNvSpPr>
            <p:nvPr/>
          </p:nvSpPr>
          <p:spPr bwMode="auto">
            <a:xfrm flipH="1">
              <a:off x="4840943" y="5221244"/>
              <a:ext cx="1596175" cy="1998109"/>
            </a:xfrm>
            <a:custGeom>
              <a:avLst/>
              <a:gdLst>
                <a:gd name="T0" fmla="*/ 0 w 329"/>
                <a:gd name="T1" fmla="*/ 0 h 422"/>
                <a:gd name="T2" fmla="*/ 329 w 329"/>
                <a:gd name="T3" fmla="*/ 422 h 422"/>
                <a:gd name="T4" fmla="*/ 288 w 329"/>
                <a:gd name="T5" fmla="*/ 422 h 422"/>
                <a:gd name="T6" fmla="*/ 0 w 329"/>
                <a:gd name="T7" fmla="*/ 0 h 422"/>
              </a:gdLst>
              <a:ahLst/>
              <a:cxnLst>
                <a:cxn ang="0">
                  <a:pos x="T0" y="T1"/>
                </a:cxn>
                <a:cxn ang="0">
                  <a:pos x="T2" y="T3"/>
                </a:cxn>
                <a:cxn ang="0">
                  <a:pos x="T4" y="T5"/>
                </a:cxn>
                <a:cxn ang="0">
                  <a:pos x="T6" y="T7"/>
                </a:cxn>
              </a:cxnLst>
              <a:rect l="0" t="0" r="r" b="b"/>
              <a:pathLst>
                <a:path w="329" h="422">
                  <a:moveTo>
                    <a:pt x="0" y="0"/>
                  </a:moveTo>
                  <a:lnTo>
                    <a:pt x="329" y="422"/>
                  </a:lnTo>
                  <a:lnTo>
                    <a:pt x="288" y="422"/>
                  </a:lnTo>
                  <a:lnTo>
                    <a:pt x="0" y="0"/>
                  </a:lnTo>
                  <a:close/>
                </a:path>
              </a:pathLst>
            </a:custGeom>
            <a:solidFill>
              <a:srgbClr val="401865"/>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Freeform 138">
              <a:extLst>
                <a:ext uri="{FF2B5EF4-FFF2-40B4-BE49-F238E27FC236}">
                  <a16:creationId xmlns:a16="http://schemas.microsoft.com/office/drawing/2014/main" id="{0F398675-E19F-5C40-ACB0-9913263FBC92}"/>
                </a:ext>
              </a:extLst>
            </p:cNvPr>
            <p:cNvSpPr>
              <a:spLocks/>
            </p:cNvSpPr>
            <p:nvPr/>
          </p:nvSpPr>
          <p:spPr bwMode="auto">
            <a:xfrm flipH="1">
              <a:off x="6553557" y="5093402"/>
              <a:ext cx="392981" cy="274622"/>
            </a:xfrm>
            <a:custGeom>
              <a:avLst/>
              <a:gdLst>
                <a:gd name="T0" fmla="*/ 87 w 87"/>
                <a:gd name="T1" fmla="*/ 29 h 62"/>
                <a:gd name="T2" fmla="*/ 0 w 87"/>
                <a:gd name="T3" fmla="*/ 58 h 62"/>
                <a:gd name="T4" fmla="*/ 66 w 87"/>
                <a:gd name="T5" fmla="*/ 0 h 62"/>
                <a:gd name="T6" fmla="*/ 87 w 87"/>
                <a:gd name="T7" fmla="*/ 29 h 62"/>
              </a:gdLst>
              <a:ahLst/>
              <a:cxnLst>
                <a:cxn ang="0">
                  <a:pos x="T0" y="T1"/>
                </a:cxn>
                <a:cxn ang="0">
                  <a:pos x="T2" y="T3"/>
                </a:cxn>
                <a:cxn ang="0">
                  <a:pos x="T4" y="T5"/>
                </a:cxn>
                <a:cxn ang="0">
                  <a:pos x="T6" y="T7"/>
                </a:cxn>
              </a:cxnLst>
              <a:rect l="0" t="0" r="r" b="b"/>
              <a:pathLst>
                <a:path w="87" h="62">
                  <a:moveTo>
                    <a:pt x="87" y="29"/>
                  </a:moveTo>
                  <a:cubicBezTo>
                    <a:pt x="87" y="29"/>
                    <a:pt x="48" y="62"/>
                    <a:pt x="0" y="58"/>
                  </a:cubicBezTo>
                  <a:cubicBezTo>
                    <a:pt x="34" y="39"/>
                    <a:pt x="66" y="0"/>
                    <a:pt x="66" y="0"/>
                  </a:cubicBezTo>
                  <a:lnTo>
                    <a:pt x="87" y="29"/>
                  </a:lnTo>
                  <a:close/>
                </a:path>
              </a:pathLst>
            </a:custGeom>
            <a:solidFill>
              <a:srgbClr val="DDB697"/>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18" name="Picture 17" descr="A screenshot of a social media post&#10;&#10;Description automatically generated">
              <a:extLst>
                <a:ext uri="{FF2B5EF4-FFF2-40B4-BE49-F238E27FC236}">
                  <a16:creationId xmlns:a16="http://schemas.microsoft.com/office/drawing/2014/main" id="{6F1DDA67-E938-4BBB-8ED9-2A758475A225}"/>
                </a:ext>
              </a:extLst>
            </p:cNvPr>
            <p:cNvPicPr>
              <a:picLocks noChangeAspect="1"/>
            </p:cNvPicPr>
            <p:nvPr/>
          </p:nvPicPr>
          <p:blipFill rotWithShape="1">
            <a:blip r:embed="rId3"/>
            <a:srcRect l="61411" r="28967" b="88729"/>
            <a:stretch/>
          </p:blipFill>
          <p:spPr>
            <a:xfrm>
              <a:off x="6671364" y="2032914"/>
              <a:ext cx="2372189" cy="1767300"/>
            </a:xfrm>
            <a:custGeom>
              <a:avLst/>
              <a:gdLst>
                <a:gd name="connsiteX0" fmla="*/ 184047 w 2372189"/>
                <a:gd name="connsiteY0" fmla="*/ 0 h 1767300"/>
                <a:gd name="connsiteX1" fmla="*/ 2187894 w 2372189"/>
                <a:gd name="connsiteY1" fmla="*/ 0 h 1767300"/>
                <a:gd name="connsiteX2" fmla="*/ 2243621 w 2372189"/>
                <a:gd name="connsiteY2" fmla="*/ 94889 h 1767300"/>
                <a:gd name="connsiteX3" fmla="*/ 2313140 w 2372189"/>
                <a:gd name="connsiteY3" fmla="*/ 970414 h 1767300"/>
                <a:gd name="connsiteX4" fmla="*/ 821028 w 2372189"/>
                <a:gd name="connsiteY4" fmla="*/ 1712088 h 1767300"/>
                <a:gd name="connsiteX5" fmla="*/ 56885 w 2372189"/>
                <a:gd name="connsiteY5" fmla="*/ 259461 h 1767300"/>
                <a:gd name="connsiteX6" fmla="*/ 154019 w 2372189"/>
                <a:gd name="connsiteY6" fmla="*/ 45800 h 176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72189" h="1767300">
                  <a:moveTo>
                    <a:pt x="184047" y="0"/>
                  </a:moveTo>
                  <a:lnTo>
                    <a:pt x="2187894" y="0"/>
                  </a:lnTo>
                  <a:lnTo>
                    <a:pt x="2243621" y="94889"/>
                  </a:lnTo>
                  <a:cubicBezTo>
                    <a:pt x="2380964" y="357107"/>
                    <a:pt x="2414875" y="669795"/>
                    <a:pt x="2313140" y="970414"/>
                  </a:cubicBezTo>
                  <a:cubicBezTo>
                    <a:pt x="2109670" y="1576041"/>
                    <a:pt x="1440481" y="1905186"/>
                    <a:pt x="821028" y="1712088"/>
                  </a:cubicBezTo>
                  <a:cubicBezTo>
                    <a:pt x="197054" y="1514601"/>
                    <a:pt x="-142063" y="865088"/>
                    <a:pt x="56885" y="259461"/>
                  </a:cubicBezTo>
                  <a:cubicBezTo>
                    <a:pt x="82319" y="183758"/>
                    <a:pt x="115030" y="112374"/>
                    <a:pt x="154019" y="45800"/>
                  </a:cubicBezTo>
                  <a:close/>
                </a:path>
              </a:pathLst>
            </a:custGeom>
            <a:effectLst>
              <a:outerShdw blurRad="50800" dist="38100" dir="2700000" algn="tl" rotWithShape="0">
                <a:prstClr val="black">
                  <a:alpha val="40000"/>
                </a:prstClr>
              </a:outerShdw>
            </a:effectLst>
          </p:spPr>
        </p:pic>
        <p:sp>
          <p:nvSpPr>
            <p:cNvPr id="33" name="Freeform 117">
              <a:extLst>
                <a:ext uri="{FF2B5EF4-FFF2-40B4-BE49-F238E27FC236}">
                  <a16:creationId xmlns:a16="http://schemas.microsoft.com/office/drawing/2014/main" id="{C4C29873-EB06-764A-A9F6-B3AE2178DC7F}"/>
                </a:ext>
              </a:extLst>
            </p:cNvPr>
            <p:cNvSpPr>
              <a:spLocks/>
            </p:cNvSpPr>
            <p:nvPr/>
          </p:nvSpPr>
          <p:spPr bwMode="auto">
            <a:xfrm flipH="1">
              <a:off x="6529300" y="1357603"/>
              <a:ext cx="2658673" cy="2580497"/>
            </a:xfrm>
            <a:custGeom>
              <a:avLst/>
              <a:gdLst>
                <a:gd name="T0" fmla="*/ 544 w 588"/>
                <a:gd name="T1" fmla="*/ 213 h 588"/>
                <a:gd name="T2" fmla="*/ 375 w 588"/>
                <a:gd name="T3" fmla="*/ 544 h 588"/>
                <a:gd name="T4" fmla="*/ 45 w 588"/>
                <a:gd name="T5" fmla="*/ 375 h 588"/>
                <a:gd name="T6" fmla="*/ 213 w 588"/>
                <a:gd name="T7" fmla="*/ 45 h 588"/>
                <a:gd name="T8" fmla="*/ 544 w 588"/>
                <a:gd name="T9" fmla="*/ 213 h 588"/>
              </a:gdLst>
              <a:ahLst/>
              <a:cxnLst>
                <a:cxn ang="0">
                  <a:pos x="T0" y="T1"/>
                </a:cxn>
                <a:cxn ang="0">
                  <a:pos x="T2" y="T3"/>
                </a:cxn>
                <a:cxn ang="0">
                  <a:pos x="T4" y="T5"/>
                </a:cxn>
                <a:cxn ang="0">
                  <a:pos x="T6" y="T7"/>
                </a:cxn>
                <a:cxn ang="0">
                  <a:pos x="T8" y="T9"/>
                </a:cxn>
              </a:cxnLst>
              <a:rect l="0" t="0" r="r" b="b"/>
              <a:pathLst>
                <a:path w="588" h="588">
                  <a:moveTo>
                    <a:pt x="544" y="213"/>
                  </a:moveTo>
                  <a:cubicBezTo>
                    <a:pt x="588" y="351"/>
                    <a:pt x="513" y="499"/>
                    <a:pt x="375" y="544"/>
                  </a:cubicBezTo>
                  <a:cubicBezTo>
                    <a:pt x="238" y="588"/>
                    <a:pt x="90" y="513"/>
                    <a:pt x="45" y="375"/>
                  </a:cubicBezTo>
                  <a:cubicBezTo>
                    <a:pt x="0" y="238"/>
                    <a:pt x="75" y="90"/>
                    <a:pt x="213" y="45"/>
                  </a:cubicBezTo>
                  <a:cubicBezTo>
                    <a:pt x="351" y="0"/>
                    <a:pt x="499" y="75"/>
                    <a:pt x="544" y="213"/>
                  </a:cubicBezTo>
                  <a:close/>
                </a:path>
              </a:pathLst>
            </a:custGeom>
            <a:noFill/>
            <a:ln w="69850" cap="flat">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369015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6AA8811E-5893-42AD-AEC8-7E825F6A098A}"/>
              </a:ext>
            </a:extLst>
          </p:cNvPr>
          <p:cNvGrpSpPr/>
          <p:nvPr/>
        </p:nvGrpSpPr>
        <p:grpSpPr>
          <a:xfrm>
            <a:off x="2656766" y="2306472"/>
            <a:ext cx="2324668" cy="4013946"/>
            <a:chOff x="2656766" y="2306472"/>
            <a:chExt cx="2324668" cy="4013946"/>
          </a:xfrm>
        </p:grpSpPr>
        <p:grpSp>
          <p:nvGrpSpPr>
            <p:cNvPr id="53" name="Group 52">
              <a:extLst>
                <a:ext uri="{FF2B5EF4-FFF2-40B4-BE49-F238E27FC236}">
                  <a16:creationId xmlns:a16="http://schemas.microsoft.com/office/drawing/2014/main" id="{B4144035-8FD2-4A7D-A95B-B571C34C791D}"/>
                </a:ext>
              </a:extLst>
            </p:cNvPr>
            <p:cNvGrpSpPr/>
            <p:nvPr/>
          </p:nvGrpSpPr>
          <p:grpSpPr>
            <a:xfrm>
              <a:off x="2656766" y="2442257"/>
              <a:ext cx="2324668" cy="3878161"/>
              <a:chOff x="2656766" y="2442257"/>
              <a:chExt cx="2324668" cy="3878161"/>
            </a:xfrm>
          </p:grpSpPr>
          <p:sp>
            <p:nvSpPr>
              <p:cNvPr id="45" name="Freeform: Shape 44">
                <a:extLst>
                  <a:ext uri="{FF2B5EF4-FFF2-40B4-BE49-F238E27FC236}">
                    <a16:creationId xmlns:a16="http://schemas.microsoft.com/office/drawing/2014/main" id="{40926B21-8A25-46FF-8964-F08B5213D1EB}"/>
                  </a:ext>
                </a:extLst>
              </p:cNvPr>
              <p:cNvSpPr/>
              <p:nvPr/>
            </p:nvSpPr>
            <p:spPr bwMode="auto">
              <a:xfrm rot="16200000">
                <a:off x="2505095" y="2593928"/>
                <a:ext cx="2628009" cy="2324668"/>
              </a:xfrm>
              <a:custGeom>
                <a:avLst/>
                <a:gdLst>
                  <a:gd name="connsiteX0" fmla="*/ 2628009 w 2628009"/>
                  <a:gd name="connsiteY0" fmla="*/ 2324668 h 2324668"/>
                  <a:gd name="connsiteX1" fmla="*/ 0 w 2628009"/>
                  <a:gd name="connsiteY1" fmla="*/ 2324668 h 2324668"/>
                  <a:gd name="connsiteX2" fmla="*/ 214936 w 2628009"/>
                  <a:gd name="connsiteY2" fmla="*/ 0 h 2324668"/>
                  <a:gd name="connsiteX3" fmla="*/ 2413074 w 2628009"/>
                  <a:gd name="connsiteY3" fmla="*/ 0 h 2324668"/>
                </a:gdLst>
                <a:ahLst/>
                <a:cxnLst>
                  <a:cxn ang="0">
                    <a:pos x="connsiteX0" y="connsiteY0"/>
                  </a:cxn>
                  <a:cxn ang="0">
                    <a:pos x="connsiteX1" y="connsiteY1"/>
                  </a:cxn>
                  <a:cxn ang="0">
                    <a:pos x="connsiteX2" y="connsiteY2"/>
                  </a:cxn>
                  <a:cxn ang="0">
                    <a:pos x="connsiteX3" y="connsiteY3"/>
                  </a:cxn>
                </a:cxnLst>
                <a:rect l="l" t="t" r="r" b="b"/>
                <a:pathLst>
                  <a:path w="2628009" h="2324668">
                    <a:moveTo>
                      <a:pt x="2628009" y="2324668"/>
                    </a:moveTo>
                    <a:lnTo>
                      <a:pt x="0" y="2324668"/>
                    </a:lnTo>
                    <a:lnTo>
                      <a:pt x="214936" y="0"/>
                    </a:lnTo>
                    <a:lnTo>
                      <a:pt x="2413074"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0" name="Text Placeholder 5">
                <a:extLst>
                  <a:ext uri="{FF2B5EF4-FFF2-40B4-BE49-F238E27FC236}">
                    <a16:creationId xmlns:a16="http://schemas.microsoft.com/office/drawing/2014/main" id="{39933DBC-99AD-CB48-B691-F7E4FAA37AB1}"/>
                  </a:ext>
                </a:extLst>
              </p:cNvPr>
              <p:cNvSpPr txBox="1">
                <a:spLocks/>
              </p:cNvSpPr>
              <p:nvPr/>
            </p:nvSpPr>
            <p:spPr>
              <a:xfrm>
                <a:off x="3000101" y="3633152"/>
                <a:ext cx="1631512" cy="30777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Beta Channel</a:t>
                </a:r>
              </a:p>
            </p:txBody>
          </p:sp>
          <p:sp>
            <p:nvSpPr>
              <p:cNvPr id="23" name="Text Placeholder 5">
                <a:extLst>
                  <a:ext uri="{FF2B5EF4-FFF2-40B4-BE49-F238E27FC236}">
                    <a16:creationId xmlns:a16="http://schemas.microsoft.com/office/drawing/2014/main" id="{47921EBB-ECAC-954A-B2FF-3EC3FFB57E0E}"/>
                  </a:ext>
                </a:extLst>
              </p:cNvPr>
              <p:cNvSpPr txBox="1">
                <a:spLocks/>
              </p:cNvSpPr>
              <p:nvPr/>
            </p:nvSpPr>
            <p:spPr>
              <a:xfrm>
                <a:off x="3027311" y="5187800"/>
                <a:ext cx="1577093" cy="113261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IT Admins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Champions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Unsupported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Weekly</a:t>
                </a:r>
              </a:p>
            </p:txBody>
          </p:sp>
        </p:grpSp>
        <p:pic>
          <p:nvPicPr>
            <p:cNvPr id="61" name="Picture 60">
              <a:extLst>
                <a:ext uri="{FF2B5EF4-FFF2-40B4-BE49-F238E27FC236}">
                  <a16:creationId xmlns:a16="http://schemas.microsoft.com/office/drawing/2014/main" id="{54BC9DFB-2605-4240-AEDF-4042A54495C8}"/>
                </a:ext>
              </a:extLst>
            </p:cNvPr>
            <p:cNvPicPr>
              <a:picLocks noChangeAspect="1"/>
            </p:cNvPicPr>
            <p:nvPr/>
          </p:nvPicPr>
          <p:blipFill>
            <a:blip r:embed="rId3"/>
            <a:stretch>
              <a:fillRect/>
            </a:stretch>
          </p:blipFill>
          <p:spPr>
            <a:xfrm>
              <a:off x="3672696" y="2306472"/>
              <a:ext cx="716914" cy="724155"/>
            </a:xfrm>
            <a:prstGeom prst="rect">
              <a:avLst/>
            </a:prstGeom>
          </p:spPr>
        </p:pic>
      </p:grpSp>
      <p:sp>
        <p:nvSpPr>
          <p:cNvPr id="17" name="Title 16"/>
          <p:cNvSpPr>
            <a:spLocks noGrp="1"/>
          </p:cNvSpPr>
          <p:nvPr>
            <p:ph type="title"/>
          </p:nvPr>
        </p:nvSpPr>
        <p:spPr>
          <a:xfrm>
            <a:off x="588263" y="457200"/>
            <a:ext cx="11018520" cy="553998"/>
          </a:xfrm>
        </p:spPr>
        <p:txBody>
          <a:bodyPr/>
          <a:lstStyle/>
          <a:p>
            <a:r>
              <a:rPr lang="en-US"/>
              <a:t>Rolling out features &amp; experiences in Office</a:t>
            </a:r>
          </a:p>
        </p:txBody>
      </p:sp>
      <p:grpSp>
        <p:nvGrpSpPr>
          <p:cNvPr id="59" name="Group 58">
            <a:extLst>
              <a:ext uri="{FF2B5EF4-FFF2-40B4-BE49-F238E27FC236}">
                <a16:creationId xmlns:a16="http://schemas.microsoft.com/office/drawing/2014/main" id="{6587EEFA-761C-4F84-AD46-79AF8AAFDDE9}"/>
              </a:ext>
            </a:extLst>
          </p:cNvPr>
          <p:cNvGrpSpPr/>
          <p:nvPr/>
        </p:nvGrpSpPr>
        <p:grpSpPr>
          <a:xfrm>
            <a:off x="7799699" y="1128687"/>
            <a:ext cx="3637126" cy="5049394"/>
            <a:chOff x="7799699" y="1128687"/>
            <a:chExt cx="3637126" cy="5049394"/>
          </a:xfrm>
        </p:grpSpPr>
        <p:sp>
          <p:nvSpPr>
            <p:cNvPr id="51" name="Freeform: Shape 50">
              <a:extLst>
                <a:ext uri="{FF2B5EF4-FFF2-40B4-BE49-F238E27FC236}">
                  <a16:creationId xmlns:a16="http://schemas.microsoft.com/office/drawing/2014/main" id="{4684C2FE-0C84-4304-BBB3-BF0BD34DFF25}"/>
                </a:ext>
              </a:extLst>
            </p:cNvPr>
            <p:cNvSpPr/>
            <p:nvPr/>
          </p:nvSpPr>
          <p:spPr bwMode="auto">
            <a:xfrm rot="16200000">
              <a:off x="7600768" y="2068525"/>
              <a:ext cx="3773338" cy="3375476"/>
            </a:xfrm>
            <a:custGeom>
              <a:avLst/>
              <a:gdLst>
                <a:gd name="connsiteX0" fmla="*/ 3773338 w 3773338"/>
                <a:gd name="connsiteY0" fmla="*/ 3375476 h 3375476"/>
                <a:gd name="connsiteX1" fmla="*/ 0 w 3773338"/>
                <a:gd name="connsiteY1" fmla="*/ 3375476 h 3375476"/>
                <a:gd name="connsiteX2" fmla="*/ 312092 w 3773338"/>
                <a:gd name="connsiteY2" fmla="*/ 0 h 3375476"/>
                <a:gd name="connsiteX3" fmla="*/ 3461246 w 3773338"/>
                <a:gd name="connsiteY3" fmla="*/ 0 h 3375476"/>
              </a:gdLst>
              <a:ahLst/>
              <a:cxnLst>
                <a:cxn ang="0">
                  <a:pos x="connsiteX0" y="connsiteY0"/>
                </a:cxn>
                <a:cxn ang="0">
                  <a:pos x="connsiteX1" y="connsiteY1"/>
                </a:cxn>
                <a:cxn ang="0">
                  <a:pos x="connsiteX2" y="connsiteY2"/>
                </a:cxn>
                <a:cxn ang="0">
                  <a:pos x="connsiteX3" y="connsiteY3"/>
                </a:cxn>
              </a:cxnLst>
              <a:rect l="l" t="t" r="r" b="b"/>
              <a:pathLst>
                <a:path w="3773338" h="3375476">
                  <a:moveTo>
                    <a:pt x="3773338" y="3375476"/>
                  </a:moveTo>
                  <a:lnTo>
                    <a:pt x="0" y="3375476"/>
                  </a:lnTo>
                  <a:lnTo>
                    <a:pt x="312092" y="0"/>
                  </a:lnTo>
                  <a:lnTo>
                    <a:pt x="3461246"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2" name="Text Placeholder 5">
              <a:extLst>
                <a:ext uri="{FF2B5EF4-FFF2-40B4-BE49-F238E27FC236}">
                  <a16:creationId xmlns:a16="http://schemas.microsoft.com/office/drawing/2014/main" id="{AD05872D-3027-4346-858D-68159F0D69BF}"/>
                </a:ext>
              </a:extLst>
            </p:cNvPr>
            <p:cNvSpPr txBox="1">
              <a:spLocks/>
            </p:cNvSpPr>
            <p:nvPr/>
          </p:nvSpPr>
          <p:spPr>
            <a:xfrm>
              <a:off x="7974120" y="3233043"/>
              <a:ext cx="3059222" cy="104644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Production builds </a:t>
              </a:r>
              <a:b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Current Channel, </a:t>
              </a:r>
              <a:b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br>
              <a:r>
                <a:rPr kumimoji="0" lang="en-US" sz="16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Monthly Enterprise Channel, Semi-Annual Enterprise Channel</a:t>
              </a:r>
              <a:endPar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endParaRPr>
            </a:p>
          </p:txBody>
        </p:sp>
        <p:pic>
          <p:nvPicPr>
            <p:cNvPr id="8" name="Picture 7">
              <a:extLst>
                <a:ext uri="{FF2B5EF4-FFF2-40B4-BE49-F238E27FC236}">
                  <a16:creationId xmlns:a16="http://schemas.microsoft.com/office/drawing/2014/main" id="{5BC5BF48-8FD6-4376-B6DA-2D27A8B938D0}"/>
                </a:ext>
              </a:extLst>
            </p:cNvPr>
            <p:cNvPicPr>
              <a:picLocks noChangeAspect="1"/>
            </p:cNvPicPr>
            <p:nvPr/>
          </p:nvPicPr>
          <p:blipFill>
            <a:blip r:embed="rId4"/>
            <a:stretch>
              <a:fillRect/>
            </a:stretch>
          </p:blipFill>
          <p:spPr>
            <a:xfrm>
              <a:off x="7947378" y="4823420"/>
              <a:ext cx="1346750" cy="1354661"/>
            </a:xfrm>
            <a:prstGeom prst="rect">
              <a:avLst/>
            </a:prstGeom>
          </p:spPr>
        </p:pic>
        <p:pic>
          <p:nvPicPr>
            <p:cNvPr id="14" name="Picture 13">
              <a:extLst>
                <a:ext uri="{FF2B5EF4-FFF2-40B4-BE49-F238E27FC236}">
                  <a16:creationId xmlns:a16="http://schemas.microsoft.com/office/drawing/2014/main" id="{400078C5-F826-4AAC-866F-36891171461E}"/>
                </a:ext>
              </a:extLst>
            </p:cNvPr>
            <p:cNvPicPr>
              <a:picLocks noChangeAspect="1"/>
            </p:cNvPicPr>
            <p:nvPr/>
          </p:nvPicPr>
          <p:blipFill>
            <a:blip r:embed="rId5"/>
            <a:stretch>
              <a:fillRect/>
            </a:stretch>
          </p:blipFill>
          <p:spPr>
            <a:xfrm>
              <a:off x="10044161" y="1128687"/>
              <a:ext cx="1392664" cy="1400844"/>
            </a:xfrm>
            <a:prstGeom prst="rect">
              <a:avLst/>
            </a:prstGeom>
          </p:spPr>
        </p:pic>
      </p:grpSp>
      <p:grpSp>
        <p:nvGrpSpPr>
          <p:cNvPr id="54" name="Group 53">
            <a:extLst>
              <a:ext uri="{FF2B5EF4-FFF2-40B4-BE49-F238E27FC236}">
                <a16:creationId xmlns:a16="http://schemas.microsoft.com/office/drawing/2014/main" id="{A3F01DE3-A7CC-4E63-A712-08F8FFAE1106}"/>
              </a:ext>
            </a:extLst>
          </p:cNvPr>
          <p:cNvGrpSpPr/>
          <p:nvPr/>
        </p:nvGrpSpPr>
        <p:grpSpPr>
          <a:xfrm>
            <a:off x="4967785" y="1513517"/>
            <a:ext cx="2838734" cy="5077488"/>
            <a:chOff x="4967785" y="1513517"/>
            <a:chExt cx="2838734" cy="5077488"/>
          </a:xfrm>
        </p:grpSpPr>
        <p:sp>
          <p:nvSpPr>
            <p:cNvPr id="49" name="Freeform: Shape 48">
              <a:extLst>
                <a:ext uri="{FF2B5EF4-FFF2-40B4-BE49-F238E27FC236}">
                  <a16:creationId xmlns:a16="http://schemas.microsoft.com/office/drawing/2014/main" id="{1A84E4ED-1708-451A-A57A-7BEB3901A74E}"/>
                </a:ext>
              </a:extLst>
            </p:cNvPr>
            <p:cNvSpPr/>
            <p:nvPr/>
          </p:nvSpPr>
          <p:spPr bwMode="auto">
            <a:xfrm rot="16200000">
              <a:off x="4811944" y="2336896"/>
              <a:ext cx="3150416" cy="2838734"/>
            </a:xfrm>
            <a:custGeom>
              <a:avLst/>
              <a:gdLst>
                <a:gd name="connsiteX0" fmla="*/ 3150416 w 3150416"/>
                <a:gd name="connsiteY0" fmla="*/ 2838734 h 2838734"/>
                <a:gd name="connsiteX1" fmla="*/ 0 w 3150416"/>
                <a:gd name="connsiteY1" fmla="*/ 2838734 h 2838734"/>
                <a:gd name="connsiteX2" fmla="*/ 262466 w 3150416"/>
                <a:gd name="connsiteY2" fmla="*/ 0 h 2838734"/>
                <a:gd name="connsiteX3" fmla="*/ 2887951 w 3150416"/>
                <a:gd name="connsiteY3" fmla="*/ 0 h 2838734"/>
              </a:gdLst>
              <a:ahLst/>
              <a:cxnLst>
                <a:cxn ang="0">
                  <a:pos x="connsiteX0" y="connsiteY0"/>
                </a:cxn>
                <a:cxn ang="0">
                  <a:pos x="connsiteX1" y="connsiteY1"/>
                </a:cxn>
                <a:cxn ang="0">
                  <a:pos x="connsiteX2" y="connsiteY2"/>
                </a:cxn>
                <a:cxn ang="0">
                  <a:pos x="connsiteX3" y="connsiteY3"/>
                </a:cxn>
              </a:cxnLst>
              <a:rect l="l" t="t" r="r" b="b"/>
              <a:pathLst>
                <a:path w="3150416" h="2838734">
                  <a:moveTo>
                    <a:pt x="3150416" y="2838734"/>
                  </a:moveTo>
                  <a:lnTo>
                    <a:pt x="0" y="2838734"/>
                  </a:lnTo>
                  <a:lnTo>
                    <a:pt x="262466" y="0"/>
                  </a:lnTo>
                  <a:lnTo>
                    <a:pt x="2887951"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 name="Text Placeholder 5">
              <a:extLst>
                <a:ext uri="{FF2B5EF4-FFF2-40B4-BE49-F238E27FC236}">
                  <a16:creationId xmlns:a16="http://schemas.microsoft.com/office/drawing/2014/main" id="{8238A23C-D929-E94D-B608-789BCC941578}"/>
                </a:ext>
              </a:extLst>
            </p:cNvPr>
            <p:cNvSpPr txBox="1">
              <a:spLocks/>
            </p:cNvSpPr>
            <p:nvPr/>
          </p:nvSpPr>
          <p:spPr>
            <a:xfrm>
              <a:off x="5357560" y="3585432"/>
              <a:ext cx="2047835" cy="615553"/>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Current Channel (Preview)</a:t>
              </a:r>
            </a:p>
          </p:txBody>
        </p:sp>
        <p:sp>
          <p:nvSpPr>
            <p:cNvPr id="24" name="Text Placeholder 5">
              <a:extLst>
                <a:ext uri="{FF2B5EF4-FFF2-40B4-BE49-F238E27FC236}">
                  <a16:creationId xmlns:a16="http://schemas.microsoft.com/office/drawing/2014/main" id="{733AC6D8-DB40-5D4F-9105-18E096FAA2B8}"/>
                </a:ext>
              </a:extLst>
            </p:cNvPr>
            <p:cNvSpPr txBox="1">
              <a:spLocks/>
            </p:cNvSpPr>
            <p:nvPr/>
          </p:nvSpPr>
          <p:spPr>
            <a:xfrm>
              <a:off x="5238077" y="5458387"/>
              <a:ext cx="2305074" cy="113261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Change Management</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Training/Help Desk</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Supported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panose="020B0502040204020203" pitchFamily="34" charset="0"/>
                </a:rPr>
                <a:t>Monthly</a:t>
              </a:r>
            </a:p>
          </p:txBody>
        </p:sp>
        <p:pic>
          <p:nvPicPr>
            <p:cNvPr id="13" name="Picture 12">
              <a:extLst>
                <a:ext uri="{FF2B5EF4-FFF2-40B4-BE49-F238E27FC236}">
                  <a16:creationId xmlns:a16="http://schemas.microsoft.com/office/drawing/2014/main" id="{3CDB8548-A709-4D6F-8ABD-452B748D63EC}"/>
                </a:ext>
              </a:extLst>
            </p:cNvPr>
            <p:cNvPicPr>
              <a:picLocks noChangeAspect="1"/>
            </p:cNvPicPr>
            <p:nvPr/>
          </p:nvPicPr>
          <p:blipFill>
            <a:blip r:embed="rId6"/>
            <a:stretch>
              <a:fillRect/>
            </a:stretch>
          </p:blipFill>
          <p:spPr>
            <a:xfrm>
              <a:off x="6739289" y="2016313"/>
              <a:ext cx="814749" cy="822978"/>
            </a:xfrm>
            <a:prstGeom prst="rect">
              <a:avLst/>
            </a:prstGeom>
          </p:spPr>
        </p:pic>
        <p:pic>
          <p:nvPicPr>
            <p:cNvPr id="10" name="Picture 9">
              <a:extLst>
                <a:ext uri="{FF2B5EF4-FFF2-40B4-BE49-F238E27FC236}">
                  <a16:creationId xmlns:a16="http://schemas.microsoft.com/office/drawing/2014/main" id="{903B589E-CB6B-42F3-A1A8-35268E38BC4C}"/>
                </a:ext>
              </a:extLst>
            </p:cNvPr>
            <p:cNvPicPr>
              <a:picLocks noChangeAspect="1"/>
            </p:cNvPicPr>
            <p:nvPr/>
          </p:nvPicPr>
          <p:blipFill>
            <a:blip r:embed="rId7"/>
            <a:stretch>
              <a:fillRect/>
            </a:stretch>
          </p:blipFill>
          <p:spPr>
            <a:xfrm>
              <a:off x="5864358" y="1513517"/>
              <a:ext cx="1056133" cy="1066800"/>
            </a:xfrm>
            <a:prstGeom prst="rect">
              <a:avLst/>
            </a:prstGeom>
          </p:spPr>
        </p:pic>
      </p:grpSp>
      <p:cxnSp>
        <p:nvCxnSpPr>
          <p:cNvPr id="15" name="Straight Connector 14">
            <a:extLst>
              <a:ext uri="{FF2B5EF4-FFF2-40B4-BE49-F238E27FC236}">
                <a16:creationId xmlns:a16="http://schemas.microsoft.com/office/drawing/2014/main" id="{5D9DB764-9004-E14A-BCF5-F99C58F9E587}"/>
              </a:ext>
            </a:extLst>
          </p:cNvPr>
          <p:cNvCxnSpPr>
            <a:cxnSpLocks/>
          </p:cNvCxnSpPr>
          <p:nvPr/>
        </p:nvCxnSpPr>
        <p:spPr>
          <a:xfrm>
            <a:off x="4974899" y="2012247"/>
            <a:ext cx="0" cy="3291840"/>
          </a:xfrm>
          <a:prstGeom prst="line">
            <a:avLst/>
          </a:prstGeom>
          <a:ln w="4762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F14A036-1A1C-E040-8499-45572F261839}"/>
              </a:ext>
            </a:extLst>
          </p:cNvPr>
          <p:cNvCxnSpPr>
            <a:cxnSpLocks/>
          </p:cNvCxnSpPr>
          <p:nvPr/>
        </p:nvCxnSpPr>
        <p:spPr>
          <a:xfrm>
            <a:off x="7806330" y="1623226"/>
            <a:ext cx="0" cy="4596062"/>
          </a:xfrm>
          <a:prstGeom prst="line">
            <a:avLst/>
          </a:prstGeom>
          <a:ln w="4762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4F7A968-B195-4046-9D4F-1EBD81E67608}"/>
              </a:ext>
            </a:extLst>
          </p:cNvPr>
          <p:cNvCxnSpPr>
            <a:cxnSpLocks/>
          </p:cNvCxnSpPr>
          <p:nvPr/>
        </p:nvCxnSpPr>
        <p:spPr>
          <a:xfrm>
            <a:off x="2656816" y="2012247"/>
            <a:ext cx="0" cy="3291840"/>
          </a:xfrm>
          <a:prstGeom prst="line">
            <a:avLst/>
          </a:prstGeom>
          <a:ln w="47625">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93597C71-F937-4D68-9EDC-EA6BD162198C}"/>
              </a:ext>
            </a:extLst>
          </p:cNvPr>
          <p:cNvGrpSpPr/>
          <p:nvPr/>
        </p:nvGrpSpPr>
        <p:grpSpPr>
          <a:xfrm>
            <a:off x="696039" y="2657404"/>
            <a:ext cx="1958452" cy="2898444"/>
            <a:chOff x="696039" y="2657404"/>
            <a:chExt cx="1958452" cy="2898444"/>
          </a:xfrm>
        </p:grpSpPr>
        <p:sp>
          <p:nvSpPr>
            <p:cNvPr id="42" name="Freeform: Shape 41">
              <a:extLst>
                <a:ext uri="{FF2B5EF4-FFF2-40B4-BE49-F238E27FC236}">
                  <a16:creationId xmlns:a16="http://schemas.microsoft.com/office/drawing/2014/main" id="{9896CD96-ED41-4572-A141-BF63263646D7}"/>
                </a:ext>
              </a:extLst>
            </p:cNvPr>
            <p:cNvSpPr/>
            <p:nvPr/>
          </p:nvSpPr>
          <p:spPr bwMode="auto">
            <a:xfrm rot="16200000">
              <a:off x="714584" y="2915214"/>
              <a:ext cx="2197717" cy="1682097"/>
            </a:xfrm>
            <a:custGeom>
              <a:avLst/>
              <a:gdLst>
                <a:gd name="connsiteX0" fmla="*/ 2197717 w 2197717"/>
                <a:gd name="connsiteY0" fmla="*/ 1682097 h 1682097"/>
                <a:gd name="connsiteX1" fmla="*/ 0 w 2197717"/>
                <a:gd name="connsiteY1" fmla="*/ 1682097 h 1682097"/>
                <a:gd name="connsiteX2" fmla="*/ 155524 w 2197717"/>
                <a:gd name="connsiteY2" fmla="*/ 0 h 1682097"/>
                <a:gd name="connsiteX3" fmla="*/ 2042193 w 2197717"/>
                <a:gd name="connsiteY3" fmla="*/ 0 h 1682097"/>
              </a:gdLst>
              <a:ahLst/>
              <a:cxnLst>
                <a:cxn ang="0">
                  <a:pos x="connsiteX0" y="connsiteY0"/>
                </a:cxn>
                <a:cxn ang="0">
                  <a:pos x="connsiteX1" y="connsiteY1"/>
                </a:cxn>
                <a:cxn ang="0">
                  <a:pos x="connsiteX2" y="connsiteY2"/>
                </a:cxn>
                <a:cxn ang="0">
                  <a:pos x="connsiteX3" y="connsiteY3"/>
                </a:cxn>
              </a:cxnLst>
              <a:rect l="l" t="t" r="r" b="b"/>
              <a:pathLst>
                <a:path w="2197717" h="1682097">
                  <a:moveTo>
                    <a:pt x="2197717" y="1682097"/>
                  </a:moveTo>
                  <a:lnTo>
                    <a:pt x="0" y="1682097"/>
                  </a:lnTo>
                  <a:lnTo>
                    <a:pt x="155524" y="0"/>
                  </a:lnTo>
                  <a:lnTo>
                    <a:pt x="2042193" y="0"/>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pic>
          <p:nvPicPr>
            <p:cNvPr id="11" name="Picture 10">
              <a:extLst>
                <a:ext uri="{FF2B5EF4-FFF2-40B4-BE49-F238E27FC236}">
                  <a16:creationId xmlns:a16="http://schemas.microsoft.com/office/drawing/2014/main" id="{9CCD22A2-B814-41BB-B58E-1360E27723EC}"/>
                </a:ext>
              </a:extLst>
            </p:cNvPr>
            <p:cNvPicPr>
              <a:picLocks noChangeAspect="1"/>
            </p:cNvPicPr>
            <p:nvPr/>
          </p:nvPicPr>
          <p:blipFill>
            <a:blip r:embed="rId8"/>
            <a:stretch>
              <a:fillRect/>
            </a:stretch>
          </p:blipFill>
          <p:spPr>
            <a:xfrm>
              <a:off x="696039" y="4297328"/>
              <a:ext cx="904165" cy="909476"/>
            </a:xfrm>
            <a:prstGeom prst="rect">
              <a:avLst/>
            </a:prstGeom>
          </p:spPr>
        </p:pic>
        <p:pic>
          <p:nvPicPr>
            <p:cNvPr id="12" name="Picture 11">
              <a:extLst>
                <a:ext uri="{FF2B5EF4-FFF2-40B4-BE49-F238E27FC236}">
                  <a16:creationId xmlns:a16="http://schemas.microsoft.com/office/drawing/2014/main" id="{2ECFBB9F-4688-4BA7-822B-B8190D6B78B7}"/>
                </a:ext>
              </a:extLst>
            </p:cNvPr>
            <p:cNvPicPr>
              <a:picLocks noChangeAspect="1"/>
            </p:cNvPicPr>
            <p:nvPr/>
          </p:nvPicPr>
          <p:blipFill>
            <a:blip r:embed="rId9"/>
            <a:stretch>
              <a:fillRect/>
            </a:stretch>
          </p:blipFill>
          <p:spPr>
            <a:xfrm>
              <a:off x="1333911" y="4449390"/>
              <a:ext cx="1095394" cy="1106458"/>
            </a:xfrm>
            <a:prstGeom prst="rect">
              <a:avLst/>
            </a:prstGeom>
          </p:spPr>
        </p:pic>
        <p:sp>
          <p:nvSpPr>
            <p:cNvPr id="55" name="Text Placeholder 5">
              <a:extLst>
                <a:ext uri="{FF2B5EF4-FFF2-40B4-BE49-F238E27FC236}">
                  <a16:creationId xmlns:a16="http://schemas.microsoft.com/office/drawing/2014/main" id="{792DFC03-6CF8-4671-A6AE-188836AAAF09}"/>
                </a:ext>
              </a:extLst>
            </p:cNvPr>
            <p:cNvSpPr txBox="1">
              <a:spLocks/>
            </p:cNvSpPr>
            <p:nvPr/>
          </p:nvSpPr>
          <p:spPr>
            <a:xfrm>
              <a:off x="1057047" y="3294598"/>
              <a:ext cx="1468599" cy="92333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Microsoft internal builds</a:t>
              </a:r>
            </a:p>
          </p:txBody>
        </p:sp>
      </p:grpSp>
    </p:spTree>
    <p:extLst>
      <p:ext uri="{BB962C8B-B14F-4D97-AF65-F5344CB8AC3E}">
        <p14:creationId xmlns:p14="http://schemas.microsoft.com/office/powerpoint/2010/main" val="1131785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DFD58D6F-ABBF-41EF-BBFE-A82772263B2E}"/>
              </a:ext>
            </a:extLst>
          </p:cNvPr>
          <p:cNvSpPr>
            <a:spLocks/>
          </p:cNvSpPr>
          <p:nvPr/>
        </p:nvSpPr>
        <p:spPr bwMode="auto">
          <a:xfrm>
            <a:off x="3792537" y="1896709"/>
            <a:ext cx="4614863" cy="3675063"/>
          </a:xfrm>
          <a:custGeom>
            <a:avLst/>
            <a:gdLst>
              <a:gd name="T0" fmla="*/ 2907 w 2907"/>
              <a:gd name="T1" fmla="*/ 1835 h 2315"/>
              <a:gd name="T2" fmla="*/ 2907 w 2907"/>
              <a:gd name="T3" fmla="*/ 0 h 2315"/>
              <a:gd name="T4" fmla="*/ 0 w 2907"/>
              <a:gd name="T5" fmla="*/ 0 h 2315"/>
              <a:gd name="T6" fmla="*/ 0 w 2907"/>
              <a:gd name="T7" fmla="*/ 1835 h 2315"/>
              <a:gd name="T8" fmla="*/ 1376 w 2907"/>
              <a:gd name="T9" fmla="*/ 1942 h 2315"/>
              <a:gd name="T10" fmla="*/ 1320 w 2907"/>
              <a:gd name="T11" fmla="*/ 2255 h 2315"/>
              <a:gd name="T12" fmla="*/ 964 w 2907"/>
              <a:gd name="T13" fmla="*/ 2255 h 2315"/>
              <a:gd name="T14" fmla="*/ 964 w 2907"/>
              <a:gd name="T15" fmla="*/ 2315 h 2315"/>
              <a:gd name="T16" fmla="*/ 1943 w 2907"/>
              <a:gd name="T17" fmla="*/ 2315 h 2315"/>
              <a:gd name="T18" fmla="*/ 1943 w 2907"/>
              <a:gd name="T19" fmla="*/ 2255 h 2315"/>
              <a:gd name="T20" fmla="*/ 1587 w 2907"/>
              <a:gd name="T21" fmla="*/ 2255 h 2315"/>
              <a:gd name="T22" fmla="*/ 1531 w 2907"/>
              <a:gd name="T23" fmla="*/ 1942 h 2315"/>
              <a:gd name="T24" fmla="*/ 2907 w 2907"/>
              <a:gd name="T25" fmla="*/ 1835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07" h="2315">
                <a:moveTo>
                  <a:pt x="2907" y="1835"/>
                </a:moveTo>
                <a:lnTo>
                  <a:pt x="2907" y="0"/>
                </a:lnTo>
                <a:lnTo>
                  <a:pt x="0" y="0"/>
                </a:lnTo>
                <a:lnTo>
                  <a:pt x="0" y="1835"/>
                </a:lnTo>
                <a:lnTo>
                  <a:pt x="1376" y="1942"/>
                </a:lnTo>
                <a:lnTo>
                  <a:pt x="1320" y="2255"/>
                </a:lnTo>
                <a:lnTo>
                  <a:pt x="964" y="2255"/>
                </a:lnTo>
                <a:lnTo>
                  <a:pt x="964" y="2315"/>
                </a:lnTo>
                <a:lnTo>
                  <a:pt x="1943" y="2315"/>
                </a:lnTo>
                <a:lnTo>
                  <a:pt x="1943" y="2255"/>
                </a:lnTo>
                <a:lnTo>
                  <a:pt x="1587" y="2255"/>
                </a:lnTo>
                <a:lnTo>
                  <a:pt x="1531" y="1942"/>
                </a:lnTo>
                <a:lnTo>
                  <a:pt x="2907" y="1835"/>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 name="Rectangle 8">
            <a:extLst>
              <a:ext uri="{FF2B5EF4-FFF2-40B4-BE49-F238E27FC236}">
                <a16:creationId xmlns:a16="http://schemas.microsoft.com/office/drawing/2014/main" id="{4540A3B4-B12F-462B-9DDE-0F1421A6CCD5}"/>
              </a:ext>
            </a:extLst>
          </p:cNvPr>
          <p:cNvSpPr>
            <a:spLocks noChangeArrowheads="1"/>
          </p:cNvSpPr>
          <p:nvPr/>
        </p:nvSpPr>
        <p:spPr bwMode="auto">
          <a:xfrm>
            <a:off x="4076700" y="2187222"/>
            <a:ext cx="4046538" cy="2332038"/>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93" name="Group 92">
            <a:extLst>
              <a:ext uri="{FF2B5EF4-FFF2-40B4-BE49-F238E27FC236}">
                <a16:creationId xmlns:a16="http://schemas.microsoft.com/office/drawing/2014/main" id="{242DA259-C2E3-4749-BFBF-4A269877D2D2}"/>
              </a:ext>
            </a:extLst>
          </p:cNvPr>
          <p:cNvGrpSpPr/>
          <p:nvPr/>
        </p:nvGrpSpPr>
        <p:grpSpPr>
          <a:xfrm>
            <a:off x="4603750" y="2422172"/>
            <a:ext cx="3028950" cy="2097088"/>
            <a:chOff x="4603750" y="2422172"/>
            <a:chExt cx="3028950" cy="2097088"/>
          </a:xfrm>
        </p:grpSpPr>
        <p:sp>
          <p:nvSpPr>
            <p:cNvPr id="8" name="Freeform 9">
              <a:extLst>
                <a:ext uri="{FF2B5EF4-FFF2-40B4-BE49-F238E27FC236}">
                  <a16:creationId xmlns:a16="http://schemas.microsoft.com/office/drawing/2014/main" id="{F6D838FE-057A-42B7-B0A6-7D2CA388FE20}"/>
                </a:ext>
              </a:extLst>
            </p:cNvPr>
            <p:cNvSpPr>
              <a:spLocks/>
            </p:cNvSpPr>
            <p:nvPr/>
          </p:nvSpPr>
          <p:spPr bwMode="auto">
            <a:xfrm>
              <a:off x="4737100" y="2422172"/>
              <a:ext cx="2725738" cy="1862138"/>
            </a:xfrm>
            <a:custGeom>
              <a:avLst/>
              <a:gdLst>
                <a:gd name="T0" fmla="*/ 1717 w 1717"/>
                <a:gd name="T1" fmla="*/ 1173 h 1173"/>
                <a:gd name="T2" fmla="*/ 1717 w 1717"/>
                <a:gd name="T3" fmla="*/ 0 h 1173"/>
                <a:gd name="T4" fmla="*/ 858 w 1717"/>
                <a:gd name="T5" fmla="*/ 0 h 1173"/>
                <a:gd name="T6" fmla="*/ 0 w 1717"/>
                <a:gd name="T7" fmla="*/ 0 h 1173"/>
                <a:gd name="T8" fmla="*/ 0 w 1717"/>
                <a:gd name="T9" fmla="*/ 1173 h 1173"/>
                <a:gd name="T10" fmla="*/ 858 w 1717"/>
                <a:gd name="T11" fmla="*/ 1173 h 1173"/>
                <a:gd name="T12" fmla="*/ 1717 w 1717"/>
                <a:gd name="T13" fmla="*/ 1173 h 1173"/>
              </a:gdLst>
              <a:ahLst/>
              <a:cxnLst>
                <a:cxn ang="0">
                  <a:pos x="T0" y="T1"/>
                </a:cxn>
                <a:cxn ang="0">
                  <a:pos x="T2" y="T3"/>
                </a:cxn>
                <a:cxn ang="0">
                  <a:pos x="T4" y="T5"/>
                </a:cxn>
                <a:cxn ang="0">
                  <a:pos x="T6" y="T7"/>
                </a:cxn>
                <a:cxn ang="0">
                  <a:pos x="T8" y="T9"/>
                </a:cxn>
                <a:cxn ang="0">
                  <a:pos x="T10" y="T11"/>
                </a:cxn>
                <a:cxn ang="0">
                  <a:pos x="T12" y="T13"/>
                </a:cxn>
              </a:cxnLst>
              <a:rect l="0" t="0" r="r" b="b"/>
              <a:pathLst>
                <a:path w="1717" h="1173">
                  <a:moveTo>
                    <a:pt x="1717" y="1173"/>
                  </a:moveTo>
                  <a:lnTo>
                    <a:pt x="1717" y="0"/>
                  </a:lnTo>
                  <a:lnTo>
                    <a:pt x="858" y="0"/>
                  </a:lnTo>
                  <a:lnTo>
                    <a:pt x="0" y="0"/>
                  </a:lnTo>
                  <a:lnTo>
                    <a:pt x="0" y="1173"/>
                  </a:lnTo>
                  <a:lnTo>
                    <a:pt x="858" y="1173"/>
                  </a:lnTo>
                  <a:lnTo>
                    <a:pt x="1717" y="1173"/>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 name="Rectangle 10">
              <a:extLst>
                <a:ext uri="{FF2B5EF4-FFF2-40B4-BE49-F238E27FC236}">
                  <a16:creationId xmlns:a16="http://schemas.microsoft.com/office/drawing/2014/main" id="{D05E8D56-C9B4-4E7C-8738-C08659E95340}"/>
                </a:ext>
              </a:extLst>
            </p:cNvPr>
            <p:cNvSpPr>
              <a:spLocks noChangeArrowheads="1"/>
            </p:cNvSpPr>
            <p:nvPr/>
          </p:nvSpPr>
          <p:spPr bwMode="auto">
            <a:xfrm>
              <a:off x="4873625" y="2520597"/>
              <a:ext cx="2451100" cy="1457325"/>
            </a:xfrm>
            <a:prstGeom prst="rect">
              <a:avLst/>
            </a:prstGeom>
            <a:solidFill>
              <a:srgbClr val="A579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12">
              <a:extLst>
                <a:ext uri="{FF2B5EF4-FFF2-40B4-BE49-F238E27FC236}">
                  <a16:creationId xmlns:a16="http://schemas.microsoft.com/office/drawing/2014/main" id="{DA5298F4-3A7C-4656-BF7E-FB9BF314F14F}"/>
                </a:ext>
              </a:extLst>
            </p:cNvPr>
            <p:cNvSpPr>
              <a:spLocks/>
            </p:cNvSpPr>
            <p:nvPr/>
          </p:nvSpPr>
          <p:spPr bwMode="auto">
            <a:xfrm>
              <a:off x="6773862" y="3293709"/>
              <a:ext cx="858838" cy="1225550"/>
            </a:xfrm>
            <a:custGeom>
              <a:avLst/>
              <a:gdLst>
                <a:gd name="T0" fmla="*/ 129 w 251"/>
                <a:gd name="T1" fmla="*/ 120 h 360"/>
                <a:gd name="T2" fmla="*/ 137 w 251"/>
                <a:gd name="T3" fmla="*/ 94 h 360"/>
                <a:gd name="T4" fmla="*/ 137 w 251"/>
                <a:gd name="T5" fmla="*/ 20 h 360"/>
                <a:gd name="T6" fmla="*/ 117 w 251"/>
                <a:gd name="T7" fmla="*/ 0 h 360"/>
                <a:gd name="T8" fmla="*/ 97 w 251"/>
                <a:gd name="T9" fmla="*/ 20 h 360"/>
                <a:gd name="T10" fmla="*/ 97 w 251"/>
                <a:gd name="T11" fmla="*/ 86 h 360"/>
                <a:gd name="T12" fmla="*/ 58 w 251"/>
                <a:gd name="T13" fmla="*/ 186 h 360"/>
                <a:gd name="T14" fmla="*/ 42 w 251"/>
                <a:gd name="T15" fmla="*/ 104 h 360"/>
                <a:gd name="T16" fmla="*/ 18 w 251"/>
                <a:gd name="T17" fmla="*/ 88 h 360"/>
                <a:gd name="T18" fmla="*/ 2 w 251"/>
                <a:gd name="T19" fmla="*/ 112 h 360"/>
                <a:gd name="T20" fmla="*/ 30 w 251"/>
                <a:gd name="T21" fmla="*/ 256 h 360"/>
                <a:gd name="T22" fmla="*/ 87 w 251"/>
                <a:gd name="T23" fmla="*/ 332 h 360"/>
                <a:gd name="T24" fmla="*/ 92 w 251"/>
                <a:gd name="T25" fmla="*/ 360 h 360"/>
                <a:gd name="T26" fmla="*/ 227 w 251"/>
                <a:gd name="T27" fmla="*/ 360 h 360"/>
                <a:gd name="T28" fmla="*/ 216 w 251"/>
                <a:gd name="T29" fmla="*/ 306 h 360"/>
                <a:gd name="T30" fmla="*/ 251 w 251"/>
                <a:gd name="T31" fmla="*/ 219 h 360"/>
                <a:gd name="T32" fmla="*/ 163 w 251"/>
                <a:gd name="T33" fmla="*/ 125 h 360"/>
                <a:gd name="T34" fmla="*/ 129 w 251"/>
                <a:gd name="T35" fmla="*/ 1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1" h="360">
                  <a:moveTo>
                    <a:pt x="129" y="120"/>
                  </a:moveTo>
                  <a:cubicBezTo>
                    <a:pt x="137" y="94"/>
                    <a:pt x="137" y="94"/>
                    <a:pt x="137" y="94"/>
                  </a:cubicBezTo>
                  <a:cubicBezTo>
                    <a:pt x="137" y="20"/>
                    <a:pt x="137" y="20"/>
                    <a:pt x="137" y="20"/>
                  </a:cubicBezTo>
                  <a:cubicBezTo>
                    <a:pt x="137" y="9"/>
                    <a:pt x="129" y="0"/>
                    <a:pt x="117" y="0"/>
                  </a:cubicBezTo>
                  <a:cubicBezTo>
                    <a:pt x="106" y="0"/>
                    <a:pt x="97" y="9"/>
                    <a:pt x="97" y="20"/>
                  </a:cubicBezTo>
                  <a:cubicBezTo>
                    <a:pt x="97" y="86"/>
                    <a:pt x="97" y="86"/>
                    <a:pt x="97" y="86"/>
                  </a:cubicBezTo>
                  <a:cubicBezTo>
                    <a:pt x="58" y="186"/>
                    <a:pt x="58" y="186"/>
                    <a:pt x="58" y="186"/>
                  </a:cubicBezTo>
                  <a:cubicBezTo>
                    <a:pt x="42" y="104"/>
                    <a:pt x="42" y="104"/>
                    <a:pt x="42" y="104"/>
                  </a:cubicBezTo>
                  <a:cubicBezTo>
                    <a:pt x="39" y="94"/>
                    <a:pt x="29" y="86"/>
                    <a:pt x="18" y="88"/>
                  </a:cubicBezTo>
                  <a:cubicBezTo>
                    <a:pt x="7" y="90"/>
                    <a:pt x="0" y="101"/>
                    <a:pt x="2" y="112"/>
                  </a:cubicBezTo>
                  <a:cubicBezTo>
                    <a:pt x="30" y="256"/>
                    <a:pt x="30" y="256"/>
                    <a:pt x="30" y="256"/>
                  </a:cubicBezTo>
                  <a:cubicBezTo>
                    <a:pt x="87" y="332"/>
                    <a:pt x="87" y="332"/>
                    <a:pt x="87" y="332"/>
                  </a:cubicBezTo>
                  <a:cubicBezTo>
                    <a:pt x="92" y="360"/>
                    <a:pt x="92" y="360"/>
                    <a:pt x="92" y="360"/>
                  </a:cubicBezTo>
                  <a:cubicBezTo>
                    <a:pt x="227" y="360"/>
                    <a:pt x="227" y="360"/>
                    <a:pt x="227" y="360"/>
                  </a:cubicBezTo>
                  <a:cubicBezTo>
                    <a:pt x="216" y="306"/>
                    <a:pt x="216" y="306"/>
                    <a:pt x="216" y="306"/>
                  </a:cubicBezTo>
                  <a:cubicBezTo>
                    <a:pt x="251" y="219"/>
                    <a:pt x="251" y="219"/>
                    <a:pt x="251" y="219"/>
                  </a:cubicBezTo>
                  <a:cubicBezTo>
                    <a:pt x="163" y="125"/>
                    <a:pt x="163" y="125"/>
                    <a:pt x="163" y="125"/>
                  </a:cubicBezTo>
                  <a:lnTo>
                    <a:pt x="129" y="120"/>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88">
              <a:extLst>
                <a:ext uri="{FF2B5EF4-FFF2-40B4-BE49-F238E27FC236}">
                  <a16:creationId xmlns:a16="http://schemas.microsoft.com/office/drawing/2014/main" id="{51D7FCA5-F965-40E3-9A1D-AE92EA2DD14B}"/>
                </a:ext>
              </a:extLst>
            </p:cNvPr>
            <p:cNvSpPr>
              <a:spLocks/>
            </p:cNvSpPr>
            <p:nvPr/>
          </p:nvSpPr>
          <p:spPr bwMode="auto">
            <a:xfrm>
              <a:off x="4603750" y="3447697"/>
              <a:ext cx="725488" cy="1071563"/>
            </a:xfrm>
            <a:custGeom>
              <a:avLst/>
              <a:gdLst>
                <a:gd name="T0" fmla="*/ 39 w 212"/>
                <a:gd name="T1" fmla="*/ 224 h 315"/>
                <a:gd name="T2" fmla="*/ 39 w 212"/>
                <a:gd name="T3" fmla="*/ 224 h 315"/>
                <a:gd name="T4" fmla="*/ 39 w 212"/>
                <a:gd name="T5" fmla="*/ 33 h 315"/>
                <a:gd name="T6" fmla="*/ 0 w 212"/>
                <a:gd name="T7" fmla="*/ 0 h 315"/>
                <a:gd name="T8" fmla="*/ 0 w 212"/>
                <a:gd name="T9" fmla="*/ 216 h 315"/>
                <a:gd name="T10" fmla="*/ 29 w 212"/>
                <a:gd name="T11" fmla="*/ 263 h 315"/>
                <a:gd name="T12" fmla="*/ 29 w 212"/>
                <a:gd name="T13" fmla="*/ 315 h 315"/>
                <a:gd name="T14" fmla="*/ 185 w 212"/>
                <a:gd name="T15" fmla="*/ 315 h 315"/>
                <a:gd name="T16" fmla="*/ 185 w 212"/>
                <a:gd name="T17" fmla="*/ 263 h 315"/>
                <a:gd name="T18" fmla="*/ 212 w 212"/>
                <a:gd name="T19" fmla="*/ 246 h 315"/>
                <a:gd name="T20" fmla="*/ 39 w 212"/>
                <a:gd name="T21" fmla="*/ 246 h 315"/>
                <a:gd name="T22" fmla="*/ 39 w 212"/>
                <a:gd name="T23" fmla="*/ 22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315">
                  <a:moveTo>
                    <a:pt x="39" y="224"/>
                  </a:moveTo>
                  <a:cubicBezTo>
                    <a:pt x="39" y="224"/>
                    <a:pt x="39" y="224"/>
                    <a:pt x="39" y="224"/>
                  </a:cubicBezTo>
                  <a:cubicBezTo>
                    <a:pt x="39" y="33"/>
                    <a:pt x="39" y="33"/>
                    <a:pt x="39" y="33"/>
                  </a:cubicBezTo>
                  <a:cubicBezTo>
                    <a:pt x="36" y="14"/>
                    <a:pt x="19" y="0"/>
                    <a:pt x="0" y="0"/>
                  </a:cubicBezTo>
                  <a:cubicBezTo>
                    <a:pt x="0" y="216"/>
                    <a:pt x="0" y="216"/>
                    <a:pt x="0" y="216"/>
                  </a:cubicBezTo>
                  <a:cubicBezTo>
                    <a:pt x="29" y="263"/>
                    <a:pt x="29" y="263"/>
                    <a:pt x="29" y="263"/>
                  </a:cubicBezTo>
                  <a:cubicBezTo>
                    <a:pt x="29" y="315"/>
                    <a:pt x="29" y="315"/>
                    <a:pt x="29" y="315"/>
                  </a:cubicBezTo>
                  <a:cubicBezTo>
                    <a:pt x="185" y="315"/>
                    <a:pt x="185" y="315"/>
                    <a:pt x="185" y="315"/>
                  </a:cubicBezTo>
                  <a:cubicBezTo>
                    <a:pt x="185" y="263"/>
                    <a:pt x="185" y="263"/>
                    <a:pt x="185" y="263"/>
                  </a:cubicBezTo>
                  <a:cubicBezTo>
                    <a:pt x="197" y="262"/>
                    <a:pt x="206" y="256"/>
                    <a:pt x="212" y="246"/>
                  </a:cubicBezTo>
                  <a:cubicBezTo>
                    <a:pt x="39" y="246"/>
                    <a:pt x="39" y="246"/>
                    <a:pt x="39" y="246"/>
                  </a:cubicBezTo>
                  <a:lnTo>
                    <a:pt x="39" y="224"/>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7" name="Title 16"/>
          <p:cNvSpPr>
            <a:spLocks noGrp="1"/>
          </p:cNvSpPr>
          <p:nvPr>
            <p:ph type="title"/>
          </p:nvPr>
        </p:nvSpPr>
        <p:spPr/>
        <p:txBody>
          <a:bodyPr/>
          <a:lstStyle/>
          <a:p>
            <a:r>
              <a:rPr lang="en-US"/>
              <a:t>We support multiple platforms</a:t>
            </a:r>
          </a:p>
        </p:txBody>
      </p:sp>
      <p:sp>
        <p:nvSpPr>
          <p:cNvPr id="19" name="Text Placeholder 5">
            <a:extLst>
              <a:ext uri="{FF2B5EF4-FFF2-40B4-BE49-F238E27FC236}">
                <a16:creationId xmlns:a16="http://schemas.microsoft.com/office/drawing/2014/main" id="{11580B58-FF8B-3A41-AB92-CB01F16C483E}"/>
              </a:ext>
            </a:extLst>
          </p:cNvPr>
          <p:cNvSpPr>
            <a:spLocks noGrp="1"/>
          </p:cNvSpPr>
          <p:nvPr>
            <p:ph type="body" sz="quarter" idx="10"/>
          </p:nvPr>
        </p:nvSpPr>
        <p:spPr>
          <a:xfrm>
            <a:off x="586390" y="1434370"/>
            <a:ext cx="2525300" cy="1982081"/>
          </a:xfrm>
        </p:spPr>
        <p:txBody>
          <a:bodyPr/>
          <a:lstStyle/>
          <a:p>
            <a:r>
              <a:rPr lang="en-US"/>
              <a:t>iOS</a:t>
            </a:r>
          </a:p>
          <a:p>
            <a:r>
              <a:rPr lang="en-US"/>
              <a:t>Android</a:t>
            </a:r>
          </a:p>
          <a:p>
            <a:r>
              <a:rPr lang="en-US"/>
              <a:t>Windows</a:t>
            </a:r>
          </a:p>
          <a:p>
            <a:r>
              <a:rPr lang="en-US"/>
              <a:t>Mac</a:t>
            </a:r>
          </a:p>
        </p:txBody>
      </p:sp>
      <p:grpSp>
        <p:nvGrpSpPr>
          <p:cNvPr id="92" name="Group 91">
            <a:extLst>
              <a:ext uri="{FF2B5EF4-FFF2-40B4-BE49-F238E27FC236}">
                <a16:creationId xmlns:a16="http://schemas.microsoft.com/office/drawing/2014/main" id="{8AF3389A-F71A-4795-A15B-11D42AE1EE72}"/>
              </a:ext>
            </a:extLst>
          </p:cNvPr>
          <p:cNvGrpSpPr/>
          <p:nvPr/>
        </p:nvGrpSpPr>
        <p:grpSpPr>
          <a:xfrm>
            <a:off x="5732462" y="2752372"/>
            <a:ext cx="692150" cy="1225550"/>
            <a:chOff x="5732462" y="2752372"/>
            <a:chExt cx="692150" cy="1225550"/>
          </a:xfrm>
        </p:grpSpPr>
        <p:sp>
          <p:nvSpPr>
            <p:cNvPr id="10" name="Freeform 11">
              <a:extLst>
                <a:ext uri="{FF2B5EF4-FFF2-40B4-BE49-F238E27FC236}">
                  <a16:creationId xmlns:a16="http://schemas.microsoft.com/office/drawing/2014/main" id="{7160208A-66D9-466D-B600-D9EB44484137}"/>
                </a:ext>
              </a:extLst>
            </p:cNvPr>
            <p:cNvSpPr>
              <a:spLocks noEditPoints="1"/>
            </p:cNvSpPr>
            <p:nvPr/>
          </p:nvSpPr>
          <p:spPr bwMode="auto">
            <a:xfrm>
              <a:off x="5732462" y="3109559"/>
              <a:ext cx="692150" cy="868363"/>
            </a:xfrm>
            <a:custGeom>
              <a:avLst/>
              <a:gdLst>
                <a:gd name="T0" fmla="*/ 202 w 202"/>
                <a:gd name="T1" fmla="*/ 117 h 255"/>
                <a:gd name="T2" fmla="*/ 182 w 202"/>
                <a:gd name="T3" fmla="*/ 97 h 255"/>
                <a:gd name="T4" fmla="*/ 182 w 202"/>
                <a:gd name="T5" fmla="*/ 137 h 255"/>
                <a:gd name="T6" fmla="*/ 202 w 202"/>
                <a:gd name="T7" fmla="*/ 117 h 255"/>
                <a:gd name="T8" fmla="*/ 202 w 202"/>
                <a:gd name="T9" fmla="*/ 77 h 255"/>
                <a:gd name="T10" fmla="*/ 182 w 202"/>
                <a:gd name="T11" fmla="*/ 57 h 255"/>
                <a:gd name="T12" fmla="*/ 182 w 202"/>
                <a:gd name="T13" fmla="*/ 97 h 255"/>
                <a:gd name="T14" fmla="*/ 202 w 202"/>
                <a:gd name="T15" fmla="*/ 77 h 255"/>
                <a:gd name="T16" fmla="*/ 202 w 202"/>
                <a:gd name="T17" fmla="*/ 36 h 255"/>
                <a:gd name="T18" fmla="*/ 182 w 202"/>
                <a:gd name="T19" fmla="*/ 17 h 255"/>
                <a:gd name="T20" fmla="*/ 182 w 202"/>
                <a:gd name="T21" fmla="*/ 57 h 255"/>
                <a:gd name="T22" fmla="*/ 202 w 202"/>
                <a:gd name="T23" fmla="*/ 36 h 255"/>
                <a:gd name="T24" fmla="*/ 32 w 202"/>
                <a:gd name="T25" fmla="*/ 27 h 255"/>
                <a:gd name="T26" fmla="*/ 0 w 202"/>
                <a:gd name="T27" fmla="*/ 0 h 255"/>
                <a:gd name="T28" fmla="*/ 0 w 202"/>
                <a:gd name="T29" fmla="*/ 175 h 255"/>
                <a:gd name="T30" fmla="*/ 25 w 202"/>
                <a:gd name="T31" fmla="*/ 214 h 255"/>
                <a:gd name="T32" fmla="*/ 25 w 202"/>
                <a:gd name="T33" fmla="*/ 255 h 255"/>
                <a:gd name="T34" fmla="*/ 152 w 202"/>
                <a:gd name="T35" fmla="*/ 255 h 255"/>
                <a:gd name="T36" fmla="*/ 152 w 202"/>
                <a:gd name="T37" fmla="*/ 214 h 255"/>
                <a:gd name="T38" fmla="*/ 177 w 202"/>
                <a:gd name="T39" fmla="*/ 193 h 255"/>
                <a:gd name="T40" fmla="*/ 175 w 202"/>
                <a:gd name="T41" fmla="*/ 193 h 255"/>
                <a:gd name="T42" fmla="*/ 39 w 202"/>
                <a:gd name="T43" fmla="*/ 193 h 255"/>
                <a:gd name="T44" fmla="*/ 32 w 202"/>
                <a:gd name="T45" fmla="*/ 187 h 255"/>
                <a:gd name="T46" fmla="*/ 32 w 202"/>
                <a:gd name="T47" fmla="*/ 27 h 255"/>
                <a:gd name="T48" fmla="*/ 182 w 202"/>
                <a:gd name="T49" fmla="*/ 178 h 255"/>
                <a:gd name="T50" fmla="*/ 202 w 202"/>
                <a:gd name="T51" fmla="*/ 157 h 255"/>
                <a:gd name="T52" fmla="*/ 182 w 202"/>
                <a:gd name="T53" fmla="*/ 137 h 255"/>
                <a:gd name="T54" fmla="*/ 182 w 202"/>
                <a:gd name="T55" fmla="*/ 178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2" h="255">
                  <a:moveTo>
                    <a:pt x="202" y="117"/>
                  </a:moveTo>
                  <a:cubicBezTo>
                    <a:pt x="202" y="106"/>
                    <a:pt x="193" y="97"/>
                    <a:pt x="182" y="97"/>
                  </a:cubicBezTo>
                  <a:cubicBezTo>
                    <a:pt x="182" y="137"/>
                    <a:pt x="182" y="137"/>
                    <a:pt x="182" y="137"/>
                  </a:cubicBezTo>
                  <a:cubicBezTo>
                    <a:pt x="193" y="137"/>
                    <a:pt x="202" y="128"/>
                    <a:pt x="202" y="117"/>
                  </a:cubicBezTo>
                  <a:close/>
                  <a:moveTo>
                    <a:pt x="202" y="77"/>
                  </a:moveTo>
                  <a:cubicBezTo>
                    <a:pt x="202" y="66"/>
                    <a:pt x="193" y="57"/>
                    <a:pt x="182" y="57"/>
                  </a:cubicBezTo>
                  <a:cubicBezTo>
                    <a:pt x="182" y="97"/>
                    <a:pt x="182" y="97"/>
                    <a:pt x="182" y="97"/>
                  </a:cubicBezTo>
                  <a:cubicBezTo>
                    <a:pt x="193" y="97"/>
                    <a:pt x="202" y="88"/>
                    <a:pt x="202" y="77"/>
                  </a:cubicBezTo>
                  <a:close/>
                  <a:moveTo>
                    <a:pt x="202" y="36"/>
                  </a:moveTo>
                  <a:cubicBezTo>
                    <a:pt x="202" y="26"/>
                    <a:pt x="193" y="17"/>
                    <a:pt x="182" y="17"/>
                  </a:cubicBezTo>
                  <a:cubicBezTo>
                    <a:pt x="182" y="57"/>
                    <a:pt x="182" y="57"/>
                    <a:pt x="182" y="57"/>
                  </a:cubicBezTo>
                  <a:cubicBezTo>
                    <a:pt x="193" y="57"/>
                    <a:pt x="202" y="48"/>
                    <a:pt x="202" y="36"/>
                  </a:cubicBezTo>
                  <a:close/>
                  <a:moveTo>
                    <a:pt x="32" y="27"/>
                  </a:moveTo>
                  <a:cubicBezTo>
                    <a:pt x="30" y="12"/>
                    <a:pt x="16" y="0"/>
                    <a:pt x="0" y="0"/>
                  </a:cubicBezTo>
                  <a:cubicBezTo>
                    <a:pt x="0" y="175"/>
                    <a:pt x="0" y="175"/>
                    <a:pt x="0" y="175"/>
                  </a:cubicBezTo>
                  <a:cubicBezTo>
                    <a:pt x="25" y="214"/>
                    <a:pt x="25" y="214"/>
                    <a:pt x="25" y="214"/>
                  </a:cubicBezTo>
                  <a:cubicBezTo>
                    <a:pt x="25" y="255"/>
                    <a:pt x="25" y="255"/>
                    <a:pt x="25" y="255"/>
                  </a:cubicBezTo>
                  <a:cubicBezTo>
                    <a:pt x="152" y="255"/>
                    <a:pt x="152" y="255"/>
                    <a:pt x="152" y="255"/>
                  </a:cubicBezTo>
                  <a:cubicBezTo>
                    <a:pt x="152" y="214"/>
                    <a:pt x="152" y="214"/>
                    <a:pt x="152" y="214"/>
                  </a:cubicBezTo>
                  <a:cubicBezTo>
                    <a:pt x="163" y="212"/>
                    <a:pt x="173" y="204"/>
                    <a:pt x="177" y="193"/>
                  </a:cubicBezTo>
                  <a:cubicBezTo>
                    <a:pt x="176" y="193"/>
                    <a:pt x="175" y="193"/>
                    <a:pt x="175" y="193"/>
                  </a:cubicBezTo>
                  <a:cubicBezTo>
                    <a:pt x="39" y="193"/>
                    <a:pt x="39" y="193"/>
                    <a:pt x="39" y="193"/>
                  </a:cubicBezTo>
                  <a:cubicBezTo>
                    <a:pt x="32" y="193"/>
                    <a:pt x="32" y="187"/>
                    <a:pt x="32" y="187"/>
                  </a:cubicBezTo>
                  <a:lnTo>
                    <a:pt x="32" y="27"/>
                  </a:lnTo>
                  <a:close/>
                  <a:moveTo>
                    <a:pt x="182" y="178"/>
                  </a:moveTo>
                  <a:cubicBezTo>
                    <a:pt x="193" y="178"/>
                    <a:pt x="202" y="169"/>
                    <a:pt x="202" y="157"/>
                  </a:cubicBezTo>
                  <a:cubicBezTo>
                    <a:pt x="202" y="146"/>
                    <a:pt x="193" y="137"/>
                    <a:pt x="182" y="137"/>
                  </a:cubicBezTo>
                  <a:lnTo>
                    <a:pt x="182" y="178"/>
                  </a:ln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13">
              <a:extLst>
                <a:ext uri="{FF2B5EF4-FFF2-40B4-BE49-F238E27FC236}">
                  <a16:creationId xmlns:a16="http://schemas.microsoft.com/office/drawing/2014/main" id="{73EF7B0D-F4D0-4741-9A38-BD2B1784765F}"/>
                </a:ext>
              </a:extLst>
            </p:cNvPr>
            <p:cNvSpPr>
              <a:spLocks/>
            </p:cNvSpPr>
            <p:nvPr/>
          </p:nvSpPr>
          <p:spPr bwMode="auto">
            <a:xfrm>
              <a:off x="5842000" y="2752372"/>
              <a:ext cx="514350" cy="1014413"/>
            </a:xfrm>
            <a:custGeom>
              <a:avLst/>
              <a:gdLst>
                <a:gd name="T0" fmla="*/ 7 w 150"/>
                <a:gd name="T1" fmla="*/ 0 h 298"/>
                <a:gd name="T2" fmla="*/ 0 w 150"/>
                <a:gd name="T3" fmla="*/ 6 h 298"/>
                <a:gd name="T4" fmla="*/ 0 w 150"/>
                <a:gd name="T5" fmla="*/ 292 h 298"/>
                <a:gd name="T6" fmla="*/ 7 w 150"/>
                <a:gd name="T7" fmla="*/ 298 h 298"/>
                <a:gd name="T8" fmla="*/ 143 w 150"/>
                <a:gd name="T9" fmla="*/ 298 h 298"/>
                <a:gd name="T10" fmla="*/ 150 w 150"/>
                <a:gd name="T11" fmla="*/ 292 h 298"/>
                <a:gd name="T12" fmla="*/ 150 w 150"/>
                <a:gd name="T13" fmla="*/ 6 h 298"/>
                <a:gd name="T14" fmla="*/ 143 w 150"/>
                <a:gd name="T15" fmla="*/ 0 h 298"/>
                <a:gd name="T16" fmla="*/ 19 w 150"/>
                <a:gd name="T17" fmla="*/ 0 h 298"/>
                <a:gd name="T18" fmla="*/ 7 w 150"/>
                <a:gd name="T1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298">
                  <a:moveTo>
                    <a:pt x="7" y="0"/>
                  </a:moveTo>
                  <a:cubicBezTo>
                    <a:pt x="7" y="0"/>
                    <a:pt x="0" y="0"/>
                    <a:pt x="0" y="6"/>
                  </a:cubicBezTo>
                  <a:cubicBezTo>
                    <a:pt x="0" y="292"/>
                    <a:pt x="0" y="292"/>
                    <a:pt x="0" y="292"/>
                  </a:cubicBezTo>
                  <a:cubicBezTo>
                    <a:pt x="0" y="292"/>
                    <a:pt x="0" y="298"/>
                    <a:pt x="7" y="298"/>
                  </a:cubicBezTo>
                  <a:cubicBezTo>
                    <a:pt x="143" y="298"/>
                    <a:pt x="143" y="298"/>
                    <a:pt x="143" y="298"/>
                  </a:cubicBezTo>
                  <a:cubicBezTo>
                    <a:pt x="143" y="298"/>
                    <a:pt x="150" y="298"/>
                    <a:pt x="150" y="292"/>
                  </a:cubicBezTo>
                  <a:cubicBezTo>
                    <a:pt x="150" y="6"/>
                    <a:pt x="150" y="6"/>
                    <a:pt x="150" y="6"/>
                  </a:cubicBezTo>
                  <a:cubicBezTo>
                    <a:pt x="150" y="6"/>
                    <a:pt x="150" y="0"/>
                    <a:pt x="143" y="0"/>
                  </a:cubicBezTo>
                  <a:cubicBezTo>
                    <a:pt x="19" y="0"/>
                    <a:pt x="19" y="0"/>
                    <a:pt x="19" y="0"/>
                  </a:cubicBezTo>
                  <a:lnTo>
                    <a:pt x="7" y="0"/>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 name="Rectangle 14">
              <a:extLst>
                <a:ext uri="{FF2B5EF4-FFF2-40B4-BE49-F238E27FC236}">
                  <a16:creationId xmlns:a16="http://schemas.microsoft.com/office/drawing/2014/main" id="{E8CCCE5D-9F6B-4E9E-9908-A7FA4D2107AA}"/>
                </a:ext>
              </a:extLst>
            </p:cNvPr>
            <p:cNvSpPr>
              <a:spLocks noChangeArrowheads="1"/>
            </p:cNvSpPr>
            <p:nvPr/>
          </p:nvSpPr>
          <p:spPr bwMode="auto">
            <a:xfrm>
              <a:off x="6000750" y="3079397"/>
              <a:ext cx="198438" cy="20002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 name="Rectangle 15">
              <a:extLst>
                <a:ext uri="{FF2B5EF4-FFF2-40B4-BE49-F238E27FC236}">
                  <a16:creationId xmlns:a16="http://schemas.microsoft.com/office/drawing/2014/main" id="{D6007AD9-6B20-4EF1-942E-A166BDC77555}"/>
                </a:ext>
              </a:extLst>
            </p:cNvPr>
            <p:cNvSpPr>
              <a:spLocks noChangeArrowheads="1"/>
            </p:cNvSpPr>
            <p:nvPr/>
          </p:nvSpPr>
          <p:spPr bwMode="auto">
            <a:xfrm>
              <a:off x="5891212" y="2973034"/>
              <a:ext cx="95250" cy="92075"/>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Rectangle 16">
              <a:extLst>
                <a:ext uri="{FF2B5EF4-FFF2-40B4-BE49-F238E27FC236}">
                  <a16:creationId xmlns:a16="http://schemas.microsoft.com/office/drawing/2014/main" id="{2FE1DDE1-1282-4E0B-8F15-0B2B32F2F156}"/>
                </a:ext>
              </a:extLst>
            </p:cNvPr>
            <p:cNvSpPr>
              <a:spLocks noChangeArrowheads="1"/>
            </p:cNvSpPr>
            <p:nvPr/>
          </p:nvSpPr>
          <p:spPr bwMode="auto">
            <a:xfrm>
              <a:off x="5891212" y="3079397"/>
              <a:ext cx="95250" cy="95250"/>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 name="Rectangle 17">
              <a:extLst>
                <a:ext uri="{FF2B5EF4-FFF2-40B4-BE49-F238E27FC236}">
                  <a16:creationId xmlns:a16="http://schemas.microsoft.com/office/drawing/2014/main" id="{288F67AA-428E-4A69-9D70-D68A77CB2707}"/>
                </a:ext>
              </a:extLst>
            </p:cNvPr>
            <p:cNvSpPr>
              <a:spLocks noChangeArrowheads="1"/>
            </p:cNvSpPr>
            <p:nvPr/>
          </p:nvSpPr>
          <p:spPr bwMode="auto">
            <a:xfrm>
              <a:off x="5891212" y="3187347"/>
              <a:ext cx="95250" cy="920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Rectangle 18">
              <a:extLst>
                <a:ext uri="{FF2B5EF4-FFF2-40B4-BE49-F238E27FC236}">
                  <a16:creationId xmlns:a16="http://schemas.microsoft.com/office/drawing/2014/main" id="{0EA72228-40DB-44B2-A878-B04F173D5062}"/>
                </a:ext>
              </a:extLst>
            </p:cNvPr>
            <p:cNvSpPr>
              <a:spLocks noChangeArrowheads="1"/>
            </p:cNvSpPr>
            <p:nvPr/>
          </p:nvSpPr>
          <p:spPr bwMode="auto">
            <a:xfrm>
              <a:off x="5891212" y="3293709"/>
              <a:ext cx="201613" cy="196850"/>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Rectangle 19">
              <a:extLst>
                <a:ext uri="{FF2B5EF4-FFF2-40B4-BE49-F238E27FC236}">
                  <a16:creationId xmlns:a16="http://schemas.microsoft.com/office/drawing/2014/main" id="{993951BD-9ADA-429E-828B-03F9E4043518}"/>
                </a:ext>
              </a:extLst>
            </p:cNvPr>
            <p:cNvSpPr>
              <a:spLocks noChangeArrowheads="1"/>
            </p:cNvSpPr>
            <p:nvPr/>
          </p:nvSpPr>
          <p:spPr bwMode="auto">
            <a:xfrm>
              <a:off x="5891212" y="3508022"/>
              <a:ext cx="417513" cy="920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 name="Rectangle 20">
              <a:extLst>
                <a:ext uri="{FF2B5EF4-FFF2-40B4-BE49-F238E27FC236}">
                  <a16:creationId xmlns:a16="http://schemas.microsoft.com/office/drawing/2014/main" id="{93E3D711-D0B1-4603-AA34-E60DF9845F36}"/>
                </a:ext>
              </a:extLst>
            </p:cNvPr>
            <p:cNvSpPr>
              <a:spLocks noChangeArrowheads="1"/>
            </p:cNvSpPr>
            <p:nvPr/>
          </p:nvSpPr>
          <p:spPr bwMode="auto">
            <a:xfrm>
              <a:off x="6000750" y="2973034"/>
              <a:ext cx="92075" cy="92075"/>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Rectangle 21">
              <a:extLst>
                <a:ext uri="{FF2B5EF4-FFF2-40B4-BE49-F238E27FC236}">
                  <a16:creationId xmlns:a16="http://schemas.microsoft.com/office/drawing/2014/main" id="{816C8863-651C-459A-8D4F-F0C8170F5771}"/>
                </a:ext>
              </a:extLst>
            </p:cNvPr>
            <p:cNvSpPr>
              <a:spLocks noChangeArrowheads="1"/>
            </p:cNvSpPr>
            <p:nvPr/>
          </p:nvSpPr>
          <p:spPr bwMode="auto">
            <a:xfrm>
              <a:off x="6107112" y="2973034"/>
              <a:ext cx="92075" cy="92075"/>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4" name="Rectangle 22">
              <a:extLst>
                <a:ext uri="{FF2B5EF4-FFF2-40B4-BE49-F238E27FC236}">
                  <a16:creationId xmlns:a16="http://schemas.microsoft.com/office/drawing/2014/main" id="{657A128D-3A70-46F4-A59A-2EA9CDA7520A}"/>
                </a:ext>
              </a:extLst>
            </p:cNvPr>
            <p:cNvSpPr>
              <a:spLocks noChangeArrowheads="1"/>
            </p:cNvSpPr>
            <p:nvPr/>
          </p:nvSpPr>
          <p:spPr bwMode="auto">
            <a:xfrm>
              <a:off x="6107112" y="3293709"/>
              <a:ext cx="92075" cy="920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Rectangle 23">
              <a:extLst>
                <a:ext uri="{FF2B5EF4-FFF2-40B4-BE49-F238E27FC236}">
                  <a16:creationId xmlns:a16="http://schemas.microsoft.com/office/drawing/2014/main" id="{F4820735-54BD-4DFD-BAA3-4B143F0096F8}"/>
                </a:ext>
              </a:extLst>
            </p:cNvPr>
            <p:cNvSpPr>
              <a:spLocks noChangeArrowheads="1"/>
            </p:cNvSpPr>
            <p:nvPr/>
          </p:nvSpPr>
          <p:spPr bwMode="auto">
            <a:xfrm>
              <a:off x="6107112" y="3403247"/>
              <a:ext cx="92075" cy="8731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Rectangle 24">
              <a:extLst>
                <a:ext uri="{FF2B5EF4-FFF2-40B4-BE49-F238E27FC236}">
                  <a16:creationId xmlns:a16="http://schemas.microsoft.com/office/drawing/2014/main" id="{3944F346-109C-4B91-8745-C2FA80A6ECC8}"/>
                </a:ext>
              </a:extLst>
            </p:cNvPr>
            <p:cNvSpPr>
              <a:spLocks noChangeArrowheads="1"/>
            </p:cNvSpPr>
            <p:nvPr/>
          </p:nvSpPr>
          <p:spPr bwMode="auto">
            <a:xfrm>
              <a:off x="6211887" y="2973034"/>
              <a:ext cx="96838" cy="92075"/>
            </a:xfrm>
            <a:prstGeom prst="rect">
              <a:avLst/>
            </a:prstGeom>
            <a:solidFill>
              <a:srgbClr val="409A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7" name="Rectangle 25">
              <a:extLst>
                <a:ext uri="{FF2B5EF4-FFF2-40B4-BE49-F238E27FC236}">
                  <a16:creationId xmlns:a16="http://schemas.microsoft.com/office/drawing/2014/main" id="{5D3EFD09-E691-4A21-BCB3-500C338E4297}"/>
                </a:ext>
              </a:extLst>
            </p:cNvPr>
            <p:cNvSpPr>
              <a:spLocks noChangeArrowheads="1"/>
            </p:cNvSpPr>
            <p:nvPr/>
          </p:nvSpPr>
          <p:spPr bwMode="auto">
            <a:xfrm>
              <a:off x="6211887" y="3079397"/>
              <a:ext cx="96838" cy="95250"/>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8" name="Rectangle 26">
              <a:extLst>
                <a:ext uri="{FF2B5EF4-FFF2-40B4-BE49-F238E27FC236}">
                  <a16:creationId xmlns:a16="http://schemas.microsoft.com/office/drawing/2014/main" id="{390D37E8-4FDE-44B0-967B-FB9045CC427A}"/>
                </a:ext>
              </a:extLst>
            </p:cNvPr>
            <p:cNvSpPr>
              <a:spLocks noChangeArrowheads="1"/>
            </p:cNvSpPr>
            <p:nvPr/>
          </p:nvSpPr>
          <p:spPr bwMode="auto">
            <a:xfrm>
              <a:off x="6211887" y="3187347"/>
              <a:ext cx="96838" cy="920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9" name="Rectangle 27">
              <a:extLst>
                <a:ext uri="{FF2B5EF4-FFF2-40B4-BE49-F238E27FC236}">
                  <a16:creationId xmlns:a16="http://schemas.microsoft.com/office/drawing/2014/main" id="{DADA72BE-2990-44C0-9268-A2CEBFD26025}"/>
                </a:ext>
              </a:extLst>
            </p:cNvPr>
            <p:cNvSpPr>
              <a:spLocks noChangeArrowheads="1"/>
            </p:cNvSpPr>
            <p:nvPr/>
          </p:nvSpPr>
          <p:spPr bwMode="auto">
            <a:xfrm>
              <a:off x="6211887" y="3293709"/>
              <a:ext cx="96838" cy="92075"/>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0" name="Rectangle 28">
              <a:extLst>
                <a:ext uri="{FF2B5EF4-FFF2-40B4-BE49-F238E27FC236}">
                  <a16:creationId xmlns:a16="http://schemas.microsoft.com/office/drawing/2014/main" id="{84FEEF42-F367-4477-B15D-1404A56A785C}"/>
                </a:ext>
              </a:extLst>
            </p:cNvPr>
            <p:cNvSpPr>
              <a:spLocks noChangeArrowheads="1"/>
            </p:cNvSpPr>
            <p:nvPr/>
          </p:nvSpPr>
          <p:spPr bwMode="auto">
            <a:xfrm>
              <a:off x="6211887" y="3403247"/>
              <a:ext cx="96838" cy="87313"/>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91" name="Group 90">
            <a:extLst>
              <a:ext uri="{FF2B5EF4-FFF2-40B4-BE49-F238E27FC236}">
                <a16:creationId xmlns:a16="http://schemas.microsoft.com/office/drawing/2014/main" id="{871061E4-21B3-479A-A057-19645ACA2901}"/>
              </a:ext>
            </a:extLst>
          </p:cNvPr>
          <p:cNvGrpSpPr/>
          <p:nvPr/>
        </p:nvGrpSpPr>
        <p:grpSpPr>
          <a:xfrm>
            <a:off x="4168775" y="5817834"/>
            <a:ext cx="3862388" cy="2390776"/>
            <a:chOff x="4168775" y="5817834"/>
            <a:chExt cx="3862388" cy="2390776"/>
          </a:xfrm>
        </p:grpSpPr>
        <p:sp>
          <p:nvSpPr>
            <p:cNvPr id="31" name="Rectangle 29">
              <a:extLst>
                <a:ext uri="{FF2B5EF4-FFF2-40B4-BE49-F238E27FC236}">
                  <a16:creationId xmlns:a16="http://schemas.microsoft.com/office/drawing/2014/main" id="{53A294DC-A110-4B5A-A05D-4A7BC21FC3BF}"/>
                </a:ext>
              </a:extLst>
            </p:cNvPr>
            <p:cNvSpPr>
              <a:spLocks noChangeArrowheads="1"/>
            </p:cNvSpPr>
            <p:nvPr/>
          </p:nvSpPr>
          <p:spPr bwMode="auto">
            <a:xfrm>
              <a:off x="4168775" y="5817834"/>
              <a:ext cx="3862388" cy="1150938"/>
            </a:xfrm>
            <a:prstGeom prst="rect">
              <a:avLst/>
            </a:prstGeom>
            <a:solidFill>
              <a:srgbClr val="5C2D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Rectangle 30">
              <a:extLst>
                <a:ext uri="{FF2B5EF4-FFF2-40B4-BE49-F238E27FC236}">
                  <a16:creationId xmlns:a16="http://schemas.microsoft.com/office/drawing/2014/main" id="{CB4EB323-1EEA-4699-8D0B-8697FF509CAE}"/>
                </a:ext>
              </a:extLst>
            </p:cNvPr>
            <p:cNvSpPr>
              <a:spLocks noChangeArrowheads="1"/>
            </p:cNvSpPr>
            <p:nvPr/>
          </p:nvSpPr>
          <p:spPr bwMode="auto">
            <a:xfrm>
              <a:off x="4319587"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3" name="Rectangle 31">
              <a:extLst>
                <a:ext uri="{FF2B5EF4-FFF2-40B4-BE49-F238E27FC236}">
                  <a16:creationId xmlns:a16="http://schemas.microsoft.com/office/drawing/2014/main" id="{0C00D7CF-D4C0-4D3C-8CFB-5D3620546F06}"/>
                </a:ext>
              </a:extLst>
            </p:cNvPr>
            <p:cNvSpPr>
              <a:spLocks noChangeArrowheads="1"/>
            </p:cNvSpPr>
            <p:nvPr/>
          </p:nvSpPr>
          <p:spPr bwMode="auto">
            <a:xfrm>
              <a:off x="4562475"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4" name="Rectangle 32">
              <a:extLst>
                <a:ext uri="{FF2B5EF4-FFF2-40B4-BE49-F238E27FC236}">
                  <a16:creationId xmlns:a16="http://schemas.microsoft.com/office/drawing/2014/main" id="{7F0DE943-02CA-41E5-8B13-07F9A62108D3}"/>
                </a:ext>
              </a:extLst>
            </p:cNvPr>
            <p:cNvSpPr>
              <a:spLocks noChangeArrowheads="1"/>
            </p:cNvSpPr>
            <p:nvPr/>
          </p:nvSpPr>
          <p:spPr bwMode="auto">
            <a:xfrm>
              <a:off x="4805362"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Rectangle 33">
              <a:extLst>
                <a:ext uri="{FF2B5EF4-FFF2-40B4-BE49-F238E27FC236}">
                  <a16:creationId xmlns:a16="http://schemas.microsoft.com/office/drawing/2014/main" id="{61AA8225-5D51-48F1-B47C-2166132971E8}"/>
                </a:ext>
              </a:extLst>
            </p:cNvPr>
            <p:cNvSpPr>
              <a:spLocks noChangeArrowheads="1"/>
            </p:cNvSpPr>
            <p:nvPr/>
          </p:nvSpPr>
          <p:spPr bwMode="auto">
            <a:xfrm>
              <a:off x="5051425" y="5936897"/>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6" name="Rectangle 34">
              <a:extLst>
                <a:ext uri="{FF2B5EF4-FFF2-40B4-BE49-F238E27FC236}">
                  <a16:creationId xmlns:a16="http://schemas.microsoft.com/office/drawing/2014/main" id="{9CFBE5E7-B144-439C-AF8D-6DA7077D66C0}"/>
                </a:ext>
              </a:extLst>
            </p:cNvPr>
            <p:cNvSpPr>
              <a:spLocks noChangeArrowheads="1"/>
            </p:cNvSpPr>
            <p:nvPr/>
          </p:nvSpPr>
          <p:spPr bwMode="auto">
            <a:xfrm>
              <a:off x="5291137"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7" name="Rectangle 35">
              <a:extLst>
                <a:ext uri="{FF2B5EF4-FFF2-40B4-BE49-F238E27FC236}">
                  <a16:creationId xmlns:a16="http://schemas.microsoft.com/office/drawing/2014/main" id="{E6622128-045D-4EFF-8668-A3E3698AAFA9}"/>
                </a:ext>
              </a:extLst>
            </p:cNvPr>
            <p:cNvSpPr>
              <a:spLocks noChangeArrowheads="1"/>
            </p:cNvSpPr>
            <p:nvPr/>
          </p:nvSpPr>
          <p:spPr bwMode="auto">
            <a:xfrm>
              <a:off x="5538787" y="5936897"/>
              <a:ext cx="149225"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8" name="Rectangle 36">
              <a:extLst>
                <a:ext uri="{FF2B5EF4-FFF2-40B4-BE49-F238E27FC236}">
                  <a16:creationId xmlns:a16="http://schemas.microsoft.com/office/drawing/2014/main" id="{754E5732-B187-4BC0-956D-72984351D084}"/>
                </a:ext>
              </a:extLst>
            </p:cNvPr>
            <p:cNvSpPr>
              <a:spLocks noChangeArrowheads="1"/>
            </p:cNvSpPr>
            <p:nvPr/>
          </p:nvSpPr>
          <p:spPr bwMode="auto">
            <a:xfrm>
              <a:off x="5776912" y="5936897"/>
              <a:ext cx="158750"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39" name="Rectangle 37">
              <a:extLst>
                <a:ext uri="{FF2B5EF4-FFF2-40B4-BE49-F238E27FC236}">
                  <a16:creationId xmlns:a16="http://schemas.microsoft.com/office/drawing/2014/main" id="{BA4405D0-82CE-4890-8AB6-1B8CD2995F1B}"/>
                </a:ext>
              </a:extLst>
            </p:cNvPr>
            <p:cNvSpPr>
              <a:spLocks noChangeArrowheads="1"/>
            </p:cNvSpPr>
            <p:nvPr/>
          </p:nvSpPr>
          <p:spPr bwMode="auto">
            <a:xfrm>
              <a:off x="6024562" y="5936897"/>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0" name="Rectangle 38">
              <a:extLst>
                <a:ext uri="{FF2B5EF4-FFF2-40B4-BE49-F238E27FC236}">
                  <a16:creationId xmlns:a16="http://schemas.microsoft.com/office/drawing/2014/main" id="{1B4263C4-D613-46D2-A783-9CAD9CB5AB7E}"/>
                </a:ext>
              </a:extLst>
            </p:cNvPr>
            <p:cNvSpPr>
              <a:spLocks noChangeArrowheads="1"/>
            </p:cNvSpPr>
            <p:nvPr/>
          </p:nvSpPr>
          <p:spPr bwMode="auto">
            <a:xfrm>
              <a:off x="6267450"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1" name="Rectangle 39">
              <a:extLst>
                <a:ext uri="{FF2B5EF4-FFF2-40B4-BE49-F238E27FC236}">
                  <a16:creationId xmlns:a16="http://schemas.microsoft.com/office/drawing/2014/main" id="{F6500A17-97F4-4401-B44D-3B4E26E98FCC}"/>
                </a:ext>
              </a:extLst>
            </p:cNvPr>
            <p:cNvSpPr>
              <a:spLocks noChangeArrowheads="1"/>
            </p:cNvSpPr>
            <p:nvPr/>
          </p:nvSpPr>
          <p:spPr bwMode="auto">
            <a:xfrm>
              <a:off x="6510337" y="5936897"/>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2" name="Rectangle 40">
              <a:extLst>
                <a:ext uri="{FF2B5EF4-FFF2-40B4-BE49-F238E27FC236}">
                  <a16:creationId xmlns:a16="http://schemas.microsoft.com/office/drawing/2014/main" id="{FD3EB925-0E39-4340-9C55-0FE77669C829}"/>
                </a:ext>
              </a:extLst>
            </p:cNvPr>
            <p:cNvSpPr>
              <a:spLocks noChangeArrowheads="1"/>
            </p:cNvSpPr>
            <p:nvPr/>
          </p:nvSpPr>
          <p:spPr bwMode="auto">
            <a:xfrm>
              <a:off x="6753225"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3" name="Rectangle 41">
              <a:extLst>
                <a:ext uri="{FF2B5EF4-FFF2-40B4-BE49-F238E27FC236}">
                  <a16:creationId xmlns:a16="http://schemas.microsoft.com/office/drawing/2014/main" id="{6E590749-C2F3-40FB-946C-7DDDC32EAB8F}"/>
                </a:ext>
              </a:extLst>
            </p:cNvPr>
            <p:cNvSpPr>
              <a:spLocks noChangeArrowheads="1"/>
            </p:cNvSpPr>
            <p:nvPr/>
          </p:nvSpPr>
          <p:spPr bwMode="auto">
            <a:xfrm>
              <a:off x="6996112" y="5936897"/>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4" name="Rectangle 42">
              <a:extLst>
                <a:ext uri="{FF2B5EF4-FFF2-40B4-BE49-F238E27FC236}">
                  <a16:creationId xmlns:a16="http://schemas.microsoft.com/office/drawing/2014/main" id="{494D389D-1570-49F3-9CCC-04F7729D4904}"/>
                </a:ext>
              </a:extLst>
            </p:cNvPr>
            <p:cNvSpPr>
              <a:spLocks noChangeArrowheads="1"/>
            </p:cNvSpPr>
            <p:nvPr/>
          </p:nvSpPr>
          <p:spPr bwMode="auto">
            <a:xfrm>
              <a:off x="7239000"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5" name="Rectangle 43">
              <a:extLst>
                <a:ext uri="{FF2B5EF4-FFF2-40B4-BE49-F238E27FC236}">
                  <a16:creationId xmlns:a16="http://schemas.microsoft.com/office/drawing/2014/main" id="{EF01DEB7-AB61-4CAF-8ED8-D2693F72BA0B}"/>
                </a:ext>
              </a:extLst>
            </p:cNvPr>
            <p:cNvSpPr>
              <a:spLocks noChangeArrowheads="1"/>
            </p:cNvSpPr>
            <p:nvPr/>
          </p:nvSpPr>
          <p:spPr bwMode="auto">
            <a:xfrm>
              <a:off x="7483475"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6" name="Rectangle 44">
              <a:extLst>
                <a:ext uri="{FF2B5EF4-FFF2-40B4-BE49-F238E27FC236}">
                  <a16:creationId xmlns:a16="http://schemas.microsoft.com/office/drawing/2014/main" id="{FA01D8A5-2163-4C08-A49B-852FD1210534}"/>
                </a:ext>
              </a:extLst>
            </p:cNvPr>
            <p:cNvSpPr>
              <a:spLocks noChangeArrowheads="1"/>
            </p:cNvSpPr>
            <p:nvPr/>
          </p:nvSpPr>
          <p:spPr bwMode="auto">
            <a:xfrm>
              <a:off x="7726362" y="5936897"/>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Rectangle 45">
              <a:extLst>
                <a:ext uri="{FF2B5EF4-FFF2-40B4-BE49-F238E27FC236}">
                  <a16:creationId xmlns:a16="http://schemas.microsoft.com/office/drawing/2014/main" id="{FF12C9FB-717E-4767-B6A3-8ACF1BC8FCFB}"/>
                </a:ext>
              </a:extLst>
            </p:cNvPr>
            <p:cNvSpPr>
              <a:spLocks noChangeArrowheads="1"/>
            </p:cNvSpPr>
            <p:nvPr/>
          </p:nvSpPr>
          <p:spPr bwMode="auto">
            <a:xfrm>
              <a:off x="4319587"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8" name="Rectangle 46">
              <a:extLst>
                <a:ext uri="{FF2B5EF4-FFF2-40B4-BE49-F238E27FC236}">
                  <a16:creationId xmlns:a16="http://schemas.microsoft.com/office/drawing/2014/main" id="{ED362091-9C09-4D94-AD4E-A22571A9B24B}"/>
                </a:ext>
              </a:extLst>
            </p:cNvPr>
            <p:cNvSpPr>
              <a:spLocks noChangeArrowheads="1"/>
            </p:cNvSpPr>
            <p:nvPr/>
          </p:nvSpPr>
          <p:spPr bwMode="auto">
            <a:xfrm>
              <a:off x="4562475"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49" name="Rectangle 47">
              <a:extLst>
                <a:ext uri="{FF2B5EF4-FFF2-40B4-BE49-F238E27FC236}">
                  <a16:creationId xmlns:a16="http://schemas.microsoft.com/office/drawing/2014/main" id="{6F433113-16A2-4468-902E-A94A2F7DCD2A}"/>
                </a:ext>
              </a:extLst>
            </p:cNvPr>
            <p:cNvSpPr>
              <a:spLocks noChangeArrowheads="1"/>
            </p:cNvSpPr>
            <p:nvPr/>
          </p:nvSpPr>
          <p:spPr bwMode="auto">
            <a:xfrm>
              <a:off x="4805362"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0" name="Rectangle 48">
              <a:extLst>
                <a:ext uri="{FF2B5EF4-FFF2-40B4-BE49-F238E27FC236}">
                  <a16:creationId xmlns:a16="http://schemas.microsoft.com/office/drawing/2014/main" id="{810BB6FD-238C-4D5F-B9B4-40E55F82B4B2}"/>
                </a:ext>
              </a:extLst>
            </p:cNvPr>
            <p:cNvSpPr>
              <a:spLocks noChangeArrowheads="1"/>
            </p:cNvSpPr>
            <p:nvPr/>
          </p:nvSpPr>
          <p:spPr bwMode="auto">
            <a:xfrm>
              <a:off x="5051425" y="6192484"/>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1" name="Rectangle 49">
              <a:extLst>
                <a:ext uri="{FF2B5EF4-FFF2-40B4-BE49-F238E27FC236}">
                  <a16:creationId xmlns:a16="http://schemas.microsoft.com/office/drawing/2014/main" id="{56776C73-3E8B-4A53-8EE1-823876A206F2}"/>
                </a:ext>
              </a:extLst>
            </p:cNvPr>
            <p:cNvSpPr>
              <a:spLocks noChangeArrowheads="1"/>
            </p:cNvSpPr>
            <p:nvPr/>
          </p:nvSpPr>
          <p:spPr bwMode="auto">
            <a:xfrm>
              <a:off x="5291137"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2" name="Rectangle 50">
              <a:extLst>
                <a:ext uri="{FF2B5EF4-FFF2-40B4-BE49-F238E27FC236}">
                  <a16:creationId xmlns:a16="http://schemas.microsoft.com/office/drawing/2014/main" id="{578877A7-BEDB-48D8-A743-3ACF30293528}"/>
                </a:ext>
              </a:extLst>
            </p:cNvPr>
            <p:cNvSpPr>
              <a:spLocks noChangeArrowheads="1"/>
            </p:cNvSpPr>
            <p:nvPr/>
          </p:nvSpPr>
          <p:spPr bwMode="auto">
            <a:xfrm>
              <a:off x="5538787" y="6192484"/>
              <a:ext cx="149225"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3" name="Rectangle 51">
              <a:extLst>
                <a:ext uri="{FF2B5EF4-FFF2-40B4-BE49-F238E27FC236}">
                  <a16:creationId xmlns:a16="http://schemas.microsoft.com/office/drawing/2014/main" id="{88963854-9B73-4960-BBC6-1AE897A63331}"/>
                </a:ext>
              </a:extLst>
            </p:cNvPr>
            <p:cNvSpPr>
              <a:spLocks noChangeArrowheads="1"/>
            </p:cNvSpPr>
            <p:nvPr/>
          </p:nvSpPr>
          <p:spPr bwMode="auto">
            <a:xfrm>
              <a:off x="5776912" y="6192484"/>
              <a:ext cx="158750"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4" name="Rectangle 52">
              <a:extLst>
                <a:ext uri="{FF2B5EF4-FFF2-40B4-BE49-F238E27FC236}">
                  <a16:creationId xmlns:a16="http://schemas.microsoft.com/office/drawing/2014/main" id="{632E0FAA-F68B-449E-B085-3DB1F9FE81D8}"/>
                </a:ext>
              </a:extLst>
            </p:cNvPr>
            <p:cNvSpPr>
              <a:spLocks noChangeArrowheads="1"/>
            </p:cNvSpPr>
            <p:nvPr/>
          </p:nvSpPr>
          <p:spPr bwMode="auto">
            <a:xfrm>
              <a:off x="6024562" y="6192484"/>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5" name="Rectangle 53">
              <a:extLst>
                <a:ext uri="{FF2B5EF4-FFF2-40B4-BE49-F238E27FC236}">
                  <a16:creationId xmlns:a16="http://schemas.microsoft.com/office/drawing/2014/main" id="{3A630391-5C47-4E34-8A39-4EF303BFED04}"/>
                </a:ext>
              </a:extLst>
            </p:cNvPr>
            <p:cNvSpPr>
              <a:spLocks noChangeArrowheads="1"/>
            </p:cNvSpPr>
            <p:nvPr/>
          </p:nvSpPr>
          <p:spPr bwMode="auto">
            <a:xfrm>
              <a:off x="6267450"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6" name="Rectangle 54">
              <a:extLst>
                <a:ext uri="{FF2B5EF4-FFF2-40B4-BE49-F238E27FC236}">
                  <a16:creationId xmlns:a16="http://schemas.microsoft.com/office/drawing/2014/main" id="{DFAF5AFC-8990-408A-8B75-5CDAEC8DEA35}"/>
                </a:ext>
              </a:extLst>
            </p:cNvPr>
            <p:cNvSpPr>
              <a:spLocks noChangeArrowheads="1"/>
            </p:cNvSpPr>
            <p:nvPr/>
          </p:nvSpPr>
          <p:spPr bwMode="auto">
            <a:xfrm>
              <a:off x="6510337" y="6192484"/>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7" name="Rectangle 55">
              <a:extLst>
                <a:ext uri="{FF2B5EF4-FFF2-40B4-BE49-F238E27FC236}">
                  <a16:creationId xmlns:a16="http://schemas.microsoft.com/office/drawing/2014/main" id="{13D7087B-BA27-4C95-91FE-BBE9537A8CF4}"/>
                </a:ext>
              </a:extLst>
            </p:cNvPr>
            <p:cNvSpPr>
              <a:spLocks noChangeArrowheads="1"/>
            </p:cNvSpPr>
            <p:nvPr/>
          </p:nvSpPr>
          <p:spPr bwMode="auto">
            <a:xfrm>
              <a:off x="6753225"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8" name="Rectangle 56">
              <a:extLst>
                <a:ext uri="{FF2B5EF4-FFF2-40B4-BE49-F238E27FC236}">
                  <a16:creationId xmlns:a16="http://schemas.microsoft.com/office/drawing/2014/main" id="{3980F293-295B-41F0-84BC-22C0A5C1C7E7}"/>
                </a:ext>
              </a:extLst>
            </p:cNvPr>
            <p:cNvSpPr>
              <a:spLocks noChangeArrowheads="1"/>
            </p:cNvSpPr>
            <p:nvPr/>
          </p:nvSpPr>
          <p:spPr bwMode="auto">
            <a:xfrm>
              <a:off x="6996112" y="6192484"/>
              <a:ext cx="150813"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59" name="Rectangle 57">
              <a:extLst>
                <a:ext uri="{FF2B5EF4-FFF2-40B4-BE49-F238E27FC236}">
                  <a16:creationId xmlns:a16="http://schemas.microsoft.com/office/drawing/2014/main" id="{510DA5EA-FC19-4FB9-A699-7BEFC76B8014}"/>
                </a:ext>
              </a:extLst>
            </p:cNvPr>
            <p:cNvSpPr>
              <a:spLocks noChangeArrowheads="1"/>
            </p:cNvSpPr>
            <p:nvPr/>
          </p:nvSpPr>
          <p:spPr bwMode="auto">
            <a:xfrm>
              <a:off x="7239000"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0" name="Rectangle 58">
              <a:extLst>
                <a:ext uri="{FF2B5EF4-FFF2-40B4-BE49-F238E27FC236}">
                  <a16:creationId xmlns:a16="http://schemas.microsoft.com/office/drawing/2014/main" id="{4CDB3641-D063-4F77-82E2-60C01C0CEEC3}"/>
                </a:ext>
              </a:extLst>
            </p:cNvPr>
            <p:cNvSpPr>
              <a:spLocks noChangeArrowheads="1"/>
            </p:cNvSpPr>
            <p:nvPr/>
          </p:nvSpPr>
          <p:spPr bwMode="auto">
            <a:xfrm>
              <a:off x="7483475"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1" name="Rectangle 59">
              <a:extLst>
                <a:ext uri="{FF2B5EF4-FFF2-40B4-BE49-F238E27FC236}">
                  <a16:creationId xmlns:a16="http://schemas.microsoft.com/office/drawing/2014/main" id="{E4898703-341E-4A9B-8796-D92E24450A63}"/>
                </a:ext>
              </a:extLst>
            </p:cNvPr>
            <p:cNvSpPr>
              <a:spLocks noChangeArrowheads="1"/>
            </p:cNvSpPr>
            <p:nvPr/>
          </p:nvSpPr>
          <p:spPr bwMode="auto">
            <a:xfrm>
              <a:off x="7726362" y="6192484"/>
              <a:ext cx="153988" cy="149225"/>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2" name="Rectangle 60">
              <a:extLst>
                <a:ext uri="{FF2B5EF4-FFF2-40B4-BE49-F238E27FC236}">
                  <a16:creationId xmlns:a16="http://schemas.microsoft.com/office/drawing/2014/main" id="{30175855-9B6E-4310-A60E-4C66D78935EC}"/>
                </a:ext>
              </a:extLst>
            </p:cNvPr>
            <p:cNvSpPr>
              <a:spLocks noChangeArrowheads="1"/>
            </p:cNvSpPr>
            <p:nvPr/>
          </p:nvSpPr>
          <p:spPr bwMode="auto">
            <a:xfrm>
              <a:off x="4319587"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3" name="Rectangle 61">
              <a:extLst>
                <a:ext uri="{FF2B5EF4-FFF2-40B4-BE49-F238E27FC236}">
                  <a16:creationId xmlns:a16="http://schemas.microsoft.com/office/drawing/2014/main" id="{DD6E2102-B080-4735-85E9-D69BB3D069C5}"/>
                </a:ext>
              </a:extLst>
            </p:cNvPr>
            <p:cNvSpPr>
              <a:spLocks noChangeArrowheads="1"/>
            </p:cNvSpPr>
            <p:nvPr/>
          </p:nvSpPr>
          <p:spPr bwMode="auto">
            <a:xfrm>
              <a:off x="4562475"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4" name="Rectangle 62">
              <a:extLst>
                <a:ext uri="{FF2B5EF4-FFF2-40B4-BE49-F238E27FC236}">
                  <a16:creationId xmlns:a16="http://schemas.microsoft.com/office/drawing/2014/main" id="{51A5E9D2-69AE-4B21-92C6-DB70F2880B96}"/>
                </a:ext>
              </a:extLst>
            </p:cNvPr>
            <p:cNvSpPr>
              <a:spLocks noChangeArrowheads="1"/>
            </p:cNvSpPr>
            <p:nvPr/>
          </p:nvSpPr>
          <p:spPr bwMode="auto">
            <a:xfrm>
              <a:off x="4805362"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5" name="Rectangle 63">
              <a:extLst>
                <a:ext uri="{FF2B5EF4-FFF2-40B4-BE49-F238E27FC236}">
                  <a16:creationId xmlns:a16="http://schemas.microsoft.com/office/drawing/2014/main" id="{0364F91C-A3D0-4666-ADB8-D5277161AB43}"/>
                </a:ext>
              </a:extLst>
            </p:cNvPr>
            <p:cNvSpPr>
              <a:spLocks noChangeArrowheads="1"/>
            </p:cNvSpPr>
            <p:nvPr/>
          </p:nvSpPr>
          <p:spPr bwMode="auto">
            <a:xfrm>
              <a:off x="5051425" y="6444897"/>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6" name="Rectangle 64">
              <a:extLst>
                <a:ext uri="{FF2B5EF4-FFF2-40B4-BE49-F238E27FC236}">
                  <a16:creationId xmlns:a16="http://schemas.microsoft.com/office/drawing/2014/main" id="{3ED08BE7-F446-4482-B5D4-27A30C4EAA49}"/>
                </a:ext>
              </a:extLst>
            </p:cNvPr>
            <p:cNvSpPr>
              <a:spLocks noChangeArrowheads="1"/>
            </p:cNvSpPr>
            <p:nvPr/>
          </p:nvSpPr>
          <p:spPr bwMode="auto">
            <a:xfrm>
              <a:off x="5291137"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7" name="Rectangle 65">
              <a:extLst>
                <a:ext uri="{FF2B5EF4-FFF2-40B4-BE49-F238E27FC236}">
                  <a16:creationId xmlns:a16="http://schemas.microsoft.com/office/drawing/2014/main" id="{DCB5D4FA-B93C-41D1-969D-92D93DD71ACD}"/>
                </a:ext>
              </a:extLst>
            </p:cNvPr>
            <p:cNvSpPr>
              <a:spLocks noChangeArrowheads="1"/>
            </p:cNvSpPr>
            <p:nvPr/>
          </p:nvSpPr>
          <p:spPr bwMode="auto">
            <a:xfrm>
              <a:off x="5538787" y="6444897"/>
              <a:ext cx="149225"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Rectangle 66">
              <a:extLst>
                <a:ext uri="{FF2B5EF4-FFF2-40B4-BE49-F238E27FC236}">
                  <a16:creationId xmlns:a16="http://schemas.microsoft.com/office/drawing/2014/main" id="{64C086E8-0556-48A4-B924-C40B5067A615}"/>
                </a:ext>
              </a:extLst>
            </p:cNvPr>
            <p:cNvSpPr>
              <a:spLocks noChangeArrowheads="1"/>
            </p:cNvSpPr>
            <p:nvPr/>
          </p:nvSpPr>
          <p:spPr bwMode="auto">
            <a:xfrm>
              <a:off x="5776912" y="6444897"/>
              <a:ext cx="158750"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Rectangle 67">
              <a:extLst>
                <a:ext uri="{FF2B5EF4-FFF2-40B4-BE49-F238E27FC236}">
                  <a16:creationId xmlns:a16="http://schemas.microsoft.com/office/drawing/2014/main" id="{2C0AFE22-3649-42CB-A9E5-85DF8BB1541C}"/>
                </a:ext>
              </a:extLst>
            </p:cNvPr>
            <p:cNvSpPr>
              <a:spLocks noChangeArrowheads="1"/>
            </p:cNvSpPr>
            <p:nvPr/>
          </p:nvSpPr>
          <p:spPr bwMode="auto">
            <a:xfrm>
              <a:off x="6024562" y="6444897"/>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Rectangle 68">
              <a:extLst>
                <a:ext uri="{FF2B5EF4-FFF2-40B4-BE49-F238E27FC236}">
                  <a16:creationId xmlns:a16="http://schemas.microsoft.com/office/drawing/2014/main" id="{420A920B-1F61-492E-BD69-C4FD33E5DF14}"/>
                </a:ext>
              </a:extLst>
            </p:cNvPr>
            <p:cNvSpPr>
              <a:spLocks noChangeArrowheads="1"/>
            </p:cNvSpPr>
            <p:nvPr/>
          </p:nvSpPr>
          <p:spPr bwMode="auto">
            <a:xfrm>
              <a:off x="6267450"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Rectangle 69">
              <a:extLst>
                <a:ext uri="{FF2B5EF4-FFF2-40B4-BE49-F238E27FC236}">
                  <a16:creationId xmlns:a16="http://schemas.microsoft.com/office/drawing/2014/main" id="{68C9734A-9583-479B-A7BB-3E592D86D7E9}"/>
                </a:ext>
              </a:extLst>
            </p:cNvPr>
            <p:cNvSpPr>
              <a:spLocks noChangeArrowheads="1"/>
            </p:cNvSpPr>
            <p:nvPr/>
          </p:nvSpPr>
          <p:spPr bwMode="auto">
            <a:xfrm>
              <a:off x="6510337" y="6444897"/>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Rectangle 70">
              <a:extLst>
                <a:ext uri="{FF2B5EF4-FFF2-40B4-BE49-F238E27FC236}">
                  <a16:creationId xmlns:a16="http://schemas.microsoft.com/office/drawing/2014/main" id="{6A4B467B-77F7-4DE1-8210-1E061082EC60}"/>
                </a:ext>
              </a:extLst>
            </p:cNvPr>
            <p:cNvSpPr>
              <a:spLocks noChangeArrowheads="1"/>
            </p:cNvSpPr>
            <p:nvPr/>
          </p:nvSpPr>
          <p:spPr bwMode="auto">
            <a:xfrm>
              <a:off x="6753225"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3" name="Rectangle 71">
              <a:extLst>
                <a:ext uri="{FF2B5EF4-FFF2-40B4-BE49-F238E27FC236}">
                  <a16:creationId xmlns:a16="http://schemas.microsoft.com/office/drawing/2014/main" id="{A44D6A9B-4E02-4DFD-951F-7A0A7B64CC83}"/>
                </a:ext>
              </a:extLst>
            </p:cNvPr>
            <p:cNvSpPr>
              <a:spLocks noChangeArrowheads="1"/>
            </p:cNvSpPr>
            <p:nvPr/>
          </p:nvSpPr>
          <p:spPr bwMode="auto">
            <a:xfrm>
              <a:off x="6996112" y="6444897"/>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4" name="Rectangle 72">
              <a:extLst>
                <a:ext uri="{FF2B5EF4-FFF2-40B4-BE49-F238E27FC236}">
                  <a16:creationId xmlns:a16="http://schemas.microsoft.com/office/drawing/2014/main" id="{B46BA30E-DC43-42F2-836F-88691F011F3F}"/>
                </a:ext>
              </a:extLst>
            </p:cNvPr>
            <p:cNvSpPr>
              <a:spLocks noChangeArrowheads="1"/>
            </p:cNvSpPr>
            <p:nvPr/>
          </p:nvSpPr>
          <p:spPr bwMode="auto">
            <a:xfrm>
              <a:off x="7239000"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5" name="Rectangle 73">
              <a:extLst>
                <a:ext uri="{FF2B5EF4-FFF2-40B4-BE49-F238E27FC236}">
                  <a16:creationId xmlns:a16="http://schemas.microsoft.com/office/drawing/2014/main" id="{F489CE84-8EE9-4736-856B-53782BB415A1}"/>
                </a:ext>
              </a:extLst>
            </p:cNvPr>
            <p:cNvSpPr>
              <a:spLocks noChangeArrowheads="1"/>
            </p:cNvSpPr>
            <p:nvPr/>
          </p:nvSpPr>
          <p:spPr bwMode="auto">
            <a:xfrm>
              <a:off x="7483475"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6" name="Rectangle 74">
              <a:extLst>
                <a:ext uri="{FF2B5EF4-FFF2-40B4-BE49-F238E27FC236}">
                  <a16:creationId xmlns:a16="http://schemas.microsoft.com/office/drawing/2014/main" id="{5B071757-D987-4833-B8B9-8296445E75E2}"/>
                </a:ext>
              </a:extLst>
            </p:cNvPr>
            <p:cNvSpPr>
              <a:spLocks noChangeArrowheads="1"/>
            </p:cNvSpPr>
            <p:nvPr/>
          </p:nvSpPr>
          <p:spPr bwMode="auto">
            <a:xfrm>
              <a:off x="7726362" y="6444897"/>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 name="Rectangle 75">
              <a:extLst>
                <a:ext uri="{FF2B5EF4-FFF2-40B4-BE49-F238E27FC236}">
                  <a16:creationId xmlns:a16="http://schemas.microsoft.com/office/drawing/2014/main" id="{9E1D3539-ED5F-4D0C-B6E2-3F38FEBA5C04}"/>
                </a:ext>
              </a:extLst>
            </p:cNvPr>
            <p:cNvSpPr>
              <a:spLocks noChangeArrowheads="1"/>
            </p:cNvSpPr>
            <p:nvPr/>
          </p:nvSpPr>
          <p:spPr bwMode="auto">
            <a:xfrm>
              <a:off x="4319587"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 name="Rectangle 76">
              <a:extLst>
                <a:ext uri="{FF2B5EF4-FFF2-40B4-BE49-F238E27FC236}">
                  <a16:creationId xmlns:a16="http://schemas.microsoft.com/office/drawing/2014/main" id="{2E1B4253-13B7-48B6-B14B-DE8CF46E1116}"/>
                </a:ext>
              </a:extLst>
            </p:cNvPr>
            <p:cNvSpPr>
              <a:spLocks noChangeArrowheads="1"/>
            </p:cNvSpPr>
            <p:nvPr/>
          </p:nvSpPr>
          <p:spPr bwMode="auto">
            <a:xfrm>
              <a:off x="4562475"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 name="Rectangle 77">
              <a:extLst>
                <a:ext uri="{FF2B5EF4-FFF2-40B4-BE49-F238E27FC236}">
                  <a16:creationId xmlns:a16="http://schemas.microsoft.com/office/drawing/2014/main" id="{CC09E245-E995-44AA-B539-442CB62671EF}"/>
                </a:ext>
              </a:extLst>
            </p:cNvPr>
            <p:cNvSpPr>
              <a:spLocks noChangeArrowheads="1"/>
            </p:cNvSpPr>
            <p:nvPr/>
          </p:nvSpPr>
          <p:spPr bwMode="auto">
            <a:xfrm>
              <a:off x="4805362"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 name="Rectangle 78">
              <a:extLst>
                <a:ext uri="{FF2B5EF4-FFF2-40B4-BE49-F238E27FC236}">
                  <a16:creationId xmlns:a16="http://schemas.microsoft.com/office/drawing/2014/main" id="{4DFEB088-CB76-475C-A8DC-83ED84B2041D}"/>
                </a:ext>
              </a:extLst>
            </p:cNvPr>
            <p:cNvSpPr>
              <a:spLocks noChangeArrowheads="1"/>
            </p:cNvSpPr>
            <p:nvPr/>
          </p:nvSpPr>
          <p:spPr bwMode="auto">
            <a:xfrm>
              <a:off x="5051425" y="6700484"/>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 name="Rectangle 79">
              <a:extLst>
                <a:ext uri="{FF2B5EF4-FFF2-40B4-BE49-F238E27FC236}">
                  <a16:creationId xmlns:a16="http://schemas.microsoft.com/office/drawing/2014/main" id="{AADEB1BD-BF24-4953-869C-60B02D4349AC}"/>
                </a:ext>
              </a:extLst>
            </p:cNvPr>
            <p:cNvSpPr>
              <a:spLocks noChangeArrowheads="1"/>
            </p:cNvSpPr>
            <p:nvPr/>
          </p:nvSpPr>
          <p:spPr bwMode="auto">
            <a:xfrm>
              <a:off x="6996112" y="6700484"/>
              <a:ext cx="150813"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 name="Rectangle 80">
              <a:extLst>
                <a:ext uri="{FF2B5EF4-FFF2-40B4-BE49-F238E27FC236}">
                  <a16:creationId xmlns:a16="http://schemas.microsoft.com/office/drawing/2014/main" id="{322ED164-82F2-4E20-BFE4-74FE05A1F2B9}"/>
                </a:ext>
              </a:extLst>
            </p:cNvPr>
            <p:cNvSpPr>
              <a:spLocks noChangeArrowheads="1"/>
            </p:cNvSpPr>
            <p:nvPr/>
          </p:nvSpPr>
          <p:spPr bwMode="auto">
            <a:xfrm>
              <a:off x="7239000"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 name="Rectangle 81">
              <a:extLst>
                <a:ext uri="{FF2B5EF4-FFF2-40B4-BE49-F238E27FC236}">
                  <a16:creationId xmlns:a16="http://schemas.microsoft.com/office/drawing/2014/main" id="{493A3905-0B7E-4F00-8BAA-37FDC5E020AD}"/>
                </a:ext>
              </a:extLst>
            </p:cNvPr>
            <p:cNvSpPr>
              <a:spLocks noChangeArrowheads="1"/>
            </p:cNvSpPr>
            <p:nvPr/>
          </p:nvSpPr>
          <p:spPr bwMode="auto">
            <a:xfrm>
              <a:off x="7483475"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 name="Rectangle 82">
              <a:extLst>
                <a:ext uri="{FF2B5EF4-FFF2-40B4-BE49-F238E27FC236}">
                  <a16:creationId xmlns:a16="http://schemas.microsoft.com/office/drawing/2014/main" id="{3F6C2B16-3D8F-4BDC-8AE2-25F2344AFB25}"/>
                </a:ext>
              </a:extLst>
            </p:cNvPr>
            <p:cNvSpPr>
              <a:spLocks noChangeArrowheads="1"/>
            </p:cNvSpPr>
            <p:nvPr/>
          </p:nvSpPr>
          <p:spPr bwMode="auto">
            <a:xfrm>
              <a:off x="7726362" y="6700484"/>
              <a:ext cx="153988"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 name="Rectangle 83">
              <a:extLst>
                <a:ext uri="{FF2B5EF4-FFF2-40B4-BE49-F238E27FC236}">
                  <a16:creationId xmlns:a16="http://schemas.microsoft.com/office/drawing/2014/main" id="{EBE03896-784C-46F7-9BD6-2636F57DC2A5}"/>
                </a:ext>
              </a:extLst>
            </p:cNvPr>
            <p:cNvSpPr>
              <a:spLocks noChangeArrowheads="1"/>
            </p:cNvSpPr>
            <p:nvPr/>
          </p:nvSpPr>
          <p:spPr bwMode="auto">
            <a:xfrm>
              <a:off x="5291137" y="6700484"/>
              <a:ext cx="1609725" cy="152400"/>
            </a:xfrm>
            <a:prstGeom prst="rect">
              <a:avLst/>
            </a:prstGeom>
            <a:solidFill>
              <a:srgbClr val="854C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 name="Freeform 84">
              <a:extLst>
                <a:ext uri="{FF2B5EF4-FFF2-40B4-BE49-F238E27FC236}">
                  <a16:creationId xmlns:a16="http://schemas.microsoft.com/office/drawing/2014/main" id="{DBA3BADE-6AAB-43CC-8332-8DF21A72A3DE}"/>
                </a:ext>
              </a:extLst>
            </p:cNvPr>
            <p:cNvSpPr>
              <a:spLocks/>
            </p:cNvSpPr>
            <p:nvPr/>
          </p:nvSpPr>
          <p:spPr bwMode="auto">
            <a:xfrm>
              <a:off x="6557962" y="6441722"/>
              <a:ext cx="1293813" cy="1593850"/>
            </a:xfrm>
            <a:custGeom>
              <a:avLst/>
              <a:gdLst>
                <a:gd name="T0" fmla="*/ 358 w 378"/>
                <a:gd name="T1" fmla="*/ 119 h 468"/>
                <a:gd name="T2" fmla="*/ 324 w 378"/>
                <a:gd name="T3" fmla="*/ 134 h 468"/>
                <a:gd name="T4" fmla="*/ 270 w 378"/>
                <a:gd name="T5" fmla="*/ 269 h 468"/>
                <a:gd name="T6" fmla="*/ 258 w 378"/>
                <a:gd name="T7" fmla="*/ 264 h 468"/>
                <a:gd name="T8" fmla="*/ 323 w 378"/>
                <a:gd name="T9" fmla="*/ 102 h 468"/>
                <a:gd name="T10" fmla="*/ 322 w 378"/>
                <a:gd name="T11" fmla="*/ 102 h 468"/>
                <a:gd name="T12" fmla="*/ 307 w 378"/>
                <a:gd name="T13" fmla="*/ 69 h 468"/>
                <a:gd name="T14" fmla="*/ 274 w 378"/>
                <a:gd name="T15" fmla="*/ 83 h 468"/>
                <a:gd name="T16" fmla="*/ 274 w 378"/>
                <a:gd name="T17" fmla="*/ 83 h 468"/>
                <a:gd name="T18" fmla="*/ 216 w 378"/>
                <a:gd name="T19" fmla="*/ 231 h 468"/>
                <a:gd name="T20" fmla="*/ 203 w 378"/>
                <a:gd name="T21" fmla="*/ 227 h 468"/>
                <a:gd name="T22" fmla="*/ 278 w 378"/>
                <a:gd name="T23" fmla="*/ 38 h 468"/>
                <a:gd name="T24" fmla="*/ 263 w 378"/>
                <a:gd name="T25" fmla="*/ 5 h 468"/>
                <a:gd name="T26" fmla="*/ 230 w 378"/>
                <a:gd name="T27" fmla="*/ 19 h 468"/>
                <a:gd name="T28" fmla="*/ 161 w 378"/>
                <a:gd name="T29" fmla="*/ 193 h 468"/>
                <a:gd name="T30" fmla="*/ 148 w 378"/>
                <a:gd name="T31" fmla="*/ 189 h 468"/>
                <a:gd name="T32" fmla="*/ 176 w 378"/>
                <a:gd name="T33" fmla="*/ 119 h 468"/>
                <a:gd name="T34" fmla="*/ 176 w 378"/>
                <a:gd name="T35" fmla="*/ 33 h 468"/>
                <a:gd name="T36" fmla="*/ 150 w 378"/>
                <a:gd name="T37" fmla="*/ 7 h 468"/>
                <a:gd name="T38" fmla="*/ 124 w 378"/>
                <a:gd name="T39" fmla="*/ 33 h 468"/>
                <a:gd name="T40" fmla="*/ 124 w 378"/>
                <a:gd name="T41" fmla="*/ 109 h 468"/>
                <a:gd name="T42" fmla="*/ 74 w 378"/>
                <a:gd name="T43" fmla="*/ 237 h 468"/>
                <a:gd name="T44" fmla="*/ 53 w 378"/>
                <a:gd name="T45" fmla="*/ 132 h 468"/>
                <a:gd name="T46" fmla="*/ 23 w 378"/>
                <a:gd name="T47" fmla="*/ 112 h 468"/>
                <a:gd name="T48" fmla="*/ 2 w 378"/>
                <a:gd name="T49" fmla="*/ 142 h 468"/>
                <a:gd name="T50" fmla="*/ 38 w 378"/>
                <a:gd name="T51" fmla="*/ 327 h 468"/>
                <a:gd name="T52" fmla="*/ 111 w 378"/>
                <a:gd name="T53" fmla="*/ 424 h 468"/>
                <a:gd name="T54" fmla="*/ 120 w 378"/>
                <a:gd name="T55" fmla="*/ 468 h 468"/>
                <a:gd name="T56" fmla="*/ 288 w 378"/>
                <a:gd name="T57" fmla="*/ 444 h 468"/>
                <a:gd name="T58" fmla="*/ 278 w 378"/>
                <a:gd name="T59" fmla="*/ 391 h 468"/>
                <a:gd name="T60" fmla="*/ 372 w 378"/>
                <a:gd name="T61" fmla="*/ 153 h 468"/>
                <a:gd name="T62" fmla="*/ 358 w 378"/>
                <a:gd name="T63" fmla="*/ 119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8" h="468">
                  <a:moveTo>
                    <a:pt x="358" y="119"/>
                  </a:moveTo>
                  <a:cubicBezTo>
                    <a:pt x="344" y="113"/>
                    <a:pt x="329" y="120"/>
                    <a:pt x="324" y="134"/>
                  </a:cubicBezTo>
                  <a:cubicBezTo>
                    <a:pt x="270" y="269"/>
                    <a:pt x="270" y="269"/>
                    <a:pt x="270" y="269"/>
                  </a:cubicBezTo>
                  <a:cubicBezTo>
                    <a:pt x="258" y="264"/>
                    <a:pt x="258" y="264"/>
                    <a:pt x="258" y="264"/>
                  </a:cubicBezTo>
                  <a:cubicBezTo>
                    <a:pt x="323" y="102"/>
                    <a:pt x="323" y="102"/>
                    <a:pt x="323" y="102"/>
                  </a:cubicBezTo>
                  <a:cubicBezTo>
                    <a:pt x="322" y="102"/>
                    <a:pt x="322" y="102"/>
                    <a:pt x="322" y="102"/>
                  </a:cubicBezTo>
                  <a:cubicBezTo>
                    <a:pt x="327" y="89"/>
                    <a:pt x="321" y="74"/>
                    <a:pt x="307" y="69"/>
                  </a:cubicBezTo>
                  <a:cubicBezTo>
                    <a:pt x="294" y="64"/>
                    <a:pt x="279" y="70"/>
                    <a:pt x="274" y="83"/>
                  </a:cubicBezTo>
                  <a:cubicBezTo>
                    <a:pt x="274" y="83"/>
                    <a:pt x="274" y="83"/>
                    <a:pt x="274" y="83"/>
                  </a:cubicBezTo>
                  <a:cubicBezTo>
                    <a:pt x="216" y="231"/>
                    <a:pt x="216" y="231"/>
                    <a:pt x="216" y="231"/>
                  </a:cubicBezTo>
                  <a:cubicBezTo>
                    <a:pt x="203" y="227"/>
                    <a:pt x="203" y="227"/>
                    <a:pt x="203" y="227"/>
                  </a:cubicBezTo>
                  <a:cubicBezTo>
                    <a:pt x="278" y="38"/>
                    <a:pt x="278" y="38"/>
                    <a:pt x="278" y="38"/>
                  </a:cubicBezTo>
                  <a:cubicBezTo>
                    <a:pt x="283" y="25"/>
                    <a:pt x="277" y="10"/>
                    <a:pt x="263" y="5"/>
                  </a:cubicBezTo>
                  <a:cubicBezTo>
                    <a:pt x="250" y="0"/>
                    <a:pt x="235" y="6"/>
                    <a:pt x="230" y="19"/>
                  </a:cubicBezTo>
                  <a:cubicBezTo>
                    <a:pt x="161" y="193"/>
                    <a:pt x="161" y="193"/>
                    <a:pt x="161" y="193"/>
                  </a:cubicBezTo>
                  <a:cubicBezTo>
                    <a:pt x="148" y="189"/>
                    <a:pt x="148" y="189"/>
                    <a:pt x="148" y="189"/>
                  </a:cubicBezTo>
                  <a:cubicBezTo>
                    <a:pt x="176" y="119"/>
                    <a:pt x="176" y="119"/>
                    <a:pt x="176" y="119"/>
                  </a:cubicBezTo>
                  <a:cubicBezTo>
                    <a:pt x="176" y="33"/>
                    <a:pt x="176" y="33"/>
                    <a:pt x="176" y="33"/>
                  </a:cubicBezTo>
                  <a:cubicBezTo>
                    <a:pt x="176" y="19"/>
                    <a:pt x="165" y="7"/>
                    <a:pt x="150" y="7"/>
                  </a:cubicBezTo>
                  <a:cubicBezTo>
                    <a:pt x="136" y="7"/>
                    <a:pt x="124" y="19"/>
                    <a:pt x="124" y="33"/>
                  </a:cubicBezTo>
                  <a:cubicBezTo>
                    <a:pt x="124" y="109"/>
                    <a:pt x="124" y="109"/>
                    <a:pt x="124" y="109"/>
                  </a:cubicBezTo>
                  <a:cubicBezTo>
                    <a:pt x="74" y="237"/>
                    <a:pt x="74" y="237"/>
                    <a:pt x="74" y="237"/>
                  </a:cubicBezTo>
                  <a:cubicBezTo>
                    <a:pt x="53" y="132"/>
                    <a:pt x="53" y="132"/>
                    <a:pt x="53" y="132"/>
                  </a:cubicBezTo>
                  <a:cubicBezTo>
                    <a:pt x="51" y="118"/>
                    <a:pt x="37" y="109"/>
                    <a:pt x="23" y="112"/>
                  </a:cubicBezTo>
                  <a:cubicBezTo>
                    <a:pt x="9" y="114"/>
                    <a:pt x="0" y="128"/>
                    <a:pt x="2" y="142"/>
                  </a:cubicBezTo>
                  <a:cubicBezTo>
                    <a:pt x="38" y="327"/>
                    <a:pt x="38" y="327"/>
                    <a:pt x="38" y="327"/>
                  </a:cubicBezTo>
                  <a:cubicBezTo>
                    <a:pt x="111" y="424"/>
                    <a:pt x="111" y="424"/>
                    <a:pt x="111" y="424"/>
                  </a:cubicBezTo>
                  <a:cubicBezTo>
                    <a:pt x="120" y="468"/>
                    <a:pt x="120" y="468"/>
                    <a:pt x="120" y="468"/>
                  </a:cubicBezTo>
                  <a:cubicBezTo>
                    <a:pt x="288" y="444"/>
                    <a:pt x="288" y="444"/>
                    <a:pt x="288" y="444"/>
                  </a:cubicBezTo>
                  <a:cubicBezTo>
                    <a:pt x="278" y="391"/>
                    <a:pt x="278" y="391"/>
                    <a:pt x="278" y="391"/>
                  </a:cubicBezTo>
                  <a:cubicBezTo>
                    <a:pt x="372" y="153"/>
                    <a:pt x="372" y="153"/>
                    <a:pt x="372" y="153"/>
                  </a:cubicBezTo>
                  <a:cubicBezTo>
                    <a:pt x="378" y="140"/>
                    <a:pt x="371" y="124"/>
                    <a:pt x="358" y="119"/>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85">
              <a:extLst>
                <a:ext uri="{FF2B5EF4-FFF2-40B4-BE49-F238E27FC236}">
                  <a16:creationId xmlns:a16="http://schemas.microsoft.com/office/drawing/2014/main" id="{65B068C4-950B-496C-801F-9E535B85D318}"/>
                </a:ext>
              </a:extLst>
            </p:cNvPr>
            <p:cNvSpPr>
              <a:spLocks/>
            </p:cNvSpPr>
            <p:nvPr/>
          </p:nvSpPr>
          <p:spPr bwMode="auto">
            <a:xfrm>
              <a:off x="4586287" y="6198834"/>
              <a:ext cx="1293813" cy="1598613"/>
            </a:xfrm>
            <a:custGeom>
              <a:avLst/>
              <a:gdLst>
                <a:gd name="T0" fmla="*/ 355 w 378"/>
                <a:gd name="T1" fmla="*/ 112 h 469"/>
                <a:gd name="T2" fmla="*/ 324 w 378"/>
                <a:gd name="T3" fmla="*/ 132 h 469"/>
                <a:gd name="T4" fmla="*/ 304 w 378"/>
                <a:gd name="T5" fmla="*/ 237 h 469"/>
                <a:gd name="T6" fmla="*/ 253 w 378"/>
                <a:gd name="T7" fmla="*/ 109 h 469"/>
                <a:gd name="T8" fmla="*/ 253 w 378"/>
                <a:gd name="T9" fmla="*/ 34 h 469"/>
                <a:gd name="T10" fmla="*/ 227 w 378"/>
                <a:gd name="T11" fmla="*/ 8 h 469"/>
                <a:gd name="T12" fmla="*/ 202 w 378"/>
                <a:gd name="T13" fmla="*/ 34 h 469"/>
                <a:gd name="T14" fmla="*/ 202 w 378"/>
                <a:gd name="T15" fmla="*/ 120 h 469"/>
                <a:gd name="T16" fmla="*/ 229 w 378"/>
                <a:gd name="T17" fmla="*/ 189 h 469"/>
                <a:gd name="T18" fmla="*/ 217 w 378"/>
                <a:gd name="T19" fmla="*/ 194 h 469"/>
                <a:gd name="T20" fmla="*/ 149 w 378"/>
                <a:gd name="T21" fmla="*/ 20 h 469"/>
                <a:gd name="T22" fmla="*/ 115 w 378"/>
                <a:gd name="T23" fmla="*/ 5 h 469"/>
                <a:gd name="T24" fmla="*/ 100 w 378"/>
                <a:gd name="T25" fmla="*/ 39 h 469"/>
                <a:gd name="T26" fmla="*/ 174 w 378"/>
                <a:gd name="T27" fmla="*/ 227 h 469"/>
                <a:gd name="T28" fmla="*/ 162 w 378"/>
                <a:gd name="T29" fmla="*/ 232 h 469"/>
                <a:gd name="T30" fmla="*/ 104 w 378"/>
                <a:gd name="T31" fmla="*/ 84 h 469"/>
                <a:gd name="T32" fmla="*/ 104 w 378"/>
                <a:gd name="T33" fmla="*/ 84 h 469"/>
                <a:gd name="T34" fmla="*/ 70 w 378"/>
                <a:gd name="T35" fmla="*/ 69 h 469"/>
                <a:gd name="T36" fmla="*/ 56 w 378"/>
                <a:gd name="T37" fmla="*/ 103 h 469"/>
                <a:gd name="T38" fmla="*/ 56 w 378"/>
                <a:gd name="T39" fmla="*/ 103 h 469"/>
                <a:gd name="T40" fmla="*/ 119 w 378"/>
                <a:gd name="T41" fmla="*/ 265 h 469"/>
                <a:gd name="T42" fmla="*/ 107 w 378"/>
                <a:gd name="T43" fmla="*/ 269 h 469"/>
                <a:gd name="T44" fmla="*/ 54 w 378"/>
                <a:gd name="T45" fmla="*/ 134 h 469"/>
                <a:gd name="T46" fmla="*/ 20 w 378"/>
                <a:gd name="T47" fmla="*/ 120 h 469"/>
                <a:gd name="T48" fmla="*/ 5 w 378"/>
                <a:gd name="T49" fmla="*/ 153 h 469"/>
                <a:gd name="T50" fmla="*/ 100 w 378"/>
                <a:gd name="T51" fmla="*/ 392 h 469"/>
                <a:gd name="T52" fmla="*/ 84 w 378"/>
                <a:gd name="T53" fmla="*/ 443 h 469"/>
                <a:gd name="T54" fmla="*/ 257 w 378"/>
                <a:gd name="T55" fmla="*/ 469 h 469"/>
                <a:gd name="T56" fmla="*/ 267 w 378"/>
                <a:gd name="T57" fmla="*/ 424 h 469"/>
                <a:gd name="T58" fmla="*/ 339 w 378"/>
                <a:gd name="T59" fmla="*/ 328 h 469"/>
                <a:gd name="T60" fmla="*/ 375 w 378"/>
                <a:gd name="T61" fmla="*/ 143 h 469"/>
                <a:gd name="T62" fmla="*/ 355 w 378"/>
                <a:gd name="T63" fmla="*/ 112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8" h="469">
                  <a:moveTo>
                    <a:pt x="355" y="112"/>
                  </a:moveTo>
                  <a:cubicBezTo>
                    <a:pt x="341" y="109"/>
                    <a:pt x="327" y="118"/>
                    <a:pt x="324" y="132"/>
                  </a:cubicBezTo>
                  <a:cubicBezTo>
                    <a:pt x="304" y="237"/>
                    <a:pt x="304" y="237"/>
                    <a:pt x="304" y="237"/>
                  </a:cubicBezTo>
                  <a:cubicBezTo>
                    <a:pt x="253" y="109"/>
                    <a:pt x="253" y="109"/>
                    <a:pt x="253" y="109"/>
                  </a:cubicBezTo>
                  <a:cubicBezTo>
                    <a:pt x="253" y="34"/>
                    <a:pt x="253" y="34"/>
                    <a:pt x="253" y="34"/>
                  </a:cubicBezTo>
                  <a:cubicBezTo>
                    <a:pt x="253" y="20"/>
                    <a:pt x="242" y="8"/>
                    <a:pt x="227" y="8"/>
                  </a:cubicBezTo>
                  <a:cubicBezTo>
                    <a:pt x="213" y="8"/>
                    <a:pt x="202" y="20"/>
                    <a:pt x="202" y="34"/>
                  </a:cubicBezTo>
                  <a:cubicBezTo>
                    <a:pt x="202" y="120"/>
                    <a:pt x="202" y="120"/>
                    <a:pt x="202" y="120"/>
                  </a:cubicBezTo>
                  <a:cubicBezTo>
                    <a:pt x="229" y="189"/>
                    <a:pt x="229" y="189"/>
                    <a:pt x="229" y="189"/>
                  </a:cubicBezTo>
                  <a:cubicBezTo>
                    <a:pt x="217" y="194"/>
                    <a:pt x="217" y="194"/>
                    <a:pt x="217" y="194"/>
                  </a:cubicBezTo>
                  <a:cubicBezTo>
                    <a:pt x="149" y="20"/>
                    <a:pt x="149" y="20"/>
                    <a:pt x="149" y="20"/>
                  </a:cubicBezTo>
                  <a:cubicBezTo>
                    <a:pt x="143" y="7"/>
                    <a:pt x="128" y="0"/>
                    <a:pt x="115" y="5"/>
                  </a:cubicBezTo>
                  <a:cubicBezTo>
                    <a:pt x="102" y="11"/>
                    <a:pt x="95" y="26"/>
                    <a:pt x="100" y="39"/>
                  </a:cubicBezTo>
                  <a:cubicBezTo>
                    <a:pt x="174" y="227"/>
                    <a:pt x="174" y="227"/>
                    <a:pt x="174" y="227"/>
                  </a:cubicBezTo>
                  <a:cubicBezTo>
                    <a:pt x="162" y="232"/>
                    <a:pt x="162" y="232"/>
                    <a:pt x="162" y="232"/>
                  </a:cubicBezTo>
                  <a:cubicBezTo>
                    <a:pt x="104" y="84"/>
                    <a:pt x="104" y="84"/>
                    <a:pt x="104" y="84"/>
                  </a:cubicBezTo>
                  <a:cubicBezTo>
                    <a:pt x="104" y="84"/>
                    <a:pt x="104" y="84"/>
                    <a:pt x="104" y="84"/>
                  </a:cubicBezTo>
                  <a:cubicBezTo>
                    <a:pt x="99" y="71"/>
                    <a:pt x="84" y="64"/>
                    <a:pt x="70" y="69"/>
                  </a:cubicBezTo>
                  <a:cubicBezTo>
                    <a:pt x="57" y="75"/>
                    <a:pt x="50" y="90"/>
                    <a:pt x="56" y="103"/>
                  </a:cubicBezTo>
                  <a:cubicBezTo>
                    <a:pt x="56" y="103"/>
                    <a:pt x="56" y="103"/>
                    <a:pt x="56" y="103"/>
                  </a:cubicBezTo>
                  <a:cubicBezTo>
                    <a:pt x="119" y="265"/>
                    <a:pt x="119" y="265"/>
                    <a:pt x="119" y="265"/>
                  </a:cubicBezTo>
                  <a:cubicBezTo>
                    <a:pt x="107" y="269"/>
                    <a:pt x="107" y="269"/>
                    <a:pt x="107" y="269"/>
                  </a:cubicBezTo>
                  <a:cubicBezTo>
                    <a:pt x="54" y="134"/>
                    <a:pt x="54" y="134"/>
                    <a:pt x="54" y="134"/>
                  </a:cubicBezTo>
                  <a:cubicBezTo>
                    <a:pt x="48" y="121"/>
                    <a:pt x="33" y="115"/>
                    <a:pt x="20" y="120"/>
                  </a:cubicBezTo>
                  <a:cubicBezTo>
                    <a:pt x="7" y="125"/>
                    <a:pt x="0" y="140"/>
                    <a:pt x="5" y="153"/>
                  </a:cubicBezTo>
                  <a:cubicBezTo>
                    <a:pt x="100" y="392"/>
                    <a:pt x="100" y="392"/>
                    <a:pt x="100" y="392"/>
                  </a:cubicBezTo>
                  <a:cubicBezTo>
                    <a:pt x="84" y="443"/>
                    <a:pt x="84" y="443"/>
                    <a:pt x="84" y="443"/>
                  </a:cubicBezTo>
                  <a:cubicBezTo>
                    <a:pt x="257" y="469"/>
                    <a:pt x="257" y="469"/>
                    <a:pt x="257" y="469"/>
                  </a:cubicBezTo>
                  <a:cubicBezTo>
                    <a:pt x="267" y="424"/>
                    <a:pt x="267" y="424"/>
                    <a:pt x="267" y="424"/>
                  </a:cubicBezTo>
                  <a:cubicBezTo>
                    <a:pt x="339" y="328"/>
                    <a:pt x="339" y="328"/>
                    <a:pt x="339" y="328"/>
                  </a:cubicBezTo>
                  <a:cubicBezTo>
                    <a:pt x="375" y="143"/>
                    <a:pt x="375" y="143"/>
                    <a:pt x="375" y="143"/>
                  </a:cubicBezTo>
                  <a:cubicBezTo>
                    <a:pt x="378" y="128"/>
                    <a:pt x="369" y="115"/>
                    <a:pt x="355" y="112"/>
                  </a:cubicBezTo>
                  <a:close/>
                </a:path>
              </a:pathLst>
            </a:custGeom>
            <a:solidFill>
              <a:srgbClr val="F8D5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 name="Freeform 86">
              <a:extLst>
                <a:ext uri="{FF2B5EF4-FFF2-40B4-BE49-F238E27FC236}">
                  <a16:creationId xmlns:a16="http://schemas.microsoft.com/office/drawing/2014/main" id="{4A344C51-6184-44BF-A180-C82DAC9336AE}"/>
                </a:ext>
              </a:extLst>
            </p:cNvPr>
            <p:cNvSpPr>
              <a:spLocks/>
            </p:cNvSpPr>
            <p:nvPr/>
          </p:nvSpPr>
          <p:spPr bwMode="auto">
            <a:xfrm>
              <a:off x="4695825" y="7705372"/>
              <a:ext cx="835025" cy="503238"/>
            </a:xfrm>
            <a:custGeom>
              <a:avLst/>
              <a:gdLst>
                <a:gd name="T0" fmla="*/ 0 w 526"/>
                <a:gd name="T1" fmla="*/ 317 h 317"/>
                <a:gd name="T2" fmla="*/ 453 w 526"/>
                <a:gd name="T3" fmla="*/ 317 h 317"/>
                <a:gd name="T4" fmla="*/ 526 w 526"/>
                <a:gd name="T5" fmla="*/ 64 h 317"/>
                <a:gd name="T6" fmla="*/ 93 w 526"/>
                <a:gd name="T7" fmla="*/ 0 h 317"/>
                <a:gd name="T8" fmla="*/ 0 w 526"/>
                <a:gd name="T9" fmla="*/ 317 h 317"/>
              </a:gdLst>
              <a:ahLst/>
              <a:cxnLst>
                <a:cxn ang="0">
                  <a:pos x="T0" y="T1"/>
                </a:cxn>
                <a:cxn ang="0">
                  <a:pos x="T2" y="T3"/>
                </a:cxn>
                <a:cxn ang="0">
                  <a:pos x="T4" y="T5"/>
                </a:cxn>
                <a:cxn ang="0">
                  <a:pos x="T6" y="T7"/>
                </a:cxn>
                <a:cxn ang="0">
                  <a:pos x="T8" y="T9"/>
                </a:cxn>
              </a:cxnLst>
              <a:rect l="0" t="0" r="r" b="b"/>
              <a:pathLst>
                <a:path w="526" h="317">
                  <a:moveTo>
                    <a:pt x="0" y="317"/>
                  </a:moveTo>
                  <a:lnTo>
                    <a:pt x="453" y="317"/>
                  </a:lnTo>
                  <a:lnTo>
                    <a:pt x="526" y="64"/>
                  </a:lnTo>
                  <a:lnTo>
                    <a:pt x="93" y="0"/>
                  </a:lnTo>
                  <a:lnTo>
                    <a:pt x="0" y="317"/>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87">
              <a:extLst>
                <a:ext uri="{FF2B5EF4-FFF2-40B4-BE49-F238E27FC236}">
                  <a16:creationId xmlns:a16="http://schemas.microsoft.com/office/drawing/2014/main" id="{33373DEB-ACC8-411F-8E09-961FE3C815F1}"/>
                </a:ext>
              </a:extLst>
            </p:cNvPr>
            <p:cNvSpPr>
              <a:spLocks/>
            </p:cNvSpPr>
            <p:nvPr/>
          </p:nvSpPr>
          <p:spPr bwMode="auto">
            <a:xfrm>
              <a:off x="6924675" y="7943497"/>
              <a:ext cx="746125" cy="265113"/>
            </a:xfrm>
            <a:custGeom>
              <a:avLst/>
              <a:gdLst>
                <a:gd name="T0" fmla="*/ 0 w 470"/>
                <a:gd name="T1" fmla="*/ 62 h 167"/>
                <a:gd name="T2" fmla="*/ 17 w 470"/>
                <a:gd name="T3" fmla="*/ 167 h 167"/>
                <a:gd name="T4" fmla="*/ 470 w 470"/>
                <a:gd name="T5" fmla="*/ 167 h 167"/>
                <a:gd name="T6" fmla="*/ 431 w 470"/>
                <a:gd name="T7" fmla="*/ 0 h 167"/>
                <a:gd name="T8" fmla="*/ 0 w 470"/>
                <a:gd name="T9" fmla="*/ 62 h 167"/>
              </a:gdLst>
              <a:ahLst/>
              <a:cxnLst>
                <a:cxn ang="0">
                  <a:pos x="T0" y="T1"/>
                </a:cxn>
                <a:cxn ang="0">
                  <a:pos x="T2" y="T3"/>
                </a:cxn>
                <a:cxn ang="0">
                  <a:pos x="T4" y="T5"/>
                </a:cxn>
                <a:cxn ang="0">
                  <a:pos x="T6" y="T7"/>
                </a:cxn>
                <a:cxn ang="0">
                  <a:pos x="T8" y="T9"/>
                </a:cxn>
              </a:cxnLst>
              <a:rect l="0" t="0" r="r" b="b"/>
              <a:pathLst>
                <a:path w="470" h="167">
                  <a:moveTo>
                    <a:pt x="0" y="62"/>
                  </a:moveTo>
                  <a:lnTo>
                    <a:pt x="17" y="167"/>
                  </a:lnTo>
                  <a:lnTo>
                    <a:pt x="470" y="167"/>
                  </a:lnTo>
                  <a:lnTo>
                    <a:pt x="431" y="0"/>
                  </a:lnTo>
                  <a:lnTo>
                    <a:pt x="0" y="62"/>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spTree>
    <p:extLst>
      <p:ext uri="{BB962C8B-B14F-4D97-AF65-F5344CB8AC3E}">
        <p14:creationId xmlns:p14="http://schemas.microsoft.com/office/powerpoint/2010/main" val="176183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Effect transition="in" filter="fade">
                                      <p:cBhvr>
                                        <p:cTn id="7" dur="500"/>
                                        <p:tgtEl>
                                          <p:spTgt spid="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fade">
                                      <p:cBhvr>
                                        <p:cTn id="11"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8085A11-B108-024E-8018-DC075E2BF9FD}"/>
              </a:ext>
            </a:extLst>
          </p:cNvPr>
          <p:cNvSpPr>
            <a:spLocks noGrp="1"/>
          </p:cNvSpPr>
          <p:nvPr>
            <p:ph type="title"/>
          </p:nvPr>
        </p:nvSpPr>
        <p:spPr>
          <a:xfrm>
            <a:off x="584200" y="2191634"/>
            <a:ext cx="7694038" cy="800219"/>
          </a:xfrm>
        </p:spPr>
        <p:txBody>
          <a:bodyPr/>
          <a:lstStyle/>
          <a:p>
            <a:r>
              <a:rPr lang="en-US" sz="2800"/>
              <a:t>Microsoft 365 Champion Community</a:t>
            </a:r>
            <a:br>
              <a:rPr lang="en-US" sz="2800"/>
            </a:br>
            <a:r>
              <a:rPr lang="en-US" sz="2400" i="1"/>
              <a:t>July 2022 Monthly Call</a:t>
            </a:r>
            <a:endParaRPr lang="en-US" sz="2800" i="1"/>
          </a:p>
        </p:txBody>
      </p:sp>
      <p:sp>
        <p:nvSpPr>
          <p:cNvPr id="12" name="Text Placeholder 11">
            <a:extLst>
              <a:ext uri="{FF2B5EF4-FFF2-40B4-BE49-F238E27FC236}">
                <a16:creationId xmlns:a16="http://schemas.microsoft.com/office/drawing/2014/main" id="{EA510442-02E8-5741-BC0C-68D2CE17BBBC}"/>
              </a:ext>
            </a:extLst>
          </p:cNvPr>
          <p:cNvSpPr>
            <a:spLocks noGrp="1"/>
          </p:cNvSpPr>
          <p:nvPr>
            <p:ph type="body" sz="quarter" idx="12"/>
          </p:nvPr>
        </p:nvSpPr>
        <p:spPr>
          <a:xfrm>
            <a:off x="584200" y="3336758"/>
            <a:ext cx="5511800" cy="738664"/>
          </a:xfrm>
        </p:spPr>
        <p:txBody>
          <a:bodyPr/>
          <a:lstStyle/>
          <a:p>
            <a:r>
              <a:rPr lang="en-US"/>
              <a:t>Microsoft Teams </a:t>
            </a:r>
            <a:r>
              <a:rPr lang="en-US" b="1"/>
              <a:t>Customer Advocacy Group</a:t>
            </a:r>
            <a:br>
              <a:rPr lang="en-US"/>
            </a:br>
            <a:r>
              <a:rPr lang="en-US"/>
              <a:t>Karuana Gatimu, Josh Leporati, Jessie Hwang, Tiffany Lee</a:t>
            </a:r>
          </a:p>
          <a:p>
            <a:endParaRPr lang="en-US"/>
          </a:p>
        </p:txBody>
      </p:sp>
    </p:spTree>
    <p:extLst>
      <p:ext uri="{BB962C8B-B14F-4D97-AF65-F5344CB8AC3E}">
        <p14:creationId xmlns:p14="http://schemas.microsoft.com/office/powerpoint/2010/main" val="35198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1B5E0C-7635-791B-3E2D-60310A830CF0}"/>
              </a:ext>
            </a:extLst>
          </p:cNvPr>
          <p:cNvPicPr>
            <a:picLocks noChangeAspect="1"/>
          </p:cNvPicPr>
          <p:nvPr/>
        </p:nvPicPr>
        <p:blipFill>
          <a:blip r:embed="rId3"/>
          <a:stretch>
            <a:fillRect/>
          </a:stretch>
        </p:blipFill>
        <p:spPr>
          <a:xfrm>
            <a:off x="447039" y="1516370"/>
            <a:ext cx="11106414" cy="4645042"/>
          </a:xfrm>
          <a:prstGeom prst="rect">
            <a:avLst/>
          </a:prstGeom>
        </p:spPr>
      </p:pic>
      <p:sp>
        <p:nvSpPr>
          <p:cNvPr id="2" name="Title 1">
            <a:extLst>
              <a:ext uri="{FF2B5EF4-FFF2-40B4-BE49-F238E27FC236}">
                <a16:creationId xmlns:a16="http://schemas.microsoft.com/office/drawing/2014/main" id="{C43BF519-8DA8-40C1-81BA-7B3869BA073F}"/>
              </a:ext>
            </a:extLst>
          </p:cNvPr>
          <p:cNvSpPr>
            <a:spLocks noGrp="1"/>
          </p:cNvSpPr>
          <p:nvPr>
            <p:ph type="title"/>
          </p:nvPr>
        </p:nvSpPr>
        <p:spPr>
          <a:xfrm>
            <a:off x="588263" y="457200"/>
            <a:ext cx="11018520" cy="553998"/>
          </a:xfrm>
        </p:spPr>
        <p:txBody>
          <a:bodyPr wrap="square" anchor="t">
            <a:normAutofit/>
          </a:bodyPr>
          <a:lstStyle/>
          <a:p>
            <a:r>
              <a:rPr lang="en-US"/>
              <a:t>You can easily find Beta Channel release notes in-app</a:t>
            </a:r>
          </a:p>
        </p:txBody>
      </p:sp>
      <p:sp>
        <p:nvSpPr>
          <p:cNvPr id="8" name="Rectangle: Rounded Corners 7">
            <a:extLst>
              <a:ext uri="{FF2B5EF4-FFF2-40B4-BE49-F238E27FC236}">
                <a16:creationId xmlns:a16="http://schemas.microsoft.com/office/drawing/2014/main" id="{2C2AF4E7-E853-4C4F-BA40-51EA4833A57C}"/>
              </a:ext>
            </a:extLst>
          </p:cNvPr>
          <p:cNvSpPr/>
          <p:nvPr/>
        </p:nvSpPr>
        <p:spPr bwMode="auto">
          <a:xfrm>
            <a:off x="1951868" y="1993311"/>
            <a:ext cx="402956" cy="705173"/>
          </a:xfrm>
          <a:prstGeom prst="roundRect">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Rectangle: Rounded Corners 9">
            <a:extLst>
              <a:ext uri="{FF2B5EF4-FFF2-40B4-BE49-F238E27FC236}">
                <a16:creationId xmlns:a16="http://schemas.microsoft.com/office/drawing/2014/main" id="{D1BF7680-6609-442A-A2C9-EF69733F07F1}"/>
              </a:ext>
            </a:extLst>
          </p:cNvPr>
          <p:cNvSpPr/>
          <p:nvPr/>
        </p:nvSpPr>
        <p:spPr bwMode="auto">
          <a:xfrm>
            <a:off x="7918028" y="2885441"/>
            <a:ext cx="3447626" cy="3373120"/>
          </a:xfrm>
          <a:prstGeom prst="roundRect">
            <a:avLst/>
          </a:prstGeom>
          <a:noFill/>
          <a:ln w="38100">
            <a:solidFill>
              <a:srgbClr val="C0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42084290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BE0F9-7EC6-4F96-A104-C0D184B75251}"/>
              </a:ext>
            </a:extLst>
          </p:cNvPr>
          <p:cNvSpPr>
            <a:spLocks noGrp="1"/>
          </p:cNvSpPr>
          <p:nvPr>
            <p:ph type="title"/>
          </p:nvPr>
        </p:nvSpPr>
        <p:spPr/>
        <p:txBody>
          <a:bodyPr/>
          <a:lstStyle/>
          <a:p>
            <a:r>
              <a:rPr lang="en-US"/>
              <a:t>Hot 🔥 new Office Insider features in Beta Channel</a:t>
            </a:r>
          </a:p>
        </p:txBody>
      </p:sp>
      <p:sp>
        <p:nvSpPr>
          <p:cNvPr id="6" name="TextBox 5">
            <a:extLst>
              <a:ext uri="{FF2B5EF4-FFF2-40B4-BE49-F238E27FC236}">
                <a16:creationId xmlns:a16="http://schemas.microsoft.com/office/drawing/2014/main" id="{0645B1CB-BC8F-4A02-B0FA-3A887BB56F0D}"/>
              </a:ext>
            </a:extLst>
          </p:cNvPr>
          <p:cNvSpPr txBox="1"/>
          <p:nvPr/>
        </p:nvSpPr>
        <p:spPr>
          <a:xfrm>
            <a:off x="94411" y="1339448"/>
            <a:ext cx="6655981" cy="567078"/>
          </a:xfrm>
          <a:prstGeom prst="rect">
            <a:avLst/>
          </a:prstGeom>
          <a:noFill/>
        </p:spPr>
        <p:txBody>
          <a:bodyPr wrap="square" lIns="182880" tIns="146304" rIns="182880" bIns="146304" rtlCol="0">
            <a:spAutoFit/>
          </a:bodyPr>
          <a:lstStyle/>
          <a:p>
            <a:pPr algn="l"/>
            <a:r>
              <a:rPr lang="en-US" b="1" i="0">
                <a:solidFill>
                  <a:srgbClr val="0070C0"/>
                </a:solidFill>
                <a:effectLst/>
                <a:latin typeface="Segoe UI" panose="020B0502040204020203" pitchFamily="34" charset="0"/>
              </a:rPr>
              <a:t>Review tracked changes with new cards in Word</a:t>
            </a:r>
          </a:p>
        </p:txBody>
      </p:sp>
      <p:pic>
        <p:nvPicPr>
          <p:cNvPr id="4" name="Picture 3">
            <a:extLst>
              <a:ext uri="{FF2B5EF4-FFF2-40B4-BE49-F238E27FC236}">
                <a16:creationId xmlns:a16="http://schemas.microsoft.com/office/drawing/2014/main" id="{D38E9F3C-7AFE-7E64-CB93-65B82A977098}"/>
              </a:ext>
            </a:extLst>
          </p:cNvPr>
          <p:cNvPicPr>
            <a:picLocks noChangeAspect="1"/>
          </p:cNvPicPr>
          <p:nvPr/>
        </p:nvPicPr>
        <p:blipFill>
          <a:blip r:embed="rId3"/>
          <a:stretch>
            <a:fillRect/>
          </a:stretch>
        </p:blipFill>
        <p:spPr>
          <a:xfrm>
            <a:off x="345282" y="1971635"/>
            <a:ext cx="6505826" cy="1229114"/>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34C58E4F-B426-39CA-6175-C8B77AE19970}"/>
              </a:ext>
            </a:extLst>
          </p:cNvPr>
          <p:cNvPicPr>
            <a:picLocks noChangeAspect="1"/>
          </p:cNvPicPr>
          <p:nvPr/>
        </p:nvPicPr>
        <p:blipFill>
          <a:blip r:embed="rId4"/>
          <a:stretch>
            <a:fillRect/>
          </a:stretch>
        </p:blipFill>
        <p:spPr>
          <a:xfrm>
            <a:off x="8283381" y="2094536"/>
            <a:ext cx="2482588" cy="2507557"/>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D44B76A1-6747-084D-3769-782780F67726}"/>
              </a:ext>
            </a:extLst>
          </p:cNvPr>
          <p:cNvPicPr>
            <a:picLocks noChangeAspect="1"/>
          </p:cNvPicPr>
          <p:nvPr/>
        </p:nvPicPr>
        <p:blipFill>
          <a:blip r:embed="rId5"/>
          <a:stretch>
            <a:fillRect/>
          </a:stretch>
        </p:blipFill>
        <p:spPr>
          <a:xfrm>
            <a:off x="9736294" y="4521455"/>
            <a:ext cx="2093306" cy="2175816"/>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F8AA7923-CFB5-E942-FD95-E2F503DD5BD0}"/>
              </a:ext>
            </a:extLst>
          </p:cNvPr>
          <p:cNvSpPr txBox="1"/>
          <p:nvPr/>
        </p:nvSpPr>
        <p:spPr>
          <a:xfrm>
            <a:off x="7949688" y="1169320"/>
            <a:ext cx="4103832" cy="838691"/>
          </a:xfrm>
          <a:prstGeom prst="rect">
            <a:avLst/>
          </a:prstGeom>
          <a:noFill/>
        </p:spPr>
        <p:txBody>
          <a:bodyPr wrap="square" lIns="182880" tIns="146304" rIns="182880" bIns="146304" rtlCol="0">
            <a:spAutoFit/>
          </a:bodyPr>
          <a:lstStyle/>
          <a:p>
            <a:pPr algn="l"/>
            <a:r>
              <a:rPr lang="en-US" b="1">
                <a:solidFill>
                  <a:srgbClr val="0070C0"/>
                </a:solidFill>
                <a:latin typeface="Segoe UI" panose="020B0502040204020203" pitchFamily="34" charset="0"/>
              </a:rPr>
              <a:t>The n</a:t>
            </a:r>
            <a:r>
              <a:rPr lang="en-US" b="1" i="0">
                <a:solidFill>
                  <a:srgbClr val="0070C0"/>
                </a:solidFill>
                <a:effectLst/>
                <a:latin typeface="Segoe UI" panose="020B0502040204020203" pitchFamily="34" charset="0"/>
              </a:rPr>
              <a:t>ew Notifications pane in Outlook that helps you stay on task</a:t>
            </a:r>
          </a:p>
        </p:txBody>
      </p:sp>
      <p:pic>
        <p:nvPicPr>
          <p:cNvPr id="22" name="Picture 21" descr="A screenshot of a cell phone&#10;&#10;Description automatically generated with low confidence">
            <a:extLst>
              <a:ext uri="{FF2B5EF4-FFF2-40B4-BE49-F238E27FC236}">
                <a16:creationId xmlns:a16="http://schemas.microsoft.com/office/drawing/2014/main" id="{5A0F89E4-F543-E5CF-C85E-A85FF29B4792}"/>
              </a:ext>
            </a:extLst>
          </p:cNvPr>
          <p:cNvPicPr>
            <a:picLocks noChangeAspect="1"/>
          </p:cNvPicPr>
          <p:nvPr/>
        </p:nvPicPr>
        <p:blipFill>
          <a:blip r:embed="rId6"/>
          <a:stretch>
            <a:fillRect/>
          </a:stretch>
        </p:blipFill>
        <p:spPr>
          <a:xfrm>
            <a:off x="1805623" y="4014815"/>
            <a:ext cx="4494088" cy="2528205"/>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id="{66BCA603-5DE3-7269-002B-FD5C34DF576E}"/>
              </a:ext>
            </a:extLst>
          </p:cNvPr>
          <p:cNvSpPr txBox="1"/>
          <p:nvPr/>
        </p:nvSpPr>
        <p:spPr>
          <a:xfrm>
            <a:off x="717974" y="3447737"/>
            <a:ext cx="7231714" cy="567078"/>
          </a:xfrm>
          <a:prstGeom prst="rect">
            <a:avLst/>
          </a:prstGeom>
          <a:noFill/>
        </p:spPr>
        <p:txBody>
          <a:bodyPr wrap="square" lIns="182880" tIns="146304" rIns="182880" bIns="146304" rtlCol="0">
            <a:spAutoFit/>
          </a:bodyPr>
          <a:lstStyle/>
          <a:p>
            <a:pPr algn="l"/>
            <a:r>
              <a:rPr lang="en-US" b="1" i="0">
                <a:solidFill>
                  <a:srgbClr val="0070C0"/>
                </a:solidFill>
                <a:effectLst/>
                <a:latin typeface="Segoe UI" panose="020B0502040204020203" pitchFamily="34" charset="0"/>
              </a:rPr>
              <a:t>Personalize your PowerPoint video story with a live camera feed</a:t>
            </a:r>
          </a:p>
        </p:txBody>
      </p:sp>
    </p:spTree>
    <p:extLst>
      <p:ext uri="{BB962C8B-B14F-4D97-AF65-F5344CB8AC3E}">
        <p14:creationId xmlns:p14="http://schemas.microsoft.com/office/powerpoint/2010/main" val="117647541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428F-1435-4E2D-80D9-5D359A3269AB}"/>
              </a:ext>
            </a:extLst>
          </p:cNvPr>
          <p:cNvSpPr>
            <a:spLocks noGrp="1"/>
          </p:cNvSpPr>
          <p:nvPr>
            <p:ph type="title"/>
          </p:nvPr>
        </p:nvSpPr>
        <p:spPr>
          <a:xfrm>
            <a:off x="510772" y="311183"/>
            <a:ext cx="11018520" cy="553998"/>
          </a:xfrm>
        </p:spPr>
        <p:txBody>
          <a:bodyPr/>
          <a:lstStyle/>
          <a:p>
            <a:r>
              <a:rPr lang="en-US"/>
              <a:t>You can find us online everywhere</a:t>
            </a:r>
          </a:p>
        </p:txBody>
      </p:sp>
      <p:pic>
        <p:nvPicPr>
          <p:cNvPr id="4" name="Picture 3">
            <a:extLst>
              <a:ext uri="{FF2B5EF4-FFF2-40B4-BE49-F238E27FC236}">
                <a16:creationId xmlns:a16="http://schemas.microsoft.com/office/drawing/2014/main" id="{D7A20CC9-D179-4198-8DEE-6EAE7EA97D2D}"/>
              </a:ext>
            </a:extLst>
          </p:cNvPr>
          <p:cNvPicPr>
            <a:picLocks noChangeAspect="1"/>
          </p:cNvPicPr>
          <p:nvPr/>
        </p:nvPicPr>
        <p:blipFill>
          <a:blip r:embed="rId2"/>
          <a:stretch>
            <a:fillRect/>
          </a:stretch>
        </p:blipFill>
        <p:spPr>
          <a:xfrm>
            <a:off x="266808" y="1527904"/>
            <a:ext cx="4283540" cy="2209934"/>
          </a:xfrm>
          <a:prstGeom prst="rect">
            <a:avLst/>
          </a:prstGeom>
        </p:spPr>
      </p:pic>
      <p:sp>
        <p:nvSpPr>
          <p:cNvPr id="5" name="TextBox 4">
            <a:extLst>
              <a:ext uri="{FF2B5EF4-FFF2-40B4-BE49-F238E27FC236}">
                <a16:creationId xmlns:a16="http://schemas.microsoft.com/office/drawing/2014/main" id="{3FC2E22F-929E-4597-A60B-8293452DBA62}"/>
              </a:ext>
            </a:extLst>
          </p:cNvPr>
          <p:cNvSpPr txBox="1"/>
          <p:nvPr/>
        </p:nvSpPr>
        <p:spPr>
          <a:xfrm>
            <a:off x="1390435" y="1220127"/>
            <a:ext cx="2861297"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insider.office.com</a:t>
            </a:r>
          </a:p>
        </p:txBody>
      </p:sp>
      <p:pic>
        <p:nvPicPr>
          <p:cNvPr id="7" name="Picture 6">
            <a:extLst>
              <a:ext uri="{FF2B5EF4-FFF2-40B4-BE49-F238E27FC236}">
                <a16:creationId xmlns:a16="http://schemas.microsoft.com/office/drawing/2014/main" id="{617CAE43-2205-40B7-85C6-1252BCD5588B}"/>
              </a:ext>
            </a:extLst>
          </p:cNvPr>
          <p:cNvPicPr>
            <a:picLocks noChangeAspect="1"/>
          </p:cNvPicPr>
          <p:nvPr/>
        </p:nvPicPr>
        <p:blipFill>
          <a:blip r:embed="rId3"/>
          <a:stretch>
            <a:fillRect/>
          </a:stretch>
        </p:blipFill>
        <p:spPr>
          <a:xfrm>
            <a:off x="266808" y="4230281"/>
            <a:ext cx="4283540" cy="2170519"/>
          </a:xfrm>
          <a:prstGeom prst="rect">
            <a:avLst/>
          </a:prstGeom>
        </p:spPr>
      </p:pic>
      <p:sp>
        <p:nvSpPr>
          <p:cNvPr id="9" name="TextBox 8">
            <a:extLst>
              <a:ext uri="{FF2B5EF4-FFF2-40B4-BE49-F238E27FC236}">
                <a16:creationId xmlns:a16="http://schemas.microsoft.com/office/drawing/2014/main" id="{45B7D417-36F5-484A-85B1-9056D598B094}"/>
              </a:ext>
            </a:extLst>
          </p:cNvPr>
          <p:cNvSpPr txBox="1"/>
          <p:nvPr/>
        </p:nvSpPr>
        <p:spPr>
          <a:xfrm>
            <a:off x="888814" y="3922504"/>
            <a:ext cx="336291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Microsoft Tech Community</a:t>
            </a:r>
          </a:p>
        </p:txBody>
      </p:sp>
      <p:pic>
        <p:nvPicPr>
          <p:cNvPr id="11" name="Picture 10">
            <a:extLst>
              <a:ext uri="{FF2B5EF4-FFF2-40B4-BE49-F238E27FC236}">
                <a16:creationId xmlns:a16="http://schemas.microsoft.com/office/drawing/2014/main" id="{69AEBBDA-0C19-4E04-BC36-B697F2F871E8}"/>
              </a:ext>
            </a:extLst>
          </p:cNvPr>
          <p:cNvPicPr>
            <a:picLocks noChangeAspect="1"/>
          </p:cNvPicPr>
          <p:nvPr/>
        </p:nvPicPr>
        <p:blipFill>
          <a:blip r:embed="rId4"/>
          <a:stretch>
            <a:fillRect/>
          </a:stretch>
        </p:blipFill>
        <p:spPr>
          <a:xfrm>
            <a:off x="5056999" y="2097192"/>
            <a:ext cx="3427242" cy="4222514"/>
          </a:xfrm>
          <a:prstGeom prst="rect">
            <a:avLst/>
          </a:prstGeom>
        </p:spPr>
      </p:pic>
      <p:sp>
        <p:nvSpPr>
          <p:cNvPr id="13" name="TextBox 12">
            <a:extLst>
              <a:ext uri="{FF2B5EF4-FFF2-40B4-BE49-F238E27FC236}">
                <a16:creationId xmlns:a16="http://schemas.microsoft.com/office/drawing/2014/main" id="{8F13E894-4195-428E-B19B-2F4F8B1BF2E3}"/>
              </a:ext>
            </a:extLst>
          </p:cNvPr>
          <p:cNvSpPr txBox="1"/>
          <p:nvPr/>
        </p:nvSpPr>
        <p:spPr>
          <a:xfrm>
            <a:off x="6196124" y="1813849"/>
            <a:ext cx="100283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Twitter</a:t>
            </a:r>
          </a:p>
        </p:txBody>
      </p:sp>
      <p:pic>
        <p:nvPicPr>
          <p:cNvPr id="15" name="Picture 14">
            <a:extLst>
              <a:ext uri="{FF2B5EF4-FFF2-40B4-BE49-F238E27FC236}">
                <a16:creationId xmlns:a16="http://schemas.microsoft.com/office/drawing/2014/main" id="{03835E0D-9719-47CB-8B9A-F695B45DAA7B}"/>
              </a:ext>
            </a:extLst>
          </p:cNvPr>
          <p:cNvPicPr>
            <a:picLocks noChangeAspect="1"/>
          </p:cNvPicPr>
          <p:nvPr/>
        </p:nvPicPr>
        <p:blipFill>
          <a:blip r:embed="rId5"/>
          <a:stretch>
            <a:fillRect/>
          </a:stretch>
        </p:blipFill>
        <p:spPr>
          <a:xfrm>
            <a:off x="8742274" y="1374015"/>
            <a:ext cx="3288854" cy="2466051"/>
          </a:xfrm>
          <a:prstGeom prst="rect">
            <a:avLst/>
          </a:prstGeom>
        </p:spPr>
      </p:pic>
      <p:sp>
        <p:nvSpPr>
          <p:cNvPr id="17" name="TextBox 16">
            <a:extLst>
              <a:ext uri="{FF2B5EF4-FFF2-40B4-BE49-F238E27FC236}">
                <a16:creationId xmlns:a16="http://schemas.microsoft.com/office/drawing/2014/main" id="{F0EA77DE-DAD4-4410-B191-236BE555865E}"/>
              </a:ext>
            </a:extLst>
          </p:cNvPr>
          <p:cNvSpPr txBox="1"/>
          <p:nvPr/>
        </p:nvSpPr>
        <p:spPr>
          <a:xfrm>
            <a:off x="9829807" y="1083476"/>
            <a:ext cx="100283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Answers</a:t>
            </a:r>
          </a:p>
        </p:txBody>
      </p:sp>
      <p:pic>
        <p:nvPicPr>
          <p:cNvPr id="19" name="Picture 18">
            <a:extLst>
              <a:ext uri="{FF2B5EF4-FFF2-40B4-BE49-F238E27FC236}">
                <a16:creationId xmlns:a16="http://schemas.microsoft.com/office/drawing/2014/main" id="{908C7036-7598-49FF-BDBF-5F315ACE203C}"/>
              </a:ext>
            </a:extLst>
          </p:cNvPr>
          <p:cNvPicPr>
            <a:picLocks noChangeAspect="1"/>
          </p:cNvPicPr>
          <p:nvPr/>
        </p:nvPicPr>
        <p:blipFill>
          <a:blip r:embed="rId6"/>
          <a:stretch>
            <a:fillRect/>
          </a:stretch>
        </p:blipFill>
        <p:spPr>
          <a:xfrm>
            <a:off x="8902739" y="4303737"/>
            <a:ext cx="2967924" cy="2432502"/>
          </a:xfrm>
          <a:prstGeom prst="rect">
            <a:avLst/>
          </a:prstGeom>
        </p:spPr>
      </p:pic>
      <p:sp>
        <p:nvSpPr>
          <p:cNvPr id="21" name="TextBox 20">
            <a:extLst>
              <a:ext uri="{FF2B5EF4-FFF2-40B4-BE49-F238E27FC236}">
                <a16:creationId xmlns:a16="http://schemas.microsoft.com/office/drawing/2014/main" id="{62DBBC48-902E-4726-B92C-57DEA910E716}"/>
              </a:ext>
            </a:extLst>
          </p:cNvPr>
          <p:cNvSpPr txBox="1"/>
          <p:nvPr/>
        </p:nvSpPr>
        <p:spPr>
          <a:xfrm>
            <a:off x="9792803" y="3995960"/>
            <a:ext cx="1554326"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Segoe UI"/>
                <a:ea typeface="+mn-ea"/>
                <a:cs typeface="+mn-cs"/>
              </a:rPr>
              <a:t>Newsletter</a:t>
            </a:r>
          </a:p>
        </p:txBody>
      </p:sp>
    </p:spTree>
    <p:extLst>
      <p:ext uri="{BB962C8B-B14F-4D97-AF65-F5344CB8AC3E}">
        <p14:creationId xmlns:p14="http://schemas.microsoft.com/office/powerpoint/2010/main" val="309253832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2428F-1435-4E2D-80D9-5D359A3269AB}"/>
              </a:ext>
            </a:extLst>
          </p:cNvPr>
          <p:cNvSpPr>
            <a:spLocks noGrp="1"/>
          </p:cNvSpPr>
          <p:nvPr>
            <p:ph type="title"/>
          </p:nvPr>
        </p:nvSpPr>
        <p:spPr>
          <a:xfrm>
            <a:off x="510772" y="311183"/>
            <a:ext cx="11018520" cy="553998"/>
          </a:xfrm>
        </p:spPr>
        <p:txBody>
          <a:bodyPr/>
          <a:lstStyle/>
          <a:p>
            <a:r>
              <a:rPr lang="en-US"/>
              <a:t>And now also on Docs.microsoft.com</a:t>
            </a:r>
          </a:p>
        </p:txBody>
      </p:sp>
      <p:pic>
        <p:nvPicPr>
          <p:cNvPr id="4" name="Picture 3" descr="Screenshot of the main landing page for Office Insider content on DOCS">
            <a:extLst>
              <a:ext uri="{FF2B5EF4-FFF2-40B4-BE49-F238E27FC236}">
                <a16:creationId xmlns:a16="http://schemas.microsoft.com/office/drawing/2014/main" id="{F99E15EB-49A3-9C3F-D615-C843ADD2A218}"/>
              </a:ext>
            </a:extLst>
          </p:cNvPr>
          <p:cNvPicPr>
            <a:picLocks noChangeAspect="1"/>
          </p:cNvPicPr>
          <p:nvPr/>
        </p:nvPicPr>
        <p:blipFill>
          <a:blip r:embed="rId2"/>
          <a:stretch>
            <a:fillRect/>
          </a:stretch>
        </p:blipFill>
        <p:spPr>
          <a:xfrm>
            <a:off x="818152" y="1067463"/>
            <a:ext cx="8935956" cy="5150752"/>
          </a:xfrm>
          <a:prstGeom prst="rect">
            <a:avLst/>
          </a:prstGeom>
        </p:spPr>
      </p:pic>
      <p:sp>
        <p:nvSpPr>
          <p:cNvPr id="5" name="TextBox 4">
            <a:extLst>
              <a:ext uri="{FF2B5EF4-FFF2-40B4-BE49-F238E27FC236}">
                <a16:creationId xmlns:a16="http://schemas.microsoft.com/office/drawing/2014/main" id="{6F73688D-0A11-58EB-297C-AA28F628B14F}"/>
              </a:ext>
            </a:extLst>
          </p:cNvPr>
          <p:cNvSpPr txBox="1"/>
          <p:nvPr/>
        </p:nvSpPr>
        <p:spPr>
          <a:xfrm>
            <a:off x="996420" y="6328598"/>
            <a:ext cx="6757416" cy="615553"/>
          </a:xfrm>
          <a:prstGeom prst="rect">
            <a:avLst/>
          </a:prstGeom>
          <a:noFill/>
        </p:spPr>
        <p:txBody>
          <a:bodyPr wrap="square" lIns="0" tIns="0" rIns="0" bIns="0" rtlCol="0">
            <a:spAutoFit/>
          </a:bodyPr>
          <a:lstStyle/>
          <a:p>
            <a:pPr algn="l"/>
            <a:r>
              <a:rPr lang="en-US" sz="2000">
                <a:hlinkClick r:id="rId3"/>
              </a:rPr>
              <a:t>https://aka.ms/officeinsiderbusiness</a:t>
            </a:r>
            <a:endParaRPr lang="en-US" sz="2000"/>
          </a:p>
          <a:p>
            <a:pPr algn="l"/>
            <a:endParaRPr lang="en-US" sz="2000"/>
          </a:p>
        </p:txBody>
      </p:sp>
    </p:spTree>
    <p:extLst>
      <p:ext uri="{BB962C8B-B14F-4D97-AF65-F5344CB8AC3E}">
        <p14:creationId xmlns:p14="http://schemas.microsoft.com/office/powerpoint/2010/main" val="28998815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Dan Brown</a:t>
            </a:r>
          </a:p>
        </p:txBody>
      </p:sp>
      <p:sp>
        <p:nvSpPr>
          <p:cNvPr id="4" name="Text Placeholder 3"/>
          <p:cNvSpPr>
            <a:spLocks noGrp="1"/>
          </p:cNvSpPr>
          <p:nvPr>
            <p:ph type="body" sz="quarter" idx="12"/>
          </p:nvPr>
        </p:nvSpPr>
        <p:spPr>
          <a:xfrm>
            <a:off x="585216" y="2313662"/>
            <a:ext cx="9144000" cy="338554"/>
          </a:xfrm>
        </p:spPr>
        <p:txBody>
          <a:bodyPr/>
          <a:lstStyle/>
          <a:p>
            <a:r>
              <a:rPr lang="en-US"/>
              <a:t>Welcome</a:t>
            </a:r>
          </a:p>
        </p:txBody>
      </p:sp>
    </p:spTree>
    <p:extLst>
      <p:ext uri="{BB962C8B-B14F-4D97-AF65-F5344CB8AC3E}">
        <p14:creationId xmlns:p14="http://schemas.microsoft.com/office/powerpoint/2010/main" val="20320308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Options for deploying Office Insider</a:t>
            </a:r>
          </a:p>
        </p:txBody>
      </p:sp>
      <p:sp>
        <p:nvSpPr>
          <p:cNvPr id="19" name="Text Placeholder 5">
            <a:extLst>
              <a:ext uri="{FF2B5EF4-FFF2-40B4-BE49-F238E27FC236}">
                <a16:creationId xmlns:a16="http://schemas.microsoft.com/office/drawing/2014/main" id="{11580B58-FF8B-3A41-AB92-CB01F16C483E}"/>
              </a:ext>
            </a:extLst>
          </p:cNvPr>
          <p:cNvSpPr>
            <a:spLocks noGrp="1"/>
          </p:cNvSpPr>
          <p:nvPr>
            <p:ph type="body" sz="quarter" idx="10"/>
          </p:nvPr>
        </p:nvSpPr>
        <p:spPr>
          <a:xfrm>
            <a:off x="586390" y="1434370"/>
            <a:ext cx="11018520" cy="5118324"/>
          </a:xfrm>
        </p:spPr>
        <p:txBody>
          <a:bodyPr/>
          <a:lstStyle/>
          <a:p>
            <a:r>
              <a:rPr lang="en-US">
                <a:solidFill>
                  <a:srgbClr val="0078D4"/>
                </a:solidFill>
                <a:latin typeface="+mj-lt"/>
              </a:rPr>
              <a:t>Windows</a:t>
            </a:r>
          </a:p>
          <a:p>
            <a:endParaRPr lang="en-US">
              <a:solidFill>
                <a:srgbClr val="0078D4"/>
              </a:solidFill>
              <a:latin typeface="+mj-lt"/>
            </a:endParaRPr>
          </a:p>
          <a:p>
            <a:pPr marL="0" lvl="1"/>
            <a:endParaRPr lang="en-US" sz="2800">
              <a:solidFill>
                <a:srgbClr val="0078D4"/>
              </a:solidFill>
              <a:latin typeface="+mj-lt"/>
              <a:cs typeface="Segoe UI" panose="020B0502040204020203" pitchFamily="34" charset="0"/>
            </a:endParaRPr>
          </a:p>
          <a:p>
            <a:pPr marL="0" lvl="1"/>
            <a:endParaRPr lang="en-US" sz="2800">
              <a:solidFill>
                <a:srgbClr val="0078D4"/>
              </a:solidFill>
              <a:latin typeface="+mj-lt"/>
              <a:cs typeface="Segoe UI" panose="020B0502040204020203" pitchFamily="34" charset="0"/>
            </a:endParaRPr>
          </a:p>
          <a:p>
            <a:pPr marL="0" lvl="1"/>
            <a:endParaRPr lang="en-US" sz="2800">
              <a:solidFill>
                <a:srgbClr val="0078D4"/>
              </a:solidFill>
              <a:latin typeface="+mj-lt"/>
              <a:cs typeface="Segoe UI" panose="020B0502040204020203" pitchFamily="34" charset="0"/>
            </a:endParaRPr>
          </a:p>
          <a:p>
            <a:pPr marL="0" lvl="1"/>
            <a:endParaRPr lang="en-US" sz="2800">
              <a:solidFill>
                <a:srgbClr val="0078D4"/>
              </a:solidFill>
              <a:latin typeface="+mj-lt"/>
              <a:cs typeface="Segoe UI" panose="020B0502040204020203" pitchFamily="34" charset="0"/>
            </a:endParaRPr>
          </a:p>
          <a:p>
            <a:pPr marL="0" lvl="1"/>
            <a:r>
              <a:rPr lang="en-US" sz="2800">
                <a:solidFill>
                  <a:srgbClr val="0078D4"/>
                </a:solidFill>
                <a:latin typeface="+mj-lt"/>
                <a:cs typeface="Segoe UI" panose="020B0502040204020203" pitchFamily="34" charset="0"/>
              </a:rPr>
              <a:t>Mac</a:t>
            </a:r>
          </a:p>
          <a:p>
            <a:pPr marL="0" lvl="1">
              <a:lnSpc>
                <a:spcPct val="90000"/>
              </a:lnSpc>
              <a:spcAft>
                <a:spcPts val="600"/>
              </a:spcAft>
            </a:pPr>
            <a:r>
              <a:rPr lang="en-US">
                <a:gradFill>
                  <a:gsLst>
                    <a:gs pos="2917">
                      <a:schemeClr val="tx1"/>
                    </a:gs>
                    <a:gs pos="30000">
                      <a:schemeClr val="tx1"/>
                    </a:gs>
                  </a:gsLst>
                  <a:lin ang="5400000" scaled="0"/>
                </a:gradFill>
              </a:rPr>
              <a:t>Microsoft </a:t>
            </a:r>
            <a:r>
              <a:rPr lang="en-US" err="1">
                <a:gradFill>
                  <a:gsLst>
                    <a:gs pos="2917">
                      <a:schemeClr val="tx1"/>
                    </a:gs>
                    <a:gs pos="30000">
                      <a:schemeClr val="tx1"/>
                    </a:gs>
                  </a:gsLst>
                  <a:lin ang="5400000" scaled="0"/>
                </a:gradFill>
              </a:rPr>
              <a:t>AutoUpdate</a:t>
            </a:r>
            <a:r>
              <a:rPr lang="en-US">
                <a:gradFill>
                  <a:gsLst>
                    <a:gs pos="2917">
                      <a:schemeClr val="tx1"/>
                    </a:gs>
                    <a:gs pos="30000">
                      <a:schemeClr val="tx1"/>
                    </a:gs>
                  </a:gsLst>
                  <a:lin ang="5400000" scaled="0"/>
                </a:gradFill>
              </a:rPr>
              <a:t> (MAU)</a:t>
            </a:r>
          </a:p>
          <a:p>
            <a:pPr marL="0" lvl="1">
              <a:lnSpc>
                <a:spcPct val="90000"/>
              </a:lnSpc>
              <a:spcAft>
                <a:spcPts val="600"/>
              </a:spcAft>
            </a:pPr>
            <a:r>
              <a:rPr lang="en-US">
                <a:gradFill>
                  <a:gsLst>
                    <a:gs pos="2917">
                      <a:schemeClr val="tx1"/>
                    </a:gs>
                    <a:gs pos="30000">
                      <a:schemeClr val="tx1"/>
                    </a:gs>
                  </a:gsLst>
                  <a:lin ang="5400000" scaled="0"/>
                </a:gradFill>
              </a:rPr>
              <a:t>Preference</a:t>
            </a:r>
          </a:p>
          <a:p>
            <a:pPr marL="0" lvl="1">
              <a:lnSpc>
                <a:spcPct val="90000"/>
              </a:lnSpc>
              <a:spcAft>
                <a:spcPts val="600"/>
              </a:spcAft>
            </a:pPr>
            <a:endParaRPr lang="en-US">
              <a:gradFill>
                <a:gsLst>
                  <a:gs pos="2917">
                    <a:schemeClr val="tx1"/>
                  </a:gs>
                  <a:gs pos="30000">
                    <a:schemeClr val="tx1"/>
                  </a:gs>
                </a:gsLst>
                <a:lin ang="5400000" scaled="0"/>
              </a:gradFill>
            </a:endParaRPr>
          </a:p>
          <a:p>
            <a:pPr marL="0" lvl="1">
              <a:lnSpc>
                <a:spcPct val="90000"/>
              </a:lnSpc>
              <a:spcAft>
                <a:spcPts val="600"/>
              </a:spcAft>
            </a:pPr>
            <a:r>
              <a:rPr lang="en-US" sz="2000">
                <a:gradFill>
                  <a:gsLst>
                    <a:gs pos="2917">
                      <a:schemeClr val="tx1"/>
                    </a:gs>
                    <a:gs pos="30000">
                      <a:schemeClr val="tx1"/>
                    </a:gs>
                  </a:gsLst>
                  <a:lin ang="5400000" scaled="0"/>
                </a:gradFill>
              </a:rPr>
              <a:t>For more information, see </a:t>
            </a:r>
            <a:r>
              <a:rPr lang="en-US" sz="2000">
                <a:gradFill>
                  <a:gsLst>
                    <a:gs pos="2917">
                      <a:schemeClr val="tx1"/>
                    </a:gs>
                    <a:gs pos="30000">
                      <a:schemeClr val="tx1"/>
                    </a:gs>
                  </a:gsLst>
                  <a:lin ang="5400000" scaled="0"/>
                </a:gradFill>
                <a:hlinkClick r:id="rId3"/>
              </a:rPr>
              <a:t>https://aka.ms/officeinsiderbusiness</a:t>
            </a:r>
            <a:r>
              <a:rPr lang="en-US" sz="2000">
                <a:gradFill>
                  <a:gsLst>
                    <a:gs pos="2917">
                      <a:schemeClr val="tx1"/>
                    </a:gs>
                    <a:gs pos="30000">
                      <a:schemeClr val="tx1"/>
                    </a:gs>
                  </a:gsLst>
                  <a:lin ang="5400000" scaled="0"/>
                </a:gradFill>
              </a:rPr>
              <a:t> </a:t>
            </a:r>
            <a:endParaRPr lang="en-US">
              <a:gradFill>
                <a:gsLst>
                  <a:gs pos="2917">
                    <a:schemeClr val="tx1"/>
                  </a:gs>
                  <a:gs pos="30000">
                    <a:schemeClr val="tx1"/>
                  </a:gs>
                </a:gsLst>
                <a:lin ang="5400000" scaled="0"/>
              </a:gradFill>
            </a:endParaRPr>
          </a:p>
        </p:txBody>
      </p:sp>
      <p:cxnSp>
        <p:nvCxnSpPr>
          <p:cNvPr id="4" name="Straight Connector 3">
            <a:extLst>
              <a:ext uri="{FF2B5EF4-FFF2-40B4-BE49-F238E27FC236}">
                <a16:creationId xmlns:a16="http://schemas.microsoft.com/office/drawing/2014/main" id="{D6F07683-2904-46A1-8DDF-54FE6A191EE9}"/>
              </a:ext>
            </a:extLst>
          </p:cNvPr>
          <p:cNvCxnSpPr>
            <a:cxnSpLocks/>
          </p:cNvCxnSpPr>
          <p:nvPr/>
        </p:nvCxnSpPr>
        <p:spPr>
          <a:xfrm>
            <a:off x="586390" y="5862239"/>
            <a:ext cx="7739743" cy="0"/>
          </a:xfrm>
          <a:prstGeom prst="line">
            <a:avLst/>
          </a:prstGeom>
          <a:ln>
            <a:solidFill>
              <a:schemeClr val="bg1">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1" name="Group 90" descr="Cartoon image of a crane holding a monitor screen">
            <a:extLst>
              <a:ext uri="{FF2B5EF4-FFF2-40B4-BE49-F238E27FC236}">
                <a16:creationId xmlns:a16="http://schemas.microsoft.com/office/drawing/2014/main" id="{1B18B3A5-2844-4E2C-BA44-8AF7CA53F12E}"/>
              </a:ext>
            </a:extLst>
          </p:cNvPr>
          <p:cNvGrpSpPr/>
          <p:nvPr/>
        </p:nvGrpSpPr>
        <p:grpSpPr>
          <a:xfrm flipH="1">
            <a:off x="8469100" y="1645920"/>
            <a:ext cx="3448271" cy="4425690"/>
            <a:chOff x="465139" y="2747968"/>
            <a:chExt cx="944564" cy="998539"/>
          </a:xfrm>
          <a:solidFill>
            <a:srgbClr val="D83B01"/>
          </a:solidFill>
        </p:grpSpPr>
        <p:sp>
          <p:nvSpPr>
            <p:cNvPr id="92" name="Rectangle 373">
              <a:extLst>
                <a:ext uri="{FF2B5EF4-FFF2-40B4-BE49-F238E27FC236}">
                  <a16:creationId xmlns:a16="http://schemas.microsoft.com/office/drawing/2014/main" id="{9A7F5450-1573-4426-ADB8-8137EEDB14ED}"/>
                </a:ext>
              </a:extLst>
            </p:cNvPr>
            <p:cNvSpPr>
              <a:spLocks noChangeArrowheads="1"/>
            </p:cNvSpPr>
            <p:nvPr/>
          </p:nvSpPr>
          <p:spPr bwMode="auto">
            <a:xfrm>
              <a:off x="677864" y="3013080"/>
              <a:ext cx="15875" cy="7334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3" name="Rectangle 374">
              <a:extLst>
                <a:ext uri="{FF2B5EF4-FFF2-40B4-BE49-F238E27FC236}">
                  <a16:creationId xmlns:a16="http://schemas.microsoft.com/office/drawing/2014/main" id="{F09850B5-C92C-4C7F-A2FA-B9658B98179A}"/>
                </a:ext>
              </a:extLst>
            </p:cNvPr>
            <p:cNvSpPr>
              <a:spLocks noChangeArrowheads="1"/>
            </p:cNvSpPr>
            <p:nvPr/>
          </p:nvSpPr>
          <p:spPr bwMode="auto">
            <a:xfrm>
              <a:off x="787402" y="3009905"/>
              <a:ext cx="15875" cy="73660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4" name="Rectangle 375">
              <a:extLst>
                <a:ext uri="{FF2B5EF4-FFF2-40B4-BE49-F238E27FC236}">
                  <a16:creationId xmlns:a16="http://schemas.microsoft.com/office/drawing/2014/main" id="{45B6BD0A-78BB-4D5C-B6DA-1B6C21A76D99}"/>
                </a:ext>
              </a:extLst>
            </p:cNvPr>
            <p:cNvSpPr>
              <a:spLocks noChangeArrowheads="1"/>
            </p:cNvSpPr>
            <p:nvPr/>
          </p:nvSpPr>
          <p:spPr bwMode="auto">
            <a:xfrm>
              <a:off x="693739" y="3422656"/>
              <a:ext cx="106363"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5" name="Rectangle 376">
              <a:extLst>
                <a:ext uri="{FF2B5EF4-FFF2-40B4-BE49-F238E27FC236}">
                  <a16:creationId xmlns:a16="http://schemas.microsoft.com/office/drawing/2014/main" id="{D2ED6093-33A9-46E9-B79A-B199EA6FE576}"/>
                </a:ext>
              </a:extLst>
            </p:cNvPr>
            <p:cNvSpPr>
              <a:spLocks noChangeArrowheads="1"/>
            </p:cNvSpPr>
            <p:nvPr/>
          </p:nvSpPr>
          <p:spPr bwMode="auto">
            <a:xfrm>
              <a:off x="693739" y="3529019"/>
              <a:ext cx="9683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377">
              <a:extLst>
                <a:ext uri="{FF2B5EF4-FFF2-40B4-BE49-F238E27FC236}">
                  <a16:creationId xmlns:a16="http://schemas.microsoft.com/office/drawing/2014/main" id="{5D996C0F-DCC9-4FFD-AC6E-603A16CDD4B5}"/>
                </a:ext>
              </a:extLst>
            </p:cNvPr>
            <p:cNvSpPr>
              <a:spLocks/>
            </p:cNvSpPr>
            <p:nvPr/>
          </p:nvSpPr>
          <p:spPr bwMode="auto">
            <a:xfrm>
              <a:off x="681039" y="3422656"/>
              <a:ext cx="119063" cy="119063"/>
            </a:xfrm>
            <a:custGeom>
              <a:avLst/>
              <a:gdLst>
                <a:gd name="T0" fmla="*/ 0 w 75"/>
                <a:gd name="T1" fmla="*/ 75 h 75"/>
                <a:gd name="T2" fmla="*/ 8 w 75"/>
                <a:gd name="T3" fmla="*/ 75 h 75"/>
                <a:gd name="T4" fmla="*/ 39 w 75"/>
                <a:gd name="T5" fmla="*/ 45 h 75"/>
                <a:gd name="T6" fmla="*/ 69 w 75"/>
                <a:gd name="T7" fmla="*/ 75 h 75"/>
                <a:gd name="T8" fmla="*/ 75 w 75"/>
                <a:gd name="T9" fmla="*/ 75 h 75"/>
                <a:gd name="T10" fmla="*/ 75 w 75"/>
                <a:gd name="T11" fmla="*/ 69 h 75"/>
                <a:gd name="T12" fmla="*/ 45 w 75"/>
                <a:gd name="T13" fmla="*/ 39 h 75"/>
                <a:gd name="T14" fmla="*/ 75 w 75"/>
                <a:gd name="T15" fmla="*/ 9 h 75"/>
                <a:gd name="T16" fmla="*/ 75 w 75"/>
                <a:gd name="T17" fmla="*/ 0 h 75"/>
                <a:gd name="T18" fmla="*/ 69 w 75"/>
                <a:gd name="T19" fmla="*/ 0 h 75"/>
                <a:gd name="T20" fmla="*/ 39 w 75"/>
                <a:gd name="T21" fmla="*/ 30 h 75"/>
                <a:gd name="T22" fmla="*/ 8 w 75"/>
                <a:gd name="T23" fmla="*/ 0 h 75"/>
                <a:gd name="T24" fmla="*/ 0 w 75"/>
                <a:gd name="T25" fmla="*/ 0 h 75"/>
                <a:gd name="T26" fmla="*/ 0 w 75"/>
                <a:gd name="T27" fmla="*/ 6 h 75"/>
                <a:gd name="T28" fmla="*/ 30 w 75"/>
                <a:gd name="T29" fmla="*/ 39 h 75"/>
                <a:gd name="T30" fmla="*/ 0 w 75"/>
                <a:gd name="T31" fmla="*/ 69 h 75"/>
                <a:gd name="T32" fmla="*/ 0 w 75"/>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0" y="75"/>
                  </a:moveTo>
                  <a:lnTo>
                    <a:pt x="8" y="75"/>
                  </a:lnTo>
                  <a:lnTo>
                    <a:pt x="39" y="45"/>
                  </a:lnTo>
                  <a:lnTo>
                    <a:pt x="69" y="75"/>
                  </a:lnTo>
                  <a:lnTo>
                    <a:pt x="75" y="75"/>
                  </a:lnTo>
                  <a:lnTo>
                    <a:pt x="75" y="69"/>
                  </a:lnTo>
                  <a:lnTo>
                    <a:pt x="45" y="39"/>
                  </a:lnTo>
                  <a:lnTo>
                    <a:pt x="75" y="9"/>
                  </a:lnTo>
                  <a:lnTo>
                    <a:pt x="75" y="0"/>
                  </a:lnTo>
                  <a:lnTo>
                    <a:pt x="69" y="0"/>
                  </a:lnTo>
                  <a:lnTo>
                    <a:pt x="39" y="30"/>
                  </a:lnTo>
                  <a:lnTo>
                    <a:pt x="8" y="0"/>
                  </a:lnTo>
                  <a:lnTo>
                    <a:pt x="0" y="0"/>
                  </a:lnTo>
                  <a:lnTo>
                    <a:pt x="0" y="6"/>
                  </a:lnTo>
                  <a:lnTo>
                    <a:pt x="30" y="39"/>
                  </a:lnTo>
                  <a:lnTo>
                    <a:pt x="0" y="69"/>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Rectangle 378">
              <a:extLst>
                <a:ext uri="{FF2B5EF4-FFF2-40B4-BE49-F238E27FC236}">
                  <a16:creationId xmlns:a16="http://schemas.microsoft.com/office/drawing/2014/main" id="{ECF7D5F4-1B41-4C70-97C3-4AA43541F0F3}"/>
                </a:ext>
              </a:extLst>
            </p:cNvPr>
            <p:cNvSpPr>
              <a:spLocks noChangeArrowheads="1"/>
            </p:cNvSpPr>
            <p:nvPr/>
          </p:nvSpPr>
          <p:spPr bwMode="auto">
            <a:xfrm>
              <a:off x="693739" y="3321056"/>
              <a:ext cx="96838"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379">
              <a:extLst>
                <a:ext uri="{FF2B5EF4-FFF2-40B4-BE49-F238E27FC236}">
                  <a16:creationId xmlns:a16="http://schemas.microsoft.com/office/drawing/2014/main" id="{22C0CE91-0998-4E25-BD37-F5ED54415FAD}"/>
                </a:ext>
              </a:extLst>
            </p:cNvPr>
            <p:cNvSpPr>
              <a:spLocks/>
            </p:cNvSpPr>
            <p:nvPr/>
          </p:nvSpPr>
          <p:spPr bwMode="auto">
            <a:xfrm>
              <a:off x="681039" y="3321056"/>
              <a:ext cx="119063" cy="115888"/>
            </a:xfrm>
            <a:custGeom>
              <a:avLst/>
              <a:gdLst>
                <a:gd name="T0" fmla="*/ 0 w 75"/>
                <a:gd name="T1" fmla="*/ 73 h 73"/>
                <a:gd name="T2" fmla="*/ 8 w 75"/>
                <a:gd name="T3" fmla="*/ 73 h 73"/>
                <a:gd name="T4" fmla="*/ 39 w 75"/>
                <a:gd name="T5" fmla="*/ 45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30 h 73"/>
                <a:gd name="T22" fmla="*/ 8 w 75"/>
                <a:gd name="T23" fmla="*/ 0 h 73"/>
                <a:gd name="T24" fmla="*/ 0 w 75"/>
                <a:gd name="T25" fmla="*/ 0 h 73"/>
                <a:gd name="T26" fmla="*/ 0 w 75"/>
                <a:gd name="T27" fmla="*/ 4 h 73"/>
                <a:gd name="T28" fmla="*/ 30 w 75"/>
                <a:gd name="T29" fmla="*/ 36 h 73"/>
                <a:gd name="T30" fmla="*/ 0 w 75"/>
                <a:gd name="T31" fmla="*/ 68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5"/>
                  </a:lnTo>
                  <a:lnTo>
                    <a:pt x="69" y="73"/>
                  </a:lnTo>
                  <a:lnTo>
                    <a:pt x="75" y="73"/>
                  </a:lnTo>
                  <a:lnTo>
                    <a:pt x="75" y="66"/>
                  </a:lnTo>
                  <a:lnTo>
                    <a:pt x="45" y="36"/>
                  </a:lnTo>
                  <a:lnTo>
                    <a:pt x="75" y="6"/>
                  </a:lnTo>
                  <a:lnTo>
                    <a:pt x="75" y="0"/>
                  </a:lnTo>
                  <a:lnTo>
                    <a:pt x="69" y="0"/>
                  </a:lnTo>
                  <a:lnTo>
                    <a:pt x="39" y="30"/>
                  </a:lnTo>
                  <a:lnTo>
                    <a:pt x="8" y="0"/>
                  </a:lnTo>
                  <a:lnTo>
                    <a:pt x="0" y="0"/>
                  </a:lnTo>
                  <a:lnTo>
                    <a:pt x="0" y="4"/>
                  </a:lnTo>
                  <a:lnTo>
                    <a:pt x="30" y="36"/>
                  </a:lnTo>
                  <a:lnTo>
                    <a:pt x="0" y="68"/>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380">
              <a:extLst>
                <a:ext uri="{FF2B5EF4-FFF2-40B4-BE49-F238E27FC236}">
                  <a16:creationId xmlns:a16="http://schemas.microsoft.com/office/drawing/2014/main" id="{A97DD6C3-AA8E-41CB-9B96-9BC2A57D9D22}"/>
                </a:ext>
              </a:extLst>
            </p:cNvPr>
            <p:cNvSpPr>
              <a:spLocks/>
            </p:cNvSpPr>
            <p:nvPr/>
          </p:nvSpPr>
          <p:spPr bwMode="auto">
            <a:xfrm>
              <a:off x="681039" y="3217868"/>
              <a:ext cx="119063" cy="115888"/>
            </a:xfrm>
            <a:custGeom>
              <a:avLst/>
              <a:gdLst>
                <a:gd name="T0" fmla="*/ 0 w 75"/>
                <a:gd name="T1" fmla="*/ 73 h 73"/>
                <a:gd name="T2" fmla="*/ 8 w 75"/>
                <a:gd name="T3" fmla="*/ 73 h 73"/>
                <a:gd name="T4" fmla="*/ 39 w 75"/>
                <a:gd name="T5" fmla="*/ 45 h 73"/>
                <a:gd name="T6" fmla="*/ 69 w 75"/>
                <a:gd name="T7" fmla="*/ 73 h 73"/>
                <a:gd name="T8" fmla="*/ 75 w 75"/>
                <a:gd name="T9" fmla="*/ 73 h 73"/>
                <a:gd name="T10" fmla="*/ 75 w 75"/>
                <a:gd name="T11" fmla="*/ 67 h 73"/>
                <a:gd name="T12" fmla="*/ 45 w 75"/>
                <a:gd name="T13" fmla="*/ 37 h 73"/>
                <a:gd name="T14" fmla="*/ 75 w 75"/>
                <a:gd name="T15" fmla="*/ 7 h 73"/>
                <a:gd name="T16" fmla="*/ 75 w 75"/>
                <a:gd name="T17" fmla="*/ 0 h 73"/>
                <a:gd name="T18" fmla="*/ 69 w 75"/>
                <a:gd name="T19" fmla="*/ 0 h 73"/>
                <a:gd name="T20" fmla="*/ 39 w 75"/>
                <a:gd name="T21" fmla="*/ 30 h 73"/>
                <a:gd name="T22" fmla="*/ 8 w 75"/>
                <a:gd name="T23" fmla="*/ 0 h 73"/>
                <a:gd name="T24" fmla="*/ 0 w 75"/>
                <a:gd name="T25" fmla="*/ 0 h 73"/>
                <a:gd name="T26" fmla="*/ 0 w 75"/>
                <a:gd name="T27" fmla="*/ 4 h 73"/>
                <a:gd name="T28" fmla="*/ 30 w 75"/>
                <a:gd name="T29" fmla="*/ 37 h 73"/>
                <a:gd name="T30" fmla="*/ 0 w 75"/>
                <a:gd name="T31" fmla="*/ 69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5"/>
                  </a:lnTo>
                  <a:lnTo>
                    <a:pt x="69" y="73"/>
                  </a:lnTo>
                  <a:lnTo>
                    <a:pt x="75" y="73"/>
                  </a:lnTo>
                  <a:lnTo>
                    <a:pt x="75" y="67"/>
                  </a:lnTo>
                  <a:lnTo>
                    <a:pt x="45" y="37"/>
                  </a:lnTo>
                  <a:lnTo>
                    <a:pt x="75" y="7"/>
                  </a:lnTo>
                  <a:lnTo>
                    <a:pt x="75" y="0"/>
                  </a:lnTo>
                  <a:lnTo>
                    <a:pt x="69" y="0"/>
                  </a:lnTo>
                  <a:lnTo>
                    <a:pt x="39" y="30"/>
                  </a:lnTo>
                  <a:lnTo>
                    <a:pt x="8" y="0"/>
                  </a:lnTo>
                  <a:lnTo>
                    <a:pt x="0" y="0"/>
                  </a:lnTo>
                  <a:lnTo>
                    <a:pt x="0" y="4"/>
                  </a:lnTo>
                  <a:lnTo>
                    <a:pt x="30" y="37"/>
                  </a:lnTo>
                  <a:lnTo>
                    <a:pt x="0" y="69"/>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0" name="Rectangle 381">
              <a:extLst>
                <a:ext uri="{FF2B5EF4-FFF2-40B4-BE49-F238E27FC236}">
                  <a16:creationId xmlns:a16="http://schemas.microsoft.com/office/drawing/2014/main" id="{746C692B-261B-4C10-BC6B-2E363E4EFB36}"/>
                </a:ext>
              </a:extLst>
            </p:cNvPr>
            <p:cNvSpPr>
              <a:spLocks noChangeArrowheads="1"/>
            </p:cNvSpPr>
            <p:nvPr/>
          </p:nvSpPr>
          <p:spPr bwMode="auto">
            <a:xfrm>
              <a:off x="693739" y="3217868"/>
              <a:ext cx="968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382">
              <a:extLst>
                <a:ext uri="{FF2B5EF4-FFF2-40B4-BE49-F238E27FC236}">
                  <a16:creationId xmlns:a16="http://schemas.microsoft.com/office/drawing/2014/main" id="{6FC1AD8C-9E71-43E4-97D7-19B918F6ADC6}"/>
                </a:ext>
              </a:extLst>
            </p:cNvPr>
            <p:cNvSpPr>
              <a:spLocks/>
            </p:cNvSpPr>
            <p:nvPr/>
          </p:nvSpPr>
          <p:spPr bwMode="auto">
            <a:xfrm>
              <a:off x="681039" y="3116268"/>
              <a:ext cx="119063" cy="115888"/>
            </a:xfrm>
            <a:custGeom>
              <a:avLst/>
              <a:gdLst>
                <a:gd name="T0" fmla="*/ 0 w 75"/>
                <a:gd name="T1" fmla="*/ 73 h 73"/>
                <a:gd name="T2" fmla="*/ 8 w 75"/>
                <a:gd name="T3" fmla="*/ 73 h 73"/>
                <a:gd name="T4" fmla="*/ 39 w 75"/>
                <a:gd name="T5" fmla="*/ 43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28 h 73"/>
                <a:gd name="T22" fmla="*/ 8 w 75"/>
                <a:gd name="T23" fmla="*/ 0 h 73"/>
                <a:gd name="T24" fmla="*/ 0 w 75"/>
                <a:gd name="T25" fmla="*/ 0 h 73"/>
                <a:gd name="T26" fmla="*/ 0 w 75"/>
                <a:gd name="T27" fmla="*/ 4 h 73"/>
                <a:gd name="T28" fmla="*/ 30 w 75"/>
                <a:gd name="T29" fmla="*/ 36 h 73"/>
                <a:gd name="T30" fmla="*/ 0 w 75"/>
                <a:gd name="T31" fmla="*/ 68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3"/>
                  </a:lnTo>
                  <a:lnTo>
                    <a:pt x="69" y="73"/>
                  </a:lnTo>
                  <a:lnTo>
                    <a:pt x="75" y="73"/>
                  </a:lnTo>
                  <a:lnTo>
                    <a:pt x="75" y="66"/>
                  </a:lnTo>
                  <a:lnTo>
                    <a:pt x="45" y="36"/>
                  </a:lnTo>
                  <a:lnTo>
                    <a:pt x="75" y="6"/>
                  </a:lnTo>
                  <a:lnTo>
                    <a:pt x="75" y="0"/>
                  </a:lnTo>
                  <a:lnTo>
                    <a:pt x="69" y="0"/>
                  </a:lnTo>
                  <a:lnTo>
                    <a:pt x="39" y="28"/>
                  </a:lnTo>
                  <a:lnTo>
                    <a:pt x="8" y="0"/>
                  </a:lnTo>
                  <a:lnTo>
                    <a:pt x="0" y="0"/>
                  </a:lnTo>
                  <a:lnTo>
                    <a:pt x="0" y="4"/>
                  </a:lnTo>
                  <a:lnTo>
                    <a:pt x="30" y="36"/>
                  </a:lnTo>
                  <a:lnTo>
                    <a:pt x="0" y="68"/>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2" name="Rectangle 383">
              <a:extLst>
                <a:ext uri="{FF2B5EF4-FFF2-40B4-BE49-F238E27FC236}">
                  <a16:creationId xmlns:a16="http://schemas.microsoft.com/office/drawing/2014/main" id="{BEA60543-01B9-4709-95AB-EF895A6B2B95}"/>
                </a:ext>
              </a:extLst>
            </p:cNvPr>
            <p:cNvSpPr>
              <a:spLocks noChangeArrowheads="1"/>
            </p:cNvSpPr>
            <p:nvPr/>
          </p:nvSpPr>
          <p:spPr bwMode="auto">
            <a:xfrm>
              <a:off x="693739" y="3113093"/>
              <a:ext cx="9683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3" name="Rectangle 384">
              <a:extLst>
                <a:ext uri="{FF2B5EF4-FFF2-40B4-BE49-F238E27FC236}">
                  <a16:creationId xmlns:a16="http://schemas.microsoft.com/office/drawing/2014/main" id="{43C5384B-36F2-4313-BD06-F01A1560C692}"/>
                </a:ext>
              </a:extLst>
            </p:cNvPr>
            <p:cNvSpPr>
              <a:spLocks noChangeArrowheads="1"/>
            </p:cNvSpPr>
            <p:nvPr/>
          </p:nvSpPr>
          <p:spPr bwMode="auto">
            <a:xfrm>
              <a:off x="677864" y="3000380"/>
              <a:ext cx="12541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385">
              <a:extLst>
                <a:ext uri="{FF2B5EF4-FFF2-40B4-BE49-F238E27FC236}">
                  <a16:creationId xmlns:a16="http://schemas.microsoft.com/office/drawing/2014/main" id="{AE62E4D1-5DD0-4DC6-87AF-E6A893C64BB6}"/>
                </a:ext>
              </a:extLst>
            </p:cNvPr>
            <p:cNvSpPr>
              <a:spLocks/>
            </p:cNvSpPr>
            <p:nvPr/>
          </p:nvSpPr>
          <p:spPr bwMode="auto">
            <a:xfrm>
              <a:off x="681039" y="3009905"/>
              <a:ext cx="119063" cy="119063"/>
            </a:xfrm>
            <a:custGeom>
              <a:avLst/>
              <a:gdLst>
                <a:gd name="T0" fmla="*/ 0 w 75"/>
                <a:gd name="T1" fmla="*/ 75 h 75"/>
                <a:gd name="T2" fmla="*/ 8 w 75"/>
                <a:gd name="T3" fmla="*/ 75 h 75"/>
                <a:gd name="T4" fmla="*/ 39 w 75"/>
                <a:gd name="T5" fmla="*/ 45 h 75"/>
                <a:gd name="T6" fmla="*/ 69 w 75"/>
                <a:gd name="T7" fmla="*/ 75 h 75"/>
                <a:gd name="T8" fmla="*/ 75 w 75"/>
                <a:gd name="T9" fmla="*/ 75 h 75"/>
                <a:gd name="T10" fmla="*/ 75 w 75"/>
                <a:gd name="T11" fmla="*/ 67 h 75"/>
                <a:gd name="T12" fmla="*/ 45 w 75"/>
                <a:gd name="T13" fmla="*/ 37 h 75"/>
                <a:gd name="T14" fmla="*/ 75 w 75"/>
                <a:gd name="T15" fmla="*/ 7 h 75"/>
                <a:gd name="T16" fmla="*/ 75 w 75"/>
                <a:gd name="T17" fmla="*/ 0 h 75"/>
                <a:gd name="T18" fmla="*/ 69 w 75"/>
                <a:gd name="T19" fmla="*/ 0 h 75"/>
                <a:gd name="T20" fmla="*/ 39 w 75"/>
                <a:gd name="T21" fmla="*/ 30 h 75"/>
                <a:gd name="T22" fmla="*/ 8 w 75"/>
                <a:gd name="T23" fmla="*/ 0 h 75"/>
                <a:gd name="T24" fmla="*/ 0 w 75"/>
                <a:gd name="T25" fmla="*/ 0 h 75"/>
                <a:gd name="T26" fmla="*/ 0 w 75"/>
                <a:gd name="T27" fmla="*/ 7 h 75"/>
                <a:gd name="T28" fmla="*/ 30 w 75"/>
                <a:gd name="T29" fmla="*/ 37 h 75"/>
                <a:gd name="T30" fmla="*/ 0 w 75"/>
                <a:gd name="T31" fmla="*/ 69 h 75"/>
                <a:gd name="T32" fmla="*/ 0 w 75"/>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0" y="75"/>
                  </a:moveTo>
                  <a:lnTo>
                    <a:pt x="8" y="75"/>
                  </a:lnTo>
                  <a:lnTo>
                    <a:pt x="39" y="45"/>
                  </a:lnTo>
                  <a:lnTo>
                    <a:pt x="69" y="75"/>
                  </a:lnTo>
                  <a:lnTo>
                    <a:pt x="75" y="75"/>
                  </a:lnTo>
                  <a:lnTo>
                    <a:pt x="75" y="67"/>
                  </a:lnTo>
                  <a:lnTo>
                    <a:pt x="45" y="37"/>
                  </a:lnTo>
                  <a:lnTo>
                    <a:pt x="75" y="7"/>
                  </a:lnTo>
                  <a:lnTo>
                    <a:pt x="75" y="0"/>
                  </a:lnTo>
                  <a:lnTo>
                    <a:pt x="69" y="0"/>
                  </a:lnTo>
                  <a:lnTo>
                    <a:pt x="39" y="30"/>
                  </a:lnTo>
                  <a:lnTo>
                    <a:pt x="8" y="0"/>
                  </a:lnTo>
                  <a:lnTo>
                    <a:pt x="0" y="0"/>
                  </a:lnTo>
                  <a:lnTo>
                    <a:pt x="0" y="7"/>
                  </a:lnTo>
                  <a:lnTo>
                    <a:pt x="30" y="37"/>
                  </a:lnTo>
                  <a:lnTo>
                    <a:pt x="0" y="69"/>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5" name="Rectangle 386">
              <a:extLst>
                <a:ext uri="{FF2B5EF4-FFF2-40B4-BE49-F238E27FC236}">
                  <a16:creationId xmlns:a16="http://schemas.microsoft.com/office/drawing/2014/main" id="{A7E60DDB-6A07-4612-92C3-C5E3395DCB6A}"/>
                </a:ext>
              </a:extLst>
            </p:cNvPr>
            <p:cNvSpPr>
              <a:spLocks noChangeArrowheads="1"/>
            </p:cNvSpPr>
            <p:nvPr/>
          </p:nvSpPr>
          <p:spPr bwMode="auto">
            <a:xfrm>
              <a:off x="693739" y="3630619"/>
              <a:ext cx="9683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387">
              <a:extLst>
                <a:ext uri="{FF2B5EF4-FFF2-40B4-BE49-F238E27FC236}">
                  <a16:creationId xmlns:a16="http://schemas.microsoft.com/office/drawing/2014/main" id="{06C23DD7-FDE3-4076-978D-35761FC36AB0}"/>
                </a:ext>
              </a:extLst>
            </p:cNvPr>
            <p:cNvSpPr>
              <a:spLocks/>
            </p:cNvSpPr>
            <p:nvPr/>
          </p:nvSpPr>
          <p:spPr bwMode="auto">
            <a:xfrm>
              <a:off x="681039" y="3529019"/>
              <a:ext cx="119063" cy="115888"/>
            </a:xfrm>
            <a:custGeom>
              <a:avLst/>
              <a:gdLst>
                <a:gd name="T0" fmla="*/ 0 w 75"/>
                <a:gd name="T1" fmla="*/ 73 h 73"/>
                <a:gd name="T2" fmla="*/ 8 w 75"/>
                <a:gd name="T3" fmla="*/ 73 h 73"/>
                <a:gd name="T4" fmla="*/ 39 w 75"/>
                <a:gd name="T5" fmla="*/ 43 h 73"/>
                <a:gd name="T6" fmla="*/ 69 w 75"/>
                <a:gd name="T7" fmla="*/ 73 h 73"/>
                <a:gd name="T8" fmla="*/ 75 w 75"/>
                <a:gd name="T9" fmla="*/ 73 h 73"/>
                <a:gd name="T10" fmla="*/ 75 w 75"/>
                <a:gd name="T11" fmla="*/ 66 h 73"/>
                <a:gd name="T12" fmla="*/ 45 w 75"/>
                <a:gd name="T13" fmla="*/ 36 h 73"/>
                <a:gd name="T14" fmla="*/ 75 w 75"/>
                <a:gd name="T15" fmla="*/ 6 h 73"/>
                <a:gd name="T16" fmla="*/ 75 w 75"/>
                <a:gd name="T17" fmla="*/ 0 h 73"/>
                <a:gd name="T18" fmla="*/ 69 w 75"/>
                <a:gd name="T19" fmla="*/ 0 h 73"/>
                <a:gd name="T20" fmla="*/ 39 w 75"/>
                <a:gd name="T21" fmla="*/ 28 h 73"/>
                <a:gd name="T22" fmla="*/ 8 w 75"/>
                <a:gd name="T23" fmla="*/ 0 h 73"/>
                <a:gd name="T24" fmla="*/ 0 w 75"/>
                <a:gd name="T25" fmla="*/ 0 h 73"/>
                <a:gd name="T26" fmla="*/ 0 w 75"/>
                <a:gd name="T27" fmla="*/ 4 h 73"/>
                <a:gd name="T28" fmla="*/ 30 w 75"/>
                <a:gd name="T29" fmla="*/ 36 h 73"/>
                <a:gd name="T30" fmla="*/ 0 w 75"/>
                <a:gd name="T31" fmla="*/ 68 h 73"/>
                <a:gd name="T32" fmla="*/ 0 w 75"/>
                <a:gd name="T33"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3">
                  <a:moveTo>
                    <a:pt x="0" y="73"/>
                  </a:moveTo>
                  <a:lnTo>
                    <a:pt x="8" y="73"/>
                  </a:lnTo>
                  <a:lnTo>
                    <a:pt x="39" y="43"/>
                  </a:lnTo>
                  <a:lnTo>
                    <a:pt x="69" y="73"/>
                  </a:lnTo>
                  <a:lnTo>
                    <a:pt x="75" y="73"/>
                  </a:lnTo>
                  <a:lnTo>
                    <a:pt x="75" y="66"/>
                  </a:lnTo>
                  <a:lnTo>
                    <a:pt x="45" y="36"/>
                  </a:lnTo>
                  <a:lnTo>
                    <a:pt x="75" y="6"/>
                  </a:lnTo>
                  <a:lnTo>
                    <a:pt x="75" y="0"/>
                  </a:lnTo>
                  <a:lnTo>
                    <a:pt x="69" y="0"/>
                  </a:lnTo>
                  <a:lnTo>
                    <a:pt x="39" y="28"/>
                  </a:lnTo>
                  <a:lnTo>
                    <a:pt x="8" y="0"/>
                  </a:lnTo>
                  <a:lnTo>
                    <a:pt x="0" y="0"/>
                  </a:lnTo>
                  <a:lnTo>
                    <a:pt x="0" y="4"/>
                  </a:lnTo>
                  <a:lnTo>
                    <a:pt x="30" y="36"/>
                  </a:lnTo>
                  <a:lnTo>
                    <a:pt x="0" y="68"/>
                  </a:lnTo>
                  <a:lnTo>
                    <a:pt x="0"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7" name="Rectangle 388">
              <a:extLst>
                <a:ext uri="{FF2B5EF4-FFF2-40B4-BE49-F238E27FC236}">
                  <a16:creationId xmlns:a16="http://schemas.microsoft.com/office/drawing/2014/main" id="{BD7B899B-6BF2-4623-9C5D-A6991A844A21}"/>
                </a:ext>
              </a:extLst>
            </p:cNvPr>
            <p:cNvSpPr>
              <a:spLocks noChangeArrowheads="1"/>
            </p:cNvSpPr>
            <p:nvPr/>
          </p:nvSpPr>
          <p:spPr bwMode="auto">
            <a:xfrm>
              <a:off x="693739" y="3729044"/>
              <a:ext cx="96838" cy="17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389">
              <a:extLst>
                <a:ext uri="{FF2B5EF4-FFF2-40B4-BE49-F238E27FC236}">
                  <a16:creationId xmlns:a16="http://schemas.microsoft.com/office/drawing/2014/main" id="{AD7473F9-3634-4BDB-9B89-163FEC3913BB}"/>
                </a:ext>
              </a:extLst>
            </p:cNvPr>
            <p:cNvSpPr>
              <a:spLocks/>
            </p:cNvSpPr>
            <p:nvPr/>
          </p:nvSpPr>
          <p:spPr bwMode="auto">
            <a:xfrm>
              <a:off x="681039" y="3627444"/>
              <a:ext cx="119063" cy="119063"/>
            </a:xfrm>
            <a:custGeom>
              <a:avLst/>
              <a:gdLst>
                <a:gd name="T0" fmla="*/ 0 w 75"/>
                <a:gd name="T1" fmla="*/ 75 h 75"/>
                <a:gd name="T2" fmla="*/ 8 w 75"/>
                <a:gd name="T3" fmla="*/ 75 h 75"/>
                <a:gd name="T4" fmla="*/ 39 w 75"/>
                <a:gd name="T5" fmla="*/ 45 h 75"/>
                <a:gd name="T6" fmla="*/ 69 w 75"/>
                <a:gd name="T7" fmla="*/ 75 h 75"/>
                <a:gd name="T8" fmla="*/ 75 w 75"/>
                <a:gd name="T9" fmla="*/ 75 h 75"/>
                <a:gd name="T10" fmla="*/ 75 w 75"/>
                <a:gd name="T11" fmla="*/ 69 h 75"/>
                <a:gd name="T12" fmla="*/ 45 w 75"/>
                <a:gd name="T13" fmla="*/ 39 h 75"/>
                <a:gd name="T14" fmla="*/ 75 w 75"/>
                <a:gd name="T15" fmla="*/ 6 h 75"/>
                <a:gd name="T16" fmla="*/ 75 w 75"/>
                <a:gd name="T17" fmla="*/ 0 h 75"/>
                <a:gd name="T18" fmla="*/ 69 w 75"/>
                <a:gd name="T19" fmla="*/ 0 h 75"/>
                <a:gd name="T20" fmla="*/ 39 w 75"/>
                <a:gd name="T21" fmla="*/ 30 h 75"/>
                <a:gd name="T22" fmla="*/ 8 w 75"/>
                <a:gd name="T23" fmla="*/ 0 h 75"/>
                <a:gd name="T24" fmla="*/ 0 w 75"/>
                <a:gd name="T25" fmla="*/ 0 h 75"/>
                <a:gd name="T26" fmla="*/ 0 w 75"/>
                <a:gd name="T27" fmla="*/ 6 h 75"/>
                <a:gd name="T28" fmla="*/ 30 w 75"/>
                <a:gd name="T29" fmla="*/ 39 h 75"/>
                <a:gd name="T30" fmla="*/ 0 w 75"/>
                <a:gd name="T31" fmla="*/ 69 h 75"/>
                <a:gd name="T32" fmla="*/ 0 w 75"/>
                <a:gd name="T33"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5" h="75">
                  <a:moveTo>
                    <a:pt x="0" y="75"/>
                  </a:moveTo>
                  <a:lnTo>
                    <a:pt x="8" y="75"/>
                  </a:lnTo>
                  <a:lnTo>
                    <a:pt x="39" y="45"/>
                  </a:lnTo>
                  <a:lnTo>
                    <a:pt x="69" y="75"/>
                  </a:lnTo>
                  <a:lnTo>
                    <a:pt x="75" y="75"/>
                  </a:lnTo>
                  <a:lnTo>
                    <a:pt x="75" y="69"/>
                  </a:lnTo>
                  <a:lnTo>
                    <a:pt x="45" y="39"/>
                  </a:lnTo>
                  <a:lnTo>
                    <a:pt x="75" y="6"/>
                  </a:lnTo>
                  <a:lnTo>
                    <a:pt x="75" y="0"/>
                  </a:lnTo>
                  <a:lnTo>
                    <a:pt x="69" y="0"/>
                  </a:lnTo>
                  <a:lnTo>
                    <a:pt x="39" y="30"/>
                  </a:lnTo>
                  <a:lnTo>
                    <a:pt x="8" y="0"/>
                  </a:lnTo>
                  <a:lnTo>
                    <a:pt x="0" y="0"/>
                  </a:lnTo>
                  <a:lnTo>
                    <a:pt x="0" y="6"/>
                  </a:lnTo>
                  <a:lnTo>
                    <a:pt x="30" y="39"/>
                  </a:lnTo>
                  <a:lnTo>
                    <a:pt x="0" y="69"/>
                  </a:lnTo>
                  <a:lnTo>
                    <a:pt x="0"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09" name="Rectangle 390">
              <a:extLst>
                <a:ext uri="{FF2B5EF4-FFF2-40B4-BE49-F238E27FC236}">
                  <a16:creationId xmlns:a16="http://schemas.microsoft.com/office/drawing/2014/main" id="{B53340DD-D0F5-49D1-B888-4B94012108EF}"/>
                </a:ext>
              </a:extLst>
            </p:cNvPr>
            <p:cNvSpPr>
              <a:spLocks noChangeArrowheads="1"/>
            </p:cNvSpPr>
            <p:nvPr/>
          </p:nvSpPr>
          <p:spPr bwMode="auto">
            <a:xfrm>
              <a:off x="465139" y="2867030"/>
              <a:ext cx="68263" cy="1190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391">
              <a:extLst>
                <a:ext uri="{FF2B5EF4-FFF2-40B4-BE49-F238E27FC236}">
                  <a16:creationId xmlns:a16="http://schemas.microsoft.com/office/drawing/2014/main" id="{F74F35F9-CFCC-4F22-B0F8-B4703F176E28}"/>
                </a:ext>
              </a:extLst>
            </p:cNvPr>
            <p:cNvSpPr>
              <a:spLocks/>
            </p:cNvSpPr>
            <p:nvPr/>
          </p:nvSpPr>
          <p:spPr bwMode="auto">
            <a:xfrm>
              <a:off x="530227" y="2751142"/>
              <a:ext cx="180975" cy="146050"/>
            </a:xfrm>
            <a:custGeom>
              <a:avLst/>
              <a:gdLst>
                <a:gd name="T0" fmla="*/ 4 w 114"/>
                <a:gd name="T1" fmla="*/ 92 h 92"/>
                <a:gd name="T2" fmla="*/ 114 w 114"/>
                <a:gd name="T3" fmla="*/ 4 h 92"/>
                <a:gd name="T4" fmla="*/ 112 w 114"/>
                <a:gd name="T5" fmla="*/ 0 h 92"/>
                <a:gd name="T6" fmla="*/ 0 w 114"/>
                <a:gd name="T7" fmla="*/ 88 h 92"/>
                <a:gd name="T8" fmla="*/ 4 w 114"/>
                <a:gd name="T9" fmla="*/ 92 h 92"/>
              </a:gdLst>
              <a:ahLst/>
              <a:cxnLst>
                <a:cxn ang="0">
                  <a:pos x="T0" y="T1"/>
                </a:cxn>
                <a:cxn ang="0">
                  <a:pos x="T2" y="T3"/>
                </a:cxn>
                <a:cxn ang="0">
                  <a:pos x="T4" y="T5"/>
                </a:cxn>
                <a:cxn ang="0">
                  <a:pos x="T6" y="T7"/>
                </a:cxn>
                <a:cxn ang="0">
                  <a:pos x="T8" y="T9"/>
                </a:cxn>
              </a:cxnLst>
              <a:rect l="0" t="0" r="r" b="b"/>
              <a:pathLst>
                <a:path w="114" h="92">
                  <a:moveTo>
                    <a:pt x="4" y="92"/>
                  </a:moveTo>
                  <a:lnTo>
                    <a:pt x="114" y="4"/>
                  </a:lnTo>
                  <a:lnTo>
                    <a:pt x="112" y="0"/>
                  </a:lnTo>
                  <a:lnTo>
                    <a:pt x="0" y="88"/>
                  </a:lnTo>
                  <a:lnTo>
                    <a:pt x="4"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392">
              <a:extLst>
                <a:ext uri="{FF2B5EF4-FFF2-40B4-BE49-F238E27FC236}">
                  <a16:creationId xmlns:a16="http://schemas.microsoft.com/office/drawing/2014/main" id="{06B4D98C-CB25-447C-BC85-EBE5414EA97F}"/>
                </a:ext>
              </a:extLst>
            </p:cNvPr>
            <p:cNvSpPr>
              <a:spLocks/>
            </p:cNvSpPr>
            <p:nvPr/>
          </p:nvSpPr>
          <p:spPr bwMode="auto">
            <a:xfrm>
              <a:off x="530227" y="2751142"/>
              <a:ext cx="180975" cy="146050"/>
            </a:xfrm>
            <a:custGeom>
              <a:avLst/>
              <a:gdLst>
                <a:gd name="T0" fmla="*/ 4 w 114"/>
                <a:gd name="T1" fmla="*/ 92 h 92"/>
                <a:gd name="T2" fmla="*/ 114 w 114"/>
                <a:gd name="T3" fmla="*/ 4 h 92"/>
                <a:gd name="T4" fmla="*/ 112 w 114"/>
                <a:gd name="T5" fmla="*/ 0 h 92"/>
                <a:gd name="T6" fmla="*/ 0 w 114"/>
                <a:gd name="T7" fmla="*/ 88 h 92"/>
              </a:gdLst>
              <a:ahLst/>
              <a:cxnLst>
                <a:cxn ang="0">
                  <a:pos x="T0" y="T1"/>
                </a:cxn>
                <a:cxn ang="0">
                  <a:pos x="T2" y="T3"/>
                </a:cxn>
                <a:cxn ang="0">
                  <a:pos x="T4" y="T5"/>
                </a:cxn>
                <a:cxn ang="0">
                  <a:pos x="T6" y="T7"/>
                </a:cxn>
              </a:cxnLst>
              <a:rect l="0" t="0" r="r" b="b"/>
              <a:pathLst>
                <a:path w="114" h="92">
                  <a:moveTo>
                    <a:pt x="4" y="92"/>
                  </a:moveTo>
                  <a:lnTo>
                    <a:pt x="114" y="4"/>
                  </a:lnTo>
                  <a:lnTo>
                    <a:pt x="112" y="0"/>
                  </a:lnTo>
                  <a:lnTo>
                    <a:pt x="0" y="88"/>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393">
              <a:extLst>
                <a:ext uri="{FF2B5EF4-FFF2-40B4-BE49-F238E27FC236}">
                  <a16:creationId xmlns:a16="http://schemas.microsoft.com/office/drawing/2014/main" id="{60010DC2-D062-4636-82F5-4A0F0BC0B364}"/>
                </a:ext>
              </a:extLst>
            </p:cNvPr>
            <p:cNvSpPr>
              <a:spLocks/>
            </p:cNvSpPr>
            <p:nvPr/>
          </p:nvSpPr>
          <p:spPr bwMode="auto">
            <a:xfrm>
              <a:off x="711202" y="2751142"/>
              <a:ext cx="476250" cy="85725"/>
            </a:xfrm>
            <a:custGeom>
              <a:avLst/>
              <a:gdLst>
                <a:gd name="T0" fmla="*/ 0 w 300"/>
                <a:gd name="T1" fmla="*/ 6 h 54"/>
                <a:gd name="T2" fmla="*/ 300 w 300"/>
                <a:gd name="T3" fmla="*/ 54 h 54"/>
                <a:gd name="T4" fmla="*/ 300 w 300"/>
                <a:gd name="T5" fmla="*/ 49 h 54"/>
                <a:gd name="T6" fmla="*/ 0 w 300"/>
                <a:gd name="T7" fmla="*/ 0 h 54"/>
                <a:gd name="T8" fmla="*/ 0 w 300"/>
                <a:gd name="T9" fmla="*/ 6 h 54"/>
              </a:gdLst>
              <a:ahLst/>
              <a:cxnLst>
                <a:cxn ang="0">
                  <a:pos x="T0" y="T1"/>
                </a:cxn>
                <a:cxn ang="0">
                  <a:pos x="T2" y="T3"/>
                </a:cxn>
                <a:cxn ang="0">
                  <a:pos x="T4" y="T5"/>
                </a:cxn>
                <a:cxn ang="0">
                  <a:pos x="T6" y="T7"/>
                </a:cxn>
                <a:cxn ang="0">
                  <a:pos x="T8" y="T9"/>
                </a:cxn>
              </a:cxnLst>
              <a:rect l="0" t="0" r="r" b="b"/>
              <a:pathLst>
                <a:path w="300" h="54">
                  <a:moveTo>
                    <a:pt x="0" y="6"/>
                  </a:moveTo>
                  <a:lnTo>
                    <a:pt x="300" y="54"/>
                  </a:lnTo>
                  <a:lnTo>
                    <a:pt x="300" y="49"/>
                  </a:lnTo>
                  <a:lnTo>
                    <a:pt x="0" y="0"/>
                  </a:ln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394">
              <a:extLst>
                <a:ext uri="{FF2B5EF4-FFF2-40B4-BE49-F238E27FC236}">
                  <a16:creationId xmlns:a16="http://schemas.microsoft.com/office/drawing/2014/main" id="{DEA16FB8-4AB7-45EE-9A0C-29E86A3D6CCE}"/>
                </a:ext>
              </a:extLst>
            </p:cNvPr>
            <p:cNvSpPr>
              <a:spLocks/>
            </p:cNvSpPr>
            <p:nvPr/>
          </p:nvSpPr>
          <p:spPr bwMode="auto">
            <a:xfrm>
              <a:off x="711202" y="2751142"/>
              <a:ext cx="476250" cy="85725"/>
            </a:xfrm>
            <a:custGeom>
              <a:avLst/>
              <a:gdLst>
                <a:gd name="T0" fmla="*/ 0 w 300"/>
                <a:gd name="T1" fmla="*/ 6 h 54"/>
                <a:gd name="T2" fmla="*/ 300 w 300"/>
                <a:gd name="T3" fmla="*/ 54 h 54"/>
                <a:gd name="T4" fmla="*/ 300 w 300"/>
                <a:gd name="T5" fmla="*/ 49 h 54"/>
                <a:gd name="T6" fmla="*/ 0 w 300"/>
                <a:gd name="T7" fmla="*/ 0 h 54"/>
              </a:gdLst>
              <a:ahLst/>
              <a:cxnLst>
                <a:cxn ang="0">
                  <a:pos x="T0" y="T1"/>
                </a:cxn>
                <a:cxn ang="0">
                  <a:pos x="T2" y="T3"/>
                </a:cxn>
                <a:cxn ang="0">
                  <a:pos x="T4" y="T5"/>
                </a:cxn>
                <a:cxn ang="0">
                  <a:pos x="T6" y="T7"/>
                </a:cxn>
              </a:cxnLst>
              <a:rect l="0" t="0" r="r" b="b"/>
              <a:pathLst>
                <a:path w="300" h="54">
                  <a:moveTo>
                    <a:pt x="0" y="6"/>
                  </a:moveTo>
                  <a:lnTo>
                    <a:pt x="300" y="54"/>
                  </a:lnTo>
                  <a:lnTo>
                    <a:pt x="300" y="49"/>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4" name="Rectangle 395">
              <a:extLst>
                <a:ext uri="{FF2B5EF4-FFF2-40B4-BE49-F238E27FC236}">
                  <a16:creationId xmlns:a16="http://schemas.microsoft.com/office/drawing/2014/main" id="{7655169C-305F-4D00-85E3-7AC0A0D69B5C}"/>
                </a:ext>
              </a:extLst>
            </p:cNvPr>
            <p:cNvSpPr>
              <a:spLocks noChangeArrowheads="1"/>
            </p:cNvSpPr>
            <p:nvPr/>
          </p:nvSpPr>
          <p:spPr bwMode="auto">
            <a:xfrm>
              <a:off x="701677" y="2754317"/>
              <a:ext cx="12700" cy="142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396">
              <a:extLst>
                <a:ext uri="{FF2B5EF4-FFF2-40B4-BE49-F238E27FC236}">
                  <a16:creationId xmlns:a16="http://schemas.microsoft.com/office/drawing/2014/main" id="{594BFF3A-C36E-4600-9538-4B8A465A18A9}"/>
                </a:ext>
              </a:extLst>
            </p:cNvPr>
            <p:cNvSpPr>
              <a:spLocks/>
            </p:cNvSpPr>
            <p:nvPr/>
          </p:nvSpPr>
          <p:spPr bwMode="auto">
            <a:xfrm>
              <a:off x="708027" y="2751142"/>
              <a:ext cx="58738" cy="142875"/>
            </a:xfrm>
            <a:custGeom>
              <a:avLst/>
              <a:gdLst>
                <a:gd name="T0" fmla="*/ 0 w 37"/>
                <a:gd name="T1" fmla="*/ 2 h 90"/>
                <a:gd name="T2" fmla="*/ 7 w 37"/>
                <a:gd name="T3" fmla="*/ 0 h 90"/>
                <a:gd name="T4" fmla="*/ 37 w 37"/>
                <a:gd name="T5" fmla="*/ 90 h 90"/>
                <a:gd name="T6" fmla="*/ 28 w 37"/>
                <a:gd name="T7" fmla="*/ 90 h 90"/>
                <a:gd name="T8" fmla="*/ 0 w 37"/>
                <a:gd name="T9" fmla="*/ 2 h 90"/>
              </a:gdLst>
              <a:ahLst/>
              <a:cxnLst>
                <a:cxn ang="0">
                  <a:pos x="T0" y="T1"/>
                </a:cxn>
                <a:cxn ang="0">
                  <a:pos x="T2" y="T3"/>
                </a:cxn>
                <a:cxn ang="0">
                  <a:pos x="T4" y="T5"/>
                </a:cxn>
                <a:cxn ang="0">
                  <a:pos x="T6" y="T7"/>
                </a:cxn>
                <a:cxn ang="0">
                  <a:pos x="T8" y="T9"/>
                </a:cxn>
              </a:cxnLst>
              <a:rect l="0" t="0" r="r" b="b"/>
              <a:pathLst>
                <a:path w="37" h="90">
                  <a:moveTo>
                    <a:pt x="0" y="2"/>
                  </a:moveTo>
                  <a:lnTo>
                    <a:pt x="7" y="0"/>
                  </a:lnTo>
                  <a:lnTo>
                    <a:pt x="37" y="90"/>
                  </a:lnTo>
                  <a:lnTo>
                    <a:pt x="28" y="90"/>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6" name="Rectangle 397">
              <a:extLst>
                <a:ext uri="{FF2B5EF4-FFF2-40B4-BE49-F238E27FC236}">
                  <a16:creationId xmlns:a16="http://schemas.microsoft.com/office/drawing/2014/main" id="{5BB15F17-2659-4F67-84A7-6AC5CCE9455C}"/>
                </a:ext>
              </a:extLst>
            </p:cNvPr>
            <p:cNvSpPr>
              <a:spLocks noChangeArrowheads="1"/>
            </p:cNvSpPr>
            <p:nvPr/>
          </p:nvSpPr>
          <p:spPr bwMode="auto">
            <a:xfrm>
              <a:off x="711202" y="2857505"/>
              <a:ext cx="34925"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7" name="Rectangle 398">
              <a:extLst>
                <a:ext uri="{FF2B5EF4-FFF2-40B4-BE49-F238E27FC236}">
                  <a16:creationId xmlns:a16="http://schemas.microsoft.com/office/drawing/2014/main" id="{B98B16A7-1225-43ED-812B-72D8264D21BE}"/>
                </a:ext>
              </a:extLst>
            </p:cNvPr>
            <p:cNvSpPr>
              <a:spLocks noChangeArrowheads="1"/>
            </p:cNvSpPr>
            <p:nvPr/>
          </p:nvSpPr>
          <p:spPr bwMode="auto">
            <a:xfrm>
              <a:off x="711202" y="2819405"/>
              <a:ext cx="20638" cy="95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8" name="Freeform 399">
              <a:extLst>
                <a:ext uri="{FF2B5EF4-FFF2-40B4-BE49-F238E27FC236}">
                  <a16:creationId xmlns:a16="http://schemas.microsoft.com/office/drawing/2014/main" id="{E2DA4901-F376-46EF-98E0-9D1D0235BE4F}"/>
                </a:ext>
              </a:extLst>
            </p:cNvPr>
            <p:cNvSpPr>
              <a:spLocks/>
            </p:cNvSpPr>
            <p:nvPr/>
          </p:nvSpPr>
          <p:spPr bwMode="auto">
            <a:xfrm>
              <a:off x="711202" y="2860680"/>
              <a:ext cx="44450" cy="36513"/>
            </a:xfrm>
            <a:custGeom>
              <a:avLst/>
              <a:gdLst>
                <a:gd name="T0" fmla="*/ 0 w 13"/>
                <a:gd name="T1" fmla="*/ 2 h 11"/>
                <a:gd name="T2" fmla="*/ 12 w 13"/>
                <a:gd name="T3" fmla="*/ 11 h 11"/>
                <a:gd name="T4" fmla="*/ 13 w 13"/>
                <a:gd name="T5" fmla="*/ 11 h 11"/>
                <a:gd name="T6" fmla="*/ 13 w 13"/>
                <a:gd name="T7" fmla="*/ 9 h 11"/>
                <a:gd name="T8" fmla="*/ 1 w 13"/>
                <a:gd name="T9" fmla="*/ 1 h 11"/>
                <a:gd name="T10" fmla="*/ 0 w 13"/>
                <a:gd name="T11" fmla="*/ 1 h 11"/>
                <a:gd name="T12" fmla="*/ 0 w 13"/>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0" y="2"/>
                  </a:moveTo>
                  <a:cubicBezTo>
                    <a:pt x="12" y="11"/>
                    <a:pt x="12" y="11"/>
                    <a:pt x="12" y="11"/>
                  </a:cubicBezTo>
                  <a:cubicBezTo>
                    <a:pt x="12" y="11"/>
                    <a:pt x="13" y="11"/>
                    <a:pt x="13" y="11"/>
                  </a:cubicBezTo>
                  <a:cubicBezTo>
                    <a:pt x="13" y="10"/>
                    <a:pt x="13" y="10"/>
                    <a:pt x="13" y="9"/>
                  </a:cubicBezTo>
                  <a:cubicBezTo>
                    <a:pt x="1" y="1"/>
                    <a:pt x="1" y="1"/>
                    <a:pt x="1" y="1"/>
                  </a:cubicBezTo>
                  <a:cubicBezTo>
                    <a:pt x="1" y="0"/>
                    <a:pt x="0" y="1"/>
                    <a:pt x="0" y="1"/>
                  </a:cubicBezTo>
                  <a:cubicBezTo>
                    <a:pt x="0" y="1"/>
                    <a:pt x="0" y="2"/>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19" name="Freeform 400">
              <a:extLst>
                <a:ext uri="{FF2B5EF4-FFF2-40B4-BE49-F238E27FC236}">
                  <a16:creationId xmlns:a16="http://schemas.microsoft.com/office/drawing/2014/main" id="{35D53BA0-5B0C-4729-8A3B-495DB0B6F3AB}"/>
                </a:ext>
              </a:extLst>
            </p:cNvPr>
            <p:cNvSpPr>
              <a:spLocks/>
            </p:cNvSpPr>
            <p:nvPr/>
          </p:nvSpPr>
          <p:spPr bwMode="auto">
            <a:xfrm>
              <a:off x="711202" y="2825755"/>
              <a:ext cx="23813" cy="34925"/>
            </a:xfrm>
            <a:custGeom>
              <a:avLst/>
              <a:gdLst>
                <a:gd name="T0" fmla="*/ 2 w 7"/>
                <a:gd name="T1" fmla="*/ 9 h 10"/>
                <a:gd name="T2" fmla="*/ 7 w 7"/>
                <a:gd name="T3" fmla="*/ 2 h 10"/>
                <a:gd name="T4" fmla="*/ 7 w 7"/>
                <a:gd name="T5" fmla="*/ 0 h 10"/>
                <a:gd name="T6" fmla="*/ 5 w 7"/>
                <a:gd name="T7" fmla="*/ 0 h 10"/>
                <a:gd name="T8" fmla="*/ 0 w 7"/>
                <a:gd name="T9" fmla="*/ 8 h 10"/>
                <a:gd name="T10" fmla="*/ 0 w 7"/>
                <a:gd name="T11" fmla="*/ 9 h 10"/>
                <a:gd name="T12" fmla="*/ 2 w 7"/>
                <a:gd name="T13" fmla="*/ 9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2" y="9"/>
                  </a:moveTo>
                  <a:cubicBezTo>
                    <a:pt x="7" y="2"/>
                    <a:pt x="7" y="2"/>
                    <a:pt x="7" y="2"/>
                  </a:cubicBezTo>
                  <a:cubicBezTo>
                    <a:pt x="7" y="1"/>
                    <a:pt x="7" y="0"/>
                    <a:pt x="7" y="0"/>
                  </a:cubicBezTo>
                  <a:cubicBezTo>
                    <a:pt x="6" y="0"/>
                    <a:pt x="5" y="0"/>
                    <a:pt x="5" y="0"/>
                  </a:cubicBezTo>
                  <a:cubicBezTo>
                    <a:pt x="0" y="8"/>
                    <a:pt x="0" y="8"/>
                    <a:pt x="0" y="8"/>
                  </a:cubicBezTo>
                  <a:cubicBezTo>
                    <a:pt x="0" y="8"/>
                    <a:pt x="0" y="9"/>
                    <a:pt x="0" y="9"/>
                  </a:cubicBezTo>
                  <a:cubicBezTo>
                    <a:pt x="1" y="10"/>
                    <a:pt x="1" y="10"/>
                    <a:pt x="2"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0" name="Freeform 401">
              <a:extLst>
                <a:ext uri="{FF2B5EF4-FFF2-40B4-BE49-F238E27FC236}">
                  <a16:creationId xmlns:a16="http://schemas.microsoft.com/office/drawing/2014/main" id="{2F8D8DE8-7856-400E-AD87-74818627EFF2}"/>
                </a:ext>
              </a:extLst>
            </p:cNvPr>
            <p:cNvSpPr>
              <a:spLocks/>
            </p:cNvSpPr>
            <p:nvPr/>
          </p:nvSpPr>
          <p:spPr bwMode="auto">
            <a:xfrm>
              <a:off x="711202" y="2860680"/>
              <a:ext cx="38100" cy="36513"/>
            </a:xfrm>
            <a:custGeom>
              <a:avLst/>
              <a:gdLst>
                <a:gd name="T0" fmla="*/ 9 w 11"/>
                <a:gd name="T1" fmla="*/ 1 h 11"/>
                <a:gd name="T2" fmla="*/ 0 w 11"/>
                <a:gd name="T3" fmla="*/ 9 h 11"/>
                <a:gd name="T4" fmla="*/ 0 w 11"/>
                <a:gd name="T5" fmla="*/ 11 h 11"/>
                <a:gd name="T6" fmla="*/ 2 w 11"/>
                <a:gd name="T7" fmla="*/ 11 h 11"/>
                <a:gd name="T8" fmla="*/ 10 w 11"/>
                <a:gd name="T9" fmla="*/ 2 h 11"/>
                <a:gd name="T10" fmla="*/ 10 w 11"/>
                <a:gd name="T11" fmla="*/ 1 h 11"/>
                <a:gd name="T12" fmla="*/ 9 w 11"/>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9" y="1"/>
                  </a:moveTo>
                  <a:cubicBezTo>
                    <a:pt x="0" y="9"/>
                    <a:pt x="0" y="9"/>
                    <a:pt x="0" y="9"/>
                  </a:cubicBezTo>
                  <a:cubicBezTo>
                    <a:pt x="0" y="10"/>
                    <a:pt x="0" y="10"/>
                    <a:pt x="0" y="11"/>
                  </a:cubicBezTo>
                  <a:cubicBezTo>
                    <a:pt x="0" y="11"/>
                    <a:pt x="1" y="11"/>
                    <a:pt x="2" y="11"/>
                  </a:cubicBezTo>
                  <a:cubicBezTo>
                    <a:pt x="10" y="2"/>
                    <a:pt x="10" y="2"/>
                    <a:pt x="10" y="2"/>
                  </a:cubicBezTo>
                  <a:cubicBezTo>
                    <a:pt x="11" y="2"/>
                    <a:pt x="11" y="1"/>
                    <a:pt x="10" y="1"/>
                  </a:cubicBezTo>
                  <a:cubicBezTo>
                    <a:pt x="10" y="0"/>
                    <a:pt x="9" y="0"/>
                    <a:pt x="9"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1" name="Freeform 402">
              <a:extLst>
                <a:ext uri="{FF2B5EF4-FFF2-40B4-BE49-F238E27FC236}">
                  <a16:creationId xmlns:a16="http://schemas.microsoft.com/office/drawing/2014/main" id="{89C1FA6D-C4FE-4D9F-B9C3-154AB1167C41}"/>
                </a:ext>
              </a:extLst>
            </p:cNvPr>
            <p:cNvSpPr>
              <a:spLocks/>
            </p:cNvSpPr>
            <p:nvPr/>
          </p:nvSpPr>
          <p:spPr bwMode="auto">
            <a:xfrm>
              <a:off x="660402" y="2900368"/>
              <a:ext cx="171450" cy="88900"/>
            </a:xfrm>
            <a:custGeom>
              <a:avLst/>
              <a:gdLst>
                <a:gd name="T0" fmla="*/ 97 w 108"/>
                <a:gd name="T1" fmla="*/ 0 h 56"/>
                <a:gd name="T2" fmla="*/ 0 w 108"/>
                <a:gd name="T3" fmla="*/ 0 h 56"/>
                <a:gd name="T4" fmla="*/ 0 w 108"/>
                <a:gd name="T5" fmla="*/ 56 h 56"/>
                <a:gd name="T6" fmla="*/ 97 w 108"/>
                <a:gd name="T7" fmla="*/ 56 h 56"/>
                <a:gd name="T8" fmla="*/ 108 w 108"/>
                <a:gd name="T9" fmla="*/ 20 h 56"/>
                <a:gd name="T10" fmla="*/ 97 w 108"/>
                <a:gd name="T11" fmla="*/ 0 h 56"/>
              </a:gdLst>
              <a:ahLst/>
              <a:cxnLst>
                <a:cxn ang="0">
                  <a:pos x="T0" y="T1"/>
                </a:cxn>
                <a:cxn ang="0">
                  <a:pos x="T2" y="T3"/>
                </a:cxn>
                <a:cxn ang="0">
                  <a:pos x="T4" y="T5"/>
                </a:cxn>
                <a:cxn ang="0">
                  <a:pos x="T6" y="T7"/>
                </a:cxn>
                <a:cxn ang="0">
                  <a:pos x="T8" y="T9"/>
                </a:cxn>
                <a:cxn ang="0">
                  <a:pos x="T10" y="T11"/>
                </a:cxn>
              </a:cxnLst>
              <a:rect l="0" t="0" r="r" b="b"/>
              <a:pathLst>
                <a:path w="108" h="56">
                  <a:moveTo>
                    <a:pt x="97" y="0"/>
                  </a:moveTo>
                  <a:lnTo>
                    <a:pt x="0" y="0"/>
                  </a:lnTo>
                  <a:lnTo>
                    <a:pt x="0" y="56"/>
                  </a:lnTo>
                  <a:lnTo>
                    <a:pt x="97" y="56"/>
                  </a:lnTo>
                  <a:lnTo>
                    <a:pt x="108" y="20"/>
                  </a:lnTo>
                  <a:lnTo>
                    <a:pt x="97" y="0"/>
                  </a:lnTo>
                  <a:close/>
                </a:path>
              </a:pathLst>
            </a:custGeom>
            <a:solidFill>
              <a:srgbClr val="FE6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2" name="Rectangle 403">
              <a:extLst>
                <a:ext uri="{FF2B5EF4-FFF2-40B4-BE49-F238E27FC236}">
                  <a16:creationId xmlns:a16="http://schemas.microsoft.com/office/drawing/2014/main" id="{FAF677D2-4EEA-4D23-8C2D-F5E8F0C8BA6E}"/>
                </a:ext>
              </a:extLst>
            </p:cNvPr>
            <p:cNvSpPr>
              <a:spLocks noChangeArrowheads="1"/>
            </p:cNvSpPr>
            <p:nvPr/>
          </p:nvSpPr>
          <p:spPr bwMode="auto">
            <a:xfrm>
              <a:off x="746127" y="2917830"/>
              <a:ext cx="20638" cy="555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3" name="Freeform 404">
              <a:extLst>
                <a:ext uri="{FF2B5EF4-FFF2-40B4-BE49-F238E27FC236}">
                  <a16:creationId xmlns:a16="http://schemas.microsoft.com/office/drawing/2014/main" id="{00B8BEF2-DB90-4872-874D-E4D9A4E537C6}"/>
                </a:ext>
              </a:extLst>
            </p:cNvPr>
            <p:cNvSpPr>
              <a:spLocks/>
            </p:cNvSpPr>
            <p:nvPr/>
          </p:nvSpPr>
          <p:spPr bwMode="auto">
            <a:xfrm>
              <a:off x="779464" y="2917830"/>
              <a:ext cx="38100" cy="55563"/>
            </a:xfrm>
            <a:custGeom>
              <a:avLst/>
              <a:gdLst>
                <a:gd name="T0" fmla="*/ 18 w 24"/>
                <a:gd name="T1" fmla="*/ 0 h 35"/>
                <a:gd name="T2" fmla="*/ 0 w 24"/>
                <a:gd name="T3" fmla="*/ 0 h 35"/>
                <a:gd name="T4" fmla="*/ 0 w 24"/>
                <a:gd name="T5" fmla="*/ 35 h 35"/>
                <a:gd name="T6" fmla="*/ 18 w 24"/>
                <a:gd name="T7" fmla="*/ 35 h 35"/>
                <a:gd name="T8" fmla="*/ 24 w 24"/>
                <a:gd name="T9" fmla="*/ 11 h 35"/>
                <a:gd name="T10" fmla="*/ 18 w 24"/>
                <a:gd name="T11" fmla="*/ 0 h 35"/>
              </a:gdLst>
              <a:ahLst/>
              <a:cxnLst>
                <a:cxn ang="0">
                  <a:pos x="T0" y="T1"/>
                </a:cxn>
                <a:cxn ang="0">
                  <a:pos x="T2" y="T3"/>
                </a:cxn>
                <a:cxn ang="0">
                  <a:pos x="T4" y="T5"/>
                </a:cxn>
                <a:cxn ang="0">
                  <a:pos x="T6" y="T7"/>
                </a:cxn>
                <a:cxn ang="0">
                  <a:pos x="T8" y="T9"/>
                </a:cxn>
                <a:cxn ang="0">
                  <a:pos x="T10" y="T11"/>
                </a:cxn>
              </a:cxnLst>
              <a:rect l="0" t="0" r="r" b="b"/>
              <a:pathLst>
                <a:path w="24" h="35">
                  <a:moveTo>
                    <a:pt x="18" y="0"/>
                  </a:moveTo>
                  <a:lnTo>
                    <a:pt x="0" y="0"/>
                  </a:lnTo>
                  <a:lnTo>
                    <a:pt x="0" y="35"/>
                  </a:lnTo>
                  <a:lnTo>
                    <a:pt x="18" y="35"/>
                  </a:lnTo>
                  <a:lnTo>
                    <a:pt x="24" y="11"/>
                  </a:lnTo>
                  <a:lnTo>
                    <a:pt x="1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4" name="Freeform 405">
              <a:extLst>
                <a:ext uri="{FF2B5EF4-FFF2-40B4-BE49-F238E27FC236}">
                  <a16:creationId xmlns:a16="http://schemas.microsoft.com/office/drawing/2014/main" id="{364C1022-FA55-4219-B7B2-CD5C89FCABA2}"/>
                </a:ext>
              </a:extLst>
            </p:cNvPr>
            <p:cNvSpPr>
              <a:spLocks/>
            </p:cNvSpPr>
            <p:nvPr/>
          </p:nvSpPr>
          <p:spPr bwMode="auto">
            <a:xfrm>
              <a:off x="893764" y="2828930"/>
              <a:ext cx="455613" cy="7938"/>
            </a:xfrm>
            <a:custGeom>
              <a:avLst/>
              <a:gdLst>
                <a:gd name="T0" fmla="*/ 0 w 287"/>
                <a:gd name="T1" fmla="*/ 0 h 5"/>
                <a:gd name="T2" fmla="*/ 280 w 287"/>
                <a:gd name="T3" fmla="*/ 0 h 5"/>
                <a:gd name="T4" fmla="*/ 287 w 287"/>
                <a:gd name="T5" fmla="*/ 5 h 5"/>
                <a:gd name="T6" fmla="*/ 0 w 287"/>
                <a:gd name="T7" fmla="*/ 5 h 5"/>
                <a:gd name="T8" fmla="*/ 0 w 287"/>
                <a:gd name="T9" fmla="*/ 0 h 5"/>
              </a:gdLst>
              <a:ahLst/>
              <a:cxnLst>
                <a:cxn ang="0">
                  <a:pos x="T0" y="T1"/>
                </a:cxn>
                <a:cxn ang="0">
                  <a:pos x="T2" y="T3"/>
                </a:cxn>
                <a:cxn ang="0">
                  <a:pos x="T4" y="T5"/>
                </a:cxn>
                <a:cxn ang="0">
                  <a:pos x="T6" y="T7"/>
                </a:cxn>
                <a:cxn ang="0">
                  <a:pos x="T8" y="T9"/>
                </a:cxn>
              </a:cxnLst>
              <a:rect l="0" t="0" r="r" b="b"/>
              <a:pathLst>
                <a:path w="287" h="5">
                  <a:moveTo>
                    <a:pt x="0" y="0"/>
                  </a:moveTo>
                  <a:lnTo>
                    <a:pt x="280" y="0"/>
                  </a:lnTo>
                  <a:lnTo>
                    <a:pt x="287" y="5"/>
                  </a:lnTo>
                  <a:lnTo>
                    <a:pt x="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5" name="Freeform 407">
              <a:extLst>
                <a:ext uri="{FF2B5EF4-FFF2-40B4-BE49-F238E27FC236}">
                  <a16:creationId xmlns:a16="http://schemas.microsoft.com/office/drawing/2014/main" id="{C3033AC6-2683-475A-A976-E534EFAD6F4A}"/>
                </a:ext>
              </a:extLst>
            </p:cNvPr>
            <p:cNvSpPr>
              <a:spLocks/>
            </p:cNvSpPr>
            <p:nvPr/>
          </p:nvSpPr>
          <p:spPr bwMode="auto">
            <a:xfrm>
              <a:off x="817564" y="2828930"/>
              <a:ext cx="85725" cy="65088"/>
            </a:xfrm>
            <a:custGeom>
              <a:avLst/>
              <a:gdLst>
                <a:gd name="T0" fmla="*/ 9 w 54"/>
                <a:gd name="T1" fmla="*/ 41 h 41"/>
                <a:gd name="T2" fmla="*/ 0 w 54"/>
                <a:gd name="T3" fmla="*/ 41 h 41"/>
                <a:gd name="T4" fmla="*/ 48 w 54"/>
                <a:gd name="T5" fmla="*/ 0 h 41"/>
                <a:gd name="T6" fmla="*/ 54 w 54"/>
                <a:gd name="T7" fmla="*/ 0 h 41"/>
                <a:gd name="T8" fmla="*/ 9 w 54"/>
                <a:gd name="T9" fmla="*/ 41 h 41"/>
              </a:gdLst>
              <a:ahLst/>
              <a:cxnLst>
                <a:cxn ang="0">
                  <a:pos x="T0" y="T1"/>
                </a:cxn>
                <a:cxn ang="0">
                  <a:pos x="T2" y="T3"/>
                </a:cxn>
                <a:cxn ang="0">
                  <a:pos x="T4" y="T5"/>
                </a:cxn>
                <a:cxn ang="0">
                  <a:pos x="T6" y="T7"/>
                </a:cxn>
                <a:cxn ang="0">
                  <a:pos x="T8" y="T9"/>
                </a:cxn>
              </a:cxnLst>
              <a:rect l="0" t="0" r="r" b="b"/>
              <a:pathLst>
                <a:path w="54" h="41">
                  <a:moveTo>
                    <a:pt x="9" y="41"/>
                  </a:moveTo>
                  <a:lnTo>
                    <a:pt x="0" y="41"/>
                  </a:lnTo>
                  <a:lnTo>
                    <a:pt x="48" y="0"/>
                  </a:lnTo>
                  <a:lnTo>
                    <a:pt x="54" y="0"/>
                  </a:lnTo>
                  <a:lnTo>
                    <a:pt x="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6" name="Freeform 408">
              <a:extLst>
                <a:ext uri="{FF2B5EF4-FFF2-40B4-BE49-F238E27FC236}">
                  <a16:creationId xmlns:a16="http://schemas.microsoft.com/office/drawing/2014/main" id="{1A6CC14F-D9DF-4254-AF22-2589AC437F06}"/>
                </a:ext>
              </a:extLst>
            </p:cNvPr>
            <p:cNvSpPr>
              <a:spLocks/>
            </p:cNvSpPr>
            <p:nvPr/>
          </p:nvSpPr>
          <p:spPr bwMode="auto">
            <a:xfrm>
              <a:off x="893764" y="2828930"/>
              <a:ext cx="80963" cy="65088"/>
            </a:xfrm>
            <a:custGeom>
              <a:avLst/>
              <a:gdLst>
                <a:gd name="T0" fmla="*/ 45 w 51"/>
                <a:gd name="T1" fmla="*/ 41 h 41"/>
                <a:gd name="T2" fmla="*/ 51 w 51"/>
                <a:gd name="T3" fmla="*/ 41 h 41"/>
                <a:gd name="T4" fmla="*/ 6 w 51"/>
                <a:gd name="T5" fmla="*/ 0 h 41"/>
                <a:gd name="T6" fmla="*/ 0 w 51"/>
                <a:gd name="T7" fmla="*/ 0 h 41"/>
                <a:gd name="T8" fmla="*/ 45 w 51"/>
                <a:gd name="T9" fmla="*/ 41 h 41"/>
              </a:gdLst>
              <a:ahLst/>
              <a:cxnLst>
                <a:cxn ang="0">
                  <a:pos x="T0" y="T1"/>
                </a:cxn>
                <a:cxn ang="0">
                  <a:pos x="T2" y="T3"/>
                </a:cxn>
                <a:cxn ang="0">
                  <a:pos x="T4" y="T5"/>
                </a:cxn>
                <a:cxn ang="0">
                  <a:pos x="T6" y="T7"/>
                </a:cxn>
                <a:cxn ang="0">
                  <a:pos x="T8" y="T9"/>
                </a:cxn>
              </a:cxnLst>
              <a:rect l="0" t="0" r="r" b="b"/>
              <a:pathLst>
                <a:path w="51" h="41">
                  <a:moveTo>
                    <a:pt x="45" y="41"/>
                  </a:moveTo>
                  <a:lnTo>
                    <a:pt x="51" y="41"/>
                  </a:lnTo>
                  <a:lnTo>
                    <a:pt x="6" y="0"/>
                  </a:lnTo>
                  <a:lnTo>
                    <a:pt x="0" y="0"/>
                  </a:lnTo>
                  <a:lnTo>
                    <a:pt x="4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7" name="Rectangle 409">
              <a:extLst>
                <a:ext uri="{FF2B5EF4-FFF2-40B4-BE49-F238E27FC236}">
                  <a16:creationId xmlns:a16="http://schemas.microsoft.com/office/drawing/2014/main" id="{40AD03F2-B94E-4E3A-8E95-851B92307214}"/>
                </a:ext>
              </a:extLst>
            </p:cNvPr>
            <p:cNvSpPr>
              <a:spLocks noChangeArrowheads="1"/>
            </p:cNvSpPr>
            <p:nvPr/>
          </p:nvSpPr>
          <p:spPr bwMode="auto">
            <a:xfrm>
              <a:off x="968377" y="2836868"/>
              <a:ext cx="63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8" name="Rectangle 410">
              <a:extLst>
                <a:ext uri="{FF2B5EF4-FFF2-40B4-BE49-F238E27FC236}">
                  <a16:creationId xmlns:a16="http://schemas.microsoft.com/office/drawing/2014/main" id="{920B66BE-C2F3-4187-9A58-9D78EC43EAA4}"/>
                </a:ext>
              </a:extLst>
            </p:cNvPr>
            <p:cNvSpPr>
              <a:spLocks noChangeArrowheads="1"/>
            </p:cNvSpPr>
            <p:nvPr/>
          </p:nvSpPr>
          <p:spPr bwMode="auto">
            <a:xfrm>
              <a:off x="893764" y="2836868"/>
              <a:ext cx="63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29" name="Freeform 411">
              <a:extLst>
                <a:ext uri="{FF2B5EF4-FFF2-40B4-BE49-F238E27FC236}">
                  <a16:creationId xmlns:a16="http://schemas.microsoft.com/office/drawing/2014/main" id="{9151B655-F119-480E-A3B1-EA04AAEDC10C}"/>
                </a:ext>
              </a:extLst>
            </p:cNvPr>
            <p:cNvSpPr>
              <a:spLocks/>
            </p:cNvSpPr>
            <p:nvPr/>
          </p:nvSpPr>
          <p:spPr bwMode="auto">
            <a:xfrm>
              <a:off x="965202" y="2828930"/>
              <a:ext cx="85725" cy="65088"/>
            </a:xfrm>
            <a:custGeom>
              <a:avLst/>
              <a:gdLst>
                <a:gd name="T0" fmla="*/ 6 w 54"/>
                <a:gd name="T1" fmla="*/ 41 h 41"/>
                <a:gd name="T2" fmla="*/ 0 w 54"/>
                <a:gd name="T3" fmla="*/ 41 h 41"/>
                <a:gd name="T4" fmla="*/ 45 w 54"/>
                <a:gd name="T5" fmla="*/ 0 h 41"/>
                <a:gd name="T6" fmla="*/ 54 w 54"/>
                <a:gd name="T7" fmla="*/ 0 h 41"/>
                <a:gd name="T8" fmla="*/ 6 w 54"/>
                <a:gd name="T9" fmla="*/ 41 h 41"/>
              </a:gdLst>
              <a:ahLst/>
              <a:cxnLst>
                <a:cxn ang="0">
                  <a:pos x="T0" y="T1"/>
                </a:cxn>
                <a:cxn ang="0">
                  <a:pos x="T2" y="T3"/>
                </a:cxn>
                <a:cxn ang="0">
                  <a:pos x="T4" y="T5"/>
                </a:cxn>
                <a:cxn ang="0">
                  <a:pos x="T6" y="T7"/>
                </a:cxn>
                <a:cxn ang="0">
                  <a:pos x="T8" y="T9"/>
                </a:cxn>
              </a:cxnLst>
              <a:rect l="0" t="0" r="r" b="b"/>
              <a:pathLst>
                <a:path w="54" h="41">
                  <a:moveTo>
                    <a:pt x="6" y="41"/>
                  </a:moveTo>
                  <a:lnTo>
                    <a:pt x="0" y="41"/>
                  </a:lnTo>
                  <a:lnTo>
                    <a:pt x="45" y="0"/>
                  </a:lnTo>
                  <a:lnTo>
                    <a:pt x="54" y="0"/>
                  </a:lnTo>
                  <a:lnTo>
                    <a:pt x="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0" name="Freeform 412">
              <a:extLst>
                <a:ext uri="{FF2B5EF4-FFF2-40B4-BE49-F238E27FC236}">
                  <a16:creationId xmlns:a16="http://schemas.microsoft.com/office/drawing/2014/main" id="{380F185F-B0CE-4B5D-96AB-7C3A7C64FB83}"/>
                </a:ext>
              </a:extLst>
            </p:cNvPr>
            <p:cNvSpPr>
              <a:spLocks/>
            </p:cNvSpPr>
            <p:nvPr/>
          </p:nvSpPr>
          <p:spPr bwMode="auto">
            <a:xfrm>
              <a:off x="1036639" y="2828930"/>
              <a:ext cx="85725" cy="65088"/>
            </a:xfrm>
            <a:custGeom>
              <a:avLst/>
              <a:gdLst>
                <a:gd name="T0" fmla="*/ 45 w 54"/>
                <a:gd name="T1" fmla="*/ 41 h 41"/>
                <a:gd name="T2" fmla="*/ 54 w 54"/>
                <a:gd name="T3" fmla="*/ 41 h 41"/>
                <a:gd name="T4" fmla="*/ 9 w 54"/>
                <a:gd name="T5" fmla="*/ 0 h 41"/>
                <a:gd name="T6" fmla="*/ 0 w 54"/>
                <a:gd name="T7" fmla="*/ 0 h 41"/>
                <a:gd name="T8" fmla="*/ 45 w 54"/>
                <a:gd name="T9" fmla="*/ 41 h 41"/>
              </a:gdLst>
              <a:ahLst/>
              <a:cxnLst>
                <a:cxn ang="0">
                  <a:pos x="T0" y="T1"/>
                </a:cxn>
                <a:cxn ang="0">
                  <a:pos x="T2" y="T3"/>
                </a:cxn>
                <a:cxn ang="0">
                  <a:pos x="T4" y="T5"/>
                </a:cxn>
                <a:cxn ang="0">
                  <a:pos x="T6" y="T7"/>
                </a:cxn>
                <a:cxn ang="0">
                  <a:pos x="T8" y="T9"/>
                </a:cxn>
              </a:cxnLst>
              <a:rect l="0" t="0" r="r" b="b"/>
              <a:pathLst>
                <a:path w="54" h="41">
                  <a:moveTo>
                    <a:pt x="45" y="41"/>
                  </a:moveTo>
                  <a:lnTo>
                    <a:pt x="54" y="41"/>
                  </a:lnTo>
                  <a:lnTo>
                    <a:pt x="9" y="0"/>
                  </a:lnTo>
                  <a:lnTo>
                    <a:pt x="0" y="0"/>
                  </a:lnTo>
                  <a:lnTo>
                    <a:pt x="4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1" name="Rectangle 413">
              <a:extLst>
                <a:ext uri="{FF2B5EF4-FFF2-40B4-BE49-F238E27FC236}">
                  <a16:creationId xmlns:a16="http://schemas.microsoft.com/office/drawing/2014/main" id="{15DEAA18-2781-4F05-9DA0-44F4CB072E5F}"/>
                </a:ext>
              </a:extLst>
            </p:cNvPr>
            <p:cNvSpPr>
              <a:spLocks noChangeArrowheads="1"/>
            </p:cNvSpPr>
            <p:nvPr/>
          </p:nvSpPr>
          <p:spPr bwMode="auto">
            <a:xfrm>
              <a:off x="1112840" y="2836868"/>
              <a:ext cx="63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2" name="Rectangle 414">
              <a:extLst>
                <a:ext uri="{FF2B5EF4-FFF2-40B4-BE49-F238E27FC236}">
                  <a16:creationId xmlns:a16="http://schemas.microsoft.com/office/drawing/2014/main" id="{8B9D23F8-0B0A-4FA0-9D20-CF6D3A2242B1}"/>
                </a:ext>
              </a:extLst>
            </p:cNvPr>
            <p:cNvSpPr>
              <a:spLocks noChangeArrowheads="1"/>
            </p:cNvSpPr>
            <p:nvPr/>
          </p:nvSpPr>
          <p:spPr bwMode="auto">
            <a:xfrm>
              <a:off x="1039814" y="2836868"/>
              <a:ext cx="79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3" name="Freeform 415">
              <a:extLst>
                <a:ext uri="{FF2B5EF4-FFF2-40B4-BE49-F238E27FC236}">
                  <a16:creationId xmlns:a16="http://schemas.microsoft.com/office/drawing/2014/main" id="{88A61AB4-5582-4F04-A886-AF49FBFADF2B}"/>
                </a:ext>
              </a:extLst>
            </p:cNvPr>
            <p:cNvSpPr>
              <a:spLocks/>
            </p:cNvSpPr>
            <p:nvPr/>
          </p:nvSpPr>
          <p:spPr bwMode="auto">
            <a:xfrm>
              <a:off x="1108077" y="2828930"/>
              <a:ext cx="85725" cy="65088"/>
            </a:xfrm>
            <a:custGeom>
              <a:avLst/>
              <a:gdLst>
                <a:gd name="T0" fmla="*/ 9 w 54"/>
                <a:gd name="T1" fmla="*/ 41 h 41"/>
                <a:gd name="T2" fmla="*/ 0 w 54"/>
                <a:gd name="T3" fmla="*/ 41 h 41"/>
                <a:gd name="T4" fmla="*/ 46 w 54"/>
                <a:gd name="T5" fmla="*/ 0 h 41"/>
                <a:gd name="T6" fmla="*/ 54 w 54"/>
                <a:gd name="T7" fmla="*/ 0 h 41"/>
                <a:gd name="T8" fmla="*/ 9 w 54"/>
                <a:gd name="T9" fmla="*/ 41 h 41"/>
              </a:gdLst>
              <a:ahLst/>
              <a:cxnLst>
                <a:cxn ang="0">
                  <a:pos x="T0" y="T1"/>
                </a:cxn>
                <a:cxn ang="0">
                  <a:pos x="T2" y="T3"/>
                </a:cxn>
                <a:cxn ang="0">
                  <a:pos x="T4" y="T5"/>
                </a:cxn>
                <a:cxn ang="0">
                  <a:pos x="T6" y="T7"/>
                </a:cxn>
                <a:cxn ang="0">
                  <a:pos x="T8" y="T9"/>
                </a:cxn>
              </a:cxnLst>
              <a:rect l="0" t="0" r="r" b="b"/>
              <a:pathLst>
                <a:path w="54" h="41">
                  <a:moveTo>
                    <a:pt x="9" y="41"/>
                  </a:moveTo>
                  <a:lnTo>
                    <a:pt x="0" y="41"/>
                  </a:lnTo>
                  <a:lnTo>
                    <a:pt x="46" y="0"/>
                  </a:lnTo>
                  <a:lnTo>
                    <a:pt x="54" y="0"/>
                  </a:lnTo>
                  <a:lnTo>
                    <a:pt x="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4" name="Freeform 416">
              <a:extLst>
                <a:ext uri="{FF2B5EF4-FFF2-40B4-BE49-F238E27FC236}">
                  <a16:creationId xmlns:a16="http://schemas.microsoft.com/office/drawing/2014/main" id="{A182BE4E-1245-4788-86FE-1E4CD1CEB215}"/>
                </a:ext>
              </a:extLst>
            </p:cNvPr>
            <p:cNvSpPr>
              <a:spLocks/>
            </p:cNvSpPr>
            <p:nvPr/>
          </p:nvSpPr>
          <p:spPr bwMode="auto">
            <a:xfrm>
              <a:off x="1252540" y="2828930"/>
              <a:ext cx="85725" cy="65088"/>
            </a:xfrm>
            <a:custGeom>
              <a:avLst/>
              <a:gdLst>
                <a:gd name="T0" fmla="*/ 9 w 54"/>
                <a:gd name="T1" fmla="*/ 41 h 41"/>
                <a:gd name="T2" fmla="*/ 0 w 54"/>
                <a:gd name="T3" fmla="*/ 41 h 41"/>
                <a:gd name="T4" fmla="*/ 48 w 54"/>
                <a:gd name="T5" fmla="*/ 0 h 41"/>
                <a:gd name="T6" fmla="*/ 54 w 54"/>
                <a:gd name="T7" fmla="*/ 0 h 41"/>
                <a:gd name="T8" fmla="*/ 9 w 54"/>
                <a:gd name="T9" fmla="*/ 41 h 41"/>
              </a:gdLst>
              <a:ahLst/>
              <a:cxnLst>
                <a:cxn ang="0">
                  <a:pos x="T0" y="T1"/>
                </a:cxn>
                <a:cxn ang="0">
                  <a:pos x="T2" y="T3"/>
                </a:cxn>
                <a:cxn ang="0">
                  <a:pos x="T4" y="T5"/>
                </a:cxn>
                <a:cxn ang="0">
                  <a:pos x="T6" y="T7"/>
                </a:cxn>
                <a:cxn ang="0">
                  <a:pos x="T8" y="T9"/>
                </a:cxn>
              </a:cxnLst>
              <a:rect l="0" t="0" r="r" b="b"/>
              <a:pathLst>
                <a:path w="54" h="41">
                  <a:moveTo>
                    <a:pt x="9" y="41"/>
                  </a:moveTo>
                  <a:lnTo>
                    <a:pt x="0" y="41"/>
                  </a:lnTo>
                  <a:lnTo>
                    <a:pt x="48" y="0"/>
                  </a:lnTo>
                  <a:lnTo>
                    <a:pt x="54" y="0"/>
                  </a:lnTo>
                  <a:lnTo>
                    <a:pt x="9"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5" name="Freeform 417">
              <a:extLst>
                <a:ext uri="{FF2B5EF4-FFF2-40B4-BE49-F238E27FC236}">
                  <a16:creationId xmlns:a16="http://schemas.microsoft.com/office/drawing/2014/main" id="{682767FD-4043-4996-A19B-8D082C5D1B6F}"/>
                </a:ext>
              </a:extLst>
            </p:cNvPr>
            <p:cNvSpPr>
              <a:spLocks/>
            </p:cNvSpPr>
            <p:nvPr/>
          </p:nvSpPr>
          <p:spPr bwMode="auto">
            <a:xfrm>
              <a:off x="1181102" y="2828930"/>
              <a:ext cx="85725" cy="65088"/>
            </a:xfrm>
            <a:custGeom>
              <a:avLst/>
              <a:gdLst>
                <a:gd name="T0" fmla="*/ 45 w 54"/>
                <a:gd name="T1" fmla="*/ 41 h 41"/>
                <a:gd name="T2" fmla="*/ 54 w 54"/>
                <a:gd name="T3" fmla="*/ 41 h 41"/>
                <a:gd name="T4" fmla="*/ 8 w 54"/>
                <a:gd name="T5" fmla="*/ 0 h 41"/>
                <a:gd name="T6" fmla="*/ 0 w 54"/>
                <a:gd name="T7" fmla="*/ 0 h 41"/>
                <a:gd name="T8" fmla="*/ 45 w 54"/>
                <a:gd name="T9" fmla="*/ 41 h 41"/>
              </a:gdLst>
              <a:ahLst/>
              <a:cxnLst>
                <a:cxn ang="0">
                  <a:pos x="T0" y="T1"/>
                </a:cxn>
                <a:cxn ang="0">
                  <a:pos x="T2" y="T3"/>
                </a:cxn>
                <a:cxn ang="0">
                  <a:pos x="T4" y="T5"/>
                </a:cxn>
                <a:cxn ang="0">
                  <a:pos x="T6" y="T7"/>
                </a:cxn>
                <a:cxn ang="0">
                  <a:pos x="T8" y="T9"/>
                </a:cxn>
              </a:cxnLst>
              <a:rect l="0" t="0" r="r" b="b"/>
              <a:pathLst>
                <a:path w="54" h="41">
                  <a:moveTo>
                    <a:pt x="45" y="41"/>
                  </a:moveTo>
                  <a:lnTo>
                    <a:pt x="54" y="41"/>
                  </a:lnTo>
                  <a:lnTo>
                    <a:pt x="8" y="0"/>
                  </a:lnTo>
                  <a:lnTo>
                    <a:pt x="0" y="0"/>
                  </a:lnTo>
                  <a:lnTo>
                    <a:pt x="4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6" name="Rectangle 418">
              <a:extLst>
                <a:ext uri="{FF2B5EF4-FFF2-40B4-BE49-F238E27FC236}">
                  <a16:creationId xmlns:a16="http://schemas.microsoft.com/office/drawing/2014/main" id="{5D136F7E-338F-4596-95F4-5136CA94067C}"/>
                </a:ext>
              </a:extLst>
            </p:cNvPr>
            <p:cNvSpPr>
              <a:spLocks noChangeArrowheads="1"/>
            </p:cNvSpPr>
            <p:nvPr/>
          </p:nvSpPr>
          <p:spPr bwMode="auto">
            <a:xfrm>
              <a:off x="1255715" y="2836868"/>
              <a:ext cx="7938"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7" name="Rectangle 419">
              <a:extLst>
                <a:ext uri="{FF2B5EF4-FFF2-40B4-BE49-F238E27FC236}">
                  <a16:creationId xmlns:a16="http://schemas.microsoft.com/office/drawing/2014/main" id="{34A5C280-ED37-43BC-A56D-01C5AEFE264C}"/>
                </a:ext>
              </a:extLst>
            </p:cNvPr>
            <p:cNvSpPr>
              <a:spLocks noChangeArrowheads="1"/>
            </p:cNvSpPr>
            <p:nvPr/>
          </p:nvSpPr>
          <p:spPr bwMode="auto">
            <a:xfrm>
              <a:off x="1184277" y="2836868"/>
              <a:ext cx="63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8" name="Rectangle 420">
              <a:extLst>
                <a:ext uri="{FF2B5EF4-FFF2-40B4-BE49-F238E27FC236}">
                  <a16:creationId xmlns:a16="http://schemas.microsoft.com/office/drawing/2014/main" id="{41028040-8952-4C5E-8ADA-6D107AD1B282}"/>
                </a:ext>
              </a:extLst>
            </p:cNvPr>
            <p:cNvSpPr>
              <a:spLocks noChangeArrowheads="1"/>
            </p:cNvSpPr>
            <p:nvPr/>
          </p:nvSpPr>
          <p:spPr bwMode="auto">
            <a:xfrm>
              <a:off x="465139" y="2894018"/>
              <a:ext cx="944563"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9" name="Freeform 421">
              <a:extLst>
                <a:ext uri="{FF2B5EF4-FFF2-40B4-BE49-F238E27FC236}">
                  <a16:creationId xmlns:a16="http://schemas.microsoft.com/office/drawing/2014/main" id="{5412F5E9-E626-4E95-A0FB-01E84BE85DC5}"/>
                </a:ext>
              </a:extLst>
            </p:cNvPr>
            <p:cNvSpPr>
              <a:spLocks/>
            </p:cNvSpPr>
            <p:nvPr/>
          </p:nvSpPr>
          <p:spPr bwMode="auto">
            <a:xfrm>
              <a:off x="1328740" y="2828930"/>
              <a:ext cx="80963" cy="65088"/>
            </a:xfrm>
            <a:custGeom>
              <a:avLst/>
              <a:gdLst>
                <a:gd name="T0" fmla="*/ 45 w 51"/>
                <a:gd name="T1" fmla="*/ 41 h 41"/>
                <a:gd name="T2" fmla="*/ 51 w 51"/>
                <a:gd name="T3" fmla="*/ 41 h 41"/>
                <a:gd name="T4" fmla="*/ 6 w 51"/>
                <a:gd name="T5" fmla="*/ 0 h 41"/>
                <a:gd name="T6" fmla="*/ 0 w 51"/>
                <a:gd name="T7" fmla="*/ 0 h 41"/>
                <a:gd name="T8" fmla="*/ 45 w 51"/>
                <a:gd name="T9" fmla="*/ 41 h 41"/>
              </a:gdLst>
              <a:ahLst/>
              <a:cxnLst>
                <a:cxn ang="0">
                  <a:pos x="T0" y="T1"/>
                </a:cxn>
                <a:cxn ang="0">
                  <a:pos x="T2" y="T3"/>
                </a:cxn>
                <a:cxn ang="0">
                  <a:pos x="T4" y="T5"/>
                </a:cxn>
                <a:cxn ang="0">
                  <a:pos x="T6" y="T7"/>
                </a:cxn>
                <a:cxn ang="0">
                  <a:pos x="T8" y="T9"/>
                </a:cxn>
              </a:cxnLst>
              <a:rect l="0" t="0" r="r" b="b"/>
              <a:pathLst>
                <a:path w="51" h="41">
                  <a:moveTo>
                    <a:pt x="45" y="41"/>
                  </a:moveTo>
                  <a:lnTo>
                    <a:pt x="51" y="41"/>
                  </a:lnTo>
                  <a:lnTo>
                    <a:pt x="6" y="0"/>
                  </a:lnTo>
                  <a:lnTo>
                    <a:pt x="0" y="0"/>
                  </a:lnTo>
                  <a:lnTo>
                    <a:pt x="4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0" name="Rectangle 422">
              <a:extLst>
                <a:ext uri="{FF2B5EF4-FFF2-40B4-BE49-F238E27FC236}">
                  <a16:creationId xmlns:a16="http://schemas.microsoft.com/office/drawing/2014/main" id="{A1FDEB32-D7EE-4F7E-939E-88A5C00404C1}"/>
                </a:ext>
              </a:extLst>
            </p:cNvPr>
            <p:cNvSpPr>
              <a:spLocks noChangeArrowheads="1"/>
            </p:cNvSpPr>
            <p:nvPr/>
          </p:nvSpPr>
          <p:spPr bwMode="auto">
            <a:xfrm>
              <a:off x="1328740" y="2836868"/>
              <a:ext cx="6350" cy="571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1" name="Oval 423">
              <a:extLst>
                <a:ext uri="{FF2B5EF4-FFF2-40B4-BE49-F238E27FC236}">
                  <a16:creationId xmlns:a16="http://schemas.microsoft.com/office/drawing/2014/main" id="{559FB982-B96C-4085-87D1-1048C4D01B1C}"/>
                </a:ext>
              </a:extLst>
            </p:cNvPr>
            <p:cNvSpPr>
              <a:spLocks noChangeArrowheads="1"/>
            </p:cNvSpPr>
            <p:nvPr/>
          </p:nvSpPr>
          <p:spPr bwMode="auto">
            <a:xfrm>
              <a:off x="701677" y="2747968"/>
              <a:ext cx="17463" cy="174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2" name="Rectangle 424">
              <a:extLst>
                <a:ext uri="{FF2B5EF4-FFF2-40B4-BE49-F238E27FC236}">
                  <a16:creationId xmlns:a16="http://schemas.microsoft.com/office/drawing/2014/main" id="{CD3E41DA-3606-4738-8D50-D1D1C1F21035}"/>
                </a:ext>
              </a:extLst>
            </p:cNvPr>
            <p:cNvSpPr>
              <a:spLocks noChangeArrowheads="1"/>
            </p:cNvSpPr>
            <p:nvPr/>
          </p:nvSpPr>
          <p:spPr bwMode="auto">
            <a:xfrm>
              <a:off x="1328740" y="2921005"/>
              <a:ext cx="9525" cy="1952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3" name="Freeform 425">
              <a:extLst>
                <a:ext uri="{FF2B5EF4-FFF2-40B4-BE49-F238E27FC236}">
                  <a16:creationId xmlns:a16="http://schemas.microsoft.com/office/drawing/2014/main" id="{C9669674-B7BF-4566-91AA-BEF4FD91AEC9}"/>
                </a:ext>
              </a:extLst>
            </p:cNvPr>
            <p:cNvSpPr>
              <a:spLocks/>
            </p:cNvSpPr>
            <p:nvPr/>
          </p:nvSpPr>
          <p:spPr bwMode="auto">
            <a:xfrm>
              <a:off x="1328740" y="2921005"/>
              <a:ext cx="9525" cy="195263"/>
            </a:xfrm>
            <a:custGeom>
              <a:avLst/>
              <a:gdLst>
                <a:gd name="T0" fmla="*/ 0 w 6"/>
                <a:gd name="T1" fmla="*/ 0 h 123"/>
                <a:gd name="T2" fmla="*/ 0 w 6"/>
                <a:gd name="T3" fmla="*/ 123 h 123"/>
                <a:gd name="T4" fmla="*/ 6 w 6"/>
                <a:gd name="T5" fmla="*/ 123 h 123"/>
                <a:gd name="T6" fmla="*/ 6 w 6"/>
                <a:gd name="T7" fmla="*/ 0 h 123"/>
              </a:gdLst>
              <a:ahLst/>
              <a:cxnLst>
                <a:cxn ang="0">
                  <a:pos x="T0" y="T1"/>
                </a:cxn>
                <a:cxn ang="0">
                  <a:pos x="T2" y="T3"/>
                </a:cxn>
                <a:cxn ang="0">
                  <a:pos x="T4" y="T5"/>
                </a:cxn>
                <a:cxn ang="0">
                  <a:pos x="T6" y="T7"/>
                </a:cxn>
              </a:cxnLst>
              <a:rect l="0" t="0" r="r" b="b"/>
              <a:pathLst>
                <a:path w="6" h="123">
                  <a:moveTo>
                    <a:pt x="0" y="0"/>
                  </a:moveTo>
                  <a:lnTo>
                    <a:pt x="0" y="123"/>
                  </a:lnTo>
                  <a:lnTo>
                    <a:pt x="6" y="123"/>
                  </a:lnTo>
                  <a:lnTo>
                    <a:pt x="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4" name="Freeform 426">
              <a:extLst>
                <a:ext uri="{FF2B5EF4-FFF2-40B4-BE49-F238E27FC236}">
                  <a16:creationId xmlns:a16="http://schemas.microsoft.com/office/drawing/2014/main" id="{37FF62E4-1FF7-4C9D-8AFB-678A226D4750}"/>
                </a:ext>
              </a:extLst>
            </p:cNvPr>
            <p:cNvSpPr>
              <a:spLocks/>
            </p:cNvSpPr>
            <p:nvPr/>
          </p:nvSpPr>
          <p:spPr bwMode="auto">
            <a:xfrm>
              <a:off x="1300165" y="2887668"/>
              <a:ext cx="58738" cy="50800"/>
            </a:xfrm>
            <a:custGeom>
              <a:avLst/>
              <a:gdLst>
                <a:gd name="T0" fmla="*/ 15 w 17"/>
                <a:gd name="T1" fmla="*/ 0 h 15"/>
                <a:gd name="T2" fmla="*/ 13 w 17"/>
                <a:gd name="T3" fmla="*/ 2 h 15"/>
                <a:gd name="T4" fmla="*/ 13 w 17"/>
                <a:gd name="T5" fmla="*/ 2 h 15"/>
                <a:gd name="T6" fmla="*/ 4 w 17"/>
                <a:gd name="T7" fmla="*/ 2 h 15"/>
                <a:gd name="T8" fmla="*/ 4 w 17"/>
                <a:gd name="T9" fmla="*/ 2 h 15"/>
                <a:gd name="T10" fmla="*/ 2 w 17"/>
                <a:gd name="T11" fmla="*/ 0 h 15"/>
                <a:gd name="T12" fmla="*/ 0 w 17"/>
                <a:gd name="T13" fmla="*/ 2 h 15"/>
                <a:gd name="T14" fmla="*/ 0 w 17"/>
                <a:gd name="T15" fmla="*/ 2 h 15"/>
                <a:gd name="T16" fmla="*/ 0 w 17"/>
                <a:gd name="T17" fmla="*/ 6 h 15"/>
                <a:gd name="T18" fmla="*/ 0 w 17"/>
                <a:gd name="T19" fmla="*/ 15 h 15"/>
                <a:gd name="T20" fmla="*/ 17 w 17"/>
                <a:gd name="T21" fmla="*/ 15 h 15"/>
                <a:gd name="T22" fmla="*/ 17 w 17"/>
                <a:gd name="T23" fmla="*/ 6 h 15"/>
                <a:gd name="T24" fmla="*/ 17 w 17"/>
                <a:gd name="T25" fmla="*/ 2 h 15"/>
                <a:gd name="T26" fmla="*/ 17 w 17"/>
                <a:gd name="T27" fmla="*/ 2 h 15"/>
                <a:gd name="T28" fmla="*/ 15 w 17"/>
                <a:gd name="T29"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15">
                  <a:moveTo>
                    <a:pt x="15" y="0"/>
                  </a:moveTo>
                  <a:cubicBezTo>
                    <a:pt x="14" y="0"/>
                    <a:pt x="13" y="0"/>
                    <a:pt x="13" y="2"/>
                  </a:cubicBezTo>
                  <a:cubicBezTo>
                    <a:pt x="13" y="2"/>
                    <a:pt x="13" y="2"/>
                    <a:pt x="13" y="2"/>
                  </a:cubicBezTo>
                  <a:cubicBezTo>
                    <a:pt x="4" y="2"/>
                    <a:pt x="4" y="2"/>
                    <a:pt x="4" y="2"/>
                  </a:cubicBezTo>
                  <a:cubicBezTo>
                    <a:pt x="4" y="2"/>
                    <a:pt x="4" y="2"/>
                    <a:pt x="4" y="2"/>
                  </a:cubicBezTo>
                  <a:cubicBezTo>
                    <a:pt x="4" y="0"/>
                    <a:pt x="3" y="0"/>
                    <a:pt x="2" y="0"/>
                  </a:cubicBezTo>
                  <a:cubicBezTo>
                    <a:pt x="1" y="0"/>
                    <a:pt x="0" y="0"/>
                    <a:pt x="0" y="2"/>
                  </a:cubicBezTo>
                  <a:cubicBezTo>
                    <a:pt x="0" y="2"/>
                    <a:pt x="0" y="2"/>
                    <a:pt x="0" y="2"/>
                  </a:cubicBezTo>
                  <a:cubicBezTo>
                    <a:pt x="0" y="6"/>
                    <a:pt x="0" y="6"/>
                    <a:pt x="0" y="6"/>
                  </a:cubicBezTo>
                  <a:cubicBezTo>
                    <a:pt x="0" y="15"/>
                    <a:pt x="0" y="15"/>
                    <a:pt x="0" y="15"/>
                  </a:cubicBezTo>
                  <a:cubicBezTo>
                    <a:pt x="17" y="15"/>
                    <a:pt x="17" y="15"/>
                    <a:pt x="17" y="15"/>
                  </a:cubicBezTo>
                  <a:cubicBezTo>
                    <a:pt x="17" y="6"/>
                    <a:pt x="17" y="6"/>
                    <a:pt x="17" y="6"/>
                  </a:cubicBezTo>
                  <a:cubicBezTo>
                    <a:pt x="17" y="2"/>
                    <a:pt x="17" y="2"/>
                    <a:pt x="17" y="2"/>
                  </a:cubicBezTo>
                  <a:cubicBezTo>
                    <a:pt x="17" y="2"/>
                    <a:pt x="17" y="2"/>
                    <a:pt x="17" y="2"/>
                  </a:cubicBezTo>
                  <a:cubicBezTo>
                    <a:pt x="17" y="0"/>
                    <a:pt x="16" y="0"/>
                    <a:pt x="15" y="0"/>
                  </a:cubicBezTo>
                  <a:close/>
                </a:path>
              </a:pathLst>
            </a:custGeom>
            <a:solidFill>
              <a:srgbClr val="FE66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pic>
        <p:nvPicPr>
          <p:cNvPr id="148" name="Picture 147" descr="Cartoon image of a monitor screen being help by a crane">
            <a:extLst>
              <a:ext uri="{FF2B5EF4-FFF2-40B4-BE49-F238E27FC236}">
                <a16:creationId xmlns:a16="http://schemas.microsoft.com/office/drawing/2014/main" id="{CEDDAE64-D347-4E80-9A7E-202A848DED0A}"/>
              </a:ext>
            </a:extLst>
          </p:cNvPr>
          <p:cNvPicPr>
            <a:picLocks noChangeAspect="1"/>
          </p:cNvPicPr>
          <p:nvPr/>
        </p:nvPicPr>
        <p:blipFill>
          <a:blip r:embed="rId4"/>
          <a:stretch>
            <a:fillRect/>
          </a:stretch>
        </p:blipFill>
        <p:spPr>
          <a:xfrm>
            <a:off x="7754931" y="3267134"/>
            <a:ext cx="1984301" cy="1229213"/>
          </a:xfrm>
          <a:prstGeom prst="rect">
            <a:avLst/>
          </a:prstGeom>
        </p:spPr>
      </p:pic>
      <p:graphicFrame>
        <p:nvGraphicFramePr>
          <p:cNvPr id="2" name="Table 2">
            <a:extLst>
              <a:ext uri="{FF2B5EF4-FFF2-40B4-BE49-F238E27FC236}">
                <a16:creationId xmlns:a16="http://schemas.microsoft.com/office/drawing/2014/main" id="{366D612B-A842-84A9-3DDA-88D69CA9B060}"/>
              </a:ext>
            </a:extLst>
          </p:cNvPr>
          <p:cNvGraphicFramePr>
            <a:graphicFrameLocks noGrp="1"/>
          </p:cNvGraphicFramePr>
          <p:nvPr/>
        </p:nvGraphicFramePr>
        <p:xfrm>
          <a:off x="585591" y="1885963"/>
          <a:ext cx="6952256" cy="2209310"/>
        </p:xfrm>
        <a:graphic>
          <a:graphicData uri="http://schemas.openxmlformats.org/drawingml/2006/table">
            <a:tbl>
              <a:tblPr firstRow="1" bandRow="1">
                <a:tableStyleId>{5C22544A-7EE6-4342-B048-85BDC9FD1C3A}</a:tableStyleId>
              </a:tblPr>
              <a:tblGrid>
                <a:gridCol w="3666744">
                  <a:extLst>
                    <a:ext uri="{9D8B030D-6E8A-4147-A177-3AD203B41FA5}">
                      <a16:colId xmlns:a16="http://schemas.microsoft.com/office/drawing/2014/main" val="2748581624"/>
                    </a:ext>
                  </a:extLst>
                </a:gridCol>
                <a:gridCol w="1435608">
                  <a:extLst>
                    <a:ext uri="{9D8B030D-6E8A-4147-A177-3AD203B41FA5}">
                      <a16:colId xmlns:a16="http://schemas.microsoft.com/office/drawing/2014/main" val="2409712997"/>
                    </a:ext>
                  </a:extLst>
                </a:gridCol>
                <a:gridCol w="1849904">
                  <a:extLst>
                    <a:ext uri="{9D8B030D-6E8A-4147-A177-3AD203B41FA5}">
                      <a16:colId xmlns:a16="http://schemas.microsoft.com/office/drawing/2014/main" val="2711044312"/>
                    </a:ext>
                  </a:extLst>
                </a:gridCol>
              </a:tblGrid>
              <a:tr h="342815">
                <a:tc>
                  <a:txBody>
                    <a:bodyPr/>
                    <a:lstStyle/>
                    <a:p>
                      <a:r>
                        <a:rPr lang="en-US" sz="1600" b="1" kern="1200">
                          <a:solidFill>
                            <a:schemeClr val="lt1"/>
                          </a:solidFill>
                          <a:latin typeface="+mn-lt"/>
                          <a:ea typeface="+mn-ea"/>
                          <a:cs typeface="+mn-cs"/>
                        </a:rPr>
                        <a:t>Tool</a:t>
                      </a:r>
                    </a:p>
                  </a:txBody>
                  <a:tcPr/>
                </a:tc>
                <a:tc>
                  <a:txBody>
                    <a:bodyPr/>
                    <a:lstStyle/>
                    <a:p>
                      <a:r>
                        <a:rPr lang="en-US" sz="1600"/>
                        <a:t>New installs</a:t>
                      </a:r>
                    </a:p>
                  </a:txBody>
                  <a:tcPr/>
                </a:tc>
                <a:tc>
                  <a:txBody>
                    <a:bodyPr/>
                    <a:lstStyle/>
                    <a:p>
                      <a:r>
                        <a:rPr lang="en-US" sz="1600"/>
                        <a:t>Existing installs</a:t>
                      </a:r>
                    </a:p>
                  </a:txBody>
                  <a:tcPr/>
                </a:tc>
                <a:extLst>
                  <a:ext uri="{0D108BD9-81ED-4DB2-BD59-A6C34878D82A}">
                    <a16:rowId xmlns:a16="http://schemas.microsoft.com/office/drawing/2014/main" val="2988595939"/>
                  </a:ext>
                </a:extLst>
              </a:tr>
              <a:tr h="373980">
                <a:tc>
                  <a:txBody>
                    <a:bodyPr/>
                    <a:lstStyle/>
                    <a:p>
                      <a:r>
                        <a:rPr lang="en-US" sz="1400"/>
                        <a:t>Office Deployment Tool (ODT)</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103280504"/>
                  </a:ext>
                </a:extLst>
              </a:tr>
              <a:tr h="370575">
                <a:tc>
                  <a:txBody>
                    <a:bodyPr/>
                    <a:lstStyle/>
                    <a:p>
                      <a:r>
                        <a:rPr lang="en-US" sz="1400"/>
                        <a:t>Microsoft Endpoint Configuration Manager</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78979514"/>
                  </a:ext>
                </a:extLst>
              </a:tr>
              <a:tr h="373980">
                <a:tc>
                  <a:txBody>
                    <a:bodyPr/>
                    <a:lstStyle/>
                    <a:p>
                      <a:r>
                        <a:rPr lang="en-US" sz="1400"/>
                        <a:t>Microsoft Intune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852947128"/>
                  </a:ext>
                </a:extLst>
              </a:tr>
              <a:tr h="373980">
                <a:tc>
                  <a:txBody>
                    <a:bodyPr/>
                    <a:lstStyle/>
                    <a:p>
                      <a:r>
                        <a:rPr lang="en-US" sz="1400"/>
                        <a:t>Group Policy</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961056817"/>
                  </a:ext>
                </a:extLst>
              </a:tr>
              <a:tr h="373980">
                <a:tc>
                  <a:txBody>
                    <a:bodyPr/>
                    <a:lstStyle/>
                    <a:p>
                      <a:r>
                        <a:rPr lang="en-US" sz="1400"/>
                        <a:t>Registry change</a:t>
                      </a:r>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276590314"/>
                  </a:ext>
                </a:extLst>
              </a:tr>
            </a:tbl>
          </a:graphicData>
        </a:graphic>
      </p:graphicFrame>
      <p:pic>
        <p:nvPicPr>
          <p:cNvPr id="5" name="Graphic 4" descr="Checkmark with solid fill">
            <a:extLst>
              <a:ext uri="{FF2B5EF4-FFF2-40B4-BE49-F238E27FC236}">
                <a16:creationId xmlns:a16="http://schemas.microsoft.com/office/drawing/2014/main" id="{73A2F6D7-EB94-C1EC-B954-5D91303901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15902" y="2189729"/>
            <a:ext cx="446239" cy="446239"/>
          </a:xfrm>
          <a:prstGeom prst="rect">
            <a:avLst/>
          </a:prstGeom>
        </p:spPr>
      </p:pic>
      <p:pic>
        <p:nvPicPr>
          <p:cNvPr id="63" name="Graphic 62" descr="Checkmark with solid fill">
            <a:extLst>
              <a:ext uri="{FF2B5EF4-FFF2-40B4-BE49-F238E27FC236}">
                <a16:creationId xmlns:a16="http://schemas.microsoft.com/office/drawing/2014/main" id="{3E4BB5DA-F643-DEE4-A762-A8768AAD01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4324" y="2197363"/>
            <a:ext cx="446239" cy="446239"/>
          </a:xfrm>
          <a:prstGeom prst="rect">
            <a:avLst/>
          </a:prstGeom>
        </p:spPr>
      </p:pic>
      <p:pic>
        <p:nvPicPr>
          <p:cNvPr id="64" name="Graphic 63" descr="Checkmark with solid fill">
            <a:extLst>
              <a:ext uri="{FF2B5EF4-FFF2-40B4-BE49-F238E27FC236}">
                <a16:creationId xmlns:a16="http://schemas.microsoft.com/office/drawing/2014/main" id="{0274AB25-7280-BBC8-1B91-D12193B03E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4324" y="2564727"/>
            <a:ext cx="446239" cy="446239"/>
          </a:xfrm>
          <a:prstGeom prst="rect">
            <a:avLst/>
          </a:prstGeom>
        </p:spPr>
      </p:pic>
      <p:pic>
        <p:nvPicPr>
          <p:cNvPr id="65" name="Graphic 64" descr="Checkmark with solid fill">
            <a:extLst>
              <a:ext uri="{FF2B5EF4-FFF2-40B4-BE49-F238E27FC236}">
                <a16:creationId xmlns:a16="http://schemas.microsoft.com/office/drawing/2014/main" id="{0F887A1A-B855-D11F-27C8-8DDF2667C9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84323" y="2909953"/>
            <a:ext cx="446239" cy="446239"/>
          </a:xfrm>
          <a:prstGeom prst="rect">
            <a:avLst/>
          </a:prstGeom>
        </p:spPr>
      </p:pic>
      <p:pic>
        <p:nvPicPr>
          <p:cNvPr id="66" name="Graphic 65" descr="Checkmark with solid fill">
            <a:extLst>
              <a:ext uri="{FF2B5EF4-FFF2-40B4-BE49-F238E27FC236}">
                <a16:creationId xmlns:a16="http://schemas.microsoft.com/office/drawing/2014/main" id="{07BFAF54-DCBC-92EC-E63D-F19824A9FA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91821" y="2564727"/>
            <a:ext cx="446239" cy="446239"/>
          </a:xfrm>
          <a:prstGeom prst="rect">
            <a:avLst/>
          </a:prstGeom>
        </p:spPr>
      </p:pic>
      <p:pic>
        <p:nvPicPr>
          <p:cNvPr id="67" name="Graphic 66" descr="Checkmark with solid fill">
            <a:extLst>
              <a:ext uri="{FF2B5EF4-FFF2-40B4-BE49-F238E27FC236}">
                <a16:creationId xmlns:a16="http://schemas.microsoft.com/office/drawing/2014/main" id="{BC0E49A6-E3DA-E5A1-1A19-4F43379894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88220" y="2955002"/>
            <a:ext cx="446239" cy="446239"/>
          </a:xfrm>
          <a:prstGeom prst="rect">
            <a:avLst/>
          </a:prstGeom>
        </p:spPr>
      </p:pic>
      <p:pic>
        <p:nvPicPr>
          <p:cNvPr id="68" name="Graphic 67" descr="Checkmark with solid fill">
            <a:extLst>
              <a:ext uri="{FF2B5EF4-FFF2-40B4-BE49-F238E27FC236}">
                <a16:creationId xmlns:a16="http://schemas.microsoft.com/office/drawing/2014/main" id="{3B6677D3-31B0-A7B8-DFEC-7AB3D866D6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10823" y="3320911"/>
            <a:ext cx="446239" cy="446239"/>
          </a:xfrm>
          <a:prstGeom prst="rect">
            <a:avLst/>
          </a:prstGeom>
        </p:spPr>
      </p:pic>
      <p:pic>
        <p:nvPicPr>
          <p:cNvPr id="69" name="Graphic 68" descr="Checkmark with solid fill">
            <a:extLst>
              <a:ext uri="{FF2B5EF4-FFF2-40B4-BE49-F238E27FC236}">
                <a16:creationId xmlns:a16="http://schemas.microsoft.com/office/drawing/2014/main" id="{0B25C54C-48AD-396C-E5CE-6B653AB7DF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19765" y="3672046"/>
            <a:ext cx="446239" cy="446239"/>
          </a:xfrm>
          <a:prstGeom prst="rect">
            <a:avLst/>
          </a:prstGeom>
        </p:spPr>
      </p:pic>
    </p:spTree>
    <p:extLst>
      <p:ext uri="{BB962C8B-B14F-4D97-AF65-F5344CB8AC3E}">
        <p14:creationId xmlns:p14="http://schemas.microsoft.com/office/powerpoint/2010/main" val="1570273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50" fill="hold">
                                          <p:stCondLst>
                                            <p:cond delay="0"/>
                                          </p:stCondLst>
                                        </p:cTn>
                                        <p:tgtEl>
                                          <p:spTgt spid="148"/>
                                        </p:tgtEl>
                                        <p:attrNameLst>
                                          <p:attrName>r</p:attrName>
                                        </p:attrNameLst>
                                      </p:cBhvr>
                                    </p:animRot>
                                    <p:animRot by="-240000">
                                      <p:cBhvr>
                                        <p:cTn id="7" dur="500" fill="hold">
                                          <p:stCondLst>
                                            <p:cond delay="500"/>
                                          </p:stCondLst>
                                        </p:cTn>
                                        <p:tgtEl>
                                          <p:spTgt spid="148"/>
                                        </p:tgtEl>
                                        <p:attrNameLst>
                                          <p:attrName>r</p:attrName>
                                        </p:attrNameLst>
                                      </p:cBhvr>
                                    </p:animRot>
                                    <p:animRot by="240000">
                                      <p:cBhvr>
                                        <p:cTn id="8" dur="500" fill="hold">
                                          <p:stCondLst>
                                            <p:cond delay="1000"/>
                                          </p:stCondLst>
                                        </p:cTn>
                                        <p:tgtEl>
                                          <p:spTgt spid="148"/>
                                        </p:tgtEl>
                                        <p:attrNameLst>
                                          <p:attrName>r</p:attrName>
                                        </p:attrNameLst>
                                      </p:cBhvr>
                                    </p:animRot>
                                    <p:animRot by="-240000">
                                      <p:cBhvr>
                                        <p:cTn id="9" dur="500" fill="hold">
                                          <p:stCondLst>
                                            <p:cond delay="1500"/>
                                          </p:stCondLst>
                                        </p:cTn>
                                        <p:tgtEl>
                                          <p:spTgt spid="148"/>
                                        </p:tgtEl>
                                        <p:attrNameLst>
                                          <p:attrName>r</p:attrName>
                                        </p:attrNameLst>
                                      </p:cBhvr>
                                    </p:animRot>
                                    <p:animRot by="120000">
                                      <p:cBhvr>
                                        <p:cTn id="10" dur="500" fill="hold">
                                          <p:stCondLst>
                                            <p:cond delay="2000"/>
                                          </p:stCondLst>
                                        </p:cTn>
                                        <p:tgtEl>
                                          <p:spTgt spid="1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Let users choose Office Insider</a:t>
            </a:r>
          </a:p>
        </p:txBody>
      </p:sp>
      <p:sp>
        <p:nvSpPr>
          <p:cNvPr id="19" name="Text Placeholder 5">
            <a:extLst>
              <a:ext uri="{FF2B5EF4-FFF2-40B4-BE49-F238E27FC236}">
                <a16:creationId xmlns:a16="http://schemas.microsoft.com/office/drawing/2014/main" id="{11580B58-FF8B-3A41-AB92-CB01F16C483E}"/>
              </a:ext>
            </a:extLst>
          </p:cNvPr>
          <p:cNvSpPr>
            <a:spLocks noGrp="1"/>
          </p:cNvSpPr>
          <p:nvPr>
            <p:ph type="body" sz="quarter" idx="10"/>
          </p:nvPr>
        </p:nvSpPr>
        <p:spPr>
          <a:xfrm>
            <a:off x="8541670" y="1266730"/>
            <a:ext cx="1480154" cy="430887"/>
          </a:xfrm>
        </p:spPr>
        <p:txBody>
          <a:bodyPr/>
          <a:lstStyle/>
          <a:p>
            <a:pPr marL="0" lvl="1"/>
            <a:r>
              <a:rPr lang="en-US" sz="2800">
                <a:solidFill>
                  <a:srgbClr val="0078D4"/>
                </a:solidFill>
                <a:latin typeface="+mj-lt"/>
                <a:cs typeface="Segoe UI" panose="020B0502040204020203" pitchFamily="34" charset="0"/>
              </a:rPr>
              <a:t>Mac</a:t>
            </a:r>
          </a:p>
        </p:txBody>
      </p:sp>
      <p:pic>
        <p:nvPicPr>
          <p:cNvPr id="1026" name="Picture 2" descr="Image of Mac Microsoft AutoUpdate -&gt; Preferences window that shows update channel choices.">
            <a:extLst>
              <a:ext uri="{FF2B5EF4-FFF2-40B4-BE49-F238E27FC236}">
                <a16:creationId xmlns:a16="http://schemas.microsoft.com/office/drawing/2014/main" id="{64A7231C-083C-F97E-46E7-5D2B3E190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493" y="1942589"/>
            <a:ext cx="4327417" cy="162357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5">
            <a:extLst>
              <a:ext uri="{FF2B5EF4-FFF2-40B4-BE49-F238E27FC236}">
                <a16:creationId xmlns:a16="http://schemas.microsoft.com/office/drawing/2014/main" id="{CE545296-15E8-2CAD-F8A5-E83C5944CBEE}"/>
              </a:ext>
            </a:extLst>
          </p:cNvPr>
          <p:cNvSpPr txBox="1">
            <a:spLocks/>
          </p:cNvSpPr>
          <p:nvPr/>
        </p:nvSpPr>
        <p:spPr>
          <a:xfrm>
            <a:off x="793654" y="1266730"/>
            <a:ext cx="1757522"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a:r>
              <a:rPr lang="en-US" sz="2800">
                <a:solidFill>
                  <a:srgbClr val="0078D4"/>
                </a:solidFill>
                <a:latin typeface="+mj-lt"/>
                <a:cs typeface="Segoe UI" panose="020B0502040204020203" pitchFamily="34" charset="0"/>
              </a:rPr>
              <a:t>Windows</a:t>
            </a:r>
          </a:p>
        </p:txBody>
      </p:sp>
      <p:pic>
        <p:nvPicPr>
          <p:cNvPr id="3" name="Picture 2" descr="Screenshot of File &gt; Account in Word, showing the Update Channel button (highlighted by a red box)">
            <a:extLst>
              <a:ext uri="{FF2B5EF4-FFF2-40B4-BE49-F238E27FC236}">
                <a16:creationId xmlns:a16="http://schemas.microsoft.com/office/drawing/2014/main" id="{45D769F8-B295-BF5E-B184-3FA5747D81FB}"/>
              </a:ext>
            </a:extLst>
          </p:cNvPr>
          <p:cNvPicPr>
            <a:picLocks noChangeAspect="1"/>
          </p:cNvPicPr>
          <p:nvPr/>
        </p:nvPicPr>
        <p:blipFill>
          <a:blip r:embed="rId4"/>
          <a:stretch>
            <a:fillRect/>
          </a:stretch>
        </p:blipFill>
        <p:spPr>
          <a:xfrm>
            <a:off x="184264" y="1697617"/>
            <a:ext cx="3162440" cy="3913281"/>
          </a:xfrm>
          <a:prstGeom prst="rect">
            <a:avLst/>
          </a:prstGeom>
        </p:spPr>
      </p:pic>
      <p:pic>
        <p:nvPicPr>
          <p:cNvPr id="6" name="Picture 5" descr="Screenshot of &quot;Select Office Update Channel&quot; dialog that appears when you select the &quot;Update Channel&quot; button under File &gt; Account. The drop-down list of channels is expanded and highlighted by a red outline.">
            <a:extLst>
              <a:ext uri="{FF2B5EF4-FFF2-40B4-BE49-F238E27FC236}">
                <a16:creationId xmlns:a16="http://schemas.microsoft.com/office/drawing/2014/main" id="{2AD25BE7-0A89-0E49-EDB1-855BD8BECE8F}"/>
              </a:ext>
            </a:extLst>
          </p:cNvPr>
          <p:cNvPicPr>
            <a:picLocks noChangeAspect="1"/>
          </p:cNvPicPr>
          <p:nvPr/>
        </p:nvPicPr>
        <p:blipFill>
          <a:blip r:embed="rId5"/>
          <a:stretch>
            <a:fillRect/>
          </a:stretch>
        </p:blipFill>
        <p:spPr>
          <a:xfrm>
            <a:off x="3565769" y="2465407"/>
            <a:ext cx="3308172" cy="4392593"/>
          </a:xfrm>
          <a:prstGeom prst="rect">
            <a:avLst/>
          </a:prstGeom>
        </p:spPr>
      </p:pic>
      <p:cxnSp>
        <p:nvCxnSpPr>
          <p:cNvPr id="8" name="Straight Arrow Connector 7" descr="Red line with arrowhead pointing to the right">
            <a:extLst>
              <a:ext uri="{FF2B5EF4-FFF2-40B4-BE49-F238E27FC236}">
                <a16:creationId xmlns:a16="http://schemas.microsoft.com/office/drawing/2014/main" id="{5F9EE3C1-45A5-9EC3-558C-580B6F88929E}"/>
              </a:ext>
            </a:extLst>
          </p:cNvPr>
          <p:cNvCxnSpPr>
            <a:cxnSpLocks/>
          </p:cNvCxnSpPr>
          <p:nvPr/>
        </p:nvCxnSpPr>
        <p:spPr>
          <a:xfrm flipV="1">
            <a:off x="2834640" y="3154680"/>
            <a:ext cx="1508760" cy="886968"/>
          </a:xfrm>
          <a:prstGeom prst="straightConnector1">
            <a:avLst/>
          </a:prstGeom>
          <a:ln w="22225">
            <a:solidFill>
              <a:srgbClr val="FF0000"/>
            </a:solidFill>
            <a:headEnd type="none" w="lg"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50894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588263" y="457200"/>
            <a:ext cx="11018520" cy="553998"/>
          </a:xfrm>
        </p:spPr>
        <p:txBody>
          <a:bodyPr/>
          <a:lstStyle/>
          <a:p>
            <a:r>
              <a:rPr lang="en-US"/>
              <a:t>Reminders about using Office Insider</a:t>
            </a:r>
          </a:p>
        </p:txBody>
      </p:sp>
      <p:sp>
        <p:nvSpPr>
          <p:cNvPr id="19" name="Text Placeholder 5">
            <a:extLst>
              <a:ext uri="{FF2B5EF4-FFF2-40B4-BE49-F238E27FC236}">
                <a16:creationId xmlns:a16="http://schemas.microsoft.com/office/drawing/2014/main" id="{11580B58-FF8B-3A41-AB92-CB01F16C483E}"/>
              </a:ext>
            </a:extLst>
          </p:cNvPr>
          <p:cNvSpPr>
            <a:spLocks noGrp="1"/>
          </p:cNvSpPr>
          <p:nvPr>
            <p:ph type="body" sz="quarter" idx="10"/>
          </p:nvPr>
        </p:nvSpPr>
        <p:spPr>
          <a:xfrm>
            <a:off x="586389" y="1434370"/>
            <a:ext cx="6291515" cy="4247317"/>
          </a:xfrm>
        </p:spPr>
        <p:txBody>
          <a:bodyPr/>
          <a:lstStyle/>
          <a:p>
            <a:pPr marL="342900" lvl="1" indent="-342900">
              <a:lnSpc>
                <a:spcPct val="90000"/>
              </a:lnSpc>
              <a:spcBef>
                <a:spcPts val="0"/>
              </a:spcBef>
              <a:spcAft>
                <a:spcPts val="1800"/>
              </a:spcAft>
              <a:buFont typeface="Arial" panose="020B0604020202020204" pitchFamily="34" charset="0"/>
              <a:buChar char="•"/>
            </a:pPr>
            <a:r>
              <a:rPr lang="en-US">
                <a:gradFill>
                  <a:gsLst>
                    <a:gs pos="2917">
                      <a:schemeClr val="tx1"/>
                    </a:gs>
                    <a:gs pos="30000">
                      <a:schemeClr val="tx1"/>
                    </a:gs>
                  </a:gsLst>
                  <a:lin ang="5400000" scaled="0"/>
                </a:gradFill>
              </a:rPr>
              <a:t>Office Insider choice is specific to the device, not to all the user’s devices.</a:t>
            </a:r>
          </a:p>
          <a:p>
            <a:pPr marL="342900" lvl="1" indent="-342900">
              <a:lnSpc>
                <a:spcPct val="90000"/>
              </a:lnSpc>
              <a:spcBef>
                <a:spcPts val="0"/>
              </a:spcBef>
              <a:spcAft>
                <a:spcPts val="1800"/>
              </a:spcAft>
              <a:buFont typeface="Arial" panose="020B0604020202020204" pitchFamily="34" charset="0"/>
              <a:buChar char="•"/>
            </a:pPr>
            <a:r>
              <a:rPr lang="en-US">
                <a:gradFill>
                  <a:gsLst>
                    <a:gs pos="2917">
                      <a:schemeClr val="tx1"/>
                    </a:gs>
                    <a:gs pos="30000">
                      <a:schemeClr val="tx1"/>
                    </a:gs>
                  </a:gsLst>
                  <a:lin ang="5400000" scaled="0"/>
                </a:gradFill>
              </a:rPr>
              <a:t>If Office, Project, and Visio are installed on the device, they all will be configured to use the same Office Insider channel.</a:t>
            </a:r>
          </a:p>
          <a:p>
            <a:pPr marL="342900" lvl="1" indent="-342900">
              <a:lnSpc>
                <a:spcPct val="90000"/>
              </a:lnSpc>
              <a:spcBef>
                <a:spcPts val="0"/>
              </a:spcBef>
              <a:spcAft>
                <a:spcPts val="1800"/>
              </a:spcAft>
              <a:buFont typeface="Arial" panose="020B0604020202020204" pitchFamily="34" charset="0"/>
              <a:buChar char="•"/>
            </a:pPr>
            <a:r>
              <a:rPr lang="en-US">
                <a:gradFill>
                  <a:gsLst>
                    <a:gs pos="2917">
                      <a:schemeClr val="tx1"/>
                    </a:gs>
                    <a:gs pos="30000">
                      <a:schemeClr val="tx1"/>
                    </a:gs>
                  </a:gsLst>
                  <a:lin ang="5400000" scaled="0"/>
                </a:gradFill>
              </a:rPr>
              <a:t>Need to be an admin on the device to change to Office Insider.</a:t>
            </a:r>
          </a:p>
          <a:p>
            <a:pPr marL="342900" lvl="1" indent="-342900">
              <a:lnSpc>
                <a:spcPct val="90000"/>
              </a:lnSpc>
              <a:spcBef>
                <a:spcPts val="0"/>
              </a:spcBef>
              <a:spcAft>
                <a:spcPts val="1800"/>
              </a:spcAft>
              <a:buFont typeface="Arial" panose="020B0604020202020204" pitchFamily="34" charset="0"/>
              <a:buChar char="•"/>
            </a:pPr>
            <a:r>
              <a:rPr lang="en-US">
                <a:gradFill>
                  <a:gsLst>
                    <a:gs pos="2917">
                      <a:schemeClr val="tx1"/>
                    </a:gs>
                    <a:gs pos="30000">
                      <a:schemeClr val="tx1"/>
                    </a:gs>
                  </a:gsLst>
                  <a:lin ang="5400000" scaled="0"/>
                </a:gradFill>
              </a:rPr>
              <a:t>Best practice: configure Office to get updates directly from the Office Content Delivery Network (CDN) on the internet.</a:t>
            </a:r>
          </a:p>
          <a:p>
            <a:pPr marL="342900" lvl="1" indent="-342900">
              <a:lnSpc>
                <a:spcPct val="90000"/>
              </a:lnSpc>
              <a:spcBef>
                <a:spcPts val="0"/>
              </a:spcBef>
              <a:spcAft>
                <a:spcPts val="1800"/>
              </a:spcAft>
              <a:buFont typeface="Arial" panose="020B0604020202020204" pitchFamily="34" charset="0"/>
              <a:buChar char="•"/>
            </a:pPr>
            <a:r>
              <a:rPr lang="en-US">
                <a:gradFill>
                  <a:gsLst>
                    <a:gs pos="2917">
                      <a:schemeClr val="tx1"/>
                    </a:gs>
                    <a:gs pos="30000">
                      <a:schemeClr val="tx1"/>
                    </a:gs>
                  </a:gsLst>
                  <a:lin ang="5400000" scaled="0"/>
                </a:gradFill>
              </a:rPr>
              <a:t>Beta Channel is </a:t>
            </a:r>
            <a:r>
              <a:rPr lang="en-US">
                <a:gradFill>
                  <a:gsLst>
                    <a:gs pos="2917">
                      <a:schemeClr val="tx1"/>
                    </a:gs>
                    <a:gs pos="30000">
                      <a:schemeClr val="tx1"/>
                    </a:gs>
                  </a:gsLst>
                  <a:lin ang="5400000" scaled="0"/>
                </a:gradFill>
                <a:latin typeface="+mj-lt"/>
              </a:rPr>
              <a:t>not</a:t>
            </a:r>
            <a:r>
              <a:rPr lang="en-US">
                <a:gradFill>
                  <a:gsLst>
                    <a:gs pos="2917">
                      <a:schemeClr val="tx1"/>
                    </a:gs>
                    <a:gs pos="30000">
                      <a:schemeClr val="tx1"/>
                    </a:gs>
                  </a:gsLst>
                  <a:lin ang="5400000" scaled="0"/>
                </a:gradFill>
              </a:rPr>
              <a:t> supported, so it’s best used in test environments. </a:t>
            </a:r>
          </a:p>
        </p:txBody>
      </p:sp>
      <p:grpSp>
        <p:nvGrpSpPr>
          <p:cNvPr id="3" name="Group 2" descr="Cartoon image of person sitting at a desk looking at a laptop screen">
            <a:extLst>
              <a:ext uri="{FF2B5EF4-FFF2-40B4-BE49-F238E27FC236}">
                <a16:creationId xmlns:a16="http://schemas.microsoft.com/office/drawing/2014/main" id="{091177E0-5AE4-4A32-8359-8EFDE0DB8A2C}"/>
              </a:ext>
              <a:ext uri="{C183D7F6-B498-43B3-948B-1728B52AA6E4}">
                <adec:decorative xmlns:adec="http://schemas.microsoft.com/office/drawing/2017/decorative" val="0"/>
              </a:ext>
            </a:extLst>
          </p:cNvPr>
          <p:cNvGrpSpPr/>
          <p:nvPr/>
        </p:nvGrpSpPr>
        <p:grpSpPr>
          <a:xfrm>
            <a:off x="6881755" y="2155928"/>
            <a:ext cx="4912569" cy="3233820"/>
            <a:chOff x="6895321" y="2174216"/>
            <a:chExt cx="4912569" cy="3233820"/>
          </a:xfrm>
        </p:grpSpPr>
        <p:grpSp>
          <p:nvGrpSpPr>
            <p:cNvPr id="60" name="Group 59">
              <a:extLst>
                <a:ext uri="{FF2B5EF4-FFF2-40B4-BE49-F238E27FC236}">
                  <a16:creationId xmlns:a16="http://schemas.microsoft.com/office/drawing/2014/main" id="{9748C417-20C3-4825-B82E-5AD2EEE4C2AF}"/>
                </a:ext>
              </a:extLst>
            </p:cNvPr>
            <p:cNvGrpSpPr/>
            <p:nvPr/>
          </p:nvGrpSpPr>
          <p:grpSpPr>
            <a:xfrm>
              <a:off x="6895321" y="2174216"/>
              <a:ext cx="4912569" cy="3233820"/>
              <a:chOff x="5697536" y="2884351"/>
              <a:chExt cx="5139531" cy="3383227"/>
            </a:xfrm>
          </p:grpSpPr>
          <p:sp>
            <p:nvSpPr>
              <p:cNvPr id="61" name="Freeform 79">
                <a:extLst>
                  <a:ext uri="{FF2B5EF4-FFF2-40B4-BE49-F238E27FC236}">
                    <a16:creationId xmlns:a16="http://schemas.microsoft.com/office/drawing/2014/main" id="{C23C1750-A726-42AB-A5ED-96B7C085707D}"/>
                  </a:ext>
                </a:extLst>
              </p:cNvPr>
              <p:cNvSpPr>
                <a:spLocks/>
              </p:cNvSpPr>
              <p:nvPr/>
            </p:nvSpPr>
            <p:spPr bwMode="auto">
              <a:xfrm>
                <a:off x="5697536" y="6027865"/>
                <a:ext cx="5139531" cy="239713"/>
              </a:xfrm>
              <a:custGeom>
                <a:avLst/>
                <a:gdLst>
                  <a:gd name="T0" fmla="*/ 2019 w 2053"/>
                  <a:gd name="T1" fmla="*/ 68 h 68"/>
                  <a:gd name="T2" fmla="*/ 34 w 2053"/>
                  <a:gd name="T3" fmla="*/ 68 h 68"/>
                  <a:gd name="T4" fmla="*/ 0 w 2053"/>
                  <a:gd name="T5" fmla="*/ 34 h 68"/>
                  <a:gd name="T6" fmla="*/ 34 w 2053"/>
                  <a:gd name="T7" fmla="*/ 0 h 68"/>
                  <a:gd name="T8" fmla="*/ 2019 w 2053"/>
                  <a:gd name="T9" fmla="*/ 0 h 68"/>
                  <a:gd name="T10" fmla="*/ 2053 w 2053"/>
                  <a:gd name="T11" fmla="*/ 34 h 68"/>
                  <a:gd name="T12" fmla="*/ 2019 w 2053"/>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2053" h="68">
                    <a:moveTo>
                      <a:pt x="2019" y="68"/>
                    </a:moveTo>
                    <a:cubicBezTo>
                      <a:pt x="34" y="68"/>
                      <a:pt x="34" y="68"/>
                      <a:pt x="34" y="68"/>
                    </a:cubicBezTo>
                    <a:cubicBezTo>
                      <a:pt x="15" y="68"/>
                      <a:pt x="0" y="52"/>
                      <a:pt x="0" y="34"/>
                    </a:cubicBezTo>
                    <a:cubicBezTo>
                      <a:pt x="0" y="15"/>
                      <a:pt x="15" y="0"/>
                      <a:pt x="34" y="0"/>
                    </a:cubicBezTo>
                    <a:cubicBezTo>
                      <a:pt x="2019" y="0"/>
                      <a:pt x="2019" y="0"/>
                      <a:pt x="2019" y="0"/>
                    </a:cubicBezTo>
                    <a:cubicBezTo>
                      <a:pt x="2038" y="0"/>
                      <a:pt x="2053" y="15"/>
                      <a:pt x="2053" y="34"/>
                    </a:cubicBezTo>
                    <a:cubicBezTo>
                      <a:pt x="2053" y="52"/>
                      <a:pt x="2038" y="68"/>
                      <a:pt x="2019" y="68"/>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62" name="Group 61">
                <a:extLst>
                  <a:ext uri="{FF2B5EF4-FFF2-40B4-BE49-F238E27FC236}">
                    <a16:creationId xmlns:a16="http://schemas.microsoft.com/office/drawing/2014/main" id="{DDA08DEF-F5ED-4C76-8B23-B93022C29C80}"/>
                  </a:ext>
                </a:extLst>
              </p:cNvPr>
              <p:cNvGrpSpPr/>
              <p:nvPr/>
            </p:nvGrpSpPr>
            <p:grpSpPr>
              <a:xfrm>
                <a:off x="6319836" y="4074999"/>
                <a:ext cx="4257675" cy="2062351"/>
                <a:chOff x="4961066" y="471190"/>
                <a:chExt cx="6797675" cy="2062351"/>
              </a:xfrm>
            </p:grpSpPr>
            <p:sp>
              <p:nvSpPr>
                <p:cNvPr id="215" name="Freeform 81">
                  <a:extLst>
                    <a:ext uri="{FF2B5EF4-FFF2-40B4-BE49-F238E27FC236}">
                      <a16:creationId xmlns:a16="http://schemas.microsoft.com/office/drawing/2014/main" id="{4D3265B7-7430-4C3E-A4B1-9DEFBB5D03C8}"/>
                    </a:ext>
                  </a:extLst>
                </p:cNvPr>
                <p:cNvSpPr>
                  <a:spLocks/>
                </p:cNvSpPr>
                <p:nvPr/>
              </p:nvSpPr>
              <p:spPr bwMode="auto">
                <a:xfrm>
                  <a:off x="4961066" y="471190"/>
                  <a:ext cx="6797675" cy="1989138"/>
                </a:xfrm>
                <a:custGeom>
                  <a:avLst/>
                  <a:gdLst>
                    <a:gd name="T0" fmla="*/ 1907 w 1907"/>
                    <a:gd name="T1" fmla="*/ 47 h 561"/>
                    <a:gd name="T2" fmla="*/ 1907 w 1907"/>
                    <a:gd name="T3" fmla="*/ 46 h 561"/>
                    <a:gd name="T4" fmla="*/ 1358 w 1907"/>
                    <a:gd name="T5" fmla="*/ 0 h 561"/>
                    <a:gd name="T6" fmla="*/ 550 w 1907"/>
                    <a:gd name="T7" fmla="*/ 0 h 561"/>
                    <a:gd name="T8" fmla="*/ 0 w 1907"/>
                    <a:gd name="T9" fmla="*/ 46 h 561"/>
                    <a:gd name="T10" fmla="*/ 0 w 1907"/>
                    <a:gd name="T11" fmla="*/ 46 h 561"/>
                    <a:gd name="T12" fmla="*/ 0 w 1907"/>
                    <a:gd name="T13" fmla="*/ 46 h 561"/>
                    <a:gd name="T14" fmla="*/ 0 w 1907"/>
                    <a:gd name="T15" fmla="*/ 74 h 561"/>
                    <a:gd name="T16" fmla="*/ 167 w 1907"/>
                    <a:gd name="T17" fmla="*/ 107 h 561"/>
                    <a:gd name="T18" fmla="*/ 166 w 1907"/>
                    <a:gd name="T19" fmla="*/ 147 h 561"/>
                    <a:gd name="T20" fmla="*/ 67 w 1907"/>
                    <a:gd name="T21" fmla="*/ 541 h 561"/>
                    <a:gd name="T22" fmla="*/ 68 w 1907"/>
                    <a:gd name="T23" fmla="*/ 561 h 561"/>
                    <a:gd name="T24" fmla="*/ 81 w 1907"/>
                    <a:gd name="T25" fmla="*/ 556 h 561"/>
                    <a:gd name="T26" fmla="*/ 195 w 1907"/>
                    <a:gd name="T27" fmla="*/ 159 h 561"/>
                    <a:gd name="T28" fmla="*/ 221 w 1907"/>
                    <a:gd name="T29" fmla="*/ 111 h 561"/>
                    <a:gd name="T30" fmla="*/ 550 w 1907"/>
                    <a:gd name="T31" fmla="*/ 120 h 561"/>
                    <a:gd name="T32" fmla="*/ 1358 w 1907"/>
                    <a:gd name="T33" fmla="*/ 120 h 561"/>
                    <a:gd name="T34" fmla="*/ 1686 w 1907"/>
                    <a:gd name="T35" fmla="*/ 111 h 561"/>
                    <a:gd name="T36" fmla="*/ 1712 w 1907"/>
                    <a:gd name="T37" fmla="*/ 159 h 561"/>
                    <a:gd name="T38" fmla="*/ 1826 w 1907"/>
                    <a:gd name="T39" fmla="*/ 556 h 561"/>
                    <a:gd name="T40" fmla="*/ 1839 w 1907"/>
                    <a:gd name="T41" fmla="*/ 561 h 561"/>
                    <a:gd name="T42" fmla="*/ 1841 w 1907"/>
                    <a:gd name="T43" fmla="*/ 541 h 561"/>
                    <a:gd name="T44" fmla="*/ 1741 w 1907"/>
                    <a:gd name="T45" fmla="*/ 147 h 561"/>
                    <a:gd name="T46" fmla="*/ 1740 w 1907"/>
                    <a:gd name="T47" fmla="*/ 107 h 561"/>
                    <a:gd name="T48" fmla="*/ 1907 w 1907"/>
                    <a:gd name="T49" fmla="*/ 74 h 561"/>
                    <a:gd name="T50" fmla="*/ 1907 w 1907"/>
                    <a:gd name="T51" fmla="*/ 73 h 561"/>
                    <a:gd name="T52" fmla="*/ 1907 w 1907"/>
                    <a:gd name="T53" fmla="*/ 47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907" h="561">
                      <a:moveTo>
                        <a:pt x="1907" y="47"/>
                      </a:moveTo>
                      <a:cubicBezTo>
                        <a:pt x="1907" y="47"/>
                        <a:pt x="1907" y="46"/>
                        <a:pt x="1907" y="46"/>
                      </a:cubicBezTo>
                      <a:cubicBezTo>
                        <a:pt x="1907" y="21"/>
                        <a:pt x="1660" y="0"/>
                        <a:pt x="1358" y="0"/>
                      </a:cubicBezTo>
                      <a:cubicBezTo>
                        <a:pt x="550" y="0"/>
                        <a:pt x="550" y="0"/>
                        <a:pt x="550" y="0"/>
                      </a:cubicBezTo>
                      <a:cubicBezTo>
                        <a:pt x="247" y="0"/>
                        <a:pt x="0" y="21"/>
                        <a:pt x="0" y="46"/>
                      </a:cubicBezTo>
                      <a:cubicBezTo>
                        <a:pt x="0" y="46"/>
                        <a:pt x="0" y="46"/>
                        <a:pt x="0" y="46"/>
                      </a:cubicBezTo>
                      <a:cubicBezTo>
                        <a:pt x="0" y="46"/>
                        <a:pt x="0" y="46"/>
                        <a:pt x="0" y="46"/>
                      </a:cubicBezTo>
                      <a:cubicBezTo>
                        <a:pt x="0" y="74"/>
                        <a:pt x="0" y="74"/>
                        <a:pt x="0" y="74"/>
                      </a:cubicBezTo>
                      <a:cubicBezTo>
                        <a:pt x="0" y="87"/>
                        <a:pt x="64" y="99"/>
                        <a:pt x="167" y="107"/>
                      </a:cubicBezTo>
                      <a:cubicBezTo>
                        <a:pt x="169" y="122"/>
                        <a:pt x="166" y="147"/>
                        <a:pt x="166" y="147"/>
                      </a:cubicBezTo>
                      <a:cubicBezTo>
                        <a:pt x="166" y="147"/>
                        <a:pt x="71" y="524"/>
                        <a:pt x="67" y="541"/>
                      </a:cubicBezTo>
                      <a:cubicBezTo>
                        <a:pt x="62" y="558"/>
                        <a:pt x="61" y="561"/>
                        <a:pt x="68" y="561"/>
                      </a:cubicBezTo>
                      <a:cubicBezTo>
                        <a:pt x="76" y="561"/>
                        <a:pt x="81" y="556"/>
                        <a:pt x="81" y="556"/>
                      </a:cubicBezTo>
                      <a:cubicBezTo>
                        <a:pt x="81" y="556"/>
                        <a:pt x="179" y="222"/>
                        <a:pt x="195" y="159"/>
                      </a:cubicBezTo>
                      <a:cubicBezTo>
                        <a:pt x="201" y="134"/>
                        <a:pt x="212" y="120"/>
                        <a:pt x="221" y="111"/>
                      </a:cubicBezTo>
                      <a:cubicBezTo>
                        <a:pt x="313" y="116"/>
                        <a:pt x="427" y="120"/>
                        <a:pt x="550" y="120"/>
                      </a:cubicBezTo>
                      <a:cubicBezTo>
                        <a:pt x="1358" y="120"/>
                        <a:pt x="1358" y="120"/>
                        <a:pt x="1358" y="120"/>
                      </a:cubicBezTo>
                      <a:cubicBezTo>
                        <a:pt x="1480" y="120"/>
                        <a:pt x="1594" y="116"/>
                        <a:pt x="1686" y="111"/>
                      </a:cubicBezTo>
                      <a:cubicBezTo>
                        <a:pt x="1696" y="120"/>
                        <a:pt x="1706" y="134"/>
                        <a:pt x="1712" y="159"/>
                      </a:cubicBezTo>
                      <a:cubicBezTo>
                        <a:pt x="1729" y="222"/>
                        <a:pt x="1826" y="556"/>
                        <a:pt x="1826" y="556"/>
                      </a:cubicBezTo>
                      <a:cubicBezTo>
                        <a:pt x="1826" y="556"/>
                        <a:pt x="1831" y="561"/>
                        <a:pt x="1839" y="561"/>
                      </a:cubicBezTo>
                      <a:cubicBezTo>
                        <a:pt x="1847" y="561"/>
                        <a:pt x="1846" y="558"/>
                        <a:pt x="1841" y="541"/>
                      </a:cubicBezTo>
                      <a:cubicBezTo>
                        <a:pt x="1836" y="524"/>
                        <a:pt x="1741" y="147"/>
                        <a:pt x="1741" y="147"/>
                      </a:cubicBezTo>
                      <a:cubicBezTo>
                        <a:pt x="1741" y="147"/>
                        <a:pt x="1739" y="122"/>
                        <a:pt x="1740" y="107"/>
                      </a:cubicBezTo>
                      <a:cubicBezTo>
                        <a:pt x="1843" y="99"/>
                        <a:pt x="1907" y="87"/>
                        <a:pt x="1907" y="74"/>
                      </a:cubicBezTo>
                      <a:cubicBezTo>
                        <a:pt x="1907" y="74"/>
                        <a:pt x="1907" y="73"/>
                        <a:pt x="1907" y="73"/>
                      </a:cubicBezTo>
                      <a:lnTo>
                        <a:pt x="1907" y="47"/>
                      </a:lnTo>
                      <a:close/>
                    </a:path>
                  </a:pathLst>
                </a:custGeom>
                <a:solidFill>
                  <a:srgbClr val="5C2D91"/>
                </a:solidFill>
                <a:ln>
                  <a:noFill/>
                </a:ln>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6" name="Freeform 82">
                  <a:extLst>
                    <a:ext uri="{FF2B5EF4-FFF2-40B4-BE49-F238E27FC236}">
                      <a16:creationId xmlns:a16="http://schemas.microsoft.com/office/drawing/2014/main" id="{1382DAC7-2BC5-4191-AC38-C8AA03C7B3A3}"/>
                    </a:ext>
                  </a:extLst>
                </p:cNvPr>
                <p:cNvSpPr>
                  <a:spLocks/>
                </p:cNvSpPr>
                <p:nvPr/>
              </p:nvSpPr>
              <p:spPr bwMode="auto">
                <a:xfrm>
                  <a:off x="4961066" y="706328"/>
                  <a:ext cx="6797675" cy="1827213"/>
                </a:xfrm>
                <a:custGeom>
                  <a:avLst/>
                  <a:gdLst>
                    <a:gd name="T0" fmla="*/ 1907 w 1907"/>
                    <a:gd name="T1" fmla="*/ 1 h 515"/>
                    <a:gd name="T2" fmla="*/ 1358 w 1907"/>
                    <a:gd name="T3" fmla="*/ 45 h 515"/>
                    <a:gd name="T4" fmla="*/ 550 w 1907"/>
                    <a:gd name="T5" fmla="*/ 45 h 515"/>
                    <a:gd name="T6" fmla="*/ 0 w 1907"/>
                    <a:gd name="T7" fmla="*/ 0 h 515"/>
                    <a:gd name="T8" fmla="*/ 0 w 1907"/>
                    <a:gd name="T9" fmla="*/ 0 h 515"/>
                    <a:gd name="T10" fmla="*/ 0 w 1907"/>
                    <a:gd name="T11" fmla="*/ 28 h 515"/>
                    <a:gd name="T12" fmla="*/ 167 w 1907"/>
                    <a:gd name="T13" fmla="*/ 61 h 515"/>
                    <a:gd name="T14" fmla="*/ 166 w 1907"/>
                    <a:gd name="T15" fmla="*/ 101 h 515"/>
                    <a:gd name="T16" fmla="*/ 67 w 1907"/>
                    <a:gd name="T17" fmla="*/ 495 h 515"/>
                    <a:gd name="T18" fmla="*/ 68 w 1907"/>
                    <a:gd name="T19" fmla="*/ 515 h 515"/>
                    <a:gd name="T20" fmla="*/ 81 w 1907"/>
                    <a:gd name="T21" fmla="*/ 510 h 515"/>
                    <a:gd name="T22" fmla="*/ 195 w 1907"/>
                    <a:gd name="T23" fmla="*/ 113 h 515"/>
                    <a:gd name="T24" fmla="*/ 221 w 1907"/>
                    <a:gd name="T25" fmla="*/ 65 h 515"/>
                    <a:gd name="T26" fmla="*/ 550 w 1907"/>
                    <a:gd name="T27" fmla="*/ 74 h 515"/>
                    <a:gd name="T28" fmla="*/ 1358 w 1907"/>
                    <a:gd name="T29" fmla="*/ 74 h 515"/>
                    <a:gd name="T30" fmla="*/ 1686 w 1907"/>
                    <a:gd name="T31" fmla="*/ 65 h 515"/>
                    <a:gd name="T32" fmla="*/ 1712 w 1907"/>
                    <a:gd name="T33" fmla="*/ 113 h 515"/>
                    <a:gd name="T34" fmla="*/ 1826 w 1907"/>
                    <a:gd name="T35" fmla="*/ 510 h 515"/>
                    <a:gd name="T36" fmla="*/ 1839 w 1907"/>
                    <a:gd name="T37" fmla="*/ 515 h 515"/>
                    <a:gd name="T38" fmla="*/ 1841 w 1907"/>
                    <a:gd name="T39" fmla="*/ 495 h 515"/>
                    <a:gd name="T40" fmla="*/ 1741 w 1907"/>
                    <a:gd name="T41" fmla="*/ 101 h 515"/>
                    <a:gd name="T42" fmla="*/ 1740 w 1907"/>
                    <a:gd name="T43" fmla="*/ 61 h 515"/>
                    <a:gd name="T44" fmla="*/ 1907 w 1907"/>
                    <a:gd name="T45" fmla="*/ 28 h 515"/>
                    <a:gd name="T46" fmla="*/ 1907 w 1907"/>
                    <a:gd name="T47" fmla="*/ 27 h 515"/>
                    <a:gd name="T48" fmla="*/ 1907 w 1907"/>
                    <a:gd name="T49"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07" h="515">
                      <a:moveTo>
                        <a:pt x="1907" y="1"/>
                      </a:moveTo>
                      <a:cubicBezTo>
                        <a:pt x="1896" y="25"/>
                        <a:pt x="1653" y="45"/>
                        <a:pt x="1358" y="45"/>
                      </a:cubicBezTo>
                      <a:cubicBezTo>
                        <a:pt x="550" y="45"/>
                        <a:pt x="550" y="45"/>
                        <a:pt x="550" y="45"/>
                      </a:cubicBezTo>
                      <a:cubicBezTo>
                        <a:pt x="247" y="45"/>
                        <a:pt x="0" y="25"/>
                        <a:pt x="0" y="0"/>
                      </a:cubicBezTo>
                      <a:cubicBezTo>
                        <a:pt x="0" y="0"/>
                        <a:pt x="0" y="0"/>
                        <a:pt x="0" y="0"/>
                      </a:cubicBezTo>
                      <a:cubicBezTo>
                        <a:pt x="0" y="28"/>
                        <a:pt x="0" y="28"/>
                        <a:pt x="0" y="28"/>
                      </a:cubicBezTo>
                      <a:cubicBezTo>
                        <a:pt x="0" y="41"/>
                        <a:pt x="64" y="53"/>
                        <a:pt x="167" y="61"/>
                      </a:cubicBezTo>
                      <a:cubicBezTo>
                        <a:pt x="169" y="76"/>
                        <a:pt x="166" y="101"/>
                        <a:pt x="166" y="101"/>
                      </a:cubicBezTo>
                      <a:cubicBezTo>
                        <a:pt x="166" y="101"/>
                        <a:pt x="71" y="478"/>
                        <a:pt x="67" y="495"/>
                      </a:cubicBezTo>
                      <a:cubicBezTo>
                        <a:pt x="62" y="512"/>
                        <a:pt x="61" y="515"/>
                        <a:pt x="68" y="515"/>
                      </a:cubicBezTo>
                      <a:cubicBezTo>
                        <a:pt x="76" y="515"/>
                        <a:pt x="81" y="510"/>
                        <a:pt x="81" y="510"/>
                      </a:cubicBezTo>
                      <a:cubicBezTo>
                        <a:pt x="81" y="510"/>
                        <a:pt x="179" y="176"/>
                        <a:pt x="195" y="113"/>
                      </a:cubicBezTo>
                      <a:cubicBezTo>
                        <a:pt x="201" y="88"/>
                        <a:pt x="212" y="74"/>
                        <a:pt x="221" y="65"/>
                      </a:cubicBezTo>
                      <a:cubicBezTo>
                        <a:pt x="313" y="70"/>
                        <a:pt x="427" y="74"/>
                        <a:pt x="550" y="74"/>
                      </a:cubicBezTo>
                      <a:cubicBezTo>
                        <a:pt x="1358" y="74"/>
                        <a:pt x="1358" y="74"/>
                        <a:pt x="1358" y="74"/>
                      </a:cubicBezTo>
                      <a:cubicBezTo>
                        <a:pt x="1480" y="74"/>
                        <a:pt x="1594" y="70"/>
                        <a:pt x="1686" y="65"/>
                      </a:cubicBezTo>
                      <a:cubicBezTo>
                        <a:pt x="1696" y="74"/>
                        <a:pt x="1706" y="88"/>
                        <a:pt x="1712" y="113"/>
                      </a:cubicBezTo>
                      <a:cubicBezTo>
                        <a:pt x="1729" y="176"/>
                        <a:pt x="1826" y="510"/>
                        <a:pt x="1826" y="510"/>
                      </a:cubicBezTo>
                      <a:cubicBezTo>
                        <a:pt x="1826" y="510"/>
                        <a:pt x="1831" y="515"/>
                        <a:pt x="1839" y="515"/>
                      </a:cubicBezTo>
                      <a:cubicBezTo>
                        <a:pt x="1847" y="515"/>
                        <a:pt x="1846" y="512"/>
                        <a:pt x="1841" y="495"/>
                      </a:cubicBezTo>
                      <a:cubicBezTo>
                        <a:pt x="1836" y="478"/>
                        <a:pt x="1741" y="101"/>
                        <a:pt x="1741" y="101"/>
                      </a:cubicBezTo>
                      <a:cubicBezTo>
                        <a:pt x="1741" y="101"/>
                        <a:pt x="1739" y="76"/>
                        <a:pt x="1740" y="61"/>
                      </a:cubicBezTo>
                      <a:cubicBezTo>
                        <a:pt x="1843" y="53"/>
                        <a:pt x="1907" y="41"/>
                        <a:pt x="1907" y="28"/>
                      </a:cubicBezTo>
                      <a:cubicBezTo>
                        <a:pt x="1907" y="28"/>
                        <a:pt x="1907" y="27"/>
                        <a:pt x="1907" y="27"/>
                      </a:cubicBezTo>
                      <a:lnTo>
                        <a:pt x="1907" y="1"/>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3" name="Group 191">
                <a:extLst>
                  <a:ext uri="{FF2B5EF4-FFF2-40B4-BE49-F238E27FC236}">
                    <a16:creationId xmlns:a16="http://schemas.microsoft.com/office/drawing/2014/main" id="{C0A55C5F-0829-4627-9A4D-54384878E174}"/>
                  </a:ext>
                </a:extLst>
              </p:cNvPr>
              <p:cNvGrpSpPr>
                <a:grpSpLocks noChangeAspect="1"/>
              </p:cNvGrpSpPr>
              <p:nvPr/>
            </p:nvGrpSpPr>
            <p:grpSpPr bwMode="auto">
              <a:xfrm>
                <a:off x="7183079" y="3405102"/>
                <a:ext cx="1816100" cy="950913"/>
                <a:chOff x="4918" y="588"/>
                <a:chExt cx="1144" cy="599"/>
              </a:xfrm>
            </p:grpSpPr>
            <p:sp>
              <p:nvSpPr>
                <p:cNvPr id="166" name="AutoShape 190">
                  <a:extLst>
                    <a:ext uri="{FF2B5EF4-FFF2-40B4-BE49-F238E27FC236}">
                      <a16:creationId xmlns:a16="http://schemas.microsoft.com/office/drawing/2014/main" id="{CEA4A661-4BBD-4AF6-B217-711C0D3A2424}"/>
                    </a:ext>
                  </a:extLst>
                </p:cNvPr>
                <p:cNvSpPr>
                  <a:spLocks noChangeAspect="1" noChangeArrowheads="1" noTextEdit="1"/>
                </p:cNvSpPr>
                <p:nvPr/>
              </p:nvSpPr>
              <p:spPr bwMode="auto">
                <a:xfrm>
                  <a:off x="4918" y="588"/>
                  <a:ext cx="1144" cy="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7" name="Freeform 193">
                  <a:extLst>
                    <a:ext uri="{FF2B5EF4-FFF2-40B4-BE49-F238E27FC236}">
                      <a16:creationId xmlns:a16="http://schemas.microsoft.com/office/drawing/2014/main" id="{F4340EA0-F07A-41BC-BB8B-BB721122EF85}"/>
                    </a:ext>
                  </a:extLst>
                </p:cNvPr>
                <p:cNvSpPr>
                  <a:spLocks/>
                </p:cNvSpPr>
                <p:nvPr/>
              </p:nvSpPr>
              <p:spPr bwMode="auto">
                <a:xfrm>
                  <a:off x="5645" y="731"/>
                  <a:ext cx="47" cy="287"/>
                </a:xfrm>
                <a:custGeom>
                  <a:avLst/>
                  <a:gdLst>
                    <a:gd name="T0" fmla="*/ 0 w 47"/>
                    <a:gd name="T1" fmla="*/ 0 h 287"/>
                    <a:gd name="T2" fmla="*/ 46 w 47"/>
                    <a:gd name="T3" fmla="*/ 287 h 287"/>
                    <a:gd name="T4" fmla="*/ 47 w 47"/>
                    <a:gd name="T5" fmla="*/ 287 h 287"/>
                    <a:gd name="T6" fmla="*/ 0 w 47"/>
                    <a:gd name="T7" fmla="*/ 0 h 287"/>
                  </a:gdLst>
                  <a:ahLst/>
                  <a:cxnLst>
                    <a:cxn ang="0">
                      <a:pos x="T0" y="T1"/>
                    </a:cxn>
                    <a:cxn ang="0">
                      <a:pos x="T2" y="T3"/>
                    </a:cxn>
                    <a:cxn ang="0">
                      <a:pos x="T4" y="T5"/>
                    </a:cxn>
                    <a:cxn ang="0">
                      <a:pos x="T6" y="T7"/>
                    </a:cxn>
                  </a:cxnLst>
                  <a:rect l="0" t="0" r="r" b="b"/>
                  <a:pathLst>
                    <a:path w="47" h="287">
                      <a:moveTo>
                        <a:pt x="0" y="0"/>
                      </a:moveTo>
                      <a:lnTo>
                        <a:pt x="46" y="287"/>
                      </a:lnTo>
                      <a:lnTo>
                        <a:pt x="47" y="287"/>
                      </a:lnTo>
                      <a:lnTo>
                        <a:pt x="0" y="0"/>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8" name="Freeform 194">
                  <a:extLst>
                    <a:ext uri="{FF2B5EF4-FFF2-40B4-BE49-F238E27FC236}">
                      <a16:creationId xmlns:a16="http://schemas.microsoft.com/office/drawing/2014/main" id="{52EF339A-90E7-4DDE-87F2-C94B0B9C98D5}"/>
                    </a:ext>
                  </a:extLst>
                </p:cNvPr>
                <p:cNvSpPr>
                  <a:spLocks/>
                </p:cNvSpPr>
                <p:nvPr/>
              </p:nvSpPr>
              <p:spPr bwMode="auto">
                <a:xfrm>
                  <a:off x="4936" y="589"/>
                  <a:ext cx="1121" cy="588"/>
                </a:xfrm>
                <a:custGeom>
                  <a:avLst/>
                  <a:gdLst>
                    <a:gd name="T0" fmla="*/ 808 w 1909"/>
                    <a:gd name="T1" fmla="*/ 971 h 989"/>
                    <a:gd name="T2" fmla="*/ 759 w 1909"/>
                    <a:gd name="T3" fmla="*/ 964 h 989"/>
                    <a:gd name="T4" fmla="*/ 179 w 1909"/>
                    <a:gd name="T5" fmla="*/ 790 h 989"/>
                    <a:gd name="T6" fmla="*/ 141 w 1909"/>
                    <a:gd name="T7" fmla="*/ 744 h 989"/>
                    <a:gd name="T8" fmla="*/ 137 w 1909"/>
                    <a:gd name="T9" fmla="*/ 722 h 989"/>
                    <a:gd name="T10" fmla="*/ 28 w 1909"/>
                    <a:gd name="T11" fmla="*/ 44 h 989"/>
                    <a:gd name="T12" fmla="*/ 32 w 1909"/>
                    <a:gd name="T13" fmla="*/ 42 h 989"/>
                    <a:gd name="T14" fmla="*/ 28 w 1909"/>
                    <a:gd name="T15" fmla="*/ 20 h 989"/>
                    <a:gd name="T16" fmla="*/ 39 w 1909"/>
                    <a:gd name="T17" fmla="*/ 3 h 989"/>
                    <a:gd name="T18" fmla="*/ 36 w 1909"/>
                    <a:gd name="T19" fmla="*/ 0 h 989"/>
                    <a:gd name="T20" fmla="*/ 15 w 1909"/>
                    <a:gd name="T21" fmla="*/ 8 h 989"/>
                    <a:gd name="T22" fmla="*/ 2 w 1909"/>
                    <a:gd name="T23" fmla="*/ 30 h 989"/>
                    <a:gd name="T24" fmla="*/ 2 w 1909"/>
                    <a:gd name="T25" fmla="*/ 30 h 989"/>
                    <a:gd name="T26" fmla="*/ 117 w 1909"/>
                    <a:gd name="T27" fmla="*/ 748 h 989"/>
                    <a:gd name="T28" fmla="*/ 138 w 1909"/>
                    <a:gd name="T29" fmla="*/ 791 h 989"/>
                    <a:gd name="T30" fmla="*/ 172 w 1909"/>
                    <a:gd name="T31" fmla="*/ 813 h 989"/>
                    <a:gd name="T32" fmla="*/ 756 w 1909"/>
                    <a:gd name="T33" fmla="*/ 982 h 989"/>
                    <a:gd name="T34" fmla="*/ 804 w 1909"/>
                    <a:gd name="T35" fmla="*/ 989 h 989"/>
                    <a:gd name="T36" fmla="*/ 1904 w 1909"/>
                    <a:gd name="T37" fmla="*/ 989 h 989"/>
                    <a:gd name="T38" fmla="*/ 1909 w 1909"/>
                    <a:gd name="T39" fmla="*/ 984 h 989"/>
                    <a:gd name="T40" fmla="*/ 1909 w 1909"/>
                    <a:gd name="T41" fmla="*/ 971 h 989"/>
                    <a:gd name="T42" fmla="*/ 808 w 1909"/>
                    <a:gd name="T43" fmla="*/ 971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09" h="989">
                      <a:moveTo>
                        <a:pt x="808" y="971"/>
                      </a:moveTo>
                      <a:cubicBezTo>
                        <a:pt x="791" y="971"/>
                        <a:pt x="775" y="969"/>
                        <a:pt x="759" y="964"/>
                      </a:cubicBezTo>
                      <a:cubicBezTo>
                        <a:pt x="179" y="790"/>
                        <a:pt x="179" y="790"/>
                        <a:pt x="179" y="790"/>
                      </a:cubicBezTo>
                      <a:cubicBezTo>
                        <a:pt x="161" y="784"/>
                        <a:pt x="144" y="763"/>
                        <a:pt x="141" y="744"/>
                      </a:cubicBezTo>
                      <a:cubicBezTo>
                        <a:pt x="137" y="722"/>
                        <a:pt x="137" y="722"/>
                        <a:pt x="137" y="722"/>
                      </a:cubicBezTo>
                      <a:cubicBezTo>
                        <a:pt x="28" y="44"/>
                        <a:pt x="28" y="44"/>
                        <a:pt x="28" y="44"/>
                      </a:cubicBezTo>
                      <a:cubicBezTo>
                        <a:pt x="29" y="44"/>
                        <a:pt x="31" y="43"/>
                        <a:pt x="32" y="42"/>
                      </a:cubicBezTo>
                      <a:cubicBezTo>
                        <a:pt x="28" y="20"/>
                        <a:pt x="28" y="20"/>
                        <a:pt x="28" y="20"/>
                      </a:cubicBezTo>
                      <a:cubicBezTo>
                        <a:pt x="27" y="12"/>
                        <a:pt x="32" y="5"/>
                        <a:pt x="39" y="3"/>
                      </a:cubicBezTo>
                      <a:cubicBezTo>
                        <a:pt x="36" y="0"/>
                        <a:pt x="36" y="0"/>
                        <a:pt x="36" y="0"/>
                      </a:cubicBezTo>
                      <a:cubicBezTo>
                        <a:pt x="15" y="8"/>
                        <a:pt x="15" y="8"/>
                        <a:pt x="15" y="8"/>
                      </a:cubicBezTo>
                      <a:cubicBezTo>
                        <a:pt x="7" y="11"/>
                        <a:pt x="0" y="19"/>
                        <a:pt x="2" y="30"/>
                      </a:cubicBezTo>
                      <a:cubicBezTo>
                        <a:pt x="2" y="30"/>
                        <a:pt x="2" y="30"/>
                        <a:pt x="2" y="30"/>
                      </a:cubicBezTo>
                      <a:cubicBezTo>
                        <a:pt x="117" y="748"/>
                        <a:pt x="117" y="748"/>
                        <a:pt x="117" y="748"/>
                      </a:cubicBezTo>
                      <a:cubicBezTo>
                        <a:pt x="119" y="762"/>
                        <a:pt x="129" y="781"/>
                        <a:pt x="138" y="791"/>
                      </a:cubicBezTo>
                      <a:cubicBezTo>
                        <a:pt x="147" y="801"/>
                        <a:pt x="159" y="809"/>
                        <a:pt x="172" y="813"/>
                      </a:cubicBezTo>
                      <a:cubicBezTo>
                        <a:pt x="756" y="982"/>
                        <a:pt x="756" y="982"/>
                        <a:pt x="756" y="982"/>
                      </a:cubicBezTo>
                      <a:cubicBezTo>
                        <a:pt x="771" y="987"/>
                        <a:pt x="788" y="989"/>
                        <a:pt x="804" y="989"/>
                      </a:cubicBezTo>
                      <a:cubicBezTo>
                        <a:pt x="1904" y="989"/>
                        <a:pt x="1904" y="989"/>
                        <a:pt x="1904" y="989"/>
                      </a:cubicBezTo>
                      <a:cubicBezTo>
                        <a:pt x="1907" y="989"/>
                        <a:pt x="1909" y="987"/>
                        <a:pt x="1909" y="984"/>
                      </a:cubicBezTo>
                      <a:cubicBezTo>
                        <a:pt x="1909" y="971"/>
                        <a:pt x="1909" y="971"/>
                        <a:pt x="1909" y="971"/>
                      </a:cubicBezTo>
                      <a:lnTo>
                        <a:pt x="808" y="971"/>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9" name="Freeform 195">
                  <a:extLst>
                    <a:ext uri="{FF2B5EF4-FFF2-40B4-BE49-F238E27FC236}">
                      <a16:creationId xmlns:a16="http://schemas.microsoft.com/office/drawing/2014/main" id="{B979AEDB-AED2-4205-9141-FAF3B40D2C2E}"/>
                    </a:ext>
                  </a:extLst>
                </p:cNvPr>
                <p:cNvSpPr>
                  <a:spLocks/>
                </p:cNvSpPr>
                <p:nvPr/>
              </p:nvSpPr>
              <p:spPr bwMode="auto">
                <a:xfrm>
                  <a:off x="5016" y="1018"/>
                  <a:ext cx="1041" cy="148"/>
                </a:xfrm>
                <a:custGeom>
                  <a:avLst/>
                  <a:gdLst>
                    <a:gd name="T0" fmla="*/ 1772 w 1772"/>
                    <a:gd name="T1" fmla="*/ 250 h 250"/>
                    <a:gd name="T2" fmla="*/ 671 w 1772"/>
                    <a:gd name="T3" fmla="*/ 250 h 250"/>
                    <a:gd name="T4" fmla="*/ 622 w 1772"/>
                    <a:gd name="T5" fmla="*/ 243 h 250"/>
                    <a:gd name="T6" fmla="*/ 42 w 1772"/>
                    <a:gd name="T7" fmla="*/ 69 h 250"/>
                    <a:gd name="T8" fmla="*/ 4 w 1772"/>
                    <a:gd name="T9" fmla="*/ 23 h 250"/>
                    <a:gd name="T10" fmla="*/ 0 w 1772"/>
                    <a:gd name="T11" fmla="*/ 1 h 250"/>
                    <a:gd name="T12" fmla="*/ 5 w 1772"/>
                    <a:gd name="T13" fmla="*/ 0 h 250"/>
                    <a:gd name="T14" fmla="*/ 10 w 1772"/>
                    <a:gd name="T15" fmla="*/ 30 h 250"/>
                    <a:gd name="T16" fmla="*/ 29 w 1772"/>
                    <a:gd name="T17" fmla="*/ 47 h 250"/>
                    <a:gd name="T18" fmla="*/ 1139 w 1772"/>
                    <a:gd name="T19" fmla="*/ 47 h 250"/>
                    <a:gd name="T20" fmla="*/ 1153 w 1772"/>
                    <a:gd name="T21" fmla="*/ 30 h 250"/>
                    <a:gd name="T22" fmla="*/ 1148 w 1772"/>
                    <a:gd name="T23" fmla="*/ 0 h 250"/>
                    <a:gd name="T24" fmla="*/ 1150 w 1772"/>
                    <a:gd name="T25" fmla="*/ 0 h 250"/>
                    <a:gd name="T26" fmla="*/ 1150 w 1772"/>
                    <a:gd name="T27" fmla="*/ 2 h 250"/>
                    <a:gd name="T28" fmla="*/ 1216 w 1772"/>
                    <a:gd name="T29" fmla="*/ 77 h 250"/>
                    <a:gd name="T30" fmla="*/ 1766 w 1772"/>
                    <a:gd name="T31" fmla="*/ 242 h 250"/>
                    <a:gd name="T32" fmla="*/ 1772 w 1772"/>
                    <a:gd name="T33"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72" h="250">
                      <a:moveTo>
                        <a:pt x="1772" y="250"/>
                      </a:moveTo>
                      <a:cubicBezTo>
                        <a:pt x="671" y="250"/>
                        <a:pt x="671" y="250"/>
                        <a:pt x="671" y="250"/>
                      </a:cubicBezTo>
                      <a:cubicBezTo>
                        <a:pt x="654" y="250"/>
                        <a:pt x="638" y="248"/>
                        <a:pt x="622" y="243"/>
                      </a:cubicBezTo>
                      <a:cubicBezTo>
                        <a:pt x="42" y="69"/>
                        <a:pt x="42" y="69"/>
                        <a:pt x="42" y="69"/>
                      </a:cubicBezTo>
                      <a:cubicBezTo>
                        <a:pt x="24" y="63"/>
                        <a:pt x="7" y="42"/>
                        <a:pt x="4" y="23"/>
                      </a:cubicBezTo>
                      <a:cubicBezTo>
                        <a:pt x="0" y="1"/>
                        <a:pt x="0" y="1"/>
                        <a:pt x="0" y="1"/>
                      </a:cubicBezTo>
                      <a:cubicBezTo>
                        <a:pt x="5" y="0"/>
                        <a:pt x="5" y="0"/>
                        <a:pt x="5" y="0"/>
                      </a:cubicBezTo>
                      <a:cubicBezTo>
                        <a:pt x="10" y="30"/>
                        <a:pt x="10" y="30"/>
                        <a:pt x="10" y="30"/>
                      </a:cubicBezTo>
                      <a:cubicBezTo>
                        <a:pt x="11" y="39"/>
                        <a:pt x="20" y="47"/>
                        <a:pt x="29" y="47"/>
                      </a:cubicBezTo>
                      <a:cubicBezTo>
                        <a:pt x="1139" y="47"/>
                        <a:pt x="1139" y="47"/>
                        <a:pt x="1139" y="47"/>
                      </a:cubicBezTo>
                      <a:cubicBezTo>
                        <a:pt x="1148" y="47"/>
                        <a:pt x="1154" y="39"/>
                        <a:pt x="1153" y="30"/>
                      </a:cubicBezTo>
                      <a:cubicBezTo>
                        <a:pt x="1148" y="0"/>
                        <a:pt x="1148" y="0"/>
                        <a:pt x="1148" y="0"/>
                      </a:cubicBezTo>
                      <a:cubicBezTo>
                        <a:pt x="1150" y="0"/>
                        <a:pt x="1150" y="0"/>
                        <a:pt x="1150" y="0"/>
                      </a:cubicBezTo>
                      <a:cubicBezTo>
                        <a:pt x="1150" y="2"/>
                        <a:pt x="1150" y="2"/>
                        <a:pt x="1150" y="2"/>
                      </a:cubicBezTo>
                      <a:cubicBezTo>
                        <a:pt x="1156" y="38"/>
                        <a:pt x="1182" y="67"/>
                        <a:pt x="1216" y="77"/>
                      </a:cubicBezTo>
                      <a:cubicBezTo>
                        <a:pt x="1766" y="242"/>
                        <a:pt x="1766" y="242"/>
                        <a:pt x="1766" y="242"/>
                      </a:cubicBezTo>
                      <a:cubicBezTo>
                        <a:pt x="1770" y="243"/>
                        <a:pt x="1772" y="247"/>
                        <a:pt x="1772" y="250"/>
                      </a:cubicBez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0" name="Freeform 196">
                  <a:extLst>
                    <a:ext uri="{FF2B5EF4-FFF2-40B4-BE49-F238E27FC236}">
                      <a16:creationId xmlns:a16="http://schemas.microsoft.com/office/drawing/2014/main" id="{A4FF5C86-B419-42C3-97E4-D9C5028157A7}"/>
                    </a:ext>
                  </a:extLst>
                </p:cNvPr>
                <p:cNvSpPr>
                  <a:spLocks/>
                </p:cNvSpPr>
                <p:nvPr/>
              </p:nvSpPr>
              <p:spPr bwMode="auto">
                <a:xfrm>
                  <a:off x="4952" y="591"/>
                  <a:ext cx="742" cy="455"/>
                </a:xfrm>
                <a:custGeom>
                  <a:avLst/>
                  <a:gdLst>
                    <a:gd name="T0" fmla="*/ 1249 w 1264"/>
                    <a:gd name="T1" fmla="*/ 765 h 765"/>
                    <a:gd name="T2" fmla="*/ 139 w 1264"/>
                    <a:gd name="T3" fmla="*/ 765 h 765"/>
                    <a:gd name="T4" fmla="*/ 120 w 1264"/>
                    <a:gd name="T5" fmla="*/ 748 h 765"/>
                    <a:gd name="T6" fmla="*/ 115 w 1264"/>
                    <a:gd name="T7" fmla="*/ 718 h 765"/>
                    <a:gd name="T8" fmla="*/ 5 w 1264"/>
                    <a:gd name="T9" fmla="*/ 39 h 765"/>
                    <a:gd name="T10" fmla="*/ 1 w 1264"/>
                    <a:gd name="T11" fmla="*/ 17 h 765"/>
                    <a:gd name="T12" fmla="*/ 12 w 1264"/>
                    <a:gd name="T13" fmla="*/ 0 h 765"/>
                    <a:gd name="T14" fmla="*/ 15 w 1264"/>
                    <a:gd name="T15" fmla="*/ 0 h 765"/>
                    <a:gd name="T16" fmla="*/ 1125 w 1264"/>
                    <a:gd name="T17" fmla="*/ 0 h 765"/>
                    <a:gd name="T18" fmla="*/ 1144 w 1264"/>
                    <a:gd name="T19" fmla="*/ 17 h 765"/>
                    <a:gd name="T20" fmla="*/ 1180 w 1264"/>
                    <a:gd name="T21" fmla="*/ 236 h 765"/>
                    <a:gd name="T22" fmla="*/ 1258 w 1264"/>
                    <a:gd name="T23" fmla="*/ 718 h 765"/>
                    <a:gd name="T24" fmla="*/ 1263 w 1264"/>
                    <a:gd name="T25" fmla="*/ 748 h 765"/>
                    <a:gd name="T26" fmla="*/ 1249 w 1264"/>
                    <a:gd name="T27" fmla="*/ 76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64" h="765">
                      <a:moveTo>
                        <a:pt x="1249" y="765"/>
                      </a:moveTo>
                      <a:cubicBezTo>
                        <a:pt x="139" y="765"/>
                        <a:pt x="139" y="765"/>
                        <a:pt x="139" y="765"/>
                      </a:cubicBezTo>
                      <a:cubicBezTo>
                        <a:pt x="130" y="765"/>
                        <a:pt x="121" y="757"/>
                        <a:pt x="120" y="748"/>
                      </a:cubicBezTo>
                      <a:cubicBezTo>
                        <a:pt x="115" y="718"/>
                        <a:pt x="115" y="718"/>
                        <a:pt x="115" y="718"/>
                      </a:cubicBezTo>
                      <a:cubicBezTo>
                        <a:pt x="5" y="39"/>
                        <a:pt x="5" y="39"/>
                        <a:pt x="5" y="39"/>
                      </a:cubicBezTo>
                      <a:cubicBezTo>
                        <a:pt x="1" y="17"/>
                        <a:pt x="1" y="17"/>
                        <a:pt x="1" y="17"/>
                      </a:cubicBezTo>
                      <a:cubicBezTo>
                        <a:pt x="0" y="9"/>
                        <a:pt x="5" y="2"/>
                        <a:pt x="12" y="0"/>
                      </a:cubicBezTo>
                      <a:cubicBezTo>
                        <a:pt x="13" y="0"/>
                        <a:pt x="14" y="0"/>
                        <a:pt x="15" y="0"/>
                      </a:cubicBezTo>
                      <a:cubicBezTo>
                        <a:pt x="1125" y="0"/>
                        <a:pt x="1125" y="0"/>
                        <a:pt x="1125" y="0"/>
                      </a:cubicBezTo>
                      <a:cubicBezTo>
                        <a:pt x="1134" y="0"/>
                        <a:pt x="1143" y="8"/>
                        <a:pt x="1144" y="17"/>
                      </a:cubicBezTo>
                      <a:cubicBezTo>
                        <a:pt x="1180" y="236"/>
                        <a:pt x="1180" y="236"/>
                        <a:pt x="1180" y="236"/>
                      </a:cubicBezTo>
                      <a:cubicBezTo>
                        <a:pt x="1258" y="718"/>
                        <a:pt x="1258" y="718"/>
                        <a:pt x="1258" y="718"/>
                      </a:cubicBezTo>
                      <a:cubicBezTo>
                        <a:pt x="1263" y="748"/>
                        <a:pt x="1263" y="748"/>
                        <a:pt x="1263" y="748"/>
                      </a:cubicBezTo>
                      <a:cubicBezTo>
                        <a:pt x="1264" y="757"/>
                        <a:pt x="1258" y="765"/>
                        <a:pt x="1249" y="76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1" name="Freeform 197">
                  <a:extLst>
                    <a:ext uri="{FF2B5EF4-FFF2-40B4-BE49-F238E27FC236}">
                      <a16:creationId xmlns:a16="http://schemas.microsoft.com/office/drawing/2014/main" id="{F2D1AEB7-4E25-4815-9839-94B71964EF65}"/>
                    </a:ext>
                  </a:extLst>
                </p:cNvPr>
                <p:cNvSpPr>
                  <a:spLocks noEditPoints="1"/>
                </p:cNvSpPr>
                <p:nvPr/>
              </p:nvSpPr>
              <p:spPr bwMode="auto">
                <a:xfrm>
                  <a:off x="4949" y="589"/>
                  <a:ext cx="748" cy="459"/>
                </a:xfrm>
                <a:custGeom>
                  <a:avLst/>
                  <a:gdLst>
                    <a:gd name="T0" fmla="*/ 1253 w 1272"/>
                    <a:gd name="T1" fmla="*/ 773 h 773"/>
                    <a:gd name="T2" fmla="*/ 143 w 1272"/>
                    <a:gd name="T3" fmla="*/ 773 h 773"/>
                    <a:gd name="T4" fmla="*/ 120 w 1272"/>
                    <a:gd name="T5" fmla="*/ 753 h 773"/>
                    <a:gd name="T6" fmla="*/ 115 w 1272"/>
                    <a:gd name="T7" fmla="*/ 723 h 773"/>
                    <a:gd name="T8" fmla="*/ 1 w 1272"/>
                    <a:gd name="T9" fmla="*/ 22 h 773"/>
                    <a:gd name="T10" fmla="*/ 6 w 1272"/>
                    <a:gd name="T11" fmla="*/ 6 h 773"/>
                    <a:gd name="T12" fmla="*/ 19 w 1272"/>
                    <a:gd name="T13" fmla="*/ 0 h 773"/>
                    <a:gd name="T14" fmla="*/ 1129 w 1272"/>
                    <a:gd name="T15" fmla="*/ 0 h 773"/>
                    <a:gd name="T16" fmla="*/ 1152 w 1272"/>
                    <a:gd name="T17" fmla="*/ 21 h 773"/>
                    <a:gd name="T18" fmla="*/ 1188 w 1272"/>
                    <a:gd name="T19" fmla="*/ 239 h 773"/>
                    <a:gd name="T20" fmla="*/ 1266 w 1272"/>
                    <a:gd name="T21" fmla="*/ 721 h 773"/>
                    <a:gd name="T22" fmla="*/ 1271 w 1272"/>
                    <a:gd name="T23" fmla="*/ 751 h 773"/>
                    <a:gd name="T24" fmla="*/ 1266 w 1272"/>
                    <a:gd name="T25" fmla="*/ 767 h 773"/>
                    <a:gd name="T26" fmla="*/ 1253 w 1272"/>
                    <a:gd name="T27" fmla="*/ 773 h 773"/>
                    <a:gd name="T28" fmla="*/ 19 w 1272"/>
                    <a:gd name="T29" fmla="*/ 8 h 773"/>
                    <a:gd name="T30" fmla="*/ 12 w 1272"/>
                    <a:gd name="T31" fmla="*/ 11 h 773"/>
                    <a:gd name="T32" fmla="*/ 9 w 1272"/>
                    <a:gd name="T33" fmla="*/ 21 h 773"/>
                    <a:gd name="T34" fmla="*/ 123 w 1272"/>
                    <a:gd name="T35" fmla="*/ 721 h 773"/>
                    <a:gd name="T36" fmla="*/ 128 w 1272"/>
                    <a:gd name="T37" fmla="*/ 751 h 773"/>
                    <a:gd name="T38" fmla="*/ 143 w 1272"/>
                    <a:gd name="T39" fmla="*/ 765 h 773"/>
                    <a:gd name="T40" fmla="*/ 1253 w 1272"/>
                    <a:gd name="T41" fmla="*/ 765 h 773"/>
                    <a:gd name="T42" fmla="*/ 1260 w 1272"/>
                    <a:gd name="T43" fmla="*/ 762 h 773"/>
                    <a:gd name="T44" fmla="*/ 1263 w 1272"/>
                    <a:gd name="T45" fmla="*/ 753 h 773"/>
                    <a:gd name="T46" fmla="*/ 1258 w 1272"/>
                    <a:gd name="T47" fmla="*/ 722 h 773"/>
                    <a:gd name="T48" fmla="*/ 1180 w 1272"/>
                    <a:gd name="T49" fmla="*/ 240 h 773"/>
                    <a:gd name="T50" fmla="*/ 1144 w 1272"/>
                    <a:gd name="T51" fmla="*/ 22 h 773"/>
                    <a:gd name="T52" fmla="*/ 1129 w 1272"/>
                    <a:gd name="T53" fmla="*/ 8 h 773"/>
                    <a:gd name="T54" fmla="*/ 19 w 1272"/>
                    <a:gd name="T55" fmla="*/ 8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2" h="773">
                      <a:moveTo>
                        <a:pt x="1253" y="773"/>
                      </a:moveTo>
                      <a:cubicBezTo>
                        <a:pt x="143" y="773"/>
                        <a:pt x="143" y="773"/>
                        <a:pt x="143" y="773"/>
                      </a:cubicBezTo>
                      <a:cubicBezTo>
                        <a:pt x="132" y="773"/>
                        <a:pt x="122" y="764"/>
                        <a:pt x="120" y="753"/>
                      </a:cubicBezTo>
                      <a:cubicBezTo>
                        <a:pt x="115" y="723"/>
                        <a:pt x="115" y="723"/>
                        <a:pt x="115" y="723"/>
                      </a:cubicBezTo>
                      <a:cubicBezTo>
                        <a:pt x="1" y="22"/>
                        <a:pt x="1" y="22"/>
                        <a:pt x="1" y="22"/>
                      </a:cubicBezTo>
                      <a:cubicBezTo>
                        <a:pt x="0" y="16"/>
                        <a:pt x="2" y="10"/>
                        <a:pt x="6" y="6"/>
                      </a:cubicBezTo>
                      <a:cubicBezTo>
                        <a:pt x="9" y="2"/>
                        <a:pt x="14" y="0"/>
                        <a:pt x="19" y="0"/>
                      </a:cubicBezTo>
                      <a:cubicBezTo>
                        <a:pt x="1129" y="0"/>
                        <a:pt x="1129" y="0"/>
                        <a:pt x="1129" y="0"/>
                      </a:cubicBezTo>
                      <a:cubicBezTo>
                        <a:pt x="1140" y="0"/>
                        <a:pt x="1150" y="9"/>
                        <a:pt x="1152" y="21"/>
                      </a:cubicBezTo>
                      <a:cubicBezTo>
                        <a:pt x="1188" y="239"/>
                        <a:pt x="1188" y="239"/>
                        <a:pt x="1188" y="239"/>
                      </a:cubicBezTo>
                      <a:cubicBezTo>
                        <a:pt x="1266" y="721"/>
                        <a:pt x="1266" y="721"/>
                        <a:pt x="1266" y="721"/>
                      </a:cubicBezTo>
                      <a:cubicBezTo>
                        <a:pt x="1271" y="751"/>
                        <a:pt x="1271" y="751"/>
                        <a:pt x="1271" y="751"/>
                      </a:cubicBezTo>
                      <a:cubicBezTo>
                        <a:pt x="1272" y="757"/>
                        <a:pt x="1270" y="763"/>
                        <a:pt x="1266" y="767"/>
                      </a:cubicBezTo>
                      <a:cubicBezTo>
                        <a:pt x="1263" y="771"/>
                        <a:pt x="1258" y="773"/>
                        <a:pt x="1253" y="773"/>
                      </a:cubicBezTo>
                      <a:close/>
                      <a:moveTo>
                        <a:pt x="19" y="8"/>
                      </a:moveTo>
                      <a:cubicBezTo>
                        <a:pt x="16" y="8"/>
                        <a:pt x="13" y="9"/>
                        <a:pt x="12" y="11"/>
                      </a:cubicBezTo>
                      <a:cubicBezTo>
                        <a:pt x="10" y="14"/>
                        <a:pt x="9" y="17"/>
                        <a:pt x="9" y="21"/>
                      </a:cubicBezTo>
                      <a:cubicBezTo>
                        <a:pt x="123" y="721"/>
                        <a:pt x="123" y="721"/>
                        <a:pt x="123" y="721"/>
                      </a:cubicBezTo>
                      <a:cubicBezTo>
                        <a:pt x="128" y="751"/>
                        <a:pt x="128" y="751"/>
                        <a:pt x="128" y="751"/>
                      </a:cubicBezTo>
                      <a:cubicBezTo>
                        <a:pt x="129" y="759"/>
                        <a:pt x="136" y="765"/>
                        <a:pt x="143" y="765"/>
                      </a:cubicBezTo>
                      <a:cubicBezTo>
                        <a:pt x="1253" y="765"/>
                        <a:pt x="1253" y="765"/>
                        <a:pt x="1253" y="765"/>
                      </a:cubicBezTo>
                      <a:cubicBezTo>
                        <a:pt x="1256" y="765"/>
                        <a:pt x="1259" y="764"/>
                        <a:pt x="1260" y="762"/>
                      </a:cubicBezTo>
                      <a:cubicBezTo>
                        <a:pt x="1262" y="759"/>
                        <a:pt x="1263" y="756"/>
                        <a:pt x="1263" y="753"/>
                      </a:cubicBezTo>
                      <a:cubicBezTo>
                        <a:pt x="1258" y="722"/>
                        <a:pt x="1258" y="722"/>
                        <a:pt x="1258" y="722"/>
                      </a:cubicBezTo>
                      <a:cubicBezTo>
                        <a:pt x="1180" y="240"/>
                        <a:pt x="1180" y="240"/>
                        <a:pt x="1180" y="240"/>
                      </a:cubicBezTo>
                      <a:cubicBezTo>
                        <a:pt x="1144" y="22"/>
                        <a:pt x="1144" y="22"/>
                        <a:pt x="1144" y="22"/>
                      </a:cubicBezTo>
                      <a:cubicBezTo>
                        <a:pt x="1143" y="15"/>
                        <a:pt x="1136" y="8"/>
                        <a:pt x="1129" y="8"/>
                      </a:cubicBezTo>
                      <a:lnTo>
                        <a:pt x="19" y="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2" name="Freeform 198">
                  <a:extLst>
                    <a:ext uri="{FF2B5EF4-FFF2-40B4-BE49-F238E27FC236}">
                      <a16:creationId xmlns:a16="http://schemas.microsoft.com/office/drawing/2014/main" id="{90EF60AE-332F-45A3-BACB-B6BD1A758457}"/>
                    </a:ext>
                  </a:extLst>
                </p:cNvPr>
                <p:cNvSpPr>
                  <a:spLocks/>
                </p:cNvSpPr>
                <p:nvPr/>
              </p:nvSpPr>
              <p:spPr bwMode="auto">
                <a:xfrm>
                  <a:off x="5385" y="1094"/>
                  <a:ext cx="423" cy="54"/>
                </a:xfrm>
                <a:custGeom>
                  <a:avLst/>
                  <a:gdLst>
                    <a:gd name="T0" fmla="*/ 0 w 423"/>
                    <a:gd name="T1" fmla="*/ 0 h 54"/>
                    <a:gd name="T2" fmla="*/ 174 w 423"/>
                    <a:gd name="T3" fmla="*/ 54 h 54"/>
                    <a:gd name="T4" fmla="*/ 423 w 423"/>
                    <a:gd name="T5" fmla="*/ 54 h 54"/>
                    <a:gd name="T6" fmla="*/ 257 w 423"/>
                    <a:gd name="T7" fmla="*/ 0 h 54"/>
                    <a:gd name="T8" fmla="*/ 0 w 423"/>
                    <a:gd name="T9" fmla="*/ 0 h 54"/>
                  </a:gdLst>
                  <a:ahLst/>
                  <a:cxnLst>
                    <a:cxn ang="0">
                      <a:pos x="T0" y="T1"/>
                    </a:cxn>
                    <a:cxn ang="0">
                      <a:pos x="T2" y="T3"/>
                    </a:cxn>
                    <a:cxn ang="0">
                      <a:pos x="T4" y="T5"/>
                    </a:cxn>
                    <a:cxn ang="0">
                      <a:pos x="T6" y="T7"/>
                    </a:cxn>
                    <a:cxn ang="0">
                      <a:pos x="T8" y="T9"/>
                    </a:cxn>
                  </a:cxnLst>
                  <a:rect l="0" t="0" r="r" b="b"/>
                  <a:pathLst>
                    <a:path w="423" h="54">
                      <a:moveTo>
                        <a:pt x="0" y="0"/>
                      </a:moveTo>
                      <a:lnTo>
                        <a:pt x="174" y="54"/>
                      </a:lnTo>
                      <a:lnTo>
                        <a:pt x="423" y="54"/>
                      </a:lnTo>
                      <a:lnTo>
                        <a:pt x="257"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3" name="Freeform 199">
                  <a:extLst>
                    <a:ext uri="{FF2B5EF4-FFF2-40B4-BE49-F238E27FC236}">
                      <a16:creationId xmlns:a16="http://schemas.microsoft.com/office/drawing/2014/main" id="{CB4A7F71-F705-45C3-B6E1-6A66D17A8854}"/>
                    </a:ext>
                  </a:extLst>
                </p:cNvPr>
                <p:cNvSpPr>
                  <a:spLocks/>
                </p:cNvSpPr>
                <p:nvPr/>
              </p:nvSpPr>
              <p:spPr bwMode="auto">
                <a:xfrm>
                  <a:off x="4952" y="591"/>
                  <a:ext cx="742" cy="455"/>
                </a:xfrm>
                <a:custGeom>
                  <a:avLst/>
                  <a:gdLst>
                    <a:gd name="T0" fmla="*/ 1263 w 1264"/>
                    <a:gd name="T1" fmla="*/ 748 h 765"/>
                    <a:gd name="T2" fmla="*/ 1249 w 1264"/>
                    <a:gd name="T3" fmla="*/ 765 h 765"/>
                    <a:gd name="T4" fmla="*/ 139 w 1264"/>
                    <a:gd name="T5" fmla="*/ 765 h 765"/>
                    <a:gd name="T6" fmla="*/ 120 w 1264"/>
                    <a:gd name="T7" fmla="*/ 748 h 765"/>
                    <a:gd name="T8" fmla="*/ 1 w 1264"/>
                    <a:gd name="T9" fmla="*/ 17 h 765"/>
                    <a:gd name="T10" fmla="*/ 15 w 1264"/>
                    <a:gd name="T11" fmla="*/ 0 h 765"/>
                    <a:gd name="T12" fmla="*/ 1125 w 1264"/>
                    <a:gd name="T13" fmla="*/ 0 h 765"/>
                    <a:gd name="T14" fmla="*/ 1144 w 1264"/>
                    <a:gd name="T15" fmla="*/ 17 h 765"/>
                    <a:gd name="T16" fmla="*/ 1263 w 1264"/>
                    <a:gd name="T17" fmla="*/ 748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4" h="765">
                      <a:moveTo>
                        <a:pt x="1263" y="748"/>
                      </a:moveTo>
                      <a:cubicBezTo>
                        <a:pt x="1264" y="757"/>
                        <a:pt x="1258" y="765"/>
                        <a:pt x="1249" y="765"/>
                      </a:cubicBezTo>
                      <a:cubicBezTo>
                        <a:pt x="139" y="765"/>
                        <a:pt x="139" y="765"/>
                        <a:pt x="139" y="765"/>
                      </a:cubicBezTo>
                      <a:cubicBezTo>
                        <a:pt x="130" y="765"/>
                        <a:pt x="121" y="757"/>
                        <a:pt x="120" y="748"/>
                      </a:cubicBezTo>
                      <a:cubicBezTo>
                        <a:pt x="1" y="17"/>
                        <a:pt x="1" y="17"/>
                        <a:pt x="1" y="17"/>
                      </a:cubicBezTo>
                      <a:cubicBezTo>
                        <a:pt x="0" y="8"/>
                        <a:pt x="6" y="0"/>
                        <a:pt x="15" y="0"/>
                      </a:cubicBezTo>
                      <a:cubicBezTo>
                        <a:pt x="1125" y="0"/>
                        <a:pt x="1125" y="0"/>
                        <a:pt x="1125" y="0"/>
                      </a:cubicBezTo>
                      <a:cubicBezTo>
                        <a:pt x="1134" y="0"/>
                        <a:pt x="1143" y="8"/>
                        <a:pt x="1144" y="17"/>
                      </a:cubicBezTo>
                      <a:lnTo>
                        <a:pt x="1263" y="748"/>
                      </a:ln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4" name="Freeform 200">
                  <a:extLst>
                    <a:ext uri="{FF2B5EF4-FFF2-40B4-BE49-F238E27FC236}">
                      <a16:creationId xmlns:a16="http://schemas.microsoft.com/office/drawing/2014/main" id="{42CF41F7-89D2-4EF0-995A-45B8BBD35DF8}"/>
                    </a:ext>
                  </a:extLst>
                </p:cNvPr>
                <p:cNvSpPr>
                  <a:spLocks/>
                </p:cNvSpPr>
                <p:nvPr/>
              </p:nvSpPr>
              <p:spPr bwMode="auto">
                <a:xfrm>
                  <a:off x="4950" y="589"/>
                  <a:ext cx="746" cy="459"/>
                </a:xfrm>
                <a:custGeom>
                  <a:avLst/>
                  <a:gdLst>
                    <a:gd name="T0" fmla="*/ 1266 w 1270"/>
                    <a:gd name="T1" fmla="*/ 752 h 773"/>
                    <a:gd name="T2" fmla="*/ 1262 w 1270"/>
                    <a:gd name="T3" fmla="*/ 753 h 773"/>
                    <a:gd name="T4" fmla="*/ 1262 w 1270"/>
                    <a:gd name="T5" fmla="*/ 755 h 773"/>
                    <a:gd name="T6" fmla="*/ 1259 w 1270"/>
                    <a:gd name="T7" fmla="*/ 762 h 773"/>
                    <a:gd name="T8" fmla="*/ 1252 w 1270"/>
                    <a:gd name="T9" fmla="*/ 765 h 773"/>
                    <a:gd name="T10" fmla="*/ 142 w 1270"/>
                    <a:gd name="T11" fmla="*/ 765 h 773"/>
                    <a:gd name="T12" fmla="*/ 132 w 1270"/>
                    <a:gd name="T13" fmla="*/ 761 h 773"/>
                    <a:gd name="T14" fmla="*/ 127 w 1270"/>
                    <a:gd name="T15" fmla="*/ 751 h 773"/>
                    <a:gd name="T16" fmla="*/ 8 w 1270"/>
                    <a:gd name="T17" fmla="*/ 21 h 773"/>
                    <a:gd name="T18" fmla="*/ 8 w 1270"/>
                    <a:gd name="T19" fmla="*/ 19 h 773"/>
                    <a:gd name="T20" fmla="*/ 11 w 1270"/>
                    <a:gd name="T21" fmla="*/ 11 h 773"/>
                    <a:gd name="T22" fmla="*/ 18 w 1270"/>
                    <a:gd name="T23" fmla="*/ 8 h 773"/>
                    <a:gd name="T24" fmla="*/ 1128 w 1270"/>
                    <a:gd name="T25" fmla="*/ 8 h 773"/>
                    <a:gd name="T26" fmla="*/ 1138 w 1270"/>
                    <a:gd name="T27" fmla="*/ 12 h 773"/>
                    <a:gd name="T28" fmla="*/ 1143 w 1270"/>
                    <a:gd name="T29" fmla="*/ 22 h 773"/>
                    <a:gd name="T30" fmla="*/ 1262 w 1270"/>
                    <a:gd name="T31" fmla="*/ 753 h 773"/>
                    <a:gd name="T32" fmla="*/ 1266 w 1270"/>
                    <a:gd name="T33" fmla="*/ 752 h 773"/>
                    <a:gd name="T34" fmla="*/ 1270 w 1270"/>
                    <a:gd name="T35" fmla="*/ 751 h 773"/>
                    <a:gd name="T36" fmla="*/ 1151 w 1270"/>
                    <a:gd name="T37" fmla="*/ 21 h 773"/>
                    <a:gd name="T38" fmla="*/ 1143 w 1270"/>
                    <a:gd name="T39" fmla="*/ 6 h 773"/>
                    <a:gd name="T40" fmla="*/ 1128 w 1270"/>
                    <a:gd name="T41" fmla="*/ 0 h 773"/>
                    <a:gd name="T42" fmla="*/ 18 w 1270"/>
                    <a:gd name="T43" fmla="*/ 0 h 773"/>
                    <a:gd name="T44" fmla="*/ 5 w 1270"/>
                    <a:gd name="T45" fmla="*/ 6 h 773"/>
                    <a:gd name="T46" fmla="*/ 0 w 1270"/>
                    <a:gd name="T47" fmla="*/ 19 h 773"/>
                    <a:gd name="T48" fmla="*/ 0 w 1270"/>
                    <a:gd name="T49" fmla="*/ 22 h 773"/>
                    <a:gd name="T50" fmla="*/ 119 w 1270"/>
                    <a:gd name="T51" fmla="*/ 753 h 773"/>
                    <a:gd name="T52" fmla="*/ 127 w 1270"/>
                    <a:gd name="T53" fmla="*/ 767 h 773"/>
                    <a:gd name="T54" fmla="*/ 142 w 1270"/>
                    <a:gd name="T55" fmla="*/ 773 h 773"/>
                    <a:gd name="T56" fmla="*/ 1252 w 1270"/>
                    <a:gd name="T57" fmla="*/ 773 h 773"/>
                    <a:gd name="T58" fmla="*/ 1265 w 1270"/>
                    <a:gd name="T59" fmla="*/ 768 h 773"/>
                    <a:gd name="T60" fmla="*/ 1270 w 1270"/>
                    <a:gd name="T61" fmla="*/ 755 h 773"/>
                    <a:gd name="T62" fmla="*/ 1270 w 1270"/>
                    <a:gd name="T63" fmla="*/ 751 h 773"/>
                    <a:gd name="T64" fmla="*/ 1266 w 1270"/>
                    <a:gd name="T65" fmla="*/ 752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0" h="773">
                      <a:moveTo>
                        <a:pt x="1266" y="752"/>
                      </a:moveTo>
                      <a:cubicBezTo>
                        <a:pt x="1262" y="753"/>
                        <a:pt x="1262" y="753"/>
                        <a:pt x="1262" y="753"/>
                      </a:cubicBezTo>
                      <a:cubicBezTo>
                        <a:pt x="1262" y="753"/>
                        <a:pt x="1262" y="754"/>
                        <a:pt x="1262" y="755"/>
                      </a:cubicBezTo>
                      <a:cubicBezTo>
                        <a:pt x="1262" y="758"/>
                        <a:pt x="1261" y="760"/>
                        <a:pt x="1259" y="762"/>
                      </a:cubicBezTo>
                      <a:cubicBezTo>
                        <a:pt x="1257" y="764"/>
                        <a:pt x="1255" y="765"/>
                        <a:pt x="1252" y="765"/>
                      </a:cubicBezTo>
                      <a:cubicBezTo>
                        <a:pt x="142" y="765"/>
                        <a:pt x="142" y="765"/>
                        <a:pt x="142" y="765"/>
                      </a:cubicBezTo>
                      <a:cubicBezTo>
                        <a:pt x="138" y="765"/>
                        <a:pt x="135" y="764"/>
                        <a:pt x="132" y="761"/>
                      </a:cubicBezTo>
                      <a:cubicBezTo>
                        <a:pt x="129" y="758"/>
                        <a:pt x="127" y="755"/>
                        <a:pt x="127" y="751"/>
                      </a:cubicBezTo>
                      <a:cubicBezTo>
                        <a:pt x="8" y="21"/>
                        <a:pt x="8" y="21"/>
                        <a:pt x="8" y="21"/>
                      </a:cubicBezTo>
                      <a:cubicBezTo>
                        <a:pt x="8" y="20"/>
                        <a:pt x="8" y="19"/>
                        <a:pt x="8" y="19"/>
                      </a:cubicBezTo>
                      <a:cubicBezTo>
                        <a:pt x="8" y="16"/>
                        <a:pt x="9" y="13"/>
                        <a:pt x="11" y="11"/>
                      </a:cubicBezTo>
                      <a:cubicBezTo>
                        <a:pt x="13" y="9"/>
                        <a:pt x="15" y="8"/>
                        <a:pt x="18" y="8"/>
                      </a:cubicBezTo>
                      <a:cubicBezTo>
                        <a:pt x="1128" y="8"/>
                        <a:pt x="1128" y="8"/>
                        <a:pt x="1128" y="8"/>
                      </a:cubicBezTo>
                      <a:cubicBezTo>
                        <a:pt x="1131" y="8"/>
                        <a:pt x="1135" y="10"/>
                        <a:pt x="1138" y="12"/>
                      </a:cubicBezTo>
                      <a:cubicBezTo>
                        <a:pt x="1141" y="15"/>
                        <a:pt x="1143" y="18"/>
                        <a:pt x="1143" y="22"/>
                      </a:cubicBezTo>
                      <a:cubicBezTo>
                        <a:pt x="1262" y="753"/>
                        <a:pt x="1262" y="753"/>
                        <a:pt x="1262" y="753"/>
                      </a:cubicBezTo>
                      <a:cubicBezTo>
                        <a:pt x="1266" y="752"/>
                        <a:pt x="1266" y="752"/>
                        <a:pt x="1266" y="752"/>
                      </a:cubicBezTo>
                      <a:cubicBezTo>
                        <a:pt x="1270" y="751"/>
                        <a:pt x="1270" y="751"/>
                        <a:pt x="1270" y="751"/>
                      </a:cubicBezTo>
                      <a:cubicBezTo>
                        <a:pt x="1151" y="21"/>
                        <a:pt x="1151" y="21"/>
                        <a:pt x="1151" y="21"/>
                      </a:cubicBezTo>
                      <a:cubicBezTo>
                        <a:pt x="1150" y="15"/>
                        <a:pt x="1147" y="10"/>
                        <a:pt x="1143" y="6"/>
                      </a:cubicBezTo>
                      <a:cubicBezTo>
                        <a:pt x="1139" y="3"/>
                        <a:pt x="1134" y="0"/>
                        <a:pt x="1128" y="0"/>
                      </a:cubicBezTo>
                      <a:cubicBezTo>
                        <a:pt x="18" y="0"/>
                        <a:pt x="18" y="0"/>
                        <a:pt x="18" y="0"/>
                      </a:cubicBezTo>
                      <a:cubicBezTo>
                        <a:pt x="13" y="0"/>
                        <a:pt x="8" y="2"/>
                        <a:pt x="5" y="6"/>
                      </a:cubicBezTo>
                      <a:cubicBezTo>
                        <a:pt x="2" y="9"/>
                        <a:pt x="0" y="14"/>
                        <a:pt x="0" y="19"/>
                      </a:cubicBezTo>
                      <a:cubicBezTo>
                        <a:pt x="0" y="20"/>
                        <a:pt x="0" y="21"/>
                        <a:pt x="0" y="22"/>
                      </a:cubicBezTo>
                      <a:cubicBezTo>
                        <a:pt x="119" y="753"/>
                        <a:pt x="119" y="753"/>
                        <a:pt x="119" y="753"/>
                      </a:cubicBezTo>
                      <a:cubicBezTo>
                        <a:pt x="120" y="758"/>
                        <a:pt x="123" y="763"/>
                        <a:pt x="127" y="767"/>
                      </a:cubicBezTo>
                      <a:cubicBezTo>
                        <a:pt x="131" y="771"/>
                        <a:pt x="136" y="773"/>
                        <a:pt x="142" y="773"/>
                      </a:cubicBezTo>
                      <a:cubicBezTo>
                        <a:pt x="1252" y="773"/>
                        <a:pt x="1252" y="773"/>
                        <a:pt x="1252" y="773"/>
                      </a:cubicBezTo>
                      <a:cubicBezTo>
                        <a:pt x="1257" y="773"/>
                        <a:pt x="1262" y="771"/>
                        <a:pt x="1265" y="768"/>
                      </a:cubicBezTo>
                      <a:cubicBezTo>
                        <a:pt x="1268" y="764"/>
                        <a:pt x="1270" y="760"/>
                        <a:pt x="1270" y="755"/>
                      </a:cubicBezTo>
                      <a:cubicBezTo>
                        <a:pt x="1270" y="754"/>
                        <a:pt x="1270" y="752"/>
                        <a:pt x="1270" y="751"/>
                      </a:cubicBezTo>
                      <a:lnTo>
                        <a:pt x="1266" y="75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5" name="Freeform 201">
                  <a:extLst>
                    <a:ext uri="{FF2B5EF4-FFF2-40B4-BE49-F238E27FC236}">
                      <a16:creationId xmlns:a16="http://schemas.microsoft.com/office/drawing/2014/main" id="{7A18BD4D-C99D-4009-A2D8-B3FFD2943ED9}"/>
                    </a:ext>
                  </a:extLst>
                </p:cNvPr>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6" name="Freeform 202">
                  <a:extLst>
                    <a:ext uri="{FF2B5EF4-FFF2-40B4-BE49-F238E27FC236}">
                      <a16:creationId xmlns:a16="http://schemas.microsoft.com/office/drawing/2014/main" id="{6101CCC1-21D0-43CC-AD0F-5263F55E25C7}"/>
                    </a:ext>
                  </a:extLst>
                </p:cNvPr>
                <p:cNvSpPr>
                  <a:spLocks/>
                </p:cNvSpPr>
                <p:nvPr/>
              </p:nvSpPr>
              <p:spPr bwMode="auto">
                <a:xfrm>
                  <a:off x="5005" y="639"/>
                  <a:ext cx="634" cy="353"/>
                </a:xfrm>
                <a:custGeom>
                  <a:avLst/>
                  <a:gdLst>
                    <a:gd name="T0" fmla="*/ 633 w 634"/>
                    <a:gd name="T1" fmla="*/ 351 h 353"/>
                    <a:gd name="T2" fmla="*/ 579 w 634"/>
                    <a:gd name="T3" fmla="*/ 0 h 353"/>
                    <a:gd name="T4" fmla="*/ 0 w 634"/>
                    <a:gd name="T5" fmla="*/ 0 h 353"/>
                    <a:gd name="T6" fmla="*/ 55 w 634"/>
                    <a:gd name="T7" fmla="*/ 353 h 353"/>
                    <a:gd name="T8" fmla="*/ 634 w 634"/>
                    <a:gd name="T9" fmla="*/ 353 h 353"/>
                    <a:gd name="T10" fmla="*/ 633 w 634"/>
                    <a:gd name="T11" fmla="*/ 351 h 353"/>
                  </a:gdLst>
                  <a:ahLst/>
                  <a:cxnLst>
                    <a:cxn ang="0">
                      <a:pos x="T0" y="T1"/>
                    </a:cxn>
                    <a:cxn ang="0">
                      <a:pos x="T2" y="T3"/>
                    </a:cxn>
                    <a:cxn ang="0">
                      <a:pos x="T4" y="T5"/>
                    </a:cxn>
                    <a:cxn ang="0">
                      <a:pos x="T6" y="T7"/>
                    </a:cxn>
                    <a:cxn ang="0">
                      <a:pos x="T8" y="T9"/>
                    </a:cxn>
                    <a:cxn ang="0">
                      <a:pos x="T10" y="T11"/>
                    </a:cxn>
                  </a:cxnLst>
                  <a:rect l="0" t="0" r="r" b="b"/>
                  <a:pathLst>
                    <a:path w="634" h="353">
                      <a:moveTo>
                        <a:pt x="633" y="351"/>
                      </a:moveTo>
                      <a:lnTo>
                        <a:pt x="579" y="0"/>
                      </a:lnTo>
                      <a:lnTo>
                        <a:pt x="0" y="0"/>
                      </a:lnTo>
                      <a:lnTo>
                        <a:pt x="55" y="353"/>
                      </a:lnTo>
                      <a:lnTo>
                        <a:pt x="634" y="353"/>
                      </a:lnTo>
                      <a:lnTo>
                        <a:pt x="633" y="35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7" name="Freeform 203">
                  <a:extLst>
                    <a:ext uri="{FF2B5EF4-FFF2-40B4-BE49-F238E27FC236}">
                      <a16:creationId xmlns:a16="http://schemas.microsoft.com/office/drawing/2014/main" id="{F1BB161F-E0EF-4792-BB23-DE33B62967EF}"/>
                    </a:ext>
                  </a:extLst>
                </p:cNvPr>
                <p:cNvSpPr>
                  <a:spLocks/>
                </p:cNvSpPr>
                <p:nvPr/>
              </p:nvSpPr>
              <p:spPr bwMode="auto">
                <a:xfrm>
                  <a:off x="5056" y="968"/>
                  <a:ext cx="583" cy="24"/>
                </a:xfrm>
                <a:custGeom>
                  <a:avLst/>
                  <a:gdLst>
                    <a:gd name="T0" fmla="*/ 579 w 583"/>
                    <a:gd name="T1" fmla="*/ 0 h 24"/>
                    <a:gd name="T2" fmla="*/ 0 w 583"/>
                    <a:gd name="T3" fmla="*/ 0 h 24"/>
                    <a:gd name="T4" fmla="*/ 4 w 583"/>
                    <a:gd name="T5" fmla="*/ 24 h 24"/>
                    <a:gd name="T6" fmla="*/ 583 w 583"/>
                    <a:gd name="T7" fmla="*/ 24 h 24"/>
                    <a:gd name="T8" fmla="*/ 579 w 583"/>
                    <a:gd name="T9" fmla="*/ 0 h 24"/>
                  </a:gdLst>
                  <a:ahLst/>
                  <a:cxnLst>
                    <a:cxn ang="0">
                      <a:pos x="T0" y="T1"/>
                    </a:cxn>
                    <a:cxn ang="0">
                      <a:pos x="T2" y="T3"/>
                    </a:cxn>
                    <a:cxn ang="0">
                      <a:pos x="T4" y="T5"/>
                    </a:cxn>
                    <a:cxn ang="0">
                      <a:pos x="T6" y="T7"/>
                    </a:cxn>
                    <a:cxn ang="0">
                      <a:pos x="T8" y="T9"/>
                    </a:cxn>
                  </a:cxnLst>
                  <a:rect l="0" t="0" r="r" b="b"/>
                  <a:pathLst>
                    <a:path w="583" h="24">
                      <a:moveTo>
                        <a:pt x="579" y="0"/>
                      </a:moveTo>
                      <a:lnTo>
                        <a:pt x="0" y="0"/>
                      </a:lnTo>
                      <a:lnTo>
                        <a:pt x="4" y="24"/>
                      </a:lnTo>
                      <a:lnTo>
                        <a:pt x="583" y="24"/>
                      </a:lnTo>
                      <a:lnTo>
                        <a:pt x="57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8" name="Freeform 204">
                  <a:extLst>
                    <a:ext uri="{FF2B5EF4-FFF2-40B4-BE49-F238E27FC236}">
                      <a16:creationId xmlns:a16="http://schemas.microsoft.com/office/drawing/2014/main" id="{49BF8258-FD01-4E1B-BAFD-03FDCFF3560B}"/>
                    </a:ext>
                  </a:extLst>
                </p:cNvPr>
                <p:cNvSpPr>
                  <a:spLocks/>
                </p:cNvSpPr>
                <p:nvPr/>
              </p:nvSpPr>
              <p:spPr bwMode="auto">
                <a:xfrm>
                  <a:off x="5080" y="968"/>
                  <a:ext cx="151" cy="24"/>
                </a:xfrm>
                <a:custGeom>
                  <a:avLst/>
                  <a:gdLst>
                    <a:gd name="T0" fmla="*/ 151 w 151"/>
                    <a:gd name="T1" fmla="*/ 24 h 24"/>
                    <a:gd name="T2" fmla="*/ 4 w 151"/>
                    <a:gd name="T3" fmla="*/ 24 h 24"/>
                    <a:gd name="T4" fmla="*/ 0 w 151"/>
                    <a:gd name="T5" fmla="*/ 0 h 24"/>
                    <a:gd name="T6" fmla="*/ 147 w 151"/>
                    <a:gd name="T7" fmla="*/ 0 h 24"/>
                    <a:gd name="T8" fmla="*/ 151 w 151"/>
                    <a:gd name="T9" fmla="*/ 24 h 24"/>
                  </a:gdLst>
                  <a:ahLst/>
                  <a:cxnLst>
                    <a:cxn ang="0">
                      <a:pos x="T0" y="T1"/>
                    </a:cxn>
                    <a:cxn ang="0">
                      <a:pos x="T2" y="T3"/>
                    </a:cxn>
                    <a:cxn ang="0">
                      <a:pos x="T4" y="T5"/>
                    </a:cxn>
                    <a:cxn ang="0">
                      <a:pos x="T6" y="T7"/>
                    </a:cxn>
                    <a:cxn ang="0">
                      <a:pos x="T8" y="T9"/>
                    </a:cxn>
                  </a:cxnLst>
                  <a:rect l="0" t="0" r="r" b="b"/>
                  <a:pathLst>
                    <a:path w="151" h="24">
                      <a:moveTo>
                        <a:pt x="151" y="24"/>
                      </a:moveTo>
                      <a:lnTo>
                        <a:pt x="4" y="24"/>
                      </a:lnTo>
                      <a:lnTo>
                        <a:pt x="0" y="0"/>
                      </a:lnTo>
                      <a:lnTo>
                        <a:pt x="147" y="0"/>
                      </a:lnTo>
                      <a:lnTo>
                        <a:pt x="151" y="24"/>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9" name="Freeform 205">
                  <a:extLst>
                    <a:ext uri="{FF2B5EF4-FFF2-40B4-BE49-F238E27FC236}">
                      <a16:creationId xmlns:a16="http://schemas.microsoft.com/office/drawing/2014/main" id="{5A810C6C-F07A-4DB3-83D9-7126139ED21A}"/>
                    </a:ext>
                  </a:extLst>
                </p:cNvPr>
                <p:cNvSpPr>
                  <a:spLocks/>
                </p:cNvSpPr>
                <p:nvPr/>
              </p:nvSpPr>
              <p:spPr bwMode="auto">
                <a:xfrm>
                  <a:off x="5273" y="974"/>
                  <a:ext cx="15" cy="13"/>
                </a:xfrm>
                <a:custGeom>
                  <a:avLst/>
                  <a:gdLst>
                    <a:gd name="T0" fmla="*/ 23 w 24"/>
                    <a:gd name="T1" fmla="*/ 11 h 22"/>
                    <a:gd name="T2" fmla="*/ 13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3" y="22"/>
                      </a:cubicBezTo>
                      <a:cubicBezTo>
                        <a:pt x="7" y="22"/>
                        <a:pt x="2" y="17"/>
                        <a:pt x="1" y="11"/>
                      </a:cubicBezTo>
                      <a:cubicBezTo>
                        <a:pt x="0" y="5"/>
                        <a:pt x="4" y="0"/>
                        <a:pt x="10" y="0"/>
                      </a:cubicBezTo>
                      <a:cubicBezTo>
                        <a:pt x="16" y="0"/>
                        <a:pt x="22" y="5"/>
                        <a:pt x="23" y="11"/>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0" name="Freeform 206">
                  <a:extLst>
                    <a:ext uri="{FF2B5EF4-FFF2-40B4-BE49-F238E27FC236}">
                      <a16:creationId xmlns:a16="http://schemas.microsoft.com/office/drawing/2014/main" id="{EA6185F6-2DBB-4097-850F-FD750E950440}"/>
                    </a:ext>
                  </a:extLst>
                </p:cNvPr>
                <p:cNvSpPr>
                  <a:spLocks/>
                </p:cNvSpPr>
                <p:nvPr/>
              </p:nvSpPr>
              <p:spPr bwMode="auto">
                <a:xfrm>
                  <a:off x="5242" y="974"/>
                  <a:ext cx="14" cy="13"/>
                </a:xfrm>
                <a:custGeom>
                  <a:avLst/>
                  <a:gdLst>
                    <a:gd name="T0" fmla="*/ 23 w 24"/>
                    <a:gd name="T1" fmla="*/ 11 h 22"/>
                    <a:gd name="T2" fmla="*/ 14 w 24"/>
                    <a:gd name="T3" fmla="*/ 22 h 22"/>
                    <a:gd name="T4" fmla="*/ 1 w 24"/>
                    <a:gd name="T5" fmla="*/ 11 h 22"/>
                    <a:gd name="T6" fmla="*/ 10 w 24"/>
                    <a:gd name="T7" fmla="*/ 0 h 22"/>
                    <a:gd name="T8" fmla="*/ 23 w 24"/>
                    <a:gd name="T9" fmla="*/ 11 h 22"/>
                  </a:gdLst>
                  <a:ahLst/>
                  <a:cxnLst>
                    <a:cxn ang="0">
                      <a:pos x="T0" y="T1"/>
                    </a:cxn>
                    <a:cxn ang="0">
                      <a:pos x="T2" y="T3"/>
                    </a:cxn>
                    <a:cxn ang="0">
                      <a:pos x="T4" y="T5"/>
                    </a:cxn>
                    <a:cxn ang="0">
                      <a:pos x="T6" y="T7"/>
                    </a:cxn>
                    <a:cxn ang="0">
                      <a:pos x="T8" y="T9"/>
                    </a:cxn>
                  </a:cxnLst>
                  <a:rect l="0" t="0" r="r" b="b"/>
                  <a:pathLst>
                    <a:path w="24" h="22">
                      <a:moveTo>
                        <a:pt x="23" y="11"/>
                      </a:moveTo>
                      <a:cubicBezTo>
                        <a:pt x="24" y="17"/>
                        <a:pt x="20" y="22"/>
                        <a:pt x="14" y="22"/>
                      </a:cubicBezTo>
                      <a:cubicBezTo>
                        <a:pt x="8" y="22"/>
                        <a:pt x="2" y="17"/>
                        <a:pt x="1" y="11"/>
                      </a:cubicBezTo>
                      <a:cubicBezTo>
                        <a:pt x="0" y="5"/>
                        <a:pt x="4" y="0"/>
                        <a:pt x="10" y="0"/>
                      </a:cubicBezTo>
                      <a:cubicBezTo>
                        <a:pt x="17" y="0"/>
                        <a:pt x="22" y="5"/>
                        <a:pt x="23" y="11"/>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1" name="Freeform 207">
                  <a:extLst>
                    <a:ext uri="{FF2B5EF4-FFF2-40B4-BE49-F238E27FC236}">
                      <a16:creationId xmlns:a16="http://schemas.microsoft.com/office/drawing/2014/main" id="{503A543D-19AB-4794-B941-CD8636F1C76B}"/>
                    </a:ext>
                  </a:extLst>
                </p:cNvPr>
                <p:cNvSpPr>
                  <a:spLocks/>
                </p:cNvSpPr>
                <p:nvPr/>
              </p:nvSpPr>
              <p:spPr bwMode="auto">
                <a:xfrm>
                  <a:off x="5303" y="974"/>
                  <a:ext cx="17" cy="13"/>
                </a:xfrm>
                <a:custGeom>
                  <a:avLst/>
                  <a:gdLst>
                    <a:gd name="T0" fmla="*/ 17 w 17"/>
                    <a:gd name="T1" fmla="*/ 13 h 13"/>
                    <a:gd name="T2" fmla="*/ 2 w 17"/>
                    <a:gd name="T3" fmla="*/ 13 h 13"/>
                    <a:gd name="T4" fmla="*/ 0 w 17"/>
                    <a:gd name="T5" fmla="*/ 0 h 13"/>
                    <a:gd name="T6" fmla="*/ 16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6" y="0"/>
                      </a:lnTo>
                      <a:lnTo>
                        <a:pt x="17" y="13"/>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2" name="Freeform 208">
                  <a:extLst>
                    <a:ext uri="{FF2B5EF4-FFF2-40B4-BE49-F238E27FC236}">
                      <a16:creationId xmlns:a16="http://schemas.microsoft.com/office/drawing/2014/main" id="{88F26DD4-FB33-4CC9-B7B5-7738EEF20A43}"/>
                    </a:ext>
                  </a:extLst>
                </p:cNvPr>
                <p:cNvSpPr>
                  <a:spLocks/>
                </p:cNvSpPr>
                <p:nvPr/>
              </p:nvSpPr>
              <p:spPr bwMode="auto">
                <a:xfrm>
                  <a:off x="5335" y="974"/>
                  <a:ext cx="17" cy="13"/>
                </a:xfrm>
                <a:custGeom>
                  <a:avLst/>
                  <a:gdLst>
                    <a:gd name="T0" fmla="*/ 17 w 17"/>
                    <a:gd name="T1" fmla="*/ 13 h 13"/>
                    <a:gd name="T2" fmla="*/ 2 w 17"/>
                    <a:gd name="T3" fmla="*/ 13 h 13"/>
                    <a:gd name="T4" fmla="*/ 0 w 17"/>
                    <a:gd name="T5" fmla="*/ 0 h 13"/>
                    <a:gd name="T6" fmla="*/ 14 w 17"/>
                    <a:gd name="T7" fmla="*/ 0 h 13"/>
                    <a:gd name="T8" fmla="*/ 17 w 17"/>
                    <a:gd name="T9" fmla="*/ 13 h 13"/>
                  </a:gdLst>
                  <a:ahLst/>
                  <a:cxnLst>
                    <a:cxn ang="0">
                      <a:pos x="T0" y="T1"/>
                    </a:cxn>
                    <a:cxn ang="0">
                      <a:pos x="T2" y="T3"/>
                    </a:cxn>
                    <a:cxn ang="0">
                      <a:pos x="T4" y="T5"/>
                    </a:cxn>
                    <a:cxn ang="0">
                      <a:pos x="T6" y="T7"/>
                    </a:cxn>
                    <a:cxn ang="0">
                      <a:pos x="T8" y="T9"/>
                    </a:cxn>
                  </a:cxnLst>
                  <a:rect l="0" t="0" r="r" b="b"/>
                  <a:pathLst>
                    <a:path w="17" h="13">
                      <a:moveTo>
                        <a:pt x="17" y="13"/>
                      </a:moveTo>
                      <a:lnTo>
                        <a:pt x="2" y="13"/>
                      </a:lnTo>
                      <a:lnTo>
                        <a:pt x="0" y="0"/>
                      </a:lnTo>
                      <a:lnTo>
                        <a:pt x="14" y="0"/>
                      </a:lnTo>
                      <a:lnTo>
                        <a:pt x="17"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83" name="Freeform 209">
                  <a:extLst>
                    <a:ext uri="{FF2B5EF4-FFF2-40B4-BE49-F238E27FC236}">
                      <a16:creationId xmlns:a16="http://schemas.microsoft.com/office/drawing/2014/main" id="{A6609E90-289C-4528-8D06-562DCD7DE2FE}"/>
                    </a:ext>
                  </a:extLst>
                </p:cNvPr>
                <p:cNvSpPr>
                  <a:spLocks/>
                </p:cNvSpPr>
                <p:nvPr/>
              </p:nvSpPr>
              <p:spPr bwMode="auto">
                <a:xfrm>
                  <a:off x="5062" y="973"/>
                  <a:ext cx="16" cy="14"/>
                </a:xfrm>
                <a:custGeom>
                  <a:avLst/>
                  <a:gdLst>
                    <a:gd name="T0" fmla="*/ 13 w 16"/>
                    <a:gd name="T1" fmla="*/ 0 h 14"/>
                    <a:gd name="T2" fmla="*/ 0 w 16"/>
                    <a:gd name="T3" fmla="*/ 3 h 14"/>
                    <a:gd name="T4" fmla="*/ 1 w 16"/>
                    <a:gd name="T5" fmla="*/ 12 h 14"/>
                    <a:gd name="T6" fmla="*/ 16 w 16"/>
                    <a:gd name="T7" fmla="*/ 14 h 14"/>
                    <a:gd name="T8" fmla="*/ 13 w 16"/>
                    <a:gd name="T9" fmla="*/ 0 h 14"/>
                  </a:gdLst>
                  <a:ahLst/>
                  <a:cxnLst>
                    <a:cxn ang="0">
                      <a:pos x="T0" y="T1"/>
                    </a:cxn>
                    <a:cxn ang="0">
                      <a:pos x="T2" y="T3"/>
                    </a:cxn>
                    <a:cxn ang="0">
                      <a:pos x="T4" y="T5"/>
                    </a:cxn>
                    <a:cxn ang="0">
                      <a:pos x="T6" y="T7"/>
                    </a:cxn>
                    <a:cxn ang="0">
                      <a:pos x="T8" y="T9"/>
                    </a:cxn>
                  </a:cxnLst>
                  <a:rect l="0" t="0" r="r" b="b"/>
                  <a:pathLst>
                    <a:path w="16" h="14">
                      <a:moveTo>
                        <a:pt x="13" y="0"/>
                      </a:moveTo>
                      <a:lnTo>
                        <a:pt x="0" y="3"/>
                      </a:lnTo>
                      <a:lnTo>
                        <a:pt x="1" y="12"/>
                      </a:lnTo>
                      <a:lnTo>
                        <a:pt x="16" y="14"/>
                      </a:ln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0" name="Freeform 216">
                  <a:extLst>
                    <a:ext uri="{FF2B5EF4-FFF2-40B4-BE49-F238E27FC236}">
                      <a16:creationId xmlns:a16="http://schemas.microsoft.com/office/drawing/2014/main" id="{BF58A263-B87A-4F10-9B9C-7C70A7AC799D}"/>
                    </a:ext>
                  </a:extLst>
                </p:cNvPr>
                <p:cNvSpPr>
                  <a:spLocks/>
                </p:cNvSpPr>
                <p:nvPr/>
              </p:nvSpPr>
              <p:spPr bwMode="auto">
                <a:xfrm>
                  <a:off x="5324" y="740"/>
                  <a:ext cx="5" cy="5"/>
                </a:xfrm>
                <a:custGeom>
                  <a:avLst/>
                  <a:gdLst>
                    <a:gd name="T0" fmla="*/ 9 w 9"/>
                    <a:gd name="T1" fmla="*/ 5 h 9"/>
                    <a:gd name="T2" fmla="*/ 5 w 9"/>
                    <a:gd name="T3" fmla="*/ 9 h 9"/>
                    <a:gd name="T4" fmla="*/ 1 w 9"/>
                    <a:gd name="T5" fmla="*/ 5 h 9"/>
                    <a:gd name="T6" fmla="*/ 4 w 9"/>
                    <a:gd name="T7" fmla="*/ 0 h 9"/>
                    <a:gd name="T8" fmla="*/ 9 w 9"/>
                    <a:gd name="T9" fmla="*/ 5 h 9"/>
                  </a:gdLst>
                  <a:ahLst/>
                  <a:cxnLst>
                    <a:cxn ang="0">
                      <a:pos x="T0" y="T1"/>
                    </a:cxn>
                    <a:cxn ang="0">
                      <a:pos x="T2" y="T3"/>
                    </a:cxn>
                    <a:cxn ang="0">
                      <a:pos x="T4" y="T5"/>
                    </a:cxn>
                    <a:cxn ang="0">
                      <a:pos x="T6" y="T7"/>
                    </a:cxn>
                    <a:cxn ang="0">
                      <a:pos x="T8" y="T9"/>
                    </a:cxn>
                  </a:cxnLst>
                  <a:rect l="0" t="0" r="r" b="b"/>
                  <a:pathLst>
                    <a:path w="9" h="9">
                      <a:moveTo>
                        <a:pt x="9" y="5"/>
                      </a:moveTo>
                      <a:cubicBezTo>
                        <a:pt x="9" y="7"/>
                        <a:pt x="8" y="9"/>
                        <a:pt x="5" y="9"/>
                      </a:cubicBezTo>
                      <a:cubicBezTo>
                        <a:pt x="3" y="9"/>
                        <a:pt x="1" y="7"/>
                        <a:pt x="1" y="5"/>
                      </a:cubicBezTo>
                      <a:cubicBezTo>
                        <a:pt x="0" y="2"/>
                        <a:pt x="2" y="0"/>
                        <a:pt x="4" y="0"/>
                      </a:cubicBezTo>
                      <a:cubicBezTo>
                        <a:pt x="6" y="0"/>
                        <a:pt x="9" y="2"/>
                        <a:pt x="9" y="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2" name="Freeform 218">
                  <a:extLst>
                    <a:ext uri="{FF2B5EF4-FFF2-40B4-BE49-F238E27FC236}">
                      <a16:creationId xmlns:a16="http://schemas.microsoft.com/office/drawing/2014/main" id="{612DE941-DC8F-4550-ADF2-586A5D86B9B6}"/>
                    </a:ext>
                  </a:extLst>
                </p:cNvPr>
                <p:cNvSpPr>
                  <a:spLocks/>
                </p:cNvSpPr>
                <p:nvPr/>
              </p:nvSpPr>
              <p:spPr bwMode="auto">
                <a:xfrm>
                  <a:off x="5259" y="639"/>
                  <a:ext cx="375" cy="323"/>
                </a:xfrm>
                <a:custGeom>
                  <a:avLst/>
                  <a:gdLst>
                    <a:gd name="T0" fmla="*/ 554 w 639"/>
                    <a:gd name="T1" fmla="*/ 0 h 544"/>
                    <a:gd name="T2" fmla="*/ 0 w 639"/>
                    <a:gd name="T3" fmla="*/ 0 h 544"/>
                    <a:gd name="T4" fmla="*/ 273 w 639"/>
                    <a:gd name="T5" fmla="*/ 232 h 544"/>
                    <a:gd name="T6" fmla="*/ 309 w 639"/>
                    <a:gd name="T7" fmla="*/ 232 h 544"/>
                    <a:gd name="T8" fmla="*/ 351 w 639"/>
                    <a:gd name="T9" fmla="*/ 249 h 544"/>
                    <a:gd name="T10" fmla="*/ 389 w 639"/>
                    <a:gd name="T11" fmla="*/ 200 h 544"/>
                    <a:gd name="T12" fmla="*/ 332 w 639"/>
                    <a:gd name="T13" fmla="*/ 151 h 544"/>
                    <a:gd name="T14" fmla="*/ 322 w 639"/>
                    <a:gd name="T15" fmla="*/ 143 h 544"/>
                    <a:gd name="T16" fmla="*/ 329 w 639"/>
                    <a:gd name="T17" fmla="*/ 134 h 544"/>
                    <a:gd name="T18" fmla="*/ 406 w 639"/>
                    <a:gd name="T19" fmla="*/ 200 h 544"/>
                    <a:gd name="T20" fmla="*/ 364 w 639"/>
                    <a:gd name="T21" fmla="*/ 264 h 544"/>
                    <a:gd name="T22" fmla="*/ 373 w 639"/>
                    <a:gd name="T23" fmla="*/ 287 h 544"/>
                    <a:gd name="T24" fmla="*/ 378 w 639"/>
                    <a:gd name="T25" fmla="*/ 322 h 544"/>
                    <a:gd name="T26" fmla="*/ 639 w 639"/>
                    <a:gd name="T27" fmla="*/ 544 h 544"/>
                    <a:gd name="T28" fmla="*/ 554 w 639"/>
                    <a:gd name="T29"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9" h="544">
                      <a:moveTo>
                        <a:pt x="554" y="0"/>
                      </a:moveTo>
                      <a:cubicBezTo>
                        <a:pt x="0" y="0"/>
                        <a:pt x="0" y="0"/>
                        <a:pt x="0" y="0"/>
                      </a:cubicBezTo>
                      <a:cubicBezTo>
                        <a:pt x="273" y="232"/>
                        <a:pt x="273" y="232"/>
                        <a:pt x="273" y="232"/>
                      </a:cubicBezTo>
                      <a:cubicBezTo>
                        <a:pt x="309" y="232"/>
                        <a:pt x="309" y="232"/>
                        <a:pt x="309" y="232"/>
                      </a:cubicBezTo>
                      <a:cubicBezTo>
                        <a:pt x="324" y="232"/>
                        <a:pt x="339" y="239"/>
                        <a:pt x="351" y="249"/>
                      </a:cubicBezTo>
                      <a:cubicBezTo>
                        <a:pt x="376" y="247"/>
                        <a:pt x="394" y="226"/>
                        <a:pt x="389" y="200"/>
                      </a:cubicBezTo>
                      <a:cubicBezTo>
                        <a:pt x="385" y="173"/>
                        <a:pt x="359" y="151"/>
                        <a:pt x="332" y="151"/>
                      </a:cubicBezTo>
                      <a:cubicBezTo>
                        <a:pt x="327" y="151"/>
                        <a:pt x="323" y="147"/>
                        <a:pt x="322" y="143"/>
                      </a:cubicBezTo>
                      <a:cubicBezTo>
                        <a:pt x="322" y="138"/>
                        <a:pt x="325" y="134"/>
                        <a:pt x="329" y="134"/>
                      </a:cubicBezTo>
                      <a:cubicBezTo>
                        <a:pt x="366" y="134"/>
                        <a:pt x="400" y="164"/>
                        <a:pt x="406" y="200"/>
                      </a:cubicBezTo>
                      <a:cubicBezTo>
                        <a:pt x="411" y="231"/>
                        <a:pt x="393" y="258"/>
                        <a:pt x="364" y="264"/>
                      </a:cubicBezTo>
                      <a:cubicBezTo>
                        <a:pt x="368" y="271"/>
                        <a:pt x="371" y="279"/>
                        <a:pt x="373" y="287"/>
                      </a:cubicBezTo>
                      <a:cubicBezTo>
                        <a:pt x="373" y="287"/>
                        <a:pt x="375" y="304"/>
                        <a:pt x="378" y="322"/>
                      </a:cubicBezTo>
                      <a:cubicBezTo>
                        <a:pt x="639" y="544"/>
                        <a:pt x="639" y="544"/>
                        <a:pt x="639" y="544"/>
                      </a:cubicBezTo>
                      <a:cubicBezTo>
                        <a:pt x="554" y="0"/>
                        <a:pt x="554" y="0"/>
                        <a:pt x="554" y="0"/>
                      </a:cubicBezTo>
                    </a:path>
                  </a:pathLst>
                </a:custGeom>
                <a:solidFill>
                  <a:srgbClr val="854C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3" name="Freeform 219">
                  <a:extLst>
                    <a:ext uri="{FF2B5EF4-FFF2-40B4-BE49-F238E27FC236}">
                      <a16:creationId xmlns:a16="http://schemas.microsoft.com/office/drawing/2014/main" id="{45C68BA6-BDDE-4B8C-A228-244E4068A5C4}"/>
                    </a:ext>
                  </a:extLst>
                </p:cNvPr>
                <p:cNvSpPr>
                  <a:spLocks noEditPoints="1"/>
                </p:cNvSpPr>
                <p:nvPr/>
              </p:nvSpPr>
              <p:spPr bwMode="auto">
                <a:xfrm>
                  <a:off x="5055" y="807"/>
                  <a:ext cx="159" cy="72"/>
                </a:xfrm>
                <a:custGeom>
                  <a:avLst/>
                  <a:gdLst>
                    <a:gd name="T0" fmla="*/ 0 w 159"/>
                    <a:gd name="T1" fmla="*/ 0 h 72"/>
                    <a:gd name="T2" fmla="*/ 0 w 159"/>
                    <a:gd name="T3" fmla="*/ 0 h 72"/>
                    <a:gd name="T4" fmla="*/ 11 w 159"/>
                    <a:gd name="T5" fmla="*/ 72 h 72"/>
                    <a:gd name="T6" fmla="*/ 159 w 159"/>
                    <a:gd name="T7" fmla="*/ 72 h 72"/>
                    <a:gd name="T8" fmla="*/ 153 w 159"/>
                    <a:gd name="T9" fmla="*/ 37 h 72"/>
                    <a:gd name="T10" fmla="*/ 6 w 159"/>
                    <a:gd name="T11" fmla="*/ 37 h 72"/>
                    <a:gd name="T12" fmla="*/ 5 w 159"/>
                    <a:gd name="T13" fmla="*/ 35 h 72"/>
                    <a:gd name="T14" fmla="*/ 153 w 159"/>
                    <a:gd name="T15" fmla="*/ 35 h 72"/>
                    <a:gd name="T16" fmla="*/ 147 w 159"/>
                    <a:gd name="T17" fmla="*/ 0 h 72"/>
                    <a:gd name="T18" fmla="*/ 0 w 159"/>
                    <a:gd name="T19" fmla="*/ 0 h 72"/>
                    <a:gd name="T20" fmla="*/ 148 w 159"/>
                    <a:gd name="T21" fmla="*/ 62 h 72"/>
                    <a:gd name="T22" fmla="*/ 78 w 159"/>
                    <a:gd name="T23" fmla="*/ 62 h 72"/>
                    <a:gd name="T24" fmla="*/ 77 w 159"/>
                    <a:gd name="T25" fmla="*/ 56 h 72"/>
                    <a:gd name="T26" fmla="*/ 147 w 159"/>
                    <a:gd name="T27" fmla="*/ 56 h 72"/>
                    <a:gd name="T28" fmla="*/ 148 w 159"/>
                    <a:gd name="T29" fmla="*/ 62 h 72"/>
                    <a:gd name="T30" fmla="*/ 122 w 159"/>
                    <a:gd name="T31" fmla="*/ 46 h 72"/>
                    <a:gd name="T32" fmla="*/ 123 w 159"/>
                    <a:gd name="T33" fmla="*/ 51 h 72"/>
                    <a:gd name="T34" fmla="*/ 76 w 159"/>
                    <a:gd name="T35" fmla="*/ 51 h 72"/>
                    <a:gd name="T36" fmla="*/ 76 w 159"/>
                    <a:gd name="T37" fmla="*/ 46 h 72"/>
                    <a:gd name="T38" fmla="*/ 122 w 159"/>
                    <a:gd name="T39" fmla="*/ 46 h 72"/>
                    <a:gd name="T40" fmla="*/ 26 w 159"/>
                    <a:gd name="T41" fmla="*/ 49 h 72"/>
                    <a:gd name="T42" fmla="*/ 28 w 159"/>
                    <a:gd name="T43" fmla="*/ 59 h 72"/>
                    <a:gd name="T44" fmla="*/ 15 w 159"/>
                    <a:gd name="T45" fmla="*/ 59 h 72"/>
                    <a:gd name="T46" fmla="*/ 13 w 159"/>
                    <a:gd name="T47" fmla="*/ 49 h 72"/>
                    <a:gd name="T48" fmla="*/ 26 w 159"/>
                    <a:gd name="T49" fmla="*/ 49 h 72"/>
                    <a:gd name="T50" fmla="*/ 9 w 159"/>
                    <a:gd name="T51" fmla="*/ 22 h 72"/>
                    <a:gd name="T52" fmla="*/ 8 w 159"/>
                    <a:gd name="T53" fmla="*/ 13 h 72"/>
                    <a:gd name="T54" fmla="*/ 20 w 159"/>
                    <a:gd name="T55" fmla="*/ 13 h 72"/>
                    <a:gd name="T56" fmla="*/ 22 w 159"/>
                    <a:gd name="T57" fmla="*/ 22 h 72"/>
                    <a:gd name="T58" fmla="*/ 9 w 159"/>
                    <a:gd name="T59" fmla="*/ 22 h 72"/>
                    <a:gd name="T60" fmla="*/ 70 w 159"/>
                    <a:gd name="T61" fmla="*/ 9 h 72"/>
                    <a:gd name="T62" fmla="*/ 99 w 159"/>
                    <a:gd name="T63" fmla="*/ 9 h 72"/>
                    <a:gd name="T64" fmla="*/ 100 w 159"/>
                    <a:gd name="T65" fmla="*/ 15 h 72"/>
                    <a:gd name="T66" fmla="*/ 71 w 159"/>
                    <a:gd name="T67" fmla="*/ 15 h 72"/>
                    <a:gd name="T68" fmla="*/ 70 w 159"/>
                    <a:gd name="T69" fmla="*/ 9 h 72"/>
                    <a:gd name="T70" fmla="*/ 72 w 159"/>
                    <a:gd name="T71" fmla="*/ 25 h 72"/>
                    <a:gd name="T72" fmla="*/ 72 w 159"/>
                    <a:gd name="T73" fmla="*/ 19 h 72"/>
                    <a:gd name="T74" fmla="*/ 142 w 159"/>
                    <a:gd name="T75" fmla="*/ 19 h 72"/>
                    <a:gd name="T76" fmla="*/ 142 w 159"/>
                    <a:gd name="T77" fmla="*/ 25 h 72"/>
                    <a:gd name="T78" fmla="*/ 72 w 159"/>
                    <a:gd name="T79"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9" h="72">
                      <a:moveTo>
                        <a:pt x="0" y="0"/>
                      </a:moveTo>
                      <a:lnTo>
                        <a:pt x="0" y="0"/>
                      </a:lnTo>
                      <a:lnTo>
                        <a:pt x="11" y="72"/>
                      </a:lnTo>
                      <a:lnTo>
                        <a:pt x="159" y="72"/>
                      </a:lnTo>
                      <a:lnTo>
                        <a:pt x="153" y="37"/>
                      </a:lnTo>
                      <a:lnTo>
                        <a:pt x="6" y="37"/>
                      </a:lnTo>
                      <a:lnTo>
                        <a:pt x="5" y="35"/>
                      </a:lnTo>
                      <a:lnTo>
                        <a:pt x="153" y="35"/>
                      </a:lnTo>
                      <a:lnTo>
                        <a:pt x="147" y="0"/>
                      </a:lnTo>
                      <a:lnTo>
                        <a:pt x="0" y="0"/>
                      </a:lnTo>
                      <a:close/>
                      <a:moveTo>
                        <a:pt x="148" y="62"/>
                      </a:moveTo>
                      <a:lnTo>
                        <a:pt x="78" y="62"/>
                      </a:lnTo>
                      <a:lnTo>
                        <a:pt x="77" y="56"/>
                      </a:lnTo>
                      <a:lnTo>
                        <a:pt x="147" y="56"/>
                      </a:lnTo>
                      <a:lnTo>
                        <a:pt x="148" y="62"/>
                      </a:lnTo>
                      <a:close/>
                      <a:moveTo>
                        <a:pt x="122" y="46"/>
                      </a:moveTo>
                      <a:lnTo>
                        <a:pt x="123" y="51"/>
                      </a:lnTo>
                      <a:lnTo>
                        <a:pt x="76" y="51"/>
                      </a:lnTo>
                      <a:lnTo>
                        <a:pt x="76" y="46"/>
                      </a:lnTo>
                      <a:lnTo>
                        <a:pt x="122" y="46"/>
                      </a:lnTo>
                      <a:close/>
                      <a:moveTo>
                        <a:pt x="26" y="49"/>
                      </a:moveTo>
                      <a:lnTo>
                        <a:pt x="28" y="59"/>
                      </a:lnTo>
                      <a:lnTo>
                        <a:pt x="15" y="59"/>
                      </a:lnTo>
                      <a:lnTo>
                        <a:pt x="13" y="49"/>
                      </a:lnTo>
                      <a:lnTo>
                        <a:pt x="26" y="49"/>
                      </a:lnTo>
                      <a:close/>
                      <a:moveTo>
                        <a:pt x="9" y="22"/>
                      </a:moveTo>
                      <a:lnTo>
                        <a:pt x="8" y="13"/>
                      </a:lnTo>
                      <a:lnTo>
                        <a:pt x="20" y="13"/>
                      </a:lnTo>
                      <a:lnTo>
                        <a:pt x="22" y="22"/>
                      </a:lnTo>
                      <a:lnTo>
                        <a:pt x="9" y="22"/>
                      </a:lnTo>
                      <a:close/>
                      <a:moveTo>
                        <a:pt x="70" y="9"/>
                      </a:moveTo>
                      <a:lnTo>
                        <a:pt x="99" y="9"/>
                      </a:lnTo>
                      <a:lnTo>
                        <a:pt x="100" y="15"/>
                      </a:lnTo>
                      <a:lnTo>
                        <a:pt x="71" y="15"/>
                      </a:lnTo>
                      <a:lnTo>
                        <a:pt x="70" y="9"/>
                      </a:lnTo>
                      <a:close/>
                      <a:moveTo>
                        <a:pt x="72" y="25"/>
                      </a:moveTo>
                      <a:lnTo>
                        <a:pt x="72" y="19"/>
                      </a:lnTo>
                      <a:lnTo>
                        <a:pt x="142" y="19"/>
                      </a:lnTo>
                      <a:lnTo>
                        <a:pt x="142" y="25"/>
                      </a:lnTo>
                      <a:lnTo>
                        <a:pt x="72"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4" name="Freeform 220">
                  <a:extLst>
                    <a:ext uri="{FF2B5EF4-FFF2-40B4-BE49-F238E27FC236}">
                      <a16:creationId xmlns:a16="http://schemas.microsoft.com/office/drawing/2014/main" id="{C0C0B43D-A7F4-4662-B82C-05EF144BB8A4}"/>
                    </a:ext>
                  </a:extLst>
                </p:cNvPr>
                <p:cNvSpPr>
                  <a:spLocks noEditPoints="1"/>
                </p:cNvSpPr>
                <p:nvPr/>
              </p:nvSpPr>
              <p:spPr bwMode="auto">
                <a:xfrm>
                  <a:off x="5075" y="937"/>
                  <a:ext cx="153" cy="35"/>
                </a:xfrm>
                <a:custGeom>
                  <a:avLst/>
                  <a:gdLst>
                    <a:gd name="T0" fmla="*/ 147 w 153"/>
                    <a:gd name="T1" fmla="*/ 0 h 35"/>
                    <a:gd name="T2" fmla="*/ 0 w 153"/>
                    <a:gd name="T3" fmla="*/ 0 h 35"/>
                    <a:gd name="T4" fmla="*/ 6 w 153"/>
                    <a:gd name="T5" fmla="*/ 35 h 35"/>
                    <a:gd name="T6" fmla="*/ 153 w 153"/>
                    <a:gd name="T7" fmla="*/ 35 h 35"/>
                    <a:gd name="T8" fmla="*/ 147 w 153"/>
                    <a:gd name="T9" fmla="*/ 0 h 35"/>
                    <a:gd name="T10" fmla="*/ 10 w 153"/>
                    <a:gd name="T11" fmla="*/ 24 h 35"/>
                    <a:gd name="T12" fmla="*/ 7 w 153"/>
                    <a:gd name="T13" fmla="*/ 5 h 35"/>
                    <a:gd name="T14" fmla="*/ 25 w 153"/>
                    <a:gd name="T15" fmla="*/ 5 h 35"/>
                    <a:gd name="T16" fmla="*/ 28 w 153"/>
                    <a:gd name="T17" fmla="*/ 24 h 35"/>
                    <a:gd name="T18" fmla="*/ 10 w 153"/>
                    <a:gd name="T19" fmla="*/ 24 h 35"/>
                    <a:gd name="T20" fmla="*/ 32 w 153"/>
                    <a:gd name="T21" fmla="*/ 5 h 35"/>
                    <a:gd name="T22" fmla="*/ 61 w 153"/>
                    <a:gd name="T23" fmla="*/ 5 h 35"/>
                    <a:gd name="T24" fmla="*/ 62 w 153"/>
                    <a:gd name="T25" fmla="*/ 11 h 35"/>
                    <a:gd name="T26" fmla="*/ 33 w 153"/>
                    <a:gd name="T27" fmla="*/ 11 h 35"/>
                    <a:gd name="T28" fmla="*/ 32 w 153"/>
                    <a:gd name="T29" fmla="*/ 5 h 35"/>
                    <a:gd name="T30" fmla="*/ 34 w 153"/>
                    <a:gd name="T31" fmla="*/ 15 h 35"/>
                    <a:gd name="T32" fmla="*/ 141 w 153"/>
                    <a:gd name="T33" fmla="*/ 15 h 35"/>
                    <a:gd name="T34" fmla="*/ 142 w 153"/>
                    <a:gd name="T35" fmla="*/ 21 h 35"/>
                    <a:gd name="T36" fmla="*/ 35 w 153"/>
                    <a:gd name="T37" fmla="*/ 21 h 35"/>
                    <a:gd name="T38" fmla="*/ 34 w 153"/>
                    <a:gd name="T39" fmla="*/ 1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3" h="35">
                      <a:moveTo>
                        <a:pt x="147" y="0"/>
                      </a:moveTo>
                      <a:lnTo>
                        <a:pt x="0" y="0"/>
                      </a:lnTo>
                      <a:lnTo>
                        <a:pt x="6" y="35"/>
                      </a:lnTo>
                      <a:lnTo>
                        <a:pt x="153" y="35"/>
                      </a:lnTo>
                      <a:lnTo>
                        <a:pt x="147" y="0"/>
                      </a:lnTo>
                      <a:close/>
                      <a:moveTo>
                        <a:pt x="10" y="24"/>
                      </a:moveTo>
                      <a:lnTo>
                        <a:pt x="7" y="5"/>
                      </a:lnTo>
                      <a:lnTo>
                        <a:pt x="25" y="5"/>
                      </a:lnTo>
                      <a:lnTo>
                        <a:pt x="28" y="24"/>
                      </a:lnTo>
                      <a:lnTo>
                        <a:pt x="10" y="24"/>
                      </a:lnTo>
                      <a:close/>
                      <a:moveTo>
                        <a:pt x="32" y="5"/>
                      </a:moveTo>
                      <a:lnTo>
                        <a:pt x="61" y="5"/>
                      </a:lnTo>
                      <a:lnTo>
                        <a:pt x="62" y="11"/>
                      </a:lnTo>
                      <a:lnTo>
                        <a:pt x="33" y="11"/>
                      </a:lnTo>
                      <a:lnTo>
                        <a:pt x="32" y="5"/>
                      </a:lnTo>
                      <a:close/>
                      <a:moveTo>
                        <a:pt x="34" y="15"/>
                      </a:moveTo>
                      <a:lnTo>
                        <a:pt x="141" y="15"/>
                      </a:lnTo>
                      <a:lnTo>
                        <a:pt x="142" y="21"/>
                      </a:lnTo>
                      <a:lnTo>
                        <a:pt x="35" y="21"/>
                      </a:lnTo>
                      <a:lnTo>
                        <a:pt x="34"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5" name="Freeform 221">
                  <a:extLst>
                    <a:ext uri="{FF2B5EF4-FFF2-40B4-BE49-F238E27FC236}">
                      <a16:creationId xmlns:a16="http://schemas.microsoft.com/office/drawing/2014/main" id="{711E20A1-00D8-4984-86F5-9263C7D2B8B7}"/>
                    </a:ext>
                  </a:extLst>
                </p:cNvPr>
                <p:cNvSpPr>
                  <a:spLocks noEditPoints="1"/>
                </p:cNvSpPr>
                <p:nvPr/>
              </p:nvSpPr>
              <p:spPr bwMode="auto">
                <a:xfrm>
                  <a:off x="5046" y="749"/>
                  <a:ext cx="156" cy="58"/>
                </a:xfrm>
                <a:custGeom>
                  <a:avLst/>
                  <a:gdLst>
                    <a:gd name="T0" fmla="*/ 9 w 266"/>
                    <a:gd name="T1" fmla="*/ 59 h 98"/>
                    <a:gd name="T2" fmla="*/ 15 w 266"/>
                    <a:gd name="T3" fmla="*/ 98 h 98"/>
                    <a:gd name="T4" fmla="*/ 266 w 266"/>
                    <a:gd name="T5" fmla="*/ 98 h 98"/>
                    <a:gd name="T6" fmla="*/ 250 w 266"/>
                    <a:gd name="T7" fmla="*/ 0 h 98"/>
                    <a:gd name="T8" fmla="*/ 0 w 266"/>
                    <a:gd name="T9" fmla="*/ 0 h 98"/>
                    <a:gd name="T10" fmla="*/ 9 w 266"/>
                    <a:gd name="T11" fmla="*/ 59 h 98"/>
                    <a:gd name="T12" fmla="*/ 128 w 266"/>
                    <a:gd name="T13" fmla="*/ 19 h 98"/>
                    <a:gd name="T14" fmla="*/ 155 w 266"/>
                    <a:gd name="T15" fmla="*/ 42 h 98"/>
                    <a:gd name="T16" fmla="*/ 135 w 266"/>
                    <a:gd name="T17" fmla="*/ 66 h 98"/>
                    <a:gd name="T18" fmla="*/ 108 w 266"/>
                    <a:gd name="T19" fmla="*/ 42 h 98"/>
                    <a:gd name="T20" fmla="*/ 128 w 266"/>
                    <a:gd name="T21" fmla="*/ 19 h 98"/>
                    <a:gd name="T22" fmla="*/ 228 w 266"/>
                    <a:gd name="T23" fmla="*/ 77 h 98"/>
                    <a:gd name="T24" fmla="*/ 230 w 266"/>
                    <a:gd name="T25" fmla="*/ 86 h 98"/>
                    <a:gd name="T26" fmla="*/ 47 w 266"/>
                    <a:gd name="T27" fmla="*/ 86 h 98"/>
                    <a:gd name="T28" fmla="*/ 46 w 266"/>
                    <a:gd name="T29" fmla="*/ 77 h 98"/>
                    <a:gd name="T30" fmla="*/ 228 w 266"/>
                    <a:gd name="T31" fmla="*/ 7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98">
                      <a:moveTo>
                        <a:pt x="9" y="59"/>
                      </a:moveTo>
                      <a:cubicBezTo>
                        <a:pt x="15" y="98"/>
                        <a:pt x="15" y="98"/>
                        <a:pt x="15" y="98"/>
                      </a:cubicBezTo>
                      <a:cubicBezTo>
                        <a:pt x="266" y="98"/>
                        <a:pt x="266" y="98"/>
                        <a:pt x="266" y="98"/>
                      </a:cubicBezTo>
                      <a:cubicBezTo>
                        <a:pt x="250" y="0"/>
                        <a:pt x="250" y="0"/>
                        <a:pt x="250" y="0"/>
                      </a:cubicBezTo>
                      <a:cubicBezTo>
                        <a:pt x="0" y="0"/>
                        <a:pt x="0" y="0"/>
                        <a:pt x="0" y="0"/>
                      </a:cubicBezTo>
                      <a:lnTo>
                        <a:pt x="9" y="59"/>
                      </a:lnTo>
                      <a:close/>
                      <a:moveTo>
                        <a:pt x="128" y="19"/>
                      </a:moveTo>
                      <a:cubicBezTo>
                        <a:pt x="141" y="19"/>
                        <a:pt x="153" y="29"/>
                        <a:pt x="155" y="42"/>
                      </a:cubicBezTo>
                      <a:cubicBezTo>
                        <a:pt x="157" y="55"/>
                        <a:pt x="148" y="66"/>
                        <a:pt x="135" y="66"/>
                      </a:cubicBezTo>
                      <a:cubicBezTo>
                        <a:pt x="122" y="66"/>
                        <a:pt x="110" y="55"/>
                        <a:pt x="108" y="42"/>
                      </a:cubicBezTo>
                      <a:cubicBezTo>
                        <a:pt x="106" y="29"/>
                        <a:pt x="115" y="19"/>
                        <a:pt x="128" y="19"/>
                      </a:cubicBezTo>
                      <a:close/>
                      <a:moveTo>
                        <a:pt x="228" y="77"/>
                      </a:moveTo>
                      <a:cubicBezTo>
                        <a:pt x="230" y="86"/>
                        <a:pt x="230" y="86"/>
                        <a:pt x="230" y="86"/>
                      </a:cubicBezTo>
                      <a:cubicBezTo>
                        <a:pt x="47" y="86"/>
                        <a:pt x="47" y="86"/>
                        <a:pt x="47" y="86"/>
                      </a:cubicBezTo>
                      <a:cubicBezTo>
                        <a:pt x="46" y="77"/>
                        <a:pt x="46" y="77"/>
                        <a:pt x="46" y="77"/>
                      </a:cubicBezTo>
                      <a:lnTo>
                        <a:pt x="228" y="77"/>
                      </a:ln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6" name="Freeform 222">
                  <a:extLst>
                    <a:ext uri="{FF2B5EF4-FFF2-40B4-BE49-F238E27FC236}">
                      <a16:creationId xmlns:a16="http://schemas.microsoft.com/office/drawing/2014/main" id="{ABF479FB-8508-46EB-8DB3-39D2AB3A39B7}"/>
                    </a:ext>
                  </a:extLst>
                </p:cNvPr>
                <p:cNvSpPr>
                  <a:spLocks/>
                </p:cNvSpPr>
                <p:nvPr/>
              </p:nvSpPr>
              <p:spPr bwMode="auto">
                <a:xfrm>
                  <a:off x="5108" y="760"/>
                  <a:ext cx="30" cy="28"/>
                </a:xfrm>
                <a:custGeom>
                  <a:avLst/>
                  <a:gdLst>
                    <a:gd name="T0" fmla="*/ 29 w 51"/>
                    <a:gd name="T1" fmla="*/ 47 h 47"/>
                    <a:gd name="T2" fmla="*/ 49 w 51"/>
                    <a:gd name="T3" fmla="*/ 23 h 47"/>
                    <a:gd name="T4" fmla="*/ 22 w 51"/>
                    <a:gd name="T5" fmla="*/ 0 h 47"/>
                    <a:gd name="T6" fmla="*/ 2 w 51"/>
                    <a:gd name="T7" fmla="*/ 23 h 47"/>
                    <a:gd name="T8" fmla="*/ 29 w 51"/>
                    <a:gd name="T9" fmla="*/ 47 h 47"/>
                  </a:gdLst>
                  <a:ahLst/>
                  <a:cxnLst>
                    <a:cxn ang="0">
                      <a:pos x="T0" y="T1"/>
                    </a:cxn>
                    <a:cxn ang="0">
                      <a:pos x="T2" y="T3"/>
                    </a:cxn>
                    <a:cxn ang="0">
                      <a:pos x="T4" y="T5"/>
                    </a:cxn>
                    <a:cxn ang="0">
                      <a:pos x="T6" y="T7"/>
                    </a:cxn>
                    <a:cxn ang="0">
                      <a:pos x="T8" y="T9"/>
                    </a:cxn>
                  </a:cxnLst>
                  <a:rect l="0" t="0" r="r" b="b"/>
                  <a:pathLst>
                    <a:path w="51" h="47">
                      <a:moveTo>
                        <a:pt x="29" y="47"/>
                      </a:moveTo>
                      <a:cubicBezTo>
                        <a:pt x="42" y="47"/>
                        <a:pt x="51" y="36"/>
                        <a:pt x="49" y="23"/>
                      </a:cubicBezTo>
                      <a:cubicBezTo>
                        <a:pt x="47" y="10"/>
                        <a:pt x="35" y="0"/>
                        <a:pt x="22" y="0"/>
                      </a:cubicBezTo>
                      <a:cubicBezTo>
                        <a:pt x="9" y="0"/>
                        <a:pt x="0" y="10"/>
                        <a:pt x="2" y="23"/>
                      </a:cubicBezTo>
                      <a:cubicBezTo>
                        <a:pt x="4" y="36"/>
                        <a:pt x="16" y="47"/>
                        <a:pt x="29" y="47"/>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7" name="Freeform 223">
                  <a:extLst>
                    <a:ext uri="{FF2B5EF4-FFF2-40B4-BE49-F238E27FC236}">
                      <a16:creationId xmlns:a16="http://schemas.microsoft.com/office/drawing/2014/main" id="{94C1BB78-5830-4238-82A6-28938950419D}"/>
                    </a:ext>
                  </a:extLst>
                </p:cNvPr>
                <p:cNvSpPr>
                  <a:spLocks/>
                </p:cNvSpPr>
                <p:nvPr/>
              </p:nvSpPr>
              <p:spPr bwMode="auto">
                <a:xfrm>
                  <a:off x="5066" y="879"/>
                  <a:ext cx="156" cy="58"/>
                </a:xfrm>
                <a:custGeom>
                  <a:avLst/>
                  <a:gdLst>
                    <a:gd name="T0" fmla="*/ 0 w 156"/>
                    <a:gd name="T1" fmla="*/ 0 h 58"/>
                    <a:gd name="T2" fmla="*/ 9 w 156"/>
                    <a:gd name="T3" fmla="*/ 58 h 58"/>
                    <a:gd name="T4" fmla="*/ 156 w 156"/>
                    <a:gd name="T5" fmla="*/ 58 h 58"/>
                    <a:gd name="T6" fmla="*/ 148 w 156"/>
                    <a:gd name="T7" fmla="*/ 0 h 58"/>
                    <a:gd name="T8" fmla="*/ 0 w 156"/>
                    <a:gd name="T9" fmla="*/ 0 h 58"/>
                  </a:gdLst>
                  <a:ahLst/>
                  <a:cxnLst>
                    <a:cxn ang="0">
                      <a:pos x="T0" y="T1"/>
                    </a:cxn>
                    <a:cxn ang="0">
                      <a:pos x="T2" y="T3"/>
                    </a:cxn>
                    <a:cxn ang="0">
                      <a:pos x="T4" y="T5"/>
                    </a:cxn>
                    <a:cxn ang="0">
                      <a:pos x="T6" y="T7"/>
                    </a:cxn>
                    <a:cxn ang="0">
                      <a:pos x="T8" y="T9"/>
                    </a:cxn>
                  </a:cxnLst>
                  <a:rect l="0" t="0" r="r" b="b"/>
                  <a:pathLst>
                    <a:path w="156" h="58">
                      <a:moveTo>
                        <a:pt x="0" y="0"/>
                      </a:moveTo>
                      <a:lnTo>
                        <a:pt x="9" y="58"/>
                      </a:lnTo>
                      <a:lnTo>
                        <a:pt x="156" y="58"/>
                      </a:lnTo>
                      <a:lnTo>
                        <a:pt x="148" y="0"/>
                      </a:lnTo>
                      <a:lnTo>
                        <a:pt x="0" y="0"/>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8" name="Freeform 224">
                  <a:extLst>
                    <a:ext uri="{FF2B5EF4-FFF2-40B4-BE49-F238E27FC236}">
                      <a16:creationId xmlns:a16="http://schemas.microsoft.com/office/drawing/2014/main" id="{5C47EDC6-0EF2-4F04-B136-629744EC0D88}"/>
                    </a:ext>
                  </a:extLst>
                </p:cNvPr>
                <p:cNvSpPr>
                  <a:spLocks/>
                </p:cNvSpPr>
                <p:nvPr/>
              </p:nvSpPr>
              <p:spPr bwMode="auto">
                <a:xfrm>
                  <a:off x="5060" y="842"/>
                  <a:ext cx="148" cy="2"/>
                </a:xfrm>
                <a:custGeom>
                  <a:avLst/>
                  <a:gdLst>
                    <a:gd name="T0" fmla="*/ 1 w 148"/>
                    <a:gd name="T1" fmla="*/ 2 h 2"/>
                    <a:gd name="T2" fmla="*/ 148 w 148"/>
                    <a:gd name="T3" fmla="*/ 2 h 2"/>
                    <a:gd name="T4" fmla="*/ 148 w 148"/>
                    <a:gd name="T5" fmla="*/ 0 h 2"/>
                    <a:gd name="T6" fmla="*/ 0 w 148"/>
                    <a:gd name="T7" fmla="*/ 0 h 2"/>
                    <a:gd name="T8" fmla="*/ 1 w 148"/>
                    <a:gd name="T9" fmla="*/ 2 h 2"/>
                  </a:gdLst>
                  <a:ahLst/>
                  <a:cxnLst>
                    <a:cxn ang="0">
                      <a:pos x="T0" y="T1"/>
                    </a:cxn>
                    <a:cxn ang="0">
                      <a:pos x="T2" y="T3"/>
                    </a:cxn>
                    <a:cxn ang="0">
                      <a:pos x="T4" y="T5"/>
                    </a:cxn>
                    <a:cxn ang="0">
                      <a:pos x="T6" y="T7"/>
                    </a:cxn>
                    <a:cxn ang="0">
                      <a:pos x="T8" y="T9"/>
                    </a:cxn>
                  </a:cxnLst>
                  <a:rect l="0" t="0" r="r" b="b"/>
                  <a:pathLst>
                    <a:path w="148" h="2">
                      <a:moveTo>
                        <a:pt x="1" y="2"/>
                      </a:moveTo>
                      <a:lnTo>
                        <a:pt x="148" y="2"/>
                      </a:lnTo>
                      <a:lnTo>
                        <a:pt x="148" y="0"/>
                      </a:lnTo>
                      <a:lnTo>
                        <a:pt x="0" y="0"/>
                      </a:lnTo>
                      <a:lnTo>
                        <a:pt x="1" y="2"/>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9" name="Freeform 225">
                  <a:extLst>
                    <a:ext uri="{FF2B5EF4-FFF2-40B4-BE49-F238E27FC236}">
                      <a16:creationId xmlns:a16="http://schemas.microsoft.com/office/drawing/2014/main" id="{98B6FCC5-B818-4593-98DC-E7A4D9EF8D90}"/>
                    </a:ext>
                  </a:extLst>
                </p:cNvPr>
                <p:cNvSpPr>
                  <a:spLocks/>
                </p:cNvSpPr>
                <p:nvPr/>
              </p:nvSpPr>
              <p:spPr bwMode="auto">
                <a:xfrm>
                  <a:off x="5082" y="942"/>
                  <a:ext cx="21" cy="19"/>
                </a:xfrm>
                <a:custGeom>
                  <a:avLst/>
                  <a:gdLst>
                    <a:gd name="T0" fmla="*/ 0 w 21"/>
                    <a:gd name="T1" fmla="*/ 0 h 19"/>
                    <a:gd name="T2" fmla="*/ 3 w 21"/>
                    <a:gd name="T3" fmla="*/ 19 h 19"/>
                    <a:gd name="T4" fmla="*/ 21 w 21"/>
                    <a:gd name="T5" fmla="*/ 19 h 19"/>
                    <a:gd name="T6" fmla="*/ 18 w 21"/>
                    <a:gd name="T7" fmla="*/ 0 h 19"/>
                    <a:gd name="T8" fmla="*/ 0 w 21"/>
                    <a:gd name="T9" fmla="*/ 0 h 19"/>
                  </a:gdLst>
                  <a:ahLst/>
                  <a:cxnLst>
                    <a:cxn ang="0">
                      <a:pos x="T0" y="T1"/>
                    </a:cxn>
                    <a:cxn ang="0">
                      <a:pos x="T2" y="T3"/>
                    </a:cxn>
                    <a:cxn ang="0">
                      <a:pos x="T4" y="T5"/>
                    </a:cxn>
                    <a:cxn ang="0">
                      <a:pos x="T6" y="T7"/>
                    </a:cxn>
                    <a:cxn ang="0">
                      <a:pos x="T8" y="T9"/>
                    </a:cxn>
                  </a:cxnLst>
                  <a:rect l="0" t="0" r="r" b="b"/>
                  <a:pathLst>
                    <a:path w="21" h="19">
                      <a:moveTo>
                        <a:pt x="0" y="0"/>
                      </a:moveTo>
                      <a:lnTo>
                        <a:pt x="3" y="19"/>
                      </a:lnTo>
                      <a:lnTo>
                        <a:pt x="21" y="19"/>
                      </a:lnTo>
                      <a:lnTo>
                        <a:pt x="18"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0" name="Freeform 226">
                  <a:extLst>
                    <a:ext uri="{FF2B5EF4-FFF2-40B4-BE49-F238E27FC236}">
                      <a16:creationId xmlns:a16="http://schemas.microsoft.com/office/drawing/2014/main" id="{DF741B6E-C715-4AE2-A829-994B8824932B}"/>
                    </a:ext>
                  </a:extLst>
                </p:cNvPr>
                <p:cNvSpPr>
                  <a:spLocks/>
                </p:cNvSpPr>
                <p:nvPr/>
              </p:nvSpPr>
              <p:spPr bwMode="auto">
                <a:xfrm>
                  <a:off x="5068" y="856"/>
                  <a:ext cx="15" cy="10"/>
                </a:xfrm>
                <a:custGeom>
                  <a:avLst/>
                  <a:gdLst>
                    <a:gd name="T0" fmla="*/ 15 w 15"/>
                    <a:gd name="T1" fmla="*/ 10 h 10"/>
                    <a:gd name="T2" fmla="*/ 13 w 15"/>
                    <a:gd name="T3" fmla="*/ 0 h 10"/>
                    <a:gd name="T4" fmla="*/ 0 w 15"/>
                    <a:gd name="T5" fmla="*/ 0 h 10"/>
                    <a:gd name="T6" fmla="*/ 2 w 15"/>
                    <a:gd name="T7" fmla="*/ 10 h 10"/>
                    <a:gd name="T8" fmla="*/ 15 w 15"/>
                    <a:gd name="T9" fmla="*/ 10 h 10"/>
                  </a:gdLst>
                  <a:ahLst/>
                  <a:cxnLst>
                    <a:cxn ang="0">
                      <a:pos x="T0" y="T1"/>
                    </a:cxn>
                    <a:cxn ang="0">
                      <a:pos x="T2" y="T3"/>
                    </a:cxn>
                    <a:cxn ang="0">
                      <a:pos x="T4" y="T5"/>
                    </a:cxn>
                    <a:cxn ang="0">
                      <a:pos x="T6" y="T7"/>
                    </a:cxn>
                    <a:cxn ang="0">
                      <a:pos x="T8" y="T9"/>
                    </a:cxn>
                  </a:cxnLst>
                  <a:rect l="0" t="0" r="r" b="b"/>
                  <a:pathLst>
                    <a:path w="15" h="10">
                      <a:moveTo>
                        <a:pt x="15" y="10"/>
                      </a:moveTo>
                      <a:lnTo>
                        <a:pt x="13" y="0"/>
                      </a:lnTo>
                      <a:lnTo>
                        <a:pt x="0" y="0"/>
                      </a:lnTo>
                      <a:lnTo>
                        <a:pt x="2" y="10"/>
                      </a:lnTo>
                      <a:lnTo>
                        <a:pt x="15" y="1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1" name="Freeform 227">
                  <a:extLst>
                    <a:ext uri="{FF2B5EF4-FFF2-40B4-BE49-F238E27FC236}">
                      <a16:creationId xmlns:a16="http://schemas.microsoft.com/office/drawing/2014/main" id="{72A7BF68-6726-43D9-8AB2-7A34069650F3}"/>
                    </a:ext>
                  </a:extLst>
                </p:cNvPr>
                <p:cNvSpPr>
                  <a:spLocks/>
                </p:cNvSpPr>
                <p:nvPr/>
              </p:nvSpPr>
              <p:spPr bwMode="auto">
                <a:xfrm>
                  <a:off x="5063" y="820"/>
                  <a:ext cx="14" cy="9"/>
                </a:xfrm>
                <a:custGeom>
                  <a:avLst/>
                  <a:gdLst>
                    <a:gd name="T0" fmla="*/ 0 w 14"/>
                    <a:gd name="T1" fmla="*/ 0 h 9"/>
                    <a:gd name="T2" fmla="*/ 1 w 14"/>
                    <a:gd name="T3" fmla="*/ 9 h 9"/>
                    <a:gd name="T4" fmla="*/ 14 w 14"/>
                    <a:gd name="T5" fmla="*/ 9 h 9"/>
                    <a:gd name="T6" fmla="*/ 12 w 14"/>
                    <a:gd name="T7" fmla="*/ 0 h 9"/>
                    <a:gd name="T8" fmla="*/ 0 w 14"/>
                    <a:gd name="T9" fmla="*/ 0 h 9"/>
                  </a:gdLst>
                  <a:ahLst/>
                  <a:cxnLst>
                    <a:cxn ang="0">
                      <a:pos x="T0" y="T1"/>
                    </a:cxn>
                    <a:cxn ang="0">
                      <a:pos x="T2" y="T3"/>
                    </a:cxn>
                    <a:cxn ang="0">
                      <a:pos x="T4" y="T5"/>
                    </a:cxn>
                    <a:cxn ang="0">
                      <a:pos x="T6" y="T7"/>
                    </a:cxn>
                    <a:cxn ang="0">
                      <a:pos x="T8" y="T9"/>
                    </a:cxn>
                  </a:cxnLst>
                  <a:rect l="0" t="0" r="r" b="b"/>
                  <a:pathLst>
                    <a:path w="14" h="9">
                      <a:moveTo>
                        <a:pt x="0" y="0"/>
                      </a:moveTo>
                      <a:lnTo>
                        <a:pt x="1" y="9"/>
                      </a:lnTo>
                      <a:lnTo>
                        <a:pt x="14" y="9"/>
                      </a:lnTo>
                      <a:lnTo>
                        <a:pt x="12" y="0"/>
                      </a:lnTo>
                      <a:lnTo>
                        <a:pt x="0"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2" name="Freeform 228">
                  <a:extLst>
                    <a:ext uri="{FF2B5EF4-FFF2-40B4-BE49-F238E27FC236}">
                      <a16:creationId xmlns:a16="http://schemas.microsoft.com/office/drawing/2014/main" id="{48CADB7F-4506-4D46-9252-B60D21A6DE92}"/>
                    </a:ext>
                  </a:extLst>
                </p:cNvPr>
                <p:cNvSpPr>
                  <a:spLocks/>
                </p:cNvSpPr>
                <p:nvPr/>
              </p:nvSpPr>
              <p:spPr bwMode="auto">
                <a:xfrm>
                  <a:off x="5125" y="816"/>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3" name="Rectangle 229">
                  <a:extLst>
                    <a:ext uri="{FF2B5EF4-FFF2-40B4-BE49-F238E27FC236}">
                      <a16:creationId xmlns:a16="http://schemas.microsoft.com/office/drawing/2014/main" id="{F1255BBD-A8BF-49B4-9E67-BE8B7849D228}"/>
                    </a:ext>
                  </a:extLst>
                </p:cNvPr>
                <p:cNvSpPr>
                  <a:spLocks noChangeArrowheads="1"/>
                </p:cNvSpPr>
                <p:nvPr/>
              </p:nvSpPr>
              <p:spPr bwMode="auto">
                <a:xfrm>
                  <a:off x="5127" y="826"/>
                  <a:ext cx="70" cy="6"/>
                </a:xfrm>
                <a:prstGeom prst="rect">
                  <a:avLst/>
                </a:prstGeom>
                <a:solidFill>
                  <a:srgbClr val="ACA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4" name="Freeform 230">
                  <a:extLst>
                    <a:ext uri="{FF2B5EF4-FFF2-40B4-BE49-F238E27FC236}">
                      <a16:creationId xmlns:a16="http://schemas.microsoft.com/office/drawing/2014/main" id="{C62F400D-0F3F-449E-9A4D-AF90557FD89F}"/>
                    </a:ext>
                  </a:extLst>
                </p:cNvPr>
                <p:cNvSpPr>
                  <a:spLocks/>
                </p:cNvSpPr>
                <p:nvPr/>
              </p:nvSpPr>
              <p:spPr bwMode="auto">
                <a:xfrm>
                  <a:off x="5131" y="853"/>
                  <a:ext cx="47" cy="5"/>
                </a:xfrm>
                <a:custGeom>
                  <a:avLst/>
                  <a:gdLst>
                    <a:gd name="T0" fmla="*/ 47 w 47"/>
                    <a:gd name="T1" fmla="*/ 5 h 5"/>
                    <a:gd name="T2" fmla="*/ 46 w 47"/>
                    <a:gd name="T3" fmla="*/ 0 h 5"/>
                    <a:gd name="T4" fmla="*/ 0 w 47"/>
                    <a:gd name="T5" fmla="*/ 0 h 5"/>
                    <a:gd name="T6" fmla="*/ 0 w 47"/>
                    <a:gd name="T7" fmla="*/ 5 h 5"/>
                    <a:gd name="T8" fmla="*/ 47 w 47"/>
                    <a:gd name="T9" fmla="*/ 5 h 5"/>
                  </a:gdLst>
                  <a:ahLst/>
                  <a:cxnLst>
                    <a:cxn ang="0">
                      <a:pos x="T0" y="T1"/>
                    </a:cxn>
                    <a:cxn ang="0">
                      <a:pos x="T2" y="T3"/>
                    </a:cxn>
                    <a:cxn ang="0">
                      <a:pos x="T4" y="T5"/>
                    </a:cxn>
                    <a:cxn ang="0">
                      <a:pos x="T6" y="T7"/>
                    </a:cxn>
                    <a:cxn ang="0">
                      <a:pos x="T8" y="T9"/>
                    </a:cxn>
                  </a:cxnLst>
                  <a:rect l="0" t="0" r="r" b="b"/>
                  <a:pathLst>
                    <a:path w="47" h="5">
                      <a:moveTo>
                        <a:pt x="47" y="5"/>
                      </a:moveTo>
                      <a:lnTo>
                        <a:pt x="46" y="0"/>
                      </a:lnTo>
                      <a:lnTo>
                        <a:pt x="0" y="0"/>
                      </a:lnTo>
                      <a:lnTo>
                        <a:pt x="0" y="5"/>
                      </a:lnTo>
                      <a:lnTo>
                        <a:pt x="47" y="5"/>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5" name="Freeform 231">
                  <a:extLst>
                    <a:ext uri="{FF2B5EF4-FFF2-40B4-BE49-F238E27FC236}">
                      <a16:creationId xmlns:a16="http://schemas.microsoft.com/office/drawing/2014/main" id="{E3EF7D81-F8B5-4D9E-9F87-E3F2B2935C57}"/>
                    </a:ext>
                  </a:extLst>
                </p:cNvPr>
                <p:cNvSpPr>
                  <a:spLocks/>
                </p:cNvSpPr>
                <p:nvPr/>
              </p:nvSpPr>
              <p:spPr bwMode="auto">
                <a:xfrm>
                  <a:off x="5132" y="863"/>
                  <a:ext cx="71" cy="6"/>
                </a:xfrm>
                <a:custGeom>
                  <a:avLst/>
                  <a:gdLst>
                    <a:gd name="T0" fmla="*/ 1 w 71"/>
                    <a:gd name="T1" fmla="*/ 6 h 6"/>
                    <a:gd name="T2" fmla="*/ 71 w 71"/>
                    <a:gd name="T3" fmla="*/ 6 h 6"/>
                    <a:gd name="T4" fmla="*/ 70 w 71"/>
                    <a:gd name="T5" fmla="*/ 0 h 6"/>
                    <a:gd name="T6" fmla="*/ 0 w 71"/>
                    <a:gd name="T7" fmla="*/ 0 h 6"/>
                    <a:gd name="T8" fmla="*/ 1 w 71"/>
                    <a:gd name="T9" fmla="*/ 6 h 6"/>
                  </a:gdLst>
                  <a:ahLst/>
                  <a:cxnLst>
                    <a:cxn ang="0">
                      <a:pos x="T0" y="T1"/>
                    </a:cxn>
                    <a:cxn ang="0">
                      <a:pos x="T2" y="T3"/>
                    </a:cxn>
                    <a:cxn ang="0">
                      <a:pos x="T4" y="T5"/>
                    </a:cxn>
                    <a:cxn ang="0">
                      <a:pos x="T6" y="T7"/>
                    </a:cxn>
                    <a:cxn ang="0">
                      <a:pos x="T8" y="T9"/>
                    </a:cxn>
                  </a:cxnLst>
                  <a:rect l="0" t="0" r="r" b="b"/>
                  <a:pathLst>
                    <a:path w="71" h="6">
                      <a:moveTo>
                        <a:pt x="1" y="6"/>
                      </a:moveTo>
                      <a:lnTo>
                        <a:pt x="71" y="6"/>
                      </a:lnTo>
                      <a:lnTo>
                        <a:pt x="70" y="0"/>
                      </a:lnTo>
                      <a:lnTo>
                        <a:pt x="0" y="0"/>
                      </a:lnTo>
                      <a:lnTo>
                        <a:pt x="1" y="6"/>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6" name="Freeform 232">
                  <a:extLst>
                    <a:ext uri="{FF2B5EF4-FFF2-40B4-BE49-F238E27FC236}">
                      <a16:creationId xmlns:a16="http://schemas.microsoft.com/office/drawing/2014/main" id="{0F2F0D29-6342-4B6B-8794-468B1EB84B74}"/>
                    </a:ext>
                  </a:extLst>
                </p:cNvPr>
                <p:cNvSpPr>
                  <a:spLocks/>
                </p:cNvSpPr>
                <p:nvPr/>
              </p:nvSpPr>
              <p:spPr bwMode="auto">
                <a:xfrm>
                  <a:off x="5107" y="942"/>
                  <a:ext cx="30" cy="6"/>
                </a:xfrm>
                <a:custGeom>
                  <a:avLst/>
                  <a:gdLst>
                    <a:gd name="T0" fmla="*/ 29 w 30"/>
                    <a:gd name="T1" fmla="*/ 0 h 6"/>
                    <a:gd name="T2" fmla="*/ 0 w 30"/>
                    <a:gd name="T3" fmla="*/ 0 h 6"/>
                    <a:gd name="T4" fmla="*/ 1 w 30"/>
                    <a:gd name="T5" fmla="*/ 6 h 6"/>
                    <a:gd name="T6" fmla="*/ 30 w 30"/>
                    <a:gd name="T7" fmla="*/ 6 h 6"/>
                    <a:gd name="T8" fmla="*/ 29 w 30"/>
                    <a:gd name="T9" fmla="*/ 0 h 6"/>
                  </a:gdLst>
                  <a:ahLst/>
                  <a:cxnLst>
                    <a:cxn ang="0">
                      <a:pos x="T0" y="T1"/>
                    </a:cxn>
                    <a:cxn ang="0">
                      <a:pos x="T2" y="T3"/>
                    </a:cxn>
                    <a:cxn ang="0">
                      <a:pos x="T4" y="T5"/>
                    </a:cxn>
                    <a:cxn ang="0">
                      <a:pos x="T6" y="T7"/>
                    </a:cxn>
                    <a:cxn ang="0">
                      <a:pos x="T8" y="T9"/>
                    </a:cxn>
                  </a:cxnLst>
                  <a:rect l="0" t="0" r="r" b="b"/>
                  <a:pathLst>
                    <a:path w="30" h="6">
                      <a:moveTo>
                        <a:pt x="29" y="0"/>
                      </a:moveTo>
                      <a:lnTo>
                        <a:pt x="0" y="0"/>
                      </a:lnTo>
                      <a:lnTo>
                        <a:pt x="1" y="6"/>
                      </a:lnTo>
                      <a:lnTo>
                        <a:pt x="30" y="6"/>
                      </a:lnTo>
                      <a:lnTo>
                        <a:pt x="29"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7" name="Freeform 233">
                  <a:extLst>
                    <a:ext uri="{FF2B5EF4-FFF2-40B4-BE49-F238E27FC236}">
                      <a16:creationId xmlns:a16="http://schemas.microsoft.com/office/drawing/2014/main" id="{69265EC3-3ED2-4C4D-9F5D-4A279973F11E}"/>
                    </a:ext>
                  </a:extLst>
                </p:cNvPr>
                <p:cNvSpPr>
                  <a:spLocks/>
                </p:cNvSpPr>
                <p:nvPr/>
              </p:nvSpPr>
              <p:spPr bwMode="auto">
                <a:xfrm>
                  <a:off x="5109" y="952"/>
                  <a:ext cx="108" cy="6"/>
                </a:xfrm>
                <a:custGeom>
                  <a:avLst/>
                  <a:gdLst>
                    <a:gd name="T0" fmla="*/ 107 w 108"/>
                    <a:gd name="T1" fmla="*/ 0 h 6"/>
                    <a:gd name="T2" fmla="*/ 0 w 108"/>
                    <a:gd name="T3" fmla="*/ 0 h 6"/>
                    <a:gd name="T4" fmla="*/ 1 w 108"/>
                    <a:gd name="T5" fmla="*/ 6 h 6"/>
                    <a:gd name="T6" fmla="*/ 108 w 108"/>
                    <a:gd name="T7" fmla="*/ 6 h 6"/>
                    <a:gd name="T8" fmla="*/ 107 w 108"/>
                    <a:gd name="T9" fmla="*/ 0 h 6"/>
                  </a:gdLst>
                  <a:ahLst/>
                  <a:cxnLst>
                    <a:cxn ang="0">
                      <a:pos x="T0" y="T1"/>
                    </a:cxn>
                    <a:cxn ang="0">
                      <a:pos x="T2" y="T3"/>
                    </a:cxn>
                    <a:cxn ang="0">
                      <a:pos x="T4" y="T5"/>
                    </a:cxn>
                    <a:cxn ang="0">
                      <a:pos x="T6" y="T7"/>
                    </a:cxn>
                    <a:cxn ang="0">
                      <a:pos x="T8" y="T9"/>
                    </a:cxn>
                  </a:cxnLst>
                  <a:rect l="0" t="0" r="r" b="b"/>
                  <a:pathLst>
                    <a:path w="108" h="6">
                      <a:moveTo>
                        <a:pt x="107" y="0"/>
                      </a:moveTo>
                      <a:lnTo>
                        <a:pt x="0" y="0"/>
                      </a:lnTo>
                      <a:lnTo>
                        <a:pt x="1" y="6"/>
                      </a:lnTo>
                      <a:lnTo>
                        <a:pt x="108" y="6"/>
                      </a:lnTo>
                      <a:lnTo>
                        <a:pt x="107" y="0"/>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8" name="Freeform 234">
                  <a:extLst>
                    <a:ext uri="{FF2B5EF4-FFF2-40B4-BE49-F238E27FC236}">
                      <a16:creationId xmlns:a16="http://schemas.microsoft.com/office/drawing/2014/main" id="{F9523447-72F4-4927-8A32-5E2EB017E5A1}"/>
                    </a:ext>
                  </a:extLst>
                </p:cNvPr>
                <p:cNvSpPr>
                  <a:spLocks/>
                </p:cNvSpPr>
                <p:nvPr/>
              </p:nvSpPr>
              <p:spPr bwMode="auto">
                <a:xfrm>
                  <a:off x="5073" y="795"/>
                  <a:ext cx="108" cy="5"/>
                </a:xfrm>
                <a:custGeom>
                  <a:avLst/>
                  <a:gdLst>
                    <a:gd name="T0" fmla="*/ 108 w 108"/>
                    <a:gd name="T1" fmla="*/ 5 h 5"/>
                    <a:gd name="T2" fmla="*/ 107 w 108"/>
                    <a:gd name="T3" fmla="*/ 0 h 5"/>
                    <a:gd name="T4" fmla="*/ 0 w 108"/>
                    <a:gd name="T5" fmla="*/ 0 h 5"/>
                    <a:gd name="T6" fmla="*/ 1 w 108"/>
                    <a:gd name="T7" fmla="*/ 5 h 5"/>
                    <a:gd name="T8" fmla="*/ 108 w 108"/>
                    <a:gd name="T9" fmla="*/ 5 h 5"/>
                  </a:gdLst>
                  <a:ahLst/>
                  <a:cxnLst>
                    <a:cxn ang="0">
                      <a:pos x="T0" y="T1"/>
                    </a:cxn>
                    <a:cxn ang="0">
                      <a:pos x="T2" y="T3"/>
                    </a:cxn>
                    <a:cxn ang="0">
                      <a:pos x="T4" y="T5"/>
                    </a:cxn>
                    <a:cxn ang="0">
                      <a:pos x="T6" y="T7"/>
                    </a:cxn>
                    <a:cxn ang="0">
                      <a:pos x="T8" y="T9"/>
                    </a:cxn>
                  </a:cxnLst>
                  <a:rect l="0" t="0" r="r" b="b"/>
                  <a:pathLst>
                    <a:path w="108" h="5">
                      <a:moveTo>
                        <a:pt x="108" y="5"/>
                      </a:moveTo>
                      <a:lnTo>
                        <a:pt x="107" y="0"/>
                      </a:lnTo>
                      <a:lnTo>
                        <a:pt x="0" y="0"/>
                      </a:lnTo>
                      <a:lnTo>
                        <a:pt x="1" y="5"/>
                      </a:lnTo>
                      <a:lnTo>
                        <a:pt x="108" y="5"/>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9" name="Freeform 235">
                  <a:extLst>
                    <a:ext uri="{FF2B5EF4-FFF2-40B4-BE49-F238E27FC236}">
                      <a16:creationId xmlns:a16="http://schemas.microsoft.com/office/drawing/2014/main" id="{C634A2BB-9430-4981-BF3F-7E1CE34DFAF0}"/>
                    </a:ext>
                  </a:extLst>
                </p:cNvPr>
                <p:cNvSpPr>
                  <a:spLocks/>
                </p:cNvSpPr>
                <p:nvPr/>
              </p:nvSpPr>
              <p:spPr bwMode="auto">
                <a:xfrm>
                  <a:off x="5022" y="749"/>
                  <a:ext cx="59" cy="223"/>
                </a:xfrm>
                <a:custGeom>
                  <a:avLst/>
                  <a:gdLst>
                    <a:gd name="T0" fmla="*/ 44 w 59"/>
                    <a:gd name="T1" fmla="*/ 130 h 223"/>
                    <a:gd name="T2" fmla="*/ 33 w 59"/>
                    <a:gd name="T3" fmla="*/ 58 h 223"/>
                    <a:gd name="T4" fmla="*/ 9 w 59"/>
                    <a:gd name="T5" fmla="*/ 58 h 223"/>
                    <a:gd name="T6" fmla="*/ 6 w 59"/>
                    <a:gd name="T7" fmla="*/ 35 h 223"/>
                    <a:gd name="T8" fmla="*/ 29 w 59"/>
                    <a:gd name="T9" fmla="*/ 35 h 223"/>
                    <a:gd name="T10" fmla="*/ 24 w 59"/>
                    <a:gd name="T11" fmla="*/ 0 h 223"/>
                    <a:gd name="T12" fmla="*/ 0 w 59"/>
                    <a:gd name="T13" fmla="*/ 0 h 223"/>
                    <a:gd name="T14" fmla="*/ 21 w 59"/>
                    <a:gd name="T15" fmla="*/ 136 h 223"/>
                    <a:gd name="T16" fmla="*/ 29 w 59"/>
                    <a:gd name="T17" fmla="*/ 188 h 223"/>
                    <a:gd name="T18" fmla="*/ 35 w 59"/>
                    <a:gd name="T19" fmla="*/ 223 h 223"/>
                    <a:gd name="T20" fmla="*/ 59 w 59"/>
                    <a:gd name="T21" fmla="*/ 223 h 223"/>
                    <a:gd name="T22" fmla="*/ 53 w 59"/>
                    <a:gd name="T23" fmla="*/ 188 h 223"/>
                    <a:gd name="T24" fmla="*/ 44 w 59"/>
                    <a:gd name="T25" fmla="*/ 13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223">
                      <a:moveTo>
                        <a:pt x="44" y="130"/>
                      </a:moveTo>
                      <a:lnTo>
                        <a:pt x="33" y="58"/>
                      </a:lnTo>
                      <a:lnTo>
                        <a:pt x="9" y="58"/>
                      </a:lnTo>
                      <a:lnTo>
                        <a:pt x="6" y="35"/>
                      </a:lnTo>
                      <a:lnTo>
                        <a:pt x="29" y="35"/>
                      </a:lnTo>
                      <a:lnTo>
                        <a:pt x="24" y="0"/>
                      </a:lnTo>
                      <a:lnTo>
                        <a:pt x="0" y="0"/>
                      </a:lnTo>
                      <a:lnTo>
                        <a:pt x="21" y="136"/>
                      </a:lnTo>
                      <a:lnTo>
                        <a:pt x="29" y="188"/>
                      </a:lnTo>
                      <a:lnTo>
                        <a:pt x="35" y="223"/>
                      </a:lnTo>
                      <a:lnTo>
                        <a:pt x="59" y="223"/>
                      </a:lnTo>
                      <a:lnTo>
                        <a:pt x="53" y="188"/>
                      </a:lnTo>
                      <a:lnTo>
                        <a:pt x="44" y="130"/>
                      </a:lnTo>
                      <a:close/>
                    </a:path>
                  </a:pathLst>
                </a:custGeom>
                <a:solidFill>
                  <a:srgbClr val="2F2F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0" name="Freeform 236">
                  <a:extLst>
                    <a:ext uri="{FF2B5EF4-FFF2-40B4-BE49-F238E27FC236}">
                      <a16:creationId xmlns:a16="http://schemas.microsoft.com/office/drawing/2014/main" id="{2B040AE4-DE7A-40F1-94E7-5CFD4F179E44}"/>
                    </a:ext>
                  </a:extLst>
                </p:cNvPr>
                <p:cNvSpPr>
                  <a:spLocks/>
                </p:cNvSpPr>
                <p:nvPr/>
              </p:nvSpPr>
              <p:spPr bwMode="auto">
                <a:xfrm>
                  <a:off x="5028" y="784"/>
                  <a:ext cx="27" cy="23"/>
                </a:xfrm>
                <a:custGeom>
                  <a:avLst/>
                  <a:gdLst>
                    <a:gd name="T0" fmla="*/ 23 w 27"/>
                    <a:gd name="T1" fmla="*/ 0 h 23"/>
                    <a:gd name="T2" fmla="*/ 23 w 27"/>
                    <a:gd name="T3" fmla="*/ 0 h 23"/>
                    <a:gd name="T4" fmla="*/ 0 w 27"/>
                    <a:gd name="T5" fmla="*/ 0 h 23"/>
                    <a:gd name="T6" fmla="*/ 3 w 27"/>
                    <a:gd name="T7" fmla="*/ 23 h 23"/>
                    <a:gd name="T8" fmla="*/ 27 w 27"/>
                    <a:gd name="T9" fmla="*/ 23 h 23"/>
                    <a:gd name="T10" fmla="*/ 23 w 27"/>
                    <a:gd name="T11" fmla="*/ 0 h 23"/>
                  </a:gdLst>
                  <a:ahLst/>
                  <a:cxnLst>
                    <a:cxn ang="0">
                      <a:pos x="T0" y="T1"/>
                    </a:cxn>
                    <a:cxn ang="0">
                      <a:pos x="T2" y="T3"/>
                    </a:cxn>
                    <a:cxn ang="0">
                      <a:pos x="T4" y="T5"/>
                    </a:cxn>
                    <a:cxn ang="0">
                      <a:pos x="T6" y="T7"/>
                    </a:cxn>
                    <a:cxn ang="0">
                      <a:pos x="T8" y="T9"/>
                    </a:cxn>
                    <a:cxn ang="0">
                      <a:pos x="T10" y="T11"/>
                    </a:cxn>
                  </a:cxnLst>
                  <a:rect l="0" t="0" r="r" b="b"/>
                  <a:pathLst>
                    <a:path w="27" h="23">
                      <a:moveTo>
                        <a:pt x="23" y="0"/>
                      </a:moveTo>
                      <a:lnTo>
                        <a:pt x="23" y="0"/>
                      </a:lnTo>
                      <a:lnTo>
                        <a:pt x="0" y="0"/>
                      </a:lnTo>
                      <a:lnTo>
                        <a:pt x="3" y="23"/>
                      </a:lnTo>
                      <a:lnTo>
                        <a:pt x="27" y="23"/>
                      </a:lnTo>
                      <a:lnTo>
                        <a:pt x="23" y="0"/>
                      </a:ln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1" name="Freeform 237">
                  <a:extLst>
                    <a:ext uri="{FF2B5EF4-FFF2-40B4-BE49-F238E27FC236}">
                      <a16:creationId xmlns:a16="http://schemas.microsoft.com/office/drawing/2014/main" id="{C54BCD7F-9489-47F0-A19A-48899CEBF9B7}"/>
                    </a:ext>
                  </a:extLst>
                </p:cNvPr>
                <p:cNvSpPr>
                  <a:spLocks/>
                </p:cNvSpPr>
                <p:nvPr/>
              </p:nvSpPr>
              <p:spPr bwMode="auto">
                <a:xfrm>
                  <a:off x="5028" y="762"/>
                  <a:ext cx="16" cy="10"/>
                </a:xfrm>
                <a:custGeom>
                  <a:avLst/>
                  <a:gdLst>
                    <a:gd name="T0" fmla="*/ 16 w 16"/>
                    <a:gd name="T1" fmla="*/ 10 h 10"/>
                    <a:gd name="T2" fmla="*/ 15 w 16"/>
                    <a:gd name="T3" fmla="*/ 0 h 10"/>
                    <a:gd name="T4" fmla="*/ 0 w 16"/>
                    <a:gd name="T5" fmla="*/ 0 h 10"/>
                    <a:gd name="T6" fmla="*/ 1 w 16"/>
                    <a:gd name="T7" fmla="*/ 10 h 10"/>
                    <a:gd name="T8" fmla="*/ 16 w 16"/>
                    <a:gd name="T9" fmla="*/ 10 h 10"/>
                  </a:gdLst>
                  <a:ahLst/>
                  <a:cxnLst>
                    <a:cxn ang="0">
                      <a:pos x="T0" y="T1"/>
                    </a:cxn>
                    <a:cxn ang="0">
                      <a:pos x="T2" y="T3"/>
                    </a:cxn>
                    <a:cxn ang="0">
                      <a:pos x="T4" y="T5"/>
                    </a:cxn>
                    <a:cxn ang="0">
                      <a:pos x="T6" y="T7"/>
                    </a:cxn>
                    <a:cxn ang="0">
                      <a:pos x="T8" y="T9"/>
                    </a:cxn>
                  </a:cxnLst>
                  <a:rect l="0" t="0" r="r" b="b"/>
                  <a:pathLst>
                    <a:path w="16" h="10">
                      <a:moveTo>
                        <a:pt x="16" y="10"/>
                      </a:moveTo>
                      <a:lnTo>
                        <a:pt x="15" y="0"/>
                      </a:lnTo>
                      <a:lnTo>
                        <a:pt x="0" y="0"/>
                      </a:lnTo>
                      <a:lnTo>
                        <a:pt x="1" y="10"/>
                      </a:lnTo>
                      <a:lnTo>
                        <a:pt x="16" y="1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2" name="Freeform 238">
                  <a:extLst>
                    <a:ext uri="{FF2B5EF4-FFF2-40B4-BE49-F238E27FC236}">
                      <a16:creationId xmlns:a16="http://schemas.microsoft.com/office/drawing/2014/main" id="{BD1EFEF4-2703-4B17-A538-AC24725FA05C}"/>
                    </a:ext>
                  </a:extLst>
                </p:cNvPr>
                <p:cNvSpPr>
                  <a:spLocks/>
                </p:cNvSpPr>
                <p:nvPr/>
              </p:nvSpPr>
              <p:spPr bwMode="auto">
                <a:xfrm>
                  <a:off x="5037" y="819"/>
                  <a:ext cx="16" cy="9"/>
                </a:xfrm>
                <a:custGeom>
                  <a:avLst/>
                  <a:gdLst>
                    <a:gd name="T0" fmla="*/ 14 w 16"/>
                    <a:gd name="T1" fmla="*/ 0 h 9"/>
                    <a:gd name="T2" fmla="*/ 0 w 16"/>
                    <a:gd name="T3" fmla="*/ 0 h 9"/>
                    <a:gd name="T4" fmla="*/ 1 w 16"/>
                    <a:gd name="T5" fmla="*/ 9 h 9"/>
                    <a:gd name="T6" fmla="*/ 16 w 16"/>
                    <a:gd name="T7" fmla="*/ 9 h 9"/>
                    <a:gd name="T8" fmla="*/ 14 w 16"/>
                    <a:gd name="T9" fmla="*/ 0 h 9"/>
                  </a:gdLst>
                  <a:ahLst/>
                  <a:cxnLst>
                    <a:cxn ang="0">
                      <a:pos x="T0" y="T1"/>
                    </a:cxn>
                    <a:cxn ang="0">
                      <a:pos x="T2" y="T3"/>
                    </a:cxn>
                    <a:cxn ang="0">
                      <a:pos x="T4" y="T5"/>
                    </a:cxn>
                    <a:cxn ang="0">
                      <a:pos x="T6" y="T7"/>
                    </a:cxn>
                    <a:cxn ang="0">
                      <a:pos x="T8" y="T9"/>
                    </a:cxn>
                  </a:cxnLst>
                  <a:rect l="0" t="0" r="r" b="b"/>
                  <a:pathLst>
                    <a:path w="16" h="9">
                      <a:moveTo>
                        <a:pt x="14" y="0"/>
                      </a:moveTo>
                      <a:lnTo>
                        <a:pt x="0" y="0"/>
                      </a:lnTo>
                      <a:lnTo>
                        <a:pt x="1" y="9"/>
                      </a:lnTo>
                      <a:lnTo>
                        <a:pt x="16" y="9"/>
                      </a:lnTo>
                      <a:lnTo>
                        <a:pt x="14"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3" name="Freeform 239">
                  <a:extLst>
                    <a:ext uri="{FF2B5EF4-FFF2-40B4-BE49-F238E27FC236}">
                      <a16:creationId xmlns:a16="http://schemas.microsoft.com/office/drawing/2014/main" id="{836968D3-E387-4FB6-8A36-29605C0EA99B}"/>
                    </a:ext>
                  </a:extLst>
                </p:cNvPr>
                <p:cNvSpPr>
                  <a:spLocks/>
                </p:cNvSpPr>
                <p:nvPr/>
              </p:nvSpPr>
              <p:spPr bwMode="auto">
                <a:xfrm>
                  <a:off x="5041" y="844"/>
                  <a:ext cx="16" cy="9"/>
                </a:xfrm>
                <a:custGeom>
                  <a:avLst/>
                  <a:gdLst>
                    <a:gd name="T0" fmla="*/ 15 w 16"/>
                    <a:gd name="T1" fmla="*/ 0 h 9"/>
                    <a:gd name="T2" fmla="*/ 0 w 16"/>
                    <a:gd name="T3" fmla="*/ 0 h 9"/>
                    <a:gd name="T4" fmla="*/ 1 w 16"/>
                    <a:gd name="T5" fmla="*/ 9 h 9"/>
                    <a:gd name="T6" fmla="*/ 16 w 16"/>
                    <a:gd name="T7" fmla="*/ 9 h 9"/>
                    <a:gd name="T8" fmla="*/ 15 w 16"/>
                    <a:gd name="T9" fmla="*/ 0 h 9"/>
                  </a:gdLst>
                  <a:ahLst/>
                  <a:cxnLst>
                    <a:cxn ang="0">
                      <a:pos x="T0" y="T1"/>
                    </a:cxn>
                    <a:cxn ang="0">
                      <a:pos x="T2" y="T3"/>
                    </a:cxn>
                    <a:cxn ang="0">
                      <a:pos x="T4" y="T5"/>
                    </a:cxn>
                    <a:cxn ang="0">
                      <a:pos x="T6" y="T7"/>
                    </a:cxn>
                    <a:cxn ang="0">
                      <a:pos x="T8" y="T9"/>
                    </a:cxn>
                  </a:cxnLst>
                  <a:rect l="0" t="0" r="r" b="b"/>
                  <a:pathLst>
                    <a:path w="16" h="9">
                      <a:moveTo>
                        <a:pt x="15" y="0"/>
                      </a:moveTo>
                      <a:lnTo>
                        <a:pt x="0" y="0"/>
                      </a:lnTo>
                      <a:lnTo>
                        <a:pt x="1" y="9"/>
                      </a:lnTo>
                      <a:lnTo>
                        <a:pt x="16" y="9"/>
                      </a:lnTo>
                      <a:lnTo>
                        <a:pt x="15" y="0"/>
                      </a:lnTo>
                      <a:close/>
                    </a:path>
                  </a:pathLst>
                </a:custGeom>
                <a:solidFill>
                  <a:srgbClr val="5E5E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4" name="Freeform 240">
                  <a:extLst>
                    <a:ext uri="{FF2B5EF4-FFF2-40B4-BE49-F238E27FC236}">
                      <a16:creationId xmlns:a16="http://schemas.microsoft.com/office/drawing/2014/main" id="{03BC3664-493C-4B0E-8746-73A6D3053D6A}"/>
                    </a:ext>
                  </a:extLst>
                </p:cNvPr>
                <p:cNvSpPr>
                  <a:spLocks/>
                </p:cNvSpPr>
                <p:nvPr/>
              </p:nvSpPr>
              <p:spPr bwMode="auto">
                <a:xfrm>
                  <a:off x="5111" y="763"/>
                  <a:ext cx="25" cy="23"/>
                </a:xfrm>
                <a:custGeom>
                  <a:avLst/>
                  <a:gdLst>
                    <a:gd name="T0" fmla="*/ 25 w 43"/>
                    <a:gd name="T1" fmla="*/ 39 h 39"/>
                    <a:gd name="T2" fmla="*/ 42 w 43"/>
                    <a:gd name="T3" fmla="*/ 19 h 39"/>
                    <a:gd name="T4" fmla="*/ 19 w 43"/>
                    <a:gd name="T5" fmla="*/ 0 h 39"/>
                    <a:gd name="T6" fmla="*/ 2 w 43"/>
                    <a:gd name="T7" fmla="*/ 19 h 39"/>
                    <a:gd name="T8" fmla="*/ 25 w 43"/>
                    <a:gd name="T9" fmla="*/ 39 h 39"/>
                  </a:gdLst>
                  <a:ahLst/>
                  <a:cxnLst>
                    <a:cxn ang="0">
                      <a:pos x="T0" y="T1"/>
                    </a:cxn>
                    <a:cxn ang="0">
                      <a:pos x="T2" y="T3"/>
                    </a:cxn>
                    <a:cxn ang="0">
                      <a:pos x="T4" y="T5"/>
                    </a:cxn>
                    <a:cxn ang="0">
                      <a:pos x="T6" y="T7"/>
                    </a:cxn>
                    <a:cxn ang="0">
                      <a:pos x="T8" y="T9"/>
                    </a:cxn>
                  </a:cxnLst>
                  <a:rect l="0" t="0" r="r" b="b"/>
                  <a:pathLst>
                    <a:path w="43" h="39">
                      <a:moveTo>
                        <a:pt x="25" y="39"/>
                      </a:moveTo>
                      <a:cubicBezTo>
                        <a:pt x="36" y="39"/>
                        <a:pt x="43" y="30"/>
                        <a:pt x="42" y="19"/>
                      </a:cubicBezTo>
                      <a:cubicBezTo>
                        <a:pt x="40" y="9"/>
                        <a:pt x="30" y="0"/>
                        <a:pt x="19" y="0"/>
                      </a:cubicBezTo>
                      <a:cubicBezTo>
                        <a:pt x="8" y="0"/>
                        <a:pt x="0" y="9"/>
                        <a:pt x="2" y="19"/>
                      </a:cubicBezTo>
                      <a:cubicBezTo>
                        <a:pt x="4" y="30"/>
                        <a:pt x="14" y="39"/>
                        <a:pt x="25" y="39"/>
                      </a:cubicBezTo>
                      <a:close/>
                    </a:path>
                  </a:pathLst>
                </a:custGeom>
                <a:solidFill>
                  <a:srgbClr val="46464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64" name="Group 63">
                <a:extLst>
                  <a:ext uri="{FF2B5EF4-FFF2-40B4-BE49-F238E27FC236}">
                    <a16:creationId xmlns:a16="http://schemas.microsoft.com/office/drawing/2014/main" id="{89744DAE-A979-4AC2-9C8D-B417AB86A54E}"/>
                  </a:ext>
                </a:extLst>
              </p:cNvPr>
              <p:cNvGrpSpPr/>
              <p:nvPr/>
            </p:nvGrpSpPr>
            <p:grpSpPr>
              <a:xfrm flipH="1">
                <a:off x="7894631" y="2884351"/>
                <a:ext cx="2308176" cy="3229146"/>
                <a:chOff x="2424478" y="3076828"/>
                <a:chExt cx="2614248" cy="3657348"/>
              </a:xfrm>
            </p:grpSpPr>
            <p:sp>
              <p:nvSpPr>
                <p:cNvPr id="65" name="Freeform 6">
                  <a:extLst>
                    <a:ext uri="{FF2B5EF4-FFF2-40B4-BE49-F238E27FC236}">
                      <a16:creationId xmlns:a16="http://schemas.microsoft.com/office/drawing/2014/main" id="{2EFDC842-1E01-4591-A3DD-74A9A386B1C7}"/>
                    </a:ext>
                  </a:extLst>
                </p:cNvPr>
                <p:cNvSpPr>
                  <a:spLocks/>
                </p:cNvSpPr>
                <p:nvPr/>
              </p:nvSpPr>
              <p:spPr bwMode="auto">
                <a:xfrm>
                  <a:off x="2886076" y="3681413"/>
                  <a:ext cx="312738" cy="688975"/>
                </a:xfrm>
                <a:custGeom>
                  <a:avLst/>
                  <a:gdLst>
                    <a:gd name="T0" fmla="*/ 88 w 88"/>
                    <a:gd name="T1" fmla="*/ 0 h 194"/>
                    <a:gd name="T2" fmla="*/ 0 w 88"/>
                    <a:gd name="T3" fmla="*/ 6 h 194"/>
                    <a:gd name="T4" fmla="*/ 0 w 88"/>
                    <a:gd name="T5" fmla="*/ 90 h 194"/>
                    <a:gd name="T6" fmla="*/ 41 w 88"/>
                    <a:gd name="T7" fmla="*/ 194 h 194"/>
                    <a:gd name="T8" fmla="*/ 81 w 88"/>
                    <a:gd name="T9" fmla="*/ 90 h 194"/>
                    <a:gd name="T10" fmla="*/ 88 w 88"/>
                    <a:gd name="T11" fmla="*/ 0 h 194"/>
                  </a:gdLst>
                  <a:ahLst/>
                  <a:cxnLst>
                    <a:cxn ang="0">
                      <a:pos x="T0" y="T1"/>
                    </a:cxn>
                    <a:cxn ang="0">
                      <a:pos x="T2" y="T3"/>
                    </a:cxn>
                    <a:cxn ang="0">
                      <a:pos x="T4" y="T5"/>
                    </a:cxn>
                    <a:cxn ang="0">
                      <a:pos x="T6" y="T7"/>
                    </a:cxn>
                    <a:cxn ang="0">
                      <a:pos x="T8" y="T9"/>
                    </a:cxn>
                    <a:cxn ang="0">
                      <a:pos x="T10" y="T11"/>
                    </a:cxn>
                  </a:cxnLst>
                  <a:rect l="0" t="0" r="r" b="b"/>
                  <a:pathLst>
                    <a:path w="88" h="194">
                      <a:moveTo>
                        <a:pt x="88" y="0"/>
                      </a:moveTo>
                      <a:cubicBezTo>
                        <a:pt x="0" y="6"/>
                        <a:pt x="0" y="6"/>
                        <a:pt x="0" y="6"/>
                      </a:cubicBezTo>
                      <a:cubicBezTo>
                        <a:pt x="0" y="90"/>
                        <a:pt x="0" y="90"/>
                        <a:pt x="0" y="90"/>
                      </a:cubicBezTo>
                      <a:cubicBezTo>
                        <a:pt x="0" y="90"/>
                        <a:pt x="5" y="194"/>
                        <a:pt x="41" y="194"/>
                      </a:cubicBezTo>
                      <a:cubicBezTo>
                        <a:pt x="77" y="194"/>
                        <a:pt x="81" y="90"/>
                        <a:pt x="81" y="90"/>
                      </a:cubicBezTo>
                      <a:lnTo>
                        <a:pt x="88"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6" name="Freeform 7">
                  <a:extLst>
                    <a:ext uri="{FF2B5EF4-FFF2-40B4-BE49-F238E27FC236}">
                      <a16:creationId xmlns:a16="http://schemas.microsoft.com/office/drawing/2014/main" id="{6E2D7D54-D02B-49DF-B46D-F15B39EE3938}"/>
                    </a:ext>
                  </a:extLst>
                </p:cNvPr>
                <p:cNvSpPr>
                  <a:spLocks/>
                </p:cNvSpPr>
                <p:nvPr/>
              </p:nvSpPr>
              <p:spPr bwMode="auto">
                <a:xfrm>
                  <a:off x="2938463" y="3652838"/>
                  <a:ext cx="263525" cy="234950"/>
                </a:xfrm>
                <a:custGeom>
                  <a:avLst/>
                  <a:gdLst>
                    <a:gd name="T0" fmla="*/ 3 w 74"/>
                    <a:gd name="T1" fmla="*/ 0 h 66"/>
                    <a:gd name="T2" fmla="*/ 69 w 74"/>
                    <a:gd name="T3" fmla="*/ 63 h 66"/>
                    <a:gd name="T4" fmla="*/ 74 w 74"/>
                    <a:gd name="T5" fmla="*/ 8 h 66"/>
                    <a:gd name="T6" fmla="*/ 3 w 74"/>
                    <a:gd name="T7" fmla="*/ 0 h 66"/>
                  </a:gdLst>
                  <a:ahLst/>
                  <a:cxnLst>
                    <a:cxn ang="0">
                      <a:pos x="T0" y="T1"/>
                    </a:cxn>
                    <a:cxn ang="0">
                      <a:pos x="T2" y="T3"/>
                    </a:cxn>
                    <a:cxn ang="0">
                      <a:pos x="T4" y="T5"/>
                    </a:cxn>
                    <a:cxn ang="0">
                      <a:pos x="T6" y="T7"/>
                    </a:cxn>
                  </a:cxnLst>
                  <a:rect l="0" t="0" r="r" b="b"/>
                  <a:pathLst>
                    <a:path w="74" h="66">
                      <a:moveTo>
                        <a:pt x="3" y="0"/>
                      </a:moveTo>
                      <a:cubicBezTo>
                        <a:pt x="0" y="44"/>
                        <a:pt x="17" y="66"/>
                        <a:pt x="69" y="63"/>
                      </a:cubicBezTo>
                      <a:cubicBezTo>
                        <a:pt x="74" y="8"/>
                        <a:pt x="74" y="8"/>
                        <a:pt x="74" y="8"/>
                      </a:cubicBezTo>
                      <a:lnTo>
                        <a:pt x="3" y="0"/>
                      </a:ln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7" name="Freeform 8">
                  <a:extLst>
                    <a:ext uri="{FF2B5EF4-FFF2-40B4-BE49-F238E27FC236}">
                      <a16:creationId xmlns:a16="http://schemas.microsoft.com/office/drawing/2014/main" id="{DFB33FBF-0E95-4EE3-B7EF-557D5FD93B85}"/>
                    </a:ext>
                  </a:extLst>
                </p:cNvPr>
                <p:cNvSpPr>
                  <a:spLocks/>
                </p:cNvSpPr>
                <p:nvPr/>
              </p:nvSpPr>
              <p:spPr bwMode="auto">
                <a:xfrm>
                  <a:off x="2949131" y="3344863"/>
                  <a:ext cx="457200" cy="493713"/>
                </a:xfrm>
                <a:custGeom>
                  <a:avLst/>
                  <a:gdLst>
                    <a:gd name="T0" fmla="*/ 106 w 128"/>
                    <a:gd name="T1" fmla="*/ 57 h 139"/>
                    <a:gd name="T2" fmla="*/ 117 w 128"/>
                    <a:gd name="T3" fmla="*/ 40 h 139"/>
                    <a:gd name="T4" fmla="*/ 88 w 128"/>
                    <a:gd name="T5" fmla="*/ 7 h 139"/>
                    <a:gd name="T6" fmla="*/ 86 w 128"/>
                    <a:gd name="T7" fmla="*/ 1 h 139"/>
                    <a:gd name="T8" fmla="*/ 86 w 128"/>
                    <a:gd name="T9" fmla="*/ 0 h 139"/>
                    <a:gd name="T10" fmla="*/ 47 w 128"/>
                    <a:gd name="T11" fmla="*/ 4 h 139"/>
                    <a:gd name="T12" fmla="*/ 36 w 128"/>
                    <a:gd name="T13" fmla="*/ 32 h 139"/>
                    <a:gd name="T14" fmla="*/ 40 w 128"/>
                    <a:gd name="T15" fmla="*/ 46 h 139"/>
                    <a:gd name="T16" fmla="*/ 30 w 128"/>
                    <a:gd name="T17" fmla="*/ 48 h 139"/>
                    <a:gd name="T18" fmla="*/ 9 w 128"/>
                    <a:gd name="T19" fmla="*/ 39 h 139"/>
                    <a:gd name="T20" fmla="*/ 10 w 128"/>
                    <a:gd name="T21" fmla="*/ 77 h 139"/>
                    <a:gd name="T22" fmla="*/ 13 w 128"/>
                    <a:gd name="T23" fmla="*/ 84 h 139"/>
                    <a:gd name="T24" fmla="*/ 0 w 128"/>
                    <a:gd name="T25" fmla="*/ 124 h 139"/>
                    <a:gd name="T26" fmla="*/ 0 w 128"/>
                    <a:gd name="T27" fmla="*/ 124 h 139"/>
                    <a:gd name="T28" fmla="*/ 0 w 128"/>
                    <a:gd name="T29" fmla="*/ 124 h 139"/>
                    <a:gd name="T30" fmla="*/ 0 w 128"/>
                    <a:gd name="T31" fmla="*/ 124 h 139"/>
                    <a:gd name="T32" fmla="*/ 0 w 128"/>
                    <a:gd name="T33" fmla="*/ 124 h 139"/>
                    <a:gd name="T34" fmla="*/ 91 w 128"/>
                    <a:gd name="T35" fmla="*/ 127 h 139"/>
                    <a:gd name="T36" fmla="*/ 110 w 128"/>
                    <a:gd name="T37" fmla="*/ 115 h 139"/>
                    <a:gd name="T38" fmla="*/ 106 w 128"/>
                    <a:gd name="T39" fmla="*/ 57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39">
                      <a:moveTo>
                        <a:pt x="106" y="57"/>
                      </a:moveTo>
                      <a:cubicBezTo>
                        <a:pt x="128" y="49"/>
                        <a:pt x="119" y="43"/>
                        <a:pt x="117" y="40"/>
                      </a:cubicBezTo>
                      <a:cubicBezTo>
                        <a:pt x="115" y="38"/>
                        <a:pt x="90" y="14"/>
                        <a:pt x="88" y="7"/>
                      </a:cubicBezTo>
                      <a:cubicBezTo>
                        <a:pt x="88" y="5"/>
                        <a:pt x="87" y="3"/>
                        <a:pt x="86" y="1"/>
                      </a:cubicBezTo>
                      <a:cubicBezTo>
                        <a:pt x="86" y="1"/>
                        <a:pt x="86" y="1"/>
                        <a:pt x="86" y="0"/>
                      </a:cubicBezTo>
                      <a:cubicBezTo>
                        <a:pt x="71" y="8"/>
                        <a:pt x="58" y="7"/>
                        <a:pt x="47" y="4"/>
                      </a:cubicBezTo>
                      <a:cubicBezTo>
                        <a:pt x="41" y="14"/>
                        <a:pt x="38" y="25"/>
                        <a:pt x="36" y="32"/>
                      </a:cubicBezTo>
                      <a:cubicBezTo>
                        <a:pt x="38" y="38"/>
                        <a:pt x="39" y="44"/>
                        <a:pt x="40" y="46"/>
                      </a:cubicBezTo>
                      <a:cubicBezTo>
                        <a:pt x="41" y="54"/>
                        <a:pt x="30" y="48"/>
                        <a:pt x="30" y="48"/>
                      </a:cubicBezTo>
                      <a:cubicBezTo>
                        <a:pt x="30" y="48"/>
                        <a:pt x="19" y="41"/>
                        <a:pt x="9" y="39"/>
                      </a:cubicBezTo>
                      <a:cubicBezTo>
                        <a:pt x="2" y="46"/>
                        <a:pt x="7" y="69"/>
                        <a:pt x="10" y="77"/>
                      </a:cubicBezTo>
                      <a:cubicBezTo>
                        <a:pt x="12" y="80"/>
                        <a:pt x="13" y="84"/>
                        <a:pt x="13" y="84"/>
                      </a:cubicBezTo>
                      <a:cubicBezTo>
                        <a:pt x="13" y="84"/>
                        <a:pt x="20" y="116"/>
                        <a:pt x="0" y="124"/>
                      </a:cubicBezTo>
                      <a:cubicBezTo>
                        <a:pt x="0" y="124"/>
                        <a:pt x="0" y="124"/>
                        <a:pt x="0" y="124"/>
                      </a:cubicBezTo>
                      <a:cubicBezTo>
                        <a:pt x="0" y="124"/>
                        <a:pt x="0" y="124"/>
                        <a:pt x="0" y="124"/>
                      </a:cubicBezTo>
                      <a:cubicBezTo>
                        <a:pt x="0" y="124"/>
                        <a:pt x="0" y="124"/>
                        <a:pt x="0" y="124"/>
                      </a:cubicBezTo>
                      <a:cubicBezTo>
                        <a:pt x="0" y="124"/>
                        <a:pt x="0" y="124"/>
                        <a:pt x="0" y="124"/>
                      </a:cubicBezTo>
                      <a:cubicBezTo>
                        <a:pt x="33" y="139"/>
                        <a:pt x="73" y="129"/>
                        <a:pt x="91" y="127"/>
                      </a:cubicBezTo>
                      <a:cubicBezTo>
                        <a:pt x="111" y="124"/>
                        <a:pt x="110" y="115"/>
                        <a:pt x="110" y="115"/>
                      </a:cubicBezTo>
                      <a:cubicBezTo>
                        <a:pt x="108" y="103"/>
                        <a:pt x="101" y="63"/>
                        <a:pt x="106" y="57"/>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8" name="Freeform 9">
                  <a:extLst>
                    <a:ext uri="{FF2B5EF4-FFF2-40B4-BE49-F238E27FC236}">
                      <a16:creationId xmlns:a16="http://schemas.microsoft.com/office/drawing/2014/main" id="{33A0A4C0-4E70-4937-878B-A854A69A2D77}"/>
                    </a:ext>
                  </a:extLst>
                </p:cNvPr>
                <p:cNvSpPr>
                  <a:spLocks/>
                </p:cNvSpPr>
                <p:nvPr/>
              </p:nvSpPr>
              <p:spPr bwMode="auto">
                <a:xfrm>
                  <a:off x="3046413" y="3313113"/>
                  <a:ext cx="74613" cy="146050"/>
                </a:xfrm>
                <a:custGeom>
                  <a:avLst/>
                  <a:gdLst>
                    <a:gd name="T0" fmla="*/ 0 w 21"/>
                    <a:gd name="T1" fmla="*/ 0 h 41"/>
                    <a:gd name="T2" fmla="*/ 5 w 21"/>
                    <a:gd name="T3" fmla="*/ 20 h 41"/>
                    <a:gd name="T4" fmla="*/ 5 w 21"/>
                    <a:gd name="T5" fmla="*/ 22 h 41"/>
                    <a:gd name="T6" fmla="*/ 10 w 21"/>
                    <a:gd name="T7" fmla="*/ 41 h 41"/>
                    <a:gd name="T8" fmla="*/ 21 w 21"/>
                    <a:gd name="T9" fmla="*/ 13 h 41"/>
                    <a:gd name="T10" fmla="*/ 0 w 21"/>
                    <a:gd name="T11" fmla="*/ 0 h 41"/>
                    <a:gd name="T12" fmla="*/ 0 w 21"/>
                    <a:gd name="T13" fmla="*/ 0 h 41"/>
                  </a:gdLst>
                  <a:ahLst/>
                  <a:cxnLst>
                    <a:cxn ang="0">
                      <a:pos x="T0" y="T1"/>
                    </a:cxn>
                    <a:cxn ang="0">
                      <a:pos x="T2" y="T3"/>
                    </a:cxn>
                    <a:cxn ang="0">
                      <a:pos x="T4" y="T5"/>
                    </a:cxn>
                    <a:cxn ang="0">
                      <a:pos x="T6" y="T7"/>
                    </a:cxn>
                    <a:cxn ang="0">
                      <a:pos x="T8" y="T9"/>
                    </a:cxn>
                    <a:cxn ang="0">
                      <a:pos x="T10" y="T11"/>
                    </a:cxn>
                    <a:cxn ang="0">
                      <a:pos x="T12" y="T13"/>
                    </a:cxn>
                  </a:cxnLst>
                  <a:rect l="0" t="0" r="r" b="b"/>
                  <a:pathLst>
                    <a:path w="21" h="41">
                      <a:moveTo>
                        <a:pt x="0" y="0"/>
                      </a:moveTo>
                      <a:cubicBezTo>
                        <a:pt x="5" y="20"/>
                        <a:pt x="5" y="20"/>
                        <a:pt x="5" y="20"/>
                      </a:cubicBezTo>
                      <a:cubicBezTo>
                        <a:pt x="5" y="22"/>
                        <a:pt x="5" y="22"/>
                        <a:pt x="5" y="22"/>
                      </a:cubicBezTo>
                      <a:cubicBezTo>
                        <a:pt x="6" y="26"/>
                        <a:pt x="8" y="34"/>
                        <a:pt x="10" y="41"/>
                      </a:cubicBezTo>
                      <a:cubicBezTo>
                        <a:pt x="12" y="34"/>
                        <a:pt x="15" y="23"/>
                        <a:pt x="21" y="13"/>
                      </a:cubicBezTo>
                      <a:cubicBezTo>
                        <a:pt x="9" y="9"/>
                        <a:pt x="1" y="1"/>
                        <a:pt x="0" y="0"/>
                      </a:cubicBezTo>
                      <a:cubicBezTo>
                        <a:pt x="0" y="0"/>
                        <a:pt x="0" y="0"/>
                        <a:pt x="0" y="0"/>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69" name="Freeform 10">
                  <a:extLst>
                    <a:ext uri="{FF2B5EF4-FFF2-40B4-BE49-F238E27FC236}">
                      <a16:creationId xmlns:a16="http://schemas.microsoft.com/office/drawing/2014/main" id="{5B6F6C1D-3A05-4678-AE7B-4596D8A564C2}"/>
                    </a:ext>
                  </a:extLst>
                </p:cNvPr>
                <p:cNvSpPr>
                  <a:spLocks/>
                </p:cNvSpPr>
                <p:nvPr/>
              </p:nvSpPr>
              <p:spPr bwMode="auto">
                <a:xfrm>
                  <a:off x="2941815" y="3479800"/>
                  <a:ext cx="50800" cy="138113"/>
                </a:xfrm>
                <a:custGeom>
                  <a:avLst/>
                  <a:gdLst>
                    <a:gd name="T0" fmla="*/ 13 w 14"/>
                    <a:gd name="T1" fmla="*/ 1 h 39"/>
                    <a:gd name="T2" fmla="*/ 2 w 14"/>
                    <a:gd name="T3" fmla="*/ 5 h 39"/>
                    <a:gd name="T4" fmla="*/ 7 w 14"/>
                    <a:gd name="T5" fmla="*/ 27 h 39"/>
                    <a:gd name="T6" fmla="*/ 14 w 14"/>
                    <a:gd name="T7" fmla="*/ 39 h 39"/>
                    <a:gd name="T8" fmla="*/ 13 w 14"/>
                    <a:gd name="T9" fmla="*/ 1 h 39"/>
                  </a:gdLst>
                  <a:ahLst/>
                  <a:cxnLst>
                    <a:cxn ang="0">
                      <a:pos x="T0" y="T1"/>
                    </a:cxn>
                    <a:cxn ang="0">
                      <a:pos x="T2" y="T3"/>
                    </a:cxn>
                    <a:cxn ang="0">
                      <a:pos x="T4" y="T5"/>
                    </a:cxn>
                    <a:cxn ang="0">
                      <a:pos x="T6" y="T7"/>
                    </a:cxn>
                    <a:cxn ang="0">
                      <a:pos x="T8" y="T9"/>
                    </a:cxn>
                  </a:cxnLst>
                  <a:rect l="0" t="0" r="r" b="b"/>
                  <a:pathLst>
                    <a:path w="14" h="39">
                      <a:moveTo>
                        <a:pt x="13" y="1"/>
                      </a:moveTo>
                      <a:cubicBezTo>
                        <a:pt x="8" y="0"/>
                        <a:pt x="4" y="1"/>
                        <a:pt x="2" y="5"/>
                      </a:cubicBezTo>
                      <a:cubicBezTo>
                        <a:pt x="0" y="11"/>
                        <a:pt x="3" y="19"/>
                        <a:pt x="7" y="27"/>
                      </a:cubicBezTo>
                      <a:cubicBezTo>
                        <a:pt x="9" y="31"/>
                        <a:pt x="12" y="35"/>
                        <a:pt x="14" y="39"/>
                      </a:cubicBezTo>
                      <a:cubicBezTo>
                        <a:pt x="11" y="31"/>
                        <a:pt x="6" y="8"/>
                        <a:pt x="13" y="1"/>
                      </a:cubicBezTo>
                      <a:close/>
                    </a:path>
                  </a:pathLst>
                </a:custGeom>
                <a:solidFill>
                  <a:srgbClr val="7445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0" name="Freeform 11">
                  <a:extLst>
                    <a:ext uri="{FF2B5EF4-FFF2-40B4-BE49-F238E27FC236}">
                      <a16:creationId xmlns:a16="http://schemas.microsoft.com/office/drawing/2014/main" id="{2FDE2FBE-212B-473C-A1E6-C66169B9EB64}"/>
                    </a:ext>
                  </a:extLst>
                </p:cNvPr>
                <p:cNvSpPr>
                  <a:spLocks/>
                </p:cNvSpPr>
                <p:nvPr/>
              </p:nvSpPr>
              <p:spPr bwMode="auto">
                <a:xfrm>
                  <a:off x="2424478" y="3076828"/>
                  <a:ext cx="906543" cy="749881"/>
                </a:xfrm>
                <a:custGeom>
                  <a:avLst/>
                  <a:gdLst>
                    <a:gd name="T0" fmla="*/ 166 w 250"/>
                    <a:gd name="T1" fmla="*/ 164 h 204"/>
                    <a:gd name="T2" fmla="*/ 153 w 250"/>
                    <a:gd name="T3" fmla="*/ 204 h 204"/>
                    <a:gd name="T4" fmla="*/ 153 w 250"/>
                    <a:gd name="T5" fmla="*/ 204 h 204"/>
                    <a:gd name="T6" fmla="*/ 152 w 250"/>
                    <a:gd name="T7" fmla="*/ 204 h 204"/>
                    <a:gd name="T8" fmla="*/ 82 w 250"/>
                    <a:gd name="T9" fmla="*/ 173 h 204"/>
                    <a:gd name="T10" fmla="*/ 72 w 250"/>
                    <a:gd name="T11" fmla="*/ 176 h 204"/>
                    <a:gd name="T12" fmla="*/ 5 w 250"/>
                    <a:gd name="T13" fmla="*/ 128 h 204"/>
                    <a:gd name="T14" fmla="*/ 53 w 250"/>
                    <a:gd name="T15" fmla="*/ 61 h 204"/>
                    <a:gd name="T16" fmla="*/ 64 w 250"/>
                    <a:gd name="T17" fmla="*/ 60 h 204"/>
                    <a:gd name="T18" fmla="*/ 87 w 250"/>
                    <a:gd name="T19" fmla="*/ 30 h 204"/>
                    <a:gd name="T20" fmla="*/ 125 w 250"/>
                    <a:gd name="T21" fmla="*/ 8 h 204"/>
                    <a:gd name="T22" fmla="*/ 197 w 250"/>
                    <a:gd name="T23" fmla="*/ 13 h 204"/>
                    <a:gd name="T24" fmla="*/ 246 w 250"/>
                    <a:gd name="T25" fmla="*/ 42 h 204"/>
                    <a:gd name="T26" fmla="*/ 239 w 250"/>
                    <a:gd name="T27" fmla="*/ 81 h 204"/>
                    <a:gd name="T28" fmla="*/ 239 w 250"/>
                    <a:gd name="T29" fmla="*/ 80 h 204"/>
                    <a:gd name="T30" fmla="*/ 200 w 250"/>
                    <a:gd name="T31" fmla="*/ 84 h 204"/>
                    <a:gd name="T32" fmla="*/ 179 w 250"/>
                    <a:gd name="T33" fmla="*/ 71 h 204"/>
                    <a:gd name="T34" fmla="*/ 179 w 250"/>
                    <a:gd name="T35" fmla="*/ 71 h 204"/>
                    <a:gd name="T36" fmla="*/ 193 w 250"/>
                    <a:gd name="T37" fmla="*/ 126 h 204"/>
                    <a:gd name="T38" fmla="*/ 183 w 250"/>
                    <a:gd name="T39" fmla="*/ 128 h 204"/>
                    <a:gd name="T40" fmla="*/ 162 w 250"/>
                    <a:gd name="T41" fmla="*/ 119 h 204"/>
                    <a:gd name="T42" fmla="*/ 151 w 250"/>
                    <a:gd name="T43" fmla="*/ 123 h 204"/>
                    <a:gd name="T44" fmla="*/ 156 w 250"/>
                    <a:gd name="T45" fmla="*/ 145 h 204"/>
                    <a:gd name="T46" fmla="*/ 163 w 250"/>
                    <a:gd name="T47" fmla="*/ 157 h 204"/>
                    <a:gd name="T48" fmla="*/ 166 w 250"/>
                    <a:gd name="T49" fmla="*/ 16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204">
                      <a:moveTo>
                        <a:pt x="166" y="164"/>
                      </a:moveTo>
                      <a:cubicBezTo>
                        <a:pt x="166" y="164"/>
                        <a:pt x="172" y="195"/>
                        <a:pt x="153" y="204"/>
                      </a:cubicBezTo>
                      <a:cubicBezTo>
                        <a:pt x="153" y="204"/>
                        <a:pt x="153" y="204"/>
                        <a:pt x="153" y="204"/>
                      </a:cubicBezTo>
                      <a:cubicBezTo>
                        <a:pt x="153" y="204"/>
                        <a:pt x="153" y="204"/>
                        <a:pt x="152" y="204"/>
                      </a:cubicBezTo>
                      <a:cubicBezTo>
                        <a:pt x="126" y="204"/>
                        <a:pt x="100" y="192"/>
                        <a:pt x="82" y="173"/>
                      </a:cubicBezTo>
                      <a:cubicBezTo>
                        <a:pt x="79" y="174"/>
                        <a:pt x="76" y="175"/>
                        <a:pt x="72" y="176"/>
                      </a:cubicBezTo>
                      <a:cubicBezTo>
                        <a:pt x="40" y="181"/>
                        <a:pt x="10" y="160"/>
                        <a:pt x="5" y="128"/>
                      </a:cubicBezTo>
                      <a:cubicBezTo>
                        <a:pt x="0" y="96"/>
                        <a:pt x="21" y="66"/>
                        <a:pt x="53" y="61"/>
                      </a:cubicBezTo>
                      <a:cubicBezTo>
                        <a:pt x="57" y="60"/>
                        <a:pt x="60" y="60"/>
                        <a:pt x="64" y="60"/>
                      </a:cubicBezTo>
                      <a:cubicBezTo>
                        <a:pt x="69" y="50"/>
                        <a:pt x="76" y="40"/>
                        <a:pt x="87" y="30"/>
                      </a:cubicBezTo>
                      <a:cubicBezTo>
                        <a:pt x="97" y="20"/>
                        <a:pt x="110" y="13"/>
                        <a:pt x="125" y="8"/>
                      </a:cubicBezTo>
                      <a:cubicBezTo>
                        <a:pt x="150" y="0"/>
                        <a:pt x="175" y="3"/>
                        <a:pt x="197" y="13"/>
                      </a:cubicBezTo>
                      <a:cubicBezTo>
                        <a:pt x="218" y="9"/>
                        <a:pt x="239" y="21"/>
                        <a:pt x="246" y="42"/>
                      </a:cubicBezTo>
                      <a:cubicBezTo>
                        <a:pt x="250" y="56"/>
                        <a:pt x="247" y="70"/>
                        <a:pt x="239" y="81"/>
                      </a:cubicBezTo>
                      <a:cubicBezTo>
                        <a:pt x="239" y="81"/>
                        <a:pt x="239" y="81"/>
                        <a:pt x="239" y="80"/>
                      </a:cubicBezTo>
                      <a:cubicBezTo>
                        <a:pt x="224" y="88"/>
                        <a:pt x="211" y="87"/>
                        <a:pt x="200" y="84"/>
                      </a:cubicBezTo>
                      <a:cubicBezTo>
                        <a:pt x="188" y="80"/>
                        <a:pt x="180" y="72"/>
                        <a:pt x="179" y="71"/>
                      </a:cubicBezTo>
                      <a:cubicBezTo>
                        <a:pt x="179" y="71"/>
                        <a:pt x="179" y="71"/>
                        <a:pt x="179" y="71"/>
                      </a:cubicBezTo>
                      <a:cubicBezTo>
                        <a:pt x="193" y="126"/>
                        <a:pt x="193" y="126"/>
                        <a:pt x="193" y="126"/>
                      </a:cubicBezTo>
                      <a:cubicBezTo>
                        <a:pt x="194" y="134"/>
                        <a:pt x="183" y="128"/>
                        <a:pt x="183" y="128"/>
                      </a:cubicBezTo>
                      <a:cubicBezTo>
                        <a:pt x="183" y="128"/>
                        <a:pt x="172" y="121"/>
                        <a:pt x="162" y="119"/>
                      </a:cubicBezTo>
                      <a:cubicBezTo>
                        <a:pt x="157" y="118"/>
                        <a:pt x="153" y="119"/>
                        <a:pt x="151" y="123"/>
                      </a:cubicBezTo>
                      <a:cubicBezTo>
                        <a:pt x="149" y="129"/>
                        <a:pt x="152" y="137"/>
                        <a:pt x="156" y="145"/>
                      </a:cubicBezTo>
                      <a:cubicBezTo>
                        <a:pt x="158" y="149"/>
                        <a:pt x="161" y="153"/>
                        <a:pt x="163" y="157"/>
                      </a:cubicBezTo>
                      <a:cubicBezTo>
                        <a:pt x="165" y="160"/>
                        <a:pt x="166" y="164"/>
                        <a:pt x="166" y="164"/>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1" name="Freeform 12">
                  <a:extLst>
                    <a:ext uri="{FF2B5EF4-FFF2-40B4-BE49-F238E27FC236}">
                      <a16:creationId xmlns:a16="http://schemas.microsoft.com/office/drawing/2014/main" id="{5ECD28D4-3519-4B53-BC5A-AB4E5F0142DA}"/>
                    </a:ext>
                  </a:extLst>
                </p:cNvPr>
                <p:cNvSpPr>
                  <a:spLocks/>
                </p:cNvSpPr>
                <p:nvPr/>
              </p:nvSpPr>
              <p:spPr bwMode="auto">
                <a:xfrm>
                  <a:off x="3170238" y="3425825"/>
                  <a:ext cx="46038" cy="39688"/>
                </a:xfrm>
                <a:custGeom>
                  <a:avLst/>
                  <a:gdLst>
                    <a:gd name="T0" fmla="*/ 7 w 13"/>
                    <a:gd name="T1" fmla="*/ 8 h 11"/>
                    <a:gd name="T2" fmla="*/ 12 w 13"/>
                    <a:gd name="T3" fmla="*/ 10 h 11"/>
                    <a:gd name="T4" fmla="*/ 13 w 13"/>
                    <a:gd name="T5" fmla="*/ 6 h 11"/>
                    <a:gd name="T6" fmla="*/ 6 w 13"/>
                    <a:gd name="T7" fmla="*/ 0 h 11"/>
                    <a:gd name="T8" fmla="*/ 0 w 13"/>
                    <a:gd name="T9" fmla="*/ 7 h 11"/>
                    <a:gd name="T10" fmla="*/ 2 w 13"/>
                    <a:gd name="T11" fmla="*/ 11 h 11"/>
                    <a:gd name="T12" fmla="*/ 7 w 13"/>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13" h="11">
                      <a:moveTo>
                        <a:pt x="7" y="8"/>
                      </a:moveTo>
                      <a:cubicBezTo>
                        <a:pt x="9" y="8"/>
                        <a:pt x="11" y="9"/>
                        <a:pt x="12" y="10"/>
                      </a:cubicBezTo>
                      <a:cubicBezTo>
                        <a:pt x="13" y="9"/>
                        <a:pt x="13" y="8"/>
                        <a:pt x="13" y="6"/>
                      </a:cubicBezTo>
                      <a:cubicBezTo>
                        <a:pt x="13" y="3"/>
                        <a:pt x="10" y="0"/>
                        <a:pt x="6" y="0"/>
                      </a:cubicBezTo>
                      <a:cubicBezTo>
                        <a:pt x="3" y="1"/>
                        <a:pt x="0" y="4"/>
                        <a:pt x="0" y="7"/>
                      </a:cubicBezTo>
                      <a:cubicBezTo>
                        <a:pt x="0" y="9"/>
                        <a:pt x="1" y="10"/>
                        <a:pt x="2" y="11"/>
                      </a:cubicBezTo>
                      <a:cubicBezTo>
                        <a:pt x="3" y="10"/>
                        <a:pt x="5" y="8"/>
                        <a:pt x="7"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2" name="Freeform 13">
                  <a:extLst>
                    <a:ext uri="{FF2B5EF4-FFF2-40B4-BE49-F238E27FC236}">
                      <a16:creationId xmlns:a16="http://schemas.microsoft.com/office/drawing/2014/main" id="{9AF454BE-D480-41BC-AEAB-86E824926A77}"/>
                    </a:ext>
                  </a:extLst>
                </p:cNvPr>
                <p:cNvSpPr>
                  <a:spLocks/>
                </p:cNvSpPr>
                <p:nvPr/>
              </p:nvSpPr>
              <p:spPr bwMode="auto">
                <a:xfrm>
                  <a:off x="3238501" y="3643313"/>
                  <a:ext cx="100013" cy="14288"/>
                </a:xfrm>
                <a:custGeom>
                  <a:avLst/>
                  <a:gdLst>
                    <a:gd name="T0" fmla="*/ 0 w 28"/>
                    <a:gd name="T1" fmla="*/ 2 h 4"/>
                    <a:gd name="T2" fmla="*/ 13 w 28"/>
                    <a:gd name="T3" fmla="*/ 2 h 4"/>
                    <a:gd name="T4" fmla="*/ 22 w 28"/>
                    <a:gd name="T5" fmla="*/ 1 h 4"/>
                    <a:gd name="T6" fmla="*/ 26 w 28"/>
                    <a:gd name="T7" fmla="*/ 1 h 4"/>
                    <a:gd name="T8" fmla="*/ 28 w 28"/>
                    <a:gd name="T9" fmla="*/ 2 h 4"/>
                    <a:gd name="T10" fmla="*/ 27 w 28"/>
                    <a:gd name="T11" fmla="*/ 3 h 4"/>
                    <a:gd name="T12" fmla="*/ 27 w 28"/>
                    <a:gd name="T13" fmla="*/ 3 h 4"/>
                    <a:gd name="T14" fmla="*/ 27 w 28"/>
                    <a:gd name="T15" fmla="*/ 4 h 4"/>
                    <a:gd name="T16" fmla="*/ 22 w 28"/>
                    <a:gd name="T17" fmla="*/ 4 h 4"/>
                    <a:gd name="T18" fmla="*/ 13 w 28"/>
                    <a:gd name="T19" fmla="*/ 4 h 4"/>
                    <a:gd name="T20" fmla="*/ 0 w 28"/>
                    <a:gd name="T21"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2"/>
                      </a:moveTo>
                      <a:cubicBezTo>
                        <a:pt x="0" y="2"/>
                        <a:pt x="7" y="2"/>
                        <a:pt x="13" y="2"/>
                      </a:cubicBezTo>
                      <a:cubicBezTo>
                        <a:pt x="16" y="2"/>
                        <a:pt x="20" y="2"/>
                        <a:pt x="22" y="1"/>
                      </a:cubicBezTo>
                      <a:cubicBezTo>
                        <a:pt x="24" y="1"/>
                        <a:pt x="26" y="1"/>
                        <a:pt x="26" y="1"/>
                      </a:cubicBezTo>
                      <a:cubicBezTo>
                        <a:pt x="27" y="0"/>
                        <a:pt x="28" y="1"/>
                        <a:pt x="28" y="2"/>
                      </a:cubicBezTo>
                      <a:cubicBezTo>
                        <a:pt x="28" y="2"/>
                        <a:pt x="28" y="3"/>
                        <a:pt x="27" y="3"/>
                      </a:cubicBezTo>
                      <a:cubicBezTo>
                        <a:pt x="27" y="3"/>
                        <a:pt x="27" y="3"/>
                        <a:pt x="27" y="3"/>
                      </a:cubicBezTo>
                      <a:cubicBezTo>
                        <a:pt x="27" y="4"/>
                        <a:pt x="27" y="4"/>
                        <a:pt x="27" y="4"/>
                      </a:cubicBezTo>
                      <a:cubicBezTo>
                        <a:pt x="27" y="4"/>
                        <a:pt x="25" y="4"/>
                        <a:pt x="22" y="4"/>
                      </a:cubicBezTo>
                      <a:cubicBezTo>
                        <a:pt x="20" y="4"/>
                        <a:pt x="16" y="4"/>
                        <a:pt x="13" y="4"/>
                      </a:cubicBezTo>
                      <a:cubicBezTo>
                        <a:pt x="7" y="3"/>
                        <a:pt x="0" y="2"/>
                        <a:pt x="0" y="2"/>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3" name="Freeform 14">
                  <a:extLst>
                    <a:ext uri="{FF2B5EF4-FFF2-40B4-BE49-F238E27FC236}">
                      <a16:creationId xmlns:a16="http://schemas.microsoft.com/office/drawing/2014/main" id="{866E2633-0DB2-42D2-9709-FD8B4FCFDC98}"/>
                    </a:ext>
                  </a:extLst>
                </p:cNvPr>
                <p:cNvSpPr>
                  <a:spLocks/>
                </p:cNvSpPr>
                <p:nvPr/>
              </p:nvSpPr>
              <p:spPr bwMode="auto">
                <a:xfrm>
                  <a:off x="3238501" y="3649663"/>
                  <a:ext cx="100013" cy="14288"/>
                </a:xfrm>
                <a:custGeom>
                  <a:avLst/>
                  <a:gdLst>
                    <a:gd name="T0" fmla="*/ 0 w 28"/>
                    <a:gd name="T1" fmla="*/ 0 h 4"/>
                    <a:gd name="T2" fmla="*/ 13 w 28"/>
                    <a:gd name="T3" fmla="*/ 1 h 4"/>
                    <a:gd name="T4" fmla="*/ 22 w 28"/>
                    <a:gd name="T5" fmla="*/ 2 h 4"/>
                    <a:gd name="T6" fmla="*/ 26 w 28"/>
                    <a:gd name="T7" fmla="*/ 1 h 4"/>
                    <a:gd name="T8" fmla="*/ 28 w 28"/>
                    <a:gd name="T9" fmla="*/ 3 h 4"/>
                    <a:gd name="T10" fmla="*/ 26 w 28"/>
                    <a:gd name="T11" fmla="*/ 4 h 4"/>
                    <a:gd name="T12" fmla="*/ 26 w 28"/>
                    <a:gd name="T13" fmla="*/ 4 h 4"/>
                    <a:gd name="T14" fmla="*/ 26 w 28"/>
                    <a:gd name="T15" fmla="*/ 4 h 4"/>
                    <a:gd name="T16" fmla="*/ 22 w 28"/>
                    <a:gd name="T17" fmla="*/ 4 h 4"/>
                    <a:gd name="T18" fmla="*/ 13 w 28"/>
                    <a:gd name="T19" fmla="*/ 3 h 4"/>
                    <a:gd name="T20" fmla="*/ 0 w 28"/>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4">
                      <a:moveTo>
                        <a:pt x="0" y="0"/>
                      </a:moveTo>
                      <a:cubicBezTo>
                        <a:pt x="0" y="0"/>
                        <a:pt x="7" y="1"/>
                        <a:pt x="13" y="1"/>
                      </a:cubicBezTo>
                      <a:cubicBezTo>
                        <a:pt x="16" y="2"/>
                        <a:pt x="20" y="2"/>
                        <a:pt x="22" y="2"/>
                      </a:cubicBezTo>
                      <a:cubicBezTo>
                        <a:pt x="24" y="1"/>
                        <a:pt x="26" y="1"/>
                        <a:pt x="26" y="1"/>
                      </a:cubicBezTo>
                      <a:cubicBezTo>
                        <a:pt x="27" y="1"/>
                        <a:pt x="27" y="2"/>
                        <a:pt x="28" y="3"/>
                      </a:cubicBezTo>
                      <a:cubicBezTo>
                        <a:pt x="28" y="3"/>
                        <a:pt x="27" y="4"/>
                        <a:pt x="26" y="4"/>
                      </a:cubicBezTo>
                      <a:cubicBezTo>
                        <a:pt x="26" y="4"/>
                        <a:pt x="26" y="4"/>
                        <a:pt x="26" y="4"/>
                      </a:cubicBezTo>
                      <a:cubicBezTo>
                        <a:pt x="26" y="4"/>
                        <a:pt x="26" y="4"/>
                        <a:pt x="26" y="4"/>
                      </a:cubicBezTo>
                      <a:cubicBezTo>
                        <a:pt x="26" y="4"/>
                        <a:pt x="24" y="4"/>
                        <a:pt x="22" y="4"/>
                      </a:cubicBezTo>
                      <a:cubicBezTo>
                        <a:pt x="19" y="4"/>
                        <a:pt x="16" y="3"/>
                        <a:pt x="13" y="3"/>
                      </a:cubicBezTo>
                      <a:cubicBezTo>
                        <a:pt x="6" y="2"/>
                        <a:pt x="0" y="0"/>
                        <a:pt x="0" y="0"/>
                      </a:cubicBezTo>
                      <a:close/>
                    </a:path>
                  </a:pathLst>
                </a:custGeom>
                <a:solidFill>
                  <a:srgbClr val="8A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4" name="Freeform 15">
                  <a:extLst>
                    <a:ext uri="{FF2B5EF4-FFF2-40B4-BE49-F238E27FC236}">
                      <a16:creationId xmlns:a16="http://schemas.microsoft.com/office/drawing/2014/main" id="{6476C2D8-EB1F-435A-A36E-A9B1665B6E44}"/>
                    </a:ext>
                  </a:extLst>
                </p:cNvPr>
                <p:cNvSpPr>
                  <a:spLocks/>
                </p:cNvSpPr>
                <p:nvPr/>
              </p:nvSpPr>
              <p:spPr bwMode="auto">
                <a:xfrm>
                  <a:off x="3911601" y="4330700"/>
                  <a:ext cx="438150" cy="333375"/>
                </a:xfrm>
                <a:custGeom>
                  <a:avLst/>
                  <a:gdLst>
                    <a:gd name="T0" fmla="*/ 121 w 123"/>
                    <a:gd name="T1" fmla="*/ 56 h 94"/>
                    <a:gd name="T2" fmla="*/ 119 w 123"/>
                    <a:gd name="T3" fmla="*/ 48 h 94"/>
                    <a:gd name="T4" fmla="*/ 122 w 123"/>
                    <a:gd name="T5" fmla="*/ 43 h 94"/>
                    <a:gd name="T6" fmla="*/ 116 w 123"/>
                    <a:gd name="T7" fmla="*/ 33 h 94"/>
                    <a:gd name="T8" fmla="*/ 104 w 123"/>
                    <a:gd name="T9" fmla="*/ 30 h 94"/>
                    <a:gd name="T10" fmla="*/ 86 w 123"/>
                    <a:gd name="T11" fmla="*/ 23 h 94"/>
                    <a:gd name="T12" fmla="*/ 106 w 123"/>
                    <a:gd name="T13" fmla="*/ 17 h 94"/>
                    <a:gd name="T14" fmla="*/ 109 w 123"/>
                    <a:gd name="T15" fmla="*/ 0 h 94"/>
                    <a:gd name="T16" fmla="*/ 64 w 123"/>
                    <a:gd name="T17" fmla="*/ 11 h 94"/>
                    <a:gd name="T18" fmla="*/ 49 w 123"/>
                    <a:gd name="T19" fmla="*/ 25 h 94"/>
                    <a:gd name="T20" fmla="*/ 0 w 123"/>
                    <a:gd name="T21" fmla="*/ 49 h 94"/>
                    <a:gd name="T22" fmla="*/ 10 w 123"/>
                    <a:gd name="T23" fmla="*/ 94 h 94"/>
                    <a:gd name="T24" fmla="*/ 66 w 123"/>
                    <a:gd name="T25" fmla="*/ 80 h 94"/>
                    <a:gd name="T26" fmla="*/ 93 w 123"/>
                    <a:gd name="T27" fmla="*/ 82 h 94"/>
                    <a:gd name="T28" fmla="*/ 103 w 123"/>
                    <a:gd name="T29" fmla="*/ 76 h 94"/>
                    <a:gd name="T30" fmla="*/ 103 w 123"/>
                    <a:gd name="T31" fmla="*/ 72 h 94"/>
                    <a:gd name="T32" fmla="*/ 112 w 123"/>
                    <a:gd name="T33" fmla="*/ 66 h 94"/>
                    <a:gd name="T34" fmla="*/ 111 w 123"/>
                    <a:gd name="T35" fmla="*/ 61 h 94"/>
                    <a:gd name="T36" fmla="*/ 111 w 123"/>
                    <a:gd name="T37" fmla="*/ 61 h 94"/>
                    <a:gd name="T38" fmla="*/ 121 w 123"/>
                    <a:gd name="T39" fmla="*/ 5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 h="94">
                      <a:moveTo>
                        <a:pt x="121" y="56"/>
                      </a:moveTo>
                      <a:cubicBezTo>
                        <a:pt x="122" y="53"/>
                        <a:pt x="121" y="50"/>
                        <a:pt x="119" y="48"/>
                      </a:cubicBezTo>
                      <a:cubicBezTo>
                        <a:pt x="120" y="46"/>
                        <a:pt x="121" y="45"/>
                        <a:pt x="122" y="43"/>
                      </a:cubicBezTo>
                      <a:cubicBezTo>
                        <a:pt x="123" y="39"/>
                        <a:pt x="120" y="35"/>
                        <a:pt x="116" y="33"/>
                      </a:cubicBezTo>
                      <a:cubicBezTo>
                        <a:pt x="104" y="30"/>
                        <a:pt x="104" y="30"/>
                        <a:pt x="104" y="30"/>
                      </a:cubicBezTo>
                      <a:cubicBezTo>
                        <a:pt x="86" y="23"/>
                        <a:pt x="86" y="23"/>
                        <a:pt x="86" y="23"/>
                      </a:cubicBezTo>
                      <a:cubicBezTo>
                        <a:pt x="106" y="17"/>
                        <a:pt x="106" y="17"/>
                        <a:pt x="106" y="17"/>
                      </a:cubicBezTo>
                      <a:cubicBezTo>
                        <a:pt x="106" y="17"/>
                        <a:pt x="117" y="8"/>
                        <a:pt x="109" y="0"/>
                      </a:cubicBezTo>
                      <a:cubicBezTo>
                        <a:pt x="75" y="11"/>
                        <a:pt x="75" y="5"/>
                        <a:pt x="64" y="11"/>
                      </a:cubicBezTo>
                      <a:cubicBezTo>
                        <a:pt x="57" y="14"/>
                        <a:pt x="52" y="19"/>
                        <a:pt x="49" y="25"/>
                      </a:cubicBezTo>
                      <a:cubicBezTo>
                        <a:pt x="47" y="28"/>
                        <a:pt x="0" y="49"/>
                        <a:pt x="0" y="49"/>
                      </a:cubicBezTo>
                      <a:cubicBezTo>
                        <a:pt x="10" y="94"/>
                        <a:pt x="10" y="94"/>
                        <a:pt x="10" y="94"/>
                      </a:cubicBezTo>
                      <a:cubicBezTo>
                        <a:pt x="66" y="80"/>
                        <a:pt x="66" y="80"/>
                        <a:pt x="66" y="80"/>
                      </a:cubicBezTo>
                      <a:cubicBezTo>
                        <a:pt x="93" y="82"/>
                        <a:pt x="93" y="82"/>
                        <a:pt x="93" y="82"/>
                      </a:cubicBezTo>
                      <a:cubicBezTo>
                        <a:pt x="97" y="83"/>
                        <a:pt x="101" y="81"/>
                        <a:pt x="103" y="76"/>
                      </a:cubicBezTo>
                      <a:cubicBezTo>
                        <a:pt x="103" y="75"/>
                        <a:pt x="103" y="73"/>
                        <a:pt x="103" y="72"/>
                      </a:cubicBezTo>
                      <a:cubicBezTo>
                        <a:pt x="107" y="73"/>
                        <a:pt x="110" y="70"/>
                        <a:pt x="112" y="66"/>
                      </a:cubicBezTo>
                      <a:cubicBezTo>
                        <a:pt x="112" y="65"/>
                        <a:pt x="112" y="63"/>
                        <a:pt x="111" y="61"/>
                      </a:cubicBezTo>
                      <a:cubicBezTo>
                        <a:pt x="111" y="61"/>
                        <a:pt x="111" y="61"/>
                        <a:pt x="111" y="61"/>
                      </a:cubicBezTo>
                      <a:cubicBezTo>
                        <a:pt x="116" y="63"/>
                        <a:pt x="120" y="60"/>
                        <a:pt x="121" y="56"/>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5" name="Freeform 80">
                  <a:extLst>
                    <a:ext uri="{FF2B5EF4-FFF2-40B4-BE49-F238E27FC236}">
                      <a16:creationId xmlns:a16="http://schemas.microsoft.com/office/drawing/2014/main" id="{DCBEAC01-7340-4E0F-80D0-11DED4E3F38B}"/>
                    </a:ext>
                  </a:extLst>
                </p:cNvPr>
                <p:cNvSpPr>
                  <a:spLocks/>
                </p:cNvSpPr>
                <p:nvPr/>
              </p:nvSpPr>
              <p:spPr bwMode="auto">
                <a:xfrm>
                  <a:off x="2728913" y="3925888"/>
                  <a:ext cx="815975" cy="1017588"/>
                </a:xfrm>
                <a:custGeom>
                  <a:avLst/>
                  <a:gdLst>
                    <a:gd name="T0" fmla="*/ 211 w 229"/>
                    <a:gd name="T1" fmla="*/ 274 h 287"/>
                    <a:gd name="T2" fmla="*/ 159 w 229"/>
                    <a:gd name="T3" fmla="*/ 269 h 287"/>
                    <a:gd name="T4" fmla="*/ 23 w 229"/>
                    <a:gd name="T5" fmla="*/ 94 h 287"/>
                    <a:gd name="T6" fmla="*/ 23 w 229"/>
                    <a:gd name="T7" fmla="*/ 94 h 287"/>
                    <a:gd name="T8" fmla="*/ 17 w 229"/>
                    <a:gd name="T9" fmla="*/ 88 h 287"/>
                    <a:gd name="T10" fmla="*/ 25 w 229"/>
                    <a:gd name="T11" fmla="*/ 17 h 287"/>
                    <a:gd name="T12" fmla="*/ 96 w 229"/>
                    <a:gd name="T13" fmla="*/ 25 h 287"/>
                    <a:gd name="T14" fmla="*/ 96 w 229"/>
                    <a:gd name="T15" fmla="*/ 25 h 287"/>
                    <a:gd name="T16" fmla="*/ 216 w 229"/>
                    <a:gd name="T17" fmla="*/ 223 h 287"/>
                    <a:gd name="T18" fmla="*/ 211 w 229"/>
                    <a:gd name="T19" fmla="*/ 27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287">
                      <a:moveTo>
                        <a:pt x="211" y="274"/>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4"/>
                        <a:pt x="25" y="17"/>
                      </a:cubicBezTo>
                      <a:cubicBezTo>
                        <a:pt x="47" y="0"/>
                        <a:pt x="79" y="4"/>
                        <a:pt x="96" y="25"/>
                      </a:cubicBezTo>
                      <a:cubicBezTo>
                        <a:pt x="96" y="25"/>
                        <a:pt x="96" y="25"/>
                        <a:pt x="96" y="25"/>
                      </a:cubicBezTo>
                      <a:cubicBezTo>
                        <a:pt x="216" y="223"/>
                        <a:pt x="216" y="223"/>
                        <a:pt x="216" y="223"/>
                      </a:cubicBezTo>
                      <a:cubicBezTo>
                        <a:pt x="229" y="238"/>
                        <a:pt x="226" y="262"/>
                        <a:pt x="211" y="274"/>
                      </a:cubicBezTo>
                      <a:close/>
                    </a:path>
                  </a:pathLst>
                </a:custGeom>
                <a:solidFill>
                  <a:srgbClr val="00524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6" name="Freeform 83">
                  <a:extLst>
                    <a:ext uri="{FF2B5EF4-FFF2-40B4-BE49-F238E27FC236}">
                      <a16:creationId xmlns:a16="http://schemas.microsoft.com/office/drawing/2014/main" id="{B3D4B3D4-9CE4-49CC-958F-7EE641B062B6}"/>
                    </a:ext>
                  </a:extLst>
                </p:cNvPr>
                <p:cNvSpPr>
                  <a:spLocks/>
                </p:cNvSpPr>
                <p:nvPr/>
              </p:nvSpPr>
              <p:spPr bwMode="auto">
                <a:xfrm>
                  <a:off x="3690938" y="6507163"/>
                  <a:ext cx="844550" cy="223838"/>
                </a:xfrm>
                <a:custGeom>
                  <a:avLst/>
                  <a:gdLst>
                    <a:gd name="T0" fmla="*/ 0 w 237"/>
                    <a:gd name="T1" fmla="*/ 17 h 63"/>
                    <a:gd name="T2" fmla="*/ 6 w 237"/>
                    <a:gd name="T3" fmla="*/ 53 h 63"/>
                    <a:gd name="T4" fmla="*/ 29 w 237"/>
                    <a:gd name="T5" fmla="*/ 62 h 63"/>
                    <a:gd name="T6" fmla="*/ 140 w 237"/>
                    <a:gd name="T7" fmla="*/ 51 h 63"/>
                    <a:gd name="T8" fmla="*/ 214 w 237"/>
                    <a:gd name="T9" fmla="*/ 35 h 63"/>
                    <a:gd name="T10" fmla="*/ 218 w 237"/>
                    <a:gd name="T11" fmla="*/ 18 h 63"/>
                    <a:gd name="T12" fmla="*/ 112 w 237"/>
                    <a:gd name="T13" fmla="*/ 5 h 63"/>
                    <a:gd name="T14" fmla="*/ 0 w 237"/>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7" h="63">
                      <a:moveTo>
                        <a:pt x="0" y="17"/>
                      </a:moveTo>
                      <a:cubicBezTo>
                        <a:pt x="6" y="53"/>
                        <a:pt x="6" y="53"/>
                        <a:pt x="6" y="53"/>
                      </a:cubicBezTo>
                      <a:cubicBezTo>
                        <a:pt x="9" y="61"/>
                        <a:pt x="17" y="63"/>
                        <a:pt x="29" y="62"/>
                      </a:cubicBezTo>
                      <a:cubicBezTo>
                        <a:pt x="140" y="51"/>
                        <a:pt x="140" y="51"/>
                        <a:pt x="140" y="51"/>
                      </a:cubicBezTo>
                      <a:cubicBezTo>
                        <a:pt x="158" y="49"/>
                        <a:pt x="214" y="35"/>
                        <a:pt x="214" y="35"/>
                      </a:cubicBezTo>
                      <a:cubicBezTo>
                        <a:pt x="237" y="27"/>
                        <a:pt x="224" y="17"/>
                        <a:pt x="218" y="18"/>
                      </a:cubicBezTo>
                      <a:cubicBezTo>
                        <a:pt x="199" y="19"/>
                        <a:pt x="150" y="10"/>
                        <a:pt x="112" y="5"/>
                      </a:cubicBezTo>
                      <a:cubicBezTo>
                        <a:pt x="80"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7" name="Freeform 84">
                  <a:extLst>
                    <a:ext uri="{FF2B5EF4-FFF2-40B4-BE49-F238E27FC236}">
                      <a16:creationId xmlns:a16="http://schemas.microsoft.com/office/drawing/2014/main" id="{57408118-D757-4186-847D-5D4200D9178C}"/>
                    </a:ext>
                  </a:extLst>
                </p:cNvPr>
                <p:cNvSpPr>
                  <a:spLocks/>
                </p:cNvSpPr>
                <p:nvPr/>
              </p:nvSpPr>
              <p:spPr bwMode="auto">
                <a:xfrm>
                  <a:off x="3684588" y="6426200"/>
                  <a:ext cx="558800" cy="173038"/>
                </a:xfrm>
                <a:custGeom>
                  <a:avLst/>
                  <a:gdLst>
                    <a:gd name="T0" fmla="*/ 1 w 157"/>
                    <a:gd name="T1" fmla="*/ 10 h 49"/>
                    <a:gd name="T2" fmla="*/ 2 w 157"/>
                    <a:gd name="T3" fmla="*/ 40 h 49"/>
                    <a:gd name="T4" fmla="*/ 136 w 157"/>
                    <a:gd name="T5" fmla="*/ 40 h 49"/>
                    <a:gd name="T6" fmla="*/ 150 w 157"/>
                    <a:gd name="T7" fmla="*/ 33 h 49"/>
                    <a:gd name="T8" fmla="*/ 51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3" y="21"/>
                        <a:pt x="0" y="33"/>
                        <a:pt x="2" y="40"/>
                      </a:cubicBezTo>
                      <a:cubicBezTo>
                        <a:pt x="5" y="49"/>
                        <a:pt x="136" y="40"/>
                        <a:pt x="136" y="40"/>
                      </a:cubicBezTo>
                      <a:cubicBezTo>
                        <a:pt x="139" y="40"/>
                        <a:pt x="157" y="34"/>
                        <a:pt x="150" y="33"/>
                      </a:cubicBezTo>
                      <a:cubicBezTo>
                        <a:pt x="118" y="29"/>
                        <a:pt x="51" y="13"/>
                        <a:pt x="51"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8" name="Freeform 85">
                  <a:extLst>
                    <a:ext uri="{FF2B5EF4-FFF2-40B4-BE49-F238E27FC236}">
                      <a16:creationId xmlns:a16="http://schemas.microsoft.com/office/drawing/2014/main" id="{4038FE78-76F7-483E-9651-4E5B950AAB69}"/>
                    </a:ext>
                  </a:extLst>
                </p:cNvPr>
                <p:cNvSpPr>
                  <a:spLocks/>
                </p:cNvSpPr>
                <p:nvPr/>
              </p:nvSpPr>
              <p:spPr bwMode="auto">
                <a:xfrm>
                  <a:off x="3894138" y="5465763"/>
                  <a:ext cx="549275" cy="1109663"/>
                </a:xfrm>
                <a:custGeom>
                  <a:avLst/>
                  <a:gdLst>
                    <a:gd name="T0" fmla="*/ 207 w 346"/>
                    <a:gd name="T1" fmla="*/ 696 h 699"/>
                    <a:gd name="T2" fmla="*/ 346 w 346"/>
                    <a:gd name="T3" fmla="*/ 699 h 699"/>
                    <a:gd name="T4" fmla="*/ 117 w 346"/>
                    <a:gd name="T5" fmla="*/ 0 h 699"/>
                    <a:gd name="T6" fmla="*/ 0 w 346"/>
                    <a:gd name="T7" fmla="*/ 33 h 699"/>
                    <a:gd name="T8" fmla="*/ 207 w 346"/>
                    <a:gd name="T9" fmla="*/ 696 h 699"/>
                  </a:gdLst>
                  <a:ahLst/>
                  <a:cxnLst>
                    <a:cxn ang="0">
                      <a:pos x="T0" y="T1"/>
                    </a:cxn>
                    <a:cxn ang="0">
                      <a:pos x="T2" y="T3"/>
                    </a:cxn>
                    <a:cxn ang="0">
                      <a:pos x="T4" y="T5"/>
                    </a:cxn>
                    <a:cxn ang="0">
                      <a:pos x="T6" y="T7"/>
                    </a:cxn>
                    <a:cxn ang="0">
                      <a:pos x="T8" y="T9"/>
                    </a:cxn>
                  </a:cxnLst>
                  <a:rect l="0" t="0" r="r" b="b"/>
                  <a:pathLst>
                    <a:path w="346" h="699">
                      <a:moveTo>
                        <a:pt x="207" y="696"/>
                      </a:moveTo>
                      <a:lnTo>
                        <a:pt x="346" y="699"/>
                      </a:lnTo>
                      <a:lnTo>
                        <a:pt x="117" y="0"/>
                      </a:lnTo>
                      <a:lnTo>
                        <a:pt x="0" y="33"/>
                      </a:lnTo>
                      <a:lnTo>
                        <a:pt x="207" y="696"/>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79" name="Freeform 86">
                  <a:extLst>
                    <a:ext uri="{FF2B5EF4-FFF2-40B4-BE49-F238E27FC236}">
                      <a16:creationId xmlns:a16="http://schemas.microsoft.com/office/drawing/2014/main" id="{0A930ECE-1BC0-4646-BB17-0B21AEF31F13}"/>
                    </a:ext>
                  </a:extLst>
                </p:cNvPr>
                <p:cNvSpPr>
                  <a:spLocks/>
                </p:cNvSpPr>
                <p:nvPr/>
              </p:nvSpPr>
              <p:spPr bwMode="auto">
                <a:xfrm>
                  <a:off x="3519488" y="5546725"/>
                  <a:ext cx="392113" cy="1017588"/>
                </a:xfrm>
                <a:custGeom>
                  <a:avLst/>
                  <a:gdLst>
                    <a:gd name="T0" fmla="*/ 113 w 247"/>
                    <a:gd name="T1" fmla="*/ 641 h 641"/>
                    <a:gd name="T2" fmla="*/ 247 w 247"/>
                    <a:gd name="T3" fmla="*/ 637 h 641"/>
                    <a:gd name="T4" fmla="*/ 139 w 247"/>
                    <a:gd name="T5" fmla="*/ 0 h 641"/>
                    <a:gd name="T6" fmla="*/ 0 w 247"/>
                    <a:gd name="T7" fmla="*/ 0 h 641"/>
                    <a:gd name="T8" fmla="*/ 113 w 247"/>
                    <a:gd name="T9" fmla="*/ 641 h 641"/>
                  </a:gdLst>
                  <a:ahLst/>
                  <a:cxnLst>
                    <a:cxn ang="0">
                      <a:pos x="T0" y="T1"/>
                    </a:cxn>
                    <a:cxn ang="0">
                      <a:pos x="T2" y="T3"/>
                    </a:cxn>
                    <a:cxn ang="0">
                      <a:pos x="T4" y="T5"/>
                    </a:cxn>
                    <a:cxn ang="0">
                      <a:pos x="T6" y="T7"/>
                    </a:cxn>
                    <a:cxn ang="0">
                      <a:pos x="T8" y="T9"/>
                    </a:cxn>
                  </a:cxnLst>
                  <a:rect l="0" t="0" r="r" b="b"/>
                  <a:pathLst>
                    <a:path w="247" h="641">
                      <a:moveTo>
                        <a:pt x="113" y="641"/>
                      </a:moveTo>
                      <a:lnTo>
                        <a:pt x="247" y="637"/>
                      </a:lnTo>
                      <a:lnTo>
                        <a:pt x="139" y="0"/>
                      </a:lnTo>
                      <a:lnTo>
                        <a:pt x="0" y="0"/>
                      </a:lnTo>
                      <a:lnTo>
                        <a:pt x="113" y="641"/>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0" name="Rectangle 87">
                  <a:extLst>
                    <a:ext uri="{FF2B5EF4-FFF2-40B4-BE49-F238E27FC236}">
                      <a16:creationId xmlns:a16="http://schemas.microsoft.com/office/drawing/2014/main" id="{FD7D14D3-AE58-4B64-B443-010BF2D95D45}"/>
                    </a:ext>
                  </a:extLst>
                </p:cNvPr>
                <p:cNvSpPr>
                  <a:spLocks noChangeArrowheads="1"/>
                </p:cNvSpPr>
                <p:nvPr/>
              </p:nvSpPr>
              <p:spPr bwMode="auto">
                <a:xfrm>
                  <a:off x="3038476" y="5359400"/>
                  <a:ext cx="246063" cy="87313"/>
                </a:xfrm>
                <a:prstGeom prst="rect">
                  <a:avLst/>
                </a:prstGeom>
                <a:solidFill>
                  <a:srgbClr val="0082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1" name="Freeform 88">
                  <a:extLst>
                    <a:ext uri="{FF2B5EF4-FFF2-40B4-BE49-F238E27FC236}">
                      <a16:creationId xmlns:a16="http://schemas.microsoft.com/office/drawing/2014/main" id="{5D3F23D4-14F5-41CE-9A41-EA4884E1E4E3}"/>
                    </a:ext>
                  </a:extLst>
                </p:cNvPr>
                <p:cNvSpPr>
                  <a:spLocks/>
                </p:cNvSpPr>
                <p:nvPr/>
              </p:nvSpPr>
              <p:spPr bwMode="auto">
                <a:xfrm>
                  <a:off x="2928938" y="5054600"/>
                  <a:ext cx="976313" cy="1409700"/>
                </a:xfrm>
                <a:custGeom>
                  <a:avLst/>
                  <a:gdLst>
                    <a:gd name="T0" fmla="*/ 190 w 274"/>
                    <a:gd name="T1" fmla="*/ 398 h 398"/>
                    <a:gd name="T2" fmla="*/ 147 w 274"/>
                    <a:gd name="T3" fmla="*/ 111 h 398"/>
                    <a:gd name="T4" fmla="*/ 0 w 274"/>
                    <a:gd name="T5" fmla="*/ 89 h 398"/>
                    <a:gd name="T6" fmla="*/ 13 w 274"/>
                    <a:gd name="T7" fmla="*/ 0 h 398"/>
                    <a:gd name="T8" fmla="*/ 194 w 274"/>
                    <a:gd name="T9" fmla="*/ 28 h 398"/>
                    <a:gd name="T10" fmla="*/ 232 w 274"/>
                    <a:gd name="T11" fmla="*/ 67 h 398"/>
                    <a:gd name="T12" fmla="*/ 274 w 274"/>
                    <a:gd name="T13" fmla="*/ 372 h 398"/>
                    <a:gd name="T14" fmla="*/ 190 w 274"/>
                    <a:gd name="T15" fmla="*/ 398 h 3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4" h="398">
                      <a:moveTo>
                        <a:pt x="190" y="398"/>
                      </a:moveTo>
                      <a:cubicBezTo>
                        <a:pt x="147" y="111"/>
                        <a:pt x="147" y="111"/>
                        <a:pt x="147" y="111"/>
                      </a:cubicBezTo>
                      <a:cubicBezTo>
                        <a:pt x="0" y="89"/>
                        <a:pt x="0" y="89"/>
                        <a:pt x="0" y="89"/>
                      </a:cubicBezTo>
                      <a:cubicBezTo>
                        <a:pt x="13" y="0"/>
                        <a:pt x="13" y="0"/>
                        <a:pt x="13" y="0"/>
                      </a:cubicBezTo>
                      <a:cubicBezTo>
                        <a:pt x="194" y="28"/>
                        <a:pt x="194" y="28"/>
                        <a:pt x="194" y="28"/>
                      </a:cubicBezTo>
                      <a:cubicBezTo>
                        <a:pt x="214" y="31"/>
                        <a:pt x="229" y="47"/>
                        <a:pt x="232" y="67"/>
                      </a:cubicBezTo>
                      <a:cubicBezTo>
                        <a:pt x="274" y="372"/>
                        <a:pt x="274" y="372"/>
                        <a:pt x="274" y="372"/>
                      </a:cubicBezTo>
                      <a:lnTo>
                        <a:pt x="190" y="398"/>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2" name="Freeform 89">
                  <a:extLst>
                    <a:ext uri="{FF2B5EF4-FFF2-40B4-BE49-F238E27FC236}">
                      <a16:creationId xmlns:a16="http://schemas.microsoft.com/office/drawing/2014/main" id="{9D2BE2B9-ED40-4940-8A08-23B594C7A64D}"/>
                    </a:ext>
                  </a:extLst>
                </p:cNvPr>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 name="T16" fmla="*/ 395 w 487"/>
                    <a:gd name="T17" fmla="*/ 227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888">
                      <a:moveTo>
                        <a:pt x="395" y="227"/>
                      </a:moveTo>
                      <a:lnTo>
                        <a:pt x="58" y="183"/>
                      </a:lnTo>
                      <a:lnTo>
                        <a:pt x="85" y="9"/>
                      </a:lnTo>
                      <a:lnTo>
                        <a:pt x="29" y="0"/>
                      </a:lnTo>
                      <a:lnTo>
                        <a:pt x="0" y="198"/>
                      </a:lnTo>
                      <a:lnTo>
                        <a:pt x="330" y="247"/>
                      </a:lnTo>
                      <a:lnTo>
                        <a:pt x="426" y="888"/>
                      </a:lnTo>
                      <a:lnTo>
                        <a:pt x="487" y="873"/>
                      </a:lnTo>
                      <a:lnTo>
                        <a:pt x="395" y="227"/>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3" name="Freeform 90">
                  <a:extLst>
                    <a:ext uri="{FF2B5EF4-FFF2-40B4-BE49-F238E27FC236}">
                      <a16:creationId xmlns:a16="http://schemas.microsoft.com/office/drawing/2014/main" id="{3E14E936-E25A-4FCA-83D5-9B6ACDD22C66}"/>
                    </a:ext>
                  </a:extLst>
                </p:cNvPr>
                <p:cNvSpPr>
                  <a:spLocks/>
                </p:cNvSpPr>
                <p:nvPr/>
              </p:nvSpPr>
              <p:spPr bwMode="auto">
                <a:xfrm>
                  <a:off x="2928938" y="5054600"/>
                  <a:ext cx="773113" cy="1409700"/>
                </a:xfrm>
                <a:custGeom>
                  <a:avLst/>
                  <a:gdLst>
                    <a:gd name="T0" fmla="*/ 395 w 487"/>
                    <a:gd name="T1" fmla="*/ 227 h 888"/>
                    <a:gd name="T2" fmla="*/ 58 w 487"/>
                    <a:gd name="T3" fmla="*/ 183 h 888"/>
                    <a:gd name="T4" fmla="*/ 85 w 487"/>
                    <a:gd name="T5" fmla="*/ 9 h 888"/>
                    <a:gd name="T6" fmla="*/ 29 w 487"/>
                    <a:gd name="T7" fmla="*/ 0 h 888"/>
                    <a:gd name="T8" fmla="*/ 0 w 487"/>
                    <a:gd name="T9" fmla="*/ 198 h 888"/>
                    <a:gd name="T10" fmla="*/ 330 w 487"/>
                    <a:gd name="T11" fmla="*/ 247 h 888"/>
                    <a:gd name="T12" fmla="*/ 426 w 487"/>
                    <a:gd name="T13" fmla="*/ 888 h 888"/>
                    <a:gd name="T14" fmla="*/ 487 w 487"/>
                    <a:gd name="T15" fmla="*/ 873 h 8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7" h="888">
                      <a:moveTo>
                        <a:pt x="395" y="227"/>
                      </a:moveTo>
                      <a:lnTo>
                        <a:pt x="58" y="183"/>
                      </a:lnTo>
                      <a:lnTo>
                        <a:pt x="85" y="9"/>
                      </a:lnTo>
                      <a:lnTo>
                        <a:pt x="29" y="0"/>
                      </a:lnTo>
                      <a:lnTo>
                        <a:pt x="0" y="198"/>
                      </a:lnTo>
                      <a:lnTo>
                        <a:pt x="330" y="247"/>
                      </a:lnTo>
                      <a:lnTo>
                        <a:pt x="426" y="888"/>
                      </a:lnTo>
                      <a:lnTo>
                        <a:pt x="487" y="87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4" name="Freeform 91">
                  <a:extLst>
                    <a:ext uri="{FF2B5EF4-FFF2-40B4-BE49-F238E27FC236}">
                      <a16:creationId xmlns:a16="http://schemas.microsoft.com/office/drawing/2014/main" id="{850BC805-98EB-48DD-A86F-6489CD7FD29D}"/>
                    </a:ext>
                  </a:extLst>
                </p:cNvPr>
                <p:cNvSpPr>
                  <a:spLocks/>
                </p:cNvSpPr>
                <p:nvPr/>
              </p:nvSpPr>
              <p:spPr bwMode="auto">
                <a:xfrm>
                  <a:off x="3937001" y="4462463"/>
                  <a:ext cx="131763" cy="198438"/>
                </a:xfrm>
                <a:custGeom>
                  <a:avLst/>
                  <a:gdLst>
                    <a:gd name="T0" fmla="*/ 38 w 83"/>
                    <a:gd name="T1" fmla="*/ 0 h 125"/>
                    <a:gd name="T2" fmla="*/ 83 w 83"/>
                    <a:gd name="T3" fmla="*/ 109 h 125"/>
                    <a:gd name="T4" fmla="*/ 40 w 83"/>
                    <a:gd name="T5" fmla="*/ 125 h 125"/>
                    <a:gd name="T6" fmla="*/ 2 w 83"/>
                    <a:gd name="T7" fmla="*/ 20 h 125"/>
                    <a:gd name="T8" fmla="*/ 0 w 83"/>
                    <a:gd name="T9" fmla="*/ 13 h 125"/>
                    <a:gd name="T10" fmla="*/ 38 w 83"/>
                    <a:gd name="T11" fmla="*/ 0 h 125"/>
                  </a:gdLst>
                  <a:ahLst/>
                  <a:cxnLst>
                    <a:cxn ang="0">
                      <a:pos x="T0" y="T1"/>
                    </a:cxn>
                    <a:cxn ang="0">
                      <a:pos x="T2" y="T3"/>
                    </a:cxn>
                    <a:cxn ang="0">
                      <a:pos x="T4" y="T5"/>
                    </a:cxn>
                    <a:cxn ang="0">
                      <a:pos x="T6" y="T7"/>
                    </a:cxn>
                    <a:cxn ang="0">
                      <a:pos x="T8" y="T9"/>
                    </a:cxn>
                    <a:cxn ang="0">
                      <a:pos x="T10" y="T11"/>
                    </a:cxn>
                  </a:cxnLst>
                  <a:rect l="0" t="0" r="r" b="b"/>
                  <a:pathLst>
                    <a:path w="83" h="125">
                      <a:moveTo>
                        <a:pt x="38" y="0"/>
                      </a:moveTo>
                      <a:lnTo>
                        <a:pt x="83" y="109"/>
                      </a:lnTo>
                      <a:lnTo>
                        <a:pt x="40" y="125"/>
                      </a:lnTo>
                      <a:lnTo>
                        <a:pt x="2" y="20"/>
                      </a:lnTo>
                      <a:lnTo>
                        <a:pt x="0" y="1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5" name="Freeform 92">
                  <a:extLst>
                    <a:ext uri="{FF2B5EF4-FFF2-40B4-BE49-F238E27FC236}">
                      <a16:creationId xmlns:a16="http://schemas.microsoft.com/office/drawing/2014/main" id="{B0975EED-9B11-45B0-8816-34542222ED87}"/>
                    </a:ext>
                  </a:extLst>
                </p:cNvPr>
                <p:cNvSpPr>
                  <a:spLocks/>
                </p:cNvSpPr>
                <p:nvPr/>
              </p:nvSpPr>
              <p:spPr bwMode="auto">
                <a:xfrm>
                  <a:off x="3249613" y="4479925"/>
                  <a:ext cx="755650" cy="463550"/>
                </a:xfrm>
                <a:custGeom>
                  <a:avLst/>
                  <a:gdLst>
                    <a:gd name="T0" fmla="*/ 193 w 212"/>
                    <a:gd name="T1" fmla="*/ 0 h 131"/>
                    <a:gd name="T2" fmla="*/ 212 w 212"/>
                    <a:gd name="T3" fmla="*/ 53 h 131"/>
                    <a:gd name="T4" fmla="*/ 55 w 212"/>
                    <a:gd name="T5" fmla="*/ 123 h 131"/>
                    <a:gd name="T6" fmla="*/ 7 w 212"/>
                    <a:gd name="T7" fmla="*/ 103 h 131"/>
                    <a:gd name="T8" fmla="*/ 27 w 212"/>
                    <a:gd name="T9" fmla="*/ 56 h 131"/>
                    <a:gd name="T10" fmla="*/ 28 w 212"/>
                    <a:gd name="T11" fmla="*/ 55 h 131"/>
                    <a:gd name="T12" fmla="*/ 32 w 212"/>
                    <a:gd name="T13" fmla="*/ 54 h 131"/>
                    <a:gd name="T14" fmla="*/ 193 w 212"/>
                    <a:gd name="T15" fmla="*/ 0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131">
                      <a:moveTo>
                        <a:pt x="193" y="0"/>
                      </a:moveTo>
                      <a:cubicBezTo>
                        <a:pt x="212" y="53"/>
                        <a:pt x="212" y="53"/>
                        <a:pt x="212" y="53"/>
                      </a:cubicBezTo>
                      <a:cubicBezTo>
                        <a:pt x="55" y="123"/>
                        <a:pt x="55" y="123"/>
                        <a:pt x="55" y="123"/>
                      </a:cubicBezTo>
                      <a:cubicBezTo>
                        <a:pt x="37" y="131"/>
                        <a:pt x="15" y="122"/>
                        <a:pt x="7" y="103"/>
                      </a:cubicBezTo>
                      <a:cubicBezTo>
                        <a:pt x="0" y="85"/>
                        <a:pt x="8" y="63"/>
                        <a:pt x="27" y="56"/>
                      </a:cubicBezTo>
                      <a:cubicBezTo>
                        <a:pt x="28" y="55"/>
                        <a:pt x="28" y="55"/>
                        <a:pt x="28" y="55"/>
                      </a:cubicBezTo>
                      <a:cubicBezTo>
                        <a:pt x="32" y="54"/>
                        <a:pt x="32" y="54"/>
                        <a:pt x="32" y="54"/>
                      </a:cubicBezTo>
                      <a:lnTo>
                        <a:pt x="193" y="0"/>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6" name="Freeform 93">
                  <a:extLst>
                    <a:ext uri="{FF2B5EF4-FFF2-40B4-BE49-F238E27FC236}">
                      <a16:creationId xmlns:a16="http://schemas.microsoft.com/office/drawing/2014/main" id="{A9901119-4173-4A73-A842-8E62D7F4DCC8}"/>
                    </a:ext>
                  </a:extLst>
                </p:cNvPr>
                <p:cNvSpPr>
                  <a:spLocks/>
                </p:cNvSpPr>
                <p:nvPr/>
              </p:nvSpPr>
              <p:spPr bwMode="auto">
                <a:xfrm>
                  <a:off x="2906713" y="5100638"/>
                  <a:ext cx="1493838" cy="1354138"/>
                </a:xfrm>
                <a:custGeom>
                  <a:avLst/>
                  <a:gdLst>
                    <a:gd name="T0" fmla="*/ 334 w 419"/>
                    <a:gd name="T1" fmla="*/ 382 h 382"/>
                    <a:gd name="T2" fmla="*/ 256 w 419"/>
                    <a:gd name="T3" fmla="*/ 117 h 382"/>
                    <a:gd name="T4" fmla="*/ 0 w 419"/>
                    <a:gd name="T5" fmla="*/ 89 h 382"/>
                    <a:gd name="T6" fmla="*/ 10 w 419"/>
                    <a:gd name="T7" fmla="*/ 0 h 382"/>
                    <a:gd name="T8" fmla="*/ 296 w 419"/>
                    <a:gd name="T9" fmla="*/ 31 h 382"/>
                    <a:gd name="T10" fmla="*/ 335 w 419"/>
                    <a:gd name="T11" fmla="*/ 65 h 382"/>
                    <a:gd name="T12" fmla="*/ 419 w 419"/>
                    <a:gd name="T13" fmla="*/ 355 h 382"/>
                    <a:gd name="T14" fmla="*/ 334 w 419"/>
                    <a:gd name="T15" fmla="*/ 382 h 3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82">
                      <a:moveTo>
                        <a:pt x="334" y="382"/>
                      </a:moveTo>
                      <a:cubicBezTo>
                        <a:pt x="256" y="117"/>
                        <a:pt x="256" y="117"/>
                        <a:pt x="256" y="117"/>
                      </a:cubicBezTo>
                      <a:cubicBezTo>
                        <a:pt x="0" y="89"/>
                        <a:pt x="0" y="89"/>
                        <a:pt x="0" y="89"/>
                      </a:cubicBezTo>
                      <a:cubicBezTo>
                        <a:pt x="10" y="0"/>
                        <a:pt x="10" y="0"/>
                        <a:pt x="10" y="0"/>
                      </a:cubicBezTo>
                      <a:cubicBezTo>
                        <a:pt x="296" y="31"/>
                        <a:pt x="296" y="31"/>
                        <a:pt x="296" y="31"/>
                      </a:cubicBezTo>
                      <a:cubicBezTo>
                        <a:pt x="315" y="33"/>
                        <a:pt x="330" y="47"/>
                        <a:pt x="335" y="65"/>
                      </a:cubicBezTo>
                      <a:cubicBezTo>
                        <a:pt x="419" y="355"/>
                        <a:pt x="419" y="355"/>
                        <a:pt x="419" y="355"/>
                      </a:cubicBezTo>
                      <a:lnTo>
                        <a:pt x="334" y="382"/>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7" name="Freeform 94">
                  <a:extLst>
                    <a:ext uri="{FF2B5EF4-FFF2-40B4-BE49-F238E27FC236}">
                      <a16:creationId xmlns:a16="http://schemas.microsoft.com/office/drawing/2014/main" id="{923D0E79-456F-45A7-915F-2BFE4578C5D7}"/>
                    </a:ext>
                  </a:extLst>
                </p:cNvPr>
                <p:cNvSpPr>
                  <a:spLocks/>
                </p:cNvSpPr>
                <p:nvPr/>
              </p:nvSpPr>
              <p:spPr bwMode="auto">
                <a:xfrm>
                  <a:off x="2906713" y="5337175"/>
                  <a:ext cx="1279525" cy="1117600"/>
                </a:xfrm>
                <a:custGeom>
                  <a:avLst/>
                  <a:gdLst>
                    <a:gd name="T0" fmla="*/ 334 w 359"/>
                    <a:gd name="T1" fmla="*/ 315 h 315"/>
                    <a:gd name="T2" fmla="*/ 359 w 359"/>
                    <a:gd name="T3" fmla="*/ 307 h 315"/>
                    <a:gd name="T4" fmla="*/ 285 w 359"/>
                    <a:gd name="T5" fmla="*/ 61 h 315"/>
                    <a:gd name="T6" fmla="*/ 246 w 359"/>
                    <a:gd name="T7" fmla="*/ 27 h 315"/>
                    <a:gd name="T8" fmla="*/ 2 w 359"/>
                    <a:gd name="T9" fmla="*/ 0 h 315"/>
                    <a:gd name="T10" fmla="*/ 0 w 359"/>
                    <a:gd name="T11" fmla="*/ 22 h 315"/>
                    <a:gd name="T12" fmla="*/ 256 w 359"/>
                    <a:gd name="T13" fmla="*/ 50 h 315"/>
                    <a:gd name="T14" fmla="*/ 334 w 359"/>
                    <a:gd name="T15" fmla="*/ 315 h 3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315">
                      <a:moveTo>
                        <a:pt x="334" y="315"/>
                      </a:moveTo>
                      <a:cubicBezTo>
                        <a:pt x="359" y="307"/>
                        <a:pt x="359" y="307"/>
                        <a:pt x="359" y="307"/>
                      </a:cubicBezTo>
                      <a:cubicBezTo>
                        <a:pt x="285" y="61"/>
                        <a:pt x="285" y="61"/>
                        <a:pt x="285" y="61"/>
                      </a:cubicBezTo>
                      <a:cubicBezTo>
                        <a:pt x="280" y="43"/>
                        <a:pt x="265" y="29"/>
                        <a:pt x="246" y="27"/>
                      </a:cubicBezTo>
                      <a:cubicBezTo>
                        <a:pt x="2" y="0"/>
                        <a:pt x="2" y="0"/>
                        <a:pt x="2" y="0"/>
                      </a:cubicBezTo>
                      <a:cubicBezTo>
                        <a:pt x="0" y="22"/>
                        <a:pt x="0" y="22"/>
                        <a:pt x="0" y="22"/>
                      </a:cubicBezTo>
                      <a:cubicBezTo>
                        <a:pt x="256" y="50"/>
                        <a:pt x="256" y="50"/>
                        <a:pt x="256" y="50"/>
                      </a:cubicBezTo>
                      <a:lnTo>
                        <a:pt x="334" y="315"/>
                      </a:ln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8" name="Freeform 95">
                  <a:extLst>
                    <a:ext uri="{FF2B5EF4-FFF2-40B4-BE49-F238E27FC236}">
                      <a16:creationId xmlns:a16="http://schemas.microsoft.com/office/drawing/2014/main" id="{7E693C67-0A08-4F67-94F2-7672EC6B90E6}"/>
                    </a:ext>
                  </a:extLst>
                </p:cNvPr>
                <p:cNvSpPr>
                  <a:spLocks/>
                </p:cNvSpPr>
                <p:nvPr/>
              </p:nvSpPr>
              <p:spPr bwMode="auto">
                <a:xfrm>
                  <a:off x="2689226" y="3948113"/>
                  <a:ext cx="990600" cy="1509713"/>
                </a:xfrm>
                <a:custGeom>
                  <a:avLst/>
                  <a:gdLst>
                    <a:gd name="T0" fmla="*/ 211 w 278"/>
                    <a:gd name="T1" fmla="*/ 99 h 426"/>
                    <a:gd name="T2" fmla="*/ 134 w 278"/>
                    <a:gd name="T3" fmla="*/ 1 h 426"/>
                    <a:gd name="T4" fmla="*/ 70 w 278"/>
                    <a:gd name="T5" fmla="*/ 0 h 426"/>
                    <a:gd name="T6" fmla="*/ 19 w 278"/>
                    <a:gd name="T7" fmla="*/ 34 h 426"/>
                    <a:gd name="T8" fmla="*/ 0 w 278"/>
                    <a:gd name="T9" fmla="*/ 321 h 426"/>
                    <a:gd name="T10" fmla="*/ 34 w 278"/>
                    <a:gd name="T11" fmla="*/ 420 h 426"/>
                    <a:gd name="T12" fmla="*/ 109 w 278"/>
                    <a:gd name="T13" fmla="*/ 420 h 426"/>
                    <a:gd name="T14" fmla="*/ 238 w 278"/>
                    <a:gd name="T15" fmla="*/ 380 h 426"/>
                    <a:gd name="T16" fmla="*/ 211 w 278"/>
                    <a:gd name="T1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426">
                      <a:moveTo>
                        <a:pt x="211" y="99"/>
                      </a:moveTo>
                      <a:cubicBezTo>
                        <a:pt x="200" y="51"/>
                        <a:pt x="171" y="1"/>
                        <a:pt x="134" y="1"/>
                      </a:cubicBezTo>
                      <a:cubicBezTo>
                        <a:pt x="124" y="1"/>
                        <a:pt x="80" y="0"/>
                        <a:pt x="70" y="0"/>
                      </a:cubicBezTo>
                      <a:cubicBezTo>
                        <a:pt x="29" y="0"/>
                        <a:pt x="23" y="24"/>
                        <a:pt x="19" y="34"/>
                      </a:cubicBezTo>
                      <a:cubicBezTo>
                        <a:pt x="6" y="68"/>
                        <a:pt x="0" y="261"/>
                        <a:pt x="0" y="321"/>
                      </a:cubicBezTo>
                      <a:cubicBezTo>
                        <a:pt x="0" y="382"/>
                        <a:pt x="0" y="420"/>
                        <a:pt x="34" y="420"/>
                      </a:cubicBezTo>
                      <a:cubicBezTo>
                        <a:pt x="109" y="420"/>
                        <a:pt x="109" y="420"/>
                        <a:pt x="109" y="420"/>
                      </a:cubicBezTo>
                      <a:cubicBezTo>
                        <a:pt x="143" y="420"/>
                        <a:pt x="278" y="426"/>
                        <a:pt x="238" y="380"/>
                      </a:cubicBezTo>
                      <a:cubicBezTo>
                        <a:pt x="180" y="315"/>
                        <a:pt x="224" y="156"/>
                        <a:pt x="211" y="99"/>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89" name="Freeform 96">
                  <a:extLst>
                    <a:ext uri="{FF2B5EF4-FFF2-40B4-BE49-F238E27FC236}">
                      <a16:creationId xmlns:a16="http://schemas.microsoft.com/office/drawing/2014/main" id="{1328FEF7-CC79-4248-AA2C-79EF35B08E9C}"/>
                    </a:ext>
                  </a:extLst>
                </p:cNvPr>
                <p:cNvSpPr>
                  <a:spLocks/>
                </p:cNvSpPr>
                <p:nvPr/>
              </p:nvSpPr>
              <p:spPr bwMode="auto">
                <a:xfrm>
                  <a:off x="3074988" y="5549900"/>
                  <a:ext cx="123825" cy="957263"/>
                </a:xfrm>
                <a:custGeom>
                  <a:avLst/>
                  <a:gdLst>
                    <a:gd name="T0" fmla="*/ 18 w 35"/>
                    <a:gd name="T1" fmla="*/ 270 h 270"/>
                    <a:gd name="T2" fmla="*/ 0 w 35"/>
                    <a:gd name="T3" fmla="*/ 252 h 270"/>
                    <a:gd name="T4" fmla="*/ 0 w 35"/>
                    <a:gd name="T5" fmla="*/ 18 h 270"/>
                    <a:gd name="T6" fmla="*/ 18 w 35"/>
                    <a:gd name="T7" fmla="*/ 0 h 270"/>
                    <a:gd name="T8" fmla="*/ 35 w 35"/>
                    <a:gd name="T9" fmla="*/ 18 h 270"/>
                    <a:gd name="T10" fmla="*/ 35 w 35"/>
                    <a:gd name="T11" fmla="*/ 252 h 270"/>
                    <a:gd name="T12" fmla="*/ 18 w 35"/>
                    <a:gd name="T13" fmla="*/ 270 h 270"/>
                  </a:gdLst>
                  <a:ahLst/>
                  <a:cxnLst>
                    <a:cxn ang="0">
                      <a:pos x="T0" y="T1"/>
                    </a:cxn>
                    <a:cxn ang="0">
                      <a:pos x="T2" y="T3"/>
                    </a:cxn>
                    <a:cxn ang="0">
                      <a:pos x="T4" y="T5"/>
                    </a:cxn>
                    <a:cxn ang="0">
                      <a:pos x="T6" y="T7"/>
                    </a:cxn>
                    <a:cxn ang="0">
                      <a:pos x="T8" y="T9"/>
                    </a:cxn>
                    <a:cxn ang="0">
                      <a:pos x="T10" y="T11"/>
                    </a:cxn>
                    <a:cxn ang="0">
                      <a:pos x="T12" y="T13"/>
                    </a:cxn>
                  </a:cxnLst>
                  <a:rect l="0" t="0" r="r" b="b"/>
                  <a:pathLst>
                    <a:path w="35" h="270">
                      <a:moveTo>
                        <a:pt x="18" y="270"/>
                      </a:moveTo>
                      <a:cubicBezTo>
                        <a:pt x="8" y="270"/>
                        <a:pt x="0" y="262"/>
                        <a:pt x="0" y="252"/>
                      </a:cubicBezTo>
                      <a:cubicBezTo>
                        <a:pt x="0" y="18"/>
                        <a:pt x="0" y="18"/>
                        <a:pt x="0" y="18"/>
                      </a:cubicBezTo>
                      <a:cubicBezTo>
                        <a:pt x="0" y="8"/>
                        <a:pt x="8" y="0"/>
                        <a:pt x="18" y="0"/>
                      </a:cubicBezTo>
                      <a:cubicBezTo>
                        <a:pt x="27" y="0"/>
                        <a:pt x="35" y="8"/>
                        <a:pt x="35" y="18"/>
                      </a:cubicBezTo>
                      <a:cubicBezTo>
                        <a:pt x="35" y="252"/>
                        <a:pt x="35" y="252"/>
                        <a:pt x="35" y="252"/>
                      </a:cubicBezTo>
                      <a:cubicBezTo>
                        <a:pt x="35" y="262"/>
                        <a:pt x="27" y="270"/>
                        <a:pt x="18" y="27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 name="Freeform 97">
                  <a:extLst>
                    <a:ext uri="{FF2B5EF4-FFF2-40B4-BE49-F238E27FC236}">
                      <a16:creationId xmlns:a16="http://schemas.microsoft.com/office/drawing/2014/main" id="{3CDAE8D7-B977-4E4D-8175-AC717C409504}"/>
                    </a:ext>
                  </a:extLst>
                </p:cNvPr>
                <p:cNvSpPr>
                  <a:spLocks/>
                </p:cNvSpPr>
                <p:nvPr/>
              </p:nvSpPr>
              <p:spPr bwMode="auto">
                <a:xfrm>
                  <a:off x="2565401" y="5434013"/>
                  <a:ext cx="1143000" cy="179388"/>
                </a:xfrm>
                <a:custGeom>
                  <a:avLst/>
                  <a:gdLst>
                    <a:gd name="T0" fmla="*/ 271 w 321"/>
                    <a:gd name="T1" fmla="*/ 0 h 51"/>
                    <a:gd name="T2" fmla="*/ 173 w 321"/>
                    <a:gd name="T3" fmla="*/ 0 h 51"/>
                    <a:gd name="T4" fmla="*/ 51 w 321"/>
                    <a:gd name="T5" fmla="*/ 0 h 51"/>
                    <a:gd name="T6" fmla="*/ 0 w 321"/>
                    <a:gd name="T7" fmla="*/ 51 h 51"/>
                    <a:gd name="T8" fmla="*/ 321 w 321"/>
                    <a:gd name="T9" fmla="*/ 51 h 51"/>
                    <a:gd name="T10" fmla="*/ 271 w 321"/>
                    <a:gd name="T11" fmla="*/ 0 h 51"/>
                  </a:gdLst>
                  <a:ahLst/>
                  <a:cxnLst>
                    <a:cxn ang="0">
                      <a:pos x="T0" y="T1"/>
                    </a:cxn>
                    <a:cxn ang="0">
                      <a:pos x="T2" y="T3"/>
                    </a:cxn>
                    <a:cxn ang="0">
                      <a:pos x="T4" y="T5"/>
                    </a:cxn>
                    <a:cxn ang="0">
                      <a:pos x="T6" y="T7"/>
                    </a:cxn>
                    <a:cxn ang="0">
                      <a:pos x="T8" y="T9"/>
                    </a:cxn>
                    <a:cxn ang="0">
                      <a:pos x="T10" y="T11"/>
                    </a:cxn>
                  </a:cxnLst>
                  <a:rect l="0" t="0" r="r" b="b"/>
                  <a:pathLst>
                    <a:path w="321" h="51">
                      <a:moveTo>
                        <a:pt x="271" y="0"/>
                      </a:moveTo>
                      <a:cubicBezTo>
                        <a:pt x="173" y="0"/>
                        <a:pt x="173" y="0"/>
                        <a:pt x="173" y="0"/>
                      </a:cubicBezTo>
                      <a:cubicBezTo>
                        <a:pt x="51" y="0"/>
                        <a:pt x="51" y="0"/>
                        <a:pt x="51" y="0"/>
                      </a:cubicBezTo>
                      <a:cubicBezTo>
                        <a:pt x="23" y="0"/>
                        <a:pt x="0" y="23"/>
                        <a:pt x="0" y="51"/>
                      </a:cubicBezTo>
                      <a:cubicBezTo>
                        <a:pt x="321" y="51"/>
                        <a:pt x="321" y="51"/>
                        <a:pt x="321" y="51"/>
                      </a:cubicBezTo>
                      <a:cubicBezTo>
                        <a:pt x="321" y="23"/>
                        <a:pt x="298" y="0"/>
                        <a:pt x="27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5" name="Freeform 98">
                  <a:extLst>
                    <a:ext uri="{FF2B5EF4-FFF2-40B4-BE49-F238E27FC236}">
                      <a16:creationId xmlns:a16="http://schemas.microsoft.com/office/drawing/2014/main" id="{85E8F797-005F-4580-BFBD-3786CD8ECE32}"/>
                    </a:ext>
                  </a:extLst>
                </p:cNvPr>
                <p:cNvSpPr>
                  <a:spLocks/>
                </p:cNvSpPr>
                <p:nvPr/>
              </p:nvSpPr>
              <p:spPr bwMode="auto">
                <a:xfrm>
                  <a:off x="2678113" y="5434013"/>
                  <a:ext cx="1030288" cy="179388"/>
                </a:xfrm>
                <a:custGeom>
                  <a:avLst/>
                  <a:gdLst>
                    <a:gd name="T0" fmla="*/ 108 w 289"/>
                    <a:gd name="T1" fmla="*/ 4 h 51"/>
                    <a:gd name="T2" fmla="*/ 206 w 289"/>
                    <a:gd name="T3" fmla="*/ 4 h 51"/>
                    <a:gd name="T4" fmla="*/ 256 w 289"/>
                    <a:gd name="T5" fmla="*/ 51 h 51"/>
                    <a:gd name="T6" fmla="*/ 289 w 289"/>
                    <a:gd name="T7" fmla="*/ 51 h 51"/>
                    <a:gd name="T8" fmla="*/ 239 w 289"/>
                    <a:gd name="T9" fmla="*/ 0 h 51"/>
                    <a:gd name="T10" fmla="*/ 178 w 289"/>
                    <a:gd name="T11" fmla="*/ 0 h 51"/>
                    <a:gd name="T12" fmla="*/ 19 w 289"/>
                    <a:gd name="T13" fmla="*/ 0 h 51"/>
                    <a:gd name="T14" fmla="*/ 0 w 289"/>
                    <a:gd name="T15" fmla="*/ 4 h 51"/>
                    <a:gd name="T16" fmla="*/ 108 w 289"/>
                    <a:gd name="T1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9" h="51">
                      <a:moveTo>
                        <a:pt x="108" y="4"/>
                      </a:moveTo>
                      <a:cubicBezTo>
                        <a:pt x="206" y="4"/>
                        <a:pt x="206" y="4"/>
                        <a:pt x="206" y="4"/>
                      </a:cubicBezTo>
                      <a:cubicBezTo>
                        <a:pt x="232" y="4"/>
                        <a:pt x="254" y="25"/>
                        <a:pt x="256" y="51"/>
                      </a:cubicBezTo>
                      <a:cubicBezTo>
                        <a:pt x="289" y="51"/>
                        <a:pt x="289" y="51"/>
                        <a:pt x="289" y="51"/>
                      </a:cubicBezTo>
                      <a:cubicBezTo>
                        <a:pt x="289" y="23"/>
                        <a:pt x="266" y="0"/>
                        <a:pt x="239" y="0"/>
                      </a:cubicBezTo>
                      <a:cubicBezTo>
                        <a:pt x="178" y="0"/>
                        <a:pt x="178" y="0"/>
                        <a:pt x="178" y="0"/>
                      </a:cubicBezTo>
                      <a:cubicBezTo>
                        <a:pt x="19" y="0"/>
                        <a:pt x="19" y="0"/>
                        <a:pt x="19" y="0"/>
                      </a:cubicBezTo>
                      <a:cubicBezTo>
                        <a:pt x="12" y="0"/>
                        <a:pt x="6" y="2"/>
                        <a:pt x="0" y="4"/>
                      </a:cubicBezTo>
                      <a:lnTo>
                        <a:pt x="108" y="4"/>
                      </a:ln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6" name="Freeform 99">
                  <a:extLst>
                    <a:ext uri="{FF2B5EF4-FFF2-40B4-BE49-F238E27FC236}">
                      <a16:creationId xmlns:a16="http://schemas.microsoft.com/office/drawing/2014/main" id="{E871E612-2140-41DE-B5F4-1B9FF39A0A39}"/>
                    </a:ext>
                  </a:extLst>
                </p:cNvPr>
                <p:cNvSpPr>
                  <a:spLocks/>
                </p:cNvSpPr>
                <p:nvPr/>
              </p:nvSpPr>
              <p:spPr bwMode="auto">
                <a:xfrm>
                  <a:off x="2714626" y="6311900"/>
                  <a:ext cx="844550" cy="287338"/>
                </a:xfrm>
                <a:custGeom>
                  <a:avLst/>
                  <a:gdLst>
                    <a:gd name="T0" fmla="*/ 218 w 237"/>
                    <a:gd name="T1" fmla="*/ 79 h 81"/>
                    <a:gd name="T2" fmla="*/ 205 w 237"/>
                    <a:gd name="T3" fmla="*/ 74 h 81"/>
                    <a:gd name="T4" fmla="*/ 119 w 237"/>
                    <a:gd name="T5" fmla="*/ 35 h 81"/>
                    <a:gd name="T6" fmla="*/ 33 w 237"/>
                    <a:gd name="T7" fmla="*/ 74 h 81"/>
                    <a:gd name="T8" fmla="*/ 8 w 237"/>
                    <a:gd name="T9" fmla="*/ 75 h 81"/>
                    <a:gd name="T10" fmla="*/ 6 w 237"/>
                    <a:gd name="T11" fmla="*/ 50 h 81"/>
                    <a:gd name="T12" fmla="*/ 119 w 237"/>
                    <a:gd name="T13" fmla="*/ 0 h 81"/>
                    <a:gd name="T14" fmla="*/ 231 w 237"/>
                    <a:gd name="T15" fmla="*/ 50 h 81"/>
                    <a:gd name="T16" fmla="*/ 230 w 237"/>
                    <a:gd name="T17" fmla="*/ 75 h 81"/>
                    <a:gd name="T18" fmla="*/ 218 w 237"/>
                    <a:gd name="T19" fmla="*/ 7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7" h="81">
                      <a:moveTo>
                        <a:pt x="218" y="79"/>
                      </a:moveTo>
                      <a:cubicBezTo>
                        <a:pt x="213" y="79"/>
                        <a:pt x="208" y="78"/>
                        <a:pt x="205" y="74"/>
                      </a:cubicBezTo>
                      <a:cubicBezTo>
                        <a:pt x="183" y="49"/>
                        <a:pt x="151" y="35"/>
                        <a:pt x="119" y="35"/>
                      </a:cubicBezTo>
                      <a:cubicBezTo>
                        <a:pt x="86" y="35"/>
                        <a:pt x="54" y="49"/>
                        <a:pt x="33" y="74"/>
                      </a:cubicBezTo>
                      <a:cubicBezTo>
                        <a:pt x="26" y="81"/>
                        <a:pt x="15" y="81"/>
                        <a:pt x="8" y="75"/>
                      </a:cubicBezTo>
                      <a:cubicBezTo>
                        <a:pt x="0" y="68"/>
                        <a:pt x="0" y="57"/>
                        <a:pt x="6" y="50"/>
                      </a:cubicBezTo>
                      <a:cubicBezTo>
                        <a:pt x="35" y="18"/>
                        <a:pt x="76" y="0"/>
                        <a:pt x="119" y="0"/>
                      </a:cubicBezTo>
                      <a:cubicBezTo>
                        <a:pt x="161" y="0"/>
                        <a:pt x="202" y="18"/>
                        <a:pt x="231" y="50"/>
                      </a:cubicBezTo>
                      <a:cubicBezTo>
                        <a:pt x="237" y="57"/>
                        <a:pt x="237" y="68"/>
                        <a:pt x="230" y="75"/>
                      </a:cubicBezTo>
                      <a:cubicBezTo>
                        <a:pt x="226" y="78"/>
                        <a:pt x="222" y="79"/>
                        <a:pt x="218" y="79"/>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7" name="Oval 100">
                  <a:extLst>
                    <a:ext uri="{FF2B5EF4-FFF2-40B4-BE49-F238E27FC236}">
                      <a16:creationId xmlns:a16="http://schemas.microsoft.com/office/drawing/2014/main" id="{2F1550B1-6406-43B3-B8AB-3E1D35D726A9}"/>
                    </a:ext>
                  </a:extLst>
                </p:cNvPr>
                <p:cNvSpPr>
                  <a:spLocks noChangeArrowheads="1"/>
                </p:cNvSpPr>
                <p:nvPr/>
              </p:nvSpPr>
              <p:spPr bwMode="auto">
                <a:xfrm>
                  <a:off x="2714626" y="6564313"/>
                  <a:ext cx="138113"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49" name="Oval 101">
                  <a:extLst>
                    <a:ext uri="{FF2B5EF4-FFF2-40B4-BE49-F238E27FC236}">
                      <a16:creationId xmlns:a16="http://schemas.microsoft.com/office/drawing/2014/main" id="{509736EE-68A9-4909-85A6-15938CD43918}"/>
                    </a:ext>
                  </a:extLst>
                </p:cNvPr>
                <p:cNvSpPr>
                  <a:spLocks noChangeArrowheads="1"/>
                </p:cNvSpPr>
                <p:nvPr/>
              </p:nvSpPr>
              <p:spPr bwMode="auto">
                <a:xfrm>
                  <a:off x="3419476" y="6564313"/>
                  <a:ext cx="139700" cy="134938"/>
                </a:xfrm>
                <a:prstGeom prst="ellipse">
                  <a:avLst/>
                </a:pr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0" name="Freeform 102">
                  <a:extLst>
                    <a:ext uri="{FF2B5EF4-FFF2-40B4-BE49-F238E27FC236}">
                      <a16:creationId xmlns:a16="http://schemas.microsoft.com/office/drawing/2014/main" id="{6D95287D-6B2A-466C-860D-F8E724138C8A}"/>
                    </a:ext>
                  </a:extLst>
                </p:cNvPr>
                <p:cNvSpPr>
                  <a:spLocks/>
                </p:cNvSpPr>
                <p:nvPr/>
              </p:nvSpPr>
              <p:spPr bwMode="auto">
                <a:xfrm>
                  <a:off x="2928938" y="4508500"/>
                  <a:ext cx="206375" cy="641350"/>
                </a:xfrm>
                <a:custGeom>
                  <a:avLst/>
                  <a:gdLst>
                    <a:gd name="T0" fmla="*/ 20 w 58"/>
                    <a:gd name="T1" fmla="*/ 0 h 181"/>
                    <a:gd name="T2" fmla="*/ 0 w 58"/>
                    <a:gd name="T3" fmla="*/ 0 h 181"/>
                    <a:gd name="T4" fmla="*/ 29 w 58"/>
                    <a:gd name="T5" fmla="*/ 42 h 181"/>
                    <a:gd name="T6" fmla="*/ 29 w 58"/>
                    <a:gd name="T7" fmla="*/ 139 h 181"/>
                    <a:gd name="T8" fmla="*/ 0 w 58"/>
                    <a:gd name="T9" fmla="*/ 181 h 181"/>
                    <a:gd name="T10" fmla="*/ 20 w 58"/>
                    <a:gd name="T11" fmla="*/ 181 h 181"/>
                    <a:gd name="T12" fmla="*/ 58 w 58"/>
                    <a:gd name="T13" fmla="*/ 139 h 181"/>
                    <a:gd name="T14" fmla="*/ 58 w 58"/>
                    <a:gd name="T15" fmla="*/ 42 h 181"/>
                    <a:gd name="T16" fmla="*/ 20 w 58"/>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181">
                      <a:moveTo>
                        <a:pt x="20" y="0"/>
                      </a:moveTo>
                      <a:cubicBezTo>
                        <a:pt x="20" y="0"/>
                        <a:pt x="10" y="0"/>
                        <a:pt x="0" y="0"/>
                      </a:cubicBezTo>
                      <a:cubicBezTo>
                        <a:pt x="16" y="5"/>
                        <a:pt x="29" y="23"/>
                        <a:pt x="29" y="42"/>
                      </a:cubicBezTo>
                      <a:cubicBezTo>
                        <a:pt x="29" y="139"/>
                        <a:pt x="29" y="139"/>
                        <a:pt x="29" y="139"/>
                      </a:cubicBezTo>
                      <a:cubicBezTo>
                        <a:pt x="29" y="159"/>
                        <a:pt x="17" y="177"/>
                        <a:pt x="0" y="181"/>
                      </a:cubicBezTo>
                      <a:cubicBezTo>
                        <a:pt x="10" y="181"/>
                        <a:pt x="20" y="181"/>
                        <a:pt x="20" y="181"/>
                      </a:cubicBezTo>
                      <a:cubicBezTo>
                        <a:pt x="41" y="181"/>
                        <a:pt x="58" y="162"/>
                        <a:pt x="58" y="139"/>
                      </a:cubicBezTo>
                      <a:cubicBezTo>
                        <a:pt x="58" y="42"/>
                        <a:pt x="58" y="42"/>
                        <a:pt x="58" y="42"/>
                      </a:cubicBezTo>
                      <a:cubicBezTo>
                        <a:pt x="58" y="19"/>
                        <a:pt x="41" y="0"/>
                        <a:pt x="20" y="0"/>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1" name="Freeform 103">
                  <a:extLst>
                    <a:ext uri="{FF2B5EF4-FFF2-40B4-BE49-F238E27FC236}">
                      <a16:creationId xmlns:a16="http://schemas.microsoft.com/office/drawing/2014/main" id="{30F9AB5F-F8AF-4066-B6E3-185D1BEA0755}"/>
                    </a:ext>
                  </a:extLst>
                </p:cNvPr>
                <p:cNvSpPr>
                  <a:spLocks/>
                </p:cNvSpPr>
                <p:nvPr/>
              </p:nvSpPr>
              <p:spPr bwMode="auto">
                <a:xfrm>
                  <a:off x="2560638" y="4508500"/>
                  <a:ext cx="500063" cy="641350"/>
                </a:xfrm>
                <a:custGeom>
                  <a:avLst/>
                  <a:gdLst>
                    <a:gd name="T0" fmla="*/ 140 w 140"/>
                    <a:gd name="T1" fmla="*/ 139 h 181"/>
                    <a:gd name="T2" fmla="*/ 102 w 140"/>
                    <a:gd name="T3" fmla="*/ 181 h 181"/>
                    <a:gd name="T4" fmla="*/ 70 w 140"/>
                    <a:gd name="T5" fmla="*/ 180 h 181"/>
                    <a:gd name="T6" fmla="*/ 38 w 140"/>
                    <a:gd name="T7" fmla="*/ 181 h 181"/>
                    <a:gd name="T8" fmla="*/ 0 w 140"/>
                    <a:gd name="T9" fmla="*/ 139 h 181"/>
                    <a:gd name="T10" fmla="*/ 0 w 140"/>
                    <a:gd name="T11" fmla="*/ 42 h 181"/>
                    <a:gd name="T12" fmla="*/ 38 w 140"/>
                    <a:gd name="T13" fmla="*/ 0 h 181"/>
                    <a:gd name="T14" fmla="*/ 70 w 140"/>
                    <a:gd name="T15" fmla="*/ 2 h 181"/>
                    <a:gd name="T16" fmla="*/ 102 w 140"/>
                    <a:gd name="T17" fmla="*/ 0 h 181"/>
                    <a:gd name="T18" fmla="*/ 140 w 140"/>
                    <a:gd name="T19" fmla="*/ 42 h 181"/>
                    <a:gd name="T20" fmla="*/ 140 w 140"/>
                    <a:gd name="T21" fmla="*/ 139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0" h="181">
                      <a:moveTo>
                        <a:pt x="140" y="139"/>
                      </a:moveTo>
                      <a:cubicBezTo>
                        <a:pt x="140" y="162"/>
                        <a:pt x="123" y="181"/>
                        <a:pt x="102" y="181"/>
                      </a:cubicBezTo>
                      <a:cubicBezTo>
                        <a:pt x="102" y="181"/>
                        <a:pt x="81" y="180"/>
                        <a:pt x="70" y="180"/>
                      </a:cubicBezTo>
                      <a:cubicBezTo>
                        <a:pt x="58" y="180"/>
                        <a:pt x="38" y="181"/>
                        <a:pt x="38" y="181"/>
                      </a:cubicBezTo>
                      <a:cubicBezTo>
                        <a:pt x="17" y="181"/>
                        <a:pt x="0" y="162"/>
                        <a:pt x="0" y="139"/>
                      </a:cubicBezTo>
                      <a:cubicBezTo>
                        <a:pt x="0" y="42"/>
                        <a:pt x="0" y="42"/>
                        <a:pt x="0" y="42"/>
                      </a:cubicBezTo>
                      <a:cubicBezTo>
                        <a:pt x="0" y="19"/>
                        <a:pt x="17" y="0"/>
                        <a:pt x="38" y="0"/>
                      </a:cubicBezTo>
                      <a:cubicBezTo>
                        <a:pt x="38" y="0"/>
                        <a:pt x="55" y="2"/>
                        <a:pt x="70" y="2"/>
                      </a:cubicBezTo>
                      <a:cubicBezTo>
                        <a:pt x="85" y="2"/>
                        <a:pt x="102" y="0"/>
                        <a:pt x="102" y="0"/>
                      </a:cubicBezTo>
                      <a:cubicBezTo>
                        <a:pt x="123" y="0"/>
                        <a:pt x="140" y="19"/>
                        <a:pt x="140" y="42"/>
                      </a:cubicBezTo>
                      <a:lnTo>
                        <a:pt x="140" y="139"/>
                      </a:lnTo>
                      <a:close/>
                    </a:path>
                  </a:pathLst>
                </a:custGeom>
                <a:solidFill>
                  <a:srgbClr val="A57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2" name="Freeform 104">
                  <a:extLst>
                    <a:ext uri="{FF2B5EF4-FFF2-40B4-BE49-F238E27FC236}">
                      <a16:creationId xmlns:a16="http://schemas.microsoft.com/office/drawing/2014/main" id="{E6D1E0F8-3138-40C0-8B79-C03FBC99E817}"/>
                    </a:ext>
                  </a:extLst>
                </p:cNvPr>
                <p:cNvSpPr>
                  <a:spLocks/>
                </p:cNvSpPr>
                <p:nvPr/>
              </p:nvSpPr>
              <p:spPr bwMode="auto">
                <a:xfrm>
                  <a:off x="2886076" y="4508500"/>
                  <a:ext cx="174625" cy="641350"/>
                </a:xfrm>
                <a:custGeom>
                  <a:avLst/>
                  <a:gdLst>
                    <a:gd name="T0" fmla="*/ 11 w 49"/>
                    <a:gd name="T1" fmla="*/ 0 h 181"/>
                    <a:gd name="T2" fmla="*/ 2 w 49"/>
                    <a:gd name="T3" fmla="*/ 1 h 181"/>
                    <a:gd name="T4" fmla="*/ 32 w 49"/>
                    <a:gd name="T5" fmla="*/ 42 h 181"/>
                    <a:gd name="T6" fmla="*/ 32 w 49"/>
                    <a:gd name="T7" fmla="*/ 139 h 181"/>
                    <a:gd name="T8" fmla="*/ 0 w 49"/>
                    <a:gd name="T9" fmla="*/ 180 h 181"/>
                    <a:gd name="T10" fmla="*/ 11 w 49"/>
                    <a:gd name="T11" fmla="*/ 181 h 181"/>
                    <a:gd name="T12" fmla="*/ 49 w 49"/>
                    <a:gd name="T13" fmla="*/ 139 h 181"/>
                    <a:gd name="T14" fmla="*/ 49 w 49"/>
                    <a:gd name="T15" fmla="*/ 42 h 181"/>
                    <a:gd name="T16" fmla="*/ 11 w 49"/>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81">
                      <a:moveTo>
                        <a:pt x="11" y="0"/>
                      </a:moveTo>
                      <a:cubicBezTo>
                        <a:pt x="11" y="0"/>
                        <a:pt x="7" y="1"/>
                        <a:pt x="2" y="1"/>
                      </a:cubicBezTo>
                      <a:cubicBezTo>
                        <a:pt x="19" y="5"/>
                        <a:pt x="32" y="22"/>
                        <a:pt x="32" y="42"/>
                      </a:cubicBezTo>
                      <a:cubicBezTo>
                        <a:pt x="32" y="139"/>
                        <a:pt x="32" y="139"/>
                        <a:pt x="32" y="139"/>
                      </a:cubicBezTo>
                      <a:cubicBezTo>
                        <a:pt x="32" y="160"/>
                        <a:pt x="18" y="177"/>
                        <a:pt x="0" y="180"/>
                      </a:cubicBezTo>
                      <a:cubicBezTo>
                        <a:pt x="6" y="181"/>
                        <a:pt x="11" y="181"/>
                        <a:pt x="11" y="181"/>
                      </a:cubicBezTo>
                      <a:cubicBezTo>
                        <a:pt x="32" y="181"/>
                        <a:pt x="49" y="162"/>
                        <a:pt x="49" y="139"/>
                      </a:cubicBezTo>
                      <a:cubicBezTo>
                        <a:pt x="49" y="42"/>
                        <a:pt x="49" y="42"/>
                        <a:pt x="49" y="42"/>
                      </a:cubicBezTo>
                      <a:cubicBezTo>
                        <a:pt x="49" y="19"/>
                        <a:pt x="32" y="0"/>
                        <a:pt x="11" y="0"/>
                      </a:cubicBez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3" name="Freeform 105">
                  <a:extLst>
                    <a:ext uri="{FF2B5EF4-FFF2-40B4-BE49-F238E27FC236}">
                      <a16:creationId xmlns:a16="http://schemas.microsoft.com/office/drawing/2014/main" id="{EDEA8EAD-E0D8-4F9D-A056-8E8E153543D6}"/>
                    </a:ext>
                  </a:extLst>
                </p:cNvPr>
                <p:cNvSpPr>
                  <a:spLocks/>
                </p:cNvSpPr>
                <p:nvPr/>
              </p:nvSpPr>
              <p:spPr bwMode="auto">
                <a:xfrm>
                  <a:off x="2700338" y="4787900"/>
                  <a:ext cx="96838" cy="762000"/>
                </a:xfrm>
                <a:custGeom>
                  <a:avLst/>
                  <a:gdLst>
                    <a:gd name="T0" fmla="*/ 14 w 27"/>
                    <a:gd name="T1" fmla="*/ 215 h 215"/>
                    <a:gd name="T2" fmla="*/ 0 w 27"/>
                    <a:gd name="T3" fmla="*/ 202 h 215"/>
                    <a:gd name="T4" fmla="*/ 0 w 27"/>
                    <a:gd name="T5" fmla="*/ 13 h 215"/>
                    <a:gd name="T6" fmla="*/ 14 w 27"/>
                    <a:gd name="T7" fmla="*/ 0 h 215"/>
                    <a:gd name="T8" fmla="*/ 27 w 27"/>
                    <a:gd name="T9" fmla="*/ 13 h 215"/>
                    <a:gd name="T10" fmla="*/ 27 w 27"/>
                    <a:gd name="T11" fmla="*/ 202 h 215"/>
                    <a:gd name="T12" fmla="*/ 14 w 27"/>
                    <a:gd name="T13" fmla="*/ 215 h 215"/>
                  </a:gdLst>
                  <a:ahLst/>
                  <a:cxnLst>
                    <a:cxn ang="0">
                      <a:pos x="T0" y="T1"/>
                    </a:cxn>
                    <a:cxn ang="0">
                      <a:pos x="T2" y="T3"/>
                    </a:cxn>
                    <a:cxn ang="0">
                      <a:pos x="T4" y="T5"/>
                    </a:cxn>
                    <a:cxn ang="0">
                      <a:pos x="T6" y="T7"/>
                    </a:cxn>
                    <a:cxn ang="0">
                      <a:pos x="T8" y="T9"/>
                    </a:cxn>
                    <a:cxn ang="0">
                      <a:pos x="T10" y="T11"/>
                    </a:cxn>
                    <a:cxn ang="0">
                      <a:pos x="T12" y="T13"/>
                    </a:cxn>
                  </a:cxnLst>
                  <a:rect l="0" t="0" r="r" b="b"/>
                  <a:pathLst>
                    <a:path w="27" h="215">
                      <a:moveTo>
                        <a:pt x="14" y="215"/>
                      </a:moveTo>
                      <a:cubicBezTo>
                        <a:pt x="6" y="215"/>
                        <a:pt x="0" y="209"/>
                        <a:pt x="0" y="202"/>
                      </a:cubicBezTo>
                      <a:cubicBezTo>
                        <a:pt x="0" y="13"/>
                        <a:pt x="0" y="13"/>
                        <a:pt x="0" y="13"/>
                      </a:cubicBezTo>
                      <a:cubicBezTo>
                        <a:pt x="0" y="6"/>
                        <a:pt x="6" y="0"/>
                        <a:pt x="14" y="0"/>
                      </a:cubicBezTo>
                      <a:cubicBezTo>
                        <a:pt x="21" y="0"/>
                        <a:pt x="27" y="6"/>
                        <a:pt x="27" y="13"/>
                      </a:cubicBezTo>
                      <a:cubicBezTo>
                        <a:pt x="27" y="202"/>
                        <a:pt x="27" y="202"/>
                        <a:pt x="27" y="202"/>
                      </a:cubicBezTo>
                      <a:cubicBezTo>
                        <a:pt x="27" y="209"/>
                        <a:pt x="21" y="215"/>
                        <a:pt x="14" y="215"/>
                      </a:cubicBezTo>
                      <a:close/>
                    </a:path>
                  </a:pathLst>
                </a:custGeom>
                <a:solidFill>
                  <a:srgbClr val="4014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4" name="Freeform 106">
                  <a:extLst>
                    <a:ext uri="{FF2B5EF4-FFF2-40B4-BE49-F238E27FC236}">
                      <a16:creationId xmlns:a16="http://schemas.microsoft.com/office/drawing/2014/main" id="{A2DC7481-48CF-4603-8947-1C93890824F7}"/>
                    </a:ext>
                  </a:extLst>
                </p:cNvPr>
                <p:cNvSpPr>
                  <a:spLocks/>
                </p:cNvSpPr>
                <p:nvPr/>
              </p:nvSpPr>
              <p:spPr bwMode="auto">
                <a:xfrm>
                  <a:off x="4197351" y="6510338"/>
                  <a:ext cx="841375" cy="223838"/>
                </a:xfrm>
                <a:custGeom>
                  <a:avLst/>
                  <a:gdLst>
                    <a:gd name="T0" fmla="*/ 0 w 236"/>
                    <a:gd name="T1" fmla="*/ 17 h 63"/>
                    <a:gd name="T2" fmla="*/ 5 w 236"/>
                    <a:gd name="T3" fmla="*/ 53 h 63"/>
                    <a:gd name="T4" fmla="*/ 28 w 236"/>
                    <a:gd name="T5" fmla="*/ 62 h 63"/>
                    <a:gd name="T6" fmla="*/ 139 w 236"/>
                    <a:gd name="T7" fmla="*/ 51 h 63"/>
                    <a:gd name="T8" fmla="*/ 213 w 236"/>
                    <a:gd name="T9" fmla="*/ 35 h 63"/>
                    <a:gd name="T10" fmla="*/ 218 w 236"/>
                    <a:gd name="T11" fmla="*/ 18 h 63"/>
                    <a:gd name="T12" fmla="*/ 112 w 236"/>
                    <a:gd name="T13" fmla="*/ 5 h 63"/>
                    <a:gd name="T14" fmla="*/ 0 w 236"/>
                    <a:gd name="T15" fmla="*/ 17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63">
                      <a:moveTo>
                        <a:pt x="0" y="17"/>
                      </a:moveTo>
                      <a:cubicBezTo>
                        <a:pt x="5" y="53"/>
                        <a:pt x="5" y="53"/>
                        <a:pt x="5" y="53"/>
                      </a:cubicBezTo>
                      <a:cubicBezTo>
                        <a:pt x="9" y="61"/>
                        <a:pt x="16" y="63"/>
                        <a:pt x="28" y="62"/>
                      </a:cubicBezTo>
                      <a:cubicBezTo>
                        <a:pt x="139" y="51"/>
                        <a:pt x="139" y="51"/>
                        <a:pt x="139" y="51"/>
                      </a:cubicBezTo>
                      <a:cubicBezTo>
                        <a:pt x="158" y="49"/>
                        <a:pt x="213" y="35"/>
                        <a:pt x="213" y="35"/>
                      </a:cubicBezTo>
                      <a:cubicBezTo>
                        <a:pt x="236" y="27"/>
                        <a:pt x="223" y="17"/>
                        <a:pt x="218" y="18"/>
                      </a:cubicBezTo>
                      <a:cubicBezTo>
                        <a:pt x="198" y="19"/>
                        <a:pt x="150" y="10"/>
                        <a:pt x="112" y="5"/>
                      </a:cubicBezTo>
                      <a:cubicBezTo>
                        <a:pt x="79" y="0"/>
                        <a:pt x="0" y="17"/>
                        <a:pt x="0" y="17"/>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5" name="Freeform 107">
                  <a:extLst>
                    <a:ext uri="{FF2B5EF4-FFF2-40B4-BE49-F238E27FC236}">
                      <a16:creationId xmlns:a16="http://schemas.microsoft.com/office/drawing/2014/main" id="{783EEAF2-0A86-4FEB-801F-01B02E385C69}"/>
                    </a:ext>
                  </a:extLst>
                </p:cNvPr>
                <p:cNvSpPr>
                  <a:spLocks/>
                </p:cNvSpPr>
                <p:nvPr/>
              </p:nvSpPr>
              <p:spPr bwMode="auto">
                <a:xfrm>
                  <a:off x="4189413" y="6429375"/>
                  <a:ext cx="560388" cy="174625"/>
                </a:xfrm>
                <a:custGeom>
                  <a:avLst/>
                  <a:gdLst>
                    <a:gd name="T0" fmla="*/ 1 w 157"/>
                    <a:gd name="T1" fmla="*/ 10 h 49"/>
                    <a:gd name="T2" fmla="*/ 2 w 157"/>
                    <a:gd name="T3" fmla="*/ 40 h 49"/>
                    <a:gd name="T4" fmla="*/ 136 w 157"/>
                    <a:gd name="T5" fmla="*/ 40 h 49"/>
                    <a:gd name="T6" fmla="*/ 150 w 157"/>
                    <a:gd name="T7" fmla="*/ 33 h 49"/>
                    <a:gd name="T8" fmla="*/ 50 w 157"/>
                    <a:gd name="T9" fmla="*/ 0 h 49"/>
                    <a:gd name="T10" fmla="*/ 1 w 157"/>
                    <a:gd name="T11" fmla="*/ 10 h 49"/>
                  </a:gdLst>
                  <a:ahLst/>
                  <a:cxnLst>
                    <a:cxn ang="0">
                      <a:pos x="T0" y="T1"/>
                    </a:cxn>
                    <a:cxn ang="0">
                      <a:pos x="T2" y="T3"/>
                    </a:cxn>
                    <a:cxn ang="0">
                      <a:pos x="T4" y="T5"/>
                    </a:cxn>
                    <a:cxn ang="0">
                      <a:pos x="T6" y="T7"/>
                    </a:cxn>
                    <a:cxn ang="0">
                      <a:pos x="T8" y="T9"/>
                    </a:cxn>
                    <a:cxn ang="0">
                      <a:pos x="T10" y="T11"/>
                    </a:cxn>
                  </a:cxnLst>
                  <a:rect l="0" t="0" r="r" b="b"/>
                  <a:pathLst>
                    <a:path w="157" h="49">
                      <a:moveTo>
                        <a:pt x="1" y="10"/>
                      </a:moveTo>
                      <a:cubicBezTo>
                        <a:pt x="2" y="21"/>
                        <a:pt x="0" y="33"/>
                        <a:pt x="2" y="40"/>
                      </a:cubicBezTo>
                      <a:cubicBezTo>
                        <a:pt x="4" y="49"/>
                        <a:pt x="136" y="40"/>
                        <a:pt x="136" y="40"/>
                      </a:cubicBezTo>
                      <a:cubicBezTo>
                        <a:pt x="139" y="40"/>
                        <a:pt x="157" y="34"/>
                        <a:pt x="150" y="33"/>
                      </a:cubicBezTo>
                      <a:cubicBezTo>
                        <a:pt x="117" y="29"/>
                        <a:pt x="50" y="13"/>
                        <a:pt x="50" y="0"/>
                      </a:cubicBezTo>
                      <a:lnTo>
                        <a:pt x="1" y="1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6" name="Freeform 108">
                  <a:extLst>
                    <a:ext uri="{FF2B5EF4-FFF2-40B4-BE49-F238E27FC236}">
                      <a16:creationId xmlns:a16="http://schemas.microsoft.com/office/drawing/2014/main" id="{A4A202A7-4E0B-47B3-84E8-523309E78DC0}"/>
                    </a:ext>
                  </a:extLst>
                </p:cNvPr>
                <p:cNvSpPr>
                  <a:spLocks/>
                </p:cNvSpPr>
                <p:nvPr/>
              </p:nvSpPr>
              <p:spPr bwMode="auto">
                <a:xfrm>
                  <a:off x="2971801" y="3925888"/>
                  <a:ext cx="815975" cy="1017588"/>
                </a:xfrm>
                <a:custGeom>
                  <a:avLst/>
                  <a:gdLst>
                    <a:gd name="T0" fmla="*/ 211 w 229"/>
                    <a:gd name="T1" fmla="*/ 275 h 287"/>
                    <a:gd name="T2" fmla="*/ 159 w 229"/>
                    <a:gd name="T3" fmla="*/ 269 h 287"/>
                    <a:gd name="T4" fmla="*/ 23 w 229"/>
                    <a:gd name="T5" fmla="*/ 94 h 287"/>
                    <a:gd name="T6" fmla="*/ 23 w 229"/>
                    <a:gd name="T7" fmla="*/ 94 h 287"/>
                    <a:gd name="T8" fmla="*/ 17 w 229"/>
                    <a:gd name="T9" fmla="*/ 88 h 287"/>
                    <a:gd name="T10" fmla="*/ 25 w 229"/>
                    <a:gd name="T11" fmla="*/ 18 h 287"/>
                    <a:gd name="T12" fmla="*/ 95 w 229"/>
                    <a:gd name="T13" fmla="*/ 26 h 287"/>
                    <a:gd name="T14" fmla="*/ 216 w 229"/>
                    <a:gd name="T15" fmla="*/ 223 h 287"/>
                    <a:gd name="T16" fmla="*/ 211 w 229"/>
                    <a:gd name="T17" fmla="*/ 27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9" h="287">
                      <a:moveTo>
                        <a:pt x="211" y="275"/>
                      </a:moveTo>
                      <a:cubicBezTo>
                        <a:pt x="195" y="287"/>
                        <a:pt x="172" y="285"/>
                        <a:pt x="159" y="269"/>
                      </a:cubicBezTo>
                      <a:cubicBezTo>
                        <a:pt x="23" y="94"/>
                        <a:pt x="23" y="94"/>
                        <a:pt x="23" y="94"/>
                      </a:cubicBezTo>
                      <a:cubicBezTo>
                        <a:pt x="23" y="94"/>
                        <a:pt x="23" y="94"/>
                        <a:pt x="23" y="94"/>
                      </a:cubicBezTo>
                      <a:cubicBezTo>
                        <a:pt x="17" y="88"/>
                        <a:pt x="17" y="88"/>
                        <a:pt x="17" y="88"/>
                      </a:cubicBezTo>
                      <a:cubicBezTo>
                        <a:pt x="0" y="66"/>
                        <a:pt x="3" y="35"/>
                        <a:pt x="25" y="18"/>
                      </a:cubicBezTo>
                      <a:cubicBezTo>
                        <a:pt x="47" y="0"/>
                        <a:pt x="78" y="4"/>
                        <a:pt x="95" y="26"/>
                      </a:cubicBezTo>
                      <a:cubicBezTo>
                        <a:pt x="216" y="223"/>
                        <a:pt x="216" y="223"/>
                        <a:pt x="216" y="223"/>
                      </a:cubicBezTo>
                      <a:cubicBezTo>
                        <a:pt x="229" y="239"/>
                        <a:pt x="227" y="262"/>
                        <a:pt x="211" y="275"/>
                      </a:cubicBez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7" name="Freeform 109">
                  <a:extLst>
                    <a:ext uri="{FF2B5EF4-FFF2-40B4-BE49-F238E27FC236}">
                      <a16:creationId xmlns:a16="http://schemas.microsoft.com/office/drawing/2014/main" id="{B6A3E4CB-90C6-4AB3-8C3F-25C142EF746B}"/>
                    </a:ext>
                  </a:extLst>
                </p:cNvPr>
                <p:cNvSpPr>
                  <a:spLocks/>
                </p:cNvSpPr>
                <p:nvPr/>
              </p:nvSpPr>
              <p:spPr bwMode="auto">
                <a:xfrm>
                  <a:off x="4071938" y="4143375"/>
                  <a:ext cx="420688" cy="552450"/>
                </a:xfrm>
                <a:custGeom>
                  <a:avLst/>
                  <a:gdLst>
                    <a:gd name="T0" fmla="*/ 265 w 265"/>
                    <a:gd name="T1" fmla="*/ 22 h 348"/>
                    <a:gd name="T2" fmla="*/ 25 w 265"/>
                    <a:gd name="T3" fmla="*/ 348 h 348"/>
                    <a:gd name="T4" fmla="*/ 0 w 265"/>
                    <a:gd name="T5" fmla="*/ 344 h 348"/>
                    <a:gd name="T6" fmla="*/ 254 w 265"/>
                    <a:gd name="T7" fmla="*/ 0 h 348"/>
                    <a:gd name="T8" fmla="*/ 265 w 265"/>
                    <a:gd name="T9" fmla="*/ 22 h 348"/>
                  </a:gdLst>
                  <a:ahLst/>
                  <a:cxnLst>
                    <a:cxn ang="0">
                      <a:pos x="T0" y="T1"/>
                    </a:cxn>
                    <a:cxn ang="0">
                      <a:pos x="T2" y="T3"/>
                    </a:cxn>
                    <a:cxn ang="0">
                      <a:pos x="T4" y="T5"/>
                    </a:cxn>
                    <a:cxn ang="0">
                      <a:pos x="T6" y="T7"/>
                    </a:cxn>
                    <a:cxn ang="0">
                      <a:pos x="T8" y="T9"/>
                    </a:cxn>
                  </a:cxnLst>
                  <a:rect l="0" t="0" r="r" b="b"/>
                  <a:pathLst>
                    <a:path w="265" h="348">
                      <a:moveTo>
                        <a:pt x="265" y="22"/>
                      </a:moveTo>
                      <a:lnTo>
                        <a:pt x="25" y="348"/>
                      </a:lnTo>
                      <a:lnTo>
                        <a:pt x="0" y="344"/>
                      </a:lnTo>
                      <a:lnTo>
                        <a:pt x="254" y="0"/>
                      </a:lnTo>
                      <a:lnTo>
                        <a:pt x="265" y="22"/>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8" name="Freeform 110">
                  <a:extLst>
                    <a:ext uri="{FF2B5EF4-FFF2-40B4-BE49-F238E27FC236}">
                      <a16:creationId xmlns:a16="http://schemas.microsoft.com/office/drawing/2014/main" id="{BAE35F8B-64E0-4927-A10F-AD2CAC067B11}"/>
                    </a:ext>
                  </a:extLst>
                </p:cNvPr>
                <p:cNvSpPr>
                  <a:spLocks/>
                </p:cNvSpPr>
                <p:nvPr/>
              </p:nvSpPr>
              <p:spPr bwMode="auto">
                <a:xfrm>
                  <a:off x="3184526" y="3951288"/>
                  <a:ext cx="528638" cy="727075"/>
                </a:xfrm>
                <a:custGeom>
                  <a:avLst/>
                  <a:gdLst>
                    <a:gd name="T0" fmla="*/ 148 w 148"/>
                    <a:gd name="T1" fmla="*/ 204 h 205"/>
                    <a:gd name="T2" fmla="*/ 143 w 148"/>
                    <a:gd name="T3" fmla="*/ 205 h 205"/>
                    <a:gd name="T4" fmla="*/ 142 w 148"/>
                    <a:gd name="T5" fmla="*/ 202 h 205"/>
                    <a:gd name="T6" fmla="*/ 36 w 148"/>
                    <a:gd name="T7" fmla="*/ 25 h 205"/>
                    <a:gd name="T8" fmla="*/ 0 w 148"/>
                    <a:gd name="T9" fmla="*/ 0 h 205"/>
                    <a:gd name="T10" fmla="*/ 36 w 148"/>
                    <a:gd name="T11" fmla="*/ 19 h 205"/>
                    <a:gd name="T12" fmla="*/ 146 w 148"/>
                    <a:gd name="T13" fmla="*/ 202 h 205"/>
                    <a:gd name="T14" fmla="*/ 148 w 148"/>
                    <a:gd name="T15" fmla="*/ 204 h 2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205">
                      <a:moveTo>
                        <a:pt x="148" y="204"/>
                      </a:moveTo>
                      <a:cubicBezTo>
                        <a:pt x="143" y="205"/>
                        <a:pt x="143" y="205"/>
                        <a:pt x="143" y="205"/>
                      </a:cubicBezTo>
                      <a:cubicBezTo>
                        <a:pt x="142" y="202"/>
                        <a:pt x="142" y="202"/>
                        <a:pt x="142" y="202"/>
                      </a:cubicBezTo>
                      <a:cubicBezTo>
                        <a:pt x="142" y="202"/>
                        <a:pt x="66" y="66"/>
                        <a:pt x="36" y="25"/>
                      </a:cubicBezTo>
                      <a:cubicBezTo>
                        <a:pt x="23" y="8"/>
                        <a:pt x="15" y="2"/>
                        <a:pt x="0" y="0"/>
                      </a:cubicBezTo>
                      <a:cubicBezTo>
                        <a:pt x="14" y="0"/>
                        <a:pt x="27" y="7"/>
                        <a:pt x="36" y="19"/>
                      </a:cubicBezTo>
                      <a:cubicBezTo>
                        <a:pt x="65" y="57"/>
                        <a:pt x="146" y="202"/>
                        <a:pt x="146" y="202"/>
                      </a:cubicBezTo>
                      <a:lnTo>
                        <a:pt x="148" y="204"/>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59" name="Freeform 112">
                  <a:extLst>
                    <a:ext uri="{FF2B5EF4-FFF2-40B4-BE49-F238E27FC236}">
                      <a16:creationId xmlns:a16="http://schemas.microsoft.com/office/drawing/2014/main" id="{17451F6A-ABA3-4992-B71F-54A53598B72B}"/>
                    </a:ext>
                  </a:extLst>
                </p:cNvPr>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 name="T8" fmla="*/ 112 w 137"/>
                    <a:gd name="T9" fmla="*/ 0 h 98"/>
                  </a:gdLst>
                  <a:ahLst/>
                  <a:cxnLst>
                    <a:cxn ang="0">
                      <a:pos x="T0" y="T1"/>
                    </a:cxn>
                    <a:cxn ang="0">
                      <a:pos x="T2" y="T3"/>
                    </a:cxn>
                    <a:cxn ang="0">
                      <a:pos x="T4" y="T5"/>
                    </a:cxn>
                    <a:cxn ang="0">
                      <a:pos x="T6" y="T7"/>
                    </a:cxn>
                    <a:cxn ang="0">
                      <a:pos x="T8" y="T9"/>
                    </a:cxn>
                  </a:cxnLst>
                  <a:rect l="0" t="0" r="r" b="b"/>
                  <a:pathLst>
                    <a:path w="137" h="98">
                      <a:moveTo>
                        <a:pt x="112" y="0"/>
                      </a:moveTo>
                      <a:lnTo>
                        <a:pt x="0" y="9"/>
                      </a:lnTo>
                      <a:lnTo>
                        <a:pt x="6" y="98"/>
                      </a:lnTo>
                      <a:lnTo>
                        <a:pt x="137" y="89"/>
                      </a:lnTo>
                      <a:lnTo>
                        <a:pt x="112" y="0"/>
                      </a:ln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0" name="Freeform 113">
                  <a:extLst>
                    <a:ext uri="{FF2B5EF4-FFF2-40B4-BE49-F238E27FC236}">
                      <a16:creationId xmlns:a16="http://schemas.microsoft.com/office/drawing/2014/main" id="{76A42928-C7C8-4E68-886D-BF4257D1BA45}"/>
                    </a:ext>
                  </a:extLst>
                </p:cNvPr>
                <p:cNvSpPr>
                  <a:spLocks/>
                </p:cNvSpPr>
                <p:nvPr/>
              </p:nvSpPr>
              <p:spPr bwMode="auto">
                <a:xfrm>
                  <a:off x="4165601" y="4692650"/>
                  <a:ext cx="217488" cy="155575"/>
                </a:xfrm>
                <a:custGeom>
                  <a:avLst/>
                  <a:gdLst>
                    <a:gd name="T0" fmla="*/ 112 w 137"/>
                    <a:gd name="T1" fmla="*/ 0 h 98"/>
                    <a:gd name="T2" fmla="*/ 0 w 137"/>
                    <a:gd name="T3" fmla="*/ 9 h 98"/>
                    <a:gd name="T4" fmla="*/ 6 w 137"/>
                    <a:gd name="T5" fmla="*/ 98 h 98"/>
                    <a:gd name="T6" fmla="*/ 137 w 137"/>
                    <a:gd name="T7" fmla="*/ 89 h 98"/>
                  </a:gdLst>
                  <a:ahLst/>
                  <a:cxnLst>
                    <a:cxn ang="0">
                      <a:pos x="T0" y="T1"/>
                    </a:cxn>
                    <a:cxn ang="0">
                      <a:pos x="T2" y="T3"/>
                    </a:cxn>
                    <a:cxn ang="0">
                      <a:pos x="T4" y="T5"/>
                    </a:cxn>
                    <a:cxn ang="0">
                      <a:pos x="T6" y="T7"/>
                    </a:cxn>
                  </a:cxnLst>
                  <a:rect l="0" t="0" r="r" b="b"/>
                  <a:pathLst>
                    <a:path w="137" h="98">
                      <a:moveTo>
                        <a:pt x="112" y="0"/>
                      </a:moveTo>
                      <a:lnTo>
                        <a:pt x="0" y="9"/>
                      </a:lnTo>
                      <a:lnTo>
                        <a:pt x="6" y="98"/>
                      </a:lnTo>
                      <a:lnTo>
                        <a:pt x="137" y="8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1" name="Freeform 114">
                  <a:extLst>
                    <a:ext uri="{FF2B5EF4-FFF2-40B4-BE49-F238E27FC236}">
                      <a16:creationId xmlns:a16="http://schemas.microsoft.com/office/drawing/2014/main" id="{52274A6F-0200-4922-BF2C-5DB4BEC6E158}"/>
                    </a:ext>
                  </a:extLst>
                </p:cNvPr>
                <p:cNvSpPr>
                  <a:spLocks/>
                </p:cNvSpPr>
                <p:nvPr/>
              </p:nvSpPr>
              <p:spPr bwMode="auto">
                <a:xfrm>
                  <a:off x="4246563" y="4670425"/>
                  <a:ext cx="74613" cy="185738"/>
                </a:xfrm>
                <a:custGeom>
                  <a:avLst/>
                  <a:gdLst>
                    <a:gd name="T0" fmla="*/ 38 w 47"/>
                    <a:gd name="T1" fmla="*/ 0 h 117"/>
                    <a:gd name="T2" fmla="*/ 47 w 47"/>
                    <a:gd name="T3" fmla="*/ 114 h 117"/>
                    <a:gd name="T4" fmla="*/ 9 w 47"/>
                    <a:gd name="T5" fmla="*/ 117 h 117"/>
                    <a:gd name="T6" fmla="*/ 7 w 47"/>
                    <a:gd name="T7" fmla="*/ 117 h 117"/>
                    <a:gd name="T8" fmla="*/ 0 w 47"/>
                    <a:gd name="T9" fmla="*/ 9 h 117"/>
                    <a:gd name="T10" fmla="*/ 0 w 47"/>
                    <a:gd name="T11" fmla="*/ 3 h 117"/>
                    <a:gd name="T12" fmla="*/ 38 w 47"/>
                    <a:gd name="T13" fmla="*/ 0 h 117"/>
                  </a:gdLst>
                  <a:ahLst/>
                  <a:cxnLst>
                    <a:cxn ang="0">
                      <a:pos x="T0" y="T1"/>
                    </a:cxn>
                    <a:cxn ang="0">
                      <a:pos x="T2" y="T3"/>
                    </a:cxn>
                    <a:cxn ang="0">
                      <a:pos x="T4" y="T5"/>
                    </a:cxn>
                    <a:cxn ang="0">
                      <a:pos x="T6" y="T7"/>
                    </a:cxn>
                    <a:cxn ang="0">
                      <a:pos x="T8" y="T9"/>
                    </a:cxn>
                    <a:cxn ang="0">
                      <a:pos x="T10" y="T11"/>
                    </a:cxn>
                    <a:cxn ang="0">
                      <a:pos x="T12" y="T13"/>
                    </a:cxn>
                  </a:cxnLst>
                  <a:rect l="0" t="0" r="r" b="b"/>
                  <a:pathLst>
                    <a:path w="47" h="117">
                      <a:moveTo>
                        <a:pt x="38" y="0"/>
                      </a:moveTo>
                      <a:lnTo>
                        <a:pt x="47" y="114"/>
                      </a:lnTo>
                      <a:lnTo>
                        <a:pt x="9" y="117"/>
                      </a:lnTo>
                      <a:lnTo>
                        <a:pt x="7" y="117"/>
                      </a:lnTo>
                      <a:lnTo>
                        <a:pt x="0" y="9"/>
                      </a:lnTo>
                      <a:lnTo>
                        <a:pt x="0" y="3"/>
                      </a:lnTo>
                      <a:lnTo>
                        <a:pt x="38" y="0"/>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2" name="Freeform 115">
                  <a:extLst>
                    <a:ext uri="{FF2B5EF4-FFF2-40B4-BE49-F238E27FC236}">
                      <a16:creationId xmlns:a16="http://schemas.microsoft.com/office/drawing/2014/main" id="{0878CC5E-263E-454F-AB36-0F6BC92519D4}"/>
                    </a:ext>
                  </a:extLst>
                </p:cNvPr>
                <p:cNvSpPr>
                  <a:spLocks/>
                </p:cNvSpPr>
                <p:nvPr/>
              </p:nvSpPr>
              <p:spPr bwMode="auto">
                <a:xfrm>
                  <a:off x="3502026" y="4667250"/>
                  <a:ext cx="758825" cy="269875"/>
                </a:xfrm>
                <a:custGeom>
                  <a:avLst/>
                  <a:gdLst>
                    <a:gd name="T0" fmla="*/ 209 w 213"/>
                    <a:gd name="T1" fmla="*/ 1 h 76"/>
                    <a:gd name="T2" fmla="*/ 209 w 213"/>
                    <a:gd name="T3" fmla="*/ 2 h 76"/>
                    <a:gd name="T4" fmla="*/ 209 w 213"/>
                    <a:gd name="T5" fmla="*/ 5 h 76"/>
                    <a:gd name="T6" fmla="*/ 213 w 213"/>
                    <a:gd name="T7" fmla="*/ 58 h 76"/>
                    <a:gd name="T8" fmla="*/ 43 w 213"/>
                    <a:gd name="T9" fmla="*/ 73 h 76"/>
                    <a:gd name="T10" fmla="*/ 2 w 213"/>
                    <a:gd name="T11" fmla="*/ 41 h 76"/>
                    <a:gd name="T12" fmla="*/ 34 w 213"/>
                    <a:gd name="T13" fmla="*/ 1 h 76"/>
                    <a:gd name="T14" fmla="*/ 35 w 213"/>
                    <a:gd name="T15" fmla="*/ 1 h 76"/>
                    <a:gd name="T16" fmla="*/ 40 w 213"/>
                    <a:gd name="T17" fmla="*/ 0 h 76"/>
                    <a:gd name="T18" fmla="*/ 209 w 213"/>
                    <a:gd name="T19"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3" h="76">
                      <a:moveTo>
                        <a:pt x="209" y="1"/>
                      </a:moveTo>
                      <a:cubicBezTo>
                        <a:pt x="209" y="2"/>
                        <a:pt x="209" y="2"/>
                        <a:pt x="209" y="2"/>
                      </a:cubicBezTo>
                      <a:cubicBezTo>
                        <a:pt x="209" y="5"/>
                        <a:pt x="209" y="5"/>
                        <a:pt x="209" y="5"/>
                      </a:cubicBezTo>
                      <a:cubicBezTo>
                        <a:pt x="213" y="58"/>
                        <a:pt x="213" y="58"/>
                        <a:pt x="213" y="58"/>
                      </a:cubicBezTo>
                      <a:cubicBezTo>
                        <a:pt x="43" y="73"/>
                        <a:pt x="43" y="73"/>
                        <a:pt x="43" y="73"/>
                      </a:cubicBezTo>
                      <a:cubicBezTo>
                        <a:pt x="23" y="76"/>
                        <a:pt x="4" y="61"/>
                        <a:pt x="2" y="41"/>
                      </a:cubicBezTo>
                      <a:cubicBezTo>
                        <a:pt x="0" y="21"/>
                        <a:pt x="14" y="3"/>
                        <a:pt x="34" y="1"/>
                      </a:cubicBezTo>
                      <a:cubicBezTo>
                        <a:pt x="35" y="1"/>
                        <a:pt x="35" y="1"/>
                        <a:pt x="35" y="1"/>
                      </a:cubicBezTo>
                      <a:cubicBezTo>
                        <a:pt x="40" y="0"/>
                        <a:pt x="40" y="0"/>
                        <a:pt x="40" y="0"/>
                      </a:cubicBezTo>
                      <a:lnTo>
                        <a:pt x="209" y="1"/>
                      </a:lnTo>
                      <a:close/>
                    </a:path>
                  </a:pathLst>
                </a:custGeom>
                <a:solidFill>
                  <a:srgbClr val="B4A0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3" name="Freeform 116">
                  <a:extLst>
                    <a:ext uri="{FF2B5EF4-FFF2-40B4-BE49-F238E27FC236}">
                      <a16:creationId xmlns:a16="http://schemas.microsoft.com/office/drawing/2014/main" id="{CC471FE4-E002-496F-BAFF-FF155A7CB8FC}"/>
                    </a:ext>
                  </a:extLst>
                </p:cNvPr>
                <p:cNvSpPr>
                  <a:spLocks/>
                </p:cNvSpPr>
                <p:nvPr/>
              </p:nvSpPr>
              <p:spPr bwMode="auto">
                <a:xfrm>
                  <a:off x="3690938" y="4667250"/>
                  <a:ext cx="555625" cy="11113"/>
                </a:xfrm>
                <a:custGeom>
                  <a:avLst/>
                  <a:gdLst>
                    <a:gd name="T0" fmla="*/ 350 w 350"/>
                    <a:gd name="T1" fmla="*/ 7 h 7"/>
                    <a:gd name="T2" fmla="*/ 344 w 350"/>
                    <a:gd name="T3" fmla="*/ 7 h 7"/>
                    <a:gd name="T4" fmla="*/ 14 w 350"/>
                    <a:gd name="T5" fmla="*/ 5 h 7"/>
                    <a:gd name="T6" fmla="*/ 2 w 350"/>
                    <a:gd name="T7" fmla="*/ 7 h 7"/>
                    <a:gd name="T8" fmla="*/ 0 w 350"/>
                    <a:gd name="T9" fmla="*/ 0 h 7"/>
                    <a:gd name="T10" fmla="*/ 9 w 350"/>
                    <a:gd name="T11" fmla="*/ 0 h 7"/>
                    <a:gd name="T12" fmla="*/ 350 w 350"/>
                    <a:gd name="T13" fmla="*/ 2 h 7"/>
                    <a:gd name="T14" fmla="*/ 350 w 350"/>
                    <a:gd name="T15" fmla="*/ 7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0" h="7">
                      <a:moveTo>
                        <a:pt x="350" y="7"/>
                      </a:moveTo>
                      <a:lnTo>
                        <a:pt x="344" y="7"/>
                      </a:lnTo>
                      <a:lnTo>
                        <a:pt x="14" y="5"/>
                      </a:lnTo>
                      <a:lnTo>
                        <a:pt x="2" y="7"/>
                      </a:lnTo>
                      <a:lnTo>
                        <a:pt x="0" y="0"/>
                      </a:lnTo>
                      <a:lnTo>
                        <a:pt x="9" y="0"/>
                      </a:lnTo>
                      <a:lnTo>
                        <a:pt x="350" y="2"/>
                      </a:lnTo>
                      <a:lnTo>
                        <a:pt x="350" y="7"/>
                      </a:lnTo>
                      <a:close/>
                    </a:path>
                  </a:pathLst>
                </a:custGeom>
                <a:solidFill>
                  <a:srgbClr val="C7B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4" name="Freeform 117">
                  <a:extLst>
                    <a:ext uri="{FF2B5EF4-FFF2-40B4-BE49-F238E27FC236}">
                      <a16:creationId xmlns:a16="http://schemas.microsoft.com/office/drawing/2014/main" id="{DD2D38F4-8494-4D2C-9449-B00152529BFB}"/>
                    </a:ext>
                  </a:extLst>
                </p:cNvPr>
                <p:cNvSpPr>
                  <a:spLocks/>
                </p:cNvSpPr>
                <p:nvPr/>
              </p:nvSpPr>
              <p:spPr bwMode="auto">
                <a:xfrm>
                  <a:off x="3052763" y="4264025"/>
                  <a:ext cx="1208088" cy="669925"/>
                </a:xfrm>
                <a:custGeom>
                  <a:avLst/>
                  <a:gdLst>
                    <a:gd name="T0" fmla="*/ 0 w 339"/>
                    <a:gd name="T1" fmla="*/ 0 h 189"/>
                    <a:gd name="T2" fmla="*/ 145 w 339"/>
                    <a:gd name="T3" fmla="*/ 169 h 189"/>
                    <a:gd name="T4" fmla="*/ 151 w 339"/>
                    <a:gd name="T5" fmla="*/ 174 h 189"/>
                    <a:gd name="T6" fmla="*/ 174 w 339"/>
                    <a:gd name="T7" fmla="*/ 178 h 189"/>
                    <a:gd name="T8" fmla="*/ 338 w 339"/>
                    <a:gd name="T9" fmla="*/ 164 h 189"/>
                    <a:gd name="T10" fmla="*/ 338 w 339"/>
                    <a:gd name="T11" fmla="*/ 168 h 189"/>
                    <a:gd name="T12" fmla="*/ 338 w 339"/>
                    <a:gd name="T13" fmla="*/ 168 h 189"/>
                    <a:gd name="T14" fmla="*/ 339 w 339"/>
                    <a:gd name="T15" fmla="*/ 173 h 189"/>
                    <a:gd name="T16" fmla="*/ 169 w 339"/>
                    <a:gd name="T17" fmla="*/ 188 h 189"/>
                    <a:gd name="T18" fmla="*/ 147 w 339"/>
                    <a:gd name="T19" fmla="*/ 184 h 189"/>
                    <a:gd name="T20" fmla="*/ 143 w 339"/>
                    <a:gd name="T21" fmla="*/ 181 h 189"/>
                    <a:gd name="T22" fmla="*/ 70 w 339"/>
                    <a:gd name="T23" fmla="*/ 103 h 189"/>
                    <a:gd name="T24" fmla="*/ 0 w 339"/>
                    <a:gd name="T25"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189">
                      <a:moveTo>
                        <a:pt x="0" y="0"/>
                      </a:moveTo>
                      <a:cubicBezTo>
                        <a:pt x="46" y="51"/>
                        <a:pt x="96" y="121"/>
                        <a:pt x="145" y="169"/>
                      </a:cubicBezTo>
                      <a:cubicBezTo>
                        <a:pt x="147" y="171"/>
                        <a:pt x="149" y="173"/>
                        <a:pt x="151" y="174"/>
                      </a:cubicBezTo>
                      <a:cubicBezTo>
                        <a:pt x="158" y="178"/>
                        <a:pt x="166" y="179"/>
                        <a:pt x="174" y="178"/>
                      </a:cubicBezTo>
                      <a:cubicBezTo>
                        <a:pt x="228" y="174"/>
                        <a:pt x="283" y="169"/>
                        <a:pt x="338" y="164"/>
                      </a:cubicBezTo>
                      <a:cubicBezTo>
                        <a:pt x="338" y="168"/>
                        <a:pt x="338" y="168"/>
                        <a:pt x="338" y="168"/>
                      </a:cubicBezTo>
                      <a:cubicBezTo>
                        <a:pt x="338" y="168"/>
                        <a:pt x="338" y="168"/>
                        <a:pt x="338" y="168"/>
                      </a:cubicBezTo>
                      <a:cubicBezTo>
                        <a:pt x="339" y="173"/>
                        <a:pt x="339" y="173"/>
                        <a:pt x="339" y="173"/>
                      </a:cubicBezTo>
                      <a:cubicBezTo>
                        <a:pt x="282" y="178"/>
                        <a:pt x="225" y="183"/>
                        <a:pt x="169" y="188"/>
                      </a:cubicBezTo>
                      <a:cubicBezTo>
                        <a:pt x="161" y="189"/>
                        <a:pt x="154" y="187"/>
                        <a:pt x="147" y="184"/>
                      </a:cubicBezTo>
                      <a:cubicBezTo>
                        <a:pt x="146" y="183"/>
                        <a:pt x="144" y="182"/>
                        <a:pt x="143" y="181"/>
                      </a:cubicBezTo>
                      <a:cubicBezTo>
                        <a:pt x="116" y="159"/>
                        <a:pt x="93" y="128"/>
                        <a:pt x="70" y="103"/>
                      </a:cubicBezTo>
                      <a:cubicBezTo>
                        <a:pt x="47" y="77"/>
                        <a:pt x="23" y="26"/>
                        <a:pt x="0" y="0"/>
                      </a:cubicBezTo>
                      <a:close/>
                    </a:path>
                  </a:pathLst>
                </a:custGeom>
                <a:solidFill>
                  <a:srgbClr val="5738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5" name="Freeform 111">
                  <a:extLst>
                    <a:ext uri="{FF2B5EF4-FFF2-40B4-BE49-F238E27FC236}">
                      <a16:creationId xmlns:a16="http://schemas.microsoft.com/office/drawing/2014/main" id="{BAE54E8B-D223-466D-AB75-C0F5E1EF7F2D}"/>
                    </a:ext>
                  </a:extLst>
                </p:cNvPr>
                <p:cNvSpPr>
                  <a:spLocks/>
                </p:cNvSpPr>
                <p:nvPr/>
              </p:nvSpPr>
              <p:spPr bwMode="auto">
                <a:xfrm>
                  <a:off x="4340226" y="4589463"/>
                  <a:ext cx="315913" cy="244475"/>
                </a:xfrm>
                <a:custGeom>
                  <a:avLst/>
                  <a:gdLst>
                    <a:gd name="T0" fmla="*/ 76 w 89"/>
                    <a:gd name="T1" fmla="*/ 68 h 69"/>
                    <a:gd name="T2" fmla="*/ 76 w 89"/>
                    <a:gd name="T3" fmla="*/ 68 h 69"/>
                    <a:gd name="T4" fmla="*/ 76 w 89"/>
                    <a:gd name="T5" fmla="*/ 68 h 69"/>
                    <a:gd name="T6" fmla="*/ 12 w 89"/>
                    <a:gd name="T7" fmla="*/ 69 h 69"/>
                    <a:gd name="T8" fmla="*/ 1 w 89"/>
                    <a:gd name="T9" fmla="*/ 29 h 69"/>
                    <a:gd name="T10" fmla="*/ 3 w 89"/>
                    <a:gd name="T11" fmla="*/ 23 h 69"/>
                    <a:gd name="T12" fmla="*/ 12 w 89"/>
                    <a:gd name="T13" fmla="*/ 11 h 69"/>
                    <a:gd name="T14" fmla="*/ 17 w 89"/>
                    <a:gd name="T15" fmla="*/ 7 h 69"/>
                    <a:gd name="T16" fmla="*/ 57 w 89"/>
                    <a:gd name="T17" fmla="*/ 0 h 69"/>
                    <a:gd name="T18" fmla="*/ 56 w 89"/>
                    <a:gd name="T19" fmla="*/ 11 h 69"/>
                    <a:gd name="T20" fmla="*/ 35 w 89"/>
                    <a:gd name="T21" fmla="*/ 13 h 69"/>
                    <a:gd name="T22" fmla="*/ 39 w 89"/>
                    <a:gd name="T23" fmla="*/ 13 h 69"/>
                    <a:gd name="T24" fmla="*/ 74 w 89"/>
                    <a:gd name="T25" fmla="*/ 9 h 69"/>
                    <a:gd name="T26" fmla="*/ 75 w 89"/>
                    <a:gd name="T27" fmla="*/ 10 h 69"/>
                    <a:gd name="T28" fmla="*/ 83 w 89"/>
                    <a:gd name="T29" fmla="*/ 18 h 69"/>
                    <a:gd name="T30" fmla="*/ 82 w 89"/>
                    <a:gd name="T31" fmla="*/ 23 h 69"/>
                    <a:gd name="T32" fmla="*/ 89 w 89"/>
                    <a:gd name="T33" fmla="*/ 31 h 69"/>
                    <a:gd name="T34" fmla="*/ 84 w 89"/>
                    <a:gd name="T35" fmla="*/ 39 h 69"/>
                    <a:gd name="T36" fmla="*/ 88 w 89"/>
                    <a:gd name="T37" fmla="*/ 46 h 69"/>
                    <a:gd name="T38" fmla="*/ 82 w 89"/>
                    <a:gd name="T39" fmla="*/ 54 h 69"/>
                    <a:gd name="T40" fmla="*/ 84 w 89"/>
                    <a:gd name="T41" fmla="*/ 59 h 69"/>
                    <a:gd name="T42" fmla="*/ 76 w 89"/>
                    <a:gd name="T43" fmla="*/ 6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9" h="69">
                      <a:moveTo>
                        <a:pt x="76" y="68"/>
                      </a:moveTo>
                      <a:cubicBezTo>
                        <a:pt x="76" y="68"/>
                        <a:pt x="76" y="68"/>
                        <a:pt x="76" y="68"/>
                      </a:cubicBezTo>
                      <a:cubicBezTo>
                        <a:pt x="76" y="68"/>
                        <a:pt x="76" y="68"/>
                        <a:pt x="76" y="68"/>
                      </a:cubicBezTo>
                      <a:cubicBezTo>
                        <a:pt x="12" y="69"/>
                        <a:pt x="12" y="69"/>
                        <a:pt x="12" y="69"/>
                      </a:cubicBezTo>
                      <a:cubicBezTo>
                        <a:pt x="12" y="69"/>
                        <a:pt x="0" y="35"/>
                        <a:pt x="1" y="29"/>
                      </a:cubicBezTo>
                      <a:cubicBezTo>
                        <a:pt x="1" y="27"/>
                        <a:pt x="2" y="25"/>
                        <a:pt x="3" y="23"/>
                      </a:cubicBezTo>
                      <a:cubicBezTo>
                        <a:pt x="6" y="19"/>
                        <a:pt x="10" y="14"/>
                        <a:pt x="12" y="11"/>
                      </a:cubicBezTo>
                      <a:cubicBezTo>
                        <a:pt x="14" y="9"/>
                        <a:pt x="15" y="8"/>
                        <a:pt x="17" y="7"/>
                      </a:cubicBezTo>
                      <a:cubicBezTo>
                        <a:pt x="23" y="5"/>
                        <a:pt x="36" y="2"/>
                        <a:pt x="57" y="0"/>
                      </a:cubicBezTo>
                      <a:cubicBezTo>
                        <a:pt x="61" y="3"/>
                        <a:pt x="59" y="9"/>
                        <a:pt x="56" y="11"/>
                      </a:cubicBezTo>
                      <a:cubicBezTo>
                        <a:pt x="53" y="14"/>
                        <a:pt x="35" y="13"/>
                        <a:pt x="35" y="13"/>
                      </a:cubicBezTo>
                      <a:cubicBezTo>
                        <a:pt x="39" y="13"/>
                        <a:pt x="39" y="13"/>
                        <a:pt x="39" y="13"/>
                      </a:cubicBezTo>
                      <a:cubicBezTo>
                        <a:pt x="74" y="9"/>
                        <a:pt x="74" y="9"/>
                        <a:pt x="74" y="9"/>
                      </a:cubicBezTo>
                      <a:cubicBezTo>
                        <a:pt x="75" y="10"/>
                        <a:pt x="75" y="10"/>
                        <a:pt x="75" y="10"/>
                      </a:cubicBezTo>
                      <a:cubicBezTo>
                        <a:pt x="79" y="9"/>
                        <a:pt x="83" y="13"/>
                        <a:pt x="83" y="18"/>
                      </a:cubicBezTo>
                      <a:cubicBezTo>
                        <a:pt x="83" y="20"/>
                        <a:pt x="83" y="21"/>
                        <a:pt x="82" y="23"/>
                      </a:cubicBezTo>
                      <a:cubicBezTo>
                        <a:pt x="86" y="23"/>
                        <a:pt x="89" y="27"/>
                        <a:pt x="89" y="31"/>
                      </a:cubicBezTo>
                      <a:cubicBezTo>
                        <a:pt x="89" y="35"/>
                        <a:pt x="87" y="38"/>
                        <a:pt x="84" y="39"/>
                      </a:cubicBezTo>
                      <a:cubicBezTo>
                        <a:pt x="86" y="41"/>
                        <a:pt x="88" y="43"/>
                        <a:pt x="88" y="46"/>
                      </a:cubicBezTo>
                      <a:cubicBezTo>
                        <a:pt x="88" y="50"/>
                        <a:pt x="86" y="53"/>
                        <a:pt x="82" y="54"/>
                      </a:cubicBezTo>
                      <a:cubicBezTo>
                        <a:pt x="83" y="56"/>
                        <a:pt x="84" y="57"/>
                        <a:pt x="84" y="59"/>
                      </a:cubicBezTo>
                      <a:cubicBezTo>
                        <a:pt x="85" y="64"/>
                        <a:pt x="81" y="68"/>
                        <a:pt x="76" y="68"/>
                      </a:cubicBezTo>
                      <a:close/>
                    </a:path>
                  </a:pathLst>
                </a:custGeom>
                <a:solidFill>
                  <a:srgbClr val="8E54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E693E1CA-A0D8-4314-9253-E1C005E60192}"/>
                </a:ext>
              </a:extLst>
            </p:cNvPr>
            <p:cNvSpPr/>
            <p:nvPr/>
          </p:nvSpPr>
          <p:spPr bwMode="auto">
            <a:xfrm rot="2097132">
              <a:off x="8859281" y="2885806"/>
              <a:ext cx="139424" cy="82250"/>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17" name="Rectangle 216">
              <a:extLst>
                <a:ext uri="{FF2B5EF4-FFF2-40B4-BE49-F238E27FC236}">
                  <a16:creationId xmlns:a16="http://schemas.microsoft.com/office/drawing/2014/main" id="{87E56C22-6146-4753-84B7-EDCAB62F1187}"/>
                </a:ext>
              </a:extLst>
            </p:cNvPr>
            <p:cNvSpPr/>
            <p:nvPr/>
          </p:nvSpPr>
          <p:spPr bwMode="auto">
            <a:xfrm rot="2492425">
              <a:off x="9060233" y="2884551"/>
              <a:ext cx="258160" cy="147704"/>
            </a:xfrm>
            <a:prstGeom prst="rect">
              <a:avLst/>
            </a:prstGeom>
            <a:solidFill>
              <a:srgbClr val="854C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76579754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Demo</a:t>
            </a:r>
          </a:p>
        </p:txBody>
      </p:sp>
      <p:sp>
        <p:nvSpPr>
          <p:cNvPr id="5" name="Text Placeholder 4">
            <a:extLst>
              <a:ext uri="{FF2B5EF4-FFF2-40B4-BE49-F238E27FC236}">
                <a16:creationId xmlns:a16="http://schemas.microsoft.com/office/drawing/2014/main" id="{AC6D8F0C-A88B-458E-BFD5-5EA5EFAE9E80}"/>
              </a:ext>
            </a:extLst>
          </p:cNvPr>
          <p:cNvSpPr>
            <a:spLocks noGrp="1"/>
          </p:cNvSpPr>
          <p:nvPr>
            <p:ph type="body" sz="quarter" idx="12"/>
          </p:nvPr>
        </p:nvSpPr>
        <p:spPr/>
        <p:txBody>
          <a:bodyPr/>
          <a:lstStyle/>
          <a:p>
            <a:r>
              <a:rPr lang="en-US"/>
              <a:t>Office Deployment Tool | Group Policy | Microsoft Intune</a:t>
            </a:r>
          </a:p>
        </p:txBody>
      </p:sp>
    </p:spTree>
    <p:extLst>
      <p:ext uri="{BB962C8B-B14F-4D97-AF65-F5344CB8AC3E}">
        <p14:creationId xmlns:p14="http://schemas.microsoft.com/office/powerpoint/2010/main" val="245886563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cs typeface="Segoe UI"/>
              </a:rPr>
              <a:t>Office Deployment Tool</a:t>
            </a:r>
          </a:p>
        </p:txBody>
      </p:sp>
      <p:pic>
        <p:nvPicPr>
          <p:cNvPr id="5" name="Picture 4" descr="Group of screenshots showing Office Customization Tool UI, sample xml file, download page for the ODT, and command prompt">
            <a:extLst>
              <a:ext uri="{FF2B5EF4-FFF2-40B4-BE49-F238E27FC236}">
                <a16:creationId xmlns:a16="http://schemas.microsoft.com/office/drawing/2014/main" id="{F6734FDD-B9BA-4E07-BB67-BFA69E7BA76A}"/>
              </a:ext>
            </a:extLst>
          </p:cNvPr>
          <p:cNvPicPr>
            <a:picLocks noChangeAspect="1"/>
          </p:cNvPicPr>
          <p:nvPr/>
        </p:nvPicPr>
        <p:blipFill>
          <a:blip r:embed="rId3"/>
          <a:stretch>
            <a:fillRect/>
          </a:stretch>
        </p:blipFill>
        <p:spPr>
          <a:xfrm>
            <a:off x="1008993" y="1217167"/>
            <a:ext cx="10174014" cy="5359313"/>
          </a:xfrm>
          <a:prstGeom prst="rect">
            <a:avLst/>
          </a:prstGeom>
        </p:spPr>
      </p:pic>
    </p:spTree>
    <p:extLst>
      <p:ext uri="{BB962C8B-B14F-4D97-AF65-F5344CB8AC3E}">
        <p14:creationId xmlns:p14="http://schemas.microsoft.com/office/powerpoint/2010/main" val="15106148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2"/>
          <a:stretch>
            <a:fillRect/>
          </a:stretch>
        </p:blipFill>
        <p:spPr>
          <a:xfrm>
            <a:off x="0" y="2724538"/>
            <a:ext cx="4114800" cy="4114800"/>
          </a:xfrm>
          <a:prstGeom prst="rect">
            <a:avLst/>
          </a:prstGeom>
        </p:spPr>
      </p:pic>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a:xfrm>
            <a:off x="572770" y="528638"/>
            <a:ext cx="11306469" cy="403137"/>
          </a:xfrm>
        </p:spPr>
        <p:txBody>
          <a:bodyPr/>
          <a:lstStyle/>
          <a:p>
            <a:r>
              <a:rPr lang="en-US" sz="2800"/>
              <a:t>Digital Event Code of Conduct</a:t>
            </a:r>
          </a:p>
        </p:txBody>
      </p:sp>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1474238"/>
            <a:ext cx="7100126" cy="5047860"/>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l">
              <a:buNone/>
            </a:pPr>
            <a:r>
              <a:rPr lang="en-US" sz="1600" dirty="0">
                <a:solidFill>
                  <a:srgbClr val="000000"/>
                </a:solidFill>
                <a:latin typeface="+mn-lt"/>
              </a:rPr>
              <a:t>Microsoft’s mission is to </a:t>
            </a:r>
            <a:r>
              <a:rPr lang="en-US" sz="1600" b="1" dirty="0">
                <a:solidFill>
                  <a:srgbClr val="000000"/>
                </a:solidFill>
                <a:latin typeface="+mn-lt"/>
              </a:rPr>
              <a:t>empower every person and every organization on the planet to achieve more</a:t>
            </a:r>
            <a:r>
              <a:rPr lang="en-US" sz="1600" dirty="0">
                <a:solidFill>
                  <a:srgbClr val="000000"/>
                </a:solidFill>
                <a:latin typeface="+mn-lt"/>
              </a:rPr>
              <a:t>. This includes all Microsoft events and gatherings, including on digital platforms, where we seek to create a respectful, friendly, fun and inclusive experience for all participants.​</a:t>
            </a:r>
            <a:br>
              <a:rPr lang="en-US" sz="1600" dirty="0">
                <a:solidFill>
                  <a:srgbClr val="000000"/>
                </a:solidFill>
                <a:latin typeface="+mn-lt"/>
              </a:rPr>
            </a:br>
            <a:endParaRPr lang="en-US" sz="1600" dirty="0">
              <a:solidFill>
                <a:srgbClr val="000000"/>
              </a:solidFill>
              <a:latin typeface="+mn-lt"/>
            </a:endParaRPr>
          </a:p>
          <a:p>
            <a:pPr algn="l">
              <a:buFontTx/>
              <a:buChar char="-"/>
            </a:pPr>
            <a:r>
              <a:rPr lang="en-US" sz="1600" dirty="0">
                <a:solidFill>
                  <a:srgbClr val="000000"/>
                </a:solidFill>
                <a:latin typeface="+mn-lt"/>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br>
              <a:rPr lang="en-US" sz="1600" dirty="0">
                <a:solidFill>
                  <a:srgbClr val="000000"/>
                </a:solidFill>
                <a:latin typeface="+mn-lt"/>
              </a:rPr>
            </a:br>
            <a:endParaRPr lang="en-US" sz="1600" dirty="0">
              <a:solidFill>
                <a:srgbClr val="000000"/>
              </a:solidFill>
              <a:latin typeface="+mn-lt"/>
            </a:endParaRPr>
          </a:p>
          <a:p>
            <a:pPr algn="l">
              <a:buFontTx/>
              <a:buChar char="-"/>
            </a:pPr>
            <a:r>
              <a:rPr lang="en-US" sz="1600" dirty="0">
                <a:solidFill>
                  <a:srgbClr val="000000"/>
                </a:solidFill>
                <a:latin typeface="+mn-lt"/>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indent="0">
              <a:buNone/>
            </a:pPr>
            <a:endParaRPr lang="en-US" sz="1600" dirty="0">
              <a:solidFill>
                <a:srgbClr val="000000"/>
              </a:solidFill>
              <a:latin typeface="+mn-lt"/>
            </a:endParaRPr>
          </a:p>
          <a:p>
            <a:pPr marL="0" indent="0">
              <a:buNone/>
            </a:pPr>
            <a:r>
              <a:rPr lang="en-US" sz="1600" dirty="0">
                <a:solidFill>
                  <a:srgbClr val="000000"/>
                </a:solidFill>
                <a:latin typeface="+mn-lt"/>
              </a:rPr>
              <a:t>We encourage everyone to assist in creating a welcoming and safe environment.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cs typeface="Segoe UI"/>
              </a:rPr>
              <a:t>Group Policy</a:t>
            </a:r>
            <a:endParaRPr lang="en-US"/>
          </a:p>
        </p:txBody>
      </p:sp>
      <p:pic>
        <p:nvPicPr>
          <p:cNvPr id="2" name="Picture 1" descr="Screenshots of &quot;Update Channel&quot; policy in the Group Policy Editor UI, showing the channel choices when the policy is enabled.">
            <a:extLst>
              <a:ext uri="{FF2B5EF4-FFF2-40B4-BE49-F238E27FC236}">
                <a16:creationId xmlns:a16="http://schemas.microsoft.com/office/drawing/2014/main" id="{9DF70139-8DE5-461E-A4BF-89A0A0685CF2}"/>
              </a:ext>
            </a:extLst>
          </p:cNvPr>
          <p:cNvPicPr>
            <a:picLocks noChangeAspect="1"/>
          </p:cNvPicPr>
          <p:nvPr/>
        </p:nvPicPr>
        <p:blipFill>
          <a:blip r:embed="rId3"/>
          <a:stretch>
            <a:fillRect/>
          </a:stretch>
        </p:blipFill>
        <p:spPr>
          <a:xfrm>
            <a:off x="513134" y="1502691"/>
            <a:ext cx="8390898" cy="2317632"/>
          </a:xfrm>
          <a:prstGeom prst="rect">
            <a:avLst/>
          </a:prstGeom>
        </p:spPr>
      </p:pic>
      <p:sp>
        <p:nvSpPr>
          <p:cNvPr id="9" name="Text Placeholder 5">
            <a:extLst>
              <a:ext uri="{FF2B5EF4-FFF2-40B4-BE49-F238E27FC236}">
                <a16:creationId xmlns:a16="http://schemas.microsoft.com/office/drawing/2014/main" id="{129CD58F-9345-4230-A957-65773D5EF309}"/>
              </a:ext>
            </a:extLst>
          </p:cNvPr>
          <p:cNvSpPr>
            <a:spLocks noGrp="1"/>
          </p:cNvSpPr>
          <p:nvPr>
            <p:ph type="body" sz="quarter" idx="10"/>
          </p:nvPr>
        </p:nvSpPr>
        <p:spPr>
          <a:xfrm>
            <a:off x="586390" y="1238704"/>
            <a:ext cx="11018520" cy="276999"/>
          </a:xfrm>
        </p:spPr>
        <p:txBody>
          <a:bodyPr vert="horz" wrap="square" lIns="0" tIns="0" rIns="0" bIns="0" rtlCol="0" anchor="t">
            <a:spAutoFit/>
          </a:bodyPr>
          <a:lstStyle/>
          <a:p>
            <a:pPr marL="0" lvl="1">
              <a:lnSpc>
                <a:spcPct val="90000"/>
              </a:lnSpc>
              <a:spcAft>
                <a:spcPts val="600"/>
              </a:spcAft>
            </a:pPr>
            <a:r>
              <a:rPr lang="en-US">
                <a:solidFill>
                  <a:srgbClr val="0078D4"/>
                </a:solidFill>
                <a:latin typeface="+mj-lt"/>
              </a:rPr>
              <a:t>Update Channel</a:t>
            </a:r>
          </a:p>
        </p:txBody>
      </p:sp>
      <p:sp>
        <p:nvSpPr>
          <p:cNvPr id="10" name="Text Placeholder 5">
            <a:extLst>
              <a:ext uri="{FF2B5EF4-FFF2-40B4-BE49-F238E27FC236}">
                <a16:creationId xmlns:a16="http://schemas.microsoft.com/office/drawing/2014/main" id="{8BA3A3B0-A9AB-46A5-A324-BE6419195C0E}"/>
              </a:ext>
            </a:extLst>
          </p:cNvPr>
          <p:cNvSpPr txBox="1">
            <a:spLocks/>
          </p:cNvSpPr>
          <p:nvPr/>
        </p:nvSpPr>
        <p:spPr>
          <a:xfrm>
            <a:off x="586390" y="3820323"/>
            <a:ext cx="11018520" cy="276999"/>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932742" rtl="0" eaLnBrk="1" fontAlgn="auto" latinLnBrk="0" hangingPunct="1">
              <a:lnSpc>
                <a:spcPct val="90000"/>
              </a:lnSpc>
              <a:spcBef>
                <a:spcPct val="20000"/>
              </a:spcBef>
              <a:spcAft>
                <a:spcPts val="600"/>
              </a:spcAft>
              <a:buClrTx/>
              <a:buSzPct val="90000"/>
              <a:buFont typeface="Wingdings" panose="05000000000000000000" pitchFamily="2" charset="2"/>
              <a:buNone/>
              <a:tabLst/>
              <a:defRPr/>
            </a:pPr>
            <a:r>
              <a:rPr kumimoji="0" lang="en-US" sz="2000" b="0" i="0" u="none" strike="noStrike" kern="1200" cap="none" spc="0" normalizeH="0" baseline="0" noProof="0">
                <a:ln>
                  <a:noFill/>
                </a:ln>
                <a:solidFill>
                  <a:srgbClr val="0078D4"/>
                </a:solidFill>
                <a:effectLst/>
                <a:uLnTx/>
                <a:uFillTx/>
                <a:latin typeface="Segoe UI Semibold"/>
                <a:ea typeface="+mn-ea"/>
                <a:cs typeface="+mn-cs"/>
              </a:rPr>
              <a:t>Show the Update Channel option to allow users to select an update channel</a:t>
            </a:r>
          </a:p>
        </p:txBody>
      </p:sp>
      <p:pic>
        <p:nvPicPr>
          <p:cNvPr id="8" name="Picture 7" descr="Screenshot of the &quot;Show the Update Channel option to allow users to select an update channel&quot; policy in the Group Policy Editor UI, showing the channel choices available when you set the policy to Enabled.">
            <a:extLst>
              <a:ext uri="{FF2B5EF4-FFF2-40B4-BE49-F238E27FC236}">
                <a16:creationId xmlns:a16="http://schemas.microsoft.com/office/drawing/2014/main" id="{EF4D4C90-31DD-2DA0-0D68-0B0937CA539E}"/>
              </a:ext>
            </a:extLst>
          </p:cNvPr>
          <p:cNvPicPr>
            <a:picLocks noChangeAspect="1"/>
          </p:cNvPicPr>
          <p:nvPr/>
        </p:nvPicPr>
        <p:blipFill>
          <a:blip r:embed="rId4"/>
          <a:stretch>
            <a:fillRect/>
          </a:stretch>
        </p:blipFill>
        <p:spPr>
          <a:xfrm>
            <a:off x="658112" y="4180200"/>
            <a:ext cx="5339571" cy="2612576"/>
          </a:xfrm>
          <a:prstGeom prst="rect">
            <a:avLst/>
          </a:prstGeom>
        </p:spPr>
      </p:pic>
      <p:pic>
        <p:nvPicPr>
          <p:cNvPr id="12" name="Picture 11">
            <a:extLst>
              <a:ext uri="{FF2B5EF4-FFF2-40B4-BE49-F238E27FC236}">
                <a16:creationId xmlns:a16="http://schemas.microsoft.com/office/drawing/2014/main" id="{E9947BED-8B0B-3D57-B34F-6B2A272AA932}"/>
              </a:ext>
            </a:extLst>
          </p:cNvPr>
          <p:cNvPicPr>
            <a:picLocks noChangeAspect="1"/>
          </p:cNvPicPr>
          <p:nvPr/>
        </p:nvPicPr>
        <p:blipFill>
          <a:blip r:embed="rId5"/>
          <a:stretch>
            <a:fillRect/>
          </a:stretch>
        </p:blipFill>
        <p:spPr>
          <a:xfrm>
            <a:off x="6697980" y="4161834"/>
            <a:ext cx="2842260" cy="2621740"/>
          </a:xfrm>
          <a:prstGeom prst="rect">
            <a:avLst/>
          </a:prstGeom>
        </p:spPr>
      </p:pic>
      <p:cxnSp>
        <p:nvCxnSpPr>
          <p:cNvPr id="14" name="Straight Arrow Connector 13">
            <a:extLst>
              <a:ext uri="{FF2B5EF4-FFF2-40B4-BE49-F238E27FC236}">
                <a16:creationId xmlns:a16="http://schemas.microsoft.com/office/drawing/2014/main" id="{EC999F35-DAE2-BB69-9A3C-6C3CDFE03FB6}"/>
              </a:ext>
            </a:extLst>
          </p:cNvPr>
          <p:cNvCxnSpPr>
            <a:cxnSpLocks/>
          </p:cNvCxnSpPr>
          <p:nvPr/>
        </p:nvCxnSpPr>
        <p:spPr>
          <a:xfrm flipV="1">
            <a:off x="5707380" y="5227320"/>
            <a:ext cx="990600" cy="24384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9388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a:xfrm>
            <a:off x="191024" y="472632"/>
            <a:ext cx="11018520" cy="553998"/>
          </a:xfrm>
        </p:spPr>
        <p:txBody>
          <a:bodyPr/>
          <a:lstStyle/>
          <a:p>
            <a:r>
              <a:rPr lang="en-US"/>
              <a:t>Microsoft Intune</a:t>
            </a:r>
          </a:p>
        </p:txBody>
      </p:sp>
      <p:pic>
        <p:nvPicPr>
          <p:cNvPr id="3" name="Picture 2" descr="Screenshot of &quot;Add Microsoft 365 Apps&quot; UI in the Intune portal. The &quot;Configure app suite&quot; page with the list of channels expanded.">
            <a:extLst>
              <a:ext uri="{FF2B5EF4-FFF2-40B4-BE49-F238E27FC236}">
                <a16:creationId xmlns:a16="http://schemas.microsoft.com/office/drawing/2014/main" id="{3BA4DF62-616E-6D41-CE96-385A86188D78}"/>
              </a:ext>
            </a:extLst>
          </p:cNvPr>
          <p:cNvPicPr>
            <a:picLocks noChangeAspect="1"/>
          </p:cNvPicPr>
          <p:nvPr/>
        </p:nvPicPr>
        <p:blipFill>
          <a:blip r:embed="rId3"/>
          <a:stretch>
            <a:fillRect/>
          </a:stretch>
        </p:blipFill>
        <p:spPr>
          <a:xfrm>
            <a:off x="120821" y="2034540"/>
            <a:ext cx="4582866" cy="3931920"/>
          </a:xfrm>
          <a:prstGeom prst="rect">
            <a:avLst/>
          </a:prstGeom>
        </p:spPr>
      </p:pic>
      <p:pic>
        <p:nvPicPr>
          <p:cNvPr id="7" name="Picture 6" descr="Screenshot of text for the &quot;Update Channel (2.0)&quot; policy in the Intune UI.">
            <a:extLst>
              <a:ext uri="{FF2B5EF4-FFF2-40B4-BE49-F238E27FC236}">
                <a16:creationId xmlns:a16="http://schemas.microsoft.com/office/drawing/2014/main" id="{0C689E9B-8512-64B1-373F-EBC05BFC0197}"/>
              </a:ext>
            </a:extLst>
          </p:cNvPr>
          <p:cNvPicPr>
            <a:picLocks noChangeAspect="1"/>
          </p:cNvPicPr>
          <p:nvPr/>
        </p:nvPicPr>
        <p:blipFill>
          <a:blip r:embed="rId4"/>
          <a:stretch>
            <a:fillRect/>
          </a:stretch>
        </p:blipFill>
        <p:spPr>
          <a:xfrm>
            <a:off x="9243001" y="3345180"/>
            <a:ext cx="2556928" cy="3314700"/>
          </a:xfrm>
          <a:prstGeom prst="rect">
            <a:avLst/>
          </a:prstGeom>
        </p:spPr>
      </p:pic>
      <p:pic>
        <p:nvPicPr>
          <p:cNvPr id="10" name="Picture 9" descr="Screenshot of &quot;Configuration settings&quot; page when creating a profile in the Intune UI. &quot;Update Channel (2.0)&quot; choice is highlighted by a red box.">
            <a:extLst>
              <a:ext uri="{FF2B5EF4-FFF2-40B4-BE49-F238E27FC236}">
                <a16:creationId xmlns:a16="http://schemas.microsoft.com/office/drawing/2014/main" id="{0356ABA5-89BA-A599-4863-0022EBFBDF40}"/>
              </a:ext>
            </a:extLst>
          </p:cNvPr>
          <p:cNvPicPr>
            <a:picLocks noChangeAspect="1"/>
          </p:cNvPicPr>
          <p:nvPr/>
        </p:nvPicPr>
        <p:blipFill>
          <a:blip r:embed="rId5"/>
          <a:stretch>
            <a:fillRect/>
          </a:stretch>
        </p:blipFill>
        <p:spPr>
          <a:xfrm>
            <a:off x="5041542" y="1981200"/>
            <a:ext cx="4201459" cy="3092232"/>
          </a:xfrm>
          <a:prstGeom prst="rect">
            <a:avLst/>
          </a:prstGeom>
        </p:spPr>
      </p:pic>
      <p:cxnSp>
        <p:nvCxnSpPr>
          <p:cNvPr id="12" name="Straight Arrow Connector 11">
            <a:extLst>
              <a:ext uri="{FF2B5EF4-FFF2-40B4-BE49-F238E27FC236}">
                <a16:creationId xmlns:a16="http://schemas.microsoft.com/office/drawing/2014/main" id="{07DD7A97-D9E4-4B68-B5A8-C8901A2A4BDE}"/>
              </a:ext>
            </a:extLst>
          </p:cNvPr>
          <p:cNvCxnSpPr>
            <a:cxnSpLocks/>
          </p:cNvCxnSpPr>
          <p:nvPr/>
        </p:nvCxnSpPr>
        <p:spPr>
          <a:xfrm flipV="1">
            <a:off x="9022080" y="3429000"/>
            <a:ext cx="289560" cy="113538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A46DF22A-2431-FDC8-B9DE-25E75BA1EDE6}"/>
              </a:ext>
            </a:extLst>
          </p:cNvPr>
          <p:cNvSpPr txBox="1">
            <a:spLocks/>
          </p:cNvSpPr>
          <p:nvPr/>
        </p:nvSpPr>
        <p:spPr>
          <a:xfrm>
            <a:off x="246513" y="1431621"/>
            <a:ext cx="2519172"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a:r>
              <a:rPr lang="en-US" sz="2800">
                <a:solidFill>
                  <a:srgbClr val="0078D4"/>
                </a:solidFill>
                <a:latin typeface="+mj-lt"/>
                <a:cs typeface="Segoe UI" panose="020B0502040204020203" pitchFamily="34" charset="0"/>
              </a:rPr>
              <a:t>New install</a:t>
            </a:r>
          </a:p>
        </p:txBody>
      </p:sp>
      <p:sp>
        <p:nvSpPr>
          <p:cNvPr id="16" name="Text Placeholder 5">
            <a:extLst>
              <a:ext uri="{FF2B5EF4-FFF2-40B4-BE49-F238E27FC236}">
                <a16:creationId xmlns:a16="http://schemas.microsoft.com/office/drawing/2014/main" id="{9A9131BB-6631-CF46-B3AA-6578FA19BAD7}"/>
              </a:ext>
            </a:extLst>
          </p:cNvPr>
          <p:cNvSpPr txBox="1">
            <a:spLocks/>
          </p:cNvSpPr>
          <p:nvPr/>
        </p:nvSpPr>
        <p:spPr>
          <a:xfrm>
            <a:off x="5041541" y="1431622"/>
            <a:ext cx="6565241" cy="430887"/>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a:r>
              <a:rPr lang="en-US" sz="2800">
                <a:solidFill>
                  <a:srgbClr val="0078D4"/>
                </a:solidFill>
                <a:latin typeface="+mj-lt"/>
                <a:cs typeface="Segoe UI" panose="020B0502040204020203" pitchFamily="34" charset="0"/>
              </a:rPr>
              <a:t>Existing install </a:t>
            </a:r>
            <a:r>
              <a:rPr lang="en-US" sz="1600" i="1">
                <a:solidFill>
                  <a:srgbClr val="0078D4"/>
                </a:solidFill>
                <a:latin typeface="+mj-lt"/>
                <a:cs typeface="Segoe UI" panose="020B0502040204020203" pitchFamily="34" charset="0"/>
              </a:rPr>
              <a:t>(Configuration profile)</a:t>
            </a:r>
            <a:endParaRPr lang="en-US" sz="2800" i="1">
              <a:solidFill>
                <a:srgbClr val="0078D4"/>
              </a:solidFill>
              <a:latin typeface="+mj-lt"/>
              <a:cs typeface="Segoe UI" panose="020B0502040204020203" pitchFamily="34" charset="0"/>
            </a:endParaRPr>
          </a:p>
        </p:txBody>
      </p:sp>
    </p:spTree>
    <p:extLst>
      <p:ext uri="{BB962C8B-B14F-4D97-AF65-F5344CB8AC3E}">
        <p14:creationId xmlns:p14="http://schemas.microsoft.com/office/powerpoint/2010/main" val="19859262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B8EE462-3B24-4CFC-84AF-9B67D5F7E0D3}"/>
              </a:ext>
            </a:extLst>
          </p:cNvPr>
          <p:cNvSpPr txBox="1">
            <a:spLocks/>
          </p:cNvSpPr>
          <p:nvPr/>
        </p:nvSpPr>
        <p:spPr>
          <a:xfrm>
            <a:off x="1524000" y="2172929"/>
            <a:ext cx="9144000" cy="262521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Learn more: </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hlinkClick r:id="rId3"/>
              </a:rPr>
              <a:t>aka.ms/</a:t>
            </a:r>
            <a:r>
              <a:rPr kumimoji="0" lang="en-US" sz="3200" b="0" i="0" u="none" strike="noStrike" kern="1200" cap="none" spc="-50" normalizeH="0" baseline="0" noProof="0" err="1">
                <a:ln w="3175">
                  <a:noFill/>
                </a:ln>
                <a:solidFill>
                  <a:srgbClr val="50E6FF"/>
                </a:solidFill>
                <a:effectLst/>
                <a:uLnTx/>
                <a:uFillTx/>
                <a:latin typeface="Segoe UI"/>
                <a:ea typeface="+mn-ea"/>
                <a:cs typeface="Segoe UI" panose="020B0502040204020203" pitchFamily="34" charset="0"/>
                <a:hlinkClick r:id="rId3"/>
              </a:rPr>
              <a:t>officeinsiderbusiness</a:t>
            </a:r>
            <a:endPar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endParaRP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50" normalizeH="0" baseline="0" noProof="0">
                <a:ln w="3175">
                  <a:noFill/>
                </a:ln>
                <a:solidFill>
                  <a:srgbClr val="FFFFFF"/>
                </a:solidFill>
                <a:effectLst/>
                <a:uLnTx/>
                <a:uFillTx/>
                <a:latin typeface="Segoe UI"/>
                <a:ea typeface="+mn-ea"/>
                <a:cs typeface="Segoe UI" panose="020B0502040204020203" pitchFamily="34" charset="0"/>
              </a:rPr>
              <a:t>or</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hlinkClick r:id="rId4"/>
              </a:rPr>
              <a:t>insider.office.com</a:t>
            </a:r>
            <a:endParaRPr kumimoji="0" lang="en-US" sz="3200" b="0" i="0" u="none" strike="noStrike" kern="1200" cap="none" spc="-50" normalizeH="0" baseline="0" noProof="0">
              <a:ln w="3175">
                <a:noFill/>
              </a:ln>
              <a:solidFill>
                <a:srgbClr val="50E6FF"/>
              </a:solidFill>
              <a:effectLst/>
              <a:uLnTx/>
              <a:uFillTx/>
              <a:latin typeface="Segoe UI"/>
              <a:ea typeface="+mn-ea"/>
              <a:cs typeface="Segoe UI" panose="020B0502040204020203" pitchFamily="34" charset="0"/>
            </a:endParaRPr>
          </a:p>
        </p:txBody>
      </p:sp>
    </p:spTree>
    <p:extLst>
      <p:ext uri="{BB962C8B-B14F-4D97-AF65-F5344CB8AC3E}">
        <p14:creationId xmlns:p14="http://schemas.microsoft.com/office/powerpoint/2010/main" val="1687841815"/>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Top new feature releases across Microsoft 365</a:t>
            </a:r>
          </a:p>
        </p:txBody>
      </p:sp>
    </p:spTree>
    <p:extLst>
      <p:ext uri="{BB962C8B-B14F-4D97-AF65-F5344CB8AC3E}">
        <p14:creationId xmlns:p14="http://schemas.microsoft.com/office/powerpoint/2010/main" val="293832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406089"/>
            <a:ext cx="4018041"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800" b="1">
                <a:ea typeface="+mj-lt"/>
                <a:cs typeface="+mj-lt"/>
              </a:rPr>
              <a:t>Multi-language meeting invite control</a:t>
            </a:r>
            <a:endParaRPr lang="en-US">
              <a:ea typeface="+mj-ea"/>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2585135"/>
            <a:ext cx="4549349" cy="319993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a:latin typeface="Segoe UI"/>
                <a:cs typeface="Segoe UI"/>
              </a:rPr>
              <a:t>Multi-language Teams meeting invite control enables administrators to display the join information </a:t>
            </a:r>
            <a:r>
              <a:rPr kumimoji="0" lang="en-US" sz="1600" b="0" i="0" u="none" strike="noStrike" kern="1200" cap="none" spc="0" normalizeH="0" baseline="0" noProof="0">
                <a:ln>
                  <a:noFill/>
                </a:ln>
                <a:effectLst/>
                <a:uLnTx/>
                <a:uFillTx/>
                <a:latin typeface="Segoe UI"/>
                <a:cs typeface="Segoe UI"/>
              </a:rPr>
              <a:t>in meeting </a:t>
            </a:r>
            <a:r>
              <a:rPr lang="en-US">
                <a:latin typeface="Segoe UI"/>
                <a:cs typeface="Segoe UI"/>
              </a:rPr>
              <a:t>invitations in up to two languages across </a:t>
            </a:r>
            <a:r>
              <a:rPr kumimoji="0" lang="en-US" sz="1600" b="0" i="0" u="none" strike="noStrike" kern="1200" cap="none" spc="0" normalizeH="0" baseline="0" noProof="0">
                <a:ln>
                  <a:noFill/>
                </a:ln>
                <a:effectLst/>
                <a:uLnTx/>
                <a:uFillTx/>
                <a:latin typeface="Segoe UI"/>
                <a:cs typeface="Segoe UI"/>
              </a:rPr>
              <a:t>all </a:t>
            </a:r>
            <a:r>
              <a:rPr lang="en-US">
                <a:latin typeface="Segoe UI"/>
                <a:cs typeface="Segoe UI"/>
              </a:rPr>
              <a:t>email platforms</a:t>
            </a:r>
            <a:r>
              <a:rPr kumimoji="0" lang="en-US" sz="1600" b="0" i="0" u="none" strike="noStrike" kern="1200" cap="none" spc="0" normalizeH="0" baseline="0" noProof="0">
                <a:ln>
                  <a:noFill/>
                </a:ln>
                <a:effectLst/>
                <a:uLnTx/>
                <a:uFillTx/>
                <a:latin typeface="Segoe UI"/>
                <a:cs typeface="Segoe UI"/>
              </a:rPr>
              <a:t>. </a:t>
            </a:r>
            <a:r>
              <a:rPr lang="en-US">
                <a:latin typeface="Segoe UI"/>
                <a:cs typeface="Segoe UI"/>
              </a:rPr>
              <a:t>With </a:t>
            </a:r>
            <a:r>
              <a:rPr kumimoji="0" lang="en-US" sz="1600" b="0" i="0" u="none" strike="noStrike" kern="1200" cap="none" spc="0" normalizeH="0" baseline="0" noProof="0">
                <a:ln>
                  <a:noFill/>
                </a:ln>
                <a:effectLst/>
                <a:uLnTx/>
                <a:uFillTx/>
                <a:latin typeface="Segoe UI"/>
                <a:cs typeface="Segoe UI"/>
              </a:rPr>
              <a:t>this feature, you can </a:t>
            </a:r>
            <a:r>
              <a:rPr lang="en-US">
                <a:latin typeface="Segoe UI"/>
                <a:cs typeface="Segoe UI"/>
              </a:rPr>
              <a:t>customize meeting invites to include the languages with which your users are most familiar and comfortable</a:t>
            </a:r>
            <a:r>
              <a:rPr kumimoji="0" lang="en-US" sz="1600" b="0" i="0" u="none" strike="noStrike" kern="1200" cap="none" spc="0" normalizeH="0" baseline="0" noProof="0">
                <a:ln>
                  <a:noFill/>
                </a:ln>
                <a:effectLst/>
                <a:uLnTx/>
                <a:uFillTx/>
                <a:latin typeface="Segoe UI"/>
                <a:cs typeface="Segoe UI"/>
              </a:rPr>
              <a:t>. </a:t>
            </a:r>
            <a:r>
              <a:rPr lang="en-US">
                <a:latin typeface="Segoe UI"/>
                <a:cs typeface="Segoe UI"/>
              </a:rPr>
              <a:t>Administrators can apply a new policy in their admin portal by enabling the </a:t>
            </a:r>
            <a:r>
              <a:rPr lang="en-US" i="1" err="1">
                <a:latin typeface="Segoe UI"/>
                <a:cs typeface="Segoe UI"/>
              </a:rPr>
              <a:t>MeetingInviteLanguages</a:t>
            </a:r>
            <a:r>
              <a:rPr lang="en-US">
                <a:latin typeface="Segoe UI"/>
                <a:cs typeface="Segoe UI"/>
              </a:rPr>
              <a:t> parameter in the </a:t>
            </a:r>
            <a:r>
              <a:rPr lang="en-US" i="1" err="1">
                <a:latin typeface="Segoe UI"/>
                <a:cs typeface="Segoe UI"/>
              </a:rPr>
              <a:t>CsTeamsMeetingPolicy</a:t>
            </a:r>
            <a:r>
              <a:rPr lang="en-US">
                <a:latin typeface="Segoe UI"/>
                <a:cs typeface="Segoe UI"/>
              </a:rPr>
              <a:t> at the user or group level, or </a:t>
            </a:r>
            <a:r>
              <a:rPr kumimoji="0" lang="en-US" sz="1600" b="0" i="0" u="none" strike="noStrike" kern="1200" cap="none" spc="0" normalizeH="0" baseline="0" noProof="0">
                <a:ln>
                  <a:noFill/>
                </a:ln>
                <a:effectLst/>
                <a:uLnTx/>
                <a:uFillTx/>
                <a:latin typeface="Segoe UI"/>
                <a:cs typeface="Segoe UI"/>
              </a:rPr>
              <a:t>for </a:t>
            </a:r>
            <a:r>
              <a:rPr lang="en-US">
                <a:latin typeface="Segoe UI"/>
                <a:cs typeface="Segoe UI"/>
              </a:rPr>
              <a:t>the entire organization</a:t>
            </a:r>
            <a:r>
              <a:rPr kumimoji="0" lang="en-US" sz="1600" b="0" i="0" u="none" strike="noStrike" kern="1200" cap="none" spc="0" normalizeH="0" baseline="0" noProof="0">
                <a:ln>
                  <a:noFill/>
                </a:ln>
                <a:effectLst/>
                <a:uLnTx/>
                <a:uFillTx/>
                <a:latin typeface="Segoe UI"/>
                <a:cs typeface="Segoe UI"/>
              </a:rPr>
              <a:t>.</a:t>
            </a:r>
            <a:endParaRPr lang="en-US">
              <a:latin typeface="Segoe UI"/>
              <a:cs typeface="Segoe UI"/>
            </a:endParaRPr>
          </a:p>
        </p:txBody>
      </p:sp>
      <p:pic>
        <p:nvPicPr>
          <p:cNvPr id="3" name="Picture 5" descr="Graphical user interface, text, application, email&#10;&#10;Description automatically generated">
            <a:extLst>
              <a:ext uri="{FF2B5EF4-FFF2-40B4-BE49-F238E27FC236}">
                <a16:creationId xmlns:a16="http://schemas.microsoft.com/office/drawing/2014/main" id="{014BEB48-EE16-3623-17BC-E7EA5BF31E70}"/>
              </a:ext>
            </a:extLst>
          </p:cNvPr>
          <p:cNvPicPr>
            <a:picLocks noChangeAspect="1"/>
          </p:cNvPicPr>
          <p:nvPr/>
        </p:nvPicPr>
        <p:blipFill>
          <a:blip r:embed="rId3"/>
          <a:stretch>
            <a:fillRect/>
          </a:stretch>
        </p:blipFill>
        <p:spPr>
          <a:xfrm>
            <a:off x="6791740" y="102530"/>
            <a:ext cx="4505737" cy="6586677"/>
          </a:xfrm>
          <a:prstGeom prst="rect">
            <a:avLst/>
          </a:prstGeom>
        </p:spPr>
      </p:pic>
    </p:spTree>
    <p:extLst>
      <p:ext uri="{BB962C8B-B14F-4D97-AF65-F5344CB8AC3E}">
        <p14:creationId xmlns:p14="http://schemas.microsoft.com/office/powerpoint/2010/main" val="4056671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406089"/>
            <a:ext cx="4018041"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800" b="1">
                <a:ea typeface="+mj-lt"/>
                <a:cs typeface="+mj-lt"/>
              </a:rPr>
              <a:t>Enhanced webinar experience</a:t>
            </a:r>
            <a:endParaRPr lang="en-US">
              <a:ea typeface="+mj-ea"/>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2585135"/>
            <a:ext cx="4549349" cy="319993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Last May we introduced webinars in Microsoft Teams to drive more interactive and immersive experiences and nurture relationships. We’ve revamped our webinar experience starting with a new structure and expanded options to customize registration details and settings specific to each event as every event is unique. Updates include: presenter bios, theming, capacity limits, custom questions </a:t>
            </a:r>
          </a:p>
          <a:p>
            <a:pPr marL="0" indent="0" algn="l">
              <a:buNone/>
            </a:pPr>
            <a:r>
              <a:rPr lang="en-US" b="0" i="0">
                <a:solidFill>
                  <a:srgbClr val="333333"/>
                </a:solidFill>
                <a:effectLst/>
                <a:latin typeface="SegoeUI"/>
              </a:rPr>
              <a:t>These capabilities will be available in public preview next month.</a:t>
            </a:r>
          </a:p>
          <a:p>
            <a:pPr marL="0" indent="0" algn="l">
              <a:buNone/>
            </a:pPr>
            <a:br>
              <a:rPr lang="en-US" b="0" i="0">
                <a:solidFill>
                  <a:srgbClr val="333333"/>
                </a:solidFill>
                <a:effectLst/>
                <a:latin typeface="SegoeUI"/>
              </a:rPr>
            </a:br>
            <a:r>
              <a:rPr lang="en-US" b="0" i="0">
                <a:solidFill>
                  <a:srgbClr val="333333"/>
                </a:solidFill>
                <a:effectLst/>
                <a:latin typeface="SegoeUI"/>
              </a:rPr>
              <a:t>Learn more about these webinar updates in our </a:t>
            </a:r>
            <a:r>
              <a:rPr lang="en-US" b="0" i="0" u="sng">
                <a:solidFill>
                  <a:srgbClr val="146CAC"/>
                </a:solidFill>
                <a:effectLst/>
                <a:latin typeface="SegoeUI"/>
                <a:hlinkClick r:id="rId5"/>
              </a:rPr>
              <a:t>blog here</a:t>
            </a:r>
            <a:r>
              <a:rPr lang="en-US" b="0" i="0">
                <a:solidFill>
                  <a:srgbClr val="333333"/>
                </a:solidFill>
                <a:effectLst/>
                <a:latin typeface="SegoeUI"/>
              </a:rPr>
              <a:t>.</a:t>
            </a:r>
          </a:p>
        </p:txBody>
      </p:sp>
      <p:pic>
        <p:nvPicPr>
          <p:cNvPr id="3" name="Webinar Updates">
            <a:hlinkClick r:id="" action="ppaction://media"/>
            <a:extLst>
              <a:ext uri="{FF2B5EF4-FFF2-40B4-BE49-F238E27FC236}">
                <a16:creationId xmlns:a16="http://schemas.microsoft.com/office/drawing/2014/main" id="{3A3B1F53-7CB4-C300-7A19-6F49FA3C7D6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70681" y="1426129"/>
            <a:ext cx="7121319" cy="4005742"/>
          </a:xfrm>
          <a:prstGeom prst="rect">
            <a:avLst/>
          </a:prstGeom>
        </p:spPr>
      </p:pic>
    </p:spTree>
    <p:extLst>
      <p:ext uri="{BB962C8B-B14F-4D97-AF65-F5344CB8AC3E}">
        <p14:creationId xmlns:p14="http://schemas.microsoft.com/office/powerpoint/2010/main" val="141517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406089"/>
            <a:ext cx="4305978" cy="58985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800" b="1">
                <a:ea typeface="+mj-lt"/>
                <a:cs typeface="+mj-lt"/>
              </a:rPr>
              <a:t>Collaborative Annotations</a:t>
            </a:r>
            <a:endParaRPr lang="en-US">
              <a:ea typeface="+mj-ea"/>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97378" y="2142684"/>
            <a:ext cx="4549349" cy="319993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0" i="0">
                <a:solidFill>
                  <a:srgbClr val="333333"/>
                </a:solidFill>
                <a:effectLst/>
                <a:latin typeface="SegoeUI"/>
              </a:rPr>
              <a:t>Collaborative Annotations lets all meeting participants draw, type, or react on top of the content being shared in the meeting using a rich toolset powered by Microsoft Whiteboard. During desktop screen sharing, and with Annotation mode enabled, meeting attendees will see the Annotations toolbar and can start adding annotations to get input and drive discussion. Collaborative Annotations is now generally available. Learn more </a:t>
            </a:r>
            <a:r>
              <a:rPr lang="en-US" b="0" i="0" u="sng">
                <a:solidFill>
                  <a:srgbClr val="146CAC"/>
                </a:solidFill>
                <a:effectLst/>
                <a:latin typeface="SegoeUI"/>
                <a:hlinkClick r:id="rId5"/>
              </a:rPr>
              <a:t>here</a:t>
            </a:r>
            <a:r>
              <a:rPr lang="en-US" b="0" i="0">
                <a:solidFill>
                  <a:srgbClr val="333333"/>
                </a:solidFill>
                <a:effectLst/>
                <a:latin typeface="SegoeUI"/>
              </a:rPr>
              <a:t>.</a:t>
            </a:r>
            <a:endParaRPr lang="en-US"/>
          </a:p>
        </p:txBody>
      </p:sp>
      <p:pic>
        <p:nvPicPr>
          <p:cNvPr id="5" name="Video 3">
            <a:hlinkClick r:id="" action="ppaction://media"/>
            <a:extLst>
              <a:ext uri="{FF2B5EF4-FFF2-40B4-BE49-F238E27FC236}">
                <a16:creationId xmlns:a16="http://schemas.microsoft.com/office/drawing/2014/main" id="{14B01D9C-B6E1-37D5-31A1-49F1ED2C970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62647" y="1554160"/>
            <a:ext cx="7029353" cy="3954011"/>
          </a:xfrm>
          <a:prstGeom prst="rect">
            <a:avLst/>
          </a:prstGeom>
        </p:spPr>
      </p:pic>
    </p:spTree>
    <p:extLst>
      <p:ext uri="{BB962C8B-B14F-4D97-AF65-F5344CB8AC3E}">
        <p14:creationId xmlns:p14="http://schemas.microsoft.com/office/powerpoint/2010/main" val="171076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406089"/>
            <a:ext cx="4018041"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800" b="1">
                <a:ea typeface="+mj-lt"/>
                <a:cs typeface="+mj-lt"/>
              </a:rPr>
              <a:t>Excel Live in Teams</a:t>
            </a:r>
            <a:endParaRPr lang="en-US">
              <a:ea typeface="+mj-ea"/>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8" y="2185992"/>
            <a:ext cx="4549349" cy="319993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0" i="0">
                <a:solidFill>
                  <a:srgbClr val="333333"/>
                </a:solidFill>
                <a:effectLst/>
                <a:latin typeface="SegoeUI"/>
              </a:rPr>
              <a:t>Excel Live revolutionizes the way you can collaborate in Microsoft Teams meetings – with a click, everyone has access to edit the workbook in real time – right within the meeting itself. Excel Live also supports Sheet Views, which means everyone co-editing the workbook can sort or filter however they need, without disrupting others. Excel Live will be available for public preview in August. Learn more </a:t>
            </a:r>
            <a:r>
              <a:rPr lang="en-US" b="0" i="0" u="sng">
                <a:solidFill>
                  <a:srgbClr val="146CAC"/>
                </a:solidFill>
                <a:effectLst/>
                <a:latin typeface="SegoeUI"/>
                <a:hlinkClick r:id="rId3"/>
              </a:rPr>
              <a:t>here</a:t>
            </a:r>
            <a:r>
              <a:rPr lang="en-US" b="0" i="0">
                <a:solidFill>
                  <a:srgbClr val="333333"/>
                </a:solidFill>
                <a:effectLst/>
                <a:latin typeface="SegoeUI"/>
              </a:rPr>
              <a:t>.</a:t>
            </a:r>
            <a:endParaRPr lang="en-US">
              <a:latin typeface="Segoe UI"/>
              <a:cs typeface="Segoe UI"/>
            </a:endParaRPr>
          </a:p>
        </p:txBody>
      </p:sp>
      <p:pic>
        <p:nvPicPr>
          <p:cNvPr id="6" name="Picture 5" descr="Graphical user interface, application, table, Excel&#10;&#10;Description automatically generated">
            <a:extLst>
              <a:ext uri="{FF2B5EF4-FFF2-40B4-BE49-F238E27FC236}">
                <a16:creationId xmlns:a16="http://schemas.microsoft.com/office/drawing/2014/main" id="{279C3605-24B8-9784-A1A9-9364C8C068C9}"/>
              </a:ext>
            </a:extLst>
          </p:cNvPr>
          <p:cNvPicPr>
            <a:picLocks noChangeAspect="1"/>
          </p:cNvPicPr>
          <p:nvPr/>
        </p:nvPicPr>
        <p:blipFill>
          <a:blip r:embed="rId4"/>
          <a:stretch>
            <a:fillRect/>
          </a:stretch>
        </p:blipFill>
        <p:spPr>
          <a:xfrm>
            <a:off x="5007621" y="1444736"/>
            <a:ext cx="7184380" cy="4041663"/>
          </a:xfrm>
          <a:prstGeom prst="rect">
            <a:avLst/>
          </a:prstGeom>
        </p:spPr>
      </p:pic>
    </p:spTree>
    <p:extLst>
      <p:ext uri="{BB962C8B-B14F-4D97-AF65-F5344CB8AC3E}">
        <p14:creationId xmlns:p14="http://schemas.microsoft.com/office/powerpoint/2010/main" val="525864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84009" y="1406089"/>
            <a:ext cx="4018041" cy="139610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lang="en-US" sz="2800" b="1">
                <a:ea typeface="+mj-lt"/>
                <a:cs typeface="+mj-lt"/>
              </a:rPr>
              <a:t>Getting started easily with Microsoft Forms’ new portal experiences</a:t>
            </a:r>
            <a:endParaRPr lang="en-US">
              <a:ea typeface="+mj-ea"/>
            </a:endParaRPr>
          </a:p>
        </p:txBody>
      </p:sp>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Microsoft</a:t>
            </a: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 </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Forms</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934693"/>
            <a:ext cx="4549349" cy="3230133"/>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b="0" i="0">
                <a:solidFill>
                  <a:srgbClr val="333333"/>
                </a:solidFill>
                <a:effectLst/>
                <a:latin typeface="SegoeUI"/>
              </a:rPr>
              <a:t>To help Forms customers easily create forms or quizzes from beginning to end, we have leveled up our portal page experience for brand new Forms customers and light up scenario-based templates tailored for commercial and educators separately. </a:t>
            </a:r>
          </a:p>
          <a:p>
            <a:pPr marL="0" indent="0" algn="l">
              <a:buNone/>
            </a:pPr>
            <a:r>
              <a:rPr lang="en-US" b="0" i="0">
                <a:solidFill>
                  <a:srgbClr val="333333"/>
                </a:solidFill>
                <a:effectLst/>
                <a:latin typeface="SegoeUI"/>
              </a:rPr>
              <a:t>If new users come to Forms for the first time, they can quickly get started either from scratch or from prepopulated templates. These new features are gradually rolling out and only available in </a:t>
            </a:r>
            <a:r>
              <a:rPr lang="en-US" b="0" i="0" u="sng">
                <a:solidFill>
                  <a:srgbClr val="146CAC"/>
                </a:solidFill>
                <a:effectLst/>
                <a:latin typeface="SegoeUI"/>
                <a:hlinkClick r:id="rId3"/>
              </a:rPr>
              <a:t>https://forms.office.com</a:t>
            </a:r>
            <a:r>
              <a:rPr lang="en-US" b="0" i="0">
                <a:solidFill>
                  <a:srgbClr val="333333"/>
                </a:solidFill>
                <a:effectLst/>
                <a:latin typeface="SegoeUI"/>
              </a:rPr>
              <a:t> but will expand to office.com start page in future. </a:t>
            </a:r>
            <a:r>
              <a:rPr lang="en-US">
                <a:solidFill>
                  <a:srgbClr val="333333"/>
                </a:solidFill>
                <a:latin typeface="SegoeUI"/>
              </a:rPr>
              <a:t>C</a:t>
            </a:r>
            <a:r>
              <a:rPr lang="en-US" b="0" i="0">
                <a:solidFill>
                  <a:srgbClr val="333333"/>
                </a:solidFill>
                <a:effectLst/>
                <a:latin typeface="SegoeUI"/>
              </a:rPr>
              <a:t>ommercial and EDU customers will be presented with different template categories for quick browsing.  </a:t>
            </a:r>
          </a:p>
          <a:p>
            <a:pPr marL="0" indent="0">
              <a:lnSpc>
                <a:spcPct val="100000"/>
              </a:lnSpc>
              <a:spcBef>
                <a:spcPts val="0"/>
              </a:spcBef>
              <a:buNone/>
              <a:defRPr/>
            </a:pPr>
            <a:endParaRPr lang="en-US"/>
          </a:p>
        </p:txBody>
      </p:sp>
      <p:pic>
        <p:nvPicPr>
          <p:cNvPr id="6" name="Picture 5" descr="Graphical user interface, application, Word&#10;&#10;Description automatically generated">
            <a:extLst>
              <a:ext uri="{FF2B5EF4-FFF2-40B4-BE49-F238E27FC236}">
                <a16:creationId xmlns:a16="http://schemas.microsoft.com/office/drawing/2014/main" id="{71ECA53A-0394-B9FB-0539-0C6F7A855B54}"/>
              </a:ext>
            </a:extLst>
          </p:cNvPr>
          <p:cNvPicPr>
            <a:picLocks noChangeAspect="1"/>
          </p:cNvPicPr>
          <p:nvPr/>
        </p:nvPicPr>
        <p:blipFill>
          <a:blip r:embed="rId4"/>
          <a:stretch>
            <a:fillRect/>
          </a:stretch>
        </p:blipFill>
        <p:spPr>
          <a:xfrm>
            <a:off x="4946727" y="1169066"/>
            <a:ext cx="7245273" cy="5305653"/>
          </a:xfrm>
          <a:prstGeom prst="rect">
            <a:avLst/>
          </a:prstGeom>
        </p:spPr>
      </p:pic>
    </p:spTree>
    <p:extLst>
      <p:ext uri="{BB962C8B-B14F-4D97-AF65-F5344CB8AC3E}">
        <p14:creationId xmlns:p14="http://schemas.microsoft.com/office/powerpoint/2010/main" val="4192155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Community Events and Updates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9436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Upcoming events and community specific updates</a:t>
            </a:r>
          </a:p>
        </p:txBody>
      </p:sp>
    </p:spTree>
    <p:extLst>
      <p:ext uri="{BB962C8B-B14F-4D97-AF65-F5344CB8AC3E}">
        <p14:creationId xmlns:p14="http://schemas.microsoft.com/office/powerpoint/2010/main" val="601181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FFE39-9F49-CA45-AB77-955AEC2E8742}"/>
              </a:ext>
            </a:extLst>
          </p:cNvPr>
          <p:cNvSpPr>
            <a:spLocks noGrp="1"/>
          </p:cNvSpPr>
          <p:nvPr>
            <p:ph type="title"/>
          </p:nvPr>
        </p:nvSpPr>
        <p:spPr>
          <a:xfrm>
            <a:off x="6394703" y="498764"/>
            <a:ext cx="5212080" cy="430887"/>
          </a:xfrm>
        </p:spPr>
        <p:txBody>
          <a:bodyPr/>
          <a:lstStyle/>
          <a:p>
            <a:r>
              <a:rPr lang="en-US">
                <a:solidFill>
                  <a:srgbClr val="1A1A1A"/>
                </a:solidFill>
              </a:rPr>
              <a:t>Agenda</a:t>
            </a:r>
          </a:p>
        </p:txBody>
      </p:sp>
      <p:sp>
        <p:nvSpPr>
          <p:cNvPr id="4" name="Text Placeholder 3">
            <a:extLst>
              <a:ext uri="{FF2B5EF4-FFF2-40B4-BE49-F238E27FC236}">
                <a16:creationId xmlns:a16="http://schemas.microsoft.com/office/drawing/2014/main" id="{C92F00AA-CA86-AD4C-8F6C-E492BF085A71}"/>
              </a:ext>
            </a:extLst>
          </p:cNvPr>
          <p:cNvSpPr>
            <a:spLocks noGrp="1"/>
          </p:cNvSpPr>
          <p:nvPr>
            <p:ph type="body" sz="quarter" idx="12"/>
          </p:nvPr>
        </p:nvSpPr>
        <p:spPr>
          <a:xfrm>
            <a:off x="6397171" y="1435100"/>
            <a:ext cx="5212080" cy="2739211"/>
          </a:xfrm>
        </p:spPr>
        <p:txBody>
          <a:bodyPr vert="horz" wrap="square" lIns="0" tIns="0" rIns="0" bIns="0" rtlCol="0" anchor="t">
            <a:spAutoFit/>
          </a:bodyPr>
          <a:lstStyle/>
          <a:p>
            <a:r>
              <a:rPr lang="en-US" sz="1600">
                <a:solidFill>
                  <a:srgbClr val="1A1A1A"/>
                </a:solidFill>
                <a:latin typeface="+mj-lt"/>
                <a:cs typeface="Segoe UI Semilight"/>
              </a:rPr>
              <a:t>01	Microsoft Adoption | </a:t>
            </a:r>
            <a:r>
              <a:rPr lang="en-US" sz="1600">
                <a:solidFill>
                  <a:srgbClr val="1A1A1A"/>
                </a:solidFill>
                <a:cs typeface="Segoe UI Semilight"/>
              </a:rPr>
              <a:t>v2 launch!</a:t>
            </a:r>
            <a:r>
              <a:rPr lang="en-US" sz="1600">
                <a:solidFill>
                  <a:srgbClr val="1A1A1A"/>
                </a:solidFill>
                <a:latin typeface="+mj-lt"/>
                <a:cs typeface="Segoe UI Semilight"/>
              </a:rPr>
              <a:t>	</a:t>
            </a:r>
          </a:p>
          <a:p>
            <a:r>
              <a:rPr lang="en-US" sz="1600">
                <a:solidFill>
                  <a:srgbClr val="1A1A1A"/>
                </a:solidFill>
                <a:latin typeface="+mj-lt"/>
                <a:cs typeface="Segoe UI Semilight"/>
              </a:rPr>
              <a:t>02	Microsoft 365 CARES | </a:t>
            </a:r>
            <a:r>
              <a:rPr lang="en-US" sz="1600">
                <a:solidFill>
                  <a:srgbClr val="1A1A1A"/>
                </a:solidFill>
                <a:cs typeface="Segoe UI Semilight"/>
              </a:rPr>
              <a:t>July update</a:t>
            </a:r>
          </a:p>
          <a:p>
            <a:r>
              <a:rPr lang="en-US" sz="1600">
                <a:solidFill>
                  <a:srgbClr val="1A1A1A"/>
                </a:solidFill>
                <a:latin typeface="+mj-lt"/>
                <a:cs typeface="Segoe UI Semilight"/>
              </a:rPr>
              <a:t>03	The Office Insider Program | </a:t>
            </a:r>
            <a:r>
              <a:rPr lang="en-US" sz="1600">
                <a:solidFill>
                  <a:srgbClr val="1A1A1A"/>
                </a:solidFill>
              </a:rPr>
              <a:t>Overview</a:t>
            </a:r>
          </a:p>
          <a:p>
            <a:r>
              <a:rPr lang="en-US" sz="1600">
                <a:solidFill>
                  <a:srgbClr val="1A1A1A"/>
                </a:solidFill>
                <a:latin typeface="+mj-lt"/>
                <a:cs typeface="Segoe UI Semilight"/>
              </a:rPr>
              <a:t>04	</a:t>
            </a:r>
            <a:r>
              <a:rPr lang="en-US" sz="1600" b="1">
                <a:solidFill>
                  <a:srgbClr val="1A1A1A"/>
                </a:solidFill>
                <a:latin typeface="+mj-lt"/>
                <a:cs typeface="Segoe UI Semilight"/>
              </a:rPr>
              <a:t>Microsoft 365 Updates </a:t>
            </a:r>
            <a:r>
              <a:rPr lang="en-US" sz="1600">
                <a:solidFill>
                  <a:srgbClr val="1A1A1A"/>
                </a:solidFill>
                <a:latin typeface="+mj-lt"/>
                <a:cs typeface="Segoe UI Semilight"/>
              </a:rPr>
              <a:t>| </a:t>
            </a:r>
            <a:r>
              <a:rPr lang="en-US" sz="1600">
                <a:solidFill>
                  <a:srgbClr val="1A1A1A"/>
                </a:solidFill>
                <a:cs typeface="Segoe UI Semilight"/>
              </a:rPr>
              <a:t>Top new features 	releases across Microsoft 365</a:t>
            </a:r>
          </a:p>
          <a:p>
            <a:r>
              <a:rPr lang="en-US" sz="1600">
                <a:solidFill>
                  <a:srgbClr val="1A1A1A"/>
                </a:solidFill>
                <a:latin typeface="+mj-lt"/>
                <a:cs typeface="Segoe UI Semilight"/>
              </a:rPr>
              <a:t>05	Community Events &amp; Updates | </a:t>
            </a:r>
            <a:r>
              <a:rPr lang="en-US" sz="1600">
                <a:solidFill>
                  <a:srgbClr val="1A1A1A"/>
                </a:solidFill>
                <a:cs typeface="Segoe UI Semilight"/>
              </a:rPr>
              <a:t>Upcoming 	events and community specific updates</a:t>
            </a:r>
          </a:p>
          <a:p>
            <a:r>
              <a:rPr lang="en-US" sz="1600">
                <a:solidFill>
                  <a:srgbClr val="1A1A1A"/>
                </a:solidFill>
                <a:latin typeface="+mj-lt"/>
                <a:cs typeface="Segoe UI Semilight"/>
              </a:rPr>
              <a:t>06	Open forum | </a:t>
            </a:r>
            <a:r>
              <a:rPr lang="en-US" sz="1600">
                <a:solidFill>
                  <a:srgbClr val="1A1A1A"/>
                </a:solidFill>
                <a:cs typeface="Segoe UI Semilight"/>
              </a:rPr>
              <a:t>Time for open discussions</a:t>
            </a:r>
          </a:p>
        </p:txBody>
      </p:sp>
      <p:sp>
        <p:nvSpPr>
          <p:cNvPr id="7" name="TextBox 6">
            <a:extLst>
              <a:ext uri="{FF2B5EF4-FFF2-40B4-BE49-F238E27FC236}">
                <a16:creationId xmlns:a16="http://schemas.microsoft.com/office/drawing/2014/main" id="{2564722C-1FE5-054C-D0CA-43ADBD1EA7F8}"/>
              </a:ext>
            </a:extLst>
          </p:cNvPr>
          <p:cNvSpPr txBox="1"/>
          <p:nvPr/>
        </p:nvSpPr>
        <p:spPr>
          <a:xfrm>
            <a:off x="6795588" y="5904411"/>
            <a:ext cx="4415245" cy="553998"/>
          </a:xfrm>
          <a:prstGeom prst="rect">
            <a:avLst/>
          </a:prstGeom>
          <a:noFill/>
        </p:spPr>
        <p:txBody>
          <a:bodyPr wrap="square" lIns="0" tIns="0" rIns="0" bIns="0" rtlCol="0">
            <a:spAutoFit/>
          </a:bodyPr>
          <a:lstStyle/>
          <a:p>
            <a:pPr defTabSz="914411">
              <a:defRPr/>
            </a:pPr>
            <a:r>
              <a:rPr lang="en-US" sz="1800">
                <a:solidFill>
                  <a:prstClr val="black"/>
                </a:solidFill>
              </a:rPr>
              <a:t>Find resources from previous calls here:</a:t>
            </a:r>
          </a:p>
          <a:p>
            <a:pPr defTabSz="914411">
              <a:defRPr/>
            </a:pPr>
            <a:r>
              <a:rPr lang="en-US" sz="1800">
                <a:solidFill>
                  <a:prstClr val="black"/>
                </a:solidFill>
                <a:hlinkClick r:id="rId2"/>
              </a:rPr>
              <a:t>https://aka.ms/M365ChampionResources</a:t>
            </a:r>
            <a:endParaRPr lang="en-US" sz="1800">
              <a:solidFill>
                <a:prstClr val="black"/>
              </a:solidFill>
            </a:endParaRPr>
          </a:p>
        </p:txBody>
      </p:sp>
      <p:pic>
        <p:nvPicPr>
          <p:cNvPr id="11" name="Picture 10" descr="A person writing on a whiteboard&#10;&#10;Description automatically generated with low confidence">
            <a:extLst>
              <a:ext uri="{FF2B5EF4-FFF2-40B4-BE49-F238E27FC236}">
                <a16:creationId xmlns:a16="http://schemas.microsoft.com/office/drawing/2014/main" id="{70155FED-4B6C-9B51-E65E-654329C5E8CC}"/>
              </a:ext>
            </a:extLst>
          </p:cNvPr>
          <p:cNvPicPr>
            <a:picLocks noChangeAspect="1"/>
          </p:cNvPicPr>
          <p:nvPr/>
        </p:nvPicPr>
        <p:blipFill>
          <a:blip r:embed="rId3"/>
          <a:stretch>
            <a:fillRect/>
          </a:stretch>
        </p:blipFill>
        <p:spPr>
          <a:xfrm>
            <a:off x="-4093028" y="0"/>
            <a:ext cx="10294920" cy="6858000"/>
          </a:xfrm>
          <a:prstGeom prst="rect">
            <a:avLst/>
          </a:prstGeom>
        </p:spPr>
      </p:pic>
    </p:spTree>
    <p:extLst>
      <p:ext uri="{BB962C8B-B14F-4D97-AF65-F5344CB8AC3E}">
        <p14:creationId xmlns:p14="http://schemas.microsoft.com/office/powerpoint/2010/main" val="414481586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8EFD0-46CC-4A91-89B5-99A7B89A2D4B}"/>
              </a:ext>
            </a:extLst>
          </p:cNvPr>
          <p:cNvSpPr/>
          <p:nvPr/>
        </p:nvSpPr>
        <p:spPr>
          <a:xfrm>
            <a:off x="0" y="-44223"/>
            <a:ext cx="12192000" cy="1273937"/>
          </a:xfrm>
          <a:prstGeom prst="rect">
            <a:avLst/>
          </a:prstGeom>
          <a:gradFill>
            <a:gsLst>
              <a:gs pos="0">
                <a:srgbClr val="29397F"/>
              </a:gs>
              <a:gs pos="59000">
                <a:srgbClr val="06538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00"/>
              </a:solidFill>
              <a:effectLst/>
              <a:uLnTx/>
              <a:uFillTx/>
              <a:latin typeface="Segoe UI"/>
              <a:ea typeface="+mn-ea"/>
              <a:cs typeface="+mn-cs"/>
            </a:endParaRPr>
          </a:p>
        </p:txBody>
      </p:sp>
      <p:sp>
        <p:nvSpPr>
          <p:cNvPr id="2" name="Title 1">
            <a:extLst>
              <a:ext uri="{FF2B5EF4-FFF2-40B4-BE49-F238E27FC236}">
                <a16:creationId xmlns:a16="http://schemas.microsoft.com/office/drawing/2014/main" id="{EA9347A3-1A17-486F-A299-C38714EE7E08}"/>
              </a:ext>
            </a:extLst>
          </p:cNvPr>
          <p:cNvSpPr>
            <a:spLocks noGrp="1"/>
          </p:cNvSpPr>
          <p:nvPr>
            <p:ph type="title"/>
          </p:nvPr>
        </p:nvSpPr>
        <p:spPr>
          <a:xfrm>
            <a:off x="588263" y="457200"/>
            <a:ext cx="11378450" cy="553998"/>
          </a:xfrm>
        </p:spPr>
        <p:txBody>
          <a:bodyPr/>
          <a:lstStyle/>
          <a:p>
            <a:r>
              <a:rPr lang="en-US">
                <a:solidFill>
                  <a:schemeClr val="bg1"/>
                </a:solidFill>
              </a:rPr>
              <a:t>Upcoming community events</a:t>
            </a:r>
          </a:p>
        </p:txBody>
      </p:sp>
      <p:sp>
        <p:nvSpPr>
          <p:cNvPr id="3" name="Content Placeholder 2">
            <a:extLst>
              <a:ext uri="{FF2B5EF4-FFF2-40B4-BE49-F238E27FC236}">
                <a16:creationId xmlns:a16="http://schemas.microsoft.com/office/drawing/2014/main" id="{C5694C34-0BD5-43CF-BD41-DE9B2D904D86}"/>
              </a:ext>
            </a:extLst>
          </p:cNvPr>
          <p:cNvSpPr>
            <a:spLocks noGrp="1"/>
          </p:cNvSpPr>
          <p:nvPr>
            <p:ph sz="quarter" idx="10"/>
          </p:nvPr>
        </p:nvSpPr>
        <p:spPr>
          <a:xfrm>
            <a:off x="508793" y="1658986"/>
            <a:ext cx="11174413" cy="3385542"/>
          </a:xfrm>
        </p:spPr>
        <p:txBody>
          <a:bodyPr vert="horz" wrap="square" lIns="0" tIns="0" rIns="0" bIns="0" rtlCol="0" anchor="t">
            <a:spAutoFit/>
          </a:bodyPr>
          <a:lstStyle/>
          <a:p>
            <a:pPr marL="0" indent="0">
              <a:spcBef>
                <a:spcPts val="0"/>
              </a:spcBef>
              <a:buNone/>
            </a:pPr>
            <a:r>
              <a:rPr lang="en-US" sz="2000">
                <a:solidFill>
                  <a:srgbClr val="000000"/>
                </a:solidFill>
                <a:ea typeface="Calibri"/>
                <a:cs typeface="Calibri"/>
                <a:hlinkClick r:id="rId2"/>
              </a:rPr>
              <a:t>365 </a:t>
            </a:r>
            <a:r>
              <a:rPr lang="en-US" sz="2000" err="1">
                <a:solidFill>
                  <a:srgbClr val="000000"/>
                </a:solidFill>
                <a:ea typeface="Calibri"/>
                <a:cs typeface="Calibri"/>
                <a:hlinkClick r:id="rId2"/>
              </a:rPr>
              <a:t>EduCon</a:t>
            </a:r>
            <a:r>
              <a:rPr lang="en-US" sz="2000">
                <a:solidFill>
                  <a:srgbClr val="000000"/>
                </a:solidFill>
                <a:ea typeface="Calibri"/>
                <a:cs typeface="Calibri"/>
              </a:rPr>
              <a:t> August 8-12, 2022 | Dallas, TX</a:t>
            </a:r>
          </a:p>
          <a:p>
            <a:pPr marL="0" marR="0" indent="0">
              <a:spcBef>
                <a:spcPts val="0"/>
              </a:spcBef>
              <a:spcAft>
                <a:spcPts val="0"/>
              </a:spcAft>
              <a:buNone/>
            </a:pPr>
            <a:r>
              <a:rPr lang="en-US" sz="2000" u="sng" err="1">
                <a:solidFill>
                  <a:srgbClr val="0563C1"/>
                </a:solidFill>
                <a:ea typeface="Calibri"/>
                <a:cs typeface="Calibri"/>
                <a:hlinkClick r:id="rId3">
                  <a:extLst>
                    <a:ext uri="{A12FA001-AC4F-418D-AE19-62706E023703}">
                      <ahyp:hlinkClr xmlns:ahyp="http://schemas.microsoft.com/office/drawing/2018/hyperlinkcolor" val="tx"/>
                    </a:ext>
                  </a:extLst>
                </a:hlinkClick>
              </a:rPr>
              <a:t>CommsvNext</a:t>
            </a:r>
            <a:r>
              <a:rPr lang="en-US" sz="2000">
                <a:solidFill>
                  <a:srgbClr val="0563C1"/>
                </a:solidFill>
                <a:ea typeface="Calibri"/>
                <a:cs typeface="Calibri"/>
              </a:rPr>
              <a:t> </a:t>
            </a:r>
            <a:r>
              <a:rPr lang="en-US" sz="2000">
                <a:ea typeface="Calibri"/>
                <a:cs typeface="Calibri"/>
              </a:rPr>
              <a:t>August 16-17, 2022 | Denver, CO</a:t>
            </a:r>
            <a:endParaRPr lang="en-US" sz="2000" u="sng">
              <a:ea typeface="Calibri"/>
              <a:cs typeface="Calibri"/>
            </a:endParaRPr>
          </a:p>
          <a:p>
            <a:pPr marL="0" indent="0">
              <a:spcBef>
                <a:spcPts val="0"/>
              </a:spcBef>
              <a:buNone/>
            </a:pPr>
            <a:r>
              <a:rPr lang="en-US" sz="2000">
                <a:cs typeface="Calibri"/>
                <a:hlinkClick r:id="rId4"/>
              </a:rPr>
              <a:t>365 </a:t>
            </a:r>
            <a:r>
              <a:rPr lang="en-US" sz="2000" err="1">
                <a:cs typeface="Calibri"/>
                <a:hlinkClick r:id="rId4"/>
              </a:rPr>
              <a:t>EduCon</a:t>
            </a:r>
            <a:r>
              <a:rPr lang="en-US" sz="2000">
                <a:cs typeface="Calibri"/>
              </a:rPr>
              <a:t> September 26-30, 2022 | Chicago, IL</a:t>
            </a:r>
            <a:endParaRPr lang="en-US"/>
          </a:p>
          <a:p>
            <a:pPr marL="0" indent="0">
              <a:spcBef>
                <a:spcPts val="0"/>
              </a:spcBef>
              <a:buNone/>
            </a:pPr>
            <a:r>
              <a:rPr lang="en-US" sz="2000">
                <a:ea typeface="+mn-lt"/>
                <a:cs typeface="Calibri"/>
                <a:hlinkClick r:id="rId5"/>
              </a:rPr>
              <a:t>North American Collaboration Summit</a:t>
            </a:r>
            <a:r>
              <a:rPr lang="en-US" sz="2000">
                <a:ea typeface="+mn-lt"/>
                <a:cs typeface="Calibri"/>
              </a:rPr>
              <a:t> October 12-14, 2022 | Branson, MO + Virtual</a:t>
            </a:r>
            <a:endParaRPr lang="en-US" sz="2000">
              <a:ea typeface="+mn-lt"/>
              <a:cs typeface="+mn-lt"/>
            </a:endParaRPr>
          </a:p>
          <a:p>
            <a:pPr marL="0" indent="0">
              <a:spcBef>
                <a:spcPts val="0"/>
              </a:spcBef>
              <a:buNone/>
            </a:pPr>
            <a:r>
              <a:rPr lang="en-US" sz="2000" u="sng">
                <a:solidFill>
                  <a:srgbClr val="0563C1"/>
                </a:solidFill>
                <a:ea typeface="+mn-lt"/>
                <a:cs typeface="Calibri"/>
                <a:hlinkClick r:id="rId6"/>
              </a:rPr>
              <a:t>South Coast Summit</a:t>
            </a:r>
            <a:r>
              <a:rPr lang="en-US" sz="2000">
                <a:solidFill>
                  <a:srgbClr val="0563C1"/>
                </a:solidFill>
                <a:ea typeface="+mn-lt"/>
                <a:cs typeface="Calibri"/>
              </a:rPr>
              <a:t> </a:t>
            </a:r>
            <a:r>
              <a:rPr lang="en-US" sz="2000">
                <a:ea typeface="+mn-lt"/>
                <a:cs typeface="Calibri"/>
              </a:rPr>
              <a:t>October 15-16, 2022 | Southampton, UK</a:t>
            </a:r>
          </a:p>
          <a:p>
            <a:pPr marL="0" indent="0">
              <a:spcBef>
                <a:spcPts val="0"/>
              </a:spcBef>
              <a:buNone/>
            </a:pPr>
            <a:r>
              <a:rPr lang="en-US" sz="2000">
                <a:ea typeface="Calibri"/>
                <a:cs typeface="Segoe UI"/>
                <a:hlinkClick r:id="rId7"/>
              </a:rPr>
              <a:t>MVP-Dagan (MVP Day)</a:t>
            </a:r>
            <a:r>
              <a:rPr lang="en-US" sz="2000">
                <a:ea typeface="Calibri"/>
                <a:cs typeface="Segoe UI"/>
              </a:rPr>
              <a:t> October 19, 2022 | Oslo, Norway</a:t>
            </a:r>
            <a:endParaRPr lang="en-US" sz="2000">
              <a:effectLst/>
              <a:ea typeface="Calibri"/>
              <a:cs typeface="Calibri" panose="020F0502020204030204" pitchFamily="34" charset="0"/>
            </a:endParaRPr>
          </a:p>
          <a:p>
            <a:pPr marL="0" indent="0">
              <a:spcBef>
                <a:spcPts val="0"/>
              </a:spcBef>
              <a:buNone/>
            </a:pPr>
            <a:r>
              <a:rPr lang="en-US" sz="2000">
                <a:ea typeface="+mn-lt"/>
                <a:cs typeface="Calibri"/>
                <a:hlinkClick r:id="rId8"/>
              </a:rPr>
              <a:t>European Sharepoint Conference</a:t>
            </a:r>
            <a:r>
              <a:rPr lang="en-US" sz="2000">
                <a:ea typeface="+mn-lt"/>
                <a:cs typeface="Calibri"/>
              </a:rPr>
              <a:t> November 28-December 1, 2022 | Copenhagen, Denmark</a:t>
            </a:r>
          </a:p>
          <a:p>
            <a:pPr marL="0" indent="0">
              <a:spcBef>
                <a:spcPts val="0"/>
              </a:spcBef>
              <a:buNone/>
            </a:pPr>
            <a:r>
              <a:rPr lang="en-US" sz="2000">
                <a:ea typeface="+mn-lt"/>
                <a:cs typeface="Calibri"/>
                <a:hlinkClick r:id="rId9"/>
              </a:rPr>
              <a:t>Microsoft 365 Conference</a:t>
            </a:r>
            <a:r>
              <a:rPr lang="en-US" sz="2000">
                <a:ea typeface="+mn-lt"/>
                <a:cs typeface="Calibri"/>
              </a:rPr>
              <a:t> December 6-8, 2022 | Las Vegas, NV</a:t>
            </a:r>
            <a:endParaRPr lang="en-US" sz="2000">
              <a:ea typeface="+mn-lt"/>
              <a:cs typeface="+mn-lt"/>
            </a:endParaRPr>
          </a:p>
          <a:p>
            <a:pPr marL="0" marR="0" indent="0">
              <a:spcBef>
                <a:spcPts val="0"/>
              </a:spcBef>
              <a:spcAft>
                <a:spcPts val="0"/>
              </a:spcAft>
              <a:buNone/>
            </a:pPr>
            <a:endParaRPr lang="en-US" sz="2000">
              <a:effectLst/>
              <a:ea typeface="Calibri" panose="020F0502020204030204" pitchFamily="34" charset="0"/>
              <a:cs typeface="Calibri" panose="020F0502020204030204" pitchFamily="34" charset="0"/>
            </a:endParaRPr>
          </a:p>
          <a:p>
            <a:pPr marL="0" marR="0" indent="0">
              <a:spcBef>
                <a:spcPts val="0"/>
              </a:spcBef>
              <a:spcAft>
                <a:spcPts val="0"/>
              </a:spcAft>
              <a:buNone/>
            </a:pPr>
            <a:r>
              <a:rPr lang="en-US" sz="2000">
                <a:ea typeface="Calibri" panose="020F0502020204030204" pitchFamily="34" charset="0"/>
                <a:cs typeface="Calibri" panose="020F0502020204030204" pitchFamily="34" charset="0"/>
              </a:rPr>
              <a:t>Microsoft events:</a:t>
            </a:r>
            <a:endParaRPr lang="en-US" sz="2000">
              <a:effectLst/>
              <a:ea typeface="Calibri" panose="020F0502020204030204" pitchFamily="34" charset="0"/>
              <a:cs typeface="Calibri" panose="020F0502020204030204" pitchFamily="34" charset="0"/>
            </a:endParaRPr>
          </a:p>
          <a:p>
            <a:pPr marL="0" marR="0" indent="0">
              <a:spcBef>
                <a:spcPts val="0"/>
              </a:spcBef>
              <a:spcAft>
                <a:spcPts val="0"/>
              </a:spcAft>
              <a:buNone/>
            </a:pPr>
            <a:r>
              <a:rPr lang="en-US" sz="2000">
                <a:ea typeface="Calibri" panose="020F0502020204030204" pitchFamily="34" charset="0"/>
                <a:cs typeface="Calibri" panose="020F0502020204030204" pitchFamily="34" charset="0"/>
                <a:hlinkClick r:id="rId10"/>
              </a:rPr>
              <a:t>Microsoft Ignite</a:t>
            </a:r>
            <a:r>
              <a:rPr lang="en-US" sz="2000">
                <a:ea typeface="Calibri" panose="020F0502020204030204" pitchFamily="34" charset="0"/>
                <a:cs typeface="Calibri" panose="020F0502020204030204" pitchFamily="34" charset="0"/>
              </a:rPr>
              <a:t> Fall, 2022 | Virtual</a:t>
            </a:r>
            <a:endParaRPr lang="en-US" sz="2000">
              <a:effectLst/>
              <a:ea typeface="Calibri" panose="020F0502020204030204" pitchFamily="34" charset="0"/>
              <a:cs typeface="Times New Roman" panose="02020603050405020304" pitchFamily="18" charset="0"/>
            </a:endParaRPr>
          </a:p>
        </p:txBody>
      </p:sp>
      <p:pic>
        <p:nvPicPr>
          <p:cNvPr id="5" name="Picture 4" descr="Background pattern&#10;&#10;Description automatically generated with low confidence">
            <a:extLst>
              <a:ext uri="{FF2B5EF4-FFF2-40B4-BE49-F238E27FC236}">
                <a16:creationId xmlns:a16="http://schemas.microsoft.com/office/drawing/2014/main" id="{3A4F6952-0D80-4EA0-9573-E2C232BDEF6C}"/>
              </a:ext>
            </a:extLst>
          </p:cNvPr>
          <p:cNvPicPr>
            <a:picLocks noChangeAspect="1"/>
          </p:cNvPicPr>
          <p:nvPr/>
        </p:nvPicPr>
        <p:blipFill rotWithShape="1">
          <a:blip r:embed="rId11">
            <a:extLst>
              <a:ext uri="{28A0092B-C50C-407E-A947-70E740481C1C}">
                <a14:useLocalDpi xmlns:a14="http://schemas.microsoft.com/office/drawing/2010/main" val="0"/>
              </a:ext>
            </a:extLst>
          </a:blip>
          <a:srcRect t="86664" b="7714"/>
          <a:stretch/>
        </p:blipFill>
        <p:spPr>
          <a:xfrm>
            <a:off x="0" y="6400799"/>
            <a:ext cx="12192000" cy="457201"/>
          </a:xfrm>
          <a:prstGeom prst="rect">
            <a:avLst/>
          </a:prstGeom>
        </p:spPr>
      </p:pic>
      <p:sp>
        <p:nvSpPr>
          <p:cNvPr id="6" name="Rectangle 5">
            <a:extLst>
              <a:ext uri="{FF2B5EF4-FFF2-40B4-BE49-F238E27FC236}">
                <a16:creationId xmlns:a16="http://schemas.microsoft.com/office/drawing/2014/main" id="{56AF98D5-BB8E-40E7-ACA3-26DA70613179}"/>
              </a:ext>
            </a:extLst>
          </p:cNvPr>
          <p:cNvSpPr/>
          <p:nvPr/>
        </p:nvSpPr>
        <p:spPr>
          <a:xfrm>
            <a:off x="3019927" y="6400798"/>
            <a:ext cx="9172074" cy="457202"/>
          </a:xfrm>
          <a:prstGeom prst="rect">
            <a:avLst/>
          </a:prstGeom>
          <a:gradFill>
            <a:gsLst>
              <a:gs pos="0">
                <a:srgbClr val="29397F"/>
              </a:gs>
              <a:gs pos="59000">
                <a:srgbClr val="06538F">
                  <a:alpha val="25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6427715" y="6064426"/>
            <a:ext cx="5675656" cy="276999"/>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Explore other </a:t>
            </a:r>
            <a:r>
              <a:rPr kumimoji="0" lang="en-US"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12">
                  <a:extLst>
                    <a:ext uri="{A12FA001-AC4F-418D-AE19-62706E023703}">
                      <ahyp:hlinkClr xmlns:ahyp="http://schemas.microsoft.com/office/drawing/2018/hyperlinkcolor" val="tx"/>
                    </a:ext>
                  </a:extLst>
                </a:hlinkClick>
              </a:rPr>
              <a:t>Microsoft events</a:t>
            </a:r>
            <a:r>
              <a:rPr kumimoji="0" lang="en-US"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and other </a:t>
            </a:r>
            <a:r>
              <a:rPr kumimoji="0" lang="en-US"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hlinkClick r:id="rId13">
                  <a:extLst>
                    <a:ext uri="{A12FA001-AC4F-418D-AE19-62706E023703}">
                      <ahyp:hlinkClr xmlns:ahyp="http://schemas.microsoft.com/office/drawing/2018/hyperlinkcolor" val="tx"/>
                    </a:ext>
                  </a:extLst>
                </a:hlinkClick>
              </a:rPr>
              <a:t>Community events</a:t>
            </a:r>
            <a:endParaRPr kumimoji="0" lang="en-US" b="0" i="0" u="none" strike="noStrike" kern="1200" cap="none" spc="0" normalizeH="0" baseline="0" noProof="0">
              <a:ln>
                <a:noFill/>
              </a:ln>
              <a:solidFill>
                <a:srgbClr val="000000"/>
              </a:solidFill>
              <a:effectLst/>
              <a:uLnTx/>
              <a:uFillTx/>
              <a:latin typeface="Segoe UI"/>
              <a:ea typeface="+mn-ea"/>
              <a:cs typeface="+mn-cs"/>
            </a:endParaRPr>
          </a:p>
        </p:txBody>
      </p:sp>
    </p:spTree>
    <p:extLst>
      <p:ext uri="{BB962C8B-B14F-4D97-AF65-F5344CB8AC3E}">
        <p14:creationId xmlns:p14="http://schemas.microsoft.com/office/powerpoint/2010/main" val="207553220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332CD6C-9B74-77E7-2C5C-2E483C168EC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10828" y="0"/>
            <a:ext cx="12181172" cy="6858000"/>
          </a:xfrm>
        </p:spPr>
      </p:pic>
      <p:sp>
        <p:nvSpPr>
          <p:cNvPr id="6" name="TextBox 5">
            <a:extLst>
              <a:ext uri="{FF2B5EF4-FFF2-40B4-BE49-F238E27FC236}">
                <a16:creationId xmlns:a16="http://schemas.microsoft.com/office/drawing/2014/main" id="{45695E6E-1395-35F6-3482-9045A5A13A43}"/>
              </a:ext>
            </a:extLst>
          </p:cNvPr>
          <p:cNvSpPr txBox="1"/>
          <p:nvPr/>
        </p:nvSpPr>
        <p:spPr>
          <a:xfrm>
            <a:off x="3844636" y="3663962"/>
            <a:ext cx="3769144" cy="1354217"/>
          </a:xfrm>
          <a:prstGeom prst="rect">
            <a:avLst/>
          </a:prstGeom>
          <a:noFill/>
        </p:spPr>
        <p:txBody>
          <a:bodyPr wrap="square" lIns="0" tIns="0" rIns="0" bIns="0" rtlCol="0">
            <a:spAutoFit/>
          </a:bodyPr>
          <a:lstStyle/>
          <a:p>
            <a:pPr algn="l"/>
            <a:r>
              <a:rPr lang="en-US" sz="4400">
                <a:solidFill>
                  <a:schemeClr val="bg1"/>
                </a:solidFill>
              </a:rPr>
              <a:t>Join us and register today!</a:t>
            </a:r>
          </a:p>
        </p:txBody>
      </p:sp>
    </p:spTree>
    <p:extLst>
      <p:ext uri="{BB962C8B-B14F-4D97-AF65-F5344CB8AC3E}">
        <p14:creationId xmlns:p14="http://schemas.microsoft.com/office/powerpoint/2010/main" val="10495362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39023" y="1538468"/>
            <a:ext cx="5515509" cy="4691379"/>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53">
              <a:spcBef>
                <a:spcPts val="0"/>
              </a:spcBef>
              <a:spcAft>
                <a:spcPts val="600"/>
              </a:spcAft>
              <a:buNone/>
            </a:pPr>
            <a:r>
              <a:rPr lang="en-US">
                <a:latin typeface="Segoe UI" panose="020B0502040204020203" pitchFamily="34" charset="0"/>
              </a:rPr>
              <a:t>Top asks:</a:t>
            </a:r>
          </a:p>
          <a:p>
            <a:pPr marL="0" indent="0" defTabSz="932753">
              <a:spcBef>
                <a:spcPts val="0"/>
              </a:spcBef>
              <a:spcAft>
                <a:spcPts val="600"/>
              </a:spcAft>
              <a:buNone/>
            </a:pPr>
            <a:endParaRPr lang="en-US" sz="2000">
              <a:solidFill>
                <a:srgbClr val="000000"/>
              </a:solidFill>
              <a:latin typeface="Segoe UI"/>
            </a:endParaRPr>
          </a:p>
          <a:p>
            <a:pPr marL="0" indent="0" defTabSz="932753">
              <a:spcBef>
                <a:spcPts val="0"/>
              </a:spcBef>
              <a:spcAft>
                <a:spcPts val="600"/>
              </a:spcAft>
              <a:buNone/>
            </a:pPr>
            <a:r>
              <a:rPr lang="en-US" sz="2000">
                <a:solidFill>
                  <a:srgbClr val="000000"/>
                </a:solidFill>
                <a:latin typeface="Segoe UI"/>
              </a:rPr>
              <a:t>Complete our monthly call survey: </a:t>
            </a:r>
            <a:r>
              <a:rPr lang="en-US" sz="2000">
                <a:solidFill>
                  <a:srgbClr val="000000"/>
                </a:solidFill>
                <a:latin typeface="Segoe UI"/>
                <a:hlinkClick r:id="rId2"/>
              </a:rPr>
              <a:t>https://aka.ms/Microsoft365ChampionCallFeedback</a:t>
            </a:r>
            <a:endParaRPr lang="en-US" sz="2000">
              <a:solidFill>
                <a:srgbClr val="000000"/>
              </a:solidFill>
              <a:latin typeface="Segoe UI"/>
            </a:endParaRPr>
          </a:p>
          <a:p>
            <a:pPr marL="0" indent="0" defTabSz="932753">
              <a:spcBef>
                <a:spcPts val="0"/>
              </a:spcBef>
              <a:spcAft>
                <a:spcPts val="600"/>
              </a:spcAft>
              <a:buNone/>
            </a:pPr>
            <a:endParaRPr lang="en-US" sz="2000">
              <a:solidFill>
                <a:srgbClr val="000000"/>
              </a:solidFill>
              <a:latin typeface="Segoe UI"/>
            </a:endParaRPr>
          </a:p>
          <a:p>
            <a:pPr marL="0" indent="0" defTabSz="932753">
              <a:spcBef>
                <a:spcPts val="0"/>
              </a:spcBef>
              <a:spcAft>
                <a:spcPts val="600"/>
              </a:spcAft>
              <a:buNone/>
            </a:pPr>
            <a:r>
              <a:rPr lang="en-US" sz="2000">
                <a:solidFill>
                  <a:srgbClr val="000000"/>
                </a:solidFill>
                <a:latin typeface="Segoe UI"/>
              </a:rPr>
              <a:t>Participate in the Driving Adoption Community:</a:t>
            </a:r>
          </a:p>
          <a:p>
            <a:pPr marL="0" indent="0" defTabSz="932753">
              <a:spcBef>
                <a:spcPts val="0"/>
              </a:spcBef>
              <a:spcAft>
                <a:spcPts val="600"/>
              </a:spcAft>
              <a:buNone/>
            </a:pPr>
            <a:r>
              <a:rPr lang="en-US" sz="2000">
                <a:solidFill>
                  <a:srgbClr val="000000"/>
                </a:solidFill>
                <a:latin typeface="Segoe UI"/>
                <a:hlinkClick r:id="rId3"/>
              </a:rPr>
              <a:t>https://aka.ms/DrivingAdoption</a:t>
            </a:r>
            <a:endParaRPr lang="en-US" sz="2000">
              <a:solidFill>
                <a:srgbClr val="000000"/>
              </a:solidFill>
              <a:latin typeface="Segoe UI"/>
            </a:endParaRPr>
          </a:p>
          <a:p>
            <a:pPr marL="0" indent="0" defTabSz="932753">
              <a:spcBef>
                <a:spcPts val="0"/>
              </a:spcBef>
              <a:spcAft>
                <a:spcPts val="600"/>
              </a:spcAft>
              <a:buNone/>
            </a:pPr>
            <a:endParaRPr lang="en-US" sz="2000">
              <a:solidFill>
                <a:srgbClr val="000000"/>
              </a:solidFill>
              <a:latin typeface="Segoe UI"/>
            </a:endParaRPr>
          </a:p>
          <a:p>
            <a:pPr marL="0" indent="0" defTabSz="932753">
              <a:spcBef>
                <a:spcPts val="0"/>
              </a:spcBef>
              <a:spcAft>
                <a:spcPts val="600"/>
              </a:spcAft>
              <a:buNone/>
            </a:pPr>
            <a:r>
              <a:rPr lang="en-US" sz="2000">
                <a:solidFill>
                  <a:srgbClr val="000000"/>
                </a:solidFill>
                <a:latin typeface="Segoe UI"/>
              </a:rPr>
              <a:t>Invite colleagues to join the Champion Program: </a:t>
            </a:r>
            <a:r>
              <a:rPr lang="en-US" sz="2000">
                <a:solidFill>
                  <a:srgbClr val="000000"/>
                </a:solidFill>
                <a:latin typeface="Segoe UI"/>
                <a:hlinkClick r:id="rId4"/>
              </a:rPr>
              <a:t>https://aka.ms/M365Champions</a:t>
            </a:r>
            <a:endParaRPr lang="en-US" sz="2000">
              <a:solidFill>
                <a:srgbClr val="000000"/>
              </a:solidFill>
              <a:latin typeface="Segoe UI"/>
            </a:endParaRP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767302" y="1371600"/>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588262" y="1538467"/>
            <a:ext cx="4962737" cy="2227287"/>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latin typeface="Segoe UI"/>
                <a:cs typeface="Segoe UI"/>
              </a:rPr>
              <a:t>Next community call – September 27</a:t>
            </a:r>
            <a:r>
              <a:rPr lang="en-US" baseline="30000">
                <a:latin typeface="Segoe UI"/>
                <a:cs typeface="Segoe UI"/>
              </a:rPr>
              <a:t>th</a:t>
            </a:r>
          </a:p>
          <a:p>
            <a:pPr marL="0" indent="0">
              <a:buNone/>
            </a:pPr>
            <a:endParaRPr lang="en-US" sz="2000" baseline="30000">
              <a:solidFill>
                <a:srgbClr val="000000"/>
              </a:solidFill>
              <a:latin typeface="Segoe UI"/>
              <a:cs typeface="Segoe UI"/>
            </a:endParaRPr>
          </a:p>
          <a:p>
            <a:pPr marL="0" indent="0">
              <a:buNone/>
            </a:pPr>
            <a:r>
              <a:rPr lang="en-US" sz="4000" baseline="30000">
                <a:solidFill>
                  <a:srgbClr val="000000"/>
                </a:solidFill>
                <a:latin typeface="Segoe UI"/>
                <a:cs typeface="Segoe UI"/>
              </a:rPr>
              <a:t>No call in August!</a:t>
            </a:r>
            <a:endParaRPr lang="en-US" sz="4000">
              <a:solidFill>
                <a:srgbClr val="000000"/>
              </a:solidFill>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64EC-156E-F684-95C1-C6CE9744B310}"/>
              </a:ext>
            </a:extLst>
          </p:cNvPr>
          <p:cNvSpPr>
            <a:spLocks noGrp="1"/>
          </p:cNvSpPr>
          <p:nvPr>
            <p:ph type="title"/>
          </p:nvPr>
        </p:nvSpPr>
        <p:spPr>
          <a:xfrm>
            <a:off x="539750" y="2176223"/>
            <a:ext cx="11112500" cy="1723549"/>
          </a:xfrm>
        </p:spPr>
        <p:txBody>
          <a:bodyPr/>
          <a:lstStyle/>
          <a:p>
            <a:r>
              <a:rPr lang="en-US" sz="2800">
                <a:gradFill>
                  <a:gsLst>
                    <a:gs pos="1250">
                      <a:srgbClr val="FFFFFF"/>
                    </a:gs>
                    <a:gs pos="100000">
                      <a:srgbClr val="FFFFFF"/>
                    </a:gs>
                  </a:gsLst>
                  <a:lin ang="5400000" scaled="0"/>
                </a:gradFill>
                <a:latin typeface="+mn-lt"/>
              </a:rPr>
              <a:t>Thanks for attending! We’d love your feedback on today’s call and hear ways we can make future calls even better!</a:t>
            </a:r>
            <a:br>
              <a:rPr lang="en-US" sz="2800">
                <a:gradFill>
                  <a:gsLst>
                    <a:gs pos="1250">
                      <a:srgbClr val="FFFFFF"/>
                    </a:gs>
                    <a:gs pos="100000">
                      <a:srgbClr val="FFFFFF"/>
                    </a:gs>
                  </a:gsLst>
                  <a:lin ang="5400000" scaled="0"/>
                </a:gradFill>
                <a:latin typeface="+mn-lt"/>
              </a:rPr>
            </a:br>
            <a:br>
              <a:rPr lang="en-US" sz="2800">
                <a:solidFill>
                  <a:srgbClr val="FFFFFF"/>
                </a:solidFill>
                <a:latin typeface="+mn-lt"/>
              </a:rPr>
            </a:br>
            <a:r>
              <a:rPr lang="en-US" sz="2800">
                <a:solidFill>
                  <a:srgbClr val="FFFFFF"/>
                </a:solidFill>
                <a:latin typeface="+mn-lt"/>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sz="2800">
                <a:solidFill>
                  <a:srgbClr val="FFFFFF"/>
                </a:solidFill>
                <a:latin typeface="+mn-lt"/>
                <a:ea typeface="+mn-lt"/>
                <a:cs typeface="Segoe UI"/>
              </a:rPr>
              <a:t> </a:t>
            </a:r>
            <a:endParaRPr lang="en-US" sz="2800">
              <a:latin typeface="+mn-lt"/>
            </a:endParaRPr>
          </a:p>
        </p:txBody>
      </p:sp>
      <p:sp>
        <p:nvSpPr>
          <p:cNvPr id="10" name="Rectangle 9">
            <a:extLst>
              <a:ext uri="{FF2B5EF4-FFF2-40B4-BE49-F238E27FC236}">
                <a16:creationId xmlns:a16="http://schemas.microsoft.com/office/drawing/2014/main" id="{6E23DF41-F8E8-4C96-5F22-0DEB57F589F0}"/>
              </a:ext>
            </a:extLst>
          </p:cNvPr>
          <p:cNvSpPr/>
          <p:nvPr/>
        </p:nvSpPr>
        <p:spPr bwMode="auto">
          <a:xfrm>
            <a:off x="393700" y="393700"/>
            <a:ext cx="2222500" cy="7112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Box 4">
            <a:extLst>
              <a:ext uri="{FF2B5EF4-FFF2-40B4-BE49-F238E27FC236}">
                <a16:creationId xmlns:a16="http://schemas.microsoft.com/office/drawing/2014/main" id="{BCAB8F01-68EE-949C-0AD1-B9723681B280}"/>
              </a:ext>
            </a:extLst>
          </p:cNvPr>
          <p:cNvSpPr txBox="1"/>
          <p:nvPr/>
        </p:nvSpPr>
        <p:spPr>
          <a:xfrm>
            <a:off x="707264" y="371174"/>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7" name="TextBox 6">
            <a:extLst>
              <a:ext uri="{FF2B5EF4-FFF2-40B4-BE49-F238E27FC236}">
                <a16:creationId xmlns:a16="http://schemas.microsoft.com/office/drawing/2014/main" id="{1EE48CD7-A089-923E-A598-1C6FBBE7E0FB}"/>
              </a:ext>
            </a:extLst>
          </p:cNvPr>
          <p:cNvSpPr txBox="1"/>
          <p:nvPr/>
        </p:nvSpPr>
        <p:spPr>
          <a:xfrm>
            <a:off x="838200" y="861690"/>
            <a:ext cx="5618804" cy="369462"/>
          </a:xfrm>
          <a:prstGeom prst="rect">
            <a:avLst/>
          </a:prstGeom>
          <a:noFill/>
        </p:spPr>
        <p:txBody>
          <a:bodyPr wrap="square" lIns="91440" tIns="45721" rIns="91440" bIns="45721" rtlCol="0" anchor="t">
            <a:spAutoFit/>
          </a:bodyPr>
          <a:lstStyle/>
          <a:p>
            <a:pPr defTabSz="914411">
              <a:defRPr/>
            </a:pPr>
            <a:r>
              <a:rPr lang="en-US" sz="1801">
                <a:solidFill>
                  <a:srgbClr val="E6E6E6"/>
                </a:solidFill>
                <a:latin typeface="Segoe UI Light"/>
                <a:cs typeface="Segoe UI Light"/>
              </a:rPr>
              <a:t>Learn more. Do more. Achieve more, together.</a:t>
            </a:r>
          </a:p>
        </p:txBody>
      </p:sp>
      <p:pic>
        <p:nvPicPr>
          <p:cNvPr id="9" name="MS logo white - EMF" descr="Microsoft logo white text version">
            <a:extLst>
              <a:ext uri="{FF2B5EF4-FFF2-40B4-BE49-F238E27FC236}">
                <a16:creationId xmlns:a16="http://schemas.microsoft.com/office/drawing/2014/main" id="{2499A494-99B9-AE36-B575-7E3096C23ED1}"/>
              </a:ext>
            </a:extLst>
          </p:cNvPr>
          <p:cNvPicPr>
            <a:picLocks noChangeAspect="1"/>
          </p:cNvPicPr>
          <p:nvPr/>
        </p:nvPicPr>
        <p:blipFill rotWithShape="1">
          <a:blip r:embed="rId3"/>
          <a:srcRect r="78155"/>
          <a:stretch/>
        </p:blipFill>
        <p:spPr bwMode="black">
          <a:xfrm>
            <a:off x="539750" y="486480"/>
            <a:ext cx="298450" cy="292608"/>
          </a:xfrm>
          <a:prstGeom prst="rect">
            <a:avLst/>
          </a:prstGeom>
        </p:spPr>
      </p:pic>
      <p:cxnSp>
        <p:nvCxnSpPr>
          <p:cNvPr id="12" name="Straight Arrow Connector 11">
            <a:extLst>
              <a:ext uri="{FF2B5EF4-FFF2-40B4-BE49-F238E27FC236}">
                <a16:creationId xmlns:a16="http://schemas.microsoft.com/office/drawing/2014/main" id="{7E5292EA-340F-9BC8-6D63-F22E34A4F874}"/>
              </a:ext>
            </a:extLst>
          </p:cNvPr>
          <p:cNvCxnSpPr/>
          <p:nvPr/>
        </p:nvCxnSpPr>
        <p:spPr>
          <a:xfrm>
            <a:off x="688975" y="5181600"/>
            <a:ext cx="10321925" cy="0"/>
          </a:xfrm>
          <a:prstGeom prst="straightConnector1">
            <a:avLst/>
          </a:prstGeom>
          <a:ln>
            <a:solidFill>
              <a:schemeClr val="tx1"/>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981A70D-16C0-DB04-77F8-037A709DF060}"/>
              </a:ext>
            </a:extLst>
          </p:cNvPr>
          <p:cNvSpPr txBox="1"/>
          <p:nvPr/>
        </p:nvSpPr>
        <p:spPr>
          <a:xfrm>
            <a:off x="838200" y="5435600"/>
            <a:ext cx="9918700" cy="615553"/>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Now, </a:t>
            </a:r>
            <a:r>
              <a:rPr lang="en-US" sz="2000" b="1">
                <a:gradFill>
                  <a:gsLst>
                    <a:gs pos="2917">
                      <a:schemeClr val="tx1"/>
                    </a:gs>
                    <a:gs pos="30000">
                      <a:schemeClr val="tx1"/>
                    </a:gs>
                  </a:gsLst>
                  <a:lin ang="5400000" scaled="0"/>
                </a:gradFill>
              </a:rPr>
              <a:t>lets meet</a:t>
            </a:r>
            <a:r>
              <a:rPr lang="en-US" sz="2000">
                <a:gradFill>
                  <a:gsLst>
                    <a:gs pos="2917">
                      <a:schemeClr val="tx1"/>
                    </a:gs>
                    <a:gs pos="30000">
                      <a:schemeClr val="tx1"/>
                    </a:gs>
                  </a:gsLst>
                  <a:lin ang="5400000" scaled="0"/>
                </a:gradFill>
              </a:rPr>
              <a:t>! Stay on to join our open discussion and feel free to come on video and off mute.</a:t>
            </a:r>
          </a:p>
        </p:txBody>
      </p:sp>
    </p:spTree>
    <p:extLst>
      <p:ext uri="{BB962C8B-B14F-4D97-AF65-F5344CB8AC3E}">
        <p14:creationId xmlns:p14="http://schemas.microsoft.com/office/powerpoint/2010/main" val="144072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A1CCD-5D70-8CCE-255D-C75971C548A2}"/>
              </a:ext>
            </a:extLst>
          </p:cNvPr>
          <p:cNvSpPr>
            <a:spLocks noGrp="1"/>
          </p:cNvSpPr>
          <p:nvPr>
            <p:ph type="title"/>
          </p:nvPr>
        </p:nvSpPr>
        <p:spPr>
          <a:xfrm>
            <a:off x="588263" y="498764"/>
            <a:ext cx="11018520" cy="553998"/>
          </a:xfrm>
        </p:spPr>
        <p:txBody>
          <a:bodyPr/>
          <a:lstStyle/>
          <a:p>
            <a:r>
              <a:rPr lang="en-US" sz="3600"/>
              <a:t>Microsoft Adoption v2</a:t>
            </a:r>
          </a:p>
        </p:txBody>
      </p:sp>
      <p:sp>
        <p:nvSpPr>
          <p:cNvPr id="3" name="Text Placeholder 2">
            <a:extLst>
              <a:ext uri="{FF2B5EF4-FFF2-40B4-BE49-F238E27FC236}">
                <a16:creationId xmlns:a16="http://schemas.microsoft.com/office/drawing/2014/main" id="{4310FD91-0AE0-66BA-298C-C8D9ACE6ED83}"/>
              </a:ext>
            </a:extLst>
          </p:cNvPr>
          <p:cNvSpPr>
            <a:spLocks noGrp="1"/>
          </p:cNvSpPr>
          <p:nvPr>
            <p:ph type="body" sz="quarter" idx="10"/>
          </p:nvPr>
        </p:nvSpPr>
        <p:spPr>
          <a:xfrm>
            <a:off x="584200" y="1435100"/>
            <a:ext cx="5212080" cy="5078313"/>
          </a:xfrm>
        </p:spPr>
        <p:txBody>
          <a:bodyPr vert="horz" wrap="square" lIns="0" tIns="0" rIns="0" bIns="0" rtlCol="0" anchor="t">
            <a:spAutoFit/>
          </a:bodyPr>
          <a:lstStyle/>
          <a:p>
            <a:r>
              <a:rPr lang="en-US" i="0">
                <a:solidFill>
                  <a:srgbClr val="242424"/>
                </a:solidFill>
                <a:effectLst/>
                <a:latin typeface="+mj-lt"/>
                <a:cs typeface="Segoe UI Semilight"/>
              </a:rPr>
              <a:t>We are excited to announce the launch of </a:t>
            </a:r>
            <a:r>
              <a:rPr lang="en-US" i="0">
                <a:solidFill>
                  <a:srgbClr val="242424"/>
                </a:solidFill>
                <a:effectLst/>
                <a:latin typeface="+mj-lt"/>
                <a:cs typeface="Segoe UI Semilight"/>
                <a:hlinkClick r:id="rId3"/>
              </a:rPr>
              <a:t>Microsoft Adoption</a:t>
            </a:r>
            <a:r>
              <a:rPr lang="en-US" i="0">
                <a:solidFill>
                  <a:srgbClr val="242424"/>
                </a:solidFill>
                <a:effectLst/>
                <a:latin typeface="+mj-lt"/>
                <a:cs typeface="Segoe UI Semilight"/>
              </a:rPr>
              <a:t> v2!</a:t>
            </a:r>
            <a:endParaRPr lang="en-US" sz="800">
              <a:solidFill>
                <a:srgbClr val="242424"/>
              </a:solidFill>
              <a:latin typeface="+mj-lt"/>
            </a:endParaRPr>
          </a:p>
          <a:p>
            <a:pPr marL="342900" indent="-342900">
              <a:buFont typeface="Arial" panose="020B0604020202020204" pitchFamily="34" charset="0"/>
              <a:buChar char="•"/>
            </a:pPr>
            <a:r>
              <a:rPr lang="en-US">
                <a:solidFill>
                  <a:srgbClr val="242424"/>
                </a:solidFill>
                <a:latin typeface="Segoe UI"/>
                <a:cs typeface="Segoe UI Semilight"/>
              </a:rPr>
              <a:t>Performance improvements due to backend migration to GitHub &amp; Azure</a:t>
            </a:r>
          </a:p>
          <a:p>
            <a:pPr marL="342900" indent="-342900">
              <a:buFont typeface="Arial" panose="020B0604020202020204" pitchFamily="34" charset="0"/>
              <a:buChar char="•"/>
            </a:pPr>
            <a:r>
              <a:rPr lang="en-US">
                <a:solidFill>
                  <a:srgbClr val="242424"/>
                </a:solidFill>
                <a:latin typeface="Segoe UI"/>
                <a:cs typeface="Segoe UI Semilight"/>
              </a:rPr>
              <a:t>AI translation to 10 major languages</a:t>
            </a:r>
          </a:p>
          <a:p>
            <a:pPr marL="342900" indent="-342900">
              <a:buFont typeface="Arial" panose="020B0604020202020204" pitchFamily="34" charset="0"/>
              <a:buChar char="•"/>
            </a:pPr>
            <a:r>
              <a:rPr lang="en-US">
                <a:solidFill>
                  <a:srgbClr val="242424"/>
                </a:solidFill>
                <a:latin typeface="Segoe UI"/>
                <a:cs typeface="Segoe UI Semilight"/>
              </a:rPr>
              <a:t>Enhanced gallery filtering</a:t>
            </a:r>
          </a:p>
          <a:p>
            <a:pPr marL="342900" indent="-342900">
              <a:buFont typeface="Arial" panose="020B0604020202020204" pitchFamily="34" charset="0"/>
              <a:buChar char="•"/>
            </a:pPr>
            <a:r>
              <a:rPr lang="en-US">
                <a:solidFill>
                  <a:srgbClr val="242424"/>
                </a:solidFill>
                <a:latin typeface="Segoe UI"/>
                <a:cs typeface="Segoe UI Semilight"/>
              </a:rPr>
              <a:t>Day in the Life guides PDF to web page conversions</a:t>
            </a:r>
          </a:p>
          <a:p>
            <a:pPr marL="342900" indent="-342900">
              <a:buFont typeface="Arial" panose="020B0604020202020204" pitchFamily="34" charset="0"/>
              <a:buChar char="•"/>
            </a:pPr>
            <a:r>
              <a:rPr lang="en-US">
                <a:solidFill>
                  <a:srgbClr val="242424"/>
                </a:solidFill>
                <a:latin typeface="Segoe UI"/>
                <a:cs typeface="Segoe UI Semilight"/>
              </a:rPr>
              <a:t>Microsoft Tech Community Resource Center migration to Microsoft Adoption</a:t>
            </a:r>
          </a:p>
          <a:p>
            <a:pPr marL="342900" indent="-342900">
              <a:buFont typeface="Arial" panose="020B0604020202020204" pitchFamily="34" charset="0"/>
              <a:buChar char="•"/>
            </a:pPr>
            <a:r>
              <a:rPr lang="en-US">
                <a:solidFill>
                  <a:srgbClr val="242424"/>
                </a:solidFill>
                <a:latin typeface="Segoe UI"/>
                <a:cs typeface="Segoe UI Semilight"/>
              </a:rPr>
              <a:t>Partnership with Microsoft Dynamics 365</a:t>
            </a:r>
          </a:p>
          <a:p>
            <a:pPr marL="342900" indent="-342900">
              <a:buFont typeface="Arial" panose="020B0604020202020204" pitchFamily="34" charset="0"/>
              <a:buChar char="•"/>
            </a:pPr>
            <a:r>
              <a:rPr lang="en-US">
                <a:solidFill>
                  <a:srgbClr val="242424"/>
                </a:solidFill>
                <a:latin typeface="Segoe UI"/>
                <a:cs typeface="Segoe UI Semilight"/>
              </a:rPr>
              <a:t>Updated colors and user interface elements</a:t>
            </a:r>
            <a:endParaRPr lang="en-US">
              <a:latin typeface="Segoe UI"/>
              <a:cs typeface="Segoe UI Semilight"/>
            </a:endParaRPr>
          </a:p>
        </p:txBody>
      </p:sp>
      <p:pic>
        <p:nvPicPr>
          <p:cNvPr id="8" name="Picture 7" descr="A picture containing text, screenshot, monitor&#10;&#10;Description automatically generated">
            <a:extLst>
              <a:ext uri="{FF2B5EF4-FFF2-40B4-BE49-F238E27FC236}">
                <a16:creationId xmlns:a16="http://schemas.microsoft.com/office/drawing/2014/main" id="{29767BC7-A32B-BA4F-093F-5CF07A31DE9F}"/>
              </a:ext>
            </a:extLst>
          </p:cNvPr>
          <p:cNvPicPr>
            <a:picLocks noChangeAspect="1"/>
          </p:cNvPicPr>
          <p:nvPr/>
        </p:nvPicPr>
        <p:blipFill>
          <a:blip r:embed="rId4"/>
          <a:stretch>
            <a:fillRect/>
          </a:stretch>
        </p:blipFill>
        <p:spPr>
          <a:xfrm>
            <a:off x="5711723" y="2024032"/>
            <a:ext cx="6386971" cy="3592672"/>
          </a:xfrm>
          <a:prstGeom prst="rect">
            <a:avLst/>
          </a:prstGeom>
        </p:spPr>
      </p:pic>
      <p:pic>
        <p:nvPicPr>
          <p:cNvPr id="10" name="Picture 9">
            <a:extLst>
              <a:ext uri="{FF2B5EF4-FFF2-40B4-BE49-F238E27FC236}">
                <a16:creationId xmlns:a16="http://schemas.microsoft.com/office/drawing/2014/main" id="{49100835-09D9-BB71-69AD-C25066721011}"/>
              </a:ext>
            </a:extLst>
          </p:cNvPr>
          <p:cNvPicPr>
            <a:picLocks noChangeAspect="1"/>
          </p:cNvPicPr>
          <p:nvPr/>
        </p:nvPicPr>
        <p:blipFill>
          <a:blip r:embed="rId5"/>
          <a:stretch>
            <a:fillRect/>
          </a:stretch>
        </p:blipFill>
        <p:spPr>
          <a:xfrm>
            <a:off x="0" y="1048340"/>
            <a:ext cx="12192000" cy="130394"/>
          </a:xfrm>
          <a:prstGeom prst="rect">
            <a:avLst/>
          </a:prstGeom>
        </p:spPr>
      </p:pic>
    </p:spTree>
    <p:extLst>
      <p:ext uri="{BB962C8B-B14F-4D97-AF65-F5344CB8AC3E}">
        <p14:creationId xmlns:p14="http://schemas.microsoft.com/office/powerpoint/2010/main" val="190624453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Microsoft 365 CARES</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algn="l"/>
            <a:r>
              <a:rPr lang="en-US" sz="2000">
                <a:gradFill>
                  <a:gsLst>
                    <a:gs pos="2917">
                      <a:schemeClr val="tx1"/>
                    </a:gs>
                    <a:gs pos="30000">
                      <a:schemeClr val="tx1"/>
                    </a:gs>
                  </a:gsLst>
                  <a:lin ang="5400000" scaled="0"/>
                </a:gradFill>
              </a:rPr>
              <a:t>July Update</a:t>
            </a:r>
          </a:p>
        </p:txBody>
      </p:sp>
    </p:spTree>
    <p:extLst>
      <p:ext uri="{BB962C8B-B14F-4D97-AF65-F5344CB8AC3E}">
        <p14:creationId xmlns:p14="http://schemas.microsoft.com/office/powerpoint/2010/main" val="28995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ACEDA7C-C110-4851-B2DA-7EFB11D51CC1}"/>
              </a:ext>
            </a:extLst>
          </p:cNvPr>
          <p:cNvSpPr>
            <a:spLocks noGrp="1"/>
          </p:cNvSpPr>
          <p:nvPr>
            <p:ph sz="quarter" idx="10"/>
          </p:nvPr>
        </p:nvSpPr>
        <p:spPr>
          <a:xfrm>
            <a:off x="584203" y="1635396"/>
            <a:ext cx="6423088" cy="3927229"/>
          </a:xfrm>
        </p:spPr>
        <p:txBody>
          <a:bodyPr/>
          <a:lstStyle/>
          <a:p>
            <a:pPr marL="0" indent="0" algn="ctr">
              <a:buNone/>
            </a:pPr>
            <a:r>
              <a:rPr lang="en-US" i="1">
                <a:latin typeface="Segoe UI" panose="020B0502040204020203" pitchFamily="34" charset="0"/>
                <a:cs typeface="Segoe UI" panose="020B0502040204020203" pitchFamily="34" charset="0"/>
              </a:rPr>
              <a:t>Connecting our community to research and engagement opportunities with internal Microsoft groups.</a:t>
            </a:r>
          </a:p>
          <a:p>
            <a:pPr marL="0" indent="0">
              <a:buNone/>
            </a:pPr>
            <a:endParaRPr lang="en-US" sz="2000" i="1"/>
          </a:p>
          <a:p>
            <a:pPr marL="0" indent="0">
              <a:buNone/>
            </a:pPr>
            <a:r>
              <a:rPr lang="en-US" sz="2000">
                <a:latin typeface="Segoe UI" panose="020B0502040204020203" pitchFamily="34" charset="0"/>
                <a:cs typeface="Segoe UI" panose="020B0502040204020203" pitchFamily="34" charset="0"/>
              </a:rPr>
              <a:t>This is an opportunity for us to collect feedback about design concepts AND to learn about how you are using Teams at your organization. These are 90-minute, topic-based group discussions between 3-5 people from your organization and the researchers, PMs, engineers, and designers who work on Microsoft Teams.</a:t>
            </a:r>
            <a:endParaRPr lang="en-US" sz="180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C0B4DAD1-AE5C-47A8-A783-6BD06256F966}"/>
              </a:ext>
            </a:extLst>
          </p:cNvPr>
          <p:cNvSpPr/>
          <p:nvPr/>
        </p:nvSpPr>
        <p:spPr>
          <a:xfrm>
            <a:off x="1" y="6432605"/>
            <a:ext cx="7620000" cy="425395"/>
          </a:xfrm>
          <a:prstGeom prst="rect">
            <a:avLst/>
          </a:prstGeom>
          <a:gradFill flip="none" rotWithShape="1">
            <a:gsLst>
              <a:gs pos="0">
                <a:srgbClr val="4472C4">
                  <a:lumMod val="5000"/>
                  <a:lumOff val="95000"/>
                  <a:alpha val="0"/>
                </a:srgbClr>
              </a:gs>
              <a:gs pos="74000">
                <a:srgbClr val="4472C4">
                  <a:lumMod val="45000"/>
                  <a:lumOff val="55000"/>
                </a:srgbClr>
              </a:gs>
              <a:gs pos="83000">
                <a:srgbClr val="4472C4">
                  <a:lumMod val="45000"/>
                  <a:lumOff val="55000"/>
                </a:srgbClr>
              </a:gs>
              <a:gs pos="100000">
                <a:srgbClr val="4472C4">
                  <a:lumMod val="30000"/>
                  <a:lumOff val="70000"/>
                </a:srgbClr>
              </a:gs>
            </a:gsLst>
            <a:lin ang="108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13A7DBD-B961-4149-B39F-9EF1F3CC265B}"/>
              </a:ext>
            </a:extLst>
          </p:cNvPr>
          <p:cNvSpPr txBox="1"/>
          <p:nvPr/>
        </p:nvSpPr>
        <p:spPr>
          <a:xfrm>
            <a:off x="390939" y="6470196"/>
            <a:ext cx="6838122" cy="369332"/>
          </a:xfrm>
          <a:prstGeom prst="rect">
            <a:avLst/>
          </a:prstGeom>
          <a:noFill/>
        </p:spPr>
        <p:txBody>
          <a:bodyPr wrap="square">
            <a:spAutoFit/>
          </a:bodyPr>
          <a:lstStyle/>
          <a:p>
            <a:pPr>
              <a:defRPr/>
            </a:pPr>
            <a:r>
              <a:rPr lang="en-US">
                <a:latin typeface="Segoe UI" panose="020B0502040204020203" pitchFamily="34" charset="0"/>
                <a:cs typeface="Segoe UI" panose="020B0502040204020203" pitchFamily="34" charset="0"/>
              </a:rPr>
              <a:t>Signup for future sessions: </a:t>
            </a:r>
            <a:r>
              <a:rPr lang="en-US">
                <a:latin typeface="Segoe UI" panose="020B0502040204020203" pitchFamily="34" charset="0"/>
                <a:cs typeface="Segoe UI" panose="020B0502040204020203" pitchFamily="34" charset="0"/>
                <a:hlinkClick r:id="rId3">
                  <a:extLst>
                    <a:ext uri="{A12FA001-AC4F-418D-AE19-62706E023703}">
                      <ahyp:hlinkClr xmlns:ahyp="http://schemas.microsoft.com/office/drawing/2018/hyperlinkcolor" val="tx"/>
                    </a:ext>
                  </a:extLst>
                </a:hlinkClick>
              </a:rPr>
              <a:t>https://aka.ms/M365CARESSignup</a:t>
            </a:r>
            <a:r>
              <a:rPr lang="en-US">
                <a:latin typeface="Segoe UI" panose="020B0502040204020203" pitchFamily="34" charset="0"/>
                <a:cs typeface="Segoe UI" panose="020B0502040204020203" pitchFamily="34" charset="0"/>
              </a:rPr>
              <a:t> </a:t>
            </a:r>
          </a:p>
        </p:txBody>
      </p:sp>
      <p:pic>
        <p:nvPicPr>
          <p:cNvPr id="7" name="Picture 6" descr="Colorful strings being woven togehter">
            <a:extLst>
              <a:ext uri="{FF2B5EF4-FFF2-40B4-BE49-F238E27FC236}">
                <a16:creationId xmlns:a16="http://schemas.microsoft.com/office/drawing/2014/main" id="{E10A6198-D706-437A-B9FB-9390D6DA79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6476163" y="1142163"/>
            <a:ext cx="6859674" cy="4572000"/>
          </a:xfrm>
          <a:prstGeom prst="rect">
            <a:avLst/>
          </a:prstGeom>
        </p:spPr>
      </p:pic>
      <p:sp>
        <p:nvSpPr>
          <p:cNvPr id="3" name="Title 2">
            <a:extLst>
              <a:ext uri="{FF2B5EF4-FFF2-40B4-BE49-F238E27FC236}">
                <a16:creationId xmlns:a16="http://schemas.microsoft.com/office/drawing/2014/main" id="{262467EB-962E-4B37-8411-7F606ED5F5EA}"/>
              </a:ext>
            </a:extLst>
          </p:cNvPr>
          <p:cNvSpPr>
            <a:spLocks noGrp="1"/>
          </p:cNvSpPr>
          <p:nvPr>
            <p:ph type="title"/>
          </p:nvPr>
        </p:nvSpPr>
        <p:spPr>
          <a:xfrm>
            <a:off x="588263" y="457200"/>
            <a:ext cx="11018521" cy="861774"/>
          </a:xfrm>
        </p:spPr>
        <p:txBody>
          <a:bodyPr>
            <a:noAutofit/>
          </a:bodyPr>
          <a:lstStyle/>
          <a:p>
            <a:r>
              <a:rPr lang="en-US" sz="3600">
                <a:latin typeface="Segoe UI Semibold" panose="020B0702040204020203" pitchFamily="34" charset="0"/>
                <a:cs typeface="Segoe UI Semibold" panose="020B0702040204020203" pitchFamily="34" charset="0"/>
              </a:rPr>
              <a:t>Microsoft 365 CARES Program</a:t>
            </a:r>
            <a:br>
              <a:rPr lang="en-US">
                <a:latin typeface="Segoe UI Semibold" panose="020B0702040204020203" pitchFamily="34" charset="0"/>
                <a:cs typeface="Segoe UI Semibold" panose="020B0702040204020203" pitchFamily="34" charset="0"/>
              </a:rPr>
            </a:br>
            <a:r>
              <a:rPr lang="en-US" sz="2000">
                <a:latin typeface="Segoe UI Semibold" panose="020B0702040204020203" pitchFamily="34" charset="0"/>
                <a:cs typeface="Segoe UI Semibold" panose="020B0702040204020203" pitchFamily="34" charset="0"/>
              </a:rPr>
              <a:t>Champions Active Research &amp; Engagement Sessions</a:t>
            </a:r>
            <a:endParaRPr lang="en-US">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488320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2467EB-962E-4B37-8411-7F606ED5F5EA}"/>
              </a:ext>
            </a:extLst>
          </p:cNvPr>
          <p:cNvSpPr>
            <a:spLocks noGrp="1"/>
          </p:cNvSpPr>
          <p:nvPr>
            <p:ph type="title"/>
          </p:nvPr>
        </p:nvSpPr>
        <p:spPr>
          <a:xfrm>
            <a:off x="392184" y="453427"/>
            <a:ext cx="7583417" cy="1553110"/>
          </a:xfrm>
        </p:spPr>
        <p:txBody>
          <a:bodyPr>
            <a:normAutofit/>
          </a:bodyPr>
          <a:lstStyle/>
          <a:p>
            <a:r>
              <a:rPr lang="en-US" sz="3600">
                <a:latin typeface="Segoe UI Semibold"/>
                <a:cs typeface="Segoe UI Semibold"/>
              </a:rPr>
              <a:t>Upcoming topic: Breakout rooms</a:t>
            </a:r>
            <a:br>
              <a:rPr lang="en-US" sz="3600">
                <a:latin typeface="Segoe UI Semibold"/>
                <a:cs typeface="Segoe UI Semibold"/>
              </a:rPr>
            </a:br>
            <a:r>
              <a:rPr lang="en-US" sz="2000" i="1">
                <a:latin typeface="Segoe UI"/>
                <a:cs typeface="Segoe UI Semibold"/>
              </a:rPr>
              <a:t>Think of organizing or attending a meeting in which attendees are broken out into smaller sub-rooms for an activity.</a:t>
            </a:r>
          </a:p>
        </p:txBody>
      </p:sp>
      <p:sp>
        <p:nvSpPr>
          <p:cNvPr id="12" name="Rectangle 11">
            <a:extLst>
              <a:ext uri="{FF2B5EF4-FFF2-40B4-BE49-F238E27FC236}">
                <a16:creationId xmlns:a16="http://schemas.microsoft.com/office/drawing/2014/main" id="{C0B4DAD1-AE5C-47A8-A783-6BD06256F966}"/>
              </a:ext>
            </a:extLst>
          </p:cNvPr>
          <p:cNvSpPr/>
          <p:nvPr/>
        </p:nvSpPr>
        <p:spPr>
          <a:xfrm>
            <a:off x="1" y="6432605"/>
            <a:ext cx="8069942" cy="425395"/>
          </a:xfrm>
          <a:prstGeom prst="rect">
            <a:avLst/>
          </a:prstGeom>
          <a:gradFill flip="none" rotWithShape="1">
            <a:gsLst>
              <a:gs pos="0">
                <a:srgbClr val="4472C4">
                  <a:lumMod val="5000"/>
                  <a:lumOff val="95000"/>
                  <a:alpha val="0"/>
                </a:srgbClr>
              </a:gs>
              <a:gs pos="74000">
                <a:srgbClr val="4472C4">
                  <a:lumMod val="45000"/>
                  <a:lumOff val="55000"/>
                </a:srgbClr>
              </a:gs>
              <a:gs pos="83000">
                <a:srgbClr val="4472C4">
                  <a:lumMod val="45000"/>
                  <a:lumOff val="55000"/>
                </a:srgbClr>
              </a:gs>
              <a:gs pos="100000">
                <a:srgbClr val="4472C4">
                  <a:lumMod val="30000"/>
                  <a:lumOff val="70000"/>
                </a:srgbClr>
              </a:gs>
            </a:gsLst>
            <a:lin ang="10800000" scaled="1"/>
            <a:tileRect/>
          </a:grad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bstract background of multi-colored cubes">
            <a:extLst>
              <a:ext uri="{FF2B5EF4-FFF2-40B4-BE49-F238E27FC236}">
                <a16:creationId xmlns:a16="http://schemas.microsoft.com/office/drawing/2014/main" id="{32AEB6E8-9512-4FC9-A6EE-41469FB9363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400000">
            <a:off x="6696111" y="1373833"/>
            <a:ext cx="6858000" cy="4110337"/>
          </a:xfrm>
          <a:prstGeom prst="rect">
            <a:avLst/>
          </a:prstGeom>
        </p:spPr>
      </p:pic>
      <p:sp>
        <p:nvSpPr>
          <p:cNvPr id="2" name="TextBox 1">
            <a:extLst>
              <a:ext uri="{FF2B5EF4-FFF2-40B4-BE49-F238E27FC236}">
                <a16:creationId xmlns:a16="http://schemas.microsoft.com/office/drawing/2014/main" id="{14FAFFC7-F3E7-2276-B1FD-B65AA1F79B13}"/>
              </a:ext>
            </a:extLst>
          </p:cNvPr>
          <p:cNvSpPr txBox="1"/>
          <p:nvPr/>
        </p:nvSpPr>
        <p:spPr>
          <a:xfrm>
            <a:off x="392183" y="2044128"/>
            <a:ext cx="6836877" cy="3908762"/>
          </a:xfrm>
          <a:prstGeom prst="rect">
            <a:avLst/>
          </a:prstGeom>
          <a:noFill/>
        </p:spPr>
        <p:txBody>
          <a:bodyPr wrap="square" lIns="91440" tIns="45720" rIns="91440" bIns="45720" rtlCol="0" anchor="t">
            <a:spAutoFit/>
          </a:bodyPr>
          <a:lstStyle/>
          <a:p>
            <a:r>
              <a:rPr lang="en-US" sz="2400">
                <a:latin typeface="Segoe UI" panose="020B0502040204020203" pitchFamily="34" charset="0"/>
                <a:cs typeface="Segoe UI" panose="020B0502040204020203" pitchFamily="34" charset="0"/>
              </a:rPr>
              <a:t>Previous topics include:</a:t>
            </a:r>
          </a:p>
          <a:p>
            <a:r>
              <a:rPr lang="en-US" sz="600" b="1"/>
              <a:t> </a:t>
            </a:r>
          </a:p>
          <a:p>
            <a:r>
              <a:rPr lang="en-US" b="1">
                <a:latin typeface="Segoe UI" panose="020B0502040204020203" pitchFamily="34" charset="0"/>
                <a:cs typeface="Segoe UI" panose="020B0502040204020203" pitchFamily="34" charset="0"/>
              </a:rPr>
              <a:t>Using apps in meetings</a:t>
            </a:r>
          </a:p>
          <a:p>
            <a:r>
              <a:rPr lang="en-US" sz="1600" i="1">
                <a:latin typeface="Segoe UI" panose="020B0502040204020203" pitchFamily="34" charset="0"/>
                <a:cs typeface="Segoe UI" panose="020B0502040204020203" pitchFamily="34" charset="0"/>
              </a:rPr>
              <a:t>Discussing how you are using apps (1</a:t>
            </a:r>
            <a:r>
              <a:rPr lang="en-US" sz="1600" i="1" baseline="30000">
                <a:latin typeface="Segoe UI" panose="020B0502040204020203" pitchFamily="34" charset="0"/>
                <a:cs typeface="Segoe UI" panose="020B0502040204020203" pitchFamily="34" charset="0"/>
              </a:rPr>
              <a:t>st</a:t>
            </a:r>
            <a:r>
              <a:rPr lang="en-US" sz="1600" i="1">
                <a:latin typeface="Segoe UI" panose="020B0502040204020203" pitchFamily="34" charset="0"/>
                <a:cs typeface="Segoe UI" panose="020B0502040204020203" pitchFamily="34" charset="0"/>
              </a:rPr>
              <a:t> party and 3</a:t>
            </a:r>
            <a:r>
              <a:rPr lang="en-US" sz="1600" i="1" baseline="30000">
                <a:latin typeface="Segoe UI" panose="020B0502040204020203" pitchFamily="34" charset="0"/>
                <a:cs typeface="Segoe UI" panose="020B0502040204020203" pitchFamily="34" charset="0"/>
              </a:rPr>
              <a:t>rd</a:t>
            </a:r>
            <a:r>
              <a:rPr lang="en-US" sz="1600" i="1">
                <a:latin typeface="Segoe UI" panose="020B0502040204020203" pitchFamily="34" charset="0"/>
                <a:cs typeface="Segoe UI" panose="020B0502040204020203" pitchFamily="34" charset="0"/>
              </a:rPr>
              <a:t> party) in Teams meetings and in other contexts.</a:t>
            </a:r>
          </a:p>
          <a:p>
            <a:r>
              <a:rPr lang="en-US" sz="600">
                <a:latin typeface="Segoe UI" panose="020B0502040204020203" pitchFamily="34" charset="0"/>
                <a:cs typeface="Segoe UI" panose="020B0502040204020203" pitchFamily="34" charset="0"/>
              </a:rPr>
              <a:t> </a:t>
            </a:r>
            <a:endParaRPr lang="en-US">
              <a:latin typeface="Segoe UI" panose="020B0502040204020203" pitchFamily="34" charset="0"/>
              <a:cs typeface="Segoe UI" panose="020B0502040204020203" pitchFamily="34" charset="0"/>
            </a:endParaRPr>
          </a:p>
          <a:p>
            <a:r>
              <a:rPr lang="en-US" b="1">
                <a:latin typeface="Segoe UI" panose="020B0502040204020203" pitchFamily="34" charset="0"/>
                <a:cs typeface="Segoe UI" panose="020B0502040204020203" pitchFamily="34" charset="0"/>
              </a:rPr>
              <a:t>Teams + channels</a:t>
            </a:r>
            <a:endParaRPr lang="en-US">
              <a:latin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rPr>
              <a:t>Discussing how you are using Teams + channels on your desktops and mobile devices.</a:t>
            </a:r>
            <a:endParaRPr kumimoji="0" lang="en-US" sz="1600" b="0" i="0" u="none" strike="noStrike" kern="1200" cap="none" spc="0" normalizeH="0" baseline="0" noProof="0">
              <a:ln>
                <a:noFill/>
              </a:ln>
              <a:solidFill>
                <a:srgbClr val="000000"/>
              </a:solidFill>
              <a:effectLst/>
              <a:uLnTx/>
              <a:uFillTx/>
              <a:latin typeface="Segoe UI" panose="020B0502040204020203" pitchFamily="34" charset="0"/>
              <a:cs typeface="Segoe UI" panose="020B0502040204020203" pitchFamily="34" charset="0"/>
            </a:endParaRPr>
          </a:p>
          <a:p>
            <a:r>
              <a:rPr lang="en-US" sz="600">
                <a:latin typeface="Segoe UI" panose="020B0502040204020203" pitchFamily="34" charset="0"/>
                <a:cs typeface="Segoe UI" panose="020B0502040204020203" pitchFamily="34" charset="0"/>
              </a:rPr>
              <a:t> </a:t>
            </a:r>
            <a:endParaRPr lang="en-US">
              <a:latin typeface="Segoe UI" panose="020B0502040204020203" pitchFamily="34" charset="0"/>
              <a:cs typeface="Segoe UI" panose="020B0502040204020203" pitchFamily="34" charset="0"/>
            </a:endParaRPr>
          </a:p>
          <a:p>
            <a:r>
              <a:rPr lang="en-US" b="1">
                <a:latin typeface="Segoe UI" panose="020B0502040204020203" pitchFamily="34" charset="0"/>
                <a:cs typeface="Segoe UI" panose="020B0502040204020203" pitchFamily="34" charset="0"/>
              </a:rPr>
              <a:t>Share Content</a:t>
            </a:r>
            <a:endParaRPr lang="en-US">
              <a:latin typeface="Segoe UI" panose="020B0502040204020203" pitchFamily="34" charset="0"/>
              <a:cs typeface="Segoe UI" panose="020B0502040204020203" pitchFamily="34" charset="0"/>
            </a:endParaRPr>
          </a:p>
          <a:p>
            <a:r>
              <a:rPr lang="en-US" sz="1600" i="1">
                <a:solidFill>
                  <a:srgbClr val="000000"/>
                </a:solidFill>
                <a:latin typeface="Segoe UI" panose="020B0502040204020203" pitchFamily="34" charset="0"/>
                <a:cs typeface="Segoe UI" panose="020B0502040204020203" pitchFamily="34" charset="0"/>
              </a:rPr>
              <a:t>Discussing how you work together and share content (inside and outside of meetings).</a:t>
            </a:r>
          </a:p>
          <a:p>
            <a:r>
              <a:rPr lang="en-US" sz="600">
                <a:latin typeface="Segoe UI" panose="020B0502040204020203" pitchFamily="34" charset="0"/>
                <a:cs typeface="Segoe UI" panose="020B0502040204020203" pitchFamily="34" charset="0"/>
              </a:rPr>
              <a:t> </a:t>
            </a:r>
            <a:endParaRPr lang="en-US">
              <a:latin typeface="Segoe UI" panose="020B0502040204020203" pitchFamily="34" charset="0"/>
              <a:cs typeface="Segoe UI" panose="020B0502040204020203" pitchFamily="34" charset="0"/>
            </a:endParaRPr>
          </a:p>
          <a:p>
            <a:r>
              <a:rPr lang="en-US" b="1">
                <a:latin typeface="Segoe UI" panose="020B0502040204020203" pitchFamily="34" charset="0"/>
                <a:cs typeface="Segoe UI" panose="020B0502040204020203" pitchFamily="34" charset="0"/>
              </a:rPr>
              <a:t>Standalone chat</a:t>
            </a:r>
            <a:endParaRPr lang="en-US">
              <a:latin typeface="Segoe UI" panose="020B0502040204020203" pitchFamily="34" charset="0"/>
              <a:cs typeface="Segoe UI" panose="020B0502040204020203" pitchFamily="34" charset="0"/>
            </a:endParaRPr>
          </a:p>
          <a:p>
            <a:r>
              <a:rPr lang="en-US" sz="1600" i="1">
                <a:solidFill>
                  <a:srgbClr val="000000"/>
                </a:solidFill>
                <a:latin typeface="Segoe UI" panose="020B0502040204020203" pitchFamily="34" charset="0"/>
                <a:cs typeface="Segoe UI" panose="020B0502040204020203" pitchFamily="34" charset="0"/>
              </a:rPr>
              <a:t>Discussing how you use chat and some new concepts around chatting in Teams.</a:t>
            </a:r>
          </a:p>
        </p:txBody>
      </p:sp>
      <p:sp>
        <p:nvSpPr>
          <p:cNvPr id="5" name="TextBox 4">
            <a:extLst>
              <a:ext uri="{FF2B5EF4-FFF2-40B4-BE49-F238E27FC236}">
                <a16:creationId xmlns:a16="http://schemas.microsoft.com/office/drawing/2014/main" id="{95F6923A-47B5-B452-32BB-0F590A74D575}"/>
              </a:ext>
            </a:extLst>
          </p:cNvPr>
          <p:cNvSpPr txBox="1"/>
          <p:nvPr/>
        </p:nvSpPr>
        <p:spPr>
          <a:xfrm>
            <a:off x="390939" y="6470196"/>
            <a:ext cx="6838122" cy="369332"/>
          </a:xfrm>
          <a:prstGeom prst="rect">
            <a:avLst/>
          </a:prstGeom>
          <a:noFill/>
        </p:spPr>
        <p:txBody>
          <a:bodyPr wrap="square">
            <a:spAutoFit/>
          </a:bodyPr>
          <a:lstStyle/>
          <a:p>
            <a:pPr>
              <a:defRPr/>
            </a:pPr>
            <a:r>
              <a:rPr lang="en-US">
                <a:latin typeface="Segoe UI" panose="020B0502040204020203" pitchFamily="34" charset="0"/>
                <a:cs typeface="Segoe UI" panose="020B0502040204020203" pitchFamily="34" charset="0"/>
              </a:rPr>
              <a:t>Signup for future sessions: </a:t>
            </a:r>
            <a:r>
              <a:rPr lang="en-US">
                <a:latin typeface="Segoe UI" panose="020B0502040204020203" pitchFamily="34" charset="0"/>
                <a:cs typeface="Segoe UI" panose="020B0502040204020203" pitchFamily="34" charset="0"/>
                <a:hlinkClick r:id="rId4">
                  <a:extLst>
                    <a:ext uri="{A12FA001-AC4F-418D-AE19-62706E023703}">
                      <ahyp:hlinkClr xmlns:ahyp="http://schemas.microsoft.com/office/drawing/2018/hyperlinkcolor" val="tx"/>
                    </a:ext>
                  </a:extLst>
                </a:hlinkClick>
              </a:rPr>
              <a:t>https://aka.ms/M365CARESSignup</a:t>
            </a:r>
            <a:r>
              <a:rPr lang="en-US">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29756360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6" name="Title 45"/>
          <p:cNvSpPr>
            <a:spLocks noGrp="1"/>
          </p:cNvSpPr>
          <p:nvPr>
            <p:ph type="title"/>
          </p:nvPr>
        </p:nvSpPr>
        <p:spPr/>
        <p:txBody>
          <a:bodyPr/>
          <a:lstStyle/>
          <a:p>
            <a:r>
              <a:rPr lang="en-US"/>
              <a:t>The Office Insider Program</a:t>
            </a:r>
          </a:p>
        </p:txBody>
      </p:sp>
      <p:sp>
        <p:nvSpPr>
          <p:cNvPr id="2" name="TextBox 1">
            <a:extLst>
              <a:ext uri="{FF2B5EF4-FFF2-40B4-BE49-F238E27FC236}">
                <a16:creationId xmlns:a16="http://schemas.microsoft.com/office/drawing/2014/main" id="{E3C13E37-8BBE-20BF-B37D-EA2BC2CB2EE3}"/>
              </a:ext>
            </a:extLst>
          </p:cNvPr>
          <p:cNvSpPr txBox="1"/>
          <p:nvPr/>
        </p:nvSpPr>
        <p:spPr>
          <a:xfrm>
            <a:off x="584200" y="3808511"/>
            <a:ext cx="5600700" cy="307777"/>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Susan Cockrell &amp; Dan Brown</a:t>
            </a:r>
          </a:p>
        </p:txBody>
      </p:sp>
    </p:spTree>
    <p:extLst>
      <p:ext uri="{BB962C8B-B14F-4D97-AF65-F5344CB8AC3E}">
        <p14:creationId xmlns:p14="http://schemas.microsoft.com/office/powerpoint/2010/main" val="3966537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9" ma:contentTypeDescription="Create a new document." ma:contentTypeScope="" ma:versionID="ecfcaeab606e209498f1ce6ce26a5161">
  <xsd:schema xmlns:xsd="http://www.w3.org/2001/XMLSchema" xmlns:xs="http://www.w3.org/2001/XMLSchema" xmlns:p="http://schemas.microsoft.com/office/2006/metadata/properties" xmlns:ns2="d676db8d-d3a2-4010-9104-a6d8cd8d837d" xmlns:ns3="305e8b09-682e-4eac-98e6-2927ef653918" xmlns:ns4="230e9df3-be65-4c73-a93b-d1236ebd677e" targetNamespace="http://schemas.microsoft.com/office/2006/metadata/properties" ma:root="true" ma:fieldsID="b4e6069f64b7d1123dbde15991fa58c6" ns2:_="" ns3:_="" ns4:_="">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xsi:nil="true"/>
    <BlogPublishingTiming xmlns="d676db8d-d3a2-4010-9104-a6d8cd8d837d" xsi:nil="true"/>
    <ImageTagsTaxHTField xmlns="d676db8d-d3a2-4010-9104-a6d8cd8d837d">
      <Terms xmlns="http://schemas.microsoft.com/office/infopath/2007/PartnerControls"/>
    </ImageTagsTaxHTField>
    <BlogTitle xmlns="d676db8d-d3a2-4010-9104-a6d8cd8d837d" xsi:nil="true"/>
    <Blog_x0020_Status xmlns="d676db8d-d3a2-4010-9104-a6d8cd8d837d">Draft</Blog_x0020_Status>
    <BlogAuthor xmlns="d676db8d-d3a2-4010-9104-a6d8cd8d837d">
      <UserInfo>
        <DisplayName/>
        <AccountId xsi:nil="true"/>
        <AccountType/>
      </UserInfo>
    </BlogAuthor>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8AFF4AFB-121E-41FC-847C-1F99A6AF2736}">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990F116-B58F-4255-B05B-DA3808E0E5C6}">
  <ds:schemaRefs>
    <ds:schemaRef ds:uri="http://www.w3.org/XML/1998/namespace"/>
    <ds:schemaRef ds:uri="230e9df3-be65-4c73-a93b-d1236ebd677e"/>
    <ds:schemaRef ds:uri="http://schemas.microsoft.com/office/2006/documentManagement/types"/>
    <ds:schemaRef ds:uri="http://purl.org/dc/elements/1.1/"/>
    <ds:schemaRef ds:uri="http://purl.org/dc/dcmitype/"/>
    <ds:schemaRef ds:uri="d676db8d-d3a2-4010-9104-a6d8cd8d837d"/>
    <ds:schemaRef ds:uri="http://schemas.microsoft.com/office/infopath/2007/PartnerControls"/>
    <ds:schemaRef ds:uri="http://purl.org/dc/terms/"/>
    <ds:schemaRef ds:uri="http://schemas.openxmlformats.org/package/2006/metadata/core-properties"/>
    <ds:schemaRef ds:uri="305e8b09-682e-4eac-98e6-2927ef653918"/>
    <ds:schemaRef ds:uri="http://schemas.microsoft.com/office/2006/metadata/propertie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4</TotalTime>
  <Words>4232</Words>
  <Application>Microsoft Office PowerPoint</Application>
  <PresentationFormat>Widescreen</PresentationFormat>
  <Paragraphs>352</Paragraphs>
  <Slides>43</Slides>
  <Notes>35</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Arial Black</vt:lpstr>
      <vt:lpstr>Calibri</vt:lpstr>
      <vt:lpstr>Consolas</vt:lpstr>
      <vt:lpstr>Segoe UI</vt:lpstr>
      <vt:lpstr>Segoe UI Light</vt:lpstr>
      <vt:lpstr>Segoe UI Semibold</vt:lpstr>
      <vt:lpstr>SegoeUI</vt:lpstr>
      <vt:lpstr>Wingdings</vt:lpstr>
      <vt:lpstr>LIGHT GRAY TEMPLATE</vt:lpstr>
      <vt:lpstr>White Template</vt:lpstr>
      <vt:lpstr>We will get started shortly!</vt:lpstr>
      <vt:lpstr>Microsoft 365 Champion Community July 2022 Monthly Call</vt:lpstr>
      <vt:lpstr>Digital Event Code of Conduct</vt:lpstr>
      <vt:lpstr>Agenda</vt:lpstr>
      <vt:lpstr>Microsoft Adoption v2</vt:lpstr>
      <vt:lpstr>Microsoft 365 CARES</vt:lpstr>
      <vt:lpstr>Microsoft 365 CARES Program Champions Active Research &amp; Engagement Sessions</vt:lpstr>
      <vt:lpstr>Upcoming topic: Breakout rooms Think of organizing or attending a meeting in which attendees are broken out into smaller sub-rooms for an activity.</vt:lpstr>
      <vt:lpstr>The Office Insider Program</vt:lpstr>
      <vt:lpstr>Office Insider Program</vt:lpstr>
      <vt:lpstr>What the Office Insider Program is not about</vt:lpstr>
      <vt:lpstr>PowerPoint Presentation</vt:lpstr>
      <vt:lpstr>Office Insiders play a key role</vt:lpstr>
      <vt:lpstr>The foundation of the  Office Insider Program: Your feedback!</vt:lpstr>
      <vt:lpstr>Your feedback goes to our inbox</vt:lpstr>
      <vt:lpstr>Fine-tuning Microsoft Search</vt:lpstr>
      <vt:lpstr>Microsoft Search: product changes</vt:lpstr>
      <vt:lpstr>Rolling out features &amp; experiences in Office</vt:lpstr>
      <vt:lpstr>We support multiple platforms</vt:lpstr>
      <vt:lpstr>You can easily find Beta Channel release notes in-app</vt:lpstr>
      <vt:lpstr>Hot 🔥 new Office Insider features in Beta Channel</vt:lpstr>
      <vt:lpstr>You can find us online everywhere</vt:lpstr>
      <vt:lpstr>And now also on Docs.microsoft.com</vt:lpstr>
      <vt:lpstr>Dan Brown</vt:lpstr>
      <vt:lpstr>Options for deploying Office Insider</vt:lpstr>
      <vt:lpstr>Let users choose Office Insider</vt:lpstr>
      <vt:lpstr>Reminders about using Office Insider</vt:lpstr>
      <vt:lpstr>Demo</vt:lpstr>
      <vt:lpstr>Office Deployment Tool</vt:lpstr>
      <vt:lpstr>Group Policy</vt:lpstr>
      <vt:lpstr>Microsoft Intune</vt:lpstr>
      <vt:lpstr>PowerPoint Presentation</vt:lpstr>
      <vt:lpstr>Microsoft 365 Updates</vt:lpstr>
      <vt:lpstr>PowerPoint Presentation</vt:lpstr>
      <vt:lpstr>PowerPoint Presentation</vt:lpstr>
      <vt:lpstr>PowerPoint Presentation</vt:lpstr>
      <vt:lpstr>PowerPoint Presentation</vt:lpstr>
      <vt:lpstr>PowerPoint Presentation</vt:lpstr>
      <vt:lpstr>Community Events and Updates</vt:lpstr>
      <vt:lpstr>Upcoming community events</vt:lpstr>
      <vt:lpstr>PowerPoint Presentation</vt:lpstr>
      <vt:lpstr>Microsoft 365 Champion Community news</vt:lpstr>
      <vt:lpstr>Thanks for attending! We’d love your feedback on today’s call and hear ways we can make future calls even better!  https://aka.ms/Microsoft365ChampionCallFeedback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PowerPoint Template</dc:title>
  <dc:subject/>
  <dc:creator>Microsoft</dc:creator>
  <cp:keywords/>
  <dc:description/>
  <cp:lastModifiedBy>Jessie Hwang</cp:lastModifiedBy>
  <cp:revision>1</cp:revision>
  <dcterms:created xsi:type="dcterms:W3CDTF">2018-10-09T19:08:23Z</dcterms:created>
  <dcterms:modified xsi:type="dcterms:W3CDTF">2022-08-02T21:21:28Z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0x0101002B6F3DD10A2FB74F84202BE2FE5FDEEE</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MediaServiceImageTags">
    <vt:lpwstr/>
  </property>
</Properties>
</file>