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5196" r:id="rId5"/>
    <p:sldMasterId id="2147485210" r:id="rId6"/>
    <p:sldMasterId id="2147485227" r:id="rId7"/>
    <p:sldMasterId id="2147485262" r:id="rId8"/>
  </p:sldMasterIdLst>
  <p:notesMasterIdLst>
    <p:notesMasterId r:id="rId37"/>
  </p:notesMasterIdLst>
  <p:handoutMasterIdLst>
    <p:handoutMasterId r:id="rId38"/>
  </p:handoutMasterIdLst>
  <p:sldIdLst>
    <p:sldId id="2076138207" r:id="rId9"/>
    <p:sldId id="2145705634" r:id="rId10"/>
    <p:sldId id="1720" r:id="rId11"/>
    <p:sldId id="2145705635" r:id="rId12"/>
    <p:sldId id="1946" r:id="rId13"/>
    <p:sldId id="1940" r:id="rId14"/>
    <p:sldId id="2147468656" r:id="rId15"/>
    <p:sldId id="2147468657" r:id="rId16"/>
    <p:sldId id="2134805556" r:id="rId17"/>
    <p:sldId id="2134805547" r:id="rId18"/>
    <p:sldId id="2134805575" r:id="rId19"/>
    <p:sldId id="2134805533" r:id="rId20"/>
    <p:sldId id="2134805546" r:id="rId21"/>
    <p:sldId id="2134805564" r:id="rId22"/>
    <p:sldId id="2123259066" r:id="rId23"/>
    <p:sldId id="2147468658" r:id="rId24"/>
    <p:sldId id="2147468659" r:id="rId25"/>
    <p:sldId id="2147468660" r:id="rId26"/>
    <p:sldId id="1532" r:id="rId27"/>
    <p:sldId id="2147468661" r:id="rId28"/>
    <p:sldId id="2147468662" r:id="rId29"/>
    <p:sldId id="2147468663" r:id="rId30"/>
    <p:sldId id="2147468664" r:id="rId31"/>
    <p:sldId id="1616" r:id="rId32"/>
    <p:sldId id="2147468665" r:id="rId33"/>
    <p:sldId id="2147468666" r:id="rId34"/>
    <p:sldId id="2147468667" r:id="rId35"/>
    <p:sldId id="2147468668" r:id="rId3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9B671C3-114F-43C6-8EF4-2E4CB3EF3819}">
          <p14:sldIdLst>
            <p14:sldId id="2076138207"/>
            <p14:sldId id="2145705634"/>
          </p14:sldIdLst>
        </p14:section>
        <p14:section name="Mindful Minute" id="{156850A5-D370-449B-8908-BA5112140B63}">
          <p14:sldIdLst>
            <p14:sldId id="1720"/>
          </p14:sldIdLst>
        </p14:section>
        <p14:section name="Storytelling Tools" id="{EA27AE3E-8541-4A5A-A995-B2AD47C5B825}">
          <p14:sldIdLst>
            <p14:sldId id="2145705635"/>
            <p14:sldId id="1946"/>
            <p14:sldId id="1940"/>
            <p14:sldId id="2147468656"/>
          </p14:sldIdLst>
        </p14:section>
        <p14:section name="Viva" id="{DFA0F767-0EF4-4107-B361-629379879FD6}">
          <p14:sldIdLst>
            <p14:sldId id="2147468657"/>
            <p14:sldId id="2134805556"/>
            <p14:sldId id="2134805547"/>
            <p14:sldId id="2134805575"/>
            <p14:sldId id="2134805533"/>
            <p14:sldId id="2134805546"/>
            <p14:sldId id="2134805564"/>
            <p14:sldId id="2123259066"/>
          </p14:sldIdLst>
        </p14:section>
        <p14:section name="Hybrid Workplace" id="{25F41122-B145-44FA-88BA-C98345278429}">
          <p14:sldIdLst>
            <p14:sldId id="2147468658"/>
            <p14:sldId id="2147468659"/>
            <p14:sldId id="2147468660"/>
            <p14:sldId id="1532"/>
            <p14:sldId id="2147468661"/>
            <p14:sldId id="2147468662"/>
            <p14:sldId id="2147468663"/>
            <p14:sldId id="2147468664"/>
            <p14:sldId id="1616"/>
          </p14:sldIdLst>
        </p14:section>
        <p14:section name="Events &amp; Info" id="{F2F419EE-80AF-4F54-8B3D-346A88E2011A}">
          <p14:sldIdLst>
            <p14:sldId id="2147468665"/>
            <p14:sldId id="2147468666"/>
            <p14:sldId id="2147468667"/>
          </p14:sldIdLst>
        </p14:section>
        <p14:section name="Outro" id="{4423149F-1C74-4770-8F63-C6D533B23503}">
          <p14:sldIdLst>
            <p14:sldId id="214746866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9C45BB-6B91-4E43-4657-006F9ED38C1E}" name="Ryan McKinney" initials="RM" userId="S::ryanmck@microsoft.com::04b62566-21fc-4b83-a994-1bbfe71289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008A"/>
    <a:srgbClr val="6600CC"/>
    <a:srgbClr val="0078D7"/>
    <a:srgbClr val="243A5E"/>
    <a:srgbClr val="666666"/>
    <a:srgbClr val="000000"/>
    <a:srgbClr val="FFFFFF"/>
    <a:srgbClr val="8661C5"/>
    <a:srgbClr val="D59DFF"/>
    <a:srgbClr val="50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64B651-D5AA-4F56-B216-B9AA46AB8A3E}" v="742" dt="2021-04-27T15:57:11.544"/>
    <p1510:client id="{D8480C55-01BD-45B6-A09D-D913BCA38C0F}" v="58" dt="2021-04-28T15:20:56.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9" d="100"/>
          <a:sy n="99" d="100"/>
        </p:scale>
        <p:origin x="966" y="9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cKinney" userId="04b62566-21fc-4b83-a994-1bbfe7128969" providerId="ADAL" clId="{C0C6FA2A-B68F-48DC-9577-7DE9D3810BC2}"/>
    <pc:docChg chg="undo redo custSel addSld delSld modSld modSection">
      <pc:chgData name="Ryan McKinney" userId="04b62566-21fc-4b83-a994-1bbfe7128969" providerId="ADAL" clId="{C0C6FA2A-B68F-48DC-9577-7DE9D3810BC2}" dt="2021-04-26T21:48:22.899" v="956" actId="27636"/>
      <pc:docMkLst>
        <pc:docMk/>
      </pc:docMkLst>
      <pc:sldChg chg="del">
        <pc:chgData name="Ryan McKinney" userId="04b62566-21fc-4b83-a994-1bbfe7128969" providerId="ADAL" clId="{C0C6FA2A-B68F-48DC-9577-7DE9D3810BC2}" dt="2021-04-26T21:46:29.805" v="947" actId="47"/>
        <pc:sldMkLst>
          <pc:docMk/>
          <pc:sldMk cId="3957722359" sldId="1660"/>
        </pc:sldMkLst>
      </pc:sldChg>
      <pc:sldChg chg="add">
        <pc:chgData name="Ryan McKinney" userId="04b62566-21fc-4b83-a994-1bbfe7128969" providerId="ADAL" clId="{C0C6FA2A-B68F-48DC-9577-7DE9D3810BC2}" dt="2021-04-26T21:48:08.804" v="954" actId="22"/>
        <pc:sldMkLst>
          <pc:docMk/>
          <pc:sldMk cId="3955619887" sldId="2123259066"/>
        </pc:sldMkLst>
      </pc:sldChg>
      <pc:sldChg chg="add del">
        <pc:chgData name="Ryan McKinney" userId="04b62566-21fc-4b83-a994-1bbfe7128969" providerId="ADAL" clId="{C0C6FA2A-B68F-48DC-9577-7DE9D3810BC2}" dt="2021-04-26T21:47:26.305" v="951" actId="22"/>
        <pc:sldMkLst>
          <pc:docMk/>
          <pc:sldMk cId="2907010172" sldId="2134805533"/>
        </pc:sldMkLst>
      </pc:sldChg>
      <pc:sldChg chg="add">
        <pc:chgData name="Ryan McKinney" userId="04b62566-21fc-4b83-a994-1bbfe7128969" providerId="ADAL" clId="{C0C6FA2A-B68F-48DC-9577-7DE9D3810BC2}" dt="2021-04-26T21:47:35.252" v="952" actId="22"/>
        <pc:sldMkLst>
          <pc:docMk/>
          <pc:sldMk cId="18104987" sldId="2134805546"/>
        </pc:sldMkLst>
      </pc:sldChg>
      <pc:sldChg chg="add">
        <pc:chgData name="Ryan McKinney" userId="04b62566-21fc-4b83-a994-1bbfe7128969" providerId="ADAL" clId="{C0C6FA2A-B68F-48DC-9577-7DE9D3810BC2}" dt="2021-04-26T21:46:17.263" v="946" actId="22"/>
        <pc:sldMkLst>
          <pc:docMk/>
          <pc:sldMk cId="1230253561" sldId="2134805547"/>
        </pc:sldMkLst>
      </pc:sldChg>
      <pc:sldChg chg="add">
        <pc:chgData name="Ryan McKinney" userId="04b62566-21fc-4b83-a994-1bbfe7128969" providerId="ADAL" clId="{C0C6FA2A-B68F-48DC-9577-7DE9D3810BC2}" dt="2021-04-26T21:46:17.263" v="946" actId="22"/>
        <pc:sldMkLst>
          <pc:docMk/>
          <pc:sldMk cId="3773550091" sldId="2134805556"/>
        </pc:sldMkLst>
      </pc:sldChg>
      <pc:sldChg chg="add">
        <pc:chgData name="Ryan McKinney" userId="04b62566-21fc-4b83-a994-1bbfe7128969" providerId="ADAL" clId="{C0C6FA2A-B68F-48DC-9577-7DE9D3810BC2}" dt="2021-04-26T21:47:59.063" v="953" actId="22"/>
        <pc:sldMkLst>
          <pc:docMk/>
          <pc:sldMk cId="2119848804" sldId="2134805564"/>
        </pc:sldMkLst>
      </pc:sldChg>
      <pc:sldChg chg="add">
        <pc:chgData name="Ryan McKinney" userId="04b62566-21fc-4b83-a994-1bbfe7128969" providerId="ADAL" clId="{C0C6FA2A-B68F-48DC-9577-7DE9D3810BC2}" dt="2021-04-26T21:46:42.221" v="948" actId="22"/>
        <pc:sldMkLst>
          <pc:docMk/>
          <pc:sldMk cId="2649179075" sldId="2134805575"/>
        </pc:sldMkLst>
      </pc:sldChg>
      <pc:sldChg chg="add">
        <pc:chgData name="Ryan McKinney" userId="04b62566-21fc-4b83-a994-1bbfe7128969" providerId="ADAL" clId="{C0C6FA2A-B68F-48DC-9577-7DE9D3810BC2}" dt="2021-04-26T21:47:59.063" v="953" actId="22"/>
        <pc:sldMkLst>
          <pc:docMk/>
          <pc:sldMk cId="3035097674" sldId="2145706349"/>
        </pc:sldMkLst>
      </pc:sldChg>
      <pc:sldChg chg="modSp add mod">
        <pc:chgData name="Ryan McKinney" userId="04b62566-21fc-4b83-a994-1bbfe7128969" providerId="ADAL" clId="{C0C6FA2A-B68F-48DC-9577-7DE9D3810BC2}" dt="2021-04-26T21:48:22.899" v="956" actId="27636"/>
        <pc:sldMkLst>
          <pc:docMk/>
          <pc:sldMk cId="1295111890" sldId="2145706350"/>
        </pc:sldMkLst>
        <pc:spChg chg="mod">
          <ac:chgData name="Ryan McKinney" userId="04b62566-21fc-4b83-a994-1bbfe7128969" providerId="ADAL" clId="{C0C6FA2A-B68F-48DC-9577-7DE9D3810BC2}" dt="2021-04-26T21:48:22.899" v="956" actId="27636"/>
          <ac:spMkLst>
            <pc:docMk/>
            <pc:sldMk cId="1295111890" sldId="2145706350"/>
            <ac:spMk id="3" creationId="{5C498C3F-26B8-4B0A-AED1-8BB808886138}"/>
          </ac:spMkLst>
        </pc:spChg>
      </pc:sldChg>
      <pc:sldChg chg="addSp delSp modSp mod modClrScheme addCm chgLayout">
        <pc:chgData name="Ryan McKinney" userId="04b62566-21fc-4b83-a994-1bbfe7128969" providerId="ADAL" clId="{C0C6FA2A-B68F-48DC-9577-7DE9D3810BC2}" dt="2021-04-22T19:14:30.644" v="945"/>
        <pc:sldMkLst>
          <pc:docMk/>
          <pc:sldMk cId="3340121943" sldId="2147468656"/>
        </pc:sldMkLst>
        <pc:spChg chg="mod">
          <ac:chgData name="Ryan McKinney" userId="04b62566-21fc-4b83-a994-1bbfe7128969" providerId="ADAL" clId="{C0C6FA2A-B68F-48DC-9577-7DE9D3810BC2}" dt="2021-04-22T19:13:57.703" v="944" actId="20577"/>
          <ac:spMkLst>
            <pc:docMk/>
            <pc:sldMk cId="3340121943" sldId="2147468656"/>
            <ac:spMk id="6" creationId="{00000000-0000-0000-0000-000000000000}"/>
          </ac:spMkLst>
        </pc:spChg>
        <pc:spChg chg="mod">
          <ac:chgData name="Ryan McKinney" userId="04b62566-21fc-4b83-a994-1bbfe7128969" providerId="ADAL" clId="{C0C6FA2A-B68F-48DC-9577-7DE9D3810BC2}" dt="2021-04-22T14:47:44.293" v="47" actId="26606"/>
          <ac:spMkLst>
            <pc:docMk/>
            <pc:sldMk cId="3340121943" sldId="2147468656"/>
            <ac:spMk id="17" creationId="{00000000-0000-0000-0000-000000000000}"/>
          </ac:spMkLst>
        </pc:spChg>
        <pc:picChg chg="add del mod">
          <ac:chgData name="Ryan McKinney" userId="04b62566-21fc-4b83-a994-1bbfe7128969" providerId="ADAL" clId="{C0C6FA2A-B68F-48DC-9577-7DE9D3810BC2}" dt="2021-04-22T14:47:03.782" v="40" actId="478"/>
          <ac:picMkLst>
            <pc:docMk/>
            <pc:sldMk cId="3340121943" sldId="2147468656"/>
            <ac:picMk id="3" creationId="{5F528D54-8E45-43A7-80DF-408D83D51DFF}"/>
          </ac:picMkLst>
        </pc:picChg>
        <pc:picChg chg="add mod">
          <ac:chgData name="Ryan McKinney" userId="04b62566-21fc-4b83-a994-1bbfe7128969" providerId="ADAL" clId="{C0C6FA2A-B68F-48DC-9577-7DE9D3810BC2}" dt="2021-04-22T19:08:35.569" v="851" actId="1038"/>
          <ac:picMkLst>
            <pc:docMk/>
            <pc:sldMk cId="3340121943" sldId="2147468656"/>
            <ac:picMk id="5" creationId="{E96B82B0-D2E5-4A04-86A5-13B9FBFF7DCC}"/>
          </ac:picMkLst>
        </pc:picChg>
      </pc:sldChg>
    </pc:docChg>
  </pc:docChgLst>
  <pc:docChgLst>
    <pc:chgData name="Matt Wolodarsky" userId="S::matthw@microsoft.com::99356ab2-d6c6-4013-9538-a530dfe301a2" providerId="AD" clId="Web-{00000000-0000-0000-0000-000000000000}"/>
    <pc:docChg chg="modSld">
      <pc:chgData name="Matt Wolodarsky" userId="S::matthw@microsoft.com::99356ab2-d6c6-4013-9538-a530dfe301a2" providerId="AD" clId="Web-{00000000-0000-0000-0000-000000000000}" dt="2021-04-21T19:28:50.288" v="0"/>
      <pc:docMkLst>
        <pc:docMk/>
      </pc:docMkLst>
      <pc:sldChg chg="addSp modSp">
        <pc:chgData name="Matt Wolodarsky" userId="S::matthw@microsoft.com::99356ab2-d6c6-4013-9538-a530dfe301a2" providerId="AD" clId="Web-{00000000-0000-0000-0000-000000000000}" dt="2021-04-21T19:28:50.288" v="0"/>
        <pc:sldMkLst>
          <pc:docMk/>
          <pc:sldMk cId="3770558600" sldId="2147468664"/>
        </pc:sldMkLst>
        <pc:picChg chg="add mod">
          <ac:chgData name="Matt Wolodarsky" userId="S::matthw@microsoft.com::99356ab2-d6c6-4013-9538-a530dfe301a2" providerId="AD" clId="Web-{00000000-0000-0000-0000-000000000000}" dt="2021-04-21T19:28:50.288" v="0"/>
          <ac:picMkLst>
            <pc:docMk/>
            <pc:sldMk cId="3770558600" sldId="2147468664"/>
            <ac:picMk id="2" creationId="{18EF861D-E844-4A0B-B03A-19C53B6A0EA3}"/>
          </ac:picMkLst>
        </pc:picChg>
      </pc:sldChg>
    </pc:docChg>
  </pc:docChgLst>
  <pc:docChgLst>
    <pc:chgData name="Josh Leporati" userId="ca50561b-4f2f-4ca8-baa4-ce5fc2b2589f" providerId="ADAL" clId="{9164B651-D5AA-4F56-B216-B9AA46AB8A3E}"/>
    <pc:docChg chg="undo redo custSel addSld delSld modSld modSection">
      <pc:chgData name="Josh Leporati" userId="ca50561b-4f2f-4ca8-baa4-ce5fc2b2589f" providerId="ADAL" clId="{9164B651-D5AA-4F56-B216-B9AA46AB8A3E}" dt="2021-04-27T15:57:11.544" v="757"/>
      <pc:docMkLst>
        <pc:docMk/>
      </pc:docMkLst>
      <pc:sldChg chg="addSp delSp modSp mod modClrScheme chgLayout">
        <pc:chgData name="Josh Leporati" userId="ca50561b-4f2f-4ca8-baa4-ce5fc2b2589f" providerId="ADAL" clId="{9164B651-D5AA-4F56-B216-B9AA46AB8A3E}" dt="2021-04-27T12:41:22.562" v="733" actId="122"/>
        <pc:sldMkLst>
          <pc:docMk/>
          <pc:sldMk cId="2639379867" sldId="1720"/>
        </pc:sldMkLst>
        <pc:spChg chg="del">
          <ac:chgData name="Josh Leporati" userId="ca50561b-4f2f-4ca8-baa4-ce5fc2b2589f" providerId="ADAL" clId="{9164B651-D5AA-4F56-B216-B9AA46AB8A3E}" dt="2021-04-27T12:28:00.580" v="118" actId="478"/>
          <ac:spMkLst>
            <pc:docMk/>
            <pc:sldMk cId="2639379867" sldId="1720"/>
            <ac:spMk id="3" creationId="{A105915B-8D36-49AC-A768-F0C93D03D9F6}"/>
          </ac:spMkLst>
        </pc:spChg>
        <pc:spChg chg="add mod">
          <ac:chgData name="Josh Leporati" userId="ca50561b-4f2f-4ca8-baa4-ce5fc2b2589f" providerId="ADAL" clId="{9164B651-D5AA-4F56-B216-B9AA46AB8A3E}" dt="2021-04-27T12:37:17.142" v="356" actId="26606"/>
          <ac:spMkLst>
            <pc:docMk/>
            <pc:sldMk cId="2639379867" sldId="1720"/>
            <ac:spMk id="5" creationId="{775C3B59-EA0A-4E4F-B42A-34346A7337A7}"/>
          </ac:spMkLst>
        </pc:spChg>
        <pc:spChg chg="add mod ord">
          <ac:chgData name="Josh Leporati" userId="ca50561b-4f2f-4ca8-baa4-ce5fc2b2589f" providerId="ADAL" clId="{9164B651-D5AA-4F56-B216-B9AA46AB8A3E}" dt="2021-04-27T12:41:13.138" v="730" actId="20577"/>
          <ac:spMkLst>
            <pc:docMk/>
            <pc:sldMk cId="2639379867" sldId="1720"/>
            <ac:spMk id="6" creationId="{71FD8523-A81B-4DFD-9956-0112DE15B823}"/>
          </ac:spMkLst>
        </pc:spChg>
        <pc:spChg chg="add mod ord">
          <ac:chgData name="Josh Leporati" userId="ca50561b-4f2f-4ca8-baa4-ce5fc2b2589f" providerId="ADAL" clId="{9164B651-D5AA-4F56-B216-B9AA46AB8A3E}" dt="2021-04-27T12:40:32.926" v="590" actId="27636"/>
          <ac:spMkLst>
            <pc:docMk/>
            <pc:sldMk cId="2639379867" sldId="1720"/>
            <ac:spMk id="7" creationId="{0D818D1A-5543-4777-BA04-62DC017584A3}"/>
          </ac:spMkLst>
        </pc:spChg>
        <pc:spChg chg="add mod ord">
          <ac:chgData name="Josh Leporati" userId="ca50561b-4f2f-4ca8-baa4-ce5fc2b2589f" providerId="ADAL" clId="{9164B651-D5AA-4F56-B216-B9AA46AB8A3E}" dt="2021-04-27T12:41:22.562" v="733" actId="122"/>
          <ac:spMkLst>
            <pc:docMk/>
            <pc:sldMk cId="2639379867" sldId="1720"/>
            <ac:spMk id="8" creationId="{620B9DCD-9573-48FC-9EDC-390326F514F1}"/>
          </ac:spMkLst>
        </pc:spChg>
        <pc:spChg chg="add del mod">
          <ac:chgData name="Josh Leporati" userId="ca50561b-4f2f-4ca8-baa4-ce5fc2b2589f" providerId="ADAL" clId="{9164B651-D5AA-4F56-B216-B9AA46AB8A3E}" dt="2021-04-27T12:37:08.285" v="355" actId="478"/>
          <ac:spMkLst>
            <pc:docMk/>
            <pc:sldMk cId="2639379867" sldId="1720"/>
            <ac:spMk id="10" creationId="{A07B4025-EA03-47B9-B42B-053020461A71}"/>
          </ac:spMkLst>
        </pc:spChg>
        <pc:spChg chg="add del mod">
          <ac:chgData name="Josh Leporati" userId="ca50561b-4f2f-4ca8-baa4-ce5fc2b2589f" providerId="ADAL" clId="{9164B651-D5AA-4F56-B216-B9AA46AB8A3E}" dt="2021-04-27T12:37:17.142" v="356" actId="26606"/>
          <ac:spMkLst>
            <pc:docMk/>
            <pc:sldMk cId="2639379867" sldId="1720"/>
            <ac:spMk id="17" creationId="{3E537A08-C6D5-4BD4-93A1-C18FE45CC3EF}"/>
          </ac:spMkLst>
        </pc:spChg>
        <pc:spChg chg="add del mod">
          <ac:chgData name="Josh Leporati" userId="ca50561b-4f2f-4ca8-baa4-ce5fc2b2589f" providerId="ADAL" clId="{9164B651-D5AA-4F56-B216-B9AA46AB8A3E}" dt="2021-04-27T12:37:17.142" v="356" actId="26606"/>
          <ac:spMkLst>
            <pc:docMk/>
            <pc:sldMk cId="2639379867" sldId="1720"/>
            <ac:spMk id="19" creationId="{114E765E-E02F-44D6-9D04-5F7C4020C3E9}"/>
          </ac:spMkLst>
        </pc:spChg>
        <pc:spChg chg="add del mod">
          <ac:chgData name="Josh Leporati" userId="ca50561b-4f2f-4ca8-baa4-ce5fc2b2589f" providerId="ADAL" clId="{9164B651-D5AA-4F56-B216-B9AA46AB8A3E}" dt="2021-04-27T12:37:21.096" v="357" actId="931"/>
          <ac:spMkLst>
            <pc:docMk/>
            <pc:sldMk cId="2639379867" sldId="1720"/>
            <ac:spMk id="24" creationId="{11A19C95-59CB-4DFC-BA6C-B00672D864B7}"/>
          </ac:spMkLst>
        </pc:spChg>
        <pc:spChg chg="add del mod">
          <ac:chgData name="Josh Leporati" userId="ca50561b-4f2f-4ca8-baa4-ce5fc2b2589f" providerId="ADAL" clId="{9164B651-D5AA-4F56-B216-B9AA46AB8A3E}" dt="2021-04-27T12:38:16.709" v="359"/>
          <ac:spMkLst>
            <pc:docMk/>
            <pc:sldMk cId="2639379867" sldId="1720"/>
            <ac:spMk id="26" creationId="{05D5F744-A569-4F5B-BA12-269BE158907E}"/>
          </ac:spMkLst>
        </pc:spChg>
        <pc:picChg chg="add mod ord">
          <ac:chgData name="Josh Leporati" userId="ca50561b-4f2f-4ca8-baa4-ce5fc2b2589f" providerId="ADAL" clId="{9164B651-D5AA-4F56-B216-B9AA46AB8A3E}" dt="2021-04-27T12:37:17.142" v="356" actId="26606"/>
          <ac:picMkLst>
            <pc:docMk/>
            <pc:sldMk cId="2639379867" sldId="1720"/>
            <ac:picMk id="4" creationId="{305B894F-5855-46CB-85B8-3B35AD0EF87F}"/>
          </ac:picMkLst>
        </pc:picChg>
        <pc:picChg chg="add del mod">
          <ac:chgData name="Josh Leporati" userId="ca50561b-4f2f-4ca8-baa4-ce5fc2b2589f" providerId="ADAL" clId="{9164B651-D5AA-4F56-B216-B9AA46AB8A3E}" dt="2021-04-27T12:36:05.572" v="345" actId="478"/>
          <ac:picMkLst>
            <pc:docMk/>
            <pc:sldMk cId="2639379867" sldId="1720"/>
            <ac:picMk id="12" creationId="{32BF75BE-7F66-420C-AC61-2793D4ED7300}"/>
          </ac:picMkLst>
        </pc:picChg>
        <pc:picChg chg="add del mod">
          <ac:chgData name="Josh Leporati" userId="ca50561b-4f2f-4ca8-baa4-ce5fc2b2589f" providerId="ADAL" clId="{9164B651-D5AA-4F56-B216-B9AA46AB8A3E}" dt="2021-04-27T12:37:01.239" v="354" actId="931"/>
          <ac:picMkLst>
            <pc:docMk/>
            <pc:sldMk cId="2639379867" sldId="1720"/>
            <ac:picMk id="14" creationId="{E7303E5D-BFBD-4821-93D4-92EEA2403A18}"/>
          </ac:picMkLst>
        </pc:picChg>
        <pc:picChg chg="add mod">
          <ac:chgData name="Josh Leporati" userId="ca50561b-4f2f-4ca8-baa4-ce5fc2b2589f" providerId="ADAL" clId="{9164B651-D5AA-4F56-B216-B9AA46AB8A3E}" dt="2021-04-27T12:37:23.805" v="358" actId="27614"/>
          <ac:picMkLst>
            <pc:docMk/>
            <pc:sldMk cId="2639379867" sldId="1720"/>
            <ac:picMk id="16" creationId="{B1E451AB-C320-4A22-B815-2A5A76A4962B}"/>
          </ac:picMkLst>
        </pc:picChg>
        <pc:picChg chg="add mod">
          <ac:chgData name="Josh Leporati" userId="ca50561b-4f2f-4ca8-baa4-ce5fc2b2589f" providerId="ADAL" clId="{9164B651-D5AA-4F56-B216-B9AA46AB8A3E}" dt="2021-04-27T12:38:20.209" v="360" actId="27614"/>
          <ac:picMkLst>
            <pc:docMk/>
            <pc:sldMk cId="2639379867" sldId="1720"/>
            <ac:picMk id="20" creationId="{2F35CAE7-92E9-4033-993E-27EB150CD35D}"/>
          </ac:picMkLst>
        </pc:picChg>
      </pc:sldChg>
      <pc:sldChg chg="modSp mod">
        <pc:chgData name="Josh Leporati" userId="ca50561b-4f2f-4ca8-baa4-ce5fc2b2589f" providerId="ADAL" clId="{9164B651-D5AA-4F56-B216-B9AA46AB8A3E}" dt="2021-04-27T12:58:01.378" v="754" actId="20577"/>
        <pc:sldMkLst>
          <pc:docMk/>
          <pc:sldMk cId="2971736124" sldId="2145705634"/>
        </pc:sldMkLst>
        <pc:spChg chg="mod">
          <ac:chgData name="Josh Leporati" userId="ca50561b-4f2f-4ca8-baa4-ce5fc2b2589f" providerId="ADAL" clId="{9164B651-D5AA-4F56-B216-B9AA46AB8A3E}" dt="2021-04-27T12:58:01.378" v="754" actId="20577"/>
          <ac:spMkLst>
            <pc:docMk/>
            <pc:sldMk cId="2971736124" sldId="2145705634"/>
            <ac:spMk id="3" creationId="{D0E5EDD3-E2C0-4A66-90F8-A625DD36A15F}"/>
          </ac:spMkLst>
        </pc:spChg>
      </pc:sldChg>
      <pc:sldChg chg="del">
        <pc:chgData name="Josh Leporati" userId="ca50561b-4f2f-4ca8-baa4-ce5fc2b2589f" providerId="ADAL" clId="{9164B651-D5AA-4F56-B216-B9AA46AB8A3E}" dt="2021-04-27T12:21:19.875" v="29" actId="47"/>
        <pc:sldMkLst>
          <pc:docMk/>
          <pc:sldMk cId="3035097674" sldId="2145706349"/>
        </pc:sldMkLst>
      </pc:sldChg>
      <pc:sldChg chg="del">
        <pc:chgData name="Josh Leporati" userId="ca50561b-4f2f-4ca8-baa4-ce5fc2b2589f" providerId="ADAL" clId="{9164B651-D5AA-4F56-B216-B9AA46AB8A3E}" dt="2021-04-27T12:21:34.092" v="30" actId="47"/>
        <pc:sldMkLst>
          <pc:docMk/>
          <pc:sldMk cId="1295111890" sldId="2145706350"/>
        </pc:sldMkLst>
      </pc:sldChg>
      <pc:sldChg chg="addSp delSp modSp mod">
        <pc:chgData name="Josh Leporati" userId="ca50561b-4f2f-4ca8-baa4-ce5fc2b2589f" providerId="ADAL" clId="{9164B651-D5AA-4F56-B216-B9AA46AB8A3E}" dt="2021-04-26T13:38:40.697" v="10" actId="26606"/>
        <pc:sldMkLst>
          <pc:docMk/>
          <pc:sldMk cId="3169889122" sldId="2147468656"/>
        </pc:sldMkLst>
        <pc:spChg chg="mod">
          <ac:chgData name="Josh Leporati" userId="ca50561b-4f2f-4ca8-baa4-ce5fc2b2589f" providerId="ADAL" clId="{9164B651-D5AA-4F56-B216-B9AA46AB8A3E}" dt="2021-04-26T13:38:40.697" v="10" actId="26606"/>
          <ac:spMkLst>
            <pc:docMk/>
            <pc:sldMk cId="3169889122" sldId="2147468656"/>
            <ac:spMk id="6" creationId="{00000000-0000-0000-0000-000000000000}"/>
          </ac:spMkLst>
        </pc:spChg>
        <pc:picChg chg="add mod">
          <ac:chgData name="Josh Leporati" userId="ca50561b-4f2f-4ca8-baa4-ce5fc2b2589f" providerId="ADAL" clId="{9164B651-D5AA-4F56-B216-B9AA46AB8A3E}" dt="2021-04-26T13:38:40.697" v="10" actId="26606"/>
          <ac:picMkLst>
            <pc:docMk/>
            <pc:sldMk cId="3169889122" sldId="2147468656"/>
            <ac:picMk id="3" creationId="{3B046F19-495E-413B-BDC5-287D01411F6A}"/>
          </ac:picMkLst>
        </pc:picChg>
        <pc:picChg chg="del">
          <ac:chgData name="Josh Leporati" userId="ca50561b-4f2f-4ca8-baa4-ce5fc2b2589f" providerId="ADAL" clId="{9164B651-D5AA-4F56-B216-B9AA46AB8A3E}" dt="2021-04-26T13:38:29.857" v="5" actId="478"/>
          <ac:picMkLst>
            <pc:docMk/>
            <pc:sldMk cId="3169889122" sldId="2147468656"/>
            <ac:picMk id="5" creationId="{E96B82B0-D2E5-4A04-86A5-13B9FBFF7DCC}"/>
          </ac:picMkLst>
        </pc:picChg>
      </pc:sldChg>
      <pc:sldChg chg="del">
        <pc:chgData name="Josh Leporati" userId="ca50561b-4f2f-4ca8-baa4-ce5fc2b2589f" providerId="ADAL" clId="{9164B651-D5AA-4F56-B216-B9AA46AB8A3E}" dt="2021-04-26T13:37:43.457" v="0" actId="47"/>
        <pc:sldMkLst>
          <pc:docMk/>
          <pc:sldMk cId="3340121943" sldId="2147468656"/>
        </pc:sldMkLst>
      </pc:sldChg>
      <pc:sldChg chg="modSp mod">
        <pc:chgData name="Josh Leporati" userId="ca50561b-4f2f-4ca8-baa4-ce5fc2b2589f" providerId="ADAL" clId="{9164B651-D5AA-4F56-B216-B9AA46AB8A3E}" dt="2021-04-26T17:48:56.396" v="19" actId="20577"/>
        <pc:sldMkLst>
          <pc:docMk/>
          <pc:sldMk cId="2446657582" sldId="2147468657"/>
        </pc:sldMkLst>
        <pc:spChg chg="mod">
          <ac:chgData name="Josh Leporati" userId="ca50561b-4f2f-4ca8-baa4-ce5fc2b2589f" providerId="ADAL" clId="{9164B651-D5AA-4F56-B216-B9AA46AB8A3E}" dt="2021-04-26T17:48:56.396" v="19" actId="20577"/>
          <ac:spMkLst>
            <pc:docMk/>
            <pc:sldMk cId="2446657582" sldId="2147468657"/>
            <ac:spMk id="4" creationId="{947E9D13-756A-4C77-8802-CE4BE406F572}"/>
          </ac:spMkLst>
        </pc:spChg>
      </pc:sldChg>
      <pc:sldChg chg="modSp mod">
        <pc:chgData name="Josh Leporati" userId="ca50561b-4f2f-4ca8-baa4-ce5fc2b2589f" providerId="ADAL" clId="{9164B651-D5AA-4F56-B216-B9AA46AB8A3E}" dt="2021-04-27T12:24:56.327" v="74" actId="20577"/>
        <pc:sldMkLst>
          <pc:docMk/>
          <pc:sldMk cId="3000627170" sldId="2147468666"/>
        </pc:sldMkLst>
        <pc:spChg chg="mod">
          <ac:chgData name="Josh Leporati" userId="ca50561b-4f2f-4ca8-baa4-ce5fc2b2589f" providerId="ADAL" clId="{9164B651-D5AA-4F56-B216-B9AA46AB8A3E}" dt="2021-04-27T12:24:56.327" v="74" actId="20577"/>
          <ac:spMkLst>
            <pc:docMk/>
            <pc:sldMk cId="3000627170" sldId="2147468666"/>
            <ac:spMk id="4" creationId="{7FF64A0A-D860-43CA-8370-6D2C5F697A54}"/>
          </ac:spMkLst>
        </pc:spChg>
      </pc:sldChg>
      <pc:sldChg chg="modSp mod">
        <pc:chgData name="Josh Leporati" userId="ca50561b-4f2f-4ca8-baa4-ce5fc2b2589f" providerId="ADAL" clId="{9164B651-D5AA-4F56-B216-B9AA46AB8A3E}" dt="2021-04-27T15:57:11.544" v="757"/>
        <pc:sldMkLst>
          <pc:docMk/>
          <pc:sldMk cId="2562594773" sldId="2147468667"/>
        </pc:sldMkLst>
        <pc:spChg chg="mod">
          <ac:chgData name="Josh Leporati" userId="ca50561b-4f2f-4ca8-baa4-ce5fc2b2589f" providerId="ADAL" clId="{9164B651-D5AA-4F56-B216-B9AA46AB8A3E}" dt="2021-04-27T15:57:11.544" v="757"/>
          <ac:spMkLst>
            <pc:docMk/>
            <pc:sldMk cId="2562594773" sldId="2147468667"/>
            <ac:spMk id="7" creationId="{4B7BA602-7176-4246-8DCA-A2C1555D8F62}"/>
          </ac:spMkLst>
        </pc:spChg>
      </pc:sldChg>
      <pc:sldChg chg="modSp add del mod">
        <pc:chgData name="Josh Leporati" userId="ca50561b-4f2f-4ca8-baa4-ce5fc2b2589f" providerId="ADAL" clId="{9164B651-D5AA-4F56-B216-B9AA46AB8A3E}" dt="2021-04-26T13:37:53.517" v="4" actId="22"/>
        <pc:sldMkLst>
          <pc:docMk/>
          <pc:sldMk cId="3169889122" sldId="2147468669"/>
        </pc:sldMkLst>
        <pc:spChg chg="mod">
          <ac:chgData name="Josh Leporati" userId="ca50561b-4f2f-4ca8-baa4-ce5fc2b2589f" providerId="ADAL" clId="{9164B651-D5AA-4F56-B216-B9AA46AB8A3E}" dt="2021-04-26T13:37:53.517" v="4" actId="22"/>
          <ac:spMkLst>
            <pc:docMk/>
            <pc:sldMk cId="3169889122" sldId="2147468669"/>
            <ac:spMk id="6" creationId="{00000000-0000-0000-0000-000000000000}"/>
          </ac:spMkLst>
        </pc:spChg>
        <pc:spChg chg="mod">
          <ac:chgData name="Josh Leporati" userId="ca50561b-4f2f-4ca8-baa4-ce5fc2b2589f" providerId="ADAL" clId="{9164B651-D5AA-4F56-B216-B9AA46AB8A3E}" dt="2021-04-26T13:37:53.517" v="4" actId="22"/>
          <ac:spMkLst>
            <pc:docMk/>
            <pc:sldMk cId="3169889122" sldId="2147468669"/>
            <ac:spMk id="17" creationId="{00000000-0000-0000-0000-000000000000}"/>
          </ac:spMkLst>
        </pc:spChg>
      </pc:sldChg>
      <pc:sldMasterChg chg="addSldLayout delSldLayout modSldLayout">
        <pc:chgData name="Josh Leporati" userId="ca50561b-4f2f-4ca8-baa4-ce5fc2b2589f" providerId="ADAL" clId="{9164B651-D5AA-4F56-B216-B9AA46AB8A3E}" dt="2021-04-26T13:37:53.517" v="4" actId="22"/>
        <pc:sldMasterMkLst>
          <pc:docMk/>
          <pc:sldMasterMk cId="2522676414" sldId="2147485210"/>
        </pc:sldMasterMkLst>
        <pc:sldLayoutChg chg="add del mod replId">
          <pc:chgData name="Josh Leporati" userId="ca50561b-4f2f-4ca8-baa4-ce5fc2b2589f" providerId="ADAL" clId="{9164B651-D5AA-4F56-B216-B9AA46AB8A3E}" dt="2021-04-26T13:37:53.517" v="4" actId="22"/>
          <pc:sldLayoutMkLst>
            <pc:docMk/>
            <pc:sldMasterMk cId="2522676414" sldId="2147485210"/>
            <pc:sldLayoutMk cId="1292275078" sldId="2147485290"/>
          </pc:sldLayoutMkLst>
        </pc:sldLayoutChg>
      </pc:sldMasterChg>
    </pc:docChg>
  </pc:docChgLst>
  <pc:docChgLst>
    <pc:chgData name="Jessie Hwang" userId="85f2306c-fd56-49d2-8dff-e96751c6f345" providerId="ADAL" clId="{D8480C55-01BD-45B6-A09D-D913BCA38C0F}"/>
    <pc:docChg chg="custSel modSld">
      <pc:chgData name="Jessie Hwang" userId="85f2306c-fd56-49d2-8dff-e96751c6f345" providerId="ADAL" clId="{D8480C55-01BD-45B6-A09D-D913BCA38C0F}" dt="2021-04-28T15:21:54.961" v="99" actId="403"/>
      <pc:docMkLst>
        <pc:docMk/>
      </pc:docMkLst>
      <pc:sldChg chg="modSp mod">
        <pc:chgData name="Jessie Hwang" userId="85f2306c-fd56-49d2-8dff-e96751c6f345" providerId="ADAL" clId="{D8480C55-01BD-45B6-A09D-D913BCA38C0F}" dt="2021-04-28T15:20:20.647" v="84" actId="20577"/>
        <pc:sldMkLst>
          <pc:docMk/>
          <pc:sldMk cId="2251580931" sldId="1616"/>
        </pc:sldMkLst>
        <pc:spChg chg="mod">
          <ac:chgData name="Jessie Hwang" userId="85f2306c-fd56-49d2-8dff-e96751c6f345" providerId="ADAL" clId="{D8480C55-01BD-45B6-A09D-D913BCA38C0F}" dt="2021-04-28T15:20:20.647" v="84" actId="20577"/>
          <ac:spMkLst>
            <pc:docMk/>
            <pc:sldMk cId="2251580931" sldId="1616"/>
            <ac:spMk id="2" creationId="{A0BFE29B-DF46-4848-B00C-01FA1F7EF987}"/>
          </ac:spMkLst>
        </pc:spChg>
      </pc:sldChg>
      <pc:sldChg chg="modSp mod">
        <pc:chgData name="Jessie Hwang" userId="85f2306c-fd56-49d2-8dff-e96751c6f345" providerId="ADAL" clId="{D8480C55-01BD-45B6-A09D-D913BCA38C0F}" dt="2021-04-28T15:14:23.556" v="6" actId="1076"/>
        <pc:sldMkLst>
          <pc:docMk/>
          <pc:sldMk cId="2639379867" sldId="1720"/>
        </pc:sldMkLst>
        <pc:spChg chg="mod">
          <ac:chgData name="Jessie Hwang" userId="85f2306c-fd56-49d2-8dff-e96751c6f345" providerId="ADAL" clId="{D8480C55-01BD-45B6-A09D-D913BCA38C0F}" dt="2021-04-28T15:14:01.762" v="4" actId="20577"/>
          <ac:spMkLst>
            <pc:docMk/>
            <pc:sldMk cId="2639379867" sldId="1720"/>
            <ac:spMk id="5" creationId="{775C3B59-EA0A-4E4F-B42A-34346A7337A7}"/>
          </ac:spMkLst>
        </pc:spChg>
        <pc:spChg chg="mod">
          <ac:chgData name="Jessie Hwang" userId="85f2306c-fd56-49d2-8dff-e96751c6f345" providerId="ADAL" clId="{D8480C55-01BD-45B6-A09D-D913BCA38C0F}" dt="2021-04-28T15:14:23.556" v="6" actId="1076"/>
          <ac:spMkLst>
            <pc:docMk/>
            <pc:sldMk cId="2639379867" sldId="1720"/>
            <ac:spMk id="8" creationId="{620B9DCD-9573-48FC-9EDC-390326F514F1}"/>
          </ac:spMkLst>
        </pc:spChg>
      </pc:sldChg>
      <pc:sldChg chg="modSp mod">
        <pc:chgData name="Jessie Hwang" userId="85f2306c-fd56-49d2-8dff-e96751c6f345" providerId="ADAL" clId="{D8480C55-01BD-45B6-A09D-D913BCA38C0F}" dt="2021-04-28T15:19:14.019" v="79" actId="20577"/>
        <pc:sldMkLst>
          <pc:docMk/>
          <pc:sldMk cId="1230253561" sldId="2134805547"/>
        </pc:sldMkLst>
        <pc:spChg chg="mod">
          <ac:chgData name="Jessie Hwang" userId="85f2306c-fd56-49d2-8dff-e96751c6f345" providerId="ADAL" clId="{D8480C55-01BD-45B6-A09D-D913BCA38C0F}" dt="2021-04-28T15:15:54.224" v="22" actId="14100"/>
          <ac:spMkLst>
            <pc:docMk/>
            <pc:sldMk cId="1230253561" sldId="2134805547"/>
            <ac:spMk id="2" creationId="{8AA6E62A-039F-4818-AB4C-87CBF4AD3849}"/>
          </ac:spMkLst>
        </pc:spChg>
        <pc:spChg chg="mod">
          <ac:chgData name="Jessie Hwang" userId="85f2306c-fd56-49d2-8dff-e96751c6f345" providerId="ADAL" clId="{D8480C55-01BD-45B6-A09D-D913BCA38C0F}" dt="2021-04-28T15:19:14.019" v="79" actId="20577"/>
          <ac:spMkLst>
            <pc:docMk/>
            <pc:sldMk cId="1230253561" sldId="2134805547"/>
            <ac:spMk id="12" creationId="{309105DF-BBD1-4AAA-BB76-5DDB81A9EC69}"/>
          </ac:spMkLst>
        </pc:spChg>
        <pc:spChg chg="mod">
          <ac:chgData name="Jessie Hwang" userId="85f2306c-fd56-49d2-8dff-e96751c6f345" providerId="ADAL" clId="{D8480C55-01BD-45B6-A09D-D913BCA38C0F}" dt="2021-04-28T15:19:04.132" v="75" actId="20577"/>
          <ac:spMkLst>
            <pc:docMk/>
            <pc:sldMk cId="1230253561" sldId="2134805547"/>
            <ac:spMk id="21" creationId="{BFF6454E-6018-4088-8262-AE16BBB3F471}"/>
          </ac:spMkLst>
        </pc:spChg>
        <pc:spChg chg="mod">
          <ac:chgData name="Jessie Hwang" userId="85f2306c-fd56-49d2-8dff-e96751c6f345" providerId="ADAL" clId="{D8480C55-01BD-45B6-A09D-D913BCA38C0F}" dt="2021-04-28T15:18:03.387" v="52" actId="20577"/>
          <ac:spMkLst>
            <pc:docMk/>
            <pc:sldMk cId="1230253561" sldId="2134805547"/>
            <ac:spMk id="22" creationId="{B18653C3-ACC0-46F5-8892-22971DAA7612}"/>
          </ac:spMkLst>
        </pc:spChg>
        <pc:spChg chg="mod">
          <ac:chgData name="Jessie Hwang" userId="85f2306c-fd56-49d2-8dff-e96751c6f345" providerId="ADAL" clId="{D8480C55-01BD-45B6-A09D-D913BCA38C0F}" dt="2021-04-28T15:18:42.887" v="72" actId="20577"/>
          <ac:spMkLst>
            <pc:docMk/>
            <pc:sldMk cId="1230253561" sldId="2134805547"/>
            <ac:spMk id="26" creationId="{16B9F6C9-8C30-4ADE-97C6-E021CBCD70F4}"/>
          </ac:spMkLst>
        </pc:spChg>
        <pc:spChg chg="mod">
          <ac:chgData name="Jessie Hwang" userId="85f2306c-fd56-49d2-8dff-e96751c6f345" providerId="ADAL" clId="{D8480C55-01BD-45B6-A09D-D913BCA38C0F}" dt="2021-04-28T15:17:34.239" v="32" actId="20577"/>
          <ac:spMkLst>
            <pc:docMk/>
            <pc:sldMk cId="1230253561" sldId="2134805547"/>
            <ac:spMk id="28" creationId="{921957FA-01E7-49F0-8D0D-09D66616C3CA}"/>
          </ac:spMkLst>
        </pc:spChg>
        <pc:spChg chg="mod">
          <ac:chgData name="Jessie Hwang" userId="85f2306c-fd56-49d2-8dff-e96751c6f345" providerId="ADAL" clId="{D8480C55-01BD-45B6-A09D-D913BCA38C0F}" dt="2021-04-28T15:18:19.039" v="59" actId="20577"/>
          <ac:spMkLst>
            <pc:docMk/>
            <pc:sldMk cId="1230253561" sldId="2134805547"/>
            <ac:spMk id="29" creationId="{AE758F67-065B-4DD7-89B4-3F4A06A418F8}"/>
          </ac:spMkLst>
        </pc:spChg>
      </pc:sldChg>
      <pc:sldChg chg="modSp mod">
        <pc:chgData name="Jessie Hwang" userId="85f2306c-fd56-49d2-8dff-e96751c6f345" providerId="ADAL" clId="{D8480C55-01BD-45B6-A09D-D913BCA38C0F}" dt="2021-04-28T15:13:54.233" v="1" actId="20577"/>
        <pc:sldMkLst>
          <pc:docMk/>
          <pc:sldMk cId="2971736124" sldId="2145705634"/>
        </pc:sldMkLst>
        <pc:spChg chg="mod">
          <ac:chgData name="Jessie Hwang" userId="85f2306c-fd56-49d2-8dff-e96751c6f345" providerId="ADAL" clId="{D8480C55-01BD-45B6-A09D-D913BCA38C0F}" dt="2021-04-28T15:13:54.233" v="1" actId="20577"/>
          <ac:spMkLst>
            <pc:docMk/>
            <pc:sldMk cId="2971736124" sldId="2145705634"/>
            <ac:spMk id="3" creationId="{D0E5EDD3-E2C0-4A66-90F8-A625DD36A15F}"/>
          </ac:spMkLst>
        </pc:spChg>
      </pc:sldChg>
      <pc:sldChg chg="modSp mod">
        <pc:chgData name="Jessie Hwang" userId="85f2306c-fd56-49d2-8dff-e96751c6f345" providerId="ADAL" clId="{D8480C55-01BD-45B6-A09D-D913BCA38C0F}" dt="2021-04-28T15:15:31.566" v="21" actId="20577"/>
        <pc:sldMkLst>
          <pc:docMk/>
          <pc:sldMk cId="3169889122" sldId="2147468656"/>
        </pc:sldMkLst>
        <pc:spChg chg="mod">
          <ac:chgData name="Jessie Hwang" userId="85f2306c-fd56-49d2-8dff-e96751c6f345" providerId="ADAL" clId="{D8480C55-01BD-45B6-A09D-D913BCA38C0F}" dt="2021-04-28T15:15:31.566" v="21" actId="20577"/>
          <ac:spMkLst>
            <pc:docMk/>
            <pc:sldMk cId="3169889122" sldId="2147468656"/>
            <ac:spMk id="6" creationId="{00000000-0000-0000-0000-000000000000}"/>
          </ac:spMkLst>
        </pc:spChg>
      </pc:sldChg>
      <pc:sldChg chg="modSp mod">
        <pc:chgData name="Jessie Hwang" userId="85f2306c-fd56-49d2-8dff-e96751c6f345" providerId="ADAL" clId="{D8480C55-01BD-45B6-A09D-D913BCA38C0F}" dt="2021-04-28T15:21:54.961" v="99" actId="403"/>
        <pc:sldMkLst>
          <pc:docMk/>
          <pc:sldMk cId="2562594773" sldId="2147468667"/>
        </pc:sldMkLst>
        <pc:spChg chg="mod">
          <ac:chgData name="Jessie Hwang" userId="85f2306c-fd56-49d2-8dff-e96751c6f345" providerId="ADAL" clId="{D8480C55-01BD-45B6-A09D-D913BCA38C0F}" dt="2021-04-28T15:21:54.961" v="99" actId="403"/>
          <ac:spMkLst>
            <pc:docMk/>
            <pc:sldMk cId="2562594773" sldId="2147468667"/>
            <ac:spMk id="7" creationId="{4B7BA602-7176-4246-8DCA-A2C1555D8F62}"/>
          </ac:spMkLst>
        </pc:spChg>
      </pc:sldChg>
    </pc:docChg>
  </pc:docChgLst>
  <pc:docChgLst>
    <pc:chgData name="Matt Wolodarsky" userId="99356ab2-d6c6-4013-9538-a530dfe301a2" providerId="ADAL" clId="{97CFBF86-DDD0-41A1-B678-05E449579E0C}"/>
    <pc:docChg chg="custSel modSld">
      <pc:chgData name="Matt Wolodarsky" userId="99356ab2-d6c6-4013-9538-a530dfe301a2" providerId="ADAL" clId="{97CFBF86-DDD0-41A1-B678-05E449579E0C}" dt="2021-04-21T19:29:36.280" v="0" actId="478"/>
      <pc:docMkLst>
        <pc:docMk/>
      </pc:docMkLst>
      <pc:sldChg chg="delSp mod">
        <pc:chgData name="Matt Wolodarsky" userId="99356ab2-d6c6-4013-9538-a530dfe301a2" providerId="ADAL" clId="{97CFBF86-DDD0-41A1-B678-05E449579E0C}" dt="2021-04-21T19:29:36.280" v="0" actId="478"/>
        <pc:sldMkLst>
          <pc:docMk/>
          <pc:sldMk cId="3770558600" sldId="2147468664"/>
        </pc:sldMkLst>
        <pc:picChg chg="del">
          <ac:chgData name="Matt Wolodarsky" userId="99356ab2-d6c6-4013-9538-a530dfe301a2" providerId="ADAL" clId="{97CFBF86-DDD0-41A1-B678-05E449579E0C}" dt="2021-04-21T19:29:36.280" v="0" actId="478"/>
          <ac:picMkLst>
            <pc:docMk/>
            <pc:sldMk cId="3770558600" sldId="2147468664"/>
            <ac:picMk id="2" creationId="{18EF861D-E844-4A0B-B03A-19C53B6A0EA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4/28/2021 8:13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4/28/2021 8:13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21E5A7B-BB8D-4368-A182-109669521632}" type="datetime8">
              <a:rPr lang="en-US" smtClean="0"/>
              <a:t>4/28/2021 8:13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050778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i="0">
                <a:solidFill>
                  <a:srgbClr val="000000"/>
                </a:solidFill>
                <a:effectLst/>
                <a:latin typeface="Calibri"/>
                <a:ea typeface="游明朝"/>
                <a:cs typeface="Calibri"/>
              </a:rPr>
              <a:t>Viva Insights </a:t>
            </a:r>
            <a:r>
              <a:rPr lang="en-US" sz="1100"/>
              <a:t>provides </a:t>
            </a:r>
            <a:r>
              <a:rPr lang="en-US" sz="1800">
                <a:effectLst/>
                <a:latin typeface="Calibri" panose="020F0502020204030204" pitchFamily="34" charset="0"/>
                <a:ea typeface="Calibri" panose="020F0502020204030204" pitchFamily="34" charset="0"/>
                <a:cs typeface="Times New Roman" panose="02020603050405020304" pitchFamily="18" charset="0"/>
              </a:rPr>
              <a:t>privacy-protected insights and actionable recommendations that help everyone in the organization work smarter and achieve balance.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Segoe UI Semibold" panose="020B0702040204020203" pitchFamily="34" charset="0"/>
                <a:ea typeface="Calibri" panose="020F0502020204030204" pitchFamily="34" charset="0"/>
              </a:rPr>
              <a:t>Individuals</a:t>
            </a:r>
            <a:r>
              <a:rPr lang="en-US" sz="1800">
                <a:effectLst/>
                <a:latin typeface="Segoe UI" panose="020B0502040204020203" pitchFamily="34" charset="0"/>
                <a:ea typeface="Calibri" panose="020F0502020204030204" pitchFamily="34" charset="0"/>
              </a:rPr>
              <a:t> receive personal </a:t>
            </a:r>
            <a:r>
              <a:rPr lang="en-US" sz="1800">
                <a:effectLst/>
                <a:latin typeface="Segoe UI" panose="020B0502040204020203" pitchFamily="34" charset="0"/>
                <a:ea typeface="Times New Roman" panose="02020603050405020304" pitchFamily="18" charset="0"/>
              </a:rPr>
              <a:t>insights visible only them to help identify opportunities to change how they work so they can do their best work.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a:effectLst/>
                <a:latin typeface="Segoe UI Semibold" panose="020B0702040204020203" pitchFamily="34" charset="0"/>
                <a:ea typeface="Calibri" panose="020F0502020204030204" pitchFamily="34" charset="0"/>
              </a:rPr>
              <a:t>Manager insights</a:t>
            </a:r>
            <a:r>
              <a:rPr lang="en-US" sz="1800">
                <a:effectLst/>
                <a:latin typeface="Segoe UI" panose="020B0502040204020203" pitchFamily="34" charset="0"/>
                <a:ea typeface="Calibri" panose="020F0502020204030204" pitchFamily="34" charset="0"/>
              </a:rPr>
              <a:t> make it easy for managers to understand current team norms and take action to help their teams strike a balance between productivity and wellbeing.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Segoe UI" panose="020B0502040204020203" pitchFamily="34" charset="0"/>
                <a:ea typeface="Calibri" panose="020F0502020204030204" pitchFamily="34" charset="0"/>
              </a:rPr>
              <a:t>Organizational insights for</a:t>
            </a:r>
            <a:r>
              <a:rPr lang="en-US" sz="1800">
                <a:effectLst/>
                <a:latin typeface="Segoe UI Semibold" panose="020B0702040204020203" pitchFamily="34" charset="0"/>
                <a:ea typeface="Calibri" panose="020F0502020204030204" pitchFamily="34" charset="0"/>
              </a:rPr>
              <a:t> </a:t>
            </a:r>
            <a:r>
              <a:rPr lang="en-US" sz="1800" b="1">
                <a:effectLst/>
                <a:latin typeface="Segoe UI Semibold" panose="020B0702040204020203" pitchFamily="34" charset="0"/>
                <a:ea typeface="Calibri" panose="020F0502020204030204" pitchFamily="34" charset="0"/>
              </a:rPr>
              <a:t>business leaders </a:t>
            </a:r>
            <a:r>
              <a:rPr lang="en-US" sz="1800">
                <a:effectLst/>
                <a:latin typeface="Segoe UI" panose="020B0502040204020203" pitchFamily="34" charset="0"/>
                <a:ea typeface="Calibri" panose="020F0502020204030204" pitchFamily="34" charset="0"/>
              </a:rPr>
              <a:t>provide broad visibility across the org, helping them understand where a change in organizational norms could improve both the employee experience and business outcomes.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b="0" i="0">
              <a:solidFill>
                <a:srgbClr val="000000"/>
              </a:solidFill>
              <a:effectLst/>
              <a:latin typeface="Calibri"/>
              <a:ea typeface="游明朝"/>
              <a:cs typeface="Calibri"/>
            </a:endParaRPr>
          </a:p>
          <a:p>
            <a:pPr algn="l" rtl="0" fontAlgn="base">
              <a:buFont typeface="Arial" panose="020B0604020202020204" pitchFamily="34" charset="0"/>
              <a:buNone/>
            </a:pPr>
            <a:r>
              <a:rPr lang="en-US" sz="1800" b="0" i="0">
                <a:solidFill>
                  <a:srgbClr val="000000"/>
                </a:solidFill>
                <a:effectLst/>
                <a:latin typeface="游明朝" panose="02020400000000000000" pitchFamily="18" charset="-128"/>
                <a:ea typeface="游明朝" panose="02020400000000000000" pitchFamily="18" charset="-128"/>
              </a:rPr>
              <a:t>Viva Insights also offers advanced tools and capabilities for even deeper analysis to help address targeted challenges that are most important to you. </a:t>
            </a:r>
          </a:p>
        </p:txBody>
      </p:sp>
      <p:sp>
        <p:nvSpPr>
          <p:cNvPr id="4" name="Slide Number Placeholder 3"/>
          <p:cNvSpPr>
            <a:spLocks noGrp="1"/>
          </p:cNvSpPr>
          <p:nvPr>
            <p:ph type="sldNum" sz="quarter" idx="5"/>
          </p:nvPr>
        </p:nvSpPr>
        <p:spPr/>
        <p:txBody>
          <a:bodyPr/>
          <a:lstStyle/>
          <a:p>
            <a:fld id="{369E275E-07E3-4045-8B4A-11819C54480A}" type="slidenum">
              <a:rPr lang="en-US" smtClean="0"/>
              <a:t>13</a:t>
            </a:fld>
            <a:endParaRPr lang="en-US"/>
          </a:p>
        </p:txBody>
      </p:sp>
    </p:spTree>
    <p:extLst>
      <p:ext uri="{BB962C8B-B14F-4D97-AF65-F5344CB8AC3E}">
        <p14:creationId xmlns:p14="http://schemas.microsoft.com/office/powerpoint/2010/main" val="250896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3200">
                <a:effectLst/>
                <a:latin typeface="Calibri"/>
                <a:ea typeface="Yu Mincho"/>
                <a:cs typeface="Calibri"/>
              </a:rPr>
              <a:t>To address these issues, we’ve created Viva Topics. </a:t>
            </a:r>
            <a:r>
              <a:rPr lang="en-US" sz="1800"/>
              <a:t>Topics builds on Microsoft 365 and applies AI to identify knowledge and experts from across your organization and categorize them into shared topics. The AI not only organizes knowledge into topics, it also automatically creates topic pages for each topic.  These topic pages are edited and approved by experts and then kept up to date by AI.  </a:t>
            </a:r>
            <a:endParaRPr lang="en-US" sz="1800">
              <a:cs typeface="Calibri"/>
            </a:endParaRPr>
          </a:p>
          <a:p>
            <a:pPr defTabSz="942289">
              <a:defRPr/>
            </a:pPr>
            <a:endParaRPr lang="en-US" sz="1800"/>
          </a:p>
          <a:p>
            <a:pPr defTabSz="942289">
              <a:defRPr/>
            </a:pPr>
            <a:r>
              <a:rPr lang="en-US" sz="1800"/>
              <a:t>It’s like Wikipedia for the enterprise where AI does the first draft.  </a:t>
            </a:r>
            <a:endParaRPr lang="en-US" sz="1800">
              <a:cs typeface="Calibri"/>
            </a:endParaRPr>
          </a:p>
          <a:p>
            <a:pPr defTabSz="942289">
              <a:defRPr/>
            </a:pPr>
            <a:r>
              <a:rPr lang="en-US" sz="1800"/>
              <a:t>And, what’s also powerful, is that AI surfaces these topics as Topic Cards right within Teams, SharePoint and Office.  So if you hover over an acronym or a project name, you get an immersive topic card that you can click on to get more details.  </a:t>
            </a:r>
            <a:endParaRPr lang="en-US" sz="1800">
              <a:cs typeface="Calibri"/>
            </a:endParaRPr>
          </a:p>
          <a:p>
            <a:pPr marL="0" marR="0">
              <a:spcBef>
                <a:spcPts val="0"/>
              </a:spcBef>
              <a:spcAft>
                <a:spcPts val="800"/>
              </a:spcAft>
            </a:pPr>
            <a:endParaRPr lang="en-US" sz="3200">
              <a:effectLst/>
              <a:latin typeface="Calibri" panose="020F0502020204030204" pitchFamily="34" charset="0"/>
              <a:ea typeface="Yu Mincho" panose="02020400000000000000" pitchFamily="18" charset="-128"/>
              <a:cs typeface="Arial" panose="020B0604020202020204" pitchFamily="34" charset="0"/>
            </a:endParaRPr>
          </a:p>
          <a:p>
            <a:pPr marL="0" marR="0">
              <a:spcBef>
                <a:spcPts val="0"/>
              </a:spcBef>
              <a:spcAft>
                <a:spcPts val="800"/>
              </a:spcAft>
            </a:pPr>
            <a:r>
              <a:rPr lang="en-US" sz="3200">
                <a:effectLst/>
                <a:latin typeface="Calibri"/>
                <a:ea typeface="Yu Mincho"/>
                <a:cs typeface="Calibri"/>
              </a:rPr>
              <a:t>Because Viva Topics automatically organizes content across your teams and systems to connect topics like projects, products, processes and customers, information is ready when and where you need it. </a:t>
            </a:r>
            <a:r>
              <a:rPr lang="en-US"/>
              <a:t>Experts at the company can also help curate the information shown in Topics by sharing knowledge through simple, highly customizable web sites called Topic Pages. </a:t>
            </a:r>
            <a:endParaRPr lang="en-US">
              <a:cs typeface="Calibri"/>
            </a:endParaRPr>
          </a:p>
          <a:p>
            <a:endParaRPr lang="en-US"/>
          </a:p>
          <a:p>
            <a:r>
              <a:rPr lang="en-US"/>
              <a:t>Along with content from Microsoft apps &amp; services, Topics also surfaces information from third-party services like ServiceNow. And Graph connectors make it easy to connect to even more content employees would find helpful. </a:t>
            </a:r>
            <a:endParaRPr lang="en-US">
              <a:cs typeface="Calibri" panose="020F0502020204030204"/>
            </a:endParaRPr>
          </a:p>
          <a:p>
            <a:endParaRPr lang="en-US"/>
          </a:p>
          <a:p>
            <a:r>
              <a:rPr lang="en-US"/>
              <a:t>Viva provides the privacy, security and compliance you expect from Microsoft 365, so you can trust that sensitive content is protected. </a:t>
            </a:r>
            <a:endParaRPr lang="en-US">
              <a:cs typeface="Calibri"/>
            </a:endParaRPr>
          </a:p>
          <a:p>
            <a:endParaRPr lang="en-US">
              <a:latin typeface="Calibri"/>
              <a:ea typeface="Yu Mincho"/>
              <a:cs typeface="Calibri"/>
            </a:endParaRPr>
          </a:p>
          <a:p>
            <a:pPr>
              <a:spcAft>
                <a:spcPts val="800"/>
              </a:spcAft>
            </a:pPr>
            <a:r>
              <a:rPr lang="en-US"/>
              <a:t>According to Forrester, conservative estimates suggest that this could save employees between 1 and 3 hours each week, just by reducing search time.</a:t>
            </a:r>
            <a:endParaRPr lang="en-US">
              <a:cs typeface="Calibri"/>
            </a:endParaRPr>
          </a:p>
          <a:p>
            <a:endParaRPr lang="en-US">
              <a:latin typeface="Calibri"/>
              <a:ea typeface="Yu Mincho"/>
              <a:cs typeface="Calibri"/>
            </a:endParaRPr>
          </a:p>
          <a:p>
            <a:pPr>
              <a:spcAft>
                <a:spcPts val="800"/>
              </a:spcAft>
            </a:pPr>
            <a:endParaRPr lang="en-US" sz="3200">
              <a:latin typeface="Calibri"/>
              <a:ea typeface="Yu Mincho"/>
              <a:cs typeface="Calibri"/>
            </a:endParaRPr>
          </a:p>
          <a:p>
            <a:pPr>
              <a:spcAft>
                <a:spcPts val="800"/>
              </a:spcAft>
            </a:pPr>
            <a:endParaRPr lang="en-US" sz="3200">
              <a:latin typeface="Calibri"/>
              <a:ea typeface="Yu Mincho"/>
              <a:cs typeface="Calibri"/>
            </a:endParaRPr>
          </a:p>
          <a:p>
            <a:pPr marL="0" marR="0">
              <a:spcBef>
                <a:spcPts val="0"/>
              </a:spcBef>
              <a:spcAft>
                <a:spcPts val="800"/>
              </a:spcAft>
            </a:pPr>
            <a:r>
              <a:rPr lang="en-US" sz="3200">
                <a:effectLst/>
                <a:latin typeface="Calibri"/>
                <a:ea typeface="Yu Mincho"/>
                <a:cs typeface="Calibri"/>
              </a:rPr>
              <a:t>[Transition to learning] In addition to finding relevant information when and where they need it, it is also important for employees to </a:t>
            </a:r>
            <a:r>
              <a:rPr lang="en-US" sz="3200" i="1">
                <a:effectLst/>
                <a:latin typeface="Calibri"/>
                <a:ea typeface="Yu Mincho"/>
                <a:cs typeface="Calibri"/>
              </a:rPr>
              <a:t>actively</a:t>
            </a:r>
            <a:r>
              <a:rPr lang="en-US" sz="3200">
                <a:effectLst/>
                <a:latin typeface="Calibri"/>
                <a:ea typeface="Yu Mincho"/>
                <a:cs typeface="Calibri"/>
              </a:rPr>
              <a:t> learn and upskill.</a:t>
            </a:r>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14</a:t>
            </a:fld>
            <a:endParaRPr lang="en-US"/>
          </a:p>
        </p:txBody>
      </p:sp>
    </p:spTree>
    <p:extLst>
      <p:ext uri="{BB962C8B-B14F-4D97-AF65-F5344CB8AC3E}">
        <p14:creationId xmlns:p14="http://schemas.microsoft.com/office/powerpoint/2010/main" val="249782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Now let's talk about 3 core pillars of Viva Learning:</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Make learning natural part of your day. By this we mean we're seamlessly connecting with the Viva Learning app in Teams in the day to day of our 115 million daily active users. Users can chat about learnings and trainings, share content via chat, and pin curated resource collections to channels and tabs.</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Make all your content available in one place. This is a huge pain point for customers. Bringing all learning sources into Teams allows you to avoid disruptions in your day and makes it easier than ever to learn with all your content aggregated in one place. This means no more bouncing between different solution apps, web pages, internet sites, or wherever else you go today to find your learning, it's all right within Teams. Viva Learning pulls in content from LinkedIn Learning, MSFT Learn, M365 trainings, custom built content stored on SharePoint, as well as content form third party content providers and Learning Management Systems.</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Drive results that matter. We're giving managers and leaders the tools they need to facilitate a learning culture.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457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4/28/2021 8:13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4/28/2021 8:13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31971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8810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505050"/>
              </a:solidFill>
              <a:effectLst/>
              <a:uLnTx/>
              <a:uFillTx/>
              <a:latin typeface="Segoe U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l" defTabSz="1088105"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22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1088105" rtl="0" eaLnBrk="1" fontAlgn="auto" latinLnBrk="0" hangingPunct="1">
                <a:lnSpc>
                  <a:spcPct val="100000"/>
                </a:lnSpc>
                <a:spcBef>
                  <a:spcPts val="0"/>
                </a:spcBef>
                <a:spcAft>
                  <a:spcPts val="0"/>
                </a:spcAft>
                <a:buClrTx/>
                <a:buSzTx/>
                <a:buFontTx/>
                <a:buNone/>
                <a:tabLst/>
                <a:defRPr/>
              </a:pPr>
              <a:t>4/28/2021 8:13 AM</a:t>
            </a:fld>
            <a:endParaRPr kumimoji="0" lang="en-US" sz="2200" b="0" i="0" u="none" strike="noStrike" kern="1200" cap="none" spc="0" normalizeH="0" baseline="0" noProof="0">
              <a:ln>
                <a:noFill/>
              </a:ln>
              <a:solidFill>
                <a:srgbClr val="505050"/>
              </a:solidFill>
              <a:effectLst/>
              <a:uLnTx/>
              <a:uFillTx/>
              <a:latin typeface="Segoe U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088105"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000" b="0" i="0" u="none" strike="noStrike" kern="1200" cap="none" spc="0" normalizeH="0" baseline="0" noProof="0" smtClean="0">
                <a:ln>
                  <a:noFill/>
                </a:ln>
                <a:solidFill>
                  <a:srgbClr val="505050"/>
                </a:solidFill>
                <a:effectLst/>
                <a:uLnTx/>
                <a:uFillTx/>
                <a:latin typeface="Segoe UI Light" pitchFamily="34" charset="0"/>
                <a:ea typeface="+mn-ea"/>
                <a:cs typeface="Arial" pitchFamily="34" charset="0"/>
              </a:rPr>
              <a:pPr marL="0" marR="0" lvl="0" indent="0" algn="r" defTabSz="1088105"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505050"/>
              </a:solidFill>
              <a:effectLst/>
              <a:uLnTx/>
              <a:uFillTx/>
              <a:latin typeface="Segoe UI Light" pitchFamily="34" charset="0"/>
              <a:ea typeface="+mn-ea"/>
              <a:cs typeface="Arial" pitchFamily="34" charset="0"/>
            </a:endParaRPr>
          </a:p>
        </p:txBody>
      </p:sp>
    </p:spTree>
    <p:extLst>
      <p:ext uri="{BB962C8B-B14F-4D97-AF65-F5344CB8AC3E}">
        <p14:creationId xmlns:p14="http://schemas.microsoft.com/office/powerpoint/2010/main" val="224014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072DC8-D49D-432C-9D46-A7718B5F5490}" type="datetime8">
              <a:rPr lang="en-US" smtClean="0"/>
              <a:t>4/28/2021 8:13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94600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4/28/2021 8:13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979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4/28/2021 8:13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2330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0" i="0" u="none" strike="noStrike">
                <a:solidFill>
                  <a:srgbClr val="000000"/>
                </a:solidFill>
                <a:effectLst/>
                <a:latin typeface="Calibri"/>
                <a:cs typeface="Calibri"/>
              </a:rPr>
              <a:t>We’ve also learned from this research</a:t>
            </a:r>
            <a:r>
              <a:rPr lang="en-US" sz="1800">
                <a:solidFill>
                  <a:srgbClr val="000000"/>
                </a:solidFill>
                <a:latin typeface="Calibri"/>
                <a:cs typeface="Calibri"/>
              </a:rPr>
              <a:t>, and a research project in partnership with LinkedIn and Glint, </a:t>
            </a:r>
            <a:r>
              <a:rPr lang="en-US" sz="1800" b="0" i="0" u="none" strike="noStrike">
                <a:solidFill>
                  <a:srgbClr val="000000"/>
                </a:solidFill>
                <a:effectLst/>
                <a:latin typeface="Calibri"/>
                <a:cs typeface="Calibri"/>
              </a:rPr>
              <a:t>that there are these six key elements that make up a great employee experience:</a:t>
            </a:r>
            <a:r>
              <a:rPr lang="en-US" sz="1800" b="0" i="0">
                <a:effectLst/>
                <a:latin typeface="Calibri"/>
                <a:cs typeface="Calibri"/>
              </a:rPr>
              <a:t>​</a:t>
            </a:r>
            <a:endParaRPr lang="en-US" b="0" i="0">
              <a:effectLst/>
              <a:latin typeface="Calibri"/>
              <a:cs typeface="Calibri"/>
            </a:endParaRPr>
          </a:p>
          <a:p>
            <a:pPr algn="l" rtl="0" fontAlgn="base"/>
            <a:r>
              <a:rPr lang="en-US" sz="1800" b="0" i="0">
                <a:effectLst/>
                <a:latin typeface="Calibri"/>
                <a:cs typeface="Calibri"/>
              </a:rPr>
              <a:t>​</a:t>
            </a:r>
            <a:endParaRPr lang="en-US" b="0" i="0">
              <a:effectLst/>
              <a:latin typeface="Calibri"/>
              <a:cs typeface="Calibri"/>
            </a:endParaRPr>
          </a:p>
          <a:p>
            <a:pPr algn="l" rtl="0" fontAlgn="base"/>
            <a:r>
              <a:rPr lang="en-US" sz="1800" b="1" i="0" u="none" strike="noStrike">
                <a:solidFill>
                  <a:srgbClr val="000000"/>
                </a:solidFill>
                <a:effectLst/>
                <a:latin typeface="Calibri"/>
                <a:cs typeface="Calibri"/>
              </a:rPr>
              <a:t>Wellbeing</a:t>
            </a:r>
            <a:r>
              <a:rPr lang="en-US" sz="1800" b="0" i="0" u="none" strike="noStrike">
                <a:solidFill>
                  <a:srgbClr val="000000"/>
                </a:solidFill>
                <a:effectLst/>
                <a:latin typeface="Calibri"/>
                <a:cs typeface="Calibri"/>
              </a:rPr>
              <a:t>: You feel safe at work—physically, mentally and emotionally. You feel uniquely valued and are treated equitably and with dignity.</a:t>
            </a:r>
            <a:r>
              <a:rPr lang="en-US" sz="1800" b="0" i="0">
                <a:effectLst/>
                <a:latin typeface="Calibri"/>
                <a:cs typeface="Calibri"/>
              </a:rPr>
              <a:t>​</a:t>
            </a:r>
            <a:endParaRPr lang="en-US" b="0" i="0">
              <a:effectLst/>
              <a:latin typeface="Calibri"/>
              <a:cs typeface="Calibri"/>
            </a:endParaRPr>
          </a:p>
          <a:p>
            <a:pPr algn="l" rtl="0" fontAlgn="base"/>
            <a:r>
              <a:rPr lang="en-US" sz="1800" b="1" i="0" u="none" strike="noStrike">
                <a:solidFill>
                  <a:srgbClr val="000000"/>
                </a:solidFill>
                <a:effectLst/>
                <a:latin typeface="Calibri"/>
                <a:cs typeface="Calibri"/>
              </a:rPr>
              <a:t>Connection</a:t>
            </a:r>
            <a:r>
              <a:rPr lang="en-US" sz="1800" b="0" i="0" u="none" strike="noStrike">
                <a:solidFill>
                  <a:srgbClr val="000000"/>
                </a:solidFill>
                <a:effectLst/>
                <a:latin typeface="Calibri"/>
                <a:cs typeface="Calibri"/>
              </a:rPr>
              <a:t>: You belong as a trusted, integral member of a diverse community. You have high-quality relationships with your colleagues, characterized by mutual respect.</a:t>
            </a:r>
            <a:r>
              <a:rPr lang="en-US" sz="1800" b="0" i="0">
                <a:effectLst/>
                <a:latin typeface="Calibri"/>
                <a:cs typeface="Calibri"/>
              </a:rPr>
              <a:t>​</a:t>
            </a:r>
            <a:endParaRPr lang="en-US" b="0" i="0">
              <a:effectLst/>
              <a:latin typeface="Calibri"/>
              <a:cs typeface="Calibri"/>
            </a:endParaRPr>
          </a:p>
          <a:p>
            <a:pPr algn="l" rtl="0" fontAlgn="base"/>
            <a:r>
              <a:rPr lang="en-US" sz="1800" b="1" i="0" u="none" strike="noStrike">
                <a:solidFill>
                  <a:srgbClr val="000000"/>
                </a:solidFill>
                <a:effectLst/>
                <a:latin typeface="Calibri"/>
                <a:cs typeface="Calibri"/>
              </a:rPr>
              <a:t>Focus:</a:t>
            </a:r>
            <a:r>
              <a:rPr lang="en-US" sz="1800" b="0" i="0" u="none" strike="noStrike">
                <a:solidFill>
                  <a:srgbClr val="000000"/>
                </a:solidFill>
                <a:effectLst/>
                <a:latin typeface="Calibri"/>
                <a:cs typeface="Calibri"/>
              </a:rPr>
              <a:t> You know what success looks like and what to prioritize. You know when you’re on track and get feedback that helps you improve. </a:t>
            </a:r>
            <a:r>
              <a:rPr lang="en-US" sz="1800" b="0" i="0">
                <a:effectLst/>
                <a:latin typeface="Calibri"/>
                <a:cs typeface="Calibri"/>
              </a:rPr>
              <a:t>​</a:t>
            </a:r>
            <a:endParaRPr lang="en-US" b="0" i="0">
              <a:effectLst/>
              <a:latin typeface="Calibri"/>
              <a:cs typeface="Calibri"/>
            </a:endParaRPr>
          </a:p>
          <a:p>
            <a:pPr algn="l" rtl="0" fontAlgn="base"/>
            <a:r>
              <a:rPr lang="en-US" sz="1800" b="1" i="0" u="none" strike="noStrike">
                <a:solidFill>
                  <a:srgbClr val="000000"/>
                </a:solidFill>
                <a:effectLst/>
                <a:latin typeface="Calibri"/>
                <a:cs typeface="Calibri"/>
              </a:rPr>
              <a:t>Empowerment:</a:t>
            </a:r>
            <a:r>
              <a:rPr lang="en-US" sz="1800" b="0" i="0" u="none" strike="noStrike">
                <a:solidFill>
                  <a:srgbClr val="000000"/>
                </a:solidFill>
                <a:effectLst/>
                <a:latin typeface="Calibri"/>
                <a:cs typeface="Calibri"/>
              </a:rPr>
              <a:t> You can easily find information, people, tools, and resources you need. You are empowered to make decisions and what’s required for success.</a:t>
            </a:r>
            <a:r>
              <a:rPr lang="en-US" sz="1800" b="0" i="0">
                <a:effectLst/>
                <a:latin typeface="Calibri"/>
                <a:cs typeface="Calibri"/>
              </a:rPr>
              <a:t>​</a:t>
            </a:r>
            <a:endParaRPr lang="en-US" b="0" i="0">
              <a:effectLst/>
              <a:latin typeface="Calibri"/>
              <a:cs typeface="Calibri"/>
            </a:endParaRPr>
          </a:p>
          <a:p>
            <a:pPr algn="l" rtl="0" fontAlgn="base"/>
            <a:r>
              <a:rPr lang="en-US" sz="1800" b="1" i="0" u="none" strike="noStrike">
                <a:solidFill>
                  <a:srgbClr val="000000"/>
                </a:solidFill>
                <a:effectLst/>
                <a:latin typeface="Calibri"/>
                <a:cs typeface="Calibri"/>
              </a:rPr>
              <a:t>Growth</a:t>
            </a:r>
            <a:r>
              <a:rPr lang="en-US" sz="1800" b="0" i="0" u="none" strike="noStrike">
                <a:solidFill>
                  <a:srgbClr val="000000"/>
                </a:solidFill>
                <a:effectLst/>
                <a:latin typeface="Calibri"/>
                <a:cs typeface="Calibri"/>
              </a:rPr>
              <a:t>: You get what you need to maximize your strengths, learn new skills, broaden your experience, and progress toward your goals. </a:t>
            </a:r>
            <a:r>
              <a:rPr lang="en-US" sz="1800" b="0" i="0">
                <a:effectLst/>
                <a:latin typeface="Calibri"/>
                <a:cs typeface="Calibri"/>
              </a:rPr>
              <a:t>​</a:t>
            </a:r>
            <a:endParaRPr lang="en-US" b="0" i="0">
              <a:effectLst/>
              <a:latin typeface="Calibri"/>
              <a:cs typeface="Calibri"/>
            </a:endParaRPr>
          </a:p>
          <a:p>
            <a:pPr algn="l" rtl="0" fontAlgn="base"/>
            <a:r>
              <a:rPr lang="en-US" sz="1800" b="1" i="0" u="none" strike="noStrike">
                <a:solidFill>
                  <a:srgbClr val="000000"/>
                </a:solidFill>
                <a:effectLst/>
                <a:latin typeface="Calibri"/>
                <a:cs typeface="Calibri"/>
              </a:rPr>
              <a:t>And finally purpose</a:t>
            </a:r>
            <a:r>
              <a:rPr lang="en-US" sz="1800" b="0" i="0" u="none" strike="noStrike">
                <a:solidFill>
                  <a:srgbClr val="000000"/>
                </a:solidFill>
                <a:effectLst/>
                <a:latin typeface="Calibri"/>
                <a:cs typeface="Calibri"/>
              </a:rPr>
              <a:t>: You’re part of something bigger than yourself. Your work serves others and has a meaningful impact. </a:t>
            </a:r>
            <a:r>
              <a:rPr lang="en-US" sz="1800" b="0" i="0">
                <a:effectLst/>
                <a:latin typeface="Calibri"/>
                <a:cs typeface="Calibri"/>
              </a:rPr>
              <a:t>​</a:t>
            </a:r>
            <a:endParaRPr lang="en-US" b="0" i="0">
              <a:effectLst/>
              <a:latin typeface="Calibri"/>
              <a:cs typeface="Calibri"/>
            </a:endParaRPr>
          </a:p>
          <a:p>
            <a:pPr algn="l" rtl="0" fontAlgn="base"/>
            <a:r>
              <a:rPr lang="en-US" sz="1800" b="0" i="0">
                <a:effectLst/>
                <a:latin typeface="Calibri"/>
                <a:cs typeface="Calibri"/>
              </a:rPr>
              <a:t>​</a:t>
            </a:r>
            <a:endParaRPr lang="en-US" b="0" i="0">
              <a:effectLst/>
              <a:latin typeface="Calibri"/>
              <a:cs typeface="Calibri"/>
            </a:endParaRPr>
          </a:p>
          <a:p>
            <a:pPr algn="l" rtl="0" fontAlgn="base"/>
            <a:r>
              <a:rPr lang="en-US" sz="1800" b="0" i="0" u="none" strike="noStrike">
                <a:solidFill>
                  <a:srgbClr val="000000"/>
                </a:solidFill>
                <a:effectLst/>
                <a:latin typeface="Calibri"/>
                <a:cs typeface="Calibri"/>
              </a:rPr>
              <a:t>But in this current environment, where people are physically apart, stressed and lacking connection, it’s harder than ever to create a great employee experience.</a:t>
            </a:r>
            <a:r>
              <a:rPr lang="en-US" sz="1800" b="0" i="0">
                <a:effectLst/>
                <a:latin typeface="Calibri"/>
                <a:cs typeface="Calibri"/>
              </a:rPr>
              <a:t>​</a:t>
            </a:r>
            <a:endParaRPr lang="en-US" b="0" i="0">
              <a:effectLst/>
              <a:latin typeface="Calibri"/>
              <a:cs typeface="Calibri"/>
            </a:endParaRPr>
          </a:p>
        </p:txBody>
      </p:sp>
      <p:sp>
        <p:nvSpPr>
          <p:cNvPr id="4" name="Slide Number Placeholder 3"/>
          <p:cNvSpPr>
            <a:spLocks noGrp="1"/>
          </p:cNvSpPr>
          <p:nvPr>
            <p:ph type="sldNum" sz="quarter" idx="5"/>
          </p:nvPr>
        </p:nvSpPr>
        <p:spPr/>
        <p:txBody>
          <a:bodyPr/>
          <a:lstStyle/>
          <a:p>
            <a:fld id="{369E275E-07E3-4045-8B4A-11819C54480A}" type="slidenum">
              <a:rPr lang="en-US" smtClean="0"/>
              <a:t>9</a:t>
            </a:fld>
            <a:endParaRPr lang="en-US"/>
          </a:p>
        </p:txBody>
      </p:sp>
    </p:spTree>
    <p:extLst>
      <p:ext uri="{BB962C8B-B14F-4D97-AF65-F5344CB8AC3E}">
        <p14:creationId xmlns:p14="http://schemas.microsoft.com/office/powerpoint/2010/main" val="243622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There has never been a bigger need for technology, data and insights that are designed to enable a great employee experience, regardless of your location.</a:t>
            </a:r>
            <a:r>
              <a:rPr lang="en-US" sz="1800" b="0" i="0">
                <a:effectLst/>
                <a:latin typeface="Calibri" panose="020F0502020204030204" pitchFamily="34" charset="0"/>
              </a:rPr>
              <a:t>​</a:t>
            </a:r>
          </a:p>
          <a:p>
            <a:pPr algn="l" rtl="0" fontAlgn="base"/>
            <a:endParaRPr lang="en-US" sz="2800" b="0" i="0">
              <a:effectLst/>
            </a:endParaRPr>
          </a:p>
          <a:p>
            <a:pPr algn="l" rtl="0" fontAlgn="base"/>
            <a:r>
              <a:rPr lang="en-US" sz="1800" b="0" i="0" u="sng">
                <a:solidFill>
                  <a:srgbClr val="000000"/>
                </a:solidFill>
                <a:effectLst/>
                <a:latin typeface="Calibri" panose="020F0502020204030204" pitchFamily="34" charset="0"/>
              </a:rPr>
              <a:t>Employees</a:t>
            </a:r>
            <a:r>
              <a:rPr lang="en-US" sz="1800" b="0" i="0" u="none" strike="noStrike">
                <a:solidFill>
                  <a:srgbClr val="000000"/>
                </a:solidFill>
                <a:effectLst/>
                <a:latin typeface="Calibri" panose="020F0502020204030204" pitchFamily="34" charset="0"/>
              </a:rPr>
              <a:t> want to feel more connected, more aligned to their company purpose and mission.  They want to grow, make an impact, and make a difference.</a:t>
            </a:r>
            <a:r>
              <a:rPr lang="en-US" sz="1800" b="0" i="0">
                <a:effectLst/>
                <a:latin typeface="Calibri" panose="020F0502020204030204" pitchFamily="34" charset="0"/>
              </a:rPr>
              <a:t>​</a:t>
            </a:r>
            <a:endParaRPr lang="en-US" sz="2800" b="0" i="0">
              <a:effectLst/>
            </a:endParaRPr>
          </a:p>
          <a:p>
            <a:pPr algn="l" rtl="0" fontAlgn="base"/>
            <a:r>
              <a:rPr lang="en-US" sz="1800" b="0" i="0" u="sng">
                <a:solidFill>
                  <a:srgbClr val="000000"/>
                </a:solidFill>
                <a:effectLst/>
                <a:latin typeface="Calibri" panose="020F0502020204030204" pitchFamily="34" charset="0"/>
              </a:rPr>
              <a:t>Leaders</a:t>
            </a:r>
            <a:r>
              <a:rPr lang="en-US" sz="1800" b="0" i="0" u="none" strike="noStrike">
                <a:solidFill>
                  <a:srgbClr val="000000"/>
                </a:solidFill>
                <a:effectLst/>
                <a:latin typeface="Calibri" panose="020F0502020204030204" pitchFamily="34" charset="0"/>
              </a:rPr>
              <a:t> need a modern way to engage and develop their employees </a:t>
            </a:r>
            <a:r>
              <a:rPr lang="en-US" sz="1800" b="0" i="0">
                <a:effectLst/>
                <a:latin typeface="Calibri" panose="020F0502020204030204" pitchFamily="34" charset="0"/>
              </a:rPr>
              <a:t>​</a:t>
            </a:r>
            <a:endParaRPr lang="en-US" sz="2800" b="0" i="0">
              <a:effectLst/>
            </a:endParaRPr>
          </a:p>
          <a:p>
            <a:pPr algn="l" rtl="0" fontAlgn="base"/>
            <a:r>
              <a:rPr lang="en-US" sz="1800" b="0" i="0" u="none" strike="noStrike">
                <a:solidFill>
                  <a:srgbClr val="000000"/>
                </a:solidFill>
                <a:effectLst/>
                <a:latin typeface="Calibri" panose="020F0502020204030204" pitchFamily="34" charset="0"/>
              </a:rPr>
              <a:t>And </a:t>
            </a:r>
            <a:r>
              <a:rPr lang="en-US" sz="1800" b="0" i="0" u="sng">
                <a:solidFill>
                  <a:srgbClr val="000000"/>
                </a:solidFill>
                <a:effectLst/>
                <a:latin typeface="Calibri" panose="020F0502020204030204" pitchFamily="34" charset="0"/>
              </a:rPr>
              <a:t>IT</a:t>
            </a:r>
            <a:r>
              <a:rPr lang="en-US" sz="1800" b="0" i="0" u="none" strike="noStrike">
                <a:solidFill>
                  <a:srgbClr val="000000"/>
                </a:solidFill>
                <a:effectLst/>
                <a:latin typeface="Calibri" panose="020F0502020204030204" pitchFamily="34" charset="0"/>
              </a:rPr>
              <a:t> needs to be able to quickly enable this modern employee experience without having to rip and replace all their existing systems.  </a:t>
            </a:r>
            <a:r>
              <a:rPr lang="en-US" sz="1800" b="0" i="0">
                <a:effectLst/>
                <a:latin typeface="Calibri" panose="020F0502020204030204" pitchFamily="34" charset="0"/>
              </a:rPr>
              <a:t>​</a:t>
            </a:r>
          </a:p>
          <a:p>
            <a:pPr algn="l" rtl="0" fontAlgn="base"/>
            <a:endParaRPr lang="en-US" sz="2800" b="0" i="0">
              <a:effectLst/>
            </a:endParaRPr>
          </a:p>
          <a:p>
            <a:pPr algn="l" rtl="0" fontAlgn="base"/>
            <a:r>
              <a:rPr lang="en-US" sz="1800" b="0" i="0" u="none" strike="noStrike">
                <a:solidFill>
                  <a:srgbClr val="000000"/>
                </a:solidFill>
                <a:effectLst/>
                <a:latin typeface="Calibri" panose="020F0502020204030204" pitchFamily="34" charset="0"/>
              </a:rPr>
              <a:t>What is needed is a </a:t>
            </a:r>
            <a:r>
              <a:rPr lang="en-US" sz="1800" b="0" i="0" u="sng">
                <a:solidFill>
                  <a:srgbClr val="000000"/>
                </a:solidFill>
                <a:effectLst/>
                <a:latin typeface="Calibri" panose="020F0502020204030204" pitchFamily="34" charset="0"/>
              </a:rPr>
              <a:t>new approach and a new category of technology solutions </a:t>
            </a:r>
            <a:r>
              <a:rPr lang="en-US" sz="1800" b="0" i="0" u="none" strike="noStrike">
                <a:solidFill>
                  <a:srgbClr val="000000"/>
                </a:solidFill>
                <a:effectLst/>
                <a:latin typeface="Calibri" panose="020F0502020204030204" pitchFamily="34" charset="0"/>
              </a:rPr>
              <a:t>we call Employee Experience platforms or EXP.</a:t>
            </a:r>
            <a:r>
              <a:rPr lang="en-US" sz="1800" b="0" i="0">
                <a:effectLst/>
                <a:latin typeface="Calibri" panose="020F0502020204030204" pitchFamily="34" charset="0"/>
              </a:rPr>
              <a:t>​</a:t>
            </a:r>
          </a:p>
          <a:p>
            <a:pPr algn="l" rtl="0" fontAlgn="base"/>
            <a:endParaRPr lang="en-US" sz="28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An EXP is a digital platform that puts people at the center by bringing together systems of work with systems of support into an integrated employee experience, and it provides people with the resources and support they need to succeed and thrive, no matter their location.  </a:t>
            </a:r>
            <a:r>
              <a:rPr lang="en-US" sz="1800" b="0" i="0">
                <a:effectLst/>
                <a:latin typeface="Calibri" panose="020F0502020204030204" pitchFamily="34" charset="0"/>
              </a:rPr>
              <a:t>​</a:t>
            </a:r>
            <a:r>
              <a:rPr lang="en-US" sz="1800">
                <a:effectLst/>
                <a:latin typeface="Calibri" panose="020F0502020204030204" pitchFamily="34" charset="0"/>
                <a:ea typeface="Calibri" panose="020F0502020204030204" pitchFamily="34" charset="0"/>
                <a:cs typeface="Times New Roman" panose="02020603050405020304" pitchFamily="18" charset="0"/>
              </a:rPr>
              <a:t>It also needs to provide an open and extensible platform that is customizable and works with your existing systems and tools.</a:t>
            </a:r>
            <a:endParaRPr lang="en-US" sz="1800" b="0" i="0">
              <a:effectLst/>
              <a:latin typeface="Calibri" panose="020F0502020204030204" pitchFamily="34" charset="0"/>
            </a:endParaRPr>
          </a:p>
          <a:p>
            <a:pPr algn="l" rtl="0" fontAlgn="base"/>
            <a:endParaRPr lang="en-US" sz="2800" b="0" i="0">
              <a:effectLst/>
            </a:endParaRPr>
          </a:p>
          <a:p>
            <a:pPr algn="l" rtl="0" fontAlgn="base"/>
            <a:r>
              <a:rPr lang="en-US" sz="1800" b="0" i="0" u="none" strike="noStrike">
                <a:solidFill>
                  <a:srgbClr val="000000"/>
                </a:solidFill>
                <a:effectLst/>
                <a:latin typeface="Calibri" panose="020F0502020204030204" pitchFamily="34" charset="0"/>
              </a:rPr>
              <a:t>Today, there are a lot of vendors focused on employee engagement and wellbeing.  But they are mostly point solutions looking to solve one or a few of the symptoms in separate experiences.</a:t>
            </a:r>
            <a:endParaRPr lang="en-US" sz="2800" b="0" i="0">
              <a:effectLst/>
            </a:endParaRPr>
          </a:p>
          <a:p>
            <a:pPr algn="l" rtl="0" fontAlgn="base"/>
            <a:r>
              <a:rPr lang="en-US" sz="1800" b="0" i="0" u="none" strike="noStrike">
                <a:solidFill>
                  <a:srgbClr val="000000"/>
                </a:solidFill>
                <a:effectLst/>
                <a:latin typeface="Calibri" panose="020F0502020204030204" pitchFamily="34" charset="0"/>
              </a:rPr>
              <a:t>Today’s solutions are fragmented, and they are disconnected from where people are doing their work. The services and resources employees need are often undiscovered or locked up in systems of record rather than a natural part of people’s communication and workflow.</a:t>
            </a:r>
            <a:r>
              <a:rPr lang="en-US" sz="1800" b="0" i="0">
                <a:effectLst/>
                <a:latin typeface="Calibri" panose="020F0502020204030204" pitchFamily="34" charset="0"/>
              </a:rPr>
              <a:t>​</a:t>
            </a:r>
            <a:endParaRPr lang="en-US" sz="2800" b="0" i="0">
              <a:effectLst/>
            </a:endParaRPr>
          </a:p>
          <a:p>
            <a:pPr algn="l" rtl="0" fontAlgn="base"/>
            <a:r>
              <a:rPr lang="en-US" sz="1800" b="0" i="0" u="none" strike="noStrike">
                <a:solidFill>
                  <a:srgbClr val="000000"/>
                </a:solidFill>
                <a:effectLst/>
                <a:latin typeface="Calibri" panose="020F0502020204030204" pitchFamily="34" charset="0"/>
              </a:rPr>
              <a:t>Our vision is an integrated employee experience that brings together all these resources into the natural flow of everyday work.</a:t>
            </a:r>
            <a:r>
              <a:rPr lang="en-US" sz="1800" b="0" i="0">
                <a:effectLst/>
                <a:latin typeface="Calibri" panose="020F0502020204030204" pitchFamily="34" charset="0"/>
              </a:rPr>
              <a:t>​</a:t>
            </a:r>
            <a:endParaRPr lang="en-US" sz="2800" b="0" i="0">
              <a:effectLst/>
            </a:endParaRPr>
          </a:p>
        </p:txBody>
      </p:sp>
      <p:sp>
        <p:nvSpPr>
          <p:cNvPr id="4" name="Slide Number Placeholder 3"/>
          <p:cNvSpPr>
            <a:spLocks noGrp="1"/>
          </p:cNvSpPr>
          <p:nvPr>
            <p:ph type="sldNum" sz="quarter" idx="5"/>
          </p:nvPr>
        </p:nvSpPr>
        <p:spPr/>
        <p:txBody>
          <a:bodyPr/>
          <a:lstStyle/>
          <a:p>
            <a:fld id="{369E275E-07E3-4045-8B4A-11819C54480A}" type="slidenum">
              <a:rPr lang="en-US" smtClean="0"/>
              <a:t>10</a:t>
            </a:fld>
            <a:endParaRPr lang="en-US"/>
          </a:p>
        </p:txBody>
      </p:sp>
    </p:spTree>
    <p:extLst>
      <p:ext uri="{BB962C8B-B14F-4D97-AF65-F5344CB8AC3E}">
        <p14:creationId xmlns:p14="http://schemas.microsoft.com/office/powerpoint/2010/main" val="93658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 start with, Viva will have these 4 modules that you see here, and we’ll be adding more in the future.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Each of these builds </a:t>
            </a:r>
            <a:r>
              <a:rPr lang="en-US" sz="1800" u="sng">
                <a:effectLst/>
                <a:latin typeface="Calibri" panose="020F0502020204030204" pitchFamily="34" charset="0"/>
                <a:ea typeface="Calibri" panose="020F0502020204030204" pitchFamily="34" charset="0"/>
                <a:cs typeface="Times New Roman" panose="02020603050405020304" pitchFamily="18" charset="0"/>
              </a:rPr>
              <a:t>on</a:t>
            </a:r>
            <a:r>
              <a:rPr lang="en-US" sz="1800">
                <a:effectLst/>
                <a:latin typeface="Calibri" panose="020F0502020204030204" pitchFamily="34" charset="0"/>
                <a:ea typeface="Calibri" panose="020F0502020204030204" pitchFamily="34" charset="0"/>
                <a:cs typeface="Times New Roman" panose="02020603050405020304" pitchFamily="18" charset="0"/>
              </a:rPr>
              <a:t> existing capabilities in Microsoft 365 and are integrated directly </a:t>
            </a:r>
            <a:r>
              <a:rPr lang="en-US" sz="1800" u="sng">
                <a:effectLst/>
                <a:latin typeface="Calibri" panose="020F0502020204030204" pitchFamily="34" charset="0"/>
                <a:ea typeface="Calibri" panose="020F0502020204030204" pitchFamily="34" charset="0"/>
                <a:cs typeface="Times New Roman" panose="02020603050405020304" pitchFamily="18" charset="0"/>
              </a:rPr>
              <a:t>in</a:t>
            </a:r>
            <a:r>
              <a:rPr lang="en-US" sz="1800">
                <a:effectLst/>
                <a:latin typeface="Calibri" panose="020F0502020204030204" pitchFamily="34" charset="0"/>
                <a:ea typeface="Calibri" panose="020F0502020204030204" pitchFamily="34" charset="0"/>
                <a:cs typeface="Times New Roman" panose="02020603050405020304" pitchFamily="18" charset="0"/>
              </a:rPr>
              <a:t> Teams, as you can see from the UI here for each module.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I’ll provide a quick description of the modules now and then we’ll go deeper into each one in the following sections.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Connections</a:t>
            </a:r>
            <a:r>
              <a:rPr lang="en-US" sz="1800">
                <a:effectLst/>
                <a:latin typeface="Calibri" panose="020F0502020204030204" pitchFamily="34" charset="0"/>
                <a:ea typeface="Calibri" panose="020F0502020204030204" pitchFamily="34" charset="0"/>
                <a:cs typeface="Times New Roman" panose="02020603050405020304" pitchFamily="18" charset="0"/>
              </a:rPr>
              <a:t> is a company branded employee app in Teams. It is a gateway to your employee experience, with personalized news, communications, tasks, people and resources.​ It provides a single curated employee destination that can be configured for specific roles like frontline workers.  So, leaders can communicate and engage their employees, and employees can get easy access to the tools and resources they need from one place.. Connections builds on existing capabilities in Microsoft 365 like SharePoint and Yammer. And it pulls your communications together into a pre-configured app in Teams, designed for both desktop and mobile workers.  It also acts as a launching pad to the other 3 Viva modules</a:t>
            </a: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Insights </a:t>
            </a:r>
            <a:r>
              <a:rPr lang="en-US" sz="1800">
                <a:effectLst/>
                <a:latin typeface="Calibri" panose="020F0502020204030204" pitchFamily="34" charset="0"/>
                <a:ea typeface="Calibri" panose="020F0502020204030204" pitchFamily="34" charset="0"/>
                <a:cs typeface="Times New Roman" panose="02020603050405020304" pitchFamily="18" charset="0"/>
              </a:rPr>
              <a:t>brings together Workplace Analytics, MyAnalytics and Glint into a unified insights app in Teams to provide data-driven and privacy-protected insights for individuals, managers and leaders. </a:t>
            </a:r>
            <a:r>
              <a:rPr lang="en-US" sz="1800" b="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For example, employees get personalized insights, only they can see</a:t>
            </a:r>
            <a:r>
              <a:rPr lang="en-US" sz="1800" b="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t>
            </a:r>
            <a:r>
              <a:rPr lang="en-US" sz="18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that help them protect</a:t>
            </a:r>
            <a:r>
              <a:rPr lang="en-US" sz="1800">
                <a:effectLst/>
                <a:latin typeface="Calibri" panose="020F0502020204030204" pitchFamily="34" charset="0"/>
                <a:ea typeface="Calibri" panose="020F0502020204030204" pitchFamily="34" charset="0"/>
                <a:cs typeface="Times New Roman" panose="02020603050405020304" pitchFamily="18" charset="0"/>
              </a:rPr>
              <a:t> their time for breaks, focused work, and learning in order to promote improved productivity and wellbeing.</a:t>
            </a: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Topics </a:t>
            </a:r>
            <a:r>
              <a:rPr lang="en-US" sz="1800">
                <a:effectLst/>
                <a:latin typeface="Calibri" panose="020F0502020204030204" pitchFamily="34" charset="0"/>
                <a:ea typeface="Calibri" panose="020F0502020204030204" pitchFamily="34" charset="0"/>
                <a:cs typeface="Times New Roman" panose="02020603050405020304" pitchFamily="18" charset="0"/>
              </a:rPr>
              <a:t>focuses on knowledge and expertise</a:t>
            </a:r>
            <a:r>
              <a:rPr lang="en-US" sz="1800" b="1">
                <a:effectLst/>
                <a:latin typeface="Calibri" panose="020F0502020204030204" pitchFamily="34" charset="0"/>
                <a:ea typeface="Calibri" panose="020F0502020204030204" pitchFamily="34" charset="0"/>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Times New Roman" panose="02020603050405020304" pitchFamily="18" charset="0"/>
              </a:rPr>
              <a:t>  Topics applies AI to identify knowledge and experts and organize them into shared topics. AI automatically creates a topic page for each topic. It’s like Wikipedia for the enterprise where AI does the first draft. And these topic pages are surfaced as Topic Cards right in the flow of work in Office and Teams.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Finally, </a:t>
            </a:r>
            <a:r>
              <a:rPr lang="en-US" sz="1800" b="1">
                <a:effectLst/>
                <a:latin typeface="Calibri" panose="020F0502020204030204" pitchFamily="34" charset="0"/>
                <a:ea typeface="Calibri" panose="020F0502020204030204" pitchFamily="34" charset="0"/>
                <a:cs typeface="Times New Roman" panose="02020603050405020304" pitchFamily="18" charset="0"/>
              </a:rPr>
              <a:t>Learning</a:t>
            </a:r>
            <a:r>
              <a:rPr lang="en-US" sz="1800">
                <a:effectLst/>
                <a:latin typeface="Calibri" panose="020F0502020204030204" pitchFamily="34" charset="0"/>
                <a:ea typeface="Calibri" panose="020F0502020204030204" pitchFamily="34" charset="0"/>
                <a:cs typeface="Times New Roman" panose="02020603050405020304" pitchFamily="18" charset="0"/>
              </a:rPr>
              <a:t>  allows employees to easily discover informal and formal learning in the flow of work.  It aggregates content from LinkedIn Learning, Microsoft Learn and 3</a:t>
            </a:r>
            <a:r>
              <a:rPr lang="en-US" sz="18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1800">
                <a:effectLst/>
                <a:latin typeface="Calibri" panose="020F0502020204030204" pitchFamily="34" charset="0"/>
                <a:ea typeface="Calibri" panose="020F0502020204030204" pitchFamily="34" charset="0"/>
                <a:cs typeface="Times New Roman" panose="02020603050405020304" pitchFamily="18" charset="0"/>
              </a:rPr>
              <a:t> party training content and your own organizations content – all in one place.  Along with providing aggregation and recommendations, it also allows managers to assign and track training, as well as report on training within and across teams.</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4/28/2021 8:13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801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Viva Connections was created to keep everyone in the workforce connected to each other. It makes it easy for people to contribute and to unite your organization around the company’s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effectLst/>
              <a:latin typeface="Calibri" panose="020F0502020204030204" pitchFamily="34" charset="0"/>
              <a:ea typeface="Yu Mincho" panose="02020400000000000000" pitchFamily="18" charset="-128"/>
              <a:cs typeface="Arial" panose="020B0604020202020204" pitchFamily="34" charset="0"/>
            </a:endParaRPr>
          </a:p>
          <a:p>
            <a:r>
              <a:rPr lang="en-US" sz="1200" kern="1200">
                <a:solidFill>
                  <a:schemeClr val="tx1"/>
                </a:solidFill>
                <a:effectLst/>
                <a:latin typeface="+mn-lt"/>
                <a:ea typeface="+mn-ea"/>
                <a:cs typeface="+mn-cs"/>
              </a:rPr>
              <a:t>Today, in </a:t>
            </a:r>
            <a:r>
              <a:rPr lang="en-US"/>
              <a:t>Microsoft 365 </a:t>
            </a:r>
            <a:r>
              <a:rPr lang="en-US" sz="1200" kern="1200">
                <a:solidFill>
                  <a:schemeClr val="tx1"/>
                </a:solidFill>
                <a:effectLst/>
                <a:latin typeface="+mn-lt"/>
                <a:ea typeface="+mn-ea"/>
                <a:cs typeface="+mn-cs"/>
              </a:rPr>
              <a:t>we have a lot of capabilities for employee communications and engagement.</a:t>
            </a:r>
            <a:r>
              <a:rPr lang="en-US"/>
              <a:t> </a:t>
            </a:r>
            <a:r>
              <a:rPr lang="en-US" sz="1200" kern="1200">
                <a:solidFill>
                  <a:schemeClr val="tx1"/>
                </a:solidFill>
                <a:effectLst/>
                <a:latin typeface="+mn-lt"/>
                <a:ea typeface="+mn-ea"/>
                <a:cs typeface="+mn-cs"/>
              </a:rPr>
              <a:t>We have SharePoint, Yammer, Teams and Stream. Viva Connections brings all of this together into a company branded app in Teams.</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Over the last 18 months, we’ve made significant progress integrating these tools together. For example, the new Yammer communities app in Teams, with Live events, so employees can watch their company all-hands and engage in real-time Q&amp;A across the company right from within Teams.</a:t>
            </a:r>
            <a:r>
              <a:rPr lang="en-US"/>
              <a:t> </a:t>
            </a:r>
          </a:p>
          <a:p>
            <a:endParaRPr lang="en-US">
              <a:cs typeface="Calibri" panose="020F0502020204030204"/>
            </a:endParaRPr>
          </a:p>
          <a:p>
            <a:r>
              <a:rPr lang="en-US" sz="1200" kern="1200">
                <a:solidFill>
                  <a:schemeClr val="tx1"/>
                </a:solidFill>
                <a:effectLst/>
                <a:latin typeface="+mn-lt"/>
                <a:ea typeface="+mn-ea"/>
                <a:cs typeface="+mn-cs"/>
              </a:rPr>
              <a:t>Connections is the next evolution of this.</a:t>
            </a:r>
            <a:r>
              <a:rPr lang="en-US"/>
              <a:t> </a:t>
            </a:r>
            <a:r>
              <a:rPr lang="en-US" sz="1200" kern="1200">
                <a:solidFill>
                  <a:schemeClr val="tx1"/>
                </a:solidFill>
                <a:effectLst/>
                <a:latin typeface="+mn-lt"/>
                <a:ea typeface="+mn-ea"/>
                <a:cs typeface="+mn-cs"/>
              </a:rPr>
              <a:t> Our customers told us they want a pre-configured experience, that is company branded, and mobile-first, and they want it customizable for different roles.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r>
              <a:rPr lang="en-US" sz="1200">
                <a:effectLst/>
                <a:latin typeface="Calibri"/>
                <a:ea typeface="Calibri" panose="020F0502020204030204" pitchFamily="34" charset="0"/>
                <a:cs typeface="Calibri"/>
              </a:rPr>
              <a:t>Connections comes with a dashboard for actions and reminders. A personalized feed for company news and information. And resources where we link to the other Viva experiences like Learning and Insights.</a:t>
            </a:r>
          </a:p>
          <a:p>
            <a:pPr marL="0" marR="0" lvl="0" indent="0">
              <a:lnSpc>
                <a:spcPct val="107000"/>
              </a:lnSpc>
              <a:spcBef>
                <a:spcPts val="0"/>
              </a:spcBef>
              <a:spcAft>
                <a:spcPts val="0"/>
              </a:spcAft>
              <a:buFont typeface="Symbol" panose="05050102010706020507" pitchFamily="18" charset="2"/>
              <a:buNone/>
            </a:pPr>
            <a:r>
              <a:rPr lang="en-US" sz="1200">
                <a:effectLst/>
                <a:latin typeface="Calibri"/>
                <a:ea typeface="Calibri" panose="020F0502020204030204" pitchFamily="34" charset="0"/>
                <a:cs typeface="Calibri"/>
              </a:rPr>
              <a:t>Customers and partners can brand and customize it as their own ‘employee app’, as well as customize the dashboard and resources.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a:effectLst/>
                <a:latin typeface="Calibri"/>
                <a:ea typeface="Calibri" panose="020F0502020204030204" pitchFamily="34" charset="0"/>
                <a:cs typeface="Calibri"/>
              </a:rPr>
              <a:t>Overall, </a:t>
            </a:r>
            <a:r>
              <a:rPr lang="en-US" sz="1200">
                <a:effectLst/>
                <a:latin typeface="Calibri"/>
                <a:ea typeface="Yu Mincho"/>
                <a:cs typeface="Calibri"/>
              </a:rPr>
              <a:t>this can be a valuable channel to help people stay connected to leaders and to each other, understand company strategies and objectives, as well as ideate and collaborate on common interests and passions. The interactive aspects of the Microsoft Viva Company App contribute to a sense of belonging that helps people feel connected to others and stay engaged throughout the workday.</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0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200">
                <a:effectLst/>
                <a:latin typeface="Calibri"/>
                <a:ea typeface="Calibri" panose="020F0502020204030204" pitchFamily="34" charset="0"/>
                <a:cs typeface="Calibri"/>
              </a:rPr>
              <a:t>We think this is a really powerful concept that adds to the Frontline capabilities we already have in Teams.</a:t>
            </a:r>
            <a:r>
              <a:rPr lang="en-US">
                <a:latin typeface="Calibri"/>
                <a:ea typeface="Calibri" panose="020F0502020204030204" pitchFamily="34" charset="0"/>
                <a:cs typeface="Calibri"/>
              </a:rPr>
              <a:t> </a:t>
            </a:r>
            <a:r>
              <a:rPr lang="en-US" sz="1200">
                <a:effectLst/>
                <a:latin typeface="Calibri"/>
                <a:ea typeface="Calibri" panose="020F0502020204030204" pitchFamily="34" charset="0"/>
                <a:cs typeface="Calibri"/>
              </a:rPr>
              <a:t> – and can be a unifying application, helping tie together the different services into a single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69E275E-07E3-4045-8B4A-11819C54480A}" type="slidenum">
              <a:rPr lang="en-US" smtClean="0"/>
              <a:t>12</a:t>
            </a:fld>
            <a:endParaRPr lang="en-US"/>
          </a:p>
        </p:txBody>
      </p:sp>
    </p:spTree>
    <p:extLst>
      <p:ext uri="{BB962C8B-B14F-4D97-AF65-F5344CB8AC3E}">
        <p14:creationId xmlns:p14="http://schemas.microsoft.com/office/powerpoint/2010/main" val="3522738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 Id="rId4" Type="http://schemas.openxmlformats.org/officeDocument/2006/relationships/image" Target="../media/image55.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6.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BD0CECEE-6379-4C70-9283-AA40D82338F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3849897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28776571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9104996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90645226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28280420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48594963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90026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a:t>Presentation Title</a:t>
            </a:r>
          </a:p>
        </p:txBody>
      </p:sp>
    </p:spTree>
    <p:extLst>
      <p:ext uri="{BB962C8B-B14F-4D97-AF65-F5344CB8AC3E}">
        <p14:creationId xmlns:p14="http://schemas.microsoft.com/office/powerpoint/2010/main" val="39479021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530894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4" y="4736472"/>
            <a:ext cx="8359808" cy="715931"/>
          </a:xfrm>
          <a:noFill/>
        </p:spPr>
        <p:txBody>
          <a:bodyPr lIns="0" tIns="109728" rIns="164592" bIns="109728">
            <a:noAutofit/>
          </a:bodyPr>
          <a:lstStyle>
            <a:lvl1pPr marL="0" indent="0">
              <a:spcBef>
                <a:spcPts val="0"/>
              </a:spcBef>
              <a:buNone/>
              <a:defRPr sz="1764"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6" y="440496"/>
            <a:ext cx="917173" cy="196431"/>
          </a:xfrm>
          <a:prstGeom prst="rect">
            <a:avLst/>
          </a:prstGeom>
        </p:spPr>
      </p:pic>
    </p:spTree>
    <p:extLst>
      <p:ext uri="{BB962C8B-B14F-4D97-AF65-F5344CB8AC3E}">
        <p14:creationId xmlns:p14="http://schemas.microsoft.com/office/powerpoint/2010/main" val="4121026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4" y="4736472"/>
            <a:ext cx="8359808" cy="715931"/>
          </a:xfrm>
          <a:noFill/>
        </p:spPr>
        <p:txBody>
          <a:bodyPr lIns="0" tIns="109728" rIns="164592" bIns="109728">
            <a:noAutofit/>
          </a:bodyPr>
          <a:lstStyle>
            <a:lvl1pPr marL="0" indent="0">
              <a:spcBef>
                <a:spcPts val="0"/>
              </a:spcBef>
              <a:buNone/>
              <a:defRPr sz="1764"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87489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2"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4" y="4736472"/>
            <a:ext cx="8359808" cy="715931"/>
          </a:xfrm>
          <a:noFill/>
        </p:spPr>
        <p:txBody>
          <a:bodyPr lIns="0" tIns="109728" rIns="164592" bIns="109728">
            <a:noAutofit/>
          </a:bodyPr>
          <a:lstStyle>
            <a:lvl1pPr marL="0" indent="0">
              <a:spcBef>
                <a:spcPts val="0"/>
              </a:spcBef>
              <a:buNone/>
              <a:defRPr sz="1764"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6" y="440496"/>
            <a:ext cx="917173" cy="196431"/>
          </a:xfrm>
          <a:prstGeom prst="rect">
            <a:avLst/>
          </a:prstGeom>
        </p:spPr>
      </p:pic>
    </p:spTree>
    <p:extLst>
      <p:ext uri="{BB962C8B-B14F-4D97-AF65-F5344CB8AC3E}">
        <p14:creationId xmlns:p14="http://schemas.microsoft.com/office/powerpoint/2010/main" val="193859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4"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4" y="4736472"/>
            <a:ext cx="8359808" cy="715931"/>
          </a:xfrm>
          <a:noFill/>
        </p:spPr>
        <p:txBody>
          <a:bodyPr lIns="0" tIns="109728" rIns="164592" bIns="109728">
            <a:noAutofit/>
          </a:bodyPr>
          <a:lstStyle>
            <a:lvl1pPr marL="0" indent="0">
              <a:spcBef>
                <a:spcPts val="0"/>
              </a:spcBef>
              <a:buNone/>
              <a:defRPr sz="1764"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6"/>
            <a:ext cx="216323" cy="196431"/>
          </a:xfrm>
          <a:prstGeom prst="rect">
            <a:avLst/>
          </a:prstGeom>
        </p:spPr>
      </p:pic>
    </p:spTree>
    <p:extLst>
      <p:ext uri="{BB962C8B-B14F-4D97-AF65-F5344CB8AC3E}">
        <p14:creationId xmlns:p14="http://schemas.microsoft.com/office/powerpoint/2010/main" val="674384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3"/>
            <a:ext cx="3618381" cy="899665"/>
          </a:xfrm>
        </p:spPr>
        <p:txBody>
          <a:bodyPr lIns="0" tIns="0" rIns="0" bIns="0"/>
          <a:lstStyle>
            <a:lvl1pPr>
              <a:defRPr sz="1764"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7" cy="3786998"/>
          </a:xfrm>
        </p:spPr>
        <p:txBody>
          <a:bodyPr wrap="square" lIns="0" tIns="0" rIns="0" bIns="0">
            <a:noAutofit/>
          </a:bodyPr>
          <a:lstStyle>
            <a:lvl1pPr marL="0" indent="0" defTabSz="507226">
              <a:buNone/>
              <a:defRPr sz="1764" spc="-49" baseline="0">
                <a:solidFill>
                  <a:schemeClr val="accent1"/>
                </a:solidFill>
              </a:defRPr>
            </a:lvl1pPr>
            <a:lvl2pPr marL="224051" indent="0">
              <a:buNone/>
              <a:defRPr sz="1764"/>
            </a:lvl2pPr>
            <a:lvl3pPr marL="448102" indent="0">
              <a:buNone/>
              <a:defRPr sz="1764"/>
            </a:lvl3pPr>
            <a:lvl4pPr marL="672153" indent="0">
              <a:buNone/>
              <a:defRPr sz="1764"/>
            </a:lvl4pPr>
            <a:lvl5pPr marL="896203" indent="0">
              <a:buNone/>
              <a:defRPr sz="1764"/>
            </a:lvl5pPr>
          </a:lstStyle>
          <a:p>
            <a:pPr lvl="0"/>
            <a:r>
              <a:rPr lang="en-US"/>
              <a:t>##	Section Title</a:t>
            </a:r>
          </a:p>
        </p:txBody>
      </p:sp>
    </p:spTree>
    <p:extLst>
      <p:ext uri="{BB962C8B-B14F-4D97-AF65-F5344CB8AC3E}">
        <p14:creationId xmlns:p14="http://schemas.microsoft.com/office/powerpoint/2010/main" val="354986254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3"/>
            <a:ext cx="11306468" cy="287771"/>
          </a:xfrm>
        </p:spPr>
        <p:txBody>
          <a:bodyPr wrap="square" lIns="0" tIns="0" rIns="0" bIns="0">
            <a:spAutoFit/>
          </a:bodyPr>
          <a:lstStyle>
            <a:lvl1pPr marL="0" indent="0">
              <a:lnSpc>
                <a:spcPts val="2352"/>
              </a:lnSpc>
              <a:buNone/>
              <a:defRPr sz="1960" b="0" i="0">
                <a:solidFill>
                  <a:schemeClr val="tx1"/>
                </a:solidFill>
                <a:latin typeface="+mn-lt"/>
              </a:defRPr>
            </a:lvl1pPr>
            <a:lvl2pPr marL="224051" indent="0">
              <a:buNone/>
              <a:defRPr/>
            </a:lvl2pPr>
            <a:lvl3pPr marL="448102" indent="0">
              <a:buNone/>
              <a:defRPr/>
            </a:lvl3pPr>
            <a:lvl4pPr marL="672153" indent="0">
              <a:buNone/>
              <a:defRPr/>
            </a:lvl4pPr>
            <a:lvl5pPr marL="896203"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8" cy="452654"/>
          </a:xfrm>
        </p:spPr>
        <p:txBody>
          <a:bodyPr lIns="0" tIns="0" rIns="0" bIns="0"/>
          <a:lstStyle>
            <a:lvl1pPr marL="0" indent="0">
              <a:lnSpc>
                <a:spcPts val="1764"/>
              </a:lnSpc>
              <a:spcBef>
                <a:spcPts val="0"/>
              </a:spcBef>
              <a:buNone/>
              <a:defRPr sz="1372" b="1">
                <a:solidFill>
                  <a:schemeClr val="tx1"/>
                </a:solidFill>
                <a:latin typeface="+mn-lt"/>
              </a:defRPr>
            </a:lvl1pPr>
            <a:lvl2pPr marL="0" indent="0">
              <a:lnSpc>
                <a:spcPts val="1764"/>
              </a:lnSpc>
              <a:spcBef>
                <a:spcPts val="0"/>
              </a:spcBef>
              <a:buNone/>
              <a:defRPr sz="1372">
                <a:solidFill>
                  <a:schemeClr val="tx1"/>
                </a:solidFill>
              </a:defRPr>
            </a:lvl2pPr>
            <a:lvl3pPr marL="448102" indent="0">
              <a:buNone/>
              <a:defRPr/>
            </a:lvl3pPr>
            <a:lvl4pPr marL="672153" indent="0">
              <a:buNone/>
              <a:defRPr/>
            </a:lvl4pPr>
            <a:lvl5pPr marL="896203"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8"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02" indent="0">
              <a:buNone/>
              <a:defRPr/>
            </a:lvl3pPr>
            <a:lvl4pPr marL="672153" indent="0">
              <a:buNone/>
              <a:defRPr/>
            </a:lvl4pPr>
            <a:lvl5pPr marL="896203"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99149410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2"/>
              </a:lnSpc>
              <a:buNone/>
              <a:defRPr sz="1960" b="0" i="0">
                <a:solidFill>
                  <a:schemeClr val="tx1"/>
                </a:solidFill>
                <a:latin typeface="+mn-lt"/>
              </a:defRPr>
            </a:lvl1pPr>
            <a:lvl2pPr marL="224051" indent="0">
              <a:buNone/>
              <a:defRPr/>
            </a:lvl2pPr>
            <a:lvl3pPr marL="448102" indent="0">
              <a:buNone/>
              <a:defRPr/>
            </a:lvl3pPr>
            <a:lvl4pPr marL="672153" indent="0">
              <a:buNone/>
              <a:defRPr/>
            </a:lvl4pPr>
            <a:lvl5pPr marL="896203"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90"/>
            <a:ext cx="3618381" cy="2678201"/>
          </a:xfrm>
        </p:spPr>
        <p:txBody>
          <a:bodyPr lIns="0" tIns="0" rIns="0" bIns="0"/>
          <a:lstStyle>
            <a:lvl1pPr marL="0" indent="0">
              <a:lnSpc>
                <a:spcPts val="1764"/>
              </a:lnSpc>
              <a:spcBef>
                <a:spcPts val="882"/>
              </a:spcBef>
              <a:buNone/>
              <a:defRPr sz="1372" b="1">
                <a:solidFill>
                  <a:schemeClr val="accent1"/>
                </a:solidFill>
                <a:latin typeface="+mn-lt"/>
              </a:defRPr>
            </a:lvl1pPr>
            <a:lvl2pPr marL="280064" marR="0" indent="-280064" algn="l" defTabSz="914180" rtl="0" eaLnBrk="1" fontAlgn="auto" latinLnBrk="0" hangingPunct="1">
              <a:lnSpc>
                <a:spcPts val="1764"/>
              </a:lnSpc>
              <a:spcBef>
                <a:spcPts val="441"/>
              </a:spcBef>
              <a:spcAft>
                <a:spcPts val="0"/>
              </a:spcAft>
              <a:buClrTx/>
              <a:buSzPct val="90000"/>
              <a:buFont typeface="Arial" panose="020B0604020202020204" pitchFamily="34" charset="0"/>
              <a:buChar char="•"/>
              <a:tabLst/>
              <a:defRPr sz="1372">
                <a:solidFill>
                  <a:schemeClr val="tx1"/>
                </a:solidFill>
              </a:defRPr>
            </a:lvl2pPr>
            <a:lvl3pPr marL="448102" indent="0">
              <a:buNone/>
              <a:defRPr/>
            </a:lvl3pPr>
            <a:lvl4pPr marL="672153" indent="0">
              <a:buNone/>
              <a:defRPr/>
            </a:lvl4pPr>
            <a:lvl5pPr marL="896203"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4" marR="0" lvl="1" indent="-280064" algn="l" defTabSz="914180" rtl="0" eaLnBrk="1" fontAlgn="auto" latinLnBrk="0" hangingPunct="1">
              <a:lnSpc>
                <a:spcPts val="1764"/>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1" y="3160783"/>
            <a:ext cx="3597528" cy="2678201"/>
          </a:xfrm>
        </p:spPr>
        <p:txBody>
          <a:bodyPr lIns="0" tIns="0" rIns="0" bIns="0"/>
          <a:lstStyle>
            <a:lvl1pPr marL="0" marR="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064" marR="0" indent="-280064" algn="l" defTabSz="914180" rtl="0" eaLnBrk="1" fontAlgn="auto" latinLnBrk="0" hangingPunct="1">
              <a:lnSpc>
                <a:spcPts val="1764"/>
              </a:lnSpc>
              <a:spcBef>
                <a:spcPts val="441"/>
              </a:spcBef>
              <a:spcAft>
                <a:spcPts val="0"/>
              </a:spcAft>
              <a:buClrTx/>
              <a:buSzPct val="90000"/>
              <a:buFont typeface="Arial" panose="020B0604020202020204" pitchFamily="34" charset="0"/>
              <a:buChar char="•"/>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4" marR="0" lvl="1" indent="-280064" algn="l" defTabSz="914180" rtl="0" eaLnBrk="1" fontAlgn="auto" latinLnBrk="0" hangingPunct="1">
              <a:lnSpc>
                <a:spcPts val="1764"/>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678201"/>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280064" marR="0" indent="-280064" algn="l" defTabSz="914180" rtl="0" eaLnBrk="1" fontAlgn="auto" latinLnBrk="0" hangingPunct="1">
              <a:lnSpc>
                <a:spcPts val="1764"/>
              </a:lnSpc>
              <a:spcBef>
                <a:spcPts val="441"/>
              </a:spcBef>
              <a:spcAft>
                <a:spcPts val="0"/>
              </a:spcAft>
              <a:buClrTx/>
              <a:buSzPct val="90000"/>
              <a:buFont typeface="Arial" panose="020B0604020202020204" pitchFamily="34" charset="0"/>
              <a:buChar char="•"/>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4" marR="0" lvl="1" indent="-280064" algn="l" defTabSz="914180" rtl="0" eaLnBrk="1" fontAlgn="auto" latinLnBrk="0" hangingPunct="1">
              <a:lnSpc>
                <a:spcPts val="1764"/>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7489188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7701278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0"/>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3" y="1958094"/>
            <a:ext cx="2698612" cy="2411476"/>
          </a:xfrm>
        </p:spPr>
        <p:txBody>
          <a:bodyPr>
            <a:noAutofit/>
          </a:bodyPr>
          <a:lstStyle>
            <a:lvl1pPr marL="0" indent="0">
              <a:buNone/>
              <a:defRPr sz="1960"/>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0"/>
            </a:lvl1pPr>
          </a:lstStyle>
          <a:p>
            <a:pPr lvl="0"/>
            <a:r>
              <a:rPr lang="en-US"/>
              <a:t>Picture</a:t>
            </a:r>
          </a:p>
        </p:txBody>
      </p:sp>
    </p:spTree>
    <p:extLst>
      <p:ext uri="{BB962C8B-B14F-4D97-AF65-F5344CB8AC3E}">
        <p14:creationId xmlns:p14="http://schemas.microsoft.com/office/powerpoint/2010/main" val="185351937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36155"/>
            <a:ext cx="1693247" cy="1021696"/>
          </a:xfrm>
        </p:spPr>
        <p:txBody>
          <a:bodyPr>
            <a:noAutofit/>
          </a:bodyPr>
          <a:lstStyle>
            <a:lvl1pPr marL="0" indent="0">
              <a:buNone/>
              <a:defRPr sz="1960"/>
            </a:lvl1pPr>
          </a:lstStyle>
          <a:p>
            <a:pPr lvl="0"/>
            <a:r>
              <a:rPr lang="en-US"/>
              <a:t>Picture</a:t>
            </a: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6" y="3167818"/>
            <a:ext cx="1693247" cy="2778790"/>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4"/>
              </a:lnSpc>
              <a:spcBef>
                <a:spcPts val="882"/>
              </a:spcBef>
              <a:buNone/>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8"/>
            <a:ext cx="1693247" cy="2803460"/>
          </a:xfrm>
        </p:spPr>
        <p:txBody>
          <a:bodyPr lIns="0" tIns="0" rIns="0" bIns="0"/>
          <a:lstStyle>
            <a:lvl1pPr marL="0" marR="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0"/>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0"/>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0"/>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0"/>
            </a:lvl1pPr>
          </a:lstStyle>
          <a:p>
            <a:pPr lvl="0"/>
            <a:r>
              <a:rPr lang="en-US"/>
              <a:t>Picture</a:t>
            </a:r>
          </a:p>
        </p:txBody>
      </p:sp>
      <p:sp>
        <p:nvSpPr>
          <p:cNvPr id="29" name="Content Placeholder 15"/>
          <p:cNvSpPr>
            <a:spLocks noGrp="1"/>
          </p:cNvSpPr>
          <p:nvPr>
            <p:ph sz="quarter" idx="30" hasCustomPrompt="1"/>
          </p:nvPr>
        </p:nvSpPr>
        <p:spPr>
          <a:xfrm>
            <a:off x="10067661" y="2136155"/>
            <a:ext cx="1693247" cy="1021696"/>
          </a:xfrm>
        </p:spPr>
        <p:txBody>
          <a:bodyPr>
            <a:noAutofit/>
          </a:bodyPr>
          <a:lstStyle>
            <a:lvl1pPr marL="0" indent="0">
              <a:buNone/>
              <a:defRPr sz="1960"/>
            </a:lvl1pPr>
          </a:lstStyle>
          <a:p>
            <a:pPr lvl="0"/>
            <a:r>
              <a:rPr lang="en-US"/>
              <a:t>Picture</a:t>
            </a:r>
          </a:p>
        </p:txBody>
      </p:sp>
    </p:spTree>
    <p:extLst>
      <p:ext uri="{BB962C8B-B14F-4D97-AF65-F5344CB8AC3E}">
        <p14:creationId xmlns:p14="http://schemas.microsoft.com/office/powerpoint/2010/main" val="395871256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strike="noStrike">
                <a:solidFill>
                  <a:srgbClr val="2F2F2F"/>
                </a:solidFill>
              </a:defRPr>
            </a:lvl1pPr>
          </a:lstStyle>
          <a:p>
            <a:r>
              <a:rPr lang="en-US"/>
              <a:t>Title</a:t>
            </a:r>
          </a:p>
        </p:txBody>
      </p:sp>
    </p:spTree>
    <p:extLst>
      <p:ext uri="{BB962C8B-B14F-4D97-AF65-F5344CB8AC3E}">
        <p14:creationId xmlns:p14="http://schemas.microsoft.com/office/powerpoint/2010/main" val="309745441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702329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7819382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435888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30" cy="6858000"/>
          </a:xfrm>
          <a:prstGeom prst="rect">
            <a:avLst/>
          </a:prstGeom>
        </p:spPr>
      </p:pic>
      <p:sp>
        <p:nvSpPr>
          <p:cNvPr id="2" name="Title 1"/>
          <p:cNvSpPr>
            <a:spLocks noGrp="1"/>
          </p:cNvSpPr>
          <p:nvPr>
            <p:ph type="title" hasCustomPrompt="1"/>
          </p:nvPr>
        </p:nvSpPr>
        <p:spPr>
          <a:xfrm>
            <a:off x="455995"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0151259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5541959" cy="403137"/>
          </a:xfrm>
        </p:spPr>
        <p:txBody>
          <a:bodyPr wrap="square" lIns="0" tIns="0" rIns="0" bIns="0">
            <a:spAutoFit/>
          </a:bodyPr>
          <a:lstStyle>
            <a:lvl1pPr>
              <a:lnSpc>
                <a:spcPts val="3136"/>
              </a:lnSpc>
              <a:defRPr sz="2744">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1" y="0"/>
            <a:ext cx="5962159"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22078698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5" y="2126199"/>
            <a:ext cx="2680310" cy="4286639"/>
          </a:xfrm>
          <a:blipFill dpi="0" rotWithShape="1">
            <a:blip r:embed="rId2"/>
            <a:srcRect/>
            <a:stretch>
              <a:fillRect/>
            </a:stretch>
          </a:blipFill>
        </p:spPr>
        <p:txBody>
          <a:bodyPr anchor="t">
            <a:noAutofit/>
          </a:bodyPr>
          <a:lstStyle>
            <a:lvl1pPr marL="0" indent="0" algn="ctr">
              <a:buNone/>
              <a:defRPr sz="1764">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4">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4">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7" y="2126198"/>
            <a:ext cx="2680310" cy="4286639"/>
          </a:xfrm>
          <a:blipFill dpi="0" rotWithShape="1">
            <a:blip r:embed="rId5"/>
            <a:srcRect/>
            <a:stretch>
              <a:fillRect/>
            </a:stretch>
          </a:blipFill>
        </p:spPr>
        <p:txBody>
          <a:bodyPr anchor="t">
            <a:noAutofit/>
          </a:bodyPr>
          <a:lstStyle>
            <a:lvl1pPr marL="0" indent="0" algn="ctr">
              <a:buNone/>
              <a:defRPr sz="1764">
                <a:solidFill>
                  <a:schemeClr val="bg2"/>
                </a:solidFill>
              </a:defRPr>
            </a:lvl1pPr>
          </a:lstStyle>
          <a:p>
            <a:r>
              <a:rPr lang="en-US"/>
              <a:t>Drag photo here</a:t>
            </a:r>
          </a:p>
        </p:txBody>
      </p:sp>
      <p:sp>
        <p:nvSpPr>
          <p:cNvPr id="2" name="Title 1"/>
          <p:cNvSpPr>
            <a:spLocks noGrp="1"/>
          </p:cNvSpPr>
          <p:nvPr>
            <p:ph type="title" hasCustomPrompt="1"/>
          </p:nvPr>
        </p:nvSpPr>
        <p:spPr>
          <a:xfrm>
            <a:off x="455995" y="620429"/>
            <a:ext cx="5541959" cy="403137"/>
          </a:xfrm>
        </p:spPr>
        <p:txBody>
          <a:bodyPr wrap="square" lIns="0" tIns="0" rIns="0" bIns="0">
            <a:spAutoFit/>
          </a:bodyPr>
          <a:lstStyle>
            <a:lvl1pPr>
              <a:lnSpc>
                <a:spcPts val="3136"/>
              </a:lnSpc>
              <a:defRPr sz="2744">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5" y="4053249"/>
            <a:ext cx="2680310" cy="441146"/>
          </a:xfrm>
        </p:spPr>
        <p:txBody>
          <a:bodyPr/>
          <a:lstStyle>
            <a:lvl1pPr marL="0" indent="0" algn="ctr">
              <a:lnSpc>
                <a:spcPts val="1960"/>
              </a:lnSpc>
              <a:buNone/>
              <a:defRPr sz="1764">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0"/>
              </a:lnSpc>
              <a:buNone/>
              <a:defRPr sz="1764">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7" y="4053249"/>
            <a:ext cx="2680310" cy="441146"/>
          </a:xfrm>
        </p:spPr>
        <p:txBody>
          <a:bodyPr/>
          <a:lstStyle>
            <a:lvl1pPr marL="0" indent="0" algn="ctr">
              <a:lnSpc>
                <a:spcPts val="1960"/>
              </a:lnSpc>
              <a:buNone/>
              <a:defRPr sz="1764">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0"/>
              </a:lnSpc>
              <a:buNone/>
              <a:defRPr sz="1764">
                <a:solidFill>
                  <a:schemeClr val="bg2"/>
                </a:solidFill>
              </a:defRPr>
            </a:lvl1pPr>
          </a:lstStyle>
          <a:p>
            <a:pPr lvl="0"/>
            <a:r>
              <a:rPr lang="en-US"/>
              <a:t>Caption</a:t>
            </a:r>
          </a:p>
        </p:txBody>
      </p:sp>
    </p:spTree>
    <p:extLst>
      <p:ext uri="{BB962C8B-B14F-4D97-AF65-F5344CB8AC3E}">
        <p14:creationId xmlns:p14="http://schemas.microsoft.com/office/powerpoint/2010/main" val="103275874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9"/>
            <a:ext cx="3618381" cy="2602491"/>
          </a:xfrm>
          <a:blipFill>
            <a:blip r:embed="rId2"/>
            <a:stretch>
              <a:fillRect/>
            </a:stretch>
          </a:blipFill>
        </p:spPr>
        <p:txBody>
          <a:bodyPr>
            <a:noAutofit/>
          </a:bodyPr>
          <a:lstStyle>
            <a:lvl1pPr marL="0" indent="0">
              <a:buNone/>
              <a:defRPr sz="196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26199"/>
            <a:ext cx="3607487" cy="2602491"/>
          </a:xfrm>
          <a:blipFill>
            <a:blip r:embed="rId3"/>
            <a:stretch>
              <a:fillRect/>
            </a:stretch>
          </a:blipFill>
        </p:spPr>
        <p:txBody>
          <a:bodyPr>
            <a:noAutofit/>
          </a:bodyPr>
          <a:lstStyle>
            <a:lvl1pPr marL="0" indent="0">
              <a:buNone/>
              <a:defRPr sz="196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9"/>
            <a:ext cx="3623051" cy="2602491"/>
          </a:xfrm>
          <a:blipFill>
            <a:blip r:embed="rId4"/>
            <a:stretch>
              <a:fillRect/>
            </a:stretch>
          </a:blipFill>
        </p:spPr>
        <p:txBody>
          <a:bodyPr>
            <a:noAutofit/>
          </a:bodyPr>
          <a:lstStyle>
            <a:lvl1pPr marL="0" indent="0">
              <a:buNone/>
              <a:defRPr sz="1960">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4"/>
              </a:lnSpc>
              <a:spcBef>
                <a:spcPts val="882"/>
              </a:spcBef>
              <a:buNone/>
              <a:defRPr sz="1372" b="1">
                <a:solidFill>
                  <a:schemeClr val="accent1"/>
                </a:solidFill>
                <a:latin typeface="+mn-lt"/>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4"/>
              </a:lnSpc>
              <a:spcBef>
                <a:spcPts val="882"/>
              </a:spcBef>
              <a:buNone/>
              <a:defRPr sz="1372">
                <a:solidFill>
                  <a:schemeClr val="accent1"/>
                </a:solidFill>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4"/>
              </a:lnSpc>
              <a:spcBef>
                <a:spcPts val="882"/>
              </a:spcBef>
              <a:buNone/>
              <a:defRPr sz="1372">
                <a:solidFill>
                  <a:schemeClr val="accent1"/>
                </a:solidFill>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83159818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2"/>
              </a:lnSpc>
              <a:buNone/>
              <a:defRPr sz="1960" b="0" i="0">
                <a:solidFill>
                  <a:schemeClr val="tx1"/>
                </a:solidFill>
                <a:latin typeface="+mn-lt"/>
              </a:defRPr>
            </a:lvl1pPr>
            <a:lvl2pPr marL="224051" indent="0">
              <a:buNone/>
              <a:defRPr/>
            </a:lvl2pPr>
            <a:lvl3pPr marL="448102" indent="0">
              <a:buNone/>
              <a:defRPr/>
            </a:lvl3pPr>
            <a:lvl4pPr marL="672153" indent="0">
              <a:buNone/>
              <a:defRPr/>
            </a:lvl4pPr>
            <a:lvl5pPr marL="896203"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6" y="2707597"/>
            <a:ext cx="4758210" cy="2521331"/>
          </a:xfrm>
        </p:spPr>
        <p:txBody>
          <a:bodyPr lIns="0" tIns="0" rIns="0" bIns="0"/>
          <a:lstStyle>
            <a:lvl1pPr marL="280064" indent="-280064">
              <a:lnSpc>
                <a:spcPts val="1764"/>
              </a:lnSpc>
              <a:spcBef>
                <a:spcPts val="0"/>
              </a:spcBef>
              <a:buFont typeface="Arial" panose="020B0604020202020204" pitchFamily="34" charset="0"/>
              <a:buChar char="•"/>
              <a:defRPr sz="1372" b="0" i="0">
                <a:solidFill>
                  <a:schemeClr val="tx1"/>
                </a:solidFill>
                <a:latin typeface="+mn-lt"/>
              </a:defRPr>
            </a:lvl1pPr>
            <a:lvl2pPr marL="0" indent="0">
              <a:lnSpc>
                <a:spcPts val="1764"/>
              </a:lnSpc>
              <a:spcBef>
                <a:spcPts val="0"/>
              </a:spcBef>
              <a:buNone/>
              <a:defRPr sz="1372">
                <a:solidFill>
                  <a:schemeClr val="tx1"/>
                </a:solidFill>
              </a:defRPr>
            </a:lvl2pPr>
            <a:lvl3pPr marL="448102" indent="0">
              <a:buNone/>
              <a:defRPr/>
            </a:lvl3pPr>
            <a:lvl4pPr marL="672153" indent="0">
              <a:buNone/>
              <a:defRPr/>
            </a:lvl4pPr>
            <a:lvl5pPr marL="896203"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4862268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6" y="1957473"/>
            <a:ext cx="1693247" cy="2803460"/>
          </a:xfrm>
        </p:spPr>
        <p:txBody>
          <a:bodyPr lIns="0" tIns="0" rIns="0" bIns="0"/>
          <a:lstStyle>
            <a:lvl1pPr marL="0" indent="0">
              <a:lnSpc>
                <a:spcPts val="1764"/>
              </a:lnSpc>
              <a:spcBef>
                <a:spcPts val="882"/>
              </a:spcBef>
              <a:buNone/>
              <a:defRPr sz="1372" b="1">
                <a:solidFill>
                  <a:schemeClr val="accent1"/>
                </a:solidFill>
                <a:latin typeface="+mn-lt"/>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4"/>
              </a:lnSpc>
              <a:spcBef>
                <a:spcPts val="882"/>
              </a:spcBef>
              <a:buNone/>
              <a:defRPr lang="en-US" sz="1372" b="1" kern="1200" spc="0" baseline="0" dirty="0" smtClean="0">
                <a:solidFill>
                  <a:schemeClr val="accent1"/>
                </a:solidFill>
                <a:latin typeface="+mn-lt"/>
                <a:ea typeface="+mn-ea"/>
                <a:cs typeface="+mn-cs"/>
              </a:defRPr>
            </a:lvl1pPr>
            <a:lvl2pPr marL="0" marR="0" indent="0" algn="l" defTabSz="914180" rtl="0" eaLnBrk="1" fontAlgn="auto" latinLnBrk="0" hangingPunct="1">
              <a:lnSpc>
                <a:spcPts val="1764"/>
              </a:lnSpc>
              <a:spcBef>
                <a:spcPts val="441"/>
              </a:spcBef>
              <a:spcAft>
                <a:spcPts val="0"/>
              </a:spcAft>
              <a:buClrTx/>
              <a:buSzPct val="90000"/>
              <a:buFont typeface="Arial" panose="020B0604020202020204" pitchFamily="34" charset="0"/>
              <a:buNone/>
              <a:tabLst/>
              <a:defRPr sz="1372">
                <a:solidFill>
                  <a:schemeClr val="tx1"/>
                </a:solidFill>
              </a:defRPr>
            </a:lvl2pPr>
            <a:lvl3pPr marL="448102" indent="0">
              <a:buNone/>
              <a:defRPr/>
            </a:lvl3pPr>
            <a:lvl4pPr marL="672153" indent="0">
              <a:buNone/>
              <a:defRPr/>
            </a:lvl4pPr>
            <a:lvl5pPr marL="896203" indent="0">
              <a:buNone/>
              <a:defRPr/>
            </a:lvl5pPr>
          </a:lstStyle>
          <a:p>
            <a:pPr marL="0" marR="0" lvl="0" indent="0" algn="l" defTabSz="914180"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63136766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chemeClr val="tx1"/>
                </a:solidFill>
              </a:defRPr>
            </a:lvl1pPr>
          </a:lstStyle>
          <a:p>
            <a:r>
              <a:rPr lang="en-US"/>
              <a:t>Device layout 3</a:t>
            </a:r>
          </a:p>
        </p:txBody>
      </p:sp>
    </p:spTree>
    <p:extLst>
      <p:ext uri="{BB962C8B-B14F-4D97-AF65-F5344CB8AC3E}">
        <p14:creationId xmlns:p14="http://schemas.microsoft.com/office/powerpoint/2010/main" val="1289196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2"/>
            </a:lvl1pPr>
          </a:lstStyle>
          <a:p>
            <a:r>
              <a:rPr lang="en-US"/>
              <a:t>Click icon to add chart</a:t>
            </a: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180"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2" indent="0">
              <a:buNone/>
              <a:defRPr/>
            </a:lvl3pPr>
            <a:lvl4pPr marL="672153" indent="0">
              <a:buNone/>
              <a:defRPr/>
            </a:lvl4pPr>
            <a:lvl5pPr marL="896203"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180"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02" indent="0">
              <a:buNone/>
              <a:defRPr/>
            </a:lvl3pPr>
            <a:lvl4pPr marL="672153" indent="0">
              <a:buNone/>
              <a:defRPr/>
            </a:lvl4pPr>
            <a:lvl5pPr marL="896203"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180"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2" indent="0">
              <a:buNone/>
              <a:defRPr/>
            </a:lvl3pPr>
            <a:lvl4pPr marL="672153" indent="0">
              <a:buNone/>
              <a:defRPr/>
            </a:lvl4pPr>
            <a:lvl5pPr marL="896203"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180"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2" indent="0">
              <a:buNone/>
              <a:defRPr/>
            </a:lvl3pPr>
            <a:lvl4pPr marL="672153" indent="0">
              <a:buNone/>
              <a:defRPr/>
            </a:lvl4pPr>
            <a:lvl5pPr marL="896203"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325" indent="-454325">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2"/>
            </a:lvl1pPr>
          </a:lstStyle>
          <a:p>
            <a:r>
              <a:rPr lang="en-US"/>
              <a:t>Click icon to add chart</a:t>
            </a:r>
          </a:p>
        </p:txBody>
      </p:sp>
      <p:sp>
        <p:nvSpPr>
          <p:cNvPr id="21" name="Chart Placeholder 6"/>
          <p:cNvSpPr>
            <a:spLocks noGrp="1"/>
          </p:cNvSpPr>
          <p:nvPr>
            <p:ph type="chart" sz="quarter" idx="23"/>
          </p:nvPr>
        </p:nvSpPr>
        <p:spPr>
          <a:xfrm>
            <a:off x="8139412" y="2126199"/>
            <a:ext cx="3623052" cy="3534843"/>
          </a:xfrm>
        </p:spPr>
        <p:txBody>
          <a:bodyPr anchor="ctr">
            <a:noAutofit/>
          </a:bodyPr>
          <a:lstStyle>
            <a:lvl1pPr marL="0" indent="0" algn="ctr">
              <a:buNone/>
              <a:defRPr sz="2352"/>
            </a:lvl1pPr>
          </a:lstStyle>
          <a:p>
            <a:r>
              <a:rPr lang="en-US"/>
              <a:t>Click icon to add chart</a:t>
            </a:r>
          </a:p>
        </p:txBody>
      </p:sp>
    </p:spTree>
    <p:extLst>
      <p:ext uri="{BB962C8B-B14F-4D97-AF65-F5344CB8AC3E}">
        <p14:creationId xmlns:p14="http://schemas.microsoft.com/office/powerpoint/2010/main" val="262191648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9"/>
            <a:ext cx="11306468" cy="673261"/>
          </a:xfrm>
        </p:spPr>
        <p:txBody>
          <a:bodyPr/>
          <a:lstStyle/>
          <a:p>
            <a:r>
              <a:rPr lang="en-US"/>
              <a:t>Click icon to add table</a:t>
            </a:r>
          </a:p>
        </p:txBody>
      </p:sp>
    </p:spTree>
    <p:extLst>
      <p:ext uri="{BB962C8B-B14F-4D97-AF65-F5344CB8AC3E}">
        <p14:creationId xmlns:p14="http://schemas.microsoft.com/office/powerpoint/2010/main" val="318998428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0"/>
              </a:lnSpc>
              <a:defRPr sz="2744"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6" y="440496"/>
            <a:ext cx="917173" cy="196431"/>
          </a:xfrm>
          <a:prstGeom prst="rect">
            <a:avLst/>
          </a:prstGeom>
        </p:spPr>
      </p:pic>
    </p:spTree>
    <p:extLst>
      <p:ext uri="{BB962C8B-B14F-4D97-AF65-F5344CB8AC3E}">
        <p14:creationId xmlns:p14="http://schemas.microsoft.com/office/powerpoint/2010/main" val="3001720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6"/>
            <a:ext cx="914787"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0"/>
              </a:lnSpc>
              <a:defRPr sz="2744" spc="-147" baseline="0">
                <a:solidFill>
                  <a:schemeClr val="bg2"/>
                </a:solidFill>
              </a:defRPr>
            </a:lvl1pPr>
          </a:lstStyle>
          <a:p>
            <a:r>
              <a:rPr lang="en-US"/>
              <a:t>Thank you.</a:t>
            </a:r>
          </a:p>
        </p:txBody>
      </p:sp>
    </p:spTree>
    <p:extLst>
      <p:ext uri="{BB962C8B-B14F-4D97-AF65-F5344CB8AC3E}">
        <p14:creationId xmlns:p14="http://schemas.microsoft.com/office/powerpoint/2010/main" val="581651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3" y="470067"/>
            <a:ext cx="1454257" cy="304828"/>
          </a:xfrm>
          <a:prstGeom prst="rect">
            <a:avLst/>
          </a:prstGeom>
        </p:spPr>
      </p:pic>
    </p:spTree>
    <p:extLst>
      <p:ext uri="{BB962C8B-B14F-4D97-AF65-F5344CB8AC3E}">
        <p14:creationId xmlns:p14="http://schemas.microsoft.com/office/powerpoint/2010/main" val="13139107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641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19471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37782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7028458"/>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3477872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1730130"/>
            <a:ext cx="10997184" cy="3397740"/>
          </a:xfrm>
          <a:noFill/>
        </p:spPr>
        <p:txBody>
          <a:bodyPr lIns="0" tIns="0" rIns="0" bIns="0" anchor="ctr" anchorCtr="0">
            <a:noAutofit/>
          </a:bodyPr>
          <a:lstStyle>
            <a:lvl1pPr algn="l" defTabSz="932742" rtl="0" eaLnBrk="1" latinLnBrk="0" hangingPunct="1">
              <a:lnSpc>
                <a:spcPct val="90000"/>
              </a:lnSpc>
              <a:spcBef>
                <a:spcPct val="0"/>
              </a:spcBef>
              <a:buNone/>
              <a:defRPr lang="en-US" sz="7000" b="0" kern="1200" cap="none" spc="-50" baseline="0" dirty="0">
                <a:ln w="3175">
                  <a:noFill/>
                </a:ln>
                <a:solidFill>
                  <a:schemeClr val="tx1"/>
                </a:solidFill>
                <a:effectLst/>
                <a:latin typeface="+mn-lt"/>
                <a:ea typeface="+mn-ea"/>
                <a:cs typeface="Segoe UI" pitchFamily="34" charset="0"/>
              </a:defRPr>
            </a:lvl1pPr>
          </a:lstStyle>
          <a:p>
            <a:r>
              <a:rPr lang="en-US"/>
              <a:t>Section title | Topic</a:t>
            </a:r>
          </a:p>
        </p:txBody>
      </p:sp>
    </p:spTree>
    <p:extLst>
      <p:ext uri="{BB962C8B-B14F-4D97-AF65-F5344CB8AC3E}">
        <p14:creationId xmlns:p14="http://schemas.microsoft.com/office/powerpoint/2010/main" val="2175402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6D10-D2B0-474D-9F93-E02B8C7C3586}"/>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2F6DCE5-AB13-4F11-95D8-5C5C4068BA78}"/>
              </a:ext>
            </a:extLst>
          </p:cNvPr>
          <p:cNvSpPr>
            <a:spLocks noGrp="1"/>
          </p:cNvSpPr>
          <p:nvPr>
            <p:ph sz="quarter" idx="10"/>
          </p:nvPr>
        </p:nvSpPr>
        <p:spPr>
          <a:xfrm>
            <a:off x="584200" y="1435100"/>
            <a:ext cx="11018838" cy="38702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48559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163995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9284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9E0A2-9999-4493-ACDB-2D6E94A0C478}"/>
              </a:ext>
              <a:ext uri="{C183D7F6-B498-43B3-948B-1728B52AA6E4}">
                <adec:decorative xmlns:adec="http://schemas.microsoft.com/office/drawing/2017/decorative" val="1"/>
              </a:ext>
            </a:extLst>
          </p:cNvPr>
          <p:cNvSpPr/>
          <p:nvPr userDrawn="1"/>
        </p:nvSpPr>
        <p:spPr>
          <a:xfrm>
            <a:off x="584200" y="3533776"/>
            <a:ext cx="6441289" cy="2604639"/>
          </a:xfrm>
          <a:prstGeom prst="rect">
            <a:avLst/>
          </a:prstGeom>
          <a:solidFill>
            <a:schemeClr val="accent2"/>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a:spLocks noGrp="1"/>
          </p:cNvSpPr>
          <p:nvPr>
            <p:ph type="title" hasCustomPrompt="1"/>
          </p:nvPr>
        </p:nvSpPr>
        <p:spPr>
          <a:xfrm>
            <a:off x="1143000" y="3721013"/>
            <a:ext cx="5773849" cy="430887"/>
          </a:xfrm>
          <a:noFill/>
        </p:spPr>
        <p:txBody>
          <a:bodyPr wrap="square" lIns="0" tIns="0" rIns="0" bIns="0" anchor="b" anchorCtr="0">
            <a:spAutoFit/>
          </a:bodyPr>
          <a:lstStyle>
            <a:lvl1pPr>
              <a:defRPr sz="2800" spc="-50" baseline="0">
                <a:solidFill>
                  <a:schemeClr val="tx1"/>
                </a:solidFill>
                <a:latin typeface="+mj-lt"/>
                <a:cs typeface="Segoe UI" panose="020B0502040204020203" pitchFamily="34" charset="0"/>
              </a:defRPr>
            </a:lvl1pPr>
          </a:lstStyle>
          <a:p>
            <a:r>
              <a:rPr lang="en-US"/>
              <a:t>Title</a:t>
            </a:r>
          </a:p>
        </p:txBody>
      </p:sp>
      <p:sp>
        <p:nvSpPr>
          <p:cNvPr id="5" name="Text Placeholder 4"/>
          <p:cNvSpPr>
            <a:spLocks noGrp="1"/>
          </p:cNvSpPr>
          <p:nvPr>
            <p:ph type="body" sz="quarter" idx="12" hasCustomPrompt="1"/>
          </p:nvPr>
        </p:nvSpPr>
        <p:spPr>
          <a:xfrm>
            <a:off x="1142999" y="4307459"/>
            <a:ext cx="5773850" cy="430887"/>
          </a:xfrm>
          <a:noFill/>
        </p:spPr>
        <p:txBody>
          <a:bodyPr wrap="square" lIns="0" tIns="0" rIns="0" bIns="0">
            <a:noAutofit/>
          </a:bodyPr>
          <a:lstStyle>
            <a:lvl1pPr marL="0" indent="0" algn="r">
              <a:spcBef>
                <a:spcPts val="0"/>
              </a:spcBef>
              <a:buNone/>
              <a:defRPr sz="1800" spc="0" baseline="0">
                <a:solidFill>
                  <a:schemeClr val="tx1"/>
                </a:solidFill>
                <a:latin typeface="+mn-lt"/>
                <a:cs typeface="Segoe UI" panose="020B0502040204020203" pitchFamily="34" charset="0"/>
              </a:defRPr>
            </a:lvl1pPr>
          </a:lstStyle>
          <a:p>
            <a:pPr lvl="0"/>
            <a:r>
              <a:rPr lang="en-US"/>
              <a:t>Subtitle</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rotWithShape="1">
          <a:blip r:embed="rId3"/>
          <a:srcRect r="78155"/>
          <a:stretch/>
        </p:blipFill>
        <p:spPr bwMode="black">
          <a:xfrm>
            <a:off x="751841" y="3790153"/>
            <a:ext cx="298450" cy="292608"/>
          </a:xfrm>
          <a:prstGeom prst="rect">
            <a:avLst/>
          </a:prstGeom>
        </p:spPr>
      </p:pic>
      <p:sp>
        <p:nvSpPr>
          <p:cNvPr id="10" name="TextBox 9">
            <a:extLst>
              <a:ext uri="{FF2B5EF4-FFF2-40B4-BE49-F238E27FC236}">
                <a16:creationId xmlns:a16="http://schemas.microsoft.com/office/drawing/2014/main" id="{BD61CB49-5706-4847-99BB-357C54A09B00}"/>
              </a:ext>
            </a:extLst>
          </p:cNvPr>
          <p:cNvSpPr txBox="1"/>
          <p:nvPr userDrawn="1"/>
        </p:nvSpPr>
        <p:spPr>
          <a:xfrm>
            <a:off x="1142997" y="5539936"/>
            <a:ext cx="5773849"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Karuana Gatimu, Community Lead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 Microsoft Teams Customer Advocacy Group</a:t>
            </a:r>
          </a:p>
        </p:txBody>
      </p:sp>
    </p:spTree>
    <p:extLst>
      <p:ext uri="{BB962C8B-B14F-4D97-AF65-F5344CB8AC3E}">
        <p14:creationId xmlns:p14="http://schemas.microsoft.com/office/powerpoint/2010/main" val="914340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783245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856694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84485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429462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99730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725799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05341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4346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4/28/2021</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0398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6569221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bg>
      <p:bgPr>
        <a:gradFill>
          <a:gsLst>
            <a:gs pos="0">
              <a:srgbClr val="BBBBBB"/>
            </a:gs>
            <a:gs pos="100000">
              <a:srgbClr val="BBBBBB">
                <a:alpha val="0"/>
              </a:srgbClr>
            </a:gs>
          </a:gsLst>
          <a:lin ang="14400000" scaled="0"/>
        </a:gradFill>
        <a:effectLst/>
      </p:bgPr>
    </p:bg>
    <p:spTree>
      <p:nvGrpSpPr>
        <p:cNvPr id="1" name=""/>
        <p:cNvGrpSpPr/>
        <p:nvPr/>
      </p:nvGrpSpPr>
      <p:grpSpPr>
        <a:xfrm>
          <a:off x="0" y="0"/>
          <a:ext cx="0" cy="0"/>
          <a:chOff x="0" y="0"/>
          <a:chExt cx="0" cy="0"/>
        </a:xfrm>
      </p:grpSpPr>
      <p:sp>
        <p:nvSpPr>
          <p:cNvPr id="10" name="Event Name">
            <a:extLst>
              <a:ext uri="{FF2B5EF4-FFF2-40B4-BE49-F238E27FC236}">
                <a16:creationId xmlns:a16="http://schemas.microsoft.com/office/drawing/2014/main" id="{B647ACB9-F152-044D-BCF5-DA20D507D90E}"/>
              </a:ext>
            </a:extLst>
          </p:cNvPr>
          <p:cNvSpPr>
            <a:spLocks noGrp="1"/>
          </p:cNvSpPr>
          <p:nvPr>
            <p:ph type="title" hasCustomPrompt="1"/>
          </p:nvPr>
        </p:nvSpPr>
        <p:spPr>
          <a:xfrm>
            <a:off x="528103" y="3279998"/>
            <a:ext cx="8555737" cy="1015663"/>
          </a:xfrm>
          <a:prstGeom prst="rect">
            <a:avLst/>
          </a:prstGeom>
        </p:spPr>
        <p:txBody>
          <a:bodyPr wrap="square" lIns="0" rIns="0" anchor="b" anchorCtr="0">
            <a:spAutoFit/>
          </a:bodyPr>
          <a:lstStyle>
            <a:lvl1pPr>
              <a:defRPr sz="6000" baseline="0">
                <a:solidFill>
                  <a:schemeClr val="tx1"/>
                </a:solidFill>
              </a:defRPr>
            </a:lvl1pPr>
          </a:lstStyle>
          <a:p>
            <a:r>
              <a:rPr lang="en-US"/>
              <a:t>MVP Global Summit</a:t>
            </a:r>
          </a:p>
        </p:txBody>
      </p:sp>
      <p:sp>
        <p:nvSpPr>
          <p:cNvPr id="9" name="Date">
            <a:extLst>
              <a:ext uri="{FF2B5EF4-FFF2-40B4-BE49-F238E27FC236}">
                <a16:creationId xmlns:a16="http://schemas.microsoft.com/office/drawing/2014/main" id="{291A4E19-E38A-F041-8E2F-2811286FB7FD}"/>
              </a:ext>
            </a:extLst>
          </p:cNvPr>
          <p:cNvSpPr>
            <a:spLocks noGrp="1"/>
          </p:cNvSpPr>
          <p:nvPr>
            <p:ph type="body" sz="quarter" idx="12" hasCustomPrompt="1"/>
          </p:nvPr>
        </p:nvSpPr>
        <p:spPr>
          <a:xfrm>
            <a:off x="582042" y="4495924"/>
            <a:ext cx="4164583" cy="276999"/>
          </a:xfrm>
          <a:prstGeom prst="rect">
            <a:avLst/>
          </a:prstGeo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effectLst/>
              </a:rPr>
              <a:t>March 29 - April 1, 2021</a:t>
            </a:r>
            <a:endParaRPr lang="en-US"/>
          </a:p>
        </p:txBody>
      </p:sp>
      <p:sp>
        <p:nvSpPr>
          <p:cNvPr id="2" name="btfpLayoutConfig" hidden="1">
            <a:extLst>
              <a:ext uri="{FF2B5EF4-FFF2-40B4-BE49-F238E27FC236}">
                <a16:creationId xmlns:a16="http://schemas.microsoft.com/office/drawing/2014/main" id="{6780586B-55DC-4FE6-BF06-C9BE4D0C4F7C}"/>
              </a:ext>
            </a:extLst>
          </p:cNvPr>
          <p:cNvSpPr txBox="1"/>
          <p:nvPr userDrawn="1"/>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overall_0_132242796415514822 columns_1_132242796415514822 </a:t>
            </a:r>
            <a:endParaRPr lang="en-US" sz="100" err="1">
              <a:gradFill flip="none" rotWithShape="1">
                <a:gsLst>
                  <a:gs pos="2917">
                    <a:srgbClr val="FFFFFF">
                      <a:alpha val="0"/>
                    </a:srgbClr>
                  </a:gs>
                  <a:gs pos="30000">
                    <a:schemeClr val="tx1">
                      <a:alpha val="0"/>
                    </a:schemeClr>
                  </a:gs>
                </a:gsLst>
                <a:lin ang="5400000" scaled="0"/>
                <a:tileRect/>
              </a:gradFill>
            </a:endParaRPr>
          </a:p>
        </p:txBody>
      </p:sp>
      <p:sp>
        <p:nvSpPr>
          <p:cNvPr id="3" name="TextBox 2">
            <a:extLst>
              <a:ext uri="{FF2B5EF4-FFF2-40B4-BE49-F238E27FC236}">
                <a16:creationId xmlns:a16="http://schemas.microsoft.com/office/drawing/2014/main" id="{E3AAF601-7020-1647-A319-75D911DEF0AA}"/>
              </a:ext>
            </a:extLst>
          </p:cNvPr>
          <p:cNvSpPr txBox="1"/>
          <p:nvPr userDrawn="1"/>
        </p:nvSpPr>
        <p:spPr>
          <a:xfrm>
            <a:off x="9999233" y="1290918"/>
            <a:ext cx="65" cy="307777"/>
          </a:xfrm>
          <a:prstGeom prst="rect">
            <a:avLst/>
          </a:prstGeom>
          <a:noFill/>
        </p:spPr>
        <p:txBody>
          <a:bodyPr wrap="none" lIns="0" tIns="0" rIns="0" bIns="0" rtlCol="0">
            <a:spAutoFit/>
          </a:bodyPr>
          <a:lstStyle/>
          <a:p>
            <a:pPr algn="l"/>
            <a:endParaRPr lang="en-US" sz="2000" err="1">
              <a:gradFill>
                <a:gsLst>
                  <a:gs pos="2917">
                    <a:schemeClr val="tx1"/>
                  </a:gs>
                  <a:gs pos="30000">
                    <a:schemeClr val="tx1"/>
                  </a:gs>
                </a:gsLst>
                <a:lin ang="5400000" scaled="0"/>
              </a:gradFill>
            </a:endParaRPr>
          </a:p>
        </p:txBody>
      </p:sp>
      <p:sp>
        <p:nvSpPr>
          <p:cNvPr id="4" name="TextBox 3">
            <a:extLst>
              <a:ext uri="{FF2B5EF4-FFF2-40B4-BE49-F238E27FC236}">
                <a16:creationId xmlns:a16="http://schemas.microsoft.com/office/drawing/2014/main" id="{3BDCDA31-9C0C-A546-BDA3-674BABE685E8}"/>
              </a:ext>
            </a:extLst>
          </p:cNvPr>
          <p:cNvSpPr txBox="1"/>
          <p:nvPr userDrawn="1"/>
        </p:nvSpPr>
        <p:spPr>
          <a:xfrm>
            <a:off x="5922169" y="8015288"/>
            <a:ext cx="65" cy="307777"/>
          </a:xfrm>
          <a:prstGeom prst="rect">
            <a:avLst/>
          </a:prstGeom>
          <a:noFill/>
        </p:spPr>
        <p:txBody>
          <a:bodyPr wrap="none" lIns="0" tIns="0" rIns="0" bIns="0" rtlCol="0">
            <a:spAutoFit/>
          </a:bodyPr>
          <a:lstStyle/>
          <a:p>
            <a:pPr algn="l"/>
            <a:endParaRPr lang="en-US" sz="20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597923781"/>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resentation Name">
            <a:extLst>
              <a:ext uri="{FF2B5EF4-FFF2-40B4-BE49-F238E27FC236}">
                <a16:creationId xmlns:a16="http://schemas.microsoft.com/office/drawing/2014/main" id="{BCAB9FA8-CF7F-B944-9561-0314ACFE512C}"/>
              </a:ext>
            </a:extLst>
          </p:cNvPr>
          <p:cNvSpPr>
            <a:spLocks noGrp="1"/>
          </p:cNvSpPr>
          <p:nvPr>
            <p:ph type="title" hasCustomPrompt="1"/>
          </p:nvPr>
        </p:nvSpPr>
        <p:spPr>
          <a:xfrm>
            <a:off x="552167" y="2789554"/>
            <a:ext cx="8555737" cy="707886"/>
          </a:xfrm>
          <a:prstGeom prst="rect">
            <a:avLst/>
          </a:prstGeom>
        </p:spPr>
        <p:txBody>
          <a:bodyPr wrap="square" lIns="0" rIns="0" anchor="b" anchorCtr="0">
            <a:spAutoFit/>
          </a:bodyPr>
          <a:lstStyle>
            <a:lvl1pPr>
              <a:defRPr sz="4000">
                <a:solidFill>
                  <a:schemeClr val="tx1"/>
                </a:solidFill>
              </a:defRPr>
            </a:lvl1pPr>
          </a:lstStyle>
          <a:p>
            <a:r>
              <a:rPr lang="en-US"/>
              <a:t>Presentation name</a:t>
            </a:r>
          </a:p>
        </p:txBody>
      </p:sp>
      <p:sp>
        <p:nvSpPr>
          <p:cNvPr id="14" name="Speaker Name and Title">
            <a:extLst>
              <a:ext uri="{FF2B5EF4-FFF2-40B4-BE49-F238E27FC236}">
                <a16:creationId xmlns:a16="http://schemas.microsoft.com/office/drawing/2014/main" id="{37E9CA04-0B6B-D040-957C-3C5E7A312EE5}"/>
              </a:ext>
            </a:extLst>
          </p:cNvPr>
          <p:cNvSpPr>
            <a:spLocks noGrp="1"/>
          </p:cNvSpPr>
          <p:nvPr>
            <p:ph type="body" sz="quarter" idx="12" hasCustomPrompt="1"/>
          </p:nvPr>
        </p:nvSpPr>
        <p:spPr>
          <a:xfrm>
            <a:off x="582042" y="3697703"/>
            <a:ext cx="4164583" cy="553998"/>
          </a:xfrm>
          <a:prstGeom prst="rect">
            <a:avLst/>
          </a:prstGeo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a:t>
            </a:r>
            <a:br>
              <a:rPr lang="en-US"/>
            </a:br>
            <a:r>
              <a:rPr lang="en-US"/>
              <a:t>Title</a:t>
            </a:r>
          </a:p>
        </p:txBody>
      </p:sp>
    </p:spTree>
    <p:extLst>
      <p:ext uri="{BB962C8B-B14F-4D97-AF65-F5344CB8AC3E}">
        <p14:creationId xmlns:p14="http://schemas.microsoft.com/office/powerpoint/2010/main" val="406753722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1107280"/>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2410094"/>
            <a:ext cx="11060178" cy="404071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561562"/>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Bullets (2 Col)">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2410094"/>
            <a:ext cx="5415759" cy="38406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A970CEB-F534-4EEF-9B54-F4AF13157AE0}"/>
              </a:ext>
            </a:extLst>
          </p:cNvPr>
          <p:cNvSpPr>
            <a:spLocks noGrp="1"/>
          </p:cNvSpPr>
          <p:nvPr>
            <p:ph sz="quarter" idx="12"/>
          </p:nvPr>
        </p:nvSpPr>
        <p:spPr>
          <a:xfrm>
            <a:off x="6189853" y="2410094"/>
            <a:ext cx="5456715" cy="38406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C20C3718-5E88-1446-B239-B88AC140385D}"/>
              </a:ext>
            </a:extLst>
          </p:cNvPr>
          <p:cNvSpPr>
            <a:spLocks noGrp="1"/>
          </p:cNvSpPr>
          <p:nvPr>
            <p:ph type="title"/>
          </p:nvPr>
        </p:nvSpPr>
        <p:spPr>
          <a:xfrm>
            <a:off x="588263" y="1107280"/>
            <a:ext cx="7508990" cy="1106905"/>
          </a:xfrm>
          <a:prstGeom prst="rect">
            <a:avLst/>
          </a:prstGeo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86634813"/>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932530-3FBE-5A42-9B04-A71A22669E03}"/>
              </a:ext>
            </a:extLst>
          </p:cNvPr>
          <p:cNvSpPr>
            <a:spLocks noGrp="1"/>
          </p:cNvSpPr>
          <p:nvPr>
            <p:ph type="title"/>
          </p:nvPr>
        </p:nvSpPr>
        <p:spPr>
          <a:xfrm>
            <a:off x="588263" y="1107281"/>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85AEE1C2-4909-C34F-8C3B-1FECFD978455}"/>
              </a:ext>
            </a:extLst>
          </p:cNvPr>
          <p:cNvSpPr>
            <a:spLocks noGrp="1"/>
          </p:cNvSpPr>
          <p:nvPr>
            <p:ph sz="quarter" idx="11"/>
          </p:nvPr>
        </p:nvSpPr>
        <p:spPr>
          <a:xfrm>
            <a:off x="586390" y="2410095"/>
            <a:ext cx="3566510" cy="402642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78377DE-DBE9-4E42-AE4E-89764637DB97}"/>
              </a:ext>
            </a:extLst>
          </p:cNvPr>
          <p:cNvSpPr>
            <a:spLocks noGrp="1"/>
          </p:cNvSpPr>
          <p:nvPr>
            <p:ph type="pic" sz="quarter" idx="13"/>
          </p:nvPr>
        </p:nvSpPr>
        <p:spPr>
          <a:xfrm>
            <a:off x="4348480" y="2410095"/>
            <a:ext cx="7298088" cy="4026424"/>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38178156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4CA801-4D61-664C-82C4-0B15DE14F9C1}"/>
              </a:ext>
            </a:extLst>
          </p:cNvPr>
          <p:cNvSpPr>
            <a:spLocks noGrp="1"/>
          </p:cNvSpPr>
          <p:nvPr>
            <p:ph type="title"/>
          </p:nvPr>
        </p:nvSpPr>
        <p:spPr>
          <a:xfrm>
            <a:off x="588263" y="1107281"/>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6C3DB885-D7C4-944E-A71A-D28B2FADFB1B}"/>
              </a:ext>
            </a:extLst>
          </p:cNvPr>
          <p:cNvSpPr>
            <a:spLocks noGrp="1"/>
          </p:cNvSpPr>
          <p:nvPr>
            <p:ph sz="quarter" idx="11"/>
          </p:nvPr>
        </p:nvSpPr>
        <p:spPr>
          <a:xfrm>
            <a:off x="4342757" y="2410095"/>
            <a:ext cx="7260979" cy="402642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
            <a:extLst>
              <a:ext uri="{FF2B5EF4-FFF2-40B4-BE49-F238E27FC236}">
                <a16:creationId xmlns:a16="http://schemas.microsoft.com/office/drawing/2014/main" id="{1AEA95A8-4898-0D49-940C-E825DA81394B}"/>
              </a:ext>
            </a:extLst>
          </p:cNvPr>
          <p:cNvSpPr>
            <a:spLocks noGrp="1"/>
          </p:cNvSpPr>
          <p:nvPr>
            <p:ph type="pic" sz="quarter" idx="13"/>
          </p:nvPr>
        </p:nvSpPr>
        <p:spPr>
          <a:xfrm>
            <a:off x="588263" y="2410095"/>
            <a:ext cx="3397950" cy="4026424"/>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1502761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2A826B-C457-0C4E-ADD8-65F91F2AA902}"/>
              </a:ext>
            </a:extLst>
          </p:cNvPr>
          <p:cNvSpPr>
            <a:spLocks noGrp="1"/>
          </p:cNvSpPr>
          <p:nvPr>
            <p:ph type="title"/>
          </p:nvPr>
        </p:nvSpPr>
        <p:spPr>
          <a:xfrm>
            <a:off x="588263" y="1107281"/>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328D7AA7-4B7E-8643-8A3A-804B8358284D}"/>
              </a:ext>
            </a:extLst>
          </p:cNvPr>
          <p:cNvSpPr>
            <a:spLocks noGrp="1"/>
          </p:cNvSpPr>
          <p:nvPr>
            <p:ph sz="quarter" idx="11"/>
          </p:nvPr>
        </p:nvSpPr>
        <p:spPr>
          <a:xfrm>
            <a:off x="586390" y="2410095"/>
            <a:ext cx="10965054" cy="402642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6641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2 Col)">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1CEC6538-6B8D-E342-BC54-87C4439E5B5D}"/>
              </a:ext>
            </a:extLst>
          </p:cNvPr>
          <p:cNvSpPr>
            <a:spLocks noGrp="1"/>
          </p:cNvSpPr>
          <p:nvPr>
            <p:ph sz="quarter" idx="11"/>
          </p:nvPr>
        </p:nvSpPr>
        <p:spPr>
          <a:xfrm>
            <a:off x="586390" y="2410094"/>
            <a:ext cx="5415759" cy="38406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5B725BE-3088-094D-9459-B078290CAB27}"/>
              </a:ext>
            </a:extLst>
          </p:cNvPr>
          <p:cNvSpPr>
            <a:spLocks noGrp="1"/>
          </p:cNvSpPr>
          <p:nvPr>
            <p:ph sz="quarter" idx="12"/>
          </p:nvPr>
        </p:nvSpPr>
        <p:spPr>
          <a:xfrm>
            <a:off x="6189853" y="2410094"/>
            <a:ext cx="5456715" cy="38406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9596587A-5A28-4946-A07C-A64E320914AD}"/>
              </a:ext>
            </a:extLst>
          </p:cNvPr>
          <p:cNvSpPr>
            <a:spLocks noGrp="1"/>
          </p:cNvSpPr>
          <p:nvPr>
            <p:ph type="title"/>
          </p:nvPr>
        </p:nvSpPr>
        <p:spPr>
          <a:xfrm>
            <a:off x="588263" y="1107280"/>
            <a:ext cx="7508990" cy="1106905"/>
          </a:xfrm>
          <a:prstGeom prst="rect">
            <a:avLst/>
          </a:prstGeo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306866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0594BB-F758-D340-B6C9-F61816CAD541}"/>
              </a:ext>
            </a:extLst>
          </p:cNvPr>
          <p:cNvSpPr>
            <a:spLocks noGrp="1"/>
          </p:cNvSpPr>
          <p:nvPr>
            <p:ph type="title"/>
          </p:nvPr>
        </p:nvSpPr>
        <p:spPr>
          <a:xfrm>
            <a:off x="588263" y="1107280"/>
            <a:ext cx="7508990" cy="1106905"/>
          </a:xfrm>
          <a:prstGeom prst="rect">
            <a:avLst/>
          </a:prstGeo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8667832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enter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2D54CD-F1BC-441E-B8B7-B1860F480F38}"/>
              </a:ext>
            </a:extLst>
          </p:cNvPr>
          <p:cNvSpPr>
            <a:spLocks noGrp="1"/>
          </p:cNvSpPr>
          <p:nvPr>
            <p:ph type="title"/>
          </p:nvPr>
        </p:nvSpPr>
        <p:spPr>
          <a:xfrm>
            <a:off x="910975" y="1914525"/>
            <a:ext cx="10370050" cy="3781425"/>
          </a:xfrm>
          <a:prstGeom prst="rect">
            <a:avLst/>
          </a:prstGeom>
        </p:spPr>
        <p:txBody>
          <a:bodyPr anchor="ctr" anchorCtr="0"/>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67627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2 (Text Graphic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EF1FB-A89E-5E40-B2A9-FE4EB5CBB176}"/>
              </a:ext>
            </a:extLst>
          </p:cNvPr>
          <p:cNvSpPr>
            <a:spLocks noGrp="1"/>
          </p:cNvSpPr>
          <p:nvPr>
            <p:ph type="title"/>
          </p:nvPr>
        </p:nvSpPr>
        <p:spPr>
          <a:xfrm>
            <a:off x="588263" y="457199"/>
            <a:ext cx="4946263" cy="1106905"/>
          </a:xfrm>
          <a:prstGeom prst="rect">
            <a:avLst/>
          </a:prstGeom>
        </p:spPr>
        <p:txBody>
          <a:bodyPr/>
          <a:lstStyle>
            <a:lvl1pPr>
              <a:defRPr>
                <a:solidFill>
                  <a:schemeClr val="tx1"/>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1BEA9912-B336-734E-9BCD-BAA275370B13}"/>
              </a:ext>
            </a:extLst>
          </p:cNvPr>
          <p:cNvSpPr>
            <a:spLocks noGrp="1"/>
          </p:cNvSpPr>
          <p:nvPr>
            <p:ph sz="quarter" idx="11"/>
          </p:nvPr>
        </p:nvSpPr>
        <p:spPr>
          <a:xfrm>
            <a:off x="586391" y="1760013"/>
            <a:ext cx="4946264" cy="4640788"/>
          </a:xfrm>
          <a:prstGeom prst="rect">
            <a:avLst/>
          </a:prstGeo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
            <a:extLst>
              <a:ext uri="{FF2B5EF4-FFF2-40B4-BE49-F238E27FC236}">
                <a16:creationId xmlns:a16="http://schemas.microsoft.com/office/drawing/2014/main" id="{61F43242-F8E9-DD4D-94FB-1957E4CC7F11}"/>
              </a:ext>
            </a:extLst>
          </p:cNvPr>
          <p:cNvSpPr>
            <a:spLocks noGrp="1"/>
          </p:cNvSpPr>
          <p:nvPr>
            <p:ph sz="quarter" idx="10" hasCustomPrompt="1"/>
          </p:nvPr>
        </p:nvSpPr>
        <p:spPr>
          <a:xfrm>
            <a:off x="6096000" y="0"/>
            <a:ext cx="6096000" cy="6858000"/>
          </a:xfrm>
          <a:prstGeom prst="rect">
            <a:avLst/>
          </a:prstGeom>
          <a:solidFill>
            <a:schemeClr val="bg2"/>
          </a:solidFill>
        </p:spPr>
        <p:txBody>
          <a:bodyPr anchor="ctr" anchorCtr="0"/>
          <a:lstStyle>
            <a:lvl1pPr marL="0" indent="0" algn="ctr">
              <a:buNone/>
              <a:defRPr/>
            </a:lvl1pPr>
          </a:lstStyle>
          <a:p>
            <a:pPr lvl="0"/>
            <a:r>
              <a:rPr lang="en-US"/>
              <a:t>Click to add photo</a:t>
            </a:r>
          </a:p>
        </p:txBody>
      </p:sp>
      <p:pic>
        <p:nvPicPr>
          <p:cNvPr id="7" name="Picture 6">
            <a:extLst>
              <a:ext uri="{FF2B5EF4-FFF2-40B4-BE49-F238E27FC236}">
                <a16:creationId xmlns:a16="http://schemas.microsoft.com/office/drawing/2014/main" id="{3B4758AA-00AD-D342-9C06-A7250D2B504A}"/>
              </a:ext>
            </a:extLst>
          </p:cNvPr>
          <p:cNvPicPr>
            <a:picLocks noChangeAspect="1"/>
          </p:cNvPicPr>
          <p:nvPr userDrawn="1"/>
        </p:nvPicPr>
        <p:blipFill>
          <a:blip r:embed="rId2">
            <a:alphaModFix amt="11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60366" y="3689685"/>
            <a:ext cx="5633763" cy="3168316"/>
          </a:xfrm>
          <a:prstGeom prst="rect">
            <a:avLst/>
          </a:prstGeom>
        </p:spPr>
      </p:pic>
    </p:spTree>
    <p:extLst>
      <p:ext uri="{BB962C8B-B14F-4D97-AF65-F5344CB8AC3E}">
        <p14:creationId xmlns:p14="http://schemas.microsoft.com/office/powerpoint/2010/main" val="9651057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Section Title">
            <a:extLst>
              <a:ext uri="{FF2B5EF4-FFF2-40B4-BE49-F238E27FC236}">
                <a16:creationId xmlns:a16="http://schemas.microsoft.com/office/drawing/2014/main" id="{30255850-A627-8F43-9850-462988557095}"/>
              </a:ext>
            </a:extLst>
          </p:cNvPr>
          <p:cNvSpPr>
            <a:spLocks noGrp="1"/>
          </p:cNvSpPr>
          <p:nvPr>
            <p:ph type="title" hasCustomPrompt="1"/>
          </p:nvPr>
        </p:nvSpPr>
        <p:spPr>
          <a:xfrm>
            <a:off x="564199" y="2789554"/>
            <a:ext cx="8555737" cy="707886"/>
          </a:xfrm>
          <a:prstGeom prst="rect">
            <a:avLst/>
          </a:prstGeom>
        </p:spPr>
        <p:txBody>
          <a:bodyPr wrap="square" lIns="0" rIns="0" anchor="b" anchorCtr="0">
            <a:spAutoFit/>
          </a:bodyPr>
          <a:lstStyle>
            <a:lvl1pPr>
              <a:defRPr sz="4000">
                <a:solidFill>
                  <a:srgbClr val="243A5E"/>
                </a:solidFill>
              </a:defRPr>
            </a:lvl1pPr>
          </a:lstStyle>
          <a:p>
            <a:r>
              <a:rPr lang="en-US"/>
              <a:t>Section title</a:t>
            </a:r>
          </a:p>
        </p:txBody>
      </p:sp>
      <p:sp>
        <p:nvSpPr>
          <p:cNvPr id="4" name="Section Subhead">
            <a:extLst>
              <a:ext uri="{FF2B5EF4-FFF2-40B4-BE49-F238E27FC236}">
                <a16:creationId xmlns:a16="http://schemas.microsoft.com/office/drawing/2014/main" id="{CA4B52E3-8E1C-E940-9EF2-6A57325F97E6}"/>
              </a:ext>
            </a:extLst>
          </p:cNvPr>
          <p:cNvSpPr>
            <a:spLocks noGrp="1"/>
          </p:cNvSpPr>
          <p:nvPr>
            <p:ph type="body" sz="quarter" idx="12" hasCustomPrompt="1"/>
          </p:nvPr>
        </p:nvSpPr>
        <p:spPr>
          <a:xfrm>
            <a:off x="582042" y="3697703"/>
            <a:ext cx="4164583" cy="276999"/>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Section subhead</a:t>
            </a:r>
          </a:p>
        </p:txBody>
      </p:sp>
    </p:spTree>
    <p:extLst>
      <p:ext uri="{BB962C8B-B14F-4D97-AF65-F5344CB8AC3E}">
        <p14:creationId xmlns:p14="http://schemas.microsoft.com/office/powerpoint/2010/main" val="353752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0">
              <a:srgbClr val="BBBBBB"/>
            </a:gs>
            <a:gs pos="100000">
              <a:srgbClr val="BBBBBB">
                <a:alpha val="0"/>
              </a:srgbClr>
            </a:gs>
          </a:gsLst>
          <a:lin ang="14400000" scaled="0"/>
        </a:gradFill>
        <a:effectLst/>
      </p:bgPr>
    </p:bg>
    <p:spTree>
      <p:nvGrpSpPr>
        <p:cNvPr id="1" name=""/>
        <p:cNvGrpSpPr/>
        <p:nvPr/>
      </p:nvGrpSpPr>
      <p:grpSpPr>
        <a:xfrm>
          <a:off x="0" y="0"/>
          <a:ext cx="0" cy="0"/>
          <a:chOff x="0" y="0"/>
          <a:chExt cx="0" cy="0"/>
        </a:xfrm>
      </p:grpSpPr>
      <p:sp>
        <p:nvSpPr>
          <p:cNvPr id="2" name="Text Box 1" descr="This is a copyright notice that should be included on the final slide."/>
          <p:cNvSpPr txBox="1">
            <a:spLocks noChangeArrowheads="1"/>
          </p:cNvSpPr>
          <p:nvPr userDrawn="1"/>
        </p:nvSpPr>
        <p:spPr bwMode="blackWhite">
          <a:xfrm>
            <a:off x="299244" y="6522254"/>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13977659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losing">
    <p:bg>
      <p:bgPr>
        <a:gradFill>
          <a:gsLst>
            <a:gs pos="0">
              <a:srgbClr val="BBBBBB"/>
            </a:gs>
            <a:gs pos="100000">
              <a:srgbClr val="BBBBBB">
                <a:alpha val="0"/>
              </a:srgbClr>
            </a:gs>
          </a:gsLst>
          <a:lin ang="14400000" scaled="0"/>
        </a:gradFill>
        <a:effectLst/>
      </p:bgPr>
    </p:bg>
    <p:spTree>
      <p:nvGrpSpPr>
        <p:cNvPr id="1" name=""/>
        <p:cNvGrpSpPr/>
        <p:nvPr/>
      </p:nvGrpSpPr>
      <p:grpSpPr>
        <a:xfrm>
          <a:off x="0" y="0"/>
          <a:ext cx="0" cy="0"/>
          <a:chOff x="0" y="0"/>
          <a:chExt cx="0" cy="0"/>
        </a:xfrm>
      </p:grpSpPr>
      <p:sp>
        <p:nvSpPr>
          <p:cNvPr id="2" name="Text Box 1" descr="This is a copyright notice that should be included on the final slide."/>
          <p:cNvSpPr txBox="1">
            <a:spLocks noChangeArrowheads="1"/>
          </p:cNvSpPr>
          <p:nvPr userDrawn="1"/>
        </p:nvSpPr>
        <p:spPr bwMode="blackWhite">
          <a:xfrm>
            <a:off x="299244" y="6522254"/>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7E1F3E8D-B318-9045-A118-1D117BC8C0EE}"/>
              </a:ext>
            </a:extLst>
          </p:cNvPr>
          <p:cNvPicPr>
            <a:picLocks noChangeAspect="1"/>
          </p:cNvPicPr>
          <p:nvPr userDrawn="1"/>
        </p:nvPicPr>
        <p:blipFill>
          <a:blip r:embed="rId2"/>
          <a:stretch>
            <a:fillRect/>
          </a:stretch>
        </p:blipFill>
        <p:spPr>
          <a:xfrm>
            <a:off x="6972488" y="3921919"/>
            <a:ext cx="5219512" cy="2935349"/>
          </a:xfrm>
          <a:prstGeom prst="rect">
            <a:avLst/>
          </a:prstGeom>
        </p:spPr>
      </p:pic>
      <p:pic>
        <p:nvPicPr>
          <p:cNvPr id="6" name="Picture 5">
            <a:extLst>
              <a:ext uri="{FF2B5EF4-FFF2-40B4-BE49-F238E27FC236}">
                <a16:creationId xmlns:a16="http://schemas.microsoft.com/office/drawing/2014/main" id="{B62D2F21-8882-6E41-BEFC-95C6A7B17D6F}"/>
              </a:ext>
            </a:extLst>
          </p:cNvPr>
          <p:cNvPicPr>
            <a:picLocks noChangeAspect="1"/>
          </p:cNvPicPr>
          <p:nvPr userDrawn="1"/>
        </p:nvPicPr>
        <p:blipFill>
          <a:blip r:embed="rId3"/>
          <a:stretch>
            <a:fillRect/>
          </a:stretch>
        </p:blipFill>
        <p:spPr>
          <a:xfrm>
            <a:off x="11040665" y="197643"/>
            <a:ext cx="852091" cy="180975"/>
          </a:xfrm>
          <a:prstGeom prst="rect">
            <a:avLst/>
          </a:prstGeom>
        </p:spPr>
      </p:pic>
      <p:pic>
        <p:nvPicPr>
          <p:cNvPr id="8" name="Picture 7">
            <a:extLst>
              <a:ext uri="{FF2B5EF4-FFF2-40B4-BE49-F238E27FC236}">
                <a16:creationId xmlns:a16="http://schemas.microsoft.com/office/drawing/2014/main" id="{83CC8A06-B2AE-9D40-9889-03A063A9E25B}"/>
              </a:ext>
            </a:extLst>
          </p:cNvPr>
          <p:cNvPicPr>
            <a:picLocks noChangeAspect="1"/>
          </p:cNvPicPr>
          <p:nvPr userDrawn="1"/>
        </p:nvPicPr>
        <p:blipFill>
          <a:blip r:embed="rId4"/>
          <a:stretch>
            <a:fillRect/>
          </a:stretch>
        </p:blipFill>
        <p:spPr>
          <a:xfrm>
            <a:off x="299244" y="228024"/>
            <a:ext cx="1663700" cy="150594"/>
          </a:xfrm>
          <a:prstGeom prst="rect">
            <a:avLst/>
          </a:prstGeom>
        </p:spPr>
      </p:pic>
    </p:spTree>
    <p:extLst>
      <p:ext uri="{BB962C8B-B14F-4D97-AF65-F5344CB8AC3E}">
        <p14:creationId xmlns:p14="http://schemas.microsoft.com/office/powerpoint/2010/main" val="37152441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D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hasCustomPrompt="1"/>
          </p:nvPr>
        </p:nvSpPr>
        <p:spPr>
          <a:xfrm>
            <a:off x="588263" y="1083275"/>
            <a:ext cx="7508990" cy="1106905"/>
          </a:xfrm>
          <a:prstGeom prst="rect">
            <a:avLst/>
          </a:prstGeom>
        </p:spPr>
        <p:txBody>
          <a:bodyPr/>
          <a:lstStyle>
            <a:lvl1pPr>
              <a:defRPr>
                <a:solidFill>
                  <a:schemeClr val="tx1"/>
                </a:solidFill>
              </a:defRPr>
            </a:lvl1pPr>
          </a:lstStyle>
          <a:p>
            <a:r>
              <a:rPr lang="en-US"/>
              <a:t>Microsoft confidential</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hasCustomPrompt="1"/>
          </p:nvPr>
        </p:nvSpPr>
        <p:spPr>
          <a:xfrm>
            <a:off x="586390" y="2386089"/>
            <a:ext cx="11060178" cy="1106905"/>
          </a:xfrm>
          <a:prstGeom prst="rect">
            <a:avLst/>
          </a:prstGeo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Everything is confidential unless otherwise stated.</a:t>
            </a:r>
          </a:p>
        </p:txBody>
      </p:sp>
      <p:grpSp>
        <p:nvGrpSpPr>
          <p:cNvPr id="2" name="Group 1">
            <a:extLst>
              <a:ext uri="{FF2B5EF4-FFF2-40B4-BE49-F238E27FC236}">
                <a16:creationId xmlns:a16="http://schemas.microsoft.com/office/drawing/2014/main" id="{008918CD-1DBC-2A46-B5AA-2529BE6B5AE5}"/>
              </a:ext>
            </a:extLst>
          </p:cNvPr>
          <p:cNvGrpSpPr/>
          <p:nvPr userDrawn="1"/>
        </p:nvGrpSpPr>
        <p:grpSpPr>
          <a:xfrm>
            <a:off x="1410620" y="3250802"/>
            <a:ext cx="9370760" cy="2342690"/>
            <a:chOff x="817050" y="3415559"/>
            <a:chExt cx="8179552" cy="2044888"/>
          </a:xfrm>
        </p:grpSpPr>
        <p:pic>
          <p:nvPicPr>
            <p:cNvPr id="4" name="Picture 3">
              <a:extLst>
                <a:ext uri="{FF2B5EF4-FFF2-40B4-BE49-F238E27FC236}">
                  <a16:creationId xmlns:a16="http://schemas.microsoft.com/office/drawing/2014/main" id="{56E2E281-19FE-4B4A-A8BD-10475EEEF6C3}"/>
                </a:ext>
              </a:extLst>
            </p:cNvPr>
            <p:cNvPicPr>
              <a:picLocks noChangeAspect="1"/>
            </p:cNvPicPr>
            <p:nvPr userDrawn="1"/>
          </p:nvPicPr>
          <p:blipFill>
            <a:blip r:embed="rId2"/>
            <a:srcRect/>
            <a:stretch/>
          </p:blipFill>
          <p:spPr>
            <a:xfrm>
              <a:off x="2861938" y="3415559"/>
              <a:ext cx="2044888" cy="2044888"/>
            </a:xfrm>
            <a:prstGeom prst="rect">
              <a:avLst/>
            </a:prstGeom>
          </p:spPr>
        </p:pic>
        <p:pic>
          <p:nvPicPr>
            <p:cNvPr id="6" name="Picture 5">
              <a:extLst>
                <a:ext uri="{FF2B5EF4-FFF2-40B4-BE49-F238E27FC236}">
                  <a16:creationId xmlns:a16="http://schemas.microsoft.com/office/drawing/2014/main" id="{2310060B-8F1B-A645-874A-6B077D897E52}"/>
                </a:ext>
              </a:extLst>
            </p:cNvPr>
            <p:cNvPicPr>
              <a:picLocks noChangeAspect="1"/>
            </p:cNvPicPr>
            <p:nvPr userDrawn="1"/>
          </p:nvPicPr>
          <p:blipFill>
            <a:blip r:embed="rId3"/>
            <a:srcRect/>
            <a:stretch/>
          </p:blipFill>
          <p:spPr>
            <a:xfrm>
              <a:off x="6951714" y="3415559"/>
              <a:ext cx="2044888" cy="2044888"/>
            </a:xfrm>
            <a:prstGeom prst="rect">
              <a:avLst/>
            </a:prstGeom>
          </p:spPr>
        </p:pic>
        <p:pic>
          <p:nvPicPr>
            <p:cNvPr id="7" name="Picture 6">
              <a:extLst>
                <a:ext uri="{FF2B5EF4-FFF2-40B4-BE49-F238E27FC236}">
                  <a16:creationId xmlns:a16="http://schemas.microsoft.com/office/drawing/2014/main" id="{0BB75251-E7EC-FE42-88FF-EB1A3309309D}"/>
                </a:ext>
              </a:extLst>
            </p:cNvPr>
            <p:cNvPicPr>
              <a:picLocks noChangeAspect="1"/>
            </p:cNvPicPr>
            <p:nvPr userDrawn="1"/>
          </p:nvPicPr>
          <p:blipFill>
            <a:blip r:embed="rId4"/>
            <a:srcRect/>
            <a:stretch/>
          </p:blipFill>
          <p:spPr>
            <a:xfrm>
              <a:off x="4906826" y="3415559"/>
              <a:ext cx="2044888" cy="2044888"/>
            </a:xfrm>
            <a:prstGeom prst="rect">
              <a:avLst/>
            </a:prstGeom>
          </p:spPr>
        </p:pic>
        <p:pic>
          <p:nvPicPr>
            <p:cNvPr id="8" name="Picture 7">
              <a:extLst>
                <a:ext uri="{FF2B5EF4-FFF2-40B4-BE49-F238E27FC236}">
                  <a16:creationId xmlns:a16="http://schemas.microsoft.com/office/drawing/2014/main" id="{C4351D5E-8C92-8B4F-A317-D1EDF0815873}"/>
                </a:ext>
              </a:extLst>
            </p:cNvPr>
            <p:cNvPicPr>
              <a:picLocks noChangeAspect="1"/>
            </p:cNvPicPr>
            <p:nvPr userDrawn="1"/>
          </p:nvPicPr>
          <p:blipFill>
            <a:blip r:embed="rId5"/>
            <a:srcRect/>
            <a:stretch/>
          </p:blipFill>
          <p:spPr>
            <a:xfrm>
              <a:off x="817050" y="3415559"/>
              <a:ext cx="2044888" cy="2044888"/>
            </a:xfrm>
            <a:prstGeom prst="rect">
              <a:avLst/>
            </a:prstGeom>
          </p:spPr>
        </p:pic>
      </p:grpSp>
    </p:spTree>
    <p:extLst>
      <p:ext uri="{BB962C8B-B14F-4D97-AF65-F5344CB8AC3E}">
        <p14:creationId xmlns:p14="http://schemas.microsoft.com/office/powerpoint/2010/main" val="3866749040"/>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059F4D2-5DC8-4D9B-A631-B2F4CDE84B69}"/>
              </a:ext>
            </a:extLst>
          </p:cNvPr>
          <p:cNvSpPr txBox="1"/>
          <p:nvPr userDrawn="1"/>
        </p:nvSpPr>
        <p:spPr>
          <a:xfrm>
            <a:off x="584200" y="6375921"/>
            <a:ext cx="1751162" cy="184666"/>
          </a:xfrm>
          <a:prstGeom prst="rect">
            <a:avLst/>
          </a:prstGeom>
          <a:noFill/>
        </p:spPr>
        <p:txBody>
          <a:bodyPr wrap="square" lIns="0" tIns="0" rIns="0" bIns="0" rtlCol="0">
            <a:spAutoFit/>
          </a:bodyPr>
          <a:lstStyle/>
          <a:p>
            <a:pPr algn="l"/>
            <a:fld id="{6251796F-9FD0-4D86-8389-47457FF180D0}"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2394845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139179288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62320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63601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0033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41476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194894757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85203803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3364821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9007471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6075063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27054929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235523206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6974158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410760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16117597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56697985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38919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51608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49792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205605260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25545137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79752080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87207763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22715259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2.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3.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27.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theme" Target="../theme/theme4.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image" Target="../media/image43.emf"/><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theme" Target="../theme/theme5.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9"/>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5166" r:id="rId2"/>
    <p:sldLayoutId id="2147485172" r:id="rId3"/>
    <p:sldLayoutId id="2147484577" r:id="rId4"/>
    <p:sldLayoutId id="2147485195" r:id="rId5"/>
    <p:sldLayoutId id="2147484610" r:id="rId6"/>
    <p:sldLayoutId id="2147484710" r:id="rId7"/>
    <p:sldLayoutId id="2147484240" r:id="rId8"/>
    <p:sldLayoutId id="2147484910" r:id="rId9"/>
    <p:sldLayoutId id="2147484911" r:id="rId10"/>
    <p:sldLayoutId id="2147485050" r:id="rId11"/>
    <p:sldLayoutId id="2147485165" r:id="rId12"/>
    <p:sldLayoutId id="2147484941" r:id="rId13"/>
    <p:sldLayoutId id="2147484942" r:id="rId14"/>
    <p:sldLayoutId id="2147485162" r:id="rId15"/>
    <p:sldLayoutId id="2147484639" r:id="rId16"/>
    <p:sldLayoutId id="2147484833" r:id="rId17"/>
    <p:sldLayoutId id="2147484934" r:id="rId18"/>
    <p:sldLayoutId id="2147484834" r:id="rId19"/>
    <p:sldLayoutId id="2147484935" r:id="rId20"/>
    <p:sldLayoutId id="2147484835" r:id="rId21"/>
    <p:sldLayoutId id="2147484922" r:id="rId22"/>
    <p:sldLayoutId id="2147484923" r:id="rId23"/>
    <p:sldLayoutId id="2147484924" r:id="rId24"/>
    <p:sldLayoutId id="2147484839" r:id="rId25"/>
    <p:sldLayoutId id="2147484840" r:id="rId26"/>
    <p:sldLayoutId id="2147484841" r:id="rId27"/>
    <p:sldLayoutId id="2147484842" r:id="rId28"/>
    <p:sldLayoutId id="2147484843" r:id="rId29"/>
    <p:sldLayoutId id="2147484938" r:id="rId30"/>
    <p:sldLayoutId id="2147484939" r:id="rId31"/>
    <p:sldLayoutId id="2147484940" r:id="rId32"/>
    <p:sldLayoutId id="2147485161" r:id="rId33"/>
    <p:sldLayoutId id="2147485152" r:id="rId34"/>
    <p:sldLayoutId id="2147485153" r:id="rId35"/>
    <p:sldLayoutId id="2147485154" r:id="rId36"/>
    <p:sldLayoutId id="2147484945" r:id="rId37"/>
    <p:sldLayoutId id="2147484249" r:id="rId38"/>
    <p:sldLayoutId id="2147484640" r:id="rId39"/>
    <p:sldLayoutId id="2147484584" r:id="rId40"/>
    <p:sldLayoutId id="2147485209" r:id="rId41"/>
    <p:sldLayoutId id="2147484583" r:id="rId42"/>
    <p:sldLayoutId id="2147485261" r:id="rId43"/>
    <p:sldLayoutId id="2147484671" r:id="rId44"/>
    <p:sldLayoutId id="2147484673" r:id="rId45"/>
    <p:sldLayoutId id="2147484299" r:id="rId46"/>
    <p:sldLayoutId id="2147484263"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4/28/2021</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2066048562"/>
      </p:ext>
    </p:extLst>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 id="21474852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BBBBBB"/>
            </a:gs>
            <a:gs pos="100000">
              <a:srgbClr val="BBBBBB">
                <a:alpha val="0"/>
              </a:srgbClr>
            </a:gs>
          </a:gsLst>
          <a:lin ang="14400000" scaled="0"/>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440BE9-FB7B-B047-8F94-301096C62764}"/>
              </a:ext>
            </a:extLst>
          </p:cNvPr>
          <p:cNvGrpSpPr/>
          <p:nvPr userDrawn="1"/>
        </p:nvGrpSpPr>
        <p:grpSpPr>
          <a:xfrm rot="5400000">
            <a:off x="8799956" y="3655407"/>
            <a:ext cx="8028432" cy="671318"/>
            <a:chOff x="2697136" y="3906990"/>
            <a:chExt cx="8028432" cy="671318"/>
          </a:xfrm>
        </p:grpSpPr>
        <p:pic>
          <p:nvPicPr>
            <p:cNvPr id="49"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D7C23672-022A-8249-BC07-90C66FCA7091}"/>
                </a:ext>
                <a:ext uri="{C183D7F6-B498-43B3-948B-1728B52AA6E4}">
                  <adec:decorative xmlns:adec="http://schemas.microsoft.com/office/drawing/2017/decorative" val="0"/>
                </a:ext>
              </a:extLst>
            </p:cNvPr>
            <p:cNvPicPr>
              <a:picLocks noChangeAspect="1"/>
            </p:cNvPicPr>
            <p:nvPr userDrawn="1"/>
          </p:nvPicPr>
          <p:blipFill rotWithShape="1">
            <a:blip r:embed="rId18"/>
            <a:srcRect l="762" t="81642"/>
            <a:stretch/>
          </p:blipFill>
          <p:spPr>
            <a:xfrm>
              <a:off x="3867568" y="4148055"/>
              <a:ext cx="6858000" cy="214882"/>
            </a:xfrm>
            <a:prstGeom prst="rect">
              <a:avLst/>
            </a:prstGeom>
          </p:spPr>
        </p:pic>
        <p:pic>
          <p:nvPicPr>
            <p:cNvPr id="50"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891C1777-828C-934E-ACF8-094CE9E57516}"/>
                </a:ext>
                <a:ext uri="{C183D7F6-B498-43B3-948B-1728B52AA6E4}">
                  <adec:decorative xmlns:adec="http://schemas.microsoft.com/office/drawing/2017/decorative" val="0"/>
                </a:ext>
              </a:extLst>
            </p:cNvPr>
            <p:cNvPicPr>
              <a:picLocks noChangeAspect="1"/>
            </p:cNvPicPr>
            <p:nvPr userDrawn="1"/>
          </p:nvPicPr>
          <p:blipFill rotWithShape="1">
            <a:blip r:embed="rId18"/>
            <a:srcRect l="762" t="2805" b="78837"/>
            <a:stretch/>
          </p:blipFill>
          <p:spPr>
            <a:xfrm>
              <a:off x="3867568" y="3906990"/>
              <a:ext cx="6858000" cy="214882"/>
            </a:xfrm>
            <a:prstGeom prst="rect">
              <a:avLst/>
            </a:prstGeom>
          </p:spPr>
        </p:pic>
        <p:pic>
          <p:nvPicPr>
            <p:cNvPr id="5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E4D2B9D-F980-FE42-A8E2-680385BD3F7C}"/>
                </a:ext>
                <a:ext uri="{C183D7F6-B498-43B3-948B-1728B52AA6E4}">
                  <adec:decorative xmlns:adec="http://schemas.microsoft.com/office/drawing/2017/decorative" val="0"/>
                </a:ext>
              </a:extLst>
            </p:cNvPr>
            <p:cNvPicPr>
              <a:picLocks noChangeAspect="1"/>
            </p:cNvPicPr>
            <p:nvPr userDrawn="1"/>
          </p:nvPicPr>
          <p:blipFill rotWithShape="1">
            <a:blip r:embed="rId18"/>
            <a:srcRect l="66959" t="22313" r="16443" b="20453"/>
            <a:stretch/>
          </p:blipFill>
          <p:spPr>
            <a:xfrm>
              <a:off x="2697136" y="3908384"/>
              <a:ext cx="1146986" cy="669924"/>
            </a:xfrm>
            <a:prstGeom prst="rect">
              <a:avLst/>
            </a:prstGeom>
          </p:spPr>
        </p:pic>
      </p:grpSp>
      <p:sp>
        <p:nvSpPr>
          <p:cNvPr id="2" name="btfpLayoutConfig" hidden="1">
            <a:extLst>
              <a:ext uri="{FF2B5EF4-FFF2-40B4-BE49-F238E27FC236}">
                <a16:creationId xmlns:a16="http://schemas.microsoft.com/office/drawing/2014/main" id="{386F9976-E726-4022-822A-C3E62F45D549}"/>
              </a:ext>
            </a:extLst>
          </p:cNvPr>
          <p:cNvSpPr txBox="1"/>
          <p:nvPr userDrawn="1"/>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overall_0_132242752929755876 columns_1_132242752929755876 </a:t>
            </a:r>
            <a:endParaRPr lang="en-US" sz="100" err="1">
              <a:gradFill flip="none" rotWithShape="1">
                <a:gsLst>
                  <a:gs pos="2917">
                    <a:srgbClr val="FFFFFF">
                      <a:alpha val="0"/>
                    </a:srgbClr>
                  </a:gs>
                  <a:gs pos="30000">
                    <a:schemeClr val="tx1">
                      <a:alpha val="0"/>
                    </a:schemeClr>
                  </a:gs>
                </a:gsLst>
                <a:lin ang="5400000" scaled="0"/>
                <a:tileRect/>
              </a:gradFill>
            </a:endParaRPr>
          </a:p>
        </p:txBody>
      </p:sp>
      <p:pic>
        <p:nvPicPr>
          <p:cNvPr id="6" name="Picture 5">
            <a:extLst>
              <a:ext uri="{FF2B5EF4-FFF2-40B4-BE49-F238E27FC236}">
                <a16:creationId xmlns:a16="http://schemas.microsoft.com/office/drawing/2014/main" id="{12FB97FA-7274-C94D-93CC-BF6E102B527D}"/>
              </a:ext>
            </a:extLst>
          </p:cNvPr>
          <p:cNvPicPr>
            <a:picLocks noChangeAspect="1"/>
          </p:cNvPicPr>
          <p:nvPr userDrawn="1"/>
        </p:nvPicPr>
        <p:blipFill>
          <a:blip r:embed="rId19"/>
          <a:stretch>
            <a:fillRect/>
          </a:stretch>
        </p:blipFill>
        <p:spPr>
          <a:xfrm>
            <a:off x="7658100" y="4307493"/>
            <a:ext cx="4533900" cy="2549775"/>
          </a:xfrm>
          <a:prstGeom prst="rect">
            <a:avLst/>
          </a:prstGeom>
        </p:spPr>
      </p:pic>
    </p:spTree>
    <p:extLst>
      <p:ext uri="{BB962C8B-B14F-4D97-AF65-F5344CB8AC3E}">
        <p14:creationId xmlns:p14="http://schemas.microsoft.com/office/powerpoint/2010/main" val="252267641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7051">
                <a:schemeClr val="tx1"/>
              </a:gs>
              <a:gs pos="20000">
                <a:schemeClr val="tx1"/>
              </a:gs>
            </a:gsLst>
            <a:lin ang="5400000" scaled="1"/>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4189239851"/>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 id="2147485239" r:id="rId12"/>
    <p:sldLayoutId id="2147485240" r:id="rId13"/>
    <p:sldLayoutId id="2147485241" r:id="rId14"/>
    <p:sldLayoutId id="2147485242" r:id="rId15"/>
    <p:sldLayoutId id="2147485243" r:id="rId16"/>
    <p:sldLayoutId id="2147485244" r:id="rId17"/>
    <p:sldLayoutId id="2147485245" r:id="rId18"/>
    <p:sldLayoutId id="2147485246" r:id="rId19"/>
    <p:sldLayoutId id="2147485247" r:id="rId20"/>
    <p:sldLayoutId id="2147485248" r:id="rId21"/>
    <p:sldLayoutId id="2147485249" r:id="rId22"/>
    <p:sldLayoutId id="2147485250" r:id="rId23"/>
    <p:sldLayoutId id="2147485251" r:id="rId24"/>
    <p:sldLayoutId id="2147485252" r:id="rId25"/>
    <p:sldLayoutId id="2147485253" r:id="rId26"/>
    <p:sldLayoutId id="2147485254" r:id="rId27"/>
    <p:sldLayoutId id="2147485255" r:id="rId28"/>
    <p:sldLayoutId id="2147485256" r:id="rId29"/>
    <p:sldLayoutId id="2147485257" r:id="rId30"/>
    <p:sldLayoutId id="2147485258" r:id="rId31"/>
    <p:sldLayoutId id="2147485259" r:id="rId32"/>
    <p:sldLayoutId id="2147485260" r:id="rId33"/>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9"/>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335833119"/>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 id="2147485274" r:id="rId12"/>
    <p:sldLayoutId id="2147485275" r:id="rId13"/>
    <p:sldLayoutId id="2147485276" r:id="rId14"/>
    <p:sldLayoutId id="2147485277" r:id="rId15"/>
    <p:sldLayoutId id="2147485278" r:id="rId16"/>
    <p:sldLayoutId id="2147485279" r:id="rId17"/>
    <p:sldLayoutId id="2147485280" r:id="rId18"/>
    <p:sldLayoutId id="2147485281" r:id="rId19"/>
    <p:sldLayoutId id="2147485282" r:id="rId20"/>
    <p:sldLayoutId id="2147485283" r:id="rId21"/>
    <p:sldLayoutId id="2147485284" r:id="rId22"/>
    <p:sldLayoutId id="2147485285" r:id="rId23"/>
    <p:sldLayoutId id="2147485286" r:id="rId24"/>
    <p:sldLayoutId id="2147485287" r:id="rId25"/>
    <p:sldLayoutId id="2147485288" r:id="rId26"/>
    <p:sldLayoutId id="2147485289" r:id="rId27"/>
  </p:sldLayoutIdLst>
  <p:transition>
    <p:fade/>
  </p:transition>
  <p:txStyles>
    <p:titleStyle>
      <a:lvl1pPr algn="l" defTabSz="914180"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1"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2"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4" kern="1200" spc="0" baseline="0">
          <a:gradFill>
            <a:gsLst>
              <a:gs pos="1250">
                <a:schemeClr val="tx1"/>
              </a:gs>
              <a:gs pos="100000">
                <a:schemeClr val="tx1"/>
              </a:gs>
            </a:gsLst>
            <a:lin ang="5400000" scaled="0"/>
          </a:gradFill>
          <a:latin typeface="+mn-lt"/>
          <a:ea typeface="+mn-ea"/>
          <a:cs typeface="+mn-cs"/>
        </a:defRPr>
      </a:lvl2pPr>
      <a:lvl3pPr marL="672153"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203"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6" kern="1200" spc="0" baseline="0">
          <a:gradFill>
            <a:gsLst>
              <a:gs pos="1250">
                <a:schemeClr val="tx1"/>
              </a:gs>
              <a:gs pos="100000">
                <a:schemeClr val="tx1"/>
              </a:gs>
            </a:gsLst>
            <a:lin ang="5400000" scaled="0"/>
          </a:gradFill>
          <a:latin typeface="+mn-lt"/>
          <a:ea typeface="+mn-ea"/>
          <a:cs typeface="+mn-cs"/>
        </a:defRPr>
      </a:lvl4pPr>
      <a:lvl5pPr marL="1120254"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6"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jpe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sv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sv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78.sv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89.png"/><Relationship Id="rId4" Type="http://schemas.openxmlformats.org/officeDocument/2006/relationships/image" Target="../media/image76.sv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tiff"/><Relationship Id="rId4" Type="http://schemas.openxmlformats.org/officeDocument/2006/relationships/image" Target="../media/image9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HybridWorkplaceGuides" TargetMode="External"/><Relationship Id="rId2" Type="http://schemas.openxmlformats.org/officeDocument/2006/relationships/hyperlink" Target="https://aka.ms/WorkplaceTransformationSite" TargetMode="External"/><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aka.ms/WorkplaceTransformationSit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hyperlink" Target="https://aka.ms/HybridWorkplaceGuides"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aka.ms/m365lp"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hyperlink" Target="https://aka.ms/WorkplaceTransformationSite" TargetMode="External"/><Relationship Id="rId2" Type="http://schemas.openxmlformats.org/officeDocument/2006/relationships/hyperlink" Target="https://aka.ms/WorkplaceSiteBlog"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aka.ms/SuccessSite" TargetMode="External"/><Relationship Id="rId2" Type="http://schemas.openxmlformats.org/officeDocument/2006/relationships/notesSlide" Target="../notesSlides/notesSlide15.xml"/><Relationship Id="rId1" Type="http://schemas.openxmlformats.org/officeDocument/2006/relationships/slideLayout" Target="../slideLayouts/slideLayout113.xml"/><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hyperlink" Target="https://www.microsoft.com/events" TargetMode="External"/><Relationship Id="rId2" Type="http://schemas.openxmlformats.org/officeDocument/2006/relationships/hyperlink" Target="https://aka.ms/AbilitySummit" TargetMode="Externa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hyperlink" Target="https://aka.ms/Microsoft365ChampionCallFeedback" TargetMode="External"/><Relationship Id="rId2" Type="http://schemas.openxmlformats.org/officeDocument/2006/relationships/hyperlink" Target="https://pnp.github.io/sharing-is-caring/" TargetMode="External"/><Relationship Id="rId1" Type="http://schemas.openxmlformats.org/officeDocument/2006/relationships/slideLayout" Target="../slideLayouts/slideLayout10.xml"/><Relationship Id="rId5" Type="http://schemas.openxmlformats.org/officeDocument/2006/relationships/hyperlink" Target="https://aka.ms/M365Champions" TargetMode="External"/><Relationship Id="rId4" Type="http://schemas.openxmlformats.org/officeDocument/2006/relationships/hyperlink" Target="https://aka.ms/DrivingAdop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58.jpeg"/><Relationship Id="rId5" Type="http://schemas.openxmlformats.org/officeDocument/2006/relationships/hyperlink" Target="https://www.microsoft.com/en-us/corporate-responsibility/philanthropies/employee-engagement"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62.xml"/><Relationship Id="rId6" Type="http://schemas.openxmlformats.org/officeDocument/2006/relationships/image" Target="../media/image63.png"/><Relationship Id="rId5" Type="http://schemas.openxmlformats.org/officeDocument/2006/relationships/hyperlink" Target="https://support.office.com/en-us/article/Rehearse-your-slide-show-with-Presenter-Coach-cd7fc941-5c3b-498c-a225-83ef3f64f07b" TargetMode="External"/><Relationship Id="rId10" Type="http://schemas.openxmlformats.org/officeDocument/2006/relationships/hyperlink" Target="https://support.office.com/article/039aa2cc-67fa-4fb5-9677-46ed8a060c8c" TargetMode="External"/><Relationship Id="rId4" Type="http://schemas.openxmlformats.org/officeDocument/2006/relationships/image" Target="../media/image62.svg"/><Relationship Id="rId9" Type="http://schemas.openxmlformats.org/officeDocument/2006/relationships/hyperlink" Target="https://techcommunity.microsoft.com/t5/microsoft-365-blog/introducing-powerpoint-live-in-microsoft-teams/ba-p/214098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ka.ms/StorytellingforChampions"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https://www.glintinc.com/blog/the-elements-of-people-success/"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1AE43-8ACC-4E8A-A23E-E8BDA8C2A1F1}"/>
              </a:ext>
            </a:extLst>
          </p:cNvPr>
          <p:cNvSpPr>
            <a:spLocks noGrp="1"/>
          </p:cNvSpPr>
          <p:nvPr>
            <p:ph type="title"/>
          </p:nvPr>
        </p:nvSpPr>
        <p:spPr/>
        <p:txBody>
          <a:bodyPr/>
          <a:lstStyle/>
          <a:p>
            <a:r>
              <a:rPr lang="en-US"/>
              <a:t>Microsoft 365 Champion Community</a:t>
            </a:r>
          </a:p>
        </p:txBody>
      </p:sp>
      <p:sp>
        <p:nvSpPr>
          <p:cNvPr id="5" name="Text Placeholder 4"/>
          <p:cNvSpPr>
            <a:spLocks noGrp="1"/>
          </p:cNvSpPr>
          <p:nvPr>
            <p:ph type="body" sz="quarter" idx="12"/>
          </p:nvPr>
        </p:nvSpPr>
        <p:spPr/>
        <p:txBody>
          <a:bodyPr/>
          <a:lstStyle/>
          <a:p>
            <a:r>
              <a:rPr lang="en-US"/>
              <a:t>April 2021 Monthly Call</a:t>
            </a:r>
          </a:p>
        </p:txBody>
      </p:sp>
    </p:spTree>
    <p:extLst>
      <p:ext uri="{BB962C8B-B14F-4D97-AF65-F5344CB8AC3E}">
        <p14:creationId xmlns:p14="http://schemas.microsoft.com/office/powerpoint/2010/main" val="26693055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E62A-039F-4818-AB4C-87CBF4AD3849}"/>
              </a:ext>
            </a:extLst>
          </p:cNvPr>
          <p:cNvSpPr>
            <a:spLocks noGrp="1"/>
          </p:cNvSpPr>
          <p:nvPr>
            <p:ph type="title"/>
          </p:nvPr>
        </p:nvSpPr>
        <p:spPr>
          <a:xfrm>
            <a:off x="613419" y="498764"/>
            <a:ext cx="10652012" cy="1060817"/>
          </a:xfrm>
        </p:spPr>
        <p:txBody>
          <a:bodyPr/>
          <a:lstStyle/>
          <a:p>
            <a:r>
              <a:rPr lang="en-US" dirty="0">
                <a:solidFill>
                  <a:schemeClr val="tx1"/>
                </a:solidFill>
                <a:cs typeface="Segoe UI"/>
              </a:rPr>
              <a:t>What is an Employee Experience Platform (EXP)​</a:t>
            </a:r>
            <a:br>
              <a:rPr lang="en-US" dirty="0">
                <a:solidFill>
                  <a:schemeClr val="tx1"/>
                </a:solidFill>
                <a:latin typeface="Segoe UI Semibold"/>
                <a:cs typeface="Segoe UI"/>
              </a:rPr>
            </a:br>
            <a:r>
              <a:rPr lang="en-US" sz="2000" spc="0" dirty="0">
                <a:solidFill>
                  <a:schemeClr val="tx1"/>
                </a:solidFill>
                <a:latin typeface="+mn-lt"/>
                <a:cs typeface="Segoe UI"/>
              </a:rPr>
              <a:t>A system of experiences that help organizations create a thriving culture with engaged employees and inspiring leaders</a:t>
            </a:r>
            <a:endParaRPr lang="en-US" spc="0" dirty="0">
              <a:solidFill>
                <a:schemeClr val="tx1"/>
              </a:solidFill>
              <a:latin typeface="+mn-lt"/>
              <a:cs typeface="Segoe UI"/>
            </a:endParaRPr>
          </a:p>
        </p:txBody>
      </p:sp>
      <p:grpSp>
        <p:nvGrpSpPr>
          <p:cNvPr id="1038" name="Group 1037" descr="Employee">
            <a:extLst>
              <a:ext uri="{FF2B5EF4-FFF2-40B4-BE49-F238E27FC236}">
                <a16:creationId xmlns:a16="http://schemas.microsoft.com/office/drawing/2014/main" id="{BCD97D52-C8BB-42EE-8236-BB9E0DFA5A15}"/>
              </a:ext>
            </a:extLst>
          </p:cNvPr>
          <p:cNvGrpSpPr/>
          <p:nvPr/>
        </p:nvGrpSpPr>
        <p:grpSpPr>
          <a:xfrm>
            <a:off x="5015991" y="3315769"/>
            <a:ext cx="2183122" cy="2183120"/>
            <a:chOff x="5008281" y="3176300"/>
            <a:chExt cx="2183122" cy="2183120"/>
          </a:xfrm>
          <a:effectLst/>
        </p:grpSpPr>
        <p:grpSp>
          <p:nvGrpSpPr>
            <p:cNvPr id="1037" name="Group 1036">
              <a:extLst>
                <a:ext uri="{FF2B5EF4-FFF2-40B4-BE49-F238E27FC236}">
                  <a16:creationId xmlns:a16="http://schemas.microsoft.com/office/drawing/2014/main" id="{0847E14B-9FC3-4B7C-9351-7082930F9B56}"/>
                </a:ext>
              </a:extLst>
            </p:cNvPr>
            <p:cNvGrpSpPr/>
            <p:nvPr/>
          </p:nvGrpSpPr>
          <p:grpSpPr>
            <a:xfrm>
              <a:off x="5124833" y="3288537"/>
              <a:ext cx="1949364" cy="1949362"/>
              <a:chOff x="5454429" y="3449136"/>
              <a:chExt cx="1637450" cy="1637448"/>
            </a:xfrm>
          </p:grpSpPr>
          <p:pic>
            <p:nvPicPr>
              <p:cNvPr id="6" name="Picture 5">
                <a:extLst>
                  <a:ext uri="{FF2B5EF4-FFF2-40B4-BE49-F238E27FC236}">
                    <a16:creationId xmlns:a16="http://schemas.microsoft.com/office/drawing/2014/main" id="{A557FD28-E106-4E47-AE41-F3B917F61F86}"/>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454429" y="3449136"/>
                <a:ext cx="1637450" cy="1637448"/>
              </a:xfrm>
              <a:prstGeom prst="ellipse">
                <a:avLst/>
              </a:prstGeom>
              <a:effectLst>
                <a:outerShdw blurRad="127000" dist="63500" dir="2700000" algn="ctr" rotWithShape="0">
                  <a:prstClr val="black">
                    <a:alpha val="15000"/>
                  </a:prstClr>
                </a:outerShdw>
              </a:effectLst>
            </p:spPr>
          </p:pic>
          <p:sp>
            <p:nvSpPr>
              <p:cNvPr id="20" name="Oval 19">
                <a:extLst>
                  <a:ext uri="{FF2B5EF4-FFF2-40B4-BE49-F238E27FC236}">
                    <a16:creationId xmlns:a16="http://schemas.microsoft.com/office/drawing/2014/main" id="{A0D3C719-0BDA-4D08-A1EF-EE7BADA7F65B}"/>
                  </a:ext>
                </a:extLst>
              </p:cNvPr>
              <p:cNvSpPr/>
              <p:nvPr/>
            </p:nvSpPr>
            <p:spPr bwMode="auto">
              <a:xfrm>
                <a:off x="5454429" y="3453911"/>
                <a:ext cx="1637450" cy="1627898"/>
              </a:xfrm>
              <a:prstGeom prst="ellipse">
                <a:avLst/>
              </a:prstGeom>
              <a:gradFill>
                <a:gsLst>
                  <a:gs pos="28000">
                    <a:schemeClr val="tx1">
                      <a:alpha val="0"/>
                    </a:scheme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 Placeholder 8">
                <a:extLst>
                  <a:ext uri="{FF2B5EF4-FFF2-40B4-BE49-F238E27FC236}">
                    <a16:creationId xmlns:a16="http://schemas.microsoft.com/office/drawing/2014/main" id="{C8E7526B-449B-42E2-B2F9-B994CBED16DD}"/>
                  </a:ext>
                </a:extLst>
              </p:cNvPr>
              <p:cNvSpPr txBox="1">
                <a:spLocks/>
              </p:cNvSpPr>
              <p:nvPr/>
            </p:nvSpPr>
            <p:spPr>
              <a:xfrm>
                <a:off x="5553609" y="4535194"/>
                <a:ext cx="1439092" cy="246221"/>
              </a:xfrm>
              <a:prstGeom prst="rect">
                <a:avLst/>
              </a:prstGeom>
            </p:spPr>
            <p:txBody>
              <a:bodyPr vert="horz" wrap="square" lIns="9144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300"/>
                  </a:spcBef>
                  <a:buSzTx/>
                </a:pPr>
                <a:r>
                  <a:rPr lang="en-US">
                    <a:solidFill>
                      <a:schemeClr val="bg1"/>
                    </a:solidFill>
                    <a:latin typeface="+mj-lt"/>
                  </a:rPr>
                  <a:t>Employee</a:t>
                </a:r>
              </a:p>
            </p:txBody>
          </p:sp>
        </p:grpSp>
        <p:sp>
          <p:nvSpPr>
            <p:cNvPr id="49" name="Oval 48">
              <a:extLst>
                <a:ext uri="{FF2B5EF4-FFF2-40B4-BE49-F238E27FC236}">
                  <a16:creationId xmlns:a16="http://schemas.microsoft.com/office/drawing/2014/main" id="{D2025075-5BE0-40A6-BE3D-1A715EF0D1EC}"/>
                </a:ext>
              </a:extLst>
            </p:cNvPr>
            <p:cNvSpPr>
              <a:spLocks noChangeAspect="1"/>
            </p:cNvSpPr>
            <p:nvPr/>
          </p:nvSpPr>
          <p:spPr bwMode="auto">
            <a:xfrm>
              <a:off x="5008281" y="3176300"/>
              <a:ext cx="2183122" cy="2183120"/>
            </a:xfrm>
            <a:prstGeom prst="ellipse">
              <a:avLst/>
            </a:prstGeom>
            <a:noFill/>
            <a:ln w="2540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29" name="Text Placeholder 8">
            <a:extLst>
              <a:ext uri="{FF2B5EF4-FFF2-40B4-BE49-F238E27FC236}">
                <a16:creationId xmlns:a16="http://schemas.microsoft.com/office/drawing/2014/main" id="{AE758F67-065B-4DD7-89B4-3F4A06A418F8}"/>
              </a:ext>
            </a:extLst>
          </p:cNvPr>
          <p:cNvSpPr txBox="1">
            <a:spLocks/>
          </p:cNvSpPr>
          <p:nvPr/>
        </p:nvSpPr>
        <p:spPr>
          <a:xfrm>
            <a:off x="4548164" y="2063268"/>
            <a:ext cx="3118122" cy="703269"/>
          </a:xfrm>
          <a:prstGeom prst="rect">
            <a:avLst/>
          </a:prstGeom>
        </p:spPr>
        <p:txBody>
          <a:bodyPr vert="horz" wrap="square" lIns="91440" tIns="0" rIns="0" bIns="27432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spcBef>
                <a:spcPts val="300"/>
              </a:spcBef>
              <a:buSzTx/>
            </a:pPr>
            <a:r>
              <a:rPr lang="en-US" dirty="0">
                <a:solidFill>
                  <a:schemeClr val="tx1"/>
                </a:solidFill>
                <a:latin typeface="+mj-lt"/>
              </a:rPr>
              <a:t>Communications</a:t>
            </a:r>
          </a:p>
          <a:p>
            <a:pPr algn="ctr">
              <a:lnSpc>
                <a:spcPct val="90000"/>
              </a:lnSpc>
              <a:spcBef>
                <a:spcPts val="300"/>
              </a:spcBef>
              <a:buSzTx/>
            </a:pPr>
            <a:r>
              <a:rPr lang="en-US" sz="1200" dirty="0">
                <a:solidFill>
                  <a:schemeClr val="tx1"/>
                </a:solidFill>
              </a:rPr>
              <a:t>Announcements, news &amp; events</a:t>
            </a:r>
          </a:p>
        </p:txBody>
      </p:sp>
      <p:sp>
        <p:nvSpPr>
          <p:cNvPr id="12" name="Text Placeholder 8">
            <a:extLst>
              <a:ext uri="{FF2B5EF4-FFF2-40B4-BE49-F238E27FC236}">
                <a16:creationId xmlns:a16="http://schemas.microsoft.com/office/drawing/2014/main" id="{309105DF-BBD1-4AAA-BB76-5DDB81A9EC69}"/>
              </a:ext>
            </a:extLst>
          </p:cNvPr>
          <p:cNvSpPr txBox="1">
            <a:spLocks/>
          </p:cNvSpPr>
          <p:nvPr/>
        </p:nvSpPr>
        <p:spPr>
          <a:xfrm>
            <a:off x="7548783" y="3222958"/>
            <a:ext cx="2895670" cy="797141"/>
          </a:xfrm>
          <a:prstGeom prst="rect">
            <a:avLst/>
          </a:prstGeom>
        </p:spPr>
        <p:txBody>
          <a:bodyPr vert="horz" wrap="square" lIns="27432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dirty="0">
                <a:solidFill>
                  <a:schemeClr val="tx1"/>
                </a:solidFill>
                <a:latin typeface="+mj-lt"/>
              </a:rPr>
              <a:t>Company Resources</a:t>
            </a:r>
          </a:p>
          <a:p>
            <a:pPr>
              <a:lnSpc>
                <a:spcPct val="90000"/>
              </a:lnSpc>
              <a:spcBef>
                <a:spcPts val="300"/>
              </a:spcBef>
              <a:buSzTx/>
            </a:pPr>
            <a:r>
              <a:rPr lang="en-US" sz="1200" dirty="0">
                <a:solidFill>
                  <a:schemeClr val="tx1"/>
                </a:solidFill>
              </a:rPr>
              <a:t>Employee portals &amp; apps</a:t>
            </a:r>
          </a:p>
          <a:p>
            <a:pPr>
              <a:lnSpc>
                <a:spcPct val="90000"/>
              </a:lnSpc>
              <a:spcBef>
                <a:spcPts val="300"/>
              </a:spcBef>
              <a:buSzTx/>
            </a:pPr>
            <a:r>
              <a:rPr lang="en-US" sz="1200" dirty="0">
                <a:solidFill>
                  <a:schemeClr val="tx1"/>
                </a:solidFill>
              </a:rPr>
              <a:t>Workplace services (pay, benefits, IT, legal &amp;compliance)</a:t>
            </a:r>
          </a:p>
        </p:txBody>
      </p:sp>
      <p:sp>
        <p:nvSpPr>
          <p:cNvPr id="21" name="Text Placeholder 8">
            <a:extLst>
              <a:ext uri="{FF2B5EF4-FFF2-40B4-BE49-F238E27FC236}">
                <a16:creationId xmlns:a16="http://schemas.microsoft.com/office/drawing/2014/main" id="{BFF6454E-6018-4088-8262-AE16BBB3F471}"/>
              </a:ext>
            </a:extLst>
          </p:cNvPr>
          <p:cNvSpPr txBox="1">
            <a:spLocks/>
          </p:cNvSpPr>
          <p:nvPr/>
        </p:nvSpPr>
        <p:spPr>
          <a:xfrm>
            <a:off x="7809090" y="4390302"/>
            <a:ext cx="4162425" cy="630942"/>
          </a:xfrm>
          <a:prstGeom prst="rect">
            <a:avLst/>
          </a:prstGeom>
        </p:spPr>
        <p:txBody>
          <a:bodyPr vert="horz" wrap="square" lIns="27432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dirty="0">
                <a:solidFill>
                  <a:schemeClr val="tx1"/>
                </a:solidFill>
                <a:latin typeface="+mj-lt"/>
              </a:rPr>
              <a:t>Insights</a:t>
            </a:r>
          </a:p>
          <a:p>
            <a:pPr>
              <a:lnSpc>
                <a:spcPct val="90000"/>
              </a:lnSpc>
              <a:spcBef>
                <a:spcPts val="300"/>
              </a:spcBef>
              <a:buSzTx/>
            </a:pPr>
            <a:r>
              <a:rPr lang="en-US" sz="1200" dirty="0">
                <a:solidFill>
                  <a:schemeClr val="tx1"/>
                </a:solidFill>
              </a:rPr>
              <a:t>Analytics, nudges &amp; surveys</a:t>
            </a:r>
          </a:p>
          <a:p>
            <a:pPr>
              <a:lnSpc>
                <a:spcPct val="90000"/>
              </a:lnSpc>
              <a:spcBef>
                <a:spcPts val="300"/>
              </a:spcBef>
              <a:buSzTx/>
            </a:pPr>
            <a:r>
              <a:rPr lang="en-US" sz="1200" dirty="0">
                <a:solidFill>
                  <a:schemeClr val="tx1"/>
                </a:solidFill>
              </a:rPr>
              <a:t>Feedback &amp; sentiment</a:t>
            </a:r>
          </a:p>
        </p:txBody>
      </p:sp>
      <p:sp>
        <p:nvSpPr>
          <p:cNvPr id="22" name="Text Placeholder 8">
            <a:extLst>
              <a:ext uri="{FF2B5EF4-FFF2-40B4-BE49-F238E27FC236}">
                <a16:creationId xmlns:a16="http://schemas.microsoft.com/office/drawing/2014/main" id="{B18653C3-ACC0-46F5-8892-22971DAA7612}"/>
              </a:ext>
            </a:extLst>
          </p:cNvPr>
          <p:cNvSpPr txBox="1">
            <a:spLocks/>
          </p:cNvSpPr>
          <p:nvPr/>
        </p:nvSpPr>
        <p:spPr>
          <a:xfrm>
            <a:off x="7103006" y="5365317"/>
            <a:ext cx="4162425" cy="835613"/>
          </a:xfrm>
          <a:prstGeom prst="rect">
            <a:avLst/>
          </a:prstGeom>
        </p:spPr>
        <p:txBody>
          <a:bodyPr vert="horz" wrap="square" lIns="27432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dirty="0">
                <a:solidFill>
                  <a:schemeClr val="tx1"/>
                </a:solidFill>
                <a:latin typeface="+mj-lt"/>
              </a:rPr>
              <a:t>Knowledge</a:t>
            </a:r>
          </a:p>
          <a:p>
            <a:pPr>
              <a:lnSpc>
                <a:spcPct val="90000"/>
              </a:lnSpc>
              <a:spcBef>
                <a:spcPts val="300"/>
              </a:spcBef>
              <a:buSzTx/>
            </a:pPr>
            <a:r>
              <a:rPr lang="en-US" sz="1200" dirty="0">
                <a:solidFill>
                  <a:schemeClr val="tx1"/>
                </a:solidFill>
              </a:rPr>
              <a:t>People &amp; experts</a:t>
            </a:r>
          </a:p>
          <a:p>
            <a:pPr>
              <a:lnSpc>
                <a:spcPct val="90000"/>
              </a:lnSpc>
              <a:spcBef>
                <a:spcPts val="300"/>
              </a:spcBef>
              <a:buSzTx/>
            </a:pPr>
            <a:r>
              <a:rPr lang="en-US" sz="1200" dirty="0">
                <a:solidFill>
                  <a:schemeClr val="tx1"/>
                </a:solidFill>
              </a:rPr>
              <a:t>Documents &amp; content</a:t>
            </a:r>
          </a:p>
          <a:p>
            <a:pPr>
              <a:lnSpc>
                <a:spcPct val="90000"/>
              </a:lnSpc>
              <a:spcBef>
                <a:spcPts val="300"/>
              </a:spcBef>
              <a:buSzTx/>
            </a:pPr>
            <a:r>
              <a:rPr lang="en-US" sz="1200" dirty="0">
                <a:solidFill>
                  <a:schemeClr val="tx1"/>
                </a:solidFill>
              </a:rPr>
              <a:t>Projects</a:t>
            </a:r>
          </a:p>
        </p:txBody>
      </p:sp>
      <p:sp>
        <p:nvSpPr>
          <p:cNvPr id="23" name="Text Placeholder 8">
            <a:extLst>
              <a:ext uri="{FF2B5EF4-FFF2-40B4-BE49-F238E27FC236}">
                <a16:creationId xmlns:a16="http://schemas.microsoft.com/office/drawing/2014/main" id="{BCA418F5-B7CC-4D72-9A44-9B27F7EDCF4F}"/>
              </a:ext>
            </a:extLst>
          </p:cNvPr>
          <p:cNvSpPr txBox="1">
            <a:spLocks/>
          </p:cNvSpPr>
          <p:nvPr/>
        </p:nvSpPr>
        <p:spPr>
          <a:xfrm>
            <a:off x="2583397" y="5365317"/>
            <a:ext cx="2528047" cy="835613"/>
          </a:xfrm>
          <a:prstGeom prst="rect">
            <a:avLst/>
          </a:prstGeom>
        </p:spPr>
        <p:txBody>
          <a:bodyPr vert="horz" wrap="square" lIns="91440" tIns="0" rIns="27432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90000"/>
              </a:lnSpc>
              <a:spcBef>
                <a:spcPts val="300"/>
              </a:spcBef>
              <a:buSzTx/>
            </a:pPr>
            <a:r>
              <a:rPr lang="en-US" dirty="0">
                <a:solidFill>
                  <a:schemeClr val="tx1"/>
                </a:solidFill>
                <a:latin typeface="+mj-lt"/>
              </a:rPr>
              <a:t>Communities</a:t>
            </a:r>
          </a:p>
          <a:p>
            <a:pPr algn="r">
              <a:lnSpc>
                <a:spcPct val="90000"/>
              </a:lnSpc>
              <a:spcBef>
                <a:spcPts val="300"/>
              </a:spcBef>
              <a:buSzTx/>
            </a:pPr>
            <a:r>
              <a:rPr lang="en-US" sz="1200" dirty="0">
                <a:solidFill>
                  <a:schemeClr val="tx1"/>
                </a:solidFill>
              </a:rPr>
              <a:t>Diversity &amp; Inclusion</a:t>
            </a:r>
          </a:p>
          <a:p>
            <a:pPr algn="r">
              <a:lnSpc>
                <a:spcPct val="90000"/>
              </a:lnSpc>
              <a:spcBef>
                <a:spcPts val="300"/>
              </a:spcBef>
              <a:buSzTx/>
            </a:pPr>
            <a:r>
              <a:rPr lang="en-US" sz="1200" dirty="0">
                <a:solidFill>
                  <a:schemeClr val="tx1"/>
                </a:solidFill>
              </a:rPr>
              <a:t>Interest groups</a:t>
            </a:r>
          </a:p>
          <a:p>
            <a:pPr algn="r">
              <a:lnSpc>
                <a:spcPct val="90000"/>
              </a:lnSpc>
              <a:spcBef>
                <a:spcPts val="300"/>
              </a:spcBef>
              <a:buSzTx/>
            </a:pPr>
            <a:r>
              <a:rPr lang="en-US" sz="1200" dirty="0">
                <a:solidFill>
                  <a:schemeClr val="tx1"/>
                </a:solidFill>
              </a:rPr>
              <a:t>Team cohesion</a:t>
            </a:r>
          </a:p>
        </p:txBody>
      </p:sp>
      <p:sp>
        <p:nvSpPr>
          <p:cNvPr id="26" name="Text Placeholder 8">
            <a:extLst>
              <a:ext uri="{FF2B5EF4-FFF2-40B4-BE49-F238E27FC236}">
                <a16:creationId xmlns:a16="http://schemas.microsoft.com/office/drawing/2014/main" id="{16B9F6C9-8C30-4ADE-97C6-E021CBCD70F4}"/>
              </a:ext>
            </a:extLst>
          </p:cNvPr>
          <p:cNvSpPr txBox="1">
            <a:spLocks/>
          </p:cNvSpPr>
          <p:nvPr/>
        </p:nvSpPr>
        <p:spPr>
          <a:xfrm>
            <a:off x="2547890" y="4404731"/>
            <a:ext cx="1843211" cy="592470"/>
          </a:xfrm>
          <a:prstGeom prst="rect">
            <a:avLst/>
          </a:prstGeom>
        </p:spPr>
        <p:txBody>
          <a:bodyPr vert="horz" wrap="square" lIns="91440" tIns="0" rIns="27432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90000"/>
              </a:lnSpc>
              <a:spcBef>
                <a:spcPts val="300"/>
              </a:spcBef>
              <a:buSzTx/>
            </a:pPr>
            <a:r>
              <a:rPr lang="en-US" dirty="0">
                <a:solidFill>
                  <a:schemeClr val="tx1"/>
                </a:solidFill>
                <a:latin typeface="+mj-lt"/>
                <a:cs typeface="Segoe UI Semilight"/>
              </a:rPr>
              <a:t>Wellbeing</a:t>
            </a:r>
            <a:endParaRPr lang="en-US" dirty="0">
              <a:solidFill>
                <a:schemeClr val="tx1"/>
              </a:solidFill>
              <a:latin typeface="+mj-lt"/>
            </a:endParaRPr>
          </a:p>
          <a:p>
            <a:pPr algn="r">
              <a:lnSpc>
                <a:spcPct val="90000"/>
              </a:lnSpc>
              <a:spcBef>
                <a:spcPts val="300"/>
              </a:spcBef>
              <a:buSzTx/>
            </a:pPr>
            <a:r>
              <a:rPr lang="en-US" sz="1200" dirty="0">
                <a:solidFill>
                  <a:schemeClr val="tx1"/>
                </a:solidFill>
              </a:rPr>
              <a:t>Physical &amp; mental Emotional &amp; financial</a:t>
            </a:r>
          </a:p>
        </p:txBody>
      </p:sp>
      <p:sp>
        <p:nvSpPr>
          <p:cNvPr id="28" name="Text Placeholder 8">
            <a:extLst>
              <a:ext uri="{FF2B5EF4-FFF2-40B4-BE49-F238E27FC236}">
                <a16:creationId xmlns:a16="http://schemas.microsoft.com/office/drawing/2014/main" id="{921957FA-01E7-49F0-8D0D-09D66616C3CA}"/>
              </a:ext>
            </a:extLst>
          </p:cNvPr>
          <p:cNvSpPr txBox="1">
            <a:spLocks/>
          </p:cNvSpPr>
          <p:nvPr/>
        </p:nvSpPr>
        <p:spPr>
          <a:xfrm>
            <a:off x="1539539" y="3222958"/>
            <a:ext cx="3118122" cy="835613"/>
          </a:xfrm>
          <a:prstGeom prst="rect">
            <a:avLst/>
          </a:prstGeom>
        </p:spPr>
        <p:txBody>
          <a:bodyPr vert="horz" wrap="square" lIns="91440" tIns="0" rIns="27432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90000"/>
              </a:lnSpc>
              <a:spcBef>
                <a:spcPts val="300"/>
              </a:spcBef>
              <a:buSzTx/>
            </a:pPr>
            <a:r>
              <a:rPr lang="en-US" dirty="0">
                <a:solidFill>
                  <a:schemeClr val="tx1"/>
                </a:solidFill>
                <a:latin typeface="+mj-lt"/>
              </a:rPr>
              <a:t>Growth &amp; Development</a:t>
            </a:r>
          </a:p>
          <a:p>
            <a:pPr algn="r">
              <a:lnSpc>
                <a:spcPct val="90000"/>
              </a:lnSpc>
              <a:spcBef>
                <a:spcPts val="300"/>
              </a:spcBef>
              <a:buSzTx/>
            </a:pPr>
            <a:r>
              <a:rPr lang="en-US" sz="1200" dirty="0">
                <a:solidFill>
                  <a:schemeClr val="tx1"/>
                </a:solidFill>
              </a:rPr>
              <a:t>Learning &amp; coaching</a:t>
            </a:r>
          </a:p>
          <a:p>
            <a:pPr algn="r">
              <a:lnSpc>
                <a:spcPct val="90000"/>
              </a:lnSpc>
              <a:spcBef>
                <a:spcPts val="300"/>
              </a:spcBef>
              <a:buSzTx/>
            </a:pPr>
            <a:r>
              <a:rPr lang="en-US" sz="1200" dirty="0">
                <a:solidFill>
                  <a:schemeClr val="tx1"/>
                </a:solidFill>
              </a:rPr>
              <a:t>Recruiting, on-boarding &amp; career</a:t>
            </a:r>
          </a:p>
          <a:p>
            <a:pPr algn="r">
              <a:lnSpc>
                <a:spcPct val="90000"/>
              </a:lnSpc>
              <a:spcBef>
                <a:spcPts val="300"/>
              </a:spcBef>
              <a:buSzTx/>
            </a:pPr>
            <a:r>
              <a:rPr lang="en-US" sz="1200" dirty="0">
                <a:solidFill>
                  <a:schemeClr val="tx1"/>
                </a:solidFill>
              </a:rPr>
              <a:t>Talent &amp; performance development</a:t>
            </a:r>
          </a:p>
        </p:txBody>
      </p:sp>
      <p:grpSp>
        <p:nvGrpSpPr>
          <p:cNvPr id="3" name="Group 2">
            <a:extLst>
              <a:ext uri="{FF2B5EF4-FFF2-40B4-BE49-F238E27FC236}">
                <a16:creationId xmlns:a16="http://schemas.microsoft.com/office/drawing/2014/main" id="{A7AAB9B3-5BD5-41C7-9E23-9CF330B3DE02}"/>
              </a:ext>
              <a:ext uri="{C183D7F6-B498-43B3-948B-1728B52AA6E4}">
                <adec:decorative xmlns:adec="http://schemas.microsoft.com/office/drawing/2017/decorative" val="1"/>
              </a:ext>
            </a:extLst>
          </p:cNvPr>
          <p:cNvGrpSpPr/>
          <p:nvPr/>
        </p:nvGrpSpPr>
        <p:grpSpPr>
          <a:xfrm>
            <a:off x="7200046" y="4395315"/>
            <a:ext cx="609044" cy="609044"/>
            <a:chOff x="7094940" y="4107483"/>
            <a:chExt cx="640080" cy="640080"/>
          </a:xfrm>
        </p:grpSpPr>
        <p:sp>
          <p:nvSpPr>
            <p:cNvPr id="46" name="Oval 45">
              <a:extLst>
                <a:ext uri="{FF2B5EF4-FFF2-40B4-BE49-F238E27FC236}">
                  <a16:creationId xmlns:a16="http://schemas.microsoft.com/office/drawing/2014/main" id="{CA0108DC-B4A0-45C8-91B0-11D225A49667}"/>
                </a:ext>
                <a:ext uri="{C183D7F6-B498-43B3-948B-1728B52AA6E4}">
                  <adec:decorative xmlns:adec="http://schemas.microsoft.com/office/drawing/2017/decorative" val="1"/>
                </a:ext>
              </a:extLst>
            </p:cNvPr>
            <p:cNvSpPr/>
            <p:nvPr/>
          </p:nvSpPr>
          <p:spPr bwMode="auto">
            <a:xfrm>
              <a:off x="7094940" y="4107483"/>
              <a:ext cx="640080" cy="640080"/>
            </a:xfrm>
            <a:prstGeom prst="ellipse">
              <a:avLst/>
            </a:prstGeom>
            <a:solidFill>
              <a:srgbClr val="8660C5"/>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8" name="light" title="Icon of a lightbulb">
              <a:extLst>
                <a:ext uri="{FF2B5EF4-FFF2-40B4-BE49-F238E27FC236}">
                  <a16:creationId xmlns:a16="http://schemas.microsoft.com/office/drawing/2014/main" id="{DE77F97D-C042-49D2-A3C0-6A9ED6EFE482}"/>
                </a:ext>
              </a:extLst>
            </p:cNvPr>
            <p:cNvSpPr>
              <a:spLocks noChangeAspect="1" noEditPoints="1"/>
            </p:cNvSpPr>
            <p:nvPr/>
          </p:nvSpPr>
          <p:spPr bwMode="auto">
            <a:xfrm>
              <a:off x="7303534" y="4262064"/>
              <a:ext cx="222894" cy="33092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1" name="Group 10">
            <a:extLst>
              <a:ext uri="{FF2B5EF4-FFF2-40B4-BE49-F238E27FC236}">
                <a16:creationId xmlns:a16="http://schemas.microsoft.com/office/drawing/2014/main" id="{D8CBA9B5-8616-49A2-9628-B8D90C0A418C}"/>
              </a:ext>
              <a:ext uri="{C183D7F6-B498-43B3-948B-1728B52AA6E4}">
                <adec:decorative xmlns:adec="http://schemas.microsoft.com/office/drawing/2017/decorative" val="1"/>
              </a:ext>
            </a:extLst>
          </p:cNvPr>
          <p:cNvGrpSpPr/>
          <p:nvPr/>
        </p:nvGrpSpPr>
        <p:grpSpPr>
          <a:xfrm>
            <a:off x="6490985" y="5365317"/>
            <a:ext cx="609044" cy="609044"/>
            <a:chOff x="6559669" y="5190152"/>
            <a:chExt cx="640080" cy="640080"/>
          </a:xfrm>
        </p:grpSpPr>
        <p:sp>
          <p:nvSpPr>
            <p:cNvPr id="43" name="Oval 42">
              <a:extLst>
                <a:ext uri="{FF2B5EF4-FFF2-40B4-BE49-F238E27FC236}">
                  <a16:creationId xmlns:a16="http://schemas.microsoft.com/office/drawing/2014/main" id="{2935BCD1-27CC-4CE9-ACC4-FBC9B6305558}"/>
                </a:ext>
                <a:ext uri="{C183D7F6-B498-43B3-948B-1728B52AA6E4}">
                  <adec:decorative xmlns:adec="http://schemas.microsoft.com/office/drawing/2017/decorative" val="1"/>
                </a:ext>
              </a:extLst>
            </p:cNvPr>
            <p:cNvSpPr/>
            <p:nvPr/>
          </p:nvSpPr>
          <p:spPr bwMode="auto">
            <a:xfrm>
              <a:off x="6559669" y="5190152"/>
              <a:ext cx="640080" cy="640080"/>
            </a:xfrm>
            <a:prstGeom prst="ellipse">
              <a:avLst/>
            </a:prstGeom>
            <a:solidFill>
              <a:srgbClr val="D59EFF"/>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1" name="Dictionary_E82D" title="Icon of a book">
              <a:extLst>
                <a:ext uri="{FF2B5EF4-FFF2-40B4-BE49-F238E27FC236}">
                  <a16:creationId xmlns:a16="http://schemas.microsoft.com/office/drawing/2014/main" id="{C722DBE5-DFED-437E-97EC-30DA9E5F5503}"/>
                </a:ext>
              </a:extLst>
            </p:cNvPr>
            <p:cNvSpPr>
              <a:spLocks noChangeAspect="1" noEditPoints="1"/>
            </p:cNvSpPr>
            <p:nvPr/>
          </p:nvSpPr>
          <p:spPr bwMode="auto">
            <a:xfrm>
              <a:off x="6752371" y="5351019"/>
              <a:ext cx="254679" cy="318348"/>
            </a:xfrm>
            <a:custGeom>
              <a:avLst/>
              <a:gdLst>
                <a:gd name="T0" fmla="*/ 0 w 3004"/>
                <a:gd name="T1" fmla="*/ 3379 h 3754"/>
                <a:gd name="T2" fmla="*/ 0 w 3004"/>
                <a:gd name="T3" fmla="*/ 375 h 3754"/>
                <a:gd name="T4" fmla="*/ 376 w 3004"/>
                <a:gd name="T5" fmla="*/ 0 h 3754"/>
                <a:gd name="T6" fmla="*/ 3004 w 3004"/>
                <a:gd name="T7" fmla="*/ 0 h 3754"/>
                <a:gd name="T8" fmla="*/ 3004 w 3004"/>
                <a:gd name="T9" fmla="*/ 3754 h 3754"/>
                <a:gd name="T10" fmla="*/ 376 w 3004"/>
                <a:gd name="T11" fmla="*/ 3754 h 3754"/>
                <a:gd name="T12" fmla="*/ 0 w 3004"/>
                <a:gd name="T13" fmla="*/ 3379 h 3754"/>
                <a:gd name="T14" fmla="*/ 376 w 3004"/>
                <a:gd name="T15" fmla="*/ 3003 h 3754"/>
                <a:gd name="T16" fmla="*/ 3004 w 3004"/>
                <a:gd name="T17" fmla="*/ 3003 h 3754"/>
                <a:gd name="T18" fmla="*/ 751 w 3004"/>
                <a:gd name="T19" fmla="*/ 1251 h 3754"/>
                <a:gd name="T20" fmla="*/ 2253 w 3004"/>
                <a:gd name="T21" fmla="*/ 1251 h 3754"/>
                <a:gd name="T22" fmla="*/ 2253 w 3004"/>
                <a:gd name="T23" fmla="*/ 751 h 3754"/>
                <a:gd name="T24" fmla="*/ 751 w 3004"/>
                <a:gd name="T25" fmla="*/ 751 h 3754"/>
                <a:gd name="T26" fmla="*/ 751 w 3004"/>
                <a:gd name="T27" fmla="*/ 1251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4" h="3754">
                  <a:moveTo>
                    <a:pt x="0" y="3379"/>
                  </a:moveTo>
                  <a:cubicBezTo>
                    <a:pt x="0" y="375"/>
                    <a:pt x="0" y="375"/>
                    <a:pt x="0" y="375"/>
                  </a:cubicBezTo>
                  <a:cubicBezTo>
                    <a:pt x="0" y="186"/>
                    <a:pt x="187" y="0"/>
                    <a:pt x="376" y="0"/>
                  </a:cubicBezTo>
                  <a:cubicBezTo>
                    <a:pt x="3004" y="0"/>
                    <a:pt x="3004" y="0"/>
                    <a:pt x="3004" y="0"/>
                  </a:cubicBezTo>
                  <a:cubicBezTo>
                    <a:pt x="3004" y="3754"/>
                    <a:pt x="3004" y="3754"/>
                    <a:pt x="3004" y="3754"/>
                  </a:cubicBezTo>
                  <a:cubicBezTo>
                    <a:pt x="376" y="3754"/>
                    <a:pt x="376" y="3754"/>
                    <a:pt x="376" y="3754"/>
                  </a:cubicBezTo>
                  <a:cubicBezTo>
                    <a:pt x="168" y="3754"/>
                    <a:pt x="0" y="3586"/>
                    <a:pt x="0" y="3379"/>
                  </a:cubicBezTo>
                  <a:cubicBezTo>
                    <a:pt x="0" y="3172"/>
                    <a:pt x="168" y="3003"/>
                    <a:pt x="376" y="3003"/>
                  </a:cubicBezTo>
                  <a:cubicBezTo>
                    <a:pt x="3004" y="3003"/>
                    <a:pt x="3004" y="3003"/>
                    <a:pt x="3004" y="3003"/>
                  </a:cubicBezTo>
                  <a:moveTo>
                    <a:pt x="751" y="1251"/>
                  </a:moveTo>
                  <a:cubicBezTo>
                    <a:pt x="2253" y="1251"/>
                    <a:pt x="2253" y="1251"/>
                    <a:pt x="2253" y="1251"/>
                  </a:cubicBezTo>
                  <a:cubicBezTo>
                    <a:pt x="2253" y="751"/>
                    <a:pt x="2253" y="751"/>
                    <a:pt x="2253" y="751"/>
                  </a:cubicBezTo>
                  <a:cubicBezTo>
                    <a:pt x="751" y="751"/>
                    <a:pt x="751" y="751"/>
                    <a:pt x="751" y="751"/>
                  </a:cubicBezTo>
                  <a:lnTo>
                    <a:pt x="751" y="1251"/>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5" name="Group 4">
            <a:extLst>
              <a:ext uri="{FF2B5EF4-FFF2-40B4-BE49-F238E27FC236}">
                <a16:creationId xmlns:a16="http://schemas.microsoft.com/office/drawing/2014/main" id="{7E703300-49BA-43A1-AA9B-32127E3FFC16}"/>
              </a:ext>
              <a:ext uri="{C183D7F6-B498-43B3-948B-1728B52AA6E4}">
                <adec:decorative xmlns:adec="http://schemas.microsoft.com/office/drawing/2017/decorative" val="1"/>
              </a:ext>
            </a:extLst>
          </p:cNvPr>
          <p:cNvGrpSpPr/>
          <p:nvPr/>
        </p:nvGrpSpPr>
        <p:grpSpPr>
          <a:xfrm>
            <a:off x="6939746" y="3237068"/>
            <a:ext cx="609044" cy="609044"/>
            <a:chOff x="6764351" y="3078621"/>
            <a:chExt cx="640080" cy="640080"/>
          </a:xfrm>
        </p:grpSpPr>
        <p:sp>
          <p:nvSpPr>
            <p:cNvPr id="31" name="Oval 30">
              <a:extLst>
                <a:ext uri="{FF2B5EF4-FFF2-40B4-BE49-F238E27FC236}">
                  <a16:creationId xmlns:a16="http://schemas.microsoft.com/office/drawing/2014/main" id="{2587E64D-510B-4993-8A9E-956614F31913}"/>
                </a:ext>
                <a:ext uri="{C183D7F6-B498-43B3-948B-1728B52AA6E4}">
                  <adec:decorative xmlns:adec="http://schemas.microsoft.com/office/drawing/2017/decorative" val="1"/>
                </a:ext>
              </a:extLst>
            </p:cNvPr>
            <p:cNvSpPr/>
            <p:nvPr/>
          </p:nvSpPr>
          <p:spPr bwMode="auto">
            <a:xfrm>
              <a:off x="6764351" y="3078621"/>
              <a:ext cx="640080" cy="640080"/>
            </a:xfrm>
            <a:prstGeom prst="ellipse">
              <a:avLst/>
            </a:prstGeom>
            <a:solidFill>
              <a:srgbClr val="3B2D57"/>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3" name="Website" title="Icon of multiple app windows">
              <a:extLst>
                <a:ext uri="{FF2B5EF4-FFF2-40B4-BE49-F238E27FC236}">
                  <a16:creationId xmlns:a16="http://schemas.microsoft.com/office/drawing/2014/main" id="{72B6A0CD-1CF2-4FC5-BC8B-1F40471CDF86}"/>
                </a:ext>
              </a:extLst>
            </p:cNvPr>
            <p:cNvSpPr>
              <a:spLocks noChangeAspect="1" noEditPoints="1"/>
            </p:cNvSpPr>
            <p:nvPr/>
          </p:nvSpPr>
          <p:spPr bwMode="auto">
            <a:xfrm>
              <a:off x="6929578" y="3263011"/>
              <a:ext cx="309625" cy="271301"/>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7" name="Group 6">
            <a:extLst>
              <a:ext uri="{FF2B5EF4-FFF2-40B4-BE49-F238E27FC236}">
                <a16:creationId xmlns:a16="http://schemas.microsoft.com/office/drawing/2014/main" id="{70B52C6E-97D7-42EC-BCA5-BAF584DB5409}"/>
              </a:ext>
              <a:ext uri="{C183D7F6-B498-43B3-948B-1728B52AA6E4}">
                <adec:decorative xmlns:adec="http://schemas.microsoft.com/office/drawing/2017/decorative" val="1"/>
              </a:ext>
            </a:extLst>
          </p:cNvPr>
          <p:cNvGrpSpPr/>
          <p:nvPr/>
        </p:nvGrpSpPr>
        <p:grpSpPr>
          <a:xfrm>
            <a:off x="5802703" y="2680884"/>
            <a:ext cx="609044" cy="609044"/>
            <a:chOff x="5780648" y="2618625"/>
            <a:chExt cx="640080" cy="640080"/>
          </a:xfrm>
        </p:grpSpPr>
        <p:sp>
          <p:nvSpPr>
            <p:cNvPr id="17" name="Oval 16">
              <a:extLst>
                <a:ext uri="{FF2B5EF4-FFF2-40B4-BE49-F238E27FC236}">
                  <a16:creationId xmlns:a16="http://schemas.microsoft.com/office/drawing/2014/main" id="{F793784F-2438-4A66-8BD2-4AF147337F56}"/>
                </a:ext>
                <a:ext uri="{C183D7F6-B498-43B3-948B-1728B52AA6E4}">
                  <adec:decorative xmlns:adec="http://schemas.microsoft.com/office/drawing/2017/decorative" val="1"/>
                </a:ext>
              </a:extLst>
            </p:cNvPr>
            <p:cNvSpPr/>
            <p:nvPr/>
          </p:nvSpPr>
          <p:spPr bwMode="auto">
            <a:xfrm>
              <a:off x="5780648" y="2618625"/>
              <a:ext cx="640080" cy="640080"/>
            </a:xfrm>
            <a:prstGeom prst="ellipse">
              <a:avLst/>
            </a:prstGeom>
            <a:solidFill>
              <a:srgbClr val="2F2F2F"/>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megaphone" title="Icon of a megaphone">
              <a:extLst>
                <a:ext uri="{FF2B5EF4-FFF2-40B4-BE49-F238E27FC236}">
                  <a16:creationId xmlns:a16="http://schemas.microsoft.com/office/drawing/2014/main" id="{6C2C81F1-3EC4-4AB8-A603-09B50F2AC607}"/>
                </a:ext>
              </a:extLst>
            </p:cNvPr>
            <p:cNvSpPr>
              <a:spLocks noChangeAspect="1" noEditPoints="1"/>
            </p:cNvSpPr>
            <p:nvPr/>
          </p:nvSpPr>
          <p:spPr bwMode="auto">
            <a:xfrm>
              <a:off x="5905754" y="2825355"/>
              <a:ext cx="368645" cy="226622"/>
            </a:xfrm>
            <a:custGeom>
              <a:avLst/>
              <a:gdLst>
                <a:gd name="T0" fmla="*/ 0 w 338"/>
                <a:gd name="T1" fmla="*/ 60 h 205"/>
                <a:gd name="T2" fmla="*/ 338 w 338"/>
                <a:gd name="T3" fmla="*/ 0 h 205"/>
                <a:gd name="T4" fmla="*/ 338 w 338"/>
                <a:gd name="T5" fmla="*/ 186 h 205"/>
                <a:gd name="T6" fmla="*/ 0 w 338"/>
                <a:gd name="T7" fmla="*/ 126 h 205"/>
                <a:gd name="T8" fmla="*/ 0 w 338"/>
                <a:gd name="T9" fmla="*/ 60 h 205"/>
                <a:gd name="T10" fmla="*/ 94 w 338"/>
                <a:gd name="T11" fmla="*/ 143 h 205"/>
                <a:gd name="T12" fmla="*/ 91 w 338"/>
                <a:gd name="T13" fmla="*/ 160 h 205"/>
                <a:gd name="T14" fmla="*/ 136 w 338"/>
                <a:gd name="T15" fmla="*/ 205 h 205"/>
                <a:gd name="T16" fmla="*/ 181 w 338"/>
                <a:gd name="T17"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05">
                  <a:moveTo>
                    <a:pt x="0" y="60"/>
                  </a:moveTo>
                  <a:cubicBezTo>
                    <a:pt x="338" y="0"/>
                    <a:pt x="338" y="0"/>
                    <a:pt x="338" y="0"/>
                  </a:cubicBezTo>
                  <a:cubicBezTo>
                    <a:pt x="338" y="186"/>
                    <a:pt x="338" y="186"/>
                    <a:pt x="338" y="186"/>
                  </a:cubicBezTo>
                  <a:cubicBezTo>
                    <a:pt x="0" y="126"/>
                    <a:pt x="0" y="126"/>
                    <a:pt x="0" y="126"/>
                  </a:cubicBezTo>
                  <a:lnTo>
                    <a:pt x="0" y="60"/>
                  </a:lnTo>
                  <a:close/>
                  <a:moveTo>
                    <a:pt x="94" y="143"/>
                  </a:moveTo>
                  <a:cubicBezTo>
                    <a:pt x="92" y="148"/>
                    <a:pt x="91" y="154"/>
                    <a:pt x="91" y="160"/>
                  </a:cubicBezTo>
                  <a:cubicBezTo>
                    <a:pt x="91" y="185"/>
                    <a:pt x="111" y="205"/>
                    <a:pt x="136" y="205"/>
                  </a:cubicBezTo>
                  <a:cubicBezTo>
                    <a:pt x="161" y="205"/>
                    <a:pt x="181" y="183"/>
                    <a:pt x="181" y="15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F5A90048-8533-4A1D-8054-A2909B111693}"/>
              </a:ext>
              <a:ext uri="{C183D7F6-B498-43B3-948B-1728B52AA6E4}">
                <adec:decorative xmlns:adec="http://schemas.microsoft.com/office/drawing/2017/decorative" val="1"/>
              </a:ext>
            </a:extLst>
          </p:cNvPr>
          <p:cNvGrpSpPr/>
          <p:nvPr/>
        </p:nvGrpSpPr>
        <p:grpSpPr>
          <a:xfrm>
            <a:off x="4396418" y="4397620"/>
            <a:ext cx="609044" cy="609044"/>
            <a:chOff x="4344038" y="4128036"/>
            <a:chExt cx="640080" cy="640080"/>
          </a:xfrm>
        </p:grpSpPr>
        <p:sp>
          <p:nvSpPr>
            <p:cNvPr id="37" name="Oval 36">
              <a:extLst>
                <a:ext uri="{FF2B5EF4-FFF2-40B4-BE49-F238E27FC236}">
                  <a16:creationId xmlns:a16="http://schemas.microsoft.com/office/drawing/2014/main" id="{E834C12C-01F0-457C-A031-F9588E979037}"/>
                </a:ext>
                <a:ext uri="{C183D7F6-B498-43B3-948B-1728B52AA6E4}">
                  <adec:decorative xmlns:adec="http://schemas.microsoft.com/office/drawing/2017/decorative" val="1"/>
                </a:ext>
              </a:extLst>
            </p:cNvPr>
            <p:cNvSpPr/>
            <p:nvPr/>
          </p:nvSpPr>
          <p:spPr bwMode="auto">
            <a:xfrm>
              <a:off x="4344038" y="4128036"/>
              <a:ext cx="640080" cy="640080"/>
            </a:xfrm>
            <a:prstGeom prst="ellipse">
              <a:avLst/>
            </a:prstGeom>
            <a:solidFill>
              <a:srgbClr val="0977D4"/>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5" name="heart" title="Icon of a heart">
              <a:extLst>
                <a:ext uri="{FF2B5EF4-FFF2-40B4-BE49-F238E27FC236}">
                  <a16:creationId xmlns:a16="http://schemas.microsoft.com/office/drawing/2014/main" id="{193A9B9C-320D-4DA3-83FF-794857EBAB31}"/>
                </a:ext>
              </a:extLst>
            </p:cNvPr>
            <p:cNvSpPr>
              <a:spLocks noChangeAspect="1"/>
            </p:cNvSpPr>
            <p:nvPr/>
          </p:nvSpPr>
          <p:spPr bwMode="auto">
            <a:xfrm>
              <a:off x="4510927" y="4318158"/>
              <a:ext cx="306302" cy="278887"/>
            </a:xfrm>
            <a:custGeom>
              <a:avLst/>
              <a:gdLst>
                <a:gd name="T0" fmla="*/ 164 w 328"/>
                <a:gd name="T1" fmla="*/ 298 h 298"/>
                <a:gd name="T2" fmla="*/ 131 w 328"/>
                <a:gd name="T3" fmla="*/ 265 h 298"/>
                <a:gd name="T4" fmla="*/ 25 w 328"/>
                <a:gd name="T5" fmla="*/ 156 h 298"/>
                <a:gd name="T6" fmla="*/ 26 w 328"/>
                <a:gd name="T7" fmla="*/ 156 h 298"/>
                <a:gd name="T8" fmla="*/ 0 w 328"/>
                <a:gd name="T9" fmla="*/ 92 h 298"/>
                <a:gd name="T10" fmla="*/ 92 w 328"/>
                <a:gd name="T11" fmla="*/ 0 h 298"/>
                <a:gd name="T12" fmla="*/ 164 w 328"/>
                <a:gd name="T13" fmla="*/ 35 h 298"/>
                <a:gd name="T14" fmla="*/ 236 w 328"/>
                <a:gd name="T15" fmla="*/ 0 h 298"/>
                <a:gd name="T16" fmla="*/ 328 w 328"/>
                <a:gd name="T17" fmla="*/ 92 h 298"/>
                <a:gd name="T18" fmla="*/ 302 w 328"/>
                <a:gd name="T19" fmla="*/ 156 h 298"/>
                <a:gd name="T20" fmla="*/ 303 w 328"/>
                <a:gd name="T21" fmla="*/ 156 h 298"/>
                <a:gd name="T22" fmla="*/ 197 w 328"/>
                <a:gd name="T23" fmla="*/ 265 h 298"/>
                <a:gd name="T24" fmla="*/ 164 w 328"/>
                <a:gd name="T25"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298">
                  <a:moveTo>
                    <a:pt x="164" y="298"/>
                  </a:moveTo>
                  <a:cubicBezTo>
                    <a:pt x="131" y="265"/>
                    <a:pt x="131" y="265"/>
                    <a:pt x="131" y="265"/>
                  </a:cubicBezTo>
                  <a:cubicBezTo>
                    <a:pt x="25" y="156"/>
                    <a:pt x="25" y="156"/>
                    <a:pt x="25" y="156"/>
                  </a:cubicBezTo>
                  <a:cubicBezTo>
                    <a:pt x="26" y="156"/>
                    <a:pt x="26" y="156"/>
                    <a:pt x="26" y="156"/>
                  </a:cubicBezTo>
                  <a:cubicBezTo>
                    <a:pt x="10" y="140"/>
                    <a:pt x="0" y="117"/>
                    <a:pt x="0" y="92"/>
                  </a:cubicBezTo>
                  <a:cubicBezTo>
                    <a:pt x="0" y="42"/>
                    <a:pt x="41" y="0"/>
                    <a:pt x="92" y="0"/>
                  </a:cubicBezTo>
                  <a:cubicBezTo>
                    <a:pt x="121" y="0"/>
                    <a:pt x="147" y="14"/>
                    <a:pt x="164" y="35"/>
                  </a:cubicBezTo>
                  <a:cubicBezTo>
                    <a:pt x="181" y="14"/>
                    <a:pt x="207" y="0"/>
                    <a:pt x="236" y="0"/>
                  </a:cubicBezTo>
                  <a:cubicBezTo>
                    <a:pt x="287" y="0"/>
                    <a:pt x="328" y="42"/>
                    <a:pt x="328" y="92"/>
                  </a:cubicBezTo>
                  <a:cubicBezTo>
                    <a:pt x="328" y="117"/>
                    <a:pt x="318" y="140"/>
                    <a:pt x="302" y="156"/>
                  </a:cubicBezTo>
                  <a:cubicBezTo>
                    <a:pt x="303" y="156"/>
                    <a:pt x="303" y="156"/>
                    <a:pt x="303" y="156"/>
                  </a:cubicBezTo>
                  <a:cubicBezTo>
                    <a:pt x="197" y="265"/>
                    <a:pt x="197" y="265"/>
                    <a:pt x="197" y="265"/>
                  </a:cubicBezTo>
                  <a:lnTo>
                    <a:pt x="164" y="298"/>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483D631C-1F04-4E8D-9CA4-0592967BA5FD}"/>
              </a:ext>
              <a:ext uri="{C183D7F6-B498-43B3-948B-1728B52AA6E4}">
                <adec:decorative xmlns:adec="http://schemas.microsoft.com/office/drawing/2017/decorative" val="1"/>
              </a:ext>
            </a:extLst>
          </p:cNvPr>
          <p:cNvGrpSpPr/>
          <p:nvPr/>
        </p:nvGrpSpPr>
        <p:grpSpPr>
          <a:xfrm>
            <a:off x="4656955" y="3237068"/>
            <a:ext cx="609044" cy="609044"/>
            <a:chOff x="4590548" y="3070022"/>
            <a:chExt cx="640080" cy="640080"/>
          </a:xfrm>
        </p:grpSpPr>
        <p:sp>
          <p:nvSpPr>
            <p:cNvPr id="34" name="Oval 33">
              <a:extLst>
                <a:ext uri="{FF2B5EF4-FFF2-40B4-BE49-F238E27FC236}">
                  <a16:creationId xmlns:a16="http://schemas.microsoft.com/office/drawing/2014/main" id="{3C237F63-9CF5-408C-B575-FFB4F5B0872F}"/>
                </a:ext>
                <a:ext uri="{C183D7F6-B498-43B3-948B-1728B52AA6E4}">
                  <adec:decorative xmlns:adec="http://schemas.microsoft.com/office/drawing/2017/decorative" val="1"/>
                </a:ext>
              </a:extLst>
            </p:cNvPr>
            <p:cNvSpPr/>
            <p:nvPr/>
          </p:nvSpPr>
          <p:spPr bwMode="auto">
            <a:xfrm>
              <a:off x="4590548" y="3070022"/>
              <a:ext cx="640080" cy="640080"/>
            </a:xfrm>
            <a:prstGeom prst="ellipse">
              <a:avLst/>
            </a:prstGeom>
            <a:solidFill>
              <a:srgbClr val="26395D"/>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6" name="star_2" title="Icon of a person inside a star shape">
              <a:extLst>
                <a:ext uri="{FF2B5EF4-FFF2-40B4-BE49-F238E27FC236}">
                  <a16:creationId xmlns:a16="http://schemas.microsoft.com/office/drawing/2014/main" id="{A196CDD1-A3FB-4B51-9303-0BCEB863C86D}"/>
                </a:ext>
              </a:extLst>
            </p:cNvPr>
            <p:cNvSpPr>
              <a:spLocks noChangeAspect="1" noEditPoints="1"/>
            </p:cNvSpPr>
            <p:nvPr/>
          </p:nvSpPr>
          <p:spPr bwMode="auto">
            <a:xfrm>
              <a:off x="4729073" y="3215763"/>
              <a:ext cx="353507" cy="334312"/>
            </a:xfrm>
            <a:custGeom>
              <a:avLst/>
              <a:gdLst>
                <a:gd name="T0" fmla="*/ 104 w 304"/>
                <a:gd name="T1" fmla="*/ 95 h 288"/>
                <a:gd name="T2" fmla="*/ 154 w 304"/>
                <a:gd name="T3" fmla="*/ 0 h 288"/>
                <a:gd name="T4" fmla="*/ 203 w 304"/>
                <a:gd name="T5" fmla="*/ 95 h 288"/>
                <a:gd name="T6" fmla="*/ 304 w 304"/>
                <a:gd name="T7" fmla="*/ 110 h 288"/>
                <a:gd name="T8" fmla="*/ 232 w 304"/>
                <a:gd name="T9" fmla="*/ 185 h 288"/>
                <a:gd name="T10" fmla="*/ 248 w 304"/>
                <a:gd name="T11" fmla="*/ 287 h 288"/>
                <a:gd name="T12" fmla="*/ 154 w 304"/>
                <a:gd name="T13" fmla="*/ 244 h 288"/>
                <a:gd name="T14" fmla="*/ 59 w 304"/>
                <a:gd name="T15" fmla="*/ 288 h 288"/>
                <a:gd name="T16" fmla="*/ 74 w 304"/>
                <a:gd name="T17" fmla="*/ 186 h 288"/>
                <a:gd name="T18" fmla="*/ 0 w 304"/>
                <a:gd name="T19" fmla="*/ 109 h 288"/>
                <a:gd name="T20" fmla="*/ 104 w 304"/>
                <a:gd name="T21" fmla="*/ 95 h 288"/>
                <a:gd name="T22" fmla="*/ 152 w 304"/>
                <a:gd name="T23" fmla="*/ 177 h 288"/>
                <a:gd name="T24" fmla="*/ 186 w 304"/>
                <a:gd name="T25" fmla="*/ 144 h 288"/>
                <a:gd name="T26" fmla="*/ 152 w 304"/>
                <a:gd name="T27" fmla="*/ 110 h 288"/>
                <a:gd name="T28" fmla="*/ 119 w 304"/>
                <a:gd name="T29" fmla="*/ 144 h 288"/>
                <a:gd name="T30" fmla="*/ 152 w 304"/>
                <a:gd name="T31" fmla="*/ 177 h 288"/>
                <a:gd name="T32" fmla="*/ 205 w 304"/>
                <a:gd name="T33" fmla="*/ 230 h 288"/>
                <a:gd name="T34" fmla="*/ 153 w 304"/>
                <a:gd name="T35" fmla="*/ 178 h 288"/>
                <a:gd name="T36" fmla="*/ 101 w 304"/>
                <a:gd name="T37" fmla="*/ 23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288">
                  <a:moveTo>
                    <a:pt x="104" y="95"/>
                  </a:moveTo>
                  <a:cubicBezTo>
                    <a:pt x="154" y="0"/>
                    <a:pt x="154" y="0"/>
                    <a:pt x="154" y="0"/>
                  </a:cubicBezTo>
                  <a:cubicBezTo>
                    <a:pt x="203" y="95"/>
                    <a:pt x="203" y="95"/>
                    <a:pt x="203" y="95"/>
                  </a:cubicBezTo>
                  <a:cubicBezTo>
                    <a:pt x="304" y="110"/>
                    <a:pt x="304" y="110"/>
                    <a:pt x="304" y="110"/>
                  </a:cubicBezTo>
                  <a:cubicBezTo>
                    <a:pt x="232" y="185"/>
                    <a:pt x="232" y="185"/>
                    <a:pt x="232" y="185"/>
                  </a:cubicBezTo>
                  <a:cubicBezTo>
                    <a:pt x="248" y="287"/>
                    <a:pt x="248" y="287"/>
                    <a:pt x="248" y="287"/>
                  </a:cubicBezTo>
                  <a:cubicBezTo>
                    <a:pt x="154" y="244"/>
                    <a:pt x="154" y="244"/>
                    <a:pt x="154" y="244"/>
                  </a:cubicBezTo>
                  <a:cubicBezTo>
                    <a:pt x="59" y="288"/>
                    <a:pt x="59" y="288"/>
                    <a:pt x="59" y="288"/>
                  </a:cubicBezTo>
                  <a:cubicBezTo>
                    <a:pt x="74" y="186"/>
                    <a:pt x="74" y="186"/>
                    <a:pt x="74" y="186"/>
                  </a:cubicBezTo>
                  <a:cubicBezTo>
                    <a:pt x="0" y="109"/>
                    <a:pt x="0" y="109"/>
                    <a:pt x="0" y="109"/>
                  </a:cubicBezTo>
                  <a:lnTo>
                    <a:pt x="104" y="95"/>
                  </a:lnTo>
                  <a:close/>
                  <a:moveTo>
                    <a:pt x="152" y="177"/>
                  </a:moveTo>
                  <a:cubicBezTo>
                    <a:pt x="171" y="177"/>
                    <a:pt x="186" y="162"/>
                    <a:pt x="186" y="144"/>
                  </a:cubicBezTo>
                  <a:cubicBezTo>
                    <a:pt x="186" y="125"/>
                    <a:pt x="171" y="110"/>
                    <a:pt x="152" y="110"/>
                  </a:cubicBezTo>
                  <a:cubicBezTo>
                    <a:pt x="134" y="110"/>
                    <a:pt x="119" y="125"/>
                    <a:pt x="119" y="144"/>
                  </a:cubicBezTo>
                  <a:cubicBezTo>
                    <a:pt x="119" y="162"/>
                    <a:pt x="134" y="177"/>
                    <a:pt x="152" y="177"/>
                  </a:cubicBezTo>
                  <a:close/>
                  <a:moveTo>
                    <a:pt x="205" y="230"/>
                  </a:moveTo>
                  <a:cubicBezTo>
                    <a:pt x="205" y="201"/>
                    <a:pt x="182" y="178"/>
                    <a:pt x="153" y="178"/>
                  </a:cubicBezTo>
                  <a:cubicBezTo>
                    <a:pt x="125" y="178"/>
                    <a:pt x="101" y="201"/>
                    <a:pt x="101" y="230"/>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8BB3B247-D461-40C3-84B4-8CF931B4ED9F}"/>
              </a:ext>
              <a:ext uri="{C183D7F6-B498-43B3-948B-1728B52AA6E4}">
                <adec:decorative xmlns:adec="http://schemas.microsoft.com/office/drawing/2017/decorative" val="1"/>
              </a:ext>
            </a:extLst>
          </p:cNvPr>
          <p:cNvGrpSpPr/>
          <p:nvPr/>
        </p:nvGrpSpPr>
        <p:grpSpPr>
          <a:xfrm>
            <a:off x="5115735" y="5365317"/>
            <a:ext cx="609044" cy="609044"/>
            <a:chOff x="5045291" y="5176975"/>
            <a:chExt cx="640080" cy="640080"/>
          </a:xfrm>
        </p:grpSpPr>
        <p:sp>
          <p:nvSpPr>
            <p:cNvPr id="40" name="Oval 39">
              <a:extLst>
                <a:ext uri="{FF2B5EF4-FFF2-40B4-BE49-F238E27FC236}">
                  <a16:creationId xmlns:a16="http://schemas.microsoft.com/office/drawing/2014/main" id="{AC8DC9D5-A683-43D0-898B-00BD70755721}"/>
                </a:ext>
                <a:ext uri="{C183D7F6-B498-43B3-948B-1728B52AA6E4}">
                  <adec:decorative xmlns:adec="http://schemas.microsoft.com/office/drawing/2017/decorative" val="1"/>
                </a:ext>
              </a:extLst>
            </p:cNvPr>
            <p:cNvSpPr/>
            <p:nvPr/>
          </p:nvSpPr>
          <p:spPr bwMode="auto">
            <a:xfrm>
              <a:off x="5045291" y="5176975"/>
              <a:ext cx="640080" cy="640080"/>
            </a:xfrm>
            <a:prstGeom prst="ellipse">
              <a:avLst/>
            </a:prstGeom>
            <a:solidFill>
              <a:srgbClr val="50E6FF"/>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7" name="people_12" title="Icon of three people">
              <a:extLst>
                <a:ext uri="{FF2B5EF4-FFF2-40B4-BE49-F238E27FC236}">
                  <a16:creationId xmlns:a16="http://schemas.microsoft.com/office/drawing/2014/main" id="{12893F7D-9E83-4F94-955E-5C26C06D44B8}"/>
                </a:ext>
              </a:extLst>
            </p:cNvPr>
            <p:cNvSpPr>
              <a:spLocks noChangeAspect="1" noEditPoints="1"/>
            </p:cNvSpPr>
            <p:nvPr/>
          </p:nvSpPr>
          <p:spPr bwMode="auto">
            <a:xfrm>
              <a:off x="5194996" y="5351691"/>
              <a:ext cx="340670" cy="290649"/>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230253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5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53" presetClass="entr" presetSubtype="16"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nodeType="withEffect">
                                  <p:stCondLst>
                                    <p:cond delay="25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25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2" grpId="0"/>
      <p:bldP spid="21" grpId="0"/>
      <p:bldP spid="22" grpId="0"/>
      <p:bldP spid="23" grpId="0"/>
      <p:bldP spid="2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38261E8A-BBEC-4982-AC23-4476A38715D0}"/>
              </a:ext>
            </a:extLst>
          </p:cNvPr>
          <p:cNvSpPr>
            <a:spLocks noGrp="1"/>
          </p:cNvSpPr>
          <p:nvPr>
            <p:ph type="title"/>
          </p:nvPr>
        </p:nvSpPr>
        <p:spPr>
          <a:xfrm>
            <a:off x="588263" y="811801"/>
            <a:ext cx="11018520" cy="707886"/>
          </a:xfrm>
        </p:spPr>
        <p:txBody>
          <a:bodyPr/>
          <a:lstStyle/>
          <a:p>
            <a:pPr algn="ctr"/>
            <a:r>
              <a:rPr lang="en-US">
                <a:solidFill>
                  <a:srgbClr val="8660C5"/>
                </a:solidFill>
              </a:rPr>
              <a:t>Microsoft Viva</a:t>
            </a:r>
            <a:br>
              <a:rPr lang="en-US">
                <a:solidFill>
                  <a:srgbClr val="8660C5"/>
                </a:solidFill>
              </a:rPr>
            </a:br>
            <a:r>
              <a:rPr lang="en-US" sz="1800">
                <a:solidFill>
                  <a:schemeClr val="tx1"/>
                </a:solidFill>
                <a:cs typeface="+mn-cs"/>
              </a:rPr>
              <a:t>Empower people and teams to be their best </a:t>
            </a:r>
          </a:p>
        </p:txBody>
      </p:sp>
      <p:pic>
        <p:nvPicPr>
          <p:cNvPr id="8" name="Picture 7">
            <a:extLst>
              <a:ext uri="{FF2B5EF4-FFF2-40B4-BE49-F238E27FC236}">
                <a16:creationId xmlns:a16="http://schemas.microsoft.com/office/drawing/2014/main" id="{51A3487A-1259-4258-BB9F-24C41D0B0853}"/>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00481" y="2645072"/>
            <a:ext cx="2801261" cy="1575709"/>
          </a:xfrm>
          <a:prstGeom prst="rect">
            <a:avLst/>
          </a:prstGeom>
        </p:spPr>
      </p:pic>
      <p:sp>
        <p:nvSpPr>
          <p:cNvPr id="32" name="object 5">
            <a:extLst>
              <a:ext uri="{FF2B5EF4-FFF2-40B4-BE49-F238E27FC236}">
                <a16:creationId xmlns:a16="http://schemas.microsoft.com/office/drawing/2014/main" id="{673029B2-1DC5-48A9-969D-701B1C8A04EA}"/>
              </a:ext>
            </a:extLst>
          </p:cNvPr>
          <p:cNvSpPr txBox="1"/>
          <p:nvPr/>
        </p:nvSpPr>
        <p:spPr>
          <a:xfrm>
            <a:off x="682971" y="5133172"/>
            <a:ext cx="2103120" cy="918627"/>
          </a:xfrm>
          <a:prstGeom prst="rect">
            <a:avLst/>
          </a:prstGeom>
        </p:spPr>
        <p:txBody>
          <a:bodyPr vert="horz" wrap="square" lIns="0" tIns="10583" rIns="0" bIns="0" rtlCol="0" anchor="t">
            <a:spAutoFit/>
          </a:bodyPr>
          <a:lstStyle/>
          <a:p>
            <a:pPr marL="10160" algn="ctr">
              <a:spcBef>
                <a:spcPts val="83"/>
              </a:spcBef>
              <a:spcAft>
                <a:spcPts val="500"/>
              </a:spcAft>
            </a:pPr>
            <a:r>
              <a:rPr lang="en-US" sz="1400" b="1">
                <a:solidFill>
                  <a:srgbClr val="008272"/>
                </a:solidFill>
                <a:latin typeface="Segoe UI Semibold"/>
                <a:cs typeface="Segoe UI Semibold"/>
              </a:rPr>
              <a:t>Connections</a:t>
            </a:r>
            <a:endParaRPr lang="en-US">
              <a:latin typeface="Segoe UI Semibold"/>
              <a:cs typeface="Segoe UI Semibold"/>
            </a:endParaRPr>
          </a:p>
          <a:p>
            <a:pPr marL="10160" algn="ctr">
              <a:spcBef>
                <a:spcPts val="83"/>
              </a:spcBef>
            </a:pPr>
            <a:r>
              <a:rPr lang="en-US" sz="2000">
                <a:latin typeface="Segoe UI Semibold"/>
                <a:cs typeface="Segoe UI Semibold"/>
              </a:rPr>
              <a:t>Culture and communications</a:t>
            </a:r>
          </a:p>
        </p:txBody>
      </p:sp>
      <p:sp>
        <p:nvSpPr>
          <p:cNvPr id="22" name="object 5">
            <a:extLst>
              <a:ext uri="{FF2B5EF4-FFF2-40B4-BE49-F238E27FC236}">
                <a16:creationId xmlns:a16="http://schemas.microsoft.com/office/drawing/2014/main" id="{2E789C39-B01F-4F4B-AD16-E7F55E1A2429}"/>
              </a:ext>
            </a:extLst>
          </p:cNvPr>
          <p:cNvSpPr txBox="1"/>
          <p:nvPr/>
        </p:nvSpPr>
        <p:spPr>
          <a:xfrm>
            <a:off x="3664542" y="5132772"/>
            <a:ext cx="2103120" cy="918627"/>
          </a:xfrm>
          <a:prstGeom prst="rect">
            <a:avLst/>
          </a:prstGeom>
        </p:spPr>
        <p:txBody>
          <a:bodyPr vert="horz" wrap="square" lIns="0" tIns="10583" rIns="0" bIns="0" rtlCol="0" anchor="t">
            <a:spAutoFit/>
          </a:bodyPr>
          <a:lstStyle/>
          <a:p>
            <a:pPr marL="10160" algn="ctr">
              <a:spcBef>
                <a:spcPts val="83"/>
              </a:spcBef>
              <a:spcAft>
                <a:spcPts val="500"/>
              </a:spcAft>
            </a:pPr>
            <a:r>
              <a:rPr lang="en-US" sz="1400" b="1">
                <a:solidFill>
                  <a:srgbClr val="D53B01"/>
                </a:solidFill>
                <a:latin typeface="Segoe UI Semibold"/>
                <a:cs typeface="Segoe UI Semibold"/>
              </a:rPr>
              <a:t>Insights</a:t>
            </a:r>
            <a:endParaRPr lang="en-US">
              <a:latin typeface="Segoe UI Semibold"/>
              <a:cs typeface="Segoe UI Semibold"/>
            </a:endParaRPr>
          </a:p>
          <a:p>
            <a:pPr marL="10160" algn="ctr">
              <a:spcBef>
                <a:spcPts val="83"/>
              </a:spcBef>
            </a:pPr>
            <a:r>
              <a:rPr lang="en-US" sz="2000">
                <a:latin typeface="Segoe UI Semibold"/>
                <a:cs typeface="Segoe UI Semibold"/>
              </a:rPr>
              <a:t>Productivity and </a:t>
            </a:r>
            <a:br>
              <a:rPr lang="en-US" sz="2000">
                <a:latin typeface="Segoe UI Semibold" panose="020B0502040204020203" pitchFamily="34" charset="0"/>
                <a:cs typeface="Segoe UI Semibold" panose="020B0502040204020203" pitchFamily="34" charset="0"/>
              </a:rPr>
            </a:br>
            <a:r>
              <a:rPr lang="en-US" sz="2000">
                <a:latin typeface="Segoe UI Semibold"/>
                <a:cs typeface="Segoe UI Semibold"/>
              </a:rPr>
              <a:t>wellbeing</a:t>
            </a:r>
          </a:p>
        </p:txBody>
      </p:sp>
      <p:sp>
        <p:nvSpPr>
          <p:cNvPr id="34" name="object 5">
            <a:extLst>
              <a:ext uri="{FF2B5EF4-FFF2-40B4-BE49-F238E27FC236}">
                <a16:creationId xmlns:a16="http://schemas.microsoft.com/office/drawing/2014/main" id="{AA39AE02-B9A0-466E-B25F-7DAD2E542AC5}"/>
              </a:ext>
            </a:extLst>
          </p:cNvPr>
          <p:cNvSpPr txBox="1"/>
          <p:nvPr/>
        </p:nvSpPr>
        <p:spPr>
          <a:xfrm>
            <a:off x="6540186" y="5132772"/>
            <a:ext cx="2103120" cy="949405"/>
          </a:xfrm>
          <a:prstGeom prst="rect">
            <a:avLst/>
          </a:prstGeom>
        </p:spPr>
        <p:txBody>
          <a:bodyPr vert="horz" wrap="square" lIns="0" tIns="10583" rIns="0" bIns="0" rtlCol="0" anchor="t">
            <a:spAutoFit/>
          </a:bodyPr>
          <a:lstStyle/>
          <a:p>
            <a:pPr marL="10160" algn="ctr">
              <a:spcBef>
                <a:spcPts val="83"/>
              </a:spcBef>
              <a:spcAft>
                <a:spcPts val="500"/>
              </a:spcAft>
            </a:pPr>
            <a:r>
              <a:rPr lang="en-US" sz="1400" b="1">
                <a:solidFill>
                  <a:srgbClr val="9376C9"/>
                </a:solidFill>
                <a:latin typeface="Segoe UI Semibold"/>
                <a:cs typeface="Segoe UI Semibold"/>
              </a:rPr>
              <a:t>Topics</a:t>
            </a:r>
            <a:endParaRPr lang="en-US">
              <a:latin typeface="Segoe UI Semibold"/>
              <a:cs typeface="Segoe UI Semibold"/>
            </a:endParaRPr>
          </a:p>
          <a:p>
            <a:pPr marL="10160" algn="ctr">
              <a:spcBef>
                <a:spcPts val="83"/>
              </a:spcBef>
            </a:pPr>
            <a:r>
              <a:rPr lang="en-US" sz="2000">
                <a:latin typeface="Segoe UI Semibold"/>
                <a:cs typeface="Segoe UI Semibold"/>
              </a:rPr>
              <a:t>Knowledge and</a:t>
            </a:r>
            <a:br>
              <a:rPr lang="en-US" sz="2000">
                <a:latin typeface="Segoe UI Semibold" panose="020B0502040204020203" pitchFamily="34" charset="0"/>
                <a:cs typeface="Segoe UI Semibold" panose="020B0502040204020203" pitchFamily="34" charset="0"/>
              </a:rPr>
            </a:br>
            <a:r>
              <a:rPr lang="en-US" sz="2000">
                <a:latin typeface="Segoe UI Semibold"/>
                <a:cs typeface="Segoe UI Semibold"/>
              </a:rPr>
              <a:t>expertise</a:t>
            </a:r>
          </a:p>
        </p:txBody>
      </p:sp>
      <p:sp>
        <p:nvSpPr>
          <p:cNvPr id="33" name="object 5">
            <a:extLst>
              <a:ext uri="{FF2B5EF4-FFF2-40B4-BE49-F238E27FC236}">
                <a16:creationId xmlns:a16="http://schemas.microsoft.com/office/drawing/2014/main" id="{4E63D33F-02BF-430F-BC45-B4CE7F4548BD}"/>
              </a:ext>
            </a:extLst>
          </p:cNvPr>
          <p:cNvSpPr txBox="1"/>
          <p:nvPr/>
        </p:nvSpPr>
        <p:spPr>
          <a:xfrm>
            <a:off x="9472980" y="5133172"/>
            <a:ext cx="2103120" cy="918627"/>
          </a:xfrm>
          <a:prstGeom prst="rect">
            <a:avLst/>
          </a:prstGeom>
        </p:spPr>
        <p:txBody>
          <a:bodyPr vert="horz" wrap="square" lIns="0" tIns="10583" rIns="0" bIns="0" rtlCol="0" anchor="t">
            <a:spAutoFit/>
          </a:bodyPr>
          <a:lstStyle/>
          <a:p>
            <a:pPr marL="10160" algn="ctr">
              <a:spcBef>
                <a:spcPts val="83"/>
              </a:spcBef>
              <a:spcAft>
                <a:spcPts val="500"/>
              </a:spcAft>
            </a:pPr>
            <a:r>
              <a:rPr lang="en-US" sz="1400" b="1">
                <a:solidFill>
                  <a:srgbClr val="107C10"/>
                </a:solidFill>
                <a:latin typeface="Segoe UI Semibold"/>
                <a:cs typeface="Segoe UI Semibold"/>
              </a:rPr>
              <a:t>Learning</a:t>
            </a:r>
            <a:endParaRPr lang="en-US">
              <a:latin typeface="Segoe UI Semibold"/>
              <a:cs typeface="Segoe UI Semibold"/>
            </a:endParaRPr>
          </a:p>
          <a:p>
            <a:pPr marL="10160" algn="ctr">
              <a:spcBef>
                <a:spcPts val="83"/>
              </a:spcBef>
            </a:pPr>
            <a:r>
              <a:rPr lang="en-US" sz="2000">
                <a:latin typeface="Segoe UI Semibold"/>
                <a:cs typeface="Segoe UI Semibold"/>
              </a:rPr>
              <a:t>Skilling and </a:t>
            </a:r>
            <a:br>
              <a:rPr lang="en-US" sz="2000">
                <a:latin typeface="Segoe UI Semibold" panose="020B0502040204020203" pitchFamily="34" charset="0"/>
                <a:cs typeface="Segoe UI Semibold" panose="020B0502040204020203" pitchFamily="34" charset="0"/>
              </a:rPr>
            </a:br>
            <a:r>
              <a:rPr lang="en-US" sz="2000">
                <a:latin typeface="Segoe UI Semibold"/>
                <a:cs typeface="Segoe UI Semibold"/>
              </a:rPr>
              <a:t>growth</a:t>
            </a:r>
          </a:p>
        </p:txBody>
      </p:sp>
      <p:pic>
        <p:nvPicPr>
          <p:cNvPr id="2" name="MS logo gray - EMF">
            <a:extLst>
              <a:ext uri="{FF2B5EF4-FFF2-40B4-BE49-F238E27FC236}">
                <a16:creationId xmlns:a16="http://schemas.microsoft.com/office/drawing/2014/main" id="{E77E17A2-085F-45B0-864F-D7A0AB44F22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312127" y="294233"/>
            <a:ext cx="2366962" cy="875776"/>
          </a:xfrm>
          <a:prstGeom prst="rect">
            <a:avLst/>
          </a:prstGeom>
        </p:spPr>
      </p:pic>
      <p:pic>
        <p:nvPicPr>
          <p:cNvPr id="3" name="Picture 2">
            <a:extLst>
              <a:ext uri="{FF2B5EF4-FFF2-40B4-BE49-F238E27FC236}">
                <a16:creationId xmlns:a16="http://schemas.microsoft.com/office/drawing/2014/main" id="{2C56BBFA-7619-47CA-A22D-2CC0FD9585C5}"/>
              </a:ext>
              <a:ext uri="{C183D7F6-B498-43B3-948B-1728B52AA6E4}">
                <adec:decorative xmlns:adec="http://schemas.microsoft.com/office/drawing/2017/decorative" val="1"/>
              </a:ext>
            </a:extLst>
          </p:cNvPr>
          <p:cNvPicPr>
            <a:picLocks noChangeAspect="1"/>
          </p:cNvPicPr>
          <p:nvPr/>
        </p:nvPicPr>
        <p:blipFill rotWithShape="1">
          <a:blip r:embed="rId5"/>
          <a:srcRect b="15625"/>
          <a:stretch/>
        </p:blipFill>
        <p:spPr>
          <a:xfrm>
            <a:off x="6081692" y="2652567"/>
            <a:ext cx="2801260" cy="1575709"/>
          </a:xfrm>
          <a:prstGeom prst="rect">
            <a:avLst/>
          </a:prstGeom>
        </p:spPr>
      </p:pic>
      <p:pic>
        <p:nvPicPr>
          <p:cNvPr id="4" name="Picture 3">
            <a:extLst>
              <a:ext uri="{FF2B5EF4-FFF2-40B4-BE49-F238E27FC236}">
                <a16:creationId xmlns:a16="http://schemas.microsoft.com/office/drawing/2014/main" id="{0F8DFF20-0374-4C16-BA28-32068A2D013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62903" y="2652566"/>
            <a:ext cx="2801260" cy="1575709"/>
          </a:xfrm>
          <a:prstGeom prst="rect">
            <a:avLst/>
          </a:prstGeom>
        </p:spPr>
      </p:pic>
      <p:pic>
        <p:nvPicPr>
          <p:cNvPr id="21" name="Graphic 20">
            <a:extLst>
              <a:ext uri="{FF2B5EF4-FFF2-40B4-BE49-F238E27FC236}">
                <a16:creationId xmlns:a16="http://schemas.microsoft.com/office/drawing/2014/main" id="{5BD0FABB-62BA-45C2-B0E8-B699F83067C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02468" y="3926959"/>
            <a:ext cx="1009719" cy="833553"/>
          </a:xfrm>
          <a:prstGeom prst="rect">
            <a:avLst/>
          </a:prstGeom>
        </p:spPr>
      </p:pic>
      <p:pic>
        <p:nvPicPr>
          <p:cNvPr id="19" name="Graphic 18">
            <a:extLst>
              <a:ext uri="{FF2B5EF4-FFF2-40B4-BE49-F238E27FC236}">
                <a16:creationId xmlns:a16="http://schemas.microsoft.com/office/drawing/2014/main" id="{090F643F-22BF-4275-9689-B28208AD5FB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81766" y="2135805"/>
            <a:ext cx="1035946" cy="865473"/>
          </a:xfrm>
          <a:prstGeom prst="rect">
            <a:avLst/>
          </a:prstGeom>
        </p:spPr>
      </p:pic>
      <p:pic>
        <p:nvPicPr>
          <p:cNvPr id="40" name="Graphic 39">
            <a:extLst>
              <a:ext uri="{FF2B5EF4-FFF2-40B4-BE49-F238E27FC236}">
                <a16:creationId xmlns:a16="http://schemas.microsoft.com/office/drawing/2014/main" id="{618AF0C2-F4CE-46DB-832A-48CD3F55205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50701" y="3937119"/>
            <a:ext cx="812765" cy="812765"/>
          </a:xfrm>
          <a:prstGeom prst="rect">
            <a:avLst/>
          </a:prstGeom>
        </p:spPr>
      </p:pic>
      <p:pic>
        <p:nvPicPr>
          <p:cNvPr id="6" name="Picture 6">
            <a:extLst>
              <a:ext uri="{FF2B5EF4-FFF2-40B4-BE49-F238E27FC236}">
                <a16:creationId xmlns:a16="http://schemas.microsoft.com/office/drawing/2014/main" id="{B45CD790-4E14-4EF4-974B-3CC991B75C37}"/>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164690" y="2643280"/>
            <a:ext cx="2743200" cy="1546860"/>
          </a:xfrm>
          <a:prstGeom prst="rect">
            <a:avLst/>
          </a:prstGeom>
        </p:spPr>
      </p:pic>
      <p:pic>
        <p:nvPicPr>
          <p:cNvPr id="30" name="Graphic 29">
            <a:extLst>
              <a:ext uri="{FF2B5EF4-FFF2-40B4-BE49-F238E27FC236}">
                <a16:creationId xmlns:a16="http://schemas.microsoft.com/office/drawing/2014/main" id="{AFCFC683-4E99-4EB6-B120-C6235137F519}"/>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57728" y="2125501"/>
            <a:ext cx="842088" cy="875777"/>
          </a:xfrm>
          <a:prstGeom prst="rect">
            <a:avLst/>
          </a:prstGeom>
        </p:spPr>
      </p:pic>
    </p:spTree>
    <p:extLst>
      <p:ext uri="{BB962C8B-B14F-4D97-AF65-F5344CB8AC3E}">
        <p14:creationId xmlns:p14="http://schemas.microsoft.com/office/powerpoint/2010/main" val="2649179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4D1F5D-5A17-48F7-85D1-395FC8508DDB}"/>
              </a:ext>
            </a:extLst>
          </p:cNvPr>
          <p:cNvSpPr>
            <a:spLocks noGrp="1"/>
          </p:cNvSpPr>
          <p:nvPr>
            <p:ph type="title"/>
          </p:nvPr>
        </p:nvSpPr>
        <p:spPr>
          <a:xfrm>
            <a:off x="588963" y="498475"/>
            <a:ext cx="11017250" cy="1138773"/>
          </a:xfrm>
        </p:spPr>
        <p:txBody>
          <a:bodyPr/>
          <a:lstStyle/>
          <a:p>
            <a:r>
              <a:rPr lang="en-US" sz="1800" b="1" spc="0">
                <a:solidFill>
                  <a:srgbClr val="008272"/>
                </a:solidFill>
                <a:latin typeface="Segoe UI Semibold" panose="020B0502040204020203" pitchFamily="34" charset="0"/>
                <a:cs typeface="Segoe UI Semibold" panose="020B0502040204020203" pitchFamily="34" charset="0"/>
              </a:rPr>
              <a:t>Viva Connections</a:t>
            </a:r>
            <a:br>
              <a:rPr lang="en-US"/>
            </a:br>
            <a:r>
              <a:rPr lang="en-US"/>
              <a:t>Communications and culture</a:t>
            </a:r>
            <a:br>
              <a:rPr lang="en-US"/>
            </a:br>
            <a:endParaRPr lang="en-US"/>
          </a:p>
        </p:txBody>
      </p:sp>
      <p:sp>
        <p:nvSpPr>
          <p:cNvPr id="8" name="TextBox 7">
            <a:extLst>
              <a:ext uri="{FF2B5EF4-FFF2-40B4-BE49-F238E27FC236}">
                <a16:creationId xmlns:a16="http://schemas.microsoft.com/office/drawing/2014/main" id="{C901E049-A375-44CA-8402-2C11FD38C150}"/>
              </a:ext>
            </a:extLst>
          </p:cNvPr>
          <p:cNvSpPr txBox="1"/>
          <p:nvPr/>
        </p:nvSpPr>
        <p:spPr>
          <a:xfrm>
            <a:off x="586389" y="2212975"/>
            <a:ext cx="4849211" cy="3762890"/>
          </a:xfrm>
          <a:prstGeom prst="rect">
            <a:avLst/>
          </a:prstGeom>
          <a:noFill/>
        </p:spPr>
        <p:txBody>
          <a:bodyPr wrap="square" lIns="0" tIns="0">
            <a:spAutoFit/>
          </a:bodyPr>
          <a:lstStyle/>
          <a:p>
            <a:pPr>
              <a:spcBef>
                <a:spcPts val="300"/>
              </a:spcBef>
              <a:tabLst>
                <a:tab pos="342900" algn="l"/>
              </a:tabLst>
            </a:pPr>
            <a:r>
              <a:rPr lang="en-US" sz="1600">
                <a:solidFill>
                  <a:srgbClr val="008272"/>
                </a:solidFill>
                <a:effectLst/>
                <a:latin typeface="+mj-lt"/>
                <a:ea typeface="Times New Roman" panose="02020603050405020304" pitchFamily="18" charset="0"/>
              </a:rPr>
              <a:t>Keep everyone connected</a:t>
            </a:r>
          </a:p>
          <a:p>
            <a:pPr>
              <a:spcBef>
                <a:spcPts val="300"/>
              </a:spcBef>
              <a:tabLst>
                <a:tab pos="342900" algn="l"/>
              </a:tabLst>
            </a:pPr>
            <a:r>
              <a:rPr lang="en-US" sz="1600">
                <a:effectLst/>
                <a:ea typeface="Times New Roman" panose="02020603050405020304" pitchFamily="18" charset="0"/>
              </a:rPr>
              <a:t>Encourage meaningful connections across the organization by enabling employees to easily discover relevant communications and communities.</a:t>
            </a:r>
          </a:p>
          <a:p>
            <a:pPr>
              <a:spcBef>
                <a:spcPts val="300"/>
              </a:spcBef>
              <a:tabLst>
                <a:tab pos="342900" algn="l"/>
              </a:tabLst>
            </a:pPr>
            <a:endParaRPr lang="en-US" sz="1600">
              <a:latin typeface="+mj-lt"/>
            </a:endParaRPr>
          </a:p>
          <a:p>
            <a:pPr>
              <a:tabLst>
                <a:tab pos="342900" algn="l"/>
              </a:tabLst>
            </a:pPr>
            <a:r>
              <a:rPr lang="en-US" sz="1600">
                <a:solidFill>
                  <a:srgbClr val="008272"/>
                </a:solidFill>
                <a:latin typeface="+mj-lt"/>
              </a:rPr>
              <a:t>Make it easy for people to contribute</a:t>
            </a:r>
          </a:p>
          <a:p>
            <a:pPr marL="0" marR="0" indent="0" algn="l" rtl="0" eaLnBrk="1" fontAlgn="auto" latinLnBrk="0" hangingPunct="1">
              <a:spcBef>
                <a:spcPts val="300"/>
              </a:spcBef>
            </a:pPr>
            <a:r>
              <a:rPr lang="en-US" sz="1600"/>
              <a:t>Foster a culture of inclusion by empowering every employee to contribute ideas and share feedback.</a:t>
            </a:r>
            <a:endParaRPr lang="en-US" sz="1600" b="1">
              <a:solidFill>
                <a:srgbClr val="000000"/>
              </a:solidFill>
              <a:latin typeface="Segoe UI" panose="020B0502040204020203" pitchFamily="34" charset="0"/>
            </a:endParaRPr>
          </a:p>
          <a:p>
            <a:pPr marL="0" marR="0" indent="0" algn="l" rtl="0" eaLnBrk="1" fontAlgn="auto" latinLnBrk="0" hangingPunct="1">
              <a:spcBef>
                <a:spcPts val="300"/>
              </a:spcBef>
            </a:pPr>
            <a:endParaRPr lang="en-US" sz="1600" b="1">
              <a:solidFill>
                <a:srgbClr val="000000"/>
              </a:solidFill>
              <a:latin typeface="Segoe UI" panose="020B0502040204020203" pitchFamily="34" charset="0"/>
            </a:endParaRPr>
          </a:p>
          <a:p>
            <a:pPr marL="0" marR="0" indent="0" algn="l" rtl="0" eaLnBrk="1" fontAlgn="auto" latinLnBrk="0" hangingPunct="1"/>
            <a:r>
              <a:rPr lang="en-US" sz="1600">
                <a:solidFill>
                  <a:srgbClr val="008272"/>
                </a:solidFill>
                <a:latin typeface="+mj-lt"/>
              </a:rPr>
              <a:t>Unite and inspire your organization</a:t>
            </a:r>
          </a:p>
          <a:p>
            <a:pPr marL="0" marR="0" indent="0" algn="l" rtl="0" eaLnBrk="1" fontAlgn="auto" latinLnBrk="0" hangingPunct="1">
              <a:spcBef>
                <a:spcPts val="300"/>
              </a:spcBef>
            </a:pPr>
            <a:r>
              <a:rPr lang="en-US" sz="1600" b="0" i="0" u="none" strike="noStrike" kern="1200">
                <a:solidFill>
                  <a:srgbClr val="000000"/>
                </a:solidFill>
                <a:effectLst/>
                <a:latin typeface="Segoe UI" panose="020B0502040204020203" pitchFamily="34" charset="0"/>
              </a:rPr>
              <a:t>Align the entire organization around your vision, mission, and strategic priorities.</a:t>
            </a:r>
            <a:endParaRPr lang="en-US" sz="1600" b="0" i="0" u="none" strike="noStrike">
              <a:effectLst/>
              <a:latin typeface="Arial" panose="020B0604020202020204" pitchFamily="34" charset="0"/>
            </a:endParaRPr>
          </a:p>
          <a:p>
            <a:pPr>
              <a:spcBef>
                <a:spcPts val="0"/>
              </a:spcBef>
              <a:tabLst>
                <a:tab pos="342900" algn="l"/>
              </a:tabLst>
            </a:pPr>
            <a:endParaRPr lang="en-US" sz="1600">
              <a:effectLst/>
              <a:ea typeface="Times New Roman" panose="02020603050405020304" pitchFamily="18" charset="0"/>
            </a:endParaRPr>
          </a:p>
          <a:p>
            <a:pPr>
              <a:lnSpc>
                <a:spcPct val="150000"/>
              </a:lnSpc>
              <a:spcBef>
                <a:spcPts val="0"/>
              </a:spcBef>
              <a:tabLst>
                <a:tab pos="342900" algn="l"/>
              </a:tabLst>
            </a:pPr>
            <a:endParaRPr lang="en-US" sz="1600">
              <a:effectLst/>
              <a:ea typeface="Calibri" panose="020F0502020204030204" pitchFamily="34" charset="0"/>
            </a:endParaRPr>
          </a:p>
        </p:txBody>
      </p:sp>
      <p:pic>
        <p:nvPicPr>
          <p:cNvPr id="14" name="Graphic 1">
            <a:extLst>
              <a:ext uri="{FF2B5EF4-FFF2-40B4-BE49-F238E27FC236}">
                <a16:creationId xmlns:a16="http://schemas.microsoft.com/office/drawing/2014/main" id="{2FC1FC07-2BBC-4F9D-A226-89D241181E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6702" y="3079128"/>
            <a:ext cx="3329608" cy="3462805"/>
          </a:xfrm>
          <a:prstGeom prst="rect">
            <a:avLst/>
          </a:prstGeom>
        </p:spPr>
      </p:pic>
      <p:sp>
        <p:nvSpPr>
          <p:cNvPr id="15" name="Freeform: Shape 14">
            <a:extLst>
              <a:ext uri="{FF2B5EF4-FFF2-40B4-BE49-F238E27FC236}">
                <a16:creationId xmlns:a16="http://schemas.microsoft.com/office/drawing/2014/main" id="{E1AD6BE1-6101-4DEF-95F0-613A5BCA16D9}"/>
              </a:ext>
              <a:ext uri="{C183D7F6-B498-43B3-948B-1728B52AA6E4}">
                <adec:decorative xmlns:adec="http://schemas.microsoft.com/office/drawing/2017/decorative" val="1"/>
              </a:ext>
            </a:extLst>
          </p:cNvPr>
          <p:cNvSpPr/>
          <p:nvPr/>
        </p:nvSpPr>
        <p:spPr>
          <a:xfrm flipH="1">
            <a:off x="10993938" y="824032"/>
            <a:ext cx="967132" cy="967136"/>
          </a:xfrm>
          <a:custGeom>
            <a:avLst/>
            <a:gdLst>
              <a:gd name="connsiteX0" fmla="*/ 1249184 w 2498368"/>
              <a:gd name="connsiteY0" fmla="*/ 293901 h 2498379"/>
              <a:gd name="connsiteX1" fmla="*/ 2204468 w 2498368"/>
              <a:gd name="connsiteY1" fmla="*/ 1249190 h 2498379"/>
              <a:gd name="connsiteX2" fmla="*/ 1249184 w 2498368"/>
              <a:gd name="connsiteY2" fmla="*/ 2204478 h 2498379"/>
              <a:gd name="connsiteX3" fmla="*/ 293900 w 2498368"/>
              <a:gd name="connsiteY3" fmla="*/ 1249190 h 2498379"/>
              <a:gd name="connsiteX4" fmla="*/ 1249184 w 2498368"/>
              <a:gd name="connsiteY4" fmla="*/ 293901 h 2498379"/>
              <a:gd name="connsiteX5" fmla="*/ 1249184 w 2498368"/>
              <a:gd name="connsiteY5" fmla="*/ 0 h 2498379"/>
              <a:gd name="connsiteX6" fmla="*/ 0 w 2498368"/>
              <a:gd name="connsiteY6" fmla="*/ 1249190 h 2498379"/>
              <a:gd name="connsiteX7" fmla="*/ 1249184 w 2498368"/>
              <a:gd name="connsiteY7" fmla="*/ 2498379 h 2498379"/>
              <a:gd name="connsiteX8" fmla="*/ 2498369 w 2498368"/>
              <a:gd name="connsiteY8" fmla="*/ 1249190 h 2498379"/>
              <a:gd name="connsiteX9" fmla="*/ 1249184 w 2498368"/>
              <a:gd name="connsiteY9" fmla="*/ 0 h 2498379"/>
              <a:gd name="connsiteX10" fmla="*/ 1249184 w 2498368"/>
              <a:gd name="connsiteY10" fmla="*/ 0 h 249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368" h="2498379">
                <a:moveTo>
                  <a:pt x="1249184" y="293901"/>
                </a:moveTo>
                <a:cubicBezTo>
                  <a:pt x="1776027" y="293901"/>
                  <a:pt x="2204468" y="722344"/>
                  <a:pt x="2204468" y="1249190"/>
                </a:cubicBezTo>
                <a:cubicBezTo>
                  <a:pt x="2204468" y="1776035"/>
                  <a:pt x="1776027" y="2204478"/>
                  <a:pt x="1249184" y="2204478"/>
                </a:cubicBezTo>
                <a:cubicBezTo>
                  <a:pt x="722341" y="2204478"/>
                  <a:pt x="293900" y="1776035"/>
                  <a:pt x="293900" y="1249190"/>
                </a:cubicBezTo>
                <a:cubicBezTo>
                  <a:pt x="293900" y="722344"/>
                  <a:pt x="722341" y="293901"/>
                  <a:pt x="1249184" y="293901"/>
                </a:cubicBezTo>
                <a:moveTo>
                  <a:pt x="1249184" y="0"/>
                </a:moveTo>
                <a:cubicBezTo>
                  <a:pt x="559499" y="0"/>
                  <a:pt x="0" y="559066"/>
                  <a:pt x="0" y="1249190"/>
                </a:cubicBezTo>
                <a:cubicBezTo>
                  <a:pt x="0" y="1939314"/>
                  <a:pt x="559063" y="2498379"/>
                  <a:pt x="1249184" y="2498379"/>
                </a:cubicBezTo>
                <a:cubicBezTo>
                  <a:pt x="1939305" y="2498379"/>
                  <a:pt x="2498369" y="1939314"/>
                  <a:pt x="2498369" y="1249190"/>
                </a:cubicBezTo>
                <a:cubicBezTo>
                  <a:pt x="2498369" y="559066"/>
                  <a:pt x="1938870" y="0"/>
                  <a:pt x="1249184" y="0"/>
                </a:cubicBezTo>
                <a:lnTo>
                  <a:pt x="1249184" y="0"/>
                </a:lnTo>
                <a:close/>
              </a:path>
            </a:pathLst>
          </a:custGeom>
          <a:solidFill>
            <a:srgbClr val="008575"/>
          </a:solidFill>
          <a:ln w="435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6" name="Picture 15">
            <a:extLst>
              <a:ext uri="{FF2B5EF4-FFF2-40B4-BE49-F238E27FC236}">
                <a16:creationId xmlns:a16="http://schemas.microsoft.com/office/drawing/2014/main" id="{63A8AF38-40D9-453D-9429-A2DCC1392EE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95429" y="1132055"/>
            <a:ext cx="4990123" cy="4298062"/>
          </a:xfrm>
          <a:prstGeom prst="rect">
            <a:avLst/>
          </a:prstGeom>
        </p:spPr>
      </p:pic>
      <p:pic>
        <p:nvPicPr>
          <p:cNvPr id="18" name="Picture 17">
            <a:extLst>
              <a:ext uri="{FF2B5EF4-FFF2-40B4-BE49-F238E27FC236}">
                <a16:creationId xmlns:a16="http://schemas.microsoft.com/office/drawing/2014/main" id="{4813159D-2AEC-4F3F-99EB-AED7CFE6CE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87317" y="3861222"/>
            <a:ext cx="1013027" cy="2035499"/>
          </a:xfrm>
          <a:prstGeom prst="rect">
            <a:avLst/>
          </a:prstGeom>
        </p:spPr>
      </p:pic>
      <p:pic>
        <p:nvPicPr>
          <p:cNvPr id="2" name="Picture 2">
            <a:extLst>
              <a:ext uri="{FF2B5EF4-FFF2-40B4-BE49-F238E27FC236}">
                <a16:creationId xmlns:a16="http://schemas.microsoft.com/office/drawing/2014/main" id="{AEA4FF02-6B84-4D06-A91F-EBA3AD5D416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031356" y="3562629"/>
            <a:ext cx="3334026" cy="2333482"/>
          </a:xfrm>
          <a:prstGeom prst="rect">
            <a:avLst/>
          </a:prstGeom>
        </p:spPr>
      </p:pic>
    </p:spTree>
    <p:extLst>
      <p:ext uri="{BB962C8B-B14F-4D97-AF65-F5344CB8AC3E}">
        <p14:creationId xmlns:p14="http://schemas.microsoft.com/office/powerpoint/2010/main" val="290701017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7E5C7-07FC-449F-B56D-D4364F43D6CA}"/>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5072" y="1215925"/>
            <a:ext cx="5691050" cy="3432142"/>
          </a:xfrm>
          <a:prstGeom prst="rect">
            <a:avLst/>
          </a:prstGeom>
        </p:spPr>
      </p:pic>
      <p:pic>
        <p:nvPicPr>
          <p:cNvPr id="11" name="Graphic 10">
            <a:extLst>
              <a:ext uri="{FF2B5EF4-FFF2-40B4-BE49-F238E27FC236}">
                <a16:creationId xmlns:a16="http://schemas.microsoft.com/office/drawing/2014/main" id="{EA3F94FC-9F5E-4F78-88BD-2565D271991B}"/>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8835" r="29619" b="22266"/>
          <a:stretch/>
        </p:blipFill>
        <p:spPr>
          <a:xfrm>
            <a:off x="5181600" y="0"/>
            <a:ext cx="7005638" cy="6858000"/>
          </a:xfrm>
          <a:prstGeom prst="rect">
            <a:avLst/>
          </a:prstGeom>
        </p:spPr>
      </p:pic>
      <p:sp>
        <p:nvSpPr>
          <p:cNvPr id="17" name="Title 16">
            <a:extLst>
              <a:ext uri="{FF2B5EF4-FFF2-40B4-BE49-F238E27FC236}">
                <a16:creationId xmlns:a16="http://schemas.microsoft.com/office/drawing/2014/main" id="{F9227F72-BFA0-433C-AF4B-BC384D7444B3}"/>
              </a:ext>
            </a:extLst>
          </p:cNvPr>
          <p:cNvSpPr>
            <a:spLocks noGrp="1"/>
          </p:cNvSpPr>
          <p:nvPr>
            <p:ph type="title"/>
          </p:nvPr>
        </p:nvSpPr>
        <p:spPr>
          <a:xfrm>
            <a:off x="588963" y="498475"/>
            <a:ext cx="11017250" cy="2431435"/>
          </a:xfrm>
        </p:spPr>
        <p:txBody>
          <a:bodyPr/>
          <a:lstStyle/>
          <a:p>
            <a:r>
              <a:rPr lang="en-US" sz="1800" b="1" spc="0">
                <a:solidFill>
                  <a:srgbClr val="D53B01"/>
                </a:solidFill>
                <a:latin typeface="Segoe UI Semibold" panose="020B0502040204020203" pitchFamily="34" charset="0"/>
                <a:cs typeface="Segoe UI Semibold" panose="020B0502040204020203" pitchFamily="34" charset="0"/>
              </a:rPr>
              <a:t>Viva Insights</a:t>
            </a:r>
            <a:br>
              <a:rPr lang="en-US"/>
            </a:br>
            <a:r>
              <a:rPr lang="en-US"/>
              <a:t>Productivity and wellbeing</a:t>
            </a:r>
            <a:br>
              <a:rPr lang="en-US"/>
            </a:br>
            <a:br>
              <a:rPr lang="en-US"/>
            </a:br>
            <a:br>
              <a:rPr lang="en-US"/>
            </a:br>
            <a:br>
              <a:rPr lang="en-US"/>
            </a:br>
            <a:endParaRPr lang="en-US"/>
          </a:p>
        </p:txBody>
      </p:sp>
      <p:sp>
        <p:nvSpPr>
          <p:cNvPr id="8" name="TextBox 7">
            <a:extLst>
              <a:ext uri="{FF2B5EF4-FFF2-40B4-BE49-F238E27FC236}">
                <a16:creationId xmlns:a16="http://schemas.microsoft.com/office/drawing/2014/main" id="{C901E049-A375-44CA-8402-2C11FD38C150}"/>
              </a:ext>
            </a:extLst>
          </p:cNvPr>
          <p:cNvSpPr txBox="1"/>
          <p:nvPr/>
        </p:nvSpPr>
        <p:spPr>
          <a:xfrm>
            <a:off x="592738" y="2214563"/>
            <a:ext cx="5188937" cy="4047583"/>
          </a:xfrm>
          <a:prstGeom prst="rect">
            <a:avLst/>
          </a:prstGeom>
          <a:noFill/>
        </p:spPr>
        <p:txBody>
          <a:bodyPr wrap="square" lIns="0" tIns="0" rIns="91440" bIns="45720" anchor="t">
            <a:spAutoFit/>
          </a:bodyPr>
          <a:lstStyle/>
          <a:p>
            <a:pPr marL="0" algn="l" rtl="0" eaLnBrk="1" fontAlgn="base" latinLnBrk="0" hangingPunct="1"/>
            <a:r>
              <a:rPr lang="en-US" sz="1600">
                <a:solidFill>
                  <a:srgbClr val="D53B01"/>
                </a:solidFill>
                <a:latin typeface="+mj-lt"/>
              </a:rPr>
              <a:t>Deliver personalized and actionable insights</a:t>
            </a:r>
          </a:p>
          <a:p>
            <a:pPr marL="0" algn="l" rtl="0" eaLnBrk="1" fontAlgn="base" latinLnBrk="0" hangingPunct="1">
              <a:spcBef>
                <a:spcPts val="300"/>
              </a:spcBef>
            </a:pPr>
            <a:r>
              <a:rPr lang="en-US" sz="1600" b="0" i="0" u="none" strike="noStrike" kern="1200">
                <a:effectLst/>
                <a:latin typeface="Segoe UI"/>
                <a:cs typeface="Segoe UI"/>
              </a:rPr>
              <a:t>Empower individuals, teams, and orgs to achieve balance, build better work habits, and improve business outcomes with personalized insights and recommended actions.​</a:t>
            </a:r>
          </a:p>
          <a:p>
            <a:pPr marL="0" algn="l" rtl="0" eaLnBrk="1" fontAlgn="base" latinLnBrk="0" hangingPunct="1">
              <a:spcBef>
                <a:spcPts val="300"/>
              </a:spcBef>
            </a:pPr>
            <a:endParaRPr lang="en-US" sz="1600">
              <a:latin typeface="Segoe UI" panose="020B0502040204020203" pitchFamily="34" charset="0"/>
            </a:endParaRPr>
          </a:p>
          <a:p>
            <a:pPr marL="0" marR="0" indent="0" algn="l" rtl="0" eaLnBrk="1" fontAlgn="auto" latinLnBrk="0" hangingPunct="1">
              <a:spcBef>
                <a:spcPts val="300"/>
              </a:spcBef>
            </a:pPr>
            <a:r>
              <a:rPr lang="en-US" sz="1600" i="0" u="none" strike="noStrike" kern="1200">
                <a:solidFill>
                  <a:srgbClr val="D53B01"/>
                </a:solidFill>
                <a:effectLst/>
                <a:latin typeface="+mj-lt"/>
              </a:rPr>
              <a:t>Quantify the impact of work on people and business</a:t>
            </a:r>
            <a:endParaRPr lang="en-US" sz="1600" i="0" u="none" strike="noStrike" kern="1200">
              <a:solidFill>
                <a:srgbClr val="D53B01"/>
              </a:solidFill>
              <a:effectLst/>
              <a:latin typeface="+mj-lt"/>
              <a:cs typeface="Segoe UI Semibold"/>
            </a:endParaRPr>
          </a:p>
          <a:p>
            <a:pPr>
              <a:spcBef>
                <a:spcPts val="300"/>
              </a:spcBef>
            </a:pPr>
            <a:r>
              <a:rPr lang="en-US" sz="1600" b="0" i="0" u="none" strike="noStrike" kern="1200">
                <a:effectLst/>
                <a:latin typeface="Segoe UI"/>
                <a:cs typeface="Segoe UI"/>
              </a:rPr>
              <a:t>Gain data-driven</a:t>
            </a:r>
            <a:r>
              <a:rPr lang="en-US" sz="1600">
                <a:latin typeface="Segoe UI"/>
                <a:cs typeface="Segoe UI"/>
              </a:rPr>
              <a:t>, privacy-protected</a:t>
            </a:r>
            <a:r>
              <a:rPr lang="en-US" sz="1600" b="0" i="0" u="none" strike="noStrike" kern="1200">
                <a:effectLst/>
                <a:latin typeface="Segoe UI"/>
                <a:cs typeface="Segoe UI"/>
              </a:rPr>
              <a:t> visibility into how work patterns affect wellbeing, productivity, and results. ​</a:t>
            </a:r>
          </a:p>
          <a:p>
            <a:pPr marL="0" algn="l" rtl="0" eaLnBrk="1" fontAlgn="base" latinLnBrk="0" hangingPunct="1">
              <a:spcBef>
                <a:spcPts val="300"/>
              </a:spcBef>
            </a:pPr>
            <a:endParaRPr lang="en-US" sz="1600" b="0" i="0" u="none" strike="noStrike">
              <a:effectLst/>
              <a:latin typeface="Arial" panose="020B0604020202020204" pitchFamily="34" charset="0"/>
            </a:endParaRPr>
          </a:p>
          <a:p>
            <a:pPr marL="0" algn="l" rtl="0" eaLnBrk="1" fontAlgn="base" latinLnBrk="0" hangingPunct="1"/>
            <a:r>
              <a:rPr lang="en-US" sz="1600">
                <a:solidFill>
                  <a:srgbClr val="D53B01"/>
                </a:solidFill>
                <a:latin typeface="+mj-lt"/>
              </a:rPr>
              <a:t>Address complex business challenges</a:t>
            </a:r>
            <a:endParaRPr lang="en-US" sz="1600">
              <a:solidFill>
                <a:srgbClr val="D53B01"/>
              </a:solidFill>
              <a:latin typeface="+mj-lt"/>
              <a:cs typeface="Segoe UI Semibold"/>
            </a:endParaRPr>
          </a:p>
          <a:p>
            <a:pPr marL="0" algn="l" rtl="0" eaLnBrk="1" fontAlgn="base" latinLnBrk="0" hangingPunct="1">
              <a:spcBef>
                <a:spcPts val="300"/>
              </a:spcBef>
            </a:pPr>
            <a:r>
              <a:rPr lang="en-US" sz="1600" b="0" i="0" u="none" strike="noStrike" kern="1200">
                <a:effectLst/>
                <a:latin typeface="Segoe UI"/>
                <a:cs typeface="Segoe UI"/>
              </a:rPr>
              <a:t>Use advanced tools and additional data sources to perform deeper analysis, address challenges important to your business, and respond quickly to change.​</a:t>
            </a:r>
            <a:endParaRPr lang="en-US" sz="1600" b="0" i="0" u="none" strike="noStrike">
              <a:effectLst/>
              <a:latin typeface="Segoe UI"/>
              <a:cs typeface="Segoe UI"/>
            </a:endParaRPr>
          </a:p>
          <a:p>
            <a:pPr>
              <a:lnSpc>
                <a:spcPct val="150000"/>
              </a:lnSpc>
              <a:spcBef>
                <a:spcPts val="0"/>
              </a:spcBef>
              <a:tabLst>
                <a:tab pos="342900" algn="l"/>
              </a:tabLst>
            </a:pPr>
            <a:endParaRPr lang="en-US" sz="1600">
              <a:effectLst/>
              <a:ea typeface="Calibri" panose="020F0502020204030204" pitchFamily="34" charset="0"/>
            </a:endParaRPr>
          </a:p>
        </p:txBody>
      </p:sp>
      <p:sp>
        <p:nvSpPr>
          <p:cNvPr id="31" name="Rectangle: Rounded Corners 30">
            <a:extLst>
              <a:ext uri="{FF2B5EF4-FFF2-40B4-BE49-F238E27FC236}">
                <a16:creationId xmlns:a16="http://schemas.microsoft.com/office/drawing/2014/main" id="{AE59E3E6-31D9-438B-B931-41875B303082}"/>
              </a:ext>
              <a:ext uri="{C183D7F6-B498-43B3-948B-1728B52AA6E4}">
                <adec:decorative xmlns:adec="http://schemas.microsoft.com/office/drawing/2017/decorative" val="1"/>
              </a:ext>
            </a:extLst>
          </p:cNvPr>
          <p:cNvSpPr/>
          <p:nvPr/>
        </p:nvSpPr>
        <p:spPr bwMode="auto">
          <a:xfrm>
            <a:off x="6059380" y="845926"/>
            <a:ext cx="6091384" cy="3688752"/>
          </a:xfrm>
          <a:prstGeom prst="roundRect">
            <a:avLst>
              <a:gd name="adj" fmla="val 2758"/>
            </a:avLst>
          </a:prstGeom>
          <a:solidFill>
            <a:schemeClr val="bg1"/>
          </a:solidFill>
          <a:ln>
            <a:noFill/>
          </a:ln>
          <a:effectLst>
            <a:outerShdw blurRad="4826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cs typeface="Segoe UI" pitchFamily="34" charset="0"/>
            </a:endParaRPr>
          </a:p>
        </p:txBody>
      </p:sp>
      <p:pic>
        <p:nvPicPr>
          <p:cNvPr id="5" name="Picture 4">
            <a:extLst>
              <a:ext uri="{FF2B5EF4-FFF2-40B4-BE49-F238E27FC236}">
                <a16:creationId xmlns:a16="http://schemas.microsoft.com/office/drawing/2014/main" id="{39D7D22F-F383-4A00-9F72-557D49A2888B}"/>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56577" y="1088023"/>
            <a:ext cx="5696990" cy="3204557"/>
          </a:xfrm>
          <a:prstGeom prst="rect">
            <a:avLst/>
          </a:prstGeom>
        </p:spPr>
      </p:pic>
      <p:sp>
        <p:nvSpPr>
          <p:cNvPr id="2" name="Rectangle: Rounded Corners 1">
            <a:extLst>
              <a:ext uri="{FF2B5EF4-FFF2-40B4-BE49-F238E27FC236}">
                <a16:creationId xmlns:a16="http://schemas.microsoft.com/office/drawing/2014/main" id="{134D094A-6286-423A-85B8-5E524144A5CA}"/>
              </a:ext>
              <a:ext uri="{C183D7F6-B498-43B3-948B-1728B52AA6E4}">
                <adec:decorative xmlns:adec="http://schemas.microsoft.com/office/drawing/2017/decorative" val="1"/>
              </a:ext>
            </a:extLst>
          </p:cNvPr>
          <p:cNvSpPr/>
          <p:nvPr/>
        </p:nvSpPr>
        <p:spPr bwMode="auto">
          <a:xfrm>
            <a:off x="8769785" y="3804987"/>
            <a:ext cx="3658684" cy="2207087"/>
          </a:xfrm>
          <a:prstGeom prst="roundRect">
            <a:avLst>
              <a:gd name="adj" fmla="val 2758"/>
            </a:avLst>
          </a:prstGeom>
          <a:solidFill>
            <a:schemeClr val="bg1"/>
          </a:solidFill>
          <a:ln>
            <a:noFill/>
          </a:ln>
          <a:effectLst>
            <a:outerShdw blurRad="4826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cs typeface="Segoe UI" pitchFamily="34" charset="0"/>
            </a:endParaRPr>
          </a:p>
        </p:txBody>
      </p:sp>
      <p:pic>
        <p:nvPicPr>
          <p:cNvPr id="1026" name="Picture 6">
            <a:extLst>
              <a:ext uri="{FF2B5EF4-FFF2-40B4-BE49-F238E27FC236}">
                <a16:creationId xmlns:a16="http://schemas.microsoft.com/office/drawing/2014/main" id="{1B94BC72-0FCA-4544-AD42-782FBE8668C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0166" y="3955751"/>
            <a:ext cx="3384427" cy="190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498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9227F72-BFA0-433C-AF4B-BC384D7444B3}"/>
              </a:ext>
            </a:extLst>
          </p:cNvPr>
          <p:cNvSpPr>
            <a:spLocks noGrp="1"/>
          </p:cNvSpPr>
          <p:nvPr>
            <p:ph type="title"/>
          </p:nvPr>
        </p:nvSpPr>
        <p:spPr>
          <a:xfrm>
            <a:off x="588963" y="498475"/>
            <a:ext cx="11017250" cy="1569660"/>
          </a:xfrm>
        </p:spPr>
        <p:txBody>
          <a:bodyPr/>
          <a:lstStyle/>
          <a:p>
            <a:r>
              <a:rPr lang="en-US" sz="1800" b="1" spc="-4">
                <a:solidFill>
                  <a:srgbClr val="9376C9"/>
                </a:solidFill>
                <a:latin typeface="Segoe UI Semibold" panose="020B0502040204020203" pitchFamily="34" charset="0"/>
                <a:cs typeface="Segoe UI Semibold" panose="020B0502040204020203" pitchFamily="34" charset="0"/>
              </a:rPr>
              <a:t>Viva Topics</a:t>
            </a:r>
            <a:br>
              <a:rPr lang="en-US"/>
            </a:br>
            <a:r>
              <a:rPr lang="en-US"/>
              <a:t>Knowledge and expertise</a:t>
            </a:r>
            <a:br>
              <a:rPr lang="en-US"/>
            </a:br>
            <a:br>
              <a:rPr lang="en-US"/>
            </a:br>
            <a:endParaRPr lang="en-US"/>
          </a:p>
        </p:txBody>
      </p:sp>
      <p:pic>
        <p:nvPicPr>
          <p:cNvPr id="18" name="Graphic 17">
            <a:extLst>
              <a:ext uri="{FF2B5EF4-FFF2-40B4-BE49-F238E27FC236}">
                <a16:creationId xmlns:a16="http://schemas.microsoft.com/office/drawing/2014/main" id="{0194BD26-999B-41B2-A630-F9725A6861EC}"/>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6619" r="56116" b="20231"/>
          <a:stretch/>
        </p:blipFill>
        <p:spPr>
          <a:xfrm>
            <a:off x="5477327" y="1"/>
            <a:ext cx="6777647" cy="6858000"/>
          </a:xfrm>
          <a:prstGeom prst="rect">
            <a:avLst/>
          </a:prstGeom>
        </p:spPr>
      </p:pic>
      <p:sp>
        <p:nvSpPr>
          <p:cNvPr id="8" name="TextBox 7">
            <a:extLst>
              <a:ext uri="{FF2B5EF4-FFF2-40B4-BE49-F238E27FC236}">
                <a16:creationId xmlns:a16="http://schemas.microsoft.com/office/drawing/2014/main" id="{C901E049-A375-44CA-8402-2C11FD38C150}"/>
              </a:ext>
            </a:extLst>
          </p:cNvPr>
          <p:cNvSpPr txBox="1"/>
          <p:nvPr/>
        </p:nvSpPr>
        <p:spPr>
          <a:xfrm>
            <a:off x="586389" y="2212975"/>
            <a:ext cx="4849211" cy="4009111"/>
          </a:xfrm>
          <a:prstGeom prst="rect">
            <a:avLst/>
          </a:prstGeom>
          <a:noFill/>
        </p:spPr>
        <p:txBody>
          <a:bodyPr wrap="square" lIns="0" tIns="0">
            <a:spAutoFit/>
          </a:bodyPr>
          <a:lstStyle/>
          <a:p>
            <a:pPr>
              <a:spcBef>
                <a:spcPts val="300"/>
              </a:spcBef>
              <a:tabLst>
                <a:tab pos="342900" algn="l"/>
              </a:tabLst>
            </a:pPr>
            <a:r>
              <a:rPr lang="en-US" sz="1600">
                <a:solidFill>
                  <a:srgbClr val="7164C5"/>
                </a:solidFill>
                <a:effectLst/>
                <a:latin typeface="+mj-lt"/>
                <a:ea typeface="Times New Roman" panose="02020603050405020304" pitchFamily="18" charset="0"/>
              </a:rPr>
              <a:t>Turn content into usable knowledge</a:t>
            </a:r>
          </a:p>
          <a:p>
            <a:pPr>
              <a:spcBef>
                <a:spcPts val="300"/>
              </a:spcBef>
              <a:tabLst>
                <a:tab pos="342900" algn="l"/>
              </a:tabLst>
            </a:pPr>
            <a:r>
              <a:rPr lang="en-US" sz="1600">
                <a:effectLst/>
                <a:ea typeface="Times New Roman" panose="02020603050405020304" pitchFamily="18" charset="0"/>
              </a:rPr>
              <a:t>Use AI to reason over your organization’s content and automatically identify, process, and organize it into easily accessible knowledge.</a:t>
            </a:r>
          </a:p>
          <a:p>
            <a:pPr>
              <a:spcBef>
                <a:spcPts val="300"/>
              </a:spcBef>
              <a:tabLst>
                <a:tab pos="342900" algn="l"/>
              </a:tabLst>
            </a:pPr>
            <a:endParaRPr lang="en-US" sz="1600">
              <a:latin typeface="+mj-lt"/>
            </a:endParaRPr>
          </a:p>
          <a:p>
            <a:pPr>
              <a:tabLst>
                <a:tab pos="342900" algn="l"/>
              </a:tabLst>
            </a:pPr>
            <a:r>
              <a:rPr lang="en-US" sz="1600">
                <a:solidFill>
                  <a:srgbClr val="7164C5"/>
                </a:solidFill>
                <a:latin typeface="+mj-lt"/>
              </a:rPr>
              <a:t>Organize knowledge into topic pages</a:t>
            </a:r>
          </a:p>
          <a:p>
            <a:pPr marL="0" marR="0" indent="0" algn="l" rtl="0" eaLnBrk="1" fontAlgn="auto" latinLnBrk="0" hangingPunct="1">
              <a:spcBef>
                <a:spcPts val="300"/>
              </a:spcBef>
            </a:pPr>
            <a:r>
              <a:rPr lang="en-US" sz="1600"/>
              <a:t>Enable your organization’s experts to share and refine knowledge through curated topic pages, automatically generated and updated by AI.</a:t>
            </a:r>
          </a:p>
          <a:p>
            <a:pPr marL="0" marR="0" indent="0" algn="l" rtl="0" eaLnBrk="1" fontAlgn="auto" latinLnBrk="0" hangingPunct="1">
              <a:spcBef>
                <a:spcPts val="300"/>
              </a:spcBef>
            </a:pPr>
            <a:endParaRPr lang="en-US" sz="1600">
              <a:latin typeface="+mj-lt"/>
            </a:endParaRPr>
          </a:p>
          <a:p>
            <a:pPr marL="0" marR="0" indent="0" algn="l" rtl="0" eaLnBrk="1" fontAlgn="auto" latinLnBrk="0" hangingPunct="1"/>
            <a:r>
              <a:rPr lang="en-US" sz="1600">
                <a:solidFill>
                  <a:srgbClr val="7164C5"/>
                </a:solidFill>
                <a:latin typeface="+mj-lt"/>
              </a:rPr>
              <a:t>Make knowledge easy to discover and use</a:t>
            </a:r>
          </a:p>
          <a:p>
            <a:pPr marL="0" marR="0" indent="0" algn="l" rtl="0" eaLnBrk="1" fontAlgn="auto" latinLnBrk="0" hangingPunct="1">
              <a:spcBef>
                <a:spcPts val="300"/>
              </a:spcBef>
            </a:pPr>
            <a:r>
              <a:rPr lang="en-US" sz="1600"/>
              <a:t>Deliver relevant topic cards in the apps people use every day.</a:t>
            </a:r>
          </a:p>
          <a:p>
            <a:pPr>
              <a:spcBef>
                <a:spcPts val="0"/>
              </a:spcBef>
              <a:tabLst>
                <a:tab pos="342900" algn="l"/>
              </a:tabLst>
            </a:pPr>
            <a:endParaRPr lang="en-US" sz="1600">
              <a:effectLst/>
              <a:ea typeface="Times New Roman" panose="02020603050405020304" pitchFamily="18" charset="0"/>
            </a:endParaRPr>
          </a:p>
          <a:p>
            <a:pPr>
              <a:lnSpc>
                <a:spcPct val="150000"/>
              </a:lnSpc>
              <a:spcBef>
                <a:spcPts val="0"/>
              </a:spcBef>
              <a:tabLst>
                <a:tab pos="342900" algn="l"/>
              </a:tabLst>
            </a:pPr>
            <a:endParaRPr lang="en-US" sz="1600">
              <a:effectLst/>
              <a:ea typeface="Calibri" panose="020F0502020204030204" pitchFamily="34" charset="0"/>
            </a:endParaRPr>
          </a:p>
        </p:txBody>
      </p:sp>
      <p:sp>
        <p:nvSpPr>
          <p:cNvPr id="10" name="Rectangle: Rounded Corners 9">
            <a:extLst>
              <a:ext uri="{FF2B5EF4-FFF2-40B4-BE49-F238E27FC236}">
                <a16:creationId xmlns:a16="http://schemas.microsoft.com/office/drawing/2014/main" id="{BA501F4E-1469-4BAD-A159-778874DE6E58}"/>
              </a:ext>
              <a:ext uri="{C183D7F6-B498-43B3-948B-1728B52AA6E4}">
                <adec:decorative xmlns:adec="http://schemas.microsoft.com/office/drawing/2017/decorative" val="1"/>
              </a:ext>
            </a:extLst>
          </p:cNvPr>
          <p:cNvSpPr/>
          <p:nvPr/>
        </p:nvSpPr>
        <p:spPr bwMode="auto">
          <a:xfrm>
            <a:off x="6374003" y="1817603"/>
            <a:ext cx="6098816" cy="3957032"/>
          </a:xfrm>
          <a:prstGeom prst="roundRect">
            <a:avLst>
              <a:gd name="adj" fmla="val 2758"/>
            </a:avLst>
          </a:prstGeom>
          <a:solidFill>
            <a:schemeClr val="bg1"/>
          </a:solidFill>
          <a:ln>
            <a:noFill/>
          </a:ln>
          <a:effectLst>
            <a:outerShdw blurRad="4826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cs typeface="Segoe UI" pitchFamily="34" charset="0"/>
            </a:endParaRPr>
          </a:p>
        </p:txBody>
      </p:sp>
      <p:pic>
        <p:nvPicPr>
          <p:cNvPr id="3" name="Picture 2">
            <a:extLst>
              <a:ext uri="{FF2B5EF4-FFF2-40B4-BE49-F238E27FC236}">
                <a16:creationId xmlns:a16="http://schemas.microsoft.com/office/drawing/2014/main" id="{BE2E2C4C-A87C-4C38-87A0-C4307211F38B}"/>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10440"/>
          <a:stretch/>
        </p:blipFill>
        <p:spPr>
          <a:xfrm>
            <a:off x="6591849" y="2022193"/>
            <a:ext cx="5663125" cy="3547854"/>
          </a:xfrm>
          <a:prstGeom prst="rect">
            <a:avLst/>
          </a:prstGeom>
        </p:spPr>
      </p:pic>
    </p:spTree>
    <p:extLst>
      <p:ext uri="{BB962C8B-B14F-4D97-AF65-F5344CB8AC3E}">
        <p14:creationId xmlns:p14="http://schemas.microsoft.com/office/powerpoint/2010/main" val="21198488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AC63922-05AC-48AE-AC21-B370E9A88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9200" y="5112233"/>
            <a:ext cx="2407106" cy="1987146"/>
          </a:xfrm>
          <a:prstGeom prst="rect">
            <a:avLst/>
          </a:prstGeom>
        </p:spPr>
      </p:pic>
      <p:sp>
        <p:nvSpPr>
          <p:cNvPr id="17" name="Title 16">
            <a:extLst>
              <a:ext uri="{FF2B5EF4-FFF2-40B4-BE49-F238E27FC236}">
                <a16:creationId xmlns:a16="http://schemas.microsoft.com/office/drawing/2014/main" id="{F9227F72-BFA0-433C-AF4B-BC384D7444B3}"/>
              </a:ext>
            </a:extLst>
          </p:cNvPr>
          <p:cNvSpPr>
            <a:spLocks noGrp="1"/>
          </p:cNvSpPr>
          <p:nvPr>
            <p:ph type="title"/>
          </p:nvPr>
        </p:nvSpPr>
        <p:spPr>
          <a:xfrm>
            <a:off x="588963" y="498475"/>
            <a:ext cx="11017250" cy="2000548"/>
          </a:xfrm>
        </p:spPr>
        <p:txBody>
          <a:bodyPr/>
          <a:lstStyle/>
          <a:p>
            <a:r>
              <a:rPr lang="en-US" sz="1800" b="1" spc="-4">
                <a:solidFill>
                  <a:srgbClr val="107C10"/>
                </a:solidFill>
                <a:latin typeface="Segoe UI Semibold" panose="020B0502040204020203" pitchFamily="34" charset="0"/>
                <a:cs typeface="Segoe UI Semibold" panose="020B0502040204020203" pitchFamily="34" charset="0"/>
              </a:rPr>
              <a:t>Viva Learning</a:t>
            </a:r>
            <a:br>
              <a:rPr lang="en-US"/>
            </a:br>
            <a:r>
              <a:rPr lang="en-US"/>
              <a:t>Skilling and growth</a:t>
            </a:r>
            <a:br>
              <a:rPr lang="en-US"/>
            </a:br>
            <a:br>
              <a:rPr lang="en-US"/>
            </a:br>
            <a:br>
              <a:rPr lang="en-US"/>
            </a:br>
            <a:endParaRPr lang="en-US"/>
          </a:p>
        </p:txBody>
      </p:sp>
      <p:sp>
        <p:nvSpPr>
          <p:cNvPr id="8" name="TextBox 7">
            <a:extLst>
              <a:ext uri="{FF2B5EF4-FFF2-40B4-BE49-F238E27FC236}">
                <a16:creationId xmlns:a16="http://schemas.microsoft.com/office/drawing/2014/main" id="{C901E049-A375-44CA-8402-2C11FD38C150}"/>
              </a:ext>
            </a:extLst>
          </p:cNvPr>
          <p:cNvSpPr txBox="1"/>
          <p:nvPr/>
        </p:nvSpPr>
        <p:spPr>
          <a:xfrm>
            <a:off x="592739" y="2212975"/>
            <a:ext cx="5065112" cy="4255332"/>
          </a:xfrm>
          <a:prstGeom prst="rect">
            <a:avLst/>
          </a:prstGeom>
          <a:noFill/>
        </p:spPr>
        <p:txBody>
          <a:bodyPr wrap="square" lIns="0" tIns="0">
            <a:spAutoFit/>
          </a:bodyPr>
          <a:lstStyle/>
          <a:p>
            <a:pPr marL="0" marR="0" lvl="0" indent="0" algn="l" defTabSz="914400" rtl="0" eaLnBrk="1" fontAlgn="auto" latinLnBrk="0" hangingPunct="1">
              <a:lnSpc>
                <a:spcPct val="100000"/>
              </a:lnSpc>
              <a:spcBef>
                <a:spcPts val="300"/>
              </a:spcBef>
              <a:spcAft>
                <a:spcPts val="0"/>
              </a:spcAft>
              <a:buClrTx/>
              <a:buSzTx/>
              <a:buFontTx/>
              <a:buNone/>
              <a:tabLst>
                <a:tab pos="342900" algn="l"/>
              </a:tabLst>
              <a:defRPr/>
            </a:pPr>
            <a:r>
              <a:rPr kumimoji="0" lang="en-US" sz="1600" b="0" i="0" u="none" strike="noStrike" kern="1200" cap="none" spc="0" normalizeH="0" baseline="0" noProof="0">
                <a:ln>
                  <a:noFill/>
                </a:ln>
                <a:solidFill>
                  <a:srgbClr val="107C10"/>
                </a:solidFill>
                <a:effectLst/>
                <a:uLnTx/>
                <a:uFillTx/>
                <a:latin typeface="Segoe UI Semibold"/>
                <a:ea typeface="Times New Roman" panose="02020603050405020304" pitchFamily="18" charset="0"/>
                <a:cs typeface="+mn-cs"/>
              </a:rPr>
              <a:t>Make learning a natural part of your day</a:t>
            </a:r>
          </a:p>
          <a:p>
            <a:pPr marL="0" marR="0" lvl="0" indent="0" algn="l" defTabSz="914400" rtl="0" eaLnBrk="1" fontAlgn="auto" latinLnBrk="0" hangingPunct="1">
              <a:lnSpc>
                <a:spcPct val="100000"/>
              </a:lnSpc>
              <a:spcBef>
                <a:spcPts val="300"/>
              </a:spcBef>
              <a:spcAft>
                <a:spcPts val="0"/>
              </a:spcAft>
              <a:buClrTx/>
              <a:buSzTx/>
              <a:buFontTx/>
              <a:buNone/>
              <a:tabLst>
                <a:tab pos="342900" algn="l"/>
              </a:tabLst>
              <a:defRPr/>
            </a:pPr>
            <a:r>
              <a:rPr kumimoji="0" lang="en-US" sz="1600" b="0" i="0" u="none" strike="noStrike" kern="1200" cap="none" spc="0" normalizeH="0" baseline="0" noProof="0">
                <a:ln>
                  <a:noFill/>
                </a:ln>
                <a:solidFill>
                  <a:srgbClr val="1A1A1A"/>
                </a:solidFill>
                <a:effectLst/>
                <a:uLnTx/>
                <a:uFillTx/>
                <a:latin typeface="Segoe UI"/>
                <a:ea typeface="Times New Roman" panose="02020603050405020304" pitchFamily="18" charset="0"/>
                <a:cs typeface="+mn-cs"/>
              </a:rPr>
              <a:t>Foster a culture of learning by enabling people to easily discover, share, and engage with learning integrated into Microsoft Teams.</a:t>
            </a:r>
          </a:p>
          <a:p>
            <a:pPr marL="0" marR="0" lvl="0" indent="0" algn="l" defTabSz="914400" rtl="0" eaLnBrk="1" fontAlgn="auto" latinLnBrk="0" hangingPunct="1">
              <a:lnSpc>
                <a:spcPct val="100000"/>
              </a:lnSpc>
              <a:spcBef>
                <a:spcPts val="300"/>
              </a:spcBef>
              <a:spcAft>
                <a:spcPts val="0"/>
              </a:spcAft>
              <a:buClrTx/>
              <a:buSzTx/>
              <a:buFontTx/>
              <a:buNone/>
              <a:tabLst>
                <a:tab pos="342900" algn="l"/>
              </a:tabLst>
              <a:defRPr/>
            </a:pPr>
            <a:endParaRPr kumimoji="0" lang="en-US" sz="1600" b="0" i="0" u="none" strike="noStrike" kern="1200" cap="none" spc="0" normalizeH="0" baseline="0" noProof="0">
              <a:ln>
                <a:noFill/>
              </a:ln>
              <a:solidFill>
                <a:srgbClr val="1A1A1A"/>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107C10"/>
                </a:solidFill>
                <a:effectLst/>
                <a:uLnTx/>
                <a:uFillTx/>
                <a:latin typeface="Segoe UI Semibold"/>
                <a:ea typeface="+mn-ea"/>
                <a:cs typeface="+mn-cs"/>
              </a:rPr>
              <a:t>Make your learning content available in one place</a:t>
            </a:r>
            <a:endParaRPr kumimoji="0" lang="en-US" sz="1600" b="0" i="0" u="none" strike="noStrike" kern="1200" cap="none" spc="0" normalizeH="0" baseline="0" noProof="0">
              <a:ln>
                <a:noFill/>
              </a:ln>
              <a:solidFill>
                <a:srgbClr val="107C10"/>
              </a:solidFill>
              <a:effectLst/>
              <a:uLnTx/>
              <a:uFillTx/>
              <a:latin typeface="Segoe UI"/>
              <a:ea typeface="+mn-ea"/>
              <a:cs typeface="+mn-cs"/>
            </a:endParaRPr>
          </a:p>
          <a:p>
            <a:pPr marL="0" marR="0" lvl="0" indent="0" algn="l" defTabSz="914367"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a:ea typeface="+mn-ea"/>
                <a:cs typeface="+mn-cs"/>
              </a:rPr>
              <a:t>Simplify the learning experience by bringing together world class content from LinkedIn Learning, 3</a:t>
            </a:r>
            <a:r>
              <a:rPr kumimoji="0" lang="en-US" sz="1600" b="0" i="0" u="none" strike="noStrike" kern="1200" cap="none" spc="0" normalizeH="0" baseline="30000" noProof="0">
                <a:ln>
                  <a:noFill/>
                </a:ln>
                <a:solidFill>
                  <a:srgbClr val="1A1A1A"/>
                </a:solidFill>
                <a:effectLst/>
                <a:uLnTx/>
                <a:uFillTx/>
                <a:latin typeface="Segoe UI"/>
                <a:ea typeface="+mn-ea"/>
                <a:cs typeface="+mn-cs"/>
              </a:rPr>
              <a:t>rd</a:t>
            </a:r>
            <a:r>
              <a:rPr kumimoji="0" lang="en-US" sz="1600" b="0" i="0" u="none" strike="noStrike" kern="1200" cap="none" spc="0" normalizeH="0" baseline="0" noProof="0">
                <a:ln>
                  <a:noFill/>
                </a:ln>
                <a:solidFill>
                  <a:srgbClr val="1A1A1A"/>
                </a:solidFill>
                <a:effectLst/>
                <a:uLnTx/>
                <a:uFillTx/>
                <a:latin typeface="Segoe UI"/>
                <a:ea typeface="+mn-ea"/>
                <a:cs typeface="+mn-cs"/>
              </a:rPr>
              <a:t> parties, Microsoft Learn, and your own content.</a:t>
            </a:r>
          </a:p>
          <a:p>
            <a:pPr marL="0" marR="0" lvl="0" indent="0" algn="l" defTabSz="914367" rtl="0" eaLnBrk="1" fontAlgn="auto" latinLnBrk="0" hangingPunct="1">
              <a:lnSpc>
                <a:spcPct val="100000"/>
              </a:lnSpc>
              <a:spcBef>
                <a:spcPts val="300"/>
              </a:spcBef>
              <a:spcAft>
                <a:spcPts val="0"/>
              </a:spcAft>
              <a:buClrTx/>
              <a:buSzTx/>
              <a:buFont typeface="Wingdings" panose="05000000000000000000" pitchFamily="2" charset="2"/>
              <a:buNone/>
              <a:tabLst/>
              <a:defRPr/>
            </a:pPr>
            <a:endParaRPr kumimoji="0" lang="en-US" sz="1600" b="0" i="0" u="none" strike="noStrike" kern="1200" cap="none" spc="0" normalizeH="0" baseline="0" noProof="0">
              <a:ln>
                <a:noFill/>
              </a:ln>
              <a:solidFill>
                <a:srgbClr val="1A1A1A"/>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107C10"/>
                </a:solidFill>
                <a:effectLst/>
                <a:uLnTx/>
                <a:uFillTx/>
                <a:latin typeface="Segoe UI Semibold"/>
                <a:ea typeface="+mn-ea"/>
                <a:cs typeface="+mn-cs"/>
              </a:rPr>
              <a:t>Drive results that matter</a:t>
            </a:r>
            <a:endParaRPr kumimoji="0" lang="en-US" sz="1600" b="0" i="0" u="none" strike="noStrike" kern="1200" cap="none" spc="0" normalizeH="0" baseline="0" noProof="0">
              <a:ln>
                <a:noFill/>
              </a:ln>
              <a:solidFill>
                <a:srgbClr val="107C10"/>
              </a:solidFill>
              <a:effectLst/>
              <a:uLnTx/>
              <a:uFillTx/>
              <a:latin typeface="Segoe UI"/>
              <a:ea typeface="+mn-ea"/>
              <a:cs typeface="+mn-cs"/>
            </a:endParaRPr>
          </a:p>
          <a:p>
            <a:pPr marL="0" marR="0" lvl="0" indent="0" algn="l" defTabSz="914367"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a:ea typeface="+mn-ea"/>
                <a:cs typeface="+mn-cs"/>
              </a:rPr>
              <a:t>Empower your leaders and employees to organize, recommend, and track learning aligned with business outcomes.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endParaRPr kumimoji="0" lang="en-US" sz="1600" b="0" i="0" u="none" strike="noStrike" kern="1200" cap="none" spc="0" normalizeH="0" baseline="0" noProof="0">
              <a:ln>
                <a:noFill/>
              </a:ln>
              <a:solidFill>
                <a:srgbClr val="1A1A1A"/>
              </a:solidFill>
              <a:effectLst/>
              <a:uLnTx/>
              <a:uFillTx/>
              <a:latin typeface="Segoe UI"/>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tab pos="342900" algn="l"/>
              </a:tabLst>
              <a:defRPr/>
            </a:pPr>
            <a:endParaRPr kumimoji="0" lang="en-US" sz="1600" b="0" i="0" u="none" strike="noStrike" kern="1200" cap="none" spc="0" normalizeH="0" baseline="0" noProof="0">
              <a:ln>
                <a:noFill/>
              </a:ln>
              <a:solidFill>
                <a:srgbClr val="1A1A1A"/>
              </a:solidFill>
              <a:effectLst/>
              <a:uLnTx/>
              <a:uFillTx/>
              <a:latin typeface="Segoe UI"/>
              <a:ea typeface="Calibri" panose="020F0502020204030204" pitchFamily="34" charset="0"/>
              <a:cs typeface="+mn-cs"/>
            </a:endParaRPr>
          </a:p>
        </p:txBody>
      </p:sp>
      <p:pic>
        <p:nvPicPr>
          <p:cNvPr id="3" name="Picture 2">
            <a:extLst>
              <a:ext uri="{FF2B5EF4-FFF2-40B4-BE49-F238E27FC236}">
                <a16:creationId xmlns:a16="http://schemas.microsoft.com/office/drawing/2014/main" id="{19E1E899-B527-49F0-8976-846340D224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7533" y="1003021"/>
            <a:ext cx="5199863" cy="2924923"/>
          </a:xfrm>
          <a:prstGeom prst="rect">
            <a:avLst/>
          </a:prstGeom>
        </p:spPr>
      </p:pic>
      <p:pic>
        <p:nvPicPr>
          <p:cNvPr id="10" name="Picture 9">
            <a:extLst>
              <a:ext uri="{FF2B5EF4-FFF2-40B4-BE49-F238E27FC236}">
                <a16:creationId xmlns:a16="http://schemas.microsoft.com/office/drawing/2014/main" id="{55F163B1-85DF-467F-AEBC-4020244B47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705" y="613915"/>
            <a:ext cx="9240203" cy="4805353"/>
          </a:xfrm>
          <a:prstGeom prst="rect">
            <a:avLst/>
          </a:prstGeom>
        </p:spPr>
      </p:pic>
    </p:spTree>
    <p:extLst>
      <p:ext uri="{BB962C8B-B14F-4D97-AF65-F5344CB8AC3E}">
        <p14:creationId xmlns:p14="http://schemas.microsoft.com/office/powerpoint/2010/main" val="39556198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The Hybrid Workplace </a:t>
            </a:r>
            <a:r>
              <a:rPr lang="en-US">
                <a:latin typeface="Segoe UI Light" panose="020B0502040204020203" pitchFamily="34" charset="0"/>
                <a:cs typeface="Segoe UI Light" panose="020B0502040204020203" pitchFamily="34" charset="0"/>
              </a:rPr>
              <a:t>| Resources from SharePoint templates to new end user training</a:t>
            </a:r>
          </a:p>
        </p:txBody>
      </p:sp>
    </p:spTree>
    <p:extLst>
      <p:ext uri="{BB962C8B-B14F-4D97-AF65-F5344CB8AC3E}">
        <p14:creationId xmlns:p14="http://schemas.microsoft.com/office/powerpoint/2010/main" val="410588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C97C59-6B5B-4372-A930-0A715FA1F717}"/>
              </a:ext>
            </a:extLst>
          </p:cNvPr>
          <p:cNvSpPr>
            <a:spLocks noGrp="1"/>
          </p:cNvSpPr>
          <p:nvPr>
            <p:ph type="title"/>
          </p:nvPr>
        </p:nvSpPr>
        <p:spPr/>
        <p:txBody>
          <a:bodyPr/>
          <a:lstStyle/>
          <a:p>
            <a:r>
              <a:rPr lang="en-US"/>
              <a:t>Rethinking the future of work, post-COVID</a:t>
            </a:r>
          </a:p>
        </p:txBody>
      </p:sp>
      <p:sp>
        <p:nvSpPr>
          <p:cNvPr id="6" name="Text Placeholder 5">
            <a:extLst>
              <a:ext uri="{FF2B5EF4-FFF2-40B4-BE49-F238E27FC236}">
                <a16:creationId xmlns:a16="http://schemas.microsoft.com/office/drawing/2014/main" id="{EDF64E3D-2946-414D-9300-6C922CB19681}"/>
              </a:ext>
            </a:extLst>
          </p:cNvPr>
          <p:cNvSpPr>
            <a:spLocks noGrp="1"/>
          </p:cNvSpPr>
          <p:nvPr>
            <p:ph type="body" sz="quarter" idx="16"/>
          </p:nvPr>
        </p:nvSpPr>
        <p:spPr>
          <a:xfrm>
            <a:off x="584200" y="4037685"/>
            <a:ext cx="5219700" cy="830997"/>
          </a:xfrm>
        </p:spPr>
        <p:txBody>
          <a:bodyPr/>
          <a:lstStyle/>
          <a:p>
            <a:r>
              <a:rPr lang="en-US" sz="1800">
                <a:latin typeface="+mn-lt"/>
              </a:rPr>
              <a:t>Over 80% of managers surveyed expect to have more flexible work from home policies post-pandemic. </a:t>
            </a:r>
            <a:r>
              <a:rPr lang="en-US" sz="1800" baseline="30000">
                <a:latin typeface="+mn-lt"/>
              </a:rPr>
              <a:t>[1]</a:t>
            </a:r>
          </a:p>
        </p:txBody>
      </p:sp>
      <p:pic>
        <p:nvPicPr>
          <p:cNvPr id="13" name="Content Placeholder 12" descr="A picture containing icon&#10;&#10;Description automatically generated">
            <a:extLst>
              <a:ext uri="{FF2B5EF4-FFF2-40B4-BE49-F238E27FC236}">
                <a16:creationId xmlns:a16="http://schemas.microsoft.com/office/drawing/2014/main" id="{19A241F9-BDFB-4303-8571-03A8C53EBD9E}"/>
              </a:ext>
            </a:extLst>
          </p:cNvPr>
          <p:cNvPicPr>
            <a:picLocks noGrp="1" noChangeAspect="1"/>
          </p:cNvPicPr>
          <p:nvPr>
            <p:ph sz="quarter" idx="11"/>
          </p:nvPr>
        </p:nvPicPr>
        <p:blipFill>
          <a:blip r:embed="rId2"/>
          <a:stretch>
            <a:fillRect/>
          </a:stretch>
        </p:blipFill>
        <p:spPr>
          <a:xfrm>
            <a:off x="1962772" y="1717635"/>
            <a:ext cx="2467319" cy="2029108"/>
          </a:xfrm>
        </p:spPr>
      </p:pic>
      <p:sp>
        <p:nvSpPr>
          <p:cNvPr id="7" name="Text Placeholder 6">
            <a:extLst>
              <a:ext uri="{FF2B5EF4-FFF2-40B4-BE49-F238E27FC236}">
                <a16:creationId xmlns:a16="http://schemas.microsoft.com/office/drawing/2014/main" id="{31A4969F-CDF3-4F63-84EE-35BD9830749A}"/>
              </a:ext>
            </a:extLst>
          </p:cNvPr>
          <p:cNvSpPr>
            <a:spLocks noGrp="1"/>
          </p:cNvSpPr>
          <p:nvPr>
            <p:ph type="body" sz="quarter" idx="17"/>
          </p:nvPr>
        </p:nvSpPr>
        <p:spPr>
          <a:xfrm>
            <a:off x="6397625" y="4037685"/>
            <a:ext cx="5219700" cy="830997"/>
          </a:xfrm>
        </p:spPr>
        <p:txBody>
          <a:bodyPr/>
          <a:lstStyle/>
          <a:p>
            <a:r>
              <a:rPr lang="en-US" sz="1800">
                <a:latin typeface="+mn-lt"/>
              </a:rPr>
              <a:t>More than 70% of employees and managers reported a desire to continue working from home at least part-time. </a:t>
            </a:r>
            <a:r>
              <a:rPr lang="en-US" sz="1800" baseline="30000">
                <a:latin typeface="+mn-lt"/>
              </a:rPr>
              <a:t>[2]</a:t>
            </a:r>
          </a:p>
        </p:txBody>
      </p:sp>
      <p:pic>
        <p:nvPicPr>
          <p:cNvPr id="15" name="Content Placeholder 14" descr="Icon&#10;&#10;Description automatically generated">
            <a:extLst>
              <a:ext uri="{FF2B5EF4-FFF2-40B4-BE49-F238E27FC236}">
                <a16:creationId xmlns:a16="http://schemas.microsoft.com/office/drawing/2014/main" id="{BD0B9E0F-7C73-4726-BAE6-87E036CA84CF}"/>
              </a:ext>
            </a:extLst>
          </p:cNvPr>
          <p:cNvPicPr>
            <a:picLocks noGrp="1" noChangeAspect="1"/>
          </p:cNvPicPr>
          <p:nvPr>
            <p:ph sz="quarter" idx="13"/>
          </p:nvPr>
        </p:nvPicPr>
        <p:blipFill>
          <a:blip r:embed="rId3"/>
          <a:stretch>
            <a:fillRect/>
          </a:stretch>
        </p:blipFill>
        <p:spPr>
          <a:xfrm>
            <a:off x="7596785" y="1717635"/>
            <a:ext cx="2810267" cy="2029108"/>
          </a:xfrm>
        </p:spPr>
      </p:pic>
      <p:sp>
        <p:nvSpPr>
          <p:cNvPr id="17" name="TextBox 16">
            <a:extLst>
              <a:ext uri="{FF2B5EF4-FFF2-40B4-BE49-F238E27FC236}">
                <a16:creationId xmlns:a16="http://schemas.microsoft.com/office/drawing/2014/main" id="{EE5FD6A3-9A8C-4A4C-8ABC-13D7617B523B}"/>
              </a:ext>
            </a:extLst>
          </p:cNvPr>
          <p:cNvSpPr txBox="1"/>
          <p:nvPr/>
        </p:nvSpPr>
        <p:spPr>
          <a:xfrm>
            <a:off x="2385834" y="5474535"/>
            <a:ext cx="7840956" cy="461665"/>
          </a:xfrm>
          <a:prstGeom prst="rect">
            <a:avLst/>
          </a:prstGeom>
          <a:noFill/>
        </p:spPr>
        <p:txBody>
          <a:bodyPr wrap="square">
            <a:spAutoFit/>
          </a:bodyPr>
          <a:lstStyle/>
          <a:p>
            <a:r>
              <a:rPr lang="en-US" sz="2400" b="1"/>
              <a:t>At Microsoft, we believe the future of work is hybrid</a:t>
            </a:r>
            <a:endParaRPr lang="en-CA" sz="2400" b="1"/>
          </a:p>
        </p:txBody>
      </p:sp>
      <p:sp>
        <p:nvSpPr>
          <p:cNvPr id="19" name="TextBox 18">
            <a:extLst>
              <a:ext uri="{FF2B5EF4-FFF2-40B4-BE49-F238E27FC236}">
                <a16:creationId xmlns:a16="http://schemas.microsoft.com/office/drawing/2014/main" id="{4A68FD49-0AA3-4E38-949A-9F91F9EC584A}"/>
              </a:ext>
            </a:extLst>
          </p:cNvPr>
          <p:cNvSpPr txBox="1"/>
          <p:nvPr/>
        </p:nvSpPr>
        <p:spPr>
          <a:xfrm>
            <a:off x="245475" y="6248401"/>
            <a:ext cx="3521853" cy="553998"/>
          </a:xfrm>
          <a:prstGeom prst="rect">
            <a:avLst/>
          </a:prstGeom>
        </p:spPr>
        <p:txBody>
          <a:bodyPr vert="horz" wrap="square" lIns="91440" tIns="91440" rIns="91440" bIns="91440" rtlCol="0" anchor="t">
            <a:normAutofit lnSpcReduction="10000"/>
          </a:bodyPr>
          <a:lstStyle/>
          <a:p>
            <a:r>
              <a:rPr lang="en-CA" sz="900" b="1">
                <a:latin typeface="Segoe UI" pitchFamily="34" charset="0"/>
                <a:ea typeface="Segoe UI" pitchFamily="34" charset="0"/>
                <a:cs typeface="Segoe UI" pitchFamily="34" charset="0"/>
              </a:rPr>
              <a:t>Sources: </a:t>
            </a:r>
          </a:p>
          <a:p>
            <a:pPr marL="228600" indent="-228600">
              <a:buAutoNum type="arabicParenBoth"/>
            </a:pPr>
            <a:r>
              <a:rPr lang="en-US" sz="900">
                <a:latin typeface="Segoe UI" pitchFamily="34" charset="0"/>
                <a:ea typeface="Segoe UI" pitchFamily="34" charset="0"/>
                <a:cs typeface="Segoe UI" pitchFamily="34" charset="0"/>
              </a:rPr>
              <a:t>Harris Poll survey commissioned by Microsoft, May 2020</a:t>
            </a:r>
          </a:p>
          <a:p>
            <a:pPr marL="228600" indent="-228600">
              <a:buAutoNum type="arabicParenBoth"/>
            </a:pPr>
            <a:r>
              <a:rPr lang="en-US" sz="900">
                <a:latin typeface="Segoe UI" pitchFamily="34" charset="0"/>
                <a:ea typeface="Segoe UI" pitchFamily="34" charset="0"/>
                <a:cs typeface="Segoe UI" pitchFamily="34" charset="0"/>
              </a:rPr>
              <a:t>Harris Poll survey commissioned by Microsoft, May 2020</a:t>
            </a:r>
            <a:endParaRPr lang="en-CA" sz="90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238249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624E-D9EA-44B3-9808-91FAE2080FAC}"/>
              </a:ext>
            </a:extLst>
          </p:cNvPr>
          <p:cNvSpPr>
            <a:spLocks noGrp="1"/>
          </p:cNvSpPr>
          <p:nvPr>
            <p:ph type="title"/>
          </p:nvPr>
        </p:nvSpPr>
        <p:spPr/>
        <p:txBody>
          <a:bodyPr/>
          <a:lstStyle/>
          <a:p>
            <a:r>
              <a:rPr lang="en-US"/>
              <a:t>Hybrid work resources</a:t>
            </a:r>
          </a:p>
        </p:txBody>
      </p:sp>
      <p:sp>
        <p:nvSpPr>
          <p:cNvPr id="3" name="Text Placeholder 2">
            <a:extLst>
              <a:ext uri="{FF2B5EF4-FFF2-40B4-BE49-F238E27FC236}">
                <a16:creationId xmlns:a16="http://schemas.microsoft.com/office/drawing/2014/main" id="{0EEB676D-9F1D-4D99-A689-73E0834C8898}"/>
              </a:ext>
            </a:extLst>
          </p:cNvPr>
          <p:cNvSpPr>
            <a:spLocks noGrp="1"/>
          </p:cNvSpPr>
          <p:nvPr>
            <p:ph type="body" sz="quarter" idx="16"/>
          </p:nvPr>
        </p:nvSpPr>
        <p:spPr/>
        <p:txBody>
          <a:bodyPr/>
          <a:lstStyle/>
          <a:p>
            <a:pPr algn="ctr"/>
            <a:r>
              <a:rPr lang="en-US"/>
              <a:t>Workplace transformation site</a:t>
            </a:r>
          </a:p>
        </p:txBody>
      </p:sp>
      <p:sp>
        <p:nvSpPr>
          <p:cNvPr id="4" name="Content Placeholder 3">
            <a:extLst>
              <a:ext uri="{FF2B5EF4-FFF2-40B4-BE49-F238E27FC236}">
                <a16:creationId xmlns:a16="http://schemas.microsoft.com/office/drawing/2014/main" id="{CA87548B-EC5A-45F4-B18C-771902F4638B}"/>
              </a:ext>
            </a:extLst>
          </p:cNvPr>
          <p:cNvSpPr>
            <a:spLocks noGrp="1"/>
          </p:cNvSpPr>
          <p:nvPr>
            <p:ph sz="quarter" idx="11"/>
          </p:nvPr>
        </p:nvSpPr>
        <p:spPr>
          <a:xfrm>
            <a:off x="588963" y="5619293"/>
            <a:ext cx="5214937" cy="307777"/>
          </a:xfrm>
        </p:spPr>
        <p:txBody>
          <a:bodyPr/>
          <a:lstStyle/>
          <a:p>
            <a:pPr marL="0" indent="0" algn="ctr">
              <a:buNone/>
            </a:pPr>
            <a:r>
              <a:rPr lang="en-US" sz="2000">
                <a:hlinkClick r:id="rId2"/>
              </a:rPr>
              <a:t>https://aka.ms/WorkplaceTransformationSite</a:t>
            </a:r>
            <a:r>
              <a:rPr lang="en-US" sz="2000"/>
              <a:t> </a:t>
            </a:r>
          </a:p>
        </p:txBody>
      </p:sp>
      <p:sp>
        <p:nvSpPr>
          <p:cNvPr id="5" name="Text Placeholder 4">
            <a:extLst>
              <a:ext uri="{FF2B5EF4-FFF2-40B4-BE49-F238E27FC236}">
                <a16:creationId xmlns:a16="http://schemas.microsoft.com/office/drawing/2014/main" id="{E068DC55-5C21-434B-84EC-4380A9BC1827}"/>
              </a:ext>
            </a:extLst>
          </p:cNvPr>
          <p:cNvSpPr>
            <a:spLocks noGrp="1"/>
          </p:cNvSpPr>
          <p:nvPr>
            <p:ph type="body" sz="quarter" idx="17"/>
          </p:nvPr>
        </p:nvSpPr>
        <p:spPr/>
        <p:txBody>
          <a:bodyPr/>
          <a:lstStyle/>
          <a:p>
            <a:pPr algn="ctr"/>
            <a:r>
              <a:rPr lang="en-US"/>
              <a:t>Hybrid workplace guides</a:t>
            </a:r>
          </a:p>
        </p:txBody>
      </p:sp>
      <p:sp>
        <p:nvSpPr>
          <p:cNvPr id="6" name="Content Placeholder 5">
            <a:extLst>
              <a:ext uri="{FF2B5EF4-FFF2-40B4-BE49-F238E27FC236}">
                <a16:creationId xmlns:a16="http://schemas.microsoft.com/office/drawing/2014/main" id="{7E03729F-508D-4772-8C3A-1348774E3131}"/>
              </a:ext>
            </a:extLst>
          </p:cNvPr>
          <p:cNvSpPr>
            <a:spLocks noGrp="1"/>
          </p:cNvSpPr>
          <p:nvPr>
            <p:ph sz="quarter" idx="13"/>
          </p:nvPr>
        </p:nvSpPr>
        <p:spPr>
          <a:xfrm>
            <a:off x="6394451" y="5619293"/>
            <a:ext cx="5214937" cy="307777"/>
          </a:xfrm>
        </p:spPr>
        <p:txBody>
          <a:bodyPr/>
          <a:lstStyle/>
          <a:p>
            <a:pPr marL="0" indent="0" algn="ctr">
              <a:buNone/>
            </a:pPr>
            <a:r>
              <a:rPr lang="en-US" sz="2000">
                <a:hlinkClick r:id="rId3"/>
              </a:rPr>
              <a:t>https://aka.ms/HybridWorkplaceGuides</a:t>
            </a:r>
            <a:r>
              <a:rPr lang="en-US" sz="2000"/>
              <a:t> </a:t>
            </a:r>
          </a:p>
        </p:txBody>
      </p:sp>
      <p:pic>
        <p:nvPicPr>
          <p:cNvPr id="10" name="Picture 9">
            <a:extLst>
              <a:ext uri="{FF2B5EF4-FFF2-40B4-BE49-F238E27FC236}">
                <a16:creationId xmlns:a16="http://schemas.microsoft.com/office/drawing/2014/main" id="{37837156-050E-4EE7-8766-B035E5914653}"/>
              </a:ext>
            </a:extLst>
          </p:cNvPr>
          <p:cNvPicPr>
            <a:picLocks noChangeAspect="1"/>
          </p:cNvPicPr>
          <p:nvPr/>
        </p:nvPicPr>
        <p:blipFill>
          <a:blip r:embed="rId4"/>
          <a:stretch>
            <a:fillRect/>
          </a:stretch>
        </p:blipFill>
        <p:spPr>
          <a:xfrm>
            <a:off x="679450" y="2244765"/>
            <a:ext cx="5029200" cy="2829240"/>
          </a:xfrm>
          <a:prstGeom prst="rect">
            <a:avLst/>
          </a:prstGeom>
        </p:spPr>
      </p:pic>
      <p:pic>
        <p:nvPicPr>
          <p:cNvPr id="12" name="Picture 11">
            <a:extLst>
              <a:ext uri="{FF2B5EF4-FFF2-40B4-BE49-F238E27FC236}">
                <a16:creationId xmlns:a16="http://schemas.microsoft.com/office/drawing/2014/main" id="{5E0809B6-DD34-404C-A762-A9821D4A4332}"/>
              </a:ext>
            </a:extLst>
          </p:cNvPr>
          <p:cNvPicPr>
            <a:picLocks noChangeAspect="1"/>
          </p:cNvPicPr>
          <p:nvPr/>
        </p:nvPicPr>
        <p:blipFill>
          <a:blip r:embed="rId5"/>
          <a:stretch>
            <a:fillRect/>
          </a:stretch>
        </p:blipFill>
        <p:spPr>
          <a:xfrm>
            <a:off x="7668419" y="2076668"/>
            <a:ext cx="2667000" cy="3165435"/>
          </a:xfrm>
          <a:prstGeom prst="rect">
            <a:avLst/>
          </a:prstGeom>
        </p:spPr>
      </p:pic>
    </p:spTree>
    <p:extLst>
      <p:ext uri="{BB962C8B-B14F-4D97-AF65-F5344CB8AC3E}">
        <p14:creationId xmlns:p14="http://schemas.microsoft.com/office/powerpoint/2010/main" val="15067746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6749-1BDB-4F59-8B03-90AB930F7538}"/>
              </a:ext>
            </a:extLst>
          </p:cNvPr>
          <p:cNvSpPr>
            <a:spLocks noGrp="1"/>
          </p:cNvSpPr>
          <p:nvPr>
            <p:ph type="title"/>
          </p:nvPr>
        </p:nvSpPr>
        <p:spPr/>
        <p:txBody>
          <a:bodyPr/>
          <a:lstStyle/>
          <a:p>
            <a:r>
              <a:rPr lang="en-US"/>
              <a:t>Workplace transformation site template</a:t>
            </a:r>
          </a:p>
        </p:txBody>
      </p:sp>
      <p:sp>
        <p:nvSpPr>
          <p:cNvPr id="4" name="Text Placeholder 3">
            <a:extLst>
              <a:ext uri="{FF2B5EF4-FFF2-40B4-BE49-F238E27FC236}">
                <a16:creationId xmlns:a16="http://schemas.microsoft.com/office/drawing/2014/main" id="{14C564DA-1E64-4C19-A0C2-2AF865EA91FA}"/>
              </a:ext>
            </a:extLst>
          </p:cNvPr>
          <p:cNvSpPr>
            <a:spLocks noGrp="1"/>
          </p:cNvSpPr>
          <p:nvPr>
            <p:ph type="body" sz="quarter" idx="15"/>
          </p:nvPr>
        </p:nvSpPr>
        <p:spPr>
          <a:xfrm>
            <a:off x="6397624" y="2084388"/>
            <a:ext cx="5219700" cy="4087273"/>
          </a:xfrm>
        </p:spPr>
        <p:txBody>
          <a:bodyPr/>
          <a:lstStyle/>
          <a:p>
            <a:pPr marL="171450" indent="-171450">
              <a:spcAft>
                <a:spcPts val="1200"/>
              </a:spcAft>
              <a:buFont typeface="Arial" panose="020B0604020202020204" pitchFamily="34" charset="0"/>
              <a:buChar char="•"/>
            </a:pPr>
            <a:r>
              <a:rPr lang="en-US" sz="1200" b="1">
                <a:solidFill>
                  <a:srgbClr val="333333"/>
                </a:solidFill>
              </a:rPr>
              <a:t>A fully configured and customizable hybrid work transformation site built on SharePoint communication sites:</a:t>
            </a:r>
            <a:r>
              <a:rPr lang="en-US" sz="1200">
                <a:solidFill>
                  <a:srgbClr val="333333"/>
                </a:solidFill>
              </a:rPr>
              <a:t> The Workplace transformation site brings together information architecture, pre-populated content, site design, and webparts to help employees transition to a new way of working. The site can be customized to add your organization’s content and to align with its look and feel.</a:t>
            </a:r>
          </a:p>
          <a:p>
            <a:pPr marL="171450" indent="-171450">
              <a:spcAft>
                <a:spcPts val="1200"/>
              </a:spcAft>
              <a:buFont typeface="Arial" panose="020B0604020202020204" pitchFamily="34" charset="0"/>
              <a:buChar char="•"/>
            </a:pPr>
            <a:r>
              <a:rPr lang="en-US" sz="1200" b="1">
                <a:solidFill>
                  <a:srgbClr val="333333"/>
                </a:solidFill>
              </a:rPr>
              <a:t>Hybrid </a:t>
            </a:r>
            <a:r>
              <a:rPr lang="en-US" sz="1200" b="1"/>
              <a:t>work</a:t>
            </a:r>
            <a:r>
              <a:rPr lang="en-US" sz="1200" b="1">
                <a:solidFill>
                  <a:srgbClr val="333333"/>
                </a:solidFill>
              </a:rPr>
              <a:t> checklist:</a:t>
            </a:r>
            <a:r>
              <a:rPr lang="en-US" sz="1200">
                <a:solidFill>
                  <a:srgbClr val="333333"/>
                </a:solidFill>
              </a:rPr>
              <a:t> Guide employees through organizational changes with a customizable activity list of tasks such as required training courses and learning events.</a:t>
            </a:r>
          </a:p>
          <a:p>
            <a:pPr marL="171450" indent="-171450">
              <a:spcAft>
                <a:spcPts val="1200"/>
              </a:spcAft>
              <a:buFont typeface="Arial" panose="020B0604020202020204" pitchFamily="34" charset="0"/>
              <a:buChar char="•"/>
            </a:pPr>
            <a:r>
              <a:rPr lang="en-US" sz="1200" b="1">
                <a:solidFill>
                  <a:srgbClr val="333333"/>
                </a:solidFill>
              </a:rPr>
              <a:t>Inspirational help content:</a:t>
            </a:r>
            <a:r>
              <a:rPr lang="en-US" sz="1200">
                <a:solidFill>
                  <a:srgbClr val="333333"/>
                </a:solidFill>
              </a:rPr>
              <a:t> The Workplace transformation site includes “quick tip” guides for employees and managers, and a week-in-the-hybrid-workplace content.</a:t>
            </a:r>
          </a:p>
          <a:p>
            <a:pPr marL="171450" indent="-171450">
              <a:spcAft>
                <a:spcPts val="1200"/>
              </a:spcAft>
              <a:buFont typeface="Arial" panose="020B0604020202020204" pitchFamily="34" charset="0"/>
              <a:buChar char="•"/>
            </a:pPr>
            <a:r>
              <a:rPr lang="en-US" sz="1200" b="1">
                <a:solidFill>
                  <a:srgbClr val="333333"/>
                </a:solidFill>
              </a:rPr>
              <a:t>Support resources:</a:t>
            </a:r>
            <a:r>
              <a:rPr lang="en-US" sz="1200">
                <a:solidFill>
                  <a:srgbClr val="333333"/>
                </a:solidFill>
              </a:rPr>
              <a:t> The hybrid work transformation site includes a champions program overview page, a Yammer community web part, and pre-populated FAQs to help support employees.</a:t>
            </a:r>
          </a:p>
          <a:p>
            <a:pPr marL="171450" indent="-171450">
              <a:spcAft>
                <a:spcPts val="1200"/>
              </a:spcAft>
              <a:buFont typeface="Arial" panose="020B0604020202020204" pitchFamily="34" charset="0"/>
              <a:buChar char="•"/>
            </a:pPr>
            <a:r>
              <a:rPr lang="en-US" sz="1200" b="1">
                <a:solidFill>
                  <a:srgbClr val="333333"/>
                </a:solidFill>
              </a:rPr>
              <a:t>Mobile-ready:</a:t>
            </a:r>
            <a:r>
              <a:rPr lang="en-US" sz="1200">
                <a:solidFill>
                  <a:srgbClr val="333333"/>
                </a:solidFill>
              </a:rPr>
              <a:t> The Workplace transformation site can be easily accessed on mobile devices so employees can continue their hybrid work transition journey from wherever they may be working.</a:t>
            </a:r>
          </a:p>
        </p:txBody>
      </p:sp>
      <p:sp>
        <p:nvSpPr>
          <p:cNvPr id="5" name="Text Placeholder 4">
            <a:extLst>
              <a:ext uri="{FF2B5EF4-FFF2-40B4-BE49-F238E27FC236}">
                <a16:creationId xmlns:a16="http://schemas.microsoft.com/office/drawing/2014/main" id="{6BB07821-FFB2-474E-B394-545FB91D44AE}"/>
              </a:ext>
            </a:extLst>
          </p:cNvPr>
          <p:cNvSpPr>
            <a:spLocks noGrp="1"/>
          </p:cNvSpPr>
          <p:nvPr>
            <p:ph type="body" sz="quarter" idx="16"/>
          </p:nvPr>
        </p:nvSpPr>
        <p:spPr>
          <a:xfrm>
            <a:off x="584199" y="1240016"/>
            <a:ext cx="11033125" cy="615553"/>
          </a:xfrm>
        </p:spPr>
        <p:txBody>
          <a:bodyPr/>
          <a:lstStyle/>
          <a:p>
            <a:r>
              <a:rPr lang="en-US" sz="2000"/>
              <a:t>The Workplace transformation site template helps organizations inspire, inform and prepare their employees for a transition to a new hybrid workplace.</a:t>
            </a:r>
          </a:p>
        </p:txBody>
      </p:sp>
      <p:pic>
        <p:nvPicPr>
          <p:cNvPr id="8" name="Picture 7">
            <a:extLst>
              <a:ext uri="{FF2B5EF4-FFF2-40B4-BE49-F238E27FC236}">
                <a16:creationId xmlns:a16="http://schemas.microsoft.com/office/drawing/2014/main" id="{50365CBD-C72A-4572-A983-C3BA77457D5C}"/>
              </a:ext>
            </a:extLst>
          </p:cNvPr>
          <p:cNvPicPr>
            <a:picLocks noChangeAspect="1"/>
          </p:cNvPicPr>
          <p:nvPr/>
        </p:nvPicPr>
        <p:blipFill>
          <a:blip r:embed="rId3"/>
          <a:stretch>
            <a:fillRect/>
          </a:stretch>
        </p:blipFill>
        <p:spPr>
          <a:xfrm>
            <a:off x="584199" y="2084387"/>
            <a:ext cx="5410200" cy="4448586"/>
          </a:xfrm>
          <a:prstGeom prst="rect">
            <a:avLst/>
          </a:prstGeom>
        </p:spPr>
      </p:pic>
      <p:sp>
        <p:nvSpPr>
          <p:cNvPr id="10" name="TextBox 9">
            <a:extLst>
              <a:ext uri="{FF2B5EF4-FFF2-40B4-BE49-F238E27FC236}">
                <a16:creationId xmlns:a16="http://schemas.microsoft.com/office/drawing/2014/main" id="{CC598EB1-DF54-4A12-A6C8-E8154FC23747}"/>
              </a:ext>
            </a:extLst>
          </p:cNvPr>
          <p:cNvSpPr txBox="1"/>
          <p:nvPr/>
        </p:nvSpPr>
        <p:spPr>
          <a:xfrm>
            <a:off x="6197603" y="6200425"/>
            <a:ext cx="5799325" cy="400110"/>
          </a:xfrm>
          <a:prstGeom prst="rect">
            <a:avLst/>
          </a:prstGeom>
        </p:spPr>
        <p:txBody>
          <a:bodyPr vert="horz" wrap="square" lIns="91440" tIns="91440" rIns="91440" bIns="91440" rtlCol="0" anchor="t">
            <a:spAutoFit/>
          </a:bodyPr>
          <a:lstStyle/>
          <a:p>
            <a:r>
              <a:rPr lang="en-CA" sz="1400">
                <a:latin typeface="+mj-lt"/>
                <a:ea typeface="Segoe UI" pitchFamily="34" charset="0"/>
                <a:cs typeface="Segoe UI"/>
              </a:rPr>
              <a:t>Add to your tenant: </a:t>
            </a:r>
            <a:r>
              <a:rPr lang="en-CA" sz="1400">
                <a:solidFill>
                  <a:srgbClr val="0078D4"/>
                </a:solidFill>
                <a:latin typeface="Segoe UI"/>
                <a:ea typeface="Segoe UI" pitchFamily="34" charset="0"/>
                <a:cs typeface="Segoe UI"/>
                <a:hlinkClick r:id="rId4">
                  <a:extLst>
                    <a:ext uri="{A12FA001-AC4F-418D-AE19-62706E023703}">
                      <ahyp:hlinkClr xmlns:ahyp="http://schemas.microsoft.com/office/drawing/2018/hyperlinkcolor" val="tx"/>
                    </a:ext>
                  </a:extLst>
                </a:hlinkClick>
              </a:rPr>
              <a:t>https://aka.ms/WorkplaceTransformationSite</a:t>
            </a:r>
            <a:r>
              <a:rPr lang="en-CA" sz="1400">
                <a:latin typeface="Segoe UI"/>
                <a:ea typeface="Segoe UI" pitchFamily="34" charset="0"/>
                <a:cs typeface="Segoe UI"/>
              </a:rPr>
              <a:t>.</a:t>
            </a:r>
            <a:endParaRPr lang="en-US" sz="1600"/>
          </a:p>
        </p:txBody>
      </p:sp>
    </p:spTree>
    <p:extLst>
      <p:ext uri="{BB962C8B-B14F-4D97-AF65-F5344CB8AC3E}">
        <p14:creationId xmlns:p14="http://schemas.microsoft.com/office/powerpoint/2010/main" val="2402828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extBox 1">
            <a:extLst>
              <a:ext uri="{FF2B5EF4-FFF2-40B4-BE49-F238E27FC236}">
                <a16:creationId xmlns:a16="http://schemas.microsoft.com/office/drawing/2014/main" id="{F073E3C6-F598-45BB-A1AB-8A0A5D515B44}"/>
              </a:ext>
            </a:extLst>
          </p:cNvPr>
          <p:cNvSpPr txBox="1"/>
          <p:nvPr/>
        </p:nvSpPr>
        <p:spPr>
          <a:xfrm>
            <a:off x="8015866" y="6221008"/>
            <a:ext cx="471043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Find resources from previous calls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https://aka.ms/M365ChampionResources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a:solidFill>
                  <a:schemeClr val="bg1"/>
                </a:solidFill>
                <a:latin typeface="Segoe UI Semibold" panose="020B0702040204020203" pitchFamily="34" charset="0"/>
                <a:cs typeface="Segoe UI Semibold" panose="020B0702040204020203" pitchFamily="34" charset="0"/>
              </a:rPr>
              <a:t>Agenda</a:t>
            </a:r>
          </a:p>
        </p:txBody>
      </p:sp>
      <p:sp>
        <p:nvSpPr>
          <p:cNvPr id="3" name="TextBox 2">
            <a:extLst>
              <a:ext uri="{FF2B5EF4-FFF2-40B4-BE49-F238E27FC236}">
                <a16:creationId xmlns:a16="http://schemas.microsoft.com/office/drawing/2014/main" id="{D0E5EDD3-E2C0-4A66-90F8-A625DD36A15F}"/>
              </a:ext>
            </a:extLst>
          </p:cNvPr>
          <p:cNvSpPr txBox="1"/>
          <p:nvPr/>
        </p:nvSpPr>
        <p:spPr>
          <a:xfrm>
            <a:off x="4492002" y="1884815"/>
            <a:ext cx="7495782" cy="433965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F3F3F"/>
                </a:solidFill>
                <a:effectLst/>
                <a:uLnTx/>
                <a:uFillTx/>
                <a:latin typeface="Segoe UI Semibold" panose="020B0702040204020203" pitchFamily="34" charset="0"/>
                <a:cs typeface="Segoe UI Semibold" panose="020B0702040204020203" pitchFamily="34" charset="0"/>
              </a:rPr>
              <a:t>Inspiration</a:t>
            </a:r>
            <a:r>
              <a:rPr kumimoji="0" lang="en-US" sz="2000" b="1" i="0" u="none" strike="noStrike" kern="1200" cap="none" spc="0" normalizeH="0" baseline="0" noProof="0" dirty="0">
                <a:ln>
                  <a:noFill/>
                </a:ln>
                <a:solidFill>
                  <a:srgbClr val="3F3F3F"/>
                </a:solidFill>
                <a:effectLst/>
                <a:uLnTx/>
                <a:uFillTx/>
                <a:latin typeface="Segoe UI" panose="020B0502040204020203" pitchFamily="34" charset="0"/>
                <a:cs typeface="Segoe UI" panose="020B0502040204020203" pitchFamily="34" charset="0"/>
              </a:rPr>
              <a:t> </a:t>
            </a:r>
            <a:r>
              <a:rPr kumimoji="0" lang="en-US" sz="20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rPr>
              <a:t>Inspire &amp; innovate – Celebrate volunteers!</a:t>
            </a:r>
            <a:b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endPar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F3F3F"/>
                </a:solidFill>
                <a:effectLst/>
                <a:uLnTx/>
                <a:uFillTx/>
                <a:latin typeface="Segoe UI Semibold" panose="020B0702040204020203" pitchFamily="34" charset="0"/>
                <a:cs typeface="Segoe UI Semibold" panose="020B0702040204020203" pitchFamily="34" charset="0"/>
              </a:rPr>
              <a:t>Focusing on what matters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rPr>
              <a:t>Your success, your stories – PowerPoint Live and storytelling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F3F3F"/>
                </a:solidFill>
                <a:effectLst/>
                <a:uLnTx/>
                <a:uFillTx/>
                <a:latin typeface="Segoe UI Semibold" panose="020B0702040204020203" pitchFamily="34" charset="0"/>
                <a:cs typeface="Segoe UI Semibold" panose="020B0702040204020203" pitchFamily="34" charset="0"/>
              </a:rPr>
              <a:t>Viva Overview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rPr>
              <a:t>Discussion around the Viva Platform</a:t>
            </a:r>
            <a:b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b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2000" i="0" u="none" strike="noStrike" kern="1200" cap="none" spc="0" normalizeH="0" baseline="0" noProof="0" dirty="0">
                <a:ln>
                  <a:noFill/>
                </a:ln>
                <a:solidFill>
                  <a:srgbClr val="3F3F3F"/>
                </a:solidFill>
                <a:effectLst/>
                <a:uLnTx/>
                <a:uFillTx/>
                <a:latin typeface="Segoe UI Semibold" panose="020B0702040204020203" pitchFamily="34" charset="0"/>
                <a:cs typeface="Segoe UI Semibold" panose="020B0702040204020203" pitchFamily="34" charset="0"/>
              </a:rPr>
              <a:t>The Hybrid Workplace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rPr>
              <a:t>Resources from SharePoint templates to new end user training</a:t>
            </a:r>
            <a:b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endPar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F3F3F"/>
                </a:solidFill>
                <a:effectLst/>
                <a:uLnTx/>
                <a:uFillTx/>
                <a:latin typeface="Segoe UI Semibold" panose="020B0702040204020203" pitchFamily="34" charset="0"/>
                <a:cs typeface="Segoe UI Semibold" panose="020B0702040204020203" pitchFamily="34" charset="0"/>
              </a:rPr>
              <a:t>New &amp; upcoming assets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cs typeface="Segoe UI" panose="020B0502040204020203" pitchFamily="34" charset="0"/>
              </a:rPr>
              <a:t>Need to know</a:t>
            </a:r>
          </a:p>
          <a:p>
            <a:pPr marL="7429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Upcoming events</a:t>
            </a:r>
          </a:p>
          <a:p>
            <a:pPr marL="7429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News for the community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5248023E-7F07-4957-B428-B79E00C1D120}"/>
              </a:ext>
            </a:extLst>
          </p:cNvPr>
          <p:cNvSpPr txBox="1"/>
          <p:nvPr/>
        </p:nvSpPr>
        <p:spPr>
          <a:xfrm>
            <a:off x="4831852" y="451060"/>
            <a:ext cx="2265946"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F3F3F"/>
                </a:solidFill>
                <a:effectLst/>
                <a:uLnTx/>
                <a:uFillTx/>
                <a:latin typeface="Segoe UI Semibold" panose="020B0702040204020203" pitchFamily="34" charset="0"/>
                <a:cs typeface="Segoe UI Semibold" panose="020B0702040204020203" pitchFamily="34" charset="0"/>
              </a:rPr>
              <a:t>April 2021</a:t>
            </a:r>
          </a:p>
        </p:txBody>
      </p:sp>
    </p:spTree>
    <p:extLst>
      <p:ext uri="{BB962C8B-B14F-4D97-AF65-F5344CB8AC3E}">
        <p14:creationId xmlns:p14="http://schemas.microsoft.com/office/powerpoint/2010/main" val="2971736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Workplace transformation site </a:t>
            </a:r>
            <a:r>
              <a:rPr lang="en-US">
                <a:latin typeface="Segoe UI Light" panose="020B0502040204020203" pitchFamily="34" charset="0"/>
                <a:cs typeface="Segoe UI Light" panose="020B0502040204020203" pitchFamily="34" charset="0"/>
              </a:rPr>
              <a:t>| Demo</a:t>
            </a:r>
          </a:p>
        </p:txBody>
      </p:sp>
    </p:spTree>
    <p:extLst>
      <p:ext uri="{BB962C8B-B14F-4D97-AF65-F5344CB8AC3E}">
        <p14:creationId xmlns:p14="http://schemas.microsoft.com/office/powerpoint/2010/main" val="352210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6749-1BDB-4F59-8B03-90AB930F7538}"/>
              </a:ext>
            </a:extLst>
          </p:cNvPr>
          <p:cNvSpPr>
            <a:spLocks noGrp="1"/>
          </p:cNvSpPr>
          <p:nvPr>
            <p:ph type="title"/>
          </p:nvPr>
        </p:nvSpPr>
        <p:spPr/>
        <p:txBody>
          <a:bodyPr/>
          <a:lstStyle/>
          <a:p>
            <a:r>
              <a:rPr lang="en-US"/>
              <a:t>Hybrid workplace guides</a:t>
            </a:r>
          </a:p>
        </p:txBody>
      </p:sp>
      <p:sp>
        <p:nvSpPr>
          <p:cNvPr id="4" name="Text Placeholder 3">
            <a:extLst>
              <a:ext uri="{FF2B5EF4-FFF2-40B4-BE49-F238E27FC236}">
                <a16:creationId xmlns:a16="http://schemas.microsoft.com/office/drawing/2014/main" id="{14C564DA-1E64-4C19-A0C2-2AF865EA91FA}"/>
              </a:ext>
            </a:extLst>
          </p:cNvPr>
          <p:cNvSpPr>
            <a:spLocks noGrp="1"/>
          </p:cNvSpPr>
          <p:nvPr>
            <p:ph type="body" sz="quarter" idx="15"/>
          </p:nvPr>
        </p:nvSpPr>
        <p:spPr>
          <a:xfrm>
            <a:off x="5343145" y="2449815"/>
            <a:ext cx="6260591" cy="646331"/>
          </a:xfrm>
        </p:spPr>
        <p:txBody>
          <a:bodyPr/>
          <a:lstStyle/>
          <a:p>
            <a:pPr marL="0" indent="0">
              <a:spcAft>
                <a:spcPts val="1200"/>
              </a:spcAft>
              <a:buNone/>
            </a:pPr>
            <a:r>
              <a:rPr lang="en-US" sz="1400">
                <a:solidFill>
                  <a:srgbClr val="333333"/>
                </a:solidFill>
              </a:rPr>
              <a:t>Embed hybrid workplace training content into your Workplace transformation site using Microsoft 365 learning pathways – a free, on-demand training solution from Microsoft.</a:t>
            </a:r>
          </a:p>
        </p:txBody>
      </p:sp>
      <p:sp>
        <p:nvSpPr>
          <p:cNvPr id="5" name="Text Placeholder 4">
            <a:extLst>
              <a:ext uri="{FF2B5EF4-FFF2-40B4-BE49-F238E27FC236}">
                <a16:creationId xmlns:a16="http://schemas.microsoft.com/office/drawing/2014/main" id="{6BB07821-FFB2-474E-B394-545FB91D44AE}"/>
              </a:ext>
            </a:extLst>
          </p:cNvPr>
          <p:cNvSpPr>
            <a:spLocks noGrp="1"/>
          </p:cNvSpPr>
          <p:nvPr>
            <p:ph type="body" sz="quarter" idx="16"/>
          </p:nvPr>
        </p:nvSpPr>
        <p:spPr>
          <a:xfrm>
            <a:off x="5312664" y="1240016"/>
            <a:ext cx="6304660" cy="1107996"/>
          </a:xfrm>
        </p:spPr>
        <p:txBody>
          <a:bodyPr/>
          <a:lstStyle/>
          <a:p>
            <a:r>
              <a:rPr lang="en-US" sz="1800"/>
              <a:t>Help employees develop new hybrid workplace habits and discover new tools that set them up for success with new end user training content based on Microsoft Research insights.</a:t>
            </a:r>
          </a:p>
        </p:txBody>
      </p:sp>
      <p:sp>
        <p:nvSpPr>
          <p:cNvPr id="10" name="TextBox 9">
            <a:extLst>
              <a:ext uri="{FF2B5EF4-FFF2-40B4-BE49-F238E27FC236}">
                <a16:creationId xmlns:a16="http://schemas.microsoft.com/office/drawing/2014/main" id="{CC598EB1-DF54-4A12-A6C8-E8154FC23747}"/>
              </a:ext>
            </a:extLst>
          </p:cNvPr>
          <p:cNvSpPr txBox="1"/>
          <p:nvPr/>
        </p:nvSpPr>
        <p:spPr>
          <a:xfrm>
            <a:off x="5343145" y="5884999"/>
            <a:ext cx="6260591" cy="692497"/>
          </a:xfrm>
          <a:prstGeom prst="rect">
            <a:avLst/>
          </a:prstGeom>
        </p:spPr>
        <p:txBody>
          <a:bodyPr vert="horz" wrap="square" lIns="91440" tIns="91440" rIns="91440" bIns="91440" rtlCol="0" anchor="t">
            <a:spAutoFit/>
          </a:bodyPr>
          <a:lstStyle/>
          <a:p>
            <a:pPr>
              <a:spcAft>
                <a:spcPts val="600"/>
              </a:spcAft>
            </a:pPr>
            <a:r>
              <a:rPr lang="en-US" sz="1400" spc="-50">
                <a:solidFill>
                  <a:srgbClr val="333333"/>
                </a:solidFill>
                <a:latin typeface="SegoeUI"/>
              </a:rPr>
              <a:t>View guides: </a:t>
            </a:r>
            <a:r>
              <a:rPr lang="en-US" sz="1400" spc="-50">
                <a:solidFill>
                  <a:srgbClr val="333333"/>
                </a:solidFill>
                <a:latin typeface="SegoeUI"/>
                <a:hlinkClick r:id="rId3"/>
              </a:rPr>
              <a:t>https://aka.ms/HybridWorkplaceGuides</a:t>
            </a:r>
            <a:r>
              <a:rPr lang="en-US" sz="1400" spc="-50">
                <a:solidFill>
                  <a:srgbClr val="333333"/>
                </a:solidFill>
                <a:latin typeface="SegoeUI"/>
              </a:rPr>
              <a:t>.</a:t>
            </a:r>
          </a:p>
          <a:p>
            <a:pPr>
              <a:spcAft>
                <a:spcPts val="600"/>
              </a:spcAft>
            </a:pPr>
            <a:r>
              <a:rPr lang="en-US" sz="1400" spc="-50">
                <a:solidFill>
                  <a:srgbClr val="333333"/>
                </a:solidFill>
                <a:latin typeface="SegoeUI"/>
              </a:rPr>
              <a:t>Learn more about Microsoft 365 learning pathways: </a:t>
            </a:r>
            <a:r>
              <a:rPr lang="en-US" sz="1400" spc="-50">
                <a:solidFill>
                  <a:srgbClr val="3366BB"/>
                </a:solidFill>
                <a:latin typeface="SegoeUI"/>
                <a:hlinkClick r:id="rId4"/>
              </a:rPr>
              <a:t>https://aka.ms/M365LP</a:t>
            </a:r>
            <a:r>
              <a:rPr lang="en-US" sz="1400" spc="-50">
                <a:solidFill>
                  <a:srgbClr val="3366BB"/>
                </a:solidFill>
                <a:latin typeface="SegoeUI"/>
              </a:rPr>
              <a:t>. </a:t>
            </a:r>
            <a:endParaRPr lang="en-CA" sz="1400" spc="-50">
              <a:solidFill>
                <a:srgbClr val="3366BB"/>
              </a:solidFill>
              <a:latin typeface="SegoeUI"/>
            </a:endParaRPr>
          </a:p>
        </p:txBody>
      </p:sp>
      <p:pic>
        <p:nvPicPr>
          <p:cNvPr id="3" name="Picture 2">
            <a:extLst>
              <a:ext uri="{FF2B5EF4-FFF2-40B4-BE49-F238E27FC236}">
                <a16:creationId xmlns:a16="http://schemas.microsoft.com/office/drawing/2014/main" id="{0D2A76EF-9A70-4D44-B6D0-C83C8550FA2A}"/>
              </a:ext>
            </a:extLst>
          </p:cNvPr>
          <p:cNvPicPr>
            <a:picLocks noChangeAspect="1"/>
          </p:cNvPicPr>
          <p:nvPr/>
        </p:nvPicPr>
        <p:blipFill>
          <a:blip r:embed="rId5"/>
          <a:stretch>
            <a:fillRect/>
          </a:stretch>
        </p:blipFill>
        <p:spPr>
          <a:xfrm>
            <a:off x="588263" y="1240015"/>
            <a:ext cx="4495801" cy="5337481"/>
          </a:xfrm>
          <a:prstGeom prst="rect">
            <a:avLst/>
          </a:prstGeom>
          <a:ln>
            <a:noFill/>
          </a:ln>
        </p:spPr>
      </p:pic>
      <p:pic>
        <p:nvPicPr>
          <p:cNvPr id="6" name="Picture 5">
            <a:extLst>
              <a:ext uri="{FF2B5EF4-FFF2-40B4-BE49-F238E27FC236}">
                <a16:creationId xmlns:a16="http://schemas.microsoft.com/office/drawing/2014/main" id="{A7C040EF-FF89-4D00-8FAC-F125315F4BD5}"/>
              </a:ext>
            </a:extLst>
          </p:cNvPr>
          <p:cNvPicPr>
            <a:picLocks noChangeAspect="1"/>
          </p:cNvPicPr>
          <p:nvPr/>
        </p:nvPicPr>
        <p:blipFill>
          <a:blip r:embed="rId6"/>
          <a:stretch>
            <a:fillRect/>
          </a:stretch>
        </p:blipFill>
        <p:spPr>
          <a:xfrm>
            <a:off x="5343145" y="3216226"/>
            <a:ext cx="5931447" cy="2666999"/>
          </a:xfrm>
          <a:prstGeom prst="rect">
            <a:avLst/>
          </a:prstGeom>
        </p:spPr>
      </p:pic>
    </p:spTree>
    <p:extLst>
      <p:ext uri="{BB962C8B-B14F-4D97-AF65-F5344CB8AC3E}">
        <p14:creationId xmlns:p14="http://schemas.microsoft.com/office/powerpoint/2010/main" val="2860511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Hybrid work end user training (in M365 LP) </a:t>
            </a:r>
            <a:r>
              <a:rPr lang="en-US">
                <a:latin typeface="Segoe UI Light" panose="020B0502040204020203" pitchFamily="34" charset="0"/>
                <a:cs typeface="Segoe UI Light" panose="020B0502040204020203" pitchFamily="34" charset="0"/>
              </a:rPr>
              <a:t>| Demo</a:t>
            </a:r>
          </a:p>
        </p:txBody>
      </p:sp>
    </p:spTree>
    <p:extLst>
      <p:ext uri="{BB962C8B-B14F-4D97-AF65-F5344CB8AC3E}">
        <p14:creationId xmlns:p14="http://schemas.microsoft.com/office/powerpoint/2010/main" val="60387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ADBF7F-82A8-463C-9828-40352681FA77}"/>
              </a:ext>
            </a:extLst>
          </p:cNvPr>
          <p:cNvSpPr>
            <a:spLocks noGrp="1"/>
          </p:cNvSpPr>
          <p:nvPr>
            <p:ph type="title"/>
          </p:nvPr>
        </p:nvSpPr>
        <p:spPr/>
        <p:txBody>
          <a:bodyPr/>
          <a:lstStyle/>
          <a:p>
            <a:r>
              <a:rPr lang="en-US"/>
              <a:t>Next steps</a:t>
            </a:r>
          </a:p>
        </p:txBody>
      </p:sp>
      <p:sp>
        <p:nvSpPr>
          <p:cNvPr id="4" name="Text Placeholder 3">
            <a:extLst>
              <a:ext uri="{FF2B5EF4-FFF2-40B4-BE49-F238E27FC236}">
                <a16:creationId xmlns:a16="http://schemas.microsoft.com/office/drawing/2014/main" id="{D013C2E2-EFBA-4639-AFB2-B577FB311595}"/>
              </a:ext>
            </a:extLst>
          </p:cNvPr>
          <p:cNvSpPr>
            <a:spLocks noGrp="1"/>
          </p:cNvSpPr>
          <p:nvPr>
            <p:ph type="body" sz="quarter" idx="10"/>
          </p:nvPr>
        </p:nvSpPr>
        <p:spPr>
          <a:xfrm>
            <a:off x="850392" y="1434370"/>
            <a:ext cx="10754518" cy="2757678"/>
          </a:xfrm>
        </p:spPr>
        <p:txBody>
          <a:bodyPr/>
          <a:lstStyle/>
          <a:p>
            <a:pPr marL="457200" indent="-457200">
              <a:buFont typeface="Arial" panose="020B0604020202020204" pitchFamily="34" charset="0"/>
              <a:buChar char="•"/>
            </a:pPr>
            <a:r>
              <a:rPr lang="en-US"/>
              <a:t>Learn more about the Workplace transformation site template and new end user training: </a:t>
            </a:r>
            <a:r>
              <a:rPr lang="en-US">
                <a:hlinkClick r:id="rId2"/>
              </a:rPr>
              <a:t>https://aka.ms/WorkplaceSiteBlog</a:t>
            </a:r>
            <a:r>
              <a:rPr lang="en-US"/>
              <a:t>.</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Provision the Workplace transformation site to your tenant today and customize it to help your colleagues transition to a new way of working: </a:t>
            </a:r>
            <a:r>
              <a:rPr lang="en-US">
                <a:hlinkClick r:id="rId3"/>
              </a:rPr>
              <a:t>https://aka.ms/WorkplaceTransformationSite</a:t>
            </a:r>
            <a:r>
              <a:rPr lang="en-US"/>
              <a:t>.</a:t>
            </a:r>
          </a:p>
        </p:txBody>
      </p:sp>
      <p:sp>
        <p:nvSpPr>
          <p:cNvPr id="6" name="Flowchart: Connector 5">
            <a:extLst>
              <a:ext uri="{FF2B5EF4-FFF2-40B4-BE49-F238E27FC236}">
                <a16:creationId xmlns:a16="http://schemas.microsoft.com/office/drawing/2014/main" id="{7A58888E-C1E1-46C8-9FAE-52E9C0EC791B}"/>
              </a:ext>
            </a:extLst>
          </p:cNvPr>
          <p:cNvSpPr/>
          <p:nvPr/>
        </p:nvSpPr>
        <p:spPr bwMode="auto">
          <a:xfrm>
            <a:off x="587497" y="1434370"/>
            <a:ext cx="609600" cy="609600"/>
          </a:xfrm>
          <a:prstGeom prst="flowChartConnector">
            <a:avLst/>
          </a:prstGeom>
          <a:solidFill>
            <a:srgbClr val="45008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CA" sz="2800" b="1">
                <a:gradFill>
                  <a:gsLst>
                    <a:gs pos="0">
                      <a:srgbClr val="FFFFFF"/>
                    </a:gs>
                    <a:gs pos="100000">
                      <a:srgbClr val="FFFFFF"/>
                    </a:gs>
                  </a:gsLst>
                  <a:lin ang="5400000" scaled="0"/>
                </a:gradFill>
                <a:ea typeface="Segoe UI" pitchFamily="34" charset="0"/>
                <a:cs typeface="Segoe UI" pitchFamily="34" charset="0"/>
              </a:rPr>
              <a:t>1</a:t>
            </a:r>
          </a:p>
        </p:txBody>
      </p:sp>
      <p:sp>
        <p:nvSpPr>
          <p:cNvPr id="8" name="Flowchart: Connector 7">
            <a:extLst>
              <a:ext uri="{FF2B5EF4-FFF2-40B4-BE49-F238E27FC236}">
                <a16:creationId xmlns:a16="http://schemas.microsoft.com/office/drawing/2014/main" id="{61D71727-1D97-4947-9CE9-7BC75D33A6BE}"/>
              </a:ext>
            </a:extLst>
          </p:cNvPr>
          <p:cNvSpPr/>
          <p:nvPr/>
        </p:nvSpPr>
        <p:spPr bwMode="auto">
          <a:xfrm>
            <a:off x="587090" y="2889409"/>
            <a:ext cx="609600" cy="609600"/>
          </a:xfrm>
          <a:prstGeom prst="flowChartConnector">
            <a:avLst/>
          </a:prstGeom>
          <a:solidFill>
            <a:srgbClr val="45008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CA" sz="2800" b="1">
                <a:gradFill>
                  <a:gsLst>
                    <a:gs pos="0">
                      <a:srgbClr val="FFFFFF"/>
                    </a:gs>
                    <a:gs pos="100000">
                      <a:srgbClr val="FFFFFF"/>
                    </a:gs>
                  </a:gsLst>
                  <a:lin ang="5400000" scaled="0"/>
                </a:gradFill>
                <a:ea typeface="Segoe UI" pitchFamily="34" charset="0"/>
                <a:cs typeface="Segoe UI" pitchFamily="34" charset="0"/>
              </a:rPr>
              <a:t>2</a:t>
            </a:r>
          </a:p>
        </p:txBody>
      </p:sp>
    </p:spTree>
    <p:extLst>
      <p:ext uri="{BB962C8B-B14F-4D97-AF65-F5344CB8AC3E}">
        <p14:creationId xmlns:p14="http://schemas.microsoft.com/office/powerpoint/2010/main" val="37705586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27EF16E-2FBF-4942-98B0-DAAA1E23426E}"/>
              </a:ext>
            </a:extLst>
          </p:cNvPr>
          <p:cNvSpPr txBox="1">
            <a:spLocks/>
          </p:cNvSpPr>
          <p:nvPr/>
        </p:nvSpPr>
        <p:spPr>
          <a:xfrm>
            <a:off x="1524001" y="432430"/>
            <a:ext cx="10385847" cy="786771"/>
          </a:xfrm>
          <a:prstGeom prst="rect">
            <a:avLst/>
          </a:prstGeom>
        </p:spPr>
        <p:txBody>
          <a:bodyPr vert="horz" wrap="square" lIns="0" tIns="0" rIns="0" bIns="0" rtlCol="0">
            <a:noAutofit/>
          </a:bodyPr>
          <a:lstStyle>
            <a:lvl1pPr marL="0" marR="0" indent="0" algn="l" defTabSz="517525"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50" baseline="0">
                <a:solidFill>
                  <a:schemeClr val="accent1"/>
                </a:soli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0000"/>
              </a:lnSpc>
              <a:spcBef>
                <a:spcPts val="0"/>
              </a:spcBef>
            </a:pPr>
            <a:r>
              <a:rPr lang="en-US">
                <a:gradFill>
                  <a:gsLst>
                    <a:gs pos="2917">
                      <a:srgbClr val="2F2F2F"/>
                    </a:gs>
                    <a:gs pos="30000">
                      <a:srgbClr val="2F2F2F"/>
                    </a:gs>
                  </a:gsLst>
                  <a:lin ang="5400000" scaled="0"/>
                </a:gradFill>
                <a:latin typeface="Segoe UI"/>
              </a:rPr>
              <a:t>The SharePoint Success Site is a ready to implement, up-to-date and customizable SharePoint Online site that helps your organization maximize its adoption and value realization of SharePoint Online </a:t>
            </a:r>
          </a:p>
        </p:txBody>
      </p:sp>
      <p:sp>
        <p:nvSpPr>
          <p:cNvPr id="2" name="Rectangle 1">
            <a:extLst>
              <a:ext uri="{FF2B5EF4-FFF2-40B4-BE49-F238E27FC236}">
                <a16:creationId xmlns:a16="http://schemas.microsoft.com/office/drawing/2014/main" id="{A0BFE29B-DF46-4848-B00C-01FA1F7EF987}"/>
              </a:ext>
            </a:extLst>
          </p:cNvPr>
          <p:cNvSpPr/>
          <p:nvPr/>
        </p:nvSpPr>
        <p:spPr>
          <a:xfrm>
            <a:off x="6096000" y="1524001"/>
            <a:ext cx="5623892" cy="4401205"/>
          </a:xfrm>
          <a:prstGeom prst="rect">
            <a:avLst/>
          </a:prstGeom>
        </p:spPr>
        <p:txBody>
          <a:bodyPr wrap="square">
            <a:spAutoFit/>
          </a:bodyPr>
          <a:lstStyle/>
          <a:p>
            <a:pPr marL="280064" indent="-280064" defTabSz="1088105">
              <a:buFont typeface="Wingdings" panose="05000000000000000000" pitchFamily="2" charset="2"/>
              <a:buChar char="ü"/>
            </a:pPr>
            <a:endParaRPr lang="en-US" sz="1400" b="1" dirty="0">
              <a:solidFill>
                <a:srgbClr val="2F2F2F"/>
              </a:solidFill>
              <a:latin typeface="Segoe UI"/>
            </a:endParaRPr>
          </a:p>
          <a:p>
            <a:pPr marL="280064" indent="-280064" defTabSz="1088105">
              <a:buFont typeface="Wingdings" panose="05000000000000000000" pitchFamily="2" charset="2"/>
              <a:buChar char="ü"/>
            </a:pPr>
            <a:r>
              <a:rPr lang="en-US" sz="1400" b="1" dirty="0">
                <a:solidFill>
                  <a:srgbClr val="2F2F2F"/>
                </a:solidFill>
                <a:latin typeface="Segoe UI"/>
              </a:rPr>
              <a:t>Comprehensive site owner training content: </a:t>
            </a:r>
            <a:r>
              <a:rPr lang="en-US" sz="1400" dirty="0">
                <a:solidFill>
                  <a:srgbClr val="2F2F2F"/>
                </a:solidFill>
                <a:latin typeface="Segoe UI"/>
              </a:rPr>
              <a:t>Training on what makes a great site and how to build in SharePoint Online, in video and article format.</a:t>
            </a:r>
            <a:endParaRPr lang="en-US" sz="1400" b="1" dirty="0">
              <a:solidFill>
                <a:srgbClr val="2F2F2F"/>
              </a:solidFill>
              <a:latin typeface="Segoe UI"/>
            </a:endParaRPr>
          </a:p>
          <a:p>
            <a:pPr marL="280064" indent="-280064" defTabSz="1088105">
              <a:buFont typeface="Wingdings" panose="05000000000000000000" pitchFamily="2" charset="2"/>
              <a:buChar char="ü"/>
            </a:pPr>
            <a:endParaRPr lang="en-US" sz="1400" b="1" dirty="0">
              <a:solidFill>
                <a:srgbClr val="2F2F2F"/>
              </a:solidFill>
              <a:latin typeface="Segoe UI"/>
            </a:endParaRPr>
          </a:p>
          <a:p>
            <a:pPr marL="280064" indent="-280064" defTabSz="1088105">
              <a:buFont typeface="Wingdings" panose="05000000000000000000" pitchFamily="2" charset="2"/>
              <a:buChar char="ü"/>
            </a:pPr>
            <a:r>
              <a:rPr lang="en-US" sz="1400" b="1" dirty="0">
                <a:solidFill>
                  <a:srgbClr val="2F2F2F"/>
                </a:solidFill>
                <a:latin typeface="Segoe UI"/>
              </a:rPr>
              <a:t>Usage guidelines checklist: </a:t>
            </a:r>
            <a:r>
              <a:rPr lang="en-US" sz="1400" dirty="0">
                <a:solidFill>
                  <a:srgbClr val="2F2F2F"/>
                </a:solidFill>
                <a:latin typeface="Segoe UI"/>
              </a:rPr>
              <a:t>Create appropriate SharePoint usage guidelines to ensure its proper use in your organization.</a:t>
            </a:r>
            <a:endParaRPr lang="en-US" sz="1400" b="1" dirty="0">
              <a:solidFill>
                <a:srgbClr val="2F2F2F"/>
              </a:solidFill>
              <a:latin typeface="Segoe UI"/>
            </a:endParaRPr>
          </a:p>
          <a:p>
            <a:pPr marL="280064" indent="-280064" defTabSz="1088105">
              <a:buFont typeface="Wingdings" panose="05000000000000000000" pitchFamily="2" charset="2"/>
              <a:buChar char="ü"/>
            </a:pPr>
            <a:endParaRPr lang="en-US" sz="1400" b="1" dirty="0">
              <a:solidFill>
                <a:srgbClr val="2F2F2F"/>
              </a:solidFill>
              <a:latin typeface="Segoe UI"/>
            </a:endParaRPr>
          </a:p>
          <a:p>
            <a:pPr marL="280064" indent="-280064" defTabSz="1088105">
              <a:buFont typeface="Wingdings" panose="05000000000000000000" pitchFamily="2" charset="2"/>
              <a:buChar char="ü"/>
            </a:pPr>
            <a:r>
              <a:rPr lang="en-US" sz="1400" b="1" dirty="0">
                <a:solidFill>
                  <a:srgbClr val="2F2F2F"/>
                </a:solidFill>
                <a:latin typeface="Segoe UI"/>
              </a:rPr>
              <a:t>Easy to install: </a:t>
            </a:r>
            <a:r>
              <a:rPr lang="en-US" sz="1400" dirty="0">
                <a:solidFill>
                  <a:srgbClr val="2F2F2F"/>
                </a:solidFill>
                <a:latin typeface="Segoe UI"/>
              </a:rPr>
              <a:t>Deploy from </a:t>
            </a:r>
            <a:r>
              <a:rPr lang="en-US" sz="1400" dirty="0">
                <a:solidFill>
                  <a:srgbClr val="2F2F2F"/>
                </a:solidFill>
                <a:latin typeface="Segoe UI"/>
                <a:hlinkClick r:id="rId3"/>
              </a:rPr>
              <a:t>https://aka.ms/SuccessSite</a:t>
            </a:r>
            <a:r>
              <a:rPr lang="en-US" sz="1400" dirty="0">
                <a:solidFill>
                  <a:srgbClr val="2F2F2F"/>
                </a:solidFill>
                <a:latin typeface="Segoe UI"/>
              </a:rPr>
              <a:t> within minutes and without any coding.</a:t>
            </a:r>
          </a:p>
          <a:p>
            <a:pPr marL="280064" indent="-280064" defTabSz="1088105">
              <a:buFont typeface="Wingdings" panose="05000000000000000000" pitchFamily="2" charset="2"/>
              <a:buChar char="ü"/>
            </a:pPr>
            <a:endParaRPr lang="en-US" sz="1400" dirty="0">
              <a:solidFill>
                <a:srgbClr val="2F2F2F"/>
              </a:solidFill>
              <a:latin typeface="Segoe UI"/>
            </a:endParaRPr>
          </a:p>
          <a:p>
            <a:pPr marL="280064" indent="-280064" defTabSz="1088105">
              <a:buFont typeface="Wingdings" panose="05000000000000000000" pitchFamily="2" charset="2"/>
              <a:buChar char="ü"/>
            </a:pPr>
            <a:r>
              <a:rPr lang="en-US" sz="1400" b="1" dirty="0">
                <a:solidFill>
                  <a:srgbClr val="2F2F2F"/>
                </a:solidFill>
                <a:latin typeface="Segoe UI"/>
              </a:rPr>
              <a:t>Easily customizable: </a:t>
            </a:r>
            <a:r>
              <a:rPr lang="en-US" sz="1400" dirty="0">
                <a:solidFill>
                  <a:srgbClr val="2F2F2F"/>
                </a:solidFill>
                <a:latin typeface="Segoe UI"/>
              </a:rPr>
              <a:t>Edit Microsoft curated playlists to align with how you have set up SharePoint Online in your environment.</a:t>
            </a:r>
          </a:p>
          <a:p>
            <a:pPr marL="280064" indent="-280064" defTabSz="1088105">
              <a:buFont typeface="Wingdings" panose="05000000000000000000" pitchFamily="2" charset="2"/>
              <a:buChar char="ü"/>
            </a:pPr>
            <a:endParaRPr lang="en-US" sz="1400" dirty="0">
              <a:solidFill>
                <a:srgbClr val="2F2F2F"/>
              </a:solidFill>
              <a:latin typeface="Segoe UI"/>
            </a:endParaRPr>
          </a:p>
          <a:p>
            <a:pPr marL="280064" indent="-280064" defTabSz="1088105">
              <a:buFont typeface="Wingdings" panose="05000000000000000000" pitchFamily="2" charset="2"/>
              <a:buChar char="ü"/>
            </a:pPr>
            <a:r>
              <a:rPr lang="en-US" sz="1400" b="1" dirty="0">
                <a:solidFill>
                  <a:srgbClr val="2F2F2F"/>
                </a:solidFill>
                <a:latin typeface="Segoe UI"/>
              </a:rPr>
              <a:t>Create your own training playlists: </a:t>
            </a:r>
            <a:r>
              <a:rPr lang="en-US" sz="1400" dirty="0">
                <a:solidFill>
                  <a:srgbClr val="2F2F2F"/>
                </a:solidFill>
                <a:latin typeface="Segoe UI"/>
              </a:rPr>
              <a:t>Add your own custom training content and playlist to feature your organization specific SharePoint Online scenarios.</a:t>
            </a:r>
          </a:p>
          <a:p>
            <a:pPr marL="280064" indent="-280064" defTabSz="1088105">
              <a:buFont typeface="Wingdings" panose="05000000000000000000" pitchFamily="2" charset="2"/>
              <a:buChar char="ü"/>
            </a:pPr>
            <a:endParaRPr lang="en-US" sz="1400" dirty="0">
              <a:solidFill>
                <a:srgbClr val="2F2F2F"/>
              </a:solidFill>
              <a:latin typeface="Segoe UI"/>
            </a:endParaRPr>
          </a:p>
          <a:p>
            <a:pPr marL="280064" indent="-280064" defTabSz="1088105">
              <a:buFont typeface="Wingdings" panose="05000000000000000000" pitchFamily="2" charset="2"/>
              <a:buChar char="ü"/>
            </a:pPr>
            <a:r>
              <a:rPr lang="en-US" sz="1400" b="1" dirty="0">
                <a:solidFill>
                  <a:srgbClr val="2F2F2F"/>
                </a:solidFill>
                <a:latin typeface="Segoe UI"/>
              </a:rPr>
              <a:t>Always up-to-date content: </a:t>
            </a:r>
            <a:r>
              <a:rPr lang="en-US" sz="1400" dirty="0">
                <a:solidFill>
                  <a:srgbClr val="2F2F2F"/>
                </a:solidFill>
                <a:latin typeface="Segoe UI"/>
              </a:rPr>
              <a:t>As SharePoint Online changes, the SharePoint Success site content will be updated. </a:t>
            </a:r>
            <a:endParaRPr lang="en-CA" sz="1400" dirty="0">
              <a:solidFill>
                <a:srgbClr val="2F2F2F"/>
              </a:solidFill>
              <a:latin typeface="Segoe UI"/>
            </a:endParaRPr>
          </a:p>
        </p:txBody>
      </p:sp>
      <p:pic>
        <p:nvPicPr>
          <p:cNvPr id="4" name="Picture 3" descr="A close up of a sign&#10;&#10;Description automatically generated">
            <a:extLst>
              <a:ext uri="{FF2B5EF4-FFF2-40B4-BE49-F238E27FC236}">
                <a16:creationId xmlns:a16="http://schemas.microsoft.com/office/drawing/2014/main" id="{16EBEEC7-9A15-40FB-9196-A4D7D0E86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76201"/>
            <a:ext cx="1006609" cy="914400"/>
          </a:xfrm>
          <a:prstGeom prst="rect">
            <a:avLst/>
          </a:prstGeom>
        </p:spPr>
      </p:pic>
      <p:pic>
        <p:nvPicPr>
          <p:cNvPr id="6" name="Picture 5">
            <a:extLst>
              <a:ext uri="{FF2B5EF4-FFF2-40B4-BE49-F238E27FC236}">
                <a16:creationId xmlns:a16="http://schemas.microsoft.com/office/drawing/2014/main" id="{3AFC3367-B46A-462F-B8F0-046EAFD47890}"/>
              </a:ext>
            </a:extLst>
          </p:cNvPr>
          <p:cNvPicPr>
            <a:picLocks noChangeAspect="1"/>
          </p:cNvPicPr>
          <p:nvPr/>
        </p:nvPicPr>
        <p:blipFill>
          <a:blip r:embed="rId5"/>
          <a:stretch>
            <a:fillRect/>
          </a:stretch>
        </p:blipFill>
        <p:spPr>
          <a:xfrm>
            <a:off x="291199" y="1447800"/>
            <a:ext cx="5652401" cy="4753258"/>
          </a:xfrm>
          <a:prstGeom prst="rect">
            <a:avLst/>
          </a:prstGeom>
        </p:spPr>
      </p:pic>
      <p:sp>
        <p:nvSpPr>
          <p:cNvPr id="3" name="TextBox 2">
            <a:extLst>
              <a:ext uri="{FF2B5EF4-FFF2-40B4-BE49-F238E27FC236}">
                <a16:creationId xmlns:a16="http://schemas.microsoft.com/office/drawing/2014/main" id="{76F8E3A0-034D-43A3-BF08-1C2E7E7EC066}"/>
              </a:ext>
            </a:extLst>
          </p:cNvPr>
          <p:cNvSpPr txBox="1"/>
          <p:nvPr/>
        </p:nvSpPr>
        <p:spPr>
          <a:xfrm>
            <a:off x="8077200" y="6271829"/>
            <a:ext cx="3962400" cy="461665"/>
          </a:xfrm>
          <a:prstGeom prst="rect">
            <a:avLst/>
          </a:prstGeom>
          <a:noFill/>
        </p:spPr>
        <p:txBody>
          <a:bodyPr wrap="square">
            <a:spAutoFit/>
          </a:bodyPr>
          <a:lstStyle/>
          <a:p>
            <a:pPr algn="r" defTabSz="1088105"/>
            <a:r>
              <a:rPr lang="en-CA" sz="2400">
                <a:solidFill>
                  <a:srgbClr val="2F2F2F"/>
                </a:solidFill>
                <a:latin typeface="Segoe UI"/>
              </a:rPr>
              <a:t>https://aka.ms/SuccessSite</a:t>
            </a:r>
          </a:p>
        </p:txBody>
      </p:sp>
    </p:spTree>
    <p:extLst>
      <p:ext uri="{BB962C8B-B14F-4D97-AF65-F5344CB8AC3E}">
        <p14:creationId xmlns:p14="http://schemas.microsoft.com/office/powerpoint/2010/main" val="22515809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New &amp; upcoming assets </a:t>
            </a:r>
            <a:r>
              <a:rPr lang="en-US">
                <a:latin typeface="Segoe UI Light" panose="020B0502040204020203" pitchFamily="34" charset="0"/>
                <a:cs typeface="Segoe UI Light" panose="020B0502040204020203" pitchFamily="34" charset="0"/>
              </a:rPr>
              <a:t>| Need to know</a:t>
            </a:r>
          </a:p>
        </p:txBody>
      </p:sp>
    </p:spTree>
    <p:extLst>
      <p:ext uri="{BB962C8B-B14F-4D97-AF65-F5344CB8AC3E}">
        <p14:creationId xmlns:p14="http://schemas.microsoft.com/office/powerpoint/2010/main" val="238970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76E47C-288D-4F97-810C-E924A0D16A12}"/>
              </a:ext>
            </a:extLst>
          </p:cNvPr>
          <p:cNvSpPr>
            <a:spLocks noGrp="1"/>
          </p:cNvSpPr>
          <p:nvPr>
            <p:ph type="title"/>
          </p:nvPr>
        </p:nvSpPr>
        <p:spPr/>
        <p:txBody>
          <a:bodyPr/>
          <a:lstStyle/>
          <a:p>
            <a:r>
              <a:rPr lang="en-US"/>
              <a:t>Upcoming events</a:t>
            </a:r>
          </a:p>
        </p:txBody>
      </p:sp>
      <p:sp>
        <p:nvSpPr>
          <p:cNvPr id="4" name="Content Placeholder 3">
            <a:extLst>
              <a:ext uri="{FF2B5EF4-FFF2-40B4-BE49-F238E27FC236}">
                <a16:creationId xmlns:a16="http://schemas.microsoft.com/office/drawing/2014/main" id="{7FF64A0A-D860-43CA-8370-6D2C5F697A54}"/>
              </a:ext>
            </a:extLst>
          </p:cNvPr>
          <p:cNvSpPr>
            <a:spLocks noGrp="1"/>
          </p:cNvSpPr>
          <p:nvPr>
            <p:ph sz="quarter" idx="10"/>
          </p:nvPr>
        </p:nvSpPr>
        <p:spPr>
          <a:xfrm>
            <a:off x="584200" y="1435100"/>
            <a:ext cx="11018838" cy="2055947"/>
          </a:xfrm>
        </p:spPr>
        <p:txBody>
          <a:bodyPr/>
          <a:lstStyle/>
          <a:p>
            <a:pPr marL="0" indent="0">
              <a:buNone/>
            </a:pPr>
            <a:r>
              <a:rPr lang="en-US" dirty="0">
                <a:hlinkClick r:id="rId2"/>
              </a:rPr>
              <a:t>Microsoft Ability Summit</a:t>
            </a:r>
            <a:endParaRPr lang="en-US" dirty="0"/>
          </a:p>
          <a:p>
            <a:pPr marL="228600" lvl="1" indent="0">
              <a:buNone/>
            </a:pPr>
            <a:r>
              <a:rPr lang="en-US" dirty="0"/>
              <a:t>May 5-6, 2021</a:t>
            </a:r>
          </a:p>
          <a:p>
            <a:pPr marL="228600" lvl="1" indent="0">
              <a:buNone/>
            </a:pPr>
            <a:endParaRPr lang="en-US" dirty="0"/>
          </a:p>
          <a:p>
            <a:pPr marL="0" indent="0">
              <a:buNone/>
            </a:pPr>
            <a:r>
              <a:rPr lang="en-US" dirty="0">
                <a:hlinkClick r:id="rId3"/>
              </a:rPr>
              <a:t>Explore other Microsoft Events</a:t>
            </a:r>
            <a:endParaRPr lang="en-US" dirty="0"/>
          </a:p>
          <a:p>
            <a:pPr marL="228600" lvl="1" indent="0">
              <a:buNone/>
            </a:pPr>
            <a:endParaRPr lang="en-US" dirty="0"/>
          </a:p>
        </p:txBody>
      </p:sp>
      <p:sp>
        <p:nvSpPr>
          <p:cNvPr id="6" name="Subtitle 2">
            <a:extLst>
              <a:ext uri="{FF2B5EF4-FFF2-40B4-BE49-F238E27FC236}">
                <a16:creationId xmlns:a16="http://schemas.microsoft.com/office/drawing/2014/main" id="{0FEF03B0-B114-4270-9376-0B077F457268}"/>
              </a:ext>
            </a:extLst>
          </p:cNvPr>
          <p:cNvSpPr txBox="1">
            <a:spLocks/>
          </p:cNvSpPr>
          <p:nvPr/>
        </p:nvSpPr>
        <p:spPr>
          <a:xfrm>
            <a:off x="493817" y="5237539"/>
            <a:ext cx="5284424" cy="9699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effectLst/>
                <a:uLnTx/>
                <a:uFillTx/>
                <a:cs typeface="Segoe UI Semibold"/>
              </a:rPr>
              <a:t>Our next Champion Community call:</a:t>
            </a:r>
          </a:p>
          <a:p>
            <a:pPr marL="0" indent="0">
              <a:buNone/>
              <a:defRPr/>
            </a:pPr>
            <a:r>
              <a:rPr lang="en-US"/>
              <a:t>May 25</a:t>
            </a:r>
            <a:r>
              <a:rPr lang="en-US" baseline="30000"/>
              <a:t>th</a:t>
            </a:r>
            <a:r>
              <a:rPr kumimoji="0" lang="en-US" sz="2800" b="0" i="0" u="none" strike="noStrike" kern="1200" cap="none" spc="0" normalizeH="0" baseline="0" noProof="0">
                <a:ln>
                  <a:noFill/>
                </a:ln>
                <a:effectLst/>
                <a:uLnTx/>
                <a:uFillTx/>
                <a:ea typeface="+mn-ea"/>
                <a:cs typeface="+mn-cs"/>
              </a:rPr>
              <a:t> @ 8 AM &amp; 5 PM PT</a:t>
            </a:r>
            <a:endParaRPr lang="en-US" sz="2800" b="0" i="0" u="none" strike="noStrike" kern="1200" cap="none" spc="0" normalizeH="0" baseline="0" noProof="0">
              <a:ln>
                <a:noFill/>
              </a:ln>
              <a:effectLst/>
              <a:uLnTx/>
              <a:uFillTx/>
              <a:cs typeface="Segoe UI"/>
            </a:endParaRPr>
          </a:p>
        </p:txBody>
      </p:sp>
    </p:spTree>
    <p:extLst>
      <p:ext uri="{BB962C8B-B14F-4D97-AF65-F5344CB8AC3E}">
        <p14:creationId xmlns:p14="http://schemas.microsoft.com/office/powerpoint/2010/main" val="30006271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5" name="Text Placeholder 4">
            <a:extLst>
              <a:ext uri="{FF2B5EF4-FFF2-40B4-BE49-F238E27FC236}">
                <a16:creationId xmlns:a16="http://schemas.microsoft.com/office/drawing/2014/main" id="{92B0917B-9476-4C53-9CDD-45282A4AA096}"/>
              </a:ext>
            </a:extLst>
          </p:cNvPr>
          <p:cNvSpPr>
            <a:spLocks noGrp="1"/>
          </p:cNvSpPr>
          <p:nvPr>
            <p:ph type="body" sz="quarter" idx="10"/>
          </p:nvPr>
        </p:nvSpPr>
        <p:spPr>
          <a:xfrm>
            <a:off x="584200" y="1435100"/>
            <a:ext cx="5212080" cy="430887"/>
          </a:xfrm>
        </p:spPr>
        <p:txBody>
          <a:bodyPr/>
          <a:lstStyle/>
          <a:p>
            <a:r>
              <a:rPr lang="en-US"/>
              <a:t>May call topics:</a:t>
            </a:r>
          </a:p>
        </p:txBody>
      </p:sp>
      <p:sp>
        <p:nvSpPr>
          <p:cNvPr id="6" name="Text Placeholder 5">
            <a:extLst>
              <a:ext uri="{FF2B5EF4-FFF2-40B4-BE49-F238E27FC236}">
                <a16:creationId xmlns:a16="http://schemas.microsoft.com/office/drawing/2014/main" id="{7385BC33-5622-4114-8152-7D01B4C8CE55}"/>
              </a:ext>
            </a:extLst>
          </p:cNvPr>
          <p:cNvSpPr>
            <a:spLocks noGrp="1"/>
          </p:cNvSpPr>
          <p:nvPr>
            <p:ph type="body" sz="quarter" idx="12"/>
          </p:nvPr>
        </p:nvSpPr>
        <p:spPr>
          <a:xfrm>
            <a:off x="6090820" y="1435100"/>
            <a:ext cx="5431850" cy="430887"/>
          </a:xfrm>
        </p:spPr>
        <p:txBody>
          <a:bodyPr/>
          <a:lstStyle/>
          <a:p>
            <a:r>
              <a:rPr lang="en-US"/>
              <a:t>Top asks:</a:t>
            </a:r>
          </a:p>
        </p:txBody>
      </p:sp>
      <p:sp>
        <p:nvSpPr>
          <p:cNvPr id="7" name="Text Placeholder 5">
            <a:extLst>
              <a:ext uri="{FF2B5EF4-FFF2-40B4-BE49-F238E27FC236}">
                <a16:creationId xmlns:a16="http://schemas.microsoft.com/office/drawing/2014/main" id="{4B7BA602-7176-4246-8DCA-A2C1555D8F62}"/>
              </a:ext>
            </a:extLst>
          </p:cNvPr>
          <p:cNvSpPr txBox="1">
            <a:spLocks/>
          </p:cNvSpPr>
          <p:nvPr/>
        </p:nvSpPr>
        <p:spPr>
          <a:xfrm>
            <a:off x="584200" y="2074131"/>
            <a:ext cx="4792472" cy="351814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1800" dirty="0"/>
              <a:t>Hear from the Sharing is Caring Community!</a:t>
            </a:r>
          </a:p>
          <a:p>
            <a:pPr marL="228600" lvl="1" indent="0">
              <a:spcBef>
                <a:spcPts val="0"/>
              </a:spcBef>
              <a:spcAft>
                <a:spcPts val="600"/>
              </a:spcAft>
              <a:buNone/>
            </a:pPr>
            <a:r>
              <a:rPr lang="en-US" sz="1600" dirty="0"/>
              <a:t>If you are looking to learn how to use the Microsoft 365 community resources or contribute back to the community and are unsure where to start, the Patterns and Practices "Sharing is Caring" team is here for you!</a:t>
            </a:r>
            <a:br>
              <a:rPr lang="en-US" sz="1600" dirty="0"/>
            </a:br>
            <a:br>
              <a:rPr lang="en-US" sz="1600" dirty="0"/>
            </a:br>
            <a:r>
              <a:rPr lang="en-US" sz="1600" dirty="0"/>
              <a:t>Using hands-on guidance in safe space sessions, you can learn how to overcome technical and non-technical hurdles that prevent you from getting more involved in the community.</a:t>
            </a:r>
          </a:p>
          <a:p>
            <a:pPr marL="228600" lvl="1" indent="0">
              <a:spcBef>
                <a:spcPts val="0"/>
              </a:spcBef>
              <a:spcAft>
                <a:spcPts val="600"/>
              </a:spcAft>
              <a:buNone/>
            </a:pPr>
            <a:endParaRPr lang="en-US" sz="1400" dirty="0"/>
          </a:p>
          <a:p>
            <a:pPr marL="228600" lvl="1" indent="0">
              <a:spcBef>
                <a:spcPts val="0"/>
              </a:spcBef>
              <a:spcAft>
                <a:spcPts val="600"/>
              </a:spcAft>
              <a:buNone/>
            </a:pPr>
            <a:r>
              <a:rPr lang="en-US" sz="1600" dirty="0">
                <a:hlinkClick r:id="rId2"/>
              </a:rPr>
              <a:t>PnP | Sharing Is Caring</a:t>
            </a:r>
            <a:endParaRPr lang="en-US" sz="1800" dirty="0"/>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91273" y="2074131"/>
            <a:ext cx="5439791" cy="351814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1800"/>
              <a:t>Complete our monthly call survey: </a:t>
            </a:r>
            <a:r>
              <a:rPr lang="en-US" sz="1800">
                <a:hlinkClick r:id="rId3"/>
              </a:rPr>
              <a:t>https://aka.ms/Microsoft365ChampionCallFeedback</a:t>
            </a:r>
            <a:endParaRPr lang="en-US" sz="1800"/>
          </a:p>
          <a:p>
            <a:pPr marL="0" indent="0">
              <a:spcBef>
                <a:spcPts val="0"/>
              </a:spcBef>
              <a:spcAft>
                <a:spcPts val="600"/>
              </a:spcAft>
              <a:buNone/>
            </a:pPr>
            <a:endParaRPr lang="en-US" sz="1800"/>
          </a:p>
          <a:p>
            <a:pPr marL="0" indent="0">
              <a:spcBef>
                <a:spcPts val="0"/>
              </a:spcBef>
              <a:spcAft>
                <a:spcPts val="600"/>
              </a:spcAft>
              <a:buNone/>
            </a:pPr>
            <a:r>
              <a:rPr lang="en-US" sz="1800"/>
              <a:t>Participate in the Driving Adoption Community:</a:t>
            </a:r>
          </a:p>
          <a:p>
            <a:pPr marL="0" indent="0">
              <a:spcBef>
                <a:spcPts val="0"/>
              </a:spcBef>
              <a:spcAft>
                <a:spcPts val="600"/>
              </a:spcAft>
              <a:buNone/>
            </a:pPr>
            <a:r>
              <a:rPr lang="en-US" sz="1800">
                <a:hlinkClick r:id="rId4"/>
              </a:rPr>
              <a:t>https://aka.ms/DrivingAdoption</a:t>
            </a:r>
            <a:endParaRPr lang="en-US" sz="1800"/>
          </a:p>
          <a:p>
            <a:pPr marL="0" indent="0">
              <a:spcBef>
                <a:spcPts val="0"/>
              </a:spcBef>
              <a:spcAft>
                <a:spcPts val="600"/>
              </a:spcAft>
              <a:buNone/>
            </a:pPr>
            <a:endParaRPr lang="en-US" sz="1800"/>
          </a:p>
          <a:p>
            <a:pPr marL="0" indent="0">
              <a:spcBef>
                <a:spcPts val="0"/>
              </a:spcBef>
              <a:spcAft>
                <a:spcPts val="600"/>
              </a:spcAft>
              <a:buNone/>
            </a:pPr>
            <a:r>
              <a:rPr lang="en-US" sz="1800"/>
              <a:t>Invite colleagues to join the Champion Program: </a:t>
            </a:r>
            <a:r>
              <a:rPr lang="en-US" sz="1800">
                <a:hlinkClick r:id="rId5"/>
              </a:rPr>
              <a:t>https://aka.ms/M365Champions</a:t>
            </a:r>
            <a:r>
              <a:rPr lang="en-US" sz="1800"/>
              <a:t> </a:t>
            </a: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654317" y="1371600"/>
            <a:ext cx="55418"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418ACA3-4B20-4E5C-8CC7-3DDAC92F07C7}"/>
              </a:ext>
            </a:extLst>
          </p:cNvPr>
          <p:cNvSpPr>
            <a:spLocks noGrp="1"/>
          </p:cNvSpPr>
          <p:nvPr/>
        </p:nvSpPr>
        <p:spPr>
          <a:xfrm>
            <a:off x="604083" y="1628774"/>
            <a:ext cx="10983833" cy="2628605"/>
          </a:xfrm>
          <a:prstGeom prst="rect">
            <a:avLst/>
          </a:prstGeom>
        </p:spPr>
        <p:txBody>
          <a:bodyPr vert="horz" wrap="square" lIns="146304" tIns="91440" rIns="146304" bIns="91440" rtlCol="0">
            <a:spAutoFit/>
          </a:bodyPr>
          <a:lst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marL="0" indent="0">
              <a:buNone/>
            </a:pPr>
            <a:r>
              <a:rPr lang="en-US"/>
              <a:t>Thanks for attending! We’d love your feedback on todays call and hear ways we can make future calls even better!</a:t>
            </a:r>
            <a:br>
              <a:rPr lang="en-US"/>
            </a:br>
            <a:br>
              <a:rPr lang="en-US">
                <a:solidFill>
                  <a:schemeClr val="tx1"/>
                </a:solidFill>
              </a:rPr>
            </a:br>
            <a:r>
              <a:rPr lang="en-US">
                <a:solidFill>
                  <a:schemeClr val="tx1"/>
                </a:solidFill>
                <a:ea typeface="+mn-lt"/>
                <a:cs typeface="+mn-lt"/>
                <a:hlinkClick r:id="rId2">
                  <a:extLst>
                    <a:ext uri="{A12FA001-AC4F-418D-AE19-62706E023703}">
                      <ahyp:hlinkClr xmlns:ahyp="http://schemas.microsoft.com/office/drawing/2018/hyperlinkcolor" val="tx"/>
                    </a:ext>
                  </a:extLst>
                </a:hlinkClick>
              </a:rPr>
              <a:t>https://aka.ms/Microsoft365ChampionCallFeedback</a:t>
            </a:r>
            <a:r>
              <a:rPr lang="en-US">
                <a:solidFill>
                  <a:schemeClr val="tx1"/>
                </a:solidFill>
                <a:ea typeface="+mn-lt"/>
                <a:cs typeface="+mn-lt"/>
              </a:rPr>
              <a:t> </a:t>
            </a:r>
          </a:p>
        </p:txBody>
      </p:sp>
      <p:sp>
        <p:nvSpPr>
          <p:cNvPr id="8" name="TextBox 7">
            <a:extLst>
              <a:ext uri="{FF2B5EF4-FFF2-40B4-BE49-F238E27FC236}">
                <a16:creationId xmlns:a16="http://schemas.microsoft.com/office/drawing/2014/main" id="{2BD3B077-DAB9-4313-B821-A3CDCF01CC88}"/>
              </a:ext>
            </a:extLst>
          </p:cNvPr>
          <p:cNvSpPr txBox="1"/>
          <p:nvPr/>
        </p:nvSpPr>
        <p:spPr>
          <a:xfrm>
            <a:off x="5819415" y="5149555"/>
            <a:ext cx="6366235"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98B97CB2-35EE-4961-9447-28CDCD82E8E5}"/>
              </a:ext>
            </a:extLst>
          </p:cNvPr>
          <p:cNvSpPr txBox="1"/>
          <p:nvPr/>
        </p:nvSpPr>
        <p:spPr>
          <a:xfrm>
            <a:off x="6515284" y="5695712"/>
            <a:ext cx="5618804" cy="369332"/>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3DFCEA8-54D6-4BFC-B56C-17736517957A}"/>
              </a:ext>
            </a:extLst>
          </p:cNvPr>
          <p:cNvPicPr>
            <a:picLocks noChangeAspect="1"/>
          </p:cNvPicPr>
          <p:nvPr/>
        </p:nvPicPr>
        <p:blipFill rotWithShape="1">
          <a:blip r:embed="rId3"/>
          <a:srcRect r="78155"/>
          <a:stretch/>
        </p:blipFill>
        <p:spPr bwMode="black">
          <a:xfrm>
            <a:off x="5651902" y="5264861"/>
            <a:ext cx="298450" cy="292608"/>
          </a:xfrm>
          <a:prstGeom prst="rect">
            <a:avLst/>
          </a:prstGeom>
        </p:spPr>
      </p:pic>
    </p:spTree>
    <p:extLst>
      <p:ext uri="{BB962C8B-B14F-4D97-AF65-F5344CB8AC3E}">
        <p14:creationId xmlns:p14="http://schemas.microsoft.com/office/powerpoint/2010/main" val="12635492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5C3B59-EA0A-4E4F-B42A-34346A7337A7}"/>
              </a:ext>
            </a:extLst>
          </p:cNvPr>
          <p:cNvSpPr txBox="1"/>
          <p:nvPr/>
        </p:nvSpPr>
        <p:spPr>
          <a:xfrm>
            <a:off x="588263" y="585787"/>
            <a:ext cx="11018520" cy="1115568"/>
          </a:xfrm>
          <a:prstGeom prst="rect">
            <a:avLst/>
          </a:prstGeom>
        </p:spPr>
        <p:txBody>
          <a:bodyPr vert="horz" wrap="square" lIns="0" tIns="0" rIns="0" bIns="0" rtlCol="0" anchor="ctr">
            <a:normAutofit/>
          </a:bodyPr>
          <a:lstStyle/>
          <a:p>
            <a:pPr algn="ctr" defTabSz="932742">
              <a:spcBef>
                <a:spcPct val="0"/>
              </a:spcBef>
              <a:spcAft>
                <a:spcPts val="600"/>
              </a:spcAft>
            </a:pPr>
            <a:r>
              <a:rPr lang="en-US" sz="3600" b="0" kern="1200" cap="none" spc="-50" baseline="0" dirty="0">
                <a:ln w="3175">
                  <a:noFill/>
                </a:ln>
                <a:effectLst/>
                <a:latin typeface="+mj-lt"/>
                <a:ea typeface="+mn-ea"/>
                <a:cs typeface="Segoe UI" pitchFamily="34" charset="0"/>
              </a:rPr>
              <a:t>April – National Volunteer Month</a:t>
            </a:r>
          </a:p>
        </p:txBody>
      </p:sp>
      <p:sp>
        <p:nvSpPr>
          <p:cNvPr id="6" name="TextBox 5">
            <a:extLst>
              <a:ext uri="{FF2B5EF4-FFF2-40B4-BE49-F238E27FC236}">
                <a16:creationId xmlns:a16="http://schemas.microsoft.com/office/drawing/2014/main" id="{71FD8523-A81B-4DFD-9956-0112DE15B823}"/>
              </a:ext>
            </a:extLst>
          </p:cNvPr>
          <p:cNvSpPr txBox="1"/>
          <p:nvPr/>
        </p:nvSpPr>
        <p:spPr>
          <a:xfrm>
            <a:off x="585216" y="4800600"/>
            <a:ext cx="2852928" cy="1468437"/>
          </a:xfrm>
          <a:prstGeom prst="rect">
            <a:avLst/>
          </a:prstGeom>
        </p:spPr>
        <p:txBody>
          <a:bodyPr vert="horz" wrap="square" lIns="0" tIns="0" rIns="0" bIns="0" rtlCol="0">
            <a:normAutofit fontScale="92500" lnSpcReduction="10000"/>
          </a:bodyPr>
          <a:lstStyle/>
          <a:p>
            <a:pPr algn="ctr" defTabSz="932742">
              <a:spcAft>
                <a:spcPts val="600"/>
              </a:spcAft>
              <a:buSzPct val="90000"/>
            </a:pPr>
            <a:r>
              <a:rPr lang="en-US" sz="1400" dirty="0">
                <a:latin typeface="+mj-lt"/>
                <a:cs typeface="Segoe UI" panose="020B0502040204020203" pitchFamily="34" charset="0"/>
              </a:rPr>
              <a:t>Celebrate the impact volunteers have on our lives and encourage active volunteerism in your groups!</a:t>
            </a:r>
            <a:br>
              <a:rPr lang="en-US" sz="1400" dirty="0">
                <a:latin typeface="+mj-lt"/>
                <a:cs typeface="Segoe UI" panose="020B0502040204020203" pitchFamily="34" charset="0"/>
              </a:rPr>
            </a:br>
            <a:br>
              <a:rPr lang="en-US" sz="1400" dirty="0">
                <a:latin typeface="+mj-lt"/>
                <a:cs typeface="Segoe UI" panose="020B0502040204020203" pitchFamily="34" charset="0"/>
              </a:rPr>
            </a:br>
            <a:r>
              <a:rPr lang="en-US" sz="1400" dirty="0">
                <a:latin typeface="+mj-lt"/>
                <a:cs typeface="Segoe UI" panose="020B0502040204020203" pitchFamily="34" charset="0"/>
              </a:rPr>
              <a:t>Champion communities are already doing a lot of this with their time and expertise in helping the organization grow!</a:t>
            </a:r>
          </a:p>
        </p:txBody>
      </p:sp>
      <p:pic>
        <p:nvPicPr>
          <p:cNvPr id="4" name="Picture 3" descr="People handing out shirts">
            <a:extLst>
              <a:ext uri="{FF2B5EF4-FFF2-40B4-BE49-F238E27FC236}">
                <a16:creationId xmlns:a16="http://schemas.microsoft.com/office/drawing/2014/main" id="{305B894F-5855-46CB-85B8-3B35AD0EF87F}"/>
              </a:ext>
            </a:extLst>
          </p:cNvPr>
          <p:cNvPicPr>
            <a:picLocks noChangeAspect="1"/>
          </p:cNvPicPr>
          <p:nvPr/>
        </p:nvPicPr>
        <p:blipFill rotWithShape="1">
          <a:blip r:embed="rId3"/>
          <a:srcRect r="-3" b="14876"/>
          <a:stretch/>
        </p:blipFill>
        <p:spPr>
          <a:xfrm>
            <a:off x="20" y="2286000"/>
            <a:ext cx="4023340" cy="2286000"/>
          </a:xfrm>
          <a:prstGeom prst="rect">
            <a:avLst/>
          </a:prstGeom>
          <a:noFill/>
        </p:spPr>
      </p:pic>
      <p:sp>
        <p:nvSpPr>
          <p:cNvPr id="7" name="TextBox 6">
            <a:extLst>
              <a:ext uri="{FF2B5EF4-FFF2-40B4-BE49-F238E27FC236}">
                <a16:creationId xmlns:a16="http://schemas.microsoft.com/office/drawing/2014/main" id="{0D818D1A-5543-4777-BA04-62DC017584A3}"/>
              </a:ext>
            </a:extLst>
          </p:cNvPr>
          <p:cNvSpPr txBox="1"/>
          <p:nvPr/>
        </p:nvSpPr>
        <p:spPr>
          <a:xfrm>
            <a:off x="4669536" y="4799409"/>
            <a:ext cx="2852928" cy="1472803"/>
          </a:xfrm>
          <a:prstGeom prst="rect">
            <a:avLst/>
          </a:prstGeom>
        </p:spPr>
        <p:txBody>
          <a:bodyPr vert="horz" wrap="square" lIns="0" tIns="0" rIns="0" bIns="0" rtlCol="0">
            <a:normAutofit/>
          </a:bodyPr>
          <a:lstStyle/>
          <a:p>
            <a:pPr algn="ctr" defTabSz="932742">
              <a:spcAft>
                <a:spcPts val="600"/>
              </a:spcAft>
              <a:buSzPct val="90000"/>
            </a:pPr>
            <a:r>
              <a:rPr lang="en-US" sz="1400" dirty="0">
                <a:latin typeface="+mj-lt"/>
                <a:cs typeface="Segoe UI" panose="020B0502040204020203" pitchFamily="34" charset="0"/>
              </a:rPr>
              <a:t>Employee volunteerism is a cornerstone of the Microsoft culture. From little league to community outreach, volunteering for your passion leaves the world in a better spot.</a:t>
            </a:r>
          </a:p>
        </p:txBody>
      </p:sp>
      <p:pic>
        <p:nvPicPr>
          <p:cNvPr id="16" name="Picture Placeholder 15" descr="Text&#10;&#10;Description automatically generated with medium confidence">
            <a:extLst>
              <a:ext uri="{FF2B5EF4-FFF2-40B4-BE49-F238E27FC236}">
                <a16:creationId xmlns:a16="http://schemas.microsoft.com/office/drawing/2014/main" id="{B1E451AB-C320-4A22-B815-2A5A76A4962B}"/>
              </a:ext>
            </a:extLst>
          </p:cNvPr>
          <p:cNvPicPr>
            <a:picLocks noGrp="1" noChangeAspect="1"/>
          </p:cNvPicPr>
          <p:nvPr>
            <p:ph type="pic" sz="quarter" idx="14"/>
          </p:nvPr>
        </p:nvPicPr>
        <p:blipFill>
          <a:blip r:embed="rId4"/>
          <a:srcRect l="1807" r="1807"/>
          <a:stretch>
            <a:fillRect/>
          </a:stretch>
        </p:blipFill>
        <p:spPr>
          <a:xfrm>
            <a:off x="4084638" y="2286000"/>
            <a:ext cx="4022725" cy="2286000"/>
          </a:xfrm>
        </p:spPr>
      </p:pic>
      <p:sp>
        <p:nvSpPr>
          <p:cNvPr id="8" name="TextBox 7">
            <a:extLst>
              <a:ext uri="{FF2B5EF4-FFF2-40B4-BE49-F238E27FC236}">
                <a16:creationId xmlns:a16="http://schemas.microsoft.com/office/drawing/2014/main" id="{620B9DCD-9573-48FC-9EDC-390326F514F1}"/>
              </a:ext>
            </a:extLst>
          </p:cNvPr>
          <p:cNvSpPr txBox="1"/>
          <p:nvPr/>
        </p:nvSpPr>
        <p:spPr>
          <a:xfrm>
            <a:off x="8835991" y="4799410"/>
            <a:ext cx="2924797" cy="1469628"/>
          </a:xfrm>
          <a:prstGeom prst="rect">
            <a:avLst/>
          </a:prstGeom>
        </p:spPr>
        <p:txBody>
          <a:bodyPr vert="horz" wrap="square" lIns="0" tIns="0" rIns="0" bIns="0" rtlCol="0">
            <a:normAutofit/>
          </a:bodyPr>
          <a:lstStyle/>
          <a:p>
            <a:pPr algn="ctr" defTabSz="932742">
              <a:lnSpc>
                <a:spcPct val="90000"/>
              </a:lnSpc>
              <a:spcAft>
                <a:spcPts val="600"/>
              </a:spcAft>
              <a:buSzPct val="90000"/>
            </a:pPr>
            <a:r>
              <a:rPr lang="en-US" sz="1400" b="0" i="0" kern="1200" spc="0" baseline="0" dirty="0">
                <a:effectLst/>
                <a:latin typeface="+mj-lt"/>
                <a:ea typeface="+mn-ea"/>
                <a:cs typeface="Segoe UI" panose="020B0502040204020203" pitchFamily="34" charset="0"/>
              </a:rPr>
              <a:t>Microsoft employees are passionate about giving time, money, and skills to address the issues facing our world. It’s part of our culture and how we live our mission.</a:t>
            </a:r>
          </a:p>
          <a:p>
            <a:pPr algn="ctr" defTabSz="932742">
              <a:lnSpc>
                <a:spcPct val="90000"/>
              </a:lnSpc>
              <a:spcAft>
                <a:spcPts val="600"/>
              </a:spcAft>
              <a:buSzPct val="90000"/>
            </a:pPr>
            <a:r>
              <a:rPr lang="en-US" sz="1400" kern="1200" spc="0" baseline="0" dirty="0">
                <a:latin typeface="+mj-lt"/>
                <a:ea typeface="+mn-ea"/>
                <a:cs typeface="Segoe UI" panose="020B0502040204020203" pitchFamily="34" charset="0"/>
                <a:hlinkClick r:id="rId5"/>
              </a:rPr>
              <a:t>See our employees in action</a:t>
            </a:r>
            <a:endParaRPr lang="en-US" sz="1400" kern="1200" spc="0" baseline="0" dirty="0">
              <a:latin typeface="+mj-lt"/>
              <a:ea typeface="+mn-ea"/>
              <a:cs typeface="Segoe UI" panose="020B0502040204020203" pitchFamily="34" charset="0"/>
            </a:endParaRPr>
          </a:p>
        </p:txBody>
      </p:sp>
      <p:pic>
        <p:nvPicPr>
          <p:cNvPr id="20" name="Picture Placeholder 19" descr="A group of people posing for a photo&#10;&#10;Description automatically generated">
            <a:extLst>
              <a:ext uri="{FF2B5EF4-FFF2-40B4-BE49-F238E27FC236}">
                <a16:creationId xmlns:a16="http://schemas.microsoft.com/office/drawing/2014/main" id="{2F35CAE7-92E9-4033-993E-27EB150CD35D}"/>
              </a:ext>
            </a:extLst>
          </p:cNvPr>
          <p:cNvPicPr>
            <a:picLocks noGrp="1" noChangeAspect="1"/>
          </p:cNvPicPr>
          <p:nvPr>
            <p:ph type="pic" sz="quarter" idx="15"/>
          </p:nvPr>
        </p:nvPicPr>
        <p:blipFill>
          <a:blip r:embed="rId6"/>
          <a:srcRect l="871" r="871"/>
          <a:stretch>
            <a:fillRect/>
          </a:stretch>
        </p:blipFill>
        <p:spPr>
          <a:xfrm>
            <a:off x="8169275" y="2286000"/>
            <a:ext cx="4022725" cy="2286000"/>
          </a:xfrm>
        </p:spPr>
      </p:pic>
    </p:spTree>
    <p:extLst>
      <p:ext uri="{BB962C8B-B14F-4D97-AF65-F5344CB8AC3E}">
        <p14:creationId xmlns:p14="http://schemas.microsoft.com/office/powerpoint/2010/main" val="26393798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E9D13-756A-4C77-8802-CE4BE406F572}"/>
              </a:ext>
            </a:extLst>
          </p:cNvPr>
          <p:cNvSpPr>
            <a:spLocks noGrp="1"/>
          </p:cNvSpPr>
          <p:nvPr>
            <p:ph type="title"/>
          </p:nvPr>
        </p:nvSpPr>
        <p:spPr>
          <a:xfrm>
            <a:off x="585215" y="1128156"/>
            <a:ext cx="10625709" cy="4745689"/>
          </a:xfrm>
        </p:spPr>
        <p:txBody>
          <a:bodyPr/>
          <a:lstStyle/>
          <a:p>
            <a:r>
              <a:rPr lang="en-US" sz="6600">
                <a:solidFill>
                  <a:schemeClr val="tx1"/>
                </a:solidFill>
                <a:latin typeface="Segoe UI Semibold" panose="020B0702040204020203" pitchFamily="34" charset="0"/>
                <a:cs typeface="Segoe UI Semibold" panose="020B0702040204020203" pitchFamily="34" charset="0"/>
              </a:rPr>
              <a:t>Focusing on what matters </a:t>
            </a:r>
            <a:r>
              <a:rPr lang="en-US" sz="6600">
                <a:solidFill>
                  <a:schemeClr val="tx1"/>
                </a:solidFill>
                <a:latin typeface="Segoe UI Light" panose="020B0502040204020203" pitchFamily="34" charset="0"/>
                <a:cs typeface="Segoe UI Light" panose="020B0502040204020203" pitchFamily="34" charset="0"/>
              </a:rPr>
              <a:t>| Your success, your stories – PowerPoint Live and storytelling</a:t>
            </a:r>
            <a:endParaRPr lang="en-US" sz="66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6789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tfpLayoutConfig" hidden="1">
            <a:extLst>
              <a:ext uri="{FF2B5EF4-FFF2-40B4-BE49-F238E27FC236}">
                <a16:creationId xmlns:a16="http://schemas.microsoft.com/office/drawing/2014/main" id="{85729E9B-FDD1-41D9-82E5-2D7C52DD7EB5}"/>
              </a:ext>
            </a:extLst>
          </p:cNvPr>
          <p:cNvSpPr txBox="1"/>
          <p:nvPr/>
        </p:nvSpPr>
        <p:spPr>
          <a:xfrm>
            <a:off x="12700" y="12700"/>
            <a:ext cx="8890000" cy="15389"/>
          </a:xfrm>
          <a:prstGeom prst="rect">
            <a:avLst/>
          </a:prstGeom>
          <a:noFill/>
        </p:spPr>
        <p:txBody>
          <a:bodyPr vert="horz"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gradFill flip="none" rotWithShape="1">
                  <a:gsLst>
                    <a:gs pos="2917">
                      <a:srgbClr val="FFFFFF">
                        <a:alpha val="0"/>
                      </a:srgbClr>
                    </a:gs>
                    <a:gs pos="30000">
                      <a:srgbClr val="000000">
                        <a:alpha val="0"/>
                      </a:srgbClr>
                    </a:gs>
                  </a:gsLst>
                  <a:lin ang="5400000" scaled="0"/>
                  <a:tileRect/>
                </a:gradFill>
                <a:effectLst/>
                <a:uLnTx/>
                <a:uFillTx/>
                <a:latin typeface="Segoe UI"/>
                <a:ea typeface="+mn-ea"/>
                <a:cs typeface="+mn-cs"/>
              </a:rPr>
              <a:t>overall_1_132259420467473652 columns_1_132259420467473652 </a:t>
            </a:r>
            <a:endParaRPr kumimoji="0" lang="en-US" sz="100" b="0" i="0" u="none" strike="noStrike" kern="1200" cap="none" spc="0" normalizeH="0" baseline="0" noProof="0" err="1">
              <a:ln>
                <a:noFill/>
              </a:ln>
              <a:gradFill flip="none" rotWithShape="1">
                <a:gsLst>
                  <a:gs pos="2917">
                    <a:srgbClr val="FFFFFF">
                      <a:alpha val="0"/>
                    </a:srgbClr>
                  </a:gs>
                  <a:gs pos="30000">
                    <a:srgbClr val="000000">
                      <a:alpha val="0"/>
                    </a:srgbClr>
                  </a:gs>
                </a:gsLst>
                <a:lin ang="5400000" scaled="0"/>
                <a:tileRect/>
              </a:gradFill>
              <a:effectLst/>
              <a:uLnTx/>
              <a:uFillTx/>
              <a:latin typeface="Segoe UI"/>
              <a:ea typeface="+mn-ea"/>
              <a:cs typeface="+mn-cs"/>
            </a:endParaRPr>
          </a:p>
        </p:txBody>
      </p:sp>
      <p:sp>
        <p:nvSpPr>
          <p:cNvPr id="35" name="TextBox 34">
            <a:extLst>
              <a:ext uri="{FF2B5EF4-FFF2-40B4-BE49-F238E27FC236}">
                <a16:creationId xmlns:a16="http://schemas.microsoft.com/office/drawing/2014/main" id="{02310BCB-C900-4F95-8304-786E6CBEE66E}"/>
              </a:ext>
            </a:extLst>
          </p:cNvPr>
          <p:cNvSpPr txBox="1"/>
          <p:nvPr/>
        </p:nvSpPr>
        <p:spPr>
          <a:xfrm>
            <a:off x="584200" y="6471284"/>
            <a:ext cx="8019026"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If you are seeing the old share tray, then you can still get all the benefits; just select the file from under the “PowerPoint” section.</a:t>
            </a:r>
          </a:p>
        </p:txBody>
      </p:sp>
      <p:sp>
        <p:nvSpPr>
          <p:cNvPr id="11" name="TextBox 10">
            <a:extLst>
              <a:ext uri="{FF2B5EF4-FFF2-40B4-BE49-F238E27FC236}">
                <a16:creationId xmlns:a16="http://schemas.microsoft.com/office/drawing/2014/main" id="{0BB66DD8-3A0F-4687-8D98-BFAF1B5BECD0}"/>
              </a:ext>
            </a:extLst>
          </p:cNvPr>
          <p:cNvSpPr txBox="1"/>
          <p:nvPr/>
        </p:nvSpPr>
        <p:spPr>
          <a:xfrm>
            <a:off x="7020232" y="1810933"/>
            <a:ext cx="4449589" cy="3629928"/>
          </a:xfrm>
          <a:prstGeom prst="rect">
            <a:avLst/>
          </a:prstGeom>
          <a:noFill/>
        </p:spPr>
        <p:txBody>
          <a:bodyPr wrap="square">
            <a:noAutofit/>
          </a:bodyPr>
          <a:lstStyle/>
          <a:p>
            <a:pPr marL="0" marR="0" lvl="0" indent="0" algn="l" defTabSz="914367" rtl="0" eaLnBrk="1" fontAlgn="auto" latinLnBrk="0" hangingPunct="1">
              <a:lnSpc>
                <a:spcPct val="105000"/>
              </a:lnSpc>
              <a:spcBef>
                <a:spcPts val="0"/>
              </a:spcBef>
              <a:spcAft>
                <a:spcPts val="0"/>
              </a:spcAft>
              <a:buClrTx/>
              <a:buSzPts val="1000"/>
              <a:buFontTx/>
              <a:buNone/>
              <a:tabLst>
                <a:tab pos="457200" algn="l"/>
              </a:tabLst>
              <a:defRPr/>
            </a:pPr>
            <a:r>
              <a:rPr kumimoji="0" lang="en-US" sz="1600" b="0" i="0" u="sng" strike="noStrike" kern="1200" cap="none" spc="0" normalizeH="0" baseline="0" noProof="0">
                <a:ln>
                  <a:noFill/>
                </a:ln>
                <a:solidFill>
                  <a:srgbClr val="0070C0"/>
                </a:solidFill>
                <a:effectLst/>
                <a:uLnTx/>
                <a:uFillTx/>
                <a:latin typeface="Segoe UI Semibold"/>
                <a:ea typeface="Times New Roman" panose="02020603050405020304" pitchFamily="18" charset="0"/>
                <a:cs typeface="+mn-cs"/>
              </a:rPr>
              <a:t>PowerPoint Live was unveiled for Teams at Ignite 2021 (Mar 2-4)</a:t>
            </a:r>
          </a:p>
          <a:p>
            <a:pPr marL="0" marR="0" lvl="0" indent="0" algn="l" defTabSz="914367" rtl="0" eaLnBrk="1" fontAlgn="auto" latinLnBrk="0" hangingPunct="1">
              <a:lnSpc>
                <a:spcPct val="105000"/>
              </a:lnSpc>
              <a:spcBef>
                <a:spcPts val="0"/>
              </a:spcBef>
              <a:spcAft>
                <a:spcPts val="0"/>
              </a:spcAft>
              <a:buClrTx/>
              <a:buSzPts val="1000"/>
              <a:buFontTx/>
              <a:buNone/>
              <a:tabLst>
                <a:tab pos="457200" algn="l"/>
              </a:tabLst>
              <a:defRPr/>
            </a:pPr>
            <a:endParaRPr kumimoji="0" lang="en-US" sz="1200" b="0" i="0" u="sng" strike="noStrike" kern="1200" cap="none" spc="0" normalizeH="0" baseline="0" noProof="0">
              <a:ln>
                <a:noFill/>
              </a:ln>
              <a:solidFill>
                <a:srgbClr val="0070C0"/>
              </a:solidFill>
              <a:effectLst/>
              <a:uLnTx/>
              <a:uFillTx/>
              <a:latin typeface="Segoe UI"/>
              <a:ea typeface="Times New Roman" panose="02020603050405020304" pitchFamily="18" charset="0"/>
              <a:cs typeface="+mn-cs"/>
            </a:endParaRPr>
          </a:p>
          <a:p>
            <a:pPr marL="0" marR="0" lvl="0" indent="0" algn="l" defTabSz="914367" rtl="0" eaLnBrk="1" fontAlgn="auto" latinLnBrk="0" hangingPunct="1">
              <a:lnSpc>
                <a:spcPct val="105000"/>
              </a:lnSpc>
              <a:spcBef>
                <a:spcPts val="0"/>
              </a:spcBef>
              <a:spcAft>
                <a:spcPts val="0"/>
              </a:spcAft>
              <a:buClrTx/>
              <a:buSzPts val="1000"/>
              <a:buFontTx/>
              <a:buNone/>
              <a:tabLst>
                <a:tab pos="457200" algn="l"/>
              </a:tabLst>
              <a:defRPr/>
            </a:pPr>
            <a:r>
              <a:rPr kumimoji="0" lang="en-US" sz="1200" b="1" i="0" u="none" strike="noStrike" kern="1200" cap="none" spc="0" normalizeH="0" baseline="0" noProof="0">
                <a:ln>
                  <a:noFill/>
                </a:ln>
                <a:solidFill>
                  <a:srgbClr val="000000"/>
                </a:solidFill>
                <a:effectLst/>
                <a:uLnTx/>
                <a:uFillTx/>
                <a:latin typeface="Segoe UI"/>
                <a:ea typeface="Times New Roman" panose="02020603050405020304" pitchFamily="18" charset="0"/>
                <a:cs typeface="+mn-cs"/>
              </a:rPr>
              <a:t>Present with confidence</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Presenter View gives access to notes</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See your audience and chat with them seamlessly</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Non-linear navigation.</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Use Presenter Mode*</a:t>
            </a:r>
          </a:p>
          <a:p>
            <a:pPr marL="457183" marR="0" lvl="1" indent="0" algn="l" defTabSz="914367" rtl="0" eaLnBrk="1" fontAlgn="auto" latinLnBrk="0" hangingPunct="1">
              <a:lnSpc>
                <a:spcPct val="105000"/>
              </a:lnSpc>
              <a:spcBef>
                <a:spcPts val="0"/>
              </a:spcBef>
              <a:spcAft>
                <a:spcPts val="0"/>
              </a:spcAft>
              <a:buClrTx/>
              <a:buSzPts val="1000"/>
              <a:buFontTx/>
              <a:buNone/>
              <a:tabLst>
                <a:tab pos="457200" algn="l"/>
              </a:tabLst>
              <a:defRPr/>
            </a:pPr>
            <a:endParaRPr kumimoji="0" lang="en-US" sz="1200" b="0" i="0" u="sng" strike="noStrike" kern="1200" cap="none" spc="0" normalizeH="0" baseline="0" noProof="0">
              <a:ln>
                <a:noFill/>
              </a:ln>
              <a:solidFill>
                <a:srgbClr val="0070C0"/>
              </a:solidFill>
              <a:effectLst/>
              <a:uLnTx/>
              <a:uFillTx/>
              <a:latin typeface="Segoe UI"/>
              <a:ea typeface="Calibri" panose="020F0502020204030204" pitchFamily="34" charset="0"/>
              <a:cs typeface="+mn-cs"/>
            </a:endParaRPr>
          </a:p>
          <a:p>
            <a:pPr marL="0" marR="0" lvl="0" indent="0" algn="l" defTabSz="914367" rtl="0" eaLnBrk="1" fontAlgn="auto" latinLnBrk="0" hangingPunct="1">
              <a:lnSpc>
                <a:spcPct val="105000"/>
              </a:lnSpc>
              <a:spcBef>
                <a:spcPts val="0"/>
              </a:spcBef>
              <a:spcAft>
                <a:spcPts val="0"/>
              </a:spcAft>
              <a:buClrTx/>
              <a:buSzPts val="1000"/>
              <a:buFontTx/>
              <a:buNone/>
              <a:tabLst>
                <a:tab pos="457200" algn="l"/>
              </a:tabLst>
              <a:defRPr/>
            </a:pPr>
            <a:r>
              <a:rPr kumimoji="0" lang="en-US" sz="1200" b="1"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Interactive, Engaging and Inclusive Attendee experience</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Navigate privately back and forth (if allowed enabled)</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Audience can see and send reactions</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Interact with content (open hyperlinks)</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High Contrast mode makes content more accessible</a:t>
            </a:r>
          </a:p>
          <a:p>
            <a:pPr marL="171433" marR="0" lvl="0" indent="-171450" algn="l" defTabSz="914367" rtl="0" eaLnBrk="1" fontAlgn="auto" latinLnBrk="0" hangingPunct="1">
              <a:lnSpc>
                <a:spcPct val="105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Use screen-reader to consume content</a:t>
            </a:r>
          </a:p>
          <a:p>
            <a:pPr marL="800083" marR="0" lvl="1" indent="-342900" algn="l" defTabSz="914367" rtl="0" eaLnBrk="1" fontAlgn="auto" latinLnBrk="0" hangingPunct="1">
              <a:lnSpc>
                <a:spcPct val="105000"/>
              </a:lnSpc>
              <a:spcBef>
                <a:spcPts val="0"/>
              </a:spcBef>
              <a:spcAft>
                <a:spcPts val="0"/>
              </a:spcAft>
              <a:buClrTx/>
              <a:buSzPts val="1000"/>
              <a:buFont typeface="Symbol" panose="05050102010706020507" pitchFamily="18" charset="2"/>
              <a:buChar char=""/>
              <a:tabLst>
                <a:tab pos="457200" algn="l"/>
              </a:tabLst>
              <a:defRPr/>
            </a:pPr>
            <a:endPar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a:p>
            <a:pPr marL="0" marR="0" lvl="0" indent="0" algn="l" defTabSz="914367" rtl="0" eaLnBrk="1" fontAlgn="auto" latinLnBrk="0" hangingPunct="1">
              <a:lnSpc>
                <a:spcPct val="105000"/>
              </a:lnSpc>
              <a:spcBef>
                <a:spcPts val="0"/>
              </a:spcBef>
              <a:spcAft>
                <a:spcPts val="0"/>
              </a:spcAft>
              <a:buClrTx/>
              <a:buSzPts val="1000"/>
              <a:buFontTx/>
              <a:buNone/>
              <a:tabLst>
                <a:tab pos="457200" algn="l"/>
              </a:tabLst>
              <a:defRPr/>
            </a:pPr>
            <a:r>
              <a:rPr kumimoji="0" lang="en-US" sz="10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Some features are in the process of rolling out so may not be available in your builds.</a:t>
            </a:r>
          </a:p>
        </p:txBody>
      </p:sp>
      <p:pic>
        <p:nvPicPr>
          <p:cNvPr id="10" name="Picture 9" descr="Graphical user interface&#10;&#10;Description automatically generated">
            <a:extLst>
              <a:ext uri="{FF2B5EF4-FFF2-40B4-BE49-F238E27FC236}">
                <a16:creationId xmlns:a16="http://schemas.microsoft.com/office/drawing/2014/main" id="{CA38F069-02CB-42D8-81BA-2BA19F72C525}"/>
              </a:ext>
            </a:extLst>
          </p:cNvPr>
          <p:cNvPicPr>
            <a:picLocks noChangeAspect="1"/>
          </p:cNvPicPr>
          <p:nvPr/>
        </p:nvPicPr>
        <p:blipFill>
          <a:blip r:embed="rId3"/>
          <a:stretch>
            <a:fillRect/>
          </a:stretch>
        </p:blipFill>
        <p:spPr>
          <a:xfrm>
            <a:off x="584200" y="1810933"/>
            <a:ext cx="6289449" cy="3537815"/>
          </a:xfrm>
          <a:prstGeom prst="rect">
            <a:avLst/>
          </a:prstGeom>
        </p:spPr>
      </p:pic>
      <p:sp>
        <p:nvSpPr>
          <p:cNvPr id="7" name="Title 16">
            <a:extLst>
              <a:ext uri="{FF2B5EF4-FFF2-40B4-BE49-F238E27FC236}">
                <a16:creationId xmlns:a16="http://schemas.microsoft.com/office/drawing/2014/main" id="{2DDCCD4B-3DD8-4A79-8977-7825FBE8EE7C}"/>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PowerPoint Live – the best way to present in a Teams meeting</a:t>
            </a:r>
          </a:p>
        </p:txBody>
      </p:sp>
    </p:spTree>
    <p:extLst>
      <p:ext uri="{BB962C8B-B14F-4D97-AF65-F5344CB8AC3E}">
        <p14:creationId xmlns:p14="http://schemas.microsoft.com/office/powerpoint/2010/main" val="3569504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F52B-B98B-4224-A7E4-ABE8E70B49C7}"/>
              </a:ext>
            </a:extLst>
          </p:cNvPr>
          <p:cNvSpPr>
            <a:spLocks noGrp="1"/>
          </p:cNvSpPr>
          <p:nvPr>
            <p:ph type="title"/>
          </p:nvPr>
        </p:nvSpPr>
        <p:spPr>
          <a:xfrm>
            <a:off x="562384" y="293502"/>
            <a:ext cx="10082524" cy="1106905"/>
          </a:xfrm>
        </p:spPr>
        <p:txBody>
          <a:bodyPr/>
          <a:lstStyle/>
          <a:p>
            <a:r>
              <a:rPr lang="en-US" sz="2800"/>
              <a:t>Use AI features in PowerPoint at every step: </a:t>
            </a:r>
            <a:br>
              <a:rPr lang="en-US" sz="2800"/>
            </a:br>
            <a:r>
              <a:rPr lang="en-US" sz="2800"/>
              <a:t>from creating the first slide to engaging your audience</a:t>
            </a:r>
            <a:endParaRPr lang="en-US"/>
          </a:p>
        </p:txBody>
      </p:sp>
      <p:sp>
        <p:nvSpPr>
          <p:cNvPr id="3" name="btfpLayoutConfig" hidden="1">
            <a:extLst>
              <a:ext uri="{FF2B5EF4-FFF2-40B4-BE49-F238E27FC236}">
                <a16:creationId xmlns:a16="http://schemas.microsoft.com/office/drawing/2014/main" id="{490F4FDD-01CA-4D16-B4A4-8540027EF9F3}"/>
              </a:ext>
            </a:extLst>
          </p:cNvPr>
          <p:cNvSpPr txBox="1"/>
          <p:nvPr/>
        </p:nvSpPr>
        <p:spPr>
          <a:xfrm>
            <a:off x="12700" y="12700"/>
            <a:ext cx="8890000" cy="15389"/>
          </a:xfrm>
          <a:prstGeom prst="rect">
            <a:avLst/>
          </a:prstGeom>
          <a:noFill/>
        </p:spPr>
        <p:txBody>
          <a:bodyPr vert="horz"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gradFill flip="none" rotWithShape="1">
                  <a:gsLst>
                    <a:gs pos="2917">
                      <a:srgbClr val="FFFFFF">
                        <a:alpha val="0"/>
                      </a:srgbClr>
                    </a:gs>
                    <a:gs pos="30000">
                      <a:srgbClr val="000000">
                        <a:alpha val="0"/>
                      </a:srgbClr>
                    </a:gs>
                  </a:gsLst>
                  <a:lin ang="5400000" scaled="0"/>
                  <a:tileRect/>
                </a:gradFill>
                <a:effectLst/>
                <a:uLnTx/>
                <a:uFillTx/>
                <a:latin typeface="Segoe UI"/>
                <a:ea typeface="+mn-ea"/>
                <a:cs typeface="+mn-cs"/>
              </a:rPr>
              <a:t>overall_1_132242091259773906 columns_1_132242091259773906 </a:t>
            </a:r>
            <a:endParaRPr kumimoji="0" lang="en-US" sz="100" b="0" i="0" u="none" strike="noStrike" kern="1200" cap="none" spc="0" normalizeH="0" baseline="0" noProof="0" err="1">
              <a:ln>
                <a:noFill/>
              </a:ln>
              <a:gradFill flip="none" rotWithShape="1">
                <a:gsLst>
                  <a:gs pos="2917">
                    <a:srgbClr val="FFFFFF">
                      <a:alpha val="0"/>
                    </a:srgbClr>
                  </a:gs>
                  <a:gs pos="30000">
                    <a:srgbClr val="000000">
                      <a:alpha val="0"/>
                    </a:srgbClr>
                  </a:gs>
                </a:gsLst>
                <a:lin ang="5400000" scaled="0"/>
                <a:tileRect/>
              </a:gradFill>
              <a:effectLst/>
              <a:uLnTx/>
              <a:uFillTx/>
              <a:latin typeface="Segoe UI"/>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51CB0BED-2B9F-4528-AD75-7C03668F5717}"/>
              </a:ext>
            </a:extLst>
          </p:cNvPr>
          <p:cNvPicPr>
            <a:picLocks noChangeAspect="1"/>
          </p:cNvPicPr>
          <p:nvPr/>
        </p:nvPicPr>
        <p:blipFill>
          <a:blip r:embed="rId2"/>
          <a:stretch>
            <a:fillRect/>
          </a:stretch>
        </p:blipFill>
        <p:spPr>
          <a:xfrm>
            <a:off x="3503737" y="2187453"/>
            <a:ext cx="3372013" cy="3001462"/>
          </a:xfrm>
          <a:prstGeom prst="rect">
            <a:avLst/>
          </a:prstGeom>
        </p:spPr>
      </p:pic>
      <p:pic>
        <p:nvPicPr>
          <p:cNvPr id="12" name="Graphic 11">
            <a:extLst>
              <a:ext uri="{FF2B5EF4-FFF2-40B4-BE49-F238E27FC236}">
                <a16:creationId xmlns:a16="http://schemas.microsoft.com/office/drawing/2014/main" id="{7004C998-F018-4C0F-9383-97B3831142A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994" b="13875"/>
          <a:stretch/>
        </p:blipFill>
        <p:spPr>
          <a:xfrm>
            <a:off x="6001114" y="2041274"/>
            <a:ext cx="782573" cy="709426"/>
          </a:xfrm>
          <a:prstGeom prst="rect">
            <a:avLst/>
          </a:prstGeom>
        </p:spPr>
      </p:pic>
      <p:sp>
        <p:nvSpPr>
          <p:cNvPr id="13" name="TextBox 12">
            <a:extLst>
              <a:ext uri="{FF2B5EF4-FFF2-40B4-BE49-F238E27FC236}">
                <a16:creationId xmlns:a16="http://schemas.microsoft.com/office/drawing/2014/main" id="{3E23D1A4-DB23-43F3-93C4-1DB8550F2BD5}"/>
              </a:ext>
            </a:extLst>
          </p:cNvPr>
          <p:cNvSpPr txBox="1"/>
          <p:nvPr/>
        </p:nvSpPr>
        <p:spPr>
          <a:xfrm>
            <a:off x="6955769" y="2041274"/>
            <a:ext cx="4093723" cy="83099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Use the Design Ideas button in the ribbon to get suggestions built from the layouts in your Slide Master.</a:t>
            </a:r>
            <a:endParaRPr kumimoji="0" lang="en-US" sz="1600" b="0" i="0" u="none" strike="noStrike" kern="1200" cap="none" spc="0" normalizeH="0" baseline="0" noProof="0">
              <a:ln>
                <a:noFill/>
              </a:ln>
              <a:solidFill>
                <a:srgbClr val="FF0000"/>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3FCA8757-92F8-4B35-A8BD-FA19C1DE9F21}"/>
              </a:ext>
            </a:extLst>
          </p:cNvPr>
          <p:cNvSpPr txBox="1"/>
          <p:nvPr/>
        </p:nvSpPr>
        <p:spPr>
          <a:xfrm>
            <a:off x="7942521" y="4204030"/>
            <a:ext cx="3244173" cy="98488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Practice your talk using the Presenter Coach feature (available only on PowerPoint on the web). Learn how to use </a:t>
            </a:r>
            <a:r>
              <a:rPr kumimoji="0" lang="en-US" sz="1600" b="0" i="0" u="none" strike="noStrike" kern="1200" cap="none" spc="0" normalizeH="0" baseline="0" noProof="0">
                <a:ln>
                  <a:noFill/>
                </a:ln>
                <a:solidFill>
                  <a:srgbClr val="000000"/>
                </a:solidFill>
                <a:effectLst/>
                <a:uLnTx/>
                <a:uFillTx/>
                <a:latin typeface="Segoe UI"/>
                <a:ea typeface="+mn-ea"/>
                <a:cs typeface="+mn-cs"/>
                <a:hlinkClick r:id="rId5"/>
              </a:rPr>
              <a:t>Presenter Coach</a:t>
            </a:r>
            <a:r>
              <a:rPr kumimoji="0" lang="en-US" sz="1600" b="0" i="0" u="none" strike="noStrike" kern="1200" cap="none" spc="0" normalizeH="0" baseline="0" noProof="0">
                <a:ln>
                  <a:noFill/>
                </a:ln>
                <a:solidFill>
                  <a:srgbClr val="000000"/>
                </a:solidFill>
                <a:effectLst/>
                <a:uLnTx/>
                <a:uFillTx/>
                <a:latin typeface="Segoe UI"/>
                <a:ea typeface="+mn-ea"/>
                <a:cs typeface="+mn-cs"/>
              </a:rPr>
              <a:t>.</a:t>
            </a:r>
          </a:p>
        </p:txBody>
      </p:sp>
      <p:pic>
        <p:nvPicPr>
          <p:cNvPr id="19" name="Picture 18">
            <a:extLst>
              <a:ext uri="{FF2B5EF4-FFF2-40B4-BE49-F238E27FC236}">
                <a16:creationId xmlns:a16="http://schemas.microsoft.com/office/drawing/2014/main" id="{A59BD694-C05E-4A5C-8F36-87DAA75BCC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55769" y="4339726"/>
            <a:ext cx="817201" cy="713495"/>
          </a:xfrm>
          <a:prstGeom prst="rect">
            <a:avLst/>
          </a:prstGeom>
        </p:spPr>
      </p:pic>
      <p:pic>
        <p:nvPicPr>
          <p:cNvPr id="25" name="Graphic 24">
            <a:extLst>
              <a:ext uri="{FF2B5EF4-FFF2-40B4-BE49-F238E27FC236}">
                <a16:creationId xmlns:a16="http://schemas.microsoft.com/office/drawing/2014/main" id="{727358FB-F967-4824-B44F-5B380C12FA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350" y="4479331"/>
            <a:ext cx="709584" cy="709584"/>
          </a:xfrm>
          <a:prstGeom prst="rect">
            <a:avLst/>
          </a:prstGeom>
        </p:spPr>
      </p:pic>
      <p:sp>
        <p:nvSpPr>
          <p:cNvPr id="27" name="TextBox 26">
            <a:extLst>
              <a:ext uri="{FF2B5EF4-FFF2-40B4-BE49-F238E27FC236}">
                <a16:creationId xmlns:a16="http://schemas.microsoft.com/office/drawing/2014/main" id="{DDFE946E-CDCC-4EB7-8341-F00F0FE30A27}"/>
              </a:ext>
            </a:extLst>
          </p:cNvPr>
          <p:cNvSpPr txBox="1"/>
          <p:nvPr/>
        </p:nvSpPr>
        <p:spPr>
          <a:xfrm>
            <a:off x="1196462" y="4590000"/>
            <a:ext cx="2227256"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Engage your audience using </a:t>
            </a:r>
            <a:r>
              <a:rPr kumimoji="0" lang="en-US" sz="1600" b="0" i="0" u="none" strike="noStrike" kern="1200" cap="none" spc="0" normalizeH="0" baseline="0" noProof="0">
                <a:ln>
                  <a:noFill/>
                </a:ln>
                <a:solidFill>
                  <a:srgbClr val="000000"/>
                </a:solidFill>
                <a:effectLst/>
                <a:uLnTx/>
                <a:uFillTx/>
                <a:latin typeface="Segoe UI"/>
                <a:ea typeface="+mn-ea"/>
                <a:cs typeface="+mn-cs"/>
                <a:hlinkClick r:id="rId9"/>
              </a:rPr>
              <a:t>PowerPoint</a:t>
            </a:r>
            <a:r>
              <a:rPr kumimoji="0" lang="en-US" sz="1600" b="0" i="0" u="none" strike="noStrike" kern="1200" cap="none" spc="0" normalizeH="0" baseline="0" noProof="0">
                <a:ln>
                  <a:noFill/>
                </a:ln>
                <a:solidFill>
                  <a:srgbClr val="000000"/>
                </a:solidFill>
                <a:effectLst/>
                <a:uLnTx/>
                <a:uFillTx/>
                <a:latin typeface="Segoe UI"/>
                <a:ea typeface="+mn-ea"/>
                <a:cs typeface="+mn-cs"/>
                <a:hlinkClick r:id="rId10"/>
              </a:rPr>
              <a:t> Live</a:t>
            </a:r>
            <a:r>
              <a:rPr kumimoji="0" lang="en-US" sz="1600" b="0" i="0" u="none" strike="noStrike" kern="1200" cap="none" spc="0" normalizeH="0" baseline="0" noProof="0">
                <a:ln>
                  <a:noFill/>
                </a:ln>
                <a:solidFill>
                  <a:srgbClr val="000000"/>
                </a:solidFill>
                <a:effectLst/>
                <a:uLnTx/>
                <a:uFillTx/>
                <a:latin typeface="Segoe UI"/>
                <a:ea typeface="+mn-ea"/>
                <a:cs typeface="+mn-cs"/>
              </a:rPr>
              <a:t>.</a:t>
            </a:r>
            <a:endParaRPr kumimoji="0" lang="en-US" sz="1600" b="0" i="0" u="none" strike="noStrike" kern="1200" cap="none" spc="0" normalizeH="0" baseline="0" noProof="0">
              <a:ln>
                <a:noFill/>
              </a:ln>
              <a:solidFill>
                <a:srgbClr val="FF0000"/>
              </a:solidFill>
              <a:effectLst/>
              <a:uLnTx/>
              <a:uFillTx/>
              <a:latin typeface="Segoe UI"/>
              <a:ea typeface="+mn-ea"/>
              <a:cs typeface="+mn-cs"/>
            </a:endParaRPr>
          </a:p>
        </p:txBody>
      </p:sp>
    </p:spTree>
    <p:extLst>
      <p:ext uri="{BB962C8B-B14F-4D97-AF65-F5344CB8AC3E}">
        <p14:creationId xmlns:p14="http://schemas.microsoft.com/office/powerpoint/2010/main" val="9388984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wrap="square" anchor="t">
            <a:normAutofit/>
          </a:bodyPr>
          <a:lstStyle/>
          <a:p>
            <a:r>
              <a:rPr lang="en-US"/>
              <a:t>Storytelling for Microsoft 365 Adoption Champions</a:t>
            </a:r>
          </a:p>
        </p:txBody>
      </p:sp>
      <p:sp>
        <p:nvSpPr>
          <p:cNvPr id="6" name="Text Placeholder 5"/>
          <p:cNvSpPr>
            <a:spLocks noGrp="1"/>
          </p:cNvSpPr>
          <p:nvPr>
            <p:ph sz="quarter" idx="12"/>
          </p:nvPr>
        </p:nvSpPr>
        <p:spPr>
          <a:xfrm>
            <a:off x="584200" y="1435100"/>
            <a:ext cx="5211763" cy="4833938"/>
          </a:xfrm>
        </p:spPr>
        <p:txBody>
          <a:bodyPr wrap="square">
            <a:normAutofit/>
          </a:bodyPr>
          <a:lstStyle/>
          <a:p>
            <a:pPr marL="0" indent="0">
              <a:lnSpc>
                <a:spcPct val="90000"/>
              </a:lnSpc>
              <a:buNone/>
            </a:pPr>
            <a:r>
              <a:rPr lang="en-US" sz="1500" dirty="0"/>
              <a:t>We have launched a new landing page for Storytelling resources: </a:t>
            </a:r>
            <a:r>
              <a:rPr lang="en-US" sz="1500" dirty="0">
                <a:hlinkClick r:id="rId3"/>
              </a:rPr>
              <a:t>https://aka.ms/StorytellingforChampions</a:t>
            </a:r>
            <a:r>
              <a:rPr lang="en-US" sz="1500" dirty="0"/>
              <a:t>.</a:t>
            </a:r>
          </a:p>
          <a:p>
            <a:pPr marL="0" indent="0">
              <a:lnSpc>
                <a:spcPct val="90000"/>
              </a:lnSpc>
              <a:buNone/>
            </a:pPr>
            <a:endParaRPr lang="en-US" sz="1500" dirty="0"/>
          </a:p>
          <a:p>
            <a:pPr>
              <a:lnSpc>
                <a:spcPct val="90000"/>
              </a:lnSpc>
            </a:pPr>
            <a:r>
              <a:rPr lang="en-US" sz="1500" dirty="0"/>
              <a:t>Why storytelling?</a:t>
            </a:r>
          </a:p>
          <a:p>
            <a:pPr lvl="1">
              <a:lnSpc>
                <a:spcPct val="90000"/>
              </a:lnSpc>
            </a:pPr>
            <a:r>
              <a:rPr lang="en-US" sz="1500" dirty="0"/>
              <a:t>A key to adoption &amp; change management is showcasing examples of </a:t>
            </a:r>
            <a:r>
              <a:rPr lang="en-US" sz="1500" b="1" dirty="0"/>
              <a:t>new behavior change in action, </a:t>
            </a:r>
            <a:r>
              <a:rPr lang="en-US" sz="1500" dirty="0"/>
              <a:t>through</a:t>
            </a:r>
            <a:r>
              <a:rPr lang="en-US" sz="1500" b="1" dirty="0"/>
              <a:t> success stories.</a:t>
            </a:r>
          </a:p>
          <a:p>
            <a:pPr>
              <a:lnSpc>
                <a:spcPct val="90000"/>
              </a:lnSpc>
            </a:pPr>
            <a:endParaRPr lang="en-US" sz="1500" dirty="0"/>
          </a:p>
          <a:p>
            <a:pPr>
              <a:lnSpc>
                <a:spcPct val="90000"/>
              </a:lnSpc>
            </a:pPr>
            <a:r>
              <a:rPr lang="en-US" sz="1500" dirty="0"/>
              <a:t>A new storytelling guide includes:</a:t>
            </a:r>
          </a:p>
          <a:p>
            <a:pPr lvl="1">
              <a:lnSpc>
                <a:spcPct val="90000"/>
              </a:lnSpc>
            </a:pPr>
            <a:r>
              <a:rPr lang="en-US" sz="1500" dirty="0"/>
              <a:t>Framework for finding and growing good success stories: Empower, Capture, Amplify, Learn</a:t>
            </a:r>
          </a:p>
          <a:p>
            <a:pPr lvl="1">
              <a:lnSpc>
                <a:spcPct val="90000"/>
              </a:lnSpc>
            </a:pPr>
            <a:r>
              <a:rPr lang="en-US" sz="1500" dirty="0"/>
              <a:t>Sample structure for capturing compelling stories: Situation, Complication, Resolution, The Point</a:t>
            </a:r>
          </a:p>
          <a:p>
            <a:pPr lvl="1">
              <a:lnSpc>
                <a:spcPct val="90000"/>
              </a:lnSpc>
            </a:pPr>
            <a:r>
              <a:rPr lang="en-US" sz="1500" dirty="0"/>
              <a:t>Additional learning resources</a:t>
            </a:r>
          </a:p>
          <a:p>
            <a:pPr>
              <a:lnSpc>
                <a:spcPct val="90000"/>
              </a:lnSpc>
            </a:pPr>
            <a:endParaRPr lang="en-US" sz="1500" dirty="0"/>
          </a:p>
          <a:p>
            <a:pPr>
              <a:lnSpc>
                <a:spcPct val="90000"/>
              </a:lnSpc>
            </a:pPr>
            <a:r>
              <a:rPr lang="en-US" sz="1500" dirty="0"/>
              <a:t>A storytelling course from LinkedIn Learning</a:t>
            </a:r>
          </a:p>
        </p:txBody>
      </p:sp>
      <p:pic>
        <p:nvPicPr>
          <p:cNvPr id="3" name="Picture 2">
            <a:extLst>
              <a:ext uri="{FF2B5EF4-FFF2-40B4-BE49-F238E27FC236}">
                <a16:creationId xmlns:a16="http://schemas.microsoft.com/office/drawing/2014/main" id="{3B046F19-495E-413B-BDC5-287D01411F6A}"/>
              </a:ext>
            </a:extLst>
          </p:cNvPr>
          <p:cNvPicPr>
            <a:picLocks noChangeAspect="1"/>
          </p:cNvPicPr>
          <p:nvPr/>
        </p:nvPicPr>
        <p:blipFill>
          <a:blip r:embed="rId4"/>
          <a:stretch>
            <a:fillRect/>
          </a:stretch>
        </p:blipFill>
        <p:spPr>
          <a:xfrm>
            <a:off x="7132429" y="1435100"/>
            <a:ext cx="3734217" cy="4833938"/>
          </a:xfrm>
          <a:prstGeom prst="rect">
            <a:avLst/>
          </a:prstGeom>
          <a:noFill/>
        </p:spPr>
      </p:pic>
    </p:spTree>
    <p:extLst>
      <p:ext uri="{BB962C8B-B14F-4D97-AF65-F5344CB8AC3E}">
        <p14:creationId xmlns:p14="http://schemas.microsoft.com/office/powerpoint/2010/main" val="3169889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E9D13-756A-4C77-8802-CE4BE406F572}"/>
              </a:ext>
            </a:extLst>
          </p:cNvPr>
          <p:cNvSpPr>
            <a:spLocks noGrp="1"/>
          </p:cNvSpPr>
          <p:nvPr>
            <p:ph type="title"/>
          </p:nvPr>
        </p:nvSpPr>
        <p:spPr>
          <a:xfrm>
            <a:off x="585215" y="1128156"/>
            <a:ext cx="10625709" cy="4745689"/>
          </a:xfrm>
        </p:spPr>
        <p:txBody>
          <a:bodyPr/>
          <a:lstStyle/>
          <a:p>
            <a:r>
              <a:rPr lang="en-US" sz="6600">
                <a:solidFill>
                  <a:schemeClr val="tx1"/>
                </a:solidFill>
                <a:latin typeface="Segoe UI Semibold" panose="020B0702040204020203" pitchFamily="34" charset="0"/>
                <a:cs typeface="Segoe UI Semibold" panose="020B0702040204020203" pitchFamily="34" charset="0"/>
              </a:rPr>
              <a:t>Viva Overview </a:t>
            </a:r>
            <a:r>
              <a:rPr lang="en-US" sz="6600">
                <a:solidFill>
                  <a:schemeClr val="tx1"/>
                </a:solidFill>
                <a:latin typeface="Segoe UI Light" panose="020B0502040204020203" pitchFamily="34" charset="0"/>
                <a:cs typeface="Segoe UI Light" panose="020B0502040204020203" pitchFamily="34" charset="0"/>
              </a:rPr>
              <a:t>| Discussion around the Viva platform</a:t>
            </a:r>
            <a:endParaRPr lang="en-US" sz="66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4665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D9E334-DE97-45D9-84DF-5A616B6C7CC8}"/>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4898930" y="2700656"/>
            <a:ext cx="2394140" cy="2394138"/>
          </a:xfrm>
          <a:prstGeom prst="ellipse">
            <a:avLst/>
          </a:prstGeom>
          <a:effectLst>
            <a:outerShdw blurRad="203200" dist="63500" dir="2700000" algn="ctr" rotWithShape="0">
              <a:prstClr val="black">
                <a:alpha val="25000"/>
              </a:prstClr>
            </a:outerShdw>
          </a:effectLst>
        </p:spPr>
      </p:pic>
      <p:sp>
        <p:nvSpPr>
          <p:cNvPr id="7" name="Oval 6">
            <a:extLst>
              <a:ext uri="{FF2B5EF4-FFF2-40B4-BE49-F238E27FC236}">
                <a16:creationId xmlns:a16="http://schemas.microsoft.com/office/drawing/2014/main" id="{9D0601F7-A252-427F-927E-A27A8937CEB4}"/>
              </a:ext>
              <a:ext uri="{C183D7F6-B498-43B3-948B-1728B52AA6E4}">
                <adec:decorative xmlns:adec="http://schemas.microsoft.com/office/drawing/2017/decorative" val="1"/>
              </a:ext>
            </a:extLst>
          </p:cNvPr>
          <p:cNvSpPr>
            <a:spLocks noChangeAspect="1"/>
          </p:cNvSpPr>
          <p:nvPr/>
        </p:nvSpPr>
        <p:spPr bwMode="auto">
          <a:xfrm>
            <a:off x="4318836" y="2120562"/>
            <a:ext cx="3554328" cy="3554326"/>
          </a:xfrm>
          <a:prstGeom prst="ellipse">
            <a:avLst/>
          </a:prstGeom>
          <a:noFill/>
          <a:ln w="2349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4117F43-36EE-415F-B4A4-08DC8A01F0AC}"/>
              </a:ext>
            </a:extLst>
          </p:cNvPr>
          <p:cNvSpPr>
            <a:spLocks noGrp="1"/>
          </p:cNvSpPr>
          <p:nvPr>
            <p:ph type="title"/>
          </p:nvPr>
        </p:nvSpPr>
        <p:spPr/>
        <p:txBody>
          <a:bodyPr/>
          <a:lstStyle/>
          <a:p>
            <a:pPr algn="ctr"/>
            <a:r>
              <a:rPr lang="en-US"/>
              <a:t>Six key elements of a great employee experience </a:t>
            </a:r>
          </a:p>
        </p:txBody>
      </p:sp>
      <p:grpSp>
        <p:nvGrpSpPr>
          <p:cNvPr id="91" name="Group 90" descr="Empowerment">
            <a:extLst>
              <a:ext uri="{FF2B5EF4-FFF2-40B4-BE49-F238E27FC236}">
                <a16:creationId xmlns:a16="http://schemas.microsoft.com/office/drawing/2014/main" id="{11900F24-DE32-482E-A98D-B8642A025C78}"/>
              </a:ext>
            </a:extLst>
          </p:cNvPr>
          <p:cNvGrpSpPr/>
          <p:nvPr/>
        </p:nvGrpSpPr>
        <p:grpSpPr>
          <a:xfrm>
            <a:off x="6681495" y="2086510"/>
            <a:ext cx="2414521" cy="611717"/>
            <a:chOff x="6558029" y="2026073"/>
            <a:chExt cx="2414521" cy="611717"/>
          </a:xfrm>
        </p:grpSpPr>
        <p:sp>
          <p:nvSpPr>
            <p:cNvPr id="46" name="Rectangle: Rounded Corners 45">
              <a:extLst>
                <a:ext uri="{FF2B5EF4-FFF2-40B4-BE49-F238E27FC236}">
                  <a16:creationId xmlns:a16="http://schemas.microsoft.com/office/drawing/2014/main" id="{5AFC772E-F899-4E29-BD6F-BDB36C31B4E2}"/>
                </a:ext>
              </a:extLst>
            </p:cNvPr>
            <p:cNvSpPr/>
            <p:nvPr/>
          </p:nvSpPr>
          <p:spPr bwMode="auto">
            <a:xfrm>
              <a:off x="6558029" y="2028287"/>
              <a:ext cx="2414521" cy="60950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 Placeholder 8">
              <a:extLst>
                <a:ext uri="{FF2B5EF4-FFF2-40B4-BE49-F238E27FC236}">
                  <a16:creationId xmlns:a16="http://schemas.microsoft.com/office/drawing/2014/main" id="{CB450C90-2A75-4CA8-AD96-5CFF348AB7CE}"/>
                </a:ext>
              </a:extLst>
            </p:cNvPr>
            <p:cNvSpPr txBox="1">
              <a:spLocks/>
            </p:cNvSpPr>
            <p:nvPr/>
          </p:nvSpPr>
          <p:spPr>
            <a:xfrm>
              <a:off x="7164508" y="2223588"/>
              <a:ext cx="1808042" cy="221599"/>
            </a:xfrm>
            <a:prstGeom prst="rect">
              <a:avLst/>
            </a:prstGeom>
          </p:spPr>
          <p:txBody>
            <a:bodyPr vert="horz" wrap="square" lIns="182880" tIns="0" rIns="27432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a:solidFill>
                    <a:schemeClr val="bg1"/>
                  </a:solidFill>
                  <a:latin typeface="+mj-lt"/>
                </a:rPr>
                <a:t>Empowerment</a:t>
              </a:r>
            </a:p>
          </p:txBody>
        </p:sp>
        <p:sp>
          <p:nvSpPr>
            <p:cNvPr id="25" name="Oval 24">
              <a:extLst>
                <a:ext uri="{FF2B5EF4-FFF2-40B4-BE49-F238E27FC236}">
                  <a16:creationId xmlns:a16="http://schemas.microsoft.com/office/drawing/2014/main" id="{BD3D65A0-3274-4E7A-8D9C-82C3CFEBBA33}"/>
                </a:ext>
                <a:ext uri="{C183D7F6-B498-43B3-948B-1728B52AA6E4}">
                  <adec:decorative xmlns:adec="http://schemas.microsoft.com/office/drawing/2017/decorative" val="1"/>
                </a:ext>
              </a:extLst>
            </p:cNvPr>
            <p:cNvSpPr/>
            <p:nvPr/>
          </p:nvSpPr>
          <p:spPr bwMode="auto">
            <a:xfrm>
              <a:off x="6558029" y="2026073"/>
              <a:ext cx="609044" cy="609044"/>
            </a:xfrm>
            <a:prstGeom prst="ellipse">
              <a:avLst/>
            </a:prstGeom>
            <a:solidFill>
              <a:schemeClr val="accent2"/>
            </a:solidFill>
            <a:ln w="38814"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90" name="tool" title="Icon of a skrewdriver and wrench">
              <a:extLst>
                <a:ext uri="{FF2B5EF4-FFF2-40B4-BE49-F238E27FC236}">
                  <a16:creationId xmlns:a16="http://schemas.microsoft.com/office/drawing/2014/main" id="{7761CF49-1785-4407-A191-822B5A8CD93C}"/>
                </a:ext>
              </a:extLst>
            </p:cNvPr>
            <p:cNvSpPr>
              <a:spLocks noChangeAspect="1" noEditPoints="1"/>
            </p:cNvSpPr>
            <p:nvPr/>
          </p:nvSpPr>
          <p:spPr bwMode="auto">
            <a:xfrm>
              <a:off x="6742090" y="2160915"/>
              <a:ext cx="240922" cy="339360"/>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bg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72" name="Group 71" descr="Growth">
            <a:extLst>
              <a:ext uri="{FF2B5EF4-FFF2-40B4-BE49-F238E27FC236}">
                <a16:creationId xmlns:a16="http://schemas.microsoft.com/office/drawing/2014/main" id="{9BD57E79-A8A3-4599-BD76-C133D3DEB568}"/>
              </a:ext>
            </a:extLst>
          </p:cNvPr>
          <p:cNvGrpSpPr/>
          <p:nvPr/>
        </p:nvGrpSpPr>
        <p:grpSpPr>
          <a:xfrm>
            <a:off x="7571975" y="3614116"/>
            <a:ext cx="1761909" cy="610489"/>
            <a:chOff x="7772140" y="3618075"/>
            <a:chExt cx="1761909" cy="610489"/>
          </a:xfrm>
        </p:grpSpPr>
        <p:grpSp>
          <p:nvGrpSpPr>
            <p:cNvPr id="67" name="Group 66">
              <a:extLst>
                <a:ext uri="{FF2B5EF4-FFF2-40B4-BE49-F238E27FC236}">
                  <a16:creationId xmlns:a16="http://schemas.microsoft.com/office/drawing/2014/main" id="{EA3A86EA-90AF-4C39-BD10-7BB2339066BB}"/>
                </a:ext>
              </a:extLst>
            </p:cNvPr>
            <p:cNvGrpSpPr/>
            <p:nvPr/>
          </p:nvGrpSpPr>
          <p:grpSpPr>
            <a:xfrm>
              <a:off x="7772140" y="3618075"/>
              <a:ext cx="1761909" cy="610489"/>
              <a:chOff x="2259140" y="3618075"/>
              <a:chExt cx="1761909" cy="610489"/>
            </a:xfrm>
          </p:grpSpPr>
          <p:sp>
            <p:nvSpPr>
              <p:cNvPr id="68" name="Rectangle: Rounded Corners 67">
                <a:extLst>
                  <a:ext uri="{FF2B5EF4-FFF2-40B4-BE49-F238E27FC236}">
                    <a16:creationId xmlns:a16="http://schemas.microsoft.com/office/drawing/2014/main" id="{E5B4CF41-02AF-4187-9480-3D9C74ED99C9}"/>
                  </a:ext>
                </a:extLst>
              </p:cNvPr>
              <p:cNvSpPr/>
              <p:nvPr/>
            </p:nvSpPr>
            <p:spPr bwMode="auto">
              <a:xfrm>
                <a:off x="2259140" y="3618075"/>
                <a:ext cx="1761909" cy="60950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9" name="Text Placeholder 8">
                <a:extLst>
                  <a:ext uri="{FF2B5EF4-FFF2-40B4-BE49-F238E27FC236}">
                    <a16:creationId xmlns:a16="http://schemas.microsoft.com/office/drawing/2014/main" id="{95F0A706-E534-4C78-AED9-3A022194BE5A}"/>
                  </a:ext>
                </a:extLst>
              </p:cNvPr>
              <p:cNvSpPr txBox="1">
                <a:spLocks/>
              </p:cNvSpPr>
              <p:nvPr/>
            </p:nvSpPr>
            <p:spPr>
              <a:xfrm>
                <a:off x="2871270" y="3820109"/>
                <a:ext cx="1149779" cy="221599"/>
              </a:xfrm>
              <a:prstGeom prst="rect">
                <a:avLst/>
              </a:prstGeom>
            </p:spPr>
            <p:txBody>
              <a:bodyPr vert="horz" wrap="square" lIns="182880" tIns="0" rIns="27432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a:solidFill>
                      <a:schemeClr val="bg1"/>
                    </a:solidFill>
                    <a:latin typeface="+mj-lt"/>
                  </a:rPr>
                  <a:t>Growth</a:t>
                </a:r>
              </a:p>
            </p:txBody>
          </p:sp>
          <p:sp>
            <p:nvSpPr>
              <p:cNvPr id="70" name="Oval 69">
                <a:extLst>
                  <a:ext uri="{FF2B5EF4-FFF2-40B4-BE49-F238E27FC236}">
                    <a16:creationId xmlns:a16="http://schemas.microsoft.com/office/drawing/2014/main" id="{47BFFE2C-34AF-41F5-9EB5-87C9395F06A0}"/>
                  </a:ext>
                  <a:ext uri="{C183D7F6-B498-43B3-948B-1728B52AA6E4}">
                    <adec:decorative xmlns:adec="http://schemas.microsoft.com/office/drawing/2017/decorative" val="1"/>
                  </a:ext>
                </a:extLst>
              </p:cNvPr>
              <p:cNvSpPr/>
              <p:nvPr/>
            </p:nvSpPr>
            <p:spPr bwMode="auto">
              <a:xfrm>
                <a:off x="2263633" y="3619520"/>
                <a:ext cx="609044" cy="609044"/>
              </a:xfrm>
              <a:prstGeom prst="ellipse">
                <a:avLst/>
              </a:prstGeom>
              <a:solidFill>
                <a:schemeClr val="accent2"/>
              </a:solidFill>
              <a:ln w="63500"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66" name="flag" title="Icon of a waving flag">
              <a:extLst>
                <a:ext uri="{FF2B5EF4-FFF2-40B4-BE49-F238E27FC236}">
                  <a16:creationId xmlns:a16="http://schemas.microsoft.com/office/drawing/2014/main" id="{E4230AB5-EA2B-4996-A006-C2CC1B113144}"/>
                </a:ext>
              </a:extLst>
            </p:cNvPr>
            <p:cNvSpPr>
              <a:spLocks noChangeAspect="1" noEditPoints="1"/>
            </p:cNvSpPr>
            <p:nvPr/>
          </p:nvSpPr>
          <p:spPr bwMode="auto">
            <a:xfrm>
              <a:off x="7972115" y="3774444"/>
              <a:ext cx="231334" cy="296763"/>
            </a:xfrm>
            <a:custGeom>
              <a:avLst/>
              <a:gdLst>
                <a:gd name="T0" fmla="*/ 0 w 198"/>
                <a:gd name="T1" fmla="*/ 254 h 254"/>
                <a:gd name="T2" fmla="*/ 0 w 198"/>
                <a:gd name="T3" fmla="*/ 0 h 254"/>
                <a:gd name="T4" fmla="*/ 103 w 198"/>
                <a:gd name="T5" fmla="*/ 0 h 254"/>
                <a:gd name="T6" fmla="*/ 103 w 198"/>
                <a:gd name="T7" fmla="*/ 158 h 254"/>
                <a:gd name="T8" fmla="*/ 198 w 198"/>
                <a:gd name="T9" fmla="*/ 158 h 254"/>
                <a:gd name="T10" fmla="*/ 198 w 198"/>
                <a:gd name="T11" fmla="*/ 38 h 254"/>
                <a:gd name="T12" fmla="*/ 103 w 198"/>
                <a:gd name="T13" fmla="*/ 38 h 254"/>
                <a:gd name="T14" fmla="*/ 0 w 198"/>
                <a:gd name="T15" fmla="*/ 122 h 254"/>
                <a:gd name="T16" fmla="*/ 103 w 198"/>
                <a:gd name="T17" fmla="*/ 12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4">
                  <a:moveTo>
                    <a:pt x="0" y="254"/>
                  </a:moveTo>
                  <a:lnTo>
                    <a:pt x="0" y="0"/>
                  </a:lnTo>
                  <a:lnTo>
                    <a:pt x="103" y="0"/>
                  </a:lnTo>
                  <a:lnTo>
                    <a:pt x="103" y="158"/>
                  </a:lnTo>
                  <a:lnTo>
                    <a:pt x="198" y="158"/>
                  </a:lnTo>
                  <a:lnTo>
                    <a:pt x="198" y="38"/>
                  </a:lnTo>
                  <a:lnTo>
                    <a:pt x="103" y="38"/>
                  </a:lnTo>
                  <a:moveTo>
                    <a:pt x="0" y="122"/>
                  </a:moveTo>
                  <a:lnTo>
                    <a:pt x="103" y="122"/>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88" name="Group 87" descr="Purpose">
            <a:extLst>
              <a:ext uri="{FF2B5EF4-FFF2-40B4-BE49-F238E27FC236}">
                <a16:creationId xmlns:a16="http://schemas.microsoft.com/office/drawing/2014/main" id="{D614D63C-C64B-4FC7-9E45-224301BC44E6}"/>
              </a:ext>
            </a:extLst>
          </p:cNvPr>
          <p:cNvGrpSpPr/>
          <p:nvPr/>
        </p:nvGrpSpPr>
        <p:grpSpPr>
          <a:xfrm>
            <a:off x="6681495" y="5140493"/>
            <a:ext cx="1854856" cy="610489"/>
            <a:chOff x="6763082" y="5099100"/>
            <a:chExt cx="1854856" cy="610489"/>
          </a:xfrm>
        </p:grpSpPr>
        <p:grpSp>
          <p:nvGrpSpPr>
            <p:cNvPr id="82" name="Group 81">
              <a:extLst>
                <a:ext uri="{FF2B5EF4-FFF2-40B4-BE49-F238E27FC236}">
                  <a16:creationId xmlns:a16="http://schemas.microsoft.com/office/drawing/2014/main" id="{DEFC059E-56E8-4248-8E6B-FC9CA8242652}"/>
                </a:ext>
              </a:extLst>
            </p:cNvPr>
            <p:cNvGrpSpPr/>
            <p:nvPr/>
          </p:nvGrpSpPr>
          <p:grpSpPr>
            <a:xfrm>
              <a:off x="6763082" y="5099100"/>
              <a:ext cx="1854856" cy="610489"/>
              <a:chOff x="2259140" y="3618075"/>
              <a:chExt cx="1854856" cy="610489"/>
            </a:xfrm>
          </p:grpSpPr>
          <p:sp>
            <p:nvSpPr>
              <p:cNvPr id="84" name="Rectangle: Rounded Corners 83">
                <a:extLst>
                  <a:ext uri="{FF2B5EF4-FFF2-40B4-BE49-F238E27FC236}">
                    <a16:creationId xmlns:a16="http://schemas.microsoft.com/office/drawing/2014/main" id="{3A855AAD-6D47-4B8E-891C-ABBC731D7B38}"/>
                  </a:ext>
                </a:extLst>
              </p:cNvPr>
              <p:cNvSpPr/>
              <p:nvPr/>
            </p:nvSpPr>
            <p:spPr bwMode="auto">
              <a:xfrm>
                <a:off x="2259140" y="3618075"/>
                <a:ext cx="1854856" cy="60950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5" name="Text Placeholder 8">
                <a:extLst>
                  <a:ext uri="{FF2B5EF4-FFF2-40B4-BE49-F238E27FC236}">
                    <a16:creationId xmlns:a16="http://schemas.microsoft.com/office/drawing/2014/main" id="{E46CF060-0F7E-4ED8-B0D2-E2AD733CF299}"/>
                  </a:ext>
                </a:extLst>
              </p:cNvPr>
              <p:cNvSpPr txBox="1">
                <a:spLocks/>
              </p:cNvSpPr>
              <p:nvPr/>
            </p:nvSpPr>
            <p:spPr>
              <a:xfrm>
                <a:off x="2871270" y="3820109"/>
                <a:ext cx="1242726" cy="221599"/>
              </a:xfrm>
              <a:prstGeom prst="rect">
                <a:avLst/>
              </a:prstGeom>
            </p:spPr>
            <p:txBody>
              <a:bodyPr vert="horz" wrap="square" lIns="182880" tIns="0" rIns="27432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a:solidFill>
                      <a:schemeClr val="bg1"/>
                    </a:solidFill>
                    <a:latin typeface="+mj-lt"/>
                  </a:rPr>
                  <a:t>Purpose</a:t>
                </a:r>
              </a:p>
            </p:txBody>
          </p:sp>
          <p:sp>
            <p:nvSpPr>
              <p:cNvPr id="86" name="Oval 85">
                <a:extLst>
                  <a:ext uri="{FF2B5EF4-FFF2-40B4-BE49-F238E27FC236}">
                    <a16:creationId xmlns:a16="http://schemas.microsoft.com/office/drawing/2014/main" id="{CD7CEBA2-A1C3-4F98-8143-BFC728B853C5}"/>
                  </a:ext>
                  <a:ext uri="{C183D7F6-B498-43B3-948B-1728B52AA6E4}">
                    <adec:decorative xmlns:adec="http://schemas.microsoft.com/office/drawing/2017/decorative" val="1"/>
                  </a:ext>
                </a:extLst>
              </p:cNvPr>
              <p:cNvSpPr/>
              <p:nvPr/>
            </p:nvSpPr>
            <p:spPr bwMode="auto">
              <a:xfrm>
                <a:off x="2263633" y="3619520"/>
                <a:ext cx="609044" cy="609044"/>
              </a:xfrm>
              <a:prstGeom prst="ellipse">
                <a:avLst/>
              </a:prstGeom>
              <a:solidFill>
                <a:schemeClr val="accent2"/>
              </a:solidFill>
              <a:ln w="63500"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87" name="people_12" title="Icon of three people">
              <a:extLst>
                <a:ext uri="{FF2B5EF4-FFF2-40B4-BE49-F238E27FC236}">
                  <a16:creationId xmlns:a16="http://schemas.microsoft.com/office/drawing/2014/main" id="{224919A1-9E95-4C14-A9F4-AD503C0273C4}"/>
                </a:ext>
              </a:extLst>
            </p:cNvPr>
            <p:cNvSpPr>
              <a:spLocks noChangeAspect="1" noEditPoints="1"/>
            </p:cNvSpPr>
            <p:nvPr/>
          </p:nvSpPr>
          <p:spPr bwMode="auto">
            <a:xfrm>
              <a:off x="6908423" y="5273655"/>
              <a:ext cx="324152" cy="27655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chemeClr val="bg1"/>
                </a:solidFill>
                <a:effectLst/>
                <a:uLnTx/>
                <a:uFillTx/>
                <a:latin typeface="Segoe UI"/>
                <a:ea typeface="+mn-ea"/>
                <a:cs typeface="+mn-cs"/>
              </a:endParaRPr>
            </a:p>
          </p:txBody>
        </p:sp>
      </p:grpSp>
      <p:grpSp>
        <p:nvGrpSpPr>
          <p:cNvPr id="93" name="Group 92" descr="Focus">
            <a:extLst>
              <a:ext uri="{FF2B5EF4-FFF2-40B4-BE49-F238E27FC236}">
                <a16:creationId xmlns:a16="http://schemas.microsoft.com/office/drawing/2014/main" id="{A520A3C0-4F4E-4ECE-8EA4-464CB5AA5F2F}"/>
              </a:ext>
            </a:extLst>
          </p:cNvPr>
          <p:cNvGrpSpPr/>
          <p:nvPr/>
        </p:nvGrpSpPr>
        <p:grpSpPr>
          <a:xfrm>
            <a:off x="3793649" y="5138542"/>
            <a:ext cx="1648996" cy="610489"/>
            <a:chOff x="3793649" y="5138542"/>
            <a:chExt cx="1648996" cy="610489"/>
          </a:xfrm>
        </p:grpSpPr>
        <p:grpSp>
          <p:nvGrpSpPr>
            <p:cNvPr id="61" name="Group 60">
              <a:extLst>
                <a:ext uri="{FF2B5EF4-FFF2-40B4-BE49-F238E27FC236}">
                  <a16:creationId xmlns:a16="http://schemas.microsoft.com/office/drawing/2014/main" id="{8C6824E3-C0CB-4B0B-AF58-D82E5B09E348}"/>
                </a:ext>
              </a:extLst>
            </p:cNvPr>
            <p:cNvGrpSpPr/>
            <p:nvPr/>
          </p:nvGrpSpPr>
          <p:grpSpPr>
            <a:xfrm>
              <a:off x="3793649" y="5138542"/>
              <a:ext cx="1648996" cy="610489"/>
              <a:chOff x="2826958" y="3618075"/>
              <a:chExt cx="1648996" cy="610489"/>
            </a:xfrm>
          </p:grpSpPr>
          <p:sp>
            <p:nvSpPr>
              <p:cNvPr id="62" name="Rectangle: Rounded Corners 61">
                <a:extLst>
                  <a:ext uri="{FF2B5EF4-FFF2-40B4-BE49-F238E27FC236}">
                    <a16:creationId xmlns:a16="http://schemas.microsoft.com/office/drawing/2014/main" id="{7182328D-FE7F-407B-A0FC-9F73F4747FE9}"/>
                  </a:ext>
                </a:extLst>
              </p:cNvPr>
              <p:cNvSpPr/>
              <p:nvPr/>
            </p:nvSpPr>
            <p:spPr bwMode="auto">
              <a:xfrm>
                <a:off x="2826958" y="3618075"/>
                <a:ext cx="1648994" cy="60950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3" name="Text Placeholder 8">
                <a:extLst>
                  <a:ext uri="{FF2B5EF4-FFF2-40B4-BE49-F238E27FC236}">
                    <a16:creationId xmlns:a16="http://schemas.microsoft.com/office/drawing/2014/main" id="{C99CD77C-AFA8-4CFF-903C-05499DA15BFA}"/>
                  </a:ext>
                </a:extLst>
              </p:cNvPr>
              <p:cNvSpPr txBox="1">
                <a:spLocks/>
              </p:cNvSpPr>
              <p:nvPr/>
            </p:nvSpPr>
            <p:spPr>
              <a:xfrm>
                <a:off x="2826958" y="3820109"/>
                <a:ext cx="1033089" cy="221599"/>
              </a:xfrm>
              <a:prstGeom prst="rect">
                <a:avLst/>
              </a:prstGeom>
            </p:spPr>
            <p:txBody>
              <a:bodyPr vert="horz" wrap="square" lIns="274320" tIns="0" rIns="18288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a:solidFill>
                      <a:schemeClr val="bg1"/>
                    </a:solidFill>
                    <a:latin typeface="+mj-lt"/>
                  </a:rPr>
                  <a:t>Focus</a:t>
                </a:r>
              </a:p>
            </p:txBody>
          </p:sp>
          <p:sp>
            <p:nvSpPr>
              <p:cNvPr id="64" name="Oval 63">
                <a:extLst>
                  <a:ext uri="{FF2B5EF4-FFF2-40B4-BE49-F238E27FC236}">
                    <a16:creationId xmlns:a16="http://schemas.microsoft.com/office/drawing/2014/main" id="{A2C2FBD3-B164-4936-9667-FFC1A097E2F0}"/>
                  </a:ext>
                  <a:ext uri="{C183D7F6-B498-43B3-948B-1728B52AA6E4}">
                    <adec:decorative xmlns:adec="http://schemas.microsoft.com/office/drawing/2017/decorative" val="1"/>
                  </a:ext>
                </a:extLst>
              </p:cNvPr>
              <p:cNvSpPr/>
              <p:nvPr/>
            </p:nvSpPr>
            <p:spPr bwMode="auto">
              <a:xfrm>
                <a:off x="3866910" y="3619520"/>
                <a:ext cx="609044" cy="609044"/>
              </a:xfrm>
              <a:prstGeom prst="ellipse">
                <a:avLst/>
              </a:prstGeom>
              <a:solidFill>
                <a:schemeClr val="accent2"/>
              </a:solidFill>
              <a:ln w="63500"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89" name="Eye" title="Icon of an eye">
              <a:extLst>
                <a:ext uri="{FF2B5EF4-FFF2-40B4-BE49-F238E27FC236}">
                  <a16:creationId xmlns:a16="http://schemas.microsoft.com/office/drawing/2014/main" id="{CB6EABFE-61A8-427D-9FDB-B4A2F377A235}"/>
                </a:ext>
              </a:extLst>
            </p:cNvPr>
            <p:cNvSpPr>
              <a:spLocks noChangeAspect="1" noEditPoints="1"/>
            </p:cNvSpPr>
            <p:nvPr/>
          </p:nvSpPr>
          <p:spPr bwMode="auto">
            <a:xfrm>
              <a:off x="4953155" y="5340576"/>
              <a:ext cx="365496" cy="201798"/>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94" name="Group 93" descr="Connection">
            <a:extLst>
              <a:ext uri="{FF2B5EF4-FFF2-40B4-BE49-F238E27FC236}">
                <a16:creationId xmlns:a16="http://schemas.microsoft.com/office/drawing/2014/main" id="{8A320B5D-4DDC-4C18-B3F7-EA8E7DBE4831}"/>
              </a:ext>
            </a:extLst>
          </p:cNvPr>
          <p:cNvGrpSpPr/>
          <p:nvPr/>
        </p:nvGrpSpPr>
        <p:grpSpPr>
          <a:xfrm>
            <a:off x="2418911" y="3612526"/>
            <a:ext cx="2216816" cy="610489"/>
            <a:chOff x="2418911" y="3612526"/>
            <a:chExt cx="2216816" cy="610489"/>
          </a:xfrm>
        </p:grpSpPr>
        <p:grpSp>
          <p:nvGrpSpPr>
            <p:cNvPr id="73" name="Group 72">
              <a:extLst>
                <a:ext uri="{FF2B5EF4-FFF2-40B4-BE49-F238E27FC236}">
                  <a16:creationId xmlns:a16="http://schemas.microsoft.com/office/drawing/2014/main" id="{10B51C53-B69B-4785-AE24-10F26FB15512}"/>
                </a:ext>
              </a:extLst>
            </p:cNvPr>
            <p:cNvGrpSpPr/>
            <p:nvPr/>
          </p:nvGrpSpPr>
          <p:grpSpPr>
            <a:xfrm>
              <a:off x="2418911" y="3612526"/>
              <a:ext cx="2216816" cy="610489"/>
              <a:chOff x="2259138" y="3618075"/>
              <a:chExt cx="2216816" cy="610489"/>
            </a:xfrm>
          </p:grpSpPr>
          <p:sp>
            <p:nvSpPr>
              <p:cNvPr id="56" name="Rectangle: Rounded Corners 55">
                <a:extLst>
                  <a:ext uri="{FF2B5EF4-FFF2-40B4-BE49-F238E27FC236}">
                    <a16:creationId xmlns:a16="http://schemas.microsoft.com/office/drawing/2014/main" id="{15E10FF4-2588-4F81-A55D-3A10FDE60159}"/>
                  </a:ext>
                </a:extLst>
              </p:cNvPr>
              <p:cNvSpPr/>
              <p:nvPr/>
            </p:nvSpPr>
            <p:spPr bwMode="auto">
              <a:xfrm>
                <a:off x="2259140" y="3618075"/>
                <a:ext cx="2216812" cy="60950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7" name="Text Placeholder 8">
                <a:extLst>
                  <a:ext uri="{FF2B5EF4-FFF2-40B4-BE49-F238E27FC236}">
                    <a16:creationId xmlns:a16="http://schemas.microsoft.com/office/drawing/2014/main" id="{C152B44A-A282-4652-BD42-813AF46A7DE2}"/>
                  </a:ext>
                </a:extLst>
              </p:cNvPr>
              <p:cNvSpPr txBox="1">
                <a:spLocks/>
              </p:cNvSpPr>
              <p:nvPr/>
            </p:nvSpPr>
            <p:spPr>
              <a:xfrm>
                <a:off x="2259138" y="3820109"/>
                <a:ext cx="1611017" cy="221599"/>
              </a:xfrm>
              <a:prstGeom prst="rect">
                <a:avLst/>
              </a:prstGeom>
            </p:spPr>
            <p:txBody>
              <a:bodyPr vert="horz" wrap="square" lIns="274320" tIns="0" rIns="18288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a:solidFill>
                      <a:schemeClr val="bg1"/>
                    </a:solidFill>
                    <a:latin typeface="+mj-lt"/>
                  </a:rPr>
                  <a:t>Connection</a:t>
                </a:r>
              </a:p>
            </p:txBody>
          </p:sp>
          <p:sp>
            <p:nvSpPr>
              <p:cNvPr id="58" name="Oval 57">
                <a:extLst>
                  <a:ext uri="{FF2B5EF4-FFF2-40B4-BE49-F238E27FC236}">
                    <a16:creationId xmlns:a16="http://schemas.microsoft.com/office/drawing/2014/main" id="{7DA7D57D-9584-4A94-B773-78D9ADFFF81D}"/>
                  </a:ext>
                  <a:ext uri="{C183D7F6-B498-43B3-948B-1728B52AA6E4}">
                    <adec:decorative xmlns:adec="http://schemas.microsoft.com/office/drawing/2017/decorative" val="1"/>
                  </a:ext>
                </a:extLst>
              </p:cNvPr>
              <p:cNvSpPr/>
              <p:nvPr/>
            </p:nvSpPr>
            <p:spPr bwMode="auto">
              <a:xfrm>
                <a:off x="3866910" y="3619520"/>
                <a:ext cx="609044" cy="609044"/>
              </a:xfrm>
              <a:prstGeom prst="ellipse">
                <a:avLst/>
              </a:prstGeom>
              <a:solidFill>
                <a:schemeClr val="accent2"/>
              </a:solidFill>
              <a:ln w="63500"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80" name="Relationship_F003" title="Icon of three boxes connected by lines">
              <a:extLst>
                <a:ext uri="{FF2B5EF4-FFF2-40B4-BE49-F238E27FC236}">
                  <a16:creationId xmlns:a16="http://schemas.microsoft.com/office/drawing/2014/main" id="{4AA96306-1EB4-4046-A27D-52A8047D2003}"/>
                </a:ext>
              </a:extLst>
            </p:cNvPr>
            <p:cNvSpPr>
              <a:spLocks noChangeAspect="1" noEditPoints="1"/>
            </p:cNvSpPr>
            <p:nvPr/>
          </p:nvSpPr>
          <p:spPr bwMode="auto">
            <a:xfrm>
              <a:off x="4143688" y="3759111"/>
              <a:ext cx="330290" cy="308924"/>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74" name="Group 73" descr="Wellbeing">
            <a:extLst>
              <a:ext uri="{FF2B5EF4-FFF2-40B4-BE49-F238E27FC236}">
                <a16:creationId xmlns:a16="http://schemas.microsoft.com/office/drawing/2014/main" id="{65AE8FB7-0FF6-43D1-BABF-336BF40AC975}"/>
              </a:ext>
            </a:extLst>
          </p:cNvPr>
          <p:cNvGrpSpPr/>
          <p:nvPr/>
        </p:nvGrpSpPr>
        <p:grpSpPr>
          <a:xfrm>
            <a:off x="3376569" y="2086510"/>
            <a:ext cx="2066076" cy="610489"/>
            <a:chOff x="3319497" y="2028287"/>
            <a:chExt cx="2066076" cy="610489"/>
          </a:xfrm>
        </p:grpSpPr>
        <p:sp>
          <p:nvSpPr>
            <p:cNvPr id="42" name="Rectangle: Rounded Corners 41">
              <a:extLst>
                <a:ext uri="{FF2B5EF4-FFF2-40B4-BE49-F238E27FC236}">
                  <a16:creationId xmlns:a16="http://schemas.microsoft.com/office/drawing/2014/main" id="{A0C6AE6E-18E2-49FB-B709-628562F6D37C}"/>
                </a:ext>
              </a:extLst>
            </p:cNvPr>
            <p:cNvSpPr/>
            <p:nvPr/>
          </p:nvSpPr>
          <p:spPr bwMode="auto">
            <a:xfrm>
              <a:off x="3319497" y="2028287"/>
              <a:ext cx="2066073" cy="60950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8">
              <a:extLst>
                <a:ext uri="{FF2B5EF4-FFF2-40B4-BE49-F238E27FC236}">
                  <a16:creationId xmlns:a16="http://schemas.microsoft.com/office/drawing/2014/main" id="{F19C4457-2AEF-4096-A122-E748210CFF74}"/>
                </a:ext>
              </a:extLst>
            </p:cNvPr>
            <p:cNvSpPr txBox="1">
              <a:spLocks/>
            </p:cNvSpPr>
            <p:nvPr/>
          </p:nvSpPr>
          <p:spPr>
            <a:xfrm>
              <a:off x="3321576" y="2230321"/>
              <a:ext cx="1466890" cy="221599"/>
            </a:xfrm>
            <a:prstGeom prst="rect">
              <a:avLst/>
            </a:prstGeom>
          </p:spPr>
          <p:txBody>
            <a:bodyPr vert="horz" wrap="square" lIns="274320" tIns="0" rIns="18288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SzTx/>
              </a:pPr>
              <a:r>
                <a:rPr lang="en-US">
                  <a:solidFill>
                    <a:schemeClr val="bg1"/>
                  </a:solidFill>
                  <a:latin typeface="+mj-lt"/>
                </a:rPr>
                <a:t>Wellbeing</a:t>
              </a:r>
            </a:p>
          </p:txBody>
        </p:sp>
        <p:sp>
          <p:nvSpPr>
            <p:cNvPr id="35" name="Oval 34">
              <a:extLst>
                <a:ext uri="{FF2B5EF4-FFF2-40B4-BE49-F238E27FC236}">
                  <a16:creationId xmlns:a16="http://schemas.microsoft.com/office/drawing/2014/main" id="{FC5FEFA1-7B8A-44E1-BDF7-2DAF79F33EAB}"/>
                </a:ext>
                <a:ext uri="{C183D7F6-B498-43B3-948B-1728B52AA6E4}">
                  <adec:decorative xmlns:adec="http://schemas.microsoft.com/office/drawing/2017/decorative" val="1"/>
                </a:ext>
              </a:extLst>
            </p:cNvPr>
            <p:cNvSpPr/>
            <p:nvPr/>
          </p:nvSpPr>
          <p:spPr bwMode="auto">
            <a:xfrm>
              <a:off x="4776529" y="2029732"/>
              <a:ext cx="609044" cy="609044"/>
            </a:xfrm>
            <a:prstGeom prst="ellipse">
              <a:avLst/>
            </a:prstGeom>
            <a:solidFill>
              <a:schemeClr val="accent2"/>
            </a:solidFill>
            <a:ln w="63500" cap="flat">
              <a:noFill/>
              <a:prstDash val="solid"/>
              <a:miter/>
            </a:ln>
            <a:effectLst>
              <a:outerShdw blurRad="88900" dist="25400" dir="2700000" sx="102000" sy="102000" algn="ctr"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3" name="heart" title="Icon of a heart">
              <a:extLst>
                <a:ext uri="{FF2B5EF4-FFF2-40B4-BE49-F238E27FC236}">
                  <a16:creationId xmlns:a16="http://schemas.microsoft.com/office/drawing/2014/main" id="{7CB3A2E9-A30C-4866-90BD-3F21390EBA40}"/>
                </a:ext>
              </a:extLst>
            </p:cNvPr>
            <p:cNvSpPr>
              <a:spLocks noChangeAspect="1"/>
            </p:cNvSpPr>
            <p:nvPr/>
          </p:nvSpPr>
          <p:spPr bwMode="auto">
            <a:xfrm>
              <a:off x="4935328" y="2208439"/>
              <a:ext cx="291450" cy="265364"/>
            </a:xfrm>
            <a:custGeom>
              <a:avLst/>
              <a:gdLst>
                <a:gd name="T0" fmla="*/ 164 w 328"/>
                <a:gd name="T1" fmla="*/ 298 h 298"/>
                <a:gd name="T2" fmla="*/ 131 w 328"/>
                <a:gd name="T3" fmla="*/ 265 h 298"/>
                <a:gd name="T4" fmla="*/ 25 w 328"/>
                <a:gd name="T5" fmla="*/ 156 h 298"/>
                <a:gd name="T6" fmla="*/ 26 w 328"/>
                <a:gd name="T7" fmla="*/ 156 h 298"/>
                <a:gd name="T8" fmla="*/ 0 w 328"/>
                <a:gd name="T9" fmla="*/ 92 h 298"/>
                <a:gd name="T10" fmla="*/ 92 w 328"/>
                <a:gd name="T11" fmla="*/ 0 h 298"/>
                <a:gd name="T12" fmla="*/ 164 w 328"/>
                <a:gd name="T13" fmla="*/ 35 h 298"/>
                <a:gd name="T14" fmla="*/ 236 w 328"/>
                <a:gd name="T15" fmla="*/ 0 h 298"/>
                <a:gd name="T16" fmla="*/ 328 w 328"/>
                <a:gd name="T17" fmla="*/ 92 h 298"/>
                <a:gd name="T18" fmla="*/ 302 w 328"/>
                <a:gd name="T19" fmla="*/ 156 h 298"/>
                <a:gd name="T20" fmla="*/ 303 w 328"/>
                <a:gd name="T21" fmla="*/ 156 h 298"/>
                <a:gd name="T22" fmla="*/ 197 w 328"/>
                <a:gd name="T23" fmla="*/ 265 h 298"/>
                <a:gd name="T24" fmla="*/ 164 w 328"/>
                <a:gd name="T25"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298">
                  <a:moveTo>
                    <a:pt x="164" y="298"/>
                  </a:moveTo>
                  <a:cubicBezTo>
                    <a:pt x="131" y="265"/>
                    <a:pt x="131" y="265"/>
                    <a:pt x="131" y="265"/>
                  </a:cubicBezTo>
                  <a:cubicBezTo>
                    <a:pt x="25" y="156"/>
                    <a:pt x="25" y="156"/>
                    <a:pt x="25" y="156"/>
                  </a:cubicBezTo>
                  <a:cubicBezTo>
                    <a:pt x="26" y="156"/>
                    <a:pt x="26" y="156"/>
                    <a:pt x="26" y="156"/>
                  </a:cubicBezTo>
                  <a:cubicBezTo>
                    <a:pt x="10" y="140"/>
                    <a:pt x="0" y="117"/>
                    <a:pt x="0" y="92"/>
                  </a:cubicBezTo>
                  <a:cubicBezTo>
                    <a:pt x="0" y="42"/>
                    <a:pt x="41" y="0"/>
                    <a:pt x="92" y="0"/>
                  </a:cubicBezTo>
                  <a:cubicBezTo>
                    <a:pt x="121" y="0"/>
                    <a:pt x="147" y="14"/>
                    <a:pt x="164" y="35"/>
                  </a:cubicBezTo>
                  <a:cubicBezTo>
                    <a:pt x="181" y="14"/>
                    <a:pt x="207" y="0"/>
                    <a:pt x="236" y="0"/>
                  </a:cubicBezTo>
                  <a:cubicBezTo>
                    <a:pt x="287" y="0"/>
                    <a:pt x="328" y="42"/>
                    <a:pt x="328" y="92"/>
                  </a:cubicBezTo>
                  <a:cubicBezTo>
                    <a:pt x="328" y="117"/>
                    <a:pt x="318" y="140"/>
                    <a:pt x="302" y="156"/>
                  </a:cubicBezTo>
                  <a:cubicBezTo>
                    <a:pt x="303" y="156"/>
                    <a:pt x="303" y="156"/>
                    <a:pt x="303" y="156"/>
                  </a:cubicBezTo>
                  <a:cubicBezTo>
                    <a:pt x="197" y="265"/>
                    <a:pt x="197" y="265"/>
                    <a:pt x="197" y="265"/>
                  </a:cubicBezTo>
                  <a:lnTo>
                    <a:pt x="164" y="298"/>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rgbClr val="505050"/>
                </a:solidFill>
                <a:effectLst/>
                <a:uLnTx/>
                <a:uFillTx/>
                <a:latin typeface="Segoe UI"/>
                <a:ea typeface="+mn-ea"/>
                <a:cs typeface="+mn-cs"/>
              </a:endParaRPr>
            </a:p>
          </p:txBody>
        </p:sp>
      </p:grpSp>
      <p:sp>
        <p:nvSpPr>
          <p:cNvPr id="3" name="TextBox 2">
            <a:extLst>
              <a:ext uri="{FF2B5EF4-FFF2-40B4-BE49-F238E27FC236}">
                <a16:creationId xmlns:a16="http://schemas.microsoft.com/office/drawing/2014/main" id="{8F2D7539-5839-4E72-BA7C-8C6A957DF15D}"/>
              </a:ext>
            </a:extLst>
          </p:cNvPr>
          <p:cNvSpPr txBox="1"/>
          <p:nvPr/>
        </p:nvSpPr>
        <p:spPr>
          <a:xfrm>
            <a:off x="385595" y="6405749"/>
            <a:ext cx="6600422" cy="246221"/>
          </a:xfrm>
          <a:prstGeom prst="rect">
            <a:avLst/>
          </a:prstGeom>
          <a:noFill/>
        </p:spPr>
        <p:txBody>
          <a:bodyPr wrap="square">
            <a:spAutoFit/>
          </a:bodyPr>
          <a:lstStyle/>
          <a:p>
            <a:pPr algn="l"/>
            <a:r>
              <a:rPr lang="en-US" sz="1000" b="0" i="0">
                <a:effectLst/>
                <a:latin typeface="Segoe UI" panose="020B0502040204020203" pitchFamily="34" charset="0"/>
              </a:rPr>
              <a:t>Source: Adapted from Glint's </a:t>
            </a:r>
            <a:r>
              <a:rPr lang="en-US" sz="1000" b="0" i="0">
                <a:effectLst/>
                <a:latin typeface="Segoe UI" panose="020B0502040204020203" pitchFamily="34" charset="0"/>
                <a:hlinkClick r:id="rId5"/>
              </a:rPr>
              <a:t>People Success Pillars</a:t>
            </a:r>
            <a:endParaRPr lang="en-US" sz="1000" b="0" i="0">
              <a:effectLst/>
              <a:latin typeface="Segoe UI" panose="020B0502040204020203" pitchFamily="34" charset="0"/>
            </a:endParaRPr>
          </a:p>
        </p:txBody>
      </p:sp>
    </p:spTree>
    <p:extLst>
      <p:ext uri="{BB962C8B-B14F-4D97-AF65-F5344CB8AC3E}">
        <p14:creationId xmlns:p14="http://schemas.microsoft.com/office/powerpoint/2010/main" val="377355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50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par>
                                <p:cTn id="16" presetID="10" presetClass="entr" presetSubtype="0" fill="hold" nodeType="withEffect">
                                  <p:stCondLst>
                                    <p:cond delay="50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par>
                                <p:cTn id="19" presetID="10" presetClass="entr" presetSubtype="0" fill="hold" nodeType="withEffect">
                                  <p:stCondLst>
                                    <p:cond delay="50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50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10" presetClass="entr" presetSubtype="0" fill="hold" nodeType="withEffect">
                                  <p:stCondLst>
                                    <p:cond delay="50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par>
                                <p:cTn id="28" presetID="10" presetClass="entr" presetSubtype="0" fill="hold" nodeType="withEffect">
                                  <p:stCondLst>
                                    <p:cond delay="50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3244320C-6DA3-4C51-8D5C-5F899EC62709}" vid="{E18424FC-33FC-4E56-9E4A-43E137DCFF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9-51056_Build 2019 Keynote_Light Gray Template">
  <a:themeElements>
    <a:clrScheme name="MVP Summit 2020 1">
      <a:dk1>
        <a:srgbClr val="000000"/>
      </a:dk1>
      <a:lt1>
        <a:srgbClr val="FFFFFF"/>
      </a:lt1>
      <a:dk2>
        <a:srgbClr val="243A5E"/>
      </a:dk2>
      <a:lt2>
        <a:srgbClr val="E6E6E6"/>
      </a:lt2>
      <a:accent1>
        <a:srgbClr val="0078D4"/>
      </a:accent1>
      <a:accent2>
        <a:srgbClr val="50E6FF"/>
      </a:accent2>
      <a:accent3>
        <a:srgbClr val="008575"/>
      </a:accent3>
      <a:accent4>
        <a:srgbClr val="274B47"/>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VP20_Summit_PPT_Designer_Final.potx" id="{ABE74EFB-5AF6-4489-A466-F67FD8D38016}" vid="{ACDA2A1A-02D8-4833-BC41-6E40FCB84C0B}"/>
    </a:ext>
  </a:extLst>
</a:theme>
</file>

<file path=ppt/theme/theme4.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5.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d676db8d-d3a2-4010-9104-a6d8cd8d837d" xsi:nil="true"/>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ImageTagsTaxHTField xmlns="d676db8d-d3a2-4010-9104-a6d8cd8d837d">
      <Terms xmlns="http://schemas.microsoft.com/office/infopath/2007/PartnerControls"/>
    </ImageTagsTaxHTField>
    <TaxCatchAll xmlns="230e9df3-be65-4c73-a93b-d1236ebd677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9" ma:contentTypeDescription="Create a new document." ma:contentTypeScope="" ma:versionID="3b1d34f16d86869e6a81554f71254983">
  <xsd:schema xmlns:xsd="http://www.w3.org/2001/XMLSchema" xmlns:xs="http://www.w3.org/2001/XMLSchema" xmlns:p="http://schemas.microsoft.com/office/2006/metadata/properties" xmlns:ns2="d676db8d-d3a2-4010-9104-a6d8cd8d837d" xmlns:ns3="305e8b09-682e-4eac-98e6-2927ef653918" xmlns:ns4="230e9df3-be65-4c73-a93b-d1236ebd677e" targetNamespace="http://schemas.microsoft.com/office/2006/metadata/properties" ma:root="true" ma:fieldsID="ff1f7fc5b399b68f3fe804ba2711a751" ns2:_="" ns3:_="" ns4:_="">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BlogAuthor" ma:index="19"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20" nillable="true" ma:displayName="Blog Publishing Timing" ma:format="DateOnly" ma:internalName="BlogPublishingTiming">
      <xsd:simpleType>
        <xsd:restriction base="dms:DateTime"/>
      </xsd:simpleType>
    </xsd:element>
    <xsd:element name="BlogTitle" ma:index="21" nillable="true" ma:displayName="Blog Title" ma:format="Dropdown" ma:internalName="BlogTitle">
      <xsd:simpleType>
        <xsd:restriction base="dms:Text">
          <xsd:maxLength value="255"/>
        </xsd:restriction>
      </xsd:simpleType>
    </xsd:element>
    <xsd:element name="Blog_x0020_Status" ma:index="22"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3" nillable="true" ma:displayName="Length (seconds)" ma:internalName="MediaLengthInSeconds" ma:readOnly="true">
      <xsd:simpleType>
        <xsd:restriction base="dms:Unknown"/>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A052BB10-B9E9-4745-BA25-A22483BEB518}">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Blue_with_white_background_Microsoft_template</Template>
  <TotalTime>0</TotalTime>
  <Words>4038</Words>
  <Application>Microsoft Office PowerPoint</Application>
  <PresentationFormat>Widescreen</PresentationFormat>
  <Paragraphs>315</Paragraphs>
  <Slides>28</Slides>
  <Notes>15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28</vt:i4>
      </vt:variant>
    </vt:vector>
  </HeadingPairs>
  <TitlesOfParts>
    <vt:vector size="44" baseType="lpstr">
      <vt:lpstr>游明朝</vt:lpstr>
      <vt:lpstr>Arial</vt:lpstr>
      <vt:lpstr>Calibri</vt:lpstr>
      <vt:lpstr>Calibri Light</vt:lpstr>
      <vt:lpstr>Consolas</vt:lpstr>
      <vt:lpstr>Segoe UI</vt:lpstr>
      <vt:lpstr>Segoe UI Light</vt:lpstr>
      <vt:lpstr>Segoe UI Semibold</vt:lpstr>
      <vt:lpstr>SegoeUI</vt:lpstr>
      <vt:lpstr>Symbol</vt:lpstr>
      <vt:lpstr>Wingdings</vt:lpstr>
      <vt:lpstr>White Template</vt:lpstr>
      <vt:lpstr>Office Theme</vt:lpstr>
      <vt:lpstr>2_9-51056_Build 2019 Keynote_Light Gray Template</vt:lpstr>
      <vt:lpstr>SOYS FY20</vt:lpstr>
      <vt:lpstr>Office 365 PPT Template - 2017</vt:lpstr>
      <vt:lpstr>Microsoft 365 Champion Community</vt:lpstr>
      <vt:lpstr>Agenda</vt:lpstr>
      <vt:lpstr>PowerPoint Presentation</vt:lpstr>
      <vt:lpstr>Focusing on what matters | Your success, your stories – PowerPoint Live and storytelling</vt:lpstr>
      <vt:lpstr>PowerPoint Presentation</vt:lpstr>
      <vt:lpstr>Use AI features in PowerPoint at every step:  from creating the first slide to engaging your audience</vt:lpstr>
      <vt:lpstr>Storytelling for Microsoft 365 Adoption Champions</vt:lpstr>
      <vt:lpstr>Viva Overview | Discussion around the Viva platform</vt:lpstr>
      <vt:lpstr>Six key elements of a great employee experience </vt:lpstr>
      <vt:lpstr>What is an Employee Experience Platform (EXP)​ A system of experiences that help organizations create a thriving culture with engaged employees and inspiring leaders</vt:lpstr>
      <vt:lpstr>Microsoft Viva Empower people and teams to be their best </vt:lpstr>
      <vt:lpstr>Viva Connections Communications and culture </vt:lpstr>
      <vt:lpstr>Viva Insights Productivity and wellbeing    </vt:lpstr>
      <vt:lpstr>Viva Topics Knowledge and expertise  </vt:lpstr>
      <vt:lpstr>Viva Learning Skilling and growth   </vt:lpstr>
      <vt:lpstr>The Hybrid Workplace | Resources from SharePoint templates to new end user training</vt:lpstr>
      <vt:lpstr>Rethinking the future of work, post-COVID</vt:lpstr>
      <vt:lpstr>Hybrid work resources</vt:lpstr>
      <vt:lpstr>Workplace transformation site template</vt:lpstr>
      <vt:lpstr>Workplace transformation site | Demo</vt:lpstr>
      <vt:lpstr>Hybrid workplace guides</vt:lpstr>
      <vt:lpstr>Hybrid work end user training (in M365 LP) | Demo</vt:lpstr>
      <vt:lpstr>Next steps</vt:lpstr>
      <vt:lpstr>PowerPoint Presentation</vt:lpstr>
      <vt:lpstr>New &amp; upcoming assets | Need to know</vt:lpstr>
      <vt:lpstr>Upcoming events</vt:lpstr>
      <vt:lpstr>Microsoft 365 Champion Community News</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Jessie Hwang</dc:creator>
  <cp:keywords/>
  <dc:description/>
  <cp:lastModifiedBy>Jessie Hwang</cp:lastModifiedBy>
  <cp:revision>1</cp:revision>
  <dcterms:created xsi:type="dcterms:W3CDTF">2021-04-19T22:58:00Z</dcterms:created>
  <dcterms:modified xsi:type="dcterms:W3CDTF">2021-04-28T15:22:07Z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Event Venue">
    <vt:lpwstr/>
  </property>
  <property fmtid="{D5CDD505-2E9C-101B-9397-08002B2CF9AE}" pid="4" name="MSIP_Label_f42aa342-8706-4288-bd11-ebb85995028c_Extended_MSFT_Method">
    <vt:lpwstr>Automatic</vt:lpwstr>
  </property>
  <property fmtid="{D5CDD505-2E9C-101B-9397-08002B2CF9AE}" pid="5" name="MSIP_Label_f42aa342-8706-4288-bd11-ebb85995028c_SetDate">
    <vt:lpwstr>2017-08-29T14:27:20.8568347-07:00</vt:lpwstr>
  </property>
  <property fmtid="{D5CDD505-2E9C-101B-9397-08002B2CF9AE}" pid="6" name="MSIP_Label_f42aa342-8706-4288-bd11-ebb85995028c_Enabled">
    <vt:lpwstr>True</vt:lpwstr>
  </property>
  <property fmtid="{D5CDD505-2E9C-101B-9397-08002B2CF9AE}" pid="7" name="Campaign">
    <vt:lpwstr/>
  </property>
  <property fmtid="{D5CDD505-2E9C-101B-9397-08002B2CF9AE}" pid="8" name="Event1">
    <vt:lpwstr>622;#Unassigned|2c8af875-f38a-40b8-a0a9-056aed3fc8c0</vt:lpwstr>
  </property>
  <property fmtid="{D5CDD505-2E9C-101B-9397-08002B2CF9AE}" pid="9" name="Event Location">
    <vt:lpwstr/>
  </property>
  <property fmtid="{D5CDD505-2E9C-101B-9397-08002B2CF9AE}" pid="10" name="Sensitivity">
    <vt:lpwstr>General</vt:lpwstr>
  </property>
  <property fmtid="{D5CDD505-2E9C-101B-9397-08002B2CF9AE}" pid="11" name="MSIP_Label_f42aa342-8706-4288-bd11-ebb85995028c_Name">
    <vt:lpwstr>General</vt:lpwstr>
  </property>
  <property fmtid="{D5CDD505-2E9C-101B-9397-08002B2CF9AE}" pid="12" name="IsMyDocuments">
    <vt:bool>true</vt:bool>
  </property>
  <property fmtid="{D5CDD505-2E9C-101B-9397-08002B2CF9AE}" pid="13" name="Product">
    <vt:lpwstr/>
  </property>
  <property fmtid="{D5CDD505-2E9C-101B-9397-08002B2CF9AE}" pid="14" name="MSIP_Label_f42aa342-8706-4288-bd11-ebb85995028c_Ref">
    <vt:lpwstr>https://api.informationprotection.azure.com/api/72f988bf-86f1-41af-91ab-2d7cd011db47</vt:lpwstr>
  </property>
  <property fmtid="{D5CDD505-2E9C-101B-9397-08002B2CF9AE}" pid="15" name="MSIP_Label_f42aa342-8706-4288-bd11-ebb85995028c_SiteId">
    <vt:lpwstr>72f988bf-86f1-41af-91ab-2d7cd011db47</vt:lpwstr>
  </property>
  <property fmtid="{D5CDD505-2E9C-101B-9397-08002B2CF9AE}" pid="16" name="Audience">
    <vt:lpwstr/>
  </property>
  <property fmtid="{D5CDD505-2E9C-101B-9397-08002B2CF9AE}" pid="17" name="Track">
    <vt:lpwstr/>
  </property>
  <property fmtid="{D5CDD505-2E9C-101B-9397-08002B2CF9AE}" pid="18" name="MediaServiceImageTags">
    <vt:lpwstr/>
  </property>
</Properties>
</file>