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4901" r:id="rId6"/>
    <p:sldMasterId id="2147484908" r:id="rId7"/>
    <p:sldMasterId id="2147483693" r:id="rId8"/>
    <p:sldMasterId id="2147485082" r:id="rId9"/>
    <p:sldMasterId id="2147483660" r:id="rId10"/>
  </p:sldMasterIdLst>
  <p:notesMasterIdLst>
    <p:notesMasterId r:id="rId28"/>
  </p:notesMasterIdLst>
  <p:sldIdLst>
    <p:sldId id="259" r:id="rId11"/>
    <p:sldId id="1566" r:id="rId12"/>
    <p:sldId id="5580" r:id="rId13"/>
    <p:sldId id="5582" r:id="rId14"/>
    <p:sldId id="2076136359" r:id="rId15"/>
    <p:sldId id="2076136346" r:id="rId16"/>
    <p:sldId id="11245" r:id="rId17"/>
    <p:sldId id="2076136352" r:id="rId18"/>
    <p:sldId id="11260" r:id="rId19"/>
    <p:sldId id="2076136377" r:id="rId20"/>
    <p:sldId id="2076136378" r:id="rId21"/>
    <p:sldId id="2076136376" r:id="rId22"/>
    <p:sldId id="11251" r:id="rId23"/>
    <p:sldId id="11243" r:id="rId24"/>
    <p:sldId id="2076136358" r:id="rId25"/>
    <p:sldId id="265" r:id="rId26"/>
    <p:sldId id="112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64493-8C95-4692-BCA5-596C53082017}" v="1" dt="2020-01-23T07:39:17.853"/>
    <p1510:client id="{7B0F7C51-935D-4910-8DE7-6EFDF3B4A357}" v="73" dt="2020-01-22T09:37:10.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2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 Id="rId8" Type="http://schemas.openxmlformats.org/officeDocument/2006/relationships/slideMaster" Target="slideMasters/slideMaster5.xml"/></Relationships>
</file>

<file path=ppt/diagrams/_rels/data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Events and 2020 Meeting Schedule</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2400" dirty="0"/>
            <a:t>Getting Started with Office 365 </a:t>
          </a:r>
          <a:r>
            <a:rPr lang="en-US" sz="2400" dirty="0" err="1"/>
            <a:t>ProPlus</a:t>
          </a:r>
          <a:endParaRPr lang="en-US" sz="2400" dirty="0"/>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a:t>A New Decade</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A2FDF0-B64D-4F18-9836-97037CB4A942}"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E26AEAA4-5DBE-4F6D-8BBB-AD2369686587}">
      <dgm:prSet/>
      <dgm:spPr/>
      <dgm:t>
        <a:bodyPr/>
        <a:lstStyle/>
        <a:p>
          <a:r>
            <a:rPr lang="en-US"/>
            <a:t>What did I accomplish in the last 10 years? </a:t>
          </a:r>
        </a:p>
      </dgm:t>
    </dgm:pt>
    <dgm:pt modelId="{D95614B3-77D8-43D9-8208-F8BCA3F892CC}" type="parTrans" cxnId="{2F33F381-737F-4A27-A3EC-3577C5148692}">
      <dgm:prSet/>
      <dgm:spPr/>
      <dgm:t>
        <a:bodyPr/>
        <a:lstStyle/>
        <a:p>
          <a:endParaRPr lang="en-US"/>
        </a:p>
      </dgm:t>
    </dgm:pt>
    <dgm:pt modelId="{A8625CF3-4E3F-4A6E-92E3-6C6361C675C5}" type="sibTrans" cxnId="{2F33F381-737F-4A27-A3EC-3577C5148692}">
      <dgm:prSet/>
      <dgm:spPr/>
      <dgm:t>
        <a:bodyPr/>
        <a:lstStyle/>
        <a:p>
          <a:endParaRPr lang="en-US"/>
        </a:p>
      </dgm:t>
    </dgm:pt>
    <dgm:pt modelId="{87CB9DBF-65CC-4DB6-ADEF-425ED44097D4}">
      <dgm:prSet/>
      <dgm:spPr/>
      <dgm:t>
        <a:bodyPr/>
        <a:lstStyle/>
        <a:p>
          <a:r>
            <a:rPr lang="en-US"/>
            <a:t>What are the top 3 things I’d like to have done differently?</a:t>
          </a:r>
        </a:p>
      </dgm:t>
    </dgm:pt>
    <dgm:pt modelId="{50B2F0F2-988F-431E-B7B2-E006B06139F7}" type="parTrans" cxnId="{36B1700A-A7DD-4B00-A62C-CB09A7560835}">
      <dgm:prSet/>
      <dgm:spPr/>
      <dgm:t>
        <a:bodyPr/>
        <a:lstStyle/>
        <a:p>
          <a:endParaRPr lang="en-US"/>
        </a:p>
      </dgm:t>
    </dgm:pt>
    <dgm:pt modelId="{CB19EF9E-1241-4441-B9E0-D422E921324A}" type="sibTrans" cxnId="{36B1700A-A7DD-4B00-A62C-CB09A7560835}">
      <dgm:prSet/>
      <dgm:spPr/>
      <dgm:t>
        <a:bodyPr/>
        <a:lstStyle/>
        <a:p>
          <a:endParaRPr lang="en-US"/>
        </a:p>
      </dgm:t>
    </dgm:pt>
    <dgm:pt modelId="{A5380AF3-F568-4334-A7AB-FB0BD0F377D1}">
      <dgm:prSet/>
      <dgm:spPr/>
      <dgm:t>
        <a:bodyPr/>
        <a:lstStyle/>
        <a:p>
          <a:r>
            <a:rPr lang="en-US"/>
            <a:t>What are my top goals for the next 10 years?</a:t>
          </a:r>
        </a:p>
      </dgm:t>
    </dgm:pt>
    <dgm:pt modelId="{E2961FE8-155B-42C2-B187-E742625D50F7}" type="parTrans" cxnId="{824A864E-9C65-4403-A40E-E1192B98F6B8}">
      <dgm:prSet/>
      <dgm:spPr/>
      <dgm:t>
        <a:bodyPr/>
        <a:lstStyle/>
        <a:p>
          <a:endParaRPr lang="en-US"/>
        </a:p>
      </dgm:t>
    </dgm:pt>
    <dgm:pt modelId="{EA4E5AA1-F8F3-48E3-9B22-998DD13B59CA}" type="sibTrans" cxnId="{824A864E-9C65-4403-A40E-E1192B98F6B8}">
      <dgm:prSet/>
      <dgm:spPr/>
      <dgm:t>
        <a:bodyPr/>
        <a:lstStyle/>
        <a:p>
          <a:endParaRPr lang="en-US"/>
        </a:p>
      </dgm:t>
    </dgm:pt>
    <dgm:pt modelId="{93808DCA-5E01-4FCF-BF00-1EB240960787}">
      <dgm:prSet/>
      <dgm:spPr/>
      <dgm:t>
        <a:bodyPr/>
        <a:lstStyle/>
        <a:p>
          <a:r>
            <a:rPr lang="en-US"/>
            <a:t>Do I have a for-the-decade bucket list? </a:t>
          </a:r>
        </a:p>
      </dgm:t>
    </dgm:pt>
    <dgm:pt modelId="{C3B61EF4-ADEC-4EA0-8DE7-B82C24128E6A}" type="parTrans" cxnId="{0F99454C-B350-4CA3-A7E3-4AC29AE0543A}">
      <dgm:prSet/>
      <dgm:spPr/>
      <dgm:t>
        <a:bodyPr/>
        <a:lstStyle/>
        <a:p>
          <a:endParaRPr lang="en-US"/>
        </a:p>
      </dgm:t>
    </dgm:pt>
    <dgm:pt modelId="{CB4794AC-198D-4365-AC7E-53CFBE95752D}" type="sibTrans" cxnId="{0F99454C-B350-4CA3-A7E3-4AC29AE0543A}">
      <dgm:prSet/>
      <dgm:spPr/>
      <dgm:t>
        <a:bodyPr/>
        <a:lstStyle/>
        <a:p>
          <a:endParaRPr lang="en-US"/>
        </a:p>
      </dgm:t>
    </dgm:pt>
    <dgm:pt modelId="{DCFAA57E-3692-4A92-8803-1D13E440C7A7}" type="pres">
      <dgm:prSet presAssocID="{56A2FDF0-B64D-4F18-9836-97037CB4A942}" presName="matrix" presStyleCnt="0">
        <dgm:presLayoutVars>
          <dgm:chMax val="1"/>
          <dgm:dir/>
          <dgm:resizeHandles val="exact"/>
        </dgm:presLayoutVars>
      </dgm:prSet>
      <dgm:spPr/>
    </dgm:pt>
    <dgm:pt modelId="{645DA290-13BB-4BD8-B841-0F8B5B7699E5}" type="pres">
      <dgm:prSet presAssocID="{56A2FDF0-B64D-4F18-9836-97037CB4A942}" presName="diamond" presStyleLbl="bgShp" presStyleIdx="0" presStyleCnt="1"/>
      <dgm:spPr/>
    </dgm:pt>
    <dgm:pt modelId="{FD75EF5E-9B0D-44E3-B9A3-B3F0DA48E600}" type="pres">
      <dgm:prSet presAssocID="{56A2FDF0-B64D-4F18-9836-97037CB4A942}" presName="quad1" presStyleLbl="node1" presStyleIdx="0" presStyleCnt="4">
        <dgm:presLayoutVars>
          <dgm:chMax val="0"/>
          <dgm:chPref val="0"/>
          <dgm:bulletEnabled val="1"/>
        </dgm:presLayoutVars>
      </dgm:prSet>
      <dgm:spPr/>
    </dgm:pt>
    <dgm:pt modelId="{253C1F1F-17D5-4956-9BBD-375571CB0E87}" type="pres">
      <dgm:prSet presAssocID="{56A2FDF0-B64D-4F18-9836-97037CB4A942}" presName="quad2" presStyleLbl="node1" presStyleIdx="1" presStyleCnt="4">
        <dgm:presLayoutVars>
          <dgm:chMax val="0"/>
          <dgm:chPref val="0"/>
          <dgm:bulletEnabled val="1"/>
        </dgm:presLayoutVars>
      </dgm:prSet>
      <dgm:spPr/>
    </dgm:pt>
    <dgm:pt modelId="{E10F3C12-F083-4D91-86AB-D584945A8D9C}" type="pres">
      <dgm:prSet presAssocID="{56A2FDF0-B64D-4F18-9836-97037CB4A942}" presName="quad3" presStyleLbl="node1" presStyleIdx="2" presStyleCnt="4">
        <dgm:presLayoutVars>
          <dgm:chMax val="0"/>
          <dgm:chPref val="0"/>
          <dgm:bulletEnabled val="1"/>
        </dgm:presLayoutVars>
      </dgm:prSet>
      <dgm:spPr/>
    </dgm:pt>
    <dgm:pt modelId="{029B5DAA-64B8-4CED-A703-A5667ADB97F4}" type="pres">
      <dgm:prSet presAssocID="{56A2FDF0-B64D-4F18-9836-97037CB4A942}" presName="quad4" presStyleLbl="node1" presStyleIdx="3" presStyleCnt="4">
        <dgm:presLayoutVars>
          <dgm:chMax val="0"/>
          <dgm:chPref val="0"/>
          <dgm:bulletEnabled val="1"/>
        </dgm:presLayoutVars>
      </dgm:prSet>
      <dgm:spPr/>
    </dgm:pt>
  </dgm:ptLst>
  <dgm:cxnLst>
    <dgm:cxn modelId="{36B1700A-A7DD-4B00-A62C-CB09A7560835}" srcId="{56A2FDF0-B64D-4F18-9836-97037CB4A942}" destId="{87CB9DBF-65CC-4DB6-ADEF-425ED44097D4}" srcOrd="1" destOrd="0" parTransId="{50B2F0F2-988F-431E-B7B2-E006B06139F7}" sibTransId="{CB19EF9E-1241-4441-B9E0-D422E921324A}"/>
    <dgm:cxn modelId="{89168311-0916-43B6-9295-A0A0C7416D5C}" type="presOf" srcId="{E26AEAA4-5DBE-4F6D-8BBB-AD2369686587}" destId="{FD75EF5E-9B0D-44E3-B9A3-B3F0DA48E600}" srcOrd="0" destOrd="0" presId="urn:microsoft.com/office/officeart/2005/8/layout/matrix3"/>
    <dgm:cxn modelId="{977A6C46-98CA-47BB-9201-1560D0467812}" type="presOf" srcId="{93808DCA-5E01-4FCF-BF00-1EB240960787}" destId="{029B5DAA-64B8-4CED-A703-A5667ADB97F4}" srcOrd="0" destOrd="0" presId="urn:microsoft.com/office/officeart/2005/8/layout/matrix3"/>
    <dgm:cxn modelId="{6844516A-2A60-4991-AB91-B1028572C36A}" type="presOf" srcId="{87CB9DBF-65CC-4DB6-ADEF-425ED44097D4}" destId="{253C1F1F-17D5-4956-9BBD-375571CB0E87}" srcOrd="0" destOrd="0" presId="urn:microsoft.com/office/officeart/2005/8/layout/matrix3"/>
    <dgm:cxn modelId="{0F99454C-B350-4CA3-A7E3-4AC29AE0543A}" srcId="{56A2FDF0-B64D-4F18-9836-97037CB4A942}" destId="{93808DCA-5E01-4FCF-BF00-1EB240960787}" srcOrd="3" destOrd="0" parTransId="{C3B61EF4-ADEC-4EA0-8DE7-B82C24128E6A}" sibTransId="{CB4794AC-198D-4365-AC7E-53CFBE95752D}"/>
    <dgm:cxn modelId="{824A864E-9C65-4403-A40E-E1192B98F6B8}" srcId="{56A2FDF0-B64D-4F18-9836-97037CB4A942}" destId="{A5380AF3-F568-4334-A7AB-FB0BD0F377D1}" srcOrd="2" destOrd="0" parTransId="{E2961FE8-155B-42C2-B187-E742625D50F7}" sibTransId="{EA4E5AA1-F8F3-48E3-9B22-998DD13B59CA}"/>
    <dgm:cxn modelId="{2F33F381-737F-4A27-A3EC-3577C5148692}" srcId="{56A2FDF0-B64D-4F18-9836-97037CB4A942}" destId="{E26AEAA4-5DBE-4F6D-8BBB-AD2369686587}" srcOrd="0" destOrd="0" parTransId="{D95614B3-77D8-43D9-8208-F8BCA3F892CC}" sibTransId="{A8625CF3-4E3F-4A6E-92E3-6C6361C675C5}"/>
    <dgm:cxn modelId="{3467DEC7-7434-4000-B7E0-9D72E0DDE0BE}" type="presOf" srcId="{56A2FDF0-B64D-4F18-9836-97037CB4A942}" destId="{DCFAA57E-3692-4A92-8803-1D13E440C7A7}" srcOrd="0" destOrd="0" presId="urn:microsoft.com/office/officeart/2005/8/layout/matrix3"/>
    <dgm:cxn modelId="{7F0ABBFC-F723-418B-8AAC-5BE2BD4C94D0}" type="presOf" srcId="{A5380AF3-F568-4334-A7AB-FB0BD0F377D1}" destId="{E10F3C12-F083-4D91-86AB-D584945A8D9C}" srcOrd="0" destOrd="0" presId="urn:microsoft.com/office/officeart/2005/8/layout/matrix3"/>
    <dgm:cxn modelId="{B9932373-B022-4D47-BDBC-EAD766181E64}" type="presParOf" srcId="{DCFAA57E-3692-4A92-8803-1D13E440C7A7}" destId="{645DA290-13BB-4BD8-B841-0F8B5B7699E5}" srcOrd="0" destOrd="0" presId="urn:microsoft.com/office/officeart/2005/8/layout/matrix3"/>
    <dgm:cxn modelId="{D4E72B52-AABF-4F36-8C84-BE894F94C514}" type="presParOf" srcId="{DCFAA57E-3692-4A92-8803-1D13E440C7A7}" destId="{FD75EF5E-9B0D-44E3-B9A3-B3F0DA48E600}" srcOrd="1" destOrd="0" presId="urn:microsoft.com/office/officeart/2005/8/layout/matrix3"/>
    <dgm:cxn modelId="{8E20B0C4-B28D-4626-B955-B937168EFD51}" type="presParOf" srcId="{DCFAA57E-3692-4A92-8803-1D13E440C7A7}" destId="{253C1F1F-17D5-4956-9BBD-375571CB0E87}" srcOrd="2" destOrd="0" presId="urn:microsoft.com/office/officeart/2005/8/layout/matrix3"/>
    <dgm:cxn modelId="{C7868DF1-C794-42CC-A91D-BCCE1532D2EC}" type="presParOf" srcId="{DCFAA57E-3692-4A92-8803-1D13E440C7A7}" destId="{E10F3C12-F083-4D91-86AB-D584945A8D9C}" srcOrd="3" destOrd="0" presId="urn:microsoft.com/office/officeart/2005/8/layout/matrix3"/>
    <dgm:cxn modelId="{88FA7B9D-9954-4FB0-8788-BCC16BA6BF20}" type="presParOf" srcId="{DCFAA57E-3692-4A92-8803-1D13E440C7A7}" destId="{029B5DAA-64B8-4CED-A703-A5667ADB97F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22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a:t>Low Code &amp; No Code Solutions with PowerPlatform</a:t>
          </a:r>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dirty="0"/>
            <a:t>SharePoint Conference Preview</a:t>
          </a:r>
        </a:p>
        <a:p>
          <a:r>
            <a:rPr lang="en-US" dirty="0"/>
            <a:t>(AM Only)</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A New Decade</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Events and 2020 Meeting Schedule</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Getting Started with Office 365 </a:t>
          </a:r>
          <a:r>
            <a:rPr lang="en-US" sz="2400" kern="1200" dirty="0" err="1"/>
            <a:t>ProPlus</a:t>
          </a:r>
          <a:endParaRPr lang="en-US" sz="2400" kern="1200" dirty="0"/>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A290-13BB-4BD8-B841-0F8B5B7699E5}">
      <dsp:nvSpPr>
        <dsp:cNvPr id="0" name=""/>
        <dsp:cNvSpPr/>
      </dsp:nvSpPr>
      <dsp:spPr>
        <a:xfrm>
          <a:off x="278979" y="0"/>
          <a:ext cx="4908775" cy="490877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5EF5E-9B0D-44E3-B9A3-B3F0DA48E600}">
      <dsp:nvSpPr>
        <dsp:cNvPr id="0" name=""/>
        <dsp:cNvSpPr/>
      </dsp:nvSpPr>
      <dsp:spPr>
        <a:xfrm>
          <a:off x="745313" y="466333"/>
          <a:ext cx="1914422" cy="1914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did I accomplish in the last 10 years? </a:t>
          </a:r>
        </a:p>
      </dsp:txBody>
      <dsp:txXfrm>
        <a:off x="838767" y="559787"/>
        <a:ext cx="1727514" cy="1727514"/>
      </dsp:txXfrm>
    </dsp:sp>
    <dsp:sp modelId="{253C1F1F-17D5-4956-9BBD-375571CB0E87}">
      <dsp:nvSpPr>
        <dsp:cNvPr id="0" name=""/>
        <dsp:cNvSpPr/>
      </dsp:nvSpPr>
      <dsp:spPr>
        <a:xfrm>
          <a:off x="2806998" y="466333"/>
          <a:ext cx="1914422" cy="191442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are the top 3 things I’d like to have done differently?</a:t>
          </a:r>
        </a:p>
      </dsp:txBody>
      <dsp:txXfrm>
        <a:off x="2900452" y="559787"/>
        <a:ext cx="1727514" cy="1727514"/>
      </dsp:txXfrm>
    </dsp:sp>
    <dsp:sp modelId="{E10F3C12-F083-4D91-86AB-D584945A8D9C}">
      <dsp:nvSpPr>
        <dsp:cNvPr id="0" name=""/>
        <dsp:cNvSpPr/>
      </dsp:nvSpPr>
      <dsp:spPr>
        <a:xfrm>
          <a:off x="745313" y="2528019"/>
          <a:ext cx="1914422" cy="191442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are my top goals for the next 10 years?</a:t>
          </a:r>
        </a:p>
      </dsp:txBody>
      <dsp:txXfrm>
        <a:off x="838767" y="2621473"/>
        <a:ext cx="1727514" cy="1727514"/>
      </dsp:txXfrm>
    </dsp:sp>
    <dsp:sp modelId="{029B5DAA-64B8-4CED-A703-A5667ADB97F4}">
      <dsp:nvSpPr>
        <dsp:cNvPr id="0" name=""/>
        <dsp:cNvSpPr/>
      </dsp:nvSpPr>
      <dsp:spPr>
        <a:xfrm>
          <a:off x="2806998" y="2528019"/>
          <a:ext cx="1914422" cy="191442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 I have a for-the-decade bucket list? </a:t>
          </a:r>
        </a:p>
      </dsp:txBody>
      <dsp:txXfrm>
        <a:off x="2900452" y="2621473"/>
        <a:ext cx="1727514" cy="1727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22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Getting Started with </a:t>
          </a:r>
          <a:r>
            <a:rPr lang="en-US" sz="1300" kern="1200" dirty="0" err="1"/>
            <a:t>OfficePro</a:t>
          </a:r>
          <a:r>
            <a:rPr lang="en-US" sz="13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a:t>Low Code &amp; No Code Solutions with PowerPlatform</a:t>
          </a:r>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SharePoint Conference Preview</a:t>
          </a:r>
        </a:p>
        <a:p>
          <a:pPr marL="0" lvl="0" indent="0" algn="ctr" defTabSz="577850">
            <a:lnSpc>
              <a:spcPct val="90000"/>
            </a:lnSpc>
            <a:spcBef>
              <a:spcPct val="0"/>
            </a:spcBef>
            <a:spcAft>
              <a:spcPct val="35000"/>
            </a:spcAft>
            <a:buNone/>
          </a:pPr>
          <a:r>
            <a:rPr lang="en-US" sz="1300" kern="1200" dirty="0"/>
            <a:t>(AM Only)</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1/22/2020 4:29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Master" Target="../slideMasters/slideMaster7.xml"/><Relationship Id="rId4" Type="http://schemas.openxmlformats.org/officeDocument/2006/relationships/image" Target="../media/image40.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1/22/2020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image" Target="../media/image12.emf"/><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theme" Target="../theme/theme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theme" Target="../theme/theme5.xml"/><Relationship Id="rId8"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7.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33.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3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4904" r:id="rId3"/>
    <p:sldLayoutId id="2147485075" r:id="rId4"/>
    <p:sldLayoutId id="2147485076" r:id="rId5"/>
    <p:sldLayoutId id="2147485077" r:id="rId6"/>
    <p:sldLayoutId id="2147485078" r:id="rId7"/>
    <p:sldLayoutId id="2147485079" r:id="rId8"/>
    <p:sldLayoutId id="214748490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1/22/2020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4902" r:id="rId1"/>
    <p:sldLayoutId id="214748490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1/22/2020</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3"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hyperlink" Target="https://aka.ms/OPPToolkit" TargetMode="External"/><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66.png"/><Relationship Id="rId4" Type="http://schemas.openxmlformats.org/officeDocument/2006/relationships/image" Target="../media/image6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6.xml"/><Relationship Id="rId4" Type="http://schemas.openxmlformats.org/officeDocument/2006/relationships/hyperlink" Target="https://teams.conversationalgeek.com/"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7.jpeg"/><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January 2020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DBBF4-1FE7-40FA-B71F-829A9DD3F419}"/>
              </a:ext>
            </a:extLst>
          </p:cNvPr>
          <p:cNvPicPr>
            <a:picLocks noChangeAspect="1"/>
          </p:cNvPicPr>
          <p:nvPr/>
        </p:nvPicPr>
        <p:blipFill>
          <a:blip r:embed="rId2"/>
          <a:stretch>
            <a:fillRect/>
          </a:stretch>
        </p:blipFill>
        <p:spPr>
          <a:xfrm>
            <a:off x="93011" y="0"/>
            <a:ext cx="12005977" cy="6858000"/>
          </a:xfrm>
          <a:prstGeom prst="rect">
            <a:avLst/>
          </a:prstGeom>
        </p:spPr>
      </p:pic>
    </p:spTree>
    <p:extLst>
      <p:ext uri="{BB962C8B-B14F-4D97-AF65-F5344CB8AC3E}">
        <p14:creationId xmlns:p14="http://schemas.microsoft.com/office/powerpoint/2010/main" val="948892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2AB2AA-1B06-4760-91D5-0A9E317E9897}"/>
              </a:ext>
            </a:extLst>
          </p:cNvPr>
          <p:cNvSpPr txBox="1"/>
          <p:nvPr/>
        </p:nvSpPr>
        <p:spPr>
          <a:xfrm>
            <a:off x="3268980" y="3244334"/>
            <a:ext cx="6537960" cy="369332"/>
          </a:xfrm>
          <a:prstGeom prst="rect">
            <a:avLst/>
          </a:prstGeom>
          <a:noFill/>
        </p:spPr>
        <p:txBody>
          <a:bodyPr wrap="square">
            <a:spAutoFit/>
          </a:bodyPr>
          <a:lstStyle/>
          <a:p>
            <a:r>
              <a:rPr lang="en-US" dirty="0"/>
              <a:t> </a:t>
            </a:r>
          </a:p>
        </p:txBody>
      </p:sp>
      <p:pic>
        <p:nvPicPr>
          <p:cNvPr id="6" name="Picture 5">
            <a:extLst>
              <a:ext uri="{FF2B5EF4-FFF2-40B4-BE49-F238E27FC236}">
                <a16:creationId xmlns:a16="http://schemas.microsoft.com/office/drawing/2014/main" id="{F903C4FC-D3B3-4354-8C66-12D44A0291A5}"/>
              </a:ext>
            </a:extLst>
          </p:cNvPr>
          <p:cNvPicPr>
            <a:picLocks noChangeAspect="1"/>
          </p:cNvPicPr>
          <p:nvPr/>
        </p:nvPicPr>
        <p:blipFill>
          <a:blip r:embed="rId2"/>
          <a:stretch>
            <a:fillRect/>
          </a:stretch>
        </p:blipFill>
        <p:spPr>
          <a:xfrm>
            <a:off x="249380" y="231363"/>
            <a:ext cx="11834553" cy="6395274"/>
          </a:xfrm>
          <a:prstGeom prst="rect">
            <a:avLst/>
          </a:prstGeom>
        </p:spPr>
      </p:pic>
    </p:spTree>
    <p:extLst>
      <p:ext uri="{BB962C8B-B14F-4D97-AF65-F5344CB8AC3E}">
        <p14:creationId xmlns:p14="http://schemas.microsoft.com/office/powerpoint/2010/main" val="8659229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2CA9A-0E8E-45A4-97EB-689FF9115A80}"/>
              </a:ext>
            </a:extLst>
          </p:cNvPr>
          <p:cNvSpPr>
            <a:spLocks noGrp="1"/>
          </p:cNvSpPr>
          <p:nvPr>
            <p:ph type="title"/>
          </p:nvPr>
        </p:nvSpPr>
        <p:spPr>
          <a:xfrm>
            <a:off x="585124" y="1395103"/>
            <a:ext cx="5400040" cy="899665"/>
          </a:xfrm>
        </p:spPr>
        <p:txBody>
          <a:bodyPr/>
          <a:lstStyle/>
          <a:p>
            <a:r>
              <a:rPr lang="en-US" dirty="0"/>
              <a:t>Office 365 </a:t>
            </a:r>
            <a:r>
              <a:rPr lang="en-US" dirty="0" err="1"/>
              <a:t>ProPlus</a:t>
            </a:r>
            <a:r>
              <a:rPr lang="en-US" dirty="0"/>
              <a:t> Adoption Guide </a:t>
            </a:r>
          </a:p>
        </p:txBody>
      </p:sp>
      <p:pic>
        <p:nvPicPr>
          <p:cNvPr id="6" name="Picture 5">
            <a:extLst>
              <a:ext uri="{FF2B5EF4-FFF2-40B4-BE49-F238E27FC236}">
                <a16:creationId xmlns:a16="http://schemas.microsoft.com/office/drawing/2014/main" id="{3966A39C-E793-40DD-9F69-49B780FAB878}"/>
              </a:ext>
            </a:extLst>
          </p:cNvPr>
          <p:cNvPicPr>
            <a:picLocks noChangeAspect="1"/>
          </p:cNvPicPr>
          <p:nvPr/>
        </p:nvPicPr>
        <p:blipFill>
          <a:blip r:embed="rId2"/>
          <a:stretch>
            <a:fillRect/>
          </a:stretch>
        </p:blipFill>
        <p:spPr>
          <a:xfrm>
            <a:off x="5985164" y="491071"/>
            <a:ext cx="4639778" cy="5992238"/>
          </a:xfrm>
          <a:prstGeom prst="rect">
            <a:avLst/>
          </a:prstGeom>
        </p:spPr>
      </p:pic>
      <p:sp>
        <p:nvSpPr>
          <p:cNvPr id="7" name="TextBox 6">
            <a:extLst>
              <a:ext uri="{FF2B5EF4-FFF2-40B4-BE49-F238E27FC236}">
                <a16:creationId xmlns:a16="http://schemas.microsoft.com/office/drawing/2014/main" id="{1B8B6334-1DBE-4162-8BB7-FD1C4BD8246B}"/>
              </a:ext>
            </a:extLst>
          </p:cNvPr>
          <p:cNvSpPr txBox="1"/>
          <p:nvPr/>
        </p:nvSpPr>
        <p:spPr>
          <a:xfrm>
            <a:off x="870361" y="2983030"/>
            <a:ext cx="4601183" cy="1855893"/>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Champion Preview</a:t>
            </a:r>
          </a:p>
          <a:p>
            <a:pPr>
              <a:lnSpc>
                <a:spcPct val="90000"/>
              </a:lnSpc>
              <a:spcAft>
                <a:spcPts val="600"/>
              </a:spcAft>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Available at:</a:t>
            </a:r>
          </a:p>
          <a:p>
            <a:pPr>
              <a:lnSpc>
                <a:spcPct val="90000"/>
              </a:lnSpc>
              <a:spcAft>
                <a:spcPts val="600"/>
              </a:spcAft>
            </a:pPr>
            <a:r>
              <a:rPr lang="en-US" sz="2400" dirty="0">
                <a:gradFill>
                  <a:gsLst>
                    <a:gs pos="2917">
                      <a:schemeClr val="tx1"/>
                    </a:gs>
                    <a:gs pos="30000">
                      <a:schemeClr val="tx1"/>
                    </a:gs>
                  </a:gsLst>
                  <a:lin ang="5400000" scaled="0"/>
                </a:gradFill>
                <a:hlinkClick r:id="rId3"/>
              </a:rPr>
              <a:t>https://aka.ms/OPPToolkit</a:t>
            </a:r>
            <a:r>
              <a:rPr lang="en-US" sz="24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4141247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a:latin typeface="Segoe UI Semibold" panose="020B0702040204020203" pitchFamily="34" charset="0"/>
                <a:cs typeface="Segoe UI Semibold" panose="020B0702040204020203" pitchFamily="34" charset="0"/>
              </a:rPr>
              <a:t>Resources</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Monthly Resources:  https://aka.ms/O365ChampionResources</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Forum:</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https://aka.ms/DriveAdoption  </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Ignite Overview</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https://aka.ms/AdoptionatIgnite </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endParaRPr lang="en-US" sz="440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DE9-4E55-4AAF-BBB4-59957E1B735D}"/>
              </a:ext>
            </a:extLst>
          </p:cNvPr>
          <p:cNvSpPr>
            <a:spLocks noGrp="1"/>
          </p:cNvSpPr>
          <p:nvPr>
            <p:ph type="title"/>
          </p:nvPr>
        </p:nvSpPr>
        <p:spPr>
          <a:xfrm>
            <a:off x="506604" y="324933"/>
            <a:ext cx="10515600" cy="629662"/>
          </a:xfrm>
        </p:spPr>
        <p:txBody>
          <a:bodyPr>
            <a:normAutofit fontScale="90000"/>
          </a:bodyPr>
          <a:lstStyle/>
          <a:p>
            <a:r>
              <a:rPr lang="en-US"/>
              <a:t>Current Survey Results</a:t>
            </a:r>
          </a:p>
        </p:txBody>
      </p:sp>
      <p:sp>
        <p:nvSpPr>
          <p:cNvPr id="3" name="TextBox 2">
            <a:extLst>
              <a:ext uri="{FF2B5EF4-FFF2-40B4-BE49-F238E27FC236}">
                <a16:creationId xmlns:a16="http://schemas.microsoft.com/office/drawing/2014/main" id="{63E65CCD-E66F-49AE-9AD3-01D8A4B66A49}"/>
              </a:ext>
            </a:extLst>
          </p:cNvPr>
          <p:cNvSpPr txBox="1"/>
          <p:nvPr/>
        </p:nvSpPr>
        <p:spPr>
          <a:xfrm>
            <a:off x="506604" y="1256044"/>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75% of respondents likely or very likely to recommend the program</a:t>
            </a:r>
          </a:p>
        </p:txBody>
      </p:sp>
      <p:sp>
        <p:nvSpPr>
          <p:cNvPr id="5" name="Rectangle 4">
            <a:extLst>
              <a:ext uri="{FF2B5EF4-FFF2-40B4-BE49-F238E27FC236}">
                <a16:creationId xmlns:a16="http://schemas.microsoft.com/office/drawing/2014/main" id="{7805AD58-B920-43D4-A879-9AD0D78D6AB2}"/>
              </a:ext>
            </a:extLst>
          </p:cNvPr>
          <p:cNvSpPr/>
          <p:nvPr/>
        </p:nvSpPr>
        <p:spPr>
          <a:xfrm>
            <a:off x="506603" y="2635795"/>
            <a:ext cx="2447611" cy="232507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Preferred Call Times:</a:t>
            </a:r>
          </a:p>
          <a:p>
            <a:pPr algn="ctr"/>
            <a:r>
              <a:rPr lang="en-US">
                <a:latin typeface="Segoe UI Light" panose="020B0502040204020203" pitchFamily="34" charset="0"/>
                <a:cs typeface="Segoe UI Light" panose="020B0502040204020203" pitchFamily="34" charset="0"/>
              </a:rPr>
              <a:t>(Pacific Time)</a:t>
            </a:r>
          </a:p>
          <a:p>
            <a:pPr algn="ctr"/>
            <a:endParaRPr lang="en-US">
              <a:latin typeface="Segoe UI Light" panose="020B0502040204020203" pitchFamily="34" charset="0"/>
              <a:cs typeface="Segoe UI Light" panose="020B0502040204020203" pitchFamily="34" charset="0"/>
            </a:endParaRPr>
          </a:p>
          <a:p>
            <a:pPr algn="ctr"/>
            <a:r>
              <a:rPr lang="en-US">
                <a:latin typeface="Segoe UI Light" panose="020B0502040204020203" pitchFamily="34" charset="0"/>
                <a:cs typeface="Segoe UI Light" panose="020B0502040204020203" pitchFamily="34" charset="0"/>
              </a:rPr>
              <a:t>7am</a:t>
            </a:r>
          </a:p>
          <a:p>
            <a:pPr algn="ctr"/>
            <a:r>
              <a:rPr lang="en-US">
                <a:latin typeface="Segoe UI Semibold" panose="020B0702040204020203" pitchFamily="34" charset="0"/>
                <a:cs typeface="Segoe UI Semibold" panose="020B0702040204020203" pitchFamily="34" charset="0"/>
              </a:rPr>
              <a:t>8am</a:t>
            </a:r>
          </a:p>
          <a:p>
            <a:pPr algn="ctr"/>
            <a:r>
              <a:rPr lang="en-US">
                <a:latin typeface="Segoe UI Light" panose="020B0502040204020203" pitchFamily="34" charset="0"/>
                <a:cs typeface="Segoe UI Light" panose="020B0502040204020203" pitchFamily="34" charset="0"/>
              </a:rPr>
              <a:t>9am</a:t>
            </a:r>
          </a:p>
          <a:p>
            <a:pPr algn="ctr"/>
            <a:r>
              <a:rPr lang="en-US">
                <a:latin typeface="Segoe UI Semibold" panose="020B0702040204020203" pitchFamily="34" charset="0"/>
                <a:cs typeface="Segoe UI Semibold" panose="020B0702040204020203" pitchFamily="34" charset="0"/>
              </a:rPr>
              <a:t>12 noon </a:t>
            </a:r>
          </a:p>
        </p:txBody>
      </p:sp>
      <p:sp>
        <p:nvSpPr>
          <p:cNvPr id="7" name="Rectangle 6">
            <a:extLst>
              <a:ext uri="{FF2B5EF4-FFF2-40B4-BE49-F238E27FC236}">
                <a16:creationId xmlns:a16="http://schemas.microsoft.com/office/drawing/2014/main" id="{666291B5-DF34-47A4-8912-A032E0A17AD9}"/>
              </a:ext>
            </a:extLst>
          </p:cNvPr>
          <p:cNvSpPr/>
          <p:nvPr/>
        </p:nvSpPr>
        <p:spPr>
          <a:xfrm>
            <a:off x="3255666" y="1256044"/>
            <a:ext cx="3798277" cy="360735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Top Requested Topics</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Running a Champions Program</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Hub for Teamwork</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Chat, Calling &amp; Meetings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Adoption Methods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File collaboration in O365</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Low Code/No-Code solutions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Intelligent Intranet</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Video &amp; Live Events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Security &amp; Compliance</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Finding Content</a:t>
            </a:r>
          </a:p>
        </p:txBody>
      </p:sp>
      <p:sp>
        <p:nvSpPr>
          <p:cNvPr id="9" name="Rectangle 8">
            <a:extLst>
              <a:ext uri="{FF2B5EF4-FFF2-40B4-BE49-F238E27FC236}">
                <a16:creationId xmlns:a16="http://schemas.microsoft.com/office/drawing/2014/main" id="{BC859351-2A7B-4B1A-A589-44BFFC9739AF}"/>
              </a:ext>
            </a:extLst>
          </p:cNvPr>
          <p:cNvSpPr/>
          <p:nvPr/>
        </p:nvSpPr>
        <p:spPr>
          <a:xfrm>
            <a:off x="7355394" y="1256044"/>
            <a:ext cx="4129872" cy="36073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atin typeface="Segoe UI Light" panose="020B0502040204020203" pitchFamily="34" charset="0"/>
                <a:cs typeface="Segoe UI Light" panose="020B0502040204020203" pitchFamily="34" charset="0"/>
              </a:rPr>
              <a:t>Areas to Improve</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Advance notice of topics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calendar invites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reminders on call dates/times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details on how-to</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in depth sessions</a:t>
            </a:r>
          </a:p>
          <a:p>
            <a:pPr marL="285750" indent="-285750">
              <a:buFont typeface="Arial" panose="020B0604020202020204" pitchFamily="34" charset="0"/>
              <a:buChar char="•"/>
            </a:pPr>
            <a:endParaRPr lang="en-US">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6685FB3-055D-483C-A54D-33AFA7A9959A}"/>
              </a:ext>
            </a:extLst>
          </p:cNvPr>
          <p:cNvSpPr txBox="1"/>
          <p:nvPr/>
        </p:nvSpPr>
        <p:spPr>
          <a:xfrm>
            <a:off x="506604" y="5140291"/>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84% of respondents likely or very likely to attend an in person Champions meetup</a:t>
            </a:r>
          </a:p>
        </p:txBody>
      </p:sp>
      <p:sp>
        <p:nvSpPr>
          <p:cNvPr id="16" name="Arrow: Right 15">
            <a:extLst>
              <a:ext uri="{FF2B5EF4-FFF2-40B4-BE49-F238E27FC236}">
                <a16:creationId xmlns:a16="http://schemas.microsoft.com/office/drawing/2014/main" id="{E2D20D7D-292B-4EED-AEA2-4DEC6BADC0CE}"/>
              </a:ext>
            </a:extLst>
          </p:cNvPr>
          <p:cNvSpPr/>
          <p:nvPr/>
        </p:nvSpPr>
        <p:spPr>
          <a:xfrm>
            <a:off x="859131" y="3940538"/>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2B1E98E-6012-4B38-8495-C3AB3CDCE864}"/>
              </a:ext>
            </a:extLst>
          </p:cNvPr>
          <p:cNvSpPr/>
          <p:nvPr/>
        </p:nvSpPr>
        <p:spPr>
          <a:xfrm>
            <a:off x="859133" y="4465400"/>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1F42C3-2021-4F5E-A82A-2C28347FBF73}"/>
              </a:ext>
            </a:extLst>
          </p:cNvPr>
          <p:cNvSpPr/>
          <p:nvPr/>
        </p:nvSpPr>
        <p:spPr>
          <a:xfrm>
            <a:off x="3255666" y="5140291"/>
            <a:ext cx="8229600" cy="12003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a:t>It’s not too late!  Make your voice heard!</a:t>
            </a:r>
          </a:p>
          <a:p>
            <a:pPr algn="ctr"/>
            <a:endParaRPr lang="en-US" sz="2000"/>
          </a:p>
          <a:p>
            <a:pPr algn="ctr"/>
            <a:r>
              <a:rPr lang="en-US" sz="2000"/>
              <a:t>Complete our survey at https://aka.ms/O365ChampionSurvey</a:t>
            </a:r>
          </a:p>
        </p:txBody>
      </p:sp>
    </p:spTree>
    <p:extLst>
      <p:ext uri="{BB962C8B-B14F-4D97-AF65-F5344CB8AC3E}">
        <p14:creationId xmlns:p14="http://schemas.microsoft.com/office/powerpoint/2010/main" val="233078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655090033"/>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4326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ext uri="{D42A27DB-BD31-4B8C-83A1-F6EECF244321}">
                <p14:modId xmlns:p14="http://schemas.microsoft.com/office/powerpoint/2010/main" val="3585848111"/>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406232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151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E59E7-B778-4191-AA21-146296EE53F0}"/>
              </a:ext>
            </a:extLst>
          </p:cNvPr>
          <p:cNvSpPr>
            <a:spLocks noGrp="1"/>
          </p:cNvSpPr>
          <p:nvPr>
            <p:ph type="title"/>
          </p:nvPr>
        </p:nvSpPr>
        <p:spPr>
          <a:xfrm>
            <a:off x="781508" y="727315"/>
            <a:ext cx="2945423" cy="5403370"/>
          </a:xfrm>
        </p:spPr>
        <p:txBody>
          <a:bodyPr vert="horz" lIns="91440" tIns="45720" rIns="91440" bIns="45720" rtlCol="0" anchor="ctr">
            <a:normAutofit fontScale="90000"/>
          </a:bodyPr>
          <a:lstStyle/>
          <a:p>
            <a:r>
              <a:rPr lang="en-US" sz="4000" b="1" i="1" kern="1200" dirty="0">
                <a:solidFill>
                  <a:srgbClr val="FFFFFF"/>
                </a:solidFill>
                <a:latin typeface="+mj-lt"/>
                <a:ea typeface="+mj-ea"/>
                <a:cs typeface="+mj-cs"/>
              </a:rPr>
              <a:t>2020: A </a:t>
            </a:r>
            <a:r>
              <a:rPr lang="en-US" sz="4000" b="1" i="1" dirty="0">
                <a:solidFill>
                  <a:srgbClr val="FFFFFF"/>
                </a:solidFill>
              </a:rPr>
              <a:t>New Decade</a:t>
            </a:r>
            <a:br>
              <a:rPr lang="en-US" i="1" dirty="0">
                <a:solidFill>
                  <a:srgbClr val="FFFFFF"/>
                </a:solidFill>
              </a:rPr>
            </a:br>
            <a:br>
              <a:rPr lang="en-US" i="1" dirty="0">
                <a:solidFill>
                  <a:srgbClr val="FFFFFF"/>
                </a:solidFill>
              </a:rPr>
            </a:br>
            <a:r>
              <a:rPr lang="en-US" i="1" kern="1200" dirty="0">
                <a:solidFill>
                  <a:srgbClr val="FFFFFF"/>
                </a:solidFill>
                <a:latin typeface="+mj-lt"/>
                <a:ea typeface="+mj-ea"/>
                <a:cs typeface="+mj-cs"/>
              </a:rPr>
              <a:t>A satisfying career is the result of reflection, planning and steady work.   </a:t>
            </a:r>
          </a:p>
        </p:txBody>
      </p:sp>
      <p:sp>
        <p:nvSpPr>
          <p:cNvPr id="16" name="Rectangle 1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extBox 2">
            <a:extLst>
              <a:ext uri="{FF2B5EF4-FFF2-40B4-BE49-F238E27FC236}">
                <a16:creationId xmlns:a16="http://schemas.microsoft.com/office/drawing/2014/main" id="{56A6245F-03D9-45F3-8184-F473E934F0E2}"/>
              </a:ext>
            </a:extLst>
          </p:cNvPr>
          <p:cNvGraphicFramePr/>
          <p:nvPr>
            <p:extLst>
              <p:ext uri="{D42A27DB-BD31-4B8C-83A1-F6EECF244321}">
                <p14:modId xmlns:p14="http://schemas.microsoft.com/office/powerpoint/2010/main" val="1815856144"/>
              </p:ext>
            </p:extLst>
          </p:nvPr>
        </p:nvGraphicFramePr>
        <p:xfrm>
          <a:off x="5887066" y="465657"/>
          <a:ext cx="5466734" cy="490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EFE00E3-491A-4A3F-917E-5693BCF8F1D0}"/>
              </a:ext>
            </a:extLst>
          </p:cNvPr>
          <p:cNvSpPr txBox="1"/>
          <p:nvPr/>
        </p:nvSpPr>
        <p:spPr>
          <a:xfrm>
            <a:off x="5398476" y="5538056"/>
            <a:ext cx="6484463" cy="954107"/>
          </a:xfrm>
          <a:prstGeom prst="rect">
            <a:avLst/>
          </a:prstGeom>
          <a:solidFill>
            <a:srgbClr val="00B050"/>
          </a:solidFill>
        </p:spPr>
        <p:txBody>
          <a:bodyPr wrap="square" rtlCol="0">
            <a:spAutoFit/>
          </a:bodyPr>
          <a:lstStyle/>
          <a:p>
            <a:pPr algn="ctr"/>
            <a:r>
              <a:rPr lang="en-US" sz="2800" i="1" dirty="0">
                <a:solidFill>
                  <a:schemeClr val="bg1"/>
                </a:solidFill>
              </a:rPr>
              <a:t>The impossible becomes possible             with our </a:t>
            </a:r>
            <a:r>
              <a:rPr lang="en-US" sz="2800" i="1" u="sng" dirty="0">
                <a:solidFill>
                  <a:schemeClr val="bg1"/>
                </a:solidFill>
              </a:rPr>
              <a:t>community</a:t>
            </a:r>
          </a:p>
        </p:txBody>
      </p:sp>
    </p:spTree>
    <p:extLst>
      <p:ext uri="{BB962C8B-B14F-4D97-AF65-F5344CB8AC3E}">
        <p14:creationId xmlns:p14="http://schemas.microsoft.com/office/powerpoint/2010/main" val="626340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699663"/>
          </a:xfrm>
        </p:spPr>
        <p:txBody>
          <a:bodyPr vert="horz" lIns="91440" tIns="45720" rIns="91440" bIns="45720" rtlCol="0" anchor="ctr">
            <a:normAutofit/>
          </a:bodyPr>
          <a:lstStyle/>
          <a:p>
            <a:pPr algn="r"/>
            <a:r>
              <a:rPr lang="en-US" sz="4400" kern="1200">
                <a:solidFill>
                  <a:srgbClr val="FFFFFF"/>
                </a:solidFill>
                <a:latin typeface="+mj-lt"/>
                <a:ea typeface="+mj-ea"/>
                <a:cs typeface="+mj-cs"/>
              </a:rPr>
              <a:t>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a:srcRect r="1" b="5763"/>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7641771" y="917725"/>
            <a:ext cx="3812287"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Mixers</a:t>
            </a:r>
          </a:p>
          <a:p>
            <a:pPr>
              <a:spcAft>
                <a:spcPts val="600"/>
              </a:spcAft>
            </a:pPr>
            <a:endParaRPr lang="en-US" sz="3000" kern="1200" dirty="0">
              <a:solidFill>
                <a:srgbClr val="FFFFFF"/>
              </a:solidFill>
              <a:latin typeface="+mn-lt"/>
              <a:ea typeface="+mn-ea"/>
              <a:cs typeface="+mn-cs"/>
            </a:endParaRPr>
          </a:p>
          <a:p>
            <a:pPr>
              <a:spcAft>
                <a:spcPts val="600"/>
              </a:spcAft>
            </a:pPr>
            <a:endParaRPr lang="en-US" sz="2000" kern="1200" dirty="0">
              <a:solidFill>
                <a:srgbClr val="FFFFFF"/>
              </a:solidFill>
              <a:latin typeface="+mn-lt"/>
              <a:ea typeface="+mn-ea"/>
              <a:cs typeface="+mn-cs"/>
            </a:endParaRPr>
          </a:p>
          <a:p>
            <a:pPr>
              <a:spcAft>
                <a:spcPts val="600"/>
              </a:spcAft>
            </a:pPr>
            <a:r>
              <a:rPr lang="en-US" sz="2000" dirty="0">
                <a:solidFill>
                  <a:srgbClr val="FFFFFF"/>
                </a:solidFill>
                <a:latin typeface="+mn-lt"/>
                <a:ea typeface="+mn-ea"/>
                <a:cs typeface="+mn-cs"/>
              </a:rPr>
              <a:t>February 6</a:t>
            </a:r>
            <a:r>
              <a:rPr lang="en-US" sz="2000" baseline="30000" dirty="0">
                <a:solidFill>
                  <a:srgbClr val="FFFFFF"/>
                </a:solidFill>
                <a:latin typeface="+mn-lt"/>
                <a:ea typeface="+mn-ea"/>
                <a:cs typeface="+mn-cs"/>
              </a:rPr>
              <a:t>th</a:t>
            </a:r>
            <a:r>
              <a:rPr lang="en-US" sz="2000" dirty="0">
                <a:solidFill>
                  <a:srgbClr val="FFFFFF"/>
                </a:solidFill>
                <a:latin typeface="+mn-lt"/>
                <a:ea typeface="+mn-ea"/>
                <a:cs typeface="+mn-cs"/>
              </a:rPr>
              <a:t>  Ignite Tour </a:t>
            </a:r>
            <a:r>
              <a:rPr lang="en-US" sz="2000" dirty="0" err="1">
                <a:solidFill>
                  <a:srgbClr val="FFFFFF"/>
                </a:solidFill>
                <a:latin typeface="+mn-lt"/>
                <a:ea typeface="+mn-ea"/>
                <a:cs typeface="+mn-cs"/>
              </a:rPr>
              <a:t>Wa</a:t>
            </a:r>
            <a:r>
              <a:rPr lang="en-US" sz="2000" dirty="0">
                <a:solidFill>
                  <a:srgbClr val="FFFFFF"/>
                </a:solidFill>
                <a:latin typeface="+mn-lt"/>
                <a:ea typeface="+mn-ea"/>
                <a:cs typeface="+mn-cs"/>
              </a:rPr>
              <a:t>. DC</a:t>
            </a:r>
          </a:p>
          <a:p>
            <a:pPr>
              <a:spcAft>
                <a:spcPts val="600"/>
              </a:spcAft>
            </a:pPr>
            <a:r>
              <a:rPr lang="en-US" sz="2000" kern="1200" dirty="0">
                <a:solidFill>
                  <a:srgbClr val="FFFFFF"/>
                </a:solidFill>
                <a:latin typeface="+mn-lt"/>
                <a:ea typeface="+mn-ea"/>
                <a:cs typeface="+mn-cs"/>
              </a:rPr>
              <a:t>April 15</a:t>
            </a:r>
            <a:r>
              <a:rPr lang="en-US" sz="2000" kern="1200" baseline="30000" dirty="0">
                <a:solidFill>
                  <a:srgbClr val="FFFFFF"/>
                </a:solidFill>
                <a:latin typeface="+mn-lt"/>
                <a:ea typeface="+mn-ea"/>
                <a:cs typeface="+mn-cs"/>
              </a:rPr>
              <a:t>th</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SPFestDC</a:t>
            </a:r>
            <a:endParaRPr lang="en-US" sz="2000" kern="1200" dirty="0">
              <a:solidFill>
                <a:srgbClr val="FFFFFF"/>
              </a:solidFill>
              <a:latin typeface="+mn-lt"/>
              <a:ea typeface="+mn-ea"/>
              <a:cs typeface="+mn-cs"/>
            </a:endParaRPr>
          </a:p>
          <a:p>
            <a:pPr>
              <a:spcAft>
                <a:spcPts val="600"/>
              </a:spcAft>
            </a:pPr>
            <a:r>
              <a:rPr lang="en-US" sz="2000" dirty="0">
                <a:solidFill>
                  <a:srgbClr val="FFFFFF"/>
                </a:solidFill>
                <a:latin typeface="+mn-lt"/>
                <a:ea typeface="+mn-ea"/>
                <a:cs typeface="+mn-cs"/>
              </a:rPr>
              <a:t>May 19</a:t>
            </a:r>
            <a:r>
              <a:rPr lang="en-US" sz="2000" baseline="30000" dirty="0">
                <a:solidFill>
                  <a:srgbClr val="FFFFFF"/>
                </a:solidFill>
                <a:latin typeface="+mn-lt"/>
                <a:ea typeface="+mn-ea"/>
                <a:cs typeface="+mn-cs"/>
              </a:rPr>
              <a:t>th</a:t>
            </a:r>
            <a:r>
              <a:rPr lang="en-US" sz="2000" dirty="0">
                <a:solidFill>
                  <a:srgbClr val="FFFFFF"/>
                </a:solidFill>
                <a:latin typeface="+mn-lt"/>
                <a:ea typeface="+mn-ea"/>
                <a:cs typeface="+mn-cs"/>
              </a:rPr>
              <a:t> SharePoint Conference</a:t>
            </a:r>
          </a:p>
          <a:p>
            <a:pPr>
              <a:spcAft>
                <a:spcPts val="600"/>
              </a:spcAft>
            </a:pPr>
            <a:r>
              <a:rPr lang="en-US" sz="2000" kern="1200" dirty="0">
                <a:solidFill>
                  <a:srgbClr val="FFFFFF"/>
                </a:solidFill>
                <a:latin typeface="+mn-lt"/>
                <a:ea typeface="+mn-ea"/>
                <a:cs typeface="+mn-cs"/>
              </a:rPr>
              <a:t>June 8</a:t>
            </a:r>
            <a:r>
              <a:rPr lang="en-US" sz="2000" kern="1200" baseline="30000" dirty="0">
                <a:solidFill>
                  <a:srgbClr val="FFFFFF"/>
                </a:solidFill>
                <a:latin typeface="+mn-lt"/>
                <a:ea typeface="+mn-ea"/>
                <a:cs typeface="+mn-cs"/>
              </a:rPr>
              <a:t>th</a:t>
            </a:r>
            <a:r>
              <a:rPr lang="en-US" sz="2000" kern="1200" dirty="0">
                <a:solidFill>
                  <a:srgbClr val="FFFFFF"/>
                </a:solidFill>
                <a:latin typeface="+mn-lt"/>
                <a:ea typeface="+mn-ea"/>
                <a:cs typeface="+mn-cs"/>
              </a:rPr>
              <a:t> European Collab Summit</a:t>
            </a: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https://aka.ms/O365ChampionMixer</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
        <p:nvSpPr>
          <p:cNvPr id="4" name="Rectangle 3">
            <a:extLst>
              <a:ext uri="{FF2B5EF4-FFF2-40B4-BE49-F238E27FC236}">
                <a16:creationId xmlns:a16="http://schemas.microsoft.com/office/drawing/2014/main" id="{E342F540-7CEB-427E-B375-3BCB7812E37B}"/>
              </a:ext>
            </a:extLst>
          </p:cNvPr>
          <p:cNvSpPr/>
          <p:nvPr/>
        </p:nvSpPr>
        <p:spPr>
          <a:xfrm>
            <a:off x="321732" y="5836603"/>
            <a:ext cx="11542722" cy="6996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a:t>It’s not too late!  Make your voice heard!</a:t>
            </a:r>
          </a:p>
          <a:p>
            <a:pPr algn="ctr"/>
            <a:r>
              <a:rPr lang="en-US" sz="2000"/>
              <a:t>Complete our survey at https://aka.ms/O365ChampionSurvey</a:t>
            </a:r>
          </a:p>
        </p:txBody>
      </p:sp>
      <p:pic>
        <p:nvPicPr>
          <p:cNvPr id="5" name="Picture 4">
            <a:extLst>
              <a:ext uri="{FF2B5EF4-FFF2-40B4-BE49-F238E27FC236}">
                <a16:creationId xmlns:a16="http://schemas.microsoft.com/office/drawing/2014/main" id="{039A9456-61D2-4C60-B931-1CFF681FEC79}"/>
              </a:ext>
            </a:extLst>
          </p:cNvPr>
          <p:cNvPicPr>
            <a:picLocks noChangeAspect="1"/>
          </p:cNvPicPr>
          <p:nvPr/>
        </p:nvPicPr>
        <p:blipFill>
          <a:blip r:embed="rId3"/>
          <a:stretch>
            <a:fillRect/>
          </a:stretch>
        </p:blipFill>
        <p:spPr>
          <a:xfrm>
            <a:off x="7741484" y="5070423"/>
            <a:ext cx="699664" cy="699664"/>
          </a:xfrm>
          <a:prstGeom prst="rect">
            <a:avLst/>
          </a:prstGeom>
        </p:spPr>
      </p:pic>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432588882"/>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159393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Getting Started with Office 365 </a:t>
            </a:r>
            <a:r>
              <a:rPr lang="en-US" sz="4400" dirty="0" err="1">
                <a:latin typeface="Segoe UI Semibold" panose="020B0702040204020203" pitchFamily="34" charset="0"/>
                <a:cs typeface="Segoe UI Semibold" panose="020B0702040204020203" pitchFamily="34" charset="0"/>
              </a:rPr>
              <a:t>ProPlus</a:t>
            </a:r>
            <a:endParaRPr lang="en-US" sz="4400" dirty="0"/>
          </a:p>
        </p:txBody>
      </p:sp>
    </p:spTree>
    <p:extLst>
      <p:ext uri="{BB962C8B-B14F-4D97-AF65-F5344CB8AC3E}">
        <p14:creationId xmlns:p14="http://schemas.microsoft.com/office/powerpoint/2010/main" val="323358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4fe70c62690724989718fdc2a6c46072">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009ec38726042867e6414c747d044394"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ECC33-E341-4CBA-9A92-ABCDADCAE649}">
  <ds:schemaRefs>
    <ds:schemaRef ds:uri="http://schemas.microsoft.com/office/infopath/2007/PartnerControls"/>
    <ds:schemaRef ds:uri="http://purl.org/dc/elements/1.1/"/>
    <ds:schemaRef ds:uri="http://schemas.microsoft.com/office/2006/metadata/properties"/>
    <ds:schemaRef ds:uri="d676db8d-d3a2-4010-9104-a6d8cd8d837d"/>
    <ds:schemaRef ds:uri="http://purl.org/dc/terms/"/>
    <ds:schemaRef ds:uri="http://schemas.openxmlformats.org/package/2006/metadata/core-properties"/>
    <ds:schemaRef ds:uri="http://schemas.microsoft.com/office/2006/documentManagement/types"/>
    <ds:schemaRef ds:uri="305e8b09-682e-4eac-98e6-2927ef653918"/>
    <ds:schemaRef ds:uri="http://www.w3.org/XML/1998/namespace"/>
    <ds:schemaRef ds:uri="http://purl.org/dc/dcmitype/"/>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564FEE1-E0AF-4A57-91C3-3EB1BE049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904</TotalTime>
  <Words>1084</Words>
  <Application>Microsoft Office PowerPoint</Application>
  <PresentationFormat>Widescreen</PresentationFormat>
  <Paragraphs>174</Paragraphs>
  <Slides>17</Slides>
  <Notes>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Calibri</vt:lpstr>
      <vt:lpstr>Calibri Light</vt:lpstr>
      <vt:lpstr>Consolas</vt:lpstr>
      <vt:lpstr>Segoe UI</vt:lpstr>
      <vt:lpstr>Segoe UI Light</vt:lpstr>
      <vt:lpstr>Segoe UI Semibold</vt:lpstr>
      <vt:lpstr>Segoe UI Semilight</vt:lpstr>
      <vt:lpstr>Segoe WP Black</vt:lpstr>
      <vt:lpstr>Segoe WP Semibold</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PowerPoint Presentation</vt:lpstr>
      <vt:lpstr>Training Tools for Microsoft Teams</vt:lpstr>
      <vt:lpstr>2020: A New Decade  A satisfying career is the result of reflection, planning and steady work.   </vt:lpstr>
      <vt:lpstr>Events</vt:lpstr>
      <vt:lpstr>O365 Champion Schedule &amp; Topics  January to June, 2020</vt:lpstr>
      <vt:lpstr>Getting Started with Office 365 ProPlus</vt:lpstr>
      <vt:lpstr>PowerPoint Presentation</vt:lpstr>
      <vt:lpstr>PowerPoint Presentation</vt:lpstr>
      <vt:lpstr>Office 365 ProPlus Adoption Guide </vt:lpstr>
      <vt:lpstr>Resources  Monthly Resources:  https://aka.ms/O365ChampionResources  Forum: https://aka.ms/DriveAdoption    Ignite Overview https://aka.ms/AdoptionatIgnite   </vt:lpstr>
      <vt:lpstr>PowerPoint Presentation</vt:lpstr>
      <vt:lpstr>Training Tools for Microsoft Teams</vt:lpstr>
      <vt:lpstr>PowerPoint Presentation</vt:lpstr>
      <vt:lpstr>Current Survey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3</cp:revision>
  <dcterms:created xsi:type="dcterms:W3CDTF">2019-12-18T08:35:57Z</dcterms:created>
  <dcterms:modified xsi:type="dcterms:W3CDTF">2020-01-23T07:39:32Z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