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1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14.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5.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1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7.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 id="2147483909" r:id="rId14"/>
    <p:sldMasterId id="2147483940" r:id="rId15"/>
    <p:sldMasterId id="2147483974" r:id="rId16"/>
    <p:sldMasterId id="2147484009" r:id="rId17"/>
    <p:sldMasterId id="2147484032" r:id="rId18"/>
    <p:sldMasterId id="2147484045" r:id="rId19"/>
    <p:sldMasterId id="2147484109" r:id="rId20"/>
    <p:sldMasterId id="2147484132" r:id="rId21"/>
  </p:sldMasterIdLst>
  <p:notesMasterIdLst>
    <p:notesMasterId r:id="rId41"/>
  </p:notesMasterIdLst>
  <p:sldIdLst>
    <p:sldId id="259" r:id="rId22"/>
    <p:sldId id="5580" r:id="rId23"/>
    <p:sldId id="5582" r:id="rId24"/>
    <p:sldId id="11247" r:id="rId25"/>
    <p:sldId id="1566" r:id="rId26"/>
    <p:sldId id="11243" r:id="rId27"/>
    <p:sldId id="11245" r:id="rId28"/>
    <p:sldId id="11249" r:id="rId29"/>
    <p:sldId id="5703" r:id="rId30"/>
    <p:sldId id="5716" r:id="rId31"/>
    <p:sldId id="11252" r:id="rId32"/>
    <p:sldId id="11240" r:id="rId33"/>
    <p:sldId id="11241" r:id="rId34"/>
    <p:sldId id="11242" r:id="rId35"/>
    <p:sldId id="11250" r:id="rId36"/>
    <p:sldId id="11251" r:id="rId37"/>
    <p:sldId id="265" r:id="rId38"/>
    <p:sldId id="11248" r:id="rId39"/>
    <p:sldId id="610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A14EDE-EDAD-458F-A39C-6963C80927C5}" v="4" dt="2019-08-21T05:25:37.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8" autoAdjust="0"/>
    <p:restoredTop sz="83105" autoAdjust="0"/>
  </p:normalViewPr>
  <p:slideViewPr>
    <p:cSldViewPr snapToGrid="0">
      <p:cViewPr>
        <p:scale>
          <a:sx n="99" d="100"/>
          <a:sy n="99"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microsoft.com/office/2016/11/relationships/changesInfo" Target="changesInfos/changesInfo1.xml"/><Relationship Id="rId20" Type="http://schemas.openxmlformats.org/officeDocument/2006/relationships/slideMaster" Target="slideMasters/slideMaster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8C864788-3BA4-4FBB-A69E-15629FC90861}"/>
    <pc:docChg chg="addSld delSld modSld sldOrd delMainMaster">
      <pc:chgData name="Karuana Gatimu" userId="c835d73b-5b64-4378-9cc4-37e921133843" providerId="ADAL" clId="{8C864788-3BA4-4FBB-A69E-15629FC90861}" dt="2019-08-21T05:26:28.781" v="78" actId="207"/>
      <pc:docMkLst>
        <pc:docMk/>
      </pc:docMkLst>
      <pc:sldChg chg="modSp">
        <pc:chgData name="Karuana Gatimu" userId="c835d73b-5b64-4378-9cc4-37e921133843" providerId="ADAL" clId="{8C864788-3BA4-4FBB-A69E-15629FC90861}" dt="2019-08-21T05:23:44.906" v="24" actId="20577"/>
        <pc:sldMkLst>
          <pc:docMk/>
          <pc:sldMk cId="2255553394" sldId="1566"/>
        </pc:sldMkLst>
        <pc:spChg chg="mod">
          <ac:chgData name="Karuana Gatimu" userId="c835d73b-5b64-4378-9cc4-37e921133843" providerId="ADAL" clId="{8C864788-3BA4-4FBB-A69E-15629FC90861}" dt="2019-08-21T05:23:44.906" v="24" actId="20577"/>
          <ac:spMkLst>
            <pc:docMk/>
            <pc:sldMk cId="2255553394" sldId="1566"/>
            <ac:spMk id="2" creationId="{00000000-0000-0000-0000-000000000000}"/>
          </ac:spMkLst>
        </pc:spChg>
      </pc:sldChg>
      <pc:sldChg chg="del">
        <pc:chgData name="Karuana Gatimu" userId="c835d73b-5b64-4378-9cc4-37e921133843" providerId="ADAL" clId="{8C864788-3BA4-4FBB-A69E-15629FC90861}" dt="2019-08-21T05:24:24.827" v="26" actId="47"/>
        <pc:sldMkLst>
          <pc:docMk/>
          <pc:sldMk cId="1110045143" sldId="1726"/>
        </pc:sldMkLst>
      </pc:sldChg>
      <pc:sldChg chg="del">
        <pc:chgData name="Karuana Gatimu" userId="c835d73b-5b64-4378-9cc4-37e921133843" providerId="ADAL" clId="{8C864788-3BA4-4FBB-A69E-15629FC90861}" dt="2019-08-21T05:24:24.827" v="26" actId="47"/>
        <pc:sldMkLst>
          <pc:docMk/>
          <pc:sldMk cId="2378990790" sldId="2176"/>
        </pc:sldMkLst>
      </pc:sldChg>
      <pc:sldChg chg="del">
        <pc:chgData name="Karuana Gatimu" userId="c835d73b-5b64-4378-9cc4-37e921133843" providerId="ADAL" clId="{8C864788-3BA4-4FBB-A69E-15629FC90861}" dt="2019-08-21T05:24:24.827" v="26" actId="47"/>
        <pc:sldMkLst>
          <pc:docMk/>
          <pc:sldMk cId="520656418" sldId="2291"/>
        </pc:sldMkLst>
      </pc:sldChg>
      <pc:sldChg chg="del">
        <pc:chgData name="Karuana Gatimu" userId="c835d73b-5b64-4378-9cc4-37e921133843" providerId="ADAL" clId="{8C864788-3BA4-4FBB-A69E-15629FC90861}" dt="2019-08-21T05:24:24.827" v="26" actId="47"/>
        <pc:sldMkLst>
          <pc:docMk/>
          <pc:sldMk cId="3736694175" sldId="3279"/>
        </pc:sldMkLst>
      </pc:sldChg>
      <pc:sldChg chg="modSp ord">
        <pc:chgData name="Karuana Gatimu" userId="c835d73b-5b64-4378-9cc4-37e921133843" providerId="ADAL" clId="{8C864788-3BA4-4FBB-A69E-15629FC90861}" dt="2019-08-21T05:25:49.626" v="74" actId="20577"/>
        <pc:sldMkLst>
          <pc:docMk/>
          <pc:sldMk cId="1099421497" sldId="5703"/>
        </pc:sldMkLst>
        <pc:spChg chg="mod">
          <ac:chgData name="Karuana Gatimu" userId="c835d73b-5b64-4378-9cc4-37e921133843" providerId="ADAL" clId="{8C864788-3BA4-4FBB-A69E-15629FC90861}" dt="2019-08-21T05:25:49.626" v="74" actId="20577"/>
          <ac:spMkLst>
            <pc:docMk/>
            <pc:sldMk cId="1099421497" sldId="5703"/>
            <ac:spMk id="2" creationId="{36157500-FF34-44F6-B251-D4C045EF569D}"/>
          </ac:spMkLst>
        </pc:spChg>
      </pc:sldChg>
      <pc:sldChg chg="del">
        <pc:chgData name="Karuana Gatimu" userId="c835d73b-5b64-4378-9cc4-37e921133843" providerId="ADAL" clId="{8C864788-3BA4-4FBB-A69E-15629FC90861}" dt="2019-08-21T05:24:24.827" v="26" actId="47"/>
        <pc:sldMkLst>
          <pc:docMk/>
          <pc:sldMk cId="1305147901" sldId="8688"/>
        </pc:sldMkLst>
      </pc:sldChg>
      <pc:sldChg chg="ord">
        <pc:chgData name="Karuana Gatimu" userId="c835d73b-5b64-4378-9cc4-37e921133843" providerId="ADAL" clId="{8C864788-3BA4-4FBB-A69E-15629FC90861}" dt="2019-08-21T05:24:02.993" v="25"/>
        <pc:sldMkLst>
          <pc:docMk/>
          <pc:sldMk cId="3623331748" sldId="11245"/>
        </pc:sldMkLst>
      </pc:sldChg>
      <pc:sldChg chg="del">
        <pc:chgData name="Karuana Gatimu" userId="c835d73b-5b64-4378-9cc4-37e921133843" providerId="ADAL" clId="{8C864788-3BA4-4FBB-A69E-15629FC90861}" dt="2019-08-21T05:24:43.769" v="28" actId="47"/>
        <pc:sldMkLst>
          <pc:docMk/>
          <pc:sldMk cId="120898074" sldId="11246"/>
        </pc:sldMkLst>
      </pc:sldChg>
      <pc:sldChg chg="ord">
        <pc:chgData name="Karuana Gatimu" userId="c835d73b-5b64-4378-9cc4-37e921133843" providerId="ADAL" clId="{8C864788-3BA4-4FBB-A69E-15629FC90861}" dt="2019-08-21T05:24:31.856" v="27"/>
        <pc:sldMkLst>
          <pc:docMk/>
          <pc:sldMk cId="3698362328" sldId="11247"/>
        </pc:sldMkLst>
      </pc:sldChg>
      <pc:sldChg chg="add">
        <pc:chgData name="Karuana Gatimu" userId="c835d73b-5b64-4378-9cc4-37e921133843" providerId="ADAL" clId="{8C864788-3BA4-4FBB-A69E-15629FC90861}" dt="2019-08-21T05:25:35.036" v="29" actId="2890"/>
        <pc:sldMkLst>
          <pc:docMk/>
          <pc:sldMk cId="41661980" sldId="11251"/>
        </pc:sldMkLst>
      </pc:sldChg>
      <pc:sldChg chg="modSp add">
        <pc:chgData name="Karuana Gatimu" userId="c835d73b-5b64-4378-9cc4-37e921133843" providerId="ADAL" clId="{8C864788-3BA4-4FBB-A69E-15629FC90861}" dt="2019-08-21T05:26:28.781" v="78" actId="207"/>
        <pc:sldMkLst>
          <pc:docMk/>
          <pc:sldMk cId="1616236277" sldId="11252"/>
        </pc:sldMkLst>
        <pc:spChg chg="mod">
          <ac:chgData name="Karuana Gatimu" userId="c835d73b-5b64-4378-9cc4-37e921133843" providerId="ADAL" clId="{8C864788-3BA4-4FBB-A69E-15629FC90861}" dt="2019-08-21T05:26:28.781" v="78" actId="207"/>
          <ac:spMkLst>
            <pc:docMk/>
            <pc:sldMk cId="1616236277" sldId="11252"/>
            <ac:spMk id="15" creationId="{036CBD7E-6C9E-493D-B8E8-6738ACACAC40}"/>
          </ac:spMkLst>
        </pc:spChg>
        <pc:spChg chg="mod">
          <ac:chgData name="Karuana Gatimu" userId="c835d73b-5b64-4378-9cc4-37e921133843" providerId="ADAL" clId="{8C864788-3BA4-4FBB-A69E-15629FC90861}" dt="2019-08-21T05:26:28.781" v="78" actId="207"/>
          <ac:spMkLst>
            <pc:docMk/>
            <pc:sldMk cId="1616236277" sldId="11252"/>
            <ac:spMk id="16" creationId="{11035297-1874-405D-8BE8-7F09EC09931D}"/>
          </ac:spMkLst>
        </pc:spChg>
        <pc:spChg chg="mod">
          <ac:chgData name="Karuana Gatimu" userId="c835d73b-5b64-4378-9cc4-37e921133843" providerId="ADAL" clId="{8C864788-3BA4-4FBB-A69E-15629FC90861}" dt="2019-08-21T05:26:28.781" v="78" actId="207"/>
          <ac:spMkLst>
            <pc:docMk/>
            <pc:sldMk cId="1616236277" sldId="11252"/>
            <ac:spMk id="17" creationId="{E26EA759-C75E-4C4D-86D6-222EED28890D}"/>
          </ac:spMkLst>
        </pc:spChg>
        <pc:spChg chg="mod">
          <ac:chgData name="Karuana Gatimu" userId="c835d73b-5b64-4378-9cc4-37e921133843" providerId="ADAL" clId="{8C864788-3BA4-4FBB-A69E-15629FC90861}" dt="2019-08-21T05:26:28.781" v="78" actId="207"/>
          <ac:spMkLst>
            <pc:docMk/>
            <pc:sldMk cId="1616236277" sldId="11252"/>
            <ac:spMk id="18" creationId="{D28C2EAE-BB2D-487F-B4D2-7AC4EC883A5F}"/>
          </ac:spMkLst>
        </pc:spChg>
        <pc:spChg chg="mod">
          <ac:chgData name="Karuana Gatimu" userId="c835d73b-5b64-4378-9cc4-37e921133843" providerId="ADAL" clId="{8C864788-3BA4-4FBB-A69E-15629FC90861}" dt="2019-08-21T05:26:10.145" v="77" actId="1582"/>
          <ac:spMkLst>
            <pc:docMk/>
            <pc:sldMk cId="1616236277" sldId="11252"/>
            <ac:spMk id="19" creationId="{4700D08F-B1A5-4D1A-BA5F-BA67E6369B70}"/>
          </ac:spMkLst>
        </pc:spChg>
        <pc:spChg chg="mod">
          <ac:chgData name="Karuana Gatimu" userId="c835d73b-5b64-4378-9cc4-37e921133843" providerId="ADAL" clId="{8C864788-3BA4-4FBB-A69E-15629FC90861}" dt="2019-08-21T05:26:28.781" v="78" actId="207"/>
          <ac:spMkLst>
            <pc:docMk/>
            <pc:sldMk cId="1616236277" sldId="11252"/>
            <ac:spMk id="20" creationId="{2BD4A7B8-F127-4937-A2A3-14D4BA07EC97}"/>
          </ac:spMkLst>
        </pc:spChg>
      </pc:sldChg>
      <pc:sldMasterChg chg="del delSldLayout">
        <pc:chgData name="Karuana Gatimu" userId="c835d73b-5b64-4378-9cc4-37e921133843" providerId="ADAL" clId="{8C864788-3BA4-4FBB-A69E-15629FC90861}" dt="2019-08-21T05:24:24.827" v="26" actId="47"/>
        <pc:sldMasterMkLst>
          <pc:docMk/>
          <pc:sldMasterMk cId="1502408665" sldId="2147484096"/>
        </pc:sldMasterMkLst>
        <pc:sldLayoutChg chg="del">
          <pc:chgData name="Karuana Gatimu" userId="c835d73b-5b64-4378-9cc4-37e921133843" providerId="ADAL" clId="{8C864788-3BA4-4FBB-A69E-15629FC90861}" dt="2019-08-21T05:24:24.827" v="26" actId="47"/>
          <pc:sldLayoutMkLst>
            <pc:docMk/>
            <pc:sldMasterMk cId="1502408665" sldId="2147484096"/>
            <pc:sldLayoutMk cId="2297983324" sldId="2147484097"/>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3991360751" sldId="2147484098"/>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1855263539" sldId="2147484099"/>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3397003199" sldId="2147484100"/>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674717724" sldId="2147484101"/>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2497462758" sldId="2147484102"/>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3119590702" sldId="2147484103"/>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1326223125" sldId="2147484104"/>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451488856" sldId="2147484105"/>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2263221392" sldId="2147484106"/>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3175898473" sldId="2147484107"/>
          </pc:sldLayoutMkLst>
        </pc:sldLayoutChg>
        <pc:sldLayoutChg chg="del">
          <pc:chgData name="Karuana Gatimu" userId="c835d73b-5b64-4378-9cc4-37e921133843" providerId="ADAL" clId="{8C864788-3BA4-4FBB-A69E-15629FC90861}" dt="2019-08-21T05:24:24.827" v="26" actId="47"/>
          <pc:sldLayoutMkLst>
            <pc:docMk/>
            <pc:sldMasterMk cId="1502408665" sldId="2147484096"/>
            <pc:sldLayoutMk cId="138457784" sldId="2147484108"/>
          </pc:sldLayoutMkLst>
        </pc:sldLayoutChg>
      </pc:sldMasterChg>
      <pc:sldMasterChg chg="delSldLayout">
        <pc:chgData name="Karuana Gatimu" userId="c835d73b-5b64-4378-9cc4-37e921133843" providerId="ADAL" clId="{8C864788-3BA4-4FBB-A69E-15629FC90861}" dt="2019-08-21T05:24:24.827" v="26" actId="47"/>
        <pc:sldMasterMkLst>
          <pc:docMk/>
          <pc:sldMasterMk cId="3287079193" sldId="2147484109"/>
        </pc:sldMasterMkLst>
        <pc:sldLayoutChg chg="del">
          <pc:chgData name="Karuana Gatimu" userId="c835d73b-5b64-4378-9cc4-37e921133843" providerId="ADAL" clId="{8C864788-3BA4-4FBB-A69E-15629FC90861}" dt="2019-08-21T05:24:24.827" v="26" actId="47"/>
          <pc:sldLayoutMkLst>
            <pc:docMk/>
            <pc:sldMasterMk cId="3287079193" sldId="2147484109"/>
            <pc:sldLayoutMk cId="3561054856" sldId="2147484129"/>
          </pc:sldLayoutMkLst>
        </pc:sldLayoutChg>
      </pc:sldMasterChg>
      <pc:sldMasterChg chg="delSldLayout">
        <pc:chgData name="Karuana Gatimu" userId="c835d73b-5b64-4378-9cc4-37e921133843" providerId="ADAL" clId="{8C864788-3BA4-4FBB-A69E-15629FC90861}" dt="2019-08-21T05:24:24.827" v="26" actId="47"/>
        <pc:sldMasterMkLst>
          <pc:docMk/>
          <pc:sldMasterMk cId="1554403665" sldId="2147484132"/>
        </pc:sldMasterMkLst>
        <pc:sldLayoutChg chg="del">
          <pc:chgData name="Karuana Gatimu" userId="c835d73b-5b64-4378-9cc4-37e921133843" providerId="ADAL" clId="{8C864788-3BA4-4FBB-A69E-15629FC90861}" dt="2019-08-21T05:24:24.827" v="26" actId="47"/>
          <pc:sldLayoutMkLst>
            <pc:docMk/>
            <pc:sldMasterMk cId="1554403665" sldId="2147484132"/>
            <pc:sldLayoutMk cId="1167420126" sldId="2147484154"/>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3.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Seattle Champion Meetup</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Implementation Project Plan</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Worldwide Local Community</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79771"/>
          <a:ext cx="239694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79771"/>
        <a:ext cx="2396948" cy="1595437"/>
      </dsp:txXfrm>
    </dsp:sp>
    <dsp:sp modelId="{E5B9CD16-19C8-4EB2-B849-0595F8E93337}">
      <dsp:nvSpPr>
        <dsp:cNvPr id="0" name=""/>
        <dsp:cNvSpPr/>
      </dsp:nvSpPr>
      <dsp:spPr>
        <a:xfrm>
          <a:off x="3865517" y="79771"/>
          <a:ext cx="2622763"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Worldwide Local Community</a:t>
          </a:r>
          <a:endParaRPr lang="en-US" sz="4400" kern="1200" dirty="0"/>
        </a:p>
      </dsp:txBody>
      <dsp:txXfrm>
        <a:off x="3865517" y="79771"/>
        <a:ext cx="2622763" cy="1595437"/>
      </dsp:txXfrm>
    </dsp:sp>
    <dsp:sp modelId="{EE2885AE-AFF9-4109-8D61-264516A4B6B1}">
      <dsp:nvSpPr>
        <dsp:cNvPr id="0" name=""/>
        <dsp:cNvSpPr/>
      </dsp:nvSpPr>
      <dsp:spPr>
        <a:xfrm>
          <a:off x="1277016" y="167520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754981"/>
        <a:ext cx="2458257" cy="1595437"/>
      </dsp:txXfrm>
    </dsp:sp>
    <dsp:sp modelId="{7344CFCD-363A-4744-A109-D9764535542B}">
      <dsp:nvSpPr>
        <dsp:cNvPr id="0" name=""/>
        <dsp:cNvSpPr/>
      </dsp:nvSpPr>
      <dsp:spPr>
        <a:xfrm>
          <a:off x="3821711"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Seattle Champion Meetup</a:t>
          </a:r>
        </a:p>
      </dsp:txBody>
      <dsp:txXfrm>
        <a:off x="3821711" y="1754981"/>
        <a:ext cx="2458257" cy="1595437"/>
      </dsp:txXfrm>
    </dsp:sp>
    <dsp:sp modelId="{155603D8-7DC6-4683-9D26-D5BFE810F40E}">
      <dsp:nvSpPr>
        <dsp:cNvPr id="0" name=""/>
        <dsp:cNvSpPr/>
      </dsp:nvSpPr>
      <dsp:spPr>
        <a:xfrm>
          <a:off x="1277016" y="335041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3430190"/>
        <a:ext cx="2458257" cy="1595437"/>
      </dsp:txXfrm>
    </dsp:sp>
    <dsp:sp modelId="{AFE7C525-4E6A-47F5-A667-7B185B472F87}">
      <dsp:nvSpPr>
        <dsp:cNvPr id="0" name=""/>
        <dsp:cNvSpPr/>
      </dsp:nvSpPr>
      <dsp:spPr>
        <a:xfrm>
          <a:off x="3842753"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Implementation Project Plan</a:t>
          </a:r>
        </a:p>
      </dsp:txBody>
      <dsp:txXfrm>
        <a:off x="3842753" y="3430190"/>
        <a:ext cx="2458257" cy="1595437"/>
      </dsp:txXfrm>
    </dsp:sp>
    <dsp:sp modelId="{6CC736D7-B546-4D83-A89C-F7FAF8E8DCC4}">
      <dsp:nvSpPr>
        <dsp:cNvPr id="0" name=""/>
        <dsp:cNvSpPr/>
      </dsp:nvSpPr>
      <dsp:spPr>
        <a:xfrm>
          <a:off x="1277016" y="502562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rod-edxapp.edx-cdn.org/assets/courseware/v1/d4f9d494f290681e6d0ec4e6b1cec395/asset-v1:Microsoft+CLD277x+3T2018+type@asset+block/Service_Adoption_Workstream_Handout_Dec_2018.pdf" TargetMode="External"/><Relationship Id="rId7" Type="http://schemas.openxmlformats.org/officeDocument/2006/relationships/hyperlink" Target="https://aka.ms/DriveAdoptio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ocs.microsoft.com/en-us/fasttrack/o365-eligible-services-and-plans" TargetMode="External"/><Relationship Id="rId5" Type="http://schemas.openxmlformats.org/officeDocument/2006/relationships/hyperlink" Target="https://aka.ms/SuccessWithTeams" TargetMode="External"/><Relationship Id="rId4" Type="http://schemas.openxmlformats.org/officeDocument/2006/relationships/hyperlink" Target="https://fasttrack.microsoft.co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worldwide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vE10-18.1 (Karuana Gatimu)</a:t>
            </a:r>
          </a:p>
          <a:p>
            <a:endParaRPr lang="en-US"/>
          </a:p>
          <a:p>
            <a:r>
              <a:rPr lang="en-US"/>
              <a:t>These workstreams complement the Enterprise Adoption Project Plan and adoption framework best practices.   The outcomes of these workstreams can be integrated into an existing project plan.  These components are essential to be covered for a full enterprise deployment.  In each phase of deployment the scope of the work stream expands in both membership and complexity.  Clarity around decision making, risk identification and mitigation are key to maintaining momentum throughout your improvement project.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9E1E3-CEE7-48ED-8F45-95C4436B3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52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900" kern="1200" err="1">
                <a:solidFill>
                  <a:schemeClr val="tx1"/>
                </a:solidFill>
                <a:effectLst/>
                <a:latin typeface="Segoe UI Light" pitchFamily="34" charset="0"/>
                <a:ea typeface="+mn-ea"/>
                <a:cs typeface="+mn-cs"/>
              </a:rPr>
              <a:t>We</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happy</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share </a:t>
            </a:r>
            <a:r>
              <a:rPr lang="es-419" sz="900" kern="1200" err="1">
                <a:solidFill>
                  <a:schemeClr val="tx1"/>
                </a:solidFill>
                <a:effectLst/>
                <a:latin typeface="Segoe UI Light" pitchFamily="34" charset="0"/>
                <a:ea typeface="+mn-ea"/>
                <a:cs typeface="+mn-cs"/>
              </a:rPr>
              <a:t>these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core</a:t>
            </a:r>
            <a:r>
              <a:rPr lang="es-419" sz="900" kern="1200">
                <a:solidFill>
                  <a:schemeClr val="tx1"/>
                </a:solidFill>
                <a:effectLst/>
                <a:latin typeface="Segoe UI Light" pitchFamily="34" charset="0"/>
                <a:ea typeface="+mn-ea"/>
                <a:cs typeface="+mn-cs"/>
              </a:rPr>
              <a:t> links </a:t>
            </a:r>
            <a:r>
              <a:rPr lang="es-419" sz="900" kern="1200" err="1">
                <a:solidFill>
                  <a:schemeClr val="tx1"/>
                </a:solidFill>
                <a:effectLst/>
                <a:latin typeface="Segoe UI Light" pitchFamily="34" charset="0"/>
                <a:ea typeface="+mn-ea"/>
                <a:cs typeface="+mn-cs"/>
              </a:rPr>
              <a:t>with</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but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here</a:t>
            </a:r>
            <a:r>
              <a:rPr lang="es-419" sz="900" kern="1200">
                <a:solidFill>
                  <a:schemeClr val="tx1"/>
                </a:solidFill>
                <a:effectLst/>
                <a:latin typeface="Segoe UI Light" pitchFamily="34" charset="0"/>
                <a:ea typeface="+mn-ea"/>
                <a:cs typeface="+mn-cs"/>
              </a:rPr>
              <a:t> are the </a:t>
            </a:r>
            <a:r>
              <a:rPr lang="es-419" sz="900" kern="1200" err="1">
                <a:solidFill>
                  <a:schemeClr val="tx1"/>
                </a:solidFill>
                <a:effectLst/>
                <a:latin typeface="Segoe UI Light" pitchFamily="34" charset="0"/>
                <a:ea typeface="+mn-ea"/>
                <a:cs typeface="+mn-cs"/>
              </a:rPr>
              <a:t>three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next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steps</a:t>
            </a:r>
            <a:r>
              <a:rPr lang="es-419" sz="900" kern="1200">
                <a:solidFill>
                  <a:schemeClr val="tx1"/>
                </a:solidFill>
                <a:effectLst/>
                <a:latin typeface="Segoe UI Light" pitchFamily="34" charset="0"/>
                <a:ea typeface="+mn-ea"/>
                <a:cs typeface="+mn-cs"/>
              </a:rPr>
              <a:t> </a:t>
            </a:r>
          </a:p>
          <a:p>
            <a:r>
              <a:rPr lang="es-419" sz="900" kern="1200" err="1">
                <a:solidFill>
                  <a:schemeClr val="tx1"/>
                </a:solidFill>
                <a:effectLst/>
                <a:latin typeface="Segoe UI Light" pitchFamily="34" charset="0"/>
                <a:ea typeface="+mn-ea"/>
                <a:cs typeface="+mn-cs"/>
              </a:rPr>
              <a:t>that</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most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important</a:t>
            </a:r>
            <a:r>
              <a:rPr lang="es-419" sz="900" kern="1200">
                <a:solidFill>
                  <a:schemeClr val="tx1"/>
                </a:solidFill>
                <a:effectLst/>
                <a:latin typeface="Segoe UI Light" pitchFamily="34" charset="0"/>
                <a:ea typeface="+mn-ea"/>
                <a:cs typeface="+mn-cs"/>
              </a:rPr>
              <a:t> for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get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started</a:t>
            </a:r>
            <a:r>
              <a:rPr lang="es-419" sz="900" kern="1200">
                <a:solidFill>
                  <a:schemeClr val="tx1"/>
                </a:solidFill>
                <a:effectLst/>
                <a:latin typeface="Segoe UI Light" pitchFamily="34" charset="0"/>
                <a:ea typeface="+mn-ea"/>
                <a:cs typeface="+mn-cs"/>
              </a:rPr>
              <a:t> and </a:t>
            </a:r>
            <a:r>
              <a:rPr lang="es-419" sz="900" kern="1200" err="1">
                <a:solidFill>
                  <a:schemeClr val="tx1"/>
                </a:solidFill>
                <a:effectLst/>
                <a:latin typeface="Segoe UI Light" pitchFamily="34" charset="0"/>
                <a:ea typeface="+mn-ea"/>
                <a:cs typeface="+mn-cs"/>
              </a:rPr>
              <a:t>build</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your</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own</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integration</a:t>
            </a:r>
            <a:r>
              <a:rPr lang="es-419" sz="900" kern="1200">
                <a:solidFill>
                  <a:schemeClr val="tx1"/>
                </a:solidFill>
                <a:effectLst/>
                <a:latin typeface="Segoe UI Light" pitchFamily="34" charset="0"/>
                <a:ea typeface="+mn-ea"/>
                <a:cs typeface="+mn-cs"/>
              </a:rPr>
              <a:t> for Microsoft </a:t>
            </a:r>
            <a:r>
              <a:rPr lang="es-419" sz="900" kern="1200" err="1">
                <a:solidFill>
                  <a:schemeClr val="tx1"/>
                </a:solidFill>
                <a:effectLst/>
                <a:latin typeface="Segoe UI Light" pitchFamily="34" charset="0"/>
                <a:ea typeface="+mn-ea"/>
                <a:cs typeface="+mn-cs"/>
              </a:rPr>
              <a:t>Teams</a:t>
            </a:r>
            <a:r>
              <a:rPr lang="es-419" sz="900" kern="1200">
                <a:solidFill>
                  <a:schemeClr val="tx1"/>
                </a:solidFill>
                <a:effectLst/>
                <a:latin typeface="Segoe UI Light" pitchFamily="34" charset="0"/>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092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8/20/2019 9:30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B9D13-0E63-4D53-9EA2-94BD4C83E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12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2B9D13-0E63-4D53-9EA2-94BD4C83E6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2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v10-18.1 (Karuana Gatimu)</a:t>
            </a:r>
          </a:p>
          <a:p>
            <a:endParaRPr lang="en-US" dirty="0"/>
          </a:p>
          <a:p>
            <a:pPr algn="l" rtl="0" fontAlgn="base"/>
            <a:r>
              <a:rPr lang="en-US" sz="1800" b="1" i="0" dirty="0">
                <a:solidFill>
                  <a:srgbClr val="313131"/>
                </a:solidFill>
                <a:effectLst/>
                <a:latin typeface="Calibri" panose="020F0502020204030204" pitchFamily="34" charset="0"/>
              </a:rPr>
              <a:t>Activity</a:t>
            </a:r>
            <a:r>
              <a:rPr lang="en-US" sz="1800" b="0" i="0" dirty="0">
                <a:solidFill>
                  <a:srgbClr val="313131"/>
                </a:solidFill>
                <a:effectLst/>
                <a:latin typeface="Calibri" panose="020F0502020204030204" pitchFamily="34" charset="0"/>
              </a:rPr>
              <a:t>: Now that you've reviewed the video for workstream assignments and team structures map these out for yourself for your own organization.  This is an opportunity to identify talent within your organization or a gap that may need to be filled from Microsoft or another partner in our ecosystem.  It is important to identify missing talent areas early in your planning process to get the correct kind of help.  Download our </a:t>
            </a:r>
            <a:r>
              <a:rPr lang="en-US" sz="1800" b="0" i="0" u="sng" strike="noStrike" dirty="0">
                <a:solidFill>
                  <a:srgbClr val="0075B4"/>
                </a:solidFill>
                <a:effectLst/>
                <a:latin typeface="Calibri" panose="020F0502020204030204" pitchFamily="34" charset="0"/>
                <a:hlinkClick r:id="rId3"/>
              </a:rPr>
              <a:t>Workstream Assignment handout </a:t>
            </a:r>
            <a:r>
              <a:rPr lang="en-US" sz="1800" b="0" i="0" dirty="0">
                <a:solidFill>
                  <a:srgbClr val="313131"/>
                </a:solidFill>
                <a:effectLst/>
                <a:latin typeface="Calibri" panose="020F0502020204030204" pitchFamily="34" charset="0"/>
              </a:rPr>
              <a:t>to aid you in this process. </a:t>
            </a:r>
            <a:r>
              <a:rPr lang="en-US" sz="18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313131"/>
                </a:solidFill>
                <a:effectLst/>
                <a:latin typeface="Calibri" panose="020F0502020204030204" pitchFamily="34" charset="0"/>
              </a:rPr>
              <a:t>Free service adoption and deployment planning &amp; execution assistance is available from Microsoft as a part of your Microsoft 365 subscription in a variety of formats via the </a:t>
            </a:r>
            <a:r>
              <a:rPr lang="en-US" sz="1800" b="0" i="0" u="sng" strike="noStrike" dirty="0">
                <a:solidFill>
                  <a:srgbClr val="0075B4"/>
                </a:solidFill>
                <a:effectLst/>
                <a:latin typeface="Calibri" panose="020F0502020204030204" pitchFamily="34" charset="0"/>
                <a:hlinkClick r:id="rId4"/>
              </a:rPr>
              <a:t>FastTrack program</a:t>
            </a:r>
            <a:r>
              <a:rPr lang="en-US" sz="1800" b="0" i="0" dirty="0">
                <a:solidFill>
                  <a:srgbClr val="313131"/>
                </a:solidFill>
                <a:effectLst/>
                <a:latin typeface="Calibri" panose="020F0502020204030204" pitchFamily="34" charset="0"/>
              </a:rPr>
              <a:t>.  Your company may already be working with a technology partner who can also provide this assistance. </a:t>
            </a:r>
            <a:r>
              <a:rPr lang="en-US" sz="18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313131"/>
                </a:solidFill>
                <a:effectLst/>
                <a:latin typeface="Calibri" panose="020F0502020204030204" pitchFamily="34" charset="0"/>
              </a:rPr>
              <a:t>Here is the list of workstreams or capability areas that require a leader.  The same person can do multiple workstreams depending on their existing workload.  For instance, one individual can manage the Champion, Early Adopter &amp; Feedback workstreams.  If you cannot find a name of a person to put next to the workstream, identify it as a risk and discuss it with your success owner or executive sponsor during your regularly scheduled project meetings.  </a:t>
            </a:r>
            <a:r>
              <a:rPr lang="en-US" sz="1800" b="0" i="0" dirty="0">
                <a:solidFill>
                  <a:srgbClr val="000000"/>
                </a:solidFill>
                <a:effectLst/>
                <a:latin typeface="Calibri" panose="020F0502020204030204" pitchFamily="34" charset="0"/>
              </a:rPr>
              <a:t>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1" i="0" dirty="0">
                <a:solidFill>
                  <a:srgbClr val="313131"/>
                </a:solidFill>
                <a:effectLst/>
                <a:latin typeface="Calibri" panose="020F0502020204030204" pitchFamily="34" charset="0"/>
              </a:rPr>
              <a:t>Example Activity for Contoso</a:t>
            </a:r>
            <a:r>
              <a:rPr lang="en-US" sz="1800" b="0" i="0" dirty="0">
                <a:solidFill>
                  <a:srgbClr val="313131"/>
                </a:solidFill>
                <a:effectLst/>
                <a:latin typeface="Calibri" panose="020F0502020204030204" pitchFamily="34" charset="0"/>
              </a:rPr>
              <a:t>:  For your Contoso project plan you begin to map out the capabilities you will need to successfully deliver a Microsoft Teams implementation.  You are already working with your IT Service Manager who is reviewing </a:t>
            </a:r>
            <a:r>
              <a:rPr lang="en-US" sz="1800" b="0" i="0" u="sng" strike="noStrike" dirty="0">
                <a:solidFill>
                  <a:srgbClr val="0075B4"/>
                </a:solidFill>
                <a:effectLst/>
                <a:latin typeface="Calibri" panose="020F0502020204030204" pitchFamily="34" charset="0"/>
                <a:hlinkClick r:id="rId5"/>
              </a:rPr>
              <a:t>SuccessWithTeams.com</a:t>
            </a:r>
            <a:r>
              <a:rPr lang="en-US" sz="1800" b="0" i="0" dirty="0">
                <a:solidFill>
                  <a:srgbClr val="313131"/>
                </a:solidFill>
                <a:effectLst/>
                <a:latin typeface="Calibri" panose="020F0502020204030204" pitchFamily="34" charset="0"/>
              </a:rPr>
              <a:t> content to manage the technical readiness.  You meet and discuss timelines and outcomes and jointly review the workstreams shown above.  You both determine that you do not have the bandwidth to handle setting up the Champion &amp; Early Adopter programs or ensure quality and support readiness.  You should undertake one or all of the below actions:</a:t>
            </a:r>
            <a:r>
              <a:rPr lang="en-US" sz="18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313131"/>
                </a:solidFill>
                <a:effectLst/>
                <a:latin typeface="Calibri" panose="020F0502020204030204" pitchFamily="34" charset="0"/>
              </a:rPr>
              <a:t>1. Because you have an </a:t>
            </a:r>
            <a:r>
              <a:rPr lang="en-US" sz="1800" b="0" i="0" u="sng" strike="noStrike" dirty="0">
                <a:solidFill>
                  <a:srgbClr val="0075B4"/>
                </a:solidFill>
                <a:effectLst/>
                <a:latin typeface="Calibri" panose="020F0502020204030204" pitchFamily="34" charset="0"/>
                <a:hlinkClick r:id="rId6"/>
              </a:rPr>
              <a:t>eligible license agreement</a:t>
            </a:r>
            <a:r>
              <a:rPr lang="en-US" sz="1800" b="0" i="0" dirty="0">
                <a:solidFill>
                  <a:srgbClr val="313131"/>
                </a:solidFill>
                <a:effectLst/>
                <a:latin typeface="Calibri" panose="020F0502020204030204" pitchFamily="34" charset="0"/>
              </a:rPr>
              <a:t> with over 150 seats </a:t>
            </a:r>
            <a:r>
              <a:rPr lang="en-US" sz="1800" b="1" i="0" dirty="0">
                <a:solidFill>
                  <a:srgbClr val="313131"/>
                </a:solidFill>
                <a:effectLst/>
                <a:latin typeface="Calibri" panose="020F0502020204030204" pitchFamily="34" charset="0"/>
              </a:rPr>
              <a:t>your first step is to reach out to the Microsoft FastTrack team via </a:t>
            </a:r>
            <a:r>
              <a:rPr lang="en-US" sz="1800" b="1" i="0" u="sng" strike="noStrike" dirty="0">
                <a:solidFill>
                  <a:srgbClr val="0075B4"/>
                </a:solidFill>
                <a:effectLst/>
                <a:latin typeface="Calibri" panose="020F0502020204030204" pitchFamily="34" charset="0"/>
                <a:hlinkClick r:id="rId4"/>
              </a:rPr>
              <a:t>Fasttrack.Microsoft.com</a:t>
            </a:r>
            <a:r>
              <a:rPr lang="en-US" sz="1800" b="0" i="0" dirty="0">
                <a:solidFill>
                  <a:srgbClr val="313131"/>
                </a:solidFill>
                <a:effectLst/>
                <a:latin typeface="Calibri" panose="020F0502020204030204" pitchFamily="34" charset="0"/>
              </a:rPr>
              <a:t>  Your IT Administrator can also request help via the Get Help widget in the Office 365 Admin Center.  FastTrack engineers and program managers will reach out to help you resolve your technical questions and create a success plan for Microsoft Teams. </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313131"/>
                </a:solidFill>
                <a:effectLst/>
                <a:latin typeface="Calibri" panose="020F0502020204030204" pitchFamily="34" charset="0"/>
              </a:rPr>
              <a:t>2.  To learn from other people who are also driving adoption of Microsoft Teams you can visit and ask questions in the Driving Adoption forum on the Microsoft Technical Community at </a:t>
            </a:r>
            <a:r>
              <a:rPr lang="en-US" sz="1800" b="0" i="0" u="sng" strike="noStrike" dirty="0">
                <a:solidFill>
                  <a:srgbClr val="0075B4"/>
                </a:solidFill>
                <a:effectLst/>
                <a:latin typeface="Calibri" panose="020F0502020204030204" pitchFamily="34" charset="0"/>
                <a:hlinkClick r:id="rId7"/>
              </a:rPr>
              <a:t>https://aka.ms/DriveAdoption</a:t>
            </a:r>
            <a:r>
              <a:rPr lang="en-US" sz="1800" b="0" i="0" dirty="0">
                <a:solidFill>
                  <a:srgbClr val="313131"/>
                </a:solidFill>
                <a:effectLst/>
                <a:latin typeface="Calibri" panose="020F0502020204030204" pitchFamily="34" charset="0"/>
              </a:rPr>
              <a:t>.</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313131"/>
                </a:solidFill>
                <a:effectLst/>
                <a:latin typeface="Calibri" panose="020F0502020204030204" pitchFamily="34" charset="0"/>
              </a:rPr>
              <a:t>3.  If you have a technology partner that is already helping you in your company you should speak with them about their Microsoft Teams experience to determine if they are qualified to assist you.  Through FastTrack, community forums and your other business relationships you can find additional Microsoft Certified Partners to assist you in this work.  </a:t>
            </a:r>
            <a:r>
              <a:rPr lang="en-US" sz="1800" b="0" i="0" dirty="0">
                <a:solidFill>
                  <a:srgbClr val="000000"/>
                </a:solidFill>
                <a:effectLst/>
                <a:latin typeface="Calibri" panose="020F0502020204030204" pitchFamily="34" charset="0"/>
              </a:rPr>
              <a:t> </a:t>
            </a:r>
          </a:p>
          <a:p>
            <a:pPr algn="l" rtl="0" fontAlgn="base"/>
            <a:endParaRPr lang="en-US" b="0" i="0" dirty="0">
              <a:solidFill>
                <a:srgbClr val="000000"/>
              </a:solidFill>
              <a:effectLst/>
              <a:latin typeface="Segoe UI" panose="020B0502040204020203" pitchFamily="34" charset="0"/>
            </a:endParaRPr>
          </a:p>
          <a:p>
            <a:pPr algn="l" rtl="0" fontAlgn="base"/>
            <a:r>
              <a:rPr lang="en-US" sz="1800" b="1" i="0" dirty="0">
                <a:solidFill>
                  <a:srgbClr val="313131"/>
                </a:solidFill>
                <a:effectLst/>
                <a:latin typeface="Calibri" panose="020F0502020204030204" pitchFamily="34" charset="0"/>
              </a:rPr>
              <a:t>NOTE</a:t>
            </a:r>
            <a:r>
              <a:rPr lang="en-US" sz="1800" b="0" i="0" dirty="0">
                <a:solidFill>
                  <a:srgbClr val="313131"/>
                </a:solidFill>
                <a:effectLst/>
                <a:latin typeface="Calibri" panose="020F0502020204030204" pitchFamily="34" charset="0"/>
              </a:rPr>
              <a:t>:  If you do not have an active relationship with your IT Service Manager reach out to him/her and start a conversation about partnering on this project.  Be open to their feedback and emphasize that you are focused on the end-user adoption portion of the roll out to ensure employee satisfaction with the service they are trying hard to deliver.   Having this conversation over lunch never hurt building this important relationship. </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9E1E3-CEE7-48ED-8F45-95C4436B3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19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v10-18.1 (Karuana Gatimu)</a:t>
            </a:r>
          </a:p>
          <a:p>
            <a:endParaRPr lang="en-US"/>
          </a:p>
          <a:p>
            <a:r>
              <a:rPr lang="en-US"/>
              <a:t>These workstreams complement the Enterprise Adoption Project Plan and adoption framework best practices.   The outcomes of these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9E1E3-CEE7-48ED-8F45-95C4436B32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9376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11.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11.xml"/><Relationship Id="rId4" Type="http://schemas.openxmlformats.org/officeDocument/2006/relationships/image" Target="../media/image42.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emf"/><Relationship Id="rId1" Type="http://schemas.openxmlformats.org/officeDocument/2006/relationships/slideMaster" Target="../slideMasters/slideMaster13.xml"/><Relationship Id="rId5" Type="http://schemas.openxmlformats.org/officeDocument/2006/relationships/image" Target="../media/image79.png"/><Relationship Id="rId4" Type="http://schemas.openxmlformats.org/officeDocument/2006/relationships/image" Target="../media/image78.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Master" Target="../slideMasters/slideMaster14.xml"/><Relationship Id="rId4" Type="http://schemas.openxmlformats.org/officeDocument/2006/relationships/image" Target="../media/image9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15.xml"/><Relationship Id="rId4" Type="http://schemas.openxmlformats.org/officeDocument/2006/relationships/image" Target="../media/image96.png"/></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9.jpeg"/><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Master" Target="../slideMasters/slideMaster17.xml"/><Relationship Id="rId4" Type="http://schemas.openxmlformats.org/officeDocument/2006/relationships/image" Target="../media/image103.jpg"/></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06.jpeg"/><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18.xml"/><Relationship Id="rId4" Type="http://schemas.openxmlformats.org/officeDocument/2006/relationships/image" Target="../media/image110.jpeg"/></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8.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12.jpeg"/><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8/20/2019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90870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7047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0590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817002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4753930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30878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2848795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7734886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5296992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78759175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63254302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87642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51462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451781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940284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667949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98478762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1147993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2802040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09867636"/>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80865072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5438017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151602753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1719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06252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902304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332948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24223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977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8/20/2019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a:srcRect t="7706" r="10436" b="16707"/>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8/20/2019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567123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61735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255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51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252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445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28339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01869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63493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4434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57574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6645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49838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0506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1395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21297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092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19044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1495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393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53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41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3781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3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259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2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818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1957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04516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B0F0-BAE0-44FB-87B9-D928FEB58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EC2-E8BE-4D59-98E1-FD26C6A6E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5065-95D4-4353-BDE2-C44D5508F3EB}"/>
              </a:ext>
            </a:extLst>
          </p:cNvPr>
          <p:cNvSpPr>
            <a:spLocks noGrp="1"/>
          </p:cNvSpPr>
          <p:nvPr>
            <p:ph type="dt" sz="half" idx="10"/>
          </p:nvPr>
        </p:nvSpPr>
        <p:spPr/>
        <p:txBody>
          <a:bodyPr/>
          <a:lstStyle/>
          <a:p>
            <a:fld id="{1CE03806-FD4E-4199-8142-58FDDC3A335D}" type="datetimeFigureOut">
              <a:rPr lang="en-US" smtClean="0"/>
              <a:t>8/20/2019</a:t>
            </a:fld>
            <a:endParaRPr lang="en-US"/>
          </a:p>
        </p:txBody>
      </p:sp>
      <p:sp>
        <p:nvSpPr>
          <p:cNvPr id="5" name="Footer Placeholder 4">
            <a:extLst>
              <a:ext uri="{FF2B5EF4-FFF2-40B4-BE49-F238E27FC236}">
                <a16:creationId xmlns:a16="http://schemas.microsoft.com/office/drawing/2014/main" id="{B9C53CF9-37EE-4272-ADC0-FAD635CD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8D3AC-81AB-4A46-8275-1219C50E5A53}"/>
              </a:ext>
            </a:extLst>
          </p:cNvPr>
          <p:cNvSpPr>
            <a:spLocks noGrp="1"/>
          </p:cNvSpPr>
          <p:nvPr>
            <p:ph type="sldNum" sz="quarter" idx="12"/>
          </p:nvPr>
        </p:nvSpPr>
        <p:spPr/>
        <p:txBody>
          <a:bodyPr/>
          <a:lstStyle/>
          <a:p>
            <a:fld id="{AB589B1D-152C-46F0-9CD7-7BB3E3586B5B}" type="slidenum">
              <a:rPr lang="en-US" smtClean="0"/>
              <a:t>‹#›</a:t>
            </a:fld>
            <a:endParaRPr lang="en-US"/>
          </a:p>
        </p:txBody>
      </p:sp>
    </p:spTree>
    <p:extLst>
      <p:ext uri="{BB962C8B-B14F-4D97-AF65-F5344CB8AC3E}">
        <p14:creationId xmlns:p14="http://schemas.microsoft.com/office/powerpoint/2010/main" val="36451942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EF44-D56D-4CFA-BE2B-610F0EF7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89A66-C56C-4516-8C7E-70E7B2EAB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3297EC-D26B-49BF-9F5A-D99678F0D894}"/>
              </a:ext>
            </a:extLst>
          </p:cNvPr>
          <p:cNvSpPr>
            <a:spLocks noGrp="1"/>
          </p:cNvSpPr>
          <p:nvPr>
            <p:ph type="dt" sz="half" idx="10"/>
          </p:nvPr>
        </p:nvSpPr>
        <p:spPr/>
        <p:txBody>
          <a:bodyPr/>
          <a:lstStyle/>
          <a:p>
            <a:fld id="{58028F59-1F66-4131-9E1D-C146CEB7E121}" type="datetimeFigureOut">
              <a:rPr lang="en-US" smtClean="0"/>
              <a:t>8/20/2019</a:t>
            </a:fld>
            <a:endParaRPr lang="en-US"/>
          </a:p>
        </p:txBody>
      </p:sp>
      <p:sp>
        <p:nvSpPr>
          <p:cNvPr id="5" name="Footer Placeholder 4">
            <a:extLst>
              <a:ext uri="{FF2B5EF4-FFF2-40B4-BE49-F238E27FC236}">
                <a16:creationId xmlns:a16="http://schemas.microsoft.com/office/drawing/2014/main" id="{A9450AB0-8EEB-47BA-AB70-57D54AAD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C822-5736-43FA-9DC7-3C924960E173}"/>
              </a:ext>
            </a:extLst>
          </p:cNvPr>
          <p:cNvSpPr>
            <a:spLocks noGrp="1"/>
          </p:cNvSpPr>
          <p:nvPr>
            <p:ph type="sldNum" sz="quarter" idx="12"/>
          </p:nvPr>
        </p:nvSpPr>
        <p:spPr/>
        <p:txBody>
          <a:bodyPr/>
          <a:lstStyle/>
          <a:p>
            <a:fld id="{B3B52D13-61AA-47B7-94A7-558DF8D39AE3}" type="slidenum">
              <a:rPr lang="en-US" smtClean="0"/>
              <a:t>‹#›</a:t>
            </a:fld>
            <a:endParaRPr lang="en-US"/>
          </a:p>
        </p:txBody>
      </p:sp>
    </p:spTree>
    <p:extLst>
      <p:ext uri="{BB962C8B-B14F-4D97-AF65-F5344CB8AC3E}">
        <p14:creationId xmlns:p14="http://schemas.microsoft.com/office/powerpoint/2010/main" val="30865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176864195"/>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541422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216793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FD85BC-AC91-46D1-9E1E-1548EA209A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0369" y="-1312914"/>
            <a:ext cx="12272368" cy="8170914"/>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07828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63180619"/>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4369117"/>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097962767"/>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88519946"/>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pic>
        <p:nvPicPr>
          <p:cNvPr id="7" name="Picture 6" descr="A group of people sitting at a table&#10;&#10;Description generated with very high confidence">
            <a:extLst>
              <a:ext uri="{FF2B5EF4-FFF2-40B4-BE49-F238E27FC236}">
                <a16:creationId xmlns:a16="http://schemas.microsoft.com/office/drawing/2014/main" id="{70411FB3-C09C-41F3-813C-7F1B2B9673BE}"/>
              </a:ext>
            </a:extLst>
          </p:cNvPr>
          <p:cNvPicPr>
            <a:picLocks noChangeAspect="1"/>
          </p:cNvPicPr>
          <p:nvPr userDrawn="1"/>
        </p:nvPicPr>
        <p:blipFill>
          <a:blip r:embed="rId3"/>
          <a:stretch>
            <a:fillRect/>
          </a:stretch>
        </p:blipFill>
        <p:spPr>
          <a:xfrm>
            <a:off x="0" y="0"/>
            <a:ext cx="12192000" cy="8117406"/>
          </a:xfrm>
          <a:prstGeom prst="rect">
            <a:avLst/>
          </a:prstGeom>
        </p:spPr>
      </p:pic>
    </p:spTree>
    <p:extLst>
      <p:ext uri="{BB962C8B-B14F-4D97-AF65-F5344CB8AC3E}">
        <p14:creationId xmlns:p14="http://schemas.microsoft.com/office/powerpoint/2010/main" val="3959711907"/>
      </p:ext>
    </p:extLst>
  </p:cSld>
  <p:clrMapOvr>
    <a:masterClrMapping/>
  </p:clrMapOvr>
  <p:transition>
    <p:fade/>
  </p:transition>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064964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3650581"/>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926986822"/>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91093037"/>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05815879"/>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98278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94355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620887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77577"/>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4784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44301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127648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360552"/>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017939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374581"/>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607976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_Title Slide 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Picture 5">
            <a:extLst>
              <a:ext uri="{FF2B5EF4-FFF2-40B4-BE49-F238E27FC236}">
                <a16:creationId xmlns:a16="http://schemas.microsoft.com/office/drawing/2014/main" id="{4F7FD0D0-FABE-49E1-90DA-A56FF852A6DB}"/>
              </a:ext>
            </a:extLst>
          </p:cNvPr>
          <p:cNvPicPr>
            <a:picLocks noChangeAspect="1"/>
          </p:cNvPicPr>
          <p:nvPr userDrawn="1"/>
        </p:nvPicPr>
        <p:blipFill>
          <a:blip r:embed="rId2"/>
          <a:stretch>
            <a:fillRect/>
          </a:stretch>
        </p:blipFill>
        <p:spPr bwMode="black">
          <a:xfrm>
            <a:off x="463467" y="451705"/>
            <a:ext cx="1183281" cy="248028"/>
          </a:xfrm>
          <a:prstGeom prst="rect">
            <a:avLst/>
          </a:prstGeom>
        </p:spPr>
      </p:pic>
    </p:spTree>
    <p:extLst>
      <p:ext uri="{BB962C8B-B14F-4D97-AF65-F5344CB8AC3E}">
        <p14:creationId xmlns:p14="http://schemas.microsoft.com/office/powerpoint/2010/main" val="2099557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895313824"/>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622489956"/>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1686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2778943"/>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6805815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14132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5543"/>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3938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39165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1774646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4"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7">
                <a:gradFill>
                  <a:gsLst>
                    <a:gs pos="100000">
                      <a:srgbClr val="FFFFFF"/>
                    </a:gs>
                    <a:gs pos="0">
                      <a:srgbClr val="FFFFFF"/>
                    </a:gs>
                  </a:gsLst>
                  <a:lin ang="5400000" scaled="0"/>
                </a:gradFill>
              </a:defRPr>
            </a:lvl1pPr>
          </a:lstStyle>
          <a:p>
            <a:fld id="{3DA75E7C-9A43-46FF-B3B4-840512D08BAA}" type="datetimeFigureOut">
              <a:rPr lang="en-US" smtClean="0"/>
              <a:pPr/>
              <a:t>8/20/2019</a:t>
            </a:fld>
            <a:endParaRPr lang="en-US"/>
          </a:p>
        </p:txBody>
      </p:sp>
    </p:spTree>
    <p:extLst>
      <p:ext uri="{BB962C8B-B14F-4D97-AF65-F5344CB8AC3E}">
        <p14:creationId xmlns:p14="http://schemas.microsoft.com/office/powerpoint/2010/main" val="2716411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2" name="Rectangle 1"/>
          <p:cNvSpPr/>
          <p:nvPr userDrawn="1"/>
        </p:nvSpPr>
        <p:spPr bwMode="auto">
          <a:xfrm>
            <a:off x="0"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160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0" y="-1"/>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9658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3462203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4004471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9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99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91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87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168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2255317"/>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269239" y="5902071"/>
            <a:ext cx="11653523"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3030533809"/>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3" y="1187645"/>
            <a:ext cx="11655078" cy="2305516"/>
          </a:xfrm>
          <a:prstGeom prst="rect">
            <a:avLst/>
          </a:prstGeom>
        </p:spPr>
        <p:txBody>
          <a:bodyPr>
            <a:spAutoFit/>
          </a:bodyPr>
          <a:lstStyle>
            <a:lvl1pPr marL="334589" indent="-334589">
              <a:defRPr b="0" i="0">
                <a:latin typeface="+mj-lt"/>
                <a:cs typeface="Segoe UI Semibold" panose="020B0702040204020203" pitchFamily="34" charset="0"/>
              </a:defRPr>
            </a:lvl1pPr>
            <a:lvl2pPr marL="555573" indent="-220984">
              <a:defRPr b="0" i="0">
                <a:latin typeface="+mn-lt"/>
                <a:cs typeface="Segoe UI" panose="020B0502040204020203" pitchFamily="34" charset="0"/>
              </a:defRPr>
            </a:lvl2pPr>
            <a:lvl3pPr marL="782782" indent="-220984">
              <a:defRPr b="0" i="0">
                <a:latin typeface="+mn-lt"/>
                <a:cs typeface="Segoe UI" panose="020B0502040204020203" pitchFamily="34" charset="0"/>
              </a:defRPr>
            </a:lvl3pPr>
            <a:lvl4pPr marL="1009991" indent="-227209">
              <a:defRPr b="0" i="0">
                <a:latin typeface="+mn-lt"/>
                <a:cs typeface="Segoe UI" panose="020B0502040204020203" pitchFamily="34" charset="0"/>
              </a:defRPr>
            </a:lvl4pPr>
            <a:lvl5pPr marL="1237200" indent="-227209">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937270"/>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5"/>
            <a:ext cx="5378548" cy="2057551"/>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7"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53" indent="0">
              <a:buFont typeface="Wingdings" panose="05000000000000000000" pitchFamily="2" charset="2"/>
              <a:buNone/>
              <a:tabLst/>
              <a:defRPr sz="1961" b="0" i="0">
                <a:latin typeface="+mn-lt"/>
                <a:cs typeface="Segoe UI" panose="020B0502040204020203" pitchFamily="34" charset="0"/>
              </a:defRPr>
            </a:lvl3pPr>
            <a:lvl4pPr marL="448193" indent="0">
              <a:buFont typeface="Wingdings" panose="05000000000000000000" pitchFamily="2" charset="2"/>
              <a:buNone/>
              <a:defRPr sz="1765" b="0" i="0">
                <a:latin typeface="+mn-lt"/>
                <a:cs typeface="Segoe UI" panose="020B0502040204020203" pitchFamily="34" charset="0"/>
              </a:defRPr>
            </a:lvl4pPr>
            <a:lvl5pPr marL="673846"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2029"/>
          </a:xfrm>
          <a:prstGeom prst="rect">
            <a:avLst/>
          </a:prstGeom>
        </p:spPr>
        <p:txBody>
          <a:bodyPr/>
          <a:lstStyle>
            <a:lvl1pPr marL="0" indent="0">
              <a:buNone/>
              <a:defRPr sz="3137"/>
            </a:lvl1pPr>
            <a:lvl2pPr marL="0" indent="0">
              <a:buNone/>
              <a:defRPr sz="2353"/>
            </a:lvl2pPr>
            <a:lvl3pPr marL="225653" indent="0">
              <a:buNone/>
              <a:defRPr sz="1961"/>
            </a:lvl3pPr>
            <a:lvl4pPr marL="448193" indent="0">
              <a:buNone/>
              <a:defRPr sz="1765"/>
            </a:lvl4pPr>
            <a:lvl5pPr marL="673846"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2769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6449067"/>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233670"/>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1561383339"/>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240" y="608138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26473568"/>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93" indent="0">
              <a:buNone/>
              <a:defRPr sz="1961" b="0" i="0">
                <a:latin typeface="Segoe UI" panose="020B0502040204020203" pitchFamily="34" charset="0"/>
                <a:cs typeface="Segoe UI" panose="020B0502040204020203" pitchFamily="34" charset="0"/>
              </a:defRPr>
            </a:lvl3pPr>
            <a:lvl4pPr marL="672290" indent="0">
              <a:buNone/>
              <a:defRPr sz="1961" b="0" i="0">
                <a:latin typeface="Segoe UI" panose="020B0502040204020203" pitchFamily="34" charset="0"/>
                <a:cs typeface="Segoe UI" panose="020B0502040204020203" pitchFamily="34" charset="0"/>
              </a:defRPr>
            </a:lvl4pPr>
            <a:lvl5pPr marL="896386"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987872329"/>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3"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5"/>
            <a:ext cx="3764984" cy="567015"/>
          </a:xfrm>
          <a:prstGeom prst="rect">
            <a:avLst/>
          </a:prstGeom>
        </p:spPr>
        <p:txBody>
          <a:bodyPr>
            <a:spAutoFit/>
          </a:bodyPr>
          <a:lstStyle>
            <a:lvl1pPr marL="0" indent="0">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4240001021"/>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3"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0"/>
            <a:ext cx="2420347" cy="2151725"/>
          </a:xfrm>
        </p:spPr>
        <p:txBody>
          <a:bodyPr anchor="ctr" anchorCtr="0">
            <a:noAutofit/>
          </a:bodyPr>
          <a:lstStyle>
            <a:lvl1pPr marL="0" indent="0" algn="ctr">
              <a:buNone/>
              <a:defRPr sz="2353" baseline="0"/>
            </a:lvl1pPr>
          </a:lstStyle>
          <a:p>
            <a:pPr lvl="0"/>
            <a:r>
              <a:rPr lang="en-US"/>
              <a:t>Click to insert graphic</a:t>
            </a:r>
          </a:p>
        </p:txBody>
      </p:sp>
      <p:sp>
        <p:nvSpPr>
          <p:cNvPr id="13" name="Content Placeholder 12"/>
          <p:cNvSpPr>
            <a:spLocks noGrp="1"/>
          </p:cNvSpPr>
          <p:nvPr>
            <p:ph sz="quarter" idx="11" hasCustomPrompt="1"/>
          </p:nvPr>
        </p:nvSpPr>
        <p:spPr>
          <a:xfrm>
            <a:off x="3466176"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6" name="Content Placeholder 15"/>
          <p:cNvSpPr>
            <a:spLocks noGrp="1"/>
          </p:cNvSpPr>
          <p:nvPr>
            <p:ph sz="quarter" idx="12" hasCustomPrompt="1"/>
          </p:nvPr>
        </p:nvSpPr>
        <p:spPr>
          <a:xfrm>
            <a:off x="6304855"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8" name="Content Placeholder 17"/>
          <p:cNvSpPr>
            <a:spLocks noGrp="1"/>
          </p:cNvSpPr>
          <p:nvPr>
            <p:ph sz="quarter" idx="13" hasCustomPrompt="1"/>
          </p:nvPr>
        </p:nvSpPr>
        <p:spPr>
          <a:xfrm>
            <a:off x="9143533"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20" name="Content Placeholder 19"/>
          <p:cNvSpPr>
            <a:spLocks noGrp="1"/>
          </p:cNvSpPr>
          <p:nvPr>
            <p:ph sz="quarter" idx="14" hasCustomPrompt="1"/>
          </p:nvPr>
        </p:nvSpPr>
        <p:spPr>
          <a:xfrm>
            <a:off x="627497" y="4056579"/>
            <a:ext cx="2420347" cy="2151725"/>
          </a:xfrm>
        </p:spPr>
        <p:txBody>
          <a:bodyPr anchor="ctr" anchorCtr="0">
            <a:noAutofit/>
          </a:bodyPr>
          <a:lstStyle>
            <a:lvl1pPr marL="0" indent="0" algn="ctr">
              <a:buNone/>
              <a:defRPr sz="2353"/>
            </a:lvl1pPr>
          </a:lstStyle>
          <a:p>
            <a:pPr lvl="0"/>
            <a:r>
              <a:rPr lang="en-US"/>
              <a:t>Click to insert graphic</a:t>
            </a:r>
          </a:p>
        </p:txBody>
      </p:sp>
      <p:sp>
        <p:nvSpPr>
          <p:cNvPr id="22" name="Content Placeholder 21"/>
          <p:cNvSpPr>
            <a:spLocks noGrp="1"/>
          </p:cNvSpPr>
          <p:nvPr>
            <p:ph sz="quarter" idx="15" hasCustomPrompt="1"/>
          </p:nvPr>
        </p:nvSpPr>
        <p:spPr>
          <a:xfrm>
            <a:off x="3466176" y="4658850"/>
            <a:ext cx="2420347" cy="947182"/>
          </a:xfrm>
        </p:spPr>
        <p:txBody>
          <a:bodyPr anchor="ctr" anchorCtr="0"/>
          <a:lstStyle>
            <a:lvl1pPr marL="0" indent="0" algn="ctr">
              <a:buNone/>
              <a:defRPr sz="2353"/>
            </a:lvl1pPr>
          </a:lstStyle>
          <a:p>
            <a:pPr lvl="0"/>
            <a:r>
              <a:rPr lang="en-US"/>
              <a:t>Click to insert graphic</a:t>
            </a:r>
          </a:p>
        </p:txBody>
      </p:sp>
      <p:sp>
        <p:nvSpPr>
          <p:cNvPr id="24" name="Content Placeholder 23"/>
          <p:cNvSpPr>
            <a:spLocks noGrp="1"/>
          </p:cNvSpPr>
          <p:nvPr>
            <p:ph sz="quarter" idx="16" hasCustomPrompt="1"/>
          </p:nvPr>
        </p:nvSpPr>
        <p:spPr>
          <a:xfrm>
            <a:off x="6304855" y="4658850"/>
            <a:ext cx="2420347" cy="947182"/>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976799737"/>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1"/>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0"/>
            <a:ext cx="3944269" cy="1703449"/>
          </a:xfrm>
        </p:spPr>
        <p:txBody>
          <a:bodyPr anchor="ctr" anchorCtr="0">
            <a:noAutofit/>
          </a:bodyPr>
          <a:lstStyle>
            <a:lvl1pPr marL="99598" indent="-99598" algn="l">
              <a:spcBef>
                <a:spcPts val="1176"/>
              </a:spcBef>
              <a:buNone/>
              <a:defRPr sz="1765" baseline="0">
                <a:latin typeface="+mn-lt"/>
              </a:defRPr>
            </a:lvl1pPr>
            <a:lvl2pPr marL="99598" indent="0" algn="l">
              <a:spcBef>
                <a:spcPts val="1176"/>
              </a:spcBef>
              <a:buFont typeface="Segoe UI" panose="020B0502040204020203" pitchFamily="34" charset="0"/>
              <a:buChar char="—"/>
              <a:defRPr sz="1372" baseline="0">
                <a:gradFill>
                  <a:gsLst>
                    <a:gs pos="1250">
                      <a:schemeClr val="accent1"/>
                    </a:gs>
                    <a:gs pos="100000">
                      <a:schemeClr val="accent1"/>
                    </a:gs>
                  </a:gsLst>
                  <a:lin ang="5400000" scaled="0"/>
                </a:gradFill>
                <a:latin typeface="+mj-lt"/>
              </a:defRPr>
            </a:lvl2pPr>
            <a:lvl3pPr marL="558686" indent="0">
              <a:buNone/>
              <a:defRPr/>
            </a:lvl3pPr>
            <a:lvl4pPr>
              <a:defRPr/>
            </a:lvl4pPr>
            <a:lvl5pPr>
              <a:defRPr/>
            </a:lvl5pPr>
          </a:lstStyle>
          <a:p>
            <a:pPr lvl="0"/>
            <a:r>
              <a:rPr lang="en-US"/>
              <a:t>“Click to type quote here. (Include quote marks.)”</a:t>
            </a:r>
          </a:p>
          <a:p>
            <a:pPr lvl="1"/>
            <a:r>
              <a:rPr lang="en-US"/>
              <a:t>Second level for quote’s credit</a:t>
            </a:r>
          </a:p>
        </p:txBody>
      </p:sp>
      <p:sp>
        <p:nvSpPr>
          <p:cNvPr id="13" name="Content Placeholder 12"/>
          <p:cNvSpPr>
            <a:spLocks noGrp="1"/>
          </p:cNvSpPr>
          <p:nvPr>
            <p:ph sz="quarter" idx="11" hasCustomPrompt="1"/>
          </p:nvPr>
        </p:nvSpPr>
        <p:spPr>
          <a:xfrm>
            <a:off x="2062132"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8" name="Content Placeholder 17"/>
          <p:cNvSpPr>
            <a:spLocks noGrp="1"/>
          </p:cNvSpPr>
          <p:nvPr>
            <p:ph sz="quarter" idx="13" hasCustomPrompt="1"/>
          </p:nvPr>
        </p:nvSpPr>
        <p:spPr>
          <a:xfrm>
            <a:off x="7978497" y="1277280"/>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0" name="Content Placeholder 19"/>
          <p:cNvSpPr>
            <a:spLocks noGrp="1"/>
          </p:cNvSpPr>
          <p:nvPr>
            <p:ph sz="quarter" idx="14" hasCustomPrompt="1"/>
          </p:nvPr>
        </p:nvSpPr>
        <p:spPr>
          <a:xfrm>
            <a:off x="7980858"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2" name="Content Placeholder 21"/>
          <p:cNvSpPr>
            <a:spLocks noGrp="1"/>
          </p:cNvSpPr>
          <p:nvPr>
            <p:ph sz="quarter" idx="15" hasCustomPrompt="1"/>
          </p:nvPr>
        </p:nvSpPr>
        <p:spPr>
          <a:xfrm>
            <a:off x="7978497"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4" name="Content Placeholder 23"/>
          <p:cNvSpPr>
            <a:spLocks noGrp="1"/>
          </p:cNvSpPr>
          <p:nvPr>
            <p:ph sz="quarter" idx="16" hasCustomPrompt="1"/>
          </p:nvPr>
        </p:nvSpPr>
        <p:spPr>
          <a:xfrm>
            <a:off x="269302" y="1498299"/>
            <a:ext cx="1703207" cy="1273041"/>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269302" y="3291383"/>
            <a:ext cx="1703207" cy="1273041"/>
          </a:xfrm>
        </p:spPr>
        <p:txBody>
          <a:bodyPr anchor="ctr" anchorCtr="0"/>
          <a:lstStyle>
            <a:lvl1pPr marL="0" indent="0" algn="ctr">
              <a:buNone/>
              <a:defRPr sz="2353"/>
            </a:lvl1pPr>
          </a:lstStyle>
          <a:p>
            <a:pPr lvl="0"/>
            <a:r>
              <a:rPr lang="en-US"/>
              <a:t>Click to insert graphic</a:t>
            </a:r>
          </a:p>
        </p:txBody>
      </p:sp>
      <p:sp>
        <p:nvSpPr>
          <p:cNvPr id="6" name="Content Placeholder 5"/>
          <p:cNvSpPr>
            <a:spLocks noGrp="1"/>
          </p:cNvSpPr>
          <p:nvPr>
            <p:ph sz="quarter" idx="18" hasCustomPrompt="1"/>
          </p:nvPr>
        </p:nvSpPr>
        <p:spPr>
          <a:xfrm>
            <a:off x="269302" y="4863448"/>
            <a:ext cx="1703207" cy="1703449"/>
          </a:xfrm>
        </p:spPr>
        <p:txBody>
          <a:bodyPr anchor="ctr" anchorCtr="0">
            <a:noAutofit/>
          </a:bodyPr>
          <a:lstStyle>
            <a:lvl1pPr marL="0" indent="0" algn="ctr">
              <a:buNone/>
              <a:defRPr sz="2353"/>
            </a:lvl1pPr>
          </a:lstStyle>
          <a:p>
            <a:pPr lvl="0"/>
            <a:r>
              <a:rPr lang="en-US"/>
              <a:t>Click to insert graphic</a:t>
            </a:r>
          </a:p>
        </p:txBody>
      </p:sp>
      <p:sp>
        <p:nvSpPr>
          <p:cNvPr id="9" name="Content Placeholder 8"/>
          <p:cNvSpPr>
            <a:spLocks noGrp="1"/>
          </p:cNvSpPr>
          <p:nvPr>
            <p:ph sz="quarter" idx="19" hasCustomPrompt="1"/>
          </p:nvPr>
        </p:nvSpPr>
        <p:spPr>
          <a:xfrm>
            <a:off x="6185641" y="1277280"/>
            <a:ext cx="1703207" cy="1703449"/>
          </a:xfrm>
        </p:spPr>
        <p:txBody>
          <a:bodyPr anchor="ctr" anchorCtr="0">
            <a:noAutofit/>
          </a:bodyPr>
          <a:lstStyle>
            <a:lvl1pPr marL="0" indent="0" algn="ctr">
              <a:buNone/>
              <a:defRPr sz="2353"/>
            </a:lvl1pPr>
          </a:lstStyle>
          <a:p>
            <a:pPr lvl="0"/>
            <a:r>
              <a:rPr lang="en-US"/>
              <a:t>Click to insert graphic</a:t>
            </a:r>
          </a:p>
        </p:txBody>
      </p:sp>
      <p:sp>
        <p:nvSpPr>
          <p:cNvPr id="12" name="Content Placeholder 11"/>
          <p:cNvSpPr>
            <a:spLocks noGrp="1"/>
          </p:cNvSpPr>
          <p:nvPr>
            <p:ph sz="quarter" idx="20" hasCustomPrompt="1"/>
          </p:nvPr>
        </p:nvSpPr>
        <p:spPr>
          <a:xfrm>
            <a:off x="6185641" y="3070364"/>
            <a:ext cx="1703207" cy="1703449"/>
          </a:xfrm>
        </p:spPr>
        <p:txBody>
          <a:bodyPr anchor="ctr" anchorCtr="0">
            <a:noAutofit/>
          </a:bodyPr>
          <a:lstStyle>
            <a:lvl1pPr marL="0" indent="0" algn="ctr">
              <a:buNone/>
              <a:defRPr sz="2353"/>
            </a:lvl1pPr>
          </a:lstStyle>
          <a:p>
            <a:pPr lvl="0"/>
            <a:r>
              <a:rPr lang="en-US"/>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4288471232"/>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prstGeom prst="rect">
            <a:avLst/>
          </a:prstGeom>
          <a:noFill/>
        </p:spPr>
        <p:txBody>
          <a:bodyPr lIns="182880" tIns="146304" rIns="182880" bIns="146304">
            <a:spAutoFit/>
          </a:bodyPr>
          <a:lstStyle>
            <a:lvl1pPr marL="0" indent="0">
              <a:spcBef>
                <a:spcPts val="0"/>
              </a:spcBef>
              <a:buNone/>
              <a:defRPr sz="3137"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a:t>Speaker Name</a:t>
            </a:r>
          </a:p>
        </p:txBody>
      </p:sp>
    </p:spTree>
    <p:extLst>
      <p:ext uri="{BB962C8B-B14F-4D97-AF65-F5344CB8AC3E}">
        <p14:creationId xmlns:p14="http://schemas.microsoft.com/office/powerpoint/2010/main" val="1845565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extLst>
      <p:ext uri="{BB962C8B-B14F-4D97-AF65-F5344CB8AC3E}">
        <p14:creationId xmlns:p14="http://schemas.microsoft.com/office/powerpoint/2010/main" val="3556434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767937670"/>
      </p:ext>
    </p:extLst>
  </p:cSld>
  <p:clrMapOvr>
    <a:masterClrMapping/>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84058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16565144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639081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0041744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82696327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269240" y="289511"/>
            <a:ext cx="6274974" cy="899665"/>
          </a:xfrm>
        </p:spPr>
        <p:txBody>
          <a:bodyPr/>
          <a:lstStyle/>
          <a:p>
            <a:r>
              <a:rPr lang="en-US"/>
              <a:t>Click to edit title style</a:t>
            </a:r>
          </a:p>
        </p:txBody>
      </p:sp>
    </p:spTree>
    <p:extLst>
      <p:ext uri="{BB962C8B-B14F-4D97-AF65-F5344CB8AC3E}">
        <p14:creationId xmlns:p14="http://schemas.microsoft.com/office/powerpoint/2010/main" val="10513584"/>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7476" y="289511"/>
            <a:ext cx="6274974" cy="899665"/>
          </a:xfrm>
        </p:spPr>
        <p:txBody>
          <a:bodyPr/>
          <a:lstStyle/>
          <a:p>
            <a:r>
              <a:rPr lang="en-US"/>
              <a:t>Click to edit title style</a:t>
            </a:r>
          </a:p>
        </p:txBody>
      </p:sp>
    </p:spTree>
    <p:extLst>
      <p:ext uri="{BB962C8B-B14F-4D97-AF65-F5344CB8AC3E}">
        <p14:creationId xmlns:p14="http://schemas.microsoft.com/office/powerpoint/2010/main" val="26078242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850961"/>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9794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3137">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857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448212" y="4504851"/>
            <a:ext cx="5378549" cy="539891"/>
          </a:xfrm>
        </p:spPr>
        <p:txBody>
          <a:bodyPr/>
          <a:lstStyle>
            <a:lvl1pPr marL="0" indent="0">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805698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6364865" y="4504851"/>
            <a:ext cx="5378549" cy="539891"/>
          </a:xfrm>
        </p:spPr>
        <p:txBody>
          <a:bodyPr/>
          <a:lstStyle>
            <a:lvl1pPr marL="0" indent="0" algn="r">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741119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3" name="Text Placeholder 10"/>
          <p:cNvSpPr>
            <a:spLocks noGrp="1"/>
          </p:cNvSpPr>
          <p:nvPr>
            <p:ph type="body" sz="quarter" idx="27" hasCustomPrompt="1"/>
          </p:nvPr>
        </p:nvSpPr>
        <p:spPr>
          <a:xfrm>
            <a:off x="6274974"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4" name="Text Placeholder 10"/>
          <p:cNvSpPr>
            <a:spLocks noGrp="1"/>
          </p:cNvSpPr>
          <p:nvPr>
            <p:ph type="body" sz="quarter" idx="28" hasCustomPrompt="1"/>
          </p:nvPr>
        </p:nvSpPr>
        <p:spPr>
          <a:xfrm>
            <a:off x="6274974"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36974394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191034"/>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3811"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3811"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4974" y="3473800"/>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3811" y="3473800"/>
            <a:ext cx="2778917" cy="717242"/>
          </a:xfrm>
          <a:solidFill>
            <a:schemeClr val="accent6"/>
          </a:solidFill>
        </p:spPr>
        <p:txBody>
          <a:bodyPr lIns="182880" tIns="146304" rIns="182880" bIns="146304" anchor="ctr" anchorCtr="0">
            <a:noAutofit/>
          </a:bodyPr>
          <a:lstStyle>
            <a:lvl1pPr marL="0" indent="0">
              <a:buNone/>
              <a:defRPr sz="2745">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3811" y="4191034"/>
            <a:ext cx="2778917" cy="2375863"/>
          </a:xfrm>
          <a:solidFill>
            <a:srgbClr val="FFFFFF"/>
          </a:solidFill>
        </p:spPr>
        <p:txBody>
          <a:bodyPr lIns="182880" tIns="146304" rIns="182880" bIns="146304">
            <a:noAutofit/>
          </a:bodyPr>
          <a:lstStyle>
            <a:lvl1pPr marL="0" indent="0">
              <a:buNone/>
              <a:defRPr sz="1961" b="0" baseline="0">
                <a:gradFill>
                  <a:gsLst>
                    <a:gs pos="1250">
                      <a:srgbClr val="2F2F2F"/>
                    </a:gs>
                    <a:gs pos="100000">
                      <a:srgbClr val="2F2F2F"/>
                    </a:gs>
                  </a:gsLst>
                  <a:lin ang="5400000" scaled="0"/>
                </a:gradFill>
                <a:latin typeface="+mj-lt"/>
              </a:defRPr>
            </a:lvl1pPr>
            <a:lvl2pPr marL="0" indent="0">
              <a:buNone/>
              <a:defRPr sz="1765">
                <a:gradFill>
                  <a:gsLst>
                    <a:gs pos="1250">
                      <a:srgbClr val="2F2F2F"/>
                    </a:gs>
                    <a:gs pos="100000">
                      <a:srgbClr val="2F2F2F"/>
                    </a:gs>
                  </a:gsLst>
                  <a:lin ang="5400000" scaled="0"/>
                </a:gradFill>
              </a:defRPr>
            </a:lvl2pPr>
            <a:lvl3pPr marL="171185" indent="-171185">
              <a:defRPr sz="1568">
                <a:gradFill>
                  <a:gsLst>
                    <a:gs pos="1250">
                      <a:srgbClr val="2F2F2F"/>
                    </a:gs>
                    <a:gs pos="100000">
                      <a:srgbClr val="2F2F2F"/>
                    </a:gs>
                  </a:gsLst>
                  <a:lin ang="5400000" scaled="0"/>
                </a:gradFill>
              </a:defRPr>
            </a:lvl3pPr>
            <a:lvl4pPr marL="283233" indent="-112048">
              <a:defRPr sz="1372">
                <a:gradFill>
                  <a:gsLst>
                    <a:gs pos="1250">
                      <a:srgbClr val="2F2F2F"/>
                    </a:gs>
                    <a:gs pos="100000">
                      <a:srgbClr val="2F2F2F"/>
                    </a:gs>
                  </a:gsLst>
                  <a:lin ang="5400000" scaled="0"/>
                </a:gradFill>
              </a:defRPr>
            </a:lvl4pPr>
            <a:lvl5pPr marL="395281" indent="-112048">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1482113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4"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36" hasCustomPrompt="1"/>
          </p:nvPr>
        </p:nvSpPr>
        <p:spPr>
          <a:xfrm>
            <a:off x="6274974"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261319250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9240" y="1187642"/>
            <a:ext cx="11653523" cy="1344828"/>
          </a:xfrm>
        </p:spPr>
        <p:txBody>
          <a:bodyPr lIns="146304" tIns="91440" rIns="146304" bIns="91440">
            <a:noAutofit/>
          </a:bodyPr>
          <a:lstStyle>
            <a:lvl1pPr marL="0" indent="0">
              <a:buNone/>
              <a:defRPr sz="3137"/>
            </a:lvl1pPr>
            <a:lvl2pPr marL="0" indent="0">
              <a:buNone/>
              <a:defRPr sz="2353"/>
            </a:lvl2pPr>
            <a:lvl3pPr marL="224097" indent="-224097">
              <a:defRPr sz="1961"/>
            </a:lvl3pPr>
            <a:lvl4pPr marL="448193" indent="-220984">
              <a:defRPr sz="1961"/>
            </a:lvl4pPr>
            <a:lvl5pPr marL="672290" indent="-224097">
              <a:defRPr sz="1961"/>
            </a:lvl5pPr>
          </a:lstStyle>
          <a:p>
            <a:pPr lvl="0"/>
            <a:r>
              <a:rPr lang="en-US"/>
              <a:t>Click to edit Master text styles</a:t>
            </a:r>
          </a:p>
          <a:p>
            <a:pPr lvl="1"/>
            <a:r>
              <a:rPr lang="en-US"/>
              <a:t>Second level</a:t>
            </a:r>
          </a:p>
          <a:p>
            <a:pPr lvl="2"/>
            <a:r>
              <a:rPr lang="en-US"/>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3 heading</a:t>
            </a:r>
          </a:p>
        </p:txBody>
      </p:sp>
      <p:sp>
        <p:nvSpPr>
          <p:cNvPr id="22" name="Text Placeholder 4"/>
          <p:cNvSpPr>
            <a:spLocks noGrp="1"/>
          </p:cNvSpPr>
          <p:nvPr>
            <p:ph type="body" sz="quarter" idx="19"/>
          </p:nvPr>
        </p:nvSpPr>
        <p:spPr>
          <a:xfrm>
            <a:off x="268928" y="6081380"/>
            <a:ext cx="11653834"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Tree>
    <p:extLst>
      <p:ext uri="{BB962C8B-B14F-4D97-AF65-F5344CB8AC3E}">
        <p14:creationId xmlns:p14="http://schemas.microsoft.com/office/powerpoint/2010/main" val="32821780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Overlay Image Quotation">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8" hasCustomPrompt="1"/>
          </p:nvPr>
        </p:nvSpPr>
        <p:spPr>
          <a:xfrm>
            <a:off x="0" y="3142768"/>
            <a:ext cx="12192000" cy="572464"/>
          </a:xfrm>
          <a:noFill/>
        </p:spPr>
        <p:txBody>
          <a:bodyPr anchor="ctr" anchorCtr="0"/>
          <a:lstStyle>
            <a:lvl1pPr algn="ctr">
              <a:defRPr sz="2000" baseline="0"/>
            </a:lvl1pPr>
          </a:lstStyle>
          <a:p>
            <a:r>
              <a:rPr lang="en-US"/>
              <a:t>Click on icon to add picture. Then, right-click and select “Send to back”</a:t>
            </a:r>
          </a:p>
        </p:txBody>
      </p:sp>
      <p:sp>
        <p:nvSpPr>
          <p:cNvPr id="15" name="Text Placeholder 10"/>
          <p:cNvSpPr>
            <a:spLocks noGrp="1"/>
          </p:cNvSpPr>
          <p:nvPr>
            <p:ph type="body" sz="quarter" idx="13" hasCustomPrompt="1"/>
          </p:nvPr>
        </p:nvSpPr>
        <p:spPr>
          <a:xfrm>
            <a:off x="0" y="-2"/>
            <a:ext cx="12191377" cy="6858623"/>
          </a:xfrm>
          <a:solidFill>
            <a:srgbClr val="000000">
              <a:alpha val="50000"/>
            </a:srgbClr>
          </a:solid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4651233"/>
      </p:ext>
    </p:extLst>
  </p:cSld>
  <p:clrMapOvr>
    <a:overrideClrMapping bg1="dk1" tx1="lt1" bg2="dk2" tx2="lt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203253"/>
      </p:ext>
    </p:extLst>
  </p:cSld>
  <p:clrMapOvr>
    <a:overrideClrMapping bg1="dk1" tx1="lt1" bg2="dk2" tx2="lt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10393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788966"/>
      </p:ext>
    </p:extLst>
  </p:cSld>
  <p:clrMapOvr>
    <a:overrideClrMapping bg1="dk1" tx1="lt1" bg2="dk2" tx2="lt2" accent1="accent1" accent2="accent2" accent3="accent3" accent4="accent4" accent5="accent5" accent6="accent6" hlink="hlink" folHlink="folHlink"/>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277803"/>
          </a:xfrm>
          <a:prstGeom prst="rect">
            <a:avLst/>
          </a:prstGeom>
        </p:spPr>
        <p:txBody>
          <a:bodyPr/>
          <a:lstStyle>
            <a:lvl1pPr marL="337702" indent="-337702">
              <a:buClr>
                <a:schemeClr val="tx1"/>
              </a:buClr>
              <a:buSzPct val="90000"/>
              <a:buFont typeface="Arial" pitchFamily="34" charset="0"/>
              <a:buChar char="•"/>
              <a:defRPr sz="3529">
                <a:gradFill>
                  <a:gsLst>
                    <a:gs pos="1250">
                      <a:schemeClr val="tx1"/>
                    </a:gs>
                    <a:gs pos="100000">
                      <a:schemeClr val="tx1"/>
                    </a:gs>
                  </a:gsLst>
                  <a:lin ang="5400000" scaled="0"/>
                </a:gradFill>
                <a:latin typeface="+mj-lt"/>
                <a:ea typeface="Segoe UI" pitchFamily="34" charset="0"/>
                <a:cs typeface="Segoe UI" pitchFamily="34" charset="0"/>
              </a:defRPr>
            </a:lvl1pPr>
            <a:lvl2pPr marL="560241" indent="-222541">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895" indent="-225653">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879" indent="-220984">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4088" indent="-227209">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678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8274610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spTree>
    <p:extLst>
      <p:ext uri="{BB962C8B-B14F-4D97-AF65-F5344CB8AC3E}">
        <p14:creationId xmlns:p14="http://schemas.microsoft.com/office/powerpoint/2010/main" val="4687066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3623554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579570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968198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60033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33606982"/>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426219316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3544033"/>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089285468"/>
      </p:ext>
    </p:extLst>
  </p:cSld>
  <p:clrMapOvr>
    <a:masterClrMapping/>
  </p:clrMapOvr>
  <p:transition>
    <p:fade/>
  </p:transition>
  <p:extLst>
    <p:ext uri="{DCECCB84-F9BA-43D5-87BE-67443E8EF086}">
      <p15:sldGuideLst xmlns:p15="http://schemas.microsoft.com/office/powerpoint/2012/main"/>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4053106244"/>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304542956"/>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880467888"/>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316842213"/>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759285234"/>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43307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08508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a:srcRect l="7942" t="15902" r="23853" b="15892"/>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1437147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885122"/>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80488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101022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4_Title, Text, Half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49BB70-8A1C-4521-8411-7E03DDFCFCFD}"/>
              </a:ext>
            </a:extLst>
          </p:cNvPr>
          <p:cNvSpPr>
            <a:spLocks noGrp="1"/>
          </p:cNvSpPr>
          <p:nvPr>
            <p:ph type="body" sz="quarter" idx="10" hasCustomPrompt="1"/>
          </p:nvPr>
        </p:nvSpPr>
        <p:spPr>
          <a:xfrm>
            <a:off x="445135" y="1786587"/>
            <a:ext cx="4937357" cy="2071688"/>
          </a:xfrm>
        </p:spPr>
        <p:txBody>
          <a:bodyPr tIns="0" rIns="0" bIns="0">
            <a:noAutofit/>
          </a:bodyPr>
          <a:lstStyle>
            <a:lvl1pPr>
              <a:spcBef>
                <a:spcPts val="1800"/>
              </a:spcBef>
              <a:defRPr sz="12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 </a:t>
            </a:r>
            <a:endParaRPr lang="en-US" sz="1200" kern="1200">
              <a:solidFill>
                <a:srgbClr val="797979"/>
              </a:solidFill>
              <a:latin typeface="Segoe UI" panose="020B0502040204020203" pitchFamily="34" charset="0"/>
              <a:ea typeface="+mn-ea"/>
              <a:cs typeface="Segoe UI" panose="020B0502040204020203" pitchFamily="34" charset="0"/>
            </a:endParaRPr>
          </a:p>
          <a:p>
            <a:pPr lvl="1"/>
            <a:r>
              <a:rPr lang="en-US" sz="1200" kern="1200">
                <a:solidFill>
                  <a:srgbClr val="797979"/>
                </a:solidFill>
                <a:latin typeface="Segoe UI" panose="020B0502040204020203" pitchFamily="34" charset="0"/>
                <a:ea typeface="+mn-ea"/>
                <a:cs typeface="Segoe UI" panose="020B0502040204020203" pitchFamily="34" charset="0"/>
              </a:rPr>
              <a:t>dd</a:t>
            </a:r>
            <a:endParaRPr lang="en-US"/>
          </a:p>
          <a:p>
            <a:pPr lvl="0"/>
            <a:endParaRPr lang="en-US"/>
          </a:p>
        </p:txBody>
      </p:sp>
      <p:sp>
        <p:nvSpPr>
          <p:cNvPr id="10" name="Text Placeholder 9">
            <a:extLst>
              <a:ext uri="{FF2B5EF4-FFF2-40B4-BE49-F238E27FC236}">
                <a16:creationId xmlns:a16="http://schemas.microsoft.com/office/drawing/2014/main" id="{42E93E3E-A017-4C04-A029-8F2FFE196956}"/>
              </a:ext>
            </a:extLst>
          </p:cNvPr>
          <p:cNvSpPr>
            <a:spLocks noGrp="1"/>
          </p:cNvSpPr>
          <p:nvPr>
            <p:ph type="body" sz="quarter" idx="11" hasCustomPrompt="1"/>
          </p:nvPr>
        </p:nvSpPr>
        <p:spPr>
          <a:xfrm>
            <a:off x="455295" y="18626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4" name="Picture Placeholder 3">
            <a:extLst>
              <a:ext uri="{FF2B5EF4-FFF2-40B4-BE49-F238E27FC236}">
                <a16:creationId xmlns:a16="http://schemas.microsoft.com/office/drawing/2014/main" id="{749A9C17-57B8-4429-BF67-A285A7252292}"/>
              </a:ext>
            </a:extLst>
          </p:cNvPr>
          <p:cNvSpPr>
            <a:spLocks noGrp="1"/>
          </p:cNvSpPr>
          <p:nvPr>
            <p:ph type="pic" sz="quarter" idx="12"/>
          </p:nvPr>
        </p:nvSpPr>
        <p:spPr>
          <a:xfrm>
            <a:off x="6096000" y="0"/>
            <a:ext cx="6096000" cy="6858000"/>
          </a:xfrm>
          <a:solidFill>
            <a:srgbClr val="F2F2F2"/>
          </a:solidFill>
        </p:spPr>
        <p:txBody>
          <a:bodyPr/>
          <a:lstStyle/>
          <a:p>
            <a:r>
              <a:rPr lang="en-US"/>
              <a:t>Click icon to add picture</a:t>
            </a:r>
          </a:p>
        </p:txBody>
      </p:sp>
      <p:sp>
        <p:nvSpPr>
          <p:cNvPr id="6" name="Title 1">
            <a:extLst>
              <a:ext uri="{FF2B5EF4-FFF2-40B4-BE49-F238E27FC236}">
                <a16:creationId xmlns:a16="http://schemas.microsoft.com/office/drawing/2014/main" id="{0477D265-E9DC-4416-901F-CD30979656C3}"/>
              </a:ext>
            </a:extLst>
          </p:cNvPr>
          <p:cNvSpPr>
            <a:spLocks noGrp="1"/>
          </p:cNvSpPr>
          <p:nvPr>
            <p:ph type="title" hasCustomPrompt="1"/>
          </p:nvPr>
        </p:nvSpPr>
        <p:spPr>
          <a:xfrm>
            <a:off x="445134" y="828209"/>
            <a:ext cx="11320463" cy="678729"/>
          </a:xfrm>
        </p:spPr>
        <p:txBody>
          <a:bodyPr/>
          <a:lstStyle>
            <a:lvl1pPr>
              <a:defRPr/>
            </a:lvl1pPr>
          </a:lstStyle>
          <a:p>
            <a:r>
              <a:rPr lang="en-US"/>
              <a:t>Page name.</a:t>
            </a:r>
          </a:p>
        </p:txBody>
      </p:sp>
    </p:spTree>
    <p:extLst>
      <p:ext uri="{BB962C8B-B14F-4D97-AF65-F5344CB8AC3E}">
        <p14:creationId xmlns:p14="http://schemas.microsoft.com/office/powerpoint/2010/main" val="37385075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8/20/2019</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 name="Slide Number Placeholder 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376010476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1584048754"/>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639262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160534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63855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2577451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493814327"/>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30308665"/>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51773902"/>
      </p:ext>
    </p:extLst>
  </p:cSld>
  <p:clrMapOvr>
    <a:masterClrMapping/>
  </p:clrMapOvr>
  <p:transition>
    <p:fade/>
  </p:transition>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6899203"/>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2870067938"/>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56027931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571336072"/>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946786070"/>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869854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545787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7241976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33388"/>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4135135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29937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3050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945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04DD-6282-45C7-87D5-7418E5A20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C63EA6-F5C5-4479-B88C-A7300E7BD6A2}"/>
              </a:ext>
            </a:extLst>
          </p:cNvPr>
          <p:cNvSpPr>
            <a:spLocks noGrp="1"/>
          </p:cNvSpPr>
          <p:nvPr>
            <p:ph type="dt" sz="half" idx="10"/>
          </p:nvPr>
        </p:nvSpPr>
        <p:spPr/>
        <p:txBody>
          <a:bodyPr/>
          <a:lstStyle/>
          <a:p>
            <a:fld id="{AD77D7D6-E3DA-4BB3-AD39-437E3B511C8A}" type="datetimeFigureOut">
              <a:rPr lang="en-US" smtClean="0"/>
              <a:t>8/20/2019</a:t>
            </a:fld>
            <a:endParaRPr lang="en-US"/>
          </a:p>
        </p:txBody>
      </p:sp>
      <p:sp>
        <p:nvSpPr>
          <p:cNvPr id="4" name="Footer Placeholder 3">
            <a:extLst>
              <a:ext uri="{FF2B5EF4-FFF2-40B4-BE49-F238E27FC236}">
                <a16:creationId xmlns:a16="http://schemas.microsoft.com/office/drawing/2014/main" id="{74E3B025-9CEF-4F38-88B6-E4C574E7A8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90790-611C-462E-BC8A-E590F826803A}"/>
              </a:ext>
            </a:extLst>
          </p:cNvPr>
          <p:cNvSpPr>
            <a:spLocks noGrp="1"/>
          </p:cNvSpPr>
          <p:nvPr>
            <p:ph type="sldNum" sz="quarter" idx="12"/>
          </p:nvPr>
        </p:nvSpPr>
        <p:spPr/>
        <p:txBody>
          <a:bodyPr/>
          <a:lstStyle/>
          <a:p>
            <a:fld id="{69F436DE-465D-4698-9488-96A5BF731CC9}" type="slidenum">
              <a:rPr lang="en-US" smtClean="0"/>
              <a:t>‹#›</a:t>
            </a:fld>
            <a:endParaRPr lang="en-US"/>
          </a:p>
        </p:txBody>
      </p:sp>
    </p:spTree>
    <p:extLst>
      <p:ext uri="{BB962C8B-B14F-4D97-AF65-F5344CB8AC3E}">
        <p14:creationId xmlns:p14="http://schemas.microsoft.com/office/powerpoint/2010/main" val="119029747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6726624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8/20/2019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8/20/2019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60.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image" Target="../media/image59.emf"/><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image" Target="../media/image30.emf"/><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6" Type="http://schemas.openxmlformats.org/officeDocument/2006/relationships/image" Target="../media/image72.png"/><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5" Type="http://schemas.openxmlformats.org/officeDocument/2006/relationships/theme" Target="../theme/theme12.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26" Type="http://schemas.openxmlformats.org/officeDocument/2006/relationships/slideLayout" Target="../slideLayouts/slideLayout292.xml"/><Relationship Id="rId3" Type="http://schemas.openxmlformats.org/officeDocument/2006/relationships/slideLayout" Target="../slideLayouts/slideLayout269.xml"/><Relationship Id="rId21" Type="http://schemas.openxmlformats.org/officeDocument/2006/relationships/slideLayout" Target="../slideLayouts/slideLayout287.xml"/><Relationship Id="rId34" Type="http://schemas.openxmlformats.org/officeDocument/2006/relationships/slideLayout" Target="../slideLayouts/slideLayout300.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33" Type="http://schemas.openxmlformats.org/officeDocument/2006/relationships/slideLayout" Target="../slideLayouts/slideLayout299.xml"/><Relationship Id="rId2" Type="http://schemas.openxmlformats.org/officeDocument/2006/relationships/slideLayout" Target="../slideLayouts/slideLayout268.xml"/><Relationship Id="rId16" Type="http://schemas.openxmlformats.org/officeDocument/2006/relationships/slideLayout" Target="../slideLayouts/slideLayout282.xml"/><Relationship Id="rId20" Type="http://schemas.openxmlformats.org/officeDocument/2006/relationships/slideLayout" Target="../slideLayouts/slideLayout286.xml"/><Relationship Id="rId29" Type="http://schemas.openxmlformats.org/officeDocument/2006/relationships/slideLayout" Target="../slideLayouts/slideLayout295.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24" Type="http://schemas.openxmlformats.org/officeDocument/2006/relationships/slideLayout" Target="../slideLayouts/slideLayout290.xml"/><Relationship Id="rId32" Type="http://schemas.openxmlformats.org/officeDocument/2006/relationships/slideLayout" Target="../slideLayouts/slideLayout298.xml"/><Relationship Id="rId5" Type="http://schemas.openxmlformats.org/officeDocument/2006/relationships/slideLayout" Target="../slideLayouts/slideLayout271.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slideLayout" Target="../slideLayouts/slideLayout294.xml"/><Relationship Id="rId36" Type="http://schemas.openxmlformats.org/officeDocument/2006/relationships/image" Target="../media/image76.emf"/><Relationship Id="rId10" Type="http://schemas.openxmlformats.org/officeDocument/2006/relationships/slideLayout" Target="../slideLayouts/slideLayout276.xml"/><Relationship Id="rId19" Type="http://schemas.openxmlformats.org/officeDocument/2006/relationships/slideLayout" Target="../slideLayouts/slideLayout285.xml"/><Relationship Id="rId31" Type="http://schemas.openxmlformats.org/officeDocument/2006/relationships/slideLayout" Target="../slideLayouts/slideLayout297.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 Id="rId22" Type="http://schemas.openxmlformats.org/officeDocument/2006/relationships/slideLayout" Target="../slideLayouts/slideLayout288.xml"/><Relationship Id="rId27" Type="http://schemas.openxmlformats.org/officeDocument/2006/relationships/slideLayout" Target="../slideLayouts/slideLayout293.xml"/><Relationship Id="rId30" Type="http://schemas.openxmlformats.org/officeDocument/2006/relationships/slideLayout" Target="../slideLayouts/slideLayout296.xml"/><Relationship Id="rId35" Type="http://schemas.openxmlformats.org/officeDocument/2006/relationships/theme" Target="../theme/theme13.xml"/><Relationship Id="rId8" Type="http://schemas.openxmlformats.org/officeDocument/2006/relationships/slideLayout" Target="../slideLayouts/slideLayout2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 Type="http://schemas.openxmlformats.org/officeDocument/2006/relationships/slideLayout" Target="../slideLayouts/slideLayout303.xml"/><Relationship Id="rId21" Type="http://schemas.openxmlformats.org/officeDocument/2006/relationships/slideLayout" Target="../slideLayouts/slideLayout321.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5" Type="http://schemas.openxmlformats.org/officeDocument/2006/relationships/image" Target="../media/image86.png"/><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slideLayout" Target="../slideLayouts/slideLayout320.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24" Type="http://schemas.openxmlformats.org/officeDocument/2006/relationships/image" Target="../media/image30.emf"/><Relationship Id="rId5" Type="http://schemas.openxmlformats.org/officeDocument/2006/relationships/slideLayout" Target="../slideLayouts/slideLayout305.xml"/><Relationship Id="rId15" Type="http://schemas.openxmlformats.org/officeDocument/2006/relationships/slideLayout" Target="../slideLayouts/slideLayout315.xml"/><Relationship Id="rId23" Type="http://schemas.openxmlformats.org/officeDocument/2006/relationships/theme" Target="../theme/theme14.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 Id="rId22" Type="http://schemas.openxmlformats.org/officeDocument/2006/relationships/slideLayout" Target="../slideLayouts/slideLayout32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15.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26" Type="http://schemas.openxmlformats.org/officeDocument/2006/relationships/slideLayout" Target="../slideLayouts/slideLayout360.xml"/><Relationship Id="rId39" Type="http://schemas.openxmlformats.org/officeDocument/2006/relationships/slideLayout" Target="../slideLayouts/slideLayout373.xml"/><Relationship Id="rId21" Type="http://schemas.openxmlformats.org/officeDocument/2006/relationships/slideLayout" Target="../slideLayouts/slideLayout355.xml"/><Relationship Id="rId34" Type="http://schemas.openxmlformats.org/officeDocument/2006/relationships/slideLayout" Target="../slideLayouts/slideLayout368.xml"/><Relationship Id="rId42" Type="http://schemas.openxmlformats.org/officeDocument/2006/relationships/slideLayout" Target="../slideLayouts/slideLayout376.xml"/><Relationship Id="rId47" Type="http://schemas.openxmlformats.org/officeDocument/2006/relationships/slideLayout" Target="../slideLayouts/slideLayout381.xml"/><Relationship Id="rId50" Type="http://schemas.openxmlformats.org/officeDocument/2006/relationships/slideLayout" Target="../slideLayouts/slideLayout384.xml"/><Relationship Id="rId7" Type="http://schemas.openxmlformats.org/officeDocument/2006/relationships/slideLayout" Target="../slideLayouts/slideLayout341.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9" Type="http://schemas.openxmlformats.org/officeDocument/2006/relationships/slideLayout" Target="../slideLayouts/slideLayout363.xml"/><Relationship Id="rId11" Type="http://schemas.openxmlformats.org/officeDocument/2006/relationships/slideLayout" Target="../slideLayouts/slideLayout345.xml"/><Relationship Id="rId24" Type="http://schemas.openxmlformats.org/officeDocument/2006/relationships/slideLayout" Target="../slideLayouts/slideLayout358.xml"/><Relationship Id="rId32" Type="http://schemas.openxmlformats.org/officeDocument/2006/relationships/slideLayout" Target="../slideLayouts/slideLayout366.xml"/><Relationship Id="rId37" Type="http://schemas.openxmlformats.org/officeDocument/2006/relationships/slideLayout" Target="../slideLayouts/slideLayout371.xml"/><Relationship Id="rId40" Type="http://schemas.openxmlformats.org/officeDocument/2006/relationships/slideLayout" Target="../slideLayouts/slideLayout374.xml"/><Relationship Id="rId45" Type="http://schemas.openxmlformats.org/officeDocument/2006/relationships/slideLayout" Target="../slideLayouts/slideLayout379.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23" Type="http://schemas.openxmlformats.org/officeDocument/2006/relationships/slideLayout" Target="../slideLayouts/slideLayout357.xml"/><Relationship Id="rId28" Type="http://schemas.openxmlformats.org/officeDocument/2006/relationships/slideLayout" Target="../slideLayouts/slideLayout362.xml"/><Relationship Id="rId36" Type="http://schemas.openxmlformats.org/officeDocument/2006/relationships/slideLayout" Target="../slideLayouts/slideLayout370.xml"/><Relationship Id="rId49" Type="http://schemas.openxmlformats.org/officeDocument/2006/relationships/slideLayout" Target="../slideLayouts/slideLayout383.xml"/><Relationship Id="rId10" Type="http://schemas.openxmlformats.org/officeDocument/2006/relationships/slideLayout" Target="../slideLayouts/slideLayout344.xml"/><Relationship Id="rId19" Type="http://schemas.openxmlformats.org/officeDocument/2006/relationships/slideLayout" Target="../slideLayouts/slideLayout353.xml"/><Relationship Id="rId31" Type="http://schemas.openxmlformats.org/officeDocument/2006/relationships/slideLayout" Target="../slideLayouts/slideLayout365.xml"/><Relationship Id="rId44" Type="http://schemas.openxmlformats.org/officeDocument/2006/relationships/slideLayout" Target="../slideLayouts/slideLayout378.xml"/><Relationship Id="rId52" Type="http://schemas.openxmlformats.org/officeDocument/2006/relationships/image" Target="../media/image30.emf"/><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 Id="rId22" Type="http://schemas.openxmlformats.org/officeDocument/2006/relationships/slideLayout" Target="../slideLayouts/slideLayout356.xml"/><Relationship Id="rId27" Type="http://schemas.openxmlformats.org/officeDocument/2006/relationships/slideLayout" Target="../slideLayouts/slideLayout361.xml"/><Relationship Id="rId30" Type="http://schemas.openxmlformats.org/officeDocument/2006/relationships/slideLayout" Target="../slideLayouts/slideLayout364.xml"/><Relationship Id="rId35" Type="http://schemas.openxmlformats.org/officeDocument/2006/relationships/slideLayout" Target="../slideLayouts/slideLayout369.xml"/><Relationship Id="rId43" Type="http://schemas.openxmlformats.org/officeDocument/2006/relationships/slideLayout" Target="../slideLayouts/slideLayout377.xml"/><Relationship Id="rId48" Type="http://schemas.openxmlformats.org/officeDocument/2006/relationships/slideLayout" Target="../slideLayouts/slideLayout382.xml"/><Relationship Id="rId8" Type="http://schemas.openxmlformats.org/officeDocument/2006/relationships/slideLayout" Target="../slideLayouts/slideLayout342.xml"/><Relationship Id="rId51" Type="http://schemas.openxmlformats.org/officeDocument/2006/relationships/theme" Target="../theme/theme16.xml"/><Relationship Id="rId3" Type="http://schemas.openxmlformats.org/officeDocument/2006/relationships/slideLayout" Target="../slideLayouts/slideLayout337.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slideLayout" Target="../slideLayouts/slideLayout359.xml"/><Relationship Id="rId33" Type="http://schemas.openxmlformats.org/officeDocument/2006/relationships/slideLayout" Target="../slideLayouts/slideLayout367.xml"/><Relationship Id="rId38" Type="http://schemas.openxmlformats.org/officeDocument/2006/relationships/slideLayout" Target="../slideLayouts/slideLayout372.xml"/><Relationship Id="rId46" Type="http://schemas.openxmlformats.org/officeDocument/2006/relationships/slideLayout" Target="../slideLayouts/slideLayout380.xml"/><Relationship Id="rId20" Type="http://schemas.openxmlformats.org/officeDocument/2006/relationships/slideLayout" Target="../slideLayouts/slideLayout354.xml"/><Relationship Id="rId41" Type="http://schemas.openxmlformats.org/officeDocument/2006/relationships/slideLayout" Target="../slideLayouts/slideLayout375.xml"/><Relationship Id="rId1" Type="http://schemas.openxmlformats.org/officeDocument/2006/relationships/slideLayout" Target="../slideLayouts/slideLayout335.xml"/><Relationship Id="rId6" Type="http://schemas.openxmlformats.org/officeDocument/2006/relationships/slideLayout" Target="../slideLayouts/slideLayout34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18" Type="http://schemas.openxmlformats.org/officeDocument/2006/relationships/slideLayout" Target="../slideLayouts/slideLayout402.xml"/><Relationship Id="rId3" Type="http://schemas.openxmlformats.org/officeDocument/2006/relationships/slideLayout" Target="../slideLayouts/slideLayout387.xml"/><Relationship Id="rId21" Type="http://schemas.openxmlformats.org/officeDocument/2006/relationships/slideLayout" Target="../slideLayouts/slideLayout405.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17" Type="http://schemas.openxmlformats.org/officeDocument/2006/relationships/slideLayout" Target="../slideLayouts/slideLayout401.xml"/><Relationship Id="rId2" Type="http://schemas.openxmlformats.org/officeDocument/2006/relationships/slideLayout" Target="../slideLayouts/slideLayout386.xml"/><Relationship Id="rId16" Type="http://schemas.openxmlformats.org/officeDocument/2006/relationships/slideLayout" Target="../slideLayouts/slideLayout400.xml"/><Relationship Id="rId20" Type="http://schemas.openxmlformats.org/officeDocument/2006/relationships/slideLayout" Target="../slideLayouts/slideLayout404.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24" Type="http://schemas.openxmlformats.org/officeDocument/2006/relationships/image" Target="../media/image51.png"/><Relationship Id="rId5" Type="http://schemas.openxmlformats.org/officeDocument/2006/relationships/slideLayout" Target="../slideLayouts/slideLayout389.xml"/><Relationship Id="rId15" Type="http://schemas.openxmlformats.org/officeDocument/2006/relationships/slideLayout" Target="../slideLayouts/slideLayout399.xml"/><Relationship Id="rId23" Type="http://schemas.openxmlformats.org/officeDocument/2006/relationships/image" Target="../media/image30.emf"/><Relationship Id="rId10" Type="http://schemas.openxmlformats.org/officeDocument/2006/relationships/slideLayout" Target="../slideLayouts/slideLayout394.xml"/><Relationship Id="rId19" Type="http://schemas.openxmlformats.org/officeDocument/2006/relationships/slideLayout" Target="../slideLayouts/slideLayout403.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slideLayout" Target="../slideLayouts/slideLayout418.xml"/><Relationship Id="rId18" Type="http://schemas.openxmlformats.org/officeDocument/2006/relationships/slideLayout" Target="../slideLayouts/slideLayout423.xml"/><Relationship Id="rId3" Type="http://schemas.openxmlformats.org/officeDocument/2006/relationships/slideLayout" Target="../slideLayouts/slideLayout408.xml"/><Relationship Id="rId21" Type="http://schemas.openxmlformats.org/officeDocument/2006/relationships/slideLayout" Target="../slideLayouts/slideLayout426.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17" Type="http://schemas.openxmlformats.org/officeDocument/2006/relationships/slideLayout" Target="../slideLayouts/slideLayout422.xml"/><Relationship Id="rId25" Type="http://schemas.openxmlformats.org/officeDocument/2006/relationships/image" Target="../media/image105.png"/><Relationship Id="rId2" Type="http://schemas.openxmlformats.org/officeDocument/2006/relationships/slideLayout" Target="../slideLayouts/slideLayout407.xml"/><Relationship Id="rId16" Type="http://schemas.openxmlformats.org/officeDocument/2006/relationships/slideLayout" Target="../slideLayouts/slideLayout421.xml"/><Relationship Id="rId20" Type="http://schemas.openxmlformats.org/officeDocument/2006/relationships/slideLayout" Target="../slideLayouts/slideLayout425.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24" Type="http://schemas.openxmlformats.org/officeDocument/2006/relationships/image" Target="../media/image30.emf"/><Relationship Id="rId5" Type="http://schemas.openxmlformats.org/officeDocument/2006/relationships/slideLayout" Target="../slideLayouts/slideLayout410.xml"/><Relationship Id="rId15" Type="http://schemas.openxmlformats.org/officeDocument/2006/relationships/slideLayout" Target="../slideLayouts/slideLayout420.xml"/><Relationship Id="rId23" Type="http://schemas.openxmlformats.org/officeDocument/2006/relationships/theme" Target="../theme/theme18.xml"/><Relationship Id="rId10" Type="http://schemas.openxmlformats.org/officeDocument/2006/relationships/slideLayout" Target="../slideLayouts/slideLayout415.xml"/><Relationship Id="rId19" Type="http://schemas.openxmlformats.org/officeDocument/2006/relationships/slideLayout" Target="../slideLayouts/slideLayout424.xml"/><Relationship Id="rId4" Type="http://schemas.openxmlformats.org/officeDocument/2006/relationships/slideLayout" Target="../slideLayouts/slideLayout409.xml"/><Relationship Id="rId9" Type="http://schemas.openxmlformats.org/officeDocument/2006/relationships/slideLayout" Target="../slideLayouts/slideLayout414.xml"/><Relationship Id="rId14" Type="http://schemas.openxmlformats.org/officeDocument/2006/relationships/slideLayout" Target="../slideLayouts/slideLayout419.xml"/><Relationship Id="rId22" Type="http://schemas.openxmlformats.org/officeDocument/2006/relationships/slideLayout" Target="../slideLayouts/slideLayout4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28391770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7" r:id="rId27"/>
    <p:sldLayoutId id="2147483938" r:id="rId28"/>
    <p:sldLayoutId id="2147483939"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03973394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11700158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04472"/>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268561" y="3019258"/>
            <a:ext cx="6858623" cy="833218"/>
          </a:xfrm>
          <a:prstGeom prst="rect">
            <a:avLst/>
          </a:prstGeom>
        </p:spPr>
      </p:pic>
      <p:sp>
        <p:nvSpPr>
          <p:cNvPr id="3" name="Text Placeholder 2"/>
          <p:cNvSpPr>
            <a:spLocks noGrp="1"/>
          </p:cNvSpPr>
          <p:nvPr>
            <p:ph type="body" idx="1"/>
          </p:nvPr>
        </p:nvSpPr>
        <p:spPr>
          <a:xfrm>
            <a:off x="269240" y="1187645"/>
            <a:ext cx="11653523" cy="2305516"/>
          </a:xfrm>
          <a:prstGeom prst="rect">
            <a:avLst/>
          </a:prstGeom>
        </p:spPr>
        <p:txBody>
          <a:bodyPr vert="horz" lIns="182880" tIns="146304" rIns="182880" bIns="146304"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5220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 id="2147484082" r:id="rId37"/>
    <p:sldLayoutId id="2147484083" r:id="rId38"/>
    <p:sldLayoutId id="2147484084" r:id="rId39"/>
    <p:sldLayoutId id="2147484085" r:id="rId40"/>
    <p:sldLayoutId id="2147484086" r:id="rId41"/>
    <p:sldLayoutId id="2147484087" r:id="rId42"/>
    <p:sldLayoutId id="2147484088" r:id="rId43"/>
    <p:sldLayoutId id="2147484089" r:id="rId44"/>
    <p:sldLayoutId id="2147484090" r:id="rId45"/>
    <p:sldLayoutId id="2147484091" r:id="rId46"/>
    <p:sldLayoutId id="2147484092" r:id="rId47"/>
    <p:sldLayoutId id="2147484093" r:id="rId48"/>
    <p:sldLayoutId id="2147484094" r:id="rId49"/>
    <p:sldLayoutId id="2147484095" r:id="rId50"/>
  </p:sldLayoutIdLst>
  <p:transition>
    <p:fade/>
  </p:transition>
  <p:hf sldNum="0" hdr="0" ftr="0"/>
  <p:txStyles>
    <p:titleStyle>
      <a:lvl1pPr algn="l" defTabSz="914367" rtl="0" eaLnBrk="1" latinLnBrk="0" hangingPunct="1">
        <a:lnSpc>
          <a:spcPct val="90000"/>
        </a:lnSpc>
        <a:spcBef>
          <a:spcPct val="0"/>
        </a:spcBef>
        <a:buNone/>
        <a:defRPr lang="en-US" sz="4705"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89" marR="0" indent="-33458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9"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798"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782"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991" marR="0" indent="-22720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975"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3"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3287079193"/>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30" r:id="rId20"/>
    <p:sldLayoutId id="2147484131" r:id="rId21"/>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4"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55440366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8/20/2019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aka.ms/TeamsAdoption"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hyperlink" Target="https://aka.ms/AdoptionTools" TargetMode="External"/><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131.png"/><Relationship Id="rId4" Type="http://schemas.openxmlformats.org/officeDocument/2006/relationships/image" Target="../media/image130.gi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xml"/><Relationship Id="rId1" Type="http://schemas.openxmlformats.org/officeDocument/2006/relationships/slideLayout" Target="../slideLayouts/slideLayout269.xml"/></Relationships>
</file>

<file path=ppt/slides/_rels/slide2.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hyperlink" Target="http://elperiodistasalvaje.blogspot.com/2014_01_01_archive.html" TargetMode="External"/><Relationship Id="rId2" Type="http://schemas.openxmlformats.org/officeDocument/2006/relationships/image" Target="../media/image122.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xml"/><Relationship Id="rId1" Type="http://schemas.openxmlformats.org/officeDocument/2006/relationships/slideLayout" Target="../slideLayouts/slideLayout54.xml"/><Relationship Id="rId5" Type="http://schemas.openxmlformats.org/officeDocument/2006/relationships/image" Target="../media/image126.png"/><Relationship Id="rId4" Type="http://schemas.openxmlformats.org/officeDocument/2006/relationships/image" Target="../media/image125.png"/></Relationships>
</file>

<file path=ppt/slides/_rels/slide7.xml.rels><?xml version="1.0" encoding="UTF-8" standalone="yes"?>
<Relationships xmlns="http://schemas.openxmlformats.org/package/2006/relationships"><Relationship Id="rId3" Type="http://schemas.openxmlformats.org/officeDocument/2006/relationships/hyperlink" Target="http://c365.io/collab365-sharepoint-summit" TargetMode="External"/><Relationship Id="rId2" Type="http://schemas.openxmlformats.org/officeDocument/2006/relationships/hyperlink" Target="https://aka.ms/Events/SPFestSEA" TargetMode="Externa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hyperlink" Target="https://www.meetup.com/O365Seattle/" TargetMode="External"/><Relationship Id="rId2" Type="http://schemas.openxmlformats.org/officeDocument/2006/relationships/image" Target="../media/image127.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August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9CB49-26B7-4EAF-A5F1-2A324572594D}"/>
              </a:ext>
            </a:extLst>
          </p:cNvPr>
          <p:cNvSpPr/>
          <p:nvPr/>
        </p:nvSpPr>
        <p:spPr bwMode="auto">
          <a:xfrm>
            <a:off x="307216" y="540043"/>
            <a:ext cx="11717268" cy="5551137"/>
          </a:xfrm>
          <a:prstGeom prst="rect">
            <a:avLst/>
          </a:prstGeom>
          <a:solidFill>
            <a:schemeClr val="tx1">
              <a:lumMod val="25000"/>
              <a:lumOff val="75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 name="Title 2">
            <a:extLst>
              <a:ext uri="{FF2B5EF4-FFF2-40B4-BE49-F238E27FC236}">
                <a16:creationId xmlns:a16="http://schemas.microsoft.com/office/drawing/2014/main" id="{D6EF12A5-CBED-4C2F-BA51-1CEFF89E6AA0}"/>
              </a:ext>
            </a:extLst>
          </p:cNvPr>
          <p:cNvSpPr>
            <a:spLocks noGrp="1"/>
          </p:cNvSpPr>
          <p:nvPr>
            <p:ph type="title"/>
          </p:nvPr>
        </p:nvSpPr>
        <p:spPr>
          <a:xfrm>
            <a:off x="553354" y="942230"/>
            <a:ext cx="9481192" cy="553998"/>
          </a:xfrm>
        </p:spPr>
        <p:txBody>
          <a:bodyPr/>
          <a:lstStyle/>
          <a:p>
            <a:r>
              <a:rPr lang="en-US" dirty="0"/>
              <a:t>Skill areas required to drive adoption</a:t>
            </a:r>
          </a:p>
        </p:txBody>
      </p:sp>
      <p:grpSp>
        <p:nvGrpSpPr>
          <p:cNvPr id="14" name="Group 13">
            <a:extLst>
              <a:ext uri="{FF2B5EF4-FFF2-40B4-BE49-F238E27FC236}">
                <a16:creationId xmlns:a16="http://schemas.microsoft.com/office/drawing/2014/main" id="{DDBC30F5-FE55-40A8-8A9A-9607F37E967E}"/>
              </a:ext>
            </a:extLst>
          </p:cNvPr>
          <p:cNvGrpSpPr/>
          <p:nvPr/>
        </p:nvGrpSpPr>
        <p:grpSpPr>
          <a:xfrm>
            <a:off x="553354" y="1756062"/>
            <a:ext cx="11085293" cy="3231574"/>
            <a:chOff x="291897" y="1278543"/>
            <a:chExt cx="11085293" cy="4684483"/>
          </a:xfrm>
          <a:solidFill>
            <a:schemeClr val="accent6"/>
          </a:solidFill>
        </p:grpSpPr>
        <p:sp>
          <p:nvSpPr>
            <p:cNvPr id="15" name="Rectangle 14">
              <a:extLst>
                <a:ext uri="{FF2B5EF4-FFF2-40B4-BE49-F238E27FC236}">
                  <a16:creationId xmlns:a16="http://schemas.microsoft.com/office/drawing/2014/main" id="{036CBD7E-6C9E-493D-B8E8-6738ACACAC40}"/>
                </a:ext>
              </a:extLst>
            </p:cNvPr>
            <p:cNvSpPr/>
            <p:nvPr/>
          </p:nvSpPr>
          <p:spPr bwMode="auto">
            <a:xfrm>
              <a:off x="4027000" y="1283945"/>
              <a:ext cx="3615086" cy="22607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Business </a:t>
              </a:r>
              <a:b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Acumen</a:t>
              </a:r>
            </a:p>
          </p:txBody>
        </p:sp>
        <p:sp>
          <p:nvSpPr>
            <p:cNvPr id="16" name="Rectangle 15">
              <a:extLst>
                <a:ext uri="{FF2B5EF4-FFF2-40B4-BE49-F238E27FC236}">
                  <a16:creationId xmlns:a16="http://schemas.microsoft.com/office/drawing/2014/main" id="{11035297-1874-405D-8BE8-7F09EC09931D}"/>
                </a:ext>
              </a:extLst>
            </p:cNvPr>
            <p:cNvSpPr/>
            <p:nvPr/>
          </p:nvSpPr>
          <p:spPr bwMode="auto">
            <a:xfrm>
              <a:off x="291897" y="1278545"/>
              <a:ext cx="3615086" cy="22607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Organizational Development</a:t>
              </a:r>
            </a:p>
          </p:txBody>
        </p:sp>
        <p:sp>
          <p:nvSpPr>
            <p:cNvPr id="17" name="Rectangle 16">
              <a:extLst>
                <a:ext uri="{FF2B5EF4-FFF2-40B4-BE49-F238E27FC236}">
                  <a16:creationId xmlns:a16="http://schemas.microsoft.com/office/drawing/2014/main" id="{E26EA759-C75E-4C4D-86D6-222EED28890D}"/>
                </a:ext>
              </a:extLst>
            </p:cNvPr>
            <p:cNvSpPr/>
            <p:nvPr/>
          </p:nvSpPr>
          <p:spPr bwMode="auto">
            <a:xfrm>
              <a:off x="291897" y="3702307"/>
              <a:ext cx="3615086" cy="226071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Marketing &amp; </a:t>
              </a:r>
              <a:r>
                <a:rPr kumimoji="0" lang="en-US" sz="32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Communications</a:t>
              </a:r>
              <a:endPar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8" name="Rectangle 17">
              <a:extLst>
                <a:ext uri="{FF2B5EF4-FFF2-40B4-BE49-F238E27FC236}">
                  <a16:creationId xmlns:a16="http://schemas.microsoft.com/office/drawing/2014/main" id="{D28C2EAE-BB2D-487F-B4D2-7AC4EC883A5F}"/>
                </a:ext>
              </a:extLst>
            </p:cNvPr>
            <p:cNvSpPr/>
            <p:nvPr/>
          </p:nvSpPr>
          <p:spPr bwMode="auto">
            <a:xfrm>
              <a:off x="7762104" y="1278543"/>
              <a:ext cx="3615086" cy="226072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Technical Competence</a:t>
              </a:r>
            </a:p>
          </p:txBody>
        </p:sp>
        <p:sp>
          <p:nvSpPr>
            <p:cNvPr id="19" name="Rectangle 18">
              <a:extLst>
                <a:ext uri="{FF2B5EF4-FFF2-40B4-BE49-F238E27FC236}">
                  <a16:creationId xmlns:a16="http://schemas.microsoft.com/office/drawing/2014/main" id="{4700D08F-B1A5-4D1A-BA5F-BA67E6369B70}"/>
                </a:ext>
              </a:extLst>
            </p:cNvPr>
            <p:cNvSpPr/>
            <p:nvPr/>
          </p:nvSpPr>
          <p:spPr bwMode="auto">
            <a:xfrm>
              <a:off x="4026999" y="3702307"/>
              <a:ext cx="3615086" cy="2260719"/>
            </a:xfrm>
            <a:prstGeom prst="rect">
              <a:avLst/>
            </a:prstGeom>
            <a:solidFill>
              <a:srgbClr val="01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Portfolio Management</a:t>
              </a:r>
            </a:p>
          </p:txBody>
        </p:sp>
        <p:sp>
          <p:nvSpPr>
            <p:cNvPr id="20" name="Rectangle 19">
              <a:extLst>
                <a:ext uri="{FF2B5EF4-FFF2-40B4-BE49-F238E27FC236}">
                  <a16:creationId xmlns:a16="http://schemas.microsoft.com/office/drawing/2014/main" id="{2BD4A7B8-F127-4937-A2A3-14D4BA07EC97}"/>
                </a:ext>
              </a:extLst>
            </p:cNvPr>
            <p:cNvSpPr/>
            <p:nvPr/>
          </p:nvSpPr>
          <p:spPr bwMode="auto">
            <a:xfrm>
              <a:off x="7762104" y="3702307"/>
              <a:ext cx="3615086" cy="2260719"/>
            </a:xfrm>
            <a:prstGeom prst="rect">
              <a:avLst/>
            </a:prstGeom>
            <a:solidFill>
              <a:srgbClr val="01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Leadership</a:t>
              </a:r>
              <a:b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Capability</a:t>
              </a:r>
            </a:p>
          </p:txBody>
        </p:sp>
      </p:grpSp>
    </p:spTree>
    <p:extLst>
      <p:ext uri="{BB962C8B-B14F-4D97-AF65-F5344CB8AC3E}">
        <p14:creationId xmlns:p14="http://schemas.microsoft.com/office/powerpoint/2010/main" val="30257382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9CB49-26B7-4EAF-A5F1-2A324572594D}"/>
              </a:ext>
            </a:extLst>
          </p:cNvPr>
          <p:cNvSpPr/>
          <p:nvPr/>
        </p:nvSpPr>
        <p:spPr bwMode="auto">
          <a:xfrm>
            <a:off x="307216" y="540043"/>
            <a:ext cx="11717268" cy="5551137"/>
          </a:xfrm>
          <a:prstGeom prst="rect">
            <a:avLst/>
          </a:prstGeom>
          <a:solidFill>
            <a:schemeClr val="tx1">
              <a:lumMod val="25000"/>
              <a:lumOff val="75000"/>
            </a:schemeClr>
          </a:solid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 name="Title 2">
            <a:extLst>
              <a:ext uri="{FF2B5EF4-FFF2-40B4-BE49-F238E27FC236}">
                <a16:creationId xmlns:a16="http://schemas.microsoft.com/office/drawing/2014/main" id="{D6EF12A5-CBED-4C2F-BA51-1CEFF89E6AA0}"/>
              </a:ext>
            </a:extLst>
          </p:cNvPr>
          <p:cNvSpPr>
            <a:spLocks noGrp="1"/>
          </p:cNvSpPr>
          <p:nvPr>
            <p:ph type="title"/>
          </p:nvPr>
        </p:nvSpPr>
        <p:spPr>
          <a:xfrm>
            <a:off x="553354" y="942230"/>
            <a:ext cx="9481192" cy="553998"/>
          </a:xfrm>
        </p:spPr>
        <p:txBody>
          <a:bodyPr/>
          <a:lstStyle/>
          <a:p>
            <a:r>
              <a:rPr lang="en-US" dirty="0"/>
              <a:t>Skill areas required to drive adoption</a:t>
            </a:r>
          </a:p>
        </p:txBody>
      </p:sp>
      <p:grpSp>
        <p:nvGrpSpPr>
          <p:cNvPr id="14" name="Group 13">
            <a:extLst>
              <a:ext uri="{FF2B5EF4-FFF2-40B4-BE49-F238E27FC236}">
                <a16:creationId xmlns:a16="http://schemas.microsoft.com/office/drawing/2014/main" id="{DDBC30F5-FE55-40A8-8A9A-9607F37E967E}"/>
              </a:ext>
            </a:extLst>
          </p:cNvPr>
          <p:cNvGrpSpPr/>
          <p:nvPr/>
        </p:nvGrpSpPr>
        <p:grpSpPr>
          <a:xfrm>
            <a:off x="553354" y="1756062"/>
            <a:ext cx="11085293" cy="3231574"/>
            <a:chOff x="291897" y="1278543"/>
            <a:chExt cx="11085293" cy="4684483"/>
          </a:xfrm>
          <a:solidFill>
            <a:schemeClr val="accent6"/>
          </a:solidFill>
        </p:grpSpPr>
        <p:sp>
          <p:nvSpPr>
            <p:cNvPr id="15" name="Rectangle 14">
              <a:extLst>
                <a:ext uri="{FF2B5EF4-FFF2-40B4-BE49-F238E27FC236}">
                  <a16:creationId xmlns:a16="http://schemas.microsoft.com/office/drawing/2014/main" id="{036CBD7E-6C9E-493D-B8E8-6738ACACAC40}"/>
                </a:ext>
              </a:extLst>
            </p:cNvPr>
            <p:cNvSpPr/>
            <p:nvPr/>
          </p:nvSpPr>
          <p:spPr bwMode="auto">
            <a:xfrm>
              <a:off x="4027000" y="1283945"/>
              <a:ext cx="3615086" cy="2260721"/>
            </a:xfrm>
            <a:prstGeom prst="rect">
              <a:avLst/>
            </a:prstGeom>
            <a:solidFill>
              <a:schemeClr val="accent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Business </a:t>
              </a:r>
              <a:b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Acumen</a:t>
              </a:r>
            </a:p>
          </p:txBody>
        </p:sp>
        <p:sp>
          <p:nvSpPr>
            <p:cNvPr id="16" name="Rectangle 15">
              <a:extLst>
                <a:ext uri="{FF2B5EF4-FFF2-40B4-BE49-F238E27FC236}">
                  <a16:creationId xmlns:a16="http://schemas.microsoft.com/office/drawing/2014/main" id="{11035297-1874-405D-8BE8-7F09EC09931D}"/>
                </a:ext>
              </a:extLst>
            </p:cNvPr>
            <p:cNvSpPr/>
            <p:nvPr/>
          </p:nvSpPr>
          <p:spPr bwMode="auto">
            <a:xfrm>
              <a:off x="291897" y="1278545"/>
              <a:ext cx="3615086" cy="2260721"/>
            </a:xfrm>
            <a:prstGeom prst="rect">
              <a:avLst/>
            </a:prstGeom>
            <a:solidFill>
              <a:schemeClr val="accent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Organizational Development</a:t>
              </a:r>
            </a:p>
          </p:txBody>
        </p:sp>
        <p:sp>
          <p:nvSpPr>
            <p:cNvPr id="17" name="Rectangle 16">
              <a:extLst>
                <a:ext uri="{FF2B5EF4-FFF2-40B4-BE49-F238E27FC236}">
                  <a16:creationId xmlns:a16="http://schemas.microsoft.com/office/drawing/2014/main" id="{E26EA759-C75E-4C4D-86D6-222EED28890D}"/>
                </a:ext>
              </a:extLst>
            </p:cNvPr>
            <p:cNvSpPr/>
            <p:nvPr/>
          </p:nvSpPr>
          <p:spPr bwMode="auto">
            <a:xfrm>
              <a:off x="291897" y="3702307"/>
              <a:ext cx="3615086" cy="2260719"/>
            </a:xfrm>
            <a:prstGeom prst="rect">
              <a:avLst/>
            </a:prstGeom>
            <a:solidFill>
              <a:schemeClr val="accent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Marketing &amp; </a:t>
              </a:r>
              <a:r>
                <a:rPr kumimoji="0" lang="en-US" sz="32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Communications</a:t>
              </a:r>
              <a:endPar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8" name="Rectangle 17">
              <a:extLst>
                <a:ext uri="{FF2B5EF4-FFF2-40B4-BE49-F238E27FC236}">
                  <a16:creationId xmlns:a16="http://schemas.microsoft.com/office/drawing/2014/main" id="{D28C2EAE-BB2D-487F-B4D2-7AC4EC883A5F}"/>
                </a:ext>
              </a:extLst>
            </p:cNvPr>
            <p:cNvSpPr/>
            <p:nvPr/>
          </p:nvSpPr>
          <p:spPr bwMode="auto">
            <a:xfrm>
              <a:off x="7762104" y="1278543"/>
              <a:ext cx="3615086" cy="2260720"/>
            </a:xfrm>
            <a:prstGeom prst="rect">
              <a:avLst/>
            </a:prstGeom>
            <a:solidFill>
              <a:schemeClr val="accent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gradFill>
                    <a:gsLst>
                      <a:gs pos="649">
                        <a:srgbClr val="FFFFFF"/>
                      </a:gs>
                      <a:gs pos="14935">
                        <a:srgbClr val="FFFFFF"/>
                      </a:gs>
                    </a:gsLst>
                    <a:lin ang="5400000" scaled="0"/>
                  </a:gradFill>
                  <a:effectLst/>
                  <a:uLnTx/>
                  <a:uFillTx/>
                  <a:latin typeface="Segoe UI Semilight" panose="020B0402040204020203" pitchFamily="34" charset="0"/>
                  <a:ea typeface="Segoe UI" pitchFamily="34" charset="0"/>
                  <a:cs typeface="Segoe UI Semilight" panose="020B0402040204020203" pitchFamily="34" charset="0"/>
                </a:rPr>
                <a:t>Technical Competence</a:t>
              </a:r>
            </a:p>
          </p:txBody>
        </p:sp>
        <p:sp>
          <p:nvSpPr>
            <p:cNvPr id="19" name="Rectangle 18">
              <a:extLst>
                <a:ext uri="{FF2B5EF4-FFF2-40B4-BE49-F238E27FC236}">
                  <a16:creationId xmlns:a16="http://schemas.microsoft.com/office/drawing/2014/main" id="{4700D08F-B1A5-4D1A-BA5F-BA67E6369B70}"/>
                </a:ext>
              </a:extLst>
            </p:cNvPr>
            <p:cNvSpPr/>
            <p:nvPr/>
          </p:nvSpPr>
          <p:spPr bwMode="auto">
            <a:xfrm>
              <a:off x="4026999" y="3702307"/>
              <a:ext cx="3615086" cy="2260719"/>
            </a:xfrm>
            <a:prstGeom prst="rect">
              <a:avLst/>
            </a:prstGeom>
            <a:solidFill>
              <a:srgbClr val="0178D4"/>
            </a:solidFill>
            <a:ln w="762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Portfolio Management</a:t>
              </a:r>
            </a:p>
          </p:txBody>
        </p:sp>
        <p:sp>
          <p:nvSpPr>
            <p:cNvPr id="20" name="Rectangle 19">
              <a:extLst>
                <a:ext uri="{FF2B5EF4-FFF2-40B4-BE49-F238E27FC236}">
                  <a16:creationId xmlns:a16="http://schemas.microsoft.com/office/drawing/2014/main" id="{2BD4A7B8-F127-4937-A2A3-14D4BA07EC97}"/>
                </a:ext>
              </a:extLst>
            </p:cNvPr>
            <p:cNvSpPr/>
            <p:nvPr/>
          </p:nvSpPr>
          <p:spPr bwMode="auto">
            <a:xfrm>
              <a:off x="7762104" y="3702307"/>
              <a:ext cx="3615086" cy="2260719"/>
            </a:xfrm>
            <a:prstGeom prst="rect">
              <a:avLst/>
            </a:prstGeom>
            <a:solidFill>
              <a:schemeClr val="accent2">
                <a:lumMod val="25000"/>
                <a:lumOff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Leadership</a:t>
              </a:r>
              <a:b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3600" b="0" i="0" u="none" strike="noStrike" kern="1200" cap="none" spc="0" normalizeH="0" baseline="0" noProof="0">
                  <a:ln>
                    <a:noFill/>
                  </a:ln>
                  <a:solidFill>
                    <a:srgbClr val="FFFFFF"/>
                  </a:solidFill>
                  <a:effectLst/>
                  <a:uLnTx/>
                  <a:uFillTx/>
                  <a:latin typeface="Segoe UI Semilight" panose="020B0402040204020203" pitchFamily="34" charset="0"/>
                  <a:ea typeface="Segoe UI" pitchFamily="34" charset="0"/>
                  <a:cs typeface="Segoe UI Semilight" panose="020B0402040204020203" pitchFamily="34" charset="0"/>
                </a:rPr>
                <a:t>Capability</a:t>
              </a:r>
            </a:p>
          </p:txBody>
        </p:sp>
      </p:grpSp>
    </p:spTree>
    <p:extLst>
      <p:ext uri="{BB962C8B-B14F-4D97-AF65-F5344CB8AC3E}">
        <p14:creationId xmlns:p14="http://schemas.microsoft.com/office/powerpoint/2010/main" val="16162362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2471-D32D-4135-9C1D-B6B8018FBC31}"/>
              </a:ext>
            </a:extLst>
          </p:cNvPr>
          <p:cNvSpPr>
            <a:spLocks noGrp="1"/>
          </p:cNvSpPr>
          <p:nvPr>
            <p:ph type="title"/>
          </p:nvPr>
        </p:nvSpPr>
        <p:spPr>
          <a:xfrm>
            <a:off x="588263" y="457200"/>
            <a:ext cx="11018520" cy="1107996"/>
          </a:xfrm>
        </p:spPr>
        <p:txBody>
          <a:bodyPr/>
          <a:lstStyle/>
          <a:p>
            <a:r>
              <a:rPr lang="en-US" dirty="0"/>
              <a:t>Service Adoption Project Plan</a:t>
            </a:r>
            <a:br>
              <a:rPr lang="en-US" dirty="0"/>
            </a:br>
            <a:endParaRPr lang="en-US" dirty="0"/>
          </a:p>
        </p:txBody>
      </p:sp>
      <p:sp>
        <p:nvSpPr>
          <p:cNvPr id="5" name="TextBox 4">
            <a:extLst>
              <a:ext uri="{FF2B5EF4-FFF2-40B4-BE49-F238E27FC236}">
                <a16:creationId xmlns:a16="http://schemas.microsoft.com/office/drawing/2014/main" id="{E38C2803-C95A-4752-BE5A-A80D2A930CC1}"/>
              </a:ext>
            </a:extLst>
          </p:cNvPr>
          <p:cNvSpPr txBox="1"/>
          <p:nvPr/>
        </p:nvSpPr>
        <p:spPr>
          <a:xfrm>
            <a:off x="420078" y="1873880"/>
            <a:ext cx="4857540" cy="3450175"/>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Jumpstart your implementation with this pre-defined checklist of major tasks.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Use in Microsoft Project or save to Excel or Visual Studio Team Services for easy management.</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hlinkClick r:id="rId2"/>
              </a:rPr>
              <a:t>https://aka.ms/TeamsAdoption</a:t>
            </a: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Tools &amp; Downloads page</a:t>
            </a:r>
          </a:p>
        </p:txBody>
      </p:sp>
      <p:pic>
        <p:nvPicPr>
          <p:cNvPr id="3" name="Picture 2">
            <a:extLst>
              <a:ext uri="{FF2B5EF4-FFF2-40B4-BE49-F238E27FC236}">
                <a16:creationId xmlns:a16="http://schemas.microsoft.com/office/drawing/2014/main" id="{53D2369C-907F-4D1D-A1EB-B50C4A8F5E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2859" y="1402505"/>
            <a:ext cx="5826868" cy="4653248"/>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E5F2F94-C88B-4DBB-89B6-0A8C44424B4D}"/>
              </a:ext>
            </a:extLst>
          </p:cNvPr>
          <p:cNvSpPr txBox="1"/>
          <p:nvPr/>
        </p:nvSpPr>
        <p:spPr>
          <a:xfrm>
            <a:off x="6771503" y="5049795"/>
            <a:ext cx="98854" cy="164756"/>
          </a:xfrm>
          <a:prstGeom prst="rect">
            <a:avLst/>
          </a:prstGeom>
          <a:solidFill>
            <a:schemeClr val="bg1"/>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9456811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2FAA0FC-36BC-4684-AD9A-8A51AC5DA9AC}"/>
              </a:ext>
            </a:extLst>
          </p:cNvPr>
          <p:cNvGraphicFramePr>
            <a:graphicFrameLocks noGrp="1"/>
          </p:cNvGraphicFramePr>
          <p:nvPr/>
        </p:nvGraphicFramePr>
        <p:xfrm>
          <a:off x="430434" y="1130650"/>
          <a:ext cx="11253565" cy="5374640"/>
        </p:xfrm>
        <a:graphic>
          <a:graphicData uri="http://schemas.openxmlformats.org/drawingml/2006/table">
            <a:tbl>
              <a:tblPr>
                <a:tableStyleId>{B301B821-A1FF-4177-AEE7-76D212191A09}</a:tableStyleId>
              </a:tblPr>
              <a:tblGrid>
                <a:gridCol w="2597246">
                  <a:extLst>
                    <a:ext uri="{9D8B030D-6E8A-4147-A177-3AD203B41FA5}">
                      <a16:colId xmlns:a16="http://schemas.microsoft.com/office/drawing/2014/main" val="1126313929"/>
                    </a:ext>
                  </a:extLst>
                </a:gridCol>
                <a:gridCol w="2849513">
                  <a:extLst>
                    <a:ext uri="{9D8B030D-6E8A-4147-A177-3AD203B41FA5}">
                      <a16:colId xmlns:a16="http://schemas.microsoft.com/office/drawing/2014/main" val="1529252100"/>
                    </a:ext>
                  </a:extLst>
                </a:gridCol>
                <a:gridCol w="2828360">
                  <a:extLst>
                    <a:ext uri="{9D8B030D-6E8A-4147-A177-3AD203B41FA5}">
                      <a16:colId xmlns:a16="http://schemas.microsoft.com/office/drawing/2014/main" val="1518486122"/>
                    </a:ext>
                  </a:extLst>
                </a:gridCol>
                <a:gridCol w="2978446">
                  <a:extLst>
                    <a:ext uri="{9D8B030D-6E8A-4147-A177-3AD203B41FA5}">
                      <a16:colId xmlns:a16="http://schemas.microsoft.com/office/drawing/2014/main" val="1457538610"/>
                    </a:ext>
                  </a:extLst>
                </a:gridCol>
              </a:tblGrid>
              <a:tr h="280965">
                <a:tc>
                  <a:txBody>
                    <a:bodyPr/>
                    <a:lstStyle/>
                    <a:p>
                      <a:pPr marL="0" marR="0" fontAlgn="t">
                        <a:spcBef>
                          <a:spcPts val="0"/>
                        </a:spcBef>
                        <a:spcAft>
                          <a:spcPts val="0"/>
                        </a:spcAft>
                      </a:pPr>
                      <a:r>
                        <a:rPr lang="en-US" sz="1800">
                          <a:solidFill>
                            <a:schemeClr val="bg1"/>
                          </a:solidFill>
                          <a:effectLst/>
                        </a:rPr>
                        <a:t>Workstream</a:t>
                      </a:r>
                      <a:endParaRPr lang="en-US" sz="18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tc>
                  <a:txBody>
                    <a:bodyPr/>
                    <a:lstStyle/>
                    <a:p>
                      <a:pPr marL="0" marR="0" fontAlgn="t">
                        <a:spcBef>
                          <a:spcPts val="0"/>
                        </a:spcBef>
                        <a:spcAft>
                          <a:spcPts val="0"/>
                        </a:spcAft>
                      </a:pPr>
                      <a:r>
                        <a:rPr lang="en-US" sz="1800">
                          <a:solidFill>
                            <a:schemeClr val="bg1"/>
                          </a:solidFill>
                          <a:effectLst/>
                        </a:rPr>
                        <a:t>Outcome</a:t>
                      </a:r>
                      <a:endParaRPr lang="en-US" sz="18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tc>
                  <a:txBody>
                    <a:bodyPr/>
                    <a:lstStyle/>
                    <a:p>
                      <a:pPr marL="0" marR="0" fontAlgn="t">
                        <a:spcBef>
                          <a:spcPts val="0"/>
                        </a:spcBef>
                        <a:spcAft>
                          <a:spcPts val="0"/>
                        </a:spcAft>
                      </a:pPr>
                      <a:r>
                        <a:rPr lang="en-US" sz="1800">
                          <a:solidFill>
                            <a:schemeClr val="bg1"/>
                          </a:solidFill>
                          <a:effectLst/>
                        </a:rPr>
                        <a:t>Core deliverables</a:t>
                      </a:r>
                      <a:endParaRPr lang="en-US" sz="18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tc>
                  <a:txBody>
                    <a:bodyPr/>
                    <a:lstStyle/>
                    <a:p>
                      <a:pPr marL="0" marR="0" fontAlgn="t">
                        <a:spcBef>
                          <a:spcPts val="0"/>
                        </a:spcBef>
                        <a:spcAft>
                          <a:spcPts val="0"/>
                        </a:spcAft>
                      </a:pPr>
                      <a:r>
                        <a:rPr lang="en-US" sz="1800">
                          <a:solidFill>
                            <a:schemeClr val="bg1"/>
                          </a:solidFill>
                          <a:effectLst/>
                        </a:rPr>
                        <a:t>Scope &amp; Notes</a:t>
                      </a:r>
                      <a:endParaRPr lang="en-US" sz="18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extLst>
                  <a:ext uri="{0D108BD9-81ED-4DB2-BD59-A6C34878D82A}">
                    <a16:rowId xmlns:a16="http://schemas.microsoft.com/office/drawing/2014/main" val="2260329972"/>
                  </a:ext>
                </a:extLst>
              </a:tr>
              <a:tr h="461585">
                <a:tc>
                  <a:txBody>
                    <a:bodyPr/>
                    <a:lstStyle/>
                    <a:p>
                      <a:pPr marL="0" marR="0" fontAlgn="t">
                        <a:spcBef>
                          <a:spcPts val="0"/>
                        </a:spcBef>
                        <a:spcAft>
                          <a:spcPts val="0"/>
                        </a:spcAft>
                      </a:pPr>
                      <a:r>
                        <a:rPr lang="en-US" sz="1200">
                          <a:effectLst/>
                        </a:rPr>
                        <a:t>Service Strategy &amp; Project Plan</a:t>
                      </a:r>
                    </a:p>
                    <a:p>
                      <a:pPr marL="0" marR="0" fontAlgn="t">
                        <a:spcBef>
                          <a:spcPts val="0"/>
                        </a:spcBef>
                        <a:spcAft>
                          <a:spcPts val="0"/>
                        </a:spcAft>
                      </a:pPr>
                      <a:endParaRPr lang="en-US" sz="1200">
                        <a:effectLst/>
                      </a:endParaRPr>
                    </a:p>
                    <a:p>
                      <a:pPr marL="0" marR="0" fontAlgn="t">
                        <a:spcBef>
                          <a:spcPts val="0"/>
                        </a:spcBef>
                        <a:spcAft>
                          <a:spcPts val="0"/>
                        </a:spcAft>
                      </a:pPr>
                      <a:r>
                        <a:rPr lang="en-US" sz="1200">
                          <a:effectLst/>
                        </a:rPr>
                        <a:t>Stakeholder Mapping &amp; Alignments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Phase driven deployment &amp; adoption plan with identified owners, dates &amp; risks/issues as needed </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Collaboration Improvement Plan </a:t>
                      </a:r>
                    </a:p>
                    <a:p>
                      <a:pPr marL="0" marR="0" fontAlgn="t">
                        <a:spcBef>
                          <a:spcPts val="0"/>
                        </a:spcBef>
                        <a:spcAft>
                          <a:spcPts val="0"/>
                        </a:spcAft>
                      </a:pPr>
                      <a:r>
                        <a:rPr lang="en-US" sz="1200">
                          <a:effectLst/>
                        </a:rPr>
                        <a:t>Sprint over sprint execution to goal</a:t>
                      </a:r>
                    </a:p>
                    <a:p>
                      <a:pPr marL="0" marR="0" fontAlgn="t">
                        <a:spcBef>
                          <a:spcPts val="0"/>
                        </a:spcBef>
                        <a:spcAft>
                          <a:spcPts val="0"/>
                        </a:spcAft>
                      </a:pPr>
                      <a:r>
                        <a:rPr lang="en-US" sz="1200">
                          <a:effectLst/>
                        </a:rPr>
                        <a:t>Decision Log, Risks &amp; Issues List</a:t>
                      </a:r>
                    </a:p>
                    <a:p>
                      <a:pPr marL="0" marR="0" fontAlgn="t">
                        <a:spcBef>
                          <a:spcPts val="0"/>
                        </a:spcBef>
                        <a:spcAft>
                          <a:spcPts val="0"/>
                        </a:spcAft>
                      </a:pPr>
                      <a:r>
                        <a:rPr lang="en-US" sz="1200">
                          <a:effectLst/>
                        </a:rPr>
                        <a:t>Regular planning &amp; alignment meetings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Core collaboration improvement team for initial phase (strategy, champion &amp; early adopter phases)</a:t>
                      </a:r>
                    </a:p>
                    <a:p>
                      <a:pPr marL="0" marR="0" fontAlgn="t">
                        <a:spcBef>
                          <a:spcPts val="0"/>
                        </a:spcBef>
                        <a:spcAft>
                          <a:spcPts val="0"/>
                        </a:spcAft>
                      </a:pPr>
                      <a:r>
                        <a:rPr lang="en-US" sz="1200">
                          <a:effectLst/>
                        </a:rPr>
                        <a:t>May increase team size as project expands</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3915340020"/>
                  </a:ext>
                </a:extLst>
              </a:tr>
              <a:tr h="280965">
                <a:tc>
                  <a:txBody>
                    <a:bodyPr/>
                    <a:lstStyle/>
                    <a:p>
                      <a:pPr marL="0" marR="0" fontAlgn="t">
                        <a:spcBef>
                          <a:spcPts val="0"/>
                        </a:spcBef>
                        <a:spcAft>
                          <a:spcPts val="0"/>
                        </a:spcAft>
                      </a:pPr>
                      <a:r>
                        <a:rPr lang="en-US" sz="1200">
                          <a:effectLst/>
                        </a:rPr>
                        <a:t>Program Communications &amp; Success Stories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Stakeholders, user communities and program participants have frequent insight to progress and success examples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Project news and reporting assets</a:t>
                      </a:r>
                    </a:p>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842204283"/>
                  </a:ext>
                </a:extLst>
              </a:tr>
              <a:tr h="280965">
                <a:tc>
                  <a:txBody>
                    <a:bodyPr/>
                    <a:lstStyle/>
                    <a:p>
                      <a:pPr marL="0" marR="0" fontAlgn="t">
                        <a:spcBef>
                          <a:spcPts val="0"/>
                        </a:spcBef>
                        <a:spcAft>
                          <a:spcPts val="0"/>
                        </a:spcAft>
                      </a:pPr>
                      <a:r>
                        <a:rPr lang="en-US" sz="1200">
                          <a:effectLst/>
                        </a:rPr>
                        <a:t>Champion Program</a:t>
                      </a:r>
                    </a:p>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Increased digital literacy; reduced change fatigue; increased solution adoption; talent identification; transition support </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Monthly Champion training ROB</a:t>
                      </a:r>
                    </a:p>
                    <a:p>
                      <a:pPr marL="0" marR="0" fontAlgn="t">
                        <a:spcBef>
                          <a:spcPts val="0"/>
                        </a:spcBef>
                        <a:spcAft>
                          <a:spcPts val="0"/>
                        </a:spcAft>
                      </a:pPr>
                      <a:r>
                        <a:rPr lang="en-US" sz="1200">
                          <a:effectLst/>
                        </a:rPr>
                        <a:t>Collation of themes and issues for support, training and program leads</a:t>
                      </a:r>
                    </a:p>
                    <a:p>
                      <a:pPr marL="0" marR="0" fontAlgn="t">
                        <a:spcBef>
                          <a:spcPts val="0"/>
                        </a:spcBef>
                        <a:spcAft>
                          <a:spcPts val="0"/>
                        </a:spcAft>
                      </a:pPr>
                      <a:r>
                        <a:rPr lang="en-US" sz="1200">
                          <a:effectLst/>
                        </a:rPr>
                        <a:t>Owner of enthusiasm</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Monthly champion calls – 1 hour; </a:t>
                      </a:r>
                    </a:p>
                    <a:p>
                      <a:pPr marL="0" marR="0" fontAlgn="t">
                        <a:spcBef>
                          <a:spcPts val="0"/>
                        </a:spcBef>
                        <a:spcAft>
                          <a:spcPts val="0"/>
                        </a:spcAft>
                      </a:pPr>
                      <a:r>
                        <a:rPr lang="en-US" sz="1200">
                          <a:effectLst/>
                        </a:rPr>
                        <a:t>Leads with others optional attendance at public O365 Champion community calls with Microsoft – 1 hour</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978930777"/>
                  </a:ext>
                </a:extLst>
              </a:tr>
              <a:tr h="461585">
                <a:tc>
                  <a:txBody>
                    <a:bodyPr/>
                    <a:lstStyle/>
                    <a:p>
                      <a:pPr marL="0" marR="0" fontAlgn="t">
                        <a:spcBef>
                          <a:spcPts val="0"/>
                        </a:spcBef>
                        <a:spcAft>
                          <a:spcPts val="0"/>
                        </a:spcAft>
                      </a:pPr>
                      <a:r>
                        <a:rPr lang="en-US" sz="1200">
                          <a:effectLst/>
                        </a:rPr>
                        <a:t>Support Readiness</a:t>
                      </a:r>
                    </a:p>
                    <a:p>
                      <a:pPr marL="0" marR="0" fontAlgn="t">
                        <a:spcBef>
                          <a:spcPts val="0"/>
                        </a:spcBef>
                        <a:spcAft>
                          <a:spcPts val="0"/>
                        </a:spcAft>
                      </a:pPr>
                      <a:r>
                        <a:rPr lang="en-US" sz="1200">
                          <a:effectLst/>
                        </a:rPr>
                        <a:t> </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Incident support and resolution </a:t>
                      </a:r>
                    </a:p>
                    <a:p>
                      <a:pPr marL="0" marR="0" fontAlgn="t">
                        <a:spcBef>
                          <a:spcPts val="0"/>
                        </a:spcBef>
                        <a:spcAft>
                          <a:spcPts val="0"/>
                        </a:spcAft>
                      </a:pPr>
                      <a:r>
                        <a:rPr lang="en-US" sz="1200">
                          <a:effectLst/>
                        </a:rPr>
                        <a:t>Management of issue escalation</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Onboarding – 8 hours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Early training with Champions</a:t>
                      </a:r>
                    </a:p>
                    <a:p>
                      <a:pPr marL="0" marR="0" fontAlgn="t">
                        <a:spcBef>
                          <a:spcPts val="0"/>
                        </a:spcBef>
                        <a:spcAft>
                          <a:spcPts val="0"/>
                        </a:spcAft>
                      </a:pPr>
                      <a:r>
                        <a:rPr lang="en-US" sz="1200">
                          <a:effectLst/>
                        </a:rPr>
                        <a:t>Onboarding to Feedback channels</a:t>
                      </a:r>
                    </a:p>
                    <a:p>
                      <a:pPr marL="0" marR="0" fontAlgn="t">
                        <a:spcBef>
                          <a:spcPts val="0"/>
                        </a:spcBef>
                        <a:spcAft>
                          <a:spcPts val="0"/>
                        </a:spcAft>
                      </a:pPr>
                      <a:r>
                        <a:rPr lang="en-US" sz="1200">
                          <a:effectLst/>
                        </a:rPr>
                        <a:t>Monthly review of issues/trends within Service Health Review</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315263393"/>
                  </a:ext>
                </a:extLst>
              </a:tr>
              <a:tr h="280965">
                <a:tc>
                  <a:txBody>
                    <a:bodyPr/>
                    <a:lstStyle/>
                    <a:p>
                      <a:pPr marL="0" marR="0" fontAlgn="t">
                        <a:spcBef>
                          <a:spcPts val="0"/>
                        </a:spcBef>
                        <a:spcAft>
                          <a:spcPts val="0"/>
                        </a:spcAft>
                      </a:pPr>
                      <a:r>
                        <a:rPr lang="en-US" sz="1200">
                          <a:effectLst/>
                        </a:rPr>
                        <a:t>Early Adopters &amp; Feedback</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Provide hands on insights of solution in target environment. Develop feedback methods that scale.  Identify champion candidates &amp; high value business process improvements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Employee engagement; interactive onboarding sessions &amp; design/deployment &amp; analysis of feedback channel</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 </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04362131"/>
                  </a:ext>
                </a:extLst>
              </a:tr>
              <a:tr h="280965">
                <a:tc>
                  <a:txBody>
                    <a:bodyPr/>
                    <a:lstStyle/>
                    <a:p>
                      <a:pPr marL="0" marR="0" fontAlgn="t">
                        <a:spcBef>
                          <a:spcPts val="0"/>
                        </a:spcBef>
                        <a:spcAft>
                          <a:spcPts val="0"/>
                        </a:spcAft>
                      </a:pPr>
                      <a:r>
                        <a:rPr lang="en-US" sz="1200">
                          <a:effectLst/>
                        </a:rPr>
                        <a:t>Governance &amp; Security</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kern="1200">
                          <a:effectLst/>
                        </a:rPr>
                        <a:t>Guide governance and policy decisions for experience.  Complete required configuration. Support training &amp; communications on same. </a:t>
                      </a:r>
                      <a:endParaRPr lang="en-US" sz="1200" kern="1200">
                        <a:solidFill>
                          <a:schemeClr val="dk1"/>
                        </a:solidFill>
                        <a:effectLst/>
                        <a:latin typeface="+mn-lt"/>
                        <a:ea typeface="+mn-ea"/>
                        <a:cs typeface="+mn-cs"/>
                      </a:endParaRPr>
                    </a:p>
                  </a:txBody>
                  <a:tcPr marL="50800" marR="50800" marT="50800" marB="50800"/>
                </a:tc>
                <a:tc>
                  <a:txBody>
                    <a:bodyPr/>
                    <a:lstStyle/>
                    <a:p>
                      <a:pPr marL="0" marR="0" fontAlgn="t">
                        <a:spcBef>
                          <a:spcPts val="0"/>
                        </a:spcBef>
                        <a:spcAft>
                          <a:spcPts val="0"/>
                        </a:spcAft>
                      </a:pPr>
                      <a:endParaRPr lang="en-US" sz="1200" kern="1200">
                        <a:solidFill>
                          <a:schemeClr val="dk1"/>
                        </a:solidFill>
                        <a:effectLst/>
                        <a:latin typeface="+mn-lt"/>
                        <a:ea typeface="+mn-ea"/>
                        <a:cs typeface="+mn-cs"/>
                      </a:endParaRPr>
                    </a:p>
                  </a:txBody>
                  <a:tcPr marL="50800" marR="50800" marT="50800" marB="50800"/>
                </a:tc>
                <a:tc>
                  <a:txBody>
                    <a:bodyPr/>
                    <a:lstStyle/>
                    <a:p>
                      <a:pPr marL="0" marR="0" fontAlgn="t">
                        <a:spcBef>
                          <a:spcPts val="0"/>
                        </a:spcBef>
                        <a:spcAft>
                          <a:spcPts val="0"/>
                        </a:spcAft>
                      </a:pPr>
                      <a:r>
                        <a:rPr lang="en-US" sz="1200" kern="1200">
                          <a:effectLst/>
                        </a:rPr>
                        <a:t> </a:t>
                      </a:r>
                      <a:endParaRPr lang="en-US" sz="1200" kern="1200">
                        <a:solidFill>
                          <a:schemeClr val="dk1"/>
                        </a:solidFill>
                        <a:effectLst/>
                        <a:latin typeface="+mn-lt"/>
                        <a:ea typeface="+mn-ea"/>
                        <a:cs typeface="+mn-cs"/>
                      </a:endParaRPr>
                    </a:p>
                  </a:txBody>
                  <a:tcPr marL="50800" marR="50800" marT="50800" marB="50800"/>
                </a:tc>
                <a:extLst>
                  <a:ext uri="{0D108BD9-81ED-4DB2-BD59-A6C34878D82A}">
                    <a16:rowId xmlns:a16="http://schemas.microsoft.com/office/drawing/2014/main" val="3737361182"/>
                  </a:ext>
                </a:extLst>
              </a:tr>
            </a:tbl>
          </a:graphicData>
        </a:graphic>
      </p:graphicFrame>
      <p:sp>
        <p:nvSpPr>
          <p:cNvPr id="9" name="TextBox 8">
            <a:extLst>
              <a:ext uri="{FF2B5EF4-FFF2-40B4-BE49-F238E27FC236}">
                <a16:creationId xmlns:a16="http://schemas.microsoft.com/office/drawing/2014/main" id="{D5DC90C3-B97C-40B7-8701-968423EA1B7F}"/>
              </a:ext>
            </a:extLst>
          </p:cNvPr>
          <p:cNvSpPr txBox="1"/>
          <p:nvPr/>
        </p:nvSpPr>
        <p:spPr>
          <a:xfrm>
            <a:off x="332814" y="708420"/>
            <a:ext cx="10711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Scope and Outcomes for work streams (1 of 2)</a:t>
            </a:r>
          </a:p>
        </p:txBody>
      </p:sp>
      <p:sp>
        <p:nvSpPr>
          <p:cNvPr id="7" name="Title 3">
            <a:extLst>
              <a:ext uri="{FF2B5EF4-FFF2-40B4-BE49-F238E27FC236}">
                <a16:creationId xmlns:a16="http://schemas.microsoft.com/office/drawing/2014/main" id="{B0BE2F71-33E5-4729-855D-7F2797F18602}"/>
              </a:ext>
            </a:extLst>
          </p:cNvPr>
          <p:cNvSpPr txBox="1">
            <a:spLocks/>
          </p:cNvSpPr>
          <p:nvPr/>
        </p:nvSpPr>
        <p:spPr>
          <a:xfrm>
            <a:off x="0" y="0"/>
            <a:ext cx="12192000" cy="605836"/>
          </a:xfrm>
          <a:prstGeom prst="rect">
            <a:avLst/>
          </a:prstGeom>
          <a:solidFill>
            <a:schemeClr val="accent5">
              <a:lumMod val="75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Light" panose="020F0302020204030204"/>
                <a:ea typeface="+mj-ea"/>
                <a:cs typeface="+mj-cs"/>
              </a:rPr>
              <a:t>Adoption &amp; Deployment Work Streams</a:t>
            </a:r>
          </a:p>
        </p:txBody>
      </p:sp>
    </p:spTree>
    <p:extLst>
      <p:ext uri="{BB962C8B-B14F-4D97-AF65-F5344CB8AC3E}">
        <p14:creationId xmlns:p14="http://schemas.microsoft.com/office/powerpoint/2010/main" val="1692100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2FAA0FC-36BC-4684-AD9A-8A51AC5DA9AC}"/>
              </a:ext>
            </a:extLst>
          </p:cNvPr>
          <p:cNvGraphicFramePr>
            <a:graphicFrameLocks noGrp="1"/>
          </p:cNvGraphicFramePr>
          <p:nvPr/>
        </p:nvGraphicFramePr>
        <p:xfrm>
          <a:off x="430434" y="1130650"/>
          <a:ext cx="11253565" cy="4795520"/>
        </p:xfrm>
        <a:graphic>
          <a:graphicData uri="http://schemas.openxmlformats.org/drawingml/2006/table">
            <a:tbl>
              <a:tblPr>
                <a:tableStyleId>{B301B821-A1FF-4177-AEE7-76D212191A09}</a:tableStyleId>
              </a:tblPr>
              <a:tblGrid>
                <a:gridCol w="2654511">
                  <a:extLst>
                    <a:ext uri="{9D8B030D-6E8A-4147-A177-3AD203B41FA5}">
                      <a16:colId xmlns:a16="http://schemas.microsoft.com/office/drawing/2014/main" val="1126313929"/>
                    </a:ext>
                  </a:extLst>
                </a:gridCol>
                <a:gridCol w="2665615">
                  <a:extLst>
                    <a:ext uri="{9D8B030D-6E8A-4147-A177-3AD203B41FA5}">
                      <a16:colId xmlns:a16="http://schemas.microsoft.com/office/drawing/2014/main" val="1529252100"/>
                    </a:ext>
                  </a:extLst>
                </a:gridCol>
                <a:gridCol w="2954993">
                  <a:extLst>
                    <a:ext uri="{9D8B030D-6E8A-4147-A177-3AD203B41FA5}">
                      <a16:colId xmlns:a16="http://schemas.microsoft.com/office/drawing/2014/main" val="1518486122"/>
                    </a:ext>
                  </a:extLst>
                </a:gridCol>
                <a:gridCol w="2978446">
                  <a:extLst>
                    <a:ext uri="{9D8B030D-6E8A-4147-A177-3AD203B41FA5}">
                      <a16:colId xmlns:a16="http://schemas.microsoft.com/office/drawing/2014/main" val="1457538610"/>
                    </a:ext>
                  </a:extLst>
                </a:gridCol>
              </a:tblGrid>
              <a:tr h="280965">
                <a:tc>
                  <a:txBody>
                    <a:bodyPr/>
                    <a:lstStyle/>
                    <a:p>
                      <a:pPr marL="0" marR="0" fontAlgn="t">
                        <a:spcBef>
                          <a:spcPts val="0"/>
                        </a:spcBef>
                        <a:spcAft>
                          <a:spcPts val="0"/>
                        </a:spcAft>
                      </a:pPr>
                      <a:r>
                        <a:rPr lang="en-US" sz="1600">
                          <a:solidFill>
                            <a:schemeClr val="bg1"/>
                          </a:solidFill>
                          <a:effectLst/>
                        </a:rPr>
                        <a:t>Workstream</a:t>
                      </a:r>
                      <a:endParaRPr lang="en-US" sz="16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tc>
                  <a:txBody>
                    <a:bodyPr/>
                    <a:lstStyle/>
                    <a:p>
                      <a:pPr marL="0" marR="0" fontAlgn="t">
                        <a:spcBef>
                          <a:spcPts val="0"/>
                        </a:spcBef>
                        <a:spcAft>
                          <a:spcPts val="0"/>
                        </a:spcAft>
                      </a:pPr>
                      <a:r>
                        <a:rPr lang="en-US" sz="1600">
                          <a:solidFill>
                            <a:schemeClr val="bg1"/>
                          </a:solidFill>
                          <a:effectLst/>
                        </a:rPr>
                        <a:t>Outcome</a:t>
                      </a:r>
                      <a:endParaRPr lang="en-US" sz="16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tc>
                  <a:txBody>
                    <a:bodyPr/>
                    <a:lstStyle/>
                    <a:p>
                      <a:pPr marL="0" marR="0" fontAlgn="t">
                        <a:spcBef>
                          <a:spcPts val="0"/>
                        </a:spcBef>
                        <a:spcAft>
                          <a:spcPts val="0"/>
                        </a:spcAft>
                      </a:pPr>
                      <a:r>
                        <a:rPr lang="en-US" sz="1600">
                          <a:solidFill>
                            <a:schemeClr val="bg1"/>
                          </a:solidFill>
                          <a:effectLst/>
                        </a:rPr>
                        <a:t>Core deliverables</a:t>
                      </a:r>
                      <a:endParaRPr lang="en-US" sz="16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tc>
                  <a:txBody>
                    <a:bodyPr/>
                    <a:lstStyle/>
                    <a:p>
                      <a:pPr marL="0" marR="0" fontAlgn="t">
                        <a:spcBef>
                          <a:spcPts val="0"/>
                        </a:spcBef>
                        <a:spcAft>
                          <a:spcPts val="0"/>
                        </a:spcAft>
                      </a:pPr>
                      <a:r>
                        <a:rPr lang="en-US" sz="1600">
                          <a:solidFill>
                            <a:schemeClr val="bg1"/>
                          </a:solidFill>
                          <a:effectLst/>
                        </a:rPr>
                        <a:t>Scope &amp; Notes</a:t>
                      </a:r>
                      <a:endParaRPr lang="en-US" sz="1600" b="1">
                        <a:solidFill>
                          <a:schemeClr val="bg1"/>
                        </a:solidFill>
                        <a:effectLst/>
                        <a:latin typeface="Segoe UI Light" panose="020B0502040204020203" pitchFamily="34" charset="0"/>
                      </a:endParaRPr>
                    </a:p>
                  </a:txBody>
                  <a:tcPr marL="50800" marR="50800" marT="50800" marB="50800">
                    <a:solidFill>
                      <a:schemeClr val="accent5">
                        <a:lumMod val="75000"/>
                      </a:schemeClr>
                    </a:solidFill>
                  </a:tcPr>
                </a:tc>
                <a:extLst>
                  <a:ext uri="{0D108BD9-81ED-4DB2-BD59-A6C34878D82A}">
                    <a16:rowId xmlns:a16="http://schemas.microsoft.com/office/drawing/2014/main" val="2260329972"/>
                  </a:ext>
                </a:extLst>
              </a:tr>
              <a:tr h="280965">
                <a:tc>
                  <a:txBody>
                    <a:bodyPr/>
                    <a:lstStyle/>
                    <a:p>
                      <a:pPr marL="0" marR="0" fontAlgn="t">
                        <a:spcBef>
                          <a:spcPts val="0"/>
                        </a:spcBef>
                        <a:spcAft>
                          <a:spcPts val="0"/>
                        </a:spcAft>
                      </a:pPr>
                      <a:r>
                        <a:rPr lang="en-US" sz="1200">
                          <a:effectLst/>
                        </a:rPr>
                        <a:t>Technical Readiness &amp; Alignment</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Technical implementation of service ensuring quality and availability.  Definition of technical projects that deliver the overall strategy &amp; business value</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Service quality, enablement and management processes and insights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3979448610"/>
                  </a:ext>
                </a:extLst>
              </a:tr>
              <a:tr h="280965">
                <a:tc>
                  <a:txBody>
                    <a:bodyPr/>
                    <a:lstStyle/>
                    <a:p>
                      <a:pPr marL="0" marR="0" fontAlgn="t">
                        <a:spcBef>
                          <a:spcPts val="0"/>
                        </a:spcBef>
                        <a:spcAft>
                          <a:spcPts val="0"/>
                        </a:spcAft>
                      </a:pPr>
                      <a:r>
                        <a:rPr lang="en-US" sz="1200">
                          <a:effectLst/>
                        </a:rPr>
                        <a:t>Metrics &amp; reporting</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Provide on demand reporting of meaningful business and service metrics to ensure defined outcome</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28853159"/>
                  </a:ext>
                </a:extLst>
              </a:tr>
              <a:tr h="280965">
                <a:tc>
                  <a:txBody>
                    <a:bodyPr/>
                    <a:lstStyle/>
                    <a:p>
                      <a:pPr marL="0" marR="0" fontAlgn="t">
                        <a:spcBef>
                          <a:spcPts val="0"/>
                        </a:spcBef>
                        <a:spcAft>
                          <a:spcPts val="0"/>
                        </a:spcAft>
                      </a:pPr>
                      <a:r>
                        <a:rPr lang="en-US" sz="1200">
                          <a:effectLst/>
                        </a:rPr>
                        <a:t>Business Process Mapping</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Define high level scenarios for improvement based on user interviews, team focus groups and observation.  </a:t>
                      </a:r>
                    </a:p>
                  </a:txBody>
                  <a:tcPr marL="50800" marR="50800" marT="50800" marB="5080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kern="1200">
                          <a:solidFill>
                            <a:schemeClr val="dk1"/>
                          </a:solidFill>
                          <a:effectLst/>
                          <a:latin typeface="+mn-lt"/>
                          <a:ea typeface="+mn-ea"/>
                          <a:cs typeface="+mn-cs"/>
                        </a:rPr>
                        <a:t>Deliver impact to difficulty ranking for ongoing prioritization of effort. </a:t>
                      </a:r>
                    </a:p>
                    <a:p>
                      <a:pPr marL="0" marR="0" fontAlgn="t">
                        <a:spcBef>
                          <a:spcPts val="0"/>
                        </a:spcBef>
                        <a:spcAft>
                          <a:spcPts val="0"/>
                        </a:spcAft>
                      </a:pPr>
                      <a:endParaRPr lang="en-US" sz="1200" kern="1200">
                        <a:solidFill>
                          <a:schemeClr val="dk1"/>
                        </a:solidFill>
                        <a:effectLst/>
                        <a:latin typeface="+mn-lt"/>
                        <a:ea typeface="+mn-ea"/>
                        <a:cs typeface="+mn-cs"/>
                      </a:endParaRPr>
                    </a:p>
                  </a:txBody>
                  <a:tcPr marL="50800" marR="50800" marT="50800" marB="50800"/>
                </a:tc>
                <a:tc>
                  <a:txBody>
                    <a:bodyPr/>
                    <a:lstStyle/>
                    <a:p>
                      <a:pPr marL="0" marR="0" fontAlgn="t">
                        <a:spcBef>
                          <a:spcPts val="0"/>
                        </a:spcBef>
                        <a:spcAft>
                          <a:spcPts val="0"/>
                        </a:spcAft>
                      </a:pPr>
                      <a:endParaRPr lang="en-US" sz="1200" kern="1200">
                        <a:solidFill>
                          <a:schemeClr val="dk1"/>
                        </a:solidFill>
                        <a:effectLst/>
                        <a:latin typeface="+mn-lt"/>
                        <a:ea typeface="+mn-ea"/>
                        <a:cs typeface="+mn-cs"/>
                      </a:endParaRPr>
                    </a:p>
                  </a:txBody>
                  <a:tcPr marL="50800" marR="50800" marT="50800" marB="50800"/>
                </a:tc>
                <a:extLst>
                  <a:ext uri="{0D108BD9-81ED-4DB2-BD59-A6C34878D82A}">
                    <a16:rowId xmlns:a16="http://schemas.microsoft.com/office/drawing/2014/main" val="4114138319"/>
                  </a:ext>
                </a:extLst>
              </a:tr>
              <a:tr h="280965">
                <a:tc>
                  <a:txBody>
                    <a:bodyPr/>
                    <a:lstStyle/>
                    <a:p>
                      <a:pPr marL="0" marR="0" fontAlgn="t">
                        <a:spcBef>
                          <a:spcPts val="0"/>
                        </a:spcBef>
                        <a:spcAft>
                          <a:spcPts val="0"/>
                        </a:spcAft>
                      </a:pPr>
                      <a:r>
                        <a:rPr lang="en-US" sz="1200">
                          <a:effectLst/>
                        </a:rPr>
                        <a:t>Awareness Campaign</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Create awareness and enthusiasm for digital transformation and business initiatives</a:t>
                      </a: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Key messages and creative assets used to inform users of transition and outcomes</a:t>
                      </a:r>
                    </a:p>
                  </a:txBody>
                  <a:tcPr marL="50800" marR="50800" marT="50800" marB="50800"/>
                </a:tc>
                <a:tc>
                  <a:txBody>
                    <a:bodyPr/>
                    <a:lstStyle/>
                    <a:p>
                      <a:pPr marL="0" marR="0" fontAlgn="t">
                        <a:spcBef>
                          <a:spcPts val="0"/>
                        </a:spcBef>
                        <a:spcAft>
                          <a:spcPts val="0"/>
                        </a:spcAft>
                      </a:pPr>
                      <a:endParaRPr lang="en-US" sz="1200" kern="1200">
                        <a:solidFill>
                          <a:schemeClr val="dk1"/>
                        </a:solidFill>
                        <a:effectLst/>
                        <a:latin typeface="+mn-lt"/>
                        <a:ea typeface="+mn-ea"/>
                        <a:cs typeface="+mn-cs"/>
                      </a:endParaRPr>
                    </a:p>
                  </a:txBody>
                  <a:tcPr marL="50800" marR="50800" marT="50800" marB="50800"/>
                </a:tc>
                <a:extLst>
                  <a:ext uri="{0D108BD9-81ED-4DB2-BD59-A6C34878D82A}">
                    <a16:rowId xmlns:a16="http://schemas.microsoft.com/office/drawing/2014/main" val="348189917"/>
                  </a:ext>
                </a:extLst>
              </a:tr>
              <a:tr h="280965">
                <a:tc>
                  <a:txBody>
                    <a:bodyPr/>
                    <a:lstStyle/>
                    <a:p>
                      <a:pPr marL="0" marR="0" fontAlgn="t">
                        <a:spcBef>
                          <a:spcPts val="0"/>
                        </a:spcBef>
                        <a:spcAft>
                          <a:spcPts val="0"/>
                        </a:spcAft>
                      </a:pPr>
                      <a:r>
                        <a:rPr lang="en-US" sz="1200">
                          <a:effectLst/>
                        </a:rPr>
                        <a:t>Training Program</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Increate digital literacy and operational efficiency.  Reduce change fatigue. </a:t>
                      </a:r>
                    </a:p>
                  </a:txBody>
                  <a:tcPr marL="50800" marR="50800" marT="50800" marB="5080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kern="1200">
                          <a:solidFill>
                            <a:schemeClr val="dk1"/>
                          </a:solidFill>
                          <a:effectLst/>
                          <a:latin typeface="+mn-lt"/>
                          <a:ea typeface="+mn-ea"/>
                          <a:cs typeface="+mn-cs"/>
                        </a:rPr>
                        <a:t>Provide on demand and instructor led interactive onboardings to new solution</a:t>
                      </a:r>
                    </a:p>
                    <a:p>
                      <a:pPr marL="0" marR="0" fontAlgn="t">
                        <a:spcBef>
                          <a:spcPts val="0"/>
                        </a:spcBef>
                        <a:spcAft>
                          <a:spcPts val="0"/>
                        </a:spcAft>
                      </a:pPr>
                      <a:endParaRPr lang="en-US" sz="1200" kern="1200">
                        <a:solidFill>
                          <a:schemeClr val="dk1"/>
                        </a:solidFill>
                        <a:effectLst/>
                        <a:latin typeface="+mn-lt"/>
                        <a:ea typeface="+mn-ea"/>
                        <a:cs typeface="+mn-cs"/>
                      </a:endParaRPr>
                    </a:p>
                  </a:txBody>
                  <a:tcPr marL="50800" marR="50800" marT="50800" marB="50800"/>
                </a:tc>
                <a:tc>
                  <a:txBody>
                    <a:bodyPr/>
                    <a:lstStyle/>
                    <a:p>
                      <a:pPr marL="0" marR="0" fontAlgn="t">
                        <a:spcBef>
                          <a:spcPts val="0"/>
                        </a:spcBef>
                        <a:spcAft>
                          <a:spcPts val="0"/>
                        </a:spcAft>
                      </a:pPr>
                      <a:endParaRPr lang="en-US" sz="1200" kern="1200">
                        <a:solidFill>
                          <a:schemeClr val="dk1"/>
                        </a:solidFill>
                        <a:effectLst/>
                        <a:latin typeface="+mn-lt"/>
                        <a:ea typeface="+mn-ea"/>
                        <a:cs typeface="+mn-cs"/>
                      </a:endParaRPr>
                    </a:p>
                  </a:txBody>
                  <a:tcPr marL="50800" marR="50800" marT="50800" marB="50800"/>
                </a:tc>
                <a:extLst>
                  <a:ext uri="{0D108BD9-81ED-4DB2-BD59-A6C34878D82A}">
                    <a16:rowId xmlns:a16="http://schemas.microsoft.com/office/drawing/2014/main" val="2525808009"/>
                  </a:ext>
                </a:extLst>
              </a:tr>
              <a:tr h="280965">
                <a:tc>
                  <a:txBody>
                    <a:bodyPr/>
                    <a:lstStyle/>
                    <a:p>
                      <a:pPr marL="0" marR="0" fontAlgn="t">
                        <a:spcBef>
                          <a:spcPts val="0"/>
                        </a:spcBef>
                        <a:spcAft>
                          <a:spcPts val="0"/>
                        </a:spcAft>
                      </a:pPr>
                      <a:r>
                        <a:rPr lang="en-US" sz="1200">
                          <a:effectLst/>
                        </a:rPr>
                        <a:t>Service Health Reviews &amp; Improvement Planning </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Provide actionable insights and prioritization for improvement in the experience.  </a:t>
                      </a: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Data and analysis for monthly review on service incidents, support themes, training effectiveness, experience quality, overall adoption and user sentiment</a:t>
                      </a: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Joint effort between IT, user adoption specialists and key experience stakeholders.  Informs overall experience strategy.</a:t>
                      </a:r>
                    </a:p>
                  </a:txBody>
                  <a:tcPr marL="50800" marR="50800" marT="50800" marB="50800"/>
                </a:tc>
                <a:extLst>
                  <a:ext uri="{0D108BD9-81ED-4DB2-BD59-A6C34878D82A}">
                    <a16:rowId xmlns:a16="http://schemas.microsoft.com/office/drawing/2014/main" val="87471715"/>
                  </a:ext>
                </a:extLst>
              </a:tr>
            </a:tbl>
          </a:graphicData>
        </a:graphic>
      </p:graphicFrame>
      <p:sp>
        <p:nvSpPr>
          <p:cNvPr id="9" name="TextBox 8">
            <a:extLst>
              <a:ext uri="{FF2B5EF4-FFF2-40B4-BE49-F238E27FC236}">
                <a16:creationId xmlns:a16="http://schemas.microsoft.com/office/drawing/2014/main" id="{D5DC90C3-B97C-40B7-8701-968423EA1B7F}"/>
              </a:ext>
            </a:extLst>
          </p:cNvPr>
          <p:cNvSpPr txBox="1"/>
          <p:nvPr/>
        </p:nvSpPr>
        <p:spPr>
          <a:xfrm>
            <a:off x="332814" y="708420"/>
            <a:ext cx="10711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Scope and Outcomes for work streams (2 of 2)</a:t>
            </a:r>
          </a:p>
        </p:txBody>
      </p:sp>
      <p:sp>
        <p:nvSpPr>
          <p:cNvPr id="7" name="Title 3">
            <a:extLst>
              <a:ext uri="{FF2B5EF4-FFF2-40B4-BE49-F238E27FC236}">
                <a16:creationId xmlns:a16="http://schemas.microsoft.com/office/drawing/2014/main" id="{3927DDB0-5529-484F-A977-1421A5E50C35}"/>
              </a:ext>
            </a:extLst>
          </p:cNvPr>
          <p:cNvSpPr txBox="1">
            <a:spLocks/>
          </p:cNvSpPr>
          <p:nvPr/>
        </p:nvSpPr>
        <p:spPr>
          <a:xfrm>
            <a:off x="0" y="0"/>
            <a:ext cx="12192000" cy="605836"/>
          </a:xfrm>
          <a:prstGeom prst="rect">
            <a:avLst/>
          </a:prstGeom>
          <a:solidFill>
            <a:schemeClr val="accent5">
              <a:lumMod val="75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Light" panose="020F0302020204030204"/>
                <a:ea typeface="+mj-ea"/>
                <a:cs typeface="+mj-cs"/>
              </a:rPr>
              <a:t>Adoption &amp; Deployment Work Streams</a:t>
            </a:r>
          </a:p>
        </p:txBody>
      </p:sp>
    </p:spTree>
    <p:extLst>
      <p:ext uri="{BB962C8B-B14F-4D97-AF65-F5344CB8AC3E}">
        <p14:creationId xmlns:p14="http://schemas.microsoft.com/office/powerpoint/2010/main" val="111182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EFDCC-9A8E-4111-9568-B0D8F1EFAA53}"/>
              </a:ext>
            </a:extLst>
          </p:cNvPr>
          <p:cNvSpPr>
            <a:spLocks noGrp="1"/>
          </p:cNvSpPr>
          <p:nvPr>
            <p:ph type="title"/>
          </p:nvPr>
        </p:nvSpPr>
        <p:spPr>
          <a:xfrm>
            <a:off x="0" y="0"/>
            <a:ext cx="12192000" cy="605836"/>
          </a:xfrm>
          <a:solidFill>
            <a:schemeClr val="accent5">
              <a:lumMod val="75000"/>
            </a:schemeClr>
          </a:solidFill>
        </p:spPr>
        <p:txBody>
          <a:bodyPr>
            <a:normAutofit fontScale="90000"/>
          </a:bodyPr>
          <a:lstStyle/>
          <a:p>
            <a:r>
              <a:rPr lang="en-US">
                <a:solidFill>
                  <a:schemeClr val="bg1"/>
                </a:solidFill>
              </a:rPr>
              <a:t>Adoption &amp; Deployment Tools</a:t>
            </a:r>
          </a:p>
        </p:txBody>
      </p:sp>
      <p:graphicFrame>
        <p:nvGraphicFramePr>
          <p:cNvPr id="5" name="Table 4">
            <a:extLst>
              <a:ext uri="{FF2B5EF4-FFF2-40B4-BE49-F238E27FC236}">
                <a16:creationId xmlns:a16="http://schemas.microsoft.com/office/drawing/2014/main" id="{92FAA0FC-36BC-4684-AD9A-8A51AC5DA9AC}"/>
              </a:ext>
            </a:extLst>
          </p:cNvPr>
          <p:cNvGraphicFramePr>
            <a:graphicFrameLocks noGrp="1"/>
          </p:cNvGraphicFramePr>
          <p:nvPr/>
        </p:nvGraphicFramePr>
        <p:xfrm>
          <a:off x="455363" y="1049370"/>
          <a:ext cx="11229818" cy="5579335"/>
        </p:xfrm>
        <a:graphic>
          <a:graphicData uri="http://schemas.openxmlformats.org/drawingml/2006/table">
            <a:tbl>
              <a:tblPr>
                <a:tableStyleId>{10A1B5D5-9B99-4C35-A422-299274C87663}</a:tableStyleId>
              </a:tblPr>
              <a:tblGrid>
                <a:gridCol w="3276665">
                  <a:extLst>
                    <a:ext uri="{9D8B030D-6E8A-4147-A177-3AD203B41FA5}">
                      <a16:colId xmlns:a16="http://schemas.microsoft.com/office/drawing/2014/main" val="1126313929"/>
                    </a:ext>
                  </a:extLst>
                </a:gridCol>
                <a:gridCol w="2615609">
                  <a:extLst>
                    <a:ext uri="{9D8B030D-6E8A-4147-A177-3AD203B41FA5}">
                      <a16:colId xmlns:a16="http://schemas.microsoft.com/office/drawing/2014/main" val="1529252100"/>
                    </a:ext>
                  </a:extLst>
                </a:gridCol>
                <a:gridCol w="5337544">
                  <a:extLst>
                    <a:ext uri="{9D8B030D-6E8A-4147-A177-3AD203B41FA5}">
                      <a16:colId xmlns:a16="http://schemas.microsoft.com/office/drawing/2014/main" val="1457538610"/>
                    </a:ext>
                  </a:extLst>
                </a:gridCol>
              </a:tblGrid>
              <a:tr h="280965">
                <a:tc>
                  <a:txBody>
                    <a:bodyPr/>
                    <a:lstStyle/>
                    <a:p>
                      <a:pPr marL="0" marR="0" fontAlgn="t">
                        <a:spcBef>
                          <a:spcPts val="0"/>
                        </a:spcBef>
                        <a:spcAft>
                          <a:spcPts val="0"/>
                        </a:spcAft>
                      </a:pPr>
                      <a:r>
                        <a:rPr lang="en-US" sz="1400">
                          <a:solidFill>
                            <a:schemeClr val="bg1"/>
                          </a:solidFill>
                          <a:effectLst/>
                        </a:rPr>
                        <a:t>Workstream</a:t>
                      </a:r>
                      <a:endParaRPr lang="en-US" sz="1400" b="1">
                        <a:solidFill>
                          <a:schemeClr val="bg1"/>
                        </a:solidFill>
                        <a:effectLst/>
                        <a:latin typeface="Segoe UI Light" panose="020B0502040204020203" pitchFamily="34" charset="0"/>
                      </a:endParaRPr>
                    </a:p>
                  </a:txBody>
                  <a:tcPr marL="50800" marR="50800" marT="50800" marB="50800">
                    <a:solidFill>
                      <a:schemeClr val="accent6">
                        <a:lumMod val="75000"/>
                      </a:schemeClr>
                    </a:solidFill>
                  </a:tcPr>
                </a:tc>
                <a:tc>
                  <a:txBody>
                    <a:bodyPr/>
                    <a:lstStyle/>
                    <a:p>
                      <a:pPr marL="0" marR="0" fontAlgn="t">
                        <a:spcBef>
                          <a:spcPts val="0"/>
                        </a:spcBef>
                        <a:spcAft>
                          <a:spcPts val="0"/>
                        </a:spcAft>
                      </a:pPr>
                      <a:r>
                        <a:rPr lang="en-US" sz="1400">
                          <a:solidFill>
                            <a:schemeClr val="bg1"/>
                          </a:solidFill>
                          <a:effectLst/>
                        </a:rPr>
                        <a:t>Core Tool(s)</a:t>
                      </a:r>
                      <a:endParaRPr lang="en-US" sz="1400" b="1">
                        <a:solidFill>
                          <a:schemeClr val="bg1"/>
                        </a:solidFill>
                        <a:effectLst/>
                        <a:latin typeface="Segoe UI Light" panose="020B0502040204020203" pitchFamily="34" charset="0"/>
                      </a:endParaRPr>
                    </a:p>
                  </a:txBody>
                  <a:tcPr marL="50800" marR="50800" marT="50800" marB="50800">
                    <a:solidFill>
                      <a:schemeClr val="accent6">
                        <a:lumMod val="75000"/>
                      </a:schemeClr>
                    </a:solidFill>
                  </a:tcPr>
                </a:tc>
                <a:tc>
                  <a:txBody>
                    <a:bodyPr/>
                    <a:lstStyle/>
                    <a:p>
                      <a:pPr marL="0" marR="0" fontAlgn="t">
                        <a:spcBef>
                          <a:spcPts val="0"/>
                        </a:spcBef>
                        <a:spcAft>
                          <a:spcPts val="0"/>
                        </a:spcAft>
                      </a:pPr>
                      <a:r>
                        <a:rPr lang="en-US" sz="1400">
                          <a:solidFill>
                            <a:schemeClr val="bg1"/>
                          </a:solidFill>
                          <a:effectLst/>
                        </a:rPr>
                        <a:t>Notes</a:t>
                      </a:r>
                      <a:endParaRPr lang="en-US" sz="1400" b="1">
                        <a:solidFill>
                          <a:schemeClr val="bg1"/>
                        </a:solidFill>
                        <a:effectLst/>
                        <a:latin typeface="Segoe UI Light" panose="020B0502040204020203" pitchFamily="34" charset="0"/>
                      </a:endParaRPr>
                    </a:p>
                  </a:txBody>
                  <a:tcPr marL="50800" marR="50800" marT="50800" marB="50800">
                    <a:solidFill>
                      <a:schemeClr val="accent6">
                        <a:lumMod val="75000"/>
                      </a:schemeClr>
                    </a:solidFill>
                  </a:tcPr>
                </a:tc>
                <a:extLst>
                  <a:ext uri="{0D108BD9-81ED-4DB2-BD59-A6C34878D82A}">
                    <a16:rowId xmlns:a16="http://schemas.microsoft.com/office/drawing/2014/main" val="2260329972"/>
                  </a:ext>
                </a:extLst>
              </a:tr>
              <a:tr h="461585">
                <a:tc>
                  <a:txBody>
                    <a:bodyPr/>
                    <a:lstStyle/>
                    <a:p>
                      <a:pPr marL="0" marR="0" fontAlgn="t">
                        <a:spcBef>
                          <a:spcPts val="0"/>
                        </a:spcBef>
                        <a:spcAft>
                          <a:spcPts val="0"/>
                        </a:spcAft>
                      </a:pPr>
                      <a:r>
                        <a:rPr lang="en-US" sz="1200">
                          <a:effectLst/>
                        </a:rPr>
                        <a:t>Service Strategy &amp; Project Plan</a:t>
                      </a:r>
                    </a:p>
                    <a:p>
                      <a:pPr marL="0" marR="0" fontAlgn="t">
                        <a:spcBef>
                          <a:spcPts val="0"/>
                        </a:spcBef>
                        <a:spcAft>
                          <a:spcPts val="0"/>
                        </a:spcAft>
                      </a:pPr>
                      <a:endParaRPr lang="en-US" sz="1200">
                        <a:effectLst/>
                      </a:endParaRPr>
                    </a:p>
                    <a:p>
                      <a:pPr marL="0" marR="0" fontAlgn="t">
                        <a:spcBef>
                          <a:spcPts val="0"/>
                        </a:spcBef>
                        <a:spcAft>
                          <a:spcPts val="0"/>
                        </a:spcAft>
                      </a:pPr>
                      <a:r>
                        <a:rPr lang="en-US" sz="1200">
                          <a:effectLst/>
                        </a:rPr>
                        <a:t>Stakeholder Mapping &amp; Alignments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Collaboration Service Team</a:t>
                      </a:r>
                    </a:p>
                    <a:p>
                      <a:pPr marL="0" marR="0" fontAlgn="t">
                        <a:spcBef>
                          <a:spcPts val="0"/>
                        </a:spcBef>
                        <a:spcAft>
                          <a:spcPts val="0"/>
                        </a:spcAft>
                      </a:pPr>
                      <a:r>
                        <a:rPr lang="en-US" sz="1200">
                          <a:effectLst/>
                        </a:rPr>
                        <a:t>Connected Employee Strategy Doc</a:t>
                      </a:r>
                    </a:p>
                    <a:p>
                      <a:pPr marL="0" marR="0" fontAlgn="t">
                        <a:spcBef>
                          <a:spcPts val="0"/>
                        </a:spcBef>
                        <a:spcAft>
                          <a:spcPts val="0"/>
                        </a:spcAft>
                      </a:pPr>
                      <a:r>
                        <a:rPr lang="en-US" sz="1200">
                          <a:effectLst/>
                        </a:rPr>
                        <a:t>Enterprise Project Plan </a:t>
                      </a:r>
                    </a:p>
                    <a:p>
                      <a:pPr marL="0" marR="0" fontAlgn="t">
                        <a:spcBef>
                          <a:spcPts val="0"/>
                        </a:spcBef>
                        <a:spcAft>
                          <a:spcPts val="0"/>
                        </a:spcAft>
                      </a:pPr>
                      <a:r>
                        <a:rPr lang="en-US" sz="1200">
                          <a:effectLst/>
                        </a:rPr>
                        <a:t>Stakeholder Map</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Use team template to plan and manage O365.  </a:t>
                      </a:r>
                    </a:p>
                    <a:p>
                      <a:pPr marL="0" marR="0" fontAlgn="t">
                        <a:spcBef>
                          <a:spcPts val="0"/>
                        </a:spcBef>
                        <a:spcAft>
                          <a:spcPts val="0"/>
                        </a:spcAft>
                      </a:pPr>
                      <a:r>
                        <a:rPr lang="en-US" sz="1200">
                          <a:effectLst/>
                        </a:rPr>
                        <a:t>Use PPT of Exec Summary to broadly communicate strategy. Change branded name as needed.  </a:t>
                      </a:r>
                    </a:p>
                    <a:p>
                      <a:pPr marL="0" marR="0" fontAlgn="t">
                        <a:spcBef>
                          <a:spcPts val="0"/>
                        </a:spcBef>
                        <a:spcAft>
                          <a:spcPts val="0"/>
                        </a:spcAft>
                      </a:pPr>
                      <a:r>
                        <a:rPr lang="en-US" sz="1200" kern="1200">
                          <a:solidFill>
                            <a:schemeClr val="dk1"/>
                          </a:solidFill>
                          <a:effectLst/>
                          <a:latin typeface="+mn-lt"/>
                          <a:ea typeface="+mn-ea"/>
                          <a:cs typeface="+mn-cs"/>
                        </a:rPr>
                        <a:t>Download tools from </a:t>
                      </a:r>
                      <a:r>
                        <a:rPr lang="en-US" sz="1200" kern="1200">
                          <a:solidFill>
                            <a:schemeClr val="dk1"/>
                          </a:solidFill>
                          <a:effectLst/>
                          <a:latin typeface="+mn-lt"/>
                          <a:ea typeface="+mn-ea"/>
                          <a:cs typeface="+mn-cs"/>
                          <a:hlinkClick r:id="rId3">
                            <a:extLst>
                              <a:ext uri="{A12FA001-AC4F-418D-AE19-62706E023703}">
                                <ahyp:hlinkClr xmlns:ahyp="http://schemas.microsoft.com/office/drawing/2018/hyperlinkcolor" val="tx"/>
                              </a:ext>
                            </a:extLst>
                          </a:hlinkClick>
                        </a:rPr>
                        <a:t>https://aka.ms/AdoptionTools</a:t>
                      </a:r>
                      <a:r>
                        <a:rPr lang="en-US" sz="1200" kern="1200">
                          <a:solidFill>
                            <a:schemeClr val="dk1"/>
                          </a:solidFill>
                          <a:effectLst/>
                          <a:latin typeface="+mn-lt"/>
                          <a:ea typeface="+mn-ea"/>
                          <a:cs typeface="+mn-cs"/>
                        </a:rPr>
                        <a:t> </a:t>
                      </a:r>
                    </a:p>
                  </a:txBody>
                  <a:tcPr marL="50800" marR="50800" marT="50800" marB="50800"/>
                </a:tc>
                <a:extLst>
                  <a:ext uri="{0D108BD9-81ED-4DB2-BD59-A6C34878D82A}">
                    <a16:rowId xmlns:a16="http://schemas.microsoft.com/office/drawing/2014/main" val="3915340020"/>
                  </a:ext>
                </a:extLst>
              </a:tr>
              <a:tr h="280965">
                <a:tc>
                  <a:txBody>
                    <a:bodyPr/>
                    <a:lstStyle/>
                    <a:p>
                      <a:pPr marL="0" marR="0" fontAlgn="t">
                        <a:spcBef>
                          <a:spcPts val="0"/>
                        </a:spcBef>
                        <a:spcAft>
                          <a:spcPts val="0"/>
                        </a:spcAft>
                      </a:pPr>
                      <a:r>
                        <a:rPr lang="en-US" sz="1200" kern="1200">
                          <a:effectLst/>
                        </a:rPr>
                        <a:t>Program communications &amp; success stories</a:t>
                      </a:r>
                      <a:endParaRPr lang="en-US" sz="1200" kern="1200">
                        <a:solidFill>
                          <a:schemeClr val="dk1"/>
                        </a:solidFill>
                        <a:effectLst/>
                        <a:latin typeface="+mn-lt"/>
                        <a:ea typeface="+mn-ea"/>
                        <a:cs typeface="+mn-cs"/>
                      </a:endParaRPr>
                    </a:p>
                  </a:txBody>
                  <a:tcPr marL="50800" marR="50800" marT="50800" marB="50800"/>
                </a:tc>
                <a:tc>
                  <a:txBody>
                    <a:bodyPr/>
                    <a:lstStyle/>
                    <a:p>
                      <a:pPr marL="0" marR="0" fontAlgn="t">
                        <a:spcBef>
                          <a:spcPts val="0"/>
                        </a:spcBef>
                        <a:spcAft>
                          <a:spcPts val="0"/>
                        </a:spcAft>
                      </a:pPr>
                      <a:r>
                        <a:rPr lang="en-US" sz="1200">
                          <a:effectLst/>
                        </a:rPr>
                        <a:t>Connected Employee Team &amp; Site</a:t>
                      </a:r>
                    </a:p>
                    <a:p>
                      <a:pPr marL="0" marR="0" fontAlgn="t">
                        <a:spcBef>
                          <a:spcPts val="0"/>
                        </a:spcBef>
                        <a:spcAft>
                          <a:spcPts val="0"/>
                        </a:spcAft>
                      </a:pPr>
                      <a:r>
                        <a:rPr lang="en-US" sz="1200">
                          <a:effectLst/>
                        </a:rPr>
                        <a:t>News Hub on SPO Site</a:t>
                      </a:r>
                    </a:p>
                    <a:p>
                      <a:pPr marL="0" marR="0" fontAlgn="t">
                        <a:spcBef>
                          <a:spcPts val="0"/>
                        </a:spcBef>
                        <a:spcAft>
                          <a:spcPts val="0"/>
                        </a:spcAft>
                      </a:pPr>
                      <a:r>
                        <a:rPr lang="en-US" sz="1200">
                          <a:effectLst/>
                        </a:rPr>
                        <a:t>Success Stories Form, Flow and List</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Configure News Hub on main Connected Employee </a:t>
                      </a:r>
                    </a:p>
                    <a:p>
                      <a:pPr marL="0" marR="0" fontAlgn="t">
                        <a:spcBef>
                          <a:spcPts val="0"/>
                        </a:spcBef>
                        <a:spcAft>
                          <a:spcPts val="0"/>
                        </a:spcAft>
                      </a:pPr>
                      <a:r>
                        <a:rPr lang="en-US" sz="1200">
                          <a:effectLst/>
                        </a:rPr>
                        <a:t>Incorporates early adopter feedback channels</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1608520771"/>
                  </a:ext>
                </a:extLst>
              </a:tr>
              <a:tr h="280965">
                <a:tc>
                  <a:txBody>
                    <a:bodyPr/>
                    <a:lstStyle/>
                    <a:p>
                      <a:pPr marL="0" marR="0" fontAlgn="t">
                        <a:spcBef>
                          <a:spcPts val="0"/>
                        </a:spcBef>
                        <a:spcAft>
                          <a:spcPts val="0"/>
                        </a:spcAft>
                      </a:pPr>
                      <a:r>
                        <a:rPr lang="en-US" sz="1200">
                          <a:effectLst/>
                        </a:rPr>
                        <a:t>Champion Program</a:t>
                      </a:r>
                    </a:p>
                  </a:txBody>
                  <a:tcPr marL="50800" marR="50800" marT="50800" marB="50800"/>
                </a:tc>
                <a:tc>
                  <a:txBody>
                    <a:bodyPr/>
                    <a:lstStyle/>
                    <a:p>
                      <a:pPr marL="0" marR="0" fontAlgn="t">
                        <a:spcBef>
                          <a:spcPts val="0"/>
                        </a:spcBef>
                        <a:spcAft>
                          <a:spcPts val="0"/>
                        </a:spcAft>
                      </a:pPr>
                      <a:r>
                        <a:rPr lang="en-US" sz="1200">
                          <a:effectLst/>
                        </a:rPr>
                        <a:t>Teamwork Champion Team</a:t>
                      </a:r>
                    </a:p>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978930777"/>
                  </a:ext>
                </a:extLst>
              </a:tr>
              <a:tr h="306295">
                <a:tc>
                  <a:txBody>
                    <a:bodyPr/>
                    <a:lstStyle/>
                    <a:p>
                      <a:pPr marL="0" marR="0" fontAlgn="t">
                        <a:spcBef>
                          <a:spcPts val="0"/>
                        </a:spcBef>
                        <a:spcAft>
                          <a:spcPts val="0"/>
                        </a:spcAft>
                      </a:pPr>
                      <a:r>
                        <a:rPr lang="en-US" sz="1200">
                          <a:effectLst/>
                        </a:rPr>
                        <a:t>Support Readiness</a:t>
                      </a: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Service FAQ &amp; Known Issues Lists</a:t>
                      </a: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315263393"/>
                  </a:ext>
                </a:extLst>
              </a:tr>
              <a:tr h="280965">
                <a:tc>
                  <a:txBody>
                    <a:bodyPr/>
                    <a:lstStyle/>
                    <a:p>
                      <a:pPr marL="0" marR="0" fontAlgn="t">
                        <a:spcBef>
                          <a:spcPts val="0"/>
                        </a:spcBef>
                        <a:spcAft>
                          <a:spcPts val="0"/>
                        </a:spcAft>
                      </a:pPr>
                      <a:r>
                        <a:rPr lang="en-US" sz="1200">
                          <a:effectLst/>
                        </a:rPr>
                        <a:t>Early Adopters &amp; Feedback </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Early Adopter Program guide</a:t>
                      </a:r>
                      <a:endParaRPr lang="en-US" sz="1200">
                        <a:effectLst/>
                        <a:latin typeface="Segoe UI Light" panose="020B0502040204020203" pitchFamily="34" charset="0"/>
                      </a:endParaRPr>
                    </a:p>
                  </a:txBody>
                  <a:tcPr marL="50800" marR="50800" marT="50800" marB="50800"/>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04362131"/>
                  </a:ext>
                </a:extLst>
              </a:tr>
              <a:tr h="280965">
                <a:tc>
                  <a:txBody>
                    <a:bodyPr/>
                    <a:lstStyle/>
                    <a:p>
                      <a:pPr marL="0" marR="0" fontAlgn="t">
                        <a:spcBef>
                          <a:spcPts val="0"/>
                        </a:spcBef>
                        <a:spcAft>
                          <a:spcPts val="0"/>
                        </a:spcAft>
                      </a:pPr>
                      <a:r>
                        <a:rPr lang="en-US" sz="1200">
                          <a:effectLst/>
                        </a:rPr>
                        <a:t>Governance &amp; Security</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Service Check List</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3737361182"/>
                  </a:ext>
                </a:extLst>
              </a:tr>
              <a:tr h="277259">
                <a:tc>
                  <a:txBody>
                    <a:bodyPr/>
                    <a:lstStyle/>
                    <a:p>
                      <a:pPr marL="0" marR="0" fontAlgn="t">
                        <a:spcBef>
                          <a:spcPts val="0"/>
                        </a:spcBef>
                        <a:spcAft>
                          <a:spcPts val="0"/>
                        </a:spcAft>
                      </a:pPr>
                      <a:r>
                        <a:rPr lang="en-US" sz="1200">
                          <a:effectLst/>
                        </a:rPr>
                        <a:t>Technical Readiness &amp; Alignment</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TR Checklist from FastTrack by Service</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3806458557"/>
                  </a:ext>
                </a:extLst>
              </a:tr>
              <a:tr h="280965">
                <a:tc>
                  <a:txBody>
                    <a:bodyPr/>
                    <a:lstStyle/>
                    <a:p>
                      <a:pPr marL="0" marR="0" fontAlgn="t">
                        <a:spcBef>
                          <a:spcPts val="0"/>
                        </a:spcBef>
                        <a:spcAft>
                          <a:spcPts val="0"/>
                        </a:spcAft>
                      </a:pPr>
                      <a:r>
                        <a:rPr lang="en-US" sz="1200">
                          <a:effectLst/>
                        </a:rPr>
                        <a:t>Metrics &amp; reporting</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O365 Adoption Content Pack</a:t>
                      </a:r>
                    </a:p>
                    <a:p>
                      <a:pPr marL="0" marR="0" fontAlgn="t">
                        <a:spcBef>
                          <a:spcPts val="0"/>
                        </a:spcBef>
                        <a:spcAft>
                          <a:spcPts val="0"/>
                        </a:spcAft>
                      </a:pPr>
                      <a:r>
                        <a:rPr lang="en-US" sz="1200">
                          <a:effectLst/>
                        </a:rPr>
                        <a:t>Outcomes matrix</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Outcomes matrix capture sheet (XLS)</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28853159"/>
                  </a:ext>
                </a:extLst>
              </a:tr>
              <a:tr h="280965">
                <a:tc>
                  <a:txBody>
                    <a:bodyPr/>
                    <a:lstStyle/>
                    <a:p>
                      <a:pPr marL="0" marR="0" fontAlgn="t">
                        <a:spcBef>
                          <a:spcPts val="0"/>
                        </a:spcBef>
                        <a:spcAft>
                          <a:spcPts val="0"/>
                        </a:spcAft>
                      </a:pPr>
                      <a:r>
                        <a:rPr lang="en-US" sz="1200">
                          <a:effectLst/>
                        </a:rPr>
                        <a:t>Business Process Mapping</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Scenario Mapping slides </a:t>
                      </a:r>
                    </a:p>
                    <a:p>
                      <a:pPr marL="0" marR="0" fontAlgn="t">
                        <a:spcBef>
                          <a:spcPts val="0"/>
                        </a:spcBef>
                        <a:spcAft>
                          <a:spcPts val="0"/>
                        </a:spcAft>
                      </a:pPr>
                      <a:r>
                        <a:rPr lang="en-US" sz="1200">
                          <a:effectLst/>
                        </a:rPr>
                        <a:t>Scenario Data Capture List (XLS)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Move to Excel sheet or Form for easy reporting </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4114138319"/>
                  </a:ext>
                </a:extLst>
              </a:tr>
              <a:tr h="280965">
                <a:tc>
                  <a:txBody>
                    <a:bodyPr/>
                    <a:lstStyle/>
                    <a:p>
                      <a:pPr marL="0" marR="0" fontAlgn="t">
                        <a:spcBef>
                          <a:spcPts val="0"/>
                        </a:spcBef>
                        <a:spcAft>
                          <a:spcPts val="0"/>
                        </a:spcAft>
                      </a:pPr>
                      <a:r>
                        <a:rPr lang="en-US" sz="1200">
                          <a:effectLst/>
                        </a:rPr>
                        <a:t>Awareness Campaign</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Day One Kit</a:t>
                      </a:r>
                    </a:p>
                    <a:p>
                      <a:pPr marL="0" marR="0" fontAlgn="t">
                        <a:spcBef>
                          <a:spcPts val="0"/>
                        </a:spcBef>
                        <a:spcAft>
                          <a:spcPts val="0"/>
                        </a:spcAft>
                      </a:pPr>
                      <a:r>
                        <a:rPr lang="en-US" sz="1200">
                          <a:effectLst/>
                        </a:rPr>
                        <a:t>Customer Success Kit </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348189917"/>
                  </a:ext>
                </a:extLst>
              </a:tr>
              <a:tr h="280965">
                <a:tc>
                  <a:txBody>
                    <a:bodyPr/>
                    <a:lstStyle/>
                    <a:p>
                      <a:pPr marL="0" marR="0" fontAlgn="t">
                        <a:spcBef>
                          <a:spcPts val="0"/>
                        </a:spcBef>
                        <a:spcAft>
                          <a:spcPts val="0"/>
                        </a:spcAft>
                      </a:pPr>
                      <a:r>
                        <a:rPr lang="en-US" sz="1200">
                          <a:effectLst/>
                        </a:rPr>
                        <a:t>Training Program</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Custom Learning for Office 365 site &amp; webpart</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a:effectLst/>
                        </a:rPr>
                        <a:t>Configure custom playlists for internal content and policies</a:t>
                      </a: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2525808009"/>
                  </a:ext>
                </a:extLst>
              </a:tr>
              <a:tr h="280965">
                <a:tc>
                  <a:txBody>
                    <a:bodyPr/>
                    <a:lstStyle/>
                    <a:p>
                      <a:pPr marL="0" marR="0" fontAlgn="t">
                        <a:spcBef>
                          <a:spcPts val="0"/>
                        </a:spcBef>
                        <a:spcAft>
                          <a:spcPts val="0"/>
                        </a:spcAft>
                      </a:pPr>
                      <a:r>
                        <a:rPr lang="en-US" sz="1200">
                          <a:effectLst/>
                        </a:rPr>
                        <a:t>Service Health Reviews (ongoing improvements)</a:t>
                      </a:r>
                      <a:endParaRPr lang="en-US" sz="1200">
                        <a:effectLst/>
                        <a:latin typeface="Segoe UI Light" panose="020B0502040204020203" pitchFamily="34" charset="0"/>
                      </a:endParaRPr>
                    </a:p>
                  </a:txBody>
                  <a:tcPr marL="50800" marR="50800" marT="50800" marB="50800"/>
                </a:tc>
                <a:tc>
                  <a:txBody>
                    <a:bodyPr/>
                    <a:lstStyle/>
                    <a:p>
                      <a:pPr marL="0" marR="0" fontAlgn="t">
                        <a:spcBef>
                          <a:spcPts val="0"/>
                        </a:spcBef>
                        <a:spcAft>
                          <a:spcPts val="0"/>
                        </a:spcAft>
                      </a:pPr>
                      <a:r>
                        <a:rPr lang="en-US" sz="1200" kern="1200">
                          <a:solidFill>
                            <a:schemeClr val="dk1"/>
                          </a:solidFill>
                          <a:effectLst/>
                          <a:latin typeface="+mn-lt"/>
                          <a:ea typeface="+mn-ea"/>
                          <a:cs typeface="+mn-cs"/>
                        </a:rPr>
                        <a:t>SHR Meeting Template</a:t>
                      </a:r>
                    </a:p>
                  </a:txBody>
                  <a:tcPr marL="50800" marR="50800" marT="50800" marB="50800"/>
                </a:tc>
                <a:tc>
                  <a:txBody>
                    <a:bodyPr/>
                    <a:lstStyle/>
                    <a:p>
                      <a:pPr marL="0" marR="0" fontAlgn="t">
                        <a:spcBef>
                          <a:spcPts val="0"/>
                        </a:spcBef>
                        <a:spcAft>
                          <a:spcPts val="0"/>
                        </a:spcAft>
                      </a:pPr>
                      <a:endParaRPr lang="en-US" sz="1200">
                        <a:effectLst/>
                        <a:latin typeface="Segoe UI Light" panose="020B0502040204020203" pitchFamily="34" charset="0"/>
                      </a:endParaRPr>
                    </a:p>
                  </a:txBody>
                  <a:tcPr marL="50800" marR="50800" marT="50800" marB="50800"/>
                </a:tc>
                <a:extLst>
                  <a:ext uri="{0D108BD9-81ED-4DB2-BD59-A6C34878D82A}">
                    <a16:rowId xmlns:a16="http://schemas.microsoft.com/office/drawing/2014/main" val="87471715"/>
                  </a:ext>
                </a:extLst>
              </a:tr>
            </a:tbl>
          </a:graphicData>
        </a:graphic>
      </p:graphicFrame>
      <p:sp>
        <p:nvSpPr>
          <p:cNvPr id="9" name="TextBox 8">
            <a:extLst>
              <a:ext uri="{FF2B5EF4-FFF2-40B4-BE49-F238E27FC236}">
                <a16:creationId xmlns:a16="http://schemas.microsoft.com/office/drawing/2014/main" id="{D5DC90C3-B97C-40B7-8701-968423EA1B7F}"/>
              </a:ext>
            </a:extLst>
          </p:cNvPr>
          <p:cNvSpPr txBox="1"/>
          <p:nvPr/>
        </p:nvSpPr>
        <p:spPr>
          <a:xfrm>
            <a:off x="332814" y="642937"/>
            <a:ext cx="107113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Best Practice:  Complete worksheets and/or implement tools in support of workstream outcomes</a:t>
            </a:r>
          </a:p>
        </p:txBody>
      </p:sp>
    </p:spTree>
    <p:extLst>
      <p:ext uri="{BB962C8B-B14F-4D97-AF65-F5344CB8AC3E}">
        <p14:creationId xmlns:p14="http://schemas.microsoft.com/office/powerpoint/2010/main" val="4129371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376588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29FF-2AA8-4D74-B787-C0B08F667BBE}"/>
              </a:ext>
            </a:extLst>
          </p:cNvPr>
          <p:cNvSpPr/>
          <p:nvPr/>
        </p:nvSpPr>
        <p:spPr bwMode="auto">
          <a:xfrm>
            <a:off x="4117767" y="1257213"/>
            <a:ext cx="8327489" cy="4412764"/>
          </a:xfrm>
          <a:prstGeom prst="rect">
            <a:avLst/>
          </a:prstGeom>
          <a:solidFill>
            <a:schemeClr val="bg1"/>
          </a:solid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198EA891-D67E-4A4E-BD1B-ADB7504A9B4C}"/>
              </a:ext>
            </a:extLst>
          </p:cNvPr>
          <p:cNvSpPr/>
          <p:nvPr/>
        </p:nvSpPr>
        <p:spPr>
          <a:xfrm>
            <a:off x="4739762" y="1892291"/>
            <a:ext cx="6455918" cy="1827423"/>
          </a:xfrm>
          <a:prstGeom prst="rect">
            <a:avLst/>
          </a:prstGeom>
        </p:spPr>
        <p:txBody>
          <a:bodyPr wrap="square" lIns="0" tIns="0" rIns="0" bIns="0">
            <a:spAutoFit/>
          </a:bodyPr>
          <a:lstStyle/>
          <a:p>
            <a:pPr marL="0" marR="0" lvl="0" indent="0" algn="l" defTabSz="571500"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Get Started</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Teams Documentation</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a:t>
            </a:r>
            <a:b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External integrations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TeamsIntegrations</a:t>
            </a:r>
            <a:b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Platform training videos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TeamsPlatformAcademy</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a:p>
            <a:pPr marL="571500" marR="0" lvl="1" indent="0" algn="l" defTabSz="771525" rtl="0" eaLnBrk="1" fontAlgn="auto" latinLnBrk="0" hangingPunct="1">
              <a:lnSpc>
                <a:spcPct val="10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Developer Support: </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TeamsDevSupport</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p:txBody>
      </p:sp>
      <p:grpSp>
        <p:nvGrpSpPr>
          <p:cNvPr id="6" name="Group 5">
            <a:extLst>
              <a:ext uri="{FF2B5EF4-FFF2-40B4-BE49-F238E27FC236}">
                <a16:creationId xmlns:a16="http://schemas.microsoft.com/office/drawing/2014/main" id="{435FE511-4CD9-464C-9266-F5597D28CFA3}"/>
              </a:ext>
            </a:extLst>
          </p:cNvPr>
          <p:cNvGrpSpPr/>
          <p:nvPr/>
        </p:nvGrpSpPr>
        <p:grpSpPr>
          <a:xfrm>
            <a:off x="3655330" y="2191571"/>
            <a:ext cx="771525" cy="771525"/>
            <a:chOff x="5627297" y="971550"/>
            <a:chExt cx="914400" cy="914400"/>
          </a:xfrm>
          <a:solidFill>
            <a:srgbClr val="218771"/>
          </a:solidFill>
        </p:grpSpPr>
        <p:sp>
          <p:nvSpPr>
            <p:cNvPr id="17" name="Oval 16">
              <a:extLst>
                <a:ext uri="{FF2B5EF4-FFF2-40B4-BE49-F238E27FC236}">
                  <a16:creationId xmlns:a16="http://schemas.microsoft.com/office/drawing/2014/main" id="{150084B1-9E5F-4AA8-B975-F8C46CE85C7B}"/>
                </a:ext>
              </a:extLst>
            </p:cNvPr>
            <p:cNvSpPr/>
            <p:nvPr/>
          </p:nvSpPr>
          <p:spPr bwMode="auto">
            <a:xfrm>
              <a:off x="5627297" y="971550"/>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4" name="bot_3" title="Icon of two chevron brackets with two dots between them">
              <a:extLst>
                <a:ext uri="{FF2B5EF4-FFF2-40B4-BE49-F238E27FC236}">
                  <a16:creationId xmlns:a16="http://schemas.microsoft.com/office/drawing/2014/main" id="{582AD7BD-AB37-2140-A33C-6284C4B3621E}"/>
                </a:ext>
              </a:extLst>
            </p:cNvPr>
            <p:cNvSpPr>
              <a:spLocks noChangeAspect="1" noEditPoints="1"/>
            </p:cNvSpPr>
            <p:nvPr/>
          </p:nvSpPr>
          <p:spPr bwMode="auto">
            <a:xfrm>
              <a:off x="5807656" y="1230117"/>
              <a:ext cx="553681" cy="39726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sp>
        <p:nvSpPr>
          <p:cNvPr id="22" name="Rectangle 21">
            <a:extLst>
              <a:ext uri="{FF2B5EF4-FFF2-40B4-BE49-F238E27FC236}">
                <a16:creationId xmlns:a16="http://schemas.microsoft.com/office/drawing/2014/main" id="{849A43C7-BE14-432C-803F-F982533A2DF2}"/>
              </a:ext>
            </a:extLst>
          </p:cNvPr>
          <p:cNvSpPr/>
          <p:nvPr/>
        </p:nvSpPr>
        <p:spPr>
          <a:xfrm>
            <a:off x="4737114" y="4112632"/>
            <a:ext cx="6171296" cy="1379673"/>
          </a:xfrm>
          <a:prstGeom prst="rect">
            <a:avLst/>
          </a:prstGeom>
        </p:spPr>
        <p:txBody>
          <a:bodyPr wrap="square" lIns="0" tIns="0" rIns="0" bIns="0">
            <a:spAutoFit/>
          </a:bodyPr>
          <a:lstStyle/>
          <a:p>
            <a:pPr marL="0" marR="0" lvl="0" indent="0" algn="l" defTabSz="771525"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Join the community</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 Dev Center</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Teams.Dev</a:t>
            </a:r>
            <a:br>
              <a:rPr kumimoji="0" lang="en-US" sz="1750" b="0" i="0" u="sng"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Tech Community (</a:t>
            </a:r>
            <a:r>
              <a:rPr kumimoji="0" lang="en-US" sz="1750" b="1"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QnA</a:t>
            </a: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aka.ms/TeamsCommunity</a:t>
            </a:r>
            <a:br>
              <a:rPr kumimoji="0" lang="en-US" sz="300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 dev blog</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TeamsDevBlog</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endParaRPr>
          </a:p>
        </p:txBody>
      </p:sp>
      <p:grpSp>
        <p:nvGrpSpPr>
          <p:cNvPr id="5" name="Group 4">
            <a:extLst>
              <a:ext uri="{FF2B5EF4-FFF2-40B4-BE49-F238E27FC236}">
                <a16:creationId xmlns:a16="http://schemas.microsoft.com/office/drawing/2014/main" id="{5173E9F1-E420-471A-A2B1-C3EF0D4E3454}"/>
              </a:ext>
            </a:extLst>
          </p:cNvPr>
          <p:cNvGrpSpPr/>
          <p:nvPr/>
        </p:nvGrpSpPr>
        <p:grpSpPr>
          <a:xfrm>
            <a:off x="3655330" y="4112632"/>
            <a:ext cx="771525" cy="771525"/>
            <a:chOff x="5627297" y="2928246"/>
            <a:chExt cx="914400" cy="914400"/>
          </a:xfrm>
          <a:solidFill>
            <a:srgbClr val="218771"/>
          </a:solidFill>
        </p:grpSpPr>
        <p:sp>
          <p:nvSpPr>
            <p:cNvPr id="18" name="Oval 17">
              <a:extLst>
                <a:ext uri="{FF2B5EF4-FFF2-40B4-BE49-F238E27FC236}">
                  <a16:creationId xmlns:a16="http://schemas.microsoft.com/office/drawing/2014/main" id="{B0B698EA-6950-4A05-B8CF-9AFF7CC2D7EE}"/>
                </a:ext>
              </a:extLst>
            </p:cNvPr>
            <p:cNvSpPr/>
            <p:nvPr/>
          </p:nvSpPr>
          <p:spPr bwMode="auto">
            <a:xfrm>
              <a:off x="5627297" y="2928246"/>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25" name="people_12" title="Icon of three people">
              <a:extLst>
                <a:ext uri="{FF2B5EF4-FFF2-40B4-BE49-F238E27FC236}">
                  <a16:creationId xmlns:a16="http://schemas.microsoft.com/office/drawing/2014/main" id="{76BC4BC9-74D6-47FC-9974-46430BCBD8C4}"/>
                </a:ext>
              </a:extLst>
            </p:cNvPr>
            <p:cNvSpPr>
              <a:spLocks noChangeAspect="1" noEditPoints="1"/>
            </p:cNvSpPr>
            <p:nvPr/>
          </p:nvSpPr>
          <p:spPr bwMode="auto">
            <a:xfrm>
              <a:off x="5841789" y="3178373"/>
              <a:ext cx="485417" cy="41414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pic>
        <p:nvPicPr>
          <p:cNvPr id="21" name="Picture 20" descr="A picture containing object&#10;&#10;Description automatically generated">
            <a:extLst>
              <a:ext uri="{FF2B5EF4-FFF2-40B4-BE49-F238E27FC236}">
                <a16:creationId xmlns:a16="http://schemas.microsoft.com/office/drawing/2014/main" id="{3120949E-A4B3-4BF8-9510-1470DA53A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632" y="5471306"/>
            <a:ext cx="1608822" cy="1608822"/>
          </a:xfrm>
          <a:prstGeom prst="rect">
            <a:avLst/>
          </a:prstGeom>
        </p:spPr>
      </p:pic>
      <p:sp>
        <p:nvSpPr>
          <p:cNvPr id="2" name="Title 1">
            <a:extLst>
              <a:ext uri="{FF2B5EF4-FFF2-40B4-BE49-F238E27FC236}">
                <a16:creationId xmlns:a16="http://schemas.microsoft.com/office/drawing/2014/main" id="{8589F4D4-FA22-454B-8B0B-4438771936CA}"/>
              </a:ext>
            </a:extLst>
          </p:cNvPr>
          <p:cNvSpPr>
            <a:spLocks noGrp="1"/>
          </p:cNvSpPr>
          <p:nvPr>
            <p:ph type="title"/>
          </p:nvPr>
        </p:nvSpPr>
        <p:spPr>
          <a:xfrm>
            <a:off x="588263" y="457200"/>
            <a:ext cx="11018520" cy="553998"/>
          </a:xfrm>
        </p:spPr>
        <p:txBody>
          <a:bodyPr/>
          <a:lstStyle/>
          <a:p>
            <a:r>
              <a:rPr lang="en-US" dirty="0"/>
              <a:t>Start building solutions</a:t>
            </a:r>
          </a:p>
        </p:txBody>
      </p:sp>
    </p:spTree>
    <p:extLst>
      <p:ext uri="{BB962C8B-B14F-4D97-AF65-F5344CB8AC3E}">
        <p14:creationId xmlns:p14="http://schemas.microsoft.com/office/powerpoint/2010/main" val="278618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414854312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dirty="0"/>
              <a:t>Find prior meeting content at </a:t>
            </a:r>
            <a:r>
              <a:rPr lang="en-US" dirty="0">
                <a:hlinkClick r:id="rId8"/>
              </a:rPr>
              <a:t>https://aka.ms/O365ChampionResources</a:t>
            </a:r>
            <a:r>
              <a:rPr lang="en-US" dirty="0"/>
              <a:t> </a:t>
            </a:r>
          </a:p>
        </p:txBody>
      </p:sp>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5495-E688-4F21-880F-9AE947282EAE}"/>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dirty="0"/>
              <a:t>We are World Wide!</a:t>
            </a:r>
          </a:p>
        </p:txBody>
      </p:sp>
      <p:pic>
        <p:nvPicPr>
          <p:cNvPr id="5" name="Picture 4" descr="A picture containing nature, aquatic mammal&#10;&#10;Description automatically generated">
            <a:extLst>
              <a:ext uri="{FF2B5EF4-FFF2-40B4-BE49-F238E27FC236}">
                <a16:creationId xmlns:a16="http://schemas.microsoft.com/office/drawing/2014/main" id="{CEAFF028-5F31-45D0-B77D-EC98C6E56F1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389" b="25944"/>
          <a:stretch/>
        </p:blipFill>
        <p:spPr>
          <a:xfrm>
            <a:off x="-3983" y="10"/>
            <a:ext cx="12192000" cy="4571990"/>
          </a:xfrm>
          <a:prstGeom prst="rect">
            <a:avLst/>
          </a:prstGeom>
        </p:spPr>
      </p:pic>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E80F30-83BD-42F4-AE6A-1E1AA4018006}"/>
              </a:ext>
            </a:extLst>
          </p:cNvPr>
          <p:cNvSpPr txBox="1"/>
          <p:nvPr/>
        </p:nvSpPr>
        <p:spPr>
          <a:xfrm>
            <a:off x="8506358" y="5393646"/>
            <a:ext cx="2678567" cy="646331"/>
          </a:xfrm>
          <a:prstGeom prst="rect">
            <a:avLst/>
          </a:prstGeom>
          <a:noFill/>
        </p:spPr>
        <p:txBody>
          <a:bodyPr wrap="square" rtlCol="0">
            <a:spAutoFit/>
          </a:bodyPr>
          <a:lstStyle/>
          <a:p>
            <a:pPr>
              <a:spcAft>
                <a:spcPts val="600"/>
              </a:spcAft>
            </a:pPr>
            <a:r>
              <a:rPr lang="en-US" dirty="0"/>
              <a:t>Updates to the sign up process are live</a:t>
            </a:r>
          </a:p>
        </p:txBody>
      </p:sp>
    </p:spTree>
    <p:extLst>
      <p:ext uri="{BB962C8B-B14F-4D97-AF65-F5344CB8AC3E}">
        <p14:creationId xmlns:p14="http://schemas.microsoft.com/office/powerpoint/2010/main" val="36983623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4308872"/>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a:t>
            </a:r>
            <a:b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a:srcRect b="50000"/>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4"/>
              <a:srcRect t="58572" b="29329"/>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5"/>
            <a:srcRect t="21740" b="39631"/>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dirty="0">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0" y="0"/>
            <a:ext cx="12192000" cy="746760"/>
          </a:xfrm>
          <a:solidFill>
            <a:schemeClr val="bg1">
              <a:lumMod val="85000"/>
            </a:schemeClr>
          </a:solidFill>
        </p:spPr>
        <p:txBody>
          <a:bodyPr/>
          <a:lstStyle/>
          <a:p>
            <a:r>
              <a:rPr lang="en-US" dirty="0">
                <a:latin typeface="Segoe UI Semibold" panose="020B0702040204020203" pitchFamily="34" charset="0"/>
                <a:cs typeface="Segoe UI Semibold" panose="020B0702040204020203" pitchFamily="34" charset="0"/>
              </a:rPr>
              <a:t>Upcoming Events</a:t>
            </a: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881123" y="1150126"/>
            <a:ext cx="4912981" cy="5276432"/>
          </a:xfrm>
          <a:prstGeom prst="rect">
            <a:avLst/>
          </a:prstGeom>
          <a:solidFill>
            <a:schemeClr val="bg1">
              <a:lumMod val="85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Semibold" panose="020B0702040204020203" pitchFamily="34" charset="0"/>
                <a:cs typeface="Segoe UI Semibold" panose="020B0702040204020203" pitchFamily="34" charset="0"/>
              </a:rPr>
              <a:t>SharePoint Fest</a:t>
            </a:r>
          </a:p>
          <a:p>
            <a:r>
              <a:rPr lang="en-US" sz="2800" dirty="0">
                <a:latin typeface="Segoe UI Semibold" panose="020B0702040204020203" pitchFamily="34" charset="0"/>
                <a:cs typeface="Segoe UI Semibold" panose="020B0702040204020203" pitchFamily="34" charset="0"/>
              </a:rPr>
              <a:t>Seattle, WA</a:t>
            </a:r>
          </a:p>
          <a:p>
            <a:endParaRPr lang="en-US" sz="2800" dirty="0">
              <a:latin typeface="Segoe UI Semibold" panose="020B0702040204020203" pitchFamily="34" charset="0"/>
              <a:cs typeface="Segoe UI Semibold" panose="020B0702040204020203" pitchFamily="34" charset="0"/>
            </a:endParaRPr>
          </a:p>
          <a:p>
            <a:r>
              <a:rPr lang="en-US" sz="2800" dirty="0">
                <a:latin typeface="Segoe UI Semibold" panose="020B0702040204020203" pitchFamily="34" charset="0"/>
                <a:cs typeface="Segoe UI Semibold" panose="020B0702040204020203" pitchFamily="34" charset="0"/>
              </a:rPr>
              <a:t>August 19-23, 2019</a:t>
            </a:r>
          </a:p>
          <a:p>
            <a:endParaRPr lang="en-US" sz="2800" dirty="0">
              <a:latin typeface="Segoe UI Semibold" panose="020B0702040204020203" pitchFamily="34" charset="0"/>
              <a:cs typeface="Segoe UI Semibold" panose="020B0702040204020203" pitchFamily="34" charset="0"/>
            </a:endParaRPr>
          </a:p>
          <a:p>
            <a:r>
              <a:rPr lang="en-US" sz="2800" dirty="0">
                <a:latin typeface="Segoe UI Semibold" panose="020B0702040204020203" pitchFamily="34" charset="0"/>
                <a:cs typeface="Segoe UI Semibold" panose="020B0702040204020203" pitchFamily="34" charset="0"/>
              </a:rPr>
              <a:t>Champion Discounts!</a:t>
            </a:r>
          </a:p>
          <a:p>
            <a:endParaRPr lang="en-US" sz="2800" dirty="0">
              <a:latin typeface="Segoe UI Semibold" panose="020B0702040204020203" pitchFamily="34" charset="0"/>
              <a:cs typeface="Segoe UI Semibold" panose="020B0702040204020203" pitchFamily="34" charset="0"/>
            </a:endParaRPr>
          </a:p>
          <a:p>
            <a:r>
              <a:rPr lang="en-US" sz="2400" dirty="0">
                <a:hlinkClick r:id="rId2"/>
              </a:rPr>
              <a:t>https://aka.ms/Events/SPFestSEA</a:t>
            </a:r>
            <a:r>
              <a:rPr lang="en-US" sz="2400" dirty="0"/>
              <a:t> </a:t>
            </a:r>
            <a:endParaRPr lang="en-US" sz="1400" dirty="0">
              <a:latin typeface="Segoe UI Semibold" panose="020B0702040204020203" pitchFamily="34" charset="0"/>
              <a:cs typeface="Segoe UI Semibold" panose="020B0702040204020203" pitchFamily="34" charset="0"/>
            </a:endParaRPr>
          </a:p>
          <a:p>
            <a:endParaRPr lang="en-US" sz="2400" dirty="0">
              <a:latin typeface="Segoe UI Semibold" panose="020B0702040204020203" pitchFamily="34" charset="0"/>
              <a:cs typeface="Segoe UI Semibold" panose="020B0702040204020203" pitchFamily="34" charset="0"/>
            </a:endParaRPr>
          </a:p>
          <a:p>
            <a:r>
              <a:rPr lang="en-US" sz="2400" dirty="0">
                <a:latin typeface="Segoe UI Semibold" panose="020B0702040204020203" pitchFamily="34" charset="0"/>
                <a:cs typeface="Segoe UI Semibold" panose="020B0702040204020203" pitchFamily="34" charset="0"/>
              </a:rPr>
              <a:t>Learn about all of Office 365 from Microsoft &amp; Industry experts</a:t>
            </a:r>
          </a:p>
        </p:txBody>
      </p:sp>
      <p:sp>
        <p:nvSpPr>
          <p:cNvPr id="8" name="Title 1">
            <a:extLst>
              <a:ext uri="{FF2B5EF4-FFF2-40B4-BE49-F238E27FC236}">
                <a16:creationId xmlns:a16="http://schemas.microsoft.com/office/drawing/2014/main" id="{89516B0E-83FE-4D74-941E-6A949875E892}"/>
              </a:ext>
            </a:extLst>
          </p:cNvPr>
          <p:cNvSpPr txBox="1">
            <a:spLocks/>
          </p:cNvSpPr>
          <p:nvPr/>
        </p:nvSpPr>
        <p:spPr>
          <a:xfrm>
            <a:off x="6096000" y="1150126"/>
            <a:ext cx="4912981" cy="5276432"/>
          </a:xfrm>
          <a:prstGeom prst="rect">
            <a:avLst/>
          </a:prstGeom>
          <a:solidFill>
            <a:schemeClr val="bg1">
              <a:lumMod val="85000"/>
            </a:schemeClr>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Segoe UI Semibold" panose="020B0702040204020203" pitchFamily="34" charset="0"/>
                <a:cs typeface="Segoe UI Semibold" panose="020B0702040204020203" pitchFamily="34" charset="0"/>
              </a:rPr>
              <a:t>Collab365 Summit</a:t>
            </a:r>
          </a:p>
          <a:p>
            <a:r>
              <a:rPr lang="en-US" sz="2800" dirty="0">
                <a:latin typeface="Segoe UI Semibold" panose="020B0702040204020203" pitchFamily="34" charset="0"/>
                <a:cs typeface="Segoe UI Semibold" panose="020B0702040204020203" pitchFamily="34" charset="0"/>
              </a:rPr>
              <a:t>Virtual Online Event</a:t>
            </a:r>
          </a:p>
          <a:p>
            <a:endParaRPr lang="en-US" sz="2800" dirty="0">
              <a:latin typeface="Segoe UI Semibold" panose="020B0702040204020203" pitchFamily="34" charset="0"/>
              <a:cs typeface="Segoe UI Semibold" panose="020B0702040204020203" pitchFamily="34" charset="0"/>
            </a:endParaRPr>
          </a:p>
          <a:p>
            <a:r>
              <a:rPr lang="en-US" sz="2800" dirty="0">
                <a:latin typeface="Segoe UI Semibold" panose="020B0702040204020203" pitchFamily="34" charset="0"/>
                <a:cs typeface="Segoe UI Semibold" panose="020B0702040204020203" pitchFamily="34" charset="0"/>
              </a:rPr>
              <a:t>September 10-12, 2019</a:t>
            </a:r>
          </a:p>
          <a:p>
            <a:endParaRPr lang="en-US" sz="2800" dirty="0">
              <a:latin typeface="Segoe UI Semibold" panose="020B0702040204020203" pitchFamily="34" charset="0"/>
              <a:cs typeface="Segoe UI Semibold" panose="020B0702040204020203" pitchFamily="34" charset="0"/>
            </a:endParaRPr>
          </a:p>
          <a:p>
            <a:r>
              <a:rPr lang="en-US" sz="2800" dirty="0">
                <a:latin typeface="Segoe UI Semibold" panose="020B0702040204020203" pitchFamily="34" charset="0"/>
                <a:cs typeface="Segoe UI Semibold" panose="020B0702040204020203" pitchFamily="34" charset="0"/>
              </a:rPr>
              <a:t>Free Online Event</a:t>
            </a:r>
          </a:p>
          <a:p>
            <a:endParaRPr lang="en-US" sz="2800" dirty="0">
              <a:latin typeface="Segoe UI Semibold" panose="020B0702040204020203" pitchFamily="34" charset="0"/>
              <a:cs typeface="Segoe UI Semibold" panose="020B0702040204020203" pitchFamily="34" charset="0"/>
            </a:endParaRPr>
          </a:p>
          <a:p>
            <a:r>
              <a:rPr lang="en-US" sz="2000" u="sng" dirty="0">
                <a:hlinkClick r:id="rId3"/>
              </a:rPr>
              <a:t>http://c365.io/collab365-sharepoint-summit</a:t>
            </a:r>
            <a:endParaRPr lang="en-US" sz="1100" dirty="0">
              <a:latin typeface="Segoe UI Semibold" panose="020B0702040204020203" pitchFamily="34" charset="0"/>
              <a:cs typeface="Segoe UI Semibold" panose="020B0702040204020203" pitchFamily="34" charset="0"/>
            </a:endParaRPr>
          </a:p>
          <a:p>
            <a:endParaRPr lang="en-US" sz="2400" dirty="0">
              <a:latin typeface="Segoe UI Semibold" panose="020B0702040204020203" pitchFamily="34" charset="0"/>
              <a:cs typeface="Segoe UI Semibold" panose="020B0702040204020203" pitchFamily="34" charset="0"/>
            </a:endParaRPr>
          </a:p>
          <a:p>
            <a:r>
              <a:rPr lang="en-US" sz="2400" dirty="0">
                <a:latin typeface="Segoe UI Semibold" panose="020B0702040204020203" pitchFamily="34" charset="0"/>
                <a:cs typeface="Segoe UI Semibold" panose="020B0702040204020203" pitchFamily="34" charset="0"/>
              </a:rPr>
              <a:t>Pick and choose sessions to hear live or on demand (for a fee)</a:t>
            </a:r>
          </a:p>
        </p:txBody>
      </p:sp>
    </p:spTree>
    <p:extLst>
      <p:ext uri="{BB962C8B-B14F-4D97-AF65-F5344CB8AC3E}">
        <p14:creationId xmlns:p14="http://schemas.microsoft.com/office/powerpoint/2010/main" val="36233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04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94EB85-C0CE-42EF-819E-4736C5AE3066}"/>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Office 365 User Group &amp; Champion Meetup</a:t>
            </a:r>
          </a:p>
        </p:txBody>
      </p:sp>
      <p:pic>
        <p:nvPicPr>
          <p:cNvPr id="3" name="Picture 2">
            <a:extLst>
              <a:ext uri="{FF2B5EF4-FFF2-40B4-BE49-F238E27FC236}">
                <a16:creationId xmlns:a16="http://schemas.microsoft.com/office/drawing/2014/main" id="{60359923-3999-44C0-8B1F-89F4C9B99EC5}"/>
              </a:ext>
            </a:extLst>
          </p:cNvPr>
          <p:cNvPicPr>
            <a:picLocks noChangeAspect="1"/>
          </p:cNvPicPr>
          <p:nvPr/>
        </p:nvPicPr>
        <p:blipFill rotWithShape="1">
          <a:blip r:embed="rId2"/>
          <a:srcRect l="2908" r="-2" b="-2"/>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5ED6375-9542-4245-950F-C1AA072BF8FF}"/>
              </a:ext>
            </a:extLst>
          </p:cNvPr>
          <p:cNvSpPr txBox="1"/>
          <p:nvPr/>
        </p:nvSpPr>
        <p:spPr>
          <a:xfrm>
            <a:off x="7656491" y="917725"/>
            <a:ext cx="4153436" cy="4852362"/>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FFFFFF"/>
                </a:solidFill>
              </a:rPr>
              <a:t>O365 Seattle Meetup patrons can attend the last two SharePoint Fest conference sessions (2:40 PM &amp; 4:20 PM) of the day for FREE, FREE, FREE! For the O365 Seattle Meetup pass, you MUST register! </a:t>
            </a:r>
          </a:p>
          <a:p>
            <a:pPr>
              <a:lnSpc>
                <a:spcPct val="90000"/>
              </a:lnSpc>
              <a:spcAft>
                <a:spcPts val="600"/>
              </a:spcAft>
            </a:pPr>
            <a:endParaRPr lang="en-US" sz="2000" dirty="0">
              <a:solidFill>
                <a:srgbClr val="FFFFFF"/>
              </a:solidFill>
            </a:endParaRPr>
          </a:p>
          <a:p>
            <a:pPr>
              <a:lnSpc>
                <a:spcPct val="90000"/>
              </a:lnSpc>
              <a:spcAft>
                <a:spcPts val="600"/>
              </a:spcAft>
            </a:pPr>
            <a:r>
              <a:rPr lang="en-US" sz="2000" dirty="0">
                <a:solidFill>
                  <a:srgbClr val="FFFFFF"/>
                </a:solidFill>
              </a:rPr>
              <a:t>Learn more at </a:t>
            </a:r>
            <a:r>
              <a:rPr lang="en-US" dirty="0">
                <a:solidFill>
                  <a:schemeClr val="bg1"/>
                </a:solidFill>
                <a:hlinkClick r:id="rId3">
                  <a:extLst>
                    <a:ext uri="{A12FA001-AC4F-418D-AE19-62706E023703}">
                      <ahyp:hlinkClr xmlns:ahyp="http://schemas.microsoft.com/office/drawing/2018/hyperlinkcolor" val="tx"/>
                    </a:ext>
                  </a:extLst>
                </a:hlinkClick>
              </a:rPr>
              <a:t>https://www.meetup.com/O365Seattle/</a:t>
            </a:r>
            <a:endParaRPr lang="en-US" sz="2000" dirty="0">
              <a:solidFill>
                <a:schemeClr val="bg1"/>
              </a:solidFill>
            </a:endParaRPr>
          </a:p>
        </p:txBody>
      </p:sp>
    </p:spTree>
    <p:extLst>
      <p:ext uri="{BB962C8B-B14F-4D97-AF65-F5344CB8AC3E}">
        <p14:creationId xmlns:p14="http://schemas.microsoft.com/office/powerpoint/2010/main" val="169107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Implementation Project Plan Review</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12.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134B986E-430E-4ABC-9F20-F5E66857A7C4}" vid="{EBDF3364-398D-41A9-9ACB-9DD24D2E1CB6}"/>
    </a:ext>
  </a:extLst>
</a:theme>
</file>

<file path=ppt/theme/theme1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amwork Scenarios Pitch Short" id="{64E74B8F-CEE9-4F39-A747-D86A483E12A2}" vid="{56E870B4-1166-448C-BBF2-5AA631B0A965}"/>
    </a:ext>
  </a:extLst>
</a:theme>
</file>

<file path=ppt/theme/theme15.xml><?xml version="1.0" encoding="utf-8"?>
<a:theme xmlns:a="http://schemas.openxmlformats.org/drawingml/2006/main" name="1_Office 365 PPT Template - 2017">
  <a:themeElements>
    <a:clrScheme name="Custom 3">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6.xml><?xml version="1.0" encoding="utf-8"?>
<a:theme xmlns:a="http://schemas.openxmlformats.org/drawingml/2006/main" name="1_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17.xml><?xml version="1.0" encoding="utf-8"?>
<a:theme xmlns:a="http://schemas.openxmlformats.org/drawingml/2006/main" name="3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8.xml><?xml version="1.0" encoding="utf-8"?>
<a:theme xmlns:a="http://schemas.openxmlformats.org/drawingml/2006/main" name="6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9" ma:contentTypeDescription="Create a new document." ma:contentTypeScope="" ma:versionID="4b4124eb3ff85c9a734ca6b79614c388">
  <xsd:schema xmlns:xsd="http://www.w3.org/2001/XMLSchema" xmlns:xs="http://www.w3.org/2001/XMLSchema" xmlns:p="http://schemas.microsoft.com/office/2006/metadata/properties" xmlns:ns2="d676db8d-d3a2-4010-9104-a6d8cd8d837d" targetNamespace="http://schemas.microsoft.com/office/2006/metadata/properties" ma:root="true" ma:fieldsID="95a7f1c75d5956adff80d9d4ca709349" ns2:_="">
    <xsd:import namespace="d676db8d-d3a2-4010-9104-a6d8cd8d83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2.xml><?xml version="1.0" encoding="utf-8"?>
<ds:datastoreItem xmlns:ds="http://schemas.openxmlformats.org/officeDocument/2006/customXml" ds:itemID="{9CE8A798-4317-48D2-946C-5A0B45D8BB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ECC33-E341-4CBA-9A92-ABCDADCAE649}">
  <ds:schemaRefs>
    <ds:schemaRef ds:uri="http://schemas.microsoft.com/office/infopath/2007/PartnerControls"/>
    <ds:schemaRef ds:uri="http://schemas.microsoft.com/office/2006/documentManagement/types"/>
    <ds:schemaRef ds:uri="http://schemas.openxmlformats.org/package/2006/metadata/core-properties"/>
    <ds:schemaRef ds:uri="d676db8d-d3a2-4010-9104-a6d8cd8d837d"/>
    <ds:schemaRef ds:uri="http://purl.org/dc/dcmitype/"/>
    <ds:schemaRef ds:uri="http://purl.org/dc/term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TotalTime>
  <Words>2052</Words>
  <Application>Microsoft Office PowerPoint</Application>
  <PresentationFormat>Widescreen</PresentationFormat>
  <Paragraphs>315</Paragraphs>
  <Slides>19</Slides>
  <Notes>13</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19</vt:i4>
      </vt:variant>
    </vt:vector>
  </HeadingPairs>
  <TitlesOfParts>
    <vt:vector size="56" baseType="lpstr">
      <vt:lpstr>Arial</vt:lpstr>
      <vt:lpstr>Calibri</vt:lpstr>
      <vt:lpstr>Calibri Light</vt:lpstr>
      <vt:lpstr>Consolas</vt:lpstr>
      <vt:lpstr>Nirmala UI Semilight</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7_Office 365 PPT Template - 2017</vt:lpstr>
      <vt:lpstr>8_Office Theme</vt:lpstr>
      <vt:lpstr>1_9-51056_Build 2019 Breakout_White Template</vt:lpstr>
      <vt:lpstr>1_Microsoft 365 PPT Template - 2018</vt:lpstr>
      <vt:lpstr>1_Office 365 PPT Template - 2017</vt:lpstr>
      <vt:lpstr>1_8-50103 Yammer Office Template 16x9</vt:lpstr>
      <vt:lpstr>3_Microsoft 365 PPT Template - 2018</vt:lpstr>
      <vt:lpstr>6_Microsoft 365 PPT Template - 2018</vt:lpstr>
      <vt:lpstr>PowerPoint Presentation</vt:lpstr>
      <vt:lpstr>PowerPoint Presentation</vt:lpstr>
      <vt:lpstr>PowerPoint Presentation</vt:lpstr>
      <vt:lpstr>We are World Wide!</vt:lpstr>
      <vt:lpstr>The successful adoption of Microsoft 365 represents a change in behavior.    It is more than a set of products—it is a fundamentally different way of working.   This change is about people. And we are here to help. </vt:lpstr>
      <vt:lpstr>PowerPoint Presentation</vt:lpstr>
      <vt:lpstr>Upcoming Events</vt:lpstr>
      <vt:lpstr>Office 365 User Group &amp; Champion Meetup</vt:lpstr>
      <vt:lpstr>Implementation Project Plan Review</vt:lpstr>
      <vt:lpstr>Skill areas required to drive adoption</vt:lpstr>
      <vt:lpstr>Skill areas required to drive adoption</vt:lpstr>
      <vt:lpstr>Service Adoption Project Plan </vt:lpstr>
      <vt:lpstr>PowerPoint Presentation</vt:lpstr>
      <vt:lpstr>PowerPoint Presentation</vt:lpstr>
      <vt:lpstr>Adoption &amp; Deployment Tools</vt:lpstr>
      <vt:lpstr>Resources</vt:lpstr>
      <vt:lpstr>PowerPoint Presentation</vt:lpstr>
      <vt:lpstr>PowerPoint Presentation</vt:lpstr>
      <vt:lpstr>Start building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2019-08-21T04:34:22Z</dcterms:created>
  <dcterms:modified xsi:type="dcterms:W3CDTF">2019-08-21T05:26:35Z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