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21" r:id="rId7"/>
    <p:sldMasterId id="2147483735" r:id="rId8"/>
    <p:sldMasterId id="2147483751" r:id="rId9"/>
  </p:sldMasterIdLst>
  <p:notesMasterIdLst>
    <p:notesMasterId r:id="rId32"/>
  </p:notesMasterIdLst>
  <p:sldIdLst>
    <p:sldId id="259" r:id="rId10"/>
    <p:sldId id="5580" r:id="rId11"/>
    <p:sldId id="5581" r:id="rId12"/>
    <p:sldId id="1566" r:id="rId13"/>
    <p:sldId id="5563" r:id="rId14"/>
    <p:sldId id="5582" r:id="rId15"/>
    <p:sldId id="1611" r:id="rId16"/>
    <p:sldId id="5576" r:id="rId17"/>
    <p:sldId id="5592" r:id="rId18"/>
    <p:sldId id="1143" r:id="rId19"/>
    <p:sldId id="425" r:id="rId20"/>
    <p:sldId id="5584" r:id="rId21"/>
    <p:sldId id="5579" r:id="rId22"/>
    <p:sldId id="3875" r:id="rId23"/>
    <p:sldId id="5585" r:id="rId24"/>
    <p:sldId id="5587" r:id="rId25"/>
    <p:sldId id="5591" r:id="rId26"/>
    <p:sldId id="5589" r:id="rId27"/>
    <p:sldId id="1650" r:id="rId28"/>
    <p:sldId id="256" r:id="rId29"/>
    <p:sldId id="2613"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8" autoAdjust="0"/>
    <p:restoredTop sz="83178" autoAdjust="0"/>
  </p:normalViewPr>
  <p:slideViewPr>
    <p:cSldViewPr snapToGrid="0">
      <p:cViewPr varScale="1">
        <p:scale>
          <a:sx n="86" d="100"/>
          <a:sy n="86"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dgm:spPr/>
      <dgm:t>
        <a:bodyPr/>
        <a:lstStyle/>
        <a:p>
          <a:r>
            <a:rPr lang="en-US" dirty="0"/>
            <a:t>Inspiration – Paul Allen</a:t>
          </a:r>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Preview: Office 365 Adoption Framework</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Planning Tools</a:t>
          </a:r>
        </a:p>
        <a:p>
          <a:r>
            <a:rPr lang="en-US" dirty="0"/>
            <a:t>Employee Quick Sheets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02094B67-17C9-4029-A1F0-E5C82A3107EF}">
      <dgm:prSet phldrT="[Text]"/>
      <dgm:spPr/>
      <dgm:t>
        <a:bodyPr/>
        <a:lstStyle/>
        <a:p>
          <a:r>
            <a:rPr lang="en-US" dirty="0"/>
            <a:t>Asks</a:t>
          </a:r>
        </a:p>
      </dgm:t>
    </dgm:pt>
    <dgm:pt modelId="{E9B2248B-F313-4C48-9DE6-6D19A0EEE384}" type="parTrans" cxnId="{6860D252-8671-47BD-8A34-F038D3A32BCD}">
      <dgm:prSet/>
      <dgm:spPr/>
      <dgm:t>
        <a:bodyPr/>
        <a:lstStyle/>
        <a:p>
          <a:endParaRPr lang="en-US"/>
        </a:p>
      </dgm:t>
    </dgm:pt>
    <dgm:pt modelId="{8F7DE613-A4A0-47E8-8E8A-55728637B93F}" type="sibTrans" cxnId="{6860D252-8671-47BD-8A34-F038D3A32BCD}">
      <dgm:prSet/>
      <dgm:spPr/>
      <dgm:t>
        <a:bodyPr/>
        <a:lstStyle/>
        <a:p>
          <a:endParaRPr lang="en-US"/>
        </a:p>
      </dgm:t>
    </dgm:pt>
    <dgm:pt modelId="{CF625BEF-B4CD-4FF6-AB79-B36FE2F70D3C}">
      <dgm:prSet phldrT="[Text]"/>
      <dgm:spPr/>
      <dgm:t>
        <a:bodyPr/>
        <a:lstStyle/>
        <a:p>
          <a:r>
            <a:rPr lang="en-US" dirty="0"/>
            <a:t>Share your adoption experience</a:t>
          </a:r>
        </a:p>
      </dgm:t>
    </dgm:pt>
    <dgm:pt modelId="{764CE4F5-47CC-45ED-BB6F-803C06125D7C}" type="parTrans" cxnId="{2A31DBE6-3239-4C50-945E-B85F866EC8C4}">
      <dgm:prSet/>
      <dgm:spPr/>
      <dgm:t>
        <a:bodyPr/>
        <a:lstStyle/>
        <a:p>
          <a:endParaRPr lang="en-US"/>
        </a:p>
      </dgm:t>
    </dgm:pt>
    <dgm:pt modelId="{84155AA7-9ECD-4EB7-AD48-B66F21D095F3}" type="sibTrans" cxnId="{2A31DBE6-3239-4C50-945E-B85F866EC8C4}">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8"/>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8" custScaleX="196997"/>
      <dgm:spPr/>
    </dgm:pt>
    <dgm:pt modelId="{BA608B0B-DA83-4D98-A04D-FA15624CEE6A}" type="pres">
      <dgm:prSet presAssocID="{778CC614-2CEB-4BC7-923C-196348133B05}" presName="vert2" presStyleCnt="0"/>
      <dgm:spPr/>
    </dgm:pt>
    <dgm:pt modelId="{EE2885AE-AFF9-4109-8D61-264516A4B6B1}" type="pres">
      <dgm:prSet presAssocID="{778CC614-2CEB-4BC7-923C-196348133B05}" presName="thinLine2b" presStyleLbl="callout" presStyleIdx="0" presStyleCnt="4"/>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2" presStyleCnt="8"/>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3" presStyleCnt="8"/>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4"/>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4" presStyleCnt="8"/>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5" presStyleCnt="8"/>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4"/>
      <dgm:spPr/>
    </dgm:pt>
    <dgm:pt modelId="{73F60DA0-022F-4AAA-8576-162B5233987F}" type="pres">
      <dgm:prSet presAssocID="{3B382375-011B-43A1-8C99-15CAFA32B2C3}" presName="vertSpace2b" presStyleCnt="0"/>
      <dgm:spPr/>
    </dgm:pt>
    <dgm:pt modelId="{1320F1EC-013E-455A-8CA9-264477749291}" type="pres">
      <dgm:prSet presAssocID="{02094B67-17C9-4029-A1F0-E5C82A3107EF}" presName="horz2" presStyleCnt="0"/>
      <dgm:spPr/>
    </dgm:pt>
    <dgm:pt modelId="{71852D96-76DF-499E-90E6-D1796D6A5890}" type="pres">
      <dgm:prSet presAssocID="{02094B67-17C9-4029-A1F0-E5C82A3107EF}" presName="horzSpace2" presStyleCnt="0"/>
      <dgm:spPr/>
    </dgm:pt>
    <dgm:pt modelId="{A6C86BC5-C2AB-4F31-A331-EEA29B1FD0DC}" type="pres">
      <dgm:prSet presAssocID="{02094B67-17C9-4029-A1F0-E5C82A3107EF}" presName="tx2" presStyleLbl="revTx" presStyleIdx="6" presStyleCnt="8"/>
      <dgm:spPr/>
    </dgm:pt>
    <dgm:pt modelId="{319EF6B2-42CE-4497-BE37-1D6B737F1969}" type="pres">
      <dgm:prSet presAssocID="{02094B67-17C9-4029-A1F0-E5C82A3107EF}" presName="vert2" presStyleCnt="0"/>
      <dgm:spPr/>
    </dgm:pt>
    <dgm:pt modelId="{5DF0B7A2-C82A-4E9B-84FE-8F4ADBB46667}" type="pres">
      <dgm:prSet presAssocID="{CF625BEF-B4CD-4FF6-AB79-B36FE2F70D3C}" presName="horz3" presStyleCnt="0"/>
      <dgm:spPr/>
    </dgm:pt>
    <dgm:pt modelId="{1A97DA2C-84F1-4B58-BF44-CAAD67D29AEE}" type="pres">
      <dgm:prSet presAssocID="{CF625BEF-B4CD-4FF6-AB79-B36FE2F70D3C}" presName="horzSpace3" presStyleCnt="0"/>
      <dgm:spPr/>
    </dgm:pt>
    <dgm:pt modelId="{A9E653EC-1FB0-44A5-91E9-F24C501F8B83}" type="pres">
      <dgm:prSet presAssocID="{CF625BEF-B4CD-4FF6-AB79-B36FE2F70D3C}" presName="tx3" presStyleLbl="revTx" presStyleIdx="7" presStyleCnt="8"/>
      <dgm:spPr/>
    </dgm:pt>
    <dgm:pt modelId="{749BF3A8-5356-4D05-8B98-2E07EF4E26E3}" type="pres">
      <dgm:prSet presAssocID="{CF625BEF-B4CD-4FF6-AB79-B36FE2F70D3C}" presName="vert3" presStyleCnt="0"/>
      <dgm:spPr/>
    </dgm:pt>
    <dgm:pt modelId="{2C4071DB-C1C6-4E34-B567-36ADE9A1F3AB}" type="pres">
      <dgm:prSet presAssocID="{02094B67-17C9-4029-A1F0-E5C82A3107EF}" presName="thinLine2b" presStyleLbl="callout" presStyleIdx="3" presStyleCnt="4"/>
      <dgm:spPr/>
    </dgm:pt>
    <dgm:pt modelId="{6B4970D4-AA75-4E8C-94E3-D35C240270AA}" type="pres">
      <dgm:prSet presAssocID="{02094B67-17C9-4029-A1F0-E5C82A3107EF}"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33DFFD4E-8989-4705-9CA3-D1181F4F0EF6}" type="presOf" srcId="{3B382375-011B-43A1-8C99-15CAFA32B2C3}" destId="{87C085B7-97DF-493A-9C80-9FCE075E4CF9}" srcOrd="0" destOrd="0" presId="urn:microsoft.com/office/officeart/2008/layout/LinedList"/>
    <dgm:cxn modelId="{6860D252-8671-47BD-8A34-F038D3A32BCD}" srcId="{5C0BD772-B663-4116-8A2A-C5DD3D8D9F4B}" destId="{02094B67-17C9-4029-A1F0-E5C82A3107EF}" srcOrd="3" destOrd="0" parTransId="{E9B2248B-F313-4C48-9DE6-6D19A0EEE384}" sibTransId="{8F7DE613-A4A0-47E8-8E8A-55728637B93F}"/>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791A0398-462A-49DD-A6C1-2634A6D00559}" type="presOf" srcId="{02094B67-17C9-4029-A1F0-E5C82A3107EF}" destId="{A6C86BC5-C2AB-4F31-A331-EEA29B1FD0DC}" srcOrd="0" destOrd="0" presId="urn:microsoft.com/office/officeart/2008/layout/LinedList"/>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2A31DBE6-3239-4C50-945E-B85F866EC8C4}" srcId="{02094B67-17C9-4029-A1F0-E5C82A3107EF}" destId="{CF625BEF-B4CD-4FF6-AB79-B36FE2F70D3C}" srcOrd="0" destOrd="0" parTransId="{764CE4F5-47CC-45ED-BB6F-803C06125D7C}" sibTransId="{84155AA7-9ECD-4EB7-AD48-B66F21D095F3}"/>
    <dgm:cxn modelId="{CEB966F1-884B-4562-8B7C-C4AE74FCEE81}" type="presOf" srcId="{CF625BEF-B4CD-4FF6-AB79-B36FE2F70D3C}" destId="{A9E653EC-1FB0-44A5-91E9-F24C501F8B83}"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 modelId="{0DC393E1-F1EB-428D-80AC-1B2A1D75BCE6}" type="presParOf" srcId="{604AA0CA-1096-42AD-919A-97332093DB9A}" destId="{1320F1EC-013E-455A-8CA9-264477749291}" srcOrd="10" destOrd="0" presId="urn:microsoft.com/office/officeart/2008/layout/LinedList"/>
    <dgm:cxn modelId="{A3D806BF-F789-4D19-AA68-4FC6A2447970}" type="presParOf" srcId="{1320F1EC-013E-455A-8CA9-264477749291}" destId="{71852D96-76DF-499E-90E6-D1796D6A5890}" srcOrd="0" destOrd="0" presId="urn:microsoft.com/office/officeart/2008/layout/LinedList"/>
    <dgm:cxn modelId="{14762105-A96B-4EFD-9709-BDE5AA0BAB66}" type="presParOf" srcId="{1320F1EC-013E-455A-8CA9-264477749291}" destId="{A6C86BC5-C2AB-4F31-A331-EEA29B1FD0DC}" srcOrd="1" destOrd="0" presId="urn:microsoft.com/office/officeart/2008/layout/LinedList"/>
    <dgm:cxn modelId="{DEAAA696-3008-4117-866B-147C0B421123}" type="presParOf" srcId="{1320F1EC-013E-455A-8CA9-264477749291}" destId="{319EF6B2-42CE-4497-BE37-1D6B737F1969}" srcOrd="2" destOrd="0" presId="urn:microsoft.com/office/officeart/2008/layout/LinedList"/>
    <dgm:cxn modelId="{DAFA806A-8478-48A4-937E-FDFA12E47C68}" type="presParOf" srcId="{319EF6B2-42CE-4497-BE37-1D6B737F1969}" destId="{5DF0B7A2-C82A-4E9B-84FE-8F4ADBB46667}" srcOrd="0" destOrd="0" presId="urn:microsoft.com/office/officeart/2008/layout/LinedList"/>
    <dgm:cxn modelId="{357A4DF3-5E2C-4A52-A3A2-D0096879D990}" type="presParOf" srcId="{5DF0B7A2-C82A-4E9B-84FE-8F4ADBB46667}" destId="{1A97DA2C-84F1-4B58-BF44-CAAD67D29AEE}" srcOrd="0" destOrd="0" presId="urn:microsoft.com/office/officeart/2008/layout/LinedList"/>
    <dgm:cxn modelId="{309AF00B-7C04-42D3-B50A-53DBCFD974A5}" type="presParOf" srcId="{5DF0B7A2-C82A-4E9B-84FE-8F4ADBB46667}" destId="{A9E653EC-1FB0-44A5-91E9-F24C501F8B83}" srcOrd="1" destOrd="0" presId="urn:microsoft.com/office/officeart/2008/layout/LinedList"/>
    <dgm:cxn modelId="{E3332B24-00EE-496E-889C-A1172452EE49}" type="presParOf" srcId="{5DF0B7A2-C82A-4E9B-84FE-8F4ADBB46667}" destId="{749BF3A8-5356-4D05-8B98-2E07EF4E26E3}" srcOrd="2" destOrd="0" presId="urn:microsoft.com/office/officeart/2008/layout/LinedList"/>
    <dgm:cxn modelId="{92FAFD66-8C23-4FB5-866B-3D6F45F2FD3A}" type="presParOf" srcId="{604AA0CA-1096-42AD-919A-97332093DB9A}" destId="{2C4071DB-C1C6-4E34-B567-36ADE9A1F3AB}" srcOrd="11" destOrd="0" presId="urn:microsoft.com/office/officeart/2008/layout/LinedList"/>
    <dgm:cxn modelId="{5C6BF49A-BEDB-4065-B190-7C7CDFA364FE}" type="presParOf" srcId="{604AA0CA-1096-42AD-919A-97332093DB9A}" destId="{6B4970D4-AA75-4E8C-94E3-D35C240270A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98575"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98575" cy="5105400"/>
      </dsp:txXfrm>
    </dsp:sp>
    <dsp:sp modelId="{D8ED3A95-67DC-4983-8922-3BD5A2719870}">
      <dsp:nvSpPr>
        <dsp:cNvPr id="0" name=""/>
        <dsp:cNvSpPr/>
      </dsp:nvSpPr>
      <dsp:spPr>
        <a:xfrm>
          <a:off x="1395968" y="60015"/>
          <a:ext cx="492444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Inspiration – Paul Allen</a:t>
          </a:r>
        </a:p>
      </dsp:txBody>
      <dsp:txXfrm>
        <a:off x="1395968" y="60015"/>
        <a:ext cx="4924446" cy="1200317"/>
      </dsp:txXfrm>
    </dsp:sp>
    <dsp:sp modelId="{EE2885AE-AFF9-4109-8D61-264516A4B6B1}">
      <dsp:nvSpPr>
        <dsp:cNvPr id="0" name=""/>
        <dsp:cNvSpPr/>
      </dsp:nvSpPr>
      <dsp:spPr>
        <a:xfrm>
          <a:off x="1298574" y="126033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95968" y="1320349"/>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95968" y="1320349"/>
        <a:ext cx="2499756" cy="1200317"/>
      </dsp:txXfrm>
    </dsp:sp>
    <dsp:sp modelId="{7344CFCD-363A-4744-A109-D9764535542B}">
      <dsp:nvSpPr>
        <dsp:cNvPr id="0" name=""/>
        <dsp:cNvSpPr/>
      </dsp:nvSpPr>
      <dsp:spPr>
        <a:xfrm>
          <a:off x="3993118" y="1320349"/>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Preview: Office 365 Adoption Framework</a:t>
          </a:r>
        </a:p>
      </dsp:txBody>
      <dsp:txXfrm>
        <a:off x="3993118" y="1320349"/>
        <a:ext cx="2499756" cy="1200317"/>
      </dsp:txXfrm>
    </dsp:sp>
    <dsp:sp modelId="{155603D8-7DC6-4683-9D26-D5BFE810F40E}">
      <dsp:nvSpPr>
        <dsp:cNvPr id="0" name=""/>
        <dsp:cNvSpPr/>
      </dsp:nvSpPr>
      <dsp:spPr>
        <a:xfrm>
          <a:off x="1298574" y="2520666"/>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95968" y="2580682"/>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95968" y="2580682"/>
        <a:ext cx="2499756" cy="1200317"/>
      </dsp:txXfrm>
    </dsp:sp>
    <dsp:sp modelId="{AFE7C525-4E6A-47F5-A667-7B185B472F87}">
      <dsp:nvSpPr>
        <dsp:cNvPr id="0" name=""/>
        <dsp:cNvSpPr/>
      </dsp:nvSpPr>
      <dsp:spPr>
        <a:xfrm>
          <a:off x="3993118" y="2580682"/>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Planning Tools</a:t>
          </a:r>
        </a:p>
        <a:p>
          <a:pPr marL="0" lvl="0" indent="0" algn="l" defTabSz="933450">
            <a:lnSpc>
              <a:spcPct val="90000"/>
            </a:lnSpc>
            <a:spcBef>
              <a:spcPct val="0"/>
            </a:spcBef>
            <a:spcAft>
              <a:spcPct val="35000"/>
            </a:spcAft>
            <a:buNone/>
          </a:pPr>
          <a:r>
            <a:rPr lang="en-US" sz="2100" kern="1200" dirty="0"/>
            <a:t>Employee Quick Sheets</a:t>
          </a:r>
        </a:p>
      </dsp:txBody>
      <dsp:txXfrm>
        <a:off x="3993118" y="2580682"/>
        <a:ext cx="2499756" cy="1200317"/>
      </dsp:txXfrm>
    </dsp:sp>
    <dsp:sp modelId="{6CC736D7-B546-4D83-A89C-F7FAF8E8DCC4}">
      <dsp:nvSpPr>
        <dsp:cNvPr id="0" name=""/>
        <dsp:cNvSpPr/>
      </dsp:nvSpPr>
      <dsp:spPr>
        <a:xfrm>
          <a:off x="1298574" y="3780999"/>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86BC5-C2AB-4F31-A331-EEA29B1FD0DC}">
      <dsp:nvSpPr>
        <dsp:cNvPr id="0" name=""/>
        <dsp:cNvSpPr/>
      </dsp:nvSpPr>
      <dsp:spPr>
        <a:xfrm>
          <a:off x="1395968" y="3841015"/>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Asks</a:t>
          </a:r>
        </a:p>
      </dsp:txBody>
      <dsp:txXfrm>
        <a:off x="1395968" y="3841015"/>
        <a:ext cx="2499756" cy="1200317"/>
      </dsp:txXfrm>
    </dsp:sp>
    <dsp:sp modelId="{A9E653EC-1FB0-44A5-91E9-F24C501F8B83}">
      <dsp:nvSpPr>
        <dsp:cNvPr id="0" name=""/>
        <dsp:cNvSpPr/>
      </dsp:nvSpPr>
      <dsp:spPr>
        <a:xfrm>
          <a:off x="3993118" y="3841015"/>
          <a:ext cx="249975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Share your adoption experience</a:t>
          </a:r>
        </a:p>
      </dsp:txBody>
      <dsp:txXfrm>
        <a:off x="3993118" y="3841015"/>
        <a:ext cx="2499756" cy="1200317"/>
      </dsp:txXfrm>
    </dsp:sp>
    <dsp:sp modelId="{2C4071DB-C1C6-4E34-B567-36ADE9A1F3AB}">
      <dsp:nvSpPr>
        <dsp:cNvPr id="0" name=""/>
        <dsp:cNvSpPr/>
      </dsp:nvSpPr>
      <dsp:spPr>
        <a:xfrm>
          <a:off x="1298574" y="504133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10/18/2018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Experiences that support a Connected Employee experience.  An experience usually requires multiple scenarios and technical capabilities (sometimes over multiple products) to deliver.  The focus on employee experiences can provide a method to prioritize the delivery of those scenarios or technical capabilities when otherwise there may be difficulty in prioritizing a portfolio of service.  </a:t>
            </a:r>
          </a:p>
        </p:txBody>
      </p:sp>
      <p:sp>
        <p:nvSpPr>
          <p:cNvPr id="4" name="Slide Number Placeholder 3"/>
          <p:cNvSpPr>
            <a:spLocks noGrp="1"/>
          </p:cNvSpPr>
          <p:nvPr>
            <p:ph type="sldNum" sz="quarter" idx="5"/>
          </p:nvPr>
        </p:nvSpPr>
        <p:spPr/>
        <p:txBody>
          <a:bodyPr/>
          <a:lstStyle/>
          <a:p>
            <a:fld id="{AA619CC4-B59A-4BEC-8A1A-A0C6EB2B87E3}" type="slidenum">
              <a:rPr lang="en-US" smtClean="0"/>
              <a:t>15</a:t>
            </a:fld>
            <a:endParaRPr lang="en-US"/>
          </a:p>
        </p:txBody>
      </p:sp>
    </p:spTree>
    <p:extLst>
      <p:ext uri="{BB962C8B-B14F-4D97-AF65-F5344CB8AC3E}">
        <p14:creationId xmlns:p14="http://schemas.microsoft.com/office/powerpoint/2010/main" val="144308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8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10/18/2018 5:30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gives and gets at a high level for the Office 365 Champion program. </a:t>
            </a:r>
          </a:p>
        </p:txBody>
      </p:sp>
      <p:sp>
        <p:nvSpPr>
          <p:cNvPr id="4" name="Slide Number Placeholder 3"/>
          <p:cNvSpPr>
            <a:spLocks noGrp="1"/>
          </p:cNvSpPr>
          <p:nvPr>
            <p:ph type="sldNum" sz="quarter" idx="5"/>
          </p:nvPr>
        </p:nvSpPr>
        <p:spPr/>
        <p:txBody>
          <a:bodyPr/>
          <a:lstStyle/>
          <a:p>
            <a:fld id="{AA619CC4-B59A-4BEC-8A1A-A0C6EB2B87E3}" type="slidenum">
              <a:rPr lang="en-US" smtClean="0"/>
              <a:t>5</a:t>
            </a:fld>
            <a:endParaRPr lang="en-US"/>
          </a:p>
        </p:txBody>
      </p:sp>
    </p:spTree>
    <p:extLst>
      <p:ext uri="{BB962C8B-B14F-4D97-AF65-F5344CB8AC3E}">
        <p14:creationId xmlns:p14="http://schemas.microsoft.com/office/powerpoint/2010/main" val="2349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spent a tremendous amount of time with our customers understanding the challenges they have in driving digital transformation and service adoption.  Our enhanced framework is based on that feedback.  Above are some of the insights we’ve identified. </a:t>
            </a:r>
          </a:p>
          <a:p>
            <a:endParaRPr lang="en-US"/>
          </a:p>
          <a:p>
            <a:r>
              <a:rPr lang="en-US"/>
              <a:t>Sources: </a:t>
            </a:r>
          </a:p>
          <a:p>
            <a:pPr marL="232943" indent="-232943">
              <a:lnSpc>
                <a:spcPct val="150000"/>
              </a:lnSpc>
              <a:buAutoNum type="arabicParenR"/>
              <a:defRPr/>
            </a:pPr>
            <a:r>
              <a:rPr lang="en-US" kern="0">
                <a:solidFill>
                  <a:srgbClr val="33302E"/>
                </a:solidFill>
                <a:cs typeface="Segoe UI Light" panose="020B0502040204020203" pitchFamily="34" charset="0"/>
              </a:rPr>
              <a:t>Creating organizational transformations, July 2008, </a:t>
            </a:r>
            <a:r>
              <a:rPr lang="en-US" u="sng" kern="0">
                <a:solidFill>
                  <a:srgbClr val="33302E"/>
                </a:solidFill>
                <a:cs typeface="Segoe UI Light" panose="020B0502040204020203" pitchFamily="34" charset="0"/>
              </a:rPr>
              <a:t>McKinsey Quarterly</a:t>
            </a:r>
            <a:r>
              <a:rPr lang="en-US" kern="0">
                <a:solidFill>
                  <a:srgbClr val="33302E"/>
                </a:solidFill>
                <a:cs typeface="Segoe UI Light" panose="020B0502040204020203" pitchFamily="34" charset="0"/>
              </a:rPr>
              <a:t>, </a:t>
            </a:r>
            <a:r>
              <a:rPr lang="en-US" kern="0">
                <a:solidFill>
                  <a:srgbClr val="FF0000"/>
                </a:solidFill>
                <a:cs typeface="Segoe UI Light" panose="020B0502040204020203" pitchFamily="34" charset="0"/>
              </a:rPr>
              <a:t>www.mckinsey.com; </a:t>
            </a:r>
            <a:r>
              <a:rPr lang="en-US" kern="0">
                <a:solidFill>
                  <a:srgbClr val="33302E"/>
                </a:solidFill>
                <a:cs typeface="Segoe UI Light" panose="020B0502040204020203" pitchFamily="34" charset="0"/>
              </a:rPr>
              <a:t>Copyright © 2008 McKinsey &amp; Company. All rights reserved.</a:t>
            </a:r>
          </a:p>
          <a:p>
            <a:pPr marL="232943" indent="-232943">
              <a:lnSpc>
                <a:spcPct val="150000"/>
              </a:lnSpc>
              <a:buAutoNum type="arabicParenR"/>
              <a:defRPr/>
            </a:pPr>
            <a:r>
              <a:rPr lang="en-US" kern="0">
                <a:solidFill>
                  <a:srgbClr val="33302E"/>
                </a:solidFill>
                <a:cs typeface="Segoe UI Light" panose="020B0502040204020203" pitchFamily="34" charset="0"/>
              </a:rPr>
              <a:t>SharePoint End-User Study, Apr 2013, Microsoft Corporation</a:t>
            </a:r>
          </a:p>
          <a:p>
            <a:pPr marL="232943" indent="-232943">
              <a:lnSpc>
                <a:spcPct val="150000"/>
              </a:lnSpc>
              <a:buAutoNum type="arabicParenR"/>
              <a:defRPr/>
            </a:pPr>
            <a:r>
              <a:rPr lang="en-US" kern="0">
                <a:solidFill>
                  <a:srgbClr val="33302E"/>
                </a:solidFill>
                <a:cs typeface="Segoe UI Light" panose="020B0502040204020203" pitchFamily="34" charset="0"/>
              </a:rPr>
              <a:t>Office 365 Usage Research, May 2016, Microsoft Corporation</a:t>
            </a:r>
          </a:p>
          <a:p>
            <a:pPr marL="232943" indent="-232943">
              <a:lnSpc>
                <a:spcPct val="150000"/>
              </a:lnSpc>
              <a:buAutoNum type="arabicParenR"/>
              <a:defRPr/>
            </a:pPr>
            <a:r>
              <a:rPr lang="en-US" kern="0">
                <a:solidFill>
                  <a:srgbClr val="33302E"/>
                </a:solidFill>
                <a:cs typeface="Segoe UI Light" panose="020B0502040204020203" pitchFamily="34" charset="0"/>
              </a:rPr>
              <a:t>CIO Executive Board Business Productivity Database</a:t>
            </a:r>
          </a:p>
          <a:p>
            <a:pPr marL="232943" indent="-232943">
              <a:lnSpc>
                <a:spcPct val="150000"/>
              </a:lnSpc>
              <a:buAutoNum type="arabicParenR"/>
              <a:defRPr/>
            </a:pPr>
            <a:endParaRPr lang="en-NZ" kern="0">
              <a:solidFill>
                <a:srgbClr val="33302E"/>
              </a:solidFill>
              <a:cs typeface="Segoe UI Light" panose="020B0502040204020203" pitchFamily="34" charset="0"/>
            </a:endParaRP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B258E-C134-4061-B987-471DAFF987A4}"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10/18/2018 5:30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3478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10</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365 provides an integrated experience that powers a modern, connected employee experience.  While not by any means exhaustive these scenarios are common across industries and company sizes.  Additional services like PowerBI, Power Apps, Flow and Forms provide further tools to drive a data driven, collaborative culture.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9B446-2CDA-4C17-BADD-C10F7964A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8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This is an example of a high level service strategy slide intended for business exec audiences to frame the nature of the change.  </a:t>
            </a:r>
            <a:r>
              <a:rPr lang="en-US" b="0" dirty="0"/>
              <a:t>This slide must be followed up with a click down into specific business scenarios and capabilities that will directly impact the end user experience.  A vision statement is not enough to reinvigorate trust between IT and business which has been impacted by many factors over the last decade.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While improving the end user experience is essential, addressing issues like governance and security are requirements of a fully developed deployment and adoption plan.  The needs of your security team, records or risk managers must be taken into account as you plan your roll out.  Without addressing the needs of this population up front you will find yourself blocked between your early adoption POC and your broad deployment phases.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Lastly, the waterfall method of delivering IT services is no longer a valid method for delivering IT services for business.  Adopting an Agile methodology which breaks down work into manageable sprints with an agreed to backlog with your business stakeholder not only delivers value more quickly to your end users but can be a transformational element in the relationship between IT and business.  Jointly prioritizing a backlog of capabilities will make business a part of the process rather than an observer to a seemingly slow delivery schedule.  </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Reference Articles:  </a:t>
            </a:r>
          </a:p>
          <a:p>
            <a:pPr marL="0" indent="0">
              <a:buFont typeface="Arial" panose="020B0604020202020204" pitchFamily="34" charset="0"/>
              <a:buNone/>
            </a:pPr>
            <a:r>
              <a:rPr lang="en-US" sz="800" b="0" dirty="0"/>
              <a:t>Security &amp; Compliance Step by Step for Office 365:  https://docs.microsoft.com/en-us/office365/securitycompliance/</a:t>
            </a:r>
          </a:p>
          <a:p>
            <a:pPr marL="0" indent="0">
              <a:buFont typeface="Arial" panose="020B0604020202020204" pitchFamily="34" charset="0"/>
              <a:buNone/>
            </a:pPr>
            <a:r>
              <a:rPr lang="en-US" sz="800" b="0" dirty="0"/>
              <a:t>Security &amp; Compliance in Microsoft Teams: https://docs.microsoft.com/en-us/MicrosoftTeams/security-compliance-overview</a:t>
            </a:r>
          </a:p>
          <a:p>
            <a:pPr marL="0" indent="0">
              <a:buFont typeface="Arial" panose="020B0604020202020204" pitchFamily="34" charset="0"/>
              <a:buNone/>
            </a:pPr>
            <a:r>
              <a:rPr lang="en-US" sz="800" b="0" dirty="0"/>
              <a:t>Governance for O365 Groups &amp; Microsoft Teams:  https://docs.microsoft.com/en-us/MicrosoftTeams/plan-teams-governance</a:t>
            </a:r>
          </a:p>
          <a:p>
            <a:pPr marL="0" indent="0">
              <a:buFont typeface="Arial" panose="020B0604020202020204" pitchFamily="34" charset="0"/>
              <a:buNone/>
            </a:pPr>
            <a:r>
              <a:rPr lang="en-US" sz="800" b="0" dirty="0"/>
              <a:t>Agile IT by Karuana Gatimu: http://solutionstrategist.com/home/agile-service-management/</a:t>
            </a:r>
            <a:endParaRPr lang="en-US" b="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10/18/2018 5:30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0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customer feedback we have enhanced our existing adoption framework to include key activities that drive Office 365 adoption success.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2E3BA65-5A6F-4695-83B1-B4DBAF19739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10/18/2018 5:30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0265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D1BC8-4006-4900-99C4-722ECDBD6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089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6.xml"/><Relationship Id="rId4" Type="http://schemas.openxmlformats.org/officeDocument/2006/relationships/image" Target="../media/image2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10/18/2018</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01091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91FCAE-D437-43E9-AF73-E4C310D7E5DC}"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71691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1FCAE-D437-43E9-AF73-E4C310D7E5DC}"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338279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91FCAE-D437-43E9-AF73-E4C310D7E5DC}"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4236917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91FCAE-D437-43E9-AF73-E4C310D7E5DC}"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967238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1FCAE-D437-43E9-AF73-E4C310D7E5DC}" type="datetimeFigureOut">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1155484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91FCAE-D437-43E9-AF73-E4C310D7E5DC}" type="datetimeFigureOut">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3054049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1FCAE-D437-43E9-AF73-E4C310D7E5DC}" type="datetimeFigureOut">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877974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91FCAE-D437-43E9-AF73-E4C310D7E5DC}"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184298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91FCAE-D437-43E9-AF73-E4C310D7E5DC}"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4093145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1FCAE-D437-43E9-AF73-E4C310D7E5DC}"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735472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1FCAE-D437-43E9-AF73-E4C310D7E5DC}"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7D478-71F3-416D-BE9D-D72AAA2D86DA}" type="slidenum">
              <a:rPr lang="en-US" smtClean="0"/>
              <a:t>‹#›</a:t>
            </a:fld>
            <a:endParaRPr lang="en-US"/>
          </a:p>
        </p:txBody>
      </p:sp>
    </p:spTree>
    <p:extLst>
      <p:ext uri="{BB962C8B-B14F-4D97-AF65-F5344CB8AC3E}">
        <p14:creationId xmlns:p14="http://schemas.microsoft.com/office/powerpoint/2010/main" val="297725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184460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720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2081102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1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2.png"/><Relationship Id="rId2" Type="http://schemas.openxmlformats.org/officeDocument/2006/relationships/slideLayout" Target="../slideLayouts/slideLayout73.xml"/><Relationship Id="rId16"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image" Target="../media/image1.emf"/><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theme" Target="../theme/theme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10/18/2018</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1FCAE-D437-43E9-AF73-E4C310D7E5DC}" type="datetimeFigureOut">
              <a:rPr lang="en-US" smtClean="0"/>
              <a:t>10/18/2018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7D478-71F3-416D-BE9D-D72AAA2D86DA}" type="slidenum">
              <a:rPr lang="en-US" smtClean="0"/>
              <a:t>‹#›</a:t>
            </a:fld>
            <a:endParaRPr lang="en-US"/>
          </a:p>
        </p:txBody>
      </p:sp>
    </p:spTree>
    <p:extLst>
      <p:ext uri="{BB962C8B-B14F-4D97-AF65-F5344CB8AC3E}">
        <p14:creationId xmlns:p14="http://schemas.microsoft.com/office/powerpoint/2010/main" val="14154975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3.svg"/><Relationship Id="rId4" Type="http://schemas.openxmlformats.org/officeDocument/2006/relationships/image" Target="../media/image67.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97.png"/><Relationship Id="rId4" Type="http://schemas.openxmlformats.org/officeDocument/2006/relationships/image" Target="../media/image96.gif"/></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6506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October, 2018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Program Lead: 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Microsoft Teams Engineering</a:t>
            </a: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dirty="0">
                <a:latin typeface="Segoe UI Semibold" panose="020B0702040204020203" pitchFamily="34" charset="0"/>
                <a:cs typeface="Segoe UI Semibold" panose="020B0702040204020203" pitchFamily="34" charset="0"/>
              </a:rPr>
              <a:t>Preview</a:t>
            </a:r>
            <a:br>
              <a:rPr lang="en-US" dirty="0">
                <a:latin typeface="Segoe UI Semibold" panose="020B0702040204020203" pitchFamily="34" charset="0"/>
                <a:cs typeface="Segoe UI Semibold" panose="020B0702040204020203" pitchFamily="34" charset="0"/>
              </a:rPr>
            </a:br>
            <a:br>
              <a:rPr lang="en-US" dirty="0"/>
            </a:br>
            <a:r>
              <a:rPr lang="en-US" sz="6600" dirty="0"/>
              <a:t>Office 365 Adoption Framework</a:t>
            </a:r>
            <a:endParaRPr lang="en-US" dirty="0"/>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D80B8F-AE40-4F68-A30F-94E97CA17A3F}"/>
              </a:ext>
            </a:extLst>
          </p:cNvPr>
          <p:cNvSpPr txBox="1">
            <a:spLocks/>
          </p:cNvSpPr>
          <p:nvPr/>
        </p:nvSpPr>
        <p:spPr>
          <a:xfrm>
            <a:off x="268906" y="324281"/>
            <a:ext cx="11654187" cy="899409"/>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54458" marR="0" lvl="0" indent="-54458" algn="l" defTabSz="914367"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0" normalizeH="0" baseline="0" noProof="0" dirty="0">
                <a:ln w="12700">
                  <a:solidFill>
                    <a:srgbClr val="909ACA">
                      <a:lumMod val="50000"/>
                    </a:srgbClr>
                  </a:solidFill>
                  <a:prstDash val="solid"/>
                </a:ln>
                <a:solidFill>
                  <a:prstClr val="black"/>
                </a:solidFill>
                <a:effectLst>
                  <a:innerShdw blurRad="177800">
                    <a:srgbClr val="909ACA">
                      <a:lumMod val="50000"/>
                    </a:srgbClr>
                  </a:innerShdw>
                </a:effectLst>
                <a:uLnTx/>
                <a:uFillTx/>
                <a:latin typeface="Segoe UI" panose="020B0502040204020203" pitchFamily="34" charset="0"/>
                <a:ea typeface="+mn-ea"/>
                <a:cs typeface="Segoe UI" pitchFamily="34" charset="0"/>
              </a:rPr>
              <a:t>Your Office 365 experience</a:t>
            </a:r>
            <a:br>
              <a:rPr kumimoji="0" lang="en-US" sz="4705" b="0" i="0" u="none" strike="noStrike" kern="1200" cap="none" spc="-100" normalizeH="0" baseline="0" noProof="0" dirty="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br>
            <a:r>
              <a:rPr kumimoji="0" lang="en-US" sz="2549" b="0" i="1" u="none" strike="noStrike" kern="1200" cap="none" spc="0" normalizeH="0" baseline="0" noProof="0" dirty="0">
                <a:ln w="3175">
                  <a:noFill/>
                </a:ln>
                <a:gradFill>
                  <a:gsLst>
                    <a:gs pos="100000">
                      <a:srgbClr val="0078D7"/>
                    </a:gs>
                    <a:gs pos="0">
                      <a:srgbClr val="0078D7"/>
                    </a:gs>
                  </a:gsLst>
                  <a:lin ang="5400000" scaled="0"/>
                </a:gradFill>
                <a:effectLst/>
                <a:uLnTx/>
                <a:uFillTx/>
                <a:latin typeface="Segoe UI" panose="020B0502040204020203" pitchFamily="34" charset="0"/>
                <a:ea typeface="+mn-ea"/>
                <a:cs typeface="Segoe UI" pitchFamily="34" charset="0"/>
              </a:rPr>
              <a:t>Key Moments and Scenarios</a:t>
            </a:r>
          </a:p>
        </p:txBody>
      </p:sp>
      <p:grpSp>
        <p:nvGrpSpPr>
          <p:cNvPr id="39" name="Group 38">
            <a:extLst>
              <a:ext uri="{FF2B5EF4-FFF2-40B4-BE49-F238E27FC236}">
                <a16:creationId xmlns:a16="http://schemas.microsoft.com/office/drawing/2014/main" id="{2B312022-69AC-47DF-A66A-C0B6761DA81C}"/>
              </a:ext>
            </a:extLst>
          </p:cNvPr>
          <p:cNvGrpSpPr/>
          <p:nvPr/>
        </p:nvGrpSpPr>
        <p:grpSpPr>
          <a:xfrm>
            <a:off x="7323989" y="1536839"/>
            <a:ext cx="2254516" cy="5030761"/>
            <a:chOff x="7471027" y="1566886"/>
            <a:chExt cx="2300050" cy="5132366"/>
          </a:xfrm>
        </p:grpSpPr>
        <p:sp>
          <p:nvSpPr>
            <p:cNvPr id="40" name="Rectangle 39">
              <a:extLst>
                <a:ext uri="{FF2B5EF4-FFF2-40B4-BE49-F238E27FC236}">
                  <a16:creationId xmlns:a16="http://schemas.microsoft.com/office/drawing/2014/main" id="{A3B99A7F-C9C3-49A9-AB00-7432D74F736E}"/>
                </a:ext>
              </a:extLst>
            </p:cNvPr>
            <p:cNvSpPr/>
            <p:nvPr/>
          </p:nvSpPr>
          <p:spPr bwMode="auto">
            <a:xfrm>
              <a:off x="7471027" y="2717274"/>
              <a:ext cx="2300050" cy="3981978"/>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34445" tIns="143387" rIns="0" bIns="143387" numCol="1" spcCol="0" rtlCol="0" fromWordArt="0" anchor="t" anchorCtr="0" forceAA="0" compatLnSpc="1">
              <a:prstTxWarp prst="textNoShape">
                <a:avLst/>
              </a:prstTxWarp>
              <a:noAutofit/>
            </a:bodyPr>
            <a:lstStyle/>
            <a:p>
              <a:pPr marL="0" marR="0" lvl="0" indent="0" algn="l" defTabSz="896181" rtl="0" eaLnBrk="1" fontAlgn="auto" latinLnBrk="0" hangingPunct="1">
                <a:lnSpc>
                  <a:spcPct val="90000"/>
                </a:lnSpc>
                <a:spcBef>
                  <a:spcPts val="0"/>
                </a:spcBef>
                <a:spcAft>
                  <a:spcPts val="0"/>
                </a:spcAft>
                <a:buClrTx/>
                <a:buSzTx/>
                <a:buFontTx/>
                <a:buNone/>
                <a:tabLst/>
                <a:defRPr/>
              </a:pP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Collaborating </a:t>
              </a:r>
              <a:b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b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with your team</a:t>
              </a:r>
            </a:p>
            <a:p>
              <a:pPr marL="0" marR="0" lvl="0" indent="0" algn="l" defTabSz="914016" rtl="0" eaLnBrk="1" fontAlgn="auto" latinLnBrk="0" hangingPunct="1">
                <a:lnSpc>
                  <a:spcPct val="90000"/>
                </a:lnSpc>
                <a:spcBef>
                  <a:spcPts val="4116"/>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Chat, video, screen </a:t>
              </a:r>
              <a:b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sharing, and file co- authoring in context </a:t>
              </a:r>
              <a:b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via Teams</a:t>
              </a: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Track actions with Planner, Project or other tools</a:t>
              </a: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Save &amp; share documents from the cloud</a:t>
              </a:r>
            </a:p>
          </p:txBody>
        </p:sp>
        <p:pic>
          <p:nvPicPr>
            <p:cNvPr id="41" name="Picture 40" descr="A group of people sitting at a table using a computer&#10;&#10;Description generated with very high confidence">
              <a:extLst>
                <a:ext uri="{FF2B5EF4-FFF2-40B4-BE49-F238E27FC236}">
                  <a16:creationId xmlns:a16="http://schemas.microsoft.com/office/drawing/2014/main" id="{80B75F67-07A6-4565-A4BA-016712E0F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1028" y="1566886"/>
              <a:ext cx="2286866" cy="1052517"/>
            </a:xfrm>
            <a:prstGeom prst="rect">
              <a:avLst/>
            </a:prstGeom>
          </p:spPr>
        </p:pic>
        <p:pic>
          <p:nvPicPr>
            <p:cNvPr id="42" name="Picture 41" descr="A screen shot of a computer&#10;&#10;Description generated with high confidence">
              <a:extLst>
                <a:ext uri="{FF2B5EF4-FFF2-40B4-BE49-F238E27FC236}">
                  <a16:creationId xmlns:a16="http://schemas.microsoft.com/office/drawing/2014/main" id="{3B23F2F6-0362-437E-B265-72C15B463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024" y="3414552"/>
              <a:ext cx="478448" cy="482018"/>
            </a:xfrm>
            <a:prstGeom prst="rect">
              <a:avLst/>
            </a:prstGeom>
          </p:spPr>
        </p:pic>
        <p:pic>
          <p:nvPicPr>
            <p:cNvPr id="44" name="Picture 43">
              <a:extLst>
                <a:ext uri="{FF2B5EF4-FFF2-40B4-BE49-F238E27FC236}">
                  <a16:creationId xmlns:a16="http://schemas.microsoft.com/office/drawing/2014/main" id="{33CD2335-D642-4603-82BB-76447AF6FF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8117" y="5772985"/>
              <a:ext cx="338452" cy="338452"/>
            </a:xfrm>
            <a:prstGeom prst="rect">
              <a:avLst/>
            </a:prstGeom>
          </p:spPr>
        </p:pic>
        <p:pic>
          <p:nvPicPr>
            <p:cNvPr id="45" name="Picture 44" descr="A close up of a sign&#10;&#10;Description generated with high confidence">
              <a:extLst>
                <a:ext uri="{FF2B5EF4-FFF2-40B4-BE49-F238E27FC236}">
                  <a16:creationId xmlns:a16="http://schemas.microsoft.com/office/drawing/2014/main" id="{6495122E-7341-4B83-8472-0A7A4BBBA7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8252" y="5772986"/>
              <a:ext cx="338453" cy="338453"/>
            </a:xfrm>
            <a:prstGeom prst="rect">
              <a:avLst/>
            </a:prstGeom>
          </p:spPr>
        </p:pic>
      </p:grpSp>
      <p:grpSp>
        <p:nvGrpSpPr>
          <p:cNvPr id="46" name="Group 45">
            <a:extLst>
              <a:ext uri="{FF2B5EF4-FFF2-40B4-BE49-F238E27FC236}">
                <a16:creationId xmlns:a16="http://schemas.microsoft.com/office/drawing/2014/main" id="{0CAB701D-FCF0-410C-95F0-11BA2E363D9C}"/>
              </a:ext>
            </a:extLst>
          </p:cNvPr>
          <p:cNvGrpSpPr/>
          <p:nvPr/>
        </p:nvGrpSpPr>
        <p:grpSpPr>
          <a:xfrm>
            <a:off x="9674649" y="1541343"/>
            <a:ext cx="2254516" cy="5026257"/>
            <a:chOff x="9869163" y="1571481"/>
            <a:chExt cx="2300050" cy="5127771"/>
          </a:xfrm>
        </p:grpSpPr>
        <p:sp>
          <p:nvSpPr>
            <p:cNvPr id="47" name="Rectangle 46">
              <a:extLst>
                <a:ext uri="{FF2B5EF4-FFF2-40B4-BE49-F238E27FC236}">
                  <a16:creationId xmlns:a16="http://schemas.microsoft.com/office/drawing/2014/main" id="{240C65BC-0D05-4B87-9D9B-A831DEBCEDD5}"/>
                </a:ext>
              </a:extLst>
            </p:cNvPr>
            <p:cNvSpPr/>
            <p:nvPr/>
          </p:nvSpPr>
          <p:spPr bwMode="auto">
            <a:xfrm>
              <a:off x="9869163" y="2717274"/>
              <a:ext cx="2300050" cy="3981978"/>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896181" rtl="0" eaLnBrk="1" fontAlgn="auto" latinLnBrk="0" hangingPunct="1">
                <a:lnSpc>
                  <a:spcPct val="90000"/>
                </a:lnSpc>
                <a:spcBef>
                  <a:spcPts val="0"/>
                </a:spcBef>
                <a:spcAft>
                  <a:spcPts val="0"/>
                </a:spcAft>
                <a:buClrTx/>
                <a:buSzTx/>
                <a:buFontTx/>
                <a:buNone/>
                <a:tabLst/>
                <a:defRPr/>
              </a:pP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Connecting across the company</a:t>
              </a:r>
              <a:endParaRPr kumimoji="0" lang="en-US" sz="1600" b="0" i="0" u="none" strike="noStrike" kern="0" cap="none" spc="0" normalizeH="0" baseline="0" noProof="0" dirty="0">
                <a:ln>
                  <a:noFill/>
                </a:ln>
                <a:solidFill>
                  <a:srgbClr val="353535"/>
                </a:solidFill>
                <a:effectLst/>
                <a:uLnTx/>
                <a:uFillTx/>
                <a:latin typeface="Segoe UI"/>
                <a:ea typeface="+mn-ea"/>
                <a:cs typeface="+mn-cs"/>
              </a:endParaRPr>
            </a:p>
            <a:p>
              <a:pPr marL="0" marR="0" lvl="0" indent="0" algn="l" defTabSz="914016" rtl="0" eaLnBrk="1" fontAlgn="auto" latinLnBrk="0" hangingPunct="1">
                <a:lnSpc>
                  <a:spcPct val="90000"/>
                </a:lnSpc>
                <a:spcBef>
                  <a:spcPts val="4116"/>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Use Yammer for organizational updates, knowledge sharing or providing feedback</a:t>
              </a: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Use hubs,  communication sites &amp; news to keep broad groups of stakeholders up to date</a:t>
              </a:r>
            </a:p>
            <a:p>
              <a:pPr marL="0" marR="0" lvl="0" indent="0" algn="l" defTabSz="914016" rtl="0" eaLnBrk="1" fontAlgn="auto" latinLnBrk="0" hangingPunct="1">
                <a:lnSpc>
                  <a:spcPct val="100000"/>
                </a:lnSpc>
                <a:spcBef>
                  <a:spcPts val="4410"/>
                </a:spcBef>
                <a:spcAft>
                  <a:spcPts val="0"/>
                </a:spcAft>
                <a:buClrTx/>
                <a:buSzTx/>
                <a:buFontTx/>
                <a:buNone/>
                <a:tabLst/>
                <a:defRPr/>
              </a:pPr>
              <a:endParaRPr kumimoji="0" lang="en-US" sz="1600" b="0" i="0" u="none" strike="noStrike" kern="0" cap="none" spc="0" normalizeH="0" baseline="0" noProof="0" dirty="0">
                <a:ln>
                  <a:noFill/>
                </a:ln>
                <a:solidFill>
                  <a:srgbClr val="353535"/>
                </a:solidFill>
                <a:effectLst/>
                <a:uLnTx/>
                <a:uFillTx/>
                <a:latin typeface="Segoe UI"/>
                <a:ea typeface="+mn-ea"/>
                <a:cs typeface="+mn-cs"/>
              </a:endParaRPr>
            </a:p>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353535"/>
                </a:solidFill>
                <a:effectLst/>
                <a:uLnTx/>
                <a:uFillTx/>
                <a:latin typeface="Segoe UI"/>
                <a:ea typeface="+mn-ea"/>
                <a:cs typeface="+mn-cs"/>
              </a:endParaRPr>
            </a:p>
          </p:txBody>
        </p:sp>
        <p:pic>
          <p:nvPicPr>
            <p:cNvPr id="48" name="Picture 47" descr="A close up of a sign&#10;&#10;Description generated with high confidence">
              <a:extLst>
                <a:ext uri="{FF2B5EF4-FFF2-40B4-BE49-F238E27FC236}">
                  <a16:creationId xmlns:a16="http://schemas.microsoft.com/office/drawing/2014/main" id="{F31F0753-5E48-4E6F-9176-025C6420B0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0228" y="4818135"/>
              <a:ext cx="345931" cy="345930"/>
            </a:xfrm>
            <a:prstGeom prst="rect">
              <a:avLst/>
            </a:prstGeom>
          </p:spPr>
        </p:pic>
        <p:pic>
          <p:nvPicPr>
            <p:cNvPr id="49" name="Picture 48">
              <a:extLst>
                <a:ext uri="{FF2B5EF4-FFF2-40B4-BE49-F238E27FC236}">
                  <a16:creationId xmlns:a16="http://schemas.microsoft.com/office/drawing/2014/main" id="{B1ED3196-9CCE-48FC-AE60-E5CEC5C755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5817" y="3513425"/>
              <a:ext cx="325894" cy="290511"/>
            </a:xfrm>
            <a:prstGeom prst="rect">
              <a:avLst/>
            </a:prstGeom>
          </p:spPr>
        </p:pic>
        <p:pic>
          <p:nvPicPr>
            <p:cNvPr id="50" name="Picture 49" descr="A group of people standing in front of a window&#10;&#10;Description generated with very high confidence">
              <a:extLst>
                <a:ext uri="{FF2B5EF4-FFF2-40B4-BE49-F238E27FC236}">
                  <a16:creationId xmlns:a16="http://schemas.microsoft.com/office/drawing/2014/main" id="{5800CE74-B0F0-4D45-8819-EA7B8F858D1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69163" y="1571481"/>
              <a:ext cx="2286865" cy="1047923"/>
            </a:xfrm>
            <a:prstGeom prst="rect">
              <a:avLst/>
            </a:prstGeom>
          </p:spPr>
        </p:pic>
      </p:grpSp>
      <p:grpSp>
        <p:nvGrpSpPr>
          <p:cNvPr id="51" name="Group 50">
            <a:extLst>
              <a:ext uri="{FF2B5EF4-FFF2-40B4-BE49-F238E27FC236}">
                <a16:creationId xmlns:a16="http://schemas.microsoft.com/office/drawing/2014/main" id="{966E40DC-5921-4568-B62B-2E0D99392C1D}"/>
              </a:ext>
            </a:extLst>
          </p:cNvPr>
          <p:cNvGrpSpPr/>
          <p:nvPr/>
        </p:nvGrpSpPr>
        <p:grpSpPr>
          <a:xfrm>
            <a:off x="272017" y="1551321"/>
            <a:ext cx="2254516" cy="5016280"/>
            <a:chOff x="276629" y="1581659"/>
            <a:chExt cx="2300050" cy="5117593"/>
          </a:xfrm>
        </p:grpSpPr>
        <p:sp>
          <p:nvSpPr>
            <p:cNvPr id="52" name="Rectangle 51">
              <a:extLst>
                <a:ext uri="{FF2B5EF4-FFF2-40B4-BE49-F238E27FC236}">
                  <a16:creationId xmlns:a16="http://schemas.microsoft.com/office/drawing/2014/main" id="{1E977B16-92CA-4298-842D-355902A1B4E9}"/>
                </a:ext>
              </a:extLst>
            </p:cNvPr>
            <p:cNvSpPr/>
            <p:nvPr/>
          </p:nvSpPr>
          <p:spPr bwMode="auto">
            <a:xfrm>
              <a:off x="276629" y="2717274"/>
              <a:ext cx="2300050" cy="3981978"/>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896181" rtl="0" eaLnBrk="1" fontAlgn="auto" latinLnBrk="0" hangingPunct="1">
                <a:lnSpc>
                  <a:spcPct val="90000"/>
                </a:lnSpc>
                <a:spcBef>
                  <a:spcPts val="0"/>
                </a:spcBef>
                <a:spcAft>
                  <a:spcPts val="0"/>
                </a:spcAft>
                <a:buClrTx/>
                <a:buSzTx/>
                <a:buFontTx/>
                <a:buNone/>
                <a:tabLst/>
                <a:defRPr/>
              </a:pP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During </a:t>
              </a:r>
              <a:b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b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morning coffee</a:t>
              </a:r>
              <a:endParaRPr kumimoji="0" lang="en-US" sz="1765" b="0" i="0" u="none" strike="noStrike" kern="0" cap="none" spc="0" normalizeH="0" baseline="0" noProof="0" dirty="0">
                <a:ln>
                  <a:noFill/>
                </a:ln>
                <a:solidFill>
                  <a:srgbClr val="353535"/>
                </a:solidFill>
                <a:effectLst/>
                <a:uLnTx/>
                <a:uFillTx/>
                <a:latin typeface="Segoe UI"/>
                <a:ea typeface="+mn-ea"/>
                <a:cs typeface="Segoe UI Semibold" panose="020B0702040204020203" pitchFamily="34" charset="0"/>
              </a:endParaRPr>
            </a:p>
            <a:p>
              <a:pPr marL="0" marR="0" lvl="0" indent="0" algn="l" defTabSz="914016" rtl="0" eaLnBrk="1" fontAlgn="auto" latinLnBrk="0" hangingPunct="1">
                <a:lnSpc>
                  <a:spcPct val="90000"/>
                </a:lnSpc>
                <a:spcBef>
                  <a:spcPts val="4116"/>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Check e-mail &amp; manage your calendar via  Outlook Mobile </a:t>
              </a:r>
              <a:b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endPar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endParaRPr>
            </a:p>
            <a:p>
              <a:pPr marL="0" marR="0" lvl="0" indent="0" algn="l" defTabSz="914016" rtl="0" eaLnBrk="1" fontAlgn="auto" latinLnBrk="0" hangingPunct="1">
                <a:lnSpc>
                  <a:spcPct val="90000"/>
                </a:lnSpc>
                <a:spcBef>
                  <a:spcPts val="240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Check chats &amp; stay up to date on projects </a:t>
              </a:r>
              <a:endParaRPr kumimoji="0" lang="en-US" sz="1400" b="0" i="0" u="none" strike="noStrike" kern="0" cap="none" spc="0" normalizeH="0" baseline="0" noProof="0" dirty="0">
                <a:ln>
                  <a:noFill/>
                </a:ln>
                <a:solidFill>
                  <a:srgbClr val="353535"/>
                </a:solidFill>
                <a:effectLst/>
                <a:uLnTx/>
                <a:uFillTx/>
                <a:latin typeface="Segoe UI"/>
                <a:ea typeface="+mn-ea"/>
                <a:cs typeface="+mn-cs"/>
              </a:endParaRP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Create or review documents</a:t>
              </a:r>
            </a:p>
          </p:txBody>
        </p:sp>
        <p:pic>
          <p:nvPicPr>
            <p:cNvPr id="53" name="Picture 52" descr="A screen shot of a computer&#10;&#10;Description generated with high confidence">
              <a:extLst>
                <a:ext uri="{FF2B5EF4-FFF2-40B4-BE49-F238E27FC236}">
                  <a16:creationId xmlns:a16="http://schemas.microsoft.com/office/drawing/2014/main" id="{F20422D8-E56D-4061-B82D-DD8BE0ADD2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618" y="4473579"/>
              <a:ext cx="478448" cy="482018"/>
            </a:xfrm>
            <a:prstGeom prst="rect">
              <a:avLst/>
            </a:prstGeom>
          </p:spPr>
        </p:pic>
        <p:pic>
          <p:nvPicPr>
            <p:cNvPr id="54" name="Picture 53" descr="A person sitting at a table using a computer&#10;&#10;Description generated with very high confidence">
              <a:extLst>
                <a:ext uri="{FF2B5EF4-FFF2-40B4-BE49-F238E27FC236}">
                  <a16:creationId xmlns:a16="http://schemas.microsoft.com/office/drawing/2014/main" id="{587EA66C-CE3C-498D-B5C5-FFEE70E198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6629" y="1581659"/>
              <a:ext cx="2286865" cy="1037744"/>
            </a:xfrm>
            <a:prstGeom prst="rect">
              <a:avLst/>
            </a:prstGeom>
          </p:spPr>
        </p:pic>
        <p:pic>
          <p:nvPicPr>
            <p:cNvPr id="55" name="Picture 54" descr="A picture containing stationary&#10;&#10;Description generated with high confidence">
              <a:extLst>
                <a:ext uri="{FF2B5EF4-FFF2-40B4-BE49-F238E27FC236}">
                  <a16:creationId xmlns:a16="http://schemas.microsoft.com/office/drawing/2014/main" id="{FF431618-7FAD-41B5-A80E-F3C17A1D7A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9538" y="5515745"/>
              <a:ext cx="417436" cy="417436"/>
            </a:xfrm>
            <a:prstGeom prst="rect">
              <a:avLst/>
            </a:prstGeom>
          </p:spPr>
        </p:pic>
        <p:pic>
          <p:nvPicPr>
            <p:cNvPr id="56" name="Picture 55">
              <a:extLst>
                <a:ext uri="{FF2B5EF4-FFF2-40B4-BE49-F238E27FC236}">
                  <a16:creationId xmlns:a16="http://schemas.microsoft.com/office/drawing/2014/main" id="{3FCD7940-D8C8-4DEB-894D-0FA9D70CE3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215" y="5561384"/>
              <a:ext cx="338452" cy="338452"/>
            </a:xfrm>
            <a:prstGeom prst="rect">
              <a:avLst/>
            </a:prstGeom>
          </p:spPr>
        </p:pic>
        <p:pic>
          <p:nvPicPr>
            <p:cNvPr id="57" name="Picture 56" descr="A close up of a sign&#10;&#10;Description generated with high confidence">
              <a:extLst>
                <a:ext uri="{FF2B5EF4-FFF2-40B4-BE49-F238E27FC236}">
                  <a16:creationId xmlns:a16="http://schemas.microsoft.com/office/drawing/2014/main" id="{ACDF1D3C-AB86-4962-9560-00F39CA162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8349" y="5561384"/>
              <a:ext cx="338453" cy="338453"/>
            </a:xfrm>
            <a:prstGeom prst="rect">
              <a:avLst/>
            </a:prstGeom>
          </p:spPr>
        </p:pic>
        <p:pic>
          <p:nvPicPr>
            <p:cNvPr id="58" name="Picture 2" descr="Image result">
              <a:extLst>
                <a:ext uri="{FF2B5EF4-FFF2-40B4-BE49-F238E27FC236}">
                  <a16:creationId xmlns:a16="http://schemas.microsoft.com/office/drawing/2014/main" id="{5C3B1E99-9CF4-4098-BBC2-6A3CEFB8252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1968" y="3506036"/>
              <a:ext cx="304614" cy="299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BD30300E-C763-4430-8640-6E4D53A7CD7B}"/>
              </a:ext>
            </a:extLst>
          </p:cNvPr>
          <p:cNvGrpSpPr/>
          <p:nvPr/>
        </p:nvGrpSpPr>
        <p:grpSpPr>
          <a:xfrm>
            <a:off x="2622675" y="1537079"/>
            <a:ext cx="2254516" cy="5030522"/>
            <a:chOff x="2622675" y="1537079"/>
            <a:chExt cx="2254516" cy="5030522"/>
          </a:xfrm>
        </p:grpSpPr>
        <p:sp>
          <p:nvSpPr>
            <p:cNvPr id="60" name="Rectangle 59">
              <a:extLst>
                <a:ext uri="{FF2B5EF4-FFF2-40B4-BE49-F238E27FC236}">
                  <a16:creationId xmlns:a16="http://schemas.microsoft.com/office/drawing/2014/main" id="{E21B29D4-FC12-49CB-93E2-84FF0495F0CF}"/>
                </a:ext>
              </a:extLst>
            </p:cNvPr>
            <p:cNvSpPr/>
            <p:nvPr/>
          </p:nvSpPr>
          <p:spPr bwMode="auto">
            <a:xfrm>
              <a:off x="2622675" y="2664454"/>
              <a:ext cx="2254516" cy="3903147"/>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896181" rtl="0" eaLnBrk="1" fontAlgn="auto" latinLnBrk="0" hangingPunct="1">
                <a:lnSpc>
                  <a:spcPct val="90000"/>
                </a:lnSpc>
                <a:spcBef>
                  <a:spcPts val="0"/>
                </a:spcBef>
                <a:spcAft>
                  <a:spcPts val="0"/>
                </a:spcAft>
                <a:buClrTx/>
                <a:buSzTx/>
                <a:buFontTx/>
                <a:buNone/>
                <a:tabLst/>
                <a:defRPr/>
              </a:pPr>
              <a:r>
                <a:rPr kumimoji="0" lang="en-US" sz="1729" b="0" i="0" u="none" strike="noStrike" kern="0" cap="none" spc="0" normalizeH="0" baseline="0" noProof="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On your </a:t>
              </a:r>
              <a:br>
                <a:rPr kumimoji="0" lang="en-US" sz="1729" b="0" i="0" u="none" strike="noStrike" kern="0" cap="none" spc="0" normalizeH="0" baseline="0" noProof="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br>
              <a:r>
                <a:rPr kumimoji="0" lang="en-US" sz="1729" b="0" i="0" u="none" strike="noStrike" kern="0" cap="none" spc="0" normalizeH="0" baseline="0" noProof="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commute</a:t>
              </a:r>
            </a:p>
            <a:p>
              <a:pPr marL="0" marR="0" lvl="0" indent="0" algn="l" defTabSz="914016" rtl="0" eaLnBrk="1" fontAlgn="auto" latinLnBrk="0" hangingPunct="1">
                <a:lnSpc>
                  <a:spcPct val="90000"/>
                </a:lnSpc>
                <a:spcBef>
                  <a:spcPts val="4116"/>
                </a:spcBef>
                <a:spcAft>
                  <a:spcPts val="0"/>
                </a:spcAft>
                <a:buClrTx/>
                <a:buSzTx/>
                <a:buFontTx/>
                <a:buNone/>
                <a:tabLst/>
                <a:defRPr/>
              </a:pP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Join personal </a:t>
              </a:r>
              <a:b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meetings or chat </a:t>
              </a:r>
              <a:b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with voice to text</a:t>
              </a: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Watch live </a:t>
              </a:r>
              <a:b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video meetings</a:t>
              </a:r>
            </a:p>
            <a:p>
              <a:pPr marL="0" marR="0" lvl="0" indent="0" algn="l" defTabSz="914016" rtl="0" eaLnBrk="1" fontAlgn="auto" latinLnBrk="0" hangingPunct="1">
                <a:lnSpc>
                  <a:spcPct val="90000"/>
                </a:lnSpc>
                <a:spcBef>
                  <a:spcPts val="4410"/>
                </a:spcBef>
                <a:spcAft>
                  <a:spcPts val="0"/>
                </a:spcAft>
                <a:buClrTx/>
                <a:buSzTx/>
                <a:buFontTx/>
                <a:buNone/>
                <a:tabLst/>
                <a:defRPr/>
              </a:pPr>
              <a:r>
                <a:rPr kumimoji="0" lang="en-US" sz="1371" b="0" i="0" u="none" strike="noStrike" kern="0" cap="none" spc="0" normalizeH="0" baseline="0" noProof="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Connect to a meeting right from Outlook</a:t>
              </a:r>
            </a:p>
          </p:txBody>
        </p:sp>
        <p:pic>
          <p:nvPicPr>
            <p:cNvPr id="61" name="Picture 60" descr="A person sitting in a car looking at a computer&#10;&#10;Description generated with very high confidence">
              <a:extLst>
                <a:ext uri="{FF2B5EF4-FFF2-40B4-BE49-F238E27FC236}">
                  <a16:creationId xmlns:a16="http://schemas.microsoft.com/office/drawing/2014/main" id="{DEA0D5A0-F10F-4DE4-ADD9-1813A5711D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622675" y="1537079"/>
              <a:ext cx="2254516" cy="1031441"/>
            </a:xfrm>
            <a:prstGeom prst="rect">
              <a:avLst/>
            </a:prstGeom>
          </p:spPr>
        </p:pic>
        <p:pic>
          <p:nvPicPr>
            <p:cNvPr id="62" name="Picture 61" descr="A screen shot of a computer&#10;&#10;Description generated with high confidence">
              <a:extLst>
                <a:ext uri="{FF2B5EF4-FFF2-40B4-BE49-F238E27FC236}">
                  <a16:creationId xmlns:a16="http://schemas.microsoft.com/office/drawing/2014/main" id="{58DCB143-0A9B-4FAA-AF20-EF9EEC1C1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507" y="3354309"/>
              <a:ext cx="468976" cy="472476"/>
            </a:xfrm>
            <a:prstGeom prst="rect">
              <a:avLst/>
            </a:prstGeom>
          </p:spPr>
        </p:pic>
        <p:pic>
          <p:nvPicPr>
            <p:cNvPr id="63" name="Picture 2" descr="Image result">
              <a:extLst>
                <a:ext uri="{FF2B5EF4-FFF2-40B4-BE49-F238E27FC236}">
                  <a16:creationId xmlns:a16="http://schemas.microsoft.com/office/drawing/2014/main" id="{7D0018C5-5CBC-4107-B0AA-21F329C3DF8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48967" y="5524147"/>
              <a:ext cx="298584" cy="2931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25CED48-6A7E-4612-A689-5937A300712F}"/>
              </a:ext>
            </a:extLst>
          </p:cNvPr>
          <p:cNvGrpSpPr/>
          <p:nvPr/>
        </p:nvGrpSpPr>
        <p:grpSpPr>
          <a:xfrm>
            <a:off x="4973333" y="1537079"/>
            <a:ext cx="2254517" cy="5030522"/>
            <a:chOff x="4973333" y="1537079"/>
            <a:chExt cx="2254517" cy="5030522"/>
          </a:xfrm>
        </p:grpSpPr>
        <p:sp>
          <p:nvSpPr>
            <p:cNvPr id="66" name="Rectangle 65">
              <a:extLst>
                <a:ext uri="{FF2B5EF4-FFF2-40B4-BE49-F238E27FC236}">
                  <a16:creationId xmlns:a16="http://schemas.microsoft.com/office/drawing/2014/main" id="{FA6082EA-B618-478E-BD90-31344D109C2E}"/>
                </a:ext>
              </a:extLst>
            </p:cNvPr>
            <p:cNvSpPr/>
            <p:nvPr/>
          </p:nvSpPr>
          <p:spPr bwMode="auto">
            <a:xfrm>
              <a:off x="4973333" y="2664454"/>
              <a:ext cx="2254516" cy="3903147"/>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896181" rtl="0" eaLnBrk="1" fontAlgn="auto" latinLnBrk="0" hangingPunct="1">
                <a:lnSpc>
                  <a:spcPct val="90000"/>
                </a:lnSpc>
                <a:spcBef>
                  <a:spcPts val="0"/>
                </a:spcBef>
                <a:spcAft>
                  <a:spcPts val="0"/>
                </a:spcAft>
                <a:buClrTx/>
                <a:buSzTx/>
                <a:buFontTx/>
                <a:buNone/>
                <a:tabLst/>
                <a:defRPr/>
              </a:pP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Meeting at </a:t>
              </a:r>
              <a:b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br>
              <a:r>
                <a:rPr kumimoji="0" lang="en-US" sz="1729" b="0" i="0" u="none" strike="noStrike" kern="0" cap="none" spc="0" normalizeH="0" baseline="0" noProof="0" dirty="0">
                  <a:ln>
                    <a:noFill/>
                  </a:ln>
                  <a:gradFill>
                    <a:gsLst>
                      <a:gs pos="100000">
                        <a:srgbClr val="2F2F2F"/>
                      </a:gs>
                      <a:gs pos="0">
                        <a:srgbClr val="2F2F2F"/>
                      </a:gs>
                    </a:gsLst>
                    <a:lin ang="0" scaled="0"/>
                  </a:gradFill>
                  <a:effectLst/>
                  <a:uLnTx/>
                  <a:uFillTx/>
                  <a:latin typeface="Segoe UI"/>
                  <a:ea typeface="+mn-ea"/>
                  <a:cs typeface="Segoe UI Semibold" panose="020B0702040204020203" pitchFamily="34" charset="0"/>
                </a:rPr>
                <a:t>the office</a:t>
              </a:r>
            </a:p>
            <a:p>
              <a:pPr marL="0" marR="0" lvl="0" indent="0" algn="l" defTabSz="914016" rtl="0" eaLnBrk="1" fontAlgn="auto" latinLnBrk="0" hangingPunct="1">
                <a:lnSpc>
                  <a:spcPct val="90000"/>
                </a:lnSpc>
                <a:spcBef>
                  <a:spcPts val="4116"/>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Video chats and conference room meetings &amp; meeting recordings make meetings more efficient</a:t>
              </a:r>
            </a:p>
            <a:p>
              <a:pPr marL="0" marR="0" lvl="0" indent="0" algn="l" defTabSz="914016" rtl="0" eaLnBrk="1" fontAlgn="auto" latinLnBrk="0" hangingPunct="1">
                <a:lnSpc>
                  <a:spcPct val="90000"/>
                </a:lnSpc>
                <a:spcBef>
                  <a:spcPts val="4200"/>
                </a:spcBef>
                <a:spcAft>
                  <a:spcPts val="0"/>
                </a:spcAft>
                <a:buClrTx/>
                <a:buSzTx/>
                <a:buFontTx/>
                <a:buNone/>
                <a:tabLst/>
                <a:defRPr/>
              </a:pP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Notes &amp; documents co-authored in </a:t>
              </a:r>
              <a:b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br>
              <a:r>
                <a:rPr kumimoji="0" lang="en-US" sz="1371" b="0" i="0" u="none" strike="noStrike" kern="0" cap="none" spc="0" normalizeH="0" baseline="0" noProof="0" dirty="0">
                  <a:ln>
                    <a:noFill/>
                  </a:ln>
                  <a:gradFill>
                    <a:gsLst>
                      <a:gs pos="100000">
                        <a:srgbClr val="2F2F2F"/>
                      </a:gs>
                      <a:gs pos="0">
                        <a:srgbClr val="2F2F2F"/>
                      </a:gs>
                    </a:gsLst>
                    <a:lin ang="5400000" scaled="0"/>
                  </a:gradFill>
                  <a:effectLst/>
                  <a:uLnTx/>
                  <a:uFillTx/>
                  <a:latin typeface="Segoe UI"/>
                  <a:ea typeface="+mn-ea"/>
                  <a:cs typeface="Segoe UI" panose="020B0502040204020203" pitchFamily="34" charset="0"/>
                </a:rPr>
                <a:t>Teams channels &amp; SharePoint sites</a:t>
              </a:r>
            </a:p>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353535"/>
                </a:solidFill>
                <a:effectLst/>
                <a:uLnTx/>
                <a:uFillTx/>
                <a:latin typeface="Segoe UI"/>
                <a:ea typeface="+mn-ea"/>
                <a:cs typeface="+mn-cs"/>
              </a:endParaRPr>
            </a:p>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353535"/>
                </a:solidFill>
                <a:effectLst/>
                <a:uLnTx/>
                <a:uFillTx/>
                <a:latin typeface="Segoe UI"/>
                <a:ea typeface="+mn-ea"/>
                <a:cs typeface="+mn-cs"/>
              </a:endParaRPr>
            </a:p>
          </p:txBody>
        </p:sp>
        <p:pic>
          <p:nvPicPr>
            <p:cNvPr id="67" name="Picture 66" descr="A group of people sitting at a table&#10;&#10;Description generated with very high confidence">
              <a:extLst>
                <a:ext uri="{FF2B5EF4-FFF2-40B4-BE49-F238E27FC236}">
                  <a16:creationId xmlns:a16="http://schemas.microsoft.com/office/drawing/2014/main" id="{05C61C5F-FEE5-4BA2-8278-46EA7DDC1CC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73334" y="1537079"/>
              <a:ext cx="2254516" cy="1031441"/>
            </a:xfrm>
            <a:prstGeom prst="rect">
              <a:avLst/>
            </a:prstGeom>
          </p:spPr>
        </p:pic>
        <p:pic>
          <p:nvPicPr>
            <p:cNvPr id="68" name="Picture 67" descr="A screen shot of a computer&#10;&#10;Description generated with high confidence">
              <a:extLst>
                <a:ext uri="{FF2B5EF4-FFF2-40B4-BE49-F238E27FC236}">
                  <a16:creationId xmlns:a16="http://schemas.microsoft.com/office/drawing/2014/main" id="{B3200EC1-9998-4D4C-B899-C3BC6D8E78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8677" y="3354309"/>
              <a:ext cx="468976" cy="472476"/>
            </a:xfrm>
            <a:prstGeom prst="rect">
              <a:avLst/>
            </a:prstGeom>
          </p:spPr>
        </p:pic>
      </p:grpSp>
      <p:pic>
        <p:nvPicPr>
          <p:cNvPr id="34" name="Picture 33">
            <a:extLst>
              <a:ext uri="{FF2B5EF4-FFF2-40B4-BE49-F238E27FC236}">
                <a16:creationId xmlns:a16="http://schemas.microsoft.com/office/drawing/2014/main" id="{F993D66C-A30A-4581-9318-35E3A9A1F0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5259" y="4572257"/>
            <a:ext cx="319442" cy="284760"/>
          </a:xfrm>
          <a:prstGeom prst="rect">
            <a:avLst/>
          </a:prstGeom>
        </p:spPr>
      </p:pic>
      <p:pic>
        <p:nvPicPr>
          <p:cNvPr id="35" name="Picture 34" descr="A screen shot of a computer&#10;&#10;Description generated with high confidence">
            <a:extLst>
              <a:ext uri="{FF2B5EF4-FFF2-40B4-BE49-F238E27FC236}">
                <a16:creationId xmlns:a16="http://schemas.microsoft.com/office/drawing/2014/main" id="{3AB7CF23-5808-4907-A93E-FBE540D9CA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2923" y="4478399"/>
            <a:ext cx="468976" cy="472476"/>
          </a:xfrm>
          <a:prstGeom prst="rect">
            <a:avLst/>
          </a:prstGeom>
        </p:spPr>
      </p:pic>
      <p:pic>
        <p:nvPicPr>
          <p:cNvPr id="37" name="Picture 36" descr="A picture containing stationary&#10;&#10;Description generated with high confidence">
            <a:extLst>
              <a:ext uri="{FF2B5EF4-FFF2-40B4-BE49-F238E27FC236}">
                <a16:creationId xmlns:a16="http://schemas.microsoft.com/office/drawing/2014/main" id="{C0AA6180-59F0-4FB1-A68D-9CD379C76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96929" y="4893264"/>
            <a:ext cx="409172" cy="409172"/>
          </a:xfrm>
          <a:prstGeom prst="rect">
            <a:avLst/>
          </a:prstGeom>
        </p:spPr>
      </p:pic>
      <p:pic>
        <p:nvPicPr>
          <p:cNvPr id="38" name="Picture 2" descr="Image result for Microsoft Planner icon">
            <a:extLst>
              <a:ext uri="{FF2B5EF4-FFF2-40B4-BE49-F238E27FC236}">
                <a16:creationId xmlns:a16="http://schemas.microsoft.com/office/drawing/2014/main" id="{687EA6E4-8CBD-487A-AB89-C1584E4D341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55850" y="4616026"/>
            <a:ext cx="618948" cy="48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49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3930C9-08DF-4666-8DD8-069236500D24}"/>
              </a:ext>
            </a:extLst>
          </p:cNvPr>
          <p:cNvSpPr txBox="1">
            <a:spLocks/>
          </p:cNvSpPr>
          <p:nvPr/>
        </p:nvSpPr>
        <p:spPr>
          <a:xfrm>
            <a:off x="746419" y="1672149"/>
            <a:ext cx="5191711" cy="4688747"/>
          </a:xfrm>
          <a:prstGeom prst="rect">
            <a:avLst/>
          </a:prstGeom>
        </p:spPr>
        <p:txBody>
          <a:bodyPr vert="horz" wrap="square" lIns="179285" tIns="143428" rIns="179285" bIns="143428" rtlCol="0" anchor="t">
            <a:spAutoFit/>
          </a:bodyPr>
          <a:lstStyle>
            <a:defPPr>
              <a:defRPr lang="en-US"/>
            </a:defPPr>
            <a:lvl1pPr algn="ctr" defTabSz="896218">
              <a:lnSpc>
                <a:spcPct val="90000"/>
              </a:lnSpc>
              <a:spcBef>
                <a:spcPct val="0"/>
              </a:spcBef>
              <a:buNone/>
              <a:defRPr sz="4800" b="0" i="0" u="none" cap="none" spc="-147" baseline="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pPr marL="0" marR="0" lvl="0" indent="0" algn="ctr" defTabSz="878563" rtl="0" eaLnBrk="1" fontAlgn="auto" latinLnBrk="0" hangingPunct="1">
              <a:lnSpc>
                <a:spcPct val="90000"/>
              </a:lnSpc>
              <a:spcBef>
                <a:spcPct val="0"/>
              </a:spcBef>
              <a:spcAft>
                <a:spcPts val="0"/>
              </a:spcAft>
              <a:buClrTx/>
              <a:buSzTx/>
              <a:buFontTx/>
              <a:buNone/>
              <a:tabLst/>
              <a:defRPr/>
            </a:pPr>
            <a:r>
              <a:rPr kumimoji="0" lang="en-US" sz="3529" b="1" i="0" u="none" strike="noStrike" kern="1200" cap="none" spc="0" normalizeH="0" baseline="0" noProof="0" dirty="0">
                <a:ln w="3175">
                  <a:noFill/>
                </a:ln>
                <a:gradFill>
                  <a:gsLst>
                    <a:gs pos="1250">
                      <a:srgbClr val="2C292A"/>
                    </a:gs>
                    <a:gs pos="100000">
                      <a:srgbClr val="2C292A"/>
                    </a:gs>
                  </a:gsLst>
                  <a:lin ang="5400000" scaled="0"/>
                </a:gradFill>
                <a:effectLst/>
                <a:uLnTx/>
                <a:uFillTx/>
                <a:latin typeface="Segoe UI Semibold" charset="0"/>
                <a:cs typeface="Segoe UI Semibold" charset="0"/>
              </a:rPr>
              <a:t>Our employees experience a highly productive environment where technology empowers everyone to achieve more while never getting in their way</a:t>
            </a:r>
          </a:p>
          <a:p>
            <a:pPr marL="0" marR="0" lvl="0" indent="0" algn="ctr" defTabSz="878563" rtl="0" eaLnBrk="1" fontAlgn="auto" latinLnBrk="0" hangingPunct="1">
              <a:lnSpc>
                <a:spcPct val="90000"/>
              </a:lnSpc>
              <a:spcBef>
                <a:spcPct val="0"/>
              </a:spcBef>
              <a:spcAft>
                <a:spcPts val="0"/>
              </a:spcAft>
              <a:buClrTx/>
              <a:buSzTx/>
              <a:buFontTx/>
              <a:buNone/>
              <a:tabLst/>
              <a:defRPr/>
            </a:pPr>
            <a:endParaRPr kumimoji="0" lang="en-US" sz="3529" b="0" i="0" u="none" strike="noStrike" kern="1200" cap="none" spc="0" normalizeH="0" baseline="0" noProof="0" dirty="0">
              <a:ln w="3175">
                <a:noFill/>
              </a:ln>
              <a:gradFill>
                <a:gsLst>
                  <a:gs pos="1250">
                    <a:srgbClr val="2C292A"/>
                  </a:gs>
                  <a:gs pos="100000">
                    <a:srgbClr val="2C292A"/>
                  </a:gs>
                </a:gsLst>
                <a:lin ang="5400000" scaled="0"/>
              </a:gradFill>
              <a:effectLst/>
              <a:uLnTx/>
              <a:uFillTx/>
              <a:latin typeface="Segoe UI Semibold" charset="0"/>
              <a:cs typeface="Segoe UI Semibold" charset="0"/>
            </a:endParaRPr>
          </a:p>
        </p:txBody>
      </p:sp>
      <p:sp>
        <p:nvSpPr>
          <p:cNvPr id="14" name="Rectangle 13">
            <a:extLst>
              <a:ext uri="{FF2B5EF4-FFF2-40B4-BE49-F238E27FC236}">
                <a16:creationId xmlns:a16="http://schemas.microsoft.com/office/drawing/2014/main" id="{DD709FD3-DECA-4029-B76B-B28BE1FDBD5E}"/>
              </a:ext>
            </a:extLst>
          </p:cNvPr>
          <p:cNvSpPr/>
          <p:nvPr/>
        </p:nvSpPr>
        <p:spPr>
          <a:xfrm>
            <a:off x="383276" y="491897"/>
            <a:ext cx="6213411" cy="843655"/>
          </a:xfrm>
          <a:prstGeom prst="rect">
            <a:avLst/>
          </a:prstGeom>
          <a:noFill/>
        </p:spPr>
        <p:txBody>
          <a:bodyPr wrap="square" lIns="179285" tIns="143428" rIns="179285" bIns="143428" anchor="t" anchorCtr="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Collaboration North Star</a:t>
            </a:r>
          </a:p>
        </p:txBody>
      </p:sp>
      <p:cxnSp>
        <p:nvCxnSpPr>
          <p:cNvPr id="15" name="Straight Connector 14">
            <a:extLst>
              <a:ext uri="{FF2B5EF4-FFF2-40B4-BE49-F238E27FC236}">
                <a16:creationId xmlns:a16="http://schemas.microsoft.com/office/drawing/2014/main" id="{9AE21D62-5D53-46B0-BC70-7A7BC81310DD}"/>
              </a:ext>
            </a:extLst>
          </p:cNvPr>
          <p:cNvCxnSpPr/>
          <p:nvPr/>
        </p:nvCxnSpPr>
        <p:spPr>
          <a:xfrm>
            <a:off x="1003403" y="1335552"/>
            <a:ext cx="4973159" cy="0"/>
          </a:xfrm>
          <a:prstGeom prst="line">
            <a:avLst/>
          </a:prstGeom>
          <a:ln w="28575">
            <a:solidFill>
              <a:schemeClr val="bg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108FF82-4BD7-4223-8A39-37EF1E43702D}"/>
              </a:ext>
            </a:extLst>
          </p:cNvPr>
          <p:cNvGrpSpPr/>
          <p:nvPr/>
        </p:nvGrpSpPr>
        <p:grpSpPr>
          <a:xfrm>
            <a:off x="6418427" y="1353288"/>
            <a:ext cx="4986377" cy="4957618"/>
            <a:chOff x="7108440" y="1379928"/>
            <a:chExt cx="5086364" cy="5057029"/>
          </a:xfrm>
        </p:grpSpPr>
        <p:sp>
          <p:nvSpPr>
            <p:cNvPr id="11" name="Rectangle 10">
              <a:extLst>
                <a:ext uri="{FF2B5EF4-FFF2-40B4-BE49-F238E27FC236}">
                  <a16:creationId xmlns:a16="http://schemas.microsoft.com/office/drawing/2014/main" id="{10C4BF05-43A3-4896-849B-D561D57EA0F1}"/>
                </a:ext>
              </a:extLst>
            </p:cNvPr>
            <p:cNvSpPr/>
            <p:nvPr/>
          </p:nvSpPr>
          <p:spPr>
            <a:xfrm>
              <a:off x="8238957" y="2976951"/>
              <a:ext cx="3886184" cy="1557144"/>
            </a:xfrm>
            <a:prstGeom prst="rect">
              <a:avLst/>
            </a:prstGeom>
          </p:spPr>
          <p:txBody>
            <a:bodyPr wrap="square" lIns="179285" tIns="143428" rIns="179285" bIns="143428">
              <a:spAutoFit/>
            </a:bodyPr>
            <a:lstStyle/>
            <a:p>
              <a:pPr marL="0" marR="0" lvl="0" indent="0" algn="l" defTabSz="878727"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Semibold" charset="0"/>
                  <a:ea typeface="+mn-ea"/>
                  <a:cs typeface="Segoe UI Semibold" charset="0"/>
                </a:rPr>
                <a:t>Business agility delivered</a:t>
              </a:r>
            </a:p>
            <a:p>
              <a:pPr marL="0" marR="0" lvl="0" indent="0" algn="l" defTabSz="878727" rtl="0" eaLnBrk="1" fontAlgn="auto" latinLnBrk="0" hangingPunct="1">
                <a:lnSpc>
                  <a:spcPct val="100000"/>
                </a:lnSpc>
                <a:spcBef>
                  <a:spcPts val="0"/>
                </a:spcBef>
                <a:spcAft>
                  <a:spcPts val="0"/>
                </a:spcAft>
                <a:buClrTx/>
                <a:buSzTx/>
                <a:buFontTx/>
                <a:buNone/>
                <a:tabLst/>
                <a:defRPr/>
              </a:pPr>
              <a:r>
                <a:rPr kumimoji="0" lang="en-US" sz="1519"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a:ea typeface="+mn-ea"/>
                  <a:cs typeface="+mn-cs"/>
                </a:rPr>
                <a:t>Integration of people, content &amp; activity enables data driven decisions, simplified processes and will accelerate decision making</a:t>
              </a:r>
            </a:p>
          </p:txBody>
        </p:sp>
        <p:sp>
          <p:nvSpPr>
            <p:cNvPr id="13" name="Rectangle 12">
              <a:extLst>
                <a:ext uri="{FF2B5EF4-FFF2-40B4-BE49-F238E27FC236}">
                  <a16:creationId xmlns:a16="http://schemas.microsoft.com/office/drawing/2014/main" id="{7EAC6A0D-096D-4213-9DFD-63B9F47AECF4}"/>
                </a:ext>
              </a:extLst>
            </p:cNvPr>
            <p:cNvSpPr/>
            <p:nvPr/>
          </p:nvSpPr>
          <p:spPr>
            <a:xfrm>
              <a:off x="8202259" y="4415038"/>
              <a:ext cx="3992545" cy="2021919"/>
            </a:xfrm>
            <a:prstGeom prst="rect">
              <a:avLst/>
            </a:prstGeom>
          </p:spPr>
          <p:txBody>
            <a:bodyPr wrap="square" lIns="179285" tIns="143428" rIns="179285" bIns="143428" anchor="t">
              <a:spAutoFit/>
            </a:bodyPr>
            <a:lstStyle/>
            <a:p>
              <a:pPr marL="0" marR="0" lvl="0" indent="0" algn="l" defTabSz="878727" rtl="0" eaLnBrk="1" fontAlgn="auto" latinLnBrk="0" hangingPunct="1">
                <a:lnSpc>
                  <a:spcPct val="100000"/>
                </a:lnSpc>
                <a:spcBef>
                  <a:spcPts val="0"/>
                </a:spcBef>
                <a:spcAft>
                  <a:spcPts val="1153"/>
                </a:spcAft>
                <a:buClrTx/>
                <a:buSzTx/>
                <a:buFontTx/>
                <a:buNone/>
                <a:tabLst/>
                <a:defRPr/>
              </a:pPr>
              <a:r>
                <a:rPr kumimoji="0" lang="en-US" sz="1961"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Semibold" charset="0"/>
                  <a:ea typeface="+mn-ea"/>
                  <a:cs typeface="Segoe UI Semibold" charset="0"/>
                </a:rPr>
                <a:t>Simplified IT, Security &amp; Governance</a:t>
              </a:r>
            </a:p>
            <a:p>
              <a:pPr marL="0" marR="0" lvl="0" indent="0" algn="l" defTabSz="878727" rtl="0" eaLnBrk="1" fontAlgn="auto" latinLnBrk="0" hangingPunct="1">
                <a:lnSpc>
                  <a:spcPct val="100000"/>
                </a:lnSpc>
                <a:spcBef>
                  <a:spcPts val="0"/>
                </a:spcBef>
                <a:spcAft>
                  <a:spcPts val="1153"/>
                </a:spcAft>
                <a:buClrTx/>
                <a:buSzTx/>
                <a:buFontTx/>
                <a:buNone/>
                <a:tabLst/>
                <a:defRPr/>
              </a:pPr>
              <a:r>
                <a:rPr kumimoji="0" lang="en-US" sz="1519"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a:ea typeface="+mn-ea"/>
                  <a:cs typeface="+mn-cs"/>
                </a:rPr>
                <a:t>Unified management, security and compliance ensures a security collaboration &amp; communication experience</a:t>
              </a:r>
            </a:p>
          </p:txBody>
        </p:sp>
        <p:sp>
          <p:nvSpPr>
            <p:cNvPr id="16" name="Rectangle 15">
              <a:extLst>
                <a:ext uri="{FF2B5EF4-FFF2-40B4-BE49-F238E27FC236}">
                  <a16:creationId xmlns:a16="http://schemas.microsoft.com/office/drawing/2014/main" id="{B62A6380-97E9-468E-BCAC-21612ECB8892}"/>
                </a:ext>
              </a:extLst>
            </p:cNvPr>
            <p:cNvSpPr/>
            <p:nvPr/>
          </p:nvSpPr>
          <p:spPr>
            <a:xfrm>
              <a:off x="8238957" y="1379928"/>
              <a:ext cx="3886184" cy="1318674"/>
            </a:xfrm>
            <a:prstGeom prst="rect">
              <a:avLst/>
            </a:prstGeom>
          </p:spPr>
          <p:txBody>
            <a:bodyPr wrap="square" lIns="179285" tIns="143428" rIns="179285" bIns="143428">
              <a:spAutoFit/>
            </a:bodyPr>
            <a:lstStyle/>
            <a:p>
              <a:pPr marL="0" marR="0" lvl="0" indent="0" algn="l" defTabSz="878727"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Semibold" charset="0"/>
                  <a:ea typeface="+mn-ea"/>
                  <a:cs typeface="Segoe UI Semibold" charset="0"/>
                </a:rPr>
                <a:t>Seamless experience for users</a:t>
              </a:r>
            </a:p>
            <a:p>
              <a:pPr marL="0" marR="0" lvl="0" indent="0" algn="l" defTabSz="878727" rtl="0" eaLnBrk="1" fontAlgn="auto" latinLnBrk="0" hangingPunct="1">
                <a:lnSpc>
                  <a:spcPct val="100000"/>
                </a:lnSpc>
                <a:spcBef>
                  <a:spcPts val="0"/>
                </a:spcBef>
                <a:spcAft>
                  <a:spcPts val="0"/>
                </a:spcAft>
                <a:buClrTx/>
                <a:buSzTx/>
                <a:buFontTx/>
                <a:buNone/>
                <a:tabLst/>
                <a:defRPr/>
              </a:pPr>
              <a:r>
                <a:rPr kumimoji="0" lang="en-US" sz="1519" b="0" i="0" u="none" strike="noStrike" kern="0" cap="none" spc="0" normalizeH="0" baseline="0" noProof="0" dirty="0">
                  <a:ln>
                    <a:noFill/>
                  </a:ln>
                  <a:gradFill>
                    <a:gsLst>
                      <a:gs pos="1250">
                        <a:srgbClr val="2C292A"/>
                      </a:gs>
                      <a:gs pos="100000">
                        <a:srgbClr val="2C292A"/>
                      </a:gs>
                    </a:gsLst>
                    <a:lin ang="5400000" scaled="0"/>
                  </a:gradFill>
                  <a:effectLst/>
                  <a:uLnTx/>
                  <a:uFillTx/>
                  <a:latin typeface="Segoe UI"/>
                  <a:ea typeface="+mn-ea"/>
                  <a:cs typeface="+mn-cs"/>
                </a:rPr>
                <a:t>Connected, integrated applications streamline collaboration, sharing, discovery and simplify adoption</a:t>
              </a:r>
            </a:p>
          </p:txBody>
        </p:sp>
        <p:pic>
          <p:nvPicPr>
            <p:cNvPr id="31" name="Graphic 30">
              <a:extLst>
                <a:ext uri="{FF2B5EF4-FFF2-40B4-BE49-F238E27FC236}">
                  <a16:creationId xmlns:a16="http://schemas.microsoft.com/office/drawing/2014/main" id="{C7415FBD-4F57-4B8C-B1DA-33EEFA42B2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440" y="4484786"/>
              <a:ext cx="1062312" cy="1062312"/>
            </a:xfrm>
            <a:prstGeom prst="rect">
              <a:avLst/>
            </a:prstGeom>
          </p:spPr>
        </p:pic>
        <p:pic>
          <p:nvPicPr>
            <p:cNvPr id="7" name="Graphic 6">
              <a:extLst>
                <a:ext uri="{FF2B5EF4-FFF2-40B4-BE49-F238E27FC236}">
                  <a16:creationId xmlns:a16="http://schemas.microsoft.com/office/drawing/2014/main" id="{57AB7840-13E6-4F52-9071-5A987D9297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8661" y="1499191"/>
              <a:ext cx="1080296" cy="1080296"/>
            </a:xfrm>
            <a:prstGeom prst="rect">
              <a:avLst/>
            </a:prstGeom>
          </p:spPr>
        </p:pic>
        <p:pic>
          <p:nvPicPr>
            <p:cNvPr id="12" name="Graphic 11">
              <a:extLst>
                <a:ext uri="{FF2B5EF4-FFF2-40B4-BE49-F238E27FC236}">
                  <a16:creationId xmlns:a16="http://schemas.microsoft.com/office/drawing/2014/main" id="{6F13393C-4D8C-4333-B8A1-5425F6B1D1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35122" y="3102794"/>
              <a:ext cx="1067138" cy="1067138"/>
            </a:xfrm>
            <a:prstGeom prst="rect">
              <a:avLst/>
            </a:prstGeom>
          </p:spPr>
        </p:pic>
      </p:grpSp>
      <p:sp>
        <p:nvSpPr>
          <p:cNvPr id="4" name="TextBox 3">
            <a:extLst>
              <a:ext uri="{FF2B5EF4-FFF2-40B4-BE49-F238E27FC236}">
                <a16:creationId xmlns:a16="http://schemas.microsoft.com/office/drawing/2014/main" id="{F594646E-BF1F-4015-9B33-2F8A5FB94405}"/>
              </a:ext>
            </a:extLst>
          </p:cNvPr>
          <p:cNvSpPr txBox="1"/>
          <p:nvPr/>
        </p:nvSpPr>
        <p:spPr>
          <a:xfrm>
            <a:off x="7821038" y="0"/>
            <a:ext cx="4370962" cy="800219"/>
          </a:xfrm>
          <a:prstGeom prst="rect">
            <a:avLst/>
          </a:prstGeom>
          <a:solidFill>
            <a:srgbClr val="0078D7"/>
          </a:solidFill>
        </p:spPr>
        <p:txBody>
          <a:bodyPr wrap="square" lIns="182880" tIns="91440" rIns="18288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Example: Replace with your priorities</a:t>
            </a:r>
          </a:p>
        </p:txBody>
      </p:sp>
      <p:sp>
        <p:nvSpPr>
          <p:cNvPr id="17" name="TextBox 16">
            <a:extLst>
              <a:ext uri="{FF2B5EF4-FFF2-40B4-BE49-F238E27FC236}">
                <a16:creationId xmlns:a16="http://schemas.microsoft.com/office/drawing/2014/main" id="{3109295B-6545-4E4F-8ADC-A546689C1EC9}"/>
              </a:ext>
            </a:extLst>
          </p:cNvPr>
          <p:cNvSpPr txBox="1"/>
          <p:nvPr/>
        </p:nvSpPr>
        <p:spPr>
          <a:xfrm>
            <a:off x="7821038" y="6365557"/>
            <a:ext cx="4370962" cy="492443"/>
          </a:xfrm>
          <a:prstGeom prst="rect">
            <a:avLst/>
          </a:prstGeom>
          <a:solidFill>
            <a:srgbClr val="0078D7"/>
          </a:solidFill>
        </p:spPr>
        <p:txBody>
          <a:bodyPr wrap="square" lIns="91440" tIns="91440" rIns="9144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Tool: Collab Strategy Document</a:t>
            </a:r>
          </a:p>
        </p:txBody>
      </p:sp>
    </p:spTree>
    <p:extLst>
      <p:ext uri="{BB962C8B-B14F-4D97-AF65-F5344CB8AC3E}">
        <p14:creationId xmlns:p14="http://schemas.microsoft.com/office/powerpoint/2010/main" val="145686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3169-48EC-42F9-B58F-98212EB7FD85}"/>
              </a:ext>
            </a:extLst>
          </p:cNvPr>
          <p:cNvSpPr>
            <a:spLocks noGrp="1"/>
          </p:cNvSpPr>
          <p:nvPr>
            <p:ph type="title"/>
          </p:nvPr>
        </p:nvSpPr>
        <p:spPr/>
        <p:txBody>
          <a:bodyPr/>
          <a:lstStyle/>
          <a:p>
            <a:r>
              <a:rPr lang="en-US"/>
              <a:t>Deliver an improved user experience and business outcomes through the service adoption framework </a:t>
            </a:r>
            <a:endParaRPr lang="en-US" dirty="0"/>
          </a:p>
        </p:txBody>
      </p:sp>
      <p:sp>
        <p:nvSpPr>
          <p:cNvPr id="18" name="Freeform 5">
            <a:extLst>
              <a:ext uri="{FF2B5EF4-FFF2-40B4-BE49-F238E27FC236}">
                <a16:creationId xmlns:a16="http://schemas.microsoft.com/office/drawing/2014/main" id="{CB4A78AE-654F-47D5-912E-86FDEAA6C0EC}"/>
              </a:ext>
            </a:extLst>
          </p:cNvPr>
          <p:cNvSpPr>
            <a:spLocks/>
          </p:cNvSpPr>
          <p:nvPr/>
        </p:nvSpPr>
        <p:spPr bwMode="auto">
          <a:xfrm>
            <a:off x="0" y="2287322"/>
            <a:ext cx="12192000" cy="3275653"/>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50E5B86C-5E62-4AE9-910F-308B51D209BF}"/>
              </a:ext>
            </a:extLst>
          </p:cNvPr>
          <p:cNvSpPr/>
          <p:nvPr/>
        </p:nvSpPr>
        <p:spPr bwMode="auto">
          <a:xfrm>
            <a:off x="665162" y="2358873"/>
            <a:ext cx="1828800" cy="548640"/>
          </a:xfrm>
          <a:prstGeom prst="rect">
            <a:avLst/>
          </a:prstGeom>
          <a:solidFill>
            <a:schemeClr val="bg2"/>
          </a:solidFill>
          <a:ln w="9525" cap="rnd">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14286">
                      <a:srgbClr val="0078D4"/>
                    </a:gs>
                    <a:gs pos="45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Assemble your team</a:t>
            </a:r>
          </a:p>
        </p:txBody>
      </p:sp>
      <p:sp>
        <p:nvSpPr>
          <p:cNvPr id="24" name="Rectangle 23">
            <a:extLst>
              <a:ext uri="{FF2B5EF4-FFF2-40B4-BE49-F238E27FC236}">
                <a16:creationId xmlns:a16="http://schemas.microsoft.com/office/drawing/2014/main" id="{9D14EBAE-55E1-402E-B536-9118FD4F568E}"/>
              </a:ext>
            </a:extLst>
          </p:cNvPr>
          <p:cNvSpPr/>
          <p:nvPr/>
        </p:nvSpPr>
        <p:spPr>
          <a:xfrm>
            <a:off x="2686340" y="3126649"/>
            <a:ext cx="2216471" cy="2120027"/>
          </a:xfrm>
          <a:prstGeom prst="rect">
            <a:avLst/>
          </a:prstGeom>
        </p:spPr>
        <p:txBody>
          <a:bodyPr wrap="square" lIns="89642" tIns="89642" bIns="89642" anchor="t">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a:ea typeface="+mn-ea"/>
                <a:cs typeface="+mn-cs"/>
              </a:rPr>
              <a:t>Align the business and technical needs, assess organizational readiness, and assign success metrics</a:t>
            </a:r>
          </a:p>
        </p:txBody>
      </p:sp>
      <p:sp>
        <p:nvSpPr>
          <p:cNvPr id="25" name="Rectangle 24">
            <a:extLst>
              <a:ext uri="{FF2B5EF4-FFF2-40B4-BE49-F238E27FC236}">
                <a16:creationId xmlns:a16="http://schemas.microsoft.com/office/drawing/2014/main" id="{43EFBAEC-7D60-4F04-ABAB-9028924E4381}"/>
              </a:ext>
            </a:extLst>
          </p:cNvPr>
          <p:cNvSpPr/>
          <p:nvPr/>
        </p:nvSpPr>
        <p:spPr>
          <a:xfrm>
            <a:off x="400340" y="2928251"/>
            <a:ext cx="2286000" cy="3228023"/>
          </a:xfrm>
          <a:prstGeom prst="rect">
            <a:avLst/>
          </a:prstGeom>
        </p:spPr>
        <p:txBody>
          <a:bodyPr wrap="square" lIns="89642" tIns="89642" bIns="89642">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a:ea typeface="+mn-ea"/>
                <a:cs typeface="+mn-cs"/>
              </a:rPr>
              <a:t>Tap into the technical and business change agents. Recruit multi-disciplinary teams of executive sponsors, technical talent, core stakeholders, change agents and champions</a:t>
            </a:r>
          </a:p>
        </p:txBody>
      </p:sp>
      <p:sp>
        <p:nvSpPr>
          <p:cNvPr id="26" name="Rectangle 25">
            <a:extLst>
              <a:ext uri="{FF2B5EF4-FFF2-40B4-BE49-F238E27FC236}">
                <a16:creationId xmlns:a16="http://schemas.microsoft.com/office/drawing/2014/main" id="{507415BE-5642-45F5-9E73-762FE07C02FD}"/>
              </a:ext>
            </a:extLst>
          </p:cNvPr>
          <p:cNvSpPr/>
          <p:nvPr/>
        </p:nvSpPr>
        <p:spPr>
          <a:xfrm>
            <a:off x="4932432" y="2641620"/>
            <a:ext cx="2241062" cy="2674025"/>
          </a:xfrm>
          <a:prstGeom prst="rect">
            <a:avLst/>
          </a:prstGeom>
        </p:spPr>
        <p:txBody>
          <a:bodyPr wrap="square" lIns="89642" tIns="89642" bIns="89642">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a:ea typeface="+mn-ea"/>
                <a:cs typeface="+mn-cs"/>
              </a:rPr>
              <a:t>Determine the overall organizational readiness including user groups, technical, governance, security, support, and feedback.</a:t>
            </a:r>
          </a:p>
        </p:txBody>
      </p:sp>
      <p:sp>
        <p:nvSpPr>
          <p:cNvPr id="27" name="Rectangle 26">
            <a:extLst>
              <a:ext uri="{FF2B5EF4-FFF2-40B4-BE49-F238E27FC236}">
                <a16:creationId xmlns:a16="http://schemas.microsoft.com/office/drawing/2014/main" id="{E9167EB9-5B83-43A3-8D7E-B4E27C41FC09}"/>
              </a:ext>
            </a:extLst>
          </p:cNvPr>
          <p:cNvSpPr/>
          <p:nvPr/>
        </p:nvSpPr>
        <p:spPr>
          <a:xfrm>
            <a:off x="7195694" y="2637968"/>
            <a:ext cx="2257872" cy="2397026"/>
          </a:xfrm>
          <a:prstGeom prst="rect">
            <a:avLst/>
          </a:prstGeom>
        </p:spPr>
        <p:txBody>
          <a:bodyPr wrap="square" lIns="89642" tIns="89642" bIns="89642">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a:ea typeface="+mn-ea"/>
                <a:cs typeface="+mn-cs"/>
              </a:rPr>
              <a:t>Plan the roll-out cadence based on proof of concepts (pilots), early adopter programs, champion readiness, and intentional scope of change </a:t>
            </a:r>
          </a:p>
        </p:txBody>
      </p:sp>
      <p:sp>
        <p:nvSpPr>
          <p:cNvPr id="28" name="Rectangle 27">
            <a:extLst>
              <a:ext uri="{FF2B5EF4-FFF2-40B4-BE49-F238E27FC236}">
                <a16:creationId xmlns:a16="http://schemas.microsoft.com/office/drawing/2014/main" id="{DB5CD70C-8EEE-4BCF-995A-2F0FBD65D4B3}"/>
              </a:ext>
            </a:extLst>
          </p:cNvPr>
          <p:cNvSpPr/>
          <p:nvPr/>
        </p:nvSpPr>
        <p:spPr>
          <a:xfrm>
            <a:off x="9453566" y="3037288"/>
            <a:ext cx="2235610" cy="2397026"/>
          </a:xfrm>
          <a:prstGeom prst="rect">
            <a:avLst/>
          </a:prstGeom>
        </p:spPr>
        <p:txBody>
          <a:bodyPr wrap="square" lIns="89642" tIns="89642" bIns="89642">
            <a:spAutoFit/>
          </a:bodyPr>
          <a:lstStyle/>
          <a:p>
            <a:pPr marL="0" marR="0" lvl="0" indent="0" algn="ctr" defTabSz="9141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a:ea typeface="+mn-ea"/>
                <a:cs typeface="+mn-cs"/>
              </a:rPr>
              <a:t>Build awareness, deployment, onboarding, and continuous measurement and feedback into the plan including success stories</a:t>
            </a:r>
          </a:p>
        </p:txBody>
      </p:sp>
      <p:sp>
        <p:nvSpPr>
          <p:cNvPr id="33" name="Rectangle 32">
            <a:extLst>
              <a:ext uri="{FF2B5EF4-FFF2-40B4-BE49-F238E27FC236}">
                <a16:creationId xmlns:a16="http://schemas.microsoft.com/office/drawing/2014/main" id="{10E29F16-493F-4461-A455-7FE16120C14D}"/>
              </a:ext>
            </a:extLst>
          </p:cNvPr>
          <p:cNvSpPr/>
          <p:nvPr/>
        </p:nvSpPr>
        <p:spPr bwMode="auto">
          <a:xfrm>
            <a:off x="2918206" y="5319059"/>
            <a:ext cx="1828800" cy="825639"/>
          </a:xfrm>
          <a:prstGeom prst="rect">
            <a:avLst/>
          </a:prstGeom>
          <a:solidFill>
            <a:schemeClr val="bg2"/>
          </a:solidFill>
          <a:ln w="9525" cap="rnd">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14286">
                      <a:srgbClr val="0078D4"/>
                    </a:gs>
                    <a:gs pos="45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Define strategy and scenarios</a:t>
            </a:r>
          </a:p>
        </p:txBody>
      </p:sp>
      <p:sp>
        <p:nvSpPr>
          <p:cNvPr id="39" name="Rectangle 38">
            <a:extLst>
              <a:ext uri="{FF2B5EF4-FFF2-40B4-BE49-F238E27FC236}">
                <a16:creationId xmlns:a16="http://schemas.microsoft.com/office/drawing/2014/main" id="{7F860512-8DFB-401F-A6D7-67730B6FF996}"/>
              </a:ext>
            </a:extLst>
          </p:cNvPr>
          <p:cNvSpPr/>
          <p:nvPr/>
        </p:nvSpPr>
        <p:spPr bwMode="auto">
          <a:xfrm>
            <a:off x="5136468" y="2014023"/>
            <a:ext cx="1828800" cy="548640"/>
          </a:xfrm>
          <a:prstGeom prst="rect">
            <a:avLst/>
          </a:prstGeom>
          <a:solidFill>
            <a:schemeClr val="bg2"/>
          </a:solidFill>
          <a:ln w="9525" cap="rnd">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14286">
                      <a:srgbClr val="0078D4"/>
                    </a:gs>
                    <a:gs pos="45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Assess readiness</a:t>
            </a:r>
          </a:p>
        </p:txBody>
      </p:sp>
      <p:sp>
        <p:nvSpPr>
          <p:cNvPr id="40" name="Rectangle 39">
            <a:extLst>
              <a:ext uri="{FF2B5EF4-FFF2-40B4-BE49-F238E27FC236}">
                <a16:creationId xmlns:a16="http://schemas.microsoft.com/office/drawing/2014/main" id="{84C7F3CB-16B1-49A7-B35C-747DA1293C96}"/>
              </a:ext>
            </a:extLst>
          </p:cNvPr>
          <p:cNvSpPr/>
          <p:nvPr/>
        </p:nvSpPr>
        <p:spPr bwMode="auto">
          <a:xfrm>
            <a:off x="7410230" y="5086719"/>
            <a:ext cx="1828800" cy="548640"/>
          </a:xfrm>
          <a:prstGeom prst="rect">
            <a:avLst/>
          </a:prstGeom>
          <a:solidFill>
            <a:schemeClr val="bg2"/>
          </a:solidFill>
          <a:ln w="9525" cap="rnd">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14286">
                      <a:srgbClr val="0078D4"/>
                    </a:gs>
                    <a:gs pos="45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Build plan</a:t>
            </a:r>
          </a:p>
        </p:txBody>
      </p:sp>
      <p:sp>
        <p:nvSpPr>
          <p:cNvPr id="41" name="Rectangle 40">
            <a:extLst>
              <a:ext uri="{FF2B5EF4-FFF2-40B4-BE49-F238E27FC236}">
                <a16:creationId xmlns:a16="http://schemas.microsoft.com/office/drawing/2014/main" id="{C303B042-0B68-4F59-984E-B52BB91676F3}"/>
              </a:ext>
            </a:extLst>
          </p:cNvPr>
          <p:cNvSpPr/>
          <p:nvPr/>
        </p:nvSpPr>
        <p:spPr bwMode="auto">
          <a:xfrm>
            <a:off x="9622781" y="2376410"/>
            <a:ext cx="1828800" cy="548640"/>
          </a:xfrm>
          <a:prstGeom prst="rect">
            <a:avLst/>
          </a:prstGeom>
          <a:solidFill>
            <a:schemeClr val="bg2"/>
          </a:solidFill>
          <a:ln w="9525" cap="rnd">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14286">
                      <a:srgbClr val="0078D4"/>
                    </a:gs>
                    <a:gs pos="45000">
                      <a:srgbClr val="0078D4"/>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Onboard employees</a:t>
            </a:r>
          </a:p>
        </p:txBody>
      </p:sp>
    </p:spTree>
    <p:extLst>
      <p:ext uri="{BB962C8B-B14F-4D97-AF65-F5344CB8AC3E}">
        <p14:creationId xmlns:p14="http://schemas.microsoft.com/office/powerpoint/2010/main" val="88325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250"/>
                                        <p:tgtEl>
                                          <p:spTgt spid="18"/>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9"/>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childTnLst>
                                </p:cTn>
                              </p:par>
                              <p:par>
                                <p:cTn id="15" presetID="63" presetClass="path" presetSubtype="0" decel="100000" fill="hold" grpId="1" nodeType="withEffect">
                                  <p:stCondLst>
                                    <p:cond delay="0"/>
                                  </p:stCondLst>
                                  <p:childTnLst>
                                    <p:animMotion origin="layout" path="M 3.0457E-6 -7.26282E-8 L -0.00013 0.04562 " pathEditMode="relative" rAng="0" ptsTypes="AA">
                                      <p:cBhvr>
                                        <p:cTn id="16" dur="750" spd="-100000" fill="hold"/>
                                        <p:tgtEl>
                                          <p:spTgt spid="24"/>
                                        </p:tgtEl>
                                        <p:attrNameLst>
                                          <p:attrName>ppt_x</p:attrName>
                                          <p:attrName>ppt_y</p:attrName>
                                        </p:attrNameLst>
                                      </p:cBhvr>
                                      <p:rCtr x="-13" y="2270"/>
                                    </p:animMotion>
                                  </p:childTnLst>
                                </p:cTn>
                              </p:par>
                              <p:par>
                                <p:cTn id="17" presetID="10" presetClass="entr" presetSubtype="0" fill="hold" grpId="0" nodeType="withEffect">
                                  <p:stCondLst>
                                    <p:cond delay="3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50"/>
                                        <p:tgtEl>
                                          <p:spTgt spid="25"/>
                                        </p:tgtEl>
                                      </p:cBhvr>
                                    </p:animEffect>
                                  </p:childTnLst>
                                </p:cTn>
                              </p:par>
                              <p:par>
                                <p:cTn id="20" presetID="63" presetClass="path" presetSubtype="0" decel="100000" fill="hold" grpId="1" nodeType="withEffect">
                                  <p:stCondLst>
                                    <p:cond delay="100"/>
                                  </p:stCondLst>
                                  <p:childTnLst>
                                    <p:animMotion origin="layout" path="M 1.84835E-6 3.17749E-8 L 1.84835E-6 -0.0438 " pathEditMode="relative" rAng="0" ptsTypes="AA">
                                      <p:cBhvr>
                                        <p:cTn id="21" dur="750" spd="-100000" fill="hold"/>
                                        <p:tgtEl>
                                          <p:spTgt spid="25"/>
                                        </p:tgtEl>
                                        <p:attrNameLst>
                                          <p:attrName>ppt_x</p:attrName>
                                          <p:attrName>ppt_y</p:attrName>
                                        </p:attrNameLst>
                                      </p:cBhvr>
                                      <p:rCtr x="0" y="-2202"/>
                                    </p:animMotion>
                                  </p:childTnLst>
                                </p:cTn>
                              </p:par>
                              <p:par>
                                <p:cTn id="22" presetID="10" presetClass="entr" presetSubtype="0" fill="hold" grpId="0" nodeType="withEffect">
                                  <p:stCondLst>
                                    <p:cond delay="45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63" presetClass="path" presetSubtype="0" decel="100000" fill="hold" grpId="1" nodeType="withEffect">
                                  <p:stCondLst>
                                    <p:cond delay="200"/>
                                  </p:stCondLst>
                                  <p:childTnLst>
                                    <p:animMotion origin="layout" path="M -3.52055E-6 -1.81571E-7 L -0.00012 0.04562 " pathEditMode="relative" rAng="0" ptsTypes="AA">
                                      <p:cBhvr>
                                        <p:cTn id="26" dur="750" spd="-100000" fill="hold"/>
                                        <p:tgtEl>
                                          <p:spTgt spid="26"/>
                                        </p:tgtEl>
                                        <p:attrNameLst>
                                          <p:attrName>ppt_x</p:attrName>
                                          <p:attrName>ppt_y</p:attrName>
                                        </p:attrNameLst>
                                      </p:cBhvr>
                                      <p:rCtr x="-13" y="2270"/>
                                    </p:animMotion>
                                  </p:childTnLst>
                                </p:cTn>
                              </p:par>
                              <p:par>
                                <p:cTn id="27" presetID="10" presetClass="entr" presetSubtype="0" fill="hold" grpId="0" nodeType="withEffect">
                                  <p:stCondLst>
                                    <p:cond delay="55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50"/>
                                        <p:tgtEl>
                                          <p:spTgt spid="27"/>
                                        </p:tgtEl>
                                      </p:cBhvr>
                                    </p:animEffect>
                                  </p:childTnLst>
                                </p:cTn>
                              </p:par>
                              <p:par>
                                <p:cTn id="30" presetID="63" presetClass="path" presetSubtype="0" decel="100000" fill="hold" grpId="1" nodeType="withEffect">
                                  <p:stCondLst>
                                    <p:cond delay="300"/>
                                  </p:stCondLst>
                                  <p:childTnLst>
                                    <p:animMotion origin="layout" path="M 1.84835E-6 3.17749E-8 L 1.84835E-6 -0.0438 " pathEditMode="relative" rAng="0" ptsTypes="AA">
                                      <p:cBhvr>
                                        <p:cTn id="31" dur="750" spd="-100000" fill="hold"/>
                                        <p:tgtEl>
                                          <p:spTgt spid="27"/>
                                        </p:tgtEl>
                                        <p:attrNameLst>
                                          <p:attrName>ppt_x</p:attrName>
                                          <p:attrName>ppt_y</p:attrName>
                                        </p:attrNameLst>
                                      </p:cBhvr>
                                      <p:rCtr x="0" y="-2202"/>
                                    </p:animMotion>
                                  </p:childTnLst>
                                </p:cTn>
                              </p:par>
                              <p:par>
                                <p:cTn id="32" presetID="10" presetClass="entr" presetSubtype="0" fill="hold" grpId="0" nodeType="withEffect">
                                  <p:stCondLst>
                                    <p:cond delay="6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250"/>
                                        <p:tgtEl>
                                          <p:spTgt spid="28"/>
                                        </p:tgtEl>
                                      </p:cBhvr>
                                    </p:animEffect>
                                  </p:childTnLst>
                                </p:cTn>
                              </p:par>
                              <p:par>
                                <p:cTn id="35" presetID="63" presetClass="path" presetSubtype="0" decel="100000" fill="hold" grpId="1" nodeType="withEffect">
                                  <p:stCondLst>
                                    <p:cond delay="400"/>
                                  </p:stCondLst>
                                  <p:childTnLst>
                                    <p:animMotion origin="layout" path="M -3.52055E-6 -1.81571E-7 L -0.00012 0.04562 " pathEditMode="relative" rAng="0" ptsTypes="AA">
                                      <p:cBhvr>
                                        <p:cTn id="36" dur="750" spd="-100000" fill="hold"/>
                                        <p:tgtEl>
                                          <p:spTgt spid="28"/>
                                        </p:tgtEl>
                                        <p:attrNameLst>
                                          <p:attrName>ppt_x</p:attrName>
                                          <p:attrName>ppt_y</p:attrName>
                                        </p:attrNameLst>
                                      </p:cBhvr>
                                      <p:rCtr x="-13" y="2270"/>
                                    </p:animMotion>
                                  </p:childTnLst>
                                </p:cTn>
                              </p:par>
                              <p:par>
                                <p:cTn id="37" presetID="1" presetClass="entr" presetSubtype="0" fill="hold" grpId="0" nodeType="withEffect">
                                  <p:stCondLst>
                                    <p:cond delay="250"/>
                                  </p:stCondLst>
                                  <p:childTnLst>
                                    <p:set>
                                      <p:cBhvr>
                                        <p:cTn id="38" dur="1" fill="hold">
                                          <p:stCondLst>
                                            <p:cond delay="0"/>
                                          </p:stCondLst>
                                        </p:cTn>
                                        <p:tgtEl>
                                          <p:spTgt spid="33"/>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33"/>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9"/>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9"/>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40"/>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41"/>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41"/>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24" grpId="0"/>
      <p:bldP spid="24" grpId="1"/>
      <p:bldP spid="25" grpId="0"/>
      <p:bldP spid="25" grpId="1"/>
      <p:bldP spid="26" grpId="0"/>
      <p:bldP spid="26" grpId="1"/>
      <p:bldP spid="27" grpId="0"/>
      <p:bldP spid="27" grpId="1"/>
      <p:bldP spid="28" grpId="0"/>
      <p:bldP spid="28" grpId="1"/>
      <p:bldP spid="33" grpId="0" animBg="1"/>
      <p:bldP spid="33"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86561" y="469783"/>
            <a:ext cx="11048301" cy="5817870"/>
          </a:xfrm>
          <a:prstGeom prst="rect">
            <a:avLst/>
          </a:prstGeom>
          <a:noFill/>
          <a:ln w="28575" cap="sq">
            <a:solidFill>
              <a:schemeClr val="bg1">
                <a:lumMod val="90000"/>
              </a:schemeClr>
            </a:solidFill>
            <a:prstDash val="lgDash"/>
            <a:miter lim="800000"/>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NZ" sz="1765" b="0" i="0" u="none" strike="noStrike" kern="1200" cap="none" spc="0" normalizeH="0" baseline="0" noProof="0">
              <a:ln>
                <a:noFill/>
              </a:ln>
              <a:solidFill>
                <a:srgbClr val="E4DED8"/>
              </a:solidFill>
              <a:effectLst/>
              <a:uLnTx/>
              <a:uFillTx/>
              <a:latin typeface="Segoe UI"/>
              <a:ea typeface="+mn-ea"/>
              <a:cs typeface="+mn-cs"/>
            </a:endParaRPr>
          </a:p>
        </p:txBody>
      </p:sp>
      <p:grpSp>
        <p:nvGrpSpPr>
          <p:cNvPr id="12" name="Group 11"/>
          <p:cNvGrpSpPr/>
          <p:nvPr/>
        </p:nvGrpSpPr>
        <p:grpSpPr>
          <a:xfrm>
            <a:off x="1509986" y="1633013"/>
            <a:ext cx="345076" cy="345076"/>
            <a:chOff x="2928683" y="2779462"/>
            <a:chExt cx="352044" cy="352044"/>
          </a:xfrm>
        </p:grpSpPr>
        <p:sp>
          <p:nvSpPr>
            <p:cNvPr id="4" name="Oval 3"/>
            <p:cNvSpPr/>
            <p:nvPr/>
          </p:nvSpPr>
          <p:spPr>
            <a:xfrm>
              <a:off x="2928683" y="2779462"/>
              <a:ext cx="352044" cy="352044"/>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8" name="Oval 7"/>
            <p:cNvSpPr/>
            <p:nvPr/>
          </p:nvSpPr>
          <p:spPr>
            <a:xfrm>
              <a:off x="2967545" y="2818324"/>
              <a:ext cx="274320" cy="274320"/>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grpSp>
      <p:grpSp>
        <p:nvGrpSpPr>
          <p:cNvPr id="11" name="Group 10"/>
          <p:cNvGrpSpPr/>
          <p:nvPr/>
        </p:nvGrpSpPr>
        <p:grpSpPr>
          <a:xfrm>
            <a:off x="3571543" y="1633013"/>
            <a:ext cx="345076" cy="345076"/>
            <a:chOff x="5004371" y="2779462"/>
            <a:chExt cx="352044" cy="352044"/>
          </a:xfrm>
        </p:grpSpPr>
        <p:sp>
          <p:nvSpPr>
            <p:cNvPr id="16" name="Oval 15"/>
            <p:cNvSpPr/>
            <p:nvPr/>
          </p:nvSpPr>
          <p:spPr>
            <a:xfrm>
              <a:off x="5004371" y="2779462"/>
              <a:ext cx="352044" cy="352044"/>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23" name="Oval 22"/>
            <p:cNvSpPr/>
            <p:nvPr/>
          </p:nvSpPr>
          <p:spPr>
            <a:xfrm>
              <a:off x="5043233" y="2818324"/>
              <a:ext cx="274320" cy="274320"/>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grpSp>
      <p:grpSp>
        <p:nvGrpSpPr>
          <p:cNvPr id="10" name="Group 9"/>
          <p:cNvGrpSpPr/>
          <p:nvPr/>
        </p:nvGrpSpPr>
        <p:grpSpPr>
          <a:xfrm>
            <a:off x="5885414" y="1643105"/>
            <a:ext cx="345076" cy="345076"/>
            <a:chOff x="7080059" y="2779462"/>
            <a:chExt cx="352044" cy="352044"/>
          </a:xfrm>
        </p:grpSpPr>
        <p:sp>
          <p:nvSpPr>
            <p:cNvPr id="18" name="Oval 17"/>
            <p:cNvSpPr/>
            <p:nvPr/>
          </p:nvSpPr>
          <p:spPr>
            <a:xfrm>
              <a:off x="7080059" y="2779462"/>
              <a:ext cx="352044" cy="352044"/>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24" name="Oval 23"/>
            <p:cNvSpPr/>
            <p:nvPr/>
          </p:nvSpPr>
          <p:spPr>
            <a:xfrm>
              <a:off x="7118921" y="2818324"/>
              <a:ext cx="274320" cy="274320"/>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grpSp>
      <p:grpSp>
        <p:nvGrpSpPr>
          <p:cNvPr id="9" name="Group 8"/>
          <p:cNvGrpSpPr/>
          <p:nvPr/>
        </p:nvGrpSpPr>
        <p:grpSpPr>
          <a:xfrm>
            <a:off x="7908878" y="1638059"/>
            <a:ext cx="345076" cy="345076"/>
            <a:chOff x="9155747" y="2779462"/>
            <a:chExt cx="352044" cy="352044"/>
          </a:xfrm>
        </p:grpSpPr>
        <p:sp>
          <p:nvSpPr>
            <p:cNvPr id="19" name="Oval 18"/>
            <p:cNvSpPr/>
            <p:nvPr/>
          </p:nvSpPr>
          <p:spPr>
            <a:xfrm>
              <a:off x="9155747" y="2779462"/>
              <a:ext cx="352044" cy="352044"/>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25" name="Oval 24"/>
            <p:cNvSpPr/>
            <p:nvPr/>
          </p:nvSpPr>
          <p:spPr>
            <a:xfrm>
              <a:off x="9194609" y="2818324"/>
              <a:ext cx="274320" cy="274320"/>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grpSp>
      <p:cxnSp>
        <p:nvCxnSpPr>
          <p:cNvPr id="27" name="Straight Connector 26"/>
          <p:cNvCxnSpPr>
            <a:stCxn id="4" idx="6"/>
            <a:endCxn id="16" idx="2"/>
          </p:cNvCxnSpPr>
          <p:nvPr/>
        </p:nvCxnSpPr>
        <p:spPr>
          <a:xfrm>
            <a:off x="1855062" y="1805551"/>
            <a:ext cx="1716481" cy="0"/>
          </a:xfrm>
          <a:prstGeom prst="line">
            <a:avLst/>
          </a:prstGeom>
          <a:ln w="158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6"/>
            <a:endCxn id="18" idx="2"/>
          </p:cNvCxnSpPr>
          <p:nvPr/>
        </p:nvCxnSpPr>
        <p:spPr>
          <a:xfrm>
            <a:off x="3916619" y="1805551"/>
            <a:ext cx="1968795" cy="0"/>
          </a:xfrm>
          <a:prstGeom prst="line">
            <a:avLst/>
          </a:prstGeom>
          <a:ln w="158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8" idx="6"/>
            <a:endCxn id="19" idx="2"/>
          </p:cNvCxnSpPr>
          <p:nvPr/>
        </p:nvCxnSpPr>
        <p:spPr>
          <a:xfrm flipV="1">
            <a:off x="6230490" y="1810597"/>
            <a:ext cx="1678388" cy="0"/>
          </a:xfrm>
          <a:prstGeom prst="line">
            <a:avLst/>
          </a:prstGeom>
          <a:ln w="158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667312" y="2056847"/>
            <a:ext cx="2157168" cy="3076884"/>
            <a:chOff x="1927558" y="3587733"/>
            <a:chExt cx="2200734" cy="3139032"/>
          </a:xfrm>
        </p:grpSpPr>
        <p:sp>
          <p:nvSpPr>
            <p:cNvPr id="33" name="TextBox 32"/>
            <p:cNvSpPr txBox="1"/>
            <p:nvPr/>
          </p:nvSpPr>
          <p:spPr>
            <a:xfrm>
              <a:off x="2047542" y="3587733"/>
              <a:ext cx="1967326" cy="546348"/>
            </a:xfrm>
            <a:prstGeom prst="rect">
              <a:avLst/>
            </a:prstGeom>
          </p:spPr>
          <p:txBody>
            <a:bodyPr wrap="square" rtlCol="0" anchor="ctr">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rPr>
                <a:t>Project Team &amp; Stakeholders</a:t>
              </a:r>
              <a:endParaRPr kumimoji="0" lang="en-NZ" sz="16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38" name="TextBox 37"/>
            <p:cNvSpPr txBox="1"/>
            <p:nvPr/>
          </p:nvSpPr>
          <p:spPr>
            <a:xfrm>
              <a:off x="1927558" y="4381236"/>
              <a:ext cx="2200734" cy="2345529"/>
            </a:xfrm>
            <a:prstGeom prst="rect">
              <a:avLst/>
            </a:prstGeom>
          </p:spPr>
          <p:txBody>
            <a:bodyPr wrap="square" rtlCol="0" anchor="t" anchorCtr="0">
              <a:spAutoFit/>
            </a:bodyPr>
            <a:lstStyle/>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Recruit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Executive Sponsors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Identify your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stakeholders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Locate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early adopters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Nominate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Champions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Build a multi-disciplinary team including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business leaders &amp; technical talent</a:t>
              </a:r>
              <a:endParaRPr kumimoji="0" lang="en-NZ"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p:txBody>
        </p:sp>
      </p:grpSp>
      <p:grpSp>
        <p:nvGrpSpPr>
          <p:cNvPr id="44" name="Group 43"/>
          <p:cNvGrpSpPr/>
          <p:nvPr/>
        </p:nvGrpSpPr>
        <p:grpSpPr>
          <a:xfrm>
            <a:off x="2785056" y="2063363"/>
            <a:ext cx="1918050" cy="3342750"/>
            <a:chOff x="4253443" y="3554552"/>
            <a:chExt cx="1956789" cy="3410268"/>
          </a:xfrm>
        </p:grpSpPr>
        <p:sp>
          <p:nvSpPr>
            <p:cNvPr id="34" name="TextBox 33"/>
            <p:cNvSpPr txBox="1"/>
            <p:nvPr/>
          </p:nvSpPr>
          <p:spPr>
            <a:xfrm>
              <a:off x="4253443" y="3554552"/>
              <a:ext cx="1956789" cy="546348"/>
            </a:xfrm>
            <a:prstGeom prst="rect">
              <a:avLst/>
            </a:prstGeom>
          </p:spPr>
          <p:txBody>
            <a:bodyPr wrap="square" rtlCol="0" anchor="ctr">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rPr>
                <a:t>Strategy &amp; Scenarios</a:t>
              </a:r>
            </a:p>
          </p:txBody>
        </p:sp>
        <p:sp>
          <p:nvSpPr>
            <p:cNvPr id="39" name="TextBox 38"/>
            <p:cNvSpPr txBox="1"/>
            <p:nvPr/>
          </p:nvSpPr>
          <p:spPr>
            <a:xfrm>
              <a:off x="4449752" y="4341408"/>
              <a:ext cx="1757869" cy="2623412"/>
            </a:xfrm>
            <a:prstGeom prst="rect">
              <a:avLst/>
            </a:prstGeom>
          </p:spPr>
          <p:txBody>
            <a:bodyPr wrap="square" rtlCol="0" anchor="t" anchorCtr="0">
              <a:spAutoFit/>
            </a:bodyPr>
            <a:lstStyle/>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Define the service strategy: </a:t>
              </a: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Align business and technical needs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Define program goals by phase</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Identify &amp; prioritize business scenarios &amp; core capabilities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Select success measures</a:t>
              </a:r>
              <a:endParaRPr kumimoji="0" lang="en-NZ"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p:txBody>
        </p:sp>
      </p:grpSp>
      <p:grpSp>
        <p:nvGrpSpPr>
          <p:cNvPr id="45" name="Group 44"/>
          <p:cNvGrpSpPr/>
          <p:nvPr/>
        </p:nvGrpSpPr>
        <p:grpSpPr>
          <a:xfrm>
            <a:off x="4934058" y="2112532"/>
            <a:ext cx="2206525" cy="3099682"/>
            <a:chOff x="6173229" y="3656888"/>
            <a:chExt cx="2251092" cy="2781837"/>
          </a:xfrm>
        </p:grpSpPr>
        <p:sp>
          <p:nvSpPr>
            <p:cNvPr id="35" name="TextBox 34"/>
            <p:cNvSpPr txBox="1"/>
            <p:nvPr/>
          </p:nvSpPr>
          <p:spPr>
            <a:xfrm>
              <a:off x="6173229" y="3656888"/>
              <a:ext cx="2251092" cy="480617"/>
            </a:xfrm>
            <a:prstGeom prst="rect">
              <a:avLst/>
            </a:prstGeom>
          </p:spPr>
          <p:txBody>
            <a:bodyPr wrap="square" rtlCol="0" anchor="ctr">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rPr>
                <a:t>Organization &amp; Technical Readiness</a:t>
              </a:r>
              <a:endParaRPr kumimoji="0" lang="en-NZ"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40" name="TextBox 39"/>
            <p:cNvSpPr txBox="1"/>
            <p:nvPr/>
          </p:nvSpPr>
          <p:spPr>
            <a:xfrm>
              <a:off x="6396516" y="4304950"/>
              <a:ext cx="1957184" cy="2133775"/>
            </a:xfrm>
            <a:prstGeom prst="rect">
              <a:avLst/>
            </a:prstGeom>
          </p:spPr>
          <p:txBody>
            <a:bodyPr wrap="square" rtlCol="0" anchor="t" anchorCtr="0">
              <a:spAutoFit/>
            </a:bodyPr>
            <a:lstStyle/>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1"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Assess organizational readiness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Technical readiness workstream incl. security &amp; service governance</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Support &amp; feedback readiness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Segoe UI" panose="020B0502040204020203" pitchFamily="34" charset="0"/>
                  <a:cs typeface="Segoe UI Semilight" panose="020B0402040204020203" pitchFamily="34" charset="0"/>
                </a:rPr>
                <a:t>Enable metrics &amp; reporting</a:t>
              </a:r>
            </a:p>
          </p:txBody>
        </p:sp>
      </p:grpSp>
      <p:grpSp>
        <p:nvGrpSpPr>
          <p:cNvPr id="46" name="Group 45"/>
          <p:cNvGrpSpPr/>
          <p:nvPr/>
        </p:nvGrpSpPr>
        <p:grpSpPr>
          <a:xfrm>
            <a:off x="7169306" y="2094279"/>
            <a:ext cx="2038999" cy="4161297"/>
            <a:chOff x="8461264" y="3633587"/>
            <a:chExt cx="2039652" cy="4245348"/>
          </a:xfrm>
        </p:grpSpPr>
        <p:sp>
          <p:nvSpPr>
            <p:cNvPr id="13" name="TextBox 12"/>
            <p:cNvSpPr txBox="1"/>
            <p:nvPr/>
          </p:nvSpPr>
          <p:spPr>
            <a:xfrm>
              <a:off x="8461264" y="3633587"/>
              <a:ext cx="1919667" cy="546348"/>
            </a:xfrm>
            <a:prstGeom prst="rect">
              <a:avLst/>
            </a:prstGeom>
          </p:spPr>
          <p:txBody>
            <a:bodyPr wrap="square" rtlCol="0" anchor="ctr">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rPr>
                <a:t>Deployment &amp; User Acceptance</a:t>
              </a:r>
              <a:endParaRPr kumimoji="0" lang="en-NZ"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41" name="TextBox 40"/>
            <p:cNvSpPr txBox="1"/>
            <p:nvPr/>
          </p:nvSpPr>
          <p:spPr>
            <a:xfrm>
              <a:off x="8581866" y="4388902"/>
              <a:ext cx="1919050" cy="3490033"/>
            </a:xfrm>
            <a:prstGeom prst="rect">
              <a:avLst/>
            </a:prstGeom>
          </p:spPr>
          <p:txBody>
            <a:bodyPr wrap="square" rtlCol="0" anchor="t" anchorCtr="0">
              <a:spAutoFit/>
            </a:bodyPr>
            <a:lstStyle/>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Proof of concept  (POC) builds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Early Adopter Programs</a:t>
              </a:r>
              <a:endParaRPr kumimoji="0" lang="en-NZ"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Champion awareness &amp; education</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Managed scope </a:t>
              </a:r>
              <a:b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b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of change</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Feedback informs program plan</a:t>
              </a:r>
            </a:p>
            <a:p>
              <a:pPr marL="0" marR="0" lvl="0" indent="0" algn="l" defTabSz="914225" rtl="0" eaLnBrk="1" fontAlgn="auto" latinLnBrk="0" hangingPunct="1">
                <a:lnSpc>
                  <a:spcPct val="90000"/>
                </a:lnSpc>
                <a:spcBef>
                  <a:spcPts val="882"/>
                </a:spcBef>
                <a:spcAft>
                  <a:spcPts val="0"/>
                </a:spcAft>
                <a:buClrTx/>
                <a:buSzTx/>
                <a:buFontTx/>
                <a:buNone/>
                <a:tabLst/>
                <a:defRPr/>
              </a:pPr>
              <a:endPar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a:p>
              <a:pPr marL="0" marR="0" lvl="0" indent="0" algn="l" defTabSz="914225" rtl="0" eaLnBrk="1" fontAlgn="auto" latinLnBrk="0" hangingPunct="1">
                <a:lnSpc>
                  <a:spcPct val="90000"/>
                </a:lnSpc>
                <a:spcBef>
                  <a:spcPts val="882"/>
                </a:spcBef>
                <a:spcAft>
                  <a:spcPts val="0"/>
                </a:spcAft>
                <a:buClrTx/>
                <a:buSzTx/>
                <a:buFontTx/>
                <a:buNone/>
                <a:tabLst/>
                <a:defRPr/>
              </a:pPr>
              <a:endPar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a:p>
              <a:pPr marL="0" marR="0" lvl="0" indent="0" algn="l" defTabSz="914225" rtl="0" eaLnBrk="1" fontAlgn="auto" latinLnBrk="0" hangingPunct="1">
                <a:lnSpc>
                  <a:spcPct val="90000"/>
                </a:lnSpc>
                <a:spcBef>
                  <a:spcPts val="882"/>
                </a:spcBef>
                <a:spcAft>
                  <a:spcPts val="0"/>
                </a:spcAft>
                <a:buClrTx/>
                <a:buSzTx/>
                <a:buFontTx/>
                <a:buNone/>
                <a:tabLst/>
                <a:defRPr/>
              </a:pPr>
              <a:endParaRPr kumimoji="0" lang="en-NZ"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p:txBody>
        </p:sp>
      </p:grpSp>
      <p:grpSp>
        <p:nvGrpSpPr>
          <p:cNvPr id="17" name="Group 16">
            <a:extLst>
              <a:ext uri="{FF2B5EF4-FFF2-40B4-BE49-F238E27FC236}">
                <a16:creationId xmlns:a16="http://schemas.microsoft.com/office/drawing/2014/main" id="{CE14318C-D8C4-48F6-AE19-4D0FF66C38CA}"/>
              </a:ext>
            </a:extLst>
          </p:cNvPr>
          <p:cNvGrpSpPr/>
          <p:nvPr/>
        </p:nvGrpSpPr>
        <p:grpSpPr>
          <a:xfrm>
            <a:off x="1680319" y="6003478"/>
            <a:ext cx="8831363" cy="598949"/>
            <a:chOff x="1757745" y="6003478"/>
            <a:chExt cx="8831363" cy="598949"/>
          </a:xfrm>
        </p:grpSpPr>
        <p:sp>
          <p:nvSpPr>
            <p:cNvPr id="6" name="Rectangle 5">
              <a:extLst>
                <a:ext uri="{FF2B5EF4-FFF2-40B4-BE49-F238E27FC236}">
                  <a16:creationId xmlns:a16="http://schemas.microsoft.com/office/drawing/2014/main" id="{3C399EA3-B5B8-4A15-BED0-BFE4ABEB831E}"/>
                </a:ext>
              </a:extLst>
            </p:cNvPr>
            <p:cNvSpPr/>
            <p:nvPr/>
          </p:nvSpPr>
          <p:spPr>
            <a:xfrm>
              <a:off x="2278599" y="6090191"/>
              <a:ext cx="7789653" cy="4225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rPr>
                <a:t>Outcomes – Cultural and Digital Transformation </a:t>
              </a:r>
            </a:p>
          </p:txBody>
        </p:sp>
        <p:sp>
          <p:nvSpPr>
            <p:cNvPr id="5" name="Isosceles Triangle 4">
              <a:extLst>
                <a:ext uri="{FF2B5EF4-FFF2-40B4-BE49-F238E27FC236}">
                  <a16:creationId xmlns:a16="http://schemas.microsoft.com/office/drawing/2014/main" id="{ABC412EC-DF57-4D21-8A14-4C6F9CDE2974}"/>
                </a:ext>
              </a:extLst>
            </p:cNvPr>
            <p:cNvSpPr/>
            <p:nvPr/>
          </p:nvSpPr>
          <p:spPr>
            <a:xfrm rot="16200000">
              <a:off x="1723599" y="6037624"/>
              <a:ext cx="595993" cy="527702"/>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37" name="Isosceles Triangle 36">
              <a:extLst>
                <a:ext uri="{FF2B5EF4-FFF2-40B4-BE49-F238E27FC236}">
                  <a16:creationId xmlns:a16="http://schemas.microsoft.com/office/drawing/2014/main" id="{AD6EE955-2523-46FA-828C-D90BE6653830}"/>
                </a:ext>
              </a:extLst>
            </p:cNvPr>
            <p:cNvSpPr/>
            <p:nvPr/>
          </p:nvSpPr>
          <p:spPr>
            <a:xfrm rot="5400000">
              <a:off x="10027260" y="6040580"/>
              <a:ext cx="595993" cy="527702"/>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grpSp>
      <p:grpSp>
        <p:nvGrpSpPr>
          <p:cNvPr id="42" name="Group 41">
            <a:extLst>
              <a:ext uri="{FF2B5EF4-FFF2-40B4-BE49-F238E27FC236}">
                <a16:creationId xmlns:a16="http://schemas.microsoft.com/office/drawing/2014/main" id="{9693551B-40B9-4246-8D58-A6DACF5BADAC}"/>
              </a:ext>
            </a:extLst>
          </p:cNvPr>
          <p:cNvGrpSpPr/>
          <p:nvPr/>
        </p:nvGrpSpPr>
        <p:grpSpPr>
          <a:xfrm>
            <a:off x="10135617" y="1633013"/>
            <a:ext cx="345076" cy="345076"/>
            <a:chOff x="9155747" y="2779462"/>
            <a:chExt cx="352044" cy="352044"/>
          </a:xfrm>
        </p:grpSpPr>
        <p:sp>
          <p:nvSpPr>
            <p:cNvPr id="47" name="Oval 46">
              <a:extLst>
                <a:ext uri="{FF2B5EF4-FFF2-40B4-BE49-F238E27FC236}">
                  <a16:creationId xmlns:a16="http://schemas.microsoft.com/office/drawing/2014/main" id="{B5AAEE44-49E5-4102-B3AE-D55850A84A86}"/>
                </a:ext>
              </a:extLst>
            </p:cNvPr>
            <p:cNvSpPr/>
            <p:nvPr/>
          </p:nvSpPr>
          <p:spPr>
            <a:xfrm>
              <a:off x="9155747" y="2779462"/>
              <a:ext cx="352044" cy="352044"/>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48" name="Oval 47">
              <a:extLst>
                <a:ext uri="{FF2B5EF4-FFF2-40B4-BE49-F238E27FC236}">
                  <a16:creationId xmlns:a16="http://schemas.microsoft.com/office/drawing/2014/main" id="{FF1A7794-B743-4B8C-8CEE-CA2F1E880CD7}"/>
                </a:ext>
              </a:extLst>
            </p:cNvPr>
            <p:cNvSpPr/>
            <p:nvPr/>
          </p:nvSpPr>
          <p:spPr>
            <a:xfrm>
              <a:off x="9194609" y="2818324"/>
              <a:ext cx="274320" cy="274320"/>
            </a:xfrm>
            <a:prstGeom prst="ellipse">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grpSp>
      <p:grpSp>
        <p:nvGrpSpPr>
          <p:cNvPr id="49" name="Group 48">
            <a:extLst>
              <a:ext uri="{FF2B5EF4-FFF2-40B4-BE49-F238E27FC236}">
                <a16:creationId xmlns:a16="http://schemas.microsoft.com/office/drawing/2014/main" id="{E99B3D1D-DECA-4AA7-900E-4C1E6E8489FA}"/>
              </a:ext>
            </a:extLst>
          </p:cNvPr>
          <p:cNvGrpSpPr/>
          <p:nvPr/>
        </p:nvGrpSpPr>
        <p:grpSpPr>
          <a:xfrm>
            <a:off x="9383016" y="1983479"/>
            <a:ext cx="1970236" cy="3505734"/>
            <a:chOff x="8486523" y="3564398"/>
            <a:chExt cx="2010028" cy="3576547"/>
          </a:xfrm>
        </p:grpSpPr>
        <p:sp>
          <p:nvSpPr>
            <p:cNvPr id="50" name="TextBox 49">
              <a:extLst>
                <a:ext uri="{FF2B5EF4-FFF2-40B4-BE49-F238E27FC236}">
                  <a16:creationId xmlns:a16="http://schemas.microsoft.com/office/drawing/2014/main" id="{00CD907A-FA55-422A-8306-4655EFF08A7C}"/>
                </a:ext>
              </a:extLst>
            </p:cNvPr>
            <p:cNvSpPr txBox="1"/>
            <p:nvPr/>
          </p:nvSpPr>
          <p:spPr>
            <a:xfrm>
              <a:off x="8486523" y="3564398"/>
              <a:ext cx="1887651" cy="772423"/>
            </a:xfrm>
            <a:prstGeom prst="rect">
              <a:avLst/>
            </a:prstGeom>
          </p:spPr>
          <p:txBody>
            <a:bodyPr wrap="square" rtlCol="0" anchor="ctr">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rPr>
                <a:t>Onboarding &amp; Continuous Improvement</a:t>
              </a:r>
              <a:endParaRPr kumimoji="0" lang="en-NZ"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51" name="TextBox 50">
              <a:extLst>
                <a:ext uri="{FF2B5EF4-FFF2-40B4-BE49-F238E27FC236}">
                  <a16:creationId xmlns:a16="http://schemas.microsoft.com/office/drawing/2014/main" id="{F693615C-E561-4BB6-9A38-D13B0B98A346}"/>
                </a:ext>
              </a:extLst>
            </p:cNvPr>
            <p:cNvSpPr txBox="1"/>
            <p:nvPr/>
          </p:nvSpPr>
          <p:spPr>
            <a:xfrm>
              <a:off x="8717287" y="4432752"/>
              <a:ext cx="1779264" cy="2708193"/>
            </a:xfrm>
            <a:prstGeom prst="rect">
              <a:avLst/>
            </a:prstGeom>
          </p:spPr>
          <p:txBody>
            <a:bodyPr wrap="square" rtlCol="0" anchor="t" anchorCtr="0">
              <a:spAutoFit/>
            </a:bodyPr>
            <a:lstStyle/>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Awareness campaign</a:t>
              </a:r>
              <a:endParaRPr kumimoji="0" lang="en-NZ"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endParaRP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US"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Learning programs: instructor led to self help</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NZ" sz="14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Deployment &amp; onboarding experiences</a:t>
              </a:r>
            </a:p>
            <a:p>
              <a:pPr marL="0" marR="0" lvl="0" indent="0" algn="l" defTabSz="914225" rtl="0" eaLnBrk="1" fontAlgn="auto" latinLnBrk="0" hangingPunct="1">
                <a:lnSpc>
                  <a:spcPct val="90000"/>
                </a:lnSpc>
                <a:spcBef>
                  <a:spcPts val="882"/>
                </a:spcBef>
                <a:spcAft>
                  <a:spcPts val="0"/>
                </a:spcAft>
                <a:buClrTx/>
                <a:buSzTx/>
                <a:buFontTx/>
                <a:buNone/>
                <a:tabLst/>
                <a:defRPr/>
              </a:pPr>
              <a:r>
                <a:rPr kumimoji="0" lang="en-NZ" sz="1600" b="0" i="0" u="none" strike="noStrike" kern="1200" cap="none" spc="0" normalizeH="0" baseline="0" noProof="0" dirty="0">
                  <a:ln>
                    <a:noFill/>
                  </a:ln>
                  <a:gradFill>
                    <a:gsLst>
                      <a:gs pos="19643">
                        <a:srgbClr val="33302E"/>
                      </a:gs>
                      <a:gs pos="27679">
                        <a:srgbClr val="33302E"/>
                      </a:gs>
                    </a:gsLst>
                    <a:lin ang="5400000" scaled="1"/>
                  </a:gradFill>
                  <a:effectLst/>
                  <a:uLnTx/>
                  <a:uFillTx/>
                  <a:latin typeface="Segoe UI"/>
                  <a:ea typeface="+mn-ea"/>
                  <a:cs typeface="Segoe UI Semilight" panose="020B0402040204020203" pitchFamily="34" charset="0"/>
                </a:rPr>
                <a:t>Feedback and continuing education</a:t>
              </a:r>
            </a:p>
          </p:txBody>
        </p:sp>
      </p:grpSp>
      <p:cxnSp>
        <p:nvCxnSpPr>
          <p:cNvPr id="52" name="Straight Connector 51">
            <a:extLst>
              <a:ext uri="{FF2B5EF4-FFF2-40B4-BE49-F238E27FC236}">
                <a16:creationId xmlns:a16="http://schemas.microsoft.com/office/drawing/2014/main" id="{6D4B48A2-6FBD-4D61-97F2-3BF5E91BE6FD}"/>
              </a:ext>
            </a:extLst>
          </p:cNvPr>
          <p:cNvCxnSpPr>
            <a:cxnSpLocks/>
            <a:endCxn id="47" idx="2"/>
          </p:cNvCxnSpPr>
          <p:nvPr/>
        </p:nvCxnSpPr>
        <p:spPr>
          <a:xfrm flipV="1">
            <a:off x="8253954" y="1805551"/>
            <a:ext cx="1881663" cy="0"/>
          </a:xfrm>
          <a:prstGeom prst="line">
            <a:avLst/>
          </a:prstGeom>
          <a:ln w="158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130C6CAE-F5C1-4411-B5C3-E6B96719C71D}"/>
              </a:ext>
            </a:extLst>
          </p:cNvPr>
          <p:cNvSpPr>
            <a:spLocks noGrp="1"/>
          </p:cNvSpPr>
          <p:nvPr>
            <p:ph type="title"/>
          </p:nvPr>
        </p:nvSpPr>
        <p:spPr>
          <a:xfrm>
            <a:off x="588263" y="457200"/>
            <a:ext cx="11018520" cy="553998"/>
          </a:xfrm>
        </p:spPr>
        <p:txBody>
          <a:bodyPr/>
          <a:lstStyle/>
          <a:p>
            <a:r>
              <a:rPr lang="en-US" dirty="0"/>
              <a:t>Adoption Framework</a:t>
            </a:r>
          </a:p>
        </p:txBody>
      </p:sp>
    </p:spTree>
    <p:extLst>
      <p:ext uri="{BB962C8B-B14F-4D97-AF65-F5344CB8AC3E}">
        <p14:creationId xmlns:p14="http://schemas.microsoft.com/office/powerpoint/2010/main" val="315232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250"/>
                                        <p:tgtEl>
                                          <p:spTgt spid="3"/>
                                        </p:tgtEl>
                                      </p:cBhvr>
                                    </p:animEffect>
                                  </p:childTnLst>
                                </p:cTn>
                              </p:par>
                              <p:par>
                                <p:cTn id="8" presetID="10" presetClass="entr" presetSubtype="0" fill="hold" nodeType="withEffect">
                                  <p:stCondLst>
                                    <p:cond delay="4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400"/>
                                        <p:tgtEl>
                                          <p:spTgt spid="12"/>
                                        </p:tgtEl>
                                      </p:cBhvr>
                                    </p:animEffect>
                                  </p:childTnLst>
                                </p:cTn>
                              </p:par>
                              <p:par>
                                <p:cTn id="11" presetID="22" presetClass="entr" presetSubtype="8" fill="hold" nodeType="withEffect">
                                  <p:stCondLst>
                                    <p:cond delay="40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300"/>
                                        <p:tgtEl>
                                          <p:spTgt spid="27"/>
                                        </p:tgtEl>
                                      </p:cBhvr>
                                    </p:animEffect>
                                  </p:childTnLst>
                                </p:cTn>
                              </p:par>
                              <p:par>
                                <p:cTn id="14" presetID="6" presetClass="emph" presetSubtype="0" accel="100000" autoRev="1" fill="hold" nodeType="withEffect">
                                  <p:stCondLst>
                                    <p:cond delay="0"/>
                                  </p:stCondLst>
                                  <p:childTnLst>
                                    <p:animScale>
                                      <p:cBhvr>
                                        <p:cTn id="15" dur="400" fill="hold"/>
                                        <p:tgtEl>
                                          <p:spTgt spid="12"/>
                                        </p:tgtEl>
                                      </p:cBhvr>
                                      <p:by x="80000" y="80000"/>
                                    </p:animScale>
                                  </p:childTnLst>
                                </p:cTn>
                              </p:par>
                              <p:par>
                                <p:cTn id="16" presetID="10" presetClass="entr" presetSubtype="0" fill="hold" nodeType="withEffect">
                                  <p:stCondLst>
                                    <p:cond delay="7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400"/>
                                        <p:tgtEl>
                                          <p:spTgt spid="11"/>
                                        </p:tgtEl>
                                      </p:cBhvr>
                                    </p:animEffect>
                                  </p:childTnLst>
                                </p:cTn>
                              </p:par>
                              <p:par>
                                <p:cTn id="19" presetID="22" presetClass="entr" presetSubtype="8" fill="hold" nodeType="withEffect">
                                  <p:stCondLst>
                                    <p:cond delay="70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300"/>
                                        <p:tgtEl>
                                          <p:spTgt spid="31"/>
                                        </p:tgtEl>
                                      </p:cBhvr>
                                    </p:animEffect>
                                  </p:childTnLst>
                                </p:cTn>
                              </p:par>
                              <p:par>
                                <p:cTn id="22" presetID="6" presetClass="emph" presetSubtype="0" accel="100000" autoRev="1" fill="hold" nodeType="withEffect">
                                  <p:stCondLst>
                                    <p:cond delay="300"/>
                                  </p:stCondLst>
                                  <p:childTnLst>
                                    <p:animScale>
                                      <p:cBhvr>
                                        <p:cTn id="23" dur="400" fill="hold"/>
                                        <p:tgtEl>
                                          <p:spTgt spid="11"/>
                                        </p:tgtEl>
                                      </p:cBhvr>
                                      <p:by x="80000" y="80000"/>
                                    </p:animScale>
                                  </p:childTnLst>
                                </p:cTn>
                              </p:par>
                              <p:par>
                                <p:cTn id="24" presetID="10" presetClass="entr" presetSubtype="0"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400"/>
                                        <p:tgtEl>
                                          <p:spTgt spid="10"/>
                                        </p:tgtEl>
                                      </p:cBhvr>
                                    </p:animEffect>
                                  </p:childTnLst>
                                </p:cTn>
                              </p:par>
                              <p:par>
                                <p:cTn id="27" presetID="22" presetClass="entr" presetSubtype="8" fill="hold" nodeType="withEffect">
                                  <p:stCondLst>
                                    <p:cond delay="100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300"/>
                                        <p:tgtEl>
                                          <p:spTgt spid="36"/>
                                        </p:tgtEl>
                                      </p:cBhvr>
                                    </p:animEffect>
                                  </p:childTnLst>
                                </p:cTn>
                              </p:par>
                              <p:par>
                                <p:cTn id="30" presetID="6" presetClass="emph" presetSubtype="0" accel="100000" autoRev="1" fill="hold" nodeType="withEffect">
                                  <p:stCondLst>
                                    <p:cond delay="600"/>
                                  </p:stCondLst>
                                  <p:childTnLst>
                                    <p:animScale>
                                      <p:cBhvr>
                                        <p:cTn id="31" dur="400" fill="hold"/>
                                        <p:tgtEl>
                                          <p:spTgt spid="10"/>
                                        </p:tgtEl>
                                      </p:cBhvr>
                                      <p:by x="80000" y="80000"/>
                                    </p:animScale>
                                  </p:childTnLst>
                                </p:cTn>
                              </p:par>
                              <p:par>
                                <p:cTn id="32" presetID="10" presetClass="entr" presetSubtype="0" fill="hold" nodeType="withEffect">
                                  <p:stCondLst>
                                    <p:cond delay="13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400"/>
                                        <p:tgtEl>
                                          <p:spTgt spid="9"/>
                                        </p:tgtEl>
                                      </p:cBhvr>
                                    </p:animEffect>
                                  </p:childTnLst>
                                </p:cTn>
                              </p:par>
                              <p:par>
                                <p:cTn id="35" presetID="6" presetClass="emph" presetSubtype="0" accel="100000" autoRev="1" fill="hold" nodeType="withEffect">
                                  <p:stCondLst>
                                    <p:cond delay="900"/>
                                  </p:stCondLst>
                                  <p:childTnLst>
                                    <p:animScale>
                                      <p:cBhvr>
                                        <p:cTn id="36" dur="400" fill="hold"/>
                                        <p:tgtEl>
                                          <p:spTgt spid="9"/>
                                        </p:tgtEl>
                                      </p:cBhvr>
                                      <p:by x="80000" y="80000"/>
                                    </p:animScale>
                                  </p:childTnLst>
                                </p:cTn>
                              </p:par>
                              <p:par>
                                <p:cTn id="37" presetID="10" presetClass="entr" presetSubtype="0" fill="hold" nodeType="withEffect">
                                  <p:stCondLst>
                                    <p:cond delay="60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42" presetClass="path" presetSubtype="0" decel="100000" fill="hold" nodeType="withEffect">
                                  <p:stCondLst>
                                    <p:cond delay="600"/>
                                  </p:stCondLst>
                                  <p:childTnLst>
                                    <p:animMotion origin="layout" path="M 1.04167E-6 4.44444E-6 L 1.04167E-6 0.06111 " pathEditMode="relative" rAng="0" ptsTypes="AA">
                                      <p:cBhvr>
                                        <p:cTn id="41" dur="600" spd="-100000" fill="hold"/>
                                        <p:tgtEl>
                                          <p:spTgt spid="43"/>
                                        </p:tgtEl>
                                        <p:attrNameLst>
                                          <p:attrName>ppt_x</p:attrName>
                                          <p:attrName>ppt_y</p:attrName>
                                        </p:attrNameLst>
                                      </p:cBhvr>
                                      <p:rCtr x="0" y="3056"/>
                                    </p:animMotion>
                                  </p:childTnLst>
                                </p:cTn>
                              </p:par>
                              <p:par>
                                <p:cTn id="42" presetID="10" presetClass="entr" presetSubtype="0" fill="hold" nodeType="withEffect">
                                  <p:stCondLst>
                                    <p:cond delay="90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42" presetClass="path" presetSubtype="0" decel="100000" fill="hold" nodeType="withEffect">
                                  <p:stCondLst>
                                    <p:cond delay="900"/>
                                  </p:stCondLst>
                                  <p:childTnLst>
                                    <p:animMotion origin="layout" path="M -1.25E-6 -4.44444E-6 L -1.25E-6 0.06112 " pathEditMode="relative" rAng="0" ptsTypes="AA">
                                      <p:cBhvr>
                                        <p:cTn id="46" dur="600" spd="-100000" fill="hold"/>
                                        <p:tgtEl>
                                          <p:spTgt spid="44"/>
                                        </p:tgtEl>
                                        <p:attrNameLst>
                                          <p:attrName>ppt_x</p:attrName>
                                          <p:attrName>ppt_y</p:attrName>
                                        </p:attrNameLst>
                                      </p:cBhvr>
                                      <p:rCtr x="0" y="3056"/>
                                    </p:animMotion>
                                  </p:childTnLst>
                                </p:cTn>
                              </p:par>
                              <p:par>
                                <p:cTn id="47" presetID="10" presetClass="entr" presetSubtype="0" fill="hold" nodeType="withEffect">
                                  <p:stCondLst>
                                    <p:cond delay="120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42" presetClass="path" presetSubtype="0" decel="100000" fill="hold" nodeType="withEffect">
                                  <p:stCondLst>
                                    <p:cond delay="1200"/>
                                  </p:stCondLst>
                                  <p:childTnLst>
                                    <p:animMotion origin="layout" path="M -2.29167E-6 2.22222E-6 L -2.29167E-6 0.06111 " pathEditMode="relative" rAng="0" ptsTypes="AA">
                                      <p:cBhvr>
                                        <p:cTn id="51" dur="600" spd="-100000" fill="hold"/>
                                        <p:tgtEl>
                                          <p:spTgt spid="45"/>
                                        </p:tgtEl>
                                        <p:attrNameLst>
                                          <p:attrName>ppt_x</p:attrName>
                                          <p:attrName>ppt_y</p:attrName>
                                        </p:attrNameLst>
                                      </p:cBhvr>
                                      <p:rCtr x="0" y="3056"/>
                                    </p:animMotion>
                                  </p:childTnLst>
                                </p:cTn>
                              </p:par>
                              <p:par>
                                <p:cTn id="52" presetID="10" presetClass="entr" presetSubtype="0" fill="hold" nodeType="withEffect">
                                  <p:stCondLst>
                                    <p:cond delay="150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par>
                                <p:cTn id="55" presetID="42" presetClass="path" presetSubtype="0" decel="100000" fill="hold" nodeType="withEffect">
                                  <p:stCondLst>
                                    <p:cond delay="1500"/>
                                  </p:stCondLst>
                                  <p:childTnLst>
                                    <p:animMotion origin="layout" path="M -4.58333E-6 3.7037E-6 L -4.58333E-6 0.06111 " pathEditMode="relative" rAng="0" ptsTypes="AA">
                                      <p:cBhvr>
                                        <p:cTn id="56" dur="600" spd="-100000" fill="hold"/>
                                        <p:tgtEl>
                                          <p:spTgt spid="46"/>
                                        </p:tgtEl>
                                        <p:attrNameLst>
                                          <p:attrName>ppt_x</p:attrName>
                                          <p:attrName>ppt_y</p:attrName>
                                        </p:attrNameLst>
                                      </p:cBhvr>
                                      <p:rCtr x="0" y="3056"/>
                                    </p:animMotion>
                                  </p:childTnLst>
                                </p:cTn>
                              </p:par>
                              <p:par>
                                <p:cTn id="57" presetID="10" presetClass="entr" presetSubtype="0" fill="hold" nodeType="withEffect">
                                  <p:stCondLst>
                                    <p:cond delay="13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400"/>
                                        <p:tgtEl>
                                          <p:spTgt spid="42"/>
                                        </p:tgtEl>
                                      </p:cBhvr>
                                    </p:animEffect>
                                  </p:childTnLst>
                                </p:cTn>
                              </p:par>
                              <p:par>
                                <p:cTn id="60" presetID="6" presetClass="emph" presetSubtype="0" accel="100000" autoRev="1" fill="hold" nodeType="withEffect">
                                  <p:stCondLst>
                                    <p:cond delay="900"/>
                                  </p:stCondLst>
                                  <p:childTnLst>
                                    <p:animScale>
                                      <p:cBhvr>
                                        <p:cTn id="61" dur="400" fill="hold"/>
                                        <p:tgtEl>
                                          <p:spTgt spid="42"/>
                                        </p:tgtEl>
                                      </p:cBhvr>
                                      <p:by x="80000" y="80000"/>
                                    </p:animScale>
                                  </p:childTnLst>
                                </p:cTn>
                              </p:par>
                              <p:par>
                                <p:cTn id="62" presetID="10" presetClass="entr" presetSubtype="0" fill="hold" nodeType="withEffect">
                                  <p:stCondLst>
                                    <p:cond delay="150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42" presetClass="path" presetSubtype="0" decel="100000" fill="hold" nodeType="withEffect">
                                  <p:stCondLst>
                                    <p:cond delay="1500"/>
                                  </p:stCondLst>
                                  <p:childTnLst>
                                    <p:animMotion origin="layout" path="M -6.25E-7 4.07407E-6 L -6.25E-7 0.06111 " pathEditMode="relative" rAng="0" ptsTypes="AA">
                                      <p:cBhvr>
                                        <p:cTn id="66" dur="600" spd="-100000" fill="hold"/>
                                        <p:tgtEl>
                                          <p:spTgt spid="49"/>
                                        </p:tgtEl>
                                        <p:attrNameLst>
                                          <p:attrName>ppt_x</p:attrName>
                                          <p:attrName>ppt_y</p:attrName>
                                        </p:attrNameLst>
                                      </p:cBhvr>
                                      <p:rCtr x="0" y="3056"/>
                                    </p:animMotion>
                                  </p:childTnLst>
                                </p:cTn>
                              </p:par>
                              <p:par>
                                <p:cTn id="67" presetID="22" presetClass="entr" presetSubtype="8" fill="hold" nodeType="withEffect">
                                  <p:stCondLst>
                                    <p:cond delay="1000"/>
                                  </p:stCondLst>
                                  <p:childTnLst>
                                    <p:set>
                                      <p:cBhvr>
                                        <p:cTn id="68" dur="1" fill="hold">
                                          <p:stCondLst>
                                            <p:cond delay="0"/>
                                          </p:stCondLst>
                                        </p:cTn>
                                        <p:tgtEl>
                                          <p:spTgt spid="52"/>
                                        </p:tgtEl>
                                        <p:attrNameLst>
                                          <p:attrName>style.visibility</p:attrName>
                                        </p:attrNameLst>
                                      </p:cBhvr>
                                      <p:to>
                                        <p:strVal val="visible"/>
                                      </p:to>
                                    </p:set>
                                    <p:animEffect transition="in" filter="wipe(left)">
                                      <p:cBhvr>
                                        <p:cTn id="69"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A8F5E0-5798-4D06-996E-C20FC43873DE}"/>
              </a:ext>
            </a:extLst>
          </p:cNvPr>
          <p:cNvSpPr/>
          <p:nvPr/>
        </p:nvSpPr>
        <p:spPr bwMode="auto">
          <a:xfrm>
            <a:off x="575713" y="3998420"/>
            <a:ext cx="11357072" cy="1216361"/>
          </a:xfrm>
          <a:prstGeom prst="rect">
            <a:avLst/>
          </a:prstGeom>
          <a:noFill/>
          <a:ln>
            <a:solidFill>
              <a:schemeClr val="accent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Title 1">
            <a:extLst>
              <a:ext uri="{FF2B5EF4-FFF2-40B4-BE49-F238E27FC236}">
                <a16:creationId xmlns:a16="http://schemas.microsoft.com/office/drawing/2014/main" id="{CB38E42D-BD3B-4602-9388-E5E9FCCD23F0}"/>
              </a:ext>
            </a:extLst>
          </p:cNvPr>
          <p:cNvSpPr txBox="1">
            <a:spLocks/>
          </p:cNvSpPr>
          <p:nvPr/>
        </p:nvSpPr>
        <p:spPr>
          <a:xfrm>
            <a:off x="2089304" y="101986"/>
            <a:ext cx="8156810" cy="899409"/>
          </a:xfrm>
          <a:prstGeom prst="rect">
            <a:avLst/>
          </a:prstGeom>
        </p:spPr>
        <p:txBody>
          <a:bodyPr vert="horz" wrap="square" lIns="143407" tIns="89630" rIns="143407" bIns="89630"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192" rtl="0" eaLnBrk="1" fontAlgn="auto" latinLnBrk="0" hangingPunct="1">
              <a:lnSpc>
                <a:spcPct val="90000"/>
              </a:lnSpc>
              <a:spcBef>
                <a:spcPct val="0"/>
              </a:spcBef>
              <a:spcAft>
                <a:spcPts val="0"/>
              </a:spcAft>
              <a:buClrTx/>
              <a:buSzTx/>
              <a:buFontTx/>
              <a:buNone/>
              <a:tabLst/>
              <a:defRPr/>
            </a:pPr>
            <a:r>
              <a:rPr kumimoji="0" lang="en-US" sz="4312" b="0" i="0" u="none" strike="noStrike" kern="1200" cap="none" spc="-100"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rPr>
              <a:t>Connected Employee Experience</a:t>
            </a:r>
          </a:p>
        </p:txBody>
      </p:sp>
      <p:cxnSp>
        <p:nvCxnSpPr>
          <p:cNvPr id="13" name="Straight Connector 12">
            <a:extLst>
              <a:ext uri="{FF2B5EF4-FFF2-40B4-BE49-F238E27FC236}">
                <a16:creationId xmlns:a16="http://schemas.microsoft.com/office/drawing/2014/main" id="{298A3C30-CC15-4CB9-B9D9-0F45E259CF52}"/>
              </a:ext>
            </a:extLst>
          </p:cNvPr>
          <p:cNvCxnSpPr>
            <a:cxnSpLocks/>
          </p:cNvCxnSpPr>
          <p:nvPr/>
        </p:nvCxnSpPr>
        <p:spPr>
          <a:xfrm>
            <a:off x="1297130" y="1033435"/>
            <a:ext cx="9769644" cy="0"/>
          </a:xfrm>
          <a:prstGeom prst="line">
            <a:avLst/>
          </a:prstGeom>
          <a:ln w="9525">
            <a:solidFill>
              <a:srgbClr val="ADD8FA"/>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8D9634E-9415-46E3-9303-639F015E8457}"/>
              </a:ext>
            </a:extLst>
          </p:cNvPr>
          <p:cNvSpPr/>
          <p:nvPr/>
        </p:nvSpPr>
        <p:spPr bwMode="auto">
          <a:xfrm>
            <a:off x="8541627" y="2469482"/>
            <a:ext cx="1699111" cy="43918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Segoe UI" pitchFamily="34" charset="0"/>
                <a:cs typeface="Segoe UI" pitchFamily="34" charset="0"/>
              </a:rPr>
              <a:t>Supporting</a:t>
            </a:r>
          </a:p>
        </p:txBody>
      </p:sp>
      <p:sp>
        <p:nvSpPr>
          <p:cNvPr id="39" name="TextBox 38">
            <a:extLst>
              <a:ext uri="{FF2B5EF4-FFF2-40B4-BE49-F238E27FC236}">
                <a16:creationId xmlns:a16="http://schemas.microsoft.com/office/drawing/2014/main" id="{B01D5C4E-C5AB-41C4-BF26-9648169A8179}"/>
              </a:ext>
            </a:extLst>
          </p:cNvPr>
          <p:cNvSpPr txBox="1"/>
          <p:nvPr/>
        </p:nvSpPr>
        <p:spPr>
          <a:xfrm>
            <a:off x="770515"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Finding</a:t>
            </a:r>
          </a:p>
        </p:txBody>
      </p:sp>
      <p:sp>
        <p:nvSpPr>
          <p:cNvPr id="40" name="TextBox 10">
            <a:extLst>
              <a:ext uri="{FF2B5EF4-FFF2-40B4-BE49-F238E27FC236}">
                <a16:creationId xmlns:a16="http://schemas.microsoft.com/office/drawing/2014/main" id="{0A9C0375-CA50-4C4B-A005-2E5F90FE9100}"/>
              </a:ext>
            </a:extLst>
          </p:cNvPr>
          <p:cNvSpPr txBox="1"/>
          <p:nvPr/>
        </p:nvSpPr>
        <p:spPr>
          <a:xfrm>
            <a:off x="4679373"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Collaborating</a:t>
            </a:r>
          </a:p>
        </p:txBody>
      </p:sp>
      <p:cxnSp>
        <p:nvCxnSpPr>
          <p:cNvPr id="51" name="Straight Connector 50">
            <a:extLst>
              <a:ext uri="{FF2B5EF4-FFF2-40B4-BE49-F238E27FC236}">
                <a16:creationId xmlns:a16="http://schemas.microsoft.com/office/drawing/2014/main" id="{734439CD-CFB5-4640-AAB0-4BADAE1589F3}"/>
              </a:ext>
            </a:extLst>
          </p:cNvPr>
          <p:cNvCxnSpPr>
            <a:cxnSpLocks/>
          </p:cNvCxnSpPr>
          <p:nvPr/>
        </p:nvCxnSpPr>
        <p:spPr>
          <a:xfrm flipH="1">
            <a:off x="921021"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FF714D-17F4-46D5-B6BC-1769799905DC}"/>
              </a:ext>
            </a:extLst>
          </p:cNvPr>
          <p:cNvCxnSpPr>
            <a:cxnSpLocks/>
          </p:cNvCxnSpPr>
          <p:nvPr/>
        </p:nvCxnSpPr>
        <p:spPr>
          <a:xfrm flipH="1">
            <a:off x="8576944"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619B34D2-79A7-40F8-838C-CFD0584D9C4D}"/>
              </a:ext>
            </a:extLst>
          </p:cNvPr>
          <p:cNvSpPr/>
          <p:nvPr/>
        </p:nvSpPr>
        <p:spPr>
          <a:xfrm>
            <a:off x="804993" y="2913653"/>
            <a:ext cx="1668245" cy="937944"/>
          </a:xfrm>
          <a:prstGeom prst="rect">
            <a:avLst/>
          </a:prstGeom>
        </p:spPr>
        <p:txBody>
          <a:bodyPr wrap="square">
            <a:spAutoFit/>
          </a:bodyPr>
          <a:lstStyle/>
          <a:p>
            <a:pPr marL="0" marR="0" lvl="0" indent="0" algn="ctr" defTabSz="914016" rtl="0" eaLnBrk="1" fontAlgn="auto" latinLnBrk="0" hangingPunct="1">
              <a:lnSpc>
                <a:spcPct val="100000"/>
              </a:lnSpc>
              <a:spcBef>
                <a:spcPts val="0"/>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Ability for employees to easily find the information, people and apps they need to be most effective in their job</a:t>
            </a:r>
          </a:p>
        </p:txBody>
      </p:sp>
      <p:sp>
        <p:nvSpPr>
          <p:cNvPr id="54" name="Rectangle 53">
            <a:extLst>
              <a:ext uri="{FF2B5EF4-FFF2-40B4-BE49-F238E27FC236}">
                <a16:creationId xmlns:a16="http://schemas.microsoft.com/office/drawing/2014/main" id="{DDD63E6A-2919-4AE6-9697-063FB138049B}"/>
              </a:ext>
            </a:extLst>
          </p:cNvPr>
          <p:cNvSpPr/>
          <p:nvPr/>
        </p:nvSpPr>
        <p:spPr>
          <a:xfrm>
            <a:off x="8537953" y="2913653"/>
            <a:ext cx="1699111" cy="768819"/>
          </a:xfrm>
          <a:prstGeom prst="rect">
            <a:avLst/>
          </a:prstGeom>
        </p:spPr>
        <p:txBody>
          <a:bodyPr wrap="square">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GB" sz="1077" b="0" i="0" u="none" strike="noStrike" kern="1200" cap="none" spc="0" normalizeH="0" baseline="0" noProof="0">
                <a:ln>
                  <a:noFill/>
                </a:ln>
                <a:gradFill>
                  <a:gsLst>
                    <a:gs pos="1250">
                      <a:srgbClr val="353535"/>
                    </a:gs>
                    <a:gs pos="100000">
                      <a:srgbClr val="353535"/>
                    </a:gs>
                  </a:gsLst>
                  <a:lin ang="5400000" scaled="0"/>
                </a:gradFill>
                <a:effectLst/>
                <a:uLnTx/>
                <a:uFillTx/>
                <a:latin typeface="Segoe UI Light"/>
                <a:ea typeface="+mn-ea"/>
                <a:cs typeface="+mn-cs"/>
              </a:rPr>
              <a:t>Providing self-healing and assisted support, shifting to proactive and automated remediation</a:t>
            </a:r>
            <a:endParaRPr kumimoji="0" lang="en-US" sz="3136" b="0" i="0" u="none" strike="noStrike" kern="1200" cap="none" spc="-100"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endParaRPr>
          </a:p>
        </p:txBody>
      </p:sp>
      <p:sp>
        <p:nvSpPr>
          <p:cNvPr id="55" name="Rectangle 54">
            <a:extLst>
              <a:ext uri="{FF2B5EF4-FFF2-40B4-BE49-F238E27FC236}">
                <a16:creationId xmlns:a16="http://schemas.microsoft.com/office/drawing/2014/main" id="{7255791E-1680-44AD-8CB4-7E3A81AD64BD}"/>
              </a:ext>
            </a:extLst>
          </p:cNvPr>
          <p:cNvSpPr/>
          <p:nvPr/>
        </p:nvSpPr>
        <p:spPr>
          <a:xfrm>
            <a:off x="4611983" y="2913653"/>
            <a:ext cx="1873297" cy="1107069"/>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Ability for people to come together to innovate across organizations, time zones, geographic locations, and work styles to accomplish a common goal</a:t>
            </a:r>
          </a:p>
        </p:txBody>
      </p:sp>
      <p:cxnSp>
        <p:nvCxnSpPr>
          <p:cNvPr id="56" name="Straight Connector 55">
            <a:extLst>
              <a:ext uri="{FF2B5EF4-FFF2-40B4-BE49-F238E27FC236}">
                <a16:creationId xmlns:a16="http://schemas.microsoft.com/office/drawing/2014/main" id="{EA4BAEDD-B0BD-4347-9168-16D19A25ADE2}"/>
              </a:ext>
            </a:extLst>
          </p:cNvPr>
          <p:cNvCxnSpPr>
            <a:cxnSpLocks/>
          </p:cNvCxnSpPr>
          <p:nvPr/>
        </p:nvCxnSpPr>
        <p:spPr>
          <a:xfrm flipH="1">
            <a:off x="4741965" y="2828393"/>
            <a:ext cx="161333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10">
            <a:extLst>
              <a:ext uri="{FF2B5EF4-FFF2-40B4-BE49-F238E27FC236}">
                <a16:creationId xmlns:a16="http://schemas.microsoft.com/office/drawing/2014/main" id="{A77910AF-1FAB-4CA1-945D-87C1A4E7FB3F}"/>
              </a:ext>
            </a:extLst>
          </p:cNvPr>
          <p:cNvSpPr txBox="1"/>
          <p:nvPr/>
        </p:nvSpPr>
        <p:spPr>
          <a:xfrm>
            <a:off x="6660321"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Communicating</a:t>
            </a:r>
          </a:p>
        </p:txBody>
      </p:sp>
      <p:sp>
        <p:nvSpPr>
          <p:cNvPr id="58" name="Rectangle 57">
            <a:extLst>
              <a:ext uri="{FF2B5EF4-FFF2-40B4-BE49-F238E27FC236}">
                <a16:creationId xmlns:a16="http://schemas.microsoft.com/office/drawing/2014/main" id="{499DF5DB-979E-4012-AE6B-76CD2598FBC1}"/>
              </a:ext>
            </a:extLst>
          </p:cNvPr>
          <p:cNvSpPr/>
          <p:nvPr/>
        </p:nvSpPr>
        <p:spPr>
          <a:xfrm>
            <a:off x="6558332" y="2913653"/>
            <a:ext cx="1949030" cy="1086836"/>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Providing employees with the tools required to have effective conversations, connect with people easily and easily send and receive information</a:t>
            </a:r>
          </a:p>
        </p:txBody>
      </p:sp>
      <p:cxnSp>
        <p:nvCxnSpPr>
          <p:cNvPr id="59" name="Straight Connector 58">
            <a:extLst>
              <a:ext uri="{FF2B5EF4-FFF2-40B4-BE49-F238E27FC236}">
                <a16:creationId xmlns:a16="http://schemas.microsoft.com/office/drawing/2014/main" id="{017E752F-CB79-4BDB-AE96-8785877835A7}"/>
              </a:ext>
            </a:extLst>
          </p:cNvPr>
          <p:cNvCxnSpPr>
            <a:cxnSpLocks/>
          </p:cNvCxnSpPr>
          <p:nvPr/>
        </p:nvCxnSpPr>
        <p:spPr>
          <a:xfrm flipH="1">
            <a:off x="6712343"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Box 10">
            <a:extLst>
              <a:ext uri="{FF2B5EF4-FFF2-40B4-BE49-F238E27FC236}">
                <a16:creationId xmlns:a16="http://schemas.microsoft.com/office/drawing/2014/main" id="{CFB1279C-567A-45F9-A7F7-7E7F32153788}"/>
              </a:ext>
            </a:extLst>
          </p:cNvPr>
          <p:cNvSpPr txBox="1"/>
          <p:nvPr/>
        </p:nvSpPr>
        <p:spPr>
          <a:xfrm>
            <a:off x="2768455"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Meeting &amp; Voice</a:t>
            </a:r>
          </a:p>
        </p:txBody>
      </p:sp>
      <p:sp>
        <p:nvSpPr>
          <p:cNvPr id="61" name="Rectangle 60">
            <a:extLst>
              <a:ext uri="{FF2B5EF4-FFF2-40B4-BE49-F238E27FC236}">
                <a16:creationId xmlns:a16="http://schemas.microsoft.com/office/drawing/2014/main" id="{6B690ED7-3955-4659-88FD-F35C21E8633F}"/>
              </a:ext>
            </a:extLst>
          </p:cNvPr>
          <p:cNvSpPr/>
          <p:nvPr/>
        </p:nvSpPr>
        <p:spPr>
          <a:xfrm>
            <a:off x="2680045" y="2913653"/>
            <a:ext cx="1792596" cy="937944"/>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Encompasses all elements required to ensure employees have a productive meeting, both in person and remote</a:t>
            </a:r>
          </a:p>
        </p:txBody>
      </p:sp>
      <p:cxnSp>
        <p:nvCxnSpPr>
          <p:cNvPr id="62" name="Straight Connector 61">
            <a:extLst>
              <a:ext uri="{FF2B5EF4-FFF2-40B4-BE49-F238E27FC236}">
                <a16:creationId xmlns:a16="http://schemas.microsoft.com/office/drawing/2014/main" id="{C1121089-894A-4822-8117-3E02522A0D6D}"/>
              </a:ext>
            </a:extLst>
          </p:cNvPr>
          <p:cNvCxnSpPr>
            <a:cxnSpLocks/>
          </p:cNvCxnSpPr>
          <p:nvPr/>
        </p:nvCxnSpPr>
        <p:spPr>
          <a:xfrm flipH="1">
            <a:off x="2878196"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EF0FFE20-6B41-4D02-9E73-54061C473D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7607" y="2051266"/>
            <a:ext cx="411194" cy="419323"/>
          </a:xfrm>
          <a:prstGeom prst="rect">
            <a:avLst/>
          </a:prstGeom>
        </p:spPr>
      </p:pic>
      <p:pic>
        <p:nvPicPr>
          <p:cNvPr id="68" name="Picture 67">
            <a:extLst>
              <a:ext uri="{FF2B5EF4-FFF2-40B4-BE49-F238E27FC236}">
                <a16:creationId xmlns:a16="http://schemas.microsoft.com/office/drawing/2014/main" id="{473114A2-29BA-4CA2-AF5F-4D9E6897BD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0014" y="2051266"/>
            <a:ext cx="394669" cy="403849"/>
          </a:xfrm>
          <a:prstGeom prst="rect">
            <a:avLst/>
          </a:prstGeom>
          <a:ln>
            <a:noFill/>
          </a:ln>
        </p:spPr>
      </p:pic>
      <p:pic>
        <p:nvPicPr>
          <p:cNvPr id="71" name="Picture 70">
            <a:extLst>
              <a:ext uri="{FF2B5EF4-FFF2-40B4-BE49-F238E27FC236}">
                <a16:creationId xmlns:a16="http://schemas.microsoft.com/office/drawing/2014/main" id="{A64E5825-DBCD-4B3D-8D2A-F138C2CA6813}"/>
              </a:ext>
            </a:extLst>
          </p:cNvPr>
          <p:cNvPicPr>
            <a:picLocks noChangeAspect="1"/>
          </p:cNvPicPr>
          <p:nvPr/>
        </p:nvPicPr>
        <p:blipFill rotWithShape="1">
          <a:blip r:embed="rId5"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338266" y="2036645"/>
            <a:ext cx="560347" cy="439183"/>
          </a:xfrm>
          <a:prstGeom prst="rect">
            <a:avLst/>
          </a:prstGeom>
        </p:spPr>
      </p:pic>
      <p:pic>
        <p:nvPicPr>
          <p:cNvPr id="74" name="Picture 73" descr="Automatically generated description: nintendo, abstract, object">
            <a:extLst>
              <a:ext uri="{FF2B5EF4-FFF2-40B4-BE49-F238E27FC236}">
                <a16:creationId xmlns:a16="http://schemas.microsoft.com/office/drawing/2014/main" id="{0D90A4E6-DBEF-41DF-9D1A-62E0C96B934D}"/>
              </a:ext>
            </a:extLst>
          </p:cNvPr>
          <p:cNvPicPr>
            <a:picLocks noChangeAspect="1"/>
          </p:cNvPicPr>
          <p:nvPr/>
        </p:nvPicPr>
        <p:blipFill>
          <a:blip r:embed="rId6"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049020" y="1939250"/>
            <a:ext cx="554266" cy="567156"/>
          </a:xfrm>
          <a:prstGeom prst="rect">
            <a:avLst/>
          </a:prstGeom>
          <a:ln>
            <a:noFill/>
          </a:ln>
        </p:spPr>
      </p:pic>
      <p:pic>
        <p:nvPicPr>
          <p:cNvPr id="76" name="Picture 75" descr="Automatically generated description: nintendo, tableware, dishware, plate">
            <a:extLst>
              <a:ext uri="{FF2B5EF4-FFF2-40B4-BE49-F238E27FC236}">
                <a16:creationId xmlns:a16="http://schemas.microsoft.com/office/drawing/2014/main" id="{5CAF380C-A3C6-44AF-80BD-2BC8F8B45621}"/>
              </a:ext>
            </a:extLst>
          </p:cNvPr>
          <p:cNvPicPr>
            <a:picLocks noChangeAspect="1"/>
          </p:cNvPicPr>
          <p:nvPr/>
        </p:nvPicPr>
        <p:blipFill>
          <a:blip r:embed="rId7" cstate="screen">
            <a:clrChange>
              <a:clrFrom>
                <a:srgbClr val="F1E9E9"/>
              </a:clrFrom>
              <a:clrTo>
                <a:srgbClr val="F1E9E9">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1364" y="1984200"/>
            <a:ext cx="610055" cy="567156"/>
          </a:xfrm>
          <a:prstGeom prst="rect">
            <a:avLst/>
          </a:prstGeom>
          <a:ln>
            <a:noFill/>
          </a:ln>
          <a:effectLst>
            <a:softEdge rad="112500"/>
          </a:effectLst>
        </p:spPr>
      </p:pic>
      <p:sp>
        <p:nvSpPr>
          <p:cNvPr id="8" name="Rectangle 7">
            <a:extLst>
              <a:ext uri="{FF2B5EF4-FFF2-40B4-BE49-F238E27FC236}">
                <a16:creationId xmlns:a16="http://schemas.microsoft.com/office/drawing/2014/main" id="{36DB76FB-B69D-44C4-852F-90FBEFB4CE14}"/>
              </a:ext>
            </a:extLst>
          </p:cNvPr>
          <p:cNvSpPr/>
          <p:nvPr/>
        </p:nvSpPr>
        <p:spPr>
          <a:xfrm>
            <a:off x="2086346" y="1206485"/>
            <a:ext cx="7844463" cy="535199"/>
          </a:xfrm>
          <a:prstGeom prst="rect">
            <a:avLst/>
          </a:prstGeom>
        </p:spPr>
        <p:txBody>
          <a:bodyPr wrap="square">
            <a:spAutoFit/>
          </a:bodyPr>
          <a:lstStyle/>
          <a:p>
            <a:pPr marL="0" marR="0" lvl="0" indent="0" algn="ctr" defTabSz="914016" rtl="0" eaLnBrk="1" fontAlgn="base" latinLnBrk="0" hangingPunct="1">
              <a:lnSpc>
                <a:spcPct val="90000"/>
              </a:lnSpc>
              <a:spcBef>
                <a:spcPct val="0"/>
              </a:spcBef>
              <a:spcAft>
                <a:spcPct val="0"/>
              </a:spcAft>
              <a:buClrTx/>
              <a:buSzTx/>
              <a:buFontTx/>
              <a:buNone/>
              <a:tabLst/>
              <a:defRPr/>
            </a:pPr>
            <a:r>
              <a:rPr kumimoji="0" lang="en-US" sz="156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Our employees experience a highly productive environment where technology empowers everyone to achieve more while never getting in their way</a:t>
            </a:r>
          </a:p>
        </p:txBody>
      </p:sp>
      <p:sp>
        <p:nvSpPr>
          <p:cNvPr id="85" name="UniversalApp_E8CC" title="Icon of a cellphone in front of a tablet">
            <a:extLst>
              <a:ext uri="{FF2B5EF4-FFF2-40B4-BE49-F238E27FC236}">
                <a16:creationId xmlns:a16="http://schemas.microsoft.com/office/drawing/2014/main" id="{8AAC30FC-DEF3-4E38-BDFE-F5BB1E479B26}"/>
              </a:ext>
            </a:extLst>
          </p:cNvPr>
          <p:cNvSpPr>
            <a:spLocks noChangeAspect="1" noEditPoints="1"/>
          </p:cNvSpPr>
          <p:nvPr/>
        </p:nvSpPr>
        <p:spPr bwMode="auto">
          <a:xfrm>
            <a:off x="5327819" y="4366669"/>
            <a:ext cx="527836" cy="331466"/>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accent1">
                <a:lumMod val="75000"/>
                <a:lumOff val="2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rgbClr val="002050"/>
              </a:solidFill>
              <a:effectLst/>
              <a:uLnTx/>
              <a:uFillTx/>
              <a:latin typeface="Segoe UI Semilight"/>
              <a:ea typeface="+mn-ea"/>
              <a:cs typeface="+mn-cs"/>
            </a:endParaRPr>
          </a:p>
        </p:txBody>
      </p:sp>
      <p:sp>
        <p:nvSpPr>
          <p:cNvPr id="9" name="Rectangle 8">
            <a:extLst>
              <a:ext uri="{FF2B5EF4-FFF2-40B4-BE49-F238E27FC236}">
                <a16:creationId xmlns:a16="http://schemas.microsoft.com/office/drawing/2014/main" id="{80EEF20C-68C3-4622-AF2C-86EC5B2247A8}"/>
              </a:ext>
            </a:extLst>
          </p:cNvPr>
          <p:cNvSpPr/>
          <p:nvPr/>
        </p:nvSpPr>
        <p:spPr>
          <a:xfrm>
            <a:off x="5801942" y="4385237"/>
            <a:ext cx="1495538" cy="309380"/>
          </a:xfrm>
          <a:prstGeom prst="rect">
            <a:avLst/>
          </a:prstGeom>
        </p:spPr>
        <p:txBody>
          <a:bodyPr wrap="none">
            <a:sp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Modern Device</a:t>
            </a:r>
          </a:p>
        </p:txBody>
      </p:sp>
      <p:sp>
        <p:nvSpPr>
          <p:cNvPr id="11" name="Rectangle 10">
            <a:extLst>
              <a:ext uri="{FF2B5EF4-FFF2-40B4-BE49-F238E27FC236}">
                <a16:creationId xmlns:a16="http://schemas.microsoft.com/office/drawing/2014/main" id="{2613E9A4-A241-46BF-AAA9-CFC5168FC183}"/>
              </a:ext>
            </a:extLst>
          </p:cNvPr>
          <p:cNvSpPr/>
          <p:nvPr/>
        </p:nvSpPr>
        <p:spPr>
          <a:xfrm>
            <a:off x="3356587" y="4756223"/>
            <a:ext cx="5846928" cy="276832"/>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175"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Provide users with a highly productive and personalized device experience</a:t>
            </a:r>
          </a:p>
        </p:txBody>
      </p:sp>
      <p:sp>
        <p:nvSpPr>
          <p:cNvPr id="87" name="Rectangle 86">
            <a:extLst>
              <a:ext uri="{FF2B5EF4-FFF2-40B4-BE49-F238E27FC236}">
                <a16:creationId xmlns:a16="http://schemas.microsoft.com/office/drawing/2014/main" id="{B9FD92C7-FB78-4104-94D2-63F3B4CE3A3D}"/>
              </a:ext>
            </a:extLst>
          </p:cNvPr>
          <p:cNvSpPr/>
          <p:nvPr/>
        </p:nvSpPr>
        <p:spPr bwMode="auto">
          <a:xfrm>
            <a:off x="575712" y="1914733"/>
            <a:ext cx="11357071" cy="2079481"/>
          </a:xfrm>
          <a:prstGeom prst="rect">
            <a:avLst/>
          </a:prstGeom>
          <a:noFill/>
          <a:ln>
            <a:solidFill>
              <a:schemeClr val="accent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Rectangle 40">
            <a:extLst>
              <a:ext uri="{FF2B5EF4-FFF2-40B4-BE49-F238E27FC236}">
                <a16:creationId xmlns:a16="http://schemas.microsoft.com/office/drawing/2014/main" id="{DB4B9826-D1AE-4A19-B9C1-242FF05A31E0}"/>
              </a:ext>
            </a:extLst>
          </p:cNvPr>
          <p:cNvSpPr/>
          <p:nvPr/>
        </p:nvSpPr>
        <p:spPr bwMode="auto">
          <a:xfrm>
            <a:off x="575713" y="5214781"/>
            <a:ext cx="11357070" cy="1449250"/>
          </a:xfrm>
          <a:prstGeom prst="rect">
            <a:avLst/>
          </a:prstGeom>
          <a:noFill/>
          <a:ln>
            <a:solidFill>
              <a:schemeClr val="accent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1" name="Rectangle 80">
            <a:extLst>
              <a:ext uri="{FF2B5EF4-FFF2-40B4-BE49-F238E27FC236}">
                <a16:creationId xmlns:a16="http://schemas.microsoft.com/office/drawing/2014/main" id="{C9302F25-C929-4D98-9BE5-BEA95679AEA3}"/>
              </a:ext>
            </a:extLst>
          </p:cNvPr>
          <p:cNvSpPr/>
          <p:nvPr/>
        </p:nvSpPr>
        <p:spPr bwMode="auto">
          <a:xfrm rot="16200000">
            <a:off x="-1964641" y="4139793"/>
            <a:ext cx="4764211" cy="316497"/>
          </a:xfrm>
          <a:prstGeom prst="rect">
            <a:avLst/>
          </a:prstGeom>
          <a:solidFill>
            <a:schemeClr val="tx2">
              <a:lumMod val="90000"/>
              <a:lumOff val="10000"/>
            </a:schemeClr>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14" tIns="44814" rIns="44814" bIns="44814" numCol="1" spcCol="0" rtlCol="0" fromWordArt="0" anchor="ctr" anchorCtr="0" forceAA="0" compatLnSpc="1">
            <a:prstTxWarp prst="textNoShape">
              <a:avLst/>
            </a:prstTxWarp>
            <a:sp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Light"/>
                <a:ea typeface="Segoe UI" pitchFamily="34" charset="0"/>
                <a:cs typeface="Segoe UI" pitchFamily="34" charset="0"/>
              </a:rPr>
              <a:t>Experiences </a:t>
            </a:r>
          </a:p>
        </p:txBody>
      </p:sp>
      <p:cxnSp>
        <p:nvCxnSpPr>
          <p:cNvPr id="63" name="Straight Connector 62">
            <a:extLst>
              <a:ext uri="{FF2B5EF4-FFF2-40B4-BE49-F238E27FC236}">
                <a16:creationId xmlns:a16="http://schemas.microsoft.com/office/drawing/2014/main" id="{39B7AB45-4BAA-44BD-AC68-F7313715E429}"/>
              </a:ext>
            </a:extLst>
          </p:cNvPr>
          <p:cNvCxnSpPr>
            <a:cxnSpLocks/>
          </p:cNvCxnSpPr>
          <p:nvPr/>
        </p:nvCxnSpPr>
        <p:spPr>
          <a:xfrm flipH="1">
            <a:off x="5627137" y="475622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065E2A7E-DACF-494A-83F1-EB4EB05494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00413" y="5392635"/>
            <a:ext cx="530159" cy="530159"/>
          </a:xfrm>
          <a:prstGeom prst="rect">
            <a:avLst/>
          </a:prstGeom>
        </p:spPr>
      </p:pic>
      <p:sp>
        <p:nvSpPr>
          <p:cNvPr id="45" name="TextBox 44">
            <a:extLst>
              <a:ext uri="{FF2B5EF4-FFF2-40B4-BE49-F238E27FC236}">
                <a16:creationId xmlns:a16="http://schemas.microsoft.com/office/drawing/2014/main" id="{FE2B1D1F-274B-4DB1-A1A3-A65FD312F80D}"/>
              </a:ext>
            </a:extLst>
          </p:cNvPr>
          <p:cNvSpPr txBox="1"/>
          <p:nvPr/>
        </p:nvSpPr>
        <p:spPr>
          <a:xfrm>
            <a:off x="5345539" y="5500863"/>
            <a:ext cx="2065890"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Digital Workplace</a:t>
            </a:r>
          </a:p>
        </p:txBody>
      </p:sp>
      <p:sp>
        <p:nvSpPr>
          <p:cNvPr id="49" name="Rectangle 48">
            <a:extLst>
              <a:ext uri="{FF2B5EF4-FFF2-40B4-BE49-F238E27FC236}">
                <a16:creationId xmlns:a16="http://schemas.microsoft.com/office/drawing/2014/main" id="{F5D96F2E-1E79-4053-8362-C402730CDBF6}"/>
              </a:ext>
            </a:extLst>
          </p:cNvPr>
          <p:cNvSpPr/>
          <p:nvPr/>
        </p:nvSpPr>
        <p:spPr>
          <a:xfrm>
            <a:off x="5100803" y="5995355"/>
            <a:ext cx="2712846" cy="422166"/>
          </a:xfrm>
          <a:prstGeom prst="rect">
            <a:avLst/>
          </a:prstGeom>
        </p:spPr>
        <p:txBody>
          <a:bodyPr wrap="square">
            <a:spAutoFit/>
          </a:bodyPr>
          <a:lstStyle/>
          <a:p>
            <a:pPr marL="0" marR="0" lvl="0" indent="0" algn="ctr" defTabSz="914016" rtl="0" eaLnBrk="1" fontAlgn="auto" latinLnBrk="0" hangingPunct="1">
              <a:lnSpc>
                <a:spcPct val="100000"/>
              </a:lnSpc>
              <a:spcBef>
                <a:spcPts val="0"/>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Create an intelligent, digital workplace that delights visitors and inspires employees</a:t>
            </a:r>
          </a:p>
        </p:txBody>
      </p:sp>
      <p:cxnSp>
        <p:nvCxnSpPr>
          <p:cNvPr id="50" name="Straight Connector 49">
            <a:extLst>
              <a:ext uri="{FF2B5EF4-FFF2-40B4-BE49-F238E27FC236}">
                <a16:creationId xmlns:a16="http://schemas.microsoft.com/office/drawing/2014/main" id="{3B73B60E-C71E-4B04-AB25-B73B01796479}"/>
              </a:ext>
            </a:extLst>
          </p:cNvPr>
          <p:cNvCxnSpPr>
            <a:cxnSpLocks/>
          </p:cNvCxnSpPr>
          <p:nvPr/>
        </p:nvCxnSpPr>
        <p:spPr>
          <a:xfrm flipH="1">
            <a:off x="4745595" y="5993601"/>
            <a:ext cx="203882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4" name="Graphic 3" descr="Group">
            <a:extLst>
              <a:ext uri="{FF2B5EF4-FFF2-40B4-BE49-F238E27FC236}">
                <a16:creationId xmlns:a16="http://schemas.microsoft.com/office/drawing/2014/main" id="{920BB29E-9DD8-4986-BA4C-E1BA75ECA88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787420" y="1969759"/>
            <a:ext cx="573429" cy="573429"/>
          </a:xfrm>
          <a:prstGeom prst="rect">
            <a:avLst/>
          </a:prstGeom>
        </p:spPr>
      </p:pic>
      <p:sp>
        <p:nvSpPr>
          <p:cNvPr id="44" name="Rectangle 43">
            <a:extLst>
              <a:ext uri="{FF2B5EF4-FFF2-40B4-BE49-F238E27FC236}">
                <a16:creationId xmlns:a16="http://schemas.microsoft.com/office/drawing/2014/main" id="{9814375F-E8D6-482C-95A2-2FCDD658B943}"/>
              </a:ext>
            </a:extLst>
          </p:cNvPr>
          <p:cNvSpPr/>
          <p:nvPr/>
        </p:nvSpPr>
        <p:spPr bwMode="auto">
          <a:xfrm>
            <a:off x="10201396" y="2415878"/>
            <a:ext cx="1699111" cy="43918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53535">
                    <a:lumMod val="75000"/>
                  </a:srgbClr>
                </a:solidFill>
                <a:effectLst/>
                <a:uLnTx/>
                <a:uFillTx/>
                <a:latin typeface="Segoe UI Semilight"/>
                <a:ea typeface="Segoe UI" pitchFamily="34" charset="0"/>
                <a:cs typeface="Segoe UI" pitchFamily="34" charset="0"/>
              </a:rPr>
              <a:t>Employee Engagement</a:t>
            </a:r>
          </a:p>
        </p:txBody>
      </p:sp>
      <p:cxnSp>
        <p:nvCxnSpPr>
          <p:cNvPr id="46" name="Straight Connector 45">
            <a:extLst>
              <a:ext uri="{FF2B5EF4-FFF2-40B4-BE49-F238E27FC236}">
                <a16:creationId xmlns:a16="http://schemas.microsoft.com/office/drawing/2014/main" id="{5336EDDB-AC0E-429A-BEA5-03D20574D677}"/>
              </a:ext>
            </a:extLst>
          </p:cNvPr>
          <p:cNvCxnSpPr>
            <a:cxnSpLocks/>
          </p:cNvCxnSpPr>
          <p:nvPr/>
        </p:nvCxnSpPr>
        <p:spPr>
          <a:xfrm flipH="1">
            <a:off x="10240387" y="2834164"/>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E3FDABAE-08BE-4DE9-8C53-3D719C1DEE75}"/>
              </a:ext>
            </a:extLst>
          </p:cNvPr>
          <p:cNvSpPr/>
          <p:nvPr/>
        </p:nvSpPr>
        <p:spPr>
          <a:xfrm>
            <a:off x="10201396" y="2919424"/>
            <a:ext cx="1699111" cy="755335"/>
          </a:xfrm>
          <a:prstGeom prst="rect">
            <a:avLst/>
          </a:prstGeom>
        </p:spPr>
        <p:txBody>
          <a:bodyPr wrap="square">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GB" sz="1077" b="0" i="0" u="none" strike="noStrike" kern="1200" cap="none" spc="0" normalizeH="0" baseline="0" noProof="0">
                <a:ln>
                  <a:noFill/>
                </a:ln>
                <a:gradFill>
                  <a:gsLst>
                    <a:gs pos="1250">
                      <a:srgbClr val="353535"/>
                    </a:gs>
                    <a:gs pos="100000">
                      <a:srgbClr val="353535"/>
                    </a:gs>
                  </a:gsLst>
                  <a:lin ang="5400000" scaled="0"/>
                </a:gradFill>
                <a:effectLst/>
                <a:uLnTx/>
                <a:uFillTx/>
                <a:latin typeface="Segoe UI Light"/>
                <a:ea typeface="+mn-ea"/>
                <a:cs typeface="+mn-cs"/>
              </a:rPr>
              <a:t>Engage Provide seamless, secure and modern employee experiences that increase </a:t>
            </a:r>
            <a:endParaRPr kumimoji="0" lang="en-US" sz="3136" b="0" i="0" u="none" strike="noStrike" kern="1200" cap="none" spc="-100"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endParaRPr>
          </a:p>
        </p:txBody>
      </p:sp>
      <p:sp>
        <p:nvSpPr>
          <p:cNvPr id="42" name="TextBox 41">
            <a:extLst>
              <a:ext uri="{FF2B5EF4-FFF2-40B4-BE49-F238E27FC236}">
                <a16:creationId xmlns:a16="http://schemas.microsoft.com/office/drawing/2014/main" id="{56D20AC6-D521-4E03-9584-6D4FF450E3B4}"/>
              </a:ext>
            </a:extLst>
          </p:cNvPr>
          <p:cNvSpPr txBox="1"/>
          <p:nvPr/>
        </p:nvSpPr>
        <p:spPr>
          <a:xfrm>
            <a:off x="9479155" y="6368865"/>
            <a:ext cx="2712846" cy="492443"/>
          </a:xfrm>
          <a:prstGeom prst="rect">
            <a:avLst/>
          </a:prstGeom>
          <a:solidFill>
            <a:srgbClr val="0078D7"/>
          </a:solidFill>
        </p:spPr>
        <p:txBody>
          <a:bodyPr wrap="square" lIns="182880" tIns="91440" rIns="18288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Example</a:t>
            </a:r>
            <a:r>
              <a:rPr lang="en-US" sz="2000" dirty="0">
                <a:solidFill>
                  <a:srgbClr val="FFFFFF"/>
                </a:solidFill>
                <a:latin typeface="Segoe UI"/>
              </a:rPr>
              <a:t> Experiences</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52525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A8F5E0-5798-4D06-996E-C20FC43873DE}"/>
              </a:ext>
            </a:extLst>
          </p:cNvPr>
          <p:cNvSpPr/>
          <p:nvPr/>
        </p:nvSpPr>
        <p:spPr bwMode="auto">
          <a:xfrm>
            <a:off x="575713" y="3998420"/>
            <a:ext cx="11357072" cy="2681727"/>
          </a:xfrm>
          <a:prstGeom prst="rect">
            <a:avLst/>
          </a:prstGeom>
          <a:noFill/>
          <a:ln>
            <a:solidFill>
              <a:schemeClr val="accent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Title 1">
            <a:extLst>
              <a:ext uri="{FF2B5EF4-FFF2-40B4-BE49-F238E27FC236}">
                <a16:creationId xmlns:a16="http://schemas.microsoft.com/office/drawing/2014/main" id="{CB38E42D-BD3B-4602-9388-E5E9FCCD23F0}"/>
              </a:ext>
            </a:extLst>
          </p:cNvPr>
          <p:cNvSpPr txBox="1">
            <a:spLocks/>
          </p:cNvSpPr>
          <p:nvPr/>
        </p:nvSpPr>
        <p:spPr>
          <a:xfrm>
            <a:off x="2089304" y="101986"/>
            <a:ext cx="8156810" cy="899409"/>
          </a:xfrm>
          <a:prstGeom prst="rect">
            <a:avLst/>
          </a:prstGeom>
        </p:spPr>
        <p:txBody>
          <a:bodyPr vert="horz" wrap="square" lIns="143407" tIns="89630" rIns="143407" bIns="89630"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192" rtl="0" eaLnBrk="1" fontAlgn="auto" latinLnBrk="0" hangingPunct="1">
              <a:lnSpc>
                <a:spcPct val="90000"/>
              </a:lnSpc>
              <a:spcBef>
                <a:spcPct val="0"/>
              </a:spcBef>
              <a:spcAft>
                <a:spcPts val="0"/>
              </a:spcAft>
              <a:buClrTx/>
              <a:buSzTx/>
              <a:buFontTx/>
              <a:buNone/>
              <a:tabLst/>
              <a:defRPr/>
            </a:pPr>
            <a:r>
              <a:rPr kumimoji="0" lang="en-US" sz="4312" b="0" i="0" u="none" strike="noStrike" kern="1200" cap="none" spc="-100" normalizeH="0" baseline="0" noProof="0" dirty="0">
                <a:ln w="3175">
                  <a:noFill/>
                </a:ln>
                <a:solidFill>
                  <a:schemeClr val="tx1"/>
                </a:solidFill>
                <a:effectLst/>
                <a:uLnTx/>
                <a:uFillTx/>
                <a:latin typeface="Segoe UI Light"/>
                <a:ea typeface="+mn-ea"/>
                <a:cs typeface="Segoe UI" pitchFamily="34" charset="0"/>
              </a:rPr>
              <a:t>Connected Employee Experience</a:t>
            </a:r>
          </a:p>
        </p:txBody>
      </p:sp>
      <p:cxnSp>
        <p:nvCxnSpPr>
          <p:cNvPr id="13" name="Straight Connector 12">
            <a:extLst>
              <a:ext uri="{FF2B5EF4-FFF2-40B4-BE49-F238E27FC236}">
                <a16:creationId xmlns:a16="http://schemas.microsoft.com/office/drawing/2014/main" id="{298A3C30-CC15-4CB9-B9D9-0F45E259CF52}"/>
              </a:ext>
            </a:extLst>
          </p:cNvPr>
          <p:cNvCxnSpPr>
            <a:cxnSpLocks/>
          </p:cNvCxnSpPr>
          <p:nvPr/>
        </p:nvCxnSpPr>
        <p:spPr>
          <a:xfrm>
            <a:off x="1297130" y="1033435"/>
            <a:ext cx="9769644" cy="0"/>
          </a:xfrm>
          <a:prstGeom prst="line">
            <a:avLst/>
          </a:prstGeom>
          <a:ln w="9525">
            <a:solidFill>
              <a:srgbClr val="ADD8FA"/>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8D9634E-9415-46E3-9303-639F015E8457}"/>
              </a:ext>
            </a:extLst>
          </p:cNvPr>
          <p:cNvSpPr/>
          <p:nvPr/>
        </p:nvSpPr>
        <p:spPr bwMode="auto">
          <a:xfrm>
            <a:off x="8541627" y="2469482"/>
            <a:ext cx="1699111" cy="43918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Segoe UI" pitchFamily="34" charset="0"/>
                <a:cs typeface="Segoe UI" pitchFamily="34" charset="0"/>
              </a:rPr>
              <a:t>Supporting</a:t>
            </a:r>
          </a:p>
        </p:txBody>
      </p:sp>
      <p:sp>
        <p:nvSpPr>
          <p:cNvPr id="39" name="TextBox 38">
            <a:extLst>
              <a:ext uri="{FF2B5EF4-FFF2-40B4-BE49-F238E27FC236}">
                <a16:creationId xmlns:a16="http://schemas.microsoft.com/office/drawing/2014/main" id="{B01D5C4E-C5AB-41C4-BF26-9648169A8179}"/>
              </a:ext>
            </a:extLst>
          </p:cNvPr>
          <p:cNvSpPr txBox="1"/>
          <p:nvPr/>
        </p:nvSpPr>
        <p:spPr>
          <a:xfrm>
            <a:off x="770515"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Finding</a:t>
            </a:r>
          </a:p>
        </p:txBody>
      </p:sp>
      <p:sp>
        <p:nvSpPr>
          <p:cNvPr id="40" name="TextBox 10">
            <a:extLst>
              <a:ext uri="{FF2B5EF4-FFF2-40B4-BE49-F238E27FC236}">
                <a16:creationId xmlns:a16="http://schemas.microsoft.com/office/drawing/2014/main" id="{0A9C0375-CA50-4C4B-A005-2E5F90FE9100}"/>
              </a:ext>
            </a:extLst>
          </p:cNvPr>
          <p:cNvSpPr txBox="1"/>
          <p:nvPr/>
        </p:nvSpPr>
        <p:spPr>
          <a:xfrm>
            <a:off x="4679373"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Collaborating</a:t>
            </a:r>
          </a:p>
        </p:txBody>
      </p:sp>
      <p:cxnSp>
        <p:nvCxnSpPr>
          <p:cNvPr id="51" name="Straight Connector 50">
            <a:extLst>
              <a:ext uri="{FF2B5EF4-FFF2-40B4-BE49-F238E27FC236}">
                <a16:creationId xmlns:a16="http://schemas.microsoft.com/office/drawing/2014/main" id="{734439CD-CFB5-4640-AAB0-4BADAE1589F3}"/>
              </a:ext>
            </a:extLst>
          </p:cNvPr>
          <p:cNvCxnSpPr>
            <a:cxnSpLocks/>
          </p:cNvCxnSpPr>
          <p:nvPr/>
        </p:nvCxnSpPr>
        <p:spPr>
          <a:xfrm flipH="1">
            <a:off x="921021"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FF714D-17F4-46D5-B6BC-1769799905DC}"/>
              </a:ext>
            </a:extLst>
          </p:cNvPr>
          <p:cNvCxnSpPr>
            <a:cxnSpLocks/>
          </p:cNvCxnSpPr>
          <p:nvPr/>
        </p:nvCxnSpPr>
        <p:spPr>
          <a:xfrm flipH="1">
            <a:off x="8576944"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619B34D2-79A7-40F8-838C-CFD0584D9C4D}"/>
              </a:ext>
            </a:extLst>
          </p:cNvPr>
          <p:cNvSpPr/>
          <p:nvPr/>
        </p:nvSpPr>
        <p:spPr>
          <a:xfrm>
            <a:off x="804993" y="2913653"/>
            <a:ext cx="1668245" cy="937944"/>
          </a:xfrm>
          <a:prstGeom prst="rect">
            <a:avLst/>
          </a:prstGeom>
        </p:spPr>
        <p:txBody>
          <a:bodyPr wrap="square">
            <a:spAutoFit/>
          </a:bodyPr>
          <a:lstStyle/>
          <a:p>
            <a:pPr marL="0" marR="0" lvl="0" indent="0" algn="ctr" defTabSz="914016" rtl="0" eaLnBrk="1" fontAlgn="auto" latinLnBrk="0" hangingPunct="1">
              <a:lnSpc>
                <a:spcPct val="100000"/>
              </a:lnSpc>
              <a:spcBef>
                <a:spcPts val="0"/>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Ability for employees to easily find the information, people and apps they need to be most effective in their job</a:t>
            </a:r>
          </a:p>
        </p:txBody>
      </p:sp>
      <p:sp>
        <p:nvSpPr>
          <p:cNvPr id="54" name="Rectangle 53">
            <a:extLst>
              <a:ext uri="{FF2B5EF4-FFF2-40B4-BE49-F238E27FC236}">
                <a16:creationId xmlns:a16="http://schemas.microsoft.com/office/drawing/2014/main" id="{DDD63E6A-2919-4AE6-9697-063FB138049B}"/>
              </a:ext>
            </a:extLst>
          </p:cNvPr>
          <p:cNvSpPr/>
          <p:nvPr/>
        </p:nvSpPr>
        <p:spPr>
          <a:xfrm>
            <a:off x="8537953" y="2913653"/>
            <a:ext cx="1699111" cy="768819"/>
          </a:xfrm>
          <a:prstGeom prst="rect">
            <a:avLst/>
          </a:prstGeom>
        </p:spPr>
        <p:txBody>
          <a:bodyPr wrap="square">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GB" sz="1077" b="0" i="0" u="none" strike="noStrike" kern="1200" cap="none" spc="0" normalizeH="0" baseline="0" noProof="0">
                <a:ln>
                  <a:noFill/>
                </a:ln>
                <a:gradFill>
                  <a:gsLst>
                    <a:gs pos="1250">
                      <a:srgbClr val="353535"/>
                    </a:gs>
                    <a:gs pos="100000">
                      <a:srgbClr val="353535"/>
                    </a:gs>
                  </a:gsLst>
                  <a:lin ang="5400000" scaled="0"/>
                </a:gradFill>
                <a:effectLst/>
                <a:uLnTx/>
                <a:uFillTx/>
                <a:latin typeface="Segoe UI Light"/>
                <a:ea typeface="+mn-ea"/>
                <a:cs typeface="+mn-cs"/>
              </a:rPr>
              <a:t>Providing self-healing and assisted support, shifting to proactive and automated remediation</a:t>
            </a:r>
            <a:endParaRPr kumimoji="0" lang="en-US" sz="3136" b="0" i="0" u="none" strike="noStrike" kern="1200" cap="none" spc="-100"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endParaRPr>
          </a:p>
        </p:txBody>
      </p:sp>
      <p:sp>
        <p:nvSpPr>
          <p:cNvPr id="55" name="Rectangle 54">
            <a:extLst>
              <a:ext uri="{FF2B5EF4-FFF2-40B4-BE49-F238E27FC236}">
                <a16:creationId xmlns:a16="http://schemas.microsoft.com/office/drawing/2014/main" id="{7255791E-1680-44AD-8CB4-7E3A81AD64BD}"/>
              </a:ext>
            </a:extLst>
          </p:cNvPr>
          <p:cNvSpPr/>
          <p:nvPr/>
        </p:nvSpPr>
        <p:spPr>
          <a:xfrm>
            <a:off x="4611983" y="2913653"/>
            <a:ext cx="1873297" cy="1107069"/>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Ability for people to come together to innovate across organizations, time zones, geographic locations, and work styles to accomplish a common goal</a:t>
            </a:r>
          </a:p>
        </p:txBody>
      </p:sp>
      <p:cxnSp>
        <p:nvCxnSpPr>
          <p:cNvPr id="56" name="Straight Connector 55">
            <a:extLst>
              <a:ext uri="{FF2B5EF4-FFF2-40B4-BE49-F238E27FC236}">
                <a16:creationId xmlns:a16="http://schemas.microsoft.com/office/drawing/2014/main" id="{EA4BAEDD-B0BD-4347-9168-16D19A25ADE2}"/>
              </a:ext>
            </a:extLst>
          </p:cNvPr>
          <p:cNvCxnSpPr>
            <a:cxnSpLocks/>
          </p:cNvCxnSpPr>
          <p:nvPr/>
        </p:nvCxnSpPr>
        <p:spPr>
          <a:xfrm flipH="1">
            <a:off x="4741965" y="2828393"/>
            <a:ext cx="161333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10">
            <a:extLst>
              <a:ext uri="{FF2B5EF4-FFF2-40B4-BE49-F238E27FC236}">
                <a16:creationId xmlns:a16="http://schemas.microsoft.com/office/drawing/2014/main" id="{A77910AF-1FAB-4CA1-945D-87C1A4E7FB3F}"/>
              </a:ext>
            </a:extLst>
          </p:cNvPr>
          <p:cNvSpPr txBox="1"/>
          <p:nvPr/>
        </p:nvSpPr>
        <p:spPr>
          <a:xfrm>
            <a:off x="6660321"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Communicating</a:t>
            </a:r>
          </a:p>
        </p:txBody>
      </p:sp>
      <p:sp>
        <p:nvSpPr>
          <p:cNvPr id="58" name="Rectangle 57">
            <a:extLst>
              <a:ext uri="{FF2B5EF4-FFF2-40B4-BE49-F238E27FC236}">
                <a16:creationId xmlns:a16="http://schemas.microsoft.com/office/drawing/2014/main" id="{499DF5DB-979E-4012-AE6B-76CD2598FBC1}"/>
              </a:ext>
            </a:extLst>
          </p:cNvPr>
          <p:cNvSpPr/>
          <p:nvPr/>
        </p:nvSpPr>
        <p:spPr>
          <a:xfrm>
            <a:off x="6558332" y="2913653"/>
            <a:ext cx="1949030" cy="1086836"/>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Providing employees with the tools required to have effective conversations, connect with people easily and easily send and receive information</a:t>
            </a:r>
          </a:p>
        </p:txBody>
      </p:sp>
      <p:cxnSp>
        <p:nvCxnSpPr>
          <p:cNvPr id="59" name="Straight Connector 58">
            <a:extLst>
              <a:ext uri="{FF2B5EF4-FFF2-40B4-BE49-F238E27FC236}">
                <a16:creationId xmlns:a16="http://schemas.microsoft.com/office/drawing/2014/main" id="{017E752F-CB79-4BDB-AE96-8785877835A7}"/>
              </a:ext>
            </a:extLst>
          </p:cNvPr>
          <p:cNvCxnSpPr>
            <a:cxnSpLocks/>
          </p:cNvCxnSpPr>
          <p:nvPr/>
        </p:nvCxnSpPr>
        <p:spPr>
          <a:xfrm flipH="1">
            <a:off x="6712343"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Box 10">
            <a:extLst>
              <a:ext uri="{FF2B5EF4-FFF2-40B4-BE49-F238E27FC236}">
                <a16:creationId xmlns:a16="http://schemas.microsoft.com/office/drawing/2014/main" id="{CFB1279C-567A-45F9-A7F7-7E7F32153788}"/>
              </a:ext>
            </a:extLst>
          </p:cNvPr>
          <p:cNvSpPr txBox="1"/>
          <p:nvPr/>
        </p:nvSpPr>
        <p:spPr>
          <a:xfrm>
            <a:off x="2768455" y="2469482"/>
            <a:ext cx="1699111" cy="439185"/>
          </a:xfrm>
          <a:prstGeom prst="rect">
            <a:avLst/>
          </a:prstGeom>
          <a:noFill/>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353535">
                    <a:lumMod val="75000"/>
                  </a:srgbClr>
                </a:solidFill>
                <a:effectLst/>
                <a:uLnTx/>
                <a:uFillTx/>
                <a:latin typeface="Segoe UI Semilight"/>
                <a:ea typeface="+mn-ea"/>
                <a:cs typeface="Segoe UI" pitchFamily="34" charset="0"/>
              </a:rPr>
              <a:t>Meeting &amp; Voice</a:t>
            </a:r>
          </a:p>
        </p:txBody>
      </p:sp>
      <p:sp>
        <p:nvSpPr>
          <p:cNvPr id="61" name="Rectangle 60">
            <a:extLst>
              <a:ext uri="{FF2B5EF4-FFF2-40B4-BE49-F238E27FC236}">
                <a16:creationId xmlns:a16="http://schemas.microsoft.com/office/drawing/2014/main" id="{6B690ED7-3955-4659-88FD-F35C21E8633F}"/>
              </a:ext>
            </a:extLst>
          </p:cNvPr>
          <p:cNvSpPr/>
          <p:nvPr/>
        </p:nvSpPr>
        <p:spPr>
          <a:xfrm>
            <a:off x="2680045" y="2913653"/>
            <a:ext cx="1792596" cy="937944"/>
          </a:xfrm>
          <a:prstGeom prst="rect">
            <a:avLst/>
          </a:prstGeom>
        </p:spPr>
        <p:txBody>
          <a:bodyPr wrap="square">
            <a:spAutoFit/>
          </a:bodyPr>
          <a:lstStyle/>
          <a:p>
            <a:pPr marL="0" marR="0" lvl="0" indent="0" algn="ctr" defTabSz="914016" rtl="0" eaLnBrk="1" fontAlgn="auto" latinLnBrk="0" hangingPunct="1">
              <a:lnSpc>
                <a:spcPct val="100000"/>
              </a:lnSpc>
              <a:spcBef>
                <a:spcPts val="784"/>
              </a:spcBef>
              <a:spcAft>
                <a:spcPts val="0"/>
              </a:spcAft>
              <a:buClrTx/>
              <a:buSzTx/>
              <a:buFontTx/>
              <a:buNone/>
              <a:tabLst/>
              <a:defRPr/>
            </a:pPr>
            <a:r>
              <a:rPr kumimoji="0" lang="en-US" sz="107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Encompasses all elements required to ensure employees have a productive meeting, both in person and remote</a:t>
            </a:r>
          </a:p>
        </p:txBody>
      </p:sp>
      <p:cxnSp>
        <p:nvCxnSpPr>
          <p:cNvPr id="62" name="Straight Connector 61">
            <a:extLst>
              <a:ext uri="{FF2B5EF4-FFF2-40B4-BE49-F238E27FC236}">
                <a16:creationId xmlns:a16="http://schemas.microsoft.com/office/drawing/2014/main" id="{C1121089-894A-4822-8117-3E02522A0D6D}"/>
              </a:ext>
            </a:extLst>
          </p:cNvPr>
          <p:cNvCxnSpPr>
            <a:cxnSpLocks/>
          </p:cNvCxnSpPr>
          <p:nvPr/>
        </p:nvCxnSpPr>
        <p:spPr>
          <a:xfrm flipH="1">
            <a:off x="2878196" y="2828393"/>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EF0FFE20-6B41-4D02-9E73-54061C473D44}"/>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267607" y="2051266"/>
            <a:ext cx="411194" cy="419323"/>
          </a:xfrm>
          <a:prstGeom prst="rect">
            <a:avLst/>
          </a:prstGeom>
          <a:solidFill>
            <a:schemeClr val="accent1"/>
          </a:solidFill>
          <a:ln>
            <a:solidFill>
              <a:schemeClr val="accent1"/>
            </a:solidFill>
          </a:ln>
        </p:spPr>
      </p:pic>
      <p:pic>
        <p:nvPicPr>
          <p:cNvPr id="68" name="Picture 67">
            <a:extLst>
              <a:ext uri="{FF2B5EF4-FFF2-40B4-BE49-F238E27FC236}">
                <a16:creationId xmlns:a16="http://schemas.microsoft.com/office/drawing/2014/main" id="{473114A2-29BA-4CA2-AF5F-4D9E6897BD14}"/>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460014" y="2051266"/>
            <a:ext cx="394669" cy="403849"/>
          </a:xfrm>
          <a:prstGeom prst="rect">
            <a:avLst/>
          </a:prstGeom>
          <a:solidFill>
            <a:schemeClr val="bg1"/>
          </a:solidFill>
          <a:ln>
            <a:noFill/>
          </a:ln>
        </p:spPr>
      </p:pic>
      <p:pic>
        <p:nvPicPr>
          <p:cNvPr id="71" name="Picture 70">
            <a:extLst>
              <a:ext uri="{FF2B5EF4-FFF2-40B4-BE49-F238E27FC236}">
                <a16:creationId xmlns:a16="http://schemas.microsoft.com/office/drawing/2014/main" id="{A64E5825-DBCD-4B3D-8D2A-F138C2CA6813}"/>
              </a:ext>
            </a:extLst>
          </p:cNvPr>
          <p:cNvPicPr>
            <a:picLocks noChangeAspect="1"/>
          </p:cNvPicPr>
          <p:nvPr/>
        </p:nvPicPr>
        <p:blipFill rotWithShape="1">
          <a:blip r:embed="rId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338266" y="2036645"/>
            <a:ext cx="560347" cy="439183"/>
          </a:xfrm>
          <a:prstGeom prst="rect">
            <a:avLst/>
          </a:prstGeom>
        </p:spPr>
      </p:pic>
      <p:pic>
        <p:nvPicPr>
          <p:cNvPr id="74" name="Picture 73" descr="Automatically generated description: nintendo, abstract, object">
            <a:extLst>
              <a:ext uri="{FF2B5EF4-FFF2-40B4-BE49-F238E27FC236}">
                <a16:creationId xmlns:a16="http://schemas.microsoft.com/office/drawing/2014/main" id="{0D90A4E6-DBEF-41DF-9D1A-62E0C96B934D}"/>
              </a:ext>
            </a:extLst>
          </p:cNvPr>
          <p:cNvPicPr>
            <a:picLocks noChangeAspect="1"/>
          </p:cNvPicPr>
          <p:nvPr/>
        </p:nvPicPr>
        <p:blipFill>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a:ext>
            </a:extLst>
          </a:blip>
          <a:stretch>
            <a:fillRect/>
          </a:stretch>
        </p:blipFill>
        <p:spPr>
          <a:xfrm>
            <a:off x="9049020" y="1939250"/>
            <a:ext cx="554266" cy="567156"/>
          </a:xfrm>
          <a:prstGeom prst="rect">
            <a:avLst/>
          </a:prstGeom>
          <a:ln>
            <a:noFill/>
          </a:ln>
        </p:spPr>
      </p:pic>
      <p:pic>
        <p:nvPicPr>
          <p:cNvPr id="76" name="Picture 75" descr="Automatically generated description: nintendo, tableware, dishware, plate">
            <a:extLst>
              <a:ext uri="{FF2B5EF4-FFF2-40B4-BE49-F238E27FC236}">
                <a16:creationId xmlns:a16="http://schemas.microsoft.com/office/drawing/2014/main" id="{5CAF380C-A3C6-44AF-80BD-2BC8F8B45621}"/>
              </a:ext>
            </a:extLst>
          </p:cNvPr>
          <p:cNvPicPr>
            <a:picLocks noChangeAspect="1"/>
          </p:cNvPicPr>
          <p:nvPr/>
        </p:nvPicPr>
        <p:blipFill>
          <a:blip r:embed="rId7" cstate="screen">
            <a:clrChange>
              <a:clrFrom>
                <a:srgbClr val="F1E9E9"/>
              </a:clrFrom>
              <a:clrTo>
                <a:srgbClr val="F1E9E9">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1364" y="1984200"/>
            <a:ext cx="610055" cy="567156"/>
          </a:xfrm>
          <a:prstGeom prst="rect">
            <a:avLst/>
          </a:prstGeom>
          <a:ln>
            <a:noFill/>
          </a:ln>
          <a:effectLst>
            <a:softEdge rad="112500"/>
          </a:effectLst>
        </p:spPr>
      </p:pic>
      <p:sp>
        <p:nvSpPr>
          <p:cNvPr id="8" name="Rectangle 7">
            <a:extLst>
              <a:ext uri="{FF2B5EF4-FFF2-40B4-BE49-F238E27FC236}">
                <a16:creationId xmlns:a16="http://schemas.microsoft.com/office/drawing/2014/main" id="{36DB76FB-B69D-44C4-852F-90FBEFB4CE14}"/>
              </a:ext>
            </a:extLst>
          </p:cNvPr>
          <p:cNvSpPr/>
          <p:nvPr/>
        </p:nvSpPr>
        <p:spPr>
          <a:xfrm>
            <a:off x="2086346" y="1206485"/>
            <a:ext cx="7844463" cy="535199"/>
          </a:xfrm>
          <a:prstGeom prst="rect">
            <a:avLst/>
          </a:prstGeom>
        </p:spPr>
        <p:txBody>
          <a:bodyPr wrap="square">
            <a:spAutoFit/>
          </a:bodyPr>
          <a:lstStyle/>
          <a:p>
            <a:pPr marL="0" marR="0" lvl="0" indent="0" algn="ctr" defTabSz="914016" rtl="0" eaLnBrk="1" fontAlgn="base" latinLnBrk="0" hangingPunct="1">
              <a:lnSpc>
                <a:spcPct val="90000"/>
              </a:lnSpc>
              <a:spcBef>
                <a:spcPct val="0"/>
              </a:spcBef>
              <a:spcAft>
                <a:spcPct val="0"/>
              </a:spcAft>
              <a:buClrTx/>
              <a:buSzTx/>
              <a:buFontTx/>
              <a:buNone/>
              <a:tabLst/>
              <a:defRPr/>
            </a:pPr>
            <a:r>
              <a:rPr kumimoji="0" lang="en-US" sz="1567" b="0" i="0" u="none" strike="noStrike" kern="0" cap="none" spc="0" normalizeH="0" baseline="0" noProof="0">
                <a:ln>
                  <a:noFill/>
                </a:ln>
                <a:solidFill>
                  <a:srgbClr val="353535"/>
                </a:solidFill>
                <a:effectLst/>
                <a:uLnTx/>
                <a:uFillTx/>
                <a:latin typeface="Segoe UI Light"/>
                <a:ea typeface="+mn-ea"/>
                <a:cs typeface="Segoe UI Semilight" panose="020B0402040204020203" pitchFamily="34" charset="0"/>
              </a:rPr>
              <a:t>Our employees experience a highly productive environment where technology empowers everyone to achieve more while never getting in their way</a:t>
            </a:r>
          </a:p>
        </p:txBody>
      </p:sp>
      <p:sp>
        <p:nvSpPr>
          <p:cNvPr id="87" name="Rectangle 86">
            <a:extLst>
              <a:ext uri="{FF2B5EF4-FFF2-40B4-BE49-F238E27FC236}">
                <a16:creationId xmlns:a16="http://schemas.microsoft.com/office/drawing/2014/main" id="{B9FD92C7-FB78-4104-94D2-63F3B4CE3A3D}"/>
              </a:ext>
            </a:extLst>
          </p:cNvPr>
          <p:cNvSpPr/>
          <p:nvPr/>
        </p:nvSpPr>
        <p:spPr bwMode="auto">
          <a:xfrm>
            <a:off x="575712" y="1914733"/>
            <a:ext cx="11357071" cy="2079481"/>
          </a:xfrm>
          <a:prstGeom prst="rect">
            <a:avLst/>
          </a:prstGeom>
          <a:noFill/>
          <a:ln>
            <a:solidFill>
              <a:schemeClr val="accent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1" name="Rectangle 80">
            <a:extLst>
              <a:ext uri="{FF2B5EF4-FFF2-40B4-BE49-F238E27FC236}">
                <a16:creationId xmlns:a16="http://schemas.microsoft.com/office/drawing/2014/main" id="{C9302F25-C929-4D98-9BE5-BEA95679AEA3}"/>
              </a:ext>
            </a:extLst>
          </p:cNvPr>
          <p:cNvSpPr/>
          <p:nvPr/>
        </p:nvSpPr>
        <p:spPr bwMode="auto">
          <a:xfrm rot="16200000">
            <a:off x="-1964641" y="4139793"/>
            <a:ext cx="4764211" cy="316497"/>
          </a:xfrm>
          <a:prstGeom prst="rect">
            <a:avLst/>
          </a:prstGeom>
          <a:solidFill>
            <a:schemeClr val="tx2">
              <a:lumMod val="90000"/>
              <a:lumOff val="10000"/>
            </a:schemeClr>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14" tIns="44814" rIns="44814" bIns="44814" numCol="1" spcCol="0" rtlCol="0" fromWordArt="0" anchor="ctr" anchorCtr="0" forceAA="0" compatLnSpc="1">
            <a:prstTxWarp prst="textNoShape">
              <a:avLst/>
            </a:prstTxWarp>
            <a:sp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Light"/>
                <a:ea typeface="Segoe UI" pitchFamily="34" charset="0"/>
                <a:cs typeface="Segoe UI" pitchFamily="34" charset="0"/>
              </a:rPr>
              <a:t>Project Backlog</a:t>
            </a:r>
          </a:p>
        </p:txBody>
      </p:sp>
      <p:pic>
        <p:nvPicPr>
          <p:cNvPr id="4" name="Graphic 3" descr="Group">
            <a:extLst>
              <a:ext uri="{FF2B5EF4-FFF2-40B4-BE49-F238E27FC236}">
                <a16:creationId xmlns:a16="http://schemas.microsoft.com/office/drawing/2014/main" id="{920BB29E-9DD8-4986-BA4C-E1BA75ECA88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787420" y="1969759"/>
            <a:ext cx="573429" cy="573429"/>
          </a:xfrm>
          <a:prstGeom prst="rect">
            <a:avLst/>
          </a:prstGeom>
        </p:spPr>
      </p:pic>
      <p:sp>
        <p:nvSpPr>
          <p:cNvPr id="44" name="Rectangle 43">
            <a:extLst>
              <a:ext uri="{FF2B5EF4-FFF2-40B4-BE49-F238E27FC236}">
                <a16:creationId xmlns:a16="http://schemas.microsoft.com/office/drawing/2014/main" id="{9814375F-E8D6-482C-95A2-2FCDD658B943}"/>
              </a:ext>
            </a:extLst>
          </p:cNvPr>
          <p:cNvSpPr/>
          <p:nvPr/>
        </p:nvSpPr>
        <p:spPr bwMode="auto">
          <a:xfrm>
            <a:off x="10201396" y="2415878"/>
            <a:ext cx="1699111" cy="43918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53535">
                    <a:lumMod val="75000"/>
                  </a:srgbClr>
                </a:solidFill>
                <a:effectLst/>
                <a:uLnTx/>
                <a:uFillTx/>
                <a:latin typeface="Segoe UI Semilight"/>
                <a:ea typeface="Segoe UI" pitchFamily="34" charset="0"/>
                <a:cs typeface="Segoe UI" pitchFamily="34" charset="0"/>
              </a:rPr>
              <a:t>Employee Engagement</a:t>
            </a:r>
          </a:p>
        </p:txBody>
      </p:sp>
      <p:cxnSp>
        <p:nvCxnSpPr>
          <p:cNvPr id="46" name="Straight Connector 45">
            <a:extLst>
              <a:ext uri="{FF2B5EF4-FFF2-40B4-BE49-F238E27FC236}">
                <a16:creationId xmlns:a16="http://schemas.microsoft.com/office/drawing/2014/main" id="{5336EDDB-AC0E-429A-BEA5-03D20574D677}"/>
              </a:ext>
            </a:extLst>
          </p:cNvPr>
          <p:cNvCxnSpPr>
            <a:cxnSpLocks/>
          </p:cNvCxnSpPr>
          <p:nvPr/>
        </p:nvCxnSpPr>
        <p:spPr>
          <a:xfrm flipH="1">
            <a:off x="10240387" y="2834164"/>
            <a:ext cx="1523706" cy="0"/>
          </a:xfrm>
          <a:prstGeom prst="line">
            <a:avLst/>
          </a:prstGeom>
          <a:ln w="127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E3FDABAE-08BE-4DE9-8C53-3D719C1DEE75}"/>
              </a:ext>
            </a:extLst>
          </p:cNvPr>
          <p:cNvSpPr/>
          <p:nvPr/>
        </p:nvSpPr>
        <p:spPr>
          <a:xfrm>
            <a:off x="10201396" y="2919424"/>
            <a:ext cx="1699111" cy="755335"/>
          </a:xfrm>
          <a:prstGeom prst="rect">
            <a:avLst/>
          </a:prstGeom>
        </p:spPr>
        <p:txBody>
          <a:bodyPr wrap="square">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GB" sz="1077" b="0" i="0" u="none" strike="noStrike" kern="1200" cap="none" spc="0" normalizeH="0" baseline="0" noProof="0">
                <a:ln>
                  <a:noFill/>
                </a:ln>
                <a:gradFill>
                  <a:gsLst>
                    <a:gs pos="1250">
                      <a:srgbClr val="353535"/>
                    </a:gs>
                    <a:gs pos="100000">
                      <a:srgbClr val="353535"/>
                    </a:gs>
                  </a:gsLst>
                  <a:lin ang="5400000" scaled="0"/>
                </a:gradFill>
                <a:effectLst/>
                <a:uLnTx/>
                <a:uFillTx/>
                <a:latin typeface="Segoe UI Light"/>
                <a:ea typeface="+mn-ea"/>
                <a:cs typeface="+mn-cs"/>
              </a:rPr>
              <a:t>Engage Provide seamless, secure and modern employee experiences that increase </a:t>
            </a:r>
            <a:endParaRPr kumimoji="0" lang="en-US" sz="3136" b="0" i="0" u="none" strike="noStrike" kern="1200" cap="none" spc="-100"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endParaRPr>
          </a:p>
        </p:txBody>
      </p:sp>
      <p:sp>
        <p:nvSpPr>
          <p:cNvPr id="42" name="TextBox 41">
            <a:extLst>
              <a:ext uri="{FF2B5EF4-FFF2-40B4-BE49-F238E27FC236}">
                <a16:creationId xmlns:a16="http://schemas.microsoft.com/office/drawing/2014/main" id="{56D20AC6-D521-4E03-9584-6D4FF450E3B4}"/>
              </a:ext>
            </a:extLst>
          </p:cNvPr>
          <p:cNvSpPr txBox="1"/>
          <p:nvPr/>
        </p:nvSpPr>
        <p:spPr>
          <a:xfrm>
            <a:off x="9736183" y="6368865"/>
            <a:ext cx="2455817" cy="492443"/>
          </a:xfrm>
          <a:prstGeom prst="rect">
            <a:avLst/>
          </a:prstGeom>
          <a:solidFill>
            <a:schemeClr val="accent1"/>
          </a:solidFill>
        </p:spPr>
        <p:txBody>
          <a:bodyPr wrap="square" lIns="182880" tIns="91440" rIns="18288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Example</a:t>
            </a:r>
            <a:r>
              <a:rPr lang="en-US" sz="2000" dirty="0">
                <a:solidFill>
                  <a:srgbClr val="FFFFFF"/>
                </a:solidFill>
                <a:latin typeface="Segoe UI"/>
              </a:rPr>
              <a:t> Roadmap</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5EA51C85-6703-4F93-8411-2236F4C52B7D}"/>
              </a:ext>
            </a:extLst>
          </p:cNvPr>
          <p:cNvSpPr txBox="1"/>
          <p:nvPr/>
        </p:nvSpPr>
        <p:spPr>
          <a:xfrm>
            <a:off x="2680045" y="4218317"/>
            <a:ext cx="9084048" cy="246221"/>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Teams Implementation </a:t>
            </a:r>
          </a:p>
        </p:txBody>
      </p:sp>
      <p:sp>
        <p:nvSpPr>
          <p:cNvPr id="65" name="TextBox 64">
            <a:extLst>
              <a:ext uri="{FF2B5EF4-FFF2-40B4-BE49-F238E27FC236}">
                <a16:creationId xmlns:a16="http://schemas.microsoft.com/office/drawing/2014/main" id="{837F6868-322D-4134-BB20-1FA3ED9423A4}"/>
              </a:ext>
            </a:extLst>
          </p:cNvPr>
          <p:cNvSpPr txBox="1"/>
          <p:nvPr/>
        </p:nvSpPr>
        <p:spPr>
          <a:xfrm>
            <a:off x="4698811" y="4629290"/>
            <a:ext cx="2979990"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Intranet Modernization </a:t>
            </a:r>
          </a:p>
        </p:txBody>
      </p:sp>
      <p:sp>
        <p:nvSpPr>
          <p:cNvPr id="66" name="TextBox 65">
            <a:extLst>
              <a:ext uri="{FF2B5EF4-FFF2-40B4-BE49-F238E27FC236}">
                <a16:creationId xmlns:a16="http://schemas.microsoft.com/office/drawing/2014/main" id="{74FCEFB5-7AB9-401F-82A8-0291BBE0267E}"/>
              </a:ext>
            </a:extLst>
          </p:cNvPr>
          <p:cNvSpPr txBox="1"/>
          <p:nvPr/>
        </p:nvSpPr>
        <p:spPr>
          <a:xfrm>
            <a:off x="804993" y="4627546"/>
            <a:ext cx="1985985"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Connected Hubs</a:t>
            </a:r>
          </a:p>
        </p:txBody>
      </p:sp>
      <p:sp>
        <p:nvSpPr>
          <p:cNvPr id="67" name="TextBox 66">
            <a:extLst>
              <a:ext uri="{FF2B5EF4-FFF2-40B4-BE49-F238E27FC236}">
                <a16:creationId xmlns:a16="http://schemas.microsoft.com/office/drawing/2014/main" id="{F1E4CD98-569B-4933-8613-D544E2F6E223}"/>
              </a:ext>
            </a:extLst>
          </p:cNvPr>
          <p:cNvSpPr txBox="1"/>
          <p:nvPr/>
        </p:nvSpPr>
        <p:spPr>
          <a:xfrm>
            <a:off x="2950468" y="5058429"/>
            <a:ext cx="1939145"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Executive Engagement</a:t>
            </a:r>
          </a:p>
        </p:txBody>
      </p:sp>
      <p:sp>
        <p:nvSpPr>
          <p:cNvPr id="69" name="TextBox 68">
            <a:extLst>
              <a:ext uri="{FF2B5EF4-FFF2-40B4-BE49-F238E27FC236}">
                <a16:creationId xmlns:a16="http://schemas.microsoft.com/office/drawing/2014/main" id="{0BC16ABB-F3DD-483D-9B64-83A22F1FD281}"/>
              </a:ext>
            </a:extLst>
          </p:cNvPr>
          <p:cNvSpPr txBox="1"/>
          <p:nvPr/>
        </p:nvSpPr>
        <p:spPr>
          <a:xfrm>
            <a:off x="7678801" y="5058429"/>
            <a:ext cx="2865223"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Knowledge Bases</a:t>
            </a:r>
          </a:p>
        </p:txBody>
      </p:sp>
      <p:sp>
        <p:nvSpPr>
          <p:cNvPr id="70" name="TextBox 69">
            <a:extLst>
              <a:ext uri="{FF2B5EF4-FFF2-40B4-BE49-F238E27FC236}">
                <a16:creationId xmlns:a16="http://schemas.microsoft.com/office/drawing/2014/main" id="{AA4DED01-71BD-48F9-8401-D463E6F8D6FC}"/>
              </a:ext>
            </a:extLst>
          </p:cNvPr>
          <p:cNvSpPr txBox="1"/>
          <p:nvPr/>
        </p:nvSpPr>
        <p:spPr>
          <a:xfrm>
            <a:off x="7678801" y="5451808"/>
            <a:ext cx="2865223"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Support Experience Update</a:t>
            </a:r>
          </a:p>
        </p:txBody>
      </p:sp>
      <p:sp>
        <p:nvSpPr>
          <p:cNvPr id="72" name="TextBox 71">
            <a:extLst>
              <a:ext uri="{FF2B5EF4-FFF2-40B4-BE49-F238E27FC236}">
                <a16:creationId xmlns:a16="http://schemas.microsoft.com/office/drawing/2014/main" id="{536B400A-FC9D-42F2-8C66-6C744C801826}"/>
              </a:ext>
            </a:extLst>
          </p:cNvPr>
          <p:cNvSpPr txBox="1"/>
          <p:nvPr/>
        </p:nvSpPr>
        <p:spPr>
          <a:xfrm>
            <a:off x="770098" y="5405294"/>
            <a:ext cx="1985985"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Search Improvements</a:t>
            </a:r>
          </a:p>
        </p:txBody>
      </p:sp>
      <p:sp>
        <p:nvSpPr>
          <p:cNvPr id="73" name="TextBox 72">
            <a:extLst>
              <a:ext uri="{FF2B5EF4-FFF2-40B4-BE49-F238E27FC236}">
                <a16:creationId xmlns:a16="http://schemas.microsoft.com/office/drawing/2014/main" id="{87A814CC-0149-4911-A4A4-82872747505E}"/>
              </a:ext>
            </a:extLst>
          </p:cNvPr>
          <p:cNvSpPr txBox="1"/>
          <p:nvPr/>
        </p:nvSpPr>
        <p:spPr>
          <a:xfrm>
            <a:off x="3693109" y="5436071"/>
            <a:ext cx="2865223"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Customer Care Transformation</a:t>
            </a:r>
          </a:p>
        </p:txBody>
      </p:sp>
      <p:sp>
        <p:nvSpPr>
          <p:cNvPr id="75" name="TextBox 74">
            <a:extLst>
              <a:ext uri="{FF2B5EF4-FFF2-40B4-BE49-F238E27FC236}">
                <a16:creationId xmlns:a16="http://schemas.microsoft.com/office/drawing/2014/main" id="{85307125-DD94-4FDA-AD0C-AB113C8E2CAA}"/>
              </a:ext>
            </a:extLst>
          </p:cNvPr>
          <p:cNvSpPr txBox="1"/>
          <p:nvPr/>
        </p:nvSpPr>
        <p:spPr>
          <a:xfrm>
            <a:off x="8898870" y="4629939"/>
            <a:ext cx="2865223" cy="21544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rPr>
              <a:t>Product Launch Kits</a:t>
            </a:r>
          </a:p>
        </p:txBody>
      </p:sp>
      <p:sp>
        <p:nvSpPr>
          <p:cNvPr id="3" name="TextBox 2">
            <a:extLst>
              <a:ext uri="{FF2B5EF4-FFF2-40B4-BE49-F238E27FC236}">
                <a16:creationId xmlns:a16="http://schemas.microsoft.com/office/drawing/2014/main" id="{F19C8755-A24A-4167-B109-C4EDF2C4F931}"/>
              </a:ext>
            </a:extLst>
          </p:cNvPr>
          <p:cNvSpPr txBox="1"/>
          <p:nvPr/>
        </p:nvSpPr>
        <p:spPr>
          <a:xfrm>
            <a:off x="770098" y="6190488"/>
            <a:ext cx="7011446" cy="369332"/>
          </a:xfrm>
          <a:prstGeom prst="rect">
            <a:avLst/>
          </a:prstGeom>
          <a:noFill/>
        </p:spPr>
        <p:txBody>
          <a:bodyPr wrap="square" lIns="0" tIns="0" rIns="0" bIns="0" rtlCol="0">
            <a:spAutoFit/>
          </a:bodyPr>
          <a:lstStyle/>
          <a:p>
            <a:pPr algn="l"/>
            <a:r>
              <a:rPr lang="en-US" sz="1200" dirty="0">
                <a:gradFill>
                  <a:gsLst>
                    <a:gs pos="2917">
                      <a:schemeClr val="tx1"/>
                    </a:gs>
                    <a:gs pos="30000">
                      <a:schemeClr val="tx1"/>
                    </a:gs>
                  </a:gsLst>
                  <a:lin ang="5400000" scaled="0"/>
                </a:gradFill>
              </a:rPr>
              <a:t>Note: This example roadmap does not include dependencies on other service portfolios such as identity and security.  Those would be noted in the individual project plans for each improvement shown here. </a:t>
            </a:r>
          </a:p>
        </p:txBody>
      </p:sp>
    </p:spTree>
    <p:extLst>
      <p:ext uri="{BB962C8B-B14F-4D97-AF65-F5344CB8AC3E}">
        <p14:creationId xmlns:p14="http://schemas.microsoft.com/office/powerpoint/2010/main" val="334784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dirty="0">
                <a:latin typeface="Segoe UI Semibold" panose="020B0702040204020203" pitchFamily="34" charset="0"/>
                <a:cs typeface="Segoe UI Semibold" panose="020B0702040204020203" pitchFamily="34" charset="0"/>
              </a:rPr>
              <a:t>Preview</a:t>
            </a:r>
            <a:br>
              <a:rPr lang="en-US" dirty="0">
                <a:latin typeface="Segoe UI Semibold" panose="020B0702040204020203" pitchFamily="34" charset="0"/>
                <a:cs typeface="Segoe UI Semibold" panose="020B0702040204020203" pitchFamily="34" charset="0"/>
              </a:rPr>
            </a:br>
            <a:br>
              <a:rPr lang="en-US" dirty="0"/>
            </a:br>
            <a:r>
              <a:rPr lang="en-US" sz="6600" dirty="0"/>
              <a:t>Templates &amp; Tools</a:t>
            </a:r>
            <a:endParaRPr lang="en-US" dirty="0"/>
          </a:p>
        </p:txBody>
      </p:sp>
    </p:spTree>
    <p:extLst>
      <p:ext uri="{BB962C8B-B14F-4D97-AF65-F5344CB8AC3E}">
        <p14:creationId xmlns:p14="http://schemas.microsoft.com/office/powerpoint/2010/main" val="708755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2471-D32D-4135-9C1D-B6B8018FBC31}"/>
              </a:ext>
            </a:extLst>
          </p:cNvPr>
          <p:cNvSpPr>
            <a:spLocks noGrp="1"/>
          </p:cNvSpPr>
          <p:nvPr>
            <p:ph type="title"/>
          </p:nvPr>
        </p:nvSpPr>
        <p:spPr>
          <a:xfrm>
            <a:off x="588263" y="457200"/>
            <a:ext cx="11018520" cy="553998"/>
          </a:xfrm>
        </p:spPr>
        <p:txBody>
          <a:bodyPr/>
          <a:lstStyle/>
          <a:p>
            <a:r>
              <a:rPr lang="en-US" dirty="0"/>
              <a:t>Day in the Life PDF’s for Microsoft Teams</a:t>
            </a:r>
          </a:p>
        </p:txBody>
      </p:sp>
      <p:pic>
        <p:nvPicPr>
          <p:cNvPr id="6" name="Picture 5">
            <a:extLst>
              <a:ext uri="{FF2B5EF4-FFF2-40B4-BE49-F238E27FC236}">
                <a16:creationId xmlns:a16="http://schemas.microsoft.com/office/drawing/2014/main" id="{F0329A4A-BE20-4F08-895B-7CC85134BA8D}"/>
              </a:ext>
            </a:extLst>
          </p:cNvPr>
          <p:cNvPicPr>
            <a:picLocks noChangeAspect="1"/>
          </p:cNvPicPr>
          <p:nvPr/>
        </p:nvPicPr>
        <p:blipFill>
          <a:blip r:embed="rId2"/>
          <a:stretch>
            <a:fillRect/>
          </a:stretch>
        </p:blipFill>
        <p:spPr>
          <a:xfrm>
            <a:off x="444944" y="1069982"/>
            <a:ext cx="9227026" cy="2056396"/>
          </a:xfrm>
          <a:prstGeom prst="rect">
            <a:avLst/>
          </a:prstGeom>
        </p:spPr>
      </p:pic>
      <p:pic>
        <p:nvPicPr>
          <p:cNvPr id="7" name="Picture 6">
            <a:extLst>
              <a:ext uri="{FF2B5EF4-FFF2-40B4-BE49-F238E27FC236}">
                <a16:creationId xmlns:a16="http://schemas.microsoft.com/office/drawing/2014/main" id="{8BAD6EEA-0995-499C-B3E9-B990A9B1DF4A}"/>
              </a:ext>
            </a:extLst>
          </p:cNvPr>
          <p:cNvPicPr>
            <a:picLocks noChangeAspect="1"/>
          </p:cNvPicPr>
          <p:nvPr/>
        </p:nvPicPr>
        <p:blipFill>
          <a:blip r:embed="rId3"/>
          <a:stretch>
            <a:fillRect/>
          </a:stretch>
        </p:blipFill>
        <p:spPr>
          <a:xfrm>
            <a:off x="444944" y="3429000"/>
            <a:ext cx="9299947" cy="1999489"/>
          </a:xfrm>
          <a:prstGeom prst="rect">
            <a:avLst/>
          </a:prstGeom>
        </p:spPr>
      </p:pic>
      <p:pic>
        <p:nvPicPr>
          <p:cNvPr id="8" name="Picture 7">
            <a:extLst>
              <a:ext uri="{FF2B5EF4-FFF2-40B4-BE49-F238E27FC236}">
                <a16:creationId xmlns:a16="http://schemas.microsoft.com/office/drawing/2014/main" id="{78AD2C41-AF1A-409D-A66B-47AA18240A6E}"/>
              </a:ext>
            </a:extLst>
          </p:cNvPr>
          <p:cNvPicPr>
            <a:picLocks noChangeAspect="1"/>
          </p:cNvPicPr>
          <p:nvPr/>
        </p:nvPicPr>
        <p:blipFill>
          <a:blip r:embed="rId4"/>
          <a:stretch>
            <a:fillRect/>
          </a:stretch>
        </p:blipFill>
        <p:spPr>
          <a:xfrm>
            <a:off x="9671970" y="1128766"/>
            <a:ext cx="2238834" cy="1997612"/>
          </a:xfrm>
          <a:prstGeom prst="rect">
            <a:avLst/>
          </a:prstGeom>
        </p:spPr>
      </p:pic>
      <p:pic>
        <p:nvPicPr>
          <p:cNvPr id="9" name="Picture 8">
            <a:extLst>
              <a:ext uri="{FF2B5EF4-FFF2-40B4-BE49-F238E27FC236}">
                <a16:creationId xmlns:a16="http://schemas.microsoft.com/office/drawing/2014/main" id="{5934027D-4872-4611-8C0C-4BC5D0A5CA06}"/>
              </a:ext>
            </a:extLst>
          </p:cNvPr>
          <p:cNvPicPr>
            <a:picLocks noChangeAspect="1"/>
          </p:cNvPicPr>
          <p:nvPr/>
        </p:nvPicPr>
        <p:blipFill>
          <a:blip r:embed="rId5"/>
          <a:stretch>
            <a:fillRect/>
          </a:stretch>
        </p:blipFill>
        <p:spPr>
          <a:xfrm>
            <a:off x="9744891" y="3429000"/>
            <a:ext cx="2180599" cy="1997612"/>
          </a:xfrm>
          <a:prstGeom prst="rect">
            <a:avLst/>
          </a:prstGeom>
        </p:spPr>
      </p:pic>
    </p:spTree>
    <p:extLst>
      <p:ext uri="{BB962C8B-B14F-4D97-AF65-F5344CB8AC3E}">
        <p14:creationId xmlns:p14="http://schemas.microsoft.com/office/powerpoint/2010/main" val="258457109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2471-D32D-4135-9C1D-B6B8018FBC31}"/>
              </a:ext>
            </a:extLst>
          </p:cNvPr>
          <p:cNvSpPr>
            <a:spLocks noGrp="1"/>
          </p:cNvSpPr>
          <p:nvPr>
            <p:ph type="title"/>
          </p:nvPr>
        </p:nvSpPr>
        <p:spPr>
          <a:xfrm>
            <a:off x="588263" y="457200"/>
            <a:ext cx="11018520" cy="1415772"/>
          </a:xfrm>
        </p:spPr>
        <p:txBody>
          <a:bodyPr/>
          <a:lstStyle/>
          <a:p>
            <a:r>
              <a:rPr lang="en-US" dirty="0"/>
              <a:t>O365 Adoption Kit Content</a:t>
            </a:r>
            <a:br>
              <a:rPr lang="en-US" dirty="0"/>
            </a:br>
            <a:r>
              <a:rPr lang="en-US" sz="2000" spc="0" dirty="0"/>
              <a:t>Service Adoption Project Plan</a:t>
            </a:r>
            <a:br>
              <a:rPr lang="en-US" dirty="0"/>
            </a:br>
            <a:endParaRPr lang="en-US" dirty="0"/>
          </a:p>
        </p:txBody>
      </p:sp>
      <p:sp>
        <p:nvSpPr>
          <p:cNvPr id="5" name="TextBox 4">
            <a:extLst>
              <a:ext uri="{FF2B5EF4-FFF2-40B4-BE49-F238E27FC236}">
                <a16:creationId xmlns:a16="http://schemas.microsoft.com/office/drawing/2014/main" id="{E38C2803-C95A-4752-BE5A-A80D2A930CC1}"/>
              </a:ext>
            </a:extLst>
          </p:cNvPr>
          <p:cNvSpPr txBox="1"/>
          <p:nvPr/>
        </p:nvSpPr>
        <p:spPr>
          <a:xfrm>
            <a:off x="383983" y="2234827"/>
            <a:ext cx="4857540" cy="2111347"/>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Jumpstart your implementation with this pre-defined checklist of major tasks.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Use in Microsoft Project or save to Excel or Azure DevOps for easy management.   </a:t>
            </a:r>
          </a:p>
        </p:txBody>
      </p:sp>
      <p:pic>
        <p:nvPicPr>
          <p:cNvPr id="3" name="Picture 2">
            <a:extLst>
              <a:ext uri="{FF2B5EF4-FFF2-40B4-BE49-F238E27FC236}">
                <a16:creationId xmlns:a16="http://schemas.microsoft.com/office/drawing/2014/main" id="{53D2369C-907F-4D1D-A1EB-B50C4A8F5E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12859" y="1402505"/>
            <a:ext cx="5826868" cy="4653248"/>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07DC991-1594-4F5B-93DC-CDB619BDAB83}"/>
              </a:ext>
            </a:extLst>
          </p:cNvPr>
          <p:cNvSpPr/>
          <p:nvPr/>
        </p:nvSpPr>
        <p:spPr>
          <a:xfrm>
            <a:off x="9571839" y="11208"/>
            <a:ext cx="2620161" cy="709720"/>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Pre-Release DRAFT view</a:t>
            </a:r>
          </a:p>
        </p:txBody>
      </p:sp>
    </p:spTree>
    <p:extLst>
      <p:ext uri="{BB962C8B-B14F-4D97-AF65-F5344CB8AC3E}">
        <p14:creationId xmlns:p14="http://schemas.microsoft.com/office/powerpoint/2010/main" val="32750495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73453566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32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5704F6-9C47-43A2-A78F-C8AFE6246689}"/>
              </a:ext>
            </a:extLst>
          </p:cNvPr>
          <p:cNvSpPr txBox="1"/>
          <p:nvPr/>
        </p:nvSpPr>
        <p:spPr>
          <a:xfrm>
            <a:off x="251927" y="489201"/>
            <a:ext cx="6270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Microsoft Teams Adoption Hub</a:t>
            </a:r>
          </a:p>
        </p:txBody>
      </p:sp>
      <p:sp>
        <p:nvSpPr>
          <p:cNvPr id="9" name="TextBox 8">
            <a:extLst>
              <a:ext uri="{FF2B5EF4-FFF2-40B4-BE49-F238E27FC236}">
                <a16:creationId xmlns:a16="http://schemas.microsoft.com/office/drawing/2014/main" id="{A9874176-9830-4FB1-B692-708010A8EEA4}"/>
              </a:ext>
            </a:extLst>
          </p:cNvPr>
          <p:cNvSpPr txBox="1"/>
          <p:nvPr/>
        </p:nvSpPr>
        <p:spPr>
          <a:xfrm>
            <a:off x="251927" y="1054359"/>
            <a:ext cx="1352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Get Started</a:t>
            </a:r>
          </a:p>
        </p:txBody>
      </p:sp>
      <p:sp>
        <p:nvSpPr>
          <p:cNvPr id="10" name="TextBox 9">
            <a:extLst>
              <a:ext uri="{FF2B5EF4-FFF2-40B4-BE49-F238E27FC236}">
                <a16:creationId xmlns:a16="http://schemas.microsoft.com/office/drawing/2014/main" id="{E3B3AC56-338E-4F2D-8A3E-3D0BCABE0389}"/>
              </a:ext>
            </a:extLst>
          </p:cNvPr>
          <p:cNvSpPr txBox="1"/>
          <p:nvPr/>
        </p:nvSpPr>
        <p:spPr>
          <a:xfrm>
            <a:off x="1897225" y="1054359"/>
            <a:ext cx="1352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Deployment</a:t>
            </a:r>
          </a:p>
        </p:txBody>
      </p:sp>
      <p:sp>
        <p:nvSpPr>
          <p:cNvPr id="11" name="TextBox 10">
            <a:extLst>
              <a:ext uri="{FF2B5EF4-FFF2-40B4-BE49-F238E27FC236}">
                <a16:creationId xmlns:a16="http://schemas.microsoft.com/office/drawing/2014/main" id="{ABB3482F-F56B-46C2-9A55-0CAFCD53ED54}"/>
              </a:ext>
            </a:extLst>
          </p:cNvPr>
          <p:cNvSpPr txBox="1"/>
          <p:nvPr/>
        </p:nvSpPr>
        <p:spPr>
          <a:xfrm>
            <a:off x="3710477" y="1054359"/>
            <a:ext cx="1352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Adoption</a:t>
            </a:r>
          </a:p>
        </p:txBody>
      </p:sp>
      <p:sp>
        <p:nvSpPr>
          <p:cNvPr id="12" name="TextBox 11">
            <a:extLst>
              <a:ext uri="{FF2B5EF4-FFF2-40B4-BE49-F238E27FC236}">
                <a16:creationId xmlns:a16="http://schemas.microsoft.com/office/drawing/2014/main" id="{8ACD6D79-5483-4DB7-8730-7B25D1B8F433}"/>
              </a:ext>
            </a:extLst>
          </p:cNvPr>
          <p:cNvSpPr txBox="1"/>
          <p:nvPr/>
        </p:nvSpPr>
        <p:spPr>
          <a:xfrm>
            <a:off x="5256635" y="1054359"/>
            <a:ext cx="1352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Upgrade</a:t>
            </a:r>
          </a:p>
        </p:txBody>
      </p:sp>
      <p:sp>
        <p:nvSpPr>
          <p:cNvPr id="13" name="TextBox 12">
            <a:extLst>
              <a:ext uri="{FF2B5EF4-FFF2-40B4-BE49-F238E27FC236}">
                <a16:creationId xmlns:a16="http://schemas.microsoft.com/office/drawing/2014/main" id="{294A2260-6FF0-4E6A-9569-6FE9F5FF995A}"/>
              </a:ext>
            </a:extLst>
          </p:cNvPr>
          <p:cNvSpPr txBox="1"/>
          <p:nvPr/>
        </p:nvSpPr>
        <p:spPr>
          <a:xfrm>
            <a:off x="6609573" y="1054359"/>
            <a:ext cx="1352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Features</a:t>
            </a:r>
          </a:p>
        </p:txBody>
      </p:sp>
      <p:sp>
        <p:nvSpPr>
          <p:cNvPr id="14" name="TextBox 13">
            <a:extLst>
              <a:ext uri="{FF2B5EF4-FFF2-40B4-BE49-F238E27FC236}">
                <a16:creationId xmlns:a16="http://schemas.microsoft.com/office/drawing/2014/main" id="{19DB23C4-7F1D-489F-A87C-02E1212D204C}"/>
              </a:ext>
            </a:extLst>
          </p:cNvPr>
          <p:cNvSpPr txBox="1"/>
          <p:nvPr/>
        </p:nvSpPr>
        <p:spPr>
          <a:xfrm>
            <a:off x="8068645" y="1054359"/>
            <a:ext cx="18599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More resources</a:t>
            </a:r>
          </a:p>
        </p:txBody>
      </p:sp>
      <p:cxnSp>
        <p:nvCxnSpPr>
          <p:cNvPr id="16" name="Straight Connector 15">
            <a:extLst>
              <a:ext uri="{FF2B5EF4-FFF2-40B4-BE49-F238E27FC236}">
                <a16:creationId xmlns:a16="http://schemas.microsoft.com/office/drawing/2014/main" id="{877F2667-7383-4D75-AE41-6ADD41BF3835}"/>
              </a:ext>
            </a:extLst>
          </p:cNvPr>
          <p:cNvCxnSpPr/>
          <p:nvPr/>
        </p:nvCxnSpPr>
        <p:spPr>
          <a:xfrm>
            <a:off x="3592286" y="1054359"/>
            <a:ext cx="13144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19760B-E6D2-4219-BA57-AFA60B9C78FE}"/>
              </a:ext>
            </a:extLst>
          </p:cNvPr>
          <p:cNvCxnSpPr/>
          <p:nvPr/>
        </p:nvCxnSpPr>
        <p:spPr>
          <a:xfrm>
            <a:off x="3592286" y="1054359"/>
            <a:ext cx="0" cy="37866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C16B24-C664-4B2A-8834-A83AEBA32897}"/>
              </a:ext>
            </a:extLst>
          </p:cNvPr>
          <p:cNvSpPr txBox="1"/>
          <p:nvPr/>
        </p:nvSpPr>
        <p:spPr>
          <a:xfrm>
            <a:off x="4906736" y="1063689"/>
            <a:ext cx="45719" cy="378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B9C59F99-D2AE-4093-B497-261858AF041D}"/>
              </a:ext>
            </a:extLst>
          </p:cNvPr>
          <p:cNvCxnSpPr/>
          <p:nvPr/>
        </p:nvCxnSpPr>
        <p:spPr>
          <a:xfrm>
            <a:off x="4906736" y="1054359"/>
            <a:ext cx="0" cy="369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FCC1C9-5374-4D1A-9D6C-45192C1D726F}"/>
              </a:ext>
            </a:extLst>
          </p:cNvPr>
          <p:cNvCxnSpPr>
            <a:cxnSpLocks/>
          </p:cNvCxnSpPr>
          <p:nvPr/>
        </p:nvCxnSpPr>
        <p:spPr>
          <a:xfrm flipV="1">
            <a:off x="4905104" y="1423691"/>
            <a:ext cx="4998950" cy="18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E64436E-E86E-476E-816A-7239FC135852}"/>
              </a:ext>
            </a:extLst>
          </p:cNvPr>
          <p:cNvCxnSpPr>
            <a:cxnSpLocks/>
          </p:cNvCxnSpPr>
          <p:nvPr/>
        </p:nvCxnSpPr>
        <p:spPr>
          <a:xfrm>
            <a:off x="251927" y="1442345"/>
            <a:ext cx="334035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5147FB41-4288-4D53-9B0D-0F70B99DA83C}"/>
              </a:ext>
            </a:extLst>
          </p:cNvPr>
          <p:cNvGraphicFramePr>
            <a:graphicFrameLocks noGrp="1"/>
          </p:cNvGraphicFramePr>
          <p:nvPr/>
        </p:nvGraphicFramePr>
        <p:xfrm>
          <a:off x="1393306" y="5103168"/>
          <a:ext cx="1993900" cy="939165"/>
        </p:xfrm>
        <a:graphic>
          <a:graphicData uri="http://schemas.openxmlformats.org/drawingml/2006/table">
            <a:tbl>
              <a:tblPr>
                <a:tableStyleId>{5C22544A-7EE6-4342-B048-85BDC9FD1C3A}</a:tableStyleId>
              </a:tblPr>
              <a:tblGrid>
                <a:gridCol w="1993900">
                  <a:extLst>
                    <a:ext uri="{9D8B030D-6E8A-4147-A177-3AD203B41FA5}">
                      <a16:colId xmlns:a16="http://schemas.microsoft.com/office/drawing/2014/main" val="3078003741"/>
                    </a:ext>
                  </a:extLst>
                </a:gridCol>
              </a:tblGrid>
              <a:tr h="0">
                <a:tc>
                  <a:txBody>
                    <a:bodyPr/>
                    <a:lstStyle/>
                    <a:p>
                      <a:pPr algn="l" fontAlgn="b"/>
                      <a:r>
                        <a:rPr lang="en-US" sz="1100" u="none" strike="noStrike" dirty="0">
                          <a:effectLst/>
                        </a:rPr>
                        <a:t>Getting Started</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362079555"/>
                  </a:ext>
                </a:extLst>
              </a:tr>
              <a:tr h="190500">
                <a:tc>
                  <a:txBody>
                    <a:bodyPr/>
                    <a:lstStyle/>
                    <a:p>
                      <a:pPr algn="l" fontAlgn="b"/>
                      <a:r>
                        <a:rPr lang="en-US" sz="1100" u="none" strike="noStrike" dirty="0">
                          <a:effectLst/>
                        </a:rPr>
                        <a:t>Planning for Initial Adoption</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291876575"/>
                  </a:ext>
                </a:extLst>
              </a:tr>
              <a:tr h="190500">
                <a:tc>
                  <a:txBody>
                    <a:bodyPr/>
                    <a:lstStyle/>
                    <a:p>
                      <a:pPr algn="l" fontAlgn="b"/>
                      <a:r>
                        <a:rPr lang="en-US" sz="1100" u="none" strike="noStrike" dirty="0">
                          <a:effectLst/>
                        </a:rPr>
                        <a:t>Your Project Team</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471141"/>
                  </a:ext>
                </a:extLst>
              </a:tr>
              <a:tr h="190500">
                <a:tc>
                  <a:txBody>
                    <a:bodyPr/>
                    <a:lstStyle/>
                    <a:p>
                      <a:pPr algn="l" fontAlgn="b"/>
                      <a:r>
                        <a:rPr lang="en-US" sz="1100" u="none" strike="noStrike" dirty="0">
                          <a:effectLst/>
                        </a:rPr>
                        <a:t>Creating Teams and Channels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252660894"/>
                  </a:ext>
                </a:extLst>
              </a:tr>
              <a:tr h="190500">
                <a:tc>
                  <a:txBody>
                    <a:bodyPr/>
                    <a:lstStyle/>
                    <a:p>
                      <a:pPr algn="l" fontAlgn="b"/>
                      <a:r>
                        <a:rPr lang="en-US" sz="1100" u="none" strike="noStrike" dirty="0">
                          <a:effectLst/>
                        </a:rPr>
                        <a:t>Your First Teams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282953697"/>
                  </a:ext>
                </a:extLst>
              </a:tr>
            </a:tbl>
          </a:graphicData>
        </a:graphic>
      </p:graphicFrame>
      <p:graphicFrame>
        <p:nvGraphicFramePr>
          <p:cNvPr id="31" name="Table 30">
            <a:extLst>
              <a:ext uri="{FF2B5EF4-FFF2-40B4-BE49-F238E27FC236}">
                <a16:creationId xmlns:a16="http://schemas.microsoft.com/office/drawing/2014/main" id="{B5FF71C8-1024-4518-AF06-32E2B83C95AF}"/>
              </a:ext>
            </a:extLst>
          </p:cNvPr>
          <p:cNvGraphicFramePr>
            <a:graphicFrameLocks noGrp="1"/>
          </p:cNvGraphicFramePr>
          <p:nvPr/>
        </p:nvGraphicFramePr>
        <p:xfrm>
          <a:off x="3704813" y="5103168"/>
          <a:ext cx="1511300" cy="1320165"/>
        </p:xfrm>
        <a:graphic>
          <a:graphicData uri="http://schemas.openxmlformats.org/drawingml/2006/table">
            <a:tbl>
              <a:tblPr>
                <a:tableStyleId>{5C22544A-7EE6-4342-B048-85BDC9FD1C3A}</a:tableStyleId>
              </a:tblPr>
              <a:tblGrid>
                <a:gridCol w="1511300">
                  <a:extLst>
                    <a:ext uri="{9D8B030D-6E8A-4147-A177-3AD203B41FA5}">
                      <a16:colId xmlns:a16="http://schemas.microsoft.com/office/drawing/2014/main" val="1027170802"/>
                    </a:ext>
                  </a:extLst>
                </a:gridCol>
              </a:tblGrid>
              <a:tr h="190500">
                <a:tc>
                  <a:txBody>
                    <a:bodyPr/>
                    <a:lstStyle/>
                    <a:p>
                      <a:pPr algn="l" fontAlgn="b"/>
                      <a:r>
                        <a:rPr lang="en-US" sz="1100" b="0" i="0" u="none" strike="noStrike" dirty="0">
                          <a:solidFill>
                            <a:srgbClr val="000000"/>
                          </a:solidFill>
                          <a:effectLst/>
                          <a:latin typeface="Calibri" panose="020F0502020204030204" pitchFamily="34" charset="0"/>
                        </a:rPr>
                        <a:t>Getting more from Teams</a:t>
                      </a:r>
                    </a:p>
                  </a:txBody>
                  <a:tcPr marL="9525" marR="9525" marT="9525" marB="0" anchor="b">
                    <a:solidFill>
                      <a:schemeClr val="bg1"/>
                    </a:solidFill>
                  </a:tcPr>
                </a:tc>
                <a:extLst>
                  <a:ext uri="{0D108BD9-81ED-4DB2-BD59-A6C34878D82A}">
                    <a16:rowId xmlns:a16="http://schemas.microsoft.com/office/drawing/2014/main" val="7976215"/>
                  </a:ext>
                </a:extLst>
              </a:tr>
              <a:tr h="0">
                <a:tc>
                  <a:txBody>
                    <a:bodyPr/>
                    <a:lstStyle/>
                    <a:p>
                      <a:pPr algn="l" fontAlgn="b"/>
                      <a:r>
                        <a:rPr lang="en-US" sz="1100" u="none" strike="noStrike" dirty="0">
                          <a:effectLst/>
                        </a:rPr>
                        <a:t>Creating Champions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108362899"/>
                  </a:ext>
                </a:extLst>
              </a:tr>
              <a:tr h="190500">
                <a:tc>
                  <a:txBody>
                    <a:bodyPr/>
                    <a:lstStyle/>
                    <a:p>
                      <a:pPr algn="l" fontAlgn="b"/>
                      <a:r>
                        <a:rPr lang="en-US" sz="1100" u="none" strike="noStrike" dirty="0">
                          <a:effectLst/>
                        </a:rPr>
                        <a:t>Selecting Early Adopters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479626529"/>
                  </a:ext>
                </a:extLst>
              </a:tr>
              <a:tr h="190500">
                <a:tc>
                  <a:txBody>
                    <a:bodyPr/>
                    <a:lstStyle/>
                    <a:p>
                      <a:pPr algn="l" fontAlgn="b"/>
                      <a:r>
                        <a:rPr lang="en-US" sz="1100" u="none" strike="noStrike" dirty="0">
                          <a:effectLst/>
                        </a:rPr>
                        <a:t>Governance Quick Start</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786559310"/>
                  </a:ext>
                </a:extLst>
              </a:tr>
              <a:tr h="190500">
                <a:tc>
                  <a:txBody>
                    <a:bodyPr/>
                    <a:lstStyle/>
                    <a:p>
                      <a:pPr algn="l" fontAlgn="b"/>
                      <a:r>
                        <a:rPr lang="en-US" sz="1100" u="none" strike="noStrike">
                          <a:effectLst/>
                        </a:rPr>
                        <a:t>Gathering Feedback</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133561091"/>
                  </a:ext>
                </a:extLst>
              </a:tr>
              <a:tr h="190500">
                <a:tc>
                  <a:txBody>
                    <a:bodyPr/>
                    <a:lstStyle/>
                    <a:p>
                      <a:pPr algn="l" fontAlgn="b"/>
                      <a:r>
                        <a:rPr lang="en-US" sz="1100" u="none" strike="noStrike" dirty="0">
                          <a:effectLst/>
                        </a:rPr>
                        <a:t>Defining Usage Scenarios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526908989"/>
                  </a:ext>
                </a:extLst>
              </a:tr>
              <a:tr h="190500">
                <a:tc>
                  <a:txBody>
                    <a:bodyPr/>
                    <a:lstStyle/>
                    <a:p>
                      <a:pPr algn="l" fontAlgn="b"/>
                      <a:r>
                        <a:rPr lang="en-US" sz="1100" u="none" strike="noStrike" dirty="0">
                          <a:effectLst/>
                        </a:rPr>
                        <a:t>Onboarding Support</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70930888"/>
                  </a:ext>
                </a:extLst>
              </a:tr>
            </a:tbl>
          </a:graphicData>
        </a:graphic>
      </p:graphicFrame>
      <p:grpSp>
        <p:nvGrpSpPr>
          <p:cNvPr id="45" name="Group 44">
            <a:extLst>
              <a:ext uri="{FF2B5EF4-FFF2-40B4-BE49-F238E27FC236}">
                <a16:creationId xmlns:a16="http://schemas.microsoft.com/office/drawing/2014/main" id="{35B731CD-0145-4F4C-8DF4-C84C5043135C}"/>
              </a:ext>
            </a:extLst>
          </p:cNvPr>
          <p:cNvGrpSpPr/>
          <p:nvPr/>
        </p:nvGrpSpPr>
        <p:grpSpPr>
          <a:xfrm>
            <a:off x="928396" y="1629955"/>
            <a:ext cx="8750019" cy="2257481"/>
            <a:chOff x="928396" y="1504950"/>
            <a:chExt cx="8750019" cy="2257481"/>
          </a:xfrm>
        </p:grpSpPr>
        <p:pic>
          <p:nvPicPr>
            <p:cNvPr id="32" name="Picture 31">
              <a:extLst>
                <a:ext uri="{FF2B5EF4-FFF2-40B4-BE49-F238E27FC236}">
                  <a16:creationId xmlns:a16="http://schemas.microsoft.com/office/drawing/2014/main" id="{3BA8DE32-F154-400C-A3B6-6774EEE4E400}"/>
                </a:ext>
              </a:extLst>
            </p:cNvPr>
            <p:cNvPicPr>
              <a:picLocks noChangeAspect="1"/>
            </p:cNvPicPr>
            <p:nvPr/>
          </p:nvPicPr>
          <p:blipFill>
            <a:blip r:embed="rId2"/>
            <a:stretch>
              <a:fillRect/>
            </a:stretch>
          </p:blipFill>
          <p:spPr>
            <a:xfrm>
              <a:off x="928396" y="1519200"/>
              <a:ext cx="1714500" cy="1733550"/>
            </a:xfrm>
            <a:prstGeom prst="rect">
              <a:avLst/>
            </a:prstGeom>
          </p:spPr>
        </p:pic>
        <p:pic>
          <p:nvPicPr>
            <p:cNvPr id="33" name="Picture 32">
              <a:extLst>
                <a:ext uri="{FF2B5EF4-FFF2-40B4-BE49-F238E27FC236}">
                  <a16:creationId xmlns:a16="http://schemas.microsoft.com/office/drawing/2014/main" id="{863B9F67-BD93-4049-9612-8DDFFB5E2407}"/>
                </a:ext>
              </a:extLst>
            </p:cNvPr>
            <p:cNvPicPr>
              <a:picLocks noChangeAspect="1"/>
            </p:cNvPicPr>
            <p:nvPr/>
          </p:nvPicPr>
          <p:blipFill>
            <a:blip r:embed="rId3"/>
            <a:stretch>
              <a:fillRect/>
            </a:stretch>
          </p:blipFill>
          <p:spPr>
            <a:xfrm>
              <a:off x="2642896" y="1527236"/>
              <a:ext cx="1771650" cy="1828800"/>
            </a:xfrm>
            <a:prstGeom prst="rect">
              <a:avLst/>
            </a:prstGeom>
          </p:spPr>
        </p:pic>
        <p:sp>
          <p:nvSpPr>
            <p:cNvPr id="35" name="TextBox 34">
              <a:extLst>
                <a:ext uri="{FF2B5EF4-FFF2-40B4-BE49-F238E27FC236}">
                  <a16:creationId xmlns:a16="http://schemas.microsoft.com/office/drawing/2014/main" id="{E5636669-83D0-4FCD-8DB1-4BB2815BB30E}"/>
                </a:ext>
              </a:extLst>
            </p:cNvPr>
            <p:cNvSpPr txBox="1"/>
            <p:nvPr/>
          </p:nvSpPr>
          <p:spPr>
            <a:xfrm>
              <a:off x="2727969" y="2783832"/>
              <a:ext cx="170633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rPr>
                <a:t>Intro to Teams &amp; Channels</a:t>
              </a:r>
            </a:p>
          </p:txBody>
        </p:sp>
        <p:pic>
          <p:nvPicPr>
            <p:cNvPr id="36" name="Picture 35">
              <a:extLst>
                <a:ext uri="{FF2B5EF4-FFF2-40B4-BE49-F238E27FC236}">
                  <a16:creationId xmlns:a16="http://schemas.microsoft.com/office/drawing/2014/main" id="{E6272AD3-7325-4FD5-A60D-9971845DA2F0}"/>
                </a:ext>
              </a:extLst>
            </p:cNvPr>
            <p:cNvPicPr>
              <a:picLocks noChangeAspect="1"/>
            </p:cNvPicPr>
            <p:nvPr/>
          </p:nvPicPr>
          <p:blipFill>
            <a:blip r:embed="rId4"/>
            <a:stretch>
              <a:fillRect/>
            </a:stretch>
          </p:blipFill>
          <p:spPr>
            <a:xfrm>
              <a:off x="4472478" y="1565336"/>
              <a:ext cx="1724025" cy="1790700"/>
            </a:xfrm>
            <a:prstGeom prst="rect">
              <a:avLst/>
            </a:prstGeom>
          </p:spPr>
        </p:pic>
        <p:sp>
          <p:nvSpPr>
            <p:cNvPr id="37" name="TextBox 36">
              <a:extLst>
                <a:ext uri="{FF2B5EF4-FFF2-40B4-BE49-F238E27FC236}">
                  <a16:creationId xmlns:a16="http://schemas.microsoft.com/office/drawing/2014/main" id="{FB1AF06C-AE31-46C6-912C-13C682468AA1}"/>
                </a:ext>
              </a:extLst>
            </p:cNvPr>
            <p:cNvSpPr txBox="1"/>
            <p:nvPr/>
          </p:nvSpPr>
          <p:spPr>
            <a:xfrm>
              <a:off x="4519373" y="2783832"/>
              <a:ext cx="170633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rPr>
                <a:t>Create your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F151B13A-D4D2-402F-8EB4-55AA90CD9A65}"/>
                </a:ext>
              </a:extLst>
            </p:cNvPr>
            <p:cNvPicPr>
              <a:picLocks noChangeAspect="1"/>
            </p:cNvPicPr>
            <p:nvPr/>
          </p:nvPicPr>
          <p:blipFill>
            <a:blip r:embed="rId5"/>
            <a:stretch>
              <a:fillRect/>
            </a:stretch>
          </p:blipFill>
          <p:spPr>
            <a:xfrm>
              <a:off x="7962511" y="1504950"/>
              <a:ext cx="1695450" cy="1924050"/>
            </a:xfrm>
            <a:prstGeom prst="rect">
              <a:avLst/>
            </a:prstGeom>
          </p:spPr>
        </p:pic>
        <p:pic>
          <p:nvPicPr>
            <p:cNvPr id="39" name="Picture 38">
              <a:extLst>
                <a:ext uri="{FF2B5EF4-FFF2-40B4-BE49-F238E27FC236}">
                  <a16:creationId xmlns:a16="http://schemas.microsoft.com/office/drawing/2014/main" id="{C21090FB-83E4-4A90-A71C-D9D0E2A7BE68}"/>
                </a:ext>
              </a:extLst>
            </p:cNvPr>
            <p:cNvPicPr>
              <a:picLocks noChangeAspect="1"/>
            </p:cNvPicPr>
            <p:nvPr/>
          </p:nvPicPr>
          <p:blipFill>
            <a:blip r:embed="rId6"/>
            <a:stretch>
              <a:fillRect/>
            </a:stretch>
          </p:blipFill>
          <p:spPr>
            <a:xfrm>
              <a:off x="6225704" y="1519200"/>
              <a:ext cx="1609725" cy="2019300"/>
            </a:xfrm>
            <a:prstGeom prst="rect">
              <a:avLst/>
            </a:prstGeom>
          </p:spPr>
        </p:pic>
        <p:sp>
          <p:nvSpPr>
            <p:cNvPr id="40" name="TextBox 39">
              <a:extLst>
                <a:ext uri="{FF2B5EF4-FFF2-40B4-BE49-F238E27FC236}">
                  <a16:creationId xmlns:a16="http://schemas.microsoft.com/office/drawing/2014/main" id="{6275BA6F-560F-46F0-B2B8-5CC405462528}"/>
                </a:ext>
              </a:extLst>
            </p:cNvPr>
            <p:cNvSpPr txBox="1"/>
            <p:nvPr/>
          </p:nvSpPr>
          <p:spPr>
            <a:xfrm>
              <a:off x="6224755" y="2808324"/>
              <a:ext cx="17063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rPr>
                <a:t>Empower your Champions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A01234D-488F-4859-87D9-A3C6552F2427}"/>
                </a:ext>
              </a:extLst>
            </p:cNvPr>
            <p:cNvSpPr txBox="1"/>
            <p:nvPr/>
          </p:nvSpPr>
          <p:spPr>
            <a:xfrm>
              <a:off x="7972084" y="2808324"/>
              <a:ext cx="1706331"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rPr>
                <a:t>Training &amp; Certification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62BD"/>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79498826-E67A-4E54-8414-D82F52A18210}"/>
              </a:ext>
            </a:extLst>
          </p:cNvPr>
          <p:cNvSpPr txBox="1"/>
          <p:nvPr/>
        </p:nvSpPr>
        <p:spPr>
          <a:xfrm>
            <a:off x="1005451" y="3542618"/>
            <a:ext cx="17063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2BD"/>
                </a:solidFill>
                <a:effectLst/>
                <a:uLnTx/>
                <a:uFillTx/>
                <a:latin typeface="Calibri" panose="020F0502020204030204"/>
                <a:ea typeface="+mn-ea"/>
                <a:cs typeface="+mn-cs"/>
              </a:rPr>
              <a:t>Learn More</a:t>
            </a:r>
          </a:p>
        </p:txBody>
      </p:sp>
      <p:sp>
        <p:nvSpPr>
          <p:cNvPr id="44" name="TextBox 43">
            <a:extLst>
              <a:ext uri="{FF2B5EF4-FFF2-40B4-BE49-F238E27FC236}">
                <a16:creationId xmlns:a16="http://schemas.microsoft.com/office/drawing/2014/main" id="{30C3332C-355B-4B86-8343-0943A6E98CB1}"/>
              </a:ext>
            </a:extLst>
          </p:cNvPr>
          <p:cNvSpPr txBox="1"/>
          <p:nvPr/>
        </p:nvSpPr>
        <p:spPr>
          <a:xfrm>
            <a:off x="1001710" y="3993426"/>
            <a:ext cx="94757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Learn more about driving adoption of Microsoft Teams in your company by exploring the sections below.  Adoption plans can be simple to complex depending on your environment.  Our quick start guidance is streamlined to take into account the most common scenarios and get you to experiencing the benefits of Microsoft Teams as quickly as possible.  For large scale deployments step through the sections below and their associated tools to ensure your employees have a smooth transition to using Microsoft Teams as their hub for teamwork throughout your organization. </a:t>
            </a:r>
          </a:p>
        </p:txBody>
      </p:sp>
      <p:sp>
        <p:nvSpPr>
          <p:cNvPr id="47" name="Rectangle 46">
            <a:extLst>
              <a:ext uri="{FF2B5EF4-FFF2-40B4-BE49-F238E27FC236}">
                <a16:creationId xmlns:a16="http://schemas.microsoft.com/office/drawing/2014/main" id="{3C782E8F-51A3-4FE7-8924-ED6FD5C5909A}"/>
              </a:ext>
            </a:extLst>
          </p:cNvPr>
          <p:cNvSpPr/>
          <p:nvPr/>
        </p:nvSpPr>
        <p:spPr>
          <a:xfrm>
            <a:off x="9571839" y="11208"/>
            <a:ext cx="2620161" cy="70972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Pre-Release DRAFT view</a:t>
            </a:r>
          </a:p>
        </p:txBody>
      </p:sp>
      <p:graphicFrame>
        <p:nvGraphicFramePr>
          <p:cNvPr id="48" name="Table 47">
            <a:extLst>
              <a:ext uri="{FF2B5EF4-FFF2-40B4-BE49-F238E27FC236}">
                <a16:creationId xmlns:a16="http://schemas.microsoft.com/office/drawing/2014/main" id="{B4644FAC-5051-4E9C-B3A0-B95F4011389B}"/>
              </a:ext>
            </a:extLst>
          </p:cNvPr>
          <p:cNvGraphicFramePr>
            <a:graphicFrameLocks noGrp="1"/>
          </p:cNvGraphicFramePr>
          <p:nvPr/>
        </p:nvGraphicFramePr>
        <p:xfrm>
          <a:off x="5998420" y="5103168"/>
          <a:ext cx="2159000" cy="1333500"/>
        </p:xfrm>
        <a:graphic>
          <a:graphicData uri="http://schemas.openxmlformats.org/drawingml/2006/table">
            <a:tbl>
              <a:tblPr>
                <a:tableStyleId>{5C22544A-7EE6-4342-B048-85BDC9FD1C3A}</a:tableStyleId>
              </a:tblPr>
              <a:tblGrid>
                <a:gridCol w="2159000">
                  <a:extLst>
                    <a:ext uri="{9D8B030D-6E8A-4147-A177-3AD203B41FA5}">
                      <a16:colId xmlns:a16="http://schemas.microsoft.com/office/drawing/2014/main" val="2777583172"/>
                    </a:ext>
                  </a:extLst>
                </a:gridCol>
              </a:tblGrid>
              <a:tr h="190500">
                <a:tc>
                  <a:txBody>
                    <a:bodyPr/>
                    <a:lstStyle/>
                    <a:p>
                      <a:pPr algn="l" fontAlgn="b"/>
                      <a:r>
                        <a:rPr lang="en-US" sz="1100" u="none" strike="noStrike" dirty="0">
                          <a:effectLst/>
                        </a:rPr>
                        <a:t>Broad Adoption Planning</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3634182"/>
                  </a:ext>
                </a:extLst>
              </a:tr>
              <a:tr h="190500">
                <a:tc>
                  <a:txBody>
                    <a:bodyPr/>
                    <a:lstStyle/>
                    <a:p>
                      <a:pPr algn="l" fontAlgn="b"/>
                      <a:r>
                        <a:rPr lang="en-US" sz="1100" u="none" strike="noStrike">
                          <a:effectLst/>
                        </a:rPr>
                        <a:t>Service Strategy and Stakeholders</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991162987"/>
                  </a:ext>
                </a:extLst>
              </a:tr>
              <a:tr h="190500">
                <a:tc>
                  <a:txBody>
                    <a:bodyPr/>
                    <a:lstStyle/>
                    <a:p>
                      <a:pPr algn="l" fontAlgn="b"/>
                      <a:r>
                        <a:rPr lang="en-US" sz="1100" u="none" strike="noStrike" dirty="0">
                          <a:effectLst/>
                        </a:rPr>
                        <a:t>Outcomes and Success Measures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689308113"/>
                  </a:ext>
                </a:extLst>
              </a:tr>
              <a:tr h="190500">
                <a:tc>
                  <a:txBody>
                    <a:bodyPr/>
                    <a:lstStyle/>
                    <a:p>
                      <a:pPr algn="l" fontAlgn="b"/>
                      <a:r>
                        <a:rPr lang="en-US" sz="1100" u="none" strike="noStrike">
                          <a:effectLst/>
                        </a:rPr>
                        <a:t>Reporting Tools</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190626623"/>
                  </a:ext>
                </a:extLst>
              </a:tr>
              <a:tr h="190500">
                <a:tc>
                  <a:txBody>
                    <a:bodyPr/>
                    <a:lstStyle/>
                    <a:p>
                      <a:pPr algn="l" fontAlgn="b"/>
                      <a:r>
                        <a:rPr lang="en-US" sz="1100" u="none" strike="noStrike">
                          <a:effectLst/>
                        </a:rPr>
                        <a:t>Awareness Campaigns</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04981651"/>
                  </a:ext>
                </a:extLst>
              </a:tr>
              <a:tr h="190500">
                <a:tc>
                  <a:txBody>
                    <a:bodyPr/>
                    <a:lstStyle/>
                    <a:p>
                      <a:pPr algn="l" fontAlgn="b"/>
                      <a:r>
                        <a:rPr lang="en-US" sz="1100" u="none" strike="noStrike">
                          <a:effectLst/>
                        </a:rPr>
                        <a:t>Business engagement</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38445841"/>
                  </a:ext>
                </a:extLst>
              </a:tr>
              <a:tr h="190500">
                <a:tc>
                  <a:txBody>
                    <a:bodyPr/>
                    <a:lstStyle/>
                    <a:p>
                      <a:pPr algn="l" fontAlgn="b"/>
                      <a:r>
                        <a:rPr lang="en-US" sz="1100" u="none" strike="noStrike" dirty="0">
                          <a:effectLst/>
                        </a:rPr>
                        <a:t>Ongoing improvements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343510966"/>
                  </a:ext>
                </a:extLst>
              </a:tr>
            </a:tbl>
          </a:graphicData>
        </a:graphic>
      </p:graphicFrame>
      <p:graphicFrame>
        <p:nvGraphicFramePr>
          <p:cNvPr id="49" name="Table 48">
            <a:extLst>
              <a:ext uri="{FF2B5EF4-FFF2-40B4-BE49-F238E27FC236}">
                <a16:creationId xmlns:a16="http://schemas.microsoft.com/office/drawing/2014/main" id="{D047B2EF-DDD4-4DE3-A30A-CB9BB97C41E7}"/>
              </a:ext>
            </a:extLst>
          </p:cNvPr>
          <p:cNvGraphicFramePr>
            <a:graphicFrameLocks noGrp="1"/>
          </p:cNvGraphicFramePr>
          <p:nvPr/>
        </p:nvGraphicFramePr>
        <p:xfrm>
          <a:off x="8789436" y="5103168"/>
          <a:ext cx="2197100" cy="762000"/>
        </p:xfrm>
        <a:graphic>
          <a:graphicData uri="http://schemas.openxmlformats.org/drawingml/2006/table">
            <a:tbl>
              <a:tblPr>
                <a:tableStyleId>{5C22544A-7EE6-4342-B048-85BDC9FD1C3A}</a:tableStyleId>
              </a:tblPr>
              <a:tblGrid>
                <a:gridCol w="2197100">
                  <a:extLst>
                    <a:ext uri="{9D8B030D-6E8A-4147-A177-3AD203B41FA5}">
                      <a16:colId xmlns:a16="http://schemas.microsoft.com/office/drawing/2014/main" val="712278963"/>
                    </a:ext>
                  </a:extLst>
                </a:gridCol>
              </a:tblGrid>
              <a:tr h="190500">
                <a:tc>
                  <a:txBody>
                    <a:bodyPr/>
                    <a:lstStyle/>
                    <a:p>
                      <a:pPr algn="l" fontAlgn="b"/>
                      <a:r>
                        <a:rPr lang="en-US" sz="1100" u="none" strike="noStrike">
                          <a:effectLst/>
                        </a:rPr>
                        <a:t>Use cases for Teams</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591851631"/>
                  </a:ext>
                </a:extLst>
              </a:tr>
              <a:tr h="190500">
                <a:tc>
                  <a:txBody>
                    <a:bodyPr/>
                    <a:lstStyle/>
                    <a:p>
                      <a:pPr algn="l" fontAlgn="b"/>
                      <a:r>
                        <a:rPr lang="en-US" sz="1100" u="none" strike="noStrike">
                          <a:effectLst/>
                        </a:rPr>
                        <a:t>Better together with Office 365</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57415296"/>
                  </a:ext>
                </a:extLst>
              </a:tr>
              <a:tr h="190500">
                <a:tc>
                  <a:txBody>
                    <a:bodyPr/>
                    <a:lstStyle/>
                    <a:p>
                      <a:pPr algn="l" fontAlgn="b"/>
                      <a:r>
                        <a:rPr lang="en-US" sz="1100" u="none" strike="noStrike">
                          <a:effectLst/>
                        </a:rPr>
                        <a:t>Training for Teams</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51740002"/>
                  </a:ext>
                </a:extLst>
              </a:tr>
              <a:tr h="190500">
                <a:tc>
                  <a:txBody>
                    <a:bodyPr/>
                    <a:lstStyle/>
                    <a:p>
                      <a:pPr algn="l" fontAlgn="b"/>
                      <a:r>
                        <a:rPr lang="en-US" sz="1100" u="none" strike="noStrike" dirty="0">
                          <a:effectLst/>
                        </a:rPr>
                        <a:t>Communicating success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289885543"/>
                  </a:ext>
                </a:extLst>
              </a:tr>
            </a:tbl>
          </a:graphicData>
        </a:graphic>
      </p:graphicFrame>
      <p:sp>
        <p:nvSpPr>
          <p:cNvPr id="50" name="Oval 49">
            <a:extLst>
              <a:ext uri="{FF2B5EF4-FFF2-40B4-BE49-F238E27FC236}">
                <a16:creationId xmlns:a16="http://schemas.microsoft.com/office/drawing/2014/main" id="{E8FDBC19-2E92-4CBB-B924-71400930AE27}"/>
              </a:ext>
            </a:extLst>
          </p:cNvPr>
          <p:cNvSpPr/>
          <p:nvPr/>
        </p:nvSpPr>
        <p:spPr>
          <a:xfrm>
            <a:off x="943564" y="5060282"/>
            <a:ext cx="393252" cy="333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1" name="Oval 50">
            <a:extLst>
              <a:ext uri="{FF2B5EF4-FFF2-40B4-BE49-F238E27FC236}">
                <a16:creationId xmlns:a16="http://schemas.microsoft.com/office/drawing/2014/main" id="{426395E2-8449-4BCF-A472-E627775B81E2}"/>
              </a:ext>
            </a:extLst>
          </p:cNvPr>
          <p:cNvSpPr/>
          <p:nvPr/>
        </p:nvSpPr>
        <p:spPr>
          <a:xfrm>
            <a:off x="3203130" y="5060282"/>
            <a:ext cx="393252" cy="333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2" name="Oval 51">
            <a:extLst>
              <a:ext uri="{FF2B5EF4-FFF2-40B4-BE49-F238E27FC236}">
                <a16:creationId xmlns:a16="http://schemas.microsoft.com/office/drawing/2014/main" id="{0F4D5ED7-511F-4DBC-A452-3D342D9116CF}"/>
              </a:ext>
            </a:extLst>
          </p:cNvPr>
          <p:cNvSpPr/>
          <p:nvPr/>
        </p:nvSpPr>
        <p:spPr>
          <a:xfrm>
            <a:off x="5550268" y="5060282"/>
            <a:ext cx="393252" cy="333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53" name="Oval 52">
            <a:extLst>
              <a:ext uri="{FF2B5EF4-FFF2-40B4-BE49-F238E27FC236}">
                <a16:creationId xmlns:a16="http://schemas.microsoft.com/office/drawing/2014/main" id="{51ADF7F2-88EE-4263-A121-755BE2BF8815}"/>
              </a:ext>
            </a:extLst>
          </p:cNvPr>
          <p:cNvSpPr/>
          <p:nvPr/>
        </p:nvSpPr>
        <p:spPr>
          <a:xfrm>
            <a:off x="8276802" y="5060282"/>
            <a:ext cx="393252" cy="333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621746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C8467-7508-46FA-9AA0-1FE042050A12}"/>
              </a:ext>
            </a:extLst>
          </p:cNvPr>
          <p:cNvPicPr>
            <a:picLocks noChangeAspect="1"/>
          </p:cNvPicPr>
          <p:nvPr/>
        </p:nvPicPr>
        <p:blipFill>
          <a:blip r:embed="rId2"/>
          <a:stretch>
            <a:fillRect/>
          </a:stretch>
        </p:blipFill>
        <p:spPr>
          <a:xfrm>
            <a:off x="212777" y="5695950"/>
            <a:ext cx="3752850" cy="1162050"/>
          </a:xfrm>
          <a:prstGeom prst="rect">
            <a:avLst/>
          </a:prstGeom>
        </p:spPr>
      </p:pic>
      <p:pic>
        <p:nvPicPr>
          <p:cNvPr id="3" name="Picture 2">
            <a:extLst>
              <a:ext uri="{FF2B5EF4-FFF2-40B4-BE49-F238E27FC236}">
                <a16:creationId xmlns:a16="http://schemas.microsoft.com/office/drawing/2014/main" id="{8AB5A7EC-4647-4411-9211-101E21332D70}"/>
              </a:ext>
            </a:extLst>
          </p:cNvPr>
          <p:cNvPicPr>
            <a:picLocks noChangeAspect="1"/>
          </p:cNvPicPr>
          <p:nvPr/>
        </p:nvPicPr>
        <p:blipFill>
          <a:blip r:embed="rId3"/>
          <a:stretch>
            <a:fillRect/>
          </a:stretch>
        </p:blipFill>
        <p:spPr>
          <a:xfrm>
            <a:off x="212777" y="166530"/>
            <a:ext cx="5962650" cy="5648325"/>
          </a:xfrm>
          <a:prstGeom prst="rect">
            <a:avLst/>
          </a:prstGeom>
        </p:spPr>
      </p:pic>
      <p:sp>
        <p:nvSpPr>
          <p:cNvPr id="5" name="TextBox 4">
            <a:extLst>
              <a:ext uri="{FF2B5EF4-FFF2-40B4-BE49-F238E27FC236}">
                <a16:creationId xmlns:a16="http://schemas.microsoft.com/office/drawing/2014/main" id="{C887417C-9879-4695-9A61-EE5FBD4CFF28}"/>
              </a:ext>
            </a:extLst>
          </p:cNvPr>
          <p:cNvSpPr txBox="1"/>
          <p:nvPr/>
        </p:nvSpPr>
        <p:spPr>
          <a:xfrm>
            <a:off x="6425967" y="1770077"/>
            <a:ext cx="5553256" cy="3416320"/>
          </a:xfrm>
          <a:prstGeom prst="rect">
            <a:avLst/>
          </a:prstGeom>
          <a:noFill/>
        </p:spPr>
        <p:txBody>
          <a:bodyPr wrap="square" rtlCol="0">
            <a:spAutoFit/>
          </a:bodyPr>
          <a:lstStyle/>
          <a:p>
            <a:r>
              <a:rPr lang="en-US" i="1" dirty="0">
                <a:solidFill>
                  <a:schemeClr val="bg1"/>
                </a:solidFill>
              </a:rPr>
              <a:t>“Paul Allen’s contributions to our company, our industry and to our community are indispensable. As co-founder of Microsoft, in his own quiet and persistent way, he created magical products, experiences and institutions, and in doing so, he changed the world. I have learned so much from him – his inquisitiveness, curiosity and push for high standards are something that will continue to inspire me and all of us at Microsoft. Our hearts are with Paul’s family and loved ones. Rest in peace.”</a:t>
            </a:r>
          </a:p>
          <a:p>
            <a:endParaRPr lang="en-US" dirty="0">
              <a:solidFill>
                <a:schemeClr val="bg1"/>
              </a:solidFill>
            </a:endParaRPr>
          </a:p>
          <a:p>
            <a:r>
              <a:rPr lang="en-US" b="1" dirty="0">
                <a:solidFill>
                  <a:schemeClr val="bg1"/>
                </a:solidFill>
              </a:rPr>
              <a:t>Satya Nadella</a:t>
            </a:r>
          </a:p>
          <a:p>
            <a:r>
              <a:rPr lang="en-US" dirty="0">
                <a:solidFill>
                  <a:schemeClr val="bg1"/>
                </a:solidFill>
              </a:rPr>
              <a:t>October 15, 2018</a:t>
            </a:r>
          </a:p>
        </p:txBody>
      </p:sp>
    </p:spTree>
    <p:extLst>
      <p:ext uri="{BB962C8B-B14F-4D97-AF65-F5344CB8AC3E}">
        <p14:creationId xmlns:p14="http://schemas.microsoft.com/office/powerpoint/2010/main" val="173438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F12A5-CBED-4C2F-BA51-1CEFF89E6AA0}"/>
              </a:ext>
            </a:extLst>
          </p:cNvPr>
          <p:cNvSpPr>
            <a:spLocks noGrp="1"/>
          </p:cNvSpPr>
          <p:nvPr>
            <p:ph type="title"/>
          </p:nvPr>
        </p:nvSpPr>
        <p:spPr/>
        <p:txBody>
          <a:bodyPr/>
          <a:lstStyle/>
          <a:p>
            <a:r>
              <a:rPr lang="en-US" dirty="0"/>
              <a:t>Champion Program Components</a:t>
            </a:r>
          </a:p>
        </p:txBody>
      </p:sp>
      <p:grpSp>
        <p:nvGrpSpPr>
          <p:cNvPr id="2" name="Group 1">
            <a:extLst>
              <a:ext uri="{FF2B5EF4-FFF2-40B4-BE49-F238E27FC236}">
                <a16:creationId xmlns:a16="http://schemas.microsoft.com/office/drawing/2014/main" id="{B840FA6C-0C7A-4496-9CBA-0E67AC6B6956}"/>
              </a:ext>
            </a:extLst>
          </p:cNvPr>
          <p:cNvGrpSpPr/>
          <p:nvPr/>
        </p:nvGrpSpPr>
        <p:grpSpPr>
          <a:xfrm>
            <a:off x="553354" y="1756062"/>
            <a:ext cx="11085293" cy="3231574"/>
            <a:chOff x="291897" y="1278543"/>
            <a:chExt cx="11085293" cy="4684483"/>
          </a:xfrm>
          <a:solidFill>
            <a:schemeClr val="accent6">
              <a:lumMod val="50000"/>
            </a:schemeClr>
          </a:solidFill>
        </p:grpSpPr>
        <p:sp>
          <p:nvSpPr>
            <p:cNvPr id="6" name="Rectangle 5">
              <a:extLst>
                <a:ext uri="{FF2B5EF4-FFF2-40B4-BE49-F238E27FC236}">
                  <a16:creationId xmlns:a16="http://schemas.microsoft.com/office/drawing/2014/main" id="{E76EBDC1-75C0-468B-BAEB-608D41BB97DA}"/>
                </a:ext>
              </a:extLst>
            </p:cNvPr>
            <p:cNvSpPr/>
            <p:nvPr/>
          </p:nvSpPr>
          <p:spPr bwMode="auto">
            <a:xfrm>
              <a:off x="4027000" y="1283945"/>
              <a:ext cx="3615086" cy="2260721"/>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Business Usage Inspiration</a:t>
              </a:r>
            </a:p>
          </p:txBody>
        </p:sp>
        <p:sp>
          <p:nvSpPr>
            <p:cNvPr id="7" name="Rectangle 6">
              <a:extLst>
                <a:ext uri="{FF2B5EF4-FFF2-40B4-BE49-F238E27FC236}">
                  <a16:creationId xmlns:a16="http://schemas.microsoft.com/office/drawing/2014/main" id="{95E84864-97F9-469F-8673-93F9FDC036E7}"/>
                </a:ext>
              </a:extLst>
            </p:cNvPr>
            <p:cNvSpPr/>
            <p:nvPr/>
          </p:nvSpPr>
          <p:spPr bwMode="auto">
            <a:xfrm>
              <a:off x="291897" y="1278545"/>
              <a:ext cx="3615086" cy="2260721"/>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Community Learning</a:t>
              </a:r>
            </a:p>
          </p:txBody>
        </p:sp>
        <p:sp>
          <p:nvSpPr>
            <p:cNvPr id="8" name="Rectangle 7">
              <a:extLst>
                <a:ext uri="{FF2B5EF4-FFF2-40B4-BE49-F238E27FC236}">
                  <a16:creationId xmlns:a16="http://schemas.microsoft.com/office/drawing/2014/main" id="{518A8759-A3E9-457F-815C-DC3789AB685B}"/>
                </a:ext>
              </a:extLst>
            </p:cNvPr>
            <p:cNvSpPr/>
            <p:nvPr/>
          </p:nvSpPr>
          <p:spPr bwMode="auto">
            <a:xfrm>
              <a:off x="291897"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Direct customer feedback</a:t>
              </a:r>
            </a:p>
          </p:txBody>
        </p:sp>
        <p:sp>
          <p:nvSpPr>
            <p:cNvPr id="9" name="Rectangle 8">
              <a:extLst>
                <a:ext uri="{FF2B5EF4-FFF2-40B4-BE49-F238E27FC236}">
                  <a16:creationId xmlns:a16="http://schemas.microsoft.com/office/drawing/2014/main" id="{E95CAA9D-387B-406B-96E0-1C4F1401FAFD}"/>
                </a:ext>
              </a:extLst>
            </p:cNvPr>
            <p:cNvSpPr/>
            <p:nvPr/>
          </p:nvSpPr>
          <p:spPr bwMode="auto">
            <a:xfrm>
              <a:off x="7762104" y="1278543"/>
              <a:ext cx="3615086" cy="2260721"/>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Product &amp; Technical </a:t>
              </a:r>
              <a:r>
                <a:rPr lang="en-US" sz="2800" dirty="0">
                  <a:solidFill>
                    <a:srgbClr val="FFFFFF"/>
                  </a:solidFill>
                  <a:latin typeface="Segoe UI Semilight" panose="020B0402040204020203" pitchFamily="34" charset="0"/>
                  <a:ea typeface="Segoe UI" pitchFamily="34" charset="0"/>
                  <a:cs typeface="Segoe UI Semilight" panose="020B0402040204020203" pitchFamily="34" charset="0"/>
                </a:rPr>
                <a:t>Insights</a:t>
              </a:r>
              <a:endPar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0" name="Rectangle 9">
              <a:extLst>
                <a:ext uri="{FF2B5EF4-FFF2-40B4-BE49-F238E27FC236}">
                  <a16:creationId xmlns:a16="http://schemas.microsoft.com/office/drawing/2014/main" id="{14FB2B66-3C1B-4486-B781-25D3F1466B34}"/>
                </a:ext>
              </a:extLst>
            </p:cNvPr>
            <p:cNvSpPr/>
            <p:nvPr/>
          </p:nvSpPr>
          <p:spPr bwMode="auto">
            <a:xfrm>
              <a:off x="4026999"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Survey &amp; community participation </a:t>
              </a:r>
            </a:p>
          </p:txBody>
        </p:sp>
        <p:sp>
          <p:nvSpPr>
            <p:cNvPr id="11" name="Rectangle 10">
              <a:extLst>
                <a:ext uri="{FF2B5EF4-FFF2-40B4-BE49-F238E27FC236}">
                  <a16:creationId xmlns:a16="http://schemas.microsoft.com/office/drawing/2014/main" id="{5BE7F83E-8587-468C-90A6-7391FC68E2E1}"/>
                </a:ext>
              </a:extLst>
            </p:cNvPr>
            <p:cNvSpPr/>
            <p:nvPr/>
          </p:nvSpPr>
          <p:spPr bwMode="auto">
            <a:xfrm>
              <a:off x="7762104"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Continuing Engagement</a:t>
              </a:r>
            </a:p>
          </p:txBody>
        </p:sp>
      </p:grpSp>
    </p:spTree>
    <p:extLst>
      <p:ext uri="{BB962C8B-B14F-4D97-AF65-F5344CB8AC3E}">
        <p14:creationId xmlns:p14="http://schemas.microsoft.com/office/powerpoint/2010/main" val="31172444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Adoption insights</a:t>
            </a:r>
          </a:p>
        </p:txBody>
      </p:sp>
      <p:sp>
        <p:nvSpPr>
          <p:cNvPr id="5" name="Text Placeholder 4">
            <a:extLst>
              <a:ext uri="{FF2B5EF4-FFF2-40B4-BE49-F238E27FC236}">
                <a16:creationId xmlns:a16="http://schemas.microsoft.com/office/drawing/2014/main" id="{835BDCF5-CB0F-4C02-8058-6EA95CB1D192}"/>
              </a:ext>
            </a:extLst>
          </p:cNvPr>
          <p:cNvSpPr>
            <a:spLocks noGrp="1"/>
          </p:cNvSpPr>
          <p:nvPr>
            <p:ph type="body" sz="quarter" idx="10"/>
          </p:nvPr>
        </p:nvSpPr>
        <p:spPr>
          <a:xfrm>
            <a:off x="588263" y="1888201"/>
            <a:ext cx="6126136" cy="3539430"/>
          </a:xfrm>
        </p:spPr>
        <p:txBody>
          <a:bodyPr/>
          <a:lstStyle/>
          <a:p>
            <a:pPr>
              <a:spcBef>
                <a:spcPts val="2000"/>
              </a:spcBef>
            </a:pPr>
            <a:r>
              <a:rPr lang="en-US" sz="2000" dirty="0">
                <a:latin typeface="Segoe UI" panose="020B0502040204020203" pitchFamily="34" charset="0"/>
                <a:cs typeface="Segoe UI" panose="020B0502040204020203" pitchFamily="34" charset="0"/>
              </a:rPr>
              <a:t>Most employees are not willing to use new technology rolled out by their organization*</a:t>
            </a:r>
          </a:p>
          <a:p>
            <a:pPr>
              <a:spcBef>
                <a:spcPts val="2000"/>
              </a:spcBef>
            </a:pPr>
            <a:r>
              <a:rPr lang="en-US" sz="2000" dirty="0">
                <a:latin typeface="Segoe UI" panose="020B0502040204020203" pitchFamily="34" charset="0"/>
                <a:cs typeface="Segoe UI" panose="020B0502040204020203" pitchFamily="34" charset="0"/>
              </a:rPr>
              <a:t>When CEO was either fairly or very visible, the transformation project was either very successful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or extremely successful*</a:t>
            </a:r>
          </a:p>
          <a:p>
            <a:pPr>
              <a:spcBef>
                <a:spcPts val="2000"/>
              </a:spcBef>
            </a:pPr>
            <a:r>
              <a:rPr lang="en-US" sz="2000" dirty="0">
                <a:latin typeface="Segoe UI" panose="020B0502040204020203" pitchFamily="34" charset="0"/>
                <a:cs typeface="Segoe UI" panose="020B0502040204020203" pitchFamily="34" charset="0"/>
              </a:rPr>
              <a:t>A well-defined set of financial and operational targets lead to an ‘extremely successful’ transformation*</a:t>
            </a:r>
          </a:p>
          <a:p>
            <a:pPr>
              <a:spcBef>
                <a:spcPts val="2000"/>
              </a:spcBef>
            </a:pPr>
            <a:r>
              <a:rPr lang="en-US" sz="2000" dirty="0">
                <a:latin typeface="Segoe UI" panose="020B0502040204020203" pitchFamily="34" charset="0"/>
                <a:cs typeface="Segoe UI" panose="020B0502040204020203" pitchFamily="34" charset="0"/>
              </a:rPr>
              <a:t>Learning from co-workers is among the most effective and used methods in learning a new technology*</a:t>
            </a:r>
          </a:p>
        </p:txBody>
      </p:sp>
      <p:sp>
        <p:nvSpPr>
          <p:cNvPr id="8" name="TextBox 7"/>
          <p:cNvSpPr txBox="1"/>
          <p:nvPr/>
        </p:nvSpPr>
        <p:spPr>
          <a:xfrm>
            <a:off x="270067" y="6304635"/>
            <a:ext cx="2980572" cy="420075"/>
          </a:xfrm>
          <a:prstGeom prst="rect">
            <a:avLst/>
          </a:prstGeom>
          <a:noFill/>
        </p:spPr>
        <p:txBody>
          <a:bodyPr wrap="none" lIns="182854" tIns="146284" rIns="182854" bIns="14628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Various third party and Microsoft based research</a:t>
            </a:r>
          </a:p>
        </p:txBody>
      </p:sp>
      <p:grpSp>
        <p:nvGrpSpPr>
          <p:cNvPr id="10" name="Group 9">
            <a:extLst>
              <a:ext uri="{FF2B5EF4-FFF2-40B4-BE49-F238E27FC236}">
                <a16:creationId xmlns:a16="http://schemas.microsoft.com/office/drawing/2014/main" id="{73F85314-6140-40E6-A088-7BB27774ADBA}"/>
              </a:ext>
            </a:extLst>
          </p:cNvPr>
          <p:cNvGrpSpPr/>
          <p:nvPr/>
        </p:nvGrpSpPr>
        <p:grpSpPr>
          <a:xfrm>
            <a:off x="7423499" y="487"/>
            <a:ext cx="4737479" cy="6862442"/>
            <a:chOff x="7515340" y="-1"/>
            <a:chExt cx="4676660" cy="6858001"/>
          </a:xfrm>
        </p:grpSpPr>
        <p:pic>
          <p:nvPicPr>
            <p:cNvPr id="11" name="Picture 10" descr="A person sitting in front of a computer&#10;&#10;Description generated with very high confidence">
              <a:extLst>
                <a:ext uri="{FF2B5EF4-FFF2-40B4-BE49-F238E27FC236}">
                  <a16:creationId xmlns:a16="http://schemas.microsoft.com/office/drawing/2014/main" id="{C67993E6-9C15-430A-A7A1-CE7B1BF779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5340" y="-1"/>
              <a:ext cx="4676660" cy="6858001"/>
            </a:xfrm>
            <a:prstGeom prst="rect">
              <a:avLst/>
            </a:prstGeom>
          </p:spPr>
        </p:pic>
        <p:pic>
          <p:nvPicPr>
            <p:cNvPr id="14" name="Picture 13" descr="A person sitting in front of a computer&#10;&#10;Description generated with very high confidence">
              <a:extLst>
                <a:ext uri="{FF2B5EF4-FFF2-40B4-BE49-F238E27FC236}">
                  <a16:creationId xmlns:a16="http://schemas.microsoft.com/office/drawing/2014/main" id="{D3CB65EC-837D-40CF-A4A4-13BF3FF40A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73978" y="2594656"/>
              <a:ext cx="1918022" cy="2563133"/>
            </a:xfrm>
            <a:prstGeom prst="rect">
              <a:avLst/>
            </a:prstGeom>
          </p:spPr>
        </p:pic>
      </p:grpSp>
    </p:spTree>
    <p:extLst>
      <p:ext uri="{BB962C8B-B14F-4D97-AF65-F5344CB8AC3E}">
        <p14:creationId xmlns:p14="http://schemas.microsoft.com/office/powerpoint/2010/main" val="30656259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pPr>
              <a:tabLst>
                <a:tab pos="10972800" algn="l"/>
              </a:tabLst>
            </a:pPr>
            <a:r>
              <a:rPr lang="en-US" dirty="0"/>
              <a:t>What we know for sure</a:t>
            </a:r>
          </a:p>
        </p:txBody>
      </p:sp>
      <p:pic>
        <p:nvPicPr>
          <p:cNvPr id="5" name="Picture 4">
            <a:extLst>
              <a:ext uri="{FF2B5EF4-FFF2-40B4-BE49-F238E27FC236}">
                <a16:creationId xmlns:a16="http://schemas.microsoft.com/office/drawing/2014/main" id="{5F8D8498-755C-4AE2-999D-1B2B70ABE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535" y="4214624"/>
            <a:ext cx="2465780" cy="1360814"/>
          </a:xfrm>
          <a:prstGeom prst="rect">
            <a:avLst/>
          </a:prstGeom>
          <a:ln>
            <a:noFill/>
          </a:ln>
          <a:effectLst>
            <a:softEdge rad="112500"/>
          </a:effectLst>
        </p:spPr>
      </p:pic>
      <p:pic>
        <p:nvPicPr>
          <p:cNvPr id="6" name="Picture 5">
            <a:extLst>
              <a:ext uri="{FF2B5EF4-FFF2-40B4-BE49-F238E27FC236}">
                <a16:creationId xmlns:a16="http://schemas.microsoft.com/office/drawing/2014/main" id="{5EE34541-A8F6-49E6-8C76-21576BA381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1367" y="4297096"/>
            <a:ext cx="2455544" cy="1195870"/>
          </a:xfrm>
          <a:prstGeom prst="rect">
            <a:avLst/>
          </a:prstGeom>
          <a:ln>
            <a:noFill/>
          </a:ln>
          <a:effectLst>
            <a:softEdge rad="112500"/>
          </a:effectLst>
        </p:spPr>
      </p:pic>
      <p:sp>
        <p:nvSpPr>
          <p:cNvPr id="21" name="TextBox 7">
            <a:extLst>
              <a:ext uri="{FF2B5EF4-FFF2-40B4-BE49-F238E27FC236}">
                <a16:creationId xmlns:a16="http://schemas.microsoft.com/office/drawing/2014/main" id="{8ECCD48C-8616-49D3-90FD-291D1C97F2C4}"/>
              </a:ext>
            </a:extLst>
          </p:cNvPr>
          <p:cNvSpPr txBox="1"/>
          <p:nvPr/>
        </p:nvSpPr>
        <p:spPr>
          <a:xfrm>
            <a:off x="676264" y="6470594"/>
            <a:ext cx="11619349" cy="323922"/>
          </a:xfrm>
          <a:prstGeom prst="rect">
            <a:avLst/>
          </a:prstGeom>
          <a:noFill/>
        </p:spPr>
        <p:txBody>
          <a:bodyPr wrap="square" lIns="248624" tIns="198900" rIns="248624" bIns="0" rtlCol="0" anchor="b">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FFFFFF">
                    <a:lumMod val="50000"/>
                  </a:srgbClr>
                </a:solidFill>
                <a:effectLst/>
                <a:uLnTx/>
                <a:uFillTx/>
                <a:latin typeface="Segoe UI"/>
                <a:ea typeface="+mn-ea"/>
                <a:cs typeface="+mn-cs"/>
              </a:rPr>
              <a:t>1</a:t>
            </a:r>
            <a:r>
              <a:rPr kumimoji="0" lang="en-GB" sz="800" b="0" i="0" u="none" strike="noStrike" kern="1200" cap="none" spc="0" normalizeH="0" baseline="0" noProof="0">
                <a:ln>
                  <a:noFill/>
                </a:ln>
                <a:solidFill>
                  <a:srgbClr val="FFFFFF">
                    <a:lumMod val="50000"/>
                  </a:srgbClr>
                </a:solidFill>
                <a:effectLst/>
                <a:uLnTx/>
                <a:uFillTx/>
                <a:latin typeface="Segoe UI"/>
                <a:ea typeface="+mn-ea"/>
                <a:cs typeface="+mn-cs"/>
              </a:rPr>
              <a:t>“</a:t>
            </a:r>
            <a:r>
              <a:rPr kumimoji="0" lang="en-US" sz="800" b="0" i="0" u="none" strike="noStrike" kern="1200" cap="none" spc="0" normalizeH="0" baseline="0" noProof="0">
                <a:ln>
                  <a:noFill/>
                </a:ln>
                <a:solidFill>
                  <a:srgbClr val="FFFFFF">
                    <a:lumMod val="50000"/>
                  </a:srgbClr>
                </a:solidFill>
                <a:effectLst/>
                <a:uLnTx/>
                <a:uFillTx/>
                <a:latin typeface="Segoe UI"/>
                <a:ea typeface="+mn-ea"/>
                <a:cs typeface="+mn-cs"/>
              </a:rPr>
              <a:t>What is Shadow IT?</a:t>
            </a:r>
            <a:r>
              <a:rPr kumimoji="0" lang="en-US" sz="800" b="1" i="0" u="none" strike="noStrike" kern="1200" cap="none" spc="0" normalizeH="0" baseline="0" noProof="0">
                <a:ln>
                  <a:noFill/>
                </a:ln>
                <a:solidFill>
                  <a:srgbClr val="FFFFFF">
                    <a:lumMod val="50000"/>
                  </a:srgbClr>
                </a:solidFill>
                <a:effectLst/>
                <a:uLnTx/>
                <a:uFillTx/>
                <a:latin typeface="Segoe UI"/>
                <a:ea typeface="+mn-ea"/>
                <a:cs typeface="+mn-cs"/>
              </a:rPr>
              <a:t>”, </a:t>
            </a:r>
            <a:r>
              <a:rPr kumimoji="0" lang="en-GB" sz="800" b="0" i="0" u="none" strike="noStrike" kern="1200" cap="none" spc="0" normalizeH="0" baseline="0" noProof="0">
                <a:ln>
                  <a:noFill/>
                </a:ln>
                <a:solidFill>
                  <a:srgbClr val="FFFFFF">
                    <a:lumMod val="50000"/>
                  </a:srgbClr>
                </a:solidFill>
                <a:effectLst/>
                <a:uLnTx/>
                <a:uFillTx/>
                <a:latin typeface="Segoe UI"/>
                <a:ea typeface="+mn-ea"/>
                <a:cs typeface="+mn-cs"/>
              </a:rPr>
              <a:t>https://www.skyhighnetworks.com/cloud-security-university/what-is-shadow-it/ (accessed March 2017)</a:t>
            </a:r>
          </a:p>
        </p:txBody>
      </p:sp>
      <p:pic>
        <p:nvPicPr>
          <p:cNvPr id="4" name="Picture 3">
            <a:extLst>
              <a:ext uri="{FF2B5EF4-FFF2-40B4-BE49-F238E27FC236}">
                <a16:creationId xmlns:a16="http://schemas.microsoft.com/office/drawing/2014/main" id="{EA663C29-3951-4DBE-A45A-6A406D738D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404" y="3974929"/>
            <a:ext cx="1894329" cy="1840205"/>
          </a:xfrm>
          <a:prstGeom prst="rect">
            <a:avLst/>
          </a:prstGeom>
          <a:ln>
            <a:noFill/>
          </a:ln>
          <a:effectLst>
            <a:softEdge rad="112500"/>
          </a:effectLst>
        </p:spPr>
      </p:pic>
      <p:pic>
        <p:nvPicPr>
          <p:cNvPr id="8" name="Picture 7">
            <a:extLst>
              <a:ext uri="{FF2B5EF4-FFF2-40B4-BE49-F238E27FC236}">
                <a16:creationId xmlns:a16="http://schemas.microsoft.com/office/drawing/2014/main" id="{4657C659-15FB-4795-97E9-971C0BE956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9885" y="4018070"/>
            <a:ext cx="1820797" cy="1753923"/>
          </a:xfrm>
          <a:prstGeom prst="rect">
            <a:avLst/>
          </a:prstGeom>
          <a:ln>
            <a:noFill/>
          </a:ln>
          <a:effectLst>
            <a:softEdge rad="112500"/>
          </a:effectLst>
        </p:spPr>
      </p:pic>
      <p:sp>
        <p:nvSpPr>
          <p:cNvPr id="28" name="Text Placeholder 1">
            <a:extLst>
              <a:ext uri="{FF2B5EF4-FFF2-40B4-BE49-F238E27FC236}">
                <a16:creationId xmlns:a16="http://schemas.microsoft.com/office/drawing/2014/main" id="{23356802-744A-4982-A7CE-1BD4AB3C4615}"/>
              </a:ext>
            </a:extLst>
          </p:cNvPr>
          <p:cNvSpPr txBox="1">
            <a:spLocks/>
          </p:cNvSpPr>
          <p:nvPr/>
        </p:nvSpPr>
        <p:spPr>
          <a:xfrm>
            <a:off x="3490783" y="1609949"/>
            <a:ext cx="2310226" cy="64633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200" b="1" i="0" u="none" strike="noStrike" kern="1200" cap="none" spc="0" normalizeH="0" baseline="0" noProof="0" dirty="0">
                <a:ln w="12700" cmpd="sng">
                  <a:noFill/>
                  <a:prstDash val="solid"/>
                </a:ln>
                <a:solidFill>
                  <a:srgbClr val="D83B01"/>
                </a:solidFill>
                <a:effectLst>
                  <a:outerShdw blurRad="60007" dist="310007" dir="7680000" sy="30000" kx="1300200" algn="ctr" rotWithShape="0">
                    <a:prstClr val="black">
                      <a:alpha val="32000"/>
                    </a:prstClr>
                  </a:outerShdw>
                </a:effectLst>
                <a:uLnTx/>
                <a:uFillTx/>
                <a:latin typeface="Segoe UI"/>
                <a:ea typeface="+mn-ea"/>
                <a:cs typeface="Segoe UI Semilight" panose="020B0402040204020203" pitchFamily="34" charset="0"/>
              </a:rPr>
              <a:t>Shadow IT </a:t>
            </a: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is more prominent than ever</a:t>
            </a:r>
          </a:p>
        </p:txBody>
      </p:sp>
      <p:sp>
        <p:nvSpPr>
          <p:cNvPr id="29" name="Text Placeholder 1">
            <a:extLst>
              <a:ext uri="{FF2B5EF4-FFF2-40B4-BE49-F238E27FC236}">
                <a16:creationId xmlns:a16="http://schemas.microsoft.com/office/drawing/2014/main" id="{C4E9BB1A-11FE-4953-963F-8E26D3BC03D5}"/>
              </a:ext>
            </a:extLst>
          </p:cNvPr>
          <p:cNvSpPr txBox="1">
            <a:spLocks/>
          </p:cNvSpPr>
          <p:nvPr/>
        </p:nvSpPr>
        <p:spPr>
          <a:xfrm>
            <a:off x="9120093" y="1640727"/>
            <a:ext cx="2559289"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People and change are not one-size-fits-all</a:t>
            </a:r>
          </a:p>
        </p:txBody>
      </p:sp>
      <p:sp>
        <p:nvSpPr>
          <p:cNvPr id="30" name="Text Placeholder 1">
            <a:extLst>
              <a:ext uri="{FF2B5EF4-FFF2-40B4-BE49-F238E27FC236}">
                <a16:creationId xmlns:a16="http://schemas.microsoft.com/office/drawing/2014/main" id="{A9410DC6-879B-40F6-BF51-76C9B148309B}"/>
              </a:ext>
            </a:extLst>
          </p:cNvPr>
          <p:cNvSpPr txBox="1">
            <a:spLocks/>
          </p:cNvSpPr>
          <p:nvPr/>
        </p:nvSpPr>
        <p:spPr>
          <a:xfrm>
            <a:off x="584201" y="1640727"/>
            <a:ext cx="2545464"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People don’t</a:t>
            </a: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 </a:t>
            </a: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automagically</a:t>
            </a: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 </a:t>
            </a: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change</a:t>
            </a:r>
          </a:p>
        </p:txBody>
      </p:sp>
      <p:sp>
        <p:nvSpPr>
          <p:cNvPr id="31" name="Text Placeholder 1">
            <a:extLst>
              <a:ext uri="{FF2B5EF4-FFF2-40B4-BE49-F238E27FC236}">
                <a16:creationId xmlns:a16="http://schemas.microsoft.com/office/drawing/2014/main" id="{E599CA96-CF3C-4558-831E-362C6DC528B8}"/>
              </a:ext>
            </a:extLst>
          </p:cNvPr>
          <p:cNvSpPr txBox="1">
            <a:spLocks/>
          </p:cNvSpPr>
          <p:nvPr/>
        </p:nvSpPr>
        <p:spPr>
          <a:xfrm>
            <a:off x="6310070" y="1640727"/>
            <a:ext cx="2534614"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Teams is more than a technical migration</a:t>
            </a:r>
          </a:p>
        </p:txBody>
      </p:sp>
      <p:cxnSp>
        <p:nvCxnSpPr>
          <p:cNvPr id="32" name="Straight Connector 31">
            <a:extLst>
              <a:ext uri="{FF2B5EF4-FFF2-40B4-BE49-F238E27FC236}">
                <a16:creationId xmlns:a16="http://schemas.microsoft.com/office/drawing/2014/main" id="{6755B775-AD29-49E9-BCFD-E95D151E9218}"/>
              </a:ext>
            </a:extLst>
          </p:cNvPr>
          <p:cNvCxnSpPr>
            <a:cxnSpLocks/>
          </p:cNvCxnSpPr>
          <p:nvPr/>
        </p:nvCxnSpPr>
        <p:spPr>
          <a:xfrm>
            <a:off x="589678" y="2532231"/>
            <a:ext cx="2465780"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01DC6C3-5EEB-4924-9036-5D3B9298C895}"/>
              </a:ext>
            </a:extLst>
          </p:cNvPr>
          <p:cNvCxnSpPr>
            <a:cxnSpLocks/>
          </p:cNvCxnSpPr>
          <p:nvPr/>
        </p:nvCxnSpPr>
        <p:spPr>
          <a:xfrm>
            <a:off x="3438535" y="2532231"/>
            <a:ext cx="2465780"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BEAA434-6B9D-4D03-A526-E002106EC20E}"/>
              </a:ext>
            </a:extLst>
          </p:cNvPr>
          <p:cNvCxnSpPr>
            <a:cxnSpLocks/>
          </p:cNvCxnSpPr>
          <p:nvPr/>
        </p:nvCxnSpPr>
        <p:spPr>
          <a:xfrm>
            <a:off x="6287393" y="2532231"/>
            <a:ext cx="2465780"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4DEBB5-DB38-403F-8A83-EFE3450D1458}"/>
              </a:ext>
            </a:extLst>
          </p:cNvPr>
          <p:cNvCxnSpPr>
            <a:cxnSpLocks/>
          </p:cNvCxnSpPr>
          <p:nvPr/>
        </p:nvCxnSpPr>
        <p:spPr>
          <a:xfrm>
            <a:off x="9136249" y="2532231"/>
            <a:ext cx="2465780"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99A8D640-D5E8-48B7-B247-736ACF1A7026}"/>
              </a:ext>
            </a:extLst>
          </p:cNvPr>
          <p:cNvSpPr txBox="1">
            <a:spLocks/>
          </p:cNvSpPr>
          <p:nvPr/>
        </p:nvSpPr>
        <p:spPr>
          <a:xfrm>
            <a:off x="3490783" y="2756760"/>
            <a:ext cx="2310226" cy="83099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649">
                      <a:srgbClr val="0078D4"/>
                    </a:gs>
                    <a:gs pos="12987">
                      <a:srgbClr val="0078D4"/>
                    </a:gs>
                  </a:gsLst>
                  <a:lin ang="5400000" scaled="0"/>
                </a:gradFill>
                <a:effectLst/>
                <a:uLnTx/>
                <a:uFillTx/>
                <a:latin typeface="Segoe UI Semibold"/>
                <a:ea typeface="+mn-ea"/>
                <a:cs typeface="Segoe UI Semilight" panose="020B0402040204020203" pitchFamily="34" charset="0"/>
              </a:rPr>
              <a:t>80% admit to using their communication tool of choice</a:t>
            </a:r>
            <a:r>
              <a:rPr kumimoji="0" lang="en-US" sz="1800" b="1" i="0" u="none" strike="noStrike" kern="1200" cap="none" spc="0" normalizeH="0" baseline="30000" noProof="0" dirty="0">
                <a:ln>
                  <a:noFill/>
                </a:ln>
                <a:gradFill>
                  <a:gsLst>
                    <a:gs pos="649">
                      <a:srgbClr val="0078D4"/>
                    </a:gs>
                    <a:gs pos="12987">
                      <a:srgbClr val="0078D4"/>
                    </a:gs>
                  </a:gsLst>
                  <a:lin ang="5400000" scaled="0"/>
                </a:gradFill>
                <a:effectLst/>
                <a:uLnTx/>
                <a:uFillTx/>
                <a:latin typeface="Segoe UI Semibold"/>
                <a:ea typeface="+mn-ea"/>
                <a:cs typeface="Segoe UI Semilight" panose="020B0402040204020203" pitchFamily="34" charset="0"/>
              </a:rPr>
              <a:t>1</a:t>
            </a:r>
          </a:p>
        </p:txBody>
      </p:sp>
      <p:sp>
        <p:nvSpPr>
          <p:cNvPr id="37" name="Text Placeholder 1">
            <a:extLst>
              <a:ext uri="{FF2B5EF4-FFF2-40B4-BE49-F238E27FC236}">
                <a16:creationId xmlns:a16="http://schemas.microsoft.com/office/drawing/2014/main" id="{747F700E-8199-483C-A635-7404323FA8FA}"/>
              </a:ext>
            </a:extLst>
          </p:cNvPr>
          <p:cNvSpPr txBox="1">
            <a:spLocks/>
          </p:cNvSpPr>
          <p:nvPr/>
        </p:nvSpPr>
        <p:spPr>
          <a:xfrm>
            <a:off x="9120093" y="2756760"/>
            <a:ext cx="2464213" cy="110799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649">
                      <a:srgbClr val="0078D4"/>
                    </a:gs>
                    <a:gs pos="12987">
                      <a:srgbClr val="0078D4"/>
                    </a:gs>
                  </a:gsLst>
                  <a:lin ang="5400000" scaled="0"/>
                </a:gradFill>
                <a:effectLst/>
                <a:uLnTx/>
                <a:uFillTx/>
                <a:latin typeface="Segoe UI Semibold"/>
                <a:ea typeface="+mn-ea"/>
                <a:cs typeface="Segoe UI Semilight" panose="020B0402040204020203" pitchFamily="34" charset="0"/>
              </a:rPr>
              <a:t>Organizations are made up of innovators, laggards and everyone in between</a:t>
            </a:r>
          </a:p>
        </p:txBody>
      </p:sp>
      <p:sp>
        <p:nvSpPr>
          <p:cNvPr id="38" name="Text Placeholder 1">
            <a:extLst>
              <a:ext uri="{FF2B5EF4-FFF2-40B4-BE49-F238E27FC236}">
                <a16:creationId xmlns:a16="http://schemas.microsoft.com/office/drawing/2014/main" id="{3BE55CDC-3916-48FB-B7D4-8520EED4EFB2}"/>
              </a:ext>
            </a:extLst>
          </p:cNvPr>
          <p:cNvSpPr txBox="1">
            <a:spLocks/>
          </p:cNvSpPr>
          <p:nvPr/>
        </p:nvSpPr>
        <p:spPr>
          <a:xfrm>
            <a:off x="584201" y="2756760"/>
            <a:ext cx="2545464" cy="127419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649">
                      <a:srgbClr val="0078D4"/>
                    </a:gs>
                    <a:gs pos="12987">
                      <a:srgbClr val="0078D4"/>
                    </a:gs>
                  </a:gsLst>
                  <a:lin ang="5400000" scaled="0"/>
                </a:gradFill>
                <a:effectLst/>
                <a:uLnTx/>
                <a:uFillTx/>
                <a:latin typeface="Segoe UI Semibold"/>
                <a:ea typeface="+mn-ea"/>
                <a:cs typeface="Segoe UI Semilight" panose="020B0402040204020203" pitchFamily="34" charset="0"/>
              </a:rPr>
              <a:t>Resistance is a normal, human behavior that takes time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39" name="Text Placeholder 1">
            <a:extLst>
              <a:ext uri="{FF2B5EF4-FFF2-40B4-BE49-F238E27FC236}">
                <a16:creationId xmlns:a16="http://schemas.microsoft.com/office/drawing/2014/main" id="{16B5F083-265F-43AA-AD39-2B828D9C235B}"/>
              </a:ext>
            </a:extLst>
          </p:cNvPr>
          <p:cNvSpPr txBox="1">
            <a:spLocks/>
          </p:cNvSpPr>
          <p:nvPr/>
        </p:nvSpPr>
        <p:spPr>
          <a:xfrm>
            <a:off x="6310070" y="2756760"/>
            <a:ext cx="2534614"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649">
                      <a:srgbClr val="0078D4"/>
                    </a:gs>
                    <a:gs pos="12987">
                      <a:srgbClr val="0078D4"/>
                    </a:gs>
                  </a:gsLst>
                  <a:lin ang="5400000" scaled="0"/>
                </a:gradFill>
                <a:effectLst/>
                <a:uLnTx/>
                <a:uFillTx/>
                <a:latin typeface="Segoe UI Semibold"/>
                <a:ea typeface="+mn-ea"/>
                <a:cs typeface="Segoe UI Semilight" panose="020B0402040204020203" pitchFamily="34" charset="0"/>
              </a:rPr>
              <a:t>‘Deploy it and they will come’ doesn’t work</a:t>
            </a:r>
          </a:p>
        </p:txBody>
      </p:sp>
    </p:spTree>
    <p:extLst>
      <p:ext uri="{BB962C8B-B14F-4D97-AF65-F5344CB8AC3E}">
        <p14:creationId xmlns:p14="http://schemas.microsoft.com/office/powerpoint/2010/main" val="17250940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F12A5-CBED-4C2F-BA51-1CEFF89E6AA0}"/>
              </a:ext>
            </a:extLst>
          </p:cNvPr>
          <p:cNvSpPr>
            <a:spLocks noGrp="1"/>
          </p:cNvSpPr>
          <p:nvPr>
            <p:ph type="title"/>
          </p:nvPr>
        </p:nvSpPr>
        <p:spPr/>
        <p:txBody>
          <a:bodyPr/>
          <a:lstStyle/>
          <a:p>
            <a:r>
              <a:rPr lang="en-US" dirty="0"/>
              <a:t>Skills required to drive adoption</a:t>
            </a:r>
          </a:p>
        </p:txBody>
      </p:sp>
      <p:grpSp>
        <p:nvGrpSpPr>
          <p:cNvPr id="2" name="Group 1">
            <a:extLst>
              <a:ext uri="{FF2B5EF4-FFF2-40B4-BE49-F238E27FC236}">
                <a16:creationId xmlns:a16="http://schemas.microsoft.com/office/drawing/2014/main" id="{B840FA6C-0C7A-4496-9CBA-0E67AC6B6956}"/>
              </a:ext>
            </a:extLst>
          </p:cNvPr>
          <p:cNvGrpSpPr/>
          <p:nvPr/>
        </p:nvGrpSpPr>
        <p:grpSpPr>
          <a:xfrm>
            <a:off x="553354" y="1756062"/>
            <a:ext cx="11085293" cy="3231574"/>
            <a:chOff x="291897" y="1278543"/>
            <a:chExt cx="11085293" cy="4684483"/>
          </a:xfrm>
          <a:solidFill>
            <a:schemeClr val="accent6">
              <a:lumMod val="50000"/>
            </a:schemeClr>
          </a:solidFill>
        </p:grpSpPr>
        <p:sp>
          <p:nvSpPr>
            <p:cNvPr id="6" name="Rectangle 5">
              <a:extLst>
                <a:ext uri="{FF2B5EF4-FFF2-40B4-BE49-F238E27FC236}">
                  <a16:creationId xmlns:a16="http://schemas.microsoft.com/office/drawing/2014/main" id="{E76EBDC1-75C0-468B-BAEB-608D41BB97DA}"/>
                </a:ext>
              </a:extLst>
            </p:cNvPr>
            <p:cNvSpPr/>
            <p:nvPr/>
          </p:nvSpPr>
          <p:spPr bwMode="auto">
            <a:xfrm>
              <a:off x="4027000" y="1283945"/>
              <a:ext cx="3615086" cy="226072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Business </a:t>
              </a:r>
              <a:b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Acumen</a:t>
              </a:r>
            </a:p>
          </p:txBody>
        </p:sp>
        <p:sp>
          <p:nvSpPr>
            <p:cNvPr id="7" name="Rectangle 6">
              <a:extLst>
                <a:ext uri="{FF2B5EF4-FFF2-40B4-BE49-F238E27FC236}">
                  <a16:creationId xmlns:a16="http://schemas.microsoft.com/office/drawing/2014/main" id="{95E84864-97F9-469F-8673-93F9FDC036E7}"/>
                </a:ext>
              </a:extLst>
            </p:cNvPr>
            <p:cNvSpPr/>
            <p:nvPr/>
          </p:nvSpPr>
          <p:spPr bwMode="auto">
            <a:xfrm>
              <a:off x="291897" y="1278545"/>
              <a:ext cx="3615086" cy="226072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Organizational Development</a:t>
              </a:r>
            </a:p>
          </p:txBody>
        </p:sp>
        <p:sp>
          <p:nvSpPr>
            <p:cNvPr id="8" name="Rectangle 7">
              <a:extLst>
                <a:ext uri="{FF2B5EF4-FFF2-40B4-BE49-F238E27FC236}">
                  <a16:creationId xmlns:a16="http://schemas.microsoft.com/office/drawing/2014/main" id="{518A8759-A3E9-457F-815C-DC3789AB685B}"/>
                </a:ext>
              </a:extLst>
            </p:cNvPr>
            <p:cNvSpPr/>
            <p:nvPr/>
          </p:nvSpPr>
          <p:spPr bwMode="auto">
            <a:xfrm>
              <a:off x="291897"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Marketing &amp; Communications</a:t>
              </a:r>
            </a:p>
          </p:txBody>
        </p:sp>
        <p:sp>
          <p:nvSpPr>
            <p:cNvPr id="9" name="Rectangle 8">
              <a:extLst>
                <a:ext uri="{FF2B5EF4-FFF2-40B4-BE49-F238E27FC236}">
                  <a16:creationId xmlns:a16="http://schemas.microsoft.com/office/drawing/2014/main" id="{E95CAA9D-387B-406B-96E0-1C4F1401FAFD}"/>
                </a:ext>
              </a:extLst>
            </p:cNvPr>
            <p:cNvSpPr/>
            <p:nvPr/>
          </p:nvSpPr>
          <p:spPr bwMode="auto">
            <a:xfrm>
              <a:off x="7762104" y="1278543"/>
              <a:ext cx="3615086" cy="226072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Technical Competence</a:t>
              </a:r>
            </a:p>
          </p:txBody>
        </p:sp>
        <p:sp>
          <p:nvSpPr>
            <p:cNvPr id="10" name="Rectangle 9">
              <a:extLst>
                <a:ext uri="{FF2B5EF4-FFF2-40B4-BE49-F238E27FC236}">
                  <a16:creationId xmlns:a16="http://schemas.microsoft.com/office/drawing/2014/main" id="{14FB2B66-3C1B-4486-B781-25D3F1466B34}"/>
                </a:ext>
              </a:extLst>
            </p:cNvPr>
            <p:cNvSpPr/>
            <p:nvPr/>
          </p:nvSpPr>
          <p:spPr bwMode="auto">
            <a:xfrm>
              <a:off x="4026999"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Portfolio Management</a:t>
              </a:r>
            </a:p>
          </p:txBody>
        </p:sp>
        <p:sp>
          <p:nvSpPr>
            <p:cNvPr id="11" name="Rectangle 10">
              <a:extLst>
                <a:ext uri="{FF2B5EF4-FFF2-40B4-BE49-F238E27FC236}">
                  <a16:creationId xmlns:a16="http://schemas.microsoft.com/office/drawing/2014/main" id="{5BE7F83E-8587-468C-90A6-7391FC68E2E1}"/>
                </a:ext>
              </a:extLst>
            </p:cNvPr>
            <p:cNvSpPr/>
            <p:nvPr/>
          </p:nvSpPr>
          <p:spPr bwMode="auto">
            <a:xfrm>
              <a:off x="7762104" y="3702307"/>
              <a:ext cx="3615086" cy="2260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Leadership</a:t>
              </a:r>
              <a:b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2800" b="0" i="0" u="none" strike="noStrike" kern="120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Capability</a:t>
              </a:r>
            </a:p>
          </p:txBody>
        </p:sp>
      </p:grpSp>
      <p:sp>
        <p:nvSpPr>
          <p:cNvPr id="5" name="TextBox 4">
            <a:extLst>
              <a:ext uri="{FF2B5EF4-FFF2-40B4-BE49-F238E27FC236}">
                <a16:creationId xmlns:a16="http://schemas.microsoft.com/office/drawing/2014/main" id="{23724075-AE78-4FC4-BF6E-E26F6EB9A8D3}"/>
              </a:ext>
            </a:extLst>
          </p:cNvPr>
          <p:cNvSpPr txBox="1"/>
          <p:nvPr/>
        </p:nvSpPr>
        <p:spPr>
          <a:xfrm>
            <a:off x="588263" y="5743852"/>
            <a:ext cx="10943830" cy="615553"/>
          </a:xfrm>
          <a:prstGeom prst="rect">
            <a:avLst/>
          </a:prstGeom>
          <a:noFill/>
        </p:spPr>
        <p:txBody>
          <a:bodyPr wrap="square" lIns="0" tIns="0" rIns="0" bIns="0" rtlCol="0">
            <a:spAutoFit/>
          </a:bodyPr>
          <a:lstStyle/>
          <a:p>
            <a:pPr algn="l"/>
            <a:r>
              <a:rPr lang="en-US" sz="2000" dirty="0">
                <a:gradFill>
                  <a:gsLst>
                    <a:gs pos="2917">
                      <a:schemeClr val="tx1"/>
                    </a:gs>
                    <a:gs pos="30000">
                      <a:schemeClr val="tx1"/>
                    </a:gs>
                  </a:gsLst>
                  <a:lin ang="5400000" scaled="0"/>
                </a:gradFill>
              </a:rPr>
              <a:t>These areas of expertise represent the foundation of our Microsoft Adoption Specialist certification exam which will launch in December, 2018 via EdX.org </a:t>
            </a:r>
          </a:p>
        </p:txBody>
      </p:sp>
    </p:spTree>
    <p:extLst>
      <p:ext uri="{BB962C8B-B14F-4D97-AF65-F5344CB8AC3E}">
        <p14:creationId xmlns:p14="http://schemas.microsoft.com/office/powerpoint/2010/main" val="1642407219"/>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7">
      <a:dk1>
        <a:sysClr val="windowText" lastClr="000000"/>
      </a:dk1>
      <a:lt1>
        <a:sysClr val="window" lastClr="FFFFFF"/>
      </a:lt1>
      <a:dk2>
        <a:srgbClr val="212745"/>
      </a:dk2>
      <a:lt2>
        <a:srgbClr val="B4DCFA"/>
      </a:lt2>
      <a:accent1>
        <a:srgbClr val="5557AF"/>
      </a:accent1>
      <a:accent2>
        <a:srgbClr val="5ECCF3"/>
      </a:accent2>
      <a:accent3>
        <a:srgbClr val="909ACA"/>
      </a:accent3>
      <a:accent4>
        <a:srgbClr val="5967AF"/>
      </a:accent4>
      <a:accent5>
        <a:srgbClr val="B4DCFA"/>
      </a:accent5>
      <a:accent6>
        <a:srgbClr val="404B85"/>
      </a:accent6>
      <a:hlink>
        <a:srgbClr val="002060"/>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6.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3" ma:contentTypeDescription="Create a new document." ma:contentTypeScope="" ma:versionID="f86fa6652385b4486fff195c0333428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405bb95eb3c8eefb2d58e8a22797f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D1A9FFC-0ABD-422B-BB19-AF3517310658}"/>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http://schemas.microsoft.com/office/2006/documentManagement/types"/>
    <ds:schemaRef ds:uri="http://schemas.microsoft.com/office/infopath/2007/PartnerControls"/>
    <ds:schemaRef ds:uri="6b97597a-5ce1-43a4-a0aa-7a48338372f6"/>
    <ds:schemaRef ds:uri="http://purl.org/dc/elements/1.1/"/>
    <ds:schemaRef ds:uri="http://schemas.microsoft.com/office/2006/metadata/properties"/>
    <ds:schemaRef ds:uri="http://schemas.microsoft.com/sharepoint/v3"/>
    <ds:schemaRef ds:uri="49c3fbd3-11d7-4c6c-a811-a63d8f00b9e8"/>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259</TotalTime>
  <Words>2622</Words>
  <Application>Microsoft Office PowerPoint</Application>
  <PresentationFormat>Widescreen</PresentationFormat>
  <Paragraphs>349</Paragraphs>
  <Slides>22</Slides>
  <Notes>12</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22</vt:i4>
      </vt:variant>
    </vt:vector>
  </HeadingPairs>
  <TitlesOfParts>
    <vt:vector size="46" baseType="lpstr">
      <vt:lpstr>ＭＳ Ｐゴシック</vt:lpstr>
      <vt:lpstr>Arial</vt:lpstr>
      <vt:lpstr>Calibri</vt:lpstr>
      <vt:lpstr>Calibri Light</vt:lpstr>
      <vt:lpstr>Consolas</vt:lpstr>
      <vt:lpstr>Segoe UI</vt:lpstr>
      <vt:lpstr>Segoe UI Black</vt:lpstr>
      <vt:lpstr>Segoe UI Light</vt:lpstr>
      <vt:lpstr>Segoe UI Semibold</vt:lpstr>
      <vt:lpstr>Segoe UI Semilight</vt:lpstr>
      <vt:lpstr>Segoe WP Black</vt:lpstr>
      <vt:lpstr>Segoe WP Semibold</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3_Office Theme</vt:lpstr>
      <vt:lpstr>1_Presentation Body and Information Slides</vt:lpstr>
      <vt:lpstr>5-50183_Microsoft_Inspire_Template</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Champion Program Components</vt:lpstr>
      <vt:lpstr>PowerPoint Presentation</vt:lpstr>
      <vt:lpstr>Adoption insights</vt:lpstr>
      <vt:lpstr>What we know for sure</vt:lpstr>
      <vt:lpstr>Skills required to drive adoption</vt:lpstr>
      <vt:lpstr>Preview  Office 365 Adoption Framework</vt:lpstr>
      <vt:lpstr>PowerPoint Presentation</vt:lpstr>
      <vt:lpstr>PowerPoint Presentation</vt:lpstr>
      <vt:lpstr>Deliver an improved user experience and business outcomes through the service adoption framework </vt:lpstr>
      <vt:lpstr>Adoption Framework</vt:lpstr>
      <vt:lpstr>PowerPoint Presentation</vt:lpstr>
      <vt:lpstr>PowerPoint Presentation</vt:lpstr>
      <vt:lpstr>Preview  Templates &amp; Tools</vt:lpstr>
      <vt:lpstr>Day in the Life PDF’s for Microsoft Teams</vt:lpstr>
      <vt:lpstr>O365 Adoption Kit Content Service Adoption Project Plan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6</cp:revision>
  <dcterms:created xsi:type="dcterms:W3CDTF">2018-10-17T04:41:38Z</dcterms:created>
  <dcterms:modified xsi:type="dcterms:W3CDTF">2018-10-19T00:54:33Z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karuanag@microsoft.com</vt:lpwstr>
  </property>
  <property fmtid="{D5CDD505-2E9C-101B-9397-08002B2CF9AE}" pid="5" name="MSIP_Label_f42aa342-8706-4288-bd11-ebb85995028c_SetDate">
    <vt:lpwstr>2018-10-19T00:38:58.6104436Z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0x0101005EB7231485783A44B729A5193858571F</vt:lpwstr>
  </property>
</Properties>
</file>