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631" r:id="rId4"/>
    <p:sldMasterId id="2147485693" r:id="rId5"/>
  </p:sldMasterIdLst>
  <p:notesMasterIdLst>
    <p:notesMasterId r:id="rId31"/>
  </p:notesMasterIdLst>
  <p:handoutMasterIdLst>
    <p:handoutMasterId r:id="rId32"/>
  </p:handoutMasterIdLst>
  <p:sldIdLst>
    <p:sldId id="1662" r:id="rId6"/>
    <p:sldId id="2147471468" r:id="rId7"/>
    <p:sldId id="2142532342" r:id="rId8"/>
    <p:sldId id="2147471462" r:id="rId9"/>
    <p:sldId id="2123259347" r:id="rId10"/>
    <p:sldId id="2147471464" r:id="rId11"/>
    <p:sldId id="2147468663" r:id="rId12"/>
    <p:sldId id="2147471471" r:id="rId13"/>
    <p:sldId id="2145706351" r:id="rId14"/>
    <p:sldId id="2123259350" r:id="rId15"/>
    <p:sldId id="2147471461" r:id="rId16"/>
    <p:sldId id="2147471465" r:id="rId17"/>
    <p:sldId id="2123259348" r:id="rId18"/>
    <p:sldId id="2123259349" r:id="rId19"/>
    <p:sldId id="2147471472" r:id="rId20"/>
    <p:sldId id="2147471473" r:id="rId21"/>
    <p:sldId id="2147471466" r:id="rId22"/>
    <p:sldId id="2147471474" r:id="rId23"/>
    <p:sldId id="2123259344" r:id="rId24"/>
    <p:sldId id="2147471463" r:id="rId25"/>
    <p:sldId id="2147471469" r:id="rId26"/>
    <p:sldId id="2123259346" r:id="rId27"/>
    <p:sldId id="1667" r:id="rId28"/>
    <p:sldId id="2147471475" r:id="rId29"/>
    <p:sldId id="2147471467" r:id="rId3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27A307-622F-8677-5179-6EBD669D10DC}" name="Lisa McKee" initials="LM" userId="S::LANDERL@microsoft.com::1c3e729c-cee8-47aa-82be-7e46a75dceaa" providerId="AD"/>
  <p188:author id="{88A2D10B-5B1E-38B8-8090-2834AF857EF5}" name="Joe Rafferty" initials="JR" userId="S::joraffer@microsoft.com::497f30cd-d4da-4a56-bb60-8f44b842b64d" providerId="AD"/>
  <p188:author id="{B28B7012-0C9D-0B19-AB26-55826E9D8B28}" name="Sarah Goodwin" initials="SG" userId="S::swerth@microsoft.com::ba43d73d-11ff-44a3-b1b6-a63c59140c32" providerId="AD"/>
  <p188:author id="{2E48091F-15D7-B8B9-382A-D879A6519FC7}" name="Nicole Herskowitz" initials="NH" userId="S::nichers@microsoft.com::127d2456-7974-4680-b3c3-9414f2d09150" providerId="AD"/>
  <p188:author id="{9460BE5F-540C-3779-5FDD-401A52585367}" name="Casey Baker" initials="CB" userId="S::cabake@microsoft.com::1c6aa922-0a5a-4d91-b6bc-faf61ae84cdd" providerId="AD"/>
  <p188:author id="{BB365362-F531-42B2-1A94-08D9C56C8F54}" name="Mike RothKugel" initials="MR" userId="S::microthk@microsoft.com::923d7dd2-472e-4eed-965a-3a538f770b32" providerId="AD"/>
  <p188:author id="{0C5CF66A-5F2B-BFB4-64CB-58CBC94D9F78}" name="Heather Milt" initials="HM" userId="Heather Milt" providerId="None"/>
  <p188:author id="{F3A5ED81-4AF7-8078-80A6-DB4D37702549}" name="Ronit Ben-Sheffer" initials="RBS" userId="S::robenshe@microsoft.com::d25f0585-7cab-43e2-a10d-7e8081bede76" providerId="AD"/>
  <p188:author id="{D13639AC-DDF9-18A2-E564-8B7D101B28BA}" name="David Walsh" initials="DW" userId="S::davidwalsh@microsoft.com::d0a77e74-bf97-47f4-920b-bc12280d0a4d" providerId="AD"/>
  <p188:author id="{5B8082AE-156C-49D2-310F-7D721C837421}" name="Shikha Varshney" initials="" userId="S::shvarshney@microsoft.com::1cc5659e-f1f5-4ead-a818-bd3e08624f8d" providerId="AD"/>
  <p188:author id="{1D0AEEAF-45E0-8FC8-1A7F-B51B61E25D6B}" name="Rahul Nair" initials="RN" userId="S::rahulna@ntdev.microsoft.com::3652280a-01ae-4bc6-a08e-779159f1be47" providerId="AD"/>
  <p188:author id="{2DBCEDB7-25CC-571A-48F1-E67014F17A22}" name="Anupam Pattnaik" initials="AP" userId="S::apattnaik@microsoft.com::05dcfaf6-c2a0-481d-8a87-fd036e17a7a3" providerId="AD"/>
  <p188:author id="{90D28DCD-0F64-0B92-BD70-16A033AB454D}" name="Colin Day" initials="CD" userId="S::coday@microsoft.com::b4e1c600-ca31-4bff-b446-d55d0f428238" providerId="AD"/>
  <p188:author id="{A36A71CF-5115-4F05-9C20-3DE146266B13}" name="Heather Milt (Synaxis Corporation)" initials="HM(C" userId="Heather Milt (Synaxis Corporation)" providerId="None"/>
  <p188:author id="{D68138D1-DAE2-2302-9372-D1684922BE31}" name="Heather Milt (Synaxis Corporation)" initials="HM(C" userId="S::v-hmilt@microsoft.com::0664ccfe-6104-467a-bfa7-aa6a58a363a0" providerId="AD"/>
  <p188:author id="{2EF078E8-534A-5891-B566-8BA55015612F}" name="Derek Snyder" initials="DS" userId="S::dereksnyder@microsoft.com::f97e4f22-23a0-45eb-8112-3042461f919e" providerId="AD"/>
  <p188:author id="{2B1D9EF5-9265-BAD2-F52F-C63BB23A73CF}" name="Chris French" initials="CF" userId="S::v-chfren@microsoft.com::8a8416df-dc93-4e60-940a-005a1980cc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5FF"/>
    <a:srgbClr val="A784EF"/>
    <a:srgbClr val="FFFF93"/>
    <a:srgbClr val="FFFF00"/>
    <a:srgbClr val="473DAE"/>
    <a:srgbClr val="FEFEFF"/>
    <a:srgbClr val="34258E"/>
    <a:srgbClr val="0A526C"/>
    <a:srgbClr val="DEDEF6"/>
    <a:srgbClr val="9EA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0A3F3-636F-44D8-893D-70C8BDD58700}" v="3" dt="2023-04-25T20:14:35.588"/>
    <p1510:client id="{4D027E6E-35CA-93C0-F3B1-653AB243FED1}" v="382" dt="2023-04-26T15:00:24.947"/>
    <p1510:client id="{B2C6A510-F132-483B-844C-43C6BE451239}" v="3124" dt="2023-04-26T14:52:14.202"/>
    <p1510:client id="{BE2999E4-54F4-43D2-91F7-2E47165289F5}" v="3987" dt="2023-04-26T15:39:35.777"/>
    <p1510:client id="{E0B5C47E-CF0D-4315-8C22-E9BC11C1C90E}" v="625" vWet="627" dt="2023-04-26T14:56:29.208"/>
    <p1510:client id="{E3BC4E34-8869-49FB-9A49-D927B2E334B1}" v="3" vWet="5" dt="2023-04-25T20:35:53.687"/>
    <p1510:client id="{E4721946-177D-AD51-EAC4-C168E7F1404B}" v="6" dt="2023-04-26T00:39:45.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804" y="84"/>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Sheet1!$A$14:$A$25</c:f>
              <c:strCache>
                <c:ptCount val="1"/>
                <c:pt idx="0">
                  <c:v>Coworker (non-manager, non-IT) My Manager IT employee Online Tutorials or Webinars Search Engine Community Forums Microsoft's Website Formal Training (provided by my organization) Formal Training (provided by an external party) Actual User Guide or Manual</c:v>
                </c:pt>
              </c:strCache>
            </c:strRef>
          </c:tx>
          <c:spPr>
            <a:ln w="28575" cap="rnd" cmpd="sng" algn="ctr">
              <a:noFill/>
              <a:prstDash val="solid"/>
              <a:round/>
            </a:ln>
            <a:effectLst/>
          </c:spPr>
          <c:marker>
            <c:symbol val="circle"/>
            <c:size val="7"/>
            <c:spPr>
              <a:solidFill>
                <a:schemeClr val="accent4"/>
              </a:solidFill>
              <a:ln w="9525" cap="flat" cmpd="sng" algn="ctr">
                <a:noFill/>
                <a:prstDash val="solid"/>
                <a:round/>
              </a:ln>
              <a:effectLst/>
            </c:spPr>
          </c:marker>
          <c:dPt>
            <c:idx val="0"/>
            <c:bubble3D val="0"/>
            <c:extLst>
              <c:ext xmlns:c16="http://schemas.microsoft.com/office/drawing/2014/chart" uri="{C3380CC4-5D6E-409C-BE32-E72D297353CC}">
                <c16:uniqueId val="{00000000-107A-40D8-9B6C-1F9A99C7016F}"/>
              </c:ext>
            </c:extLst>
          </c:dPt>
          <c:dPt>
            <c:idx val="1"/>
            <c:marker>
              <c:spPr>
                <a:solidFill>
                  <a:schemeClr val="accent1"/>
                </a:solidFill>
                <a:ln w="9525" cap="flat" cmpd="sng" algn="ctr">
                  <a:noFill/>
                  <a:prstDash val="solid"/>
                  <a:round/>
                </a:ln>
                <a:effectLst/>
              </c:spPr>
            </c:marker>
            <c:bubble3D val="0"/>
            <c:extLst>
              <c:ext xmlns:c16="http://schemas.microsoft.com/office/drawing/2014/chart" uri="{C3380CC4-5D6E-409C-BE32-E72D297353CC}">
                <c16:uniqueId val="{00000001-107A-40D8-9B6C-1F9A99C7016F}"/>
              </c:ext>
            </c:extLst>
          </c:dPt>
          <c:dPt>
            <c:idx val="2"/>
            <c:marker>
              <c:spPr>
                <a:solidFill>
                  <a:schemeClr val="accent1"/>
                </a:solidFill>
                <a:ln w="9525" cap="flat" cmpd="sng" algn="ctr">
                  <a:noFill/>
                  <a:prstDash val="solid"/>
                  <a:round/>
                </a:ln>
                <a:effectLst/>
              </c:spPr>
            </c:marker>
            <c:bubble3D val="0"/>
            <c:extLst>
              <c:ext xmlns:c16="http://schemas.microsoft.com/office/drawing/2014/chart" uri="{C3380CC4-5D6E-409C-BE32-E72D297353CC}">
                <c16:uniqueId val="{00000002-107A-40D8-9B6C-1F9A99C7016F}"/>
              </c:ext>
            </c:extLst>
          </c:dPt>
          <c:dPt>
            <c:idx val="3"/>
            <c:bubble3D val="0"/>
            <c:extLst>
              <c:ext xmlns:c16="http://schemas.microsoft.com/office/drawing/2014/chart" uri="{C3380CC4-5D6E-409C-BE32-E72D297353CC}">
                <c16:uniqueId val="{00000003-107A-40D8-9B6C-1F9A99C7016F}"/>
              </c:ext>
            </c:extLst>
          </c:dPt>
          <c:dPt>
            <c:idx val="4"/>
            <c:bubble3D val="0"/>
            <c:extLst>
              <c:ext xmlns:c16="http://schemas.microsoft.com/office/drawing/2014/chart" uri="{C3380CC4-5D6E-409C-BE32-E72D297353CC}">
                <c16:uniqueId val="{00000004-107A-40D8-9B6C-1F9A99C7016F}"/>
              </c:ext>
            </c:extLst>
          </c:dPt>
          <c:dPt>
            <c:idx val="5"/>
            <c:bubble3D val="0"/>
            <c:extLst>
              <c:ext xmlns:c16="http://schemas.microsoft.com/office/drawing/2014/chart" uri="{C3380CC4-5D6E-409C-BE32-E72D297353CC}">
                <c16:uniqueId val="{00000005-107A-40D8-9B6C-1F9A99C7016F}"/>
              </c:ext>
            </c:extLst>
          </c:dPt>
          <c:dPt>
            <c:idx val="6"/>
            <c:bubble3D val="0"/>
            <c:extLst>
              <c:ext xmlns:c16="http://schemas.microsoft.com/office/drawing/2014/chart" uri="{C3380CC4-5D6E-409C-BE32-E72D297353CC}">
                <c16:uniqueId val="{00000006-107A-40D8-9B6C-1F9A99C7016F}"/>
              </c:ext>
            </c:extLst>
          </c:dPt>
          <c:dPt>
            <c:idx val="7"/>
            <c:marker>
              <c:spPr>
                <a:solidFill>
                  <a:schemeClr val="accent1"/>
                </a:solidFill>
                <a:ln w="9525" cap="flat" cmpd="sng" algn="ctr">
                  <a:noFill/>
                  <a:prstDash val="solid"/>
                  <a:round/>
                </a:ln>
                <a:effectLst/>
              </c:spPr>
            </c:marker>
            <c:bubble3D val="0"/>
            <c:extLst>
              <c:ext xmlns:c16="http://schemas.microsoft.com/office/drawing/2014/chart" uri="{C3380CC4-5D6E-409C-BE32-E72D297353CC}">
                <c16:uniqueId val="{00000007-107A-40D8-9B6C-1F9A99C7016F}"/>
              </c:ext>
            </c:extLst>
          </c:dPt>
          <c:dPt>
            <c:idx val="8"/>
            <c:marker>
              <c:spPr>
                <a:solidFill>
                  <a:schemeClr val="accent1"/>
                </a:solidFill>
                <a:ln w="9525" cap="flat" cmpd="sng" algn="ctr">
                  <a:noFill/>
                  <a:prstDash val="solid"/>
                  <a:round/>
                </a:ln>
                <a:effectLst/>
              </c:spPr>
            </c:marker>
            <c:bubble3D val="0"/>
            <c:extLst>
              <c:ext xmlns:c16="http://schemas.microsoft.com/office/drawing/2014/chart" uri="{C3380CC4-5D6E-409C-BE32-E72D297353CC}">
                <c16:uniqueId val="{00000008-107A-40D8-9B6C-1F9A99C7016F}"/>
              </c:ext>
            </c:extLst>
          </c:dPt>
          <c:dPt>
            <c:idx val="9"/>
            <c:bubble3D val="0"/>
            <c:extLst>
              <c:ext xmlns:c16="http://schemas.microsoft.com/office/drawing/2014/chart" uri="{C3380CC4-5D6E-409C-BE32-E72D297353CC}">
                <c16:uniqueId val="{00000009-107A-40D8-9B6C-1F9A99C7016F}"/>
              </c:ext>
            </c:extLst>
          </c:dPt>
          <c:dPt>
            <c:idx val="10"/>
            <c:marker>
              <c:spPr>
                <a:solidFill>
                  <a:schemeClr val="accent3"/>
                </a:solidFill>
                <a:ln w="9525" cap="flat" cmpd="sng" algn="ctr">
                  <a:noFill/>
                  <a:prstDash val="solid"/>
                  <a:round/>
                </a:ln>
                <a:effectLst/>
              </c:spPr>
            </c:marker>
            <c:bubble3D val="0"/>
            <c:extLst>
              <c:ext xmlns:c16="http://schemas.microsoft.com/office/drawing/2014/chart" uri="{C3380CC4-5D6E-409C-BE32-E72D297353CC}">
                <c16:uniqueId val="{0000000A-107A-40D8-9B6C-1F9A99C7016F}"/>
              </c:ext>
            </c:extLst>
          </c:dPt>
          <c:dPt>
            <c:idx val="11"/>
            <c:bubble3D val="0"/>
            <c:extLst>
              <c:ext xmlns:c16="http://schemas.microsoft.com/office/drawing/2014/chart" uri="{C3380CC4-5D6E-409C-BE32-E72D297353CC}">
                <c16:uniqueId val="{0000000B-107A-40D8-9B6C-1F9A99C7016F}"/>
              </c:ext>
            </c:extLst>
          </c:dPt>
          <c:xVal>
            <c:numRef>
              <c:f>Sheet1!$A$2:$A$12</c:f>
              <c:numCache>
                <c:formatCode>0%</c:formatCode>
                <c:ptCount val="11"/>
                <c:pt idx="0">
                  <c:v>0.35</c:v>
                </c:pt>
                <c:pt idx="1">
                  <c:v>0.08</c:v>
                </c:pt>
                <c:pt idx="2">
                  <c:v>0.2</c:v>
                </c:pt>
                <c:pt idx="3">
                  <c:v>0.14000000000000001</c:v>
                </c:pt>
                <c:pt idx="4">
                  <c:v>0.14000000000000001</c:v>
                </c:pt>
                <c:pt idx="5">
                  <c:v>7.0000000000000007E-2</c:v>
                </c:pt>
                <c:pt idx="6">
                  <c:v>0.1</c:v>
                </c:pt>
                <c:pt idx="7">
                  <c:v>0.17</c:v>
                </c:pt>
                <c:pt idx="8">
                  <c:v>0.06</c:v>
                </c:pt>
                <c:pt idx="9">
                  <c:v>0.11</c:v>
                </c:pt>
                <c:pt idx="10">
                  <c:v>0.53</c:v>
                </c:pt>
              </c:numCache>
            </c:numRef>
          </c:xVal>
          <c:yVal>
            <c:numRef>
              <c:f>Sheet1!$B$2:$B$12</c:f>
              <c:numCache>
                <c:formatCode>0%</c:formatCode>
                <c:ptCount val="11"/>
                <c:pt idx="0">
                  <c:v>0.4</c:v>
                </c:pt>
                <c:pt idx="1">
                  <c:v>0.39</c:v>
                </c:pt>
                <c:pt idx="2">
                  <c:v>0.39</c:v>
                </c:pt>
                <c:pt idx="3">
                  <c:v>0.17</c:v>
                </c:pt>
                <c:pt idx="4">
                  <c:v>0.15</c:v>
                </c:pt>
                <c:pt idx="5">
                  <c:v>0.2</c:v>
                </c:pt>
                <c:pt idx="6">
                  <c:v>0.16</c:v>
                </c:pt>
                <c:pt idx="7">
                  <c:v>0.36</c:v>
                </c:pt>
                <c:pt idx="8">
                  <c:v>0.36</c:v>
                </c:pt>
                <c:pt idx="9">
                  <c:v>0.17</c:v>
                </c:pt>
                <c:pt idx="10">
                  <c:v>0.15</c:v>
                </c:pt>
              </c:numCache>
            </c:numRef>
          </c:yVal>
          <c:smooth val="0"/>
          <c:extLst>
            <c:ext xmlns:c16="http://schemas.microsoft.com/office/drawing/2014/chart" uri="{C3380CC4-5D6E-409C-BE32-E72D297353CC}">
              <c16:uniqueId val="{0000000C-107A-40D8-9B6C-1F9A99C7016F}"/>
            </c:ext>
          </c:extLst>
        </c:ser>
        <c:dLbls>
          <c:showLegendKey val="0"/>
          <c:showVal val="0"/>
          <c:showCatName val="0"/>
          <c:showSerName val="0"/>
          <c:showPercent val="0"/>
          <c:showBubbleSize val="0"/>
        </c:dLbls>
        <c:axId val="-1862338752"/>
        <c:axId val="-1862335488"/>
      </c:scatterChart>
      <c:valAx>
        <c:axId val="-1862338752"/>
        <c:scaling>
          <c:orientation val="minMax"/>
          <c:max val="0.55000000000000004"/>
          <c:min val="0"/>
        </c:scaling>
        <c:delete val="0"/>
        <c:axPos val="b"/>
        <c:numFmt formatCode="0%" sourceLinked="1"/>
        <c:majorTickMark val="out"/>
        <c:minorTickMark val="none"/>
        <c:tickLblPos val="nextTo"/>
        <c:spPr>
          <a:noFill/>
          <a:ln w="9525" cap="flat" cmpd="sng" algn="ctr">
            <a:solidFill>
              <a:srgbClr val="CCCCCC"/>
            </a:solidFill>
            <a:prstDash val="solid"/>
            <a:round/>
          </a:ln>
          <a:effectLst/>
        </c:spPr>
        <c:txPr>
          <a:bodyPr rot="-60000000" spcFirstLastPara="1" vertOverflow="ellipsis" vert="horz" wrap="square" anchor="ctr" anchorCtr="1"/>
          <a:lstStyle/>
          <a:p>
            <a:pPr>
              <a:defRPr sz="1050" b="0" i="0" u="none" strike="noStrike" kern="1200" baseline="0">
                <a:gradFill>
                  <a:gsLst>
                    <a:gs pos="13000">
                      <a:schemeClr val="accent4">
                        <a:lumMod val="50000"/>
                      </a:schemeClr>
                    </a:gs>
                    <a:gs pos="28704">
                      <a:schemeClr val="accent4">
                        <a:lumMod val="50000"/>
                      </a:schemeClr>
                    </a:gs>
                  </a:gsLst>
                  <a:lin ang="5400000" scaled="0"/>
                </a:gradFill>
                <a:latin typeface="+mn-lt"/>
                <a:ea typeface="+mn-ea"/>
                <a:cs typeface="+mn-cs"/>
              </a:defRPr>
            </a:pPr>
            <a:endParaRPr lang="en-US"/>
          </a:p>
        </c:txPr>
        <c:crossAx val="-1862335488"/>
        <c:crosses val="autoZero"/>
        <c:crossBetween val="midCat"/>
        <c:majorUnit val="5.000000000000001E-2"/>
      </c:valAx>
      <c:valAx>
        <c:axId val="-1862335488"/>
        <c:scaling>
          <c:orientation val="minMax"/>
        </c:scaling>
        <c:delete val="0"/>
        <c:axPos val="l"/>
        <c:numFmt formatCode="0%" sourceLinked="1"/>
        <c:majorTickMark val="out"/>
        <c:minorTickMark val="none"/>
        <c:tickLblPos val="nextTo"/>
        <c:spPr>
          <a:noFill/>
          <a:ln w="9525" cap="flat" cmpd="sng" algn="ctr">
            <a:solidFill>
              <a:srgbClr val="CCCCCC"/>
            </a:solidFill>
            <a:prstDash val="solid"/>
            <a:round/>
          </a:ln>
          <a:effectLst/>
        </c:spPr>
        <c:txPr>
          <a:bodyPr rot="-60000000" spcFirstLastPara="1" vertOverflow="ellipsis" vert="horz" wrap="square" anchor="ctr" anchorCtr="1"/>
          <a:lstStyle/>
          <a:p>
            <a:pPr>
              <a:defRPr sz="1050" b="0" i="0" u="none" strike="noStrike" kern="1200" baseline="0">
                <a:gradFill>
                  <a:gsLst>
                    <a:gs pos="13889">
                      <a:schemeClr val="accent4">
                        <a:lumMod val="50000"/>
                      </a:schemeClr>
                    </a:gs>
                    <a:gs pos="28704">
                      <a:schemeClr val="accent4">
                        <a:lumMod val="50000"/>
                      </a:schemeClr>
                    </a:gs>
                  </a:gsLst>
                  <a:lin ang="5400000" scaled="0"/>
                </a:gradFill>
                <a:latin typeface="+mn-lt"/>
                <a:ea typeface="+mn-ea"/>
                <a:cs typeface="+mn-cs"/>
              </a:defRPr>
            </a:pPr>
            <a:endParaRPr lang="en-US"/>
          </a:p>
        </c:txPr>
        <c:crossAx val="-1862338752"/>
        <c:crosses val="autoZero"/>
        <c:crossBetween val="midCat"/>
      </c:valAx>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9B924A-590F-4362-82FB-F1D0E6F548A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14936233-8118-4A96-92D8-EA74E24E49C8}">
      <dgm:prSet phldrT="[Text]" phldr="0"/>
      <dgm:spPr>
        <a:solidFill>
          <a:srgbClr val="000000"/>
        </a:solidFill>
      </dgm:spPr>
      <dgm:t>
        <a:bodyPr/>
        <a:lstStyle/>
        <a:p>
          <a:r>
            <a:rPr lang="en-US"/>
            <a:t>Content Platforms</a:t>
          </a:r>
        </a:p>
      </dgm:t>
    </dgm:pt>
    <dgm:pt modelId="{CA9549CA-D79D-4902-952F-E12F7787FA0B}" type="parTrans" cxnId="{2189CEBE-B45E-449B-8186-2625538FE95B}">
      <dgm:prSet/>
      <dgm:spPr/>
      <dgm:t>
        <a:bodyPr/>
        <a:lstStyle/>
        <a:p>
          <a:endParaRPr lang="en-US"/>
        </a:p>
      </dgm:t>
    </dgm:pt>
    <dgm:pt modelId="{B1649E95-744B-4B55-A78E-8B44968579D9}" type="sibTrans" cxnId="{2189CEBE-B45E-449B-8186-2625538FE95B}">
      <dgm:prSet/>
      <dgm:spPr/>
      <dgm:t>
        <a:bodyPr/>
        <a:lstStyle/>
        <a:p>
          <a:endParaRPr lang="en-US"/>
        </a:p>
      </dgm:t>
    </dgm:pt>
    <dgm:pt modelId="{FAF0BB11-164E-4BFE-BA19-5165BB43BB70}">
      <dgm:prSet phldrT="[Text]" phldr="0"/>
      <dgm:spPr>
        <a:solidFill>
          <a:schemeClr val="bg2">
            <a:lumMod val="50000"/>
          </a:schemeClr>
        </a:solidFill>
      </dgm:spPr>
      <dgm:t>
        <a:bodyPr/>
        <a:lstStyle/>
        <a:p>
          <a:r>
            <a:rPr lang="en-US"/>
            <a:t>Web &amp; In App Content</a:t>
          </a:r>
        </a:p>
      </dgm:t>
    </dgm:pt>
    <dgm:pt modelId="{D546532B-FB1B-4AE7-BF45-8030B912226D}" type="parTrans" cxnId="{2EDCB385-3262-464E-BD01-134CA163D638}">
      <dgm:prSet/>
      <dgm:spPr/>
      <dgm:t>
        <a:bodyPr/>
        <a:lstStyle/>
        <a:p>
          <a:endParaRPr lang="en-US"/>
        </a:p>
      </dgm:t>
    </dgm:pt>
    <dgm:pt modelId="{1419AD07-4561-4612-A51A-C7ABF3F3E22A}" type="sibTrans" cxnId="{2EDCB385-3262-464E-BD01-134CA163D638}">
      <dgm:prSet/>
      <dgm:spPr/>
      <dgm:t>
        <a:bodyPr/>
        <a:lstStyle/>
        <a:p>
          <a:endParaRPr lang="en-US"/>
        </a:p>
      </dgm:t>
    </dgm:pt>
    <dgm:pt modelId="{2F32422F-6341-4825-8A8A-863C83B527F0}">
      <dgm:prSet phldrT="[Text]" phldr="0"/>
      <dgm:spPr>
        <a:solidFill>
          <a:srgbClr val="E25B00"/>
        </a:solidFill>
      </dgm:spPr>
      <dgm:t>
        <a:bodyPr/>
        <a:lstStyle/>
        <a:p>
          <a:r>
            <a:rPr lang="en-US"/>
            <a:t>Microsoft 365 Learning Pathways</a:t>
          </a:r>
        </a:p>
      </dgm:t>
    </dgm:pt>
    <dgm:pt modelId="{B7B8F8FF-5604-432B-B03F-D5B7E023E170}" type="parTrans" cxnId="{FF6EF9C1-74E0-4266-B480-C4AC07BC6E22}">
      <dgm:prSet/>
      <dgm:spPr/>
      <dgm:t>
        <a:bodyPr/>
        <a:lstStyle/>
        <a:p>
          <a:endParaRPr lang="en-US"/>
        </a:p>
      </dgm:t>
    </dgm:pt>
    <dgm:pt modelId="{52346024-7397-491F-9114-312838AA3645}" type="sibTrans" cxnId="{FF6EF9C1-74E0-4266-B480-C4AC07BC6E22}">
      <dgm:prSet/>
      <dgm:spPr/>
      <dgm:t>
        <a:bodyPr/>
        <a:lstStyle/>
        <a:p>
          <a:endParaRPr lang="en-US"/>
        </a:p>
      </dgm:t>
    </dgm:pt>
    <dgm:pt modelId="{558FECC2-FE16-4D1F-A17B-7ADD7B8D9C2A}">
      <dgm:prSet phldrT="[Text]" phldr="0"/>
      <dgm:spPr>
        <a:solidFill>
          <a:schemeClr val="accent1">
            <a:lumMod val="40000"/>
            <a:lumOff val="60000"/>
          </a:schemeClr>
        </a:solidFill>
      </dgm:spPr>
      <dgm:t>
        <a:bodyPr/>
        <a:lstStyle/>
        <a:p>
          <a:r>
            <a:rPr lang="en-US">
              <a:solidFill>
                <a:srgbClr val="2A436E"/>
              </a:solidFill>
            </a:rPr>
            <a:t>Microsoft Community Training</a:t>
          </a:r>
        </a:p>
      </dgm:t>
    </dgm:pt>
    <dgm:pt modelId="{D87AB7EA-9314-4577-BCBF-3BE1D2803369}" type="parTrans" cxnId="{B6757BCA-7EB8-4A2C-9751-80B6617FCDF9}">
      <dgm:prSet/>
      <dgm:spPr/>
      <dgm:t>
        <a:bodyPr/>
        <a:lstStyle/>
        <a:p>
          <a:endParaRPr lang="en-US"/>
        </a:p>
      </dgm:t>
    </dgm:pt>
    <dgm:pt modelId="{E77262D2-6CFB-4823-9409-FAFCB50CB326}" type="sibTrans" cxnId="{B6757BCA-7EB8-4A2C-9751-80B6617FCDF9}">
      <dgm:prSet/>
      <dgm:spPr/>
      <dgm:t>
        <a:bodyPr/>
        <a:lstStyle/>
        <a:p>
          <a:endParaRPr lang="en-US"/>
        </a:p>
      </dgm:t>
    </dgm:pt>
    <dgm:pt modelId="{D193E2A8-76AC-4ABF-AB70-1318FDD65FB6}">
      <dgm:prSet phldrT="[Text]" phldr="0"/>
      <dgm:spPr>
        <a:solidFill>
          <a:schemeClr val="accent4">
            <a:lumMod val="75000"/>
          </a:schemeClr>
        </a:solidFill>
      </dgm:spPr>
      <dgm:t>
        <a:bodyPr/>
        <a:lstStyle/>
        <a:p>
          <a:r>
            <a:rPr lang="en-US"/>
            <a:t>Microsoft Viva Learning</a:t>
          </a:r>
        </a:p>
      </dgm:t>
    </dgm:pt>
    <dgm:pt modelId="{B971ECED-70CF-4ADB-B870-CCEC1E47B029}" type="parTrans" cxnId="{55DBA63B-5004-44FB-A358-DA321EB6DC4C}">
      <dgm:prSet/>
      <dgm:spPr/>
      <dgm:t>
        <a:bodyPr/>
        <a:lstStyle/>
        <a:p>
          <a:endParaRPr lang="en-US"/>
        </a:p>
      </dgm:t>
    </dgm:pt>
    <dgm:pt modelId="{CAFFCB0D-F577-482E-8E33-8614D7D506FA}" type="sibTrans" cxnId="{55DBA63B-5004-44FB-A358-DA321EB6DC4C}">
      <dgm:prSet/>
      <dgm:spPr/>
      <dgm:t>
        <a:bodyPr/>
        <a:lstStyle/>
        <a:p>
          <a:endParaRPr lang="en-US"/>
        </a:p>
      </dgm:t>
    </dgm:pt>
    <dgm:pt modelId="{58699A2A-0268-40E1-8634-C8DA65260916}">
      <dgm:prSet phldrT="[Text]" phldr="0"/>
      <dgm:spPr>
        <a:solidFill>
          <a:srgbClr val="00B050"/>
        </a:solidFill>
      </dgm:spPr>
      <dgm:t>
        <a:bodyPr/>
        <a:lstStyle/>
        <a:p>
          <a:r>
            <a:rPr lang="en-US"/>
            <a:t>Custom Content &amp; App Templates</a:t>
          </a:r>
        </a:p>
      </dgm:t>
    </dgm:pt>
    <dgm:pt modelId="{E4436498-CD02-4875-9912-AC47CE74558C}" type="parTrans" cxnId="{D3A72DBA-C3FA-406A-8639-3E4848852AAB}">
      <dgm:prSet/>
      <dgm:spPr/>
      <dgm:t>
        <a:bodyPr/>
        <a:lstStyle/>
        <a:p>
          <a:endParaRPr lang="en-US"/>
        </a:p>
      </dgm:t>
    </dgm:pt>
    <dgm:pt modelId="{272A45E3-89D0-4A61-9D93-9065D0889C3B}" type="sibTrans" cxnId="{D3A72DBA-C3FA-406A-8639-3E4848852AAB}">
      <dgm:prSet/>
      <dgm:spPr/>
      <dgm:t>
        <a:bodyPr/>
        <a:lstStyle/>
        <a:p>
          <a:endParaRPr lang="en-US"/>
        </a:p>
      </dgm:t>
    </dgm:pt>
    <dgm:pt modelId="{CEE1A1CC-9D37-4396-A911-E0F3E67B7533}">
      <dgm:prSet phldrT="[Text]" phldr="0"/>
      <dgm:spPr>
        <a:solidFill>
          <a:schemeClr val="accent1">
            <a:lumMod val="75000"/>
          </a:schemeClr>
        </a:solidFill>
      </dgm:spPr>
      <dgm:t>
        <a:bodyPr/>
        <a:lstStyle/>
        <a:p>
          <a:r>
            <a:rPr lang="en-US"/>
            <a:t>Partner Provided Content &amp; Apps</a:t>
          </a:r>
        </a:p>
      </dgm:t>
    </dgm:pt>
    <dgm:pt modelId="{64C340D2-CE6E-4494-9330-2DF4BB606CB8}" type="parTrans" cxnId="{A875A868-48BB-43D8-9802-2D2F3F576F56}">
      <dgm:prSet/>
      <dgm:spPr/>
      <dgm:t>
        <a:bodyPr/>
        <a:lstStyle/>
        <a:p>
          <a:endParaRPr lang="en-US"/>
        </a:p>
      </dgm:t>
    </dgm:pt>
    <dgm:pt modelId="{CF4F365B-23B6-493B-A373-19A9C60516E3}" type="sibTrans" cxnId="{A875A868-48BB-43D8-9802-2D2F3F576F56}">
      <dgm:prSet/>
      <dgm:spPr/>
      <dgm:t>
        <a:bodyPr/>
        <a:lstStyle/>
        <a:p>
          <a:endParaRPr lang="en-US"/>
        </a:p>
      </dgm:t>
    </dgm:pt>
    <dgm:pt modelId="{B518FC6F-54C0-4082-A4A2-B579D9E74274}" type="pres">
      <dgm:prSet presAssocID="{3B9B924A-590F-4362-82FB-F1D0E6F548AF}" presName="Name0" presStyleCnt="0">
        <dgm:presLayoutVars>
          <dgm:chMax val="1"/>
          <dgm:dir/>
          <dgm:animLvl val="ctr"/>
          <dgm:resizeHandles val="exact"/>
        </dgm:presLayoutVars>
      </dgm:prSet>
      <dgm:spPr/>
    </dgm:pt>
    <dgm:pt modelId="{21CDC571-F322-4457-BBB1-ECC73560C5AE}" type="pres">
      <dgm:prSet presAssocID="{14936233-8118-4A96-92D8-EA74E24E49C8}" presName="centerShape" presStyleLbl="node0" presStyleIdx="0" presStyleCnt="1" custLinFactNeighborX="-1346" custLinFactNeighborY="-36"/>
      <dgm:spPr/>
    </dgm:pt>
    <dgm:pt modelId="{5060EAA8-0907-49E9-8E93-64F1F24EDCC3}" type="pres">
      <dgm:prSet presAssocID="{FAF0BB11-164E-4BFE-BA19-5165BB43BB70}" presName="node" presStyleLbl="node1" presStyleIdx="0" presStyleCnt="6">
        <dgm:presLayoutVars>
          <dgm:bulletEnabled val="1"/>
        </dgm:presLayoutVars>
      </dgm:prSet>
      <dgm:spPr/>
    </dgm:pt>
    <dgm:pt modelId="{F519E79E-02E1-42A2-B5DE-D0A4DA337CB6}" type="pres">
      <dgm:prSet presAssocID="{FAF0BB11-164E-4BFE-BA19-5165BB43BB70}" presName="dummy" presStyleCnt="0"/>
      <dgm:spPr/>
    </dgm:pt>
    <dgm:pt modelId="{7F83F73A-C05A-4B8A-A6FD-BAE60E35B266}" type="pres">
      <dgm:prSet presAssocID="{1419AD07-4561-4612-A51A-C7ABF3F3E22A}" presName="sibTrans" presStyleLbl="sibTrans2D1" presStyleIdx="0" presStyleCnt="6"/>
      <dgm:spPr/>
    </dgm:pt>
    <dgm:pt modelId="{76B4B4C2-6AD1-4E78-AF44-47C517F0065B}" type="pres">
      <dgm:prSet presAssocID="{2F32422F-6341-4825-8A8A-863C83B527F0}" presName="node" presStyleLbl="node1" presStyleIdx="1" presStyleCnt="6">
        <dgm:presLayoutVars>
          <dgm:bulletEnabled val="1"/>
        </dgm:presLayoutVars>
      </dgm:prSet>
      <dgm:spPr/>
    </dgm:pt>
    <dgm:pt modelId="{AC2443BF-4B9D-4AEE-96B3-656EA5DADCAB}" type="pres">
      <dgm:prSet presAssocID="{2F32422F-6341-4825-8A8A-863C83B527F0}" presName="dummy" presStyleCnt="0"/>
      <dgm:spPr/>
    </dgm:pt>
    <dgm:pt modelId="{898A0ED8-FCB5-47E9-83C8-2A54B996EBE0}" type="pres">
      <dgm:prSet presAssocID="{52346024-7397-491F-9114-312838AA3645}" presName="sibTrans" presStyleLbl="sibTrans2D1" presStyleIdx="1" presStyleCnt="6"/>
      <dgm:spPr/>
    </dgm:pt>
    <dgm:pt modelId="{9CE0CC87-DB83-491A-B596-8A4A4E497B53}" type="pres">
      <dgm:prSet presAssocID="{558FECC2-FE16-4D1F-A17B-7ADD7B8D9C2A}" presName="node" presStyleLbl="node1" presStyleIdx="2" presStyleCnt="6">
        <dgm:presLayoutVars>
          <dgm:bulletEnabled val="1"/>
        </dgm:presLayoutVars>
      </dgm:prSet>
      <dgm:spPr/>
    </dgm:pt>
    <dgm:pt modelId="{6DB86E64-42AE-4803-8833-E66843787D11}" type="pres">
      <dgm:prSet presAssocID="{558FECC2-FE16-4D1F-A17B-7ADD7B8D9C2A}" presName="dummy" presStyleCnt="0"/>
      <dgm:spPr/>
    </dgm:pt>
    <dgm:pt modelId="{CA2819D8-C8E5-4749-BE0D-3BC2D5C7DC25}" type="pres">
      <dgm:prSet presAssocID="{E77262D2-6CFB-4823-9409-FAFCB50CB326}" presName="sibTrans" presStyleLbl="sibTrans2D1" presStyleIdx="2" presStyleCnt="6"/>
      <dgm:spPr/>
    </dgm:pt>
    <dgm:pt modelId="{ABDF7BB3-3FD0-4798-837D-87B00E73928B}" type="pres">
      <dgm:prSet presAssocID="{D193E2A8-76AC-4ABF-AB70-1318FDD65FB6}" presName="node" presStyleLbl="node1" presStyleIdx="3" presStyleCnt="6">
        <dgm:presLayoutVars>
          <dgm:bulletEnabled val="1"/>
        </dgm:presLayoutVars>
      </dgm:prSet>
      <dgm:spPr/>
    </dgm:pt>
    <dgm:pt modelId="{28E1729F-9E22-4D3E-AABB-1A508ED2CEA6}" type="pres">
      <dgm:prSet presAssocID="{D193E2A8-76AC-4ABF-AB70-1318FDD65FB6}" presName="dummy" presStyleCnt="0"/>
      <dgm:spPr/>
    </dgm:pt>
    <dgm:pt modelId="{ACB8AF87-4F5B-4EBC-ACB0-72B31AC0B2A8}" type="pres">
      <dgm:prSet presAssocID="{CAFFCB0D-F577-482E-8E33-8614D7D506FA}" presName="sibTrans" presStyleLbl="sibTrans2D1" presStyleIdx="3" presStyleCnt="6"/>
      <dgm:spPr/>
    </dgm:pt>
    <dgm:pt modelId="{9B72572F-57DF-4AF7-9E5D-BE727B373317}" type="pres">
      <dgm:prSet presAssocID="{58699A2A-0268-40E1-8634-C8DA65260916}" presName="node" presStyleLbl="node1" presStyleIdx="4" presStyleCnt="6">
        <dgm:presLayoutVars>
          <dgm:bulletEnabled val="1"/>
        </dgm:presLayoutVars>
      </dgm:prSet>
      <dgm:spPr/>
    </dgm:pt>
    <dgm:pt modelId="{4ED18A0A-C095-4B5E-AD69-F707CB63ED31}" type="pres">
      <dgm:prSet presAssocID="{58699A2A-0268-40E1-8634-C8DA65260916}" presName="dummy" presStyleCnt="0"/>
      <dgm:spPr/>
    </dgm:pt>
    <dgm:pt modelId="{D3B2E6DE-EE82-4598-B7B1-20567845CD7A}" type="pres">
      <dgm:prSet presAssocID="{272A45E3-89D0-4A61-9D93-9065D0889C3B}" presName="sibTrans" presStyleLbl="sibTrans2D1" presStyleIdx="4" presStyleCnt="6"/>
      <dgm:spPr/>
    </dgm:pt>
    <dgm:pt modelId="{2C40F96A-D97F-459A-98B6-511ACFAC9D32}" type="pres">
      <dgm:prSet presAssocID="{CEE1A1CC-9D37-4396-A911-E0F3E67B7533}" presName="node" presStyleLbl="node1" presStyleIdx="5" presStyleCnt="6">
        <dgm:presLayoutVars>
          <dgm:bulletEnabled val="1"/>
        </dgm:presLayoutVars>
      </dgm:prSet>
      <dgm:spPr/>
    </dgm:pt>
    <dgm:pt modelId="{0F69E5DC-F000-45B4-B117-D5C541201728}" type="pres">
      <dgm:prSet presAssocID="{CEE1A1CC-9D37-4396-A911-E0F3E67B7533}" presName="dummy" presStyleCnt="0"/>
      <dgm:spPr/>
    </dgm:pt>
    <dgm:pt modelId="{46BF96E7-81DC-4E6A-A559-EA4F15CB07D9}" type="pres">
      <dgm:prSet presAssocID="{CF4F365B-23B6-493B-A373-19A9C60516E3}" presName="sibTrans" presStyleLbl="sibTrans2D1" presStyleIdx="5" presStyleCnt="6" custLinFactNeighborX="-2063" custLinFactNeighborY="-478"/>
      <dgm:spPr/>
    </dgm:pt>
  </dgm:ptLst>
  <dgm:cxnLst>
    <dgm:cxn modelId="{77555703-79C6-491C-945B-15D1E6D1379D}" type="presOf" srcId="{CAFFCB0D-F577-482E-8E33-8614D7D506FA}" destId="{ACB8AF87-4F5B-4EBC-ACB0-72B31AC0B2A8}" srcOrd="0" destOrd="0" presId="urn:microsoft.com/office/officeart/2005/8/layout/radial6"/>
    <dgm:cxn modelId="{31B73B14-EB19-4F81-906C-46DA8F0BA24F}" type="presOf" srcId="{CEE1A1CC-9D37-4396-A911-E0F3E67B7533}" destId="{2C40F96A-D97F-459A-98B6-511ACFAC9D32}" srcOrd="0" destOrd="0" presId="urn:microsoft.com/office/officeart/2005/8/layout/radial6"/>
    <dgm:cxn modelId="{8D997132-EA8C-4B67-9E37-3D4A2B013003}" type="presOf" srcId="{558FECC2-FE16-4D1F-A17B-7ADD7B8D9C2A}" destId="{9CE0CC87-DB83-491A-B596-8A4A4E497B53}" srcOrd="0" destOrd="0" presId="urn:microsoft.com/office/officeart/2005/8/layout/radial6"/>
    <dgm:cxn modelId="{55DBA63B-5004-44FB-A358-DA321EB6DC4C}" srcId="{14936233-8118-4A96-92D8-EA74E24E49C8}" destId="{D193E2A8-76AC-4ABF-AB70-1318FDD65FB6}" srcOrd="3" destOrd="0" parTransId="{B971ECED-70CF-4ADB-B870-CCEC1E47B029}" sibTransId="{CAFFCB0D-F577-482E-8E33-8614D7D506FA}"/>
    <dgm:cxn modelId="{46116E3F-FD6D-4349-A909-7D5F91E6E730}" type="presOf" srcId="{52346024-7397-491F-9114-312838AA3645}" destId="{898A0ED8-FCB5-47E9-83C8-2A54B996EBE0}" srcOrd="0" destOrd="0" presId="urn:microsoft.com/office/officeart/2005/8/layout/radial6"/>
    <dgm:cxn modelId="{109F9166-F4F8-4414-802A-37DD1C18D783}" type="presOf" srcId="{3B9B924A-590F-4362-82FB-F1D0E6F548AF}" destId="{B518FC6F-54C0-4082-A4A2-B579D9E74274}" srcOrd="0" destOrd="0" presId="urn:microsoft.com/office/officeart/2005/8/layout/radial6"/>
    <dgm:cxn modelId="{A875A868-48BB-43D8-9802-2D2F3F576F56}" srcId="{14936233-8118-4A96-92D8-EA74E24E49C8}" destId="{CEE1A1CC-9D37-4396-A911-E0F3E67B7533}" srcOrd="5" destOrd="0" parTransId="{64C340D2-CE6E-4494-9330-2DF4BB606CB8}" sibTransId="{CF4F365B-23B6-493B-A373-19A9C60516E3}"/>
    <dgm:cxn modelId="{3C04E969-4AED-4500-B543-A25016A5E7AC}" type="presOf" srcId="{2F32422F-6341-4825-8A8A-863C83B527F0}" destId="{76B4B4C2-6AD1-4E78-AF44-47C517F0065B}" srcOrd="0" destOrd="0" presId="urn:microsoft.com/office/officeart/2005/8/layout/radial6"/>
    <dgm:cxn modelId="{7B965373-2D43-439E-BC6F-451D59D58C2D}" type="presOf" srcId="{1419AD07-4561-4612-A51A-C7ABF3F3E22A}" destId="{7F83F73A-C05A-4B8A-A6FD-BAE60E35B266}" srcOrd="0" destOrd="0" presId="urn:microsoft.com/office/officeart/2005/8/layout/radial6"/>
    <dgm:cxn modelId="{2EDCB385-3262-464E-BD01-134CA163D638}" srcId="{14936233-8118-4A96-92D8-EA74E24E49C8}" destId="{FAF0BB11-164E-4BFE-BA19-5165BB43BB70}" srcOrd="0" destOrd="0" parTransId="{D546532B-FB1B-4AE7-BF45-8030B912226D}" sibTransId="{1419AD07-4561-4612-A51A-C7ABF3F3E22A}"/>
    <dgm:cxn modelId="{3830588A-0232-4798-A0BD-EF16CBDEA901}" type="presOf" srcId="{E77262D2-6CFB-4823-9409-FAFCB50CB326}" destId="{CA2819D8-C8E5-4749-BE0D-3BC2D5C7DC25}" srcOrd="0" destOrd="0" presId="urn:microsoft.com/office/officeart/2005/8/layout/radial6"/>
    <dgm:cxn modelId="{5FED17A2-F232-46E3-AD00-DB34335E6D67}" type="presOf" srcId="{D193E2A8-76AC-4ABF-AB70-1318FDD65FB6}" destId="{ABDF7BB3-3FD0-4798-837D-87B00E73928B}" srcOrd="0" destOrd="0" presId="urn:microsoft.com/office/officeart/2005/8/layout/radial6"/>
    <dgm:cxn modelId="{D3A72DBA-C3FA-406A-8639-3E4848852AAB}" srcId="{14936233-8118-4A96-92D8-EA74E24E49C8}" destId="{58699A2A-0268-40E1-8634-C8DA65260916}" srcOrd="4" destOrd="0" parTransId="{E4436498-CD02-4875-9912-AC47CE74558C}" sibTransId="{272A45E3-89D0-4A61-9D93-9065D0889C3B}"/>
    <dgm:cxn modelId="{2189CEBE-B45E-449B-8186-2625538FE95B}" srcId="{3B9B924A-590F-4362-82FB-F1D0E6F548AF}" destId="{14936233-8118-4A96-92D8-EA74E24E49C8}" srcOrd="0" destOrd="0" parTransId="{CA9549CA-D79D-4902-952F-E12F7787FA0B}" sibTransId="{B1649E95-744B-4B55-A78E-8B44968579D9}"/>
    <dgm:cxn modelId="{FF6EF9C1-74E0-4266-B480-C4AC07BC6E22}" srcId="{14936233-8118-4A96-92D8-EA74E24E49C8}" destId="{2F32422F-6341-4825-8A8A-863C83B527F0}" srcOrd="1" destOrd="0" parTransId="{B7B8F8FF-5604-432B-B03F-D5B7E023E170}" sibTransId="{52346024-7397-491F-9114-312838AA3645}"/>
    <dgm:cxn modelId="{95EA69C5-5041-4ACD-AD1E-ED66223E38E7}" type="presOf" srcId="{CF4F365B-23B6-493B-A373-19A9C60516E3}" destId="{46BF96E7-81DC-4E6A-A559-EA4F15CB07D9}" srcOrd="0" destOrd="0" presId="urn:microsoft.com/office/officeart/2005/8/layout/radial6"/>
    <dgm:cxn modelId="{B6757BCA-7EB8-4A2C-9751-80B6617FCDF9}" srcId="{14936233-8118-4A96-92D8-EA74E24E49C8}" destId="{558FECC2-FE16-4D1F-A17B-7ADD7B8D9C2A}" srcOrd="2" destOrd="0" parTransId="{D87AB7EA-9314-4577-BCBF-3BE1D2803369}" sibTransId="{E77262D2-6CFB-4823-9409-FAFCB50CB326}"/>
    <dgm:cxn modelId="{3BE949D6-DEE1-4F43-A4D5-55CDC27E314F}" type="presOf" srcId="{272A45E3-89D0-4A61-9D93-9065D0889C3B}" destId="{D3B2E6DE-EE82-4598-B7B1-20567845CD7A}" srcOrd="0" destOrd="0" presId="urn:microsoft.com/office/officeart/2005/8/layout/radial6"/>
    <dgm:cxn modelId="{B6B0BDE6-87C5-4401-BE1A-418F1C2367DA}" type="presOf" srcId="{14936233-8118-4A96-92D8-EA74E24E49C8}" destId="{21CDC571-F322-4457-BBB1-ECC73560C5AE}" srcOrd="0" destOrd="0" presId="urn:microsoft.com/office/officeart/2005/8/layout/radial6"/>
    <dgm:cxn modelId="{C0FD48E8-F84F-4A9B-85AD-48DD97773A74}" type="presOf" srcId="{58699A2A-0268-40E1-8634-C8DA65260916}" destId="{9B72572F-57DF-4AF7-9E5D-BE727B373317}" srcOrd="0" destOrd="0" presId="urn:microsoft.com/office/officeart/2005/8/layout/radial6"/>
    <dgm:cxn modelId="{5BDE1DEC-420E-43D0-A746-2F43AE0747FB}" type="presOf" srcId="{FAF0BB11-164E-4BFE-BA19-5165BB43BB70}" destId="{5060EAA8-0907-49E9-8E93-64F1F24EDCC3}" srcOrd="0" destOrd="0" presId="urn:microsoft.com/office/officeart/2005/8/layout/radial6"/>
    <dgm:cxn modelId="{24CE467D-DB78-4B3D-98F4-9131228C816D}" type="presParOf" srcId="{B518FC6F-54C0-4082-A4A2-B579D9E74274}" destId="{21CDC571-F322-4457-BBB1-ECC73560C5AE}" srcOrd="0" destOrd="0" presId="urn:microsoft.com/office/officeart/2005/8/layout/radial6"/>
    <dgm:cxn modelId="{D9B131B4-F1E8-4B5D-A26D-BF8A989B6A97}" type="presParOf" srcId="{B518FC6F-54C0-4082-A4A2-B579D9E74274}" destId="{5060EAA8-0907-49E9-8E93-64F1F24EDCC3}" srcOrd="1" destOrd="0" presId="urn:microsoft.com/office/officeart/2005/8/layout/radial6"/>
    <dgm:cxn modelId="{A7CB3E57-CAE7-468E-903C-A1714CC8B539}" type="presParOf" srcId="{B518FC6F-54C0-4082-A4A2-B579D9E74274}" destId="{F519E79E-02E1-42A2-B5DE-D0A4DA337CB6}" srcOrd="2" destOrd="0" presId="urn:microsoft.com/office/officeart/2005/8/layout/radial6"/>
    <dgm:cxn modelId="{C34FFBEA-DB72-4D46-BE91-6C56C5245FFF}" type="presParOf" srcId="{B518FC6F-54C0-4082-A4A2-B579D9E74274}" destId="{7F83F73A-C05A-4B8A-A6FD-BAE60E35B266}" srcOrd="3" destOrd="0" presId="urn:microsoft.com/office/officeart/2005/8/layout/radial6"/>
    <dgm:cxn modelId="{DCF8BEA4-CA33-4708-A359-046CCBCCEA15}" type="presParOf" srcId="{B518FC6F-54C0-4082-A4A2-B579D9E74274}" destId="{76B4B4C2-6AD1-4E78-AF44-47C517F0065B}" srcOrd="4" destOrd="0" presId="urn:microsoft.com/office/officeart/2005/8/layout/radial6"/>
    <dgm:cxn modelId="{43D19D8E-838B-41B7-B6EE-C4B058E7329B}" type="presParOf" srcId="{B518FC6F-54C0-4082-A4A2-B579D9E74274}" destId="{AC2443BF-4B9D-4AEE-96B3-656EA5DADCAB}" srcOrd="5" destOrd="0" presId="urn:microsoft.com/office/officeart/2005/8/layout/radial6"/>
    <dgm:cxn modelId="{D3FD9480-1959-42AA-AB14-6CF1F58410AF}" type="presParOf" srcId="{B518FC6F-54C0-4082-A4A2-B579D9E74274}" destId="{898A0ED8-FCB5-47E9-83C8-2A54B996EBE0}" srcOrd="6" destOrd="0" presId="urn:microsoft.com/office/officeart/2005/8/layout/radial6"/>
    <dgm:cxn modelId="{405F994A-8E43-4D88-ACD3-08481C6A64F8}" type="presParOf" srcId="{B518FC6F-54C0-4082-A4A2-B579D9E74274}" destId="{9CE0CC87-DB83-491A-B596-8A4A4E497B53}" srcOrd="7" destOrd="0" presId="urn:microsoft.com/office/officeart/2005/8/layout/radial6"/>
    <dgm:cxn modelId="{95920547-1783-4D49-AD13-285F61A2938D}" type="presParOf" srcId="{B518FC6F-54C0-4082-A4A2-B579D9E74274}" destId="{6DB86E64-42AE-4803-8833-E66843787D11}" srcOrd="8" destOrd="0" presId="urn:microsoft.com/office/officeart/2005/8/layout/radial6"/>
    <dgm:cxn modelId="{3227FA24-4268-4890-986D-F8AFACAED19B}" type="presParOf" srcId="{B518FC6F-54C0-4082-A4A2-B579D9E74274}" destId="{CA2819D8-C8E5-4749-BE0D-3BC2D5C7DC25}" srcOrd="9" destOrd="0" presId="urn:microsoft.com/office/officeart/2005/8/layout/radial6"/>
    <dgm:cxn modelId="{68B0760C-AFCA-4159-9D9A-7A72CBCA06FB}" type="presParOf" srcId="{B518FC6F-54C0-4082-A4A2-B579D9E74274}" destId="{ABDF7BB3-3FD0-4798-837D-87B00E73928B}" srcOrd="10" destOrd="0" presId="urn:microsoft.com/office/officeart/2005/8/layout/radial6"/>
    <dgm:cxn modelId="{F78E1AFF-4561-4544-8F8D-076A2E200CEF}" type="presParOf" srcId="{B518FC6F-54C0-4082-A4A2-B579D9E74274}" destId="{28E1729F-9E22-4D3E-AABB-1A508ED2CEA6}" srcOrd="11" destOrd="0" presId="urn:microsoft.com/office/officeart/2005/8/layout/radial6"/>
    <dgm:cxn modelId="{12C39530-E60F-4F8D-A3B1-EB1462D22F73}" type="presParOf" srcId="{B518FC6F-54C0-4082-A4A2-B579D9E74274}" destId="{ACB8AF87-4F5B-4EBC-ACB0-72B31AC0B2A8}" srcOrd="12" destOrd="0" presId="urn:microsoft.com/office/officeart/2005/8/layout/radial6"/>
    <dgm:cxn modelId="{0C8B5471-8964-4B1E-9ECF-2BD498F9192C}" type="presParOf" srcId="{B518FC6F-54C0-4082-A4A2-B579D9E74274}" destId="{9B72572F-57DF-4AF7-9E5D-BE727B373317}" srcOrd="13" destOrd="0" presId="urn:microsoft.com/office/officeart/2005/8/layout/radial6"/>
    <dgm:cxn modelId="{49BD36E8-F985-43CA-8BF6-3FC6B50D6905}" type="presParOf" srcId="{B518FC6F-54C0-4082-A4A2-B579D9E74274}" destId="{4ED18A0A-C095-4B5E-AD69-F707CB63ED31}" srcOrd="14" destOrd="0" presId="urn:microsoft.com/office/officeart/2005/8/layout/radial6"/>
    <dgm:cxn modelId="{25DB3DBB-3F71-4440-A27F-72908E6A5982}" type="presParOf" srcId="{B518FC6F-54C0-4082-A4A2-B579D9E74274}" destId="{D3B2E6DE-EE82-4598-B7B1-20567845CD7A}" srcOrd="15" destOrd="0" presId="urn:microsoft.com/office/officeart/2005/8/layout/radial6"/>
    <dgm:cxn modelId="{4A20319E-9E51-4617-911F-712E34B35EAA}" type="presParOf" srcId="{B518FC6F-54C0-4082-A4A2-B579D9E74274}" destId="{2C40F96A-D97F-459A-98B6-511ACFAC9D32}" srcOrd="16" destOrd="0" presId="urn:microsoft.com/office/officeart/2005/8/layout/radial6"/>
    <dgm:cxn modelId="{4F636593-495A-44EB-AAE2-C8C318EBB007}" type="presParOf" srcId="{B518FC6F-54C0-4082-A4A2-B579D9E74274}" destId="{0F69E5DC-F000-45B4-B117-D5C541201728}" srcOrd="17" destOrd="0" presId="urn:microsoft.com/office/officeart/2005/8/layout/radial6"/>
    <dgm:cxn modelId="{6A73ED26-7706-4D4E-92A0-EC80F69672C2}" type="presParOf" srcId="{B518FC6F-54C0-4082-A4A2-B579D9E74274}" destId="{46BF96E7-81DC-4E6A-A559-EA4F15CB07D9}" srcOrd="18"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F96E7-81DC-4E6A-A559-EA4F15CB07D9}">
      <dsp:nvSpPr>
        <dsp:cNvPr id="0" name=""/>
        <dsp:cNvSpPr/>
      </dsp:nvSpPr>
      <dsp:spPr>
        <a:xfrm>
          <a:off x="1606121" y="560285"/>
          <a:ext cx="3968623" cy="3968623"/>
        </a:xfrm>
        <a:prstGeom prst="blockArc">
          <a:avLst>
            <a:gd name="adj1" fmla="val 12600000"/>
            <a:gd name="adj2" fmla="val 16200000"/>
            <a:gd name="adj3" fmla="val 45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B2E6DE-EE82-4598-B7B1-20567845CD7A}">
      <dsp:nvSpPr>
        <dsp:cNvPr id="0" name=""/>
        <dsp:cNvSpPr/>
      </dsp:nvSpPr>
      <dsp:spPr>
        <a:xfrm>
          <a:off x="1687993" y="579255"/>
          <a:ext cx="3968623" cy="3968623"/>
        </a:xfrm>
        <a:prstGeom prst="blockArc">
          <a:avLst>
            <a:gd name="adj1" fmla="val 9000000"/>
            <a:gd name="adj2" fmla="val 12600000"/>
            <a:gd name="adj3" fmla="val 45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B8AF87-4F5B-4EBC-ACB0-72B31AC0B2A8}">
      <dsp:nvSpPr>
        <dsp:cNvPr id="0" name=""/>
        <dsp:cNvSpPr/>
      </dsp:nvSpPr>
      <dsp:spPr>
        <a:xfrm>
          <a:off x="1687993" y="579255"/>
          <a:ext cx="3968623" cy="3968623"/>
        </a:xfrm>
        <a:prstGeom prst="blockArc">
          <a:avLst>
            <a:gd name="adj1" fmla="val 5400000"/>
            <a:gd name="adj2" fmla="val 9000000"/>
            <a:gd name="adj3" fmla="val 45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2819D8-C8E5-4749-BE0D-3BC2D5C7DC25}">
      <dsp:nvSpPr>
        <dsp:cNvPr id="0" name=""/>
        <dsp:cNvSpPr/>
      </dsp:nvSpPr>
      <dsp:spPr>
        <a:xfrm>
          <a:off x="1687993" y="579255"/>
          <a:ext cx="3968623" cy="3968623"/>
        </a:xfrm>
        <a:prstGeom prst="blockArc">
          <a:avLst>
            <a:gd name="adj1" fmla="val 1800000"/>
            <a:gd name="adj2" fmla="val 5400000"/>
            <a:gd name="adj3" fmla="val 45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8A0ED8-FCB5-47E9-83C8-2A54B996EBE0}">
      <dsp:nvSpPr>
        <dsp:cNvPr id="0" name=""/>
        <dsp:cNvSpPr/>
      </dsp:nvSpPr>
      <dsp:spPr>
        <a:xfrm>
          <a:off x="1687993" y="579255"/>
          <a:ext cx="3968623" cy="3968623"/>
        </a:xfrm>
        <a:prstGeom prst="blockArc">
          <a:avLst>
            <a:gd name="adj1" fmla="val 19800000"/>
            <a:gd name="adj2" fmla="val 1800000"/>
            <a:gd name="adj3" fmla="val 45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83F73A-C05A-4B8A-A6FD-BAE60E35B266}">
      <dsp:nvSpPr>
        <dsp:cNvPr id="0" name=""/>
        <dsp:cNvSpPr/>
      </dsp:nvSpPr>
      <dsp:spPr>
        <a:xfrm>
          <a:off x="1687993" y="579255"/>
          <a:ext cx="3968623" cy="3968623"/>
        </a:xfrm>
        <a:prstGeom prst="blockArc">
          <a:avLst>
            <a:gd name="adj1" fmla="val 16200000"/>
            <a:gd name="adj2" fmla="val 19800000"/>
            <a:gd name="adj3" fmla="val 45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CDC571-F322-4457-BBB1-ECC73560C5AE}">
      <dsp:nvSpPr>
        <dsp:cNvPr id="0" name=""/>
        <dsp:cNvSpPr/>
      </dsp:nvSpPr>
      <dsp:spPr>
        <a:xfrm>
          <a:off x="2730708" y="1672784"/>
          <a:ext cx="1778772" cy="1778772"/>
        </a:xfrm>
        <a:prstGeom prst="ellipse">
          <a:avLst/>
        </a:prstGeom>
        <a:solidFill>
          <a:srgbClr val="0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Content Platforms</a:t>
          </a:r>
        </a:p>
      </dsp:txBody>
      <dsp:txXfrm>
        <a:off x="2991203" y="1933279"/>
        <a:ext cx="1257782" cy="1257782"/>
      </dsp:txXfrm>
    </dsp:sp>
    <dsp:sp modelId="{5060EAA8-0907-49E9-8E93-64F1F24EDCC3}">
      <dsp:nvSpPr>
        <dsp:cNvPr id="0" name=""/>
        <dsp:cNvSpPr/>
      </dsp:nvSpPr>
      <dsp:spPr>
        <a:xfrm>
          <a:off x="3049734" y="1510"/>
          <a:ext cx="1245141" cy="1245141"/>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Web &amp; In App Content</a:t>
          </a:r>
        </a:p>
      </dsp:txBody>
      <dsp:txXfrm>
        <a:off x="3232081" y="183857"/>
        <a:ext cx="880447" cy="880447"/>
      </dsp:txXfrm>
    </dsp:sp>
    <dsp:sp modelId="{76B4B4C2-6AD1-4E78-AF44-47C517F0065B}">
      <dsp:nvSpPr>
        <dsp:cNvPr id="0" name=""/>
        <dsp:cNvSpPr/>
      </dsp:nvSpPr>
      <dsp:spPr>
        <a:xfrm>
          <a:off x="4729379" y="971253"/>
          <a:ext cx="1245141" cy="1245141"/>
        </a:xfrm>
        <a:prstGeom prst="ellipse">
          <a:avLst/>
        </a:prstGeom>
        <a:solidFill>
          <a:srgbClr val="E25B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Microsoft 365 Learning Pathways</a:t>
          </a:r>
        </a:p>
      </dsp:txBody>
      <dsp:txXfrm>
        <a:off x="4911726" y="1153600"/>
        <a:ext cx="880447" cy="880447"/>
      </dsp:txXfrm>
    </dsp:sp>
    <dsp:sp modelId="{9CE0CC87-DB83-491A-B596-8A4A4E497B53}">
      <dsp:nvSpPr>
        <dsp:cNvPr id="0" name=""/>
        <dsp:cNvSpPr/>
      </dsp:nvSpPr>
      <dsp:spPr>
        <a:xfrm>
          <a:off x="4729379" y="2910740"/>
          <a:ext cx="1245141" cy="1245141"/>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rgbClr val="2A436E"/>
              </a:solidFill>
            </a:rPr>
            <a:t>Microsoft Community Training</a:t>
          </a:r>
        </a:p>
      </dsp:txBody>
      <dsp:txXfrm>
        <a:off x="4911726" y="3093087"/>
        <a:ext cx="880447" cy="880447"/>
      </dsp:txXfrm>
    </dsp:sp>
    <dsp:sp modelId="{ABDF7BB3-3FD0-4798-837D-87B00E73928B}">
      <dsp:nvSpPr>
        <dsp:cNvPr id="0" name=""/>
        <dsp:cNvSpPr/>
      </dsp:nvSpPr>
      <dsp:spPr>
        <a:xfrm>
          <a:off x="3049734" y="3880483"/>
          <a:ext cx="1245141" cy="1245141"/>
        </a:xfrm>
        <a:prstGeom prst="ellips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Microsoft Viva Learning</a:t>
          </a:r>
        </a:p>
      </dsp:txBody>
      <dsp:txXfrm>
        <a:off x="3232081" y="4062830"/>
        <a:ext cx="880447" cy="880447"/>
      </dsp:txXfrm>
    </dsp:sp>
    <dsp:sp modelId="{9B72572F-57DF-4AF7-9E5D-BE727B373317}">
      <dsp:nvSpPr>
        <dsp:cNvPr id="0" name=""/>
        <dsp:cNvSpPr/>
      </dsp:nvSpPr>
      <dsp:spPr>
        <a:xfrm>
          <a:off x="1370090" y="2910740"/>
          <a:ext cx="1245141" cy="124514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Custom Content &amp; App Templates</a:t>
          </a:r>
        </a:p>
      </dsp:txBody>
      <dsp:txXfrm>
        <a:off x="1552437" y="3093087"/>
        <a:ext cx="880447" cy="880447"/>
      </dsp:txXfrm>
    </dsp:sp>
    <dsp:sp modelId="{2C40F96A-D97F-459A-98B6-511ACFAC9D32}">
      <dsp:nvSpPr>
        <dsp:cNvPr id="0" name=""/>
        <dsp:cNvSpPr/>
      </dsp:nvSpPr>
      <dsp:spPr>
        <a:xfrm>
          <a:off x="1370090" y="971253"/>
          <a:ext cx="1245141" cy="1245141"/>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Partner Provided Content &amp; Apps</a:t>
          </a:r>
        </a:p>
      </dsp:txBody>
      <dsp:txXfrm>
        <a:off x="1552437" y="1153600"/>
        <a:ext cx="880447" cy="88044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4/26/2023 4:20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4/26/2023 4:19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ka.ms/JoinSuperhero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4/26/2023 4:19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57538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74151"/>
                </a:solidFill>
                <a:effectLst/>
                <a:latin typeface="Söhne"/>
              </a:rPr>
              <a:t>5 major reason why sponsors are important:</a:t>
            </a:r>
          </a:p>
          <a:p>
            <a:pPr algn="l"/>
            <a:r>
              <a:rPr lang="en-US" b="0" i="0">
                <a:solidFill>
                  <a:srgbClr val="374151"/>
                </a:solidFill>
                <a:effectLst/>
                <a:latin typeface="Söhne"/>
              </a:rPr>
              <a:t>Sponsor are important for the following:</a:t>
            </a:r>
          </a:p>
          <a:p>
            <a:br>
              <a:rPr lang="en-US" b="0" i="0">
                <a:solidFill>
                  <a:srgbClr val="374151"/>
                </a:solidFill>
                <a:effectLst/>
                <a:latin typeface="Söhne"/>
              </a:rPr>
            </a:b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117323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1195497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73609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4/26/2023 4:20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386126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4/26/2023 4:20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390523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mn-cs"/>
              </a:rPr>
              <a:t>Say</a:t>
            </a:r>
            <a:r>
              <a:rPr kumimoji="0" lang="en-US" sz="1200" b="1" i="0" u="none" strike="noStrike" kern="1200" cap="all" spc="0" normalizeH="0" baseline="0" noProof="0">
                <a:ln>
                  <a:noFill/>
                </a:ln>
                <a:solidFill>
                  <a:prstClr val="black"/>
                </a:solidFill>
                <a:effectLst/>
                <a:uLnTx/>
                <a:uFillTx/>
                <a:latin typeface="Segoe UI" panose="020B0502040204020203" pitchFamily="34" charset="0"/>
                <a:ea typeface="+mn-ea"/>
                <a:cs typeface="+mn-cs"/>
              </a:rPr>
              <a:t>:</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We’re using Microsoft Teams, specifically Microsoft Team’s meetings, during this virtual training.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ADA8A-8214-48C3-A2A6-86DAE2A95B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378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https://forms.microsoft.com/Pages/ResponsePage.aspx?id=v4j5cvGGr0GRqy180BHbR8wrRo4HhSNEsHewA20mdfZUM0pQOFEzRUY5WFZBODZYQjNNWU1BTlk1VC4u</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3158214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 How is Learning Pathways related to the Viva Learning app Microsoft announced in June?</a:t>
            </a:r>
          </a:p>
          <a:p>
            <a:r>
              <a:rPr lang="en-US"/>
              <a:t>A: The same end-user training content that is available in Learning Pathways will be available in the Viva Learning app, which is currently under development. Stay tuned for updates.</a:t>
            </a:r>
          </a:p>
          <a:p>
            <a:r>
              <a:rPr lang="en-US"/>
              <a:t>Q: How is Learning Pathways related to the Microsoft Skilling Initiative announced in June?</a:t>
            </a:r>
          </a:p>
          <a:p>
            <a:r>
              <a:rPr lang="en-US"/>
              <a:t>A: In the future, we plan to add the Microsoft 365 end-user content now available in Learning Pathways to the future Teams learning app which we unveiled in the June 30, 2020 blog post on Microsoft’s Global Skilling Initiative. </a:t>
            </a:r>
          </a:p>
          <a:p>
            <a:r>
              <a:rPr lang="en-US"/>
              <a:t>Q: Does Learning Pathways also include training for my Dev and IT Staff?</a:t>
            </a:r>
          </a:p>
          <a:p>
            <a:r>
              <a:rPr lang="en-US"/>
              <a:t>A: No. Learning Pathways is for training end-users in your organization on Microsoft 365 apps like Teams, SharePoint, Outlook. Dev and IT training can be found on our Virtual Hub &amp; Microsoft Learn.</a:t>
            </a:r>
          </a:p>
          <a:p>
            <a:r>
              <a:rPr lang="en-US"/>
              <a:t>Q: OK, so what is the difference between Learning Pathways and Microsoft Learn?</a:t>
            </a:r>
          </a:p>
          <a:p>
            <a:r>
              <a:rPr lang="en-US"/>
              <a:t>A: Microsoft Learn is a free, interactive, hands-on training platform that helps people develop in-demand technical skills related to widely used Microsoft products and services including Azure, Microsoft 365, Power Platform, Dynamics 365 and more. It is publicly available on the web at: https://docs.microsoft.com/en-us/learn/.</a:t>
            </a:r>
          </a:p>
          <a:p>
            <a:r>
              <a:rPr lang="en-US"/>
              <a:t>Learning Pathways is a customizable SharePoint solution used by organizations to train their end-users on Microsoft 365 apps like Teams, Outlook, and SharePoint. It needs to be deployed and setup by IT and can then be managed by a training lead.  Content is evergreen, visibility is controlled by the site owner and is evergreen being maintained by Microsoft.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8C794-77EE-4724-B493-2E0907BFA5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379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rPr>
              <a:t> </a:t>
            </a:r>
            <a:r>
              <a:rPr lang="en-US" sz="1800">
                <a:effectLst/>
                <a:latin typeface="Calibri" panose="020F0502020204030204" pitchFamily="34" charset="0"/>
                <a:hlinkClick r:id="rId3"/>
              </a:rPr>
              <a:t>https://aka.ms/JoinSuperheroes</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6873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b="1">
                <a:latin typeface="Calibri"/>
                <a:cs typeface="Calibri"/>
              </a:rPr>
              <a:t>INTRO</a:t>
            </a:r>
            <a:endParaRPr lang="en-US" b="1"/>
          </a:p>
          <a:p>
            <a:r>
              <a:rPr lang="en-US" sz="850">
                <a:latin typeface="Calibri"/>
                <a:cs typeface="Calibri"/>
              </a:rPr>
              <a:t>Hi everyone and thank you so much for being here today. This is exciting to see so many of you here!! My name is Steven Storey and for the past 5-6 years I've been helping our Enterprise Customers to maximize the value of their M365 tools. It's a great job! </a:t>
            </a:r>
            <a:endParaRPr lang="en-US">
              <a:cs typeface="Segoe UI" panose="020B0502040204020203" pitchFamily="34" charset="0"/>
            </a:endParaRPr>
          </a:p>
          <a:p>
            <a:endParaRPr lang="en-US" sz="850">
              <a:latin typeface="Calibri"/>
              <a:cs typeface="Calibri"/>
            </a:endParaRPr>
          </a:p>
          <a:p>
            <a:r>
              <a:rPr lang="en-US" sz="850">
                <a:latin typeface="Calibri"/>
                <a:cs typeface="Calibri"/>
              </a:rPr>
              <a:t>You just heard from </a:t>
            </a:r>
            <a:r>
              <a:rPr lang="en-US" sz="850" err="1">
                <a:latin typeface="Calibri"/>
                <a:cs typeface="Calibri"/>
              </a:rPr>
              <a:t>Karuana</a:t>
            </a:r>
            <a:r>
              <a:rPr lang="en-US" sz="850">
                <a:latin typeface="Calibri"/>
                <a:cs typeface="Calibri"/>
              </a:rPr>
              <a:t> about our </a:t>
            </a:r>
            <a:r>
              <a:rPr lang="en-US" sz="850" b="1">
                <a:latin typeface="Calibri"/>
                <a:cs typeface="Calibri"/>
              </a:rPr>
              <a:t>M365 Champions program</a:t>
            </a:r>
            <a:r>
              <a:rPr lang="en-US" sz="850">
                <a:latin typeface="Calibri"/>
                <a:cs typeface="Calibri"/>
              </a:rPr>
              <a:t> and now I'm going to tell you about our </a:t>
            </a:r>
            <a:r>
              <a:rPr lang="en-US" sz="850" b="1">
                <a:latin typeface="Calibri"/>
                <a:cs typeface="Calibri"/>
              </a:rPr>
              <a:t>Enterprise Superheroes Community</a:t>
            </a:r>
            <a:r>
              <a:rPr lang="en-US" sz="850">
                <a:latin typeface="Calibri"/>
                <a:cs typeface="Calibri"/>
              </a:rPr>
              <a:t>, which was created by Customer Success Managers or CSMs for our Enterprise Customers, many of whom are here with us today. The Superheroes Community was created so that our Enterprise Customers could have a place to engage with Microsoft experts but perhaps more importantly with their customer peers. We use this community – much like a  Champions Community for our Customer Champions. We provide best practices, customer examples, key roadmap updates, and customer events. The community allows us to accelerate growth and impact.</a:t>
            </a:r>
            <a:endParaRPr lang="en-US" sz="850">
              <a:cs typeface="Segoe UI"/>
            </a:endParaRPr>
          </a:p>
          <a:p>
            <a:endParaRPr lang="en-US" sz="850" b="1">
              <a:latin typeface="Calibri"/>
              <a:cs typeface="Calibri"/>
            </a:endParaRPr>
          </a:p>
          <a:p>
            <a:r>
              <a:rPr lang="en-US" sz="850" b="1">
                <a:latin typeface="Calibri"/>
                <a:cs typeface="Calibri"/>
              </a:rPr>
              <a:t>M365+Superheroes</a:t>
            </a:r>
          </a:p>
          <a:p>
            <a:r>
              <a:rPr lang="en-US" sz="850">
                <a:latin typeface="Calibri"/>
                <a:cs typeface="Calibri"/>
              </a:rPr>
              <a:t>And today, we are joining forces with our good friends running the M365 Champions programs – </a:t>
            </a:r>
            <a:r>
              <a:rPr lang="en-US" sz="850" err="1">
                <a:latin typeface="Calibri"/>
                <a:cs typeface="Calibri"/>
              </a:rPr>
              <a:t>Karuana</a:t>
            </a:r>
            <a:r>
              <a:rPr lang="en-US" sz="850">
                <a:latin typeface="Calibri"/>
                <a:cs typeface="Calibri"/>
              </a:rPr>
              <a:t> and her team to provide more value to all of you. </a:t>
            </a:r>
            <a:r>
              <a:rPr lang="en-US" sz="850">
                <a:latin typeface="Segoe UI"/>
                <a:cs typeface="Segoe UI"/>
              </a:rPr>
              <a:t>Obviously </a:t>
            </a:r>
            <a:r>
              <a:rPr lang="en-US" sz="850" err="1">
                <a:latin typeface="Segoe UI"/>
                <a:cs typeface="Segoe UI"/>
              </a:rPr>
              <a:t>Karuana</a:t>
            </a:r>
            <a:r>
              <a:rPr lang="en-US" sz="850">
                <a:latin typeface="Segoe UI"/>
                <a:cs typeface="Segoe UI"/>
              </a:rPr>
              <a:t>, all of you, and I share a lot in common – we're all trying to help one another reach as many people as possible to help them understand best practices so the people we work with can improve productivity and wellbeing.</a:t>
            </a:r>
          </a:p>
          <a:p>
            <a:endParaRPr lang="en-US" sz="850" b="1">
              <a:latin typeface="Calibri"/>
              <a:cs typeface="Calibri"/>
            </a:endParaRPr>
          </a:p>
          <a:p>
            <a:r>
              <a:rPr lang="en-US" sz="850" b="1">
                <a:latin typeface="Calibri"/>
                <a:cs typeface="Calibri"/>
              </a:rPr>
              <a:t>Superpowers</a:t>
            </a:r>
            <a:endParaRPr lang="en-US" sz="850" b="1">
              <a:cs typeface="Segoe UI"/>
            </a:endParaRPr>
          </a:p>
          <a:p>
            <a:r>
              <a:rPr lang="en-US" sz="850">
                <a:latin typeface="Segoe UI"/>
                <a:cs typeface="Segoe UI"/>
              </a:rPr>
              <a:t>For today's session,  we are really zeroing in on 3 superpowers that we want to make sure you take away, that will help you regardless of whether you haven't launched your Champions program, or if you are looking for ways to inject it with energy and inspiration. And those 3 superpowers are: </a:t>
            </a:r>
          </a:p>
          <a:p>
            <a:endParaRPr lang="en-US" sz="850">
              <a:latin typeface="Calibri"/>
              <a:cs typeface="Calibri"/>
            </a:endParaRPr>
          </a:p>
          <a:p>
            <a:r>
              <a:rPr lang="en-US" sz="850">
                <a:latin typeface="Calibri"/>
                <a:cs typeface="Calibri"/>
              </a:rPr>
              <a:t>1) Sponsorship – active and visible sponsors from IT and the Business are critical for an effective Champions program and help activate members across the organization. Case in point, </a:t>
            </a:r>
            <a:r>
              <a:rPr lang="en-US" sz="850" err="1">
                <a:latin typeface="Calibri"/>
                <a:cs typeface="Calibri"/>
              </a:rPr>
              <a:t>Karuana</a:t>
            </a:r>
            <a:r>
              <a:rPr lang="en-US" sz="850">
                <a:latin typeface="Calibri"/>
                <a:cs typeface="Calibri"/>
              </a:rPr>
              <a:t> is one of our sponsors for the Superheroes Community and that has been instrumental to the successful growth and impact of our community. </a:t>
            </a:r>
            <a:r>
              <a:rPr lang="en-US" sz="850" err="1">
                <a:latin typeface="Calibri"/>
                <a:cs typeface="Calibri"/>
              </a:rPr>
              <a:t>Karuana</a:t>
            </a:r>
            <a:r>
              <a:rPr lang="en-US" sz="850">
                <a:latin typeface="Calibri"/>
                <a:cs typeface="Calibri"/>
              </a:rPr>
              <a:t> was responsible for securing one of our amazing customer panel members – Valerie, who will share the lessons learned and best practices of her Champions organization for a global enterprise with over 25,000 employees. We also have Sponsors in our Teams and Viva Product groups and other key areas within Microsoft.  Broad Sponsorship is Superpower #1</a:t>
            </a:r>
            <a:endParaRPr lang="en-US" sz="850">
              <a:cs typeface="Segoe UI"/>
            </a:endParaRPr>
          </a:p>
          <a:p>
            <a:endParaRPr lang="en-US" sz="850">
              <a:latin typeface="Calibri"/>
              <a:cs typeface="Calibri"/>
            </a:endParaRPr>
          </a:p>
          <a:p>
            <a:r>
              <a:rPr lang="en-US" sz="850">
                <a:latin typeface="Calibri"/>
                <a:cs typeface="Calibri"/>
              </a:rPr>
              <a:t>2) Champions Management Platform to more effectively onboard, train, and inspire Champions. We'll hear more about Valerie's experience in a moment, but this will be exciting to many of you who are looking for help </a:t>
            </a:r>
            <a:r>
              <a:rPr lang="en-US" sz="850" err="1">
                <a:latin typeface="Calibri"/>
                <a:cs typeface="Calibri"/>
              </a:rPr>
              <a:t>strenghening</a:t>
            </a:r>
            <a:r>
              <a:rPr lang="en-US" sz="850">
                <a:latin typeface="Calibri"/>
                <a:cs typeface="Calibri"/>
              </a:rPr>
              <a:t> the Champions participation, recognition, and impact.</a:t>
            </a:r>
          </a:p>
          <a:p>
            <a:endParaRPr lang="en-US" sz="850">
              <a:latin typeface="Calibri"/>
              <a:cs typeface="Calibri"/>
            </a:endParaRPr>
          </a:p>
          <a:p>
            <a:r>
              <a:rPr lang="en-US" sz="850">
                <a:latin typeface="Calibri"/>
                <a:cs typeface="Calibri"/>
              </a:rPr>
              <a:t>3) A digital community-  creating a place for your Champions to actively engage and reach across the entire organization will accelerate the awareness and adoption of best practices. </a:t>
            </a:r>
          </a:p>
          <a:p>
            <a:endParaRPr lang="en-US" sz="850" b="1">
              <a:latin typeface="Calibri"/>
              <a:cs typeface="Calibri"/>
            </a:endParaRPr>
          </a:p>
          <a:p>
            <a:r>
              <a:rPr lang="en-US" sz="850" b="1">
                <a:latin typeface="Calibri"/>
                <a:cs typeface="Calibri"/>
              </a:rPr>
              <a:t>Promote Resources</a:t>
            </a:r>
          </a:p>
          <a:p>
            <a:r>
              <a:rPr lang="en-US" sz="850">
                <a:latin typeface="Calibri"/>
                <a:cs typeface="Calibri"/>
              </a:rPr>
              <a:t>Before you leave today, we're going to provide everyone with resources and tools for all 3 superpowers!! So excited to continue the journey alongside of you.</a:t>
            </a:r>
            <a:endParaRPr lang="en-US"/>
          </a:p>
          <a:p>
            <a:endParaRPr lang="en-US" sz="850">
              <a:latin typeface="Calibri"/>
              <a:cs typeface="Calibri"/>
            </a:endParaRPr>
          </a:p>
          <a:p>
            <a:r>
              <a:rPr lang="en-US" sz="850" b="1">
                <a:latin typeface="Calibri"/>
                <a:cs typeface="Calibri"/>
              </a:rPr>
              <a:t>Hand off</a:t>
            </a:r>
          </a:p>
          <a:p>
            <a:r>
              <a:rPr lang="en-US" sz="850">
                <a:latin typeface="Calibri"/>
                <a:cs typeface="Calibri"/>
              </a:rPr>
              <a:t>Now I'm going to hand it over to my colleague Mariel, who will go into a bit more detail about these superpowers. Before joining Microsoft as a CSM, and helping create incredible content for our Superheroes community, Mariel was a Microsoft customer and helped create and lead a Champions program. </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874464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mj-lt"/>
              <a:buAutoNum type="arabicPeriod"/>
            </a:pPr>
            <a:r>
              <a:rPr lang="en-US"/>
              <a:t>Sponsorship</a:t>
            </a:r>
          </a:p>
          <a:p>
            <a:pPr rtl="0">
              <a:buFont typeface="+mj-lt"/>
              <a:buAutoNum type="arabicPeriod"/>
            </a:pPr>
            <a:r>
              <a:rPr lang="en-US"/>
              <a:t>Technology </a:t>
            </a:r>
          </a:p>
          <a:p>
            <a:pPr marL="742950" lvl="1" indent="-285750" rtl="0">
              <a:buFont typeface="+mj-lt"/>
              <a:buAutoNum type="arabicPeriod"/>
            </a:pPr>
            <a:r>
              <a:rPr lang="en-US"/>
              <a:t>Champions management app (Microsoft &amp; Changing social</a:t>
            </a:r>
          </a:p>
          <a:p>
            <a:pPr marL="742950" lvl="1" indent="-285750" rtl="0">
              <a:buFont typeface="+mj-lt"/>
              <a:buAutoNum type="arabicPeriod"/>
            </a:pPr>
            <a:r>
              <a:rPr lang="en-US"/>
              <a:t>Amplify and community budling in Viva engage</a:t>
            </a:r>
          </a:p>
          <a:p>
            <a:pPr rtl="0">
              <a:buFont typeface="+mj-lt"/>
              <a:buAutoNum type="arabicPeriod"/>
            </a:pPr>
            <a:r>
              <a:rPr lang="en-US"/>
              <a:t>Representation across</a:t>
            </a:r>
          </a:p>
          <a:p>
            <a:pPr rtl="0">
              <a:buFont typeface="+mj-lt"/>
              <a:buAutoNum type="arabicPeriod"/>
            </a:pPr>
            <a:r>
              <a:rPr lang="en-US"/>
              <a:t>Recognition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953333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Champion is an influencer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78657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spcAft>
                <a:spcPts val="1200"/>
              </a:spcAft>
              <a:buFont typeface="+mj-lt"/>
              <a:buAutoNum type="arabicPeriod"/>
            </a:pPr>
            <a:r>
              <a:rPr lang="en-US" sz="2000" b="1"/>
              <a:t>Sponsorship</a:t>
            </a:r>
          </a:p>
          <a:p>
            <a:pPr marL="914383" lvl="1" indent="-457200">
              <a:spcAft>
                <a:spcPts val="1200"/>
              </a:spcAft>
              <a:buFont typeface="Arial" panose="020B0604020202020204" pitchFamily="34" charset="0"/>
              <a:buChar char="•"/>
            </a:pPr>
            <a:r>
              <a:rPr lang="en-US" sz="2000" b="1"/>
              <a:t>Inspire and engage champions by having a strong network of leaders that support and </a:t>
            </a:r>
          </a:p>
          <a:p>
            <a:pPr marL="457200" indent="-457200" algn="l">
              <a:spcAft>
                <a:spcPts val="1200"/>
              </a:spcAft>
              <a:buFont typeface="+mj-lt"/>
              <a:buAutoNum type="arabicPeriod"/>
            </a:pPr>
            <a:r>
              <a:rPr lang="en-US" sz="2000" b="1"/>
              <a:t>Have a formal and organized strategy to communicate and engage champions</a:t>
            </a:r>
          </a:p>
          <a:p>
            <a:pPr marL="914383" lvl="1" indent="-457200">
              <a:spcAft>
                <a:spcPts val="1200"/>
              </a:spcAft>
              <a:buFont typeface="Arial" panose="020B0604020202020204" pitchFamily="34" charset="0"/>
              <a:buChar char="•"/>
            </a:pPr>
            <a:r>
              <a:rPr lang="en-US" sz="1600" b="0" i="0">
                <a:solidFill>
                  <a:srgbClr val="000000"/>
                </a:solidFill>
                <a:effectLst/>
                <a:latin typeface="SegoeUI"/>
              </a:rPr>
              <a:t>The </a:t>
            </a:r>
            <a:r>
              <a:rPr lang="en-US" sz="1600" b="1" i="0">
                <a:solidFill>
                  <a:srgbClr val="000000"/>
                </a:solidFill>
                <a:effectLst/>
                <a:latin typeface="SegoeUI"/>
              </a:rPr>
              <a:t>Champion Management Platform </a:t>
            </a:r>
            <a:r>
              <a:rPr lang="en-US" sz="1600" b="0" i="0">
                <a:solidFill>
                  <a:srgbClr val="000000"/>
                </a:solidFill>
                <a:effectLst/>
                <a:latin typeface="SegoeUI"/>
              </a:rPr>
              <a:t>will help you onboard, manage, and inspire champions in your organization to accelerate results. </a:t>
            </a:r>
            <a:endParaRPr lang="en-US" sz="1600"/>
          </a:p>
          <a:p>
            <a:pPr marL="457200" indent="-457200" algn="l">
              <a:spcAft>
                <a:spcPts val="1200"/>
              </a:spcAft>
              <a:buFont typeface="+mj-lt"/>
              <a:buAutoNum type="arabicPeriod"/>
            </a:pPr>
            <a:r>
              <a:rPr lang="en-US" sz="2000" b="1"/>
              <a:t>Have a platform to amplify the impact and engage the entire company </a:t>
            </a:r>
          </a:p>
          <a:p>
            <a:endParaRPr lang="en-US"/>
          </a:p>
          <a:p>
            <a:r>
              <a:rPr lang="en-US"/>
              <a:t>Have a management platform to communicate and engage champions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4/26/2023 4:20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3249231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063952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42417230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28445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1480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32828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7777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0790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011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1731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6699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1663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143013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31945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39F2E5E-512C-4CD8-A1AB-977FA6497F03}"/>
              </a:ext>
              <a:ext uri="{C183D7F6-B498-43B3-948B-1728B52AA6E4}">
                <adec:decorative xmlns:adec="http://schemas.microsoft.com/office/drawing/2017/decorative" val="1"/>
              </a:ext>
            </a:extLst>
          </p:cNvPr>
          <p:cNvPicPr>
            <a:picLocks noChangeAspect="1"/>
          </p:cNvPicPr>
          <p:nvPr userDrawn="1"/>
        </p:nvPicPr>
        <p:blipFill rotWithShape="1">
          <a:blip r:embed="rId2"/>
          <a:srcRect l="1215" t="1935" r="43604" b="21875"/>
          <a:stretch/>
        </p:blipFill>
        <p:spPr>
          <a:xfrm>
            <a:off x="6659879" y="737419"/>
            <a:ext cx="5532121" cy="6120582"/>
          </a:xfrm>
          <a:prstGeom prst="rect">
            <a:avLst/>
          </a:prstGeom>
          <a:ln>
            <a:noFill/>
          </a:ln>
        </p:spPr>
      </p:pic>
    </p:spTree>
    <p:extLst>
      <p:ext uri="{BB962C8B-B14F-4D97-AF65-F5344CB8AC3E}">
        <p14:creationId xmlns:p14="http://schemas.microsoft.com/office/powerpoint/2010/main" val="16252980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With Graphic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DC3942B7-0261-DC37-C326-4430F153DF11}"/>
              </a:ext>
              <a:ext uri="{C183D7F6-B498-43B3-948B-1728B52AA6E4}">
                <adec:decorative xmlns:adec="http://schemas.microsoft.com/office/drawing/2017/decorative" val="1"/>
              </a:ext>
            </a:extLst>
          </p:cNvPr>
          <p:cNvPicPr>
            <a:picLocks noChangeAspect="1"/>
          </p:cNvPicPr>
          <p:nvPr userDrawn="1"/>
        </p:nvPicPr>
        <p:blipFill rotWithShape="1">
          <a:blip r:embed="rId2"/>
          <a:srcRect l="14113" t="1554" r="1590" b="53770"/>
          <a:stretch/>
        </p:blipFill>
        <p:spPr>
          <a:xfrm>
            <a:off x="0" y="4378015"/>
            <a:ext cx="5839724" cy="2479986"/>
          </a:xfrm>
          <a:prstGeom prst="rect">
            <a:avLst/>
          </a:prstGeom>
          <a:ln>
            <a:noFill/>
          </a:ln>
        </p:spPr>
      </p:pic>
    </p:spTree>
    <p:extLst>
      <p:ext uri="{BB962C8B-B14F-4D97-AF65-F5344CB8AC3E}">
        <p14:creationId xmlns:p14="http://schemas.microsoft.com/office/powerpoint/2010/main" val="9815691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With Graphic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B765C3A-27E1-BE14-A29A-07A12BF02ED2}"/>
              </a:ext>
              <a:ext uri="{C183D7F6-B498-43B3-948B-1728B52AA6E4}">
                <adec:decorative xmlns:adec="http://schemas.microsoft.com/office/drawing/2017/decorative" val="1"/>
              </a:ext>
            </a:extLst>
          </p:cNvPr>
          <p:cNvPicPr>
            <a:picLocks noChangeAspect="1"/>
          </p:cNvPicPr>
          <p:nvPr userDrawn="1"/>
        </p:nvPicPr>
        <p:blipFill rotWithShape="1">
          <a:blip r:embed="rId2"/>
          <a:srcRect l="-84" t="-7983" r="34859" b="51673"/>
          <a:stretch/>
        </p:blipFill>
        <p:spPr>
          <a:xfrm>
            <a:off x="7234667" y="3429001"/>
            <a:ext cx="4957333" cy="3429000"/>
          </a:xfrm>
          <a:prstGeom prst="rect">
            <a:avLst/>
          </a:prstGeom>
          <a:ln>
            <a:noFill/>
          </a:ln>
        </p:spPr>
      </p:pic>
    </p:spTree>
    <p:extLst>
      <p:ext uri="{BB962C8B-B14F-4D97-AF65-F5344CB8AC3E}">
        <p14:creationId xmlns:p14="http://schemas.microsoft.com/office/powerpoint/2010/main" val="4260229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With Graphic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E8D65BF0-FC93-A523-03A4-3B686EEB3BA6}"/>
              </a:ext>
              <a:ext uri="{C183D7F6-B498-43B3-948B-1728B52AA6E4}">
                <adec:decorative xmlns:adec="http://schemas.microsoft.com/office/drawing/2017/decorative" val="1"/>
              </a:ext>
            </a:extLst>
          </p:cNvPr>
          <p:cNvPicPr>
            <a:picLocks noChangeAspect="1"/>
          </p:cNvPicPr>
          <p:nvPr userDrawn="1"/>
        </p:nvPicPr>
        <p:blipFill rotWithShape="1">
          <a:blip r:embed="rId2"/>
          <a:srcRect l="1157" t="31309" r="10718" b="4981"/>
          <a:stretch/>
        </p:blipFill>
        <p:spPr>
          <a:xfrm>
            <a:off x="9639612" y="-1"/>
            <a:ext cx="2552388" cy="1478605"/>
          </a:xfrm>
          <a:prstGeom prst="rect">
            <a:avLst/>
          </a:prstGeom>
          <a:ln>
            <a:noFill/>
          </a:ln>
        </p:spPr>
      </p:pic>
    </p:spTree>
    <p:extLst>
      <p:ext uri="{BB962C8B-B14F-4D97-AF65-F5344CB8AC3E}">
        <p14:creationId xmlns:p14="http://schemas.microsoft.com/office/powerpoint/2010/main" val="38398713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With Graphic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A660-1F1C-5AF2-FA73-C9907ABB417D}"/>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50D4913-2296-8258-CB99-3ACE301C0725}"/>
              </a:ext>
              <a:ext uri="{C183D7F6-B498-43B3-948B-1728B52AA6E4}">
                <adec:decorative xmlns:adec="http://schemas.microsoft.com/office/drawing/2017/decorative" val="1"/>
              </a:ext>
            </a:extLst>
          </p:cNvPr>
          <p:cNvPicPr>
            <a:picLocks noChangeAspect="1"/>
          </p:cNvPicPr>
          <p:nvPr userDrawn="1"/>
        </p:nvPicPr>
        <p:blipFill rotWithShape="1">
          <a:blip r:embed="rId2"/>
          <a:srcRect l="14113" t="1554" r="1590" b="53770"/>
          <a:stretch/>
        </p:blipFill>
        <p:spPr>
          <a:xfrm flipH="1">
            <a:off x="8226690" y="5357720"/>
            <a:ext cx="3965310" cy="1500280"/>
          </a:xfrm>
          <a:prstGeom prst="rect">
            <a:avLst/>
          </a:prstGeom>
          <a:ln>
            <a:noFill/>
          </a:ln>
        </p:spPr>
      </p:pic>
    </p:spTree>
    <p:extLst>
      <p:ext uri="{BB962C8B-B14F-4D97-AF65-F5344CB8AC3E}">
        <p14:creationId xmlns:p14="http://schemas.microsoft.com/office/powerpoint/2010/main" val="248058566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965662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38698259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5532536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725849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1580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4742215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7062793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329537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899028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56735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465194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69943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59803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07703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63421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32788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78236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57852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7714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89779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58668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86756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69051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51035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5340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22827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939375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5384186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4014436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158555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7305774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62058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26603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57792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1932564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5207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777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81631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9644336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5382181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ssion Title Card_L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369CE8-1E88-A946-A2FD-A59A617E4FED}"/>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sp>
        <p:nvSpPr>
          <p:cNvPr id="4" name="Decorative - Container">
            <a:extLst>
              <a:ext uri="{FF2B5EF4-FFF2-40B4-BE49-F238E27FC236}">
                <a16:creationId xmlns:a16="http://schemas.microsoft.com/office/drawing/2014/main" id="{36EAE6E7-1B8E-8B70-6455-4FF31F925D18}"/>
              </a:ext>
            </a:extLst>
          </p:cNvPr>
          <p:cNvSpPr/>
          <p:nvPr userDrawn="1"/>
        </p:nvSpPr>
        <p:spPr>
          <a:xfrm>
            <a:off x="457200" y="916478"/>
            <a:ext cx="11277600" cy="5025043"/>
          </a:xfrm>
          <a:prstGeom prst="roundRect">
            <a:avLst>
              <a:gd name="adj" fmla="val 2096"/>
            </a:avLst>
          </a:prstGeom>
          <a:solidFill>
            <a:schemeClr val="bg1"/>
          </a:solidFill>
          <a:ln>
            <a:gradFill>
              <a:gsLst>
                <a:gs pos="0">
                  <a:srgbClr val="76767B">
                    <a:alpha val="19828"/>
                  </a:srgbClr>
                </a:gs>
                <a:gs pos="100000">
                  <a:srgbClr val="E8EFFF">
                    <a:alpha val="0"/>
                  </a:srgb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Decorative - Calendar Icon" descr="Icon&#10;&#10;Description automatically generated">
            <a:extLst>
              <a:ext uri="{FF2B5EF4-FFF2-40B4-BE49-F238E27FC236}">
                <a16:creationId xmlns:a16="http://schemas.microsoft.com/office/drawing/2014/main" id="{7A6A71AD-2DBE-9F78-56E2-5A3BD7157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1303185"/>
            <a:ext cx="320040" cy="320040"/>
          </a:xfrm>
          <a:prstGeom prst="rect">
            <a:avLst/>
          </a:prstGeom>
        </p:spPr>
      </p:pic>
      <p:pic>
        <p:nvPicPr>
          <p:cNvPr id="2" name="Microsoft Logo">
            <a:extLst>
              <a:ext uri="{FF2B5EF4-FFF2-40B4-BE49-F238E27FC236}">
                <a16:creationId xmlns:a16="http://schemas.microsoft.com/office/drawing/2014/main" id="{FD348D2C-7B20-90E4-3AA3-DCD20731EE8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itle 6">
            <a:extLst>
              <a:ext uri="{FF2B5EF4-FFF2-40B4-BE49-F238E27FC236}">
                <a16:creationId xmlns:a16="http://schemas.microsoft.com/office/drawing/2014/main" id="{CB176DCA-C4E7-4960-9EA1-64A9A9552919}"/>
              </a:ext>
            </a:extLst>
          </p:cNvPr>
          <p:cNvSpPr txBox="1">
            <a:spLocks noGrp="1"/>
          </p:cNvSpPr>
          <p:nvPr>
            <p:ph type="title" idx="4294967295"/>
          </p:nvPr>
        </p:nvSpPr>
        <p:spPr>
          <a:xfrm>
            <a:off x="796705" y="2153945"/>
            <a:ext cx="10121900" cy="567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rgbClr val="2A436E"/>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A436E"/>
                </a:solidFill>
                <a:effectLst/>
                <a:uLnTx/>
                <a:uFillTx/>
                <a:latin typeface="Segoe UI Semibold" panose="020B0502040204020203" pitchFamily="34" charset="0"/>
                <a:ea typeface="+mj-ea"/>
                <a:cs typeface="Segoe UI Semibold" panose="020B0502040204020203" pitchFamily="34" charset="0"/>
              </a:rPr>
              <a:t>Click here to edit Session Title</a:t>
            </a:r>
          </a:p>
        </p:txBody>
      </p:sp>
      <p:sp>
        <p:nvSpPr>
          <p:cNvPr id="7" name="Decorative - Dash">
            <a:extLst>
              <a:ext uri="{FF2B5EF4-FFF2-40B4-BE49-F238E27FC236}">
                <a16:creationId xmlns:a16="http://schemas.microsoft.com/office/drawing/2014/main" id="{FC446F3D-283F-542E-509D-C8BB9F885706}"/>
              </a:ext>
              <a:ext uri="{C183D7F6-B498-43B3-948B-1728B52AA6E4}">
                <adec:decorative xmlns:adec="http://schemas.microsoft.com/office/drawing/2017/decorative" val="1"/>
              </a:ext>
            </a:extLst>
          </p:cNvPr>
          <p:cNvSpPr/>
          <p:nvPr userDrawn="1"/>
        </p:nvSpPr>
        <p:spPr>
          <a:xfrm>
            <a:off x="923925" y="359558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5" name="Text Placeholder 5">
            <a:extLst>
              <a:ext uri="{FF2B5EF4-FFF2-40B4-BE49-F238E27FC236}">
                <a16:creationId xmlns:a16="http://schemas.microsoft.com/office/drawing/2014/main" id="{42A0063B-DC14-C9CE-B92C-D18EA78214CD}"/>
              </a:ext>
            </a:extLst>
          </p:cNvPr>
          <p:cNvSpPr>
            <a:spLocks noGrp="1"/>
          </p:cNvSpPr>
          <p:nvPr>
            <p:ph type="body" sz="quarter" idx="11" hasCustomPrompt="1"/>
          </p:nvPr>
        </p:nvSpPr>
        <p:spPr>
          <a:xfrm>
            <a:off x="796705" y="3883751"/>
            <a:ext cx="10121900" cy="936834"/>
          </a:xfrm>
        </p:spPr>
        <p:txBody>
          <a:bodyPr>
            <a:normAutofit/>
          </a:bodyPr>
          <a:lstStyle>
            <a:lvl1pPr marL="0" indent="0" algn="l">
              <a:buNone/>
              <a:defRPr sz="3600"/>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Date placeholder | Time</a:t>
            </a:r>
          </a:p>
        </p:txBody>
      </p:sp>
      <p:sp>
        <p:nvSpPr>
          <p:cNvPr id="16" name="Text Placeholder 5">
            <a:extLst>
              <a:ext uri="{FF2B5EF4-FFF2-40B4-BE49-F238E27FC236}">
                <a16:creationId xmlns:a16="http://schemas.microsoft.com/office/drawing/2014/main" id="{68B07ED3-1437-A278-2554-4F10751756AA}"/>
              </a:ext>
            </a:extLst>
          </p:cNvPr>
          <p:cNvSpPr>
            <a:spLocks noGrp="1"/>
          </p:cNvSpPr>
          <p:nvPr>
            <p:ph type="body" sz="quarter" idx="12" hasCustomPrompt="1"/>
          </p:nvPr>
        </p:nvSpPr>
        <p:spPr>
          <a:xfrm>
            <a:off x="796705" y="2744161"/>
            <a:ext cx="10121900" cy="608980"/>
          </a:xfrm>
        </p:spPr>
        <p:txBody>
          <a:bodyPr/>
          <a:lstStyle>
            <a:lvl1pPr marL="0" indent="0" algn="l">
              <a:buNone/>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Speaker Name | Title if desired</a:t>
            </a:r>
          </a:p>
        </p:txBody>
      </p:sp>
    </p:spTree>
    <p:extLst>
      <p:ext uri="{BB962C8B-B14F-4D97-AF65-F5344CB8AC3E}">
        <p14:creationId xmlns:p14="http://schemas.microsoft.com/office/powerpoint/2010/main" val="1939454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_Light">
    <p:spTree>
      <p:nvGrpSpPr>
        <p:cNvPr id="1" name=""/>
        <p:cNvGrpSpPr/>
        <p:nvPr/>
      </p:nvGrpSpPr>
      <p:grpSpPr>
        <a:xfrm>
          <a:off x="0" y="0"/>
          <a:ext cx="0" cy="0"/>
          <a:chOff x="0" y="0"/>
          <a:chExt cx="0" cy="0"/>
        </a:xfrm>
      </p:grpSpPr>
      <p:pic>
        <p:nvPicPr>
          <p:cNvPr id="9" name="Decorative - Art">
            <a:extLst>
              <a:ext uri="{FF2B5EF4-FFF2-40B4-BE49-F238E27FC236}">
                <a16:creationId xmlns:a16="http://schemas.microsoft.com/office/drawing/2014/main" id="{3892429A-3F54-A1C5-C77B-3D779A9C1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63262" y="0"/>
            <a:ext cx="10128738" cy="6857999"/>
          </a:xfrm>
          <a:prstGeom prst="rect">
            <a:avLst/>
          </a:prstGeom>
        </p:spPr>
      </p:pic>
      <p:sp>
        <p:nvSpPr>
          <p:cNvPr id="6" name="Decorative - Background Color">
            <a:extLst>
              <a:ext uri="{FF2B5EF4-FFF2-40B4-BE49-F238E27FC236}">
                <a16:creationId xmlns:a16="http://schemas.microsoft.com/office/drawing/2014/main" id="{C6F7AD54-0E69-5DD9-ADC1-68148DF415AF}"/>
              </a:ext>
            </a:extLst>
          </p:cNvPr>
          <p:cNvSpPr/>
          <p:nvPr userDrawn="1"/>
        </p:nvSpPr>
        <p:spPr>
          <a:xfrm>
            <a:off x="0" y="0"/>
            <a:ext cx="8804135"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B3F0BCFC-E850-46AA-8086-C227361BA944}"/>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spTree>
    <p:extLst>
      <p:ext uri="{BB962C8B-B14F-4D97-AF65-F5344CB8AC3E}">
        <p14:creationId xmlns:p14="http://schemas.microsoft.com/office/powerpoint/2010/main" val="1280617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7297" y="0"/>
            <a:ext cx="10124967"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976370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3394" y="-2554"/>
            <a:ext cx="10132511"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5516357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347" y="-2554"/>
            <a:ext cx="10132510"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358695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ssion Title Card_L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369CE8-1E88-A946-A2FD-A59A617E4FED}"/>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sp>
        <p:nvSpPr>
          <p:cNvPr id="4" name="Decorative - Container">
            <a:extLst>
              <a:ext uri="{FF2B5EF4-FFF2-40B4-BE49-F238E27FC236}">
                <a16:creationId xmlns:a16="http://schemas.microsoft.com/office/drawing/2014/main" id="{36EAE6E7-1B8E-8B70-6455-4FF31F925D18}"/>
              </a:ext>
            </a:extLst>
          </p:cNvPr>
          <p:cNvSpPr/>
          <p:nvPr userDrawn="1"/>
        </p:nvSpPr>
        <p:spPr>
          <a:xfrm>
            <a:off x="457200" y="916478"/>
            <a:ext cx="11277600" cy="5025043"/>
          </a:xfrm>
          <a:prstGeom prst="roundRect">
            <a:avLst>
              <a:gd name="adj" fmla="val 2096"/>
            </a:avLst>
          </a:prstGeom>
          <a:solidFill>
            <a:schemeClr val="bg1"/>
          </a:solidFill>
          <a:ln>
            <a:gradFill>
              <a:gsLst>
                <a:gs pos="0">
                  <a:srgbClr val="76767B">
                    <a:alpha val="19828"/>
                  </a:srgbClr>
                </a:gs>
                <a:gs pos="100000">
                  <a:srgbClr val="E8EFFF">
                    <a:alpha val="0"/>
                  </a:srgb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Decorative - Calendar Icon" descr="Icon&#10;&#10;Description automatically generated">
            <a:extLst>
              <a:ext uri="{FF2B5EF4-FFF2-40B4-BE49-F238E27FC236}">
                <a16:creationId xmlns:a16="http://schemas.microsoft.com/office/drawing/2014/main" id="{7A6A71AD-2DBE-9F78-56E2-5A3BD7157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1303185"/>
            <a:ext cx="320040" cy="320040"/>
          </a:xfrm>
          <a:prstGeom prst="rect">
            <a:avLst/>
          </a:prstGeom>
        </p:spPr>
      </p:pic>
      <p:pic>
        <p:nvPicPr>
          <p:cNvPr id="2" name="Microsoft Logo">
            <a:extLst>
              <a:ext uri="{FF2B5EF4-FFF2-40B4-BE49-F238E27FC236}">
                <a16:creationId xmlns:a16="http://schemas.microsoft.com/office/drawing/2014/main" id="{FD348D2C-7B20-90E4-3AA3-DCD20731EE8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itle 6">
            <a:extLst>
              <a:ext uri="{FF2B5EF4-FFF2-40B4-BE49-F238E27FC236}">
                <a16:creationId xmlns:a16="http://schemas.microsoft.com/office/drawing/2014/main" id="{CB176DCA-C4E7-4960-9EA1-64A9A9552919}"/>
              </a:ext>
            </a:extLst>
          </p:cNvPr>
          <p:cNvSpPr txBox="1">
            <a:spLocks noGrp="1"/>
          </p:cNvSpPr>
          <p:nvPr>
            <p:ph type="title" idx="4294967295"/>
          </p:nvPr>
        </p:nvSpPr>
        <p:spPr>
          <a:xfrm>
            <a:off x="796705" y="2153945"/>
            <a:ext cx="10121900" cy="567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rgbClr val="2A436E"/>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A436E"/>
                </a:solidFill>
                <a:effectLst/>
                <a:uLnTx/>
                <a:uFillTx/>
                <a:latin typeface="Segoe UI Semibold" panose="020B0502040204020203" pitchFamily="34" charset="0"/>
                <a:ea typeface="+mj-ea"/>
                <a:cs typeface="Segoe UI Semibold" panose="020B0502040204020203" pitchFamily="34" charset="0"/>
              </a:rPr>
              <a:t>Click here to edit Session Title</a:t>
            </a:r>
          </a:p>
        </p:txBody>
      </p:sp>
      <p:sp>
        <p:nvSpPr>
          <p:cNvPr id="6" name="Text Placeholder 5">
            <a:extLst>
              <a:ext uri="{FF2B5EF4-FFF2-40B4-BE49-F238E27FC236}">
                <a16:creationId xmlns:a16="http://schemas.microsoft.com/office/drawing/2014/main" id="{39CE2DA7-5BDE-BC74-8A9D-90F3D4072FA2}"/>
              </a:ext>
            </a:extLst>
          </p:cNvPr>
          <p:cNvSpPr txBox="1">
            <a:spLocks/>
          </p:cNvSpPr>
          <p:nvPr userDrawn="1"/>
        </p:nvSpPr>
        <p:spPr>
          <a:xfrm>
            <a:off x="806230" y="2744161"/>
            <a:ext cx="10121900" cy="60898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2A436E"/>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rgbClr val="2A436E"/>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rgbClr val="2A436E"/>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Speaker Name | Title if desired</a:t>
            </a:r>
          </a:p>
        </p:txBody>
      </p:sp>
      <p:sp>
        <p:nvSpPr>
          <p:cNvPr id="7" name="Decorative - Dash">
            <a:extLst>
              <a:ext uri="{FF2B5EF4-FFF2-40B4-BE49-F238E27FC236}">
                <a16:creationId xmlns:a16="http://schemas.microsoft.com/office/drawing/2014/main" id="{FC446F3D-283F-542E-509D-C8BB9F885706}"/>
              </a:ext>
              <a:ext uri="{C183D7F6-B498-43B3-948B-1728B52AA6E4}">
                <adec:decorative xmlns:adec="http://schemas.microsoft.com/office/drawing/2017/decorative" val="1"/>
              </a:ext>
            </a:extLst>
          </p:cNvPr>
          <p:cNvSpPr/>
          <p:nvPr userDrawn="1"/>
        </p:nvSpPr>
        <p:spPr>
          <a:xfrm>
            <a:off x="923925" y="359558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0" name="Text Placeholder 9">
            <a:extLst>
              <a:ext uri="{FF2B5EF4-FFF2-40B4-BE49-F238E27FC236}">
                <a16:creationId xmlns:a16="http://schemas.microsoft.com/office/drawing/2014/main" id="{755B407B-B0F8-D1B0-E910-BE95268C29BA}"/>
              </a:ext>
            </a:extLst>
          </p:cNvPr>
          <p:cNvSpPr>
            <a:spLocks noGrp="1"/>
          </p:cNvSpPr>
          <p:nvPr>
            <p:ph type="body" sz="quarter" idx="11"/>
          </p:nvPr>
        </p:nvSpPr>
        <p:spPr>
          <a:xfrm>
            <a:off x="806230" y="3876747"/>
            <a:ext cx="9145588" cy="991058"/>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0616360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_Only_Ligh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369CE8-1E88-A946-A2FD-A59A617E4FED}"/>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pic>
        <p:nvPicPr>
          <p:cNvPr id="2" name="Decorative - Art" descr="Logo, company name&#10;&#10;Description automatically generated">
            <a:extLst>
              <a:ext uri="{FF2B5EF4-FFF2-40B4-BE49-F238E27FC236}">
                <a16:creationId xmlns:a16="http://schemas.microsoft.com/office/drawing/2014/main" id="{C2346A95-E936-383F-D578-2DE55B8AEA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5542" y="3302414"/>
            <a:ext cx="6858000" cy="6858000"/>
          </a:xfrm>
          <a:prstGeom prst="rect">
            <a:avLst/>
          </a:prstGeom>
        </p:spPr>
      </p:pic>
    </p:spTree>
    <p:extLst>
      <p:ext uri="{BB962C8B-B14F-4D97-AF65-F5344CB8AC3E}">
        <p14:creationId xmlns:p14="http://schemas.microsoft.com/office/powerpoint/2010/main" val="1095894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Only_graphic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hasCustomPrompt="1"/>
          </p:nvPr>
        </p:nvSpPr>
        <p:spPr>
          <a:xfrm>
            <a:off x="330740" y="461641"/>
            <a:ext cx="11277600" cy="567566"/>
          </a:xfrm>
        </p:spPr>
        <p:txBody>
          <a:bodyPr/>
          <a:lstStyle/>
          <a:p>
            <a:r>
              <a:rPr lang="en-US"/>
              <a:t>We value your feedback</a:t>
            </a:r>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30740" y="6376103"/>
            <a:ext cx="988036" cy="384722"/>
          </a:xfrm>
          <a:prstGeom prst="rect">
            <a:avLst/>
          </a:prstGeom>
        </p:spPr>
      </p:pic>
    </p:spTree>
    <p:extLst>
      <p:ext uri="{BB962C8B-B14F-4D97-AF65-F5344CB8AC3E}">
        <p14:creationId xmlns:p14="http://schemas.microsoft.com/office/powerpoint/2010/main" val="386687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91038560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Speaker Bio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5" name="Picture Placeholder 4">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2136231" y="2009047"/>
            <a:ext cx="2119439" cy="2119439"/>
          </a:xfrm>
          <a:prstGeom prst="ellipse">
            <a:avLst/>
          </a:prstGeom>
        </p:spPr>
        <p:txBody>
          <a:bodyPr/>
          <a:lstStyle>
            <a:lvl1pPr marL="0" indent="0">
              <a:buNone/>
              <a:defRPr>
                <a:noFill/>
              </a:defRPr>
            </a:lvl1pPr>
          </a:lstStyle>
          <a:p>
            <a:r>
              <a:rPr lang="en-US"/>
              <a:t>v</a:t>
            </a:r>
          </a:p>
        </p:txBody>
      </p:sp>
      <p:sp>
        <p:nvSpPr>
          <p:cNvPr id="23" name="Picture Placeholder 4">
            <a:extLst>
              <a:ext uri="{FF2B5EF4-FFF2-40B4-BE49-F238E27FC236}">
                <a16:creationId xmlns:a16="http://schemas.microsoft.com/office/drawing/2014/main" id="{625DB14B-01F0-8132-EC27-5373769533F6}"/>
              </a:ext>
            </a:extLst>
          </p:cNvPr>
          <p:cNvSpPr>
            <a:spLocks noGrp="1"/>
          </p:cNvSpPr>
          <p:nvPr>
            <p:ph type="pic" sz="quarter" idx="16" hasCustomPrompt="1"/>
          </p:nvPr>
        </p:nvSpPr>
        <p:spPr>
          <a:xfrm>
            <a:off x="6573760" y="2009047"/>
            <a:ext cx="2119439" cy="2119439"/>
          </a:xfrm>
          <a:prstGeom prst="ellipse">
            <a:avLst/>
          </a:prstGeom>
        </p:spPr>
        <p:txBody>
          <a:bodyPr/>
          <a:lstStyle>
            <a:lvl1pPr marL="0" indent="0">
              <a:buNone/>
              <a:defRPr>
                <a:noFill/>
              </a:defRPr>
            </a:lvl1pPr>
          </a:lstStyle>
          <a:p>
            <a:r>
              <a:rPr lang="en-US"/>
              <a:t>v</a:t>
            </a:r>
          </a:p>
        </p:txBody>
      </p:sp>
      <p:sp>
        <p:nvSpPr>
          <p:cNvPr id="3" name="Date Placeholder 2">
            <a:extLst>
              <a:ext uri="{FF2B5EF4-FFF2-40B4-BE49-F238E27FC236}">
                <a16:creationId xmlns:a16="http://schemas.microsoft.com/office/drawing/2014/main" id="{676AAB96-4FAF-41A9-B7AF-D5978206095D}"/>
              </a:ext>
              <a:ext uri="{C183D7F6-B498-43B3-948B-1728B52AA6E4}">
                <adec:decorative xmlns:adec="http://schemas.microsoft.com/office/drawing/2017/decorative" val="1"/>
              </a:ext>
            </a:extLst>
          </p:cNvPr>
          <p:cNvSpPr>
            <a:spLocks noGrp="1"/>
          </p:cNvSpPr>
          <p:nvPr>
            <p:ph type="dt" sz="half" idx="15"/>
          </p:nvPr>
        </p:nvSpPr>
        <p:spPr/>
        <p:txBody>
          <a:bodyPr/>
          <a:lstStyle/>
          <a:p>
            <a:fld id="{1E5358D1-79CF-DE4F-A686-B9E8FC8A73FF}" type="datetimeFigureOut">
              <a:rPr lang="en-US" smtClean="0"/>
              <a:pPr/>
              <a:t>4/26/2023</a:t>
            </a:fld>
            <a:endParaRPr lang="en-US"/>
          </a:p>
        </p:txBody>
      </p:sp>
      <p:pic>
        <p:nvPicPr>
          <p:cNvPr id="4" name="Decorative - Art" descr="Logo&#10;&#10;Description automatically generated with medium confidence">
            <a:extLst>
              <a:ext uri="{FF2B5EF4-FFF2-40B4-BE49-F238E27FC236}">
                <a16:creationId xmlns:a16="http://schemas.microsoft.com/office/drawing/2014/main" id="{D60D4974-3946-E2DF-367B-720F8AD8C0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3553" y="4235505"/>
            <a:ext cx="2881440" cy="2881440"/>
          </a:xfrm>
          <a:prstGeom prst="rect">
            <a:avLst/>
          </a:prstGeom>
        </p:spPr>
      </p:pic>
      <p:pic>
        <p:nvPicPr>
          <p:cNvPr id="6" name="Microsoft Logo">
            <a:extLst>
              <a:ext uri="{FF2B5EF4-FFF2-40B4-BE49-F238E27FC236}">
                <a16:creationId xmlns:a16="http://schemas.microsoft.com/office/drawing/2014/main" id="{97084C19-88FA-37FE-E761-1B53AE5D41C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9" name="Decorative - Dash">
            <a:extLst>
              <a:ext uri="{FF2B5EF4-FFF2-40B4-BE49-F238E27FC236}">
                <a16:creationId xmlns:a16="http://schemas.microsoft.com/office/drawing/2014/main" id="{2C491BEE-5191-1BF3-9C25-0A01102E1993}"/>
              </a:ext>
              <a:ext uri="{C183D7F6-B498-43B3-948B-1728B52AA6E4}">
                <adec:decorative xmlns:adec="http://schemas.microsoft.com/office/drawing/2017/decorative" val="1"/>
              </a:ext>
            </a:extLst>
          </p:cNvPr>
          <p:cNvSpPr/>
          <p:nvPr userDrawn="1"/>
        </p:nvSpPr>
        <p:spPr>
          <a:xfrm>
            <a:off x="2320748" y="524895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2" name="Text Placeholder 12">
            <a:extLst>
              <a:ext uri="{FF2B5EF4-FFF2-40B4-BE49-F238E27FC236}">
                <a16:creationId xmlns:a16="http://schemas.microsoft.com/office/drawing/2014/main" id="{96BCA8E4-8B97-77C4-C623-5035FEF8F226}"/>
              </a:ext>
            </a:extLst>
          </p:cNvPr>
          <p:cNvSpPr>
            <a:spLocks noGrp="1"/>
          </p:cNvSpPr>
          <p:nvPr>
            <p:ph type="body" sz="quarter" idx="17"/>
          </p:nvPr>
        </p:nvSpPr>
        <p:spPr>
          <a:xfrm>
            <a:off x="2207351" y="4299388"/>
            <a:ext cx="3740908" cy="469922"/>
          </a:xfrm>
        </p:spPr>
        <p:txBody>
          <a:bodyPr>
            <a:noAutofit/>
          </a:bodyPr>
          <a:lstStyle>
            <a:lvl1pPr marL="0" indent="0">
              <a:buNone/>
              <a:defRPr sz="16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810900FD-D8E5-146F-1E88-1E3F4DF78444}"/>
              </a:ext>
            </a:extLst>
          </p:cNvPr>
          <p:cNvSpPr>
            <a:spLocks noGrp="1"/>
          </p:cNvSpPr>
          <p:nvPr>
            <p:ph type="body" sz="quarter" idx="18"/>
          </p:nvPr>
        </p:nvSpPr>
        <p:spPr>
          <a:xfrm>
            <a:off x="2207351" y="4767739"/>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2">
            <a:extLst>
              <a:ext uri="{FF2B5EF4-FFF2-40B4-BE49-F238E27FC236}">
                <a16:creationId xmlns:a16="http://schemas.microsoft.com/office/drawing/2014/main" id="{2FFBC515-22C8-AE29-8186-797EAA0849CF}"/>
              </a:ext>
            </a:extLst>
          </p:cNvPr>
          <p:cNvSpPr>
            <a:spLocks noGrp="1"/>
          </p:cNvSpPr>
          <p:nvPr>
            <p:ph type="body" sz="quarter" idx="19"/>
          </p:nvPr>
        </p:nvSpPr>
        <p:spPr>
          <a:xfrm>
            <a:off x="2207351" y="5370540"/>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2C384E6A-A86E-0219-1A60-4F3164B98998}"/>
              </a:ext>
            </a:extLst>
          </p:cNvPr>
          <p:cNvSpPr>
            <a:spLocks noGrp="1"/>
          </p:cNvSpPr>
          <p:nvPr>
            <p:ph type="body" sz="quarter" idx="20"/>
          </p:nvPr>
        </p:nvSpPr>
        <p:spPr>
          <a:xfrm>
            <a:off x="2207351" y="5973341"/>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Decorative - Dash">
            <a:extLst>
              <a:ext uri="{FF2B5EF4-FFF2-40B4-BE49-F238E27FC236}">
                <a16:creationId xmlns:a16="http://schemas.microsoft.com/office/drawing/2014/main" id="{8DBACC59-CEA1-1E68-D96D-C55929C9585E}"/>
              </a:ext>
              <a:ext uri="{C183D7F6-B498-43B3-948B-1728B52AA6E4}">
                <adec:decorative xmlns:adec="http://schemas.microsoft.com/office/drawing/2017/decorative" val="1"/>
              </a:ext>
            </a:extLst>
          </p:cNvPr>
          <p:cNvSpPr/>
          <p:nvPr userDrawn="1"/>
        </p:nvSpPr>
        <p:spPr>
          <a:xfrm>
            <a:off x="6654851" y="524895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7" name="Text Placeholder 12">
            <a:extLst>
              <a:ext uri="{FF2B5EF4-FFF2-40B4-BE49-F238E27FC236}">
                <a16:creationId xmlns:a16="http://schemas.microsoft.com/office/drawing/2014/main" id="{30AFD584-FA93-ECE2-B9B3-EF3121EB6E48}"/>
              </a:ext>
            </a:extLst>
          </p:cNvPr>
          <p:cNvSpPr>
            <a:spLocks noGrp="1"/>
          </p:cNvSpPr>
          <p:nvPr>
            <p:ph type="body" sz="quarter" idx="21"/>
          </p:nvPr>
        </p:nvSpPr>
        <p:spPr>
          <a:xfrm>
            <a:off x="6552605" y="4299388"/>
            <a:ext cx="3740908" cy="469922"/>
          </a:xfrm>
        </p:spPr>
        <p:txBody>
          <a:bodyPr>
            <a:noAutofit/>
          </a:bodyPr>
          <a:lstStyle>
            <a:lvl1pPr marL="0" indent="0">
              <a:buNone/>
              <a:defRPr sz="16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87925FBD-8DF0-BC9C-F258-B5DC46483009}"/>
              </a:ext>
            </a:extLst>
          </p:cNvPr>
          <p:cNvSpPr>
            <a:spLocks noGrp="1"/>
          </p:cNvSpPr>
          <p:nvPr>
            <p:ph type="body" sz="quarter" idx="22"/>
          </p:nvPr>
        </p:nvSpPr>
        <p:spPr>
          <a:xfrm>
            <a:off x="6552605" y="4767739"/>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9E1FA343-C047-835D-5197-8B7A4A39DDA3}"/>
              </a:ext>
            </a:extLst>
          </p:cNvPr>
          <p:cNvSpPr>
            <a:spLocks noGrp="1"/>
          </p:cNvSpPr>
          <p:nvPr>
            <p:ph type="body" sz="quarter" idx="23"/>
          </p:nvPr>
        </p:nvSpPr>
        <p:spPr>
          <a:xfrm>
            <a:off x="6552605" y="5370540"/>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2">
            <a:extLst>
              <a:ext uri="{FF2B5EF4-FFF2-40B4-BE49-F238E27FC236}">
                <a16:creationId xmlns:a16="http://schemas.microsoft.com/office/drawing/2014/main" id="{7CA84C5B-EBD9-6953-2C42-23BC40C47518}"/>
              </a:ext>
            </a:extLst>
          </p:cNvPr>
          <p:cNvSpPr>
            <a:spLocks noGrp="1"/>
          </p:cNvSpPr>
          <p:nvPr>
            <p:ph type="body" sz="quarter" idx="24"/>
          </p:nvPr>
        </p:nvSpPr>
        <p:spPr>
          <a:xfrm>
            <a:off x="6552605" y="5973341"/>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55452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Speaker Bio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5" name="Picture Placeholder 4">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508455" y="2009048"/>
            <a:ext cx="1920070" cy="1920070"/>
          </a:xfrm>
          <a:prstGeom prst="ellipse">
            <a:avLst/>
          </a:prstGeom>
        </p:spPr>
        <p:txBody>
          <a:bodyPr/>
          <a:lstStyle>
            <a:lvl1pPr marL="0" indent="0">
              <a:buNone/>
              <a:defRPr>
                <a:noFill/>
              </a:defRPr>
            </a:lvl1pPr>
          </a:lstStyle>
          <a:p>
            <a:r>
              <a:rPr lang="en-US"/>
              <a:t>v</a:t>
            </a:r>
          </a:p>
        </p:txBody>
      </p:sp>
      <p:sp>
        <p:nvSpPr>
          <p:cNvPr id="57" name="Picture Placeholder 4">
            <a:extLst>
              <a:ext uri="{FF2B5EF4-FFF2-40B4-BE49-F238E27FC236}">
                <a16:creationId xmlns:a16="http://schemas.microsoft.com/office/drawing/2014/main" id="{06B476FF-FCE4-D2EB-4C92-B26CCFF84508}"/>
              </a:ext>
            </a:extLst>
          </p:cNvPr>
          <p:cNvSpPr>
            <a:spLocks noGrp="1"/>
          </p:cNvSpPr>
          <p:nvPr>
            <p:ph type="pic" sz="quarter" idx="16" hasCustomPrompt="1"/>
          </p:nvPr>
        </p:nvSpPr>
        <p:spPr>
          <a:xfrm>
            <a:off x="4430513" y="2009048"/>
            <a:ext cx="1920070" cy="1920070"/>
          </a:xfrm>
          <a:prstGeom prst="ellipse">
            <a:avLst/>
          </a:prstGeom>
        </p:spPr>
        <p:txBody>
          <a:bodyPr/>
          <a:lstStyle>
            <a:lvl1pPr marL="0" indent="0">
              <a:buNone/>
              <a:defRPr>
                <a:noFill/>
              </a:defRPr>
            </a:lvl1pPr>
          </a:lstStyle>
          <a:p>
            <a:r>
              <a:rPr lang="en-US"/>
              <a:t>v</a:t>
            </a:r>
          </a:p>
        </p:txBody>
      </p:sp>
      <p:sp>
        <p:nvSpPr>
          <p:cNvPr id="63" name="Picture Placeholder 4">
            <a:extLst>
              <a:ext uri="{FF2B5EF4-FFF2-40B4-BE49-F238E27FC236}">
                <a16:creationId xmlns:a16="http://schemas.microsoft.com/office/drawing/2014/main" id="{EBC60511-45DB-60E7-B0CA-12577EB53E9F}"/>
              </a:ext>
            </a:extLst>
          </p:cNvPr>
          <p:cNvSpPr>
            <a:spLocks noGrp="1"/>
          </p:cNvSpPr>
          <p:nvPr>
            <p:ph type="pic" sz="quarter" idx="21" hasCustomPrompt="1"/>
          </p:nvPr>
        </p:nvSpPr>
        <p:spPr>
          <a:xfrm>
            <a:off x="8352572" y="2009048"/>
            <a:ext cx="1920070" cy="1920070"/>
          </a:xfrm>
          <a:prstGeom prst="ellipse">
            <a:avLst/>
          </a:prstGeom>
        </p:spPr>
        <p:txBody>
          <a:bodyPr/>
          <a:lstStyle>
            <a:lvl1pPr marL="0" indent="0">
              <a:buNone/>
              <a:defRPr>
                <a:noFill/>
              </a:defRPr>
            </a:lvl1pPr>
          </a:lstStyle>
          <a:p>
            <a:r>
              <a:rPr lang="en-US"/>
              <a:t>v</a:t>
            </a:r>
          </a:p>
        </p:txBody>
      </p:sp>
      <p:sp>
        <p:nvSpPr>
          <p:cNvPr id="3" name="Date Placeholder 2">
            <a:extLst>
              <a:ext uri="{FF2B5EF4-FFF2-40B4-BE49-F238E27FC236}">
                <a16:creationId xmlns:a16="http://schemas.microsoft.com/office/drawing/2014/main" id="{676AAB96-4FAF-41A9-B7AF-D5978206095D}"/>
              </a:ext>
              <a:ext uri="{C183D7F6-B498-43B3-948B-1728B52AA6E4}">
                <adec:decorative xmlns:adec="http://schemas.microsoft.com/office/drawing/2017/decorative" val="1"/>
              </a:ext>
            </a:extLst>
          </p:cNvPr>
          <p:cNvSpPr>
            <a:spLocks noGrp="1"/>
          </p:cNvSpPr>
          <p:nvPr>
            <p:ph type="dt" sz="half" idx="15"/>
          </p:nvPr>
        </p:nvSpPr>
        <p:spPr/>
        <p:txBody>
          <a:bodyPr/>
          <a:lstStyle/>
          <a:p>
            <a:fld id="{1E5358D1-79CF-DE4F-A686-B9E8FC8A73FF}" type="datetimeFigureOut">
              <a:rPr lang="en-US" smtClean="0"/>
              <a:pPr/>
              <a:t>4/26/2023</a:t>
            </a:fld>
            <a:endParaRPr lang="en-US"/>
          </a:p>
        </p:txBody>
      </p:sp>
      <p:pic>
        <p:nvPicPr>
          <p:cNvPr id="4" name="Microsoft Logo">
            <a:extLst>
              <a:ext uri="{FF2B5EF4-FFF2-40B4-BE49-F238E27FC236}">
                <a16:creationId xmlns:a16="http://schemas.microsoft.com/office/drawing/2014/main" id="{EBBCED83-7695-79C3-196C-1C4C7FCA14B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
        <p:nvSpPr>
          <p:cNvPr id="8" name="Decorative - Dash">
            <a:extLst>
              <a:ext uri="{FF2B5EF4-FFF2-40B4-BE49-F238E27FC236}">
                <a16:creationId xmlns:a16="http://schemas.microsoft.com/office/drawing/2014/main" id="{36369183-423B-04DE-B663-04464E64BE7D}"/>
              </a:ext>
              <a:ext uri="{C183D7F6-B498-43B3-948B-1728B52AA6E4}">
                <adec:decorative xmlns:adec="http://schemas.microsoft.com/office/drawing/2017/decorative" val="1"/>
              </a:ext>
            </a:extLst>
          </p:cNvPr>
          <p:cNvSpPr/>
          <p:nvPr userDrawn="1"/>
        </p:nvSpPr>
        <p:spPr>
          <a:xfrm>
            <a:off x="570598"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1" name="Text Placeholder 12">
            <a:extLst>
              <a:ext uri="{FF2B5EF4-FFF2-40B4-BE49-F238E27FC236}">
                <a16:creationId xmlns:a16="http://schemas.microsoft.com/office/drawing/2014/main" id="{C32A2853-8EF4-8821-4446-29544A5C0F0E}"/>
              </a:ext>
            </a:extLst>
          </p:cNvPr>
          <p:cNvSpPr>
            <a:spLocks noGrp="1"/>
          </p:cNvSpPr>
          <p:nvPr>
            <p:ph type="body" sz="quarter" idx="17"/>
          </p:nvPr>
        </p:nvSpPr>
        <p:spPr>
          <a:xfrm>
            <a:off x="457200" y="41691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2">
            <a:extLst>
              <a:ext uri="{FF2B5EF4-FFF2-40B4-BE49-F238E27FC236}">
                <a16:creationId xmlns:a16="http://schemas.microsoft.com/office/drawing/2014/main" id="{CFCB0977-4D05-CF27-3605-0F3ED8D32846}"/>
              </a:ext>
            </a:extLst>
          </p:cNvPr>
          <p:cNvSpPr>
            <a:spLocks noGrp="1"/>
          </p:cNvSpPr>
          <p:nvPr>
            <p:ph type="body" sz="quarter" idx="22"/>
          </p:nvPr>
        </p:nvSpPr>
        <p:spPr>
          <a:xfrm>
            <a:off x="457200" y="4632791"/>
            <a:ext cx="3740908" cy="430079"/>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E29EAF46-4772-93CA-F273-859520DED805}"/>
              </a:ext>
            </a:extLst>
          </p:cNvPr>
          <p:cNvSpPr>
            <a:spLocks noGrp="1"/>
          </p:cNvSpPr>
          <p:nvPr>
            <p:ph type="body" sz="quarter" idx="23"/>
          </p:nvPr>
        </p:nvSpPr>
        <p:spPr>
          <a:xfrm>
            <a:off x="457200" y="5379767"/>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2">
            <a:extLst>
              <a:ext uri="{FF2B5EF4-FFF2-40B4-BE49-F238E27FC236}">
                <a16:creationId xmlns:a16="http://schemas.microsoft.com/office/drawing/2014/main" id="{403B9231-B6A0-EA6F-33FE-8C0FBA213526}"/>
              </a:ext>
            </a:extLst>
          </p:cNvPr>
          <p:cNvSpPr>
            <a:spLocks noGrp="1"/>
          </p:cNvSpPr>
          <p:nvPr>
            <p:ph type="body" sz="quarter" idx="24"/>
          </p:nvPr>
        </p:nvSpPr>
        <p:spPr>
          <a:xfrm>
            <a:off x="457200" y="5974912"/>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Decorative - Dash">
            <a:extLst>
              <a:ext uri="{FF2B5EF4-FFF2-40B4-BE49-F238E27FC236}">
                <a16:creationId xmlns:a16="http://schemas.microsoft.com/office/drawing/2014/main" id="{742233EB-8F75-EC01-E285-DF43658C5052}"/>
              </a:ext>
              <a:ext uri="{C183D7F6-B498-43B3-948B-1728B52AA6E4}">
                <adec:decorative xmlns:adec="http://schemas.microsoft.com/office/drawing/2017/decorative" val="1"/>
              </a:ext>
            </a:extLst>
          </p:cNvPr>
          <p:cNvSpPr/>
          <p:nvPr userDrawn="1"/>
        </p:nvSpPr>
        <p:spPr>
          <a:xfrm>
            <a:off x="4543911"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6" name="Text Placeholder 12">
            <a:extLst>
              <a:ext uri="{FF2B5EF4-FFF2-40B4-BE49-F238E27FC236}">
                <a16:creationId xmlns:a16="http://schemas.microsoft.com/office/drawing/2014/main" id="{9A6A13B7-FB51-0CAC-F778-AE7A2481C024}"/>
              </a:ext>
            </a:extLst>
          </p:cNvPr>
          <p:cNvSpPr>
            <a:spLocks noGrp="1"/>
          </p:cNvSpPr>
          <p:nvPr>
            <p:ph type="body" sz="quarter" idx="25"/>
          </p:nvPr>
        </p:nvSpPr>
        <p:spPr>
          <a:xfrm>
            <a:off x="4430513" y="41691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02CFE263-4C9F-990D-B9E7-5B3BD2E1636D}"/>
              </a:ext>
            </a:extLst>
          </p:cNvPr>
          <p:cNvSpPr>
            <a:spLocks noGrp="1"/>
          </p:cNvSpPr>
          <p:nvPr>
            <p:ph type="body" sz="quarter" idx="26"/>
          </p:nvPr>
        </p:nvSpPr>
        <p:spPr>
          <a:xfrm>
            <a:off x="4430513" y="4632791"/>
            <a:ext cx="3740908" cy="430079"/>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A84CDCAE-3DFA-8B9D-8E8B-308EAA9094BD}"/>
              </a:ext>
            </a:extLst>
          </p:cNvPr>
          <p:cNvSpPr>
            <a:spLocks noGrp="1"/>
          </p:cNvSpPr>
          <p:nvPr>
            <p:ph type="body" sz="quarter" idx="27"/>
          </p:nvPr>
        </p:nvSpPr>
        <p:spPr>
          <a:xfrm>
            <a:off x="4430513" y="5379767"/>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9B5A5848-7823-16F8-5130-67391ED473E0}"/>
              </a:ext>
            </a:extLst>
          </p:cNvPr>
          <p:cNvSpPr>
            <a:spLocks noGrp="1"/>
          </p:cNvSpPr>
          <p:nvPr>
            <p:ph type="body" sz="quarter" idx="28"/>
          </p:nvPr>
        </p:nvSpPr>
        <p:spPr>
          <a:xfrm>
            <a:off x="4430513" y="5974912"/>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Decorative - Dash">
            <a:extLst>
              <a:ext uri="{FF2B5EF4-FFF2-40B4-BE49-F238E27FC236}">
                <a16:creationId xmlns:a16="http://schemas.microsoft.com/office/drawing/2014/main" id="{35E222F8-6BB0-5A68-6225-FAFA6EB8A706}"/>
              </a:ext>
              <a:ext uri="{C183D7F6-B498-43B3-948B-1728B52AA6E4}">
                <adec:decorative xmlns:adec="http://schemas.microsoft.com/office/drawing/2017/decorative" val="1"/>
              </a:ext>
            </a:extLst>
          </p:cNvPr>
          <p:cNvSpPr/>
          <p:nvPr userDrawn="1"/>
        </p:nvSpPr>
        <p:spPr>
          <a:xfrm>
            <a:off x="8394695"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21" name="Text Placeholder 12">
            <a:extLst>
              <a:ext uri="{FF2B5EF4-FFF2-40B4-BE49-F238E27FC236}">
                <a16:creationId xmlns:a16="http://schemas.microsoft.com/office/drawing/2014/main" id="{5844047A-37B5-FBF8-9F43-89A0695DDBC0}"/>
              </a:ext>
            </a:extLst>
          </p:cNvPr>
          <p:cNvSpPr>
            <a:spLocks noGrp="1"/>
          </p:cNvSpPr>
          <p:nvPr>
            <p:ph type="body" sz="quarter" idx="29"/>
          </p:nvPr>
        </p:nvSpPr>
        <p:spPr>
          <a:xfrm>
            <a:off x="8281297" y="41691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ext Placeholder 12">
            <a:extLst>
              <a:ext uri="{FF2B5EF4-FFF2-40B4-BE49-F238E27FC236}">
                <a16:creationId xmlns:a16="http://schemas.microsoft.com/office/drawing/2014/main" id="{69115437-1045-0DBC-DCCA-AF14A4E9E095}"/>
              </a:ext>
            </a:extLst>
          </p:cNvPr>
          <p:cNvSpPr>
            <a:spLocks noGrp="1"/>
          </p:cNvSpPr>
          <p:nvPr>
            <p:ph type="body" sz="quarter" idx="30"/>
          </p:nvPr>
        </p:nvSpPr>
        <p:spPr>
          <a:xfrm>
            <a:off x="8281297" y="4632791"/>
            <a:ext cx="3740908" cy="430079"/>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F99B8C86-A9F6-6C9D-5D68-CD66170533B8}"/>
              </a:ext>
            </a:extLst>
          </p:cNvPr>
          <p:cNvSpPr>
            <a:spLocks noGrp="1"/>
          </p:cNvSpPr>
          <p:nvPr>
            <p:ph type="body" sz="quarter" idx="31"/>
          </p:nvPr>
        </p:nvSpPr>
        <p:spPr>
          <a:xfrm>
            <a:off x="8281297" y="5379767"/>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B24993A9-AE71-23E4-5DAB-37D933D2954B}"/>
              </a:ext>
            </a:extLst>
          </p:cNvPr>
          <p:cNvSpPr>
            <a:spLocks noGrp="1"/>
          </p:cNvSpPr>
          <p:nvPr>
            <p:ph type="body" sz="quarter" idx="32"/>
          </p:nvPr>
        </p:nvSpPr>
        <p:spPr>
          <a:xfrm>
            <a:off x="8281297" y="5974912"/>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157682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Speaker Bio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5" name="Picture Placeholder 4">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457200" y="2036937"/>
            <a:ext cx="1392063" cy="1392063"/>
          </a:xfrm>
          <a:prstGeom prst="ellipse">
            <a:avLst/>
          </a:prstGeom>
        </p:spPr>
        <p:txBody>
          <a:bodyPr/>
          <a:lstStyle>
            <a:lvl1pPr marL="0" indent="0">
              <a:buNone/>
              <a:defRPr>
                <a:noFill/>
              </a:defRPr>
            </a:lvl1pPr>
          </a:lstStyle>
          <a:p>
            <a:r>
              <a:rPr lang="en-US"/>
              <a:t>v</a:t>
            </a:r>
          </a:p>
        </p:txBody>
      </p:sp>
      <p:sp>
        <p:nvSpPr>
          <p:cNvPr id="3" name="Date Placeholder 2">
            <a:extLst>
              <a:ext uri="{FF2B5EF4-FFF2-40B4-BE49-F238E27FC236}">
                <a16:creationId xmlns:a16="http://schemas.microsoft.com/office/drawing/2014/main" id="{676AAB96-4FAF-41A9-B7AF-D5978206095D}"/>
              </a:ext>
              <a:ext uri="{C183D7F6-B498-43B3-948B-1728B52AA6E4}">
                <adec:decorative xmlns:adec="http://schemas.microsoft.com/office/drawing/2017/decorative" val="1"/>
              </a:ext>
            </a:extLst>
          </p:cNvPr>
          <p:cNvSpPr>
            <a:spLocks noGrp="1"/>
          </p:cNvSpPr>
          <p:nvPr>
            <p:ph type="dt" sz="half" idx="15"/>
          </p:nvPr>
        </p:nvSpPr>
        <p:spPr/>
        <p:txBody>
          <a:bodyPr/>
          <a:lstStyle/>
          <a:p>
            <a:fld id="{1E5358D1-79CF-DE4F-A686-B9E8FC8A73FF}" type="datetimeFigureOut">
              <a:rPr lang="en-US" smtClean="0"/>
              <a:pPr/>
              <a:t>4/26/2023</a:t>
            </a:fld>
            <a:endParaRPr lang="en-US"/>
          </a:p>
        </p:txBody>
      </p:sp>
      <p:pic>
        <p:nvPicPr>
          <p:cNvPr id="6" name="Microsoft Logo">
            <a:extLst>
              <a:ext uri="{FF2B5EF4-FFF2-40B4-BE49-F238E27FC236}">
                <a16:creationId xmlns:a16="http://schemas.microsoft.com/office/drawing/2014/main" id="{DC7F85E5-ADEA-9263-5C80-6964774814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
        <p:nvSpPr>
          <p:cNvPr id="32" name="Decorative - Dash">
            <a:extLst>
              <a:ext uri="{FF2B5EF4-FFF2-40B4-BE49-F238E27FC236}">
                <a16:creationId xmlns:a16="http://schemas.microsoft.com/office/drawing/2014/main" id="{F65C9715-5815-39A7-7C7E-B07B78110128}"/>
              </a:ext>
              <a:ext uri="{C183D7F6-B498-43B3-948B-1728B52AA6E4}">
                <adec:decorative xmlns:adec="http://schemas.microsoft.com/office/drawing/2017/decorative" val="1"/>
              </a:ext>
            </a:extLst>
          </p:cNvPr>
          <p:cNvSpPr/>
          <p:nvPr userDrawn="1"/>
        </p:nvSpPr>
        <p:spPr>
          <a:xfrm>
            <a:off x="2318870" y="315176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50" name="Text Placeholder 12">
            <a:extLst>
              <a:ext uri="{FF2B5EF4-FFF2-40B4-BE49-F238E27FC236}">
                <a16:creationId xmlns:a16="http://schemas.microsoft.com/office/drawing/2014/main" id="{040C10F2-970B-433A-A874-3D5DFFF9794A}"/>
              </a:ext>
            </a:extLst>
          </p:cNvPr>
          <p:cNvSpPr>
            <a:spLocks noGrp="1"/>
          </p:cNvSpPr>
          <p:nvPr>
            <p:ph type="body" sz="quarter" idx="17"/>
          </p:nvPr>
        </p:nvSpPr>
        <p:spPr>
          <a:xfrm>
            <a:off x="2209754" y="21028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2">
            <a:extLst>
              <a:ext uri="{FF2B5EF4-FFF2-40B4-BE49-F238E27FC236}">
                <a16:creationId xmlns:a16="http://schemas.microsoft.com/office/drawing/2014/main" id="{3C9A740C-1DCF-BDD8-DF44-272A53C57236}"/>
              </a:ext>
            </a:extLst>
          </p:cNvPr>
          <p:cNvSpPr>
            <a:spLocks noGrp="1"/>
          </p:cNvSpPr>
          <p:nvPr>
            <p:ph type="body" sz="quarter" idx="27"/>
          </p:nvPr>
        </p:nvSpPr>
        <p:spPr>
          <a:xfrm>
            <a:off x="2209754" y="2569215"/>
            <a:ext cx="3740908" cy="430079"/>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FF401B9-560C-F1A6-8FFB-58018CCAB86F}"/>
              </a:ext>
            </a:extLst>
          </p:cNvPr>
          <p:cNvSpPr>
            <a:spLocks noGrp="1"/>
          </p:cNvSpPr>
          <p:nvPr>
            <p:ph type="body" sz="quarter" idx="28" hasCustomPrompt="1"/>
          </p:nvPr>
        </p:nvSpPr>
        <p:spPr>
          <a:xfrm>
            <a:off x="2209754" y="3429000"/>
            <a:ext cx="3740908" cy="358541"/>
          </a:xfrm>
        </p:spPr>
        <p:txBody>
          <a:bodyPr>
            <a:noAutofit/>
          </a:bodyPr>
          <a:lstStyle>
            <a:lvl1pPr marL="0" indent="0">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55" name="Text Placeholder 12">
            <a:extLst>
              <a:ext uri="{FF2B5EF4-FFF2-40B4-BE49-F238E27FC236}">
                <a16:creationId xmlns:a16="http://schemas.microsoft.com/office/drawing/2014/main" id="{C7BDC3CE-E8B1-A22D-57FD-AC89F47B2E9E}"/>
              </a:ext>
            </a:extLst>
          </p:cNvPr>
          <p:cNvSpPr>
            <a:spLocks noGrp="1"/>
          </p:cNvSpPr>
          <p:nvPr>
            <p:ph type="body" sz="quarter" idx="29" hasCustomPrompt="1"/>
          </p:nvPr>
        </p:nvSpPr>
        <p:spPr>
          <a:xfrm>
            <a:off x="481315" y="3429000"/>
            <a:ext cx="1367948" cy="358541"/>
          </a:xfrm>
        </p:spPr>
        <p:txBody>
          <a:bodyPr>
            <a:noAutofit/>
          </a:bodyPr>
          <a:lstStyle>
            <a:lvl1pPr marL="0" indent="0" algn="ctr">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56" name="Picture Placeholder 4">
            <a:extLst>
              <a:ext uri="{FF2B5EF4-FFF2-40B4-BE49-F238E27FC236}">
                <a16:creationId xmlns:a16="http://schemas.microsoft.com/office/drawing/2014/main" id="{46C3A71D-FC66-ABB2-1B9E-5C36739698BC}"/>
              </a:ext>
            </a:extLst>
          </p:cNvPr>
          <p:cNvSpPr>
            <a:spLocks noGrp="1"/>
          </p:cNvSpPr>
          <p:nvPr>
            <p:ph type="pic" sz="quarter" idx="30" hasCustomPrompt="1"/>
          </p:nvPr>
        </p:nvSpPr>
        <p:spPr>
          <a:xfrm>
            <a:off x="457200" y="4044157"/>
            <a:ext cx="1392063" cy="1392063"/>
          </a:xfrm>
          <a:prstGeom prst="ellipse">
            <a:avLst/>
          </a:prstGeom>
        </p:spPr>
        <p:txBody>
          <a:bodyPr/>
          <a:lstStyle>
            <a:lvl1pPr marL="0" indent="0">
              <a:buNone/>
              <a:defRPr>
                <a:noFill/>
              </a:defRPr>
            </a:lvl1pPr>
          </a:lstStyle>
          <a:p>
            <a:r>
              <a:rPr lang="en-US"/>
              <a:t>v</a:t>
            </a:r>
          </a:p>
        </p:txBody>
      </p:sp>
      <p:sp>
        <p:nvSpPr>
          <p:cNvPr id="57" name="Decorative - Dash">
            <a:extLst>
              <a:ext uri="{FF2B5EF4-FFF2-40B4-BE49-F238E27FC236}">
                <a16:creationId xmlns:a16="http://schemas.microsoft.com/office/drawing/2014/main" id="{EF9FA3BF-D6E4-AEAC-B1AD-25E8C2EFDD09}"/>
              </a:ext>
              <a:ext uri="{C183D7F6-B498-43B3-948B-1728B52AA6E4}">
                <adec:decorative xmlns:adec="http://schemas.microsoft.com/office/drawing/2017/decorative" val="1"/>
              </a:ext>
            </a:extLst>
          </p:cNvPr>
          <p:cNvSpPr/>
          <p:nvPr userDrawn="1"/>
        </p:nvSpPr>
        <p:spPr>
          <a:xfrm>
            <a:off x="2318870" y="515898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58" name="Text Placeholder 12">
            <a:extLst>
              <a:ext uri="{FF2B5EF4-FFF2-40B4-BE49-F238E27FC236}">
                <a16:creationId xmlns:a16="http://schemas.microsoft.com/office/drawing/2014/main" id="{23D09CCC-90F3-1CCF-F753-E602B90204F2}"/>
              </a:ext>
            </a:extLst>
          </p:cNvPr>
          <p:cNvSpPr>
            <a:spLocks noGrp="1"/>
          </p:cNvSpPr>
          <p:nvPr>
            <p:ph type="body" sz="quarter" idx="31"/>
          </p:nvPr>
        </p:nvSpPr>
        <p:spPr>
          <a:xfrm>
            <a:off x="2209754" y="411007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9" name="Text Placeholder 12">
            <a:extLst>
              <a:ext uri="{FF2B5EF4-FFF2-40B4-BE49-F238E27FC236}">
                <a16:creationId xmlns:a16="http://schemas.microsoft.com/office/drawing/2014/main" id="{3779FEEC-3B93-E228-312A-5F990414384B}"/>
              </a:ext>
            </a:extLst>
          </p:cNvPr>
          <p:cNvSpPr>
            <a:spLocks noGrp="1"/>
          </p:cNvSpPr>
          <p:nvPr>
            <p:ph type="body" sz="quarter" idx="32"/>
          </p:nvPr>
        </p:nvSpPr>
        <p:spPr>
          <a:xfrm>
            <a:off x="2209754" y="4576435"/>
            <a:ext cx="3740908" cy="430079"/>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0" name="Text Placeholder 12">
            <a:extLst>
              <a:ext uri="{FF2B5EF4-FFF2-40B4-BE49-F238E27FC236}">
                <a16:creationId xmlns:a16="http://schemas.microsoft.com/office/drawing/2014/main" id="{12628AD8-F7CB-90FE-BF0D-FC4D57B8155F}"/>
              </a:ext>
            </a:extLst>
          </p:cNvPr>
          <p:cNvSpPr>
            <a:spLocks noGrp="1"/>
          </p:cNvSpPr>
          <p:nvPr>
            <p:ph type="body" sz="quarter" idx="33" hasCustomPrompt="1"/>
          </p:nvPr>
        </p:nvSpPr>
        <p:spPr>
          <a:xfrm>
            <a:off x="2209754" y="5436220"/>
            <a:ext cx="3740908" cy="358541"/>
          </a:xfrm>
        </p:spPr>
        <p:txBody>
          <a:bodyPr>
            <a:noAutofit/>
          </a:bodyPr>
          <a:lstStyle>
            <a:lvl1pPr marL="0" indent="0">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1" name="Text Placeholder 12">
            <a:extLst>
              <a:ext uri="{FF2B5EF4-FFF2-40B4-BE49-F238E27FC236}">
                <a16:creationId xmlns:a16="http://schemas.microsoft.com/office/drawing/2014/main" id="{6124ADD7-BE5A-30BA-A92E-04C5E1FF1174}"/>
              </a:ext>
            </a:extLst>
          </p:cNvPr>
          <p:cNvSpPr>
            <a:spLocks noGrp="1"/>
          </p:cNvSpPr>
          <p:nvPr>
            <p:ph type="body" sz="quarter" idx="34" hasCustomPrompt="1"/>
          </p:nvPr>
        </p:nvSpPr>
        <p:spPr>
          <a:xfrm>
            <a:off x="481315" y="5436220"/>
            <a:ext cx="1367948" cy="358541"/>
          </a:xfrm>
        </p:spPr>
        <p:txBody>
          <a:bodyPr>
            <a:noAutofit/>
          </a:bodyPr>
          <a:lstStyle>
            <a:lvl1pPr marL="0" indent="0" algn="ctr">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2" name="Picture Placeholder 4">
            <a:extLst>
              <a:ext uri="{FF2B5EF4-FFF2-40B4-BE49-F238E27FC236}">
                <a16:creationId xmlns:a16="http://schemas.microsoft.com/office/drawing/2014/main" id="{832DFDE5-DF88-7281-5C07-F808067AA29A}"/>
              </a:ext>
            </a:extLst>
          </p:cNvPr>
          <p:cNvSpPr>
            <a:spLocks noGrp="1"/>
          </p:cNvSpPr>
          <p:nvPr>
            <p:ph type="pic" sz="quarter" idx="35" hasCustomPrompt="1"/>
          </p:nvPr>
        </p:nvSpPr>
        <p:spPr>
          <a:xfrm>
            <a:off x="6244683" y="2036937"/>
            <a:ext cx="1392063" cy="1392063"/>
          </a:xfrm>
          <a:prstGeom prst="ellipse">
            <a:avLst/>
          </a:prstGeom>
        </p:spPr>
        <p:txBody>
          <a:bodyPr/>
          <a:lstStyle>
            <a:lvl1pPr marL="0" indent="0">
              <a:buNone/>
              <a:defRPr>
                <a:noFill/>
              </a:defRPr>
            </a:lvl1pPr>
          </a:lstStyle>
          <a:p>
            <a:r>
              <a:rPr lang="en-US"/>
              <a:t>v</a:t>
            </a:r>
          </a:p>
        </p:txBody>
      </p:sp>
      <p:sp>
        <p:nvSpPr>
          <p:cNvPr id="63" name="Decorative - Dash">
            <a:extLst>
              <a:ext uri="{FF2B5EF4-FFF2-40B4-BE49-F238E27FC236}">
                <a16:creationId xmlns:a16="http://schemas.microsoft.com/office/drawing/2014/main" id="{81605164-2238-7C94-1209-EB48F925E1B4}"/>
              </a:ext>
              <a:ext uri="{C183D7F6-B498-43B3-948B-1728B52AA6E4}">
                <adec:decorative xmlns:adec="http://schemas.microsoft.com/office/drawing/2017/decorative" val="1"/>
              </a:ext>
            </a:extLst>
          </p:cNvPr>
          <p:cNvSpPr/>
          <p:nvPr userDrawn="1"/>
        </p:nvSpPr>
        <p:spPr>
          <a:xfrm>
            <a:off x="8106353" y="315176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64" name="Text Placeholder 12">
            <a:extLst>
              <a:ext uri="{FF2B5EF4-FFF2-40B4-BE49-F238E27FC236}">
                <a16:creationId xmlns:a16="http://schemas.microsoft.com/office/drawing/2014/main" id="{07F1C61F-8E97-982B-9194-F752F4667256}"/>
              </a:ext>
            </a:extLst>
          </p:cNvPr>
          <p:cNvSpPr>
            <a:spLocks noGrp="1"/>
          </p:cNvSpPr>
          <p:nvPr>
            <p:ph type="body" sz="quarter" idx="36"/>
          </p:nvPr>
        </p:nvSpPr>
        <p:spPr>
          <a:xfrm>
            <a:off x="7997237" y="21028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5" name="Text Placeholder 12">
            <a:extLst>
              <a:ext uri="{FF2B5EF4-FFF2-40B4-BE49-F238E27FC236}">
                <a16:creationId xmlns:a16="http://schemas.microsoft.com/office/drawing/2014/main" id="{6953D7AD-E90F-3EFA-8D46-18739C06D746}"/>
              </a:ext>
            </a:extLst>
          </p:cNvPr>
          <p:cNvSpPr>
            <a:spLocks noGrp="1"/>
          </p:cNvSpPr>
          <p:nvPr>
            <p:ph type="body" sz="quarter" idx="37"/>
          </p:nvPr>
        </p:nvSpPr>
        <p:spPr>
          <a:xfrm>
            <a:off x="7997237" y="2569215"/>
            <a:ext cx="3740908" cy="430079"/>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6" name="Text Placeholder 12">
            <a:extLst>
              <a:ext uri="{FF2B5EF4-FFF2-40B4-BE49-F238E27FC236}">
                <a16:creationId xmlns:a16="http://schemas.microsoft.com/office/drawing/2014/main" id="{6A8AF73E-7159-6E7E-4AF5-0C3A9AB5A5FD}"/>
              </a:ext>
            </a:extLst>
          </p:cNvPr>
          <p:cNvSpPr>
            <a:spLocks noGrp="1"/>
          </p:cNvSpPr>
          <p:nvPr>
            <p:ph type="body" sz="quarter" idx="38" hasCustomPrompt="1"/>
          </p:nvPr>
        </p:nvSpPr>
        <p:spPr>
          <a:xfrm>
            <a:off x="7997237" y="3429000"/>
            <a:ext cx="3740908" cy="358541"/>
          </a:xfrm>
        </p:spPr>
        <p:txBody>
          <a:bodyPr>
            <a:noAutofit/>
          </a:bodyPr>
          <a:lstStyle>
            <a:lvl1pPr marL="0" indent="0">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7" name="Text Placeholder 12">
            <a:extLst>
              <a:ext uri="{FF2B5EF4-FFF2-40B4-BE49-F238E27FC236}">
                <a16:creationId xmlns:a16="http://schemas.microsoft.com/office/drawing/2014/main" id="{BDD8DCBC-BC3A-BCAB-D53C-D8659FA92859}"/>
              </a:ext>
            </a:extLst>
          </p:cNvPr>
          <p:cNvSpPr>
            <a:spLocks noGrp="1"/>
          </p:cNvSpPr>
          <p:nvPr>
            <p:ph type="body" sz="quarter" idx="39" hasCustomPrompt="1"/>
          </p:nvPr>
        </p:nvSpPr>
        <p:spPr>
          <a:xfrm>
            <a:off x="6268798" y="3429000"/>
            <a:ext cx="1367948" cy="358541"/>
          </a:xfrm>
        </p:spPr>
        <p:txBody>
          <a:bodyPr>
            <a:noAutofit/>
          </a:bodyPr>
          <a:lstStyle>
            <a:lvl1pPr marL="0" indent="0" algn="ctr">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8" name="Picture Placeholder 4">
            <a:extLst>
              <a:ext uri="{FF2B5EF4-FFF2-40B4-BE49-F238E27FC236}">
                <a16:creationId xmlns:a16="http://schemas.microsoft.com/office/drawing/2014/main" id="{C774141A-F02F-904D-1BB7-FB6C4C2EEE17}"/>
              </a:ext>
            </a:extLst>
          </p:cNvPr>
          <p:cNvSpPr>
            <a:spLocks noGrp="1"/>
          </p:cNvSpPr>
          <p:nvPr>
            <p:ph type="pic" sz="quarter" idx="40" hasCustomPrompt="1"/>
          </p:nvPr>
        </p:nvSpPr>
        <p:spPr>
          <a:xfrm>
            <a:off x="6244683" y="4044157"/>
            <a:ext cx="1392063" cy="1392063"/>
          </a:xfrm>
          <a:prstGeom prst="ellipse">
            <a:avLst/>
          </a:prstGeom>
        </p:spPr>
        <p:txBody>
          <a:bodyPr/>
          <a:lstStyle>
            <a:lvl1pPr marL="0" indent="0">
              <a:buNone/>
              <a:defRPr>
                <a:noFill/>
              </a:defRPr>
            </a:lvl1pPr>
          </a:lstStyle>
          <a:p>
            <a:r>
              <a:rPr lang="en-US"/>
              <a:t>v</a:t>
            </a:r>
          </a:p>
        </p:txBody>
      </p:sp>
      <p:sp>
        <p:nvSpPr>
          <p:cNvPr id="69" name="Decorative - Dash">
            <a:extLst>
              <a:ext uri="{FF2B5EF4-FFF2-40B4-BE49-F238E27FC236}">
                <a16:creationId xmlns:a16="http://schemas.microsoft.com/office/drawing/2014/main" id="{0DA96AEE-EDCC-6AE3-3F41-616C48915317}"/>
              </a:ext>
              <a:ext uri="{C183D7F6-B498-43B3-948B-1728B52AA6E4}">
                <adec:decorative xmlns:adec="http://schemas.microsoft.com/office/drawing/2017/decorative" val="1"/>
              </a:ext>
            </a:extLst>
          </p:cNvPr>
          <p:cNvSpPr/>
          <p:nvPr userDrawn="1"/>
        </p:nvSpPr>
        <p:spPr>
          <a:xfrm>
            <a:off x="8106353" y="515898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70" name="Text Placeholder 12">
            <a:extLst>
              <a:ext uri="{FF2B5EF4-FFF2-40B4-BE49-F238E27FC236}">
                <a16:creationId xmlns:a16="http://schemas.microsoft.com/office/drawing/2014/main" id="{1E7B7EC1-7BCB-094B-2010-88276D486687}"/>
              </a:ext>
            </a:extLst>
          </p:cNvPr>
          <p:cNvSpPr>
            <a:spLocks noGrp="1"/>
          </p:cNvSpPr>
          <p:nvPr>
            <p:ph type="body" sz="quarter" idx="41"/>
          </p:nvPr>
        </p:nvSpPr>
        <p:spPr>
          <a:xfrm>
            <a:off x="7997237" y="411007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1" name="Text Placeholder 12">
            <a:extLst>
              <a:ext uri="{FF2B5EF4-FFF2-40B4-BE49-F238E27FC236}">
                <a16:creationId xmlns:a16="http://schemas.microsoft.com/office/drawing/2014/main" id="{E3A76DC7-99A0-329B-BB35-7D0EEB8721CF}"/>
              </a:ext>
            </a:extLst>
          </p:cNvPr>
          <p:cNvSpPr>
            <a:spLocks noGrp="1"/>
          </p:cNvSpPr>
          <p:nvPr>
            <p:ph type="body" sz="quarter" idx="42"/>
          </p:nvPr>
        </p:nvSpPr>
        <p:spPr>
          <a:xfrm>
            <a:off x="7997237" y="4576435"/>
            <a:ext cx="3740908" cy="430079"/>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2" name="Text Placeholder 12">
            <a:extLst>
              <a:ext uri="{FF2B5EF4-FFF2-40B4-BE49-F238E27FC236}">
                <a16:creationId xmlns:a16="http://schemas.microsoft.com/office/drawing/2014/main" id="{018692AE-9066-86B2-C331-6E65C9356269}"/>
              </a:ext>
            </a:extLst>
          </p:cNvPr>
          <p:cNvSpPr>
            <a:spLocks noGrp="1"/>
          </p:cNvSpPr>
          <p:nvPr>
            <p:ph type="body" sz="quarter" idx="43" hasCustomPrompt="1"/>
          </p:nvPr>
        </p:nvSpPr>
        <p:spPr>
          <a:xfrm>
            <a:off x="7997237" y="5436220"/>
            <a:ext cx="3740908" cy="358541"/>
          </a:xfrm>
        </p:spPr>
        <p:txBody>
          <a:bodyPr>
            <a:noAutofit/>
          </a:bodyPr>
          <a:lstStyle>
            <a:lvl1pPr marL="0" indent="0">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73" name="Text Placeholder 12">
            <a:extLst>
              <a:ext uri="{FF2B5EF4-FFF2-40B4-BE49-F238E27FC236}">
                <a16:creationId xmlns:a16="http://schemas.microsoft.com/office/drawing/2014/main" id="{A07D3F1F-D3D5-480B-4C63-E2081DE395EB}"/>
              </a:ext>
            </a:extLst>
          </p:cNvPr>
          <p:cNvSpPr>
            <a:spLocks noGrp="1"/>
          </p:cNvSpPr>
          <p:nvPr>
            <p:ph type="body" sz="quarter" idx="44" hasCustomPrompt="1"/>
          </p:nvPr>
        </p:nvSpPr>
        <p:spPr>
          <a:xfrm>
            <a:off x="6268798" y="5436220"/>
            <a:ext cx="1367948" cy="358541"/>
          </a:xfrm>
        </p:spPr>
        <p:txBody>
          <a:bodyPr>
            <a:noAutofit/>
          </a:bodyPr>
          <a:lstStyle>
            <a:lvl1pPr marL="0" indent="0" algn="ctr">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Tree>
    <p:extLst>
      <p:ext uri="{BB962C8B-B14F-4D97-AF65-F5344CB8AC3E}">
        <p14:creationId xmlns:p14="http://schemas.microsoft.com/office/powerpoint/2010/main" val="989055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4/26/2023</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935327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 Table_Light">
    <p:bg>
      <p:bgPr>
        <a:solidFill>
          <a:srgbClr val="E8EFFF">
            <a:alpha val="29995"/>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4/26/2023</a:t>
            </a:fld>
            <a:endParaRPr lang="en-US"/>
          </a:p>
        </p:txBody>
      </p:sp>
      <p:pic>
        <p:nvPicPr>
          <p:cNvPr id="10" name="Decorative - Art" descr="Logo&#10;&#10;Description automatically generated with medium confidence">
            <a:extLst>
              <a:ext uri="{FF2B5EF4-FFF2-40B4-BE49-F238E27FC236}">
                <a16:creationId xmlns:a16="http://schemas.microsoft.com/office/drawing/2014/main" id="{D04AC0A5-7269-19DA-7AE6-F1A61EE8A8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3553" y="4235505"/>
            <a:ext cx="2881440" cy="2881440"/>
          </a:xfrm>
          <a:prstGeom prst="rect">
            <a:avLst/>
          </a:prstGeom>
        </p:spPr>
      </p:pic>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Tree>
    <p:extLst>
      <p:ext uri="{BB962C8B-B14F-4D97-AF65-F5344CB8AC3E}">
        <p14:creationId xmlns:p14="http://schemas.microsoft.com/office/powerpoint/2010/main" val="1447237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pic>
        <p:nvPicPr>
          <p:cNvPr id="10" name="Picture 9" descr="Logo&#10;&#10;Description automatically generated with medium confidence">
            <a:extLst>
              <a:ext uri="{FF2B5EF4-FFF2-40B4-BE49-F238E27FC236}">
                <a16:creationId xmlns:a16="http://schemas.microsoft.com/office/drawing/2014/main" id="{8B56C0C1-1204-7601-E440-00BF755C2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3553" y="4235505"/>
            <a:ext cx="2881440" cy="2881440"/>
          </a:xfrm>
          <a:prstGeom prst="rect">
            <a:avLst/>
          </a:prstGeom>
        </p:spPr>
      </p:pic>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Tree>
    <p:extLst>
      <p:ext uri="{BB962C8B-B14F-4D97-AF65-F5344CB8AC3E}">
        <p14:creationId xmlns:p14="http://schemas.microsoft.com/office/powerpoint/2010/main" val="2958954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4/26/2023</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168736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 Triple Column-Lis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7BA170-8734-A848-AA48-B8C9FFFC8E22}"/>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4/26/2023</a:t>
            </a:fld>
            <a:endParaRPr lang="en-US"/>
          </a:p>
        </p:txBody>
      </p:sp>
      <p:pic>
        <p:nvPicPr>
          <p:cNvPr id="4" name="Microsoft Logo">
            <a:extLst>
              <a:ext uri="{FF2B5EF4-FFF2-40B4-BE49-F238E27FC236}">
                <a16:creationId xmlns:a16="http://schemas.microsoft.com/office/drawing/2014/main" id="{13CCB756-FB31-E9AF-33E1-2947E74E682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3840303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asic - For Content_L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442E5A6-2D6B-004E-8C21-34BF0BB32659}"/>
              </a:ext>
            </a:extLst>
          </p:cNvPr>
          <p:cNvSpPr>
            <a:spLocks noGrp="1"/>
          </p:cNvSpPr>
          <p:nvPr>
            <p:ph type="pic" sz="quarter" idx="10"/>
          </p:nvPr>
        </p:nvSpPr>
        <p:spPr>
          <a:xfrm>
            <a:off x="457200" y="822324"/>
            <a:ext cx="11297797" cy="5295199"/>
          </a:xfrm>
        </p:spPr>
        <p:txBody>
          <a:bodyPr/>
          <a:lstStyle>
            <a:lvl1pPr>
              <a:defRPr>
                <a:noFill/>
              </a:defRPr>
            </a:lvl1pPr>
          </a:lstStyle>
          <a:p>
            <a:endParaRPr lang="en-US"/>
          </a:p>
        </p:txBody>
      </p:sp>
      <p:sp>
        <p:nvSpPr>
          <p:cNvPr id="4" name="Date Placeholder 3">
            <a:extLst>
              <a:ext uri="{FF2B5EF4-FFF2-40B4-BE49-F238E27FC236}">
                <a16:creationId xmlns:a16="http://schemas.microsoft.com/office/drawing/2014/main" id="{02A2FFF6-BC98-B149-ABF7-0B08EF9FE745}"/>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4/26/2023</a:t>
            </a:fld>
            <a:endParaRPr lang="en-US"/>
          </a:p>
        </p:txBody>
      </p:sp>
      <p:pic>
        <p:nvPicPr>
          <p:cNvPr id="8" name="Picture 7" descr="Logo&#10;&#10;Description automatically generated with medium confidence">
            <a:extLst>
              <a:ext uri="{FF2B5EF4-FFF2-40B4-BE49-F238E27FC236}">
                <a16:creationId xmlns:a16="http://schemas.microsoft.com/office/drawing/2014/main" id="{8AA62C1F-30F8-DABA-1ACC-13FB7113BC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3553" y="4235505"/>
            <a:ext cx="2881440" cy="2881440"/>
          </a:xfrm>
          <a:prstGeom prst="rect">
            <a:avLst/>
          </a:prstGeom>
        </p:spPr>
      </p:pic>
      <p:pic>
        <p:nvPicPr>
          <p:cNvPr id="2" name="Microsoft Logo">
            <a:extLst>
              <a:ext uri="{FF2B5EF4-FFF2-40B4-BE49-F238E27FC236}">
                <a16:creationId xmlns:a16="http://schemas.microsoft.com/office/drawing/2014/main" id="{9E5A133F-5694-57CB-9705-E49327D88B4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Tree>
    <p:extLst>
      <p:ext uri="{BB962C8B-B14F-4D97-AF65-F5344CB8AC3E}">
        <p14:creationId xmlns:p14="http://schemas.microsoft.com/office/powerpoint/2010/main" val="1855873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hank You_Light">
    <p:spTree>
      <p:nvGrpSpPr>
        <p:cNvPr id="1" name=""/>
        <p:cNvGrpSpPr/>
        <p:nvPr/>
      </p:nvGrpSpPr>
      <p:grpSpPr>
        <a:xfrm>
          <a:off x="0" y="0"/>
          <a:ext cx="0" cy="0"/>
          <a:chOff x="0" y="0"/>
          <a:chExt cx="0" cy="0"/>
        </a:xfrm>
      </p:grpSpPr>
      <p:pic>
        <p:nvPicPr>
          <p:cNvPr id="8" name="Picture 7" descr="A picture containing indoor&#10;&#10;Description automatically generated">
            <a:extLst>
              <a:ext uri="{FF2B5EF4-FFF2-40B4-BE49-F238E27FC236}">
                <a16:creationId xmlns:a16="http://schemas.microsoft.com/office/drawing/2014/main" id="{77C5E61D-1DFA-EAAE-93E3-8F40C6AB6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261" y="0"/>
            <a:ext cx="10128739" cy="6858000"/>
          </a:xfrm>
          <a:prstGeom prst="rect">
            <a:avLst/>
          </a:prstGeom>
        </p:spPr>
      </p:pic>
      <p:sp>
        <p:nvSpPr>
          <p:cNvPr id="5" name="Rectangle 4">
            <a:extLst>
              <a:ext uri="{FF2B5EF4-FFF2-40B4-BE49-F238E27FC236}">
                <a16:creationId xmlns:a16="http://schemas.microsoft.com/office/drawing/2014/main" id="{F5DC5D89-9101-2E21-24DE-F6EEC8BADCCE}"/>
              </a:ext>
            </a:extLst>
          </p:cNvPr>
          <p:cNvSpPr/>
          <p:nvPr userDrawn="1"/>
        </p:nvSpPr>
        <p:spPr>
          <a:xfrm>
            <a:off x="0" y="0"/>
            <a:ext cx="9718535"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5B7095-C5B9-4A87-BDE8-CD4CE3D211CF}"/>
              </a:ext>
            </a:extLst>
          </p:cNvPr>
          <p:cNvSpPr>
            <a:spLocks noGrp="1"/>
          </p:cNvSpPr>
          <p:nvPr>
            <p:ph type="title" hasCustomPrompt="1"/>
          </p:nvPr>
        </p:nvSpPr>
        <p:spPr>
          <a:xfrm>
            <a:off x="698418" y="3260462"/>
            <a:ext cx="10925120" cy="567566"/>
          </a:xfrm>
        </p:spPr>
        <p:txBody>
          <a:bodyPr>
            <a:normAutofit/>
          </a:bodyPr>
          <a:lstStyle>
            <a:lvl1pPr>
              <a:defRPr sz="2600">
                <a:solidFill>
                  <a:srgbClr val="2A436E"/>
                </a:solidFill>
              </a:defRPr>
            </a:lvl1pPr>
          </a:lstStyle>
          <a:p>
            <a:r>
              <a:rPr lang="en-US"/>
              <a:t>Thank You!</a:t>
            </a:r>
          </a:p>
        </p:txBody>
      </p:sp>
      <p:sp>
        <p:nvSpPr>
          <p:cNvPr id="4" name="Date Placeholder 3">
            <a:extLst>
              <a:ext uri="{FF2B5EF4-FFF2-40B4-BE49-F238E27FC236}">
                <a16:creationId xmlns:a16="http://schemas.microsoft.com/office/drawing/2014/main" id="{0F64A30A-A24C-4940-AB4A-5ACC272A6AEF}"/>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4/26/2023</a:t>
            </a:fld>
            <a:endParaRPr lang="en-US"/>
          </a:p>
        </p:txBody>
      </p:sp>
      <p:pic>
        <p:nvPicPr>
          <p:cNvPr id="9" name="Picture 8">
            <a:extLst>
              <a:ext uri="{FF2B5EF4-FFF2-40B4-BE49-F238E27FC236}">
                <a16:creationId xmlns:a16="http://schemas.microsoft.com/office/drawing/2014/main" id="{0007A58D-0470-34DF-1929-0C058108F79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68C48A76-5F28-9117-3756-AEEB093A49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1160" y="3111270"/>
            <a:ext cx="903478" cy="781856"/>
          </a:xfrm>
          <a:prstGeom prst="rect">
            <a:avLst/>
          </a:prstGeom>
        </p:spPr>
      </p:pic>
    </p:spTree>
    <p:extLst>
      <p:ext uri="{BB962C8B-B14F-4D97-AF65-F5344CB8AC3E}">
        <p14:creationId xmlns:p14="http://schemas.microsoft.com/office/powerpoint/2010/main" val="92616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2945341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9499734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a:extLst>
              <a:ext uri="{FF2B5EF4-FFF2-40B4-BE49-F238E27FC236}">
                <a16:creationId xmlns:a16="http://schemas.microsoft.com/office/drawing/2014/main" id="{E617DBDA-9B4E-CBAE-E3A6-935003022D53}"/>
              </a:ext>
            </a:extLst>
          </p:cNvPr>
          <p:cNvGrpSpPr/>
          <p:nvPr userDrawn="1"/>
        </p:nvGrpSpPr>
        <p:grpSpPr>
          <a:xfrm rot="5400000">
            <a:off x="11189800" y="1098293"/>
            <a:ext cx="2660134" cy="463547"/>
            <a:chOff x="585216" y="2810265"/>
            <a:chExt cx="6318959" cy="1101123"/>
          </a:xfrm>
        </p:grpSpPr>
        <p:sp>
          <p:nvSpPr>
            <p:cNvPr id="5" name="Rectangle 4">
              <a:extLst>
                <a:ext uri="{FF2B5EF4-FFF2-40B4-BE49-F238E27FC236}">
                  <a16:creationId xmlns:a16="http://schemas.microsoft.com/office/drawing/2014/main" id="{398FA476-8537-5AFF-9C19-50808EA7E625}"/>
                </a:ext>
              </a:extLst>
            </p:cNvPr>
            <p:cNvSpPr/>
            <p:nvPr userDrawn="1"/>
          </p:nvSpPr>
          <p:spPr bwMode="auto">
            <a:xfrm>
              <a:off x="585216" y="2810265"/>
              <a:ext cx="1101566" cy="110112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6" name="Rectangle 5">
              <a:extLst>
                <a:ext uri="{FF2B5EF4-FFF2-40B4-BE49-F238E27FC236}">
                  <a16:creationId xmlns:a16="http://schemas.microsoft.com/office/drawing/2014/main" id="{D6939B9C-5120-A4C0-C90D-281657779DB7}"/>
                </a:ext>
              </a:extLst>
            </p:cNvPr>
            <p:cNvSpPr/>
            <p:nvPr userDrawn="1"/>
          </p:nvSpPr>
          <p:spPr bwMode="auto">
            <a:xfrm>
              <a:off x="1776666" y="2810265"/>
              <a:ext cx="1101566" cy="110112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8" name="Rectangle 7">
              <a:extLst>
                <a:ext uri="{FF2B5EF4-FFF2-40B4-BE49-F238E27FC236}">
                  <a16:creationId xmlns:a16="http://schemas.microsoft.com/office/drawing/2014/main" id="{EF4E52C4-D1B2-1D21-6770-BEE61A1EBE36}"/>
                </a:ext>
              </a:extLst>
            </p:cNvPr>
            <p:cNvSpPr/>
            <p:nvPr userDrawn="1"/>
          </p:nvSpPr>
          <p:spPr bwMode="auto">
            <a:xfrm>
              <a:off x="2968116" y="2810265"/>
              <a:ext cx="1101566" cy="1101123"/>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4" name="Rectangle 33">
              <a:extLst>
                <a:ext uri="{FF2B5EF4-FFF2-40B4-BE49-F238E27FC236}">
                  <a16:creationId xmlns:a16="http://schemas.microsoft.com/office/drawing/2014/main" id="{413E91DA-09B8-97B3-9EFC-A675C2BD669D}"/>
                </a:ext>
              </a:extLst>
            </p:cNvPr>
            <p:cNvSpPr/>
            <p:nvPr userDrawn="1"/>
          </p:nvSpPr>
          <p:spPr bwMode="auto">
            <a:xfrm>
              <a:off x="4159568" y="3057402"/>
              <a:ext cx="854329" cy="853986"/>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chemeClr val="tx1"/>
                </a:solidFill>
              </a:endParaRPr>
            </a:p>
          </p:txBody>
        </p:sp>
        <p:sp>
          <p:nvSpPr>
            <p:cNvPr id="36" name="Rectangle 35">
              <a:extLst>
                <a:ext uri="{FF2B5EF4-FFF2-40B4-BE49-F238E27FC236}">
                  <a16:creationId xmlns:a16="http://schemas.microsoft.com/office/drawing/2014/main" id="{3AB68777-60A5-4CA6-1D99-02E19A5390FA}"/>
                </a:ext>
              </a:extLst>
            </p:cNvPr>
            <p:cNvSpPr/>
            <p:nvPr userDrawn="1"/>
          </p:nvSpPr>
          <p:spPr bwMode="auto">
            <a:xfrm>
              <a:off x="5108027" y="3057402"/>
              <a:ext cx="854329" cy="853986"/>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FFFFFF"/>
                </a:solidFill>
              </a:endParaRPr>
            </a:p>
          </p:txBody>
        </p:sp>
        <p:sp>
          <p:nvSpPr>
            <p:cNvPr id="37" name="Rectangle 36">
              <a:extLst>
                <a:ext uri="{FF2B5EF4-FFF2-40B4-BE49-F238E27FC236}">
                  <a16:creationId xmlns:a16="http://schemas.microsoft.com/office/drawing/2014/main" id="{C6214905-F5C1-FB5C-77BA-D2CEEE2979DD}"/>
                </a:ext>
              </a:extLst>
            </p:cNvPr>
            <p:cNvSpPr/>
            <p:nvPr userDrawn="1"/>
          </p:nvSpPr>
          <p:spPr bwMode="auto">
            <a:xfrm>
              <a:off x="6049846" y="3057402"/>
              <a:ext cx="854329" cy="853986"/>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FFFFFF"/>
                </a:solidFill>
              </a:endParaRPr>
            </a:p>
          </p:txBody>
        </p:sp>
      </p:grpSp>
      <p:sp>
        <p:nvSpPr>
          <p:cNvPr id="49" name="TextBox 48">
            <a:extLst>
              <a:ext uri="{FF2B5EF4-FFF2-40B4-BE49-F238E27FC236}">
                <a16:creationId xmlns:a16="http://schemas.microsoft.com/office/drawing/2014/main" id="{280102A1-069B-18C2-DF5A-6EFF859424DF}"/>
              </a:ext>
            </a:extLst>
          </p:cNvPr>
          <p:cNvSpPr txBox="1"/>
          <p:nvPr userDrawn="1"/>
        </p:nvSpPr>
        <p:spPr>
          <a:xfrm>
            <a:off x="12219914" y="2733324"/>
            <a:ext cx="495865" cy="1723549"/>
          </a:xfrm>
          <a:prstGeom prst="rect">
            <a:avLst/>
          </a:prstGeom>
          <a:noFill/>
        </p:spPr>
        <p:txBody>
          <a:bodyPr wrap="square" lIns="0" tIns="0" rIns="0" bIns="0" rtlCol="0">
            <a:spAutoFit/>
          </a:bodyPr>
          <a:lstStyle/>
          <a:p>
            <a:pPr algn="ctr"/>
            <a:r>
              <a:rPr lang="en-US" sz="1600"/>
              <a:t>93</a:t>
            </a:r>
          </a:p>
          <a:p>
            <a:pPr algn="ctr"/>
            <a:r>
              <a:rPr lang="en-US" sz="1600"/>
              <a:t>58</a:t>
            </a:r>
          </a:p>
          <a:p>
            <a:pPr algn="ctr"/>
            <a:r>
              <a:rPr lang="en-US" sz="1600"/>
              <a:t>36</a:t>
            </a:r>
          </a:p>
          <a:p>
            <a:pPr algn="ctr"/>
            <a:r>
              <a:rPr lang="en-US" sz="1600"/>
              <a:t>28</a:t>
            </a:r>
          </a:p>
          <a:p>
            <a:pPr algn="ctr"/>
            <a:r>
              <a:rPr lang="en-US" sz="1600"/>
              <a:t>20</a:t>
            </a:r>
          </a:p>
          <a:p>
            <a:pPr algn="ctr"/>
            <a:r>
              <a:rPr lang="en-US" sz="1600"/>
              <a:t>16</a:t>
            </a:r>
          </a:p>
          <a:p>
            <a:pPr algn="ctr"/>
            <a:r>
              <a:rPr lang="en-US" sz="1600"/>
              <a:t>12</a:t>
            </a:r>
          </a:p>
        </p:txBody>
      </p:sp>
    </p:spTree>
    <p:extLst>
      <p:ext uri="{BB962C8B-B14F-4D97-AF65-F5344CB8AC3E}">
        <p14:creationId xmlns:p14="http://schemas.microsoft.com/office/powerpoint/2010/main" val="88905943"/>
      </p:ext>
    </p:extLst>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 id="2147485643" r:id="rId12"/>
    <p:sldLayoutId id="2147485644" r:id="rId13"/>
    <p:sldLayoutId id="2147485645" r:id="rId14"/>
    <p:sldLayoutId id="2147485646" r:id="rId15"/>
    <p:sldLayoutId id="2147485647" r:id="rId16"/>
    <p:sldLayoutId id="2147485648" r:id="rId17"/>
    <p:sldLayoutId id="2147485649" r:id="rId18"/>
    <p:sldLayoutId id="2147485650" r:id="rId19"/>
    <p:sldLayoutId id="2147485651" r:id="rId20"/>
    <p:sldLayoutId id="2147485688" r:id="rId21"/>
    <p:sldLayoutId id="2147485689" r:id="rId22"/>
    <p:sldLayoutId id="2147485690" r:id="rId23"/>
    <p:sldLayoutId id="2147485691" r:id="rId24"/>
    <p:sldLayoutId id="2147485692" r:id="rId25"/>
    <p:sldLayoutId id="2147485652" r:id="rId26"/>
    <p:sldLayoutId id="2147485653" r:id="rId27"/>
    <p:sldLayoutId id="2147485654" r:id="rId28"/>
    <p:sldLayoutId id="2147485655" r:id="rId29"/>
    <p:sldLayoutId id="2147485656" r:id="rId30"/>
    <p:sldLayoutId id="2147485657" r:id="rId31"/>
    <p:sldLayoutId id="2147485658" r:id="rId32"/>
    <p:sldLayoutId id="2147485659" r:id="rId33"/>
    <p:sldLayoutId id="2147485660" r:id="rId34"/>
    <p:sldLayoutId id="2147485661" r:id="rId35"/>
    <p:sldLayoutId id="2147485662" r:id="rId36"/>
    <p:sldLayoutId id="2147485663" r:id="rId37"/>
    <p:sldLayoutId id="2147485664" r:id="rId38"/>
    <p:sldLayoutId id="2147485665" r:id="rId39"/>
    <p:sldLayoutId id="2147485666" r:id="rId40"/>
    <p:sldLayoutId id="2147485667" r:id="rId41"/>
    <p:sldLayoutId id="2147485668" r:id="rId42"/>
    <p:sldLayoutId id="2147485669" r:id="rId43"/>
    <p:sldLayoutId id="2147485670" r:id="rId44"/>
    <p:sldLayoutId id="2147485671" r:id="rId45"/>
    <p:sldLayoutId id="2147485672" r:id="rId46"/>
    <p:sldLayoutId id="2147485673" r:id="rId47"/>
    <p:sldLayoutId id="2147485674" r:id="rId48"/>
    <p:sldLayoutId id="2147485675" r:id="rId49"/>
    <p:sldLayoutId id="2147485676" r:id="rId50"/>
    <p:sldLayoutId id="2147485677" r:id="rId51"/>
    <p:sldLayoutId id="2147485678" r:id="rId52"/>
    <p:sldLayoutId id="2147485679" r:id="rId53"/>
    <p:sldLayoutId id="2147485680" r:id="rId54"/>
    <p:sldLayoutId id="2147485681" r:id="rId55"/>
    <p:sldLayoutId id="2147485682" r:id="rId56"/>
    <p:sldLayoutId id="2147485683" r:id="rId57"/>
    <p:sldLayoutId id="2147485684" r:id="rId58"/>
    <p:sldLayoutId id="2147485685" r:id="rId59"/>
    <p:sldLayoutId id="2147485686" r:id="rId60"/>
    <p:sldLayoutId id="2147485687" r:id="rId6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8EFFF">
            <a:alpha val="50036"/>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378D2-FD85-DF4C-9517-EBCA2D89F566}"/>
              </a:ext>
            </a:extLst>
          </p:cNvPr>
          <p:cNvSpPr>
            <a:spLocks noGrp="1"/>
          </p:cNvSpPr>
          <p:nvPr>
            <p:ph type="title"/>
          </p:nvPr>
        </p:nvSpPr>
        <p:spPr>
          <a:xfrm>
            <a:off x="457200" y="1123122"/>
            <a:ext cx="11277600" cy="567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9B488F-8512-D041-B80F-67B198054A08}"/>
              </a:ext>
            </a:extLst>
          </p:cNvPr>
          <p:cNvSpPr>
            <a:spLocks noGrp="1"/>
          </p:cNvSpPr>
          <p:nvPr>
            <p:ph type="body" idx="1"/>
          </p:nvPr>
        </p:nvSpPr>
        <p:spPr>
          <a:xfrm>
            <a:off x="457200" y="1825625"/>
            <a:ext cx="11277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D55B-4BE0-4145-B0D9-9581FF83080A}"/>
              </a:ext>
            </a:extLst>
          </p:cNvPr>
          <p:cNvSpPr>
            <a:spLocks noGrp="1"/>
          </p:cNvSpPr>
          <p:nvPr>
            <p:ph type="dt" sz="half" idx="2"/>
          </p:nvPr>
        </p:nvSpPr>
        <p:spPr>
          <a:xfrm>
            <a:off x="457200" y="6366289"/>
            <a:ext cx="2743200" cy="365125"/>
          </a:xfrm>
          <a:prstGeom prst="rect">
            <a:avLst/>
          </a:prstGeom>
        </p:spPr>
        <p:txBody>
          <a:bodyPr vert="horz" lIns="91440" tIns="45720" rIns="91440" bIns="45720" rtlCol="0" anchor="ctr"/>
          <a:lstStyle>
            <a:lvl1pPr algn="l">
              <a:defRPr sz="1100">
                <a:solidFill>
                  <a:srgbClr val="081F2C">
                    <a:alpha val="50000"/>
                  </a:srgbClr>
                </a:solidFill>
                <a:latin typeface="Segoe UI" panose="020B0502040204020203" pitchFamily="34" charset="0"/>
                <a:cs typeface="Segoe UI" panose="020B0502040204020203" pitchFamily="34" charset="0"/>
              </a:defRPr>
            </a:lvl1pPr>
          </a:lstStyle>
          <a:p>
            <a:fld id="{1E5358D1-79CF-DE4F-A686-B9E8FC8A73FF}" type="datetimeFigureOut">
              <a:rPr lang="en-US" smtClean="0"/>
              <a:pPr/>
              <a:t>4/26/2023</a:t>
            </a:fld>
            <a:endParaRPr lang="en-US"/>
          </a:p>
        </p:txBody>
      </p:sp>
    </p:spTree>
    <p:extLst>
      <p:ext uri="{BB962C8B-B14F-4D97-AF65-F5344CB8AC3E}">
        <p14:creationId xmlns:p14="http://schemas.microsoft.com/office/powerpoint/2010/main" val="3834565416"/>
      </p:ext>
    </p:extLst>
  </p:cSld>
  <p:clrMap bg1="lt1" tx1="dk1" bg2="lt2" tx2="dk2" accent1="accent1" accent2="accent2" accent3="accent3" accent4="accent4" accent5="accent5" accent6="accent6" hlink="hlink" folHlink="folHlink"/>
  <p:sldLayoutIdLst>
    <p:sldLayoutId id="2147485694" r:id="rId1"/>
    <p:sldLayoutId id="2147485695" r:id="rId2"/>
    <p:sldLayoutId id="2147485696" r:id="rId3"/>
    <p:sldLayoutId id="2147485697" r:id="rId4"/>
    <p:sldLayoutId id="2147485698" r:id="rId5"/>
    <p:sldLayoutId id="2147485699" r:id="rId6"/>
    <p:sldLayoutId id="2147485700" r:id="rId7"/>
    <p:sldLayoutId id="2147485701" r:id="rId8"/>
    <p:sldLayoutId id="2147485702" r:id="rId9"/>
    <p:sldLayoutId id="2147485703" r:id="rId10"/>
    <p:sldLayoutId id="2147485704" r:id="rId11"/>
    <p:sldLayoutId id="2147485705" r:id="rId12"/>
    <p:sldLayoutId id="2147485706" r:id="rId13"/>
    <p:sldLayoutId id="2147485707" r:id="rId14"/>
    <p:sldLayoutId id="2147485708" r:id="rId15"/>
    <p:sldLayoutId id="2147485709" r:id="rId16"/>
    <p:sldLayoutId id="2147485710" r:id="rId17"/>
    <p:sldLayoutId id="2147485711" r:id="rId18"/>
  </p:sldLayoutIdLst>
  <p:txStyles>
    <p:titleStyle>
      <a:lvl1pPr algn="l" defTabSz="914400" rtl="0" eaLnBrk="1" latinLnBrk="0" hangingPunct="1">
        <a:lnSpc>
          <a:spcPct val="90000"/>
        </a:lnSpc>
        <a:spcBef>
          <a:spcPct val="0"/>
        </a:spcBef>
        <a:buNone/>
        <a:defRPr sz="2400" b="1" i="0" kern="1200">
          <a:solidFill>
            <a:srgbClr val="2A436E"/>
          </a:solidFill>
          <a:latin typeface="Segoe UI Semibold" panose="020B0502040204020203" pitchFamily="34" charset="0"/>
          <a:ea typeface="+mj-ea"/>
          <a:cs typeface="Segoe UI Semibold" panose="020B0502040204020203"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aka.ms/JoinSuperheroes" TargetMode="External"/><Relationship Id="rId5" Type="http://schemas.openxmlformats.org/officeDocument/2006/relationships/image" Target="../media/image60.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1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slideLayout" Target="../slideLayouts/slideLayout24.xml"/><Relationship Id="rId3" Type="http://schemas.openxmlformats.org/officeDocument/2006/relationships/tags" Target="../tags/tag4.xml"/><Relationship Id="rId21" Type="http://schemas.openxmlformats.org/officeDocument/2006/relationships/hyperlink" Target="https://aka.ms/BuildChampionsProgramGuide" TargetMode="Externa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chart" Target="../charts/chart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notesSlide" Target="../notesSlides/notesSlide7.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hyperlink" Target="https://aka.ms/BuildChampionsProgramGuide" TargetMode="Externa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hyperlink" Target="https://aka.ms/TeamsAppTemplates" TargetMode="Externa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vents/codeofconduct" TargetMode="External"/><Relationship Id="rId2" Type="http://schemas.openxmlformats.org/officeDocument/2006/relationships/image" Target="../media/image40.gif"/><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3.xml"/><Relationship Id="rId6" Type="http://schemas.openxmlformats.org/officeDocument/2006/relationships/hyperlink" Target="https://aka.ms/DrivingAdoption" TargetMode="External"/><Relationship Id="rId5" Type="http://schemas.openxmlformats.org/officeDocument/2006/relationships/hyperlink" Target="https://aka.ms/BecomeAChampion" TargetMode="Externa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hyperlink" Target="https://msit.events.teams.microsoft.com/event/d1bcbc5f-7859-4f3f-a4bc-7c521492b8c2@72f988bf-86f1-41af-91ab-2d7cd011db47" TargetMode="External"/><Relationship Id="rId13" Type="http://schemas.openxmlformats.org/officeDocument/2006/relationships/image" Target="../media/image77.svg"/><Relationship Id="rId18" Type="http://schemas.openxmlformats.org/officeDocument/2006/relationships/image" Target="../media/image82.png"/><Relationship Id="rId3" Type="http://schemas.openxmlformats.org/officeDocument/2006/relationships/hyperlink" Target="https://aka.ms/ChampioningContinuousLearningFeedback" TargetMode="External"/><Relationship Id="rId7" Type="http://schemas.openxmlformats.org/officeDocument/2006/relationships/hyperlink" Target="https://msit.events.teams.microsoft.com/event/26871d5c-38bf-4efd-b32b-29ba76008b80@72f988bf-86f1-41af-91ab-2d7cd011db47" TargetMode="External"/><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12.xml"/><Relationship Id="rId16" Type="http://schemas.openxmlformats.org/officeDocument/2006/relationships/image" Target="../media/image80.png"/><Relationship Id="rId1" Type="http://schemas.openxmlformats.org/officeDocument/2006/relationships/slideLayout" Target="../slideLayouts/slideLayout24.xml"/><Relationship Id="rId6" Type="http://schemas.openxmlformats.org/officeDocument/2006/relationships/hyperlink" Target="https://msit.events.teams.microsoft.com/event/1670037b-616f-48cf-bb34-2d1ee8949641@72f988bf-86f1-41af-91ab-2d7cd011db47" TargetMode="External"/><Relationship Id="rId11" Type="http://schemas.openxmlformats.org/officeDocument/2006/relationships/hyperlink" Target="https://www.youtube.com/c/MicrosoftTeamsSuperheroes/videos" TargetMode="External"/><Relationship Id="rId5" Type="http://schemas.openxmlformats.org/officeDocument/2006/relationships/hyperlink" Target="https://msit.events.teams.microsoft.com/event/21ce1b12-7926-43d0-8fde-5989e21df99c@72f988bf-86f1-41af-91ab-2d7cd011db47" TargetMode="External"/><Relationship Id="rId15" Type="http://schemas.openxmlformats.org/officeDocument/2006/relationships/image" Target="../media/image79.svg"/><Relationship Id="rId10" Type="http://schemas.openxmlformats.org/officeDocument/2006/relationships/hyperlink" Target="https://adoption.microsoft.com/" TargetMode="External"/><Relationship Id="rId19" Type="http://schemas.openxmlformats.org/officeDocument/2006/relationships/image" Target="../media/image83.svg"/><Relationship Id="rId4" Type="http://schemas.openxmlformats.org/officeDocument/2006/relationships/hyperlink" Target="https://aka.ms/BecomeAChampion" TargetMode="External"/><Relationship Id="rId9" Type="http://schemas.openxmlformats.org/officeDocument/2006/relationships/hyperlink" Target="https://aka.ms/ChampioningContinuousLearning" TargetMode="External"/><Relationship Id="rId1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8.xm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hyperlink" Target="https://forms.microsoft.com/Pages/ResponsePage.aspx?id=v4j5cvGGr0GRqy180BHbR8wrRo4HhSNEsHewA20mdfZUM0pQOFEzRUY5WFZBODZYQjNNWU1BTlk1VC4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8.png"/><Relationship Id="rId4" Type="http://schemas.openxmlformats.org/officeDocument/2006/relationships/diagramLayout" Target="../diagrams/layout1.xml"/><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20.xml"/><Relationship Id="rId6" Type="http://schemas.openxmlformats.org/officeDocument/2006/relationships/image" Target="../media/image53.sv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svg"/><Relationship Id="rId4" Type="http://schemas.openxmlformats.org/officeDocument/2006/relationships/image" Target="../media/image51.sv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2F53C59-9AB0-7A03-6979-441B3DD19F54}"/>
              </a:ext>
            </a:extLst>
          </p:cNvPr>
          <p:cNvSpPr txBox="1">
            <a:spLocks/>
          </p:cNvSpPr>
          <p:nvPr/>
        </p:nvSpPr>
        <p:spPr>
          <a:xfrm>
            <a:off x="8185168" y="1828800"/>
            <a:ext cx="2294410" cy="245607"/>
          </a:xfrm>
          <a:prstGeom prst="rect">
            <a:avLst/>
          </a:prstGeom>
          <a:solidFill>
            <a:srgbClr val="000000">
              <a:alpha val="60000"/>
            </a:srgbClr>
          </a:solid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1600" b="1" err="1">
                <a:solidFill>
                  <a:schemeClr val="bg1"/>
                </a:solidFill>
                <a:latin typeface="+mn-lt"/>
              </a:rPr>
              <a:t>Karuana</a:t>
            </a:r>
            <a:r>
              <a:rPr lang="en-US" sz="1600" b="1">
                <a:solidFill>
                  <a:schemeClr val="bg1"/>
                </a:solidFill>
                <a:latin typeface="+mn-lt"/>
              </a:rPr>
              <a:t> </a:t>
            </a:r>
            <a:r>
              <a:rPr lang="en-US" sz="1600" b="1" err="1">
                <a:solidFill>
                  <a:schemeClr val="bg1"/>
                </a:solidFill>
                <a:latin typeface="+mn-lt"/>
              </a:rPr>
              <a:t>Gatimu</a:t>
            </a:r>
            <a:endParaRPr lang="en-US" sz="1600" b="1">
              <a:solidFill>
                <a:schemeClr val="bg1"/>
              </a:solidFill>
              <a:latin typeface="+mn-lt"/>
            </a:endParaRPr>
          </a:p>
        </p:txBody>
      </p:sp>
      <p:sp>
        <p:nvSpPr>
          <p:cNvPr id="8" name="Title 3">
            <a:extLst>
              <a:ext uri="{FF2B5EF4-FFF2-40B4-BE49-F238E27FC236}">
                <a16:creationId xmlns:a16="http://schemas.microsoft.com/office/drawing/2014/main" id="{24A043C8-22D1-370F-08B3-086FB9FD5BF9}"/>
              </a:ext>
            </a:extLst>
          </p:cNvPr>
          <p:cNvSpPr txBox="1">
            <a:spLocks/>
          </p:cNvSpPr>
          <p:nvPr/>
        </p:nvSpPr>
        <p:spPr>
          <a:xfrm>
            <a:off x="8185168" y="3778550"/>
            <a:ext cx="2294410" cy="245607"/>
          </a:xfrm>
          <a:prstGeom prst="rect">
            <a:avLst/>
          </a:prstGeom>
          <a:solidFill>
            <a:srgbClr val="000000">
              <a:alpha val="60000"/>
            </a:srgbClr>
          </a:solid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1600" b="1">
                <a:solidFill>
                  <a:schemeClr val="bg1"/>
                </a:solidFill>
                <a:latin typeface="+mn-lt"/>
              </a:rPr>
              <a:t>Steven Storey</a:t>
            </a:r>
          </a:p>
        </p:txBody>
      </p:sp>
      <p:sp>
        <p:nvSpPr>
          <p:cNvPr id="9" name="Title 3">
            <a:extLst>
              <a:ext uri="{FF2B5EF4-FFF2-40B4-BE49-F238E27FC236}">
                <a16:creationId xmlns:a16="http://schemas.microsoft.com/office/drawing/2014/main" id="{A0104AEE-4B41-3502-E96A-10D202A62321}"/>
              </a:ext>
            </a:extLst>
          </p:cNvPr>
          <p:cNvSpPr txBox="1">
            <a:spLocks/>
          </p:cNvSpPr>
          <p:nvPr/>
        </p:nvSpPr>
        <p:spPr>
          <a:xfrm>
            <a:off x="8185168" y="5728299"/>
            <a:ext cx="2294410" cy="245607"/>
          </a:xfrm>
          <a:prstGeom prst="rect">
            <a:avLst/>
          </a:prstGeom>
          <a:solidFill>
            <a:srgbClr val="000000">
              <a:alpha val="60000"/>
            </a:srgbClr>
          </a:solid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1600" b="1">
                <a:solidFill>
                  <a:schemeClr val="bg1"/>
                </a:solidFill>
                <a:latin typeface="+mn-lt"/>
              </a:rPr>
              <a:t>Mariel Vargas</a:t>
            </a:r>
          </a:p>
        </p:txBody>
      </p:sp>
      <p:sp>
        <p:nvSpPr>
          <p:cNvPr id="17" name="Title 16"/>
          <p:cNvSpPr>
            <a:spLocks noGrp="1"/>
          </p:cNvSpPr>
          <p:nvPr>
            <p:ph type="title"/>
          </p:nvPr>
        </p:nvSpPr>
        <p:spPr>
          <a:xfrm>
            <a:off x="588263" y="2073560"/>
            <a:ext cx="5047766" cy="2769989"/>
          </a:xfrm>
        </p:spPr>
        <p:txBody>
          <a:bodyPr/>
          <a:lstStyle/>
          <a:p>
            <a:r>
              <a:rPr lang="en-US" sz="6000"/>
              <a:t>Championing continuous learning</a:t>
            </a:r>
          </a:p>
        </p:txBody>
      </p:sp>
      <p:sp>
        <p:nvSpPr>
          <p:cNvPr id="6" name="Text Placeholder 5"/>
          <p:cNvSpPr>
            <a:spLocks noGrp="1"/>
          </p:cNvSpPr>
          <p:nvPr>
            <p:ph type="body" sz="quarter" idx="12"/>
          </p:nvPr>
        </p:nvSpPr>
        <p:spPr>
          <a:xfrm>
            <a:off x="588263" y="5292437"/>
            <a:ext cx="5297898" cy="307777"/>
          </a:xfrm>
        </p:spPr>
        <p:txBody>
          <a:bodyPr/>
          <a:lstStyle/>
          <a:p>
            <a:r>
              <a:rPr lang="en-US" sz="2000">
                <a:solidFill>
                  <a:srgbClr val="5C5AD4"/>
                </a:solidFill>
                <a:latin typeface="+mj-lt"/>
              </a:rPr>
              <a:t>April 2023</a:t>
            </a:r>
            <a:endParaRPr lang="en-US" sz="1600">
              <a:solidFill>
                <a:srgbClr val="5C5AD4"/>
              </a:solidFill>
              <a:latin typeface="+mj-lt"/>
            </a:endParaRPr>
          </a:p>
        </p:txBody>
      </p:sp>
      <p:pic>
        <p:nvPicPr>
          <p:cNvPr id="1028" name="Picture 4">
            <a:extLst>
              <a:ext uri="{FF2B5EF4-FFF2-40B4-BE49-F238E27FC236}">
                <a16:creationId xmlns:a16="http://schemas.microsoft.com/office/drawing/2014/main" id="{03928777-AB80-74EB-0380-A8C8A65E5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719" y="658069"/>
            <a:ext cx="2115076" cy="2115076"/>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AAC9E34-8196-BF76-204A-35D628B4B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757" y="2821797"/>
            <a:ext cx="1905000" cy="1905000"/>
          </a:xfrm>
          <a:prstGeom prst="ellipse">
            <a:avLst/>
          </a:prstGeom>
          <a:noFill/>
          <a:ln w="762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A person smiling at camera&#10;&#10;Description automatically generated with low confidence">
            <a:extLst>
              <a:ext uri="{FF2B5EF4-FFF2-40B4-BE49-F238E27FC236}">
                <a16:creationId xmlns:a16="http://schemas.microsoft.com/office/drawing/2014/main" id="{AE021097-7496-3C18-CBE2-812E2C8CBB11}"/>
              </a:ext>
            </a:extLst>
          </p:cNvPr>
          <p:cNvPicPr>
            <a:picLocks noChangeAspect="1"/>
          </p:cNvPicPr>
          <p:nvPr/>
        </p:nvPicPr>
        <p:blipFill>
          <a:blip r:embed="rId5"/>
          <a:stretch>
            <a:fillRect/>
          </a:stretch>
        </p:blipFill>
        <p:spPr>
          <a:xfrm>
            <a:off x="6511712" y="4775449"/>
            <a:ext cx="1863090" cy="1819650"/>
          </a:xfrm>
          <a:prstGeom prst="ellipse">
            <a:avLst/>
          </a:prstGeom>
          <a:ln w="76200">
            <a:solidFill>
              <a:schemeClr val="tx1"/>
            </a:solidFill>
          </a:ln>
        </p:spPr>
      </p:pic>
      <p:sp>
        <p:nvSpPr>
          <p:cNvPr id="11" name="Title 3">
            <a:extLst>
              <a:ext uri="{FF2B5EF4-FFF2-40B4-BE49-F238E27FC236}">
                <a16:creationId xmlns:a16="http://schemas.microsoft.com/office/drawing/2014/main" id="{42082D3B-B595-0294-36BF-D59DEA897849}"/>
              </a:ext>
            </a:extLst>
          </p:cNvPr>
          <p:cNvSpPr txBox="1">
            <a:spLocks/>
          </p:cNvSpPr>
          <p:nvPr/>
        </p:nvSpPr>
        <p:spPr>
          <a:xfrm>
            <a:off x="8500795" y="4121141"/>
            <a:ext cx="2499714" cy="215444"/>
          </a:xfrm>
          <a:prstGeom prst="rect">
            <a:avLst/>
          </a:prstGeom>
          <a:solidFill>
            <a:srgbClr val="000000">
              <a:alpha val="60000"/>
            </a:srgbClr>
          </a:solid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1400" i="1">
                <a:solidFill>
                  <a:schemeClr val="bg1"/>
                </a:solidFill>
                <a:latin typeface="+mn-lt"/>
              </a:rPr>
              <a:t>Customer Success Director</a:t>
            </a:r>
          </a:p>
        </p:txBody>
      </p:sp>
      <p:sp>
        <p:nvSpPr>
          <p:cNvPr id="12" name="Title 3">
            <a:extLst>
              <a:ext uri="{FF2B5EF4-FFF2-40B4-BE49-F238E27FC236}">
                <a16:creationId xmlns:a16="http://schemas.microsoft.com/office/drawing/2014/main" id="{E86BC730-961C-F061-230B-2F444AE3E12A}"/>
              </a:ext>
            </a:extLst>
          </p:cNvPr>
          <p:cNvSpPr txBox="1">
            <a:spLocks/>
          </p:cNvSpPr>
          <p:nvPr/>
        </p:nvSpPr>
        <p:spPr>
          <a:xfrm>
            <a:off x="8500795" y="6069058"/>
            <a:ext cx="2499714" cy="215444"/>
          </a:xfrm>
          <a:prstGeom prst="rect">
            <a:avLst/>
          </a:prstGeom>
          <a:solidFill>
            <a:srgbClr val="000000">
              <a:alpha val="60000"/>
            </a:srgbClr>
          </a:solid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1400" i="1">
                <a:solidFill>
                  <a:schemeClr val="bg1"/>
                </a:solidFill>
                <a:latin typeface="+mn-lt"/>
              </a:rPr>
              <a:t>Customer Success Manager</a:t>
            </a:r>
          </a:p>
        </p:txBody>
      </p:sp>
      <p:sp>
        <p:nvSpPr>
          <p:cNvPr id="2" name="Title 3">
            <a:extLst>
              <a:ext uri="{FF2B5EF4-FFF2-40B4-BE49-F238E27FC236}">
                <a16:creationId xmlns:a16="http://schemas.microsoft.com/office/drawing/2014/main" id="{C37DA52B-F5C7-5707-D314-769CB6669494}"/>
              </a:ext>
            </a:extLst>
          </p:cNvPr>
          <p:cNvSpPr txBox="1">
            <a:spLocks/>
          </p:cNvSpPr>
          <p:nvPr/>
        </p:nvSpPr>
        <p:spPr>
          <a:xfrm>
            <a:off x="8500795" y="2164887"/>
            <a:ext cx="2499714" cy="646331"/>
          </a:xfrm>
          <a:prstGeom prst="rect">
            <a:avLst/>
          </a:prstGeom>
          <a:solidFill>
            <a:srgbClr val="000000">
              <a:alpha val="60000"/>
            </a:srgbClr>
          </a:solid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1400" i="1">
                <a:solidFill>
                  <a:schemeClr val="bg1"/>
                </a:solidFill>
                <a:latin typeface="+mn-lt"/>
              </a:rPr>
              <a:t>Principal Manager, Customer Advocacy Group, Microsoft Teams Engineering  </a:t>
            </a:r>
          </a:p>
        </p:txBody>
      </p:sp>
    </p:spTree>
    <p:extLst>
      <p:ext uri="{BB962C8B-B14F-4D97-AF65-F5344CB8AC3E}">
        <p14:creationId xmlns:p14="http://schemas.microsoft.com/office/powerpoint/2010/main" val="15404958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21B8B0-BE59-0F07-6AF0-9E8A9017AF1D}"/>
              </a:ext>
            </a:extLst>
          </p:cNvPr>
          <p:cNvSpPr/>
          <p:nvPr/>
        </p:nvSpPr>
        <p:spPr bwMode="auto">
          <a:xfrm>
            <a:off x="588263" y="2021547"/>
            <a:ext cx="5988366" cy="3006601"/>
          </a:xfrm>
          <a:prstGeom prst="roundRect">
            <a:avLst/>
          </a:prstGeom>
          <a:solidFill>
            <a:srgbClr val="A784E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718F884-8C14-32C8-7035-0CFB60538264}"/>
              </a:ext>
            </a:extLst>
          </p:cNvPr>
          <p:cNvSpPr>
            <a:spLocks noGrp="1"/>
          </p:cNvSpPr>
          <p:nvPr>
            <p:ph type="title"/>
          </p:nvPr>
        </p:nvSpPr>
        <p:spPr/>
        <p:txBody>
          <a:bodyPr/>
          <a:lstStyle/>
          <a:p>
            <a:r>
              <a:rPr lang="en-US"/>
              <a:t>Empower your Champions and employees</a:t>
            </a:r>
            <a:endParaRPr lang="en-US">
              <a:solidFill>
                <a:schemeClr val="tx2"/>
              </a:solidFill>
            </a:endParaRPr>
          </a:p>
        </p:txBody>
      </p:sp>
      <p:sp>
        <p:nvSpPr>
          <p:cNvPr id="4" name="TextBox 3">
            <a:extLst>
              <a:ext uri="{FF2B5EF4-FFF2-40B4-BE49-F238E27FC236}">
                <a16:creationId xmlns:a16="http://schemas.microsoft.com/office/drawing/2014/main" id="{63BFD725-1540-AB29-1757-330D32803FBC}"/>
              </a:ext>
            </a:extLst>
          </p:cNvPr>
          <p:cNvSpPr txBox="1"/>
          <p:nvPr/>
        </p:nvSpPr>
        <p:spPr>
          <a:xfrm>
            <a:off x="958057" y="2510133"/>
            <a:ext cx="5208622" cy="1846659"/>
          </a:xfrm>
          <a:prstGeom prst="rect">
            <a:avLst/>
          </a:prstGeom>
          <a:noFill/>
        </p:spPr>
        <p:txBody>
          <a:bodyPr wrap="square" lIns="0" tIns="0" rIns="0" bIns="0" rtlCol="0">
            <a:spAutoFit/>
          </a:bodyPr>
          <a:lstStyle/>
          <a:p>
            <a:pPr marL="457200" indent="-457200" algn="l">
              <a:spcAft>
                <a:spcPts val="1200"/>
              </a:spcAft>
              <a:buFont typeface="+mj-lt"/>
              <a:buAutoNum type="arabicPeriod"/>
            </a:pPr>
            <a:r>
              <a:rPr lang="en-US" sz="2000"/>
              <a:t>Learn in the flow of work</a:t>
            </a:r>
          </a:p>
          <a:p>
            <a:pPr marL="457200" indent="-457200" algn="l">
              <a:spcAft>
                <a:spcPts val="1200"/>
              </a:spcAft>
              <a:buFont typeface="+mj-lt"/>
              <a:buAutoNum type="arabicPeriod"/>
            </a:pPr>
            <a:r>
              <a:rPr lang="en-US" sz="2000"/>
              <a:t>Multiple modes of training for different learning styles &amp; scenarios</a:t>
            </a:r>
          </a:p>
          <a:p>
            <a:pPr marL="457200" indent="-457200" algn="l">
              <a:spcAft>
                <a:spcPts val="1200"/>
              </a:spcAft>
              <a:buFont typeface="+mj-lt"/>
              <a:buAutoNum type="arabicPeriod"/>
            </a:pPr>
            <a:r>
              <a:rPr lang="en-US" sz="2000"/>
              <a:t>Take a crawl, walk &amp; run approach with our tools. </a:t>
            </a:r>
          </a:p>
        </p:txBody>
      </p:sp>
    </p:spTree>
    <p:extLst>
      <p:ext uri="{BB962C8B-B14F-4D97-AF65-F5344CB8AC3E}">
        <p14:creationId xmlns:p14="http://schemas.microsoft.com/office/powerpoint/2010/main" val="29098502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screenshot of a video game&#10;&#10;Description automatically generated with low confidence">
            <a:extLst>
              <a:ext uri="{FF2B5EF4-FFF2-40B4-BE49-F238E27FC236}">
                <a16:creationId xmlns:a16="http://schemas.microsoft.com/office/drawing/2014/main" id="{36165CA1-8432-7947-4300-4D9A69419838}"/>
              </a:ext>
            </a:extLst>
          </p:cNvPr>
          <p:cNvPicPr>
            <a:picLocks noGrp="1" noChangeAspect="1"/>
          </p:cNvPicPr>
          <p:nvPr>
            <p:ph type="pic" sz="quarter" idx="11"/>
          </p:nvPr>
        </p:nvPicPr>
        <p:blipFill>
          <a:blip r:embed="rId3"/>
          <a:srcRect l="21875" r="21875"/>
          <a:stretch>
            <a:fillRect/>
          </a:stretch>
        </p:blipFill>
        <p:spPr/>
      </p:pic>
      <p:sp>
        <p:nvSpPr>
          <p:cNvPr id="3" name="Title 2">
            <a:extLst>
              <a:ext uri="{FF2B5EF4-FFF2-40B4-BE49-F238E27FC236}">
                <a16:creationId xmlns:a16="http://schemas.microsoft.com/office/drawing/2014/main" id="{2F8641A1-E0BB-7D4C-85A6-9C1A0ED2D1DC}"/>
              </a:ext>
            </a:extLst>
          </p:cNvPr>
          <p:cNvSpPr>
            <a:spLocks noGrp="1"/>
          </p:cNvSpPr>
          <p:nvPr>
            <p:ph type="title"/>
          </p:nvPr>
        </p:nvSpPr>
        <p:spPr>
          <a:xfrm>
            <a:off x="588263" y="1040547"/>
            <a:ext cx="4698035" cy="2492990"/>
          </a:xfrm>
        </p:spPr>
        <p:txBody>
          <a:bodyPr/>
          <a:lstStyle/>
          <a:p>
            <a:r>
              <a:rPr lang="en-US" sz="5400"/>
              <a:t>Modern Work Superheroes</a:t>
            </a:r>
          </a:p>
        </p:txBody>
      </p:sp>
      <p:sp>
        <p:nvSpPr>
          <p:cNvPr id="8" name="Text Placeholder 7">
            <a:extLst>
              <a:ext uri="{FF2B5EF4-FFF2-40B4-BE49-F238E27FC236}">
                <a16:creationId xmlns:a16="http://schemas.microsoft.com/office/drawing/2014/main" id="{65E47153-8100-8976-E9F6-B8CA4C587294}"/>
              </a:ext>
            </a:extLst>
          </p:cNvPr>
          <p:cNvSpPr>
            <a:spLocks noGrp="1"/>
          </p:cNvSpPr>
          <p:nvPr>
            <p:ph type="body" sz="quarter" idx="12"/>
          </p:nvPr>
        </p:nvSpPr>
        <p:spPr/>
        <p:txBody>
          <a:bodyPr/>
          <a:lstStyle/>
          <a:p>
            <a:r>
              <a:rPr lang="en-US"/>
              <a:t>Enterprise community</a:t>
            </a:r>
          </a:p>
        </p:txBody>
      </p:sp>
      <p:pic>
        <p:nvPicPr>
          <p:cNvPr id="5" name="Picture 6">
            <a:extLst>
              <a:ext uri="{FF2B5EF4-FFF2-40B4-BE49-F238E27FC236}">
                <a16:creationId xmlns:a16="http://schemas.microsoft.com/office/drawing/2014/main" id="{175F17DE-B25F-5D9F-AC1C-40FE8996E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6950" y="211898"/>
            <a:ext cx="2678776" cy="2678776"/>
          </a:xfrm>
          <a:prstGeom prst="ellipse">
            <a:avLst/>
          </a:prstGeom>
          <a:noFill/>
          <a:ln w="76200">
            <a:solidFill>
              <a:schemeClr val="tx1"/>
            </a:solidFill>
          </a:ln>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E60F2E43-5C1C-FC2F-F0B9-FB33F938F4A7}"/>
              </a:ext>
            </a:extLst>
          </p:cNvPr>
          <p:cNvSpPr txBox="1">
            <a:spLocks/>
          </p:cNvSpPr>
          <p:nvPr/>
        </p:nvSpPr>
        <p:spPr>
          <a:xfrm>
            <a:off x="9592778" y="2955446"/>
            <a:ext cx="1979488" cy="369332"/>
          </a:xfrm>
          <a:prstGeom prst="rect">
            <a:avLst/>
          </a:prstGeom>
          <a:solidFill>
            <a:srgbClr val="150A4D"/>
          </a:solidFill>
          <a:ln w="28575">
            <a:solidFill>
              <a:schemeClr val="tx2"/>
            </a:solidFill>
          </a:ln>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2400"/>
              <a:t>Steven Storey</a:t>
            </a:r>
          </a:p>
        </p:txBody>
      </p:sp>
      <p:sp>
        <p:nvSpPr>
          <p:cNvPr id="9" name="Title 3">
            <a:extLst>
              <a:ext uri="{FF2B5EF4-FFF2-40B4-BE49-F238E27FC236}">
                <a16:creationId xmlns:a16="http://schemas.microsoft.com/office/drawing/2014/main" id="{E801ECCD-7D4D-3358-D325-110C53509F2C}"/>
              </a:ext>
            </a:extLst>
          </p:cNvPr>
          <p:cNvSpPr txBox="1">
            <a:spLocks/>
          </p:cNvSpPr>
          <p:nvPr/>
        </p:nvSpPr>
        <p:spPr>
          <a:xfrm>
            <a:off x="9377000" y="3429000"/>
            <a:ext cx="2499714" cy="615553"/>
          </a:xfrm>
          <a:prstGeom prst="rect">
            <a:avLst/>
          </a:prstGeom>
          <a:solidFill>
            <a:srgbClr val="150A4D"/>
          </a:solidFill>
          <a:ln w="28575">
            <a:solidFill>
              <a:schemeClr val="tx2"/>
            </a:solidFill>
          </a:ln>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2000" i="1">
                <a:latin typeface="+mn-lt"/>
              </a:rPr>
              <a:t>Customer Success Director</a:t>
            </a:r>
          </a:p>
        </p:txBody>
      </p:sp>
      <p:pic>
        <p:nvPicPr>
          <p:cNvPr id="13" name="Picture 12">
            <a:extLst>
              <a:ext uri="{FF2B5EF4-FFF2-40B4-BE49-F238E27FC236}">
                <a16:creationId xmlns:a16="http://schemas.microsoft.com/office/drawing/2014/main" id="{A68CF8D8-8818-035F-FE62-BD6DB426C932}"/>
              </a:ext>
            </a:extLst>
          </p:cNvPr>
          <p:cNvPicPr>
            <a:picLocks noChangeAspect="1"/>
          </p:cNvPicPr>
          <p:nvPr/>
        </p:nvPicPr>
        <p:blipFill>
          <a:blip r:embed="rId5"/>
          <a:stretch>
            <a:fillRect/>
          </a:stretch>
        </p:blipFill>
        <p:spPr>
          <a:xfrm>
            <a:off x="3911309" y="2724419"/>
            <a:ext cx="4698035" cy="4698035"/>
          </a:xfrm>
          <a:prstGeom prst="rect">
            <a:avLst/>
          </a:prstGeom>
        </p:spPr>
      </p:pic>
      <p:sp>
        <p:nvSpPr>
          <p:cNvPr id="15" name="TextBox 14">
            <a:extLst>
              <a:ext uri="{FF2B5EF4-FFF2-40B4-BE49-F238E27FC236}">
                <a16:creationId xmlns:a16="http://schemas.microsoft.com/office/drawing/2014/main" id="{DCFD7CAB-6649-4CDD-4F12-D568B0492124}"/>
              </a:ext>
            </a:extLst>
          </p:cNvPr>
          <p:cNvSpPr txBox="1"/>
          <p:nvPr/>
        </p:nvSpPr>
        <p:spPr>
          <a:xfrm>
            <a:off x="429691" y="4451064"/>
            <a:ext cx="6375862" cy="369332"/>
          </a:xfrm>
          <a:prstGeom prst="rect">
            <a:avLst/>
          </a:prstGeom>
          <a:noFill/>
        </p:spPr>
        <p:txBody>
          <a:bodyPr wrap="square">
            <a:spAutoFit/>
          </a:bodyPr>
          <a:lstStyle/>
          <a:p>
            <a:r>
              <a:rPr lang="en-US" sz="1800">
                <a:effectLst/>
                <a:latin typeface="Calibri" panose="020F0502020204030204" pitchFamily="34" charset="0"/>
              </a:rPr>
              <a:t> </a:t>
            </a:r>
            <a:r>
              <a:rPr lang="en-US" sz="1800">
                <a:effectLst/>
                <a:latin typeface="Calibri" panose="020F0502020204030204" pitchFamily="34" charset="0"/>
                <a:hlinkClick r:id="rId6">
                  <a:extLst>
                    <a:ext uri="{A12FA001-AC4F-418D-AE19-62706E023703}">
                      <ahyp:hlinkClr xmlns:ahyp="http://schemas.microsoft.com/office/drawing/2018/hyperlinkcolor" val="tx"/>
                    </a:ext>
                  </a:extLst>
                </a:hlinkClick>
              </a:rPr>
              <a:t>https://aka.ms/JoinSuperheroes</a:t>
            </a:r>
            <a:endParaRPr lang="en-US"/>
          </a:p>
        </p:txBody>
      </p:sp>
    </p:spTree>
    <p:extLst>
      <p:ext uri="{BB962C8B-B14F-4D97-AF65-F5344CB8AC3E}">
        <p14:creationId xmlns:p14="http://schemas.microsoft.com/office/powerpoint/2010/main" val="292236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A3FC-1790-9000-A69F-748F0D106520}"/>
              </a:ext>
            </a:extLst>
          </p:cNvPr>
          <p:cNvSpPr>
            <a:spLocks noGrp="1"/>
          </p:cNvSpPr>
          <p:nvPr>
            <p:ph type="title"/>
          </p:nvPr>
        </p:nvSpPr>
        <p:spPr>
          <a:xfrm>
            <a:off x="588264" y="457199"/>
            <a:ext cx="3855062" cy="2708434"/>
          </a:xfrm>
        </p:spPr>
        <p:txBody>
          <a:bodyPr/>
          <a:lstStyle/>
          <a:p>
            <a:r>
              <a:rPr lang="en-US" sz="4400">
                <a:solidFill>
                  <a:srgbClr val="34258E"/>
                </a:solidFill>
              </a:rPr>
              <a:t>Unleash the power of your Champion Community</a:t>
            </a:r>
          </a:p>
        </p:txBody>
      </p:sp>
      <p:pic>
        <p:nvPicPr>
          <p:cNvPr id="3" name="Picture 2">
            <a:extLst>
              <a:ext uri="{FF2B5EF4-FFF2-40B4-BE49-F238E27FC236}">
                <a16:creationId xmlns:a16="http://schemas.microsoft.com/office/drawing/2014/main" id="{73A23DC8-F9F8-D269-D846-6D99550BDA55}"/>
              </a:ext>
            </a:extLst>
          </p:cNvPr>
          <p:cNvPicPr>
            <a:picLocks noChangeAspect="1"/>
          </p:cNvPicPr>
          <p:nvPr/>
        </p:nvPicPr>
        <p:blipFill>
          <a:blip r:embed="rId3">
            <a:duotone>
              <a:prstClr val="black"/>
              <a:schemeClr val="accent6">
                <a:tint val="45000"/>
                <a:satMod val="400000"/>
              </a:schemeClr>
            </a:duotone>
          </a:blip>
          <a:stretch>
            <a:fillRect/>
          </a:stretch>
        </p:blipFill>
        <p:spPr>
          <a:xfrm>
            <a:off x="9687615" y="3364595"/>
            <a:ext cx="2072466" cy="1172579"/>
          </a:xfrm>
          <a:prstGeom prst="rect">
            <a:avLst/>
          </a:prstGeom>
        </p:spPr>
      </p:pic>
      <p:pic>
        <p:nvPicPr>
          <p:cNvPr id="4" name="Picture 3">
            <a:extLst>
              <a:ext uri="{FF2B5EF4-FFF2-40B4-BE49-F238E27FC236}">
                <a16:creationId xmlns:a16="http://schemas.microsoft.com/office/drawing/2014/main" id="{C3873495-DBFE-4614-3480-8DFD5E02A153}"/>
              </a:ext>
            </a:extLst>
          </p:cNvPr>
          <p:cNvPicPr>
            <a:picLocks noChangeAspect="1"/>
          </p:cNvPicPr>
          <p:nvPr/>
        </p:nvPicPr>
        <p:blipFill>
          <a:blip r:embed="rId4">
            <a:duotone>
              <a:prstClr val="black"/>
              <a:schemeClr val="accent6">
                <a:tint val="45000"/>
                <a:satMod val="400000"/>
              </a:schemeClr>
            </a:duotone>
          </a:blip>
          <a:stretch>
            <a:fillRect/>
          </a:stretch>
        </p:blipFill>
        <p:spPr>
          <a:xfrm flipH="1">
            <a:off x="5723283" y="2695071"/>
            <a:ext cx="3023207" cy="1246202"/>
          </a:xfrm>
          <a:prstGeom prst="rect">
            <a:avLst/>
          </a:prstGeom>
        </p:spPr>
      </p:pic>
      <p:pic>
        <p:nvPicPr>
          <p:cNvPr id="5" name="Picture 4">
            <a:extLst>
              <a:ext uri="{FF2B5EF4-FFF2-40B4-BE49-F238E27FC236}">
                <a16:creationId xmlns:a16="http://schemas.microsoft.com/office/drawing/2014/main" id="{A47092A2-9729-6956-4BA5-81AD2D8D7586}"/>
              </a:ext>
            </a:extLst>
          </p:cNvPr>
          <p:cNvPicPr>
            <a:picLocks noChangeAspect="1"/>
          </p:cNvPicPr>
          <p:nvPr/>
        </p:nvPicPr>
        <p:blipFill>
          <a:blip r:embed="rId5">
            <a:duotone>
              <a:prstClr val="black"/>
              <a:schemeClr val="accent6">
                <a:tint val="45000"/>
                <a:satMod val="400000"/>
              </a:schemeClr>
            </a:duotone>
          </a:blip>
          <a:stretch>
            <a:fillRect/>
          </a:stretch>
        </p:blipFill>
        <p:spPr>
          <a:xfrm>
            <a:off x="7195362" y="726361"/>
            <a:ext cx="1869307" cy="1015426"/>
          </a:xfrm>
          <a:prstGeom prst="rect">
            <a:avLst/>
          </a:prstGeom>
        </p:spPr>
      </p:pic>
      <p:pic>
        <p:nvPicPr>
          <p:cNvPr id="6" name="Picture 5">
            <a:extLst>
              <a:ext uri="{FF2B5EF4-FFF2-40B4-BE49-F238E27FC236}">
                <a16:creationId xmlns:a16="http://schemas.microsoft.com/office/drawing/2014/main" id="{DD82DE45-6F63-1FBA-460C-28229A270C20}"/>
              </a:ext>
            </a:extLst>
          </p:cNvPr>
          <p:cNvPicPr>
            <a:picLocks noChangeAspect="1"/>
          </p:cNvPicPr>
          <p:nvPr/>
        </p:nvPicPr>
        <p:blipFill>
          <a:blip r:embed="rId6"/>
          <a:stretch>
            <a:fillRect/>
          </a:stretch>
        </p:blipFill>
        <p:spPr>
          <a:xfrm>
            <a:off x="7195361" y="813392"/>
            <a:ext cx="3149266" cy="7726754"/>
          </a:xfrm>
          <a:prstGeom prst="rect">
            <a:avLst/>
          </a:prstGeom>
        </p:spPr>
      </p:pic>
      <p:sp>
        <p:nvSpPr>
          <p:cNvPr id="7" name="Title 3">
            <a:extLst>
              <a:ext uri="{FF2B5EF4-FFF2-40B4-BE49-F238E27FC236}">
                <a16:creationId xmlns:a16="http://schemas.microsoft.com/office/drawing/2014/main" id="{7C12EF30-A2D4-B90C-194E-EF257D5992D6}"/>
              </a:ext>
            </a:extLst>
          </p:cNvPr>
          <p:cNvSpPr txBox="1">
            <a:spLocks/>
          </p:cNvSpPr>
          <p:nvPr/>
        </p:nvSpPr>
        <p:spPr>
          <a:xfrm>
            <a:off x="2261720" y="4894123"/>
            <a:ext cx="2294410" cy="245607"/>
          </a:xfrm>
          <a:prstGeom prst="rect">
            <a:avLst/>
          </a:prstGeom>
          <a:solidFill>
            <a:srgbClr val="000000">
              <a:alpha val="60000"/>
            </a:srgbClr>
          </a:solid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algn="ctr"/>
            <a:r>
              <a:rPr lang="en-US" sz="1600" b="1">
                <a:solidFill>
                  <a:schemeClr val="bg1"/>
                </a:solidFill>
                <a:latin typeface="+mn-lt"/>
              </a:rPr>
              <a:t>Mariel Vargas</a:t>
            </a:r>
          </a:p>
        </p:txBody>
      </p:sp>
      <p:pic>
        <p:nvPicPr>
          <p:cNvPr id="8" name="Picture 7" descr="A person smiling at camera&#10;&#10;Description automatically generated with low confidence">
            <a:extLst>
              <a:ext uri="{FF2B5EF4-FFF2-40B4-BE49-F238E27FC236}">
                <a16:creationId xmlns:a16="http://schemas.microsoft.com/office/drawing/2014/main" id="{621C67F2-244C-2DE7-79CC-B4D092E5137B}"/>
              </a:ext>
            </a:extLst>
          </p:cNvPr>
          <p:cNvPicPr>
            <a:picLocks noChangeAspect="1"/>
          </p:cNvPicPr>
          <p:nvPr/>
        </p:nvPicPr>
        <p:blipFill>
          <a:blip r:embed="rId7"/>
          <a:stretch>
            <a:fillRect/>
          </a:stretch>
        </p:blipFill>
        <p:spPr>
          <a:xfrm>
            <a:off x="588264" y="3941273"/>
            <a:ext cx="1863090" cy="1819650"/>
          </a:xfrm>
          <a:prstGeom prst="ellipse">
            <a:avLst/>
          </a:prstGeom>
          <a:ln w="76200">
            <a:solidFill>
              <a:schemeClr val="tx1"/>
            </a:solidFill>
          </a:ln>
        </p:spPr>
      </p:pic>
    </p:spTree>
    <p:extLst>
      <p:ext uri="{BB962C8B-B14F-4D97-AF65-F5344CB8AC3E}">
        <p14:creationId xmlns:p14="http://schemas.microsoft.com/office/powerpoint/2010/main" val="112236512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98FB375-1435-63E9-56F5-F8C7EA21315A}"/>
              </a:ext>
            </a:extLst>
          </p:cNvPr>
          <p:cNvSpPr>
            <a:spLocks noGrp="1"/>
          </p:cNvSpPr>
          <p:nvPr>
            <p:ph type="title"/>
          </p:nvPr>
        </p:nvSpPr>
        <p:spPr>
          <a:xfrm>
            <a:off x="457788" y="427601"/>
            <a:ext cx="11018520" cy="615553"/>
          </a:xfrm>
          <a:noFill/>
          <a:ln>
            <a:noFill/>
          </a:ln>
        </p:spPr>
        <p:txBody>
          <a:bodyPr/>
          <a:lstStyle/>
          <a:p>
            <a:r>
              <a:rPr lang="en-US" sz="4000">
                <a:solidFill>
                  <a:srgbClr val="34258E"/>
                </a:solidFill>
                <a:cs typeface="Segoe UI"/>
              </a:rPr>
              <a:t>WHY are Champions important</a:t>
            </a:r>
          </a:p>
        </p:txBody>
      </p:sp>
      <p:sp>
        <p:nvSpPr>
          <p:cNvPr id="2" name="Slide Number Placeholder 1">
            <a:extLst>
              <a:ext uri="{FF2B5EF4-FFF2-40B4-BE49-F238E27FC236}">
                <a16:creationId xmlns:a16="http://schemas.microsoft.com/office/drawing/2014/main" id="{32269713-C026-0700-0ADD-F689338E2C91}"/>
              </a:ext>
            </a:extLst>
          </p:cNvPr>
          <p:cNvSpPr>
            <a:spLocks noGrp="1"/>
          </p:cNvSpPr>
          <p:nvPr>
            <p:ph type="sldNum" sz="quarter" idx="4294967295"/>
          </p:nvPr>
        </p:nvSpPr>
        <p:spPr>
          <a:xfrm>
            <a:off x="9448800" y="6356350"/>
            <a:ext cx="2743200" cy="365125"/>
          </a:xfrm>
          <a:prstGeom prst="rect">
            <a:avLst/>
          </a:prstGeom>
        </p:spPr>
        <p:txBody>
          <a:bodyPr/>
          <a:lstStyle/>
          <a:p>
            <a:fld id="{CF70A789-A4BF-46AC-BD1A-B99BD406E999}" type="slidenum">
              <a:rPr lang="en-US" smtClean="0"/>
              <a:t>13</a:t>
            </a:fld>
            <a:endParaRPr lang="en-US"/>
          </a:p>
        </p:txBody>
      </p:sp>
      <p:sp>
        <p:nvSpPr>
          <p:cNvPr id="24" name="Rectangle 23">
            <a:extLst>
              <a:ext uri="{FF2B5EF4-FFF2-40B4-BE49-F238E27FC236}">
                <a16:creationId xmlns:a16="http://schemas.microsoft.com/office/drawing/2014/main" id="{2198D237-F10E-126D-6269-70357D2FB5BC}"/>
              </a:ext>
            </a:extLst>
          </p:cNvPr>
          <p:cNvSpPr/>
          <p:nvPr/>
        </p:nvSpPr>
        <p:spPr>
          <a:xfrm>
            <a:off x="274703" y="1008062"/>
            <a:ext cx="11384690" cy="607474"/>
          </a:xfrm>
          <a:prstGeom prst="rect">
            <a:avLst/>
          </a:prstGeom>
        </p:spPr>
        <p:txBody>
          <a:bodyPr wrap="square" lIns="182880" tIns="146304" rIns="182880" bIns="146304">
            <a:spAutoFit/>
          </a:bodyPr>
          <a:lstStyle/>
          <a:p>
            <a:pPr marL="0" lvl="1" defTabSz="932472" fontAlgn="base">
              <a:lnSpc>
                <a:spcPct val="110000"/>
              </a:lnSpc>
              <a:spcBef>
                <a:spcPct val="0"/>
              </a:spcBef>
              <a:spcAft>
                <a:spcPct val="0"/>
              </a:spcAft>
            </a:pPr>
            <a:r>
              <a:rPr lang="en-US" sz="2000">
                <a:ea typeface="Segoe UI" pitchFamily="34" charset="0"/>
                <a:cs typeface="Segoe UI" pitchFamily="34" charset="0"/>
              </a:rPr>
              <a:t>Learning via coworkers is among the most effective and most used methods.</a:t>
            </a:r>
          </a:p>
        </p:txBody>
      </p:sp>
      <p:graphicFrame>
        <p:nvGraphicFramePr>
          <p:cNvPr id="46" name="Chart 45">
            <a:extLst>
              <a:ext uri="{FF2B5EF4-FFF2-40B4-BE49-F238E27FC236}">
                <a16:creationId xmlns:a16="http://schemas.microsoft.com/office/drawing/2014/main" id="{0F19A5B1-0426-177D-D006-98145AE0324F}"/>
              </a:ext>
            </a:extLst>
          </p:cNvPr>
          <p:cNvGraphicFramePr/>
          <p:nvPr>
            <p:custDataLst>
              <p:tags r:id="rId1"/>
            </p:custDataLst>
            <p:extLst>
              <p:ext uri="{D42A27DB-BD31-4B8C-83A1-F6EECF244321}">
                <p14:modId xmlns:p14="http://schemas.microsoft.com/office/powerpoint/2010/main" val="29717528"/>
              </p:ext>
            </p:extLst>
          </p:nvPr>
        </p:nvGraphicFramePr>
        <p:xfrm>
          <a:off x="1103614" y="2609633"/>
          <a:ext cx="10598191" cy="3423964"/>
        </p:xfrm>
        <a:graphic>
          <a:graphicData uri="http://schemas.openxmlformats.org/drawingml/2006/chart">
            <c:chart xmlns:c="http://schemas.openxmlformats.org/drawingml/2006/chart" xmlns:r="http://schemas.openxmlformats.org/officeDocument/2006/relationships" r:id="rId20"/>
          </a:graphicData>
        </a:graphic>
      </p:graphicFrame>
      <p:sp>
        <p:nvSpPr>
          <p:cNvPr id="47" name="TextBox 46">
            <a:extLst>
              <a:ext uri="{FF2B5EF4-FFF2-40B4-BE49-F238E27FC236}">
                <a16:creationId xmlns:a16="http://schemas.microsoft.com/office/drawing/2014/main" id="{44811748-F39C-1270-9936-D190144B42F1}"/>
              </a:ext>
            </a:extLst>
          </p:cNvPr>
          <p:cNvSpPr txBox="1"/>
          <p:nvPr>
            <p:custDataLst>
              <p:tags r:id="rId2"/>
            </p:custDataLst>
          </p:nvPr>
        </p:nvSpPr>
        <p:spPr>
          <a:xfrm>
            <a:off x="5268727" y="3067341"/>
            <a:ext cx="1149737" cy="153888"/>
          </a:xfrm>
          <a:prstGeom prst="rect">
            <a:avLst/>
          </a:prstGeom>
          <a:noFill/>
        </p:spPr>
        <p:txBody>
          <a:bodyPr wrap="square" lIns="0" tIns="0" rIns="0" bIns="0" rtlCol="0">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1852">
                      <a:srgbClr val="D83B01"/>
                    </a:gs>
                    <a:gs pos="13889">
                      <a:srgbClr val="D83B01"/>
                    </a:gs>
                  </a:gsLst>
                  <a:lin ang="5400000" scaled="0"/>
                </a:gradFill>
                <a:effectLst/>
                <a:uLnTx/>
                <a:uFillTx/>
              </a:rPr>
              <a:t>IT employee</a:t>
            </a:r>
          </a:p>
        </p:txBody>
      </p:sp>
      <p:cxnSp>
        <p:nvCxnSpPr>
          <p:cNvPr id="48" name="Straight Connector 47">
            <a:extLst>
              <a:ext uri="{FF2B5EF4-FFF2-40B4-BE49-F238E27FC236}">
                <a16:creationId xmlns:a16="http://schemas.microsoft.com/office/drawing/2014/main" id="{05A81E59-2FB0-BFE8-3B1E-C4DBCDAD7357}"/>
              </a:ext>
            </a:extLst>
          </p:cNvPr>
          <p:cNvCxnSpPr/>
          <p:nvPr>
            <p:custDataLst>
              <p:tags r:id="rId3"/>
            </p:custDataLst>
          </p:nvPr>
        </p:nvCxnSpPr>
        <p:spPr>
          <a:xfrm>
            <a:off x="6355835" y="2704862"/>
            <a:ext cx="0" cy="2779033"/>
          </a:xfrm>
          <a:prstGeom prst="line">
            <a:avLst/>
          </a:prstGeom>
          <a:noFill/>
          <a:ln w="9525" cap="flat" cmpd="sng" algn="ctr">
            <a:solidFill>
              <a:srgbClr val="CCCCCC"/>
            </a:solidFill>
            <a:prstDash val="solid"/>
            <a:headEnd type="none"/>
            <a:tailEnd type="none"/>
          </a:ln>
          <a:effectLst/>
        </p:spPr>
      </p:cxnSp>
      <p:cxnSp>
        <p:nvCxnSpPr>
          <p:cNvPr id="49" name="Straight Connector 48">
            <a:extLst>
              <a:ext uri="{FF2B5EF4-FFF2-40B4-BE49-F238E27FC236}">
                <a16:creationId xmlns:a16="http://schemas.microsoft.com/office/drawing/2014/main" id="{97607D24-3CE3-E1D6-445F-0DC900285429}"/>
              </a:ext>
            </a:extLst>
          </p:cNvPr>
          <p:cNvCxnSpPr/>
          <p:nvPr>
            <p:custDataLst>
              <p:tags r:id="rId4"/>
            </p:custDataLst>
          </p:nvPr>
        </p:nvCxnSpPr>
        <p:spPr>
          <a:xfrm>
            <a:off x="1621511" y="3962400"/>
            <a:ext cx="9719137" cy="0"/>
          </a:xfrm>
          <a:prstGeom prst="line">
            <a:avLst/>
          </a:prstGeom>
          <a:noFill/>
          <a:ln w="9525" cap="flat" cmpd="sng" algn="ctr">
            <a:solidFill>
              <a:srgbClr val="CCCCCC"/>
            </a:solidFill>
            <a:prstDash val="solid"/>
            <a:headEnd type="none"/>
            <a:tailEnd type="none"/>
          </a:ln>
          <a:effectLst/>
        </p:spPr>
      </p:cxnSp>
      <p:sp>
        <p:nvSpPr>
          <p:cNvPr id="50" name="Rectangle 49">
            <a:extLst>
              <a:ext uri="{FF2B5EF4-FFF2-40B4-BE49-F238E27FC236}">
                <a16:creationId xmlns:a16="http://schemas.microsoft.com/office/drawing/2014/main" id="{AFCE3ED8-076F-D8F6-A694-337A95196AD5}"/>
              </a:ext>
            </a:extLst>
          </p:cNvPr>
          <p:cNvSpPr/>
          <p:nvPr>
            <p:custDataLst>
              <p:tags r:id="rId5"/>
            </p:custDataLst>
          </p:nvPr>
        </p:nvSpPr>
        <p:spPr bwMode="auto">
          <a:xfrm>
            <a:off x="6421266" y="5227029"/>
            <a:ext cx="4874004" cy="256866"/>
          </a:xfrm>
          <a:prstGeom prst="rect">
            <a:avLst/>
          </a:prstGeom>
          <a:solidFill>
            <a:srgbClr val="0078D7"/>
          </a:solid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016" eaLnBrk="1" fontAlgn="base" latinLnBrk="0" hangingPunct="1">
              <a:lnSpc>
                <a:spcPct val="100000"/>
              </a:lnSpc>
              <a:spcBef>
                <a:spcPct val="0"/>
              </a:spcBef>
              <a:spcAft>
                <a:spcPct val="0"/>
              </a:spcAft>
              <a:buClrTx/>
              <a:buSzTx/>
              <a:buFontTx/>
              <a:buNone/>
              <a:tabLst/>
              <a:defRPr/>
            </a:pPr>
            <a:r>
              <a:rPr kumimoji="0" lang="en-US" sz="1020" b="1" i="0" u="none" strike="noStrike" kern="0" cap="none" spc="-31" normalizeH="0" baseline="0" noProof="0">
                <a:ln>
                  <a:noFill/>
                </a:ln>
                <a:gradFill>
                  <a:gsLst>
                    <a:gs pos="13889">
                      <a:srgbClr val="FFFFFF"/>
                    </a:gs>
                    <a:gs pos="55000">
                      <a:srgbClr val="FFFFFF"/>
                    </a:gs>
                  </a:gsLst>
                  <a:lin ang="5400000" scaled="0"/>
                </a:gradFill>
                <a:effectLst/>
                <a:uLnTx/>
                <a:uFillTx/>
                <a:latin typeface="Segoe UI"/>
                <a:ea typeface="Segoe UI" panose="020B0502040204020203" pitchFamily="34" charset="0"/>
                <a:cs typeface="Segoe UI" panose="020B0502040204020203" pitchFamily="34" charset="0"/>
              </a:rPr>
              <a:t>Self-learning is largely ineffective, but currently part of learning process for many</a:t>
            </a:r>
          </a:p>
        </p:txBody>
      </p:sp>
      <p:sp>
        <p:nvSpPr>
          <p:cNvPr id="51" name="Rectangle 50">
            <a:extLst>
              <a:ext uri="{FF2B5EF4-FFF2-40B4-BE49-F238E27FC236}">
                <a16:creationId xmlns:a16="http://schemas.microsoft.com/office/drawing/2014/main" id="{9D886F21-7923-D28E-361B-27EBE8D12A72}"/>
              </a:ext>
            </a:extLst>
          </p:cNvPr>
          <p:cNvSpPr/>
          <p:nvPr>
            <p:custDataLst>
              <p:tags r:id="rId6"/>
            </p:custDataLst>
          </p:nvPr>
        </p:nvSpPr>
        <p:spPr bwMode="auto">
          <a:xfrm>
            <a:off x="6421266" y="2704861"/>
            <a:ext cx="4874004" cy="256032"/>
          </a:xfrm>
          <a:prstGeom prst="rect">
            <a:avLst/>
          </a:prstGeom>
          <a:solidFill>
            <a:srgbClr val="505050"/>
          </a:solid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016" eaLnBrk="1" fontAlgn="base" latinLnBrk="0" hangingPunct="1">
              <a:lnSpc>
                <a:spcPct val="100000"/>
              </a:lnSpc>
              <a:spcBef>
                <a:spcPct val="0"/>
              </a:spcBef>
              <a:spcAft>
                <a:spcPct val="0"/>
              </a:spcAft>
              <a:buClrTx/>
              <a:buSzTx/>
              <a:buFontTx/>
              <a:buNone/>
              <a:tabLst/>
              <a:defRPr/>
            </a:pPr>
            <a:r>
              <a:rPr kumimoji="0" lang="en-US" sz="1020" b="1" i="0" u="none" strike="noStrike" kern="0" cap="none" spc="0" normalizeH="0" baseline="0" noProof="0">
                <a:ln>
                  <a:noFill/>
                </a:ln>
                <a:gradFill>
                  <a:gsLst>
                    <a:gs pos="13889">
                      <a:srgbClr val="FFFFFF"/>
                    </a:gs>
                    <a:gs pos="55000">
                      <a:srgbClr val="FFFFFF"/>
                    </a:gs>
                  </a:gsLst>
                  <a:lin ang="5400000" scaled="0"/>
                </a:gradFill>
                <a:effectLst/>
                <a:uLnTx/>
                <a:uFillTx/>
                <a:latin typeface="Segoe UI"/>
                <a:ea typeface="Segoe UI" panose="020B0502040204020203" pitchFamily="34" charset="0"/>
                <a:cs typeface="Segoe UI" panose="020B0502040204020203" pitchFamily="34" charset="0"/>
              </a:rPr>
              <a:t>Learning via coworkers is among the most effective and most used methods</a:t>
            </a:r>
          </a:p>
        </p:txBody>
      </p:sp>
      <p:sp>
        <p:nvSpPr>
          <p:cNvPr id="52" name="Rectangle 51">
            <a:extLst>
              <a:ext uri="{FF2B5EF4-FFF2-40B4-BE49-F238E27FC236}">
                <a16:creationId xmlns:a16="http://schemas.microsoft.com/office/drawing/2014/main" id="{B9D2F7DA-87F5-ED72-4866-75A10842ED17}"/>
              </a:ext>
            </a:extLst>
          </p:cNvPr>
          <p:cNvSpPr/>
          <p:nvPr>
            <p:custDataLst>
              <p:tags r:id="rId7"/>
            </p:custDataLst>
          </p:nvPr>
        </p:nvSpPr>
        <p:spPr bwMode="auto">
          <a:xfrm>
            <a:off x="1608193" y="2704861"/>
            <a:ext cx="4699568" cy="256032"/>
          </a:xfrm>
          <a:prstGeom prst="rect">
            <a:avLst/>
          </a:prstGeom>
          <a:solidFill>
            <a:srgbClr val="D83B01"/>
          </a:solid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016" eaLnBrk="1" fontAlgn="base" latinLnBrk="0" hangingPunct="1">
              <a:lnSpc>
                <a:spcPct val="100000"/>
              </a:lnSpc>
              <a:spcBef>
                <a:spcPct val="0"/>
              </a:spcBef>
              <a:spcAft>
                <a:spcPct val="0"/>
              </a:spcAft>
              <a:buClrTx/>
              <a:buSzTx/>
              <a:buFontTx/>
              <a:buNone/>
              <a:tabLst/>
              <a:defRPr/>
            </a:pPr>
            <a:r>
              <a:rPr kumimoji="0" lang="en-US" sz="1020" b="1" i="0" u="none" strike="noStrike" kern="0" cap="none" spc="0" normalizeH="0" baseline="0" noProof="0">
                <a:ln>
                  <a:noFill/>
                </a:ln>
                <a:gradFill>
                  <a:gsLst>
                    <a:gs pos="13889">
                      <a:srgbClr val="FFFFFF"/>
                    </a:gs>
                    <a:gs pos="55000">
                      <a:srgbClr val="FFFFFF"/>
                    </a:gs>
                  </a:gsLst>
                  <a:lin ang="5400000" scaled="0"/>
                </a:gradFill>
                <a:effectLst/>
                <a:uLnTx/>
                <a:uFillTx/>
                <a:latin typeface="Segoe UI"/>
                <a:ea typeface="Segoe UI" panose="020B0502040204020203" pitchFamily="34" charset="0"/>
                <a:cs typeface="Segoe UI" panose="020B0502040204020203" pitchFamily="34" charset="0"/>
              </a:rPr>
              <a:t>These methods are underutilized (low usage, but have high effectiveness)</a:t>
            </a:r>
          </a:p>
        </p:txBody>
      </p:sp>
      <p:sp>
        <p:nvSpPr>
          <p:cNvPr id="53" name="TextBox 52">
            <a:extLst>
              <a:ext uri="{FF2B5EF4-FFF2-40B4-BE49-F238E27FC236}">
                <a16:creationId xmlns:a16="http://schemas.microsoft.com/office/drawing/2014/main" id="{AF0DE83C-4E8F-F17D-FA58-ACF4417DA217}"/>
              </a:ext>
            </a:extLst>
          </p:cNvPr>
          <p:cNvSpPr txBox="1"/>
          <p:nvPr>
            <p:custDataLst>
              <p:tags r:id="rId8"/>
            </p:custDataLst>
          </p:nvPr>
        </p:nvSpPr>
        <p:spPr>
          <a:xfrm>
            <a:off x="3114735" y="3062067"/>
            <a:ext cx="1149737" cy="153888"/>
          </a:xfrm>
          <a:prstGeom prst="rect">
            <a:avLst/>
          </a:prstGeom>
          <a:noFill/>
        </p:spPr>
        <p:txBody>
          <a:bodyPr wrap="square" lIns="0" tIns="0" rIns="0" bIns="0" rtlCol="0">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1852">
                      <a:srgbClr val="D83B01"/>
                    </a:gs>
                    <a:gs pos="13889">
                      <a:srgbClr val="D83B01"/>
                    </a:gs>
                  </a:gsLst>
                  <a:lin ang="5400000" scaled="0"/>
                </a:gradFill>
                <a:effectLst/>
                <a:uLnTx/>
                <a:uFillTx/>
              </a:rPr>
              <a:t>My manager</a:t>
            </a:r>
          </a:p>
        </p:txBody>
      </p:sp>
      <p:sp>
        <p:nvSpPr>
          <p:cNvPr id="54" name="TextBox 53">
            <a:extLst>
              <a:ext uri="{FF2B5EF4-FFF2-40B4-BE49-F238E27FC236}">
                <a16:creationId xmlns:a16="http://schemas.microsoft.com/office/drawing/2014/main" id="{253FB715-441E-C20F-EF05-EA6AE320DA62}"/>
              </a:ext>
            </a:extLst>
          </p:cNvPr>
          <p:cNvSpPr txBox="1"/>
          <p:nvPr>
            <p:custDataLst>
              <p:tags r:id="rId9"/>
            </p:custDataLst>
          </p:nvPr>
        </p:nvSpPr>
        <p:spPr>
          <a:xfrm>
            <a:off x="2746924" y="3258019"/>
            <a:ext cx="1149737" cy="307777"/>
          </a:xfrm>
          <a:prstGeom prst="rect">
            <a:avLst/>
          </a:prstGeom>
          <a:noFill/>
        </p:spPr>
        <p:txBody>
          <a:bodyPr wrap="square" lIns="0" tIns="0" rIns="0" bIns="0" rtlCol="0">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1852">
                      <a:srgbClr val="D83B01"/>
                    </a:gs>
                    <a:gs pos="13889">
                      <a:srgbClr val="D83B01"/>
                    </a:gs>
                  </a:gsLst>
                  <a:lin ang="5400000" scaled="0"/>
                </a:gradFill>
                <a:effectLst/>
                <a:uLnTx/>
                <a:uFillTx/>
              </a:rPr>
              <a:t>Formal training (external)</a:t>
            </a:r>
          </a:p>
        </p:txBody>
      </p:sp>
      <p:sp>
        <p:nvSpPr>
          <p:cNvPr id="55" name="TextBox 54">
            <a:extLst>
              <a:ext uri="{FF2B5EF4-FFF2-40B4-BE49-F238E27FC236}">
                <a16:creationId xmlns:a16="http://schemas.microsoft.com/office/drawing/2014/main" id="{D8D4F37F-4C04-45B2-5050-EB3A7DCD90D8}"/>
              </a:ext>
            </a:extLst>
          </p:cNvPr>
          <p:cNvSpPr txBox="1"/>
          <p:nvPr>
            <p:custDataLst>
              <p:tags r:id="rId10"/>
            </p:custDataLst>
          </p:nvPr>
        </p:nvSpPr>
        <p:spPr>
          <a:xfrm>
            <a:off x="4741542" y="3252402"/>
            <a:ext cx="1149737" cy="307777"/>
          </a:xfrm>
          <a:prstGeom prst="rect">
            <a:avLst/>
          </a:prstGeom>
          <a:noFill/>
        </p:spPr>
        <p:txBody>
          <a:bodyPr wrap="square" lIns="0" tIns="0" rIns="0" bIns="0" rtlCol="0">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1852">
                      <a:srgbClr val="D83B01"/>
                    </a:gs>
                    <a:gs pos="13889">
                      <a:srgbClr val="D83B01"/>
                    </a:gs>
                  </a:gsLst>
                  <a:lin ang="5400000" scaled="0"/>
                </a:gradFill>
                <a:effectLst/>
                <a:uLnTx/>
                <a:uFillTx/>
              </a:rPr>
              <a:t>Formal training (internal)</a:t>
            </a:r>
          </a:p>
        </p:txBody>
      </p:sp>
      <p:sp>
        <p:nvSpPr>
          <p:cNvPr id="56" name="TextBox 55">
            <a:extLst>
              <a:ext uri="{FF2B5EF4-FFF2-40B4-BE49-F238E27FC236}">
                <a16:creationId xmlns:a16="http://schemas.microsoft.com/office/drawing/2014/main" id="{1A587B77-AE76-9B0B-6A80-F1ECFFDE8EC2}"/>
              </a:ext>
            </a:extLst>
          </p:cNvPr>
          <p:cNvSpPr txBox="1"/>
          <p:nvPr>
            <p:custDataLst>
              <p:tags r:id="rId11"/>
            </p:custDataLst>
          </p:nvPr>
        </p:nvSpPr>
        <p:spPr>
          <a:xfrm>
            <a:off x="7948772" y="2999981"/>
            <a:ext cx="1731003" cy="307777"/>
          </a:xfrm>
          <a:prstGeom prst="rect">
            <a:avLst/>
          </a:prstGeom>
          <a:noFill/>
        </p:spPr>
        <p:txBody>
          <a:bodyPr wrap="square" lIns="0" tIns="0" rIns="0" bIns="0" rtlCol="0">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926">
                      <a:srgbClr val="505050"/>
                    </a:gs>
                    <a:gs pos="13889">
                      <a:srgbClr val="505050"/>
                    </a:gs>
                  </a:gsLst>
                  <a:lin ang="5400000" scaled="0"/>
                </a:gradFill>
                <a:effectLst/>
                <a:uLnTx/>
                <a:uFillTx/>
              </a:rPr>
              <a:t>Coworker </a:t>
            </a:r>
          </a:p>
          <a:p>
            <a:pPr marL="0" marR="0" lvl="0" indent="0" defTabSz="932742"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926">
                      <a:srgbClr val="505050"/>
                    </a:gs>
                    <a:gs pos="13889">
                      <a:srgbClr val="505050"/>
                    </a:gs>
                  </a:gsLst>
                  <a:lin ang="5400000" scaled="0"/>
                </a:gradFill>
                <a:effectLst/>
                <a:uLnTx/>
                <a:uFillTx/>
              </a:rPr>
              <a:t>(non-manager, non-IT)</a:t>
            </a:r>
          </a:p>
        </p:txBody>
      </p:sp>
      <p:sp>
        <p:nvSpPr>
          <p:cNvPr id="57" name="TextBox 56">
            <a:extLst>
              <a:ext uri="{FF2B5EF4-FFF2-40B4-BE49-F238E27FC236}">
                <a16:creationId xmlns:a16="http://schemas.microsoft.com/office/drawing/2014/main" id="{E3AE6891-E433-5D2A-8344-73BDBA1964DF}"/>
              </a:ext>
            </a:extLst>
          </p:cNvPr>
          <p:cNvSpPr txBox="1"/>
          <p:nvPr>
            <p:custDataLst>
              <p:tags r:id="rId12"/>
            </p:custDataLst>
          </p:nvPr>
        </p:nvSpPr>
        <p:spPr>
          <a:xfrm>
            <a:off x="9227509" y="4617043"/>
            <a:ext cx="1731003" cy="307777"/>
          </a:xfrm>
          <a:prstGeom prst="rect">
            <a:avLst/>
          </a:prstGeom>
          <a:noFill/>
        </p:spPr>
        <p:txBody>
          <a:bodyPr wrap="square" lIns="0" tIns="0" rIns="0" bIns="0" rtlCol="0">
            <a:spAutoFit/>
          </a:bodyPr>
          <a:lstStyle/>
          <a:p>
            <a:pPr marL="0" marR="0" lvl="0" indent="0" algn="r" defTabSz="932742"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gradFill>
                  <a:gsLst>
                    <a:gs pos="94444">
                      <a:srgbClr val="0078D7"/>
                    </a:gs>
                    <a:gs pos="85185">
                      <a:srgbClr val="0078D7"/>
                    </a:gs>
                  </a:gsLst>
                  <a:lin ang="5400000" scaled="0"/>
                </a:gradFill>
                <a:effectLst/>
                <a:uLnTx/>
                <a:uFillTx/>
              </a:rPr>
              <a:t>Myself, through </a:t>
            </a:r>
            <a:br>
              <a:rPr kumimoji="0" lang="en-US" sz="1000" b="1" i="0" u="none" strike="noStrike" kern="0" cap="none" spc="0" normalizeH="0" baseline="0" noProof="0">
                <a:ln>
                  <a:noFill/>
                </a:ln>
                <a:gradFill>
                  <a:gsLst>
                    <a:gs pos="94444">
                      <a:srgbClr val="0078D7"/>
                    </a:gs>
                    <a:gs pos="85185">
                      <a:srgbClr val="0078D7"/>
                    </a:gs>
                  </a:gsLst>
                  <a:lin ang="5400000" scaled="0"/>
                </a:gradFill>
                <a:effectLst/>
                <a:uLnTx/>
                <a:uFillTx/>
              </a:rPr>
            </a:br>
            <a:r>
              <a:rPr kumimoji="0" lang="en-US" sz="1000" b="1" i="0" u="none" strike="noStrike" kern="0" cap="none" spc="0" normalizeH="0" baseline="0" noProof="0">
                <a:ln>
                  <a:noFill/>
                </a:ln>
                <a:gradFill>
                  <a:gsLst>
                    <a:gs pos="94444">
                      <a:srgbClr val="0078D7"/>
                    </a:gs>
                    <a:gs pos="85185">
                      <a:srgbClr val="0078D7"/>
                    </a:gs>
                  </a:gsLst>
                  <a:lin ang="5400000" scaled="0"/>
                </a:gradFill>
                <a:effectLst/>
                <a:uLnTx/>
                <a:uFillTx/>
              </a:rPr>
              <a:t>trial and error</a:t>
            </a:r>
          </a:p>
        </p:txBody>
      </p:sp>
      <p:sp>
        <p:nvSpPr>
          <p:cNvPr id="58" name="TextBox 57">
            <a:extLst>
              <a:ext uri="{FF2B5EF4-FFF2-40B4-BE49-F238E27FC236}">
                <a16:creationId xmlns:a16="http://schemas.microsoft.com/office/drawing/2014/main" id="{30C5F08B-4BB3-7A51-7238-749CF9871D5E}"/>
              </a:ext>
            </a:extLst>
          </p:cNvPr>
          <p:cNvSpPr txBox="1"/>
          <p:nvPr>
            <p:custDataLst>
              <p:tags r:id="rId13"/>
            </p:custDataLst>
          </p:nvPr>
        </p:nvSpPr>
        <p:spPr>
          <a:xfrm>
            <a:off x="1412527" y="4292888"/>
            <a:ext cx="1526042" cy="153888"/>
          </a:xfrm>
          <a:prstGeom prst="rect">
            <a:avLst/>
          </a:prstGeom>
          <a:noFill/>
        </p:spPr>
        <p:txBody>
          <a:bodyPr wrap="square" lIns="0" tIns="0" rIns="0" bIns="0" rtlCol="0">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gradFill>
                  <a:gsLst>
                    <a:gs pos="27778">
                      <a:srgbClr val="505050"/>
                    </a:gs>
                    <a:gs pos="51000">
                      <a:srgbClr val="505050"/>
                    </a:gs>
                  </a:gsLst>
                  <a:lin ang="5400000" scaled="0"/>
                </a:gradFill>
                <a:effectLst/>
                <a:uLnTx/>
                <a:uFillTx/>
              </a:rPr>
              <a:t>Community forums</a:t>
            </a:r>
          </a:p>
        </p:txBody>
      </p:sp>
      <p:sp>
        <p:nvSpPr>
          <p:cNvPr id="59" name="TextBox 58">
            <a:extLst>
              <a:ext uri="{FF2B5EF4-FFF2-40B4-BE49-F238E27FC236}">
                <a16:creationId xmlns:a16="http://schemas.microsoft.com/office/drawing/2014/main" id="{D9178241-C04B-73F3-A0DD-455C16CAA7C1}"/>
              </a:ext>
            </a:extLst>
          </p:cNvPr>
          <p:cNvSpPr txBox="1"/>
          <p:nvPr>
            <p:custDataLst>
              <p:tags r:id="rId14"/>
            </p:custDataLst>
          </p:nvPr>
        </p:nvSpPr>
        <p:spPr>
          <a:xfrm>
            <a:off x="1941341" y="4558890"/>
            <a:ext cx="1526042" cy="153888"/>
          </a:xfrm>
          <a:prstGeom prst="rect">
            <a:avLst/>
          </a:prstGeom>
          <a:noFill/>
        </p:spPr>
        <p:txBody>
          <a:bodyPr wrap="square" lIns="0" tIns="0" rIns="0" bIns="0" rtlCol="0">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gradFill>
                  <a:gsLst>
                    <a:gs pos="27778">
                      <a:srgbClr val="505050"/>
                    </a:gs>
                    <a:gs pos="51000">
                      <a:srgbClr val="505050"/>
                    </a:gs>
                  </a:gsLst>
                  <a:lin ang="5400000" scaled="0"/>
                </a:gradFill>
                <a:effectLst/>
                <a:uLnTx/>
                <a:uFillTx/>
              </a:rPr>
              <a:t>Microsoft’s website</a:t>
            </a:r>
          </a:p>
        </p:txBody>
      </p:sp>
      <p:sp>
        <p:nvSpPr>
          <p:cNvPr id="60" name="TextBox 59">
            <a:extLst>
              <a:ext uri="{FF2B5EF4-FFF2-40B4-BE49-F238E27FC236}">
                <a16:creationId xmlns:a16="http://schemas.microsoft.com/office/drawing/2014/main" id="{15FE4A3A-7C57-280D-C852-8CE16B9E8FF4}"/>
              </a:ext>
            </a:extLst>
          </p:cNvPr>
          <p:cNvSpPr txBox="1"/>
          <p:nvPr>
            <p:custDataLst>
              <p:tags r:id="rId15"/>
            </p:custDataLst>
          </p:nvPr>
        </p:nvSpPr>
        <p:spPr>
          <a:xfrm>
            <a:off x="3767587" y="4244671"/>
            <a:ext cx="1526042" cy="153888"/>
          </a:xfrm>
          <a:prstGeom prst="rect">
            <a:avLst/>
          </a:prstGeom>
          <a:noFill/>
        </p:spPr>
        <p:txBody>
          <a:bodyPr wrap="square" lIns="0" tIns="0" rIns="0" bIns="0" rtlCol="0">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gradFill>
                  <a:gsLst>
                    <a:gs pos="27778">
                      <a:srgbClr val="505050"/>
                    </a:gs>
                    <a:gs pos="51000">
                      <a:srgbClr val="505050"/>
                    </a:gs>
                  </a:gsLst>
                  <a:lin ang="5400000" scaled="0"/>
                </a:gradFill>
                <a:effectLst/>
                <a:uLnTx/>
                <a:uFillTx/>
              </a:rPr>
              <a:t>User guide or manual</a:t>
            </a:r>
          </a:p>
        </p:txBody>
      </p:sp>
      <p:sp>
        <p:nvSpPr>
          <p:cNvPr id="61" name="TextBox 60">
            <a:extLst>
              <a:ext uri="{FF2B5EF4-FFF2-40B4-BE49-F238E27FC236}">
                <a16:creationId xmlns:a16="http://schemas.microsoft.com/office/drawing/2014/main" id="{29EC651F-CFDB-4E3D-F9A7-C5DBEAFC1135}"/>
              </a:ext>
            </a:extLst>
          </p:cNvPr>
          <p:cNvSpPr txBox="1"/>
          <p:nvPr>
            <p:custDataLst>
              <p:tags r:id="rId16"/>
            </p:custDataLst>
          </p:nvPr>
        </p:nvSpPr>
        <p:spPr>
          <a:xfrm>
            <a:off x="4200281" y="4492680"/>
            <a:ext cx="2395167" cy="153888"/>
          </a:xfrm>
          <a:prstGeom prst="rect">
            <a:avLst/>
          </a:prstGeom>
          <a:noFill/>
        </p:spPr>
        <p:txBody>
          <a:bodyPr wrap="square" lIns="0" tIns="0" rIns="0" bIns="0" rtlCol="0">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gradFill>
                  <a:gsLst>
                    <a:gs pos="27778">
                      <a:srgbClr val="505050"/>
                    </a:gs>
                    <a:gs pos="51000">
                      <a:srgbClr val="505050"/>
                    </a:gs>
                  </a:gsLst>
                  <a:lin ang="5400000" scaled="0"/>
                </a:gradFill>
                <a:effectLst/>
                <a:uLnTx/>
                <a:uFillTx/>
              </a:rPr>
              <a:t>Online tutorials or webinars</a:t>
            </a:r>
          </a:p>
        </p:txBody>
      </p:sp>
      <p:sp>
        <p:nvSpPr>
          <p:cNvPr id="62" name="TextBox 61">
            <a:extLst>
              <a:ext uri="{FF2B5EF4-FFF2-40B4-BE49-F238E27FC236}">
                <a16:creationId xmlns:a16="http://schemas.microsoft.com/office/drawing/2014/main" id="{D4389003-32D5-6C2E-CA0D-A1AD7E79F0F7}"/>
              </a:ext>
            </a:extLst>
          </p:cNvPr>
          <p:cNvSpPr txBox="1"/>
          <p:nvPr>
            <p:custDataLst>
              <p:tags r:id="rId17"/>
            </p:custDataLst>
          </p:nvPr>
        </p:nvSpPr>
        <p:spPr>
          <a:xfrm>
            <a:off x="4201571" y="4630305"/>
            <a:ext cx="1526042" cy="153888"/>
          </a:xfrm>
          <a:prstGeom prst="rect">
            <a:avLst/>
          </a:prstGeom>
          <a:noFill/>
        </p:spPr>
        <p:txBody>
          <a:bodyPr wrap="square" lIns="0" tIns="0" rIns="0" bIns="0" rtlCol="0">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gradFill>
                  <a:gsLst>
                    <a:gs pos="27778">
                      <a:srgbClr val="505050"/>
                    </a:gs>
                    <a:gs pos="51000">
                      <a:srgbClr val="505050"/>
                    </a:gs>
                  </a:gsLst>
                  <a:lin ang="5400000" scaled="0"/>
                </a:gradFill>
                <a:effectLst/>
                <a:uLnTx/>
                <a:uFillTx/>
              </a:rPr>
              <a:t>Search engine</a:t>
            </a:r>
          </a:p>
        </p:txBody>
      </p:sp>
      <p:sp>
        <p:nvSpPr>
          <p:cNvPr id="63" name="Rectangle 62">
            <a:extLst>
              <a:ext uri="{FF2B5EF4-FFF2-40B4-BE49-F238E27FC236}">
                <a16:creationId xmlns:a16="http://schemas.microsoft.com/office/drawing/2014/main" id="{8D073A4A-B457-F2B0-6F56-483429BD1986}"/>
              </a:ext>
            </a:extLst>
          </p:cNvPr>
          <p:cNvSpPr/>
          <p:nvPr/>
        </p:nvSpPr>
        <p:spPr>
          <a:xfrm rot="16200000">
            <a:off x="-82561" y="3845597"/>
            <a:ext cx="1758425" cy="461665"/>
          </a:xfrm>
          <a:prstGeom prst="rect">
            <a:avLst/>
          </a:prstGeom>
        </p:spPr>
        <p:txBody>
          <a:bodyPr wrap="square">
            <a:spAutoFit/>
          </a:bodyPr>
          <a:lstStyle/>
          <a:p>
            <a:pPr defTabSz="932016" fontAlgn="base">
              <a:spcBef>
                <a:spcPct val="0"/>
              </a:spcBef>
              <a:spcAft>
                <a:spcPct val="0"/>
              </a:spcAft>
            </a:pPr>
            <a:r>
              <a:rPr lang="en-US" sz="1200">
                <a:gradFill>
                  <a:gsLst>
                    <a:gs pos="13889">
                      <a:srgbClr val="505050">
                        <a:lumMod val="50000"/>
                      </a:srgbClr>
                    </a:gs>
                    <a:gs pos="28704">
                      <a:srgbClr val="505050">
                        <a:lumMod val="50000"/>
                      </a:srgbClr>
                    </a:gs>
                  </a:gsLst>
                  <a:lin ang="5400000" scaled="0"/>
                </a:gradFill>
                <a:ea typeface="Segoe UI" pitchFamily="34" charset="0"/>
                <a:cs typeface="Segoe UI" pitchFamily="34" charset="0"/>
              </a:rPr>
              <a:t>% who said method was “very helpful”</a:t>
            </a:r>
          </a:p>
        </p:txBody>
      </p:sp>
      <p:sp>
        <p:nvSpPr>
          <p:cNvPr id="64" name="Rectangle 63">
            <a:extLst>
              <a:ext uri="{FF2B5EF4-FFF2-40B4-BE49-F238E27FC236}">
                <a16:creationId xmlns:a16="http://schemas.microsoft.com/office/drawing/2014/main" id="{676B8056-1A0E-7F97-B3A1-CA6BDF30D640}"/>
              </a:ext>
            </a:extLst>
          </p:cNvPr>
          <p:cNvSpPr/>
          <p:nvPr/>
        </p:nvSpPr>
        <p:spPr bwMode="auto">
          <a:xfrm>
            <a:off x="200226" y="2061462"/>
            <a:ext cx="12436475" cy="43536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16529" marR="0" lvl="1" indent="0" algn="ctr" defTabSz="932190" eaLnBrk="1" fontAlgn="base" latinLnBrk="0" hangingPunct="1">
              <a:lnSpc>
                <a:spcPct val="114000"/>
              </a:lnSpc>
              <a:spcBef>
                <a:spcPts val="612"/>
              </a:spcBef>
              <a:spcAft>
                <a:spcPts val="306"/>
              </a:spcAft>
              <a:buClr>
                <a:srgbClr val="DC3C00"/>
              </a:buClr>
              <a:buSzTx/>
              <a:buFontTx/>
              <a:buNone/>
              <a:tabLst/>
              <a:defRPr/>
            </a:pPr>
            <a:r>
              <a:rPr kumimoji="0" lang="en-US" sz="1800" b="0" i="0" u="none" strike="noStrike" kern="0" cap="none" spc="0" normalizeH="0" baseline="0" noProof="0">
                <a:ln w="3175">
                  <a:noFill/>
                </a:ln>
                <a:gradFill>
                  <a:gsLst>
                    <a:gs pos="1250">
                      <a:srgbClr val="505050"/>
                    </a:gs>
                    <a:gs pos="100000">
                      <a:srgbClr val="505050"/>
                    </a:gs>
                  </a:gsLst>
                  <a:lin ang="5400000" scaled="0"/>
                </a:gradFill>
                <a:effectLst/>
                <a:uLnTx/>
                <a:uFillTx/>
                <a:latin typeface="Segoe UI"/>
                <a:ea typeface="+mn-ea"/>
                <a:cs typeface="Segoe UI Semilight" panose="020B0402040204020203" pitchFamily="34" charset="0"/>
              </a:rPr>
              <a:t>Percent using learning method versus helpfulness</a:t>
            </a:r>
          </a:p>
        </p:txBody>
      </p:sp>
      <p:cxnSp>
        <p:nvCxnSpPr>
          <p:cNvPr id="65" name="Straight Connector 64">
            <a:extLst>
              <a:ext uri="{FF2B5EF4-FFF2-40B4-BE49-F238E27FC236}">
                <a16:creationId xmlns:a16="http://schemas.microsoft.com/office/drawing/2014/main" id="{D8A75FB9-1C10-6198-BCF2-E6EDDB641018}"/>
              </a:ext>
            </a:extLst>
          </p:cNvPr>
          <p:cNvCxnSpPr>
            <a:cxnSpLocks/>
          </p:cNvCxnSpPr>
          <p:nvPr/>
        </p:nvCxnSpPr>
        <p:spPr>
          <a:xfrm flipV="1">
            <a:off x="3552494" y="4335391"/>
            <a:ext cx="167019" cy="233331"/>
          </a:xfrm>
          <a:prstGeom prst="line">
            <a:avLst/>
          </a:prstGeom>
          <a:noFill/>
          <a:ln w="9525" cap="flat" cmpd="sng" algn="ctr">
            <a:solidFill>
              <a:srgbClr val="505050"/>
            </a:solidFill>
            <a:prstDash val="solid"/>
            <a:headEnd type="none"/>
            <a:tailEnd type="none"/>
          </a:ln>
          <a:effectLst/>
        </p:spPr>
      </p:cxnSp>
      <p:sp>
        <p:nvSpPr>
          <p:cNvPr id="66" name="TextBox 65">
            <a:extLst>
              <a:ext uri="{FF2B5EF4-FFF2-40B4-BE49-F238E27FC236}">
                <a16:creationId xmlns:a16="http://schemas.microsoft.com/office/drawing/2014/main" id="{E68DD6CC-58B9-3F8E-7343-8C7471CC8543}"/>
              </a:ext>
            </a:extLst>
          </p:cNvPr>
          <p:cNvSpPr txBox="1"/>
          <p:nvPr/>
        </p:nvSpPr>
        <p:spPr>
          <a:xfrm>
            <a:off x="531582" y="6354246"/>
            <a:ext cx="6375862" cy="369332"/>
          </a:xfrm>
          <a:prstGeom prst="rect">
            <a:avLst/>
          </a:prstGeom>
          <a:noFill/>
        </p:spPr>
        <p:txBody>
          <a:bodyPr wrap="square">
            <a:spAutoFit/>
          </a:bodyPr>
          <a:lstStyle/>
          <a:p>
            <a:r>
              <a:rPr lang="en-US" sz="1800">
                <a:latin typeface="Calibri" panose="020F0502020204030204" pitchFamily="34" charset="0"/>
              </a:rPr>
              <a:t>Learn more: </a:t>
            </a:r>
            <a:r>
              <a:rPr lang="en-US" sz="1800">
                <a:solidFill>
                  <a:srgbClr val="0070C0"/>
                </a:solidFill>
                <a:effectLst/>
                <a:latin typeface="Calibri" panose="020F0502020204030204" pitchFamily="34" charset="0"/>
                <a:hlinkClick r:id="rId21"/>
              </a:rPr>
              <a:t>https://aka.ms/BuildChampionsProgramGuide</a:t>
            </a:r>
            <a:endParaRPr lang="en-US"/>
          </a:p>
        </p:txBody>
      </p:sp>
    </p:spTree>
    <p:extLst>
      <p:ext uri="{BB962C8B-B14F-4D97-AF65-F5344CB8AC3E}">
        <p14:creationId xmlns:p14="http://schemas.microsoft.com/office/powerpoint/2010/main" val="7755193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247CB9B-E6E8-78ED-2FF3-4E4C41C730F3}"/>
              </a:ext>
            </a:extLst>
          </p:cNvPr>
          <p:cNvSpPr/>
          <p:nvPr/>
        </p:nvSpPr>
        <p:spPr bwMode="auto">
          <a:xfrm>
            <a:off x="2466109" y="2102525"/>
            <a:ext cx="3704705" cy="3430591"/>
          </a:xfrm>
          <a:prstGeom prst="ellipse">
            <a:avLst/>
          </a:prstGeom>
          <a:solidFill>
            <a:srgbClr val="50E6FF">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0BD1FB1A-3983-91C2-6C32-7F6B8A64550B}"/>
              </a:ext>
            </a:extLst>
          </p:cNvPr>
          <p:cNvSpPr/>
          <p:nvPr/>
        </p:nvSpPr>
        <p:spPr bwMode="auto">
          <a:xfrm>
            <a:off x="5004264" y="1905000"/>
            <a:ext cx="2917765" cy="2860964"/>
          </a:xfrm>
          <a:prstGeom prst="ellipse">
            <a:avLst/>
          </a:prstGeom>
          <a:solidFill>
            <a:srgbClr val="FFB900">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30DC09DA-3694-93A1-E8D8-B8C14A36E909}"/>
              </a:ext>
            </a:extLst>
          </p:cNvPr>
          <p:cNvSpPr/>
          <p:nvPr/>
        </p:nvSpPr>
        <p:spPr bwMode="auto">
          <a:xfrm>
            <a:off x="4419600" y="3701935"/>
            <a:ext cx="3502429" cy="3048000"/>
          </a:xfrm>
          <a:prstGeom prst="ellipse">
            <a:avLst/>
          </a:prstGeom>
          <a:solidFill>
            <a:srgbClr val="A784EF">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02A1B74D-7A54-7228-97CE-C25662BE4B9F}"/>
              </a:ext>
            </a:extLst>
          </p:cNvPr>
          <p:cNvSpPr>
            <a:spLocks noGrp="1"/>
          </p:cNvSpPr>
          <p:nvPr>
            <p:ph type="title"/>
          </p:nvPr>
        </p:nvSpPr>
        <p:spPr/>
        <p:txBody>
          <a:bodyPr/>
          <a:lstStyle/>
          <a:p>
            <a:r>
              <a:rPr lang="en-US">
                <a:solidFill>
                  <a:schemeClr val="tx2"/>
                </a:solidFill>
              </a:rPr>
              <a:t>HOW do Champions make a change</a:t>
            </a:r>
          </a:p>
        </p:txBody>
      </p:sp>
      <p:pic>
        <p:nvPicPr>
          <p:cNvPr id="4100" name="Picture 4" descr="Hero, macho, power, powerful, protector, strong, superhero icon ...">
            <a:extLst>
              <a:ext uri="{FF2B5EF4-FFF2-40B4-BE49-F238E27FC236}">
                <a16:creationId xmlns:a16="http://schemas.microsoft.com/office/drawing/2014/main" id="{E152CC1C-C2FB-6DC8-09D3-17E4A4D73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540" y="3536177"/>
            <a:ext cx="850670" cy="8506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1FE03A-98AB-6EE9-EC72-235081226528}"/>
              </a:ext>
            </a:extLst>
          </p:cNvPr>
          <p:cNvSpPr txBox="1"/>
          <p:nvPr/>
        </p:nvSpPr>
        <p:spPr>
          <a:xfrm>
            <a:off x="6241472" y="2102525"/>
            <a:ext cx="1790006" cy="215444"/>
          </a:xfrm>
          <a:prstGeom prst="rect">
            <a:avLst/>
          </a:prstGeom>
          <a:solidFill>
            <a:srgbClr val="FFB900">
              <a:alpha val="69804"/>
            </a:srgbClr>
          </a:solidFill>
        </p:spPr>
        <p:txBody>
          <a:bodyPr wrap="square" lIns="0" tIns="0" rIns="0" bIns="0" rtlCol="0">
            <a:spAutoFit/>
          </a:bodyPr>
          <a:lstStyle/>
          <a:p>
            <a:pPr algn="ctr"/>
            <a:r>
              <a:rPr lang="en-US" sz="1400"/>
              <a:t>Projects involved </a:t>
            </a:r>
          </a:p>
        </p:txBody>
      </p:sp>
      <p:sp>
        <p:nvSpPr>
          <p:cNvPr id="7" name="TextBox 6">
            <a:extLst>
              <a:ext uri="{FF2B5EF4-FFF2-40B4-BE49-F238E27FC236}">
                <a16:creationId xmlns:a16="http://schemas.microsoft.com/office/drawing/2014/main" id="{AD16102B-E177-ECEA-E529-82ACCE2BBFD9}"/>
              </a:ext>
            </a:extLst>
          </p:cNvPr>
          <p:cNvSpPr txBox="1"/>
          <p:nvPr/>
        </p:nvSpPr>
        <p:spPr>
          <a:xfrm>
            <a:off x="1781696" y="2567042"/>
            <a:ext cx="2202871" cy="215444"/>
          </a:xfrm>
          <a:prstGeom prst="rect">
            <a:avLst/>
          </a:prstGeom>
          <a:solidFill>
            <a:srgbClr val="50E6FF">
              <a:alpha val="69804"/>
            </a:srgbClr>
          </a:solidFill>
        </p:spPr>
        <p:txBody>
          <a:bodyPr wrap="square" lIns="0" tIns="0" rIns="0" bIns="0" rtlCol="0">
            <a:spAutoFit/>
          </a:bodyPr>
          <a:lstStyle/>
          <a:p>
            <a:pPr algn="ctr"/>
            <a:r>
              <a:rPr lang="en-US" sz="1400"/>
              <a:t>Colleagues on his/her team</a:t>
            </a:r>
          </a:p>
        </p:txBody>
      </p:sp>
      <p:sp>
        <p:nvSpPr>
          <p:cNvPr id="8" name="TextBox 7">
            <a:extLst>
              <a:ext uri="{FF2B5EF4-FFF2-40B4-BE49-F238E27FC236}">
                <a16:creationId xmlns:a16="http://schemas.microsoft.com/office/drawing/2014/main" id="{B2E3C694-79E5-F08D-1818-31FF09594433}"/>
              </a:ext>
            </a:extLst>
          </p:cNvPr>
          <p:cNvSpPr txBox="1"/>
          <p:nvPr/>
        </p:nvSpPr>
        <p:spPr>
          <a:xfrm>
            <a:off x="6241472" y="6132012"/>
            <a:ext cx="1790006" cy="430887"/>
          </a:xfrm>
          <a:prstGeom prst="rect">
            <a:avLst/>
          </a:prstGeom>
          <a:solidFill>
            <a:srgbClr val="A784EF">
              <a:alpha val="69804"/>
            </a:srgbClr>
          </a:solidFill>
        </p:spPr>
        <p:txBody>
          <a:bodyPr wrap="square" lIns="0" tIns="0" rIns="0" bIns="0" rtlCol="0">
            <a:spAutoFit/>
          </a:bodyPr>
          <a:lstStyle/>
          <a:p>
            <a:pPr algn="ctr"/>
            <a:r>
              <a:rPr lang="en-US" sz="1400"/>
              <a:t>BERGs, Volunteering and others</a:t>
            </a:r>
          </a:p>
        </p:txBody>
      </p:sp>
      <p:sp>
        <p:nvSpPr>
          <p:cNvPr id="10" name="TextBox 9">
            <a:extLst>
              <a:ext uri="{FF2B5EF4-FFF2-40B4-BE49-F238E27FC236}">
                <a16:creationId xmlns:a16="http://schemas.microsoft.com/office/drawing/2014/main" id="{FB0D45D2-B205-B681-F01C-FDC635613431}"/>
              </a:ext>
            </a:extLst>
          </p:cNvPr>
          <p:cNvSpPr txBox="1"/>
          <p:nvPr/>
        </p:nvSpPr>
        <p:spPr>
          <a:xfrm>
            <a:off x="534791" y="5384645"/>
            <a:ext cx="1860660" cy="1077218"/>
          </a:xfrm>
          <a:prstGeom prst="rect">
            <a:avLst/>
          </a:prstGeom>
          <a:solidFill>
            <a:srgbClr val="E6C5FF"/>
          </a:solidFill>
        </p:spPr>
        <p:txBody>
          <a:bodyPr wrap="square" lIns="0" tIns="0" rIns="0" bIns="0" rtlCol="0">
            <a:spAutoFit/>
          </a:bodyPr>
          <a:lstStyle/>
          <a:p>
            <a:pPr algn="ctr"/>
            <a:r>
              <a:rPr lang="en-US" sz="1400" b="1"/>
              <a:t>INFLUENCER:</a:t>
            </a:r>
          </a:p>
          <a:p>
            <a:pPr algn="ctr"/>
            <a:r>
              <a:rPr lang="en-US" sz="1400"/>
              <a:t>A champion that applies the new ways of working on their day-to-day</a:t>
            </a:r>
          </a:p>
        </p:txBody>
      </p:sp>
      <p:pic>
        <p:nvPicPr>
          <p:cNvPr id="12" name="Picture 11" descr="A picture containing text, cartoon&#10;&#10;Description automatically generated">
            <a:extLst>
              <a:ext uri="{FF2B5EF4-FFF2-40B4-BE49-F238E27FC236}">
                <a16:creationId xmlns:a16="http://schemas.microsoft.com/office/drawing/2014/main" id="{171AE515-42FC-B93A-99A3-70326D80690F}"/>
              </a:ext>
            </a:extLst>
          </p:cNvPr>
          <p:cNvPicPr>
            <a:picLocks noChangeAspect="1"/>
          </p:cNvPicPr>
          <p:nvPr/>
        </p:nvPicPr>
        <p:blipFill rotWithShape="1">
          <a:blip r:embed="rId4"/>
          <a:srcRect l="92341" t="33859" b="51515"/>
          <a:stretch/>
        </p:blipFill>
        <p:spPr>
          <a:xfrm>
            <a:off x="7567338" y="2651806"/>
            <a:ext cx="409415" cy="781889"/>
          </a:xfrm>
          <a:prstGeom prst="rect">
            <a:avLst/>
          </a:prstGeom>
        </p:spPr>
      </p:pic>
      <p:pic>
        <p:nvPicPr>
          <p:cNvPr id="13" name="Picture 12" descr="A picture containing text, cartoon&#10;&#10;Description automatically generated">
            <a:extLst>
              <a:ext uri="{FF2B5EF4-FFF2-40B4-BE49-F238E27FC236}">
                <a16:creationId xmlns:a16="http://schemas.microsoft.com/office/drawing/2014/main" id="{1AFD9E4A-6B76-9170-F22C-20B2A5B10364}"/>
              </a:ext>
            </a:extLst>
          </p:cNvPr>
          <p:cNvPicPr>
            <a:picLocks noChangeAspect="1"/>
          </p:cNvPicPr>
          <p:nvPr/>
        </p:nvPicPr>
        <p:blipFill rotWithShape="1">
          <a:blip r:embed="rId4"/>
          <a:srcRect t="33859" r="92707" b="51515"/>
          <a:stretch/>
        </p:blipFill>
        <p:spPr>
          <a:xfrm>
            <a:off x="6861187" y="2890064"/>
            <a:ext cx="389865" cy="781889"/>
          </a:xfrm>
          <a:prstGeom prst="rect">
            <a:avLst/>
          </a:prstGeom>
        </p:spPr>
      </p:pic>
      <p:pic>
        <p:nvPicPr>
          <p:cNvPr id="14" name="Picture 13" descr="A picture containing text, cartoon&#10;&#10;Description automatically generated">
            <a:extLst>
              <a:ext uri="{FF2B5EF4-FFF2-40B4-BE49-F238E27FC236}">
                <a16:creationId xmlns:a16="http://schemas.microsoft.com/office/drawing/2014/main" id="{8F92133A-D9FA-BDF7-4A73-D29ACE5858F6}"/>
              </a:ext>
            </a:extLst>
          </p:cNvPr>
          <p:cNvPicPr>
            <a:picLocks noChangeAspect="1"/>
          </p:cNvPicPr>
          <p:nvPr/>
        </p:nvPicPr>
        <p:blipFill rotWithShape="1">
          <a:blip r:embed="rId4"/>
          <a:srcRect l="65837" t="49956" r="28433" b="35418"/>
          <a:stretch/>
        </p:blipFill>
        <p:spPr>
          <a:xfrm>
            <a:off x="4148052" y="2610608"/>
            <a:ext cx="306318" cy="781889"/>
          </a:xfrm>
          <a:prstGeom prst="rect">
            <a:avLst/>
          </a:prstGeom>
        </p:spPr>
      </p:pic>
      <p:pic>
        <p:nvPicPr>
          <p:cNvPr id="15" name="Picture 14" descr="A picture containing text, cartoon&#10;&#10;Description automatically generated">
            <a:extLst>
              <a:ext uri="{FF2B5EF4-FFF2-40B4-BE49-F238E27FC236}">
                <a16:creationId xmlns:a16="http://schemas.microsoft.com/office/drawing/2014/main" id="{9DBA3DCD-D850-227C-A138-C7670F9DADE7}"/>
              </a:ext>
            </a:extLst>
          </p:cNvPr>
          <p:cNvPicPr>
            <a:picLocks noChangeAspect="1"/>
          </p:cNvPicPr>
          <p:nvPr/>
        </p:nvPicPr>
        <p:blipFill rotWithShape="1">
          <a:blip r:embed="rId4"/>
          <a:srcRect l="65988" t="34138" r="28282" b="51236"/>
          <a:stretch/>
        </p:blipFill>
        <p:spPr>
          <a:xfrm>
            <a:off x="3301403" y="4142920"/>
            <a:ext cx="306318" cy="781889"/>
          </a:xfrm>
          <a:prstGeom prst="rect">
            <a:avLst/>
          </a:prstGeom>
        </p:spPr>
      </p:pic>
      <p:cxnSp>
        <p:nvCxnSpPr>
          <p:cNvPr id="17" name="Connector: Curved 16">
            <a:extLst>
              <a:ext uri="{FF2B5EF4-FFF2-40B4-BE49-F238E27FC236}">
                <a16:creationId xmlns:a16="http://schemas.microsoft.com/office/drawing/2014/main" id="{34765468-55B1-4D66-B65F-9E23DACEC986}"/>
              </a:ext>
            </a:extLst>
          </p:cNvPr>
          <p:cNvCxnSpPr>
            <a:cxnSpLocks/>
            <a:stCxn id="4100" idx="1"/>
            <a:endCxn id="10" idx="3"/>
          </p:cNvCxnSpPr>
          <p:nvPr/>
        </p:nvCxnSpPr>
        <p:spPr>
          <a:xfrm rot="10800000" flipV="1">
            <a:off x="2395452" y="3961512"/>
            <a:ext cx="2944089" cy="1961742"/>
          </a:xfrm>
          <a:prstGeom prst="curved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artoon&#10;&#10;Description automatically generated">
            <a:extLst>
              <a:ext uri="{FF2B5EF4-FFF2-40B4-BE49-F238E27FC236}">
                <a16:creationId xmlns:a16="http://schemas.microsoft.com/office/drawing/2014/main" id="{60E3314C-9453-8E63-0344-589C68E73CBB}"/>
              </a:ext>
            </a:extLst>
          </p:cNvPr>
          <p:cNvPicPr>
            <a:picLocks noChangeAspect="1"/>
          </p:cNvPicPr>
          <p:nvPr/>
        </p:nvPicPr>
        <p:blipFill rotWithShape="1">
          <a:blip r:embed="rId4"/>
          <a:srcRect l="72571" t="33667" r="21699" b="51707"/>
          <a:stretch/>
        </p:blipFill>
        <p:spPr>
          <a:xfrm>
            <a:off x="4617497" y="2176097"/>
            <a:ext cx="306318" cy="781889"/>
          </a:xfrm>
          <a:prstGeom prst="rect">
            <a:avLst/>
          </a:prstGeom>
        </p:spPr>
      </p:pic>
      <p:pic>
        <p:nvPicPr>
          <p:cNvPr id="21" name="Picture 20" descr="A picture containing text, cartoon&#10;&#10;Description automatically generated">
            <a:extLst>
              <a:ext uri="{FF2B5EF4-FFF2-40B4-BE49-F238E27FC236}">
                <a16:creationId xmlns:a16="http://schemas.microsoft.com/office/drawing/2014/main" id="{D8B48ECF-D966-0C1B-24E5-4863FA878C0D}"/>
              </a:ext>
            </a:extLst>
          </p:cNvPr>
          <p:cNvPicPr>
            <a:picLocks noChangeAspect="1"/>
          </p:cNvPicPr>
          <p:nvPr/>
        </p:nvPicPr>
        <p:blipFill rotWithShape="1">
          <a:blip r:embed="rId4"/>
          <a:srcRect l="40649" t="66482" r="53621" b="18892"/>
          <a:stretch/>
        </p:blipFill>
        <p:spPr>
          <a:xfrm>
            <a:off x="2598369" y="3199101"/>
            <a:ext cx="306318" cy="781889"/>
          </a:xfrm>
          <a:prstGeom prst="rect">
            <a:avLst/>
          </a:prstGeom>
        </p:spPr>
      </p:pic>
      <p:sp>
        <p:nvSpPr>
          <p:cNvPr id="22" name="Rectangle: Rounded Corners 21">
            <a:extLst>
              <a:ext uri="{FF2B5EF4-FFF2-40B4-BE49-F238E27FC236}">
                <a16:creationId xmlns:a16="http://schemas.microsoft.com/office/drawing/2014/main" id="{C830727B-2E83-7305-C827-B6C28C5F0FD7}"/>
              </a:ext>
            </a:extLst>
          </p:cNvPr>
          <p:cNvSpPr/>
          <p:nvPr/>
        </p:nvSpPr>
        <p:spPr bwMode="auto">
          <a:xfrm>
            <a:off x="8647576" y="1777707"/>
            <a:ext cx="3245704" cy="3006601"/>
          </a:xfrm>
          <a:prstGeom prst="roundRect">
            <a:avLst/>
          </a:prstGeom>
          <a:solidFill>
            <a:srgbClr val="A784E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gradFill>
                  <a:gsLst>
                    <a:gs pos="13889">
                      <a:srgbClr val="505050"/>
                    </a:gs>
                    <a:gs pos="28704">
                      <a:srgbClr val="505050"/>
                    </a:gs>
                  </a:gsLst>
                  <a:lin ang="5400000" scaled="0"/>
                </a:gradFill>
                <a:ea typeface="Segoe UI" pitchFamily="34" charset="0"/>
                <a:cs typeface="Segoe UI" pitchFamily="34" charset="0"/>
              </a:rPr>
              <a:t>Champions build a </a:t>
            </a:r>
            <a:r>
              <a:rPr lang="en-US" sz="2000" b="1">
                <a:gradFill>
                  <a:gsLst>
                    <a:gs pos="13889">
                      <a:srgbClr val="505050"/>
                    </a:gs>
                    <a:gs pos="28704">
                      <a:srgbClr val="505050"/>
                    </a:gs>
                  </a:gsLst>
                  <a:lin ang="5400000" scaled="0"/>
                </a:gradFill>
                <a:ea typeface="Segoe UI" pitchFamily="34" charset="0"/>
                <a:cs typeface="Segoe UI" pitchFamily="34" charset="0"/>
              </a:rPr>
              <a:t>circle of influence </a:t>
            </a:r>
            <a:r>
              <a:rPr lang="en-US" sz="2000">
                <a:gradFill>
                  <a:gsLst>
                    <a:gs pos="13889">
                      <a:srgbClr val="505050"/>
                    </a:gs>
                    <a:gs pos="28704">
                      <a:srgbClr val="505050"/>
                    </a:gs>
                  </a:gsLst>
                  <a:lin ang="5400000" scaled="0"/>
                </a:gradFill>
                <a:ea typeface="Segoe UI" pitchFamily="34" charset="0"/>
                <a:cs typeface="Segoe UI" pitchFamily="34" charset="0"/>
              </a:rPr>
              <a:t>amongst their teams.</a:t>
            </a:r>
          </a:p>
          <a:p>
            <a:pPr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defTabSz="932472" fontAlgn="base">
              <a:spcBef>
                <a:spcPct val="0"/>
              </a:spcBef>
              <a:spcAft>
                <a:spcPct val="0"/>
              </a:spcAft>
            </a:pPr>
            <a:r>
              <a:rPr lang="en-US" sz="2000">
                <a:gradFill>
                  <a:gsLst>
                    <a:gs pos="13889">
                      <a:srgbClr val="505050"/>
                    </a:gs>
                    <a:gs pos="28704">
                      <a:srgbClr val="505050"/>
                    </a:gs>
                  </a:gsLst>
                  <a:lin ang="5400000" scaled="0"/>
                </a:gradFill>
                <a:ea typeface="Segoe UI" pitchFamily="34" charset="0"/>
                <a:cs typeface="Segoe UI" pitchFamily="34" charset="0"/>
              </a:rPr>
              <a:t>Which </a:t>
            </a:r>
            <a:r>
              <a:rPr lang="en-US" sz="2000" b="1">
                <a:gradFill>
                  <a:gsLst>
                    <a:gs pos="13889">
                      <a:srgbClr val="505050"/>
                    </a:gs>
                    <a:gs pos="28704">
                      <a:srgbClr val="505050"/>
                    </a:gs>
                  </a:gsLst>
                  <a:lin ang="5400000" scaled="0"/>
                </a:gradFill>
                <a:ea typeface="Segoe UI" pitchFamily="34" charset="0"/>
                <a:cs typeface="Segoe UI" pitchFamily="34" charset="0"/>
              </a:rPr>
              <a:t>helps growing adoption of the improved ways of working.</a:t>
            </a:r>
          </a:p>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B2FAC885-FE83-9961-5177-BE412BDE9EB7}"/>
              </a:ext>
            </a:extLst>
          </p:cNvPr>
          <p:cNvSpPr/>
          <p:nvPr/>
        </p:nvSpPr>
        <p:spPr bwMode="auto">
          <a:xfrm>
            <a:off x="8721850" y="5098379"/>
            <a:ext cx="3226309" cy="1644629"/>
          </a:xfrm>
          <a:prstGeom prst="roundRect">
            <a:avLst/>
          </a:prstGeom>
          <a:solidFill>
            <a:srgbClr val="A784E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1" defTabSz="932190" fontAlgn="base">
              <a:lnSpc>
                <a:spcPct val="120000"/>
              </a:lnSpc>
              <a:spcBef>
                <a:spcPts val="612"/>
              </a:spcBef>
              <a:spcAft>
                <a:spcPts val="306"/>
              </a:spcAft>
              <a:buClr>
                <a:srgbClr val="DC3C00"/>
              </a:buClr>
            </a:pPr>
            <a:r>
              <a:rPr lang="en-US" sz="2000">
                <a:gradFill>
                  <a:gsLst>
                    <a:gs pos="13889">
                      <a:srgbClr val="505050"/>
                    </a:gs>
                    <a:gs pos="28704">
                      <a:srgbClr val="505050"/>
                    </a:gs>
                  </a:gsLst>
                  <a:lin ang="5400000" scaled="0"/>
                </a:gradFill>
                <a:ea typeface="Segoe UI" pitchFamily="34" charset="0"/>
                <a:cs typeface="Segoe UI" pitchFamily="34" charset="0"/>
              </a:rPr>
              <a:t>Champions bring the new ways of working to life across teams.</a:t>
            </a:r>
          </a:p>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TextBox 24">
            <a:extLst>
              <a:ext uri="{FF2B5EF4-FFF2-40B4-BE49-F238E27FC236}">
                <a16:creationId xmlns:a16="http://schemas.microsoft.com/office/drawing/2014/main" id="{80FD6805-44F2-FFDF-6420-EA84EA51FF20}"/>
              </a:ext>
            </a:extLst>
          </p:cNvPr>
          <p:cNvSpPr txBox="1"/>
          <p:nvPr/>
        </p:nvSpPr>
        <p:spPr>
          <a:xfrm>
            <a:off x="534791" y="1034839"/>
            <a:ext cx="6375862" cy="369332"/>
          </a:xfrm>
          <a:prstGeom prst="rect">
            <a:avLst/>
          </a:prstGeom>
          <a:noFill/>
        </p:spPr>
        <p:txBody>
          <a:bodyPr wrap="square">
            <a:spAutoFit/>
          </a:bodyPr>
          <a:lstStyle/>
          <a:p>
            <a:r>
              <a:rPr lang="en-US" sz="1800">
                <a:latin typeface="Calibri" panose="020F0502020204030204" pitchFamily="34" charset="0"/>
              </a:rPr>
              <a:t>Learn more: </a:t>
            </a:r>
            <a:r>
              <a:rPr lang="en-US" sz="1800">
                <a:solidFill>
                  <a:srgbClr val="0070C0"/>
                </a:solidFill>
                <a:effectLst/>
                <a:latin typeface="Calibri" panose="020F0502020204030204" pitchFamily="34" charset="0"/>
                <a:hlinkClick r:id="rId5"/>
              </a:rPr>
              <a:t>https://aka.ms/BuildChampionsProgramGuide</a:t>
            </a:r>
            <a:endParaRPr lang="en-US"/>
          </a:p>
        </p:txBody>
      </p:sp>
      <p:pic>
        <p:nvPicPr>
          <p:cNvPr id="9" name="Picture 8" descr="A picture containing text, cartoon&#10;&#10;Description automatically generated">
            <a:extLst>
              <a:ext uri="{FF2B5EF4-FFF2-40B4-BE49-F238E27FC236}">
                <a16:creationId xmlns:a16="http://schemas.microsoft.com/office/drawing/2014/main" id="{75A9443A-D9EA-F6DE-2C8E-F3CA102FE759}"/>
              </a:ext>
            </a:extLst>
          </p:cNvPr>
          <p:cNvPicPr>
            <a:picLocks noChangeAspect="1"/>
          </p:cNvPicPr>
          <p:nvPr/>
        </p:nvPicPr>
        <p:blipFill rotWithShape="1">
          <a:blip r:embed="rId4"/>
          <a:srcRect l="52822" t="65492" r="41448" b="19882"/>
          <a:stretch/>
        </p:blipFill>
        <p:spPr>
          <a:xfrm>
            <a:off x="3202666" y="3146143"/>
            <a:ext cx="306318" cy="781889"/>
          </a:xfrm>
          <a:prstGeom prst="rect">
            <a:avLst/>
          </a:prstGeom>
        </p:spPr>
      </p:pic>
      <p:pic>
        <p:nvPicPr>
          <p:cNvPr id="11" name="Picture 10" descr="A picture containing text, cartoon&#10;&#10;Description automatically generated">
            <a:extLst>
              <a:ext uri="{FF2B5EF4-FFF2-40B4-BE49-F238E27FC236}">
                <a16:creationId xmlns:a16="http://schemas.microsoft.com/office/drawing/2014/main" id="{91AAC108-9016-06C2-3EE1-DB5A82A6FACF}"/>
              </a:ext>
            </a:extLst>
          </p:cNvPr>
          <p:cNvPicPr>
            <a:picLocks noChangeAspect="1"/>
          </p:cNvPicPr>
          <p:nvPr/>
        </p:nvPicPr>
        <p:blipFill rotWithShape="1">
          <a:blip r:embed="rId4"/>
          <a:srcRect l="79582" t="82242" r="14688" b="3132"/>
          <a:stretch/>
        </p:blipFill>
        <p:spPr>
          <a:xfrm>
            <a:off x="6236813" y="2610608"/>
            <a:ext cx="306318" cy="781889"/>
          </a:xfrm>
          <a:prstGeom prst="rect">
            <a:avLst/>
          </a:prstGeom>
        </p:spPr>
      </p:pic>
      <p:pic>
        <p:nvPicPr>
          <p:cNvPr id="16" name="Picture 15" descr="A picture containing text, cartoon&#10;&#10;Description automatically generated">
            <a:extLst>
              <a:ext uri="{FF2B5EF4-FFF2-40B4-BE49-F238E27FC236}">
                <a16:creationId xmlns:a16="http://schemas.microsoft.com/office/drawing/2014/main" id="{9F22672F-B679-DFC2-81B0-AC098CB1B224}"/>
              </a:ext>
            </a:extLst>
          </p:cNvPr>
          <p:cNvPicPr>
            <a:picLocks noChangeAspect="1"/>
          </p:cNvPicPr>
          <p:nvPr/>
        </p:nvPicPr>
        <p:blipFill rotWithShape="1">
          <a:blip r:embed="rId4"/>
          <a:srcRect l="73364" t="65542" r="20906" b="19832"/>
          <a:stretch/>
        </p:blipFill>
        <p:spPr>
          <a:xfrm>
            <a:off x="5233595" y="2670285"/>
            <a:ext cx="306318" cy="781889"/>
          </a:xfrm>
          <a:prstGeom prst="rect">
            <a:avLst/>
          </a:prstGeom>
        </p:spPr>
      </p:pic>
      <p:pic>
        <p:nvPicPr>
          <p:cNvPr id="18" name="Picture 17" descr="A picture containing text, cartoon&#10;&#10;Description automatically generated">
            <a:extLst>
              <a:ext uri="{FF2B5EF4-FFF2-40B4-BE49-F238E27FC236}">
                <a16:creationId xmlns:a16="http://schemas.microsoft.com/office/drawing/2014/main" id="{293C0B2F-56AC-EA3E-E97A-BA4520E72CBA}"/>
              </a:ext>
            </a:extLst>
          </p:cNvPr>
          <p:cNvPicPr>
            <a:picLocks noChangeAspect="1"/>
          </p:cNvPicPr>
          <p:nvPr/>
        </p:nvPicPr>
        <p:blipFill rotWithShape="1">
          <a:blip r:embed="rId4"/>
          <a:srcRect l="20953" t="82353" r="73317" b="3021"/>
          <a:stretch/>
        </p:blipFill>
        <p:spPr>
          <a:xfrm>
            <a:off x="4683976" y="4375019"/>
            <a:ext cx="306318" cy="781889"/>
          </a:xfrm>
          <a:prstGeom prst="rect">
            <a:avLst/>
          </a:prstGeom>
        </p:spPr>
      </p:pic>
      <p:pic>
        <p:nvPicPr>
          <p:cNvPr id="19" name="Picture 18" descr="A picture containing text, cartoon&#10;&#10;Description automatically generated">
            <a:extLst>
              <a:ext uri="{FF2B5EF4-FFF2-40B4-BE49-F238E27FC236}">
                <a16:creationId xmlns:a16="http://schemas.microsoft.com/office/drawing/2014/main" id="{832DE444-2530-C08D-2557-75021DD51FC0}"/>
              </a:ext>
            </a:extLst>
          </p:cNvPr>
          <p:cNvPicPr>
            <a:picLocks noChangeAspect="1"/>
          </p:cNvPicPr>
          <p:nvPr/>
        </p:nvPicPr>
        <p:blipFill rotWithShape="1">
          <a:blip r:embed="rId4"/>
          <a:srcRect l="40649" t="66482" r="53621" b="18892"/>
          <a:stretch/>
        </p:blipFill>
        <p:spPr>
          <a:xfrm>
            <a:off x="5943839" y="4965215"/>
            <a:ext cx="306318" cy="781889"/>
          </a:xfrm>
          <a:prstGeom prst="rect">
            <a:avLst/>
          </a:prstGeom>
        </p:spPr>
      </p:pic>
      <p:pic>
        <p:nvPicPr>
          <p:cNvPr id="24" name="Picture 23" descr="A picture containing text, cartoon&#10;&#10;Description automatically generated">
            <a:extLst>
              <a:ext uri="{FF2B5EF4-FFF2-40B4-BE49-F238E27FC236}">
                <a16:creationId xmlns:a16="http://schemas.microsoft.com/office/drawing/2014/main" id="{1E108F51-C797-F50D-89A8-3D4425C386DC}"/>
              </a:ext>
            </a:extLst>
          </p:cNvPr>
          <p:cNvPicPr>
            <a:picLocks noChangeAspect="1"/>
          </p:cNvPicPr>
          <p:nvPr/>
        </p:nvPicPr>
        <p:blipFill rotWithShape="1">
          <a:blip r:embed="rId4"/>
          <a:srcRect l="27177" t="66622" r="67093" b="18752"/>
          <a:stretch/>
        </p:blipFill>
        <p:spPr>
          <a:xfrm>
            <a:off x="7014443" y="4822479"/>
            <a:ext cx="306318" cy="781889"/>
          </a:xfrm>
          <a:prstGeom prst="rect">
            <a:avLst/>
          </a:prstGeom>
        </p:spPr>
      </p:pic>
      <p:pic>
        <p:nvPicPr>
          <p:cNvPr id="26" name="Picture 25" descr="A picture containing text, cartoon&#10;&#10;Description automatically generated">
            <a:extLst>
              <a:ext uri="{FF2B5EF4-FFF2-40B4-BE49-F238E27FC236}">
                <a16:creationId xmlns:a16="http://schemas.microsoft.com/office/drawing/2014/main" id="{F5A8E0E9-3DCD-A281-495C-020BE3D20274}"/>
              </a:ext>
            </a:extLst>
          </p:cNvPr>
          <p:cNvPicPr>
            <a:picLocks noChangeAspect="1"/>
          </p:cNvPicPr>
          <p:nvPr/>
        </p:nvPicPr>
        <p:blipFill rotWithShape="1">
          <a:blip r:embed="rId4"/>
          <a:srcRect l="28219" t="67195" r="66051" b="18179"/>
          <a:stretch/>
        </p:blipFill>
        <p:spPr>
          <a:xfrm>
            <a:off x="5376056" y="5533116"/>
            <a:ext cx="306318" cy="781889"/>
          </a:xfrm>
          <a:prstGeom prst="rect">
            <a:avLst/>
          </a:prstGeom>
        </p:spPr>
      </p:pic>
      <p:pic>
        <p:nvPicPr>
          <p:cNvPr id="27" name="Picture 26" descr="A picture containing text, cartoon&#10;&#10;Description automatically generated">
            <a:extLst>
              <a:ext uri="{FF2B5EF4-FFF2-40B4-BE49-F238E27FC236}">
                <a16:creationId xmlns:a16="http://schemas.microsoft.com/office/drawing/2014/main" id="{BFDDBDC3-B110-89AE-6B16-DE91BFCFED6A}"/>
              </a:ext>
            </a:extLst>
          </p:cNvPr>
          <p:cNvPicPr>
            <a:picLocks noChangeAspect="1"/>
          </p:cNvPicPr>
          <p:nvPr/>
        </p:nvPicPr>
        <p:blipFill rotWithShape="1">
          <a:blip r:embed="rId4"/>
          <a:srcRect l="33634" t="66215" r="60636" b="19159"/>
          <a:stretch/>
        </p:blipFill>
        <p:spPr>
          <a:xfrm>
            <a:off x="6525555" y="5195404"/>
            <a:ext cx="306318" cy="781889"/>
          </a:xfrm>
          <a:prstGeom prst="rect">
            <a:avLst/>
          </a:prstGeom>
        </p:spPr>
      </p:pic>
      <p:pic>
        <p:nvPicPr>
          <p:cNvPr id="28" name="Picture 27" descr="A picture containing text, cartoon&#10;&#10;Description automatically generated">
            <a:extLst>
              <a:ext uri="{FF2B5EF4-FFF2-40B4-BE49-F238E27FC236}">
                <a16:creationId xmlns:a16="http://schemas.microsoft.com/office/drawing/2014/main" id="{4F29CC2E-AC43-35EF-A362-F0C791D7184F}"/>
              </a:ext>
            </a:extLst>
          </p:cNvPr>
          <p:cNvPicPr>
            <a:picLocks noChangeAspect="1"/>
          </p:cNvPicPr>
          <p:nvPr/>
        </p:nvPicPr>
        <p:blipFill rotWithShape="1">
          <a:blip r:embed="rId4"/>
          <a:srcRect l="7725" t="82573" r="84982" b="2801"/>
          <a:stretch/>
        </p:blipFill>
        <p:spPr>
          <a:xfrm>
            <a:off x="6332659" y="3817561"/>
            <a:ext cx="389865" cy="781889"/>
          </a:xfrm>
          <a:prstGeom prst="rect">
            <a:avLst/>
          </a:prstGeom>
        </p:spPr>
      </p:pic>
    </p:spTree>
    <p:extLst>
      <p:ext uri="{BB962C8B-B14F-4D97-AF65-F5344CB8AC3E}">
        <p14:creationId xmlns:p14="http://schemas.microsoft.com/office/powerpoint/2010/main" val="34519174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21B8B0-BE59-0F07-6AF0-9E8A9017AF1D}"/>
              </a:ext>
            </a:extLst>
          </p:cNvPr>
          <p:cNvSpPr/>
          <p:nvPr/>
        </p:nvSpPr>
        <p:spPr bwMode="auto">
          <a:xfrm>
            <a:off x="588263" y="1509755"/>
            <a:ext cx="7941588" cy="5204943"/>
          </a:xfrm>
          <a:prstGeom prst="roundRect">
            <a:avLst/>
          </a:prstGeom>
          <a:solidFill>
            <a:srgbClr val="A784E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718F884-8C14-32C8-7035-0CFB60538264}"/>
              </a:ext>
            </a:extLst>
          </p:cNvPr>
          <p:cNvSpPr>
            <a:spLocks noGrp="1"/>
          </p:cNvSpPr>
          <p:nvPr>
            <p:ph type="title"/>
          </p:nvPr>
        </p:nvSpPr>
        <p:spPr/>
        <p:txBody>
          <a:bodyPr/>
          <a:lstStyle/>
          <a:p>
            <a:r>
              <a:rPr lang="en-US">
                <a:cs typeface="Segoe UI"/>
              </a:rPr>
              <a:t>Ignite your community with </a:t>
            </a:r>
            <a:r>
              <a:rPr lang="en-US">
                <a:solidFill>
                  <a:schemeClr val="tx2"/>
                </a:solidFill>
                <a:cs typeface="Segoe UI"/>
              </a:rPr>
              <a:t>three Superpowers</a:t>
            </a:r>
            <a:endParaRPr lang="en-US">
              <a:solidFill>
                <a:schemeClr val="tx2"/>
              </a:solidFill>
            </a:endParaRPr>
          </a:p>
        </p:txBody>
      </p:sp>
      <p:sp>
        <p:nvSpPr>
          <p:cNvPr id="4" name="TextBox 3">
            <a:extLst>
              <a:ext uri="{FF2B5EF4-FFF2-40B4-BE49-F238E27FC236}">
                <a16:creationId xmlns:a16="http://schemas.microsoft.com/office/drawing/2014/main" id="{63BFD725-1540-AB29-1757-330D32803FBC}"/>
              </a:ext>
            </a:extLst>
          </p:cNvPr>
          <p:cNvSpPr txBox="1"/>
          <p:nvPr/>
        </p:nvSpPr>
        <p:spPr>
          <a:xfrm>
            <a:off x="1039942" y="1880846"/>
            <a:ext cx="6882583" cy="4462760"/>
          </a:xfrm>
          <a:prstGeom prst="rect">
            <a:avLst/>
          </a:prstGeom>
          <a:noFill/>
        </p:spPr>
        <p:txBody>
          <a:bodyPr wrap="square" lIns="0" tIns="0" rIns="0" bIns="0" rtlCol="0" anchor="t">
            <a:spAutoFit/>
          </a:bodyPr>
          <a:lstStyle/>
          <a:p>
            <a:pPr marL="457200" indent="-457200">
              <a:spcAft>
                <a:spcPts val="1200"/>
              </a:spcAft>
              <a:buFont typeface="+mj-lt"/>
              <a:buAutoNum type="arabicPeriod"/>
            </a:pPr>
            <a:r>
              <a:rPr lang="en-US" sz="2000" b="1"/>
              <a:t>Increase Sponsorship</a:t>
            </a:r>
          </a:p>
          <a:p>
            <a:pPr marL="913765" lvl="1" indent="-457200">
              <a:spcAft>
                <a:spcPts val="1200"/>
              </a:spcAft>
              <a:buFont typeface="Arial" panose="020B0604020202020204" pitchFamily="34" charset="0"/>
              <a:buChar char="•"/>
            </a:pPr>
            <a:r>
              <a:rPr lang="en-US" sz="2000" b="0" i="0">
                <a:solidFill>
                  <a:srgbClr val="374151"/>
                </a:solidFill>
                <a:effectLst/>
                <a:latin typeface="Söhne"/>
              </a:rPr>
              <a:t>Fueling Success: see your Champions Communities thrive with sponsors</a:t>
            </a:r>
            <a:r>
              <a:rPr lang="en-US" sz="2000">
                <a:solidFill>
                  <a:srgbClr val="374151"/>
                </a:solidFill>
                <a:latin typeface="Söhne"/>
              </a:rPr>
              <a:t> across your business!</a:t>
            </a:r>
            <a:endParaRPr lang="en-US" sz="2000" b="1">
              <a:cs typeface="Segoe UI"/>
            </a:endParaRPr>
          </a:p>
          <a:p>
            <a:pPr marL="457200" indent="-457200">
              <a:spcAft>
                <a:spcPts val="1200"/>
              </a:spcAft>
              <a:buFont typeface="+mj-lt"/>
              <a:buAutoNum type="arabicPeriod"/>
            </a:pPr>
            <a:r>
              <a:rPr lang="en-US" sz="2000" b="1"/>
              <a:t>Have a management platform to communicate and engage champions</a:t>
            </a:r>
          </a:p>
          <a:p>
            <a:pPr marL="913765" lvl="1" indent="-457200">
              <a:spcAft>
                <a:spcPts val="1200"/>
              </a:spcAft>
              <a:buFont typeface="Arial" panose="020B0604020202020204" pitchFamily="34" charset="0"/>
              <a:buChar char="•"/>
            </a:pPr>
            <a:r>
              <a:rPr lang="en-US" sz="2000">
                <a:solidFill>
                  <a:srgbClr val="374151"/>
                </a:solidFill>
                <a:latin typeface="Söhne"/>
              </a:rPr>
              <a:t>The </a:t>
            </a:r>
            <a:r>
              <a:rPr lang="en-US" sz="2000" b="1">
                <a:solidFill>
                  <a:srgbClr val="374151"/>
                </a:solidFill>
                <a:latin typeface="Söhne"/>
              </a:rPr>
              <a:t>Champion Management Platform </a:t>
            </a:r>
            <a:r>
              <a:rPr lang="en-US" sz="2000">
                <a:solidFill>
                  <a:srgbClr val="374151"/>
                </a:solidFill>
                <a:latin typeface="Söhne"/>
              </a:rPr>
              <a:t>will help you onboard, manage, and inspire champions</a:t>
            </a:r>
            <a:r>
              <a:rPr lang="en-US" sz="2000" b="1">
                <a:solidFill>
                  <a:srgbClr val="374151"/>
                </a:solidFill>
                <a:latin typeface="Söhne"/>
              </a:rPr>
              <a:t> </a:t>
            </a:r>
            <a:r>
              <a:rPr lang="en-US" sz="2000">
                <a:solidFill>
                  <a:srgbClr val="374151"/>
                </a:solidFill>
                <a:latin typeface="Söhne"/>
              </a:rPr>
              <a:t>in your organization to accelerate results. </a:t>
            </a:r>
          </a:p>
          <a:p>
            <a:pPr marL="457200" indent="-457200">
              <a:spcAft>
                <a:spcPts val="1200"/>
              </a:spcAft>
              <a:buFont typeface="+mj-lt"/>
              <a:buAutoNum type="arabicPeriod"/>
            </a:pPr>
            <a:r>
              <a:rPr lang="en-US" sz="2000" b="1"/>
              <a:t>Create a digital community to amplify the impact and engage the entire company </a:t>
            </a:r>
          </a:p>
          <a:p>
            <a:pPr marL="913765" lvl="1" indent="-457200">
              <a:spcAft>
                <a:spcPts val="1200"/>
              </a:spcAft>
              <a:buFont typeface="Arial"/>
              <a:buChar char="•"/>
            </a:pPr>
            <a:r>
              <a:rPr lang="en-US" sz="2000">
                <a:solidFill>
                  <a:srgbClr val="374151"/>
                </a:solidFill>
                <a:latin typeface="Söhne"/>
              </a:rPr>
              <a:t>Reach your entire organization! </a:t>
            </a:r>
            <a:r>
              <a:rPr lang="en-US" sz="2000" b="1">
                <a:solidFill>
                  <a:srgbClr val="374151"/>
                </a:solidFill>
                <a:latin typeface="Söhne"/>
              </a:rPr>
              <a:t>Engage</a:t>
            </a:r>
            <a:r>
              <a:rPr lang="en-US" sz="2000">
                <a:solidFill>
                  <a:srgbClr val="374151"/>
                </a:solidFill>
                <a:latin typeface="Söhne"/>
              </a:rPr>
              <a:t> in conversations, praise colleagues, take polls.</a:t>
            </a:r>
          </a:p>
        </p:txBody>
      </p:sp>
    </p:spTree>
    <p:extLst>
      <p:ext uri="{BB962C8B-B14F-4D97-AF65-F5344CB8AC3E}">
        <p14:creationId xmlns:p14="http://schemas.microsoft.com/office/powerpoint/2010/main" val="313575509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D7434-BA86-C9AD-B8E4-751325BF56BE}"/>
              </a:ext>
            </a:extLst>
          </p:cNvPr>
          <p:cNvSpPr>
            <a:spLocks noGrp="1"/>
          </p:cNvSpPr>
          <p:nvPr>
            <p:ph type="title"/>
          </p:nvPr>
        </p:nvSpPr>
        <p:spPr/>
        <p:txBody>
          <a:bodyPr/>
          <a:lstStyle/>
          <a:p>
            <a:r>
              <a:rPr lang="en-US" sz="3600"/>
              <a:t>Sponsors</a:t>
            </a:r>
            <a:endParaRPr lang="en-US"/>
          </a:p>
        </p:txBody>
      </p:sp>
      <p:pic>
        <p:nvPicPr>
          <p:cNvPr id="5" name="Picture 4" descr="People shaking hands at a table&#10;&#10;Description automatically generated with low confidence">
            <a:extLst>
              <a:ext uri="{FF2B5EF4-FFF2-40B4-BE49-F238E27FC236}">
                <a16:creationId xmlns:a16="http://schemas.microsoft.com/office/drawing/2014/main" id="{08B52E04-1FBF-4460-9EAB-CA25E91041DC}"/>
              </a:ext>
            </a:extLst>
          </p:cNvPr>
          <p:cNvPicPr>
            <a:picLocks noChangeAspect="1"/>
          </p:cNvPicPr>
          <p:nvPr/>
        </p:nvPicPr>
        <p:blipFill rotWithShape="1">
          <a:blip r:embed="rId3"/>
          <a:srcRect l="25182" r="17799"/>
          <a:stretch/>
        </p:blipFill>
        <p:spPr>
          <a:xfrm>
            <a:off x="6777643" y="0"/>
            <a:ext cx="5414357" cy="6858000"/>
          </a:xfrm>
          <a:prstGeom prst="rect">
            <a:avLst/>
          </a:prstGeom>
        </p:spPr>
      </p:pic>
      <p:sp>
        <p:nvSpPr>
          <p:cNvPr id="4" name="TextBox 3">
            <a:extLst>
              <a:ext uri="{FF2B5EF4-FFF2-40B4-BE49-F238E27FC236}">
                <a16:creationId xmlns:a16="http://schemas.microsoft.com/office/drawing/2014/main" id="{44C7F694-F702-B5B1-4D7F-BEB94A060777}"/>
              </a:ext>
            </a:extLst>
          </p:cNvPr>
          <p:cNvSpPr txBox="1"/>
          <p:nvPr/>
        </p:nvSpPr>
        <p:spPr>
          <a:xfrm>
            <a:off x="588263" y="1957384"/>
            <a:ext cx="9865922" cy="4648132"/>
          </a:xfrm>
          <a:prstGeom prst="rect">
            <a:avLst/>
          </a:prstGeom>
          <a:solidFill>
            <a:schemeClr val="bg1">
              <a:lumMod val="95000"/>
            </a:schemeClr>
          </a:solidFill>
        </p:spPr>
        <p:txBody>
          <a:bodyPr wrap="square">
            <a:spAutoFit/>
          </a:bodyPr>
          <a:lstStyle/>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b="1">
                <a:ea typeface="Segoe UI" pitchFamily="34" charset="0"/>
                <a:cs typeface="Segoe UI" pitchFamily="34" charset="0"/>
              </a:rPr>
              <a:t>Support, guidance and mentorship: </a:t>
            </a:r>
            <a:r>
              <a:rPr lang="en-US" sz="1800">
                <a:ea typeface="Segoe UI" pitchFamily="34" charset="0"/>
                <a:cs typeface="Segoe UI" pitchFamily="34" charset="0"/>
              </a:rPr>
              <a:t>They can offer advice, share their experience and expertise, and help you navigate challenges or obstacles that may arise within your community. </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b="1">
                <a:ea typeface="Segoe UI" pitchFamily="34" charset="0"/>
                <a:cs typeface="Segoe UI" pitchFamily="34" charset="0"/>
              </a:rPr>
              <a:t>Credibility and Influence: </a:t>
            </a:r>
            <a:r>
              <a:rPr lang="en-US" sz="1800">
                <a:ea typeface="Segoe UI" pitchFamily="34" charset="0"/>
                <a:cs typeface="Segoe UI" pitchFamily="34" charset="0"/>
              </a:rPr>
              <a:t>A sponsor's endorsement can validate your community's mission and goals, which can help you gain trust and respect from community members and stakeholders.</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b="1">
                <a:ea typeface="Segoe UI" pitchFamily="34" charset="0"/>
                <a:cs typeface="Segoe UI" pitchFamily="34" charset="0"/>
              </a:rPr>
              <a:t>Networking and Connections: </a:t>
            </a:r>
            <a:r>
              <a:rPr lang="en-US" sz="1800">
                <a:ea typeface="Segoe UI" pitchFamily="34" charset="0"/>
                <a:cs typeface="Segoe UI" pitchFamily="34" charset="0"/>
              </a:rPr>
              <a:t>By leveraging your sponsor's network, you can tap into a broader audience and increase the visibility and reach of your champions community.</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b="1">
                <a:ea typeface="Segoe UI" pitchFamily="34" charset="0"/>
                <a:cs typeface="Segoe UI" pitchFamily="34" charset="0"/>
              </a:rPr>
              <a:t>Advocacy and Promotion: </a:t>
            </a:r>
            <a:r>
              <a:rPr lang="en-US" sz="1800">
                <a:ea typeface="Segoe UI" pitchFamily="34" charset="0"/>
                <a:cs typeface="Segoe UI" pitchFamily="34" charset="0"/>
              </a:rPr>
              <a:t>They can help raise awareness about your community's goals, initiatives, and achievements, and help you gain visibility among relevant stakeholders. </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b="1">
                <a:ea typeface="Segoe UI" pitchFamily="34" charset="0"/>
                <a:cs typeface="Segoe UI" pitchFamily="34" charset="0"/>
              </a:rPr>
              <a:t>Motivation and Accountability: </a:t>
            </a:r>
            <a:r>
              <a:rPr lang="en-US" sz="1800">
                <a:ea typeface="Segoe UI" pitchFamily="34" charset="0"/>
                <a:cs typeface="Segoe UI" pitchFamily="34" charset="0"/>
              </a:rPr>
              <a:t>Having a sponsor can help you stay focused, committed, and driven in your efforts to build and manage a successful champions community.</a:t>
            </a:r>
          </a:p>
        </p:txBody>
      </p:sp>
      <p:sp>
        <p:nvSpPr>
          <p:cNvPr id="7" name="TextBox 6">
            <a:extLst>
              <a:ext uri="{FF2B5EF4-FFF2-40B4-BE49-F238E27FC236}">
                <a16:creationId xmlns:a16="http://schemas.microsoft.com/office/drawing/2014/main" id="{0760A72E-38F6-D772-1A2C-92D77DF1FCBE}"/>
              </a:ext>
            </a:extLst>
          </p:cNvPr>
          <p:cNvSpPr txBox="1"/>
          <p:nvPr/>
        </p:nvSpPr>
        <p:spPr>
          <a:xfrm>
            <a:off x="588263" y="1354699"/>
            <a:ext cx="4826095" cy="363946"/>
          </a:xfrm>
          <a:prstGeom prst="rect">
            <a:avLst/>
          </a:prstGeom>
          <a:solidFill>
            <a:schemeClr val="tx1"/>
          </a:solidFill>
        </p:spPr>
        <p:txBody>
          <a:bodyPr wrap="square">
            <a:spAutoFit/>
          </a:bodyPr>
          <a:lstStyle/>
          <a:p>
            <a:pPr algn="l"/>
            <a:r>
              <a:rPr lang="en-US" b="1" i="0">
                <a:solidFill>
                  <a:schemeClr val="bg1"/>
                </a:solidFill>
                <a:effectLst/>
                <a:latin typeface="+mj-lt"/>
              </a:rPr>
              <a:t>5 major reason why sponsors are important:</a:t>
            </a:r>
          </a:p>
        </p:txBody>
      </p:sp>
    </p:spTree>
    <p:extLst>
      <p:ext uri="{BB962C8B-B14F-4D97-AF65-F5344CB8AC3E}">
        <p14:creationId xmlns:p14="http://schemas.microsoft.com/office/powerpoint/2010/main" val="234268267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A2F9832-C29D-1DB1-5D57-9307EC3FC20A}"/>
              </a:ext>
            </a:extLst>
          </p:cNvPr>
          <p:cNvSpPr>
            <a:spLocks/>
          </p:cNvSpPr>
          <p:nvPr/>
        </p:nvSpPr>
        <p:spPr bwMode="auto">
          <a:xfrm>
            <a:off x="5474415" y="2042022"/>
            <a:ext cx="6095233" cy="4236809"/>
          </a:xfrm>
          <a:prstGeom prst="roundRect">
            <a:avLst/>
          </a:prstGeom>
          <a:solidFill>
            <a:srgbClr val="473DA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7D77716E-6F3E-63D5-8128-1EF7AC850893}"/>
              </a:ext>
            </a:extLst>
          </p:cNvPr>
          <p:cNvSpPr>
            <a:spLocks noGrp="1"/>
          </p:cNvSpPr>
          <p:nvPr>
            <p:ph type="title"/>
          </p:nvPr>
        </p:nvSpPr>
        <p:spPr>
          <a:xfrm>
            <a:off x="741627" y="466725"/>
            <a:ext cx="11018520" cy="553998"/>
          </a:xfrm>
        </p:spPr>
        <p:txBody>
          <a:bodyPr/>
          <a:lstStyle/>
          <a:p>
            <a:pPr algn="l"/>
            <a:r>
              <a:rPr lang="en-US" b="1" i="0">
                <a:solidFill>
                  <a:srgbClr val="34258E"/>
                </a:solidFill>
                <a:effectLst/>
              </a:rPr>
              <a:t>Champion Management Platform</a:t>
            </a:r>
          </a:p>
        </p:txBody>
      </p:sp>
      <p:sp>
        <p:nvSpPr>
          <p:cNvPr id="4" name="TextBox 3">
            <a:extLst>
              <a:ext uri="{FF2B5EF4-FFF2-40B4-BE49-F238E27FC236}">
                <a16:creationId xmlns:a16="http://schemas.microsoft.com/office/drawing/2014/main" id="{EC6B3BB6-54A0-E08D-0F33-31CF1A6AA98E}"/>
              </a:ext>
            </a:extLst>
          </p:cNvPr>
          <p:cNvSpPr txBox="1"/>
          <p:nvPr/>
        </p:nvSpPr>
        <p:spPr>
          <a:xfrm>
            <a:off x="741627" y="1249188"/>
            <a:ext cx="6095234" cy="907171"/>
          </a:xfrm>
          <a:prstGeom prst="rect">
            <a:avLst/>
          </a:prstGeom>
          <a:noFill/>
        </p:spPr>
        <p:txBody>
          <a:bodyPr wrap="square">
            <a:spAutoFit/>
          </a:bodyPr>
          <a:lstStyle/>
          <a:p>
            <a:r>
              <a:rPr lang="en-US" b="1" i="0">
                <a:effectLst/>
              </a:rPr>
              <a:t>Inspire the next chapter of your champion program</a:t>
            </a:r>
          </a:p>
          <a:p>
            <a:br>
              <a:rPr lang="en-US"/>
            </a:br>
            <a:endParaRPr lang="en-US"/>
          </a:p>
        </p:txBody>
      </p:sp>
      <p:sp>
        <p:nvSpPr>
          <p:cNvPr id="6" name="TextBox 5">
            <a:extLst>
              <a:ext uri="{FF2B5EF4-FFF2-40B4-BE49-F238E27FC236}">
                <a16:creationId xmlns:a16="http://schemas.microsoft.com/office/drawing/2014/main" id="{4D7B2495-1013-1547-8CB7-1541DB175403}"/>
              </a:ext>
            </a:extLst>
          </p:cNvPr>
          <p:cNvSpPr txBox="1"/>
          <p:nvPr/>
        </p:nvSpPr>
        <p:spPr>
          <a:xfrm>
            <a:off x="5511549" y="2348776"/>
            <a:ext cx="6095234" cy="362330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chemeClr val="bg1"/>
                </a:solidFill>
                <a:effectLst/>
                <a:uLnTx/>
                <a:uFillTx/>
                <a:ea typeface="+mn-ea"/>
                <a:cs typeface="Segoe UI Light" panose="020B0502040204020203" pitchFamily="34" charset="0"/>
              </a:rPr>
              <a:t>Pre-built Teams apps </a:t>
            </a:r>
            <a:r>
              <a:rPr kumimoji="0" lang="en-US" b="0"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for common line-of-business scenarios. </a:t>
            </a:r>
            <a:r>
              <a:rPr lang="en-US">
                <a:solidFill>
                  <a:schemeClr val="bg1"/>
                </a:solidFill>
                <a:latin typeface="Segoe UI Light" panose="020B0502040204020203" pitchFamily="34" charset="0"/>
                <a:cs typeface="Segoe UI Light" panose="020B0502040204020203" pitchFamily="34" charset="0"/>
              </a:rPr>
              <a:t>Templates take popular scenarios and bring them into the flow of work, inside of Microsoft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chemeClr val="bg1"/>
                </a:solidFill>
                <a:effectLst/>
                <a:uLnTx/>
                <a:uFillTx/>
                <a:ea typeface="+mn-ea"/>
                <a:cs typeface="Segoe UI Light" panose="020B0502040204020203" pitchFamily="34" charset="0"/>
              </a:rPr>
              <a:t>Tenant-wide</a:t>
            </a:r>
            <a:r>
              <a:rPr kumimoji="0" lang="en-US" b="0" i="0" u="none" strike="noStrike" kern="1200" cap="none" spc="0" normalizeH="0" baseline="0" noProof="0">
                <a:ln>
                  <a:noFill/>
                </a:ln>
                <a:solidFill>
                  <a:schemeClr val="bg1"/>
                </a:solidFill>
                <a:effectLst/>
                <a:uLnTx/>
                <a:uFillTx/>
                <a:ea typeface="+mn-ea"/>
                <a:cs typeface="Segoe UI Light" panose="020B0502040204020203" pitchFamily="34" charset="0"/>
              </a:rPr>
              <a:t>: </a:t>
            </a:r>
            <a:r>
              <a:rPr kumimoji="0" lang="en-US" b="0"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Give access to few, many or everyone.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chemeClr val="bg1"/>
                </a:solidFill>
                <a:effectLst/>
                <a:uLnTx/>
                <a:uFillTx/>
                <a:ea typeface="+mn-ea"/>
                <a:cs typeface="Segoe UI Light" panose="020B0502040204020203" pitchFamily="34" charset="0"/>
              </a:rPr>
              <a:t>Production ready</a:t>
            </a:r>
            <a:r>
              <a:rPr kumimoji="0" lang="en-US" b="0" i="0" u="none" strike="noStrike" kern="1200" cap="none" spc="0" normalizeH="0" baseline="0" noProof="0">
                <a:ln>
                  <a:noFill/>
                </a:ln>
                <a:solidFill>
                  <a:schemeClr val="bg1"/>
                </a:solidFill>
                <a:effectLst/>
                <a:uLnTx/>
                <a:uFillTx/>
                <a:ea typeface="+mn-ea"/>
                <a:cs typeface="Segoe UI Light" panose="020B0502040204020203" pitchFamily="34" charset="0"/>
              </a:rPr>
              <a:t>: </a:t>
            </a:r>
            <a:r>
              <a:rPr kumimoji="0" lang="en-US" b="0"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Download and use, today. E</a:t>
            </a:r>
            <a:r>
              <a:rPr lang="en-US" err="1">
                <a:solidFill>
                  <a:schemeClr val="bg1"/>
                </a:solidFill>
                <a:latin typeface="Segoe UI Light" panose="020B0502040204020203" pitchFamily="34" charset="0"/>
                <a:cs typeface="Segoe UI Light" panose="020B0502040204020203" pitchFamily="34" charset="0"/>
              </a:rPr>
              <a:t>asily</a:t>
            </a:r>
            <a:r>
              <a:rPr lang="en-US">
                <a:solidFill>
                  <a:schemeClr val="bg1"/>
                </a:solidFill>
                <a:latin typeface="Segoe UI Light" panose="020B0502040204020203" pitchFamily="34" charset="0"/>
                <a:cs typeface="Segoe UI Light" panose="020B0502040204020203" pitchFamily="34" charset="0"/>
              </a:rPr>
              <a:t> customize app templates for your organization with simple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a:ln>
                  <a:noFill/>
                </a:ln>
                <a:solidFill>
                  <a:schemeClr val="bg1"/>
                </a:solidFill>
                <a:effectLst/>
                <a:uLnTx/>
                <a:uFillTx/>
                <a:ea typeface="+mn-ea"/>
                <a:cs typeface="Segoe UI Light" panose="020B0502040204020203" pitchFamily="34" charset="0"/>
              </a:rPr>
              <a:t>Open sourced: </a:t>
            </a:r>
            <a:r>
              <a:rPr kumimoji="0" lang="en-US" b="0"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You can own, </a:t>
            </a:r>
            <a:r>
              <a:rPr kumimoji="0" lang="en-US"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brand</a:t>
            </a:r>
            <a:r>
              <a:rPr kumimoji="0" lang="en-US" b="0"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configure and extend to your needs. </a:t>
            </a:r>
            <a:r>
              <a:rPr lang="en-US">
                <a:solidFill>
                  <a:schemeClr val="bg1"/>
                </a:solidFill>
                <a:latin typeface="Segoe UI Light" panose="020B0502040204020203" pitchFamily="34" charset="0"/>
                <a:cs typeface="Segoe UI Light" panose="020B0502040204020203" pitchFamily="34" charset="0"/>
              </a:rPr>
              <a:t>Go further with your own developers or Microsoft Partners to build deeper capabilities</a:t>
            </a:r>
          </a:p>
        </p:txBody>
      </p:sp>
      <p:sp>
        <p:nvSpPr>
          <p:cNvPr id="9" name="Rectangle: Rounded Corners 8">
            <a:extLst>
              <a:ext uri="{FF2B5EF4-FFF2-40B4-BE49-F238E27FC236}">
                <a16:creationId xmlns:a16="http://schemas.microsoft.com/office/drawing/2014/main" id="{F0C79327-EBFE-133B-D985-5D93FDAF0EEF}"/>
              </a:ext>
            </a:extLst>
          </p:cNvPr>
          <p:cNvSpPr>
            <a:spLocks/>
          </p:cNvSpPr>
          <p:nvPr/>
        </p:nvSpPr>
        <p:spPr bwMode="auto">
          <a:xfrm>
            <a:off x="551128" y="2914677"/>
            <a:ext cx="3379997" cy="1786965"/>
          </a:xfrm>
          <a:prstGeom prst="roundRect">
            <a:avLst/>
          </a:prstGeom>
          <a:solidFill>
            <a:srgbClr val="473DA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gradFill>
                <a:gsLst>
                  <a:gs pos="13889">
                    <a:srgbClr val="505050"/>
                  </a:gs>
                  <a:gs pos="28704">
                    <a:srgbClr val="505050"/>
                  </a:gs>
                </a:gsLst>
                <a:lin ang="5400000" scaled="0"/>
              </a:gradFill>
              <a:ea typeface="Segoe UI" pitchFamily="34" charset="0"/>
              <a:cs typeface="Segoe UI" pitchFamily="34" charset="0"/>
            </a:endParaRPr>
          </a:p>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645D7245-96B5-17C7-B4BF-68E12F5EDD9A}"/>
              </a:ext>
            </a:extLst>
          </p:cNvPr>
          <p:cNvSpPr/>
          <p:nvPr/>
        </p:nvSpPr>
        <p:spPr>
          <a:xfrm>
            <a:off x="741627" y="2972449"/>
            <a:ext cx="2618281" cy="1671420"/>
          </a:xfrm>
          <a:prstGeom prst="rect">
            <a:avLst/>
          </a:prstGeom>
        </p:spPr>
        <p:txBody>
          <a:bodyPr wrap="none" anchor="t">
            <a:spAutoFit/>
          </a:bodyPr>
          <a:lstStyle/>
          <a:p>
            <a:pPr marL="285750" indent="-285750" algn="l">
              <a:lnSpc>
                <a:spcPct val="150000"/>
              </a:lnSpc>
              <a:buFont typeface="Arial" panose="020B0604020202020204" pitchFamily="34" charset="0"/>
              <a:buChar char="•"/>
            </a:pPr>
            <a:r>
              <a:rPr lang="en-US">
                <a:solidFill>
                  <a:schemeClr val="bg1"/>
                </a:solidFill>
                <a:latin typeface="Segoe UI Light" panose="020B0502040204020203" pitchFamily="34" charset="0"/>
                <a:cs typeface="Segoe UI Light" panose="020B0502040204020203" pitchFamily="34" charset="0"/>
              </a:rPr>
              <a:t>Program management</a:t>
            </a:r>
          </a:p>
          <a:p>
            <a:pPr marL="285750" indent="-285750" algn="l">
              <a:lnSpc>
                <a:spcPct val="150000"/>
              </a:lnSpc>
              <a:buFont typeface="Arial" panose="020B0604020202020204" pitchFamily="34" charset="0"/>
              <a:buChar char="•"/>
            </a:pPr>
            <a:r>
              <a:rPr lang="en-US">
                <a:solidFill>
                  <a:schemeClr val="bg1"/>
                </a:solidFill>
                <a:latin typeface="Segoe UI Light" panose="020B0502040204020203" pitchFamily="34" charset="0"/>
                <a:cs typeface="Segoe UI Light" panose="020B0502040204020203" pitchFamily="34" charset="0"/>
              </a:rPr>
              <a:t>Leaderboard</a:t>
            </a:r>
          </a:p>
          <a:p>
            <a:pPr marL="285750" indent="-285750" algn="l">
              <a:lnSpc>
                <a:spcPct val="150000"/>
              </a:lnSpc>
              <a:buFont typeface="Arial" panose="020B0604020202020204" pitchFamily="34" charset="0"/>
              <a:buChar char="•"/>
            </a:pPr>
            <a:r>
              <a:rPr lang="en-US">
                <a:solidFill>
                  <a:schemeClr val="bg1"/>
                </a:solidFill>
                <a:latin typeface="Segoe UI Light" panose="020B0502040204020203" pitchFamily="34" charset="0"/>
                <a:cs typeface="Segoe UI Light" panose="020B0502040204020203" pitchFamily="34" charset="0"/>
              </a:rPr>
              <a:t>Digital Badge</a:t>
            </a:r>
          </a:p>
          <a:p>
            <a:pPr marL="285750" indent="-285750" algn="l">
              <a:lnSpc>
                <a:spcPct val="150000"/>
              </a:lnSpc>
              <a:buFont typeface="Arial" panose="020B0604020202020204" pitchFamily="34" charset="0"/>
              <a:buChar char="•"/>
            </a:pPr>
            <a:r>
              <a:rPr lang="en-US">
                <a:solidFill>
                  <a:schemeClr val="bg1"/>
                </a:solidFill>
                <a:latin typeface="Segoe UI Light" panose="020B0502040204020203" pitchFamily="34" charset="0"/>
                <a:cs typeface="Segoe UI Light" panose="020B0502040204020203" pitchFamily="34" charset="0"/>
              </a:rPr>
              <a:t>Tournament of Teams</a:t>
            </a:r>
          </a:p>
        </p:txBody>
      </p:sp>
      <p:sp>
        <p:nvSpPr>
          <p:cNvPr id="11" name="TextBox 10">
            <a:extLst>
              <a:ext uri="{FF2B5EF4-FFF2-40B4-BE49-F238E27FC236}">
                <a16:creationId xmlns:a16="http://schemas.microsoft.com/office/drawing/2014/main" id="{2B0C3F50-0F01-F3AA-827E-22CBEC575C9B}"/>
              </a:ext>
            </a:extLst>
          </p:cNvPr>
          <p:cNvSpPr txBox="1"/>
          <p:nvPr/>
        </p:nvSpPr>
        <p:spPr>
          <a:xfrm>
            <a:off x="741627" y="2087068"/>
            <a:ext cx="2906447" cy="635559"/>
          </a:xfrm>
          <a:prstGeom prst="rect">
            <a:avLst/>
          </a:prstGeom>
          <a:noFill/>
        </p:spPr>
        <p:txBody>
          <a:bodyPr wrap="square">
            <a:spAutoFit/>
          </a:bodyPr>
          <a:lstStyle/>
          <a:p>
            <a:r>
              <a:rPr lang="en-US" b="0" i="0">
                <a:solidFill>
                  <a:srgbClr val="000000"/>
                </a:solidFill>
                <a:effectLst/>
                <a:latin typeface="SegoeUI"/>
              </a:rPr>
              <a:t>Four main areas to help you manage your program:</a:t>
            </a:r>
            <a:endParaRPr lang="en-US"/>
          </a:p>
        </p:txBody>
      </p:sp>
      <p:sp>
        <p:nvSpPr>
          <p:cNvPr id="13" name="Rectangle 12">
            <a:extLst>
              <a:ext uri="{FF2B5EF4-FFF2-40B4-BE49-F238E27FC236}">
                <a16:creationId xmlns:a16="http://schemas.microsoft.com/office/drawing/2014/main" id="{BE66CF64-6790-A452-649D-82E3C2C6587C}"/>
              </a:ext>
            </a:extLst>
          </p:cNvPr>
          <p:cNvSpPr/>
          <p:nvPr/>
        </p:nvSpPr>
        <p:spPr>
          <a:xfrm>
            <a:off x="460144" y="5772021"/>
            <a:ext cx="4526624" cy="400110"/>
          </a:xfrm>
          <a:prstGeom prst="rect">
            <a:avLst/>
          </a:prstGeom>
          <a:solidFill>
            <a:srgbClr val="FFFF93">
              <a:alpha val="61961"/>
            </a:srgbClr>
          </a:solidFill>
        </p:spPr>
        <p:txBody>
          <a:bodyPr wrap="non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ea typeface="+mn-ea"/>
                <a:cs typeface="Segoe UI Light" panose="020B0502040204020203" pitchFamily="34" charset="0"/>
                <a:hlinkClick r:id="rId2">
                  <a:extLst>
                    <a:ext uri="{A12FA001-AC4F-418D-AE19-62706E023703}">
                      <ahyp:hlinkClr xmlns:ahyp="http://schemas.microsoft.com/office/drawing/2018/hyperlinkcolor" val="tx"/>
                    </a:ext>
                  </a:extLst>
                </a:hlinkClick>
              </a:rPr>
              <a:t>https://aka.ms/TeamsAppTemplates</a:t>
            </a:r>
            <a:endParaRPr kumimoji="0" lang="en-US" sz="2000" b="1" i="0" u="none" strike="noStrike" kern="1200" cap="none" spc="0" normalizeH="0" baseline="0" noProof="0">
              <a:ln>
                <a:noFill/>
              </a:ln>
              <a:effectLst/>
              <a:uLnTx/>
              <a:uFillTx/>
              <a:ea typeface="+mn-ea"/>
              <a:cs typeface="Segoe UI Light" panose="020B0502040204020203" pitchFamily="34" charset="0"/>
            </a:endParaRPr>
          </a:p>
        </p:txBody>
      </p:sp>
    </p:spTree>
    <p:extLst>
      <p:ext uri="{BB962C8B-B14F-4D97-AF65-F5344CB8AC3E}">
        <p14:creationId xmlns:p14="http://schemas.microsoft.com/office/powerpoint/2010/main" val="41173454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EE9E-6321-DE9A-9401-53C503C532D0}"/>
              </a:ext>
            </a:extLst>
          </p:cNvPr>
          <p:cNvSpPr>
            <a:spLocks noGrp="1"/>
          </p:cNvSpPr>
          <p:nvPr>
            <p:ph type="title"/>
          </p:nvPr>
        </p:nvSpPr>
        <p:spPr>
          <a:xfrm>
            <a:off x="448740" y="549533"/>
            <a:ext cx="4843546" cy="553998"/>
          </a:xfrm>
        </p:spPr>
        <p:txBody>
          <a:bodyPr/>
          <a:lstStyle/>
          <a:p>
            <a:r>
              <a:rPr lang="en-US">
                <a:cs typeface="Segoe UI"/>
              </a:rPr>
              <a:t>Amplify your success with </a:t>
            </a:r>
            <a:r>
              <a:rPr lang="en-US">
                <a:solidFill>
                  <a:schemeClr val="tx2"/>
                </a:solidFill>
                <a:cs typeface="Segoe UI"/>
              </a:rPr>
              <a:t>Viva Engage</a:t>
            </a:r>
            <a:endParaRPr lang="en-US">
              <a:solidFill>
                <a:schemeClr val="tx2"/>
              </a:solidFill>
            </a:endParaRPr>
          </a:p>
        </p:txBody>
      </p:sp>
      <p:sp>
        <p:nvSpPr>
          <p:cNvPr id="5" name="TextBox 4">
            <a:extLst>
              <a:ext uri="{FF2B5EF4-FFF2-40B4-BE49-F238E27FC236}">
                <a16:creationId xmlns:a16="http://schemas.microsoft.com/office/drawing/2014/main" id="{94AE9893-FE2A-0C50-5467-E1E6E7917A77}"/>
              </a:ext>
            </a:extLst>
          </p:cNvPr>
          <p:cNvSpPr txBox="1"/>
          <p:nvPr/>
        </p:nvSpPr>
        <p:spPr>
          <a:xfrm>
            <a:off x="6005016" y="641866"/>
            <a:ext cx="6011838" cy="369332"/>
          </a:xfrm>
          <a:prstGeom prst="rect">
            <a:avLst/>
          </a:prstGeom>
          <a:solidFill>
            <a:schemeClr val="tx2"/>
          </a:solidFill>
        </p:spPr>
        <p:txBody>
          <a:bodyPr wrap="square">
            <a:spAutoFit/>
          </a:bodyPr>
          <a:lstStyle/>
          <a:p>
            <a:pPr marL="0" marR="0" lvl="0" indent="0" algn="ctr" defTabSz="914367" rtl="0" eaLnBrk="1" fontAlgn="auto" latinLnBrk="0" hangingPunct="1">
              <a:lnSpc>
                <a:spcPct val="100000"/>
              </a:lnSpc>
              <a:spcBef>
                <a:spcPts val="0"/>
              </a:spcBef>
              <a:spcAft>
                <a:spcPts val="150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a:ea typeface="+mn-ea"/>
                <a:cs typeface="Segoe UI"/>
              </a:rPr>
              <a:t>10 tips to have a successful technology community</a:t>
            </a:r>
          </a:p>
        </p:txBody>
      </p:sp>
      <p:sp>
        <p:nvSpPr>
          <p:cNvPr id="3" name="TextBox 2">
            <a:extLst>
              <a:ext uri="{FF2B5EF4-FFF2-40B4-BE49-F238E27FC236}">
                <a16:creationId xmlns:a16="http://schemas.microsoft.com/office/drawing/2014/main" id="{41D87994-337C-5D98-4F0F-6D080D8C7FDB}"/>
              </a:ext>
            </a:extLst>
          </p:cNvPr>
          <p:cNvSpPr txBox="1"/>
          <p:nvPr/>
        </p:nvSpPr>
        <p:spPr>
          <a:xfrm>
            <a:off x="6654920" y="1305552"/>
            <a:ext cx="4856328" cy="5192896"/>
          </a:xfrm>
          <a:prstGeom prst="rect">
            <a:avLst/>
          </a:prstGeom>
          <a:solidFill>
            <a:schemeClr val="bg1">
              <a:lumMod val="95000"/>
            </a:schemeClr>
          </a:solidFill>
        </p:spPr>
        <p:txBody>
          <a:bodyPr wrap="square">
            <a:spAutoFit/>
          </a:bodyPr>
          <a:lstStyle/>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 Define Clear Objectives</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Identify Key Champions </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Provide Resources and Support</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Foster Collaboration</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Recognize and Reward Contributions</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Leverage Leadership Support</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Monitor and Measure Success</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Promote Inclusivity and Diversity</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Adapt and Evolve</a:t>
            </a:r>
          </a:p>
          <a:p>
            <a:pPr marL="509588" lvl="1" indent="-509588" defTabSz="932103" fontAlgn="base">
              <a:lnSpc>
                <a:spcPct val="110000"/>
              </a:lnSpc>
              <a:spcBef>
                <a:spcPts val="1200"/>
              </a:spcBef>
              <a:spcAft>
                <a:spcPts val="600"/>
              </a:spcAft>
              <a:buClr>
                <a:schemeClr val="accent1"/>
              </a:buClr>
              <a:buFont typeface="Segoe UI Symbol" panose="020B0502040204020203" pitchFamily="34" charset="0"/>
              <a:buChar char=""/>
            </a:pPr>
            <a:r>
              <a:rPr lang="en-US" sz="1800">
                <a:ea typeface="Segoe UI" pitchFamily="34" charset="0"/>
                <a:cs typeface="Segoe UI" pitchFamily="34" charset="0"/>
              </a:rPr>
              <a:t>Cultivate a Positive Community Culture </a:t>
            </a:r>
          </a:p>
        </p:txBody>
      </p:sp>
      <p:sp>
        <p:nvSpPr>
          <p:cNvPr id="7" name="TextBox 6">
            <a:extLst>
              <a:ext uri="{FF2B5EF4-FFF2-40B4-BE49-F238E27FC236}">
                <a16:creationId xmlns:a16="http://schemas.microsoft.com/office/drawing/2014/main" id="{61DCDA49-2651-CB31-C04E-3D527CB92AA9}"/>
              </a:ext>
            </a:extLst>
          </p:cNvPr>
          <p:cNvSpPr txBox="1"/>
          <p:nvPr/>
        </p:nvSpPr>
        <p:spPr>
          <a:xfrm>
            <a:off x="2120591" y="2317277"/>
            <a:ext cx="2758484" cy="923330"/>
          </a:xfrm>
          <a:prstGeom prst="rect">
            <a:avLst/>
          </a:prstGeom>
          <a:noFill/>
        </p:spPr>
        <p:txBody>
          <a:bodyPr wrap="square">
            <a:spAutoFit/>
          </a:bodyPr>
          <a:lstStyle/>
          <a:p>
            <a:pPr marL="10160" marR="0" lvl="0" indent="0" algn="l" defTabSz="914367" rtl="0" eaLnBrk="1" fontAlgn="auto" latinLnBrk="0" hangingPunct="1">
              <a:lnSpc>
                <a:spcPct val="100000"/>
              </a:lnSpc>
              <a:spcBef>
                <a:spcPts val="83"/>
              </a:spcBef>
              <a:spcAft>
                <a:spcPts val="5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Semibold"/>
              </a:rPr>
              <a:t>Build meaningful relationships and communities</a:t>
            </a:r>
          </a:p>
        </p:txBody>
      </p:sp>
      <p:sp>
        <p:nvSpPr>
          <p:cNvPr id="8" name="object 5">
            <a:extLst>
              <a:ext uri="{FF2B5EF4-FFF2-40B4-BE49-F238E27FC236}">
                <a16:creationId xmlns:a16="http://schemas.microsoft.com/office/drawing/2014/main" id="{F786956E-1F56-4053-89D6-B76EAAF73780}"/>
              </a:ext>
            </a:extLst>
          </p:cNvPr>
          <p:cNvSpPr txBox="1"/>
          <p:nvPr/>
        </p:nvSpPr>
        <p:spPr>
          <a:xfrm>
            <a:off x="588264" y="4147405"/>
            <a:ext cx="4856328" cy="2083100"/>
          </a:xfrm>
          <a:prstGeom prst="rect">
            <a:avLst/>
          </a:prstGeom>
        </p:spPr>
        <p:txBody>
          <a:bodyPr vert="horz" wrap="square" lIns="0" tIns="0" rIns="0" bIns="0" rtlCol="0" anchor="t">
            <a:noAutofit/>
          </a:bodyPr>
          <a:lstStyle/>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Give employees a place to connect and express themselves.</a:t>
            </a:r>
          </a:p>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lt"/>
                <a:cs typeface="Segoe UI"/>
              </a:rPr>
              <a:t>Empower leaders to share mission, align people, and scale culture.</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Semibold"/>
              </a:rPr>
              <a:t>Encourage open sharing and contribution of knowledge, answers, and ideas. </a:t>
            </a:r>
          </a:p>
        </p:txBody>
      </p:sp>
      <p:pic>
        <p:nvPicPr>
          <p:cNvPr id="10" name="Picture 9" descr="A picture containing circle, graphics, creativity&#10;&#10;Description automatically generated">
            <a:extLst>
              <a:ext uri="{FF2B5EF4-FFF2-40B4-BE49-F238E27FC236}">
                <a16:creationId xmlns:a16="http://schemas.microsoft.com/office/drawing/2014/main" id="{4FFA14D3-3ACD-B278-EE0E-3F81D009FF7F}"/>
              </a:ext>
            </a:extLst>
          </p:cNvPr>
          <p:cNvPicPr>
            <a:picLocks noChangeAspect="1"/>
          </p:cNvPicPr>
          <p:nvPr/>
        </p:nvPicPr>
        <p:blipFill>
          <a:blip r:embed="rId2"/>
          <a:stretch>
            <a:fillRect/>
          </a:stretch>
        </p:blipFill>
        <p:spPr>
          <a:xfrm>
            <a:off x="588264" y="2078676"/>
            <a:ext cx="1400532" cy="1400532"/>
          </a:xfrm>
          <a:prstGeom prst="rect">
            <a:avLst/>
          </a:prstGeom>
        </p:spPr>
      </p:pic>
    </p:spTree>
    <p:extLst>
      <p:ext uri="{BB962C8B-B14F-4D97-AF65-F5344CB8AC3E}">
        <p14:creationId xmlns:p14="http://schemas.microsoft.com/office/powerpoint/2010/main" val="3961743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decel="100000" fill="hold" grpId="1" nodeType="withEffect">
                                  <p:stCondLst>
                                    <p:cond delay="0"/>
                                  </p:stCondLst>
                                  <p:childTnLst>
                                    <p:animMotion origin="layout" path="M 0.03411 -2.96296E-6 L 4.16667E-6 -2.96296E-6 " pathEditMode="relative" rAng="0" ptsTypes="AA">
                                      <p:cBhvr>
                                        <p:cTn id="9" dur="500" fill="hold"/>
                                        <p:tgtEl>
                                          <p:spTgt spid="8"/>
                                        </p:tgtEl>
                                        <p:attrNameLst>
                                          <p:attrName>ppt_x</p:attrName>
                                          <p:attrName>ppt_y</p:attrName>
                                        </p:attrNameLst>
                                      </p:cBhvr>
                                      <p:rCtr x="-17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1BC74-3F8F-C2CE-0ED9-7FD1BF73BED5}"/>
              </a:ext>
            </a:extLst>
          </p:cNvPr>
          <p:cNvSpPr>
            <a:spLocks noGrp="1"/>
          </p:cNvSpPr>
          <p:nvPr>
            <p:ph type="title"/>
          </p:nvPr>
        </p:nvSpPr>
        <p:spPr/>
        <p:txBody>
          <a:bodyPr/>
          <a:lstStyle/>
          <a:p>
            <a:pPr algn="ctr"/>
            <a:r>
              <a:rPr lang="en-US"/>
              <a:t>Customer panelists</a:t>
            </a:r>
          </a:p>
        </p:txBody>
      </p:sp>
      <p:grpSp>
        <p:nvGrpSpPr>
          <p:cNvPr id="10" name="Group 9">
            <a:extLst>
              <a:ext uri="{FF2B5EF4-FFF2-40B4-BE49-F238E27FC236}">
                <a16:creationId xmlns:a16="http://schemas.microsoft.com/office/drawing/2014/main" id="{3304D87B-44AC-D5A5-B613-C06468E69FCE}"/>
              </a:ext>
            </a:extLst>
          </p:cNvPr>
          <p:cNvGrpSpPr/>
          <p:nvPr/>
        </p:nvGrpSpPr>
        <p:grpSpPr>
          <a:xfrm>
            <a:off x="1288472" y="1280160"/>
            <a:ext cx="4607801" cy="5397731"/>
            <a:chOff x="795251" y="1280160"/>
            <a:chExt cx="4607801" cy="5397731"/>
          </a:xfrm>
        </p:grpSpPr>
        <p:sp>
          <p:nvSpPr>
            <p:cNvPr id="8" name="Rectangle: Rounded Corners 7">
              <a:extLst>
                <a:ext uri="{FF2B5EF4-FFF2-40B4-BE49-F238E27FC236}">
                  <a16:creationId xmlns:a16="http://schemas.microsoft.com/office/drawing/2014/main" id="{B5D3941A-3DE1-E74D-7B94-82E24340730C}"/>
                </a:ext>
              </a:extLst>
            </p:cNvPr>
            <p:cNvSpPr/>
            <p:nvPr/>
          </p:nvSpPr>
          <p:spPr bwMode="auto">
            <a:xfrm>
              <a:off x="795251" y="1280160"/>
              <a:ext cx="4607801" cy="5397731"/>
            </a:xfrm>
            <a:prstGeom prst="roundRect">
              <a:avLst/>
            </a:prstGeom>
            <a:solidFill>
              <a:srgbClr val="A784E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050" name="Picture 2">
              <a:extLst>
                <a:ext uri="{FF2B5EF4-FFF2-40B4-BE49-F238E27FC236}">
                  <a16:creationId xmlns:a16="http://schemas.microsoft.com/office/drawing/2014/main" id="{D056955F-6D73-3A34-16ED-DC2A533D5C20}"/>
                </a:ext>
              </a:extLst>
            </p:cNvPr>
            <p:cNvPicPr>
              <a:picLocks noChangeAspect="1" noChangeArrowheads="1"/>
            </p:cNvPicPr>
            <p:nvPr/>
          </p:nvPicPr>
          <p:blipFill>
            <a:blip r:embed="rId3"/>
            <a:srcRect/>
            <a:stretch/>
          </p:blipFill>
          <p:spPr bwMode="auto">
            <a:xfrm>
              <a:off x="1947860" y="1594536"/>
              <a:ext cx="2302583" cy="2302583"/>
            </a:xfrm>
            <a:prstGeom prst="ellipse">
              <a:avLst/>
            </a:prstGeom>
            <a:solidFill>
              <a:schemeClr val="tx2"/>
            </a:solidFill>
            <a:ln w="76200">
              <a:solidFill>
                <a:schemeClr val="tx2"/>
              </a:solidFill>
            </a:ln>
          </p:spPr>
        </p:pic>
        <p:sp>
          <p:nvSpPr>
            <p:cNvPr id="4" name="TextBox 3">
              <a:extLst>
                <a:ext uri="{FF2B5EF4-FFF2-40B4-BE49-F238E27FC236}">
                  <a16:creationId xmlns:a16="http://schemas.microsoft.com/office/drawing/2014/main" id="{A2B57573-F55A-ACF7-36A5-AE8D6D8527D1}"/>
                </a:ext>
              </a:extLst>
            </p:cNvPr>
            <p:cNvSpPr txBox="1"/>
            <p:nvPr/>
          </p:nvSpPr>
          <p:spPr>
            <a:xfrm>
              <a:off x="1162456" y="4211494"/>
              <a:ext cx="3873391" cy="92333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a:ea typeface="+mn-ea"/>
                  <a:cs typeface="+mn-cs"/>
                </a:rPr>
                <a:t>Valérie Stadler</a:t>
              </a: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800">
                  <a:solidFill>
                    <a:srgbClr val="000000"/>
                  </a:solidFill>
                  <a:latin typeface="Segoe UI"/>
                </a:rPr>
                <a:t>Digital Workplace Manager</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Sika Services</a:t>
              </a:r>
            </a:p>
          </p:txBody>
        </p:sp>
        <p:pic>
          <p:nvPicPr>
            <p:cNvPr id="2052" name="Picture 4" descr="Sika – Logos Download">
              <a:extLst>
                <a:ext uri="{FF2B5EF4-FFF2-40B4-BE49-F238E27FC236}">
                  <a16:creationId xmlns:a16="http://schemas.microsoft.com/office/drawing/2014/main" id="{EA12A3D5-000C-E9BC-98AC-3115DA16F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226" y="5308135"/>
              <a:ext cx="1249850" cy="108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6F5BF16C-C8C0-FA27-A111-E1108D22E5E9}"/>
              </a:ext>
            </a:extLst>
          </p:cNvPr>
          <p:cNvGrpSpPr/>
          <p:nvPr/>
        </p:nvGrpSpPr>
        <p:grpSpPr>
          <a:xfrm>
            <a:off x="6615526" y="1280159"/>
            <a:ext cx="4806392" cy="5397731"/>
            <a:chOff x="6615526" y="1280159"/>
            <a:chExt cx="4806392" cy="5397731"/>
          </a:xfrm>
        </p:grpSpPr>
        <p:sp>
          <p:nvSpPr>
            <p:cNvPr id="9" name="Rectangle: Rounded Corners 8">
              <a:extLst>
                <a:ext uri="{FF2B5EF4-FFF2-40B4-BE49-F238E27FC236}">
                  <a16:creationId xmlns:a16="http://schemas.microsoft.com/office/drawing/2014/main" id="{BFC38B4B-09B8-0C9F-983C-AC800F31897D}"/>
                </a:ext>
              </a:extLst>
            </p:cNvPr>
            <p:cNvSpPr/>
            <p:nvPr/>
          </p:nvSpPr>
          <p:spPr bwMode="auto">
            <a:xfrm>
              <a:off x="6714821" y="1280159"/>
              <a:ext cx="4607801" cy="5397731"/>
            </a:xfrm>
            <a:prstGeom prst="roundRect">
              <a:avLst/>
            </a:prstGeom>
            <a:solidFill>
              <a:srgbClr val="A784E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3" name="Picture 2">
              <a:extLst>
                <a:ext uri="{FF2B5EF4-FFF2-40B4-BE49-F238E27FC236}">
                  <a16:creationId xmlns:a16="http://schemas.microsoft.com/office/drawing/2014/main" id="{031DFE39-919A-2F9F-BB96-649119F15E1C}"/>
                </a:ext>
              </a:extLst>
            </p:cNvPr>
            <p:cNvPicPr>
              <a:picLocks noChangeAspect="1" noChangeArrowheads="1"/>
            </p:cNvPicPr>
            <p:nvPr/>
          </p:nvPicPr>
          <p:blipFill>
            <a:blip r:embed="rId5"/>
            <a:srcRect l="2099" r="2099"/>
            <a:stretch/>
          </p:blipFill>
          <p:spPr bwMode="auto">
            <a:xfrm>
              <a:off x="7867431" y="1544075"/>
              <a:ext cx="2302583" cy="2403503"/>
            </a:xfrm>
            <a:prstGeom prst="ellipse">
              <a:avLst/>
            </a:prstGeom>
            <a:solidFill>
              <a:schemeClr val="tx2"/>
            </a:solidFill>
            <a:ln w="76200">
              <a:solidFill>
                <a:schemeClr val="tx2"/>
              </a:solidFill>
            </a:ln>
          </p:spPr>
        </p:pic>
        <p:sp>
          <p:nvSpPr>
            <p:cNvPr id="5" name="TextBox 4">
              <a:extLst>
                <a:ext uri="{FF2B5EF4-FFF2-40B4-BE49-F238E27FC236}">
                  <a16:creationId xmlns:a16="http://schemas.microsoft.com/office/drawing/2014/main" id="{8CD83CB4-A4ED-298A-D9A8-511739EF946C}"/>
                </a:ext>
              </a:extLst>
            </p:cNvPr>
            <p:cNvSpPr txBox="1"/>
            <p:nvPr/>
          </p:nvSpPr>
          <p:spPr>
            <a:xfrm>
              <a:off x="6615526" y="4257660"/>
              <a:ext cx="4806392" cy="83099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42424"/>
                  </a:solidFill>
                  <a:effectLst/>
                  <a:uLnTx/>
                  <a:uFillTx/>
                  <a:latin typeface="Segoe UI" panose="020B0502040204020203" pitchFamily="34" charset="0"/>
                  <a:ea typeface="+mn-ea"/>
                  <a:cs typeface="+mn-cs"/>
                </a:rPr>
                <a:t>Stephanie Rook</a:t>
              </a:r>
            </a:p>
            <a:p>
              <a:pPr marL="0" marR="0" lvl="0" indent="0" algn="ctr" defTabSz="914367" rtl="0" eaLnBrk="1" fontAlgn="auto" latinLnBrk="0" hangingPunct="1">
                <a:lnSpc>
                  <a:spcPct val="100000"/>
                </a:lnSpc>
                <a:spcBef>
                  <a:spcPts val="0"/>
                </a:spcBef>
                <a:spcAft>
                  <a:spcPts val="0"/>
                </a:spcAft>
                <a:buClrTx/>
                <a:buSzTx/>
                <a:buFontTx/>
                <a:buNone/>
                <a:tabLst/>
                <a:defRPr/>
              </a:pPr>
              <a:r>
                <a:rPr lang="en-US" sz="1600">
                  <a:solidFill>
                    <a:srgbClr val="242424"/>
                  </a:solidFill>
                  <a:latin typeface="Segoe UI" panose="020B0502040204020203" pitchFamily="34" charset="0"/>
                </a:rPr>
                <a:t>Senior Manager – Digital Workspace Program</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2424"/>
                  </a:solidFill>
                  <a:effectLst/>
                  <a:uLnTx/>
                  <a:uFillTx/>
                  <a:latin typeface="Segoe UI" panose="020B0502040204020203" pitchFamily="34" charset="0"/>
                  <a:ea typeface="+mn-ea"/>
                  <a:cs typeface="+mn-cs"/>
                </a:rPr>
                <a:t>Ferguson</a:t>
              </a: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2054" name="Picture 6" descr="Employer Spotlight: Ferguson – CareerConnections | Smeal College of Business">
              <a:extLst>
                <a:ext uri="{FF2B5EF4-FFF2-40B4-BE49-F238E27FC236}">
                  <a16:creationId xmlns:a16="http://schemas.microsoft.com/office/drawing/2014/main" id="{CC9376A2-CBEF-320E-3F3A-EAD74C136D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7576" y="5684498"/>
              <a:ext cx="2522292" cy="3303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53745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ometric view of cell phone with interactive motion.">
            <a:extLst>
              <a:ext uri="{FF2B5EF4-FFF2-40B4-BE49-F238E27FC236}">
                <a16:creationId xmlns:a16="http://schemas.microsoft.com/office/drawing/2014/main" id="{EE068CB3-93B9-43CC-95D9-1BC8FC6AAB14}"/>
              </a:ext>
            </a:extLst>
          </p:cNvPr>
          <p:cNvPicPr>
            <a:picLocks noChangeAspect="1"/>
          </p:cNvPicPr>
          <p:nvPr/>
        </p:nvPicPr>
        <p:blipFill>
          <a:blip r:embed="rId2"/>
          <a:stretch>
            <a:fillRect/>
          </a:stretch>
        </p:blipFill>
        <p:spPr>
          <a:xfrm>
            <a:off x="0" y="2743200"/>
            <a:ext cx="4114800" cy="4114800"/>
          </a:xfrm>
          <a:prstGeom prst="rect">
            <a:avLst/>
          </a:prstGeom>
        </p:spPr>
      </p:pic>
      <p:sp>
        <p:nvSpPr>
          <p:cNvPr id="5" name="Title 2">
            <a:extLst>
              <a:ext uri="{FF2B5EF4-FFF2-40B4-BE49-F238E27FC236}">
                <a16:creationId xmlns:a16="http://schemas.microsoft.com/office/drawing/2014/main" id="{938D13EF-B47C-90CE-DFD4-39714BCE1F09}"/>
              </a:ext>
            </a:extLst>
          </p:cNvPr>
          <p:cNvSpPr txBox="1">
            <a:spLocks/>
          </p:cNvSpPr>
          <p:nvPr/>
        </p:nvSpPr>
        <p:spPr>
          <a:xfrm>
            <a:off x="572770" y="528638"/>
            <a:ext cx="11306469" cy="40313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a:latin typeface="Segoe UI Semibold" panose="020B0702040204020203" pitchFamily="34" charset="0"/>
                <a:cs typeface="Segoe UI Semibold" panose="020B0702040204020203" pitchFamily="34" charset="0"/>
              </a:rPr>
              <a:t>Digital Event Code of Conduct</a:t>
            </a:r>
          </a:p>
        </p:txBody>
      </p:sp>
      <p:sp>
        <p:nvSpPr>
          <p:cNvPr id="6" name="Text Placeholder 4">
            <a:extLst>
              <a:ext uri="{FF2B5EF4-FFF2-40B4-BE49-F238E27FC236}">
                <a16:creationId xmlns:a16="http://schemas.microsoft.com/office/drawing/2014/main" id="{E0715E39-24D8-62BC-9CF3-F71ACE83ED56}"/>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3"/>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51431983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F359-EC45-4F9C-3F06-BDB873A2EB5B}"/>
              </a:ext>
            </a:extLst>
          </p:cNvPr>
          <p:cNvSpPr/>
          <p:nvPr/>
        </p:nvSpPr>
        <p:spPr bwMode="auto">
          <a:xfrm>
            <a:off x="5536276" y="0"/>
            <a:ext cx="6655724"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CDCE7C-0CC5-AA09-F475-A3DFABC51CAE}"/>
              </a:ext>
            </a:extLst>
          </p:cNvPr>
          <p:cNvSpPr>
            <a:spLocks noGrp="1"/>
          </p:cNvSpPr>
          <p:nvPr>
            <p:ph type="title"/>
          </p:nvPr>
        </p:nvSpPr>
        <p:spPr>
          <a:xfrm>
            <a:off x="582042" y="1422472"/>
            <a:ext cx="4167887" cy="1107996"/>
          </a:xfrm>
        </p:spPr>
        <p:txBody>
          <a:bodyPr wrap="square" anchor="b">
            <a:normAutofit/>
          </a:bodyPr>
          <a:lstStyle/>
          <a:p>
            <a:r>
              <a:rPr lang="en-US"/>
              <a:t>Closing remarks</a:t>
            </a:r>
          </a:p>
        </p:txBody>
      </p:sp>
      <p:sp>
        <p:nvSpPr>
          <p:cNvPr id="8" name="Text Placeholder 2">
            <a:extLst>
              <a:ext uri="{FF2B5EF4-FFF2-40B4-BE49-F238E27FC236}">
                <a16:creationId xmlns:a16="http://schemas.microsoft.com/office/drawing/2014/main" id="{A0D4CEDF-A9CF-2938-EE11-A3F1D76B5382}"/>
              </a:ext>
            </a:extLst>
          </p:cNvPr>
          <p:cNvSpPr>
            <a:spLocks noGrp="1"/>
          </p:cNvSpPr>
          <p:nvPr>
            <p:ph type="body" sz="quarter" idx="12"/>
          </p:nvPr>
        </p:nvSpPr>
        <p:spPr>
          <a:xfrm>
            <a:off x="582042" y="3158837"/>
            <a:ext cx="4954234" cy="1723549"/>
          </a:xfrm>
        </p:spPr>
        <p:txBody>
          <a:bodyPr/>
          <a:lstStyle/>
          <a:p>
            <a:r>
              <a:rPr lang="en-US" sz="2800" b="1" err="1">
                <a:latin typeface="+mn-lt"/>
              </a:rPr>
              <a:t>Karuana</a:t>
            </a:r>
            <a:r>
              <a:rPr lang="en-US" sz="2800" b="1">
                <a:latin typeface="+mn-lt"/>
              </a:rPr>
              <a:t> </a:t>
            </a:r>
            <a:r>
              <a:rPr lang="en-US" sz="2800" b="1" err="1">
                <a:latin typeface="+mn-lt"/>
              </a:rPr>
              <a:t>Gatimu</a:t>
            </a:r>
            <a:endParaRPr lang="en-US" sz="2800" b="1">
              <a:latin typeface="+mn-lt"/>
            </a:endParaRPr>
          </a:p>
          <a:p>
            <a:r>
              <a:rPr lang="en-US" sz="2000" b="0" i="1">
                <a:effectLst/>
                <a:latin typeface="Segoe UI" panose="020B0502040204020203" pitchFamily="34" charset="0"/>
              </a:rPr>
              <a:t>Principal Manager, </a:t>
            </a:r>
          </a:p>
          <a:p>
            <a:r>
              <a:rPr lang="en-US" sz="2000" b="0" i="1">
                <a:effectLst/>
                <a:latin typeface="Segoe UI" panose="020B0502040204020203" pitchFamily="34" charset="0"/>
              </a:rPr>
              <a:t>Customer Advocacy Group, </a:t>
            </a:r>
          </a:p>
          <a:p>
            <a:r>
              <a:rPr lang="en-US" sz="2000" b="0" i="1">
                <a:effectLst/>
                <a:latin typeface="Segoe UI" panose="020B0502040204020203" pitchFamily="34" charset="0"/>
              </a:rPr>
              <a:t>Microsoft Teams Engineering </a:t>
            </a:r>
            <a:endParaRPr lang="en-US" sz="2000" b="1">
              <a:latin typeface="+mn-lt"/>
            </a:endParaRPr>
          </a:p>
          <a:p>
            <a:endParaRPr lang="en-US" sz="2400"/>
          </a:p>
        </p:txBody>
      </p:sp>
      <p:pic>
        <p:nvPicPr>
          <p:cNvPr id="3" name="Picture 4">
            <a:extLst>
              <a:ext uri="{FF2B5EF4-FFF2-40B4-BE49-F238E27FC236}">
                <a16:creationId xmlns:a16="http://schemas.microsoft.com/office/drawing/2014/main" id="{C952659F-85B7-B98C-6F90-EA22298733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2458" y="1224741"/>
            <a:ext cx="4070465" cy="4070465"/>
          </a:xfrm>
          <a:prstGeom prst="rect">
            <a:avLst/>
          </a:prstGeom>
          <a:solidFill>
            <a:srgbClr val="FFFFFF"/>
          </a:solidFill>
        </p:spPr>
      </p:pic>
    </p:spTree>
    <p:extLst>
      <p:ext uri="{BB962C8B-B14F-4D97-AF65-F5344CB8AC3E}">
        <p14:creationId xmlns:p14="http://schemas.microsoft.com/office/powerpoint/2010/main" val="262001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BDDFCC-1F72-0FED-9507-B6F7A70857CB}"/>
              </a:ext>
            </a:extLst>
          </p:cNvPr>
          <p:cNvSpPr>
            <a:spLocks noGrp="1"/>
          </p:cNvSpPr>
          <p:nvPr>
            <p:ph type="title"/>
          </p:nvPr>
        </p:nvSpPr>
        <p:spPr/>
        <p:txBody>
          <a:bodyPr/>
          <a:lstStyle/>
          <a:p>
            <a:r>
              <a:rPr kumimoji="0" lang="en-US" sz="36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rPr>
              <a:t>Fuel your Champion community with ours</a:t>
            </a:r>
            <a:endParaRPr lang="en-US"/>
          </a:p>
        </p:txBody>
      </p:sp>
      <p:pic>
        <p:nvPicPr>
          <p:cNvPr id="7" name="Content Placeholder 11">
            <a:extLst>
              <a:ext uri="{FF2B5EF4-FFF2-40B4-BE49-F238E27FC236}">
                <a16:creationId xmlns:a16="http://schemas.microsoft.com/office/drawing/2014/main" id="{D0719E01-BCAF-DB3C-4CC8-7D0CD4229A17}"/>
              </a:ext>
            </a:extLst>
          </p:cNvPr>
          <p:cNvPicPr>
            <a:picLocks noChangeAspect="1"/>
          </p:cNvPicPr>
          <p:nvPr/>
        </p:nvPicPr>
        <p:blipFill>
          <a:blip r:embed="rId2"/>
          <a:stretch>
            <a:fillRect/>
          </a:stretch>
        </p:blipFill>
        <p:spPr>
          <a:xfrm>
            <a:off x="588263" y="1402610"/>
            <a:ext cx="3728122" cy="2095565"/>
          </a:xfrm>
          <a:prstGeom prst="rect">
            <a:avLst/>
          </a:prstGeom>
          <a:ln>
            <a:noFill/>
          </a:ln>
          <a:effectLst>
            <a:outerShdw blurRad="292100" dist="139700" dir="2700000" algn="tl" rotWithShape="0">
              <a:srgbClr val="333333">
                <a:alpha val="65000"/>
              </a:srgbClr>
            </a:outerShdw>
          </a:effectLst>
        </p:spPr>
      </p:pic>
      <p:pic>
        <p:nvPicPr>
          <p:cNvPr id="6" name="Content Placeholder 6">
            <a:extLst>
              <a:ext uri="{FF2B5EF4-FFF2-40B4-BE49-F238E27FC236}">
                <a16:creationId xmlns:a16="http://schemas.microsoft.com/office/drawing/2014/main" id="{A2956CC9-1E7D-687B-7315-23B86160FA7C}"/>
              </a:ext>
            </a:extLst>
          </p:cNvPr>
          <p:cNvPicPr>
            <a:picLocks noChangeAspect="1"/>
          </p:cNvPicPr>
          <p:nvPr/>
        </p:nvPicPr>
        <p:blipFill>
          <a:blip r:embed="rId3"/>
          <a:stretch>
            <a:fillRect/>
          </a:stretch>
        </p:blipFill>
        <p:spPr>
          <a:xfrm>
            <a:off x="1388364" y="2623836"/>
            <a:ext cx="3728122" cy="2101196"/>
          </a:xfrm>
          <a:prstGeom prst="rect">
            <a:avLst/>
          </a:prstGeom>
          <a:ln>
            <a:noFill/>
          </a:ln>
          <a:effectLst>
            <a:outerShdw blurRad="292100" dist="139700" dir="2700000" algn="tl" rotWithShape="0">
              <a:srgbClr val="333333">
                <a:alpha val="65000"/>
              </a:srgbClr>
            </a:outerShdw>
          </a:effectLst>
        </p:spPr>
      </p:pic>
      <p:pic>
        <p:nvPicPr>
          <p:cNvPr id="8" name="Content Placeholder 17">
            <a:extLst>
              <a:ext uri="{FF2B5EF4-FFF2-40B4-BE49-F238E27FC236}">
                <a16:creationId xmlns:a16="http://schemas.microsoft.com/office/drawing/2014/main" id="{2F5D7D7E-D8B0-0554-6793-63FF48C41066}"/>
              </a:ext>
            </a:extLst>
          </p:cNvPr>
          <p:cNvPicPr>
            <a:picLocks noChangeAspect="1"/>
          </p:cNvPicPr>
          <p:nvPr/>
        </p:nvPicPr>
        <p:blipFill>
          <a:blip r:embed="rId4"/>
          <a:stretch>
            <a:fillRect/>
          </a:stretch>
        </p:blipFill>
        <p:spPr>
          <a:xfrm>
            <a:off x="2345347" y="3953435"/>
            <a:ext cx="3728122" cy="207752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EACDB4E-2D31-1A09-DAB2-95EEA1763A4C}"/>
              </a:ext>
            </a:extLst>
          </p:cNvPr>
          <p:cNvSpPr txBox="1"/>
          <p:nvPr/>
        </p:nvSpPr>
        <p:spPr>
          <a:xfrm>
            <a:off x="6660823" y="1795224"/>
            <a:ext cx="4718796" cy="3588081"/>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Join the </a:t>
            </a:r>
            <a:r>
              <a:rPr kumimoji="0" lang="en-US" sz="1800" b="0" i="0" u="none" strike="noStrike" kern="1200" cap="none" spc="0" normalizeH="0" baseline="0" noProof="0">
                <a:ln>
                  <a:noFill/>
                </a:ln>
                <a:solidFill>
                  <a:srgbClr val="333333"/>
                </a:solidFill>
                <a:effectLst/>
                <a:uLnTx/>
                <a:uFillTx/>
                <a:latin typeface="SegoeUI"/>
                <a:ea typeface="+mn-ea"/>
                <a:cs typeface="Segoe UI" panose="020B0502040204020203" pitchFamily="34" charset="0"/>
                <a:hlinkClick r:id="rId5"/>
              </a:rPr>
              <a:t>Microsoft 365 Champion Program</a:t>
            </a:r>
            <a:r>
              <a:rPr kumimoji="0" lang="en-US" sz="18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 to get access to our resources – community call recordings, PowerPoint presentations, latest feature announcements, etc. – to help you drive adoption </a:t>
            </a:r>
            <a:r>
              <a:rPr lang="en-US" sz="1800">
                <a:solidFill>
                  <a:srgbClr val="333333"/>
                </a:solidFill>
                <a:latin typeface="SegoeUI"/>
                <a:cs typeface="Segoe UI" panose="020B0502040204020203" pitchFamily="34" charset="0"/>
              </a:rPr>
              <a:t>and fuel your communities.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You can also join our </a:t>
            </a:r>
            <a:r>
              <a:rPr kumimoji="0" lang="en-US" sz="1800" b="0" i="0" u="none" strike="noStrike" kern="1200" cap="none" spc="0" normalizeH="0" baseline="0" noProof="0">
                <a:ln>
                  <a:noFill/>
                </a:ln>
                <a:solidFill>
                  <a:srgbClr val="333333"/>
                </a:solidFill>
                <a:effectLst/>
                <a:uLnTx/>
                <a:uFillTx/>
                <a:latin typeface="SegoeUI"/>
                <a:ea typeface="+mn-ea"/>
                <a:cs typeface="Segoe UI" panose="020B0502040204020203" pitchFamily="34" charset="0"/>
                <a:hlinkClick r:id="rId6"/>
              </a:rPr>
              <a:t>Driving Adoption</a:t>
            </a:r>
            <a:r>
              <a:rPr kumimoji="0" lang="en-US" sz="18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 community to connect with other Champions, ask questions, and learn from others just like you.</a:t>
            </a:r>
          </a:p>
        </p:txBody>
      </p:sp>
    </p:spTree>
    <p:extLst>
      <p:ext uri="{BB962C8B-B14F-4D97-AF65-F5344CB8AC3E}">
        <p14:creationId xmlns:p14="http://schemas.microsoft.com/office/powerpoint/2010/main" val="284037167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5B2C-419B-92BA-4707-5E3CF2C99CE7}"/>
              </a:ext>
            </a:extLst>
          </p:cNvPr>
          <p:cNvSpPr>
            <a:spLocks noGrp="1"/>
          </p:cNvSpPr>
          <p:nvPr>
            <p:ph type="title"/>
          </p:nvPr>
        </p:nvSpPr>
        <p:spPr/>
        <p:txBody>
          <a:bodyPr/>
          <a:lstStyle/>
          <a:p>
            <a:r>
              <a:rPr lang="en-US"/>
              <a:t>What’s next</a:t>
            </a:r>
          </a:p>
        </p:txBody>
      </p:sp>
      <p:sp>
        <p:nvSpPr>
          <p:cNvPr id="3" name="TextBox 2">
            <a:extLst>
              <a:ext uri="{FF2B5EF4-FFF2-40B4-BE49-F238E27FC236}">
                <a16:creationId xmlns:a16="http://schemas.microsoft.com/office/drawing/2014/main" id="{3BD8EF68-2AF5-245F-A290-53242A8DBEF8}"/>
              </a:ext>
            </a:extLst>
          </p:cNvPr>
          <p:cNvSpPr txBox="1"/>
          <p:nvPr/>
        </p:nvSpPr>
        <p:spPr>
          <a:xfrm>
            <a:off x="588263" y="1166842"/>
            <a:ext cx="11018519" cy="5162240"/>
          </a:xfrm>
          <a:prstGeom prst="rect">
            <a:avLst/>
          </a:prstGeom>
          <a:noFill/>
        </p:spPr>
        <p:txBody>
          <a:bodyPr wrap="square" lIns="91440" tIns="45720" rIns="91440" bIns="45720" anchor="t">
            <a:noAutofit/>
          </a:bodyPr>
          <a:lstStyle/>
          <a:p>
            <a:pPr marL="457200">
              <a:spcAft>
                <a:spcPts val="600"/>
              </a:spcAft>
            </a:pPr>
            <a:r>
              <a:rPr lang="en-US" sz="1600" b="0" i="0">
                <a:solidFill>
                  <a:srgbClr val="242424"/>
                </a:solidFill>
                <a:effectLst/>
                <a:latin typeface="Segoe UI"/>
                <a:cs typeface="Segoe UI"/>
              </a:rPr>
              <a:t>We’d love your feedback on today’s call and how we can make future calls better:</a:t>
            </a:r>
            <a:br>
              <a:rPr lang="en-US" sz="1600" b="0" i="0">
                <a:effectLst/>
                <a:latin typeface="Segoe UI" panose="020B0502040204020203" pitchFamily="34" charset="0"/>
              </a:rPr>
            </a:br>
            <a:r>
              <a:rPr lang="en-US" sz="1600" b="0" i="0">
                <a:solidFill>
                  <a:srgbClr val="242424"/>
                </a:solidFill>
                <a:effectLst/>
                <a:latin typeface="Segoe UI"/>
                <a:cs typeface="Segoe UI"/>
                <a:hlinkClick r:id="rId3"/>
              </a:rPr>
              <a:t>https://aka.ms/ChampioningContinuousLearningFeedback</a:t>
            </a:r>
            <a:endParaRPr lang="en-US" sz="1600" b="0" i="0">
              <a:solidFill>
                <a:srgbClr val="242424"/>
              </a:solidFill>
              <a:effectLst/>
              <a:latin typeface="Segoe UI"/>
              <a:cs typeface="Segoe UI"/>
            </a:endParaRPr>
          </a:p>
          <a:p>
            <a:pPr>
              <a:spcAft>
                <a:spcPts val="600"/>
              </a:spcAft>
            </a:pPr>
            <a:endParaRPr lang="en-US" sz="1400" b="0" i="0">
              <a:solidFill>
                <a:srgbClr val="242424"/>
              </a:solidFill>
              <a:effectLst/>
              <a:highlight>
                <a:srgbClr val="FFFF00"/>
              </a:highlight>
              <a:latin typeface="Segoe UI" panose="020B0502040204020203" pitchFamily="34" charset="0"/>
            </a:endParaRPr>
          </a:p>
          <a:p>
            <a:pPr marL="457200">
              <a:spcAft>
                <a:spcPts val="600"/>
              </a:spcAft>
            </a:pPr>
            <a:r>
              <a:rPr lang="en-US" sz="1600" b="0" i="0">
                <a:solidFill>
                  <a:srgbClr val="242424"/>
                </a:solidFill>
                <a:effectLst/>
                <a:latin typeface="Segoe UI"/>
                <a:cs typeface="Segoe UI"/>
              </a:rPr>
              <a:t>Join the </a:t>
            </a:r>
            <a:r>
              <a:rPr lang="en-US" sz="1600" b="0" i="0">
                <a:solidFill>
                  <a:srgbClr val="242424"/>
                </a:solidFill>
                <a:effectLst/>
                <a:latin typeface="Segoe UI"/>
                <a:cs typeface="Segoe UI"/>
                <a:hlinkClick r:id="rId4"/>
              </a:rPr>
              <a:t>Microsoft 365 Champion Program</a:t>
            </a:r>
            <a:r>
              <a:rPr lang="en-US" sz="1600" b="0" i="0">
                <a:solidFill>
                  <a:srgbClr val="242424"/>
                </a:solidFill>
                <a:effectLst/>
                <a:latin typeface="Segoe UI"/>
                <a:cs typeface="Segoe UI"/>
              </a:rPr>
              <a:t> to get access to additional adoption resources.</a:t>
            </a:r>
          </a:p>
          <a:p>
            <a:pPr>
              <a:spcAft>
                <a:spcPts val="600"/>
              </a:spcAft>
            </a:pPr>
            <a:endParaRPr lang="en-US" sz="1400">
              <a:solidFill>
                <a:srgbClr val="242424"/>
              </a:solidFill>
              <a:latin typeface="Segoe UI" panose="020B0502040204020203" pitchFamily="34" charset="0"/>
            </a:endParaRPr>
          </a:p>
          <a:p>
            <a:pPr marL="457200">
              <a:spcAft>
                <a:spcPts val="600"/>
              </a:spcAft>
            </a:pPr>
            <a:r>
              <a:rPr lang="en-US" sz="1600" b="0" i="0">
                <a:solidFill>
                  <a:srgbClr val="242424"/>
                </a:solidFill>
                <a:effectLst/>
                <a:latin typeface="Segoe UI"/>
                <a:cs typeface="Segoe UI"/>
              </a:rPr>
              <a:t>Sign up for these workshops</a:t>
            </a:r>
            <a:r>
              <a:rPr lang="en-US" sz="1600">
                <a:solidFill>
                  <a:srgbClr val="242424"/>
                </a:solidFill>
                <a:latin typeface="Segoe UI"/>
                <a:cs typeface="Segoe UI"/>
              </a:rPr>
              <a:t> to take your learning farther:</a:t>
            </a:r>
            <a:endParaRPr lang="en-US" sz="1600" b="0" i="0">
              <a:solidFill>
                <a:srgbClr val="242424"/>
              </a:solidFill>
              <a:effectLst/>
              <a:latin typeface="Segoe UI"/>
              <a:cs typeface="Segoe UI"/>
            </a:endParaRPr>
          </a:p>
          <a:p>
            <a:pPr marL="685800" lvl="1"/>
            <a:r>
              <a:rPr lang="en-US" sz="1600">
                <a:solidFill>
                  <a:srgbClr val="242424"/>
                </a:solidFill>
                <a:latin typeface="+mj-lt"/>
              </a:rPr>
              <a:t>Supercharging your Champion Program with the Champion Management Platform:</a:t>
            </a:r>
            <a:endParaRPr lang="en-US" sz="1600">
              <a:solidFill>
                <a:srgbClr val="242424"/>
              </a:solidFill>
              <a:latin typeface="+mj-lt"/>
              <a:cs typeface="Segoe UI Semibold"/>
            </a:endParaRPr>
          </a:p>
          <a:p>
            <a:pPr marL="1201420" lvl="3" indent="-285750">
              <a:buFont typeface="Arial" panose="020B0604020202020204" pitchFamily="34" charset="0"/>
              <a:buChar char="•"/>
            </a:pPr>
            <a:r>
              <a:rPr lang="en-US" sz="1600">
                <a:solidFill>
                  <a:srgbClr val="242424"/>
                </a:solidFill>
                <a:latin typeface="Segoe UI"/>
                <a:cs typeface="Segoe UI"/>
              </a:rPr>
              <a:t>May 10, 2023, 10:00 AM ET | </a:t>
            </a:r>
            <a:r>
              <a:rPr lang="en-US" sz="1600">
                <a:solidFill>
                  <a:srgbClr val="242424"/>
                </a:solidFill>
                <a:latin typeface="Segoe UI"/>
                <a:cs typeface="Segoe UI"/>
                <a:hlinkClick r:id="rId5"/>
              </a:rPr>
              <a:t>Register now</a:t>
            </a:r>
            <a:endParaRPr lang="en-US" sz="1600">
              <a:solidFill>
                <a:srgbClr val="242424"/>
              </a:solidFill>
              <a:latin typeface="Segoe UI"/>
              <a:cs typeface="Segoe UI"/>
            </a:endParaRPr>
          </a:p>
          <a:p>
            <a:pPr marL="1201420" lvl="3" indent="-285750">
              <a:spcAft>
                <a:spcPts val="600"/>
              </a:spcAft>
              <a:buFont typeface="Arial" panose="020B0604020202020204" pitchFamily="34" charset="0"/>
              <a:buChar char="•"/>
            </a:pPr>
            <a:r>
              <a:rPr lang="en-US" sz="1600">
                <a:solidFill>
                  <a:srgbClr val="242424"/>
                </a:solidFill>
                <a:latin typeface="Segoe UI"/>
                <a:cs typeface="Segoe UI"/>
              </a:rPr>
              <a:t>May 11, 2023, 3:00 PM ET | </a:t>
            </a:r>
            <a:r>
              <a:rPr lang="en-US" sz="1600">
                <a:solidFill>
                  <a:srgbClr val="242424"/>
                </a:solidFill>
                <a:latin typeface="Segoe UI"/>
                <a:cs typeface="Segoe UI"/>
                <a:hlinkClick r:id="rId6"/>
              </a:rPr>
              <a:t>Register now</a:t>
            </a:r>
            <a:endParaRPr lang="en-US" sz="1600" b="0" i="0">
              <a:solidFill>
                <a:srgbClr val="242424"/>
              </a:solidFill>
              <a:effectLst/>
              <a:latin typeface="Segoe UI"/>
              <a:cs typeface="Segoe UI"/>
            </a:endParaRPr>
          </a:p>
          <a:p>
            <a:pPr marL="685800" lvl="1"/>
            <a:r>
              <a:rPr lang="en-US" sz="1600" b="0" i="0">
                <a:solidFill>
                  <a:srgbClr val="242424"/>
                </a:solidFill>
                <a:effectLst/>
                <a:latin typeface="+mj-lt"/>
              </a:rPr>
              <a:t>Enabling Viva Engage to maximize the reach and impact of your Champion Program:</a:t>
            </a:r>
            <a:endParaRPr lang="en-US" sz="1600" b="0" i="0">
              <a:solidFill>
                <a:srgbClr val="242424"/>
              </a:solidFill>
              <a:effectLst/>
              <a:latin typeface="+mj-lt"/>
              <a:cs typeface="Segoe UI Semibold"/>
            </a:endParaRPr>
          </a:p>
          <a:p>
            <a:pPr marL="1201420" lvl="3" indent="-285750">
              <a:buFont typeface="Arial" panose="020B0604020202020204" pitchFamily="34" charset="0"/>
              <a:buChar char="•"/>
            </a:pPr>
            <a:r>
              <a:rPr lang="en-US" sz="1600" b="0" i="0">
                <a:solidFill>
                  <a:srgbClr val="242424"/>
                </a:solidFill>
                <a:effectLst/>
                <a:latin typeface="Segoe UI"/>
                <a:cs typeface="Segoe UI"/>
              </a:rPr>
              <a:t>May 16, 2023, 12:00 PM ET | </a:t>
            </a:r>
            <a:r>
              <a:rPr lang="en-US" sz="1600" b="0" i="0">
                <a:solidFill>
                  <a:srgbClr val="242424"/>
                </a:solidFill>
                <a:effectLst/>
                <a:latin typeface="Segoe UI"/>
                <a:cs typeface="Segoe UI"/>
                <a:hlinkClick r:id="rId7"/>
              </a:rPr>
              <a:t>Register now</a:t>
            </a:r>
            <a:endParaRPr lang="en-US" sz="1600" b="0" i="0">
              <a:solidFill>
                <a:srgbClr val="242424"/>
              </a:solidFill>
              <a:effectLst/>
              <a:latin typeface="Segoe UI"/>
              <a:cs typeface="Segoe UI"/>
            </a:endParaRPr>
          </a:p>
          <a:p>
            <a:pPr marL="1201420" lvl="3" indent="-285750">
              <a:spcAft>
                <a:spcPts val="600"/>
              </a:spcAft>
              <a:buFont typeface="Arial" panose="020B0604020202020204" pitchFamily="34" charset="0"/>
              <a:buChar char="•"/>
            </a:pPr>
            <a:r>
              <a:rPr lang="en-US" sz="1600">
                <a:solidFill>
                  <a:srgbClr val="242424"/>
                </a:solidFill>
                <a:latin typeface="Segoe UI"/>
                <a:cs typeface="Segoe UI"/>
              </a:rPr>
              <a:t>May 18, 2023, 6 AM ET | </a:t>
            </a:r>
            <a:r>
              <a:rPr lang="en-US" sz="1600">
                <a:solidFill>
                  <a:srgbClr val="242424"/>
                </a:solidFill>
                <a:latin typeface="Segoe UI"/>
                <a:cs typeface="Segoe UI"/>
                <a:hlinkClick r:id="rId8"/>
              </a:rPr>
              <a:t>Register now</a:t>
            </a:r>
            <a:endParaRPr lang="en-US" sz="1600" b="0" i="0">
              <a:solidFill>
                <a:srgbClr val="242424"/>
              </a:solidFill>
              <a:effectLst/>
              <a:latin typeface="Segoe UI"/>
              <a:cs typeface="Segoe UI"/>
            </a:endParaRPr>
          </a:p>
          <a:p>
            <a:pPr>
              <a:spcAft>
                <a:spcPts val="600"/>
              </a:spcAft>
            </a:pPr>
            <a:endParaRPr lang="en-US" sz="1400">
              <a:solidFill>
                <a:srgbClr val="242424"/>
              </a:solidFill>
              <a:latin typeface="Segoe UI" panose="020B0502040204020203" pitchFamily="34" charset="0"/>
            </a:endParaRPr>
          </a:p>
          <a:p>
            <a:pPr marL="457200">
              <a:spcAft>
                <a:spcPts val="600"/>
              </a:spcAft>
            </a:pPr>
            <a:r>
              <a:rPr lang="en-US" sz="1600">
                <a:solidFill>
                  <a:srgbClr val="242424"/>
                </a:solidFill>
                <a:latin typeface="Segoe UI"/>
                <a:cs typeface="Segoe UI"/>
              </a:rPr>
              <a:t>Additional r</a:t>
            </a:r>
            <a:r>
              <a:rPr lang="en-US" sz="1600" b="0" i="0">
                <a:solidFill>
                  <a:srgbClr val="242424"/>
                </a:solidFill>
                <a:effectLst/>
                <a:latin typeface="Segoe UI"/>
                <a:cs typeface="Segoe UI"/>
              </a:rPr>
              <a:t>esources for your learning journey:</a:t>
            </a:r>
          </a:p>
          <a:p>
            <a:pPr marL="913765" lvl="2">
              <a:spcAft>
                <a:spcPts val="600"/>
              </a:spcAft>
            </a:pPr>
            <a:r>
              <a:rPr lang="en-US" sz="1600">
                <a:solidFill>
                  <a:srgbClr val="242424"/>
                </a:solidFill>
                <a:latin typeface="Segoe UI"/>
                <a:cs typeface="Segoe UI"/>
                <a:hlinkClick r:id="rId9"/>
              </a:rPr>
              <a:t>Championing Continuous Learning</a:t>
            </a:r>
            <a:r>
              <a:rPr lang="en-US" sz="1600">
                <a:solidFill>
                  <a:srgbClr val="242424"/>
                </a:solidFill>
                <a:latin typeface="Segoe UI"/>
                <a:cs typeface="Segoe UI"/>
              </a:rPr>
              <a:t> – today’s recording and presentation will be published by end of week</a:t>
            </a:r>
          </a:p>
          <a:p>
            <a:pPr marL="913765" lvl="2">
              <a:spcAft>
                <a:spcPts val="600"/>
              </a:spcAft>
            </a:pPr>
            <a:r>
              <a:rPr lang="en-US" sz="1600">
                <a:solidFill>
                  <a:srgbClr val="242424"/>
                </a:solidFill>
                <a:latin typeface="Segoe UI"/>
                <a:cs typeface="Segoe UI"/>
                <a:hlinkClick r:id="rId10"/>
              </a:rPr>
              <a:t>Microsoft Adoption</a:t>
            </a:r>
            <a:r>
              <a:rPr lang="en-US" sz="1600">
                <a:solidFill>
                  <a:srgbClr val="242424"/>
                </a:solidFill>
                <a:latin typeface="Segoe UI"/>
                <a:cs typeface="Segoe UI"/>
              </a:rPr>
              <a:t> – adoption resources for Microsoft 365 services and more</a:t>
            </a:r>
          </a:p>
          <a:p>
            <a:pPr marL="913765" lvl="2">
              <a:spcAft>
                <a:spcPts val="600"/>
              </a:spcAft>
            </a:pPr>
            <a:r>
              <a:rPr lang="en-US" sz="1600">
                <a:solidFill>
                  <a:srgbClr val="242424"/>
                </a:solidFill>
                <a:latin typeface="Segoe UI"/>
                <a:cs typeface="Segoe UI"/>
                <a:hlinkClick r:id="rId11"/>
              </a:rPr>
              <a:t>Modern Work Superheroes</a:t>
            </a:r>
            <a:r>
              <a:rPr lang="en-US" sz="1600">
                <a:solidFill>
                  <a:srgbClr val="242424"/>
                </a:solidFill>
                <a:latin typeface="Segoe UI"/>
                <a:cs typeface="Segoe UI"/>
              </a:rPr>
              <a:t> on YouTube – see real use cases and demos from real organizations</a:t>
            </a:r>
            <a:endParaRPr lang="en-US" sz="1800">
              <a:latin typeface="Segoe UI"/>
              <a:cs typeface="Segoe UI"/>
            </a:endParaRPr>
          </a:p>
        </p:txBody>
      </p:sp>
      <p:pic>
        <p:nvPicPr>
          <p:cNvPr id="7" name="Graphic 6" descr="Speech with solid fill">
            <a:extLst>
              <a:ext uri="{FF2B5EF4-FFF2-40B4-BE49-F238E27FC236}">
                <a16:creationId xmlns:a16="http://schemas.microsoft.com/office/drawing/2014/main" id="{ED48E2D1-7AE0-DFD3-52CD-8364A167F99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5218" y="1227925"/>
            <a:ext cx="457200" cy="457200"/>
          </a:xfrm>
          <a:prstGeom prst="rect">
            <a:avLst/>
          </a:prstGeom>
        </p:spPr>
      </p:pic>
      <p:pic>
        <p:nvPicPr>
          <p:cNvPr id="9" name="Graphic 8" descr="Trophy with solid fill">
            <a:extLst>
              <a:ext uri="{FF2B5EF4-FFF2-40B4-BE49-F238E27FC236}">
                <a16:creationId xmlns:a16="http://schemas.microsoft.com/office/drawing/2014/main" id="{76EC312E-9CB1-AE2F-5D50-853C7B9D54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5218" y="1972249"/>
            <a:ext cx="457200" cy="457200"/>
          </a:xfrm>
          <a:prstGeom prst="rect">
            <a:avLst/>
          </a:prstGeom>
        </p:spPr>
      </p:pic>
      <p:pic>
        <p:nvPicPr>
          <p:cNvPr id="11" name="Graphic 10" descr="Group brainstorm with solid fill">
            <a:extLst>
              <a:ext uri="{FF2B5EF4-FFF2-40B4-BE49-F238E27FC236}">
                <a16:creationId xmlns:a16="http://schemas.microsoft.com/office/drawing/2014/main" id="{0ABB6CBB-1BC4-03C7-DF0D-6CEA4DE489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5218" y="2643855"/>
            <a:ext cx="457200" cy="457200"/>
          </a:xfrm>
          <a:prstGeom prst="rect">
            <a:avLst/>
          </a:prstGeom>
        </p:spPr>
      </p:pic>
      <p:pic>
        <p:nvPicPr>
          <p:cNvPr id="13" name="Graphic 12" descr="Badge Follow with solid fill">
            <a:extLst>
              <a:ext uri="{FF2B5EF4-FFF2-40B4-BE49-F238E27FC236}">
                <a16:creationId xmlns:a16="http://schemas.microsoft.com/office/drawing/2014/main" id="{57D63C11-3F8F-D062-6F01-9AAE51839C0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85218" y="4803365"/>
            <a:ext cx="457200" cy="457200"/>
          </a:xfrm>
          <a:prstGeom prst="rect">
            <a:avLst/>
          </a:prstGeom>
        </p:spPr>
      </p:pic>
    </p:spTree>
    <p:extLst>
      <p:ext uri="{BB962C8B-B14F-4D97-AF65-F5344CB8AC3E}">
        <p14:creationId xmlns:p14="http://schemas.microsoft.com/office/powerpoint/2010/main" val="261147558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7338-599B-3281-CCE8-A81C9DC9E2E4}"/>
              </a:ext>
            </a:extLst>
          </p:cNvPr>
          <p:cNvSpPr>
            <a:spLocks noGrp="1"/>
          </p:cNvSpPr>
          <p:nvPr>
            <p:ph type="title" idx="4294967295"/>
          </p:nvPr>
        </p:nvSpPr>
        <p:spPr>
          <a:xfrm>
            <a:off x="588263" y="3152001"/>
            <a:ext cx="11018520" cy="553998"/>
          </a:xfrm>
        </p:spPr>
        <p:txBody>
          <a:bodyPr/>
          <a:lstStyle/>
          <a:p>
            <a:r>
              <a:rPr lang="en-US"/>
              <a:t>Thank you!</a:t>
            </a:r>
          </a:p>
        </p:txBody>
      </p:sp>
    </p:spTree>
    <p:extLst>
      <p:ext uri="{BB962C8B-B14F-4D97-AF65-F5344CB8AC3E}">
        <p14:creationId xmlns:p14="http://schemas.microsoft.com/office/powerpoint/2010/main" val="283345388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7338-599B-3281-CCE8-A81C9DC9E2E4}"/>
              </a:ext>
            </a:extLst>
          </p:cNvPr>
          <p:cNvSpPr>
            <a:spLocks noGrp="1"/>
          </p:cNvSpPr>
          <p:nvPr>
            <p:ph type="title" idx="4294967295"/>
          </p:nvPr>
        </p:nvSpPr>
        <p:spPr>
          <a:xfrm>
            <a:off x="588263" y="3152001"/>
            <a:ext cx="11018520" cy="553998"/>
          </a:xfrm>
        </p:spPr>
        <p:txBody>
          <a:bodyPr/>
          <a:lstStyle/>
          <a:p>
            <a:r>
              <a:rPr lang="en-US"/>
              <a:t>Appendix</a:t>
            </a:r>
          </a:p>
        </p:txBody>
      </p:sp>
    </p:spTree>
    <p:extLst>
      <p:ext uri="{BB962C8B-B14F-4D97-AF65-F5344CB8AC3E}">
        <p14:creationId xmlns:p14="http://schemas.microsoft.com/office/powerpoint/2010/main" val="14589548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EE9E-6321-DE9A-9401-53C503C532D0}"/>
              </a:ext>
            </a:extLst>
          </p:cNvPr>
          <p:cNvSpPr>
            <a:spLocks noGrp="1"/>
          </p:cNvSpPr>
          <p:nvPr>
            <p:ph type="title"/>
          </p:nvPr>
        </p:nvSpPr>
        <p:spPr/>
        <p:txBody>
          <a:bodyPr/>
          <a:lstStyle/>
          <a:p>
            <a:r>
              <a:rPr lang="en-US">
                <a:cs typeface="Segoe UI"/>
              </a:rPr>
              <a:t>Amplify your success with </a:t>
            </a:r>
            <a:r>
              <a:rPr lang="en-US">
                <a:solidFill>
                  <a:schemeClr val="tx2"/>
                </a:solidFill>
                <a:cs typeface="Segoe UI"/>
              </a:rPr>
              <a:t>Viva Engage</a:t>
            </a:r>
            <a:endParaRPr lang="en-US">
              <a:solidFill>
                <a:schemeClr val="tx2"/>
              </a:solidFill>
            </a:endParaRPr>
          </a:p>
        </p:txBody>
      </p:sp>
      <p:sp>
        <p:nvSpPr>
          <p:cNvPr id="4" name="TextBox 3">
            <a:extLst>
              <a:ext uri="{FF2B5EF4-FFF2-40B4-BE49-F238E27FC236}">
                <a16:creationId xmlns:a16="http://schemas.microsoft.com/office/drawing/2014/main" id="{BCDD353A-7656-9615-245C-B0F46982B468}"/>
              </a:ext>
            </a:extLst>
          </p:cNvPr>
          <p:cNvSpPr txBox="1"/>
          <p:nvPr/>
        </p:nvSpPr>
        <p:spPr>
          <a:xfrm>
            <a:off x="588263" y="1513316"/>
            <a:ext cx="6097136" cy="3631763"/>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Have a clear purpose and mission.</a:t>
            </a:r>
          </a:p>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Give everyone a place to connect, ask questions and share success stories around technology and adoption</a:t>
            </a:r>
          </a:p>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Build a strong community to support your change management campaigns</a:t>
            </a:r>
          </a:p>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Share the outcomes and success stories from your champions community</a:t>
            </a:r>
          </a:p>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Make sure to encourage sponsors, stake</a:t>
            </a:r>
            <a:r>
              <a:rPr lang="en-US" sz="1800">
                <a:solidFill>
                  <a:srgbClr val="000000"/>
                </a:solidFill>
                <a:latin typeface="Segoe UI"/>
                <a:cs typeface="Segoe UI"/>
              </a:rPr>
              <a:t>holders and champions to constantly engage and encourage others through your community</a:t>
            </a:r>
            <a:endParaRPr kumimoji="0" lang="en-US" sz="1800" b="0" i="0" u="none" strike="noStrike" kern="1200" cap="none" spc="0" normalizeH="0" baseline="0" noProof="0">
              <a:ln>
                <a:noFill/>
              </a:ln>
              <a:solidFill>
                <a:srgbClr val="000000"/>
              </a:solidFill>
              <a:effectLst/>
              <a:uLnTx/>
              <a:uFillTx/>
              <a:latin typeface="Segoe UI"/>
              <a:ea typeface="+mn-ea"/>
              <a:cs typeface="Segoe UI"/>
            </a:endParaRPr>
          </a:p>
        </p:txBody>
      </p:sp>
      <p:sp>
        <p:nvSpPr>
          <p:cNvPr id="5" name="TextBox 4">
            <a:extLst>
              <a:ext uri="{FF2B5EF4-FFF2-40B4-BE49-F238E27FC236}">
                <a16:creationId xmlns:a16="http://schemas.microsoft.com/office/drawing/2014/main" id="{94AE9893-FE2A-0C50-5467-E1E6E7917A77}"/>
              </a:ext>
            </a:extLst>
          </p:cNvPr>
          <p:cNvSpPr txBox="1"/>
          <p:nvPr/>
        </p:nvSpPr>
        <p:spPr>
          <a:xfrm>
            <a:off x="588263" y="5477470"/>
            <a:ext cx="6097136" cy="923330"/>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15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a:rPr>
              <a:t>Pro tip: Make sure to redirect technical support questions to the appropriate process to keep questions relevant to your community purpose</a:t>
            </a:r>
          </a:p>
        </p:txBody>
      </p:sp>
    </p:spTree>
    <p:extLst>
      <p:ext uri="{BB962C8B-B14F-4D97-AF65-F5344CB8AC3E}">
        <p14:creationId xmlns:p14="http://schemas.microsoft.com/office/powerpoint/2010/main" val="405276486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0000">
              <a:srgbClr val="9EA1FC"/>
            </a:gs>
            <a:gs pos="100000">
              <a:schemeClr val="bg1"/>
            </a:gs>
          </a:gsLst>
          <a:lin ang="14400000" scaled="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E91DE5-2FA9-4DAE-AF19-EDC4C3C1FA89}"/>
              </a:ext>
            </a:extLst>
          </p:cNvPr>
          <p:cNvSpPr txBox="1">
            <a:spLocks noGrp="1"/>
          </p:cNvSpPr>
          <p:nvPr>
            <p:ph type="title" idx="4294967295"/>
          </p:nvPr>
        </p:nvSpPr>
        <p:spPr>
          <a:xfrm>
            <a:off x="359264" y="184150"/>
            <a:ext cx="10689735" cy="6746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effectLst/>
                <a:uLnTx/>
                <a:uFillTx/>
                <a:latin typeface="+mj-lt"/>
                <a:ea typeface="+mj-ea"/>
                <a:cs typeface="+mj-cs"/>
              </a:rPr>
              <a:t>Microsoft Teams meetings</a:t>
            </a:r>
          </a:p>
        </p:txBody>
      </p:sp>
      <p:sp>
        <p:nvSpPr>
          <p:cNvPr id="2" name="Subtitle 1">
            <a:extLst>
              <a:ext uri="{FF2B5EF4-FFF2-40B4-BE49-F238E27FC236}">
                <a16:creationId xmlns:a16="http://schemas.microsoft.com/office/drawing/2014/main" id="{129B537A-9429-4D01-A49B-E7CB31D1C62F}"/>
              </a:ext>
            </a:extLst>
          </p:cNvPr>
          <p:cNvSpPr txBox="1">
            <a:spLocks/>
          </p:cNvSpPr>
          <p:nvPr/>
        </p:nvSpPr>
        <p:spPr>
          <a:xfrm>
            <a:off x="509952" y="812234"/>
            <a:ext cx="6595711"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solidFill>
                  <a:srgbClr val="0078D4"/>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0" normalizeH="0" baseline="0" noProof="0">
                <a:ln w="3175">
                  <a:noFill/>
                </a:ln>
                <a:solidFill>
                  <a:schemeClr val="tx1"/>
                </a:solidFill>
                <a:effectLst/>
                <a:uLnTx/>
                <a:uFillTx/>
                <a:latin typeface="Segoe UI" panose="020B0502040204020203" pitchFamily="34" charset="0"/>
                <a:ea typeface="+mn-ea"/>
                <a:cs typeface="Segoe UI" pitchFamily="34" charset="0"/>
              </a:rPr>
              <a:t>Need help? Use the chat for questions or support.</a:t>
            </a:r>
          </a:p>
        </p:txBody>
      </p:sp>
      <p:grpSp>
        <p:nvGrpSpPr>
          <p:cNvPr id="3" name="Group 2" descr="Screenshot of Teams meeting controls including how to turn on live captions">
            <a:extLst>
              <a:ext uri="{FF2B5EF4-FFF2-40B4-BE49-F238E27FC236}">
                <a16:creationId xmlns:a16="http://schemas.microsoft.com/office/drawing/2014/main" id="{A00A9F13-8471-48DC-A21E-2465E735B19C}"/>
              </a:ext>
            </a:extLst>
          </p:cNvPr>
          <p:cNvGrpSpPr/>
          <p:nvPr/>
        </p:nvGrpSpPr>
        <p:grpSpPr>
          <a:xfrm>
            <a:off x="509952" y="183478"/>
            <a:ext cx="11322784" cy="4536309"/>
            <a:chOff x="509952" y="183478"/>
            <a:chExt cx="11322784" cy="4536309"/>
          </a:xfrm>
        </p:grpSpPr>
        <p:grpSp>
          <p:nvGrpSpPr>
            <p:cNvPr id="6" name="Group 5" descr="Screenshot of the Microsoft Teams meeting controls with key buttons labeled">
              <a:extLst>
                <a:ext uri="{FF2B5EF4-FFF2-40B4-BE49-F238E27FC236}">
                  <a16:creationId xmlns:a16="http://schemas.microsoft.com/office/drawing/2014/main" id="{10557407-E128-4F52-9FD9-462730E8DD9C}"/>
                </a:ext>
                <a:ext uri="{C183D7F6-B498-43B3-948B-1728B52AA6E4}">
                  <adec:decorative xmlns:adec="http://schemas.microsoft.com/office/drawing/2017/decorative" val="0"/>
                </a:ext>
              </a:extLst>
            </p:cNvPr>
            <p:cNvGrpSpPr/>
            <p:nvPr/>
          </p:nvGrpSpPr>
          <p:grpSpPr>
            <a:xfrm>
              <a:off x="509952" y="1586002"/>
              <a:ext cx="7739040" cy="2906657"/>
              <a:chOff x="294831" y="1691237"/>
              <a:chExt cx="7933609" cy="2979731"/>
            </a:xfrm>
          </p:grpSpPr>
          <p:sp>
            <p:nvSpPr>
              <p:cNvPr id="8" name="Content Placeholder 5">
                <a:extLst>
                  <a:ext uri="{FF2B5EF4-FFF2-40B4-BE49-F238E27FC236}">
                    <a16:creationId xmlns:a16="http://schemas.microsoft.com/office/drawing/2014/main" id="{0E63DCC9-B865-47AD-A728-02AA4D1B10C9}"/>
                  </a:ext>
                </a:extLst>
              </p:cNvPr>
              <p:cNvSpPr txBox="1">
                <a:spLocks/>
              </p:cNvSpPr>
              <p:nvPr/>
            </p:nvSpPr>
            <p:spPr>
              <a:xfrm>
                <a:off x="294831" y="1691237"/>
                <a:ext cx="2626906" cy="333717"/>
              </a:xfrm>
              <a:prstGeom prst="rect">
                <a:avLst/>
              </a:prstGeom>
            </p:spPr>
            <p:txBody>
              <a:bodyPr vert="horz" lIns="0" tIns="0" rIns="0" bIns="0" rtlCol="0">
                <a:noAutofit/>
              </a:bodyPr>
              <a:lstStyle>
                <a:lvl1pPr marL="228600" indent="-228600" algn="l" defTabSz="914400" rtl="0" eaLnBrk="1" latinLnBrk="0" hangingPunct="1">
                  <a:lnSpc>
                    <a:spcPct val="103000"/>
                  </a:lnSpc>
                  <a:spcBef>
                    <a:spcPts val="1200"/>
                  </a:spcBef>
                  <a:spcAft>
                    <a:spcPts val="600"/>
                  </a:spcAft>
                  <a:buFont typeface="Arial" panose="020B0604020202020204" pitchFamily="34" charset="0"/>
                  <a:buChar char="•"/>
                  <a:defRPr sz="2800" kern="1200">
                    <a:solidFill>
                      <a:schemeClr val="bg1"/>
                    </a:solidFill>
                    <a:latin typeface="+mn-lt"/>
                    <a:ea typeface="+mn-ea"/>
                    <a:cs typeface="+mn-cs"/>
                  </a:defRPr>
                </a:lvl1pPr>
                <a:lvl2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mn-lt"/>
                    <a:ea typeface="+mn-ea"/>
                    <a:cs typeface="+mn-cs"/>
                  </a:defRPr>
                </a:lvl2pPr>
                <a:lvl3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mn-lt"/>
                    <a:ea typeface="+mn-ea"/>
                    <a:cs typeface="+mn-cs"/>
                  </a:defRPr>
                </a:lvl3pPr>
                <a:lvl4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mn-lt"/>
                    <a:ea typeface="+mn-ea"/>
                    <a:cs typeface="+mn-cs"/>
                  </a:defRPr>
                </a:lvl4pPr>
                <a:lvl5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3000"/>
                  </a:lnSpc>
                  <a:spcBef>
                    <a:spcPts val="60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4258E"/>
                    </a:solidFill>
                    <a:effectLst/>
                    <a:uLnTx/>
                    <a:uFillTx/>
                    <a:latin typeface="Segoe UI Semibold" panose="020B0702040204020203" pitchFamily="34" charset="0"/>
                    <a:ea typeface="+mn-ea"/>
                    <a:cs typeface="Segoe UI Semibold" panose="020B0702040204020203" pitchFamily="34" charset="0"/>
                  </a:rPr>
                  <a:t>MEETING CONTROLS</a:t>
                </a:r>
              </a:p>
            </p:txBody>
          </p:sp>
          <p:sp>
            <p:nvSpPr>
              <p:cNvPr id="12" name="Rounded Rectangle 46">
                <a:extLst>
                  <a:ext uri="{FF2B5EF4-FFF2-40B4-BE49-F238E27FC236}">
                    <a16:creationId xmlns:a16="http://schemas.microsoft.com/office/drawing/2014/main" id="{BB652850-8A28-419C-98EC-5A3B328BA7E7}"/>
                  </a:ext>
                </a:extLst>
              </p:cNvPr>
              <p:cNvSpPr/>
              <p:nvPr/>
            </p:nvSpPr>
            <p:spPr>
              <a:xfrm>
                <a:off x="486260" y="3356667"/>
                <a:ext cx="1888028" cy="472612"/>
              </a:xfrm>
              <a:prstGeom prst="roundRect">
                <a:avLst>
                  <a:gd name="adj" fmla="val 30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1"/>
              <a:lstStyle/>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Send chat messages</a:t>
                </a:r>
              </a:p>
            </p:txBody>
          </p:sp>
          <p:sp>
            <p:nvSpPr>
              <p:cNvPr id="13" name="Rounded Rectangle 40">
                <a:extLst>
                  <a:ext uri="{FF2B5EF4-FFF2-40B4-BE49-F238E27FC236}">
                    <a16:creationId xmlns:a16="http://schemas.microsoft.com/office/drawing/2014/main" id="{E44A7F78-BEA2-4555-8303-0E5589718B41}"/>
                  </a:ext>
                </a:extLst>
              </p:cNvPr>
              <p:cNvSpPr/>
              <p:nvPr/>
            </p:nvSpPr>
            <p:spPr>
              <a:xfrm>
                <a:off x="4564722" y="3678033"/>
                <a:ext cx="1712221" cy="992935"/>
              </a:xfrm>
              <a:prstGeom prst="roundRect">
                <a:avLst>
                  <a:gd name="adj" fmla="val 30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1"/>
              <a:lstStyle/>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Unmute or mute your microphone</a:t>
                </a:r>
              </a:p>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Only with permission</a:t>
                </a:r>
                <a:endParaRPr kumimoji="0" lang="en-US" sz="14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endParaRPr>
              </a:p>
            </p:txBody>
          </p:sp>
          <p:sp>
            <p:nvSpPr>
              <p:cNvPr id="16" name="Rounded Rectangle 46">
                <a:extLst>
                  <a:ext uri="{FF2B5EF4-FFF2-40B4-BE49-F238E27FC236}">
                    <a16:creationId xmlns:a16="http://schemas.microsoft.com/office/drawing/2014/main" id="{9BE98CE0-B821-4D0F-96AD-E8BFAD4B1A35}"/>
                  </a:ext>
                </a:extLst>
              </p:cNvPr>
              <p:cNvSpPr/>
              <p:nvPr/>
            </p:nvSpPr>
            <p:spPr>
              <a:xfrm>
                <a:off x="6516219" y="3678034"/>
                <a:ext cx="1712221" cy="639059"/>
              </a:xfrm>
              <a:prstGeom prst="roundRect">
                <a:avLst>
                  <a:gd name="adj" fmla="val 30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1"/>
              <a:lstStyle/>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Share your screen </a:t>
                </a: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Only with permission</a:t>
                </a:r>
              </a:p>
            </p:txBody>
          </p:sp>
          <p:sp>
            <p:nvSpPr>
              <p:cNvPr id="19" name="Rounded Rectangle 46">
                <a:extLst>
                  <a:ext uri="{FF2B5EF4-FFF2-40B4-BE49-F238E27FC236}">
                    <a16:creationId xmlns:a16="http://schemas.microsoft.com/office/drawing/2014/main" id="{DCC0DE38-545B-454A-825D-046A237A21E5}"/>
                  </a:ext>
                </a:extLst>
              </p:cNvPr>
              <p:cNvSpPr/>
              <p:nvPr/>
            </p:nvSpPr>
            <p:spPr>
              <a:xfrm>
                <a:off x="486259" y="4145533"/>
                <a:ext cx="1888028" cy="472612"/>
              </a:xfrm>
              <a:prstGeom prst="roundRect">
                <a:avLst>
                  <a:gd name="adj" fmla="val 30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1"/>
              <a:lstStyle/>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Raise your hand</a:t>
                </a:r>
              </a:p>
            </p:txBody>
          </p:sp>
        </p:grpSp>
        <p:pic>
          <p:nvPicPr>
            <p:cNvPr id="4" name="Picture 3">
              <a:extLst>
                <a:ext uri="{FF2B5EF4-FFF2-40B4-BE49-F238E27FC236}">
                  <a16:creationId xmlns:a16="http://schemas.microsoft.com/office/drawing/2014/main" id="{2B7A7C8F-2085-4FD5-9B2A-995D30E190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38411" y="2144219"/>
              <a:ext cx="6103653" cy="706479"/>
            </a:xfrm>
            <a:prstGeom prst="rect">
              <a:avLst/>
            </a:prstGeom>
          </p:spPr>
        </p:pic>
        <p:pic>
          <p:nvPicPr>
            <p:cNvPr id="48" name="Picture 47">
              <a:extLst>
                <a:ext uri="{FF2B5EF4-FFF2-40B4-BE49-F238E27FC236}">
                  <a16:creationId xmlns:a16="http://schemas.microsoft.com/office/drawing/2014/main" id="{66AC9E18-8919-452C-976D-AF77D8FC89F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53589" y="183478"/>
              <a:ext cx="2179147" cy="4536309"/>
            </a:xfrm>
            <a:prstGeom prst="rect">
              <a:avLst/>
            </a:prstGeom>
          </p:spPr>
        </p:pic>
        <p:sp>
          <p:nvSpPr>
            <p:cNvPr id="52" name="Rounded Rectangle 30">
              <a:extLst>
                <a:ext uri="{FF2B5EF4-FFF2-40B4-BE49-F238E27FC236}">
                  <a16:creationId xmlns:a16="http://schemas.microsoft.com/office/drawing/2014/main" id="{A25E7929-60A2-4362-8E7D-A7A52FE51868}"/>
                </a:ext>
                <a:ext uri="{C183D7F6-B498-43B3-948B-1728B52AA6E4}">
                  <adec:decorative xmlns:adec="http://schemas.microsoft.com/office/drawing/2017/decorative" val="1"/>
                </a:ext>
              </a:extLst>
            </p:cNvPr>
            <p:cNvSpPr/>
            <p:nvPr/>
          </p:nvSpPr>
          <p:spPr>
            <a:xfrm>
              <a:off x="6726993" y="859497"/>
              <a:ext cx="1356189" cy="822591"/>
            </a:xfrm>
            <a:prstGeom prst="roundRect">
              <a:avLst>
                <a:gd name="adj" fmla="val 30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1"/>
            <a:lstStyle/>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More actions</a:t>
              </a:r>
            </a:p>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Including turn on live captions</a:t>
              </a:r>
            </a:p>
          </p:txBody>
        </p:sp>
        <p:sp>
          <p:nvSpPr>
            <p:cNvPr id="53" name="Rectangle 52">
              <a:extLst>
                <a:ext uri="{FF2B5EF4-FFF2-40B4-BE49-F238E27FC236}">
                  <a16:creationId xmlns:a16="http://schemas.microsoft.com/office/drawing/2014/main" id="{2BAD11A7-ED48-4C73-A538-043424C2B7E8}"/>
                </a:ext>
                <a:ext uri="{C183D7F6-B498-43B3-948B-1728B52AA6E4}">
                  <adec:decorative xmlns:adec="http://schemas.microsoft.com/office/drawing/2017/decorative" val="1"/>
                </a:ext>
              </a:extLst>
            </p:cNvPr>
            <p:cNvSpPr/>
            <p:nvPr/>
          </p:nvSpPr>
          <p:spPr bwMode="auto">
            <a:xfrm>
              <a:off x="9653589" y="2660560"/>
              <a:ext cx="2179147" cy="307778"/>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7" name="Group 6" descr="Screenshot of Teams chat options">
            <a:extLst>
              <a:ext uri="{FF2B5EF4-FFF2-40B4-BE49-F238E27FC236}">
                <a16:creationId xmlns:a16="http://schemas.microsoft.com/office/drawing/2014/main" id="{ADD449D2-F4C5-411C-A38B-5C82B579CF85}"/>
              </a:ext>
            </a:extLst>
          </p:cNvPr>
          <p:cNvGrpSpPr/>
          <p:nvPr/>
        </p:nvGrpSpPr>
        <p:grpSpPr>
          <a:xfrm>
            <a:off x="509951" y="4865265"/>
            <a:ext cx="9937968" cy="1859115"/>
            <a:chOff x="509951" y="4865265"/>
            <a:chExt cx="9937968" cy="1859115"/>
          </a:xfrm>
        </p:grpSpPr>
        <p:pic>
          <p:nvPicPr>
            <p:cNvPr id="28" name="Picture 27">
              <a:extLst>
                <a:ext uri="{FF2B5EF4-FFF2-40B4-BE49-F238E27FC236}">
                  <a16:creationId xmlns:a16="http://schemas.microsoft.com/office/drawing/2014/main" id="{A4764FBC-0AB1-47F8-8C54-C979C800B1C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54703" y="5371830"/>
              <a:ext cx="4181475" cy="1352550"/>
            </a:xfrm>
            <a:prstGeom prst="rect">
              <a:avLst/>
            </a:prstGeom>
          </p:spPr>
        </p:pic>
        <p:grpSp>
          <p:nvGrpSpPr>
            <p:cNvPr id="20" name="Group 19" descr="Screenshot of the Microsoft Teams chat window with key buttons labeled">
              <a:extLst>
                <a:ext uri="{FF2B5EF4-FFF2-40B4-BE49-F238E27FC236}">
                  <a16:creationId xmlns:a16="http://schemas.microsoft.com/office/drawing/2014/main" id="{9A844F6F-7A25-4421-9CFA-7268D8D41404}"/>
                </a:ext>
                <a:ext uri="{C183D7F6-B498-43B3-948B-1728B52AA6E4}">
                  <adec:decorative xmlns:adec="http://schemas.microsoft.com/office/drawing/2017/decorative" val="0"/>
                </a:ext>
              </a:extLst>
            </p:cNvPr>
            <p:cNvGrpSpPr/>
            <p:nvPr/>
          </p:nvGrpSpPr>
          <p:grpSpPr>
            <a:xfrm>
              <a:off x="509951" y="4865265"/>
              <a:ext cx="9937968" cy="1664034"/>
              <a:chOff x="303779" y="4823582"/>
              <a:chExt cx="10196031" cy="1707246"/>
            </a:xfrm>
          </p:grpSpPr>
          <p:sp>
            <p:nvSpPr>
              <p:cNvPr id="21" name="Content Placeholder 5">
                <a:extLst>
                  <a:ext uri="{FF2B5EF4-FFF2-40B4-BE49-F238E27FC236}">
                    <a16:creationId xmlns:a16="http://schemas.microsoft.com/office/drawing/2014/main" id="{3734C97F-7482-499A-833D-D14B037EE8C7}"/>
                  </a:ext>
                </a:extLst>
              </p:cNvPr>
              <p:cNvSpPr txBox="1">
                <a:spLocks/>
              </p:cNvSpPr>
              <p:nvPr/>
            </p:nvSpPr>
            <p:spPr>
              <a:xfrm>
                <a:off x="303779" y="4823582"/>
                <a:ext cx="2014056" cy="359839"/>
              </a:xfrm>
              <a:prstGeom prst="rect">
                <a:avLst/>
              </a:prstGeom>
            </p:spPr>
            <p:txBody>
              <a:bodyPr vert="horz" lIns="0" tIns="0" rIns="0" bIns="0" rtlCol="0">
                <a:noAutofit/>
              </a:bodyPr>
              <a:lstStyle>
                <a:lvl1pPr marL="228600" indent="-228600" algn="l" defTabSz="914400" rtl="0" eaLnBrk="1" latinLnBrk="0" hangingPunct="1">
                  <a:lnSpc>
                    <a:spcPct val="103000"/>
                  </a:lnSpc>
                  <a:spcBef>
                    <a:spcPts val="1200"/>
                  </a:spcBef>
                  <a:spcAft>
                    <a:spcPts val="600"/>
                  </a:spcAft>
                  <a:buFont typeface="Arial" panose="020B0604020202020204" pitchFamily="34" charset="0"/>
                  <a:buChar char="•"/>
                  <a:defRPr sz="2800" kern="1200">
                    <a:solidFill>
                      <a:schemeClr val="bg1"/>
                    </a:solidFill>
                    <a:latin typeface="+mn-lt"/>
                    <a:ea typeface="+mn-ea"/>
                    <a:cs typeface="+mn-cs"/>
                  </a:defRPr>
                </a:lvl1pPr>
                <a:lvl2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mn-lt"/>
                    <a:ea typeface="+mn-ea"/>
                    <a:cs typeface="+mn-cs"/>
                  </a:defRPr>
                </a:lvl2pPr>
                <a:lvl3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mn-lt"/>
                    <a:ea typeface="+mn-ea"/>
                    <a:cs typeface="+mn-cs"/>
                  </a:defRPr>
                </a:lvl3pPr>
                <a:lvl4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mn-lt"/>
                    <a:ea typeface="+mn-ea"/>
                    <a:cs typeface="+mn-cs"/>
                  </a:defRPr>
                </a:lvl4pPr>
                <a:lvl5pPr marL="228600" indent="-228600" algn="l" defTabSz="914400" rtl="0" eaLnBrk="1" latinLnBrk="0" hangingPunct="1">
                  <a:lnSpc>
                    <a:spcPct val="90000"/>
                  </a:lnSpc>
                  <a:spcBef>
                    <a:spcPts val="1200"/>
                  </a:spcBef>
                  <a:buFont typeface="Arial" panose="020B0604020202020204" pitchFamily="34" charset="0"/>
                  <a:buChar char="•"/>
                  <a:defRPr sz="2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3000"/>
                  </a:lnSpc>
                  <a:spcBef>
                    <a:spcPts val="60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4258E"/>
                    </a:solidFill>
                    <a:effectLst/>
                    <a:uLnTx/>
                    <a:uFillTx/>
                    <a:latin typeface="Segoe UI Semibold" panose="020B0702040204020203" pitchFamily="34" charset="0"/>
                    <a:ea typeface="+mn-ea"/>
                    <a:cs typeface="Segoe UI Semibold" panose="020B0702040204020203" pitchFamily="34" charset="0"/>
                  </a:rPr>
                  <a:t>CHAT OPTIONS</a:t>
                </a:r>
              </a:p>
            </p:txBody>
          </p:sp>
          <p:cxnSp>
            <p:nvCxnSpPr>
              <p:cNvPr id="23" name="Straight Arrow Connector 22">
                <a:extLst>
                  <a:ext uri="{FF2B5EF4-FFF2-40B4-BE49-F238E27FC236}">
                    <a16:creationId xmlns:a16="http://schemas.microsoft.com/office/drawing/2014/main" id="{360FC90A-3D13-4F28-AAB7-2A4ED997277B}"/>
                  </a:ext>
                  <a:ext uri="{C183D7F6-B498-43B3-948B-1728B52AA6E4}">
                    <adec:decorative xmlns:adec="http://schemas.microsoft.com/office/drawing/2017/decorative" val="1"/>
                  </a:ext>
                </a:extLst>
              </p:cNvPr>
              <p:cNvCxnSpPr>
                <a:cxnSpLocks/>
              </p:cNvCxnSpPr>
              <p:nvPr/>
            </p:nvCxnSpPr>
            <p:spPr>
              <a:xfrm>
                <a:off x="1680055" y="5852218"/>
                <a:ext cx="1409716" cy="1"/>
              </a:xfrm>
              <a:prstGeom prst="straightConnector1">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4" name="Rounded Rectangle 30">
                <a:extLst>
                  <a:ext uri="{FF2B5EF4-FFF2-40B4-BE49-F238E27FC236}">
                    <a16:creationId xmlns:a16="http://schemas.microsoft.com/office/drawing/2014/main" id="{7FF46E58-A908-4999-AD21-D66CCA22D895}"/>
                  </a:ext>
                </a:extLst>
              </p:cNvPr>
              <p:cNvSpPr/>
              <p:nvPr/>
            </p:nvSpPr>
            <p:spPr>
              <a:xfrm>
                <a:off x="495362" y="5613084"/>
                <a:ext cx="1889550" cy="468842"/>
              </a:xfrm>
              <a:prstGeom prst="roundRect">
                <a:avLst>
                  <a:gd name="adj" fmla="val 30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1"/>
              <a:lstStyle/>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Type a message</a:t>
                </a:r>
              </a:p>
            </p:txBody>
          </p:sp>
          <p:cxnSp>
            <p:nvCxnSpPr>
              <p:cNvPr id="25" name="Straight Arrow Connector 24">
                <a:extLst>
                  <a:ext uri="{FF2B5EF4-FFF2-40B4-BE49-F238E27FC236}">
                    <a16:creationId xmlns:a16="http://schemas.microsoft.com/office/drawing/2014/main" id="{8F76268A-8F1F-4DD2-988B-DB620A76568E}"/>
                  </a:ext>
                  <a:ext uri="{C183D7F6-B498-43B3-948B-1728B52AA6E4}">
                    <adec:decorative xmlns:adec="http://schemas.microsoft.com/office/drawing/2017/decorative" val="1"/>
                  </a:ext>
                </a:extLst>
              </p:cNvPr>
              <p:cNvCxnSpPr>
                <a:cxnSpLocks/>
              </p:cNvCxnSpPr>
              <p:nvPr/>
            </p:nvCxnSpPr>
            <p:spPr>
              <a:xfrm flipH="1">
                <a:off x="7307265" y="6337703"/>
                <a:ext cx="1339797" cy="0"/>
              </a:xfrm>
              <a:prstGeom prst="straightConnector1">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6" name="Rounded Rectangle 30">
                <a:extLst>
                  <a:ext uri="{FF2B5EF4-FFF2-40B4-BE49-F238E27FC236}">
                    <a16:creationId xmlns:a16="http://schemas.microsoft.com/office/drawing/2014/main" id="{D5D2E078-9172-4AAE-AA9D-DE55F80D4B02}"/>
                  </a:ext>
                </a:extLst>
              </p:cNvPr>
              <p:cNvSpPr/>
              <p:nvPr/>
            </p:nvSpPr>
            <p:spPr>
              <a:xfrm>
                <a:off x="8647062" y="6058216"/>
                <a:ext cx="1852748" cy="472612"/>
              </a:xfrm>
              <a:prstGeom prst="roundRect">
                <a:avLst>
                  <a:gd name="adj" fmla="val 30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ctr" anchorCtr="1"/>
              <a:lstStyle/>
              <a:p>
                <a:pPr marL="0" marR="0" lvl="0" indent="0" algn="l" defTabSz="914367"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Send your message</a:t>
                </a:r>
              </a:p>
            </p:txBody>
          </p:sp>
        </p:grpSp>
      </p:grpSp>
      <p:cxnSp>
        <p:nvCxnSpPr>
          <p:cNvPr id="14" name="Straight Arrow Connector 40">
            <a:extLst>
              <a:ext uri="{FF2B5EF4-FFF2-40B4-BE49-F238E27FC236}">
                <a16:creationId xmlns:a16="http://schemas.microsoft.com/office/drawing/2014/main" id="{079D0C78-786E-430E-B777-E042551281D0}"/>
              </a:ext>
              <a:ext uri="{C183D7F6-B498-43B3-948B-1728B52AA6E4}">
                <adec:decorative xmlns:adec="http://schemas.microsoft.com/office/drawing/2017/decorative" val="1"/>
              </a:ext>
            </a:extLst>
          </p:cNvPr>
          <p:cNvCxnSpPr>
            <a:cxnSpLocks/>
          </p:cNvCxnSpPr>
          <p:nvPr/>
        </p:nvCxnSpPr>
        <p:spPr>
          <a:xfrm flipV="1">
            <a:off x="2538411" y="2847194"/>
            <a:ext cx="847046" cy="593903"/>
          </a:xfrm>
          <a:prstGeom prst="bentConnector3">
            <a:avLst>
              <a:gd name="adj1" fmla="val 100120"/>
            </a:avLst>
          </a:prstGeom>
          <a:solidFill>
            <a:srgbClr val="0070C0"/>
          </a:solidFill>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40">
            <a:extLst>
              <a:ext uri="{FF2B5EF4-FFF2-40B4-BE49-F238E27FC236}">
                <a16:creationId xmlns:a16="http://schemas.microsoft.com/office/drawing/2014/main" id="{A2CBF72A-86DE-43C4-9019-A18DB70B7DBC}"/>
              </a:ext>
              <a:ext uri="{C183D7F6-B498-43B3-948B-1728B52AA6E4}">
                <adec:decorative xmlns:adec="http://schemas.microsoft.com/office/drawing/2017/decorative" val="1"/>
              </a:ext>
            </a:extLst>
          </p:cNvPr>
          <p:cNvCxnSpPr>
            <a:cxnSpLocks/>
          </p:cNvCxnSpPr>
          <p:nvPr/>
        </p:nvCxnSpPr>
        <p:spPr>
          <a:xfrm flipV="1">
            <a:off x="2538410" y="2847194"/>
            <a:ext cx="1467533" cy="1363422"/>
          </a:xfrm>
          <a:prstGeom prst="bentConnector3">
            <a:avLst>
              <a:gd name="adj1" fmla="val 98586"/>
            </a:avLst>
          </a:prstGeom>
          <a:solidFill>
            <a:srgbClr val="0070C0"/>
          </a:solidFill>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1" name="Connector: Elbow 7">
            <a:extLst>
              <a:ext uri="{FF2B5EF4-FFF2-40B4-BE49-F238E27FC236}">
                <a16:creationId xmlns:a16="http://schemas.microsoft.com/office/drawing/2014/main" id="{7D78941E-4723-419E-8A0F-B628C7DEE1DC}"/>
              </a:ext>
              <a:ext uri="{C183D7F6-B498-43B3-948B-1728B52AA6E4}">
                <adec:decorative xmlns:adec="http://schemas.microsoft.com/office/drawing/2017/decorative" val="1"/>
              </a:ext>
            </a:extLst>
          </p:cNvPr>
          <p:cNvCxnSpPr>
            <a:cxnSpLocks/>
          </p:cNvCxnSpPr>
          <p:nvPr/>
        </p:nvCxnSpPr>
        <p:spPr>
          <a:xfrm flipV="1">
            <a:off x="6096000" y="2847194"/>
            <a:ext cx="0" cy="676876"/>
          </a:xfrm>
          <a:prstGeom prst="straightConnector1">
            <a:avLst/>
          </a:prstGeom>
          <a:solidFill>
            <a:srgbClr val="0070C0"/>
          </a:solidFill>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57" name="Connector: Elbow 7">
            <a:extLst>
              <a:ext uri="{FF2B5EF4-FFF2-40B4-BE49-F238E27FC236}">
                <a16:creationId xmlns:a16="http://schemas.microsoft.com/office/drawing/2014/main" id="{29AF0E4A-C31A-4E94-AD62-FCA7EC773DB6}"/>
              </a:ext>
              <a:ext uri="{C183D7F6-B498-43B3-948B-1728B52AA6E4}">
                <adec:decorative xmlns:adec="http://schemas.microsoft.com/office/drawing/2017/decorative" val="1"/>
              </a:ext>
            </a:extLst>
          </p:cNvPr>
          <p:cNvCxnSpPr>
            <a:cxnSpLocks/>
          </p:cNvCxnSpPr>
          <p:nvPr/>
        </p:nvCxnSpPr>
        <p:spPr>
          <a:xfrm flipV="1">
            <a:off x="6705221" y="2847194"/>
            <a:ext cx="0" cy="824413"/>
          </a:xfrm>
          <a:prstGeom prst="straightConnector1">
            <a:avLst/>
          </a:prstGeom>
          <a:solidFill>
            <a:srgbClr val="0070C0"/>
          </a:solidFill>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60" name="Straight Arrow Connector 40">
            <a:extLst>
              <a:ext uri="{FF2B5EF4-FFF2-40B4-BE49-F238E27FC236}">
                <a16:creationId xmlns:a16="http://schemas.microsoft.com/office/drawing/2014/main" id="{D51546D0-35B0-46F6-A860-153CCF7C1886}"/>
              </a:ext>
              <a:ext uri="{C183D7F6-B498-43B3-948B-1728B52AA6E4}">
                <adec:decorative xmlns:adec="http://schemas.microsoft.com/office/drawing/2017/decorative" val="1"/>
              </a:ext>
            </a:extLst>
          </p:cNvPr>
          <p:cNvCxnSpPr>
            <a:cxnSpLocks/>
          </p:cNvCxnSpPr>
          <p:nvPr/>
        </p:nvCxnSpPr>
        <p:spPr>
          <a:xfrm rot="10800000" flipV="1">
            <a:off x="4666337" y="1832241"/>
            <a:ext cx="4987252" cy="307777"/>
          </a:xfrm>
          <a:prstGeom prst="bentConnector3">
            <a:avLst>
              <a:gd name="adj1" fmla="val 99978"/>
            </a:avLst>
          </a:prstGeom>
          <a:solidFill>
            <a:srgbClr val="0070C0"/>
          </a:solidFill>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525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35E6AC9-0606-7ECD-6CB9-BDB2DE4FD0FB}"/>
              </a:ext>
            </a:extLst>
          </p:cNvPr>
          <p:cNvGrpSpPr/>
          <p:nvPr/>
        </p:nvGrpSpPr>
        <p:grpSpPr>
          <a:xfrm>
            <a:off x="179414" y="200166"/>
            <a:ext cx="5545283" cy="6311470"/>
            <a:chOff x="4407668" y="1645494"/>
            <a:chExt cx="3374550" cy="4540199"/>
          </a:xfrm>
        </p:grpSpPr>
        <p:sp>
          <p:nvSpPr>
            <p:cNvPr id="4" name="Rounded Rectangle 49">
              <a:extLst>
                <a:ext uri="{FF2B5EF4-FFF2-40B4-BE49-F238E27FC236}">
                  <a16:creationId xmlns:a16="http://schemas.microsoft.com/office/drawing/2014/main" id="{F4019BB4-FC75-A2D8-C758-FDA39583429F}"/>
                </a:ext>
              </a:extLst>
            </p:cNvPr>
            <p:cNvSpPr/>
            <p:nvPr/>
          </p:nvSpPr>
          <p:spPr>
            <a:xfrm>
              <a:off x="4407668" y="1645494"/>
              <a:ext cx="3374550" cy="4540199"/>
            </a:xfrm>
            <a:prstGeom prst="roundRect">
              <a:avLst>
                <a:gd name="adj" fmla="val 8017"/>
              </a:avLst>
            </a:prstGeom>
            <a:solidFill>
              <a:schemeClr val="accent1">
                <a:lumMod val="20000"/>
                <a:lumOff val="80000"/>
                <a:alpha val="42000"/>
              </a:schemeClr>
            </a:solidFill>
            <a:ln w="9525">
              <a:solidFill>
                <a:schemeClr val="accent1">
                  <a:lumMod val="40000"/>
                  <a:lumOff val="60000"/>
                  <a:alpha val="84000"/>
                </a:schemeClr>
              </a:solidFill>
            </a:ln>
            <a:effectLst>
              <a:outerShdw blurRad="190500" dist="762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ed Rectangle 23">
              <a:extLst>
                <a:ext uri="{FF2B5EF4-FFF2-40B4-BE49-F238E27FC236}">
                  <a16:creationId xmlns:a16="http://schemas.microsoft.com/office/drawing/2014/main" id="{A470D540-DCE7-5E59-FCA8-0AA2CBABA8BD}"/>
                </a:ext>
              </a:extLst>
            </p:cNvPr>
            <p:cNvSpPr/>
            <p:nvPr/>
          </p:nvSpPr>
          <p:spPr>
            <a:xfrm>
              <a:off x="4556966" y="1784567"/>
              <a:ext cx="3075956" cy="4235232"/>
            </a:xfrm>
            <a:prstGeom prst="roundRect">
              <a:avLst>
                <a:gd name="adj" fmla="val 6831"/>
              </a:avLst>
            </a:prstGeom>
            <a:gradFill flip="none" rotWithShape="1">
              <a:gsLst>
                <a:gs pos="0">
                  <a:schemeClr val="accent1"/>
                </a:gs>
                <a:gs pos="99000">
                  <a:schemeClr val="accent1">
                    <a:lumMod val="60000"/>
                    <a:lumOff val="40000"/>
                  </a:schemeClr>
                </a:gs>
              </a:gsLst>
              <a:path path="circle">
                <a:fillToRect l="100000" t="100000"/>
              </a:path>
              <a:tileRect r="-100000" b="-100000"/>
            </a:gradFill>
            <a:ln>
              <a:noFill/>
            </a:ln>
            <a:effectLst>
              <a:outerShdw blurRad="139700" dist="127000" dir="8100000" algn="tr" rotWithShape="0">
                <a:schemeClr val="bg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00F3205-4DEE-E494-8E44-8DE44AA14E29}"/>
                </a:ext>
              </a:extLst>
            </p:cNvPr>
            <p:cNvSpPr txBox="1"/>
            <p:nvPr/>
          </p:nvSpPr>
          <p:spPr>
            <a:xfrm>
              <a:off x="4717930" y="2101035"/>
              <a:ext cx="2754024" cy="376382"/>
            </a:xfrm>
            <a:prstGeom prst="rect">
              <a:avLst/>
            </a:prstGeom>
            <a:noFill/>
            <a:effectLst>
              <a:outerShdw blurRad="50800" dist="38100" dir="8100000" algn="tr" rotWithShape="0">
                <a:prstClr val="black">
                  <a:alpha val="7000"/>
                </a:prstClr>
              </a:outerShdw>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800">
                  <a:solidFill>
                    <a:schemeClr val="bg1"/>
                  </a:solidFill>
                </a:rPr>
                <a:t>What to expect today:</a:t>
              </a:r>
              <a:endParaRPr kumimoji="0" lang="en-US" sz="14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CE71EAF9-B7F1-BAB0-20C9-D00781185916}"/>
                </a:ext>
              </a:extLst>
            </p:cNvPr>
            <p:cNvCxnSpPr>
              <a:cxnSpLocks/>
            </p:cNvCxnSpPr>
            <p:nvPr/>
          </p:nvCxnSpPr>
          <p:spPr>
            <a:xfrm>
              <a:off x="5682151" y="2573038"/>
              <a:ext cx="82558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B766957-AAFC-0713-C7C0-50EE82E97607}"/>
              </a:ext>
            </a:extLst>
          </p:cNvPr>
          <p:cNvGrpSpPr/>
          <p:nvPr/>
        </p:nvGrpSpPr>
        <p:grpSpPr>
          <a:xfrm>
            <a:off x="6396464" y="200166"/>
            <a:ext cx="5545283" cy="6311470"/>
            <a:chOff x="8197628" y="1645494"/>
            <a:chExt cx="3374550" cy="4540199"/>
          </a:xfrm>
        </p:grpSpPr>
        <p:sp>
          <p:nvSpPr>
            <p:cNvPr id="11" name="Rounded Rectangle 50">
              <a:extLst>
                <a:ext uri="{FF2B5EF4-FFF2-40B4-BE49-F238E27FC236}">
                  <a16:creationId xmlns:a16="http://schemas.microsoft.com/office/drawing/2014/main" id="{D78ED758-D1B3-3CFF-53B2-C0B1A6D48002}"/>
                </a:ext>
              </a:extLst>
            </p:cNvPr>
            <p:cNvSpPr/>
            <p:nvPr/>
          </p:nvSpPr>
          <p:spPr>
            <a:xfrm>
              <a:off x="8197628" y="1645494"/>
              <a:ext cx="3374550" cy="4540199"/>
            </a:xfrm>
            <a:prstGeom prst="roundRect">
              <a:avLst>
                <a:gd name="adj" fmla="val 8017"/>
              </a:avLst>
            </a:prstGeom>
            <a:solidFill>
              <a:schemeClr val="accent5">
                <a:lumMod val="20000"/>
                <a:lumOff val="80000"/>
                <a:alpha val="42000"/>
              </a:schemeClr>
            </a:solidFill>
            <a:ln w="9525">
              <a:solidFill>
                <a:schemeClr val="accent5">
                  <a:lumMod val="40000"/>
                  <a:lumOff val="60000"/>
                  <a:alpha val="84000"/>
                </a:schemeClr>
              </a:solidFill>
            </a:ln>
            <a:effectLst>
              <a:outerShdw blurRad="190500" dist="762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ounded Rectangle 24">
              <a:extLst>
                <a:ext uri="{FF2B5EF4-FFF2-40B4-BE49-F238E27FC236}">
                  <a16:creationId xmlns:a16="http://schemas.microsoft.com/office/drawing/2014/main" id="{80269ACD-4831-2C98-67F3-20E2F8875520}"/>
                </a:ext>
              </a:extLst>
            </p:cNvPr>
            <p:cNvSpPr/>
            <p:nvPr/>
          </p:nvSpPr>
          <p:spPr>
            <a:xfrm>
              <a:off x="8346925" y="1784567"/>
              <a:ext cx="3075956" cy="4235232"/>
            </a:xfrm>
            <a:prstGeom prst="roundRect">
              <a:avLst>
                <a:gd name="adj" fmla="val 6831"/>
              </a:avLst>
            </a:prstGeom>
            <a:gradFill>
              <a:gsLst>
                <a:gs pos="0">
                  <a:srgbClr val="23AEBA"/>
                </a:gs>
                <a:gs pos="99000">
                  <a:srgbClr val="48D4E1"/>
                </a:gs>
              </a:gsLst>
              <a:lin ang="2400000" scaled="0"/>
            </a:gradFill>
            <a:ln>
              <a:noFill/>
            </a:ln>
            <a:effectLst>
              <a:outerShdw blurRad="139700" dist="127000" dir="8100000" algn="tr" rotWithShape="0">
                <a:schemeClr val="bg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10F91C3-BE59-70B1-73AE-0766B0B319C9}"/>
                </a:ext>
              </a:extLst>
            </p:cNvPr>
            <p:cNvCxnSpPr>
              <a:cxnSpLocks/>
            </p:cNvCxnSpPr>
            <p:nvPr/>
          </p:nvCxnSpPr>
          <p:spPr>
            <a:xfrm>
              <a:off x="9472112" y="2568606"/>
              <a:ext cx="82558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8B567E1A-2CEF-B92E-81CD-16B7E59F443D}"/>
              </a:ext>
            </a:extLst>
          </p:cNvPr>
          <p:cNvSpPr txBox="1"/>
          <p:nvPr/>
        </p:nvSpPr>
        <p:spPr>
          <a:xfrm>
            <a:off x="6906308" y="833428"/>
            <a:ext cx="4525594" cy="523220"/>
          </a:xfrm>
          <a:prstGeom prst="rect">
            <a:avLst/>
          </a:prstGeom>
          <a:noFill/>
          <a:effectLst>
            <a:outerShdw blurRad="50800" dist="38100" dir="8100000" algn="tr" rotWithShape="0">
              <a:prstClr val="black">
                <a:alpha val="7000"/>
              </a:prstClr>
            </a:outerShdw>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800">
                <a:solidFill>
                  <a:schemeClr val="bg1"/>
                </a:solidFill>
              </a:rPr>
              <a:t>Get the most of this call:</a:t>
            </a:r>
            <a:endParaRPr kumimoji="0" lang="en-US" sz="14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endParaRPr>
          </a:p>
        </p:txBody>
      </p:sp>
      <p:sp>
        <p:nvSpPr>
          <p:cNvPr id="19" name="TextBox 18">
            <a:extLst>
              <a:ext uri="{FF2B5EF4-FFF2-40B4-BE49-F238E27FC236}">
                <a16:creationId xmlns:a16="http://schemas.microsoft.com/office/drawing/2014/main" id="{29BDC368-E36B-894B-7EE8-AA64049E6EE6}"/>
              </a:ext>
            </a:extLst>
          </p:cNvPr>
          <p:cNvSpPr txBox="1"/>
          <p:nvPr/>
        </p:nvSpPr>
        <p:spPr>
          <a:xfrm>
            <a:off x="689257" y="1923348"/>
            <a:ext cx="4647514" cy="3985706"/>
          </a:xfrm>
          <a:prstGeom prst="rect">
            <a:avLst/>
          </a:prstGeom>
          <a:noFill/>
        </p:spPr>
        <p:txBody>
          <a:bodyPr wrap="square">
            <a:spAutoFit/>
          </a:bodyPr>
          <a:lstStyle/>
          <a:p>
            <a:pPr marL="285750" indent="-285750" algn="l" rtl="0" fontAlgn="base">
              <a:spcAft>
                <a:spcPts val="600"/>
              </a:spcAft>
              <a:buFont typeface="Arial" panose="020B0604020202020204" pitchFamily="34" charset="0"/>
              <a:buChar char="•"/>
            </a:pPr>
            <a:r>
              <a:rPr lang="en-US" sz="1600" b="0" i="0">
                <a:solidFill>
                  <a:schemeClr val="bg1"/>
                </a:solidFill>
                <a:effectLst/>
                <a:latin typeface="Segoe UI" panose="020B0502040204020203" pitchFamily="34" charset="0"/>
              </a:rPr>
              <a:t>Learning at Microsoft</a:t>
            </a:r>
          </a:p>
          <a:p>
            <a:pPr marL="628650" algn="l" rtl="0" fontAlgn="base">
              <a:spcAft>
                <a:spcPts val="600"/>
              </a:spcAft>
            </a:pPr>
            <a:r>
              <a:rPr lang="en-US" sz="1600" b="1" i="1">
                <a:solidFill>
                  <a:schemeClr val="bg1"/>
                </a:solidFill>
                <a:latin typeface="Segoe UI" panose="020B0502040204020203" pitchFamily="34" charset="0"/>
              </a:rPr>
              <a:t>by</a:t>
            </a:r>
            <a:r>
              <a:rPr lang="en-US" sz="1600" b="1" i="1">
                <a:solidFill>
                  <a:schemeClr val="bg1"/>
                </a:solidFill>
                <a:effectLst/>
                <a:latin typeface="Segoe UI" panose="020B0502040204020203" pitchFamily="34" charset="0"/>
              </a:rPr>
              <a:t> Karuana Gatimu</a:t>
            </a:r>
          </a:p>
          <a:p>
            <a:pPr marL="285750" indent="-285750" algn="l" rtl="0" fontAlgn="base">
              <a:spcBef>
                <a:spcPts val="600"/>
              </a:spcBef>
              <a:spcAft>
                <a:spcPts val="600"/>
              </a:spcAft>
              <a:buFont typeface="Arial" panose="020B0604020202020204" pitchFamily="34" charset="0"/>
              <a:buChar char="•"/>
            </a:pPr>
            <a:r>
              <a:rPr lang="en-US" sz="1600" b="0" i="0">
                <a:solidFill>
                  <a:schemeClr val="bg1"/>
                </a:solidFill>
                <a:effectLst/>
                <a:latin typeface="Segoe UI" panose="020B0502040204020203" pitchFamily="34" charset="0"/>
              </a:rPr>
              <a:t>Three superpowers to accelerate your Champion Community </a:t>
            </a:r>
          </a:p>
          <a:p>
            <a:pPr marL="628650" algn="l" rtl="0" fontAlgn="base">
              <a:spcAft>
                <a:spcPts val="600"/>
              </a:spcAft>
            </a:pPr>
            <a:r>
              <a:rPr lang="en-US" sz="1600" b="1" i="1">
                <a:solidFill>
                  <a:schemeClr val="bg1"/>
                </a:solidFill>
                <a:effectLst/>
                <a:latin typeface="Segoe UI" panose="020B0502040204020203" pitchFamily="34" charset="0"/>
              </a:rPr>
              <a:t>by Steven Storey &amp; Mariel </a:t>
            </a:r>
            <a:r>
              <a:rPr lang="en-US" sz="1600" b="1" i="1">
                <a:solidFill>
                  <a:schemeClr val="bg1"/>
                </a:solidFill>
                <a:latin typeface="Segoe UI" panose="020B0502040204020203" pitchFamily="34" charset="0"/>
              </a:rPr>
              <a:t>Vargas</a:t>
            </a:r>
            <a:endParaRPr lang="en-US" sz="1600" b="0" i="0">
              <a:solidFill>
                <a:schemeClr val="bg1"/>
              </a:solidFill>
              <a:effectLst/>
              <a:latin typeface="Segoe UI" panose="020B0502040204020203" pitchFamily="34" charset="0"/>
            </a:endParaRPr>
          </a:p>
          <a:p>
            <a:pPr marL="285750" indent="-285750" algn="l" rtl="0" fontAlgn="base">
              <a:spcBef>
                <a:spcPts val="600"/>
              </a:spcBef>
              <a:spcAft>
                <a:spcPts val="600"/>
              </a:spcAft>
              <a:buFont typeface="Arial" panose="020B0604020202020204" pitchFamily="34" charset="0"/>
              <a:buChar char="•"/>
            </a:pPr>
            <a:r>
              <a:rPr lang="en-US" sz="1600" b="0" i="0">
                <a:solidFill>
                  <a:schemeClr val="bg1"/>
                </a:solidFill>
                <a:effectLst/>
                <a:latin typeface="Segoe UI" panose="020B0502040204020203" pitchFamily="34" charset="0"/>
              </a:rPr>
              <a:t>Customer panel – hear from our panel of customers share their experience on how they are driving continuous learning within their organizations, the impact this has had, and lessons learned. </a:t>
            </a:r>
          </a:p>
          <a:p>
            <a:pPr marL="628650" algn="l" rtl="0" fontAlgn="base">
              <a:spcAft>
                <a:spcPts val="600"/>
              </a:spcAft>
            </a:pPr>
            <a:r>
              <a:rPr lang="en-US" sz="1600" b="1" i="1">
                <a:solidFill>
                  <a:schemeClr val="bg1"/>
                </a:solidFill>
                <a:effectLst/>
                <a:latin typeface="Segoe UI" panose="020B0502040204020203" pitchFamily="34" charset="0"/>
              </a:rPr>
              <a:t>with Val</a:t>
            </a:r>
            <a:r>
              <a:rPr lang="en-US" sz="1600" b="1" i="1">
                <a:solidFill>
                  <a:schemeClr val="bg1"/>
                </a:solidFill>
                <a:latin typeface="Segoe UI" panose="020B0502040204020203" pitchFamily="34" charset="0"/>
              </a:rPr>
              <a:t>éri</a:t>
            </a:r>
            <a:r>
              <a:rPr lang="en-US" sz="1600" b="1" i="1">
                <a:solidFill>
                  <a:schemeClr val="bg1"/>
                </a:solidFill>
                <a:effectLst/>
                <a:latin typeface="Segoe UI" panose="020B0502040204020203" pitchFamily="34" charset="0"/>
              </a:rPr>
              <a:t>e Stadler from Sika &amp; Stephanie Rook from Ferguson</a:t>
            </a:r>
            <a:endParaRPr lang="en-US" sz="1600" b="0" i="0">
              <a:solidFill>
                <a:schemeClr val="bg1"/>
              </a:solidFill>
              <a:effectLst/>
              <a:latin typeface="Segoe UI" panose="020B0502040204020203" pitchFamily="34" charset="0"/>
            </a:endParaRPr>
          </a:p>
          <a:p>
            <a:pPr marL="285750" indent="-285750" algn="l" rtl="0" fontAlgn="base">
              <a:spcBef>
                <a:spcPts val="600"/>
              </a:spcBef>
              <a:spcAft>
                <a:spcPts val="600"/>
              </a:spcAft>
              <a:buFont typeface="Arial" panose="020B0604020202020204" pitchFamily="34" charset="0"/>
              <a:buChar char="•"/>
            </a:pPr>
            <a:r>
              <a:rPr lang="en-US" sz="1600" b="0" i="0">
                <a:solidFill>
                  <a:schemeClr val="bg1"/>
                </a:solidFill>
                <a:effectLst/>
                <a:latin typeface="Segoe UI" panose="020B0502040204020203" pitchFamily="34" charset="0"/>
              </a:rPr>
              <a:t>What’s next </a:t>
            </a:r>
            <a:endParaRPr lang="en-US">
              <a:solidFill>
                <a:schemeClr val="bg1"/>
              </a:solidFill>
            </a:endParaRPr>
          </a:p>
        </p:txBody>
      </p:sp>
      <p:sp>
        <p:nvSpPr>
          <p:cNvPr id="21" name="TextBox 20">
            <a:extLst>
              <a:ext uri="{FF2B5EF4-FFF2-40B4-BE49-F238E27FC236}">
                <a16:creationId xmlns:a16="http://schemas.microsoft.com/office/drawing/2014/main" id="{14F90828-BD0E-B953-5457-6612271D866A}"/>
              </a:ext>
            </a:extLst>
          </p:cNvPr>
          <p:cNvSpPr txBox="1"/>
          <p:nvPr/>
        </p:nvSpPr>
        <p:spPr>
          <a:xfrm>
            <a:off x="6970907" y="1923347"/>
            <a:ext cx="4647514" cy="3016210"/>
          </a:xfrm>
          <a:prstGeom prst="rect">
            <a:avLst/>
          </a:prstGeom>
          <a:noFill/>
        </p:spPr>
        <p:txBody>
          <a:bodyPr wrap="square">
            <a:spAutoFit/>
          </a:bodyPr>
          <a:lstStyle/>
          <a:p>
            <a:pPr marL="285750" indent="-285750" algn="l" rtl="0" fontAlgn="base">
              <a:spcAft>
                <a:spcPts val="1200"/>
              </a:spcAft>
              <a:buFont typeface="Arial" panose="020B0604020202020204" pitchFamily="34" charset="0"/>
              <a:buChar char="•"/>
            </a:pPr>
            <a:r>
              <a:rPr lang="en-US" sz="1600" b="1">
                <a:solidFill>
                  <a:schemeClr val="bg1"/>
                </a:solidFill>
                <a:latin typeface="Segoe UI" panose="020B0502040204020203" pitchFamily="34" charset="0"/>
              </a:rPr>
              <a:t>Answer our initial poll </a:t>
            </a:r>
            <a:r>
              <a:rPr lang="en-US" sz="1600">
                <a:solidFill>
                  <a:schemeClr val="bg1"/>
                </a:solidFill>
                <a:latin typeface="Segoe UI" panose="020B0502040204020203" pitchFamily="34" charset="0"/>
              </a:rPr>
              <a:t>so we can better understand the audience</a:t>
            </a:r>
          </a:p>
          <a:p>
            <a:pPr marL="285750" indent="-285750" algn="l" rtl="0" fontAlgn="base">
              <a:spcAft>
                <a:spcPts val="1200"/>
              </a:spcAft>
              <a:buFont typeface="Arial" panose="020B0604020202020204" pitchFamily="34" charset="0"/>
              <a:buChar char="•"/>
            </a:pPr>
            <a:r>
              <a:rPr lang="en-US" sz="1600" b="1">
                <a:solidFill>
                  <a:schemeClr val="bg1"/>
                </a:solidFill>
              </a:rPr>
              <a:t>Engage</a:t>
            </a:r>
            <a:r>
              <a:rPr lang="en-US" sz="1600">
                <a:solidFill>
                  <a:schemeClr val="bg1"/>
                </a:solidFill>
              </a:rPr>
              <a:t> during the call through </a:t>
            </a:r>
            <a:r>
              <a:rPr lang="en-US" sz="1600" b="1">
                <a:solidFill>
                  <a:schemeClr val="bg1"/>
                </a:solidFill>
              </a:rPr>
              <a:t>chat</a:t>
            </a:r>
            <a:r>
              <a:rPr lang="en-US" sz="1600">
                <a:solidFill>
                  <a:schemeClr val="bg1"/>
                </a:solidFill>
              </a:rPr>
              <a:t> or with the </a:t>
            </a:r>
            <a:r>
              <a:rPr lang="en-US" sz="1600" b="1">
                <a:solidFill>
                  <a:schemeClr val="bg1"/>
                </a:solidFill>
              </a:rPr>
              <a:t>raise hand </a:t>
            </a:r>
            <a:r>
              <a:rPr lang="en-US" sz="1600">
                <a:solidFill>
                  <a:schemeClr val="bg1"/>
                </a:solidFill>
              </a:rPr>
              <a:t>feature to </a:t>
            </a:r>
            <a:r>
              <a:rPr lang="en-US" sz="1600" b="1">
                <a:solidFill>
                  <a:schemeClr val="bg1"/>
                </a:solidFill>
              </a:rPr>
              <a:t>ask</a:t>
            </a:r>
            <a:r>
              <a:rPr lang="en-US" sz="1600">
                <a:solidFill>
                  <a:schemeClr val="bg1"/>
                </a:solidFill>
              </a:rPr>
              <a:t> </a:t>
            </a:r>
            <a:r>
              <a:rPr lang="en-US" sz="1600" b="1">
                <a:solidFill>
                  <a:schemeClr val="bg1"/>
                </a:solidFill>
              </a:rPr>
              <a:t>questions</a:t>
            </a:r>
            <a:r>
              <a:rPr lang="en-US" sz="1600">
                <a:solidFill>
                  <a:schemeClr val="bg1"/>
                </a:solidFill>
              </a:rPr>
              <a:t> and/or share insights with the group</a:t>
            </a:r>
          </a:p>
          <a:p>
            <a:pPr marL="285750" indent="-285750" algn="l" rtl="0" fontAlgn="base">
              <a:spcAft>
                <a:spcPts val="1200"/>
              </a:spcAft>
              <a:buFont typeface="Arial" panose="020B0604020202020204" pitchFamily="34" charset="0"/>
              <a:buChar char="•"/>
            </a:pPr>
            <a:r>
              <a:rPr lang="en-US" sz="1600">
                <a:solidFill>
                  <a:schemeClr val="bg1"/>
                </a:solidFill>
              </a:rPr>
              <a:t>Please make sure your </a:t>
            </a:r>
            <a:r>
              <a:rPr lang="en-US" sz="1600" b="1">
                <a:solidFill>
                  <a:schemeClr val="bg1"/>
                </a:solidFill>
              </a:rPr>
              <a:t>mic is on mute when not speaking</a:t>
            </a:r>
          </a:p>
          <a:p>
            <a:pPr marL="285750" indent="-285750" algn="l" rtl="0" fontAlgn="base">
              <a:spcAft>
                <a:spcPts val="1200"/>
              </a:spcAft>
              <a:buFont typeface="Arial" panose="020B0604020202020204" pitchFamily="34" charset="0"/>
              <a:buChar char="•"/>
            </a:pPr>
            <a:r>
              <a:rPr lang="en-US" sz="1600">
                <a:solidFill>
                  <a:schemeClr val="bg1"/>
                </a:solidFill>
              </a:rPr>
              <a:t>Don’t forget to answer our </a:t>
            </a:r>
            <a:r>
              <a:rPr lang="en-US" sz="1600" b="1">
                <a:solidFill>
                  <a:schemeClr val="bg1"/>
                </a:solidFill>
              </a:rPr>
              <a:t>feedback survey</a:t>
            </a:r>
            <a:r>
              <a:rPr lang="en-US" sz="1600">
                <a:solidFill>
                  <a:schemeClr val="bg1"/>
                </a:solidFill>
              </a:rPr>
              <a:t>, to help us bring more relevant content and events!</a:t>
            </a:r>
          </a:p>
        </p:txBody>
      </p:sp>
    </p:spTree>
    <p:extLst>
      <p:ext uri="{BB962C8B-B14F-4D97-AF65-F5344CB8AC3E}">
        <p14:creationId xmlns:p14="http://schemas.microsoft.com/office/powerpoint/2010/main" val="880050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761F-D6EA-F2A5-309E-359354188C67}"/>
              </a:ext>
            </a:extLst>
          </p:cNvPr>
          <p:cNvSpPr>
            <a:spLocks noGrp="1"/>
          </p:cNvSpPr>
          <p:nvPr>
            <p:ph type="title"/>
          </p:nvPr>
        </p:nvSpPr>
        <p:spPr>
          <a:xfrm>
            <a:off x="588263" y="457200"/>
            <a:ext cx="11018520" cy="553998"/>
          </a:xfrm>
        </p:spPr>
        <p:txBody>
          <a:bodyPr/>
          <a:lstStyle/>
          <a:p>
            <a:pPr algn="ctr"/>
            <a:r>
              <a:rPr lang="en-US"/>
              <a:t>We are the Champions – quick poll </a:t>
            </a:r>
          </a:p>
        </p:txBody>
      </p:sp>
      <p:sp>
        <p:nvSpPr>
          <p:cNvPr id="4" name="TextBox 3">
            <a:extLst>
              <a:ext uri="{FF2B5EF4-FFF2-40B4-BE49-F238E27FC236}">
                <a16:creationId xmlns:a16="http://schemas.microsoft.com/office/drawing/2014/main" id="{C7E0C6FA-7AF4-8163-968F-7DCFD0BE7A91}"/>
              </a:ext>
            </a:extLst>
          </p:cNvPr>
          <p:cNvSpPr txBox="1"/>
          <p:nvPr/>
        </p:nvSpPr>
        <p:spPr>
          <a:xfrm>
            <a:off x="2050382" y="1146284"/>
            <a:ext cx="8091235" cy="553998"/>
          </a:xfrm>
          <a:prstGeom prst="rect">
            <a:avLst/>
          </a:prstGeom>
          <a:noFill/>
        </p:spPr>
        <p:txBody>
          <a:bodyPr wrap="square">
            <a:noAutofit/>
          </a:bodyPr>
          <a:lstStyle/>
          <a:p>
            <a:pPr algn="ctr"/>
            <a:r>
              <a:rPr lang="en-US" sz="2800"/>
              <a:t>Share some insights about your experiences!</a:t>
            </a:r>
          </a:p>
        </p:txBody>
      </p:sp>
      <p:pic>
        <p:nvPicPr>
          <p:cNvPr id="6" name="Picture 5">
            <a:extLst>
              <a:ext uri="{FF2B5EF4-FFF2-40B4-BE49-F238E27FC236}">
                <a16:creationId xmlns:a16="http://schemas.microsoft.com/office/drawing/2014/main" id="{470B3DF5-52C2-619F-4C90-25EEE1BD74D7}"/>
              </a:ext>
            </a:extLst>
          </p:cNvPr>
          <p:cNvPicPr>
            <a:picLocks noChangeAspect="1"/>
          </p:cNvPicPr>
          <p:nvPr/>
        </p:nvPicPr>
        <p:blipFill>
          <a:blip r:embed="rId3"/>
          <a:stretch>
            <a:fillRect/>
          </a:stretch>
        </p:blipFill>
        <p:spPr>
          <a:xfrm>
            <a:off x="386188" y="2066745"/>
            <a:ext cx="4806495" cy="4464858"/>
          </a:xfrm>
          <a:prstGeom prst="rect">
            <a:avLst/>
          </a:prstGeom>
        </p:spPr>
      </p:pic>
      <p:sp>
        <p:nvSpPr>
          <p:cNvPr id="8" name="TextBox 7">
            <a:extLst>
              <a:ext uri="{FF2B5EF4-FFF2-40B4-BE49-F238E27FC236}">
                <a16:creationId xmlns:a16="http://schemas.microsoft.com/office/drawing/2014/main" id="{4945BABF-CDEE-85A7-0CE6-9AE66A3014BB}"/>
              </a:ext>
            </a:extLst>
          </p:cNvPr>
          <p:cNvSpPr txBox="1"/>
          <p:nvPr/>
        </p:nvSpPr>
        <p:spPr>
          <a:xfrm>
            <a:off x="6682876" y="2066745"/>
            <a:ext cx="3009763" cy="461665"/>
          </a:xfrm>
          <a:prstGeom prst="rect">
            <a:avLst/>
          </a:prstGeom>
          <a:solidFill>
            <a:srgbClr val="34258E"/>
          </a:solidFill>
        </p:spPr>
        <p:txBody>
          <a:bodyPr wrap="square">
            <a:spAutoFit/>
          </a:bodyPr>
          <a:lstStyle/>
          <a:p>
            <a:pPr algn="ctr"/>
            <a:r>
              <a:rPr lang="en-US" sz="2400" b="1">
                <a:solidFill>
                  <a:schemeClr val="bg1"/>
                </a:solidFill>
                <a:hlinkClick r:id="rId4">
                  <a:extLst>
                    <a:ext uri="{A12FA001-AC4F-418D-AE19-62706E023703}">
                      <ahyp:hlinkClr xmlns:ahyp="http://schemas.microsoft.com/office/drawing/2018/hyperlinkcolor" val="tx"/>
                    </a:ext>
                  </a:extLst>
                </a:hlinkClick>
              </a:rPr>
              <a:t>Click Here!</a:t>
            </a:r>
            <a:endParaRPr lang="en-US" sz="2400" b="1">
              <a:solidFill>
                <a:schemeClr val="bg1"/>
              </a:solidFill>
            </a:endParaRPr>
          </a:p>
        </p:txBody>
      </p:sp>
      <p:pic>
        <p:nvPicPr>
          <p:cNvPr id="9218" name="Picture 2">
            <a:extLst>
              <a:ext uri="{FF2B5EF4-FFF2-40B4-BE49-F238E27FC236}">
                <a16:creationId xmlns:a16="http://schemas.microsoft.com/office/drawing/2014/main" id="{D967F842-8A0C-9CCC-D81D-54E2523BD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584" y="3370883"/>
            <a:ext cx="2679469" cy="26794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320848C-E504-D66E-5C38-005AF0A25955}"/>
              </a:ext>
            </a:extLst>
          </p:cNvPr>
          <p:cNvSpPr txBox="1"/>
          <p:nvPr/>
        </p:nvSpPr>
        <p:spPr>
          <a:xfrm>
            <a:off x="5713615" y="2841873"/>
            <a:ext cx="2625438" cy="461665"/>
          </a:xfrm>
          <a:prstGeom prst="rect">
            <a:avLst/>
          </a:prstGeom>
          <a:solidFill>
            <a:srgbClr val="34258E"/>
          </a:solidFill>
        </p:spPr>
        <p:txBody>
          <a:bodyPr wrap="square">
            <a:spAutoFit/>
          </a:bodyPr>
          <a:lstStyle/>
          <a:p>
            <a:pPr algn="ctr"/>
            <a:r>
              <a:rPr lang="en-US" sz="2400" b="1">
                <a:solidFill>
                  <a:schemeClr val="bg1"/>
                </a:solidFill>
              </a:rPr>
              <a:t>Scan here</a:t>
            </a:r>
          </a:p>
        </p:txBody>
      </p:sp>
      <p:sp>
        <p:nvSpPr>
          <p:cNvPr id="10" name="TextBox 9">
            <a:extLst>
              <a:ext uri="{FF2B5EF4-FFF2-40B4-BE49-F238E27FC236}">
                <a16:creationId xmlns:a16="http://schemas.microsoft.com/office/drawing/2014/main" id="{75B0B0C5-0138-A51B-8162-0C1E68CA4198}"/>
              </a:ext>
            </a:extLst>
          </p:cNvPr>
          <p:cNvSpPr txBox="1"/>
          <p:nvPr/>
        </p:nvSpPr>
        <p:spPr>
          <a:xfrm>
            <a:off x="8952808" y="3514242"/>
            <a:ext cx="2274916" cy="830997"/>
          </a:xfrm>
          <a:prstGeom prst="rect">
            <a:avLst/>
          </a:prstGeom>
          <a:solidFill>
            <a:srgbClr val="34258E"/>
          </a:solidFill>
        </p:spPr>
        <p:txBody>
          <a:bodyPr wrap="square">
            <a:spAutoFit/>
          </a:bodyPr>
          <a:lstStyle/>
          <a:p>
            <a:pPr algn="ctr"/>
            <a:r>
              <a:rPr lang="en-US" sz="2400" b="1">
                <a:solidFill>
                  <a:schemeClr val="bg1"/>
                </a:solidFill>
              </a:rPr>
              <a:t>Or access link in the chat!</a:t>
            </a:r>
          </a:p>
        </p:txBody>
      </p:sp>
    </p:spTree>
    <p:extLst>
      <p:ext uri="{BB962C8B-B14F-4D97-AF65-F5344CB8AC3E}">
        <p14:creationId xmlns:p14="http://schemas.microsoft.com/office/powerpoint/2010/main" val="12873652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F359-EC45-4F9C-3F06-BDB873A2EB5B}"/>
              </a:ext>
            </a:extLst>
          </p:cNvPr>
          <p:cNvSpPr/>
          <p:nvPr/>
        </p:nvSpPr>
        <p:spPr bwMode="auto">
          <a:xfrm>
            <a:off x="5536276" y="0"/>
            <a:ext cx="6655724"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22CDCE7C-0CC5-AA09-F475-A3DFABC51CAE}"/>
              </a:ext>
            </a:extLst>
          </p:cNvPr>
          <p:cNvSpPr>
            <a:spLocks noGrp="1"/>
          </p:cNvSpPr>
          <p:nvPr>
            <p:ph type="title"/>
          </p:nvPr>
        </p:nvSpPr>
        <p:spPr>
          <a:xfrm>
            <a:off x="582042" y="1422472"/>
            <a:ext cx="4411598" cy="1107996"/>
          </a:xfrm>
        </p:spPr>
        <p:txBody>
          <a:bodyPr wrap="square" anchor="b">
            <a:normAutofit/>
          </a:bodyPr>
          <a:lstStyle/>
          <a:p>
            <a:r>
              <a:rPr lang="en-US"/>
              <a:t>Learning at Microsoft</a:t>
            </a:r>
          </a:p>
        </p:txBody>
      </p:sp>
      <p:sp>
        <p:nvSpPr>
          <p:cNvPr id="8" name="Text Placeholder 2">
            <a:extLst>
              <a:ext uri="{FF2B5EF4-FFF2-40B4-BE49-F238E27FC236}">
                <a16:creationId xmlns:a16="http://schemas.microsoft.com/office/drawing/2014/main" id="{A0D4CEDF-A9CF-2938-EE11-A3F1D76B5382}"/>
              </a:ext>
            </a:extLst>
          </p:cNvPr>
          <p:cNvSpPr>
            <a:spLocks noGrp="1"/>
          </p:cNvSpPr>
          <p:nvPr>
            <p:ph type="body" sz="quarter" idx="12"/>
          </p:nvPr>
        </p:nvSpPr>
        <p:spPr>
          <a:xfrm>
            <a:off x="582042" y="3158837"/>
            <a:ext cx="4954234" cy="1723549"/>
          </a:xfrm>
        </p:spPr>
        <p:txBody>
          <a:bodyPr/>
          <a:lstStyle/>
          <a:p>
            <a:r>
              <a:rPr lang="en-US" sz="2800" b="1">
                <a:latin typeface="+mn-lt"/>
              </a:rPr>
              <a:t>Karuana Gatimu</a:t>
            </a:r>
          </a:p>
          <a:p>
            <a:r>
              <a:rPr lang="en-US" sz="2000" b="0" i="1">
                <a:effectLst/>
                <a:latin typeface="Segoe UI" panose="020B0502040204020203" pitchFamily="34" charset="0"/>
              </a:rPr>
              <a:t>Principal Manager, </a:t>
            </a:r>
          </a:p>
          <a:p>
            <a:r>
              <a:rPr lang="en-US" sz="2000" b="0" i="1">
                <a:effectLst/>
                <a:latin typeface="Segoe UI" panose="020B0502040204020203" pitchFamily="34" charset="0"/>
              </a:rPr>
              <a:t>Customer Advocacy Group, </a:t>
            </a:r>
          </a:p>
          <a:p>
            <a:r>
              <a:rPr lang="en-US" sz="2000" b="0" i="1">
                <a:effectLst/>
                <a:latin typeface="Segoe UI" panose="020B0502040204020203" pitchFamily="34" charset="0"/>
              </a:rPr>
              <a:t>Microsoft Teams Engineering </a:t>
            </a:r>
            <a:endParaRPr lang="en-US" sz="2000" b="1">
              <a:latin typeface="+mn-lt"/>
            </a:endParaRPr>
          </a:p>
          <a:p>
            <a:endParaRPr lang="en-US" sz="2400"/>
          </a:p>
        </p:txBody>
      </p:sp>
      <p:pic>
        <p:nvPicPr>
          <p:cNvPr id="3" name="Picture 4">
            <a:extLst>
              <a:ext uri="{FF2B5EF4-FFF2-40B4-BE49-F238E27FC236}">
                <a16:creationId xmlns:a16="http://schemas.microsoft.com/office/drawing/2014/main" id="{C952659F-85B7-B98C-6F90-EA22298733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2458" y="1224741"/>
            <a:ext cx="4070465" cy="4070465"/>
          </a:xfrm>
          <a:prstGeom prst="rect">
            <a:avLst/>
          </a:prstGeom>
          <a:solidFill>
            <a:srgbClr val="FFFFFF"/>
          </a:solidFill>
        </p:spPr>
      </p:pic>
    </p:spTree>
    <p:extLst>
      <p:ext uri="{BB962C8B-B14F-4D97-AF65-F5344CB8AC3E}">
        <p14:creationId xmlns:p14="http://schemas.microsoft.com/office/powerpoint/2010/main" val="291837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0036"/>
          </a:schemeClr>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B30F76B9-0944-4B37-B9BF-38C2696D80BB}"/>
              </a:ext>
            </a:extLst>
          </p:cNvPr>
          <p:cNvCxnSpPr>
            <a:cxnSpLocks/>
          </p:cNvCxnSpPr>
          <p:nvPr/>
        </p:nvCxnSpPr>
        <p:spPr>
          <a:xfrm>
            <a:off x="3524213" y="4594664"/>
            <a:ext cx="0" cy="596769"/>
          </a:xfrm>
          <a:prstGeom prst="line">
            <a:avLst/>
          </a:prstGeom>
          <a:ln w="28575">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555753-A686-4001-8F61-4795CCB90182}"/>
              </a:ext>
            </a:extLst>
          </p:cNvPr>
          <p:cNvCxnSpPr>
            <a:cxnSpLocks/>
          </p:cNvCxnSpPr>
          <p:nvPr/>
        </p:nvCxnSpPr>
        <p:spPr>
          <a:xfrm flipH="1">
            <a:off x="2320413" y="4090219"/>
            <a:ext cx="462787" cy="263849"/>
          </a:xfrm>
          <a:prstGeom prst="line">
            <a:avLst/>
          </a:prstGeom>
          <a:ln w="28575">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03DAC2-E32B-4116-A900-26F2C350A029}"/>
              </a:ext>
            </a:extLst>
          </p:cNvPr>
          <p:cNvCxnSpPr>
            <a:cxnSpLocks/>
          </p:cNvCxnSpPr>
          <p:nvPr/>
        </p:nvCxnSpPr>
        <p:spPr>
          <a:xfrm flipH="1" flipV="1">
            <a:off x="2320413" y="3117368"/>
            <a:ext cx="451630" cy="311632"/>
          </a:xfrm>
          <a:prstGeom prst="line">
            <a:avLst/>
          </a:prstGeom>
          <a:ln w="28575">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6C91378-D508-479D-AA90-D28A3B55ACB0}"/>
              </a:ext>
            </a:extLst>
          </p:cNvPr>
          <p:cNvSpPr>
            <a:spLocks noGrp="1"/>
          </p:cNvSpPr>
          <p:nvPr>
            <p:ph type="title"/>
          </p:nvPr>
        </p:nvSpPr>
        <p:spPr>
          <a:xfrm>
            <a:off x="417444" y="236375"/>
            <a:ext cx="11277600" cy="567566"/>
          </a:xfrm>
        </p:spPr>
        <p:txBody>
          <a:bodyPr/>
          <a:lstStyle/>
          <a:p>
            <a:r>
              <a:rPr lang="en-US"/>
              <a:t>End-User Training Ecosystem</a:t>
            </a:r>
          </a:p>
        </p:txBody>
      </p:sp>
      <p:graphicFrame>
        <p:nvGraphicFramePr>
          <p:cNvPr id="6" name="Diagram 5">
            <a:extLst>
              <a:ext uri="{FF2B5EF4-FFF2-40B4-BE49-F238E27FC236}">
                <a16:creationId xmlns:a16="http://schemas.microsoft.com/office/drawing/2014/main" id="{72F57CA8-DB81-4FDA-BED0-E80FF0FED9E2}"/>
              </a:ext>
            </a:extLst>
          </p:cNvPr>
          <p:cNvGraphicFramePr/>
          <p:nvPr/>
        </p:nvGraphicFramePr>
        <p:xfrm>
          <a:off x="-107473" y="1167169"/>
          <a:ext cx="7344611" cy="5127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Icon&#10;&#10;Description automatically generated">
            <a:extLst>
              <a:ext uri="{FF2B5EF4-FFF2-40B4-BE49-F238E27FC236}">
                <a16:creationId xmlns:a16="http://schemas.microsoft.com/office/drawing/2014/main" id="{70A696EC-5323-46BA-81D7-4D92640D3068}"/>
              </a:ext>
            </a:extLst>
          </p:cNvPr>
          <p:cNvPicPr>
            <a:picLocks noChangeAspect="1"/>
          </p:cNvPicPr>
          <p:nvPr/>
        </p:nvPicPr>
        <p:blipFill>
          <a:blip r:embed="rId8"/>
          <a:stretch>
            <a:fillRect/>
          </a:stretch>
        </p:blipFill>
        <p:spPr>
          <a:xfrm>
            <a:off x="5503802" y="2386562"/>
            <a:ext cx="736722" cy="736722"/>
          </a:xfrm>
          <a:prstGeom prst="rect">
            <a:avLst/>
          </a:prstGeom>
        </p:spPr>
      </p:pic>
      <p:pic>
        <p:nvPicPr>
          <p:cNvPr id="10" name="Picture 9" descr="Icon&#10;&#10;Description automatically generated">
            <a:extLst>
              <a:ext uri="{FF2B5EF4-FFF2-40B4-BE49-F238E27FC236}">
                <a16:creationId xmlns:a16="http://schemas.microsoft.com/office/drawing/2014/main" id="{DE6F840F-5EDD-4950-9925-93784070A0CD}"/>
              </a:ext>
            </a:extLst>
          </p:cNvPr>
          <p:cNvPicPr>
            <a:picLocks noChangeAspect="1"/>
          </p:cNvPicPr>
          <p:nvPr/>
        </p:nvPicPr>
        <p:blipFill>
          <a:blip r:embed="rId8"/>
          <a:stretch>
            <a:fillRect/>
          </a:stretch>
        </p:blipFill>
        <p:spPr>
          <a:xfrm>
            <a:off x="5543918" y="4354068"/>
            <a:ext cx="736722" cy="736722"/>
          </a:xfrm>
          <a:prstGeom prst="rect">
            <a:avLst/>
          </a:prstGeom>
        </p:spPr>
      </p:pic>
      <p:pic>
        <p:nvPicPr>
          <p:cNvPr id="12" name="Picture 11" descr="Icon&#10;&#10;Description automatically generated">
            <a:extLst>
              <a:ext uri="{FF2B5EF4-FFF2-40B4-BE49-F238E27FC236}">
                <a16:creationId xmlns:a16="http://schemas.microsoft.com/office/drawing/2014/main" id="{0C9B378C-7FEF-4E4B-9E2F-A39EAE98343F}"/>
              </a:ext>
            </a:extLst>
          </p:cNvPr>
          <p:cNvPicPr>
            <a:picLocks noChangeAspect="1"/>
          </p:cNvPicPr>
          <p:nvPr/>
        </p:nvPicPr>
        <p:blipFill>
          <a:blip r:embed="rId8"/>
          <a:stretch>
            <a:fillRect/>
          </a:stretch>
        </p:blipFill>
        <p:spPr>
          <a:xfrm>
            <a:off x="3750286" y="5293939"/>
            <a:ext cx="736722" cy="736722"/>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A6DC580D-874F-456C-841B-1A6A1B0FAF72}"/>
              </a:ext>
            </a:extLst>
          </p:cNvPr>
          <p:cNvPicPr>
            <a:picLocks noChangeAspect="1"/>
          </p:cNvPicPr>
          <p:nvPr/>
        </p:nvPicPr>
        <p:blipFill>
          <a:blip r:embed="rId9"/>
          <a:stretch>
            <a:fillRect/>
          </a:stretch>
        </p:blipFill>
        <p:spPr>
          <a:xfrm>
            <a:off x="4330577" y="2393339"/>
            <a:ext cx="736723" cy="736723"/>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6DC79D23-3F6E-4FB0-930F-7A8B90C3DB26}"/>
              </a:ext>
            </a:extLst>
          </p:cNvPr>
          <p:cNvPicPr>
            <a:picLocks noChangeAspect="1"/>
          </p:cNvPicPr>
          <p:nvPr/>
        </p:nvPicPr>
        <p:blipFill>
          <a:blip r:embed="rId9"/>
          <a:stretch>
            <a:fillRect/>
          </a:stretch>
        </p:blipFill>
        <p:spPr>
          <a:xfrm>
            <a:off x="2645385" y="5301977"/>
            <a:ext cx="736723" cy="736723"/>
          </a:xfrm>
          <a:prstGeom prst="rect">
            <a:avLst/>
          </a:prstGeom>
        </p:spPr>
      </p:pic>
      <p:pic>
        <p:nvPicPr>
          <p:cNvPr id="1026" name="Picture 2" descr="See the source image">
            <a:extLst>
              <a:ext uri="{FF2B5EF4-FFF2-40B4-BE49-F238E27FC236}">
                <a16:creationId xmlns:a16="http://schemas.microsoft.com/office/drawing/2014/main" id="{FBB58B44-7CB6-467E-AF74-0E670B9F8BA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87008" y="4603114"/>
            <a:ext cx="306021" cy="2386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DFB28A-7EF6-4D99-826E-F898EC7AD15F}"/>
              </a:ext>
            </a:extLst>
          </p:cNvPr>
          <p:cNvSpPr txBox="1"/>
          <p:nvPr/>
        </p:nvSpPr>
        <p:spPr>
          <a:xfrm>
            <a:off x="6991413" y="369201"/>
            <a:ext cx="4360985" cy="461664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Microsoft Content Platform</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Support.microsoft.com (SMC)</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Docs.microsoft.com (Docs)</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Microsoft Learn</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Answers.microsoft.com </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In app content experiences</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Segoe UI"/>
              </a:rPr>
              <a:t>In App Help </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a:rPr>
              <a:t>Support.microsoft.com (SMC) Help articles, Micro-learning, and Quick Answers</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Microsoft 365 Learning Pathways</a:t>
            </a:r>
            <a:endParaRPr kumimoji="0" lang="en-US" sz="14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SMC, Custom &amp; Partner content</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Microsoft Community Training</a:t>
            </a:r>
            <a:endParaRPr kumimoji="0" lang="en-US" sz="1600" b="1"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SMC, Docs, MS Learn &amp; Custom Content</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Segoe UI"/>
                <a:cs typeface="Segoe UI"/>
              </a:rPr>
              <a:t>Azure hosting costs required</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Microsoft Viva</a:t>
            </a:r>
            <a:endParaRPr kumimoji="0" lang="en-US" sz="1600" b="1"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SMC, Learn &amp; LinkedIn Learning – M365 Included license</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Custom content support &amp; premium content available with additional license</a:t>
            </a:r>
            <a:endParaRPr kumimoji="0" lang="en-US" sz="1200" b="0" i="0" u="none" strike="noStrike" kern="1200" cap="none" spc="0" normalizeH="0" baseline="0" noProof="0">
              <a:ln>
                <a:noFill/>
              </a:ln>
              <a:solidFill>
                <a:srgbClr val="000000"/>
              </a:solidFill>
              <a:effectLst/>
              <a:uLnTx/>
              <a:uFillTx/>
              <a:latin typeface="Segoe UI"/>
              <a:ea typeface="+mn-ea"/>
              <a:cs typeface="Segoe UI"/>
            </a:endParaRPr>
          </a:p>
        </p:txBody>
      </p:sp>
      <p:pic>
        <p:nvPicPr>
          <p:cNvPr id="2" name="Picture 1" descr="Icon&#10;&#10;Description automatically generated">
            <a:extLst>
              <a:ext uri="{FF2B5EF4-FFF2-40B4-BE49-F238E27FC236}">
                <a16:creationId xmlns:a16="http://schemas.microsoft.com/office/drawing/2014/main" id="{88ED1078-D82A-49B2-8108-6FB03735DEE2}"/>
              </a:ext>
            </a:extLst>
          </p:cNvPr>
          <p:cNvPicPr>
            <a:picLocks noChangeAspect="1"/>
          </p:cNvPicPr>
          <p:nvPr/>
        </p:nvPicPr>
        <p:blipFill>
          <a:blip r:embed="rId8"/>
          <a:stretch>
            <a:fillRect/>
          </a:stretch>
        </p:blipFill>
        <p:spPr>
          <a:xfrm>
            <a:off x="6748784" y="5118675"/>
            <a:ext cx="736722" cy="736722"/>
          </a:xfrm>
          <a:prstGeom prst="rect">
            <a:avLst/>
          </a:prstGeom>
        </p:spPr>
      </p:pic>
      <p:sp>
        <p:nvSpPr>
          <p:cNvPr id="5" name="TextBox 4">
            <a:extLst>
              <a:ext uri="{FF2B5EF4-FFF2-40B4-BE49-F238E27FC236}">
                <a16:creationId xmlns:a16="http://schemas.microsoft.com/office/drawing/2014/main" id="{A37ACEBC-8089-46A6-AB68-10D6C7C543DE}"/>
              </a:ext>
            </a:extLst>
          </p:cNvPr>
          <p:cNvSpPr txBox="1"/>
          <p:nvPr/>
        </p:nvSpPr>
        <p:spPr>
          <a:xfrm>
            <a:off x="7485505" y="5320005"/>
            <a:ext cx="312418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 Teams integrated experience</a:t>
            </a:r>
          </a:p>
        </p:txBody>
      </p:sp>
      <p:pic>
        <p:nvPicPr>
          <p:cNvPr id="7" name="Picture 6" descr="A picture containing logo&#10;&#10;Description automatically generated">
            <a:extLst>
              <a:ext uri="{FF2B5EF4-FFF2-40B4-BE49-F238E27FC236}">
                <a16:creationId xmlns:a16="http://schemas.microsoft.com/office/drawing/2014/main" id="{DD2BA305-D027-4443-A93A-3282ACC0E0E5}"/>
              </a:ext>
            </a:extLst>
          </p:cNvPr>
          <p:cNvPicPr>
            <a:picLocks noChangeAspect="1"/>
          </p:cNvPicPr>
          <p:nvPr/>
        </p:nvPicPr>
        <p:blipFill>
          <a:blip r:embed="rId9"/>
          <a:stretch>
            <a:fillRect/>
          </a:stretch>
        </p:blipFill>
        <p:spPr>
          <a:xfrm>
            <a:off x="6762330" y="5588657"/>
            <a:ext cx="736723" cy="736723"/>
          </a:xfrm>
          <a:prstGeom prst="rect">
            <a:avLst/>
          </a:prstGeom>
        </p:spPr>
      </p:pic>
      <p:sp>
        <p:nvSpPr>
          <p:cNvPr id="9" name="TextBox 8">
            <a:extLst>
              <a:ext uri="{FF2B5EF4-FFF2-40B4-BE49-F238E27FC236}">
                <a16:creationId xmlns:a16="http://schemas.microsoft.com/office/drawing/2014/main" id="{BC3B1C3B-8928-45C0-8FB6-514DE5910EAA}"/>
              </a:ext>
            </a:extLst>
          </p:cNvPr>
          <p:cNvSpPr txBox="1"/>
          <p:nvPr/>
        </p:nvSpPr>
        <p:spPr>
          <a:xfrm>
            <a:off x="7479769" y="5711224"/>
            <a:ext cx="369958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 SharePoint Online experience</a:t>
            </a:r>
          </a:p>
        </p:txBody>
      </p:sp>
      <p:cxnSp>
        <p:nvCxnSpPr>
          <p:cNvPr id="15" name="Straight Connector 14">
            <a:extLst>
              <a:ext uri="{FF2B5EF4-FFF2-40B4-BE49-F238E27FC236}">
                <a16:creationId xmlns:a16="http://schemas.microsoft.com/office/drawing/2014/main" id="{4295C1CD-FD3D-42D4-A4BD-85A9A4683A85}"/>
              </a:ext>
            </a:extLst>
          </p:cNvPr>
          <p:cNvCxnSpPr/>
          <p:nvPr/>
        </p:nvCxnSpPr>
        <p:spPr>
          <a:xfrm flipV="1">
            <a:off x="3523009" y="2393339"/>
            <a:ext cx="0" cy="517009"/>
          </a:xfrm>
          <a:prstGeom prst="line">
            <a:avLst/>
          </a:prstGeom>
          <a:ln w="28575">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3" name="Picture 2" descr="See the source image">
            <a:extLst>
              <a:ext uri="{FF2B5EF4-FFF2-40B4-BE49-F238E27FC236}">
                <a16:creationId xmlns:a16="http://schemas.microsoft.com/office/drawing/2014/main" id="{C869B589-E878-43B7-AFBA-859C543CF70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77680" y="6206064"/>
            <a:ext cx="306021" cy="2386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4CB1BB3-C89B-4490-8087-49D983982FAC}"/>
              </a:ext>
            </a:extLst>
          </p:cNvPr>
          <p:cNvSpPr txBox="1"/>
          <p:nvPr/>
        </p:nvSpPr>
        <p:spPr>
          <a:xfrm>
            <a:off x="7479769" y="6090486"/>
            <a:ext cx="436098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 Azure app &amp; backend + remote/offline experience</a:t>
            </a:r>
          </a:p>
        </p:txBody>
      </p:sp>
      <p:cxnSp>
        <p:nvCxnSpPr>
          <p:cNvPr id="17" name="Straight Connector 16">
            <a:extLst>
              <a:ext uri="{FF2B5EF4-FFF2-40B4-BE49-F238E27FC236}">
                <a16:creationId xmlns:a16="http://schemas.microsoft.com/office/drawing/2014/main" id="{45B8F0F2-204C-4374-9DE5-8D49976C3DC0}"/>
              </a:ext>
            </a:extLst>
          </p:cNvPr>
          <p:cNvCxnSpPr>
            <a:cxnSpLocks/>
          </p:cNvCxnSpPr>
          <p:nvPr/>
        </p:nvCxnSpPr>
        <p:spPr>
          <a:xfrm flipV="1">
            <a:off x="4330577" y="3130063"/>
            <a:ext cx="417522" cy="321366"/>
          </a:xfrm>
          <a:prstGeom prst="line">
            <a:avLst/>
          </a:prstGeom>
          <a:ln w="28575">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878979-ABB9-4E7D-869F-A5DF1A683874}"/>
              </a:ext>
            </a:extLst>
          </p:cNvPr>
          <p:cNvCxnSpPr>
            <a:cxnSpLocks/>
          </p:cNvCxnSpPr>
          <p:nvPr/>
        </p:nvCxnSpPr>
        <p:spPr>
          <a:xfrm>
            <a:off x="4147262" y="4326794"/>
            <a:ext cx="551676" cy="239425"/>
          </a:xfrm>
          <a:prstGeom prst="line">
            <a:avLst/>
          </a:prstGeom>
          <a:ln w="28575">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064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56F7-D78A-2B3A-87C0-BE2855379E6B}"/>
              </a:ext>
            </a:extLst>
          </p:cNvPr>
          <p:cNvSpPr>
            <a:spLocks noGrp="1"/>
          </p:cNvSpPr>
          <p:nvPr>
            <p:ph type="title"/>
          </p:nvPr>
        </p:nvSpPr>
        <p:spPr>
          <a:xfrm>
            <a:off x="588263" y="54991"/>
            <a:ext cx="11018520" cy="553998"/>
          </a:xfrm>
        </p:spPr>
        <p:txBody>
          <a:bodyPr/>
          <a:lstStyle/>
          <a:p>
            <a:r>
              <a:rPr lang="en-US"/>
              <a:t>Technical scenarios</a:t>
            </a:r>
          </a:p>
        </p:txBody>
      </p:sp>
      <p:sp>
        <p:nvSpPr>
          <p:cNvPr id="3" name="Rectangle: Rounded Corners 2">
            <a:extLst>
              <a:ext uri="{FF2B5EF4-FFF2-40B4-BE49-F238E27FC236}">
                <a16:creationId xmlns:a16="http://schemas.microsoft.com/office/drawing/2014/main" id="{79D8013D-3B38-59EB-CA42-E5CFF2D34951}"/>
              </a:ext>
            </a:extLst>
          </p:cNvPr>
          <p:cNvSpPr/>
          <p:nvPr/>
        </p:nvSpPr>
        <p:spPr bwMode="auto">
          <a:xfrm>
            <a:off x="75338" y="1326091"/>
            <a:ext cx="1562414" cy="806809"/>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59B8A63D-E0E4-A01E-FA31-BDB451C3F7FD}"/>
              </a:ext>
            </a:extLst>
          </p:cNvPr>
          <p:cNvCxnSpPr>
            <a:cxnSpLocks/>
            <a:stCxn id="3" idx="3"/>
          </p:cNvCxnSpPr>
          <p:nvPr/>
        </p:nvCxnSpPr>
        <p:spPr>
          <a:xfrm flipV="1">
            <a:off x="1637752" y="1701706"/>
            <a:ext cx="7781060" cy="27790"/>
          </a:xfrm>
          <a:prstGeom prst="straightConnector1">
            <a:avLst/>
          </a:prstGeom>
          <a:ln w="190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8959ECF-9346-703A-7C93-EBF39BE382BF}"/>
              </a:ext>
            </a:extLst>
          </p:cNvPr>
          <p:cNvCxnSpPr>
            <a:cxnSpLocks/>
          </p:cNvCxnSpPr>
          <p:nvPr/>
        </p:nvCxnSpPr>
        <p:spPr>
          <a:xfrm>
            <a:off x="1695263" y="3779365"/>
            <a:ext cx="7714975" cy="38388"/>
          </a:xfrm>
          <a:prstGeom prst="straightConnector1">
            <a:avLst/>
          </a:prstGeom>
          <a:ln w="190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39093CD-2FC0-C610-7B46-E89A6D692554}"/>
              </a:ext>
            </a:extLst>
          </p:cNvPr>
          <p:cNvCxnSpPr>
            <a:cxnSpLocks/>
          </p:cNvCxnSpPr>
          <p:nvPr/>
        </p:nvCxnSpPr>
        <p:spPr>
          <a:xfrm flipV="1">
            <a:off x="1637752" y="6143974"/>
            <a:ext cx="7777625" cy="25387"/>
          </a:xfrm>
          <a:prstGeom prst="straightConnector1">
            <a:avLst/>
          </a:prstGeom>
          <a:ln w="190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59483E6-9111-6742-6035-A85143929685}"/>
              </a:ext>
            </a:extLst>
          </p:cNvPr>
          <p:cNvCxnSpPr>
            <a:cxnSpLocks/>
          </p:cNvCxnSpPr>
          <p:nvPr/>
        </p:nvCxnSpPr>
        <p:spPr>
          <a:xfrm>
            <a:off x="1695263" y="5039691"/>
            <a:ext cx="7714975" cy="38388"/>
          </a:xfrm>
          <a:prstGeom prst="straightConnector1">
            <a:avLst/>
          </a:prstGeom>
          <a:ln w="190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E6D0433-C077-7F02-8E39-CD55D71ABDD9}"/>
              </a:ext>
            </a:extLst>
          </p:cNvPr>
          <p:cNvSpPr/>
          <p:nvPr/>
        </p:nvSpPr>
        <p:spPr bwMode="auto">
          <a:xfrm>
            <a:off x="9412259" y="1292531"/>
            <a:ext cx="2696321" cy="5422153"/>
          </a:xfrm>
          <a:prstGeom prst="rect">
            <a:avLst/>
          </a:prstGeom>
          <a:solidFill>
            <a:schemeClr val="accent3">
              <a:alpha val="10000"/>
            </a:schemeClr>
          </a:solidFill>
          <a:ln>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4AA1E635-86E7-60B0-D3C2-7FB87698C5EF}"/>
              </a:ext>
            </a:extLst>
          </p:cNvPr>
          <p:cNvCxnSpPr>
            <a:cxnSpLocks/>
          </p:cNvCxnSpPr>
          <p:nvPr/>
        </p:nvCxnSpPr>
        <p:spPr>
          <a:xfrm>
            <a:off x="0" y="1222833"/>
            <a:ext cx="12192000" cy="0"/>
          </a:xfrm>
          <a:prstGeom prst="line">
            <a:avLst/>
          </a:prstGeom>
          <a:ln>
            <a:solidFill>
              <a:schemeClr val="tx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A5C5840F-939B-13A3-FB9C-E007DA8785D0}"/>
              </a:ext>
            </a:extLst>
          </p:cNvPr>
          <p:cNvSpPr/>
          <p:nvPr/>
        </p:nvSpPr>
        <p:spPr bwMode="auto">
          <a:xfrm>
            <a:off x="368281" y="693719"/>
            <a:ext cx="1085242" cy="429768"/>
          </a:xfrm>
          <a:prstGeom prst="round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Times New Roman" panose="02020603050405020304" pitchFamily="18" charset="0"/>
                <a:cs typeface="Times New Roman" panose="02020603050405020304" pitchFamily="18" charset="0"/>
              </a:rPr>
              <a:t>Training Scenario</a:t>
            </a:r>
          </a:p>
        </p:txBody>
      </p:sp>
      <p:sp>
        <p:nvSpPr>
          <p:cNvPr id="11" name="Rectangle: Rounded Corners 10">
            <a:extLst>
              <a:ext uri="{FF2B5EF4-FFF2-40B4-BE49-F238E27FC236}">
                <a16:creationId xmlns:a16="http://schemas.microsoft.com/office/drawing/2014/main" id="{27033627-C2F6-A9CC-5FD1-9F8AD282CEFD}"/>
              </a:ext>
            </a:extLst>
          </p:cNvPr>
          <p:cNvSpPr/>
          <p:nvPr/>
        </p:nvSpPr>
        <p:spPr bwMode="auto">
          <a:xfrm>
            <a:off x="5737081" y="692694"/>
            <a:ext cx="1797317" cy="431818"/>
          </a:xfrm>
          <a:prstGeom prst="round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Times New Roman" panose="02020603050405020304" pitchFamily="18" charset="0"/>
                <a:cs typeface="Times New Roman" panose="02020603050405020304" pitchFamily="18" charset="0"/>
              </a:rPr>
              <a:t>Learning Platform</a:t>
            </a:r>
          </a:p>
        </p:txBody>
      </p:sp>
      <p:sp>
        <p:nvSpPr>
          <p:cNvPr id="12" name="Rectangle: Rounded Corners 11">
            <a:extLst>
              <a:ext uri="{FF2B5EF4-FFF2-40B4-BE49-F238E27FC236}">
                <a16:creationId xmlns:a16="http://schemas.microsoft.com/office/drawing/2014/main" id="{D807BA4F-6A2D-F54F-D233-644F98F6D3D3}"/>
              </a:ext>
            </a:extLst>
          </p:cNvPr>
          <p:cNvSpPr/>
          <p:nvPr/>
        </p:nvSpPr>
        <p:spPr bwMode="auto">
          <a:xfrm>
            <a:off x="9598497" y="692694"/>
            <a:ext cx="2281749" cy="431818"/>
          </a:xfrm>
          <a:prstGeom prst="round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Times New Roman" panose="02020603050405020304" pitchFamily="18" charset="0"/>
                <a:cs typeface="Times New Roman" panose="02020603050405020304" pitchFamily="18" charset="0"/>
              </a:rPr>
              <a:t>Learning Content Source</a:t>
            </a:r>
          </a:p>
        </p:txBody>
      </p:sp>
      <p:grpSp>
        <p:nvGrpSpPr>
          <p:cNvPr id="13" name="Group 12">
            <a:extLst>
              <a:ext uri="{FF2B5EF4-FFF2-40B4-BE49-F238E27FC236}">
                <a16:creationId xmlns:a16="http://schemas.microsoft.com/office/drawing/2014/main" id="{CAC2E11B-DCFB-5C51-72B1-0E86E5B303C9}"/>
              </a:ext>
            </a:extLst>
          </p:cNvPr>
          <p:cNvGrpSpPr/>
          <p:nvPr/>
        </p:nvGrpSpPr>
        <p:grpSpPr>
          <a:xfrm>
            <a:off x="9556662" y="1488441"/>
            <a:ext cx="2365421" cy="4984203"/>
            <a:chOff x="9554633" y="2412071"/>
            <a:chExt cx="2365421" cy="3941741"/>
          </a:xfrm>
        </p:grpSpPr>
        <p:sp>
          <p:nvSpPr>
            <p:cNvPr id="14" name="Rectangle: Rounded Corners 13">
              <a:extLst>
                <a:ext uri="{FF2B5EF4-FFF2-40B4-BE49-F238E27FC236}">
                  <a16:creationId xmlns:a16="http://schemas.microsoft.com/office/drawing/2014/main" id="{7F9082DF-C109-D803-EAEE-493BF0910BE2}"/>
                </a:ext>
              </a:extLst>
            </p:cNvPr>
            <p:cNvSpPr/>
            <p:nvPr/>
          </p:nvSpPr>
          <p:spPr bwMode="auto">
            <a:xfrm>
              <a:off x="9554633" y="2412071"/>
              <a:ext cx="2365421" cy="567296"/>
            </a:xfrm>
            <a:prstGeom prst="roundRect">
              <a:avLst/>
            </a:prstGeom>
            <a:solidFill>
              <a:schemeClr val="bg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Microsoft Learn</a:t>
              </a:r>
            </a:p>
          </p:txBody>
        </p:sp>
        <p:sp>
          <p:nvSpPr>
            <p:cNvPr id="15" name="Rectangle: Rounded Corners 14">
              <a:extLst>
                <a:ext uri="{FF2B5EF4-FFF2-40B4-BE49-F238E27FC236}">
                  <a16:creationId xmlns:a16="http://schemas.microsoft.com/office/drawing/2014/main" id="{42F1E52B-EF84-B208-9028-E367927F5441}"/>
                </a:ext>
              </a:extLst>
            </p:cNvPr>
            <p:cNvSpPr/>
            <p:nvPr/>
          </p:nvSpPr>
          <p:spPr bwMode="auto">
            <a:xfrm>
              <a:off x="9558602" y="3761849"/>
              <a:ext cx="2361452" cy="567296"/>
            </a:xfrm>
            <a:prstGeom prst="roundRect">
              <a:avLst/>
            </a:prstGeom>
            <a:solidFill>
              <a:schemeClr val="bg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LinkedIn Learning content</a:t>
              </a:r>
            </a:p>
          </p:txBody>
        </p:sp>
        <p:sp>
          <p:nvSpPr>
            <p:cNvPr id="16" name="Rectangle: Rounded Corners 15">
              <a:extLst>
                <a:ext uri="{FF2B5EF4-FFF2-40B4-BE49-F238E27FC236}">
                  <a16:creationId xmlns:a16="http://schemas.microsoft.com/office/drawing/2014/main" id="{951BCC1B-0698-89BC-4DEB-6E5FC4D7E8F8}"/>
                </a:ext>
              </a:extLst>
            </p:cNvPr>
            <p:cNvSpPr/>
            <p:nvPr/>
          </p:nvSpPr>
          <p:spPr bwMode="auto">
            <a:xfrm>
              <a:off x="9558602" y="3086960"/>
              <a:ext cx="2361452" cy="567296"/>
            </a:xfrm>
            <a:prstGeom prst="roundRect">
              <a:avLst/>
            </a:prstGeom>
            <a:solidFill>
              <a:schemeClr val="bg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Microsoft content platforms</a:t>
              </a:r>
            </a:p>
          </p:txBody>
        </p:sp>
        <p:sp>
          <p:nvSpPr>
            <p:cNvPr id="17" name="Rectangle: Rounded Corners 16">
              <a:extLst>
                <a:ext uri="{FF2B5EF4-FFF2-40B4-BE49-F238E27FC236}">
                  <a16:creationId xmlns:a16="http://schemas.microsoft.com/office/drawing/2014/main" id="{E9A27EDB-4314-D528-DD13-FEE1E15743C9}"/>
                </a:ext>
              </a:extLst>
            </p:cNvPr>
            <p:cNvSpPr/>
            <p:nvPr/>
          </p:nvSpPr>
          <p:spPr bwMode="auto">
            <a:xfrm>
              <a:off x="9558603" y="5111627"/>
              <a:ext cx="2361451" cy="567296"/>
            </a:xfrm>
            <a:prstGeom prst="roundRect">
              <a:avLst/>
            </a:prstGeom>
            <a:solidFill>
              <a:schemeClr val="bg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3</a:t>
              </a:r>
              <a:r>
                <a:rPr kumimoji="0" lang="en-US" sz="1200" b="1" i="0" u="none" strike="noStrike" kern="1200" cap="none" spc="0" normalizeH="0" baseline="3000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rd</a:t>
              </a:r>
              <a:r>
                <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 party content providers </a:t>
              </a:r>
              <a:r>
                <a:rPr kumimoji="0" lang="en-US" sz="1200" b="0"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(Skillsoft, Coursera, etc.)</a:t>
              </a:r>
            </a:p>
          </p:txBody>
        </p:sp>
        <p:sp>
          <p:nvSpPr>
            <p:cNvPr id="18" name="Rectangle: Rounded Corners 17">
              <a:extLst>
                <a:ext uri="{FF2B5EF4-FFF2-40B4-BE49-F238E27FC236}">
                  <a16:creationId xmlns:a16="http://schemas.microsoft.com/office/drawing/2014/main" id="{CCCBE72A-24B6-BFEE-A175-EEE27C3A5DE7}"/>
                </a:ext>
              </a:extLst>
            </p:cNvPr>
            <p:cNvSpPr/>
            <p:nvPr/>
          </p:nvSpPr>
          <p:spPr bwMode="auto">
            <a:xfrm>
              <a:off x="9558603" y="5786516"/>
              <a:ext cx="2361451" cy="567296"/>
            </a:xfrm>
            <a:prstGeom prst="roundRect">
              <a:avLst/>
            </a:prstGeom>
            <a:solidFill>
              <a:schemeClr val="bg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3</a:t>
              </a:r>
              <a:r>
                <a:rPr kumimoji="0" lang="en-US" sz="1200" b="1" i="0" u="none" strike="noStrike" kern="1200" cap="none" spc="0" normalizeH="0" baseline="3000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rd</a:t>
              </a:r>
              <a:r>
                <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 party LMS/LXP</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(SAP SF, Degreed, etc.)</a:t>
              </a:r>
            </a:p>
          </p:txBody>
        </p:sp>
        <p:sp>
          <p:nvSpPr>
            <p:cNvPr id="19" name="Rectangle: Rounded Corners 18">
              <a:extLst>
                <a:ext uri="{FF2B5EF4-FFF2-40B4-BE49-F238E27FC236}">
                  <a16:creationId xmlns:a16="http://schemas.microsoft.com/office/drawing/2014/main" id="{266FE0A4-1A72-0F00-94B2-045BE9042B97}"/>
                </a:ext>
              </a:extLst>
            </p:cNvPr>
            <p:cNvSpPr/>
            <p:nvPr/>
          </p:nvSpPr>
          <p:spPr bwMode="auto">
            <a:xfrm>
              <a:off x="9558602" y="4436738"/>
              <a:ext cx="2361451" cy="567296"/>
            </a:xfrm>
            <a:prstGeom prst="roundRect">
              <a:avLst/>
            </a:prstGeom>
            <a:solidFill>
              <a:schemeClr val="bg1"/>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82828">
                      <a:lumMod val="90000"/>
                      <a:lumOff val="10000"/>
                    </a:srgbClr>
                  </a:solidFill>
                  <a:effectLst/>
                  <a:uLnTx/>
                  <a:uFillTx/>
                  <a:latin typeface="Segoe UI"/>
                  <a:ea typeface="Times New Roman" panose="02020603050405020304" pitchFamily="18" charset="0"/>
                  <a:cs typeface="Times New Roman" panose="02020603050405020304" pitchFamily="18" charset="0"/>
                </a:rPr>
                <a:t>Custom content on SharePoint</a:t>
              </a:r>
            </a:p>
          </p:txBody>
        </p:sp>
      </p:grpSp>
      <p:sp>
        <p:nvSpPr>
          <p:cNvPr id="20" name="Rectangle: Rounded Corners 19">
            <a:extLst>
              <a:ext uri="{FF2B5EF4-FFF2-40B4-BE49-F238E27FC236}">
                <a16:creationId xmlns:a16="http://schemas.microsoft.com/office/drawing/2014/main" id="{8636B3D1-ED54-1E2F-E0B5-A93321C4ADC7}"/>
              </a:ext>
            </a:extLst>
          </p:cNvPr>
          <p:cNvSpPr/>
          <p:nvPr/>
        </p:nvSpPr>
        <p:spPr bwMode="auto">
          <a:xfrm>
            <a:off x="4150118" y="692694"/>
            <a:ext cx="1085242" cy="431818"/>
          </a:xfrm>
          <a:prstGeom prst="round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Times New Roman" panose="02020603050405020304" pitchFamily="18" charset="0"/>
                <a:cs typeface="Times New Roman" panose="02020603050405020304" pitchFamily="18" charset="0"/>
              </a:rPr>
              <a:t>Learner identity</a:t>
            </a:r>
          </a:p>
        </p:txBody>
      </p:sp>
      <p:sp>
        <p:nvSpPr>
          <p:cNvPr id="21" name="Rectangle: Rounded Corners 20">
            <a:extLst>
              <a:ext uri="{FF2B5EF4-FFF2-40B4-BE49-F238E27FC236}">
                <a16:creationId xmlns:a16="http://schemas.microsoft.com/office/drawing/2014/main" id="{DA682337-F9B2-3089-9F1D-447011D24CC1}"/>
              </a:ext>
            </a:extLst>
          </p:cNvPr>
          <p:cNvSpPr/>
          <p:nvPr/>
        </p:nvSpPr>
        <p:spPr bwMode="auto">
          <a:xfrm>
            <a:off x="7886920" y="1545280"/>
            <a:ext cx="1005840" cy="457200"/>
          </a:xfrm>
          <a:prstGeom prst="roundRect">
            <a:avLst/>
          </a:prstGeom>
          <a:solidFill>
            <a:schemeClr val="accent1">
              <a:lumMod val="40000"/>
              <a:lumOff val="60000"/>
            </a:schemeClr>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Connects to all</a:t>
            </a:r>
          </a:p>
        </p:txBody>
      </p:sp>
      <p:grpSp>
        <p:nvGrpSpPr>
          <p:cNvPr id="22" name="Group 21">
            <a:extLst>
              <a:ext uri="{FF2B5EF4-FFF2-40B4-BE49-F238E27FC236}">
                <a16:creationId xmlns:a16="http://schemas.microsoft.com/office/drawing/2014/main" id="{6945CF17-BA6E-CDA9-6477-00A706C53050}"/>
              </a:ext>
            </a:extLst>
          </p:cNvPr>
          <p:cNvGrpSpPr/>
          <p:nvPr/>
        </p:nvGrpSpPr>
        <p:grpSpPr>
          <a:xfrm>
            <a:off x="4052659" y="1306642"/>
            <a:ext cx="1280160" cy="934476"/>
            <a:chOff x="4163693" y="4301661"/>
            <a:chExt cx="1150924" cy="1414945"/>
          </a:xfrm>
        </p:grpSpPr>
        <p:sp>
          <p:nvSpPr>
            <p:cNvPr id="23" name="Rectangle 22">
              <a:extLst>
                <a:ext uri="{FF2B5EF4-FFF2-40B4-BE49-F238E27FC236}">
                  <a16:creationId xmlns:a16="http://schemas.microsoft.com/office/drawing/2014/main" id="{86B26F1F-7EE7-1926-0A6D-2CAA3ACE4671}"/>
                </a:ext>
              </a:extLst>
            </p:cNvPr>
            <p:cNvSpPr/>
            <p:nvPr/>
          </p:nvSpPr>
          <p:spPr bwMode="auto">
            <a:xfrm>
              <a:off x="4163693" y="4301661"/>
              <a:ext cx="1150924" cy="1414945"/>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4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Azure Active Directory</a:t>
              </a:r>
            </a:p>
          </p:txBody>
        </p:sp>
        <p:pic>
          <p:nvPicPr>
            <p:cNvPr id="24" name="Picture 2" descr="See the source image">
              <a:extLst>
                <a:ext uri="{FF2B5EF4-FFF2-40B4-BE49-F238E27FC236}">
                  <a16:creationId xmlns:a16="http://schemas.microsoft.com/office/drawing/2014/main" id="{7D055EA0-2AFC-F5EC-F798-A4787761F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452" y="4358792"/>
              <a:ext cx="347173" cy="598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52B24F65-39C8-31B7-AA97-CA7DAECC25CB}"/>
              </a:ext>
            </a:extLst>
          </p:cNvPr>
          <p:cNvGrpSpPr/>
          <p:nvPr/>
        </p:nvGrpSpPr>
        <p:grpSpPr>
          <a:xfrm>
            <a:off x="83420" y="3340222"/>
            <a:ext cx="1650923" cy="943362"/>
            <a:chOff x="80547" y="2448665"/>
            <a:chExt cx="1650923" cy="943362"/>
          </a:xfrm>
        </p:grpSpPr>
        <p:sp>
          <p:nvSpPr>
            <p:cNvPr id="26" name="Rectangle: Rounded Corners 25">
              <a:extLst>
                <a:ext uri="{FF2B5EF4-FFF2-40B4-BE49-F238E27FC236}">
                  <a16:creationId xmlns:a16="http://schemas.microsoft.com/office/drawing/2014/main" id="{F5184285-BAA3-5C24-C8B1-12939BFF133A}"/>
                </a:ext>
              </a:extLst>
            </p:cNvPr>
            <p:cNvSpPr/>
            <p:nvPr/>
          </p:nvSpPr>
          <p:spPr bwMode="auto">
            <a:xfrm>
              <a:off x="80547" y="2448665"/>
              <a:ext cx="1613979" cy="943362"/>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376651D1-9826-7E94-57D3-F882DC552880}"/>
                </a:ext>
              </a:extLst>
            </p:cNvPr>
            <p:cNvSpPr>
              <a:spLocks/>
            </p:cNvSpPr>
            <p:nvPr/>
          </p:nvSpPr>
          <p:spPr bwMode="auto">
            <a:xfrm>
              <a:off x="120967" y="2614135"/>
              <a:ext cx="1610503" cy="284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t" anchorCtr="0" forceAA="0" compatLnSpc="1">
              <a:prstTxWarp prst="textNoShape">
                <a:avLst/>
              </a:prstTxWarp>
              <a:noAutofit/>
            </a:bodyPr>
            <a:lstStyle/>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No M365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Has Azure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High bandwidth</a:t>
              </a:r>
            </a:p>
          </p:txBody>
        </p:sp>
        <p:grpSp>
          <p:nvGrpSpPr>
            <p:cNvPr id="28" name="Group 27">
              <a:extLst>
                <a:ext uri="{FF2B5EF4-FFF2-40B4-BE49-F238E27FC236}">
                  <a16:creationId xmlns:a16="http://schemas.microsoft.com/office/drawing/2014/main" id="{D2A8AF23-9199-2C25-3F42-232D5EA2C330}"/>
                </a:ext>
              </a:extLst>
            </p:cNvPr>
            <p:cNvGrpSpPr/>
            <p:nvPr/>
          </p:nvGrpSpPr>
          <p:grpSpPr>
            <a:xfrm>
              <a:off x="130815" y="2846589"/>
              <a:ext cx="148088" cy="136659"/>
              <a:chOff x="1757402" y="2971213"/>
              <a:chExt cx="914400" cy="914400"/>
            </a:xfrm>
          </p:grpSpPr>
          <p:sp>
            <p:nvSpPr>
              <p:cNvPr id="35" name="Oval 34">
                <a:extLst>
                  <a:ext uri="{FF2B5EF4-FFF2-40B4-BE49-F238E27FC236}">
                    <a16:creationId xmlns:a16="http://schemas.microsoft.com/office/drawing/2014/main" id="{C19DF432-4824-D408-ACA7-11AD9EDF0B2B}"/>
                  </a:ext>
                </a:extLst>
              </p:cNvPr>
              <p:cNvSpPr/>
              <p:nvPr/>
            </p:nvSpPr>
            <p:spPr bwMode="auto">
              <a:xfrm>
                <a:off x="1757402" y="2971213"/>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36" name="Graphic 35" descr="Checkmark with solid fill">
                <a:extLst>
                  <a:ext uri="{FF2B5EF4-FFF2-40B4-BE49-F238E27FC236}">
                    <a16:creationId xmlns:a16="http://schemas.microsoft.com/office/drawing/2014/main" id="{265D5DE7-9207-1133-2B78-729D24A8FB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811" y="3088622"/>
                <a:ext cx="679582" cy="679582"/>
              </a:xfrm>
              <a:prstGeom prst="rect">
                <a:avLst/>
              </a:prstGeom>
            </p:spPr>
          </p:pic>
        </p:grpSp>
        <p:grpSp>
          <p:nvGrpSpPr>
            <p:cNvPr id="29" name="Group 28">
              <a:extLst>
                <a:ext uri="{FF2B5EF4-FFF2-40B4-BE49-F238E27FC236}">
                  <a16:creationId xmlns:a16="http://schemas.microsoft.com/office/drawing/2014/main" id="{B9080C74-680D-E405-9260-3E3622C3CDCB}"/>
                </a:ext>
              </a:extLst>
            </p:cNvPr>
            <p:cNvGrpSpPr/>
            <p:nvPr/>
          </p:nvGrpSpPr>
          <p:grpSpPr>
            <a:xfrm>
              <a:off x="134564" y="2659104"/>
              <a:ext cx="148088" cy="136659"/>
              <a:chOff x="2938447" y="2971213"/>
              <a:chExt cx="914400" cy="914400"/>
            </a:xfrm>
          </p:grpSpPr>
          <p:sp>
            <p:nvSpPr>
              <p:cNvPr id="33" name="Oval 32">
                <a:extLst>
                  <a:ext uri="{FF2B5EF4-FFF2-40B4-BE49-F238E27FC236}">
                    <a16:creationId xmlns:a16="http://schemas.microsoft.com/office/drawing/2014/main" id="{5AF81D1F-B4FE-0FC7-61A5-7059E230AF21}"/>
                  </a:ext>
                </a:extLst>
              </p:cNvPr>
              <p:cNvSpPr/>
              <p:nvPr/>
            </p:nvSpPr>
            <p:spPr bwMode="auto">
              <a:xfrm>
                <a:off x="2938447" y="2971213"/>
                <a:ext cx="914400" cy="914400"/>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34" name="Graphic 33" descr="Close with solid fill">
                <a:extLst>
                  <a:ext uri="{FF2B5EF4-FFF2-40B4-BE49-F238E27FC236}">
                    <a16:creationId xmlns:a16="http://schemas.microsoft.com/office/drawing/2014/main" id="{58E54288-12C1-DAA5-1F2B-8FF1B8BAE9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4734" y="3047500"/>
                <a:ext cx="761826" cy="761826"/>
              </a:xfrm>
              <a:prstGeom prst="rect">
                <a:avLst/>
              </a:prstGeom>
            </p:spPr>
          </p:pic>
        </p:grpSp>
        <p:grpSp>
          <p:nvGrpSpPr>
            <p:cNvPr id="30" name="Group 29">
              <a:extLst>
                <a:ext uri="{FF2B5EF4-FFF2-40B4-BE49-F238E27FC236}">
                  <a16:creationId xmlns:a16="http://schemas.microsoft.com/office/drawing/2014/main" id="{C42FFC6A-F09A-C2FA-48DF-9A726F71F027}"/>
                </a:ext>
              </a:extLst>
            </p:cNvPr>
            <p:cNvGrpSpPr/>
            <p:nvPr/>
          </p:nvGrpSpPr>
          <p:grpSpPr>
            <a:xfrm>
              <a:off x="134564" y="3034075"/>
              <a:ext cx="148088" cy="136659"/>
              <a:chOff x="2938447" y="2971213"/>
              <a:chExt cx="914400" cy="914400"/>
            </a:xfrm>
          </p:grpSpPr>
          <p:sp>
            <p:nvSpPr>
              <p:cNvPr id="31" name="Oval 30">
                <a:extLst>
                  <a:ext uri="{FF2B5EF4-FFF2-40B4-BE49-F238E27FC236}">
                    <a16:creationId xmlns:a16="http://schemas.microsoft.com/office/drawing/2014/main" id="{0C6ADD94-ECC7-D963-8ACB-48E89185B859}"/>
                  </a:ext>
                </a:extLst>
              </p:cNvPr>
              <p:cNvSpPr/>
              <p:nvPr/>
            </p:nvSpPr>
            <p:spPr bwMode="auto">
              <a:xfrm>
                <a:off x="2938447" y="2971213"/>
                <a:ext cx="914400" cy="914400"/>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32" name="Graphic 31" descr="Close with solid fill">
                <a:extLst>
                  <a:ext uri="{FF2B5EF4-FFF2-40B4-BE49-F238E27FC236}">
                    <a16:creationId xmlns:a16="http://schemas.microsoft.com/office/drawing/2014/main" id="{6F241CB2-052A-B22C-635D-E38B90E6B2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4734" y="3047500"/>
                <a:ext cx="761826" cy="761826"/>
              </a:xfrm>
              <a:prstGeom prst="rect">
                <a:avLst/>
              </a:prstGeom>
            </p:spPr>
          </p:pic>
        </p:grpSp>
      </p:grpSp>
      <p:grpSp>
        <p:nvGrpSpPr>
          <p:cNvPr id="37" name="Group 36">
            <a:extLst>
              <a:ext uri="{FF2B5EF4-FFF2-40B4-BE49-F238E27FC236}">
                <a16:creationId xmlns:a16="http://schemas.microsoft.com/office/drawing/2014/main" id="{50C9FD01-EA65-0A28-DAD1-316E5EB3873B}"/>
              </a:ext>
            </a:extLst>
          </p:cNvPr>
          <p:cNvGrpSpPr/>
          <p:nvPr/>
        </p:nvGrpSpPr>
        <p:grpSpPr>
          <a:xfrm>
            <a:off x="72480" y="1319901"/>
            <a:ext cx="1553616" cy="543349"/>
            <a:chOff x="160912" y="1576546"/>
            <a:chExt cx="1553616" cy="543349"/>
          </a:xfrm>
        </p:grpSpPr>
        <p:sp>
          <p:nvSpPr>
            <p:cNvPr id="38" name="Rectangle 37">
              <a:extLst>
                <a:ext uri="{FF2B5EF4-FFF2-40B4-BE49-F238E27FC236}">
                  <a16:creationId xmlns:a16="http://schemas.microsoft.com/office/drawing/2014/main" id="{0D3E17F7-138D-3375-E6CD-703203F15D35}"/>
                </a:ext>
              </a:extLst>
            </p:cNvPr>
            <p:cNvSpPr>
              <a:spLocks/>
            </p:cNvSpPr>
            <p:nvPr/>
          </p:nvSpPr>
          <p:spPr bwMode="auto">
            <a:xfrm>
              <a:off x="160912" y="1576546"/>
              <a:ext cx="1553616" cy="3454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t" anchorCtr="0" forceAA="0" compatLnSpc="1">
              <a:prstTxWarp prst="textNoShape">
                <a:avLst/>
              </a:prstTxWarp>
              <a:noAutofit/>
            </a:bodyPr>
            <a:lstStyle/>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Has M365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No Azure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High bandwidth</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No custom content</a:t>
              </a:r>
            </a:p>
          </p:txBody>
        </p:sp>
        <p:grpSp>
          <p:nvGrpSpPr>
            <p:cNvPr id="39" name="Group 38">
              <a:extLst>
                <a:ext uri="{FF2B5EF4-FFF2-40B4-BE49-F238E27FC236}">
                  <a16:creationId xmlns:a16="http://schemas.microsoft.com/office/drawing/2014/main" id="{502835A0-9C8F-5ACC-B12D-A22F874A1F80}"/>
                </a:ext>
              </a:extLst>
            </p:cNvPr>
            <p:cNvGrpSpPr/>
            <p:nvPr/>
          </p:nvGrpSpPr>
          <p:grpSpPr>
            <a:xfrm>
              <a:off x="200633" y="1983236"/>
              <a:ext cx="136659" cy="136659"/>
              <a:chOff x="1757402" y="2971213"/>
              <a:chExt cx="914400" cy="914400"/>
            </a:xfrm>
          </p:grpSpPr>
          <p:sp>
            <p:nvSpPr>
              <p:cNvPr id="46" name="Oval 45">
                <a:extLst>
                  <a:ext uri="{FF2B5EF4-FFF2-40B4-BE49-F238E27FC236}">
                    <a16:creationId xmlns:a16="http://schemas.microsoft.com/office/drawing/2014/main" id="{1C010E69-A975-1484-1E55-3B1AF918312E}"/>
                  </a:ext>
                </a:extLst>
              </p:cNvPr>
              <p:cNvSpPr/>
              <p:nvPr/>
            </p:nvSpPr>
            <p:spPr bwMode="auto">
              <a:xfrm>
                <a:off x="1757402" y="2971213"/>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47" name="Graphic 46" descr="Checkmark with solid fill">
                <a:extLst>
                  <a:ext uri="{FF2B5EF4-FFF2-40B4-BE49-F238E27FC236}">
                    <a16:creationId xmlns:a16="http://schemas.microsoft.com/office/drawing/2014/main" id="{F49A7667-D4CF-6656-D114-B7BCD73EF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811" y="3088622"/>
                <a:ext cx="679582" cy="679582"/>
              </a:xfrm>
              <a:prstGeom prst="rect">
                <a:avLst/>
              </a:prstGeom>
            </p:spPr>
          </p:pic>
        </p:grpSp>
        <p:grpSp>
          <p:nvGrpSpPr>
            <p:cNvPr id="40" name="Group 39">
              <a:extLst>
                <a:ext uri="{FF2B5EF4-FFF2-40B4-BE49-F238E27FC236}">
                  <a16:creationId xmlns:a16="http://schemas.microsoft.com/office/drawing/2014/main" id="{A927672E-36F7-CE5C-59C3-200F4FEE3CD2}"/>
                </a:ext>
              </a:extLst>
            </p:cNvPr>
            <p:cNvGrpSpPr/>
            <p:nvPr/>
          </p:nvGrpSpPr>
          <p:grpSpPr>
            <a:xfrm>
              <a:off x="207704" y="1809782"/>
              <a:ext cx="136659" cy="136659"/>
              <a:chOff x="2938447" y="2971213"/>
              <a:chExt cx="914400" cy="914400"/>
            </a:xfrm>
          </p:grpSpPr>
          <p:sp>
            <p:nvSpPr>
              <p:cNvPr id="44" name="Oval 43">
                <a:extLst>
                  <a:ext uri="{FF2B5EF4-FFF2-40B4-BE49-F238E27FC236}">
                    <a16:creationId xmlns:a16="http://schemas.microsoft.com/office/drawing/2014/main" id="{60CC6C71-6D53-FBF8-B05A-B32BCCD6A331}"/>
                  </a:ext>
                </a:extLst>
              </p:cNvPr>
              <p:cNvSpPr/>
              <p:nvPr/>
            </p:nvSpPr>
            <p:spPr bwMode="auto">
              <a:xfrm>
                <a:off x="2938447" y="2971213"/>
                <a:ext cx="914400" cy="914400"/>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45" name="Graphic 44" descr="Close with solid fill">
                <a:extLst>
                  <a:ext uri="{FF2B5EF4-FFF2-40B4-BE49-F238E27FC236}">
                    <a16:creationId xmlns:a16="http://schemas.microsoft.com/office/drawing/2014/main" id="{CD7B4229-074D-9290-F9C0-6D808BC877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4734" y="3047500"/>
                <a:ext cx="761826" cy="761826"/>
              </a:xfrm>
              <a:prstGeom prst="rect">
                <a:avLst/>
              </a:prstGeom>
            </p:spPr>
          </p:pic>
        </p:grpSp>
        <p:grpSp>
          <p:nvGrpSpPr>
            <p:cNvPr id="41" name="Group 40">
              <a:extLst>
                <a:ext uri="{FF2B5EF4-FFF2-40B4-BE49-F238E27FC236}">
                  <a16:creationId xmlns:a16="http://schemas.microsoft.com/office/drawing/2014/main" id="{A330A02E-4ADF-7164-952F-AE8A426F5C2E}"/>
                </a:ext>
              </a:extLst>
            </p:cNvPr>
            <p:cNvGrpSpPr/>
            <p:nvPr/>
          </p:nvGrpSpPr>
          <p:grpSpPr>
            <a:xfrm>
              <a:off x="207704" y="1622297"/>
              <a:ext cx="136659" cy="136659"/>
              <a:chOff x="1757402" y="2971213"/>
              <a:chExt cx="914400" cy="914400"/>
            </a:xfrm>
          </p:grpSpPr>
          <p:sp>
            <p:nvSpPr>
              <p:cNvPr id="42" name="Oval 41">
                <a:extLst>
                  <a:ext uri="{FF2B5EF4-FFF2-40B4-BE49-F238E27FC236}">
                    <a16:creationId xmlns:a16="http://schemas.microsoft.com/office/drawing/2014/main" id="{8DCD75EF-83A1-9D58-F0C4-E07104473F00}"/>
                  </a:ext>
                </a:extLst>
              </p:cNvPr>
              <p:cNvSpPr/>
              <p:nvPr/>
            </p:nvSpPr>
            <p:spPr bwMode="auto">
              <a:xfrm>
                <a:off x="1757402" y="2971213"/>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43" name="Graphic 42" descr="Checkmark with solid fill">
                <a:extLst>
                  <a:ext uri="{FF2B5EF4-FFF2-40B4-BE49-F238E27FC236}">
                    <a16:creationId xmlns:a16="http://schemas.microsoft.com/office/drawing/2014/main" id="{4316F809-0543-BD6B-2A73-FC0E562F8D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811" y="3088622"/>
                <a:ext cx="679582" cy="679582"/>
              </a:xfrm>
              <a:prstGeom prst="rect">
                <a:avLst/>
              </a:prstGeom>
            </p:spPr>
          </p:pic>
        </p:grpSp>
      </p:grpSp>
      <p:sp>
        <p:nvSpPr>
          <p:cNvPr id="48" name="Rectangle 47">
            <a:extLst>
              <a:ext uri="{FF2B5EF4-FFF2-40B4-BE49-F238E27FC236}">
                <a16:creationId xmlns:a16="http://schemas.microsoft.com/office/drawing/2014/main" id="{1D7A4AB8-A255-757F-1319-2D083CF3FA5C}"/>
              </a:ext>
            </a:extLst>
          </p:cNvPr>
          <p:cNvSpPr/>
          <p:nvPr/>
        </p:nvSpPr>
        <p:spPr bwMode="auto">
          <a:xfrm>
            <a:off x="5810758" y="3313287"/>
            <a:ext cx="1645920" cy="952512"/>
          </a:xfrm>
          <a:prstGeom prst="rect">
            <a:avLst/>
          </a:prstGeom>
          <a:solidFill>
            <a:schemeClr val="bg1">
              <a:lumMod val="95000"/>
            </a:schemeClr>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Microsoft Community Training (MCT) </a:t>
            </a:r>
          </a:p>
        </p:txBody>
      </p:sp>
      <p:sp>
        <p:nvSpPr>
          <p:cNvPr id="49" name="Rectangle: Rounded Corners 48">
            <a:extLst>
              <a:ext uri="{FF2B5EF4-FFF2-40B4-BE49-F238E27FC236}">
                <a16:creationId xmlns:a16="http://schemas.microsoft.com/office/drawing/2014/main" id="{ABBD4713-E471-4E2B-130B-77B21213D916}"/>
              </a:ext>
            </a:extLst>
          </p:cNvPr>
          <p:cNvSpPr/>
          <p:nvPr/>
        </p:nvSpPr>
        <p:spPr bwMode="auto">
          <a:xfrm>
            <a:off x="7884899" y="3579993"/>
            <a:ext cx="1005840" cy="457200"/>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Connects to some</a:t>
            </a:r>
          </a:p>
        </p:txBody>
      </p:sp>
      <p:sp>
        <p:nvSpPr>
          <p:cNvPr id="50" name="Rectangle 49">
            <a:extLst>
              <a:ext uri="{FF2B5EF4-FFF2-40B4-BE49-F238E27FC236}">
                <a16:creationId xmlns:a16="http://schemas.microsoft.com/office/drawing/2014/main" id="{F0BC651D-5F7A-238D-B70F-41318D8446B2}"/>
              </a:ext>
            </a:extLst>
          </p:cNvPr>
          <p:cNvSpPr/>
          <p:nvPr/>
        </p:nvSpPr>
        <p:spPr bwMode="auto">
          <a:xfrm>
            <a:off x="4050638" y="3321690"/>
            <a:ext cx="1280160" cy="935707"/>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3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Flexible</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Phone number</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ADB2C </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Custom Auth</a:t>
            </a:r>
          </a:p>
        </p:txBody>
      </p:sp>
      <p:sp>
        <p:nvSpPr>
          <p:cNvPr id="51" name="Rectangle 50">
            <a:extLst>
              <a:ext uri="{FF2B5EF4-FFF2-40B4-BE49-F238E27FC236}">
                <a16:creationId xmlns:a16="http://schemas.microsoft.com/office/drawing/2014/main" id="{B8E2A14D-F30D-BF80-7052-1610A109695A}"/>
              </a:ext>
            </a:extLst>
          </p:cNvPr>
          <p:cNvSpPr/>
          <p:nvPr/>
        </p:nvSpPr>
        <p:spPr bwMode="auto">
          <a:xfrm>
            <a:off x="5810758" y="4470041"/>
            <a:ext cx="1645920" cy="991295"/>
          </a:xfrm>
          <a:prstGeom prst="rect">
            <a:avLst/>
          </a:prstGeom>
          <a:solidFill>
            <a:schemeClr val="bg1">
              <a:lumMod val="95000"/>
            </a:schemeClr>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Viva for Employees  + MCT for non-employees (gig workers/vendors)</a:t>
            </a:r>
          </a:p>
        </p:txBody>
      </p:sp>
      <p:sp>
        <p:nvSpPr>
          <p:cNvPr id="52" name="Rectangle: Rounded Corners 51">
            <a:extLst>
              <a:ext uri="{FF2B5EF4-FFF2-40B4-BE49-F238E27FC236}">
                <a16:creationId xmlns:a16="http://schemas.microsoft.com/office/drawing/2014/main" id="{97AB29B4-CE8C-DBFE-080B-D6F9DAF6BC90}"/>
              </a:ext>
            </a:extLst>
          </p:cNvPr>
          <p:cNvSpPr/>
          <p:nvPr/>
        </p:nvSpPr>
        <p:spPr bwMode="auto">
          <a:xfrm>
            <a:off x="7884899" y="4743323"/>
            <a:ext cx="1005840" cy="657202"/>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Connects depending on role</a:t>
            </a:r>
          </a:p>
        </p:txBody>
      </p:sp>
      <p:sp>
        <p:nvSpPr>
          <p:cNvPr id="53" name="Rectangle 52">
            <a:extLst>
              <a:ext uri="{FF2B5EF4-FFF2-40B4-BE49-F238E27FC236}">
                <a16:creationId xmlns:a16="http://schemas.microsoft.com/office/drawing/2014/main" id="{B4B45DB9-A3F2-63E2-BA56-293917A78459}"/>
              </a:ext>
            </a:extLst>
          </p:cNvPr>
          <p:cNvSpPr/>
          <p:nvPr/>
        </p:nvSpPr>
        <p:spPr bwMode="auto">
          <a:xfrm>
            <a:off x="4050638" y="4452077"/>
            <a:ext cx="1280160" cy="1035933"/>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3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Flexible</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AAD, ADB2C</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Phone number</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Custom Auth</a:t>
            </a:r>
          </a:p>
        </p:txBody>
      </p:sp>
      <p:grpSp>
        <p:nvGrpSpPr>
          <p:cNvPr id="145" name="Group 144">
            <a:extLst>
              <a:ext uri="{FF2B5EF4-FFF2-40B4-BE49-F238E27FC236}">
                <a16:creationId xmlns:a16="http://schemas.microsoft.com/office/drawing/2014/main" id="{A404DB00-3888-1493-0CFA-1F9BDF88F919}"/>
              </a:ext>
            </a:extLst>
          </p:cNvPr>
          <p:cNvGrpSpPr/>
          <p:nvPr/>
        </p:nvGrpSpPr>
        <p:grpSpPr>
          <a:xfrm>
            <a:off x="81399" y="4705484"/>
            <a:ext cx="1736802" cy="675693"/>
            <a:chOff x="81399" y="4705484"/>
            <a:chExt cx="1736802" cy="675693"/>
          </a:xfrm>
        </p:grpSpPr>
        <p:sp>
          <p:nvSpPr>
            <p:cNvPr id="55" name="Rectangle: Rounded Corners 54">
              <a:extLst>
                <a:ext uri="{FF2B5EF4-FFF2-40B4-BE49-F238E27FC236}">
                  <a16:creationId xmlns:a16="http://schemas.microsoft.com/office/drawing/2014/main" id="{2B8DB724-1925-B4AC-200B-8EDC668A1FEC}"/>
                </a:ext>
              </a:extLst>
            </p:cNvPr>
            <p:cNvSpPr/>
            <p:nvPr/>
          </p:nvSpPr>
          <p:spPr bwMode="auto">
            <a:xfrm>
              <a:off x="81399" y="4705484"/>
              <a:ext cx="1613979" cy="675693"/>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0E75FB35-787F-BEF7-1543-E3F5EB0E6B38}"/>
                </a:ext>
              </a:extLst>
            </p:cNvPr>
            <p:cNvSpPr>
              <a:spLocks/>
            </p:cNvSpPr>
            <p:nvPr/>
          </p:nvSpPr>
          <p:spPr bwMode="auto">
            <a:xfrm>
              <a:off x="115676" y="4734416"/>
              <a:ext cx="1702525" cy="284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t" anchorCtr="0" forceAA="0" compatLnSpc="1">
              <a:prstTxWarp prst="textNoShape">
                <a:avLst/>
              </a:prstTxWarp>
              <a:noAutofit/>
            </a:bodyPr>
            <a:lstStyle/>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Has M365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Has Azure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High bandwidth</a:t>
              </a:r>
            </a:p>
          </p:txBody>
        </p:sp>
        <p:grpSp>
          <p:nvGrpSpPr>
            <p:cNvPr id="57" name="Group 56">
              <a:extLst>
                <a:ext uri="{FF2B5EF4-FFF2-40B4-BE49-F238E27FC236}">
                  <a16:creationId xmlns:a16="http://schemas.microsoft.com/office/drawing/2014/main" id="{630AFFEA-0DCA-99C4-9196-5BBC6885081E}"/>
                </a:ext>
              </a:extLst>
            </p:cNvPr>
            <p:cNvGrpSpPr/>
            <p:nvPr/>
          </p:nvGrpSpPr>
          <p:grpSpPr>
            <a:xfrm>
              <a:off x="139083" y="4992439"/>
              <a:ext cx="136659" cy="136659"/>
              <a:chOff x="1757402" y="2971213"/>
              <a:chExt cx="914400" cy="914400"/>
            </a:xfrm>
          </p:grpSpPr>
          <p:sp>
            <p:nvSpPr>
              <p:cNvPr id="64" name="Oval 63">
                <a:extLst>
                  <a:ext uri="{FF2B5EF4-FFF2-40B4-BE49-F238E27FC236}">
                    <a16:creationId xmlns:a16="http://schemas.microsoft.com/office/drawing/2014/main" id="{84CC9643-3573-6DC2-E1BF-7C28A35782B0}"/>
                  </a:ext>
                </a:extLst>
              </p:cNvPr>
              <p:cNvSpPr/>
              <p:nvPr/>
            </p:nvSpPr>
            <p:spPr bwMode="auto">
              <a:xfrm>
                <a:off x="1757402" y="2971213"/>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65" name="Graphic 64" descr="Checkmark with solid fill">
                <a:extLst>
                  <a:ext uri="{FF2B5EF4-FFF2-40B4-BE49-F238E27FC236}">
                    <a16:creationId xmlns:a16="http://schemas.microsoft.com/office/drawing/2014/main" id="{69B86ED9-ED85-D2AB-7CB9-B147F1539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811" y="3088622"/>
                <a:ext cx="679582" cy="679582"/>
              </a:xfrm>
              <a:prstGeom prst="rect">
                <a:avLst/>
              </a:prstGeom>
            </p:spPr>
          </p:pic>
        </p:grpSp>
        <p:grpSp>
          <p:nvGrpSpPr>
            <p:cNvPr id="58" name="Group 57">
              <a:extLst>
                <a:ext uri="{FF2B5EF4-FFF2-40B4-BE49-F238E27FC236}">
                  <a16:creationId xmlns:a16="http://schemas.microsoft.com/office/drawing/2014/main" id="{335E2166-4259-67FA-13D7-542A7DE9349E}"/>
                </a:ext>
              </a:extLst>
            </p:cNvPr>
            <p:cNvGrpSpPr/>
            <p:nvPr/>
          </p:nvGrpSpPr>
          <p:grpSpPr>
            <a:xfrm>
              <a:off x="144653" y="5179924"/>
              <a:ext cx="136659" cy="136659"/>
              <a:chOff x="2938447" y="2971213"/>
              <a:chExt cx="914400" cy="914400"/>
            </a:xfrm>
          </p:grpSpPr>
          <p:sp>
            <p:nvSpPr>
              <p:cNvPr id="62" name="Oval 61">
                <a:extLst>
                  <a:ext uri="{FF2B5EF4-FFF2-40B4-BE49-F238E27FC236}">
                    <a16:creationId xmlns:a16="http://schemas.microsoft.com/office/drawing/2014/main" id="{AF0BB456-7B30-16A7-8375-4AB9DF750AE0}"/>
                  </a:ext>
                </a:extLst>
              </p:cNvPr>
              <p:cNvSpPr/>
              <p:nvPr/>
            </p:nvSpPr>
            <p:spPr bwMode="auto">
              <a:xfrm>
                <a:off x="2938447" y="2971213"/>
                <a:ext cx="914400" cy="914400"/>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63" name="Graphic 62" descr="Close with solid fill">
                <a:extLst>
                  <a:ext uri="{FF2B5EF4-FFF2-40B4-BE49-F238E27FC236}">
                    <a16:creationId xmlns:a16="http://schemas.microsoft.com/office/drawing/2014/main" id="{9CA215C7-3B44-F6A7-1856-CB5919C24B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4734" y="3047500"/>
                <a:ext cx="761826" cy="761826"/>
              </a:xfrm>
              <a:prstGeom prst="rect">
                <a:avLst/>
              </a:prstGeom>
            </p:spPr>
          </p:pic>
        </p:grpSp>
        <p:grpSp>
          <p:nvGrpSpPr>
            <p:cNvPr id="59" name="Group 58">
              <a:extLst>
                <a:ext uri="{FF2B5EF4-FFF2-40B4-BE49-F238E27FC236}">
                  <a16:creationId xmlns:a16="http://schemas.microsoft.com/office/drawing/2014/main" id="{6754EE8A-F56D-A914-9593-927A7E220ACC}"/>
                </a:ext>
              </a:extLst>
            </p:cNvPr>
            <p:cNvGrpSpPr/>
            <p:nvPr/>
          </p:nvGrpSpPr>
          <p:grpSpPr>
            <a:xfrm>
              <a:off x="141682" y="4804953"/>
              <a:ext cx="136659" cy="136659"/>
              <a:chOff x="1757402" y="2971213"/>
              <a:chExt cx="914400" cy="914400"/>
            </a:xfrm>
          </p:grpSpPr>
          <p:sp>
            <p:nvSpPr>
              <p:cNvPr id="60" name="Oval 59">
                <a:extLst>
                  <a:ext uri="{FF2B5EF4-FFF2-40B4-BE49-F238E27FC236}">
                    <a16:creationId xmlns:a16="http://schemas.microsoft.com/office/drawing/2014/main" id="{FBE90F0B-956F-E191-7ED7-7F26254CB295}"/>
                  </a:ext>
                </a:extLst>
              </p:cNvPr>
              <p:cNvSpPr/>
              <p:nvPr/>
            </p:nvSpPr>
            <p:spPr bwMode="auto">
              <a:xfrm>
                <a:off x="1757402" y="2971213"/>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61" name="Graphic 60" descr="Checkmark with solid fill">
                <a:extLst>
                  <a:ext uri="{FF2B5EF4-FFF2-40B4-BE49-F238E27FC236}">
                    <a16:creationId xmlns:a16="http://schemas.microsoft.com/office/drawing/2014/main" id="{735C811E-A15A-25E6-9B74-AB5711C8BA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811" y="3088622"/>
                <a:ext cx="679582" cy="679582"/>
              </a:xfrm>
              <a:prstGeom prst="rect">
                <a:avLst/>
              </a:prstGeom>
            </p:spPr>
          </p:pic>
        </p:grpSp>
      </p:grpSp>
      <p:pic>
        <p:nvPicPr>
          <p:cNvPr id="66" name="Picture 65">
            <a:extLst>
              <a:ext uri="{FF2B5EF4-FFF2-40B4-BE49-F238E27FC236}">
                <a16:creationId xmlns:a16="http://schemas.microsoft.com/office/drawing/2014/main" id="{4A825B26-C345-F094-A869-612D2B8EC89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43" b="90571" l="9709" r="89806">
                        <a14:foregroundMark x1="32524" y1="50286" x2="32524" y2="50286"/>
                        <a14:foregroundMark x1="63592" y1="26857" x2="63592" y2="26857"/>
                        <a14:foregroundMark x1="65291" y1="71429" x2="65291" y2="71429"/>
                        <a14:foregroundMark x1="61650" y1="90857" x2="61650" y2="90857"/>
                        <a14:foregroundMark x1="60922" y1="9143" x2="60922" y2="9143"/>
                        <a14:foregroundMark x1="57282" y1="56000" x2="57282" y2="56000"/>
                        <a14:foregroundMark x1="32039" y1="68000" x2="32039" y2="68000"/>
                        <a14:foregroundMark x1="32039" y1="52286" x2="32039" y2="52286"/>
                        <a14:foregroundMark x1="31311" y1="33429" x2="31311" y2="33429"/>
                        <a14:foregroundMark x1="44417" y1="38571" x2="44417" y2="38571"/>
                      </a14:backgroundRemoval>
                    </a14:imgEffect>
                  </a14:imgLayer>
                </a14:imgProps>
              </a:ext>
            </a:extLst>
          </a:blip>
          <a:stretch>
            <a:fillRect/>
          </a:stretch>
        </p:blipFill>
        <p:spPr>
          <a:xfrm>
            <a:off x="6337085" y="3364406"/>
            <a:ext cx="379912" cy="322741"/>
          </a:xfrm>
          <a:prstGeom prst="rect">
            <a:avLst/>
          </a:prstGeom>
        </p:spPr>
      </p:pic>
      <p:sp>
        <p:nvSpPr>
          <p:cNvPr id="67" name="Rectangle 66">
            <a:extLst>
              <a:ext uri="{FF2B5EF4-FFF2-40B4-BE49-F238E27FC236}">
                <a16:creationId xmlns:a16="http://schemas.microsoft.com/office/drawing/2014/main" id="{911BDFB1-0F03-D5A3-80BE-5D363D7E9DFB}"/>
              </a:ext>
            </a:extLst>
          </p:cNvPr>
          <p:cNvSpPr/>
          <p:nvPr/>
        </p:nvSpPr>
        <p:spPr bwMode="auto">
          <a:xfrm>
            <a:off x="5810758" y="5708180"/>
            <a:ext cx="1645920" cy="982206"/>
          </a:xfrm>
          <a:prstGeom prst="rect">
            <a:avLst/>
          </a:prstGeom>
          <a:solidFill>
            <a:schemeClr val="bg1">
              <a:lumMod val="95000"/>
            </a:schemeClr>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Viva or M365LP and/or MCT for curriculum management, flex auth, low bandwidth</a:t>
            </a:r>
          </a:p>
        </p:txBody>
      </p:sp>
      <p:sp>
        <p:nvSpPr>
          <p:cNvPr id="68" name="Rectangle: Rounded Corners 67">
            <a:extLst>
              <a:ext uri="{FF2B5EF4-FFF2-40B4-BE49-F238E27FC236}">
                <a16:creationId xmlns:a16="http://schemas.microsoft.com/office/drawing/2014/main" id="{26C36BBF-F8F5-0B86-B001-EECF6C243BA9}"/>
              </a:ext>
            </a:extLst>
          </p:cNvPr>
          <p:cNvSpPr/>
          <p:nvPr/>
        </p:nvSpPr>
        <p:spPr bwMode="auto">
          <a:xfrm>
            <a:off x="7884899" y="5970683"/>
            <a:ext cx="1005840" cy="457200"/>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Connects to some</a:t>
            </a:r>
          </a:p>
        </p:txBody>
      </p:sp>
      <p:sp>
        <p:nvSpPr>
          <p:cNvPr id="69" name="Rectangle 68">
            <a:extLst>
              <a:ext uri="{FF2B5EF4-FFF2-40B4-BE49-F238E27FC236}">
                <a16:creationId xmlns:a16="http://schemas.microsoft.com/office/drawing/2014/main" id="{F4B1D1BD-4EC1-E9D9-05EE-BC12123089FA}"/>
              </a:ext>
            </a:extLst>
          </p:cNvPr>
          <p:cNvSpPr/>
          <p:nvPr/>
        </p:nvSpPr>
        <p:spPr bwMode="auto">
          <a:xfrm>
            <a:off x="4050638" y="5696363"/>
            <a:ext cx="1280160" cy="1005840"/>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3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Flexible</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AAD , ADB2C</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Phone number</a:t>
            </a:r>
          </a:p>
          <a:p>
            <a:pPr marL="171450" marR="0" lvl="0" indent="-171450" algn="l" defTabSz="914400" rtl="0" eaLnBrk="1" fontAlgn="auto" latinLnBrk="0" hangingPunct="1">
              <a:lnSpc>
                <a:spcPct val="107000"/>
              </a:lnSpc>
              <a:spcBef>
                <a:spcPts val="0"/>
              </a:spcBef>
              <a:spcAft>
                <a:spcPts val="300"/>
              </a:spcAft>
              <a:buClrTx/>
              <a:buSzTx/>
              <a:buFont typeface="Arial" panose="020B0604020202020204" pitchFamily="34" charset="0"/>
              <a:buChar char="•"/>
              <a:tabLst/>
              <a:defRPr/>
            </a:pPr>
            <a:r>
              <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Custom Auth</a:t>
            </a:r>
          </a:p>
        </p:txBody>
      </p:sp>
      <p:grpSp>
        <p:nvGrpSpPr>
          <p:cNvPr id="70" name="Group 69">
            <a:extLst>
              <a:ext uri="{FF2B5EF4-FFF2-40B4-BE49-F238E27FC236}">
                <a16:creationId xmlns:a16="http://schemas.microsoft.com/office/drawing/2014/main" id="{6A5F9F4A-CA7C-6071-8074-8E2FA0F67DFD}"/>
              </a:ext>
            </a:extLst>
          </p:cNvPr>
          <p:cNvGrpSpPr/>
          <p:nvPr/>
        </p:nvGrpSpPr>
        <p:grpSpPr>
          <a:xfrm>
            <a:off x="101892" y="5853679"/>
            <a:ext cx="1613979" cy="675693"/>
            <a:chOff x="89859" y="4943072"/>
            <a:chExt cx="1613979" cy="675693"/>
          </a:xfrm>
        </p:grpSpPr>
        <p:sp>
          <p:nvSpPr>
            <p:cNvPr id="71" name="Rectangle: Rounded Corners 70">
              <a:extLst>
                <a:ext uri="{FF2B5EF4-FFF2-40B4-BE49-F238E27FC236}">
                  <a16:creationId xmlns:a16="http://schemas.microsoft.com/office/drawing/2014/main" id="{CF00EA84-4AD6-0594-5A2E-1037F33DB795}"/>
                </a:ext>
              </a:extLst>
            </p:cNvPr>
            <p:cNvSpPr/>
            <p:nvPr/>
          </p:nvSpPr>
          <p:spPr bwMode="auto">
            <a:xfrm>
              <a:off x="89859" y="4943072"/>
              <a:ext cx="1613979" cy="675693"/>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72" name="Rectangle 71">
              <a:extLst>
                <a:ext uri="{FF2B5EF4-FFF2-40B4-BE49-F238E27FC236}">
                  <a16:creationId xmlns:a16="http://schemas.microsoft.com/office/drawing/2014/main" id="{5A5FEC10-4032-BF95-3F57-70CA0D96FA21}"/>
                </a:ext>
              </a:extLst>
            </p:cNvPr>
            <p:cNvSpPr>
              <a:spLocks/>
            </p:cNvSpPr>
            <p:nvPr/>
          </p:nvSpPr>
          <p:spPr bwMode="auto">
            <a:xfrm>
              <a:off x="128433" y="4963721"/>
              <a:ext cx="1575405" cy="2846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t" anchorCtr="0" forceAA="0" compatLnSpc="1">
              <a:prstTxWarp prst="textNoShape">
                <a:avLst/>
              </a:prstTxWarp>
              <a:noAutofit/>
            </a:bodyPr>
            <a:lstStyle/>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Has M365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Has Azure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High bandwidth</a:t>
              </a:r>
            </a:p>
          </p:txBody>
        </p:sp>
        <p:grpSp>
          <p:nvGrpSpPr>
            <p:cNvPr id="73" name="Group 72">
              <a:extLst>
                <a:ext uri="{FF2B5EF4-FFF2-40B4-BE49-F238E27FC236}">
                  <a16:creationId xmlns:a16="http://schemas.microsoft.com/office/drawing/2014/main" id="{08E87B39-B6E8-715E-5030-0BC762D7948B}"/>
                </a:ext>
              </a:extLst>
            </p:cNvPr>
            <p:cNvGrpSpPr/>
            <p:nvPr/>
          </p:nvGrpSpPr>
          <p:grpSpPr>
            <a:xfrm>
              <a:off x="142315" y="5196175"/>
              <a:ext cx="136659" cy="136659"/>
              <a:chOff x="1757402" y="2971213"/>
              <a:chExt cx="914400" cy="914400"/>
            </a:xfrm>
          </p:grpSpPr>
          <p:sp>
            <p:nvSpPr>
              <p:cNvPr id="80" name="Oval 79">
                <a:extLst>
                  <a:ext uri="{FF2B5EF4-FFF2-40B4-BE49-F238E27FC236}">
                    <a16:creationId xmlns:a16="http://schemas.microsoft.com/office/drawing/2014/main" id="{5FC38B47-9DE6-B0EC-C417-A215F8394ED0}"/>
                  </a:ext>
                </a:extLst>
              </p:cNvPr>
              <p:cNvSpPr/>
              <p:nvPr/>
            </p:nvSpPr>
            <p:spPr bwMode="auto">
              <a:xfrm>
                <a:off x="1757402" y="2971213"/>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81" name="Graphic 80" descr="Checkmark with solid fill">
                <a:extLst>
                  <a:ext uri="{FF2B5EF4-FFF2-40B4-BE49-F238E27FC236}">
                    <a16:creationId xmlns:a16="http://schemas.microsoft.com/office/drawing/2014/main" id="{A84FF43C-E912-3DCE-0605-F0BDF80F1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811" y="3088622"/>
                <a:ext cx="679582" cy="679582"/>
              </a:xfrm>
              <a:prstGeom prst="rect">
                <a:avLst/>
              </a:prstGeom>
            </p:spPr>
          </p:pic>
        </p:grpSp>
        <p:grpSp>
          <p:nvGrpSpPr>
            <p:cNvPr id="74" name="Group 73">
              <a:extLst>
                <a:ext uri="{FF2B5EF4-FFF2-40B4-BE49-F238E27FC236}">
                  <a16:creationId xmlns:a16="http://schemas.microsoft.com/office/drawing/2014/main" id="{660112E6-F8C6-388A-C11F-433E87064201}"/>
                </a:ext>
              </a:extLst>
            </p:cNvPr>
            <p:cNvGrpSpPr/>
            <p:nvPr/>
          </p:nvGrpSpPr>
          <p:grpSpPr>
            <a:xfrm>
              <a:off x="142314" y="5392206"/>
              <a:ext cx="136659" cy="136659"/>
              <a:chOff x="2938447" y="2971213"/>
              <a:chExt cx="914400" cy="914400"/>
            </a:xfrm>
          </p:grpSpPr>
          <p:sp>
            <p:nvSpPr>
              <p:cNvPr id="78" name="Oval 77">
                <a:extLst>
                  <a:ext uri="{FF2B5EF4-FFF2-40B4-BE49-F238E27FC236}">
                    <a16:creationId xmlns:a16="http://schemas.microsoft.com/office/drawing/2014/main" id="{32DDC388-165B-A578-EBBE-E480631AC921}"/>
                  </a:ext>
                </a:extLst>
              </p:cNvPr>
              <p:cNvSpPr/>
              <p:nvPr/>
            </p:nvSpPr>
            <p:spPr bwMode="auto">
              <a:xfrm>
                <a:off x="2938447" y="2971213"/>
                <a:ext cx="914400" cy="914400"/>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79" name="Graphic 78" descr="Close with solid fill">
                <a:extLst>
                  <a:ext uri="{FF2B5EF4-FFF2-40B4-BE49-F238E27FC236}">
                    <a16:creationId xmlns:a16="http://schemas.microsoft.com/office/drawing/2014/main" id="{5C960B9D-A019-B44A-185C-6C9BA69912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4734" y="3047500"/>
                <a:ext cx="761826" cy="761826"/>
              </a:xfrm>
              <a:prstGeom prst="rect">
                <a:avLst/>
              </a:prstGeom>
            </p:spPr>
          </p:pic>
        </p:grpSp>
        <p:grpSp>
          <p:nvGrpSpPr>
            <p:cNvPr id="75" name="Group 74">
              <a:extLst>
                <a:ext uri="{FF2B5EF4-FFF2-40B4-BE49-F238E27FC236}">
                  <a16:creationId xmlns:a16="http://schemas.microsoft.com/office/drawing/2014/main" id="{ECC58947-8DE4-1D11-39AD-A54DB747B275}"/>
                </a:ext>
              </a:extLst>
            </p:cNvPr>
            <p:cNvGrpSpPr/>
            <p:nvPr/>
          </p:nvGrpSpPr>
          <p:grpSpPr>
            <a:xfrm>
              <a:off x="144914" y="5008689"/>
              <a:ext cx="136659" cy="136659"/>
              <a:chOff x="1757402" y="2971213"/>
              <a:chExt cx="914400" cy="914400"/>
            </a:xfrm>
          </p:grpSpPr>
          <p:sp>
            <p:nvSpPr>
              <p:cNvPr id="76" name="Oval 75">
                <a:extLst>
                  <a:ext uri="{FF2B5EF4-FFF2-40B4-BE49-F238E27FC236}">
                    <a16:creationId xmlns:a16="http://schemas.microsoft.com/office/drawing/2014/main" id="{CB92D52D-B453-7455-62FB-DF63FCD07C62}"/>
                  </a:ext>
                </a:extLst>
              </p:cNvPr>
              <p:cNvSpPr/>
              <p:nvPr/>
            </p:nvSpPr>
            <p:spPr bwMode="auto">
              <a:xfrm>
                <a:off x="1757402" y="2971213"/>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77" name="Graphic 76" descr="Checkmark with solid fill">
                <a:extLst>
                  <a:ext uri="{FF2B5EF4-FFF2-40B4-BE49-F238E27FC236}">
                    <a16:creationId xmlns:a16="http://schemas.microsoft.com/office/drawing/2014/main" id="{D94C5E57-7669-8435-ADF1-250F2C1F33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811" y="3088622"/>
                <a:ext cx="679582" cy="679582"/>
              </a:xfrm>
              <a:prstGeom prst="rect">
                <a:avLst/>
              </a:prstGeom>
            </p:spPr>
          </p:pic>
        </p:grpSp>
      </p:grpSp>
      <p:sp>
        <p:nvSpPr>
          <p:cNvPr id="82" name="Rectangle: Rounded Corners 81">
            <a:extLst>
              <a:ext uri="{FF2B5EF4-FFF2-40B4-BE49-F238E27FC236}">
                <a16:creationId xmlns:a16="http://schemas.microsoft.com/office/drawing/2014/main" id="{64523592-E265-0513-2EC6-2ED1EC702EF8}"/>
              </a:ext>
            </a:extLst>
          </p:cNvPr>
          <p:cNvSpPr/>
          <p:nvPr/>
        </p:nvSpPr>
        <p:spPr bwMode="auto">
          <a:xfrm>
            <a:off x="2252386" y="693719"/>
            <a:ext cx="1085242" cy="429768"/>
          </a:xfrm>
          <a:prstGeom prst="round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Times New Roman" panose="02020603050405020304" pitchFamily="18" charset="0"/>
                <a:cs typeface="Times New Roman" panose="02020603050405020304" pitchFamily="18" charset="0"/>
              </a:rPr>
              <a:t>Audience</a:t>
            </a:r>
          </a:p>
        </p:txBody>
      </p:sp>
      <p:grpSp>
        <p:nvGrpSpPr>
          <p:cNvPr id="83" name="Group 82">
            <a:extLst>
              <a:ext uri="{FF2B5EF4-FFF2-40B4-BE49-F238E27FC236}">
                <a16:creationId xmlns:a16="http://schemas.microsoft.com/office/drawing/2014/main" id="{90CB45E9-A259-15C1-7C33-65752A45A4EB}"/>
              </a:ext>
            </a:extLst>
          </p:cNvPr>
          <p:cNvGrpSpPr/>
          <p:nvPr/>
        </p:nvGrpSpPr>
        <p:grpSpPr>
          <a:xfrm>
            <a:off x="2152906" y="3323966"/>
            <a:ext cx="1280160" cy="966967"/>
            <a:chOff x="1972815" y="2482016"/>
            <a:chExt cx="1280160" cy="966967"/>
          </a:xfrm>
        </p:grpSpPr>
        <p:sp>
          <p:nvSpPr>
            <p:cNvPr id="84" name="Rectangle 83">
              <a:extLst>
                <a:ext uri="{FF2B5EF4-FFF2-40B4-BE49-F238E27FC236}">
                  <a16:creationId xmlns:a16="http://schemas.microsoft.com/office/drawing/2014/main" id="{F2DE2772-2AAC-960A-E4DB-3B6E5D7FDF76}"/>
                </a:ext>
              </a:extLst>
            </p:cNvPr>
            <p:cNvSpPr/>
            <p:nvPr/>
          </p:nvSpPr>
          <p:spPr bwMode="auto">
            <a:xfrm>
              <a:off x="1990173" y="2482016"/>
              <a:ext cx="1210998" cy="951101"/>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300"/>
                </a:spcAft>
                <a:buClrTx/>
                <a:buSzTx/>
                <a:buFontTx/>
                <a:buNone/>
                <a:tabLst/>
                <a:defRPr/>
              </a:pPr>
              <a:endPar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endParaRPr>
            </a:p>
          </p:txBody>
        </p:sp>
        <p:pic>
          <p:nvPicPr>
            <p:cNvPr id="85" name="Graphic 84" descr="Briefcase outline">
              <a:extLst>
                <a:ext uri="{FF2B5EF4-FFF2-40B4-BE49-F238E27FC236}">
                  <a16:creationId xmlns:a16="http://schemas.microsoft.com/office/drawing/2014/main" id="{191826D4-20B6-4711-300E-80D39E2E19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37000" y="2519695"/>
              <a:ext cx="457200" cy="457200"/>
            </a:xfrm>
            <a:prstGeom prst="rect">
              <a:avLst/>
            </a:prstGeom>
          </p:spPr>
        </p:pic>
        <p:sp>
          <p:nvSpPr>
            <p:cNvPr id="86" name="TextBox 85">
              <a:extLst>
                <a:ext uri="{FF2B5EF4-FFF2-40B4-BE49-F238E27FC236}">
                  <a16:creationId xmlns:a16="http://schemas.microsoft.com/office/drawing/2014/main" id="{75F36CFC-DD14-09F4-D8AF-91246C0E99C2}"/>
                </a:ext>
              </a:extLst>
            </p:cNvPr>
            <p:cNvSpPr txBox="1"/>
            <p:nvPr/>
          </p:nvSpPr>
          <p:spPr>
            <a:xfrm>
              <a:off x="1972815" y="2987318"/>
              <a:ext cx="1280160" cy="46166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Job Seekers (via Govt/NGO)</a:t>
              </a:r>
              <a:endParaRPr kumimoji="0" lang="en-US" sz="14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endParaRPr>
            </a:p>
          </p:txBody>
        </p:sp>
      </p:grpSp>
      <p:grpSp>
        <p:nvGrpSpPr>
          <p:cNvPr id="87" name="Group 86">
            <a:extLst>
              <a:ext uri="{FF2B5EF4-FFF2-40B4-BE49-F238E27FC236}">
                <a16:creationId xmlns:a16="http://schemas.microsoft.com/office/drawing/2014/main" id="{0EF4DD30-3C24-7038-EDA5-02CE45B945A3}"/>
              </a:ext>
            </a:extLst>
          </p:cNvPr>
          <p:cNvGrpSpPr/>
          <p:nvPr/>
        </p:nvGrpSpPr>
        <p:grpSpPr>
          <a:xfrm>
            <a:off x="1778123" y="1285235"/>
            <a:ext cx="2033768" cy="898641"/>
            <a:chOff x="1778123" y="1301567"/>
            <a:chExt cx="2033768" cy="898641"/>
          </a:xfrm>
        </p:grpSpPr>
        <p:sp>
          <p:nvSpPr>
            <p:cNvPr id="88" name="Rectangle 87">
              <a:extLst>
                <a:ext uri="{FF2B5EF4-FFF2-40B4-BE49-F238E27FC236}">
                  <a16:creationId xmlns:a16="http://schemas.microsoft.com/office/drawing/2014/main" id="{DD15C4D7-2A68-CFD5-1915-936BC1825192}"/>
                </a:ext>
              </a:extLst>
            </p:cNvPr>
            <p:cNvSpPr/>
            <p:nvPr/>
          </p:nvSpPr>
          <p:spPr bwMode="auto">
            <a:xfrm>
              <a:off x="1883530" y="1301567"/>
              <a:ext cx="1750064" cy="895563"/>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300"/>
                </a:spcAft>
                <a:buClrTx/>
                <a:buSzTx/>
                <a:buFontTx/>
                <a:buNone/>
                <a:tabLst/>
                <a:defRPr/>
              </a:pPr>
              <a:endPar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endParaRPr>
            </a:p>
          </p:txBody>
        </p:sp>
        <p:sp>
          <p:nvSpPr>
            <p:cNvPr id="89" name="TextBox 88">
              <a:extLst>
                <a:ext uri="{FF2B5EF4-FFF2-40B4-BE49-F238E27FC236}">
                  <a16:creationId xmlns:a16="http://schemas.microsoft.com/office/drawing/2014/main" id="{22C3B748-60C8-263A-BFC1-4B855C16D6A4}"/>
                </a:ext>
              </a:extLst>
            </p:cNvPr>
            <p:cNvSpPr txBox="1"/>
            <p:nvPr/>
          </p:nvSpPr>
          <p:spPr>
            <a:xfrm>
              <a:off x="1778123" y="1923209"/>
              <a:ext cx="11765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Employees</a:t>
              </a:r>
              <a:endParaRPr kumimoji="0" lang="en-US" sz="14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endParaRPr>
            </a:p>
          </p:txBody>
        </p:sp>
        <p:sp>
          <p:nvSpPr>
            <p:cNvPr id="90" name="people_3" title="Icon of a person surrounded by brackets">
              <a:extLst>
                <a:ext uri="{FF2B5EF4-FFF2-40B4-BE49-F238E27FC236}">
                  <a16:creationId xmlns:a16="http://schemas.microsoft.com/office/drawing/2014/main" id="{418BB907-05A8-C044-0287-CD8B5BD8C4ED}"/>
                </a:ext>
              </a:extLst>
            </p:cNvPr>
            <p:cNvSpPr>
              <a:spLocks noChangeAspect="1" noEditPoints="1"/>
            </p:cNvSpPr>
            <p:nvPr/>
          </p:nvSpPr>
          <p:spPr bwMode="auto">
            <a:xfrm>
              <a:off x="2142510" y="1414685"/>
              <a:ext cx="453574" cy="457200"/>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28575" cap="sq">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 name="girl" title="Icon of a young woman">
              <a:extLst>
                <a:ext uri="{FF2B5EF4-FFF2-40B4-BE49-F238E27FC236}">
                  <a16:creationId xmlns:a16="http://schemas.microsoft.com/office/drawing/2014/main" id="{163D9B92-2597-86F8-4B54-666659E9CC7C}"/>
                </a:ext>
              </a:extLst>
            </p:cNvPr>
            <p:cNvSpPr>
              <a:spLocks noChangeAspect="1" noEditPoints="1"/>
            </p:cNvSpPr>
            <p:nvPr/>
          </p:nvSpPr>
          <p:spPr bwMode="auto">
            <a:xfrm>
              <a:off x="2998085" y="1414685"/>
              <a:ext cx="375656" cy="457200"/>
            </a:xfrm>
            <a:custGeom>
              <a:avLst/>
              <a:gdLst>
                <a:gd name="T0" fmla="*/ 65 w 299"/>
                <a:gd name="T1" fmla="*/ 119 h 354"/>
                <a:gd name="T2" fmla="*/ 169 w 299"/>
                <a:gd name="T3" fmla="*/ 15 h 354"/>
                <a:gd name="T4" fmla="*/ 273 w 299"/>
                <a:gd name="T5" fmla="*/ 119 h 354"/>
                <a:gd name="T6" fmla="*/ 169 w 299"/>
                <a:gd name="T7" fmla="*/ 223 h 354"/>
                <a:gd name="T8" fmla="*/ 65 w 299"/>
                <a:gd name="T9" fmla="*/ 119 h 354"/>
                <a:gd name="T10" fmla="*/ 299 w 299"/>
                <a:gd name="T11" fmla="*/ 354 h 354"/>
                <a:gd name="T12" fmla="*/ 169 w 299"/>
                <a:gd name="T13" fmla="*/ 223 h 354"/>
                <a:gd name="T14" fmla="*/ 38 w 299"/>
                <a:gd name="T15" fmla="*/ 354 h 354"/>
                <a:gd name="T16" fmla="*/ 112 w 299"/>
                <a:gd name="T17" fmla="*/ 236 h 354"/>
                <a:gd name="T18" fmla="*/ 169 w 299"/>
                <a:gd name="T19" fmla="*/ 289 h 354"/>
                <a:gd name="T20" fmla="*/ 225 w 299"/>
                <a:gd name="T21" fmla="*/ 236 h 354"/>
                <a:gd name="T22" fmla="*/ 105 w 299"/>
                <a:gd name="T23" fmla="*/ 37 h 354"/>
                <a:gd name="T24" fmla="*/ 165 w 299"/>
                <a:gd name="T25" fmla="*/ 85 h 354"/>
                <a:gd name="T26" fmla="*/ 269 w 299"/>
                <a:gd name="T27" fmla="*/ 90 h 354"/>
                <a:gd name="T28" fmla="*/ 69 w 299"/>
                <a:gd name="T29" fmla="*/ 148 h 354"/>
                <a:gd name="T30" fmla="*/ 105 w 299"/>
                <a:gd name="T31" fmla="*/ 107 h 354"/>
                <a:gd name="T32" fmla="*/ 99 w 299"/>
                <a:gd name="T33" fmla="*/ 42 h 354"/>
                <a:gd name="T34" fmla="*/ 105 w 299"/>
                <a:gd name="T35" fmla="*/ 37 h 354"/>
                <a:gd name="T36" fmla="*/ 55 w 299"/>
                <a:gd name="T37" fmla="*/ 25 h 354"/>
                <a:gd name="T38" fmla="*/ 62 w 299"/>
                <a:gd name="T39" fmla="*/ 109 h 354"/>
                <a:gd name="T40" fmla="*/ 0 w 299"/>
                <a:gd name="T41" fmla="*/ 1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9" h="354">
                  <a:moveTo>
                    <a:pt x="65" y="119"/>
                  </a:moveTo>
                  <a:cubicBezTo>
                    <a:pt x="65" y="62"/>
                    <a:pt x="111" y="15"/>
                    <a:pt x="169" y="15"/>
                  </a:cubicBezTo>
                  <a:cubicBezTo>
                    <a:pt x="226" y="15"/>
                    <a:pt x="273" y="62"/>
                    <a:pt x="273" y="119"/>
                  </a:cubicBezTo>
                  <a:cubicBezTo>
                    <a:pt x="273" y="177"/>
                    <a:pt x="226" y="223"/>
                    <a:pt x="169" y="223"/>
                  </a:cubicBezTo>
                  <a:cubicBezTo>
                    <a:pt x="111" y="223"/>
                    <a:pt x="65" y="177"/>
                    <a:pt x="65" y="119"/>
                  </a:cubicBezTo>
                  <a:close/>
                  <a:moveTo>
                    <a:pt x="299" y="354"/>
                  </a:moveTo>
                  <a:cubicBezTo>
                    <a:pt x="299" y="282"/>
                    <a:pt x="241" y="223"/>
                    <a:pt x="169" y="223"/>
                  </a:cubicBezTo>
                  <a:cubicBezTo>
                    <a:pt x="97" y="223"/>
                    <a:pt x="38" y="282"/>
                    <a:pt x="38" y="354"/>
                  </a:cubicBezTo>
                  <a:moveTo>
                    <a:pt x="112" y="236"/>
                  </a:moveTo>
                  <a:cubicBezTo>
                    <a:pt x="169" y="289"/>
                    <a:pt x="169" y="289"/>
                    <a:pt x="169" y="289"/>
                  </a:cubicBezTo>
                  <a:cubicBezTo>
                    <a:pt x="225" y="236"/>
                    <a:pt x="225" y="236"/>
                    <a:pt x="225" y="236"/>
                  </a:cubicBezTo>
                  <a:moveTo>
                    <a:pt x="105" y="37"/>
                  </a:moveTo>
                  <a:cubicBezTo>
                    <a:pt x="105" y="37"/>
                    <a:pt x="130" y="75"/>
                    <a:pt x="165" y="85"/>
                  </a:cubicBezTo>
                  <a:cubicBezTo>
                    <a:pt x="206" y="96"/>
                    <a:pt x="269" y="90"/>
                    <a:pt x="269" y="90"/>
                  </a:cubicBezTo>
                  <a:moveTo>
                    <a:pt x="69" y="148"/>
                  </a:moveTo>
                  <a:cubicBezTo>
                    <a:pt x="69" y="148"/>
                    <a:pt x="98" y="128"/>
                    <a:pt x="105" y="107"/>
                  </a:cubicBezTo>
                  <a:cubicBezTo>
                    <a:pt x="117" y="68"/>
                    <a:pt x="99" y="42"/>
                    <a:pt x="99" y="42"/>
                  </a:cubicBezTo>
                  <a:moveTo>
                    <a:pt x="105" y="37"/>
                  </a:moveTo>
                  <a:cubicBezTo>
                    <a:pt x="105" y="37"/>
                    <a:pt x="87" y="0"/>
                    <a:pt x="55" y="25"/>
                  </a:cubicBezTo>
                  <a:cubicBezTo>
                    <a:pt x="28" y="47"/>
                    <a:pt x="66" y="87"/>
                    <a:pt x="62" y="109"/>
                  </a:cubicBezTo>
                  <a:cubicBezTo>
                    <a:pt x="55" y="139"/>
                    <a:pt x="0" y="127"/>
                    <a:pt x="0" y="127"/>
                  </a:cubicBezTo>
                </a:path>
              </a:pathLst>
            </a:custGeom>
            <a:noFill/>
            <a:ln w="28575" cap="sq">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2" name="TextBox 91">
              <a:extLst>
                <a:ext uri="{FF2B5EF4-FFF2-40B4-BE49-F238E27FC236}">
                  <a16:creationId xmlns:a16="http://schemas.microsoft.com/office/drawing/2014/main" id="{302B4A67-A6A2-0948-A516-FFB514828F55}"/>
                </a:ext>
              </a:extLst>
            </p:cNvPr>
            <p:cNvSpPr txBox="1"/>
            <p:nvPr/>
          </p:nvSpPr>
          <p:spPr>
            <a:xfrm>
              <a:off x="2635338" y="1923209"/>
              <a:ext cx="11765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Education</a:t>
              </a:r>
              <a:endParaRPr kumimoji="0" lang="en-US" sz="14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endParaRPr>
            </a:p>
          </p:txBody>
        </p:sp>
      </p:grpSp>
      <p:grpSp>
        <p:nvGrpSpPr>
          <p:cNvPr id="93" name="Group 92">
            <a:extLst>
              <a:ext uri="{FF2B5EF4-FFF2-40B4-BE49-F238E27FC236}">
                <a16:creationId xmlns:a16="http://schemas.microsoft.com/office/drawing/2014/main" id="{CE0299EC-1EA8-E801-4520-F5F2764C641C}"/>
              </a:ext>
            </a:extLst>
          </p:cNvPr>
          <p:cNvGrpSpPr/>
          <p:nvPr/>
        </p:nvGrpSpPr>
        <p:grpSpPr>
          <a:xfrm>
            <a:off x="2152906" y="4477579"/>
            <a:ext cx="1280160" cy="1056116"/>
            <a:chOff x="2104875" y="3566972"/>
            <a:chExt cx="1280160" cy="1056116"/>
          </a:xfrm>
        </p:grpSpPr>
        <p:sp>
          <p:nvSpPr>
            <p:cNvPr id="94" name="Rectangle 93">
              <a:extLst>
                <a:ext uri="{FF2B5EF4-FFF2-40B4-BE49-F238E27FC236}">
                  <a16:creationId xmlns:a16="http://schemas.microsoft.com/office/drawing/2014/main" id="{48722248-5C54-F299-8959-D0643282B9BB}"/>
                </a:ext>
              </a:extLst>
            </p:cNvPr>
            <p:cNvSpPr/>
            <p:nvPr/>
          </p:nvSpPr>
          <p:spPr bwMode="auto">
            <a:xfrm>
              <a:off x="2104875" y="3566972"/>
              <a:ext cx="1280160" cy="1041144"/>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300"/>
                </a:spcAft>
                <a:buClrTx/>
                <a:buSzTx/>
                <a:buFontTx/>
                <a:buNone/>
                <a:tabLst/>
                <a:defRPr/>
              </a:pPr>
              <a:endPar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endParaRPr>
            </a:p>
          </p:txBody>
        </p:sp>
        <p:sp>
          <p:nvSpPr>
            <p:cNvPr id="95" name="TextBox 94">
              <a:extLst>
                <a:ext uri="{FF2B5EF4-FFF2-40B4-BE49-F238E27FC236}">
                  <a16:creationId xmlns:a16="http://schemas.microsoft.com/office/drawing/2014/main" id="{0BB9B942-7A28-E941-8409-EDF98E49FFC7}"/>
                </a:ext>
              </a:extLst>
            </p:cNvPr>
            <p:cNvSpPr txBox="1"/>
            <p:nvPr/>
          </p:nvSpPr>
          <p:spPr>
            <a:xfrm>
              <a:off x="2156679" y="4161423"/>
              <a:ext cx="1176553" cy="46166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Employees + Gig Workers</a:t>
              </a:r>
              <a:endParaRPr kumimoji="0" lang="en-US" sz="14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endParaRPr>
            </a:p>
          </p:txBody>
        </p:sp>
        <p:sp>
          <p:nvSpPr>
            <p:cNvPr id="96" name="people_3" title="Icon of a person surrounded by brackets">
              <a:extLst>
                <a:ext uri="{FF2B5EF4-FFF2-40B4-BE49-F238E27FC236}">
                  <a16:creationId xmlns:a16="http://schemas.microsoft.com/office/drawing/2014/main" id="{D0D2FEA3-C1FF-784C-839F-C53D9575BC46}"/>
                </a:ext>
              </a:extLst>
            </p:cNvPr>
            <p:cNvSpPr>
              <a:spLocks noChangeAspect="1" noEditPoints="1"/>
            </p:cNvSpPr>
            <p:nvPr/>
          </p:nvSpPr>
          <p:spPr bwMode="auto">
            <a:xfrm>
              <a:off x="2528339" y="3652899"/>
              <a:ext cx="453574" cy="457200"/>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28575" cap="sq">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41" name="Group 140">
            <a:extLst>
              <a:ext uri="{FF2B5EF4-FFF2-40B4-BE49-F238E27FC236}">
                <a16:creationId xmlns:a16="http://schemas.microsoft.com/office/drawing/2014/main" id="{4C7FB7BF-4104-23AA-643A-1382E70D216E}"/>
              </a:ext>
            </a:extLst>
          </p:cNvPr>
          <p:cNvGrpSpPr/>
          <p:nvPr/>
        </p:nvGrpSpPr>
        <p:grpSpPr>
          <a:xfrm>
            <a:off x="2204710" y="5751502"/>
            <a:ext cx="1176553" cy="895563"/>
            <a:chOff x="2204710" y="5751502"/>
            <a:chExt cx="1176553" cy="895563"/>
          </a:xfrm>
        </p:grpSpPr>
        <p:sp>
          <p:nvSpPr>
            <p:cNvPr id="98" name="Rectangle 97">
              <a:extLst>
                <a:ext uri="{FF2B5EF4-FFF2-40B4-BE49-F238E27FC236}">
                  <a16:creationId xmlns:a16="http://schemas.microsoft.com/office/drawing/2014/main" id="{B06180A0-61E1-B0C1-C642-C170E640B980}"/>
                </a:ext>
              </a:extLst>
            </p:cNvPr>
            <p:cNvSpPr/>
            <p:nvPr/>
          </p:nvSpPr>
          <p:spPr bwMode="auto">
            <a:xfrm>
              <a:off x="2303329" y="5751502"/>
              <a:ext cx="999656" cy="895563"/>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300"/>
                </a:spcAft>
                <a:buClrTx/>
                <a:buSzTx/>
                <a:buFontTx/>
                <a:buNone/>
                <a:tabLst/>
                <a:defRPr/>
              </a:pPr>
              <a:endPar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endParaRPr>
            </a:p>
          </p:txBody>
        </p:sp>
        <p:sp>
          <p:nvSpPr>
            <p:cNvPr id="99" name="girl" title="Icon of a young woman">
              <a:extLst>
                <a:ext uri="{FF2B5EF4-FFF2-40B4-BE49-F238E27FC236}">
                  <a16:creationId xmlns:a16="http://schemas.microsoft.com/office/drawing/2014/main" id="{E72C0282-8A02-8D0A-571D-E22336A5D33C}"/>
                </a:ext>
              </a:extLst>
            </p:cNvPr>
            <p:cNvSpPr>
              <a:spLocks noChangeAspect="1" noEditPoints="1"/>
            </p:cNvSpPr>
            <p:nvPr/>
          </p:nvSpPr>
          <p:spPr bwMode="auto">
            <a:xfrm>
              <a:off x="2615329" y="5858936"/>
              <a:ext cx="375656" cy="457200"/>
            </a:xfrm>
            <a:custGeom>
              <a:avLst/>
              <a:gdLst>
                <a:gd name="T0" fmla="*/ 65 w 299"/>
                <a:gd name="T1" fmla="*/ 119 h 354"/>
                <a:gd name="T2" fmla="*/ 169 w 299"/>
                <a:gd name="T3" fmla="*/ 15 h 354"/>
                <a:gd name="T4" fmla="*/ 273 w 299"/>
                <a:gd name="T5" fmla="*/ 119 h 354"/>
                <a:gd name="T6" fmla="*/ 169 w 299"/>
                <a:gd name="T7" fmla="*/ 223 h 354"/>
                <a:gd name="T8" fmla="*/ 65 w 299"/>
                <a:gd name="T9" fmla="*/ 119 h 354"/>
                <a:gd name="T10" fmla="*/ 299 w 299"/>
                <a:gd name="T11" fmla="*/ 354 h 354"/>
                <a:gd name="T12" fmla="*/ 169 w 299"/>
                <a:gd name="T13" fmla="*/ 223 h 354"/>
                <a:gd name="T14" fmla="*/ 38 w 299"/>
                <a:gd name="T15" fmla="*/ 354 h 354"/>
                <a:gd name="T16" fmla="*/ 112 w 299"/>
                <a:gd name="T17" fmla="*/ 236 h 354"/>
                <a:gd name="T18" fmla="*/ 169 w 299"/>
                <a:gd name="T19" fmla="*/ 289 h 354"/>
                <a:gd name="T20" fmla="*/ 225 w 299"/>
                <a:gd name="T21" fmla="*/ 236 h 354"/>
                <a:gd name="T22" fmla="*/ 105 w 299"/>
                <a:gd name="T23" fmla="*/ 37 h 354"/>
                <a:gd name="T24" fmla="*/ 165 w 299"/>
                <a:gd name="T25" fmla="*/ 85 h 354"/>
                <a:gd name="T26" fmla="*/ 269 w 299"/>
                <a:gd name="T27" fmla="*/ 90 h 354"/>
                <a:gd name="T28" fmla="*/ 69 w 299"/>
                <a:gd name="T29" fmla="*/ 148 h 354"/>
                <a:gd name="T30" fmla="*/ 105 w 299"/>
                <a:gd name="T31" fmla="*/ 107 h 354"/>
                <a:gd name="T32" fmla="*/ 99 w 299"/>
                <a:gd name="T33" fmla="*/ 42 h 354"/>
                <a:gd name="T34" fmla="*/ 105 w 299"/>
                <a:gd name="T35" fmla="*/ 37 h 354"/>
                <a:gd name="T36" fmla="*/ 55 w 299"/>
                <a:gd name="T37" fmla="*/ 25 h 354"/>
                <a:gd name="T38" fmla="*/ 62 w 299"/>
                <a:gd name="T39" fmla="*/ 109 h 354"/>
                <a:gd name="T40" fmla="*/ 0 w 299"/>
                <a:gd name="T41" fmla="*/ 1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9" h="354">
                  <a:moveTo>
                    <a:pt x="65" y="119"/>
                  </a:moveTo>
                  <a:cubicBezTo>
                    <a:pt x="65" y="62"/>
                    <a:pt x="111" y="15"/>
                    <a:pt x="169" y="15"/>
                  </a:cubicBezTo>
                  <a:cubicBezTo>
                    <a:pt x="226" y="15"/>
                    <a:pt x="273" y="62"/>
                    <a:pt x="273" y="119"/>
                  </a:cubicBezTo>
                  <a:cubicBezTo>
                    <a:pt x="273" y="177"/>
                    <a:pt x="226" y="223"/>
                    <a:pt x="169" y="223"/>
                  </a:cubicBezTo>
                  <a:cubicBezTo>
                    <a:pt x="111" y="223"/>
                    <a:pt x="65" y="177"/>
                    <a:pt x="65" y="119"/>
                  </a:cubicBezTo>
                  <a:close/>
                  <a:moveTo>
                    <a:pt x="299" y="354"/>
                  </a:moveTo>
                  <a:cubicBezTo>
                    <a:pt x="299" y="282"/>
                    <a:pt x="241" y="223"/>
                    <a:pt x="169" y="223"/>
                  </a:cubicBezTo>
                  <a:cubicBezTo>
                    <a:pt x="97" y="223"/>
                    <a:pt x="38" y="282"/>
                    <a:pt x="38" y="354"/>
                  </a:cubicBezTo>
                  <a:moveTo>
                    <a:pt x="112" y="236"/>
                  </a:moveTo>
                  <a:cubicBezTo>
                    <a:pt x="169" y="289"/>
                    <a:pt x="169" y="289"/>
                    <a:pt x="169" y="289"/>
                  </a:cubicBezTo>
                  <a:cubicBezTo>
                    <a:pt x="225" y="236"/>
                    <a:pt x="225" y="236"/>
                    <a:pt x="225" y="236"/>
                  </a:cubicBezTo>
                  <a:moveTo>
                    <a:pt x="105" y="37"/>
                  </a:moveTo>
                  <a:cubicBezTo>
                    <a:pt x="105" y="37"/>
                    <a:pt x="130" y="75"/>
                    <a:pt x="165" y="85"/>
                  </a:cubicBezTo>
                  <a:cubicBezTo>
                    <a:pt x="206" y="96"/>
                    <a:pt x="269" y="90"/>
                    <a:pt x="269" y="90"/>
                  </a:cubicBezTo>
                  <a:moveTo>
                    <a:pt x="69" y="148"/>
                  </a:moveTo>
                  <a:cubicBezTo>
                    <a:pt x="69" y="148"/>
                    <a:pt x="98" y="128"/>
                    <a:pt x="105" y="107"/>
                  </a:cubicBezTo>
                  <a:cubicBezTo>
                    <a:pt x="117" y="68"/>
                    <a:pt x="99" y="42"/>
                    <a:pt x="99" y="42"/>
                  </a:cubicBezTo>
                  <a:moveTo>
                    <a:pt x="105" y="37"/>
                  </a:moveTo>
                  <a:cubicBezTo>
                    <a:pt x="105" y="37"/>
                    <a:pt x="87" y="0"/>
                    <a:pt x="55" y="25"/>
                  </a:cubicBezTo>
                  <a:cubicBezTo>
                    <a:pt x="28" y="47"/>
                    <a:pt x="66" y="87"/>
                    <a:pt x="62" y="109"/>
                  </a:cubicBezTo>
                  <a:cubicBezTo>
                    <a:pt x="55" y="139"/>
                    <a:pt x="0" y="127"/>
                    <a:pt x="0" y="127"/>
                  </a:cubicBezTo>
                </a:path>
              </a:pathLst>
            </a:custGeom>
            <a:noFill/>
            <a:ln w="28575" cap="sq">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00" name="TextBox 99">
              <a:extLst>
                <a:ext uri="{FF2B5EF4-FFF2-40B4-BE49-F238E27FC236}">
                  <a16:creationId xmlns:a16="http://schemas.microsoft.com/office/drawing/2014/main" id="{1C5261C4-5C3B-0337-7389-FAF25C61E5A5}"/>
                </a:ext>
              </a:extLst>
            </p:cNvPr>
            <p:cNvSpPr txBox="1"/>
            <p:nvPr/>
          </p:nvSpPr>
          <p:spPr>
            <a:xfrm>
              <a:off x="2204710" y="6311610"/>
              <a:ext cx="1176553" cy="27699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Education</a:t>
              </a:r>
              <a:endParaRPr kumimoji="0" lang="en-US" sz="14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endParaRPr>
            </a:p>
          </p:txBody>
        </p:sp>
      </p:grpSp>
      <p:cxnSp>
        <p:nvCxnSpPr>
          <p:cNvPr id="101" name="Straight Connector 100">
            <a:extLst>
              <a:ext uri="{FF2B5EF4-FFF2-40B4-BE49-F238E27FC236}">
                <a16:creationId xmlns:a16="http://schemas.microsoft.com/office/drawing/2014/main" id="{9929CB95-F398-3A57-82CD-640CA604678D}"/>
              </a:ext>
            </a:extLst>
          </p:cNvPr>
          <p:cNvCxnSpPr>
            <a:cxnSpLocks/>
          </p:cNvCxnSpPr>
          <p:nvPr/>
        </p:nvCxnSpPr>
        <p:spPr>
          <a:xfrm>
            <a:off x="-2021" y="3220450"/>
            <a:ext cx="9249877" cy="0"/>
          </a:xfrm>
          <a:prstGeom prst="line">
            <a:avLst/>
          </a:prstGeom>
          <a:ln>
            <a:solidFill>
              <a:schemeClr val="tx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49E118-E776-F581-476E-6C10DCAF0C1E}"/>
              </a:ext>
            </a:extLst>
          </p:cNvPr>
          <p:cNvCxnSpPr>
            <a:cxnSpLocks/>
          </p:cNvCxnSpPr>
          <p:nvPr/>
        </p:nvCxnSpPr>
        <p:spPr>
          <a:xfrm>
            <a:off x="-2021" y="4352739"/>
            <a:ext cx="9249877" cy="0"/>
          </a:xfrm>
          <a:prstGeom prst="line">
            <a:avLst/>
          </a:prstGeom>
          <a:ln>
            <a:solidFill>
              <a:schemeClr val="tx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1D41FB0-4F50-CE0A-8E60-9905862D2D7F}"/>
              </a:ext>
            </a:extLst>
          </p:cNvPr>
          <p:cNvCxnSpPr>
            <a:cxnSpLocks/>
          </p:cNvCxnSpPr>
          <p:nvPr/>
        </p:nvCxnSpPr>
        <p:spPr>
          <a:xfrm>
            <a:off x="0" y="6709652"/>
            <a:ext cx="9249877" cy="0"/>
          </a:xfrm>
          <a:prstGeom prst="line">
            <a:avLst/>
          </a:prstGeom>
          <a:ln>
            <a:solidFill>
              <a:schemeClr val="tx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517D61DF-F36E-2586-017D-C4605357BC33}"/>
              </a:ext>
            </a:extLst>
          </p:cNvPr>
          <p:cNvGrpSpPr/>
          <p:nvPr/>
        </p:nvGrpSpPr>
        <p:grpSpPr>
          <a:xfrm>
            <a:off x="5792656" y="1397885"/>
            <a:ext cx="1634427" cy="732059"/>
            <a:chOff x="3729156" y="4505318"/>
            <a:chExt cx="1444752" cy="1324302"/>
          </a:xfrm>
        </p:grpSpPr>
        <p:sp>
          <p:nvSpPr>
            <p:cNvPr id="105" name="Rectangle 104">
              <a:extLst>
                <a:ext uri="{FF2B5EF4-FFF2-40B4-BE49-F238E27FC236}">
                  <a16:creationId xmlns:a16="http://schemas.microsoft.com/office/drawing/2014/main" id="{5C00648B-DF14-1869-05B2-C82F1A19F5A3}"/>
                </a:ext>
              </a:extLst>
            </p:cNvPr>
            <p:cNvSpPr/>
            <p:nvPr/>
          </p:nvSpPr>
          <p:spPr bwMode="auto">
            <a:xfrm>
              <a:off x="3729156" y="4505318"/>
              <a:ext cx="1444752" cy="1324302"/>
            </a:xfrm>
            <a:prstGeom prst="rect">
              <a:avLst/>
            </a:prstGeom>
            <a:solidFill>
              <a:schemeClr val="bg1">
                <a:lumMod val="95000"/>
              </a:schemeClr>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07" name="Rectangle 106">
              <a:extLst>
                <a:ext uri="{FF2B5EF4-FFF2-40B4-BE49-F238E27FC236}">
                  <a16:creationId xmlns:a16="http://schemas.microsoft.com/office/drawing/2014/main" id="{91751104-8BEA-ECF1-DF9C-FCCB19B974E0}"/>
                </a:ext>
              </a:extLst>
            </p:cNvPr>
            <p:cNvSpPr>
              <a:spLocks/>
            </p:cNvSpPr>
            <p:nvPr/>
          </p:nvSpPr>
          <p:spPr bwMode="auto">
            <a:xfrm>
              <a:off x="4366648" y="4817958"/>
              <a:ext cx="761544" cy="7333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A526C"/>
                  </a:solidFill>
                  <a:effectLst/>
                  <a:uLnTx/>
                  <a:uFillTx/>
                  <a:latin typeface="Segoe UI Semibold"/>
                  <a:ea typeface="+mn-ea"/>
                  <a:cs typeface="Times New Roman" panose="02020603050405020304" pitchFamily="18" charset="0"/>
                </a:rPr>
                <a:t>Viva Learning</a:t>
              </a:r>
            </a:p>
          </p:txBody>
        </p:sp>
      </p:grpSp>
      <p:cxnSp>
        <p:nvCxnSpPr>
          <p:cNvPr id="108" name="Straight Arrow Connector 107">
            <a:extLst>
              <a:ext uri="{FF2B5EF4-FFF2-40B4-BE49-F238E27FC236}">
                <a16:creationId xmlns:a16="http://schemas.microsoft.com/office/drawing/2014/main" id="{1B3F258E-4C05-0925-8ED3-924796FE05A0}"/>
              </a:ext>
            </a:extLst>
          </p:cNvPr>
          <p:cNvCxnSpPr>
            <a:cxnSpLocks/>
          </p:cNvCxnSpPr>
          <p:nvPr/>
        </p:nvCxnSpPr>
        <p:spPr>
          <a:xfrm>
            <a:off x="1715093" y="2711291"/>
            <a:ext cx="7729496" cy="37768"/>
          </a:xfrm>
          <a:prstGeom prst="straightConnector1">
            <a:avLst/>
          </a:prstGeom>
          <a:ln w="19050">
            <a:solidFill>
              <a:schemeClr val="accent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02671DB1-C214-6A4E-5113-3815E932996C}"/>
              </a:ext>
            </a:extLst>
          </p:cNvPr>
          <p:cNvSpPr/>
          <p:nvPr/>
        </p:nvSpPr>
        <p:spPr bwMode="auto">
          <a:xfrm>
            <a:off x="7884899" y="2489945"/>
            <a:ext cx="1005840" cy="457200"/>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rPr>
              <a:t>Connects  to some</a:t>
            </a:r>
          </a:p>
        </p:txBody>
      </p:sp>
      <p:sp>
        <p:nvSpPr>
          <p:cNvPr id="110" name="Rectangle 109">
            <a:extLst>
              <a:ext uri="{FF2B5EF4-FFF2-40B4-BE49-F238E27FC236}">
                <a16:creationId xmlns:a16="http://schemas.microsoft.com/office/drawing/2014/main" id="{DD15C57C-188C-8EE5-8041-6168A1D2329B}"/>
              </a:ext>
            </a:extLst>
          </p:cNvPr>
          <p:cNvSpPr/>
          <p:nvPr/>
        </p:nvSpPr>
        <p:spPr bwMode="auto">
          <a:xfrm>
            <a:off x="5810758" y="2305076"/>
            <a:ext cx="1634427" cy="799531"/>
          </a:xfrm>
          <a:prstGeom prst="rect">
            <a:avLst/>
          </a:prstGeom>
          <a:solidFill>
            <a:schemeClr val="bg1">
              <a:lumMod val="95000"/>
            </a:schemeClr>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8600" marR="0" lvl="0"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rPr>
              <a:t>Microsoft 365 Learning Pathways</a:t>
            </a:r>
          </a:p>
        </p:txBody>
      </p:sp>
      <p:sp>
        <p:nvSpPr>
          <p:cNvPr id="112" name="Rectangle 111">
            <a:extLst>
              <a:ext uri="{FF2B5EF4-FFF2-40B4-BE49-F238E27FC236}">
                <a16:creationId xmlns:a16="http://schemas.microsoft.com/office/drawing/2014/main" id="{B4D039E6-32C4-CEBF-68E7-C3A933516108}"/>
              </a:ext>
            </a:extLst>
          </p:cNvPr>
          <p:cNvSpPr/>
          <p:nvPr/>
        </p:nvSpPr>
        <p:spPr bwMode="auto">
          <a:xfrm>
            <a:off x="4050638" y="2278190"/>
            <a:ext cx="1280160" cy="934476"/>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4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Azure Active Directory</a:t>
            </a:r>
          </a:p>
        </p:txBody>
      </p:sp>
      <p:grpSp>
        <p:nvGrpSpPr>
          <p:cNvPr id="114" name="Group 113">
            <a:extLst>
              <a:ext uri="{FF2B5EF4-FFF2-40B4-BE49-F238E27FC236}">
                <a16:creationId xmlns:a16="http://schemas.microsoft.com/office/drawing/2014/main" id="{980D9F0E-7949-EE01-1D2C-258BF258DC3A}"/>
              </a:ext>
            </a:extLst>
          </p:cNvPr>
          <p:cNvGrpSpPr/>
          <p:nvPr/>
        </p:nvGrpSpPr>
        <p:grpSpPr>
          <a:xfrm>
            <a:off x="81400" y="2318648"/>
            <a:ext cx="1634472" cy="823186"/>
            <a:chOff x="81400" y="2323931"/>
            <a:chExt cx="1634472" cy="817309"/>
          </a:xfrm>
        </p:grpSpPr>
        <p:sp>
          <p:nvSpPr>
            <p:cNvPr id="115" name="Rectangle: Rounded Corners 114">
              <a:extLst>
                <a:ext uri="{FF2B5EF4-FFF2-40B4-BE49-F238E27FC236}">
                  <a16:creationId xmlns:a16="http://schemas.microsoft.com/office/drawing/2014/main" id="{89207253-6356-DEDD-E2F5-CBF3CA8464C5}"/>
                </a:ext>
              </a:extLst>
            </p:cNvPr>
            <p:cNvSpPr/>
            <p:nvPr/>
          </p:nvSpPr>
          <p:spPr bwMode="auto">
            <a:xfrm>
              <a:off x="81400" y="2323931"/>
              <a:ext cx="1634472" cy="817309"/>
            </a:xfrm>
            <a:prstGeom prst="roundRect">
              <a:avLst/>
            </a:prstGeom>
            <a:solidFill>
              <a:schemeClr val="bg1"/>
            </a:solidFill>
            <a:ln w="19050">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146304" rIns="4572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116" name="Group 115">
              <a:extLst>
                <a:ext uri="{FF2B5EF4-FFF2-40B4-BE49-F238E27FC236}">
                  <a16:creationId xmlns:a16="http://schemas.microsoft.com/office/drawing/2014/main" id="{3F7A4E5D-C7BF-7EAA-0837-7FA17B9A92F0}"/>
                </a:ext>
              </a:extLst>
            </p:cNvPr>
            <p:cNvGrpSpPr/>
            <p:nvPr/>
          </p:nvGrpSpPr>
          <p:grpSpPr>
            <a:xfrm>
              <a:off x="112201" y="2335702"/>
              <a:ext cx="1553616" cy="562475"/>
              <a:chOff x="171221" y="1491466"/>
              <a:chExt cx="1553616" cy="562475"/>
            </a:xfrm>
          </p:grpSpPr>
          <p:sp>
            <p:nvSpPr>
              <p:cNvPr id="117" name="Rectangle 116">
                <a:extLst>
                  <a:ext uri="{FF2B5EF4-FFF2-40B4-BE49-F238E27FC236}">
                    <a16:creationId xmlns:a16="http://schemas.microsoft.com/office/drawing/2014/main" id="{77F83E08-BCBC-CF1E-B586-184CF6F6D370}"/>
                  </a:ext>
                </a:extLst>
              </p:cNvPr>
              <p:cNvSpPr>
                <a:spLocks/>
              </p:cNvSpPr>
              <p:nvPr/>
            </p:nvSpPr>
            <p:spPr bwMode="auto">
              <a:xfrm>
                <a:off x="171221" y="1491466"/>
                <a:ext cx="1553616" cy="3454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0" bIns="45720" numCol="1" spcCol="0" rtlCol="0" fromWordArt="0" anchor="t" anchorCtr="0" forceAA="0" compatLnSpc="1">
                <a:prstTxWarp prst="textNoShape">
                  <a:avLst/>
                </a:prstTxWarp>
                <a:noAutofit/>
              </a:bodyPr>
              <a:lstStyle/>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Has M365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No Azure subscription</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High bandwidth</a:t>
                </a:r>
              </a:p>
              <a:p>
                <a:pPr marL="114300" marR="0" lvl="0" indent="-1143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Has custom content</a:t>
                </a:r>
              </a:p>
            </p:txBody>
          </p:sp>
          <p:grpSp>
            <p:nvGrpSpPr>
              <p:cNvPr id="118" name="Group 117">
                <a:extLst>
                  <a:ext uri="{FF2B5EF4-FFF2-40B4-BE49-F238E27FC236}">
                    <a16:creationId xmlns:a16="http://schemas.microsoft.com/office/drawing/2014/main" id="{4BAF9B0A-B917-34D9-8CFB-5C0571D477B3}"/>
                  </a:ext>
                </a:extLst>
              </p:cNvPr>
              <p:cNvGrpSpPr/>
              <p:nvPr/>
            </p:nvGrpSpPr>
            <p:grpSpPr>
              <a:xfrm>
                <a:off x="206771" y="1917282"/>
                <a:ext cx="136659" cy="136659"/>
                <a:chOff x="1798472" y="2529910"/>
                <a:chExt cx="914400" cy="914400"/>
              </a:xfrm>
            </p:grpSpPr>
            <p:sp>
              <p:nvSpPr>
                <p:cNvPr id="125" name="Oval 124">
                  <a:extLst>
                    <a:ext uri="{FF2B5EF4-FFF2-40B4-BE49-F238E27FC236}">
                      <a16:creationId xmlns:a16="http://schemas.microsoft.com/office/drawing/2014/main" id="{A6B2CC6A-26C9-09EB-B29E-ACFB0B889F0D}"/>
                    </a:ext>
                  </a:extLst>
                </p:cNvPr>
                <p:cNvSpPr/>
                <p:nvPr/>
              </p:nvSpPr>
              <p:spPr bwMode="auto">
                <a:xfrm>
                  <a:off x="1798472" y="2529910"/>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126" name="Graphic 125" descr="Checkmark with solid fill">
                  <a:extLst>
                    <a:ext uri="{FF2B5EF4-FFF2-40B4-BE49-F238E27FC236}">
                      <a16:creationId xmlns:a16="http://schemas.microsoft.com/office/drawing/2014/main" id="{6956C2A2-6201-BFDF-74DC-C67921E322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8892" y="2660053"/>
                  <a:ext cx="679582" cy="679585"/>
                </a:xfrm>
                <a:prstGeom prst="rect">
                  <a:avLst/>
                </a:prstGeom>
              </p:spPr>
            </p:pic>
          </p:grpSp>
          <p:grpSp>
            <p:nvGrpSpPr>
              <p:cNvPr id="119" name="Group 118">
                <a:extLst>
                  <a:ext uri="{FF2B5EF4-FFF2-40B4-BE49-F238E27FC236}">
                    <a16:creationId xmlns:a16="http://schemas.microsoft.com/office/drawing/2014/main" id="{3945867B-68F3-EA4D-8ECA-F66EA1CE954B}"/>
                  </a:ext>
                </a:extLst>
              </p:cNvPr>
              <p:cNvGrpSpPr/>
              <p:nvPr/>
            </p:nvGrpSpPr>
            <p:grpSpPr>
              <a:xfrm>
                <a:off x="212309" y="1729689"/>
                <a:ext cx="136659" cy="136658"/>
                <a:chOff x="2969260" y="2435310"/>
                <a:chExt cx="914400" cy="914397"/>
              </a:xfrm>
            </p:grpSpPr>
            <p:sp>
              <p:nvSpPr>
                <p:cNvPr id="123" name="Oval 122">
                  <a:extLst>
                    <a:ext uri="{FF2B5EF4-FFF2-40B4-BE49-F238E27FC236}">
                      <a16:creationId xmlns:a16="http://schemas.microsoft.com/office/drawing/2014/main" id="{879DC4D8-E98D-0B7E-FCFB-C26D4CFFB870}"/>
                    </a:ext>
                  </a:extLst>
                </p:cNvPr>
                <p:cNvSpPr/>
                <p:nvPr/>
              </p:nvSpPr>
              <p:spPr bwMode="auto">
                <a:xfrm>
                  <a:off x="2969260" y="2435310"/>
                  <a:ext cx="914400" cy="914397"/>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124" name="Graphic 123" descr="Close with solid fill">
                  <a:extLst>
                    <a:ext uri="{FF2B5EF4-FFF2-40B4-BE49-F238E27FC236}">
                      <a16:creationId xmlns:a16="http://schemas.microsoft.com/office/drawing/2014/main" id="{E463C91C-AD5C-9780-5CC7-CE96BA99B7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3668" y="2519813"/>
                  <a:ext cx="761822" cy="761826"/>
                </a:xfrm>
                <a:prstGeom prst="rect">
                  <a:avLst/>
                </a:prstGeom>
              </p:spPr>
            </p:pic>
          </p:grpSp>
          <p:grpSp>
            <p:nvGrpSpPr>
              <p:cNvPr id="120" name="Group 119">
                <a:extLst>
                  <a:ext uri="{FF2B5EF4-FFF2-40B4-BE49-F238E27FC236}">
                    <a16:creationId xmlns:a16="http://schemas.microsoft.com/office/drawing/2014/main" id="{592EAF77-E91E-AF8C-D9FE-BC714E181771}"/>
                  </a:ext>
                </a:extLst>
              </p:cNvPr>
              <p:cNvGrpSpPr/>
              <p:nvPr/>
            </p:nvGrpSpPr>
            <p:grpSpPr>
              <a:xfrm>
                <a:off x="219601" y="1548708"/>
                <a:ext cx="136659" cy="136659"/>
                <a:chOff x="1837006" y="2478824"/>
                <a:chExt cx="914400" cy="914400"/>
              </a:xfrm>
            </p:grpSpPr>
            <p:sp>
              <p:nvSpPr>
                <p:cNvPr id="121" name="Oval 120">
                  <a:extLst>
                    <a:ext uri="{FF2B5EF4-FFF2-40B4-BE49-F238E27FC236}">
                      <a16:creationId xmlns:a16="http://schemas.microsoft.com/office/drawing/2014/main" id="{8124761A-0F49-11F0-5B81-39E5C54BFED3}"/>
                    </a:ext>
                  </a:extLst>
                </p:cNvPr>
                <p:cNvSpPr/>
                <p:nvPr/>
              </p:nvSpPr>
              <p:spPr bwMode="auto">
                <a:xfrm>
                  <a:off x="1837006" y="2478824"/>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122" name="Graphic 121" descr="Checkmark with solid fill">
                  <a:extLst>
                    <a:ext uri="{FF2B5EF4-FFF2-40B4-BE49-F238E27FC236}">
                      <a16:creationId xmlns:a16="http://schemas.microsoft.com/office/drawing/2014/main" id="{67DCFE67-B7CE-6148-8764-CAE3E6DE7F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4415" y="2596231"/>
                  <a:ext cx="679582" cy="679585"/>
                </a:xfrm>
                <a:prstGeom prst="rect">
                  <a:avLst/>
                </a:prstGeom>
              </p:spPr>
            </p:pic>
          </p:grpSp>
        </p:grpSp>
      </p:grpSp>
      <p:pic>
        <p:nvPicPr>
          <p:cNvPr id="127" name="Picture 126" descr="Shape, square&#10;&#10;Description automatically generated">
            <a:extLst>
              <a:ext uri="{FF2B5EF4-FFF2-40B4-BE49-F238E27FC236}">
                <a16:creationId xmlns:a16="http://schemas.microsoft.com/office/drawing/2014/main" id="{4E894DA9-A614-6527-45F1-76C98E1B666A}"/>
              </a:ext>
            </a:extLst>
          </p:cNvPr>
          <p:cNvPicPr>
            <a:picLocks noChangeAspect="1"/>
          </p:cNvPicPr>
          <p:nvPr/>
        </p:nvPicPr>
        <p:blipFill>
          <a:blip r:embed="rId11"/>
          <a:stretch>
            <a:fillRect/>
          </a:stretch>
        </p:blipFill>
        <p:spPr>
          <a:xfrm>
            <a:off x="5884036" y="2448878"/>
            <a:ext cx="275941" cy="275941"/>
          </a:xfrm>
          <a:prstGeom prst="rect">
            <a:avLst/>
          </a:prstGeom>
        </p:spPr>
      </p:pic>
      <p:grpSp>
        <p:nvGrpSpPr>
          <p:cNvPr id="128" name="Group 127">
            <a:extLst>
              <a:ext uri="{FF2B5EF4-FFF2-40B4-BE49-F238E27FC236}">
                <a16:creationId xmlns:a16="http://schemas.microsoft.com/office/drawing/2014/main" id="{C969E091-2A64-6CC2-F268-BD9A4D7EE78B}"/>
              </a:ext>
            </a:extLst>
          </p:cNvPr>
          <p:cNvGrpSpPr/>
          <p:nvPr/>
        </p:nvGrpSpPr>
        <p:grpSpPr>
          <a:xfrm>
            <a:off x="1778123" y="2287306"/>
            <a:ext cx="2033768" cy="898641"/>
            <a:chOff x="1778123" y="1301567"/>
            <a:chExt cx="2033768" cy="898641"/>
          </a:xfrm>
        </p:grpSpPr>
        <p:sp>
          <p:nvSpPr>
            <p:cNvPr id="129" name="Rectangle 128">
              <a:extLst>
                <a:ext uri="{FF2B5EF4-FFF2-40B4-BE49-F238E27FC236}">
                  <a16:creationId xmlns:a16="http://schemas.microsoft.com/office/drawing/2014/main" id="{D1EFA7C1-E43C-1442-3959-3A984B016B8E}"/>
                </a:ext>
              </a:extLst>
            </p:cNvPr>
            <p:cNvSpPr/>
            <p:nvPr/>
          </p:nvSpPr>
          <p:spPr bwMode="auto">
            <a:xfrm>
              <a:off x="1883530" y="1301567"/>
              <a:ext cx="1750064" cy="895563"/>
            </a:xfrm>
            <a:prstGeom prst="rect">
              <a:avLst/>
            </a:prstGeom>
            <a:solidFill>
              <a:srgbClr val="F2F2F2"/>
            </a:solidFill>
            <a:ln>
              <a:solidFill>
                <a:schemeClr val="accent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300"/>
                </a:spcAft>
                <a:buClrTx/>
                <a:buSzTx/>
                <a:buFontTx/>
                <a:buNone/>
                <a:tabLst/>
                <a:defRPr/>
              </a:pPr>
              <a:endParaRPr kumimoji="0" lang="en-US" sz="950" b="1" i="0" u="none" strike="noStrike" kern="1200" cap="none" spc="0" normalizeH="0" baseline="0" noProof="0">
                <a:ln>
                  <a:noFill/>
                </a:ln>
                <a:solidFill>
                  <a:srgbClr val="282828"/>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endParaRPr>
            </a:p>
          </p:txBody>
        </p:sp>
        <p:sp>
          <p:nvSpPr>
            <p:cNvPr id="130" name="TextBox 129">
              <a:extLst>
                <a:ext uri="{FF2B5EF4-FFF2-40B4-BE49-F238E27FC236}">
                  <a16:creationId xmlns:a16="http://schemas.microsoft.com/office/drawing/2014/main" id="{BEADF9D9-60C2-32A7-14EB-0F7EDC2195ED}"/>
                </a:ext>
              </a:extLst>
            </p:cNvPr>
            <p:cNvSpPr txBox="1"/>
            <p:nvPr/>
          </p:nvSpPr>
          <p:spPr>
            <a:xfrm>
              <a:off x="1778123" y="1923209"/>
              <a:ext cx="11765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Employees</a:t>
              </a:r>
              <a:endParaRPr kumimoji="0" lang="en-US" sz="14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endParaRPr>
            </a:p>
          </p:txBody>
        </p:sp>
        <p:sp>
          <p:nvSpPr>
            <p:cNvPr id="131" name="people_3" title="Icon of a person surrounded by brackets">
              <a:extLst>
                <a:ext uri="{FF2B5EF4-FFF2-40B4-BE49-F238E27FC236}">
                  <a16:creationId xmlns:a16="http://schemas.microsoft.com/office/drawing/2014/main" id="{43673FE9-FB2E-F13E-430B-319E330C64B3}"/>
                </a:ext>
              </a:extLst>
            </p:cNvPr>
            <p:cNvSpPr>
              <a:spLocks noChangeAspect="1" noEditPoints="1"/>
            </p:cNvSpPr>
            <p:nvPr/>
          </p:nvSpPr>
          <p:spPr bwMode="auto">
            <a:xfrm>
              <a:off x="2142510" y="1414685"/>
              <a:ext cx="453574" cy="457200"/>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28575" cap="sq">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2" name="girl" title="Icon of a young woman">
              <a:extLst>
                <a:ext uri="{FF2B5EF4-FFF2-40B4-BE49-F238E27FC236}">
                  <a16:creationId xmlns:a16="http://schemas.microsoft.com/office/drawing/2014/main" id="{9AEB66F3-5295-E97D-AABC-44C134B566BD}"/>
                </a:ext>
              </a:extLst>
            </p:cNvPr>
            <p:cNvSpPr>
              <a:spLocks noChangeAspect="1" noEditPoints="1"/>
            </p:cNvSpPr>
            <p:nvPr/>
          </p:nvSpPr>
          <p:spPr bwMode="auto">
            <a:xfrm>
              <a:off x="2998085" y="1414685"/>
              <a:ext cx="375656" cy="457200"/>
            </a:xfrm>
            <a:custGeom>
              <a:avLst/>
              <a:gdLst>
                <a:gd name="T0" fmla="*/ 65 w 299"/>
                <a:gd name="T1" fmla="*/ 119 h 354"/>
                <a:gd name="T2" fmla="*/ 169 w 299"/>
                <a:gd name="T3" fmla="*/ 15 h 354"/>
                <a:gd name="T4" fmla="*/ 273 w 299"/>
                <a:gd name="T5" fmla="*/ 119 h 354"/>
                <a:gd name="T6" fmla="*/ 169 w 299"/>
                <a:gd name="T7" fmla="*/ 223 h 354"/>
                <a:gd name="T8" fmla="*/ 65 w 299"/>
                <a:gd name="T9" fmla="*/ 119 h 354"/>
                <a:gd name="T10" fmla="*/ 299 w 299"/>
                <a:gd name="T11" fmla="*/ 354 h 354"/>
                <a:gd name="T12" fmla="*/ 169 w 299"/>
                <a:gd name="T13" fmla="*/ 223 h 354"/>
                <a:gd name="T14" fmla="*/ 38 w 299"/>
                <a:gd name="T15" fmla="*/ 354 h 354"/>
                <a:gd name="T16" fmla="*/ 112 w 299"/>
                <a:gd name="T17" fmla="*/ 236 h 354"/>
                <a:gd name="T18" fmla="*/ 169 w 299"/>
                <a:gd name="T19" fmla="*/ 289 h 354"/>
                <a:gd name="T20" fmla="*/ 225 w 299"/>
                <a:gd name="T21" fmla="*/ 236 h 354"/>
                <a:gd name="T22" fmla="*/ 105 w 299"/>
                <a:gd name="T23" fmla="*/ 37 h 354"/>
                <a:gd name="T24" fmla="*/ 165 w 299"/>
                <a:gd name="T25" fmla="*/ 85 h 354"/>
                <a:gd name="T26" fmla="*/ 269 w 299"/>
                <a:gd name="T27" fmla="*/ 90 h 354"/>
                <a:gd name="T28" fmla="*/ 69 w 299"/>
                <a:gd name="T29" fmla="*/ 148 h 354"/>
                <a:gd name="T30" fmla="*/ 105 w 299"/>
                <a:gd name="T31" fmla="*/ 107 h 354"/>
                <a:gd name="T32" fmla="*/ 99 w 299"/>
                <a:gd name="T33" fmla="*/ 42 h 354"/>
                <a:gd name="T34" fmla="*/ 105 w 299"/>
                <a:gd name="T35" fmla="*/ 37 h 354"/>
                <a:gd name="T36" fmla="*/ 55 w 299"/>
                <a:gd name="T37" fmla="*/ 25 h 354"/>
                <a:gd name="T38" fmla="*/ 62 w 299"/>
                <a:gd name="T39" fmla="*/ 109 h 354"/>
                <a:gd name="T40" fmla="*/ 0 w 299"/>
                <a:gd name="T41" fmla="*/ 1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9" h="354">
                  <a:moveTo>
                    <a:pt x="65" y="119"/>
                  </a:moveTo>
                  <a:cubicBezTo>
                    <a:pt x="65" y="62"/>
                    <a:pt x="111" y="15"/>
                    <a:pt x="169" y="15"/>
                  </a:cubicBezTo>
                  <a:cubicBezTo>
                    <a:pt x="226" y="15"/>
                    <a:pt x="273" y="62"/>
                    <a:pt x="273" y="119"/>
                  </a:cubicBezTo>
                  <a:cubicBezTo>
                    <a:pt x="273" y="177"/>
                    <a:pt x="226" y="223"/>
                    <a:pt x="169" y="223"/>
                  </a:cubicBezTo>
                  <a:cubicBezTo>
                    <a:pt x="111" y="223"/>
                    <a:pt x="65" y="177"/>
                    <a:pt x="65" y="119"/>
                  </a:cubicBezTo>
                  <a:close/>
                  <a:moveTo>
                    <a:pt x="299" y="354"/>
                  </a:moveTo>
                  <a:cubicBezTo>
                    <a:pt x="299" y="282"/>
                    <a:pt x="241" y="223"/>
                    <a:pt x="169" y="223"/>
                  </a:cubicBezTo>
                  <a:cubicBezTo>
                    <a:pt x="97" y="223"/>
                    <a:pt x="38" y="282"/>
                    <a:pt x="38" y="354"/>
                  </a:cubicBezTo>
                  <a:moveTo>
                    <a:pt x="112" y="236"/>
                  </a:moveTo>
                  <a:cubicBezTo>
                    <a:pt x="169" y="289"/>
                    <a:pt x="169" y="289"/>
                    <a:pt x="169" y="289"/>
                  </a:cubicBezTo>
                  <a:cubicBezTo>
                    <a:pt x="225" y="236"/>
                    <a:pt x="225" y="236"/>
                    <a:pt x="225" y="236"/>
                  </a:cubicBezTo>
                  <a:moveTo>
                    <a:pt x="105" y="37"/>
                  </a:moveTo>
                  <a:cubicBezTo>
                    <a:pt x="105" y="37"/>
                    <a:pt x="130" y="75"/>
                    <a:pt x="165" y="85"/>
                  </a:cubicBezTo>
                  <a:cubicBezTo>
                    <a:pt x="206" y="96"/>
                    <a:pt x="269" y="90"/>
                    <a:pt x="269" y="90"/>
                  </a:cubicBezTo>
                  <a:moveTo>
                    <a:pt x="69" y="148"/>
                  </a:moveTo>
                  <a:cubicBezTo>
                    <a:pt x="69" y="148"/>
                    <a:pt x="98" y="128"/>
                    <a:pt x="105" y="107"/>
                  </a:cubicBezTo>
                  <a:cubicBezTo>
                    <a:pt x="117" y="68"/>
                    <a:pt x="99" y="42"/>
                    <a:pt x="99" y="42"/>
                  </a:cubicBezTo>
                  <a:moveTo>
                    <a:pt x="105" y="37"/>
                  </a:moveTo>
                  <a:cubicBezTo>
                    <a:pt x="105" y="37"/>
                    <a:pt x="87" y="0"/>
                    <a:pt x="55" y="25"/>
                  </a:cubicBezTo>
                  <a:cubicBezTo>
                    <a:pt x="28" y="47"/>
                    <a:pt x="66" y="87"/>
                    <a:pt x="62" y="109"/>
                  </a:cubicBezTo>
                  <a:cubicBezTo>
                    <a:pt x="55" y="139"/>
                    <a:pt x="0" y="127"/>
                    <a:pt x="0" y="127"/>
                  </a:cubicBezTo>
                </a:path>
              </a:pathLst>
            </a:custGeom>
            <a:noFill/>
            <a:ln w="28575" cap="sq">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3" name="TextBox 132">
              <a:extLst>
                <a:ext uri="{FF2B5EF4-FFF2-40B4-BE49-F238E27FC236}">
                  <a16:creationId xmlns:a16="http://schemas.microsoft.com/office/drawing/2014/main" id="{3AECB851-9232-330E-27B7-D4DD6C48068E}"/>
                </a:ext>
              </a:extLst>
            </p:cNvPr>
            <p:cNvSpPr txBox="1"/>
            <p:nvPr/>
          </p:nvSpPr>
          <p:spPr>
            <a:xfrm>
              <a:off x="2635338" y="1923209"/>
              <a:ext cx="11765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rPr>
                <a:t>Education</a:t>
              </a:r>
              <a:endParaRPr kumimoji="0" lang="en-US" sz="1400" b="1" i="0" u="none" strike="noStrike" kern="1200" cap="none" spc="0" normalizeH="0" baseline="0" noProof="0">
                <a:ln>
                  <a:noFill/>
                </a:ln>
                <a:solidFill>
                  <a:srgbClr val="282828"/>
                </a:solidFill>
                <a:effectLst/>
                <a:uLnTx/>
                <a:uFillTx/>
                <a:latin typeface="Segoe UI Semibold"/>
                <a:ea typeface="+mn-ea"/>
                <a:cs typeface="Times New Roman" panose="02020603050405020304" pitchFamily="18" charset="0"/>
              </a:endParaRPr>
            </a:p>
          </p:txBody>
        </p:sp>
      </p:grpSp>
      <p:cxnSp>
        <p:nvCxnSpPr>
          <p:cNvPr id="134" name="Straight Connector 133">
            <a:extLst>
              <a:ext uri="{FF2B5EF4-FFF2-40B4-BE49-F238E27FC236}">
                <a16:creationId xmlns:a16="http://schemas.microsoft.com/office/drawing/2014/main" id="{6518ABEB-3DC7-5DA4-AA88-675B0DD289A3}"/>
              </a:ext>
            </a:extLst>
          </p:cNvPr>
          <p:cNvCxnSpPr>
            <a:cxnSpLocks/>
          </p:cNvCxnSpPr>
          <p:nvPr/>
        </p:nvCxnSpPr>
        <p:spPr>
          <a:xfrm>
            <a:off x="0" y="2252714"/>
            <a:ext cx="9249877" cy="0"/>
          </a:xfrm>
          <a:prstGeom prst="line">
            <a:avLst/>
          </a:prstGeom>
          <a:ln>
            <a:solidFill>
              <a:schemeClr val="tx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35" name="Graphic 134" descr="Close with solid fill">
            <a:extLst>
              <a:ext uri="{FF2B5EF4-FFF2-40B4-BE49-F238E27FC236}">
                <a16:creationId xmlns:a16="http://schemas.microsoft.com/office/drawing/2014/main" id="{8115CB17-E97B-20B6-624D-72F9AAB4DB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758" y="1877507"/>
            <a:ext cx="113856" cy="113856"/>
          </a:xfrm>
          <a:prstGeom prst="rect">
            <a:avLst/>
          </a:prstGeom>
        </p:spPr>
      </p:pic>
      <p:sp>
        <p:nvSpPr>
          <p:cNvPr id="136" name="Oval 135">
            <a:extLst>
              <a:ext uri="{FF2B5EF4-FFF2-40B4-BE49-F238E27FC236}">
                <a16:creationId xmlns:a16="http://schemas.microsoft.com/office/drawing/2014/main" id="{29C354DA-6858-25FB-E60A-C6253E425D0B}"/>
              </a:ext>
            </a:extLst>
          </p:cNvPr>
          <p:cNvSpPr/>
          <p:nvPr/>
        </p:nvSpPr>
        <p:spPr bwMode="auto">
          <a:xfrm>
            <a:off x="117355" y="1923033"/>
            <a:ext cx="136659" cy="136659"/>
          </a:xfrm>
          <a:prstGeom prst="ellipse">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137" name="Graphic 136" descr="Close with solid fill">
            <a:extLst>
              <a:ext uri="{FF2B5EF4-FFF2-40B4-BE49-F238E27FC236}">
                <a16:creationId xmlns:a16="http://schemas.microsoft.com/office/drawing/2014/main" id="{D3B3E2C1-4B99-B2EE-809C-D3BB63510D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528" y="1935326"/>
            <a:ext cx="113856" cy="113856"/>
          </a:xfrm>
          <a:prstGeom prst="rect">
            <a:avLst/>
          </a:prstGeom>
        </p:spPr>
      </p:pic>
      <p:sp>
        <p:nvSpPr>
          <p:cNvPr id="138" name="Oval 137">
            <a:extLst>
              <a:ext uri="{FF2B5EF4-FFF2-40B4-BE49-F238E27FC236}">
                <a16:creationId xmlns:a16="http://schemas.microsoft.com/office/drawing/2014/main" id="{BEC12A1E-A625-8F15-4161-8A36C224F2AF}"/>
              </a:ext>
            </a:extLst>
          </p:cNvPr>
          <p:cNvSpPr/>
          <p:nvPr/>
        </p:nvSpPr>
        <p:spPr bwMode="auto">
          <a:xfrm>
            <a:off x="151706" y="2952422"/>
            <a:ext cx="136659" cy="137642"/>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139" name="Graphic 138" descr="Checkmark with solid fill">
            <a:extLst>
              <a:ext uri="{FF2B5EF4-FFF2-40B4-BE49-F238E27FC236}">
                <a16:creationId xmlns:a16="http://schemas.microsoft.com/office/drawing/2014/main" id="{5439B919-2553-9317-EB63-3A3B54463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546" y="2970095"/>
            <a:ext cx="101565" cy="102296"/>
          </a:xfrm>
          <a:prstGeom prst="rect">
            <a:avLst/>
          </a:prstGeom>
        </p:spPr>
      </p:pic>
      <p:cxnSp>
        <p:nvCxnSpPr>
          <p:cNvPr id="140" name="Straight Connector 139">
            <a:extLst>
              <a:ext uri="{FF2B5EF4-FFF2-40B4-BE49-F238E27FC236}">
                <a16:creationId xmlns:a16="http://schemas.microsoft.com/office/drawing/2014/main" id="{8AABC33E-26F8-C89E-003C-4F59873B9270}"/>
              </a:ext>
            </a:extLst>
          </p:cNvPr>
          <p:cNvCxnSpPr>
            <a:cxnSpLocks/>
          </p:cNvCxnSpPr>
          <p:nvPr/>
        </p:nvCxnSpPr>
        <p:spPr>
          <a:xfrm>
            <a:off x="-68061" y="5577019"/>
            <a:ext cx="9249877" cy="0"/>
          </a:xfrm>
          <a:prstGeom prst="line">
            <a:avLst/>
          </a:prstGeom>
          <a:ln>
            <a:solidFill>
              <a:schemeClr val="tx1">
                <a:lumMod val="75000"/>
                <a:lumOff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43" name="Picture 142" descr="A blue and black logo&#10;&#10;Description automatically generated with low confidence">
            <a:extLst>
              <a:ext uri="{FF2B5EF4-FFF2-40B4-BE49-F238E27FC236}">
                <a16:creationId xmlns:a16="http://schemas.microsoft.com/office/drawing/2014/main" id="{D613B423-033B-DA69-087C-02C4C31659B5}"/>
              </a:ext>
            </a:extLst>
          </p:cNvPr>
          <p:cNvPicPr>
            <a:picLocks noChangeAspect="1"/>
          </p:cNvPicPr>
          <p:nvPr/>
        </p:nvPicPr>
        <p:blipFill>
          <a:blip r:embed="rId12"/>
          <a:stretch>
            <a:fillRect/>
          </a:stretch>
        </p:blipFill>
        <p:spPr>
          <a:xfrm>
            <a:off x="6022007" y="1536841"/>
            <a:ext cx="440116" cy="440116"/>
          </a:xfrm>
          <a:prstGeom prst="rect">
            <a:avLst/>
          </a:prstGeom>
        </p:spPr>
      </p:pic>
      <p:pic>
        <p:nvPicPr>
          <p:cNvPr id="144" name="Picture 2" descr="See the source image">
            <a:extLst>
              <a:ext uri="{FF2B5EF4-FFF2-40B4-BE49-F238E27FC236}">
                <a16:creationId xmlns:a16="http://schemas.microsoft.com/office/drawing/2014/main" id="{15979153-230C-15F4-7E99-D1F5BB6F0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639" y="2324791"/>
            <a:ext cx="386157" cy="39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7521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0036"/>
          </a:schemeClr>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6712562-B2B3-471B-9B0C-48D684D9A0A8}"/>
              </a:ext>
            </a:extLst>
          </p:cNvPr>
          <p:cNvGraphicFramePr>
            <a:graphicFrameLocks noGrp="1"/>
          </p:cNvGraphicFramePr>
          <p:nvPr>
            <p:extLst>
              <p:ext uri="{D42A27DB-BD31-4B8C-83A1-F6EECF244321}">
                <p14:modId xmlns:p14="http://schemas.microsoft.com/office/powerpoint/2010/main" val="521034918"/>
              </p:ext>
            </p:extLst>
          </p:nvPr>
        </p:nvGraphicFramePr>
        <p:xfrm>
          <a:off x="424070" y="1652350"/>
          <a:ext cx="10844006" cy="3023255"/>
        </p:xfrm>
        <a:graphic>
          <a:graphicData uri="http://schemas.openxmlformats.org/drawingml/2006/table">
            <a:tbl>
              <a:tblPr firstRow="1" bandRow="1">
                <a:tableStyleId>{073A0DAA-6AF3-43AB-8588-CEC1D06C72B9}</a:tableStyleId>
              </a:tblPr>
              <a:tblGrid>
                <a:gridCol w="1740601">
                  <a:extLst>
                    <a:ext uri="{9D8B030D-6E8A-4147-A177-3AD203B41FA5}">
                      <a16:colId xmlns:a16="http://schemas.microsoft.com/office/drawing/2014/main" val="2746743167"/>
                    </a:ext>
                  </a:extLst>
                </a:gridCol>
                <a:gridCol w="1126430">
                  <a:extLst>
                    <a:ext uri="{9D8B030D-6E8A-4147-A177-3AD203B41FA5}">
                      <a16:colId xmlns:a16="http://schemas.microsoft.com/office/drawing/2014/main" val="2315373619"/>
                    </a:ext>
                  </a:extLst>
                </a:gridCol>
                <a:gridCol w="1096258">
                  <a:extLst>
                    <a:ext uri="{9D8B030D-6E8A-4147-A177-3AD203B41FA5}">
                      <a16:colId xmlns:a16="http://schemas.microsoft.com/office/drawing/2014/main" val="3094268788"/>
                    </a:ext>
                  </a:extLst>
                </a:gridCol>
                <a:gridCol w="1489926">
                  <a:extLst>
                    <a:ext uri="{9D8B030D-6E8A-4147-A177-3AD203B41FA5}">
                      <a16:colId xmlns:a16="http://schemas.microsoft.com/office/drawing/2014/main" val="832037796"/>
                    </a:ext>
                  </a:extLst>
                </a:gridCol>
                <a:gridCol w="984090">
                  <a:extLst>
                    <a:ext uri="{9D8B030D-6E8A-4147-A177-3AD203B41FA5}">
                      <a16:colId xmlns:a16="http://schemas.microsoft.com/office/drawing/2014/main" val="1758127944"/>
                    </a:ext>
                  </a:extLst>
                </a:gridCol>
                <a:gridCol w="992905">
                  <a:extLst>
                    <a:ext uri="{9D8B030D-6E8A-4147-A177-3AD203B41FA5}">
                      <a16:colId xmlns:a16="http://schemas.microsoft.com/office/drawing/2014/main" val="2087334909"/>
                    </a:ext>
                  </a:extLst>
                </a:gridCol>
                <a:gridCol w="1137932">
                  <a:extLst>
                    <a:ext uri="{9D8B030D-6E8A-4147-A177-3AD203B41FA5}">
                      <a16:colId xmlns:a16="http://schemas.microsoft.com/office/drawing/2014/main" val="976414035"/>
                    </a:ext>
                  </a:extLst>
                </a:gridCol>
                <a:gridCol w="1137932">
                  <a:extLst>
                    <a:ext uri="{9D8B030D-6E8A-4147-A177-3AD203B41FA5}">
                      <a16:colId xmlns:a16="http://schemas.microsoft.com/office/drawing/2014/main" val="4098792124"/>
                    </a:ext>
                  </a:extLst>
                </a:gridCol>
                <a:gridCol w="1137932">
                  <a:extLst>
                    <a:ext uri="{9D8B030D-6E8A-4147-A177-3AD203B41FA5}">
                      <a16:colId xmlns:a16="http://schemas.microsoft.com/office/drawing/2014/main" val="2206694349"/>
                    </a:ext>
                  </a:extLst>
                </a:gridCol>
              </a:tblGrid>
              <a:tr h="893181">
                <a:tc>
                  <a:txBody>
                    <a:bodyPr/>
                    <a:lstStyle/>
                    <a:p>
                      <a:r>
                        <a:rPr lang="en-US" sz="1400"/>
                        <a:t>Solution</a:t>
                      </a:r>
                    </a:p>
                  </a:txBody>
                  <a:tcPr>
                    <a:solidFill>
                      <a:schemeClr val="tx2">
                        <a:lumMod val="50000"/>
                        <a:lumOff val="50000"/>
                      </a:schemeClr>
                    </a:solidFill>
                  </a:tcPr>
                </a:tc>
                <a:tc>
                  <a:txBody>
                    <a:bodyPr/>
                    <a:lstStyle/>
                    <a:p>
                      <a:r>
                        <a:rPr lang="en-US" sz="1200"/>
                        <a:t>Teams Experience</a:t>
                      </a:r>
                    </a:p>
                  </a:txBody>
                  <a:tcPr>
                    <a:solidFill>
                      <a:schemeClr val="tx2">
                        <a:lumMod val="50000"/>
                        <a:lumOff val="50000"/>
                      </a:schemeClr>
                    </a:solidFill>
                  </a:tcPr>
                </a:tc>
                <a:tc>
                  <a:txBody>
                    <a:bodyPr/>
                    <a:lstStyle/>
                    <a:p>
                      <a:r>
                        <a:rPr lang="en-US" sz="1200"/>
                        <a:t>Mobile Experience</a:t>
                      </a:r>
                    </a:p>
                  </a:txBody>
                  <a:tcPr>
                    <a:solidFill>
                      <a:schemeClr val="tx2">
                        <a:lumMod val="50000"/>
                        <a:lumOff val="50000"/>
                      </a:schemeClr>
                    </a:solidFill>
                  </a:tcPr>
                </a:tc>
                <a:tc>
                  <a:txBody>
                    <a:bodyPr/>
                    <a:lstStyle/>
                    <a:p>
                      <a:r>
                        <a:rPr lang="en-US" sz="1200"/>
                        <a:t>SMS Sign In / Low Bandwidth &amp; Offline </a:t>
                      </a:r>
                    </a:p>
                  </a:txBody>
                  <a:tcPr>
                    <a:solidFill>
                      <a:schemeClr val="tx2">
                        <a:lumMod val="50000"/>
                        <a:lumOff val="50000"/>
                      </a:schemeClr>
                    </a:solidFill>
                  </a:tcPr>
                </a:tc>
                <a:tc>
                  <a:txBody>
                    <a:bodyPr/>
                    <a:lstStyle/>
                    <a:p>
                      <a:r>
                        <a:rPr lang="en-US" sz="1200"/>
                        <a:t>Customer Content</a:t>
                      </a:r>
                    </a:p>
                  </a:txBody>
                  <a:tcPr>
                    <a:solidFill>
                      <a:schemeClr val="tx2">
                        <a:lumMod val="50000"/>
                        <a:lumOff val="50000"/>
                      </a:schemeClr>
                    </a:solidFill>
                  </a:tcPr>
                </a:tc>
                <a:tc>
                  <a:txBody>
                    <a:bodyPr/>
                    <a:lstStyle/>
                    <a:p>
                      <a:r>
                        <a:rPr lang="en-US" sz="1200"/>
                        <a:t>Partner Content Packs</a:t>
                      </a:r>
                    </a:p>
                  </a:txBody>
                  <a:tcPr>
                    <a:solidFill>
                      <a:schemeClr val="tx2">
                        <a:lumMod val="50000"/>
                        <a:lumOff val="50000"/>
                      </a:schemeClr>
                    </a:solidFill>
                  </a:tcPr>
                </a:tc>
                <a:tc>
                  <a:txBody>
                    <a:bodyPr/>
                    <a:lstStyle/>
                    <a:p>
                      <a:r>
                        <a:rPr lang="en-US" sz="1200"/>
                        <a:t>LMS Connection</a:t>
                      </a:r>
                    </a:p>
                  </a:txBody>
                  <a:tcPr>
                    <a:solidFill>
                      <a:schemeClr val="tx2">
                        <a:lumMod val="50000"/>
                        <a:lumOff val="50000"/>
                      </a:schemeClr>
                    </a:solidFill>
                  </a:tcPr>
                </a:tc>
                <a:tc>
                  <a:txBody>
                    <a:bodyPr/>
                    <a:lstStyle/>
                    <a:p>
                      <a:r>
                        <a:rPr lang="en-US" sz="1200"/>
                        <a:t>Course Usage Analytics</a:t>
                      </a:r>
                    </a:p>
                  </a:txBody>
                  <a:tcPr>
                    <a:solidFill>
                      <a:schemeClr val="tx2">
                        <a:lumMod val="50000"/>
                        <a:lumOff val="50000"/>
                      </a:schemeClr>
                    </a:solidFill>
                  </a:tcPr>
                </a:tc>
                <a:tc>
                  <a:txBody>
                    <a:bodyPr/>
                    <a:lstStyle/>
                    <a:p>
                      <a:r>
                        <a:rPr lang="en-US" sz="1200"/>
                        <a:t>Azure Usage</a:t>
                      </a:r>
                    </a:p>
                  </a:txBody>
                  <a:tcPr>
                    <a:solidFill>
                      <a:schemeClr val="tx2">
                        <a:lumMod val="50000"/>
                        <a:lumOff val="50000"/>
                      </a:schemeClr>
                    </a:solidFill>
                  </a:tcPr>
                </a:tc>
                <a:extLst>
                  <a:ext uri="{0D108BD9-81ED-4DB2-BD59-A6C34878D82A}">
                    <a16:rowId xmlns:a16="http://schemas.microsoft.com/office/drawing/2014/main" val="1616702669"/>
                  </a:ext>
                </a:extLst>
              </a:tr>
              <a:tr h="362234">
                <a:tc>
                  <a:txBody>
                    <a:bodyPr/>
                    <a:lstStyle/>
                    <a:p>
                      <a:r>
                        <a:rPr lang="en-US" sz="1400">
                          <a:solidFill>
                            <a:schemeClr val="tx1"/>
                          </a:solidFill>
                        </a:rPr>
                        <a:t>Microsoft Viva</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a:t>
                      </a:r>
                    </a:p>
                  </a:txBody>
                  <a:tcPr/>
                </a:tc>
                <a:extLst>
                  <a:ext uri="{0D108BD9-81ED-4DB2-BD59-A6C34878D82A}">
                    <a16:rowId xmlns:a16="http://schemas.microsoft.com/office/drawing/2014/main" val="3659303314"/>
                  </a:ext>
                </a:extLst>
              </a:tr>
              <a:tr h="362234">
                <a:tc>
                  <a:txBody>
                    <a:bodyPr/>
                    <a:lstStyle/>
                    <a:p>
                      <a:r>
                        <a:rPr lang="en-US" sz="1400">
                          <a:solidFill>
                            <a:schemeClr val="tx1"/>
                          </a:solidFill>
                        </a:rPr>
                        <a:t>M365 Learning Pathways</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a:t>
                      </a:r>
                    </a:p>
                  </a:txBody>
                  <a:tcPr/>
                </a:tc>
                <a:tc>
                  <a:txBody>
                    <a:bodyPr/>
                    <a:lstStyle/>
                    <a:p>
                      <a:pPr algn="ctr"/>
                      <a:r>
                        <a:rPr lang="en-US" sz="1400">
                          <a:solidFill>
                            <a:schemeClr val="tx1"/>
                          </a:solidFill>
                        </a:rPr>
                        <a:t>--</a:t>
                      </a:r>
                    </a:p>
                  </a:txBody>
                  <a:tcPr/>
                </a:tc>
                <a:tc>
                  <a:txBody>
                    <a:bodyPr/>
                    <a:lstStyle/>
                    <a:p>
                      <a:pPr algn="ctr"/>
                      <a:r>
                        <a:rPr lang="en-US" sz="1400">
                          <a:solidFill>
                            <a:schemeClr val="tx1"/>
                          </a:solidFill>
                        </a:rPr>
                        <a:t>--</a:t>
                      </a:r>
                    </a:p>
                  </a:txBody>
                  <a:tcPr/>
                </a:tc>
                <a:extLst>
                  <a:ext uri="{0D108BD9-81ED-4DB2-BD59-A6C34878D82A}">
                    <a16:rowId xmlns:a16="http://schemas.microsoft.com/office/drawing/2014/main" val="566071879"/>
                  </a:ext>
                </a:extLst>
              </a:tr>
              <a:tr h="362234">
                <a:tc>
                  <a:txBody>
                    <a:bodyPr/>
                    <a:lstStyle/>
                    <a:p>
                      <a:r>
                        <a:rPr lang="en-US" sz="1400">
                          <a:solidFill>
                            <a:schemeClr val="tx1"/>
                          </a:solidFill>
                        </a:rPr>
                        <a:t>Microsoft Community Training</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TBA</a:t>
                      </a:r>
                    </a:p>
                  </a:txBody>
                  <a:tcPr/>
                </a:tc>
                <a:tc>
                  <a:txBody>
                    <a:bodyPr/>
                    <a:lstStyle/>
                    <a:p>
                      <a:pPr algn="ctr"/>
                      <a:r>
                        <a:rPr lang="en-US" sz="1400">
                          <a:solidFill>
                            <a:schemeClr val="tx1"/>
                          </a:solidFill>
                        </a:rPr>
                        <a:t>X</a:t>
                      </a:r>
                    </a:p>
                  </a:txBody>
                  <a:tcPr/>
                </a:tc>
                <a:tc>
                  <a:txBody>
                    <a:bodyPr/>
                    <a:lstStyle/>
                    <a:p>
                      <a:pPr algn="ctr"/>
                      <a:r>
                        <a:rPr lang="en-US" sz="1400">
                          <a:solidFill>
                            <a:schemeClr val="tx1"/>
                          </a:solidFill>
                        </a:rPr>
                        <a:t>X</a:t>
                      </a:r>
                    </a:p>
                  </a:txBody>
                  <a:tcPr/>
                </a:tc>
                <a:extLst>
                  <a:ext uri="{0D108BD9-81ED-4DB2-BD59-A6C34878D82A}">
                    <a16:rowId xmlns:a16="http://schemas.microsoft.com/office/drawing/2014/main" val="714857505"/>
                  </a:ext>
                </a:extLst>
              </a:tr>
              <a:tr h="362234">
                <a:tc>
                  <a:txBody>
                    <a:bodyPr/>
                    <a:lstStyle/>
                    <a:p>
                      <a:r>
                        <a:rPr lang="en-US" sz="1400">
                          <a:solidFill>
                            <a:schemeClr val="tx1"/>
                          </a:solidFill>
                        </a:rPr>
                        <a:t>Legacy Custom Solutions</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X</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Some</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Some</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X</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X</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X</a:t>
                      </a: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Some</a:t>
                      </a:r>
                    </a:p>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400">
                        <a:solidFill>
                          <a:schemeClr val="tx1"/>
                        </a:solidFill>
                      </a:endParaRPr>
                    </a:p>
                  </a:txBody>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a:solidFill>
                            <a:schemeClr val="tx1"/>
                          </a:solidFill>
                        </a:rPr>
                        <a:t>Some</a:t>
                      </a:r>
                    </a:p>
                  </a:txBody>
                  <a:tcPr/>
                </a:tc>
                <a:extLst>
                  <a:ext uri="{0D108BD9-81ED-4DB2-BD59-A6C34878D82A}">
                    <a16:rowId xmlns:a16="http://schemas.microsoft.com/office/drawing/2014/main" val="1496348010"/>
                  </a:ext>
                </a:extLst>
              </a:tr>
            </a:tbl>
          </a:graphicData>
        </a:graphic>
      </p:graphicFrame>
      <p:sp>
        <p:nvSpPr>
          <p:cNvPr id="4" name="Title 1">
            <a:extLst>
              <a:ext uri="{FF2B5EF4-FFF2-40B4-BE49-F238E27FC236}">
                <a16:creationId xmlns:a16="http://schemas.microsoft.com/office/drawing/2014/main" id="{F596E717-E500-4CCB-8995-6EF39C0F681E}"/>
              </a:ext>
            </a:extLst>
          </p:cNvPr>
          <p:cNvSpPr txBox="1">
            <a:spLocks/>
          </p:cNvSpPr>
          <p:nvPr/>
        </p:nvSpPr>
        <p:spPr>
          <a:xfrm>
            <a:off x="334901" y="520663"/>
            <a:ext cx="7508990" cy="60601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7051">
                      <a:schemeClr val="tx1"/>
                    </a:gs>
                    <a:gs pos="20000">
                      <a:schemeClr val="tx1"/>
                    </a:gs>
                  </a:gsLst>
                  <a:lin ang="5400000" scaled="1"/>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Learning Solution Capabilities</a:t>
            </a:r>
          </a:p>
        </p:txBody>
      </p:sp>
      <p:sp>
        <p:nvSpPr>
          <p:cNvPr id="5" name="TextBox 4">
            <a:extLst>
              <a:ext uri="{FF2B5EF4-FFF2-40B4-BE49-F238E27FC236}">
                <a16:creationId xmlns:a16="http://schemas.microsoft.com/office/drawing/2014/main" id="{86EFAC1F-FBDE-45D9-85F1-B7BD11078EEF}"/>
              </a:ext>
            </a:extLst>
          </p:cNvPr>
          <p:cNvSpPr txBox="1"/>
          <p:nvPr/>
        </p:nvSpPr>
        <p:spPr>
          <a:xfrm>
            <a:off x="490331" y="5201275"/>
            <a:ext cx="10482469"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Semibold"/>
              </a:rPr>
              <a:t>*M365LP “Get Started” Teams App will display content from underlying installed M365LP solution.  App templates are not 1</a:t>
            </a:r>
            <a:r>
              <a:rPr kumimoji="0" lang="en-US" sz="1200" b="0" i="0" u="none" strike="noStrike" kern="1200" cap="none" spc="0" normalizeH="0" baseline="30000" noProof="0">
                <a:ln>
                  <a:noFill/>
                </a:ln>
                <a:solidFill>
                  <a:srgbClr val="000000"/>
                </a:solidFill>
                <a:effectLst/>
                <a:uLnTx/>
                <a:uFillTx/>
                <a:latin typeface="Segoe UI"/>
                <a:ea typeface="+mn-ea"/>
                <a:cs typeface="Segoe UI Semibold"/>
              </a:rPr>
              <a:t>st</a:t>
            </a:r>
            <a:r>
              <a:rPr kumimoji="0" lang="en-US" sz="1200" b="0" i="0" u="none" strike="noStrike" kern="1200" cap="none" spc="0" normalizeH="0" baseline="0" noProof="0">
                <a:ln>
                  <a:noFill/>
                </a:ln>
                <a:solidFill>
                  <a:srgbClr val="000000"/>
                </a:solidFill>
                <a:effectLst/>
                <a:uLnTx/>
                <a:uFillTx/>
                <a:latin typeface="Segoe UI"/>
                <a:ea typeface="+mn-ea"/>
                <a:cs typeface="Segoe UI Semibold"/>
              </a:rPr>
              <a:t> party app experiences, have no licensing fee, are supported by Microsoft and are configurable by the customer/partner. </a:t>
            </a:r>
          </a:p>
        </p:txBody>
      </p:sp>
    </p:spTree>
    <p:extLst>
      <p:ext uri="{BB962C8B-B14F-4D97-AF65-F5344CB8AC3E}">
        <p14:creationId xmlns:p14="http://schemas.microsoft.com/office/powerpoint/2010/main" val="4199009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6FtqwAQZCEKJPycecnWf6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3C6dYKuVRE2V2GN55vGkL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RxiB3RlfRUSnvSrvS0tEp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H8nwleK7OUKPIqeqM5say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jXnF8jOYUCcRzS6mFq5X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KZPxvDAH0We2FavJJk1C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Mf6ZOgtdUSSdkQeTTcqX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kEFigcitUS7bhoOjePzfg"/>
</p:tagLst>
</file>

<file path=ppt/theme/theme1.xml><?xml version="1.0" encoding="utf-8"?>
<a:theme xmlns:a="http://schemas.openxmlformats.org/drawingml/2006/main" name="1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2.xml><?xml version="1.0" encoding="utf-8"?>
<a:theme xmlns:a="http://schemas.openxmlformats.org/drawingml/2006/main" name="MVP_Light">
  <a:themeElements>
    <a:clrScheme name="MVP Summit 2022">
      <a:dk1>
        <a:srgbClr val="000000"/>
      </a:dk1>
      <a:lt1>
        <a:sysClr val="window" lastClr="FFFFFF"/>
      </a:lt1>
      <a:dk2>
        <a:srgbClr val="081F2C"/>
      </a:dk2>
      <a:lt2>
        <a:srgbClr val="F4F3F5"/>
      </a:lt2>
      <a:accent1>
        <a:srgbClr val="8DC8E8"/>
      </a:accent1>
      <a:accent2>
        <a:srgbClr val="FFB900"/>
      </a:accent2>
      <a:accent3>
        <a:srgbClr val="8661C5"/>
      </a:accent3>
      <a:accent4>
        <a:srgbClr val="CC88D4"/>
      </a:accent4>
      <a:accent5>
        <a:srgbClr val="5B9BD5"/>
      </a:accent5>
      <a:accent6>
        <a:srgbClr val="2D7635"/>
      </a:accent6>
      <a:hlink>
        <a:srgbClr val="0563C1"/>
      </a:hlink>
      <a:folHlink>
        <a:srgbClr val="954F72"/>
      </a:folHlink>
    </a:clrScheme>
    <a:fontScheme name="MVP Summit 2022">
      <a:majorFont>
        <a:latin typeface="Segoe Pro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Override1.xml><?xml version="1.0" encoding="utf-8"?>
<a:themeOverride xmlns:a="http://schemas.openxmlformats.org/drawingml/2006/main">
  <a:clrScheme name="FY17 Enterprise (Orange)">
    <a:dk1>
      <a:srgbClr val="505050"/>
    </a:dk1>
    <a:lt1>
      <a:srgbClr val="FFFFFF"/>
    </a:lt1>
    <a:dk2>
      <a:srgbClr val="000000"/>
    </a:dk2>
    <a:lt2>
      <a:srgbClr val="E6E6E6"/>
    </a:lt2>
    <a:accent1>
      <a:srgbClr val="D83B01"/>
    </a:accent1>
    <a:accent2>
      <a:srgbClr val="FFB900"/>
    </a:accent2>
    <a:accent3>
      <a:srgbClr val="0078D7"/>
    </a:accent3>
    <a:accent4>
      <a:srgbClr val="505050"/>
    </a:accent4>
    <a:accent5>
      <a:srgbClr val="737373"/>
    </a:accent5>
    <a:accent6>
      <a:srgbClr val="D2D2D2"/>
    </a:accent6>
    <a:hlink>
      <a:srgbClr val="D83B01"/>
    </a:hlink>
    <a:folHlink>
      <a:srgbClr val="D83B01"/>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f0eac767-fa2f-46f8-8ca5-c5a1d16c21c4">
      <Terms xmlns="http://schemas.microsoft.com/office/infopath/2007/PartnerControls"/>
    </lcf76f155ced4ddcb4097134ff3c332f>
    <SharedWithUsers xmlns="e7d3bf92-a379-44c4-b901-0d43b06500fe">
      <UserInfo>
        <DisplayName/>
        <AccountId xsi:nil="true"/>
        <AccountType/>
      </UserInfo>
    </SharedWithUsers>
    <MediaLengthInSeconds xmlns="f0eac767-fa2f-46f8-8ca5-c5a1d16c21c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FA4F58B6AEEE4AA27FC71A0134D35F" ma:contentTypeVersion="14" ma:contentTypeDescription="Create a new document." ma:contentTypeScope="" ma:versionID="4fe4f0b5871cb1c3573740780a6194be">
  <xsd:schema xmlns:xsd="http://www.w3.org/2001/XMLSchema" xmlns:xs="http://www.w3.org/2001/XMLSchema" xmlns:p="http://schemas.microsoft.com/office/2006/metadata/properties" xmlns:ns1="http://schemas.microsoft.com/sharepoint/v3" xmlns:ns2="f0eac767-fa2f-46f8-8ca5-c5a1d16c21c4" xmlns:ns3="e7d3bf92-a379-44c4-b901-0d43b06500fe" targetNamespace="http://schemas.microsoft.com/office/2006/metadata/properties" ma:root="true" ma:fieldsID="f75c47281b0c89819b05a54c82971f71" ns1:_="" ns2:_="" ns3:_="">
    <xsd:import namespace="http://schemas.microsoft.com/sharepoint/v3"/>
    <xsd:import namespace="f0eac767-fa2f-46f8-8ca5-c5a1d16c21c4"/>
    <xsd:import namespace="e7d3bf92-a379-44c4-b901-0d43b06500f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GenerationTime" minOccurs="0"/>
                <xsd:element ref="ns2:MediaServiceEventHashCode"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eac767-fa2f-46f8-8ca5-c5a1d16c21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d3bf92-a379-44c4-b901-0d43b06500f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f0eac767-fa2f-46f8-8ca5-c5a1d16c21c4"/>
    <ds:schemaRef ds:uri="http://www.w3.org/XML/1998/namespace"/>
    <ds:schemaRef ds:uri="http://schemas.openxmlformats.org/package/2006/metadata/core-properties"/>
    <ds:schemaRef ds:uri="http://schemas.microsoft.com/office/2006/documentManagement/types"/>
    <ds:schemaRef ds:uri="http://purl.org/dc/terms/"/>
    <ds:schemaRef ds:uri="http://schemas.microsoft.com/sharepoint/v3"/>
    <ds:schemaRef ds:uri="http://purl.org/dc/dcmitype/"/>
    <ds:schemaRef ds:uri="http://purl.org/dc/elements/1.1/"/>
    <ds:schemaRef ds:uri="http://schemas.microsoft.com/office/infopath/2007/PartnerControls"/>
    <ds:schemaRef ds:uri="e7d3bf92-a379-44c4-b901-0d43b06500fe"/>
    <ds:schemaRef ds:uri="http://schemas.microsoft.com/office/2006/metadata/properties"/>
  </ds:schemaRefs>
</ds:datastoreItem>
</file>

<file path=customXml/itemProps3.xml><?xml version="1.0" encoding="utf-8"?>
<ds:datastoreItem xmlns:ds="http://schemas.openxmlformats.org/officeDocument/2006/customXml" ds:itemID="{9E4F334A-4692-4A24-9DE7-729279FE9FE3}">
  <ds:schemaRefs>
    <ds:schemaRef ds:uri="e7d3bf92-a379-44c4-b901-0d43b06500fe"/>
    <ds:schemaRef ds:uri="f0eac767-fa2f-46f8-8ca5-c5a1d16c21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Microsoft_Teams_Template</Template>
  <TotalTime>0</TotalTime>
  <Words>3375</Words>
  <Application>Microsoft Office PowerPoint</Application>
  <PresentationFormat>Widescreen</PresentationFormat>
  <Paragraphs>426</Paragraphs>
  <Slides>25</Slides>
  <Notes>14</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Arial</vt:lpstr>
      <vt:lpstr>Calibri</vt:lpstr>
      <vt:lpstr>Consolas</vt:lpstr>
      <vt:lpstr>Segoe UI</vt:lpstr>
      <vt:lpstr>Segoe UI Light</vt:lpstr>
      <vt:lpstr>Segoe UI Semibold</vt:lpstr>
      <vt:lpstr>Segoe UI Symbol</vt:lpstr>
      <vt:lpstr>SegoeUI</vt:lpstr>
      <vt:lpstr>Söhne</vt:lpstr>
      <vt:lpstr>Wingdings</vt:lpstr>
      <vt:lpstr>1_White template</vt:lpstr>
      <vt:lpstr>MVP_Light</vt:lpstr>
      <vt:lpstr>Championing continuous learning</vt:lpstr>
      <vt:lpstr>PowerPoint Presentation</vt:lpstr>
      <vt:lpstr>Microsoft Teams meetings</vt:lpstr>
      <vt:lpstr>PowerPoint Presentation</vt:lpstr>
      <vt:lpstr>We are the Champions – quick poll </vt:lpstr>
      <vt:lpstr>Learning at Microsoft</vt:lpstr>
      <vt:lpstr>End-User Training Ecosystem</vt:lpstr>
      <vt:lpstr>Technical scenarios</vt:lpstr>
      <vt:lpstr>PowerPoint Presentation</vt:lpstr>
      <vt:lpstr>Empower your Champions and employees</vt:lpstr>
      <vt:lpstr>Modern Work Superheroes</vt:lpstr>
      <vt:lpstr>Unleash the power of your Champion Community</vt:lpstr>
      <vt:lpstr>WHY are Champions important</vt:lpstr>
      <vt:lpstr>HOW do Champions make a change</vt:lpstr>
      <vt:lpstr>Ignite your community with three Superpowers</vt:lpstr>
      <vt:lpstr>Sponsors</vt:lpstr>
      <vt:lpstr>Champion Management Platform</vt:lpstr>
      <vt:lpstr>Amplify your success with Viva Engage</vt:lpstr>
      <vt:lpstr>Customer panelists</vt:lpstr>
      <vt:lpstr>Closing remarks</vt:lpstr>
      <vt:lpstr>Fuel your Champion community with ours</vt:lpstr>
      <vt:lpstr>What’s next</vt:lpstr>
      <vt:lpstr>Thank you!</vt:lpstr>
      <vt:lpstr>Appendix</vt:lpstr>
      <vt:lpstr>Amplify your success with Viva Engage</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layout (without bullet points)</dc:title>
  <dc:subject>&lt;Event name&gt;</dc:subject>
  <dc:creator>Microsoft</dc:creator>
  <cp:keywords/>
  <dc:description/>
  <cp:lastModifiedBy>Jessie Hwang</cp:lastModifiedBy>
  <cp:revision>1</cp:revision>
  <dcterms:created xsi:type="dcterms:W3CDTF">2023-01-05T20:49:35Z</dcterms:created>
  <dcterms:modified xsi:type="dcterms:W3CDTF">2023-04-26T23:20:33Z</dcterms:modified>
  <cp:category>Microsoft Teams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duct">
    <vt:lpwstr/>
  </property>
  <property fmtid="{D5CDD505-2E9C-101B-9397-08002B2CF9AE}" pid="3" name="Event1">
    <vt:lpwstr>622;#Unassigned|2c8af875-f38a-40b8-a0a9-056aed3fc8c0</vt:lpwstr>
  </property>
  <property fmtid="{D5CDD505-2E9C-101B-9397-08002B2CF9AE}" pid="4" name="Audience">
    <vt:lpwstr/>
  </property>
  <property fmtid="{D5CDD505-2E9C-101B-9397-08002B2CF9AE}" pid="5" name="Event Venue">
    <vt:lpwstr/>
  </property>
  <property fmtid="{D5CDD505-2E9C-101B-9397-08002B2CF9AE}" pid="6" name="Track">
    <vt:lpwstr/>
  </property>
  <property fmtid="{D5CDD505-2E9C-101B-9397-08002B2CF9AE}" pid="7" name="Event Location">
    <vt:lpwstr/>
  </property>
  <property fmtid="{D5CDD505-2E9C-101B-9397-08002B2CF9AE}" pid="8" name="Campaign">
    <vt:lpwstr/>
  </property>
  <property fmtid="{D5CDD505-2E9C-101B-9397-08002B2CF9AE}" pid="9" name="IsMyDocuments">
    <vt:bool>true</vt:bool>
  </property>
  <property fmtid="{D5CDD505-2E9C-101B-9397-08002B2CF9AE}" pid="10" name="MSIP_Label_f42aa342-8706-4288-bd11-ebb85995028c_Enabled">
    <vt:lpwstr>True</vt:lpwstr>
  </property>
  <property fmtid="{D5CDD505-2E9C-101B-9397-08002B2CF9AE}" pid="11" name="MSIP_Label_f42aa342-8706-4288-bd11-ebb85995028c_SiteId">
    <vt:lpwstr>72f988bf-86f1-41af-91ab-2d7cd011db47</vt:lpwstr>
  </property>
  <property fmtid="{D5CDD505-2E9C-101B-9397-08002B2CF9AE}" pid="12" name="MSIP_Label_f42aa342-8706-4288-bd11-ebb85995028c_Ref">
    <vt:lpwstr>https://api.informationprotection.azure.com/api/72f988bf-86f1-41af-91ab-2d7cd011db47</vt:lpwstr>
  </property>
  <property fmtid="{D5CDD505-2E9C-101B-9397-08002B2CF9AE}" pid="13" name="MSIP_Label_f42aa342-8706-4288-bd11-ebb85995028c_SetDate">
    <vt:lpwstr>2017-08-29T14:27:20.8568347-07:00</vt:lpwstr>
  </property>
  <property fmtid="{D5CDD505-2E9C-101B-9397-08002B2CF9AE}" pid="14" name="MSIP_Label_f42aa342-8706-4288-bd11-ebb85995028c_Name">
    <vt:lpwstr>General</vt:lpwstr>
  </property>
  <property fmtid="{D5CDD505-2E9C-101B-9397-08002B2CF9AE}" pid="15" name="MSIP_Label_f42aa342-8706-4288-bd11-ebb85995028c_Extended_MSFT_Method">
    <vt:lpwstr>Automatic</vt:lpwstr>
  </property>
  <property fmtid="{D5CDD505-2E9C-101B-9397-08002B2CF9AE}" pid="16" name="Sensitivity">
    <vt:lpwstr>General</vt:lpwstr>
  </property>
  <property fmtid="{D5CDD505-2E9C-101B-9397-08002B2CF9AE}" pid="17" name="MediaServiceImageTags">
    <vt:lpwstr/>
  </property>
  <property fmtid="{D5CDD505-2E9C-101B-9397-08002B2CF9AE}" pid="18" name="Order">
    <vt:r8>443100</vt:r8>
  </property>
  <property fmtid="{D5CDD505-2E9C-101B-9397-08002B2CF9AE}" pid="19" name="xd_Signature">
    <vt:bool>false</vt:bool>
  </property>
  <property fmtid="{D5CDD505-2E9C-101B-9397-08002B2CF9AE}" pid="20" name="xd_ProgID">
    <vt:lpwstr/>
  </property>
  <property fmtid="{D5CDD505-2E9C-101B-9397-08002B2CF9AE}" pid="21" name="ComplianceAssetId">
    <vt:lpwstr/>
  </property>
  <property fmtid="{D5CDD505-2E9C-101B-9397-08002B2CF9AE}" pid="22" name="TemplateUrl">
    <vt:lpwstr/>
  </property>
  <property fmtid="{D5CDD505-2E9C-101B-9397-08002B2CF9AE}" pid="23" name="_ExtendedDescription">
    <vt:lpwstr/>
  </property>
  <property fmtid="{D5CDD505-2E9C-101B-9397-08002B2CF9AE}" pid="24" name="TriggerFlowInfo">
    <vt:lpwstr/>
  </property>
  <property fmtid="{D5CDD505-2E9C-101B-9397-08002B2CF9AE}" pid="25" name="ContentTypeId">
    <vt:lpwstr>0x010100D2FA4F58B6AEEE4AA27FC71A0134D35F</vt:lpwstr>
  </property>
</Properties>
</file>