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076137528" r:id="rId5"/>
    <p:sldId id="2076137560" r:id="rId6"/>
    <p:sldId id="2076137559" r:id="rId7"/>
    <p:sldId id="2076137540" r:id="rId8"/>
    <p:sldId id="2076137522" r:id="rId9"/>
    <p:sldId id="2076137523" r:id="rId10"/>
    <p:sldId id="2076137558" r:id="rId11"/>
    <p:sldId id="2076137518" r:id="rId12"/>
    <p:sldId id="266" r:id="rId13"/>
    <p:sldId id="268" r:id="rId14"/>
    <p:sldId id="270" r:id="rId15"/>
    <p:sldId id="272" r:id="rId16"/>
    <p:sldId id="274" r:id="rId17"/>
    <p:sldId id="2076137524" r:id="rId18"/>
    <p:sldId id="2076137530" r:id="rId19"/>
    <p:sldId id="2076137531" r:id="rId20"/>
    <p:sldId id="2076137541" r:id="rId21"/>
    <p:sldId id="2076137543" r:id="rId22"/>
    <p:sldId id="2076137546" r:id="rId23"/>
    <p:sldId id="2076137547" r:id="rId24"/>
    <p:sldId id="2076137532" r:id="rId25"/>
    <p:sldId id="2076137548" r:id="rId26"/>
    <p:sldId id="2076137549" r:id="rId27"/>
    <p:sldId id="2076137550" r:id="rId28"/>
    <p:sldId id="2076137551" r:id="rId29"/>
    <p:sldId id="2076137544" r:id="rId30"/>
    <p:sldId id="2076137552" r:id="rId31"/>
    <p:sldId id="2076137553" r:id="rId32"/>
    <p:sldId id="2076137554" r:id="rId33"/>
    <p:sldId id="20761375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t more from Teams" id="{331103CB-B6B3-495F-8D34-9A90F5097ED5}">
          <p14:sldIdLst>
            <p14:sldId id="2076137528"/>
            <p14:sldId id="2076137560"/>
            <p14:sldId id="2076137559"/>
            <p14:sldId id="2076137540"/>
            <p14:sldId id="2076137522"/>
            <p14:sldId id="2076137523"/>
          </p14:sldIdLst>
        </p14:section>
        <p14:section name="Projects" id="{04042511-DAD7-4E70-B12F-7C73414A2704}">
          <p14:sldIdLst>
            <p14:sldId id="2076137558"/>
            <p14:sldId id="2076137518"/>
            <p14:sldId id="266"/>
            <p14:sldId id="268"/>
            <p14:sldId id="270"/>
            <p14:sldId id="272"/>
            <p14:sldId id="274"/>
          </p14:sldIdLst>
        </p14:section>
        <p14:section name="Process" id="{5E554172-E291-4E45-A2F7-D042AE4A3895}">
          <p14:sldIdLst>
            <p14:sldId id="2076137524"/>
            <p14:sldId id="2076137530"/>
            <p14:sldId id="2076137531"/>
            <p14:sldId id="2076137541"/>
            <p14:sldId id="2076137543"/>
            <p14:sldId id="2076137546"/>
            <p14:sldId id="2076137547"/>
            <p14:sldId id="2076137532"/>
            <p14:sldId id="2076137548"/>
            <p14:sldId id="2076137549"/>
            <p14:sldId id="2076137550"/>
            <p14:sldId id="2076137551"/>
            <p14:sldId id="2076137544"/>
            <p14:sldId id="2076137552"/>
            <p14:sldId id="2076137553"/>
            <p14:sldId id="2076137554"/>
            <p14:sldId id="207613753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e Wegrich" initials="AW" lastIdx="139" clrIdx="0">
    <p:extLst>
      <p:ext uri="{19B8F6BF-5375-455C-9EA6-DF929625EA0E}">
        <p15:presenceInfo xmlns:p15="http://schemas.microsoft.com/office/powerpoint/2012/main" userId="S::annie@2a.consulting::21e47c5a-be3e-4643-9dce-8fd918f590ab" providerId="AD"/>
      </p:ext>
    </p:extLst>
  </p:cmAuthor>
  <p:cmAuthor id="2" name="Kelly Schermer" initials="KS" lastIdx="63" clrIdx="1">
    <p:extLst>
      <p:ext uri="{19B8F6BF-5375-455C-9EA6-DF929625EA0E}">
        <p15:presenceInfo xmlns:p15="http://schemas.microsoft.com/office/powerpoint/2012/main" userId="S::Kelly@2a.consulting::5de02e10-d631-4fcc-af0e-2ee13668d348" providerId="AD"/>
      </p:ext>
    </p:extLst>
  </p:cmAuthor>
  <p:cmAuthor id="3" name="Daniel Schmeichler" initials="DS" lastIdx="1" clrIdx="2">
    <p:extLst>
      <p:ext uri="{19B8F6BF-5375-455C-9EA6-DF929625EA0E}">
        <p15:presenceInfo xmlns:p15="http://schemas.microsoft.com/office/powerpoint/2012/main" userId="S::daniel@2a.consulting::ad56f8ff-145f-4ee2-a2b3-4f3e34949c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8AF"/>
    <a:srgbClr val="D9D9D9"/>
    <a:srgbClr val="5961C2"/>
    <a:srgbClr val="F5F2F0"/>
    <a:srgbClr val="000000"/>
    <a:srgbClr val="595958"/>
    <a:srgbClr val="424240"/>
    <a:srgbClr val="939393"/>
    <a:srgbClr val="C1C1C1"/>
    <a:srgbClr val="313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1A4B01-E3A2-485F-956A-0C83185DDC03}" v="11" dt="2020-10-06T18:40:55.267"/>
    <p1510:client id="{89CEC385-1717-48D0-82ED-A5C421AA3518}" v="17" dt="2020-10-05T19:27:44.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64" autoAdjust="0"/>
  </p:normalViewPr>
  <p:slideViewPr>
    <p:cSldViewPr snapToGrid="0">
      <p:cViewPr varScale="1">
        <p:scale>
          <a:sx n="91" d="100"/>
          <a:sy n="91"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44EAA-E785-434E-B57A-8F4703B473DE}" type="datetimeFigureOut">
              <a:rPr lang="en-US" smtClean="0"/>
              <a:t>10/16/2020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037D2-B648-4F38-9AEE-2FACC5DCC512}" type="slidenum">
              <a:rPr lang="en-US" smtClean="0"/>
              <a:t>‹#›</a:t>
            </a:fld>
            <a:endParaRPr lang="en-US"/>
          </a:p>
        </p:txBody>
      </p:sp>
    </p:spTree>
    <p:extLst>
      <p:ext uri="{BB962C8B-B14F-4D97-AF65-F5344CB8AC3E}">
        <p14:creationId xmlns:p14="http://schemas.microsoft.com/office/powerpoint/2010/main" val="708220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1</a:t>
            </a:fld>
            <a:endParaRPr lang="en-US"/>
          </a:p>
        </p:txBody>
      </p:sp>
    </p:spTree>
    <p:extLst>
      <p:ext uri="{BB962C8B-B14F-4D97-AF65-F5344CB8AC3E}">
        <p14:creationId xmlns:p14="http://schemas.microsoft.com/office/powerpoint/2010/main" val="506808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558AF"/>
                </a:solidFill>
                <a:latin typeface="Segoe UI Semibold" panose="020B0502040204020203" pitchFamily="34" charset="0"/>
                <a:cs typeface="Segoe UI Semibold" panose="020B0502040204020203" pitchFamily="34" charset="0"/>
              </a:rPr>
              <a:t>Teams can help HR professionals manage recruitment and employee onboarding activities, including sharing resumes and interview notes, keeping track of candidate information, communicating hiring decisions, and sharing new employee documents. </a:t>
            </a:r>
          </a:p>
          <a:p>
            <a:pPr>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latin typeface="Segoe UI" panose="020B0502040204020203" pitchFamily="34" charset="0"/>
                <a:cs typeface="Segoe UI" panose="020B0502040204020203" pitchFamily="34" charset="0"/>
              </a:rPr>
              <a:t>Create a new team for your HR department.</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2. </a:t>
            </a:r>
            <a:r>
              <a:rPr lang="en-US" sz="1200">
                <a:latin typeface="Segoe UI" panose="020B0502040204020203" pitchFamily="34" charset="0"/>
                <a:cs typeface="Segoe UI" panose="020B0502040204020203" pitchFamily="34" charset="0"/>
              </a:rPr>
              <a:t>Add channels for Recruitment, Training, Events, Reviews, and Onboarding. </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3. </a:t>
            </a:r>
            <a:r>
              <a:rPr lang="en-US" sz="1200">
                <a:latin typeface="Segoe UI" panose="020B0502040204020203" pitchFamily="34" charset="0"/>
                <a:cs typeface="Segoe UI" panose="020B0502040204020203" pitchFamily="34" charset="0"/>
              </a:rPr>
              <a:t>Schedule meetings, planning, interviews, candidate reviews all in Teams.</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4. </a:t>
            </a:r>
            <a:r>
              <a:rPr lang="en-US" sz="1200">
                <a:latin typeface="Segoe UI" panose="020B0502040204020203" pitchFamily="34" charset="0"/>
                <a:cs typeface="Segoe UI" panose="020B0502040204020203" pitchFamily="34" charset="0"/>
              </a:rPr>
              <a:t>Upload files to Teams channels such as HR policies, candidate information, offers, training or recruitment guidance notes, HR portals, feedback forms and surveys.</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10</a:t>
            </a:fld>
            <a:endParaRPr lang="en-US"/>
          </a:p>
        </p:txBody>
      </p:sp>
    </p:spTree>
    <p:extLst>
      <p:ext uri="{BB962C8B-B14F-4D97-AF65-F5344CB8AC3E}">
        <p14:creationId xmlns:p14="http://schemas.microsoft.com/office/powerpoint/2010/main" val="366415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558AF"/>
                </a:solidFill>
                <a:latin typeface="Segoe UI Semibold" panose="020B0502040204020203" pitchFamily="34" charset="0"/>
                <a:cs typeface="Segoe UI Semibold" panose="020B0502040204020203" pitchFamily="34" charset="0"/>
              </a:rPr>
              <a:t>Teams provides </a:t>
            </a:r>
            <a:r>
              <a:rPr lang="en-US" sz="1200" b="1">
                <a:solidFill>
                  <a:srgbClr val="5558AF"/>
                </a:solidFill>
                <a:latin typeface="Segoe UI" panose="020B0502040204020203" pitchFamily="34" charset="0"/>
                <a:cs typeface="Segoe UI" panose="020B0502040204020203" pitchFamily="34" charset="0"/>
              </a:rPr>
              <a:t>IT professionals </a:t>
            </a:r>
            <a:r>
              <a:rPr lang="en-US" sz="1200" b="1">
                <a:solidFill>
                  <a:srgbClr val="5558AF"/>
                </a:solidFill>
                <a:latin typeface="Segoe UI Semibold" panose="020B0502040204020203" pitchFamily="34" charset="0"/>
                <a:cs typeface="Segoe UI Semibold" panose="020B0502040204020203" pitchFamily="34" charset="0"/>
              </a:rPr>
              <a:t>with a single hub to plan, execute, and manage all phases of infrastructure deployments and rollouts—a useful tool to help drive transformation and change management across the organization.</a:t>
            </a:r>
          </a:p>
          <a:p>
            <a:pPr>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latin typeface="Segoe UI" panose="020B0502040204020203" pitchFamily="34" charset="0"/>
                <a:cs typeface="Segoe UI" panose="020B0502040204020203" pitchFamily="34" charset="0"/>
              </a:rPr>
              <a:t>Create a new team and add members from IT and other stakeholders from across the company.</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2. </a:t>
            </a:r>
            <a:r>
              <a:rPr lang="en-US" sz="1200">
                <a:latin typeface="Segoe UI" panose="020B0502040204020203" pitchFamily="34" charset="0"/>
                <a:cs typeface="Segoe UI" panose="020B0502040204020203" pitchFamily="34" charset="0"/>
              </a:rPr>
              <a:t>Add channels for Service Strategy, Problem, Incident and Change, Deployment, Health and Reporting, Readiness and Adoption, Support and Management and Governance.</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3. </a:t>
            </a:r>
            <a:r>
              <a:rPr lang="en-US" sz="1200">
                <a:latin typeface="Segoe UI" panose="020B0502040204020203" pitchFamily="34" charset="0"/>
                <a:cs typeface="Segoe UI" panose="020B0502040204020203" pitchFamily="34" charset="0"/>
              </a:rPr>
              <a:t>Upload important files or logs to the channels.</a:t>
            </a:r>
          </a:p>
          <a:p>
            <a:pPr>
              <a:lnSpc>
                <a:spcPts val="1707"/>
              </a:lnSpc>
            </a:pPr>
            <a:r>
              <a:rPr lang="en-US" sz="1200" b="1">
                <a:solidFill>
                  <a:srgbClr val="5558AF"/>
                </a:solidFill>
                <a:latin typeface="Segoe UI" panose="020B0502040204020203" pitchFamily="34" charset="0"/>
                <a:cs typeface="Segoe UI" panose="020B0502040204020203" pitchFamily="34" charset="0"/>
              </a:rPr>
              <a:t>4. </a:t>
            </a:r>
            <a:r>
              <a:rPr lang="en-US" sz="1200">
                <a:latin typeface="Segoe UI" panose="020B0502040204020203" pitchFamily="34" charset="0"/>
                <a:cs typeface="Segoe UI" panose="020B0502040204020203" pitchFamily="34" charset="0"/>
              </a:rPr>
              <a:t>Pin relevant apps such as Word, Excel or Planner. </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5. </a:t>
            </a:r>
            <a:r>
              <a:rPr lang="en-US" sz="1200">
                <a:latin typeface="Segoe UI" panose="020B0502040204020203" pitchFamily="34" charset="0"/>
                <a:cs typeface="Segoe UI" panose="020B0502040204020203" pitchFamily="34" charset="0"/>
              </a:rPr>
              <a:t>Set up connectors, such as bots for process automation.</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6. </a:t>
            </a:r>
            <a:r>
              <a:rPr lang="en-US" sz="1200">
                <a:latin typeface="Segoe UI" panose="020B0502040204020203" pitchFamily="34" charset="0"/>
                <a:cs typeface="Segoe UI" panose="020B0502040204020203" pitchFamily="34" charset="0"/>
              </a:rPr>
              <a:t>Schedule and hold recurring or impromptu meetings with key stakeholders.</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11</a:t>
            </a:fld>
            <a:endParaRPr lang="en-US"/>
          </a:p>
        </p:txBody>
      </p:sp>
    </p:spTree>
    <p:extLst>
      <p:ext uri="{BB962C8B-B14F-4D97-AF65-F5344CB8AC3E}">
        <p14:creationId xmlns:p14="http://schemas.microsoft.com/office/powerpoint/2010/main" val="702671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707"/>
              </a:lnSpc>
              <a:spcBef>
                <a:spcPts val="0"/>
              </a:spcBef>
              <a:spcAft>
                <a:spcPts val="0"/>
              </a:spcAft>
              <a:buClrTx/>
              <a:buSzTx/>
              <a:buFontTx/>
              <a:buNone/>
              <a:tabLst/>
              <a:defRPr/>
            </a:pPr>
            <a:r>
              <a:rPr lang="en-US" sz="1200" b="1">
                <a:solidFill>
                  <a:srgbClr val="5558AF"/>
                </a:solidFill>
                <a:latin typeface="Segoe UI Semibold" panose="020B0502040204020203" pitchFamily="34" charset="0"/>
                <a:cs typeface="Segoe UI Semibold" panose="020B0502040204020203" pitchFamily="34" charset="0"/>
              </a:rPr>
              <a:t>When delivering a new feature, </a:t>
            </a:r>
            <a:r>
              <a:rPr lang="en-US" sz="1200" b="1">
                <a:solidFill>
                  <a:srgbClr val="5558AF"/>
                </a:solidFill>
                <a:latin typeface="Segoe UI" panose="020B0502040204020203" pitchFamily="34" charset="0"/>
                <a:cs typeface="Segoe UI" panose="020B0502040204020203" pitchFamily="34" charset="0"/>
              </a:rPr>
              <a:t>engineers </a:t>
            </a:r>
            <a:r>
              <a:rPr lang="en-US" sz="1200" b="1">
                <a:solidFill>
                  <a:srgbClr val="5558AF"/>
                </a:solidFill>
                <a:latin typeface="Segoe UI Semibold" panose="020B0502040204020203" pitchFamily="34" charset="0"/>
                <a:cs typeface="Segoe UI Semibold" panose="020B0502040204020203" pitchFamily="34" charset="0"/>
              </a:rPr>
              <a:t>move quickly through ideation, development and deployment. Teams is integrated with developer tools that enable everyone to stay on track during sprints, collaborate in real-time, and fix a bug from anywhere.</a:t>
            </a:r>
          </a:p>
          <a:p>
            <a:pPr>
              <a:lnSpc>
                <a:spcPts val="1707"/>
              </a:lnSpc>
            </a:pPr>
            <a:endParaRPr lang="en-US" sz="1200" b="1">
              <a:solidFill>
                <a:srgbClr val="5558AF"/>
              </a:solidFill>
              <a:latin typeface="Segoe UI" panose="020B0502040204020203" pitchFamily="34" charset="0"/>
              <a:cs typeface="Segoe UI" panose="020B0502040204020203" pitchFamily="34" charset="0"/>
            </a:endParaRPr>
          </a:p>
          <a:p>
            <a:pPr>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latin typeface="Segoe UI" panose="020B0502040204020203" pitchFamily="34" charset="0"/>
                <a:cs typeface="Segoe UI" panose="020B0502040204020203" pitchFamily="34" charset="0"/>
              </a:rPr>
              <a:t>Create a new team for your engineering group and add key stakeholders across the company.</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2. </a:t>
            </a:r>
            <a:r>
              <a:rPr lang="en-US" sz="1200">
                <a:latin typeface="Segoe UI" panose="020B0502040204020203" pitchFamily="34" charset="0"/>
                <a:cs typeface="Segoe UI" panose="020B0502040204020203" pitchFamily="34" charset="0"/>
              </a:rPr>
              <a:t>Add channels for General, Feature Releases, Testing, Feedback, Competitive Information, Go-to-Market, Research and Product Analytics to organize and discuss these topics. </a:t>
            </a:r>
          </a:p>
          <a:p>
            <a:pPr>
              <a:lnSpc>
                <a:spcPts val="1707"/>
              </a:lnSpc>
            </a:pPr>
            <a:r>
              <a:rPr lang="en-US" sz="1200" b="1">
                <a:solidFill>
                  <a:srgbClr val="5558AF"/>
                </a:solidFill>
                <a:latin typeface="Segoe UI" panose="020B0502040204020203" pitchFamily="34" charset="0"/>
                <a:cs typeface="Segoe UI" panose="020B0502040204020203" pitchFamily="34" charset="0"/>
              </a:rPr>
              <a:t>3. </a:t>
            </a:r>
            <a:r>
              <a:rPr lang="en-US" sz="1200">
                <a:latin typeface="Segoe UI" panose="020B0502040204020203" pitchFamily="34" charset="0"/>
                <a:cs typeface="Segoe UI" panose="020B0502040204020203" pitchFamily="34" charset="0"/>
              </a:rPr>
              <a:t>Upload relevant team files to the channels so everyone can easily find the latest versions.</a:t>
            </a:r>
          </a:p>
          <a:p>
            <a:pPr>
              <a:lnSpc>
                <a:spcPts val="1707"/>
              </a:lnSpc>
            </a:pPr>
            <a:r>
              <a:rPr lang="en-US" sz="1200" b="1">
                <a:solidFill>
                  <a:srgbClr val="5558AF"/>
                </a:solidFill>
                <a:latin typeface="Segoe UI" panose="020B0502040204020203" pitchFamily="34" charset="0"/>
                <a:cs typeface="Segoe UI" panose="020B0502040204020203" pitchFamily="34" charset="0"/>
              </a:rPr>
              <a:t>4. </a:t>
            </a:r>
            <a:r>
              <a:rPr lang="en-US" sz="1200">
                <a:latin typeface="Segoe UI" panose="020B0502040204020203" pitchFamily="34" charset="0"/>
                <a:cs typeface="Segoe UI" panose="020B0502040204020203" pitchFamily="34" charset="0"/>
              </a:rPr>
              <a:t>Add tabs for quick visibility to apps and services your team uses, like Planner and Power BI.</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5. </a:t>
            </a:r>
            <a:r>
              <a:rPr lang="en-US" sz="1200">
                <a:latin typeface="Segoe UI" panose="020B0502040204020203" pitchFamily="34" charset="0"/>
                <a:cs typeface="Segoe UI" panose="020B0502040204020203" pitchFamily="34" charset="0"/>
              </a:rPr>
              <a:t>Add tabs and connectors for developer tools like VSTS, JIRA, </a:t>
            </a:r>
            <a:r>
              <a:rPr lang="en-US" sz="1200" err="1">
                <a:latin typeface="Segoe UI" panose="020B0502040204020203" pitchFamily="34" charset="0"/>
                <a:cs typeface="Segoe UI" panose="020B0502040204020203" pitchFamily="34" charset="0"/>
              </a:rPr>
              <a:t>BitBucket</a:t>
            </a:r>
            <a:r>
              <a:rPr lang="en-US" sz="1200">
                <a:latin typeface="Segoe UI" panose="020B0502040204020203" pitchFamily="34" charset="0"/>
                <a:cs typeface="Segoe UI" panose="020B0502040204020203" pitchFamily="34" charset="0"/>
              </a:rPr>
              <a:t>, GitHub and more to view and triage issues and pull requests. </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6. </a:t>
            </a:r>
            <a:r>
              <a:rPr lang="en-US" sz="1200">
                <a:latin typeface="Segoe UI" panose="020B0502040204020203" pitchFamily="34" charset="0"/>
                <a:cs typeface="Segoe UI" panose="020B0502040204020203" pitchFamily="34" charset="0"/>
              </a:rPr>
              <a:t>Schedule and hold recurring stand-up meetings with key stakeholders.</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12</a:t>
            </a:fld>
            <a:endParaRPr lang="en-US"/>
          </a:p>
        </p:txBody>
      </p:sp>
    </p:spTree>
    <p:extLst>
      <p:ext uri="{BB962C8B-B14F-4D97-AF65-F5344CB8AC3E}">
        <p14:creationId xmlns:p14="http://schemas.microsoft.com/office/powerpoint/2010/main" val="68303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558AF"/>
                </a:solidFill>
                <a:latin typeface="Segoe UI" panose="020B0502040204020203" pitchFamily="34" charset="0"/>
                <a:cs typeface="Segoe UI" panose="020B0502040204020203" pitchFamily="34" charset="0"/>
              </a:rPr>
              <a:t>Project managers </a:t>
            </a:r>
            <a:r>
              <a:rPr lang="en-US" sz="1200" b="1">
                <a:solidFill>
                  <a:srgbClr val="5558AF"/>
                </a:solidFill>
                <a:latin typeface="Segoe UI Semibold" panose="020B0502040204020203" pitchFamily="34" charset="0"/>
                <a:cs typeface="Segoe UI Semibold" panose="020B0502040204020203" pitchFamily="34" charset="0"/>
              </a:rPr>
              <a:t>are often overloaded with planning, meeting, and communication tools and services. Teams enables collaboration with a central hub to share files, manage stakeholder meetings, and track progress across multiple projects. </a:t>
            </a:r>
          </a:p>
          <a:p>
            <a:pPr>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latin typeface="Segoe UI" panose="020B0502040204020203" pitchFamily="34" charset="0"/>
                <a:cs typeface="Segoe UI" panose="020B0502040204020203" pitchFamily="34" charset="0"/>
              </a:rPr>
              <a:t>Create a team for each project, and then add stakeholders from across the company.</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2. </a:t>
            </a:r>
            <a:r>
              <a:rPr lang="en-US" sz="1200">
                <a:latin typeface="Segoe UI" panose="020B0502040204020203" pitchFamily="34" charset="0"/>
                <a:cs typeface="Segoe UI" panose="020B0502040204020203" pitchFamily="34" charset="0"/>
              </a:rPr>
              <a:t>Add channels, such as Planning, Budget, Analytics, Reviews and Feedback.</a:t>
            </a:r>
          </a:p>
          <a:p>
            <a:pPr>
              <a:lnSpc>
                <a:spcPts val="1707"/>
              </a:lnSpc>
            </a:pPr>
            <a:r>
              <a:rPr lang="en-US" sz="1200" b="1">
                <a:solidFill>
                  <a:srgbClr val="5558AF"/>
                </a:solidFill>
                <a:latin typeface="Segoe UI" panose="020B0502040204020203" pitchFamily="34" charset="0"/>
                <a:cs typeface="Segoe UI" panose="020B0502040204020203" pitchFamily="34" charset="0"/>
              </a:rPr>
              <a:t>3. </a:t>
            </a:r>
            <a:r>
              <a:rPr lang="en-US" sz="1200">
                <a:latin typeface="Segoe UI" panose="020B0502040204020203" pitchFamily="34" charset="0"/>
                <a:cs typeface="Segoe UI" panose="020B0502040204020203" pitchFamily="34" charset="0"/>
              </a:rPr>
              <a:t>Upload project documents to the channel, such as budgets, schedules, information sources, and guidelines.</a:t>
            </a:r>
          </a:p>
          <a:p>
            <a:pPr>
              <a:lnSpc>
                <a:spcPts val="1707"/>
              </a:lnSpc>
            </a:pPr>
            <a:r>
              <a:rPr lang="en-US" sz="1200" b="1">
                <a:solidFill>
                  <a:srgbClr val="5558AF"/>
                </a:solidFill>
                <a:latin typeface="Segoe UI" panose="020B0502040204020203" pitchFamily="34" charset="0"/>
                <a:cs typeface="Segoe UI" panose="020B0502040204020203" pitchFamily="34" charset="0"/>
              </a:rPr>
              <a:t>4.</a:t>
            </a:r>
            <a:r>
              <a:rPr lang="en-US" sz="1200">
                <a:solidFill>
                  <a:srgbClr val="5558AF"/>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Pin relevant apps used by your team within each channel, such as Planner, Trello, Smartsheet and Power BI. </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5. </a:t>
            </a:r>
            <a:r>
              <a:rPr lang="en-US" sz="1200">
                <a:latin typeface="Segoe UI" panose="020B0502040204020203" pitchFamily="34" charset="0"/>
                <a:cs typeface="Segoe UI" panose="020B0502040204020203" pitchFamily="34" charset="0"/>
              </a:rPr>
              <a:t>Set up connectors, such as bots for process automation. </a:t>
            </a:r>
            <a:br>
              <a:rPr lang="en-US" sz="1200">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6. </a:t>
            </a:r>
            <a:r>
              <a:rPr lang="en-US" sz="1200">
                <a:latin typeface="Segoe UI" panose="020B0502040204020203" pitchFamily="34" charset="0"/>
                <a:cs typeface="Segoe UI" panose="020B0502040204020203" pitchFamily="34" charset="0"/>
              </a:rPr>
              <a:t>Schedule and hold recurring or impromptu meetings with key stakeholders. </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13</a:t>
            </a:fld>
            <a:endParaRPr lang="en-US"/>
          </a:p>
        </p:txBody>
      </p:sp>
    </p:spTree>
    <p:extLst>
      <p:ext uri="{BB962C8B-B14F-4D97-AF65-F5344CB8AC3E}">
        <p14:creationId xmlns:p14="http://schemas.microsoft.com/office/powerpoint/2010/main" val="106850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Segoe UI" panose="020B0502040204020203" pitchFamily="34" charset="0"/>
                <a:cs typeface="Segoe UI" panose="020B0502040204020203" pitchFamily="34" charset="0"/>
              </a:rPr>
              <a:t>We have easy recipes for processes at the core of every organization</a:t>
            </a:r>
          </a:p>
          <a:p>
            <a:pPr marL="0" indent="0">
              <a:buNone/>
            </a:pPr>
            <a:r>
              <a:rPr lang="en-US" dirty="0">
                <a:latin typeface="Segoe UI" panose="020B0502040204020203" pitchFamily="34" charset="0"/>
                <a:cs typeface="Segoe UI" panose="020B0502040204020203" pitchFamily="34" charset="0"/>
              </a:rPr>
              <a:t>Pick one and deploy:</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New-hire Onboarding</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Incident Management</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Contract Lifecycle</a:t>
            </a:r>
          </a:p>
          <a:p>
            <a:pPr marL="171450" indent="-171450">
              <a:buFont typeface="Arial" panose="020B0604020202020204" pitchFamily="34" charset="0"/>
              <a:buChar char="•"/>
            </a:pPr>
            <a:r>
              <a:rPr lang="en-US" dirty="0">
                <a:latin typeface="Segoe UI" panose="020B0502040204020203" pitchFamily="34" charset="0"/>
                <a:cs typeface="Segoe UI" panose="020B0502040204020203" pitchFamily="34" charset="0"/>
              </a:rPr>
              <a:t>&lt;others&gt;</a:t>
            </a:r>
            <a:endParaRPr lang="en-US" dirty="0"/>
          </a:p>
        </p:txBody>
      </p:sp>
      <p:sp>
        <p:nvSpPr>
          <p:cNvPr id="4" name="Slide Number Placeholder 3"/>
          <p:cNvSpPr>
            <a:spLocks noGrp="1"/>
          </p:cNvSpPr>
          <p:nvPr>
            <p:ph type="sldNum" sz="quarter" idx="5"/>
          </p:nvPr>
        </p:nvSpPr>
        <p:spPr/>
        <p:txBody>
          <a:bodyPr/>
          <a:lstStyle/>
          <a:p>
            <a:fld id="{3E8037D2-B648-4F38-9AEE-2FACC5DCC512}" type="slidenum">
              <a:rPr lang="en-US" smtClean="0"/>
              <a:t>14</a:t>
            </a:fld>
            <a:endParaRPr lang="en-US"/>
          </a:p>
        </p:txBody>
      </p:sp>
    </p:spTree>
    <p:extLst>
      <p:ext uri="{BB962C8B-B14F-4D97-AF65-F5344CB8AC3E}">
        <p14:creationId xmlns:p14="http://schemas.microsoft.com/office/powerpoint/2010/main" val="111301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this example, our sales team is on site with the potential customer, gathering requirements, and ultimately submitting a request. Since they are doing this in real time at a construction site, our salesperson is using a tablet. His/her organization created their own custom “Field Survey App” that helps them capture the right information. This is an example of a </a:t>
            </a:r>
            <a:r>
              <a:rPr lang="en-US" sz="1200" b="1" kern="1200">
                <a:solidFill>
                  <a:schemeClr val="tx1"/>
                </a:solidFill>
                <a:effectLst/>
                <a:latin typeface="+mn-lt"/>
                <a:ea typeface="+mn-ea"/>
                <a:cs typeface="+mn-cs"/>
              </a:rPr>
              <a:t>simply built (low code/no code) </a:t>
            </a:r>
            <a:r>
              <a:rPr lang="en-US" sz="1200" b="1" kern="1200" err="1">
                <a:solidFill>
                  <a:schemeClr val="tx1"/>
                </a:solidFill>
                <a:effectLst/>
                <a:latin typeface="+mn-lt"/>
                <a:ea typeface="+mn-ea"/>
                <a:cs typeface="+mn-cs"/>
              </a:rPr>
              <a:t>PowerApp</a:t>
            </a:r>
            <a:r>
              <a:rPr lang="en-US" sz="1200" b="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Most sales organizations necessitate a CRM tool for lead generation and nurture. </a:t>
            </a:r>
            <a:r>
              <a:rPr lang="en-US" sz="1200" b="1" kern="1200">
                <a:solidFill>
                  <a:schemeClr val="tx1"/>
                </a:solidFill>
                <a:effectLst/>
                <a:latin typeface="+mn-lt"/>
                <a:ea typeface="+mn-ea"/>
                <a:cs typeface="+mn-cs"/>
              </a:rPr>
              <a:t>Our customers can connect tools like Salesforce or our very own Dynamics CRM directly</a:t>
            </a:r>
            <a:r>
              <a:rPr lang="en-US" sz="1200" kern="1200">
                <a:solidFill>
                  <a:schemeClr val="tx1"/>
                </a:solidFill>
                <a:effectLst/>
                <a:latin typeface="+mn-lt"/>
                <a:ea typeface="+mn-ea"/>
                <a:cs typeface="+mn-cs"/>
              </a:rPr>
              <a:t> into Teams so to be able to easily track, share, and follow up on opportunities.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sales team also needs to update their bid document, and verify material prices (via this always-up-to-date SharePoint list).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They also may want to look at a this embedded PowerBI dashboard to check their progress against their sales targets.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Submitting bids for approval used to be a time consuming, complicated process- especially when you didn’t work in the same office space or location as your manager. Now our sales person can simply upload their completed bid to a folder. This act kicks off a flow – and when I switch to the manager’s view, I see that the manager has a notification that a bid needs their approval, they can access the file that was uploaded directly, AND they are taken directly to the approval tool – so this whole process is thoroughly documented.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Now that the bid is approved, we can finish up the proposal. Since this is something that I have done many times before, I can quickly search for a prior version, instead of starting my PowerPoint from scratch.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finally, we fast forward to closing the deal with our customer. We already presented the proposal to them, and now I just want to make a phone call directly to their cell (PSTN calling) to get the verbal “Yes”.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It is also important to let the team know what has happened – so we can get started on the work, and of course, celebrate these wins together. </a:t>
            </a:r>
          </a:p>
          <a:p>
            <a:r>
              <a:rPr lang="en-US" sz="1200" kern="1200">
                <a:solidFill>
                  <a:schemeClr val="tx1"/>
                </a:solidFill>
                <a:effectLst/>
                <a:latin typeface="+mn-lt"/>
                <a:ea typeface="+mn-ea"/>
                <a:cs typeface="+mn-cs"/>
              </a:rPr>
              <a:t> </a:t>
            </a:r>
          </a:p>
          <a:p>
            <a:pPr lvl="0"/>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10/16/2020 9:47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1853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92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38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6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92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16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3E8037D2-B648-4F38-9AEE-2FACC5DCC512}" type="slidenum">
              <a:rPr lang="en-US" smtClean="0"/>
              <a:t>2</a:t>
            </a:fld>
            <a:endParaRPr lang="en-US"/>
          </a:p>
        </p:txBody>
      </p:sp>
    </p:spTree>
    <p:extLst>
      <p:ext uri="{BB962C8B-B14F-4D97-AF65-F5344CB8AC3E}">
        <p14:creationId xmlns:p14="http://schemas.microsoft.com/office/powerpoint/2010/main" val="531500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1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930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10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6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39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92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281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6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037D2-B648-4F38-9AEE-2FACC5DCC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2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1600">
                <a:latin typeface="Segoe UI" panose="020B0502040204020203" pitchFamily="34" charset="0"/>
                <a:cs typeface="Segoe UI" panose="020B0502040204020203" pitchFamily="34" charset="0"/>
              </a:rPr>
              <a:t>Nominate a usage adoption champion within your IT team</a:t>
            </a:r>
          </a:p>
          <a:p>
            <a:pPr marL="457200" indent="-457200">
              <a:buFont typeface="+mj-lt"/>
              <a:buAutoNum type="arabicPeriod"/>
            </a:pPr>
            <a:r>
              <a:rPr lang="en-US" sz="1600">
                <a:latin typeface="Segoe UI" panose="020B0502040204020203" pitchFamily="34" charset="0"/>
                <a:cs typeface="Segoe UI" panose="020B0502040204020203" pitchFamily="34" charset="0"/>
              </a:rPr>
              <a:t>Create a team to track adoption plan and progress: </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(full Teams recipe)</a:t>
            </a:r>
          </a:p>
          <a:p>
            <a:pPr marL="914400" lvl="1" indent="-457200">
              <a:buFont typeface="+mj-lt"/>
              <a:buAutoNum type="arabicPeriod"/>
            </a:pPr>
            <a:r>
              <a:rPr lang="en-US" sz="1600">
                <a:latin typeface="Segoe UI" panose="020B0502040204020203" pitchFamily="34" charset="0"/>
                <a:cs typeface="Segoe UI" panose="020B0502040204020203" pitchFamily="34" charset="0"/>
              </a:rPr>
              <a:t>Pin a Planner tab &lt;and use this placemat of actions&gt;</a:t>
            </a:r>
          </a:p>
          <a:p>
            <a:pPr marL="914400" lvl="1" indent="-457200">
              <a:buFont typeface="+mj-lt"/>
              <a:buAutoNum type="arabicPeriod"/>
            </a:pPr>
            <a:r>
              <a:rPr lang="en-US" sz="1600">
                <a:latin typeface="Segoe UI" panose="020B0502040204020203" pitchFamily="34" charset="0"/>
                <a:cs typeface="Segoe UI" panose="020B0502040204020203" pitchFamily="34" charset="0"/>
              </a:rPr>
              <a:t>Pin a Power BI Dashboard of your Teams adoption progress</a:t>
            </a:r>
          </a:p>
          <a:p>
            <a:pPr marL="914400" lvl="1" indent="-457200">
              <a:buFont typeface="+mj-lt"/>
              <a:buAutoNum type="arabicPeriod"/>
            </a:pPr>
            <a:r>
              <a:rPr lang="en-US" sz="1600">
                <a:latin typeface="Segoe UI" panose="020B0502040204020203" pitchFamily="34" charset="0"/>
                <a:cs typeface="Segoe UI" panose="020B0502040204020203" pitchFamily="34" charset="0"/>
              </a:rPr>
              <a:t>Pin a whiteboard for Teams brainstorming</a:t>
            </a:r>
          </a:p>
          <a:p>
            <a:pPr marL="457200" indent="-457200">
              <a:buFont typeface="+mj-lt"/>
              <a:buAutoNum type="arabicPeriod"/>
            </a:pPr>
            <a:r>
              <a:rPr lang="en-US" sz="1600">
                <a:latin typeface="Segoe UI" panose="020B0502040204020203" pitchFamily="34" charset="0"/>
                <a:cs typeface="Segoe UI" panose="020B0502040204020203" pitchFamily="34" charset="0"/>
              </a:rPr>
              <a:t>Schedule a stand-up within Teams</a:t>
            </a:r>
          </a:p>
          <a:p>
            <a:pPr marL="457200" indent="-457200">
              <a:buFont typeface="+mj-lt"/>
              <a:buAutoNum type="arabicPeriod"/>
            </a:pPr>
            <a:r>
              <a:rPr lang="en-US" sz="1600">
                <a:latin typeface="Segoe UI" panose="020B0502040204020203" pitchFamily="34" charset="0"/>
                <a:cs typeface="Segoe UI" panose="020B0502040204020203" pitchFamily="34" charset="0"/>
              </a:rPr>
              <a:t>Communicate with all stakeholders in Teams</a:t>
            </a:r>
          </a:p>
          <a:p>
            <a:pPr marL="457200" indent="-457200">
              <a:buFont typeface="+mj-lt"/>
              <a:buAutoNum type="arabicPeriod"/>
            </a:pPr>
            <a:r>
              <a:rPr lang="en-US" sz="1600">
                <a:latin typeface="Segoe UI" panose="020B0502040204020203" pitchFamily="34" charset="0"/>
                <a:cs typeface="Segoe UI" panose="020B0502040204020203" pitchFamily="34" charset="0"/>
              </a:rPr>
              <a:t>Become an example of Teams usage</a:t>
            </a:r>
          </a:p>
        </p:txBody>
      </p:sp>
      <p:sp>
        <p:nvSpPr>
          <p:cNvPr id="4" name="Slide Number Placeholder 3"/>
          <p:cNvSpPr>
            <a:spLocks noGrp="1"/>
          </p:cNvSpPr>
          <p:nvPr>
            <p:ph type="sldNum" sz="quarter" idx="5"/>
          </p:nvPr>
        </p:nvSpPr>
        <p:spPr/>
        <p:txBody>
          <a:bodyPr/>
          <a:lstStyle/>
          <a:p>
            <a:fld id="{3E8037D2-B648-4F38-9AEE-2FACC5DCC512}" type="slidenum">
              <a:rPr lang="en-US" smtClean="0"/>
              <a:t>4</a:t>
            </a:fld>
            <a:endParaRPr lang="en-US"/>
          </a:p>
        </p:txBody>
      </p:sp>
    </p:spTree>
    <p:extLst>
      <p:ext uri="{BB962C8B-B14F-4D97-AF65-F5344CB8AC3E}">
        <p14:creationId xmlns:p14="http://schemas.microsoft.com/office/powerpoint/2010/main" val="53150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egoe UI" panose="020B0502040204020203" pitchFamily="34" charset="0"/>
                <a:cs typeface="Segoe UI" panose="020B0502040204020203" pitchFamily="34" charset="0"/>
              </a:rPr>
              <a:t>Get started by enabling Teams chat</a:t>
            </a:r>
            <a:br>
              <a:rPr lang="en-US" sz="1200">
                <a:latin typeface="Segoe UI" panose="020B0502040204020203" pitchFamily="34" charset="0"/>
                <a:cs typeface="Segoe UI" panose="020B0502040204020203" pitchFamily="34" charset="0"/>
              </a:rPr>
            </a:br>
            <a:r>
              <a:rPr lang="en-US" sz="1200">
                <a:latin typeface="Segoe UI" panose="020B0502040204020203" pitchFamily="34" charset="0"/>
                <a:cs typeface="Segoe UI" panose="020B0502040204020203" pitchFamily="34" charset="0"/>
              </a:rPr>
              <a:t>Introduce Teams as a 1:1 and group chat tool</a:t>
            </a:r>
          </a:p>
          <a:p>
            <a:r>
              <a:rPr lang="en-US" sz="1200">
                <a:latin typeface="Segoe UI" panose="020B0502040204020203" pitchFamily="34" charset="0"/>
                <a:cs typeface="Segoe UI" panose="020B0502040204020203" pitchFamily="34" charset="0"/>
              </a:rPr>
              <a:t>Doesn’t require an investment in hardware, meeting rooms, etc.</a:t>
            </a:r>
          </a:p>
          <a:p>
            <a:r>
              <a:rPr lang="en-US" sz="1200">
                <a:latin typeface="Segoe UI" panose="020B0502040204020203" pitchFamily="34" charset="0"/>
                <a:cs typeface="Segoe UI" panose="020B0502040204020203" pitchFamily="34" charset="0"/>
              </a:rPr>
              <a:t>(Use Teams for free..)</a:t>
            </a:r>
          </a:p>
          <a:p>
            <a:r>
              <a:rPr lang="en-US" sz="1200">
                <a:latin typeface="Segoe UI" panose="020B0502040204020203" pitchFamily="34" charset="0"/>
                <a:cs typeface="Segoe UI" panose="020B0502040204020203" pitchFamily="34" charset="0"/>
              </a:rPr>
              <a:t>Ensure Teams is deployed to desktops and mobile devices (MEM)</a:t>
            </a:r>
          </a:p>
          <a:p>
            <a:r>
              <a:rPr lang="en-US" sz="1200">
                <a:latin typeface="Segoe UI" panose="020B0502040204020203" pitchFamily="34" charset="0"/>
                <a:cs typeface="Segoe UI" panose="020B0502040204020203" pitchFamily="34" charset="0"/>
              </a:rPr>
              <a:t>Consider a roll-out plan for Teams HW</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5</a:t>
            </a:fld>
            <a:endParaRPr lang="en-US"/>
          </a:p>
        </p:txBody>
      </p:sp>
    </p:spTree>
    <p:extLst>
      <p:ext uri="{BB962C8B-B14F-4D97-AF65-F5344CB8AC3E}">
        <p14:creationId xmlns:p14="http://schemas.microsoft.com/office/powerpoint/2010/main" val="53505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a pilot team to work with</a:t>
            </a:r>
          </a:p>
          <a:p>
            <a:r>
              <a:rPr lang="en-US"/>
              <a:t>Deploy a pilot team experience and template</a:t>
            </a:r>
          </a:p>
          <a:p>
            <a:r>
              <a:rPr lang="en-US"/>
              <a:t>Use our options for:</a:t>
            </a:r>
          </a:p>
          <a:p>
            <a:pPr lvl="1"/>
            <a:r>
              <a:rPr lang="en-US"/>
              <a:t>Marketing</a:t>
            </a:r>
          </a:p>
          <a:p>
            <a:pPr lvl="1"/>
            <a:r>
              <a:rPr lang="en-US"/>
              <a:t>IT</a:t>
            </a:r>
          </a:p>
          <a:p>
            <a:pPr lvl="1"/>
            <a:r>
              <a:rPr lang="en-US"/>
              <a:t>HR</a:t>
            </a:r>
          </a:p>
          <a:p>
            <a:pPr lvl="1"/>
            <a:r>
              <a:rPr lang="en-US"/>
              <a:t>Finance</a:t>
            </a:r>
          </a:p>
          <a:p>
            <a:pPr lvl="1"/>
            <a:r>
              <a:rPr lang="en-US"/>
              <a:t>Sales</a:t>
            </a:r>
          </a:p>
          <a:p>
            <a:pPr lvl="1"/>
            <a:r>
              <a:rPr lang="en-US"/>
              <a:t>Engineering</a:t>
            </a:r>
          </a:p>
          <a:p>
            <a:endParaRPr lang="en-US" b="1">
              <a:solidFill>
                <a:srgbClr val="C1C1C1"/>
              </a:solidFill>
            </a:endParaRPr>
          </a:p>
          <a:p>
            <a:r>
              <a:rPr lang="en-US" b="1">
                <a:solidFill>
                  <a:srgbClr val="C1C1C1"/>
                </a:solidFill>
              </a:rPr>
              <a:t>Show useful apps </a:t>
            </a:r>
            <a:r>
              <a:rPr lang="en-US">
                <a:solidFill>
                  <a:srgbClr val="C1C1C1"/>
                </a:solidFill>
              </a:rPr>
              <a:t>&lt;Planner&gt;</a:t>
            </a:r>
          </a:p>
          <a:p>
            <a:r>
              <a:rPr lang="en-US" b="1">
                <a:solidFill>
                  <a:srgbClr val="C1C1C1"/>
                </a:solidFill>
              </a:rPr>
              <a:t>Demo using Office 365 </a:t>
            </a:r>
            <a:r>
              <a:rPr lang="en-US">
                <a:solidFill>
                  <a:srgbClr val="C1C1C1"/>
                </a:solidFill>
              </a:rPr>
              <a:t>&lt;show within Teams&gt;</a:t>
            </a:r>
          </a:p>
          <a:p>
            <a:r>
              <a:rPr lang="en-US" b="1">
                <a:solidFill>
                  <a:srgbClr val="C1C1C1"/>
                </a:solidFill>
              </a:rPr>
              <a:t>Audition 3</a:t>
            </a:r>
            <a:r>
              <a:rPr lang="en-US" b="1" baseline="30000">
                <a:solidFill>
                  <a:srgbClr val="C1C1C1"/>
                </a:solidFill>
              </a:rPr>
              <a:t>rd</a:t>
            </a:r>
            <a:r>
              <a:rPr lang="en-US" b="1">
                <a:solidFill>
                  <a:srgbClr val="C1C1C1"/>
                </a:solidFill>
              </a:rPr>
              <a:t> party apps</a:t>
            </a:r>
            <a:r>
              <a:rPr lang="en-US">
                <a:solidFill>
                  <a:srgbClr val="C1C1C1"/>
                </a:solidFill>
              </a:rPr>
              <a:t> &lt;show a few like Salesforce, DocuSign, Polly, Trello, ADP, Concur, etc. You can pick from popular apps in the Teams app store&gt;</a:t>
            </a:r>
            <a:endParaRPr lang="en-US" b="1">
              <a:solidFill>
                <a:srgbClr val="C1C1C1"/>
              </a:solidFill>
            </a:endParaRPr>
          </a:p>
          <a:p>
            <a:pPr lvl="1"/>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6</a:t>
            </a:fld>
            <a:endParaRPr lang="en-US"/>
          </a:p>
        </p:txBody>
      </p:sp>
    </p:spTree>
    <p:extLst>
      <p:ext uri="{BB962C8B-B14F-4D97-AF65-F5344CB8AC3E}">
        <p14:creationId xmlns:p14="http://schemas.microsoft.com/office/powerpoint/2010/main" val="42070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5558AF"/>
                </a:solidFill>
                <a:latin typeface="Segoe UI Semibold" panose="020B0502040204020203" pitchFamily="34" charset="0"/>
                <a:cs typeface="Segoe UI Semibold" panose="020B0502040204020203" pitchFamily="34" charset="0"/>
              </a:rPr>
              <a:t>Marketing teams need to create, collaborate and show results while working with a diverse group of people from both inside and outside the company. Why not do it all in one place? Teams provides a shared workspace for all conversations, files, and third-party services. Now it’s easier to manage marketing campaigns and social channels, collaborate on content creation, and plan events.</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1. </a:t>
            </a:r>
            <a:r>
              <a:rPr lang="en-US" sz="1200" dirty="0">
                <a:solidFill>
                  <a:prstClr val="black"/>
                </a:solidFill>
                <a:latin typeface="Segoe UI" panose="020B0502040204020203" pitchFamily="34" charset="0"/>
                <a:cs typeface="Segoe UI" panose="020B0502040204020203" pitchFamily="34" charset="0"/>
              </a:rPr>
              <a:t>Create a new team, Marketing. Invite internal and external users from all marketing groups, including PR, Brand and Design. </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2. </a:t>
            </a:r>
            <a:r>
              <a:rPr lang="en-US" sz="1200" dirty="0">
                <a:solidFill>
                  <a:prstClr val="black"/>
                </a:solidFill>
                <a:latin typeface="Segoe UI" panose="020B0502040204020203" pitchFamily="34" charset="0"/>
                <a:cs typeface="Segoe UI" panose="020B0502040204020203" pitchFamily="34" charset="0"/>
              </a:rPr>
              <a:t>Add channels for marketing initiatives, projects, and teams, such as Go-to-Market, Public Relations, Event Planning and Budget; as well as channels where marketers can interact and communicate with agencies, consultants, and partners using secure guest access.</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3. </a:t>
            </a:r>
            <a:r>
              <a:rPr lang="en-US" sz="1200" dirty="0">
                <a:solidFill>
                  <a:prstClr val="black"/>
                </a:solidFill>
                <a:latin typeface="Segoe UI" panose="020B0502040204020203" pitchFamily="34" charset="0"/>
                <a:cs typeface="Segoe UI" panose="020B0502040204020203" pitchFamily="34" charset="0"/>
              </a:rPr>
              <a:t>For each channel, connect relevant third-party services, such as Bing News Alerts, Twitter Connector, Adobe Creative Cloud, </a:t>
            </a:r>
            <a:r>
              <a:rPr lang="en-US" sz="1200" dirty="0" err="1">
                <a:solidFill>
                  <a:prstClr val="black"/>
                </a:solidFill>
                <a:latin typeface="Segoe UI" panose="020B0502040204020203" pitchFamily="34" charset="0"/>
                <a:cs typeface="Segoe UI" panose="020B0502040204020203" pitchFamily="34" charset="0"/>
              </a:rPr>
              <a:t>HootSuite</a:t>
            </a:r>
            <a:r>
              <a:rPr lang="en-US" sz="1200" dirty="0">
                <a:solidFill>
                  <a:prstClr val="black"/>
                </a:solidFill>
                <a:latin typeface="Segoe UI" panose="020B0502040204020203" pitchFamily="34" charset="0"/>
                <a:cs typeface="Segoe UI" panose="020B0502040204020203" pitchFamily="34" charset="0"/>
              </a:rPr>
              <a:t> and YouTube. </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4. </a:t>
            </a:r>
            <a:r>
              <a:rPr lang="en-US" sz="1200" dirty="0">
                <a:solidFill>
                  <a:prstClr val="black"/>
                </a:solidFill>
                <a:latin typeface="Segoe UI" panose="020B0502040204020203" pitchFamily="34" charset="0"/>
                <a:cs typeface="Segoe UI" panose="020B0502040204020203" pitchFamily="34" charset="0"/>
              </a:rPr>
              <a:t>Create and store marketing assets—such as plans, briefs, press releases and design files—in the Files section.</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5. </a:t>
            </a:r>
            <a:r>
              <a:rPr lang="en-US" sz="1200" dirty="0">
                <a:solidFill>
                  <a:prstClr val="black"/>
                </a:solidFill>
                <a:latin typeface="Segoe UI" panose="020B0502040204020203" pitchFamily="34" charset="0"/>
                <a:cs typeface="Segoe UI" panose="020B0502040204020203" pitchFamily="34" charset="0"/>
              </a:rPr>
              <a:t>Pin the marketing plan, budget and/or campaign landing page to relevant channels for easy reference. </a:t>
            </a:r>
          </a:p>
          <a:p>
            <a:pPr defTabSz="914377">
              <a:lnSpc>
                <a:spcPts val="1707"/>
              </a:lnSpc>
            </a:pPr>
            <a:r>
              <a:rPr lang="en-US" sz="1200" b="1" dirty="0">
                <a:solidFill>
                  <a:srgbClr val="5558AF"/>
                </a:solidFill>
                <a:latin typeface="Segoe UI" panose="020B0502040204020203" pitchFamily="34" charset="0"/>
                <a:cs typeface="Segoe UI" panose="020B0502040204020203" pitchFamily="34" charset="0"/>
              </a:rPr>
              <a:t>6. </a:t>
            </a:r>
            <a:r>
              <a:rPr lang="en-US" sz="1200" dirty="0">
                <a:solidFill>
                  <a:prstClr val="black"/>
                </a:solidFill>
                <a:latin typeface="Segoe UI" panose="020B0502040204020203" pitchFamily="34" charset="0"/>
                <a:cs typeface="Segoe UI" panose="020B0502040204020203" pitchFamily="34" charset="0"/>
              </a:rPr>
              <a:t>Schedule and hold meetings in Teams using audio and video conferencing features, as well as chat and file-sharing. </a:t>
            </a:r>
          </a:p>
        </p:txBody>
      </p:sp>
      <p:sp>
        <p:nvSpPr>
          <p:cNvPr id="4" name="Slide Number Placeholder 3"/>
          <p:cNvSpPr>
            <a:spLocks noGrp="1"/>
          </p:cNvSpPr>
          <p:nvPr>
            <p:ph type="sldNum" sz="quarter" idx="5"/>
          </p:nvPr>
        </p:nvSpPr>
        <p:spPr/>
        <p:txBody>
          <a:bodyPr/>
          <a:lstStyle/>
          <a:p>
            <a:fld id="{3E8037D2-B648-4F38-9AEE-2FACC5DCC512}" type="slidenum">
              <a:rPr lang="en-US" smtClean="0"/>
              <a:t>7</a:t>
            </a:fld>
            <a:endParaRPr lang="en-US"/>
          </a:p>
        </p:txBody>
      </p:sp>
    </p:spTree>
    <p:extLst>
      <p:ext uri="{BB962C8B-B14F-4D97-AF65-F5344CB8AC3E}">
        <p14:creationId xmlns:p14="http://schemas.microsoft.com/office/powerpoint/2010/main" val="341978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558AF"/>
                </a:solidFill>
                <a:latin typeface="Segoe UI Semibold" panose="020B0502040204020203" pitchFamily="34" charset="0"/>
                <a:cs typeface="Segoe UI Semibold" panose="020B0502040204020203" pitchFamily="34" charset="0"/>
              </a:rPr>
              <a:t>Teams can help </a:t>
            </a:r>
            <a:r>
              <a:rPr lang="en-US" sz="1200" b="1">
                <a:solidFill>
                  <a:srgbClr val="5558AF"/>
                </a:solidFill>
                <a:latin typeface="Segoe UI" panose="020B0502040204020203" pitchFamily="34" charset="0"/>
                <a:cs typeface="Segoe UI" panose="020B0502040204020203" pitchFamily="34" charset="0"/>
              </a:rPr>
              <a:t>sales</a:t>
            </a:r>
            <a:r>
              <a:rPr lang="en-US" sz="1200" b="1">
                <a:solidFill>
                  <a:srgbClr val="5558AF"/>
                </a:solidFill>
                <a:latin typeface="Segoe UI Semibold" panose="020B0502040204020203" pitchFamily="34" charset="0"/>
                <a:cs typeface="Segoe UI Semibold" panose="020B0502040204020203" pitchFamily="34" charset="0"/>
              </a:rPr>
              <a:t> quickly build proposals with input from different stakeholders, while making it easier to manage longer term projects and programs, such as planning, training and sales readiness. Collaboration, reporting, and knowledge sharing can happen in one place, helping sales professionals everywhere work together to meet sales objectives. </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solidFill>
                  <a:prstClr val="black"/>
                </a:solidFill>
                <a:latin typeface="Segoe UI" panose="020B0502040204020203" pitchFamily="34" charset="0"/>
                <a:cs typeface="Segoe UI" panose="020B0502040204020203" pitchFamily="34" charset="0"/>
              </a:rPr>
              <a:t>Create a new team for your entire sales organization or a team for each sales segment.</a:t>
            </a:r>
            <a:br>
              <a:rPr lang="en-US" sz="1200">
                <a:solidFill>
                  <a:prstClr val="black"/>
                </a:solidFill>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2. </a:t>
            </a:r>
            <a:r>
              <a:rPr lang="en-US" sz="1200">
                <a:solidFill>
                  <a:prstClr val="black"/>
                </a:solidFill>
                <a:latin typeface="Segoe UI" panose="020B0502040204020203" pitchFamily="34" charset="0"/>
                <a:cs typeface="Segoe UI" panose="020B0502040204020203" pitchFamily="34" charset="0"/>
              </a:rPr>
              <a:t>Add channels, such as Sales Readiness, Sales Planning, RFPs/Proposals, Wins, and Best Practices; as well as a channel for general topics.</a:t>
            </a:r>
            <a:br>
              <a:rPr lang="en-US" sz="1200">
                <a:solidFill>
                  <a:prstClr val="black"/>
                </a:solidFill>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3. </a:t>
            </a:r>
            <a:r>
              <a:rPr lang="en-US" sz="1200">
                <a:solidFill>
                  <a:prstClr val="black"/>
                </a:solidFill>
                <a:latin typeface="Segoe UI" panose="020B0502040204020203" pitchFamily="34" charset="0"/>
                <a:cs typeface="Segoe UI" panose="020B0502040204020203" pitchFamily="34" charset="0"/>
              </a:rPr>
              <a:t>Schedule recurring team meetings, such as a monthly business review.</a:t>
            </a:r>
            <a:br>
              <a:rPr lang="en-US" sz="1200">
                <a:solidFill>
                  <a:prstClr val="black"/>
                </a:solidFill>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4. </a:t>
            </a:r>
            <a:r>
              <a:rPr lang="en-US" sz="1200">
                <a:solidFill>
                  <a:prstClr val="black"/>
                </a:solidFill>
                <a:latin typeface="Segoe UI" panose="020B0502040204020203" pitchFamily="34" charset="0"/>
                <a:cs typeface="Segoe UI" panose="020B0502040204020203" pitchFamily="34" charset="0"/>
              </a:rPr>
              <a:t>Upload team documents to relevant channels, for example sales playbooks and guides in the Sales Readiness channel, RFP documents in the RFP/Proposals channel.</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5. </a:t>
            </a:r>
            <a:r>
              <a:rPr lang="en-US" sz="1200">
                <a:solidFill>
                  <a:prstClr val="black"/>
                </a:solidFill>
                <a:latin typeface="Segoe UI" panose="020B0502040204020203" pitchFamily="34" charset="0"/>
                <a:cs typeface="Segoe UI" panose="020B0502040204020203" pitchFamily="34" charset="0"/>
              </a:rPr>
              <a:t>Provide important data and customer information in one place. Pin apps used by your sales team—PowerBI, Planner, task management apps like Trello—to each channel. </a:t>
            </a:r>
            <a:br>
              <a:rPr lang="en-US" sz="1200">
                <a:solidFill>
                  <a:prstClr val="black"/>
                </a:solidFill>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6. </a:t>
            </a:r>
            <a:r>
              <a:rPr lang="en-US" sz="1200">
                <a:solidFill>
                  <a:prstClr val="black"/>
                </a:solidFill>
                <a:latin typeface="Segoe UI" panose="020B0502040204020203" pitchFamily="34" charset="0"/>
                <a:cs typeface="Segoe UI" panose="020B0502040204020203" pitchFamily="34" charset="0"/>
              </a:rPr>
              <a:t>Set up connectors, such as an RSS feed for customer updates.</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8</a:t>
            </a:fld>
            <a:endParaRPr lang="en-US"/>
          </a:p>
        </p:txBody>
      </p:sp>
    </p:spTree>
    <p:extLst>
      <p:ext uri="{BB962C8B-B14F-4D97-AF65-F5344CB8AC3E}">
        <p14:creationId xmlns:p14="http://schemas.microsoft.com/office/powerpoint/2010/main" val="188530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558AF"/>
                </a:solidFill>
                <a:latin typeface="Segoe UI Semibold" panose="020B0502040204020203" pitchFamily="34" charset="0"/>
                <a:cs typeface="Segoe UI Semibold" panose="020B0502040204020203" pitchFamily="34" charset="0"/>
              </a:rPr>
              <a:t>Finance teams need to aggregate and report on data while conducting business reviews on a regular cadence. Teams provides a hub for file and data sharing, conversations, and meetings backed by the security and compliance of Microsoft. </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1. </a:t>
            </a:r>
            <a:r>
              <a:rPr lang="en-US" sz="1200">
                <a:solidFill>
                  <a:prstClr val="black"/>
                </a:solidFill>
                <a:latin typeface="Segoe UI" panose="020B0502040204020203" pitchFamily="34" charset="0"/>
                <a:cs typeface="Segoe UI" panose="020B0502040204020203" pitchFamily="34" charset="0"/>
              </a:rPr>
              <a:t>Create a new team for your entire finance organization.</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2. </a:t>
            </a:r>
            <a:r>
              <a:rPr lang="en-US" sz="1200">
                <a:solidFill>
                  <a:prstClr val="black"/>
                </a:solidFill>
                <a:latin typeface="Segoe UI" panose="020B0502040204020203" pitchFamily="34" charset="0"/>
                <a:cs typeface="Segoe UI" panose="020B0502040204020203" pitchFamily="34" charset="0"/>
              </a:rPr>
              <a:t>Add channels for Finance Reviews, Business Insights, Audits, Governance and Compliance.</a:t>
            </a:r>
            <a:br>
              <a:rPr lang="en-US" sz="1200">
                <a:solidFill>
                  <a:prstClr val="black"/>
                </a:solidFill>
                <a:latin typeface="Segoe UI" panose="020B0502040204020203" pitchFamily="34" charset="0"/>
                <a:cs typeface="Segoe UI" panose="020B0502040204020203" pitchFamily="34" charset="0"/>
              </a:rPr>
            </a:br>
            <a:r>
              <a:rPr lang="en-US" sz="1200" b="1">
                <a:solidFill>
                  <a:srgbClr val="5558AF"/>
                </a:solidFill>
                <a:latin typeface="Segoe UI" panose="020B0502040204020203" pitchFamily="34" charset="0"/>
                <a:cs typeface="Segoe UI" panose="020B0502040204020203" pitchFamily="34" charset="0"/>
              </a:rPr>
              <a:t>3. </a:t>
            </a:r>
            <a:r>
              <a:rPr lang="en-US" sz="1200">
                <a:solidFill>
                  <a:prstClr val="black"/>
                </a:solidFill>
                <a:latin typeface="Segoe UI" panose="020B0502040204020203" pitchFamily="34" charset="0"/>
                <a:cs typeface="Segoe UI" panose="020B0502040204020203" pitchFamily="34" charset="0"/>
              </a:rPr>
              <a:t>Schedule recurring team meetings, such as a monthly business review.</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4. </a:t>
            </a:r>
            <a:r>
              <a:rPr lang="en-US" sz="1200">
                <a:solidFill>
                  <a:prstClr val="black"/>
                </a:solidFill>
                <a:latin typeface="Segoe UI" panose="020B0502040204020203" pitchFamily="34" charset="0"/>
                <a:cs typeface="Segoe UI" panose="020B0502040204020203" pitchFamily="34" charset="0"/>
              </a:rPr>
              <a:t>Upload team files to the channels, such as annual financial statement reviews and audit reports.</a:t>
            </a:r>
          </a:p>
          <a:p>
            <a:pPr defTabSz="914377">
              <a:lnSpc>
                <a:spcPts val="1707"/>
              </a:lnSpc>
            </a:pPr>
            <a:r>
              <a:rPr lang="en-US" sz="1200" b="1">
                <a:solidFill>
                  <a:srgbClr val="5558AF"/>
                </a:solidFill>
                <a:latin typeface="Segoe UI" panose="020B0502040204020203" pitchFamily="34" charset="0"/>
                <a:cs typeface="Segoe UI" panose="020B0502040204020203" pitchFamily="34" charset="0"/>
              </a:rPr>
              <a:t>5. </a:t>
            </a:r>
            <a:r>
              <a:rPr lang="en-US" sz="1200">
                <a:solidFill>
                  <a:prstClr val="black"/>
                </a:solidFill>
                <a:latin typeface="Segoe UI" panose="020B0502040204020203" pitchFamily="34" charset="0"/>
                <a:cs typeface="Segoe UI" panose="020B0502040204020203" pitchFamily="34" charset="0"/>
              </a:rPr>
              <a:t>Pin relevant apps used by the team—Excel, Power BI, Planner—or pin critical files, intranet portals, or websites.</a:t>
            </a:r>
          </a:p>
          <a:p>
            <a:endParaRPr lang="en-US"/>
          </a:p>
        </p:txBody>
      </p:sp>
      <p:sp>
        <p:nvSpPr>
          <p:cNvPr id="4" name="Slide Number Placeholder 3"/>
          <p:cNvSpPr>
            <a:spLocks noGrp="1"/>
          </p:cNvSpPr>
          <p:nvPr>
            <p:ph type="sldNum" sz="quarter" idx="5"/>
          </p:nvPr>
        </p:nvSpPr>
        <p:spPr/>
        <p:txBody>
          <a:bodyPr/>
          <a:lstStyle/>
          <a:p>
            <a:fld id="{3E8037D2-B648-4F38-9AEE-2FACC5DCC512}" type="slidenum">
              <a:rPr lang="en-US" smtClean="0"/>
              <a:t>9</a:t>
            </a:fld>
            <a:endParaRPr lang="en-US"/>
          </a:p>
        </p:txBody>
      </p:sp>
    </p:spTree>
    <p:extLst>
      <p:ext uri="{BB962C8B-B14F-4D97-AF65-F5344CB8AC3E}">
        <p14:creationId xmlns:p14="http://schemas.microsoft.com/office/powerpoint/2010/main" val="120127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23778432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293815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hoto layout 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645667779"/>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ic layout: three columns graphic and tex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6"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3"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4"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249583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9544" y="437139"/>
            <a:ext cx="896425" cy="190218"/>
          </a:xfrm>
          <a:prstGeom prst="rect">
            <a:avLst/>
          </a:prstGeom>
        </p:spPr>
      </p:pic>
    </p:spTree>
    <p:extLst>
      <p:ext uri="{BB962C8B-B14F-4D97-AF65-F5344CB8AC3E}">
        <p14:creationId xmlns:p14="http://schemas.microsoft.com/office/powerpoint/2010/main" val="2022502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Tiles">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6662DBFF-8D19-4392-A535-454BA6F7D6FD}"/>
              </a:ext>
            </a:extLst>
          </p:cNvPr>
          <p:cNvSpPr>
            <a:spLocks noGrp="1"/>
          </p:cNvSpPr>
          <p:nvPr>
            <p:ph type="pic" sz="quarter" idx="21" hasCustomPrompt="1"/>
          </p:nvPr>
        </p:nvSpPr>
        <p:spPr>
          <a:xfrm>
            <a:off x="9624810" y="2397965"/>
            <a:ext cx="2285883" cy="2062070"/>
          </a:xfrm>
          <a:effectLst/>
        </p:spPr>
        <p:txBody>
          <a:bodyPr>
            <a:noAutofit/>
          </a:bodyPr>
          <a:lstStyle/>
          <a:p>
            <a:r>
              <a:rPr lang="en-US"/>
              <a:t> </a:t>
            </a:r>
          </a:p>
        </p:txBody>
      </p:sp>
      <p:sp>
        <p:nvSpPr>
          <p:cNvPr id="5" name="Picture Placeholder 4">
            <a:extLst>
              <a:ext uri="{FF2B5EF4-FFF2-40B4-BE49-F238E27FC236}">
                <a16:creationId xmlns:a16="http://schemas.microsoft.com/office/drawing/2014/main" id="{70FE4992-EDFA-41A4-9DC0-0F3EFB22688D}"/>
              </a:ext>
            </a:extLst>
          </p:cNvPr>
          <p:cNvSpPr>
            <a:spLocks noGrp="1"/>
          </p:cNvSpPr>
          <p:nvPr>
            <p:ph type="pic" sz="quarter" idx="10" hasCustomPrompt="1"/>
          </p:nvPr>
        </p:nvSpPr>
        <p:spPr>
          <a:xfrm>
            <a:off x="281306" y="287747"/>
            <a:ext cx="2285883" cy="2062070"/>
          </a:xfrm>
          <a:effectLst/>
        </p:spPr>
        <p:txBody>
          <a:bodyPr>
            <a:noAutofit/>
          </a:bodyPr>
          <a:lstStyle/>
          <a:p>
            <a:r>
              <a:rPr lang="en-US"/>
              <a:t> </a:t>
            </a:r>
          </a:p>
        </p:txBody>
      </p:sp>
      <p:sp>
        <p:nvSpPr>
          <p:cNvPr id="6" name="Picture Placeholder 4">
            <a:extLst>
              <a:ext uri="{FF2B5EF4-FFF2-40B4-BE49-F238E27FC236}">
                <a16:creationId xmlns:a16="http://schemas.microsoft.com/office/drawing/2014/main" id="{FEE31691-6DAC-4D41-BD22-A96DBD46B922}"/>
              </a:ext>
            </a:extLst>
          </p:cNvPr>
          <p:cNvSpPr>
            <a:spLocks noGrp="1"/>
          </p:cNvSpPr>
          <p:nvPr>
            <p:ph type="pic" sz="quarter" idx="11" hasCustomPrompt="1"/>
          </p:nvPr>
        </p:nvSpPr>
        <p:spPr>
          <a:xfrm>
            <a:off x="9624810" y="287747"/>
            <a:ext cx="2285883" cy="2062070"/>
          </a:xfrm>
          <a:effectLst/>
        </p:spPr>
        <p:txBody>
          <a:bodyPr>
            <a:noAutofit/>
          </a:bodyPr>
          <a:lstStyle/>
          <a:p>
            <a:r>
              <a:rPr lang="en-US"/>
              <a:t> </a:t>
            </a:r>
          </a:p>
        </p:txBody>
      </p:sp>
      <p:sp>
        <p:nvSpPr>
          <p:cNvPr id="7" name="Picture Placeholder 4">
            <a:extLst>
              <a:ext uri="{FF2B5EF4-FFF2-40B4-BE49-F238E27FC236}">
                <a16:creationId xmlns:a16="http://schemas.microsoft.com/office/drawing/2014/main" id="{DBDE6725-DA40-4FC2-B451-83F2B59ADA32}"/>
              </a:ext>
            </a:extLst>
          </p:cNvPr>
          <p:cNvSpPr>
            <a:spLocks noGrp="1"/>
          </p:cNvSpPr>
          <p:nvPr>
            <p:ph type="pic" sz="quarter" idx="12" hasCustomPrompt="1"/>
          </p:nvPr>
        </p:nvSpPr>
        <p:spPr>
          <a:xfrm>
            <a:off x="2617182" y="287747"/>
            <a:ext cx="2285883" cy="2062070"/>
          </a:xfrm>
          <a:effectLst/>
        </p:spPr>
        <p:txBody>
          <a:bodyPr>
            <a:noAutofit/>
          </a:bodyPr>
          <a:lstStyle/>
          <a:p>
            <a:r>
              <a:rPr lang="en-US"/>
              <a:t> </a:t>
            </a:r>
          </a:p>
        </p:txBody>
      </p:sp>
      <p:sp>
        <p:nvSpPr>
          <p:cNvPr id="8" name="Picture Placeholder 4">
            <a:extLst>
              <a:ext uri="{FF2B5EF4-FFF2-40B4-BE49-F238E27FC236}">
                <a16:creationId xmlns:a16="http://schemas.microsoft.com/office/drawing/2014/main" id="{832A8266-7655-4DAC-A49D-95DE93AB52E4}"/>
              </a:ext>
            </a:extLst>
          </p:cNvPr>
          <p:cNvSpPr>
            <a:spLocks noGrp="1"/>
          </p:cNvSpPr>
          <p:nvPr>
            <p:ph type="pic" sz="quarter" idx="13" hasCustomPrompt="1"/>
          </p:nvPr>
        </p:nvSpPr>
        <p:spPr>
          <a:xfrm>
            <a:off x="4953058" y="287747"/>
            <a:ext cx="2285883" cy="2062070"/>
          </a:xfrm>
          <a:effectLst/>
        </p:spPr>
        <p:txBody>
          <a:bodyPr>
            <a:noAutofit/>
          </a:bodyPr>
          <a:lstStyle/>
          <a:p>
            <a:r>
              <a:rPr lang="en-US"/>
              <a:t> </a:t>
            </a:r>
          </a:p>
        </p:txBody>
      </p:sp>
      <p:sp>
        <p:nvSpPr>
          <p:cNvPr id="9" name="Picture Placeholder 4">
            <a:extLst>
              <a:ext uri="{FF2B5EF4-FFF2-40B4-BE49-F238E27FC236}">
                <a16:creationId xmlns:a16="http://schemas.microsoft.com/office/drawing/2014/main" id="{60D0126F-DD85-482B-A52A-BBE842B10BB4}"/>
              </a:ext>
            </a:extLst>
          </p:cNvPr>
          <p:cNvSpPr>
            <a:spLocks noGrp="1"/>
          </p:cNvSpPr>
          <p:nvPr>
            <p:ph type="pic" sz="quarter" idx="14" hasCustomPrompt="1"/>
          </p:nvPr>
        </p:nvSpPr>
        <p:spPr>
          <a:xfrm>
            <a:off x="7288934" y="287747"/>
            <a:ext cx="2285883" cy="2062070"/>
          </a:xfrm>
          <a:effectLst/>
        </p:spPr>
        <p:txBody>
          <a:bodyPr>
            <a:noAutofit/>
          </a:bodyPr>
          <a:lstStyle/>
          <a:p>
            <a:r>
              <a:rPr lang="en-US"/>
              <a:t> </a:t>
            </a:r>
          </a:p>
        </p:txBody>
      </p:sp>
      <p:sp>
        <p:nvSpPr>
          <p:cNvPr id="10" name="Picture Placeholder 4">
            <a:extLst>
              <a:ext uri="{FF2B5EF4-FFF2-40B4-BE49-F238E27FC236}">
                <a16:creationId xmlns:a16="http://schemas.microsoft.com/office/drawing/2014/main" id="{52323539-458A-4893-9F06-AAB75D1BC6D0}"/>
              </a:ext>
            </a:extLst>
          </p:cNvPr>
          <p:cNvSpPr>
            <a:spLocks noGrp="1"/>
          </p:cNvSpPr>
          <p:nvPr>
            <p:ph type="pic" sz="quarter" idx="15" hasCustomPrompt="1"/>
          </p:nvPr>
        </p:nvSpPr>
        <p:spPr>
          <a:xfrm>
            <a:off x="281306" y="4508183"/>
            <a:ext cx="2285883" cy="2062070"/>
          </a:xfrm>
          <a:effectLst/>
        </p:spPr>
        <p:txBody>
          <a:bodyPr>
            <a:noAutofit/>
          </a:bodyPr>
          <a:lstStyle/>
          <a:p>
            <a:r>
              <a:rPr lang="en-US"/>
              <a:t> </a:t>
            </a:r>
          </a:p>
        </p:txBody>
      </p:sp>
      <p:sp>
        <p:nvSpPr>
          <p:cNvPr id="11" name="Picture Placeholder 4">
            <a:extLst>
              <a:ext uri="{FF2B5EF4-FFF2-40B4-BE49-F238E27FC236}">
                <a16:creationId xmlns:a16="http://schemas.microsoft.com/office/drawing/2014/main" id="{A69B0BCF-5152-49DE-9C0F-3428C9CA97BB}"/>
              </a:ext>
            </a:extLst>
          </p:cNvPr>
          <p:cNvSpPr>
            <a:spLocks noGrp="1"/>
          </p:cNvSpPr>
          <p:nvPr>
            <p:ph type="pic" sz="quarter" idx="16" hasCustomPrompt="1"/>
          </p:nvPr>
        </p:nvSpPr>
        <p:spPr>
          <a:xfrm>
            <a:off x="9624810" y="4508183"/>
            <a:ext cx="2285883" cy="2062070"/>
          </a:xfrm>
          <a:effectLst/>
        </p:spPr>
        <p:txBody>
          <a:bodyPr>
            <a:noAutofit/>
          </a:bodyPr>
          <a:lstStyle/>
          <a:p>
            <a:r>
              <a:rPr lang="en-US"/>
              <a:t> </a:t>
            </a:r>
          </a:p>
        </p:txBody>
      </p:sp>
      <p:sp>
        <p:nvSpPr>
          <p:cNvPr id="12" name="Picture Placeholder 4">
            <a:extLst>
              <a:ext uri="{FF2B5EF4-FFF2-40B4-BE49-F238E27FC236}">
                <a16:creationId xmlns:a16="http://schemas.microsoft.com/office/drawing/2014/main" id="{6FE88C02-83B3-40DA-B713-11FADEA51424}"/>
              </a:ext>
            </a:extLst>
          </p:cNvPr>
          <p:cNvSpPr>
            <a:spLocks noGrp="1"/>
          </p:cNvSpPr>
          <p:nvPr>
            <p:ph type="pic" sz="quarter" idx="17" hasCustomPrompt="1"/>
          </p:nvPr>
        </p:nvSpPr>
        <p:spPr>
          <a:xfrm>
            <a:off x="2617182" y="4508183"/>
            <a:ext cx="2285883" cy="2062070"/>
          </a:xfrm>
          <a:effectLst/>
        </p:spPr>
        <p:txBody>
          <a:bodyPr>
            <a:noAutofit/>
          </a:bodyPr>
          <a:lstStyle/>
          <a:p>
            <a:r>
              <a:rPr lang="en-US"/>
              <a:t> </a:t>
            </a:r>
          </a:p>
        </p:txBody>
      </p:sp>
      <p:sp>
        <p:nvSpPr>
          <p:cNvPr id="13" name="Picture Placeholder 4">
            <a:extLst>
              <a:ext uri="{FF2B5EF4-FFF2-40B4-BE49-F238E27FC236}">
                <a16:creationId xmlns:a16="http://schemas.microsoft.com/office/drawing/2014/main" id="{D5E78DC7-2C51-4519-A472-0239F9A3C5B3}"/>
              </a:ext>
            </a:extLst>
          </p:cNvPr>
          <p:cNvSpPr>
            <a:spLocks noGrp="1"/>
          </p:cNvSpPr>
          <p:nvPr>
            <p:ph type="pic" sz="quarter" idx="18" hasCustomPrompt="1"/>
          </p:nvPr>
        </p:nvSpPr>
        <p:spPr>
          <a:xfrm>
            <a:off x="4953058" y="4508183"/>
            <a:ext cx="2285883" cy="2062070"/>
          </a:xfrm>
          <a:effectLst/>
        </p:spPr>
        <p:txBody>
          <a:bodyPr>
            <a:noAutofit/>
          </a:bodyPr>
          <a:lstStyle/>
          <a:p>
            <a:r>
              <a:rPr lang="en-US"/>
              <a:t> </a:t>
            </a:r>
          </a:p>
        </p:txBody>
      </p:sp>
      <p:sp>
        <p:nvSpPr>
          <p:cNvPr id="14" name="Picture Placeholder 4">
            <a:extLst>
              <a:ext uri="{FF2B5EF4-FFF2-40B4-BE49-F238E27FC236}">
                <a16:creationId xmlns:a16="http://schemas.microsoft.com/office/drawing/2014/main" id="{8E98ABD1-17F9-487D-BCE4-6F1E51937205}"/>
              </a:ext>
            </a:extLst>
          </p:cNvPr>
          <p:cNvSpPr>
            <a:spLocks noGrp="1"/>
          </p:cNvSpPr>
          <p:nvPr>
            <p:ph type="pic" sz="quarter" idx="19" hasCustomPrompt="1"/>
          </p:nvPr>
        </p:nvSpPr>
        <p:spPr>
          <a:xfrm>
            <a:off x="7288934" y="4508183"/>
            <a:ext cx="2285883" cy="2062070"/>
          </a:xfrm>
          <a:effectLst/>
        </p:spPr>
        <p:txBody>
          <a:bodyPr>
            <a:noAutofit/>
          </a:bodyPr>
          <a:lstStyle/>
          <a:p>
            <a:r>
              <a:rPr lang="en-US"/>
              <a:t> </a:t>
            </a:r>
          </a:p>
        </p:txBody>
      </p:sp>
      <p:sp>
        <p:nvSpPr>
          <p:cNvPr id="20" name="Picture Placeholder 4">
            <a:extLst>
              <a:ext uri="{FF2B5EF4-FFF2-40B4-BE49-F238E27FC236}">
                <a16:creationId xmlns:a16="http://schemas.microsoft.com/office/drawing/2014/main" id="{104F4E67-E0B7-41C4-896F-09B9400F156D}"/>
              </a:ext>
            </a:extLst>
          </p:cNvPr>
          <p:cNvSpPr>
            <a:spLocks noGrp="1"/>
          </p:cNvSpPr>
          <p:nvPr>
            <p:ph type="pic" sz="quarter" idx="20" hasCustomPrompt="1"/>
          </p:nvPr>
        </p:nvSpPr>
        <p:spPr>
          <a:xfrm>
            <a:off x="281306" y="2397965"/>
            <a:ext cx="2285883" cy="2062070"/>
          </a:xfrm>
          <a:effectLst/>
        </p:spPr>
        <p:txBody>
          <a:bodyPr>
            <a:noAutofit/>
          </a:bodyPr>
          <a:lstStyle/>
          <a:p>
            <a:r>
              <a:rPr lang="en-US"/>
              <a:t> </a:t>
            </a:r>
          </a:p>
        </p:txBody>
      </p:sp>
      <p:sp>
        <p:nvSpPr>
          <p:cNvPr id="22" name="Picture Placeholder 4">
            <a:extLst>
              <a:ext uri="{FF2B5EF4-FFF2-40B4-BE49-F238E27FC236}">
                <a16:creationId xmlns:a16="http://schemas.microsoft.com/office/drawing/2014/main" id="{636C3184-A491-4261-905A-2CD72CB5ABA5}"/>
              </a:ext>
            </a:extLst>
          </p:cNvPr>
          <p:cNvSpPr>
            <a:spLocks noGrp="1"/>
          </p:cNvSpPr>
          <p:nvPr>
            <p:ph type="pic" sz="quarter" idx="22" hasCustomPrompt="1"/>
          </p:nvPr>
        </p:nvSpPr>
        <p:spPr>
          <a:xfrm>
            <a:off x="2617182" y="2397965"/>
            <a:ext cx="2285883" cy="2062070"/>
          </a:xfrm>
          <a:effectLst/>
        </p:spPr>
        <p:txBody>
          <a:bodyPr>
            <a:noAutofit/>
          </a:bodyPr>
          <a:lstStyle/>
          <a:p>
            <a:r>
              <a:rPr lang="en-US"/>
              <a:t> </a:t>
            </a:r>
          </a:p>
        </p:txBody>
      </p:sp>
      <p:sp>
        <p:nvSpPr>
          <p:cNvPr id="23" name="Picture Placeholder 4">
            <a:extLst>
              <a:ext uri="{FF2B5EF4-FFF2-40B4-BE49-F238E27FC236}">
                <a16:creationId xmlns:a16="http://schemas.microsoft.com/office/drawing/2014/main" id="{A178DF10-18AE-4536-9000-039509BF872B}"/>
              </a:ext>
            </a:extLst>
          </p:cNvPr>
          <p:cNvSpPr>
            <a:spLocks noGrp="1"/>
          </p:cNvSpPr>
          <p:nvPr>
            <p:ph type="pic" sz="quarter" idx="23" hasCustomPrompt="1"/>
          </p:nvPr>
        </p:nvSpPr>
        <p:spPr>
          <a:xfrm>
            <a:off x="4953058" y="2397965"/>
            <a:ext cx="2285883" cy="2062070"/>
          </a:xfrm>
          <a:effectLst/>
        </p:spPr>
        <p:txBody>
          <a:bodyPr>
            <a:noAutofit/>
          </a:bodyPr>
          <a:lstStyle/>
          <a:p>
            <a:r>
              <a:rPr lang="en-US"/>
              <a:t> </a:t>
            </a:r>
          </a:p>
        </p:txBody>
      </p:sp>
      <p:sp>
        <p:nvSpPr>
          <p:cNvPr id="24" name="Picture Placeholder 4">
            <a:extLst>
              <a:ext uri="{FF2B5EF4-FFF2-40B4-BE49-F238E27FC236}">
                <a16:creationId xmlns:a16="http://schemas.microsoft.com/office/drawing/2014/main" id="{2358FB77-E43E-4D13-9428-C44CC58DAA44}"/>
              </a:ext>
            </a:extLst>
          </p:cNvPr>
          <p:cNvSpPr>
            <a:spLocks noGrp="1"/>
          </p:cNvSpPr>
          <p:nvPr>
            <p:ph type="pic" sz="quarter" idx="24" hasCustomPrompt="1"/>
          </p:nvPr>
        </p:nvSpPr>
        <p:spPr>
          <a:xfrm>
            <a:off x="7288934" y="2397965"/>
            <a:ext cx="2285883" cy="2062070"/>
          </a:xfrm>
          <a:effectLst/>
        </p:spPr>
        <p:txBody>
          <a:bodyPr>
            <a:noAutofit/>
          </a:bodyPr>
          <a:lstStyle/>
          <a:p>
            <a:r>
              <a:rPr lang="en-US"/>
              <a:t> </a:t>
            </a:r>
          </a:p>
        </p:txBody>
      </p:sp>
    </p:spTree>
    <p:extLst>
      <p:ext uri="{BB962C8B-B14F-4D97-AF65-F5344CB8AC3E}">
        <p14:creationId xmlns:p14="http://schemas.microsoft.com/office/powerpoint/2010/main" val="31274408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title blu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85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spc="0"/>
            </a:lvl1pPr>
          </a:lstStyle>
          <a:p>
            <a:r>
              <a:rPr lang="en-US"/>
              <a:t>Click to edit Master title style</a:t>
            </a:r>
          </a:p>
        </p:txBody>
      </p:sp>
    </p:spTree>
    <p:extLst>
      <p:ext uri="{BB962C8B-B14F-4D97-AF65-F5344CB8AC3E}">
        <p14:creationId xmlns:p14="http://schemas.microsoft.com/office/powerpoint/2010/main" val="99505592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76119"/>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7390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32341"/>
            <a:ext cx="11336038" cy="758022"/>
          </a:xfrm>
          <a:prstGeom prst="rect">
            <a:avLst/>
          </a:prstGeom>
        </p:spPr>
        <p:txBody>
          <a:bodyPr vert="horz" wrap="square" lIns="0" tIns="164592" rIns="0" bIns="0" rtlCol="0" anchor="t">
            <a:noAutofit/>
          </a:bodyPr>
          <a:lstStyle>
            <a:lvl1pPr>
              <a:defRPr sz="3139">
                <a:gradFill>
                  <a:gsLst>
                    <a:gs pos="1250">
                      <a:schemeClr val="tx2"/>
                    </a:gs>
                    <a:gs pos="100000">
                      <a:schemeClr val="tx2"/>
                    </a:gs>
                  </a:gsLst>
                  <a:lin ang="5400000" scaled="0"/>
                </a:gradFill>
              </a:defRPr>
            </a:lvl1pPr>
          </a:lstStyle>
          <a:p>
            <a:r>
              <a:rPr lang="en-US"/>
              <a:t>Title</a:t>
            </a:r>
          </a:p>
        </p:txBody>
      </p:sp>
    </p:spTree>
    <p:extLst>
      <p:ext uri="{BB962C8B-B14F-4D97-AF65-F5344CB8AC3E}">
        <p14:creationId xmlns:p14="http://schemas.microsoft.com/office/powerpoint/2010/main" val="15470464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FAC1B-7775-F740-ADBB-6C1CD9F0F11B}" type="datetimeFigureOut">
              <a:rPr lang="en-US"/>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BCE51-A69C-6A4E-8FC0-AF712C6F5661}" type="slidenum">
              <a:rPr lang="en-US"/>
              <a:t>‹#›</a:t>
            </a:fld>
            <a:endParaRPr lang="en-US"/>
          </a:p>
        </p:txBody>
      </p:sp>
    </p:spTree>
    <p:extLst>
      <p:ext uri="{BB962C8B-B14F-4D97-AF65-F5344CB8AC3E}">
        <p14:creationId xmlns:p14="http://schemas.microsoft.com/office/powerpoint/2010/main" val="51323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5855998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0864789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2764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145083"/>
      </p:ext>
    </p:extLst>
  </p:cSld>
  <p:clrMapOvr>
    <a:masterClrMapping/>
  </p:clrMapOvr>
  <p:transition>
    <p:fade/>
  </p:transition>
  <p:extLst>
    <p:ext uri="{DCECCB84-F9BA-43D5-87BE-67443E8EF086}">
      <p15:sldGuideLst xmlns:p15="http://schemas.microsoft.com/office/powerpoint/2012/main">
        <p15:guide id="2" orient="horz" pos="1297">
          <p15:clr>
            <a:srgbClr val="5ACBF0"/>
          </p15:clr>
        </p15:guide>
        <p15:guide id="3" orient="horz" pos="294">
          <p15:clr>
            <a:srgbClr val="5ACBF0"/>
          </p15:clr>
        </p15:guide>
        <p15:guide id="5" orient="horz" pos="92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81861278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06897"/>
          </a:xfrm>
        </p:spPr>
        <p:txBody>
          <a:bodyPr/>
          <a:lstStyle>
            <a:lvl1pPr marL="0" algn="l" defTabSz="895874" rtl="0" eaLnBrk="1" latinLnBrk="0" hangingPunct="1">
              <a:spcBef>
                <a:spcPct val="0"/>
              </a:spcBef>
              <a:buNone/>
              <a:defRPr lang="en-US" sz="3919"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998400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0810642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White Title, 1/3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680543" y="591423"/>
            <a:ext cx="2817667" cy="861774"/>
          </a:xfr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1753410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2D53EF-379E-4348-B193-51A225E179DE}" type="slidenum">
              <a:rPr lang="en-US" smtClean="0"/>
              <a:t>‹#›</a:t>
            </a:fld>
            <a:endParaRPr lang="en-US"/>
          </a:p>
        </p:txBody>
      </p:sp>
    </p:spTree>
    <p:extLst>
      <p:ext uri="{BB962C8B-B14F-4D97-AF65-F5344CB8AC3E}">
        <p14:creationId xmlns:p14="http://schemas.microsoft.com/office/powerpoint/2010/main" val="289181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67" y="6356351"/>
            <a:ext cx="1371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53800" y="6356351"/>
            <a:ext cx="533400" cy="365125"/>
          </a:xfrm>
          <a:prstGeom prst="rect">
            <a:avLst/>
          </a:prstGeom>
        </p:spPr>
        <p:txBody>
          <a:bodyPr/>
          <a:lstStyle/>
          <a:p>
            <a:fld id="{182D53EF-379E-4348-B193-51A225E179DE}" type="slidenum">
              <a:rPr lang="en-US" smtClean="0"/>
              <a:t>‹#›</a:t>
            </a:fld>
            <a:endParaRPr lang="en-US"/>
          </a:p>
        </p:txBody>
      </p:sp>
    </p:spTree>
    <p:extLst>
      <p:ext uri="{BB962C8B-B14F-4D97-AF65-F5344CB8AC3E}">
        <p14:creationId xmlns:p14="http://schemas.microsoft.com/office/powerpoint/2010/main" val="3081800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1033453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6235348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6012421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3656301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4749551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2436326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412093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88209478"/>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6437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0" r:id="rId12"/>
    <p:sldLayoutId id="2147483681" r:id="rId13"/>
    <p:sldLayoutId id="2147483682" r:id="rId14"/>
    <p:sldLayoutId id="2147483683" r:id="rId15"/>
    <p:sldLayoutId id="2147483684" r:id="rId16"/>
    <p:sldLayoutId id="2147483685" r:id="rId17"/>
    <p:sldLayoutId id="2147483686" r:id="rId18"/>
    <p:sldLayoutId id="2147483688" r:id="rId19"/>
    <p:sldLayoutId id="2147483689" r:id="rId20"/>
    <p:sldLayoutId id="2147483690" r:id="rId21"/>
    <p:sldLayoutId id="2147483691" r:id="rId22"/>
    <p:sldLayoutId id="2147483692" r:id="rId23"/>
    <p:sldLayoutId id="2147483693" r:id="rId24"/>
    <p:sldLayoutId id="2147483694" r:id="rId25"/>
    <p:sldLayoutId id="2147483718" r:id="rId26"/>
    <p:sldLayoutId id="2147483701" r:id="rId27"/>
    <p:sldLayoutId id="2147483717" r:id="rId28"/>
  </p:sldLayoutIdLst>
  <p:transition>
    <p:fade/>
  </p:transition>
  <p:txStyles>
    <p:titleStyle>
      <a:lvl1pPr algn="l" defTabSz="914367" rtl="0" eaLnBrk="1" latinLnBrk="0" hangingPunct="1">
        <a:lnSpc>
          <a:spcPct val="90000"/>
        </a:lnSpc>
        <a:spcBef>
          <a:spcPct val="0"/>
        </a:spcBef>
        <a:buNone/>
        <a:defRPr lang="en-US" sz="3137" b="0" kern="1200" cap="none" spc="-147" baseline="0" dirty="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1.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2.jpe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1.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8.png"/><Relationship Id="rId4" Type="http://schemas.openxmlformats.org/officeDocument/2006/relationships/image" Target="../media/image32.jpe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jpe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2.jpe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jpe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53.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1.png"/><Relationship Id="rId5" Type="http://schemas.microsoft.com/office/2007/relationships/media" Target="../media/media3.mp4"/><Relationship Id="rId10" Type="http://schemas.openxmlformats.org/officeDocument/2006/relationships/notesSlide" Target="../notesSlides/notesSlide15.xml"/><Relationship Id="rId4" Type="http://schemas.openxmlformats.org/officeDocument/2006/relationships/video" Target="../media/media2.mp4"/><Relationship Id="rId9" Type="http://schemas.openxmlformats.org/officeDocument/2006/relationships/slideLayout" Target="../slideLayouts/slideLayout3.xml"/><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16.xml"/><Relationship Id="rId18" Type="http://schemas.openxmlformats.org/officeDocument/2006/relationships/slide" Target="slide11.xml"/><Relationship Id="rId3" Type="http://schemas.openxmlformats.org/officeDocument/2006/relationships/image" Target="../media/image6.png"/><Relationship Id="rId21" Type="http://schemas.openxmlformats.org/officeDocument/2006/relationships/slide" Target="slide18.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slide" Target="slide6.xml"/><Relationship Id="rId5" Type="http://schemas.openxmlformats.org/officeDocument/2006/relationships/image" Target="../media/image8.png"/><Relationship Id="rId15" Type="http://schemas.openxmlformats.org/officeDocument/2006/relationships/slide" Target="slide8.xml"/><Relationship Id="rId23" Type="http://schemas.openxmlformats.org/officeDocument/2006/relationships/slide" Target="slide26.xml"/><Relationship Id="rId10" Type="http://schemas.openxmlformats.org/officeDocument/2006/relationships/slide" Target="slide5.xml"/><Relationship Id="rId19" Type="http://schemas.openxmlformats.org/officeDocument/2006/relationships/slide" Target="slide12.xml"/><Relationship Id="rId4" Type="http://schemas.openxmlformats.org/officeDocument/2006/relationships/image" Target="../media/image7.svg"/><Relationship Id="rId9" Type="http://schemas.openxmlformats.org/officeDocument/2006/relationships/slide" Target="slide4.xml"/><Relationship Id="rId14" Type="http://schemas.openxmlformats.org/officeDocument/2006/relationships/slide" Target="slide7.xml"/><Relationship Id="rId22"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aka.ms/MicrosoftAdoption" TargetMode="External"/><Relationship Id="rId2" Type="http://schemas.openxmlformats.org/officeDocument/2006/relationships/hyperlink" Target="https://aka.ms/O365Champions" TargetMode="External"/><Relationship Id="rId1" Type="http://schemas.openxmlformats.org/officeDocument/2006/relationships/slideLayout" Target="../slideLayouts/slideLayout3.xml"/><Relationship Id="rId4" Type="http://schemas.openxmlformats.org/officeDocument/2006/relationships/hyperlink" Target="https://aka.ms/AdoptionCer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hyperlink" Target="https://aka.ms/teamsadoption"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aka.ms/enableteams" TargetMode="External"/><Relationship Id="rId5" Type="http://schemas.openxmlformats.org/officeDocument/2006/relationships/image" Target="../media/image13.svg"/><Relationship Id="rId4" Type="http://schemas.openxmlformats.org/officeDocument/2006/relationships/image" Target="../media/image14.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6.xml"/><Relationship Id="rId16" Type="http://schemas.openxmlformats.org/officeDocument/2006/relationships/image" Target="../media/image30.svg"/><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sv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20.svg"/><Relationship Id="rId4" Type="http://schemas.openxmlformats.org/officeDocument/2006/relationships/image" Target="../media/image32.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1.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2.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5C63FA-2C9F-FA48-973A-9ECE8771906B}"/>
              </a:ext>
            </a:extLst>
          </p:cNvPr>
          <p:cNvSpPr txBox="1"/>
          <p:nvPr/>
        </p:nvSpPr>
        <p:spPr>
          <a:xfrm>
            <a:off x="486284" y="1863880"/>
            <a:ext cx="8117889" cy="1887696"/>
          </a:xfrm>
          <a:prstGeom prst="rect">
            <a:avLst/>
          </a:prstGeom>
          <a:noFill/>
        </p:spPr>
        <p:txBody>
          <a:bodyPr wrap="square" rtlCol="0">
            <a:spAutoFit/>
          </a:bodyPr>
          <a:lstStyle/>
          <a:p>
            <a:pPr defTabSz="914377">
              <a:lnSpc>
                <a:spcPts val="7040"/>
              </a:lnSpc>
            </a:pPr>
            <a:r>
              <a:rPr lang="en-US" sz="3200" b="1">
                <a:solidFill>
                  <a:srgbClr val="5558AF"/>
                </a:solidFill>
                <a:latin typeface="Segoe UI Semibold" panose="020B0502040204020203" pitchFamily="34" charset="0"/>
                <a:cs typeface="Segoe UI Semibold" panose="020B0502040204020203" pitchFamily="34" charset="0"/>
              </a:rPr>
              <a:t>5 steps to get the most out of  </a:t>
            </a:r>
            <a:r>
              <a:rPr lang="en-US" sz="5900" b="1">
                <a:solidFill>
                  <a:srgbClr val="5558AF"/>
                </a:solidFill>
                <a:latin typeface="Segoe UI Semibold" panose="020B0502040204020203" pitchFamily="34" charset="0"/>
                <a:cs typeface="Segoe UI Semibold" panose="020B0502040204020203" pitchFamily="34" charset="0"/>
              </a:rPr>
              <a:t>Microsoft Teams</a:t>
            </a:r>
            <a:endParaRPr lang="en-US" sz="5900" b="1">
              <a:latin typeface="Segoe UI Semibold" panose="020B0502040204020203" pitchFamily="34" charset="0"/>
              <a:cs typeface="Segoe UI Semibold" panose="020B0502040204020203" pitchFamily="34" charset="0"/>
            </a:endParaRPr>
          </a:p>
        </p:txBody>
      </p:sp>
      <p:pic>
        <p:nvPicPr>
          <p:cNvPr id="6" name="Picture 5">
            <a:extLst>
              <a:ext uri="{FF2B5EF4-FFF2-40B4-BE49-F238E27FC236}">
                <a16:creationId xmlns:a16="http://schemas.microsoft.com/office/drawing/2014/main" id="{36E371FC-2F8F-2A47-BB45-8B9F040AF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33" y="454301"/>
            <a:ext cx="1117754" cy="238808"/>
          </a:xfrm>
          <a:prstGeom prst="rect">
            <a:avLst/>
          </a:prstGeom>
        </p:spPr>
      </p:pic>
      <p:sp>
        <p:nvSpPr>
          <p:cNvPr id="7" name="Freeform 87">
            <a:extLst>
              <a:ext uri="{FF2B5EF4-FFF2-40B4-BE49-F238E27FC236}">
                <a16:creationId xmlns:a16="http://schemas.microsoft.com/office/drawing/2014/main" id="{63CC4AF0-4D0A-1F4A-929C-377BBB04F581}"/>
              </a:ext>
            </a:extLst>
          </p:cNvPr>
          <p:cNvSpPr>
            <a:spLocks/>
          </p:cNvSpPr>
          <p:nvPr/>
        </p:nvSpPr>
        <p:spPr bwMode="auto">
          <a:xfrm>
            <a:off x="9839443" y="8299863"/>
            <a:ext cx="912806" cy="526206"/>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8">
            <a:extLst>
              <a:ext uri="{FF2B5EF4-FFF2-40B4-BE49-F238E27FC236}">
                <a16:creationId xmlns:a16="http://schemas.microsoft.com/office/drawing/2014/main" id="{C43F71A8-77E7-034F-AFB7-CE49411FF520}"/>
              </a:ext>
            </a:extLst>
          </p:cNvPr>
          <p:cNvSpPr>
            <a:spLocks/>
          </p:cNvSpPr>
          <p:nvPr/>
        </p:nvSpPr>
        <p:spPr bwMode="auto">
          <a:xfrm>
            <a:off x="10784466" y="8471686"/>
            <a:ext cx="708767" cy="354383"/>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9">
            <a:extLst>
              <a:ext uri="{FF2B5EF4-FFF2-40B4-BE49-F238E27FC236}">
                <a16:creationId xmlns:a16="http://schemas.microsoft.com/office/drawing/2014/main" id="{C36EA41D-A1CE-9342-8B32-DD4B1A402200}"/>
              </a:ext>
            </a:extLst>
          </p:cNvPr>
          <p:cNvSpPr>
            <a:spLocks/>
          </p:cNvSpPr>
          <p:nvPr/>
        </p:nvSpPr>
        <p:spPr bwMode="auto">
          <a:xfrm>
            <a:off x="10924072" y="7945480"/>
            <a:ext cx="440294" cy="440295"/>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0">
            <a:extLst>
              <a:ext uri="{FF2B5EF4-FFF2-40B4-BE49-F238E27FC236}">
                <a16:creationId xmlns:a16="http://schemas.microsoft.com/office/drawing/2014/main" id="{E8DD9C34-3F8F-694D-A526-737B2B5727C8}"/>
              </a:ext>
            </a:extLst>
          </p:cNvPr>
          <p:cNvSpPr>
            <a:spLocks/>
          </p:cNvSpPr>
          <p:nvPr/>
        </p:nvSpPr>
        <p:spPr bwMode="auto">
          <a:xfrm>
            <a:off x="10011266" y="7494446"/>
            <a:ext cx="708767" cy="708767"/>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5400B367-6E4B-0B4E-B878-413B3FE8E47F}"/>
              </a:ext>
            </a:extLst>
          </p:cNvPr>
          <p:cNvGrpSpPr/>
          <p:nvPr/>
        </p:nvGrpSpPr>
        <p:grpSpPr>
          <a:xfrm>
            <a:off x="7275581" y="4425006"/>
            <a:ext cx="1452194" cy="994682"/>
            <a:chOff x="7027354" y="4114918"/>
            <a:chExt cx="1452194" cy="994682"/>
          </a:xfrm>
        </p:grpSpPr>
        <p:sp>
          <p:nvSpPr>
            <p:cNvPr id="33" name="Rounded Rectangle 32">
              <a:extLst>
                <a:ext uri="{FF2B5EF4-FFF2-40B4-BE49-F238E27FC236}">
                  <a16:creationId xmlns:a16="http://schemas.microsoft.com/office/drawing/2014/main" id="{C0453C16-7C27-1A4B-B99C-15591F3994A6}"/>
                </a:ext>
              </a:extLst>
            </p:cNvPr>
            <p:cNvSpPr/>
            <p:nvPr/>
          </p:nvSpPr>
          <p:spPr bwMode="auto">
            <a:xfrm>
              <a:off x="7027354" y="4242978"/>
              <a:ext cx="1452194" cy="741950"/>
            </a:xfrm>
            <a:prstGeom prst="round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7" name="Graphic 16">
              <a:extLst>
                <a:ext uri="{FF2B5EF4-FFF2-40B4-BE49-F238E27FC236}">
                  <a16:creationId xmlns:a16="http://schemas.microsoft.com/office/drawing/2014/main" id="{4BD1BB90-2CF3-EE40-824A-7C2EC4CA08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5116" y="4114918"/>
              <a:ext cx="994682" cy="994682"/>
            </a:xfrm>
            <a:prstGeom prst="rect">
              <a:avLst/>
            </a:prstGeom>
          </p:spPr>
        </p:pic>
      </p:grpSp>
      <p:sp>
        <p:nvSpPr>
          <p:cNvPr id="46" name="Freeform 19">
            <a:extLst>
              <a:ext uri="{FF2B5EF4-FFF2-40B4-BE49-F238E27FC236}">
                <a16:creationId xmlns:a16="http://schemas.microsoft.com/office/drawing/2014/main" id="{0AB84156-A411-AA48-A88C-C47A91FE7A3F}"/>
              </a:ext>
            </a:extLst>
          </p:cNvPr>
          <p:cNvSpPr>
            <a:spLocks/>
          </p:cNvSpPr>
          <p:nvPr/>
        </p:nvSpPr>
        <p:spPr bwMode="auto">
          <a:xfrm>
            <a:off x="6308132" y="7238423"/>
            <a:ext cx="845038" cy="845037"/>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0">
            <a:extLst>
              <a:ext uri="{FF2B5EF4-FFF2-40B4-BE49-F238E27FC236}">
                <a16:creationId xmlns:a16="http://schemas.microsoft.com/office/drawing/2014/main" id="{C28C0437-DB88-554B-BD33-94FC73FB76ED}"/>
              </a:ext>
            </a:extLst>
          </p:cNvPr>
          <p:cNvSpPr>
            <a:spLocks/>
          </p:cNvSpPr>
          <p:nvPr/>
        </p:nvSpPr>
        <p:spPr bwMode="auto">
          <a:xfrm>
            <a:off x="6103274" y="8198692"/>
            <a:ext cx="1267557" cy="627376"/>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5213498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14:presetBounceEnd="50000">
                                      <p:stCondLst>
                                        <p:cond delay="0"/>
                                      </p:stCondLst>
                                      <p:childTnLst>
                                        <p:animMotion origin="layout" path="M -3.33333E-6 3.7037E-7 L -3.33333E-6 -0.27199 " pathEditMode="relative" rAng="0" ptsTypes="AA" p14:bounceEnd="50000">
                                          <p:cBhvr>
                                            <p:cTn id="6" dur="1000" fill="hold"/>
                                            <p:tgtEl>
                                              <p:spTgt spid="46"/>
                                            </p:tgtEl>
                                            <p:attrNameLst>
                                              <p:attrName>ppt_x</p:attrName>
                                              <p:attrName>ppt_y</p:attrName>
                                            </p:attrNameLst>
                                          </p:cBhvr>
                                          <p:rCtr x="0" y="-13611"/>
                                        </p:animMotion>
                                      </p:childTnLst>
                                    </p:cTn>
                                  </p:par>
                                  <p:par>
                                    <p:cTn id="7" presetID="42" presetClass="path" presetSubtype="0" accel="50000" fill="hold" grpId="0" nodeType="withEffect" p14:presetBounceEnd="50000">
                                      <p:stCondLst>
                                        <p:cond delay="0"/>
                                      </p:stCondLst>
                                      <p:childTnLst>
                                        <p:animMotion origin="layout" path="M -4.16667E-6 -3.7037E-6 L -4.16667E-6 -0.27129 " pathEditMode="relative" rAng="0" ptsTypes="AA" p14:bounceEnd="50000">
                                          <p:cBhvr>
                                            <p:cTn id="8" dur="1000" fill="hold"/>
                                            <p:tgtEl>
                                              <p:spTgt spid="47"/>
                                            </p:tgtEl>
                                            <p:attrNameLst>
                                              <p:attrName>ppt_x</p:attrName>
                                              <p:attrName>ppt_y</p:attrName>
                                            </p:attrNameLst>
                                          </p:cBhvr>
                                          <p:rCtr x="0" y="-13565"/>
                                        </p:animMotion>
                                      </p:childTnLst>
                                    </p:cTn>
                                  </p:par>
                                  <p:par>
                                    <p:cTn id="9" presetID="42" presetClass="path" presetSubtype="0" accel="50000" fill="hold" grpId="0" nodeType="withEffect" p14:presetBounceEnd="50000">
                                      <p:stCondLst>
                                        <p:cond delay="0"/>
                                      </p:stCondLst>
                                      <p:childTnLst>
                                        <p:animMotion origin="layout" path="M -2.08333E-7 -4.44444E-6 L -2.08333E-7 -0.27361 " pathEditMode="relative" rAng="0" ptsTypes="AA" p14:bounceEnd="50000">
                                          <p:cBhvr>
                                            <p:cTn id="10" dur="1000" fill="hold"/>
                                            <p:tgtEl>
                                              <p:spTgt spid="10"/>
                                            </p:tgtEl>
                                            <p:attrNameLst>
                                              <p:attrName>ppt_x</p:attrName>
                                              <p:attrName>ppt_y</p:attrName>
                                            </p:attrNameLst>
                                          </p:cBhvr>
                                          <p:rCtr x="0" y="-13681"/>
                                        </p:animMotion>
                                      </p:childTnLst>
                                    </p:cTn>
                                  </p:par>
                                  <p:par>
                                    <p:cTn id="11" presetID="42" presetClass="path" presetSubtype="0" accel="50000" fill="hold" grpId="0" nodeType="withEffect" p14:presetBounceEnd="50000">
                                      <p:stCondLst>
                                        <p:cond delay="0"/>
                                      </p:stCondLst>
                                      <p:childTnLst>
                                        <p:animMotion origin="layout" path="M -1.04167E-6 -1.11111E-6 L -1.04167E-6 -0.27361 " pathEditMode="relative" rAng="0" ptsTypes="AA" p14:bounceEnd="50000">
                                          <p:cBhvr>
                                            <p:cTn id="12" dur="1000" fill="hold"/>
                                            <p:tgtEl>
                                              <p:spTgt spid="7"/>
                                            </p:tgtEl>
                                            <p:attrNameLst>
                                              <p:attrName>ppt_x</p:attrName>
                                              <p:attrName>ppt_y</p:attrName>
                                            </p:attrNameLst>
                                          </p:cBhvr>
                                          <p:rCtr x="0" y="-13681"/>
                                        </p:animMotion>
                                      </p:childTnLst>
                                    </p:cTn>
                                  </p:par>
                                  <p:par>
                                    <p:cTn id="13" presetID="42" presetClass="path" presetSubtype="0" accel="50000" fill="hold" grpId="0" nodeType="withEffect" p14:presetBounceEnd="50000">
                                      <p:stCondLst>
                                        <p:cond delay="0"/>
                                      </p:stCondLst>
                                      <p:childTnLst>
                                        <p:animMotion origin="layout" path="M -2.5E-6 7.40741E-7 L -2.5E-6 -0.27454 " pathEditMode="relative" rAng="0" ptsTypes="AA" p14:bounceEnd="50000">
                                          <p:cBhvr>
                                            <p:cTn id="14" dur="1000" fill="hold"/>
                                            <p:tgtEl>
                                              <p:spTgt spid="9"/>
                                            </p:tgtEl>
                                            <p:attrNameLst>
                                              <p:attrName>ppt_x</p:attrName>
                                              <p:attrName>ppt_y</p:attrName>
                                            </p:attrNameLst>
                                          </p:cBhvr>
                                          <p:rCtr x="0" y="-13727"/>
                                        </p:animMotion>
                                      </p:childTnLst>
                                    </p:cTn>
                                  </p:par>
                                  <p:par>
                                    <p:cTn id="15" presetID="42" presetClass="path" presetSubtype="0" accel="50000" fill="hold" grpId="0" nodeType="withEffect" p14:presetBounceEnd="50000">
                                      <p:stCondLst>
                                        <p:cond delay="0"/>
                                      </p:stCondLst>
                                      <p:childTnLst>
                                        <p:animMotion origin="layout" path="M -1.66667E-6 -1.11111E-6 L -1.66667E-6 -0.27407 " pathEditMode="relative" rAng="0" ptsTypes="AA" p14:bounceEnd="50000">
                                          <p:cBhvr>
                                            <p:cTn id="16" dur="1000" fill="hold"/>
                                            <p:tgtEl>
                                              <p:spTgt spid="8"/>
                                            </p:tgtEl>
                                            <p:attrNameLst>
                                              <p:attrName>ppt_x</p:attrName>
                                              <p:attrName>ppt_y</p:attrName>
                                            </p:attrNameLst>
                                          </p:cBhvr>
                                          <p:rCtr x="0" y="-13704"/>
                                        </p:animMotion>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stCondLst>
                                        <p:cond delay="0"/>
                                      </p:stCondLst>
                                      <p:childTnLst>
                                        <p:animMotion origin="layout" path="M -3.33333E-6 3.7037E-7 L -3.33333E-6 -0.27199 " pathEditMode="relative" rAng="0" ptsTypes="AA">
                                          <p:cBhvr>
                                            <p:cTn id="6" dur="1000" fill="hold"/>
                                            <p:tgtEl>
                                              <p:spTgt spid="46"/>
                                            </p:tgtEl>
                                            <p:attrNameLst>
                                              <p:attrName>ppt_x</p:attrName>
                                              <p:attrName>ppt_y</p:attrName>
                                            </p:attrNameLst>
                                          </p:cBhvr>
                                          <p:rCtr x="0" y="-13611"/>
                                        </p:animMotion>
                                      </p:childTnLst>
                                    </p:cTn>
                                  </p:par>
                                  <p:par>
                                    <p:cTn id="7" presetID="42" presetClass="path" presetSubtype="0" accel="50000" fill="hold" grpId="0" nodeType="withEffect">
                                      <p:stCondLst>
                                        <p:cond delay="0"/>
                                      </p:stCondLst>
                                      <p:childTnLst>
                                        <p:animMotion origin="layout" path="M -4.16667E-6 -3.7037E-6 L -4.16667E-6 -0.27129 " pathEditMode="relative" rAng="0" ptsTypes="AA">
                                          <p:cBhvr>
                                            <p:cTn id="8" dur="1000" fill="hold"/>
                                            <p:tgtEl>
                                              <p:spTgt spid="47"/>
                                            </p:tgtEl>
                                            <p:attrNameLst>
                                              <p:attrName>ppt_x</p:attrName>
                                              <p:attrName>ppt_y</p:attrName>
                                            </p:attrNameLst>
                                          </p:cBhvr>
                                          <p:rCtr x="0" y="-13565"/>
                                        </p:animMotion>
                                      </p:childTnLst>
                                    </p:cTn>
                                  </p:par>
                                  <p:par>
                                    <p:cTn id="9" presetID="42" presetClass="path" presetSubtype="0" accel="50000" fill="hold" grpId="0" nodeType="withEffect">
                                      <p:stCondLst>
                                        <p:cond delay="0"/>
                                      </p:stCondLst>
                                      <p:childTnLst>
                                        <p:animMotion origin="layout" path="M -2.08333E-7 -4.44444E-6 L -2.08333E-7 -0.27361 " pathEditMode="relative" rAng="0" ptsTypes="AA">
                                          <p:cBhvr>
                                            <p:cTn id="10" dur="1000" fill="hold"/>
                                            <p:tgtEl>
                                              <p:spTgt spid="10"/>
                                            </p:tgtEl>
                                            <p:attrNameLst>
                                              <p:attrName>ppt_x</p:attrName>
                                              <p:attrName>ppt_y</p:attrName>
                                            </p:attrNameLst>
                                          </p:cBhvr>
                                          <p:rCtr x="0" y="-13681"/>
                                        </p:animMotion>
                                      </p:childTnLst>
                                    </p:cTn>
                                  </p:par>
                                  <p:par>
                                    <p:cTn id="11" presetID="42" presetClass="path" presetSubtype="0" accel="50000" fill="hold" grpId="0" nodeType="withEffect">
                                      <p:stCondLst>
                                        <p:cond delay="0"/>
                                      </p:stCondLst>
                                      <p:childTnLst>
                                        <p:animMotion origin="layout" path="M -1.04167E-6 -1.11111E-6 L -1.04167E-6 -0.27361 " pathEditMode="relative" rAng="0" ptsTypes="AA">
                                          <p:cBhvr>
                                            <p:cTn id="12" dur="1000" fill="hold"/>
                                            <p:tgtEl>
                                              <p:spTgt spid="7"/>
                                            </p:tgtEl>
                                            <p:attrNameLst>
                                              <p:attrName>ppt_x</p:attrName>
                                              <p:attrName>ppt_y</p:attrName>
                                            </p:attrNameLst>
                                          </p:cBhvr>
                                          <p:rCtr x="0" y="-13681"/>
                                        </p:animMotion>
                                      </p:childTnLst>
                                    </p:cTn>
                                  </p:par>
                                  <p:par>
                                    <p:cTn id="13" presetID="42" presetClass="path" presetSubtype="0" accel="50000" fill="hold" grpId="0" nodeType="withEffect">
                                      <p:stCondLst>
                                        <p:cond delay="0"/>
                                      </p:stCondLst>
                                      <p:childTnLst>
                                        <p:animMotion origin="layout" path="M -2.5E-6 7.40741E-7 L -2.5E-6 -0.27454 " pathEditMode="relative" rAng="0" ptsTypes="AA">
                                          <p:cBhvr>
                                            <p:cTn id="14" dur="1000" fill="hold"/>
                                            <p:tgtEl>
                                              <p:spTgt spid="9"/>
                                            </p:tgtEl>
                                            <p:attrNameLst>
                                              <p:attrName>ppt_x</p:attrName>
                                              <p:attrName>ppt_y</p:attrName>
                                            </p:attrNameLst>
                                          </p:cBhvr>
                                          <p:rCtr x="0" y="-13727"/>
                                        </p:animMotion>
                                      </p:childTnLst>
                                    </p:cTn>
                                  </p:par>
                                  <p:par>
                                    <p:cTn id="15" presetID="42" presetClass="path" presetSubtype="0" accel="50000" fill="hold" grpId="0" nodeType="withEffect">
                                      <p:stCondLst>
                                        <p:cond delay="0"/>
                                      </p:stCondLst>
                                      <p:childTnLst>
                                        <p:animMotion origin="layout" path="M -1.66667E-6 -1.11111E-6 L -1.66667E-6 -0.27407 " pathEditMode="relative" rAng="0" ptsTypes="AA">
                                          <p:cBhvr>
                                            <p:cTn id="16" dur="1000" fill="hold"/>
                                            <p:tgtEl>
                                              <p:spTgt spid="8"/>
                                            </p:tgtEl>
                                            <p:attrNameLst>
                                              <p:attrName>ppt_x</p:attrName>
                                              <p:attrName>ppt_y</p:attrName>
                                            </p:attrNameLst>
                                          </p:cBhvr>
                                          <p:rCtr x="0" y="-13704"/>
                                        </p:animMotion>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70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6" grpId="0" animBg="1"/>
          <p:bldP spid="4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D0E3254-3906-B74E-B52B-9FC60FEE3EC6}"/>
              </a:ext>
            </a:extLst>
          </p:cNvPr>
          <p:cNvGrpSpPr/>
          <p:nvPr/>
        </p:nvGrpSpPr>
        <p:grpSpPr>
          <a:xfrm>
            <a:off x="435772" y="197968"/>
            <a:ext cx="3863273" cy="453750"/>
            <a:chOff x="435772" y="197968"/>
            <a:chExt cx="3863273" cy="453750"/>
          </a:xfrm>
        </p:grpSpPr>
        <p:sp>
          <p:nvSpPr>
            <p:cNvPr id="30" name="Rounded Rectangle 29">
              <a:extLst>
                <a:ext uri="{FF2B5EF4-FFF2-40B4-BE49-F238E27FC236}">
                  <a16:creationId xmlns:a16="http://schemas.microsoft.com/office/drawing/2014/main" id="{CB96E39A-8F7D-0640-831D-1EDF6FA8129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
              <a:extLst>
                <a:ext uri="{FF2B5EF4-FFF2-40B4-BE49-F238E27FC236}">
                  <a16:creationId xmlns:a16="http://schemas.microsoft.com/office/drawing/2014/main" id="{D0BFA72C-7AE9-9D48-BFF2-841DA00394DD}"/>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33" name="TextBox 32">
            <a:extLst>
              <a:ext uri="{FF2B5EF4-FFF2-40B4-BE49-F238E27FC236}">
                <a16:creationId xmlns:a16="http://schemas.microsoft.com/office/drawing/2014/main" id="{484E4741-5B18-9B48-90C4-2ECD1B4DD93C}"/>
              </a:ext>
            </a:extLst>
          </p:cNvPr>
          <p:cNvSpPr txBox="1"/>
          <p:nvPr/>
        </p:nvSpPr>
        <p:spPr>
          <a:xfrm>
            <a:off x="403536" y="1435703"/>
            <a:ext cx="4663482"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Manage recruitment and employee onboarding activities from resume review to new hire training.</a:t>
            </a:r>
          </a:p>
        </p:txBody>
      </p:sp>
      <p:sp>
        <p:nvSpPr>
          <p:cNvPr id="34" name="Rectangle 33">
            <a:extLst>
              <a:ext uri="{FF2B5EF4-FFF2-40B4-BE49-F238E27FC236}">
                <a16:creationId xmlns:a16="http://schemas.microsoft.com/office/drawing/2014/main" id="{D7D401D6-2E0F-494C-9D69-F0941A64CA40}"/>
              </a:ext>
            </a:extLst>
          </p:cNvPr>
          <p:cNvSpPr/>
          <p:nvPr/>
        </p:nvSpPr>
        <p:spPr>
          <a:xfrm>
            <a:off x="403535" y="858328"/>
            <a:ext cx="3351880"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Human resources</a:t>
            </a:r>
          </a:p>
        </p:txBody>
      </p:sp>
      <p:grpSp>
        <p:nvGrpSpPr>
          <p:cNvPr id="35" name="Group 34">
            <a:extLst>
              <a:ext uri="{FF2B5EF4-FFF2-40B4-BE49-F238E27FC236}">
                <a16:creationId xmlns:a16="http://schemas.microsoft.com/office/drawing/2014/main" id="{48DB5015-0A18-FD4B-ACF1-1F7081C0D1ED}"/>
              </a:ext>
            </a:extLst>
          </p:cNvPr>
          <p:cNvGrpSpPr/>
          <p:nvPr/>
        </p:nvGrpSpPr>
        <p:grpSpPr>
          <a:xfrm>
            <a:off x="435772" y="197968"/>
            <a:ext cx="452674" cy="452674"/>
            <a:chOff x="2192172" y="276720"/>
            <a:chExt cx="295169" cy="295169"/>
          </a:xfrm>
        </p:grpSpPr>
        <p:sp>
          <p:nvSpPr>
            <p:cNvPr id="36" name="Oval 35">
              <a:extLst>
                <a:ext uri="{FF2B5EF4-FFF2-40B4-BE49-F238E27FC236}">
                  <a16:creationId xmlns:a16="http://schemas.microsoft.com/office/drawing/2014/main" id="{5BD38A7B-4743-5D4D-A939-97947D2D1FED}"/>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26">
              <a:extLst>
                <a:ext uri="{FF2B5EF4-FFF2-40B4-BE49-F238E27FC236}">
                  <a16:creationId xmlns:a16="http://schemas.microsoft.com/office/drawing/2014/main" id="{DC17C670-96C2-A647-8150-63513BA14DBD}"/>
                </a:ext>
              </a:extLst>
            </p:cNvPr>
            <p:cNvGrpSpPr>
              <a:grpSpLocks noChangeAspect="1"/>
            </p:cNvGrpSpPr>
            <p:nvPr/>
          </p:nvGrpSpPr>
          <p:grpSpPr bwMode="auto">
            <a:xfrm>
              <a:off x="2260453" y="348791"/>
              <a:ext cx="182053" cy="159793"/>
              <a:chOff x="3291" y="834"/>
              <a:chExt cx="229" cy="201"/>
            </a:xfrm>
            <a:solidFill>
              <a:schemeClr val="bg1"/>
            </a:solidFill>
          </p:grpSpPr>
          <p:sp>
            <p:nvSpPr>
              <p:cNvPr id="38" name="Freeform 27">
                <a:extLst>
                  <a:ext uri="{FF2B5EF4-FFF2-40B4-BE49-F238E27FC236}">
                    <a16:creationId xmlns:a16="http://schemas.microsoft.com/office/drawing/2014/main" id="{43FE72F7-1535-4D4E-AD0E-F24BC7CBBF9B}"/>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8">
                <a:extLst>
                  <a:ext uri="{FF2B5EF4-FFF2-40B4-BE49-F238E27FC236}">
                    <a16:creationId xmlns:a16="http://schemas.microsoft.com/office/drawing/2014/main" id="{BB000E28-1AF9-804C-8148-246D4164011A}"/>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
                <a:extLst>
                  <a:ext uri="{FF2B5EF4-FFF2-40B4-BE49-F238E27FC236}">
                    <a16:creationId xmlns:a16="http://schemas.microsoft.com/office/drawing/2014/main" id="{EB7B7092-0A4F-6D43-AC7C-332B7970CA6C}"/>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0">
                <a:extLst>
                  <a:ext uri="{FF2B5EF4-FFF2-40B4-BE49-F238E27FC236}">
                    <a16:creationId xmlns:a16="http://schemas.microsoft.com/office/drawing/2014/main" id="{3CAB3ED5-ACD1-9849-9BA7-857202454700}"/>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1">
                <a:extLst>
                  <a:ext uri="{FF2B5EF4-FFF2-40B4-BE49-F238E27FC236}">
                    <a16:creationId xmlns:a16="http://schemas.microsoft.com/office/drawing/2014/main" id="{E7DB89A4-F946-D645-88BA-F7D372B517D3}"/>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2">
                <a:extLst>
                  <a:ext uri="{FF2B5EF4-FFF2-40B4-BE49-F238E27FC236}">
                    <a16:creationId xmlns:a16="http://schemas.microsoft.com/office/drawing/2014/main" id="{0C99B8A0-C095-E342-BCBF-46F5EAD64434}"/>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05" name="TextBox 104">
            <a:extLst>
              <a:ext uri="{FF2B5EF4-FFF2-40B4-BE49-F238E27FC236}">
                <a16:creationId xmlns:a16="http://schemas.microsoft.com/office/drawing/2014/main" id="{FC0D8DC1-0181-CC45-BE98-706EDC62B894}"/>
              </a:ext>
            </a:extLst>
          </p:cNvPr>
          <p:cNvSpPr txBox="1"/>
          <p:nvPr/>
        </p:nvSpPr>
        <p:spPr>
          <a:xfrm>
            <a:off x="443060" y="2855775"/>
            <a:ext cx="3976508" cy="3349635"/>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Gather employee sentiment with SurveyMonkey</a:t>
            </a:r>
          </a:p>
          <a:p>
            <a:pPr marL="236538" lvl="1" indent="119063" defTabSz="914377">
              <a:spcAft>
                <a:spcPts val="800"/>
              </a:spcAft>
              <a:buFont typeface="Arial" panose="020B0604020202020204" pitchFamily="34" charset="0"/>
              <a:buChar char="•"/>
            </a:pPr>
            <a:r>
              <a:rPr lang="en-US" sz="1100">
                <a:solidFill>
                  <a:srgbClr val="000000"/>
                </a:solidFill>
              </a:rPr>
              <a:t>Engage in companywide Q&amp;A with Yammer</a:t>
            </a:r>
          </a:p>
          <a:p>
            <a:pPr marL="236538" lvl="1" indent="119063" defTabSz="914377">
              <a:spcAft>
                <a:spcPts val="800"/>
              </a:spcAft>
              <a:buFont typeface="Arial" panose="020B0604020202020204" pitchFamily="34" charset="0"/>
              <a:buChar char="•"/>
            </a:pPr>
            <a:r>
              <a:rPr lang="en-US" sz="1100">
                <a:solidFill>
                  <a:srgbClr val="000000"/>
                </a:solidFill>
              </a:rPr>
              <a:t>Plans shifts and work assignment with Kronos</a:t>
            </a:r>
          </a:p>
          <a:p>
            <a:pPr marL="236538" lvl="1" indent="119063" defTabSz="914377">
              <a:spcAft>
                <a:spcPts val="800"/>
              </a:spcAft>
              <a:buFont typeface="Arial" panose="020B0604020202020204" pitchFamily="34" charset="0"/>
              <a:buChar char="•"/>
            </a:pPr>
            <a:r>
              <a:rPr lang="en-US" sz="1100">
                <a:solidFill>
                  <a:srgbClr val="000000"/>
                </a:solidFill>
              </a:rPr>
              <a:t>Track new hire onboarding work with Adobe Sign</a:t>
            </a:r>
          </a:p>
          <a:p>
            <a:pPr marL="236538" lvl="1" indent="119063" defTabSz="914377">
              <a:spcAft>
                <a:spcPts val="800"/>
              </a:spcAft>
              <a:buFont typeface="Arial" panose="020B0604020202020204" pitchFamily="34" charset="0"/>
              <a:buChar char="•"/>
            </a:pPr>
            <a:r>
              <a:rPr lang="en-US" sz="1100">
                <a:solidFill>
                  <a:srgbClr val="000000"/>
                </a:solidFill>
              </a:rPr>
              <a:t>Deliver training and onramp content with Go1</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Schedule</a:t>
            </a:r>
            <a:r>
              <a:rPr lang="en-US" sz="1200">
                <a:latin typeface="Segoe UI" panose="020B0502040204020203" pitchFamily="34" charset="0"/>
                <a:cs typeface="Segoe UI" panose="020B0502040204020203" pitchFamily="34" charset="0"/>
              </a:rPr>
              <a:t> meetings, interviews, candidate reviews, and host training sessions using audio/video conferencing</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Share</a:t>
            </a:r>
            <a:r>
              <a:rPr lang="en-US" sz="1200">
                <a:latin typeface="Segoe UI" panose="020B0502040204020203" pitchFamily="34" charset="0"/>
                <a:cs typeface="Segoe UI" panose="020B0502040204020203" pitchFamily="34" charset="0"/>
              </a:rPr>
              <a:t> agendas, presentations, and post-training surveys using third party apps like Survey Monkey</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Pin</a:t>
            </a:r>
            <a:r>
              <a:rPr lang="en-US" sz="1200">
                <a:latin typeface="Segoe UI" panose="020B0502040204020203" pitchFamily="34" charset="0"/>
                <a:cs typeface="Segoe UI" panose="020B0502040204020203" pitchFamily="34" charset="0"/>
              </a:rPr>
              <a:t> relevant apps</a:t>
            </a:r>
          </a:p>
        </p:txBody>
      </p:sp>
      <p:pic>
        <p:nvPicPr>
          <p:cNvPr id="107" name="Picture 106">
            <a:extLst>
              <a:ext uri="{FF2B5EF4-FFF2-40B4-BE49-F238E27FC236}">
                <a16:creationId xmlns:a16="http://schemas.microsoft.com/office/drawing/2014/main" id="{32FFC00A-8469-0244-A708-EBC16EB6F900}"/>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sp>
        <p:nvSpPr>
          <p:cNvPr id="118" name="Rectangle 117">
            <a:extLst>
              <a:ext uri="{FF2B5EF4-FFF2-40B4-BE49-F238E27FC236}">
                <a16:creationId xmlns:a16="http://schemas.microsoft.com/office/drawing/2014/main" id="{D0F0723C-3F0C-E242-AA2A-DDD31CF57DB1}"/>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00EBF28B-90FC-6E45-99A8-176907CE43DB}"/>
              </a:ext>
            </a:extLst>
          </p:cNvPr>
          <p:cNvSpPr txBox="1"/>
          <p:nvPr/>
        </p:nvSpPr>
        <p:spPr>
          <a:xfrm>
            <a:off x="6053711" y="1000157"/>
            <a:ext cx="1589811" cy="1876989"/>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Human resources</a:t>
            </a:r>
          </a:p>
          <a:p>
            <a:pPr defTabSz="914377">
              <a:lnSpc>
                <a:spcPct val="200000"/>
              </a:lnSpc>
            </a:pPr>
            <a:r>
              <a:rPr lang="en-US" sz="1000">
                <a:cs typeface="Segoe UI Semibold" panose="020B0502040204020203" pitchFamily="34" charset="0"/>
              </a:rPr>
              <a:t>General</a:t>
            </a:r>
          </a:p>
          <a:p>
            <a:pPr defTabSz="914377">
              <a:lnSpc>
                <a:spcPct val="200000"/>
              </a:lnSpc>
            </a:pPr>
            <a:r>
              <a:rPr lang="en-US" sz="1000">
                <a:cs typeface="Segoe UI Semibold" panose="020B0502040204020203" pitchFamily="34" charset="0"/>
              </a:rPr>
              <a:t>Recruitment, training</a:t>
            </a:r>
          </a:p>
          <a:p>
            <a:pPr defTabSz="914377">
              <a:lnSpc>
                <a:spcPct val="200000"/>
              </a:lnSpc>
            </a:pPr>
            <a:r>
              <a:rPr lang="en-US" sz="1000">
                <a:cs typeface="Segoe UI Semibold" panose="020B0502040204020203" pitchFamily="34" charset="0"/>
              </a:rPr>
              <a:t>Events</a:t>
            </a:r>
          </a:p>
          <a:p>
            <a:pPr defTabSz="914377">
              <a:lnSpc>
                <a:spcPct val="200000"/>
              </a:lnSpc>
            </a:pPr>
            <a:r>
              <a:rPr lang="en-US" sz="1000">
                <a:cs typeface="Segoe UI Semibold" panose="020B0502040204020203" pitchFamily="34" charset="0"/>
              </a:rPr>
              <a:t>Reviews</a:t>
            </a:r>
          </a:p>
          <a:p>
            <a:pPr defTabSz="914377">
              <a:lnSpc>
                <a:spcPct val="200000"/>
              </a:lnSpc>
            </a:pPr>
            <a:r>
              <a:rPr lang="en-US" sz="1000">
                <a:cs typeface="Segoe UI Semibold" panose="020B0502040204020203" pitchFamily="34" charset="0"/>
              </a:rPr>
              <a:t>Onboarding</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0" name="TextBox 119">
            <a:extLst>
              <a:ext uri="{FF2B5EF4-FFF2-40B4-BE49-F238E27FC236}">
                <a16:creationId xmlns:a16="http://schemas.microsoft.com/office/drawing/2014/main" id="{510DBF7B-CC47-804B-93DF-4B5446AEC72B}"/>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SurveyMonkey</a:t>
            </a:r>
          </a:p>
        </p:txBody>
      </p:sp>
      <p:pic>
        <p:nvPicPr>
          <p:cNvPr id="126" name="Picture 125">
            <a:extLst>
              <a:ext uri="{FF2B5EF4-FFF2-40B4-BE49-F238E27FC236}">
                <a16:creationId xmlns:a16="http://schemas.microsoft.com/office/drawing/2014/main" id="{ADF46407-6ADE-934E-B6AE-EC548961F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127" name="Rounded Rectangle 81">
            <a:extLst>
              <a:ext uri="{FF2B5EF4-FFF2-40B4-BE49-F238E27FC236}">
                <a16:creationId xmlns:a16="http://schemas.microsoft.com/office/drawing/2014/main" id="{9DB37113-3EFB-F54B-AF97-076C678BBA53}"/>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Rounded Rectangle 82">
            <a:extLst>
              <a:ext uri="{FF2B5EF4-FFF2-40B4-BE49-F238E27FC236}">
                <a16:creationId xmlns:a16="http://schemas.microsoft.com/office/drawing/2014/main" id="{C2ED1E62-60D7-1D4A-B978-F389128E8F33}"/>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TextBox 128">
            <a:extLst>
              <a:ext uri="{FF2B5EF4-FFF2-40B4-BE49-F238E27FC236}">
                <a16:creationId xmlns:a16="http://schemas.microsoft.com/office/drawing/2014/main" id="{A28DB602-DA90-6C44-92E2-CB4BE54338CD}"/>
              </a:ext>
            </a:extLst>
          </p:cNvPr>
          <p:cNvSpPr txBox="1"/>
          <p:nvPr/>
        </p:nvSpPr>
        <p:spPr>
          <a:xfrm>
            <a:off x="8053694" y="3036270"/>
            <a:ext cx="52707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SurveyMonkey</a:t>
            </a:r>
          </a:p>
        </p:txBody>
      </p:sp>
      <p:sp>
        <p:nvSpPr>
          <p:cNvPr id="130" name="TextBox 129">
            <a:extLst>
              <a:ext uri="{FF2B5EF4-FFF2-40B4-BE49-F238E27FC236}">
                <a16:creationId xmlns:a16="http://schemas.microsoft.com/office/drawing/2014/main" id="{18970654-98EC-E94E-B44D-E7D8372387D9}"/>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Adobe Sign</a:t>
            </a:r>
          </a:p>
        </p:txBody>
      </p:sp>
      <p:sp>
        <p:nvSpPr>
          <p:cNvPr id="131" name="Rounded Rectangle 79">
            <a:extLst>
              <a:ext uri="{FF2B5EF4-FFF2-40B4-BE49-F238E27FC236}">
                <a16:creationId xmlns:a16="http://schemas.microsoft.com/office/drawing/2014/main" id="{FE2A8A28-91BA-6643-9BDB-B25AF322B0D2}"/>
              </a:ext>
            </a:extLst>
          </p:cNvPr>
          <p:cNvSpPr/>
          <p:nvPr/>
        </p:nvSpPr>
        <p:spPr bwMode="auto">
          <a:xfrm>
            <a:off x="10439070" y="2539529"/>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TextBox 131">
            <a:extLst>
              <a:ext uri="{FF2B5EF4-FFF2-40B4-BE49-F238E27FC236}">
                <a16:creationId xmlns:a16="http://schemas.microsoft.com/office/drawing/2014/main" id="{7B4F1D37-1F22-764C-8325-1B688667F05D}"/>
              </a:ext>
            </a:extLst>
          </p:cNvPr>
          <p:cNvSpPr txBox="1"/>
          <p:nvPr/>
        </p:nvSpPr>
        <p:spPr>
          <a:xfrm>
            <a:off x="10441668" y="3028562"/>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Go1</a:t>
            </a:r>
          </a:p>
        </p:txBody>
      </p:sp>
      <p:sp>
        <p:nvSpPr>
          <p:cNvPr id="133" name="TextBox 132">
            <a:extLst>
              <a:ext uri="{FF2B5EF4-FFF2-40B4-BE49-F238E27FC236}">
                <a16:creationId xmlns:a16="http://schemas.microsoft.com/office/drawing/2014/main" id="{AC4444AE-A6EE-8043-BEE6-5487165A714B}"/>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Yammer</a:t>
            </a:r>
          </a:p>
        </p:txBody>
      </p:sp>
      <p:sp>
        <p:nvSpPr>
          <p:cNvPr id="134" name="Rounded Rectangle 81">
            <a:extLst>
              <a:ext uri="{FF2B5EF4-FFF2-40B4-BE49-F238E27FC236}">
                <a16:creationId xmlns:a16="http://schemas.microsoft.com/office/drawing/2014/main" id="{5B93BB97-3D99-B941-BF33-B022E8034B90}"/>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a:extLst>
              <a:ext uri="{FF2B5EF4-FFF2-40B4-BE49-F238E27FC236}">
                <a16:creationId xmlns:a16="http://schemas.microsoft.com/office/drawing/2014/main" id="{4405C581-609E-1043-8DED-0785C9D0E863}"/>
              </a:ext>
            </a:extLst>
          </p:cNvPr>
          <p:cNvSpPr/>
          <p:nvPr/>
        </p:nvSpPr>
        <p:spPr bwMode="auto">
          <a:xfrm>
            <a:off x="9869768"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6" name="TextBox 135">
            <a:extLst>
              <a:ext uri="{FF2B5EF4-FFF2-40B4-BE49-F238E27FC236}">
                <a16:creationId xmlns:a16="http://schemas.microsoft.com/office/drawing/2014/main" id="{B4F69998-7485-C04C-B048-3E5F4C81A896}"/>
              </a:ext>
            </a:extLst>
          </p:cNvPr>
          <p:cNvSpPr txBox="1"/>
          <p:nvPr/>
        </p:nvSpPr>
        <p:spPr>
          <a:xfrm>
            <a:off x="9827524" y="3036285"/>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Kronos</a:t>
            </a:r>
          </a:p>
        </p:txBody>
      </p:sp>
      <p:pic>
        <p:nvPicPr>
          <p:cNvPr id="137" name="Picture 136">
            <a:extLst>
              <a:ext uri="{FF2B5EF4-FFF2-40B4-BE49-F238E27FC236}">
                <a16:creationId xmlns:a16="http://schemas.microsoft.com/office/drawing/2014/main" id="{2B8739B7-6D18-BE4E-8D97-349A7D088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pic>
        <p:nvPicPr>
          <p:cNvPr id="2" name="Picture 8" descr="See the source image">
            <a:extLst>
              <a:ext uri="{FF2B5EF4-FFF2-40B4-BE49-F238E27FC236}">
                <a16:creationId xmlns:a16="http://schemas.microsoft.com/office/drawing/2014/main" id="{76D0D0EA-384B-4DC9-8B8F-16B29E28B5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 t="2" r="82462" b="-3989"/>
          <a:stretch/>
        </p:blipFill>
        <p:spPr bwMode="auto">
          <a:xfrm>
            <a:off x="8120495" y="2611214"/>
            <a:ext cx="402435" cy="316947"/>
          </a:xfrm>
          <a:prstGeom prst="rect">
            <a:avLst/>
          </a:prstGeom>
          <a:effectLst/>
          <a:extLst>
            <a:ext uri="{909E8E84-426E-40DD-AFC4-6F175D3DCCD1}">
              <a14:hiddenFill xmlns:a14="http://schemas.microsoft.com/office/drawing/2010/main">
                <a:solidFill>
                  <a:srgbClr val="FFFFFF"/>
                </a:solidFill>
              </a14:hiddenFill>
            </a:ext>
          </a:extLst>
        </p:spPr>
      </p:pic>
      <p:pic>
        <p:nvPicPr>
          <p:cNvPr id="57" name="Graphic 56">
            <a:extLst>
              <a:ext uri="{FF2B5EF4-FFF2-40B4-BE49-F238E27FC236}">
                <a16:creationId xmlns:a16="http://schemas.microsoft.com/office/drawing/2014/main" id="{5DA6D54D-58FE-7940-8E0E-5FCE8F1140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02721" y="2450262"/>
            <a:ext cx="618755" cy="618755"/>
          </a:xfrm>
          <a:prstGeom prst="rect">
            <a:avLst/>
          </a:prstGeom>
        </p:spPr>
      </p:pic>
      <p:pic>
        <p:nvPicPr>
          <p:cNvPr id="3" name="Picture 2">
            <a:extLst>
              <a:ext uri="{FF2B5EF4-FFF2-40B4-BE49-F238E27FC236}">
                <a16:creationId xmlns:a16="http://schemas.microsoft.com/office/drawing/2014/main" id="{707BEEEB-8DF4-4D4C-B6EE-30B15502E703}"/>
              </a:ext>
            </a:extLst>
          </p:cNvPr>
          <p:cNvPicPr>
            <a:picLocks noChangeAspect="1"/>
          </p:cNvPicPr>
          <p:nvPr/>
        </p:nvPicPr>
        <p:blipFill rotWithShape="1">
          <a:blip r:embed="rId9"/>
          <a:srcRect l="33806" r="35339" b="44792"/>
          <a:stretch/>
        </p:blipFill>
        <p:spPr>
          <a:xfrm>
            <a:off x="9963062" y="2637326"/>
            <a:ext cx="269001" cy="259415"/>
          </a:xfrm>
          <a:prstGeom prst="rect">
            <a:avLst/>
          </a:prstGeom>
        </p:spPr>
      </p:pic>
      <p:pic>
        <p:nvPicPr>
          <p:cNvPr id="75" name="Picture 74">
            <a:extLst>
              <a:ext uri="{FF2B5EF4-FFF2-40B4-BE49-F238E27FC236}">
                <a16:creationId xmlns:a16="http://schemas.microsoft.com/office/drawing/2014/main" id="{7637384D-F07D-F746-8B78-D6501FFB2A97}"/>
              </a:ext>
            </a:extLst>
          </p:cNvPr>
          <p:cNvPicPr>
            <a:picLocks noChangeAspect="1"/>
          </p:cNvPicPr>
          <p:nvPr/>
        </p:nvPicPr>
        <p:blipFill>
          <a:blip r:embed="rId10"/>
          <a:stretch>
            <a:fillRect/>
          </a:stretch>
        </p:blipFill>
        <p:spPr>
          <a:xfrm>
            <a:off x="9258322" y="2622538"/>
            <a:ext cx="523955" cy="274203"/>
          </a:xfrm>
          <a:prstGeom prst="rect">
            <a:avLst/>
          </a:prstGeom>
        </p:spPr>
      </p:pic>
      <p:pic>
        <p:nvPicPr>
          <p:cNvPr id="4" name="Picture 3">
            <a:extLst>
              <a:ext uri="{FF2B5EF4-FFF2-40B4-BE49-F238E27FC236}">
                <a16:creationId xmlns:a16="http://schemas.microsoft.com/office/drawing/2014/main" id="{F4472AD3-17E5-AA46-A819-78C27DC0C620}"/>
              </a:ext>
            </a:extLst>
          </p:cNvPr>
          <p:cNvPicPr>
            <a:picLocks noChangeAspect="1"/>
          </p:cNvPicPr>
          <p:nvPr/>
        </p:nvPicPr>
        <p:blipFill>
          <a:blip r:embed="rId11"/>
          <a:stretch>
            <a:fillRect/>
          </a:stretch>
        </p:blipFill>
        <p:spPr>
          <a:xfrm>
            <a:off x="10448197" y="2553898"/>
            <a:ext cx="411482" cy="411482"/>
          </a:xfrm>
          <a:prstGeom prst="rect">
            <a:avLst/>
          </a:prstGeom>
        </p:spPr>
      </p:pic>
      <p:pic>
        <p:nvPicPr>
          <p:cNvPr id="82" name="Picture 8" descr="See the source image">
            <a:extLst>
              <a:ext uri="{FF2B5EF4-FFF2-40B4-BE49-F238E27FC236}">
                <a16:creationId xmlns:a16="http://schemas.microsoft.com/office/drawing/2014/main" id="{C2D4D84A-4D88-BD4E-A9A4-469DEA1955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 t="2" r="82462" b="-3989"/>
          <a:stretch/>
        </p:blipFill>
        <p:spPr bwMode="auto">
          <a:xfrm>
            <a:off x="8122592" y="2611214"/>
            <a:ext cx="402435" cy="316947"/>
          </a:xfrm>
          <a:prstGeom prst="rect">
            <a:avLst/>
          </a:prstGeom>
          <a:effectLst/>
          <a:extLst>
            <a:ext uri="{909E8E84-426E-40DD-AFC4-6F175D3DCCD1}">
              <a14:hiddenFill xmlns:a14="http://schemas.microsoft.com/office/drawing/2010/main">
                <a:solidFill>
                  <a:srgbClr val="FFFFFF"/>
                </a:solidFill>
              </a14:hiddenFill>
            </a:ext>
          </a:extLst>
        </p:spPr>
      </p:pic>
      <p:grpSp>
        <p:nvGrpSpPr>
          <p:cNvPr id="138" name="Group 137">
            <a:extLst>
              <a:ext uri="{FF2B5EF4-FFF2-40B4-BE49-F238E27FC236}">
                <a16:creationId xmlns:a16="http://schemas.microsoft.com/office/drawing/2014/main" id="{C7C32F41-DD73-5A4F-840C-A85D41662D10}"/>
              </a:ext>
            </a:extLst>
          </p:cNvPr>
          <p:cNvGrpSpPr/>
          <p:nvPr/>
        </p:nvGrpSpPr>
        <p:grpSpPr>
          <a:xfrm>
            <a:off x="8131351" y="2583810"/>
            <a:ext cx="371758" cy="371756"/>
            <a:chOff x="3028634" y="1877895"/>
            <a:chExt cx="984571" cy="984569"/>
          </a:xfrm>
        </p:grpSpPr>
        <p:sp>
          <p:nvSpPr>
            <p:cNvPr id="139" name="Oval 138">
              <a:extLst>
                <a:ext uri="{FF2B5EF4-FFF2-40B4-BE49-F238E27FC236}">
                  <a16:creationId xmlns:a16="http://schemas.microsoft.com/office/drawing/2014/main" id="{CE2D2764-8516-7B4A-A9EE-DBA36BA710C2}"/>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Oval 139">
              <a:extLst>
                <a:ext uri="{FF2B5EF4-FFF2-40B4-BE49-F238E27FC236}">
                  <a16:creationId xmlns:a16="http://schemas.microsoft.com/office/drawing/2014/main" id="{60573D9B-0820-CB4E-9113-A6D8DD51C882}"/>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8" name="Group 117">
            <a:extLst>
              <a:ext uri="{FF2B5EF4-FFF2-40B4-BE49-F238E27FC236}">
                <a16:creationId xmlns:a16="http://schemas.microsoft.com/office/drawing/2014/main" id="{592E631A-5FBA-6E43-B797-2A1EA4F982EB}"/>
              </a:ext>
            </a:extLst>
          </p:cNvPr>
          <p:cNvGrpSpPr>
            <a:grpSpLocks noChangeAspect="1"/>
          </p:cNvGrpSpPr>
          <p:nvPr/>
        </p:nvGrpSpPr>
        <p:grpSpPr bwMode="auto">
          <a:xfrm>
            <a:off x="5846395" y="1104549"/>
            <a:ext cx="140900" cy="140366"/>
            <a:chOff x="5002" y="1446"/>
            <a:chExt cx="264" cy="263"/>
          </a:xfrm>
          <a:solidFill>
            <a:srgbClr val="5961C2"/>
          </a:solidFill>
        </p:grpSpPr>
        <p:sp>
          <p:nvSpPr>
            <p:cNvPr id="59" name="Freeform 118">
              <a:extLst>
                <a:ext uri="{FF2B5EF4-FFF2-40B4-BE49-F238E27FC236}">
                  <a16:creationId xmlns:a16="http://schemas.microsoft.com/office/drawing/2014/main" id="{D58F7816-AEF0-1243-945E-AA90CC7940E6}"/>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19">
              <a:extLst>
                <a:ext uri="{FF2B5EF4-FFF2-40B4-BE49-F238E27FC236}">
                  <a16:creationId xmlns:a16="http://schemas.microsoft.com/office/drawing/2014/main" id="{F1B0DA2A-C18B-D04F-9C46-7E121417EA70}"/>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20">
              <a:extLst>
                <a:ext uri="{FF2B5EF4-FFF2-40B4-BE49-F238E27FC236}">
                  <a16:creationId xmlns:a16="http://schemas.microsoft.com/office/drawing/2014/main" id="{165C0DA4-F20E-5E4B-A466-904FADCFFA82}"/>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21">
              <a:extLst>
                <a:ext uri="{FF2B5EF4-FFF2-40B4-BE49-F238E27FC236}">
                  <a16:creationId xmlns:a16="http://schemas.microsoft.com/office/drawing/2014/main" id="{A38BF069-A3E7-CB41-AC26-1D8469FBE425}"/>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22">
              <a:extLst>
                <a:ext uri="{FF2B5EF4-FFF2-40B4-BE49-F238E27FC236}">
                  <a16:creationId xmlns:a16="http://schemas.microsoft.com/office/drawing/2014/main" id="{BD975A0B-3A21-7E47-AC98-2DA9A4FCD28B}"/>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23">
              <a:extLst>
                <a:ext uri="{FF2B5EF4-FFF2-40B4-BE49-F238E27FC236}">
                  <a16:creationId xmlns:a16="http://schemas.microsoft.com/office/drawing/2014/main" id="{53DE331B-11F7-7D4E-9A54-CFAB01216F0B}"/>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oup 117">
            <a:extLst>
              <a:ext uri="{FF2B5EF4-FFF2-40B4-BE49-F238E27FC236}">
                <a16:creationId xmlns:a16="http://schemas.microsoft.com/office/drawing/2014/main" id="{F39F5F03-672C-484B-9FD4-5536F73A660A}"/>
              </a:ext>
            </a:extLst>
          </p:cNvPr>
          <p:cNvGrpSpPr>
            <a:grpSpLocks noChangeAspect="1"/>
          </p:cNvGrpSpPr>
          <p:nvPr/>
        </p:nvGrpSpPr>
        <p:grpSpPr bwMode="auto">
          <a:xfrm>
            <a:off x="8432734" y="472516"/>
            <a:ext cx="140900" cy="140366"/>
            <a:chOff x="5002" y="1446"/>
            <a:chExt cx="264" cy="263"/>
          </a:xfrm>
          <a:solidFill>
            <a:srgbClr val="5961C2"/>
          </a:solidFill>
        </p:grpSpPr>
        <p:sp>
          <p:nvSpPr>
            <p:cNvPr id="65" name="Freeform 118">
              <a:extLst>
                <a:ext uri="{FF2B5EF4-FFF2-40B4-BE49-F238E27FC236}">
                  <a16:creationId xmlns:a16="http://schemas.microsoft.com/office/drawing/2014/main" id="{071D213B-06CE-C240-B140-591D4A9392FE}"/>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19">
              <a:extLst>
                <a:ext uri="{FF2B5EF4-FFF2-40B4-BE49-F238E27FC236}">
                  <a16:creationId xmlns:a16="http://schemas.microsoft.com/office/drawing/2014/main" id="{A99BC1DB-133A-3247-9C0B-8A6D59137042}"/>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20">
              <a:extLst>
                <a:ext uri="{FF2B5EF4-FFF2-40B4-BE49-F238E27FC236}">
                  <a16:creationId xmlns:a16="http://schemas.microsoft.com/office/drawing/2014/main" id="{5E5AF8B4-FCDF-334A-94CF-992A8DD90183}"/>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21">
              <a:extLst>
                <a:ext uri="{FF2B5EF4-FFF2-40B4-BE49-F238E27FC236}">
                  <a16:creationId xmlns:a16="http://schemas.microsoft.com/office/drawing/2014/main" id="{315C5706-2017-C143-9795-09E34145EF21}"/>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22">
              <a:extLst>
                <a:ext uri="{FF2B5EF4-FFF2-40B4-BE49-F238E27FC236}">
                  <a16:creationId xmlns:a16="http://schemas.microsoft.com/office/drawing/2014/main" id="{8406B448-7704-CD4D-817F-F9D0BBFE1B44}"/>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23">
              <a:extLst>
                <a:ext uri="{FF2B5EF4-FFF2-40B4-BE49-F238E27FC236}">
                  <a16:creationId xmlns:a16="http://schemas.microsoft.com/office/drawing/2014/main" id="{CEA48DEC-608D-2C41-B8B7-2EDBCC5A3AF2}"/>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3803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xit" presetSubtype="0" fill="hold" nodeType="withEffect">
                                  <p:stCondLst>
                                    <p:cond delay="500"/>
                                  </p:stCondLst>
                                  <p:childTnLst>
                                    <p:animEffect transition="out" filter="fade">
                                      <p:cBhvr>
                                        <p:cTn id="9" dur="500"/>
                                        <p:tgtEl>
                                          <p:spTgt spid="138"/>
                                        </p:tgtEl>
                                      </p:cBhvr>
                                    </p:animEffect>
                                    <p:set>
                                      <p:cBhvr>
                                        <p:cTn id="10" dur="1" fill="hold">
                                          <p:stCondLst>
                                            <p:cond delay="499"/>
                                          </p:stCondLst>
                                        </p:cTn>
                                        <p:tgtEl>
                                          <p:spTgt spid="13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par>
                          <p:cTn id="14" fill="hold">
                            <p:stCondLst>
                              <p:cond delay="1000"/>
                            </p:stCondLst>
                            <p:childTnLst>
                              <p:par>
                                <p:cTn id="15" presetID="63" presetClass="path" presetSubtype="0" accel="50000" fill="hold" nodeType="afterEffect">
                                  <p:stCondLst>
                                    <p:cond delay="0"/>
                                  </p:stCondLst>
                                  <p:childTnLst>
                                    <p:animMotion origin="layout" path="M -2.29167E-6 4.81481E-6 L 0.19141 -0.32315 " pathEditMode="relative" rAng="0" ptsTypes="AA">
                                      <p:cBhvr>
                                        <p:cTn id="16" dur="2000" fill="hold"/>
                                        <p:tgtEl>
                                          <p:spTgt spid="82"/>
                                        </p:tgtEl>
                                        <p:attrNameLst>
                                          <p:attrName>ppt_x</p:attrName>
                                          <p:attrName>ppt_y</p:attrName>
                                        </p:attrNameLst>
                                      </p:cBhvr>
                                      <p:rCtr x="9570" y="-16157"/>
                                    </p:animMotion>
                                  </p:childTnLst>
                                </p:cTn>
                              </p:par>
                              <p:par>
                                <p:cTn id="17" presetID="10" presetClass="exit" presetSubtype="0" fill="hold" nodeType="withEffect">
                                  <p:stCondLst>
                                    <p:cond delay="1750"/>
                                  </p:stCondLst>
                                  <p:childTnLst>
                                    <p:animEffect transition="out" filter="fade">
                                      <p:cBhvr>
                                        <p:cTn id="18" dur="500"/>
                                        <p:tgtEl>
                                          <p:spTgt spid="82"/>
                                        </p:tgtEl>
                                      </p:cBhvr>
                                    </p:animEffect>
                                    <p:set>
                                      <p:cBhvr>
                                        <p:cTn id="19" dur="1" fill="hold">
                                          <p:stCondLst>
                                            <p:cond delay="499"/>
                                          </p:stCondLst>
                                        </p:cTn>
                                        <p:tgtEl>
                                          <p:spTgt spid="82"/>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D2357EC-508C-FD48-9B85-C2E83BB2D201}"/>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E2A204D1-6D9A-3247-9510-3344B675AFFD}"/>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C468C5F7-085C-9749-930D-F8D24964C7BC}"/>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34" name="TextBox 33">
            <a:extLst>
              <a:ext uri="{FF2B5EF4-FFF2-40B4-BE49-F238E27FC236}">
                <a16:creationId xmlns:a16="http://schemas.microsoft.com/office/drawing/2014/main" id="{F18AAC33-518A-9649-B948-A82E568C87BC}"/>
              </a:ext>
            </a:extLst>
          </p:cNvPr>
          <p:cNvSpPr txBox="1"/>
          <p:nvPr/>
        </p:nvSpPr>
        <p:spPr>
          <a:xfrm>
            <a:off x="466723" y="1517714"/>
            <a:ext cx="4259389" cy="1104470"/>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Plan, execute, and manage all phases of infrastructure deployments and rollouts to drive transformation and change management across your organization.</a:t>
            </a:r>
          </a:p>
        </p:txBody>
      </p:sp>
      <p:sp>
        <p:nvSpPr>
          <p:cNvPr id="35" name="Rectangle 34">
            <a:extLst>
              <a:ext uri="{FF2B5EF4-FFF2-40B4-BE49-F238E27FC236}">
                <a16:creationId xmlns:a16="http://schemas.microsoft.com/office/drawing/2014/main" id="{F7D8317B-9159-524F-B6DE-4EE37676C236}"/>
              </a:ext>
            </a:extLst>
          </p:cNvPr>
          <p:cNvSpPr/>
          <p:nvPr/>
        </p:nvSpPr>
        <p:spPr>
          <a:xfrm>
            <a:off x="466722" y="940339"/>
            <a:ext cx="2894254"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IT professionals</a:t>
            </a:r>
          </a:p>
        </p:txBody>
      </p:sp>
      <p:grpSp>
        <p:nvGrpSpPr>
          <p:cNvPr id="36" name="Group 35">
            <a:extLst>
              <a:ext uri="{FF2B5EF4-FFF2-40B4-BE49-F238E27FC236}">
                <a16:creationId xmlns:a16="http://schemas.microsoft.com/office/drawing/2014/main" id="{4C13CCF2-C8B4-894B-86A1-42B952ED3172}"/>
              </a:ext>
            </a:extLst>
          </p:cNvPr>
          <p:cNvGrpSpPr/>
          <p:nvPr/>
        </p:nvGrpSpPr>
        <p:grpSpPr>
          <a:xfrm>
            <a:off x="435772" y="197968"/>
            <a:ext cx="452674" cy="452674"/>
            <a:chOff x="2192172" y="276720"/>
            <a:chExt cx="295169" cy="295169"/>
          </a:xfrm>
        </p:grpSpPr>
        <p:sp>
          <p:nvSpPr>
            <p:cNvPr id="37" name="Oval 36">
              <a:extLst>
                <a:ext uri="{FF2B5EF4-FFF2-40B4-BE49-F238E27FC236}">
                  <a16:creationId xmlns:a16="http://schemas.microsoft.com/office/drawing/2014/main" id="{B5DD3CC7-9D6B-EF4A-B533-3728D4B1E924}"/>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26">
              <a:extLst>
                <a:ext uri="{FF2B5EF4-FFF2-40B4-BE49-F238E27FC236}">
                  <a16:creationId xmlns:a16="http://schemas.microsoft.com/office/drawing/2014/main" id="{35E786DC-443A-FB4B-ADCD-BF1A9B3A6526}"/>
                </a:ext>
              </a:extLst>
            </p:cNvPr>
            <p:cNvGrpSpPr>
              <a:grpSpLocks noChangeAspect="1"/>
            </p:cNvGrpSpPr>
            <p:nvPr/>
          </p:nvGrpSpPr>
          <p:grpSpPr bwMode="auto">
            <a:xfrm>
              <a:off x="2260453" y="348791"/>
              <a:ext cx="182053" cy="159793"/>
              <a:chOff x="3291" y="834"/>
              <a:chExt cx="229" cy="201"/>
            </a:xfrm>
            <a:solidFill>
              <a:schemeClr val="bg1"/>
            </a:solidFill>
          </p:grpSpPr>
          <p:sp>
            <p:nvSpPr>
              <p:cNvPr id="39" name="Freeform 27">
                <a:extLst>
                  <a:ext uri="{FF2B5EF4-FFF2-40B4-BE49-F238E27FC236}">
                    <a16:creationId xmlns:a16="http://schemas.microsoft.com/office/drawing/2014/main" id="{3B48ABE2-5956-0D43-9492-D7B5B07A0D6D}"/>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8">
                <a:extLst>
                  <a:ext uri="{FF2B5EF4-FFF2-40B4-BE49-F238E27FC236}">
                    <a16:creationId xmlns:a16="http://schemas.microsoft.com/office/drawing/2014/main" id="{BB6DF084-691D-9C4D-888D-FA9F4DD53DCA}"/>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
                <a:extLst>
                  <a:ext uri="{FF2B5EF4-FFF2-40B4-BE49-F238E27FC236}">
                    <a16:creationId xmlns:a16="http://schemas.microsoft.com/office/drawing/2014/main" id="{EBAB618C-A62C-B940-8A7D-765B19B80971}"/>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0">
                <a:extLst>
                  <a:ext uri="{FF2B5EF4-FFF2-40B4-BE49-F238E27FC236}">
                    <a16:creationId xmlns:a16="http://schemas.microsoft.com/office/drawing/2014/main" id="{20C463DA-7AF7-4B45-AA66-3C777ABD6EF4}"/>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1">
                <a:extLst>
                  <a:ext uri="{FF2B5EF4-FFF2-40B4-BE49-F238E27FC236}">
                    <a16:creationId xmlns:a16="http://schemas.microsoft.com/office/drawing/2014/main" id="{92476934-6F3D-224F-B603-4D58D84D8E4F}"/>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2">
                <a:extLst>
                  <a:ext uri="{FF2B5EF4-FFF2-40B4-BE49-F238E27FC236}">
                    <a16:creationId xmlns:a16="http://schemas.microsoft.com/office/drawing/2014/main" id="{CB022AC9-23FD-8849-A1B6-7C0BA0B8DB05}"/>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6" name="TextBox 75">
            <a:extLst>
              <a:ext uri="{FF2B5EF4-FFF2-40B4-BE49-F238E27FC236}">
                <a16:creationId xmlns:a16="http://schemas.microsoft.com/office/drawing/2014/main" id="{CFF17774-A8C9-7344-8D7D-E62FD4D826C4}"/>
              </a:ext>
            </a:extLst>
          </p:cNvPr>
          <p:cNvSpPr txBox="1"/>
          <p:nvPr/>
        </p:nvSpPr>
        <p:spPr>
          <a:xfrm>
            <a:off x="443060" y="2855775"/>
            <a:ext cx="3855985" cy="3077766"/>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Sketch new software projects with Freehand by </a:t>
            </a:r>
            <a:r>
              <a:rPr lang="en-US" sz="1100" err="1">
                <a:solidFill>
                  <a:srgbClr val="000000"/>
                </a:solidFill>
              </a:rPr>
              <a:t>InVision</a:t>
            </a:r>
            <a:endParaRPr lang="en-US" sz="1100">
              <a:solidFill>
                <a:srgbClr val="000000"/>
              </a:solidFill>
            </a:endParaRPr>
          </a:p>
          <a:p>
            <a:pPr marL="236538" lvl="1" indent="119063" defTabSz="914377">
              <a:spcAft>
                <a:spcPts val="800"/>
              </a:spcAft>
              <a:buFont typeface="Arial" panose="020B0604020202020204" pitchFamily="34" charset="0"/>
              <a:buChar char="•"/>
            </a:pPr>
            <a:r>
              <a:rPr lang="en-US" sz="1100">
                <a:solidFill>
                  <a:srgbClr val="000000"/>
                </a:solidFill>
              </a:rPr>
              <a:t>Follow work items with Azure DevOps</a:t>
            </a:r>
          </a:p>
          <a:p>
            <a:pPr marL="236538" lvl="1" indent="119063" defTabSz="914377">
              <a:spcAft>
                <a:spcPts val="800"/>
              </a:spcAft>
              <a:buFont typeface="Arial" panose="020B0604020202020204" pitchFamily="34" charset="0"/>
              <a:buChar char="•"/>
            </a:pPr>
            <a:r>
              <a:rPr lang="en-US" sz="1100">
                <a:solidFill>
                  <a:srgbClr val="000000"/>
                </a:solidFill>
              </a:rPr>
              <a:t>Resolve tickets in Zendesk</a:t>
            </a:r>
          </a:p>
          <a:p>
            <a:pPr marL="236538" lvl="1" indent="119063" defTabSz="914377">
              <a:spcAft>
                <a:spcPts val="800"/>
              </a:spcAft>
              <a:buFont typeface="Arial" panose="020B0604020202020204" pitchFamily="34" charset="0"/>
              <a:buChar char="•"/>
            </a:pPr>
            <a:r>
              <a:rPr lang="en-US" sz="1100">
                <a:solidFill>
                  <a:srgbClr val="000000"/>
                </a:solidFill>
              </a:rPr>
              <a:t>Follow uptime with </a:t>
            </a:r>
            <a:r>
              <a:rPr lang="en-US" sz="1100" err="1">
                <a:solidFill>
                  <a:srgbClr val="000000"/>
                </a:solidFill>
              </a:rPr>
              <a:t>Pingdom</a:t>
            </a:r>
            <a:endParaRPr lang="en-US" sz="1100">
              <a:solidFill>
                <a:srgbClr val="000000"/>
              </a:solidFill>
            </a:endParaRP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Schedule</a:t>
            </a:r>
            <a:r>
              <a:rPr lang="en-US" sz="1200">
                <a:latin typeface="Segoe UI" panose="020B0502040204020203" pitchFamily="34" charset="0"/>
                <a:cs typeface="Segoe UI" panose="020B0502040204020203" pitchFamily="34" charset="0"/>
              </a:rPr>
              <a:t> and hold recurring or impromptu meetings with key stakeholders</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Share</a:t>
            </a:r>
            <a:r>
              <a:rPr lang="en-US" sz="1200">
                <a:latin typeface="Segoe UI" panose="020B0502040204020203" pitchFamily="34" charset="0"/>
                <a:cs typeface="Segoe UI" panose="020B0502040204020203" pitchFamily="34" charset="0"/>
              </a:rPr>
              <a:t> important files or logs by uploading directly into a channel</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Pin</a:t>
            </a:r>
            <a:r>
              <a:rPr lang="en-US" sz="1200">
                <a:latin typeface="Segoe UI" panose="020B0502040204020203" pitchFamily="34" charset="0"/>
                <a:cs typeface="Segoe UI" panose="020B0502040204020203" pitchFamily="34" charset="0"/>
              </a:rPr>
              <a:t> relevant apps</a:t>
            </a:r>
          </a:p>
        </p:txBody>
      </p:sp>
      <p:pic>
        <p:nvPicPr>
          <p:cNvPr id="78" name="Picture 77">
            <a:extLst>
              <a:ext uri="{FF2B5EF4-FFF2-40B4-BE49-F238E27FC236}">
                <a16:creationId xmlns:a16="http://schemas.microsoft.com/office/drawing/2014/main" id="{9092B873-83D3-AE41-9503-4E3BE6E40D75}"/>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sp>
        <p:nvSpPr>
          <p:cNvPr id="89" name="Rectangle 88">
            <a:extLst>
              <a:ext uri="{FF2B5EF4-FFF2-40B4-BE49-F238E27FC236}">
                <a16:creationId xmlns:a16="http://schemas.microsoft.com/office/drawing/2014/main" id="{C1A2F1E8-240F-FE4B-8FE6-8BCFB9A298F2}"/>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0" name="TextBox 89">
            <a:extLst>
              <a:ext uri="{FF2B5EF4-FFF2-40B4-BE49-F238E27FC236}">
                <a16:creationId xmlns:a16="http://schemas.microsoft.com/office/drawing/2014/main" id="{6D6BC27E-6A2E-9D48-B810-B47BACFB8F29}"/>
              </a:ext>
            </a:extLst>
          </p:cNvPr>
          <p:cNvSpPr txBox="1"/>
          <p:nvPr/>
        </p:nvSpPr>
        <p:spPr>
          <a:xfrm>
            <a:off x="6053711" y="1000157"/>
            <a:ext cx="1589811" cy="2184765"/>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IT</a:t>
            </a:r>
          </a:p>
          <a:p>
            <a:pPr defTabSz="914377">
              <a:lnSpc>
                <a:spcPct val="200000"/>
              </a:lnSpc>
            </a:pPr>
            <a:r>
              <a:rPr lang="en-US" sz="1000">
                <a:cs typeface="Segoe UI Semibold" panose="020B0502040204020203" pitchFamily="34" charset="0"/>
              </a:rPr>
              <a:t>General</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Service strategy</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Incident management</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Deployment</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Readiness and adoption</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Health and reporting</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1" name="TextBox 90">
            <a:extLst>
              <a:ext uri="{FF2B5EF4-FFF2-40B4-BE49-F238E27FC236}">
                <a16:creationId xmlns:a16="http://schemas.microsoft.com/office/drawing/2014/main" id="{A48C0C8F-AB59-EF4D-B5EC-9629D150F12F}"/>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err="1">
                <a:solidFill>
                  <a:srgbClr val="595958"/>
                </a:solidFill>
              </a:rPr>
              <a:t>InVision</a:t>
            </a:r>
            <a:endParaRPr lang="en-US" sz="780">
              <a:solidFill>
                <a:srgbClr val="595958"/>
              </a:solidFill>
            </a:endParaRPr>
          </a:p>
        </p:txBody>
      </p:sp>
      <p:pic>
        <p:nvPicPr>
          <p:cNvPr id="97" name="Picture 96">
            <a:extLst>
              <a:ext uri="{FF2B5EF4-FFF2-40B4-BE49-F238E27FC236}">
                <a16:creationId xmlns:a16="http://schemas.microsoft.com/office/drawing/2014/main" id="{0E5FB62A-CB22-6A4A-BEA3-0AA3AAB1B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98" name="Rounded Rectangle 81">
            <a:extLst>
              <a:ext uri="{FF2B5EF4-FFF2-40B4-BE49-F238E27FC236}">
                <a16:creationId xmlns:a16="http://schemas.microsoft.com/office/drawing/2014/main" id="{5F91D6C8-4554-404C-8902-D6772D5F689D}"/>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Rounded Rectangle 82">
            <a:extLst>
              <a:ext uri="{FF2B5EF4-FFF2-40B4-BE49-F238E27FC236}">
                <a16:creationId xmlns:a16="http://schemas.microsoft.com/office/drawing/2014/main" id="{162AA490-9B42-834D-9F76-1BA0D8785579}"/>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TextBox 99">
            <a:extLst>
              <a:ext uri="{FF2B5EF4-FFF2-40B4-BE49-F238E27FC236}">
                <a16:creationId xmlns:a16="http://schemas.microsoft.com/office/drawing/2014/main" id="{FE2A40DE-FBAC-8E4B-9076-E2A71C73860E}"/>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err="1">
                <a:gradFill>
                  <a:gsLst>
                    <a:gs pos="2917">
                      <a:schemeClr val="tx1"/>
                    </a:gs>
                    <a:gs pos="30000">
                      <a:schemeClr val="tx1"/>
                    </a:gs>
                  </a:gsLst>
                  <a:lin ang="5400000" scaled="0"/>
                </a:gradFill>
              </a:rPr>
              <a:t>InVision</a:t>
            </a:r>
            <a:endParaRPr lang="en-US" sz="600">
              <a:gradFill>
                <a:gsLst>
                  <a:gs pos="2917">
                    <a:schemeClr val="tx1"/>
                  </a:gs>
                  <a:gs pos="30000">
                    <a:schemeClr val="tx1"/>
                  </a:gs>
                </a:gsLst>
                <a:lin ang="5400000" scaled="0"/>
              </a:gradFill>
            </a:endParaRPr>
          </a:p>
        </p:txBody>
      </p:sp>
      <p:sp>
        <p:nvSpPr>
          <p:cNvPr id="101" name="TextBox 100">
            <a:extLst>
              <a:ext uri="{FF2B5EF4-FFF2-40B4-BE49-F238E27FC236}">
                <a16:creationId xmlns:a16="http://schemas.microsoft.com/office/drawing/2014/main" id="{A04DD792-88CC-E64C-B20D-0DA069FFF29B}"/>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Zendesk</a:t>
            </a:r>
          </a:p>
        </p:txBody>
      </p:sp>
      <p:sp>
        <p:nvSpPr>
          <p:cNvPr id="104" name="TextBox 103">
            <a:extLst>
              <a:ext uri="{FF2B5EF4-FFF2-40B4-BE49-F238E27FC236}">
                <a16:creationId xmlns:a16="http://schemas.microsoft.com/office/drawing/2014/main" id="{34CB8409-B876-084E-8B46-BD7959A1D1B3}"/>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Azure DevOps</a:t>
            </a:r>
          </a:p>
        </p:txBody>
      </p:sp>
      <p:sp>
        <p:nvSpPr>
          <p:cNvPr id="105" name="Rounded Rectangle 81">
            <a:extLst>
              <a:ext uri="{FF2B5EF4-FFF2-40B4-BE49-F238E27FC236}">
                <a16:creationId xmlns:a16="http://schemas.microsoft.com/office/drawing/2014/main" id="{F89058C4-8CFC-B249-9241-B1E6CFCA6415}"/>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Rounded Rectangle 105">
            <a:extLst>
              <a:ext uri="{FF2B5EF4-FFF2-40B4-BE49-F238E27FC236}">
                <a16:creationId xmlns:a16="http://schemas.microsoft.com/office/drawing/2014/main" id="{218DF8F8-F765-DB49-9B69-4DD5F07665FF}"/>
              </a:ext>
            </a:extLst>
          </p:cNvPr>
          <p:cNvSpPr/>
          <p:nvPr/>
        </p:nvSpPr>
        <p:spPr bwMode="auto">
          <a:xfrm>
            <a:off x="9869768"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7" name="TextBox 106">
            <a:extLst>
              <a:ext uri="{FF2B5EF4-FFF2-40B4-BE49-F238E27FC236}">
                <a16:creationId xmlns:a16="http://schemas.microsoft.com/office/drawing/2014/main" id="{0BFE5BE7-05E4-F744-8F09-1D7542FCF98C}"/>
              </a:ext>
            </a:extLst>
          </p:cNvPr>
          <p:cNvSpPr txBox="1"/>
          <p:nvPr/>
        </p:nvSpPr>
        <p:spPr>
          <a:xfrm>
            <a:off x="9827524" y="3036285"/>
            <a:ext cx="541834" cy="83100"/>
          </a:xfrm>
          <a:prstGeom prst="rect">
            <a:avLst/>
          </a:prstGeom>
          <a:noFill/>
        </p:spPr>
        <p:txBody>
          <a:bodyPr wrap="square" lIns="0" tIns="0" rIns="0" bIns="0" rtlCol="0">
            <a:spAutoFit/>
          </a:bodyPr>
          <a:lstStyle/>
          <a:p>
            <a:pPr algn="ctr">
              <a:lnSpc>
                <a:spcPct val="90000"/>
              </a:lnSpc>
              <a:spcAft>
                <a:spcPts val="600"/>
              </a:spcAft>
            </a:pPr>
            <a:r>
              <a:rPr lang="en-US" sz="600" err="1">
                <a:gradFill>
                  <a:gsLst>
                    <a:gs pos="2917">
                      <a:schemeClr val="tx1"/>
                    </a:gs>
                    <a:gs pos="30000">
                      <a:schemeClr val="tx1"/>
                    </a:gs>
                  </a:gsLst>
                  <a:lin ang="5400000" scaled="0"/>
                </a:gradFill>
              </a:rPr>
              <a:t>Pingdom</a:t>
            </a:r>
            <a:endParaRPr lang="en-US" sz="600">
              <a:gradFill>
                <a:gsLst>
                  <a:gs pos="2917">
                    <a:schemeClr val="tx1"/>
                  </a:gs>
                  <a:gs pos="30000">
                    <a:schemeClr val="tx1"/>
                  </a:gs>
                </a:gsLst>
                <a:lin ang="5400000" scaled="0"/>
              </a:gradFill>
            </a:endParaRPr>
          </a:p>
        </p:txBody>
      </p:sp>
      <p:pic>
        <p:nvPicPr>
          <p:cNvPr id="108" name="Picture 107">
            <a:extLst>
              <a:ext uri="{FF2B5EF4-FFF2-40B4-BE49-F238E27FC236}">
                <a16:creationId xmlns:a16="http://schemas.microsoft.com/office/drawing/2014/main" id="{59AA12D5-5F1D-D34D-B101-409B0EB05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pic>
        <p:nvPicPr>
          <p:cNvPr id="65" name="Picture 64">
            <a:extLst>
              <a:ext uri="{FF2B5EF4-FFF2-40B4-BE49-F238E27FC236}">
                <a16:creationId xmlns:a16="http://schemas.microsoft.com/office/drawing/2014/main" id="{BE79993E-BA69-3748-865C-5FDFBDB38BF8}"/>
              </a:ext>
            </a:extLst>
          </p:cNvPr>
          <p:cNvPicPr>
            <a:picLocks noChangeAspect="1"/>
          </p:cNvPicPr>
          <p:nvPr/>
        </p:nvPicPr>
        <p:blipFill>
          <a:blip r:embed="rId6"/>
          <a:stretch>
            <a:fillRect/>
          </a:stretch>
        </p:blipFill>
        <p:spPr>
          <a:xfrm>
            <a:off x="8170042" y="2646409"/>
            <a:ext cx="284441" cy="227775"/>
          </a:xfrm>
          <a:prstGeom prst="rect">
            <a:avLst/>
          </a:prstGeom>
        </p:spPr>
      </p:pic>
      <p:pic>
        <p:nvPicPr>
          <p:cNvPr id="2" name="Picture 1">
            <a:extLst>
              <a:ext uri="{FF2B5EF4-FFF2-40B4-BE49-F238E27FC236}">
                <a16:creationId xmlns:a16="http://schemas.microsoft.com/office/drawing/2014/main" id="{A107EC22-1339-7046-80CF-AF11CD449FB0}"/>
              </a:ext>
            </a:extLst>
          </p:cNvPr>
          <p:cNvPicPr>
            <a:picLocks noChangeAspect="1"/>
          </p:cNvPicPr>
          <p:nvPr/>
        </p:nvPicPr>
        <p:blipFill>
          <a:blip r:embed="rId6"/>
          <a:stretch>
            <a:fillRect/>
          </a:stretch>
        </p:blipFill>
        <p:spPr>
          <a:xfrm>
            <a:off x="8170696" y="2644298"/>
            <a:ext cx="284441" cy="227775"/>
          </a:xfrm>
          <a:prstGeom prst="rect">
            <a:avLst/>
          </a:prstGeom>
        </p:spPr>
      </p:pic>
      <p:pic>
        <p:nvPicPr>
          <p:cNvPr id="1026" name="Picture 2" descr="Azure DevOps | Forecast App Catalog">
            <a:extLst>
              <a:ext uri="{FF2B5EF4-FFF2-40B4-BE49-F238E27FC236}">
                <a16:creationId xmlns:a16="http://schemas.microsoft.com/office/drawing/2014/main" id="{C26009EF-87FC-484F-9A98-99FED042E1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0698" y="2632652"/>
            <a:ext cx="253976" cy="253976"/>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5F318705-C627-514A-BC3D-13F7FD7E5C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8817" y="2600458"/>
            <a:ext cx="318363" cy="318363"/>
          </a:xfrm>
          <a:prstGeom prst="rect">
            <a:avLst/>
          </a:prstGeom>
        </p:spPr>
      </p:pic>
      <p:grpSp>
        <p:nvGrpSpPr>
          <p:cNvPr id="127" name="Group 126">
            <a:extLst>
              <a:ext uri="{FF2B5EF4-FFF2-40B4-BE49-F238E27FC236}">
                <a16:creationId xmlns:a16="http://schemas.microsoft.com/office/drawing/2014/main" id="{7AA4ADA8-9B46-5E41-A561-8401A77427E0}"/>
              </a:ext>
            </a:extLst>
          </p:cNvPr>
          <p:cNvGrpSpPr/>
          <p:nvPr/>
        </p:nvGrpSpPr>
        <p:grpSpPr>
          <a:xfrm>
            <a:off x="8117728" y="2583810"/>
            <a:ext cx="371758" cy="371756"/>
            <a:chOff x="3028634" y="1877895"/>
            <a:chExt cx="984571" cy="984569"/>
          </a:xfrm>
        </p:grpSpPr>
        <p:sp>
          <p:nvSpPr>
            <p:cNvPr id="128" name="Oval 127">
              <a:extLst>
                <a:ext uri="{FF2B5EF4-FFF2-40B4-BE49-F238E27FC236}">
                  <a16:creationId xmlns:a16="http://schemas.microsoft.com/office/drawing/2014/main" id="{E5F83AE1-4652-504F-8BBF-EC49034B02FD}"/>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Oval 128">
              <a:extLst>
                <a:ext uri="{FF2B5EF4-FFF2-40B4-BE49-F238E27FC236}">
                  <a16:creationId xmlns:a16="http://schemas.microsoft.com/office/drawing/2014/main" id="{6E5B7CC0-2885-DE42-BEE4-E698EFA13226}"/>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4" name="Picture 63">
            <a:extLst>
              <a:ext uri="{FF2B5EF4-FFF2-40B4-BE49-F238E27FC236}">
                <a16:creationId xmlns:a16="http://schemas.microsoft.com/office/drawing/2014/main" id="{8B2AA302-69F6-5840-BFAF-896522BC3785}"/>
              </a:ext>
            </a:extLst>
          </p:cNvPr>
          <p:cNvPicPr>
            <a:picLocks noChangeAspect="1"/>
          </p:cNvPicPr>
          <p:nvPr/>
        </p:nvPicPr>
        <p:blipFill rotWithShape="1">
          <a:blip r:embed="rId10"/>
          <a:srcRect l="21851" r="21851" b="40497"/>
          <a:stretch/>
        </p:blipFill>
        <p:spPr>
          <a:xfrm>
            <a:off x="9373807" y="2664151"/>
            <a:ext cx="283616" cy="213830"/>
          </a:xfrm>
          <a:prstGeom prst="rect">
            <a:avLst/>
          </a:prstGeom>
        </p:spPr>
      </p:pic>
      <p:grpSp>
        <p:nvGrpSpPr>
          <p:cNvPr id="55" name="Group 326">
            <a:extLst>
              <a:ext uri="{FF2B5EF4-FFF2-40B4-BE49-F238E27FC236}">
                <a16:creationId xmlns:a16="http://schemas.microsoft.com/office/drawing/2014/main" id="{002915AF-E5D5-CF40-BFF4-2626706062A2}"/>
              </a:ext>
            </a:extLst>
          </p:cNvPr>
          <p:cNvGrpSpPr>
            <a:grpSpLocks noChangeAspect="1"/>
          </p:cNvGrpSpPr>
          <p:nvPr/>
        </p:nvGrpSpPr>
        <p:grpSpPr bwMode="auto">
          <a:xfrm>
            <a:off x="5851581" y="1108084"/>
            <a:ext cx="125960" cy="134104"/>
            <a:chOff x="6754" y="810"/>
            <a:chExt cx="232" cy="247"/>
          </a:xfrm>
          <a:solidFill>
            <a:srgbClr val="5961C2"/>
          </a:solidFill>
        </p:grpSpPr>
        <p:sp>
          <p:nvSpPr>
            <p:cNvPr id="56" name="Freeform 327">
              <a:extLst>
                <a:ext uri="{FF2B5EF4-FFF2-40B4-BE49-F238E27FC236}">
                  <a16:creationId xmlns:a16="http://schemas.microsoft.com/office/drawing/2014/main" id="{C7E76966-79B2-6844-8FF4-B2FF122F68B9}"/>
                </a:ext>
              </a:extLst>
            </p:cNvPr>
            <p:cNvSpPr>
              <a:spLocks/>
            </p:cNvSpPr>
            <p:nvPr/>
          </p:nvSpPr>
          <p:spPr bwMode="auto">
            <a:xfrm>
              <a:off x="6754" y="810"/>
              <a:ext cx="232" cy="247"/>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8">
              <a:extLst>
                <a:ext uri="{FF2B5EF4-FFF2-40B4-BE49-F238E27FC236}">
                  <a16:creationId xmlns:a16="http://schemas.microsoft.com/office/drawing/2014/main" id="{B6938C78-3205-1A48-B93D-8D13C5973544}"/>
                </a:ext>
              </a:extLst>
            </p:cNvPr>
            <p:cNvSpPr>
              <a:spLocks/>
            </p:cNvSpPr>
            <p:nvPr/>
          </p:nvSpPr>
          <p:spPr bwMode="auto">
            <a:xfrm>
              <a:off x="6862" y="984"/>
              <a:ext cx="16" cy="16"/>
            </a:xfrm>
            <a:custGeom>
              <a:avLst/>
              <a:gdLst>
                <a:gd name="T0" fmla="*/ 0 w 27"/>
                <a:gd name="T1" fmla="*/ 26 h 26"/>
                <a:gd name="T2" fmla="*/ 0 w 27"/>
                <a:gd name="T3" fmla="*/ 26 h 26"/>
                <a:gd name="T4" fmla="*/ 0 w 27"/>
                <a:gd name="T5" fmla="*/ 0 h 26"/>
                <a:gd name="T6" fmla="*/ 27 w 27"/>
                <a:gd name="T7" fmla="*/ 0 h 26"/>
              </a:gdLst>
              <a:ahLst/>
              <a:cxnLst>
                <a:cxn ang="0">
                  <a:pos x="T0" y="T1"/>
                </a:cxn>
                <a:cxn ang="0">
                  <a:pos x="T2" y="T3"/>
                </a:cxn>
                <a:cxn ang="0">
                  <a:pos x="T4" y="T5"/>
                </a:cxn>
                <a:cxn ang="0">
                  <a:pos x="T6" y="T7"/>
                </a:cxn>
              </a:cxnLst>
              <a:rect l="0" t="0" r="r" b="b"/>
              <a:pathLst>
                <a:path w="27" h="26">
                  <a:moveTo>
                    <a:pt x="0" y="26"/>
                  </a:moveTo>
                  <a:lnTo>
                    <a:pt x="0" y="26"/>
                  </a:lnTo>
                  <a:lnTo>
                    <a:pt x="0" y="0"/>
                  </a:lnTo>
                  <a:lnTo>
                    <a:pt x="27" y="0"/>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29">
              <a:extLst>
                <a:ext uri="{FF2B5EF4-FFF2-40B4-BE49-F238E27FC236}">
                  <a16:creationId xmlns:a16="http://schemas.microsoft.com/office/drawing/2014/main" id="{C9BAEAB5-092C-AF47-B3AC-2F1B78A3698E}"/>
                </a:ext>
              </a:extLst>
            </p:cNvPr>
            <p:cNvSpPr>
              <a:spLocks/>
            </p:cNvSpPr>
            <p:nvPr/>
          </p:nvSpPr>
          <p:spPr bwMode="auto">
            <a:xfrm>
              <a:off x="6862" y="851"/>
              <a:ext cx="16" cy="116"/>
            </a:xfrm>
            <a:custGeom>
              <a:avLst/>
              <a:gdLst>
                <a:gd name="T0" fmla="*/ 27 w 27"/>
                <a:gd name="T1" fmla="*/ 187 h 187"/>
                <a:gd name="T2" fmla="*/ 27 w 27"/>
                <a:gd name="T3" fmla="*/ 187 h 187"/>
                <a:gd name="T4" fmla="*/ 0 w 27"/>
                <a:gd name="T5" fmla="*/ 187 h 187"/>
                <a:gd name="T6" fmla="*/ 0 w 27"/>
                <a:gd name="T7" fmla="*/ 0 h 187"/>
                <a:gd name="T8" fmla="*/ 27 w 27"/>
                <a:gd name="T9" fmla="*/ 0 h 187"/>
                <a:gd name="T10" fmla="*/ 27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27" y="187"/>
                  </a:moveTo>
                  <a:lnTo>
                    <a:pt x="27" y="187"/>
                  </a:lnTo>
                  <a:lnTo>
                    <a:pt x="0" y="187"/>
                  </a:lnTo>
                  <a:lnTo>
                    <a:pt x="0" y="0"/>
                  </a:lnTo>
                  <a:lnTo>
                    <a:pt x="27" y="0"/>
                  </a:lnTo>
                  <a:lnTo>
                    <a:pt x="27" y="1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30">
              <a:extLst>
                <a:ext uri="{FF2B5EF4-FFF2-40B4-BE49-F238E27FC236}">
                  <a16:creationId xmlns:a16="http://schemas.microsoft.com/office/drawing/2014/main" id="{37510577-007B-F340-8633-83DA95C64A87}"/>
                </a:ext>
              </a:extLst>
            </p:cNvPr>
            <p:cNvSpPr>
              <a:spLocks/>
            </p:cNvSpPr>
            <p:nvPr/>
          </p:nvSpPr>
          <p:spPr bwMode="auto">
            <a:xfrm>
              <a:off x="6862" y="984"/>
              <a:ext cx="16" cy="16"/>
            </a:xfrm>
            <a:custGeom>
              <a:avLst/>
              <a:gdLst>
                <a:gd name="T0" fmla="*/ 27 w 27"/>
                <a:gd name="T1" fmla="*/ 0 h 26"/>
                <a:gd name="T2" fmla="*/ 27 w 27"/>
                <a:gd name="T3" fmla="*/ 0 h 26"/>
                <a:gd name="T4" fmla="*/ 27 w 27"/>
                <a:gd name="T5" fmla="*/ 26 h 26"/>
                <a:gd name="T6" fmla="*/ 0 w 27"/>
                <a:gd name="T7" fmla="*/ 26 h 26"/>
              </a:gdLst>
              <a:ahLst/>
              <a:cxnLst>
                <a:cxn ang="0">
                  <a:pos x="T0" y="T1"/>
                </a:cxn>
                <a:cxn ang="0">
                  <a:pos x="T2" y="T3"/>
                </a:cxn>
                <a:cxn ang="0">
                  <a:pos x="T4" y="T5"/>
                </a:cxn>
                <a:cxn ang="0">
                  <a:pos x="T6" y="T7"/>
                </a:cxn>
              </a:cxnLst>
              <a:rect l="0" t="0" r="r" b="b"/>
              <a:pathLst>
                <a:path w="27" h="26">
                  <a:moveTo>
                    <a:pt x="27" y="0"/>
                  </a:moveTo>
                  <a:lnTo>
                    <a:pt x="27" y="0"/>
                  </a:lnTo>
                  <a:lnTo>
                    <a:pt x="27" y="26"/>
                  </a:lnTo>
                  <a:lnTo>
                    <a:pt x="0" y="26"/>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0" name="Group 326">
            <a:extLst>
              <a:ext uri="{FF2B5EF4-FFF2-40B4-BE49-F238E27FC236}">
                <a16:creationId xmlns:a16="http://schemas.microsoft.com/office/drawing/2014/main" id="{25A859A5-3E68-C74E-8D09-D5FE6B1A5BAE}"/>
              </a:ext>
            </a:extLst>
          </p:cNvPr>
          <p:cNvGrpSpPr>
            <a:grpSpLocks noChangeAspect="1"/>
          </p:cNvGrpSpPr>
          <p:nvPr/>
        </p:nvGrpSpPr>
        <p:grpSpPr bwMode="auto">
          <a:xfrm>
            <a:off x="8437920" y="471590"/>
            <a:ext cx="125960" cy="134104"/>
            <a:chOff x="6754" y="810"/>
            <a:chExt cx="232" cy="247"/>
          </a:xfrm>
          <a:solidFill>
            <a:srgbClr val="5961C2"/>
          </a:solidFill>
        </p:grpSpPr>
        <p:sp>
          <p:nvSpPr>
            <p:cNvPr id="51" name="Freeform 327">
              <a:extLst>
                <a:ext uri="{FF2B5EF4-FFF2-40B4-BE49-F238E27FC236}">
                  <a16:creationId xmlns:a16="http://schemas.microsoft.com/office/drawing/2014/main" id="{127EB754-7CBB-D645-A3CE-E5BFB8482A2E}"/>
                </a:ext>
              </a:extLst>
            </p:cNvPr>
            <p:cNvSpPr>
              <a:spLocks/>
            </p:cNvSpPr>
            <p:nvPr/>
          </p:nvSpPr>
          <p:spPr bwMode="auto">
            <a:xfrm>
              <a:off x="6754" y="810"/>
              <a:ext cx="232" cy="247"/>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28">
              <a:extLst>
                <a:ext uri="{FF2B5EF4-FFF2-40B4-BE49-F238E27FC236}">
                  <a16:creationId xmlns:a16="http://schemas.microsoft.com/office/drawing/2014/main" id="{F7ED1733-F361-7147-B3F7-FDB4BE166DF3}"/>
                </a:ext>
              </a:extLst>
            </p:cNvPr>
            <p:cNvSpPr>
              <a:spLocks/>
            </p:cNvSpPr>
            <p:nvPr/>
          </p:nvSpPr>
          <p:spPr bwMode="auto">
            <a:xfrm>
              <a:off x="6862" y="984"/>
              <a:ext cx="16" cy="16"/>
            </a:xfrm>
            <a:custGeom>
              <a:avLst/>
              <a:gdLst>
                <a:gd name="T0" fmla="*/ 0 w 27"/>
                <a:gd name="T1" fmla="*/ 26 h 26"/>
                <a:gd name="T2" fmla="*/ 0 w 27"/>
                <a:gd name="T3" fmla="*/ 26 h 26"/>
                <a:gd name="T4" fmla="*/ 0 w 27"/>
                <a:gd name="T5" fmla="*/ 0 h 26"/>
                <a:gd name="T6" fmla="*/ 27 w 27"/>
                <a:gd name="T7" fmla="*/ 0 h 26"/>
              </a:gdLst>
              <a:ahLst/>
              <a:cxnLst>
                <a:cxn ang="0">
                  <a:pos x="T0" y="T1"/>
                </a:cxn>
                <a:cxn ang="0">
                  <a:pos x="T2" y="T3"/>
                </a:cxn>
                <a:cxn ang="0">
                  <a:pos x="T4" y="T5"/>
                </a:cxn>
                <a:cxn ang="0">
                  <a:pos x="T6" y="T7"/>
                </a:cxn>
              </a:cxnLst>
              <a:rect l="0" t="0" r="r" b="b"/>
              <a:pathLst>
                <a:path w="27" h="26">
                  <a:moveTo>
                    <a:pt x="0" y="26"/>
                  </a:moveTo>
                  <a:lnTo>
                    <a:pt x="0" y="26"/>
                  </a:lnTo>
                  <a:lnTo>
                    <a:pt x="0" y="0"/>
                  </a:lnTo>
                  <a:lnTo>
                    <a:pt x="27" y="0"/>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29">
              <a:extLst>
                <a:ext uri="{FF2B5EF4-FFF2-40B4-BE49-F238E27FC236}">
                  <a16:creationId xmlns:a16="http://schemas.microsoft.com/office/drawing/2014/main" id="{D596FD0D-ACA0-BD46-9890-B87FC08B1216}"/>
                </a:ext>
              </a:extLst>
            </p:cNvPr>
            <p:cNvSpPr>
              <a:spLocks/>
            </p:cNvSpPr>
            <p:nvPr/>
          </p:nvSpPr>
          <p:spPr bwMode="auto">
            <a:xfrm>
              <a:off x="6862" y="851"/>
              <a:ext cx="16" cy="116"/>
            </a:xfrm>
            <a:custGeom>
              <a:avLst/>
              <a:gdLst>
                <a:gd name="T0" fmla="*/ 27 w 27"/>
                <a:gd name="T1" fmla="*/ 187 h 187"/>
                <a:gd name="T2" fmla="*/ 27 w 27"/>
                <a:gd name="T3" fmla="*/ 187 h 187"/>
                <a:gd name="T4" fmla="*/ 0 w 27"/>
                <a:gd name="T5" fmla="*/ 187 h 187"/>
                <a:gd name="T6" fmla="*/ 0 w 27"/>
                <a:gd name="T7" fmla="*/ 0 h 187"/>
                <a:gd name="T8" fmla="*/ 27 w 27"/>
                <a:gd name="T9" fmla="*/ 0 h 187"/>
                <a:gd name="T10" fmla="*/ 27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27" y="187"/>
                  </a:moveTo>
                  <a:lnTo>
                    <a:pt x="27" y="187"/>
                  </a:lnTo>
                  <a:lnTo>
                    <a:pt x="0" y="187"/>
                  </a:lnTo>
                  <a:lnTo>
                    <a:pt x="0" y="0"/>
                  </a:lnTo>
                  <a:lnTo>
                    <a:pt x="27" y="0"/>
                  </a:lnTo>
                  <a:lnTo>
                    <a:pt x="27" y="1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30">
              <a:extLst>
                <a:ext uri="{FF2B5EF4-FFF2-40B4-BE49-F238E27FC236}">
                  <a16:creationId xmlns:a16="http://schemas.microsoft.com/office/drawing/2014/main" id="{BE56A885-3B7F-DB41-B116-33CBF171A419}"/>
                </a:ext>
              </a:extLst>
            </p:cNvPr>
            <p:cNvSpPr>
              <a:spLocks/>
            </p:cNvSpPr>
            <p:nvPr/>
          </p:nvSpPr>
          <p:spPr bwMode="auto">
            <a:xfrm>
              <a:off x="6862" y="984"/>
              <a:ext cx="16" cy="16"/>
            </a:xfrm>
            <a:custGeom>
              <a:avLst/>
              <a:gdLst>
                <a:gd name="T0" fmla="*/ 27 w 27"/>
                <a:gd name="T1" fmla="*/ 0 h 26"/>
                <a:gd name="T2" fmla="*/ 27 w 27"/>
                <a:gd name="T3" fmla="*/ 0 h 26"/>
                <a:gd name="T4" fmla="*/ 27 w 27"/>
                <a:gd name="T5" fmla="*/ 26 h 26"/>
                <a:gd name="T6" fmla="*/ 0 w 27"/>
                <a:gd name="T7" fmla="*/ 26 h 26"/>
              </a:gdLst>
              <a:ahLst/>
              <a:cxnLst>
                <a:cxn ang="0">
                  <a:pos x="T0" y="T1"/>
                </a:cxn>
                <a:cxn ang="0">
                  <a:pos x="T2" y="T3"/>
                </a:cxn>
                <a:cxn ang="0">
                  <a:pos x="T4" y="T5"/>
                </a:cxn>
                <a:cxn ang="0">
                  <a:pos x="T6" y="T7"/>
                </a:cxn>
              </a:cxnLst>
              <a:rect l="0" t="0" r="r" b="b"/>
              <a:pathLst>
                <a:path w="27" h="26">
                  <a:moveTo>
                    <a:pt x="27" y="0"/>
                  </a:moveTo>
                  <a:lnTo>
                    <a:pt x="27" y="0"/>
                  </a:lnTo>
                  <a:lnTo>
                    <a:pt x="27" y="26"/>
                  </a:lnTo>
                  <a:lnTo>
                    <a:pt x="0" y="26"/>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787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xit" presetSubtype="0" fill="hold" nodeType="withEffect">
                                  <p:stCondLst>
                                    <p:cond delay="500"/>
                                  </p:stCondLst>
                                  <p:childTnLst>
                                    <p:animEffect transition="out" filter="fade">
                                      <p:cBhvr>
                                        <p:cTn id="9" dur="500"/>
                                        <p:tgtEl>
                                          <p:spTgt spid="127"/>
                                        </p:tgtEl>
                                      </p:cBhvr>
                                    </p:animEffect>
                                    <p:set>
                                      <p:cBhvr>
                                        <p:cTn id="10" dur="1" fill="hold">
                                          <p:stCondLst>
                                            <p:cond delay="499"/>
                                          </p:stCondLst>
                                        </p:cTn>
                                        <p:tgtEl>
                                          <p:spTgt spid="12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63" presetClass="path" presetSubtype="0" accel="50000" fill="hold" nodeType="afterEffect">
                                  <p:stCondLst>
                                    <p:cond delay="0"/>
                                  </p:stCondLst>
                                  <p:childTnLst>
                                    <p:animMotion origin="layout" path="M -8.33333E-7 -3.33333E-6 L 0.18151 -0.32361 " pathEditMode="relative" rAng="0" ptsTypes="AA">
                                      <p:cBhvr>
                                        <p:cTn id="16" dur="2000" fill="hold"/>
                                        <p:tgtEl>
                                          <p:spTgt spid="2"/>
                                        </p:tgtEl>
                                        <p:attrNameLst>
                                          <p:attrName>ppt_x</p:attrName>
                                          <p:attrName>ppt_y</p:attrName>
                                        </p:attrNameLst>
                                      </p:cBhvr>
                                      <p:rCtr x="9076" y="-16181"/>
                                    </p:animMotion>
                                  </p:childTnLst>
                                </p:cTn>
                              </p:par>
                              <p:par>
                                <p:cTn id="17" presetID="10" presetClass="exit" presetSubtype="0" fill="hold" nodeType="withEffect">
                                  <p:stCondLst>
                                    <p:cond delay="175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7A17BA1-A63C-7A4C-903F-0B3A252B8954}"/>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9C7022F8-7B84-5742-BBF3-3C8E603CEC62}"/>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1AF0CB79-6C4E-1D45-BE19-AF88F38CA662}"/>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34" name="TextBox 33">
            <a:extLst>
              <a:ext uri="{FF2B5EF4-FFF2-40B4-BE49-F238E27FC236}">
                <a16:creationId xmlns:a16="http://schemas.microsoft.com/office/drawing/2014/main" id="{6F847DE1-A798-664D-BDD4-86DE581C005B}"/>
              </a:ext>
            </a:extLst>
          </p:cNvPr>
          <p:cNvSpPr txBox="1"/>
          <p:nvPr/>
        </p:nvSpPr>
        <p:spPr>
          <a:xfrm>
            <a:off x="435772" y="1574369"/>
            <a:ext cx="4390752" cy="1104470"/>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Deliver new features quickly using integrated developer tools that enable everyone to stay on track during sprints, collaborate in real-time, and fix a bug from anywhere.</a:t>
            </a:r>
          </a:p>
        </p:txBody>
      </p:sp>
      <p:sp>
        <p:nvSpPr>
          <p:cNvPr id="35" name="Rectangle 34">
            <a:extLst>
              <a:ext uri="{FF2B5EF4-FFF2-40B4-BE49-F238E27FC236}">
                <a16:creationId xmlns:a16="http://schemas.microsoft.com/office/drawing/2014/main" id="{015C01B6-A28B-C74C-A0B0-1B224E9329E2}"/>
              </a:ext>
            </a:extLst>
          </p:cNvPr>
          <p:cNvSpPr/>
          <p:nvPr/>
        </p:nvSpPr>
        <p:spPr>
          <a:xfrm>
            <a:off x="435771" y="996994"/>
            <a:ext cx="2226572"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Engineering</a:t>
            </a:r>
          </a:p>
        </p:txBody>
      </p:sp>
      <p:grpSp>
        <p:nvGrpSpPr>
          <p:cNvPr id="36" name="Group 35">
            <a:extLst>
              <a:ext uri="{FF2B5EF4-FFF2-40B4-BE49-F238E27FC236}">
                <a16:creationId xmlns:a16="http://schemas.microsoft.com/office/drawing/2014/main" id="{56904419-44D6-0B4D-BE8E-BFB0BB6CCB16}"/>
              </a:ext>
            </a:extLst>
          </p:cNvPr>
          <p:cNvGrpSpPr/>
          <p:nvPr/>
        </p:nvGrpSpPr>
        <p:grpSpPr>
          <a:xfrm>
            <a:off x="435772" y="197968"/>
            <a:ext cx="452674" cy="452674"/>
            <a:chOff x="2192172" y="276720"/>
            <a:chExt cx="295169" cy="295169"/>
          </a:xfrm>
        </p:grpSpPr>
        <p:sp>
          <p:nvSpPr>
            <p:cNvPr id="37" name="Oval 36">
              <a:extLst>
                <a:ext uri="{FF2B5EF4-FFF2-40B4-BE49-F238E27FC236}">
                  <a16:creationId xmlns:a16="http://schemas.microsoft.com/office/drawing/2014/main" id="{1FFB9F58-2F54-7E47-9CFF-81D2356F7059}"/>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26">
              <a:extLst>
                <a:ext uri="{FF2B5EF4-FFF2-40B4-BE49-F238E27FC236}">
                  <a16:creationId xmlns:a16="http://schemas.microsoft.com/office/drawing/2014/main" id="{47C202BE-D5B3-0045-97AD-C2CA377E968F}"/>
                </a:ext>
              </a:extLst>
            </p:cNvPr>
            <p:cNvGrpSpPr>
              <a:grpSpLocks noChangeAspect="1"/>
            </p:cNvGrpSpPr>
            <p:nvPr/>
          </p:nvGrpSpPr>
          <p:grpSpPr bwMode="auto">
            <a:xfrm>
              <a:off x="2260453" y="348791"/>
              <a:ext cx="182053" cy="159793"/>
              <a:chOff x="3291" y="834"/>
              <a:chExt cx="229" cy="201"/>
            </a:xfrm>
            <a:solidFill>
              <a:schemeClr val="bg1"/>
            </a:solidFill>
          </p:grpSpPr>
          <p:sp>
            <p:nvSpPr>
              <p:cNvPr id="42" name="Freeform 27">
                <a:extLst>
                  <a:ext uri="{FF2B5EF4-FFF2-40B4-BE49-F238E27FC236}">
                    <a16:creationId xmlns:a16="http://schemas.microsoft.com/office/drawing/2014/main" id="{4C2682C9-C9E0-F64C-9C7C-A392FD0FA0C1}"/>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8">
                <a:extLst>
                  <a:ext uri="{FF2B5EF4-FFF2-40B4-BE49-F238E27FC236}">
                    <a16:creationId xmlns:a16="http://schemas.microsoft.com/office/drawing/2014/main" id="{55129929-FED1-F545-9B62-1F72AB894C23}"/>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
                <a:extLst>
                  <a:ext uri="{FF2B5EF4-FFF2-40B4-BE49-F238E27FC236}">
                    <a16:creationId xmlns:a16="http://schemas.microsoft.com/office/drawing/2014/main" id="{0D930B7B-8F5E-AF49-8765-F512E59FD0EE}"/>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0">
                <a:extLst>
                  <a:ext uri="{FF2B5EF4-FFF2-40B4-BE49-F238E27FC236}">
                    <a16:creationId xmlns:a16="http://schemas.microsoft.com/office/drawing/2014/main" id="{7E8619E6-0465-7F4E-B540-500009CB9F02}"/>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1">
                <a:extLst>
                  <a:ext uri="{FF2B5EF4-FFF2-40B4-BE49-F238E27FC236}">
                    <a16:creationId xmlns:a16="http://schemas.microsoft.com/office/drawing/2014/main" id="{08E7CEEB-79D3-BC44-B407-2F2A8A20F9B2}"/>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2">
                <a:extLst>
                  <a:ext uri="{FF2B5EF4-FFF2-40B4-BE49-F238E27FC236}">
                    <a16:creationId xmlns:a16="http://schemas.microsoft.com/office/drawing/2014/main" id="{98BFEEA8-8F04-6F40-893A-963C3B24DCD8}"/>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7" name="TextBox 116">
            <a:extLst>
              <a:ext uri="{FF2B5EF4-FFF2-40B4-BE49-F238E27FC236}">
                <a16:creationId xmlns:a16="http://schemas.microsoft.com/office/drawing/2014/main" id="{7E069800-2CBB-0E4E-A391-EE43F98F0DA1}"/>
              </a:ext>
            </a:extLst>
          </p:cNvPr>
          <p:cNvSpPr txBox="1"/>
          <p:nvPr/>
        </p:nvSpPr>
        <p:spPr>
          <a:xfrm>
            <a:off x="443060" y="2855775"/>
            <a:ext cx="4572558" cy="2436564"/>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Track documents and plans with integrations in Files</a:t>
            </a:r>
          </a:p>
          <a:p>
            <a:pPr marL="236538" lvl="1" indent="119063" defTabSz="914377">
              <a:spcAft>
                <a:spcPts val="800"/>
              </a:spcAft>
              <a:buFont typeface="Arial" panose="020B0604020202020204" pitchFamily="34" charset="0"/>
              <a:buChar char="•"/>
            </a:pPr>
            <a:r>
              <a:rPr lang="en-US" sz="1100">
                <a:solidFill>
                  <a:srgbClr val="000000"/>
                </a:solidFill>
              </a:rPr>
              <a:t>Follow project plans in Wrike</a:t>
            </a:r>
          </a:p>
          <a:p>
            <a:pPr marL="236538" lvl="1" indent="119063" defTabSz="914377">
              <a:spcAft>
                <a:spcPts val="800"/>
              </a:spcAft>
              <a:buFont typeface="Arial" panose="020B0604020202020204" pitchFamily="34" charset="0"/>
              <a:buChar char="•"/>
            </a:pPr>
            <a:r>
              <a:rPr lang="en-US" sz="1100">
                <a:solidFill>
                  <a:srgbClr val="000000"/>
                </a:solidFill>
              </a:rPr>
              <a:t>Resolve tickets in Zendesk</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Schedule</a:t>
            </a:r>
            <a:r>
              <a:rPr lang="en-US" sz="1200">
                <a:latin typeface="Segoe UI" panose="020B0502040204020203" pitchFamily="34" charset="0"/>
                <a:cs typeface="Segoe UI" panose="020B0502040204020203" pitchFamily="34" charset="0"/>
              </a:rPr>
              <a:t> </a:t>
            </a:r>
            <a:r>
              <a:rPr lang="en-US" sz="1200">
                <a:solidFill>
                  <a:prstClr val="black"/>
                </a:solidFill>
                <a:latin typeface="Segoe UI" panose="020B0502040204020203" pitchFamily="34" charset="0"/>
                <a:cs typeface="Segoe UI" panose="020B0502040204020203" pitchFamily="34" charset="0"/>
              </a:rPr>
              <a:t>team meetings, ex. Weekly stand up</a:t>
            </a:r>
            <a:endParaRPr lang="en-US" sz="1200" b="1">
              <a:solidFill>
                <a:prstClr val="black"/>
              </a:solidFill>
              <a:latin typeface="Segoe UI" panose="020B0502040204020203" pitchFamily="34" charset="0"/>
              <a:cs typeface="Segoe UI" panose="020B0502040204020203" pitchFamily="34" charset="0"/>
            </a:endParaRP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Share </a:t>
            </a:r>
            <a:r>
              <a:rPr lang="en-US" sz="1200">
                <a:latin typeface="Segoe UI" panose="020B0502040204020203" pitchFamily="34" charset="0"/>
                <a:cs typeface="Segoe UI" panose="020B0502040204020203" pitchFamily="34" charset="0"/>
              </a:rPr>
              <a:t>the latest files by uploading directly to relevant channels</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Pin</a:t>
            </a:r>
            <a:r>
              <a:rPr lang="en-US" sz="1200" b="1">
                <a:solidFill>
                  <a:srgbClr val="5558AF"/>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tabs for quick visibility to apps and services your team uses</a:t>
            </a:r>
          </a:p>
        </p:txBody>
      </p:sp>
      <p:pic>
        <p:nvPicPr>
          <p:cNvPr id="120" name="Picture 119">
            <a:extLst>
              <a:ext uri="{FF2B5EF4-FFF2-40B4-BE49-F238E27FC236}">
                <a16:creationId xmlns:a16="http://schemas.microsoft.com/office/drawing/2014/main" id="{D93AAABF-C746-6D44-89EC-01192ECB69E8}"/>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sp>
        <p:nvSpPr>
          <p:cNvPr id="177" name="Rectangle 176">
            <a:extLst>
              <a:ext uri="{FF2B5EF4-FFF2-40B4-BE49-F238E27FC236}">
                <a16:creationId xmlns:a16="http://schemas.microsoft.com/office/drawing/2014/main" id="{7992A26F-2CAF-5C4E-A943-326080780754}"/>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8" name="TextBox 177">
            <a:extLst>
              <a:ext uri="{FF2B5EF4-FFF2-40B4-BE49-F238E27FC236}">
                <a16:creationId xmlns:a16="http://schemas.microsoft.com/office/drawing/2014/main" id="{07001C2E-AF56-5541-B563-ACA0D7944C7A}"/>
              </a:ext>
            </a:extLst>
          </p:cNvPr>
          <p:cNvSpPr txBox="1"/>
          <p:nvPr/>
        </p:nvSpPr>
        <p:spPr>
          <a:xfrm>
            <a:off x="6053711" y="1000157"/>
            <a:ext cx="1589811" cy="2184765"/>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Engineering</a:t>
            </a:r>
          </a:p>
          <a:p>
            <a:pPr defTabSz="914377">
              <a:lnSpc>
                <a:spcPct val="200000"/>
              </a:lnSpc>
            </a:pPr>
            <a:r>
              <a:rPr lang="en-US" sz="1000">
                <a:cs typeface="Segoe UI Semibold" panose="020B0502040204020203" pitchFamily="34" charset="0"/>
              </a:rPr>
              <a:t>General</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Feature releases</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Testing</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Feedback</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Competitive information</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Research</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79" name="TextBox 178">
            <a:extLst>
              <a:ext uri="{FF2B5EF4-FFF2-40B4-BE49-F238E27FC236}">
                <a16:creationId xmlns:a16="http://schemas.microsoft.com/office/drawing/2014/main" id="{6A56B329-6E6A-1048-B958-4EDBA2556883}"/>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Zendesk</a:t>
            </a:r>
          </a:p>
        </p:txBody>
      </p:sp>
      <p:pic>
        <p:nvPicPr>
          <p:cNvPr id="185" name="Picture 184">
            <a:extLst>
              <a:ext uri="{FF2B5EF4-FFF2-40B4-BE49-F238E27FC236}">
                <a16:creationId xmlns:a16="http://schemas.microsoft.com/office/drawing/2014/main" id="{F8AD96E1-3040-6142-8FF4-0DE44166C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186" name="Rounded Rectangle 81">
            <a:extLst>
              <a:ext uri="{FF2B5EF4-FFF2-40B4-BE49-F238E27FC236}">
                <a16:creationId xmlns:a16="http://schemas.microsoft.com/office/drawing/2014/main" id="{A5FB3E65-C3AC-E64E-BD98-F8D83B5C9162}"/>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7" name="Rounded Rectangle 82">
            <a:extLst>
              <a:ext uri="{FF2B5EF4-FFF2-40B4-BE49-F238E27FC236}">
                <a16:creationId xmlns:a16="http://schemas.microsoft.com/office/drawing/2014/main" id="{B0B59DC2-A2C7-B046-907B-F3EF73890F3F}"/>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8" name="TextBox 187">
            <a:extLst>
              <a:ext uri="{FF2B5EF4-FFF2-40B4-BE49-F238E27FC236}">
                <a16:creationId xmlns:a16="http://schemas.microsoft.com/office/drawing/2014/main" id="{9BFA1D02-5415-A541-971E-5A28E77900E7}"/>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Word</a:t>
            </a:r>
          </a:p>
        </p:txBody>
      </p:sp>
      <p:sp>
        <p:nvSpPr>
          <p:cNvPr id="189" name="TextBox 188">
            <a:extLst>
              <a:ext uri="{FF2B5EF4-FFF2-40B4-BE49-F238E27FC236}">
                <a16:creationId xmlns:a16="http://schemas.microsoft.com/office/drawing/2014/main" id="{C2AEB2E5-555D-864D-BB38-808BB9BC4A90}"/>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Zendesk</a:t>
            </a:r>
          </a:p>
        </p:txBody>
      </p:sp>
      <p:sp>
        <p:nvSpPr>
          <p:cNvPr id="192" name="TextBox 191">
            <a:extLst>
              <a:ext uri="{FF2B5EF4-FFF2-40B4-BE49-F238E27FC236}">
                <a16:creationId xmlns:a16="http://schemas.microsoft.com/office/drawing/2014/main" id="{4700451E-A0E2-2A40-AA50-0925D022E92B}"/>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Wrike</a:t>
            </a:r>
          </a:p>
        </p:txBody>
      </p:sp>
      <p:sp>
        <p:nvSpPr>
          <p:cNvPr id="193" name="Rounded Rectangle 81">
            <a:extLst>
              <a:ext uri="{FF2B5EF4-FFF2-40B4-BE49-F238E27FC236}">
                <a16:creationId xmlns:a16="http://schemas.microsoft.com/office/drawing/2014/main" id="{123A5907-F0B8-554F-8D03-CE8916DB201A}"/>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6" name="Picture 195">
            <a:extLst>
              <a:ext uri="{FF2B5EF4-FFF2-40B4-BE49-F238E27FC236}">
                <a16:creationId xmlns:a16="http://schemas.microsoft.com/office/drawing/2014/main" id="{07D9772F-AFEB-C341-9D0F-D8DD02DC7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pic>
        <p:nvPicPr>
          <p:cNvPr id="55" name="Graphic 54">
            <a:extLst>
              <a:ext uri="{FF2B5EF4-FFF2-40B4-BE49-F238E27FC236}">
                <a16:creationId xmlns:a16="http://schemas.microsoft.com/office/drawing/2014/main" id="{146DEF15-9CF3-DA46-98F9-1D464F84C8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2172" y="2481157"/>
            <a:ext cx="541547" cy="541547"/>
          </a:xfrm>
          <a:prstGeom prst="rect">
            <a:avLst/>
          </a:prstGeom>
        </p:spPr>
      </p:pic>
      <p:pic>
        <p:nvPicPr>
          <p:cNvPr id="59" name="Picture 58">
            <a:extLst>
              <a:ext uri="{FF2B5EF4-FFF2-40B4-BE49-F238E27FC236}">
                <a16:creationId xmlns:a16="http://schemas.microsoft.com/office/drawing/2014/main" id="{BF42B02E-6080-4F49-B668-1945D9067656}"/>
              </a:ext>
            </a:extLst>
          </p:cNvPr>
          <p:cNvPicPr>
            <a:picLocks noChangeAspect="1"/>
          </p:cNvPicPr>
          <p:nvPr/>
        </p:nvPicPr>
        <p:blipFill rotWithShape="1">
          <a:blip r:embed="rId8"/>
          <a:srcRect l="21851" r="21851" b="40497"/>
          <a:stretch/>
        </p:blipFill>
        <p:spPr>
          <a:xfrm>
            <a:off x="9373807" y="2664151"/>
            <a:ext cx="283616" cy="213830"/>
          </a:xfrm>
          <a:prstGeom prst="rect">
            <a:avLst/>
          </a:prstGeom>
        </p:spPr>
      </p:pic>
      <p:pic>
        <p:nvPicPr>
          <p:cNvPr id="2050" name="Picture 2" descr="Brandfolder: Integration with Wrike">
            <a:extLst>
              <a:ext uri="{FF2B5EF4-FFF2-40B4-BE49-F238E27FC236}">
                <a16:creationId xmlns:a16="http://schemas.microsoft.com/office/drawing/2014/main" id="{BF5087C3-B46F-9041-A230-4A616DD4B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707" y="2664151"/>
            <a:ext cx="335813" cy="2110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29831CC-E1FA-CA4B-B38A-CE8D78D386C5}"/>
              </a:ext>
            </a:extLst>
          </p:cNvPr>
          <p:cNvPicPr>
            <a:picLocks noChangeAspect="1"/>
          </p:cNvPicPr>
          <p:nvPr/>
        </p:nvPicPr>
        <p:blipFill rotWithShape="1">
          <a:blip r:embed="rId8"/>
          <a:srcRect l="21851" r="21851" b="40497"/>
          <a:stretch/>
        </p:blipFill>
        <p:spPr>
          <a:xfrm>
            <a:off x="9373807" y="2664151"/>
            <a:ext cx="283616" cy="213830"/>
          </a:xfrm>
          <a:prstGeom prst="rect">
            <a:avLst/>
          </a:prstGeom>
        </p:spPr>
      </p:pic>
      <p:grpSp>
        <p:nvGrpSpPr>
          <p:cNvPr id="197" name="Group 196">
            <a:extLst>
              <a:ext uri="{FF2B5EF4-FFF2-40B4-BE49-F238E27FC236}">
                <a16:creationId xmlns:a16="http://schemas.microsoft.com/office/drawing/2014/main" id="{AAB46592-780C-5A40-A563-BA49ACE16EA1}"/>
              </a:ext>
            </a:extLst>
          </p:cNvPr>
          <p:cNvGrpSpPr/>
          <p:nvPr/>
        </p:nvGrpSpPr>
        <p:grpSpPr>
          <a:xfrm>
            <a:off x="9329736" y="2583810"/>
            <a:ext cx="371758" cy="371756"/>
            <a:chOff x="3028634" y="1877895"/>
            <a:chExt cx="984571" cy="984569"/>
          </a:xfrm>
        </p:grpSpPr>
        <p:sp>
          <p:nvSpPr>
            <p:cNvPr id="198" name="Oval 197">
              <a:extLst>
                <a:ext uri="{FF2B5EF4-FFF2-40B4-BE49-F238E27FC236}">
                  <a16:creationId xmlns:a16="http://schemas.microsoft.com/office/drawing/2014/main" id="{900D5E08-7CED-0542-B53A-5C1FDD89459E}"/>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9" name="Oval 198">
              <a:extLst>
                <a:ext uri="{FF2B5EF4-FFF2-40B4-BE49-F238E27FC236}">
                  <a16:creationId xmlns:a16="http://schemas.microsoft.com/office/drawing/2014/main" id="{15543E7D-A02B-374E-8AA0-F23D1E53E867}"/>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2" name="Group 18">
            <a:extLst>
              <a:ext uri="{FF2B5EF4-FFF2-40B4-BE49-F238E27FC236}">
                <a16:creationId xmlns:a16="http://schemas.microsoft.com/office/drawing/2014/main" id="{1206F7AB-7064-464D-AD03-B51DB9B00DA2}"/>
              </a:ext>
            </a:extLst>
          </p:cNvPr>
          <p:cNvGrpSpPr>
            <a:grpSpLocks noChangeAspect="1"/>
          </p:cNvGrpSpPr>
          <p:nvPr/>
        </p:nvGrpSpPr>
        <p:grpSpPr bwMode="auto">
          <a:xfrm>
            <a:off x="5833500" y="1142002"/>
            <a:ext cx="155993" cy="68996"/>
            <a:chOff x="2204" y="1874"/>
            <a:chExt cx="312" cy="138"/>
          </a:xfrm>
          <a:solidFill>
            <a:schemeClr val="bg1"/>
          </a:solidFill>
        </p:grpSpPr>
        <p:sp>
          <p:nvSpPr>
            <p:cNvPr id="53" name="Freeform 19">
              <a:extLst>
                <a:ext uri="{FF2B5EF4-FFF2-40B4-BE49-F238E27FC236}">
                  <a16:creationId xmlns:a16="http://schemas.microsoft.com/office/drawing/2014/main" id="{D313C7D4-0342-EA47-A575-3949D1F9CD31}"/>
                </a:ext>
              </a:extLst>
            </p:cNvPr>
            <p:cNvSpPr>
              <a:spLocks/>
            </p:cNvSpPr>
            <p:nvPr/>
          </p:nvSpPr>
          <p:spPr bwMode="auto">
            <a:xfrm>
              <a:off x="2426" y="1922"/>
              <a:ext cx="90" cy="90"/>
            </a:xfrm>
            <a:custGeom>
              <a:avLst/>
              <a:gdLst>
                <a:gd name="T0" fmla="*/ 69 w 90"/>
                <a:gd name="T1" fmla="*/ 0 h 90"/>
                <a:gd name="T2" fmla="*/ 90 w 90"/>
                <a:gd name="T3" fmla="*/ 21 h 90"/>
                <a:gd name="T4" fmla="*/ 21 w 90"/>
                <a:gd name="T5" fmla="*/ 90 h 90"/>
                <a:gd name="T6" fmla="*/ 0 w 90"/>
                <a:gd name="T7" fmla="*/ 69 h 90"/>
                <a:gd name="T8" fmla="*/ 69 w 90"/>
                <a:gd name="T9" fmla="*/ 0 h 90"/>
              </a:gdLst>
              <a:ahLst/>
              <a:cxnLst>
                <a:cxn ang="0">
                  <a:pos x="T0" y="T1"/>
                </a:cxn>
                <a:cxn ang="0">
                  <a:pos x="T2" y="T3"/>
                </a:cxn>
                <a:cxn ang="0">
                  <a:pos x="T4" y="T5"/>
                </a:cxn>
                <a:cxn ang="0">
                  <a:pos x="T6" y="T7"/>
                </a:cxn>
                <a:cxn ang="0">
                  <a:pos x="T8" y="T9"/>
                </a:cxn>
              </a:cxnLst>
              <a:rect l="0" t="0" r="r" b="b"/>
              <a:pathLst>
                <a:path w="90" h="90">
                  <a:moveTo>
                    <a:pt x="69" y="0"/>
                  </a:moveTo>
                  <a:lnTo>
                    <a:pt x="90" y="21"/>
                  </a:lnTo>
                  <a:lnTo>
                    <a:pt x="21" y="90"/>
                  </a:lnTo>
                  <a:lnTo>
                    <a:pt x="0" y="6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Freeform 20">
              <a:extLst>
                <a:ext uri="{FF2B5EF4-FFF2-40B4-BE49-F238E27FC236}">
                  <a16:creationId xmlns:a16="http://schemas.microsoft.com/office/drawing/2014/main" id="{C1F4E3D1-527B-B445-8EA4-CCD5F109DD8E}"/>
                </a:ext>
              </a:extLst>
            </p:cNvPr>
            <p:cNvSpPr>
              <a:spLocks/>
            </p:cNvSpPr>
            <p:nvPr/>
          </p:nvSpPr>
          <p:spPr bwMode="auto">
            <a:xfrm>
              <a:off x="2426" y="1874"/>
              <a:ext cx="90" cy="90"/>
            </a:xfrm>
            <a:custGeom>
              <a:avLst/>
              <a:gdLst>
                <a:gd name="T0" fmla="*/ 90 w 90"/>
                <a:gd name="T1" fmla="*/ 69 h 90"/>
                <a:gd name="T2" fmla="*/ 69 w 90"/>
                <a:gd name="T3" fmla="*/ 90 h 90"/>
                <a:gd name="T4" fmla="*/ 0 w 90"/>
                <a:gd name="T5" fmla="*/ 21 h 90"/>
                <a:gd name="T6" fmla="*/ 21 w 90"/>
                <a:gd name="T7" fmla="*/ 0 h 90"/>
                <a:gd name="T8" fmla="*/ 90 w 90"/>
                <a:gd name="T9" fmla="*/ 69 h 90"/>
              </a:gdLst>
              <a:ahLst/>
              <a:cxnLst>
                <a:cxn ang="0">
                  <a:pos x="T0" y="T1"/>
                </a:cxn>
                <a:cxn ang="0">
                  <a:pos x="T2" y="T3"/>
                </a:cxn>
                <a:cxn ang="0">
                  <a:pos x="T4" y="T5"/>
                </a:cxn>
                <a:cxn ang="0">
                  <a:pos x="T6" y="T7"/>
                </a:cxn>
                <a:cxn ang="0">
                  <a:pos x="T8" y="T9"/>
                </a:cxn>
              </a:cxnLst>
              <a:rect l="0" t="0" r="r" b="b"/>
              <a:pathLst>
                <a:path w="90" h="90">
                  <a:moveTo>
                    <a:pt x="90" y="69"/>
                  </a:moveTo>
                  <a:lnTo>
                    <a:pt x="69" y="90"/>
                  </a:lnTo>
                  <a:lnTo>
                    <a:pt x="0" y="21"/>
                  </a:lnTo>
                  <a:lnTo>
                    <a:pt x="21" y="0"/>
                  </a:lnTo>
                  <a:lnTo>
                    <a:pt x="9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6" name="Freeform 21">
              <a:extLst>
                <a:ext uri="{FF2B5EF4-FFF2-40B4-BE49-F238E27FC236}">
                  <a16:creationId xmlns:a16="http://schemas.microsoft.com/office/drawing/2014/main" id="{A2C3910D-7DF3-E04E-BD27-104160CB6A65}"/>
                </a:ext>
              </a:extLst>
            </p:cNvPr>
            <p:cNvSpPr>
              <a:spLocks/>
            </p:cNvSpPr>
            <p:nvPr/>
          </p:nvSpPr>
          <p:spPr bwMode="auto">
            <a:xfrm>
              <a:off x="2204" y="1922"/>
              <a:ext cx="90" cy="90"/>
            </a:xfrm>
            <a:custGeom>
              <a:avLst/>
              <a:gdLst>
                <a:gd name="T0" fmla="*/ 21 w 90"/>
                <a:gd name="T1" fmla="*/ 0 h 90"/>
                <a:gd name="T2" fmla="*/ 0 w 90"/>
                <a:gd name="T3" fmla="*/ 21 h 90"/>
                <a:gd name="T4" fmla="*/ 69 w 90"/>
                <a:gd name="T5" fmla="*/ 90 h 90"/>
                <a:gd name="T6" fmla="*/ 90 w 90"/>
                <a:gd name="T7" fmla="*/ 69 h 90"/>
                <a:gd name="T8" fmla="*/ 21 w 90"/>
                <a:gd name="T9" fmla="*/ 0 h 90"/>
              </a:gdLst>
              <a:ahLst/>
              <a:cxnLst>
                <a:cxn ang="0">
                  <a:pos x="T0" y="T1"/>
                </a:cxn>
                <a:cxn ang="0">
                  <a:pos x="T2" y="T3"/>
                </a:cxn>
                <a:cxn ang="0">
                  <a:pos x="T4" y="T5"/>
                </a:cxn>
                <a:cxn ang="0">
                  <a:pos x="T6" y="T7"/>
                </a:cxn>
                <a:cxn ang="0">
                  <a:pos x="T8" y="T9"/>
                </a:cxn>
              </a:cxnLst>
              <a:rect l="0" t="0" r="r" b="b"/>
              <a:pathLst>
                <a:path w="90" h="90">
                  <a:moveTo>
                    <a:pt x="21" y="0"/>
                  </a:moveTo>
                  <a:lnTo>
                    <a:pt x="0" y="21"/>
                  </a:lnTo>
                  <a:lnTo>
                    <a:pt x="69" y="90"/>
                  </a:lnTo>
                  <a:lnTo>
                    <a:pt x="90" y="6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7" name="Freeform 22">
              <a:extLst>
                <a:ext uri="{FF2B5EF4-FFF2-40B4-BE49-F238E27FC236}">
                  <a16:creationId xmlns:a16="http://schemas.microsoft.com/office/drawing/2014/main" id="{DF38857F-A5DF-9246-ADA1-D26E2494AC52}"/>
                </a:ext>
              </a:extLst>
            </p:cNvPr>
            <p:cNvSpPr>
              <a:spLocks/>
            </p:cNvSpPr>
            <p:nvPr/>
          </p:nvSpPr>
          <p:spPr bwMode="auto">
            <a:xfrm>
              <a:off x="2204" y="1874"/>
              <a:ext cx="90" cy="90"/>
            </a:xfrm>
            <a:custGeom>
              <a:avLst/>
              <a:gdLst>
                <a:gd name="T0" fmla="*/ 0 w 90"/>
                <a:gd name="T1" fmla="*/ 69 h 90"/>
                <a:gd name="T2" fmla="*/ 21 w 90"/>
                <a:gd name="T3" fmla="*/ 90 h 90"/>
                <a:gd name="T4" fmla="*/ 90 w 90"/>
                <a:gd name="T5" fmla="*/ 21 h 90"/>
                <a:gd name="T6" fmla="*/ 69 w 90"/>
                <a:gd name="T7" fmla="*/ 0 h 90"/>
                <a:gd name="T8" fmla="*/ 0 w 90"/>
                <a:gd name="T9" fmla="*/ 69 h 90"/>
              </a:gdLst>
              <a:ahLst/>
              <a:cxnLst>
                <a:cxn ang="0">
                  <a:pos x="T0" y="T1"/>
                </a:cxn>
                <a:cxn ang="0">
                  <a:pos x="T2" y="T3"/>
                </a:cxn>
                <a:cxn ang="0">
                  <a:pos x="T4" y="T5"/>
                </a:cxn>
                <a:cxn ang="0">
                  <a:pos x="T6" y="T7"/>
                </a:cxn>
                <a:cxn ang="0">
                  <a:pos x="T8" y="T9"/>
                </a:cxn>
              </a:cxnLst>
              <a:rect l="0" t="0" r="r" b="b"/>
              <a:pathLst>
                <a:path w="90" h="90">
                  <a:moveTo>
                    <a:pt x="0" y="69"/>
                  </a:moveTo>
                  <a:lnTo>
                    <a:pt x="21" y="90"/>
                  </a:lnTo>
                  <a:lnTo>
                    <a:pt x="90" y="21"/>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Oval 23">
              <a:extLst>
                <a:ext uri="{FF2B5EF4-FFF2-40B4-BE49-F238E27FC236}">
                  <a16:creationId xmlns:a16="http://schemas.microsoft.com/office/drawing/2014/main" id="{9FBF7A58-F524-A14A-B9B5-E20994281929}"/>
                </a:ext>
              </a:extLst>
            </p:cNvPr>
            <p:cNvSpPr>
              <a:spLocks noChangeArrowheads="1"/>
            </p:cNvSpPr>
            <p:nvPr/>
          </p:nvSpPr>
          <p:spPr bwMode="auto">
            <a:xfrm>
              <a:off x="2345" y="192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0" name="Oval 24">
              <a:extLst>
                <a:ext uri="{FF2B5EF4-FFF2-40B4-BE49-F238E27FC236}">
                  <a16:creationId xmlns:a16="http://schemas.microsoft.com/office/drawing/2014/main" id="{240A8C5D-9204-CE49-A4BC-EB290E9A8BB9}"/>
                </a:ext>
              </a:extLst>
            </p:cNvPr>
            <p:cNvSpPr>
              <a:spLocks noChangeArrowheads="1"/>
            </p:cNvSpPr>
            <p:nvPr/>
          </p:nvSpPr>
          <p:spPr bwMode="auto">
            <a:xfrm>
              <a:off x="2389" y="1928"/>
              <a:ext cx="29" cy="30"/>
            </a:xfrm>
            <a:prstGeom prst="ellipse">
              <a:avLst/>
            </a:pr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1" name="Oval 25">
              <a:extLst>
                <a:ext uri="{FF2B5EF4-FFF2-40B4-BE49-F238E27FC236}">
                  <a16:creationId xmlns:a16="http://schemas.microsoft.com/office/drawing/2014/main" id="{F4EBD908-D8E4-E142-A8C9-A0325C459235}"/>
                </a:ext>
              </a:extLst>
            </p:cNvPr>
            <p:cNvSpPr>
              <a:spLocks noChangeArrowheads="1"/>
            </p:cNvSpPr>
            <p:nvPr/>
          </p:nvSpPr>
          <p:spPr bwMode="auto">
            <a:xfrm>
              <a:off x="2302" y="192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1" name="Group 18">
            <a:extLst>
              <a:ext uri="{FF2B5EF4-FFF2-40B4-BE49-F238E27FC236}">
                <a16:creationId xmlns:a16="http://schemas.microsoft.com/office/drawing/2014/main" id="{B39B4CF3-489B-AF49-A3D6-FB157268A56A}"/>
              </a:ext>
            </a:extLst>
          </p:cNvPr>
          <p:cNvGrpSpPr>
            <a:grpSpLocks noChangeAspect="1"/>
          </p:cNvGrpSpPr>
          <p:nvPr/>
        </p:nvGrpSpPr>
        <p:grpSpPr bwMode="auto">
          <a:xfrm>
            <a:off x="8424300" y="505465"/>
            <a:ext cx="155993" cy="68996"/>
            <a:chOff x="2204" y="1874"/>
            <a:chExt cx="312" cy="138"/>
          </a:xfrm>
          <a:solidFill>
            <a:schemeClr val="bg1"/>
          </a:solidFill>
        </p:grpSpPr>
        <p:sp>
          <p:nvSpPr>
            <p:cNvPr id="62" name="Freeform 19">
              <a:extLst>
                <a:ext uri="{FF2B5EF4-FFF2-40B4-BE49-F238E27FC236}">
                  <a16:creationId xmlns:a16="http://schemas.microsoft.com/office/drawing/2014/main" id="{CE14229F-3DDE-FD42-9F1E-978A243135DC}"/>
                </a:ext>
              </a:extLst>
            </p:cNvPr>
            <p:cNvSpPr>
              <a:spLocks/>
            </p:cNvSpPr>
            <p:nvPr/>
          </p:nvSpPr>
          <p:spPr bwMode="auto">
            <a:xfrm>
              <a:off x="2426" y="1922"/>
              <a:ext cx="90" cy="90"/>
            </a:xfrm>
            <a:custGeom>
              <a:avLst/>
              <a:gdLst>
                <a:gd name="T0" fmla="*/ 69 w 90"/>
                <a:gd name="T1" fmla="*/ 0 h 90"/>
                <a:gd name="T2" fmla="*/ 90 w 90"/>
                <a:gd name="T3" fmla="*/ 21 h 90"/>
                <a:gd name="T4" fmla="*/ 21 w 90"/>
                <a:gd name="T5" fmla="*/ 90 h 90"/>
                <a:gd name="T6" fmla="*/ 0 w 90"/>
                <a:gd name="T7" fmla="*/ 69 h 90"/>
                <a:gd name="T8" fmla="*/ 69 w 90"/>
                <a:gd name="T9" fmla="*/ 0 h 90"/>
              </a:gdLst>
              <a:ahLst/>
              <a:cxnLst>
                <a:cxn ang="0">
                  <a:pos x="T0" y="T1"/>
                </a:cxn>
                <a:cxn ang="0">
                  <a:pos x="T2" y="T3"/>
                </a:cxn>
                <a:cxn ang="0">
                  <a:pos x="T4" y="T5"/>
                </a:cxn>
                <a:cxn ang="0">
                  <a:pos x="T6" y="T7"/>
                </a:cxn>
                <a:cxn ang="0">
                  <a:pos x="T8" y="T9"/>
                </a:cxn>
              </a:cxnLst>
              <a:rect l="0" t="0" r="r" b="b"/>
              <a:pathLst>
                <a:path w="90" h="90">
                  <a:moveTo>
                    <a:pt x="69" y="0"/>
                  </a:moveTo>
                  <a:lnTo>
                    <a:pt x="90" y="21"/>
                  </a:lnTo>
                  <a:lnTo>
                    <a:pt x="21" y="90"/>
                  </a:lnTo>
                  <a:lnTo>
                    <a:pt x="0" y="6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3" name="Freeform 20">
              <a:extLst>
                <a:ext uri="{FF2B5EF4-FFF2-40B4-BE49-F238E27FC236}">
                  <a16:creationId xmlns:a16="http://schemas.microsoft.com/office/drawing/2014/main" id="{D17B6182-D074-5440-81C7-C24FEF2E7423}"/>
                </a:ext>
              </a:extLst>
            </p:cNvPr>
            <p:cNvSpPr>
              <a:spLocks/>
            </p:cNvSpPr>
            <p:nvPr/>
          </p:nvSpPr>
          <p:spPr bwMode="auto">
            <a:xfrm>
              <a:off x="2426" y="1874"/>
              <a:ext cx="90" cy="90"/>
            </a:xfrm>
            <a:custGeom>
              <a:avLst/>
              <a:gdLst>
                <a:gd name="T0" fmla="*/ 90 w 90"/>
                <a:gd name="T1" fmla="*/ 69 h 90"/>
                <a:gd name="T2" fmla="*/ 69 w 90"/>
                <a:gd name="T3" fmla="*/ 90 h 90"/>
                <a:gd name="T4" fmla="*/ 0 w 90"/>
                <a:gd name="T5" fmla="*/ 21 h 90"/>
                <a:gd name="T6" fmla="*/ 21 w 90"/>
                <a:gd name="T7" fmla="*/ 0 h 90"/>
                <a:gd name="T8" fmla="*/ 90 w 90"/>
                <a:gd name="T9" fmla="*/ 69 h 90"/>
              </a:gdLst>
              <a:ahLst/>
              <a:cxnLst>
                <a:cxn ang="0">
                  <a:pos x="T0" y="T1"/>
                </a:cxn>
                <a:cxn ang="0">
                  <a:pos x="T2" y="T3"/>
                </a:cxn>
                <a:cxn ang="0">
                  <a:pos x="T4" y="T5"/>
                </a:cxn>
                <a:cxn ang="0">
                  <a:pos x="T6" y="T7"/>
                </a:cxn>
                <a:cxn ang="0">
                  <a:pos x="T8" y="T9"/>
                </a:cxn>
              </a:cxnLst>
              <a:rect l="0" t="0" r="r" b="b"/>
              <a:pathLst>
                <a:path w="90" h="90">
                  <a:moveTo>
                    <a:pt x="90" y="69"/>
                  </a:moveTo>
                  <a:lnTo>
                    <a:pt x="69" y="90"/>
                  </a:lnTo>
                  <a:lnTo>
                    <a:pt x="0" y="21"/>
                  </a:lnTo>
                  <a:lnTo>
                    <a:pt x="21" y="0"/>
                  </a:lnTo>
                  <a:lnTo>
                    <a:pt x="9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4" name="Freeform 21">
              <a:extLst>
                <a:ext uri="{FF2B5EF4-FFF2-40B4-BE49-F238E27FC236}">
                  <a16:creationId xmlns:a16="http://schemas.microsoft.com/office/drawing/2014/main" id="{0686B652-F12D-794F-AE6D-19EA24BE0D23}"/>
                </a:ext>
              </a:extLst>
            </p:cNvPr>
            <p:cNvSpPr>
              <a:spLocks/>
            </p:cNvSpPr>
            <p:nvPr/>
          </p:nvSpPr>
          <p:spPr bwMode="auto">
            <a:xfrm>
              <a:off x="2204" y="1922"/>
              <a:ext cx="90" cy="90"/>
            </a:xfrm>
            <a:custGeom>
              <a:avLst/>
              <a:gdLst>
                <a:gd name="T0" fmla="*/ 21 w 90"/>
                <a:gd name="T1" fmla="*/ 0 h 90"/>
                <a:gd name="T2" fmla="*/ 0 w 90"/>
                <a:gd name="T3" fmla="*/ 21 h 90"/>
                <a:gd name="T4" fmla="*/ 69 w 90"/>
                <a:gd name="T5" fmla="*/ 90 h 90"/>
                <a:gd name="T6" fmla="*/ 90 w 90"/>
                <a:gd name="T7" fmla="*/ 69 h 90"/>
                <a:gd name="T8" fmla="*/ 21 w 90"/>
                <a:gd name="T9" fmla="*/ 0 h 90"/>
              </a:gdLst>
              <a:ahLst/>
              <a:cxnLst>
                <a:cxn ang="0">
                  <a:pos x="T0" y="T1"/>
                </a:cxn>
                <a:cxn ang="0">
                  <a:pos x="T2" y="T3"/>
                </a:cxn>
                <a:cxn ang="0">
                  <a:pos x="T4" y="T5"/>
                </a:cxn>
                <a:cxn ang="0">
                  <a:pos x="T6" y="T7"/>
                </a:cxn>
                <a:cxn ang="0">
                  <a:pos x="T8" y="T9"/>
                </a:cxn>
              </a:cxnLst>
              <a:rect l="0" t="0" r="r" b="b"/>
              <a:pathLst>
                <a:path w="90" h="90">
                  <a:moveTo>
                    <a:pt x="21" y="0"/>
                  </a:moveTo>
                  <a:lnTo>
                    <a:pt x="0" y="21"/>
                  </a:lnTo>
                  <a:lnTo>
                    <a:pt x="69" y="90"/>
                  </a:lnTo>
                  <a:lnTo>
                    <a:pt x="90" y="6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 name="Freeform 22">
              <a:extLst>
                <a:ext uri="{FF2B5EF4-FFF2-40B4-BE49-F238E27FC236}">
                  <a16:creationId xmlns:a16="http://schemas.microsoft.com/office/drawing/2014/main" id="{7E1A3C21-FFB4-2A45-B7B7-3F89D0A7966A}"/>
                </a:ext>
              </a:extLst>
            </p:cNvPr>
            <p:cNvSpPr>
              <a:spLocks/>
            </p:cNvSpPr>
            <p:nvPr/>
          </p:nvSpPr>
          <p:spPr bwMode="auto">
            <a:xfrm>
              <a:off x="2204" y="1874"/>
              <a:ext cx="90" cy="90"/>
            </a:xfrm>
            <a:custGeom>
              <a:avLst/>
              <a:gdLst>
                <a:gd name="T0" fmla="*/ 0 w 90"/>
                <a:gd name="T1" fmla="*/ 69 h 90"/>
                <a:gd name="T2" fmla="*/ 21 w 90"/>
                <a:gd name="T3" fmla="*/ 90 h 90"/>
                <a:gd name="T4" fmla="*/ 90 w 90"/>
                <a:gd name="T5" fmla="*/ 21 h 90"/>
                <a:gd name="T6" fmla="*/ 69 w 90"/>
                <a:gd name="T7" fmla="*/ 0 h 90"/>
                <a:gd name="T8" fmla="*/ 0 w 90"/>
                <a:gd name="T9" fmla="*/ 69 h 90"/>
              </a:gdLst>
              <a:ahLst/>
              <a:cxnLst>
                <a:cxn ang="0">
                  <a:pos x="T0" y="T1"/>
                </a:cxn>
                <a:cxn ang="0">
                  <a:pos x="T2" y="T3"/>
                </a:cxn>
                <a:cxn ang="0">
                  <a:pos x="T4" y="T5"/>
                </a:cxn>
                <a:cxn ang="0">
                  <a:pos x="T6" y="T7"/>
                </a:cxn>
                <a:cxn ang="0">
                  <a:pos x="T8" y="T9"/>
                </a:cxn>
              </a:cxnLst>
              <a:rect l="0" t="0" r="r" b="b"/>
              <a:pathLst>
                <a:path w="90" h="90">
                  <a:moveTo>
                    <a:pt x="0" y="69"/>
                  </a:moveTo>
                  <a:lnTo>
                    <a:pt x="21" y="90"/>
                  </a:lnTo>
                  <a:lnTo>
                    <a:pt x="90" y="21"/>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 name="Oval 23">
              <a:extLst>
                <a:ext uri="{FF2B5EF4-FFF2-40B4-BE49-F238E27FC236}">
                  <a16:creationId xmlns:a16="http://schemas.microsoft.com/office/drawing/2014/main" id="{0B8527F9-0491-394A-846D-7B6F41779EA4}"/>
                </a:ext>
              </a:extLst>
            </p:cNvPr>
            <p:cNvSpPr>
              <a:spLocks noChangeArrowheads="1"/>
            </p:cNvSpPr>
            <p:nvPr/>
          </p:nvSpPr>
          <p:spPr bwMode="auto">
            <a:xfrm>
              <a:off x="2345" y="192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 name="Oval 24">
              <a:extLst>
                <a:ext uri="{FF2B5EF4-FFF2-40B4-BE49-F238E27FC236}">
                  <a16:creationId xmlns:a16="http://schemas.microsoft.com/office/drawing/2014/main" id="{E452B337-0E79-6049-BF39-2B2B5FDF8B4A}"/>
                </a:ext>
              </a:extLst>
            </p:cNvPr>
            <p:cNvSpPr>
              <a:spLocks noChangeArrowheads="1"/>
            </p:cNvSpPr>
            <p:nvPr/>
          </p:nvSpPr>
          <p:spPr bwMode="auto">
            <a:xfrm>
              <a:off x="2389" y="1928"/>
              <a:ext cx="29" cy="30"/>
            </a:xfrm>
            <a:prstGeom prst="ellipse">
              <a:avLst/>
            </a:pr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 name="Oval 25">
              <a:extLst>
                <a:ext uri="{FF2B5EF4-FFF2-40B4-BE49-F238E27FC236}">
                  <a16:creationId xmlns:a16="http://schemas.microsoft.com/office/drawing/2014/main" id="{D325C186-E8DD-AC45-A134-24FF64C0ABEA}"/>
                </a:ext>
              </a:extLst>
            </p:cNvPr>
            <p:cNvSpPr>
              <a:spLocks noChangeArrowheads="1"/>
            </p:cNvSpPr>
            <p:nvPr/>
          </p:nvSpPr>
          <p:spPr bwMode="auto">
            <a:xfrm>
              <a:off x="2302" y="192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43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par>
                                <p:cTn id="8" presetID="10" presetClass="exit" presetSubtype="0" fill="hold" nodeType="withEffect">
                                  <p:stCondLst>
                                    <p:cond delay="500"/>
                                  </p:stCondLst>
                                  <p:childTnLst>
                                    <p:animEffect transition="out" filter="fade">
                                      <p:cBhvr>
                                        <p:cTn id="9" dur="500"/>
                                        <p:tgtEl>
                                          <p:spTgt spid="197"/>
                                        </p:tgtEl>
                                      </p:cBhvr>
                                    </p:animEffect>
                                    <p:set>
                                      <p:cBhvr>
                                        <p:cTn id="10" dur="1" fill="hold">
                                          <p:stCondLst>
                                            <p:cond delay="499"/>
                                          </p:stCondLst>
                                        </p:cTn>
                                        <p:tgtEl>
                                          <p:spTgt spid="19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63" presetClass="path" presetSubtype="0" accel="50000" fill="hold" nodeType="afterEffect">
                                  <p:stCondLst>
                                    <p:cond delay="0"/>
                                  </p:stCondLst>
                                  <p:childTnLst>
                                    <p:animMotion origin="layout" path="M 1.25E-6 4.81481E-6 L 0.07982 -0.32315 " pathEditMode="relative" rAng="0" ptsTypes="AA">
                                      <p:cBhvr>
                                        <p:cTn id="16" dur="2000" fill="hold"/>
                                        <p:tgtEl>
                                          <p:spTgt spid="2"/>
                                        </p:tgtEl>
                                        <p:attrNameLst>
                                          <p:attrName>ppt_x</p:attrName>
                                          <p:attrName>ppt_y</p:attrName>
                                        </p:attrNameLst>
                                      </p:cBhvr>
                                      <p:rCtr x="3984" y="-16157"/>
                                    </p:animMotion>
                                  </p:childTnLst>
                                </p:cTn>
                              </p:par>
                              <p:par>
                                <p:cTn id="17" presetID="10" presetClass="exit" presetSubtype="0" fill="hold" nodeType="withEffect">
                                  <p:stCondLst>
                                    <p:cond delay="175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D18EC0A-E9BC-7643-99C0-1BB2037D0134}"/>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7AEBB906-7139-664D-8E17-A0D194A13964}"/>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9CF8E22F-FC6D-3344-8114-00578D51E170}"/>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34" name="TextBox 33">
            <a:extLst>
              <a:ext uri="{FF2B5EF4-FFF2-40B4-BE49-F238E27FC236}">
                <a16:creationId xmlns:a16="http://schemas.microsoft.com/office/drawing/2014/main" id="{26F2F4D4-AB2B-6C41-9E51-6A52AD7C479A}"/>
              </a:ext>
            </a:extLst>
          </p:cNvPr>
          <p:cNvSpPr txBox="1"/>
          <p:nvPr/>
        </p:nvSpPr>
        <p:spPr>
          <a:xfrm>
            <a:off x="469240" y="1508140"/>
            <a:ext cx="5399052"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Centralize communication tools with a one hub for meetings, file sharing, and project tracking.</a:t>
            </a:r>
          </a:p>
        </p:txBody>
      </p:sp>
      <p:sp>
        <p:nvSpPr>
          <p:cNvPr id="35" name="Rectangle 34">
            <a:extLst>
              <a:ext uri="{FF2B5EF4-FFF2-40B4-BE49-F238E27FC236}">
                <a16:creationId xmlns:a16="http://schemas.microsoft.com/office/drawing/2014/main" id="{9B3DF2F6-7079-C949-BEE7-2E879A9CA7B0}"/>
              </a:ext>
            </a:extLst>
          </p:cNvPr>
          <p:cNvSpPr/>
          <p:nvPr/>
        </p:nvSpPr>
        <p:spPr>
          <a:xfrm>
            <a:off x="469239" y="930765"/>
            <a:ext cx="3880486"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Project management</a:t>
            </a:r>
          </a:p>
        </p:txBody>
      </p:sp>
      <p:grpSp>
        <p:nvGrpSpPr>
          <p:cNvPr id="36" name="Group 35">
            <a:extLst>
              <a:ext uri="{FF2B5EF4-FFF2-40B4-BE49-F238E27FC236}">
                <a16:creationId xmlns:a16="http://schemas.microsoft.com/office/drawing/2014/main" id="{020FC718-7AE4-D442-9715-4F441C57D407}"/>
              </a:ext>
            </a:extLst>
          </p:cNvPr>
          <p:cNvGrpSpPr/>
          <p:nvPr/>
        </p:nvGrpSpPr>
        <p:grpSpPr>
          <a:xfrm>
            <a:off x="435772" y="197968"/>
            <a:ext cx="452674" cy="452674"/>
            <a:chOff x="2192172" y="276720"/>
            <a:chExt cx="295169" cy="295169"/>
          </a:xfrm>
        </p:grpSpPr>
        <p:sp>
          <p:nvSpPr>
            <p:cNvPr id="37" name="Oval 36">
              <a:extLst>
                <a:ext uri="{FF2B5EF4-FFF2-40B4-BE49-F238E27FC236}">
                  <a16:creationId xmlns:a16="http://schemas.microsoft.com/office/drawing/2014/main" id="{52003C2C-1A54-DF4B-864B-9F560A349A56}"/>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26">
              <a:extLst>
                <a:ext uri="{FF2B5EF4-FFF2-40B4-BE49-F238E27FC236}">
                  <a16:creationId xmlns:a16="http://schemas.microsoft.com/office/drawing/2014/main" id="{6CEE5D64-4B14-FD41-B239-868A2B7DB791}"/>
                </a:ext>
              </a:extLst>
            </p:cNvPr>
            <p:cNvGrpSpPr>
              <a:grpSpLocks noChangeAspect="1"/>
            </p:cNvGrpSpPr>
            <p:nvPr/>
          </p:nvGrpSpPr>
          <p:grpSpPr bwMode="auto">
            <a:xfrm>
              <a:off x="2260453" y="348791"/>
              <a:ext cx="182053" cy="159793"/>
              <a:chOff x="3291" y="834"/>
              <a:chExt cx="229" cy="201"/>
            </a:xfrm>
            <a:solidFill>
              <a:schemeClr val="bg1"/>
            </a:solidFill>
          </p:grpSpPr>
          <p:sp>
            <p:nvSpPr>
              <p:cNvPr id="42" name="Freeform 27">
                <a:extLst>
                  <a:ext uri="{FF2B5EF4-FFF2-40B4-BE49-F238E27FC236}">
                    <a16:creationId xmlns:a16="http://schemas.microsoft.com/office/drawing/2014/main" id="{D5072EDA-D266-044E-A5FC-8C5A97A82832}"/>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8">
                <a:extLst>
                  <a:ext uri="{FF2B5EF4-FFF2-40B4-BE49-F238E27FC236}">
                    <a16:creationId xmlns:a16="http://schemas.microsoft.com/office/drawing/2014/main" id="{4EE4F0B8-758D-624E-9715-DB03AF3B6EB9}"/>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
                <a:extLst>
                  <a:ext uri="{FF2B5EF4-FFF2-40B4-BE49-F238E27FC236}">
                    <a16:creationId xmlns:a16="http://schemas.microsoft.com/office/drawing/2014/main" id="{CAE0A0FC-23D2-5A44-A567-E5F4CA453179}"/>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0">
                <a:extLst>
                  <a:ext uri="{FF2B5EF4-FFF2-40B4-BE49-F238E27FC236}">
                    <a16:creationId xmlns:a16="http://schemas.microsoft.com/office/drawing/2014/main" id="{DEF1485F-08A5-014A-A950-E36EBF21A071}"/>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1">
                <a:extLst>
                  <a:ext uri="{FF2B5EF4-FFF2-40B4-BE49-F238E27FC236}">
                    <a16:creationId xmlns:a16="http://schemas.microsoft.com/office/drawing/2014/main" id="{940FFF37-7068-614D-B3F6-5A7D1B00FD5A}"/>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2">
                <a:extLst>
                  <a:ext uri="{FF2B5EF4-FFF2-40B4-BE49-F238E27FC236}">
                    <a16:creationId xmlns:a16="http://schemas.microsoft.com/office/drawing/2014/main" id="{B6AD5979-F4B9-B647-AF7F-355BBE492C6A}"/>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39" name="TextBox 138">
            <a:extLst>
              <a:ext uri="{FF2B5EF4-FFF2-40B4-BE49-F238E27FC236}">
                <a16:creationId xmlns:a16="http://schemas.microsoft.com/office/drawing/2014/main" id="{529EB3C0-31C9-B24F-9A5E-6EE8DBB52E0E}"/>
              </a:ext>
            </a:extLst>
          </p:cNvPr>
          <p:cNvSpPr txBox="1"/>
          <p:nvPr/>
        </p:nvSpPr>
        <p:spPr>
          <a:xfrm>
            <a:off x="443060" y="2855775"/>
            <a:ext cx="4075394" cy="3077766"/>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Track key metrics in </a:t>
            </a:r>
            <a:r>
              <a:rPr lang="en-US" sz="1100" err="1">
                <a:solidFill>
                  <a:srgbClr val="000000"/>
                </a:solidFill>
              </a:rPr>
              <a:t>PowerBI</a:t>
            </a:r>
            <a:endParaRPr lang="en-US" sz="1100">
              <a:solidFill>
                <a:srgbClr val="000000"/>
              </a:solidFill>
            </a:endParaRPr>
          </a:p>
          <a:p>
            <a:pPr marL="236538" lvl="1" indent="119063" defTabSz="914377">
              <a:spcAft>
                <a:spcPts val="800"/>
              </a:spcAft>
              <a:buFont typeface="Arial" panose="020B0604020202020204" pitchFamily="34" charset="0"/>
              <a:buChar char="•"/>
            </a:pPr>
            <a:r>
              <a:rPr lang="en-US" sz="1100">
                <a:solidFill>
                  <a:srgbClr val="000000"/>
                </a:solidFill>
              </a:rPr>
              <a:t>Review team tasks with Trello</a:t>
            </a:r>
          </a:p>
          <a:p>
            <a:pPr marL="236538" lvl="1" indent="119063" defTabSz="914377">
              <a:spcAft>
                <a:spcPts val="800"/>
              </a:spcAft>
              <a:buFont typeface="Arial" panose="020B0604020202020204" pitchFamily="34" charset="0"/>
              <a:buChar char="•"/>
            </a:pPr>
            <a:r>
              <a:rPr lang="en-US" sz="1100">
                <a:solidFill>
                  <a:srgbClr val="000000"/>
                </a:solidFill>
              </a:rPr>
              <a:t>Request team feedback with Pulse Surveys from Polly</a:t>
            </a:r>
          </a:p>
          <a:p>
            <a:pPr marL="236538" lvl="1" indent="119063" defTabSz="914377">
              <a:spcAft>
                <a:spcPts val="800"/>
              </a:spcAft>
              <a:buFont typeface="Arial" panose="020B0604020202020204" pitchFamily="34" charset="0"/>
              <a:buChar char="•"/>
            </a:pPr>
            <a:r>
              <a:rPr lang="en-US" sz="1100">
                <a:solidFill>
                  <a:srgbClr val="000000"/>
                </a:solidFill>
              </a:rPr>
              <a:t>Pin a team charter as a Word doc</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Schedule</a:t>
            </a:r>
            <a:r>
              <a:rPr lang="en-US" sz="1200">
                <a:latin typeface="Segoe UI" panose="020B0502040204020203" pitchFamily="34" charset="0"/>
                <a:cs typeface="Segoe UI" panose="020B0502040204020203" pitchFamily="34" charset="0"/>
              </a:rPr>
              <a:t> and hold recurring or impromptu meetings with key stakeholders</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Share </a:t>
            </a:r>
            <a:r>
              <a:rPr lang="en-US" sz="1200">
                <a:latin typeface="Segoe UI" panose="020B0502040204020203" pitchFamily="34" charset="0"/>
                <a:cs typeface="Segoe UI" panose="020B0502040204020203" pitchFamily="34" charset="0"/>
              </a:rPr>
              <a:t>project documents to the channel, ex. budgets, schedules, information sources, and guidelines</a:t>
            </a:r>
          </a:p>
          <a:p>
            <a:pPr marL="228600" indent="-228600">
              <a:spcAft>
                <a:spcPts val="800"/>
              </a:spcAft>
              <a:buFont typeface="+mj-lt"/>
              <a:buAutoNum type="arabicPeriod"/>
            </a:pPr>
            <a:r>
              <a:rPr lang="en-US" sz="1200" b="1">
                <a:latin typeface="Segoe UI" panose="020B0502040204020203" pitchFamily="34" charset="0"/>
                <a:cs typeface="Segoe UI" panose="020B0502040204020203" pitchFamily="34" charset="0"/>
              </a:rPr>
              <a:t>Pin</a:t>
            </a:r>
            <a:r>
              <a:rPr lang="en-US" sz="1200">
                <a:latin typeface="Segoe UI" panose="020B0502040204020203" pitchFamily="34" charset="0"/>
                <a:cs typeface="Segoe UI" panose="020B0502040204020203" pitchFamily="34" charset="0"/>
              </a:rPr>
              <a:t> relevant apps within each channel</a:t>
            </a:r>
          </a:p>
        </p:txBody>
      </p:sp>
      <p:pic>
        <p:nvPicPr>
          <p:cNvPr id="141" name="Picture 140">
            <a:extLst>
              <a:ext uri="{FF2B5EF4-FFF2-40B4-BE49-F238E27FC236}">
                <a16:creationId xmlns:a16="http://schemas.microsoft.com/office/drawing/2014/main" id="{185E592D-64E2-BC45-9CB8-31C955F8E3A5}"/>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0"/>
            <a:ext cx="6992149" cy="6858000"/>
          </a:xfrm>
          <a:prstGeom prst="rect">
            <a:avLst/>
          </a:prstGeom>
          <a:effectLst>
            <a:outerShdw blurRad="266700" algn="tl" rotWithShape="0">
              <a:prstClr val="black">
                <a:alpha val="20000"/>
              </a:prstClr>
            </a:outerShdw>
          </a:effectLst>
        </p:spPr>
      </p:pic>
      <p:sp>
        <p:nvSpPr>
          <p:cNvPr id="152" name="Rectangle 151">
            <a:extLst>
              <a:ext uri="{FF2B5EF4-FFF2-40B4-BE49-F238E27FC236}">
                <a16:creationId xmlns:a16="http://schemas.microsoft.com/office/drawing/2014/main" id="{BCE6CF49-A811-9F40-A1EA-023116E798FA}"/>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a:extLst>
              <a:ext uri="{FF2B5EF4-FFF2-40B4-BE49-F238E27FC236}">
                <a16:creationId xmlns:a16="http://schemas.microsoft.com/office/drawing/2014/main" id="{131523D3-3F3D-B34D-8835-DCEC10CD4C64}"/>
              </a:ext>
            </a:extLst>
          </p:cNvPr>
          <p:cNvSpPr txBox="1"/>
          <p:nvPr/>
        </p:nvSpPr>
        <p:spPr>
          <a:xfrm>
            <a:off x="6053711" y="1000157"/>
            <a:ext cx="1589811" cy="1876989"/>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Project management</a:t>
            </a:r>
          </a:p>
          <a:p>
            <a:pPr defTabSz="914377">
              <a:lnSpc>
                <a:spcPct val="200000"/>
              </a:lnSpc>
            </a:pPr>
            <a:r>
              <a:rPr lang="en-US" sz="1000">
                <a:cs typeface="Segoe UI Semibold" panose="020B0502040204020203" pitchFamily="34" charset="0"/>
              </a:rPr>
              <a:t>General</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Planning</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Budget</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Analytics</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Reviews and feedback</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endParaRPr>
          </a:p>
        </p:txBody>
      </p:sp>
      <p:sp>
        <p:nvSpPr>
          <p:cNvPr id="154" name="TextBox 153">
            <a:extLst>
              <a:ext uri="{FF2B5EF4-FFF2-40B4-BE49-F238E27FC236}">
                <a16:creationId xmlns:a16="http://schemas.microsoft.com/office/drawing/2014/main" id="{53072FBF-FE12-664A-B6E1-82179BD066C3}"/>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Trello</a:t>
            </a:r>
          </a:p>
        </p:txBody>
      </p:sp>
      <p:pic>
        <p:nvPicPr>
          <p:cNvPr id="160" name="Picture 159">
            <a:extLst>
              <a:ext uri="{FF2B5EF4-FFF2-40B4-BE49-F238E27FC236}">
                <a16:creationId xmlns:a16="http://schemas.microsoft.com/office/drawing/2014/main" id="{2C29CBA1-6CE7-694F-A5D5-EADB4FC1A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161" name="Rounded Rectangle 81">
            <a:extLst>
              <a:ext uri="{FF2B5EF4-FFF2-40B4-BE49-F238E27FC236}">
                <a16:creationId xmlns:a16="http://schemas.microsoft.com/office/drawing/2014/main" id="{6E5AFDDC-C39A-3143-ACFB-5BD3A508FB6E}"/>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2" name="Rounded Rectangle 82">
            <a:extLst>
              <a:ext uri="{FF2B5EF4-FFF2-40B4-BE49-F238E27FC236}">
                <a16:creationId xmlns:a16="http://schemas.microsoft.com/office/drawing/2014/main" id="{D9C4F325-08E4-1345-9892-47C475611FE2}"/>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TextBox 162">
            <a:extLst>
              <a:ext uri="{FF2B5EF4-FFF2-40B4-BE49-F238E27FC236}">
                <a16:creationId xmlns:a16="http://schemas.microsoft.com/office/drawing/2014/main" id="{749CA112-957B-B144-BE03-4BCD875BE448}"/>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Power BI</a:t>
            </a:r>
          </a:p>
        </p:txBody>
      </p:sp>
      <p:sp>
        <p:nvSpPr>
          <p:cNvPr id="164" name="TextBox 163">
            <a:extLst>
              <a:ext uri="{FF2B5EF4-FFF2-40B4-BE49-F238E27FC236}">
                <a16:creationId xmlns:a16="http://schemas.microsoft.com/office/drawing/2014/main" id="{AB80C8D8-890F-764F-87C7-A23FDA0AAF08}"/>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Polly</a:t>
            </a:r>
          </a:p>
        </p:txBody>
      </p:sp>
      <p:sp>
        <p:nvSpPr>
          <p:cNvPr id="167" name="TextBox 166">
            <a:extLst>
              <a:ext uri="{FF2B5EF4-FFF2-40B4-BE49-F238E27FC236}">
                <a16:creationId xmlns:a16="http://schemas.microsoft.com/office/drawing/2014/main" id="{EB098C99-4BBD-F04F-88B8-07510EC87920}"/>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Trello</a:t>
            </a:r>
          </a:p>
        </p:txBody>
      </p:sp>
      <p:sp>
        <p:nvSpPr>
          <p:cNvPr id="168" name="Rounded Rectangle 81">
            <a:extLst>
              <a:ext uri="{FF2B5EF4-FFF2-40B4-BE49-F238E27FC236}">
                <a16:creationId xmlns:a16="http://schemas.microsoft.com/office/drawing/2014/main" id="{757006A2-B40E-894C-BE19-F156F8F38C00}"/>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9" name="Rounded Rectangle 168">
            <a:extLst>
              <a:ext uri="{FF2B5EF4-FFF2-40B4-BE49-F238E27FC236}">
                <a16:creationId xmlns:a16="http://schemas.microsoft.com/office/drawing/2014/main" id="{B36A9AE9-00BC-874D-81BA-29A05ADB42C4}"/>
              </a:ext>
            </a:extLst>
          </p:cNvPr>
          <p:cNvSpPr/>
          <p:nvPr/>
        </p:nvSpPr>
        <p:spPr bwMode="auto">
          <a:xfrm>
            <a:off x="9869768"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0" name="TextBox 169">
            <a:extLst>
              <a:ext uri="{FF2B5EF4-FFF2-40B4-BE49-F238E27FC236}">
                <a16:creationId xmlns:a16="http://schemas.microsoft.com/office/drawing/2014/main" id="{88523BAD-672E-EF4F-ABC0-FE9AC1876B7E}"/>
              </a:ext>
            </a:extLst>
          </p:cNvPr>
          <p:cNvSpPr txBox="1"/>
          <p:nvPr/>
        </p:nvSpPr>
        <p:spPr>
          <a:xfrm>
            <a:off x="9827524" y="3036285"/>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Word</a:t>
            </a:r>
          </a:p>
        </p:txBody>
      </p:sp>
      <p:pic>
        <p:nvPicPr>
          <p:cNvPr id="171" name="Picture 170">
            <a:extLst>
              <a:ext uri="{FF2B5EF4-FFF2-40B4-BE49-F238E27FC236}">
                <a16:creationId xmlns:a16="http://schemas.microsoft.com/office/drawing/2014/main" id="{1C193AA1-6FE8-154B-B277-0C4B42E53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sp>
        <p:nvSpPr>
          <p:cNvPr id="56" name="Freeform 55">
            <a:extLst>
              <a:ext uri="{FF2B5EF4-FFF2-40B4-BE49-F238E27FC236}">
                <a16:creationId xmlns:a16="http://schemas.microsoft.com/office/drawing/2014/main" id="{375F539A-6024-CA4B-B95B-EAB31EBBE3DB}"/>
              </a:ext>
            </a:extLst>
          </p:cNvPr>
          <p:cNvSpPr>
            <a:spLocks noChangeAspect="1"/>
          </p:cNvSpPr>
          <p:nvPr/>
        </p:nvSpPr>
        <p:spPr>
          <a:xfrm>
            <a:off x="8164701" y="2656195"/>
            <a:ext cx="286070" cy="21598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7" name="Picture 56">
            <a:extLst>
              <a:ext uri="{FF2B5EF4-FFF2-40B4-BE49-F238E27FC236}">
                <a16:creationId xmlns:a16="http://schemas.microsoft.com/office/drawing/2014/main" id="{19812436-4718-294D-9B33-43EC7C0C23DA}"/>
              </a:ext>
            </a:extLst>
          </p:cNvPr>
          <p:cNvPicPr>
            <a:picLocks noChangeAspect="1"/>
          </p:cNvPicPr>
          <p:nvPr/>
        </p:nvPicPr>
        <p:blipFill>
          <a:blip r:embed="rId6"/>
          <a:stretch>
            <a:fillRect/>
          </a:stretch>
        </p:blipFill>
        <p:spPr>
          <a:xfrm>
            <a:off x="8802303" y="2639745"/>
            <a:ext cx="243379" cy="243379"/>
          </a:xfrm>
          <a:prstGeom prst="rect">
            <a:avLst/>
          </a:prstGeom>
        </p:spPr>
      </p:pic>
      <p:pic>
        <p:nvPicPr>
          <p:cNvPr id="2" name="Picture 1">
            <a:extLst>
              <a:ext uri="{FF2B5EF4-FFF2-40B4-BE49-F238E27FC236}">
                <a16:creationId xmlns:a16="http://schemas.microsoft.com/office/drawing/2014/main" id="{F7380235-0F8F-DD40-9126-90F080B3E871}"/>
              </a:ext>
            </a:extLst>
          </p:cNvPr>
          <p:cNvPicPr>
            <a:picLocks noChangeAspect="1"/>
          </p:cNvPicPr>
          <p:nvPr/>
        </p:nvPicPr>
        <p:blipFill rotWithShape="1">
          <a:blip r:embed="rId7"/>
          <a:srcRect r="61776"/>
          <a:stretch/>
        </p:blipFill>
        <p:spPr>
          <a:xfrm>
            <a:off x="9437805" y="2630485"/>
            <a:ext cx="197707" cy="252639"/>
          </a:xfrm>
          <a:prstGeom prst="rect">
            <a:avLst/>
          </a:prstGeom>
        </p:spPr>
      </p:pic>
      <p:pic>
        <p:nvPicPr>
          <p:cNvPr id="59" name="Graphic 58">
            <a:extLst>
              <a:ext uri="{FF2B5EF4-FFF2-40B4-BE49-F238E27FC236}">
                <a16:creationId xmlns:a16="http://schemas.microsoft.com/office/drawing/2014/main" id="{8A0564B2-89CF-C247-822A-B47FDE8772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1754" y="2481157"/>
            <a:ext cx="541547" cy="541547"/>
          </a:xfrm>
          <a:prstGeom prst="rect">
            <a:avLst/>
          </a:prstGeom>
        </p:spPr>
      </p:pic>
      <p:pic>
        <p:nvPicPr>
          <p:cNvPr id="60" name="Picture 59">
            <a:extLst>
              <a:ext uri="{FF2B5EF4-FFF2-40B4-BE49-F238E27FC236}">
                <a16:creationId xmlns:a16="http://schemas.microsoft.com/office/drawing/2014/main" id="{E3A813CE-211D-6043-ABF6-0EEB1F58DC85}"/>
              </a:ext>
            </a:extLst>
          </p:cNvPr>
          <p:cNvPicPr>
            <a:picLocks noChangeAspect="1"/>
          </p:cNvPicPr>
          <p:nvPr/>
        </p:nvPicPr>
        <p:blipFill>
          <a:blip r:embed="rId6"/>
          <a:stretch>
            <a:fillRect/>
          </a:stretch>
        </p:blipFill>
        <p:spPr>
          <a:xfrm>
            <a:off x="8799044" y="2642210"/>
            <a:ext cx="243379" cy="243379"/>
          </a:xfrm>
          <a:prstGeom prst="rect">
            <a:avLst/>
          </a:prstGeom>
        </p:spPr>
      </p:pic>
      <p:grpSp>
        <p:nvGrpSpPr>
          <p:cNvPr id="172" name="Group 171">
            <a:extLst>
              <a:ext uri="{FF2B5EF4-FFF2-40B4-BE49-F238E27FC236}">
                <a16:creationId xmlns:a16="http://schemas.microsoft.com/office/drawing/2014/main" id="{C48075B1-DE33-3A4C-A364-00850242B009}"/>
              </a:ext>
            </a:extLst>
          </p:cNvPr>
          <p:cNvGrpSpPr/>
          <p:nvPr/>
        </p:nvGrpSpPr>
        <p:grpSpPr>
          <a:xfrm>
            <a:off x="8734854" y="2583810"/>
            <a:ext cx="371758" cy="371756"/>
            <a:chOff x="3028634" y="1877895"/>
            <a:chExt cx="984571" cy="984569"/>
          </a:xfrm>
        </p:grpSpPr>
        <p:sp>
          <p:nvSpPr>
            <p:cNvPr id="173" name="Oval 172">
              <a:extLst>
                <a:ext uri="{FF2B5EF4-FFF2-40B4-BE49-F238E27FC236}">
                  <a16:creationId xmlns:a16="http://schemas.microsoft.com/office/drawing/2014/main" id="{DBF663DF-D962-E646-BBAF-AC0E00C6E563}"/>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4" name="Oval 173">
              <a:extLst>
                <a:ext uri="{FF2B5EF4-FFF2-40B4-BE49-F238E27FC236}">
                  <a16:creationId xmlns:a16="http://schemas.microsoft.com/office/drawing/2014/main" id="{377AD5C0-F063-9749-B131-536F880B0567}"/>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6" name="Group 26">
            <a:extLst>
              <a:ext uri="{FF2B5EF4-FFF2-40B4-BE49-F238E27FC236}">
                <a16:creationId xmlns:a16="http://schemas.microsoft.com/office/drawing/2014/main" id="{EEA5994F-5E15-5C4E-8ADA-996D9D8B0AD2}"/>
              </a:ext>
            </a:extLst>
          </p:cNvPr>
          <p:cNvGrpSpPr>
            <a:grpSpLocks noChangeAspect="1"/>
          </p:cNvGrpSpPr>
          <p:nvPr/>
        </p:nvGrpSpPr>
        <p:grpSpPr bwMode="auto">
          <a:xfrm>
            <a:off x="5848328" y="1111166"/>
            <a:ext cx="139764" cy="122675"/>
            <a:chOff x="3291" y="834"/>
            <a:chExt cx="229" cy="201"/>
          </a:xfrm>
          <a:solidFill>
            <a:schemeClr val="bg1"/>
          </a:solidFill>
        </p:grpSpPr>
        <p:sp>
          <p:nvSpPr>
            <p:cNvPr id="67" name="Freeform 27">
              <a:extLst>
                <a:ext uri="{FF2B5EF4-FFF2-40B4-BE49-F238E27FC236}">
                  <a16:creationId xmlns:a16="http://schemas.microsoft.com/office/drawing/2014/main" id="{54DE8DC1-37B8-9A46-B518-A84288C925AE}"/>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8">
              <a:extLst>
                <a:ext uri="{FF2B5EF4-FFF2-40B4-BE49-F238E27FC236}">
                  <a16:creationId xmlns:a16="http://schemas.microsoft.com/office/drawing/2014/main" id="{85B157B6-3756-3E42-A84F-FC1F86CC828E}"/>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9">
              <a:extLst>
                <a:ext uri="{FF2B5EF4-FFF2-40B4-BE49-F238E27FC236}">
                  <a16:creationId xmlns:a16="http://schemas.microsoft.com/office/drawing/2014/main" id="{EAE3F967-FF67-FC43-BBA7-C711A56457AC}"/>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30">
              <a:extLst>
                <a:ext uri="{FF2B5EF4-FFF2-40B4-BE49-F238E27FC236}">
                  <a16:creationId xmlns:a16="http://schemas.microsoft.com/office/drawing/2014/main" id="{CC442502-E080-6247-9E21-9CB80DA83C74}"/>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1">
              <a:extLst>
                <a:ext uri="{FF2B5EF4-FFF2-40B4-BE49-F238E27FC236}">
                  <a16:creationId xmlns:a16="http://schemas.microsoft.com/office/drawing/2014/main" id="{E511AFB7-6DC3-CC4B-A286-0D8625F8E132}"/>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2">
              <a:extLst>
                <a:ext uri="{FF2B5EF4-FFF2-40B4-BE49-F238E27FC236}">
                  <a16:creationId xmlns:a16="http://schemas.microsoft.com/office/drawing/2014/main" id="{3278AA0D-FCCF-1044-A3FE-DA1078D71EA0}"/>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 name="Group 26">
            <a:extLst>
              <a:ext uri="{FF2B5EF4-FFF2-40B4-BE49-F238E27FC236}">
                <a16:creationId xmlns:a16="http://schemas.microsoft.com/office/drawing/2014/main" id="{87B22242-FD67-9E46-AA7D-E2926213536B}"/>
              </a:ext>
            </a:extLst>
          </p:cNvPr>
          <p:cNvGrpSpPr>
            <a:grpSpLocks noChangeAspect="1"/>
          </p:cNvGrpSpPr>
          <p:nvPr/>
        </p:nvGrpSpPr>
        <p:grpSpPr bwMode="auto">
          <a:xfrm>
            <a:off x="8439128" y="474672"/>
            <a:ext cx="139764" cy="122675"/>
            <a:chOff x="3291" y="834"/>
            <a:chExt cx="229" cy="201"/>
          </a:xfrm>
          <a:solidFill>
            <a:schemeClr val="bg1"/>
          </a:solidFill>
        </p:grpSpPr>
        <p:sp>
          <p:nvSpPr>
            <p:cNvPr id="53" name="Freeform 27">
              <a:extLst>
                <a:ext uri="{FF2B5EF4-FFF2-40B4-BE49-F238E27FC236}">
                  <a16:creationId xmlns:a16="http://schemas.microsoft.com/office/drawing/2014/main" id="{C0FAEBC9-5FD5-5B4C-BEEC-C13F70A3FAA9}"/>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8">
              <a:extLst>
                <a:ext uri="{FF2B5EF4-FFF2-40B4-BE49-F238E27FC236}">
                  <a16:creationId xmlns:a16="http://schemas.microsoft.com/office/drawing/2014/main" id="{6F487742-2AD7-A14B-9732-2BA46B388D28}"/>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9">
              <a:extLst>
                <a:ext uri="{FF2B5EF4-FFF2-40B4-BE49-F238E27FC236}">
                  <a16:creationId xmlns:a16="http://schemas.microsoft.com/office/drawing/2014/main" id="{D11B542B-87A0-2042-919F-B3BBFC4B25B5}"/>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0">
              <a:extLst>
                <a:ext uri="{FF2B5EF4-FFF2-40B4-BE49-F238E27FC236}">
                  <a16:creationId xmlns:a16="http://schemas.microsoft.com/office/drawing/2014/main" id="{D53A3C4B-1A1D-2A4F-A0A9-6C632AF10958}"/>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1">
              <a:extLst>
                <a:ext uri="{FF2B5EF4-FFF2-40B4-BE49-F238E27FC236}">
                  <a16:creationId xmlns:a16="http://schemas.microsoft.com/office/drawing/2014/main" id="{B0ABA2E3-8DF6-E74D-9A4A-8DDC158D2793}"/>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32">
              <a:extLst>
                <a:ext uri="{FF2B5EF4-FFF2-40B4-BE49-F238E27FC236}">
                  <a16:creationId xmlns:a16="http://schemas.microsoft.com/office/drawing/2014/main" id="{04353783-2397-744A-B7CF-744B66B0EDEE}"/>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88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par>
                                <p:cTn id="8" presetID="10" presetClass="exit" presetSubtype="0" fill="hold" nodeType="withEffect">
                                  <p:stCondLst>
                                    <p:cond delay="500"/>
                                  </p:stCondLst>
                                  <p:childTnLst>
                                    <p:animEffect transition="out" filter="fade">
                                      <p:cBhvr>
                                        <p:cTn id="9" dur="500"/>
                                        <p:tgtEl>
                                          <p:spTgt spid="172"/>
                                        </p:tgtEl>
                                      </p:cBhvr>
                                    </p:animEffect>
                                    <p:set>
                                      <p:cBhvr>
                                        <p:cTn id="10" dur="1" fill="hold">
                                          <p:stCondLst>
                                            <p:cond delay="499"/>
                                          </p:stCondLst>
                                        </p:cTn>
                                        <p:tgtEl>
                                          <p:spTgt spid="17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par>
                          <p:cTn id="14" fill="hold">
                            <p:stCondLst>
                              <p:cond delay="1000"/>
                            </p:stCondLst>
                            <p:childTnLst>
                              <p:par>
                                <p:cTn id="15" presetID="63" presetClass="path" presetSubtype="0" accel="50000" fill="hold" nodeType="afterEffect">
                                  <p:stCondLst>
                                    <p:cond delay="0"/>
                                  </p:stCondLst>
                                  <p:childTnLst>
                                    <p:animMotion origin="layout" path="M -6.25E-7 7.40741E-7 L 0.12552 -0.32222 " pathEditMode="relative" rAng="0" ptsTypes="AA">
                                      <p:cBhvr>
                                        <p:cTn id="16" dur="2000" fill="hold"/>
                                        <p:tgtEl>
                                          <p:spTgt spid="60"/>
                                        </p:tgtEl>
                                        <p:attrNameLst>
                                          <p:attrName>ppt_x</p:attrName>
                                          <p:attrName>ppt_y</p:attrName>
                                        </p:attrNameLst>
                                      </p:cBhvr>
                                      <p:rCtr x="6276" y="-16111"/>
                                    </p:animMotion>
                                  </p:childTnLst>
                                </p:cTn>
                              </p:par>
                              <p:par>
                                <p:cTn id="17" presetID="10" presetClass="exit" presetSubtype="0" fill="hold" nodeType="withEffect">
                                  <p:stCondLst>
                                    <p:cond delay="1750"/>
                                  </p:stCondLst>
                                  <p:childTnLst>
                                    <p:animEffect transition="out" filter="fade">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Oval 164">
            <a:extLst>
              <a:ext uri="{FF2B5EF4-FFF2-40B4-BE49-F238E27FC236}">
                <a16:creationId xmlns:a16="http://schemas.microsoft.com/office/drawing/2014/main" id="{BC8C024D-06BD-A944-842D-29990C4036E9}"/>
              </a:ext>
            </a:extLst>
          </p:cNvPr>
          <p:cNvSpPr/>
          <p:nvPr/>
        </p:nvSpPr>
        <p:spPr bwMode="auto">
          <a:xfrm>
            <a:off x="2955985" y="20058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6" name="Oval 165">
            <a:extLst>
              <a:ext uri="{FF2B5EF4-FFF2-40B4-BE49-F238E27FC236}">
                <a16:creationId xmlns:a16="http://schemas.microsoft.com/office/drawing/2014/main" id="{58A49D40-3CFE-4047-AA02-454D5BB2CB85}"/>
              </a:ext>
            </a:extLst>
          </p:cNvPr>
          <p:cNvSpPr/>
          <p:nvPr/>
        </p:nvSpPr>
        <p:spPr bwMode="auto">
          <a:xfrm>
            <a:off x="2999490" y="23780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209" name="Straight Connector 208">
            <a:extLst>
              <a:ext uri="{FF2B5EF4-FFF2-40B4-BE49-F238E27FC236}">
                <a16:creationId xmlns:a16="http://schemas.microsoft.com/office/drawing/2014/main" id="{7A50DB3B-C0D0-2641-B01F-5D2671B9FD2B}"/>
              </a:ext>
            </a:extLst>
          </p:cNvPr>
          <p:cNvCxnSpPr>
            <a:cxnSpLocks/>
          </p:cNvCxnSpPr>
          <p:nvPr/>
        </p:nvCxnSpPr>
        <p:spPr>
          <a:xfrm>
            <a:off x="5657096" y="5613668"/>
            <a:ext cx="676384" cy="255325"/>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971336-018C-924F-A8C8-524F1F57759A}"/>
              </a:ext>
            </a:extLst>
          </p:cNvPr>
          <p:cNvCxnSpPr>
            <a:cxnSpLocks/>
            <a:stCxn id="93" idx="4"/>
          </p:cNvCxnSpPr>
          <p:nvPr/>
        </p:nvCxnSpPr>
        <p:spPr>
          <a:xfrm>
            <a:off x="1720527" y="5652414"/>
            <a:ext cx="676384" cy="255325"/>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B23C63C-BCBD-074A-B8D6-6425426F883E}"/>
              </a:ext>
            </a:extLst>
          </p:cNvPr>
          <p:cNvCxnSpPr>
            <a:cxnSpLocks/>
          </p:cNvCxnSpPr>
          <p:nvPr/>
        </p:nvCxnSpPr>
        <p:spPr>
          <a:xfrm flipV="1">
            <a:off x="3760207" y="5652414"/>
            <a:ext cx="681338" cy="384093"/>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55696E0-78F2-544B-9005-447C6E3993E5}"/>
              </a:ext>
            </a:extLst>
          </p:cNvPr>
          <p:cNvCxnSpPr>
            <a:cxnSpLocks/>
            <a:stCxn id="133" idx="5"/>
          </p:cNvCxnSpPr>
          <p:nvPr/>
        </p:nvCxnSpPr>
        <p:spPr>
          <a:xfrm flipV="1">
            <a:off x="7684287" y="5418852"/>
            <a:ext cx="607631" cy="382598"/>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5B575B3-7377-624A-B8AD-4A10D2FCE09F}"/>
              </a:ext>
            </a:extLst>
          </p:cNvPr>
          <p:cNvCxnSpPr>
            <a:cxnSpLocks/>
            <a:endCxn id="135" idx="0"/>
          </p:cNvCxnSpPr>
          <p:nvPr/>
        </p:nvCxnSpPr>
        <p:spPr>
          <a:xfrm>
            <a:off x="9508184" y="5417372"/>
            <a:ext cx="804685" cy="321249"/>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06EFDD71-FADC-0F4A-82E1-7D2CAD2E49D9}"/>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Streamline a process</a:t>
            </a:r>
          </a:p>
        </p:txBody>
      </p:sp>
      <p:sp>
        <p:nvSpPr>
          <p:cNvPr id="37" name="Oval 36">
            <a:extLst>
              <a:ext uri="{FF2B5EF4-FFF2-40B4-BE49-F238E27FC236}">
                <a16:creationId xmlns:a16="http://schemas.microsoft.com/office/drawing/2014/main" id="{6889424B-02A4-9B41-B960-C7836B42B7F2}"/>
              </a:ext>
            </a:extLst>
          </p:cNvPr>
          <p:cNvSpPr/>
          <p:nvPr/>
        </p:nvSpPr>
        <p:spPr bwMode="auto">
          <a:xfrm>
            <a:off x="3035244" y="276714"/>
            <a:ext cx="295169" cy="295169"/>
          </a:xfrm>
          <a:prstGeom prst="ellipse">
            <a:avLst/>
          </a:prstGeom>
          <a:solidFill>
            <a:srgbClr val="5961C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Freeform 14">
            <a:extLst>
              <a:ext uri="{FF2B5EF4-FFF2-40B4-BE49-F238E27FC236}">
                <a16:creationId xmlns:a16="http://schemas.microsoft.com/office/drawing/2014/main" id="{5C46B91C-FC06-4B46-AA0A-FA49EE4D1476}"/>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330DC3E6-6356-8945-848B-B0D999E81B20}"/>
              </a:ext>
            </a:extLst>
          </p:cNvPr>
          <p:cNvGrpSpPr/>
          <p:nvPr/>
        </p:nvGrpSpPr>
        <p:grpSpPr>
          <a:xfrm>
            <a:off x="2192172" y="276720"/>
            <a:ext cx="295169" cy="295169"/>
            <a:chOff x="2192172" y="276720"/>
            <a:chExt cx="295169" cy="295169"/>
          </a:xfrm>
        </p:grpSpPr>
        <p:sp>
          <p:nvSpPr>
            <p:cNvPr id="39" name="Oval 38">
              <a:extLst>
                <a:ext uri="{FF2B5EF4-FFF2-40B4-BE49-F238E27FC236}">
                  <a16:creationId xmlns:a16="http://schemas.microsoft.com/office/drawing/2014/main" id="{2D74DB36-E244-404B-B7E4-213676603112}"/>
                </a:ext>
              </a:extLst>
            </p:cNvPr>
            <p:cNvSpPr/>
            <p:nvPr/>
          </p:nvSpPr>
          <p:spPr bwMode="auto">
            <a:xfrm>
              <a:off x="2192172" y="276720"/>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0" name="Group 26">
              <a:extLst>
                <a:ext uri="{FF2B5EF4-FFF2-40B4-BE49-F238E27FC236}">
                  <a16:creationId xmlns:a16="http://schemas.microsoft.com/office/drawing/2014/main" id="{909228E0-65FC-A242-B737-5282610C23B4}"/>
                </a:ext>
              </a:extLst>
            </p:cNvPr>
            <p:cNvGrpSpPr>
              <a:grpSpLocks noChangeAspect="1"/>
            </p:cNvGrpSpPr>
            <p:nvPr/>
          </p:nvGrpSpPr>
          <p:grpSpPr bwMode="auto">
            <a:xfrm>
              <a:off x="2260453" y="348791"/>
              <a:ext cx="182053" cy="159793"/>
              <a:chOff x="3291" y="834"/>
              <a:chExt cx="229" cy="201"/>
            </a:xfrm>
            <a:solidFill>
              <a:schemeClr val="bg1"/>
            </a:solidFill>
          </p:grpSpPr>
          <p:sp>
            <p:nvSpPr>
              <p:cNvPr id="41" name="Freeform 27">
                <a:extLst>
                  <a:ext uri="{FF2B5EF4-FFF2-40B4-BE49-F238E27FC236}">
                    <a16:creationId xmlns:a16="http://schemas.microsoft.com/office/drawing/2014/main" id="{3576B24B-D7B4-F941-9A7C-486B2C6DB8C7}"/>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8">
                <a:extLst>
                  <a:ext uri="{FF2B5EF4-FFF2-40B4-BE49-F238E27FC236}">
                    <a16:creationId xmlns:a16="http://schemas.microsoft.com/office/drawing/2014/main" id="{095DE58E-B767-7C4E-B805-0A72D2F5D016}"/>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
                <a:extLst>
                  <a:ext uri="{FF2B5EF4-FFF2-40B4-BE49-F238E27FC236}">
                    <a16:creationId xmlns:a16="http://schemas.microsoft.com/office/drawing/2014/main" id="{39E0B06E-D827-9F4A-B2C1-30750C602EE0}"/>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0">
                <a:extLst>
                  <a:ext uri="{FF2B5EF4-FFF2-40B4-BE49-F238E27FC236}">
                    <a16:creationId xmlns:a16="http://schemas.microsoft.com/office/drawing/2014/main" id="{4A1177B7-F904-2244-825C-D76D04667BBC}"/>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1">
                <a:extLst>
                  <a:ext uri="{FF2B5EF4-FFF2-40B4-BE49-F238E27FC236}">
                    <a16:creationId xmlns:a16="http://schemas.microsoft.com/office/drawing/2014/main" id="{7987E557-32FB-8C43-B7B8-F4DBF3856D41}"/>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2">
                <a:extLst>
                  <a:ext uri="{FF2B5EF4-FFF2-40B4-BE49-F238E27FC236}">
                    <a16:creationId xmlns:a16="http://schemas.microsoft.com/office/drawing/2014/main" id="{DC438F4B-4E4F-264B-95EA-259771049AA4}"/>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5" name="Rounded Rectangle 64">
            <a:extLst>
              <a:ext uri="{FF2B5EF4-FFF2-40B4-BE49-F238E27FC236}">
                <a16:creationId xmlns:a16="http://schemas.microsoft.com/office/drawing/2014/main" id="{FCD046DE-0BCA-F94B-8E76-EB01EC7B56DB}"/>
              </a:ext>
            </a:extLst>
          </p:cNvPr>
          <p:cNvSpPr/>
          <p:nvPr/>
        </p:nvSpPr>
        <p:spPr bwMode="auto">
          <a:xfrm>
            <a:off x="7778362" y="1825239"/>
            <a:ext cx="3756472" cy="1624367"/>
          </a:xfrm>
          <a:prstGeom prst="roundRect">
            <a:avLst>
              <a:gd name="adj" fmla="val 7936"/>
            </a:avLst>
          </a:prstGeom>
          <a:noFill/>
          <a:ln w="25400">
            <a:solidFill>
              <a:srgbClr val="5558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6" name="Content Placeholder 2">
            <a:extLst>
              <a:ext uri="{FF2B5EF4-FFF2-40B4-BE49-F238E27FC236}">
                <a16:creationId xmlns:a16="http://schemas.microsoft.com/office/drawing/2014/main" id="{B0EC3973-4218-AC4E-8F82-48EB207FDAC8}"/>
              </a:ext>
            </a:extLst>
          </p:cNvPr>
          <p:cNvSpPr txBox="1">
            <a:spLocks/>
          </p:cNvSpPr>
          <p:nvPr/>
        </p:nvSpPr>
        <p:spPr>
          <a:xfrm>
            <a:off x="7965419" y="2016990"/>
            <a:ext cx="3446378" cy="116754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rgbClr val="5558AF"/>
                </a:solidFill>
                <a:latin typeface="Segoe UI" panose="020B0502040204020203" pitchFamily="34" charset="0"/>
                <a:cs typeface="Segoe UI" panose="020B0502040204020203" pitchFamily="34" charset="0"/>
              </a:rPr>
              <a:t>Rally around a process.</a:t>
            </a:r>
          </a:p>
          <a:p>
            <a:pPr marL="0" indent="0">
              <a:lnSpc>
                <a:spcPct val="100000"/>
              </a:lnSpc>
              <a:buNone/>
            </a:pPr>
            <a:r>
              <a:rPr lang="en-US" sz="1600">
                <a:solidFill>
                  <a:srgbClr val="5558AF"/>
                </a:solidFill>
                <a:latin typeface="Segoe UI" panose="020B0502040204020203" pitchFamily="34" charset="0"/>
                <a:cs typeface="Segoe UI" panose="020B0502040204020203" pitchFamily="34" charset="0"/>
              </a:rPr>
              <a:t>A group can bring structure and order to a process by using a Teams workspace to coordinate tasks. </a:t>
            </a:r>
          </a:p>
        </p:txBody>
      </p:sp>
      <p:sp>
        <p:nvSpPr>
          <p:cNvPr id="93" name="Oval 92">
            <a:extLst>
              <a:ext uri="{FF2B5EF4-FFF2-40B4-BE49-F238E27FC236}">
                <a16:creationId xmlns:a16="http://schemas.microsoft.com/office/drawing/2014/main" id="{F1B31A98-D65F-8044-81E7-D6C734B17B80}"/>
              </a:ext>
            </a:extLst>
          </p:cNvPr>
          <p:cNvSpPr/>
          <p:nvPr/>
        </p:nvSpPr>
        <p:spPr bwMode="auto">
          <a:xfrm rot="18000000">
            <a:off x="448335" y="4629766"/>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94" name="Group 85">
            <a:extLst>
              <a:ext uri="{FF2B5EF4-FFF2-40B4-BE49-F238E27FC236}">
                <a16:creationId xmlns:a16="http://schemas.microsoft.com/office/drawing/2014/main" id="{A33C574B-ED34-E14C-ACA5-A9203CAD6946}"/>
              </a:ext>
            </a:extLst>
          </p:cNvPr>
          <p:cNvGrpSpPr>
            <a:grpSpLocks noChangeAspect="1"/>
          </p:cNvGrpSpPr>
          <p:nvPr/>
        </p:nvGrpSpPr>
        <p:grpSpPr bwMode="auto">
          <a:xfrm>
            <a:off x="766249" y="5301937"/>
            <a:ext cx="712983" cy="421000"/>
            <a:chOff x="695" y="1513"/>
            <a:chExt cx="210" cy="124"/>
          </a:xfrm>
        </p:grpSpPr>
        <p:sp>
          <p:nvSpPr>
            <p:cNvPr id="95" name="Freeform 86">
              <a:extLst>
                <a:ext uri="{FF2B5EF4-FFF2-40B4-BE49-F238E27FC236}">
                  <a16:creationId xmlns:a16="http://schemas.microsoft.com/office/drawing/2014/main" id="{93B7CF46-E66B-6F4D-BCE6-757941997726}"/>
                </a:ext>
              </a:extLst>
            </p:cNvPr>
            <p:cNvSpPr>
              <a:spLocks/>
            </p:cNvSpPr>
            <p:nvPr/>
          </p:nvSpPr>
          <p:spPr bwMode="auto">
            <a:xfrm>
              <a:off x="695" y="1604"/>
              <a:ext cx="46" cy="33"/>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7">
              <a:extLst>
                <a:ext uri="{FF2B5EF4-FFF2-40B4-BE49-F238E27FC236}">
                  <a16:creationId xmlns:a16="http://schemas.microsoft.com/office/drawing/2014/main" id="{98807B47-8A78-D04C-885A-715A61FD50D2}"/>
                </a:ext>
              </a:extLst>
            </p:cNvPr>
            <p:cNvSpPr>
              <a:spLocks/>
            </p:cNvSpPr>
            <p:nvPr/>
          </p:nvSpPr>
          <p:spPr bwMode="auto">
            <a:xfrm>
              <a:off x="751" y="1588"/>
              <a:ext cx="85" cy="49"/>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8">
              <a:extLst>
                <a:ext uri="{FF2B5EF4-FFF2-40B4-BE49-F238E27FC236}">
                  <a16:creationId xmlns:a16="http://schemas.microsoft.com/office/drawing/2014/main" id="{D2AC6E88-7B66-A74F-9640-467624A98A73}"/>
                </a:ext>
              </a:extLst>
            </p:cNvPr>
            <p:cNvSpPr>
              <a:spLocks/>
            </p:cNvSpPr>
            <p:nvPr/>
          </p:nvSpPr>
          <p:spPr bwMode="auto">
            <a:xfrm>
              <a:off x="839" y="1604"/>
              <a:ext cx="66" cy="33"/>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9">
              <a:extLst>
                <a:ext uri="{FF2B5EF4-FFF2-40B4-BE49-F238E27FC236}">
                  <a16:creationId xmlns:a16="http://schemas.microsoft.com/office/drawing/2014/main" id="{23EE08FA-EC19-724D-907D-50807FA6824F}"/>
                </a:ext>
              </a:extLst>
            </p:cNvPr>
            <p:cNvSpPr>
              <a:spLocks/>
            </p:cNvSpPr>
            <p:nvPr/>
          </p:nvSpPr>
          <p:spPr bwMode="auto">
            <a:xfrm>
              <a:off x="852" y="1555"/>
              <a:ext cx="41" cy="41"/>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90">
              <a:extLst>
                <a:ext uri="{FF2B5EF4-FFF2-40B4-BE49-F238E27FC236}">
                  <a16:creationId xmlns:a16="http://schemas.microsoft.com/office/drawing/2014/main" id="{DD7B93BD-DE66-4D46-B2ED-FB45C32258FA}"/>
                </a:ext>
              </a:extLst>
            </p:cNvPr>
            <p:cNvSpPr>
              <a:spLocks/>
            </p:cNvSpPr>
            <p:nvPr/>
          </p:nvSpPr>
          <p:spPr bwMode="auto">
            <a:xfrm>
              <a:off x="767" y="1513"/>
              <a:ext cx="66" cy="6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1">
              <a:extLst>
                <a:ext uri="{FF2B5EF4-FFF2-40B4-BE49-F238E27FC236}">
                  <a16:creationId xmlns:a16="http://schemas.microsoft.com/office/drawing/2014/main" id="{ED0935B4-7F75-4843-8519-3056471625C0}"/>
                </a:ext>
              </a:extLst>
            </p:cNvPr>
            <p:cNvSpPr>
              <a:spLocks/>
            </p:cNvSpPr>
            <p:nvPr/>
          </p:nvSpPr>
          <p:spPr bwMode="auto">
            <a:xfrm>
              <a:off x="703" y="1547"/>
              <a:ext cx="50" cy="49"/>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2" name="Rounded Rectangle 101">
            <a:extLst>
              <a:ext uri="{FF2B5EF4-FFF2-40B4-BE49-F238E27FC236}">
                <a16:creationId xmlns:a16="http://schemas.microsoft.com/office/drawing/2014/main" id="{AC9F57B6-CC48-DE4E-9E9C-1DE439A2493F}"/>
              </a:ext>
            </a:extLst>
          </p:cNvPr>
          <p:cNvSpPr/>
          <p:nvPr/>
        </p:nvSpPr>
        <p:spPr bwMode="auto">
          <a:xfrm>
            <a:off x="1148371" y="5060884"/>
            <a:ext cx="392549" cy="18221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3" name="Rounded Rectangle 102">
            <a:extLst>
              <a:ext uri="{FF2B5EF4-FFF2-40B4-BE49-F238E27FC236}">
                <a16:creationId xmlns:a16="http://schemas.microsoft.com/office/drawing/2014/main" id="{FECB7B77-4D06-E541-8B50-37BA5DC4D485}"/>
              </a:ext>
            </a:extLst>
          </p:cNvPr>
          <p:cNvSpPr/>
          <p:nvPr/>
        </p:nvSpPr>
        <p:spPr bwMode="auto">
          <a:xfrm>
            <a:off x="1179429" y="5119281"/>
            <a:ext cx="322138"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4" name="Rounded Rectangle 103">
            <a:extLst>
              <a:ext uri="{FF2B5EF4-FFF2-40B4-BE49-F238E27FC236}">
                <a16:creationId xmlns:a16="http://schemas.microsoft.com/office/drawing/2014/main" id="{21F8387F-5890-1E40-BDFF-47A9F6980304}"/>
              </a:ext>
            </a:extLst>
          </p:cNvPr>
          <p:cNvSpPr/>
          <p:nvPr/>
        </p:nvSpPr>
        <p:spPr bwMode="auto">
          <a:xfrm>
            <a:off x="1181114" y="5167046"/>
            <a:ext cx="200385"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9" name="Freeform 117">
            <a:extLst>
              <a:ext uri="{FF2B5EF4-FFF2-40B4-BE49-F238E27FC236}">
                <a16:creationId xmlns:a16="http://schemas.microsoft.com/office/drawing/2014/main" id="{93678E9C-09A7-A74B-93AC-6355F8C8CB5C}"/>
              </a:ext>
            </a:extLst>
          </p:cNvPr>
          <p:cNvSpPr>
            <a:spLocks/>
          </p:cNvSpPr>
          <p:nvPr/>
        </p:nvSpPr>
        <p:spPr bwMode="auto">
          <a:xfrm>
            <a:off x="759181" y="4952502"/>
            <a:ext cx="241552" cy="257354"/>
          </a:xfrm>
          <a:custGeom>
            <a:avLst/>
            <a:gdLst>
              <a:gd name="T0" fmla="*/ 80 w 172"/>
              <a:gd name="T1" fmla="*/ 183 h 183"/>
              <a:gd name="T2" fmla="*/ 80 w 172"/>
              <a:gd name="T3" fmla="*/ 183 h 183"/>
              <a:gd name="T4" fmla="*/ 172 w 172"/>
              <a:gd name="T5" fmla="*/ 91 h 183"/>
              <a:gd name="T6" fmla="*/ 98 w 172"/>
              <a:gd name="T7" fmla="*/ 0 h 183"/>
              <a:gd name="T8" fmla="*/ 80 w 172"/>
              <a:gd name="T9" fmla="*/ 91 h 183"/>
              <a:gd name="T10" fmla="*/ 0 w 172"/>
              <a:gd name="T11" fmla="*/ 136 h 183"/>
              <a:gd name="T12" fmla="*/ 80 w 17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2" h="183">
                <a:moveTo>
                  <a:pt x="80" y="183"/>
                </a:moveTo>
                <a:lnTo>
                  <a:pt x="80" y="183"/>
                </a:lnTo>
                <a:cubicBezTo>
                  <a:pt x="131" y="183"/>
                  <a:pt x="172" y="142"/>
                  <a:pt x="172" y="91"/>
                </a:cubicBezTo>
                <a:cubicBezTo>
                  <a:pt x="172" y="46"/>
                  <a:pt x="140" y="9"/>
                  <a:pt x="98" y="0"/>
                </a:cubicBezTo>
                <a:lnTo>
                  <a:pt x="80" y="91"/>
                </a:lnTo>
                <a:lnTo>
                  <a:pt x="0" y="136"/>
                </a:lnTo>
                <a:cubicBezTo>
                  <a:pt x="16" y="164"/>
                  <a:pt x="46" y="183"/>
                  <a:pt x="80" y="18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8">
            <a:extLst>
              <a:ext uri="{FF2B5EF4-FFF2-40B4-BE49-F238E27FC236}">
                <a16:creationId xmlns:a16="http://schemas.microsoft.com/office/drawing/2014/main" id="{86C43A5A-26E8-7445-B57E-B9C98A350EE5}"/>
              </a:ext>
            </a:extLst>
          </p:cNvPr>
          <p:cNvSpPr>
            <a:spLocks/>
          </p:cNvSpPr>
          <p:nvPr/>
        </p:nvSpPr>
        <p:spPr bwMode="auto">
          <a:xfrm>
            <a:off x="682427" y="5056347"/>
            <a:ext cx="128677" cy="79012"/>
          </a:xfrm>
          <a:custGeom>
            <a:avLst/>
            <a:gdLst>
              <a:gd name="T0" fmla="*/ 92 w 92"/>
              <a:gd name="T1" fmla="*/ 12 h 56"/>
              <a:gd name="T2" fmla="*/ 92 w 92"/>
              <a:gd name="T3" fmla="*/ 12 h 56"/>
              <a:gd name="T4" fmla="*/ 0 w 92"/>
              <a:gd name="T5" fmla="*/ 0 h 56"/>
              <a:gd name="T6" fmla="*/ 0 w 92"/>
              <a:gd name="T7" fmla="*/ 7 h 56"/>
              <a:gd name="T8" fmla="*/ 14 w 92"/>
              <a:gd name="T9" fmla="*/ 56 h 56"/>
              <a:gd name="T10" fmla="*/ 92 w 92"/>
              <a:gd name="T11" fmla="*/ 12 h 56"/>
            </a:gdLst>
            <a:ahLst/>
            <a:cxnLst>
              <a:cxn ang="0">
                <a:pos x="T0" y="T1"/>
              </a:cxn>
              <a:cxn ang="0">
                <a:pos x="T2" y="T3"/>
              </a:cxn>
              <a:cxn ang="0">
                <a:pos x="T4" y="T5"/>
              </a:cxn>
              <a:cxn ang="0">
                <a:pos x="T6" y="T7"/>
              </a:cxn>
              <a:cxn ang="0">
                <a:pos x="T8" y="T9"/>
              </a:cxn>
              <a:cxn ang="0">
                <a:pos x="T10" y="T11"/>
              </a:cxn>
            </a:cxnLst>
            <a:rect l="0" t="0" r="r" b="b"/>
            <a:pathLst>
              <a:path w="92" h="56">
                <a:moveTo>
                  <a:pt x="92" y="12"/>
                </a:moveTo>
                <a:lnTo>
                  <a:pt x="92" y="12"/>
                </a:lnTo>
                <a:lnTo>
                  <a:pt x="0" y="0"/>
                </a:lnTo>
                <a:cubicBezTo>
                  <a:pt x="0" y="2"/>
                  <a:pt x="0" y="5"/>
                  <a:pt x="0" y="7"/>
                </a:cubicBezTo>
                <a:cubicBezTo>
                  <a:pt x="0" y="25"/>
                  <a:pt x="5" y="42"/>
                  <a:pt x="14" y="56"/>
                </a:cubicBezTo>
                <a:lnTo>
                  <a:pt x="92" y="12"/>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9">
            <a:extLst>
              <a:ext uri="{FF2B5EF4-FFF2-40B4-BE49-F238E27FC236}">
                <a16:creationId xmlns:a16="http://schemas.microsoft.com/office/drawing/2014/main" id="{C66D4C6E-42E2-A74D-9D1D-23FF41EA165F}"/>
              </a:ext>
            </a:extLst>
          </p:cNvPr>
          <p:cNvSpPr>
            <a:spLocks/>
          </p:cNvSpPr>
          <p:nvPr/>
        </p:nvSpPr>
        <p:spPr bwMode="auto">
          <a:xfrm>
            <a:off x="707259" y="4916382"/>
            <a:ext cx="158024" cy="130935"/>
          </a:xfrm>
          <a:custGeom>
            <a:avLst/>
            <a:gdLst>
              <a:gd name="T0" fmla="*/ 113 w 113"/>
              <a:gd name="T1" fmla="*/ 3 h 93"/>
              <a:gd name="T2" fmla="*/ 113 w 113"/>
              <a:gd name="T3" fmla="*/ 3 h 93"/>
              <a:gd name="T4" fmla="*/ 92 w 113"/>
              <a:gd name="T5" fmla="*/ 0 h 93"/>
              <a:gd name="T6" fmla="*/ 0 w 113"/>
              <a:gd name="T7" fmla="*/ 81 h 93"/>
              <a:gd name="T8" fmla="*/ 95 w 113"/>
              <a:gd name="T9" fmla="*/ 93 h 93"/>
              <a:gd name="T10" fmla="*/ 113 w 113"/>
              <a:gd name="T11" fmla="*/ 3 h 93"/>
            </a:gdLst>
            <a:ahLst/>
            <a:cxnLst>
              <a:cxn ang="0">
                <a:pos x="T0" y="T1"/>
              </a:cxn>
              <a:cxn ang="0">
                <a:pos x="T2" y="T3"/>
              </a:cxn>
              <a:cxn ang="0">
                <a:pos x="T4" y="T5"/>
              </a:cxn>
              <a:cxn ang="0">
                <a:pos x="T6" y="T7"/>
              </a:cxn>
              <a:cxn ang="0">
                <a:pos x="T8" y="T9"/>
              </a:cxn>
              <a:cxn ang="0">
                <a:pos x="T10" y="T11"/>
              </a:cxn>
            </a:cxnLst>
            <a:rect l="0" t="0" r="r" b="b"/>
            <a:pathLst>
              <a:path w="113" h="93">
                <a:moveTo>
                  <a:pt x="113" y="3"/>
                </a:moveTo>
                <a:lnTo>
                  <a:pt x="113" y="3"/>
                </a:lnTo>
                <a:cubicBezTo>
                  <a:pt x="106" y="1"/>
                  <a:pt x="99" y="0"/>
                  <a:pt x="92" y="0"/>
                </a:cubicBezTo>
                <a:cubicBezTo>
                  <a:pt x="45" y="0"/>
                  <a:pt x="6" y="35"/>
                  <a:pt x="0" y="81"/>
                </a:cubicBezTo>
                <a:lnTo>
                  <a:pt x="95" y="93"/>
                </a:lnTo>
                <a:lnTo>
                  <a:pt x="113" y="3"/>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 name="Group 35">
            <a:extLst>
              <a:ext uri="{FF2B5EF4-FFF2-40B4-BE49-F238E27FC236}">
                <a16:creationId xmlns:a16="http://schemas.microsoft.com/office/drawing/2014/main" id="{95043C89-ACC8-A747-A669-7A299A1B4856}"/>
              </a:ext>
            </a:extLst>
          </p:cNvPr>
          <p:cNvGrpSpPr>
            <a:grpSpLocks noChangeAspect="1"/>
          </p:cNvGrpSpPr>
          <p:nvPr/>
        </p:nvGrpSpPr>
        <p:grpSpPr bwMode="auto">
          <a:xfrm>
            <a:off x="2699337" y="5810241"/>
            <a:ext cx="807478" cy="559729"/>
            <a:chOff x="4144" y="839"/>
            <a:chExt cx="264" cy="183"/>
          </a:xfrm>
        </p:grpSpPr>
        <p:sp>
          <p:nvSpPr>
            <p:cNvPr id="120" name="Freeform 36">
              <a:extLst>
                <a:ext uri="{FF2B5EF4-FFF2-40B4-BE49-F238E27FC236}">
                  <a16:creationId xmlns:a16="http://schemas.microsoft.com/office/drawing/2014/main" id="{F7751821-28F9-6C47-AF2A-E1A40B68B53E}"/>
                </a:ext>
              </a:extLst>
            </p:cNvPr>
            <p:cNvSpPr>
              <a:spLocks/>
            </p:cNvSpPr>
            <p:nvPr/>
          </p:nvSpPr>
          <p:spPr bwMode="auto">
            <a:xfrm>
              <a:off x="4210" y="921"/>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37">
              <a:extLst>
                <a:ext uri="{FF2B5EF4-FFF2-40B4-BE49-F238E27FC236}">
                  <a16:creationId xmlns:a16="http://schemas.microsoft.com/office/drawing/2014/main" id="{EFF2D4C3-C642-384C-BA23-CD0E60AD15BD}"/>
                </a:ext>
              </a:extLst>
            </p:cNvPr>
            <p:cNvSpPr>
              <a:spLocks/>
            </p:cNvSpPr>
            <p:nvPr/>
          </p:nvSpPr>
          <p:spPr bwMode="auto">
            <a:xfrm>
              <a:off x="4210" y="988"/>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38">
              <a:extLst>
                <a:ext uri="{FF2B5EF4-FFF2-40B4-BE49-F238E27FC236}">
                  <a16:creationId xmlns:a16="http://schemas.microsoft.com/office/drawing/2014/main" id="{6390FE44-BCAC-474F-A85C-7309981C53BC}"/>
                </a:ext>
              </a:extLst>
            </p:cNvPr>
            <p:cNvSpPr>
              <a:spLocks/>
            </p:cNvSpPr>
            <p:nvPr/>
          </p:nvSpPr>
          <p:spPr bwMode="auto">
            <a:xfrm>
              <a:off x="4210" y="856"/>
              <a:ext cx="198" cy="16"/>
            </a:xfrm>
            <a:custGeom>
              <a:avLst/>
              <a:gdLst>
                <a:gd name="T0" fmla="*/ 0 w 320"/>
                <a:gd name="T1" fmla="*/ 26 h 26"/>
                <a:gd name="T2" fmla="*/ 0 w 320"/>
                <a:gd name="T3" fmla="*/ 26 h 26"/>
                <a:gd name="T4" fmla="*/ 320 w 320"/>
                <a:gd name="T5" fmla="*/ 26 h 26"/>
                <a:gd name="T6" fmla="*/ 320 w 320"/>
                <a:gd name="T7" fmla="*/ 0 h 26"/>
                <a:gd name="T8" fmla="*/ 0 w 320"/>
                <a:gd name="T9" fmla="*/ 0 h 26"/>
                <a:gd name="T10" fmla="*/ 0 w 320"/>
                <a:gd name="T11" fmla="*/ 26 h 26"/>
              </a:gdLst>
              <a:ahLst/>
              <a:cxnLst>
                <a:cxn ang="0">
                  <a:pos x="T0" y="T1"/>
                </a:cxn>
                <a:cxn ang="0">
                  <a:pos x="T2" y="T3"/>
                </a:cxn>
                <a:cxn ang="0">
                  <a:pos x="T4" y="T5"/>
                </a:cxn>
                <a:cxn ang="0">
                  <a:pos x="T6" y="T7"/>
                </a:cxn>
                <a:cxn ang="0">
                  <a:pos x="T8" y="T9"/>
                </a:cxn>
                <a:cxn ang="0">
                  <a:pos x="T10" y="T11"/>
                </a:cxn>
              </a:cxnLst>
              <a:rect l="0" t="0" r="r" b="b"/>
              <a:pathLst>
                <a:path w="320" h="26">
                  <a:moveTo>
                    <a:pt x="0" y="26"/>
                  </a:moveTo>
                  <a:lnTo>
                    <a:pt x="0" y="26"/>
                  </a:lnTo>
                  <a:lnTo>
                    <a:pt x="320" y="26"/>
                  </a:lnTo>
                  <a:lnTo>
                    <a:pt x="320" y="0"/>
                  </a:lnTo>
                  <a:lnTo>
                    <a:pt x="0" y="0"/>
                  </a:lnTo>
                  <a:lnTo>
                    <a:pt x="0" y="26"/>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39">
              <a:extLst>
                <a:ext uri="{FF2B5EF4-FFF2-40B4-BE49-F238E27FC236}">
                  <a16:creationId xmlns:a16="http://schemas.microsoft.com/office/drawing/2014/main" id="{DEAD9BD8-E9BA-C743-8227-3A1E8496409F}"/>
                </a:ext>
              </a:extLst>
            </p:cNvPr>
            <p:cNvSpPr>
              <a:spLocks/>
            </p:cNvSpPr>
            <p:nvPr/>
          </p:nvSpPr>
          <p:spPr bwMode="auto">
            <a:xfrm>
              <a:off x="4150" y="839"/>
              <a:ext cx="21" cy="50"/>
            </a:xfrm>
            <a:custGeom>
              <a:avLst/>
              <a:gdLst>
                <a:gd name="T0" fmla="*/ 0 w 34"/>
                <a:gd name="T1" fmla="*/ 12 h 80"/>
                <a:gd name="T2" fmla="*/ 0 w 34"/>
                <a:gd name="T3" fmla="*/ 12 h 80"/>
                <a:gd name="T4" fmla="*/ 0 w 34"/>
                <a:gd name="T5" fmla="*/ 26 h 80"/>
                <a:gd name="T6" fmla="*/ 9 w 34"/>
                <a:gd name="T7" fmla="*/ 24 h 80"/>
                <a:gd name="T8" fmla="*/ 17 w 34"/>
                <a:gd name="T9" fmla="*/ 19 h 80"/>
                <a:gd name="T10" fmla="*/ 17 w 34"/>
                <a:gd name="T11" fmla="*/ 80 h 80"/>
                <a:gd name="T12" fmla="*/ 34 w 34"/>
                <a:gd name="T13" fmla="*/ 80 h 80"/>
                <a:gd name="T14" fmla="*/ 34 w 34"/>
                <a:gd name="T15" fmla="*/ 0 h 80"/>
                <a:gd name="T16" fmla="*/ 24 w 34"/>
                <a:gd name="T17" fmla="*/ 0 h 80"/>
                <a:gd name="T18" fmla="*/ 13 w 34"/>
                <a:gd name="T19" fmla="*/ 7 h 80"/>
                <a:gd name="T20" fmla="*/ 0 w 34"/>
                <a:gd name="T21"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80">
                  <a:moveTo>
                    <a:pt x="0" y="12"/>
                  </a:moveTo>
                  <a:lnTo>
                    <a:pt x="0" y="12"/>
                  </a:lnTo>
                  <a:lnTo>
                    <a:pt x="0" y="26"/>
                  </a:lnTo>
                  <a:cubicBezTo>
                    <a:pt x="3" y="26"/>
                    <a:pt x="6" y="25"/>
                    <a:pt x="9" y="24"/>
                  </a:cubicBezTo>
                  <a:cubicBezTo>
                    <a:pt x="13" y="22"/>
                    <a:pt x="15" y="21"/>
                    <a:pt x="17" y="19"/>
                  </a:cubicBezTo>
                  <a:lnTo>
                    <a:pt x="17" y="80"/>
                  </a:lnTo>
                  <a:lnTo>
                    <a:pt x="34" y="80"/>
                  </a:lnTo>
                  <a:lnTo>
                    <a:pt x="34" y="0"/>
                  </a:lnTo>
                  <a:lnTo>
                    <a:pt x="24" y="0"/>
                  </a:lnTo>
                  <a:cubicBezTo>
                    <a:pt x="20" y="2"/>
                    <a:pt x="17" y="5"/>
                    <a:pt x="13" y="7"/>
                  </a:cubicBezTo>
                  <a:cubicBezTo>
                    <a:pt x="9" y="8"/>
                    <a:pt x="5" y="10"/>
                    <a:pt x="0" y="1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40">
              <a:extLst>
                <a:ext uri="{FF2B5EF4-FFF2-40B4-BE49-F238E27FC236}">
                  <a16:creationId xmlns:a16="http://schemas.microsoft.com/office/drawing/2014/main" id="{03B5C4DA-22ED-4D47-A19F-D0328FB094E9}"/>
                </a:ext>
              </a:extLst>
            </p:cNvPr>
            <p:cNvSpPr>
              <a:spLocks/>
            </p:cNvSpPr>
            <p:nvPr/>
          </p:nvSpPr>
          <p:spPr bwMode="auto">
            <a:xfrm>
              <a:off x="4145" y="971"/>
              <a:ext cx="31" cy="51"/>
            </a:xfrm>
            <a:custGeom>
              <a:avLst/>
              <a:gdLst>
                <a:gd name="T0" fmla="*/ 41 w 50"/>
                <a:gd name="T1" fmla="*/ 76 h 82"/>
                <a:gd name="T2" fmla="*/ 41 w 50"/>
                <a:gd name="T3" fmla="*/ 76 h 82"/>
                <a:gd name="T4" fmla="*/ 48 w 50"/>
                <a:gd name="T5" fmla="*/ 69 h 82"/>
                <a:gd name="T6" fmla="*/ 50 w 50"/>
                <a:gd name="T7" fmla="*/ 58 h 82"/>
                <a:gd name="T8" fmla="*/ 45 w 50"/>
                <a:gd name="T9" fmla="*/ 45 h 82"/>
                <a:gd name="T10" fmla="*/ 32 w 50"/>
                <a:gd name="T11" fmla="*/ 39 h 82"/>
                <a:gd name="T12" fmla="*/ 32 w 50"/>
                <a:gd name="T13" fmla="*/ 39 h 82"/>
                <a:gd name="T14" fmla="*/ 44 w 50"/>
                <a:gd name="T15" fmla="*/ 33 h 82"/>
                <a:gd name="T16" fmla="*/ 48 w 50"/>
                <a:gd name="T17" fmla="*/ 20 h 82"/>
                <a:gd name="T18" fmla="*/ 46 w 50"/>
                <a:gd name="T19" fmla="*/ 11 h 82"/>
                <a:gd name="T20" fmla="*/ 40 w 50"/>
                <a:gd name="T21" fmla="*/ 5 h 82"/>
                <a:gd name="T22" fmla="*/ 32 w 50"/>
                <a:gd name="T23" fmla="*/ 1 h 82"/>
                <a:gd name="T24" fmla="*/ 23 w 50"/>
                <a:gd name="T25" fmla="*/ 0 h 82"/>
                <a:gd name="T26" fmla="*/ 13 w 50"/>
                <a:gd name="T27" fmla="*/ 1 h 82"/>
                <a:gd name="T28" fmla="*/ 3 w 50"/>
                <a:gd name="T29" fmla="*/ 5 h 82"/>
                <a:gd name="T30" fmla="*/ 3 w 50"/>
                <a:gd name="T31" fmla="*/ 19 h 82"/>
                <a:gd name="T32" fmla="*/ 19 w 50"/>
                <a:gd name="T33" fmla="*/ 14 h 82"/>
                <a:gd name="T34" fmla="*/ 27 w 50"/>
                <a:gd name="T35" fmla="*/ 16 h 82"/>
                <a:gd name="T36" fmla="*/ 30 w 50"/>
                <a:gd name="T37" fmla="*/ 23 h 82"/>
                <a:gd name="T38" fmla="*/ 28 w 50"/>
                <a:gd name="T39" fmla="*/ 30 h 82"/>
                <a:gd name="T40" fmla="*/ 22 w 50"/>
                <a:gd name="T41" fmla="*/ 33 h 82"/>
                <a:gd name="T42" fmla="*/ 15 w 50"/>
                <a:gd name="T43" fmla="*/ 33 h 82"/>
                <a:gd name="T44" fmla="*/ 8 w 50"/>
                <a:gd name="T45" fmla="*/ 33 h 82"/>
                <a:gd name="T46" fmla="*/ 8 w 50"/>
                <a:gd name="T47" fmla="*/ 47 h 82"/>
                <a:gd name="T48" fmla="*/ 15 w 50"/>
                <a:gd name="T49" fmla="*/ 47 h 82"/>
                <a:gd name="T50" fmla="*/ 23 w 50"/>
                <a:gd name="T51" fmla="*/ 48 h 82"/>
                <a:gd name="T52" fmla="*/ 30 w 50"/>
                <a:gd name="T53" fmla="*/ 51 h 82"/>
                <a:gd name="T54" fmla="*/ 33 w 50"/>
                <a:gd name="T55" fmla="*/ 58 h 82"/>
                <a:gd name="T56" fmla="*/ 28 w 50"/>
                <a:gd name="T57" fmla="*/ 66 h 82"/>
                <a:gd name="T58" fmla="*/ 19 w 50"/>
                <a:gd name="T59" fmla="*/ 68 h 82"/>
                <a:gd name="T60" fmla="*/ 9 w 50"/>
                <a:gd name="T61" fmla="*/ 67 h 82"/>
                <a:gd name="T62" fmla="*/ 0 w 50"/>
                <a:gd name="T63" fmla="*/ 63 h 82"/>
                <a:gd name="T64" fmla="*/ 0 w 50"/>
                <a:gd name="T65" fmla="*/ 78 h 82"/>
                <a:gd name="T66" fmla="*/ 10 w 50"/>
                <a:gd name="T67" fmla="*/ 81 h 82"/>
                <a:gd name="T68" fmla="*/ 20 w 50"/>
                <a:gd name="T69" fmla="*/ 82 h 82"/>
                <a:gd name="T70" fmla="*/ 31 w 50"/>
                <a:gd name="T71" fmla="*/ 80 h 82"/>
                <a:gd name="T72" fmla="*/ 41 w 50"/>
                <a:gd name="T7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82">
                  <a:moveTo>
                    <a:pt x="41" y="76"/>
                  </a:moveTo>
                  <a:lnTo>
                    <a:pt x="41" y="76"/>
                  </a:lnTo>
                  <a:cubicBezTo>
                    <a:pt x="44" y="74"/>
                    <a:pt x="46" y="72"/>
                    <a:pt x="48" y="69"/>
                  </a:cubicBezTo>
                  <a:cubicBezTo>
                    <a:pt x="49" y="66"/>
                    <a:pt x="50" y="62"/>
                    <a:pt x="50" y="58"/>
                  </a:cubicBezTo>
                  <a:cubicBezTo>
                    <a:pt x="50" y="52"/>
                    <a:pt x="49" y="48"/>
                    <a:pt x="45" y="45"/>
                  </a:cubicBezTo>
                  <a:cubicBezTo>
                    <a:pt x="42" y="42"/>
                    <a:pt x="37" y="40"/>
                    <a:pt x="32" y="39"/>
                  </a:cubicBezTo>
                  <a:lnTo>
                    <a:pt x="32" y="39"/>
                  </a:lnTo>
                  <a:cubicBezTo>
                    <a:pt x="37" y="38"/>
                    <a:pt x="41" y="36"/>
                    <a:pt x="44" y="33"/>
                  </a:cubicBezTo>
                  <a:cubicBezTo>
                    <a:pt x="47" y="29"/>
                    <a:pt x="48" y="25"/>
                    <a:pt x="48" y="20"/>
                  </a:cubicBezTo>
                  <a:cubicBezTo>
                    <a:pt x="48" y="17"/>
                    <a:pt x="47" y="14"/>
                    <a:pt x="46" y="11"/>
                  </a:cubicBezTo>
                  <a:cubicBezTo>
                    <a:pt x="44" y="9"/>
                    <a:pt x="42" y="6"/>
                    <a:pt x="40" y="5"/>
                  </a:cubicBezTo>
                  <a:cubicBezTo>
                    <a:pt x="38" y="3"/>
                    <a:pt x="35" y="2"/>
                    <a:pt x="32" y="1"/>
                  </a:cubicBezTo>
                  <a:cubicBezTo>
                    <a:pt x="29" y="1"/>
                    <a:pt x="26" y="0"/>
                    <a:pt x="23" y="0"/>
                  </a:cubicBezTo>
                  <a:cubicBezTo>
                    <a:pt x="19" y="0"/>
                    <a:pt x="16" y="1"/>
                    <a:pt x="13" y="1"/>
                  </a:cubicBezTo>
                  <a:cubicBezTo>
                    <a:pt x="9" y="2"/>
                    <a:pt x="6" y="3"/>
                    <a:pt x="3" y="5"/>
                  </a:cubicBezTo>
                  <a:lnTo>
                    <a:pt x="3" y="19"/>
                  </a:lnTo>
                  <a:cubicBezTo>
                    <a:pt x="8" y="15"/>
                    <a:pt x="13" y="14"/>
                    <a:pt x="19" y="14"/>
                  </a:cubicBezTo>
                  <a:cubicBezTo>
                    <a:pt x="22" y="14"/>
                    <a:pt x="25" y="14"/>
                    <a:pt x="27" y="16"/>
                  </a:cubicBezTo>
                  <a:cubicBezTo>
                    <a:pt x="29" y="17"/>
                    <a:pt x="30" y="20"/>
                    <a:pt x="30" y="23"/>
                  </a:cubicBezTo>
                  <a:cubicBezTo>
                    <a:pt x="30" y="26"/>
                    <a:pt x="30" y="28"/>
                    <a:pt x="28" y="30"/>
                  </a:cubicBezTo>
                  <a:cubicBezTo>
                    <a:pt x="26" y="31"/>
                    <a:pt x="24" y="32"/>
                    <a:pt x="22" y="33"/>
                  </a:cubicBezTo>
                  <a:cubicBezTo>
                    <a:pt x="20" y="33"/>
                    <a:pt x="17" y="33"/>
                    <a:pt x="15" y="33"/>
                  </a:cubicBezTo>
                  <a:lnTo>
                    <a:pt x="8" y="33"/>
                  </a:lnTo>
                  <a:lnTo>
                    <a:pt x="8" y="47"/>
                  </a:lnTo>
                  <a:lnTo>
                    <a:pt x="15" y="47"/>
                  </a:lnTo>
                  <a:cubicBezTo>
                    <a:pt x="18" y="47"/>
                    <a:pt x="21" y="47"/>
                    <a:pt x="23" y="48"/>
                  </a:cubicBezTo>
                  <a:cubicBezTo>
                    <a:pt x="26" y="48"/>
                    <a:pt x="28" y="49"/>
                    <a:pt x="30" y="51"/>
                  </a:cubicBezTo>
                  <a:cubicBezTo>
                    <a:pt x="32" y="52"/>
                    <a:pt x="33" y="54"/>
                    <a:pt x="33" y="58"/>
                  </a:cubicBezTo>
                  <a:cubicBezTo>
                    <a:pt x="33" y="62"/>
                    <a:pt x="31" y="65"/>
                    <a:pt x="28" y="66"/>
                  </a:cubicBezTo>
                  <a:cubicBezTo>
                    <a:pt x="25" y="68"/>
                    <a:pt x="22" y="68"/>
                    <a:pt x="19" y="68"/>
                  </a:cubicBezTo>
                  <a:cubicBezTo>
                    <a:pt x="15" y="68"/>
                    <a:pt x="12" y="68"/>
                    <a:pt x="9" y="67"/>
                  </a:cubicBezTo>
                  <a:cubicBezTo>
                    <a:pt x="6" y="66"/>
                    <a:pt x="3" y="64"/>
                    <a:pt x="0" y="63"/>
                  </a:cubicBezTo>
                  <a:lnTo>
                    <a:pt x="0" y="78"/>
                  </a:lnTo>
                  <a:cubicBezTo>
                    <a:pt x="3" y="79"/>
                    <a:pt x="7" y="80"/>
                    <a:pt x="10" y="81"/>
                  </a:cubicBezTo>
                  <a:cubicBezTo>
                    <a:pt x="13" y="81"/>
                    <a:pt x="17" y="82"/>
                    <a:pt x="20" y="82"/>
                  </a:cubicBezTo>
                  <a:cubicBezTo>
                    <a:pt x="24" y="82"/>
                    <a:pt x="28" y="81"/>
                    <a:pt x="31" y="80"/>
                  </a:cubicBezTo>
                  <a:cubicBezTo>
                    <a:pt x="35" y="79"/>
                    <a:pt x="38" y="78"/>
                    <a:pt x="41" y="76"/>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41">
              <a:extLst>
                <a:ext uri="{FF2B5EF4-FFF2-40B4-BE49-F238E27FC236}">
                  <a16:creationId xmlns:a16="http://schemas.microsoft.com/office/drawing/2014/main" id="{9DE10825-02AE-5C4C-97DA-A114D649502F}"/>
                </a:ext>
              </a:extLst>
            </p:cNvPr>
            <p:cNvSpPr>
              <a:spLocks/>
            </p:cNvSpPr>
            <p:nvPr/>
          </p:nvSpPr>
          <p:spPr bwMode="auto">
            <a:xfrm>
              <a:off x="4144" y="905"/>
              <a:ext cx="32" cy="50"/>
            </a:xfrm>
            <a:custGeom>
              <a:avLst/>
              <a:gdLst>
                <a:gd name="T0" fmla="*/ 21 w 52"/>
                <a:gd name="T1" fmla="*/ 42 h 80"/>
                <a:gd name="T2" fmla="*/ 21 w 52"/>
                <a:gd name="T3" fmla="*/ 42 h 80"/>
                <a:gd name="T4" fmla="*/ 11 w 52"/>
                <a:gd name="T5" fmla="*/ 51 h 80"/>
                <a:gd name="T6" fmla="*/ 2 w 52"/>
                <a:gd name="T7" fmla="*/ 63 h 80"/>
                <a:gd name="T8" fmla="*/ 0 w 52"/>
                <a:gd name="T9" fmla="*/ 71 h 80"/>
                <a:gd name="T10" fmla="*/ 0 w 52"/>
                <a:gd name="T11" fmla="*/ 80 h 80"/>
                <a:gd name="T12" fmla="*/ 52 w 52"/>
                <a:gd name="T13" fmla="*/ 80 h 80"/>
                <a:gd name="T14" fmla="*/ 52 w 52"/>
                <a:gd name="T15" fmla="*/ 65 h 80"/>
                <a:gd name="T16" fmla="*/ 19 w 52"/>
                <a:gd name="T17" fmla="*/ 65 h 80"/>
                <a:gd name="T18" fmla="*/ 21 w 52"/>
                <a:gd name="T19" fmla="*/ 60 h 80"/>
                <a:gd name="T20" fmla="*/ 28 w 52"/>
                <a:gd name="T21" fmla="*/ 55 h 80"/>
                <a:gd name="T22" fmla="*/ 36 w 52"/>
                <a:gd name="T23" fmla="*/ 49 h 80"/>
                <a:gd name="T24" fmla="*/ 44 w 52"/>
                <a:gd name="T25" fmla="*/ 42 h 80"/>
                <a:gd name="T26" fmla="*/ 50 w 52"/>
                <a:gd name="T27" fmla="*/ 33 h 80"/>
                <a:gd name="T28" fmla="*/ 52 w 52"/>
                <a:gd name="T29" fmla="*/ 22 h 80"/>
                <a:gd name="T30" fmla="*/ 50 w 52"/>
                <a:gd name="T31" fmla="*/ 12 h 80"/>
                <a:gd name="T32" fmla="*/ 45 w 52"/>
                <a:gd name="T33" fmla="*/ 5 h 80"/>
                <a:gd name="T34" fmla="*/ 37 w 52"/>
                <a:gd name="T35" fmla="*/ 1 h 80"/>
                <a:gd name="T36" fmla="*/ 27 w 52"/>
                <a:gd name="T37" fmla="*/ 0 h 80"/>
                <a:gd name="T38" fmla="*/ 4 w 52"/>
                <a:gd name="T39" fmla="*/ 6 h 80"/>
                <a:gd name="T40" fmla="*/ 4 w 52"/>
                <a:gd name="T41" fmla="*/ 22 h 80"/>
                <a:gd name="T42" fmla="*/ 13 w 52"/>
                <a:gd name="T43" fmla="*/ 16 h 80"/>
                <a:gd name="T44" fmla="*/ 23 w 52"/>
                <a:gd name="T45" fmla="*/ 14 h 80"/>
                <a:gd name="T46" fmla="*/ 31 w 52"/>
                <a:gd name="T47" fmla="*/ 16 h 80"/>
                <a:gd name="T48" fmla="*/ 35 w 52"/>
                <a:gd name="T49" fmla="*/ 24 h 80"/>
                <a:gd name="T50" fmla="*/ 31 w 52"/>
                <a:gd name="T51" fmla="*/ 34 h 80"/>
                <a:gd name="T52" fmla="*/ 21 w 52"/>
                <a:gd name="T53"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0">
                  <a:moveTo>
                    <a:pt x="21" y="42"/>
                  </a:moveTo>
                  <a:lnTo>
                    <a:pt x="21" y="42"/>
                  </a:lnTo>
                  <a:cubicBezTo>
                    <a:pt x="18" y="45"/>
                    <a:pt x="14" y="48"/>
                    <a:pt x="11" y="51"/>
                  </a:cubicBezTo>
                  <a:cubicBezTo>
                    <a:pt x="7" y="54"/>
                    <a:pt x="4" y="58"/>
                    <a:pt x="2" y="63"/>
                  </a:cubicBezTo>
                  <a:cubicBezTo>
                    <a:pt x="1" y="66"/>
                    <a:pt x="0" y="69"/>
                    <a:pt x="0" y="71"/>
                  </a:cubicBezTo>
                  <a:cubicBezTo>
                    <a:pt x="0" y="74"/>
                    <a:pt x="0" y="76"/>
                    <a:pt x="0" y="80"/>
                  </a:cubicBezTo>
                  <a:lnTo>
                    <a:pt x="52" y="80"/>
                  </a:lnTo>
                  <a:lnTo>
                    <a:pt x="52" y="65"/>
                  </a:lnTo>
                  <a:lnTo>
                    <a:pt x="19" y="65"/>
                  </a:lnTo>
                  <a:cubicBezTo>
                    <a:pt x="19" y="63"/>
                    <a:pt x="20" y="62"/>
                    <a:pt x="21" y="60"/>
                  </a:cubicBezTo>
                  <a:cubicBezTo>
                    <a:pt x="23" y="58"/>
                    <a:pt x="25" y="56"/>
                    <a:pt x="28" y="55"/>
                  </a:cubicBezTo>
                  <a:cubicBezTo>
                    <a:pt x="30" y="53"/>
                    <a:pt x="33" y="51"/>
                    <a:pt x="36" y="49"/>
                  </a:cubicBezTo>
                  <a:cubicBezTo>
                    <a:pt x="39" y="47"/>
                    <a:pt x="41" y="45"/>
                    <a:pt x="44" y="42"/>
                  </a:cubicBezTo>
                  <a:cubicBezTo>
                    <a:pt x="46" y="40"/>
                    <a:pt x="48" y="37"/>
                    <a:pt x="50" y="33"/>
                  </a:cubicBezTo>
                  <a:cubicBezTo>
                    <a:pt x="51" y="30"/>
                    <a:pt x="52" y="26"/>
                    <a:pt x="52" y="22"/>
                  </a:cubicBezTo>
                  <a:cubicBezTo>
                    <a:pt x="52" y="18"/>
                    <a:pt x="52" y="15"/>
                    <a:pt x="50" y="12"/>
                  </a:cubicBezTo>
                  <a:cubicBezTo>
                    <a:pt x="49" y="9"/>
                    <a:pt x="47" y="7"/>
                    <a:pt x="45" y="5"/>
                  </a:cubicBezTo>
                  <a:cubicBezTo>
                    <a:pt x="43" y="3"/>
                    <a:pt x="40" y="2"/>
                    <a:pt x="37" y="1"/>
                  </a:cubicBezTo>
                  <a:cubicBezTo>
                    <a:pt x="34" y="0"/>
                    <a:pt x="30" y="0"/>
                    <a:pt x="27" y="0"/>
                  </a:cubicBezTo>
                  <a:cubicBezTo>
                    <a:pt x="18" y="0"/>
                    <a:pt x="11" y="2"/>
                    <a:pt x="4" y="6"/>
                  </a:cubicBezTo>
                  <a:lnTo>
                    <a:pt x="4" y="22"/>
                  </a:lnTo>
                  <a:cubicBezTo>
                    <a:pt x="7" y="19"/>
                    <a:pt x="10" y="17"/>
                    <a:pt x="13" y="16"/>
                  </a:cubicBezTo>
                  <a:cubicBezTo>
                    <a:pt x="16" y="14"/>
                    <a:pt x="20" y="14"/>
                    <a:pt x="23" y="14"/>
                  </a:cubicBezTo>
                  <a:cubicBezTo>
                    <a:pt x="27" y="14"/>
                    <a:pt x="29" y="14"/>
                    <a:pt x="31" y="16"/>
                  </a:cubicBezTo>
                  <a:cubicBezTo>
                    <a:pt x="34" y="17"/>
                    <a:pt x="35" y="20"/>
                    <a:pt x="35" y="24"/>
                  </a:cubicBezTo>
                  <a:cubicBezTo>
                    <a:pt x="35" y="27"/>
                    <a:pt x="33" y="31"/>
                    <a:pt x="31" y="34"/>
                  </a:cubicBezTo>
                  <a:cubicBezTo>
                    <a:pt x="28" y="36"/>
                    <a:pt x="25" y="39"/>
                    <a:pt x="21" y="4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1" name="Oval 130">
            <a:extLst>
              <a:ext uri="{FF2B5EF4-FFF2-40B4-BE49-F238E27FC236}">
                <a16:creationId xmlns:a16="http://schemas.microsoft.com/office/drawing/2014/main" id="{A11F1B92-425C-DF47-B948-FF36EBFC37C2}"/>
              </a:ext>
            </a:extLst>
          </p:cNvPr>
          <p:cNvSpPr/>
          <p:nvPr/>
        </p:nvSpPr>
        <p:spPr bwMode="auto">
          <a:xfrm rot="18000000">
            <a:off x="2398036" y="5391765"/>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2" name="Oval 131">
            <a:extLst>
              <a:ext uri="{FF2B5EF4-FFF2-40B4-BE49-F238E27FC236}">
                <a16:creationId xmlns:a16="http://schemas.microsoft.com/office/drawing/2014/main" id="{E89B1355-E8CB-B047-ACB8-808287F7DC56}"/>
              </a:ext>
            </a:extLst>
          </p:cNvPr>
          <p:cNvSpPr/>
          <p:nvPr/>
        </p:nvSpPr>
        <p:spPr bwMode="auto">
          <a:xfrm rot="18000000">
            <a:off x="4366476" y="4646804"/>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3" name="Oval 132">
            <a:extLst>
              <a:ext uri="{FF2B5EF4-FFF2-40B4-BE49-F238E27FC236}">
                <a16:creationId xmlns:a16="http://schemas.microsoft.com/office/drawing/2014/main" id="{C90A30A8-E12C-054E-9A56-41F1309F2B19}"/>
              </a:ext>
            </a:extLst>
          </p:cNvPr>
          <p:cNvSpPr/>
          <p:nvPr/>
        </p:nvSpPr>
        <p:spPr bwMode="auto">
          <a:xfrm rot="18000000">
            <a:off x="6343986" y="5296138"/>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4" name="Oval 133">
            <a:extLst>
              <a:ext uri="{FF2B5EF4-FFF2-40B4-BE49-F238E27FC236}">
                <a16:creationId xmlns:a16="http://schemas.microsoft.com/office/drawing/2014/main" id="{19337BAC-2C37-0B4C-B9A2-2F445571DD34}"/>
              </a:ext>
            </a:extLst>
          </p:cNvPr>
          <p:cNvSpPr/>
          <p:nvPr/>
        </p:nvSpPr>
        <p:spPr bwMode="auto">
          <a:xfrm rot="18000000">
            <a:off x="8216235" y="4445928"/>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5" name="Oval 134">
            <a:extLst>
              <a:ext uri="{FF2B5EF4-FFF2-40B4-BE49-F238E27FC236}">
                <a16:creationId xmlns:a16="http://schemas.microsoft.com/office/drawing/2014/main" id="{88868BE5-0D4F-AF47-9321-510BBECC6577}"/>
              </a:ext>
            </a:extLst>
          </p:cNvPr>
          <p:cNvSpPr/>
          <p:nvPr/>
        </p:nvSpPr>
        <p:spPr bwMode="auto">
          <a:xfrm rot="18000000">
            <a:off x="10221529" y="5397738"/>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194">
            <a:extLst>
              <a:ext uri="{FF2B5EF4-FFF2-40B4-BE49-F238E27FC236}">
                <a16:creationId xmlns:a16="http://schemas.microsoft.com/office/drawing/2014/main" id="{9D00A2F0-6B5F-2C4A-86B5-3F5E455CA099}"/>
              </a:ext>
            </a:extLst>
          </p:cNvPr>
          <p:cNvSpPr>
            <a:spLocks/>
          </p:cNvSpPr>
          <p:nvPr/>
        </p:nvSpPr>
        <p:spPr bwMode="auto">
          <a:xfrm>
            <a:off x="4739825" y="5225495"/>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95">
            <a:extLst>
              <a:ext uri="{FF2B5EF4-FFF2-40B4-BE49-F238E27FC236}">
                <a16:creationId xmlns:a16="http://schemas.microsoft.com/office/drawing/2014/main" id="{72B38CE9-F8DF-8C45-97A5-BB5F5A583669}"/>
              </a:ext>
            </a:extLst>
          </p:cNvPr>
          <p:cNvSpPr>
            <a:spLocks/>
          </p:cNvSpPr>
          <p:nvPr/>
        </p:nvSpPr>
        <p:spPr bwMode="auto">
          <a:xfrm>
            <a:off x="4739825" y="5005765"/>
            <a:ext cx="181999" cy="18199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96">
            <a:extLst>
              <a:ext uri="{FF2B5EF4-FFF2-40B4-BE49-F238E27FC236}">
                <a16:creationId xmlns:a16="http://schemas.microsoft.com/office/drawing/2014/main" id="{FD382A3E-5E3B-524A-A659-BCEF5938BD79}"/>
              </a:ext>
            </a:extLst>
          </p:cNvPr>
          <p:cNvSpPr>
            <a:spLocks/>
          </p:cNvSpPr>
          <p:nvPr/>
        </p:nvSpPr>
        <p:spPr bwMode="auto">
          <a:xfrm>
            <a:off x="4959557" y="5225495"/>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96">
            <a:extLst>
              <a:ext uri="{FF2B5EF4-FFF2-40B4-BE49-F238E27FC236}">
                <a16:creationId xmlns:a16="http://schemas.microsoft.com/office/drawing/2014/main" id="{D0AC6176-4CDD-5843-A689-CFC107536515}"/>
              </a:ext>
            </a:extLst>
          </p:cNvPr>
          <p:cNvSpPr>
            <a:spLocks/>
          </p:cNvSpPr>
          <p:nvPr/>
        </p:nvSpPr>
        <p:spPr bwMode="auto">
          <a:xfrm>
            <a:off x="4959557" y="5005765"/>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96">
            <a:extLst>
              <a:ext uri="{FF2B5EF4-FFF2-40B4-BE49-F238E27FC236}">
                <a16:creationId xmlns:a16="http://schemas.microsoft.com/office/drawing/2014/main" id="{B7702B99-8E97-A641-9A92-6423B055E889}"/>
              </a:ext>
            </a:extLst>
          </p:cNvPr>
          <p:cNvSpPr>
            <a:spLocks/>
          </p:cNvSpPr>
          <p:nvPr/>
        </p:nvSpPr>
        <p:spPr bwMode="auto">
          <a:xfrm>
            <a:off x="5181509" y="5225495"/>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96">
            <a:extLst>
              <a:ext uri="{FF2B5EF4-FFF2-40B4-BE49-F238E27FC236}">
                <a16:creationId xmlns:a16="http://schemas.microsoft.com/office/drawing/2014/main" id="{CE19C643-0487-CF4F-88A5-7FFC2BF9C4BE}"/>
              </a:ext>
            </a:extLst>
          </p:cNvPr>
          <p:cNvSpPr>
            <a:spLocks/>
          </p:cNvSpPr>
          <p:nvPr/>
        </p:nvSpPr>
        <p:spPr bwMode="auto">
          <a:xfrm>
            <a:off x="5181509" y="5005765"/>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94">
            <a:extLst>
              <a:ext uri="{FF2B5EF4-FFF2-40B4-BE49-F238E27FC236}">
                <a16:creationId xmlns:a16="http://schemas.microsoft.com/office/drawing/2014/main" id="{9067F81C-2F3A-4241-94C7-33C66C3DABCE}"/>
              </a:ext>
            </a:extLst>
          </p:cNvPr>
          <p:cNvSpPr>
            <a:spLocks/>
          </p:cNvSpPr>
          <p:nvPr/>
        </p:nvSpPr>
        <p:spPr bwMode="auto">
          <a:xfrm>
            <a:off x="4739825" y="5440297"/>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96">
            <a:extLst>
              <a:ext uri="{FF2B5EF4-FFF2-40B4-BE49-F238E27FC236}">
                <a16:creationId xmlns:a16="http://schemas.microsoft.com/office/drawing/2014/main" id="{D904E9F6-2DA5-454A-AC74-B24BE33250D9}"/>
              </a:ext>
            </a:extLst>
          </p:cNvPr>
          <p:cNvSpPr>
            <a:spLocks/>
          </p:cNvSpPr>
          <p:nvPr/>
        </p:nvSpPr>
        <p:spPr bwMode="auto">
          <a:xfrm>
            <a:off x="4959557" y="5440297"/>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96">
            <a:extLst>
              <a:ext uri="{FF2B5EF4-FFF2-40B4-BE49-F238E27FC236}">
                <a16:creationId xmlns:a16="http://schemas.microsoft.com/office/drawing/2014/main" id="{84DAF75E-AD22-DC49-B5A6-1387C5E0FD4B}"/>
              </a:ext>
            </a:extLst>
          </p:cNvPr>
          <p:cNvSpPr>
            <a:spLocks/>
          </p:cNvSpPr>
          <p:nvPr/>
        </p:nvSpPr>
        <p:spPr bwMode="auto">
          <a:xfrm>
            <a:off x="5181509" y="5440297"/>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3" name="Group 26">
            <a:extLst>
              <a:ext uri="{FF2B5EF4-FFF2-40B4-BE49-F238E27FC236}">
                <a16:creationId xmlns:a16="http://schemas.microsoft.com/office/drawing/2014/main" id="{0EE12C27-202E-4A43-932F-EC0A6C7C5299}"/>
              </a:ext>
            </a:extLst>
          </p:cNvPr>
          <p:cNvGrpSpPr>
            <a:grpSpLocks noChangeAspect="1"/>
          </p:cNvGrpSpPr>
          <p:nvPr/>
        </p:nvGrpSpPr>
        <p:grpSpPr bwMode="auto">
          <a:xfrm>
            <a:off x="6989046" y="5769206"/>
            <a:ext cx="536819" cy="471182"/>
            <a:chOff x="3291" y="834"/>
            <a:chExt cx="229" cy="201"/>
          </a:xfrm>
        </p:grpSpPr>
        <p:sp>
          <p:nvSpPr>
            <p:cNvPr id="154" name="Freeform 27">
              <a:extLst>
                <a:ext uri="{FF2B5EF4-FFF2-40B4-BE49-F238E27FC236}">
                  <a16:creationId xmlns:a16="http://schemas.microsoft.com/office/drawing/2014/main" id="{7FC749CC-7745-5040-B638-270897A1EA2A}"/>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8">
              <a:extLst>
                <a:ext uri="{FF2B5EF4-FFF2-40B4-BE49-F238E27FC236}">
                  <a16:creationId xmlns:a16="http://schemas.microsoft.com/office/drawing/2014/main" id="{9D3EAF6E-38E8-CB4E-BBEE-787D00CECC3B}"/>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9">
              <a:extLst>
                <a:ext uri="{FF2B5EF4-FFF2-40B4-BE49-F238E27FC236}">
                  <a16:creationId xmlns:a16="http://schemas.microsoft.com/office/drawing/2014/main" id="{66BAF64C-D72A-CC46-A72D-BBE82AACA96F}"/>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0">
              <a:extLst>
                <a:ext uri="{FF2B5EF4-FFF2-40B4-BE49-F238E27FC236}">
                  <a16:creationId xmlns:a16="http://schemas.microsoft.com/office/drawing/2014/main" id="{6032F169-86D0-F44F-B429-E7F56A18E5DA}"/>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1">
              <a:extLst>
                <a:ext uri="{FF2B5EF4-FFF2-40B4-BE49-F238E27FC236}">
                  <a16:creationId xmlns:a16="http://schemas.microsoft.com/office/drawing/2014/main" id="{AECB5908-431E-1747-9754-08F337623A05}"/>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2">
              <a:extLst>
                <a:ext uri="{FF2B5EF4-FFF2-40B4-BE49-F238E27FC236}">
                  <a16:creationId xmlns:a16="http://schemas.microsoft.com/office/drawing/2014/main" id="{5C43B05C-88B1-6046-8E11-9E62B0A06576}"/>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0" name="Group 283">
            <a:extLst>
              <a:ext uri="{FF2B5EF4-FFF2-40B4-BE49-F238E27FC236}">
                <a16:creationId xmlns:a16="http://schemas.microsoft.com/office/drawing/2014/main" id="{B9BACEF8-EDB4-9C47-9B6F-5588C0BB33AF}"/>
              </a:ext>
            </a:extLst>
          </p:cNvPr>
          <p:cNvGrpSpPr>
            <a:grpSpLocks noChangeAspect="1"/>
          </p:cNvGrpSpPr>
          <p:nvPr/>
        </p:nvGrpSpPr>
        <p:grpSpPr bwMode="auto">
          <a:xfrm>
            <a:off x="6524875" y="5809485"/>
            <a:ext cx="366713" cy="314325"/>
            <a:chOff x="4159" y="3384"/>
            <a:chExt cx="231" cy="198"/>
          </a:xfrm>
        </p:grpSpPr>
        <p:sp>
          <p:nvSpPr>
            <p:cNvPr id="161" name="Freeform 284">
              <a:extLst>
                <a:ext uri="{FF2B5EF4-FFF2-40B4-BE49-F238E27FC236}">
                  <a16:creationId xmlns:a16="http://schemas.microsoft.com/office/drawing/2014/main" id="{3DA1D2A5-2403-2745-A6F2-33E45152AA0C}"/>
                </a:ext>
              </a:extLst>
            </p:cNvPr>
            <p:cNvSpPr>
              <a:spLocks/>
            </p:cNvSpPr>
            <p:nvPr/>
          </p:nvSpPr>
          <p:spPr bwMode="auto">
            <a:xfrm>
              <a:off x="4192" y="3417"/>
              <a:ext cx="165" cy="115"/>
            </a:xfrm>
            <a:custGeom>
              <a:avLst/>
              <a:gdLst>
                <a:gd name="T0" fmla="*/ 159 w 266"/>
                <a:gd name="T1" fmla="*/ 160 h 186"/>
                <a:gd name="T2" fmla="*/ 159 w 266"/>
                <a:gd name="T3" fmla="*/ 160 h 186"/>
                <a:gd name="T4" fmla="*/ 185 w 266"/>
                <a:gd name="T5" fmla="*/ 160 h 186"/>
                <a:gd name="T6" fmla="*/ 212 w 266"/>
                <a:gd name="T7" fmla="*/ 160 h 186"/>
                <a:gd name="T8" fmla="*/ 212 w 266"/>
                <a:gd name="T9" fmla="*/ 133 h 186"/>
                <a:gd name="T10" fmla="*/ 212 w 266"/>
                <a:gd name="T11" fmla="*/ 107 h 186"/>
                <a:gd name="T12" fmla="*/ 239 w 266"/>
                <a:gd name="T13" fmla="*/ 107 h 186"/>
                <a:gd name="T14" fmla="*/ 265 w 266"/>
                <a:gd name="T15" fmla="*/ 107 h 186"/>
                <a:gd name="T16" fmla="*/ 266 w 266"/>
                <a:gd name="T17" fmla="*/ 107 h 186"/>
                <a:gd name="T18" fmla="*/ 266 w 266"/>
                <a:gd name="T19" fmla="*/ 0 h 186"/>
                <a:gd name="T20" fmla="*/ 0 w 266"/>
                <a:gd name="T21" fmla="*/ 0 h 186"/>
                <a:gd name="T22" fmla="*/ 0 w 266"/>
                <a:gd name="T23" fmla="*/ 186 h 186"/>
                <a:gd name="T24" fmla="*/ 159 w 266"/>
                <a:gd name="T25" fmla="*/ 186 h 186"/>
                <a:gd name="T26" fmla="*/ 159 w 266"/>
                <a:gd name="T27"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86">
                  <a:moveTo>
                    <a:pt x="159" y="160"/>
                  </a:moveTo>
                  <a:lnTo>
                    <a:pt x="159" y="160"/>
                  </a:lnTo>
                  <a:lnTo>
                    <a:pt x="185" y="160"/>
                  </a:lnTo>
                  <a:lnTo>
                    <a:pt x="212" y="160"/>
                  </a:lnTo>
                  <a:lnTo>
                    <a:pt x="212" y="133"/>
                  </a:lnTo>
                  <a:lnTo>
                    <a:pt x="212" y="107"/>
                  </a:lnTo>
                  <a:lnTo>
                    <a:pt x="239" y="107"/>
                  </a:lnTo>
                  <a:lnTo>
                    <a:pt x="265" y="107"/>
                  </a:lnTo>
                  <a:lnTo>
                    <a:pt x="266" y="107"/>
                  </a:lnTo>
                  <a:lnTo>
                    <a:pt x="266" y="0"/>
                  </a:lnTo>
                  <a:lnTo>
                    <a:pt x="0" y="0"/>
                  </a:lnTo>
                  <a:lnTo>
                    <a:pt x="0" y="186"/>
                  </a:lnTo>
                  <a:cubicBezTo>
                    <a:pt x="0" y="186"/>
                    <a:pt x="85" y="186"/>
                    <a:pt x="159" y="186"/>
                  </a:cubicBezTo>
                  <a:lnTo>
                    <a:pt x="159" y="16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285">
              <a:extLst>
                <a:ext uri="{FF2B5EF4-FFF2-40B4-BE49-F238E27FC236}">
                  <a16:creationId xmlns:a16="http://schemas.microsoft.com/office/drawing/2014/main" id="{56BE6E0E-3CA5-6045-BE67-89D9DEF45C67}"/>
                </a:ext>
              </a:extLst>
            </p:cNvPr>
            <p:cNvSpPr>
              <a:spLocks/>
            </p:cNvSpPr>
            <p:nvPr/>
          </p:nvSpPr>
          <p:spPr bwMode="auto">
            <a:xfrm>
              <a:off x="4159" y="3384"/>
              <a:ext cx="165" cy="115"/>
            </a:xfrm>
            <a:custGeom>
              <a:avLst/>
              <a:gdLst>
                <a:gd name="T0" fmla="*/ 266 w 266"/>
                <a:gd name="T1" fmla="*/ 0 h 185"/>
                <a:gd name="T2" fmla="*/ 266 w 266"/>
                <a:gd name="T3" fmla="*/ 0 h 185"/>
                <a:gd name="T4" fmla="*/ 0 w 266"/>
                <a:gd name="T5" fmla="*/ 0 h 185"/>
                <a:gd name="T6" fmla="*/ 0 w 266"/>
                <a:gd name="T7" fmla="*/ 185 h 185"/>
                <a:gd name="T8" fmla="*/ 27 w 266"/>
                <a:gd name="T9" fmla="*/ 185 h 185"/>
                <a:gd name="T10" fmla="*/ 27 w 266"/>
                <a:gd name="T11" fmla="*/ 26 h 185"/>
                <a:gd name="T12" fmla="*/ 266 w 266"/>
                <a:gd name="T13" fmla="*/ 27 h 185"/>
                <a:gd name="T14" fmla="*/ 266 w 266"/>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85">
                  <a:moveTo>
                    <a:pt x="266" y="0"/>
                  </a:moveTo>
                  <a:lnTo>
                    <a:pt x="266" y="0"/>
                  </a:lnTo>
                  <a:lnTo>
                    <a:pt x="0" y="0"/>
                  </a:lnTo>
                  <a:lnTo>
                    <a:pt x="0" y="185"/>
                  </a:lnTo>
                  <a:lnTo>
                    <a:pt x="27" y="185"/>
                  </a:lnTo>
                  <a:lnTo>
                    <a:pt x="27" y="26"/>
                  </a:lnTo>
                  <a:lnTo>
                    <a:pt x="266" y="27"/>
                  </a:lnTo>
                  <a:lnTo>
                    <a:pt x="26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86">
              <a:extLst>
                <a:ext uri="{FF2B5EF4-FFF2-40B4-BE49-F238E27FC236}">
                  <a16:creationId xmlns:a16="http://schemas.microsoft.com/office/drawing/2014/main" id="{8F0EED20-BE44-074B-9738-849EACCDCA3B}"/>
                </a:ext>
              </a:extLst>
            </p:cNvPr>
            <p:cNvSpPr>
              <a:spLocks/>
            </p:cNvSpPr>
            <p:nvPr/>
          </p:nvSpPr>
          <p:spPr bwMode="auto">
            <a:xfrm>
              <a:off x="4307" y="3499"/>
              <a:ext cx="83" cy="83"/>
            </a:xfrm>
            <a:custGeom>
              <a:avLst/>
              <a:gdLst>
                <a:gd name="T0" fmla="*/ 54 w 134"/>
                <a:gd name="T1" fmla="*/ 134 h 134"/>
                <a:gd name="T2" fmla="*/ 54 w 134"/>
                <a:gd name="T3" fmla="*/ 134 h 134"/>
                <a:gd name="T4" fmla="*/ 80 w 134"/>
                <a:gd name="T5" fmla="*/ 134 h 134"/>
                <a:gd name="T6" fmla="*/ 80 w 134"/>
                <a:gd name="T7" fmla="*/ 81 h 134"/>
                <a:gd name="T8" fmla="*/ 80 w 134"/>
                <a:gd name="T9" fmla="*/ 80 h 134"/>
                <a:gd name="T10" fmla="*/ 134 w 134"/>
                <a:gd name="T11" fmla="*/ 80 h 134"/>
                <a:gd name="T12" fmla="*/ 134 w 134"/>
                <a:gd name="T13" fmla="*/ 54 h 134"/>
                <a:gd name="T14" fmla="*/ 80 w 134"/>
                <a:gd name="T15" fmla="*/ 54 h 134"/>
                <a:gd name="T16" fmla="*/ 80 w 134"/>
                <a:gd name="T17" fmla="*/ 53 h 134"/>
                <a:gd name="T18" fmla="*/ 80 w 134"/>
                <a:gd name="T19" fmla="*/ 0 h 134"/>
                <a:gd name="T20" fmla="*/ 54 w 134"/>
                <a:gd name="T21" fmla="*/ 0 h 134"/>
                <a:gd name="T22" fmla="*/ 54 w 134"/>
                <a:gd name="T23" fmla="*/ 53 h 134"/>
                <a:gd name="T24" fmla="*/ 54 w 134"/>
                <a:gd name="T25" fmla="*/ 54 h 134"/>
                <a:gd name="T26" fmla="*/ 0 w 134"/>
                <a:gd name="T27" fmla="*/ 54 h 134"/>
                <a:gd name="T28" fmla="*/ 0 w 134"/>
                <a:gd name="T29" fmla="*/ 80 h 134"/>
                <a:gd name="T30" fmla="*/ 54 w 134"/>
                <a:gd name="T31" fmla="*/ 80 h 134"/>
                <a:gd name="T32" fmla="*/ 54 w 134"/>
                <a:gd name="T33" fmla="*/ 81 h 134"/>
                <a:gd name="T34" fmla="*/ 54 w 134"/>
                <a:gd name="T3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4">
                  <a:moveTo>
                    <a:pt x="54" y="134"/>
                  </a:moveTo>
                  <a:lnTo>
                    <a:pt x="54" y="134"/>
                  </a:lnTo>
                  <a:lnTo>
                    <a:pt x="80" y="134"/>
                  </a:lnTo>
                  <a:lnTo>
                    <a:pt x="80" y="81"/>
                  </a:lnTo>
                  <a:lnTo>
                    <a:pt x="80" y="80"/>
                  </a:lnTo>
                  <a:lnTo>
                    <a:pt x="134" y="80"/>
                  </a:lnTo>
                  <a:lnTo>
                    <a:pt x="134" y="54"/>
                  </a:lnTo>
                  <a:lnTo>
                    <a:pt x="80" y="54"/>
                  </a:lnTo>
                  <a:lnTo>
                    <a:pt x="80" y="53"/>
                  </a:lnTo>
                  <a:lnTo>
                    <a:pt x="80" y="0"/>
                  </a:lnTo>
                  <a:lnTo>
                    <a:pt x="54" y="0"/>
                  </a:lnTo>
                  <a:lnTo>
                    <a:pt x="54" y="53"/>
                  </a:lnTo>
                  <a:lnTo>
                    <a:pt x="54" y="54"/>
                  </a:lnTo>
                  <a:lnTo>
                    <a:pt x="0" y="54"/>
                  </a:lnTo>
                  <a:lnTo>
                    <a:pt x="0" y="80"/>
                  </a:lnTo>
                  <a:lnTo>
                    <a:pt x="54" y="80"/>
                  </a:lnTo>
                  <a:lnTo>
                    <a:pt x="54" y="81"/>
                  </a:lnTo>
                  <a:lnTo>
                    <a:pt x="54" y="134"/>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7" name="Freeform 119">
            <a:extLst>
              <a:ext uri="{FF2B5EF4-FFF2-40B4-BE49-F238E27FC236}">
                <a16:creationId xmlns:a16="http://schemas.microsoft.com/office/drawing/2014/main" id="{E2C6AA40-E404-654F-9331-131AD8735002}"/>
              </a:ext>
            </a:extLst>
          </p:cNvPr>
          <p:cNvSpPr>
            <a:spLocks/>
          </p:cNvSpPr>
          <p:nvPr/>
        </p:nvSpPr>
        <p:spPr bwMode="auto">
          <a:xfrm>
            <a:off x="8578300" y="4787936"/>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20">
            <a:extLst>
              <a:ext uri="{FF2B5EF4-FFF2-40B4-BE49-F238E27FC236}">
                <a16:creationId xmlns:a16="http://schemas.microsoft.com/office/drawing/2014/main" id="{64628D16-F571-154C-8E32-D4ABC292C68A}"/>
              </a:ext>
            </a:extLst>
          </p:cNvPr>
          <p:cNvSpPr>
            <a:spLocks/>
          </p:cNvSpPr>
          <p:nvPr/>
        </p:nvSpPr>
        <p:spPr bwMode="auto">
          <a:xfrm>
            <a:off x="9162716" y="5328301"/>
            <a:ext cx="140310" cy="140310"/>
          </a:xfrm>
          <a:custGeom>
            <a:avLst/>
            <a:gdLst>
              <a:gd name="T0" fmla="*/ 30 w 61"/>
              <a:gd name="T1" fmla="*/ 60 h 60"/>
              <a:gd name="T2" fmla="*/ 30 w 61"/>
              <a:gd name="T3" fmla="*/ 60 h 60"/>
              <a:gd name="T4" fmla="*/ 27 w 61"/>
              <a:gd name="T5" fmla="*/ 57 h 60"/>
              <a:gd name="T6" fmla="*/ 24 w 61"/>
              <a:gd name="T7" fmla="*/ 46 h 60"/>
              <a:gd name="T8" fmla="*/ 20 w 61"/>
              <a:gd name="T9" fmla="*/ 40 h 60"/>
              <a:gd name="T10" fmla="*/ 14 w 61"/>
              <a:gd name="T11" fmla="*/ 36 h 60"/>
              <a:gd name="T12" fmla="*/ 3 w 61"/>
              <a:gd name="T13" fmla="*/ 33 h 60"/>
              <a:gd name="T14" fmla="*/ 0 w 61"/>
              <a:gd name="T15" fmla="*/ 30 h 60"/>
              <a:gd name="T16" fmla="*/ 3 w 61"/>
              <a:gd name="T17" fmla="*/ 26 h 60"/>
              <a:gd name="T18" fmla="*/ 14 w 61"/>
              <a:gd name="T19" fmla="*/ 23 h 60"/>
              <a:gd name="T20" fmla="*/ 20 w 61"/>
              <a:gd name="T21" fmla="*/ 19 h 60"/>
              <a:gd name="T22" fmla="*/ 24 w 61"/>
              <a:gd name="T23" fmla="*/ 13 h 60"/>
              <a:gd name="T24" fmla="*/ 27 w 61"/>
              <a:gd name="T25" fmla="*/ 3 h 60"/>
              <a:gd name="T26" fmla="*/ 30 w 61"/>
              <a:gd name="T27" fmla="*/ 0 h 60"/>
              <a:gd name="T28" fmla="*/ 34 w 61"/>
              <a:gd name="T29" fmla="*/ 3 h 60"/>
              <a:gd name="T30" fmla="*/ 37 w 61"/>
              <a:gd name="T31" fmla="*/ 13 h 60"/>
              <a:gd name="T32" fmla="*/ 41 w 61"/>
              <a:gd name="T33" fmla="*/ 19 h 60"/>
              <a:gd name="T34" fmla="*/ 47 w 61"/>
              <a:gd name="T35" fmla="*/ 23 h 60"/>
              <a:gd name="T36" fmla="*/ 58 w 61"/>
              <a:gd name="T37" fmla="*/ 26 h 60"/>
              <a:gd name="T38" fmla="*/ 61 w 61"/>
              <a:gd name="T39" fmla="*/ 30 h 60"/>
              <a:gd name="T40" fmla="*/ 58 w 61"/>
              <a:gd name="T41" fmla="*/ 33 h 60"/>
              <a:gd name="T42" fmla="*/ 47 w 61"/>
              <a:gd name="T43" fmla="*/ 36 h 60"/>
              <a:gd name="T44" fmla="*/ 41 w 61"/>
              <a:gd name="T45" fmla="*/ 40 h 60"/>
              <a:gd name="T46" fmla="*/ 37 w 61"/>
              <a:gd name="T47" fmla="*/ 46 h 60"/>
              <a:gd name="T48" fmla="*/ 34 w 61"/>
              <a:gd name="T49" fmla="*/ 57 h 60"/>
              <a:gd name="T50" fmla="*/ 30 w 61"/>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0">
                <a:moveTo>
                  <a:pt x="30" y="60"/>
                </a:moveTo>
                <a:lnTo>
                  <a:pt x="30" y="60"/>
                </a:lnTo>
                <a:cubicBezTo>
                  <a:pt x="29" y="60"/>
                  <a:pt x="27" y="59"/>
                  <a:pt x="27" y="57"/>
                </a:cubicBezTo>
                <a:cubicBezTo>
                  <a:pt x="26" y="53"/>
                  <a:pt x="25" y="49"/>
                  <a:pt x="24" y="46"/>
                </a:cubicBezTo>
                <a:cubicBezTo>
                  <a:pt x="23" y="44"/>
                  <a:pt x="22" y="41"/>
                  <a:pt x="20" y="40"/>
                </a:cubicBezTo>
                <a:cubicBezTo>
                  <a:pt x="19" y="38"/>
                  <a:pt x="16" y="37"/>
                  <a:pt x="14" y="36"/>
                </a:cubicBezTo>
                <a:cubicBezTo>
                  <a:pt x="11" y="35"/>
                  <a:pt x="7" y="34"/>
                  <a:pt x="3" y="33"/>
                </a:cubicBezTo>
                <a:cubicBezTo>
                  <a:pt x="1" y="33"/>
                  <a:pt x="0" y="31"/>
                  <a:pt x="0" y="30"/>
                </a:cubicBezTo>
                <a:cubicBezTo>
                  <a:pt x="0" y="28"/>
                  <a:pt x="1" y="27"/>
                  <a:pt x="3" y="26"/>
                </a:cubicBezTo>
                <a:cubicBezTo>
                  <a:pt x="7" y="25"/>
                  <a:pt x="11" y="24"/>
                  <a:pt x="14" y="23"/>
                </a:cubicBezTo>
                <a:cubicBezTo>
                  <a:pt x="16" y="22"/>
                  <a:pt x="19" y="21"/>
                  <a:pt x="20" y="19"/>
                </a:cubicBezTo>
                <a:cubicBezTo>
                  <a:pt x="22" y="18"/>
                  <a:pt x="23" y="16"/>
                  <a:pt x="24" y="13"/>
                </a:cubicBezTo>
                <a:cubicBezTo>
                  <a:pt x="25" y="10"/>
                  <a:pt x="26" y="6"/>
                  <a:pt x="27" y="3"/>
                </a:cubicBezTo>
                <a:cubicBezTo>
                  <a:pt x="27" y="1"/>
                  <a:pt x="29" y="0"/>
                  <a:pt x="30" y="0"/>
                </a:cubicBezTo>
                <a:cubicBezTo>
                  <a:pt x="32" y="0"/>
                  <a:pt x="33" y="1"/>
                  <a:pt x="34" y="3"/>
                </a:cubicBezTo>
                <a:cubicBezTo>
                  <a:pt x="35" y="6"/>
                  <a:pt x="36" y="10"/>
                  <a:pt x="37" y="13"/>
                </a:cubicBezTo>
                <a:cubicBezTo>
                  <a:pt x="38" y="16"/>
                  <a:pt x="39" y="18"/>
                  <a:pt x="41" y="19"/>
                </a:cubicBezTo>
                <a:cubicBezTo>
                  <a:pt x="42" y="21"/>
                  <a:pt x="44" y="22"/>
                  <a:pt x="47" y="23"/>
                </a:cubicBezTo>
                <a:cubicBezTo>
                  <a:pt x="50" y="24"/>
                  <a:pt x="54" y="25"/>
                  <a:pt x="58" y="26"/>
                </a:cubicBezTo>
                <a:cubicBezTo>
                  <a:pt x="60" y="27"/>
                  <a:pt x="61" y="28"/>
                  <a:pt x="61" y="30"/>
                </a:cubicBezTo>
                <a:cubicBezTo>
                  <a:pt x="61" y="31"/>
                  <a:pt x="60" y="33"/>
                  <a:pt x="58" y="33"/>
                </a:cubicBezTo>
                <a:cubicBezTo>
                  <a:pt x="54" y="34"/>
                  <a:pt x="50" y="35"/>
                  <a:pt x="47" y="36"/>
                </a:cubicBezTo>
                <a:cubicBezTo>
                  <a:pt x="44" y="37"/>
                  <a:pt x="42" y="38"/>
                  <a:pt x="41" y="40"/>
                </a:cubicBezTo>
                <a:cubicBezTo>
                  <a:pt x="39" y="41"/>
                  <a:pt x="38" y="44"/>
                  <a:pt x="37" y="46"/>
                </a:cubicBezTo>
                <a:cubicBezTo>
                  <a:pt x="36" y="49"/>
                  <a:pt x="35" y="53"/>
                  <a:pt x="34" y="57"/>
                </a:cubicBezTo>
                <a:cubicBezTo>
                  <a:pt x="33" y="59"/>
                  <a:pt x="32" y="60"/>
                  <a:pt x="30"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19">
            <a:extLst>
              <a:ext uri="{FF2B5EF4-FFF2-40B4-BE49-F238E27FC236}">
                <a16:creationId xmlns:a16="http://schemas.microsoft.com/office/drawing/2014/main" id="{A7A62288-0026-3F4B-BFFD-F81A91CECE50}"/>
              </a:ext>
            </a:extLst>
          </p:cNvPr>
          <p:cNvSpPr>
            <a:spLocks/>
          </p:cNvSpPr>
          <p:nvPr/>
        </p:nvSpPr>
        <p:spPr bwMode="auto">
          <a:xfrm>
            <a:off x="8411368" y="5204750"/>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92" name="Group 52">
            <a:extLst>
              <a:ext uri="{FF2B5EF4-FFF2-40B4-BE49-F238E27FC236}">
                <a16:creationId xmlns:a16="http://schemas.microsoft.com/office/drawing/2014/main" id="{F85EA8BC-13B4-9E40-8621-0A61BA35DA5C}"/>
              </a:ext>
            </a:extLst>
          </p:cNvPr>
          <p:cNvGrpSpPr>
            <a:grpSpLocks noChangeAspect="1"/>
          </p:cNvGrpSpPr>
          <p:nvPr/>
        </p:nvGrpSpPr>
        <p:grpSpPr bwMode="auto">
          <a:xfrm>
            <a:off x="8650351" y="4914414"/>
            <a:ext cx="495300" cy="495300"/>
            <a:chOff x="3411" y="999"/>
            <a:chExt cx="312" cy="312"/>
          </a:xfrm>
          <a:solidFill>
            <a:srgbClr val="C1C1C1"/>
          </a:solidFill>
        </p:grpSpPr>
        <p:sp>
          <p:nvSpPr>
            <p:cNvPr id="196" name="Freeform 55">
              <a:extLst>
                <a:ext uri="{FF2B5EF4-FFF2-40B4-BE49-F238E27FC236}">
                  <a16:creationId xmlns:a16="http://schemas.microsoft.com/office/drawing/2014/main" id="{F1EB3376-3EEE-694B-9DCB-F846350A4235}"/>
                </a:ext>
              </a:extLst>
            </p:cNvPr>
            <p:cNvSpPr>
              <a:spLocks/>
            </p:cNvSpPr>
            <p:nvPr/>
          </p:nvSpPr>
          <p:spPr bwMode="auto">
            <a:xfrm>
              <a:off x="3411" y="999"/>
              <a:ext cx="312" cy="312"/>
            </a:xfrm>
            <a:custGeom>
              <a:avLst/>
              <a:gdLst>
                <a:gd name="T0" fmla="*/ 683 w 1365"/>
                <a:gd name="T1" fmla="*/ 1365 h 1365"/>
                <a:gd name="T2" fmla="*/ 0 w 1365"/>
                <a:gd name="T3" fmla="*/ 683 h 1365"/>
                <a:gd name="T4" fmla="*/ 683 w 1365"/>
                <a:gd name="T5" fmla="*/ 0 h 1365"/>
                <a:gd name="T6" fmla="*/ 1281 w 1365"/>
                <a:gd name="T7" fmla="*/ 353 h 1365"/>
                <a:gd name="T8" fmla="*/ 1312 w 1365"/>
                <a:gd name="T9" fmla="*/ 409 h 1365"/>
                <a:gd name="T10" fmla="*/ 1200 w 1365"/>
                <a:gd name="T11" fmla="*/ 471 h 1365"/>
                <a:gd name="T12" fmla="*/ 1169 w 1365"/>
                <a:gd name="T13" fmla="*/ 415 h 1365"/>
                <a:gd name="T14" fmla="*/ 683 w 1365"/>
                <a:gd name="T15" fmla="*/ 128 h 1365"/>
                <a:gd name="T16" fmla="*/ 128 w 1365"/>
                <a:gd name="T17" fmla="*/ 683 h 1365"/>
                <a:gd name="T18" fmla="*/ 683 w 1365"/>
                <a:gd name="T19" fmla="*/ 1237 h 1365"/>
                <a:gd name="T20" fmla="*/ 1237 w 1365"/>
                <a:gd name="T21" fmla="*/ 683 h 1365"/>
                <a:gd name="T22" fmla="*/ 1237 w 1365"/>
                <a:gd name="T23" fmla="*/ 683 h 1365"/>
                <a:gd name="T24" fmla="*/ 1365 w 1365"/>
                <a:gd name="T25" fmla="*/ 683 h 1365"/>
                <a:gd name="T26" fmla="*/ 1365 w 1365"/>
                <a:gd name="T27" fmla="*/ 683 h 1365"/>
                <a:gd name="T28" fmla="*/ 683 w 1365"/>
                <a:gd name="T29"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5" h="1365">
                  <a:moveTo>
                    <a:pt x="683" y="1365"/>
                  </a:moveTo>
                  <a:cubicBezTo>
                    <a:pt x="307" y="1365"/>
                    <a:pt x="0" y="1059"/>
                    <a:pt x="0" y="683"/>
                  </a:cubicBezTo>
                  <a:cubicBezTo>
                    <a:pt x="0" y="306"/>
                    <a:pt x="307" y="0"/>
                    <a:pt x="683" y="0"/>
                  </a:cubicBezTo>
                  <a:cubicBezTo>
                    <a:pt x="931" y="0"/>
                    <a:pt x="1160" y="135"/>
                    <a:pt x="1281" y="353"/>
                  </a:cubicBezTo>
                  <a:cubicBezTo>
                    <a:pt x="1312" y="409"/>
                    <a:pt x="1312" y="409"/>
                    <a:pt x="1312" y="409"/>
                  </a:cubicBezTo>
                  <a:cubicBezTo>
                    <a:pt x="1200" y="471"/>
                    <a:pt x="1200" y="471"/>
                    <a:pt x="1200" y="471"/>
                  </a:cubicBezTo>
                  <a:cubicBezTo>
                    <a:pt x="1169" y="415"/>
                    <a:pt x="1169" y="415"/>
                    <a:pt x="1169" y="415"/>
                  </a:cubicBezTo>
                  <a:cubicBezTo>
                    <a:pt x="1071" y="238"/>
                    <a:pt x="885" y="128"/>
                    <a:pt x="683" y="128"/>
                  </a:cubicBezTo>
                  <a:cubicBezTo>
                    <a:pt x="377" y="128"/>
                    <a:pt x="128" y="377"/>
                    <a:pt x="128" y="683"/>
                  </a:cubicBezTo>
                  <a:cubicBezTo>
                    <a:pt x="128" y="988"/>
                    <a:pt x="377" y="1237"/>
                    <a:pt x="683" y="1237"/>
                  </a:cubicBezTo>
                  <a:cubicBezTo>
                    <a:pt x="989" y="1237"/>
                    <a:pt x="1237" y="988"/>
                    <a:pt x="1237" y="683"/>
                  </a:cubicBezTo>
                  <a:cubicBezTo>
                    <a:pt x="1237" y="683"/>
                    <a:pt x="1237" y="683"/>
                    <a:pt x="1237" y="683"/>
                  </a:cubicBezTo>
                  <a:cubicBezTo>
                    <a:pt x="1365" y="683"/>
                    <a:pt x="1365" y="683"/>
                    <a:pt x="1365" y="683"/>
                  </a:cubicBezTo>
                  <a:cubicBezTo>
                    <a:pt x="1365" y="683"/>
                    <a:pt x="1365" y="683"/>
                    <a:pt x="1365" y="683"/>
                  </a:cubicBezTo>
                  <a:cubicBezTo>
                    <a:pt x="1365" y="1059"/>
                    <a:pt x="1059" y="1365"/>
                    <a:pt x="683"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6">
              <a:extLst>
                <a:ext uri="{FF2B5EF4-FFF2-40B4-BE49-F238E27FC236}">
                  <a16:creationId xmlns:a16="http://schemas.microsoft.com/office/drawing/2014/main" id="{D85B5E93-A9FD-BF46-AAC4-DFC54D27CB0A}"/>
                </a:ext>
              </a:extLst>
            </p:cNvPr>
            <p:cNvSpPr>
              <a:spLocks/>
            </p:cNvSpPr>
            <p:nvPr/>
          </p:nvSpPr>
          <p:spPr bwMode="auto">
            <a:xfrm>
              <a:off x="3635" y="1028"/>
              <a:ext cx="88" cy="88"/>
            </a:xfrm>
            <a:custGeom>
              <a:avLst/>
              <a:gdLst>
                <a:gd name="T0" fmla="*/ 0 w 88"/>
                <a:gd name="T1" fmla="*/ 88 h 88"/>
                <a:gd name="T2" fmla="*/ 0 w 88"/>
                <a:gd name="T3" fmla="*/ 59 h 88"/>
                <a:gd name="T4" fmla="*/ 59 w 88"/>
                <a:gd name="T5" fmla="*/ 59 h 88"/>
                <a:gd name="T6" fmla="*/ 59 w 88"/>
                <a:gd name="T7" fmla="*/ 0 h 88"/>
                <a:gd name="T8" fmla="*/ 88 w 88"/>
                <a:gd name="T9" fmla="*/ 0 h 88"/>
                <a:gd name="T10" fmla="*/ 88 w 88"/>
                <a:gd name="T11" fmla="*/ 88 h 88"/>
                <a:gd name="T12" fmla="*/ 0 w 8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8" h="88">
                  <a:moveTo>
                    <a:pt x="0" y="88"/>
                  </a:moveTo>
                  <a:lnTo>
                    <a:pt x="0" y="59"/>
                  </a:lnTo>
                  <a:lnTo>
                    <a:pt x="59" y="59"/>
                  </a:lnTo>
                  <a:lnTo>
                    <a:pt x="59" y="0"/>
                  </a:lnTo>
                  <a:lnTo>
                    <a:pt x="88" y="0"/>
                  </a:lnTo>
                  <a:lnTo>
                    <a:pt x="88" y="88"/>
                  </a:lnTo>
                  <a:lnTo>
                    <a:pt x="0" y="88"/>
                  </a:lnTo>
                  <a:close/>
                </a:path>
              </a:pathLst>
            </a:cu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 name="Freeform 64">
            <a:extLst>
              <a:ext uri="{FF2B5EF4-FFF2-40B4-BE49-F238E27FC236}">
                <a16:creationId xmlns:a16="http://schemas.microsoft.com/office/drawing/2014/main" id="{80E3A31A-C900-6343-BFBA-4B153E8C589A}"/>
              </a:ext>
            </a:extLst>
          </p:cNvPr>
          <p:cNvSpPr>
            <a:spLocks noEditPoints="1"/>
          </p:cNvSpPr>
          <p:nvPr/>
        </p:nvSpPr>
        <p:spPr bwMode="auto">
          <a:xfrm>
            <a:off x="10395761" y="5750576"/>
            <a:ext cx="419100" cy="393700"/>
          </a:xfrm>
          <a:custGeom>
            <a:avLst/>
            <a:gdLst>
              <a:gd name="T0" fmla="*/ 320 w 426"/>
              <a:gd name="T1" fmla="*/ 0 h 400"/>
              <a:gd name="T2" fmla="*/ 106 w 426"/>
              <a:gd name="T3" fmla="*/ 27 h 400"/>
              <a:gd name="T4" fmla="*/ 80 w 426"/>
              <a:gd name="T5" fmla="*/ 0 h 400"/>
              <a:gd name="T6" fmla="*/ 0 w 426"/>
              <a:gd name="T7" fmla="*/ 27 h 400"/>
              <a:gd name="T8" fmla="*/ 426 w 426"/>
              <a:gd name="T9" fmla="*/ 400 h 400"/>
              <a:gd name="T10" fmla="*/ 346 w 426"/>
              <a:gd name="T11" fmla="*/ 27 h 400"/>
              <a:gd name="T12" fmla="*/ 320 w 426"/>
              <a:gd name="T13" fmla="*/ 0 h 400"/>
              <a:gd name="T14" fmla="*/ 346 w 426"/>
              <a:gd name="T15" fmla="*/ 80 h 400"/>
              <a:gd name="T16" fmla="*/ 399 w 426"/>
              <a:gd name="T17" fmla="*/ 54 h 400"/>
              <a:gd name="T18" fmla="*/ 26 w 426"/>
              <a:gd name="T19" fmla="*/ 107 h 400"/>
              <a:gd name="T20" fmla="*/ 80 w 426"/>
              <a:gd name="T21" fmla="*/ 54 h 400"/>
              <a:gd name="T22" fmla="*/ 106 w 426"/>
              <a:gd name="T23" fmla="*/ 80 h 400"/>
              <a:gd name="T24" fmla="*/ 320 w 426"/>
              <a:gd name="T25" fmla="*/ 54 h 400"/>
              <a:gd name="T26" fmla="*/ 346 w 426"/>
              <a:gd name="T27" fmla="*/ 80 h 400"/>
              <a:gd name="T28" fmla="*/ 320 w 426"/>
              <a:gd name="T29" fmla="*/ 160 h 400"/>
              <a:gd name="T30" fmla="*/ 346 w 426"/>
              <a:gd name="T31" fmla="*/ 187 h 400"/>
              <a:gd name="T32" fmla="*/ 320 w 426"/>
              <a:gd name="T33" fmla="*/ 160 h 400"/>
              <a:gd name="T34" fmla="*/ 240 w 426"/>
              <a:gd name="T35" fmla="*/ 160 h 400"/>
              <a:gd name="T36" fmla="*/ 266 w 426"/>
              <a:gd name="T37" fmla="*/ 187 h 400"/>
              <a:gd name="T38" fmla="*/ 240 w 426"/>
              <a:gd name="T39" fmla="*/ 160 h 400"/>
              <a:gd name="T40" fmla="*/ 159 w 426"/>
              <a:gd name="T41" fmla="*/ 160 h 400"/>
              <a:gd name="T42" fmla="*/ 186 w 426"/>
              <a:gd name="T43" fmla="*/ 187 h 400"/>
              <a:gd name="T44" fmla="*/ 159 w 426"/>
              <a:gd name="T45" fmla="*/ 160 h 400"/>
              <a:gd name="T46" fmla="*/ 320 w 426"/>
              <a:gd name="T47" fmla="*/ 213 h 400"/>
              <a:gd name="T48" fmla="*/ 346 w 426"/>
              <a:gd name="T49" fmla="*/ 240 h 400"/>
              <a:gd name="T50" fmla="*/ 320 w 426"/>
              <a:gd name="T51" fmla="*/ 213 h 400"/>
              <a:gd name="T52" fmla="*/ 240 w 426"/>
              <a:gd name="T53" fmla="*/ 213 h 400"/>
              <a:gd name="T54" fmla="*/ 266 w 426"/>
              <a:gd name="T55" fmla="*/ 240 h 400"/>
              <a:gd name="T56" fmla="*/ 240 w 426"/>
              <a:gd name="T57" fmla="*/ 213 h 400"/>
              <a:gd name="T58" fmla="*/ 159 w 426"/>
              <a:gd name="T59" fmla="*/ 213 h 400"/>
              <a:gd name="T60" fmla="*/ 186 w 426"/>
              <a:gd name="T61" fmla="*/ 240 h 400"/>
              <a:gd name="T62" fmla="*/ 159 w 426"/>
              <a:gd name="T63" fmla="*/ 213 h 400"/>
              <a:gd name="T64" fmla="*/ 80 w 426"/>
              <a:gd name="T65" fmla="*/ 213 h 400"/>
              <a:gd name="T66" fmla="*/ 106 w 426"/>
              <a:gd name="T67" fmla="*/ 240 h 400"/>
              <a:gd name="T68" fmla="*/ 80 w 426"/>
              <a:gd name="T69" fmla="*/ 213 h 400"/>
              <a:gd name="T70" fmla="*/ 320 w 426"/>
              <a:gd name="T71" fmla="*/ 267 h 400"/>
              <a:gd name="T72" fmla="*/ 346 w 426"/>
              <a:gd name="T73" fmla="*/ 294 h 400"/>
              <a:gd name="T74" fmla="*/ 320 w 426"/>
              <a:gd name="T75" fmla="*/ 267 h 400"/>
              <a:gd name="T76" fmla="*/ 240 w 426"/>
              <a:gd name="T77" fmla="*/ 267 h 400"/>
              <a:gd name="T78" fmla="*/ 266 w 426"/>
              <a:gd name="T79" fmla="*/ 294 h 400"/>
              <a:gd name="T80" fmla="*/ 240 w 426"/>
              <a:gd name="T81" fmla="*/ 267 h 400"/>
              <a:gd name="T82" fmla="*/ 159 w 426"/>
              <a:gd name="T83" fmla="*/ 267 h 400"/>
              <a:gd name="T84" fmla="*/ 186 w 426"/>
              <a:gd name="T85" fmla="*/ 294 h 400"/>
              <a:gd name="T86" fmla="*/ 159 w 426"/>
              <a:gd name="T87" fmla="*/ 267 h 400"/>
              <a:gd name="T88" fmla="*/ 80 w 426"/>
              <a:gd name="T89" fmla="*/ 267 h 400"/>
              <a:gd name="T90" fmla="*/ 106 w 426"/>
              <a:gd name="T91" fmla="*/ 294 h 400"/>
              <a:gd name="T92" fmla="*/ 80 w 426"/>
              <a:gd name="T93" fmla="*/ 267 h 400"/>
              <a:gd name="T94" fmla="*/ 240 w 426"/>
              <a:gd name="T95" fmla="*/ 320 h 400"/>
              <a:gd name="T96" fmla="*/ 266 w 426"/>
              <a:gd name="T97" fmla="*/ 347 h 400"/>
              <a:gd name="T98" fmla="*/ 240 w 426"/>
              <a:gd name="T99" fmla="*/ 320 h 400"/>
              <a:gd name="T100" fmla="*/ 159 w 426"/>
              <a:gd name="T101" fmla="*/ 320 h 400"/>
              <a:gd name="T102" fmla="*/ 186 w 426"/>
              <a:gd name="T103" fmla="*/ 347 h 400"/>
              <a:gd name="T104" fmla="*/ 159 w 426"/>
              <a:gd name="T105" fmla="*/ 320 h 400"/>
              <a:gd name="T106" fmla="*/ 80 w 426"/>
              <a:gd name="T107" fmla="*/ 320 h 400"/>
              <a:gd name="T108" fmla="*/ 106 w 426"/>
              <a:gd name="T109" fmla="*/ 347 h 400"/>
              <a:gd name="T110" fmla="*/ 80 w 426"/>
              <a:gd name="T111"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6" h="400">
                <a:moveTo>
                  <a:pt x="320" y="0"/>
                </a:moveTo>
                <a:lnTo>
                  <a:pt x="320" y="0"/>
                </a:lnTo>
                <a:lnTo>
                  <a:pt x="320" y="27"/>
                </a:lnTo>
                <a:lnTo>
                  <a:pt x="106" y="27"/>
                </a:lnTo>
                <a:lnTo>
                  <a:pt x="106" y="0"/>
                </a:lnTo>
                <a:lnTo>
                  <a:pt x="80" y="0"/>
                </a:lnTo>
                <a:lnTo>
                  <a:pt x="80" y="27"/>
                </a:lnTo>
                <a:lnTo>
                  <a:pt x="0" y="27"/>
                </a:lnTo>
                <a:lnTo>
                  <a:pt x="0" y="400"/>
                </a:lnTo>
                <a:lnTo>
                  <a:pt x="426" y="400"/>
                </a:lnTo>
                <a:lnTo>
                  <a:pt x="426" y="27"/>
                </a:lnTo>
                <a:lnTo>
                  <a:pt x="346" y="27"/>
                </a:lnTo>
                <a:lnTo>
                  <a:pt x="346" y="0"/>
                </a:lnTo>
                <a:lnTo>
                  <a:pt x="320" y="0"/>
                </a:lnTo>
                <a:close/>
                <a:moveTo>
                  <a:pt x="346" y="80"/>
                </a:moveTo>
                <a:lnTo>
                  <a:pt x="346" y="80"/>
                </a:lnTo>
                <a:lnTo>
                  <a:pt x="346" y="54"/>
                </a:lnTo>
                <a:lnTo>
                  <a:pt x="399" y="54"/>
                </a:lnTo>
                <a:lnTo>
                  <a:pt x="399" y="107"/>
                </a:lnTo>
                <a:lnTo>
                  <a:pt x="26" y="107"/>
                </a:lnTo>
                <a:lnTo>
                  <a:pt x="26" y="54"/>
                </a:lnTo>
                <a:lnTo>
                  <a:pt x="80" y="54"/>
                </a:lnTo>
                <a:lnTo>
                  <a:pt x="80" y="80"/>
                </a:lnTo>
                <a:lnTo>
                  <a:pt x="106" y="80"/>
                </a:lnTo>
                <a:lnTo>
                  <a:pt x="106" y="54"/>
                </a:lnTo>
                <a:lnTo>
                  <a:pt x="320" y="54"/>
                </a:lnTo>
                <a:lnTo>
                  <a:pt x="320" y="80"/>
                </a:lnTo>
                <a:lnTo>
                  <a:pt x="346" y="80"/>
                </a:lnTo>
                <a:close/>
                <a:moveTo>
                  <a:pt x="320" y="160"/>
                </a:moveTo>
                <a:lnTo>
                  <a:pt x="320" y="160"/>
                </a:lnTo>
                <a:lnTo>
                  <a:pt x="346" y="160"/>
                </a:lnTo>
                <a:lnTo>
                  <a:pt x="346" y="187"/>
                </a:lnTo>
                <a:lnTo>
                  <a:pt x="320" y="187"/>
                </a:lnTo>
                <a:lnTo>
                  <a:pt x="320" y="160"/>
                </a:lnTo>
                <a:close/>
                <a:moveTo>
                  <a:pt x="240" y="160"/>
                </a:moveTo>
                <a:lnTo>
                  <a:pt x="240" y="160"/>
                </a:lnTo>
                <a:lnTo>
                  <a:pt x="266" y="160"/>
                </a:lnTo>
                <a:lnTo>
                  <a:pt x="266" y="187"/>
                </a:lnTo>
                <a:lnTo>
                  <a:pt x="240" y="187"/>
                </a:lnTo>
                <a:lnTo>
                  <a:pt x="240" y="160"/>
                </a:lnTo>
                <a:close/>
                <a:moveTo>
                  <a:pt x="159" y="160"/>
                </a:moveTo>
                <a:lnTo>
                  <a:pt x="159" y="160"/>
                </a:lnTo>
                <a:lnTo>
                  <a:pt x="186" y="160"/>
                </a:lnTo>
                <a:lnTo>
                  <a:pt x="186" y="187"/>
                </a:lnTo>
                <a:lnTo>
                  <a:pt x="159" y="187"/>
                </a:lnTo>
                <a:lnTo>
                  <a:pt x="159" y="160"/>
                </a:lnTo>
                <a:close/>
                <a:moveTo>
                  <a:pt x="320" y="213"/>
                </a:moveTo>
                <a:lnTo>
                  <a:pt x="320" y="213"/>
                </a:lnTo>
                <a:lnTo>
                  <a:pt x="346" y="213"/>
                </a:lnTo>
                <a:lnTo>
                  <a:pt x="346" y="240"/>
                </a:lnTo>
                <a:lnTo>
                  <a:pt x="320" y="240"/>
                </a:lnTo>
                <a:lnTo>
                  <a:pt x="320" y="213"/>
                </a:lnTo>
                <a:close/>
                <a:moveTo>
                  <a:pt x="240" y="213"/>
                </a:moveTo>
                <a:lnTo>
                  <a:pt x="240" y="213"/>
                </a:lnTo>
                <a:lnTo>
                  <a:pt x="266" y="213"/>
                </a:lnTo>
                <a:lnTo>
                  <a:pt x="266" y="240"/>
                </a:lnTo>
                <a:lnTo>
                  <a:pt x="240" y="240"/>
                </a:lnTo>
                <a:lnTo>
                  <a:pt x="240" y="213"/>
                </a:lnTo>
                <a:close/>
                <a:moveTo>
                  <a:pt x="159" y="213"/>
                </a:moveTo>
                <a:lnTo>
                  <a:pt x="159" y="213"/>
                </a:lnTo>
                <a:lnTo>
                  <a:pt x="186" y="213"/>
                </a:lnTo>
                <a:lnTo>
                  <a:pt x="186" y="240"/>
                </a:lnTo>
                <a:lnTo>
                  <a:pt x="159" y="240"/>
                </a:lnTo>
                <a:lnTo>
                  <a:pt x="159" y="213"/>
                </a:lnTo>
                <a:close/>
                <a:moveTo>
                  <a:pt x="80" y="213"/>
                </a:moveTo>
                <a:lnTo>
                  <a:pt x="80" y="213"/>
                </a:lnTo>
                <a:lnTo>
                  <a:pt x="106" y="213"/>
                </a:lnTo>
                <a:lnTo>
                  <a:pt x="106" y="240"/>
                </a:lnTo>
                <a:lnTo>
                  <a:pt x="80" y="240"/>
                </a:lnTo>
                <a:lnTo>
                  <a:pt x="80" y="213"/>
                </a:lnTo>
                <a:close/>
                <a:moveTo>
                  <a:pt x="320" y="267"/>
                </a:moveTo>
                <a:lnTo>
                  <a:pt x="320" y="267"/>
                </a:lnTo>
                <a:lnTo>
                  <a:pt x="346" y="267"/>
                </a:lnTo>
                <a:lnTo>
                  <a:pt x="346" y="294"/>
                </a:lnTo>
                <a:lnTo>
                  <a:pt x="320" y="294"/>
                </a:lnTo>
                <a:lnTo>
                  <a:pt x="320" y="267"/>
                </a:lnTo>
                <a:close/>
                <a:moveTo>
                  <a:pt x="240" y="267"/>
                </a:moveTo>
                <a:lnTo>
                  <a:pt x="240" y="267"/>
                </a:lnTo>
                <a:lnTo>
                  <a:pt x="266" y="267"/>
                </a:lnTo>
                <a:lnTo>
                  <a:pt x="266" y="294"/>
                </a:lnTo>
                <a:lnTo>
                  <a:pt x="240" y="294"/>
                </a:lnTo>
                <a:lnTo>
                  <a:pt x="240" y="267"/>
                </a:lnTo>
                <a:close/>
                <a:moveTo>
                  <a:pt x="159" y="267"/>
                </a:moveTo>
                <a:lnTo>
                  <a:pt x="159" y="267"/>
                </a:lnTo>
                <a:lnTo>
                  <a:pt x="186" y="267"/>
                </a:lnTo>
                <a:lnTo>
                  <a:pt x="186" y="294"/>
                </a:lnTo>
                <a:lnTo>
                  <a:pt x="159" y="294"/>
                </a:lnTo>
                <a:lnTo>
                  <a:pt x="159" y="267"/>
                </a:lnTo>
                <a:close/>
                <a:moveTo>
                  <a:pt x="80" y="267"/>
                </a:moveTo>
                <a:lnTo>
                  <a:pt x="80" y="267"/>
                </a:lnTo>
                <a:lnTo>
                  <a:pt x="106" y="267"/>
                </a:lnTo>
                <a:lnTo>
                  <a:pt x="106" y="294"/>
                </a:lnTo>
                <a:lnTo>
                  <a:pt x="80" y="294"/>
                </a:lnTo>
                <a:lnTo>
                  <a:pt x="80" y="267"/>
                </a:lnTo>
                <a:close/>
                <a:moveTo>
                  <a:pt x="240" y="320"/>
                </a:moveTo>
                <a:lnTo>
                  <a:pt x="240" y="320"/>
                </a:lnTo>
                <a:lnTo>
                  <a:pt x="266" y="320"/>
                </a:lnTo>
                <a:lnTo>
                  <a:pt x="266" y="347"/>
                </a:lnTo>
                <a:lnTo>
                  <a:pt x="240" y="347"/>
                </a:lnTo>
                <a:lnTo>
                  <a:pt x="240" y="320"/>
                </a:lnTo>
                <a:close/>
                <a:moveTo>
                  <a:pt x="159" y="320"/>
                </a:moveTo>
                <a:lnTo>
                  <a:pt x="159" y="320"/>
                </a:lnTo>
                <a:lnTo>
                  <a:pt x="186" y="320"/>
                </a:lnTo>
                <a:lnTo>
                  <a:pt x="186" y="347"/>
                </a:lnTo>
                <a:lnTo>
                  <a:pt x="159" y="347"/>
                </a:lnTo>
                <a:lnTo>
                  <a:pt x="159" y="320"/>
                </a:lnTo>
                <a:close/>
                <a:moveTo>
                  <a:pt x="80" y="320"/>
                </a:moveTo>
                <a:lnTo>
                  <a:pt x="80" y="320"/>
                </a:lnTo>
                <a:lnTo>
                  <a:pt x="106" y="320"/>
                </a:lnTo>
                <a:lnTo>
                  <a:pt x="106" y="347"/>
                </a:lnTo>
                <a:lnTo>
                  <a:pt x="80" y="347"/>
                </a:lnTo>
                <a:lnTo>
                  <a:pt x="80" y="3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65">
            <a:extLst>
              <a:ext uri="{FF2B5EF4-FFF2-40B4-BE49-F238E27FC236}">
                <a16:creationId xmlns:a16="http://schemas.microsoft.com/office/drawing/2014/main" id="{8CE791CF-EB88-044C-B10B-EDEE57E882C4}"/>
              </a:ext>
            </a:extLst>
          </p:cNvPr>
          <p:cNvSpPr>
            <a:spLocks/>
          </p:cNvSpPr>
          <p:nvPr/>
        </p:nvSpPr>
        <p:spPr bwMode="auto">
          <a:xfrm>
            <a:off x="10473549" y="6066489"/>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66">
            <a:extLst>
              <a:ext uri="{FF2B5EF4-FFF2-40B4-BE49-F238E27FC236}">
                <a16:creationId xmlns:a16="http://schemas.microsoft.com/office/drawing/2014/main" id="{AA367A75-DB27-0A40-9CF8-100BAC86E1B6}"/>
              </a:ext>
            </a:extLst>
          </p:cNvPr>
          <p:cNvSpPr>
            <a:spLocks/>
          </p:cNvSpPr>
          <p:nvPr/>
        </p:nvSpPr>
        <p:spPr bwMode="auto">
          <a:xfrm>
            <a:off x="10552924" y="6066489"/>
            <a:ext cx="25400"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67">
            <a:extLst>
              <a:ext uri="{FF2B5EF4-FFF2-40B4-BE49-F238E27FC236}">
                <a16:creationId xmlns:a16="http://schemas.microsoft.com/office/drawing/2014/main" id="{5E1B1272-0B33-E347-8EF1-0E4066D5F5D8}"/>
              </a:ext>
            </a:extLst>
          </p:cNvPr>
          <p:cNvSpPr>
            <a:spLocks/>
          </p:cNvSpPr>
          <p:nvPr/>
        </p:nvSpPr>
        <p:spPr bwMode="auto">
          <a:xfrm>
            <a:off x="10630711" y="6066489"/>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68">
            <a:extLst>
              <a:ext uri="{FF2B5EF4-FFF2-40B4-BE49-F238E27FC236}">
                <a16:creationId xmlns:a16="http://schemas.microsoft.com/office/drawing/2014/main" id="{3240B0F4-8F79-6449-AD70-F84106F77E04}"/>
              </a:ext>
            </a:extLst>
          </p:cNvPr>
          <p:cNvSpPr>
            <a:spLocks/>
          </p:cNvSpPr>
          <p:nvPr/>
        </p:nvSpPr>
        <p:spPr bwMode="auto">
          <a:xfrm>
            <a:off x="10552924" y="6014101"/>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69">
            <a:extLst>
              <a:ext uri="{FF2B5EF4-FFF2-40B4-BE49-F238E27FC236}">
                <a16:creationId xmlns:a16="http://schemas.microsoft.com/office/drawing/2014/main" id="{37F4DE8F-C086-1A4F-90F3-3B0277529F18}"/>
              </a:ext>
            </a:extLst>
          </p:cNvPr>
          <p:cNvSpPr>
            <a:spLocks/>
          </p:cNvSpPr>
          <p:nvPr/>
        </p:nvSpPr>
        <p:spPr bwMode="auto">
          <a:xfrm>
            <a:off x="10552924" y="5961714"/>
            <a:ext cx="25400" cy="25400"/>
          </a:xfrm>
          <a:custGeom>
            <a:avLst/>
            <a:gdLst>
              <a:gd name="T0" fmla="*/ 0 w 27"/>
              <a:gd name="T1" fmla="*/ 26 h 26"/>
              <a:gd name="T2" fmla="*/ 0 w 27"/>
              <a:gd name="T3" fmla="*/ 26 h 26"/>
              <a:gd name="T4" fmla="*/ 27 w 27"/>
              <a:gd name="T5" fmla="*/ 26 h 26"/>
              <a:gd name="T6" fmla="*/ 27 w 27"/>
              <a:gd name="T7" fmla="*/ 0 h 26"/>
              <a:gd name="T8" fmla="*/ 0 w 27"/>
              <a:gd name="T9" fmla="*/ 0 h 26"/>
              <a:gd name="T10" fmla="*/ 0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0" y="26"/>
                </a:moveTo>
                <a:lnTo>
                  <a:pt x="0" y="26"/>
                </a:lnTo>
                <a:lnTo>
                  <a:pt x="27" y="26"/>
                </a:lnTo>
                <a:lnTo>
                  <a:pt x="27" y="0"/>
                </a:lnTo>
                <a:lnTo>
                  <a:pt x="0" y="0"/>
                </a:lnTo>
                <a:lnTo>
                  <a:pt x="0" y="26"/>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70">
            <a:extLst>
              <a:ext uri="{FF2B5EF4-FFF2-40B4-BE49-F238E27FC236}">
                <a16:creationId xmlns:a16="http://schemas.microsoft.com/office/drawing/2014/main" id="{FBF0412C-FCF7-CC4A-A85D-7E217FC6764A}"/>
              </a:ext>
            </a:extLst>
          </p:cNvPr>
          <p:cNvSpPr>
            <a:spLocks/>
          </p:cNvSpPr>
          <p:nvPr/>
        </p:nvSpPr>
        <p:spPr bwMode="auto">
          <a:xfrm>
            <a:off x="10552924" y="5907739"/>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71">
            <a:extLst>
              <a:ext uri="{FF2B5EF4-FFF2-40B4-BE49-F238E27FC236}">
                <a16:creationId xmlns:a16="http://schemas.microsoft.com/office/drawing/2014/main" id="{245E023A-2CB3-C842-970A-3FBF6DED124A}"/>
              </a:ext>
            </a:extLst>
          </p:cNvPr>
          <p:cNvSpPr>
            <a:spLocks/>
          </p:cNvSpPr>
          <p:nvPr/>
        </p:nvSpPr>
        <p:spPr bwMode="auto">
          <a:xfrm>
            <a:off x="10710086" y="5907739"/>
            <a:ext cx="26988"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91">
            <a:extLst>
              <a:ext uri="{FF2B5EF4-FFF2-40B4-BE49-F238E27FC236}">
                <a16:creationId xmlns:a16="http://schemas.microsoft.com/office/drawing/2014/main" id="{249CF587-9F67-8B44-AFA6-6428A8E257B5}"/>
              </a:ext>
            </a:extLst>
          </p:cNvPr>
          <p:cNvSpPr>
            <a:spLocks/>
          </p:cNvSpPr>
          <p:nvPr/>
        </p:nvSpPr>
        <p:spPr bwMode="auto">
          <a:xfrm>
            <a:off x="733384" y="6404818"/>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1">
            <a:extLst>
              <a:ext uri="{FF2B5EF4-FFF2-40B4-BE49-F238E27FC236}">
                <a16:creationId xmlns:a16="http://schemas.microsoft.com/office/drawing/2014/main" id="{BDF11ABB-86CB-C34C-B8B3-23172EE2BA1B}"/>
              </a:ext>
            </a:extLst>
          </p:cNvPr>
          <p:cNvSpPr>
            <a:spLocks/>
          </p:cNvSpPr>
          <p:nvPr/>
        </p:nvSpPr>
        <p:spPr bwMode="auto">
          <a:xfrm>
            <a:off x="3778346" y="4794837"/>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91">
            <a:extLst>
              <a:ext uri="{FF2B5EF4-FFF2-40B4-BE49-F238E27FC236}">
                <a16:creationId xmlns:a16="http://schemas.microsoft.com/office/drawing/2014/main" id="{65C75D26-A799-4448-B9AB-694C232C2C4D}"/>
              </a:ext>
            </a:extLst>
          </p:cNvPr>
          <p:cNvSpPr>
            <a:spLocks/>
          </p:cNvSpPr>
          <p:nvPr/>
        </p:nvSpPr>
        <p:spPr bwMode="auto">
          <a:xfrm>
            <a:off x="2466934" y="5146693"/>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1">
            <a:extLst>
              <a:ext uri="{FF2B5EF4-FFF2-40B4-BE49-F238E27FC236}">
                <a16:creationId xmlns:a16="http://schemas.microsoft.com/office/drawing/2014/main" id="{53F1693B-184E-EA43-AAC1-C513A1319FFD}"/>
              </a:ext>
            </a:extLst>
          </p:cNvPr>
          <p:cNvSpPr>
            <a:spLocks/>
          </p:cNvSpPr>
          <p:nvPr/>
        </p:nvSpPr>
        <p:spPr bwMode="auto">
          <a:xfrm>
            <a:off x="5461700" y="6435594"/>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91">
            <a:extLst>
              <a:ext uri="{FF2B5EF4-FFF2-40B4-BE49-F238E27FC236}">
                <a16:creationId xmlns:a16="http://schemas.microsoft.com/office/drawing/2014/main" id="{111381EB-E3EC-ED4A-8C7F-CA75604B4899}"/>
              </a:ext>
            </a:extLst>
          </p:cNvPr>
          <p:cNvSpPr>
            <a:spLocks/>
          </p:cNvSpPr>
          <p:nvPr/>
        </p:nvSpPr>
        <p:spPr bwMode="auto">
          <a:xfrm>
            <a:off x="7481000" y="4587121"/>
            <a:ext cx="147435" cy="14448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91">
            <a:extLst>
              <a:ext uri="{FF2B5EF4-FFF2-40B4-BE49-F238E27FC236}">
                <a16:creationId xmlns:a16="http://schemas.microsoft.com/office/drawing/2014/main" id="{6C7FE2A8-F230-324B-B088-1B9E69D1839C}"/>
              </a:ext>
            </a:extLst>
          </p:cNvPr>
          <p:cNvSpPr>
            <a:spLocks/>
          </p:cNvSpPr>
          <p:nvPr/>
        </p:nvSpPr>
        <p:spPr bwMode="auto">
          <a:xfrm>
            <a:off x="6210259" y="5251468"/>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91">
            <a:extLst>
              <a:ext uri="{FF2B5EF4-FFF2-40B4-BE49-F238E27FC236}">
                <a16:creationId xmlns:a16="http://schemas.microsoft.com/office/drawing/2014/main" id="{9402B4EA-9A29-7F4A-B6D8-45BA069697CC}"/>
              </a:ext>
            </a:extLst>
          </p:cNvPr>
          <p:cNvSpPr>
            <a:spLocks/>
          </p:cNvSpPr>
          <p:nvPr/>
        </p:nvSpPr>
        <p:spPr bwMode="auto">
          <a:xfrm>
            <a:off x="8781029" y="5999624"/>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91">
            <a:extLst>
              <a:ext uri="{FF2B5EF4-FFF2-40B4-BE49-F238E27FC236}">
                <a16:creationId xmlns:a16="http://schemas.microsoft.com/office/drawing/2014/main" id="{365BCE64-6E05-1D40-AFC7-D4877215B253}"/>
              </a:ext>
            </a:extLst>
          </p:cNvPr>
          <p:cNvSpPr>
            <a:spLocks/>
          </p:cNvSpPr>
          <p:nvPr/>
        </p:nvSpPr>
        <p:spPr bwMode="auto">
          <a:xfrm>
            <a:off x="11705204" y="5228099"/>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91">
            <a:extLst>
              <a:ext uri="{FF2B5EF4-FFF2-40B4-BE49-F238E27FC236}">
                <a16:creationId xmlns:a16="http://schemas.microsoft.com/office/drawing/2014/main" id="{DB87B002-2FAD-F94B-82C4-D834B6872A37}"/>
              </a:ext>
            </a:extLst>
          </p:cNvPr>
          <p:cNvSpPr>
            <a:spLocks/>
          </p:cNvSpPr>
          <p:nvPr/>
        </p:nvSpPr>
        <p:spPr bwMode="auto">
          <a:xfrm>
            <a:off x="10342738" y="4842070"/>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91">
            <a:extLst>
              <a:ext uri="{FF2B5EF4-FFF2-40B4-BE49-F238E27FC236}">
                <a16:creationId xmlns:a16="http://schemas.microsoft.com/office/drawing/2014/main" id="{601091B0-4211-7845-BE42-FEEA5B87682C}"/>
              </a:ext>
            </a:extLst>
          </p:cNvPr>
          <p:cNvSpPr>
            <a:spLocks/>
          </p:cNvSpPr>
          <p:nvPr/>
        </p:nvSpPr>
        <p:spPr bwMode="auto">
          <a:xfrm>
            <a:off x="3712647" y="5505855"/>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91">
            <a:extLst>
              <a:ext uri="{FF2B5EF4-FFF2-40B4-BE49-F238E27FC236}">
                <a16:creationId xmlns:a16="http://schemas.microsoft.com/office/drawing/2014/main" id="{38650922-9AB1-4C41-90C6-CCB38217937D}"/>
              </a:ext>
            </a:extLst>
          </p:cNvPr>
          <p:cNvSpPr>
            <a:spLocks/>
          </p:cNvSpPr>
          <p:nvPr/>
        </p:nvSpPr>
        <p:spPr bwMode="auto">
          <a:xfrm>
            <a:off x="1691342" y="5987118"/>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91">
            <a:extLst>
              <a:ext uri="{FF2B5EF4-FFF2-40B4-BE49-F238E27FC236}">
                <a16:creationId xmlns:a16="http://schemas.microsoft.com/office/drawing/2014/main" id="{7DE1B47C-FA36-C846-80C2-1137CA5FE107}"/>
              </a:ext>
            </a:extLst>
          </p:cNvPr>
          <p:cNvSpPr>
            <a:spLocks/>
          </p:cNvSpPr>
          <p:nvPr/>
        </p:nvSpPr>
        <p:spPr bwMode="auto">
          <a:xfrm>
            <a:off x="7890011" y="6208499"/>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91">
            <a:extLst>
              <a:ext uri="{FF2B5EF4-FFF2-40B4-BE49-F238E27FC236}">
                <a16:creationId xmlns:a16="http://schemas.microsoft.com/office/drawing/2014/main" id="{961628F2-8010-834A-913B-9DB3AB71434D}"/>
              </a:ext>
            </a:extLst>
          </p:cNvPr>
          <p:cNvSpPr>
            <a:spLocks/>
          </p:cNvSpPr>
          <p:nvPr/>
        </p:nvSpPr>
        <p:spPr bwMode="auto">
          <a:xfrm>
            <a:off x="11470609" y="4216070"/>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0D37299E-5FA1-104C-BF6F-EC6928944B2D}"/>
              </a:ext>
            </a:extLst>
          </p:cNvPr>
          <p:cNvGrpSpPr/>
          <p:nvPr/>
        </p:nvGrpSpPr>
        <p:grpSpPr>
          <a:xfrm>
            <a:off x="7522856" y="1574174"/>
            <a:ext cx="888512" cy="430887"/>
            <a:chOff x="7522856" y="1574174"/>
            <a:chExt cx="888512" cy="430887"/>
          </a:xfrm>
        </p:grpSpPr>
        <p:sp>
          <p:nvSpPr>
            <p:cNvPr id="226" name="Rounded Rectangle 225">
              <a:extLst>
                <a:ext uri="{FF2B5EF4-FFF2-40B4-BE49-F238E27FC236}">
                  <a16:creationId xmlns:a16="http://schemas.microsoft.com/office/drawing/2014/main" id="{D84AFF08-EDD8-A840-9A7B-599F1EDD1C8A}"/>
                </a:ext>
              </a:extLst>
            </p:cNvPr>
            <p:cNvSpPr/>
            <p:nvPr/>
          </p:nvSpPr>
          <p:spPr bwMode="auto">
            <a:xfrm>
              <a:off x="7522856" y="1574174"/>
              <a:ext cx="749272" cy="43088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7" name="Content Placeholder 2">
              <a:extLst>
                <a:ext uri="{FF2B5EF4-FFF2-40B4-BE49-F238E27FC236}">
                  <a16:creationId xmlns:a16="http://schemas.microsoft.com/office/drawing/2014/main" id="{7CAFCB22-E88E-F947-835F-13BCF324DCD5}"/>
                </a:ext>
              </a:extLst>
            </p:cNvPr>
            <p:cNvSpPr txBox="1">
              <a:spLocks/>
            </p:cNvSpPr>
            <p:nvPr/>
          </p:nvSpPr>
          <p:spPr>
            <a:xfrm>
              <a:off x="7522856" y="1642565"/>
              <a:ext cx="888512" cy="28581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a:solidFill>
                    <a:schemeClr val="bg1"/>
                  </a:solidFill>
                  <a:latin typeface="Segoe UI" panose="020B0502040204020203" pitchFamily="34" charset="0"/>
                  <a:cs typeface="Segoe UI" panose="020B0502040204020203" pitchFamily="34" charset="0"/>
                </a:rPr>
                <a:t>1  2  3…</a:t>
              </a:r>
              <a:endParaRPr lang="en-US" sz="1200">
                <a:solidFill>
                  <a:schemeClr val="bg1"/>
                </a:solidFill>
                <a:latin typeface="Segoe UI" panose="020B0502040204020203" pitchFamily="34" charset="0"/>
                <a:cs typeface="Segoe UI" panose="020B0502040204020203" pitchFamily="34" charset="0"/>
              </a:endParaRPr>
            </a:p>
          </p:txBody>
        </p:sp>
      </p:grpSp>
      <p:sp>
        <p:nvSpPr>
          <p:cNvPr id="230" name="Freeform 135">
            <a:extLst>
              <a:ext uri="{FF2B5EF4-FFF2-40B4-BE49-F238E27FC236}">
                <a16:creationId xmlns:a16="http://schemas.microsoft.com/office/drawing/2014/main" id="{FA306AB3-362F-A248-9076-EF74032D86E7}"/>
              </a:ext>
            </a:extLst>
          </p:cNvPr>
          <p:cNvSpPr>
            <a:spLocks/>
          </p:cNvSpPr>
          <p:nvPr/>
        </p:nvSpPr>
        <p:spPr bwMode="auto">
          <a:xfrm>
            <a:off x="10941977" y="5934728"/>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7" name="Group 166">
            <a:extLst>
              <a:ext uri="{FF2B5EF4-FFF2-40B4-BE49-F238E27FC236}">
                <a16:creationId xmlns:a16="http://schemas.microsoft.com/office/drawing/2014/main" id="{FAE6A92F-749B-2348-9438-07B280AEC697}"/>
              </a:ext>
            </a:extLst>
          </p:cNvPr>
          <p:cNvGrpSpPr/>
          <p:nvPr/>
        </p:nvGrpSpPr>
        <p:grpSpPr>
          <a:xfrm>
            <a:off x="1354764" y="271588"/>
            <a:ext cx="295169" cy="295169"/>
            <a:chOff x="1354764" y="271588"/>
            <a:chExt cx="295169" cy="295169"/>
          </a:xfrm>
        </p:grpSpPr>
        <p:sp>
          <p:nvSpPr>
            <p:cNvPr id="168" name="Oval 167">
              <a:extLst>
                <a:ext uri="{FF2B5EF4-FFF2-40B4-BE49-F238E27FC236}">
                  <a16:creationId xmlns:a16="http://schemas.microsoft.com/office/drawing/2014/main" id="{38E327CF-1B7F-574D-9AFB-5216FE205FDE}"/>
                </a:ext>
              </a:extLst>
            </p:cNvPr>
            <p:cNvSpPr/>
            <p:nvPr/>
          </p:nvSpPr>
          <p:spPr bwMode="auto">
            <a:xfrm>
              <a:off x="1354764" y="271588"/>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69" name="Group 139">
              <a:extLst>
                <a:ext uri="{FF2B5EF4-FFF2-40B4-BE49-F238E27FC236}">
                  <a16:creationId xmlns:a16="http://schemas.microsoft.com/office/drawing/2014/main" id="{FF007CBC-366B-D84B-A302-7EB51610907A}"/>
                </a:ext>
              </a:extLst>
            </p:cNvPr>
            <p:cNvGrpSpPr>
              <a:grpSpLocks noChangeAspect="1"/>
            </p:cNvGrpSpPr>
            <p:nvPr/>
          </p:nvGrpSpPr>
          <p:grpSpPr bwMode="auto">
            <a:xfrm>
              <a:off x="1436342" y="366165"/>
              <a:ext cx="139790" cy="129200"/>
              <a:chOff x="6739" y="2085"/>
              <a:chExt cx="264" cy="244"/>
            </a:xfrm>
          </p:grpSpPr>
          <p:sp>
            <p:nvSpPr>
              <p:cNvPr id="170" name="Freeform 140">
                <a:extLst>
                  <a:ext uri="{FF2B5EF4-FFF2-40B4-BE49-F238E27FC236}">
                    <a16:creationId xmlns:a16="http://schemas.microsoft.com/office/drawing/2014/main" id="{7CDE2A3F-1A1B-4746-AC50-3D8DA52869FB}"/>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41">
                <a:extLst>
                  <a:ext uri="{FF2B5EF4-FFF2-40B4-BE49-F238E27FC236}">
                    <a16:creationId xmlns:a16="http://schemas.microsoft.com/office/drawing/2014/main" id="{F5BFFAA0-BFF3-D642-B4A0-53A579A0B102}"/>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42">
                <a:extLst>
                  <a:ext uri="{FF2B5EF4-FFF2-40B4-BE49-F238E27FC236}">
                    <a16:creationId xmlns:a16="http://schemas.microsoft.com/office/drawing/2014/main" id="{A72A9FD2-509A-D047-81D2-59F0F6E1EBC1}"/>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43">
                <a:extLst>
                  <a:ext uri="{FF2B5EF4-FFF2-40B4-BE49-F238E27FC236}">
                    <a16:creationId xmlns:a16="http://schemas.microsoft.com/office/drawing/2014/main" id="{FAEADBCD-7A0B-4048-B77F-B91CB142BF29}"/>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74" name="Group 173">
            <a:extLst>
              <a:ext uri="{FF2B5EF4-FFF2-40B4-BE49-F238E27FC236}">
                <a16:creationId xmlns:a16="http://schemas.microsoft.com/office/drawing/2014/main" id="{C1F974CF-3602-4C4B-A4F2-3B879DD56808}"/>
              </a:ext>
            </a:extLst>
          </p:cNvPr>
          <p:cNvGrpSpPr/>
          <p:nvPr/>
        </p:nvGrpSpPr>
        <p:grpSpPr>
          <a:xfrm>
            <a:off x="514533" y="271760"/>
            <a:ext cx="295169" cy="295169"/>
            <a:chOff x="514533" y="271760"/>
            <a:chExt cx="295169" cy="295169"/>
          </a:xfrm>
        </p:grpSpPr>
        <p:sp>
          <p:nvSpPr>
            <p:cNvPr id="175" name="Oval 174">
              <a:extLst>
                <a:ext uri="{FF2B5EF4-FFF2-40B4-BE49-F238E27FC236}">
                  <a16:creationId xmlns:a16="http://schemas.microsoft.com/office/drawing/2014/main" id="{AC67D182-192C-8B42-B84D-DD61C6DA3470}"/>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rgbClr val="000000"/>
                </a:solidFill>
                <a:ea typeface="Segoe UI" pitchFamily="34" charset="0"/>
                <a:cs typeface="Segoe UI" pitchFamily="34" charset="0"/>
              </a:endParaRPr>
            </a:p>
          </p:txBody>
        </p:sp>
        <p:sp>
          <p:nvSpPr>
            <p:cNvPr id="176" name="Freeform: Shape 80">
              <a:extLst>
                <a:ext uri="{FF2B5EF4-FFF2-40B4-BE49-F238E27FC236}">
                  <a16:creationId xmlns:a16="http://schemas.microsoft.com/office/drawing/2014/main" id="{6A313B76-6CDC-AA4E-B082-CBAF858C05CB}"/>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grpSp>
        <p:nvGrpSpPr>
          <p:cNvPr id="179" name="Group 178">
            <a:extLst>
              <a:ext uri="{FF2B5EF4-FFF2-40B4-BE49-F238E27FC236}">
                <a16:creationId xmlns:a16="http://schemas.microsoft.com/office/drawing/2014/main" id="{3587FEE8-02FF-3447-90DC-AEB581D8EFC0}"/>
              </a:ext>
            </a:extLst>
          </p:cNvPr>
          <p:cNvGrpSpPr/>
          <p:nvPr/>
        </p:nvGrpSpPr>
        <p:grpSpPr>
          <a:xfrm>
            <a:off x="3878310" y="276714"/>
            <a:ext cx="295169" cy="295169"/>
            <a:chOff x="3878310" y="276714"/>
            <a:chExt cx="295169" cy="295169"/>
          </a:xfrm>
        </p:grpSpPr>
        <p:sp>
          <p:nvSpPr>
            <p:cNvPr id="180" name="Oval 179">
              <a:extLst>
                <a:ext uri="{FF2B5EF4-FFF2-40B4-BE49-F238E27FC236}">
                  <a16:creationId xmlns:a16="http://schemas.microsoft.com/office/drawing/2014/main" id="{0DBECADC-67BA-2742-A9F7-EEA699FAEB63}"/>
                </a:ext>
              </a:extLst>
            </p:cNvPr>
            <p:cNvSpPr/>
            <p:nvPr/>
          </p:nvSpPr>
          <p:spPr bwMode="auto">
            <a:xfrm>
              <a:off x="3878310"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81" name="Group 127">
              <a:extLst>
                <a:ext uri="{FF2B5EF4-FFF2-40B4-BE49-F238E27FC236}">
                  <a16:creationId xmlns:a16="http://schemas.microsoft.com/office/drawing/2014/main" id="{B9076F33-ADFA-7341-9725-E25DBCDCB7FC}"/>
                </a:ext>
              </a:extLst>
            </p:cNvPr>
            <p:cNvGrpSpPr>
              <a:grpSpLocks noChangeAspect="1"/>
            </p:cNvGrpSpPr>
            <p:nvPr/>
          </p:nvGrpSpPr>
          <p:grpSpPr bwMode="auto">
            <a:xfrm>
              <a:off x="3931039" y="336159"/>
              <a:ext cx="183144" cy="186680"/>
              <a:chOff x="2411" y="2088"/>
              <a:chExt cx="259" cy="264"/>
            </a:xfrm>
            <a:solidFill>
              <a:schemeClr val="bg1"/>
            </a:solidFill>
          </p:grpSpPr>
          <p:sp>
            <p:nvSpPr>
              <p:cNvPr id="182" name="Freeform 128">
                <a:extLst>
                  <a:ext uri="{FF2B5EF4-FFF2-40B4-BE49-F238E27FC236}">
                    <a16:creationId xmlns:a16="http://schemas.microsoft.com/office/drawing/2014/main" id="{4C2E87EB-9191-4245-8795-2237D9C46DE0}"/>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29">
                <a:extLst>
                  <a:ext uri="{FF2B5EF4-FFF2-40B4-BE49-F238E27FC236}">
                    <a16:creationId xmlns:a16="http://schemas.microsoft.com/office/drawing/2014/main" id="{C2C1D957-77E3-2142-87F9-959E1ADC1352}"/>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85" name="Freeform 135">
            <a:extLst>
              <a:ext uri="{FF2B5EF4-FFF2-40B4-BE49-F238E27FC236}">
                <a16:creationId xmlns:a16="http://schemas.microsoft.com/office/drawing/2014/main" id="{7694020B-3EB5-414A-A5F6-1CE8EABA4EC4}"/>
              </a:ext>
            </a:extLst>
          </p:cNvPr>
          <p:cNvSpPr>
            <a:spLocks/>
          </p:cNvSpPr>
          <p:nvPr/>
        </p:nvSpPr>
        <p:spPr bwMode="auto">
          <a:xfrm>
            <a:off x="11132680" y="5934728"/>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35">
            <a:extLst>
              <a:ext uri="{FF2B5EF4-FFF2-40B4-BE49-F238E27FC236}">
                <a16:creationId xmlns:a16="http://schemas.microsoft.com/office/drawing/2014/main" id="{01160EE2-25D5-A649-AF24-1A130B15F675}"/>
              </a:ext>
            </a:extLst>
          </p:cNvPr>
          <p:cNvSpPr>
            <a:spLocks/>
          </p:cNvSpPr>
          <p:nvPr/>
        </p:nvSpPr>
        <p:spPr bwMode="auto">
          <a:xfrm>
            <a:off x="11333163" y="5934728"/>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DACD8B06-60AB-7845-BEEE-D357822F3346}"/>
              </a:ext>
            </a:extLst>
          </p:cNvPr>
          <p:cNvGrpSpPr/>
          <p:nvPr/>
        </p:nvGrpSpPr>
        <p:grpSpPr>
          <a:xfrm>
            <a:off x="10901842" y="6007876"/>
            <a:ext cx="118045" cy="107249"/>
            <a:chOff x="10901842" y="5957077"/>
            <a:chExt cx="118045" cy="107249"/>
          </a:xfrm>
        </p:grpSpPr>
        <p:sp>
          <p:nvSpPr>
            <p:cNvPr id="187" name="Freeform 140">
              <a:extLst>
                <a:ext uri="{FF2B5EF4-FFF2-40B4-BE49-F238E27FC236}">
                  <a16:creationId xmlns:a16="http://schemas.microsoft.com/office/drawing/2014/main" id="{C36FCD7B-9A2A-2245-949D-420EB928815E}"/>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140">
              <a:extLst>
                <a:ext uri="{FF2B5EF4-FFF2-40B4-BE49-F238E27FC236}">
                  <a16:creationId xmlns:a16="http://schemas.microsoft.com/office/drawing/2014/main" id="{B3F8D110-DBF8-FE4E-B859-AC91FF8A1EC4}"/>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8" name="Group 187">
            <a:extLst>
              <a:ext uri="{FF2B5EF4-FFF2-40B4-BE49-F238E27FC236}">
                <a16:creationId xmlns:a16="http://schemas.microsoft.com/office/drawing/2014/main" id="{B61BAAD2-E1FD-EF4D-92C4-4F69F88AB4CF}"/>
              </a:ext>
            </a:extLst>
          </p:cNvPr>
          <p:cNvGrpSpPr/>
          <p:nvPr/>
        </p:nvGrpSpPr>
        <p:grpSpPr>
          <a:xfrm>
            <a:off x="11098677" y="6234523"/>
            <a:ext cx="118045" cy="107249"/>
            <a:chOff x="10901842" y="5957077"/>
            <a:chExt cx="118045" cy="107249"/>
          </a:xfrm>
        </p:grpSpPr>
        <p:sp>
          <p:nvSpPr>
            <p:cNvPr id="189" name="Freeform 140">
              <a:extLst>
                <a:ext uri="{FF2B5EF4-FFF2-40B4-BE49-F238E27FC236}">
                  <a16:creationId xmlns:a16="http://schemas.microsoft.com/office/drawing/2014/main" id="{18323565-5B39-6A47-9E0A-7CD66A2CAF76}"/>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40">
              <a:extLst>
                <a:ext uri="{FF2B5EF4-FFF2-40B4-BE49-F238E27FC236}">
                  <a16:creationId xmlns:a16="http://schemas.microsoft.com/office/drawing/2014/main" id="{BF29BB6A-4A41-C341-B0B9-26C09731A3AB}"/>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1" name="Group 190">
            <a:extLst>
              <a:ext uri="{FF2B5EF4-FFF2-40B4-BE49-F238E27FC236}">
                <a16:creationId xmlns:a16="http://schemas.microsoft.com/office/drawing/2014/main" id="{1E44BDB2-1BDE-434E-9E14-3E8C3FE7A165}"/>
              </a:ext>
            </a:extLst>
          </p:cNvPr>
          <p:cNvGrpSpPr/>
          <p:nvPr/>
        </p:nvGrpSpPr>
        <p:grpSpPr>
          <a:xfrm>
            <a:off x="11294271" y="6112277"/>
            <a:ext cx="118045" cy="107249"/>
            <a:chOff x="10901842" y="5957077"/>
            <a:chExt cx="118045" cy="107249"/>
          </a:xfrm>
        </p:grpSpPr>
        <p:sp>
          <p:nvSpPr>
            <p:cNvPr id="193" name="Freeform 140">
              <a:extLst>
                <a:ext uri="{FF2B5EF4-FFF2-40B4-BE49-F238E27FC236}">
                  <a16:creationId xmlns:a16="http://schemas.microsoft.com/office/drawing/2014/main" id="{4CACBBE5-277C-0C42-AC06-2465E136E8D2}"/>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40">
              <a:extLst>
                <a:ext uri="{FF2B5EF4-FFF2-40B4-BE49-F238E27FC236}">
                  <a16:creationId xmlns:a16="http://schemas.microsoft.com/office/drawing/2014/main" id="{CC02357A-3951-8A4E-BCE7-6E6166BCB04F}"/>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1E52407F-649E-234D-BDF8-F53F8127E775}"/>
              </a:ext>
            </a:extLst>
          </p:cNvPr>
          <p:cNvGrpSpPr/>
          <p:nvPr/>
        </p:nvGrpSpPr>
        <p:grpSpPr>
          <a:xfrm>
            <a:off x="441128" y="1775980"/>
            <a:ext cx="6194681" cy="2598742"/>
            <a:chOff x="441128" y="1775980"/>
            <a:chExt cx="6194681" cy="2598742"/>
          </a:xfrm>
        </p:grpSpPr>
        <p:sp>
          <p:nvSpPr>
            <p:cNvPr id="53" name="Content Placeholder 2">
              <a:extLst>
                <a:ext uri="{FF2B5EF4-FFF2-40B4-BE49-F238E27FC236}">
                  <a16:creationId xmlns:a16="http://schemas.microsoft.com/office/drawing/2014/main" id="{B587311B-7871-7E41-89DC-C6EE74477E17}"/>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Choose a group or department that handles</a:t>
              </a:r>
            </a:p>
          </p:txBody>
        </p:sp>
        <p:sp>
          <p:nvSpPr>
            <p:cNvPr id="54" name="Content Placeholder 2">
              <a:extLst>
                <a:ext uri="{FF2B5EF4-FFF2-40B4-BE49-F238E27FC236}">
                  <a16:creationId xmlns:a16="http://schemas.microsoft.com/office/drawing/2014/main" id="{88EC9B72-CA85-4A47-8F9C-F6708102F89A}"/>
                </a:ext>
              </a:extLst>
            </p:cNvPr>
            <p:cNvSpPr txBox="1">
              <a:spLocks/>
            </p:cNvSpPr>
            <p:nvPr/>
          </p:nvSpPr>
          <p:spPr>
            <a:xfrm>
              <a:off x="761374" y="2348994"/>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Demo a process template to streamline the workflow</a:t>
              </a:r>
            </a:p>
          </p:txBody>
        </p:sp>
        <p:sp>
          <p:nvSpPr>
            <p:cNvPr id="55" name="Content Placeholder 2">
              <a:extLst>
                <a:ext uri="{FF2B5EF4-FFF2-40B4-BE49-F238E27FC236}">
                  <a16:creationId xmlns:a16="http://schemas.microsoft.com/office/drawing/2014/main" id="{8917B1C7-9A1B-CF43-AC11-B52090074A39}"/>
                </a:ext>
              </a:extLst>
            </p:cNvPr>
            <p:cNvSpPr txBox="1">
              <a:spLocks/>
            </p:cNvSpPr>
            <p:nvPr/>
          </p:nvSpPr>
          <p:spPr>
            <a:xfrm>
              <a:off x="761374" y="2744014"/>
              <a:ext cx="5492711"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Demo Office 365 apps in Teams</a:t>
              </a:r>
            </a:p>
          </p:txBody>
        </p:sp>
        <p:sp>
          <p:nvSpPr>
            <p:cNvPr id="56" name="Content Placeholder 2">
              <a:extLst>
                <a:ext uri="{FF2B5EF4-FFF2-40B4-BE49-F238E27FC236}">
                  <a16:creationId xmlns:a16="http://schemas.microsoft.com/office/drawing/2014/main" id="{7547B502-E13C-6642-A0A9-40D2994C2587}"/>
                </a:ext>
              </a:extLst>
            </p:cNvPr>
            <p:cNvSpPr txBox="1">
              <a:spLocks/>
            </p:cNvSpPr>
            <p:nvPr/>
          </p:nvSpPr>
          <p:spPr>
            <a:xfrm>
              <a:off x="761374" y="3278733"/>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Help the group set up a workspace</a:t>
              </a:r>
            </a:p>
          </p:txBody>
        </p:sp>
        <p:sp>
          <p:nvSpPr>
            <p:cNvPr id="59" name="Content Placeholder 2">
              <a:extLst>
                <a:ext uri="{FF2B5EF4-FFF2-40B4-BE49-F238E27FC236}">
                  <a16:creationId xmlns:a16="http://schemas.microsoft.com/office/drawing/2014/main" id="{40914451-299C-D345-8393-660AAAB25C04}"/>
                </a:ext>
              </a:extLst>
            </p:cNvPr>
            <p:cNvSpPr txBox="1">
              <a:spLocks/>
            </p:cNvSpPr>
            <p:nvPr/>
          </p:nvSpPr>
          <p:spPr>
            <a:xfrm>
              <a:off x="761374" y="3677049"/>
              <a:ext cx="544985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latin typeface="Segoe UI" panose="020B0502040204020203" pitchFamily="34" charset="0"/>
                  <a:cs typeface="Segoe UI" panose="020B0502040204020203" pitchFamily="34" charset="0"/>
                </a:rPr>
                <a:t>Create a routine for process improvements</a:t>
              </a:r>
            </a:p>
          </p:txBody>
        </p:sp>
        <p:sp>
          <p:nvSpPr>
            <p:cNvPr id="164" name="Content Placeholder 2">
              <a:extLst>
                <a:ext uri="{FF2B5EF4-FFF2-40B4-BE49-F238E27FC236}">
                  <a16:creationId xmlns:a16="http://schemas.microsoft.com/office/drawing/2014/main" id="{CBBAA1DA-CC4B-2540-A245-F53A17293491}"/>
                </a:ext>
              </a:extLst>
            </p:cNvPr>
            <p:cNvSpPr txBox="1">
              <a:spLocks/>
            </p:cNvSpPr>
            <p:nvPr/>
          </p:nvSpPr>
          <p:spPr>
            <a:xfrm>
              <a:off x="761375" y="4042724"/>
              <a:ext cx="4700326"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latin typeface="Segoe UI" panose="020B0502040204020203" pitchFamily="34" charset="0"/>
                  <a:cs typeface="Segoe UI" panose="020B0502040204020203" pitchFamily="34" charset="0"/>
                </a:rPr>
                <a:t>Evaluate after a few weeks and adjust workspace and process based on learnings</a:t>
              </a:r>
            </a:p>
          </p:txBody>
        </p:sp>
        <p:grpSp>
          <p:nvGrpSpPr>
            <p:cNvPr id="238" name="Group 46">
              <a:extLst>
                <a:ext uri="{FF2B5EF4-FFF2-40B4-BE49-F238E27FC236}">
                  <a16:creationId xmlns:a16="http://schemas.microsoft.com/office/drawing/2014/main" id="{CF23C8E0-5E98-744F-A9F0-CEDA7563BEA3}"/>
                </a:ext>
              </a:extLst>
            </p:cNvPr>
            <p:cNvGrpSpPr>
              <a:grpSpLocks noChangeAspect="1"/>
            </p:cNvGrpSpPr>
            <p:nvPr/>
          </p:nvGrpSpPr>
          <p:grpSpPr bwMode="auto">
            <a:xfrm>
              <a:off x="441128" y="1789617"/>
              <a:ext cx="233574" cy="233574"/>
              <a:chOff x="2812" y="999"/>
              <a:chExt cx="312" cy="312"/>
            </a:xfrm>
            <a:solidFill>
              <a:srgbClr val="5961C2"/>
            </a:solidFill>
          </p:grpSpPr>
          <p:sp>
            <p:nvSpPr>
              <p:cNvPr id="239" name="Freeform 47">
                <a:extLst>
                  <a:ext uri="{FF2B5EF4-FFF2-40B4-BE49-F238E27FC236}">
                    <a16:creationId xmlns:a16="http://schemas.microsoft.com/office/drawing/2014/main" id="{F205469C-BB5E-2D42-AC2F-819C1EB1B335}"/>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0" name="Freeform 48">
                <a:extLst>
                  <a:ext uri="{FF2B5EF4-FFF2-40B4-BE49-F238E27FC236}">
                    <a16:creationId xmlns:a16="http://schemas.microsoft.com/office/drawing/2014/main" id="{CFD07BE0-4F06-F94F-A697-98A3A47564AE}"/>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1" name="Freeform 49">
                <a:extLst>
                  <a:ext uri="{FF2B5EF4-FFF2-40B4-BE49-F238E27FC236}">
                    <a16:creationId xmlns:a16="http://schemas.microsoft.com/office/drawing/2014/main" id="{55783BC4-814B-B74D-8919-822058D8C663}"/>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42" name="Group 46">
              <a:extLst>
                <a:ext uri="{FF2B5EF4-FFF2-40B4-BE49-F238E27FC236}">
                  <a16:creationId xmlns:a16="http://schemas.microsoft.com/office/drawing/2014/main" id="{C6A1AAD5-3C3D-9849-AFFF-030857A14C63}"/>
                </a:ext>
              </a:extLst>
            </p:cNvPr>
            <p:cNvGrpSpPr>
              <a:grpSpLocks noChangeAspect="1"/>
            </p:cNvGrpSpPr>
            <p:nvPr/>
          </p:nvGrpSpPr>
          <p:grpSpPr bwMode="auto">
            <a:xfrm>
              <a:off x="441128" y="2399643"/>
              <a:ext cx="233574" cy="233574"/>
              <a:chOff x="2812" y="999"/>
              <a:chExt cx="312" cy="312"/>
            </a:xfrm>
            <a:solidFill>
              <a:srgbClr val="5961C2"/>
            </a:solidFill>
          </p:grpSpPr>
          <p:sp>
            <p:nvSpPr>
              <p:cNvPr id="243" name="Freeform 47">
                <a:extLst>
                  <a:ext uri="{FF2B5EF4-FFF2-40B4-BE49-F238E27FC236}">
                    <a16:creationId xmlns:a16="http://schemas.microsoft.com/office/drawing/2014/main" id="{96129F99-A0F5-7A49-BE4A-73AB02D6CDB4}"/>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4" name="Freeform 48">
                <a:extLst>
                  <a:ext uri="{FF2B5EF4-FFF2-40B4-BE49-F238E27FC236}">
                    <a16:creationId xmlns:a16="http://schemas.microsoft.com/office/drawing/2014/main" id="{2434A3F3-1D7B-EF44-A4CE-A47B530A5CB2}"/>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5" name="Freeform 49">
                <a:extLst>
                  <a:ext uri="{FF2B5EF4-FFF2-40B4-BE49-F238E27FC236}">
                    <a16:creationId xmlns:a16="http://schemas.microsoft.com/office/drawing/2014/main" id="{1AF1D9FD-3DF2-0A4F-9156-F07E8D65F7B1}"/>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46" name="Group 46">
              <a:extLst>
                <a:ext uri="{FF2B5EF4-FFF2-40B4-BE49-F238E27FC236}">
                  <a16:creationId xmlns:a16="http://schemas.microsoft.com/office/drawing/2014/main" id="{DFCD9D9D-2D3E-C44B-89BF-FD8A87A25A0D}"/>
                </a:ext>
              </a:extLst>
            </p:cNvPr>
            <p:cNvGrpSpPr>
              <a:grpSpLocks noChangeAspect="1"/>
            </p:cNvGrpSpPr>
            <p:nvPr/>
          </p:nvGrpSpPr>
          <p:grpSpPr bwMode="auto">
            <a:xfrm>
              <a:off x="441128" y="2794374"/>
              <a:ext cx="233574" cy="233574"/>
              <a:chOff x="2812" y="999"/>
              <a:chExt cx="312" cy="312"/>
            </a:xfrm>
            <a:solidFill>
              <a:srgbClr val="5961C2"/>
            </a:solidFill>
          </p:grpSpPr>
          <p:sp>
            <p:nvSpPr>
              <p:cNvPr id="247" name="Freeform 47">
                <a:extLst>
                  <a:ext uri="{FF2B5EF4-FFF2-40B4-BE49-F238E27FC236}">
                    <a16:creationId xmlns:a16="http://schemas.microsoft.com/office/drawing/2014/main" id="{296A8EE3-B93E-8E44-AE54-03070440191C}"/>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8" name="Freeform 48">
                <a:extLst>
                  <a:ext uri="{FF2B5EF4-FFF2-40B4-BE49-F238E27FC236}">
                    <a16:creationId xmlns:a16="http://schemas.microsoft.com/office/drawing/2014/main" id="{94500EFD-8D73-9E4D-828F-DBBE7A5A66AE}"/>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49" name="Freeform 49">
                <a:extLst>
                  <a:ext uri="{FF2B5EF4-FFF2-40B4-BE49-F238E27FC236}">
                    <a16:creationId xmlns:a16="http://schemas.microsoft.com/office/drawing/2014/main" id="{1B6A5E56-7CA6-464B-8EB4-9259BC6D1057}"/>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50" name="Group 46">
              <a:extLst>
                <a:ext uri="{FF2B5EF4-FFF2-40B4-BE49-F238E27FC236}">
                  <a16:creationId xmlns:a16="http://schemas.microsoft.com/office/drawing/2014/main" id="{FF78BF11-3D57-4744-9A4E-52CB4C3FCA82}"/>
                </a:ext>
              </a:extLst>
            </p:cNvPr>
            <p:cNvGrpSpPr>
              <a:grpSpLocks noChangeAspect="1"/>
            </p:cNvGrpSpPr>
            <p:nvPr/>
          </p:nvGrpSpPr>
          <p:grpSpPr bwMode="auto">
            <a:xfrm>
              <a:off x="441128" y="3317435"/>
              <a:ext cx="233574" cy="233574"/>
              <a:chOff x="2812" y="999"/>
              <a:chExt cx="312" cy="312"/>
            </a:xfrm>
            <a:solidFill>
              <a:srgbClr val="5961C2"/>
            </a:solidFill>
          </p:grpSpPr>
          <p:sp>
            <p:nvSpPr>
              <p:cNvPr id="251" name="Freeform 47">
                <a:extLst>
                  <a:ext uri="{FF2B5EF4-FFF2-40B4-BE49-F238E27FC236}">
                    <a16:creationId xmlns:a16="http://schemas.microsoft.com/office/drawing/2014/main" id="{8BABCCC1-63CB-EB43-AF3B-1C2233368CBE}"/>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2" name="Freeform 48">
                <a:extLst>
                  <a:ext uri="{FF2B5EF4-FFF2-40B4-BE49-F238E27FC236}">
                    <a16:creationId xmlns:a16="http://schemas.microsoft.com/office/drawing/2014/main" id="{EAB41230-1F2D-A042-B121-9AE1B0747E7F}"/>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3" name="Freeform 49">
                <a:extLst>
                  <a:ext uri="{FF2B5EF4-FFF2-40B4-BE49-F238E27FC236}">
                    <a16:creationId xmlns:a16="http://schemas.microsoft.com/office/drawing/2014/main" id="{0AE81197-3C30-BA42-9EB5-DEFEF2DD0F8E}"/>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54" name="Group 46">
              <a:extLst>
                <a:ext uri="{FF2B5EF4-FFF2-40B4-BE49-F238E27FC236}">
                  <a16:creationId xmlns:a16="http://schemas.microsoft.com/office/drawing/2014/main" id="{0F66364D-B9D3-4647-AAB7-3E3E745961C1}"/>
                </a:ext>
              </a:extLst>
            </p:cNvPr>
            <p:cNvGrpSpPr>
              <a:grpSpLocks noChangeAspect="1"/>
            </p:cNvGrpSpPr>
            <p:nvPr/>
          </p:nvGrpSpPr>
          <p:grpSpPr bwMode="auto">
            <a:xfrm>
              <a:off x="441128" y="3716517"/>
              <a:ext cx="233574" cy="233574"/>
              <a:chOff x="2812" y="999"/>
              <a:chExt cx="312" cy="312"/>
            </a:xfrm>
            <a:solidFill>
              <a:srgbClr val="5961C2"/>
            </a:solidFill>
          </p:grpSpPr>
          <p:sp>
            <p:nvSpPr>
              <p:cNvPr id="255" name="Freeform 47">
                <a:extLst>
                  <a:ext uri="{FF2B5EF4-FFF2-40B4-BE49-F238E27FC236}">
                    <a16:creationId xmlns:a16="http://schemas.microsoft.com/office/drawing/2014/main" id="{0CDAFFC9-59B9-AF47-BAC4-2AECEEFBF4C3}"/>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6" name="Freeform 48">
                <a:extLst>
                  <a:ext uri="{FF2B5EF4-FFF2-40B4-BE49-F238E27FC236}">
                    <a16:creationId xmlns:a16="http://schemas.microsoft.com/office/drawing/2014/main" id="{8FBABF8B-D1DE-9C43-B1CF-B85A3E1836D5}"/>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7" name="Freeform 49">
                <a:extLst>
                  <a:ext uri="{FF2B5EF4-FFF2-40B4-BE49-F238E27FC236}">
                    <a16:creationId xmlns:a16="http://schemas.microsoft.com/office/drawing/2014/main" id="{AFE87418-5686-7B40-BE30-6278A9B4D716}"/>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258" name="Group 46">
              <a:extLst>
                <a:ext uri="{FF2B5EF4-FFF2-40B4-BE49-F238E27FC236}">
                  <a16:creationId xmlns:a16="http://schemas.microsoft.com/office/drawing/2014/main" id="{38106129-1896-4944-A804-FE2286782C60}"/>
                </a:ext>
              </a:extLst>
            </p:cNvPr>
            <p:cNvGrpSpPr>
              <a:grpSpLocks noChangeAspect="1"/>
            </p:cNvGrpSpPr>
            <p:nvPr/>
          </p:nvGrpSpPr>
          <p:grpSpPr bwMode="auto">
            <a:xfrm>
              <a:off x="441128" y="4081426"/>
              <a:ext cx="233574" cy="233574"/>
              <a:chOff x="2812" y="999"/>
              <a:chExt cx="312" cy="312"/>
            </a:xfrm>
            <a:solidFill>
              <a:srgbClr val="5961C2"/>
            </a:solidFill>
          </p:grpSpPr>
          <p:sp>
            <p:nvSpPr>
              <p:cNvPr id="259" name="Freeform 47">
                <a:extLst>
                  <a:ext uri="{FF2B5EF4-FFF2-40B4-BE49-F238E27FC236}">
                    <a16:creationId xmlns:a16="http://schemas.microsoft.com/office/drawing/2014/main" id="{8197A9B2-48FF-EC4D-AE09-62B26310B819}"/>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0" name="Freeform 48">
                <a:extLst>
                  <a:ext uri="{FF2B5EF4-FFF2-40B4-BE49-F238E27FC236}">
                    <a16:creationId xmlns:a16="http://schemas.microsoft.com/office/drawing/2014/main" id="{3DA8924E-1478-F442-B949-752E68515C56}"/>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61" name="Freeform 49">
                <a:extLst>
                  <a:ext uri="{FF2B5EF4-FFF2-40B4-BE49-F238E27FC236}">
                    <a16:creationId xmlns:a16="http://schemas.microsoft.com/office/drawing/2014/main" id="{3B672B41-37F9-D34A-A01F-049D359B6F1D}"/>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sp>
          <p:nvSpPr>
            <p:cNvPr id="195" name="Rectangle 194">
              <a:extLst>
                <a:ext uri="{FF2B5EF4-FFF2-40B4-BE49-F238E27FC236}">
                  <a16:creationId xmlns:a16="http://schemas.microsoft.com/office/drawing/2014/main" id="{65529805-1CFB-1047-A898-6A14C9130AB1}"/>
                </a:ext>
              </a:extLst>
            </p:cNvPr>
            <p:cNvSpPr/>
            <p:nvPr/>
          </p:nvSpPr>
          <p:spPr>
            <a:xfrm>
              <a:off x="759181" y="2019940"/>
              <a:ext cx="5492710" cy="400110"/>
            </a:xfrm>
            <a:prstGeom prst="rect">
              <a:avLst/>
            </a:prstGeom>
          </p:spPr>
          <p:txBody>
            <a:bodyPr wrap="square">
              <a:spAutoFit/>
            </a:bodyPr>
            <a:lstStyle/>
            <a:p>
              <a:pPr marL="342900" lvl="1" indent="-342900">
                <a:buClr>
                  <a:srgbClr val="5558AF"/>
                </a:buClr>
              </a:pPr>
              <a:r>
                <a:rPr lang="en-US" sz="1000">
                  <a:solidFill>
                    <a:srgbClr val="5961C2"/>
                  </a:solidFill>
                  <a:latin typeface="Segoe UI" panose="020B0502040204020203" pitchFamily="34" charset="0"/>
                  <a:cs typeface="Segoe UI" panose="020B0502040204020203" pitchFamily="34" charset="0"/>
                </a:rPr>
                <a:t>New-hire onboarding     Incident management     Contract lifecycle</a:t>
              </a:r>
            </a:p>
            <a:p>
              <a:pPr marL="342900" lvl="1" indent="-342900">
                <a:buClr>
                  <a:srgbClr val="5558AF"/>
                </a:buClr>
              </a:pPr>
              <a:endParaRPr lang="en-US" sz="1000">
                <a:solidFill>
                  <a:srgbClr val="5961C2"/>
                </a:solidFill>
                <a:latin typeface="Segoe UI" panose="020B0502040204020203" pitchFamily="34" charset="0"/>
                <a:cs typeface="Segoe UI" panose="020B0502040204020203" pitchFamily="34" charset="0"/>
              </a:endParaRPr>
            </a:p>
          </p:txBody>
        </p:sp>
        <p:cxnSp>
          <p:nvCxnSpPr>
            <p:cNvPr id="12" name="Straight Connector 11">
              <a:extLst>
                <a:ext uri="{FF2B5EF4-FFF2-40B4-BE49-F238E27FC236}">
                  <a16:creationId xmlns:a16="http://schemas.microsoft.com/office/drawing/2014/main" id="{140F5B87-5ED2-9A49-BAE8-F8F33C5F383A}"/>
                </a:ext>
              </a:extLst>
            </p:cNvPr>
            <p:cNvCxnSpPr/>
            <p:nvPr/>
          </p:nvCxnSpPr>
          <p:spPr>
            <a:xfrm>
              <a:off x="2163606" y="2071124"/>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1CD8A9F7-64D8-EC4A-8EE0-8C3B29E3DDBD}"/>
                </a:ext>
              </a:extLst>
            </p:cNvPr>
            <p:cNvCxnSpPr/>
            <p:nvPr/>
          </p:nvCxnSpPr>
          <p:spPr>
            <a:xfrm>
              <a:off x="3561656" y="2071124"/>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61CF7D2A-19AE-431F-9478-94B4E14142FD}"/>
                </a:ext>
              </a:extLst>
            </p:cNvPr>
            <p:cNvSpPr/>
            <p:nvPr/>
          </p:nvSpPr>
          <p:spPr>
            <a:xfrm>
              <a:off x="780203" y="2984296"/>
              <a:ext cx="5492710" cy="246221"/>
            </a:xfrm>
            <a:prstGeom prst="rect">
              <a:avLst/>
            </a:prstGeom>
          </p:spPr>
          <p:txBody>
            <a:bodyPr wrap="square">
              <a:spAutoFit/>
            </a:bodyPr>
            <a:lstStyle/>
            <a:p>
              <a:pPr marL="342900" lvl="1" indent="-342900">
                <a:buClr>
                  <a:srgbClr val="5558AF"/>
                </a:buClr>
              </a:pPr>
              <a:r>
                <a:rPr lang="en-US" sz="1000">
                  <a:solidFill>
                    <a:srgbClr val="5961C2"/>
                  </a:solidFill>
                  <a:latin typeface="Segoe UI" panose="020B0502040204020203" pitchFamily="34" charset="0"/>
                  <a:cs typeface="Segoe UI" panose="020B0502040204020203" pitchFamily="34" charset="0"/>
                </a:rPr>
                <a:t>Planner     Word     Excel     OneNote     Outlook     SharePoint     Yammer</a:t>
              </a:r>
            </a:p>
          </p:txBody>
        </p:sp>
        <p:cxnSp>
          <p:nvCxnSpPr>
            <p:cNvPr id="228" name="Straight Connector 227">
              <a:extLst>
                <a:ext uri="{FF2B5EF4-FFF2-40B4-BE49-F238E27FC236}">
                  <a16:creationId xmlns:a16="http://schemas.microsoft.com/office/drawing/2014/main" id="{FAF256B4-C653-49FB-BCF9-E4FDAA12D5E4}"/>
                </a:ext>
              </a:extLst>
            </p:cNvPr>
            <p:cNvCxnSpPr/>
            <p:nvPr/>
          </p:nvCxnSpPr>
          <p:spPr>
            <a:xfrm>
              <a:off x="1383309"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B17532E-0C91-654A-B3D3-E2ED6AC2C9E1}"/>
                </a:ext>
              </a:extLst>
            </p:cNvPr>
            <p:cNvCxnSpPr/>
            <p:nvPr/>
          </p:nvCxnSpPr>
          <p:spPr>
            <a:xfrm>
              <a:off x="1877579"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9B1C9B8-4316-274B-9185-4FB60D411E3B}"/>
                </a:ext>
              </a:extLst>
            </p:cNvPr>
            <p:cNvCxnSpPr/>
            <p:nvPr/>
          </p:nvCxnSpPr>
          <p:spPr>
            <a:xfrm>
              <a:off x="2328601"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22A48E2-B71A-4A43-8CDF-FAA5961A3D2E}"/>
                </a:ext>
              </a:extLst>
            </p:cNvPr>
            <p:cNvCxnSpPr/>
            <p:nvPr/>
          </p:nvCxnSpPr>
          <p:spPr>
            <a:xfrm>
              <a:off x="3020579"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C42D7C35-A86F-7A49-BA70-E540D19853B0}"/>
                </a:ext>
              </a:extLst>
            </p:cNvPr>
            <p:cNvCxnSpPr/>
            <p:nvPr/>
          </p:nvCxnSpPr>
          <p:spPr>
            <a:xfrm>
              <a:off x="3644595"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3DED6EF-60C8-C54C-9396-95BD8E647080}"/>
                </a:ext>
              </a:extLst>
            </p:cNvPr>
            <p:cNvCxnSpPr/>
            <p:nvPr/>
          </p:nvCxnSpPr>
          <p:spPr>
            <a:xfrm>
              <a:off x="4423071" y="3025222"/>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730300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animEffect transition="in" filter="fade">
                                      <p:cBhvr>
                                        <p:cTn id="9" dur="500"/>
                                        <p:tgtEl>
                                          <p:spTgt spid="16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65"/>
                                        </p:tgtEl>
                                        <p:attrNameLst>
                                          <p:attrName>style.visibility</p:attrName>
                                        </p:attrNameLst>
                                      </p:cBhvr>
                                      <p:to>
                                        <p:strVal val="visible"/>
                                      </p:to>
                                    </p:set>
                                    <p:anim calcmode="lin" valueType="num">
                                      <p:cBhvr>
                                        <p:cTn id="12" dur="500" fill="hold"/>
                                        <p:tgtEl>
                                          <p:spTgt spid="165"/>
                                        </p:tgtEl>
                                        <p:attrNameLst>
                                          <p:attrName>ppt_w</p:attrName>
                                        </p:attrNameLst>
                                      </p:cBhvr>
                                      <p:tavLst>
                                        <p:tav tm="0">
                                          <p:val>
                                            <p:fltVal val="0"/>
                                          </p:val>
                                        </p:tav>
                                        <p:tav tm="100000">
                                          <p:val>
                                            <p:strVal val="#ppt_w"/>
                                          </p:val>
                                        </p:tav>
                                      </p:tavLst>
                                    </p:anim>
                                    <p:anim calcmode="lin" valueType="num">
                                      <p:cBhvr>
                                        <p:cTn id="13" dur="500" fill="hold"/>
                                        <p:tgtEl>
                                          <p:spTgt spid="165"/>
                                        </p:tgtEl>
                                        <p:attrNameLst>
                                          <p:attrName>ppt_h</p:attrName>
                                        </p:attrNameLst>
                                      </p:cBhvr>
                                      <p:tavLst>
                                        <p:tav tm="0">
                                          <p:val>
                                            <p:fltVal val="0"/>
                                          </p:val>
                                        </p:tav>
                                        <p:tav tm="100000">
                                          <p:val>
                                            <p:strVal val="#ppt_h"/>
                                          </p:val>
                                        </p:tav>
                                      </p:tavLst>
                                    </p:anim>
                                    <p:animEffect transition="in" filter="fade">
                                      <p:cBhvr>
                                        <p:cTn id="14" dur="500"/>
                                        <p:tgtEl>
                                          <p:spTgt spid="165"/>
                                        </p:tgtEl>
                                      </p:cBhvr>
                                    </p:animEffect>
                                  </p:childTnLst>
                                </p:cTn>
                              </p:par>
                              <p:par>
                                <p:cTn id="15" presetID="22" presetClass="entr" presetSubtype="1" fill="hold" nodeType="withEffect">
                                  <p:stCondLst>
                                    <p:cond delay="2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750"/>
                                        <p:tgtEl>
                                          <p:spTgt spid="2"/>
                                        </p:tgtEl>
                                      </p:cBhvr>
                                    </p:animEffect>
                                  </p:childTnLst>
                                </p:cTn>
                              </p:par>
                            </p:childTnLst>
                          </p:cTn>
                        </p:par>
                        <p:par>
                          <p:cTn id="18" fill="hold">
                            <p:stCondLst>
                              <p:cond delay="950"/>
                            </p:stCondLst>
                            <p:childTnLst>
                              <p:par>
                                <p:cTn id="19" presetID="53" presetClass="entr" presetSubtype="16"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p:cTn id="21" dur="500" fill="hold"/>
                                        <p:tgtEl>
                                          <p:spTgt spid="94"/>
                                        </p:tgtEl>
                                        <p:attrNameLst>
                                          <p:attrName>ppt_w</p:attrName>
                                        </p:attrNameLst>
                                      </p:cBhvr>
                                      <p:tavLst>
                                        <p:tav tm="0">
                                          <p:val>
                                            <p:fltVal val="0"/>
                                          </p:val>
                                        </p:tav>
                                        <p:tav tm="100000">
                                          <p:val>
                                            <p:strVal val="#ppt_w"/>
                                          </p:val>
                                        </p:tav>
                                      </p:tavLst>
                                    </p:anim>
                                    <p:anim calcmode="lin" valueType="num">
                                      <p:cBhvr>
                                        <p:cTn id="22" dur="500" fill="hold"/>
                                        <p:tgtEl>
                                          <p:spTgt spid="94"/>
                                        </p:tgtEl>
                                        <p:attrNameLst>
                                          <p:attrName>ppt_h</p:attrName>
                                        </p:attrNameLst>
                                      </p:cBhvr>
                                      <p:tavLst>
                                        <p:tav tm="0">
                                          <p:val>
                                            <p:fltVal val="0"/>
                                          </p:val>
                                        </p:tav>
                                        <p:tav tm="100000">
                                          <p:val>
                                            <p:strVal val="#ppt_h"/>
                                          </p:val>
                                        </p:tav>
                                      </p:tavLst>
                                    </p:anim>
                                    <p:animEffect transition="in" filter="fade">
                                      <p:cBhvr>
                                        <p:cTn id="23" dur="500"/>
                                        <p:tgtEl>
                                          <p:spTgt spid="9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p:cTn id="31" dur="500" fill="hold"/>
                                        <p:tgtEl>
                                          <p:spTgt spid="103"/>
                                        </p:tgtEl>
                                        <p:attrNameLst>
                                          <p:attrName>ppt_w</p:attrName>
                                        </p:attrNameLst>
                                      </p:cBhvr>
                                      <p:tavLst>
                                        <p:tav tm="0">
                                          <p:val>
                                            <p:fltVal val="0"/>
                                          </p:val>
                                        </p:tav>
                                        <p:tav tm="100000">
                                          <p:val>
                                            <p:strVal val="#ppt_w"/>
                                          </p:val>
                                        </p:tav>
                                      </p:tavLst>
                                    </p:anim>
                                    <p:anim calcmode="lin" valueType="num">
                                      <p:cBhvr>
                                        <p:cTn id="32" dur="500" fill="hold"/>
                                        <p:tgtEl>
                                          <p:spTgt spid="103"/>
                                        </p:tgtEl>
                                        <p:attrNameLst>
                                          <p:attrName>ppt_h</p:attrName>
                                        </p:attrNameLst>
                                      </p:cBhvr>
                                      <p:tavLst>
                                        <p:tav tm="0">
                                          <p:val>
                                            <p:fltVal val="0"/>
                                          </p:val>
                                        </p:tav>
                                        <p:tav tm="100000">
                                          <p:val>
                                            <p:strVal val="#ppt_h"/>
                                          </p:val>
                                        </p:tav>
                                      </p:tavLst>
                                    </p:anim>
                                    <p:animEffect transition="in" filter="fade">
                                      <p:cBhvr>
                                        <p:cTn id="33" dur="500"/>
                                        <p:tgtEl>
                                          <p:spTgt spid="10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04"/>
                                        </p:tgtEl>
                                        <p:attrNameLst>
                                          <p:attrName>style.visibility</p:attrName>
                                        </p:attrNameLst>
                                      </p:cBhvr>
                                      <p:to>
                                        <p:strVal val="visible"/>
                                      </p:to>
                                    </p:set>
                                    <p:anim calcmode="lin" valueType="num">
                                      <p:cBhvr>
                                        <p:cTn id="36" dur="500" fill="hold"/>
                                        <p:tgtEl>
                                          <p:spTgt spid="104"/>
                                        </p:tgtEl>
                                        <p:attrNameLst>
                                          <p:attrName>ppt_w</p:attrName>
                                        </p:attrNameLst>
                                      </p:cBhvr>
                                      <p:tavLst>
                                        <p:tav tm="0">
                                          <p:val>
                                            <p:fltVal val="0"/>
                                          </p:val>
                                        </p:tav>
                                        <p:tav tm="100000">
                                          <p:val>
                                            <p:strVal val="#ppt_w"/>
                                          </p:val>
                                        </p:tav>
                                      </p:tavLst>
                                    </p:anim>
                                    <p:anim calcmode="lin" valueType="num">
                                      <p:cBhvr>
                                        <p:cTn id="37" dur="500" fill="hold"/>
                                        <p:tgtEl>
                                          <p:spTgt spid="104"/>
                                        </p:tgtEl>
                                        <p:attrNameLst>
                                          <p:attrName>ppt_h</p:attrName>
                                        </p:attrNameLst>
                                      </p:cBhvr>
                                      <p:tavLst>
                                        <p:tav tm="0">
                                          <p:val>
                                            <p:fltVal val="0"/>
                                          </p:val>
                                        </p:tav>
                                        <p:tav tm="100000">
                                          <p:val>
                                            <p:strVal val="#ppt_h"/>
                                          </p:val>
                                        </p:tav>
                                      </p:tavLst>
                                    </p:anim>
                                    <p:animEffect transition="in" filter="fade">
                                      <p:cBhvr>
                                        <p:cTn id="38" dur="500"/>
                                        <p:tgtEl>
                                          <p:spTgt spid="10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anim calcmode="lin" valueType="num">
                                      <p:cBhvr>
                                        <p:cTn id="41" dur="500" fill="hold"/>
                                        <p:tgtEl>
                                          <p:spTgt spid="109"/>
                                        </p:tgtEl>
                                        <p:attrNameLst>
                                          <p:attrName>ppt_w</p:attrName>
                                        </p:attrNameLst>
                                      </p:cBhvr>
                                      <p:tavLst>
                                        <p:tav tm="0">
                                          <p:val>
                                            <p:fltVal val="0"/>
                                          </p:val>
                                        </p:tav>
                                        <p:tav tm="100000">
                                          <p:val>
                                            <p:strVal val="#ppt_w"/>
                                          </p:val>
                                        </p:tav>
                                      </p:tavLst>
                                    </p:anim>
                                    <p:anim calcmode="lin" valueType="num">
                                      <p:cBhvr>
                                        <p:cTn id="42" dur="500" fill="hold"/>
                                        <p:tgtEl>
                                          <p:spTgt spid="109"/>
                                        </p:tgtEl>
                                        <p:attrNameLst>
                                          <p:attrName>ppt_h</p:attrName>
                                        </p:attrNameLst>
                                      </p:cBhvr>
                                      <p:tavLst>
                                        <p:tav tm="0">
                                          <p:val>
                                            <p:fltVal val="0"/>
                                          </p:val>
                                        </p:tav>
                                        <p:tav tm="100000">
                                          <p:val>
                                            <p:strVal val="#ppt_h"/>
                                          </p:val>
                                        </p:tav>
                                      </p:tavLst>
                                    </p:anim>
                                    <p:animEffect transition="in" filter="fade">
                                      <p:cBhvr>
                                        <p:cTn id="43" dur="500"/>
                                        <p:tgtEl>
                                          <p:spTgt spid="10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1"/>
                                        </p:tgtEl>
                                        <p:attrNameLst>
                                          <p:attrName>style.visibility</p:attrName>
                                        </p:attrNameLst>
                                      </p:cBhvr>
                                      <p:to>
                                        <p:strVal val="visible"/>
                                      </p:to>
                                    </p:set>
                                    <p:anim calcmode="lin" valueType="num">
                                      <p:cBhvr>
                                        <p:cTn id="51" dur="500" fill="hold"/>
                                        <p:tgtEl>
                                          <p:spTgt spid="111"/>
                                        </p:tgtEl>
                                        <p:attrNameLst>
                                          <p:attrName>ppt_w</p:attrName>
                                        </p:attrNameLst>
                                      </p:cBhvr>
                                      <p:tavLst>
                                        <p:tav tm="0">
                                          <p:val>
                                            <p:fltVal val="0"/>
                                          </p:val>
                                        </p:tav>
                                        <p:tav tm="100000">
                                          <p:val>
                                            <p:strVal val="#ppt_w"/>
                                          </p:val>
                                        </p:tav>
                                      </p:tavLst>
                                    </p:anim>
                                    <p:anim calcmode="lin" valueType="num">
                                      <p:cBhvr>
                                        <p:cTn id="52" dur="500" fill="hold"/>
                                        <p:tgtEl>
                                          <p:spTgt spid="111"/>
                                        </p:tgtEl>
                                        <p:attrNameLst>
                                          <p:attrName>ppt_h</p:attrName>
                                        </p:attrNameLst>
                                      </p:cBhvr>
                                      <p:tavLst>
                                        <p:tav tm="0">
                                          <p:val>
                                            <p:fltVal val="0"/>
                                          </p:val>
                                        </p:tav>
                                        <p:tav tm="100000">
                                          <p:val>
                                            <p:strVal val="#ppt_h"/>
                                          </p:val>
                                        </p:tav>
                                      </p:tavLst>
                                    </p:anim>
                                    <p:animEffect transition="in" filter="fade">
                                      <p:cBhvr>
                                        <p:cTn id="53" dur="500"/>
                                        <p:tgtEl>
                                          <p:spTgt spid="1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p:cTn id="56" dur="500" fill="hold"/>
                                        <p:tgtEl>
                                          <p:spTgt spid="223"/>
                                        </p:tgtEl>
                                        <p:attrNameLst>
                                          <p:attrName>ppt_w</p:attrName>
                                        </p:attrNameLst>
                                      </p:cBhvr>
                                      <p:tavLst>
                                        <p:tav tm="0">
                                          <p:val>
                                            <p:fltVal val="0"/>
                                          </p:val>
                                        </p:tav>
                                        <p:tav tm="100000">
                                          <p:val>
                                            <p:strVal val="#ppt_w"/>
                                          </p:val>
                                        </p:tav>
                                      </p:tavLst>
                                    </p:anim>
                                    <p:anim calcmode="lin" valueType="num">
                                      <p:cBhvr>
                                        <p:cTn id="57" dur="500" fill="hold"/>
                                        <p:tgtEl>
                                          <p:spTgt spid="223"/>
                                        </p:tgtEl>
                                        <p:attrNameLst>
                                          <p:attrName>ppt_h</p:attrName>
                                        </p:attrNameLst>
                                      </p:cBhvr>
                                      <p:tavLst>
                                        <p:tav tm="0">
                                          <p:val>
                                            <p:fltVal val="0"/>
                                          </p:val>
                                        </p:tav>
                                        <p:tav tm="100000">
                                          <p:val>
                                            <p:strVal val="#ppt_h"/>
                                          </p:val>
                                        </p:tav>
                                      </p:tavLst>
                                    </p:anim>
                                    <p:animEffect transition="in" filter="fade">
                                      <p:cBhvr>
                                        <p:cTn id="58" dur="500"/>
                                        <p:tgtEl>
                                          <p:spTgt spid="2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par>
                                <p:cTn id="64" presetID="8" presetClass="emph" presetSubtype="0" repeatCount="0" fill="hold" grpId="1" nodeType="withEffect">
                                  <p:stCondLst>
                                    <p:cond delay="0"/>
                                  </p:stCondLst>
                                  <p:childTnLst>
                                    <p:animRot by="21600000">
                                      <p:cBhvr>
                                        <p:cTn id="65" dur="1500" fill="hold"/>
                                        <p:tgtEl>
                                          <p:spTgt spid="93"/>
                                        </p:tgtEl>
                                        <p:attrNameLst>
                                          <p:attrName>r</p:attrName>
                                        </p:attrNameLst>
                                      </p:cBhvr>
                                    </p:animRot>
                                  </p:childTnLst>
                                </p:cTn>
                              </p:par>
                              <p:par>
                                <p:cTn id="66" presetID="22" presetClass="entr" presetSubtype="8" fill="hold" nodeType="withEffect">
                                  <p:stCondLst>
                                    <p:cond delay="500"/>
                                  </p:stCondLst>
                                  <p:childTnLst>
                                    <p:set>
                                      <p:cBhvr>
                                        <p:cTn id="67" dur="1" fill="hold">
                                          <p:stCondLst>
                                            <p:cond delay="0"/>
                                          </p:stCondLst>
                                        </p:cTn>
                                        <p:tgtEl>
                                          <p:spTgt spid="207"/>
                                        </p:tgtEl>
                                        <p:attrNameLst>
                                          <p:attrName>style.visibility</p:attrName>
                                        </p:attrNameLst>
                                      </p:cBhvr>
                                      <p:to>
                                        <p:strVal val="visible"/>
                                      </p:to>
                                    </p:set>
                                    <p:animEffect transition="in" filter="wipe(left)">
                                      <p:cBhvr>
                                        <p:cTn id="68" dur="500"/>
                                        <p:tgtEl>
                                          <p:spTgt spid="207"/>
                                        </p:tgtEl>
                                      </p:cBhvr>
                                    </p:animEffect>
                                  </p:childTnLst>
                                </p:cTn>
                              </p:par>
                              <p:par>
                                <p:cTn id="69" presetID="53" presetClass="entr" presetSubtype="16" fill="hold" grpId="0" nodeType="withEffect">
                                  <p:stCondLst>
                                    <p:cond delay="500"/>
                                  </p:stCondLst>
                                  <p:childTnLst>
                                    <p:set>
                                      <p:cBhvr>
                                        <p:cTn id="70" dur="1" fill="hold">
                                          <p:stCondLst>
                                            <p:cond delay="0"/>
                                          </p:stCondLst>
                                        </p:cTn>
                                        <p:tgtEl>
                                          <p:spTgt spid="222"/>
                                        </p:tgtEl>
                                        <p:attrNameLst>
                                          <p:attrName>style.visibility</p:attrName>
                                        </p:attrNameLst>
                                      </p:cBhvr>
                                      <p:to>
                                        <p:strVal val="visible"/>
                                      </p:to>
                                    </p:set>
                                    <p:anim calcmode="lin" valueType="num">
                                      <p:cBhvr>
                                        <p:cTn id="71" dur="500" fill="hold"/>
                                        <p:tgtEl>
                                          <p:spTgt spid="222"/>
                                        </p:tgtEl>
                                        <p:attrNameLst>
                                          <p:attrName>ppt_w</p:attrName>
                                        </p:attrNameLst>
                                      </p:cBhvr>
                                      <p:tavLst>
                                        <p:tav tm="0">
                                          <p:val>
                                            <p:fltVal val="0"/>
                                          </p:val>
                                        </p:tav>
                                        <p:tav tm="100000">
                                          <p:val>
                                            <p:strVal val="#ppt_w"/>
                                          </p:val>
                                        </p:tav>
                                      </p:tavLst>
                                    </p:anim>
                                    <p:anim calcmode="lin" valueType="num">
                                      <p:cBhvr>
                                        <p:cTn id="72" dur="500" fill="hold"/>
                                        <p:tgtEl>
                                          <p:spTgt spid="222"/>
                                        </p:tgtEl>
                                        <p:attrNameLst>
                                          <p:attrName>ppt_h</p:attrName>
                                        </p:attrNameLst>
                                      </p:cBhvr>
                                      <p:tavLst>
                                        <p:tav tm="0">
                                          <p:val>
                                            <p:fltVal val="0"/>
                                          </p:val>
                                        </p:tav>
                                        <p:tav tm="100000">
                                          <p:val>
                                            <p:strVal val="#ppt_h"/>
                                          </p:val>
                                        </p:tav>
                                      </p:tavLst>
                                    </p:anim>
                                    <p:animEffect transition="in" filter="fade">
                                      <p:cBhvr>
                                        <p:cTn id="73" dur="500"/>
                                        <p:tgtEl>
                                          <p:spTgt spid="222"/>
                                        </p:tgtEl>
                                      </p:cBhvr>
                                    </p:animEffect>
                                  </p:childTnLst>
                                </p:cTn>
                              </p:par>
                              <p:par>
                                <p:cTn id="74" presetID="53" presetClass="entr" presetSubtype="16" fill="hold" nodeType="withEffect">
                                  <p:stCondLst>
                                    <p:cond delay="500"/>
                                  </p:stCondLst>
                                  <p:childTnLst>
                                    <p:set>
                                      <p:cBhvr>
                                        <p:cTn id="75" dur="1" fill="hold">
                                          <p:stCondLst>
                                            <p:cond delay="0"/>
                                          </p:stCondLst>
                                        </p:cTn>
                                        <p:tgtEl>
                                          <p:spTgt spid="119"/>
                                        </p:tgtEl>
                                        <p:attrNameLst>
                                          <p:attrName>style.visibility</p:attrName>
                                        </p:attrNameLst>
                                      </p:cBhvr>
                                      <p:to>
                                        <p:strVal val="visible"/>
                                      </p:to>
                                    </p:set>
                                    <p:anim calcmode="lin" valueType="num">
                                      <p:cBhvr>
                                        <p:cTn id="76" dur="500" fill="hold"/>
                                        <p:tgtEl>
                                          <p:spTgt spid="119"/>
                                        </p:tgtEl>
                                        <p:attrNameLst>
                                          <p:attrName>ppt_w</p:attrName>
                                        </p:attrNameLst>
                                      </p:cBhvr>
                                      <p:tavLst>
                                        <p:tav tm="0">
                                          <p:val>
                                            <p:fltVal val="0"/>
                                          </p:val>
                                        </p:tav>
                                        <p:tav tm="100000">
                                          <p:val>
                                            <p:strVal val="#ppt_w"/>
                                          </p:val>
                                        </p:tav>
                                      </p:tavLst>
                                    </p:anim>
                                    <p:anim calcmode="lin" valueType="num">
                                      <p:cBhvr>
                                        <p:cTn id="77" dur="500" fill="hold"/>
                                        <p:tgtEl>
                                          <p:spTgt spid="119"/>
                                        </p:tgtEl>
                                        <p:attrNameLst>
                                          <p:attrName>ppt_h</p:attrName>
                                        </p:attrNameLst>
                                      </p:cBhvr>
                                      <p:tavLst>
                                        <p:tav tm="0">
                                          <p:val>
                                            <p:fltVal val="0"/>
                                          </p:val>
                                        </p:tav>
                                        <p:tav tm="100000">
                                          <p:val>
                                            <p:strVal val="#ppt_h"/>
                                          </p:val>
                                        </p:tav>
                                      </p:tavLst>
                                    </p:anim>
                                    <p:animEffect transition="in" filter="fade">
                                      <p:cBhvr>
                                        <p:cTn id="78" dur="500"/>
                                        <p:tgtEl>
                                          <p:spTgt spid="119"/>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131"/>
                                        </p:tgtEl>
                                        <p:attrNameLst>
                                          <p:attrName>style.visibility</p:attrName>
                                        </p:attrNameLst>
                                      </p:cBhvr>
                                      <p:to>
                                        <p:strVal val="visible"/>
                                      </p:to>
                                    </p:set>
                                    <p:anim calcmode="lin" valueType="num">
                                      <p:cBhvr>
                                        <p:cTn id="81" dur="500" fill="hold"/>
                                        <p:tgtEl>
                                          <p:spTgt spid="131"/>
                                        </p:tgtEl>
                                        <p:attrNameLst>
                                          <p:attrName>ppt_w</p:attrName>
                                        </p:attrNameLst>
                                      </p:cBhvr>
                                      <p:tavLst>
                                        <p:tav tm="0">
                                          <p:val>
                                            <p:fltVal val="0"/>
                                          </p:val>
                                        </p:tav>
                                        <p:tav tm="100000">
                                          <p:val>
                                            <p:strVal val="#ppt_w"/>
                                          </p:val>
                                        </p:tav>
                                      </p:tavLst>
                                    </p:anim>
                                    <p:anim calcmode="lin" valueType="num">
                                      <p:cBhvr>
                                        <p:cTn id="82" dur="500" fill="hold"/>
                                        <p:tgtEl>
                                          <p:spTgt spid="131"/>
                                        </p:tgtEl>
                                        <p:attrNameLst>
                                          <p:attrName>ppt_h</p:attrName>
                                        </p:attrNameLst>
                                      </p:cBhvr>
                                      <p:tavLst>
                                        <p:tav tm="0">
                                          <p:val>
                                            <p:fltVal val="0"/>
                                          </p:val>
                                        </p:tav>
                                        <p:tav tm="100000">
                                          <p:val>
                                            <p:strVal val="#ppt_h"/>
                                          </p:val>
                                        </p:tav>
                                      </p:tavLst>
                                    </p:anim>
                                    <p:animEffect transition="in" filter="fade">
                                      <p:cBhvr>
                                        <p:cTn id="83" dur="500"/>
                                        <p:tgtEl>
                                          <p:spTgt spid="131"/>
                                        </p:tgtEl>
                                      </p:cBhvr>
                                    </p:animEffect>
                                  </p:childTnLst>
                                </p:cTn>
                              </p:par>
                              <p:par>
                                <p:cTn id="84" presetID="8" presetClass="emph" presetSubtype="0" repeatCount="0" fill="hold" grpId="1" nodeType="withEffect">
                                  <p:stCondLst>
                                    <p:cond delay="500"/>
                                  </p:stCondLst>
                                  <p:childTnLst>
                                    <p:animRot by="21600000">
                                      <p:cBhvr>
                                        <p:cTn id="85" dur="1500" fill="hold"/>
                                        <p:tgtEl>
                                          <p:spTgt spid="131"/>
                                        </p:tgtEl>
                                        <p:attrNameLst>
                                          <p:attrName>r</p:attrName>
                                        </p:attrNameLst>
                                      </p:cBhvr>
                                    </p:animRot>
                                  </p:childTnLst>
                                </p:cTn>
                              </p:par>
                              <p:par>
                                <p:cTn id="86" presetID="22" presetClass="entr" presetSubtype="8" fill="hold" nodeType="withEffect">
                                  <p:stCondLst>
                                    <p:cond delay="1000"/>
                                  </p:stCondLst>
                                  <p:childTnLst>
                                    <p:set>
                                      <p:cBhvr>
                                        <p:cTn id="87" dur="1" fill="hold">
                                          <p:stCondLst>
                                            <p:cond delay="0"/>
                                          </p:stCondLst>
                                        </p:cTn>
                                        <p:tgtEl>
                                          <p:spTgt spid="208"/>
                                        </p:tgtEl>
                                        <p:attrNameLst>
                                          <p:attrName>style.visibility</p:attrName>
                                        </p:attrNameLst>
                                      </p:cBhvr>
                                      <p:to>
                                        <p:strVal val="visible"/>
                                      </p:to>
                                    </p:set>
                                    <p:animEffect transition="in" filter="wipe(left)">
                                      <p:cBhvr>
                                        <p:cTn id="88" dur="500"/>
                                        <p:tgtEl>
                                          <p:spTgt spid="208"/>
                                        </p:tgtEl>
                                      </p:cBhvr>
                                    </p:animEffect>
                                  </p:childTnLst>
                                </p:cTn>
                              </p:par>
                              <p:par>
                                <p:cTn id="89" presetID="53" presetClass="entr" presetSubtype="16" fill="hold" grpId="0" nodeType="withEffect">
                                  <p:stCondLst>
                                    <p:cond delay="1000"/>
                                  </p:stCondLst>
                                  <p:childTnLst>
                                    <p:set>
                                      <p:cBhvr>
                                        <p:cTn id="90" dur="1" fill="hold">
                                          <p:stCondLst>
                                            <p:cond delay="0"/>
                                          </p:stCondLst>
                                        </p:cTn>
                                        <p:tgtEl>
                                          <p:spTgt spid="144"/>
                                        </p:tgtEl>
                                        <p:attrNameLst>
                                          <p:attrName>style.visibility</p:attrName>
                                        </p:attrNameLst>
                                      </p:cBhvr>
                                      <p:to>
                                        <p:strVal val="visible"/>
                                      </p:to>
                                    </p:set>
                                    <p:anim calcmode="lin" valueType="num">
                                      <p:cBhvr>
                                        <p:cTn id="91" dur="500" fill="hold"/>
                                        <p:tgtEl>
                                          <p:spTgt spid="144"/>
                                        </p:tgtEl>
                                        <p:attrNameLst>
                                          <p:attrName>ppt_w</p:attrName>
                                        </p:attrNameLst>
                                      </p:cBhvr>
                                      <p:tavLst>
                                        <p:tav tm="0">
                                          <p:val>
                                            <p:fltVal val="0"/>
                                          </p:val>
                                        </p:tav>
                                        <p:tav tm="100000">
                                          <p:val>
                                            <p:strVal val="#ppt_w"/>
                                          </p:val>
                                        </p:tav>
                                      </p:tavLst>
                                    </p:anim>
                                    <p:anim calcmode="lin" valueType="num">
                                      <p:cBhvr>
                                        <p:cTn id="92" dur="500" fill="hold"/>
                                        <p:tgtEl>
                                          <p:spTgt spid="144"/>
                                        </p:tgtEl>
                                        <p:attrNameLst>
                                          <p:attrName>ppt_h</p:attrName>
                                        </p:attrNameLst>
                                      </p:cBhvr>
                                      <p:tavLst>
                                        <p:tav tm="0">
                                          <p:val>
                                            <p:fltVal val="0"/>
                                          </p:val>
                                        </p:tav>
                                        <p:tav tm="100000">
                                          <p:val>
                                            <p:strVal val="#ppt_h"/>
                                          </p:val>
                                        </p:tav>
                                      </p:tavLst>
                                    </p:anim>
                                    <p:animEffect transition="in" filter="fade">
                                      <p:cBhvr>
                                        <p:cTn id="93" dur="500"/>
                                        <p:tgtEl>
                                          <p:spTgt spid="144"/>
                                        </p:tgtEl>
                                      </p:cBhvr>
                                    </p:animEffect>
                                  </p:childTnLst>
                                </p:cTn>
                              </p:par>
                              <p:par>
                                <p:cTn id="94" presetID="53" presetClass="entr" presetSubtype="16" fill="hold" grpId="0" nodeType="withEffect">
                                  <p:stCondLst>
                                    <p:cond delay="1000"/>
                                  </p:stCondLst>
                                  <p:childTnLst>
                                    <p:set>
                                      <p:cBhvr>
                                        <p:cTn id="95" dur="1" fill="hold">
                                          <p:stCondLst>
                                            <p:cond delay="0"/>
                                          </p:stCondLst>
                                        </p:cTn>
                                        <p:tgtEl>
                                          <p:spTgt spid="145"/>
                                        </p:tgtEl>
                                        <p:attrNameLst>
                                          <p:attrName>style.visibility</p:attrName>
                                        </p:attrNameLst>
                                      </p:cBhvr>
                                      <p:to>
                                        <p:strVal val="visible"/>
                                      </p:to>
                                    </p:set>
                                    <p:anim calcmode="lin" valueType="num">
                                      <p:cBhvr>
                                        <p:cTn id="96" dur="500" fill="hold"/>
                                        <p:tgtEl>
                                          <p:spTgt spid="145"/>
                                        </p:tgtEl>
                                        <p:attrNameLst>
                                          <p:attrName>ppt_w</p:attrName>
                                        </p:attrNameLst>
                                      </p:cBhvr>
                                      <p:tavLst>
                                        <p:tav tm="0">
                                          <p:val>
                                            <p:fltVal val="0"/>
                                          </p:val>
                                        </p:tav>
                                        <p:tav tm="100000">
                                          <p:val>
                                            <p:strVal val="#ppt_w"/>
                                          </p:val>
                                        </p:tav>
                                      </p:tavLst>
                                    </p:anim>
                                    <p:anim calcmode="lin" valueType="num">
                                      <p:cBhvr>
                                        <p:cTn id="97" dur="500" fill="hold"/>
                                        <p:tgtEl>
                                          <p:spTgt spid="145"/>
                                        </p:tgtEl>
                                        <p:attrNameLst>
                                          <p:attrName>ppt_h</p:attrName>
                                        </p:attrNameLst>
                                      </p:cBhvr>
                                      <p:tavLst>
                                        <p:tav tm="0">
                                          <p:val>
                                            <p:fltVal val="0"/>
                                          </p:val>
                                        </p:tav>
                                        <p:tav tm="100000">
                                          <p:val>
                                            <p:strVal val="#ppt_h"/>
                                          </p:val>
                                        </p:tav>
                                      </p:tavLst>
                                    </p:anim>
                                    <p:animEffect transition="in" filter="fade">
                                      <p:cBhvr>
                                        <p:cTn id="98" dur="500"/>
                                        <p:tgtEl>
                                          <p:spTgt spid="145"/>
                                        </p:tgtEl>
                                      </p:cBhvr>
                                    </p:animEffect>
                                  </p:childTnLst>
                                </p:cTn>
                              </p:par>
                              <p:par>
                                <p:cTn id="99" presetID="53" presetClass="entr" presetSubtype="16" fill="hold" grpId="0" nodeType="withEffect">
                                  <p:stCondLst>
                                    <p:cond delay="1000"/>
                                  </p:stCondLst>
                                  <p:childTnLst>
                                    <p:set>
                                      <p:cBhvr>
                                        <p:cTn id="100" dur="1" fill="hold">
                                          <p:stCondLst>
                                            <p:cond delay="0"/>
                                          </p:stCondLst>
                                        </p:cTn>
                                        <p:tgtEl>
                                          <p:spTgt spid="146"/>
                                        </p:tgtEl>
                                        <p:attrNameLst>
                                          <p:attrName>style.visibility</p:attrName>
                                        </p:attrNameLst>
                                      </p:cBhvr>
                                      <p:to>
                                        <p:strVal val="visible"/>
                                      </p:to>
                                    </p:set>
                                    <p:anim calcmode="lin" valueType="num">
                                      <p:cBhvr>
                                        <p:cTn id="101" dur="500" fill="hold"/>
                                        <p:tgtEl>
                                          <p:spTgt spid="146"/>
                                        </p:tgtEl>
                                        <p:attrNameLst>
                                          <p:attrName>ppt_w</p:attrName>
                                        </p:attrNameLst>
                                      </p:cBhvr>
                                      <p:tavLst>
                                        <p:tav tm="0">
                                          <p:val>
                                            <p:fltVal val="0"/>
                                          </p:val>
                                        </p:tav>
                                        <p:tav tm="100000">
                                          <p:val>
                                            <p:strVal val="#ppt_w"/>
                                          </p:val>
                                        </p:tav>
                                      </p:tavLst>
                                    </p:anim>
                                    <p:anim calcmode="lin" valueType="num">
                                      <p:cBhvr>
                                        <p:cTn id="102" dur="500" fill="hold"/>
                                        <p:tgtEl>
                                          <p:spTgt spid="146"/>
                                        </p:tgtEl>
                                        <p:attrNameLst>
                                          <p:attrName>ppt_h</p:attrName>
                                        </p:attrNameLst>
                                      </p:cBhvr>
                                      <p:tavLst>
                                        <p:tav tm="0">
                                          <p:val>
                                            <p:fltVal val="0"/>
                                          </p:val>
                                        </p:tav>
                                        <p:tav tm="100000">
                                          <p:val>
                                            <p:strVal val="#ppt_h"/>
                                          </p:val>
                                        </p:tav>
                                      </p:tavLst>
                                    </p:anim>
                                    <p:animEffect transition="in" filter="fade">
                                      <p:cBhvr>
                                        <p:cTn id="103" dur="500"/>
                                        <p:tgtEl>
                                          <p:spTgt spid="146"/>
                                        </p:tgtEl>
                                      </p:cBhvr>
                                    </p:animEffect>
                                  </p:childTnLst>
                                </p:cTn>
                              </p:par>
                              <p:par>
                                <p:cTn id="104" presetID="53" presetClass="entr" presetSubtype="16" fill="hold" grpId="0" nodeType="withEffect">
                                  <p:stCondLst>
                                    <p:cond delay="1000"/>
                                  </p:stCondLst>
                                  <p:childTnLst>
                                    <p:set>
                                      <p:cBhvr>
                                        <p:cTn id="105" dur="1" fill="hold">
                                          <p:stCondLst>
                                            <p:cond delay="0"/>
                                          </p:stCondLst>
                                        </p:cTn>
                                        <p:tgtEl>
                                          <p:spTgt spid="147"/>
                                        </p:tgtEl>
                                        <p:attrNameLst>
                                          <p:attrName>style.visibility</p:attrName>
                                        </p:attrNameLst>
                                      </p:cBhvr>
                                      <p:to>
                                        <p:strVal val="visible"/>
                                      </p:to>
                                    </p:set>
                                    <p:anim calcmode="lin" valueType="num">
                                      <p:cBhvr>
                                        <p:cTn id="106" dur="500" fill="hold"/>
                                        <p:tgtEl>
                                          <p:spTgt spid="147"/>
                                        </p:tgtEl>
                                        <p:attrNameLst>
                                          <p:attrName>ppt_w</p:attrName>
                                        </p:attrNameLst>
                                      </p:cBhvr>
                                      <p:tavLst>
                                        <p:tav tm="0">
                                          <p:val>
                                            <p:fltVal val="0"/>
                                          </p:val>
                                        </p:tav>
                                        <p:tav tm="100000">
                                          <p:val>
                                            <p:strVal val="#ppt_w"/>
                                          </p:val>
                                        </p:tav>
                                      </p:tavLst>
                                    </p:anim>
                                    <p:anim calcmode="lin" valueType="num">
                                      <p:cBhvr>
                                        <p:cTn id="107" dur="500" fill="hold"/>
                                        <p:tgtEl>
                                          <p:spTgt spid="147"/>
                                        </p:tgtEl>
                                        <p:attrNameLst>
                                          <p:attrName>ppt_h</p:attrName>
                                        </p:attrNameLst>
                                      </p:cBhvr>
                                      <p:tavLst>
                                        <p:tav tm="0">
                                          <p:val>
                                            <p:fltVal val="0"/>
                                          </p:val>
                                        </p:tav>
                                        <p:tav tm="100000">
                                          <p:val>
                                            <p:strVal val="#ppt_h"/>
                                          </p:val>
                                        </p:tav>
                                      </p:tavLst>
                                    </p:anim>
                                    <p:animEffect transition="in" filter="fade">
                                      <p:cBhvr>
                                        <p:cTn id="108" dur="500"/>
                                        <p:tgtEl>
                                          <p:spTgt spid="147"/>
                                        </p:tgtEl>
                                      </p:cBhvr>
                                    </p:animEffect>
                                  </p:childTnLst>
                                </p:cTn>
                              </p:par>
                              <p:par>
                                <p:cTn id="109" presetID="53" presetClass="entr" presetSubtype="16" fill="hold" grpId="0" nodeType="withEffect">
                                  <p:stCondLst>
                                    <p:cond delay="1000"/>
                                  </p:stCondLst>
                                  <p:childTnLst>
                                    <p:set>
                                      <p:cBhvr>
                                        <p:cTn id="110" dur="1" fill="hold">
                                          <p:stCondLst>
                                            <p:cond delay="0"/>
                                          </p:stCondLst>
                                        </p:cTn>
                                        <p:tgtEl>
                                          <p:spTgt spid="213"/>
                                        </p:tgtEl>
                                        <p:attrNameLst>
                                          <p:attrName>style.visibility</p:attrName>
                                        </p:attrNameLst>
                                      </p:cBhvr>
                                      <p:to>
                                        <p:strVal val="visible"/>
                                      </p:to>
                                    </p:set>
                                    <p:anim calcmode="lin" valueType="num">
                                      <p:cBhvr>
                                        <p:cTn id="111" dur="500" fill="hold"/>
                                        <p:tgtEl>
                                          <p:spTgt spid="213"/>
                                        </p:tgtEl>
                                        <p:attrNameLst>
                                          <p:attrName>ppt_w</p:attrName>
                                        </p:attrNameLst>
                                      </p:cBhvr>
                                      <p:tavLst>
                                        <p:tav tm="0">
                                          <p:val>
                                            <p:fltVal val="0"/>
                                          </p:val>
                                        </p:tav>
                                        <p:tav tm="100000">
                                          <p:val>
                                            <p:strVal val="#ppt_w"/>
                                          </p:val>
                                        </p:tav>
                                      </p:tavLst>
                                    </p:anim>
                                    <p:anim calcmode="lin" valueType="num">
                                      <p:cBhvr>
                                        <p:cTn id="112" dur="500" fill="hold"/>
                                        <p:tgtEl>
                                          <p:spTgt spid="213"/>
                                        </p:tgtEl>
                                        <p:attrNameLst>
                                          <p:attrName>ppt_h</p:attrName>
                                        </p:attrNameLst>
                                      </p:cBhvr>
                                      <p:tavLst>
                                        <p:tav tm="0">
                                          <p:val>
                                            <p:fltVal val="0"/>
                                          </p:val>
                                        </p:tav>
                                        <p:tav tm="100000">
                                          <p:val>
                                            <p:strVal val="#ppt_h"/>
                                          </p:val>
                                        </p:tav>
                                      </p:tavLst>
                                    </p:anim>
                                    <p:animEffect transition="in" filter="fade">
                                      <p:cBhvr>
                                        <p:cTn id="113" dur="500"/>
                                        <p:tgtEl>
                                          <p:spTgt spid="213"/>
                                        </p:tgtEl>
                                      </p:cBhvr>
                                    </p:animEffect>
                                  </p:childTnLst>
                                </p:cTn>
                              </p:par>
                              <p:par>
                                <p:cTn id="114" presetID="53" presetClass="entr" presetSubtype="16" fill="hold" grpId="0" nodeType="withEffect">
                                  <p:stCondLst>
                                    <p:cond delay="1000"/>
                                  </p:stCondLst>
                                  <p:childTnLst>
                                    <p:set>
                                      <p:cBhvr>
                                        <p:cTn id="115" dur="1" fill="hold">
                                          <p:stCondLst>
                                            <p:cond delay="0"/>
                                          </p:stCondLst>
                                        </p:cTn>
                                        <p:tgtEl>
                                          <p:spTgt spid="148"/>
                                        </p:tgtEl>
                                        <p:attrNameLst>
                                          <p:attrName>style.visibility</p:attrName>
                                        </p:attrNameLst>
                                      </p:cBhvr>
                                      <p:to>
                                        <p:strVal val="visible"/>
                                      </p:to>
                                    </p:set>
                                    <p:anim calcmode="lin" valueType="num">
                                      <p:cBhvr>
                                        <p:cTn id="116" dur="500" fill="hold"/>
                                        <p:tgtEl>
                                          <p:spTgt spid="148"/>
                                        </p:tgtEl>
                                        <p:attrNameLst>
                                          <p:attrName>ppt_w</p:attrName>
                                        </p:attrNameLst>
                                      </p:cBhvr>
                                      <p:tavLst>
                                        <p:tav tm="0">
                                          <p:val>
                                            <p:fltVal val="0"/>
                                          </p:val>
                                        </p:tav>
                                        <p:tav tm="100000">
                                          <p:val>
                                            <p:strVal val="#ppt_w"/>
                                          </p:val>
                                        </p:tav>
                                      </p:tavLst>
                                    </p:anim>
                                    <p:anim calcmode="lin" valueType="num">
                                      <p:cBhvr>
                                        <p:cTn id="117" dur="500" fill="hold"/>
                                        <p:tgtEl>
                                          <p:spTgt spid="148"/>
                                        </p:tgtEl>
                                        <p:attrNameLst>
                                          <p:attrName>ppt_h</p:attrName>
                                        </p:attrNameLst>
                                      </p:cBhvr>
                                      <p:tavLst>
                                        <p:tav tm="0">
                                          <p:val>
                                            <p:fltVal val="0"/>
                                          </p:val>
                                        </p:tav>
                                        <p:tav tm="100000">
                                          <p:val>
                                            <p:strVal val="#ppt_h"/>
                                          </p:val>
                                        </p:tav>
                                      </p:tavLst>
                                    </p:anim>
                                    <p:animEffect transition="in" filter="fade">
                                      <p:cBhvr>
                                        <p:cTn id="118" dur="500"/>
                                        <p:tgtEl>
                                          <p:spTgt spid="148"/>
                                        </p:tgtEl>
                                      </p:cBhvr>
                                    </p:animEffect>
                                  </p:childTnLst>
                                </p:cTn>
                              </p:par>
                              <p:par>
                                <p:cTn id="119" presetID="53" presetClass="entr" presetSubtype="16" fill="hold" grpId="0" nodeType="withEffect">
                                  <p:stCondLst>
                                    <p:cond delay="1000"/>
                                  </p:stCondLst>
                                  <p:childTnLst>
                                    <p:set>
                                      <p:cBhvr>
                                        <p:cTn id="120" dur="1" fill="hold">
                                          <p:stCondLst>
                                            <p:cond delay="0"/>
                                          </p:stCondLst>
                                        </p:cTn>
                                        <p:tgtEl>
                                          <p:spTgt spid="149"/>
                                        </p:tgtEl>
                                        <p:attrNameLst>
                                          <p:attrName>style.visibility</p:attrName>
                                        </p:attrNameLst>
                                      </p:cBhvr>
                                      <p:to>
                                        <p:strVal val="visible"/>
                                      </p:to>
                                    </p:set>
                                    <p:anim calcmode="lin" valueType="num">
                                      <p:cBhvr>
                                        <p:cTn id="121" dur="500" fill="hold"/>
                                        <p:tgtEl>
                                          <p:spTgt spid="149"/>
                                        </p:tgtEl>
                                        <p:attrNameLst>
                                          <p:attrName>ppt_w</p:attrName>
                                        </p:attrNameLst>
                                      </p:cBhvr>
                                      <p:tavLst>
                                        <p:tav tm="0">
                                          <p:val>
                                            <p:fltVal val="0"/>
                                          </p:val>
                                        </p:tav>
                                        <p:tav tm="100000">
                                          <p:val>
                                            <p:strVal val="#ppt_w"/>
                                          </p:val>
                                        </p:tav>
                                      </p:tavLst>
                                    </p:anim>
                                    <p:anim calcmode="lin" valueType="num">
                                      <p:cBhvr>
                                        <p:cTn id="122" dur="500" fill="hold"/>
                                        <p:tgtEl>
                                          <p:spTgt spid="149"/>
                                        </p:tgtEl>
                                        <p:attrNameLst>
                                          <p:attrName>ppt_h</p:attrName>
                                        </p:attrNameLst>
                                      </p:cBhvr>
                                      <p:tavLst>
                                        <p:tav tm="0">
                                          <p:val>
                                            <p:fltVal val="0"/>
                                          </p:val>
                                        </p:tav>
                                        <p:tav tm="100000">
                                          <p:val>
                                            <p:strVal val="#ppt_h"/>
                                          </p:val>
                                        </p:tav>
                                      </p:tavLst>
                                    </p:anim>
                                    <p:animEffect transition="in" filter="fade">
                                      <p:cBhvr>
                                        <p:cTn id="123" dur="500"/>
                                        <p:tgtEl>
                                          <p:spTgt spid="149"/>
                                        </p:tgtEl>
                                      </p:cBhvr>
                                    </p:animEffect>
                                  </p:childTnLst>
                                </p:cTn>
                              </p:par>
                              <p:par>
                                <p:cTn id="124" presetID="53" presetClass="entr" presetSubtype="16" fill="hold" grpId="0" nodeType="withEffect">
                                  <p:stCondLst>
                                    <p:cond delay="1000"/>
                                  </p:stCondLst>
                                  <p:childTnLst>
                                    <p:set>
                                      <p:cBhvr>
                                        <p:cTn id="125" dur="1" fill="hold">
                                          <p:stCondLst>
                                            <p:cond delay="0"/>
                                          </p:stCondLst>
                                        </p:cTn>
                                        <p:tgtEl>
                                          <p:spTgt spid="150"/>
                                        </p:tgtEl>
                                        <p:attrNameLst>
                                          <p:attrName>style.visibility</p:attrName>
                                        </p:attrNameLst>
                                      </p:cBhvr>
                                      <p:to>
                                        <p:strVal val="visible"/>
                                      </p:to>
                                    </p:set>
                                    <p:anim calcmode="lin" valueType="num">
                                      <p:cBhvr>
                                        <p:cTn id="126" dur="500" fill="hold"/>
                                        <p:tgtEl>
                                          <p:spTgt spid="150"/>
                                        </p:tgtEl>
                                        <p:attrNameLst>
                                          <p:attrName>ppt_w</p:attrName>
                                        </p:attrNameLst>
                                      </p:cBhvr>
                                      <p:tavLst>
                                        <p:tav tm="0">
                                          <p:val>
                                            <p:fltVal val="0"/>
                                          </p:val>
                                        </p:tav>
                                        <p:tav tm="100000">
                                          <p:val>
                                            <p:strVal val="#ppt_w"/>
                                          </p:val>
                                        </p:tav>
                                      </p:tavLst>
                                    </p:anim>
                                    <p:anim calcmode="lin" valueType="num">
                                      <p:cBhvr>
                                        <p:cTn id="127" dur="500" fill="hold"/>
                                        <p:tgtEl>
                                          <p:spTgt spid="150"/>
                                        </p:tgtEl>
                                        <p:attrNameLst>
                                          <p:attrName>ppt_h</p:attrName>
                                        </p:attrNameLst>
                                      </p:cBhvr>
                                      <p:tavLst>
                                        <p:tav tm="0">
                                          <p:val>
                                            <p:fltVal val="0"/>
                                          </p:val>
                                        </p:tav>
                                        <p:tav tm="100000">
                                          <p:val>
                                            <p:strVal val="#ppt_h"/>
                                          </p:val>
                                        </p:tav>
                                      </p:tavLst>
                                    </p:anim>
                                    <p:animEffect transition="in" filter="fade">
                                      <p:cBhvr>
                                        <p:cTn id="128" dur="500"/>
                                        <p:tgtEl>
                                          <p:spTgt spid="150"/>
                                        </p:tgtEl>
                                      </p:cBhvr>
                                    </p:animEffect>
                                  </p:childTnLst>
                                </p:cTn>
                              </p:par>
                              <p:par>
                                <p:cTn id="129" presetID="53" presetClass="entr" presetSubtype="16" fill="hold" grpId="0" nodeType="withEffect">
                                  <p:stCondLst>
                                    <p:cond delay="1000"/>
                                  </p:stCondLst>
                                  <p:childTnLst>
                                    <p:set>
                                      <p:cBhvr>
                                        <p:cTn id="130" dur="1" fill="hold">
                                          <p:stCondLst>
                                            <p:cond delay="0"/>
                                          </p:stCondLst>
                                        </p:cTn>
                                        <p:tgtEl>
                                          <p:spTgt spid="212"/>
                                        </p:tgtEl>
                                        <p:attrNameLst>
                                          <p:attrName>style.visibility</p:attrName>
                                        </p:attrNameLst>
                                      </p:cBhvr>
                                      <p:to>
                                        <p:strVal val="visible"/>
                                      </p:to>
                                    </p:set>
                                    <p:anim calcmode="lin" valueType="num">
                                      <p:cBhvr>
                                        <p:cTn id="131" dur="500" fill="hold"/>
                                        <p:tgtEl>
                                          <p:spTgt spid="212"/>
                                        </p:tgtEl>
                                        <p:attrNameLst>
                                          <p:attrName>ppt_w</p:attrName>
                                        </p:attrNameLst>
                                      </p:cBhvr>
                                      <p:tavLst>
                                        <p:tav tm="0">
                                          <p:val>
                                            <p:fltVal val="0"/>
                                          </p:val>
                                        </p:tav>
                                        <p:tav tm="100000">
                                          <p:val>
                                            <p:strVal val="#ppt_w"/>
                                          </p:val>
                                        </p:tav>
                                      </p:tavLst>
                                    </p:anim>
                                    <p:anim calcmode="lin" valueType="num">
                                      <p:cBhvr>
                                        <p:cTn id="132" dur="500" fill="hold"/>
                                        <p:tgtEl>
                                          <p:spTgt spid="212"/>
                                        </p:tgtEl>
                                        <p:attrNameLst>
                                          <p:attrName>ppt_h</p:attrName>
                                        </p:attrNameLst>
                                      </p:cBhvr>
                                      <p:tavLst>
                                        <p:tav tm="0">
                                          <p:val>
                                            <p:fltVal val="0"/>
                                          </p:val>
                                        </p:tav>
                                        <p:tav tm="100000">
                                          <p:val>
                                            <p:strVal val="#ppt_h"/>
                                          </p:val>
                                        </p:tav>
                                      </p:tavLst>
                                    </p:anim>
                                    <p:animEffect transition="in" filter="fade">
                                      <p:cBhvr>
                                        <p:cTn id="133" dur="500"/>
                                        <p:tgtEl>
                                          <p:spTgt spid="212"/>
                                        </p:tgtEl>
                                      </p:cBhvr>
                                    </p:animEffect>
                                  </p:childTnLst>
                                </p:cTn>
                              </p:par>
                              <p:par>
                                <p:cTn id="134" presetID="53" presetClass="entr" presetSubtype="16" fill="hold" grpId="0" nodeType="withEffect">
                                  <p:stCondLst>
                                    <p:cond delay="1000"/>
                                  </p:stCondLst>
                                  <p:childTnLst>
                                    <p:set>
                                      <p:cBhvr>
                                        <p:cTn id="135" dur="1" fill="hold">
                                          <p:stCondLst>
                                            <p:cond delay="0"/>
                                          </p:stCondLst>
                                        </p:cTn>
                                        <p:tgtEl>
                                          <p:spTgt spid="151"/>
                                        </p:tgtEl>
                                        <p:attrNameLst>
                                          <p:attrName>style.visibility</p:attrName>
                                        </p:attrNameLst>
                                      </p:cBhvr>
                                      <p:to>
                                        <p:strVal val="visible"/>
                                      </p:to>
                                    </p:set>
                                    <p:anim calcmode="lin" valueType="num">
                                      <p:cBhvr>
                                        <p:cTn id="136" dur="500" fill="hold"/>
                                        <p:tgtEl>
                                          <p:spTgt spid="151"/>
                                        </p:tgtEl>
                                        <p:attrNameLst>
                                          <p:attrName>ppt_w</p:attrName>
                                        </p:attrNameLst>
                                      </p:cBhvr>
                                      <p:tavLst>
                                        <p:tav tm="0">
                                          <p:val>
                                            <p:fltVal val="0"/>
                                          </p:val>
                                        </p:tav>
                                        <p:tav tm="100000">
                                          <p:val>
                                            <p:strVal val="#ppt_w"/>
                                          </p:val>
                                        </p:tav>
                                      </p:tavLst>
                                    </p:anim>
                                    <p:anim calcmode="lin" valueType="num">
                                      <p:cBhvr>
                                        <p:cTn id="137" dur="500" fill="hold"/>
                                        <p:tgtEl>
                                          <p:spTgt spid="151"/>
                                        </p:tgtEl>
                                        <p:attrNameLst>
                                          <p:attrName>ppt_h</p:attrName>
                                        </p:attrNameLst>
                                      </p:cBhvr>
                                      <p:tavLst>
                                        <p:tav tm="0">
                                          <p:val>
                                            <p:fltVal val="0"/>
                                          </p:val>
                                        </p:tav>
                                        <p:tav tm="100000">
                                          <p:val>
                                            <p:strVal val="#ppt_h"/>
                                          </p:val>
                                        </p:tav>
                                      </p:tavLst>
                                    </p:anim>
                                    <p:animEffect transition="in" filter="fade">
                                      <p:cBhvr>
                                        <p:cTn id="138" dur="500"/>
                                        <p:tgtEl>
                                          <p:spTgt spid="151"/>
                                        </p:tgtEl>
                                      </p:cBhvr>
                                    </p:animEffect>
                                  </p:childTnLst>
                                </p:cTn>
                              </p:par>
                              <p:par>
                                <p:cTn id="139" presetID="53" presetClass="entr" presetSubtype="16" fill="hold" grpId="0" nodeType="withEffect">
                                  <p:stCondLst>
                                    <p:cond delay="1000"/>
                                  </p:stCondLst>
                                  <p:childTnLst>
                                    <p:set>
                                      <p:cBhvr>
                                        <p:cTn id="140" dur="1" fill="hold">
                                          <p:stCondLst>
                                            <p:cond delay="0"/>
                                          </p:stCondLst>
                                        </p:cTn>
                                        <p:tgtEl>
                                          <p:spTgt spid="152"/>
                                        </p:tgtEl>
                                        <p:attrNameLst>
                                          <p:attrName>style.visibility</p:attrName>
                                        </p:attrNameLst>
                                      </p:cBhvr>
                                      <p:to>
                                        <p:strVal val="visible"/>
                                      </p:to>
                                    </p:set>
                                    <p:anim calcmode="lin" valueType="num">
                                      <p:cBhvr>
                                        <p:cTn id="141" dur="500" fill="hold"/>
                                        <p:tgtEl>
                                          <p:spTgt spid="152"/>
                                        </p:tgtEl>
                                        <p:attrNameLst>
                                          <p:attrName>ppt_w</p:attrName>
                                        </p:attrNameLst>
                                      </p:cBhvr>
                                      <p:tavLst>
                                        <p:tav tm="0">
                                          <p:val>
                                            <p:fltVal val="0"/>
                                          </p:val>
                                        </p:tav>
                                        <p:tav tm="100000">
                                          <p:val>
                                            <p:strVal val="#ppt_w"/>
                                          </p:val>
                                        </p:tav>
                                      </p:tavLst>
                                    </p:anim>
                                    <p:anim calcmode="lin" valueType="num">
                                      <p:cBhvr>
                                        <p:cTn id="142" dur="500" fill="hold"/>
                                        <p:tgtEl>
                                          <p:spTgt spid="152"/>
                                        </p:tgtEl>
                                        <p:attrNameLst>
                                          <p:attrName>ppt_h</p:attrName>
                                        </p:attrNameLst>
                                      </p:cBhvr>
                                      <p:tavLst>
                                        <p:tav tm="0">
                                          <p:val>
                                            <p:fltVal val="0"/>
                                          </p:val>
                                        </p:tav>
                                        <p:tav tm="100000">
                                          <p:val>
                                            <p:strVal val="#ppt_h"/>
                                          </p:val>
                                        </p:tav>
                                      </p:tavLst>
                                    </p:anim>
                                    <p:animEffect transition="in" filter="fade">
                                      <p:cBhvr>
                                        <p:cTn id="143" dur="500"/>
                                        <p:tgtEl>
                                          <p:spTgt spid="152"/>
                                        </p:tgtEl>
                                      </p:cBhvr>
                                    </p:animEffect>
                                  </p:childTnLst>
                                </p:cTn>
                              </p:par>
                              <p:par>
                                <p:cTn id="144" presetID="53" presetClass="entr" presetSubtype="16" fill="hold" grpId="0" nodeType="withEffect">
                                  <p:stCondLst>
                                    <p:cond delay="1000"/>
                                  </p:stCondLst>
                                  <p:childTnLst>
                                    <p:set>
                                      <p:cBhvr>
                                        <p:cTn id="145" dur="1" fill="hold">
                                          <p:stCondLst>
                                            <p:cond delay="0"/>
                                          </p:stCondLst>
                                        </p:cTn>
                                        <p:tgtEl>
                                          <p:spTgt spid="132"/>
                                        </p:tgtEl>
                                        <p:attrNameLst>
                                          <p:attrName>style.visibility</p:attrName>
                                        </p:attrNameLst>
                                      </p:cBhvr>
                                      <p:to>
                                        <p:strVal val="visible"/>
                                      </p:to>
                                    </p:set>
                                    <p:anim calcmode="lin" valueType="num">
                                      <p:cBhvr>
                                        <p:cTn id="146" dur="500" fill="hold"/>
                                        <p:tgtEl>
                                          <p:spTgt spid="132"/>
                                        </p:tgtEl>
                                        <p:attrNameLst>
                                          <p:attrName>ppt_w</p:attrName>
                                        </p:attrNameLst>
                                      </p:cBhvr>
                                      <p:tavLst>
                                        <p:tav tm="0">
                                          <p:val>
                                            <p:fltVal val="0"/>
                                          </p:val>
                                        </p:tav>
                                        <p:tav tm="100000">
                                          <p:val>
                                            <p:strVal val="#ppt_w"/>
                                          </p:val>
                                        </p:tav>
                                      </p:tavLst>
                                    </p:anim>
                                    <p:anim calcmode="lin" valueType="num">
                                      <p:cBhvr>
                                        <p:cTn id="147" dur="500" fill="hold"/>
                                        <p:tgtEl>
                                          <p:spTgt spid="132"/>
                                        </p:tgtEl>
                                        <p:attrNameLst>
                                          <p:attrName>ppt_h</p:attrName>
                                        </p:attrNameLst>
                                      </p:cBhvr>
                                      <p:tavLst>
                                        <p:tav tm="0">
                                          <p:val>
                                            <p:fltVal val="0"/>
                                          </p:val>
                                        </p:tav>
                                        <p:tav tm="100000">
                                          <p:val>
                                            <p:strVal val="#ppt_h"/>
                                          </p:val>
                                        </p:tav>
                                      </p:tavLst>
                                    </p:anim>
                                    <p:animEffect transition="in" filter="fade">
                                      <p:cBhvr>
                                        <p:cTn id="148" dur="500"/>
                                        <p:tgtEl>
                                          <p:spTgt spid="132"/>
                                        </p:tgtEl>
                                      </p:cBhvr>
                                    </p:animEffect>
                                  </p:childTnLst>
                                </p:cTn>
                              </p:par>
                              <p:par>
                                <p:cTn id="149" presetID="8" presetClass="emph" presetSubtype="0" repeatCount="0" fill="hold" grpId="1" nodeType="withEffect">
                                  <p:stCondLst>
                                    <p:cond delay="1000"/>
                                  </p:stCondLst>
                                  <p:childTnLst>
                                    <p:animRot by="21600000">
                                      <p:cBhvr>
                                        <p:cTn id="150" dur="1500" fill="hold"/>
                                        <p:tgtEl>
                                          <p:spTgt spid="132"/>
                                        </p:tgtEl>
                                        <p:attrNameLst>
                                          <p:attrName>r</p:attrName>
                                        </p:attrNameLst>
                                      </p:cBhvr>
                                    </p:animRot>
                                  </p:childTnLst>
                                </p:cTn>
                              </p:par>
                              <p:par>
                                <p:cTn id="151" presetID="22" presetClass="entr" presetSubtype="8" fill="hold" nodeType="withEffect">
                                  <p:stCondLst>
                                    <p:cond delay="1500"/>
                                  </p:stCondLst>
                                  <p:childTnLst>
                                    <p:set>
                                      <p:cBhvr>
                                        <p:cTn id="152" dur="1" fill="hold">
                                          <p:stCondLst>
                                            <p:cond delay="0"/>
                                          </p:stCondLst>
                                        </p:cTn>
                                        <p:tgtEl>
                                          <p:spTgt spid="209"/>
                                        </p:tgtEl>
                                        <p:attrNameLst>
                                          <p:attrName>style.visibility</p:attrName>
                                        </p:attrNameLst>
                                      </p:cBhvr>
                                      <p:to>
                                        <p:strVal val="visible"/>
                                      </p:to>
                                    </p:set>
                                    <p:animEffect transition="in" filter="wipe(left)">
                                      <p:cBhvr>
                                        <p:cTn id="153" dur="500"/>
                                        <p:tgtEl>
                                          <p:spTgt spid="209"/>
                                        </p:tgtEl>
                                      </p:cBhvr>
                                    </p:animEffect>
                                  </p:childTnLst>
                                </p:cTn>
                              </p:par>
                              <p:par>
                                <p:cTn id="154" presetID="53" presetClass="entr" presetSubtype="16" fill="hold" nodeType="withEffect">
                                  <p:stCondLst>
                                    <p:cond delay="1500"/>
                                  </p:stCondLst>
                                  <p:childTnLst>
                                    <p:set>
                                      <p:cBhvr>
                                        <p:cTn id="155" dur="1" fill="hold">
                                          <p:stCondLst>
                                            <p:cond delay="0"/>
                                          </p:stCondLst>
                                        </p:cTn>
                                        <p:tgtEl>
                                          <p:spTgt spid="153"/>
                                        </p:tgtEl>
                                        <p:attrNameLst>
                                          <p:attrName>style.visibility</p:attrName>
                                        </p:attrNameLst>
                                      </p:cBhvr>
                                      <p:to>
                                        <p:strVal val="visible"/>
                                      </p:to>
                                    </p:set>
                                    <p:anim calcmode="lin" valueType="num">
                                      <p:cBhvr>
                                        <p:cTn id="156" dur="500" fill="hold"/>
                                        <p:tgtEl>
                                          <p:spTgt spid="153"/>
                                        </p:tgtEl>
                                        <p:attrNameLst>
                                          <p:attrName>ppt_w</p:attrName>
                                        </p:attrNameLst>
                                      </p:cBhvr>
                                      <p:tavLst>
                                        <p:tav tm="0">
                                          <p:val>
                                            <p:fltVal val="0"/>
                                          </p:val>
                                        </p:tav>
                                        <p:tav tm="100000">
                                          <p:val>
                                            <p:strVal val="#ppt_w"/>
                                          </p:val>
                                        </p:tav>
                                      </p:tavLst>
                                    </p:anim>
                                    <p:anim calcmode="lin" valueType="num">
                                      <p:cBhvr>
                                        <p:cTn id="157" dur="500" fill="hold"/>
                                        <p:tgtEl>
                                          <p:spTgt spid="153"/>
                                        </p:tgtEl>
                                        <p:attrNameLst>
                                          <p:attrName>ppt_h</p:attrName>
                                        </p:attrNameLst>
                                      </p:cBhvr>
                                      <p:tavLst>
                                        <p:tav tm="0">
                                          <p:val>
                                            <p:fltVal val="0"/>
                                          </p:val>
                                        </p:tav>
                                        <p:tav tm="100000">
                                          <p:val>
                                            <p:strVal val="#ppt_h"/>
                                          </p:val>
                                        </p:tav>
                                      </p:tavLst>
                                    </p:anim>
                                    <p:animEffect transition="in" filter="fade">
                                      <p:cBhvr>
                                        <p:cTn id="158" dur="500"/>
                                        <p:tgtEl>
                                          <p:spTgt spid="153"/>
                                        </p:tgtEl>
                                      </p:cBhvr>
                                    </p:animEffect>
                                  </p:childTnLst>
                                </p:cTn>
                              </p:par>
                              <p:par>
                                <p:cTn id="159" presetID="53" presetClass="entr" presetSubtype="16" fill="hold" grpId="0" nodeType="withEffect">
                                  <p:stCondLst>
                                    <p:cond delay="1500"/>
                                  </p:stCondLst>
                                  <p:childTnLst>
                                    <p:set>
                                      <p:cBhvr>
                                        <p:cTn id="160" dur="1" fill="hold">
                                          <p:stCondLst>
                                            <p:cond delay="0"/>
                                          </p:stCondLst>
                                        </p:cTn>
                                        <p:tgtEl>
                                          <p:spTgt spid="214"/>
                                        </p:tgtEl>
                                        <p:attrNameLst>
                                          <p:attrName>style.visibility</p:attrName>
                                        </p:attrNameLst>
                                      </p:cBhvr>
                                      <p:to>
                                        <p:strVal val="visible"/>
                                      </p:to>
                                    </p:set>
                                    <p:anim calcmode="lin" valueType="num">
                                      <p:cBhvr>
                                        <p:cTn id="161" dur="500" fill="hold"/>
                                        <p:tgtEl>
                                          <p:spTgt spid="214"/>
                                        </p:tgtEl>
                                        <p:attrNameLst>
                                          <p:attrName>ppt_w</p:attrName>
                                        </p:attrNameLst>
                                      </p:cBhvr>
                                      <p:tavLst>
                                        <p:tav tm="0">
                                          <p:val>
                                            <p:fltVal val="0"/>
                                          </p:val>
                                        </p:tav>
                                        <p:tav tm="100000">
                                          <p:val>
                                            <p:strVal val="#ppt_w"/>
                                          </p:val>
                                        </p:tav>
                                      </p:tavLst>
                                    </p:anim>
                                    <p:anim calcmode="lin" valueType="num">
                                      <p:cBhvr>
                                        <p:cTn id="162" dur="500" fill="hold"/>
                                        <p:tgtEl>
                                          <p:spTgt spid="214"/>
                                        </p:tgtEl>
                                        <p:attrNameLst>
                                          <p:attrName>ppt_h</p:attrName>
                                        </p:attrNameLst>
                                      </p:cBhvr>
                                      <p:tavLst>
                                        <p:tav tm="0">
                                          <p:val>
                                            <p:fltVal val="0"/>
                                          </p:val>
                                        </p:tav>
                                        <p:tav tm="100000">
                                          <p:val>
                                            <p:strVal val="#ppt_h"/>
                                          </p:val>
                                        </p:tav>
                                      </p:tavLst>
                                    </p:anim>
                                    <p:animEffect transition="in" filter="fade">
                                      <p:cBhvr>
                                        <p:cTn id="163" dur="500"/>
                                        <p:tgtEl>
                                          <p:spTgt spid="214"/>
                                        </p:tgtEl>
                                      </p:cBhvr>
                                    </p:animEffect>
                                  </p:childTnLst>
                                </p:cTn>
                              </p:par>
                              <p:par>
                                <p:cTn id="164" presetID="53" presetClass="entr" presetSubtype="16" fill="hold" grpId="0" nodeType="withEffect">
                                  <p:stCondLst>
                                    <p:cond delay="1500"/>
                                  </p:stCondLst>
                                  <p:childTnLst>
                                    <p:set>
                                      <p:cBhvr>
                                        <p:cTn id="165" dur="1" fill="hold">
                                          <p:stCondLst>
                                            <p:cond delay="0"/>
                                          </p:stCondLst>
                                        </p:cTn>
                                        <p:tgtEl>
                                          <p:spTgt spid="224"/>
                                        </p:tgtEl>
                                        <p:attrNameLst>
                                          <p:attrName>style.visibility</p:attrName>
                                        </p:attrNameLst>
                                      </p:cBhvr>
                                      <p:to>
                                        <p:strVal val="visible"/>
                                      </p:to>
                                    </p:set>
                                    <p:anim calcmode="lin" valueType="num">
                                      <p:cBhvr>
                                        <p:cTn id="166" dur="500" fill="hold"/>
                                        <p:tgtEl>
                                          <p:spTgt spid="224"/>
                                        </p:tgtEl>
                                        <p:attrNameLst>
                                          <p:attrName>ppt_w</p:attrName>
                                        </p:attrNameLst>
                                      </p:cBhvr>
                                      <p:tavLst>
                                        <p:tav tm="0">
                                          <p:val>
                                            <p:fltVal val="0"/>
                                          </p:val>
                                        </p:tav>
                                        <p:tav tm="100000">
                                          <p:val>
                                            <p:strVal val="#ppt_w"/>
                                          </p:val>
                                        </p:tav>
                                      </p:tavLst>
                                    </p:anim>
                                    <p:anim calcmode="lin" valueType="num">
                                      <p:cBhvr>
                                        <p:cTn id="167" dur="500" fill="hold"/>
                                        <p:tgtEl>
                                          <p:spTgt spid="224"/>
                                        </p:tgtEl>
                                        <p:attrNameLst>
                                          <p:attrName>ppt_h</p:attrName>
                                        </p:attrNameLst>
                                      </p:cBhvr>
                                      <p:tavLst>
                                        <p:tav tm="0">
                                          <p:val>
                                            <p:fltVal val="0"/>
                                          </p:val>
                                        </p:tav>
                                        <p:tav tm="100000">
                                          <p:val>
                                            <p:strVal val="#ppt_h"/>
                                          </p:val>
                                        </p:tav>
                                      </p:tavLst>
                                    </p:anim>
                                    <p:animEffect transition="in" filter="fade">
                                      <p:cBhvr>
                                        <p:cTn id="168" dur="500"/>
                                        <p:tgtEl>
                                          <p:spTgt spid="224"/>
                                        </p:tgtEl>
                                      </p:cBhvr>
                                    </p:animEffect>
                                  </p:childTnLst>
                                </p:cTn>
                              </p:par>
                              <p:par>
                                <p:cTn id="169" presetID="53" presetClass="exit" presetSubtype="32" fill="hold" grpId="1" nodeType="withEffect">
                                  <p:stCondLst>
                                    <p:cond delay="1500"/>
                                  </p:stCondLst>
                                  <p:childTnLst>
                                    <p:anim calcmode="lin" valueType="num">
                                      <p:cBhvr>
                                        <p:cTn id="170" dur="500"/>
                                        <p:tgtEl>
                                          <p:spTgt spid="213"/>
                                        </p:tgtEl>
                                        <p:attrNameLst>
                                          <p:attrName>ppt_w</p:attrName>
                                        </p:attrNameLst>
                                      </p:cBhvr>
                                      <p:tavLst>
                                        <p:tav tm="0">
                                          <p:val>
                                            <p:strVal val="ppt_w"/>
                                          </p:val>
                                        </p:tav>
                                        <p:tav tm="100000">
                                          <p:val>
                                            <p:fltVal val="0"/>
                                          </p:val>
                                        </p:tav>
                                      </p:tavLst>
                                    </p:anim>
                                    <p:anim calcmode="lin" valueType="num">
                                      <p:cBhvr>
                                        <p:cTn id="171" dur="500"/>
                                        <p:tgtEl>
                                          <p:spTgt spid="213"/>
                                        </p:tgtEl>
                                        <p:attrNameLst>
                                          <p:attrName>ppt_h</p:attrName>
                                        </p:attrNameLst>
                                      </p:cBhvr>
                                      <p:tavLst>
                                        <p:tav tm="0">
                                          <p:val>
                                            <p:strVal val="ppt_h"/>
                                          </p:val>
                                        </p:tav>
                                        <p:tav tm="100000">
                                          <p:val>
                                            <p:fltVal val="0"/>
                                          </p:val>
                                        </p:tav>
                                      </p:tavLst>
                                    </p:anim>
                                    <p:animEffect transition="out" filter="fade">
                                      <p:cBhvr>
                                        <p:cTn id="172" dur="500"/>
                                        <p:tgtEl>
                                          <p:spTgt spid="213"/>
                                        </p:tgtEl>
                                      </p:cBhvr>
                                    </p:animEffect>
                                    <p:set>
                                      <p:cBhvr>
                                        <p:cTn id="173" dur="1" fill="hold">
                                          <p:stCondLst>
                                            <p:cond delay="499"/>
                                          </p:stCondLst>
                                        </p:cTn>
                                        <p:tgtEl>
                                          <p:spTgt spid="213"/>
                                        </p:tgtEl>
                                        <p:attrNameLst>
                                          <p:attrName>style.visibility</p:attrName>
                                        </p:attrNameLst>
                                      </p:cBhvr>
                                      <p:to>
                                        <p:strVal val="hidden"/>
                                      </p:to>
                                    </p:set>
                                  </p:childTnLst>
                                </p:cTn>
                              </p:par>
                              <p:par>
                                <p:cTn id="174" presetID="53" presetClass="entr" presetSubtype="16" fill="hold" nodeType="withEffect">
                                  <p:stCondLst>
                                    <p:cond delay="1500"/>
                                  </p:stCondLst>
                                  <p:childTnLst>
                                    <p:set>
                                      <p:cBhvr>
                                        <p:cTn id="175" dur="1" fill="hold">
                                          <p:stCondLst>
                                            <p:cond delay="0"/>
                                          </p:stCondLst>
                                        </p:cTn>
                                        <p:tgtEl>
                                          <p:spTgt spid="160"/>
                                        </p:tgtEl>
                                        <p:attrNameLst>
                                          <p:attrName>style.visibility</p:attrName>
                                        </p:attrNameLst>
                                      </p:cBhvr>
                                      <p:to>
                                        <p:strVal val="visible"/>
                                      </p:to>
                                    </p:set>
                                    <p:anim calcmode="lin" valueType="num">
                                      <p:cBhvr>
                                        <p:cTn id="176" dur="500" fill="hold"/>
                                        <p:tgtEl>
                                          <p:spTgt spid="160"/>
                                        </p:tgtEl>
                                        <p:attrNameLst>
                                          <p:attrName>ppt_w</p:attrName>
                                        </p:attrNameLst>
                                      </p:cBhvr>
                                      <p:tavLst>
                                        <p:tav tm="0">
                                          <p:val>
                                            <p:fltVal val="0"/>
                                          </p:val>
                                        </p:tav>
                                        <p:tav tm="100000">
                                          <p:val>
                                            <p:strVal val="#ppt_w"/>
                                          </p:val>
                                        </p:tav>
                                      </p:tavLst>
                                    </p:anim>
                                    <p:anim calcmode="lin" valueType="num">
                                      <p:cBhvr>
                                        <p:cTn id="177" dur="500" fill="hold"/>
                                        <p:tgtEl>
                                          <p:spTgt spid="160"/>
                                        </p:tgtEl>
                                        <p:attrNameLst>
                                          <p:attrName>ppt_h</p:attrName>
                                        </p:attrNameLst>
                                      </p:cBhvr>
                                      <p:tavLst>
                                        <p:tav tm="0">
                                          <p:val>
                                            <p:fltVal val="0"/>
                                          </p:val>
                                        </p:tav>
                                        <p:tav tm="100000">
                                          <p:val>
                                            <p:strVal val="#ppt_h"/>
                                          </p:val>
                                        </p:tav>
                                      </p:tavLst>
                                    </p:anim>
                                    <p:animEffect transition="in" filter="fade">
                                      <p:cBhvr>
                                        <p:cTn id="178" dur="500"/>
                                        <p:tgtEl>
                                          <p:spTgt spid="160"/>
                                        </p:tgtEl>
                                      </p:cBhvr>
                                    </p:animEffect>
                                  </p:childTnLst>
                                </p:cTn>
                              </p:par>
                              <p:par>
                                <p:cTn id="179" presetID="53" presetClass="entr" presetSubtype="16" fill="hold" grpId="0" nodeType="withEffect">
                                  <p:stCondLst>
                                    <p:cond delay="1500"/>
                                  </p:stCondLst>
                                  <p:childTnLst>
                                    <p:set>
                                      <p:cBhvr>
                                        <p:cTn id="180" dur="1" fill="hold">
                                          <p:stCondLst>
                                            <p:cond delay="0"/>
                                          </p:stCondLst>
                                        </p:cTn>
                                        <p:tgtEl>
                                          <p:spTgt spid="215"/>
                                        </p:tgtEl>
                                        <p:attrNameLst>
                                          <p:attrName>style.visibility</p:attrName>
                                        </p:attrNameLst>
                                      </p:cBhvr>
                                      <p:to>
                                        <p:strVal val="visible"/>
                                      </p:to>
                                    </p:set>
                                    <p:anim calcmode="lin" valueType="num">
                                      <p:cBhvr>
                                        <p:cTn id="181" dur="500" fill="hold"/>
                                        <p:tgtEl>
                                          <p:spTgt spid="215"/>
                                        </p:tgtEl>
                                        <p:attrNameLst>
                                          <p:attrName>ppt_w</p:attrName>
                                        </p:attrNameLst>
                                      </p:cBhvr>
                                      <p:tavLst>
                                        <p:tav tm="0">
                                          <p:val>
                                            <p:fltVal val="0"/>
                                          </p:val>
                                        </p:tav>
                                        <p:tav tm="100000">
                                          <p:val>
                                            <p:strVal val="#ppt_w"/>
                                          </p:val>
                                        </p:tav>
                                      </p:tavLst>
                                    </p:anim>
                                    <p:anim calcmode="lin" valueType="num">
                                      <p:cBhvr>
                                        <p:cTn id="182" dur="500" fill="hold"/>
                                        <p:tgtEl>
                                          <p:spTgt spid="215"/>
                                        </p:tgtEl>
                                        <p:attrNameLst>
                                          <p:attrName>ppt_h</p:attrName>
                                        </p:attrNameLst>
                                      </p:cBhvr>
                                      <p:tavLst>
                                        <p:tav tm="0">
                                          <p:val>
                                            <p:fltVal val="0"/>
                                          </p:val>
                                        </p:tav>
                                        <p:tav tm="100000">
                                          <p:val>
                                            <p:strVal val="#ppt_h"/>
                                          </p:val>
                                        </p:tav>
                                      </p:tavLst>
                                    </p:anim>
                                    <p:animEffect transition="in" filter="fade">
                                      <p:cBhvr>
                                        <p:cTn id="183" dur="500"/>
                                        <p:tgtEl>
                                          <p:spTgt spid="215"/>
                                        </p:tgtEl>
                                      </p:cBhvr>
                                    </p:animEffect>
                                  </p:childTnLst>
                                </p:cTn>
                              </p:par>
                              <p:par>
                                <p:cTn id="184" presetID="53" presetClass="entr" presetSubtype="16" fill="hold" grpId="0" nodeType="withEffect">
                                  <p:stCondLst>
                                    <p:cond delay="1500"/>
                                  </p:stCondLst>
                                  <p:childTnLst>
                                    <p:set>
                                      <p:cBhvr>
                                        <p:cTn id="185" dur="1" fill="hold">
                                          <p:stCondLst>
                                            <p:cond delay="0"/>
                                          </p:stCondLst>
                                        </p:cTn>
                                        <p:tgtEl>
                                          <p:spTgt spid="133"/>
                                        </p:tgtEl>
                                        <p:attrNameLst>
                                          <p:attrName>style.visibility</p:attrName>
                                        </p:attrNameLst>
                                      </p:cBhvr>
                                      <p:to>
                                        <p:strVal val="visible"/>
                                      </p:to>
                                    </p:set>
                                    <p:anim calcmode="lin" valueType="num">
                                      <p:cBhvr>
                                        <p:cTn id="186" dur="500" fill="hold"/>
                                        <p:tgtEl>
                                          <p:spTgt spid="133"/>
                                        </p:tgtEl>
                                        <p:attrNameLst>
                                          <p:attrName>ppt_w</p:attrName>
                                        </p:attrNameLst>
                                      </p:cBhvr>
                                      <p:tavLst>
                                        <p:tav tm="0">
                                          <p:val>
                                            <p:fltVal val="0"/>
                                          </p:val>
                                        </p:tav>
                                        <p:tav tm="100000">
                                          <p:val>
                                            <p:strVal val="#ppt_w"/>
                                          </p:val>
                                        </p:tav>
                                      </p:tavLst>
                                    </p:anim>
                                    <p:anim calcmode="lin" valueType="num">
                                      <p:cBhvr>
                                        <p:cTn id="187" dur="500" fill="hold"/>
                                        <p:tgtEl>
                                          <p:spTgt spid="133"/>
                                        </p:tgtEl>
                                        <p:attrNameLst>
                                          <p:attrName>ppt_h</p:attrName>
                                        </p:attrNameLst>
                                      </p:cBhvr>
                                      <p:tavLst>
                                        <p:tav tm="0">
                                          <p:val>
                                            <p:fltVal val="0"/>
                                          </p:val>
                                        </p:tav>
                                        <p:tav tm="100000">
                                          <p:val>
                                            <p:strVal val="#ppt_h"/>
                                          </p:val>
                                        </p:tav>
                                      </p:tavLst>
                                    </p:anim>
                                    <p:animEffect transition="in" filter="fade">
                                      <p:cBhvr>
                                        <p:cTn id="188" dur="500"/>
                                        <p:tgtEl>
                                          <p:spTgt spid="133"/>
                                        </p:tgtEl>
                                      </p:cBhvr>
                                    </p:animEffect>
                                  </p:childTnLst>
                                </p:cTn>
                              </p:par>
                              <p:par>
                                <p:cTn id="189" presetID="8" presetClass="emph" presetSubtype="0" repeatCount="0" fill="hold" grpId="1" nodeType="withEffect">
                                  <p:stCondLst>
                                    <p:cond delay="1500"/>
                                  </p:stCondLst>
                                  <p:childTnLst>
                                    <p:animRot by="21600000">
                                      <p:cBhvr>
                                        <p:cTn id="190" dur="1500" fill="hold"/>
                                        <p:tgtEl>
                                          <p:spTgt spid="133"/>
                                        </p:tgtEl>
                                        <p:attrNameLst>
                                          <p:attrName>r</p:attrName>
                                        </p:attrNameLst>
                                      </p:cBhvr>
                                    </p:animRot>
                                  </p:childTnLst>
                                </p:cTn>
                              </p:par>
                              <p:par>
                                <p:cTn id="191" presetID="22" presetClass="entr" presetSubtype="8" fill="hold" nodeType="withEffect">
                                  <p:stCondLst>
                                    <p:cond delay="2000"/>
                                  </p:stCondLst>
                                  <p:childTnLst>
                                    <p:set>
                                      <p:cBhvr>
                                        <p:cTn id="192" dur="1" fill="hold">
                                          <p:stCondLst>
                                            <p:cond delay="0"/>
                                          </p:stCondLst>
                                        </p:cTn>
                                        <p:tgtEl>
                                          <p:spTgt spid="210"/>
                                        </p:tgtEl>
                                        <p:attrNameLst>
                                          <p:attrName>style.visibility</p:attrName>
                                        </p:attrNameLst>
                                      </p:cBhvr>
                                      <p:to>
                                        <p:strVal val="visible"/>
                                      </p:to>
                                    </p:set>
                                    <p:animEffect transition="in" filter="wipe(left)">
                                      <p:cBhvr>
                                        <p:cTn id="193" dur="500"/>
                                        <p:tgtEl>
                                          <p:spTgt spid="210"/>
                                        </p:tgtEl>
                                      </p:cBhvr>
                                    </p:animEffect>
                                  </p:childTnLst>
                                </p:cTn>
                              </p:par>
                              <p:par>
                                <p:cTn id="194" presetID="53" presetClass="entr" presetSubtype="16" fill="hold" grpId="0" nodeType="withEffect">
                                  <p:stCondLst>
                                    <p:cond delay="2000"/>
                                  </p:stCondLst>
                                  <p:childTnLst>
                                    <p:set>
                                      <p:cBhvr>
                                        <p:cTn id="195" dur="1" fill="hold">
                                          <p:stCondLst>
                                            <p:cond delay="0"/>
                                          </p:stCondLst>
                                        </p:cTn>
                                        <p:tgtEl>
                                          <p:spTgt spid="177"/>
                                        </p:tgtEl>
                                        <p:attrNameLst>
                                          <p:attrName>style.visibility</p:attrName>
                                        </p:attrNameLst>
                                      </p:cBhvr>
                                      <p:to>
                                        <p:strVal val="visible"/>
                                      </p:to>
                                    </p:set>
                                    <p:anim calcmode="lin" valueType="num">
                                      <p:cBhvr>
                                        <p:cTn id="196" dur="500" fill="hold"/>
                                        <p:tgtEl>
                                          <p:spTgt spid="177"/>
                                        </p:tgtEl>
                                        <p:attrNameLst>
                                          <p:attrName>ppt_w</p:attrName>
                                        </p:attrNameLst>
                                      </p:cBhvr>
                                      <p:tavLst>
                                        <p:tav tm="0">
                                          <p:val>
                                            <p:fltVal val="0"/>
                                          </p:val>
                                        </p:tav>
                                        <p:tav tm="100000">
                                          <p:val>
                                            <p:strVal val="#ppt_w"/>
                                          </p:val>
                                        </p:tav>
                                      </p:tavLst>
                                    </p:anim>
                                    <p:anim calcmode="lin" valueType="num">
                                      <p:cBhvr>
                                        <p:cTn id="197" dur="500" fill="hold"/>
                                        <p:tgtEl>
                                          <p:spTgt spid="177"/>
                                        </p:tgtEl>
                                        <p:attrNameLst>
                                          <p:attrName>ppt_h</p:attrName>
                                        </p:attrNameLst>
                                      </p:cBhvr>
                                      <p:tavLst>
                                        <p:tav tm="0">
                                          <p:val>
                                            <p:fltVal val="0"/>
                                          </p:val>
                                        </p:tav>
                                        <p:tav tm="100000">
                                          <p:val>
                                            <p:strVal val="#ppt_h"/>
                                          </p:val>
                                        </p:tav>
                                      </p:tavLst>
                                    </p:anim>
                                    <p:animEffect transition="in" filter="fade">
                                      <p:cBhvr>
                                        <p:cTn id="198" dur="500"/>
                                        <p:tgtEl>
                                          <p:spTgt spid="177"/>
                                        </p:tgtEl>
                                      </p:cBhvr>
                                    </p:animEffect>
                                  </p:childTnLst>
                                </p:cTn>
                              </p:par>
                              <p:par>
                                <p:cTn id="199" presetID="53" presetClass="entr" presetSubtype="16" fill="hold" grpId="0" nodeType="withEffect">
                                  <p:stCondLst>
                                    <p:cond delay="2000"/>
                                  </p:stCondLst>
                                  <p:childTnLst>
                                    <p:set>
                                      <p:cBhvr>
                                        <p:cTn id="200" dur="1" fill="hold">
                                          <p:stCondLst>
                                            <p:cond delay="0"/>
                                          </p:stCondLst>
                                        </p:cTn>
                                        <p:tgtEl>
                                          <p:spTgt spid="178"/>
                                        </p:tgtEl>
                                        <p:attrNameLst>
                                          <p:attrName>style.visibility</p:attrName>
                                        </p:attrNameLst>
                                      </p:cBhvr>
                                      <p:to>
                                        <p:strVal val="visible"/>
                                      </p:to>
                                    </p:set>
                                    <p:anim calcmode="lin" valueType="num">
                                      <p:cBhvr>
                                        <p:cTn id="201" dur="500" fill="hold"/>
                                        <p:tgtEl>
                                          <p:spTgt spid="178"/>
                                        </p:tgtEl>
                                        <p:attrNameLst>
                                          <p:attrName>ppt_w</p:attrName>
                                        </p:attrNameLst>
                                      </p:cBhvr>
                                      <p:tavLst>
                                        <p:tav tm="0">
                                          <p:val>
                                            <p:fltVal val="0"/>
                                          </p:val>
                                        </p:tav>
                                        <p:tav tm="100000">
                                          <p:val>
                                            <p:strVal val="#ppt_w"/>
                                          </p:val>
                                        </p:tav>
                                      </p:tavLst>
                                    </p:anim>
                                    <p:anim calcmode="lin" valueType="num">
                                      <p:cBhvr>
                                        <p:cTn id="202" dur="500" fill="hold"/>
                                        <p:tgtEl>
                                          <p:spTgt spid="178"/>
                                        </p:tgtEl>
                                        <p:attrNameLst>
                                          <p:attrName>ppt_h</p:attrName>
                                        </p:attrNameLst>
                                      </p:cBhvr>
                                      <p:tavLst>
                                        <p:tav tm="0">
                                          <p:val>
                                            <p:fltVal val="0"/>
                                          </p:val>
                                        </p:tav>
                                        <p:tav tm="100000">
                                          <p:val>
                                            <p:strVal val="#ppt_h"/>
                                          </p:val>
                                        </p:tav>
                                      </p:tavLst>
                                    </p:anim>
                                    <p:animEffect transition="in" filter="fade">
                                      <p:cBhvr>
                                        <p:cTn id="203" dur="500"/>
                                        <p:tgtEl>
                                          <p:spTgt spid="178"/>
                                        </p:tgtEl>
                                      </p:cBhvr>
                                    </p:animEffect>
                                  </p:childTnLst>
                                </p:cTn>
                              </p:par>
                              <p:par>
                                <p:cTn id="204" presetID="53" presetClass="exit" presetSubtype="32" fill="hold" grpId="1" nodeType="withEffect">
                                  <p:stCondLst>
                                    <p:cond delay="2000"/>
                                  </p:stCondLst>
                                  <p:childTnLst>
                                    <p:anim calcmode="lin" valueType="num">
                                      <p:cBhvr>
                                        <p:cTn id="205" dur="500"/>
                                        <p:tgtEl>
                                          <p:spTgt spid="223"/>
                                        </p:tgtEl>
                                        <p:attrNameLst>
                                          <p:attrName>ppt_w</p:attrName>
                                        </p:attrNameLst>
                                      </p:cBhvr>
                                      <p:tavLst>
                                        <p:tav tm="0">
                                          <p:val>
                                            <p:strVal val="ppt_w"/>
                                          </p:val>
                                        </p:tav>
                                        <p:tav tm="100000">
                                          <p:val>
                                            <p:fltVal val="0"/>
                                          </p:val>
                                        </p:tav>
                                      </p:tavLst>
                                    </p:anim>
                                    <p:anim calcmode="lin" valueType="num">
                                      <p:cBhvr>
                                        <p:cTn id="206" dur="500"/>
                                        <p:tgtEl>
                                          <p:spTgt spid="223"/>
                                        </p:tgtEl>
                                        <p:attrNameLst>
                                          <p:attrName>ppt_h</p:attrName>
                                        </p:attrNameLst>
                                      </p:cBhvr>
                                      <p:tavLst>
                                        <p:tav tm="0">
                                          <p:val>
                                            <p:strVal val="ppt_h"/>
                                          </p:val>
                                        </p:tav>
                                        <p:tav tm="100000">
                                          <p:val>
                                            <p:fltVal val="0"/>
                                          </p:val>
                                        </p:tav>
                                      </p:tavLst>
                                    </p:anim>
                                    <p:animEffect transition="out" filter="fade">
                                      <p:cBhvr>
                                        <p:cTn id="207" dur="500"/>
                                        <p:tgtEl>
                                          <p:spTgt spid="223"/>
                                        </p:tgtEl>
                                      </p:cBhvr>
                                    </p:animEffect>
                                    <p:set>
                                      <p:cBhvr>
                                        <p:cTn id="208" dur="1" fill="hold">
                                          <p:stCondLst>
                                            <p:cond delay="499"/>
                                          </p:stCondLst>
                                        </p:cTn>
                                        <p:tgtEl>
                                          <p:spTgt spid="223"/>
                                        </p:tgtEl>
                                        <p:attrNameLst>
                                          <p:attrName>style.visibility</p:attrName>
                                        </p:attrNameLst>
                                      </p:cBhvr>
                                      <p:to>
                                        <p:strVal val="hidden"/>
                                      </p:to>
                                    </p:set>
                                  </p:childTnLst>
                                </p:cTn>
                              </p:par>
                              <p:par>
                                <p:cTn id="209" presetID="53" presetClass="entr" presetSubtype="16" fill="hold" grpId="0" nodeType="withEffect">
                                  <p:stCondLst>
                                    <p:cond delay="2000"/>
                                  </p:stCondLst>
                                  <p:childTnLst>
                                    <p:set>
                                      <p:cBhvr>
                                        <p:cTn id="210" dur="1" fill="hold">
                                          <p:stCondLst>
                                            <p:cond delay="0"/>
                                          </p:stCondLst>
                                        </p:cTn>
                                        <p:tgtEl>
                                          <p:spTgt spid="220"/>
                                        </p:tgtEl>
                                        <p:attrNameLst>
                                          <p:attrName>style.visibility</p:attrName>
                                        </p:attrNameLst>
                                      </p:cBhvr>
                                      <p:to>
                                        <p:strVal val="visible"/>
                                      </p:to>
                                    </p:set>
                                    <p:anim calcmode="lin" valueType="num">
                                      <p:cBhvr>
                                        <p:cTn id="211" dur="500" fill="hold"/>
                                        <p:tgtEl>
                                          <p:spTgt spid="220"/>
                                        </p:tgtEl>
                                        <p:attrNameLst>
                                          <p:attrName>ppt_w</p:attrName>
                                        </p:attrNameLst>
                                      </p:cBhvr>
                                      <p:tavLst>
                                        <p:tav tm="0">
                                          <p:val>
                                            <p:fltVal val="0"/>
                                          </p:val>
                                        </p:tav>
                                        <p:tav tm="100000">
                                          <p:val>
                                            <p:strVal val="#ppt_w"/>
                                          </p:val>
                                        </p:tav>
                                      </p:tavLst>
                                    </p:anim>
                                    <p:anim calcmode="lin" valueType="num">
                                      <p:cBhvr>
                                        <p:cTn id="212" dur="500" fill="hold"/>
                                        <p:tgtEl>
                                          <p:spTgt spid="220"/>
                                        </p:tgtEl>
                                        <p:attrNameLst>
                                          <p:attrName>ppt_h</p:attrName>
                                        </p:attrNameLst>
                                      </p:cBhvr>
                                      <p:tavLst>
                                        <p:tav tm="0">
                                          <p:val>
                                            <p:fltVal val="0"/>
                                          </p:val>
                                        </p:tav>
                                        <p:tav tm="100000">
                                          <p:val>
                                            <p:strVal val="#ppt_h"/>
                                          </p:val>
                                        </p:tav>
                                      </p:tavLst>
                                    </p:anim>
                                    <p:animEffect transition="in" filter="fade">
                                      <p:cBhvr>
                                        <p:cTn id="213" dur="500"/>
                                        <p:tgtEl>
                                          <p:spTgt spid="220"/>
                                        </p:tgtEl>
                                      </p:cBhvr>
                                    </p:animEffect>
                                  </p:childTnLst>
                                </p:cTn>
                              </p:par>
                              <p:par>
                                <p:cTn id="214" presetID="53" presetClass="entr" presetSubtype="16" fill="hold" grpId="0" nodeType="withEffect">
                                  <p:stCondLst>
                                    <p:cond delay="2000"/>
                                  </p:stCondLst>
                                  <p:childTnLst>
                                    <p:set>
                                      <p:cBhvr>
                                        <p:cTn id="215" dur="1" fill="hold">
                                          <p:stCondLst>
                                            <p:cond delay="0"/>
                                          </p:stCondLst>
                                        </p:cTn>
                                        <p:tgtEl>
                                          <p:spTgt spid="183"/>
                                        </p:tgtEl>
                                        <p:attrNameLst>
                                          <p:attrName>style.visibility</p:attrName>
                                        </p:attrNameLst>
                                      </p:cBhvr>
                                      <p:to>
                                        <p:strVal val="visible"/>
                                      </p:to>
                                    </p:set>
                                    <p:anim calcmode="lin" valueType="num">
                                      <p:cBhvr>
                                        <p:cTn id="216" dur="500" fill="hold"/>
                                        <p:tgtEl>
                                          <p:spTgt spid="183"/>
                                        </p:tgtEl>
                                        <p:attrNameLst>
                                          <p:attrName>ppt_w</p:attrName>
                                        </p:attrNameLst>
                                      </p:cBhvr>
                                      <p:tavLst>
                                        <p:tav tm="0">
                                          <p:val>
                                            <p:fltVal val="0"/>
                                          </p:val>
                                        </p:tav>
                                        <p:tav tm="100000">
                                          <p:val>
                                            <p:strVal val="#ppt_w"/>
                                          </p:val>
                                        </p:tav>
                                      </p:tavLst>
                                    </p:anim>
                                    <p:anim calcmode="lin" valueType="num">
                                      <p:cBhvr>
                                        <p:cTn id="217" dur="500" fill="hold"/>
                                        <p:tgtEl>
                                          <p:spTgt spid="183"/>
                                        </p:tgtEl>
                                        <p:attrNameLst>
                                          <p:attrName>ppt_h</p:attrName>
                                        </p:attrNameLst>
                                      </p:cBhvr>
                                      <p:tavLst>
                                        <p:tav tm="0">
                                          <p:val>
                                            <p:fltVal val="0"/>
                                          </p:val>
                                        </p:tav>
                                        <p:tav tm="100000">
                                          <p:val>
                                            <p:strVal val="#ppt_h"/>
                                          </p:val>
                                        </p:tav>
                                      </p:tavLst>
                                    </p:anim>
                                    <p:animEffect transition="in" filter="fade">
                                      <p:cBhvr>
                                        <p:cTn id="218" dur="500"/>
                                        <p:tgtEl>
                                          <p:spTgt spid="183"/>
                                        </p:tgtEl>
                                      </p:cBhvr>
                                    </p:animEffect>
                                  </p:childTnLst>
                                </p:cTn>
                              </p:par>
                              <p:par>
                                <p:cTn id="219" presetID="53" presetClass="exit" presetSubtype="32" fill="hold" grpId="1" nodeType="withEffect">
                                  <p:stCondLst>
                                    <p:cond delay="2000"/>
                                  </p:stCondLst>
                                  <p:childTnLst>
                                    <p:anim calcmode="lin" valueType="num">
                                      <p:cBhvr>
                                        <p:cTn id="220" dur="500"/>
                                        <p:tgtEl>
                                          <p:spTgt spid="212"/>
                                        </p:tgtEl>
                                        <p:attrNameLst>
                                          <p:attrName>ppt_w</p:attrName>
                                        </p:attrNameLst>
                                      </p:cBhvr>
                                      <p:tavLst>
                                        <p:tav tm="0">
                                          <p:val>
                                            <p:strVal val="ppt_w"/>
                                          </p:val>
                                        </p:tav>
                                        <p:tav tm="100000">
                                          <p:val>
                                            <p:fltVal val="0"/>
                                          </p:val>
                                        </p:tav>
                                      </p:tavLst>
                                    </p:anim>
                                    <p:anim calcmode="lin" valueType="num">
                                      <p:cBhvr>
                                        <p:cTn id="221" dur="500"/>
                                        <p:tgtEl>
                                          <p:spTgt spid="212"/>
                                        </p:tgtEl>
                                        <p:attrNameLst>
                                          <p:attrName>ppt_h</p:attrName>
                                        </p:attrNameLst>
                                      </p:cBhvr>
                                      <p:tavLst>
                                        <p:tav tm="0">
                                          <p:val>
                                            <p:strVal val="ppt_h"/>
                                          </p:val>
                                        </p:tav>
                                        <p:tav tm="100000">
                                          <p:val>
                                            <p:fltVal val="0"/>
                                          </p:val>
                                        </p:tav>
                                      </p:tavLst>
                                    </p:anim>
                                    <p:animEffect transition="out" filter="fade">
                                      <p:cBhvr>
                                        <p:cTn id="222" dur="500"/>
                                        <p:tgtEl>
                                          <p:spTgt spid="212"/>
                                        </p:tgtEl>
                                      </p:cBhvr>
                                    </p:animEffect>
                                    <p:set>
                                      <p:cBhvr>
                                        <p:cTn id="223" dur="1" fill="hold">
                                          <p:stCondLst>
                                            <p:cond delay="499"/>
                                          </p:stCondLst>
                                        </p:cTn>
                                        <p:tgtEl>
                                          <p:spTgt spid="212"/>
                                        </p:tgtEl>
                                        <p:attrNameLst>
                                          <p:attrName>style.visibility</p:attrName>
                                        </p:attrNameLst>
                                      </p:cBhvr>
                                      <p:to>
                                        <p:strVal val="hidden"/>
                                      </p:to>
                                    </p:set>
                                  </p:childTnLst>
                                </p:cTn>
                              </p:par>
                              <p:par>
                                <p:cTn id="224" presetID="53" presetClass="entr" presetSubtype="16" fill="hold" grpId="0" nodeType="withEffect">
                                  <p:stCondLst>
                                    <p:cond delay="2000"/>
                                  </p:stCondLst>
                                  <p:childTnLst>
                                    <p:set>
                                      <p:cBhvr>
                                        <p:cTn id="225" dur="1" fill="hold">
                                          <p:stCondLst>
                                            <p:cond delay="0"/>
                                          </p:stCondLst>
                                        </p:cTn>
                                        <p:tgtEl>
                                          <p:spTgt spid="219"/>
                                        </p:tgtEl>
                                        <p:attrNameLst>
                                          <p:attrName>style.visibility</p:attrName>
                                        </p:attrNameLst>
                                      </p:cBhvr>
                                      <p:to>
                                        <p:strVal val="visible"/>
                                      </p:to>
                                    </p:set>
                                    <p:anim calcmode="lin" valueType="num">
                                      <p:cBhvr>
                                        <p:cTn id="226" dur="500" fill="hold"/>
                                        <p:tgtEl>
                                          <p:spTgt spid="219"/>
                                        </p:tgtEl>
                                        <p:attrNameLst>
                                          <p:attrName>ppt_w</p:attrName>
                                        </p:attrNameLst>
                                      </p:cBhvr>
                                      <p:tavLst>
                                        <p:tav tm="0">
                                          <p:val>
                                            <p:fltVal val="0"/>
                                          </p:val>
                                        </p:tav>
                                        <p:tav tm="100000">
                                          <p:val>
                                            <p:strVal val="#ppt_w"/>
                                          </p:val>
                                        </p:tav>
                                      </p:tavLst>
                                    </p:anim>
                                    <p:anim calcmode="lin" valueType="num">
                                      <p:cBhvr>
                                        <p:cTn id="227" dur="500" fill="hold"/>
                                        <p:tgtEl>
                                          <p:spTgt spid="219"/>
                                        </p:tgtEl>
                                        <p:attrNameLst>
                                          <p:attrName>ppt_h</p:attrName>
                                        </p:attrNameLst>
                                      </p:cBhvr>
                                      <p:tavLst>
                                        <p:tav tm="0">
                                          <p:val>
                                            <p:fltVal val="0"/>
                                          </p:val>
                                        </p:tav>
                                        <p:tav tm="100000">
                                          <p:val>
                                            <p:strVal val="#ppt_h"/>
                                          </p:val>
                                        </p:tav>
                                      </p:tavLst>
                                    </p:anim>
                                    <p:animEffect transition="in" filter="fade">
                                      <p:cBhvr>
                                        <p:cTn id="228" dur="500"/>
                                        <p:tgtEl>
                                          <p:spTgt spid="219"/>
                                        </p:tgtEl>
                                      </p:cBhvr>
                                    </p:animEffect>
                                  </p:childTnLst>
                                </p:cTn>
                              </p:par>
                              <p:par>
                                <p:cTn id="229" presetID="53" presetClass="entr" presetSubtype="16" fill="hold" nodeType="withEffect">
                                  <p:stCondLst>
                                    <p:cond delay="2000"/>
                                  </p:stCondLst>
                                  <p:childTnLst>
                                    <p:set>
                                      <p:cBhvr>
                                        <p:cTn id="230" dur="1" fill="hold">
                                          <p:stCondLst>
                                            <p:cond delay="0"/>
                                          </p:stCondLst>
                                        </p:cTn>
                                        <p:tgtEl>
                                          <p:spTgt spid="192"/>
                                        </p:tgtEl>
                                        <p:attrNameLst>
                                          <p:attrName>style.visibility</p:attrName>
                                        </p:attrNameLst>
                                      </p:cBhvr>
                                      <p:to>
                                        <p:strVal val="visible"/>
                                      </p:to>
                                    </p:set>
                                    <p:anim calcmode="lin" valueType="num">
                                      <p:cBhvr>
                                        <p:cTn id="231" dur="500" fill="hold"/>
                                        <p:tgtEl>
                                          <p:spTgt spid="192"/>
                                        </p:tgtEl>
                                        <p:attrNameLst>
                                          <p:attrName>ppt_w</p:attrName>
                                        </p:attrNameLst>
                                      </p:cBhvr>
                                      <p:tavLst>
                                        <p:tav tm="0">
                                          <p:val>
                                            <p:fltVal val="0"/>
                                          </p:val>
                                        </p:tav>
                                        <p:tav tm="100000">
                                          <p:val>
                                            <p:strVal val="#ppt_w"/>
                                          </p:val>
                                        </p:tav>
                                      </p:tavLst>
                                    </p:anim>
                                    <p:anim calcmode="lin" valueType="num">
                                      <p:cBhvr>
                                        <p:cTn id="232" dur="500" fill="hold"/>
                                        <p:tgtEl>
                                          <p:spTgt spid="192"/>
                                        </p:tgtEl>
                                        <p:attrNameLst>
                                          <p:attrName>ppt_h</p:attrName>
                                        </p:attrNameLst>
                                      </p:cBhvr>
                                      <p:tavLst>
                                        <p:tav tm="0">
                                          <p:val>
                                            <p:fltVal val="0"/>
                                          </p:val>
                                        </p:tav>
                                        <p:tav tm="100000">
                                          <p:val>
                                            <p:strVal val="#ppt_h"/>
                                          </p:val>
                                        </p:tav>
                                      </p:tavLst>
                                    </p:anim>
                                    <p:animEffect transition="in" filter="fade">
                                      <p:cBhvr>
                                        <p:cTn id="233" dur="500"/>
                                        <p:tgtEl>
                                          <p:spTgt spid="192"/>
                                        </p:tgtEl>
                                      </p:cBhvr>
                                    </p:animEffect>
                                  </p:childTnLst>
                                </p:cTn>
                              </p:par>
                              <p:par>
                                <p:cTn id="234" presetID="53" presetClass="entr" presetSubtype="16" fill="hold" grpId="0" nodeType="withEffect">
                                  <p:stCondLst>
                                    <p:cond delay="2000"/>
                                  </p:stCondLst>
                                  <p:childTnLst>
                                    <p:set>
                                      <p:cBhvr>
                                        <p:cTn id="235" dur="1" fill="hold">
                                          <p:stCondLst>
                                            <p:cond delay="0"/>
                                          </p:stCondLst>
                                        </p:cTn>
                                        <p:tgtEl>
                                          <p:spTgt spid="134"/>
                                        </p:tgtEl>
                                        <p:attrNameLst>
                                          <p:attrName>style.visibility</p:attrName>
                                        </p:attrNameLst>
                                      </p:cBhvr>
                                      <p:to>
                                        <p:strVal val="visible"/>
                                      </p:to>
                                    </p:set>
                                    <p:anim calcmode="lin" valueType="num">
                                      <p:cBhvr>
                                        <p:cTn id="236" dur="500" fill="hold"/>
                                        <p:tgtEl>
                                          <p:spTgt spid="134"/>
                                        </p:tgtEl>
                                        <p:attrNameLst>
                                          <p:attrName>ppt_w</p:attrName>
                                        </p:attrNameLst>
                                      </p:cBhvr>
                                      <p:tavLst>
                                        <p:tav tm="0">
                                          <p:val>
                                            <p:fltVal val="0"/>
                                          </p:val>
                                        </p:tav>
                                        <p:tav tm="100000">
                                          <p:val>
                                            <p:strVal val="#ppt_w"/>
                                          </p:val>
                                        </p:tav>
                                      </p:tavLst>
                                    </p:anim>
                                    <p:anim calcmode="lin" valueType="num">
                                      <p:cBhvr>
                                        <p:cTn id="237" dur="500" fill="hold"/>
                                        <p:tgtEl>
                                          <p:spTgt spid="134"/>
                                        </p:tgtEl>
                                        <p:attrNameLst>
                                          <p:attrName>ppt_h</p:attrName>
                                        </p:attrNameLst>
                                      </p:cBhvr>
                                      <p:tavLst>
                                        <p:tav tm="0">
                                          <p:val>
                                            <p:fltVal val="0"/>
                                          </p:val>
                                        </p:tav>
                                        <p:tav tm="100000">
                                          <p:val>
                                            <p:strVal val="#ppt_h"/>
                                          </p:val>
                                        </p:tav>
                                      </p:tavLst>
                                    </p:anim>
                                    <p:animEffect transition="in" filter="fade">
                                      <p:cBhvr>
                                        <p:cTn id="238" dur="500"/>
                                        <p:tgtEl>
                                          <p:spTgt spid="134"/>
                                        </p:tgtEl>
                                      </p:cBhvr>
                                    </p:animEffect>
                                  </p:childTnLst>
                                </p:cTn>
                              </p:par>
                              <p:par>
                                <p:cTn id="239" presetID="8" presetClass="emph" presetSubtype="0" repeatCount="0" fill="hold" grpId="1" nodeType="withEffect">
                                  <p:stCondLst>
                                    <p:cond delay="2000"/>
                                  </p:stCondLst>
                                  <p:childTnLst>
                                    <p:animRot by="21600000">
                                      <p:cBhvr>
                                        <p:cTn id="240" dur="1500" fill="hold"/>
                                        <p:tgtEl>
                                          <p:spTgt spid="134"/>
                                        </p:tgtEl>
                                        <p:attrNameLst>
                                          <p:attrName>r</p:attrName>
                                        </p:attrNameLst>
                                      </p:cBhvr>
                                    </p:animRot>
                                  </p:childTnLst>
                                </p:cTn>
                              </p:par>
                              <p:par>
                                <p:cTn id="241" presetID="22" presetClass="entr" presetSubtype="8" fill="hold" nodeType="withEffect">
                                  <p:stCondLst>
                                    <p:cond delay="2500"/>
                                  </p:stCondLst>
                                  <p:childTnLst>
                                    <p:set>
                                      <p:cBhvr>
                                        <p:cTn id="242" dur="1" fill="hold">
                                          <p:stCondLst>
                                            <p:cond delay="0"/>
                                          </p:stCondLst>
                                        </p:cTn>
                                        <p:tgtEl>
                                          <p:spTgt spid="211"/>
                                        </p:tgtEl>
                                        <p:attrNameLst>
                                          <p:attrName>style.visibility</p:attrName>
                                        </p:attrNameLst>
                                      </p:cBhvr>
                                      <p:to>
                                        <p:strVal val="visible"/>
                                      </p:to>
                                    </p:set>
                                    <p:animEffect transition="in" filter="wipe(left)">
                                      <p:cBhvr>
                                        <p:cTn id="243" dur="500"/>
                                        <p:tgtEl>
                                          <p:spTgt spid="211"/>
                                        </p:tgtEl>
                                      </p:cBhvr>
                                    </p:animEffect>
                                  </p:childTnLst>
                                </p:cTn>
                              </p:par>
                              <p:par>
                                <p:cTn id="244" presetID="53" presetClass="entr" presetSubtype="16" fill="hold" grpId="0" nodeType="withEffect">
                                  <p:stCondLst>
                                    <p:cond delay="2500"/>
                                  </p:stCondLst>
                                  <p:childTnLst>
                                    <p:set>
                                      <p:cBhvr>
                                        <p:cTn id="245" dur="1" fill="hold">
                                          <p:stCondLst>
                                            <p:cond delay="0"/>
                                          </p:stCondLst>
                                        </p:cTn>
                                        <p:tgtEl>
                                          <p:spTgt spid="199"/>
                                        </p:tgtEl>
                                        <p:attrNameLst>
                                          <p:attrName>style.visibility</p:attrName>
                                        </p:attrNameLst>
                                      </p:cBhvr>
                                      <p:to>
                                        <p:strVal val="visible"/>
                                      </p:to>
                                    </p:set>
                                    <p:anim calcmode="lin" valueType="num">
                                      <p:cBhvr>
                                        <p:cTn id="246" dur="500" fill="hold"/>
                                        <p:tgtEl>
                                          <p:spTgt spid="199"/>
                                        </p:tgtEl>
                                        <p:attrNameLst>
                                          <p:attrName>ppt_w</p:attrName>
                                        </p:attrNameLst>
                                      </p:cBhvr>
                                      <p:tavLst>
                                        <p:tav tm="0">
                                          <p:val>
                                            <p:fltVal val="0"/>
                                          </p:val>
                                        </p:tav>
                                        <p:tav tm="100000">
                                          <p:val>
                                            <p:strVal val="#ppt_w"/>
                                          </p:val>
                                        </p:tav>
                                      </p:tavLst>
                                    </p:anim>
                                    <p:anim calcmode="lin" valueType="num">
                                      <p:cBhvr>
                                        <p:cTn id="247" dur="500" fill="hold"/>
                                        <p:tgtEl>
                                          <p:spTgt spid="199"/>
                                        </p:tgtEl>
                                        <p:attrNameLst>
                                          <p:attrName>ppt_h</p:attrName>
                                        </p:attrNameLst>
                                      </p:cBhvr>
                                      <p:tavLst>
                                        <p:tav tm="0">
                                          <p:val>
                                            <p:fltVal val="0"/>
                                          </p:val>
                                        </p:tav>
                                        <p:tav tm="100000">
                                          <p:val>
                                            <p:strVal val="#ppt_h"/>
                                          </p:val>
                                        </p:tav>
                                      </p:tavLst>
                                    </p:anim>
                                    <p:animEffect transition="in" filter="fade">
                                      <p:cBhvr>
                                        <p:cTn id="248" dur="500"/>
                                        <p:tgtEl>
                                          <p:spTgt spid="199"/>
                                        </p:tgtEl>
                                      </p:cBhvr>
                                    </p:animEffect>
                                  </p:childTnLst>
                                </p:cTn>
                              </p:par>
                              <p:par>
                                <p:cTn id="249" presetID="53" presetClass="entr" presetSubtype="16" fill="hold" grpId="0" nodeType="withEffect">
                                  <p:stCondLst>
                                    <p:cond delay="2500"/>
                                  </p:stCondLst>
                                  <p:childTnLst>
                                    <p:set>
                                      <p:cBhvr>
                                        <p:cTn id="250" dur="1" fill="hold">
                                          <p:stCondLst>
                                            <p:cond delay="0"/>
                                          </p:stCondLst>
                                        </p:cTn>
                                        <p:tgtEl>
                                          <p:spTgt spid="200"/>
                                        </p:tgtEl>
                                        <p:attrNameLst>
                                          <p:attrName>style.visibility</p:attrName>
                                        </p:attrNameLst>
                                      </p:cBhvr>
                                      <p:to>
                                        <p:strVal val="visible"/>
                                      </p:to>
                                    </p:set>
                                    <p:anim calcmode="lin" valueType="num">
                                      <p:cBhvr>
                                        <p:cTn id="251" dur="500" fill="hold"/>
                                        <p:tgtEl>
                                          <p:spTgt spid="200"/>
                                        </p:tgtEl>
                                        <p:attrNameLst>
                                          <p:attrName>ppt_w</p:attrName>
                                        </p:attrNameLst>
                                      </p:cBhvr>
                                      <p:tavLst>
                                        <p:tav tm="0">
                                          <p:val>
                                            <p:fltVal val="0"/>
                                          </p:val>
                                        </p:tav>
                                        <p:tav tm="100000">
                                          <p:val>
                                            <p:strVal val="#ppt_w"/>
                                          </p:val>
                                        </p:tav>
                                      </p:tavLst>
                                    </p:anim>
                                    <p:anim calcmode="lin" valueType="num">
                                      <p:cBhvr>
                                        <p:cTn id="252" dur="500" fill="hold"/>
                                        <p:tgtEl>
                                          <p:spTgt spid="200"/>
                                        </p:tgtEl>
                                        <p:attrNameLst>
                                          <p:attrName>ppt_h</p:attrName>
                                        </p:attrNameLst>
                                      </p:cBhvr>
                                      <p:tavLst>
                                        <p:tav tm="0">
                                          <p:val>
                                            <p:fltVal val="0"/>
                                          </p:val>
                                        </p:tav>
                                        <p:tav tm="100000">
                                          <p:val>
                                            <p:strVal val="#ppt_h"/>
                                          </p:val>
                                        </p:tav>
                                      </p:tavLst>
                                    </p:anim>
                                    <p:animEffect transition="in" filter="fade">
                                      <p:cBhvr>
                                        <p:cTn id="253" dur="500"/>
                                        <p:tgtEl>
                                          <p:spTgt spid="200"/>
                                        </p:tgtEl>
                                      </p:cBhvr>
                                    </p:animEffect>
                                  </p:childTnLst>
                                </p:cTn>
                              </p:par>
                              <p:par>
                                <p:cTn id="254" presetID="53" presetClass="entr" presetSubtype="16" fill="hold" grpId="0" nodeType="withEffect">
                                  <p:stCondLst>
                                    <p:cond delay="2500"/>
                                  </p:stCondLst>
                                  <p:childTnLst>
                                    <p:set>
                                      <p:cBhvr>
                                        <p:cTn id="255" dur="1" fill="hold">
                                          <p:stCondLst>
                                            <p:cond delay="0"/>
                                          </p:stCondLst>
                                        </p:cTn>
                                        <p:tgtEl>
                                          <p:spTgt spid="201"/>
                                        </p:tgtEl>
                                        <p:attrNameLst>
                                          <p:attrName>style.visibility</p:attrName>
                                        </p:attrNameLst>
                                      </p:cBhvr>
                                      <p:to>
                                        <p:strVal val="visible"/>
                                      </p:to>
                                    </p:set>
                                    <p:anim calcmode="lin" valueType="num">
                                      <p:cBhvr>
                                        <p:cTn id="256" dur="500" fill="hold"/>
                                        <p:tgtEl>
                                          <p:spTgt spid="201"/>
                                        </p:tgtEl>
                                        <p:attrNameLst>
                                          <p:attrName>ppt_w</p:attrName>
                                        </p:attrNameLst>
                                      </p:cBhvr>
                                      <p:tavLst>
                                        <p:tav tm="0">
                                          <p:val>
                                            <p:fltVal val="0"/>
                                          </p:val>
                                        </p:tav>
                                        <p:tav tm="100000">
                                          <p:val>
                                            <p:strVal val="#ppt_w"/>
                                          </p:val>
                                        </p:tav>
                                      </p:tavLst>
                                    </p:anim>
                                    <p:anim calcmode="lin" valueType="num">
                                      <p:cBhvr>
                                        <p:cTn id="257" dur="500" fill="hold"/>
                                        <p:tgtEl>
                                          <p:spTgt spid="201"/>
                                        </p:tgtEl>
                                        <p:attrNameLst>
                                          <p:attrName>ppt_h</p:attrName>
                                        </p:attrNameLst>
                                      </p:cBhvr>
                                      <p:tavLst>
                                        <p:tav tm="0">
                                          <p:val>
                                            <p:fltVal val="0"/>
                                          </p:val>
                                        </p:tav>
                                        <p:tav tm="100000">
                                          <p:val>
                                            <p:strVal val="#ppt_h"/>
                                          </p:val>
                                        </p:tav>
                                      </p:tavLst>
                                    </p:anim>
                                    <p:animEffect transition="in" filter="fade">
                                      <p:cBhvr>
                                        <p:cTn id="258" dur="500"/>
                                        <p:tgtEl>
                                          <p:spTgt spid="201"/>
                                        </p:tgtEl>
                                      </p:cBhvr>
                                    </p:animEffect>
                                  </p:childTnLst>
                                </p:cTn>
                              </p:par>
                              <p:par>
                                <p:cTn id="259" presetID="53" presetClass="entr" presetSubtype="16" fill="hold" grpId="0" nodeType="withEffect">
                                  <p:stCondLst>
                                    <p:cond delay="2500"/>
                                  </p:stCondLst>
                                  <p:childTnLst>
                                    <p:set>
                                      <p:cBhvr>
                                        <p:cTn id="260" dur="1" fill="hold">
                                          <p:stCondLst>
                                            <p:cond delay="0"/>
                                          </p:stCondLst>
                                        </p:cTn>
                                        <p:tgtEl>
                                          <p:spTgt spid="216"/>
                                        </p:tgtEl>
                                        <p:attrNameLst>
                                          <p:attrName>style.visibility</p:attrName>
                                        </p:attrNameLst>
                                      </p:cBhvr>
                                      <p:to>
                                        <p:strVal val="visible"/>
                                      </p:to>
                                    </p:set>
                                    <p:anim calcmode="lin" valueType="num">
                                      <p:cBhvr>
                                        <p:cTn id="261" dur="500" fill="hold"/>
                                        <p:tgtEl>
                                          <p:spTgt spid="216"/>
                                        </p:tgtEl>
                                        <p:attrNameLst>
                                          <p:attrName>ppt_w</p:attrName>
                                        </p:attrNameLst>
                                      </p:cBhvr>
                                      <p:tavLst>
                                        <p:tav tm="0">
                                          <p:val>
                                            <p:fltVal val="0"/>
                                          </p:val>
                                        </p:tav>
                                        <p:tav tm="100000">
                                          <p:val>
                                            <p:strVal val="#ppt_w"/>
                                          </p:val>
                                        </p:tav>
                                      </p:tavLst>
                                    </p:anim>
                                    <p:anim calcmode="lin" valueType="num">
                                      <p:cBhvr>
                                        <p:cTn id="262" dur="500" fill="hold"/>
                                        <p:tgtEl>
                                          <p:spTgt spid="216"/>
                                        </p:tgtEl>
                                        <p:attrNameLst>
                                          <p:attrName>ppt_h</p:attrName>
                                        </p:attrNameLst>
                                      </p:cBhvr>
                                      <p:tavLst>
                                        <p:tav tm="0">
                                          <p:val>
                                            <p:fltVal val="0"/>
                                          </p:val>
                                        </p:tav>
                                        <p:tav tm="100000">
                                          <p:val>
                                            <p:strVal val="#ppt_h"/>
                                          </p:val>
                                        </p:tav>
                                      </p:tavLst>
                                    </p:anim>
                                    <p:animEffect transition="in" filter="fade">
                                      <p:cBhvr>
                                        <p:cTn id="263" dur="500"/>
                                        <p:tgtEl>
                                          <p:spTgt spid="216"/>
                                        </p:tgtEl>
                                      </p:cBhvr>
                                    </p:animEffect>
                                  </p:childTnLst>
                                </p:cTn>
                              </p:par>
                              <p:par>
                                <p:cTn id="264" presetID="53" presetClass="exit" presetSubtype="32" fill="hold" grpId="1" nodeType="withEffect">
                                  <p:stCondLst>
                                    <p:cond delay="2500"/>
                                  </p:stCondLst>
                                  <p:childTnLst>
                                    <p:anim calcmode="lin" valueType="num">
                                      <p:cBhvr>
                                        <p:cTn id="265" dur="500"/>
                                        <p:tgtEl>
                                          <p:spTgt spid="224"/>
                                        </p:tgtEl>
                                        <p:attrNameLst>
                                          <p:attrName>ppt_w</p:attrName>
                                        </p:attrNameLst>
                                      </p:cBhvr>
                                      <p:tavLst>
                                        <p:tav tm="0">
                                          <p:val>
                                            <p:strVal val="ppt_w"/>
                                          </p:val>
                                        </p:tav>
                                        <p:tav tm="100000">
                                          <p:val>
                                            <p:fltVal val="0"/>
                                          </p:val>
                                        </p:tav>
                                      </p:tavLst>
                                    </p:anim>
                                    <p:anim calcmode="lin" valueType="num">
                                      <p:cBhvr>
                                        <p:cTn id="266" dur="500"/>
                                        <p:tgtEl>
                                          <p:spTgt spid="224"/>
                                        </p:tgtEl>
                                        <p:attrNameLst>
                                          <p:attrName>ppt_h</p:attrName>
                                        </p:attrNameLst>
                                      </p:cBhvr>
                                      <p:tavLst>
                                        <p:tav tm="0">
                                          <p:val>
                                            <p:strVal val="ppt_h"/>
                                          </p:val>
                                        </p:tav>
                                        <p:tav tm="100000">
                                          <p:val>
                                            <p:fltVal val="0"/>
                                          </p:val>
                                        </p:tav>
                                      </p:tavLst>
                                    </p:anim>
                                    <p:animEffect transition="out" filter="fade">
                                      <p:cBhvr>
                                        <p:cTn id="267" dur="500"/>
                                        <p:tgtEl>
                                          <p:spTgt spid="224"/>
                                        </p:tgtEl>
                                      </p:cBhvr>
                                    </p:animEffect>
                                    <p:set>
                                      <p:cBhvr>
                                        <p:cTn id="268" dur="1" fill="hold">
                                          <p:stCondLst>
                                            <p:cond delay="499"/>
                                          </p:stCondLst>
                                        </p:cTn>
                                        <p:tgtEl>
                                          <p:spTgt spid="224"/>
                                        </p:tgtEl>
                                        <p:attrNameLst>
                                          <p:attrName>style.visibility</p:attrName>
                                        </p:attrNameLst>
                                      </p:cBhvr>
                                      <p:to>
                                        <p:strVal val="hidden"/>
                                      </p:to>
                                    </p:set>
                                  </p:childTnLst>
                                </p:cTn>
                              </p:par>
                              <p:par>
                                <p:cTn id="269" presetID="53" presetClass="entr" presetSubtype="16" fill="hold" grpId="0" nodeType="withEffect">
                                  <p:stCondLst>
                                    <p:cond delay="2500"/>
                                  </p:stCondLst>
                                  <p:childTnLst>
                                    <p:set>
                                      <p:cBhvr>
                                        <p:cTn id="270" dur="1" fill="hold">
                                          <p:stCondLst>
                                            <p:cond delay="0"/>
                                          </p:stCondLst>
                                        </p:cTn>
                                        <p:tgtEl>
                                          <p:spTgt spid="202"/>
                                        </p:tgtEl>
                                        <p:attrNameLst>
                                          <p:attrName>style.visibility</p:attrName>
                                        </p:attrNameLst>
                                      </p:cBhvr>
                                      <p:to>
                                        <p:strVal val="visible"/>
                                      </p:to>
                                    </p:set>
                                    <p:anim calcmode="lin" valueType="num">
                                      <p:cBhvr>
                                        <p:cTn id="271" dur="500" fill="hold"/>
                                        <p:tgtEl>
                                          <p:spTgt spid="202"/>
                                        </p:tgtEl>
                                        <p:attrNameLst>
                                          <p:attrName>ppt_w</p:attrName>
                                        </p:attrNameLst>
                                      </p:cBhvr>
                                      <p:tavLst>
                                        <p:tav tm="0">
                                          <p:val>
                                            <p:fltVal val="0"/>
                                          </p:val>
                                        </p:tav>
                                        <p:tav tm="100000">
                                          <p:val>
                                            <p:strVal val="#ppt_w"/>
                                          </p:val>
                                        </p:tav>
                                      </p:tavLst>
                                    </p:anim>
                                    <p:anim calcmode="lin" valueType="num">
                                      <p:cBhvr>
                                        <p:cTn id="272" dur="500" fill="hold"/>
                                        <p:tgtEl>
                                          <p:spTgt spid="202"/>
                                        </p:tgtEl>
                                        <p:attrNameLst>
                                          <p:attrName>ppt_h</p:attrName>
                                        </p:attrNameLst>
                                      </p:cBhvr>
                                      <p:tavLst>
                                        <p:tav tm="0">
                                          <p:val>
                                            <p:fltVal val="0"/>
                                          </p:val>
                                        </p:tav>
                                        <p:tav tm="100000">
                                          <p:val>
                                            <p:strVal val="#ppt_h"/>
                                          </p:val>
                                        </p:tav>
                                      </p:tavLst>
                                    </p:anim>
                                    <p:animEffect transition="in" filter="fade">
                                      <p:cBhvr>
                                        <p:cTn id="273" dur="500"/>
                                        <p:tgtEl>
                                          <p:spTgt spid="202"/>
                                        </p:tgtEl>
                                      </p:cBhvr>
                                    </p:animEffect>
                                  </p:childTnLst>
                                </p:cTn>
                              </p:par>
                              <p:par>
                                <p:cTn id="274" presetID="53" presetClass="entr" presetSubtype="16" fill="hold" grpId="0" nodeType="withEffect">
                                  <p:stCondLst>
                                    <p:cond delay="2500"/>
                                  </p:stCondLst>
                                  <p:childTnLst>
                                    <p:set>
                                      <p:cBhvr>
                                        <p:cTn id="275" dur="1" fill="hold">
                                          <p:stCondLst>
                                            <p:cond delay="0"/>
                                          </p:stCondLst>
                                        </p:cTn>
                                        <p:tgtEl>
                                          <p:spTgt spid="203"/>
                                        </p:tgtEl>
                                        <p:attrNameLst>
                                          <p:attrName>style.visibility</p:attrName>
                                        </p:attrNameLst>
                                      </p:cBhvr>
                                      <p:to>
                                        <p:strVal val="visible"/>
                                      </p:to>
                                    </p:set>
                                    <p:anim calcmode="lin" valueType="num">
                                      <p:cBhvr>
                                        <p:cTn id="276" dur="500" fill="hold"/>
                                        <p:tgtEl>
                                          <p:spTgt spid="203"/>
                                        </p:tgtEl>
                                        <p:attrNameLst>
                                          <p:attrName>ppt_w</p:attrName>
                                        </p:attrNameLst>
                                      </p:cBhvr>
                                      <p:tavLst>
                                        <p:tav tm="0">
                                          <p:val>
                                            <p:fltVal val="0"/>
                                          </p:val>
                                        </p:tav>
                                        <p:tav tm="100000">
                                          <p:val>
                                            <p:strVal val="#ppt_w"/>
                                          </p:val>
                                        </p:tav>
                                      </p:tavLst>
                                    </p:anim>
                                    <p:anim calcmode="lin" valueType="num">
                                      <p:cBhvr>
                                        <p:cTn id="277" dur="500" fill="hold"/>
                                        <p:tgtEl>
                                          <p:spTgt spid="203"/>
                                        </p:tgtEl>
                                        <p:attrNameLst>
                                          <p:attrName>ppt_h</p:attrName>
                                        </p:attrNameLst>
                                      </p:cBhvr>
                                      <p:tavLst>
                                        <p:tav tm="0">
                                          <p:val>
                                            <p:fltVal val="0"/>
                                          </p:val>
                                        </p:tav>
                                        <p:tav tm="100000">
                                          <p:val>
                                            <p:strVal val="#ppt_h"/>
                                          </p:val>
                                        </p:tav>
                                      </p:tavLst>
                                    </p:anim>
                                    <p:animEffect transition="in" filter="fade">
                                      <p:cBhvr>
                                        <p:cTn id="278" dur="500"/>
                                        <p:tgtEl>
                                          <p:spTgt spid="203"/>
                                        </p:tgtEl>
                                      </p:cBhvr>
                                    </p:animEffect>
                                  </p:childTnLst>
                                </p:cTn>
                              </p:par>
                              <p:par>
                                <p:cTn id="279" presetID="53" presetClass="entr" presetSubtype="16" fill="hold" grpId="0" nodeType="withEffect">
                                  <p:stCondLst>
                                    <p:cond delay="2500"/>
                                  </p:stCondLst>
                                  <p:childTnLst>
                                    <p:set>
                                      <p:cBhvr>
                                        <p:cTn id="280" dur="1" fill="hold">
                                          <p:stCondLst>
                                            <p:cond delay="0"/>
                                          </p:stCondLst>
                                        </p:cTn>
                                        <p:tgtEl>
                                          <p:spTgt spid="204"/>
                                        </p:tgtEl>
                                        <p:attrNameLst>
                                          <p:attrName>style.visibility</p:attrName>
                                        </p:attrNameLst>
                                      </p:cBhvr>
                                      <p:to>
                                        <p:strVal val="visible"/>
                                      </p:to>
                                    </p:set>
                                    <p:anim calcmode="lin" valueType="num">
                                      <p:cBhvr>
                                        <p:cTn id="281" dur="500" fill="hold"/>
                                        <p:tgtEl>
                                          <p:spTgt spid="204"/>
                                        </p:tgtEl>
                                        <p:attrNameLst>
                                          <p:attrName>ppt_w</p:attrName>
                                        </p:attrNameLst>
                                      </p:cBhvr>
                                      <p:tavLst>
                                        <p:tav tm="0">
                                          <p:val>
                                            <p:fltVal val="0"/>
                                          </p:val>
                                        </p:tav>
                                        <p:tav tm="100000">
                                          <p:val>
                                            <p:strVal val="#ppt_w"/>
                                          </p:val>
                                        </p:tav>
                                      </p:tavLst>
                                    </p:anim>
                                    <p:anim calcmode="lin" valueType="num">
                                      <p:cBhvr>
                                        <p:cTn id="282" dur="500" fill="hold"/>
                                        <p:tgtEl>
                                          <p:spTgt spid="204"/>
                                        </p:tgtEl>
                                        <p:attrNameLst>
                                          <p:attrName>ppt_h</p:attrName>
                                        </p:attrNameLst>
                                      </p:cBhvr>
                                      <p:tavLst>
                                        <p:tav tm="0">
                                          <p:val>
                                            <p:fltVal val="0"/>
                                          </p:val>
                                        </p:tav>
                                        <p:tav tm="100000">
                                          <p:val>
                                            <p:strVal val="#ppt_h"/>
                                          </p:val>
                                        </p:tav>
                                      </p:tavLst>
                                    </p:anim>
                                    <p:animEffect transition="in" filter="fade">
                                      <p:cBhvr>
                                        <p:cTn id="283" dur="500"/>
                                        <p:tgtEl>
                                          <p:spTgt spid="204"/>
                                        </p:tgtEl>
                                      </p:cBhvr>
                                    </p:animEffect>
                                  </p:childTnLst>
                                </p:cTn>
                              </p:par>
                              <p:par>
                                <p:cTn id="284" presetID="53" presetClass="entr" presetSubtype="16" fill="hold" grpId="0" nodeType="withEffect">
                                  <p:stCondLst>
                                    <p:cond delay="2500"/>
                                  </p:stCondLst>
                                  <p:childTnLst>
                                    <p:set>
                                      <p:cBhvr>
                                        <p:cTn id="285" dur="1" fill="hold">
                                          <p:stCondLst>
                                            <p:cond delay="0"/>
                                          </p:stCondLst>
                                        </p:cTn>
                                        <p:tgtEl>
                                          <p:spTgt spid="205"/>
                                        </p:tgtEl>
                                        <p:attrNameLst>
                                          <p:attrName>style.visibility</p:attrName>
                                        </p:attrNameLst>
                                      </p:cBhvr>
                                      <p:to>
                                        <p:strVal val="visible"/>
                                      </p:to>
                                    </p:set>
                                    <p:anim calcmode="lin" valueType="num">
                                      <p:cBhvr>
                                        <p:cTn id="286" dur="500" fill="hold"/>
                                        <p:tgtEl>
                                          <p:spTgt spid="205"/>
                                        </p:tgtEl>
                                        <p:attrNameLst>
                                          <p:attrName>ppt_w</p:attrName>
                                        </p:attrNameLst>
                                      </p:cBhvr>
                                      <p:tavLst>
                                        <p:tav tm="0">
                                          <p:val>
                                            <p:fltVal val="0"/>
                                          </p:val>
                                        </p:tav>
                                        <p:tav tm="100000">
                                          <p:val>
                                            <p:strVal val="#ppt_w"/>
                                          </p:val>
                                        </p:tav>
                                      </p:tavLst>
                                    </p:anim>
                                    <p:anim calcmode="lin" valueType="num">
                                      <p:cBhvr>
                                        <p:cTn id="287" dur="500" fill="hold"/>
                                        <p:tgtEl>
                                          <p:spTgt spid="205"/>
                                        </p:tgtEl>
                                        <p:attrNameLst>
                                          <p:attrName>ppt_h</p:attrName>
                                        </p:attrNameLst>
                                      </p:cBhvr>
                                      <p:tavLst>
                                        <p:tav tm="0">
                                          <p:val>
                                            <p:fltVal val="0"/>
                                          </p:val>
                                        </p:tav>
                                        <p:tav tm="100000">
                                          <p:val>
                                            <p:strVal val="#ppt_h"/>
                                          </p:val>
                                        </p:tav>
                                      </p:tavLst>
                                    </p:anim>
                                    <p:animEffect transition="in" filter="fade">
                                      <p:cBhvr>
                                        <p:cTn id="288" dur="500"/>
                                        <p:tgtEl>
                                          <p:spTgt spid="205"/>
                                        </p:tgtEl>
                                      </p:cBhvr>
                                    </p:animEffect>
                                  </p:childTnLst>
                                </p:cTn>
                              </p:par>
                              <p:par>
                                <p:cTn id="289" presetID="53" presetClass="entr" presetSubtype="16" fill="hold" grpId="0" nodeType="withEffect">
                                  <p:stCondLst>
                                    <p:cond delay="2500"/>
                                  </p:stCondLst>
                                  <p:childTnLst>
                                    <p:set>
                                      <p:cBhvr>
                                        <p:cTn id="290" dur="1" fill="hold">
                                          <p:stCondLst>
                                            <p:cond delay="0"/>
                                          </p:stCondLst>
                                        </p:cTn>
                                        <p:tgtEl>
                                          <p:spTgt spid="206"/>
                                        </p:tgtEl>
                                        <p:attrNameLst>
                                          <p:attrName>style.visibility</p:attrName>
                                        </p:attrNameLst>
                                      </p:cBhvr>
                                      <p:to>
                                        <p:strVal val="visible"/>
                                      </p:to>
                                    </p:set>
                                    <p:anim calcmode="lin" valueType="num">
                                      <p:cBhvr>
                                        <p:cTn id="291" dur="500" fill="hold"/>
                                        <p:tgtEl>
                                          <p:spTgt spid="206"/>
                                        </p:tgtEl>
                                        <p:attrNameLst>
                                          <p:attrName>ppt_w</p:attrName>
                                        </p:attrNameLst>
                                      </p:cBhvr>
                                      <p:tavLst>
                                        <p:tav tm="0">
                                          <p:val>
                                            <p:fltVal val="0"/>
                                          </p:val>
                                        </p:tav>
                                        <p:tav tm="100000">
                                          <p:val>
                                            <p:strVal val="#ppt_w"/>
                                          </p:val>
                                        </p:tav>
                                      </p:tavLst>
                                    </p:anim>
                                    <p:anim calcmode="lin" valueType="num">
                                      <p:cBhvr>
                                        <p:cTn id="292" dur="500" fill="hold"/>
                                        <p:tgtEl>
                                          <p:spTgt spid="206"/>
                                        </p:tgtEl>
                                        <p:attrNameLst>
                                          <p:attrName>ppt_h</p:attrName>
                                        </p:attrNameLst>
                                      </p:cBhvr>
                                      <p:tavLst>
                                        <p:tav tm="0">
                                          <p:val>
                                            <p:fltVal val="0"/>
                                          </p:val>
                                        </p:tav>
                                        <p:tav tm="100000">
                                          <p:val>
                                            <p:strVal val="#ppt_h"/>
                                          </p:val>
                                        </p:tav>
                                      </p:tavLst>
                                    </p:anim>
                                    <p:animEffect transition="in" filter="fade">
                                      <p:cBhvr>
                                        <p:cTn id="293" dur="500"/>
                                        <p:tgtEl>
                                          <p:spTgt spid="206"/>
                                        </p:tgtEl>
                                      </p:cBhvr>
                                    </p:animEffect>
                                  </p:childTnLst>
                                </p:cTn>
                              </p:par>
                              <p:par>
                                <p:cTn id="294" presetID="53" presetClass="entr" presetSubtype="16" fill="hold" grpId="0" nodeType="withEffect">
                                  <p:stCondLst>
                                    <p:cond delay="2500"/>
                                  </p:stCondLst>
                                  <p:childTnLst>
                                    <p:set>
                                      <p:cBhvr>
                                        <p:cTn id="295" dur="1" fill="hold">
                                          <p:stCondLst>
                                            <p:cond delay="0"/>
                                          </p:stCondLst>
                                        </p:cTn>
                                        <p:tgtEl>
                                          <p:spTgt spid="217"/>
                                        </p:tgtEl>
                                        <p:attrNameLst>
                                          <p:attrName>style.visibility</p:attrName>
                                        </p:attrNameLst>
                                      </p:cBhvr>
                                      <p:to>
                                        <p:strVal val="visible"/>
                                      </p:to>
                                    </p:set>
                                    <p:anim calcmode="lin" valueType="num">
                                      <p:cBhvr>
                                        <p:cTn id="296" dur="500" fill="hold"/>
                                        <p:tgtEl>
                                          <p:spTgt spid="217"/>
                                        </p:tgtEl>
                                        <p:attrNameLst>
                                          <p:attrName>ppt_w</p:attrName>
                                        </p:attrNameLst>
                                      </p:cBhvr>
                                      <p:tavLst>
                                        <p:tav tm="0">
                                          <p:val>
                                            <p:fltVal val="0"/>
                                          </p:val>
                                        </p:tav>
                                        <p:tav tm="100000">
                                          <p:val>
                                            <p:strVal val="#ppt_w"/>
                                          </p:val>
                                        </p:tav>
                                      </p:tavLst>
                                    </p:anim>
                                    <p:anim calcmode="lin" valueType="num">
                                      <p:cBhvr>
                                        <p:cTn id="297" dur="500" fill="hold"/>
                                        <p:tgtEl>
                                          <p:spTgt spid="217"/>
                                        </p:tgtEl>
                                        <p:attrNameLst>
                                          <p:attrName>ppt_h</p:attrName>
                                        </p:attrNameLst>
                                      </p:cBhvr>
                                      <p:tavLst>
                                        <p:tav tm="0">
                                          <p:val>
                                            <p:fltVal val="0"/>
                                          </p:val>
                                        </p:tav>
                                        <p:tav tm="100000">
                                          <p:val>
                                            <p:strVal val="#ppt_h"/>
                                          </p:val>
                                        </p:tav>
                                      </p:tavLst>
                                    </p:anim>
                                    <p:animEffect transition="in" filter="fade">
                                      <p:cBhvr>
                                        <p:cTn id="298" dur="500"/>
                                        <p:tgtEl>
                                          <p:spTgt spid="217"/>
                                        </p:tgtEl>
                                      </p:cBhvr>
                                    </p:animEffect>
                                  </p:childTnLst>
                                </p:cTn>
                              </p:par>
                              <p:par>
                                <p:cTn id="299" presetID="53" presetClass="entr" presetSubtype="16" fill="hold" grpId="0" nodeType="withEffect">
                                  <p:stCondLst>
                                    <p:cond delay="2500"/>
                                  </p:stCondLst>
                                  <p:childTnLst>
                                    <p:set>
                                      <p:cBhvr>
                                        <p:cTn id="300" dur="1" fill="hold">
                                          <p:stCondLst>
                                            <p:cond delay="0"/>
                                          </p:stCondLst>
                                        </p:cTn>
                                        <p:tgtEl>
                                          <p:spTgt spid="230"/>
                                        </p:tgtEl>
                                        <p:attrNameLst>
                                          <p:attrName>style.visibility</p:attrName>
                                        </p:attrNameLst>
                                      </p:cBhvr>
                                      <p:to>
                                        <p:strVal val="visible"/>
                                      </p:to>
                                    </p:set>
                                    <p:anim calcmode="lin" valueType="num">
                                      <p:cBhvr>
                                        <p:cTn id="301" dur="500" fill="hold"/>
                                        <p:tgtEl>
                                          <p:spTgt spid="230"/>
                                        </p:tgtEl>
                                        <p:attrNameLst>
                                          <p:attrName>ppt_w</p:attrName>
                                        </p:attrNameLst>
                                      </p:cBhvr>
                                      <p:tavLst>
                                        <p:tav tm="0">
                                          <p:val>
                                            <p:fltVal val="0"/>
                                          </p:val>
                                        </p:tav>
                                        <p:tav tm="100000">
                                          <p:val>
                                            <p:strVal val="#ppt_w"/>
                                          </p:val>
                                        </p:tav>
                                      </p:tavLst>
                                    </p:anim>
                                    <p:anim calcmode="lin" valueType="num">
                                      <p:cBhvr>
                                        <p:cTn id="302" dur="500" fill="hold"/>
                                        <p:tgtEl>
                                          <p:spTgt spid="230"/>
                                        </p:tgtEl>
                                        <p:attrNameLst>
                                          <p:attrName>ppt_h</p:attrName>
                                        </p:attrNameLst>
                                      </p:cBhvr>
                                      <p:tavLst>
                                        <p:tav tm="0">
                                          <p:val>
                                            <p:fltVal val="0"/>
                                          </p:val>
                                        </p:tav>
                                        <p:tav tm="100000">
                                          <p:val>
                                            <p:strVal val="#ppt_h"/>
                                          </p:val>
                                        </p:tav>
                                      </p:tavLst>
                                    </p:anim>
                                    <p:animEffect transition="in" filter="fade">
                                      <p:cBhvr>
                                        <p:cTn id="303" dur="500"/>
                                        <p:tgtEl>
                                          <p:spTgt spid="230"/>
                                        </p:tgtEl>
                                      </p:cBhvr>
                                    </p:animEffect>
                                  </p:childTnLst>
                                </p:cTn>
                              </p:par>
                              <p:par>
                                <p:cTn id="304" presetID="53" presetClass="entr" presetSubtype="16" fill="hold" grpId="0" nodeType="withEffect">
                                  <p:stCondLst>
                                    <p:cond delay="2500"/>
                                  </p:stCondLst>
                                  <p:childTnLst>
                                    <p:set>
                                      <p:cBhvr>
                                        <p:cTn id="305" dur="1" fill="hold">
                                          <p:stCondLst>
                                            <p:cond delay="0"/>
                                          </p:stCondLst>
                                        </p:cTn>
                                        <p:tgtEl>
                                          <p:spTgt spid="225"/>
                                        </p:tgtEl>
                                        <p:attrNameLst>
                                          <p:attrName>style.visibility</p:attrName>
                                        </p:attrNameLst>
                                      </p:cBhvr>
                                      <p:to>
                                        <p:strVal val="visible"/>
                                      </p:to>
                                    </p:set>
                                    <p:anim calcmode="lin" valueType="num">
                                      <p:cBhvr>
                                        <p:cTn id="306" dur="500" fill="hold"/>
                                        <p:tgtEl>
                                          <p:spTgt spid="225"/>
                                        </p:tgtEl>
                                        <p:attrNameLst>
                                          <p:attrName>ppt_w</p:attrName>
                                        </p:attrNameLst>
                                      </p:cBhvr>
                                      <p:tavLst>
                                        <p:tav tm="0">
                                          <p:val>
                                            <p:fltVal val="0"/>
                                          </p:val>
                                        </p:tav>
                                        <p:tav tm="100000">
                                          <p:val>
                                            <p:strVal val="#ppt_w"/>
                                          </p:val>
                                        </p:tav>
                                      </p:tavLst>
                                    </p:anim>
                                    <p:anim calcmode="lin" valueType="num">
                                      <p:cBhvr>
                                        <p:cTn id="307" dur="500" fill="hold"/>
                                        <p:tgtEl>
                                          <p:spTgt spid="225"/>
                                        </p:tgtEl>
                                        <p:attrNameLst>
                                          <p:attrName>ppt_h</p:attrName>
                                        </p:attrNameLst>
                                      </p:cBhvr>
                                      <p:tavLst>
                                        <p:tav tm="0">
                                          <p:val>
                                            <p:fltVal val="0"/>
                                          </p:val>
                                        </p:tav>
                                        <p:tav tm="100000">
                                          <p:val>
                                            <p:strVal val="#ppt_h"/>
                                          </p:val>
                                        </p:tav>
                                      </p:tavLst>
                                    </p:anim>
                                    <p:animEffect transition="in" filter="fade">
                                      <p:cBhvr>
                                        <p:cTn id="308" dur="500"/>
                                        <p:tgtEl>
                                          <p:spTgt spid="225"/>
                                        </p:tgtEl>
                                      </p:cBhvr>
                                    </p:animEffect>
                                  </p:childTnLst>
                                </p:cTn>
                              </p:par>
                              <p:par>
                                <p:cTn id="309" presetID="53" presetClass="entr" presetSubtype="16" fill="hold" grpId="0" nodeType="withEffect">
                                  <p:stCondLst>
                                    <p:cond delay="2500"/>
                                  </p:stCondLst>
                                  <p:childTnLst>
                                    <p:set>
                                      <p:cBhvr>
                                        <p:cTn id="310" dur="1" fill="hold">
                                          <p:stCondLst>
                                            <p:cond delay="0"/>
                                          </p:stCondLst>
                                        </p:cTn>
                                        <p:tgtEl>
                                          <p:spTgt spid="185"/>
                                        </p:tgtEl>
                                        <p:attrNameLst>
                                          <p:attrName>style.visibility</p:attrName>
                                        </p:attrNameLst>
                                      </p:cBhvr>
                                      <p:to>
                                        <p:strVal val="visible"/>
                                      </p:to>
                                    </p:set>
                                    <p:anim calcmode="lin" valueType="num">
                                      <p:cBhvr>
                                        <p:cTn id="311" dur="500" fill="hold"/>
                                        <p:tgtEl>
                                          <p:spTgt spid="185"/>
                                        </p:tgtEl>
                                        <p:attrNameLst>
                                          <p:attrName>ppt_w</p:attrName>
                                        </p:attrNameLst>
                                      </p:cBhvr>
                                      <p:tavLst>
                                        <p:tav tm="0">
                                          <p:val>
                                            <p:fltVal val="0"/>
                                          </p:val>
                                        </p:tav>
                                        <p:tav tm="100000">
                                          <p:val>
                                            <p:strVal val="#ppt_w"/>
                                          </p:val>
                                        </p:tav>
                                      </p:tavLst>
                                    </p:anim>
                                    <p:anim calcmode="lin" valueType="num">
                                      <p:cBhvr>
                                        <p:cTn id="312" dur="500" fill="hold"/>
                                        <p:tgtEl>
                                          <p:spTgt spid="185"/>
                                        </p:tgtEl>
                                        <p:attrNameLst>
                                          <p:attrName>ppt_h</p:attrName>
                                        </p:attrNameLst>
                                      </p:cBhvr>
                                      <p:tavLst>
                                        <p:tav tm="0">
                                          <p:val>
                                            <p:fltVal val="0"/>
                                          </p:val>
                                        </p:tav>
                                        <p:tav tm="100000">
                                          <p:val>
                                            <p:strVal val="#ppt_h"/>
                                          </p:val>
                                        </p:tav>
                                      </p:tavLst>
                                    </p:anim>
                                    <p:animEffect transition="in" filter="fade">
                                      <p:cBhvr>
                                        <p:cTn id="313" dur="500"/>
                                        <p:tgtEl>
                                          <p:spTgt spid="185"/>
                                        </p:tgtEl>
                                      </p:cBhvr>
                                    </p:animEffect>
                                  </p:childTnLst>
                                </p:cTn>
                              </p:par>
                              <p:par>
                                <p:cTn id="314" presetID="53" presetClass="entr" presetSubtype="16" fill="hold" grpId="0" nodeType="withEffect">
                                  <p:stCondLst>
                                    <p:cond delay="2500"/>
                                  </p:stCondLst>
                                  <p:childTnLst>
                                    <p:set>
                                      <p:cBhvr>
                                        <p:cTn id="315" dur="1" fill="hold">
                                          <p:stCondLst>
                                            <p:cond delay="0"/>
                                          </p:stCondLst>
                                        </p:cTn>
                                        <p:tgtEl>
                                          <p:spTgt spid="186"/>
                                        </p:tgtEl>
                                        <p:attrNameLst>
                                          <p:attrName>style.visibility</p:attrName>
                                        </p:attrNameLst>
                                      </p:cBhvr>
                                      <p:to>
                                        <p:strVal val="visible"/>
                                      </p:to>
                                    </p:set>
                                    <p:anim calcmode="lin" valueType="num">
                                      <p:cBhvr>
                                        <p:cTn id="316" dur="500" fill="hold"/>
                                        <p:tgtEl>
                                          <p:spTgt spid="186"/>
                                        </p:tgtEl>
                                        <p:attrNameLst>
                                          <p:attrName>ppt_w</p:attrName>
                                        </p:attrNameLst>
                                      </p:cBhvr>
                                      <p:tavLst>
                                        <p:tav tm="0">
                                          <p:val>
                                            <p:fltVal val="0"/>
                                          </p:val>
                                        </p:tav>
                                        <p:tav tm="100000">
                                          <p:val>
                                            <p:strVal val="#ppt_w"/>
                                          </p:val>
                                        </p:tav>
                                      </p:tavLst>
                                    </p:anim>
                                    <p:anim calcmode="lin" valueType="num">
                                      <p:cBhvr>
                                        <p:cTn id="317" dur="500" fill="hold"/>
                                        <p:tgtEl>
                                          <p:spTgt spid="186"/>
                                        </p:tgtEl>
                                        <p:attrNameLst>
                                          <p:attrName>ppt_h</p:attrName>
                                        </p:attrNameLst>
                                      </p:cBhvr>
                                      <p:tavLst>
                                        <p:tav tm="0">
                                          <p:val>
                                            <p:fltVal val="0"/>
                                          </p:val>
                                        </p:tav>
                                        <p:tav tm="100000">
                                          <p:val>
                                            <p:strVal val="#ppt_h"/>
                                          </p:val>
                                        </p:tav>
                                      </p:tavLst>
                                    </p:anim>
                                    <p:animEffect transition="in" filter="fade">
                                      <p:cBhvr>
                                        <p:cTn id="318" dur="500"/>
                                        <p:tgtEl>
                                          <p:spTgt spid="186"/>
                                        </p:tgtEl>
                                      </p:cBhvr>
                                    </p:animEffect>
                                  </p:childTnLst>
                                </p:cTn>
                              </p:par>
                              <p:par>
                                <p:cTn id="319" presetID="53" presetClass="entr" presetSubtype="16" fill="hold" nodeType="withEffect">
                                  <p:stCondLst>
                                    <p:cond delay="2500"/>
                                  </p:stCondLst>
                                  <p:childTnLst>
                                    <p:set>
                                      <p:cBhvr>
                                        <p:cTn id="320" dur="1" fill="hold">
                                          <p:stCondLst>
                                            <p:cond delay="0"/>
                                          </p:stCondLst>
                                        </p:cTn>
                                        <p:tgtEl>
                                          <p:spTgt spid="9"/>
                                        </p:tgtEl>
                                        <p:attrNameLst>
                                          <p:attrName>style.visibility</p:attrName>
                                        </p:attrNameLst>
                                      </p:cBhvr>
                                      <p:to>
                                        <p:strVal val="visible"/>
                                      </p:to>
                                    </p:set>
                                    <p:anim calcmode="lin" valueType="num">
                                      <p:cBhvr>
                                        <p:cTn id="321" dur="500" fill="hold"/>
                                        <p:tgtEl>
                                          <p:spTgt spid="9"/>
                                        </p:tgtEl>
                                        <p:attrNameLst>
                                          <p:attrName>ppt_w</p:attrName>
                                        </p:attrNameLst>
                                      </p:cBhvr>
                                      <p:tavLst>
                                        <p:tav tm="0">
                                          <p:val>
                                            <p:fltVal val="0"/>
                                          </p:val>
                                        </p:tav>
                                        <p:tav tm="100000">
                                          <p:val>
                                            <p:strVal val="#ppt_w"/>
                                          </p:val>
                                        </p:tav>
                                      </p:tavLst>
                                    </p:anim>
                                    <p:anim calcmode="lin" valueType="num">
                                      <p:cBhvr>
                                        <p:cTn id="322" dur="500" fill="hold"/>
                                        <p:tgtEl>
                                          <p:spTgt spid="9"/>
                                        </p:tgtEl>
                                        <p:attrNameLst>
                                          <p:attrName>ppt_h</p:attrName>
                                        </p:attrNameLst>
                                      </p:cBhvr>
                                      <p:tavLst>
                                        <p:tav tm="0">
                                          <p:val>
                                            <p:fltVal val="0"/>
                                          </p:val>
                                        </p:tav>
                                        <p:tav tm="100000">
                                          <p:val>
                                            <p:strVal val="#ppt_h"/>
                                          </p:val>
                                        </p:tav>
                                      </p:tavLst>
                                    </p:anim>
                                    <p:animEffect transition="in" filter="fade">
                                      <p:cBhvr>
                                        <p:cTn id="323" dur="500"/>
                                        <p:tgtEl>
                                          <p:spTgt spid="9"/>
                                        </p:tgtEl>
                                      </p:cBhvr>
                                    </p:animEffect>
                                  </p:childTnLst>
                                </p:cTn>
                              </p:par>
                              <p:par>
                                <p:cTn id="324" presetID="53" presetClass="entr" presetSubtype="16" fill="hold" nodeType="withEffect">
                                  <p:stCondLst>
                                    <p:cond delay="2500"/>
                                  </p:stCondLst>
                                  <p:childTnLst>
                                    <p:set>
                                      <p:cBhvr>
                                        <p:cTn id="325" dur="1" fill="hold">
                                          <p:stCondLst>
                                            <p:cond delay="0"/>
                                          </p:stCondLst>
                                        </p:cTn>
                                        <p:tgtEl>
                                          <p:spTgt spid="188"/>
                                        </p:tgtEl>
                                        <p:attrNameLst>
                                          <p:attrName>style.visibility</p:attrName>
                                        </p:attrNameLst>
                                      </p:cBhvr>
                                      <p:to>
                                        <p:strVal val="visible"/>
                                      </p:to>
                                    </p:set>
                                    <p:anim calcmode="lin" valueType="num">
                                      <p:cBhvr>
                                        <p:cTn id="326" dur="500" fill="hold"/>
                                        <p:tgtEl>
                                          <p:spTgt spid="188"/>
                                        </p:tgtEl>
                                        <p:attrNameLst>
                                          <p:attrName>ppt_w</p:attrName>
                                        </p:attrNameLst>
                                      </p:cBhvr>
                                      <p:tavLst>
                                        <p:tav tm="0">
                                          <p:val>
                                            <p:fltVal val="0"/>
                                          </p:val>
                                        </p:tav>
                                        <p:tav tm="100000">
                                          <p:val>
                                            <p:strVal val="#ppt_w"/>
                                          </p:val>
                                        </p:tav>
                                      </p:tavLst>
                                    </p:anim>
                                    <p:anim calcmode="lin" valueType="num">
                                      <p:cBhvr>
                                        <p:cTn id="327" dur="500" fill="hold"/>
                                        <p:tgtEl>
                                          <p:spTgt spid="188"/>
                                        </p:tgtEl>
                                        <p:attrNameLst>
                                          <p:attrName>ppt_h</p:attrName>
                                        </p:attrNameLst>
                                      </p:cBhvr>
                                      <p:tavLst>
                                        <p:tav tm="0">
                                          <p:val>
                                            <p:fltVal val="0"/>
                                          </p:val>
                                        </p:tav>
                                        <p:tav tm="100000">
                                          <p:val>
                                            <p:strVal val="#ppt_h"/>
                                          </p:val>
                                        </p:tav>
                                      </p:tavLst>
                                    </p:anim>
                                    <p:animEffect transition="in" filter="fade">
                                      <p:cBhvr>
                                        <p:cTn id="328" dur="500"/>
                                        <p:tgtEl>
                                          <p:spTgt spid="188"/>
                                        </p:tgtEl>
                                      </p:cBhvr>
                                    </p:animEffect>
                                  </p:childTnLst>
                                </p:cTn>
                              </p:par>
                              <p:par>
                                <p:cTn id="329" presetID="53" presetClass="entr" presetSubtype="16" fill="hold" grpId="0" nodeType="withEffect">
                                  <p:stCondLst>
                                    <p:cond delay="2500"/>
                                  </p:stCondLst>
                                  <p:childTnLst>
                                    <p:set>
                                      <p:cBhvr>
                                        <p:cTn id="330" dur="1" fill="hold">
                                          <p:stCondLst>
                                            <p:cond delay="0"/>
                                          </p:stCondLst>
                                        </p:cTn>
                                        <p:tgtEl>
                                          <p:spTgt spid="218"/>
                                        </p:tgtEl>
                                        <p:attrNameLst>
                                          <p:attrName>style.visibility</p:attrName>
                                        </p:attrNameLst>
                                      </p:cBhvr>
                                      <p:to>
                                        <p:strVal val="visible"/>
                                      </p:to>
                                    </p:set>
                                    <p:anim calcmode="lin" valueType="num">
                                      <p:cBhvr>
                                        <p:cTn id="331" dur="500" fill="hold"/>
                                        <p:tgtEl>
                                          <p:spTgt spid="218"/>
                                        </p:tgtEl>
                                        <p:attrNameLst>
                                          <p:attrName>ppt_w</p:attrName>
                                        </p:attrNameLst>
                                      </p:cBhvr>
                                      <p:tavLst>
                                        <p:tav tm="0">
                                          <p:val>
                                            <p:fltVal val="0"/>
                                          </p:val>
                                        </p:tav>
                                        <p:tav tm="100000">
                                          <p:val>
                                            <p:strVal val="#ppt_w"/>
                                          </p:val>
                                        </p:tav>
                                      </p:tavLst>
                                    </p:anim>
                                    <p:anim calcmode="lin" valueType="num">
                                      <p:cBhvr>
                                        <p:cTn id="332" dur="500" fill="hold"/>
                                        <p:tgtEl>
                                          <p:spTgt spid="218"/>
                                        </p:tgtEl>
                                        <p:attrNameLst>
                                          <p:attrName>ppt_h</p:attrName>
                                        </p:attrNameLst>
                                      </p:cBhvr>
                                      <p:tavLst>
                                        <p:tav tm="0">
                                          <p:val>
                                            <p:fltVal val="0"/>
                                          </p:val>
                                        </p:tav>
                                        <p:tav tm="100000">
                                          <p:val>
                                            <p:strVal val="#ppt_h"/>
                                          </p:val>
                                        </p:tav>
                                      </p:tavLst>
                                    </p:anim>
                                    <p:animEffect transition="in" filter="fade">
                                      <p:cBhvr>
                                        <p:cTn id="333" dur="500"/>
                                        <p:tgtEl>
                                          <p:spTgt spid="218"/>
                                        </p:tgtEl>
                                      </p:cBhvr>
                                    </p:animEffect>
                                  </p:childTnLst>
                                </p:cTn>
                              </p:par>
                              <p:par>
                                <p:cTn id="334" presetID="53" presetClass="entr" presetSubtype="16" fill="hold" nodeType="withEffect">
                                  <p:stCondLst>
                                    <p:cond delay="2500"/>
                                  </p:stCondLst>
                                  <p:childTnLst>
                                    <p:set>
                                      <p:cBhvr>
                                        <p:cTn id="335" dur="1" fill="hold">
                                          <p:stCondLst>
                                            <p:cond delay="0"/>
                                          </p:stCondLst>
                                        </p:cTn>
                                        <p:tgtEl>
                                          <p:spTgt spid="191"/>
                                        </p:tgtEl>
                                        <p:attrNameLst>
                                          <p:attrName>style.visibility</p:attrName>
                                        </p:attrNameLst>
                                      </p:cBhvr>
                                      <p:to>
                                        <p:strVal val="visible"/>
                                      </p:to>
                                    </p:set>
                                    <p:anim calcmode="lin" valueType="num">
                                      <p:cBhvr>
                                        <p:cTn id="336" dur="500" fill="hold"/>
                                        <p:tgtEl>
                                          <p:spTgt spid="191"/>
                                        </p:tgtEl>
                                        <p:attrNameLst>
                                          <p:attrName>ppt_w</p:attrName>
                                        </p:attrNameLst>
                                      </p:cBhvr>
                                      <p:tavLst>
                                        <p:tav tm="0">
                                          <p:val>
                                            <p:fltVal val="0"/>
                                          </p:val>
                                        </p:tav>
                                        <p:tav tm="100000">
                                          <p:val>
                                            <p:strVal val="#ppt_w"/>
                                          </p:val>
                                        </p:tav>
                                      </p:tavLst>
                                    </p:anim>
                                    <p:anim calcmode="lin" valueType="num">
                                      <p:cBhvr>
                                        <p:cTn id="337" dur="500" fill="hold"/>
                                        <p:tgtEl>
                                          <p:spTgt spid="191"/>
                                        </p:tgtEl>
                                        <p:attrNameLst>
                                          <p:attrName>ppt_h</p:attrName>
                                        </p:attrNameLst>
                                      </p:cBhvr>
                                      <p:tavLst>
                                        <p:tav tm="0">
                                          <p:val>
                                            <p:fltVal val="0"/>
                                          </p:val>
                                        </p:tav>
                                        <p:tav tm="100000">
                                          <p:val>
                                            <p:strVal val="#ppt_h"/>
                                          </p:val>
                                        </p:tav>
                                      </p:tavLst>
                                    </p:anim>
                                    <p:animEffect transition="in" filter="fade">
                                      <p:cBhvr>
                                        <p:cTn id="338" dur="500"/>
                                        <p:tgtEl>
                                          <p:spTgt spid="191"/>
                                        </p:tgtEl>
                                      </p:cBhvr>
                                    </p:animEffect>
                                  </p:childTnLst>
                                </p:cTn>
                              </p:par>
                              <p:par>
                                <p:cTn id="339" presetID="53" presetClass="entr" presetSubtype="16" fill="hold" grpId="0" nodeType="withEffect">
                                  <p:stCondLst>
                                    <p:cond delay="2500"/>
                                  </p:stCondLst>
                                  <p:childTnLst>
                                    <p:set>
                                      <p:cBhvr>
                                        <p:cTn id="340" dur="1" fill="hold">
                                          <p:stCondLst>
                                            <p:cond delay="0"/>
                                          </p:stCondLst>
                                        </p:cTn>
                                        <p:tgtEl>
                                          <p:spTgt spid="135"/>
                                        </p:tgtEl>
                                        <p:attrNameLst>
                                          <p:attrName>style.visibility</p:attrName>
                                        </p:attrNameLst>
                                      </p:cBhvr>
                                      <p:to>
                                        <p:strVal val="visible"/>
                                      </p:to>
                                    </p:set>
                                    <p:anim calcmode="lin" valueType="num">
                                      <p:cBhvr>
                                        <p:cTn id="341" dur="500" fill="hold"/>
                                        <p:tgtEl>
                                          <p:spTgt spid="135"/>
                                        </p:tgtEl>
                                        <p:attrNameLst>
                                          <p:attrName>ppt_w</p:attrName>
                                        </p:attrNameLst>
                                      </p:cBhvr>
                                      <p:tavLst>
                                        <p:tav tm="0">
                                          <p:val>
                                            <p:fltVal val="0"/>
                                          </p:val>
                                        </p:tav>
                                        <p:tav tm="100000">
                                          <p:val>
                                            <p:strVal val="#ppt_w"/>
                                          </p:val>
                                        </p:tav>
                                      </p:tavLst>
                                    </p:anim>
                                    <p:anim calcmode="lin" valueType="num">
                                      <p:cBhvr>
                                        <p:cTn id="342" dur="500" fill="hold"/>
                                        <p:tgtEl>
                                          <p:spTgt spid="135"/>
                                        </p:tgtEl>
                                        <p:attrNameLst>
                                          <p:attrName>ppt_h</p:attrName>
                                        </p:attrNameLst>
                                      </p:cBhvr>
                                      <p:tavLst>
                                        <p:tav tm="0">
                                          <p:val>
                                            <p:fltVal val="0"/>
                                          </p:val>
                                        </p:tav>
                                        <p:tav tm="100000">
                                          <p:val>
                                            <p:strVal val="#ppt_h"/>
                                          </p:val>
                                        </p:tav>
                                      </p:tavLst>
                                    </p:anim>
                                    <p:animEffect transition="in" filter="fade">
                                      <p:cBhvr>
                                        <p:cTn id="343" dur="500"/>
                                        <p:tgtEl>
                                          <p:spTgt spid="135"/>
                                        </p:tgtEl>
                                      </p:cBhvr>
                                    </p:animEffect>
                                  </p:childTnLst>
                                </p:cTn>
                              </p:par>
                              <p:par>
                                <p:cTn id="344" presetID="8" presetClass="emph" presetSubtype="0" repeatCount="0" fill="hold" grpId="1" nodeType="withEffect">
                                  <p:stCondLst>
                                    <p:cond delay="2500"/>
                                  </p:stCondLst>
                                  <p:childTnLst>
                                    <p:animRot by="21600000">
                                      <p:cBhvr>
                                        <p:cTn id="345" dur="1500" fill="hold"/>
                                        <p:tgtEl>
                                          <p:spTgt spid="135"/>
                                        </p:tgtEl>
                                        <p:attrNameLst>
                                          <p:attrName>r</p:attrName>
                                        </p:attrNameLst>
                                      </p:cBhvr>
                                    </p:animRot>
                                  </p:childTnLst>
                                </p:cTn>
                              </p:par>
                            </p:childTnLst>
                          </p:cTn>
                        </p:par>
                        <p:par>
                          <p:cTn id="346" fill="hold">
                            <p:stCondLst>
                              <p:cond delay="4950"/>
                            </p:stCondLst>
                            <p:childTnLst>
                              <p:par>
                                <p:cTn id="347" presetID="21" presetClass="entr" presetSubtype="1" fill="hold" grpId="0" nodeType="afterEffect">
                                  <p:stCondLst>
                                    <p:cond delay="0"/>
                                  </p:stCondLst>
                                  <p:childTnLst>
                                    <p:set>
                                      <p:cBhvr>
                                        <p:cTn id="348" dur="1" fill="hold">
                                          <p:stCondLst>
                                            <p:cond delay="0"/>
                                          </p:stCondLst>
                                        </p:cTn>
                                        <p:tgtEl>
                                          <p:spTgt spid="65"/>
                                        </p:tgtEl>
                                        <p:attrNameLst>
                                          <p:attrName>style.visibility</p:attrName>
                                        </p:attrNameLst>
                                      </p:cBhvr>
                                      <p:to>
                                        <p:strVal val="visible"/>
                                      </p:to>
                                    </p:set>
                                    <p:animEffect transition="in" filter="wheel(1)">
                                      <p:cBhvr>
                                        <p:cTn id="349" dur="1000"/>
                                        <p:tgtEl>
                                          <p:spTgt spid="65"/>
                                        </p:tgtEl>
                                      </p:cBhvr>
                                    </p:animEffect>
                                  </p:childTnLst>
                                </p:cTn>
                              </p:par>
                              <p:par>
                                <p:cTn id="350" presetID="22" presetClass="entr" presetSubtype="8" fill="hold" grpId="0" nodeType="withEffect">
                                  <p:stCondLst>
                                    <p:cond delay="0"/>
                                  </p:stCondLst>
                                  <p:iterate type="wd">
                                    <p:tmPct val="10000"/>
                                  </p:iterate>
                                  <p:childTnLst>
                                    <p:set>
                                      <p:cBhvr>
                                        <p:cTn id="351" dur="1" fill="hold">
                                          <p:stCondLst>
                                            <p:cond delay="0"/>
                                          </p:stCondLst>
                                        </p:cTn>
                                        <p:tgtEl>
                                          <p:spTgt spid="66"/>
                                        </p:tgtEl>
                                        <p:attrNameLst>
                                          <p:attrName>style.visibility</p:attrName>
                                        </p:attrNameLst>
                                      </p:cBhvr>
                                      <p:to>
                                        <p:strVal val="visible"/>
                                      </p:to>
                                    </p:set>
                                    <p:animEffect transition="in" filter="wipe(left)">
                                      <p:cBhvr>
                                        <p:cTn id="352" dur="500"/>
                                        <p:tgtEl>
                                          <p:spTgt spid="66"/>
                                        </p:tgtEl>
                                      </p:cBhvr>
                                    </p:animEffect>
                                  </p:childTnLst>
                                </p:cTn>
                              </p:par>
                            </p:childTnLst>
                          </p:cTn>
                        </p:par>
                        <p:par>
                          <p:cTn id="353" fill="hold">
                            <p:stCondLst>
                              <p:cond delay="6600"/>
                            </p:stCondLst>
                            <p:childTnLst>
                              <p:par>
                                <p:cTn id="354" presetID="31" presetClass="entr" presetSubtype="0" fill="hold" nodeType="afterEffect">
                                  <p:stCondLst>
                                    <p:cond delay="0"/>
                                  </p:stCondLst>
                                  <p:childTnLst>
                                    <p:set>
                                      <p:cBhvr>
                                        <p:cTn id="355" dur="1" fill="hold">
                                          <p:stCondLst>
                                            <p:cond delay="0"/>
                                          </p:stCondLst>
                                        </p:cTn>
                                        <p:tgtEl>
                                          <p:spTgt spid="16"/>
                                        </p:tgtEl>
                                        <p:attrNameLst>
                                          <p:attrName>style.visibility</p:attrName>
                                        </p:attrNameLst>
                                      </p:cBhvr>
                                      <p:to>
                                        <p:strVal val="visible"/>
                                      </p:to>
                                    </p:set>
                                    <p:anim calcmode="lin" valueType="num">
                                      <p:cBhvr>
                                        <p:cTn id="356" dur="500" fill="hold"/>
                                        <p:tgtEl>
                                          <p:spTgt spid="16"/>
                                        </p:tgtEl>
                                        <p:attrNameLst>
                                          <p:attrName>ppt_w</p:attrName>
                                        </p:attrNameLst>
                                      </p:cBhvr>
                                      <p:tavLst>
                                        <p:tav tm="0">
                                          <p:val>
                                            <p:fltVal val="0"/>
                                          </p:val>
                                        </p:tav>
                                        <p:tav tm="100000">
                                          <p:val>
                                            <p:strVal val="#ppt_w"/>
                                          </p:val>
                                        </p:tav>
                                      </p:tavLst>
                                    </p:anim>
                                    <p:anim calcmode="lin" valueType="num">
                                      <p:cBhvr>
                                        <p:cTn id="357" dur="500" fill="hold"/>
                                        <p:tgtEl>
                                          <p:spTgt spid="16"/>
                                        </p:tgtEl>
                                        <p:attrNameLst>
                                          <p:attrName>ppt_h</p:attrName>
                                        </p:attrNameLst>
                                      </p:cBhvr>
                                      <p:tavLst>
                                        <p:tav tm="0">
                                          <p:val>
                                            <p:fltVal val="0"/>
                                          </p:val>
                                        </p:tav>
                                        <p:tav tm="100000">
                                          <p:val>
                                            <p:strVal val="#ppt_h"/>
                                          </p:val>
                                        </p:tav>
                                      </p:tavLst>
                                    </p:anim>
                                    <p:anim calcmode="lin" valueType="num">
                                      <p:cBhvr>
                                        <p:cTn id="358" dur="500" fill="hold"/>
                                        <p:tgtEl>
                                          <p:spTgt spid="16"/>
                                        </p:tgtEl>
                                        <p:attrNameLst>
                                          <p:attrName>style.rotation</p:attrName>
                                        </p:attrNameLst>
                                      </p:cBhvr>
                                      <p:tavLst>
                                        <p:tav tm="0">
                                          <p:val>
                                            <p:fltVal val="90"/>
                                          </p:val>
                                        </p:tav>
                                        <p:tav tm="100000">
                                          <p:val>
                                            <p:fltVal val="0"/>
                                          </p:val>
                                        </p:tav>
                                      </p:tavLst>
                                    </p:anim>
                                    <p:animEffect transition="in" filter="fade">
                                      <p:cBhvr>
                                        <p:cTn id="3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65" grpId="0" animBg="1"/>
      <p:bldP spid="66" grpId="0"/>
      <p:bldP spid="93" grpId="0" animBg="1"/>
      <p:bldP spid="93" grpId="1" animBg="1"/>
      <p:bldP spid="102" grpId="0" animBg="1"/>
      <p:bldP spid="103" grpId="0" animBg="1"/>
      <p:bldP spid="104" grpId="0" animBg="1"/>
      <p:bldP spid="109" grpId="0" animBg="1"/>
      <p:bldP spid="110" grpId="0" animBg="1"/>
      <p:bldP spid="111" grpId="0"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77" grpId="0" animBg="1"/>
      <p:bldP spid="178" grpId="0" animBg="1"/>
      <p:bldP spid="183" grpId="0" animBg="1"/>
      <p:bldP spid="199" grpId="0" animBg="1"/>
      <p:bldP spid="200" grpId="0" animBg="1"/>
      <p:bldP spid="201" grpId="0" animBg="1"/>
      <p:bldP spid="202" grpId="0" animBg="1"/>
      <p:bldP spid="203" grpId="0" animBg="1"/>
      <p:bldP spid="204" grpId="0" animBg="1"/>
      <p:bldP spid="205" grpId="0" animBg="1"/>
      <p:bldP spid="206" grpId="0" animBg="1"/>
      <p:bldP spid="212" grpId="0" animBg="1"/>
      <p:bldP spid="212" grpId="1" animBg="1"/>
      <p:bldP spid="213" grpId="0" animBg="1"/>
      <p:bldP spid="213" grpId="1" animBg="1"/>
      <p:bldP spid="214" grpId="0" animBg="1"/>
      <p:bldP spid="215" grpId="0" animBg="1"/>
      <p:bldP spid="216" grpId="0" animBg="1"/>
      <p:bldP spid="217" grpId="0" animBg="1"/>
      <p:bldP spid="218" grpId="0" animBg="1"/>
      <p:bldP spid="219" grpId="0" animBg="1"/>
      <p:bldP spid="220" grpId="0" animBg="1"/>
      <p:bldP spid="222" grpId="0" animBg="1"/>
      <p:bldP spid="223" grpId="0" animBg="1"/>
      <p:bldP spid="223" grpId="1" animBg="1"/>
      <p:bldP spid="224" grpId="0" animBg="1"/>
      <p:bldP spid="224" grpId="1" animBg="1"/>
      <p:bldP spid="225" grpId="0" animBg="1"/>
      <p:bldP spid="230" grpId="0" animBg="1"/>
      <p:bldP spid="185" grpId="0" animBg="1"/>
      <p:bldP spid="1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C4048B-A5BE-034F-9AB6-3A250F423C86}"/>
              </a:ext>
            </a:extLst>
          </p:cNvPr>
          <p:cNvGrpSpPr/>
          <p:nvPr/>
        </p:nvGrpSpPr>
        <p:grpSpPr>
          <a:xfrm>
            <a:off x="6800193" y="2392339"/>
            <a:ext cx="3069541" cy="2988370"/>
            <a:chOff x="11155097" y="6181139"/>
            <a:chExt cx="3069541" cy="2988370"/>
          </a:xfrm>
        </p:grpSpPr>
        <p:grpSp>
          <p:nvGrpSpPr>
            <p:cNvPr id="85" name="Group 84">
              <a:extLst>
                <a:ext uri="{FF2B5EF4-FFF2-40B4-BE49-F238E27FC236}">
                  <a16:creationId xmlns:a16="http://schemas.microsoft.com/office/drawing/2014/main" id="{530BFC3D-53DC-4245-8562-59FE093ECA17}"/>
                </a:ext>
              </a:extLst>
            </p:cNvPr>
            <p:cNvGrpSpPr/>
            <p:nvPr/>
          </p:nvGrpSpPr>
          <p:grpSpPr>
            <a:xfrm>
              <a:off x="12838001" y="6181139"/>
              <a:ext cx="1123582" cy="521555"/>
              <a:chOff x="10648657" y="5186136"/>
              <a:chExt cx="1243840" cy="577377"/>
            </a:xfrm>
          </p:grpSpPr>
          <p:sp>
            <p:nvSpPr>
              <p:cNvPr id="86" name="Rounded Rectangle 85">
                <a:extLst>
                  <a:ext uri="{FF2B5EF4-FFF2-40B4-BE49-F238E27FC236}">
                    <a16:creationId xmlns:a16="http://schemas.microsoft.com/office/drawing/2014/main" id="{B5BAA57D-87AD-8B4B-ACE0-4AD21CB8E233}"/>
                  </a:ext>
                </a:extLst>
              </p:cNvPr>
              <p:cNvSpPr/>
              <p:nvPr/>
            </p:nvSpPr>
            <p:spPr bwMode="auto">
              <a:xfrm>
                <a:off x="10648657" y="5186136"/>
                <a:ext cx="1243840" cy="57737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Rounded Rectangle 86">
                <a:extLst>
                  <a:ext uri="{FF2B5EF4-FFF2-40B4-BE49-F238E27FC236}">
                    <a16:creationId xmlns:a16="http://schemas.microsoft.com/office/drawing/2014/main" id="{B540EBBB-DF3A-FC4E-BFE9-DB7B3B99D117}"/>
                  </a:ext>
                </a:extLst>
              </p:cNvPr>
              <p:cNvSpPr/>
              <p:nvPr/>
            </p:nvSpPr>
            <p:spPr bwMode="auto">
              <a:xfrm>
                <a:off x="10747067" y="5371173"/>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8" name="Rounded Rectangle 87">
                <a:extLst>
                  <a:ext uri="{FF2B5EF4-FFF2-40B4-BE49-F238E27FC236}">
                    <a16:creationId xmlns:a16="http://schemas.microsoft.com/office/drawing/2014/main" id="{3B75AE94-8028-4043-8425-7EC83D178C13}"/>
                  </a:ext>
                </a:extLst>
              </p:cNvPr>
              <p:cNvSpPr/>
              <p:nvPr/>
            </p:nvSpPr>
            <p:spPr bwMode="auto">
              <a:xfrm>
                <a:off x="10752407" y="5522522"/>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98" name="Group 97">
              <a:extLst>
                <a:ext uri="{FF2B5EF4-FFF2-40B4-BE49-F238E27FC236}">
                  <a16:creationId xmlns:a16="http://schemas.microsoft.com/office/drawing/2014/main" id="{BFDAF2CA-1F0B-7442-9E7E-BE4EF1FDF1A7}"/>
                </a:ext>
              </a:extLst>
            </p:cNvPr>
            <p:cNvGrpSpPr/>
            <p:nvPr/>
          </p:nvGrpSpPr>
          <p:grpSpPr>
            <a:xfrm>
              <a:off x="11155097" y="6538250"/>
              <a:ext cx="641598" cy="297823"/>
              <a:chOff x="10648657" y="5186136"/>
              <a:chExt cx="1243840" cy="577377"/>
            </a:xfrm>
          </p:grpSpPr>
          <p:sp>
            <p:nvSpPr>
              <p:cNvPr id="99" name="Rounded Rectangle 98">
                <a:extLst>
                  <a:ext uri="{FF2B5EF4-FFF2-40B4-BE49-F238E27FC236}">
                    <a16:creationId xmlns:a16="http://schemas.microsoft.com/office/drawing/2014/main" id="{0E9E7055-B062-6648-A538-CC0B92527DFB}"/>
                  </a:ext>
                </a:extLst>
              </p:cNvPr>
              <p:cNvSpPr/>
              <p:nvPr/>
            </p:nvSpPr>
            <p:spPr bwMode="auto">
              <a:xfrm>
                <a:off x="10648657" y="5186136"/>
                <a:ext cx="1243840" cy="57737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0" name="Rounded Rectangle 99">
                <a:extLst>
                  <a:ext uri="{FF2B5EF4-FFF2-40B4-BE49-F238E27FC236}">
                    <a16:creationId xmlns:a16="http://schemas.microsoft.com/office/drawing/2014/main" id="{8FD7AA8B-35B8-A84C-B6DF-B6C901817DCB}"/>
                  </a:ext>
                </a:extLst>
              </p:cNvPr>
              <p:cNvSpPr/>
              <p:nvPr/>
            </p:nvSpPr>
            <p:spPr bwMode="auto">
              <a:xfrm>
                <a:off x="10747067" y="5371173"/>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1" name="Rounded Rectangle 100">
                <a:extLst>
                  <a:ext uri="{FF2B5EF4-FFF2-40B4-BE49-F238E27FC236}">
                    <a16:creationId xmlns:a16="http://schemas.microsoft.com/office/drawing/2014/main" id="{8B2D259A-3D90-9D49-8C99-8F1E9CA129A5}"/>
                  </a:ext>
                </a:extLst>
              </p:cNvPr>
              <p:cNvSpPr/>
              <p:nvPr/>
            </p:nvSpPr>
            <p:spPr bwMode="auto">
              <a:xfrm>
                <a:off x="10752407" y="5522522"/>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103" name="Freeform 232">
              <a:extLst>
                <a:ext uri="{FF2B5EF4-FFF2-40B4-BE49-F238E27FC236}">
                  <a16:creationId xmlns:a16="http://schemas.microsoft.com/office/drawing/2014/main" id="{A1918F42-C9BE-C544-9245-3860D8CF5409}"/>
                </a:ext>
              </a:extLst>
            </p:cNvPr>
            <p:cNvSpPr>
              <a:spLocks/>
            </p:cNvSpPr>
            <p:nvPr/>
          </p:nvSpPr>
          <p:spPr bwMode="auto">
            <a:xfrm>
              <a:off x="12349855" y="7492075"/>
              <a:ext cx="817574" cy="451075"/>
            </a:xfrm>
            <a:custGeom>
              <a:avLst/>
              <a:gdLst>
                <a:gd name="T0" fmla="*/ 93 w 93"/>
                <a:gd name="T1" fmla="*/ 51 h 51"/>
                <a:gd name="T2" fmla="*/ 93 w 93"/>
                <a:gd name="T3" fmla="*/ 51 h 51"/>
                <a:gd name="T4" fmla="*/ 93 w 93"/>
                <a:gd name="T5" fmla="*/ 19 h 51"/>
                <a:gd name="T6" fmla="*/ 91 w 93"/>
                <a:gd name="T7" fmla="*/ 12 h 51"/>
                <a:gd name="T8" fmla="*/ 87 w 93"/>
                <a:gd name="T9" fmla="*/ 6 h 51"/>
                <a:gd name="T10" fmla="*/ 81 w 93"/>
                <a:gd name="T11" fmla="*/ 2 h 51"/>
                <a:gd name="T12" fmla="*/ 74 w 93"/>
                <a:gd name="T13" fmla="*/ 0 h 51"/>
                <a:gd name="T14" fmla="*/ 18 w 93"/>
                <a:gd name="T15" fmla="*/ 0 h 51"/>
                <a:gd name="T16" fmla="*/ 11 w 93"/>
                <a:gd name="T17" fmla="*/ 2 h 51"/>
                <a:gd name="T18" fmla="*/ 6 w 93"/>
                <a:gd name="T19" fmla="*/ 6 h 51"/>
                <a:gd name="T20" fmla="*/ 1 w 93"/>
                <a:gd name="T21" fmla="*/ 12 h 51"/>
                <a:gd name="T22" fmla="*/ 0 w 93"/>
                <a:gd name="T23" fmla="*/ 19 h 51"/>
                <a:gd name="T24" fmla="*/ 0 w 93"/>
                <a:gd name="T25" fmla="*/ 51 h 51"/>
                <a:gd name="T26" fmla="*/ 48 w 93"/>
                <a:gd name="T27" fmla="*/ 49 h 51"/>
                <a:gd name="T28" fmla="*/ 93 w 93"/>
                <a:gd name="T2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51">
                  <a:moveTo>
                    <a:pt x="93" y="51"/>
                  </a:moveTo>
                  <a:lnTo>
                    <a:pt x="93" y="51"/>
                  </a:lnTo>
                  <a:lnTo>
                    <a:pt x="93" y="19"/>
                  </a:lnTo>
                  <a:cubicBezTo>
                    <a:pt x="93" y="17"/>
                    <a:pt x="92" y="14"/>
                    <a:pt x="91" y="12"/>
                  </a:cubicBezTo>
                  <a:cubicBezTo>
                    <a:pt x="90" y="10"/>
                    <a:pt x="89" y="8"/>
                    <a:pt x="87" y="6"/>
                  </a:cubicBezTo>
                  <a:cubicBezTo>
                    <a:pt x="85" y="4"/>
                    <a:pt x="83" y="3"/>
                    <a:pt x="81" y="2"/>
                  </a:cubicBezTo>
                  <a:cubicBezTo>
                    <a:pt x="78" y="1"/>
                    <a:pt x="76" y="0"/>
                    <a:pt x="74" y="0"/>
                  </a:cubicBezTo>
                  <a:lnTo>
                    <a:pt x="18" y="0"/>
                  </a:lnTo>
                  <a:cubicBezTo>
                    <a:pt x="16" y="0"/>
                    <a:pt x="14" y="1"/>
                    <a:pt x="11" y="2"/>
                  </a:cubicBezTo>
                  <a:cubicBezTo>
                    <a:pt x="9" y="3"/>
                    <a:pt x="7" y="4"/>
                    <a:pt x="6" y="6"/>
                  </a:cubicBezTo>
                  <a:cubicBezTo>
                    <a:pt x="4" y="8"/>
                    <a:pt x="2" y="10"/>
                    <a:pt x="1" y="12"/>
                  </a:cubicBezTo>
                  <a:cubicBezTo>
                    <a:pt x="0" y="14"/>
                    <a:pt x="0" y="17"/>
                    <a:pt x="0" y="19"/>
                  </a:cubicBezTo>
                  <a:lnTo>
                    <a:pt x="0" y="51"/>
                  </a:lnTo>
                  <a:cubicBezTo>
                    <a:pt x="16" y="49"/>
                    <a:pt x="32" y="49"/>
                    <a:pt x="48" y="49"/>
                  </a:cubicBezTo>
                  <a:cubicBezTo>
                    <a:pt x="63" y="49"/>
                    <a:pt x="78" y="49"/>
                    <a:pt x="93" y="51"/>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33">
              <a:extLst>
                <a:ext uri="{FF2B5EF4-FFF2-40B4-BE49-F238E27FC236}">
                  <a16:creationId xmlns:a16="http://schemas.microsoft.com/office/drawing/2014/main" id="{4CE721FE-7F9D-2544-B5F7-5EB107593213}"/>
                </a:ext>
              </a:extLst>
            </p:cNvPr>
            <p:cNvSpPr>
              <a:spLocks/>
            </p:cNvSpPr>
            <p:nvPr/>
          </p:nvSpPr>
          <p:spPr bwMode="auto">
            <a:xfrm>
              <a:off x="12519009" y="6914135"/>
              <a:ext cx="479268" cy="451075"/>
            </a:xfrm>
            <a:custGeom>
              <a:avLst/>
              <a:gdLst>
                <a:gd name="T0" fmla="*/ 27 w 54"/>
                <a:gd name="T1" fmla="*/ 53 h 53"/>
                <a:gd name="T2" fmla="*/ 27 w 54"/>
                <a:gd name="T3" fmla="*/ 53 h 53"/>
                <a:gd name="T4" fmla="*/ 54 w 54"/>
                <a:gd name="T5" fmla="*/ 26 h 53"/>
                <a:gd name="T6" fmla="*/ 27 w 54"/>
                <a:gd name="T7" fmla="*/ 0 h 53"/>
                <a:gd name="T8" fmla="*/ 0 w 54"/>
                <a:gd name="T9" fmla="*/ 26 h 53"/>
                <a:gd name="T10" fmla="*/ 27 w 54"/>
                <a:gd name="T11" fmla="*/ 53 h 53"/>
              </a:gdLst>
              <a:ahLst/>
              <a:cxnLst>
                <a:cxn ang="0">
                  <a:pos x="T0" y="T1"/>
                </a:cxn>
                <a:cxn ang="0">
                  <a:pos x="T2" y="T3"/>
                </a:cxn>
                <a:cxn ang="0">
                  <a:pos x="T4" y="T5"/>
                </a:cxn>
                <a:cxn ang="0">
                  <a:pos x="T6" y="T7"/>
                </a:cxn>
                <a:cxn ang="0">
                  <a:pos x="T8" y="T9"/>
                </a:cxn>
                <a:cxn ang="0">
                  <a:pos x="T10" y="T11"/>
                </a:cxn>
              </a:cxnLst>
              <a:rect l="0" t="0" r="r" b="b"/>
              <a:pathLst>
                <a:path w="54" h="53">
                  <a:moveTo>
                    <a:pt x="27" y="53"/>
                  </a:moveTo>
                  <a:lnTo>
                    <a:pt x="27" y="53"/>
                  </a:lnTo>
                  <a:cubicBezTo>
                    <a:pt x="42" y="53"/>
                    <a:pt x="54" y="41"/>
                    <a:pt x="54" y="26"/>
                  </a:cubicBezTo>
                  <a:cubicBezTo>
                    <a:pt x="54" y="11"/>
                    <a:pt x="42" y="0"/>
                    <a:pt x="27" y="0"/>
                  </a:cubicBezTo>
                  <a:cubicBezTo>
                    <a:pt x="12" y="0"/>
                    <a:pt x="0" y="11"/>
                    <a:pt x="0" y="26"/>
                  </a:cubicBezTo>
                  <a:cubicBezTo>
                    <a:pt x="0" y="41"/>
                    <a:pt x="12" y="53"/>
                    <a:pt x="27" y="53"/>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34">
              <a:extLst>
                <a:ext uri="{FF2B5EF4-FFF2-40B4-BE49-F238E27FC236}">
                  <a16:creationId xmlns:a16="http://schemas.microsoft.com/office/drawing/2014/main" id="{30A3386A-EC00-B64D-A01C-5DD405C9E5AD}"/>
                </a:ext>
              </a:extLst>
            </p:cNvPr>
            <p:cNvSpPr>
              <a:spLocks/>
            </p:cNvSpPr>
            <p:nvPr/>
          </p:nvSpPr>
          <p:spPr bwMode="auto">
            <a:xfrm>
              <a:off x="11306743" y="7731708"/>
              <a:ext cx="817574" cy="549747"/>
            </a:xfrm>
            <a:custGeom>
              <a:avLst/>
              <a:gdLst>
                <a:gd name="T0" fmla="*/ 93 w 93"/>
                <a:gd name="T1" fmla="*/ 18 h 63"/>
                <a:gd name="T2" fmla="*/ 93 w 93"/>
                <a:gd name="T3" fmla="*/ 18 h 63"/>
                <a:gd name="T4" fmla="*/ 91 w 93"/>
                <a:gd name="T5" fmla="*/ 12 h 63"/>
                <a:gd name="T6" fmla="*/ 87 w 93"/>
                <a:gd name="T7" fmla="*/ 6 h 63"/>
                <a:gd name="T8" fmla="*/ 81 w 93"/>
                <a:gd name="T9" fmla="*/ 1 h 63"/>
                <a:gd name="T10" fmla="*/ 74 w 93"/>
                <a:gd name="T11" fmla="*/ 0 h 63"/>
                <a:gd name="T12" fmla="*/ 18 w 93"/>
                <a:gd name="T13" fmla="*/ 0 h 63"/>
                <a:gd name="T14" fmla="*/ 12 w 93"/>
                <a:gd name="T15" fmla="*/ 1 h 63"/>
                <a:gd name="T16" fmla="*/ 6 w 93"/>
                <a:gd name="T17" fmla="*/ 6 h 63"/>
                <a:gd name="T18" fmla="*/ 1 w 93"/>
                <a:gd name="T19" fmla="*/ 12 h 63"/>
                <a:gd name="T20" fmla="*/ 0 w 93"/>
                <a:gd name="T21" fmla="*/ 18 h 63"/>
                <a:gd name="T22" fmla="*/ 0 w 93"/>
                <a:gd name="T23" fmla="*/ 62 h 63"/>
                <a:gd name="T24" fmla="*/ 0 w 93"/>
                <a:gd name="T25" fmla="*/ 63 h 63"/>
                <a:gd name="T26" fmla="*/ 93 w 93"/>
                <a:gd name="T27" fmla="*/ 28 h 63"/>
                <a:gd name="T28" fmla="*/ 93 w 93"/>
                <a:gd name="T29"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63">
                  <a:moveTo>
                    <a:pt x="93" y="18"/>
                  </a:moveTo>
                  <a:lnTo>
                    <a:pt x="93" y="18"/>
                  </a:lnTo>
                  <a:cubicBezTo>
                    <a:pt x="93" y="16"/>
                    <a:pt x="92" y="14"/>
                    <a:pt x="91" y="12"/>
                  </a:cubicBezTo>
                  <a:cubicBezTo>
                    <a:pt x="90" y="10"/>
                    <a:pt x="89" y="8"/>
                    <a:pt x="87" y="6"/>
                  </a:cubicBezTo>
                  <a:cubicBezTo>
                    <a:pt x="85" y="4"/>
                    <a:pt x="83" y="3"/>
                    <a:pt x="81" y="1"/>
                  </a:cubicBezTo>
                  <a:cubicBezTo>
                    <a:pt x="79" y="0"/>
                    <a:pt x="76" y="0"/>
                    <a:pt x="74" y="0"/>
                  </a:cubicBezTo>
                  <a:lnTo>
                    <a:pt x="18" y="0"/>
                  </a:lnTo>
                  <a:cubicBezTo>
                    <a:pt x="16" y="0"/>
                    <a:pt x="14" y="0"/>
                    <a:pt x="12" y="1"/>
                  </a:cubicBezTo>
                  <a:cubicBezTo>
                    <a:pt x="9" y="3"/>
                    <a:pt x="7" y="4"/>
                    <a:pt x="6" y="6"/>
                  </a:cubicBezTo>
                  <a:cubicBezTo>
                    <a:pt x="4" y="7"/>
                    <a:pt x="2" y="9"/>
                    <a:pt x="1" y="12"/>
                  </a:cubicBezTo>
                  <a:cubicBezTo>
                    <a:pt x="0" y="14"/>
                    <a:pt x="0" y="16"/>
                    <a:pt x="0" y="18"/>
                  </a:cubicBezTo>
                  <a:lnTo>
                    <a:pt x="0" y="62"/>
                  </a:lnTo>
                  <a:cubicBezTo>
                    <a:pt x="0" y="62"/>
                    <a:pt x="0" y="63"/>
                    <a:pt x="0" y="63"/>
                  </a:cubicBezTo>
                  <a:cubicBezTo>
                    <a:pt x="21" y="46"/>
                    <a:pt x="55" y="34"/>
                    <a:pt x="93" y="28"/>
                  </a:cubicBezTo>
                  <a:lnTo>
                    <a:pt x="93" y="18"/>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35">
              <a:extLst>
                <a:ext uri="{FF2B5EF4-FFF2-40B4-BE49-F238E27FC236}">
                  <a16:creationId xmlns:a16="http://schemas.microsoft.com/office/drawing/2014/main" id="{D4AB038B-3792-9243-9D98-26787A72963C}"/>
                </a:ext>
              </a:extLst>
            </p:cNvPr>
            <p:cNvSpPr>
              <a:spLocks/>
            </p:cNvSpPr>
            <p:nvPr/>
          </p:nvSpPr>
          <p:spPr bwMode="auto">
            <a:xfrm>
              <a:off x="11475896" y="7139672"/>
              <a:ext cx="465172" cy="465171"/>
            </a:xfrm>
            <a:custGeom>
              <a:avLst/>
              <a:gdLst>
                <a:gd name="T0" fmla="*/ 26 w 53"/>
                <a:gd name="T1" fmla="*/ 0 h 53"/>
                <a:gd name="T2" fmla="*/ 26 w 53"/>
                <a:gd name="T3" fmla="*/ 0 h 53"/>
                <a:gd name="T4" fmla="*/ 0 w 53"/>
                <a:gd name="T5" fmla="*/ 27 h 53"/>
                <a:gd name="T6" fmla="*/ 26 w 53"/>
                <a:gd name="T7" fmla="*/ 53 h 53"/>
                <a:gd name="T8" fmla="*/ 53 w 53"/>
                <a:gd name="T9" fmla="*/ 27 h 53"/>
                <a:gd name="T10" fmla="*/ 26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6" y="0"/>
                  </a:moveTo>
                  <a:lnTo>
                    <a:pt x="26" y="0"/>
                  </a:lnTo>
                  <a:cubicBezTo>
                    <a:pt x="12" y="0"/>
                    <a:pt x="0" y="12"/>
                    <a:pt x="0" y="27"/>
                  </a:cubicBezTo>
                  <a:cubicBezTo>
                    <a:pt x="0" y="42"/>
                    <a:pt x="12" y="53"/>
                    <a:pt x="26" y="53"/>
                  </a:cubicBezTo>
                  <a:cubicBezTo>
                    <a:pt x="41" y="53"/>
                    <a:pt x="53" y="42"/>
                    <a:pt x="53" y="27"/>
                  </a:cubicBezTo>
                  <a:cubicBezTo>
                    <a:pt x="53" y="12"/>
                    <a:pt x="41" y="0"/>
                    <a:pt x="26"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36">
              <a:extLst>
                <a:ext uri="{FF2B5EF4-FFF2-40B4-BE49-F238E27FC236}">
                  <a16:creationId xmlns:a16="http://schemas.microsoft.com/office/drawing/2014/main" id="{DBC66D64-EE6E-AC4A-B8BF-7F914EFB486F}"/>
                </a:ext>
              </a:extLst>
            </p:cNvPr>
            <p:cNvSpPr>
              <a:spLocks/>
            </p:cNvSpPr>
            <p:nvPr/>
          </p:nvSpPr>
          <p:spPr bwMode="auto">
            <a:xfrm>
              <a:off x="13392967" y="7731708"/>
              <a:ext cx="831671" cy="521555"/>
            </a:xfrm>
            <a:custGeom>
              <a:avLst/>
              <a:gdLst>
                <a:gd name="T0" fmla="*/ 94 w 94"/>
                <a:gd name="T1" fmla="*/ 18 h 59"/>
                <a:gd name="T2" fmla="*/ 94 w 94"/>
                <a:gd name="T3" fmla="*/ 18 h 59"/>
                <a:gd name="T4" fmla="*/ 92 w 94"/>
                <a:gd name="T5" fmla="*/ 12 h 59"/>
                <a:gd name="T6" fmla="*/ 88 w 94"/>
                <a:gd name="T7" fmla="*/ 6 h 59"/>
                <a:gd name="T8" fmla="*/ 82 w 94"/>
                <a:gd name="T9" fmla="*/ 1 h 59"/>
                <a:gd name="T10" fmla="*/ 75 w 94"/>
                <a:gd name="T11" fmla="*/ 0 h 59"/>
                <a:gd name="T12" fmla="*/ 19 w 94"/>
                <a:gd name="T13" fmla="*/ 0 h 59"/>
                <a:gd name="T14" fmla="*/ 12 w 94"/>
                <a:gd name="T15" fmla="*/ 1 h 59"/>
                <a:gd name="T16" fmla="*/ 6 w 94"/>
                <a:gd name="T17" fmla="*/ 6 h 59"/>
                <a:gd name="T18" fmla="*/ 2 w 94"/>
                <a:gd name="T19" fmla="*/ 12 h 59"/>
                <a:gd name="T20" fmla="*/ 0 w 94"/>
                <a:gd name="T21" fmla="*/ 18 h 59"/>
                <a:gd name="T22" fmla="*/ 0 w 94"/>
                <a:gd name="T23" fmla="*/ 27 h 59"/>
                <a:gd name="T24" fmla="*/ 94 w 94"/>
                <a:gd name="T25" fmla="*/ 59 h 59"/>
                <a:gd name="T26" fmla="*/ 94 w 94"/>
                <a:gd name="T27"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59">
                  <a:moveTo>
                    <a:pt x="94" y="18"/>
                  </a:moveTo>
                  <a:lnTo>
                    <a:pt x="94" y="18"/>
                  </a:lnTo>
                  <a:cubicBezTo>
                    <a:pt x="94" y="16"/>
                    <a:pt x="93" y="14"/>
                    <a:pt x="92" y="12"/>
                  </a:cubicBezTo>
                  <a:cubicBezTo>
                    <a:pt x="91" y="10"/>
                    <a:pt x="89" y="8"/>
                    <a:pt x="88" y="6"/>
                  </a:cubicBezTo>
                  <a:cubicBezTo>
                    <a:pt x="86" y="4"/>
                    <a:pt x="84" y="3"/>
                    <a:pt x="82" y="1"/>
                  </a:cubicBezTo>
                  <a:cubicBezTo>
                    <a:pt x="79" y="0"/>
                    <a:pt x="77" y="0"/>
                    <a:pt x="75" y="0"/>
                  </a:cubicBezTo>
                  <a:lnTo>
                    <a:pt x="19" y="0"/>
                  </a:lnTo>
                  <a:cubicBezTo>
                    <a:pt x="17" y="0"/>
                    <a:pt x="15" y="0"/>
                    <a:pt x="12" y="1"/>
                  </a:cubicBezTo>
                  <a:cubicBezTo>
                    <a:pt x="10" y="3"/>
                    <a:pt x="8" y="4"/>
                    <a:pt x="6" y="6"/>
                  </a:cubicBezTo>
                  <a:cubicBezTo>
                    <a:pt x="5" y="7"/>
                    <a:pt x="3" y="9"/>
                    <a:pt x="2" y="12"/>
                  </a:cubicBezTo>
                  <a:cubicBezTo>
                    <a:pt x="1" y="14"/>
                    <a:pt x="0" y="16"/>
                    <a:pt x="0" y="18"/>
                  </a:cubicBezTo>
                  <a:lnTo>
                    <a:pt x="0" y="27"/>
                  </a:lnTo>
                  <a:cubicBezTo>
                    <a:pt x="38" y="33"/>
                    <a:pt x="71" y="44"/>
                    <a:pt x="94" y="59"/>
                  </a:cubicBezTo>
                  <a:lnTo>
                    <a:pt x="94" y="1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37">
              <a:extLst>
                <a:ext uri="{FF2B5EF4-FFF2-40B4-BE49-F238E27FC236}">
                  <a16:creationId xmlns:a16="http://schemas.microsoft.com/office/drawing/2014/main" id="{8746EB0C-CA7C-124A-8AA9-746A4F741D9B}"/>
                </a:ext>
              </a:extLst>
            </p:cNvPr>
            <p:cNvSpPr>
              <a:spLocks/>
            </p:cNvSpPr>
            <p:nvPr/>
          </p:nvSpPr>
          <p:spPr bwMode="auto">
            <a:xfrm>
              <a:off x="13576217" y="7139672"/>
              <a:ext cx="465172" cy="465171"/>
            </a:xfrm>
            <a:custGeom>
              <a:avLst/>
              <a:gdLst>
                <a:gd name="T0" fmla="*/ 0 w 54"/>
                <a:gd name="T1" fmla="*/ 27 h 53"/>
                <a:gd name="T2" fmla="*/ 0 w 54"/>
                <a:gd name="T3" fmla="*/ 27 h 53"/>
                <a:gd name="T4" fmla="*/ 27 w 54"/>
                <a:gd name="T5" fmla="*/ 53 h 53"/>
                <a:gd name="T6" fmla="*/ 54 w 54"/>
                <a:gd name="T7" fmla="*/ 27 h 53"/>
                <a:gd name="T8" fmla="*/ 27 w 54"/>
                <a:gd name="T9" fmla="*/ 0 h 53"/>
                <a:gd name="T10" fmla="*/ 0 w 54"/>
                <a:gd name="T11" fmla="*/ 27 h 53"/>
              </a:gdLst>
              <a:ahLst/>
              <a:cxnLst>
                <a:cxn ang="0">
                  <a:pos x="T0" y="T1"/>
                </a:cxn>
                <a:cxn ang="0">
                  <a:pos x="T2" y="T3"/>
                </a:cxn>
                <a:cxn ang="0">
                  <a:pos x="T4" y="T5"/>
                </a:cxn>
                <a:cxn ang="0">
                  <a:pos x="T6" y="T7"/>
                </a:cxn>
                <a:cxn ang="0">
                  <a:pos x="T8" y="T9"/>
                </a:cxn>
                <a:cxn ang="0">
                  <a:pos x="T10" y="T11"/>
                </a:cxn>
              </a:cxnLst>
              <a:rect l="0" t="0" r="r" b="b"/>
              <a:pathLst>
                <a:path w="54" h="53">
                  <a:moveTo>
                    <a:pt x="0" y="27"/>
                  </a:moveTo>
                  <a:lnTo>
                    <a:pt x="0" y="27"/>
                  </a:lnTo>
                  <a:cubicBezTo>
                    <a:pt x="0" y="42"/>
                    <a:pt x="12" y="53"/>
                    <a:pt x="27" y="53"/>
                  </a:cubicBezTo>
                  <a:cubicBezTo>
                    <a:pt x="42" y="53"/>
                    <a:pt x="54" y="42"/>
                    <a:pt x="54" y="27"/>
                  </a:cubicBezTo>
                  <a:cubicBezTo>
                    <a:pt x="54" y="12"/>
                    <a:pt x="42" y="0"/>
                    <a:pt x="27" y="0"/>
                  </a:cubicBezTo>
                  <a:cubicBezTo>
                    <a:pt x="12" y="0"/>
                    <a:pt x="0" y="12"/>
                    <a:pt x="0" y="27"/>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238">
              <a:extLst>
                <a:ext uri="{FF2B5EF4-FFF2-40B4-BE49-F238E27FC236}">
                  <a16:creationId xmlns:a16="http://schemas.microsoft.com/office/drawing/2014/main" id="{D22DEFAB-8893-1542-BF89-639DD16B0068}"/>
                </a:ext>
              </a:extLst>
            </p:cNvPr>
            <p:cNvSpPr>
              <a:spLocks/>
            </p:cNvSpPr>
            <p:nvPr/>
          </p:nvSpPr>
          <p:spPr bwMode="auto">
            <a:xfrm>
              <a:off x="11334935" y="8154591"/>
              <a:ext cx="2889703" cy="1014918"/>
            </a:xfrm>
            <a:custGeom>
              <a:avLst/>
              <a:gdLst>
                <a:gd name="T0" fmla="*/ 311 w 331"/>
                <a:gd name="T1" fmla="*/ 31 h 116"/>
                <a:gd name="T2" fmla="*/ 311 w 331"/>
                <a:gd name="T3" fmla="*/ 31 h 116"/>
                <a:gd name="T4" fmla="*/ 236 w 331"/>
                <a:gd name="T5" fmla="*/ 6 h 116"/>
                <a:gd name="T6" fmla="*/ 192 w 331"/>
                <a:gd name="T7" fmla="*/ 1 h 116"/>
                <a:gd name="T8" fmla="*/ 165 w 331"/>
                <a:gd name="T9" fmla="*/ 0 h 116"/>
                <a:gd name="T10" fmla="*/ 135 w 331"/>
                <a:gd name="T11" fmla="*/ 1 h 116"/>
                <a:gd name="T12" fmla="*/ 90 w 331"/>
                <a:gd name="T13" fmla="*/ 7 h 116"/>
                <a:gd name="T14" fmla="*/ 15 w 331"/>
                <a:gd name="T15" fmla="*/ 34 h 116"/>
                <a:gd name="T16" fmla="*/ 0 w 331"/>
                <a:gd name="T17" fmla="*/ 58 h 116"/>
                <a:gd name="T18" fmla="*/ 165 w 331"/>
                <a:gd name="T19" fmla="*/ 116 h 116"/>
                <a:gd name="T20" fmla="*/ 331 w 331"/>
                <a:gd name="T21" fmla="*/ 58 h 116"/>
                <a:gd name="T22" fmla="*/ 311 w 331"/>
                <a:gd name="T23" fmla="*/ 3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1" h="116">
                  <a:moveTo>
                    <a:pt x="311" y="31"/>
                  </a:moveTo>
                  <a:lnTo>
                    <a:pt x="311" y="31"/>
                  </a:lnTo>
                  <a:cubicBezTo>
                    <a:pt x="295" y="20"/>
                    <a:pt x="268" y="11"/>
                    <a:pt x="236" y="6"/>
                  </a:cubicBezTo>
                  <a:cubicBezTo>
                    <a:pt x="223" y="4"/>
                    <a:pt x="208" y="2"/>
                    <a:pt x="192" y="1"/>
                  </a:cubicBezTo>
                  <a:cubicBezTo>
                    <a:pt x="183" y="1"/>
                    <a:pt x="174" y="0"/>
                    <a:pt x="165" y="0"/>
                  </a:cubicBezTo>
                  <a:cubicBezTo>
                    <a:pt x="155" y="0"/>
                    <a:pt x="145" y="1"/>
                    <a:pt x="135" y="1"/>
                  </a:cubicBezTo>
                  <a:cubicBezTo>
                    <a:pt x="119" y="2"/>
                    <a:pt x="104" y="4"/>
                    <a:pt x="90" y="7"/>
                  </a:cubicBezTo>
                  <a:cubicBezTo>
                    <a:pt x="57" y="13"/>
                    <a:pt x="31" y="22"/>
                    <a:pt x="15" y="34"/>
                  </a:cubicBezTo>
                  <a:cubicBezTo>
                    <a:pt x="5" y="41"/>
                    <a:pt x="0" y="50"/>
                    <a:pt x="0" y="58"/>
                  </a:cubicBezTo>
                  <a:cubicBezTo>
                    <a:pt x="0" y="90"/>
                    <a:pt x="74" y="116"/>
                    <a:pt x="165" y="116"/>
                  </a:cubicBezTo>
                  <a:cubicBezTo>
                    <a:pt x="257" y="116"/>
                    <a:pt x="331" y="90"/>
                    <a:pt x="331" y="58"/>
                  </a:cubicBezTo>
                  <a:cubicBezTo>
                    <a:pt x="331" y="48"/>
                    <a:pt x="324" y="39"/>
                    <a:pt x="311" y="31"/>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0BE168E6-DCDB-2840-85BA-4A405EBFF791}"/>
              </a:ext>
            </a:extLst>
          </p:cNvPr>
          <p:cNvGrpSpPr/>
          <p:nvPr/>
        </p:nvGrpSpPr>
        <p:grpSpPr>
          <a:xfrm>
            <a:off x="1741330" y="2547377"/>
            <a:ext cx="2832681" cy="2273015"/>
            <a:chOff x="1675082" y="2547377"/>
            <a:chExt cx="2832681" cy="2273015"/>
          </a:xfrm>
        </p:grpSpPr>
        <p:sp>
          <p:nvSpPr>
            <p:cNvPr id="33" name="Freeform: Shape 32">
              <a:extLst>
                <a:ext uri="{FF2B5EF4-FFF2-40B4-BE49-F238E27FC236}">
                  <a16:creationId xmlns:a16="http://schemas.microsoft.com/office/drawing/2014/main" id="{6A19A210-F1E7-4D5D-80D1-0E5C2FBAAE34}"/>
                </a:ext>
              </a:extLst>
            </p:cNvPr>
            <p:cNvSpPr/>
            <p:nvPr/>
          </p:nvSpPr>
          <p:spPr>
            <a:xfrm>
              <a:off x="1675082" y="4546111"/>
              <a:ext cx="2832681" cy="274281"/>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lang="en-US" sz="1600" baseline="30000">
                  <a:solidFill>
                    <a:srgbClr val="5961C2"/>
                  </a:solidFill>
                  <a:latin typeface="+mj-lt"/>
                </a:rPr>
                <a:t>Meet to close the deal</a:t>
              </a:r>
            </a:p>
          </p:txBody>
        </p:sp>
        <p:grpSp>
          <p:nvGrpSpPr>
            <p:cNvPr id="60" name="Group 59">
              <a:extLst>
                <a:ext uri="{FF2B5EF4-FFF2-40B4-BE49-F238E27FC236}">
                  <a16:creationId xmlns:a16="http://schemas.microsoft.com/office/drawing/2014/main" id="{B91DCD21-E51F-4940-9919-38E68245ADF9}"/>
                </a:ext>
              </a:extLst>
            </p:cNvPr>
            <p:cNvGrpSpPr/>
            <p:nvPr/>
          </p:nvGrpSpPr>
          <p:grpSpPr>
            <a:xfrm>
              <a:off x="1697997" y="2547377"/>
              <a:ext cx="2642723" cy="1763246"/>
              <a:chOff x="429537" y="2050860"/>
              <a:chExt cx="1828800" cy="1763496"/>
            </a:xfrm>
            <a:solidFill>
              <a:schemeClr val="bg1"/>
            </a:solidFill>
          </p:grpSpPr>
          <p:sp>
            <p:nvSpPr>
              <p:cNvPr id="61" name="Freeform: Shape 60">
                <a:extLst>
                  <a:ext uri="{FF2B5EF4-FFF2-40B4-BE49-F238E27FC236}">
                    <a16:creationId xmlns:a16="http://schemas.microsoft.com/office/drawing/2014/main" id="{6E5816EF-594E-47C7-87E2-2167BDCD16C3}"/>
                  </a:ext>
                </a:extLst>
              </p:cNvPr>
              <p:cNvSpPr/>
              <p:nvPr/>
            </p:nvSpPr>
            <p:spPr>
              <a:xfrm>
                <a:off x="429537" y="2050860"/>
                <a:ext cx="1828800" cy="274320"/>
              </a:xfrm>
              <a:custGeom>
                <a:avLst/>
                <a:gdLst>
                  <a:gd name="connsiteX0" fmla="*/ 0 w 1246321"/>
                  <a:gd name="connsiteY0" fmla="*/ 0 h 532263"/>
                  <a:gd name="connsiteX1" fmla="*/ 1246321 w 1246321"/>
                  <a:gd name="connsiteY1" fmla="*/ 0 h 532263"/>
                  <a:gd name="connsiteX2" fmla="*/ 1246321 w 1246321"/>
                  <a:gd name="connsiteY2" fmla="*/ 532263 h 532263"/>
                  <a:gd name="connsiteX3" fmla="*/ 0 w 1246321"/>
                  <a:gd name="connsiteY3" fmla="*/ 532263 h 532263"/>
                  <a:gd name="connsiteX4" fmla="*/ 0 w 1246321"/>
                  <a:gd name="connsiteY4" fmla="*/ 0 h 53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532263">
                    <a:moveTo>
                      <a:pt x="0" y="0"/>
                    </a:moveTo>
                    <a:lnTo>
                      <a:pt x="1246321" y="0"/>
                    </a:lnTo>
                    <a:lnTo>
                      <a:pt x="1246321" y="532263"/>
                    </a:lnTo>
                    <a:lnTo>
                      <a:pt x="0" y="532263"/>
                    </a:lnTo>
                    <a:lnTo>
                      <a:pt x="0" y="0"/>
                    </a:ln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lvl="0" defTabSz="577739">
                  <a:spcBef>
                    <a:spcPct val="0"/>
                  </a:spcBef>
                  <a:defRPr/>
                </a:pPr>
                <a:r>
                  <a:rPr lang="en-US" sz="1600" b="1" baseline="30000">
                    <a:solidFill>
                      <a:srgbClr val="5558AF"/>
                    </a:solidFill>
                    <a:latin typeface="+mj-lt"/>
                  </a:rPr>
                  <a:t>Create a Customer Accounts team </a:t>
                </a:r>
              </a:p>
            </p:txBody>
          </p:sp>
          <p:sp>
            <p:nvSpPr>
              <p:cNvPr id="63" name="Freeform: Shape 62">
                <a:extLst>
                  <a:ext uri="{FF2B5EF4-FFF2-40B4-BE49-F238E27FC236}">
                    <a16:creationId xmlns:a16="http://schemas.microsoft.com/office/drawing/2014/main" id="{BAABA62A-B2EE-44CA-85B8-EB00BC9F40FE}"/>
                  </a:ext>
                </a:extLst>
              </p:cNvPr>
              <p:cNvSpPr/>
              <p:nvPr/>
            </p:nvSpPr>
            <p:spPr>
              <a:xfrm>
                <a:off x="429537" y="3043644"/>
                <a:ext cx="1828800" cy="274320"/>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lvl="0" defTabSz="577739">
                  <a:spcBef>
                    <a:spcPct val="0"/>
                  </a:spcBef>
                  <a:defRPr/>
                </a:pPr>
                <a:r>
                  <a:rPr lang="en-US" sz="1600" b="1" baseline="30000">
                    <a:solidFill>
                      <a:srgbClr val="5558AF"/>
                    </a:solidFill>
                    <a:latin typeface="+mj-lt"/>
                  </a:rPr>
                  <a:t>Create a sales opportunity channel for every major customer </a:t>
                </a:r>
              </a:p>
            </p:txBody>
          </p:sp>
          <p:sp>
            <p:nvSpPr>
              <p:cNvPr id="64" name="Freeform: Shape 63">
                <a:extLst>
                  <a:ext uri="{FF2B5EF4-FFF2-40B4-BE49-F238E27FC236}">
                    <a16:creationId xmlns:a16="http://schemas.microsoft.com/office/drawing/2014/main" id="{2FB4D151-FE11-48BF-8870-5181164904A0}"/>
                  </a:ext>
                </a:extLst>
              </p:cNvPr>
              <p:cNvSpPr/>
              <p:nvPr/>
            </p:nvSpPr>
            <p:spPr>
              <a:xfrm>
                <a:off x="429537" y="3540036"/>
                <a:ext cx="1718161" cy="274320"/>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lvl="0" defTabSz="577739">
                  <a:spcBef>
                    <a:spcPct val="0"/>
                  </a:spcBef>
                  <a:defRPr/>
                </a:pPr>
                <a:r>
                  <a:rPr lang="en-US" sz="1600" b="1" baseline="30000">
                    <a:solidFill>
                      <a:srgbClr val="5558AF"/>
                    </a:solidFill>
                    <a:latin typeface="+mj-lt"/>
                  </a:rPr>
                  <a:t>Add a dashboard for your CRM system for the customer</a:t>
                </a:r>
              </a:p>
            </p:txBody>
          </p:sp>
          <p:sp>
            <p:nvSpPr>
              <p:cNvPr id="38" name="Freeform: Shape 60">
                <a:extLst>
                  <a:ext uri="{FF2B5EF4-FFF2-40B4-BE49-F238E27FC236}">
                    <a16:creationId xmlns:a16="http://schemas.microsoft.com/office/drawing/2014/main" id="{5450D904-A13B-DD4E-AABC-1CF9CCBE92D1}"/>
                  </a:ext>
                </a:extLst>
              </p:cNvPr>
              <p:cNvSpPr/>
              <p:nvPr/>
            </p:nvSpPr>
            <p:spPr>
              <a:xfrm>
                <a:off x="429537" y="2548771"/>
                <a:ext cx="1828800" cy="274320"/>
              </a:xfrm>
              <a:custGeom>
                <a:avLst/>
                <a:gdLst>
                  <a:gd name="connsiteX0" fmla="*/ 0 w 1246321"/>
                  <a:gd name="connsiteY0" fmla="*/ 0 h 532263"/>
                  <a:gd name="connsiteX1" fmla="*/ 1246321 w 1246321"/>
                  <a:gd name="connsiteY1" fmla="*/ 0 h 532263"/>
                  <a:gd name="connsiteX2" fmla="*/ 1246321 w 1246321"/>
                  <a:gd name="connsiteY2" fmla="*/ 532263 h 532263"/>
                  <a:gd name="connsiteX3" fmla="*/ 0 w 1246321"/>
                  <a:gd name="connsiteY3" fmla="*/ 532263 h 532263"/>
                  <a:gd name="connsiteX4" fmla="*/ 0 w 1246321"/>
                  <a:gd name="connsiteY4" fmla="*/ 0 h 53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532263">
                    <a:moveTo>
                      <a:pt x="0" y="0"/>
                    </a:moveTo>
                    <a:lnTo>
                      <a:pt x="1246321" y="0"/>
                    </a:lnTo>
                    <a:lnTo>
                      <a:pt x="1246321" y="532263"/>
                    </a:lnTo>
                    <a:lnTo>
                      <a:pt x="0" y="532263"/>
                    </a:lnTo>
                    <a:lnTo>
                      <a:pt x="0" y="0"/>
                    </a:lnTo>
                    <a:close/>
                  </a:path>
                </a:pathLst>
              </a:cu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lvl="0" defTabSz="577739">
                  <a:spcBef>
                    <a:spcPct val="0"/>
                  </a:spcBef>
                  <a:defRPr/>
                </a:pPr>
                <a:r>
                  <a:rPr lang="en-US" sz="1600" b="1" baseline="30000">
                    <a:solidFill>
                      <a:srgbClr val="5558AF"/>
                    </a:solidFill>
                    <a:latin typeface="+mj-lt"/>
                  </a:rPr>
                  <a:t>Create a channel for RFP Proposals</a:t>
                </a:r>
              </a:p>
            </p:txBody>
          </p:sp>
        </p:grpSp>
      </p:grpSp>
      <p:sp>
        <p:nvSpPr>
          <p:cNvPr id="43" name="Freeform: Shape 32">
            <a:extLst>
              <a:ext uri="{FF2B5EF4-FFF2-40B4-BE49-F238E27FC236}">
                <a16:creationId xmlns:a16="http://schemas.microsoft.com/office/drawing/2014/main" id="{8B746FC7-B86E-6C43-A51B-C2755DE8271D}"/>
              </a:ext>
            </a:extLst>
          </p:cNvPr>
          <p:cNvSpPr/>
          <p:nvPr/>
        </p:nvSpPr>
        <p:spPr>
          <a:xfrm>
            <a:off x="1741330" y="4548294"/>
            <a:ext cx="2832681" cy="274281"/>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lang="en-US" sz="1600" baseline="30000">
                <a:solidFill>
                  <a:srgbClr val="939393"/>
                </a:solidFill>
                <a:latin typeface="Segoe UI"/>
              </a:rPr>
              <a:t>Meet to close the deal</a:t>
            </a:r>
          </a:p>
        </p:txBody>
      </p:sp>
      <p:sp>
        <p:nvSpPr>
          <p:cNvPr id="93" name="Rounded Rectangle 92">
            <a:extLst>
              <a:ext uri="{FF2B5EF4-FFF2-40B4-BE49-F238E27FC236}">
                <a16:creationId xmlns:a16="http://schemas.microsoft.com/office/drawing/2014/main" id="{8E4F6A1E-01A3-3949-A073-5D0F412E50CB}"/>
              </a:ext>
            </a:extLst>
          </p:cNvPr>
          <p:cNvSpPr/>
          <p:nvPr/>
        </p:nvSpPr>
        <p:spPr bwMode="auto">
          <a:xfrm>
            <a:off x="4581023" y="1622330"/>
            <a:ext cx="7507883" cy="4375058"/>
          </a:xfrm>
          <a:prstGeom prst="roundRect">
            <a:avLst>
              <a:gd name="adj" fmla="val 4062"/>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1954D769-DBA7-4399-B0BC-49C0565CE526}"/>
              </a:ext>
            </a:extLst>
          </p:cNvPr>
          <p:cNvSpPr/>
          <p:nvPr/>
        </p:nvSpPr>
        <p:spPr>
          <a:xfrm>
            <a:off x="1764246" y="2523153"/>
            <a:ext cx="2642723" cy="274281"/>
          </a:xfrm>
          <a:custGeom>
            <a:avLst/>
            <a:gdLst>
              <a:gd name="connsiteX0" fmla="*/ 0 w 1246321"/>
              <a:gd name="connsiteY0" fmla="*/ 0 h 532263"/>
              <a:gd name="connsiteX1" fmla="*/ 1246321 w 1246321"/>
              <a:gd name="connsiteY1" fmla="*/ 0 h 532263"/>
              <a:gd name="connsiteX2" fmla="*/ 1246321 w 1246321"/>
              <a:gd name="connsiteY2" fmla="*/ 532263 h 532263"/>
              <a:gd name="connsiteX3" fmla="*/ 0 w 1246321"/>
              <a:gd name="connsiteY3" fmla="*/ 532263 h 532263"/>
              <a:gd name="connsiteX4" fmla="*/ 0 w 1246321"/>
              <a:gd name="connsiteY4" fmla="*/ 0 h 53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532263">
                <a:moveTo>
                  <a:pt x="0" y="0"/>
                </a:moveTo>
                <a:lnTo>
                  <a:pt x="1246321" y="0"/>
                </a:lnTo>
                <a:lnTo>
                  <a:pt x="1246321" y="532263"/>
                </a:lnTo>
                <a:lnTo>
                  <a:pt x="0" y="532263"/>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30000" noProof="0">
                <a:ln>
                  <a:noFill/>
                </a:ln>
                <a:solidFill>
                  <a:srgbClr val="939393"/>
                </a:solidFill>
                <a:effectLst/>
                <a:uLnTx/>
                <a:uFillTx/>
                <a:latin typeface="Segoe UI"/>
                <a:ea typeface="+mn-ea"/>
                <a:cs typeface="+mn-cs"/>
              </a:rPr>
              <a:t>Create a Customer Accounts team</a:t>
            </a:r>
            <a:r>
              <a:rPr kumimoji="0" lang="en-US" sz="1600" b="0" i="0" u="none" strike="noStrike" kern="1200" cap="none" spc="0" normalizeH="0" baseline="0" noProof="0">
                <a:ln>
                  <a:noFill/>
                </a:ln>
                <a:solidFill>
                  <a:srgbClr val="939393"/>
                </a:solidFill>
                <a:effectLst/>
                <a:uLnTx/>
                <a:uFillTx/>
                <a:latin typeface="Segoe UI"/>
                <a:ea typeface="+mn-ea"/>
                <a:cs typeface="+mn-cs"/>
              </a:rPr>
              <a:t> </a:t>
            </a:r>
            <a:endParaRPr kumimoji="0" lang="en-US" sz="1600" b="0" i="0" u="none" strike="noStrike" kern="1200" cap="none" spc="0" normalizeH="0" baseline="30000" noProof="0">
              <a:ln>
                <a:noFill/>
              </a:ln>
              <a:solidFill>
                <a:srgbClr val="939393"/>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9F370903-548E-4EE0-B327-FB9DC4790E07}"/>
              </a:ext>
            </a:extLst>
          </p:cNvPr>
          <p:cNvSpPr/>
          <p:nvPr/>
        </p:nvSpPr>
        <p:spPr>
          <a:xfrm>
            <a:off x="1764246" y="3043698"/>
            <a:ext cx="2743517" cy="274281"/>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30000" noProof="0">
                <a:ln>
                  <a:noFill/>
                </a:ln>
                <a:solidFill>
                  <a:srgbClr val="939393"/>
                </a:solidFill>
                <a:effectLst/>
                <a:uLnTx/>
                <a:uFillTx/>
                <a:latin typeface="Segoe UI"/>
                <a:ea typeface="+mn-ea"/>
                <a:cs typeface="+mn-cs"/>
              </a:rPr>
              <a:t>Create a channel for RFP Proposals</a:t>
            </a:r>
          </a:p>
        </p:txBody>
      </p:sp>
      <p:sp>
        <p:nvSpPr>
          <p:cNvPr id="70" name="Freeform: Shape 69">
            <a:extLst>
              <a:ext uri="{FF2B5EF4-FFF2-40B4-BE49-F238E27FC236}">
                <a16:creationId xmlns:a16="http://schemas.microsoft.com/office/drawing/2014/main" id="{21F03486-E078-45D8-9964-E1543FA1B9FE}"/>
              </a:ext>
            </a:extLst>
          </p:cNvPr>
          <p:cNvSpPr/>
          <p:nvPr/>
        </p:nvSpPr>
        <p:spPr>
          <a:xfrm>
            <a:off x="1764247" y="3458914"/>
            <a:ext cx="2538722" cy="427610"/>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30000" noProof="0">
                <a:ln>
                  <a:noFill/>
                </a:ln>
                <a:solidFill>
                  <a:srgbClr val="939393"/>
                </a:solidFill>
                <a:effectLst/>
                <a:uLnTx/>
                <a:uFillTx/>
                <a:latin typeface="Segoe UI"/>
                <a:ea typeface="+mn-ea"/>
                <a:cs typeface="+mn-cs"/>
              </a:rPr>
              <a:t>Create a sales opportunity channel for every major customer </a:t>
            </a:r>
          </a:p>
        </p:txBody>
      </p:sp>
      <p:sp>
        <p:nvSpPr>
          <p:cNvPr id="71" name="Freeform: Shape 70">
            <a:extLst>
              <a:ext uri="{FF2B5EF4-FFF2-40B4-BE49-F238E27FC236}">
                <a16:creationId xmlns:a16="http://schemas.microsoft.com/office/drawing/2014/main" id="{3304B04F-7E22-4340-964B-DF1A6F16BBFE}"/>
              </a:ext>
            </a:extLst>
          </p:cNvPr>
          <p:cNvSpPr/>
          <p:nvPr/>
        </p:nvSpPr>
        <p:spPr>
          <a:xfrm>
            <a:off x="1764246" y="3967631"/>
            <a:ext cx="2396482" cy="411704"/>
          </a:xfrm>
          <a:custGeom>
            <a:avLst/>
            <a:gdLst>
              <a:gd name="connsiteX0" fmla="*/ 0 w 1246321"/>
              <a:gd name="connsiteY0" fmla="*/ 0 h 747792"/>
              <a:gd name="connsiteX1" fmla="*/ 1246321 w 1246321"/>
              <a:gd name="connsiteY1" fmla="*/ 0 h 747792"/>
              <a:gd name="connsiteX2" fmla="*/ 1246321 w 1246321"/>
              <a:gd name="connsiteY2" fmla="*/ 747792 h 747792"/>
              <a:gd name="connsiteX3" fmla="*/ 0 w 1246321"/>
              <a:gd name="connsiteY3" fmla="*/ 747792 h 747792"/>
              <a:gd name="connsiteX4" fmla="*/ 0 w 1246321"/>
              <a:gd name="connsiteY4" fmla="*/ 0 h 74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21" h="747792">
                <a:moveTo>
                  <a:pt x="0" y="0"/>
                </a:moveTo>
                <a:lnTo>
                  <a:pt x="1246321" y="0"/>
                </a:lnTo>
                <a:lnTo>
                  <a:pt x="1246321" y="747792"/>
                </a:lnTo>
                <a:lnTo>
                  <a:pt x="0" y="747792"/>
                </a:lnTo>
                <a:lnTo>
                  <a:pt x="0" y="0"/>
                </a:lnTo>
                <a:close/>
              </a:path>
            </a:pathLst>
          </a:custGeom>
          <a:solidFill>
            <a:schemeClr val="bg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1427" rIns="0" bIns="0" numCol="1" spcCol="1270" anchor="ctr" anchorCtr="0">
            <a:noAutofit/>
          </a:bodyPr>
          <a:lstStyle/>
          <a:p>
            <a:pPr marL="0" marR="0" lvl="0" indent="0" algn="l" defTabSz="577739"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30000" noProof="0">
                <a:ln>
                  <a:noFill/>
                </a:ln>
                <a:solidFill>
                  <a:srgbClr val="939393"/>
                </a:solidFill>
                <a:effectLst/>
                <a:uLnTx/>
                <a:uFillTx/>
                <a:latin typeface="Segoe UI"/>
                <a:ea typeface="+mn-ea"/>
                <a:cs typeface="+mn-cs"/>
              </a:rPr>
              <a:t>Add a dashboard for your CRM system for the customer</a:t>
            </a:r>
          </a:p>
        </p:txBody>
      </p:sp>
      <p:sp>
        <p:nvSpPr>
          <p:cNvPr id="44" name="Rectangle: Rounded Corners 43">
            <a:extLst>
              <a:ext uri="{FF2B5EF4-FFF2-40B4-BE49-F238E27FC236}">
                <a16:creationId xmlns:a16="http://schemas.microsoft.com/office/drawing/2014/main" id="{90C7E857-7E29-4037-9127-6DE5ECB9BF16}"/>
              </a:ext>
            </a:extLst>
          </p:cNvPr>
          <p:cNvSpPr/>
          <p:nvPr/>
        </p:nvSpPr>
        <p:spPr bwMode="auto">
          <a:xfrm>
            <a:off x="1271505" y="2237363"/>
            <a:ext cx="318467" cy="3004082"/>
          </a:xfrm>
          <a:prstGeom prst="roundRect">
            <a:avLst>
              <a:gd name="adj" fmla="val 50000"/>
            </a:avLst>
          </a:prstGeom>
          <a:ln w="38100">
            <a:gradFill>
              <a:gsLst>
                <a:gs pos="0">
                  <a:schemeClr val="bg1">
                    <a:lumMod val="95000"/>
                  </a:schemeClr>
                </a:gs>
                <a:gs pos="100000">
                  <a:schemeClr val="bg1"/>
                </a:gs>
                <a:gs pos="60000">
                  <a:srgbClr val="5558AF"/>
                </a:gs>
              </a:gsLst>
              <a:lin ang="10200000" scaled="0"/>
            </a:gra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2018E9E2-7625-445E-AC92-5F58F7A525C4}"/>
              </a:ext>
            </a:extLst>
          </p:cNvPr>
          <p:cNvSpPr/>
          <p:nvPr/>
        </p:nvSpPr>
        <p:spPr bwMode="auto">
          <a:xfrm>
            <a:off x="1497060" y="2586363"/>
            <a:ext cx="185826" cy="182880"/>
          </a:xfrm>
          <a:prstGeom prst="ellipse">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1</a:t>
            </a:r>
          </a:p>
        </p:txBody>
      </p:sp>
      <p:sp>
        <p:nvSpPr>
          <p:cNvPr id="39" name="Oval 38">
            <a:extLst>
              <a:ext uri="{FF2B5EF4-FFF2-40B4-BE49-F238E27FC236}">
                <a16:creationId xmlns:a16="http://schemas.microsoft.com/office/drawing/2014/main" id="{45B7DFAA-05F0-4164-B187-26615ED4EF68}"/>
              </a:ext>
            </a:extLst>
          </p:cNvPr>
          <p:cNvSpPr/>
          <p:nvPr/>
        </p:nvSpPr>
        <p:spPr bwMode="auto">
          <a:xfrm>
            <a:off x="1497060" y="3082685"/>
            <a:ext cx="185826" cy="182880"/>
          </a:xfrm>
          <a:prstGeom prst="ellipse">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2</a:t>
            </a:r>
          </a:p>
        </p:txBody>
      </p:sp>
      <p:sp>
        <p:nvSpPr>
          <p:cNvPr id="40" name="Oval 39">
            <a:extLst>
              <a:ext uri="{FF2B5EF4-FFF2-40B4-BE49-F238E27FC236}">
                <a16:creationId xmlns:a16="http://schemas.microsoft.com/office/drawing/2014/main" id="{E58B82A2-4BBB-4044-8883-93C6A1E657E3}"/>
              </a:ext>
            </a:extLst>
          </p:cNvPr>
          <p:cNvSpPr/>
          <p:nvPr/>
        </p:nvSpPr>
        <p:spPr bwMode="auto">
          <a:xfrm>
            <a:off x="1497060" y="3579007"/>
            <a:ext cx="185826" cy="182880"/>
          </a:xfrm>
          <a:prstGeom prst="ellipse">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3</a:t>
            </a:r>
          </a:p>
        </p:txBody>
      </p:sp>
      <p:sp>
        <p:nvSpPr>
          <p:cNvPr id="41" name="Oval 40">
            <a:extLst>
              <a:ext uri="{FF2B5EF4-FFF2-40B4-BE49-F238E27FC236}">
                <a16:creationId xmlns:a16="http://schemas.microsoft.com/office/drawing/2014/main" id="{6EB713E4-0317-4EA4-9E48-3965334C580F}"/>
              </a:ext>
            </a:extLst>
          </p:cNvPr>
          <p:cNvSpPr/>
          <p:nvPr/>
        </p:nvSpPr>
        <p:spPr bwMode="auto">
          <a:xfrm>
            <a:off x="1497060" y="4075328"/>
            <a:ext cx="185826" cy="182880"/>
          </a:xfrm>
          <a:prstGeom prst="ellipse">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4</a:t>
            </a:r>
          </a:p>
        </p:txBody>
      </p:sp>
      <p:sp>
        <p:nvSpPr>
          <p:cNvPr id="42" name="Oval 41">
            <a:extLst>
              <a:ext uri="{FF2B5EF4-FFF2-40B4-BE49-F238E27FC236}">
                <a16:creationId xmlns:a16="http://schemas.microsoft.com/office/drawing/2014/main" id="{98B58C93-8B34-4005-9BFA-33C15F63AF86}"/>
              </a:ext>
            </a:extLst>
          </p:cNvPr>
          <p:cNvSpPr/>
          <p:nvPr/>
        </p:nvSpPr>
        <p:spPr bwMode="auto">
          <a:xfrm>
            <a:off x="1497060" y="4571650"/>
            <a:ext cx="185826" cy="182880"/>
          </a:xfrm>
          <a:prstGeom prst="ellipse">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5</a:t>
            </a:r>
          </a:p>
        </p:txBody>
      </p:sp>
      <p:grpSp>
        <p:nvGrpSpPr>
          <p:cNvPr id="5" name="Group 4">
            <a:extLst>
              <a:ext uri="{FF2B5EF4-FFF2-40B4-BE49-F238E27FC236}">
                <a16:creationId xmlns:a16="http://schemas.microsoft.com/office/drawing/2014/main" id="{04AD4D4D-1B77-9143-8236-FE294924FB7F}"/>
              </a:ext>
            </a:extLst>
          </p:cNvPr>
          <p:cNvGrpSpPr/>
          <p:nvPr/>
        </p:nvGrpSpPr>
        <p:grpSpPr>
          <a:xfrm>
            <a:off x="1517838" y="2898622"/>
            <a:ext cx="140581" cy="1557076"/>
            <a:chOff x="1517838" y="2898622"/>
            <a:chExt cx="140581" cy="1557076"/>
          </a:xfrm>
          <a:solidFill>
            <a:srgbClr val="5558AF"/>
          </a:solidFill>
        </p:grpSpPr>
        <p:sp>
          <p:nvSpPr>
            <p:cNvPr id="55" name="Isosceles Triangle 54">
              <a:extLst>
                <a:ext uri="{FF2B5EF4-FFF2-40B4-BE49-F238E27FC236}">
                  <a16:creationId xmlns:a16="http://schemas.microsoft.com/office/drawing/2014/main" id="{C74AC72F-A046-48AA-9333-BE502CC27C22}"/>
                </a:ext>
              </a:extLst>
            </p:cNvPr>
            <p:cNvSpPr/>
            <p:nvPr/>
          </p:nvSpPr>
          <p:spPr bwMode="auto">
            <a:xfrm rot="10800000">
              <a:off x="1519638" y="3394945"/>
              <a:ext cx="138232" cy="6811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Isosceles Triangle 55">
              <a:extLst>
                <a:ext uri="{FF2B5EF4-FFF2-40B4-BE49-F238E27FC236}">
                  <a16:creationId xmlns:a16="http://schemas.microsoft.com/office/drawing/2014/main" id="{A520375A-F979-4C4F-BC72-5EC170588166}"/>
                </a:ext>
              </a:extLst>
            </p:cNvPr>
            <p:cNvSpPr/>
            <p:nvPr/>
          </p:nvSpPr>
          <p:spPr bwMode="auto">
            <a:xfrm rot="10800000">
              <a:off x="1519913" y="3891266"/>
              <a:ext cx="138232" cy="6811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Isosceles Triangle 56">
              <a:extLst>
                <a:ext uri="{FF2B5EF4-FFF2-40B4-BE49-F238E27FC236}">
                  <a16:creationId xmlns:a16="http://schemas.microsoft.com/office/drawing/2014/main" id="{7C9D132A-AF03-4637-B9E7-B9C9168B0266}"/>
                </a:ext>
              </a:extLst>
            </p:cNvPr>
            <p:cNvSpPr/>
            <p:nvPr/>
          </p:nvSpPr>
          <p:spPr bwMode="auto">
            <a:xfrm rot="10800000">
              <a:off x="1520187" y="4387588"/>
              <a:ext cx="138232" cy="6811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Isosceles Triangle 44">
              <a:extLst>
                <a:ext uri="{FF2B5EF4-FFF2-40B4-BE49-F238E27FC236}">
                  <a16:creationId xmlns:a16="http://schemas.microsoft.com/office/drawing/2014/main" id="{89C849DF-CAF5-4BFB-8BCF-942FB72CABDE}"/>
                </a:ext>
              </a:extLst>
            </p:cNvPr>
            <p:cNvSpPr/>
            <p:nvPr/>
          </p:nvSpPr>
          <p:spPr bwMode="auto">
            <a:xfrm rot="10800000">
              <a:off x="1517838" y="2898622"/>
              <a:ext cx="138231" cy="68110"/>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3" name="Rectangle 72">
            <a:extLst>
              <a:ext uri="{FF2B5EF4-FFF2-40B4-BE49-F238E27FC236}">
                <a16:creationId xmlns:a16="http://schemas.microsoft.com/office/drawing/2014/main" id="{3A32840D-04E6-4330-959F-CA827AAF70EA}"/>
              </a:ext>
            </a:extLst>
          </p:cNvPr>
          <p:cNvSpPr/>
          <p:nvPr/>
        </p:nvSpPr>
        <p:spPr bwMode="auto">
          <a:xfrm>
            <a:off x="1171977" y="2470414"/>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rocess1-PPT conversation">
            <a:hlinkClick r:id="" action="ppaction://media"/>
            <a:extLst>
              <a:ext uri="{FF2B5EF4-FFF2-40B4-BE49-F238E27FC236}">
                <a16:creationId xmlns:a16="http://schemas.microsoft.com/office/drawing/2014/main" id="{1B1FDEF4-99E7-49F2-9360-A20264548DF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738860" y="1792392"/>
            <a:ext cx="7177430" cy="4037304"/>
          </a:xfrm>
          <a:prstGeom prst="rect">
            <a:avLst/>
          </a:prstGeom>
        </p:spPr>
      </p:pic>
      <p:pic>
        <p:nvPicPr>
          <p:cNvPr id="9" name="Process2-PowerApp">
            <a:hlinkClick r:id="" action="ppaction://media"/>
            <a:extLst>
              <a:ext uri="{FF2B5EF4-FFF2-40B4-BE49-F238E27FC236}">
                <a16:creationId xmlns:a16="http://schemas.microsoft.com/office/drawing/2014/main" id="{1108BB94-3806-45F3-B90D-9532DAA0D287}"/>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738859" y="1792394"/>
            <a:ext cx="7177431" cy="4037305"/>
          </a:xfrm>
          <a:prstGeom prst="rect">
            <a:avLst/>
          </a:prstGeom>
        </p:spPr>
      </p:pic>
      <p:pic>
        <p:nvPicPr>
          <p:cNvPr id="6" name="Process3-Tabs">
            <a:hlinkClick r:id="" action="ppaction://media"/>
            <a:extLst>
              <a:ext uri="{FF2B5EF4-FFF2-40B4-BE49-F238E27FC236}">
                <a16:creationId xmlns:a16="http://schemas.microsoft.com/office/drawing/2014/main" id="{AF5587E5-F6E5-4148-AD1A-9125E0043C99}"/>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738860" y="1792395"/>
            <a:ext cx="7177433" cy="4037306"/>
          </a:xfrm>
          <a:prstGeom prst="rect">
            <a:avLst/>
          </a:prstGeom>
        </p:spPr>
      </p:pic>
      <p:pic>
        <p:nvPicPr>
          <p:cNvPr id="7" name="Process4-Approvals">
            <a:hlinkClick r:id="" action="ppaction://media"/>
            <a:extLst>
              <a:ext uri="{FF2B5EF4-FFF2-40B4-BE49-F238E27FC236}">
                <a16:creationId xmlns:a16="http://schemas.microsoft.com/office/drawing/2014/main" id="{F57AAE6B-AC69-4CDA-A9E3-28456CA1BF9D}"/>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4738861" y="1792395"/>
            <a:ext cx="7177430" cy="4037304"/>
          </a:xfrm>
          <a:prstGeom prst="rect">
            <a:avLst/>
          </a:prstGeom>
        </p:spPr>
      </p:pic>
      <p:grpSp>
        <p:nvGrpSpPr>
          <p:cNvPr id="78" name="Group 77">
            <a:extLst>
              <a:ext uri="{FF2B5EF4-FFF2-40B4-BE49-F238E27FC236}">
                <a16:creationId xmlns:a16="http://schemas.microsoft.com/office/drawing/2014/main" id="{01287107-1935-8A4F-BE75-F16DEB1C27F3}"/>
              </a:ext>
            </a:extLst>
          </p:cNvPr>
          <p:cNvGrpSpPr/>
          <p:nvPr/>
        </p:nvGrpSpPr>
        <p:grpSpPr>
          <a:xfrm>
            <a:off x="-2986604" y="197968"/>
            <a:ext cx="3863273" cy="453750"/>
            <a:chOff x="435772" y="197968"/>
            <a:chExt cx="3863273" cy="453750"/>
          </a:xfrm>
        </p:grpSpPr>
        <p:sp>
          <p:nvSpPr>
            <p:cNvPr id="79" name="Rounded Rectangle 78">
              <a:extLst>
                <a:ext uri="{FF2B5EF4-FFF2-40B4-BE49-F238E27FC236}">
                  <a16:creationId xmlns:a16="http://schemas.microsoft.com/office/drawing/2014/main" id="{06E1DE7E-93C0-194C-8A39-E80ADF5AC5A2}"/>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itle 3">
              <a:extLst>
                <a:ext uri="{FF2B5EF4-FFF2-40B4-BE49-F238E27FC236}">
                  <a16:creationId xmlns:a16="http://schemas.microsoft.com/office/drawing/2014/main" id="{C9AAEE09-F1F8-F348-B5F6-AE16135243ED}"/>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Streamline a process</a:t>
              </a:r>
            </a:p>
          </p:txBody>
        </p:sp>
      </p:grpSp>
      <p:sp>
        <p:nvSpPr>
          <p:cNvPr id="81" name="Rounded Rectangle 80">
            <a:extLst>
              <a:ext uri="{FF2B5EF4-FFF2-40B4-BE49-F238E27FC236}">
                <a16:creationId xmlns:a16="http://schemas.microsoft.com/office/drawing/2014/main" id="{65440C73-FEA1-614A-96A4-CF815A86DE6A}"/>
              </a:ext>
            </a:extLst>
          </p:cNvPr>
          <p:cNvSpPr/>
          <p:nvPr/>
        </p:nvSpPr>
        <p:spPr bwMode="auto">
          <a:xfrm>
            <a:off x="-178025" y="196892"/>
            <a:ext cx="1066471" cy="452674"/>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a:extLst>
              <a:ext uri="{FF2B5EF4-FFF2-40B4-BE49-F238E27FC236}">
                <a16:creationId xmlns:a16="http://schemas.microsoft.com/office/drawing/2014/main" id="{2167FD9F-A45F-B249-A848-6A707823997D}"/>
              </a:ext>
            </a:extLst>
          </p:cNvPr>
          <p:cNvSpPr/>
          <p:nvPr/>
        </p:nvSpPr>
        <p:spPr bwMode="auto">
          <a:xfrm>
            <a:off x="0" y="156308"/>
            <a:ext cx="653068" cy="5470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8460DB2-36FF-294A-8510-DA97CD6E47D1}"/>
              </a:ext>
            </a:extLst>
          </p:cNvPr>
          <p:cNvGrpSpPr/>
          <p:nvPr/>
        </p:nvGrpSpPr>
        <p:grpSpPr>
          <a:xfrm>
            <a:off x="435772" y="197968"/>
            <a:ext cx="452674" cy="452674"/>
            <a:chOff x="435772" y="197968"/>
            <a:chExt cx="452674" cy="452674"/>
          </a:xfrm>
        </p:grpSpPr>
        <p:sp>
          <p:nvSpPr>
            <p:cNvPr id="84" name="Oval 83">
              <a:extLst>
                <a:ext uri="{FF2B5EF4-FFF2-40B4-BE49-F238E27FC236}">
                  <a16:creationId xmlns:a16="http://schemas.microsoft.com/office/drawing/2014/main" id="{D2E9FBDE-5FC7-CC41-85C7-4552D72E795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Freeform 14">
              <a:extLst>
                <a:ext uri="{FF2B5EF4-FFF2-40B4-BE49-F238E27FC236}">
                  <a16:creationId xmlns:a16="http://schemas.microsoft.com/office/drawing/2014/main" id="{AEEEC140-7BA7-5E47-A0CF-9BFF92AF0904}"/>
                </a:ext>
              </a:extLst>
            </p:cNvPr>
            <p:cNvSpPr>
              <a:spLocks noEditPoints="1"/>
            </p:cNvSpPr>
            <p:nvPr/>
          </p:nvSpPr>
          <p:spPr bwMode="auto">
            <a:xfrm>
              <a:off x="512403" y="283943"/>
              <a:ext cx="300846" cy="299708"/>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2" name="Rectangle 91">
            <a:extLst>
              <a:ext uri="{FF2B5EF4-FFF2-40B4-BE49-F238E27FC236}">
                <a16:creationId xmlns:a16="http://schemas.microsoft.com/office/drawing/2014/main" id="{988A57EC-D590-1443-9340-EB4D866882DA}"/>
              </a:ext>
            </a:extLst>
          </p:cNvPr>
          <p:cNvSpPr/>
          <p:nvPr/>
        </p:nvSpPr>
        <p:spPr>
          <a:xfrm>
            <a:off x="1086153" y="903469"/>
            <a:ext cx="7964296"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Process Example: </a:t>
            </a:r>
            <a:r>
              <a:rPr lang="en-US" sz="3200" b="1">
                <a:latin typeface="+mj-lt"/>
                <a:cs typeface="Segoe UI" panose="020B0502040204020203" pitchFamily="34" charset="0"/>
              </a:rPr>
              <a:t>A team for a Sales Cycle</a:t>
            </a:r>
          </a:p>
        </p:txBody>
      </p:sp>
    </p:spTree>
    <p:extLst>
      <p:ext uri="{BB962C8B-B14F-4D97-AF65-F5344CB8AC3E}">
        <p14:creationId xmlns:p14="http://schemas.microsoft.com/office/powerpoint/2010/main" val="3358313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1.66667E-6 2.96296E-6 L 0.27878 -0.00093 " pathEditMode="relative" rAng="0" ptsTypes="AA">
                                      <p:cBhvr>
                                        <p:cTn id="12" dur="1000" fill="hold"/>
                                        <p:tgtEl>
                                          <p:spTgt spid="78"/>
                                        </p:tgtEl>
                                        <p:attrNameLst>
                                          <p:attrName>ppt_x</p:attrName>
                                          <p:attrName>ppt_y</p:attrName>
                                        </p:attrNameLst>
                                      </p:cBhvr>
                                      <p:rCtr x="13932" y="-46"/>
                                    </p:animMotion>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500"/>
                                        <p:tgtEl>
                                          <p:spTgt spid="93"/>
                                        </p:tgtEl>
                                      </p:cBhvr>
                                    </p:animEffect>
                                  </p:childTnLst>
                                </p:cTn>
                              </p:par>
                              <p:par>
                                <p:cTn id="24" presetID="1" presetClass="mediacall" presetSubtype="0" fill="hold" nodeType="withEffect">
                                  <p:stCondLst>
                                    <p:cond delay="0"/>
                                  </p:stCondLst>
                                  <p:childTnLst>
                                    <p:cmd type="call" cmd="playFrom(0.0)">
                                      <p:cBhvr>
                                        <p:cTn id="25" dur="40733"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42" presetClass="path" presetSubtype="0" decel="100000" fill="hold" grpId="0" nodeType="clickEffect">
                                  <p:stCondLst>
                                    <p:cond delay="0"/>
                                  </p:stCondLst>
                                  <p:childTnLst>
                                    <p:animMotion origin="layout" path="M 2.91667E-6 4.81481E-6 L 2.91667E-6 0.07245 " pathEditMode="relative" rAng="0" ptsTypes="AA">
                                      <p:cBhvr>
                                        <p:cTn id="29" dur="500" fill="hold"/>
                                        <p:tgtEl>
                                          <p:spTgt spid="73"/>
                                        </p:tgtEl>
                                        <p:attrNameLst>
                                          <p:attrName>ppt_x</p:attrName>
                                          <p:attrName>ppt_y</p:attrName>
                                        </p:attrNameLst>
                                      </p:cBhvr>
                                      <p:rCtr x="0" y="3611"/>
                                    </p:animMotion>
                                  </p:childTnLst>
                                </p:cTn>
                              </p:par>
                              <p:par>
                                <p:cTn id="30" presetID="10" presetClass="entr" presetSubtype="0" fill="hold" grpId="1"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xit" presetSubtype="0" fill="hold" nodeType="with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md type="call" cmd="stop">
                                      <p:cBhvr>
                                        <p:cTn id="36" dur="1">
                                          <p:stCondLst>
                                            <p:cond delay="499"/>
                                          </p:stCondLst>
                                        </p:cTn>
                                        <p:tgtEl>
                                          <p:spTgt spid="2"/>
                                        </p:tgtEl>
                                      </p:cBhvr>
                                    </p:cmd>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grpId="0" nodeType="withEffect">
                                  <p:stCondLst>
                                    <p:cond delay="0"/>
                                  </p:stCondLst>
                                  <p:childTnLst>
                                    <p:animEffect transition="out" filter="fade">
                                      <p:cBhvr>
                                        <p:cTn id="41" dur="500"/>
                                        <p:tgtEl>
                                          <p:spTgt spid="69"/>
                                        </p:tgtEl>
                                      </p:cBhvr>
                                    </p:animEffect>
                                    <p:set>
                                      <p:cBhvr>
                                        <p:cTn id="42" dur="1" fill="hold">
                                          <p:stCondLst>
                                            <p:cond delay="499"/>
                                          </p:stCondLst>
                                        </p:cTn>
                                        <p:tgtEl>
                                          <p:spTgt spid="6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5366" fill="hold"/>
                                        <p:tgtEl>
                                          <p:spTgt spid="9"/>
                                        </p:tgtEl>
                                      </p:cBhvr>
                                    </p:cmd>
                                  </p:childTnLst>
                                </p:cTn>
                              </p:par>
                            </p:childTnLst>
                          </p:cTn>
                        </p:par>
                      </p:childTnLst>
                    </p:cTn>
                  </p:par>
                  <p:par>
                    <p:cTn id="45" fill="hold">
                      <p:stCondLst>
                        <p:cond delay="indefinite"/>
                      </p:stCondLst>
                      <p:childTnLst>
                        <p:par>
                          <p:cTn id="46" fill="hold">
                            <p:stCondLst>
                              <p:cond delay="0"/>
                            </p:stCondLst>
                            <p:childTnLst>
                              <p:par>
                                <p:cTn id="47" presetID="42" presetClass="path" presetSubtype="0" decel="100000" fill="hold" grpId="1" nodeType="clickEffect">
                                  <p:stCondLst>
                                    <p:cond delay="0"/>
                                  </p:stCondLst>
                                  <p:childTnLst>
                                    <p:animMotion origin="layout" path="M 2.91667E-6 0.07245 L 2.91667E-6 0.1449 " pathEditMode="relative" rAng="0" ptsTypes="AA">
                                      <p:cBhvr>
                                        <p:cTn id="48" dur="500" fill="hold"/>
                                        <p:tgtEl>
                                          <p:spTgt spid="73"/>
                                        </p:tgtEl>
                                        <p:attrNameLst>
                                          <p:attrName>ppt_x</p:attrName>
                                          <p:attrName>ppt_y</p:attrName>
                                        </p:attrNameLst>
                                      </p:cBhvr>
                                      <p:rCtr x="0" y="3611"/>
                                    </p:animMotion>
                                  </p:childTnLst>
                                </p:cTn>
                              </p:par>
                              <p:par>
                                <p:cTn id="49" presetID="10" presetClass="entr" presetSubtype="0" fill="hold" grpId="1"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md type="call" cmd="stop">
                                      <p:cBhvr>
                                        <p:cTn id="55" dur="1">
                                          <p:stCondLst>
                                            <p:cond delay="499"/>
                                          </p:stCondLst>
                                        </p:cTn>
                                        <p:tgtEl>
                                          <p:spTgt spid="9"/>
                                        </p:tgtEl>
                                      </p:cBhvr>
                                    </p:cmd>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xit" presetSubtype="0" fill="hold" grpId="0" nodeType="withEffect">
                                  <p:stCondLst>
                                    <p:cond delay="0"/>
                                  </p:stCondLst>
                                  <p:childTnLst>
                                    <p:animEffect transition="out" filter="fade">
                                      <p:cBhvr>
                                        <p:cTn id="60" dur="500"/>
                                        <p:tgtEl>
                                          <p:spTgt spid="70"/>
                                        </p:tgtEl>
                                      </p:cBhvr>
                                    </p:animEffect>
                                    <p:set>
                                      <p:cBhvr>
                                        <p:cTn id="61" dur="1" fill="hold">
                                          <p:stCondLst>
                                            <p:cond delay="499"/>
                                          </p:stCondLst>
                                        </p:cTn>
                                        <p:tgtEl>
                                          <p:spTgt spid="7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1532" fill="hold"/>
                                        <p:tgtEl>
                                          <p:spTgt spid="6"/>
                                        </p:tgtEl>
                                      </p:cBhvr>
                                    </p:cmd>
                                  </p:childTnLst>
                                </p:cTn>
                              </p:par>
                            </p:childTnLst>
                          </p:cTn>
                        </p:par>
                      </p:childTnLst>
                    </p:cTn>
                  </p:par>
                  <p:par>
                    <p:cTn id="64" fill="hold">
                      <p:stCondLst>
                        <p:cond delay="indefinite"/>
                      </p:stCondLst>
                      <p:childTnLst>
                        <p:par>
                          <p:cTn id="65" fill="hold">
                            <p:stCondLst>
                              <p:cond delay="0"/>
                            </p:stCondLst>
                            <p:childTnLst>
                              <p:par>
                                <p:cTn id="66" presetID="42" presetClass="path" presetSubtype="0" decel="100000" fill="hold" grpId="2" nodeType="clickEffect">
                                  <p:stCondLst>
                                    <p:cond delay="0"/>
                                  </p:stCondLst>
                                  <p:childTnLst>
                                    <p:animMotion origin="layout" path="M 2.91667E-6 0.1449 L 2.91667E-6 0.21967 " pathEditMode="relative" rAng="0" ptsTypes="AA">
                                      <p:cBhvr>
                                        <p:cTn id="67" dur="500" fill="hold"/>
                                        <p:tgtEl>
                                          <p:spTgt spid="73"/>
                                        </p:tgtEl>
                                        <p:attrNameLst>
                                          <p:attrName>ppt_x</p:attrName>
                                          <p:attrName>ppt_y</p:attrName>
                                        </p:attrNameLst>
                                      </p:cBhvr>
                                      <p:rCtr x="0" y="3727"/>
                                    </p:animMotion>
                                  </p:childTnLst>
                                </p:cTn>
                              </p:par>
                              <p:par>
                                <p:cTn id="68" presetID="10" presetClass="entr" presetSubtype="0" fill="hold" grpId="1"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par>
                                <p:cTn id="71" presetID="10" presetClass="exit" presetSubtype="0" fill="hold"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md type="call" cmd="stop">
                                      <p:cBhvr>
                                        <p:cTn id="74" dur="1">
                                          <p:stCondLst>
                                            <p:cond delay="499"/>
                                          </p:stCondLst>
                                        </p:cTn>
                                        <p:tgtEl>
                                          <p:spTgt spid="6"/>
                                        </p:tgtEl>
                                      </p:cBhvr>
                                    </p:cmd>
                                  </p:childTnLst>
                                </p:cTn>
                              </p:par>
                              <p:par>
                                <p:cTn id="75" presetID="10"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par>
                                <p:cTn id="78" presetID="10" presetClass="exit" presetSubtype="0" fill="hold" grpId="0" nodeType="withEffect">
                                  <p:stCondLst>
                                    <p:cond delay="0"/>
                                  </p:stCondLst>
                                  <p:childTnLst>
                                    <p:animEffect transition="out" filter="fade">
                                      <p:cBhvr>
                                        <p:cTn id="79" dur="500"/>
                                        <p:tgtEl>
                                          <p:spTgt spid="71"/>
                                        </p:tgtEl>
                                      </p:cBhvr>
                                    </p:animEffect>
                                    <p:set>
                                      <p:cBhvr>
                                        <p:cTn id="80" dur="1" fill="hold">
                                          <p:stCondLst>
                                            <p:cond delay="499"/>
                                          </p:stCondLst>
                                        </p:cTn>
                                        <p:tgtEl>
                                          <p:spTgt spid="71"/>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44200" fill="hold"/>
                                        <p:tgtEl>
                                          <p:spTgt spid="7"/>
                                        </p:tgtEl>
                                      </p:cBhvr>
                                    </p:cmd>
                                  </p:childTnLst>
                                </p:cTn>
                              </p:par>
                            </p:childTnLst>
                          </p:cTn>
                        </p:par>
                      </p:childTnLst>
                    </p:cTn>
                  </p:par>
                  <p:par>
                    <p:cTn id="83" fill="hold">
                      <p:stCondLst>
                        <p:cond delay="indefinite"/>
                      </p:stCondLst>
                      <p:childTnLst>
                        <p:par>
                          <p:cTn id="84" fill="hold">
                            <p:stCondLst>
                              <p:cond delay="0"/>
                            </p:stCondLst>
                            <p:childTnLst>
                              <p:par>
                                <p:cTn id="85" presetID="42" presetClass="path" presetSubtype="0" decel="100000" fill="hold" grpId="3" nodeType="clickEffect">
                                  <p:stCondLst>
                                    <p:cond delay="0"/>
                                  </p:stCondLst>
                                  <p:childTnLst>
                                    <p:animMotion origin="layout" path="M 2.91667E-6 0.21967 L 2.91667E-6 0.28935 " pathEditMode="relative" rAng="0" ptsTypes="AA">
                                      <p:cBhvr>
                                        <p:cTn id="86" dur="500" fill="hold"/>
                                        <p:tgtEl>
                                          <p:spTgt spid="73"/>
                                        </p:tgtEl>
                                        <p:attrNameLst>
                                          <p:attrName>ppt_x</p:attrName>
                                          <p:attrName>ppt_y</p:attrName>
                                        </p:attrNameLst>
                                      </p:cBhvr>
                                      <p:rCtr x="0" y="3472"/>
                                    </p:animMotion>
                                  </p:childTnLst>
                                </p:cTn>
                              </p:par>
                              <p:par>
                                <p:cTn id="87" presetID="10" presetClass="entr" presetSubtype="0" fill="hold" grpId="1"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500"/>
                                        <p:tgtEl>
                                          <p:spTgt spid="71"/>
                                        </p:tgtEl>
                                      </p:cBhvr>
                                    </p:animEffect>
                                  </p:childTnLst>
                                </p:cTn>
                              </p:par>
                              <p:par>
                                <p:cTn id="90" presetID="10" presetClass="exit" presetSubtype="0" fill="hold"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md type="call" cmd="stop">
                                      <p:cBhvr>
                                        <p:cTn id="93" dur="1">
                                          <p:stCondLst>
                                            <p:cond delay="499"/>
                                          </p:stCondLst>
                                        </p:cTn>
                                        <p:tgtEl>
                                          <p:spTgt spid="7"/>
                                        </p:tgtEl>
                                      </p:cBhvr>
                                    </p:cmd>
                                  </p:childTnLst>
                                </p:cTn>
                              </p:par>
                              <p:par>
                                <p:cTn id="94" presetID="10" presetClass="exit" presetSubtype="0" fill="hold" grpId="1" nodeType="withEffect">
                                  <p:stCondLst>
                                    <p:cond delay="0"/>
                                  </p:stCondLst>
                                  <p:childTnLst>
                                    <p:animEffect transition="out" filter="fade">
                                      <p:cBhvr>
                                        <p:cTn id="95" dur="500"/>
                                        <p:tgtEl>
                                          <p:spTgt spid="93"/>
                                        </p:tgtEl>
                                      </p:cBhvr>
                                    </p:animEffect>
                                    <p:set>
                                      <p:cBhvr>
                                        <p:cTn id="96" dur="1" fill="hold">
                                          <p:stCondLst>
                                            <p:cond delay="499"/>
                                          </p:stCondLst>
                                        </p:cTn>
                                        <p:tgtEl>
                                          <p:spTgt spid="9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43"/>
                                        </p:tgtEl>
                                      </p:cBhvr>
                                    </p:animEffect>
                                    <p:set>
                                      <p:cBhvr>
                                        <p:cTn id="99" dur="1" fill="hold">
                                          <p:stCondLst>
                                            <p:cond delay="499"/>
                                          </p:stCondLst>
                                        </p:cTn>
                                        <p:tgtEl>
                                          <p:spTgt spid="43"/>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4" fill="hold" display="0">
                  <p:stCondLst>
                    <p:cond delay="indefinite"/>
                  </p:stCondLst>
                </p:cTn>
                <p:tgtEl>
                  <p:spTgt spid="2"/>
                </p:tgtEl>
              </p:cMediaNode>
            </p:video>
            <p:video>
              <p:cMediaNode vol="80000">
                <p:cTn id="105" fill="hold" display="0">
                  <p:stCondLst>
                    <p:cond delay="indefinite"/>
                  </p:stCondLst>
                </p:cTn>
                <p:tgtEl>
                  <p:spTgt spid="6"/>
                </p:tgtEl>
              </p:cMediaNode>
            </p:video>
            <p:video>
              <p:cMediaNode vol="80000">
                <p:cTn id="106" fill="hold" display="0">
                  <p:stCondLst>
                    <p:cond delay="indefinite"/>
                  </p:stCondLst>
                </p:cTn>
                <p:tgtEl>
                  <p:spTgt spid="7"/>
                </p:tgtEl>
              </p:cMediaNode>
            </p:video>
            <p:video>
              <p:cMediaNode vol="80000">
                <p:cTn id="107" fill="hold" display="0">
                  <p:stCondLst>
                    <p:cond delay="indefinite"/>
                  </p:stCondLst>
                </p:cTn>
                <p:tgtEl>
                  <p:spTgt spid="9"/>
                </p:tgtEl>
              </p:cMediaNode>
            </p:video>
          </p:childTnLst>
        </p:cTn>
      </p:par>
    </p:tnLst>
    <p:bldLst>
      <p:bldP spid="43" grpId="0" animBg="1"/>
      <p:bldP spid="93" grpId="0" animBg="1"/>
      <p:bldP spid="93" grpId="1" animBg="1"/>
      <p:bldP spid="67" grpId="0" animBg="1"/>
      <p:bldP spid="67" grpId="1" animBg="1"/>
      <p:bldP spid="69" grpId="0" animBg="1"/>
      <p:bldP spid="69" grpId="1" animBg="1"/>
      <p:bldP spid="70" grpId="0" animBg="1"/>
      <p:bldP spid="70" grpId="1" animBg="1"/>
      <p:bldP spid="71" grpId="0" animBg="1"/>
      <p:bldP spid="71" grpId="1" animBg="1"/>
      <p:bldP spid="73" grpId="0" animBg="1"/>
      <p:bldP spid="73" grpId="1" animBg="1"/>
      <p:bldP spid="73" grpId="2" animBg="1"/>
      <p:bldP spid="73"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Oval 364">
            <a:extLst>
              <a:ext uri="{FF2B5EF4-FFF2-40B4-BE49-F238E27FC236}">
                <a16:creationId xmlns:a16="http://schemas.microsoft.com/office/drawing/2014/main" id="{4C5D47DC-F855-3E4A-AD0B-A66C0256190F}"/>
              </a:ext>
            </a:extLst>
          </p:cNvPr>
          <p:cNvSpPr/>
          <p:nvPr/>
        </p:nvSpPr>
        <p:spPr bwMode="auto">
          <a:xfrm>
            <a:off x="3797197" y="20058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6" name="Oval 365">
            <a:extLst>
              <a:ext uri="{FF2B5EF4-FFF2-40B4-BE49-F238E27FC236}">
                <a16:creationId xmlns:a16="http://schemas.microsoft.com/office/drawing/2014/main" id="{F5044406-0D90-874F-9E00-F6CE41031481}"/>
              </a:ext>
            </a:extLst>
          </p:cNvPr>
          <p:cNvSpPr/>
          <p:nvPr/>
        </p:nvSpPr>
        <p:spPr bwMode="auto">
          <a:xfrm>
            <a:off x="3840702" y="23780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5" name="Title 3">
            <a:extLst>
              <a:ext uri="{FF2B5EF4-FFF2-40B4-BE49-F238E27FC236}">
                <a16:creationId xmlns:a16="http://schemas.microsoft.com/office/drawing/2014/main" id="{13D97E44-E9E5-5248-A966-CBEFAF0E0551}"/>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Automate repeated workflows</a:t>
            </a:r>
          </a:p>
        </p:txBody>
      </p:sp>
      <p:grpSp>
        <p:nvGrpSpPr>
          <p:cNvPr id="8" name="Group 7">
            <a:extLst>
              <a:ext uri="{FF2B5EF4-FFF2-40B4-BE49-F238E27FC236}">
                <a16:creationId xmlns:a16="http://schemas.microsoft.com/office/drawing/2014/main" id="{DF5FA5C7-A2AD-B949-A29A-A4871710DB94}"/>
              </a:ext>
            </a:extLst>
          </p:cNvPr>
          <p:cNvGrpSpPr/>
          <p:nvPr/>
        </p:nvGrpSpPr>
        <p:grpSpPr>
          <a:xfrm>
            <a:off x="3035244" y="276714"/>
            <a:ext cx="295169" cy="295169"/>
            <a:chOff x="3035244" y="276714"/>
            <a:chExt cx="295169" cy="295169"/>
          </a:xfrm>
        </p:grpSpPr>
        <p:sp>
          <p:nvSpPr>
            <p:cNvPr id="109" name="Oval 108">
              <a:extLst>
                <a:ext uri="{FF2B5EF4-FFF2-40B4-BE49-F238E27FC236}">
                  <a16:creationId xmlns:a16="http://schemas.microsoft.com/office/drawing/2014/main" id="{1406C8D1-91EB-EA46-8BC7-A2091252E766}"/>
                </a:ext>
              </a:extLst>
            </p:cNvPr>
            <p:cNvSpPr/>
            <p:nvPr/>
          </p:nvSpPr>
          <p:spPr bwMode="auto">
            <a:xfrm>
              <a:off x="3035244" y="276714"/>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0" name="Freeform 14">
              <a:extLst>
                <a:ext uri="{FF2B5EF4-FFF2-40B4-BE49-F238E27FC236}">
                  <a16:creationId xmlns:a16="http://schemas.microsoft.com/office/drawing/2014/main" id="{6E36F23C-7A11-4141-ADBD-7DF25B286275}"/>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Oval 118">
            <a:extLst>
              <a:ext uri="{FF2B5EF4-FFF2-40B4-BE49-F238E27FC236}">
                <a16:creationId xmlns:a16="http://schemas.microsoft.com/office/drawing/2014/main" id="{032F09D8-FA11-F14E-904D-FE9EFD49AD01}"/>
              </a:ext>
            </a:extLst>
          </p:cNvPr>
          <p:cNvSpPr/>
          <p:nvPr/>
        </p:nvSpPr>
        <p:spPr bwMode="auto">
          <a:xfrm>
            <a:off x="3878310" y="276714"/>
            <a:ext cx="295169" cy="295169"/>
          </a:xfrm>
          <a:prstGeom prst="ellipse">
            <a:avLst/>
          </a:prstGeom>
          <a:solidFill>
            <a:srgbClr val="5961C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20" name="Group 127">
            <a:extLst>
              <a:ext uri="{FF2B5EF4-FFF2-40B4-BE49-F238E27FC236}">
                <a16:creationId xmlns:a16="http://schemas.microsoft.com/office/drawing/2014/main" id="{499FA539-8611-CC42-AEFC-8CCCCBADEAD4}"/>
              </a:ext>
            </a:extLst>
          </p:cNvPr>
          <p:cNvGrpSpPr>
            <a:grpSpLocks noChangeAspect="1"/>
          </p:cNvGrpSpPr>
          <p:nvPr/>
        </p:nvGrpSpPr>
        <p:grpSpPr bwMode="auto">
          <a:xfrm>
            <a:off x="3931039" y="336159"/>
            <a:ext cx="183144" cy="186680"/>
            <a:chOff x="2411" y="2088"/>
            <a:chExt cx="259" cy="264"/>
          </a:xfrm>
          <a:solidFill>
            <a:schemeClr val="bg1"/>
          </a:solidFill>
        </p:grpSpPr>
        <p:sp>
          <p:nvSpPr>
            <p:cNvPr id="121" name="Freeform 128">
              <a:extLst>
                <a:ext uri="{FF2B5EF4-FFF2-40B4-BE49-F238E27FC236}">
                  <a16:creationId xmlns:a16="http://schemas.microsoft.com/office/drawing/2014/main" id="{4A05AE7F-6F70-6B4B-A9CE-149A08C7405A}"/>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9">
              <a:extLst>
                <a:ext uri="{FF2B5EF4-FFF2-40B4-BE49-F238E27FC236}">
                  <a16:creationId xmlns:a16="http://schemas.microsoft.com/office/drawing/2014/main" id="{F36DFB2E-FD98-054C-9155-AB4E241FDA7D}"/>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0" name="Group 159">
            <a:extLst>
              <a:ext uri="{FF2B5EF4-FFF2-40B4-BE49-F238E27FC236}">
                <a16:creationId xmlns:a16="http://schemas.microsoft.com/office/drawing/2014/main" id="{46E58B54-7274-924B-9A98-F45E57142CEF}"/>
              </a:ext>
            </a:extLst>
          </p:cNvPr>
          <p:cNvGrpSpPr/>
          <p:nvPr/>
        </p:nvGrpSpPr>
        <p:grpSpPr>
          <a:xfrm>
            <a:off x="2192172" y="276720"/>
            <a:ext cx="295169" cy="295169"/>
            <a:chOff x="2192172" y="276720"/>
            <a:chExt cx="295169" cy="295169"/>
          </a:xfrm>
        </p:grpSpPr>
        <p:sp>
          <p:nvSpPr>
            <p:cNvPr id="161" name="Oval 160">
              <a:extLst>
                <a:ext uri="{FF2B5EF4-FFF2-40B4-BE49-F238E27FC236}">
                  <a16:creationId xmlns:a16="http://schemas.microsoft.com/office/drawing/2014/main" id="{61E43145-1A61-F143-A403-356EE248244F}"/>
                </a:ext>
              </a:extLst>
            </p:cNvPr>
            <p:cNvSpPr/>
            <p:nvPr/>
          </p:nvSpPr>
          <p:spPr bwMode="auto">
            <a:xfrm>
              <a:off x="2192172" y="276720"/>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62" name="Group 26">
              <a:extLst>
                <a:ext uri="{FF2B5EF4-FFF2-40B4-BE49-F238E27FC236}">
                  <a16:creationId xmlns:a16="http://schemas.microsoft.com/office/drawing/2014/main" id="{1CCA5910-148F-6E41-B478-C9E347AA79E3}"/>
                </a:ext>
              </a:extLst>
            </p:cNvPr>
            <p:cNvGrpSpPr>
              <a:grpSpLocks noChangeAspect="1"/>
            </p:cNvGrpSpPr>
            <p:nvPr/>
          </p:nvGrpSpPr>
          <p:grpSpPr bwMode="auto">
            <a:xfrm>
              <a:off x="2260453" y="348791"/>
              <a:ext cx="182053" cy="159793"/>
              <a:chOff x="3291" y="834"/>
              <a:chExt cx="229" cy="201"/>
            </a:xfrm>
            <a:solidFill>
              <a:schemeClr val="bg1"/>
            </a:solidFill>
          </p:grpSpPr>
          <p:sp>
            <p:nvSpPr>
              <p:cNvPr id="163" name="Freeform 27">
                <a:extLst>
                  <a:ext uri="{FF2B5EF4-FFF2-40B4-BE49-F238E27FC236}">
                    <a16:creationId xmlns:a16="http://schemas.microsoft.com/office/drawing/2014/main" id="{38323A05-0A94-6947-8E94-86D3A50B47B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8">
                <a:extLst>
                  <a:ext uri="{FF2B5EF4-FFF2-40B4-BE49-F238E27FC236}">
                    <a16:creationId xmlns:a16="http://schemas.microsoft.com/office/drawing/2014/main" id="{CB320D0B-F640-6D4C-A6B0-CABA80866475}"/>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9">
                <a:extLst>
                  <a:ext uri="{FF2B5EF4-FFF2-40B4-BE49-F238E27FC236}">
                    <a16:creationId xmlns:a16="http://schemas.microsoft.com/office/drawing/2014/main" id="{0547B2C6-94BE-F845-9E16-06C789B8EEB5}"/>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0">
                <a:extLst>
                  <a:ext uri="{FF2B5EF4-FFF2-40B4-BE49-F238E27FC236}">
                    <a16:creationId xmlns:a16="http://schemas.microsoft.com/office/drawing/2014/main" id="{353762EA-4ACD-6146-8BE5-F151FD1C2B35}"/>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1">
                <a:extLst>
                  <a:ext uri="{FF2B5EF4-FFF2-40B4-BE49-F238E27FC236}">
                    <a16:creationId xmlns:a16="http://schemas.microsoft.com/office/drawing/2014/main" id="{70B642FB-E389-8045-ABDF-6E9E6AE4BF38}"/>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32">
                <a:extLst>
                  <a:ext uri="{FF2B5EF4-FFF2-40B4-BE49-F238E27FC236}">
                    <a16:creationId xmlns:a16="http://schemas.microsoft.com/office/drawing/2014/main" id="{F8DE23D1-28DE-8146-B05C-9DF71B3F4322}"/>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82" name="Group 181">
            <a:extLst>
              <a:ext uri="{FF2B5EF4-FFF2-40B4-BE49-F238E27FC236}">
                <a16:creationId xmlns:a16="http://schemas.microsoft.com/office/drawing/2014/main" id="{73FB9988-0FEF-C84D-A2D2-5F64A64C04A7}"/>
              </a:ext>
            </a:extLst>
          </p:cNvPr>
          <p:cNvGrpSpPr/>
          <p:nvPr/>
        </p:nvGrpSpPr>
        <p:grpSpPr>
          <a:xfrm>
            <a:off x="1354764" y="271588"/>
            <a:ext cx="295169" cy="295169"/>
            <a:chOff x="1354764" y="271588"/>
            <a:chExt cx="295169" cy="295169"/>
          </a:xfrm>
        </p:grpSpPr>
        <p:sp>
          <p:nvSpPr>
            <p:cNvPr id="183" name="Oval 182">
              <a:extLst>
                <a:ext uri="{FF2B5EF4-FFF2-40B4-BE49-F238E27FC236}">
                  <a16:creationId xmlns:a16="http://schemas.microsoft.com/office/drawing/2014/main" id="{A4F58218-D9DE-614A-AE3E-68526A1BF02F}"/>
                </a:ext>
              </a:extLst>
            </p:cNvPr>
            <p:cNvSpPr/>
            <p:nvPr/>
          </p:nvSpPr>
          <p:spPr bwMode="auto">
            <a:xfrm>
              <a:off x="1354764" y="271588"/>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39">
              <a:extLst>
                <a:ext uri="{FF2B5EF4-FFF2-40B4-BE49-F238E27FC236}">
                  <a16:creationId xmlns:a16="http://schemas.microsoft.com/office/drawing/2014/main" id="{BB86AC4F-9B10-2C41-8D4B-563FBF00B2B9}"/>
                </a:ext>
              </a:extLst>
            </p:cNvPr>
            <p:cNvGrpSpPr>
              <a:grpSpLocks noChangeAspect="1"/>
            </p:cNvGrpSpPr>
            <p:nvPr/>
          </p:nvGrpSpPr>
          <p:grpSpPr bwMode="auto">
            <a:xfrm>
              <a:off x="1436342" y="366165"/>
              <a:ext cx="139790" cy="129200"/>
              <a:chOff x="6739" y="2085"/>
              <a:chExt cx="264" cy="244"/>
            </a:xfrm>
          </p:grpSpPr>
          <p:sp>
            <p:nvSpPr>
              <p:cNvPr id="185" name="Freeform 140">
                <a:extLst>
                  <a:ext uri="{FF2B5EF4-FFF2-40B4-BE49-F238E27FC236}">
                    <a16:creationId xmlns:a16="http://schemas.microsoft.com/office/drawing/2014/main" id="{AE9F72F5-1759-F141-8167-04AE768F8A86}"/>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41">
                <a:extLst>
                  <a:ext uri="{FF2B5EF4-FFF2-40B4-BE49-F238E27FC236}">
                    <a16:creationId xmlns:a16="http://schemas.microsoft.com/office/drawing/2014/main" id="{9442BFCC-5D96-784C-A799-9DA8198A298F}"/>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42">
                <a:extLst>
                  <a:ext uri="{FF2B5EF4-FFF2-40B4-BE49-F238E27FC236}">
                    <a16:creationId xmlns:a16="http://schemas.microsoft.com/office/drawing/2014/main" id="{6EB70D6B-820B-514C-8674-B9B6B079AF51}"/>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43">
                <a:extLst>
                  <a:ext uri="{FF2B5EF4-FFF2-40B4-BE49-F238E27FC236}">
                    <a16:creationId xmlns:a16="http://schemas.microsoft.com/office/drawing/2014/main" id="{29183E71-466C-E348-A2AB-F4698822FCD5}"/>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89" name="Group 188">
            <a:extLst>
              <a:ext uri="{FF2B5EF4-FFF2-40B4-BE49-F238E27FC236}">
                <a16:creationId xmlns:a16="http://schemas.microsoft.com/office/drawing/2014/main" id="{D5986D65-1E62-FB42-9D56-08756C5FF928}"/>
              </a:ext>
            </a:extLst>
          </p:cNvPr>
          <p:cNvGrpSpPr/>
          <p:nvPr/>
        </p:nvGrpSpPr>
        <p:grpSpPr>
          <a:xfrm>
            <a:off x="514533" y="271760"/>
            <a:ext cx="295169" cy="295169"/>
            <a:chOff x="514533" y="271760"/>
            <a:chExt cx="295169" cy="295169"/>
          </a:xfrm>
        </p:grpSpPr>
        <p:sp>
          <p:nvSpPr>
            <p:cNvPr id="190" name="Oval 189">
              <a:extLst>
                <a:ext uri="{FF2B5EF4-FFF2-40B4-BE49-F238E27FC236}">
                  <a16:creationId xmlns:a16="http://schemas.microsoft.com/office/drawing/2014/main" id="{E1AC4378-86F6-B847-A692-E020AF972DE7}"/>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rgbClr val="000000"/>
                </a:solidFill>
                <a:ea typeface="Segoe UI" pitchFamily="34" charset="0"/>
                <a:cs typeface="Segoe UI" pitchFamily="34" charset="0"/>
              </a:endParaRPr>
            </a:p>
          </p:txBody>
        </p:sp>
        <p:sp>
          <p:nvSpPr>
            <p:cNvPr id="191" name="Freeform: Shape 80">
              <a:extLst>
                <a:ext uri="{FF2B5EF4-FFF2-40B4-BE49-F238E27FC236}">
                  <a16:creationId xmlns:a16="http://schemas.microsoft.com/office/drawing/2014/main" id="{004B4615-E097-0A4A-9AA9-0533620F682C}"/>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cxnSp>
        <p:nvCxnSpPr>
          <p:cNvPr id="192" name="Straight Connector 191">
            <a:extLst>
              <a:ext uri="{FF2B5EF4-FFF2-40B4-BE49-F238E27FC236}">
                <a16:creationId xmlns:a16="http://schemas.microsoft.com/office/drawing/2014/main" id="{E55171F5-C917-044A-BF7B-4C20AE79896A}"/>
              </a:ext>
            </a:extLst>
          </p:cNvPr>
          <p:cNvCxnSpPr>
            <a:cxnSpLocks/>
          </p:cNvCxnSpPr>
          <p:nvPr/>
        </p:nvCxnSpPr>
        <p:spPr>
          <a:xfrm>
            <a:off x="5657096" y="5610995"/>
            <a:ext cx="676384" cy="255325"/>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2901C3D-D5A5-1D40-9499-7341890F31F0}"/>
              </a:ext>
            </a:extLst>
          </p:cNvPr>
          <p:cNvCxnSpPr>
            <a:cxnSpLocks/>
          </p:cNvCxnSpPr>
          <p:nvPr/>
        </p:nvCxnSpPr>
        <p:spPr>
          <a:xfrm>
            <a:off x="1720527" y="5649741"/>
            <a:ext cx="676384" cy="255325"/>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68584D9-A93D-D644-953E-FE6EE5B773BC}"/>
              </a:ext>
            </a:extLst>
          </p:cNvPr>
          <p:cNvCxnSpPr>
            <a:cxnSpLocks/>
          </p:cNvCxnSpPr>
          <p:nvPr/>
        </p:nvCxnSpPr>
        <p:spPr>
          <a:xfrm flipV="1">
            <a:off x="3760207" y="5649741"/>
            <a:ext cx="681338" cy="384093"/>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5A707E3-16EE-204B-BFF4-A84C194F966F}"/>
              </a:ext>
            </a:extLst>
          </p:cNvPr>
          <p:cNvCxnSpPr>
            <a:cxnSpLocks/>
          </p:cNvCxnSpPr>
          <p:nvPr/>
        </p:nvCxnSpPr>
        <p:spPr>
          <a:xfrm flipV="1">
            <a:off x="7684287" y="5416179"/>
            <a:ext cx="607631" cy="382598"/>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52A74932-098A-CE4D-8C30-A9CAEA3DCA73}"/>
              </a:ext>
            </a:extLst>
          </p:cNvPr>
          <p:cNvCxnSpPr>
            <a:cxnSpLocks/>
          </p:cNvCxnSpPr>
          <p:nvPr/>
        </p:nvCxnSpPr>
        <p:spPr>
          <a:xfrm>
            <a:off x="9508184" y="5414699"/>
            <a:ext cx="804685" cy="321249"/>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80" name="Group 35">
            <a:extLst>
              <a:ext uri="{FF2B5EF4-FFF2-40B4-BE49-F238E27FC236}">
                <a16:creationId xmlns:a16="http://schemas.microsoft.com/office/drawing/2014/main" id="{29CE9C83-BDE8-FF4E-969F-421F71A3ADD8}"/>
              </a:ext>
            </a:extLst>
          </p:cNvPr>
          <p:cNvGrpSpPr>
            <a:grpSpLocks noChangeAspect="1"/>
          </p:cNvGrpSpPr>
          <p:nvPr/>
        </p:nvGrpSpPr>
        <p:grpSpPr bwMode="auto">
          <a:xfrm>
            <a:off x="2699337" y="5807568"/>
            <a:ext cx="807478" cy="559729"/>
            <a:chOff x="4144" y="839"/>
            <a:chExt cx="264" cy="183"/>
          </a:xfrm>
        </p:grpSpPr>
        <p:sp>
          <p:nvSpPr>
            <p:cNvPr id="281" name="Freeform 36">
              <a:extLst>
                <a:ext uri="{FF2B5EF4-FFF2-40B4-BE49-F238E27FC236}">
                  <a16:creationId xmlns:a16="http://schemas.microsoft.com/office/drawing/2014/main" id="{D3722C23-9268-F747-9646-5A28AAA7EDCE}"/>
                </a:ext>
              </a:extLst>
            </p:cNvPr>
            <p:cNvSpPr>
              <a:spLocks/>
            </p:cNvSpPr>
            <p:nvPr/>
          </p:nvSpPr>
          <p:spPr bwMode="auto">
            <a:xfrm>
              <a:off x="4210" y="921"/>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7">
              <a:extLst>
                <a:ext uri="{FF2B5EF4-FFF2-40B4-BE49-F238E27FC236}">
                  <a16:creationId xmlns:a16="http://schemas.microsoft.com/office/drawing/2014/main" id="{941ABDFE-43CE-B44B-8E8A-839DBF0DB391}"/>
                </a:ext>
              </a:extLst>
            </p:cNvPr>
            <p:cNvSpPr>
              <a:spLocks/>
            </p:cNvSpPr>
            <p:nvPr/>
          </p:nvSpPr>
          <p:spPr bwMode="auto">
            <a:xfrm>
              <a:off x="4210" y="988"/>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8">
              <a:extLst>
                <a:ext uri="{FF2B5EF4-FFF2-40B4-BE49-F238E27FC236}">
                  <a16:creationId xmlns:a16="http://schemas.microsoft.com/office/drawing/2014/main" id="{33BF4729-99AC-BF47-951C-7420D2B9625D}"/>
                </a:ext>
              </a:extLst>
            </p:cNvPr>
            <p:cNvSpPr>
              <a:spLocks/>
            </p:cNvSpPr>
            <p:nvPr/>
          </p:nvSpPr>
          <p:spPr bwMode="auto">
            <a:xfrm>
              <a:off x="4210" y="856"/>
              <a:ext cx="198" cy="16"/>
            </a:xfrm>
            <a:custGeom>
              <a:avLst/>
              <a:gdLst>
                <a:gd name="T0" fmla="*/ 0 w 320"/>
                <a:gd name="T1" fmla="*/ 26 h 26"/>
                <a:gd name="T2" fmla="*/ 0 w 320"/>
                <a:gd name="T3" fmla="*/ 26 h 26"/>
                <a:gd name="T4" fmla="*/ 320 w 320"/>
                <a:gd name="T5" fmla="*/ 26 h 26"/>
                <a:gd name="T6" fmla="*/ 320 w 320"/>
                <a:gd name="T7" fmla="*/ 0 h 26"/>
                <a:gd name="T8" fmla="*/ 0 w 320"/>
                <a:gd name="T9" fmla="*/ 0 h 26"/>
                <a:gd name="T10" fmla="*/ 0 w 320"/>
                <a:gd name="T11" fmla="*/ 26 h 26"/>
              </a:gdLst>
              <a:ahLst/>
              <a:cxnLst>
                <a:cxn ang="0">
                  <a:pos x="T0" y="T1"/>
                </a:cxn>
                <a:cxn ang="0">
                  <a:pos x="T2" y="T3"/>
                </a:cxn>
                <a:cxn ang="0">
                  <a:pos x="T4" y="T5"/>
                </a:cxn>
                <a:cxn ang="0">
                  <a:pos x="T6" y="T7"/>
                </a:cxn>
                <a:cxn ang="0">
                  <a:pos x="T8" y="T9"/>
                </a:cxn>
                <a:cxn ang="0">
                  <a:pos x="T10" y="T11"/>
                </a:cxn>
              </a:cxnLst>
              <a:rect l="0" t="0" r="r" b="b"/>
              <a:pathLst>
                <a:path w="320" h="26">
                  <a:moveTo>
                    <a:pt x="0" y="26"/>
                  </a:moveTo>
                  <a:lnTo>
                    <a:pt x="0" y="26"/>
                  </a:lnTo>
                  <a:lnTo>
                    <a:pt x="320" y="26"/>
                  </a:lnTo>
                  <a:lnTo>
                    <a:pt x="320" y="0"/>
                  </a:lnTo>
                  <a:lnTo>
                    <a:pt x="0" y="0"/>
                  </a:lnTo>
                  <a:lnTo>
                    <a:pt x="0" y="26"/>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39">
              <a:extLst>
                <a:ext uri="{FF2B5EF4-FFF2-40B4-BE49-F238E27FC236}">
                  <a16:creationId xmlns:a16="http://schemas.microsoft.com/office/drawing/2014/main" id="{64047BA7-5B0E-6C4C-817D-42235C00BE96}"/>
                </a:ext>
              </a:extLst>
            </p:cNvPr>
            <p:cNvSpPr>
              <a:spLocks/>
            </p:cNvSpPr>
            <p:nvPr/>
          </p:nvSpPr>
          <p:spPr bwMode="auto">
            <a:xfrm>
              <a:off x="4150" y="839"/>
              <a:ext cx="21" cy="50"/>
            </a:xfrm>
            <a:custGeom>
              <a:avLst/>
              <a:gdLst>
                <a:gd name="T0" fmla="*/ 0 w 34"/>
                <a:gd name="T1" fmla="*/ 12 h 80"/>
                <a:gd name="T2" fmla="*/ 0 w 34"/>
                <a:gd name="T3" fmla="*/ 12 h 80"/>
                <a:gd name="T4" fmla="*/ 0 w 34"/>
                <a:gd name="T5" fmla="*/ 26 h 80"/>
                <a:gd name="T6" fmla="*/ 9 w 34"/>
                <a:gd name="T7" fmla="*/ 24 h 80"/>
                <a:gd name="T8" fmla="*/ 17 w 34"/>
                <a:gd name="T9" fmla="*/ 19 h 80"/>
                <a:gd name="T10" fmla="*/ 17 w 34"/>
                <a:gd name="T11" fmla="*/ 80 h 80"/>
                <a:gd name="T12" fmla="*/ 34 w 34"/>
                <a:gd name="T13" fmla="*/ 80 h 80"/>
                <a:gd name="T14" fmla="*/ 34 w 34"/>
                <a:gd name="T15" fmla="*/ 0 h 80"/>
                <a:gd name="T16" fmla="*/ 24 w 34"/>
                <a:gd name="T17" fmla="*/ 0 h 80"/>
                <a:gd name="T18" fmla="*/ 13 w 34"/>
                <a:gd name="T19" fmla="*/ 7 h 80"/>
                <a:gd name="T20" fmla="*/ 0 w 34"/>
                <a:gd name="T21"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80">
                  <a:moveTo>
                    <a:pt x="0" y="12"/>
                  </a:moveTo>
                  <a:lnTo>
                    <a:pt x="0" y="12"/>
                  </a:lnTo>
                  <a:lnTo>
                    <a:pt x="0" y="26"/>
                  </a:lnTo>
                  <a:cubicBezTo>
                    <a:pt x="3" y="26"/>
                    <a:pt x="6" y="25"/>
                    <a:pt x="9" y="24"/>
                  </a:cubicBezTo>
                  <a:cubicBezTo>
                    <a:pt x="13" y="22"/>
                    <a:pt x="15" y="21"/>
                    <a:pt x="17" y="19"/>
                  </a:cubicBezTo>
                  <a:lnTo>
                    <a:pt x="17" y="80"/>
                  </a:lnTo>
                  <a:lnTo>
                    <a:pt x="34" y="80"/>
                  </a:lnTo>
                  <a:lnTo>
                    <a:pt x="34" y="0"/>
                  </a:lnTo>
                  <a:lnTo>
                    <a:pt x="24" y="0"/>
                  </a:lnTo>
                  <a:cubicBezTo>
                    <a:pt x="20" y="2"/>
                    <a:pt x="17" y="5"/>
                    <a:pt x="13" y="7"/>
                  </a:cubicBezTo>
                  <a:cubicBezTo>
                    <a:pt x="9" y="8"/>
                    <a:pt x="5" y="10"/>
                    <a:pt x="0" y="1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40">
              <a:extLst>
                <a:ext uri="{FF2B5EF4-FFF2-40B4-BE49-F238E27FC236}">
                  <a16:creationId xmlns:a16="http://schemas.microsoft.com/office/drawing/2014/main" id="{9F0D34C7-7883-194C-9D5B-FB618C34184E}"/>
                </a:ext>
              </a:extLst>
            </p:cNvPr>
            <p:cNvSpPr>
              <a:spLocks/>
            </p:cNvSpPr>
            <p:nvPr/>
          </p:nvSpPr>
          <p:spPr bwMode="auto">
            <a:xfrm>
              <a:off x="4145" y="971"/>
              <a:ext cx="31" cy="51"/>
            </a:xfrm>
            <a:custGeom>
              <a:avLst/>
              <a:gdLst>
                <a:gd name="T0" fmla="*/ 41 w 50"/>
                <a:gd name="T1" fmla="*/ 76 h 82"/>
                <a:gd name="T2" fmla="*/ 41 w 50"/>
                <a:gd name="T3" fmla="*/ 76 h 82"/>
                <a:gd name="T4" fmla="*/ 48 w 50"/>
                <a:gd name="T5" fmla="*/ 69 h 82"/>
                <a:gd name="T6" fmla="*/ 50 w 50"/>
                <a:gd name="T7" fmla="*/ 58 h 82"/>
                <a:gd name="T8" fmla="*/ 45 w 50"/>
                <a:gd name="T9" fmla="*/ 45 h 82"/>
                <a:gd name="T10" fmla="*/ 32 w 50"/>
                <a:gd name="T11" fmla="*/ 39 h 82"/>
                <a:gd name="T12" fmla="*/ 32 w 50"/>
                <a:gd name="T13" fmla="*/ 39 h 82"/>
                <a:gd name="T14" fmla="*/ 44 w 50"/>
                <a:gd name="T15" fmla="*/ 33 h 82"/>
                <a:gd name="T16" fmla="*/ 48 w 50"/>
                <a:gd name="T17" fmla="*/ 20 h 82"/>
                <a:gd name="T18" fmla="*/ 46 w 50"/>
                <a:gd name="T19" fmla="*/ 11 h 82"/>
                <a:gd name="T20" fmla="*/ 40 w 50"/>
                <a:gd name="T21" fmla="*/ 5 h 82"/>
                <a:gd name="T22" fmla="*/ 32 w 50"/>
                <a:gd name="T23" fmla="*/ 1 h 82"/>
                <a:gd name="T24" fmla="*/ 23 w 50"/>
                <a:gd name="T25" fmla="*/ 0 h 82"/>
                <a:gd name="T26" fmla="*/ 13 w 50"/>
                <a:gd name="T27" fmla="*/ 1 h 82"/>
                <a:gd name="T28" fmla="*/ 3 w 50"/>
                <a:gd name="T29" fmla="*/ 5 h 82"/>
                <a:gd name="T30" fmla="*/ 3 w 50"/>
                <a:gd name="T31" fmla="*/ 19 h 82"/>
                <a:gd name="T32" fmla="*/ 19 w 50"/>
                <a:gd name="T33" fmla="*/ 14 h 82"/>
                <a:gd name="T34" fmla="*/ 27 w 50"/>
                <a:gd name="T35" fmla="*/ 16 h 82"/>
                <a:gd name="T36" fmla="*/ 30 w 50"/>
                <a:gd name="T37" fmla="*/ 23 h 82"/>
                <a:gd name="T38" fmla="*/ 28 w 50"/>
                <a:gd name="T39" fmla="*/ 30 h 82"/>
                <a:gd name="T40" fmla="*/ 22 w 50"/>
                <a:gd name="T41" fmla="*/ 33 h 82"/>
                <a:gd name="T42" fmla="*/ 15 w 50"/>
                <a:gd name="T43" fmla="*/ 33 h 82"/>
                <a:gd name="T44" fmla="*/ 8 w 50"/>
                <a:gd name="T45" fmla="*/ 33 h 82"/>
                <a:gd name="T46" fmla="*/ 8 w 50"/>
                <a:gd name="T47" fmla="*/ 47 h 82"/>
                <a:gd name="T48" fmla="*/ 15 w 50"/>
                <a:gd name="T49" fmla="*/ 47 h 82"/>
                <a:gd name="T50" fmla="*/ 23 w 50"/>
                <a:gd name="T51" fmla="*/ 48 h 82"/>
                <a:gd name="T52" fmla="*/ 30 w 50"/>
                <a:gd name="T53" fmla="*/ 51 h 82"/>
                <a:gd name="T54" fmla="*/ 33 w 50"/>
                <a:gd name="T55" fmla="*/ 58 h 82"/>
                <a:gd name="T56" fmla="*/ 28 w 50"/>
                <a:gd name="T57" fmla="*/ 66 h 82"/>
                <a:gd name="T58" fmla="*/ 19 w 50"/>
                <a:gd name="T59" fmla="*/ 68 h 82"/>
                <a:gd name="T60" fmla="*/ 9 w 50"/>
                <a:gd name="T61" fmla="*/ 67 h 82"/>
                <a:gd name="T62" fmla="*/ 0 w 50"/>
                <a:gd name="T63" fmla="*/ 63 h 82"/>
                <a:gd name="T64" fmla="*/ 0 w 50"/>
                <a:gd name="T65" fmla="*/ 78 h 82"/>
                <a:gd name="T66" fmla="*/ 10 w 50"/>
                <a:gd name="T67" fmla="*/ 81 h 82"/>
                <a:gd name="T68" fmla="*/ 20 w 50"/>
                <a:gd name="T69" fmla="*/ 82 h 82"/>
                <a:gd name="T70" fmla="*/ 31 w 50"/>
                <a:gd name="T71" fmla="*/ 80 h 82"/>
                <a:gd name="T72" fmla="*/ 41 w 50"/>
                <a:gd name="T7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82">
                  <a:moveTo>
                    <a:pt x="41" y="76"/>
                  </a:moveTo>
                  <a:lnTo>
                    <a:pt x="41" y="76"/>
                  </a:lnTo>
                  <a:cubicBezTo>
                    <a:pt x="44" y="74"/>
                    <a:pt x="46" y="72"/>
                    <a:pt x="48" y="69"/>
                  </a:cubicBezTo>
                  <a:cubicBezTo>
                    <a:pt x="49" y="66"/>
                    <a:pt x="50" y="62"/>
                    <a:pt x="50" y="58"/>
                  </a:cubicBezTo>
                  <a:cubicBezTo>
                    <a:pt x="50" y="52"/>
                    <a:pt x="49" y="48"/>
                    <a:pt x="45" y="45"/>
                  </a:cubicBezTo>
                  <a:cubicBezTo>
                    <a:pt x="42" y="42"/>
                    <a:pt x="37" y="40"/>
                    <a:pt x="32" y="39"/>
                  </a:cubicBezTo>
                  <a:lnTo>
                    <a:pt x="32" y="39"/>
                  </a:lnTo>
                  <a:cubicBezTo>
                    <a:pt x="37" y="38"/>
                    <a:pt x="41" y="36"/>
                    <a:pt x="44" y="33"/>
                  </a:cubicBezTo>
                  <a:cubicBezTo>
                    <a:pt x="47" y="29"/>
                    <a:pt x="48" y="25"/>
                    <a:pt x="48" y="20"/>
                  </a:cubicBezTo>
                  <a:cubicBezTo>
                    <a:pt x="48" y="17"/>
                    <a:pt x="47" y="14"/>
                    <a:pt x="46" y="11"/>
                  </a:cubicBezTo>
                  <a:cubicBezTo>
                    <a:pt x="44" y="9"/>
                    <a:pt x="42" y="6"/>
                    <a:pt x="40" y="5"/>
                  </a:cubicBezTo>
                  <a:cubicBezTo>
                    <a:pt x="38" y="3"/>
                    <a:pt x="35" y="2"/>
                    <a:pt x="32" y="1"/>
                  </a:cubicBezTo>
                  <a:cubicBezTo>
                    <a:pt x="29" y="1"/>
                    <a:pt x="26" y="0"/>
                    <a:pt x="23" y="0"/>
                  </a:cubicBezTo>
                  <a:cubicBezTo>
                    <a:pt x="19" y="0"/>
                    <a:pt x="16" y="1"/>
                    <a:pt x="13" y="1"/>
                  </a:cubicBezTo>
                  <a:cubicBezTo>
                    <a:pt x="9" y="2"/>
                    <a:pt x="6" y="3"/>
                    <a:pt x="3" y="5"/>
                  </a:cubicBezTo>
                  <a:lnTo>
                    <a:pt x="3" y="19"/>
                  </a:lnTo>
                  <a:cubicBezTo>
                    <a:pt x="8" y="15"/>
                    <a:pt x="13" y="14"/>
                    <a:pt x="19" y="14"/>
                  </a:cubicBezTo>
                  <a:cubicBezTo>
                    <a:pt x="22" y="14"/>
                    <a:pt x="25" y="14"/>
                    <a:pt x="27" y="16"/>
                  </a:cubicBezTo>
                  <a:cubicBezTo>
                    <a:pt x="29" y="17"/>
                    <a:pt x="30" y="20"/>
                    <a:pt x="30" y="23"/>
                  </a:cubicBezTo>
                  <a:cubicBezTo>
                    <a:pt x="30" y="26"/>
                    <a:pt x="30" y="28"/>
                    <a:pt x="28" y="30"/>
                  </a:cubicBezTo>
                  <a:cubicBezTo>
                    <a:pt x="26" y="31"/>
                    <a:pt x="24" y="32"/>
                    <a:pt x="22" y="33"/>
                  </a:cubicBezTo>
                  <a:cubicBezTo>
                    <a:pt x="20" y="33"/>
                    <a:pt x="17" y="33"/>
                    <a:pt x="15" y="33"/>
                  </a:cubicBezTo>
                  <a:lnTo>
                    <a:pt x="8" y="33"/>
                  </a:lnTo>
                  <a:lnTo>
                    <a:pt x="8" y="47"/>
                  </a:lnTo>
                  <a:lnTo>
                    <a:pt x="15" y="47"/>
                  </a:lnTo>
                  <a:cubicBezTo>
                    <a:pt x="18" y="47"/>
                    <a:pt x="21" y="47"/>
                    <a:pt x="23" y="48"/>
                  </a:cubicBezTo>
                  <a:cubicBezTo>
                    <a:pt x="26" y="48"/>
                    <a:pt x="28" y="49"/>
                    <a:pt x="30" y="51"/>
                  </a:cubicBezTo>
                  <a:cubicBezTo>
                    <a:pt x="32" y="52"/>
                    <a:pt x="33" y="54"/>
                    <a:pt x="33" y="58"/>
                  </a:cubicBezTo>
                  <a:cubicBezTo>
                    <a:pt x="33" y="62"/>
                    <a:pt x="31" y="65"/>
                    <a:pt x="28" y="66"/>
                  </a:cubicBezTo>
                  <a:cubicBezTo>
                    <a:pt x="25" y="68"/>
                    <a:pt x="22" y="68"/>
                    <a:pt x="19" y="68"/>
                  </a:cubicBezTo>
                  <a:cubicBezTo>
                    <a:pt x="15" y="68"/>
                    <a:pt x="12" y="68"/>
                    <a:pt x="9" y="67"/>
                  </a:cubicBezTo>
                  <a:cubicBezTo>
                    <a:pt x="6" y="66"/>
                    <a:pt x="3" y="64"/>
                    <a:pt x="0" y="63"/>
                  </a:cubicBezTo>
                  <a:lnTo>
                    <a:pt x="0" y="78"/>
                  </a:lnTo>
                  <a:cubicBezTo>
                    <a:pt x="3" y="79"/>
                    <a:pt x="7" y="80"/>
                    <a:pt x="10" y="81"/>
                  </a:cubicBezTo>
                  <a:cubicBezTo>
                    <a:pt x="13" y="81"/>
                    <a:pt x="17" y="82"/>
                    <a:pt x="20" y="82"/>
                  </a:cubicBezTo>
                  <a:cubicBezTo>
                    <a:pt x="24" y="82"/>
                    <a:pt x="28" y="81"/>
                    <a:pt x="31" y="80"/>
                  </a:cubicBezTo>
                  <a:cubicBezTo>
                    <a:pt x="35" y="79"/>
                    <a:pt x="38" y="78"/>
                    <a:pt x="41" y="76"/>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41">
              <a:extLst>
                <a:ext uri="{FF2B5EF4-FFF2-40B4-BE49-F238E27FC236}">
                  <a16:creationId xmlns:a16="http://schemas.microsoft.com/office/drawing/2014/main" id="{E1507BF5-704D-6E48-BB2B-0AF055978DFA}"/>
                </a:ext>
              </a:extLst>
            </p:cNvPr>
            <p:cNvSpPr>
              <a:spLocks/>
            </p:cNvSpPr>
            <p:nvPr/>
          </p:nvSpPr>
          <p:spPr bwMode="auto">
            <a:xfrm>
              <a:off x="4144" y="905"/>
              <a:ext cx="32" cy="50"/>
            </a:xfrm>
            <a:custGeom>
              <a:avLst/>
              <a:gdLst>
                <a:gd name="T0" fmla="*/ 21 w 52"/>
                <a:gd name="T1" fmla="*/ 42 h 80"/>
                <a:gd name="T2" fmla="*/ 21 w 52"/>
                <a:gd name="T3" fmla="*/ 42 h 80"/>
                <a:gd name="T4" fmla="*/ 11 w 52"/>
                <a:gd name="T5" fmla="*/ 51 h 80"/>
                <a:gd name="T6" fmla="*/ 2 w 52"/>
                <a:gd name="T7" fmla="*/ 63 h 80"/>
                <a:gd name="T8" fmla="*/ 0 w 52"/>
                <a:gd name="T9" fmla="*/ 71 h 80"/>
                <a:gd name="T10" fmla="*/ 0 w 52"/>
                <a:gd name="T11" fmla="*/ 80 h 80"/>
                <a:gd name="T12" fmla="*/ 52 w 52"/>
                <a:gd name="T13" fmla="*/ 80 h 80"/>
                <a:gd name="T14" fmla="*/ 52 w 52"/>
                <a:gd name="T15" fmla="*/ 65 h 80"/>
                <a:gd name="T16" fmla="*/ 19 w 52"/>
                <a:gd name="T17" fmla="*/ 65 h 80"/>
                <a:gd name="T18" fmla="*/ 21 w 52"/>
                <a:gd name="T19" fmla="*/ 60 h 80"/>
                <a:gd name="T20" fmla="*/ 28 w 52"/>
                <a:gd name="T21" fmla="*/ 55 h 80"/>
                <a:gd name="T22" fmla="*/ 36 w 52"/>
                <a:gd name="T23" fmla="*/ 49 h 80"/>
                <a:gd name="T24" fmla="*/ 44 w 52"/>
                <a:gd name="T25" fmla="*/ 42 h 80"/>
                <a:gd name="T26" fmla="*/ 50 w 52"/>
                <a:gd name="T27" fmla="*/ 33 h 80"/>
                <a:gd name="T28" fmla="*/ 52 w 52"/>
                <a:gd name="T29" fmla="*/ 22 h 80"/>
                <a:gd name="T30" fmla="*/ 50 w 52"/>
                <a:gd name="T31" fmla="*/ 12 h 80"/>
                <a:gd name="T32" fmla="*/ 45 w 52"/>
                <a:gd name="T33" fmla="*/ 5 h 80"/>
                <a:gd name="T34" fmla="*/ 37 w 52"/>
                <a:gd name="T35" fmla="*/ 1 h 80"/>
                <a:gd name="T36" fmla="*/ 27 w 52"/>
                <a:gd name="T37" fmla="*/ 0 h 80"/>
                <a:gd name="T38" fmla="*/ 4 w 52"/>
                <a:gd name="T39" fmla="*/ 6 h 80"/>
                <a:gd name="T40" fmla="*/ 4 w 52"/>
                <a:gd name="T41" fmla="*/ 22 h 80"/>
                <a:gd name="T42" fmla="*/ 13 w 52"/>
                <a:gd name="T43" fmla="*/ 16 h 80"/>
                <a:gd name="T44" fmla="*/ 23 w 52"/>
                <a:gd name="T45" fmla="*/ 14 h 80"/>
                <a:gd name="T46" fmla="*/ 31 w 52"/>
                <a:gd name="T47" fmla="*/ 16 h 80"/>
                <a:gd name="T48" fmla="*/ 35 w 52"/>
                <a:gd name="T49" fmla="*/ 24 h 80"/>
                <a:gd name="T50" fmla="*/ 31 w 52"/>
                <a:gd name="T51" fmla="*/ 34 h 80"/>
                <a:gd name="T52" fmla="*/ 21 w 52"/>
                <a:gd name="T53"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0">
                  <a:moveTo>
                    <a:pt x="21" y="42"/>
                  </a:moveTo>
                  <a:lnTo>
                    <a:pt x="21" y="42"/>
                  </a:lnTo>
                  <a:cubicBezTo>
                    <a:pt x="18" y="45"/>
                    <a:pt x="14" y="48"/>
                    <a:pt x="11" y="51"/>
                  </a:cubicBezTo>
                  <a:cubicBezTo>
                    <a:pt x="7" y="54"/>
                    <a:pt x="4" y="58"/>
                    <a:pt x="2" y="63"/>
                  </a:cubicBezTo>
                  <a:cubicBezTo>
                    <a:pt x="1" y="66"/>
                    <a:pt x="0" y="69"/>
                    <a:pt x="0" y="71"/>
                  </a:cubicBezTo>
                  <a:cubicBezTo>
                    <a:pt x="0" y="74"/>
                    <a:pt x="0" y="76"/>
                    <a:pt x="0" y="80"/>
                  </a:cubicBezTo>
                  <a:lnTo>
                    <a:pt x="52" y="80"/>
                  </a:lnTo>
                  <a:lnTo>
                    <a:pt x="52" y="65"/>
                  </a:lnTo>
                  <a:lnTo>
                    <a:pt x="19" y="65"/>
                  </a:lnTo>
                  <a:cubicBezTo>
                    <a:pt x="19" y="63"/>
                    <a:pt x="20" y="62"/>
                    <a:pt x="21" y="60"/>
                  </a:cubicBezTo>
                  <a:cubicBezTo>
                    <a:pt x="23" y="58"/>
                    <a:pt x="25" y="56"/>
                    <a:pt x="28" y="55"/>
                  </a:cubicBezTo>
                  <a:cubicBezTo>
                    <a:pt x="30" y="53"/>
                    <a:pt x="33" y="51"/>
                    <a:pt x="36" y="49"/>
                  </a:cubicBezTo>
                  <a:cubicBezTo>
                    <a:pt x="39" y="47"/>
                    <a:pt x="41" y="45"/>
                    <a:pt x="44" y="42"/>
                  </a:cubicBezTo>
                  <a:cubicBezTo>
                    <a:pt x="46" y="40"/>
                    <a:pt x="48" y="37"/>
                    <a:pt x="50" y="33"/>
                  </a:cubicBezTo>
                  <a:cubicBezTo>
                    <a:pt x="51" y="30"/>
                    <a:pt x="52" y="26"/>
                    <a:pt x="52" y="22"/>
                  </a:cubicBezTo>
                  <a:cubicBezTo>
                    <a:pt x="52" y="18"/>
                    <a:pt x="52" y="15"/>
                    <a:pt x="50" y="12"/>
                  </a:cubicBezTo>
                  <a:cubicBezTo>
                    <a:pt x="49" y="9"/>
                    <a:pt x="47" y="7"/>
                    <a:pt x="45" y="5"/>
                  </a:cubicBezTo>
                  <a:cubicBezTo>
                    <a:pt x="43" y="3"/>
                    <a:pt x="40" y="2"/>
                    <a:pt x="37" y="1"/>
                  </a:cubicBezTo>
                  <a:cubicBezTo>
                    <a:pt x="34" y="0"/>
                    <a:pt x="30" y="0"/>
                    <a:pt x="27" y="0"/>
                  </a:cubicBezTo>
                  <a:cubicBezTo>
                    <a:pt x="18" y="0"/>
                    <a:pt x="11" y="2"/>
                    <a:pt x="4" y="6"/>
                  </a:cubicBezTo>
                  <a:lnTo>
                    <a:pt x="4" y="22"/>
                  </a:lnTo>
                  <a:cubicBezTo>
                    <a:pt x="7" y="19"/>
                    <a:pt x="10" y="17"/>
                    <a:pt x="13" y="16"/>
                  </a:cubicBezTo>
                  <a:cubicBezTo>
                    <a:pt x="16" y="14"/>
                    <a:pt x="20" y="14"/>
                    <a:pt x="23" y="14"/>
                  </a:cubicBezTo>
                  <a:cubicBezTo>
                    <a:pt x="27" y="14"/>
                    <a:pt x="29" y="14"/>
                    <a:pt x="31" y="16"/>
                  </a:cubicBezTo>
                  <a:cubicBezTo>
                    <a:pt x="34" y="17"/>
                    <a:pt x="35" y="20"/>
                    <a:pt x="35" y="24"/>
                  </a:cubicBezTo>
                  <a:cubicBezTo>
                    <a:pt x="35" y="27"/>
                    <a:pt x="33" y="31"/>
                    <a:pt x="31" y="34"/>
                  </a:cubicBezTo>
                  <a:cubicBezTo>
                    <a:pt x="28" y="36"/>
                    <a:pt x="25" y="39"/>
                    <a:pt x="21" y="4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87" name="Oval 286">
            <a:extLst>
              <a:ext uri="{FF2B5EF4-FFF2-40B4-BE49-F238E27FC236}">
                <a16:creationId xmlns:a16="http://schemas.microsoft.com/office/drawing/2014/main" id="{6FF44ABB-90F1-C745-9B57-B43DD68CEC19}"/>
              </a:ext>
            </a:extLst>
          </p:cNvPr>
          <p:cNvSpPr/>
          <p:nvPr/>
        </p:nvSpPr>
        <p:spPr bwMode="auto">
          <a:xfrm rot="18000000">
            <a:off x="2398036" y="5373050"/>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8" name="Oval 287">
            <a:extLst>
              <a:ext uri="{FF2B5EF4-FFF2-40B4-BE49-F238E27FC236}">
                <a16:creationId xmlns:a16="http://schemas.microsoft.com/office/drawing/2014/main" id="{B0287E84-2FF5-B04F-BF3D-7221D6191EEC}"/>
              </a:ext>
            </a:extLst>
          </p:cNvPr>
          <p:cNvSpPr/>
          <p:nvPr/>
        </p:nvSpPr>
        <p:spPr bwMode="auto">
          <a:xfrm rot="18000000">
            <a:off x="4366476" y="4644131"/>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9" name="Oval 288">
            <a:extLst>
              <a:ext uri="{FF2B5EF4-FFF2-40B4-BE49-F238E27FC236}">
                <a16:creationId xmlns:a16="http://schemas.microsoft.com/office/drawing/2014/main" id="{04B09927-DF21-6648-B6AC-E65C2A1B8CD9}"/>
              </a:ext>
            </a:extLst>
          </p:cNvPr>
          <p:cNvSpPr/>
          <p:nvPr/>
        </p:nvSpPr>
        <p:spPr bwMode="auto">
          <a:xfrm rot="18000000">
            <a:off x="6343986" y="5277423"/>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0" name="Oval 289">
            <a:extLst>
              <a:ext uri="{FF2B5EF4-FFF2-40B4-BE49-F238E27FC236}">
                <a16:creationId xmlns:a16="http://schemas.microsoft.com/office/drawing/2014/main" id="{3F5ECE5F-E3E5-964B-A3DA-457A98720E58}"/>
              </a:ext>
            </a:extLst>
          </p:cNvPr>
          <p:cNvSpPr/>
          <p:nvPr/>
        </p:nvSpPr>
        <p:spPr bwMode="auto">
          <a:xfrm rot="18000000">
            <a:off x="8216235" y="4443255"/>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1" name="Oval 290">
            <a:extLst>
              <a:ext uri="{FF2B5EF4-FFF2-40B4-BE49-F238E27FC236}">
                <a16:creationId xmlns:a16="http://schemas.microsoft.com/office/drawing/2014/main" id="{531499A5-A21E-4C4D-86A3-76F1FB59EFE4}"/>
              </a:ext>
            </a:extLst>
          </p:cNvPr>
          <p:cNvSpPr/>
          <p:nvPr/>
        </p:nvSpPr>
        <p:spPr bwMode="auto">
          <a:xfrm rot="18000000">
            <a:off x="10221529" y="5379023"/>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2" name="Freeform 194">
            <a:extLst>
              <a:ext uri="{FF2B5EF4-FFF2-40B4-BE49-F238E27FC236}">
                <a16:creationId xmlns:a16="http://schemas.microsoft.com/office/drawing/2014/main" id="{9DD054FE-FFAE-5D4E-A0C3-1561441D73C4}"/>
              </a:ext>
            </a:extLst>
          </p:cNvPr>
          <p:cNvSpPr>
            <a:spLocks/>
          </p:cNvSpPr>
          <p:nvPr/>
        </p:nvSpPr>
        <p:spPr bwMode="auto">
          <a:xfrm>
            <a:off x="4739825" y="5222822"/>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95">
            <a:extLst>
              <a:ext uri="{FF2B5EF4-FFF2-40B4-BE49-F238E27FC236}">
                <a16:creationId xmlns:a16="http://schemas.microsoft.com/office/drawing/2014/main" id="{867A1A7D-DB6D-904A-9F0E-A5DCF1CC5015}"/>
              </a:ext>
            </a:extLst>
          </p:cNvPr>
          <p:cNvSpPr>
            <a:spLocks/>
          </p:cNvSpPr>
          <p:nvPr/>
        </p:nvSpPr>
        <p:spPr bwMode="auto">
          <a:xfrm>
            <a:off x="4739825" y="5003092"/>
            <a:ext cx="181999" cy="18199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96">
            <a:extLst>
              <a:ext uri="{FF2B5EF4-FFF2-40B4-BE49-F238E27FC236}">
                <a16:creationId xmlns:a16="http://schemas.microsoft.com/office/drawing/2014/main" id="{88355978-D423-8845-B5D9-8142ABF8F1CF}"/>
              </a:ext>
            </a:extLst>
          </p:cNvPr>
          <p:cNvSpPr>
            <a:spLocks/>
          </p:cNvSpPr>
          <p:nvPr/>
        </p:nvSpPr>
        <p:spPr bwMode="auto">
          <a:xfrm>
            <a:off x="4959557" y="5222822"/>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196">
            <a:extLst>
              <a:ext uri="{FF2B5EF4-FFF2-40B4-BE49-F238E27FC236}">
                <a16:creationId xmlns:a16="http://schemas.microsoft.com/office/drawing/2014/main" id="{501C0AF2-A336-7248-BC06-CA90AE5D680E}"/>
              </a:ext>
            </a:extLst>
          </p:cNvPr>
          <p:cNvSpPr>
            <a:spLocks/>
          </p:cNvSpPr>
          <p:nvPr/>
        </p:nvSpPr>
        <p:spPr bwMode="auto">
          <a:xfrm>
            <a:off x="4959557" y="5003092"/>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96">
            <a:extLst>
              <a:ext uri="{FF2B5EF4-FFF2-40B4-BE49-F238E27FC236}">
                <a16:creationId xmlns:a16="http://schemas.microsoft.com/office/drawing/2014/main" id="{7F3E1A18-0FAE-2347-A022-9C0A420296DB}"/>
              </a:ext>
            </a:extLst>
          </p:cNvPr>
          <p:cNvSpPr>
            <a:spLocks/>
          </p:cNvSpPr>
          <p:nvPr/>
        </p:nvSpPr>
        <p:spPr bwMode="auto">
          <a:xfrm>
            <a:off x="5181509" y="5222822"/>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96">
            <a:extLst>
              <a:ext uri="{FF2B5EF4-FFF2-40B4-BE49-F238E27FC236}">
                <a16:creationId xmlns:a16="http://schemas.microsoft.com/office/drawing/2014/main" id="{6F4B16DD-EE19-7649-B543-955B722FAB0D}"/>
              </a:ext>
            </a:extLst>
          </p:cNvPr>
          <p:cNvSpPr>
            <a:spLocks/>
          </p:cNvSpPr>
          <p:nvPr/>
        </p:nvSpPr>
        <p:spPr bwMode="auto">
          <a:xfrm>
            <a:off x="5181509" y="5003092"/>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194">
            <a:extLst>
              <a:ext uri="{FF2B5EF4-FFF2-40B4-BE49-F238E27FC236}">
                <a16:creationId xmlns:a16="http://schemas.microsoft.com/office/drawing/2014/main" id="{E4CA6791-74C0-0F48-958B-881883DD3F93}"/>
              </a:ext>
            </a:extLst>
          </p:cNvPr>
          <p:cNvSpPr>
            <a:spLocks/>
          </p:cNvSpPr>
          <p:nvPr/>
        </p:nvSpPr>
        <p:spPr bwMode="auto">
          <a:xfrm>
            <a:off x="4739825" y="5437624"/>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96">
            <a:extLst>
              <a:ext uri="{FF2B5EF4-FFF2-40B4-BE49-F238E27FC236}">
                <a16:creationId xmlns:a16="http://schemas.microsoft.com/office/drawing/2014/main" id="{F07EC585-557D-9C45-8C1F-9DFC9C4730CB}"/>
              </a:ext>
            </a:extLst>
          </p:cNvPr>
          <p:cNvSpPr>
            <a:spLocks/>
          </p:cNvSpPr>
          <p:nvPr/>
        </p:nvSpPr>
        <p:spPr bwMode="auto">
          <a:xfrm>
            <a:off x="4959557" y="5437624"/>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96">
            <a:extLst>
              <a:ext uri="{FF2B5EF4-FFF2-40B4-BE49-F238E27FC236}">
                <a16:creationId xmlns:a16="http://schemas.microsoft.com/office/drawing/2014/main" id="{C0F948C1-9419-1544-B5C2-499BCD11A8B5}"/>
              </a:ext>
            </a:extLst>
          </p:cNvPr>
          <p:cNvSpPr>
            <a:spLocks/>
          </p:cNvSpPr>
          <p:nvPr/>
        </p:nvSpPr>
        <p:spPr bwMode="auto">
          <a:xfrm>
            <a:off x="5181509" y="5437624"/>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01" name="Group 26">
            <a:extLst>
              <a:ext uri="{FF2B5EF4-FFF2-40B4-BE49-F238E27FC236}">
                <a16:creationId xmlns:a16="http://schemas.microsoft.com/office/drawing/2014/main" id="{C2B48BE9-C3F4-834F-8AE8-E8942740B5A5}"/>
              </a:ext>
            </a:extLst>
          </p:cNvPr>
          <p:cNvGrpSpPr>
            <a:grpSpLocks noChangeAspect="1"/>
          </p:cNvGrpSpPr>
          <p:nvPr/>
        </p:nvGrpSpPr>
        <p:grpSpPr bwMode="auto">
          <a:xfrm>
            <a:off x="6989046" y="5766533"/>
            <a:ext cx="536819" cy="471182"/>
            <a:chOff x="3291" y="834"/>
            <a:chExt cx="229" cy="201"/>
          </a:xfrm>
        </p:grpSpPr>
        <p:sp>
          <p:nvSpPr>
            <p:cNvPr id="302" name="Freeform 27">
              <a:extLst>
                <a:ext uri="{FF2B5EF4-FFF2-40B4-BE49-F238E27FC236}">
                  <a16:creationId xmlns:a16="http://schemas.microsoft.com/office/drawing/2014/main" id="{124C5976-4DAB-B140-92A7-F2740B823B0F}"/>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28">
              <a:extLst>
                <a:ext uri="{FF2B5EF4-FFF2-40B4-BE49-F238E27FC236}">
                  <a16:creationId xmlns:a16="http://schemas.microsoft.com/office/drawing/2014/main" id="{316960F1-91EF-B14D-9CD1-4E2D20A33822}"/>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9">
              <a:extLst>
                <a:ext uri="{FF2B5EF4-FFF2-40B4-BE49-F238E27FC236}">
                  <a16:creationId xmlns:a16="http://schemas.microsoft.com/office/drawing/2014/main" id="{F0EBEDD6-C338-9442-96C3-DFA3CE4C75DC}"/>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30">
              <a:extLst>
                <a:ext uri="{FF2B5EF4-FFF2-40B4-BE49-F238E27FC236}">
                  <a16:creationId xmlns:a16="http://schemas.microsoft.com/office/drawing/2014/main" id="{458EB8B9-EC26-B143-BB46-36CB4AE69C96}"/>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31">
              <a:extLst>
                <a:ext uri="{FF2B5EF4-FFF2-40B4-BE49-F238E27FC236}">
                  <a16:creationId xmlns:a16="http://schemas.microsoft.com/office/drawing/2014/main" id="{39C84530-867B-1C4B-A134-1D2C919D6B8D}"/>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32">
              <a:extLst>
                <a:ext uri="{FF2B5EF4-FFF2-40B4-BE49-F238E27FC236}">
                  <a16:creationId xmlns:a16="http://schemas.microsoft.com/office/drawing/2014/main" id="{1AE64D85-CAA5-7945-AB1D-E9A2FB5E070F}"/>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8" name="Group 283">
            <a:extLst>
              <a:ext uri="{FF2B5EF4-FFF2-40B4-BE49-F238E27FC236}">
                <a16:creationId xmlns:a16="http://schemas.microsoft.com/office/drawing/2014/main" id="{67508ACF-EED6-DD45-9B39-5732E1B54787}"/>
              </a:ext>
            </a:extLst>
          </p:cNvPr>
          <p:cNvGrpSpPr>
            <a:grpSpLocks noChangeAspect="1"/>
          </p:cNvGrpSpPr>
          <p:nvPr/>
        </p:nvGrpSpPr>
        <p:grpSpPr bwMode="auto">
          <a:xfrm>
            <a:off x="6524875" y="5806812"/>
            <a:ext cx="366713" cy="314325"/>
            <a:chOff x="4159" y="3384"/>
            <a:chExt cx="231" cy="198"/>
          </a:xfrm>
        </p:grpSpPr>
        <p:sp>
          <p:nvSpPr>
            <p:cNvPr id="309" name="Freeform 284">
              <a:extLst>
                <a:ext uri="{FF2B5EF4-FFF2-40B4-BE49-F238E27FC236}">
                  <a16:creationId xmlns:a16="http://schemas.microsoft.com/office/drawing/2014/main" id="{6B9940A5-C3F4-1543-AFDF-0FD103C3220B}"/>
                </a:ext>
              </a:extLst>
            </p:cNvPr>
            <p:cNvSpPr>
              <a:spLocks/>
            </p:cNvSpPr>
            <p:nvPr/>
          </p:nvSpPr>
          <p:spPr bwMode="auto">
            <a:xfrm>
              <a:off x="4192" y="3417"/>
              <a:ext cx="165" cy="115"/>
            </a:xfrm>
            <a:custGeom>
              <a:avLst/>
              <a:gdLst>
                <a:gd name="T0" fmla="*/ 159 w 266"/>
                <a:gd name="T1" fmla="*/ 160 h 186"/>
                <a:gd name="T2" fmla="*/ 159 w 266"/>
                <a:gd name="T3" fmla="*/ 160 h 186"/>
                <a:gd name="T4" fmla="*/ 185 w 266"/>
                <a:gd name="T5" fmla="*/ 160 h 186"/>
                <a:gd name="T6" fmla="*/ 212 w 266"/>
                <a:gd name="T7" fmla="*/ 160 h 186"/>
                <a:gd name="T8" fmla="*/ 212 w 266"/>
                <a:gd name="T9" fmla="*/ 133 h 186"/>
                <a:gd name="T10" fmla="*/ 212 w 266"/>
                <a:gd name="T11" fmla="*/ 107 h 186"/>
                <a:gd name="T12" fmla="*/ 239 w 266"/>
                <a:gd name="T13" fmla="*/ 107 h 186"/>
                <a:gd name="T14" fmla="*/ 265 w 266"/>
                <a:gd name="T15" fmla="*/ 107 h 186"/>
                <a:gd name="T16" fmla="*/ 266 w 266"/>
                <a:gd name="T17" fmla="*/ 107 h 186"/>
                <a:gd name="T18" fmla="*/ 266 w 266"/>
                <a:gd name="T19" fmla="*/ 0 h 186"/>
                <a:gd name="T20" fmla="*/ 0 w 266"/>
                <a:gd name="T21" fmla="*/ 0 h 186"/>
                <a:gd name="T22" fmla="*/ 0 w 266"/>
                <a:gd name="T23" fmla="*/ 186 h 186"/>
                <a:gd name="T24" fmla="*/ 159 w 266"/>
                <a:gd name="T25" fmla="*/ 186 h 186"/>
                <a:gd name="T26" fmla="*/ 159 w 266"/>
                <a:gd name="T27"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86">
                  <a:moveTo>
                    <a:pt x="159" y="160"/>
                  </a:moveTo>
                  <a:lnTo>
                    <a:pt x="159" y="160"/>
                  </a:lnTo>
                  <a:lnTo>
                    <a:pt x="185" y="160"/>
                  </a:lnTo>
                  <a:lnTo>
                    <a:pt x="212" y="160"/>
                  </a:lnTo>
                  <a:lnTo>
                    <a:pt x="212" y="133"/>
                  </a:lnTo>
                  <a:lnTo>
                    <a:pt x="212" y="107"/>
                  </a:lnTo>
                  <a:lnTo>
                    <a:pt x="239" y="107"/>
                  </a:lnTo>
                  <a:lnTo>
                    <a:pt x="265" y="107"/>
                  </a:lnTo>
                  <a:lnTo>
                    <a:pt x="266" y="107"/>
                  </a:lnTo>
                  <a:lnTo>
                    <a:pt x="266" y="0"/>
                  </a:lnTo>
                  <a:lnTo>
                    <a:pt x="0" y="0"/>
                  </a:lnTo>
                  <a:lnTo>
                    <a:pt x="0" y="186"/>
                  </a:lnTo>
                  <a:cubicBezTo>
                    <a:pt x="0" y="186"/>
                    <a:pt x="85" y="186"/>
                    <a:pt x="159" y="186"/>
                  </a:cubicBezTo>
                  <a:lnTo>
                    <a:pt x="159" y="16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285">
              <a:extLst>
                <a:ext uri="{FF2B5EF4-FFF2-40B4-BE49-F238E27FC236}">
                  <a16:creationId xmlns:a16="http://schemas.microsoft.com/office/drawing/2014/main" id="{524E7BD9-F171-C346-A49C-0F661DD3851E}"/>
                </a:ext>
              </a:extLst>
            </p:cNvPr>
            <p:cNvSpPr>
              <a:spLocks/>
            </p:cNvSpPr>
            <p:nvPr/>
          </p:nvSpPr>
          <p:spPr bwMode="auto">
            <a:xfrm>
              <a:off x="4159" y="3384"/>
              <a:ext cx="165" cy="115"/>
            </a:xfrm>
            <a:custGeom>
              <a:avLst/>
              <a:gdLst>
                <a:gd name="T0" fmla="*/ 266 w 266"/>
                <a:gd name="T1" fmla="*/ 0 h 185"/>
                <a:gd name="T2" fmla="*/ 266 w 266"/>
                <a:gd name="T3" fmla="*/ 0 h 185"/>
                <a:gd name="T4" fmla="*/ 0 w 266"/>
                <a:gd name="T5" fmla="*/ 0 h 185"/>
                <a:gd name="T6" fmla="*/ 0 w 266"/>
                <a:gd name="T7" fmla="*/ 185 h 185"/>
                <a:gd name="T8" fmla="*/ 27 w 266"/>
                <a:gd name="T9" fmla="*/ 185 h 185"/>
                <a:gd name="T10" fmla="*/ 27 w 266"/>
                <a:gd name="T11" fmla="*/ 26 h 185"/>
                <a:gd name="T12" fmla="*/ 266 w 266"/>
                <a:gd name="T13" fmla="*/ 27 h 185"/>
                <a:gd name="T14" fmla="*/ 266 w 266"/>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85">
                  <a:moveTo>
                    <a:pt x="266" y="0"/>
                  </a:moveTo>
                  <a:lnTo>
                    <a:pt x="266" y="0"/>
                  </a:lnTo>
                  <a:lnTo>
                    <a:pt x="0" y="0"/>
                  </a:lnTo>
                  <a:lnTo>
                    <a:pt x="0" y="185"/>
                  </a:lnTo>
                  <a:lnTo>
                    <a:pt x="27" y="185"/>
                  </a:lnTo>
                  <a:lnTo>
                    <a:pt x="27" y="26"/>
                  </a:lnTo>
                  <a:lnTo>
                    <a:pt x="266" y="27"/>
                  </a:lnTo>
                  <a:lnTo>
                    <a:pt x="26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286">
              <a:extLst>
                <a:ext uri="{FF2B5EF4-FFF2-40B4-BE49-F238E27FC236}">
                  <a16:creationId xmlns:a16="http://schemas.microsoft.com/office/drawing/2014/main" id="{3A8D53A4-1868-DA46-AA4C-A5C12C4A02F3}"/>
                </a:ext>
              </a:extLst>
            </p:cNvPr>
            <p:cNvSpPr>
              <a:spLocks/>
            </p:cNvSpPr>
            <p:nvPr/>
          </p:nvSpPr>
          <p:spPr bwMode="auto">
            <a:xfrm>
              <a:off x="4307" y="3499"/>
              <a:ext cx="83" cy="83"/>
            </a:xfrm>
            <a:custGeom>
              <a:avLst/>
              <a:gdLst>
                <a:gd name="T0" fmla="*/ 54 w 134"/>
                <a:gd name="T1" fmla="*/ 134 h 134"/>
                <a:gd name="T2" fmla="*/ 54 w 134"/>
                <a:gd name="T3" fmla="*/ 134 h 134"/>
                <a:gd name="T4" fmla="*/ 80 w 134"/>
                <a:gd name="T5" fmla="*/ 134 h 134"/>
                <a:gd name="T6" fmla="*/ 80 w 134"/>
                <a:gd name="T7" fmla="*/ 81 h 134"/>
                <a:gd name="T8" fmla="*/ 80 w 134"/>
                <a:gd name="T9" fmla="*/ 80 h 134"/>
                <a:gd name="T10" fmla="*/ 134 w 134"/>
                <a:gd name="T11" fmla="*/ 80 h 134"/>
                <a:gd name="T12" fmla="*/ 134 w 134"/>
                <a:gd name="T13" fmla="*/ 54 h 134"/>
                <a:gd name="T14" fmla="*/ 80 w 134"/>
                <a:gd name="T15" fmla="*/ 54 h 134"/>
                <a:gd name="T16" fmla="*/ 80 w 134"/>
                <a:gd name="T17" fmla="*/ 53 h 134"/>
                <a:gd name="T18" fmla="*/ 80 w 134"/>
                <a:gd name="T19" fmla="*/ 0 h 134"/>
                <a:gd name="T20" fmla="*/ 54 w 134"/>
                <a:gd name="T21" fmla="*/ 0 h 134"/>
                <a:gd name="T22" fmla="*/ 54 w 134"/>
                <a:gd name="T23" fmla="*/ 53 h 134"/>
                <a:gd name="T24" fmla="*/ 54 w 134"/>
                <a:gd name="T25" fmla="*/ 54 h 134"/>
                <a:gd name="T26" fmla="*/ 0 w 134"/>
                <a:gd name="T27" fmla="*/ 54 h 134"/>
                <a:gd name="T28" fmla="*/ 0 w 134"/>
                <a:gd name="T29" fmla="*/ 80 h 134"/>
                <a:gd name="T30" fmla="*/ 54 w 134"/>
                <a:gd name="T31" fmla="*/ 80 h 134"/>
                <a:gd name="T32" fmla="*/ 54 w 134"/>
                <a:gd name="T33" fmla="*/ 81 h 134"/>
                <a:gd name="T34" fmla="*/ 54 w 134"/>
                <a:gd name="T3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4">
                  <a:moveTo>
                    <a:pt x="54" y="134"/>
                  </a:moveTo>
                  <a:lnTo>
                    <a:pt x="54" y="134"/>
                  </a:lnTo>
                  <a:lnTo>
                    <a:pt x="80" y="134"/>
                  </a:lnTo>
                  <a:lnTo>
                    <a:pt x="80" y="81"/>
                  </a:lnTo>
                  <a:lnTo>
                    <a:pt x="80" y="80"/>
                  </a:lnTo>
                  <a:lnTo>
                    <a:pt x="134" y="80"/>
                  </a:lnTo>
                  <a:lnTo>
                    <a:pt x="134" y="54"/>
                  </a:lnTo>
                  <a:lnTo>
                    <a:pt x="80" y="54"/>
                  </a:lnTo>
                  <a:lnTo>
                    <a:pt x="80" y="53"/>
                  </a:lnTo>
                  <a:lnTo>
                    <a:pt x="80" y="0"/>
                  </a:lnTo>
                  <a:lnTo>
                    <a:pt x="54" y="0"/>
                  </a:lnTo>
                  <a:lnTo>
                    <a:pt x="54" y="53"/>
                  </a:lnTo>
                  <a:lnTo>
                    <a:pt x="54" y="54"/>
                  </a:lnTo>
                  <a:lnTo>
                    <a:pt x="0" y="54"/>
                  </a:lnTo>
                  <a:lnTo>
                    <a:pt x="0" y="80"/>
                  </a:lnTo>
                  <a:lnTo>
                    <a:pt x="54" y="80"/>
                  </a:lnTo>
                  <a:lnTo>
                    <a:pt x="54" y="81"/>
                  </a:lnTo>
                  <a:lnTo>
                    <a:pt x="54" y="134"/>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12" name="Freeform 119">
            <a:extLst>
              <a:ext uri="{FF2B5EF4-FFF2-40B4-BE49-F238E27FC236}">
                <a16:creationId xmlns:a16="http://schemas.microsoft.com/office/drawing/2014/main" id="{47656F5D-5AEF-2747-BE21-7C322D2A9149}"/>
              </a:ext>
            </a:extLst>
          </p:cNvPr>
          <p:cNvSpPr>
            <a:spLocks/>
          </p:cNvSpPr>
          <p:nvPr/>
        </p:nvSpPr>
        <p:spPr bwMode="auto">
          <a:xfrm>
            <a:off x="8578300" y="4785263"/>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20">
            <a:extLst>
              <a:ext uri="{FF2B5EF4-FFF2-40B4-BE49-F238E27FC236}">
                <a16:creationId xmlns:a16="http://schemas.microsoft.com/office/drawing/2014/main" id="{D38BC58B-CEC9-E94E-97BA-59E50658BD81}"/>
              </a:ext>
            </a:extLst>
          </p:cNvPr>
          <p:cNvSpPr>
            <a:spLocks/>
          </p:cNvSpPr>
          <p:nvPr/>
        </p:nvSpPr>
        <p:spPr bwMode="auto">
          <a:xfrm>
            <a:off x="9162716" y="5325628"/>
            <a:ext cx="140310" cy="140310"/>
          </a:xfrm>
          <a:custGeom>
            <a:avLst/>
            <a:gdLst>
              <a:gd name="T0" fmla="*/ 30 w 61"/>
              <a:gd name="T1" fmla="*/ 60 h 60"/>
              <a:gd name="T2" fmla="*/ 30 w 61"/>
              <a:gd name="T3" fmla="*/ 60 h 60"/>
              <a:gd name="T4" fmla="*/ 27 w 61"/>
              <a:gd name="T5" fmla="*/ 57 h 60"/>
              <a:gd name="T6" fmla="*/ 24 w 61"/>
              <a:gd name="T7" fmla="*/ 46 h 60"/>
              <a:gd name="T8" fmla="*/ 20 w 61"/>
              <a:gd name="T9" fmla="*/ 40 h 60"/>
              <a:gd name="T10" fmla="*/ 14 w 61"/>
              <a:gd name="T11" fmla="*/ 36 h 60"/>
              <a:gd name="T12" fmla="*/ 3 w 61"/>
              <a:gd name="T13" fmla="*/ 33 h 60"/>
              <a:gd name="T14" fmla="*/ 0 w 61"/>
              <a:gd name="T15" fmla="*/ 30 h 60"/>
              <a:gd name="T16" fmla="*/ 3 w 61"/>
              <a:gd name="T17" fmla="*/ 26 h 60"/>
              <a:gd name="T18" fmla="*/ 14 w 61"/>
              <a:gd name="T19" fmla="*/ 23 h 60"/>
              <a:gd name="T20" fmla="*/ 20 w 61"/>
              <a:gd name="T21" fmla="*/ 19 h 60"/>
              <a:gd name="T22" fmla="*/ 24 w 61"/>
              <a:gd name="T23" fmla="*/ 13 h 60"/>
              <a:gd name="T24" fmla="*/ 27 w 61"/>
              <a:gd name="T25" fmla="*/ 3 h 60"/>
              <a:gd name="T26" fmla="*/ 30 w 61"/>
              <a:gd name="T27" fmla="*/ 0 h 60"/>
              <a:gd name="T28" fmla="*/ 34 w 61"/>
              <a:gd name="T29" fmla="*/ 3 h 60"/>
              <a:gd name="T30" fmla="*/ 37 w 61"/>
              <a:gd name="T31" fmla="*/ 13 h 60"/>
              <a:gd name="T32" fmla="*/ 41 w 61"/>
              <a:gd name="T33" fmla="*/ 19 h 60"/>
              <a:gd name="T34" fmla="*/ 47 w 61"/>
              <a:gd name="T35" fmla="*/ 23 h 60"/>
              <a:gd name="T36" fmla="*/ 58 w 61"/>
              <a:gd name="T37" fmla="*/ 26 h 60"/>
              <a:gd name="T38" fmla="*/ 61 w 61"/>
              <a:gd name="T39" fmla="*/ 30 h 60"/>
              <a:gd name="T40" fmla="*/ 58 w 61"/>
              <a:gd name="T41" fmla="*/ 33 h 60"/>
              <a:gd name="T42" fmla="*/ 47 w 61"/>
              <a:gd name="T43" fmla="*/ 36 h 60"/>
              <a:gd name="T44" fmla="*/ 41 w 61"/>
              <a:gd name="T45" fmla="*/ 40 h 60"/>
              <a:gd name="T46" fmla="*/ 37 w 61"/>
              <a:gd name="T47" fmla="*/ 46 h 60"/>
              <a:gd name="T48" fmla="*/ 34 w 61"/>
              <a:gd name="T49" fmla="*/ 57 h 60"/>
              <a:gd name="T50" fmla="*/ 30 w 61"/>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0">
                <a:moveTo>
                  <a:pt x="30" y="60"/>
                </a:moveTo>
                <a:lnTo>
                  <a:pt x="30" y="60"/>
                </a:lnTo>
                <a:cubicBezTo>
                  <a:pt x="29" y="60"/>
                  <a:pt x="27" y="59"/>
                  <a:pt x="27" y="57"/>
                </a:cubicBezTo>
                <a:cubicBezTo>
                  <a:pt x="26" y="53"/>
                  <a:pt x="25" y="49"/>
                  <a:pt x="24" y="46"/>
                </a:cubicBezTo>
                <a:cubicBezTo>
                  <a:pt x="23" y="44"/>
                  <a:pt x="22" y="41"/>
                  <a:pt x="20" y="40"/>
                </a:cubicBezTo>
                <a:cubicBezTo>
                  <a:pt x="19" y="38"/>
                  <a:pt x="16" y="37"/>
                  <a:pt x="14" y="36"/>
                </a:cubicBezTo>
                <a:cubicBezTo>
                  <a:pt x="11" y="35"/>
                  <a:pt x="7" y="34"/>
                  <a:pt x="3" y="33"/>
                </a:cubicBezTo>
                <a:cubicBezTo>
                  <a:pt x="1" y="33"/>
                  <a:pt x="0" y="31"/>
                  <a:pt x="0" y="30"/>
                </a:cubicBezTo>
                <a:cubicBezTo>
                  <a:pt x="0" y="28"/>
                  <a:pt x="1" y="27"/>
                  <a:pt x="3" y="26"/>
                </a:cubicBezTo>
                <a:cubicBezTo>
                  <a:pt x="7" y="25"/>
                  <a:pt x="11" y="24"/>
                  <a:pt x="14" y="23"/>
                </a:cubicBezTo>
                <a:cubicBezTo>
                  <a:pt x="16" y="22"/>
                  <a:pt x="19" y="21"/>
                  <a:pt x="20" y="19"/>
                </a:cubicBezTo>
                <a:cubicBezTo>
                  <a:pt x="22" y="18"/>
                  <a:pt x="23" y="16"/>
                  <a:pt x="24" y="13"/>
                </a:cubicBezTo>
                <a:cubicBezTo>
                  <a:pt x="25" y="10"/>
                  <a:pt x="26" y="6"/>
                  <a:pt x="27" y="3"/>
                </a:cubicBezTo>
                <a:cubicBezTo>
                  <a:pt x="27" y="1"/>
                  <a:pt x="29" y="0"/>
                  <a:pt x="30" y="0"/>
                </a:cubicBezTo>
                <a:cubicBezTo>
                  <a:pt x="32" y="0"/>
                  <a:pt x="33" y="1"/>
                  <a:pt x="34" y="3"/>
                </a:cubicBezTo>
                <a:cubicBezTo>
                  <a:pt x="35" y="6"/>
                  <a:pt x="36" y="10"/>
                  <a:pt x="37" y="13"/>
                </a:cubicBezTo>
                <a:cubicBezTo>
                  <a:pt x="38" y="16"/>
                  <a:pt x="39" y="18"/>
                  <a:pt x="41" y="19"/>
                </a:cubicBezTo>
                <a:cubicBezTo>
                  <a:pt x="42" y="21"/>
                  <a:pt x="44" y="22"/>
                  <a:pt x="47" y="23"/>
                </a:cubicBezTo>
                <a:cubicBezTo>
                  <a:pt x="50" y="24"/>
                  <a:pt x="54" y="25"/>
                  <a:pt x="58" y="26"/>
                </a:cubicBezTo>
                <a:cubicBezTo>
                  <a:pt x="60" y="27"/>
                  <a:pt x="61" y="28"/>
                  <a:pt x="61" y="30"/>
                </a:cubicBezTo>
                <a:cubicBezTo>
                  <a:pt x="61" y="31"/>
                  <a:pt x="60" y="33"/>
                  <a:pt x="58" y="33"/>
                </a:cubicBezTo>
                <a:cubicBezTo>
                  <a:pt x="54" y="34"/>
                  <a:pt x="50" y="35"/>
                  <a:pt x="47" y="36"/>
                </a:cubicBezTo>
                <a:cubicBezTo>
                  <a:pt x="44" y="37"/>
                  <a:pt x="42" y="38"/>
                  <a:pt x="41" y="40"/>
                </a:cubicBezTo>
                <a:cubicBezTo>
                  <a:pt x="39" y="41"/>
                  <a:pt x="38" y="44"/>
                  <a:pt x="37" y="46"/>
                </a:cubicBezTo>
                <a:cubicBezTo>
                  <a:pt x="36" y="49"/>
                  <a:pt x="35" y="53"/>
                  <a:pt x="34" y="57"/>
                </a:cubicBezTo>
                <a:cubicBezTo>
                  <a:pt x="33" y="59"/>
                  <a:pt x="32" y="60"/>
                  <a:pt x="30"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9">
            <a:extLst>
              <a:ext uri="{FF2B5EF4-FFF2-40B4-BE49-F238E27FC236}">
                <a16:creationId xmlns:a16="http://schemas.microsoft.com/office/drawing/2014/main" id="{21F31BA7-A48F-F14C-AACB-97419E5EAAFF}"/>
              </a:ext>
            </a:extLst>
          </p:cNvPr>
          <p:cNvSpPr>
            <a:spLocks/>
          </p:cNvSpPr>
          <p:nvPr/>
        </p:nvSpPr>
        <p:spPr bwMode="auto">
          <a:xfrm>
            <a:off x="8411368" y="5202077"/>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15" name="Group 52">
            <a:extLst>
              <a:ext uri="{FF2B5EF4-FFF2-40B4-BE49-F238E27FC236}">
                <a16:creationId xmlns:a16="http://schemas.microsoft.com/office/drawing/2014/main" id="{7F942C2B-A54B-E545-BCE0-EA7FBB9B4940}"/>
              </a:ext>
            </a:extLst>
          </p:cNvPr>
          <p:cNvGrpSpPr>
            <a:grpSpLocks noChangeAspect="1"/>
          </p:cNvGrpSpPr>
          <p:nvPr/>
        </p:nvGrpSpPr>
        <p:grpSpPr bwMode="auto">
          <a:xfrm>
            <a:off x="8650351" y="4911741"/>
            <a:ext cx="495300" cy="495300"/>
            <a:chOff x="3411" y="999"/>
            <a:chExt cx="312" cy="312"/>
          </a:xfrm>
          <a:solidFill>
            <a:srgbClr val="C1C1C1"/>
          </a:solidFill>
        </p:grpSpPr>
        <p:sp>
          <p:nvSpPr>
            <p:cNvPr id="316" name="Freeform 55">
              <a:extLst>
                <a:ext uri="{FF2B5EF4-FFF2-40B4-BE49-F238E27FC236}">
                  <a16:creationId xmlns:a16="http://schemas.microsoft.com/office/drawing/2014/main" id="{AC6D4D0B-D76F-634C-9B74-6922F08B8A2A}"/>
                </a:ext>
              </a:extLst>
            </p:cNvPr>
            <p:cNvSpPr>
              <a:spLocks/>
            </p:cNvSpPr>
            <p:nvPr/>
          </p:nvSpPr>
          <p:spPr bwMode="auto">
            <a:xfrm>
              <a:off x="3411" y="999"/>
              <a:ext cx="312" cy="312"/>
            </a:xfrm>
            <a:custGeom>
              <a:avLst/>
              <a:gdLst>
                <a:gd name="T0" fmla="*/ 683 w 1365"/>
                <a:gd name="T1" fmla="*/ 1365 h 1365"/>
                <a:gd name="T2" fmla="*/ 0 w 1365"/>
                <a:gd name="T3" fmla="*/ 683 h 1365"/>
                <a:gd name="T4" fmla="*/ 683 w 1365"/>
                <a:gd name="T5" fmla="*/ 0 h 1365"/>
                <a:gd name="T6" fmla="*/ 1281 w 1365"/>
                <a:gd name="T7" fmla="*/ 353 h 1365"/>
                <a:gd name="T8" fmla="*/ 1312 w 1365"/>
                <a:gd name="T9" fmla="*/ 409 h 1365"/>
                <a:gd name="T10" fmla="*/ 1200 w 1365"/>
                <a:gd name="T11" fmla="*/ 471 h 1365"/>
                <a:gd name="T12" fmla="*/ 1169 w 1365"/>
                <a:gd name="T13" fmla="*/ 415 h 1365"/>
                <a:gd name="T14" fmla="*/ 683 w 1365"/>
                <a:gd name="T15" fmla="*/ 128 h 1365"/>
                <a:gd name="T16" fmla="*/ 128 w 1365"/>
                <a:gd name="T17" fmla="*/ 683 h 1365"/>
                <a:gd name="T18" fmla="*/ 683 w 1365"/>
                <a:gd name="T19" fmla="*/ 1237 h 1365"/>
                <a:gd name="T20" fmla="*/ 1237 w 1365"/>
                <a:gd name="T21" fmla="*/ 683 h 1365"/>
                <a:gd name="T22" fmla="*/ 1237 w 1365"/>
                <a:gd name="T23" fmla="*/ 683 h 1365"/>
                <a:gd name="T24" fmla="*/ 1365 w 1365"/>
                <a:gd name="T25" fmla="*/ 683 h 1365"/>
                <a:gd name="T26" fmla="*/ 1365 w 1365"/>
                <a:gd name="T27" fmla="*/ 683 h 1365"/>
                <a:gd name="T28" fmla="*/ 683 w 1365"/>
                <a:gd name="T29"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5" h="1365">
                  <a:moveTo>
                    <a:pt x="683" y="1365"/>
                  </a:moveTo>
                  <a:cubicBezTo>
                    <a:pt x="307" y="1365"/>
                    <a:pt x="0" y="1059"/>
                    <a:pt x="0" y="683"/>
                  </a:cubicBezTo>
                  <a:cubicBezTo>
                    <a:pt x="0" y="306"/>
                    <a:pt x="307" y="0"/>
                    <a:pt x="683" y="0"/>
                  </a:cubicBezTo>
                  <a:cubicBezTo>
                    <a:pt x="931" y="0"/>
                    <a:pt x="1160" y="135"/>
                    <a:pt x="1281" y="353"/>
                  </a:cubicBezTo>
                  <a:cubicBezTo>
                    <a:pt x="1312" y="409"/>
                    <a:pt x="1312" y="409"/>
                    <a:pt x="1312" y="409"/>
                  </a:cubicBezTo>
                  <a:cubicBezTo>
                    <a:pt x="1200" y="471"/>
                    <a:pt x="1200" y="471"/>
                    <a:pt x="1200" y="471"/>
                  </a:cubicBezTo>
                  <a:cubicBezTo>
                    <a:pt x="1169" y="415"/>
                    <a:pt x="1169" y="415"/>
                    <a:pt x="1169" y="415"/>
                  </a:cubicBezTo>
                  <a:cubicBezTo>
                    <a:pt x="1071" y="238"/>
                    <a:pt x="885" y="128"/>
                    <a:pt x="683" y="128"/>
                  </a:cubicBezTo>
                  <a:cubicBezTo>
                    <a:pt x="377" y="128"/>
                    <a:pt x="128" y="377"/>
                    <a:pt x="128" y="683"/>
                  </a:cubicBezTo>
                  <a:cubicBezTo>
                    <a:pt x="128" y="988"/>
                    <a:pt x="377" y="1237"/>
                    <a:pt x="683" y="1237"/>
                  </a:cubicBezTo>
                  <a:cubicBezTo>
                    <a:pt x="989" y="1237"/>
                    <a:pt x="1237" y="988"/>
                    <a:pt x="1237" y="683"/>
                  </a:cubicBezTo>
                  <a:cubicBezTo>
                    <a:pt x="1237" y="683"/>
                    <a:pt x="1237" y="683"/>
                    <a:pt x="1237" y="683"/>
                  </a:cubicBezTo>
                  <a:cubicBezTo>
                    <a:pt x="1365" y="683"/>
                    <a:pt x="1365" y="683"/>
                    <a:pt x="1365" y="683"/>
                  </a:cubicBezTo>
                  <a:cubicBezTo>
                    <a:pt x="1365" y="683"/>
                    <a:pt x="1365" y="683"/>
                    <a:pt x="1365" y="683"/>
                  </a:cubicBezTo>
                  <a:cubicBezTo>
                    <a:pt x="1365" y="1059"/>
                    <a:pt x="1059" y="1365"/>
                    <a:pt x="683"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56">
              <a:extLst>
                <a:ext uri="{FF2B5EF4-FFF2-40B4-BE49-F238E27FC236}">
                  <a16:creationId xmlns:a16="http://schemas.microsoft.com/office/drawing/2014/main" id="{CAE10A59-B97E-B448-B4D1-1D2B24D47D26}"/>
                </a:ext>
              </a:extLst>
            </p:cNvPr>
            <p:cNvSpPr>
              <a:spLocks/>
            </p:cNvSpPr>
            <p:nvPr/>
          </p:nvSpPr>
          <p:spPr bwMode="auto">
            <a:xfrm>
              <a:off x="3635" y="1028"/>
              <a:ext cx="88" cy="88"/>
            </a:xfrm>
            <a:custGeom>
              <a:avLst/>
              <a:gdLst>
                <a:gd name="T0" fmla="*/ 0 w 88"/>
                <a:gd name="T1" fmla="*/ 88 h 88"/>
                <a:gd name="T2" fmla="*/ 0 w 88"/>
                <a:gd name="T3" fmla="*/ 59 h 88"/>
                <a:gd name="T4" fmla="*/ 59 w 88"/>
                <a:gd name="T5" fmla="*/ 59 h 88"/>
                <a:gd name="T6" fmla="*/ 59 w 88"/>
                <a:gd name="T7" fmla="*/ 0 h 88"/>
                <a:gd name="T8" fmla="*/ 88 w 88"/>
                <a:gd name="T9" fmla="*/ 0 h 88"/>
                <a:gd name="T10" fmla="*/ 88 w 88"/>
                <a:gd name="T11" fmla="*/ 88 h 88"/>
                <a:gd name="T12" fmla="*/ 0 w 8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8" h="88">
                  <a:moveTo>
                    <a:pt x="0" y="88"/>
                  </a:moveTo>
                  <a:lnTo>
                    <a:pt x="0" y="59"/>
                  </a:lnTo>
                  <a:lnTo>
                    <a:pt x="59" y="59"/>
                  </a:lnTo>
                  <a:lnTo>
                    <a:pt x="59" y="0"/>
                  </a:lnTo>
                  <a:lnTo>
                    <a:pt x="88" y="0"/>
                  </a:lnTo>
                  <a:lnTo>
                    <a:pt x="88" y="88"/>
                  </a:lnTo>
                  <a:lnTo>
                    <a:pt x="0" y="88"/>
                  </a:lnTo>
                  <a:close/>
                </a:path>
              </a:pathLst>
            </a:cu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8" name="Freeform 64">
            <a:extLst>
              <a:ext uri="{FF2B5EF4-FFF2-40B4-BE49-F238E27FC236}">
                <a16:creationId xmlns:a16="http://schemas.microsoft.com/office/drawing/2014/main" id="{9F1700BE-CCD1-6F48-ABDE-C6A14FEBCE80}"/>
              </a:ext>
            </a:extLst>
          </p:cNvPr>
          <p:cNvSpPr>
            <a:spLocks noEditPoints="1"/>
          </p:cNvSpPr>
          <p:nvPr/>
        </p:nvSpPr>
        <p:spPr bwMode="auto">
          <a:xfrm>
            <a:off x="10395761" y="5747903"/>
            <a:ext cx="419100" cy="393700"/>
          </a:xfrm>
          <a:custGeom>
            <a:avLst/>
            <a:gdLst>
              <a:gd name="T0" fmla="*/ 320 w 426"/>
              <a:gd name="T1" fmla="*/ 0 h 400"/>
              <a:gd name="T2" fmla="*/ 106 w 426"/>
              <a:gd name="T3" fmla="*/ 27 h 400"/>
              <a:gd name="T4" fmla="*/ 80 w 426"/>
              <a:gd name="T5" fmla="*/ 0 h 400"/>
              <a:gd name="T6" fmla="*/ 0 w 426"/>
              <a:gd name="T7" fmla="*/ 27 h 400"/>
              <a:gd name="T8" fmla="*/ 426 w 426"/>
              <a:gd name="T9" fmla="*/ 400 h 400"/>
              <a:gd name="T10" fmla="*/ 346 w 426"/>
              <a:gd name="T11" fmla="*/ 27 h 400"/>
              <a:gd name="T12" fmla="*/ 320 w 426"/>
              <a:gd name="T13" fmla="*/ 0 h 400"/>
              <a:gd name="T14" fmla="*/ 346 w 426"/>
              <a:gd name="T15" fmla="*/ 80 h 400"/>
              <a:gd name="T16" fmla="*/ 399 w 426"/>
              <a:gd name="T17" fmla="*/ 54 h 400"/>
              <a:gd name="T18" fmla="*/ 26 w 426"/>
              <a:gd name="T19" fmla="*/ 107 h 400"/>
              <a:gd name="T20" fmla="*/ 80 w 426"/>
              <a:gd name="T21" fmla="*/ 54 h 400"/>
              <a:gd name="T22" fmla="*/ 106 w 426"/>
              <a:gd name="T23" fmla="*/ 80 h 400"/>
              <a:gd name="T24" fmla="*/ 320 w 426"/>
              <a:gd name="T25" fmla="*/ 54 h 400"/>
              <a:gd name="T26" fmla="*/ 346 w 426"/>
              <a:gd name="T27" fmla="*/ 80 h 400"/>
              <a:gd name="T28" fmla="*/ 320 w 426"/>
              <a:gd name="T29" fmla="*/ 160 h 400"/>
              <a:gd name="T30" fmla="*/ 346 w 426"/>
              <a:gd name="T31" fmla="*/ 187 h 400"/>
              <a:gd name="T32" fmla="*/ 320 w 426"/>
              <a:gd name="T33" fmla="*/ 160 h 400"/>
              <a:gd name="T34" fmla="*/ 240 w 426"/>
              <a:gd name="T35" fmla="*/ 160 h 400"/>
              <a:gd name="T36" fmla="*/ 266 w 426"/>
              <a:gd name="T37" fmla="*/ 187 h 400"/>
              <a:gd name="T38" fmla="*/ 240 w 426"/>
              <a:gd name="T39" fmla="*/ 160 h 400"/>
              <a:gd name="T40" fmla="*/ 159 w 426"/>
              <a:gd name="T41" fmla="*/ 160 h 400"/>
              <a:gd name="T42" fmla="*/ 186 w 426"/>
              <a:gd name="T43" fmla="*/ 187 h 400"/>
              <a:gd name="T44" fmla="*/ 159 w 426"/>
              <a:gd name="T45" fmla="*/ 160 h 400"/>
              <a:gd name="T46" fmla="*/ 320 w 426"/>
              <a:gd name="T47" fmla="*/ 213 h 400"/>
              <a:gd name="T48" fmla="*/ 346 w 426"/>
              <a:gd name="T49" fmla="*/ 240 h 400"/>
              <a:gd name="T50" fmla="*/ 320 w 426"/>
              <a:gd name="T51" fmla="*/ 213 h 400"/>
              <a:gd name="T52" fmla="*/ 240 w 426"/>
              <a:gd name="T53" fmla="*/ 213 h 400"/>
              <a:gd name="T54" fmla="*/ 266 w 426"/>
              <a:gd name="T55" fmla="*/ 240 h 400"/>
              <a:gd name="T56" fmla="*/ 240 w 426"/>
              <a:gd name="T57" fmla="*/ 213 h 400"/>
              <a:gd name="T58" fmla="*/ 159 w 426"/>
              <a:gd name="T59" fmla="*/ 213 h 400"/>
              <a:gd name="T60" fmla="*/ 186 w 426"/>
              <a:gd name="T61" fmla="*/ 240 h 400"/>
              <a:gd name="T62" fmla="*/ 159 w 426"/>
              <a:gd name="T63" fmla="*/ 213 h 400"/>
              <a:gd name="T64" fmla="*/ 80 w 426"/>
              <a:gd name="T65" fmla="*/ 213 h 400"/>
              <a:gd name="T66" fmla="*/ 106 w 426"/>
              <a:gd name="T67" fmla="*/ 240 h 400"/>
              <a:gd name="T68" fmla="*/ 80 w 426"/>
              <a:gd name="T69" fmla="*/ 213 h 400"/>
              <a:gd name="T70" fmla="*/ 320 w 426"/>
              <a:gd name="T71" fmla="*/ 267 h 400"/>
              <a:gd name="T72" fmla="*/ 346 w 426"/>
              <a:gd name="T73" fmla="*/ 294 h 400"/>
              <a:gd name="T74" fmla="*/ 320 w 426"/>
              <a:gd name="T75" fmla="*/ 267 h 400"/>
              <a:gd name="T76" fmla="*/ 240 w 426"/>
              <a:gd name="T77" fmla="*/ 267 h 400"/>
              <a:gd name="T78" fmla="*/ 266 w 426"/>
              <a:gd name="T79" fmla="*/ 294 h 400"/>
              <a:gd name="T80" fmla="*/ 240 w 426"/>
              <a:gd name="T81" fmla="*/ 267 h 400"/>
              <a:gd name="T82" fmla="*/ 159 w 426"/>
              <a:gd name="T83" fmla="*/ 267 h 400"/>
              <a:gd name="T84" fmla="*/ 186 w 426"/>
              <a:gd name="T85" fmla="*/ 294 h 400"/>
              <a:gd name="T86" fmla="*/ 159 w 426"/>
              <a:gd name="T87" fmla="*/ 267 h 400"/>
              <a:gd name="T88" fmla="*/ 80 w 426"/>
              <a:gd name="T89" fmla="*/ 267 h 400"/>
              <a:gd name="T90" fmla="*/ 106 w 426"/>
              <a:gd name="T91" fmla="*/ 294 h 400"/>
              <a:gd name="T92" fmla="*/ 80 w 426"/>
              <a:gd name="T93" fmla="*/ 267 h 400"/>
              <a:gd name="T94" fmla="*/ 240 w 426"/>
              <a:gd name="T95" fmla="*/ 320 h 400"/>
              <a:gd name="T96" fmla="*/ 266 w 426"/>
              <a:gd name="T97" fmla="*/ 347 h 400"/>
              <a:gd name="T98" fmla="*/ 240 w 426"/>
              <a:gd name="T99" fmla="*/ 320 h 400"/>
              <a:gd name="T100" fmla="*/ 159 w 426"/>
              <a:gd name="T101" fmla="*/ 320 h 400"/>
              <a:gd name="T102" fmla="*/ 186 w 426"/>
              <a:gd name="T103" fmla="*/ 347 h 400"/>
              <a:gd name="T104" fmla="*/ 159 w 426"/>
              <a:gd name="T105" fmla="*/ 320 h 400"/>
              <a:gd name="T106" fmla="*/ 80 w 426"/>
              <a:gd name="T107" fmla="*/ 320 h 400"/>
              <a:gd name="T108" fmla="*/ 106 w 426"/>
              <a:gd name="T109" fmla="*/ 347 h 400"/>
              <a:gd name="T110" fmla="*/ 80 w 426"/>
              <a:gd name="T111"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6" h="400">
                <a:moveTo>
                  <a:pt x="320" y="0"/>
                </a:moveTo>
                <a:lnTo>
                  <a:pt x="320" y="0"/>
                </a:lnTo>
                <a:lnTo>
                  <a:pt x="320" y="27"/>
                </a:lnTo>
                <a:lnTo>
                  <a:pt x="106" y="27"/>
                </a:lnTo>
                <a:lnTo>
                  <a:pt x="106" y="0"/>
                </a:lnTo>
                <a:lnTo>
                  <a:pt x="80" y="0"/>
                </a:lnTo>
                <a:lnTo>
                  <a:pt x="80" y="27"/>
                </a:lnTo>
                <a:lnTo>
                  <a:pt x="0" y="27"/>
                </a:lnTo>
                <a:lnTo>
                  <a:pt x="0" y="400"/>
                </a:lnTo>
                <a:lnTo>
                  <a:pt x="426" y="400"/>
                </a:lnTo>
                <a:lnTo>
                  <a:pt x="426" y="27"/>
                </a:lnTo>
                <a:lnTo>
                  <a:pt x="346" y="27"/>
                </a:lnTo>
                <a:lnTo>
                  <a:pt x="346" y="0"/>
                </a:lnTo>
                <a:lnTo>
                  <a:pt x="320" y="0"/>
                </a:lnTo>
                <a:close/>
                <a:moveTo>
                  <a:pt x="346" y="80"/>
                </a:moveTo>
                <a:lnTo>
                  <a:pt x="346" y="80"/>
                </a:lnTo>
                <a:lnTo>
                  <a:pt x="346" y="54"/>
                </a:lnTo>
                <a:lnTo>
                  <a:pt x="399" y="54"/>
                </a:lnTo>
                <a:lnTo>
                  <a:pt x="399" y="107"/>
                </a:lnTo>
                <a:lnTo>
                  <a:pt x="26" y="107"/>
                </a:lnTo>
                <a:lnTo>
                  <a:pt x="26" y="54"/>
                </a:lnTo>
                <a:lnTo>
                  <a:pt x="80" y="54"/>
                </a:lnTo>
                <a:lnTo>
                  <a:pt x="80" y="80"/>
                </a:lnTo>
                <a:lnTo>
                  <a:pt x="106" y="80"/>
                </a:lnTo>
                <a:lnTo>
                  <a:pt x="106" y="54"/>
                </a:lnTo>
                <a:lnTo>
                  <a:pt x="320" y="54"/>
                </a:lnTo>
                <a:lnTo>
                  <a:pt x="320" y="80"/>
                </a:lnTo>
                <a:lnTo>
                  <a:pt x="346" y="80"/>
                </a:lnTo>
                <a:close/>
                <a:moveTo>
                  <a:pt x="320" y="160"/>
                </a:moveTo>
                <a:lnTo>
                  <a:pt x="320" y="160"/>
                </a:lnTo>
                <a:lnTo>
                  <a:pt x="346" y="160"/>
                </a:lnTo>
                <a:lnTo>
                  <a:pt x="346" y="187"/>
                </a:lnTo>
                <a:lnTo>
                  <a:pt x="320" y="187"/>
                </a:lnTo>
                <a:lnTo>
                  <a:pt x="320" y="160"/>
                </a:lnTo>
                <a:close/>
                <a:moveTo>
                  <a:pt x="240" y="160"/>
                </a:moveTo>
                <a:lnTo>
                  <a:pt x="240" y="160"/>
                </a:lnTo>
                <a:lnTo>
                  <a:pt x="266" y="160"/>
                </a:lnTo>
                <a:lnTo>
                  <a:pt x="266" y="187"/>
                </a:lnTo>
                <a:lnTo>
                  <a:pt x="240" y="187"/>
                </a:lnTo>
                <a:lnTo>
                  <a:pt x="240" y="160"/>
                </a:lnTo>
                <a:close/>
                <a:moveTo>
                  <a:pt x="159" y="160"/>
                </a:moveTo>
                <a:lnTo>
                  <a:pt x="159" y="160"/>
                </a:lnTo>
                <a:lnTo>
                  <a:pt x="186" y="160"/>
                </a:lnTo>
                <a:lnTo>
                  <a:pt x="186" y="187"/>
                </a:lnTo>
                <a:lnTo>
                  <a:pt x="159" y="187"/>
                </a:lnTo>
                <a:lnTo>
                  <a:pt x="159" y="160"/>
                </a:lnTo>
                <a:close/>
                <a:moveTo>
                  <a:pt x="320" y="213"/>
                </a:moveTo>
                <a:lnTo>
                  <a:pt x="320" y="213"/>
                </a:lnTo>
                <a:lnTo>
                  <a:pt x="346" y="213"/>
                </a:lnTo>
                <a:lnTo>
                  <a:pt x="346" y="240"/>
                </a:lnTo>
                <a:lnTo>
                  <a:pt x="320" y="240"/>
                </a:lnTo>
                <a:lnTo>
                  <a:pt x="320" y="213"/>
                </a:lnTo>
                <a:close/>
                <a:moveTo>
                  <a:pt x="240" y="213"/>
                </a:moveTo>
                <a:lnTo>
                  <a:pt x="240" y="213"/>
                </a:lnTo>
                <a:lnTo>
                  <a:pt x="266" y="213"/>
                </a:lnTo>
                <a:lnTo>
                  <a:pt x="266" y="240"/>
                </a:lnTo>
                <a:lnTo>
                  <a:pt x="240" y="240"/>
                </a:lnTo>
                <a:lnTo>
                  <a:pt x="240" y="213"/>
                </a:lnTo>
                <a:close/>
                <a:moveTo>
                  <a:pt x="159" y="213"/>
                </a:moveTo>
                <a:lnTo>
                  <a:pt x="159" y="213"/>
                </a:lnTo>
                <a:lnTo>
                  <a:pt x="186" y="213"/>
                </a:lnTo>
                <a:lnTo>
                  <a:pt x="186" y="240"/>
                </a:lnTo>
                <a:lnTo>
                  <a:pt x="159" y="240"/>
                </a:lnTo>
                <a:lnTo>
                  <a:pt x="159" y="213"/>
                </a:lnTo>
                <a:close/>
                <a:moveTo>
                  <a:pt x="80" y="213"/>
                </a:moveTo>
                <a:lnTo>
                  <a:pt x="80" y="213"/>
                </a:lnTo>
                <a:lnTo>
                  <a:pt x="106" y="213"/>
                </a:lnTo>
                <a:lnTo>
                  <a:pt x="106" y="240"/>
                </a:lnTo>
                <a:lnTo>
                  <a:pt x="80" y="240"/>
                </a:lnTo>
                <a:lnTo>
                  <a:pt x="80" y="213"/>
                </a:lnTo>
                <a:close/>
                <a:moveTo>
                  <a:pt x="320" y="267"/>
                </a:moveTo>
                <a:lnTo>
                  <a:pt x="320" y="267"/>
                </a:lnTo>
                <a:lnTo>
                  <a:pt x="346" y="267"/>
                </a:lnTo>
                <a:lnTo>
                  <a:pt x="346" y="294"/>
                </a:lnTo>
                <a:lnTo>
                  <a:pt x="320" y="294"/>
                </a:lnTo>
                <a:lnTo>
                  <a:pt x="320" y="267"/>
                </a:lnTo>
                <a:close/>
                <a:moveTo>
                  <a:pt x="240" y="267"/>
                </a:moveTo>
                <a:lnTo>
                  <a:pt x="240" y="267"/>
                </a:lnTo>
                <a:lnTo>
                  <a:pt x="266" y="267"/>
                </a:lnTo>
                <a:lnTo>
                  <a:pt x="266" y="294"/>
                </a:lnTo>
                <a:lnTo>
                  <a:pt x="240" y="294"/>
                </a:lnTo>
                <a:lnTo>
                  <a:pt x="240" y="267"/>
                </a:lnTo>
                <a:close/>
                <a:moveTo>
                  <a:pt x="159" y="267"/>
                </a:moveTo>
                <a:lnTo>
                  <a:pt x="159" y="267"/>
                </a:lnTo>
                <a:lnTo>
                  <a:pt x="186" y="267"/>
                </a:lnTo>
                <a:lnTo>
                  <a:pt x="186" y="294"/>
                </a:lnTo>
                <a:lnTo>
                  <a:pt x="159" y="294"/>
                </a:lnTo>
                <a:lnTo>
                  <a:pt x="159" y="267"/>
                </a:lnTo>
                <a:close/>
                <a:moveTo>
                  <a:pt x="80" y="267"/>
                </a:moveTo>
                <a:lnTo>
                  <a:pt x="80" y="267"/>
                </a:lnTo>
                <a:lnTo>
                  <a:pt x="106" y="267"/>
                </a:lnTo>
                <a:lnTo>
                  <a:pt x="106" y="294"/>
                </a:lnTo>
                <a:lnTo>
                  <a:pt x="80" y="294"/>
                </a:lnTo>
                <a:lnTo>
                  <a:pt x="80" y="267"/>
                </a:lnTo>
                <a:close/>
                <a:moveTo>
                  <a:pt x="240" y="320"/>
                </a:moveTo>
                <a:lnTo>
                  <a:pt x="240" y="320"/>
                </a:lnTo>
                <a:lnTo>
                  <a:pt x="266" y="320"/>
                </a:lnTo>
                <a:lnTo>
                  <a:pt x="266" y="347"/>
                </a:lnTo>
                <a:lnTo>
                  <a:pt x="240" y="347"/>
                </a:lnTo>
                <a:lnTo>
                  <a:pt x="240" y="320"/>
                </a:lnTo>
                <a:close/>
                <a:moveTo>
                  <a:pt x="159" y="320"/>
                </a:moveTo>
                <a:lnTo>
                  <a:pt x="159" y="320"/>
                </a:lnTo>
                <a:lnTo>
                  <a:pt x="186" y="320"/>
                </a:lnTo>
                <a:lnTo>
                  <a:pt x="186" y="347"/>
                </a:lnTo>
                <a:lnTo>
                  <a:pt x="159" y="347"/>
                </a:lnTo>
                <a:lnTo>
                  <a:pt x="159" y="320"/>
                </a:lnTo>
                <a:close/>
                <a:moveTo>
                  <a:pt x="80" y="320"/>
                </a:moveTo>
                <a:lnTo>
                  <a:pt x="80" y="320"/>
                </a:lnTo>
                <a:lnTo>
                  <a:pt x="106" y="320"/>
                </a:lnTo>
                <a:lnTo>
                  <a:pt x="106" y="347"/>
                </a:lnTo>
                <a:lnTo>
                  <a:pt x="80" y="347"/>
                </a:lnTo>
                <a:lnTo>
                  <a:pt x="80" y="3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65">
            <a:extLst>
              <a:ext uri="{FF2B5EF4-FFF2-40B4-BE49-F238E27FC236}">
                <a16:creationId xmlns:a16="http://schemas.microsoft.com/office/drawing/2014/main" id="{EBDBD2B6-C0B7-8B42-8157-32A542CC2623}"/>
              </a:ext>
            </a:extLst>
          </p:cNvPr>
          <p:cNvSpPr>
            <a:spLocks/>
          </p:cNvSpPr>
          <p:nvPr/>
        </p:nvSpPr>
        <p:spPr bwMode="auto">
          <a:xfrm>
            <a:off x="10473549" y="6063816"/>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66">
            <a:extLst>
              <a:ext uri="{FF2B5EF4-FFF2-40B4-BE49-F238E27FC236}">
                <a16:creationId xmlns:a16="http://schemas.microsoft.com/office/drawing/2014/main" id="{1132A8F0-D748-D341-BE9E-D0301C0DA98B}"/>
              </a:ext>
            </a:extLst>
          </p:cNvPr>
          <p:cNvSpPr>
            <a:spLocks/>
          </p:cNvSpPr>
          <p:nvPr/>
        </p:nvSpPr>
        <p:spPr bwMode="auto">
          <a:xfrm>
            <a:off x="10552924" y="6063816"/>
            <a:ext cx="25400"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67">
            <a:extLst>
              <a:ext uri="{FF2B5EF4-FFF2-40B4-BE49-F238E27FC236}">
                <a16:creationId xmlns:a16="http://schemas.microsoft.com/office/drawing/2014/main" id="{C0B440B9-1309-B34C-8C2F-C1CBF1176B8C}"/>
              </a:ext>
            </a:extLst>
          </p:cNvPr>
          <p:cNvSpPr>
            <a:spLocks/>
          </p:cNvSpPr>
          <p:nvPr/>
        </p:nvSpPr>
        <p:spPr bwMode="auto">
          <a:xfrm>
            <a:off x="10630711" y="6063816"/>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68">
            <a:extLst>
              <a:ext uri="{FF2B5EF4-FFF2-40B4-BE49-F238E27FC236}">
                <a16:creationId xmlns:a16="http://schemas.microsoft.com/office/drawing/2014/main" id="{D6617E40-EF0C-6645-9EC6-F551558388AE}"/>
              </a:ext>
            </a:extLst>
          </p:cNvPr>
          <p:cNvSpPr>
            <a:spLocks/>
          </p:cNvSpPr>
          <p:nvPr/>
        </p:nvSpPr>
        <p:spPr bwMode="auto">
          <a:xfrm>
            <a:off x="10552924" y="6011428"/>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69">
            <a:extLst>
              <a:ext uri="{FF2B5EF4-FFF2-40B4-BE49-F238E27FC236}">
                <a16:creationId xmlns:a16="http://schemas.microsoft.com/office/drawing/2014/main" id="{598F1D95-CA66-E343-AC9C-68D6C50718FD}"/>
              </a:ext>
            </a:extLst>
          </p:cNvPr>
          <p:cNvSpPr>
            <a:spLocks/>
          </p:cNvSpPr>
          <p:nvPr/>
        </p:nvSpPr>
        <p:spPr bwMode="auto">
          <a:xfrm>
            <a:off x="10552924" y="5959041"/>
            <a:ext cx="25400" cy="25400"/>
          </a:xfrm>
          <a:custGeom>
            <a:avLst/>
            <a:gdLst>
              <a:gd name="T0" fmla="*/ 0 w 27"/>
              <a:gd name="T1" fmla="*/ 26 h 26"/>
              <a:gd name="T2" fmla="*/ 0 w 27"/>
              <a:gd name="T3" fmla="*/ 26 h 26"/>
              <a:gd name="T4" fmla="*/ 27 w 27"/>
              <a:gd name="T5" fmla="*/ 26 h 26"/>
              <a:gd name="T6" fmla="*/ 27 w 27"/>
              <a:gd name="T7" fmla="*/ 0 h 26"/>
              <a:gd name="T8" fmla="*/ 0 w 27"/>
              <a:gd name="T9" fmla="*/ 0 h 26"/>
              <a:gd name="T10" fmla="*/ 0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0" y="26"/>
                </a:moveTo>
                <a:lnTo>
                  <a:pt x="0" y="26"/>
                </a:lnTo>
                <a:lnTo>
                  <a:pt x="27" y="26"/>
                </a:lnTo>
                <a:lnTo>
                  <a:pt x="27" y="0"/>
                </a:lnTo>
                <a:lnTo>
                  <a:pt x="0" y="0"/>
                </a:lnTo>
                <a:lnTo>
                  <a:pt x="0" y="26"/>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70">
            <a:extLst>
              <a:ext uri="{FF2B5EF4-FFF2-40B4-BE49-F238E27FC236}">
                <a16:creationId xmlns:a16="http://schemas.microsoft.com/office/drawing/2014/main" id="{1B8E7CDB-FB90-064B-8461-A35FBE77BEFC}"/>
              </a:ext>
            </a:extLst>
          </p:cNvPr>
          <p:cNvSpPr>
            <a:spLocks/>
          </p:cNvSpPr>
          <p:nvPr/>
        </p:nvSpPr>
        <p:spPr bwMode="auto">
          <a:xfrm>
            <a:off x="10552924" y="5905066"/>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71">
            <a:extLst>
              <a:ext uri="{FF2B5EF4-FFF2-40B4-BE49-F238E27FC236}">
                <a16:creationId xmlns:a16="http://schemas.microsoft.com/office/drawing/2014/main" id="{20E07327-2FAC-9B47-BCFF-8C36C5254943}"/>
              </a:ext>
            </a:extLst>
          </p:cNvPr>
          <p:cNvSpPr>
            <a:spLocks/>
          </p:cNvSpPr>
          <p:nvPr/>
        </p:nvSpPr>
        <p:spPr bwMode="auto">
          <a:xfrm>
            <a:off x="10710086" y="5905066"/>
            <a:ext cx="26988"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5EDC1DC3-0342-714F-951B-7CAB2A971B65}"/>
              </a:ext>
            </a:extLst>
          </p:cNvPr>
          <p:cNvGrpSpPr/>
          <p:nvPr/>
        </p:nvGrpSpPr>
        <p:grpSpPr>
          <a:xfrm>
            <a:off x="2466934" y="4213397"/>
            <a:ext cx="9433666" cy="2411012"/>
            <a:chOff x="2466934" y="4165271"/>
            <a:chExt cx="9433666" cy="2411012"/>
          </a:xfrm>
        </p:grpSpPr>
        <p:sp>
          <p:nvSpPr>
            <p:cNvPr id="328" name="Freeform 91">
              <a:extLst>
                <a:ext uri="{FF2B5EF4-FFF2-40B4-BE49-F238E27FC236}">
                  <a16:creationId xmlns:a16="http://schemas.microsoft.com/office/drawing/2014/main" id="{F2118D1B-647A-4C48-AF6E-70640C577E6E}"/>
                </a:ext>
              </a:extLst>
            </p:cNvPr>
            <p:cNvSpPr>
              <a:spLocks/>
            </p:cNvSpPr>
            <p:nvPr/>
          </p:nvSpPr>
          <p:spPr bwMode="auto">
            <a:xfrm>
              <a:off x="2466934" y="5095894"/>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91">
              <a:extLst>
                <a:ext uri="{FF2B5EF4-FFF2-40B4-BE49-F238E27FC236}">
                  <a16:creationId xmlns:a16="http://schemas.microsoft.com/office/drawing/2014/main" id="{8235DC37-8C9B-044C-A1EA-5F19FB753591}"/>
                </a:ext>
              </a:extLst>
            </p:cNvPr>
            <p:cNvSpPr>
              <a:spLocks/>
            </p:cNvSpPr>
            <p:nvPr/>
          </p:nvSpPr>
          <p:spPr bwMode="auto">
            <a:xfrm>
              <a:off x="5461700" y="6384795"/>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91">
              <a:extLst>
                <a:ext uri="{FF2B5EF4-FFF2-40B4-BE49-F238E27FC236}">
                  <a16:creationId xmlns:a16="http://schemas.microsoft.com/office/drawing/2014/main" id="{1B608AD1-D564-2E4F-846B-863756530BB9}"/>
                </a:ext>
              </a:extLst>
            </p:cNvPr>
            <p:cNvSpPr>
              <a:spLocks/>
            </p:cNvSpPr>
            <p:nvPr/>
          </p:nvSpPr>
          <p:spPr bwMode="auto">
            <a:xfrm>
              <a:off x="7481000" y="4536322"/>
              <a:ext cx="147435" cy="14448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91">
              <a:extLst>
                <a:ext uri="{FF2B5EF4-FFF2-40B4-BE49-F238E27FC236}">
                  <a16:creationId xmlns:a16="http://schemas.microsoft.com/office/drawing/2014/main" id="{8674B0A1-A788-4840-B8E6-EC9609EA45C7}"/>
                </a:ext>
              </a:extLst>
            </p:cNvPr>
            <p:cNvSpPr>
              <a:spLocks/>
            </p:cNvSpPr>
            <p:nvPr/>
          </p:nvSpPr>
          <p:spPr bwMode="auto">
            <a:xfrm>
              <a:off x="6210259" y="5200669"/>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91">
              <a:extLst>
                <a:ext uri="{FF2B5EF4-FFF2-40B4-BE49-F238E27FC236}">
                  <a16:creationId xmlns:a16="http://schemas.microsoft.com/office/drawing/2014/main" id="{09559C18-6B9B-7F40-A37E-9D79444EAE2A}"/>
                </a:ext>
              </a:extLst>
            </p:cNvPr>
            <p:cNvSpPr>
              <a:spLocks/>
            </p:cNvSpPr>
            <p:nvPr/>
          </p:nvSpPr>
          <p:spPr bwMode="auto">
            <a:xfrm>
              <a:off x="8781029" y="5948825"/>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91">
              <a:extLst>
                <a:ext uri="{FF2B5EF4-FFF2-40B4-BE49-F238E27FC236}">
                  <a16:creationId xmlns:a16="http://schemas.microsoft.com/office/drawing/2014/main" id="{549E04AD-9610-4E42-BDAA-9DB9EF97267F}"/>
                </a:ext>
              </a:extLst>
            </p:cNvPr>
            <p:cNvSpPr>
              <a:spLocks/>
            </p:cNvSpPr>
            <p:nvPr/>
          </p:nvSpPr>
          <p:spPr bwMode="auto">
            <a:xfrm>
              <a:off x="11705204" y="5177300"/>
              <a:ext cx="195396" cy="1914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91">
              <a:extLst>
                <a:ext uri="{FF2B5EF4-FFF2-40B4-BE49-F238E27FC236}">
                  <a16:creationId xmlns:a16="http://schemas.microsoft.com/office/drawing/2014/main" id="{1C9BC326-4818-2443-A087-86278CCB704D}"/>
                </a:ext>
              </a:extLst>
            </p:cNvPr>
            <p:cNvSpPr>
              <a:spLocks/>
            </p:cNvSpPr>
            <p:nvPr/>
          </p:nvSpPr>
          <p:spPr bwMode="auto">
            <a:xfrm>
              <a:off x="10342738" y="4791271"/>
              <a:ext cx="147641" cy="144688"/>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91">
              <a:extLst>
                <a:ext uri="{FF2B5EF4-FFF2-40B4-BE49-F238E27FC236}">
                  <a16:creationId xmlns:a16="http://schemas.microsoft.com/office/drawing/2014/main" id="{C6BBBA9E-07D7-BB47-8114-809DAD713C46}"/>
                </a:ext>
              </a:extLst>
            </p:cNvPr>
            <p:cNvSpPr>
              <a:spLocks/>
            </p:cNvSpPr>
            <p:nvPr/>
          </p:nvSpPr>
          <p:spPr bwMode="auto">
            <a:xfrm>
              <a:off x="3712647" y="5455056"/>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91">
              <a:extLst>
                <a:ext uri="{FF2B5EF4-FFF2-40B4-BE49-F238E27FC236}">
                  <a16:creationId xmlns:a16="http://schemas.microsoft.com/office/drawing/2014/main" id="{678E5AE7-AA3B-DD4A-A026-82A8AB0EB175}"/>
                </a:ext>
              </a:extLst>
            </p:cNvPr>
            <p:cNvSpPr>
              <a:spLocks/>
            </p:cNvSpPr>
            <p:nvPr/>
          </p:nvSpPr>
          <p:spPr bwMode="auto">
            <a:xfrm>
              <a:off x="11470609" y="4165271"/>
              <a:ext cx="97598" cy="9564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39" name="Freeform 135">
            <a:extLst>
              <a:ext uri="{FF2B5EF4-FFF2-40B4-BE49-F238E27FC236}">
                <a16:creationId xmlns:a16="http://schemas.microsoft.com/office/drawing/2014/main" id="{3AC0BB89-F248-1A4B-9819-6B150F7F9595}"/>
              </a:ext>
            </a:extLst>
          </p:cNvPr>
          <p:cNvSpPr>
            <a:spLocks/>
          </p:cNvSpPr>
          <p:nvPr/>
        </p:nvSpPr>
        <p:spPr bwMode="auto">
          <a:xfrm>
            <a:off x="10941977" y="5932055"/>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5">
            <a:extLst>
              <a:ext uri="{FF2B5EF4-FFF2-40B4-BE49-F238E27FC236}">
                <a16:creationId xmlns:a16="http://schemas.microsoft.com/office/drawing/2014/main" id="{F45937F1-CB81-C948-B65C-7913C343EBBC}"/>
              </a:ext>
            </a:extLst>
          </p:cNvPr>
          <p:cNvSpPr>
            <a:spLocks/>
          </p:cNvSpPr>
          <p:nvPr/>
        </p:nvSpPr>
        <p:spPr bwMode="auto">
          <a:xfrm>
            <a:off x="11132680" y="5932055"/>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5">
            <a:extLst>
              <a:ext uri="{FF2B5EF4-FFF2-40B4-BE49-F238E27FC236}">
                <a16:creationId xmlns:a16="http://schemas.microsoft.com/office/drawing/2014/main" id="{8BFCB94F-F31D-7043-BB4E-09008D7C4C50}"/>
              </a:ext>
            </a:extLst>
          </p:cNvPr>
          <p:cNvSpPr>
            <a:spLocks/>
          </p:cNvSpPr>
          <p:nvPr/>
        </p:nvSpPr>
        <p:spPr bwMode="auto">
          <a:xfrm>
            <a:off x="11333163" y="5932055"/>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42" name="Group 341">
            <a:extLst>
              <a:ext uri="{FF2B5EF4-FFF2-40B4-BE49-F238E27FC236}">
                <a16:creationId xmlns:a16="http://schemas.microsoft.com/office/drawing/2014/main" id="{A90C3CBC-E78B-684A-8DDE-46010C1E3E69}"/>
              </a:ext>
            </a:extLst>
          </p:cNvPr>
          <p:cNvGrpSpPr/>
          <p:nvPr/>
        </p:nvGrpSpPr>
        <p:grpSpPr>
          <a:xfrm>
            <a:off x="10901842" y="6005203"/>
            <a:ext cx="118045" cy="107249"/>
            <a:chOff x="10901842" y="5957077"/>
            <a:chExt cx="118045" cy="107249"/>
          </a:xfrm>
        </p:grpSpPr>
        <p:sp>
          <p:nvSpPr>
            <p:cNvPr id="343" name="Freeform 140">
              <a:extLst>
                <a:ext uri="{FF2B5EF4-FFF2-40B4-BE49-F238E27FC236}">
                  <a16:creationId xmlns:a16="http://schemas.microsoft.com/office/drawing/2014/main" id="{A5BD863E-AE1C-F74F-9F72-D4F4897224C5}"/>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0">
              <a:extLst>
                <a:ext uri="{FF2B5EF4-FFF2-40B4-BE49-F238E27FC236}">
                  <a16:creationId xmlns:a16="http://schemas.microsoft.com/office/drawing/2014/main" id="{02C5F8F5-0C20-1E43-A73A-FD392348E039}"/>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5" name="Group 344">
            <a:extLst>
              <a:ext uri="{FF2B5EF4-FFF2-40B4-BE49-F238E27FC236}">
                <a16:creationId xmlns:a16="http://schemas.microsoft.com/office/drawing/2014/main" id="{2BBEC8BF-580D-9544-9BC8-8CD43095AC3A}"/>
              </a:ext>
            </a:extLst>
          </p:cNvPr>
          <p:cNvGrpSpPr/>
          <p:nvPr/>
        </p:nvGrpSpPr>
        <p:grpSpPr>
          <a:xfrm>
            <a:off x="11098677" y="6231850"/>
            <a:ext cx="118045" cy="107249"/>
            <a:chOff x="10901842" y="5957077"/>
            <a:chExt cx="118045" cy="107249"/>
          </a:xfrm>
        </p:grpSpPr>
        <p:sp>
          <p:nvSpPr>
            <p:cNvPr id="346" name="Freeform 140">
              <a:extLst>
                <a:ext uri="{FF2B5EF4-FFF2-40B4-BE49-F238E27FC236}">
                  <a16:creationId xmlns:a16="http://schemas.microsoft.com/office/drawing/2014/main" id="{8FE8BE86-0517-7A49-AF9E-41AD81CCBAAA}"/>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0">
              <a:extLst>
                <a:ext uri="{FF2B5EF4-FFF2-40B4-BE49-F238E27FC236}">
                  <a16:creationId xmlns:a16="http://schemas.microsoft.com/office/drawing/2014/main" id="{93BA1C26-A820-364A-B47A-CFE4401D28A8}"/>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8" name="Group 347">
            <a:extLst>
              <a:ext uri="{FF2B5EF4-FFF2-40B4-BE49-F238E27FC236}">
                <a16:creationId xmlns:a16="http://schemas.microsoft.com/office/drawing/2014/main" id="{13664CF7-3921-F146-8324-1631F93278F2}"/>
              </a:ext>
            </a:extLst>
          </p:cNvPr>
          <p:cNvGrpSpPr/>
          <p:nvPr/>
        </p:nvGrpSpPr>
        <p:grpSpPr>
          <a:xfrm>
            <a:off x="11294271" y="6109604"/>
            <a:ext cx="118045" cy="107249"/>
            <a:chOff x="10901842" y="5957077"/>
            <a:chExt cx="118045" cy="107249"/>
          </a:xfrm>
        </p:grpSpPr>
        <p:sp>
          <p:nvSpPr>
            <p:cNvPr id="349" name="Freeform 140">
              <a:extLst>
                <a:ext uri="{FF2B5EF4-FFF2-40B4-BE49-F238E27FC236}">
                  <a16:creationId xmlns:a16="http://schemas.microsoft.com/office/drawing/2014/main" id="{D641B476-FE8A-8D46-A707-459B027F8840}"/>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0">
              <a:extLst>
                <a:ext uri="{FF2B5EF4-FFF2-40B4-BE49-F238E27FC236}">
                  <a16:creationId xmlns:a16="http://schemas.microsoft.com/office/drawing/2014/main" id="{1EE30D2B-3996-E840-9DFC-D522ED149B4D}"/>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1" name="Oval 350">
            <a:extLst>
              <a:ext uri="{FF2B5EF4-FFF2-40B4-BE49-F238E27FC236}">
                <a16:creationId xmlns:a16="http://schemas.microsoft.com/office/drawing/2014/main" id="{2F4C4506-7FED-5C49-84F2-69C2C21E6634}"/>
              </a:ext>
            </a:extLst>
          </p:cNvPr>
          <p:cNvSpPr/>
          <p:nvPr/>
        </p:nvSpPr>
        <p:spPr bwMode="auto">
          <a:xfrm rot="18000000">
            <a:off x="448335" y="4627093"/>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52" name="Group 85">
            <a:extLst>
              <a:ext uri="{FF2B5EF4-FFF2-40B4-BE49-F238E27FC236}">
                <a16:creationId xmlns:a16="http://schemas.microsoft.com/office/drawing/2014/main" id="{6E603FAD-FE2F-B547-9FD0-2E97D7CE0046}"/>
              </a:ext>
            </a:extLst>
          </p:cNvPr>
          <p:cNvGrpSpPr>
            <a:grpSpLocks noChangeAspect="1"/>
          </p:cNvGrpSpPr>
          <p:nvPr/>
        </p:nvGrpSpPr>
        <p:grpSpPr bwMode="auto">
          <a:xfrm>
            <a:off x="766249" y="5299264"/>
            <a:ext cx="712983" cy="421000"/>
            <a:chOff x="695" y="1513"/>
            <a:chExt cx="210" cy="124"/>
          </a:xfrm>
        </p:grpSpPr>
        <p:sp>
          <p:nvSpPr>
            <p:cNvPr id="353" name="Freeform 86">
              <a:extLst>
                <a:ext uri="{FF2B5EF4-FFF2-40B4-BE49-F238E27FC236}">
                  <a16:creationId xmlns:a16="http://schemas.microsoft.com/office/drawing/2014/main" id="{58794374-7E09-314D-AE06-12316979C69F}"/>
                </a:ext>
              </a:extLst>
            </p:cNvPr>
            <p:cNvSpPr>
              <a:spLocks/>
            </p:cNvSpPr>
            <p:nvPr/>
          </p:nvSpPr>
          <p:spPr bwMode="auto">
            <a:xfrm>
              <a:off x="695" y="1604"/>
              <a:ext cx="46" cy="33"/>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87">
              <a:extLst>
                <a:ext uri="{FF2B5EF4-FFF2-40B4-BE49-F238E27FC236}">
                  <a16:creationId xmlns:a16="http://schemas.microsoft.com/office/drawing/2014/main" id="{EAAF1050-61E4-F645-92C5-D83B5EE5D2B9}"/>
                </a:ext>
              </a:extLst>
            </p:cNvPr>
            <p:cNvSpPr>
              <a:spLocks/>
            </p:cNvSpPr>
            <p:nvPr/>
          </p:nvSpPr>
          <p:spPr bwMode="auto">
            <a:xfrm>
              <a:off x="751" y="1588"/>
              <a:ext cx="85" cy="49"/>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88">
              <a:extLst>
                <a:ext uri="{FF2B5EF4-FFF2-40B4-BE49-F238E27FC236}">
                  <a16:creationId xmlns:a16="http://schemas.microsoft.com/office/drawing/2014/main" id="{94030CF0-7839-A54A-9FF3-8B6F5CE9CD23}"/>
                </a:ext>
              </a:extLst>
            </p:cNvPr>
            <p:cNvSpPr>
              <a:spLocks/>
            </p:cNvSpPr>
            <p:nvPr/>
          </p:nvSpPr>
          <p:spPr bwMode="auto">
            <a:xfrm>
              <a:off x="839" y="1604"/>
              <a:ext cx="66" cy="33"/>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89">
              <a:extLst>
                <a:ext uri="{FF2B5EF4-FFF2-40B4-BE49-F238E27FC236}">
                  <a16:creationId xmlns:a16="http://schemas.microsoft.com/office/drawing/2014/main" id="{BB9E1892-57A8-A94F-B663-0C30D972187B}"/>
                </a:ext>
              </a:extLst>
            </p:cNvPr>
            <p:cNvSpPr>
              <a:spLocks/>
            </p:cNvSpPr>
            <p:nvPr/>
          </p:nvSpPr>
          <p:spPr bwMode="auto">
            <a:xfrm>
              <a:off x="852" y="1555"/>
              <a:ext cx="41" cy="41"/>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90">
              <a:extLst>
                <a:ext uri="{FF2B5EF4-FFF2-40B4-BE49-F238E27FC236}">
                  <a16:creationId xmlns:a16="http://schemas.microsoft.com/office/drawing/2014/main" id="{9D0B3244-82BF-AB49-8930-FCA9831DEA39}"/>
                </a:ext>
              </a:extLst>
            </p:cNvPr>
            <p:cNvSpPr>
              <a:spLocks/>
            </p:cNvSpPr>
            <p:nvPr/>
          </p:nvSpPr>
          <p:spPr bwMode="auto">
            <a:xfrm>
              <a:off x="767" y="1513"/>
              <a:ext cx="66" cy="6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91">
              <a:extLst>
                <a:ext uri="{FF2B5EF4-FFF2-40B4-BE49-F238E27FC236}">
                  <a16:creationId xmlns:a16="http://schemas.microsoft.com/office/drawing/2014/main" id="{51EEA732-3326-8E46-B067-9E5EB3F00C16}"/>
                </a:ext>
              </a:extLst>
            </p:cNvPr>
            <p:cNvSpPr>
              <a:spLocks/>
            </p:cNvSpPr>
            <p:nvPr/>
          </p:nvSpPr>
          <p:spPr bwMode="auto">
            <a:xfrm>
              <a:off x="703" y="1547"/>
              <a:ext cx="50" cy="49"/>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9" name="Rounded Rectangle 358">
            <a:extLst>
              <a:ext uri="{FF2B5EF4-FFF2-40B4-BE49-F238E27FC236}">
                <a16:creationId xmlns:a16="http://schemas.microsoft.com/office/drawing/2014/main" id="{E34DE3E6-B50F-094D-BBDD-C694870F1EC9}"/>
              </a:ext>
            </a:extLst>
          </p:cNvPr>
          <p:cNvSpPr/>
          <p:nvPr/>
        </p:nvSpPr>
        <p:spPr bwMode="auto">
          <a:xfrm>
            <a:off x="1148371" y="5058211"/>
            <a:ext cx="392549" cy="18221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0" name="Rounded Rectangle 359">
            <a:extLst>
              <a:ext uri="{FF2B5EF4-FFF2-40B4-BE49-F238E27FC236}">
                <a16:creationId xmlns:a16="http://schemas.microsoft.com/office/drawing/2014/main" id="{09EC13D5-5753-A44E-9AC7-5074E5900126}"/>
              </a:ext>
            </a:extLst>
          </p:cNvPr>
          <p:cNvSpPr/>
          <p:nvPr/>
        </p:nvSpPr>
        <p:spPr bwMode="auto">
          <a:xfrm>
            <a:off x="1179429" y="5116608"/>
            <a:ext cx="322138"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1" name="Rounded Rectangle 360">
            <a:extLst>
              <a:ext uri="{FF2B5EF4-FFF2-40B4-BE49-F238E27FC236}">
                <a16:creationId xmlns:a16="http://schemas.microsoft.com/office/drawing/2014/main" id="{C8B1152E-1C4A-DC49-BE27-F66732993383}"/>
              </a:ext>
            </a:extLst>
          </p:cNvPr>
          <p:cNvSpPr/>
          <p:nvPr/>
        </p:nvSpPr>
        <p:spPr bwMode="auto">
          <a:xfrm>
            <a:off x="1181114" y="5164373"/>
            <a:ext cx="200385"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2" name="Freeform 117">
            <a:extLst>
              <a:ext uri="{FF2B5EF4-FFF2-40B4-BE49-F238E27FC236}">
                <a16:creationId xmlns:a16="http://schemas.microsoft.com/office/drawing/2014/main" id="{C3B0859E-339F-7E48-BF96-452DC9512310}"/>
              </a:ext>
            </a:extLst>
          </p:cNvPr>
          <p:cNvSpPr>
            <a:spLocks/>
          </p:cNvSpPr>
          <p:nvPr/>
        </p:nvSpPr>
        <p:spPr bwMode="auto">
          <a:xfrm>
            <a:off x="759181" y="4949829"/>
            <a:ext cx="241552" cy="257354"/>
          </a:xfrm>
          <a:custGeom>
            <a:avLst/>
            <a:gdLst>
              <a:gd name="T0" fmla="*/ 80 w 172"/>
              <a:gd name="T1" fmla="*/ 183 h 183"/>
              <a:gd name="T2" fmla="*/ 80 w 172"/>
              <a:gd name="T3" fmla="*/ 183 h 183"/>
              <a:gd name="T4" fmla="*/ 172 w 172"/>
              <a:gd name="T5" fmla="*/ 91 h 183"/>
              <a:gd name="T6" fmla="*/ 98 w 172"/>
              <a:gd name="T7" fmla="*/ 0 h 183"/>
              <a:gd name="T8" fmla="*/ 80 w 172"/>
              <a:gd name="T9" fmla="*/ 91 h 183"/>
              <a:gd name="T10" fmla="*/ 0 w 172"/>
              <a:gd name="T11" fmla="*/ 136 h 183"/>
              <a:gd name="T12" fmla="*/ 80 w 17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2" h="183">
                <a:moveTo>
                  <a:pt x="80" y="183"/>
                </a:moveTo>
                <a:lnTo>
                  <a:pt x="80" y="183"/>
                </a:lnTo>
                <a:cubicBezTo>
                  <a:pt x="131" y="183"/>
                  <a:pt x="172" y="142"/>
                  <a:pt x="172" y="91"/>
                </a:cubicBezTo>
                <a:cubicBezTo>
                  <a:pt x="172" y="46"/>
                  <a:pt x="140" y="9"/>
                  <a:pt x="98" y="0"/>
                </a:cubicBezTo>
                <a:lnTo>
                  <a:pt x="80" y="91"/>
                </a:lnTo>
                <a:lnTo>
                  <a:pt x="0" y="136"/>
                </a:lnTo>
                <a:cubicBezTo>
                  <a:pt x="16" y="164"/>
                  <a:pt x="46" y="183"/>
                  <a:pt x="80" y="18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18">
            <a:extLst>
              <a:ext uri="{FF2B5EF4-FFF2-40B4-BE49-F238E27FC236}">
                <a16:creationId xmlns:a16="http://schemas.microsoft.com/office/drawing/2014/main" id="{C4628BCC-3C06-1A4A-9577-CEDF3920993F}"/>
              </a:ext>
            </a:extLst>
          </p:cNvPr>
          <p:cNvSpPr>
            <a:spLocks/>
          </p:cNvSpPr>
          <p:nvPr/>
        </p:nvSpPr>
        <p:spPr bwMode="auto">
          <a:xfrm>
            <a:off x="682427" y="5053674"/>
            <a:ext cx="128677" cy="79012"/>
          </a:xfrm>
          <a:custGeom>
            <a:avLst/>
            <a:gdLst>
              <a:gd name="T0" fmla="*/ 92 w 92"/>
              <a:gd name="T1" fmla="*/ 12 h 56"/>
              <a:gd name="T2" fmla="*/ 92 w 92"/>
              <a:gd name="T3" fmla="*/ 12 h 56"/>
              <a:gd name="T4" fmla="*/ 0 w 92"/>
              <a:gd name="T5" fmla="*/ 0 h 56"/>
              <a:gd name="T6" fmla="*/ 0 w 92"/>
              <a:gd name="T7" fmla="*/ 7 h 56"/>
              <a:gd name="T8" fmla="*/ 14 w 92"/>
              <a:gd name="T9" fmla="*/ 56 h 56"/>
              <a:gd name="T10" fmla="*/ 92 w 92"/>
              <a:gd name="T11" fmla="*/ 12 h 56"/>
            </a:gdLst>
            <a:ahLst/>
            <a:cxnLst>
              <a:cxn ang="0">
                <a:pos x="T0" y="T1"/>
              </a:cxn>
              <a:cxn ang="0">
                <a:pos x="T2" y="T3"/>
              </a:cxn>
              <a:cxn ang="0">
                <a:pos x="T4" y="T5"/>
              </a:cxn>
              <a:cxn ang="0">
                <a:pos x="T6" y="T7"/>
              </a:cxn>
              <a:cxn ang="0">
                <a:pos x="T8" y="T9"/>
              </a:cxn>
              <a:cxn ang="0">
                <a:pos x="T10" y="T11"/>
              </a:cxn>
            </a:cxnLst>
            <a:rect l="0" t="0" r="r" b="b"/>
            <a:pathLst>
              <a:path w="92" h="56">
                <a:moveTo>
                  <a:pt x="92" y="12"/>
                </a:moveTo>
                <a:lnTo>
                  <a:pt x="92" y="12"/>
                </a:lnTo>
                <a:lnTo>
                  <a:pt x="0" y="0"/>
                </a:lnTo>
                <a:cubicBezTo>
                  <a:pt x="0" y="2"/>
                  <a:pt x="0" y="5"/>
                  <a:pt x="0" y="7"/>
                </a:cubicBezTo>
                <a:cubicBezTo>
                  <a:pt x="0" y="25"/>
                  <a:pt x="5" y="42"/>
                  <a:pt x="14" y="56"/>
                </a:cubicBezTo>
                <a:lnTo>
                  <a:pt x="92" y="12"/>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19">
            <a:extLst>
              <a:ext uri="{FF2B5EF4-FFF2-40B4-BE49-F238E27FC236}">
                <a16:creationId xmlns:a16="http://schemas.microsoft.com/office/drawing/2014/main" id="{FFE4AB34-750F-2D47-9DC3-0132AE566106}"/>
              </a:ext>
            </a:extLst>
          </p:cNvPr>
          <p:cNvSpPr>
            <a:spLocks/>
          </p:cNvSpPr>
          <p:nvPr/>
        </p:nvSpPr>
        <p:spPr bwMode="auto">
          <a:xfrm>
            <a:off x="707259" y="4913709"/>
            <a:ext cx="158024" cy="130935"/>
          </a:xfrm>
          <a:custGeom>
            <a:avLst/>
            <a:gdLst>
              <a:gd name="T0" fmla="*/ 113 w 113"/>
              <a:gd name="T1" fmla="*/ 3 h 93"/>
              <a:gd name="T2" fmla="*/ 113 w 113"/>
              <a:gd name="T3" fmla="*/ 3 h 93"/>
              <a:gd name="T4" fmla="*/ 92 w 113"/>
              <a:gd name="T5" fmla="*/ 0 h 93"/>
              <a:gd name="T6" fmla="*/ 0 w 113"/>
              <a:gd name="T7" fmla="*/ 81 h 93"/>
              <a:gd name="T8" fmla="*/ 95 w 113"/>
              <a:gd name="T9" fmla="*/ 93 h 93"/>
              <a:gd name="T10" fmla="*/ 113 w 113"/>
              <a:gd name="T11" fmla="*/ 3 h 93"/>
            </a:gdLst>
            <a:ahLst/>
            <a:cxnLst>
              <a:cxn ang="0">
                <a:pos x="T0" y="T1"/>
              </a:cxn>
              <a:cxn ang="0">
                <a:pos x="T2" y="T3"/>
              </a:cxn>
              <a:cxn ang="0">
                <a:pos x="T4" y="T5"/>
              </a:cxn>
              <a:cxn ang="0">
                <a:pos x="T6" y="T7"/>
              </a:cxn>
              <a:cxn ang="0">
                <a:pos x="T8" y="T9"/>
              </a:cxn>
              <a:cxn ang="0">
                <a:pos x="T10" y="T11"/>
              </a:cxn>
            </a:cxnLst>
            <a:rect l="0" t="0" r="r" b="b"/>
            <a:pathLst>
              <a:path w="113" h="93">
                <a:moveTo>
                  <a:pt x="113" y="3"/>
                </a:moveTo>
                <a:lnTo>
                  <a:pt x="113" y="3"/>
                </a:lnTo>
                <a:cubicBezTo>
                  <a:pt x="106" y="1"/>
                  <a:pt x="99" y="0"/>
                  <a:pt x="92" y="0"/>
                </a:cubicBezTo>
                <a:cubicBezTo>
                  <a:pt x="45" y="0"/>
                  <a:pt x="6" y="35"/>
                  <a:pt x="0" y="81"/>
                </a:cubicBezTo>
                <a:lnTo>
                  <a:pt x="95" y="93"/>
                </a:lnTo>
                <a:lnTo>
                  <a:pt x="113" y="3"/>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5" name="Group 144">
            <a:extLst>
              <a:ext uri="{FF2B5EF4-FFF2-40B4-BE49-F238E27FC236}">
                <a16:creationId xmlns:a16="http://schemas.microsoft.com/office/drawing/2014/main" id="{0AD1F50A-472C-0E48-9B20-A0E7DAC1D6A1}"/>
              </a:ext>
            </a:extLst>
          </p:cNvPr>
          <p:cNvGrpSpPr/>
          <p:nvPr/>
        </p:nvGrpSpPr>
        <p:grpSpPr>
          <a:xfrm>
            <a:off x="3165592" y="6954041"/>
            <a:ext cx="425878" cy="506717"/>
            <a:chOff x="3165592" y="6350859"/>
            <a:chExt cx="425878" cy="506717"/>
          </a:xfrm>
        </p:grpSpPr>
        <p:sp>
          <p:nvSpPr>
            <p:cNvPr id="146" name="Freeform 273">
              <a:extLst>
                <a:ext uri="{FF2B5EF4-FFF2-40B4-BE49-F238E27FC236}">
                  <a16:creationId xmlns:a16="http://schemas.microsoft.com/office/drawing/2014/main" id="{093A448F-6A38-EB4B-BA13-4FA24935585C}"/>
                </a:ext>
              </a:extLst>
            </p:cNvPr>
            <p:cNvSpPr>
              <a:spLocks noEditPoints="1"/>
            </p:cNvSpPr>
            <p:nvPr/>
          </p:nvSpPr>
          <p:spPr bwMode="auto">
            <a:xfrm>
              <a:off x="3165592" y="6350859"/>
              <a:ext cx="425878" cy="506717"/>
            </a:xfrm>
            <a:custGeom>
              <a:avLst/>
              <a:gdLst>
                <a:gd name="T0" fmla="*/ 134 w 347"/>
                <a:gd name="T1" fmla="*/ 280 h 413"/>
                <a:gd name="T2" fmla="*/ 214 w 347"/>
                <a:gd name="T3" fmla="*/ 253 h 413"/>
                <a:gd name="T4" fmla="*/ 134 w 347"/>
                <a:gd name="T5" fmla="*/ 280 h 413"/>
                <a:gd name="T6" fmla="*/ 27 w 347"/>
                <a:gd name="T7" fmla="*/ 413 h 413"/>
                <a:gd name="T8" fmla="*/ 0 w 347"/>
                <a:gd name="T9" fmla="*/ 315 h 413"/>
                <a:gd name="T10" fmla="*/ 11 w 347"/>
                <a:gd name="T11" fmla="*/ 290 h 413"/>
                <a:gd name="T12" fmla="*/ 36 w 347"/>
                <a:gd name="T13" fmla="*/ 280 h 413"/>
                <a:gd name="T14" fmla="*/ 107 w 347"/>
                <a:gd name="T15" fmla="*/ 253 h 413"/>
                <a:gd name="T16" fmla="*/ 76 w 347"/>
                <a:gd name="T17" fmla="*/ 250 h 413"/>
                <a:gd name="T18" fmla="*/ 57 w 347"/>
                <a:gd name="T19" fmla="*/ 231 h 413"/>
                <a:gd name="T20" fmla="*/ 54 w 347"/>
                <a:gd name="T21" fmla="*/ 200 h 413"/>
                <a:gd name="T22" fmla="*/ 27 w 347"/>
                <a:gd name="T23" fmla="*/ 146 h 413"/>
                <a:gd name="T24" fmla="*/ 54 w 347"/>
                <a:gd name="T25" fmla="*/ 129 h 413"/>
                <a:gd name="T26" fmla="*/ 64 w 347"/>
                <a:gd name="T27" fmla="*/ 104 h 413"/>
                <a:gd name="T28" fmla="*/ 89 w 347"/>
                <a:gd name="T29" fmla="*/ 93 h 413"/>
                <a:gd name="T30" fmla="*/ 160 w 347"/>
                <a:gd name="T31" fmla="*/ 49 h 413"/>
                <a:gd name="T32" fmla="*/ 147 w 347"/>
                <a:gd name="T33" fmla="*/ 26 h 413"/>
                <a:gd name="T34" fmla="*/ 155 w 347"/>
                <a:gd name="T35" fmla="*/ 7 h 413"/>
                <a:gd name="T36" fmla="*/ 174 w 347"/>
                <a:gd name="T37" fmla="*/ 0 h 413"/>
                <a:gd name="T38" fmla="*/ 193 w 347"/>
                <a:gd name="T39" fmla="*/ 7 h 413"/>
                <a:gd name="T40" fmla="*/ 200 w 347"/>
                <a:gd name="T41" fmla="*/ 26 h 413"/>
                <a:gd name="T42" fmla="*/ 187 w 347"/>
                <a:gd name="T43" fmla="*/ 49 h 413"/>
                <a:gd name="T44" fmla="*/ 258 w 347"/>
                <a:gd name="T45" fmla="*/ 93 h 413"/>
                <a:gd name="T46" fmla="*/ 283 w 347"/>
                <a:gd name="T47" fmla="*/ 104 h 413"/>
                <a:gd name="T48" fmla="*/ 294 w 347"/>
                <a:gd name="T49" fmla="*/ 129 h 413"/>
                <a:gd name="T50" fmla="*/ 320 w 347"/>
                <a:gd name="T51" fmla="*/ 146 h 413"/>
                <a:gd name="T52" fmla="*/ 294 w 347"/>
                <a:gd name="T53" fmla="*/ 200 h 413"/>
                <a:gd name="T54" fmla="*/ 291 w 347"/>
                <a:gd name="T55" fmla="*/ 231 h 413"/>
                <a:gd name="T56" fmla="*/ 272 w 347"/>
                <a:gd name="T57" fmla="*/ 250 h 413"/>
                <a:gd name="T58" fmla="*/ 240 w 347"/>
                <a:gd name="T59" fmla="*/ 253 h 413"/>
                <a:gd name="T60" fmla="*/ 312 w 347"/>
                <a:gd name="T61" fmla="*/ 280 h 413"/>
                <a:gd name="T62" fmla="*/ 337 w 347"/>
                <a:gd name="T63" fmla="*/ 290 h 413"/>
                <a:gd name="T64" fmla="*/ 347 w 347"/>
                <a:gd name="T65" fmla="*/ 315 h 413"/>
                <a:gd name="T66" fmla="*/ 320 w 347"/>
                <a:gd name="T6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413">
                  <a:moveTo>
                    <a:pt x="134" y="280"/>
                  </a:moveTo>
                  <a:lnTo>
                    <a:pt x="134" y="280"/>
                  </a:lnTo>
                  <a:lnTo>
                    <a:pt x="214" y="280"/>
                  </a:lnTo>
                  <a:lnTo>
                    <a:pt x="214" y="253"/>
                  </a:lnTo>
                  <a:lnTo>
                    <a:pt x="134" y="253"/>
                  </a:lnTo>
                  <a:lnTo>
                    <a:pt x="134" y="280"/>
                  </a:lnTo>
                  <a:close/>
                  <a:moveTo>
                    <a:pt x="27" y="413"/>
                  </a:moveTo>
                  <a:lnTo>
                    <a:pt x="27" y="413"/>
                  </a:lnTo>
                  <a:lnTo>
                    <a:pt x="0" y="413"/>
                  </a:lnTo>
                  <a:lnTo>
                    <a:pt x="0" y="315"/>
                  </a:lnTo>
                  <a:cubicBezTo>
                    <a:pt x="0" y="310"/>
                    <a:pt x="1" y="306"/>
                    <a:pt x="3" y="302"/>
                  </a:cubicBezTo>
                  <a:cubicBezTo>
                    <a:pt x="5" y="297"/>
                    <a:pt x="8" y="293"/>
                    <a:pt x="11" y="290"/>
                  </a:cubicBezTo>
                  <a:cubicBezTo>
                    <a:pt x="14" y="287"/>
                    <a:pt x="18" y="284"/>
                    <a:pt x="22" y="282"/>
                  </a:cubicBezTo>
                  <a:cubicBezTo>
                    <a:pt x="27" y="281"/>
                    <a:pt x="31" y="280"/>
                    <a:pt x="36" y="280"/>
                  </a:cubicBezTo>
                  <a:lnTo>
                    <a:pt x="107" y="280"/>
                  </a:lnTo>
                  <a:lnTo>
                    <a:pt x="107" y="253"/>
                  </a:lnTo>
                  <a:lnTo>
                    <a:pt x="89" y="253"/>
                  </a:lnTo>
                  <a:cubicBezTo>
                    <a:pt x="85" y="253"/>
                    <a:pt x="80" y="252"/>
                    <a:pt x="76" y="250"/>
                  </a:cubicBezTo>
                  <a:cubicBezTo>
                    <a:pt x="71" y="248"/>
                    <a:pt x="67" y="246"/>
                    <a:pt x="64" y="243"/>
                  </a:cubicBezTo>
                  <a:cubicBezTo>
                    <a:pt x="61" y="239"/>
                    <a:pt x="59" y="236"/>
                    <a:pt x="57" y="231"/>
                  </a:cubicBezTo>
                  <a:cubicBezTo>
                    <a:pt x="55" y="227"/>
                    <a:pt x="54" y="222"/>
                    <a:pt x="54" y="217"/>
                  </a:cubicBezTo>
                  <a:lnTo>
                    <a:pt x="54" y="200"/>
                  </a:lnTo>
                  <a:lnTo>
                    <a:pt x="27" y="200"/>
                  </a:lnTo>
                  <a:lnTo>
                    <a:pt x="27" y="146"/>
                  </a:lnTo>
                  <a:lnTo>
                    <a:pt x="54" y="146"/>
                  </a:lnTo>
                  <a:lnTo>
                    <a:pt x="54" y="129"/>
                  </a:lnTo>
                  <a:cubicBezTo>
                    <a:pt x="54" y="124"/>
                    <a:pt x="55" y="119"/>
                    <a:pt x="57" y="115"/>
                  </a:cubicBezTo>
                  <a:cubicBezTo>
                    <a:pt x="59" y="111"/>
                    <a:pt x="61" y="107"/>
                    <a:pt x="64" y="104"/>
                  </a:cubicBezTo>
                  <a:cubicBezTo>
                    <a:pt x="67" y="100"/>
                    <a:pt x="71" y="98"/>
                    <a:pt x="76" y="96"/>
                  </a:cubicBezTo>
                  <a:cubicBezTo>
                    <a:pt x="80" y="94"/>
                    <a:pt x="85" y="93"/>
                    <a:pt x="89" y="93"/>
                  </a:cubicBezTo>
                  <a:lnTo>
                    <a:pt x="160" y="93"/>
                  </a:lnTo>
                  <a:lnTo>
                    <a:pt x="160" y="49"/>
                  </a:lnTo>
                  <a:cubicBezTo>
                    <a:pt x="156" y="47"/>
                    <a:pt x="153" y="44"/>
                    <a:pt x="151" y="40"/>
                  </a:cubicBezTo>
                  <a:cubicBezTo>
                    <a:pt x="148" y="36"/>
                    <a:pt x="147" y="31"/>
                    <a:pt x="147" y="26"/>
                  </a:cubicBezTo>
                  <a:cubicBezTo>
                    <a:pt x="147" y="23"/>
                    <a:pt x="148" y="19"/>
                    <a:pt x="149" y="16"/>
                  </a:cubicBezTo>
                  <a:cubicBezTo>
                    <a:pt x="151" y="13"/>
                    <a:pt x="153" y="10"/>
                    <a:pt x="155" y="7"/>
                  </a:cubicBezTo>
                  <a:cubicBezTo>
                    <a:pt x="157" y="5"/>
                    <a:pt x="160" y="3"/>
                    <a:pt x="163" y="2"/>
                  </a:cubicBezTo>
                  <a:cubicBezTo>
                    <a:pt x="167" y="0"/>
                    <a:pt x="170" y="0"/>
                    <a:pt x="174" y="0"/>
                  </a:cubicBezTo>
                  <a:cubicBezTo>
                    <a:pt x="178" y="0"/>
                    <a:pt x="181" y="0"/>
                    <a:pt x="184" y="2"/>
                  </a:cubicBezTo>
                  <a:cubicBezTo>
                    <a:pt x="187" y="3"/>
                    <a:pt x="190" y="5"/>
                    <a:pt x="193" y="7"/>
                  </a:cubicBezTo>
                  <a:cubicBezTo>
                    <a:pt x="195" y="10"/>
                    <a:pt x="197" y="13"/>
                    <a:pt x="198" y="16"/>
                  </a:cubicBezTo>
                  <a:cubicBezTo>
                    <a:pt x="200" y="19"/>
                    <a:pt x="200" y="23"/>
                    <a:pt x="200" y="26"/>
                  </a:cubicBezTo>
                  <a:cubicBezTo>
                    <a:pt x="200" y="31"/>
                    <a:pt x="199" y="36"/>
                    <a:pt x="197" y="40"/>
                  </a:cubicBezTo>
                  <a:cubicBezTo>
                    <a:pt x="194" y="44"/>
                    <a:pt x="191" y="47"/>
                    <a:pt x="187" y="49"/>
                  </a:cubicBezTo>
                  <a:lnTo>
                    <a:pt x="187" y="93"/>
                  </a:lnTo>
                  <a:lnTo>
                    <a:pt x="258" y="93"/>
                  </a:lnTo>
                  <a:cubicBezTo>
                    <a:pt x="263" y="93"/>
                    <a:pt x="268" y="94"/>
                    <a:pt x="272" y="96"/>
                  </a:cubicBezTo>
                  <a:cubicBezTo>
                    <a:pt x="276" y="98"/>
                    <a:pt x="280" y="100"/>
                    <a:pt x="283" y="104"/>
                  </a:cubicBezTo>
                  <a:cubicBezTo>
                    <a:pt x="287" y="107"/>
                    <a:pt x="289" y="111"/>
                    <a:pt x="291" y="115"/>
                  </a:cubicBezTo>
                  <a:cubicBezTo>
                    <a:pt x="293" y="119"/>
                    <a:pt x="294" y="124"/>
                    <a:pt x="294" y="129"/>
                  </a:cubicBezTo>
                  <a:lnTo>
                    <a:pt x="294" y="146"/>
                  </a:lnTo>
                  <a:lnTo>
                    <a:pt x="320" y="146"/>
                  </a:lnTo>
                  <a:lnTo>
                    <a:pt x="320" y="200"/>
                  </a:lnTo>
                  <a:lnTo>
                    <a:pt x="294" y="200"/>
                  </a:lnTo>
                  <a:lnTo>
                    <a:pt x="294" y="217"/>
                  </a:lnTo>
                  <a:cubicBezTo>
                    <a:pt x="294" y="222"/>
                    <a:pt x="293" y="227"/>
                    <a:pt x="291" y="231"/>
                  </a:cubicBezTo>
                  <a:cubicBezTo>
                    <a:pt x="289" y="236"/>
                    <a:pt x="287" y="239"/>
                    <a:pt x="283" y="243"/>
                  </a:cubicBezTo>
                  <a:cubicBezTo>
                    <a:pt x="280" y="246"/>
                    <a:pt x="276" y="248"/>
                    <a:pt x="272" y="250"/>
                  </a:cubicBezTo>
                  <a:cubicBezTo>
                    <a:pt x="268" y="252"/>
                    <a:pt x="263" y="253"/>
                    <a:pt x="258" y="253"/>
                  </a:cubicBezTo>
                  <a:lnTo>
                    <a:pt x="240" y="253"/>
                  </a:lnTo>
                  <a:lnTo>
                    <a:pt x="240" y="280"/>
                  </a:lnTo>
                  <a:lnTo>
                    <a:pt x="312" y="280"/>
                  </a:lnTo>
                  <a:cubicBezTo>
                    <a:pt x="316" y="280"/>
                    <a:pt x="321" y="281"/>
                    <a:pt x="325" y="282"/>
                  </a:cubicBezTo>
                  <a:cubicBezTo>
                    <a:pt x="330" y="284"/>
                    <a:pt x="333" y="287"/>
                    <a:pt x="337" y="290"/>
                  </a:cubicBezTo>
                  <a:cubicBezTo>
                    <a:pt x="340" y="293"/>
                    <a:pt x="342" y="297"/>
                    <a:pt x="344" y="302"/>
                  </a:cubicBezTo>
                  <a:cubicBezTo>
                    <a:pt x="346" y="306"/>
                    <a:pt x="347" y="310"/>
                    <a:pt x="347" y="315"/>
                  </a:cubicBezTo>
                  <a:lnTo>
                    <a:pt x="347" y="413"/>
                  </a:lnTo>
                  <a:lnTo>
                    <a:pt x="320" y="413"/>
                  </a:lnTo>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74">
              <a:extLst>
                <a:ext uri="{FF2B5EF4-FFF2-40B4-BE49-F238E27FC236}">
                  <a16:creationId xmlns:a16="http://schemas.microsoft.com/office/drawing/2014/main" id="{1807550C-C3D2-0346-9F4E-C20AF98C5223}"/>
                </a:ext>
              </a:extLst>
            </p:cNvPr>
            <p:cNvSpPr>
              <a:spLocks/>
            </p:cNvSpPr>
            <p:nvPr/>
          </p:nvSpPr>
          <p:spPr bwMode="auto">
            <a:xfrm>
              <a:off x="3305580" y="6530280"/>
              <a:ext cx="31547" cy="33518"/>
            </a:xfrm>
            <a:custGeom>
              <a:avLst/>
              <a:gdLst>
                <a:gd name="T0" fmla="*/ 0 w 26"/>
                <a:gd name="T1" fmla="*/ 0 h 27"/>
                <a:gd name="T2" fmla="*/ 0 w 26"/>
                <a:gd name="T3" fmla="*/ 0 h 27"/>
                <a:gd name="T4" fmla="*/ 26 w 26"/>
                <a:gd name="T5" fmla="*/ 0 h 27"/>
                <a:gd name="T6" fmla="*/ 26 w 26"/>
                <a:gd name="T7" fmla="*/ 27 h 27"/>
                <a:gd name="T8" fmla="*/ 0 w 26"/>
                <a:gd name="T9" fmla="*/ 27 h 27"/>
                <a:gd name="T10" fmla="*/ 0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0" y="0"/>
                  </a:moveTo>
                  <a:lnTo>
                    <a:pt x="0" y="0"/>
                  </a:lnTo>
                  <a:lnTo>
                    <a:pt x="26" y="0"/>
                  </a:lnTo>
                  <a:lnTo>
                    <a:pt x="26" y="27"/>
                  </a:lnTo>
                  <a:lnTo>
                    <a:pt x="0" y="27"/>
                  </a:ln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75">
              <a:extLst>
                <a:ext uri="{FF2B5EF4-FFF2-40B4-BE49-F238E27FC236}">
                  <a16:creationId xmlns:a16="http://schemas.microsoft.com/office/drawing/2014/main" id="{6228C0A2-F2BA-0543-9EE7-2DE9F71F75D5}"/>
                </a:ext>
              </a:extLst>
            </p:cNvPr>
            <p:cNvSpPr>
              <a:spLocks/>
            </p:cNvSpPr>
            <p:nvPr/>
          </p:nvSpPr>
          <p:spPr bwMode="auto">
            <a:xfrm>
              <a:off x="3427822" y="6530280"/>
              <a:ext cx="31547" cy="33518"/>
            </a:xfrm>
            <a:custGeom>
              <a:avLst/>
              <a:gdLst>
                <a:gd name="T0" fmla="*/ 0 w 26"/>
                <a:gd name="T1" fmla="*/ 0 h 27"/>
                <a:gd name="T2" fmla="*/ 0 w 26"/>
                <a:gd name="T3" fmla="*/ 0 h 27"/>
                <a:gd name="T4" fmla="*/ 26 w 26"/>
                <a:gd name="T5" fmla="*/ 0 h 27"/>
                <a:gd name="T6" fmla="*/ 26 w 26"/>
                <a:gd name="T7" fmla="*/ 27 h 27"/>
                <a:gd name="T8" fmla="*/ 0 w 26"/>
                <a:gd name="T9" fmla="*/ 27 h 27"/>
                <a:gd name="T10" fmla="*/ 0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0" y="0"/>
                  </a:moveTo>
                  <a:lnTo>
                    <a:pt x="0" y="0"/>
                  </a:lnTo>
                  <a:lnTo>
                    <a:pt x="26" y="0"/>
                  </a:lnTo>
                  <a:lnTo>
                    <a:pt x="26" y="27"/>
                  </a:lnTo>
                  <a:lnTo>
                    <a:pt x="0" y="27"/>
                  </a:lnTo>
                  <a:lnTo>
                    <a:pt x="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76">
              <a:extLst>
                <a:ext uri="{FF2B5EF4-FFF2-40B4-BE49-F238E27FC236}">
                  <a16:creationId xmlns:a16="http://schemas.microsoft.com/office/drawing/2014/main" id="{DBD86FB0-0563-1B49-872A-5E1DA81D46AF}"/>
                </a:ext>
              </a:extLst>
            </p:cNvPr>
            <p:cNvSpPr>
              <a:spLocks/>
            </p:cNvSpPr>
            <p:nvPr/>
          </p:nvSpPr>
          <p:spPr bwMode="auto">
            <a:xfrm>
              <a:off x="3419936" y="6530280"/>
              <a:ext cx="33518" cy="33518"/>
            </a:xfrm>
            <a:custGeom>
              <a:avLst/>
              <a:gdLst>
                <a:gd name="T0" fmla="*/ 0 w 27"/>
                <a:gd name="T1" fmla="*/ 0 h 27"/>
                <a:gd name="T2" fmla="*/ 0 w 27"/>
                <a:gd name="T3" fmla="*/ 0 h 27"/>
                <a:gd name="T4" fmla="*/ 27 w 27"/>
                <a:gd name="T5" fmla="*/ 0 h 27"/>
                <a:gd name="T6" fmla="*/ 27 w 27"/>
                <a:gd name="T7" fmla="*/ 27 h 27"/>
                <a:gd name="T8" fmla="*/ 0 w 27"/>
                <a:gd name="T9" fmla="*/ 27 h 27"/>
                <a:gd name="T10" fmla="*/ 0 w 27"/>
                <a:gd name="T11" fmla="*/ 0 h 27"/>
              </a:gdLst>
              <a:ahLst/>
              <a:cxnLst>
                <a:cxn ang="0">
                  <a:pos x="T0" y="T1"/>
                </a:cxn>
                <a:cxn ang="0">
                  <a:pos x="T2" y="T3"/>
                </a:cxn>
                <a:cxn ang="0">
                  <a:pos x="T4" y="T5"/>
                </a:cxn>
                <a:cxn ang="0">
                  <a:pos x="T6" y="T7"/>
                </a:cxn>
                <a:cxn ang="0">
                  <a:pos x="T8" y="T9"/>
                </a:cxn>
                <a:cxn ang="0">
                  <a:pos x="T10" y="T11"/>
                </a:cxn>
              </a:cxnLst>
              <a:rect l="0" t="0" r="r" b="b"/>
              <a:pathLst>
                <a:path w="27" h="27">
                  <a:moveTo>
                    <a:pt x="0" y="0"/>
                  </a:moveTo>
                  <a:lnTo>
                    <a:pt x="0" y="0"/>
                  </a:lnTo>
                  <a:lnTo>
                    <a:pt x="27" y="0"/>
                  </a:lnTo>
                  <a:lnTo>
                    <a:pt x="27" y="27"/>
                  </a:lnTo>
                  <a:lnTo>
                    <a:pt x="0" y="27"/>
                  </a:ln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77">
              <a:extLst>
                <a:ext uri="{FF2B5EF4-FFF2-40B4-BE49-F238E27FC236}">
                  <a16:creationId xmlns:a16="http://schemas.microsoft.com/office/drawing/2014/main" id="{4934D4A5-7193-B34D-BEDC-EFF9F9737081}"/>
                </a:ext>
              </a:extLst>
            </p:cNvPr>
            <p:cNvSpPr>
              <a:spLocks/>
            </p:cNvSpPr>
            <p:nvPr/>
          </p:nvSpPr>
          <p:spPr bwMode="auto">
            <a:xfrm>
              <a:off x="3345013" y="6350859"/>
              <a:ext cx="67036" cy="65065"/>
            </a:xfrm>
            <a:custGeom>
              <a:avLst/>
              <a:gdLst>
                <a:gd name="T0" fmla="*/ 54 w 54"/>
                <a:gd name="T1" fmla="*/ 27 h 54"/>
                <a:gd name="T2" fmla="*/ 54 w 54"/>
                <a:gd name="T3" fmla="*/ 27 h 54"/>
                <a:gd name="T4" fmla="*/ 27 w 54"/>
                <a:gd name="T5" fmla="*/ 54 h 54"/>
                <a:gd name="T6" fmla="*/ 0 w 54"/>
                <a:gd name="T7" fmla="*/ 27 h 54"/>
                <a:gd name="T8" fmla="*/ 27 w 54"/>
                <a:gd name="T9" fmla="*/ 0 h 54"/>
                <a:gd name="T10" fmla="*/ 54 w 54"/>
                <a:gd name="T11" fmla="*/ 27 h 54"/>
              </a:gdLst>
              <a:ahLst/>
              <a:cxnLst>
                <a:cxn ang="0">
                  <a:pos x="T0" y="T1"/>
                </a:cxn>
                <a:cxn ang="0">
                  <a:pos x="T2" y="T3"/>
                </a:cxn>
                <a:cxn ang="0">
                  <a:pos x="T4" y="T5"/>
                </a:cxn>
                <a:cxn ang="0">
                  <a:pos x="T6" y="T7"/>
                </a:cxn>
                <a:cxn ang="0">
                  <a:pos x="T8" y="T9"/>
                </a:cxn>
                <a:cxn ang="0">
                  <a:pos x="T10" y="T11"/>
                </a:cxn>
              </a:cxnLst>
              <a:rect l="0" t="0" r="r" b="b"/>
              <a:pathLst>
                <a:path w="54" h="54">
                  <a:moveTo>
                    <a:pt x="54" y="27"/>
                  </a:moveTo>
                  <a:lnTo>
                    <a:pt x="54" y="27"/>
                  </a:lnTo>
                  <a:cubicBezTo>
                    <a:pt x="54" y="42"/>
                    <a:pt x="42" y="54"/>
                    <a:pt x="27" y="54"/>
                  </a:cubicBezTo>
                  <a:cubicBezTo>
                    <a:pt x="12" y="54"/>
                    <a:pt x="0" y="42"/>
                    <a:pt x="0" y="27"/>
                  </a:cubicBezTo>
                  <a:cubicBezTo>
                    <a:pt x="0" y="12"/>
                    <a:pt x="12" y="0"/>
                    <a:pt x="27" y="0"/>
                  </a:cubicBezTo>
                  <a:cubicBezTo>
                    <a:pt x="42" y="0"/>
                    <a:pt x="54" y="12"/>
                    <a:pt x="54" y="27"/>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3CF9E92A-17F1-9E4C-B2D2-4DC5EC979D0E}"/>
              </a:ext>
            </a:extLst>
          </p:cNvPr>
          <p:cNvGrpSpPr/>
          <p:nvPr/>
        </p:nvGrpSpPr>
        <p:grpSpPr>
          <a:xfrm>
            <a:off x="441128" y="1775980"/>
            <a:ext cx="6194681" cy="2502518"/>
            <a:chOff x="441128" y="1775980"/>
            <a:chExt cx="6194681" cy="2502518"/>
          </a:xfrm>
        </p:grpSpPr>
        <p:sp>
          <p:nvSpPr>
            <p:cNvPr id="86" name="Content Placeholder 2">
              <a:extLst>
                <a:ext uri="{FF2B5EF4-FFF2-40B4-BE49-F238E27FC236}">
                  <a16:creationId xmlns:a16="http://schemas.microsoft.com/office/drawing/2014/main" id="{9F2E6F87-1649-E140-B93C-990037C6C7CF}"/>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Work with a group with complex processes – and automate in Teams</a:t>
              </a:r>
            </a:p>
          </p:txBody>
        </p:sp>
        <p:sp>
          <p:nvSpPr>
            <p:cNvPr id="87" name="Content Placeholder 2">
              <a:extLst>
                <a:ext uri="{FF2B5EF4-FFF2-40B4-BE49-F238E27FC236}">
                  <a16:creationId xmlns:a16="http://schemas.microsoft.com/office/drawing/2014/main" id="{F477CA4D-F894-2148-AD97-F61ADB522DAB}"/>
                </a:ext>
              </a:extLst>
            </p:cNvPr>
            <p:cNvSpPr txBox="1">
              <a:spLocks/>
            </p:cNvSpPr>
            <p:nvPr/>
          </p:nvSpPr>
          <p:spPr>
            <a:xfrm>
              <a:off x="761375" y="2333752"/>
              <a:ext cx="5694290"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Use a template to establish a process for new-hire onboarding, incident management, contract lifecycle, and sales lifecycle</a:t>
              </a:r>
            </a:p>
          </p:txBody>
        </p:sp>
        <p:sp>
          <p:nvSpPr>
            <p:cNvPr id="88" name="Content Placeholder 2">
              <a:extLst>
                <a:ext uri="{FF2B5EF4-FFF2-40B4-BE49-F238E27FC236}">
                  <a16:creationId xmlns:a16="http://schemas.microsoft.com/office/drawing/2014/main" id="{7817072E-E793-D34D-9BF0-B5812B44FFB3}"/>
                </a:ext>
              </a:extLst>
            </p:cNvPr>
            <p:cNvSpPr txBox="1">
              <a:spLocks/>
            </p:cNvSpPr>
            <p:nvPr/>
          </p:nvSpPr>
          <p:spPr>
            <a:xfrm>
              <a:off x="761374" y="2962297"/>
              <a:ext cx="5492711"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Simplify repeated tasks within the process by using Power Platform to add automation (included with Microsoft 365)</a:t>
              </a:r>
            </a:p>
          </p:txBody>
        </p:sp>
        <p:sp>
          <p:nvSpPr>
            <p:cNvPr id="89" name="Content Placeholder 2">
              <a:extLst>
                <a:ext uri="{FF2B5EF4-FFF2-40B4-BE49-F238E27FC236}">
                  <a16:creationId xmlns:a16="http://schemas.microsoft.com/office/drawing/2014/main" id="{2047C93E-6418-1E4E-BC9E-85A7C949A667}"/>
                </a:ext>
              </a:extLst>
            </p:cNvPr>
            <p:cNvSpPr txBox="1">
              <a:spLocks/>
            </p:cNvSpPr>
            <p:nvPr/>
          </p:nvSpPr>
          <p:spPr>
            <a:xfrm>
              <a:off x="761374" y="3538024"/>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Create a routine for process improvements</a:t>
              </a:r>
            </a:p>
          </p:txBody>
        </p:sp>
        <p:sp>
          <p:nvSpPr>
            <p:cNvPr id="90" name="Content Placeholder 2">
              <a:extLst>
                <a:ext uri="{FF2B5EF4-FFF2-40B4-BE49-F238E27FC236}">
                  <a16:creationId xmlns:a16="http://schemas.microsoft.com/office/drawing/2014/main" id="{B68DBBFC-A6B0-894E-ABE4-9156DAD0F44B}"/>
                </a:ext>
              </a:extLst>
            </p:cNvPr>
            <p:cNvSpPr txBox="1">
              <a:spLocks/>
            </p:cNvSpPr>
            <p:nvPr/>
          </p:nvSpPr>
          <p:spPr>
            <a:xfrm>
              <a:off x="761375" y="3946500"/>
              <a:ext cx="4895722"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latin typeface="Segoe UI" panose="020B0502040204020203" pitchFamily="34" charset="0"/>
                  <a:cs typeface="Segoe UI" panose="020B0502040204020203" pitchFamily="34" charset="0"/>
                </a:rPr>
                <a:t>Evaluate after a few weeks and adjust the automation process based on learnings</a:t>
              </a:r>
            </a:p>
          </p:txBody>
        </p:sp>
        <p:grpSp>
          <p:nvGrpSpPr>
            <p:cNvPr id="256" name="Group 46">
              <a:extLst>
                <a:ext uri="{FF2B5EF4-FFF2-40B4-BE49-F238E27FC236}">
                  <a16:creationId xmlns:a16="http://schemas.microsoft.com/office/drawing/2014/main" id="{4F10A82E-5407-324E-94D4-635CCF470C65}"/>
                </a:ext>
              </a:extLst>
            </p:cNvPr>
            <p:cNvGrpSpPr>
              <a:grpSpLocks noChangeAspect="1"/>
            </p:cNvGrpSpPr>
            <p:nvPr/>
          </p:nvGrpSpPr>
          <p:grpSpPr bwMode="auto">
            <a:xfrm>
              <a:off x="441128" y="1789617"/>
              <a:ext cx="233574" cy="233574"/>
              <a:chOff x="2812" y="999"/>
              <a:chExt cx="312" cy="312"/>
            </a:xfrm>
            <a:solidFill>
              <a:srgbClr val="5961C2"/>
            </a:solidFill>
          </p:grpSpPr>
          <p:sp>
            <p:nvSpPr>
              <p:cNvPr id="257" name="Freeform 47">
                <a:extLst>
                  <a:ext uri="{FF2B5EF4-FFF2-40B4-BE49-F238E27FC236}">
                    <a16:creationId xmlns:a16="http://schemas.microsoft.com/office/drawing/2014/main" id="{7F4F1078-4864-4547-84B0-CD4AC0D099AA}"/>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48">
                <a:extLst>
                  <a:ext uri="{FF2B5EF4-FFF2-40B4-BE49-F238E27FC236}">
                    <a16:creationId xmlns:a16="http://schemas.microsoft.com/office/drawing/2014/main" id="{DAFF7AFC-37A2-8841-AF93-7992EC54A803}"/>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9">
                <a:extLst>
                  <a:ext uri="{FF2B5EF4-FFF2-40B4-BE49-F238E27FC236}">
                    <a16:creationId xmlns:a16="http://schemas.microsoft.com/office/drawing/2014/main" id="{97292063-9DC4-8C4E-9FC5-183964B36BB6}"/>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0" name="Group 46">
              <a:extLst>
                <a:ext uri="{FF2B5EF4-FFF2-40B4-BE49-F238E27FC236}">
                  <a16:creationId xmlns:a16="http://schemas.microsoft.com/office/drawing/2014/main" id="{87A3DDC1-4EE3-F74F-AB32-124CCAEB83EF}"/>
                </a:ext>
              </a:extLst>
            </p:cNvPr>
            <p:cNvGrpSpPr>
              <a:grpSpLocks noChangeAspect="1"/>
            </p:cNvGrpSpPr>
            <p:nvPr/>
          </p:nvGrpSpPr>
          <p:grpSpPr bwMode="auto">
            <a:xfrm>
              <a:off x="441128" y="2384401"/>
              <a:ext cx="233574" cy="233574"/>
              <a:chOff x="2812" y="999"/>
              <a:chExt cx="312" cy="312"/>
            </a:xfrm>
            <a:solidFill>
              <a:srgbClr val="5961C2"/>
            </a:solidFill>
          </p:grpSpPr>
          <p:sp>
            <p:nvSpPr>
              <p:cNvPr id="261" name="Freeform 47">
                <a:extLst>
                  <a:ext uri="{FF2B5EF4-FFF2-40B4-BE49-F238E27FC236}">
                    <a16:creationId xmlns:a16="http://schemas.microsoft.com/office/drawing/2014/main" id="{5EAA10AF-C808-0646-B420-B089C92806FD}"/>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8">
                <a:extLst>
                  <a:ext uri="{FF2B5EF4-FFF2-40B4-BE49-F238E27FC236}">
                    <a16:creationId xmlns:a16="http://schemas.microsoft.com/office/drawing/2014/main" id="{9ECEB2D7-B8C8-E745-8FCD-41BD04C6AFCF}"/>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9">
                <a:extLst>
                  <a:ext uri="{FF2B5EF4-FFF2-40B4-BE49-F238E27FC236}">
                    <a16:creationId xmlns:a16="http://schemas.microsoft.com/office/drawing/2014/main" id="{406AABD5-8C9F-F041-BF73-9208DDFC4237}"/>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4" name="Group 46">
              <a:extLst>
                <a:ext uri="{FF2B5EF4-FFF2-40B4-BE49-F238E27FC236}">
                  <a16:creationId xmlns:a16="http://schemas.microsoft.com/office/drawing/2014/main" id="{039D0B70-A9B8-B146-81C7-54608EE88788}"/>
                </a:ext>
              </a:extLst>
            </p:cNvPr>
            <p:cNvGrpSpPr>
              <a:grpSpLocks noChangeAspect="1"/>
            </p:cNvGrpSpPr>
            <p:nvPr/>
          </p:nvGrpSpPr>
          <p:grpSpPr bwMode="auto">
            <a:xfrm>
              <a:off x="441128" y="3009379"/>
              <a:ext cx="233574" cy="233574"/>
              <a:chOff x="2812" y="999"/>
              <a:chExt cx="312" cy="312"/>
            </a:xfrm>
            <a:solidFill>
              <a:srgbClr val="5961C2"/>
            </a:solidFill>
          </p:grpSpPr>
          <p:sp>
            <p:nvSpPr>
              <p:cNvPr id="265" name="Freeform 47">
                <a:extLst>
                  <a:ext uri="{FF2B5EF4-FFF2-40B4-BE49-F238E27FC236}">
                    <a16:creationId xmlns:a16="http://schemas.microsoft.com/office/drawing/2014/main" id="{000E8B7C-5F15-B848-9423-A87DC099208B}"/>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48">
                <a:extLst>
                  <a:ext uri="{FF2B5EF4-FFF2-40B4-BE49-F238E27FC236}">
                    <a16:creationId xmlns:a16="http://schemas.microsoft.com/office/drawing/2014/main" id="{0F1CA6AC-52F1-C74C-9DE7-D21031522F08}"/>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49">
                <a:extLst>
                  <a:ext uri="{FF2B5EF4-FFF2-40B4-BE49-F238E27FC236}">
                    <a16:creationId xmlns:a16="http://schemas.microsoft.com/office/drawing/2014/main" id="{CC09CFBD-5BBA-AC45-995F-692AF961397B}"/>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8" name="Group 46">
              <a:extLst>
                <a:ext uri="{FF2B5EF4-FFF2-40B4-BE49-F238E27FC236}">
                  <a16:creationId xmlns:a16="http://schemas.microsoft.com/office/drawing/2014/main" id="{EF02AE74-CFA2-414A-B598-1FA3E974F8B8}"/>
                </a:ext>
              </a:extLst>
            </p:cNvPr>
            <p:cNvGrpSpPr>
              <a:grpSpLocks noChangeAspect="1"/>
            </p:cNvGrpSpPr>
            <p:nvPr/>
          </p:nvGrpSpPr>
          <p:grpSpPr bwMode="auto">
            <a:xfrm>
              <a:off x="441128" y="3583202"/>
              <a:ext cx="233574" cy="233574"/>
              <a:chOff x="2812" y="999"/>
              <a:chExt cx="312" cy="312"/>
            </a:xfrm>
            <a:solidFill>
              <a:srgbClr val="5961C2"/>
            </a:solidFill>
          </p:grpSpPr>
          <p:sp>
            <p:nvSpPr>
              <p:cNvPr id="269" name="Freeform 47">
                <a:extLst>
                  <a:ext uri="{FF2B5EF4-FFF2-40B4-BE49-F238E27FC236}">
                    <a16:creationId xmlns:a16="http://schemas.microsoft.com/office/drawing/2014/main" id="{F10B9C76-BF7D-964C-BA92-263FD4CA82B4}"/>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48">
                <a:extLst>
                  <a:ext uri="{FF2B5EF4-FFF2-40B4-BE49-F238E27FC236}">
                    <a16:creationId xmlns:a16="http://schemas.microsoft.com/office/drawing/2014/main" id="{86C624CC-3AC6-3447-8A6F-67CF2FE5563C}"/>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49">
                <a:extLst>
                  <a:ext uri="{FF2B5EF4-FFF2-40B4-BE49-F238E27FC236}">
                    <a16:creationId xmlns:a16="http://schemas.microsoft.com/office/drawing/2014/main" id="{A35B0C4C-3954-784F-866C-AB69F038A0D9}"/>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2" name="Group 46">
              <a:extLst>
                <a:ext uri="{FF2B5EF4-FFF2-40B4-BE49-F238E27FC236}">
                  <a16:creationId xmlns:a16="http://schemas.microsoft.com/office/drawing/2014/main" id="{B6295E2B-614B-7F49-93EF-ED7083C677D8}"/>
                </a:ext>
              </a:extLst>
            </p:cNvPr>
            <p:cNvGrpSpPr>
              <a:grpSpLocks noChangeAspect="1"/>
            </p:cNvGrpSpPr>
            <p:nvPr/>
          </p:nvGrpSpPr>
          <p:grpSpPr bwMode="auto">
            <a:xfrm>
              <a:off x="441128" y="3975130"/>
              <a:ext cx="233574" cy="233574"/>
              <a:chOff x="2812" y="999"/>
              <a:chExt cx="312" cy="312"/>
            </a:xfrm>
            <a:solidFill>
              <a:srgbClr val="5961C2"/>
            </a:solidFill>
          </p:grpSpPr>
          <p:sp>
            <p:nvSpPr>
              <p:cNvPr id="273" name="Freeform 47">
                <a:extLst>
                  <a:ext uri="{FF2B5EF4-FFF2-40B4-BE49-F238E27FC236}">
                    <a16:creationId xmlns:a16="http://schemas.microsoft.com/office/drawing/2014/main" id="{9301398A-ECBC-9748-A634-D26EF92EC091}"/>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48">
                <a:extLst>
                  <a:ext uri="{FF2B5EF4-FFF2-40B4-BE49-F238E27FC236}">
                    <a16:creationId xmlns:a16="http://schemas.microsoft.com/office/drawing/2014/main" id="{BC961130-F139-AD47-B704-4528C6381D26}"/>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49">
                <a:extLst>
                  <a:ext uri="{FF2B5EF4-FFF2-40B4-BE49-F238E27FC236}">
                    <a16:creationId xmlns:a16="http://schemas.microsoft.com/office/drawing/2014/main" id="{3BE7439A-0CC7-F54A-8842-868F7F526EB4}"/>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1" name="Rectangle 150">
              <a:extLst>
                <a:ext uri="{FF2B5EF4-FFF2-40B4-BE49-F238E27FC236}">
                  <a16:creationId xmlns:a16="http://schemas.microsoft.com/office/drawing/2014/main" id="{9201A20E-5F6C-514B-9018-F87AF7F3DF9A}"/>
                </a:ext>
              </a:extLst>
            </p:cNvPr>
            <p:cNvSpPr/>
            <p:nvPr/>
          </p:nvSpPr>
          <p:spPr>
            <a:xfrm>
              <a:off x="759180" y="2019940"/>
              <a:ext cx="5449855" cy="246221"/>
            </a:xfrm>
            <a:prstGeom prst="rect">
              <a:avLst/>
            </a:prstGeom>
          </p:spPr>
          <p:txBody>
            <a:bodyPr wrap="square">
              <a:spAutoFit/>
            </a:bodyPr>
            <a:lstStyle/>
            <a:p>
              <a:pPr marL="342900" lvl="1" indent="-342900">
                <a:buClr>
                  <a:srgbClr val="5558AF"/>
                </a:buClr>
              </a:pPr>
              <a:r>
                <a:rPr lang="en-US" sz="1000">
                  <a:solidFill>
                    <a:srgbClr val="5961C2"/>
                  </a:solidFill>
                  <a:latin typeface="Segoe UI" panose="020B0502040204020203" pitchFamily="34" charset="0"/>
                  <a:cs typeface="Segoe UI" panose="020B0502040204020203" pitchFamily="34" charset="0"/>
                </a:rPr>
                <a:t>Model processes with Power Automate     Build apps with low or no code using PowerApps</a:t>
              </a:r>
            </a:p>
          </p:txBody>
        </p:sp>
        <p:cxnSp>
          <p:nvCxnSpPr>
            <p:cNvPr id="154" name="Straight Connector 153">
              <a:extLst>
                <a:ext uri="{FF2B5EF4-FFF2-40B4-BE49-F238E27FC236}">
                  <a16:creationId xmlns:a16="http://schemas.microsoft.com/office/drawing/2014/main" id="{B42A4FB5-6679-B44C-A515-844188392CC4}"/>
                </a:ext>
              </a:extLst>
            </p:cNvPr>
            <p:cNvCxnSpPr/>
            <p:nvPr/>
          </p:nvCxnSpPr>
          <p:spPr>
            <a:xfrm>
              <a:off x="3137712" y="2056293"/>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8028783"/>
      </p:ext>
    </p:extLst>
  </p:cSld>
  <p:clrMapOvr>
    <a:masterClrMapping/>
  </p:clrMapOvr>
  <mc:AlternateContent xmlns:mc="http://schemas.openxmlformats.org/markup-compatibility/2006" xmlns:p14="http://schemas.microsoft.com/office/powerpoint/2010/main">
    <mc:Choice Requires="p14">
      <p:transition spd="slow" p14:dur="900" advClick="0" advTm="10">
        <p14:warp/>
      </p:transition>
    </mc:Choice>
    <mc:Fallback xmlns="">
      <p:transition spd="slow" advClick="0" advTm="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6"/>
                                        </p:tgtEl>
                                        <p:attrNameLst>
                                          <p:attrName>style.visibility</p:attrName>
                                        </p:attrNameLst>
                                      </p:cBhvr>
                                      <p:to>
                                        <p:strVal val="visible"/>
                                      </p:to>
                                    </p:set>
                                    <p:anim calcmode="lin" valueType="num">
                                      <p:cBhvr>
                                        <p:cTn id="7" dur="500" fill="hold"/>
                                        <p:tgtEl>
                                          <p:spTgt spid="366"/>
                                        </p:tgtEl>
                                        <p:attrNameLst>
                                          <p:attrName>ppt_w</p:attrName>
                                        </p:attrNameLst>
                                      </p:cBhvr>
                                      <p:tavLst>
                                        <p:tav tm="0">
                                          <p:val>
                                            <p:fltVal val="0"/>
                                          </p:val>
                                        </p:tav>
                                        <p:tav tm="100000">
                                          <p:val>
                                            <p:strVal val="#ppt_w"/>
                                          </p:val>
                                        </p:tav>
                                      </p:tavLst>
                                    </p:anim>
                                    <p:anim calcmode="lin" valueType="num">
                                      <p:cBhvr>
                                        <p:cTn id="8" dur="500" fill="hold"/>
                                        <p:tgtEl>
                                          <p:spTgt spid="366"/>
                                        </p:tgtEl>
                                        <p:attrNameLst>
                                          <p:attrName>ppt_h</p:attrName>
                                        </p:attrNameLst>
                                      </p:cBhvr>
                                      <p:tavLst>
                                        <p:tav tm="0">
                                          <p:val>
                                            <p:fltVal val="0"/>
                                          </p:val>
                                        </p:tav>
                                        <p:tav tm="100000">
                                          <p:val>
                                            <p:strVal val="#ppt_h"/>
                                          </p:val>
                                        </p:tav>
                                      </p:tavLst>
                                    </p:anim>
                                    <p:animEffect transition="in" filter="fade">
                                      <p:cBhvr>
                                        <p:cTn id="9" dur="500"/>
                                        <p:tgtEl>
                                          <p:spTgt spid="36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365"/>
                                        </p:tgtEl>
                                        <p:attrNameLst>
                                          <p:attrName>style.visibility</p:attrName>
                                        </p:attrNameLst>
                                      </p:cBhvr>
                                      <p:to>
                                        <p:strVal val="visible"/>
                                      </p:to>
                                    </p:set>
                                    <p:anim calcmode="lin" valueType="num">
                                      <p:cBhvr>
                                        <p:cTn id="12" dur="500" fill="hold"/>
                                        <p:tgtEl>
                                          <p:spTgt spid="365"/>
                                        </p:tgtEl>
                                        <p:attrNameLst>
                                          <p:attrName>ppt_w</p:attrName>
                                        </p:attrNameLst>
                                      </p:cBhvr>
                                      <p:tavLst>
                                        <p:tav tm="0">
                                          <p:val>
                                            <p:fltVal val="0"/>
                                          </p:val>
                                        </p:tav>
                                        <p:tav tm="100000">
                                          <p:val>
                                            <p:strVal val="#ppt_w"/>
                                          </p:val>
                                        </p:tav>
                                      </p:tavLst>
                                    </p:anim>
                                    <p:anim calcmode="lin" valueType="num">
                                      <p:cBhvr>
                                        <p:cTn id="13" dur="500" fill="hold"/>
                                        <p:tgtEl>
                                          <p:spTgt spid="365"/>
                                        </p:tgtEl>
                                        <p:attrNameLst>
                                          <p:attrName>ppt_h</p:attrName>
                                        </p:attrNameLst>
                                      </p:cBhvr>
                                      <p:tavLst>
                                        <p:tav tm="0">
                                          <p:val>
                                            <p:fltVal val="0"/>
                                          </p:val>
                                        </p:tav>
                                        <p:tav tm="100000">
                                          <p:val>
                                            <p:strVal val="#ppt_h"/>
                                          </p:val>
                                        </p:tav>
                                      </p:tavLst>
                                    </p:anim>
                                    <p:animEffect transition="in" filter="fade">
                                      <p:cBhvr>
                                        <p:cTn id="14" dur="500"/>
                                        <p:tgtEl>
                                          <p:spTgt spid="365"/>
                                        </p:tgtEl>
                                      </p:cBhvr>
                                    </p:animEffect>
                                  </p:childTnLst>
                                </p:cTn>
                              </p:par>
                              <p:par>
                                <p:cTn id="15" presetID="22" presetClass="entr" presetSubtype="1" fill="hold"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3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3">
            <a:extLst>
              <a:ext uri="{FF2B5EF4-FFF2-40B4-BE49-F238E27FC236}">
                <a16:creationId xmlns:a16="http://schemas.microsoft.com/office/drawing/2014/main" id="{13D97E44-E9E5-5248-A966-CBEFAF0E0551}"/>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Automate repeated workflows</a:t>
            </a:r>
          </a:p>
        </p:txBody>
      </p:sp>
      <p:sp>
        <p:nvSpPr>
          <p:cNvPr id="95" name="Rounded Rectangle 94">
            <a:extLst>
              <a:ext uri="{FF2B5EF4-FFF2-40B4-BE49-F238E27FC236}">
                <a16:creationId xmlns:a16="http://schemas.microsoft.com/office/drawing/2014/main" id="{965417F9-2788-524C-8E67-EDDEB486FEE6}"/>
              </a:ext>
            </a:extLst>
          </p:cNvPr>
          <p:cNvSpPr/>
          <p:nvPr/>
        </p:nvSpPr>
        <p:spPr bwMode="auto">
          <a:xfrm>
            <a:off x="7778362" y="1825239"/>
            <a:ext cx="3756472" cy="1757963"/>
          </a:xfrm>
          <a:prstGeom prst="roundRect">
            <a:avLst>
              <a:gd name="adj" fmla="val 7936"/>
            </a:avLst>
          </a:prstGeom>
          <a:noFill/>
          <a:ln w="25400">
            <a:solidFill>
              <a:srgbClr val="5558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6" name="Content Placeholder 2">
            <a:extLst>
              <a:ext uri="{FF2B5EF4-FFF2-40B4-BE49-F238E27FC236}">
                <a16:creationId xmlns:a16="http://schemas.microsoft.com/office/drawing/2014/main" id="{7B6E9E35-AFA3-A742-AD7A-F33B4D286320}"/>
              </a:ext>
            </a:extLst>
          </p:cNvPr>
          <p:cNvSpPr txBox="1">
            <a:spLocks/>
          </p:cNvSpPr>
          <p:nvPr/>
        </p:nvSpPr>
        <p:spPr>
          <a:xfrm>
            <a:off x="7965419" y="2016990"/>
            <a:ext cx="3465206" cy="116754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rgbClr val="5558AF"/>
                </a:solidFill>
                <a:latin typeface="Segoe UI" panose="020B0502040204020203" pitchFamily="34" charset="0"/>
                <a:cs typeface="Segoe UI" panose="020B0502040204020203" pitchFamily="34" charset="0"/>
              </a:rPr>
              <a:t>Improve processes within </a:t>
            </a:r>
            <a:br>
              <a:rPr lang="en-US" sz="1600" b="1">
                <a:solidFill>
                  <a:srgbClr val="5558AF"/>
                </a:solidFill>
                <a:latin typeface="Segoe UI" panose="020B0502040204020203" pitchFamily="34" charset="0"/>
                <a:cs typeface="Segoe UI" panose="020B0502040204020203" pitchFamily="34" charset="0"/>
              </a:rPr>
            </a:br>
            <a:r>
              <a:rPr lang="en-US" sz="1600" b="1">
                <a:solidFill>
                  <a:srgbClr val="5558AF"/>
                </a:solidFill>
                <a:latin typeface="Segoe UI" panose="020B0502040204020203" pitchFamily="34" charset="0"/>
                <a:cs typeface="Segoe UI" panose="020B0502040204020203" pitchFamily="34" charset="0"/>
              </a:rPr>
              <a:t>your pilot teams.</a:t>
            </a:r>
          </a:p>
          <a:p>
            <a:pPr marL="0" indent="0">
              <a:lnSpc>
                <a:spcPct val="100000"/>
              </a:lnSpc>
              <a:buNone/>
            </a:pPr>
            <a:r>
              <a:rPr lang="en-US" sz="1600">
                <a:solidFill>
                  <a:srgbClr val="5558AF"/>
                </a:solidFill>
                <a:latin typeface="Segoe UI" panose="020B0502040204020203" pitchFamily="34" charset="0"/>
                <a:cs typeface="Segoe UI" panose="020B0502040204020203" pitchFamily="34" charset="0"/>
              </a:rPr>
              <a:t>Automation works best on processes that have already been tested and tweaked with the group.</a:t>
            </a:r>
          </a:p>
        </p:txBody>
      </p:sp>
      <p:grpSp>
        <p:nvGrpSpPr>
          <p:cNvPr id="8" name="Group 7">
            <a:extLst>
              <a:ext uri="{FF2B5EF4-FFF2-40B4-BE49-F238E27FC236}">
                <a16:creationId xmlns:a16="http://schemas.microsoft.com/office/drawing/2014/main" id="{DF5FA5C7-A2AD-B949-A29A-A4871710DB94}"/>
              </a:ext>
            </a:extLst>
          </p:cNvPr>
          <p:cNvGrpSpPr/>
          <p:nvPr/>
        </p:nvGrpSpPr>
        <p:grpSpPr>
          <a:xfrm>
            <a:off x="3035244" y="276714"/>
            <a:ext cx="295169" cy="295169"/>
            <a:chOff x="3035244" y="276714"/>
            <a:chExt cx="295169" cy="295169"/>
          </a:xfrm>
        </p:grpSpPr>
        <p:sp>
          <p:nvSpPr>
            <p:cNvPr id="109" name="Oval 108">
              <a:extLst>
                <a:ext uri="{FF2B5EF4-FFF2-40B4-BE49-F238E27FC236}">
                  <a16:creationId xmlns:a16="http://schemas.microsoft.com/office/drawing/2014/main" id="{1406C8D1-91EB-EA46-8BC7-A2091252E766}"/>
                </a:ext>
              </a:extLst>
            </p:cNvPr>
            <p:cNvSpPr/>
            <p:nvPr/>
          </p:nvSpPr>
          <p:spPr bwMode="auto">
            <a:xfrm>
              <a:off x="3035244" y="276714"/>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0" name="Freeform 14">
              <a:extLst>
                <a:ext uri="{FF2B5EF4-FFF2-40B4-BE49-F238E27FC236}">
                  <a16:creationId xmlns:a16="http://schemas.microsoft.com/office/drawing/2014/main" id="{6E36F23C-7A11-4141-ADBD-7DF25B286275}"/>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4" name="Oval 143">
            <a:extLst>
              <a:ext uri="{FF2B5EF4-FFF2-40B4-BE49-F238E27FC236}">
                <a16:creationId xmlns:a16="http://schemas.microsoft.com/office/drawing/2014/main" id="{6B5BFA8F-A5C4-8F4B-B8F5-A8731150F86F}"/>
              </a:ext>
            </a:extLst>
          </p:cNvPr>
          <p:cNvSpPr/>
          <p:nvPr/>
        </p:nvSpPr>
        <p:spPr bwMode="auto">
          <a:xfrm rot="18000000">
            <a:off x="850165" y="4981523"/>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45" name="Group 85">
            <a:extLst>
              <a:ext uri="{FF2B5EF4-FFF2-40B4-BE49-F238E27FC236}">
                <a16:creationId xmlns:a16="http://schemas.microsoft.com/office/drawing/2014/main" id="{B148F049-F2A0-4A41-9D93-2A0F2796308C}"/>
              </a:ext>
            </a:extLst>
          </p:cNvPr>
          <p:cNvGrpSpPr>
            <a:grpSpLocks noChangeAspect="1"/>
          </p:cNvGrpSpPr>
          <p:nvPr/>
        </p:nvGrpSpPr>
        <p:grpSpPr bwMode="auto">
          <a:xfrm>
            <a:off x="1168079" y="5653694"/>
            <a:ext cx="712983" cy="421000"/>
            <a:chOff x="695" y="1513"/>
            <a:chExt cx="210" cy="124"/>
          </a:xfrm>
        </p:grpSpPr>
        <p:sp>
          <p:nvSpPr>
            <p:cNvPr id="146" name="Freeform 86">
              <a:extLst>
                <a:ext uri="{FF2B5EF4-FFF2-40B4-BE49-F238E27FC236}">
                  <a16:creationId xmlns:a16="http://schemas.microsoft.com/office/drawing/2014/main" id="{77B2DD57-15D5-5F49-B6F4-6FCD6AC33A35}"/>
                </a:ext>
              </a:extLst>
            </p:cNvPr>
            <p:cNvSpPr>
              <a:spLocks/>
            </p:cNvSpPr>
            <p:nvPr/>
          </p:nvSpPr>
          <p:spPr bwMode="auto">
            <a:xfrm>
              <a:off x="695" y="1604"/>
              <a:ext cx="46" cy="33"/>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87">
              <a:extLst>
                <a:ext uri="{FF2B5EF4-FFF2-40B4-BE49-F238E27FC236}">
                  <a16:creationId xmlns:a16="http://schemas.microsoft.com/office/drawing/2014/main" id="{727BF574-DE4F-0E40-96B2-73B2C353F649}"/>
                </a:ext>
              </a:extLst>
            </p:cNvPr>
            <p:cNvSpPr>
              <a:spLocks/>
            </p:cNvSpPr>
            <p:nvPr/>
          </p:nvSpPr>
          <p:spPr bwMode="auto">
            <a:xfrm>
              <a:off x="751" y="1588"/>
              <a:ext cx="85" cy="49"/>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88">
              <a:extLst>
                <a:ext uri="{FF2B5EF4-FFF2-40B4-BE49-F238E27FC236}">
                  <a16:creationId xmlns:a16="http://schemas.microsoft.com/office/drawing/2014/main" id="{54B91877-F646-DD4D-A902-DF0681F5A398}"/>
                </a:ext>
              </a:extLst>
            </p:cNvPr>
            <p:cNvSpPr>
              <a:spLocks/>
            </p:cNvSpPr>
            <p:nvPr/>
          </p:nvSpPr>
          <p:spPr bwMode="auto">
            <a:xfrm>
              <a:off x="839" y="1604"/>
              <a:ext cx="66" cy="33"/>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89">
              <a:extLst>
                <a:ext uri="{FF2B5EF4-FFF2-40B4-BE49-F238E27FC236}">
                  <a16:creationId xmlns:a16="http://schemas.microsoft.com/office/drawing/2014/main" id="{1FE3FD97-8ABE-AE45-AFCD-9779830BFD98}"/>
                </a:ext>
              </a:extLst>
            </p:cNvPr>
            <p:cNvSpPr>
              <a:spLocks/>
            </p:cNvSpPr>
            <p:nvPr/>
          </p:nvSpPr>
          <p:spPr bwMode="auto">
            <a:xfrm>
              <a:off x="852" y="1555"/>
              <a:ext cx="41" cy="41"/>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90">
              <a:extLst>
                <a:ext uri="{FF2B5EF4-FFF2-40B4-BE49-F238E27FC236}">
                  <a16:creationId xmlns:a16="http://schemas.microsoft.com/office/drawing/2014/main" id="{B07DE2FD-3832-F84E-AE25-831E7E58CE08}"/>
                </a:ext>
              </a:extLst>
            </p:cNvPr>
            <p:cNvSpPr>
              <a:spLocks/>
            </p:cNvSpPr>
            <p:nvPr/>
          </p:nvSpPr>
          <p:spPr bwMode="auto">
            <a:xfrm>
              <a:off x="767" y="1513"/>
              <a:ext cx="66" cy="6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91">
              <a:extLst>
                <a:ext uri="{FF2B5EF4-FFF2-40B4-BE49-F238E27FC236}">
                  <a16:creationId xmlns:a16="http://schemas.microsoft.com/office/drawing/2014/main" id="{39281816-5800-504F-B7A3-5F8838B93E5E}"/>
                </a:ext>
              </a:extLst>
            </p:cNvPr>
            <p:cNvSpPr>
              <a:spLocks/>
            </p:cNvSpPr>
            <p:nvPr/>
          </p:nvSpPr>
          <p:spPr bwMode="auto">
            <a:xfrm>
              <a:off x="703" y="1547"/>
              <a:ext cx="50" cy="49"/>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3" name="Rounded Rectangle 152">
            <a:extLst>
              <a:ext uri="{FF2B5EF4-FFF2-40B4-BE49-F238E27FC236}">
                <a16:creationId xmlns:a16="http://schemas.microsoft.com/office/drawing/2014/main" id="{DAD12B43-27C5-174E-9076-D772B735DD6F}"/>
              </a:ext>
            </a:extLst>
          </p:cNvPr>
          <p:cNvSpPr/>
          <p:nvPr/>
        </p:nvSpPr>
        <p:spPr bwMode="auto">
          <a:xfrm>
            <a:off x="1550201" y="5412641"/>
            <a:ext cx="392549" cy="18221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4" name="Rounded Rectangle 153">
            <a:extLst>
              <a:ext uri="{FF2B5EF4-FFF2-40B4-BE49-F238E27FC236}">
                <a16:creationId xmlns:a16="http://schemas.microsoft.com/office/drawing/2014/main" id="{AADD7331-CE36-6C40-A62B-3C7EE59EC859}"/>
              </a:ext>
            </a:extLst>
          </p:cNvPr>
          <p:cNvSpPr/>
          <p:nvPr/>
        </p:nvSpPr>
        <p:spPr bwMode="auto">
          <a:xfrm>
            <a:off x="1581259" y="5471038"/>
            <a:ext cx="322138"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5" name="Rounded Rectangle 154">
            <a:extLst>
              <a:ext uri="{FF2B5EF4-FFF2-40B4-BE49-F238E27FC236}">
                <a16:creationId xmlns:a16="http://schemas.microsoft.com/office/drawing/2014/main" id="{B89E3583-D11F-3143-90A7-E5D4417C9D0E}"/>
              </a:ext>
            </a:extLst>
          </p:cNvPr>
          <p:cNvSpPr/>
          <p:nvPr/>
        </p:nvSpPr>
        <p:spPr bwMode="auto">
          <a:xfrm>
            <a:off x="1582944" y="5518803"/>
            <a:ext cx="200385"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7" name="Freeform 117">
            <a:extLst>
              <a:ext uri="{FF2B5EF4-FFF2-40B4-BE49-F238E27FC236}">
                <a16:creationId xmlns:a16="http://schemas.microsoft.com/office/drawing/2014/main" id="{34EB4482-73C8-EF4B-804C-83530383E0C0}"/>
              </a:ext>
            </a:extLst>
          </p:cNvPr>
          <p:cNvSpPr>
            <a:spLocks/>
          </p:cNvSpPr>
          <p:nvPr/>
        </p:nvSpPr>
        <p:spPr bwMode="auto">
          <a:xfrm>
            <a:off x="1161011" y="5304259"/>
            <a:ext cx="241552" cy="257354"/>
          </a:xfrm>
          <a:custGeom>
            <a:avLst/>
            <a:gdLst>
              <a:gd name="T0" fmla="*/ 80 w 172"/>
              <a:gd name="T1" fmla="*/ 183 h 183"/>
              <a:gd name="T2" fmla="*/ 80 w 172"/>
              <a:gd name="T3" fmla="*/ 183 h 183"/>
              <a:gd name="T4" fmla="*/ 172 w 172"/>
              <a:gd name="T5" fmla="*/ 91 h 183"/>
              <a:gd name="T6" fmla="*/ 98 w 172"/>
              <a:gd name="T7" fmla="*/ 0 h 183"/>
              <a:gd name="T8" fmla="*/ 80 w 172"/>
              <a:gd name="T9" fmla="*/ 91 h 183"/>
              <a:gd name="T10" fmla="*/ 0 w 172"/>
              <a:gd name="T11" fmla="*/ 136 h 183"/>
              <a:gd name="T12" fmla="*/ 80 w 17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2" h="183">
                <a:moveTo>
                  <a:pt x="80" y="183"/>
                </a:moveTo>
                <a:lnTo>
                  <a:pt x="80" y="183"/>
                </a:lnTo>
                <a:cubicBezTo>
                  <a:pt x="131" y="183"/>
                  <a:pt x="172" y="142"/>
                  <a:pt x="172" y="91"/>
                </a:cubicBezTo>
                <a:cubicBezTo>
                  <a:pt x="172" y="46"/>
                  <a:pt x="140" y="9"/>
                  <a:pt x="98" y="0"/>
                </a:cubicBezTo>
                <a:lnTo>
                  <a:pt x="80" y="91"/>
                </a:lnTo>
                <a:lnTo>
                  <a:pt x="0" y="136"/>
                </a:lnTo>
                <a:cubicBezTo>
                  <a:pt x="16" y="164"/>
                  <a:pt x="46" y="183"/>
                  <a:pt x="80" y="18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18">
            <a:extLst>
              <a:ext uri="{FF2B5EF4-FFF2-40B4-BE49-F238E27FC236}">
                <a16:creationId xmlns:a16="http://schemas.microsoft.com/office/drawing/2014/main" id="{5FC403EB-E290-6942-BBD9-5473E74823B4}"/>
              </a:ext>
            </a:extLst>
          </p:cNvPr>
          <p:cNvSpPr>
            <a:spLocks/>
          </p:cNvSpPr>
          <p:nvPr/>
        </p:nvSpPr>
        <p:spPr bwMode="auto">
          <a:xfrm>
            <a:off x="1084257" y="5408104"/>
            <a:ext cx="128677" cy="79012"/>
          </a:xfrm>
          <a:custGeom>
            <a:avLst/>
            <a:gdLst>
              <a:gd name="T0" fmla="*/ 92 w 92"/>
              <a:gd name="T1" fmla="*/ 12 h 56"/>
              <a:gd name="T2" fmla="*/ 92 w 92"/>
              <a:gd name="T3" fmla="*/ 12 h 56"/>
              <a:gd name="T4" fmla="*/ 0 w 92"/>
              <a:gd name="T5" fmla="*/ 0 h 56"/>
              <a:gd name="T6" fmla="*/ 0 w 92"/>
              <a:gd name="T7" fmla="*/ 7 h 56"/>
              <a:gd name="T8" fmla="*/ 14 w 92"/>
              <a:gd name="T9" fmla="*/ 56 h 56"/>
              <a:gd name="T10" fmla="*/ 92 w 92"/>
              <a:gd name="T11" fmla="*/ 12 h 56"/>
            </a:gdLst>
            <a:ahLst/>
            <a:cxnLst>
              <a:cxn ang="0">
                <a:pos x="T0" y="T1"/>
              </a:cxn>
              <a:cxn ang="0">
                <a:pos x="T2" y="T3"/>
              </a:cxn>
              <a:cxn ang="0">
                <a:pos x="T4" y="T5"/>
              </a:cxn>
              <a:cxn ang="0">
                <a:pos x="T6" y="T7"/>
              </a:cxn>
              <a:cxn ang="0">
                <a:pos x="T8" y="T9"/>
              </a:cxn>
              <a:cxn ang="0">
                <a:pos x="T10" y="T11"/>
              </a:cxn>
            </a:cxnLst>
            <a:rect l="0" t="0" r="r" b="b"/>
            <a:pathLst>
              <a:path w="92" h="56">
                <a:moveTo>
                  <a:pt x="92" y="12"/>
                </a:moveTo>
                <a:lnTo>
                  <a:pt x="92" y="12"/>
                </a:lnTo>
                <a:lnTo>
                  <a:pt x="0" y="0"/>
                </a:lnTo>
                <a:cubicBezTo>
                  <a:pt x="0" y="2"/>
                  <a:pt x="0" y="5"/>
                  <a:pt x="0" y="7"/>
                </a:cubicBezTo>
                <a:cubicBezTo>
                  <a:pt x="0" y="25"/>
                  <a:pt x="5" y="42"/>
                  <a:pt x="14" y="56"/>
                </a:cubicBezTo>
                <a:lnTo>
                  <a:pt x="92" y="12"/>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19">
            <a:extLst>
              <a:ext uri="{FF2B5EF4-FFF2-40B4-BE49-F238E27FC236}">
                <a16:creationId xmlns:a16="http://schemas.microsoft.com/office/drawing/2014/main" id="{AAEFE594-2B3A-774A-8369-E12F6D03EFB0}"/>
              </a:ext>
            </a:extLst>
          </p:cNvPr>
          <p:cNvSpPr>
            <a:spLocks/>
          </p:cNvSpPr>
          <p:nvPr/>
        </p:nvSpPr>
        <p:spPr bwMode="auto">
          <a:xfrm>
            <a:off x="1109089" y="5268139"/>
            <a:ext cx="158024" cy="130935"/>
          </a:xfrm>
          <a:custGeom>
            <a:avLst/>
            <a:gdLst>
              <a:gd name="T0" fmla="*/ 113 w 113"/>
              <a:gd name="T1" fmla="*/ 3 h 93"/>
              <a:gd name="T2" fmla="*/ 113 w 113"/>
              <a:gd name="T3" fmla="*/ 3 h 93"/>
              <a:gd name="T4" fmla="*/ 92 w 113"/>
              <a:gd name="T5" fmla="*/ 0 h 93"/>
              <a:gd name="T6" fmla="*/ 0 w 113"/>
              <a:gd name="T7" fmla="*/ 81 h 93"/>
              <a:gd name="T8" fmla="*/ 95 w 113"/>
              <a:gd name="T9" fmla="*/ 93 h 93"/>
              <a:gd name="T10" fmla="*/ 113 w 113"/>
              <a:gd name="T11" fmla="*/ 3 h 93"/>
            </a:gdLst>
            <a:ahLst/>
            <a:cxnLst>
              <a:cxn ang="0">
                <a:pos x="T0" y="T1"/>
              </a:cxn>
              <a:cxn ang="0">
                <a:pos x="T2" y="T3"/>
              </a:cxn>
              <a:cxn ang="0">
                <a:pos x="T4" y="T5"/>
              </a:cxn>
              <a:cxn ang="0">
                <a:pos x="T6" y="T7"/>
              </a:cxn>
              <a:cxn ang="0">
                <a:pos x="T8" y="T9"/>
              </a:cxn>
              <a:cxn ang="0">
                <a:pos x="T10" y="T11"/>
              </a:cxn>
            </a:cxnLst>
            <a:rect l="0" t="0" r="r" b="b"/>
            <a:pathLst>
              <a:path w="113" h="93">
                <a:moveTo>
                  <a:pt x="113" y="3"/>
                </a:moveTo>
                <a:lnTo>
                  <a:pt x="113" y="3"/>
                </a:lnTo>
                <a:cubicBezTo>
                  <a:pt x="106" y="1"/>
                  <a:pt x="99" y="0"/>
                  <a:pt x="92" y="0"/>
                </a:cubicBezTo>
                <a:cubicBezTo>
                  <a:pt x="45" y="0"/>
                  <a:pt x="6" y="35"/>
                  <a:pt x="0" y="81"/>
                </a:cubicBezTo>
                <a:lnTo>
                  <a:pt x="95" y="93"/>
                </a:lnTo>
                <a:lnTo>
                  <a:pt x="113" y="3"/>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Oval 167">
            <a:extLst>
              <a:ext uri="{FF2B5EF4-FFF2-40B4-BE49-F238E27FC236}">
                <a16:creationId xmlns:a16="http://schemas.microsoft.com/office/drawing/2014/main" id="{B4052D00-7C88-8744-8904-19F2F560C2FB}"/>
              </a:ext>
            </a:extLst>
          </p:cNvPr>
          <p:cNvSpPr/>
          <p:nvPr/>
        </p:nvSpPr>
        <p:spPr bwMode="auto">
          <a:xfrm rot="18000000">
            <a:off x="3900215" y="4985187"/>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3" name="Freeform 194">
            <a:extLst>
              <a:ext uri="{FF2B5EF4-FFF2-40B4-BE49-F238E27FC236}">
                <a16:creationId xmlns:a16="http://schemas.microsoft.com/office/drawing/2014/main" id="{2C3518FC-39BB-7D4A-A353-00E519C06F1C}"/>
              </a:ext>
            </a:extLst>
          </p:cNvPr>
          <p:cNvSpPr>
            <a:spLocks/>
          </p:cNvSpPr>
          <p:nvPr/>
        </p:nvSpPr>
        <p:spPr bwMode="auto">
          <a:xfrm>
            <a:off x="4273564" y="5563878"/>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95">
            <a:extLst>
              <a:ext uri="{FF2B5EF4-FFF2-40B4-BE49-F238E27FC236}">
                <a16:creationId xmlns:a16="http://schemas.microsoft.com/office/drawing/2014/main" id="{29BF771C-BC64-984A-BD9C-528FFFC7F283}"/>
              </a:ext>
            </a:extLst>
          </p:cNvPr>
          <p:cNvSpPr>
            <a:spLocks/>
          </p:cNvSpPr>
          <p:nvPr/>
        </p:nvSpPr>
        <p:spPr bwMode="auto">
          <a:xfrm>
            <a:off x="4273564" y="5344148"/>
            <a:ext cx="181999" cy="18199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96">
            <a:extLst>
              <a:ext uri="{FF2B5EF4-FFF2-40B4-BE49-F238E27FC236}">
                <a16:creationId xmlns:a16="http://schemas.microsoft.com/office/drawing/2014/main" id="{68E4D9D6-14E6-9642-8A74-6F5799DFE74C}"/>
              </a:ext>
            </a:extLst>
          </p:cNvPr>
          <p:cNvSpPr>
            <a:spLocks/>
          </p:cNvSpPr>
          <p:nvPr/>
        </p:nvSpPr>
        <p:spPr bwMode="auto">
          <a:xfrm>
            <a:off x="4493296" y="5563878"/>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96">
            <a:extLst>
              <a:ext uri="{FF2B5EF4-FFF2-40B4-BE49-F238E27FC236}">
                <a16:creationId xmlns:a16="http://schemas.microsoft.com/office/drawing/2014/main" id="{8A4EB474-B377-7A4F-B080-A65EA5F1844A}"/>
              </a:ext>
            </a:extLst>
          </p:cNvPr>
          <p:cNvSpPr>
            <a:spLocks/>
          </p:cNvSpPr>
          <p:nvPr/>
        </p:nvSpPr>
        <p:spPr bwMode="auto">
          <a:xfrm>
            <a:off x="4493296" y="5344148"/>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96">
            <a:extLst>
              <a:ext uri="{FF2B5EF4-FFF2-40B4-BE49-F238E27FC236}">
                <a16:creationId xmlns:a16="http://schemas.microsoft.com/office/drawing/2014/main" id="{094A481A-8E5C-2445-B169-810C32A8F301}"/>
              </a:ext>
            </a:extLst>
          </p:cNvPr>
          <p:cNvSpPr>
            <a:spLocks/>
          </p:cNvSpPr>
          <p:nvPr/>
        </p:nvSpPr>
        <p:spPr bwMode="auto">
          <a:xfrm>
            <a:off x="4715248" y="5563878"/>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96">
            <a:extLst>
              <a:ext uri="{FF2B5EF4-FFF2-40B4-BE49-F238E27FC236}">
                <a16:creationId xmlns:a16="http://schemas.microsoft.com/office/drawing/2014/main" id="{74FA171A-4AE1-8349-8D63-995DAA0FACC4}"/>
              </a:ext>
            </a:extLst>
          </p:cNvPr>
          <p:cNvSpPr>
            <a:spLocks/>
          </p:cNvSpPr>
          <p:nvPr/>
        </p:nvSpPr>
        <p:spPr bwMode="auto">
          <a:xfrm>
            <a:off x="4715248" y="5344148"/>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94">
            <a:extLst>
              <a:ext uri="{FF2B5EF4-FFF2-40B4-BE49-F238E27FC236}">
                <a16:creationId xmlns:a16="http://schemas.microsoft.com/office/drawing/2014/main" id="{CD1B058F-B466-794B-ADD7-68035C31E989}"/>
              </a:ext>
            </a:extLst>
          </p:cNvPr>
          <p:cNvSpPr>
            <a:spLocks/>
          </p:cNvSpPr>
          <p:nvPr/>
        </p:nvSpPr>
        <p:spPr bwMode="auto">
          <a:xfrm>
            <a:off x="4273564" y="5778680"/>
            <a:ext cx="181999" cy="184219"/>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96">
            <a:extLst>
              <a:ext uri="{FF2B5EF4-FFF2-40B4-BE49-F238E27FC236}">
                <a16:creationId xmlns:a16="http://schemas.microsoft.com/office/drawing/2014/main" id="{BBA2D19B-8D3B-7548-88A7-7DBF1C4C05CD}"/>
              </a:ext>
            </a:extLst>
          </p:cNvPr>
          <p:cNvSpPr>
            <a:spLocks/>
          </p:cNvSpPr>
          <p:nvPr/>
        </p:nvSpPr>
        <p:spPr bwMode="auto">
          <a:xfrm>
            <a:off x="4493296" y="5778680"/>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96">
            <a:extLst>
              <a:ext uri="{FF2B5EF4-FFF2-40B4-BE49-F238E27FC236}">
                <a16:creationId xmlns:a16="http://schemas.microsoft.com/office/drawing/2014/main" id="{CD97C2BF-6B06-A641-B661-CBB0A6574312}"/>
              </a:ext>
            </a:extLst>
          </p:cNvPr>
          <p:cNvSpPr>
            <a:spLocks/>
          </p:cNvSpPr>
          <p:nvPr/>
        </p:nvSpPr>
        <p:spPr bwMode="auto">
          <a:xfrm>
            <a:off x="4715248" y="5778680"/>
            <a:ext cx="184219" cy="184219"/>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14">
            <a:extLst>
              <a:ext uri="{FF2B5EF4-FFF2-40B4-BE49-F238E27FC236}">
                <a16:creationId xmlns:a16="http://schemas.microsoft.com/office/drawing/2014/main" id="{6DCC553E-00E7-9341-8038-86DFA34A7028}"/>
              </a:ext>
            </a:extLst>
          </p:cNvPr>
          <p:cNvSpPr>
            <a:spLocks noEditPoints="1"/>
          </p:cNvSpPr>
          <p:nvPr/>
        </p:nvSpPr>
        <p:spPr bwMode="auto">
          <a:xfrm>
            <a:off x="3104374" y="5032812"/>
            <a:ext cx="251625" cy="250673"/>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14">
            <a:extLst>
              <a:ext uri="{FF2B5EF4-FFF2-40B4-BE49-F238E27FC236}">
                <a16:creationId xmlns:a16="http://schemas.microsoft.com/office/drawing/2014/main" id="{9E6B82A4-1010-1F49-AA31-8EDFCA9F2DA3}"/>
              </a:ext>
            </a:extLst>
          </p:cNvPr>
          <p:cNvSpPr>
            <a:spLocks noEditPoints="1"/>
          </p:cNvSpPr>
          <p:nvPr/>
        </p:nvSpPr>
        <p:spPr bwMode="auto">
          <a:xfrm>
            <a:off x="2777045" y="5215801"/>
            <a:ext cx="419100" cy="417513"/>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14">
            <a:extLst>
              <a:ext uri="{FF2B5EF4-FFF2-40B4-BE49-F238E27FC236}">
                <a16:creationId xmlns:a16="http://schemas.microsoft.com/office/drawing/2014/main" id="{51CD20E1-2B21-4540-9280-26CC21B2209B}"/>
              </a:ext>
            </a:extLst>
          </p:cNvPr>
          <p:cNvSpPr>
            <a:spLocks noEditPoints="1"/>
          </p:cNvSpPr>
          <p:nvPr/>
        </p:nvSpPr>
        <p:spPr bwMode="auto">
          <a:xfrm>
            <a:off x="6326801" y="5896201"/>
            <a:ext cx="267129" cy="266118"/>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24">
            <a:extLst>
              <a:ext uri="{FF2B5EF4-FFF2-40B4-BE49-F238E27FC236}">
                <a16:creationId xmlns:a16="http://schemas.microsoft.com/office/drawing/2014/main" id="{1C287CEA-E150-5648-BC42-A41CB323962E}"/>
              </a:ext>
            </a:extLst>
          </p:cNvPr>
          <p:cNvSpPr>
            <a:spLocks/>
          </p:cNvSpPr>
          <p:nvPr/>
        </p:nvSpPr>
        <p:spPr bwMode="auto">
          <a:xfrm>
            <a:off x="3496905" y="6244762"/>
            <a:ext cx="56714" cy="212109"/>
          </a:xfrm>
          <a:custGeom>
            <a:avLst/>
            <a:gdLst>
              <a:gd name="T0" fmla="*/ 19 w 81"/>
              <a:gd name="T1" fmla="*/ 0 h 302"/>
              <a:gd name="T2" fmla="*/ 19 w 81"/>
              <a:gd name="T3" fmla="*/ 0 h 302"/>
              <a:gd name="T4" fmla="*/ 0 w 81"/>
              <a:gd name="T5" fmla="*/ 19 h 302"/>
              <a:gd name="T6" fmla="*/ 41 w 81"/>
              <a:gd name="T7" fmla="*/ 79 h 302"/>
              <a:gd name="T8" fmla="*/ 55 w 81"/>
              <a:gd name="T9" fmla="*/ 151 h 302"/>
              <a:gd name="T10" fmla="*/ 41 w 81"/>
              <a:gd name="T11" fmla="*/ 222 h 302"/>
              <a:gd name="T12" fmla="*/ 0 w 81"/>
              <a:gd name="T13" fmla="*/ 283 h 302"/>
              <a:gd name="T14" fmla="*/ 19 w 81"/>
              <a:gd name="T15" fmla="*/ 302 h 302"/>
              <a:gd name="T16" fmla="*/ 65 w 81"/>
              <a:gd name="T17" fmla="*/ 233 h 302"/>
              <a:gd name="T18" fmla="*/ 81 w 81"/>
              <a:gd name="T19" fmla="*/ 151 h 302"/>
              <a:gd name="T20" fmla="*/ 65 w 81"/>
              <a:gd name="T21" fmla="*/ 69 h 302"/>
              <a:gd name="T22" fmla="*/ 19 w 81"/>
              <a:gd name="T2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302">
                <a:moveTo>
                  <a:pt x="19" y="0"/>
                </a:moveTo>
                <a:lnTo>
                  <a:pt x="19" y="0"/>
                </a:lnTo>
                <a:lnTo>
                  <a:pt x="0" y="19"/>
                </a:lnTo>
                <a:cubicBezTo>
                  <a:pt x="18" y="37"/>
                  <a:pt x="31" y="57"/>
                  <a:pt x="41" y="79"/>
                </a:cubicBezTo>
                <a:cubicBezTo>
                  <a:pt x="50" y="102"/>
                  <a:pt x="55" y="126"/>
                  <a:pt x="55" y="151"/>
                </a:cubicBezTo>
                <a:cubicBezTo>
                  <a:pt x="55" y="176"/>
                  <a:pt x="50" y="200"/>
                  <a:pt x="41" y="222"/>
                </a:cubicBezTo>
                <a:cubicBezTo>
                  <a:pt x="31" y="245"/>
                  <a:pt x="18" y="265"/>
                  <a:pt x="0" y="283"/>
                </a:cubicBezTo>
                <a:lnTo>
                  <a:pt x="19" y="302"/>
                </a:lnTo>
                <a:cubicBezTo>
                  <a:pt x="39" y="281"/>
                  <a:pt x="55" y="258"/>
                  <a:pt x="65" y="233"/>
                </a:cubicBezTo>
                <a:cubicBezTo>
                  <a:pt x="76" y="207"/>
                  <a:pt x="81" y="180"/>
                  <a:pt x="81" y="151"/>
                </a:cubicBezTo>
                <a:cubicBezTo>
                  <a:pt x="81" y="122"/>
                  <a:pt x="76" y="95"/>
                  <a:pt x="65" y="69"/>
                </a:cubicBezTo>
                <a:cubicBezTo>
                  <a:pt x="55" y="43"/>
                  <a:pt x="39" y="20"/>
                  <a:pt x="19"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25">
            <a:extLst>
              <a:ext uri="{FF2B5EF4-FFF2-40B4-BE49-F238E27FC236}">
                <a16:creationId xmlns:a16="http://schemas.microsoft.com/office/drawing/2014/main" id="{B4E0F991-E4A2-C149-B309-BADFC815BE93}"/>
              </a:ext>
            </a:extLst>
          </p:cNvPr>
          <p:cNvSpPr>
            <a:spLocks/>
          </p:cNvSpPr>
          <p:nvPr/>
        </p:nvSpPr>
        <p:spPr bwMode="auto">
          <a:xfrm>
            <a:off x="3469683" y="6271984"/>
            <a:ext cx="46505" cy="158798"/>
          </a:xfrm>
          <a:custGeom>
            <a:avLst/>
            <a:gdLst>
              <a:gd name="T0" fmla="*/ 39 w 66"/>
              <a:gd name="T1" fmla="*/ 113 h 226"/>
              <a:gd name="T2" fmla="*/ 39 w 66"/>
              <a:gd name="T3" fmla="*/ 113 h 226"/>
              <a:gd name="T4" fmla="*/ 29 w 66"/>
              <a:gd name="T5" fmla="*/ 164 h 226"/>
              <a:gd name="T6" fmla="*/ 0 w 66"/>
              <a:gd name="T7" fmla="*/ 207 h 226"/>
              <a:gd name="T8" fmla="*/ 19 w 66"/>
              <a:gd name="T9" fmla="*/ 226 h 226"/>
              <a:gd name="T10" fmla="*/ 54 w 66"/>
              <a:gd name="T11" fmla="*/ 174 h 226"/>
              <a:gd name="T12" fmla="*/ 66 w 66"/>
              <a:gd name="T13" fmla="*/ 113 h 226"/>
              <a:gd name="T14" fmla="*/ 54 w 66"/>
              <a:gd name="T15" fmla="*/ 52 h 226"/>
              <a:gd name="T16" fmla="*/ 19 w 66"/>
              <a:gd name="T17" fmla="*/ 0 h 226"/>
              <a:gd name="T18" fmla="*/ 0 w 66"/>
              <a:gd name="T19" fmla="*/ 19 h 226"/>
              <a:gd name="T20" fmla="*/ 29 w 66"/>
              <a:gd name="T21" fmla="*/ 62 h 226"/>
              <a:gd name="T22" fmla="*/ 39 w 66"/>
              <a:gd name="T23" fmla="*/ 1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26">
                <a:moveTo>
                  <a:pt x="39" y="113"/>
                </a:moveTo>
                <a:lnTo>
                  <a:pt x="39" y="113"/>
                </a:lnTo>
                <a:cubicBezTo>
                  <a:pt x="39" y="131"/>
                  <a:pt x="36" y="148"/>
                  <a:pt x="29" y="164"/>
                </a:cubicBezTo>
                <a:cubicBezTo>
                  <a:pt x="23" y="180"/>
                  <a:pt x="13" y="194"/>
                  <a:pt x="0" y="207"/>
                </a:cubicBezTo>
                <a:lnTo>
                  <a:pt x="19" y="226"/>
                </a:lnTo>
                <a:cubicBezTo>
                  <a:pt x="34" y="211"/>
                  <a:pt x="46" y="194"/>
                  <a:pt x="54" y="174"/>
                </a:cubicBezTo>
                <a:cubicBezTo>
                  <a:pt x="62" y="155"/>
                  <a:pt x="66" y="134"/>
                  <a:pt x="66" y="113"/>
                </a:cubicBezTo>
                <a:cubicBezTo>
                  <a:pt x="66" y="92"/>
                  <a:pt x="62" y="71"/>
                  <a:pt x="54" y="52"/>
                </a:cubicBezTo>
                <a:cubicBezTo>
                  <a:pt x="46" y="32"/>
                  <a:pt x="34" y="15"/>
                  <a:pt x="19" y="0"/>
                </a:cubicBezTo>
                <a:lnTo>
                  <a:pt x="0" y="19"/>
                </a:lnTo>
                <a:cubicBezTo>
                  <a:pt x="13" y="31"/>
                  <a:pt x="23" y="46"/>
                  <a:pt x="29" y="62"/>
                </a:cubicBezTo>
                <a:cubicBezTo>
                  <a:pt x="36" y="78"/>
                  <a:pt x="39" y="95"/>
                  <a:pt x="39" y="113"/>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26">
            <a:extLst>
              <a:ext uri="{FF2B5EF4-FFF2-40B4-BE49-F238E27FC236}">
                <a16:creationId xmlns:a16="http://schemas.microsoft.com/office/drawing/2014/main" id="{88EBAAF3-11CF-0340-882D-3B6F23E6FB6B}"/>
              </a:ext>
            </a:extLst>
          </p:cNvPr>
          <p:cNvSpPr>
            <a:spLocks/>
          </p:cNvSpPr>
          <p:nvPr/>
        </p:nvSpPr>
        <p:spPr bwMode="auto">
          <a:xfrm>
            <a:off x="3443595" y="6296938"/>
            <a:ext cx="35163" cy="106621"/>
          </a:xfrm>
          <a:custGeom>
            <a:avLst/>
            <a:gdLst>
              <a:gd name="T0" fmla="*/ 0 w 50"/>
              <a:gd name="T1" fmla="*/ 132 h 151"/>
              <a:gd name="T2" fmla="*/ 0 w 50"/>
              <a:gd name="T3" fmla="*/ 132 h 151"/>
              <a:gd name="T4" fmla="*/ 18 w 50"/>
              <a:gd name="T5" fmla="*/ 151 h 151"/>
              <a:gd name="T6" fmla="*/ 42 w 50"/>
              <a:gd name="T7" fmla="*/ 117 h 151"/>
              <a:gd name="T8" fmla="*/ 50 w 50"/>
              <a:gd name="T9" fmla="*/ 76 h 151"/>
              <a:gd name="T10" fmla="*/ 42 w 50"/>
              <a:gd name="T11" fmla="*/ 35 h 151"/>
              <a:gd name="T12" fmla="*/ 18 w 50"/>
              <a:gd name="T13" fmla="*/ 0 h 151"/>
              <a:gd name="T14" fmla="*/ 0 w 50"/>
              <a:gd name="T15" fmla="*/ 19 h 151"/>
              <a:gd name="T16" fmla="*/ 17 w 50"/>
              <a:gd name="T17" fmla="*/ 45 h 151"/>
              <a:gd name="T18" fmla="*/ 23 w 50"/>
              <a:gd name="T19" fmla="*/ 76 h 151"/>
              <a:gd name="T20" fmla="*/ 17 w 50"/>
              <a:gd name="T21" fmla="*/ 106 h 151"/>
              <a:gd name="T22" fmla="*/ 0 w 50"/>
              <a:gd name="T23" fmla="*/ 1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51">
                <a:moveTo>
                  <a:pt x="0" y="132"/>
                </a:moveTo>
                <a:lnTo>
                  <a:pt x="0" y="132"/>
                </a:lnTo>
                <a:lnTo>
                  <a:pt x="18" y="151"/>
                </a:lnTo>
                <a:cubicBezTo>
                  <a:pt x="29" y="141"/>
                  <a:pt x="36" y="130"/>
                  <a:pt x="42" y="117"/>
                </a:cubicBezTo>
                <a:cubicBezTo>
                  <a:pt x="47" y="104"/>
                  <a:pt x="50" y="90"/>
                  <a:pt x="50" y="76"/>
                </a:cubicBezTo>
                <a:cubicBezTo>
                  <a:pt x="50" y="62"/>
                  <a:pt x="47" y="48"/>
                  <a:pt x="42" y="35"/>
                </a:cubicBezTo>
                <a:cubicBezTo>
                  <a:pt x="36" y="22"/>
                  <a:pt x="29" y="10"/>
                  <a:pt x="18" y="0"/>
                </a:cubicBezTo>
                <a:lnTo>
                  <a:pt x="0" y="19"/>
                </a:lnTo>
                <a:cubicBezTo>
                  <a:pt x="7" y="27"/>
                  <a:pt x="13" y="35"/>
                  <a:pt x="17" y="45"/>
                </a:cubicBezTo>
                <a:cubicBezTo>
                  <a:pt x="21" y="55"/>
                  <a:pt x="23" y="65"/>
                  <a:pt x="23" y="76"/>
                </a:cubicBezTo>
                <a:cubicBezTo>
                  <a:pt x="23" y="86"/>
                  <a:pt x="21" y="97"/>
                  <a:pt x="17" y="106"/>
                </a:cubicBezTo>
                <a:cubicBezTo>
                  <a:pt x="13" y="116"/>
                  <a:pt x="7" y="125"/>
                  <a:pt x="0" y="132"/>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224">
            <a:extLst>
              <a:ext uri="{FF2B5EF4-FFF2-40B4-BE49-F238E27FC236}">
                <a16:creationId xmlns:a16="http://schemas.microsoft.com/office/drawing/2014/main" id="{10696796-E3B8-D04C-AB92-55492635B0A3}"/>
              </a:ext>
            </a:extLst>
          </p:cNvPr>
          <p:cNvSpPr>
            <a:spLocks/>
          </p:cNvSpPr>
          <p:nvPr/>
        </p:nvSpPr>
        <p:spPr bwMode="auto">
          <a:xfrm rot="10800000">
            <a:off x="3180424" y="6244762"/>
            <a:ext cx="56714" cy="212109"/>
          </a:xfrm>
          <a:custGeom>
            <a:avLst/>
            <a:gdLst>
              <a:gd name="T0" fmla="*/ 19 w 81"/>
              <a:gd name="T1" fmla="*/ 0 h 302"/>
              <a:gd name="T2" fmla="*/ 19 w 81"/>
              <a:gd name="T3" fmla="*/ 0 h 302"/>
              <a:gd name="T4" fmla="*/ 0 w 81"/>
              <a:gd name="T5" fmla="*/ 19 h 302"/>
              <a:gd name="T6" fmla="*/ 41 w 81"/>
              <a:gd name="T7" fmla="*/ 79 h 302"/>
              <a:gd name="T8" fmla="*/ 55 w 81"/>
              <a:gd name="T9" fmla="*/ 151 h 302"/>
              <a:gd name="T10" fmla="*/ 41 w 81"/>
              <a:gd name="T11" fmla="*/ 222 h 302"/>
              <a:gd name="T12" fmla="*/ 0 w 81"/>
              <a:gd name="T13" fmla="*/ 283 h 302"/>
              <a:gd name="T14" fmla="*/ 19 w 81"/>
              <a:gd name="T15" fmla="*/ 302 h 302"/>
              <a:gd name="T16" fmla="*/ 65 w 81"/>
              <a:gd name="T17" fmla="*/ 233 h 302"/>
              <a:gd name="T18" fmla="*/ 81 w 81"/>
              <a:gd name="T19" fmla="*/ 151 h 302"/>
              <a:gd name="T20" fmla="*/ 65 w 81"/>
              <a:gd name="T21" fmla="*/ 69 h 302"/>
              <a:gd name="T22" fmla="*/ 19 w 81"/>
              <a:gd name="T2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302">
                <a:moveTo>
                  <a:pt x="19" y="0"/>
                </a:moveTo>
                <a:lnTo>
                  <a:pt x="19" y="0"/>
                </a:lnTo>
                <a:lnTo>
                  <a:pt x="0" y="19"/>
                </a:lnTo>
                <a:cubicBezTo>
                  <a:pt x="18" y="37"/>
                  <a:pt x="31" y="57"/>
                  <a:pt x="41" y="79"/>
                </a:cubicBezTo>
                <a:cubicBezTo>
                  <a:pt x="50" y="102"/>
                  <a:pt x="55" y="126"/>
                  <a:pt x="55" y="151"/>
                </a:cubicBezTo>
                <a:cubicBezTo>
                  <a:pt x="55" y="176"/>
                  <a:pt x="50" y="200"/>
                  <a:pt x="41" y="222"/>
                </a:cubicBezTo>
                <a:cubicBezTo>
                  <a:pt x="31" y="245"/>
                  <a:pt x="18" y="265"/>
                  <a:pt x="0" y="283"/>
                </a:cubicBezTo>
                <a:lnTo>
                  <a:pt x="19" y="302"/>
                </a:lnTo>
                <a:cubicBezTo>
                  <a:pt x="39" y="281"/>
                  <a:pt x="55" y="258"/>
                  <a:pt x="65" y="233"/>
                </a:cubicBezTo>
                <a:cubicBezTo>
                  <a:pt x="76" y="207"/>
                  <a:pt x="81" y="180"/>
                  <a:pt x="81" y="151"/>
                </a:cubicBezTo>
                <a:cubicBezTo>
                  <a:pt x="81" y="122"/>
                  <a:pt x="76" y="95"/>
                  <a:pt x="65" y="69"/>
                </a:cubicBezTo>
                <a:cubicBezTo>
                  <a:pt x="55" y="43"/>
                  <a:pt x="39" y="20"/>
                  <a:pt x="19"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25">
            <a:extLst>
              <a:ext uri="{FF2B5EF4-FFF2-40B4-BE49-F238E27FC236}">
                <a16:creationId xmlns:a16="http://schemas.microsoft.com/office/drawing/2014/main" id="{06F92411-D5DE-2F48-884F-C565D1E8F6AC}"/>
              </a:ext>
            </a:extLst>
          </p:cNvPr>
          <p:cNvSpPr>
            <a:spLocks/>
          </p:cNvSpPr>
          <p:nvPr/>
        </p:nvSpPr>
        <p:spPr bwMode="auto">
          <a:xfrm rot="10800000">
            <a:off x="3217855" y="6270851"/>
            <a:ext cx="46505" cy="158798"/>
          </a:xfrm>
          <a:custGeom>
            <a:avLst/>
            <a:gdLst>
              <a:gd name="T0" fmla="*/ 39 w 66"/>
              <a:gd name="T1" fmla="*/ 113 h 226"/>
              <a:gd name="T2" fmla="*/ 39 w 66"/>
              <a:gd name="T3" fmla="*/ 113 h 226"/>
              <a:gd name="T4" fmla="*/ 29 w 66"/>
              <a:gd name="T5" fmla="*/ 164 h 226"/>
              <a:gd name="T6" fmla="*/ 0 w 66"/>
              <a:gd name="T7" fmla="*/ 207 h 226"/>
              <a:gd name="T8" fmla="*/ 19 w 66"/>
              <a:gd name="T9" fmla="*/ 226 h 226"/>
              <a:gd name="T10" fmla="*/ 54 w 66"/>
              <a:gd name="T11" fmla="*/ 174 h 226"/>
              <a:gd name="T12" fmla="*/ 66 w 66"/>
              <a:gd name="T13" fmla="*/ 113 h 226"/>
              <a:gd name="T14" fmla="*/ 54 w 66"/>
              <a:gd name="T15" fmla="*/ 52 h 226"/>
              <a:gd name="T16" fmla="*/ 19 w 66"/>
              <a:gd name="T17" fmla="*/ 0 h 226"/>
              <a:gd name="T18" fmla="*/ 0 w 66"/>
              <a:gd name="T19" fmla="*/ 19 h 226"/>
              <a:gd name="T20" fmla="*/ 29 w 66"/>
              <a:gd name="T21" fmla="*/ 62 h 226"/>
              <a:gd name="T22" fmla="*/ 39 w 66"/>
              <a:gd name="T23" fmla="*/ 1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26">
                <a:moveTo>
                  <a:pt x="39" y="113"/>
                </a:moveTo>
                <a:lnTo>
                  <a:pt x="39" y="113"/>
                </a:lnTo>
                <a:cubicBezTo>
                  <a:pt x="39" y="131"/>
                  <a:pt x="36" y="148"/>
                  <a:pt x="29" y="164"/>
                </a:cubicBezTo>
                <a:cubicBezTo>
                  <a:pt x="23" y="180"/>
                  <a:pt x="13" y="194"/>
                  <a:pt x="0" y="207"/>
                </a:cubicBezTo>
                <a:lnTo>
                  <a:pt x="19" y="226"/>
                </a:lnTo>
                <a:cubicBezTo>
                  <a:pt x="34" y="211"/>
                  <a:pt x="46" y="194"/>
                  <a:pt x="54" y="174"/>
                </a:cubicBezTo>
                <a:cubicBezTo>
                  <a:pt x="62" y="155"/>
                  <a:pt x="66" y="134"/>
                  <a:pt x="66" y="113"/>
                </a:cubicBezTo>
                <a:cubicBezTo>
                  <a:pt x="66" y="92"/>
                  <a:pt x="62" y="71"/>
                  <a:pt x="54" y="52"/>
                </a:cubicBezTo>
                <a:cubicBezTo>
                  <a:pt x="46" y="32"/>
                  <a:pt x="34" y="15"/>
                  <a:pt x="19" y="0"/>
                </a:cubicBezTo>
                <a:lnTo>
                  <a:pt x="0" y="19"/>
                </a:lnTo>
                <a:cubicBezTo>
                  <a:pt x="13" y="31"/>
                  <a:pt x="23" y="46"/>
                  <a:pt x="29" y="62"/>
                </a:cubicBezTo>
                <a:cubicBezTo>
                  <a:pt x="36" y="78"/>
                  <a:pt x="39" y="95"/>
                  <a:pt x="39" y="113"/>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226">
            <a:extLst>
              <a:ext uri="{FF2B5EF4-FFF2-40B4-BE49-F238E27FC236}">
                <a16:creationId xmlns:a16="http://schemas.microsoft.com/office/drawing/2014/main" id="{B110AC84-DA20-584B-BA35-7EBA99C8CE5C}"/>
              </a:ext>
            </a:extLst>
          </p:cNvPr>
          <p:cNvSpPr>
            <a:spLocks/>
          </p:cNvSpPr>
          <p:nvPr/>
        </p:nvSpPr>
        <p:spPr bwMode="auto">
          <a:xfrm rot="10800000">
            <a:off x="3255285" y="6298073"/>
            <a:ext cx="35163" cy="106621"/>
          </a:xfrm>
          <a:custGeom>
            <a:avLst/>
            <a:gdLst>
              <a:gd name="T0" fmla="*/ 0 w 50"/>
              <a:gd name="T1" fmla="*/ 132 h 151"/>
              <a:gd name="T2" fmla="*/ 0 w 50"/>
              <a:gd name="T3" fmla="*/ 132 h 151"/>
              <a:gd name="T4" fmla="*/ 18 w 50"/>
              <a:gd name="T5" fmla="*/ 151 h 151"/>
              <a:gd name="T6" fmla="*/ 42 w 50"/>
              <a:gd name="T7" fmla="*/ 117 h 151"/>
              <a:gd name="T8" fmla="*/ 50 w 50"/>
              <a:gd name="T9" fmla="*/ 76 h 151"/>
              <a:gd name="T10" fmla="*/ 42 w 50"/>
              <a:gd name="T11" fmla="*/ 35 h 151"/>
              <a:gd name="T12" fmla="*/ 18 w 50"/>
              <a:gd name="T13" fmla="*/ 0 h 151"/>
              <a:gd name="T14" fmla="*/ 0 w 50"/>
              <a:gd name="T15" fmla="*/ 19 h 151"/>
              <a:gd name="T16" fmla="*/ 17 w 50"/>
              <a:gd name="T17" fmla="*/ 45 h 151"/>
              <a:gd name="T18" fmla="*/ 23 w 50"/>
              <a:gd name="T19" fmla="*/ 76 h 151"/>
              <a:gd name="T20" fmla="*/ 17 w 50"/>
              <a:gd name="T21" fmla="*/ 106 h 151"/>
              <a:gd name="T22" fmla="*/ 0 w 50"/>
              <a:gd name="T23" fmla="*/ 1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51">
                <a:moveTo>
                  <a:pt x="0" y="132"/>
                </a:moveTo>
                <a:lnTo>
                  <a:pt x="0" y="132"/>
                </a:lnTo>
                <a:lnTo>
                  <a:pt x="18" y="151"/>
                </a:lnTo>
                <a:cubicBezTo>
                  <a:pt x="29" y="141"/>
                  <a:pt x="36" y="130"/>
                  <a:pt x="42" y="117"/>
                </a:cubicBezTo>
                <a:cubicBezTo>
                  <a:pt x="47" y="104"/>
                  <a:pt x="50" y="90"/>
                  <a:pt x="50" y="76"/>
                </a:cubicBezTo>
                <a:cubicBezTo>
                  <a:pt x="50" y="62"/>
                  <a:pt x="47" y="48"/>
                  <a:pt x="42" y="35"/>
                </a:cubicBezTo>
                <a:cubicBezTo>
                  <a:pt x="36" y="22"/>
                  <a:pt x="29" y="10"/>
                  <a:pt x="18" y="0"/>
                </a:cubicBezTo>
                <a:lnTo>
                  <a:pt x="0" y="19"/>
                </a:lnTo>
                <a:cubicBezTo>
                  <a:pt x="7" y="27"/>
                  <a:pt x="13" y="35"/>
                  <a:pt x="17" y="45"/>
                </a:cubicBezTo>
                <a:cubicBezTo>
                  <a:pt x="21" y="55"/>
                  <a:pt x="23" y="65"/>
                  <a:pt x="23" y="76"/>
                </a:cubicBezTo>
                <a:cubicBezTo>
                  <a:pt x="23" y="86"/>
                  <a:pt x="21" y="97"/>
                  <a:pt x="17" y="106"/>
                </a:cubicBezTo>
                <a:cubicBezTo>
                  <a:pt x="13" y="116"/>
                  <a:pt x="7" y="125"/>
                  <a:pt x="0" y="132"/>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14">
            <a:extLst>
              <a:ext uri="{FF2B5EF4-FFF2-40B4-BE49-F238E27FC236}">
                <a16:creationId xmlns:a16="http://schemas.microsoft.com/office/drawing/2014/main" id="{1B3276BF-DB1E-9346-8008-A5D60F9A5123}"/>
              </a:ext>
            </a:extLst>
          </p:cNvPr>
          <p:cNvSpPr>
            <a:spLocks noEditPoints="1"/>
          </p:cNvSpPr>
          <p:nvPr/>
        </p:nvSpPr>
        <p:spPr bwMode="auto">
          <a:xfrm>
            <a:off x="9421479" y="5032812"/>
            <a:ext cx="267129" cy="266118"/>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60" name="Group 159">
            <a:extLst>
              <a:ext uri="{FF2B5EF4-FFF2-40B4-BE49-F238E27FC236}">
                <a16:creationId xmlns:a16="http://schemas.microsoft.com/office/drawing/2014/main" id="{46E58B54-7274-924B-9A98-F45E57142CEF}"/>
              </a:ext>
            </a:extLst>
          </p:cNvPr>
          <p:cNvGrpSpPr/>
          <p:nvPr/>
        </p:nvGrpSpPr>
        <p:grpSpPr>
          <a:xfrm>
            <a:off x="2192172" y="276720"/>
            <a:ext cx="295169" cy="295169"/>
            <a:chOff x="2192172" y="276720"/>
            <a:chExt cx="295169" cy="295169"/>
          </a:xfrm>
        </p:grpSpPr>
        <p:sp>
          <p:nvSpPr>
            <p:cNvPr id="161" name="Oval 160">
              <a:extLst>
                <a:ext uri="{FF2B5EF4-FFF2-40B4-BE49-F238E27FC236}">
                  <a16:creationId xmlns:a16="http://schemas.microsoft.com/office/drawing/2014/main" id="{61E43145-1A61-F143-A403-356EE248244F}"/>
                </a:ext>
              </a:extLst>
            </p:cNvPr>
            <p:cNvSpPr/>
            <p:nvPr/>
          </p:nvSpPr>
          <p:spPr bwMode="auto">
            <a:xfrm>
              <a:off x="2192172" y="276720"/>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62" name="Group 26">
              <a:extLst>
                <a:ext uri="{FF2B5EF4-FFF2-40B4-BE49-F238E27FC236}">
                  <a16:creationId xmlns:a16="http://schemas.microsoft.com/office/drawing/2014/main" id="{1CCA5910-148F-6E41-B478-C9E347AA79E3}"/>
                </a:ext>
              </a:extLst>
            </p:cNvPr>
            <p:cNvGrpSpPr>
              <a:grpSpLocks noChangeAspect="1"/>
            </p:cNvGrpSpPr>
            <p:nvPr/>
          </p:nvGrpSpPr>
          <p:grpSpPr bwMode="auto">
            <a:xfrm>
              <a:off x="2260453" y="348791"/>
              <a:ext cx="182053" cy="159793"/>
              <a:chOff x="3291" y="834"/>
              <a:chExt cx="229" cy="201"/>
            </a:xfrm>
            <a:solidFill>
              <a:schemeClr val="bg1"/>
            </a:solidFill>
          </p:grpSpPr>
          <p:sp>
            <p:nvSpPr>
              <p:cNvPr id="163" name="Freeform 27">
                <a:extLst>
                  <a:ext uri="{FF2B5EF4-FFF2-40B4-BE49-F238E27FC236}">
                    <a16:creationId xmlns:a16="http://schemas.microsoft.com/office/drawing/2014/main" id="{38323A05-0A94-6947-8E94-86D3A50B47B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8">
                <a:extLst>
                  <a:ext uri="{FF2B5EF4-FFF2-40B4-BE49-F238E27FC236}">
                    <a16:creationId xmlns:a16="http://schemas.microsoft.com/office/drawing/2014/main" id="{CB320D0B-F640-6D4C-A6B0-CABA80866475}"/>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9">
                <a:extLst>
                  <a:ext uri="{FF2B5EF4-FFF2-40B4-BE49-F238E27FC236}">
                    <a16:creationId xmlns:a16="http://schemas.microsoft.com/office/drawing/2014/main" id="{0547B2C6-94BE-F845-9E16-06C789B8EEB5}"/>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0">
                <a:extLst>
                  <a:ext uri="{FF2B5EF4-FFF2-40B4-BE49-F238E27FC236}">
                    <a16:creationId xmlns:a16="http://schemas.microsoft.com/office/drawing/2014/main" id="{353762EA-4ACD-6146-8BE5-F151FD1C2B35}"/>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1">
                <a:extLst>
                  <a:ext uri="{FF2B5EF4-FFF2-40B4-BE49-F238E27FC236}">
                    <a16:creationId xmlns:a16="http://schemas.microsoft.com/office/drawing/2014/main" id="{70B642FB-E389-8045-ABDF-6E9E6AE4BF38}"/>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32">
                <a:extLst>
                  <a:ext uri="{FF2B5EF4-FFF2-40B4-BE49-F238E27FC236}">
                    <a16:creationId xmlns:a16="http://schemas.microsoft.com/office/drawing/2014/main" id="{F8DE23D1-28DE-8146-B05C-9DF71B3F4322}"/>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82" name="Group 181">
            <a:extLst>
              <a:ext uri="{FF2B5EF4-FFF2-40B4-BE49-F238E27FC236}">
                <a16:creationId xmlns:a16="http://schemas.microsoft.com/office/drawing/2014/main" id="{73FB9988-0FEF-C84D-A2D2-5F64A64C04A7}"/>
              </a:ext>
            </a:extLst>
          </p:cNvPr>
          <p:cNvGrpSpPr/>
          <p:nvPr/>
        </p:nvGrpSpPr>
        <p:grpSpPr>
          <a:xfrm>
            <a:off x="1354764" y="271588"/>
            <a:ext cx="295169" cy="295169"/>
            <a:chOff x="1354764" y="271588"/>
            <a:chExt cx="295169" cy="295169"/>
          </a:xfrm>
        </p:grpSpPr>
        <p:sp>
          <p:nvSpPr>
            <p:cNvPr id="183" name="Oval 182">
              <a:extLst>
                <a:ext uri="{FF2B5EF4-FFF2-40B4-BE49-F238E27FC236}">
                  <a16:creationId xmlns:a16="http://schemas.microsoft.com/office/drawing/2014/main" id="{A4F58218-D9DE-614A-AE3E-68526A1BF02F}"/>
                </a:ext>
              </a:extLst>
            </p:cNvPr>
            <p:cNvSpPr/>
            <p:nvPr/>
          </p:nvSpPr>
          <p:spPr bwMode="auto">
            <a:xfrm>
              <a:off x="1354764" y="271588"/>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84" name="Group 139">
              <a:extLst>
                <a:ext uri="{FF2B5EF4-FFF2-40B4-BE49-F238E27FC236}">
                  <a16:creationId xmlns:a16="http://schemas.microsoft.com/office/drawing/2014/main" id="{BB86AC4F-9B10-2C41-8D4B-563FBF00B2B9}"/>
                </a:ext>
              </a:extLst>
            </p:cNvPr>
            <p:cNvGrpSpPr>
              <a:grpSpLocks noChangeAspect="1"/>
            </p:cNvGrpSpPr>
            <p:nvPr/>
          </p:nvGrpSpPr>
          <p:grpSpPr bwMode="auto">
            <a:xfrm>
              <a:off x="1436342" y="366165"/>
              <a:ext cx="139790" cy="129200"/>
              <a:chOff x="6739" y="2085"/>
              <a:chExt cx="264" cy="244"/>
            </a:xfrm>
          </p:grpSpPr>
          <p:sp>
            <p:nvSpPr>
              <p:cNvPr id="185" name="Freeform 140">
                <a:extLst>
                  <a:ext uri="{FF2B5EF4-FFF2-40B4-BE49-F238E27FC236}">
                    <a16:creationId xmlns:a16="http://schemas.microsoft.com/office/drawing/2014/main" id="{AE9F72F5-1759-F141-8167-04AE768F8A86}"/>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41">
                <a:extLst>
                  <a:ext uri="{FF2B5EF4-FFF2-40B4-BE49-F238E27FC236}">
                    <a16:creationId xmlns:a16="http://schemas.microsoft.com/office/drawing/2014/main" id="{9442BFCC-5D96-784C-A799-9DA8198A298F}"/>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42">
                <a:extLst>
                  <a:ext uri="{FF2B5EF4-FFF2-40B4-BE49-F238E27FC236}">
                    <a16:creationId xmlns:a16="http://schemas.microsoft.com/office/drawing/2014/main" id="{6EB70D6B-820B-514C-8674-B9B6B079AF51}"/>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43">
                <a:extLst>
                  <a:ext uri="{FF2B5EF4-FFF2-40B4-BE49-F238E27FC236}">
                    <a16:creationId xmlns:a16="http://schemas.microsoft.com/office/drawing/2014/main" id="{29183E71-466C-E348-A2AB-F4698822FCD5}"/>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89" name="Group 188">
            <a:extLst>
              <a:ext uri="{FF2B5EF4-FFF2-40B4-BE49-F238E27FC236}">
                <a16:creationId xmlns:a16="http://schemas.microsoft.com/office/drawing/2014/main" id="{D5986D65-1E62-FB42-9D56-08756C5FF928}"/>
              </a:ext>
            </a:extLst>
          </p:cNvPr>
          <p:cNvGrpSpPr/>
          <p:nvPr/>
        </p:nvGrpSpPr>
        <p:grpSpPr>
          <a:xfrm>
            <a:off x="514533" y="271760"/>
            <a:ext cx="295169" cy="295169"/>
            <a:chOff x="514533" y="271760"/>
            <a:chExt cx="295169" cy="295169"/>
          </a:xfrm>
        </p:grpSpPr>
        <p:sp>
          <p:nvSpPr>
            <p:cNvPr id="190" name="Oval 189">
              <a:extLst>
                <a:ext uri="{FF2B5EF4-FFF2-40B4-BE49-F238E27FC236}">
                  <a16:creationId xmlns:a16="http://schemas.microsoft.com/office/drawing/2014/main" id="{E1AC4378-86F6-B847-A692-E020AF972DE7}"/>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rgbClr val="000000"/>
                </a:solidFill>
                <a:ea typeface="Segoe UI" pitchFamily="34" charset="0"/>
                <a:cs typeface="Segoe UI" pitchFamily="34" charset="0"/>
              </a:endParaRPr>
            </a:p>
          </p:txBody>
        </p:sp>
        <p:sp>
          <p:nvSpPr>
            <p:cNvPr id="191" name="Freeform: Shape 80">
              <a:extLst>
                <a:ext uri="{FF2B5EF4-FFF2-40B4-BE49-F238E27FC236}">
                  <a16:creationId xmlns:a16="http://schemas.microsoft.com/office/drawing/2014/main" id="{004B4615-E097-0A4A-9AA9-0533620F682C}"/>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sp>
        <p:nvSpPr>
          <p:cNvPr id="220" name="Oval 219">
            <a:extLst>
              <a:ext uri="{FF2B5EF4-FFF2-40B4-BE49-F238E27FC236}">
                <a16:creationId xmlns:a16="http://schemas.microsoft.com/office/drawing/2014/main" id="{20A3E8F1-9EED-3244-9C31-995E061402BE}"/>
              </a:ext>
            </a:extLst>
          </p:cNvPr>
          <p:cNvSpPr/>
          <p:nvPr/>
        </p:nvSpPr>
        <p:spPr bwMode="auto">
          <a:xfrm rot="18000000">
            <a:off x="7009799" y="4981506"/>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1" name="Freeform 119">
            <a:extLst>
              <a:ext uri="{FF2B5EF4-FFF2-40B4-BE49-F238E27FC236}">
                <a16:creationId xmlns:a16="http://schemas.microsoft.com/office/drawing/2014/main" id="{AB35810E-9635-8646-8C95-7CAAF920306B}"/>
              </a:ext>
            </a:extLst>
          </p:cNvPr>
          <p:cNvSpPr>
            <a:spLocks/>
          </p:cNvSpPr>
          <p:nvPr/>
        </p:nvSpPr>
        <p:spPr bwMode="auto">
          <a:xfrm>
            <a:off x="7371864" y="5323514"/>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120">
            <a:extLst>
              <a:ext uri="{FF2B5EF4-FFF2-40B4-BE49-F238E27FC236}">
                <a16:creationId xmlns:a16="http://schemas.microsoft.com/office/drawing/2014/main" id="{B77B385E-1301-E349-9865-C0817048CD6E}"/>
              </a:ext>
            </a:extLst>
          </p:cNvPr>
          <p:cNvSpPr>
            <a:spLocks/>
          </p:cNvSpPr>
          <p:nvPr/>
        </p:nvSpPr>
        <p:spPr bwMode="auto">
          <a:xfrm>
            <a:off x="7956280" y="5863879"/>
            <a:ext cx="140310" cy="140310"/>
          </a:xfrm>
          <a:custGeom>
            <a:avLst/>
            <a:gdLst>
              <a:gd name="T0" fmla="*/ 30 w 61"/>
              <a:gd name="T1" fmla="*/ 60 h 60"/>
              <a:gd name="T2" fmla="*/ 30 w 61"/>
              <a:gd name="T3" fmla="*/ 60 h 60"/>
              <a:gd name="T4" fmla="*/ 27 w 61"/>
              <a:gd name="T5" fmla="*/ 57 h 60"/>
              <a:gd name="T6" fmla="*/ 24 w 61"/>
              <a:gd name="T7" fmla="*/ 46 h 60"/>
              <a:gd name="T8" fmla="*/ 20 w 61"/>
              <a:gd name="T9" fmla="*/ 40 h 60"/>
              <a:gd name="T10" fmla="*/ 14 w 61"/>
              <a:gd name="T11" fmla="*/ 36 h 60"/>
              <a:gd name="T12" fmla="*/ 3 w 61"/>
              <a:gd name="T13" fmla="*/ 33 h 60"/>
              <a:gd name="T14" fmla="*/ 0 w 61"/>
              <a:gd name="T15" fmla="*/ 30 h 60"/>
              <a:gd name="T16" fmla="*/ 3 w 61"/>
              <a:gd name="T17" fmla="*/ 26 h 60"/>
              <a:gd name="T18" fmla="*/ 14 w 61"/>
              <a:gd name="T19" fmla="*/ 23 h 60"/>
              <a:gd name="T20" fmla="*/ 20 w 61"/>
              <a:gd name="T21" fmla="*/ 19 h 60"/>
              <a:gd name="T22" fmla="*/ 24 w 61"/>
              <a:gd name="T23" fmla="*/ 13 h 60"/>
              <a:gd name="T24" fmla="*/ 27 w 61"/>
              <a:gd name="T25" fmla="*/ 3 h 60"/>
              <a:gd name="T26" fmla="*/ 30 w 61"/>
              <a:gd name="T27" fmla="*/ 0 h 60"/>
              <a:gd name="T28" fmla="*/ 34 w 61"/>
              <a:gd name="T29" fmla="*/ 3 h 60"/>
              <a:gd name="T30" fmla="*/ 37 w 61"/>
              <a:gd name="T31" fmla="*/ 13 h 60"/>
              <a:gd name="T32" fmla="*/ 41 w 61"/>
              <a:gd name="T33" fmla="*/ 19 h 60"/>
              <a:gd name="T34" fmla="*/ 47 w 61"/>
              <a:gd name="T35" fmla="*/ 23 h 60"/>
              <a:gd name="T36" fmla="*/ 58 w 61"/>
              <a:gd name="T37" fmla="*/ 26 h 60"/>
              <a:gd name="T38" fmla="*/ 61 w 61"/>
              <a:gd name="T39" fmla="*/ 30 h 60"/>
              <a:gd name="T40" fmla="*/ 58 w 61"/>
              <a:gd name="T41" fmla="*/ 33 h 60"/>
              <a:gd name="T42" fmla="*/ 47 w 61"/>
              <a:gd name="T43" fmla="*/ 36 h 60"/>
              <a:gd name="T44" fmla="*/ 41 w 61"/>
              <a:gd name="T45" fmla="*/ 40 h 60"/>
              <a:gd name="T46" fmla="*/ 37 w 61"/>
              <a:gd name="T47" fmla="*/ 46 h 60"/>
              <a:gd name="T48" fmla="*/ 34 w 61"/>
              <a:gd name="T49" fmla="*/ 57 h 60"/>
              <a:gd name="T50" fmla="*/ 30 w 61"/>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0">
                <a:moveTo>
                  <a:pt x="30" y="60"/>
                </a:moveTo>
                <a:lnTo>
                  <a:pt x="30" y="60"/>
                </a:lnTo>
                <a:cubicBezTo>
                  <a:pt x="29" y="60"/>
                  <a:pt x="27" y="59"/>
                  <a:pt x="27" y="57"/>
                </a:cubicBezTo>
                <a:cubicBezTo>
                  <a:pt x="26" y="53"/>
                  <a:pt x="25" y="49"/>
                  <a:pt x="24" y="46"/>
                </a:cubicBezTo>
                <a:cubicBezTo>
                  <a:pt x="23" y="44"/>
                  <a:pt x="22" y="41"/>
                  <a:pt x="20" y="40"/>
                </a:cubicBezTo>
                <a:cubicBezTo>
                  <a:pt x="19" y="38"/>
                  <a:pt x="16" y="37"/>
                  <a:pt x="14" y="36"/>
                </a:cubicBezTo>
                <a:cubicBezTo>
                  <a:pt x="11" y="35"/>
                  <a:pt x="7" y="34"/>
                  <a:pt x="3" y="33"/>
                </a:cubicBezTo>
                <a:cubicBezTo>
                  <a:pt x="1" y="33"/>
                  <a:pt x="0" y="31"/>
                  <a:pt x="0" y="30"/>
                </a:cubicBezTo>
                <a:cubicBezTo>
                  <a:pt x="0" y="28"/>
                  <a:pt x="1" y="27"/>
                  <a:pt x="3" y="26"/>
                </a:cubicBezTo>
                <a:cubicBezTo>
                  <a:pt x="7" y="25"/>
                  <a:pt x="11" y="24"/>
                  <a:pt x="14" y="23"/>
                </a:cubicBezTo>
                <a:cubicBezTo>
                  <a:pt x="16" y="22"/>
                  <a:pt x="19" y="21"/>
                  <a:pt x="20" y="19"/>
                </a:cubicBezTo>
                <a:cubicBezTo>
                  <a:pt x="22" y="18"/>
                  <a:pt x="23" y="16"/>
                  <a:pt x="24" y="13"/>
                </a:cubicBezTo>
                <a:cubicBezTo>
                  <a:pt x="25" y="10"/>
                  <a:pt x="26" y="6"/>
                  <a:pt x="27" y="3"/>
                </a:cubicBezTo>
                <a:cubicBezTo>
                  <a:pt x="27" y="1"/>
                  <a:pt x="29" y="0"/>
                  <a:pt x="30" y="0"/>
                </a:cubicBezTo>
                <a:cubicBezTo>
                  <a:pt x="32" y="0"/>
                  <a:pt x="33" y="1"/>
                  <a:pt x="34" y="3"/>
                </a:cubicBezTo>
                <a:cubicBezTo>
                  <a:pt x="35" y="6"/>
                  <a:pt x="36" y="10"/>
                  <a:pt x="37" y="13"/>
                </a:cubicBezTo>
                <a:cubicBezTo>
                  <a:pt x="38" y="16"/>
                  <a:pt x="39" y="18"/>
                  <a:pt x="41" y="19"/>
                </a:cubicBezTo>
                <a:cubicBezTo>
                  <a:pt x="42" y="21"/>
                  <a:pt x="44" y="22"/>
                  <a:pt x="47" y="23"/>
                </a:cubicBezTo>
                <a:cubicBezTo>
                  <a:pt x="50" y="24"/>
                  <a:pt x="54" y="25"/>
                  <a:pt x="58" y="26"/>
                </a:cubicBezTo>
                <a:cubicBezTo>
                  <a:pt x="60" y="27"/>
                  <a:pt x="61" y="28"/>
                  <a:pt x="61" y="30"/>
                </a:cubicBezTo>
                <a:cubicBezTo>
                  <a:pt x="61" y="31"/>
                  <a:pt x="60" y="33"/>
                  <a:pt x="58" y="33"/>
                </a:cubicBezTo>
                <a:cubicBezTo>
                  <a:pt x="54" y="34"/>
                  <a:pt x="50" y="35"/>
                  <a:pt x="47" y="36"/>
                </a:cubicBezTo>
                <a:cubicBezTo>
                  <a:pt x="44" y="37"/>
                  <a:pt x="42" y="38"/>
                  <a:pt x="41" y="40"/>
                </a:cubicBezTo>
                <a:cubicBezTo>
                  <a:pt x="39" y="41"/>
                  <a:pt x="38" y="44"/>
                  <a:pt x="37" y="46"/>
                </a:cubicBezTo>
                <a:cubicBezTo>
                  <a:pt x="36" y="49"/>
                  <a:pt x="35" y="53"/>
                  <a:pt x="34" y="57"/>
                </a:cubicBezTo>
                <a:cubicBezTo>
                  <a:pt x="33" y="59"/>
                  <a:pt x="32" y="60"/>
                  <a:pt x="30"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119">
            <a:extLst>
              <a:ext uri="{FF2B5EF4-FFF2-40B4-BE49-F238E27FC236}">
                <a16:creationId xmlns:a16="http://schemas.microsoft.com/office/drawing/2014/main" id="{FF2BC20D-CA72-1C4F-A053-4D69177BD516}"/>
              </a:ext>
            </a:extLst>
          </p:cNvPr>
          <p:cNvSpPr>
            <a:spLocks/>
          </p:cNvSpPr>
          <p:nvPr/>
        </p:nvSpPr>
        <p:spPr bwMode="auto">
          <a:xfrm>
            <a:off x="7204932" y="5740328"/>
            <a:ext cx="144102" cy="140310"/>
          </a:xfrm>
          <a:custGeom>
            <a:avLst/>
            <a:gdLst>
              <a:gd name="T0" fmla="*/ 31 w 62"/>
              <a:gd name="T1" fmla="*/ 60 h 60"/>
              <a:gd name="T2" fmla="*/ 31 w 62"/>
              <a:gd name="T3" fmla="*/ 60 h 60"/>
              <a:gd name="T4" fmla="*/ 28 w 62"/>
              <a:gd name="T5" fmla="*/ 57 h 60"/>
              <a:gd name="T6" fmla="*/ 25 w 62"/>
              <a:gd name="T7" fmla="*/ 46 h 60"/>
              <a:gd name="T8" fmla="*/ 21 w 62"/>
              <a:gd name="T9" fmla="*/ 40 h 60"/>
              <a:gd name="T10" fmla="*/ 14 w 62"/>
              <a:gd name="T11" fmla="*/ 36 h 60"/>
              <a:gd name="T12" fmla="*/ 3 w 62"/>
              <a:gd name="T13" fmla="*/ 33 h 60"/>
              <a:gd name="T14" fmla="*/ 0 w 62"/>
              <a:gd name="T15" fmla="*/ 30 h 60"/>
              <a:gd name="T16" fmla="*/ 3 w 62"/>
              <a:gd name="T17" fmla="*/ 26 h 60"/>
              <a:gd name="T18" fmla="*/ 14 w 62"/>
              <a:gd name="T19" fmla="*/ 23 h 60"/>
              <a:gd name="T20" fmla="*/ 21 w 62"/>
              <a:gd name="T21" fmla="*/ 19 h 60"/>
              <a:gd name="T22" fmla="*/ 25 w 62"/>
              <a:gd name="T23" fmla="*/ 13 h 60"/>
              <a:gd name="T24" fmla="*/ 28 w 62"/>
              <a:gd name="T25" fmla="*/ 3 h 60"/>
              <a:gd name="T26" fmla="*/ 31 w 62"/>
              <a:gd name="T27" fmla="*/ 0 h 60"/>
              <a:gd name="T28" fmla="*/ 34 w 62"/>
              <a:gd name="T29" fmla="*/ 3 h 60"/>
              <a:gd name="T30" fmla="*/ 37 w 62"/>
              <a:gd name="T31" fmla="*/ 13 h 60"/>
              <a:gd name="T32" fmla="*/ 41 w 62"/>
              <a:gd name="T33" fmla="*/ 19 h 60"/>
              <a:gd name="T34" fmla="*/ 48 w 62"/>
              <a:gd name="T35" fmla="*/ 23 h 60"/>
              <a:gd name="T36" fmla="*/ 59 w 62"/>
              <a:gd name="T37" fmla="*/ 26 h 60"/>
              <a:gd name="T38" fmla="*/ 62 w 62"/>
              <a:gd name="T39" fmla="*/ 30 h 60"/>
              <a:gd name="T40" fmla="*/ 59 w 62"/>
              <a:gd name="T41" fmla="*/ 33 h 60"/>
              <a:gd name="T42" fmla="*/ 48 w 62"/>
              <a:gd name="T43" fmla="*/ 36 h 60"/>
              <a:gd name="T44" fmla="*/ 41 w 62"/>
              <a:gd name="T45" fmla="*/ 40 h 60"/>
              <a:gd name="T46" fmla="*/ 37 w 62"/>
              <a:gd name="T47" fmla="*/ 46 h 60"/>
              <a:gd name="T48" fmla="*/ 34 w 62"/>
              <a:gd name="T49" fmla="*/ 57 h 60"/>
              <a:gd name="T50" fmla="*/ 31 w 62"/>
              <a:gd name="T5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0">
                <a:moveTo>
                  <a:pt x="31" y="60"/>
                </a:moveTo>
                <a:lnTo>
                  <a:pt x="31" y="60"/>
                </a:lnTo>
                <a:cubicBezTo>
                  <a:pt x="29" y="60"/>
                  <a:pt x="28" y="59"/>
                  <a:pt x="28" y="57"/>
                </a:cubicBezTo>
                <a:cubicBezTo>
                  <a:pt x="27" y="53"/>
                  <a:pt x="26" y="49"/>
                  <a:pt x="25" y="46"/>
                </a:cubicBezTo>
                <a:cubicBezTo>
                  <a:pt x="24" y="44"/>
                  <a:pt x="22" y="41"/>
                  <a:pt x="21" y="40"/>
                </a:cubicBezTo>
                <a:cubicBezTo>
                  <a:pt x="19" y="38"/>
                  <a:pt x="17" y="37"/>
                  <a:pt x="14" y="36"/>
                </a:cubicBezTo>
                <a:cubicBezTo>
                  <a:pt x="11" y="35"/>
                  <a:pt x="8" y="34"/>
                  <a:pt x="3" y="33"/>
                </a:cubicBezTo>
                <a:cubicBezTo>
                  <a:pt x="1" y="33"/>
                  <a:pt x="0" y="31"/>
                  <a:pt x="0" y="30"/>
                </a:cubicBezTo>
                <a:cubicBezTo>
                  <a:pt x="0" y="28"/>
                  <a:pt x="1" y="27"/>
                  <a:pt x="3" y="26"/>
                </a:cubicBezTo>
                <a:cubicBezTo>
                  <a:pt x="8" y="25"/>
                  <a:pt x="11" y="24"/>
                  <a:pt x="14" y="23"/>
                </a:cubicBezTo>
                <a:cubicBezTo>
                  <a:pt x="17" y="22"/>
                  <a:pt x="19" y="21"/>
                  <a:pt x="21" y="19"/>
                </a:cubicBezTo>
                <a:cubicBezTo>
                  <a:pt x="22" y="18"/>
                  <a:pt x="24" y="16"/>
                  <a:pt x="25" y="13"/>
                </a:cubicBezTo>
                <a:cubicBezTo>
                  <a:pt x="26" y="10"/>
                  <a:pt x="27" y="6"/>
                  <a:pt x="28" y="3"/>
                </a:cubicBezTo>
                <a:cubicBezTo>
                  <a:pt x="28" y="1"/>
                  <a:pt x="29" y="0"/>
                  <a:pt x="31" y="0"/>
                </a:cubicBezTo>
                <a:cubicBezTo>
                  <a:pt x="33" y="0"/>
                  <a:pt x="34" y="1"/>
                  <a:pt x="34" y="3"/>
                </a:cubicBezTo>
                <a:cubicBezTo>
                  <a:pt x="35" y="6"/>
                  <a:pt x="36" y="10"/>
                  <a:pt x="37" y="13"/>
                </a:cubicBezTo>
                <a:cubicBezTo>
                  <a:pt x="38" y="16"/>
                  <a:pt x="39" y="18"/>
                  <a:pt x="41" y="19"/>
                </a:cubicBezTo>
                <a:cubicBezTo>
                  <a:pt x="43" y="21"/>
                  <a:pt x="45" y="22"/>
                  <a:pt x="48" y="23"/>
                </a:cubicBezTo>
                <a:cubicBezTo>
                  <a:pt x="51" y="24"/>
                  <a:pt x="54" y="25"/>
                  <a:pt x="59" y="26"/>
                </a:cubicBezTo>
                <a:cubicBezTo>
                  <a:pt x="61" y="27"/>
                  <a:pt x="62" y="28"/>
                  <a:pt x="62" y="30"/>
                </a:cubicBezTo>
                <a:cubicBezTo>
                  <a:pt x="62" y="31"/>
                  <a:pt x="61" y="33"/>
                  <a:pt x="59" y="33"/>
                </a:cubicBezTo>
                <a:cubicBezTo>
                  <a:pt x="54" y="34"/>
                  <a:pt x="51" y="35"/>
                  <a:pt x="48" y="36"/>
                </a:cubicBezTo>
                <a:cubicBezTo>
                  <a:pt x="45" y="37"/>
                  <a:pt x="43" y="38"/>
                  <a:pt x="41" y="40"/>
                </a:cubicBezTo>
                <a:cubicBezTo>
                  <a:pt x="39" y="41"/>
                  <a:pt x="38" y="44"/>
                  <a:pt x="37" y="46"/>
                </a:cubicBezTo>
                <a:cubicBezTo>
                  <a:pt x="36" y="49"/>
                  <a:pt x="35" y="53"/>
                  <a:pt x="34" y="57"/>
                </a:cubicBezTo>
                <a:cubicBezTo>
                  <a:pt x="34" y="59"/>
                  <a:pt x="33" y="60"/>
                  <a:pt x="31" y="60"/>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50" name="Group 52">
            <a:extLst>
              <a:ext uri="{FF2B5EF4-FFF2-40B4-BE49-F238E27FC236}">
                <a16:creationId xmlns:a16="http://schemas.microsoft.com/office/drawing/2014/main" id="{026E0229-9522-434E-9267-2F6A2879B131}"/>
              </a:ext>
            </a:extLst>
          </p:cNvPr>
          <p:cNvGrpSpPr>
            <a:grpSpLocks noChangeAspect="1"/>
          </p:cNvGrpSpPr>
          <p:nvPr/>
        </p:nvGrpSpPr>
        <p:grpSpPr bwMode="auto">
          <a:xfrm>
            <a:off x="7443915" y="5449992"/>
            <a:ext cx="495300" cy="495300"/>
            <a:chOff x="3411" y="999"/>
            <a:chExt cx="312" cy="312"/>
          </a:xfrm>
          <a:solidFill>
            <a:srgbClr val="C1C1C1"/>
          </a:solidFill>
        </p:grpSpPr>
        <p:sp>
          <p:nvSpPr>
            <p:cNvPr id="276" name="Freeform 55">
              <a:extLst>
                <a:ext uri="{FF2B5EF4-FFF2-40B4-BE49-F238E27FC236}">
                  <a16:creationId xmlns:a16="http://schemas.microsoft.com/office/drawing/2014/main" id="{B1832352-0F4A-984E-A871-519F96FA93EA}"/>
                </a:ext>
              </a:extLst>
            </p:cNvPr>
            <p:cNvSpPr>
              <a:spLocks/>
            </p:cNvSpPr>
            <p:nvPr/>
          </p:nvSpPr>
          <p:spPr bwMode="auto">
            <a:xfrm>
              <a:off x="3411" y="999"/>
              <a:ext cx="312" cy="312"/>
            </a:xfrm>
            <a:custGeom>
              <a:avLst/>
              <a:gdLst>
                <a:gd name="T0" fmla="*/ 683 w 1365"/>
                <a:gd name="T1" fmla="*/ 1365 h 1365"/>
                <a:gd name="T2" fmla="*/ 0 w 1365"/>
                <a:gd name="T3" fmla="*/ 683 h 1365"/>
                <a:gd name="T4" fmla="*/ 683 w 1365"/>
                <a:gd name="T5" fmla="*/ 0 h 1365"/>
                <a:gd name="T6" fmla="*/ 1281 w 1365"/>
                <a:gd name="T7" fmla="*/ 353 h 1365"/>
                <a:gd name="T8" fmla="*/ 1312 w 1365"/>
                <a:gd name="T9" fmla="*/ 409 h 1365"/>
                <a:gd name="T10" fmla="*/ 1200 w 1365"/>
                <a:gd name="T11" fmla="*/ 471 h 1365"/>
                <a:gd name="T12" fmla="*/ 1169 w 1365"/>
                <a:gd name="T13" fmla="*/ 415 h 1365"/>
                <a:gd name="T14" fmla="*/ 683 w 1365"/>
                <a:gd name="T15" fmla="*/ 128 h 1365"/>
                <a:gd name="T16" fmla="*/ 128 w 1365"/>
                <a:gd name="T17" fmla="*/ 683 h 1365"/>
                <a:gd name="T18" fmla="*/ 683 w 1365"/>
                <a:gd name="T19" fmla="*/ 1237 h 1365"/>
                <a:gd name="T20" fmla="*/ 1237 w 1365"/>
                <a:gd name="T21" fmla="*/ 683 h 1365"/>
                <a:gd name="T22" fmla="*/ 1237 w 1365"/>
                <a:gd name="T23" fmla="*/ 683 h 1365"/>
                <a:gd name="T24" fmla="*/ 1365 w 1365"/>
                <a:gd name="T25" fmla="*/ 683 h 1365"/>
                <a:gd name="T26" fmla="*/ 1365 w 1365"/>
                <a:gd name="T27" fmla="*/ 683 h 1365"/>
                <a:gd name="T28" fmla="*/ 683 w 1365"/>
                <a:gd name="T29"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5" h="1365">
                  <a:moveTo>
                    <a:pt x="683" y="1365"/>
                  </a:moveTo>
                  <a:cubicBezTo>
                    <a:pt x="307" y="1365"/>
                    <a:pt x="0" y="1059"/>
                    <a:pt x="0" y="683"/>
                  </a:cubicBezTo>
                  <a:cubicBezTo>
                    <a:pt x="0" y="306"/>
                    <a:pt x="307" y="0"/>
                    <a:pt x="683" y="0"/>
                  </a:cubicBezTo>
                  <a:cubicBezTo>
                    <a:pt x="931" y="0"/>
                    <a:pt x="1160" y="135"/>
                    <a:pt x="1281" y="353"/>
                  </a:cubicBezTo>
                  <a:cubicBezTo>
                    <a:pt x="1312" y="409"/>
                    <a:pt x="1312" y="409"/>
                    <a:pt x="1312" y="409"/>
                  </a:cubicBezTo>
                  <a:cubicBezTo>
                    <a:pt x="1200" y="471"/>
                    <a:pt x="1200" y="471"/>
                    <a:pt x="1200" y="471"/>
                  </a:cubicBezTo>
                  <a:cubicBezTo>
                    <a:pt x="1169" y="415"/>
                    <a:pt x="1169" y="415"/>
                    <a:pt x="1169" y="415"/>
                  </a:cubicBezTo>
                  <a:cubicBezTo>
                    <a:pt x="1071" y="238"/>
                    <a:pt x="885" y="128"/>
                    <a:pt x="683" y="128"/>
                  </a:cubicBezTo>
                  <a:cubicBezTo>
                    <a:pt x="377" y="128"/>
                    <a:pt x="128" y="377"/>
                    <a:pt x="128" y="683"/>
                  </a:cubicBezTo>
                  <a:cubicBezTo>
                    <a:pt x="128" y="988"/>
                    <a:pt x="377" y="1237"/>
                    <a:pt x="683" y="1237"/>
                  </a:cubicBezTo>
                  <a:cubicBezTo>
                    <a:pt x="989" y="1237"/>
                    <a:pt x="1237" y="988"/>
                    <a:pt x="1237" y="683"/>
                  </a:cubicBezTo>
                  <a:cubicBezTo>
                    <a:pt x="1237" y="683"/>
                    <a:pt x="1237" y="683"/>
                    <a:pt x="1237" y="683"/>
                  </a:cubicBezTo>
                  <a:cubicBezTo>
                    <a:pt x="1365" y="683"/>
                    <a:pt x="1365" y="683"/>
                    <a:pt x="1365" y="683"/>
                  </a:cubicBezTo>
                  <a:cubicBezTo>
                    <a:pt x="1365" y="683"/>
                    <a:pt x="1365" y="683"/>
                    <a:pt x="1365" y="683"/>
                  </a:cubicBezTo>
                  <a:cubicBezTo>
                    <a:pt x="1365" y="1059"/>
                    <a:pt x="1059" y="1365"/>
                    <a:pt x="683"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56">
              <a:extLst>
                <a:ext uri="{FF2B5EF4-FFF2-40B4-BE49-F238E27FC236}">
                  <a16:creationId xmlns:a16="http://schemas.microsoft.com/office/drawing/2014/main" id="{77D74313-7AD7-C947-9289-E5677BAC5451}"/>
                </a:ext>
              </a:extLst>
            </p:cNvPr>
            <p:cNvSpPr>
              <a:spLocks/>
            </p:cNvSpPr>
            <p:nvPr/>
          </p:nvSpPr>
          <p:spPr bwMode="auto">
            <a:xfrm>
              <a:off x="3635" y="1028"/>
              <a:ext cx="88" cy="88"/>
            </a:xfrm>
            <a:custGeom>
              <a:avLst/>
              <a:gdLst>
                <a:gd name="T0" fmla="*/ 0 w 88"/>
                <a:gd name="T1" fmla="*/ 88 h 88"/>
                <a:gd name="T2" fmla="*/ 0 w 88"/>
                <a:gd name="T3" fmla="*/ 59 h 88"/>
                <a:gd name="T4" fmla="*/ 59 w 88"/>
                <a:gd name="T5" fmla="*/ 59 h 88"/>
                <a:gd name="T6" fmla="*/ 59 w 88"/>
                <a:gd name="T7" fmla="*/ 0 h 88"/>
                <a:gd name="T8" fmla="*/ 88 w 88"/>
                <a:gd name="T9" fmla="*/ 0 h 88"/>
                <a:gd name="T10" fmla="*/ 88 w 88"/>
                <a:gd name="T11" fmla="*/ 88 h 88"/>
                <a:gd name="T12" fmla="*/ 0 w 8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8" h="88">
                  <a:moveTo>
                    <a:pt x="0" y="88"/>
                  </a:moveTo>
                  <a:lnTo>
                    <a:pt x="0" y="59"/>
                  </a:lnTo>
                  <a:lnTo>
                    <a:pt x="59" y="59"/>
                  </a:lnTo>
                  <a:lnTo>
                    <a:pt x="59" y="0"/>
                  </a:lnTo>
                  <a:lnTo>
                    <a:pt x="88" y="0"/>
                  </a:lnTo>
                  <a:lnTo>
                    <a:pt x="88" y="88"/>
                  </a:lnTo>
                  <a:lnTo>
                    <a:pt x="0" y="88"/>
                  </a:lnTo>
                  <a:close/>
                </a:path>
              </a:pathLst>
            </a:cu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9" name="Oval 278">
            <a:extLst>
              <a:ext uri="{FF2B5EF4-FFF2-40B4-BE49-F238E27FC236}">
                <a16:creationId xmlns:a16="http://schemas.microsoft.com/office/drawing/2014/main" id="{546A2E06-6C02-9046-817C-0B3E8B2F3E12}"/>
              </a:ext>
            </a:extLst>
          </p:cNvPr>
          <p:cNvSpPr/>
          <p:nvPr/>
        </p:nvSpPr>
        <p:spPr bwMode="auto">
          <a:xfrm rot="18000000">
            <a:off x="10152243" y="4981506"/>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0" name="Freeform 64">
            <a:extLst>
              <a:ext uri="{FF2B5EF4-FFF2-40B4-BE49-F238E27FC236}">
                <a16:creationId xmlns:a16="http://schemas.microsoft.com/office/drawing/2014/main" id="{B83C8469-DC37-394D-BE7E-C51444F19118}"/>
              </a:ext>
            </a:extLst>
          </p:cNvPr>
          <p:cNvSpPr>
            <a:spLocks noEditPoints="1"/>
          </p:cNvSpPr>
          <p:nvPr/>
        </p:nvSpPr>
        <p:spPr bwMode="auto">
          <a:xfrm>
            <a:off x="10326475" y="5334344"/>
            <a:ext cx="419100" cy="393700"/>
          </a:xfrm>
          <a:custGeom>
            <a:avLst/>
            <a:gdLst>
              <a:gd name="T0" fmla="*/ 320 w 426"/>
              <a:gd name="T1" fmla="*/ 0 h 400"/>
              <a:gd name="T2" fmla="*/ 106 w 426"/>
              <a:gd name="T3" fmla="*/ 27 h 400"/>
              <a:gd name="T4" fmla="*/ 80 w 426"/>
              <a:gd name="T5" fmla="*/ 0 h 400"/>
              <a:gd name="T6" fmla="*/ 0 w 426"/>
              <a:gd name="T7" fmla="*/ 27 h 400"/>
              <a:gd name="T8" fmla="*/ 426 w 426"/>
              <a:gd name="T9" fmla="*/ 400 h 400"/>
              <a:gd name="T10" fmla="*/ 346 w 426"/>
              <a:gd name="T11" fmla="*/ 27 h 400"/>
              <a:gd name="T12" fmla="*/ 320 w 426"/>
              <a:gd name="T13" fmla="*/ 0 h 400"/>
              <a:gd name="T14" fmla="*/ 346 w 426"/>
              <a:gd name="T15" fmla="*/ 80 h 400"/>
              <a:gd name="T16" fmla="*/ 399 w 426"/>
              <a:gd name="T17" fmla="*/ 54 h 400"/>
              <a:gd name="T18" fmla="*/ 26 w 426"/>
              <a:gd name="T19" fmla="*/ 107 h 400"/>
              <a:gd name="T20" fmla="*/ 80 w 426"/>
              <a:gd name="T21" fmla="*/ 54 h 400"/>
              <a:gd name="T22" fmla="*/ 106 w 426"/>
              <a:gd name="T23" fmla="*/ 80 h 400"/>
              <a:gd name="T24" fmla="*/ 320 w 426"/>
              <a:gd name="T25" fmla="*/ 54 h 400"/>
              <a:gd name="T26" fmla="*/ 346 w 426"/>
              <a:gd name="T27" fmla="*/ 80 h 400"/>
              <a:gd name="T28" fmla="*/ 320 w 426"/>
              <a:gd name="T29" fmla="*/ 160 h 400"/>
              <a:gd name="T30" fmla="*/ 346 w 426"/>
              <a:gd name="T31" fmla="*/ 187 h 400"/>
              <a:gd name="T32" fmla="*/ 320 w 426"/>
              <a:gd name="T33" fmla="*/ 160 h 400"/>
              <a:gd name="T34" fmla="*/ 240 w 426"/>
              <a:gd name="T35" fmla="*/ 160 h 400"/>
              <a:gd name="T36" fmla="*/ 266 w 426"/>
              <a:gd name="T37" fmla="*/ 187 h 400"/>
              <a:gd name="T38" fmla="*/ 240 w 426"/>
              <a:gd name="T39" fmla="*/ 160 h 400"/>
              <a:gd name="T40" fmla="*/ 159 w 426"/>
              <a:gd name="T41" fmla="*/ 160 h 400"/>
              <a:gd name="T42" fmla="*/ 186 w 426"/>
              <a:gd name="T43" fmla="*/ 187 h 400"/>
              <a:gd name="T44" fmla="*/ 159 w 426"/>
              <a:gd name="T45" fmla="*/ 160 h 400"/>
              <a:gd name="T46" fmla="*/ 320 w 426"/>
              <a:gd name="T47" fmla="*/ 213 h 400"/>
              <a:gd name="T48" fmla="*/ 346 w 426"/>
              <a:gd name="T49" fmla="*/ 240 h 400"/>
              <a:gd name="T50" fmla="*/ 320 w 426"/>
              <a:gd name="T51" fmla="*/ 213 h 400"/>
              <a:gd name="T52" fmla="*/ 240 w 426"/>
              <a:gd name="T53" fmla="*/ 213 h 400"/>
              <a:gd name="T54" fmla="*/ 266 w 426"/>
              <a:gd name="T55" fmla="*/ 240 h 400"/>
              <a:gd name="T56" fmla="*/ 240 w 426"/>
              <a:gd name="T57" fmla="*/ 213 h 400"/>
              <a:gd name="T58" fmla="*/ 159 w 426"/>
              <a:gd name="T59" fmla="*/ 213 h 400"/>
              <a:gd name="T60" fmla="*/ 186 w 426"/>
              <a:gd name="T61" fmla="*/ 240 h 400"/>
              <a:gd name="T62" fmla="*/ 159 w 426"/>
              <a:gd name="T63" fmla="*/ 213 h 400"/>
              <a:gd name="T64" fmla="*/ 80 w 426"/>
              <a:gd name="T65" fmla="*/ 213 h 400"/>
              <a:gd name="T66" fmla="*/ 106 w 426"/>
              <a:gd name="T67" fmla="*/ 240 h 400"/>
              <a:gd name="T68" fmla="*/ 80 w 426"/>
              <a:gd name="T69" fmla="*/ 213 h 400"/>
              <a:gd name="T70" fmla="*/ 320 w 426"/>
              <a:gd name="T71" fmla="*/ 267 h 400"/>
              <a:gd name="T72" fmla="*/ 346 w 426"/>
              <a:gd name="T73" fmla="*/ 294 h 400"/>
              <a:gd name="T74" fmla="*/ 320 w 426"/>
              <a:gd name="T75" fmla="*/ 267 h 400"/>
              <a:gd name="T76" fmla="*/ 240 w 426"/>
              <a:gd name="T77" fmla="*/ 267 h 400"/>
              <a:gd name="T78" fmla="*/ 266 w 426"/>
              <a:gd name="T79" fmla="*/ 294 h 400"/>
              <a:gd name="T80" fmla="*/ 240 w 426"/>
              <a:gd name="T81" fmla="*/ 267 h 400"/>
              <a:gd name="T82" fmla="*/ 159 w 426"/>
              <a:gd name="T83" fmla="*/ 267 h 400"/>
              <a:gd name="T84" fmla="*/ 186 w 426"/>
              <a:gd name="T85" fmla="*/ 294 h 400"/>
              <a:gd name="T86" fmla="*/ 159 w 426"/>
              <a:gd name="T87" fmla="*/ 267 h 400"/>
              <a:gd name="T88" fmla="*/ 80 w 426"/>
              <a:gd name="T89" fmla="*/ 267 h 400"/>
              <a:gd name="T90" fmla="*/ 106 w 426"/>
              <a:gd name="T91" fmla="*/ 294 h 400"/>
              <a:gd name="T92" fmla="*/ 80 w 426"/>
              <a:gd name="T93" fmla="*/ 267 h 400"/>
              <a:gd name="T94" fmla="*/ 240 w 426"/>
              <a:gd name="T95" fmla="*/ 320 h 400"/>
              <a:gd name="T96" fmla="*/ 266 w 426"/>
              <a:gd name="T97" fmla="*/ 347 h 400"/>
              <a:gd name="T98" fmla="*/ 240 w 426"/>
              <a:gd name="T99" fmla="*/ 320 h 400"/>
              <a:gd name="T100" fmla="*/ 159 w 426"/>
              <a:gd name="T101" fmla="*/ 320 h 400"/>
              <a:gd name="T102" fmla="*/ 186 w 426"/>
              <a:gd name="T103" fmla="*/ 347 h 400"/>
              <a:gd name="T104" fmla="*/ 159 w 426"/>
              <a:gd name="T105" fmla="*/ 320 h 400"/>
              <a:gd name="T106" fmla="*/ 80 w 426"/>
              <a:gd name="T107" fmla="*/ 320 h 400"/>
              <a:gd name="T108" fmla="*/ 106 w 426"/>
              <a:gd name="T109" fmla="*/ 347 h 400"/>
              <a:gd name="T110" fmla="*/ 80 w 426"/>
              <a:gd name="T111"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6" h="400">
                <a:moveTo>
                  <a:pt x="320" y="0"/>
                </a:moveTo>
                <a:lnTo>
                  <a:pt x="320" y="0"/>
                </a:lnTo>
                <a:lnTo>
                  <a:pt x="320" y="27"/>
                </a:lnTo>
                <a:lnTo>
                  <a:pt x="106" y="27"/>
                </a:lnTo>
                <a:lnTo>
                  <a:pt x="106" y="0"/>
                </a:lnTo>
                <a:lnTo>
                  <a:pt x="80" y="0"/>
                </a:lnTo>
                <a:lnTo>
                  <a:pt x="80" y="27"/>
                </a:lnTo>
                <a:lnTo>
                  <a:pt x="0" y="27"/>
                </a:lnTo>
                <a:lnTo>
                  <a:pt x="0" y="400"/>
                </a:lnTo>
                <a:lnTo>
                  <a:pt x="426" y="400"/>
                </a:lnTo>
                <a:lnTo>
                  <a:pt x="426" y="27"/>
                </a:lnTo>
                <a:lnTo>
                  <a:pt x="346" y="27"/>
                </a:lnTo>
                <a:lnTo>
                  <a:pt x="346" y="0"/>
                </a:lnTo>
                <a:lnTo>
                  <a:pt x="320" y="0"/>
                </a:lnTo>
                <a:close/>
                <a:moveTo>
                  <a:pt x="346" y="80"/>
                </a:moveTo>
                <a:lnTo>
                  <a:pt x="346" y="80"/>
                </a:lnTo>
                <a:lnTo>
                  <a:pt x="346" y="54"/>
                </a:lnTo>
                <a:lnTo>
                  <a:pt x="399" y="54"/>
                </a:lnTo>
                <a:lnTo>
                  <a:pt x="399" y="107"/>
                </a:lnTo>
                <a:lnTo>
                  <a:pt x="26" y="107"/>
                </a:lnTo>
                <a:lnTo>
                  <a:pt x="26" y="54"/>
                </a:lnTo>
                <a:lnTo>
                  <a:pt x="80" y="54"/>
                </a:lnTo>
                <a:lnTo>
                  <a:pt x="80" y="80"/>
                </a:lnTo>
                <a:lnTo>
                  <a:pt x="106" y="80"/>
                </a:lnTo>
                <a:lnTo>
                  <a:pt x="106" y="54"/>
                </a:lnTo>
                <a:lnTo>
                  <a:pt x="320" y="54"/>
                </a:lnTo>
                <a:lnTo>
                  <a:pt x="320" y="80"/>
                </a:lnTo>
                <a:lnTo>
                  <a:pt x="346" y="80"/>
                </a:lnTo>
                <a:close/>
                <a:moveTo>
                  <a:pt x="320" y="160"/>
                </a:moveTo>
                <a:lnTo>
                  <a:pt x="320" y="160"/>
                </a:lnTo>
                <a:lnTo>
                  <a:pt x="346" y="160"/>
                </a:lnTo>
                <a:lnTo>
                  <a:pt x="346" y="187"/>
                </a:lnTo>
                <a:lnTo>
                  <a:pt x="320" y="187"/>
                </a:lnTo>
                <a:lnTo>
                  <a:pt x="320" y="160"/>
                </a:lnTo>
                <a:close/>
                <a:moveTo>
                  <a:pt x="240" y="160"/>
                </a:moveTo>
                <a:lnTo>
                  <a:pt x="240" y="160"/>
                </a:lnTo>
                <a:lnTo>
                  <a:pt x="266" y="160"/>
                </a:lnTo>
                <a:lnTo>
                  <a:pt x="266" y="187"/>
                </a:lnTo>
                <a:lnTo>
                  <a:pt x="240" y="187"/>
                </a:lnTo>
                <a:lnTo>
                  <a:pt x="240" y="160"/>
                </a:lnTo>
                <a:close/>
                <a:moveTo>
                  <a:pt x="159" y="160"/>
                </a:moveTo>
                <a:lnTo>
                  <a:pt x="159" y="160"/>
                </a:lnTo>
                <a:lnTo>
                  <a:pt x="186" y="160"/>
                </a:lnTo>
                <a:lnTo>
                  <a:pt x="186" y="187"/>
                </a:lnTo>
                <a:lnTo>
                  <a:pt x="159" y="187"/>
                </a:lnTo>
                <a:lnTo>
                  <a:pt x="159" y="160"/>
                </a:lnTo>
                <a:close/>
                <a:moveTo>
                  <a:pt x="320" y="213"/>
                </a:moveTo>
                <a:lnTo>
                  <a:pt x="320" y="213"/>
                </a:lnTo>
                <a:lnTo>
                  <a:pt x="346" y="213"/>
                </a:lnTo>
                <a:lnTo>
                  <a:pt x="346" y="240"/>
                </a:lnTo>
                <a:lnTo>
                  <a:pt x="320" y="240"/>
                </a:lnTo>
                <a:lnTo>
                  <a:pt x="320" y="213"/>
                </a:lnTo>
                <a:close/>
                <a:moveTo>
                  <a:pt x="240" y="213"/>
                </a:moveTo>
                <a:lnTo>
                  <a:pt x="240" y="213"/>
                </a:lnTo>
                <a:lnTo>
                  <a:pt x="266" y="213"/>
                </a:lnTo>
                <a:lnTo>
                  <a:pt x="266" y="240"/>
                </a:lnTo>
                <a:lnTo>
                  <a:pt x="240" y="240"/>
                </a:lnTo>
                <a:lnTo>
                  <a:pt x="240" y="213"/>
                </a:lnTo>
                <a:close/>
                <a:moveTo>
                  <a:pt x="159" y="213"/>
                </a:moveTo>
                <a:lnTo>
                  <a:pt x="159" y="213"/>
                </a:lnTo>
                <a:lnTo>
                  <a:pt x="186" y="213"/>
                </a:lnTo>
                <a:lnTo>
                  <a:pt x="186" y="240"/>
                </a:lnTo>
                <a:lnTo>
                  <a:pt x="159" y="240"/>
                </a:lnTo>
                <a:lnTo>
                  <a:pt x="159" y="213"/>
                </a:lnTo>
                <a:close/>
                <a:moveTo>
                  <a:pt x="80" y="213"/>
                </a:moveTo>
                <a:lnTo>
                  <a:pt x="80" y="213"/>
                </a:lnTo>
                <a:lnTo>
                  <a:pt x="106" y="213"/>
                </a:lnTo>
                <a:lnTo>
                  <a:pt x="106" y="240"/>
                </a:lnTo>
                <a:lnTo>
                  <a:pt x="80" y="240"/>
                </a:lnTo>
                <a:lnTo>
                  <a:pt x="80" y="213"/>
                </a:lnTo>
                <a:close/>
                <a:moveTo>
                  <a:pt x="320" y="267"/>
                </a:moveTo>
                <a:lnTo>
                  <a:pt x="320" y="267"/>
                </a:lnTo>
                <a:lnTo>
                  <a:pt x="346" y="267"/>
                </a:lnTo>
                <a:lnTo>
                  <a:pt x="346" y="294"/>
                </a:lnTo>
                <a:lnTo>
                  <a:pt x="320" y="294"/>
                </a:lnTo>
                <a:lnTo>
                  <a:pt x="320" y="267"/>
                </a:lnTo>
                <a:close/>
                <a:moveTo>
                  <a:pt x="240" y="267"/>
                </a:moveTo>
                <a:lnTo>
                  <a:pt x="240" y="267"/>
                </a:lnTo>
                <a:lnTo>
                  <a:pt x="266" y="267"/>
                </a:lnTo>
                <a:lnTo>
                  <a:pt x="266" y="294"/>
                </a:lnTo>
                <a:lnTo>
                  <a:pt x="240" y="294"/>
                </a:lnTo>
                <a:lnTo>
                  <a:pt x="240" y="267"/>
                </a:lnTo>
                <a:close/>
                <a:moveTo>
                  <a:pt x="159" y="267"/>
                </a:moveTo>
                <a:lnTo>
                  <a:pt x="159" y="267"/>
                </a:lnTo>
                <a:lnTo>
                  <a:pt x="186" y="267"/>
                </a:lnTo>
                <a:lnTo>
                  <a:pt x="186" y="294"/>
                </a:lnTo>
                <a:lnTo>
                  <a:pt x="159" y="294"/>
                </a:lnTo>
                <a:lnTo>
                  <a:pt x="159" y="267"/>
                </a:lnTo>
                <a:close/>
                <a:moveTo>
                  <a:pt x="80" y="267"/>
                </a:moveTo>
                <a:lnTo>
                  <a:pt x="80" y="267"/>
                </a:lnTo>
                <a:lnTo>
                  <a:pt x="106" y="267"/>
                </a:lnTo>
                <a:lnTo>
                  <a:pt x="106" y="294"/>
                </a:lnTo>
                <a:lnTo>
                  <a:pt x="80" y="294"/>
                </a:lnTo>
                <a:lnTo>
                  <a:pt x="80" y="267"/>
                </a:lnTo>
                <a:close/>
                <a:moveTo>
                  <a:pt x="240" y="320"/>
                </a:moveTo>
                <a:lnTo>
                  <a:pt x="240" y="320"/>
                </a:lnTo>
                <a:lnTo>
                  <a:pt x="266" y="320"/>
                </a:lnTo>
                <a:lnTo>
                  <a:pt x="266" y="347"/>
                </a:lnTo>
                <a:lnTo>
                  <a:pt x="240" y="347"/>
                </a:lnTo>
                <a:lnTo>
                  <a:pt x="240" y="320"/>
                </a:lnTo>
                <a:close/>
                <a:moveTo>
                  <a:pt x="159" y="320"/>
                </a:moveTo>
                <a:lnTo>
                  <a:pt x="159" y="320"/>
                </a:lnTo>
                <a:lnTo>
                  <a:pt x="186" y="320"/>
                </a:lnTo>
                <a:lnTo>
                  <a:pt x="186" y="347"/>
                </a:lnTo>
                <a:lnTo>
                  <a:pt x="159" y="347"/>
                </a:lnTo>
                <a:lnTo>
                  <a:pt x="159" y="320"/>
                </a:lnTo>
                <a:close/>
                <a:moveTo>
                  <a:pt x="80" y="320"/>
                </a:moveTo>
                <a:lnTo>
                  <a:pt x="80" y="320"/>
                </a:lnTo>
                <a:lnTo>
                  <a:pt x="106" y="320"/>
                </a:lnTo>
                <a:lnTo>
                  <a:pt x="106" y="347"/>
                </a:lnTo>
                <a:lnTo>
                  <a:pt x="80" y="347"/>
                </a:lnTo>
                <a:lnTo>
                  <a:pt x="80" y="3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65">
            <a:extLst>
              <a:ext uri="{FF2B5EF4-FFF2-40B4-BE49-F238E27FC236}">
                <a16:creationId xmlns:a16="http://schemas.microsoft.com/office/drawing/2014/main" id="{B8E7114A-838B-FF42-894E-3C37CBBF53FC}"/>
              </a:ext>
            </a:extLst>
          </p:cNvPr>
          <p:cNvSpPr>
            <a:spLocks/>
          </p:cNvSpPr>
          <p:nvPr/>
        </p:nvSpPr>
        <p:spPr bwMode="auto">
          <a:xfrm>
            <a:off x="10404263" y="5650257"/>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66">
            <a:extLst>
              <a:ext uri="{FF2B5EF4-FFF2-40B4-BE49-F238E27FC236}">
                <a16:creationId xmlns:a16="http://schemas.microsoft.com/office/drawing/2014/main" id="{B3D02A4F-F5AD-BB4F-BBFE-1D85C70D2810}"/>
              </a:ext>
            </a:extLst>
          </p:cNvPr>
          <p:cNvSpPr>
            <a:spLocks/>
          </p:cNvSpPr>
          <p:nvPr/>
        </p:nvSpPr>
        <p:spPr bwMode="auto">
          <a:xfrm>
            <a:off x="10483638" y="5650257"/>
            <a:ext cx="25400"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67">
            <a:extLst>
              <a:ext uri="{FF2B5EF4-FFF2-40B4-BE49-F238E27FC236}">
                <a16:creationId xmlns:a16="http://schemas.microsoft.com/office/drawing/2014/main" id="{F5513817-75FB-9E4B-BC63-42D1E47BE55E}"/>
              </a:ext>
            </a:extLst>
          </p:cNvPr>
          <p:cNvSpPr>
            <a:spLocks/>
          </p:cNvSpPr>
          <p:nvPr/>
        </p:nvSpPr>
        <p:spPr bwMode="auto">
          <a:xfrm>
            <a:off x="10561425" y="5650257"/>
            <a:ext cx="26988" cy="25400"/>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68">
            <a:extLst>
              <a:ext uri="{FF2B5EF4-FFF2-40B4-BE49-F238E27FC236}">
                <a16:creationId xmlns:a16="http://schemas.microsoft.com/office/drawing/2014/main" id="{366FAA67-31C6-8143-A09C-8CE509EA2780}"/>
              </a:ext>
            </a:extLst>
          </p:cNvPr>
          <p:cNvSpPr>
            <a:spLocks/>
          </p:cNvSpPr>
          <p:nvPr/>
        </p:nvSpPr>
        <p:spPr bwMode="auto">
          <a:xfrm>
            <a:off x="10483638" y="5597869"/>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69">
            <a:extLst>
              <a:ext uri="{FF2B5EF4-FFF2-40B4-BE49-F238E27FC236}">
                <a16:creationId xmlns:a16="http://schemas.microsoft.com/office/drawing/2014/main" id="{8D21D948-DA98-4049-A827-3A4B50E0B988}"/>
              </a:ext>
            </a:extLst>
          </p:cNvPr>
          <p:cNvSpPr>
            <a:spLocks/>
          </p:cNvSpPr>
          <p:nvPr/>
        </p:nvSpPr>
        <p:spPr bwMode="auto">
          <a:xfrm>
            <a:off x="10483638" y="5545482"/>
            <a:ext cx="25400" cy="25400"/>
          </a:xfrm>
          <a:custGeom>
            <a:avLst/>
            <a:gdLst>
              <a:gd name="T0" fmla="*/ 0 w 27"/>
              <a:gd name="T1" fmla="*/ 26 h 26"/>
              <a:gd name="T2" fmla="*/ 0 w 27"/>
              <a:gd name="T3" fmla="*/ 26 h 26"/>
              <a:gd name="T4" fmla="*/ 27 w 27"/>
              <a:gd name="T5" fmla="*/ 26 h 26"/>
              <a:gd name="T6" fmla="*/ 27 w 27"/>
              <a:gd name="T7" fmla="*/ 0 h 26"/>
              <a:gd name="T8" fmla="*/ 0 w 27"/>
              <a:gd name="T9" fmla="*/ 0 h 26"/>
              <a:gd name="T10" fmla="*/ 0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0" y="26"/>
                </a:moveTo>
                <a:lnTo>
                  <a:pt x="0" y="26"/>
                </a:lnTo>
                <a:lnTo>
                  <a:pt x="27" y="26"/>
                </a:lnTo>
                <a:lnTo>
                  <a:pt x="27" y="0"/>
                </a:lnTo>
                <a:lnTo>
                  <a:pt x="0" y="0"/>
                </a:lnTo>
                <a:lnTo>
                  <a:pt x="0" y="26"/>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70">
            <a:extLst>
              <a:ext uri="{FF2B5EF4-FFF2-40B4-BE49-F238E27FC236}">
                <a16:creationId xmlns:a16="http://schemas.microsoft.com/office/drawing/2014/main" id="{E8FAA93A-CB98-7741-83BE-E9B01D7F5734}"/>
              </a:ext>
            </a:extLst>
          </p:cNvPr>
          <p:cNvSpPr>
            <a:spLocks/>
          </p:cNvSpPr>
          <p:nvPr/>
        </p:nvSpPr>
        <p:spPr bwMode="auto">
          <a:xfrm>
            <a:off x="10483638" y="5491507"/>
            <a:ext cx="25400"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71">
            <a:extLst>
              <a:ext uri="{FF2B5EF4-FFF2-40B4-BE49-F238E27FC236}">
                <a16:creationId xmlns:a16="http://schemas.microsoft.com/office/drawing/2014/main" id="{F765F8D8-8C01-0A44-8167-EE621739924B}"/>
              </a:ext>
            </a:extLst>
          </p:cNvPr>
          <p:cNvSpPr>
            <a:spLocks/>
          </p:cNvSpPr>
          <p:nvPr/>
        </p:nvSpPr>
        <p:spPr bwMode="auto">
          <a:xfrm>
            <a:off x="10640800" y="5491507"/>
            <a:ext cx="26988" cy="26988"/>
          </a:xfrm>
          <a:custGeom>
            <a:avLst/>
            <a:gdLst>
              <a:gd name="T0" fmla="*/ 0 w 27"/>
              <a:gd name="T1" fmla="*/ 27 h 27"/>
              <a:gd name="T2" fmla="*/ 0 w 27"/>
              <a:gd name="T3" fmla="*/ 27 h 27"/>
              <a:gd name="T4" fmla="*/ 27 w 27"/>
              <a:gd name="T5" fmla="*/ 27 h 27"/>
              <a:gd name="T6" fmla="*/ 27 w 27"/>
              <a:gd name="T7" fmla="*/ 0 h 27"/>
              <a:gd name="T8" fmla="*/ 0 w 27"/>
              <a:gd name="T9" fmla="*/ 0 h 27"/>
              <a:gd name="T10" fmla="*/ 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0" y="27"/>
                </a:moveTo>
                <a:lnTo>
                  <a:pt x="0" y="27"/>
                </a:lnTo>
                <a:lnTo>
                  <a:pt x="27" y="27"/>
                </a:lnTo>
                <a:lnTo>
                  <a:pt x="27" y="0"/>
                </a:lnTo>
                <a:lnTo>
                  <a:pt x="0" y="0"/>
                </a:lnTo>
                <a:lnTo>
                  <a:pt x="0" y="2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135">
            <a:extLst>
              <a:ext uri="{FF2B5EF4-FFF2-40B4-BE49-F238E27FC236}">
                <a16:creationId xmlns:a16="http://schemas.microsoft.com/office/drawing/2014/main" id="{1977D471-CD56-E443-B8EB-FD97DE3ACCA4}"/>
              </a:ext>
            </a:extLst>
          </p:cNvPr>
          <p:cNvSpPr>
            <a:spLocks/>
          </p:cNvSpPr>
          <p:nvPr/>
        </p:nvSpPr>
        <p:spPr bwMode="auto">
          <a:xfrm>
            <a:off x="10872691" y="5518496"/>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35">
            <a:extLst>
              <a:ext uri="{FF2B5EF4-FFF2-40B4-BE49-F238E27FC236}">
                <a16:creationId xmlns:a16="http://schemas.microsoft.com/office/drawing/2014/main" id="{06882B5F-66D1-EB42-BE13-5DB5E7553223}"/>
              </a:ext>
            </a:extLst>
          </p:cNvPr>
          <p:cNvSpPr>
            <a:spLocks/>
          </p:cNvSpPr>
          <p:nvPr/>
        </p:nvSpPr>
        <p:spPr bwMode="auto">
          <a:xfrm>
            <a:off x="11063394" y="5518496"/>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135">
            <a:extLst>
              <a:ext uri="{FF2B5EF4-FFF2-40B4-BE49-F238E27FC236}">
                <a16:creationId xmlns:a16="http://schemas.microsoft.com/office/drawing/2014/main" id="{6192F3D9-2861-BE40-AF82-A8878FDFF491}"/>
              </a:ext>
            </a:extLst>
          </p:cNvPr>
          <p:cNvSpPr>
            <a:spLocks/>
          </p:cNvSpPr>
          <p:nvPr/>
        </p:nvSpPr>
        <p:spPr bwMode="auto">
          <a:xfrm>
            <a:off x="11263877" y="5518496"/>
            <a:ext cx="45719" cy="465060"/>
          </a:xfrm>
          <a:custGeom>
            <a:avLst/>
            <a:gdLst>
              <a:gd name="T0" fmla="*/ 0 w 27"/>
              <a:gd name="T1" fmla="*/ 187 h 187"/>
              <a:gd name="T2" fmla="*/ 0 w 27"/>
              <a:gd name="T3" fmla="*/ 187 h 187"/>
              <a:gd name="T4" fmla="*/ 27 w 27"/>
              <a:gd name="T5" fmla="*/ 187 h 187"/>
              <a:gd name="T6" fmla="*/ 27 w 27"/>
              <a:gd name="T7" fmla="*/ 0 h 187"/>
              <a:gd name="T8" fmla="*/ 0 w 27"/>
              <a:gd name="T9" fmla="*/ 0 h 187"/>
              <a:gd name="T10" fmla="*/ 0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0" y="187"/>
                </a:moveTo>
                <a:lnTo>
                  <a:pt x="0" y="187"/>
                </a:lnTo>
                <a:lnTo>
                  <a:pt x="27" y="187"/>
                </a:lnTo>
                <a:lnTo>
                  <a:pt x="27" y="0"/>
                </a:lnTo>
                <a:lnTo>
                  <a:pt x="0" y="0"/>
                </a:lnTo>
                <a:lnTo>
                  <a:pt x="0" y="18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91" name="Group 290">
            <a:extLst>
              <a:ext uri="{FF2B5EF4-FFF2-40B4-BE49-F238E27FC236}">
                <a16:creationId xmlns:a16="http://schemas.microsoft.com/office/drawing/2014/main" id="{4E7348DB-B229-CC43-A71B-8024D3E5C866}"/>
              </a:ext>
            </a:extLst>
          </p:cNvPr>
          <p:cNvGrpSpPr/>
          <p:nvPr/>
        </p:nvGrpSpPr>
        <p:grpSpPr>
          <a:xfrm>
            <a:off x="10832556" y="5591644"/>
            <a:ext cx="118045" cy="107249"/>
            <a:chOff x="10901842" y="5957077"/>
            <a:chExt cx="118045" cy="107249"/>
          </a:xfrm>
        </p:grpSpPr>
        <p:sp>
          <p:nvSpPr>
            <p:cNvPr id="292" name="Freeform 140">
              <a:extLst>
                <a:ext uri="{FF2B5EF4-FFF2-40B4-BE49-F238E27FC236}">
                  <a16:creationId xmlns:a16="http://schemas.microsoft.com/office/drawing/2014/main" id="{4B0622FA-542C-6A40-A8F6-95E71459BA21}"/>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40">
              <a:extLst>
                <a:ext uri="{FF2B5EF4-FFF2-40B4-BE49-F238E27FC236}">
                  <a16:creationId xmlns:a16="http://schemas.microsoft.com/office/drawing/2014/main" id="{E0C91685-16CF-6F4A-A074-B9A3978E58B9}"/>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4" name="Group 293">
            <a:extLst>
              <a:ext uri="{FF2B5EF4-FFF2-40B4-BE49-F238E27FC236}">
                <a16:creationId xmlns:a16="http://schemas.microsoft.com/office/drawing/2014/main" id="{5AB14092-3493-714C-BE10-995DB3E82DC3}"/>
              </a:ext>
            </a:extLst>
          </p:cNvPr>
          <p:cNvGrpSpPr/>
          <p:nvPr/>
        </p:nvGrpSpPr>
        <p:grpSpPr>
          <a:xfrm>
            <a:off x="11029391" y="5818291"/>
            <a:ext cx="118045" cy="107249"/>
            <a:chOff x="10901842" y="5957077"/>
            <a:chExt cx="118045" cy="107249"/>
          </a:xfrm>
        </p:grpSpPr>
        <p:sp>
          <p:nvSpPr>
            <p:cNvPr id="295" name="Freeform 140">
              <a:extLst>
                <a:ext uri="{FF2B5EF4-FFF2-40B4-BE49-F238E27FC236}">
                  <a16:creationId xmlns:a16="http://schemas.microsoft.com/office/drawing/2014/main" id="{1D09BA95-A13E-154B-8BBF-BC4F14A6E916}"/>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40">
              <a:extLst>
                <a:ext uri="{FF2B5EF4-FFF2-40B4-BE49-F238E27FC236}">
                  <a16:creationId xmlns:a16="http://schemas.microsoft.com/office/drawing/2014/main" id="{840AFDD3-08A5-B048-A802-F19F5DF09F64}"/>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7" name="Group 296">
            <a:extLst>
              <a:ext uri="{FF2B5EF4-FFF2-40B4-BE49-F238E27FC236}">
                <a16:creationId xmlns:a16="http://schemas.microsoft.com/office/drawing/2014/main" id="{491B8C72-62E3-A640-BE86-D59991EE1D47}"/>
              </a:ext>
            </a:extLst>
          </p:cNvPr>
          <p:cNvGrpSpPr/>
          <p:nvPr/>
        </p:nvGrpSpPr>
        <p:grpSpPr>
          <a:xfrm>
            <a:off x="11224985" y="5696045"/>
            <a:ext cx="118045" cy="107249"/>
            <a:chOff x="10901842" y="5957077"/>
            <a:chExt cx="118045" cy="107249"/>
          </a:xfrm>
        </p:grpSpPr>
        <p:sp>
          <p:nvSpPr>
            <p:cNvPr id="298" name="Freeform 140">
              <a:extLst>
                <a:ext uri="{FF2B5EF4-FFF2-40B4-BE49-F238E27FC236}">
                  <a16:creationId xmlns:a16="http://schemas.microsoft.com/office/drawing/2014/main" id="{6E727242-43E4-0145-8748-7E26346DAEAF}"/>
                </a:ext>
              </a:extLst>
            </p:cNvPr>
            <p:cNvSpPr>
              <a:spLocks/>
            </p:cNvSpPr>
            <p:nvPr/>
          </p:nvSpPr>
          <p:spPr bwMode="auto">
            <a:xfrm>
              <a:off x="10901842" y="5986416"/>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40">
              <a:extLst>
                <a:ext uri="{FF2B5EF4-FFF2-40B4-BE49-F238E27FC236}">
                  <a16:creationId xmlns:a16="http://schemas.microsoft.com/office/drawing/2014/main" id="{E7678CDE-903E-4D4F-83B9-DB89E75C1209}"/>
                </a:ext>
              </a:extLst>
            </p:cNvPr>
            <p:cNvSpPr>
              <a:spLocks/>
            </p:cNvSpPr>
            <p:nvPr/>
          </p:nvSpPr>
          <p:spPr bwMode="auto">
            <a:xfrm>
              <a:off x="10901842" y="5957077"/>
              <a:ext cx="118045" cy="77910"/>
            </a:xfrm>
            <a:custGeom>
              <a:avLst/>
              <a:gdLst>
                <a:gd name="T0" fmla="*/ 27 w 80"/>
                <a:gd name="T1" fmla="*/ 0 h 53"/>
                <a:gd name="T2" fmla="*/ 27 w 80"/>
                <a:gd name="T3" fmla="*/ 0 h 53"/>
                <a:gd name="T4" fmla="*/ 0 w 80"/>
                <a:gd name="T5" fmla="*/ 0 h 53"/>
                <a:gd name="T6" fmla="*/ 0 w 80"/>
                <a:gd name="T7" fmla="*/ 53 h 53"/>
                <a:gd name="T8" fmla="*/ 27 w 80"/>
                <a:gd name="T9" fmla="*/ 53 h 53"/>
                <a:gd name="T10" fmla="*/ 54 w 80"/>
                <a:gd name="T11" fmla="*/ 53 h 53"/>
                <a:gd name="T12" fmla="*/ 80 w 80"/>
                <a:gd name="T13" fmla="*/ 53 h 53"/>
                <a:gd name="T14" fmla="*/ 80 w 80"/>
                <a:gd name="T15" fmla="*/ 0 h 53"/>
                <a:gd name="T16" fmla="*/ 54 w 80"/>
                <a:gd name="T17" fmla="*/ 0 h 53"/>
                <a:gd name="T18" fmla="*/ 27 w 8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27" y="0"/>
                  </a:moveTo>
                  <a:lnTo>
                    <a:pt x="27" y="0"/>
                  </a:lnTo>
                  <a:lnTo>
                    <a:pt x="0" y="0"/>
                  </a:lnTo>
                  <a:lnTo>
                    <a:pt x="0" y="53"/>
                  </a:lnTo>
                  <a:lnTo>
                    <a:pt x="27" y="53"/>
                  </a:lnTo>
                  <a:lnTo>
                    <a:pt x="54" y="53"/>
                  </a:lnTo>
                  <a:lnTo>
                    <a:pt x="80" y="53"/>
                  </a:lnTo>
                  <a:lnTo>
                    <a:pt x="80" y="0"/>
                  </a:lnTo>
                  <a:lnTo>
                    <a:pt x="54" y="0"/>
                  </a:lnTo>
                  <a:lnTo>
                    <a:pt x="27"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0" name="Group 35">
            <a:extLst>
              <a:ext uri="{FF2B5EF4-FFF2-40B4-BE49-F238E27FC236}">
                <a16:creationId xmlns:a16="http://schemas.microsoft.com/office/drawing/2014/main" id="{139F6461-6D98-EE47-AE49-C8C9AF9F2614}"/>
              </a:ext>
            </a:extLst>
          </p:cNvPr>
          <p:cNvGrpSpPr>
            <a:grpSpLocks noChangeAspect="1"/>
          </p:cNvGrpSpPr>
          <p:nvPr/>
        </p:nvGrpSpPr>
        <p:grpSpPr bwMode="auto">
          <a:xfrm>
            <a:off x="2699337" y="7734427"/>
            <a:ext cx="807478" cy="559729"/>
            <a:chOff x="4144" y="839"/>
            <a:chExt cx="264" cy="183"/>
          </a:xfrm>
        </p:grpSpPr>
        <p:sp>
          <p:nvSpPr>
            <p:cNvPr id="301" name="Freeform 36">
              <a:extLst>
                <a:ext uri="{FF2B5EF4-FFF2-40B4-BE49-F238E27FC236}">
                  <a16:creationId xmlns:a16="http://schemas.microsoft.com/office/drawing/2014/main" id="{67ECF8D8-2411-FD49-9EE4-91F5B2ADAD97}"/>
                </a:ext>
              </a:extLst>
            </p:cNvPr>
            <p:cNvSpPr>
              <a:spLocks/>
            </p:cNvSpPr>
            <p:nvPr/>
          </p:nvSpPr>
          <p:spPr bwMode="auto">
            <a:xfrm>
              <a:off x="4210" y="921"/>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7">
              <a:extLst>
                <a:ext uri="{FF2B5EF4-FFF2-40B4-BE49-F238E27FC236}">
                  <a16:creationId xmlns:a16="http://schemas.microsoft.com/office/drawing/2014/main" id="{0CC1BDA1-C93F-8846-9A64-801E654E298D}"/>
                </a:ext>
              </a:extLst>
            </p:cNvPr>
            <p:cNvSpPr>
              <a:spLocks/>
            </p:cNvSpPr>
            <p:nvPr/>
          </p:nvSpPr>
          <p:spPr bwMode="auto">
            <a:xfrm>
              <a:off x="4210" y="988"/>
              <a:ext cx="198" cy="17"/>
            </a:xfrm>
            <a:custGeom>
              <a:avLst/>
              <a:gdLst>
                <a:gd name="T0" fmla="*/ 0 w 320"/>
                <a:gd name="T1" fmla="*/ 27 h 27"/>
                <a:gd name="T2" fmla="*/ 0 w 320"/>
                <a:gd name="T3" fmla="*/ 27 h 27"/>
                <a:gd name="T4" fmla="*/ 320 w 320"/>
                <a:gd name="T5" fmla="*/ 27 h 27"/>
                <a:gd name="T6" fmla="*/ 320 w 320"/>
                <a:gd name="T7" fmla="*/ 0 h 27"/>
                <a:gd name="T8" fmla="*/ 0 w 320"/>
                <a:gd name="T9" fmla="*/ 0 h 27"/>
                <a:gd name="T10" fmla="*/ 0 w 320"/>
                <a:gd name="T11" fmla="*/ 27 h 27"/>
              </a:gdLst>
              <a:ahLst/>
              <a:cxnLst>
                <a:cxn ang="0">
                  <a:pos x="T0" y="T1"/>
                </a:cxn>
                <a:cxn ang="0">
                  <a:pos x="T2" y="T3"/>
                </a:cxn>
                <a:cxn ang="0">
                  <a:pos x="T4" y="T5"/>
                </a:cxn>
                <a:cxn ang="0">
                  <a:pos x="T6" y="T7"/>
                </a:cxn>
                <a:cxn ang="0">
                  <a:pos x="T8" y="T9"/>
                </a:cxn>
                <a:cxn ang="0">
                  <a:pos x="T10" y="T11"/>
                </a:cxn>
              </a:cxnLst>
              <a:rect l="0" t="0" r="r" b="b"/>
              <a:pathLst>
                <a:path w="320" h="27">
                  <a:moveTo>
                    <a:pt x="0" y="27"/>
                  </a:moveTo>
                  <a:lnTo>
                    <a:pt x="0" y="27"/>
                  </a:lnTo>
                  <a:lnTo>
                    <a:pt x="320" y="27"/>
                  </a:lnTo>
                  <a:lnTo>
                    <a:pt x="320" y="0"/>
                  </a:lnTo>
                  <a:lnTo>
                    <a:pt x="0" y="0"/>
                  </a:lnTo>
                  <a:lnTo>
                    <a:pt x="0" y="2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38">
              <a:extLst>
                <a:ext uri="{FF2B5EF4-FFF2-40B4-BE49-F238E27FC236}">
                  <a16:creationId xmlns:a16="http://schemas.microsoft.com/office/drawing/2014/main" id="{EF129B00-67AA-5348-B72E-1AA572D541AB}"/>
                </a:ext>
              </a:extLst>
            </p:cNvPr>
            <p:cNvSpPr>
              <a:spLocks/>
            </p:cNvSpPr>
            <p:nvPr/>
          </p:nvSpPr>
          <p:spPr bwMode="auto">
            <a:xfrm>
              <a:off x="4210" y="856"/>
              <a:ext cx="198" cy="16"/>
            </a:xfrm>
            <a:custGeom>
              <a:avLst/>
              <a:gdLst>
                <a:gd name="T0" fmla="*/ 0 w 320"/>
                <a:gd name="T1" fmla="*/ 26 h 26"/>
                <a:gd name="T2" fmla="*/ 0 w 320"/>
                <a:gd name="T3" fmla="*/ 26 h 26"/>
                <a:gd name="T4" fmla="*/ 320 w 320"/>
                <a:gd name="T5" fmla="*/ 26 h 26"/>
                <a:gd name="T6" fmla="*/ 320 w 320"/>
                <a:gd name="T7" fmla="*/ 0 h 26"/>
                <a:gd name="T8" fmla="*/ 0 w 320"/>
                <a:gd name="T9" fmla="*/ 0 h 26"/>
                <a:gd name="T10" fmla="*/ 0 w 320"/>
                <a:gd name="T11" fmla="*/ 26 h 26"/>
              </a:gdLst>
              <a:ahLst/>
              <a:cxnLst>
                <a:cxn ang="0">
                  <a:pos x="T0" y="T1"/>
                </a:cxn>
                <a:cxn ang="0">
                  <a:pos x="T2" y="T3"/>
                </a:cxn>
                <a:cxn ang="0">
                  <a:pos x="T4" y="T5"/>
                </a:cxn>
                <a:cxn ang="0">
                  <a:pos x="T6" y="T7"/>
                </a:cxn>
                <a:cxn ang="0">
                  <a:pos x="T8" y="T9"/>
                </a:cxn>
                <a:cxn ang="0">
                  <a:pos x="T10" y="T11"/>
                </a:cxn>
              </a:cxnLst>
              <a:rect l="0" t="0" r="r" b="b"/>
              <a:pathLst>
                <a:path w="320" h="26">
                  <a:moveTo>
                    <a:pt x="0" y="26"/>
                  </a:moveTo>
                  <a:lnTo>
                    <a:pt x="0" y="26"/>
                  </a:lnTo>
                  <a:lnTo>
                    <a:pt x="320" y="26"/>
                  </a:lnTo>
                  <a:lnTo>
                    <a:pt x="320" y="0"/>
                  </a:lnTo>
                  <a:lnTo>
                    <a:pt x="0" y="0"/>
                  </a:lnTo>
                  <a:lnTo>
                    <a:pt x="0" y="26"/>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9">
              <a:extLst>
                <a:ext uri="{FF2B5EF4-FFF2-40B4-BE49-F238E27FC236}">
                  <a16:creationId xmlns:a16="http://schemas.microsoft.com/office/drawing/2014/main" id="{3D3D5353-564C-6245-A9E1-82AF495AF8F6}"/>
                </a:ext>
              </a:extLst>
            </p:cNvPr>
            <p:cNvSpPr>
              <a:spLocks/>
            </p:cNvSpPr>
            <p:nvPr/>
          </p:nvSpPr>
          <p:spPr bwMode="auto">
            <a:xfrm>
              <a:off x="4150" y="839"/>
              <a:ext cx="21" cy="50"/>
            </a:xfrm>
            <a:custGeom>
              <a:avLst/>
              <a:gdLst>
                <a:gd name="T0" fmla="*/ 0 w 34"/>
                <a:gd name="T1" fmla="*/ 12 h 80"/>
                <a:gd name="T2" fmla="*/ 0 w 34"/>
                <a:gd name="T3" fmla="*/ 12 h 80"/>
                <a:gd name="T4" fmla="*/ 0 w 34"/>
                <a:gd name="T5" fmla="*/ 26 h 80"/>
                <a:gd name="T6" fmla="*/ 9 w 34"/>
                <a:gd name="T7" fmla="*/ 24 h 80"/>
                <a:gd name="T8" fmla="*/ 17 w 34"/>
                <a:gd name="T9" fmla="*/ 19 h 80"/>
                <a:gd name="T10" fmla="*/ 17 w 34"/>
                <a:gd name="T11" fmla="*/ 80 h 80"/>
                <a:gd name="T12" fmla="*/ 34 w 34"/>
                <a:gd name="T13" fmla="*/ 80 h 80"/>
                <a:gd name="T14" fmla="*/ 34 w 34"/>
                <a:gd name="T15" fmla="*/ 0 h 80"/>
                <a:gd name="T16" fmla="*/ 24 w 34"/>
                <a:gd name="T17" fmla="*/ 0 h 80"/>
                <a:gd name="T18" fmla="*/ 13 w 34"/>
                <a:gd name="T19" fmla="*/ 7 h 80"/>
                <a:gd name="T20" fmla="*/ 0 w 34"/>
                <a:gd name="T21"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80">
                  <a:moveTo>
                    <a:pt x="0" y="12"/>
                  </a:moveTo>
                  <a:lnTo>
                    <a:pt x="0" y="12"/>
                  </a:lnTo>
                  <a:lnTo>
                    <a:pt x="0" y="26"/>
                  </a:lnTo>
                  <a:cubicBezTo>
                    <a:pt x="3" y="26"/>
                    <a:pt x="6" y="25"/>
                    <a:pt x="9" y="24"/>
                  </a:cubicBezTo>
                  <a:cubicBezTo>
                    <a:pt x="13" y="22"/>
                    <a:pt x="15" y="21"/>
                    <a:pt x="17" y="19"/>
                  </a:cubicBezTo>
                  <a:lnTo>
                    <a:pt x="17" y="80"/>
                  </a:lnTo>
                  <a:lnTo>
                    <a:pt x="34" y="80"/>
                  </a:lnTo>
                  <a:lnTo>
                    <a:pt x="34" y="0"/>
                  </a:lnTo>
                  <a:lnTo>
                    <a:pt x="24" y="0"/>
                  </a:lnTo>
                  <a:cubicBezTo>
                    <a:pt x="20" y="2"/>
                    <a:pt x="17" y="5"/>
                    <a:pt x="13" y="7"/>
                  </a:cubicBezTo>
                  <a:cubicBezTo>
                    <a:pt x="9" y="8"/>
                    <a:pt x="5" y="10"/>
                    <a:pt x="0" y="1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40">
              <a:extLst>
                <a:ext uri="{FF2B5EF4-FFF2-40B4-BE49-F238E27FC236}">
                  <a16:creationId xmlns:a16="http://schemas.microsoft.com/office/drawing/2014/main" id="{E978CFDD-3B15-074A-82C6-279D4BA07D0E}"/>
                </a:ext>
              </a:extLst>
            </p:cNvPr>
            <p:cNvSpPr>
              <a:spLocks/>
            </p:cNvSpPr>
            <p:nvPr/>
          </p:nvSpPr>
          <p:spPr bwMode="auto">
            <a:xfrm>
              <a:off x="4145" y="971"/>
              <a:ext cx="31" cy="51"/>
            </a:xfrm>
            <a:custGeom>
              <a:avLst/>
              <a:gdLst>
                <a:gd name="T0" fmla="*/ 41 w 50"/>
                <a:gd name="T1" fmla="*/ 76 h 82"/>
                <a:gd name="T2" fmla="*/ 41 w 50"/>
                <a:gd name="T3" fmla="*/ 76 h 82"/>
                <a:gd name="T4" fmla="*/ 48 w 50"/>
                <a:gd name="T5" fmla="*/ 69 h 82"/>
                <a:gd name="T6" fmla="*/ 50 w 50"/>
                <a:gd name="T7" fmla="*/ 58 h 82"/>
                <a:gd name="T8" fmla="*/ 45 w 50"/>
                <a:gd name="T9" fmla="*/ 45 h 82"/>
                <a:gd name="T10" fmla="*/ 32 w 50"/>
                <a:gd name="T11" fmla="*/ 39 h 82"/>
                <a:gd name="T12" fmla="*/ 32 w 50"/>
                <a:gd name="T13" fmla="*/ 39 h 82"/>
                <a:gd name="T14" fmla="*/ 44 w 50"/>
                <a:gd name="T15" fmla="*/ 33 h 82"/>
                <a:gd name="T16" fmla="*/ 48 w 50"/>
                <a:gd name="T17" fmla="*/ 20 h 82"/>
                <a:gd name="T18" fmla="*/ 46 w 50"/>
                <a:gd name="T19" fmla="*/ 11 h 82"/>
                <a:gd name="T20" fmla="*/ 40 w 50"/>
                <a:gd name="T21" fmla="*/ 5 h 82"/>
                <a:gd name="T22" fmla="*/ 32 w 50"/>
                <a:gd name="T23" fmla="*/ 1 h 82"/>
                <a:gd name="T24" fmla="*/ 23 w 50"/>
                <a:gd name="T25" fmla="*/ 0 h 82"/>
                <a:gd name="T26" fmla="*/ 13 w 50"/>
                <a:gd name="T27" fmla="*/ 1 h 82"/>
                <a:gd name="T28" fmla="*/ 3 w 50"/>
                <a:gd name="T29" fmla="*/ 5 h 82"/>
                <a:gd name="T30" fmla="*/ 3 w 50"/>
                <a:gd name="T31" fmla="*/ 19 h 82"/>
                <a:gd name="T32" fmla="*/ 19 w 50"/>
                <a:gd name="T33" fmla="*/ 14 h 82"/>
                <a:gd name="T34" fmla="*/ 27 w 50"/>
                <a:gd name="T35" fmla="*/ 16 h 82"/>
                <a:gd name="T36" fmla="*/ 30 w 50"/>
                <a:gd name="T37" fmla="*/ 23 h 82"/>
                <a:gd name="T38" fmla="*/ 28 w 50"/>
                <a:gd name="T39" fmla="*/ 30 h 82"/>
                <a:gd name="T40" fmla="*/ 22 w 50"/>
                <a:gd name="T41" fmla="*/ 33 h 82"/>
                <a:gd name="T42" fmla="*/ 15 w 50"/>
                <a:gd name="T43" fmla="*/ 33 h 82"/>
                <a:gd name="T44" fmla="*/ 8 w 50"/>
                <a:gd name="T45" fmla="*/ 33 h 82"/>
                <a:gd name="T46" fmla="*/ 8 w 50"/>
                <a:gd name="T47" fmla="*/ 47 h 82"/>
                <a:gd name="T48" fmla="*/ 15 w 50"/>
                <a:gd name="T49" fmla="*/ 47 h 82"/>
                <a:gd name="T50" fmla="*/ 23 w 50"/>
                <a:gd name="T51" fmla="*/ 48 h 82"/>
                <a:gd name="T52" fmla="*/ 30 w 50"/>
                <a:gd name="T53" fmla="*/ 51 h 82"/>
                <a:gd name="T54" fmla="*/ 33 w 50"/>
                <a:gd name="T55" fmla="*/ 58 h 82"/>
                <a:gd name="T56" fmla="*/ 28 w 50"/>
                <a:gd name="T57" fmla="*/ 66 h 82"/>
                <a:gd name="T58" fmla="*/ 19 w 50"/>
                <a:gd name="T59" fmla="*/ 68 h 82"/>
                <a:gd name="T60" fmla="*/ 9 w 50"/>
                <a:gd name="T61" fmla="*/ 67 h 82"/>
                <a:gd name="T62" fmla="*/ 0 w 50"/>
                <a:gd name="T63" fmla="*/ 63 h 82"/>
                <a:gd name="T64" fmla="*/ 0 w 50"/>
                <a:gd name="T65" fmla="*/ 78 h 82"/>
                <a:gd name="T66" fmla="*/ 10 w 50"/>
                <a:gd name="T67" fmla="*/ 81 h 82"/>
                <a:gd name="T68" fmla="*/ 20 w 50"/>
                <a:gd name="T69" fmla="*/ 82 h 82"/>
                <a:gd name="T70" fmla="*/ 31 w 50"/>
                <a:gd name="T71" fmla="*/ 80 h 82"/>
                <a:gd name="T72" fmla="*/ 41 w 50"/>
                <a:gd name="T73"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82">
                  <a:moveTo>
                    <a:pt x="41" y="76"/>
                  </a:moveTo>
                  <a:lnTo>
                    <a:pt x="41" y="76"/>
                  </a:lnTo>
                  <a:cubicBezTo>
                    <a:pt x="44" y="74"/>
                    <a:pt x="46" y="72"/>
                    <a:pt x="48" y="69"/>
                  </a:cubicBezTo>
                  <a:cubicBezTo>
                    <a:pt x="49" y="66"/>
                    <a:pt x="50" y="62"/>
                    <a:pt x="50" y="58"/>
                  </a:cubicBezTo>
                  <a:cubicBezTo>
                    <a:pt x="50" y="52"/>
                    <a:pt x="49" y="48"/>
                    <a:pt x="45" y="45"/>
                  </a:cubicBezTo>
                  <a:cubicBezTo>
                    <a:pt x="42" y="42"/>
                    <a:pt x="37" y="40"/>
                    <a:pt x="32" y="39"/>
                  </a:cubicBezTo>
                  <a:lnTo>
                    <a:pt x="32" y="39"/>
                  </a:lnTo>
                  <a:cubicBezTo>
                    <a:pt x="37" y="38"/>
                    <a:pt x="41" y="36"/>
                    <a:pt x="44" y="33"/>
                  </a:cubicBezTo>
                  <a:cubicBezTo>
                    <a:pt x="47" y="29"/>
                    <a:pt x="48" y="25"/>
                    <a:pt x="48" y="20"/>
                  </a:cubicBezTo>
                  <a:cubicBezTo>
                    <a:pt x="48" y="17"/>
                    <a:pt x="47" y="14"/>
                    <a:pt x="46" y="11"/>
                  </a:cubicBezTo>
                  <a:cubicBezTo>
                    <a:pt x="44" y="9"/>
                    <a:pt x="42" y="6"/>
                    <a:pt x="40" y="5"/>
                  </a:cubicBezTo>
                  <a:cubicBezTo>
                    <a:pt x="38" y="3"/>
                    <a:pt x="35" y="2"/>
                    <a:pt x="32" y="1"/>
                  </a:cubicBezTo>
                  <a:cubicBezTo>
                    <a:pt x="29" y="1"/>
                    <a:pt x="26" y="0"/>
                    <a:pt x="23" y="0"/>
                  </a:cubicBezTo>
                  <a:cubicBezTo>
                    <a:pt x="19" y="0"/>
                    <a:pt x="16" y="1"/>
                    <a:pt x="13" y="1"/>
                  </a:cubicBezTo>
                  <a:cubicBezTo>
                    <a:pt x="9" y="2"/>
                    <a:pt x="6" y="3"/>
                    <a:pt x="3" y="5"/>
                  </a:cubicBezTo>
                  <a:lnTo>
                    <a:pt x="3" y="19"/>
                  </a:lnTo>
                  <a:cubicBezTo>
                    <a:pt x="8" y="15"/>
                    <a:pt x="13" y="14"/>
                    <a:pt x="19" y="14"/>
                  </a:cubicBezTo>
                  <a:cubicBezTo>
                    <a:pt x="22" y="14"/>
                    <a:pt x="25" y="14"/>
                    <a:pt x="27" y="16"/>
                  </a:cubicBezTo>
                  <a:cubicBezTo>
                    <a:pt x="29" y="17"/>
                    <a:pt x="30" y="20"/>
                    <a:pt x="30" y="23"/>
                  </a:cubicBezTo>
                  <a:cubicBezTo>
                    <a:pt x="30" y="26"/>
                    <a:pt x="30" y="28"/>
                    <a:pt x="28" y="30"/>
                  </a:cubicBezTo>
                  <a:cubicBezTo>
                    <a:pt x="26" y="31"/>
                    <a:pt x="24" y="32"/>
                    <a:pt x="22" y="33"/>
                  </a:cubicBezTo>
                  <a:cubicBezTo>
                    <a:pt x="20" y="33"/>
                    <a:pt x="17" y="33"/>
                    <a:pt x="15" y="33"/>
                  </a:cubicBezTo>
                  <a:lnTo>
                    <a:pt x="8" y="33"/>
                  </a:lnTo>
                  <a:lnTo>
                    <a:pt x="8" y="47"/>
                  </a:lnTo>
                  <a:lnTo>
                    <a:pt x="15" y="47"/>
                  </a:lnTo>
                  <a:cubicBezTo>
                    <a:pt x="18" y="47"/>
                    <a:pt x="21" y="47"/>
                    <a:pt x="23" y="48"/>
                  </a:cubicBezTo>
                  <a:cubicBezTo>
                    <a:pt x="26" y="48"/>
                    <a:pt x="28" y="49"/>
                    <a:pt x="30" y="51"/>
                  </a:cubicBezTo>
                  <a:cubicBezTo>
                    <a:pt x="32" y="52"/>
                    <a:pt x="33" y="54"/>
                    <a:pt x="33" y="58"/>
                  </a:cubicBezTo>
                  <a:cubicBezTo>
                    <a:pt x="33" y="62"/>
                    <a:pt x="31" y="65"/>
                    <a:pt x="28" y="66"/>
                  </a:cubicBezTo>
                  <a:cubicBezTo>
                    <a:pt x="25" y="68"/>
                    <a:pt x="22" y="68"/>
                    <a:pt x="19" y="68"/>
                  </a:cubicBezTo>
                  <a:cubicBezTo>
                    <a:pt x="15" y="68"/>
                    <a:pt x="12" y="68"/>
                    <a:pt x="9" y="67"/>
                  </a:cubicBezTo>
                  <a:cubicBezTo>
                    <a:pt x="6" y="66"/>
                    <a:pt x="3" y="64"/>
                    <a:pt x="0" y="63"/>
                  </a:cubicBezTo>
                  <a:lnTo>
                    <a:pt x="0" y="78"/>
                  </a:lnTo>
                  <a:cubicBezTo>
                    <a:pt x="3" y="79"/>
                    <a:pt x="7" y="80"/>
                    <a:pt x="10" y="81"/>
                  </a:cubicBezTo>
                  <a:cubicBezTo>
                    <a:pt x="13" y="81"/>
                    <a:pt x="17" y="82"/>
                    <a:pt x="20" y="82"/>
                  </a:cubicBezTo>
                  <a:cubicBezTo>
                    <a:pt x="24" y="82"/>
                    <a:pt x="28" y="81"/>
                    <a:pt x="31" y="80"/>
                  </a:cubicBezTo>
                  <a:cubicBezTo>
                    <a:pt x="35" y="79"/>
                    <a:pt x="38" y="78"/>
                    <a:pt x="41" y="76"/>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41">
              <a:extLst>
                <a:ext uri="{FF2B5EF4-FFF2-40B4-BE49-F238E27FC236}">
                  <a16:creationId xmlns:a16="http://schemas.microsoft.com/office/drawing/2014/main" id="{D8AD5E86-376B-4B4C-B5F7-79ECCBFF9C3E}"/>
                </a:ext>
              </a:extLst>
            </p:cNvPr>
            <p:cNvSpPr>
              <a:spLocks/>
            </p:cNvSpPr>
            <p:nvPr/>
          </p:nvSpPr>
          <p:spPr bwMode="auto">
            <a:xfrm>
              <a:off x="4144" y="905"/>
              <a:ext cx="32" cy="50"/>
            </a:xfrm>
            <a:custGeom>
              <a:avLst/>
              <a:gdLst>
                <a:gd name="T0" fmla="*/ 21 w 52"/>
                <a:gd name="T1" fmla="*/ 42 h 80"/>
                <a:gd name="T2" fmla="*/ 21 w 52"/>
                <a:gd name="T3" fmla="*/ 42 h 80"/>
                <a:gd name="T4" fmla="*/ 11 w 52"/>
                <a:gd name="T5" fmla="*/ 51 h 80"/>
                <a:gd name="T6" fmla="*/ 2 w 52"/>
                <a:gd name="T7" fmla="*/ 63 h 80"/>
                <a:gd name="T8" fmla="*/ 0 w 52"/>
                <a:gd name="T9" fmla="*/ 71 h 80"/>
                <a:gd name="T10" fmla="*/ 0 w 52"/>
                <a:gd name="T11" fmla="*/ 80 h 80"/>
                <a:gd name="T12" fmla="*/ 52 w 52"/>
                <a:gd name="T13" fmla="*/ 80 h 80"/>
                <a:gd name="T14" fmla="*/ 52 w 52"/>
                <a:gd name="T15" fmla="*/ 65 h 80"/>
                <a:gd name="T16" fmla="*/ 19 w 52"/>
                <a:gd name="T17" fmla="*/ 65 h 80"/>
                <a:gd name="T18" fmla="*/ 21 w 52"/>
                <a:gd name="T19" fmla="*/ 60 h 80"/>
                <a:gd name="T20" fmla="*/ 28 w 52"/>
                <a:gd name="T21" fmla="*/ 55 h 80"/>
                <a:gd name="T22" fmla="*/ 36 w 52"/>
                <a:gd name="T23" fmla="*/ 49 h 80"/>
                <a:gd name="T24" fmla="*/ 44 w 52"/>
                <a:gd name="T25" fmla="*/ 42 h 80"/>
                <a:gd name="T26" fmla="*/ 50 w 52"/>
                <a:gd name="T27" fmla="*/ 33 h 80"/>
                <a:gd name="T28" fmla="*/ 52 w 52"/>
                <a:gd name="T29" fmla="*/ 22 h 80"/>
                <a:gd name="T30" fmla="*/ 50 w 52"/>
                <a:gd name="T31" fmla="*/ 12 h 80"/>
                <a:gd name="T32" fmla="*/ 45 w 52"/>
                <a:gd name="T33" fmla="*/ 5 h 80"/>
                <a:gd name="T34" fmla="*/ 37 w 52"/>
                <a:gd name="T35" fmla="*/ 1 h 80"/>
                <a:gd name="T36" fmla="*/ 27 w 52"/>
                <a:gd name="T37" fmla="*/ 0 h 80"/>
                <a:gd name="T38" fmla="*/ 4 w 52"/>
                <a:gd name="T39" fmla="*/ 6 h 80"/>
                <a:gd name="T40" fmla="*/ 4 w 52"/>
                <a:gd name="T41" fmla="*/ 22 h 80"/>
                <a:gd name="T42" fmla="*/ 13 w 52"/>
                <a:gd name="T43" fmla="*/ 16 h 80"/>
                <a:gd name="T44" fmla="*/ 23 w 52"/>
                <a:gd name="T45" fmla="*/ 14 h 80"/>
                <a:gd name="T46" fmla="*/ 31 w 52"/>
                <a:gd name="T47" fmla="*/ 16 h 80"/>
                <a:gd name="T48" fmla="*/ 35 w 52"/>
                <a:gd name="T49" fmla="*/ 24 h 80"/>
                <a:gd name="T50" fmla="*/ 31 w 52"/>
                <a:gd name="T51" fmla="*/ 34 h 80"/>
                <a:gd name="T52" fmla="*/ 21 w 52"/>
                <a:gd name="T53" fmla="*/ 4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0">
                  <a:moveTo>
                    <a:pt x="21" y="42"/>
                  </a:moveTo>
                  <a:lnTo>
                    <a:pt x="21" y="42"/>
                  </a:lnTo>
                  <a:cubicBezTo>
                    <a:pt x="18" y="45"/>
                    <a:pt x="14" y="48"/>
                    <a:pt x="11" y="51"/>
                  </a:cubicBezTo>
                  <a:cubicBezTo>
                    <a:pt x="7" y="54"/>
                    <a:pt x="4" y="58"/>
                    <a:pt x="2" y="63"/>
                  </a:cubicBezTo>
                  <a:cubicBezTo>
                    <a:pt x="1" y="66"/>
                    <a:pt x="0" y="69"/>
                    <a:pt x="0" y="71"/>
                  </a:cubicBezTo>
                  <a:cubicBezTo>
                    <a:pt x="0" y="74"/>
                    <a:pt x="0" y="76"/>
                    <a:pt x="0" y="80"/>
                  </a:cubicBezTo>
                  <a:lnTo>
                    <a:pt x="52" y="80"/>
                  </a:lnTo>
                  <a:lnTo>
                    <a:pt x="52" y="65"/>
                  </a:lnTo>
                  <a:lnTo>
                    <a:pt x="19" y="65"/>
                  </a:lnTo>
                  <a:cubicBezTo>
                    <a:pt x="19" y="63"/>
                    <a:pt x="20" y="62"/>
                    <a:pt x="21" y="60"/>
                  </a:cubicBezTo>
                  <a:cubicBezTo>
                    <a:pt x="23" y="58"/>
                    <a:pt x="25" y="56"/>
                    <a:pt x="28" y="55"/>
                  </a:cubicBezTo>
                  <a:cubicBezTo>
                    <a:pt x="30" y="53"/>
                    <a:pt x="33" y="51"/>
                    <a:pt x="36" y="49"/>
                  </a:cubicBezTo>
                  <a:cubicBezTo>
                    <a:pt x="39" y="47"/>
                    <a:pt x="41" y="45"/>
                    <a:pt x="44" y="42"/>
                  </a:cubicBezTo>
                  <a:cubicBezTo>
                    <a:pt x="46" y="40"/>
                    <a:pt x="48" y="37"/>
                    <a:pt x="50" y="33"/>
                  </a:cubicBezTo>
                  <a:cubicBezTo>
                    <a:pt x="51" y="30"/>
                    <a:pt x="52" y="26"/>
                    <a:pt x="52" y="22"/>
                  </a:cubicBezTo>
                  <a:cubicBezTo>
                    <a:pt x="52" y="18"/>
                    <a:pt x="52" y="15"/>
                    <a:pt x="50" y="12"/>
                  </a:cubicBezTo>
                  <a:cubicBezTo>
                    <a:pt x="49" y="9"/>
                    <a:pt x="47" y="7"/>
                    <a:pt x="45" y="5"/>
                  </a:cubicBezTo>
                  <a:cubicBezTo>
                    <a:pt x="43" y="3"/>
                    <a:pt x="40" y="2"/>
                    <a:pt x="37" y="1"/>
                  </a:cubicBezTo>
                  <a:cubicBezTo>
                    <a:pt x="34" y="0"/>
                    <a:pt x="30" y="0"/>
                    <a:pt x="27" y="0"/>
                  </a:cubicBezTo>
                  <a:cubicBezTo>
                    <a:pt x="18" y="0"/>
                    <a:pt x="11" y="2"/>
                    <a:pt x="4" y="6"/>
                  </a:cubicBezTo>
                  <a:lnTo>
                    <a:pt x="4" y="22"/>
                  </a:lnTo>
                  <a:cubicBezTo>
                    <a:pt x="7" y="19"/>
                    <a:pt x="10" y="17"/>
                    <a:pt x="13" y="16"/>
                  </a:cubicBezTo>
                  <a:cubicBezTo>
                    <a:pt x="16" y="14"/>
                    <a:pt x="20" y="14"/>
                    <a:pt x="23" y="14"/>
                  </a:cubicBezTo>
                  <a:cubicBezTo>
                    <a:pt x="27" y="14"/>
                    <a:pt x="29" y="14"/>
                    <a:pt x="31" y="16"/>
                  </a:cubicBezTo>
                  <a:cubicBezTo>
                    <a:pt x="34" y="17"/>
                    <a:pt x="35" y="20"/>
                    <a:pt x="35" y="24"/>
                  </a:cubicBezTo>
                  <a:cubicBezTo>
                    <a:pt x="35" y="27"/>
                    <a:pt x="33" y="31"/>
                    <a:pt x="31" y="34"/>
                  </a:cubicBezTo>
                  <a:cubicBezTo>
                    <a:pt x="28" y="36"/>
                    <a:pt x="25" y="39"/>
                    <a:pt x="21" y="42"/>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7" name="Oval 306">
            <a:extLst>
              <a:ext uri="{FF2B5EF4-FFF2-40B4-BE49-F238E27FC236}">
                <a16:creationId xmlns:a16="http://schemas.microsoft.com/office/drawing/2014/main" id="{74EBCE30-F371-4F49-A83F-44D252780888}"/>
              </a:ext>
            </a:extLst>
          </p:cNvPr>
          <p:cNvSpPr/>
          <p:nvPr/>
        </p:nvSpPr>
        <p:spPr bwMode="auto">
          <a:xfrm rot="18000000">
            <a:off x="2398036" y="7315951"/>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8" name="Oval 307">
            <a:extLst>
              <a:ext uri="{FF2B5EF4-FFF2-40B4-BE49-F238E27FC236}">
                <a16:creationId xmlns:a16="http://schemas.microsoft.com/office/drawing/2014/main" id="{E852EF35-C723-914C-A4D5-E70084A50294}"/>
              </a:ext>
            </a:extLst>
          </p:cNvPr>
          <p:cNvSpPr/>
          <p:nvPr/>
        </p:nvSpPr>
        <p:spPr bwMode="auto">
          <a:xfrm rot="18000000">
            <a:off x="6343986" y="7220324"/>
            <a:ext cx="1363532" cy="1363531"/>
          </a:xfrm>
          <a:prstGeom prst="ellipse">
            <a:avLst/>
          </a:prstGeom>
          <a:noFill/>
          <a:ln w="508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09" name="Group 26">
            <a:extLst>
              <a:ext uri="{FF2B5EF4-FFF2-40B4-BE49-F238E27FC236}">
                <a16:creationId xmlns:a16="http://schemas.microsoft.com/office/drawing/2014/main" id="{D7E9A642-602F-9041-88C4-A6D1ABB8E8E6}"/>
              </a:ext>
            </a:extLst>
          </p:cNvPr>
          <p:cNvGrpSpPr>
            <a:grpSpLocks noChangeAspect="1"/>
          </p:cNvGrpSpPr>
          <p:nvPr/>
        </p:nvGrpSpPr>
        <p:grpSpPr bwMode="auto">
          <a:xfrm>
            <a:off x="6989046" y="7693392"/>
            <a:ext cx="536819" cy="471182"/>
            <a:chOff x="3291" y="834"/>
            <a:chExt cx="229" cy="201"/>
          </a:xfrm>
        </p:grpSpPr>
        <p:sp>
          <p:nvSpPr>
            <p:cNvPr id="310" name="Freeform 27">
              <a:extLst>
                <a:ext uri="{FF2B5EF4-FFF2-40B4-BE49-F238E27FC236}">
                  <a16:creationId xmlns:a16="http://schemas.microsoft.com/office/drawing/2014/main" id="{419DA697-BBF8-3949-9601-DF24A95F8AC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28">
              <a:extLst>
                <a:ext uri="{FF2B5EF4-FFF2-40B4-BE49-F238E27FC236}">
                  <a16:creationId xmlns:a16="http://schemas.microsoft.com/office/drawing/2014/main" id="{2CEA0D1B-31F9-4442-90A7-34773D92731C}"/>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29">
              <a:extLst>
                <a:ext uri="{FF2B5EF4-FFF2-40B4-BE49-F238E27FC236}">
                  <a16:creationId xmlns:a16="http://schemas.microsoft.com/office/drawing/2014/main" id="{63A2740F-A436-D845-967B-291D8F376A64}"/>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0">
              <a:extLst>
                <a:ext uri="{FF2B5EF4-FFF2-40B4-BE49-F238E27FC236}">
                  <a16:creationId xmlns:a16="http://schemas.microsoft.com/office/drawing/2014/main" id="{2AB45443-6CBC-4847-9302-90871768FFB3}"/>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31">
              <a:extLst>
                <a:ext uri="{FF2B5EF4-FFF2-40B4-BE49-F238E27FC236}">
                  <a16:creationId xmlns:a16="http://schemas.microsoft.com/office/drawing/2014/main" id="{1E2C22EE-867C-4E46-B633-F31E7BE71EC3}"/>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2">
              <a:extLst>
                <a:ext uri="{FF2B5EF4-FFF2-40B4-BE49-F238E27FC236}">
                  <a16:creationId xmlns:a16="http://schemas.microsoft.com/office/drawing/2014/main" id="{B93DA354-B595-7D44-8BE3-8EA07265B146}"/>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6" name="Group 283">
            <a:extLst>
              <a:ext uri="{FF2B5EF4-FFF2-40B4-BE49-F238E27FC236}">
                <a16:creationId xmlns:a16="http://schemas.microsoft.com/office/drawing/2014/main" id="{43EAE328-C820-4445-AE45-8FDD04A738A5}"/>
              </a:ext>
            </a:extLst>
          </p:cNvPr>
          <p:cNvGrpSpPr>
            <a:grpSpLocks noChangeAspect="1"/>
          </p:cNvGrpSpPr>
          <p:nvPr/>
        </p:nvGrpSpPr>
        <p:grpSpPr bwMode="auto">
          <a:xfrm>
            <a:off x="6524875" y="7733671"/>
            <a:ext cx="366713" cy="314325"/>
            <a:chOff x="4159" y="3384"/>
            <a:chExt cx="231" cy="198"/>
          </a:xfrm>
        </p:grpSpPr>
        <p:sp>
          <p:nvSpPr>
            <p:cNvPr id="317" name="Freeform 284">
              <a:extLst>
                <a:ext uri="{FF2B5EF4-FFF2-40B4-BE49-F238E27FC236}">
                  <a16:creationId xmlns:a16="http://schemas.microsoft.com/office/drawing/2014/main" id="{AD84D20B-EED2-5F46-9C29-C715A470A1DD}"/>
                </a:ext>
              </a:extLst>
            </p:cNvPr>
            <p:cNvSpPr>
              <a:spLocks/>
            </p:cNvSpPr>
            <p:nvPr/>
          </p:nvSpPr>
          <p:spPr bwMode="auto">
            <a:xfrm>
              <a:off x="4192" y="3417"/>
              <a:ext cx="165" cy="115"/>
            </a:xfrm>
            <a:custGeom>
              <a:avLst/>
              <a:gdLst>
                <a:gd name="T0" fmla="*/ 159 w 266"/>
                <a:gd name="T1" fmla="*/ 160 h 186"/>
                <a:gd name="T2" fmla="*/ 159 w 266"/>
                <a:gd name="T3" fmla="*/ 160 h 186"/>
                <a:gd name="T4" fmla="*/ 185 w 266"/>
                <a:gd name="T5" fmla="*/ 160 h 186"/>
                <a:gd name="T6" fmla="*/ 212 w 266"/>
                <a:gd name="T7" fmla="*/ 160 h 186"/>
                <a:gd name="T8" fmla="*/ 212 w 266"/>
                <a:gd name="T9" fmla="*/ 133 h 186"/>
                <a:gd name="T10" fmla="*/ 212 w 266"/>
                <a:gd name="T11" fmla="*/ 107 h 186"/>
                <a:gd name="T12" fmla="*/ 239 w 266"/>
                <a:gd name="T13" fmla="*/ 107 h 186"/>
                <a:gd name="T14" fmla="*/ 265 w 266"/>
                <a:gd name="T15" fmla="*/ 107 h 186"/>
                <a:gd name="T16" fmla="*/ 266 w 266"/>
                <a:gd name="T17" fmla="*/ 107 h 186"/>
                <a:gd name="T18" fmla="*/ 266 w 266"/>
                <a:gd name="T19" fmla="*/ 0 h 186"/>
                <a:gd name="T20" fmla="*/ 0 w 266"/>
                <a:gd name="T21" fmla="*/ 0 h 186"/>
                <a:gd name="T22" fmla="*/ 0 w 266"/>
                <a:gd name="T23" fmla="*/ 186 h 186"/>
                <a:gd name="T24" fmla="*/ 159 w 266"/>
                <a:gd name="T25" fmla="*/ 186 h 186"/>
                <a:gd name="T26" fmla="*/ 159 w 266"/>
                <a:gd name="T27"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86">
                  <a:moveTo>
                    <a:pt x="159" y="160"/>
                  </a:moveTo>
                  <a:lnTo>
                    <a:pt x="159" y="160"/>
                  </a:lnTo>
                  <a:lnTo>
                    <a:pt x="185" y="160"/>
                  </a:lnTo>
                  <a:lnTo>
                    <a:pt x="212" y="160"/>
                  </a:lnTo>
                  <a:lnTo>
                    <a:pt x="212" y="133"/>
                  </a:lnTo>
                  <a:lnTo>
                    <a:pt x="212" y="107"/>
                  </a:lnTo>
                  <a:lnTo>
                    <a:pt x="239" y="107"/>
                  </a:lnTo>
                  <a:lnTo>
                    <a:pt x="265" y="107"/>
                  </a:lnTo>
                  <a:lnTo>
                    <a:pt x="266" y="107"/>
                  </a:lnTo>
                  <a:lnTo>
                    <a:pt x="266" y="0"/>
                  </a:lnTo>
                  <a:lnTo>
                    <a:pt x="0" y="0"/>
                  </a:lnTo>
                  <a:lnTo>
                    <a:pt x="0" y="186"/>
                  </a:lnTo>
                  <a:cubicBezTo>
                    <a:pt x="0" y="186"/>
                    <a:pt x="85" y="186"/>
                    <a:pt x="159" y="186"/>
                  </a:cubicBezTo>
                  <a:lnTo>
                    <a:pt x="159" y="16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285">
              <a:extLst>
                <a:ext uri="{FF2B5EF4-FFF2-40B4-BE49-F238E27FC236}">
                  <a16:creationId xmlns:a16="http://schemas.microsoft.com/office/drawing/2014/main" id="{D490E0BE-DDC4-124E-8D5E-278326FB7452}"/>
                </a:ext>
              </a:extLst>
            </p:cNvPr>
            <p:cNvSpPr>
              <a:spLocks/>
            </p:cNvSpPr>
            <p:nvPr/>
          </p:nvSpPr>
          <p:spPr bwMode="auto">
            <a:xfrm>
              <a:off x="4159" y="3384"/>
              <a:ext cx="165" cy="115"/>
            </a:xfrm>
            <a:custGeom>
              <a:avLst/>
              <a:gdLst>
                <a:gd name="T0" fmla="*/ 266 w 266"/>
                <a:gd name="T1" fmla="*/ 0 h 185"/>
                <a:gd name="T2" fmla="*/ 266 w 266"/>
                <a:gd name="T3" fmla="*/ 0 h 185"/>
                <a:gd name="T4" fmla="*/ 0 w 266"/>
                <a:gd name="T5" fmla="*/ 0 h 185"/>
                <a:gd name="T6" fmla="*/ 0 w 266"/>
                <a:gd name="T7" fmla="*/ 185 h 185"/>
                <a:gd name="T8" fmla="*/ 27 w 266"/>
                <a:gd name="T9" fmla="*/ 185 h 185"/>
                <a:gd name="T10" fmla="*/ 27 w 266"/>
                <a:gd name="T11" fmla="*/ 26 h 185"/>
                <a:gd name="T12" fmla="*/ 266 w 266"/>
                <a:gd name="T13" fmla="*/ 27 h 185"/>
                <a:gd name="T14" fmla="*/ 266 w 266"/>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185">
                  <a:moveTo>
                    <a:pt x="266" y="0"/>
                  </a:moveTo>
                  <a:lnTo>
                    <a:pt x="266" y="0"/>
                  </a:lnTo>
                  <a:lnTo>
                    <a:pt x="0" y="0"/>
                  </a:lnTo>
                  <a:lnTo>
                    <a:pt x="0" y="185"/>
                  </a:lnTo>
                  <a:lnTo>
                    <a:pt x="27" y="185"/>
                  </a:lnTo>
                  <a:lnTo>
                    <a:pt x="27" y="26"/>
                  </a:lnTo>
                  <a:lnTo>
                    <a:pt x="266" y="27"/>
                  </a:lnTo>
                  <a:lnTo>
                    <a:pt x="266" y="0"/>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286">
              <a:extLst>
                <a:ext uri="{FF2B5EF4-FFF2-40B4-BE49-F238E27FC236}">
                  <a16:creationId xmlns:a16="http://schemas.microsoft.com/office/drawing/2014/main" id="{AC7055F7-E910-5C4D-8370-A56C5BDB6957}"/>
                </a:ext>
              </a:extLst>
            </p:cNvPr>
            <p:cNvSpPr>
              <a:spLocks/>
            </p:cNvSpPr>
            <p:nvPr/>
          </p:nvSpPr>
          <p:spPr bwMode="auto">
            <a:xfrm>
              <a:off x="4307" y="3499"/>
              <a:ext cx="83" cy="83"/>
            </a:xfrm>
            <a:custGeom>
              <a:avLst/>
              <a:gdLst>
                <a:gd name="T0" fmla="*/ 54 w 134"/>
                <a:gd name="T1" fmla="*/ 134 h 134"/>
                <a:gd name="T2" fmla="*/ 54 w 134"/>
                <a:gd name="T3" fmla="*/ 134 h 134"/>
                <a:gd name="T4" fmla="*/ 80 w 134"/>
                <a:gd name="T5" fmla="*/ 134 h 134"/>
                <a:gd name="T6" fmla="*/ 80 w 134"/>
                <a:gd name="T7" fmla="*/ 81 h 134"/>
                <a:gd name="T8" fmla="*/ 80 w 134"/>
                <a:gd name="T9" fmla="*/ 80 h 134"/>
                <a:gd name="T10" fmla="*/ 134 w 134"/>
                <a:gd name="T11" fmla="*/ 80 h 134"/>
                <a:gd name="T12" fmla="*/ 134 w 134"/>
                <a:gd name="T13" fmla="*/ 54 h 134"/>
                <a:gd name="T14" fmla="*/ 80 w 134"/>
                <a:gd name="T15" fmla="*/ 54 h 134"/>
                <a:gd name="T16" fmla="*/ 80 w 134"/>
                <a:gd name="T17" fmla="*/ 53 h 134"/>
                <a:gd name="T18" fmla="*/ 80 w 134"/>
                <a:gd name="T19" fmla="*/ 0 h 134"/>
                <a:gd name="T20" fmla="*/ 54 w 134"/>
                <a:gd name="T21" fmla="*/ 0 h 134"/>
                <a:gd name="T22" fmla="*/ 54 w 134"/>
                <a:gd name="T23" fmla="*/ 53 h 134"/>
                <a:gd name="T24" fmla="*/ 54 w 134"/>
                <a:gd name="T25" fmla="*/ 54 h 134"/>
                <a:gd name="T26" fmla="*/ 0 w 134"/>
                <a:gd name="T27" fmla="*/ 54 h 134"/>
                <a:gd name="T28" fmla="*/ 0 w 134"/>
                <a:gd name="T29" fmla="*/ 80 h 134"/>
                <a:gd name="T30" fmla="*/ 54 w 134"/>
                <a:gd name="T31" fmla="*/ 80 h 134"/>
                <a:gd name="T32" fmla="*/ 54 w 134"/>
                <a:gd name="T33" fmla="*/ 81 h 134"/>
                <a:gd name="T34" fmla="*/ 54 w 134"/>
                <a:gd name="T3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4">
                  <a:moveTo>
                    <a:pt x="54" y="134"/>
                  </a:moveTo>
                  <a:lnTo>
                    <a:pt x="54" y="134"/>
                  </a:lnTo>
                  <a:lnTo>
                    <a:pt x="80" y="134"/>
                  </a:lnTo>
                  <a:lnTo>
                    <a:pt x="80" y="81"/>
                  </a:lnTo>
                  <a:lnTo>
                    <a:pt x="80" y="80"/>
                  </a:lnTo>
                  <a:lnTo>
                    <a:pt x="134" y="80"/>
                  </a:lnTo>
                  <a:lnTo>
                    <a:pt x="134" y="54"/>
                  </a:lnTo>
                  <a:lnTo>
                    <a:pt x="80" y="54"/>
                  </a:lnTo>
                  <a:lnTo>
                    <a:pt x="80" y="53"/>
                  </a:lnTo>
                  <a:lnTo>
                    <a:pt x="80" y="0"/>
                  </a:lnTo>
                  <a:lnTo>
                    <a:pt x="54" y="0"/>
                  </a:lnTo>
                  <a:lnTo>
                    <a:pt x="54" y="53"/>
                  </a:lnTo>
                  <a:lnTo>
                    <a:pt x="54" y="54"/>
                  </a:lnTo>
                  <a:lnTo>
                    <a:pt x="0" y="54"/>
                  </a:lnTo>
                  <a:lnTo>
                    <a:pt x="0" y="80"/>
                  </a:lnTo>
                  <a:lnTo>
                    <a:pt x="54" y="80"/>
                  </a:lnTo>
                  <a:lnTo>
                    <a:pt x="54" y="81"/>
                  </a:lnTo>
                  <a:lnTo>
                    <a:pt x="54" y="134"/>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0" name="Oval 319">
            <a:extLst>
              <a:ext uri="{FF2B5EF4-FFF2-40B4-BE49-F238E27FC236}">
                <a16:creationId xmlns:a16="http://schemas.microsoft.com/office/drawing/2014/main" id="{54A52973-B326-304B-8F7F-872C3463BB69}"/>
              </a:ext>
            </a:extLst>
          </p:cNvPr>
          <p:cNvSpPr/>
          <p:nvPr/>
        </p:nvSpPr>
        <p:spPr bwMode="auto">
          <a:xfrm>
            <a:off x="3797197" y="20058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1" name="Oval 320">
            <a:extLst>
              <a:ext uri="{FF2B5EF4-FFF2-40B4-BE49-F238E27FC236}">
                <a16:creationId xmlns:a16="http://schemas.microsoft.com/office/drawing/2014/main" id="{8864C9B3-A166-5D49-818F-83BF1A6AD111}"/>
              </a:ext>
            </a:extLst>
          </p:cNvPr>
          <p:cNvSpPr/>
          <p:nvPr/>
        </p:nvSpPr>
        <p:spPr bwMode="auto">
          <a:xfrm>
            <a:off x="3840702" y="23780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2" name="Oval 321">
            <a:extLst>
              <a:ext uri="{FF2B5EF4-FFF2-40B4-BE49-F238E27FC236}">
                <a16:creationId xmlns:a16="http://schemas.microsoft.com/office/drawing/2014/main" id="{9460BB38-84E9-BD41-8624-1F5812F16775}"/>
              </a:ext>
            </a:extLst>
          </p:cNvPr>
          <p:cNvSpPr/>
          <p:nvPr/>
        </p:nvSpPr>
        <p:spPr bwMode="auto">
          <a:xfrm>
            <a:off x="3878310" y="276714"/>
            <a:ext cx="295169" cy="295169"/>
          </a:xfrm>
          <a:prstGeom prst="ellipse">
            <a:avLst/>
          </a:prstGeom>
          <a:solidFill>
            <a:srgbClr val="5961C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3" name="Group 127">
            <a:extLst>
              <a:ext uri="{FF2B5EF4-FFF2-40B4-BE49-F238E27FC236}">
                <a16:creationId xmlns:a16="http://schemas.microsoft.com/office/drawing/2014/main" id="{0CCA35BA-6360-914E-848D-7A4DA13236E0}"/>
              </a:ext>
            </a:extLst>
          </p:cNvPr>
          <p:cNvGrpSpPr>
            <a:grpSpLocks noChangeAspect="1"/>
          </p:cNvGrpSpPr>
          <p:nvPr/>
        </p:nvGrpSpPr>
        <p:grpSpPr bwMode="auto">
          <a:xfrm>
            <a:off x="3931039" y="336159"/>
            <a:ext cx="183144" cy="186680"/>
            <a:chOff x="2411" y="2088"/>
            <a:chExt cx="259" cy="264"/>
          </a:xfrm>
          <a:solidFill>
            <a:schemeClr val="bg1"/>
          </a:solidFill>
        </p:grpSpPr>
        <p:sp>
          <p:nvSpPr>
            <p:cNvPr id="324" name="Freeform 128">
              <a:extLst>
                <a:ext uri="{FF2B5EF4-FFF2-40B4-BE49-F238E27FC236}">
                  <a16:creationId xmlns:a16="http://schemas.microsoft.com/office/drawing/2014/main" id="{003D12F4-4DEB-DC44-95E9-3133FD980A6A}"/>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9">
              <a:extLst>
                <a:ext uri="{FF2B5EF4-FFF2-40B4-BE49-F238E27FC236}">
                  <a16:creationId xmlns:a16="http://schemas.microsoft.com/office/drawing/2014/main" id="{A6079064-9FD3-AA44-8478-A39676567710}"/>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C09CAE9C-99BF-CE41-BACA-7A370803987C}"/>
              </a:ext>
            </a:extLst>
          </p:cNvPr>
          <p:cNvGrpSpPr/>
          <p:nvPr/>
        </p:nvGrpSpPr>
        <p:grpSpPr>
          <a:xfrm>
            <a:off x="7522856" y="1574174"/>
            <a:ext cx="749272" cy="430887"/>
            <a:chOff x="7522856" y="1574174"/>
            <a:chExt cx="749272" cy="430887"/>
          </a:xfrm>
        </p:grpSpPr>
        <p:sp>
          <p:nvSpPr>
            <p:cNvPr id="101" name="Rounded Rectangle 100">
              <a:extLst>
                <a:ext uri="{FF2B5EF4-FFF2-40B4-BE49-F238E27FC236}">
                  <a16:creationId xmlns:a16="http://schemas.microsoft.com/office/drawing/2014/main" id="{953BF334-0F25-9C47-A271-8E9F223B8940}"/>
                </a:ext>
              </a:extLst>
            </p:cNvPr>
            <p:cNvSpPr/>
            <p:nvPr/>
          </p:nvSpPr>
          <p:spPr bwMode="auto">
            <a:xfrm>
              <a:off x="7522856" y="1574174"/>
              <a:ext cx="749272" cy="43088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6" name="Group 210">
              <a:extLst>
                <a:ext uri="{FF2B5EF4-FFF2-40B4-BE49-F238E27FC236}">
                  <a16:creationId xmlns:a16="http://schemas.microsoft.com/office/drawing/2014/main" id="{B0BB7F7B-BEE5-1047-9F3B-AB1693D76C2C}"/>
                </a:ext>
              </a:extLst>
            </p:cNvPr>
            <p:cNvGrpSpPr>
              <a:grpSpLocks noChangeAspect="1"/>
            </p:cNvGrpSpPr>
            <p:nvPr/>
          </p:nvGrpSpPr>
          <p:grpSpPr bwMode="auto">
            <a:xfrm>
              <a:off x="7819723" y="1642072"/>
              <a:ext cx="179654" cy="299907"/>
              <a:chOff x="2472" y="2749"/>
              <a:chExt cx="124" cy="207"/>
            </a:xfrm>
            <a:solidFill>
              <a:schemeClr val="bg1"/>
            </a:solidFill>
          </p:grpSpPr>
          <p:sp>
            <p:nvSpPr>
              <p:cNvPr id="327" name="Freeform 211">
                <a:extLst>
                  <a:ext uri="{FF2B5EF4-FFF2-40B4-BE49-F238E27FC236}">
                    <a16:creationId xmlns:a16="http://schemas.microsoft.com/office/drawing/2014/main" id="{19AC6DAA-9C82-5745-B5EE-4CE142E8EFBF}"/>
                  </a:ext>
                </a:extLst>
              </p:cNvPr>
              <p:cNvSpPr>
                <a:spLocks/>
              </p:cNvSpPr>
              <p:nvPr/>
            </p:nvSpPr>
            <p:spPr bwMode="auto">
              <a:xfrm>
                <a:off x="2480" y="2790"/>
                <a:ext cx="116" cy="166"/>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212">
                <a:extLst>
                  <a:ext uri="{FF2B5EF4-FFF2-40B4-BE49-F238E27FC236}">
                    <a16:creationId xmlns:a16="http://schemas.microsoft.com/office/drawing/2014/main" id="{B9C581FB-3086-1C45-AB92-9CFA29807085}"/>
                  </a:ext>
                </a:extLst>
              </p:cNvPr>
              <p:cNvSpPr>
                <a:spLocks/>
              </p:cNvSpPr>
              <p:nvPr/>
            </p:nvSpPr>
            <p:spPr bwMode="auto">
              <a:xfrm>
                <a:off x="2472" y="2749"/>
                <a:ext cx="100" cy="91"/>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2" name="Rounded Rectangle 151">
            <a:extLst>
              <a:ext uri="{FF2B5EF4-FFF2-40B4-BE49-F238E27FC236}">
                <a16:creationId xmlns:a16="http://schemas.microsoft.com/office/drawing/2014/main" id="{5CB3FB8B-B98A-0A4A-802E-70BEE11569B2}"/>
              </a:ext>
            </a:extLst>
          </p:cNvPr>
          <p:cNvSpPr/>
          <p:nvPr/>
        </p:nvSpPr>
        <p:spPr bwMode="auto">
          <a:xfrm>
            <a:off x="1582944" y="5518481"/>
            <a:ext cx="200385" cy="1943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1FF1CC15-916E-8E4F-A437-19223B8D47C0}"/>
              </a:ext>
            </a:extLst>
          </p:cNvPr>
          <p:cNvGrpSpPr/>
          <p:nvPr/>
        </p:nvGrpSpPr>
        <p:grpSpPr>
          <a:xfrm>
            <a:off x="3165592" y="6350859"/>
            <a:ext cx="425878" cy="506717"/>
            <a:chOff x="3165592" y="6350859"/>
            <a:chExt cx="425878" cy="506717"/>
          </a:xfrm>
        </p:grpSpPr>
        <p:sp>
          <p:nvSpPr>
            <p:cNvPr id="240" name="Freeform 273">
              <a:extLst>
                <a:ext uri="{FF2B5EF4-FFF2-40B4-BE49-F238E27FC236}">
                  <a16:creationId xmlns:a16="http://schemas.microsoft.com/office/drawing/2014/main" id="{DC9F0487-A106-C04D-A48A-44FEA4619F8B}"/>
                </a:ext>
              </a:extLst>
            </p:cNvPr>
            <p:cNvSpPr>
              <a:spLocks noEditPoints="1"/>
            </p:cNvSpPr>
            <p:nvPr/>
          </p:nvSpPr>
          <p:spPr bwMode="auto">
            <a:xfrm>
              <a:off x="3165592" y="6350859"/>
              <a:ext cx="425878" cy="506717"/>
            </a:xfrm>
            <a:custGeom>
              <a:avLst/>
              <a:gdLst>
                <a:gd name="T0" fmla="*/ 134 w 347"/>
                <a:gd name="T1" fmla="*/ 280 h 413"/>
                <a:gd name="T2" fmla="*/ 214 w 347"/>
                <a:gd name="T3" fmla="*/ 253 h 413"/>
                <a:gd name="T4" fmla="*/ 134 w 347"/>
                <a:gd name="T5" fmla="*/ 280 h 413"/>
                <a:gd name="T6" fmla="*/ 27 w 347"/>
                <a:gd name="T7" fmla="*/ 413 h 413"/>
                <a:gd name="T8" fmla="*/ 0 w 347"/>
                <a:gd name="T9" fmla="*/ 315 h 413"/>
                <a:gd name="T10" fmla="*/ 11 w 347"/>
                <a:gd name="T11" fmla="*/ 290 h 413"/>
                <a:gd name="T12" fmla="*/ 36 w 347"/>
                <a:gd name="T13" fmla="*/ 280 h 413"/>
                <a:gd name="T14" fmla="*/ 107 w 347"/>
                <a:gd name="T15" fmla="*/ 253 h 413"/>
                <a:gd name="T16" fmla="*/ 76 w 347"/>
                <a:gd name="T17" fmla="*/ 250 h 413"/>
                <a:gd name="T18" fmla="*/ 57 w 347"/>
                <a:gd name="T19" fmla="*/ 231 h 413"/>
                <a:gd name="T20" fmla="*/ 54 w 347"/>
                <a:gd name="T21" fmla="*/ 200 h 413"/>
                <a:gd name="T22" fmla="*/ 27 w 347"/>
                <a:gd name="T23" fmla="*/ 146 h 413"/>
                <a:gd name="T24" fmla="*/ 54 w 347"/>
                <a:gd name="T25" fmla="*/ 129 h 413"/>
                <a:gd name="T26" fmla="*/ 64 w 347"/>
                <a:gd name="T27" fmla="*/ 104 h 413"/>
                <a:gd name="T28" fmla="*/ 89 w 347"/>
                <a:gd name="T29" fmla="*/ 93 h 413"/>
                <a:gd name="T30" fmla="*/ 160 w 347"/>
                <a:gd name="T31" fmla="*/ 49 h 413"/>
                <a:gd name="T32" fmla="*/ 147 w 347"/>
                <a:gd name="T33" fmla="*/ 26 h 413"/>
                <a:gd name="T34" fmla="*/ 155 w 347"/>
                <a:gd name="T35" fmla="*/ 7 h 413"/>
                <a:gd name="T36" fmla="*/ 174 w 347"/>
                <a:gd name="T37" fmla="*/ 0 h 413"/>
                <a:gd name="T38" fmla="*/ 193 w 347"/>
                <a:gd name="T39" fmla="*/ 7 h 413"/>
                <a:gd name="T40" fmla="*/ 200 w 347"/>
                <a:gd name="T41" fmla="*/ 26 h 413"/>
                <a:gd name="T42" fmla="*/ 187 w 347"/>
                <a:gd name="T43" fmla="*/ 49 h 413"/>
                <a:gd name="T44" fmla="*/ 258 w 347"/>
                <a:gd name="T45" fmla="*/ 93 h 413"/>
                <a:gd name="T46" fmla="*/ 283 w 347"/>
                <a:gd name="T47" fmla="*/ 104 h 413"/>
                <a:gd name="T48" fmla="*/ 294 w 347"/>
                <a:gd name="T49" fmla="*/ 129 h 413"/>
                <a:gd name="T50" fmla="*/ 320 w 347"/>
                <a:gd name="T51" fmla="*/ 146 h 413"/>
                <a:gd name="T52" fmla="*/ 294 w 347"/>
                <a:gd name="T53" fmla="*/ 200 h 413"/>
                <a:gd name="T54" fmla="*/ 291 w 347"/>
                <a:gd name="T55" fmla="*/ 231 h 413"/>
                <a:gd name="T56" fmla="*/ 272 w 347"/>
                <a:gd name="T57" fmla="*/ 250 h 413"/>
                <a:gd name="T58" fmla="*/ 240 w 347"/>
                <a:gd name="T59" fmla="*/ 253 h 413"/>
                <a:gd name="T60" fmla="*/ 312 w 347"/>
                <a:gd name="T61" fmla="*/ 280 h 413"/>
                <a:gd name="T62" fmla="*/ 337 w 347"/>
                <a:gd name="T63" fmla="*/ 290 h 413"/>
                <a:gd name="T64" fmla="*/ 347 w 347"/>
                <a:gd name="T65" fmla="*/ 315 h 413"/>
                <a:gd name="T66" fmla="*/ 320 w 347"/>
                <a:gd name="T6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413">
                  <a:moveTo>
                    <a:pt x="134" y="280"/>
                  </a:moveTo>
                  <a:lnTo>
                    <a:pt x="134" y="280"/>
                  </a:lnTo>
                  <a:lnTo>
                    <a:pt x="214" y="280"/>
                  </a:lnTo>
                  <a:lnTo>
                    <a:pt x="214" y="253"/>
                  </a:lnTo>
                  <a:lnTo>
                    <a:pt x="134" y="253"/>
                  </a:lnTo>
                  <a:lnTo>
                    <a:pt x="134" y="280"/>
                  </a:lnTo>
                  <a:close/>
                  <a:moveTo>
                    <a:pt x="27" y="413"/>
                  </a:moveTo>
                  <a:lnTo>
                    <a:pt x="27" y="413"/>
                  </a:lnTo>
                  <a:lnTo>
                    <a:pt x="0" y="413"/>
                  </a:lnTo>
                  <a:lnTo>
                    <a:pt x="0" y="315"/>
                  </a:lnTo>
                  <a:cubicBezTo>
                    <a:pt x="0" y="310"/>
                    <a:pt x="1" y="306"/>
                    <a:pt x="3" y="302"/>
                  </a:cubicBezTo>
                  <a:cubicBezTo>
                    <a:pt x="5" y="297"/>
                    <a:pt x="8" y="293"/>
                    <a:pt x="11" y="290"/>
                  </a:cubicBezTo>
                  <a:cubicBezTo>
                    <a:pt x="14" y="287"/>
                    <a:pt x="18" y="284"/>
                    <a:pt x="22" y="282"/>
                  </a:cubicBezTo>
                  <a:cubicBezTo>
                    <a:pt x="27" y="281"/>
                    <a:pt x="31" y="280"/>
                    <a:pt x="36" y="280"/>
                  </a:cubicBezTo>
                  <a:lnTo>
                    <a:pt x="107" y="280"/>
                  </a:lnTo>
                  <a:lnTo>
                    <a:pt x="107" y="253"/>
                  </a:lnTo>
                  <a:lnTo>
                    <a:pt x="89" y="253"/>
                  </a:lnTo>
                  <a:cubicBezTo>
                    <a:pt x="85" y="253"/>
                    <a:pt x="80" y="252"/>
                    <a:pt x="76" y="250"/>
                  </a:cubicBezTo>
                  <a:cubicBezTo>
                    <a:pt x="71" y="248"/>
                    <a:pt x="67" y="246"/>
                    <a:pt x="64" y="243"/>
                  </a:cubicBezTo>
                  <a:cubicBezTo>
                    <a:pt x="61" y="239"/>
                    <a:pt x="59" y="236"/>
                    <a:pt x="57" y="231"/>
                  </a:cubicBezTo>
                  <a:cubicBezTo>
                    <a:pt x="55" y="227"/>
                    <a:pt x="54" y="222"/>
                    <a:pt x="54" y="217"/>
                  </a:cubicBezTo>
                  <a:lnTo>
                    <a:pt x="54" y="200"/>
                  </a:lnTo>
                  <a:lnTo>
                    <a:pt x="27" y="200"/>
                  </a:lnTo>
                  <a:lnTo>
                    <a:pt x="27" y="146"/>
                  </a:lnTo>
                  <a:lnTo>
                    <a:pt x="54" y="146"/>
                  </a:lnTo>
                  <a:lnTo>
                    <a:pt x="54" y="129"/>
                  </a:lnTo>
                  <a:cubicBezTo>
                    <a:pt x="54" y="124"/>
                    <a:pt x="55" y="119"/>
                    <a:pt x="57" y="115"/>
                  </a:cubicBezTo>
                  <a:cubicBezTo>
                    <a:pt x="59" y="111"/>
                    <a:pt x="61" y="107"/>
                    <a:pt x="64" y="104"/>
                  </a:cubicBezTo>
                  <a:cubicBezTo>
                    <a:pt x="67" y="100"/>
                    <a:pt x="71" y="98"/>
                    <a:pt x="76" y="96"/>
                  </a:cubicBezTo>
                  <a:cubicBezTo>
                    <a:pt x="80" y="94"/>
                    <a:pt x="85" y="93"/>
                    <a:pt x="89" y="93"/>
                  </a:cubicBezTo>
                  <a:lnTo>
                    <a:pt x="160" y="93"/>
                  </a:lnTo>
                  <a:lnTo>
                    <a:pt x="160" y="49"/>
                  </a:lnTo>
                  <a:cubicBezTo>
                    <a:pt x="156" y="47"/>
                    <a:pt x="153" y="44"/>
                    <a:pt x="151" y="40"/>
                  </a:cubicBezTo>
                  <a:cubicBezTo>
                    <a:pt x="148" y="36"/>
                    <a:pt x="147" y="31"/>
                    <a:pt x="147" y="26"/>
                  </a:cubicBezTo>
                  <a:cubicBezTo>
                    <a:pt x="147" y="23"/>
                    <a:pt x="148" y="19"/>
                    <a:pt x="149" y="16"/>
                  </a:cubicBezTo>
                  <a:cubicBezTo>
                    <a:pt x="151" y="13"/>
                    <a:pt x="153" y="10"/>
                    <a:pt x="155" y="7"/>
                  </a:cubicBezTo>
                  <a:cubicBezTo>
                    <a:pt x="157" y="5"/>
                    <a:pt x="160" y="3"/>
                    <a:pt x="163" y="2"/>
                  </a:cubicBezTo>
                  <a:cubicBezTo>
                    <a:pt x="167" y="0"/>
                    <a:pt x="170" y="0"/>
                    <a:pt x="174" y="0"/>
                  </a:cubicBezTo>
                  <a:cubicBezTo>
                    <a:pt x="178" y="0"/>
                    <a:pt x="181" y="0"/>
                    <a:pt x="184" y="2"/>
                  </a:cubicBezTo>
                  <a:cubicBezTo>
                    <a:pt x="187" y="3"/>
                    <a:pt x="190" y="5"/>
                    <a:pt x="193" y="7"/>
                  </a:cubicBezTo>
                  <a:cubicBezTo>
                    <a:pt x="195" y="10"/>
                    <a:pt x="197" y="13"/>
                    <a:pt x="198" y="16"/>
                  </a:cubicBezTo>
                  <a:cubicBezTo>
                    <a:pt x="200" y="19"/>
                    <a:pt x="200" y="23"/>
                    <a:pt x="200" y="26"/>
                  </a:cubicBezTo>
                  <a:cubicBezTo>
                    <a:pt x="200" y="31"/>
                    <a:pt x="199" y="36"/>
                    <a:pt x="197" y="40"/>
                  </a:cubicBezTo>
                  <a:cubicBezTo>
                    <a:pt x="194" y="44"/>
                    <a:pt x="191" y="47"/>
                    <a:pt x="187" y="49"/>
                  </a:cubicBezTo>
                  <a:lnTo>
                    <a:pt x="187" y="93"/>
                  </a:lnTo>
                  <a:lnTo>
                    <a:pt x="258" y="93"/>
                  </a:lnTo>
                  <a:cubicBezTo>
                    <a:pt x="263" y="93"/>
                    <a:pt x="268" y="94"/>
                    <a:pt x="272" y="96"/>
                  </a:cubicBezTo>
                  <a:cubicBezTo>
                    <a:pt x="276" y="98"/>
                    <a:pt x="280" y="100"/>
                    <a:pt x="283" y="104"/>
                  </a:cubicBezTo>
                  <a:cubicBezTo>
                    <a:pt x="287" y="107"/>
                    <a:pt x="289" y="111"/>
                    <a:pt x="291" y="115"/>
                  </a:cubicBezTo>
                  <a:cubicBezTo>
                    <a:pt x="293" y="119"/>
                    <a:pt x="294" y="124"/>
                    <a:pt x="294" y="129"/>
                  </a:cubicBezTo>
                  <a:lnTo>
                    <a:pt x="294" y="146"/>
                  </a:lnTo>
                  <a:lnTo>
                    <a:pt x="320" y="146"/>
                  </a:lnTo>
                  <a:lnTo>
                    <a:pt x="320" y="200"/>
                  </a:lnTo>
                  <a:lnTo>
                    <a:pt x="294" y="200"/>
                  </a:lnTo>
                  <a:lnTo>
                    <a:pt x="294" y="217"/>
                  </a:lnTo>
                  <a:cubicBezTo>
                    <a:pt x="294" y="222"/>
                    <a:pt x="293" y="227"/>
                    <a:pt x="291" y="231"/>
                  </a:cubicBezTo>
                  <a:cubicBezTo>
                    <a:pt x="289" y="236"/>
                    <a:pt x="287" y="239"/>
                    <a:pt x="283" y="243"/>
                  </a:cubicBezTo>
                  <a:cubicBezTo>
                    <a:pt x="280" y="246"/>
                    <a:pt x="276" y="248"/>
                    <a:pt x="272" y="250"/>
                  </a:cubicBezTo>
                  <a:cubicBezTo>
                    <a:pt x="268" y="252"/>
                    <a:pt x="263" y="253"/>
                    <a:pt x="258" y="253"/>
                  </a:cubicBezTo>
                  <a:lnTo>
                    <a:pt x="240" y="253"/>
                  </a:lnTo>
                  <a:lnTo>
                    <a:pt x="240" y="280"/>
                  </a:lnTo>
                  <a:lnTo>
                    <a:pt x="312" y="280"/>
                  </a:lnTo>
                  <a:cubicBezTo>
                    <a:pt x="316" y="280"/>
                    <a:pt x="321" y="281"/>
                    <a:pt x="325" y="282"/>
                  </a:cubicBezTo>
                  <a:cubicBezTo>
                    <a:pt x="330" y="284"/>
                    <a:pt x="333" y="287"/>
                    <a:pt x="337" y="290"/>
                  </a:cubicBezTo>
                  <a:cubicBezTo>
                    <a:pt x="340" y="293"/>
                    <a:pt x="342" y="297"/>
                    <a:pt x="344" y="302"/>
                  </a:cubicBezTo>
                  <a:cubicBezTo>
                    <a:pt x="346" y="306"/>
                    <a:pt x="347" y="310"/>
                    <a:pt x="347" y="315"/>
                  </a:cubicBezTo>
                  <a:lnTo>
                    <a:pt x="347" y="413"/>
                  </a:lnTo>
                  <a:lnTo>
                    <a:pt x="320" y="413"/>
                  </a:lnTo>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74">
              <a:extLst>
                <a:ext uri="{FF2B5EF4-FFF2-40B4-BE49-F238E27FC236}">
                  <a16:creationId xmlns:a16="http://schemas.microsoft.com/office/drawing/2014/main" id="{47B57EA4-942B-4243-A8E9-6F71E9F19A0C}"/>
                </a:ext>
              </a:extLst>
            </p:cNvPr>
            <p:cNvSpPr>
              <a:spLocks/>
            </p:cNvSpPr>
            <p:nvPr/>
          </p:nvSpPr>
          <p:spPr bwMode="auto">
            <a:xfrm>
              <a:off x="3305580" y="6530280"/>
              <a:ext cx="31547" cy="33518"/>
            </a:xfrm>
            <a:custGeom>
              <a:avLst/>
              <a:gdLst>
                <a:gd name="T0" fmla="*/ 0 w 26"/>
                <a:gd name="T1" fmla="*/ 0 h 27"/>
                <a:gd name="T2" fmla="*/ 0 w 26"/>
                <a:gd name="T3" fmla="*/ 0 h 27"/>
                <a:gd name="T4" fmla="*/ 26 w 26"/>
                <a:gd name="T5" fmla="*/ 0 h 27"/>
                <a:gd name="T6" fmla="*/ 26 w 26"/>
                <a:gd name="T7" fmla="*/ 27 h 27"/>
                <a:gd name="T8" fmla="*/ 0 w 26"/>
                <a:gd name="T9" fmla="*/ 27 h 27"/>
                <a:gd name="T10" fmla="*/ 0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0" y="0"/>
                  </a:moveTo>
                  <a:lnTo>
                    <a:pt x="0" y="0"/>
                  </a:lnTo>
                  <a:lnTo>
                    <a:pt x="26" y="0"/>
                  </a:lnTo>
                  <a:lnTo>
                    <a:pt x="26" y="27"/>
                  </a:lnTo>
                  <a:lnTo>
                    <a:pt x="0" y="27"/>
                  </a:ln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75">
              <a:extLst>
                <a:ext uri="{FF2B5EF4-FFF2-40B4-BE49-F238E27FC236}">
                  <a16:creationId xmlns:a16="http://schemas.microsoft.com/office/drawing/2014/main" id="{E8EF2BFD-B49A-B74A-9E78-98718CAB5220}"/>
                </a:ext>
              </a:extLst>
            </p:cNvPr>
            <p:cNvSpPr>
              <a:spLocks/>
            </p:cNvSpPr>
            <p:nvPr/>
          </p:nvSpPr>
          <p:spPr bwMode="auto">
            <a:xfrm>
              <a:off x="3427822" y="6530280"/>
              <a:ext cx="31547" cy="33518"/>
            </a:xfrm>
            <a:custGeom>
              <a:avLst/>
              <a:gdLst>
                <a:gd name="T0" fmla="*/ 0 w 26"/>
                <a:gd name="T1" fmla="*/ 0 h 27"/>
                <a:gd name="T2" fmla="*/ 0 w 26"/>
                <a:gd name="T3" fmla="*/ 0 h 27"/>
                <a:gd name="T4" fmla="*/ 26 w 26"/>
                <a:gd name="T5" fmla="*/ 0 h 27"/>
                <a:gd name="T6" fmla="*/ 26 w 26"/>
                <a:gd name="T7" fmla="*/ 27 h 27"/>
                <a:gd name="T8" fmla="*/ 0 w 26"/>
                <a:gd name="T9" fmla="*/ 27 h 27"/>
                <a:gd name="T10" fmla="*/ 0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0" y="0"/>
                  </a:moveTo>
                  <a:lnTo>
                    <a:pt x="0" y="0"/>
                  </a:lnTo>
                  <a:lnTo>
                    <a:pt x="26" y="0"/>
                  </a:lnTo>
                  <a:lnTo>
                    <a:pt x="26" y="27"/>
                  </a:lnTo>
                  <a:lnTo>
                    <a:pt x="0" y="27"/>
                  </a:lnTo>
                  <a:lnTo>
                    <a:pt x="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76">
              <a:extLst>
                <a:ext uri="{FF2B5EF4-FFF2-40B4-BE49-F238E27FC236}">
                  <a16:creationId xmlns:a16="http://schemas.microsoft.com/office/drawing/2014/main" id="{2607A0B8-0C96-0242-A6B1-64D92DCA2715}"/>
                </a:ext>
              </a:extLst>
            </p:cNvPr>
            <p:cNvSpPr>
              <a:spLocks/>
            </p:cNvSpPr>
            <p:nvPr/>
          </p:nvSpPr>
          <p:spPr bwMode="auto">
            <a:xfrm>
              <a:off x="3419936" y="6530280"/>
              <a:ext cx="33518" cy="33518"/>
            </a:xfrm>
            <a:custGeom>
              <a:avLst/>
              <a:gdLst>
                <a:gd name="T0" fmla="*/ 0 w 27"/>
                <a:gd name="T1" fmla="*/ 0 h 27"/>
                <a:gd name="T2" fmla="*/ 0 w 27"/>
                <a:gd name="T3" fmla="*/ 0 h 27"/>
                <a:gd name="T4" fmla="*/ 27 w 27"/>
                <a:gd name="T5" fmla="*/ 0 h 27"/>
                <a:gd name="T6" fmla="*/ 27 w 27"/>
                <a:gd name="T7" fmla="*/ 27 h 27"/>
                <a:gd name="T8" fmla="*/ 0 w 27"/>
                <a:gd name="T9" fmla="*/ 27 h 27"/>
                <a:gd name="T10" fmla="*/ 0 w 27"/>
                <a:gd name="T11" fmla="*/ 0 h 27"/>
              </a:gdLst>
              <a:ahLst/>
              <a:cxnLst>
                <a:cxn ang="0">
                  <a:pos x="T0" y="T1"/>
                </a:cxn>
                <a:cxn ang="0">
                  <a:pos x="T2" y="T3"/>
                </a:cxn>
                <a:cxn ang="0">
                  <a:pos x="T4" y="T5"/>
                </a:cxn>
                <a:cxn ang="0">
                  <a:pos x="T6" y="T7"/>
                </a:cxn>
                <a:cxn ang="0">
                  <a:pos x="T8" y="T9"/>
                </a:cxn>
                <a:cxn ang="0">
                  <a:pos x="T10" y="T11"/>
                </a:cxn>
              </a:cxnLst>
              <a:rect l="0" t="0" r="r" b="b"/>
              <a:pathLst>
                <a:path w="27" h="27">
                  <a:moveTo>
                    <a:pt x="0" y="0"/>
                  </a:moveTo>
                  <a:lnTo>
                    <a:pt x="0" y="0"/>
                  </a:lnTo>
                  <a:lnTo>
                    <a:pt x="27" y="0"/>
                  </a:lnTo>
                  <a:lnTo>
                    <a:pt x="27" y="27"/>
                  </a:lnTo>
                  <a:lnTo>
                    <a:pt x="0" y="27"/>
                  </a:ln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77">
              <a:extLst>
                <a:ext uri="{FF2B5EF4-FFF2-40B4-BE49-F238E27FC236}">
                  <a16:creationId xmlns:a16="http://schemas.microsoft.com/office/drawing/2014/main" id="{C7E0623C-35C3-114C-BB43-820B08E023EE}"/>
                </a:ext>
              </a:extLst>
            </p:cNvPr>
            <p:cNvSpPr>
              <a:spLocks/>
            </p:cNvSpPr>
            <p:nvPr/>
          </p:nvSpPr>
          <p:spPr bwMode="auto">
            <a:xfrm>
              <a:off x="3345013" y="6350859"/>
              <a:ext cx="67036" cy="65065"/>
            </a:xfrm>
            <a:custGeom>
              <a:avLst/>
              <a:gdLst>
                <a:gd name="T0" fmla="*/ 54 w 54"/>
                <a:gd name="T1" fmla="*/ 27 h 54"/>
                <a:gd name="T2" fmla="*/ 54 w 54"/>
                <a:gd name="T3" fmla="*/ 27 h 54"/>
                <a:gd name="T4" fmla="*/ 27 w 54"/>
                <a:gd name="T5" fmla="*/ 54 h 54"/>
                <a:gd name="T6" fmla="*/ 0 w 54"/>
                <a:gd name="T7" fmla="*/ 27 h 54"/>
                <a:gd name="T8" fmla="*/ 27 w 54"/>
                <a:gd name="T9" fmla="*/ 0 h 54"/>
                <a:gd name="T10" fmla="*/ 54 w 54"/>
                <a:gd name="T11" fmla="*/ 27 h 54"/>
              </a:gdLst>
              <a:ahLst/>
              <a:cxnLst>
                <a:cxn ang="0">
                  <a:pos x="T0" y="T1"/>
                </a:cxn>
                <a:cxn ang="0">
                  <a:pos x="T2" y="T3"/>
                </a:cxn>
                <a:cxn ang="0">
                  <a:pos x="T4" y="T5"/>
                </a:cxn>
                <a:cxn ang="0">
                  <a:pos x="T6" y="T7"/>
                </a:cxn>
                <a:cxn ang="0">
                  <a:pos x="T8" y="T9"/>
                </a:cxn>
                <a:cxn ang="0">
                  <a:pos x="T10" y="T11"/>
                </a:cxn>
              </a:cxnLst>
              <a:rect l="0" t="0" r="r" b="b"/>
              <a:pathLst>
                <a:path w="54" h="54">
                  <a:moveTo>
                    <a:pt x="54" y="27"/>
                  </a:moveTo>
                  <a:lnTo>
                    <a:pt x="54" y="27"/>
                  </a:lnTo>
                  <a:cubicBezTo>
                    <a:pt x="54" y="42"/>
                    <a:pt x="42" y="54"/>
                    <a:pt x="27" y="54"/>
                  </a:cubicBezTo>
                  <a:cubicBezTo>
                    <a:pt x="12" y="54"/>
                    <a:pt x="0" y="42"/>
                    <a:pt x="0" y="27"/>
                  </a:cubicBezTo>
                  <a:cubicBezTo>
                    <a:pt x="0" y="12"/>
                    <a:pt x="12" y="0"/>
                    <a:pt x="27" y="0"/>
                  </a:cubicBezTo>
                  <a:cubicBezTo>
                    <a:pt x="42" y="0"/>
                    <a:pt x="54" y="12"/>
                    <a:pt x="54" y="27"/>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6" name="Group 215">
            <a:extLst>
              <a:ext uri="{FF2B5EF4-FFF2-40B4-BE49-F238E27FC236}">
                <a16:creationId xmlns:a16="http://schemas.microsoft.com/office/drawing/2014/main" id="{6012F145-2C4B-EC40-AD26-59241E059FD2}"/>
              </a:ext>
            </a:extLst>
          </p:cNvPr>
          <p:cNvGrpSpPr/>
          <p:nvPr/>
        </p:nvGrpSpPr>
        <p:grpSpPr>
          <a:xfrm>
            <a:off x="441128" y="1775980"/>
            <a:ext cx="6194681" cy="2502518"/>
            <a:chOff x="441128" y="1775980"/>
            <a:chExt cx="6194681" cy="2502518"/>
          </a:xfrm>
        </p:grpSpPr>
        <p:sp>
          <p:nvSpPr>
            <p:cNvPr id="217" name="Content Placeholder 2">
              <a:extLst>
                <a:ext uri="{FF2B5EF4-FFF2-40B4-BE49-F238E27FC236}">
                  <a16:creationId xmlns:a16="http://schemas.microsoft.com/office/drawing/2014/main" id="{8F4D9B67-8869-0440-92FF-118767D33EC3}"/>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Work with a group with complex processes – and automate in Teams</a:t>
              </a:r>
            </a:p>
          </p:txBody>
        </p:sp>
        <p:sp>
          <p:nvSpPr>
            <p:cNvPr id="218" name="Content Placeholder 2">
              <a:extLst>
                <a:ext uri="{FF2B5EF4-FFF2-40B4-BE49-F238E27FC236}">
                  <a16:creationId xmlns:a16="http://schemas.microsoft.com/office/drawing/2014/main" id="{E649A936-0D52-F741-BDC0-4C87B32C1F05}"/>
                </a:ext>
              </a:extLst>
            </p:cNvPr>
            <p:cNvSpPr txBox="1">
              <a:spLocks/>
            </p:cNvSpPr>
            <p:nvPr/>
          </p:nvSpPr>
          <p:spPr>
            <a:xfrm>
              <a:off x="761375" y="2333752"/>
              <a:ext cx="5694290"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Use a template to establish a process for new-hire onboarding, incident management, contract lifecycle, and sales lifecycle</a:t>
              </a:r>
            </a:p>
          </p:txBody>
        </p:sp>
        <p:sp>
          <p:nvSpPr>
            <p:cNvPr id="219" name="Content Placeholder 2">
              <a:extLst>
                <a:ext uri="{FF2B5EF4-FFF2-40B4-BE49-F238E27FC236}">
                  <a16:creationId xmlns:a16="http://schemas.microsoft.com/office/drawing/2014/main" id="{E62C86FD-88B6-E441-B00E-A03B22F37125}"/>
                </a:ext>
              </a:extLst>
            </p:cNvPr>
            <p:cNvSpPr txBox="1">
              <a:spLocks/>
            </p:cNvSpPr>
            <p:nvPr/>
          </p:nvSpPr>
          <p:spPr>
            <a:xfrm>
              <a:off x="761374" y="2962297"/>
              <a:ext cx="5492711"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Simplify repeated tasks within the process by using Power Platform to add automation (included with Microsoft 365)</a:t>
              </a:r>
            </a:p>
          </p:txBody>
        </p:sp>
        <p:sp>
          <p:nvSpPr>
            <p:cNvPr id="222" name="Content Placeholder 2">
              <a:extLst>
                <a:ext uri="{FF2B5EF4-FFF2-40B4-BE49-F238E27FC236}">
                  <a16:creationId xmlns:a16="http://schemas.microsoft.com/office/drawing/2014/main" id="{32A06D6A-3BA3-0E45-84B3-2A4102126DCE}"/>
                </a:ext>
              </a:extLst>
            </p:cNvPr>
            <p:cNvSpPr txBox="1">
              <a:spLocks/>
            </p:cNvSpPr>
            <p:nvPr/>
          </p:nvSpPr>
          <p:spPr>
            <a:xfrm>
              <a:off x="761374" y="3538024"/>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Create a routine for process improvements</a:t>
              </a:r>
            </a:p>
          </p:txBody>
        </p:sp>
        <p:sp>
          <p:nvSpPr>
            <p:cNvPr id="223" name="Content Placeholder 2">
              <a:extLst>
                <a:ext uri="{FF2B5EF4-FFF2-40B4-BE49-F238E27FC236}">
                  <a16:creationId xmlns:a16="http://schemas.microsoft.com/office/drawing/2014/main" id="{F04BF611-831C-1043-8650-6C570DCEFB2A}"/>
                </a:ext>
              </a:extLst>
            </p:cNvPr>
            <p:cNvSpPr txBox="1">
              <a:spLocks/>
            </p:cNvSpPr>
            <p:nvPr/>
          </p:nvSpPr>
          <p:spPr>
            <a:xfrm>
              <a:off x="761375" y="3946500"/>
              <a:ext cx="4895722"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latin typeface="Segoe UI" panose="020B0502040204020203" pitchFamily="34" charset="0"/>
                  <a:cs typeface="Segoe UI" panose="020B0502040204020203" pitchFamily="34" charset="0"/>
                </a:rPr>
                <a:t>Evaluate after a few weeks and adjust the automation process based on learnings</a:t>
              </a:r>
            </a:p>
          </p:txBody>
        </p:sp>
        <p:grpSp>
          <p:nvGrpSpPr>
            <p:cNvPr id="224" name="Group 46">
              <a:extLst>
                <a:ext uri="{FF2B5EF4-FFF2-40B4-BE49-F238E27FC236}">
                  <a16:creationId xmlns:a16="http://schemas.microsoft.com/office/drawing/2014/main" id="{1E81FE50-454E-AE4D-B095-491E6EBA23B6}"/>
                </a:ext>
              </a:extLst>
            </p:cNvPr>
            <p:cNvGrpSpPr>
              <a:grpSpLocks noChangeAspect="1"/>
            </p:cNvGrpSpPr>
            <p:nvPr/>
          </p:nvGrpSpPr>
          <p:grpSpPr bwMode="auto">
            <a:xfrm>
              <a:off x="441128" y="1789617"/>
              <a:ext cx="233574" cy="233574"/>
              <a:chOff x="2812" y="999"/>
              <a:chExt cx="312" cy="312"/>
            </a:xfrm>
            <a:solidFill>
              <a:srgbClr val="5961C2"/>
            </a:solidFill>
          </p:grpSpPr>
          <p:sp>
            <p:nvSpPr>
              <p:cNvPr id="261" name="Freeform 47">
                <a:extLst>
                  <a:ext uri="{FF2B5EF4-FFF2-40B4-BE49-F238E27FC236}">
                    <a16:creationId xmlns:a16="http://schemas.microsoft.com/office/drawing/2014/main" id="{2AFD6417-6294-1648-A2E6-A46F8FB90592}"/>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8">
                <a:extLst>
                  <a:ext uri="{FF2B5EF4-FFF2-40B4-BE49-F238E27FC236}">
                    <a16:creationId xmlns:a16="http://schemas.microsoft.com/office/drawing/2014/main" id="{E1E4C03F-8C7D-0A45-883D-20F9C6D6E666}"/>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9">
                <a:extLst>
                  <a:ext uri="{FF2B5EF4-FFF2-40B4-BE49-F238E27FC236}">
                    <a16:creationId xmlns:a16="http://schemas.microsoft.com/office/drawing/2014/main" id="{7F0A07E6-494A-964D-9A14-D58969AA5382}"/>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46">
              <a:extLst>
                <a:ext uri="{FF2B5EF4-FFF2-40B4-BE49-F238E27FC236}">
                  <a16:creationId xmlns:a16="http://schemas.microsoft.com/office/drawing/2014/main" id="{A0E2C018-3E37-5D4B-8A35-31B1E0E026AB}"/>
                </a:ext>
              </a:extLst>
            </p:cNvPr>
            <p:cNvGrpSpPr>
              <a:grpSpLocks noChangeAspect="1"/>
            </p:cNvGrpSpPr>
            <p:nvPr/>
          </p:nvGrpSpPr>
          <p:grpSpPr bwMode="auto">
            <a:xfrm>
              <a:off x="441128" y="2384401"/>
              <a:ext cx="233574" cy="233574"/>
              <a:chOff x="2812" y="999"/>
              <a:chExt cx="312" cy="312"/>
            </a:xfrm>
            <a:solidFill>
              <a:srgbClr val="5961C2"/>
            </a:solidFill>
          </p:grpSpPr>
          <p:sp>
            <p:nvSpPr>
              <p:cNvPr id="258" name="Freeform 47">
                <a:extLst>
                  <a:ext uri="{FF2B5EF4-FFF2-40B4-BE49-F238E27FC236}">
                    <a16:creationId xmlns:a16="http://schemas.microsoft.com/office/drawing/2014/main" id="{2D45F313-B76A-D949-A5B8-5FD091A952E8}"/>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8">
                <a:extLst>
                  <a:ext uri="{FF2B5EF4-FFF2-40B4-BE49-F238E27FC236}">
                    <a16:creationId xmlns:a16="http://schemas.microsoft.com/office/drawing/2014/main" id="{0B2540FC-1450-1148-9B13-5D832D70F9C1}"/>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49">
                <a:extLst>
                  <a:ext uri="{FF2B5EF4-FFF2-40B4-BE49-F238E27FC236}">
                    <a16:creationId xmlns:a16="http://schemas.microsoft.com/office/drawing/2014/main" id="{69E388B0-10E9-0449-AE83-8EE10A4012C4}"/>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6" name="Group 46">
              <a:extLst>
                <a:ext uri="{FF2B5EF4-FFF2-40B4-BE49-F238E27FC236}">
                  <a16:creationId xmlns:a16="http://schemas.microsoft.com/office/drawing/2014/main" id="{C5C4F3A2-C4B3-5E4A-A7AD-9B5F238ABE62}"/>
                </a:ext>
              </a:extLst>
            </p:cNvPr>
            <p:cNvGrpSpPr>
              <a:grpSpLocks noChangeAspect="1"/>
            </p:cNvGrpSpPr>
            <p:nvPr/>
          </p:nvGrpSpPr>
          <p:grpSpPr bwMode="auto">
            <a:xfrm>
              <a:off x="441128" y="3009379"/>
              <a:ext cx="233574" cy="233574"/>
              <a:chOff x="2812" y="999"/>
              <a:chExt cx="312" cy="312"/>
            </a:xfrm>
            <a:solidFill>
              <a:srgbClr val="5961C2"/>
            </a:solidFill>
          </p:grpSpPr>
          <p:sp>
            <p:nvSpPr>
              <p:cNvPr id="251" name="Freeform 47">
                <a:extLst>
                  <a:ext uri="{FF2B5EF4-FFF2-40B4-BE49-F238E27FC236}">
                    <a16:creationId xmlns:a16="http://schemas.microsoft.com/office/drawing/2014/main" id="{8DA9BE23-F20C-604E-952C-2988BFB0B12F}"/>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48">
                <a:extLst>
                  <a:ext uri="{FF2B5EF4-FFF2-40B4-BE49-F238E27FC236}">
                    <a16:creationId xmlns:a16="http://schemas.microsoft.com/office/drawing/2014/main" id="{D1624AF8-A8AE-DD43-AAFB-8661B105D7EC}"/>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49">
                <a:extLst>
                  <a:ext uri="{FF2B5EF4-FFF2-40B4-BE49-F238E27FC236}">
                    <a16:creationId xmlns:a16="http://schemas.microsoft.com/office/drawing/2014/main" id="{2EF00CA4-ED8F-3E45-9CED-675DF82D009C}"/>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7" name="Group 46">
              <a:extLst>
                <a:ext uri="{FF2B5EF4-FFF2-40B4-BE49-F238E27FC236}">
                  <a16:creationId xmlns:a16="http://schemas.microsoft.com/office/drawing/2014/main" id="{B3485342-D5D3-274A-ABEC-63AA08C14520}"/>
                </a:ext>
              </a:extLst>
            </p:cNvPr>
            <p:cNvGrpSpPr>
              <a:grpSpLocks noChangeAspect="1"/>
            </p:cNvGrpSpPr>
            <p:nvPr/>
          </p:nvGrpSpPr>
          <p:grpSpPr bwMode="auto">
            <a:xfrm>
              <a:off x="441128" y="3583202"/>
              <a:ext cx="233574" cy="233574"/>
              <a:chOff x="2812" y="999"/>
              <a:chExt cx="312" cy="312"/>
            </a:xfrm>
            <a:solidFill>
              <a:srgbClr val="5961C2"/>
            </a:solidFill>
          </p:grpSpPr>
          <p:sp>
            <p:nvSpPr>
              <p:cNvPr id="236" name="Freeform 47">
                <a:extLst>
                  <a:ext uri="{FF2B5EF4-FFF2-40B4-BE49-F238E27FC236}">
                    <a16:creationId xmlns:a16="http://schemas.microsoft.com/office/drawing/2014/main" id="{845A78C0-DC76-094E-8F9B-9A11F50FA2FA}"/>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48">
                <a:extLst>
                  <a:ext uri="{FF2B5EF4-FFF2-40B4-BE49-F238E27FC236}">
                    <a16:creationId xmlns:a16="http://schemas.microsoft.com/office/drawing/2014/main" id="{B34595A0-5A64-E24D-9EF7-D61C96B679AF}"/>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49">
                <a:extLst>
                  <a:ext uri="{FF2B5EF4-FFF2-40B4-BE49-F238E27FC236}">
                    <a16:creationId xmlns:a16="http://schemas.microsoft.com/office/drawing/2014/main" id="{97E37379-17E3-8343-A384-F1CDBBF5B374}"/>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8" name="Group 46">
              <a:extLst>
                <a:ext uri="{FF2B5EF4-FFF2-40B4-BE49-F238E27FC236}">
                  <a16:creationId xmlns:a16="http://schemas.microsoft.com/office/drawing/2014/main" id="{566E8E59-7025-F043-AE90-A4F5B2AE80BF}"/>
                </a:ext>
              </a:extLst>
            </p:cNvPr>
            <p:cNvGrpSpPr>
              <a:grpSpLocks noChangeAspect="1"/>
            </p:cNvGrpSpPr>
            <p:nvPr/>
          </p:nvGrpSpPr>
          <p:grpSpPr bwMode="auto">
            <a:xfrm>
              <a:off x="441128" y="3975130"/>
              <a:ext cx="233574" cy="233574"/>
              <a:chOff x="2812" y="999"/>
              <a:chExt cx="312" cy="312"/>
            </a:xfrm>
            <a:solidFill>
              <a:srgbClr val="5961C2"/>
            </a:solidFill>
          </p:grpSpPr>
          <p:sp>
            <p:nvSpPr>
              <p:cNvPr id="231" name="Freeform 47">
                <a:extLst>
                  <a:ext uri="{FF2B5EF4-FFF2-40B4-BE49-F238E27FC236}">
                    <a16:creationId xmlns:a16="http://schemas.microsoft.com/office/drawing/2014/main" id="{BD63DF23-7C3C-C64C-8701-80249D5C1D2B}"/>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8">
                <a:extLst>
                  <a:ext uri="{FF2B5EF4-FFF2-40B4-BE49-F238E27FC236}">
                    <a16:creationId xmlns:a16="http://schemas.microsoft.com/office/drawing/2014/main" id="{AC73161A-0EE8-4C48-B620-9F30B06C1AD1}"/>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9">
                <a:extLst>
                  <a:ext uri="{FF2B5EF4-FFF2-40B4-BE49-F238E27FC236}">
                    <a16:creationId xmlns:a16="http://schemas.microsoft.com/office/drawing/2014/main" id="{5B666406-EF9E-5D4A-8043-E936708814EC}"/>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9" name="Rectangle 228">
              <a:extLst>
                <a:ext uri="{FF2B5EF4-FFF2-40B4-BE49-F238E27FC236}">
                  <a16:creationId xmlns:a16="http://schemas.microsoft.com/office/drawing/2014/main" id="{48FB7CCC-8665-4040-88CD-E5FBACF1D180}"/>
                </a:ext>
              </a:extLst>
            </p:cNvPr>
            <p:cNvSpPr/>
            <p:nvPr/>
          </p:nvSpPr>
          <p:spPr>
            <a:xfrm>
              <a:off x="759180" y="2019940"/>
              <a:ext cx="5449855" cy="246221"/>
            </a:xfrm>
            <a:prstGeom prst="rect">
              <a:avLst/>
            </a:prstGeom>
          </p:spPr>
          <p:txBody>
            <a:bodyPr wrap="square">
              <a:spAutoFit/>
            </a:bodyPr>
            <a:lstStyle/>
            <a:p>
              <a:pPr marL="342900" lvl="1" indent="-342900">
                <a:buClr>
                  <a:srgbClr val="5558AF"/>
                </a:buClr>
              </a:pPr>
              <a:r>
                <a:rPr lang="en-US" sz="1000">
                  <a:solidFill>
                    <a:srgbClr val="5961C2"/>
                  </a:solidFill>
                  <a:latin typeface="Segoe UI" panose="020B0502040204020203" pitchFamily="34" charset="0"/>
                  <a:cs typeface="Segoe UI" panose="020B0502040204020203" pitchFamily="34" charset="0"/>
                </a:rPr>
                <a:t>Model processes with Power Automate     Build apps with low or no code using PowerApps</a:t>
              </a:r>
            </a:p>
          </p:txBody>
        </p:sp>
        <p:cxnSp>
          <p:nvCxnSpPr>
            <p:cNvPr id="230" name="Straight Connector 229">
              <a:extLst>
                <a:ext uri="{FF2B5EF4-FFF2-40B4-BE49-F238E27FC236}">
                  <a16:creationId xmlns:a16="http://schemas.microsoft.com/office/drawing/2014/main" id="{67E86944-E175-9D49-87D3-90E1E28CDFA2}"/>
                </a:ext>
              </a:extLst>
            </p:cNvPr>
            <p:cNvCxnSpPr/>
            <p:nvPr/>
          </p:nvCxnSpPr>
          <p:spPr>
            <a:xfrm>
              <a:off x="3137712" y="2056293"/>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29840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2000" fill="hold" grpId="0" nodeType="withEffect">
                                  <p:stCondLst>
                                    <p:cond delay="0"/>
                                  </p:stCondLst>
                                  <p:childTnLst>
                                    <p:animRot by="21600000">
                                      <p:cBhvr>
                                        <p:cTn id="6" dur="1500" fill="hold"/>
                                        <p:tgtEl>
                                          <p:spTgt spid="144"/>
                                        </p:tgtEl>
                                        <p:attrNameLst>
                                          <p:attrName>r</p:attrName>
                                        </p:attrNameLst>
                                      </p:cBhvr>
                                    </p:animRot>
                                  </p:childTnLst>
                                </p:cTn>
                              </p:par>
                              <p:par>
                                <p:cTn id="7" presetID="8" presetClass="emph" presetSubtype="0" repeatCount="2000" fill="hold" grpId="0" nodeType="withEffect">
                                  <p:stCondLst>
                                    <p:cond delay="0"/>
                                  </p:stCondLst>
                                  <p:childTnLst>
                                    <p:animRot by="21600000">
                                      <p:cBhvr>
                                        <p:cTn id="8" dur="1500" fill="hold"/>
                                        <p:tgtEl>
                                          <p:spTgt spid="168"/>
                                        </p:tgtEl>
                                        <p:attrNameLst>
                                          <p:attrName>r</p:attrName>
                                        </p:attrNameLst>
                                      </p:cBhvr>
                                    </p:animRot>
                                  </p:childTnLst>
                                </p:cTn>
                              </p:par>
                              <p:par>
                                <p:cTn id="9" presetID="8" presetClass="emph" presetSubtype="0" repeatCount="2000" fill="hold" grpId="0" nodeType="withEffect">
                                  <p:stCondLst>
                                    <p:cond delay="0"/>
                                  </p:stCondLst>
                                  <p:childTnLst>
                                    <p:animRot by="21600000">
                                      <p:cBhvr>
                                        <p:cTn id="10" dur="1500" fill="hold"/>
                                        <p:tgtEl>
                                          <p:spTgt spid="220"/>
                                        </p:tgtEl>
                                        <p:attrNameLst>
                                          <p:attrName>r</p:attrName>
                                        </p:attrNameLst>
                                      </p:cBhvr>
                                    </p:animRot>
                                  </p:childTnLst>
                                </p:cTn>
                              </p:par>
                              <p:par>
                                <p:cTn id="11" presetID="8" presetClass="emph" presetSubtype="0" repeatCount="2000" fill="hold" grpId="0" nodeType="withEffect">
                                  <p:stCondLst>
                                    <p:cond delay="0"/>
                                  </p:stCondLst>
                                  <p:childTnLst>
                                    <p:animRot by="21600000">
                                      <p:cBhvr>
                                        <p:cTn id="12" dur="1500" fill="hold"/>
                                        <p:tgtEl>
                                          <p:spTgt spid="279"/>
                                        </p:tgtEl>
                                        <p:attrNameLst>
                                          <p:attrName>r</p:attrName>
                                        </p:attrNameLst>
                                      </p:cBhvr>
                                    </p:animRot>
                                  </p:childTnLst>
                                </p:cTn>
                              </p:par>
                              <p:par>
                                <p:cTn id="13" presetID="53" presetClass="entr" presetSubtype="16" fill="hold" grpId="1" nodeType="withEffect">
                                  <p:stCondLst>
                                    <p:cond delay="0"/>
                                  </p:stCondLst>
                                  <p:childTnLst>
                                    <p:set>
                                      <p:cBhvr>
                                        <p:cTn id="14" dur="1" fill="hold">
                                          <p:stCondLst>
                                            <p:cond delay="0"/>
                                          </p:stCondLst>
                                        </p:cTn>
                                        <p:tgtEl>
                                          <p:spTgt spid="233"/>
                                        </p:tgtEl>
                                        <p:attrNameLst>
                                          <p:attrName>style.visibility</p:attrName>
                                        </p:attrNameLst>
                                      </p:cBhvr>
                                      <p:to>
                                        <p:strVal val="visible"/>
                                      </p:to>
                                    </p:set>
                                    <p:anim calcmode="lin" valueType="num">
                                      <p:cBhvr>
                                        <p:cTn id="15" dur="500" fill="hold"/>
                                        <p:tgtEl>
                                          <p:spTgt spid="233"/>
                                        </p:tgtEl>
                                        <p:attrNameLst>
                                          <p:attrName>ppt_w</p:attrName>
                                        </p:attrNameLst>
                                      </p:cBhvr>
                                      <p:tavLst>
                                        <p:tav tm="0">
                                          <p:val>
                                            <p:fltVal val="0"/>
                                          </p:val>
                                        </p:tav>
                                        <p:tav tm="100000">
                                          <p:val>
                                            <p:strVal val="#ppt_w"/>
                                          </p:val>
                                        </p:tav>
                                      </p:tavLst>
                                    </p:anim>
                                    <p:anim calcmode="lin" valueType="num">
                                      <p:cBhvr>
                                        <p:cTn id="16" dur="500" fill="hold"/>
                                        <p:tgtEl>
                                          <p:spTgt spid="233"/>
                                        </p:tgtEl>
                                        <p:attrNameLst>
                                          <p:attrName>ppt_h</p:attrName>
                                        </p:attrNameLst>
                                      </p:cBhvr>
                                      <p:tavLst>
                                        <p:tav tm="0">
                                          <p:val>
                                            <p:fltVal val="0"/>
                                          </p:val>
                                        </p:tav>
                                        <p:tav tm="100000">
                                          <p:val>
                                            <p:strVal val="#ppt_h"/>
                                          </p:val>
                                        </p:tav>
                                      </p:tavLst>
                                    </p:anim>
                                    <p:animEffect transition="in" filter="fade">
                                      <p:cBhvr>
                                        <p:cTn id="17" dur="500"/>
                                        <p:tgtEl>
                                          <p:spTgt spid="233"/>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232"/>
                                        </p:tgtEl>
                                        <p:attrNameLst>
                                          <p:attrName>style.visibility</p:attrName>
                                        </p:attrNameLst>
                                      </p:cBhvr>
                                      <p:to>
                                        <p:strVal val="visible"/>
                                      </p:to>
                                    </p:set>
                                    <p:anim calcmode="lin" valueType="num">
                                      <p:cBhvr>
                                        <p:cTn id="20" dur="500" fill="hold"/>
                                        <p:tgtEl>
                                          <p:spTgt spid="232"/>
                                        </p:tgtEl>
                                        <p:attrNameLst>
                                          <p:attrName>ppt_w</p:attrName>
                                        </p:attrNameLst>
                                      </p:cBhvr>
                                      <p:tavLst>
                                        <p:tav tm="0">
                                          <p:val>
                                            <p:fltVal val="0"/>
                                          </p:val>
                                        </p:tav>
                                        <p:tav tm="100000">
                                          <p:val>
                                            <p:strVal val="#ppt_w"/>
                                          </p:val>
                                        </p:tav>
                                      </p:tavLst>
                                    </p:anim>
                                    <p:anim calcmode="lin" valueType="num">
                                      <p:cBhvr>
                                        <p:cTn id="21" dur="500" fill="hold"/>
                                        <p:tgtEl>
                                          <p:spTgt spid="232"/>
                                        </p:tgtEl>
                                        <p:attrNameLst>
                                          <p:attrName>ppt_h</p:attrName>
                                        </p:attrNameLst>
                                      </p:cBhvr>
                                      <p:tavLst>
                                        <p:tav tm="0">
                                          <p:val>
                                            <p:fltVal val="0"/>
                                          </p:val>
                                        </p:tav>
                                        <p:tav tm="100000">
                                          <p:val>
                                            <p:strVal val="#ppt_h"/>
                                          </p:val>
                                        </p:tav>
                                      </p:tavLst>
                                    </p:anim>
                                    <p:animEffect transition="in" filter="fade">
                                      <p:cBhvr>
                                        <p:cTn id="22" dur="500"/>
                                        <p:tgtEl>
                                          <p:spTgt spid="232"/>
                                        </p:tgtEl>
                                      </p:cBhvr>
                                    </p:animEffect>
                                  </p:childTnLst>
                                </p:cTn>
                              </p:par>
                              <p:par>
                                <p:cTn id="23" presetID="53" presetClass="entr" presetSubtype="16" fill="hold" grpId="1" nodeType="withEffect">
                                  <p:stCondLst>
                                    <p:cond delay="0"/>
                                  </p:stCondLst>
                                  <p:childTnLst>
                                    <p:set>
                                      <p:cBhvr>
                                        <p:cTn id="24" dur="1" fill="hold">
                                          <p:stCondLst>
                                            <p:cond delay="0"/>
                                          </p:stCondLst>
                                        </p:cTn>
                                        <p:tgtEl>
                                          <p:spTgt spid="238"/>
                                        </p:tgtEl>
                                        <p:attrNameLst>
                                          <p:attrName>style.visibility</p:attrName>
                                        </p:attrNameLst>
                                      </p:cBhvr>
                                      <p:to>
                                        <p:strVal val="visible"/>
                                      </p:to>
                                    </p:set>
                                    <p:anim calcmode="lin" valueType="num">
                                      <p:cBhvr>
                                        <p:cTn id="25" dur="500" fill="hold"/>
                                        <p:tgtEl>
                                          <p:spTgt spid="238"/>
                                        </p:tgtEl>
                                        <p:attrNameLst>
                                          <p:attrName>ppt_w</p:attrName>
                                        </p:attrNameLst>
                                      </p:cBhvr>
                                      <p:tavLst>
                                        <p:tav tm="0">
                                          <p:val>
                                            <p:fltVal val="0"/>
                                          </p:val>
                                        </p:tav>
                                        <p:tav tm="100000">
                                          <p:val>
                                            <p:strVal val="#ppt_w"/>
                                          </p:val>
                                        </p:tav>
                                      </p:tavLst>
                                    </p:anim>
                                    <p:anim calcmode="lin" valueType="num">
                                      <p:cBhvr>
                                        <p:cTn id="26" dur="500" fill="hold"/>
                                        <p:tgtEl>
                                          <p:spTgt spid="238"/>
                                        </p:tgtEl>
                                        <p:attrNameLst>
                                          <p:attrName>ppt_h</p:attrName>
                                        </p:attrNameLst>
                                      </p:cBhvr>
                                      <p:tavLst>
                                        <p:tav tm="0">
                                          <p:val>
                                            <p:fltVal val="0"/>
                                          </p:val>
                                        </p:tav>
                                        <p:tav tm="100000">
                                          <p:val>
                                            <p:strVal val="#ppt_h"/>
                                          </p:val>
                                        </p:tav>
                                      </p:tavLst>
                                    </p:anim>
                                    <p:animEffect transition="in" filter="fade">
                                      <p:cBhvr>
                                        <p:cTn id="27" dur="500"/>
                                        <p:tgtEl>
                                          <p:spTgt spid="238"/>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255"/>
                                        </p:tgtEl>
                                        <p:attrNameLst>
                                          <p:attrName>style.visibility</p:attrName>
                                        </p:attrNameLst>
                                      </p:cBhvr>
                                      <p:to>
                                        <p:strVal val="visible"/>
                                      </p:to>
                                    </p:set>
                                    <p:anim calcmode="lin" valueType="num">
                                      <p:cBhvr>
                                        <p:cTn id="30" dur="500" fill="hold"/>
                                        <p:tgtEl>
                                          <p:spTgt spid="255"/>
                                        </p:tgtEl>
                                        <p:attrNameLst>
                                          <p:attrName>ppt_w</p:attrName>
                                        </p:attrNameLst>
                                      </p:cBhvr>
                                      <p:tavLst>
                                        <p:tav tm="0">
                                          <p:val>
                                            <p:fltVal val="0"/>
                                          </p:val>
                                        </p:tav>
                                        <p:tav tm="100000">
                                          <p:val>
                                            <p:strVal val="#ppt_w"/>
                                          </p:val>
                                        </p:tav>
                                      </p:tavLst>
                                    </p:anim>
                                    <p:anim calcmode="lin" valueType="num">
                                      <p:cBhvr>
                                        <p:cTn id="31" dur="500" fill="hold"/>
                                        <p:tgtEl>
                                          <p:spTgt spid="255"/>
                                        </p:tgtEl>
                                        <p:attrNameLst>
                                          <p:attrName>ppt_h</p:attrName>
                                        </p:attrNameLst>
                                      </p:cBhvr>
                                      <p:tavLst>
                                        <p:tav tm="0">
                                          <p:val>
                                            <p:fltVal val="0"/>
                                          </p:val>
                                        </p:tav>
                                        <p:tav tm="100000">
                                          <p:val>
                                            <p:strVal val="#ppt_h"/>
                                          </p:val>
                                        </p:tav>
                                      </p:tavLst>
                                    </p:anim>
                                    <p:animEffect transition="in" filter="fade">
                                      <p:cBhvr>
                                        <p:cTn id="32" dur="500"/>
                                        <p:tgtEl>
                                          <p:spTgt spid="255"/>
                                        </p:tgtEl>
                                      </p:cBhvr>
                                    </p:animEffect>
                                  </p:childTnLst>
                                </p:cTn>
                              </p:par>
                              <p:par>
                                <p:cTn id="33" presetID="8" presetClass="emph" presetSubtype="0" repeatCount="0" fill="hold" grpId="0" nodeType="withEffect">
                                  <p:stCondLst>
                                    <p:cond delay="500"/>
                                  </p:stCondLst>
                                  <p:childTnLst>
                                    <p:animRot by="21600000">
                                      <p:cBhvr>
                                        <p:cTn id="34" dur="2000" fill="hold"/>
                                        <p:tgtEl>
                                          <p:spTgt spid="232"/>
                                        </p:tgtEl>
                                        <p:attrNameLst>
                                          <p:attrName>r</p:attrName>
                                        </p:attrNameLst>
                                      </p:cBhvr>
                                    </p:animRot>
                                  </p:childTnLst>
                                </p:cTn>
                              </p:par>
                              <p:par>
                                <p:cTn id="35" presetID="8" presetClass="emph" presetSubtype="0" repeatCount="0" fill="hold" grpId="0" nodeType="withEffect">
                                  <p:stCondLst>
                                    <p:cond delay="500"/>
                                  </p:stCondLst>
                                  <p:childTnLst>
                                    <p:animRot by="21600000">
                                      <p:cBhvr>
                                        <p:cTn id="36" dur="2000" fill="hold"/>
                                        <p:tgtEl>
                                          <p:spTgt spid="233"/>
                                        </p:tgtEl>
                                        <p:attrNameLst>
                                          <p:attrName>r</p:attrName>
                                        </p:attrNameLst>
                                      </p:cBhvr>
                                    </p:animRot>
                                  </p:childTnLst>
                                </p:cTn>
                              </p:par>
                              <p:par>
                                <p:cTn id="37" presetID="8" presetClass="emph" presetSubtype="0" repeatCount="0" fill="hold" grpId="0" nodeType="withEffect">
                                  <p:stCondLst>
                                    <p:cond delay="500"/>
                                  </p:stCondLst>
                                  <p:childTnLst>
                                    <p:animRot by="21600000">
                                      <p:cBhvr>
                                        <p:cTn id="38" dur="2000" fill="hold"/>
                                        <p:tgtEl>
                                          <p:spTgt spid="238"/>
                                        </p:tgtEl>
                                        <p:attrNameLst>
                                          <p:attrName>r</p:attrName>
                                        </p:attrNameLst>
                                      </p:cBhvr>
                                    </p:animRot>
                                  </p:childTnLst>
                                </p:cTn>
                              </p:par>
                              <p:par>
                                <p:cTn id="39" presetID="8" presetClass="emph" presetSubtype="0" repeatCount="0" fill="hold" grpId="0" nodeType="withEffect">
                                  <p:stCondLst>
                                    <p:cond delay="500"/>
                                  </p:stCondLst>
                                  <p:childTnLst>
                                    <p:animRot by="21600000">
                                      <p:cBhvr>
                                        <p:cTn id="40" dur="2000" fill="hold"/>
                                        <p:tgtEl>
                                          <p:spTgt spid="255"/>
                                        </p:tgtEl>
                                        <p:attrNameLst>
                                          <p:attrName>r</p:attrName>
                                        </p:attrNameLst>
                                      </p:cBhvr>
                                    </p:animRot>
                                  </p:childTnLst>
                                </p:cTn>
                              </p:par>
                              <p:par>
                                <p:cTn id="41" presetID="22" presetClass="exit" presetSubtype="2" repeatCount="3000" grpId="0" nodeType="withEffect">
                                  <p:stCondLst>
                                    <p:cond delay="0"/>
                                  </p:stCondLst>
                                  <p:childTnLst>
                                    <p:animEffect transition="out" filter="wipe(right)">
                                      <p:cBhvr>
                                        <p:cTn id="42" dur="1000"/>
                                        <p:tgtEl>
                                          <p:spTgt spid="155"/>
                                        </p:tgtEl>
                                      </p:cBhvr>
                                    </p:animEffect>
                                    <p:set>
                                      <p:cBhvr>
                                        <p:cTn id="43" dur="1" fill="hold">
                                          <p:stCondLst>
                                            <p:cond delay="999"/>
                                          </p:stCondLst>
                                        </p:cTn>
                                        <p:tgtEl>
                                          <p:spTgt spid="155"/>
                                        </p:tgtEl>
                                        <p:attrNameLst>
                                          <p:attrName>style.visibility</p:attrName>
                                        </p:attrNameLst>
                                      </p:cBhvr>
                                      <p:to>
                                        <p:strVal val="hidden"/>
                                      </p:to>
                                    </p:set>
                                  </p:childTnLst>
                                </p:cTn>
                              </p:par>
                              <p:par>
                                <p:cTn id="44" presetID="22" presetClass="entr" presetSubtype="8" repeatCount="3000" fill="hold" grpId="0" nodeType="withEffect">
                                  <p:stCondLst>
                                    <p:cond delay="0"/>
                                  </p:stCondLst>
                                  <p:childTnLst>
                                    <p:set>
                                      <p:cBhvr>
                                        <p:cTn id="45" dur="1" fill="hold">
                                          <p:stCondLst>
                                            <p:cond delay="0"/>
                                          </p:stCondLst>
                                        </p:cTn>
                                        <p:tgtEl>
                                          <p:spTgt spid="152"/>
                                        </p:tgtEl>
                                        <p:attrNameLst>
                                          <p:attrName>style.visibility</p:attrName>
                                        </p:attrNameLst>
                                      </p:cBhvr>
                                      <p:to>
                                        <p:strVal val="visible"/>
                                      </p:to>
                                    </p:set>
                                    <p:animEffect transition="in" filter="wipe(left)">
                                      <p:cBhvr>
                                        <p:cTn id="46" dur="1000"/>
                                        <p:tgtEl>
                                          <p:spTgt spid="152"/>
                                        </p:tgtEl>
                                      </p:cBhvr>
                                    </p:animEffect>
                                  </p:childTnLst>
                                </p:cTn>
                              </p:par>
                              <p:par>
                                <p:cTn id="47" presetID="1" presetClass="emph" presetSubtype="2" repeatCount="3000" fill="hold" nodeType="withEffect">
                                  <p:stCondLst>
                                    <p:cond delay="0"/>
                                  </p:stCondLst>
                                  <p:childTnLst>
                                    <p:animClr clrSpc="rgb" dir="cw">
                                      <p:cBhvr>
                                        <p:cTn id="48" dur="1000" fill="hold"/>
                                        <p:tgtEl>
                                          <p:spTgt spid="159"/>
                                        </p:tgtEl>
                                        <p:attrNameLst>
                                          <p:attrName>fillcolor</p:attrName>
                                        </p:attrNameLst>
                                      </p:cBhvr>
                                      <p:to>
                                        <a:srgbClr val="5558AF"/>
                                      </p:to>
                                    </p:animClr>
                                    <p:set>
                                      <p:cBhvr>
                                        <p:cTn id="49" dur="1000" fill="hold"/>
                                        <p:tgtEl>
                                          <p:spTgt spid="159"/>
                                        </p:tgtEl>
                                        <p:attrNameLst>
                                          <p:attrName>fill.type</p:attrName>
                                        </p:attrNameLst>
                                      </p:cBhvr>
                                      <p:to>
                                        <p:strVal val="solid"/>
                                      </p:to>
                                    </p:set>
                                    <p:set>
                                      <p:cBhvr>
                                        <p:cTn id="50" dur="1000" fill="hold"/>
                                        <p:tgtEl>
                                          <p:spTgt spid="159"/>
                                        </p:tgtEl>
                                        <p:attrNameLst>
                                          <p:attrName>fill.on</p:attrName>
                                        </p:attrNameLst>
                                      </p:cBhvr>
                                      <p:to>
                                        <p:strVal val="true"/>
                                      </p:to>
                                    </p:set>
                                  </p:childTnLst>
                                </p:cTn>
                              </p:par>
                              <p:par>
                                <p:cTn id="51" presetID="1" presetClass="emph" presetSubtype="2" repeatCount="3000" fill="hold" nodeType="withEffect">
                                  <p:stCondLst>
                                    <p:cond delay="0"/>
                                  </p:stCondLst>
                                  <p:childTnLst>
                                    <p:animClr clrSpc="rgb" dir="cw">
                                      <p:cBhvr>
                                        <p:cTn id="52" dur="1000" fill="hold"/>
                                        <p:tgtEl>
                                          <p:spTgt spid="177"/>
                                        </p:tgtEl>
                                        <p:attrNameLst>
                                          <p:attrName>fillcolor</p:attrName>
                                        </p:attrNameLst>
                                      </p:cBhvr>
                                      <p:to>
                                        <a:srgbClr val="5558AF"/>
                                      </p:to>
                                    </p:animClr>
                                    <p:set>
                                      <p:cBhvr>
                                        <p:cTn id="53" dur="1000" fill="hold"/>
                                        <p:tgtEl>
                                          <p:spTgt spid="177"/>
                                        </p:tgtEl>
                                        <p:attrNameLst>
                                          <p:attrName>fill.type</p:attrName>
                                        </p:attrNameLst>
                                      </p:cBhvr>
                                      <p:to>
                                        <p:strVal val="solid"/>
                                      </p:to>
                                    </p:set>
                                    <p:set>
                                      <p:cBhvr>
                                        <p:cTn id="54" dur="1000" fill="hold"/>
                                        <p:tgtEl>
                                          <p:spTgt spid="177"/>
                                        </p:tgtEl>
                                        <p:attrNameLst>
                                          <p:attrName>fill.on</p:attrName>
                                        </p:attrNameLst>
                                      </p:cBhvr>
                                      <p:to>
                                        <p:strVal val="true"/>
                                      </p:to>
                                    </p:set>
                                  </p:childTnLst>
                                </p:cTn>
                              </p:par>
                              <p:par>
                                <p:cTn id="55" presetID="1" presetClass="emph" presetSubtype="2" repeatCount="3000" fill="hold" nodeType="withEffect">
                                  <p:stCondLst>
                                    <p:cond delay="0"/>
                                  </p:stCondLst>
                                  <p:childTnLst>
                                    <p:animClr clrSpc="rgb" dir="cw">
                                      <p:cBhvr>
                                        <p:cTn id="56" dur="1000" fill="hold"/>
                                        <p:tgtEl>
                                          <p:spTgt spid="174"/>
                                        </p:tgtEl>
                                        <p:attrNameLst>
                                          <p:attrName>fillcolor</p:attrName>
                                        </p:attrNameLst>
                                      </p:cBhvr>
                                      <p:to>
                                        <a:srgbClr val="000000"/>
                                      </p:to>
                                    </p:animClr>
                                    <p:set>
                                      <p:cBhvr>
                                        <p:cTn id="57" dur="1000" fill="hold"/>
                                        <p:tgtEl>
                                          <p:spTgt spid="174"/>
                                        </p:tgtEl>
                                        <p:attrNameLst>
                                          <p:attrName>fill.type</p:attrName>
                                        </p:attrNameLst>
                                      </p:cBhvr>
                                      <p:to>
                                        <p:strVal val="solid"/>
                                      </p:to>
                                    </p:set>
                                    <p:set>
                                      <p:cBhvr>
                                        <p:cTn id="58" dur="1000" fill="hold"/>
                                        <p:tgtEl>
                                          <p:spTgt spid="174"/>
                                        </p:tgtEl>
                                        <p:attrNameLst>
                                          <p:attrName>fill.on</p:attrName>
                                        </p:attrNameLst>
                                      </p:cBhvr>
                                      <p:to>
                                        <p:strVal val="true"/>
                                      </p:to>
                                    </p:set>
                                  </p:childTnLst>
                                </p:cTn>
                              </p:par>
                              <p:par>
                                <p:cTn id="59" presetID="8" presetClass="emph" presetSubtype="0" repeatCount="2000" fill="hold" nodeType="withEffect">
                                  <p:stCondLst>
                                    <p:cond delay="0"/>
                                  </p:stCondLst>
                                  <p:childTnLst>
                                    <p:animRot by="21600000">
                                      <p:cBhvr>
                                        <p:cTn id="60" dur="1500" fill="hold"/>
                                        <p:tgtEl>
                                          <p:spTgt spid="250"/>
                                        </p:tgtEl>
                                        <p:attrNameLst>
                                          <p:attrName>r</p:attrName>
                                        </p:attrNameLst>
                                      </p:cBhvr>
                                    </p:animRot>
                                  </p:childTnLst>
                                </p:cTn>
                              </p:par>
                              <p:par>
                                <p:cTn id="61" presetID="1" presetClass="emph" presetSubtype="2" repeatCount="3000" fill="hold" nodeType="withEffect">
                                  <p:stCondLst>
                                    <p:cond delay="0"/>
                                  </p:stCondLst>
                                  <p:childTnLst>
                                    <p:animClr clrSpc="rgb" dir="cw">
                                      <p:cBhvr>
                                        <p:cTn id="62" dur="1000" fill="hold"/>
                                        <p:tgtEl>
                                          <p:spTgt spid="173"/>
                                        </p:tgtEl>
                                        <p:attrNameLst>
                                          <p:attrName>fillcolor</p:attrName>
                                        </p:attrNameLst>
                                      </p:cBhvr>
                                      <p:to>
                                        <a:srgbClr val="C1C1C0"/>
                                      </p:to>
                                    </p:animClr>
                                    <p:set>
                                      <p:cBhvr>
                                        <p:cTn id="63" dur="1000" fill="hold"/>
                                        <p:tgtEl>
                                          <p:spTgt spid="173"/>
                                        </p:tgtEl>
                                        <p:attrNameLst>
                                          <p:attrName>fill.type</p:attrName>
                                        </p:attrNameLst>
                                      </p:cBhvr>
                                      <p:to>
                                        <p:strVal val="solid"/>
                                      </p:to>
                                    </p:set>
                                    <p:set>
                                      <p:cBhvr>
                                        <p:cTn id="64" dur="1000" fill="hold"/>
                                        <p:tgtEl>
                                          <p:spTgt spid="173"/>
                                        </p:tgtEl>
                                        <p:attrNameLst>
                                          <p:attrName>fill.on</p:attrName>
                                        </p:attrNameLst>
                                      </p:cBhvr>
                                      <p:to>
                                        <p:strVal val="true"/>
                                      </p:to>
                                    </p:set>
                                  </p:childTnLst>
                                </p:cTn>
                              </p:par>
                              <p:par>
                                <p:cTn id="65" presetID="42" presetClass="path" presetSubtype="0" repeatCount="3000" accel="50000" decel="50000" fill="hold" nodeType="withEffect">
                                  <p:stCondLst>
                                    <p:cond delay="0"/>
                                  </p:stCondLst>
                                  <p:childTnLst>
                                    <p:animMotion origin="layout" path="M 6.25E-7 1.85185E-6 L 6.25E-7 0.02963 " pathEditMode="relative" rAng="0" ptsTypes="AA">
                                      <p:cBhvr>
                                        <p:cTn id="66" dur="1000" fill="hold"/>
                                        <p:tgtEl>
                                          <p:spTgt spid="291"/>
                                        </p:tgtEl>
                                        <p:attrNameLst>
                                          <p:attrName>ppt_x</p:attrName>
                                          <p:attrName>ppt_y</p:attrName>
                                        </p:attrNameLst>
                                      </p:cBhvr>
                                      <p:rCtr x="0" y="1481"/>
                                    </p:animMotion>
                                  </p:childTnLst>
                                </p:cTn>
                              </p:par>
                              <p:par>
                                <p:cTn id="67" presetID="42" presetClass="path" presetSubtype="0" repeatCount="3000" accel="50000" decel="50000" fill="hold" nodeType="withEffect">
                                  <p:stCondLst>
                                    <p:cond delay="0"/>
                                  </p:stCondLst>
                                  <p:childTnLst>
                                    <p:animMotion origin="layout" path="M 4.79167E-6 0 L 4.79167E-6 -0.03796 " pathEditMode="relative" rAng="0" ptsTypes="AA">
                                      <p:cBhvr>
                                        <p:cTn id="68" dur="1000" fill="hold"/>
                                        <p:tgtEl>
                                          <p:spTgt spid="294"/>
                                        </p:tgtEl>
                                        <p:attrNameLst>
                                          <p:attrName>ppt_x</p:attrName>
                                          <p:attrName>ppt_y</p:attrName>
                                        </p:attrNameLst>
                                      </p:cBhvr>
                                      <p:rCtr x="0" y="-1898"/>
                                    </p:animMotion>
                                  </p:childTnLst>
                                </p:cTn>
                              </p:par>
                              <p:par>
                                <p:cTn id="69" presetID="42" presetClass="path" presetSubtype="0" repeatCount="3000" accel="50000" decel="50000" fill="hold" nodeType="withEffect">
                                  <p:stCondLst>
                                    <p:cond delay="0"/>
                                  </p:stCondLst>
                                  <p:childTnLst>
                                    <p:animMotion origin="layout" path="M -8.33333E-7 4.07407E-6 L -8.33333E-7 0.02685 " pathEditMode="relative" rAng="0" ptsTypes="AA">
                                      <p:cBhvr>
                                        <p:cTn id="70" dur="1000" fill="hold"/>
                                        <p:tgtEl>
                                          <p:spTgt spid="297"/>
                                        </p:tgtEl>
                                        <p:attrNameLst>
                                          <p:attrName>ppt_x</p:attrName>
                                          <p:attrName>ppt_y</p:attrName>
                                        </p:attrNameLst>
                                      </p:cBhvr>
                                      <p:rCtr x="0" y="1343"/>
                                    </p:animMotion>
                                  </p:childTnLst>
                                </p:cTn>
                              </p:par>
                              <p:par>
                                <p:cTn id="71" presetID="1" presetClass="emph" presetSubtype="2" repeatCount="3000" fill="hold" nodeType="withEffect">
                                  <p:stCondLst>
                                    <p:cond delay="0"/>
                                  </p:stCondLst>
                                  <p:childTnLst>
                                    <p:animClr clrSpc="rgb" dir="cw">
                                      <p:cBhvr>
                                        <p:cTn id="72" dur="1000" fill="hold"/>
                                        <p:tgtEl>
                                          <p:spTgt spid="286"/>
                                        </p:tgtEl>
                                        <p:attrNameLst>
                                          <p:attrName>fillcolor</p:attrName>
                                        </p:attrNameLst>
                                      </p:cBhvr>
                                      <p:to>
                                        <a:srgbClr val="5558AF"/>
                                      </p:to>
                                    </p:animClr>
                                    <p:set>
                                      <p:cBhvr>
                                        <p:cTn id="73" dur="1000" fill="hold"/>
                                        <p:tgtEl>
                                          <p:spTgt spid="286"/>
                                        </p:tgtEl>
                                        <p:attrNameLst>
                                          <p:attrName>fill.type</p:attrName>
                                        </p:attrNameLst>
                                      </p:cBhvr>
                                      <p:to>
                                        <p:strVal val="solid"/>
                                      </p:to>
                                    </p:set>
                                    <p:set>
                                      <p:cBhvr>
                                        <p:cTn id="74" dur="1000" fill="hold"/>
                                        <p:tgtEl>
                                          <p:spTgt spid="286"/>
                                        </p:tgtEl>
                                        <p:attrNameLst>
                                          <p:attrName>fill.on</p:attrName>
                                        </p:attrNameLst>
                                      </p:cBhvr>
                                      <p:to>
                                        <p:strVal val="true"/>
                                      </p:to>
                                    </p:set>
                                  </p:childTnLst>
                                </p:cTn>
                              </p:par>
                              <p:par>
                                <p:cTn id="75" presetID="1" presetClass="emph" presetSubtype="2" repeatCount="3000" fill="hold" nodeType="withEffect">
                                  <p:stCondLst>
                                    <p:cond delay="0"/>
                                  </p:stCondLst>
                                  <p:childTnLst>
                                    <p:animClr clrSpc="rgb" dir="cw">
                                      <p:cBhvr>
                                        <p:cTn id="76" dur="1000" fill="hold"/>
                                        <p:tgtEl>
                                          <p:spTgt spid="282"/>
                                        </p:tgtEl>
                                        <p:attrNameLst>
                                          <p:attrName>fillcolor</p:attrName>
                                        </p:attrNameLst>
                                      </p:cBhvr>
                                      <p:to>
                                        <a:srgbClr val="5558AF"/>
                                      </p:to>
                                    </p:animClr>
                                    <p:set>
                                      <p:cBhvr>
                                        <p:cTn id="77" dur="1000" fill="hold"/>
                                        <p:tgtEl>
                                          <p:spTgt spid="282"/>
                                        </p:tgtEl>
                                        <p:attrNameLst>
                                          <p:attrName>fill.type</p:attrName>
                                        </p:attrNameLst>
                                      </p:cBhvr>
                                      <p:to>
                                        <p:strVal val="solid"/>
                                      </p:to>
                                    </p:set>
                                    <p:set>
                                      <p:cBhvr>
                                        <p:cTn id="78" dur="1000" fill="hold"/>
                                        <p:tgtEl>
                                          <p:spTgt spid="282"/>
                                        </p:tgtEl>
                                        <p:attrNameLst>
                                          <p:attrName>fill.on</p:attrName>
                                        </p:attrNameLst>
                                      </p:cBhvr>
                                      <p:to>
                                        <p:strVal val="true"/>
                                      </p:to>
                                    </p:set>
                                  </p:childTnLst>
                                </p:cTn>
                              </p:par>
                              <p:par>
                                <p:cTn id="79" presetID="1" presetClass="emph" presetSubtype="2" repeatCount="3000" fill="hold" nodeType="withEffect">
                                  <p:stCondLst>
                                    <p:cond delay="0"/>
                                  </p:stCondLst>
                                  <p:childTnLst>
                                    <p:animClr clrSpc="rgb" dir="cw">
                                      <p:cBhvr>
                                        <p:cTn id="80" dur="1000" fill="hold"/>
                                        <p:tgtEl>
                                          <p:spTgt spid="281"/>
                                        </p:tgtEl>
                                        <p:attrNameLst>
                                          <p:attrName>fillcolor</p:attrName>
                                        </p:attrNameLst>
                                      </p:cBhvr>
                                      <p:to>
                                        <a:srgbClr val="5558AF"/>
                                      </p:to>
                                    </p:animClr>
                                    <p:set>
                                      <p:cBhvr>
                                        <p:cTn id="81" dur="1000" fill="hold"/>
                                        <p:tgtEl>
                                          <p:spTgt spid="281"/>
                                        </p:tgtEl>
                                        <p:attrNameLst>
                                          <p:attrName>fill.type</p:attrName>
                                        </p:attrNameLst>
                                      </p:cBhvr>
                                      <p:to>
                                        <p:strVal val="solid"/>
                                      </p:to>
                                    </p:set>
                                    <p:set>
                                      <p:cBhvr>
                                        <p:cTn id="82" dur="1000" fill="hold"/>
                                        <p:tgtEl>
                                          <p:spTgt spid="281"/>
                                        </p:tgtEl>
                                        <p:attrNameLst>
                                          <p:attrName>fill.on</p:attrName>
                                        </p:attrNameLst>
                                      </p:cBhvr>
                                      <p:to>
                                        <p:strVal val="true"/>
                                      </p:to>
                                    </p:set>
                                  </p:childTnLst>
                                </p:cTn>
                              </p:par>
                              <p:par>
                                <p:cTn id="83" presetID="1" presetClass="emph" presetSubtype="2" repeatCount="3000" fill="hold" nodeType="withEffect">
                                  <p:stCondLst>
                                    <p:cond delay="0"/>
                                  </p:stCondLst>
                                  <p:childTnLst>
                                    <p:animClr clrSpc="rgb" dir="cw">
                                      <p:cBhvr>
                                        <p:cTn id="84" dur="1000" fill="hold"/>
                                        <p:tgtEl>
                                          <p:spTgt spid="284"/>
                                        </p:tgtEl>
                                        <p:attrNameLst>
                                          <p:attrName>fillcolor</p:attrName>
                                        </p:attrNameLst>
                                      </p:cBhvr>
                                      <p:to>
                                        <a:srgbClr val="000000"/>
                                      </p:to>
                                    </p:animClr>
                                    <p:set>
                                      <p:cBhvr>
                                        <p:cTn id="85" dur="1000" fill="hold"/>
                                        <p:tgtEl>
                                          <p:spTgt spid="284"/>
                                        </p:tgtEl>
                                        <p:attrNameLst>
                                          <p:attrName>fill.type</p:attrName>
                                        </p:attrNameLst>
                                      </p:cBhvr>
                                      <p:to>
                                        <p:strVal val="solid"/>
                                      </p:to>
                                    </p:set>
                                    <p:set>
                                      <p:cBhvr>
                                        <p:cTn id="86" dur="1000" fill="hold"/>
                                        <p:tgtEl>
                                          <p:spTgt spid="284"/>
                                        </p:tgtEl>
                                        <p:attrNameLst>
                                          <p:attrName>fill.on</p:attrName>
                                        </p:attrNameLst>
                                      </p:cBhvr>
                                      <p:to>
                                        <p:strVal val="true"/>
                                      </p:to>
                                    </p:set>
                                  </p:childTnLst>
                                </p:cTn>
                              </p:par>
                              <p:par>
                                <p:cTn id="87" presetID="1" presetClass="emph" presetSubtype="2" repeatCount="3000" fill="hold" nodeType="withEffect">
                                  <p:stCondLst>
                                    <p:cond delay="0"/>
                                  </p:stCondLst>
                                  <p:childTnLst>
                                    <p:animClr clrSpc="rgb" dir="cw">
                                      <p:cBhvr>
                                        <p:cTn id="88" dur="1000" fill="hold"/>
                                        <p:tgtEl>
                                          <p:spTgt spid="287"/>
                                        </p:tgtEl>
                                        <p:attrNameLst>
                                          <p:attrName>fillcolor</p:attrName>
                                        </p:attrNameLst>
                                      </p:cBhvr>
                                      <p:to>
                                        <a:srgbClr val="000000"/>
                                      </p:to>
                                    </p:animClr>
                                    <p:set>
                                      <p:cBhvr>
                                        <p:cTn id="89" dur="1000" fill="hold"/>
                                        <p:tgtEl>
                                          <p:spTgt spid="287"/>
                                        </p:tgtEl>
                                        <p:attrNameLst>
                                          <p:attrName>fill.type</p:attrName>
                                        </p:attrNameLst>
                                      </p:cBhvr>
                                      <p:to>
                                        <p:strVal val="solid"/>
                                      </p:to>
                                    </p:set>
                                    <p:set>
                                      <p:cBhvr>
                                        <p:cTn id="90" dur="1000" fill="hold"/>
                                        <p:tgtEl>
                                          <p:spTgt spid="287"/>
                                        </p:tgtEl>
                                        <p:attrNameLst>
                                          <p:attrName>fill.on</p:attrName>
                                        </p:attrNameLst>
                                      </p:cBhvr>
                                      <p:to>
                                        <p:strVal val="true"/>
                                      </p:to>
                                    </p:set>
                                  </p:childTnLst>
                                </p:cTn>
                              </p:par>
                              <p:par>
                                <p:cTn id="91" presetID="10" presetClass="entr" presetSubtype="0" repeatCount="3000" fill="hold" grpId="0" nodeType="withEffect">
                                  <p:stCondLst>
                                    <p:cond delay="400"/>
                                  </p:stCondLst>
                                  <p:childTnLst>
                                    <p:set>
                                      <p:cBhvr>
                                        <p:cTn id="92" dur="1" fill="hold">
                                          <p:stCondLst>
                                            <p:cond delay="0"/>
                                          </p:stCondLst>
                                        </p:cTn>
                                        <p:tgtEl>
                                          <p:spTgt spid="252"/>
                                        </p:tgtEl>
                                        <p:attrNameLst>
                                          <p:attrName>style.visibility</p:attrName>
                                        </p:attrNameLst>
                                      </p:cBhvr>
                                      <p:to>
                                        <p:strVal val="visible"/>
                                      </p:to>
                                    </p:set>
                                    <p:animEffect transition="in" filter="fade">
                                      <p:cBhvr>
                                        <p:cTn id="93" dur="800"/>
                                        <p:tgtEl>
                                          <p:spTgt spid="252"/>
                                        </p:tgtEl>
                                      </p:cBhvr>
                                    </p:animEffect>
                                  </p:childTnLst>
                                </p:cTn>
                              </p:par>
                              <p:par>
                                <p:cTn id="94" presetID="10" presetClass="entr" presetSubtype="0" repeatCount="3000" fill="hold" grpId="0" nodeType="withEffect">
                                  <p:stCondLst>
                                    <p:cond delay="200"/>
                                  </p:stCondLst>
                                  <p:childTnLst>
                                    <p:set>
                                      <p:cBhvr>
                                        <p:cTn id="95" dur="1" fill="hold">
                                          <p:stCondLst>
                                            <p:cond delay="0"/>
                                          </p:stCondLst>
                                        </p:cTn>
                                        <p:tgtEl>
                                          <p:spTgt spid="253"/>
                                        </p:tgtEl>
                                        <p:attrNameLst>
                                          <p:attrName>style.visibility</p:attrName>
                                        </p:attrNameLst>
                                      </p:cBhvr>
                                      <p:to>
                                        <p:strVal val="visible"/>
                                      </p:to>
                                    </p:set>
                                    <p:animEffect transition="in" filter="fade">
                                      <p:cBhvr>
                                        <p:cTn id="96" dur="800"/>
                                        <p:tgtEl>
                                          <p:spTgt spid="253"/>
                                        </p:tgtEl>
                                      </p:cBhvr>
                                    </p:animEffect>
                                  </p:childTnLst>
                                </p:cTn>
                              </p:par>
                              <p:par>
                                <p:cTn id="97" presetID="10" presetClass="entr" presetSubtype="0" repeatCount="3000" fill="hold" grpId="0" nodeType="withEffect">
                                  <p:stCondLst>
                                    <p:cond delay="0"/>
                                  </p:stCondLst>
                                  <p:childTnLst>
                                    <p:set>
                                      <p:cBhvr>
                                        <p:cTn id="98" dur="1" fill="hold">
                                          <p:stCondLst>
                                            <p:cond delay="0"/>
                                          </p:stCondLst>
                                        </p:cTn>
                                        <p:tgtEl>
                                          <p:spTgt spid="254"/>
                                        </p:tgtEl>
                                        <p:attrNameLst>
                                          <p:attrName>style.visibility</p:attrName>
                                        </p:attrNameLst>
                                      </p:cBhvr>
                                      <p:to>
                                        <p:strVal val="visible"/>
                                      </p:to>
                                    </p:set>
                                    <p:animEffect transition="in" filter="fade">
                                      <p:cBhvr>
                                        <p:cTn id="99" dur="800"/>
                                        <p:tgtEl>
                                          <p:spTgt spid="254"/>
                                        </p:tgtEl>
                                      </p:cBhvr>
                                    </p:animEffect>
                                  </p:childTnLst>
                                </p:cTn>
                              </p:par>
                              <p:par>
                                <p:cTn id="100" presetID="10" presetClass="entr" presetSubtype="0" repeatCount="3000" fill="hold" grpId="0" nodeType="withEffect">
                                  <p:stCondLst>
                                    <p:cond delay="400"/>
                                  </p:stCondLst>
                                  <p:childTnLst>
                                    <p:set>
                                      <p:cBhvr>
                                        <p:cTn id="101" dur="1" fill="hold">
                                          <p:stCondLst>
                                            <p:cond delay="0"/>
                                          </p:stCondLst>
                                        </p:cTn>
                                        <p:tgtEl>
                                          <p:spTgt spid="246"/>
                                        </p:tgtEl>
                                        <p:attrNameLst>
                                          <p:attrName>style.visibility</p:attrName>
                                        </p:attrNameLst>
                                      </p:cBhvr>
                                      <p:to>
                                        <p:strVal val="visible"/>
                                      </p:to>
                                    </p:set>
                                    <p:animEffect transition="in" filter="fade">
                                      <p:cBhvr>
                                        <p:cTn id="102" dur="800"/>
                                        <p:tgtEl>
                                          <p:spTgt spid="246"/>
                                        </p:tgtEl>
                                      </p:cBhvr>
                                    </p:animEffect>
                                  </p:childTnLst>
                                </p:cTn>
                              </p:par>
                              <p:par>
                                <p:cTn id="103" presetID="10" presetClass="entr" presetSubtype="0" repeatCount="3000" fill="hold" grpId="0" nodeType="withEffect">
                                  <p:stCondLst>
                                    <p:cond delay="200"/>
                                  </p:stCondLst>
                                  <p:childTnLst>
                                    <p:set>
                                      <p:cBhvr>
                                        <p:cTn id="104" dur="1" fill="hold">
                                          <p:stCondLst>
                                            <p:cond delay="0"/>
                                          </p:stCondLst>
                                        </p:cTn>
                                        <p:tgtEl>
                                          <p:spTgt spid="247"/>
                                        </p:tgtEl>
                                        <p:attrNameLst>
                                          <p:attrName>style.visibility</p:attrName>
                                        </p:attrNameLst>
                                      </p:cBhvr>
                                      <p:to>
                                        <p:strVal val="visible"/>
                                      </p:to>
                                    </p:set>
                                    <p:animEffect transition="in" filter="fade">
                                      <p:cBhvr>
                                        <p:cTn id="105" dur="800"/>
                                        <p:tgtEl>
                                          <p:spTgt spid="247"/>
                                        </p:tgtEl>
                                      </p:cBhvr>
                                    </p:animEffect>
                                  </p:childTnLst>
                                </p:cTn>
                              </p:par>
                              <p:par>
                                <p:cTn id="106" presetID="10" presetClass="entr" presetSubtype="0" repeatCount="3000" fill="hold" grpId="0" nodeType="withEffect">
                                  <p:stCondLst>
                                    <p:cond delay="0"/>
                                  </p:stCondLst>
                                  <p:childTnLst>
                                    <p:set>
                                      <p:cBhvr>
                                        <p:cTn id="107" dur="1" fill="hold">
                                          <p:stCondLst>
                                            <p:cond delay="0"/>
                                          </p:stCondLst>
                                        </p:cTn>
                                        <p:tgtEl>
                                          <p:spTgt spid="248"/>
                                        </p:tgtEl>
                                        <p:attrNameLst>
                                          <p:attrName>style.visibility</p:attrName>
                                        </p:attrNameLst>
                                      </p:cBhvr>
                                      <p:to>
                                        <p:strVal val="visible"/>
                                      </p:to>
                                    </p:set>
                                    <p:animEffect transition="in" filter="fade">
                                      <p:cBhvr>
                                        <p:cTn id="108" dur="800"/>
                                        <p:tgtEl>
                                          <p:spTgt spid="248"/>
                                        </p:tgtEl>
                                      </p:cBhvr>
                                    </p:animEffect>
                                  </p:childTnLst>
                                </p:cTn>
                              </p:par>
                              <p:par>
                                <p:cTn id="109" presetID="21" presetClass="entr" presetSubtype="1" fill="hold" grpId="0" nodeType="withEffect">
                                  <p:stCondLst>
                                    <p:cond delay="1000"/>
                                  </p:stCondLst>
                                  <p:childTnLst>
                                    <p:set>
                                      <p:cBhvr>
                                        <p:cTn id="110" dur="1" fill="hold">
                                          <p:stCondLst>
                                            <p:cond delay="0"/>
                                          </p:stCondLst>
                                        </p:cTn>
                                        <p:tgtEl>
                                          <p:spTgt spid="95"/>
                                        </p:tgtEl>
                                        <p:attrNameLst>
                                          <p:attrName>style.visibility</p:attrName>
                                        </p:attrNameLst>
                                      </p:cBhvr>
                                      <p:to>
                                        <p:strVal val="visible"/>
                                      </p:to>
                                    </p:set>
                                    <p:animEffect transition="in" filter="wheel(1)">
                                      <p:cBhvr>
                                        <p:cTn id="111" dur="1000"/>
                                        <p:tgtEl>
                                          <p:spTgt spid="95"/>
                                        </p:tgtEl>
                                      </p:cBhvr>
                                    </p:animEffect>
                                  </p:childTnLst>
                                </p:cTn>
                              </p:par>
                              <p:par>
                                <p:cTn id="112" presetID="22" presetClass="entr" presetSubtype="8" fill="hold" grpId="0" nodeType="withEffect">
                                  <p:stCondLst>
                                    <p:cond delay="1000"/>
                                  </p:stCondLst>
                                  <p:iterate type="wd">
                                    <p:tmPct val="10000"/>
                                  </p:iterate>
                                  <p:childTnLst>
                                    <p:set>
                                      <p:cBhvr>
                                        <p:cTn id="113" dur="1" fill="hold">
                                          <p:stCondLst>
                                            <p:cond delay="0"/>
                                          </p:stCondLst>
                                        </p:cTn>
                                        <p:tgtEl>
                                          <p:spTgt spid="96"/>
                                        </p:tgtEl>
                                        <p:attrNameLst>
                                          <p:attrName>style.visibility</p:attrName>
                                        </p:attrNameLst>
                                      </p:cBhvr>
                                      <p:to>
                                        <p:strVal val="visible"/>
                                      </p:to>
                                    </p:set>
                                    <p:animEffect transition="in" filter="wipe(left)">
                                      <p:cBhvr>
                                        <p:cTn id="114" dur="500"/>
                                        <p:tgtEl>
                                          <p:spTgt spid="96"/>
                                        </p:tgtEl>
                                      </p:cBhvr>
                                    </p:animEffect>
                                  </p:childTnLst>
                                </p:cTn>
                              </p:par>
                              <p:par>
                                <p:cTn id="115" presetID="31" presetClass="entr" presetSubtype="0" fill="hold" nodeType="withEffect">
                                  <p:stCondLst>
                                    <p:cond delay="2000"/>
                                  </p:stCondLst>
                                  <p:childTnLst>
                                    <p:set>
                                      <p:cBhvr>
                                        <p:cTn id="116" dur="1" fill="hold">
                                          <p:stCondLst>
                                            <p:cond delay="0"/>
                                          </p:stCondLst>
                                        </p:cTn>
                                        <p:tgtEl>
                                          <p:spTgt spid="6"/>
                                        </p:tgtEl>
                                        <p:attrNameLst>
                                          <p:attrName>style.visibility</p:attrName>
                                        </p:attrNameLst>
                                      </p:cBhvr>
                                      <p:to>
                                        <p:strVal val="visible"/>
                                      </p:to>
                                    </p:set>
                                    <p:anim calcmode="lin" valueType="num">
                                      <p:cBhvr>
                                        <p:cTn id="117" dur="500" fill="hold"/>
                                        <p:tgtEl>
                                          <p:spTgt spid="6"/>
                                        </p:tgtEl>
                                        <p:attrNameLst>
                                          <p:attrName>ppt_w</p:attrName>
                                        </p:attrNameLst>
                                      </p:cBhvr>
                                      <p:tavLst>
                                        <p:tav tm="0">
                                          <p:val>
                                            <p:fltVal val="0"/>
                                          </p:val>
                                        </p:tav>
                                        <p:tav tm="100000">
                                          <p:val>
                                            <p:strVal val="#ppt_w"/>
                                          </p:val>
                                        </p:tav>
                                      </p:tavLst>
                                    </p:anim>
                                    <p:anim calcmode="lin" valueType="num">
                                      <p:cBhvr>
                                        <p:cTn id="118" dur="500" fill="hold"/>
                                        <p:tgtEl>
                                          <p:spTgt spid="6"/>
                                        </p:tgtEl>
                                        <p:attrNameLst>
                                          <p:attrName>ppt_h</p:attrName>
                                        </p:attrNameLst>
                                      </p:cBhvr>
                                      <p:tavLst>
                                        <p:tav tm="0">
                                          <p:val>
                                            <p:fltVal val="0"/>
                                          </p:val>
                                        </p:tav>
                                        <p:tav tm="100000">
                                          <p:val>
                                            <p:strVal val="#ppt_h"/>
                                          </p:val>
                                        </p:tav>
                                      </p:tavLst>
                                    </p:anim>
                                    <p:anim calcmode="lin" valueType="num">
                                      <p:cBhvr>
                                        <p:cTn id="119" dur="500" fill="hold"/>
                                        <p:tgtEl>
                                          <p:spTgt spid="6"/>
                                        </p:tgtEl>
                                        <p:attrNameLst>
                                          <p:attrName>style.rotation</p:attrName>
                                        </p:attrNameLst>
                                      </p:cBhvr>
                                      <p:tavLst>
                                        <p:tav tm="0">
                                          <p:val>
                                            <p:fltVal val="90"/>
                                          </p:val>
                                        </p:tav>
                                        <p:tav tm="100000">
                                          <p:val>
                                            <p:fltVal val="0"/>
                                          </p:val>
                                        </p:tav>
                                      </p:tavLst>
                                    </p:anim>
                                    <p:animEffect transition="in" filter="fade">
                                      <p:cBhvr>
                                        <p:cTn id="1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p:bldP spid="144" grpId="0" animBg="1"/>
      <p:bldP spid="155" grpId="0" animBg="1"/>
      <p:bldP spid="168" grpId="0" animBg="1"/>
      <p:bldP spid="232" grpId="0" animBg="1"/>
      <p:bldP spid="232" grpId="1" animBg="1"/>
      <p:bldP spid="233" grpId="0" animBg="1"/>
      <p:bldP spid="233" grpId="1" animBg="1"/>
      <p:bldP spid="238" grpId="0" animBg="1"/>
      <p:bldP spid="238" grpId="1" animBg="1"/>
      <p:bldP spid="246" grpId="0" animBg="1"/>
      <p:bldP spid="247" grpId="0" animBg="1"/>
      <p:bldP spid="248" grpId="0" animBg="1"/>
      <p:bldP spid="252" grpId="0" animBg="1"/>
      <p:bldP spid="253" grpId="0" animBg="1"/>
      <p:bldP spid="254" grpId="0" animBg="1"/>
      <p:bldP spid="255" grpId="0" animBg="1"/>
      <p:bldP spid="255" grpId="1" animBg="1"/>
      <p:bldP spid="220" grpId="0" animBg="1"/>
      <p:bldP spid="279" grpId="0" animBg="1"/>
      <p:bldP spid="1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6D4B69-5402-E842-8595-AC2F9EDFB9F7}"/>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91582B2D-292B-A24B-90A6-D90676335D1E}"/>
              </a:ext>
            </a:extLst>
          </p:cNvPr>
          <p:cNvGrpSpPr/>
          <p:nvPr/>
        </p:nvGrpSpPr>
        <p:grpSpPr>
          <a:xfrm>
            <a:off x="-2986604" y="197968"/>
            <a:ext cx="3863273" cy="453750"/>
            <a:chOff x="435772" y="197968"/>
            <a:chExt cx="3863273" cy="453750"/>
          </a:xfrm>
        </p:grpSpPr>
        <p:sp>
          <p:nvSpPr>
            <p:cNvPr id="12" name="Rounded Rectangle 11">
              <a:extLst>
                <a:ext uri="{FF2B5EF4-FFF2-40B4-BE49-F238E27FC236}">
                  <a16:creationId xmlns:a16="http://schemas.microsoft.com/office/drawing/2014/main" id="{9B4687A0-8954-714A-B669-511CEDCDD22E}"/>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51CDA1AA-DE55-A444-8FCC-AEE8277AE945}"/>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sp>
        <p:nvSpPr>
          <p:cNvPr id="14" name="Rounded Rectangle 13">
            <a:extLst>
              <a:ext uri="{FF2B5EF4-FFF2-40B4-BE49-F238E27FC236}">
                <a16:creationId xmlns:a16="http://schemas.microsoft.com/office/drawing/2014/main" id="{8587200C-C624-4E4B-B320-2D6627E433FC}"/>
              </a:ext>
            </a:extLst>
          </p:cNvPr>
          <p:cNvSpPr/>
          <p:nvPr/>
        </p:nvSpPr>
        <p:spPr bwMode="auto">
          <a:xfrm>
            <a:off x="-178025" y="196892"/>
            <a:ext cx="1066471" cy="452674"/>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4A5A26A9-2903-894D-AB4B-15E75A0D5221}"/>
              </a:ext>
            </a:extLst>
          </p:cNvPr>
          <p:cNvSpPr/>
          <p:nvPr/>
        </p:nvSpPr>
        <p:spPr bwMode="auto">
          <a:xfrm>
            <a:off x="0" y="156308"/>
            <a:ext cx="653068" cy="5470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55CC6904-DD89-0F43-B8CE-F18788CD2353}"/>
              </a:ext>
            </a:extLst>
          </p:cNvPr>
          <p:cNvGrpSpPr/>
          <p:nvPr/>
        </p:nvGrpSpPr>
        <p:grpSpPr>
          <a:xfrm>
            <a:off x="435772" y="197968"/>
            <a:ext cx="452674" cy="452674"/>
            <a:chOff x="435772" y="197968"/>
            <a:chExt cx="452674" cy="452674"/>
          </a:xfrm>
        </p:grpSpPr>
        <p:sp>
          <p:nvSpPr>
            <p:cNvPr id="17" name="Oval 16">
              <a:extLst>
                <a:ext uri="{FF2B5EF4-FFF2-40B4-BE49-F238E27FC236}">
                  <a16:creationId xmlns:a16="http://schemas.microsoft.com/office/drawing/2014/main" id="{E9C5086A-12EB-5043-B989-C1BA736F26AA}"/>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3" name="Group 127">
              <a:extLst>
                <a:ext uri="{FF2B5EF4-FFF2-40B4-BE49-F238E27FC236}">
                  <a16:creationId xmlns:a16="http://schemas.microsoft.com/office/drawing/2014/main" id="{A4D2A44E-CDD5-744B-B28E-246E9688B359}"/>
                </a:ext>
              </a:extLst>
            </p:cNvPr>
            <p:cNvGrpSpPr>
              <a:grpSpLocks noChangeAspect="1"/>
            </p:cNvGrpSpPr>
            <p:nvPr/>
          </p:nvGrpSpPr>
          <p:grpSpPr bwMode="auto">
            <a:xfrm>
              <a:off x="504077" y="277979"/>
              <a:ext cx="297981" cy="303734"/>
              <a:chOff x="2411" y="2088"/>
              <a:chExt cx="259" cy="264"/>
            </a:xfrm>
            <a:solidFill>
              <a:schemeClr val="bg1"/>
            </a:solidFill>
          </p:grpSpPr>
          <p:sp>
            <p:nvSpPr>
              <p:cNvPr id="24" name="Freeform 128">
                <a:extLst>
                  <a:ext uri="{FF2B5EF4-FFF2-40B4-BE49-F238E27FC236}">
                    <a16:creationId xmlns:a16="http://schemas.microsoft.com/office/drawing/2014/main" id="{CFA46501-972B-5A4E-A064-CFCB3D4E4CD2}"/>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29">
                <a:extLst>
                  <a:ext uri="{FF2B5EF4-FFF2-40B4-BE49-F238E27FC236}">
                    <a16:creationId xmlns:a16="http://schemas.microsoft.com/office/drawing/2014/main" id="{B8B413BF-7A57-504B-B931-88E9D41122EE}"/>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4" name="Picture 3">
            <a:extLst>
              <a:ext uri="{FF2B5EF4-FFF2-40B4-BE49-F238E27FC236}">
                <a16:creationId xmlns:a16="http://schemas.microsoft.com/office/drawing/2014/main" id="{837A6332-AF4C-43A9-AF31-9E73BB7F337D}"/>
              </a:ext>
            </a:extLst>
          </p:cNvPr>
          <p:cNvPicPr>
            <a:picLocks noChangeAspect="1"/>
          </p:cNvPicPr>
          <p:nvPr/>
        </p:nvPicPr>
        <p:blipFill>
          <a:blip r:embed="rId3"/>
          <a:stretch>
            <a:fillRect/>
          </a:stretch>
        </p:blipFill>
        <p:spPr>
          <a:xfrm>
            <a:off x="7961639" y="1748368"/>
            <a:ext cx="3979939" cy="4630065"/>
          </a:xfrm>
          <a:prstGeom prst="rect">
            <a:avLst/>
          </a:prstGeom>
        </p:spPr>
      </p:pic>
      <p:sp>
        <p:nvSpPr>
          <p:cNvPr id="21" name="TextBox 20">
            <a:extLst>
              <a:ext uri="{FF2B5EF4-FFF2-40B4-BE49-F238E27FC236}">
                <a16:creationId xmlns:a16="http://schemas.microsoft.com/office/drawing/2014/main" id="{94086D46-958F-49E5-9273-9730FA8E67E2}"/>
              </a:ext>
            </a:extLst>
          </p:cNvPr>
          <p:cNvSpPr txBox="1"/>
          <p:nvPr/>
        </p:nvSpPr>
        <p:spPr>
          <a:xfrm>
            <a:off x="6154711" y="2207244"/>
            <a:ext cx="1811413"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information about the new user</a:t>
            </a:r>
          </a:p>
        </p:txBody>
      </p:sp>
      <p:sp>
        <p:nvSpPr>
          <p:cNvPr id="22" name="TextBox 21">
            <a:extLst>
              <a:ext uri="{FF2B5EF4-FFF2-40B4-BE49-F238E27FC236}">
                <a16:creationId xmlns:a16="http://schemas.microsoft.com/office/drawing/2014/main" id="{A9A4CACA-07B9-4A23-BBF0-99E259091B34}"/>
              </a:ext>
            </a:extLst>
          </p:cNvPr>
          <p:cNvSpPr txBox="1"/>
          <p:nvPr/>
        </p:nvSpPr>
        <p:spPr>
          <a:xfrm>
            <a:off x="6150226" y="4047985"/>
            <a:ext cx="181141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Automatically post a welcome message to the channel</a:t>
            </a:r>
          </a:p>
        </p:txBody>
      </p:sp>
      <p:sp>
        <p:nvSpPr>
          <p:cNvPr id="28" name="TextBox 27">
            <a:extLst>
              <a:ext uri="{FF2B5EF4-FFF2-40B4-BE49-F238E27FC236}">
                <a16:creationId xmlns:a16="http://schemas.microsoft.com/office/drawing/2014/main" id="{DDF8BC19-728C-504A-83DE-76D76CE1F2C9}"/>
              </a:ext>
            </a:extLst>
          </p:cNvPr>
          <p:cNvSpPr txBox="1"/>
          <p:nvPr/>
        </p:nvSpPr>
        <p:spPr>
          <a:xfrm>
            <a:off x="469240" y="2049274"/>
            <a:ext cx="4653344"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Automate new-hire onboarding tasks within Teams to deliver a consistent, connected experience across your organization</a:t>
            </a:r>
          </a:p>
        </p:txBody>
      </p:sp>
      <p:sp>
        <p:nvSpPr>
          <p:cNvPr id="29" name="Rectangle 28">
            <a:extLst>
              <a:ext uri="{FF2B5EF4-FFF2-40B4-BE49-F238E27FC236}">
                <a16:creationId xmlns:a16="http://schemas.microsoft.com/office/drawing/2014/main" id="{DAB1FE82-3B19-B044-B5A7-BF2445A9EEF7}"/>
              </a:ext>
            </a:extLst>
          </p:cNvPr>
          <p:cNvSpPr/>
          <p:nvPr/>
        </p:nvSpPr>
        <p:spPr>
          <a:xfrm>
            <a:off x="469240" y="930765"/>
            <a:ext cx="5972658"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Create a hub for new hires in your organization</a:t>
            </a:r>
          </a:p>
        </p:txBody>
      </p:sp>
      <p:sp>
        <p:nvSpPr>
          <p:cNvPr id="30" name="TextBox 29">
            <a:extLst>
              <a:ext uri="{FF2B5EF4-FFF2-40B4-BE49-F238E27FC236}">
                <a16:creationId xmlns:a16="http://schemas.microsoft.com/office/drawing/2014/main" id="{678517D2-65FC-BC4B-A270-F5BFD0B23B62}"/>
              </a:ext>
            </a:extLst>
          </p:cNvPr>
          <p:cNvSpPr txBox="1"/>
          <p:nvPr/>
        </p:nvSpPr>
        <p:spPr>
          <a:xfrm>
            <a:off x="469240" y="3107492"/>
            <a:ext cx="3558230" cy="315471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Create a dedicated team or channel for new hires</a:t>
            </a:r>
          </a:p>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Introduce new members to the team</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Connect new members to common resources for their role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tasks and to-dos for new hire managers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Notify Teams about new hire opportunities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an Azure DevOps work item to order new hardware or set up accounts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Schedule follow-ups and new hire experience reviews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Track and route new hire onboarding forms through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onboarding questionnaires after 1 month</a:t>
            </a:r>
            <a:endParaRPr lang="en-US" sz="1200">
              <a:latin typeface="Segoe UI" panose="020B0502040204020203" pitchFamily="34" charset="0"/>
              <a:cs typeface="Segoe UI" panose="020B0502040204020203" pitchFamily="34" charset="0"/>
            </a:endParaRPr>
          </a:p>
        </p:txBody>
      </p:sp>
      <p:sp>
        <p:nvSpPr>
          <p:cNvPr id="34" name="Rectangle 33">
            <a:extLst>
              <a:ext uri="{FF2B5EF4-FFF2-40B4-BE49-F238E27FC236}">
                <a16:creationId xmlns:a16="http://schemas.microsoft.com/office/drawing/2014/main" id="{C4CC4046-881B-5C48-A287-355DBAC9DE3B}"/>
              </a:ext>
            </a:extLst>
          </p:cNvPr>
          <p:cNvSpPr/>
          <p:nvPr/>
        </p:nvSpPr>
        <p:spPr bwMode="auto">
          <a:xfrm>
            <a:off x="7961639" y="2098675"/>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F9A508AA-9BD7-4C40-9911-CD1FAC10D233}"/>
              </a:ext>
            </a:extLst>
          </p:cNvPr>
          <p:cNvSpPr/>
          <p:nvPr/>
        </p:nvSpPr>
        <p:spPr bwMode="auto">
          <a:xfrm>
            <a:off x="6150226" y="1701546"/>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74BDD942-D9DD-4375-A8A0-524AA2AB2A0C}"/>
              </a:ext>
            </a:extLst>
          </p:cNvPr>
          <p:cNvSpPr txBox="1"/>
          <p:nvPr/>
        </p:nvSpPr>
        <p:spPr>
          <a:xfrm>
            <a:off x="6137362" y="1539393"/>
            <a:ext cx="174044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Add a rule when a new team member is added to a Teams</a:t>
            </a:r>
          </a:p>
        </p:txBody>
      </p:sp>
      <p:sp>
        <p:nvSpPr>
          <p:cNvPr id="36" name="Rectangle 35">
            <a:extLst>
              <a:ext uri="{FF2B5EF4-FFF2-40B4-BE49-F238E27FC236}">
                <a16:creationId xmlns:a16="http://schemas.microsoft.com/office/drawing/2014/main" id="{7D2DF5BB-2166-1040-A5D2-FCC131847B3B}"/>
              </a:ext>
            </a:extLst>
          </p:cNvPr>
          <p:cNvSpPr/>
          <p:nvPr/>
        </p:nvSpPr>
        <p:spPr bwMode="auto">
          <a:xfrm>
            <a:off x="6201074" y="2291907"/>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94564572"/>
      </p:ext>
    </p:extLst>
  </p:cSld>
  <p:clrMapOvr>
    <a:masterClrMapping/>
  </p:clrMapOvr>
  <mc:AlternateContent xmlns:mc="http://schemas.openxmlformats.org/markup-compatibility/2006" xmlns:p14="http://schemas.microsoft.com/office/powerpoint/2010/main">
    <mc:Choice Requires="p14">
      <p:transition spd="slow" p14:dur="900" advClick="0" advTm="500">
        <p14:warp dir="in"/>
      </p:transition>
    </mc:Choice>
    <mc:Fallback xmlns="">
      <p:transition spd="slow" advClick="0" advTm="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1.66667E-6 2.96296E-6 L 0.27878 -0.00093 " pathEditMode="relative" rAng="0" ptsTypes="AA">
                                      <p:cBhvr>
                                        <p:cTn id="12" dur="1000" fill="hold"/>
                                        <p:tgtEl>
                                          <p:spTgt spid="11"/>
                                        </p:tgtEl>
                                        <p:attrNameLst>
                                          <p:attrName>ppt_x</p:attrName>
                                          <p:attrName>ppt_y</p:attrName>
                                        </p:attrNameLst>
                                      </p:cBhvr>
                                      <p:rCtr x="1393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6D4B69-5402-E842-8595-AC2F9EDFB9F7}"/>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837A6332-AF4C-43A9-AF31-9E73BB7F337D}"/>
              </a:ext>
            </a:extLst>
          </p:cNvPr>
          <p:cNvPicPr>
            <a:picLocks noChangeAspect="1"/>
          </p:cNvPicPr>
          <p:nvPr/>
        </p:nvPicPr>
        <p:blipFill>
          <a:blip r:embed="rId3"/>
          <a:stretch>
            <a:fillRect/>
          </a:stretch>
        </p:blipFill>
        <p:spPr>
          <a:xfrm>
            <a:off x="7961639" y="1748368"/>
            <a:ext cx="3979939" cy="4630065"/>
          </a:xfrm>
          <a:prstGeom prst="rect">
            <a:avLst/>
          </a:prstGeom>
        </p:spPr>
      </p:pic>
      <p:sp>
        <p:nvSpPr>
          <p:cNvPr id="21" name="TextBox 20">
            <a:extLst>
              <a:ext uri="{FF2B5EF4-FFF2-40B4-BE49-F238E27FC236}">
                <a16:creationId xmlns:a16="http://schemas.microsoft.com/office/drawing/2014/main" id="{94086D46-958F-49E5-9273-9730FA8E67E2}"/>
              </a:ext>
            </a:extLst>
          </p:cNvPr>
          <p:cNvSpPr txBox="1"/>
          <p:nvPr/>
        </p:nvSpPr>
        <p:spPr>
          <a:xfrm>
            <a:off x="6154711" y="2207244"/>
            <a:ext cx="1811413"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information about the new user</a:t>
            </a:r>
          </a:p>
        </p:txBody>
      </p:sp>
      <p:sp>
        <p:nvSpPr>
          <p:cNvPr id="22" name="TextBox 21">
            <a:extLst>
              <a:ext uri="{FF2B5EF4-FFF2-40B4-BE49-F238E27FC236}">
                <a16:creationId xmlns:a16="http://schemas.microsoft.com/office/drawing/2014/main" id="{A9A4CACA-07B9-4A23-BBF0-99E259091B34}"/>
              </a:ext>
            </a:extLst>
          </p:cNvPr>
          <p:cNvSpPr txBox="1"/>
          <p:nvPr/>
        </p:nvSpPr>
        <p:spPr>
          <a:xfrm>
            <a:off x="6150226" y="4047985"/>
            <a:ext cx="181141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Automatically post a welcome message to the channel</a:t>
            </a:r>
          </a:p>
        </p:txBody>
      </p:sp>
      <p:sp>
        <p:nvSpPr>
          <p:cNvPr id="28" name="TextBox 27">
            <a:extLst>
              <a:ext uri="{FF2B5EF4-FFF2-40B4-BE49-F238E27FC236}">
                <a16:creationId xmlns:a16="http://schemas.microsoft.com/office/drawing/2014/main" id="{DDF8BC19-728C-504A-83DE-76D76CE1F2C9}"/>
              </a:ext>
            </a:extLst>
          </p:cNvPr>
          <p:cNvSpPr txBox="1"/>
          <p:nvPr/>
        </p:nvSpPr>
        <p:spPr>
          <a:xfrm>
            <a:off x="469240" y="2049274"/>
            <a:ext cx="4653344"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Automate new-hire onboarding tasks within Teams to deliver a consistent, connected experience across your organization</a:t>
            </a:r>
          </a:p>
        </p:txBody>
      </p:sp>
      <p:sp>
        <p:nvSpPr>
          <p:cNvPr id="29" name="Rectangle 28">
            <a:extLst>
              <a:ext uri="{FF2B5EF4-FFF2-40B4-BE49-F238E27FC236}">
                <a16:creationId xmlns:a16="http://schemas.microsoft.com/office/drawing/2014/main" id="{DAB1FE82-3B19-B044-B5A7-BF2445A9EEF7}"/>
              </a:ext>
            </a:extLst>
          </p:cNvPr>
          <p:cNvSpPr/>
          <p:nvPr/>
        </p:nvSpPr>
        <p:spPr>
          <a:xfrm>
            <a:off x="469240" y="930765"/>
            <a:ext cx="5972658"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Create a hub for new hires in your organization</a:t>
            </a:r>
          </a:p>
        </p:txBody>
      </p:sp>
      <p:sp>
        <p:nvSpPr>
          <p:cNvPr id="30" name="TextBox 29">
            <a:extLst>
              <a:ext uri="{FF2B5EF4-FFF2-40B4-BE49-F238E27FC236}">
                <a16:creationId xmlns:a16="http://schemas.microsoft.com/office/drawing/2014/main" id="{678517D2-65FC-BC4B-A270-F5BFD0B23B62}"/>
              </a:ext>
            </a:extLst>
          </p:cNvPr>
          <p:cNvSpPr txBox="1"/>
          <p:nvPr/>
        </p:nvSpPr>
        <p:spPr>
          <a:xfrm>
            <a:off x="469240" y="3107492"/>
            <a:ext cx="3558230" cy="315471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Create a dedicated team or channel for new hires</a:t>
            </a:r>
          </a:p>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Introduce new members to the team</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Connect new members to common resources for their role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tasks and to-dos for new hire managers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Notify Teams about new hire opportunities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an Azure DevOps work item to order new hardware or set up accounts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Schedule follow-ups and new hire experience reviews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Track and route new hire onboarding forms through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onboarding questionnaires after 1 month</a:t>
            </a:r>
            <a:endParaRPr lang="en-US" sz="1200">
              <a:latin typeface="Segoe UI" panose="020B0502040204020203" pitchFamily="34" charset="0"/>
              <a:cs typeface="Segoe UI" panose="020B0502040204020203" pitchFamily="34" charset="0"/>
            </a:endParaRPr>
          </a:p>
        </p:txBody>
      </p:sp>
      <p:grpSp>
        <p:nvGrpSpPr>
          <p:cNvPr id="26" name="Group 25">
            <a:extLst>
              <a:ext uri="{FF2B5EF4-FFF2-40B4-BE49-F238E27FC236}">
                <a16:creationId xmlns:a16="http://schemas.microsoft.com/office/drawing/2014/main" id="{6D757091-8225-F941-9F47-1164130A9849}"/>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F13CC382-60CD-F94F-A303-0E3F749C6BE6}"/>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3">
              <a:extLst>
                <a:ext uri="{FF2B5EF4-FFF2-40B4-BE49-F238E27FC236}">
                  <a16:creationId xmlns:a16="http://schemas.microsoft.com/office/drawing/2014/main" id="{5CEC749A-C87A-A849-8C43-90E8855D848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5" name="Group 34">
            <a:extLst>
              <a:ext uri="{FF2B5EF4-FFF2-40B4-BE49-F238E27FC236}">
                <a16:creationId xmlns:a16="http://schemas.microsoft.com/office/drawing/2014/main" id="{6E8180BE-E9E4-884C-8601-84DC304C6D66}"/>
              </a:ext>
            </a:extLst>
          </p:cNvPr>
          <p:cNvGrpSpPr/>
          <p:nvPr/>
        </p:nvGrpSpPr>
        <p:grpSpPr>
          <a:xfrm>
            <a:off x="435772" y="197968"/>
            <a:ext cx="452674" cy="452674"/>
            <a:chOff x="435772" y="197968"/>
            <a:chExt cx="452674" cy="452674"/>
          </a:xfrm>
        </p:grpSpPr>
        <p:sp>
          <p:nvSpPr>
            <p:cNvPr id="36" name="Oval 35">
              <a:extLst>
                <a:ext uri="{FF2B5EF4-FFF2-40B4-BE49-F238E27FC236}">
                  <a16:creationId xmlns:a16="http://schemas.microsoft.com/office/drawing/2014/main" id="{E3157B38-6AE4-8B49-9CA4-F325C6B09072}"/>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127">
              <a:extLst>
                <a:ext uri="{FF2B5EF4-FFF2-40B4-BE49-F238E27FC236}">
                  <a16:creationId xmlns:a16="http://schemas.microsoft.com/office/drawing/2014/main" id="{C657ECFA-E497-4041-B320-CB5EFCA5B83C}"/>
                </a:ext>
              </a:extLst>
            </p:cNvPr>
            <p:cNvGrpSpPr>
              <a:grpSpLocks noChangeAspect="1"/>
            </p:cNvGrpSpPr>
            <p:nvPr/>
          </p:nvGrpSpPr>
          <p:grpSpPr bwMode="auto">
            <a:xfrm>
              <a:off x="504077" y="277979"/>
              <a:ext cx="297981" cy="303734"/>
              <a:chOff x="2411" y="2088"/>
              <a:chExt cx="259" cy="264"/>
            </a:xfrm>
            <a:solidFill>
              <a:schemeClr val="bg1"/>
            </a:solidFill>
          </p:grpSpPr>
          <p:sp>
            <p:nvSpPr>
              <p:cNvPr id="38" name="Freeform 128">
                <a:extLst>
                  <a:ext uri="{FF2B5EF4-FFF2-40B4-BE49-F238E27FC236}">
                    <a16:creationId xmlns:a16="http://schemas.microsoft.com/office/drawing/2014/main" id="{1FB19463-47A3-4549-92FF-C2FC36B7B9E1}"/>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29">
                <a:extLst>
                  <a:ext uri="{FF2B5EF4-FFF2-40B4-BE49-F238E27FC236}">
                    <a16:creationId xmlns:a16="http://schemas.microsoft.com/office/drawing/2014/main" id="{3A231095-3D1E-D848-AEA9-6300D33496B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8" name="TextBox 17">
            <a:extLst>
              <a:ext uri="{FF2B5EF4-FFF2-40B4-BE49-F238E27FC236}">
                <a16:creationId xmlns:a16="http://schemas.microsoft.com/office/drawing/2014/main" id="{74BDD942-D9DD-4375-A8A0-524AA2AB2A0C}"/>
              </a:ext>
            </a:extLst>
          </p:cNvPr>
          <p:cNvSpPr txBox="1"/>
          <p:nvPr/>
        </p:nvSpPr>
        <p:spPr>
          <a:xfrm>
            <a:off x="6137362" y="1539393"/>
            <a:ext cx="174044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Add a rule when a new team member is added to a Teams</a:t>
            </a:r>
          </a:p>
        </p:txBody>
      </p:sp>
      <p:sp>
        <p:nvSpPr>
          <p:cNvPr id="32" name="Rectangle 31">
            <a:extLst>
              <a:ext uri="{FF2B5EF4-FFF2-40B4-BE49-F238E27FC236}">
                <a16:creationId xmlns:a16="http://schemas.microsoft.com/office/drawing/2014/main" id="{F9A508AA-9BD7-4C40-9911-CD1FAC10D233}"/>
              </a:ext>
            </a:extLst>
          </p:cNvPr>
          <p:cNvSpPr/>
          <p:nvPr/>
        </p:nvSpPr>
        <p:spPr bwMode="auto">
          <a:xfrm>
            <a:off x="6150226" y="2295720"/>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71175654-B990-5D4A-886E-886B470920B9}"/>
              </a:ext>
            </a:extLst>
          </p:cNvPr>
          <p:cNvSpPr/>
          <p:nvPr/>
        </p:nvSpPr>
        <p:spPr bwMode="auto">
          <a:xfrm>
            <a:off x="7961639" y="2662529"/>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57B0B3AB-775F-B74F-824F-BBA660CE165F}"/>
              </a:ext>
            </a:extLst>
          </p:cNvPr>
          <p:cNvSpPr/>
          <p:nvPr/>
        </p:nvSpPr>
        <p:spPr bwMode="auto">
          <a:xfrm>
            <a:off x="6201074" y="2855761"/>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34238082"/>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val 123">
            <a:extLst>
              <a:ext uri="{FF2B5EF4-FFF2-40B4-BE49-F238E27FC236}">
                <a16:creationId xmlns:a16="http://schemas.microsoft.com/office/drawing/2014/main" id="{D2CA7807-B539-DC43-A278-7F4DD44340E7}"/>
              </a:ext>
            </a:extLst>
          </p:cNvPr>
          <p:cNvSpPr/>
          <p:nvPr/>
        </p:nvSpPr>
        <p:spPr bwMode="auto">
          <a:xfrm rot="18000000">
            <a:off x="9973318" y="4267507"/>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0" name="Oval 119">
            <a:extLst>
              <a:ext uri="{FF2B5EF4-FFF2-40B4-BE49-F238E27FC236}">
                <a16:creationId xmlns:a16="http://schemas.microsoft.com/office/drawing/2014/main" id="{5AFCACC8-1ACD-9F4F-B4A9-C18FC2B3B663}"/>
              </a:ext>
            </a:extLst>
          </p:cNvPr>
          <p:cNvSpPr/>
          <p:nvPr/>
        </p:nvSpPr>
        <p:spPr bwMode="auto">
          <a:xfrm rot="18000000">
            <a:off x="2924595" y="4577984"/>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7" name="Oval 116">
            <a:extLst>
              <a:ext uri="{FF2B5EF4-FFF2-40B4-BE49-F238E27FC236}">
                <a16:creationId xmlns:a16="http://schemas.microsoft.com/office/drawing/2014/main" id="{EDE71282-370A-F543-B458-030201A42C62}"/>
              </a:ext>
            </a:extLst>
          </p:cNvPr>
          <p:cNvSpPr/>
          <p:nvPr/>
        </p:nvSpPr>
        <p:spPr bwMode="auto">
          <a:xfrm rot="18000000">
            <a:off x="658652" y="4698587"/>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43A3D776-22B3-E242-A500-8F77F6005F88}"/>
              </a:ext>
            </a:extLst>
          </p:cNvPr>
          <p:cNvSpPr>
            <a:spLocks noGrp="1"/>
          </p:cNvSpPr>
          <p:nvPr>
            <p:ph type="title"/>
          </p:nvPr>
        </p:nvSpPr>
        <p:spPr>
          <a:xfrm>
            <a:off x="427980" y="710881"/>
            <a:ext cx="11336039" cy="758022"/>
          </a:xfrm>
        </p:spPr>
        <p:txBody>
          <a:bodyPr/>
          <a:lstStyle/>
          <a:p>
            <a:r>
              <a:rPr lang="en-US" sz="3200" spc="0" dirty="0"/>
              <a:t>In this document</a:t>
            </a:r>
          </a:p>
        </p:txBody>
      </p:sp>
      <p:sp>
        <p:nvSpPr>
          <p:cNvPr id="149" name="Freeform 87">
            <a:extLst>
              <a:ext uri="{FF2B5EF4-FFF2-40B4-BE49-F238E27FC236}">
                <a16:creationId xmlns:a16="http://schemas.microsoft.com/office/drawing/2014/main" id="{EAC64862-53FD-9942-AEDB-29240A654B9D}"/>
              </a:ext>
            </a:extLst>
          </p:cNvPr>
          <p:cNvSpPr>
            <a:spLocks/>
          </p:cNvSpPr>
          <p:nvPr/>
        </p:nvSpPr>
        <p:spPr bwMode="auto">
          <a:xfrm>
            <a:off x="6353652" y="6239360"/>
            <a:ext cx="1129344" cy="651034"/>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8">
            <a:extLst>
              <a:ext uri="{FF2B5EF4-FFF2-40B4-BE49-F238E27FC236}">
                <a16:creationId xmlns:a16="http://schemas.microsoft.com/office/drawing/2014/main" id="{A8A48C2F-5834-364C-8FB8-37C5596007B5}"/>
              </a:ext>
            </a:extLst>
          </p:cNvPr>
          <p:cNvSpPr>
            <a:spLocks/>
          </p:cNvSpPr>
          <p:nvPr/>
        </p:nvSpPr>
        <p:spPr bwMode="auto">
          <a:xfrm>
            <a:off x="7522856" y="6451943"/>
            <a:ext cx="876902" cy="438451"/>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9">
            <a:extLst>
              <a:ext uri="{FF2B5EF4-FFF2-40B4-BE49-F238E27FC236}">
                <a16:creationId xmlns:a16="http://schemas.microsoft.com/office/drawing/2014/main" id="{4BFEE99D-87C0-B546-B2B1-FE2A208800E5}"/>
              </a:ext>
            </a:extLst>
          </p:cNvPr>
          <p:cNvSpPr>
            <a:spLocks/>
          </p:cNvSpPr>
          <p:nvPr/>
        </p:nvSpPr>
        <p:spPr bwMode="auto">
          <a:xfrm>
            <a:off x="7695579" y="5800909"/>
            <a:ext cx="544742" cy="544743"/>
          </a:xfrm>
          <a:prstGeom prst="ellipse">
            <a:avLst/>
          </a:pr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90">
            <a:extLst>
              <a:ext uri="{FF2B5EF4-FFF2-40B4-BE49-F238E27FC236}">
                <a16:creationId xmlns:a16="http://schemas.microsoft.com/office/drawing/2014/main" id="{297DB31E-863B-7A47-B052-200140EAABA8}"/>
              </a:ext>
            </a:extLst>
          </p:cNvPr>
          <p:cNvSpPr>
            <a:spLocks/>
          </p:cNvSpPr>
          <p:nvPr/>
        </p:nvSpPr>
        <p:spPr bwMode="auto">
          <a:xfrm>
            <a:off x="6566235" y="5242880"/>
            <a:ext cx="876902" cy="87690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9">
            <a:extLst>
              <a:ext uri="{FF2B5EF4-FFF2-40B4-BE49-F238E27FC236}">
                <a16:creationId xmlns:a16="http://schemas.microsoft.com/office/drawing/2014/main" id="{5B68F295-E327-4F42-AF03-B71186CF892E}"/>
              </a:ext>
            </a:extLst>
          </p:cNvPr>
          <p:cNvSpPr>
            <a:spLocks/>
          </p:cNvSpPr>
          <p:nvPr/>
        </p:nvSpPr>
        <p:spPr bwMode="auto">
          <a:xfrm>
            <a:off x="4039890"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0">
            <a:extLst>
              <a:ext uri="{FF2B5EF4-FFF2-40B4-BE49-F238E27FC236}">
                <a16:creationId xmlns:a16="http://schemas.microsoft.com/office/drawing/2014/main" id="{906CBF6C-B261-684F-B9A2-444CF2901E26}"/>
              </a:ext>
            </a:extLst>
          </p:cNvPr>
          <p:cNvSpPr>
            <a:spLocks/>
          </p:cNvSpPr>
          <p:nvPr/>
        </p:nvSpPr>
        <p:spPr bwMode="auto">
          <a:xfrm>
            <a:off x="3908651"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87">
            <a:extLst>
              <a:ext uri="{FF2B5EF4-FFF2-40B4-BE49-F238E27FC236}">
                <a16:creationId xmlns:a16="http://schemas.microsoft.com/office/drawing/2014/main" id="{6B4CFA89-6CE6-894C-AD9C-62B84D4A92BC}"/>
              </a:ext>
            </a:extLst>
          </p:cNvPr>
          <p:cNvSpPr>
            <a:spLocks/>
          </p:cNvSpPr>
          <p:nvPr/>
        </p:nvSpPr>
        <p:spPr bwMode="auto">
          <a:xfrm>
            <a:off x="2390299" y="6488300"/>
            <a:ext cx="691401" cy="398573"/>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88">
            <a:extLst>
              <a:ext uri="{FF2B5EF4-FFF2-40B4-BE49-F238E27FC236}">
                <a16:creationId xmlns:a16="http://schemas.microsoft.com/office/drawing/2014/main" id="{7725C517-ED95-684F-953A-972A64ACFA2B}"/>
              </a:ext>
            </a:extLst>
          </p:cNvPr>
          <p:cNvSpPr>
            <a:spLocks/>
          </p:cNvSpPr>
          <p:nvPr/>
        </p:nvSpPr>
        <p:spPr bwMode="auto">
          <a:xfrm>
            <a:off x="3106103" y="6618446"/>
            <a:ext cx="536853" cy="268427"/>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89">
            <a:extLst>
              <a:ext uri="{FF2B5EF4-FFF2-40B4-BE49-F238E27FC236}">
                <a16:creationId xmlns:a16="http://schemas.microsoft.com/office/drawing/2014/main" id="{C82A49E6-BD67-7440-94D6-796CB7306AB7}"/>
              </a:ext>
            </a:extLst>
          </p:cNvPr>
          <p:cNvSpPr>
            <a:spLocks/>
          </p:cNvSpPr>
          <p:nvPr/>
        </p:nvSpPr>
        <p:spPr bwMode="auto">
          <a:xfrm>
            <a:off x="3211847" y="6219874"/>
            <a:ext cx="333499" cy="333500"/>
          </a:xfrm>
          <a:prstGeom prst="ellipse">
            <a:avLst/>
          </a:pr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90">
            <a:extLst>
              <a:ext uri="{FF2B5EF4-FFF2-40B4-BE49-F238E27FC236}">
                <a16:creationId xmlns:a16="http://schemas.microsoft.com/office/drawing/2014/main" id="{8BF34B31-799C-674D-BA38-4388CC85940C}"/>
              </a:ext>
            </a:extLst>
          </p:cNvPr>
          <p:cNvSpPr>
            <a:spLocks/>
          </p:cNvSpPr>
          <p:nvPr/>
        </p:nvSpPr>
        <p:spPr bwMode="auto">
          <a:xfrm>
            <a:off x="2520446" y="5878240"/>
            <a:ext cx="536853" cy="53685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9">
            <a:extLst>
              <a:ext uri="{FF2B5EF4-FFF2-40B4-BE49-F238E27FC236}">
                <a16:creationId xmlns:a16="http://schemas.microsoft.com/office/drawing/2014/main" id="{A1A25DA4-D50B-874B-BE85-4890F06316D8}"/>
              </a:ext>
            </a:extLst>
          </p:cNvPr>
          <p:cNvSpPr>
            <a:spLocks/>
          </p:cNvSpPr>
          <p:nvPr/>
        </p:nvSpPr>
        <p:spPr bwMode="auto">
          <a:xfrm>
            <a:off x="9892239" y="6198725"/>
            <a:ext cx="374499" cy="37449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0">
            <a:extLst>
              <a:ext uri="{FF2B5EF4-FFF2-40B4-BE49-F238E27FC236}">
                <a16:creationId xmlns:a16="http://schemas.microsoft.com/office/drawing/2014/main" id="{4A5CC9A7-4ED4-FB4F-BE9D-3A85BBFC22D3}"/>
              </a:ext>
            </a:extLst>
          </p:cNvPr>
          <p:cNvSpPr>
            <a:spLocks/>
          </p:cNvSpPr>
          <p:nvPr/>
        </p:nvSpPr>
        <p:spPr bwMode="auto">
          <a:xfrm>
            <a:off x="9801451" y="6624292"/>
            <a:ext cx="561749" cy="278037"/>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9">
            <a:extLst>
              <a:ext uri="{FF2B5EF4-FFF2-40B4-BE49-F238E27FC236}">
                <a16:creationId xmlns:a16="http://schemas.microsoft.com/office/drawing/2014/main" id="{1242528C-2EA0-2841-A7CE-9B291323DF07}"/>
              </a:ext>
            </a:extLst>
          </p:cNvPr>
          <p:cNvSpPr>
            <a:spLocks/>
          </p:cNvSpPr>
          <p:nvPr/>
        </p:nvSpPr>
        <p:spPr bwMode="auto">
          <a:xfrm>
            <a:off x="10643890"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20">
            <a:extLst>
              <a:ext uri="{FF2B5EF4-FFF2-40B4-BE49-F238E27FC236}">
                <a16:creationId xmlns:a16="http://schemas.microsoft.com/office/drawing/2014/main" id="{408EAD49-D4EB-3345-89B8-C745BE7BF0F0}"/>
              </a:ext>
            </a:extLst>
          </p:cNvPr>
          <p:cNvSpPr>
            <a:spLocks/>
          </p:cNvSpPr>
          <p:nvPr/>
        </p:nvSpPr>
        <p:spPr bwMode="auto">
          <a:xfrm>
            <a:off x="10512651"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9">
            <a:extLst>
              <a:ext uri="{FF2B5EF4-FFF2-40B4-BE49-F238E27FC236}">
                <a16:creationId xmlns:a16="http://schemas.microsoft.com/office/drawing/2014/main" id="{231852FE-9B9E-704C-97EC-4CE0F5F5D1DA}"/>
              </a:ext>
            </a:extLst>
          </p:cNvPr>
          <p:cNvSpPr>
            <a:spLocks/>
          </p:cNvSpPr>
          <p:nvPr/>
        </p:nvSpPr>
        <p:spPr bwMode="auto">
          <a:xfrm>
            <a:off x="1031967" y="6249559"/>
            <a:ext cx="347442" cy="347442"/>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0">
            <a:extLst>
              <a:ext uri="{FF2B5EF4-FFF2-40B4-BE49-F238E27FC236}">
                <a16:creationId xmlns:a16="http://schemas.microsoft.com/office/drawing/2014/main" id="{FEABFE3B-DD93-244F-B503-856F5B01ACAB}"/>
              </a:ext>
            </a:extLst>
          </p:cNvPr>
          <p:cNvSpPr>
            <a:spLocks/>
          </p:cNvSpPr>
          <p:nvPr/>
        </p:nvSpPr>
        <p:spPr bwMode="auto">
          <a:xfrm>
            <a:off x="947738" y="6644379"/>
            <a:ext cx="521164" cy="257950"/>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E140851D-F79B-6F4E-9524-E9430F561AB1}"/>
              </a:ext>
            </a:extLst>
          </p:cNvPr>
          <p:cNvGrpSpPr/>
          <p:nvPr/>
        </p:nvGrpSpPr>
        <p:grpSpPr>
          <a:xfrm>
            <a:off x="10083967" y="4371249"/>
            <a:ext cx="594797" cy="594798"/>
            <a:chOff x="10083967" y="4371249"/>
            <a:chExt cx="594797" cy="594798"/>
          </a:xfrm>
        </p:grpSpPr>
        <p:sp>
          <p:nvSpPr>
            <p:cNvPr id="123" name="Freeform 90">
              <a:extLst>
                <a:ext uri="{FF2B5EF4-FFF2-40B4-BE49-F238E27FC236}">
                  <a16:creationId xmlns:a16="http://schemas.microsoft.com/office/drawing/2014/main" id="{552FA28F-D506-344C-8D7F-6FB396C6C3C7}"/>
                </a:ext>
              </a:extLst>
            </p:cNvPr>
            <p:cNvSpPr>
              <a:spLocks/>
            </p:cNvSpPr>
            <p:nvPr/>
          </p:nvSpPr>
          <p:spPr bwMode="auto">
            <a:xfrm>
              <a:off x="10083967" y="437124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09">
              <a:extLst>
                <a:ext uri="{FF2B5EF4-FFF2-40B4-BE49-F238E27FC236}">
                  <a16:creationId xmlns:a16="http://schemas.microsoft.com/office/drawing/2014/main" id="{DB70ECC1-CE8F-8A47-B4E0-0E153F8EE3F7}"/>
                </a:ext>
              </a:extLst>
            </p:cNvPr>
            <p:cNvSpPr>
              <a:spLocks noChangeAspect="1"/>
            </p:cNvSpPr>
            <p:nvPr/>
          </p:nvSpPr>
          <p:spPr>
            <a:xfrm>
              <a:off x="10168324" y="4534595"/>
              <a:ext cx="389752" cy="29426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61A4B17A-8E31-D147-9025-1E439D21BB88}"/>
              </a:ext>
            </a:extLst>
          </p:cNvPr>
          <p:cNvGrpSpPr/>
          <p:nvPr/>
        </p:nvGrpSpPr>
        <p:grpSpPr>
          <a:xfrm>
            <a:off x="769301" y="4802329"/>
            <a:ext cx="594797" cy="594798"/>
            <a:chOff x="769301" y="4802329"/>
            <a:chExt cx="594797" cy="594798"/>
          </a:xfrm>
        </p:grpSpPr>
        <p:sp>
          <p:nvSpPr>
            <p:cNvPr id="116" name="Freeform 90">
              <a:extLst>
                <a:ext uri="{FF2B5EF4-FFF2-40B4-BE49-F238E27FC236}">
                  <a16:creationId xmlns:a16="http://schemas.microsoft.com/office/drawing/2014/main" id="{6F0201A7-E816-0A4A-BD63-0A2BB8AB413C}"/>
                </a:ext>
              </a:extLst>
            </p:cNvPr>
            <p:cNvSpPr>
              <a:spLocks/>
            </p:cNvSpPr>
            <p:nvPr/>
          </p:nvSpPr>
          <p:spPr bwMode="auto">
            <a:xfrm>
              <a:off x="769301" y="480232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1" name="Group 318">
              <a:extLst>
                <a:ext uri="{FF2B5EF4-FFF2-40B4-BE49-F238E27FC236}">
                  <a16:creationId xmlns:a16="http://schemas.microsoft.com/office/drawing/2014/main" id="{C4BDB2B3-ABE8-264A-9322-7A0C7D2EF251}"/>
                </a:ext>
              </a:extLst>
            </p:cNvPr>
            <p:cNvGrpSpPr>
              <a:grpSpLocks noChangeAspect="1"/>
            </p:cNvGrpSpPr>
            <p:nvPr/>
          </p:nvGrpSpPr>
          <p:grpSpPr bwMode="auto">
            <a:xfrm>
              <a:off x="931070" y="4932033"/>
              <a:ext cx="296291" cy="296291"/>
              <a:chOff x="4166" y="1450"/>
              <a:chExt cx="231" cy="231"/>
            </a:xfrm>
            <a:solidFill>
              <a:schemeClr val="tx1"/>
            </a:solidFill>
          </p:grpSpPr>
          <p:sp>
            <p:nvSpPr>
              <p:cNvPr id="112" name="Freeform 319">
                <a:extLst>
                  <a:ext uri="{FF2B5EF4-FFF2-40B4-BE49-F238E27FC236}">
                    <a16:creationId xmlns:a16="http://schemas.microsoft.com/office/drawing/2014/main" id="{8350FE1C-7398-AC4C-A866-D83381A9D3BD}"/>
                  </a:ext>
                </a:extLst>
              </p:cNvPr>
              <p:cNvSpPr>
                <a:spLocks/>
              </p:cNvSpPr>
              <p:nvPr/>
            </p:nvSpPr>
            <p:spPr bwMode="auto">
              <a:xfrm>
                <a:off x="4166" y="1471"/>
                <a:ext cx="210" cy="210"/>
              </a:xfrm>
              <a:custGeom>
                <a:avLst/>
                <a:gdLst>
                  <a:gd name="T0" fmla="*/ 0 w 267"/>
                  <a:gd name="T1" fmla="*/ 267 h 267"/>
                  <a:gd name="T2" fmla="*/ 0 w 267"/>
                  <a:gd name="T3" fmla="*/ 267 h 267"/>
                  <a:gd name="T4" fmla="*/ 267 w 267"/>
                  <a:gd name="T5" fmla="*/ 267 h 267"/>
                  <a:gd name="T6" fmla="*/ 267 w 267"/>
                  <a:gd name="T7" fmla="*/ 59 h 267"/>
                  <a:gd name="T8" fmla="*/ 105 w 267"/>
                  <a:gd name="T9" fmla="*/ 221 h 267"/>
                  <a:gd name="T10" fmla="*/ 27 w 267"/>
                  <a:gd name="T11" fmla="*/ 240 h 267"/>
                  <a:gd name="T12" fmla="*/ 46 w 267"/>
                  <a:gd name="T13" fmla="*/ 162 h 267"/>
                  <a:gd name="T14" fmla="*/ 208 w 267"/>
                  <a:gd name="T15" fmla="*/ 0 h 267"/>
                  <a:gd name="T16" fmla="*/ 0 w 267"/>
                  <a:gd name="T17" fmla="*/ 0 h 267"/>
                  <a:gd name="T18" fmla="*/ 0 w 267"/>
                  <a:gd name="T1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0" y="267"/>
                    </a:moveTo>
                    <a:lnTo>
                      <a:pt x="0" y="267"/>
                    </a:lnTo>
                    <a:lnTo>
                      <a:pt x="267" y="267"/>
                    </a:lnTo>
                    <a:lnTo>
                      <a:pt x="267" y="59"/>
                    </a:lnTo>
                    <a:lnTo>
                      <a:pt x="105" y="221"/>
                    </a:lnTo>
                    <a:lnTo>
                      <a:pt x="27" y="240"/>
                    </a:lnTo>
                    <a:lnTo>
                      <a:pt x="46" y="162"/>
                    </a:lnTo>
                    <a:lnTo>
                      <a:pt x="208" y="0"/>
                    </a:lnTo>
                    <a:lnTo>
                      <a:pt x="0" y="0"/>
                    </a:lnTo>
                    <a:lnTo>
                      <a:pt x="0" y="2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113" name="Freeform 320">
                <a:extLst>
                  <a:ext uri="{FF2B5EF4-FFF2-40B4-BE49-F238E27FC236}">
                    <a16:creationId xmlns:a16="http://schemas.microsoft.com/office/drawing/2014/main" id="{E360A569-1BA9-E445-A291-B50D2D84DE4E}"/>
                  </a:ext>
                </a:extLst>
              </p:cNvPr>
              <p:cNvSpPr>
                <a:spLocks/>
              </p:cNvSpPr>
              <p:nvPr/>
            </p:nvSpPr>
            <p:spPr bwMode="auto">
              <a:xfrm>
                <a:off x="4216" y="1450"/>
                <a:ext cx="181" cy="181"/>
              </a:xfrm>
              <a:custGeom>
                <a:avLst/>
                <a:gdLst>
                  <a:gd name="T0" fmla="*/ 28 w 230"/>
                  <a:gd name="T1" fmla="*/ 223 h 230"/>
                  <a:gd name="T2" fmla="*/ 28 w 230"/>
                  <a:gd name="T3" fmla="*/ 223 h 230"/>
                  <a:gd name="T4" fmla="*/ 225 w 230"/>
                  <a:gd name="T5" fmla="*/ 26 h 230"/>
                  <a:gd name="T6" fmla="*/ 230 w 230"/>
                  <a:gd name="T7" fmla="*/ 15 h 230"/>
                  <a:gd name="T8" fmla="*/ 225 w 230"/>
                  <a:gd name="T9" fmla="*/ 5 h 230"/>
                  <a:gd name="T10" fmla="*/ 215 w 230"/>
                  <a:gd name="T11" fmla="*/ 0 h 230"/>
                  <a:gd name="T12" fmla="*/ 204 w 230"/>
                  <a:gd name="T13" fmla="*/ 5 h 230"/>
                  <a:gd name="T14" fmla="*/ 7 w 230"/>
                  <a:gd name="T15" fmla="*/ 202 h 230"/>
                  <a:gd name="T16" fmla="*/ 0 w 230"/>
                  <a:gd name="T17" fmla="*/ 230 h 230"/>
                  <a:gd name="T18" fmla="*/ 28 w 230"/>
                  <a:gd name="T19" fmla="*/ 2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230">
                    <a:moveTo>
                      <a:pt x="28" y="223"/>
                    </a:moveTo>
                    <a:lnTo>
                      <a:pt x="28" y="223"/>
                    </a:lnTo>
                    <a:lnTo>
                      <a:pt x="225" y="26"/>
                    </a:lnTo>
                    <a:cubicBezTo>
                      <a:pt x="228" y="23"/>
                      <a:pt x="230" y="20"/>
                      <a:pt x="230" y="15"/>
                    </a:cubicBezTo>
                    <a:cubicBezTo>
                      <a:pt x="230" y="11"/>
                      <a:pt x="228" y="8"/>
                      <a:pt x="225" y="5"/>
                    </a:cubicBezTo>
                    <a:cubicBezTo>
                      <a:pt x="222" y="2"/>
                      <a:pt x="219" y="0"/>
                      <a:pt x="215" y="0"/>
                    </a:cubicBezTo>
                    <a:cubicBezTo>
                      <a:pt x="210" y="0"/>
                      <a:pt x="207" y="2"/>
                      <a:pt x="204" y="5"/>
                    </a:cubicBezTo>
                    <a:lnTo>
                      <a:pt x="7" y="202"/>
                    </a:lnTo>
                    <a:lnTo>
                      <a:pt x="0" y="230"/>
                    </a:lnTo>
                    <a:lnTo>
                      <a:pt x="28"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grpSp>
      </p:grpSp>
      <p:grpSp>
        <p:nvGrpSpPr>
          <p:cNvPr id="2" name="Group 1">
            <a:extLst>
              <a:ext uri="{FF2B5EF4-FFF2-40B4-BE49-F238E27FC236}">
                <a16:creationId xmlns:a16="http://schemas.microsoft.com/office/drawing/2014/main" id="{26C89F1E-979A-0740-86FD-97ACCC89D730}"/>
              </a:ext>
            </a:extLst>
          </p:cNvPr>
          <p:cNvGrpSpPr/>
          <p:nvPr/>
        </p:nvGrpSpPr>
        <p:grpSpPr>
          <a:xfrm>
            <a:off x="7117407" y="4852939"/>
            <a:ext cx="624872" cy="624872"/>
            <a:chOff x="7073019" y="4808551"/>
            <a:chExt cx="713648" cy="713648"/>
          </a:xfrm>
        </p:grpSpPr>
        <p:sp>
          <p:nvSpPr>
            <p:cNvPr id="108" name="Freeform 89">
              <a:extLst>
                <a:ext uri="{FF2B5EF4-FFF2-40B4-BE49-F238E27FC236}">
                  <a16:creationId xmlns:a16="http://schemas.microsoft.com/office/drawing/2014/main" id="{6EF0B585-3A6B-C145-B2D7-CEF37D60D545}"/>
                </a:ext>
              </a:extLst>
            </p:cNvPr>
            <p:cNvSpPr>
              <a:spLocks/>
            </p:cNvSpPr>
            <p:nvPr/>
          </p:nvSpPr>
          <p:spPr bwMode="auto">
            <a:xfrm>
              <a:off x="7073019" y="4808551"/>
              <a:ext cx="713648" cy="713648"/>
            </a:xfrm>
            <a:prstGeom prst="ellipse">
              <a:avLst/>
            </a:prstGeom>
            <a:solidFill>
              <a:srgbClr val="5558AF"/>
            </a:solidFill>
            <a:ln w="508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5-Point Star 8">
              <a:extLst>
                <a:ext uri="{FF2B5EF4-FFF2-40B4-BE49-F238E27FC236}">
                  <a16:creationId xmlns:a16="http://schemas.microsoft.com/office/drawing/2014/main" id="{9E4A3DD6-71D7-2F46-BACF-3DB21757754E}"/>
                </a:ext>
              </a:extLst>
            </p:cNvPr>
            <p:cNvSpPr/>
            <p:nvPr/>
          </p:nvSpPr>
          <p:spPr bwMode="auto">
            <a:xfrm>
              <a:off x="7218247" y="4941905"/>
              <a:ext cx="423189" cy="423189"/>
            </a:xfrm>
            <a:prstGeom prst="star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00F4957-5C44-8840-AEBB-2847FEA00F52}"/>
              </a:ext>
            </a:extLst>
          </p:cNvPr>
          <p:cNvGrpSpPr/>
          <p:nvPr/>
        </p:nvGrpSpPr>
        <p:grpSpPr>
          <a:xfrm>
            <a:off x="3014203" y="4632283"/>
            <a:ext cx="720652" cy="720652"/>
            <a:chOff x="3014203" y="4632283"/>
            <a:chExt cx="720652" cy="720652"/>
          </a:xfrm>
        </p:grpSpPr>
        <p:sp>
          <p:nvSpPr>
            <p:cNvPr id="119" name="Freeform 90">
              <a:extLst>
                <a:ext uri="{FF2B5EF4-FFF2-40B4-BE49-F238E27FC236}">
                  <a16:creationId xmlns:a16="http://schemas.microsoft.com/office/drawing/2014/main" id="{45F699D7-585B-E14B-AE56-135F7451A552}"/>
                </a:ext>
              </a:extLst>
            </p:cNvPr>
            <p:cNvSpPr>
              <a:spLocks/>
            </p:cNvSpPr>
            <p:nvPr/>
          </p:nvSpPr>
          <p:spPr bwMode="auto">
            <a:xfrm>
              <a:off x="3035244" y="4681726"/>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1" name="Graphic 120">
              <a:extLst>
                <a:ext uri="{FF2B5EF4-FFF2-40B4-BE49-F238E27FC236}">
                  <a16:creationId xmlns:a16="http://schemas.microsoft.com/office/drawing/2014/main" id="{DDEEF981-5B22-1747-9BCC-43332F1C2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203" y="4632283"/>
              <a:ext cx="720652" cy="720652"/>
            </a:xfrm>
            <a:prstGeom prst="rect">
              <a:avLst/>
            </a:prstGeom>
          </p:spPr>
        </p:pic>
      </p:grpSp>
      <p:pic>
        <p:nvPicPr>
          <p:cNvPr id="131" name="Graphic 130">
            <a:extLst>
              <a:ext uri="{FF2B5EF4-FFF2-40B4-BE49-F238E27FC236}">
                <a16:creationId xmlns:a16="http://schemas.microsoft.com/office/drawing/2014/main" id="{F8D7241B-A028-9A44-B1F7-5E66FED90F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98646" y="5911274"/>
            <a:ext cx="203558" cy="219461"/>
          </a:xfrm>
          <a:prstGeom prst="rect">
            <a:avLst/>
          </a:prstGeom>
        </p:spPr>
      </p:pic>
      <p:pic>
        <p:nvPicPr>
          <p:cNvPr id="134" name="Graphic 133">
            <a:extLst>
              <a:ext uri="{FF2B5EF4-FFF2-40B4-BE49-F238E27FC236}">
                <a16:creationId xmlns:a16="http://schemas.microsoft.com/office/drawing/2014/main" id="{15E5C64C-E8C5-1144-8EE0-C0EB52F7C3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82538" y="5911274"/>
            <a:ext cx="203558" cy="219461"/>
          </a:xfrm>
          <a:prstGeom prst="rect">
            <a:avLst/>
          </a:prstGeom>
        </p:spPr>
      </p:pic>
      <p:pic>
        <p:nvPicPr>
          <p:cNvPr id="138" name="Graphic 137">
            <a:extLst>
              <a:ext uri="{FF2B5EF4-FFF2-40B4-BE49-F238E27FC236}">
                <a16:creationId xmlns:a16="http://schemas.microsoft.com/office/drawing/2014/main" id="{5DEBEA42-8EDF-4042-9E96-E3BC84A844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977709" y="5866444"/>
            <a:ext cx="203558" cy="219461"/>
          </a:xfrm>
          <a:prstGeom prst="rect">
            <a:avLst/>
          </a:prstGeom>
        </p:spPr>
      </p:pic>
      <p:sp>
        <p:nvSpPr>
          <p:cNvPr id="141" name="Freeform 5">
            <a:extLst>
              <a:ext uri="{FF2B5EF4-FFF2-40B4-BE49-F238E27FC236}">
                <a16:creationId xmlns:a16="http://schemas.microsoft.com/office/drawing/2014/main" id="{29F01272-2D6A-EE4C-9DDF-9D8392C98711}"/>
              </a:ext>
            </a:extLst>
          </p:cNvPr>
          <p:cNvSpPr>
            <a:spLocks/>
          </p:cNvSpPr>
          <p:nvPr/>
        </p:nvSpPr>
        <p:spPr bwMode="auto">
          <a:xfrm>
            <a:off x="4165324" y="5533167"/>
            <a:ext cx="284068" cy="248559"/>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5">
            <a:extLst>
              <a:ext uri="{FF2B5EF4-FFF2-40B4-BE49-F238E27FC236}">
                <a16:creationId xmlns:a16="http://schemas.microsoft.com/office/drawing/2014/main" id="{DAB9A491-B2E0-BB45-B33C-16F0A03D1048}"/>
              </a:ext>
            </a:extLst>
          </p:cNvPr>
          <p:cNvSpPr>
            <a:spLocks/>
          </p:cNvSpPr>
          <p:nvPr/>
        </p:nvSpPr>
        <p:spPr bwMode="auto">
          <a:xfrm>
            <a:off x="10780394" y="5518505"/>
            <a:ext cx="284068" cy="248559"/>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7F1333C-A055-4B06-9191-369DC6FB3E12}"/>
              </a:ext>
            </a:extLst>
          </p:cNvPr>
          <p:cNvSpPr txBox="1"/>
          <p:nvPr/>
        </p:nvSpPr>
        <p:spPr>
          <a:xfrm>
            <a:off x="427981" y="1813083"/>
            <a:ext cx="3748392" cy="1620957"/>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dirty="0">
                <a:solidFill>
                  <a:prstClr val="black"/>
                </a:solidFill>
                <a:latin typeface="Segoe UI" panose="020B0502040204020203" pitchFamily="34" charset="0"/>
                <a:cs typeface="Segoe UI" panose="020B0502040204020203" pitchFamily="34" charset="0"/>
              </a:rPr>
              <a:t>Get started with Teams in 5 steps</a:t>
            </a:r>
          </a:p>
          <a:p>
            <a:pPr marL="236538" lvl="1" indent="119063" defTabSz="914377">
              <a:spcAft>
                <a:spcPts val="800"/>
              </a:spcAft>
              <a:buFont typeface="Arial" panose="020B0604020202020204" pitchFamily="34" charset="0"/>
              <a:buChar char="•"/>
            </a:pPr>
            <a:r>
              <a:rPr lang="en-US" sz="1200" dirty="0">
                <a:solidFill>
                  <a:srgbClr val="000000"/>
                </a:solidFill>
                <a:hlinkClick r:id="rId9" action="ppaction://hlinksldjump"/>
              </a:rPr>
              <a:t>Plan your Teams adoption in a workspace</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0" action="ppaction://hlinksldjump"/>
              </a:rPr>
              <a:t>Deliver chat and meeting capabilities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1" action="ppaction://hlinksldjump"/>
              </a:rPr>
              <a:t>Run a project in Teams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2" action="ppaction://hlinksldjump"/>
              </a:rPr>
              <a:t>Streamline a process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latin typeface="Segoe UI" panose="020B0502040204020203" pitchFamily="34" charset="0"/>
                <a:cs typeface="Segoe UI" panose="020B0502040204020203" pitchFamily="34" charset="0"/>
                <a:hlinkClick r:id="rId13" action="ppaction://hlinksldjump"/>
              </a:rPr>
              <a:t>Automate repeated workflows</a:t>
            </a:r>
            <a:endParaRPr lang="en-US" sz="1200" dirty="0">
              <a:solidFill>
                <a:prstClr val="black"/>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69A9542-0674-423E-B4EC-FAF97605D9CD}"/>
              </a:ext>
            </a:extLst>
          </p:cNvPr>
          <p:cNvSpPr txBox="1"/>
          <p:nvPr/>
        </p:nvSpPr>
        <p:spPr>
          <a:xfrm>
            <a:off x="4221805" y="1813083"/>
            <a:ext cx="3748392" cy="2195473"/>
          </a:xfrm>
          <a:prstGeom prst="rect">
            <a:avLst/>
          </a:prstGeom>
          <a:noFill/>
        </p:spPr>
        <p:txBody>
          <a:bodyPr wrap="square" lIns="0" tIns="0" rIns="0" bIns="0" rtlCol="0" anchor="t">
            <a:spAutoFit/>
          </a:bodyPr>
          <a:lstStyle/>
          <a:p>
            <a:pPr defTabSz="914377">
              <a:spcAft>
                <a:spcPts val="800"/>
              </a:spcAft>
            </a:pPr>
            <a:r>
              <a:rPr lang="en-US" sz="1200" b="1" dirty="0">
                <a:solidFill>
                  <a:prstClr val="black"/>
                </a:solidFill>
                <a:latin typeface="Segoe UI" panose="020B0502040204020203" pitchFamily="34" charset="0"/>
                <a:cs typeface="Segoe UI" panose="020B0502040204020203" pitchFamily="34" charset="0"/>
              </a:rPr>
              <a:t>2.  Examples of Teams workspaces by function</a:t>
            </a:r>
          </a:p>
          <a:p>
            <a:pPr marL="236538" lvl="1" indent="119063" defTabSz="914377">
              <a:spcAft>
                <a:spcPts val="800"/>
              </a:spcAft>
              <a:buFont typeface="Arial" panose="020B0604020202020204" pitchFamily="34" charset="0"/>
              <a:buChar char="•"/>
            </a:pPr>
            <a:r>
              <a:rPr lang="en-US" sz="1200" dirty="0">
                <a:solidFill>
                  <a:srgbClr val="000000"/>
                </a:solidFill>
                <a:hlinkClick r:id="rId14" action="ppaction://hlinksldjump"/>
              </a:rPr>
              <a:t>Marketing</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5" action="ppaction://hlinksldjump"/>
              </a:rPr>
              <a:t>Sales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6" action="ppaction://hlinksldjump"/>
              </a:rPr>
              <a:t>Finance</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17" action="ppaction://hlinksldjump"/>
              </a:rPr>
              <a:t>Human Resources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latin typeface="Segoe UI" panose="020B0502040204020203" pitchFamily="34" charset="0"/>
                <a:cs typeface="Segoe UI" panose="020B0502040204020203" pitchFamily="34" charset="0"/>
                <a:hlinkClick r:id="rId18" action="ppaction://hlinksldjump"/>
              </a:rPr>
              <a:t>IT professionals</a:t>
            </a:r>
            <a:endParaRPr lang="en-US" sz="1200" dirty="0">
              <a:solidFill>
                <a:srgbClr val="000000"/>
              </a:solidFill>
              <a:latin typeface="Segoe UI" panose="020B0502040204020203" pitchFamily="34" charset="0"/>
              <a:cs typeface="Segoe UI" panose="020B0502040204020203" pitchFamily="34" charset="0"/>
            </a:endParaRPr>
          </a:p>
          <a:p>
            <a:pPr marL="236538" lvl="1" indent="119063" defTabSz="914377">
              <a:spcAft>
                <a:spcPts val="800"/>
              </a:spcAft>
              <a:buFont typeface="Arial" panose="020B0604020202020204" pitchFamily="34" charset="0"/>
              <a:buChar char="•"/>
            </a:pPr>
            <a:r>
              <a:rPr lang="en-US" sz="1200" dirty="0">
                <a:solidFill>
                  <a:srgbClr val="000000"/>
                </a:solidFill>
                <a:latin typeface="Segoe UI" panose="020B0502040204020203" pitchFamily="34" charset="0"/>
                <a:cs typeface="Segoe UI" panose="020B0502040204020203" pitchFamily="34" charset="0"/>
                <a:hlinkClick r:id="rId19" action="ppaction://hlinksldjump"/>
              </a:rPr>
              <a:t>Engineering</a:t>
            </a:r>
            <a:endParaRPr lang="en-US" sz="1200" dirty="0">
              <a:solidFill>
                <a:srgbClr val="000000"/>
              </a:solidFill>
              <a:latin typeface="Segoe UI" panose="020B0502040204020203" pitchFamily="34" charset="0"/>
              <a:cs typeface="Segoe UI" panose="020B0502040204020203" pitchFamily="34" charset="0"/>
            </a:endParaRPr>
          </a:p>
          <a:p>
            <a:pPr marL="236538" lvl="1" indent="119063" defTabSz="914377">
              <a:spcAft>
                <a:spcPts val="800"/>
              </a:spcAft>
              <a:buFont typeface="Arial" panose="020B0604020202020204" pitchFamily="34" charset="0"/>
              <a:buChar char="•"/>
            </a:pPr>
            <a:r>
              <a:rPr lang="en-US" sz="1200" dirty="0">
                <a:solidFill>
                  <a:srgbClr val="000000"/>
                </a:solidFill>
                <a:latin typeface="Segoe UI" panose="020B0502040204020203" pitchFamily="34" charset="0"/>
                <a:cs typeface="Segoe UI" panose="020B0502040204020203" pitchFamily="34" charset="0"/>
                <a:hlinkClick r:id="rId20" action="ppaction://hlinksldjump"/>
              </a:rPr>
              <a:t>Project Management</a:t>
            </a:r>
            <a:endParaRPr lang="en-US" sz="12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AAABFD61-CC18-4519-9DEF-EAADB933F3F3}"/>
              </a:ext>
            </a:extLst>
          </p:cNvPr>
          <p:cNvSpPr txBox="1"/>
          <p:nvPr/>
        </p:nvSpPr>
        <p:spPr>
          <a:xfrm>
            <a:off x="8015628" y="1813083"/>
            <a:ext cx="3748392" cy="1046440"/>
          </a:xfrm>
          <a:prstGeom prst="rect">
            <a:avLst/>
          </a:prstGeom>
          <a:noFill/>
        </p:spPr>
        <p:txBody>
          <a:bodyPr wrap="square" lIns="0" tIns="0" rIns="0" bIns="0" rtlCol="0" anchor="t">
            <a:spAutoFit/>
          </a:bodyPr>
          <a:lstStyle/>
          <a:p>
            <a:pPr defTabSz="914377">
              <a:spcAft>
                <a:spcPts val="800"/>
              </a:spcAft>
            </a:pPr>
            <a:r>
              <a:rPr lang="en-US" sz="1200" b="1" dirty="0">
                <a:solidFill>
                  <a:prstClr val="black"/>
                </a:solidFill>
                <a:latin typeface="Segoe UI" panose="020B0502040204020203" pitchFamily="34" charset="0"/>
                <a:cs typeface="Segoe UI" panose="020B0502040204020203" pitchFamily="34" charset="0"/>
              </a:rPr>
              <a:t>3.   Examples of Teams automated workflows</a:t>
            </a:r>
          </a:p>
          <a:p>
            <a:pPr marL="236538" lvl="1" indent="119063" defTabSz="914377">
              <a:spcAft>
                <a:spcPts val="800"/>
              </a:spcAft>
              <a:buFont typeface="Arial" panose="020B0604020202020204" pitchFamily="34" charset="0"/>
              <a:buChar char="•"/>
            </a:pPr>
            <a:r>
              <a:rPr lang="en-US" sz="1200" dirty="0">
                <a:solidFill>
                  <a:srgbClr val="000000"/>
                </a:solidFill>
                <a:hlinkClick r:id="rId21" action="ppaction://hlinksldjump"/>
              </a:rPr>
              <a:t>Create a hub for new hires</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22" action="ppaction://hlinksldjump"/>
              </a:rPr>
              <a:t>Resolve incidents within in a Teams workspace</a:t>
            </a:r>
            <a:endParaRPr lang="en-US" sz="1200" dirty="0">
              <a:solidFill>
                <a:srgbClr val="000000"/>
              </a:solidFill>
            </a:endParaRPr>
          </a:p>
          <a:p>
            <a:pPr marL="236538" lvl="1" indent="119063" defTabSz="914377">
              <a:spcAft>
                <a:spcPts val="800"/>
              </a:spcAft>
              <a:buFont typeface="Arial" panose="020B0604020202020204" pitchFamily="34" charset="0"/>
              <a:buChar char="•"/>
            </a:pPr>
            <a:r>
              <a:rPr lang="en-US" sz="1200" dirty="0">
                <a:solidFill>
                  <a:srgbClr val="000000"/>
                </a:solidFill>
                <a:hlinkClick r:id="rId23" action="ppaction://hlinksldjump"/>
              </a:rPr>
              <a:t>Manage a contract lifecycle</a:t>
            </a:r>
            <a:endParaRPr lang="en-US" sz="1200"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28720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mph" presetSubtype="2" fill="hold" nodeType="withEffect">
                                  <p:stCondLst>
                                    <p:cond delay="0"/>
                                  </p:stCondLst>
                                  <p:childTnLst>
                                    <p:animClr clrSpc="rgb" dir="cw">
                                      <p:cBhvr>
                                        <p:cTn id="11" dur="500" fill="hold"/>
                                        <p:tgtEl>
                                          <p:spTgt spid="152"/>
                                        </p:tgtEl>
                                        <p:attrNameLst>
                                          <p:attrName>fillcolor</p:attrName>
                                        </p:attrNameLst>
                                      </p:cBhvr>
                                      <p:to>
                                        <a:srgbClr val="5558AF"/>
                                      </p:to>
                                    </p:animClr>
                                    <p:set>
                                      <p:cBhvr>
                                        <p:cTn id="12" dur="500" fill="hold"/>
                                        <p:tgtEl>
                                          <p:spTgt spid="152"/>
                                        </p:tgtEl>
                                        <p:attrNameLst>
                                          <p:attrName>fill.type</p:attrName>
                                        </p:attrNameLst>
                                      </p:cBhvr>
                                      <p:to>
                                        <p:strVal val="solid"/>
                                      </p:to>
                                    </p:set>
                                    <p:set>
                                      <p:cBhvr>
                                        <p:cTn id="13" dur="500" fill="hold"/>
                                        <p:tgtEl>
                                          <p:spTgt spid="152"/>
                                        </p:tgtEl>
                                        <p:attrNameLst>
                                          <p:attrName>fill.on</p:attrName>
                                        </p:attrNameLst>
                                      </p:cBhvr>
                                      <p:to>
                                        <p:strVal val="true"/>
                                      </p:to>
                                    </p:set>
                                  </p:childTnLst>
                                </p:cTn>
                              </p:par>
                              <p:par>
                                <p:cTn id="14" presetID="1" presetClass="emph" presetSubtype="2" fill="hold" nodeType="withEffect">
                                  <p:stCondLst>
                                    <p:cond delay="0"/>
                                  </p:stCondLst>
                                  <p:childTnLst>
                                    <p:animClr clrSpc="rgb" dir="cw">
                                      <p:cBhvr>
                                        <p:cTn id="15" dur="500" fill="hold"/>
                                        <p:tgtEl>
                                          <p:spTgt spid="149"/>
                                        </p:tgtEl>
                                        <p:attrNameLst>
                                          <p:attrName>fillcolor</p:attrName>
                                        </p:attrNameLst>
                                      </p:cBhvr>
                                      <p:to>
                                        <a:srgbClr val="5558AF"/>
                                      </p:to>
                                    </p:animClr>
                                    <p:set>
                                      <p:cBhvr>
                                        <p:cTn id="16" dur="500" fill="hold"/>
                                        <p:tgtEl>
                                          <p:spTgt spid="149"/>
                                        </p:tgtEl>
                                        <p:attrNameLst>
                                          <p:attrName>fill.type</p:attrName>
                                        </p:attrNameLst>
                                      </p:cBhvr>
                                      <p:to>
                                        <p:strVal val="solid"/>
                                      </p:to>
                                    </p:set>
                                    <p:set>
                                      <p:cBhvr>
                                        <p:cTn id="17" dur="500" fill="hold"/>
                                        <p:tgtEl>
                                          <p:spTgt spid="149"/>
                                        </p:tgtEl>
                                        <p:attrNameLst>
                                          <p:attrName>fill.on</p:attrName>
                                        </p:attrNameLst>
                                      </p:cBhvr>
                                      <p:to>
                                        <p:strVal val="true"/>
                                      </p:to>
                                    </p:set>
                                  </p:childTnLst>
                                </p:cTn>
                              </p:par>
                              <p:par>
                                <p:cTn id="18" presetID="53" presetClass="entr" presetSubtype="16" fill="hold" nodeType="withEffect">
                                  <p:stCondLst>
                                    <p:cond delay="700"/>
                                  </p:stCondLst>
                                  <p:childTnLst>
                                    <p:set>
                                      <p:cBhvr>
                                        <p:cTn id="19" dur="1" fill="hold">
                                          <p:stCondLst>
                                            <p:cond delay="0"/>
                                          </p:stCondLst>
                                        </p:cTn>
                                        <p:tgtEl>
                                          <p:spTgt spid="131"/>
                                        </p:tgtEl>
                                        <p:attrNameLst>
                                          <p:attrName>style.visibility</p:attrName>
                                        </p:attrNameLst>
                                      </p:cBhvr>
                                      <p:to>
                                        <p:strVal val="visible"/>
                                      </p:to>
                                    </p:set>
                                    <p:anim calcmode="lin" valueType="num">
                                      <p:cBhvr>
                                        <p:cTn id="20" dur="500" fill="hold"/>
                                        <p:tgtEl>
                                          <p:spTgt spid="131"/>
                                        </p:tgtEl>
                                        <p:attrNameLst>
                                          <p:attrName>ppt_w</p:attrName>
                                        </p:attrNameLst>
                                      </p:cBhvr>
                                      <p:tavLst>
                                        <p:tav tm="0">
                                          <p:val>
                                            <p:fltVal val="0"/>
                                          </p:val>
                                        </p:tav>
                                        <p:tav tm="100000">
                                          <p:val>
                                            <p:strVal val="#ppt_w"/>
                                          </p:val>
                                        </p:tav>
                                      </p:tavLst>
                                    </p:anim>
                                    <p:anim calcmode="lin" valueType="num">
                                      <p:cBhvr>
                                        <p:cTn id="21" dur="500" fill="hold"/>
                                        <p:tgtEl>
                                          <p:spTgt spid="131"/>
                                        </p:tgtEl>
                                        <p:attrNameLst>
                                          <p:attrName>ppt_h</p:attrName>
                                        </p:attrNameLst>
                                      </p:cBhvr>
                                      <p:tavLst>
                                        <p:tav tm="0">
                                          <p:val>
                                            <p:fltVal val="0"/>
                                          </p:val>
                                        </p:tav>
                                        <p:tav tm="100000">
                                          <p:val>
                                            <p:strVal val="#ppt_h"/>
                                          </p:val>
                                        </p:tav>
                                      </p:tavLst>
                                    </p:anim>
                                    <p:animEffect transition="in" filter="fade">
                                      <p:cBhvr>
                                        <p:cTn id="22" dur="500"/>
                                        <p:tgtEl>
                                          <p:spTgt spid="131"/>
                                        </p:tgtEl>
                                      </p:cBhvr>
                                    </p:animEffect>
                                  </p:childTnLst>
                                </p:cTn>
                              </p:par>
                              <p:par>
                                <p:cTn id="23" presetID="53" presetClass="entr" presetSubtype="16" fill="hold" nodeType="withEffect">
                                  <p:stCondLst>
                                    <p:cond delay="700"/>
                                  </p:stCondLst>
                                  <p:childTnLst>
                                    <p:set>
                                      <p:cBhvr>
                                        <p:cTn id="24" dur="1" fill="hold">
                                          <p:stCondLst>
                                            <p:cond delay="0"/>
                                          </p:stCondLst>
                                        </p:cTn>
                                        <p:tgtEl>
                                          <p:spTgt spid="134"/>
                                        </p:tgtEl>
                                        <p:attrNameLst>
                                          <p:attrName>style.visibility</p:attrName>
                                        </p:attrNameLst>
                                      </p:cBhvr>
                                      <p:to>
                                        <p:strVal val="visible"/>
                                      </p:to>
                                    </p:set>
                                    <p:anim calcmode="lin" valueType="num">
                                      <p:cBhvr>
                                        <p:cTn id="25" dur="500" fill="hold"/>
                                        <p:tgtEl>
                                          <p:spTgt spid="134"/>
                                        </p:tgtEl>
                                        <p:attrNameLst>
                                          <p:attrName>ppt_w</p:attrName>
                                        </p:attrNameLst>
                                      </p:cBhvr>
                                      <p:tavLst>
                                        <p:tav tm="0">
                                          <p:val>
                                            <p:fltVal val="0"/>
                                          </p:val>
                                        </p:tav>
                                        <p:tav tm="100000">
                                          <p:val>
                                            <p:strVal val="#ppt_w"/>
                                          </p:val>
                                        </p:tav>
                                      </p:tavLst>
                                    </p:anim>
                                    <p:anim calcmode="lin" valueType="num">
                                      <p:cBhvr>
                                        <p:cTn id="26" dur="500" fill="hold"/>
                                        <p:tgtEl>
                                          <p:spTgt spid="134"/>
                                        </p:tgtEl>
                                        <p:attrNameLst>
                                          <p:attrName>ppt_h</p:attrName>
                                        </p:attrNameLst>
                                      </p:cBhvr>
                                      <p:tavLst>
                                        <p:tav tm="0">
                                          <p:val>
                                            <p:fltVal val="0"/>
                                          </p:val>
                                        </p:tav>
                                        <p:tav tm="100000">
                                          <p:val>
                                            <p:strVal val="#ppt_h"/>
                                          </p:val>
                                        </p:tav>
                                      </p:tavLst>
                                    </p:anim>
                                    <p:animEffect transition="in" filter="fade">
                                      <p:cBhvr>
                                        <p:cTn id="27" dur="500"/>
                                        <p:tgtEl>
                                          <p:spTgt spid="134"/>
                                        </p:tgtEl>
                                      </p:cBhvr>
                                    </p:animEffect>
                                  </p:childTnLst>
                                </p:cTn>
                              </p:par>
                              <p:par>
                                <p:cTn id="28" presetID="53" presetClass="entr" presetSubtype="16" fill="hold" grpId="0" nodeType="withEffect">
                                  <p:stCondLst>
                                    <p:cond delay="700"/>
                                  </p:stCondLst>
                                  <p:childTnLst>
                                    <p:set>
                                      <p:cBhvr>
                                        <p:cTn id="29" dur="1" fill="hold">
                                          <p:stCondLst>
                                            <p:cond delay="0"/>
                                          </p:stCondLst>
                                        </p:cTn>
                                        <p:tgtEl>
                                          <p:spTgt spid="141"/>
                                        </p:tgtEl>
                                        <p:attrNameLst>
                                          <p:attrName>style.visibility</p:attrName>
                                        </p:attrNameLst>
                                      </p:cBhvr>
                                      <p:to>
                                        <p:strVal val="visible"/>
                                      </p:to>
                                    </p:set>
                                    <p:anim calcmode="lin" valueType="num">
                                      <p:cBhvr>
                                        <p:cTn id="30" dur="500" fill="hold"/>
                                        <p:tgtEl>
                                          <p:spTgt spid="141"/>
                                        </p:tgtEl>
                                        <p:attrNameLst>
                                          <p:attrName>ppt_w</p:attrName>
                                        </p:attrNameLst>
                                      </p:cBhvr>
                                      <p:tavLst>
                                        <p:tav tm="0">
                                          <p:val>
                                            <p:fltVal val="0"/>
                                          </p:val>
                                        </p:tav>
                                        <p:tav tm="100000">
                                          <p:val>
                                            <p:strVal val="#ppt_w"/>
                                          </p:val>
                                        </p:tav>
                                      </p:tavLst>
                                    </p:anim>
                                    <p:anim calcmode="lin" valueType="num">
                                      <p:cBhvr>
                                        <p:cTn id="31" dur="500" fill="hold"/>
                                        <p:tgtEl>
                                          <p:spTgt spid="141"/>
                                        </p:tgtEl>
                                        <p:attrNameLst>
                                          <p:attrName>ppt_h</p:attrName>
                                        </p:attrNameLst>
                                      </p:cBhvr>
                                      <p:tavLst>
                                        <p:tav tm="0">
                                          <p:val>
                                            <p:fltVal val="0"/>
                                          </p:val>
                                        </p:tav>
                                        <p:tav tm="100000">
                                          <p:val>
                                            <p:strVal val="#ppt_h"/>
                                          </p:val>
                                        </p:tav>
                                      </p:tavLst>
                                    </p:anim>
                                    <p:animEffect transition="in" filter="fade">
                                      <p:cBhvr>
                                        <p:cTn id="32" dur="500"/>
                                        <p:tgtEl>
                                          <p:spTgt spid="141"/>
                                        </p:tgtEl>
                                      </p:cBhvr>
                                    </p:animEffect>
                                  </p:childTnLst>
                                </p:cTn>
                              </p:par>
                              <p:par>
                                <p:cTn id="33" presetID="53" presetClass="entr" presetSubtype="16" fill="hold" nodeType="withEffect">
                                  <p:stCondLst>
                                    <p:cond delay="700"/>
                                  </p:stCondLst>
                                  <p:childTnLst>
                                    <p:set>
                                      <p:cBhvr>
                                        <p:cTn id="34" dur="1" fill="hold">
                                          <p:stCondLst>
                                            <p:cond delay="0"/>
                                          </p:stCondLst>
                                        </p:cTn>
                                        <p:tgtEl>
                                          <p:spTgt spid="138"/>
                                        </p:tgtEl>
                                        <p:attrNameLst>
                                          <p:attrName>style.visibility</p:attrName>
                                        </p:attrNameLst>
                                      </p:cBhvr>
                                      <p:to>
                                        <p:strVal val="visible"/>
                                      </p:to>
                                    </p:set>
                                    <p:anim calcmode="lin" valueType="num">
                                      <p:cBhvr>
                                        <p:cTn id="35" dur="500" fill="hold"/>
                                        <p:tgtEl>
                                          <p:spTgt spid="138"/>
                                        </p:tgtEl>
                                        <p:attrNameLst>
                                          <p:attrName>ppt_w</p:attrName>
                                        </p:attrNameLst>
                                      </p:cBhvr>
                                      <p:tavLst>
                                        <p:tav tm="0">
                                          <p:val>
                                            <p:fltVal val="0"/>
                                          </p:val>
                                        </p:tav>
                                        <p:tav tm="100000">
                                          <p:val>
                                            <p:strVal val="#ppt_w"/>
                                          </p:val>
                                        </p:tav>
                                      </p:tavLst>
                                    </p:anim>
                                    <p:anim calcmode="lin" valueType="num">
                                      <p:cBhvr>
                                        <p:cTn id="36" dur="500" fill="hold"/>
                                        <p:tgtEl>
                                          <p:spTgt spid="138"/>
                                        </p:tgtEl>
                                        <p:attrNameLst>
                                          <p:attrName>ppt_h</p:attrName>
                                        </p:attrNameLst>
                                      </p:cBhvr>
                                      <p:tavLst>
                                        <p:tav tm="0">
                                          <p:val>
                                            <p:fltVal val="0"/>
                                          </p:val>
                                        </p:tav>
                                        <p:tav tm="100000">
                                          <p:val>
                                            <p:strVal val="#ppt_h"/>
                                          </p:val>
                                        </p:tav>
                                      </p:tavLst>
                                    </p:anim>
                                    <p:animEffect transition="in" filter="fade">
                                      <p:cBhvr>
                                        <p:cTn id="37" dur="500"/>
                                        <p:tgtEl>
                                          <p:spTgt spid="138"/>
                                        </p:tgtEl>
                                      </p:cBhvr>
                                    </p:animEffect>
                                  </p:childTnLst>
                                </p:cTn>
                              </p:par>
                              <p:par>
                                <p:cTn id="38" presetID="53" presetClass="entr" presetSubtype="16" fill="hold" grpId="0" nodeType="withEffect">
                                  <p:stCondLst>
                                    <p:cond delay="700"/>
                                  </p:stCondLst>
                                  <p:childTnLst>
                                    <p:set>
                                      <p:cBhvr>
                                        <p:cTn id="39" dur="1" fill="hold">
                                          <p:stCondLst>
                                            <p:cond delay="0"/>
                                          </p:stCondLst>
                                        </p:cTn>
                                        <p:tgtEl>
                                          <p:spTgt spid="142"/>
                                        </p:tgtEl>
                                        <p:attrNameLst>
                                          <p:attrName>style.visibility</p:attrName>
                                        </p:attrNameLst>
                                      </p:cBhvr>
                                      <p:to>
                                        <p:strVal val="visible"/>
                                      </p:to>
                                    </p:set>
                                    <p:anim calcmode="lin" valueType="num">
                                      <p:cBhvr>
                                        <p:cTn id="40" dur="500" fill="hold"/>
                                        <p:tgtEl>
                                          <p:spTgt spid="142"/>
                                        </p:tgtEl>
                                        <p:attrNameLst>
                                          <p:attrName>ppt_w</p:attrName>
                                        </p:attrNameLst>
                                      </p:cBhvr>
                                      <p:tavLst>
                                        <p:tav tm="0">
                                          <p:val>
                                            <p:fltVal val="0"/>
                                          </p:val>
                                        </p:tav>
                                        <p:tav tm="100000">
                                          <p:val>
                                            <p:strVal val="#ppt_w"/>
                                          </p:val>
                                        </p:tav>
                                      </p:tavLst>
                                    </p:anim>
                                    <p:anim calcmode="lin" valueType="num">
                                      <p:cBhvr>
                                        <p:cTn id="41" dur="500" fill="hold"/>
                                        <p:tgtEl>
                                          <p:spTgt spid="142"/>
                                        </p:tgtEl>
                                        <p:attrNameLst>
                                          <p:attrName>ppt_h</p:attrName>
                                        </p:attrNameLst>
                                      </p:cBhvr>
                                      <p:tavLst>
                                        <p:tav tm="0">
                                          <p:val>
                                            <p:fltVal val="0"/>
                                          </p:val>
                                        </p:tav>
                                        <p:tav tm="100000">
                                          <p:val>
                                            <p:strVal val="#ppt_h"/>
                                          </p:val>
                                        </p:tav>
                                      </p:tavLst>
                                    </p:anim>
                                    <p:animEffect transition="in" filter="fade">
                                      <p:cBhvr>
                                        <p:cTn id="42" dur="500"/>
                                        <p:tgtEl>
                                          <p:spTgt spid="142"/>
                                        </p:tgtEl>
                                      </p:cBhvr>
                                    </p:animEffect>
                                  </p:childTnLst>
                                </p:cTn>
                              </p:par>
                              <p:par>
                                <p:cTn id="43" presetID="1" presetClass="emph" presetSubtype="2" fill="hold" nodeType="withEffect">
                                  <p:stCondLst>
                                    <p:cond delay="1000"/>
                                  </p:stCondLst>
                                  <p:childTnLst>
                                    <p:animClr clrSpc="rgb" dir="cw">
                                      <p:cBhvr>
                                        <p:cTn id="44" dur="500" fill="hold"/>
                                        <p:tgtEl>
                                          <p:spTgt spid="172"/>
                                        </p:tgtEl>
                                        <p:attrNameLst>
                                          <p:attrName>fillcolor</p:attrName>
                                        </p:attrNameLst>
                                      </p:cBhvr>
                                      <p:to>
                                        <a:srgbClr val="000000"/>
                                      </p:to>
                                    </p:animClr>
                                    <p:set>
                                      <p:cBhvr>
                                        <p:cTn id="45" dur="500" fill="hold"/>
                                        <p:tgtEl>
                                          <p:spTgt spid="172"/>
                                        </p:tgtEl>
                                        <p:attrNameLst>
                                          <p:attrName>fill.type</p:attrName>
                                        </p:attrNameLst>
                                      </p:cBhvr>
                                      <p:to>
                                        <p:strVal val="solid"/>
                                      </p:to>
                                    </p:set>
                                    <p:set>
                                      <p:cBhvr>
                                        <p:cTn id="46" dur="500" fill="hold"/>
                                        <p:tgtEl>
                                          <p:spTgt spid="172"/>
                                        </p:tgtEl>
                                        <p:attrNameLst>
                                          <p:attrName>fill.on</p:attrName>
                                        </p:attrNameLst>
                                      </p:cBhvr>
                                      <p:to>
                                        <p:strVal val="true"/>
                                      </p:to>
                                    </p:set>
                                  </p:childTnLst>
                                </p:cTn>
                              </p:par>
                              <p:par>
                                <p:cTn id="47" presetID="1" presetClass="emph" presetSubtype="2" fill="hold" nodeType="withEffect">
                                  <p:stCondLst>
                                    <p:cond delay="1000"/>
                                  </p:stCondLst>
                                  <p:childTnLst>
                                    <p:animClr clrSpc="rgb" dir="cw">
                                      <p:cBhvr>
                                        <p:cTn id="48" dur="500" fill="hold"/>
                                        <p:tgtEl>
                                          <p:spTgt spid="173"/>
                                        </p:tgtEl>
                                        <p:attrNameLst>
                                          <p:attrName>fillcolor</p:attrName>
                                        </p:attrNameLst>
                                      </p:cBhvr>
                                      <p:to>
                                        <a:srgbClr val="000000"/>
                                      </p:to>
                                    </p:animClr>
                                    <p:set>
                                      <p:cBhvr>
                                        <p:cTn id="49" dur="500" fill="hold"/>
                                        <p:tgtEl>
                                          <p:spTgt spid="173"/>
                                        </p:tgtEl>
                                        <p:attrNameLst>
                                          <p:attrName>fill.type</p:attrName>
                                        </p:attrNameLst>
                                      </p:cBhvr>
                                      <p:to>
                                        <p:strVal val="solid"/>
                                      </p:to>
                                    </p:set>
                                    <p:set>
                                      <p:cBhvr>
                                        <p:cTn id="50" dur="500" fill="hold"/>
                                        <p:tgtEl>
                                          <p:spTgt spid="173"/>
                                        </p:tgtEl>
                                        <p:attrNameLst>
                                          <p:attrName>fill.on</p:attrName>
                                        </p:attrNameLst>
                                      </p:cBhvr>
                                      <p:to>
                                        <p:strVal val="true"/>
                                      </p:to>
                                    </p:set>
                                  </p:childTnLst>
                                </p:cTn>
                              </p:par>
                              <p:par>
                                <p:cTn id="51" presetID="1" presetClass="emph" presetSubtype="2" fill="hold" nodeType="withEffect">
                                  <p:stCondLst>
                                    <p:cond delay="1000"/>
                                  </p:stCondLst>
                                  <p:childTnLst>
                                    <p:animClr clrSpc="rgb" dir="cw">
                                      <p:cBhvr>
                                        <p:cTn id="52" dur="500" fill="hold"/>
                                        <p:tgtEl>
                                          <p:spTgt spid="179"/>
                                        </p:tgtEl>
                                        <p:attrNameLst>
                                          <p:attrName>fillcolor</p:attrName>
                                        </p:attrNameLst>
                                      </p:cBhvr>
                                      <p:to>
                                        <a:srgbClr val="5558AF"/>
                                      </p:to>
                                    </p:animClr>
                                    <p:set>
                                      <p:cBhvr>
                                        <p:cTn id="53" dur="500" fill="hold"/>
                                        <p:tgtEl>
                                          <p:spTgt spid="179"/>
                                        </p:tgtEl>
                                        <p:attrNameLst>
                                          <p:attrName>fill.type</p:attrName>
                                        </p:attrNameLst>
                                      </p:cBhvr>
                                      <p:to>
                                        <p:strVal val="solid"/>
                                      </p:to>
                                    </p:set>
                                    <p:set>
                                      <p:cBhvr>
                                        <p:cTn id="54" dur="500" fill="hold"/>
                                        <p:tgtEl>
                                          <p:spTgt spid="179"/>
                                        </p:tgtEl>
                                        <p:attrNameLst>
                                          <p:attrName>fill.on</p:attrName>
                                        </p:attrNameLst>
                                      </p:cBhvr>
                                      <p:to>
                                        <p:strVal val="true"/>
                                      </p:to>
                                    </p:set>
                                  </p:childTnLst>
                                </p:cTn>
                              </p:par>
                              <p:par>
                                <p:cTn id="55" presetID="1" presetClass="emph" presetSubtype="2" fill="hold" nodeType="withEffect">
                                  <p:stCondLst>
                                    <p:cond delay="1000"/>
                                  </p:stCondLst>
                                  <p:childTnLst>
                                    <p:animClr clrSpc="rgb" dir="cw">
                                      <p:cBhvr>
                                        <p:cTn id="56" dur="500" fill="hold"/>
                                        <p:tgtEl>
                                          <p:spTgt spid="180"/>
                                        </p:tgtEl>
                                        <p:attrNameLst>
                                          <p:attrName>fillcolor</p:attrName>
                                        </p:attrNameLst>
                                      </p:cBhvr>
                                      <p:to>
                                        <a:srgbClr val="5558AF"/>
                                      </p:to>
                                    </p:animClr>
                                    <p:set>
                                      <p:cBhvr>
                                        <p:cTn id="57" dur="500" fill="hold"/>
                                        <p:tgtEl>
                                          <p:spTgt spid="180"/>
                                        </p:tgtEl>
                                        <p:attrNameLst>
                                          <p:attrName>fill.type</p:attrName>
                                        </p:attrNameLst>
                                      </p:cBhvr>
                                      <p:to>
                                        <p:strVal val="solid"/>
                                      </p:to>
                                    </p:set>
                                    <p:set>
                                      <p:cBhvr>
                                        <p:cTn id="58" dur="500" fill="hold"/>
                                        <p:tgtEl>
                                          <p:spTgt spid="180"/>
                                        </p:tgtEl>
                                        <p:attrNameLst>
                                          <p:attrName>fill.on</p:attrName>
                                        </p:attrNameLst>
                                      </p:cBhvr>
                                      <p:to>
                                        <p:strVal val="true"/>
                                      </p:to>
                                    </p:set>
                                  </p:childTnLst>
                                </p:cTn>
                              </p:par>
                              <p:par>
                                <p:cTn id="59" presetID="1" presetClass="emph" presetSubtype="2" fill="hold" nodeType="withEffect">
                                  <p:stCondLst>
                                    <p:cond delay="1000"/>
                                  </p:stCondLst>
                                  <p:childTnLst>
                                    <p:animClr clrSpc="rgb" dir="cw">
                                      <p:cBhvr>
                                        <p:cTn id="60" dur="500" fill="hold"/>
                                        <p:tgtEl>
                                          <p:spTgt spid="155"/>
                                        </p:tgtEl>
                                        <p:attrNameLst>
                                          <p:attrName>fillcolor</p:attrName>
                                        </p:attrNameLst>
                                      </p:cBhvr>
                                      <p:to>
                                        <a:srgbClr val="000000"/>
                                      </p:to>
                                    </p:animClr>
                                    <p:set>
                                      <p:cBhvr>
                                        <p:cTn id="61" dur="500" fill="hold"/>
                                        <p:tgtEl>
                                          <p:spTgt spid="155"/>
                                        </p:tgtEl>
                                        <p:attrNameLst>
                                          <p:attrName>fill.type</p:attrName>
                                        </p:attrNameLst>
                                      </p:cBhvr>
                                      <p:to>
                                        <p:strVal val="solid"/>
                                      </p:to>
                                    </p:set>
                                    <p:set>
                                      <p:cBhvr>
                                        <p:cTn id="62" dur="500" fill="hold"/>
                                        <p:tgtEl>
                                          <p:spTgt spid="155"/>
                                        </p:tgtEl>
                                        <p:attrNameLst>
                                          <p:attrName>fill.on</p:attrName>
                                        </p:attrNameLst>
                                      </p:cBhvr>
                                      <p:to>
                                        <p:strVal val="true"/>
                                      </p:to>
                                    </p:set>
                                  </p:childTnLst>
                                </p:cTn>
                              </p:par>
                              <p:par>
                                <p:cTn id="63" presetID="1" presetClass="emph" presetSubtype="2" fill="hold" nodeType="withEffect">
                                  <p:stCondLst>
                                    <p:cond delay="1000"/>
                                  </p:stCondLst>
                                  <p:childTnLst>
                                    <p:animClr clrSpc="rgb" dir="cw">
                                      <p:cBhvr>
                                        <p:cTn id="64" dur="500" fill="hold"/>
                                        <p:tgtEl>
                                          <p:spTgt spid="156"/>
                                        </p:tgtEl>
                                        <p:attrNameLst>
                                          <p:attrName>fillcolor</p:attrName>
                                        </p:attrNameLst>
                                      </p:cBhvr>
                                      <p:to>
                                        <a:srgbClr val="000000"/>
                                      </p:to>
                                    </p:animClr>
                                    <p:set>
                                      <p:cBhvr>
                                        <p:cTn id="65" dur="500" fill="hold"/>
                                        <p:tgtEl>
                                          <p:spTgt spid="156"/>
                                        </p:tgtEl>
                                        <p:attrNameLst>
                                          <p:attrName>fill.type</p:attrName>
                                        </p:attrNameLst>
                                      </p:cBhvr>
                                      <p:to>
                                        <p:strVal val="solid"/>
                                      </p:to>
                                    </p:set>
                                    <p:set>
                                      <p:cBhvr>
                                        <p:cTn id="66" dur="500" fill="hold"/>
                                        <p:tgtEl>
                                          <p:spTgt spid="156"/>
                                        </p:tgtEl>
                                        <p:attrNameLst>
                                          <p:attrName>fill.on</p:attrName>
                                        </p:attrNameLst>
                                      </p:cBhvr>
                                      <p:to>
                                        <p:strVal val="true"/>
                                      </p:to>
                                    </p:set>
                                  </p:childTnLst>
                                </p:cTn>
                              </p:par>
                              <p:par>
                                <p:cTn id="67" presetID="1" presetClass="emph" presetSubtype="2" fill="hold" nodeType="withEffect">
                                  <p:stCondLst>
                                    <p:cond delay="1000"/>
                                  </p:stCondLst>
                                  <p:childTnLst>
                                    <p:animClr clrSpc="rgb" dir="cw">
                                      <p:cBhvr>
                                        <p:cTn id="68" dur="500" fill="hold"/>
                                        <p:tgtEl>
                                          <p:spTgt spid="165"/>
                                        </p:tgtEl>
                                        <p:attrNameLst>
                                          <p:attrName>fillcolor</p:attrName>
                                        </p:attrNameLst>
                                      </p:cBhvr>
                                      <p:to>
                                        <a:srgbClr val="5558AF"/>
                                      </p:to>
                                    </p:animClr>
                                    <p:set>
                                      <p:cBhvr>
                                        <p:cTn id="69" dur="500" fill="hold"/>
                                        <p:tgtEl>
                                          <p:spTgt spid="165"/>
                                        </p:tgtEl>
                                        <p:attrNameLst>
                                          <p:attrName>fill.type</p:attrName>
                                        </p:attrNameLst>
                                      </p:cBhvr>
                                      <p:to>
                                        <p:strVal val="solid"/>
                                      </p:to>
                                    </p:set>
                                    <p:set>
                                      <p:cBhvr>
                                        <p:cTn id="70" dur="500" fill="hold"/>
                                        <p:tgtEl>
                                          <p:spTgt spid="165"/>
                                        </p:tgtEl>
                                        <p:attrNameLst>
                                          <p:attrName>fill.on</p:attrName>
                                        </p:attrNameLst>
                                      </p:cBhvr>
                                      <p:to>
                                        <p:strVal val="true"/>
                                      </p:to>
                                    </p:set>
                                  </p:childTnLst>
                                </p:cTn>
                              </p:par>
                              <p:par>
                                <p:cTn id="71" presetID="1" presetClass="emph" presetSubtype="2" fill="hold" nodeType="withEffect">
                                  <p:stCondLst>
                                    <p:cond delay="1000"/>
                                  </p:stCondLst>
                                  <p:childTnLst>
                                    <p:animClr clrSpc="rgb" dir="cw">
                                      <p:cBhvr>
                                        <p:cTn id="72" dur="500" fill="hold"/>
                                        <p:tgtEl>
                                          <p:spTgt spid="166"/>
                                        </p:tgtEl>
                                        <p:attrNameLst>
                                          <p:attrName>fillcolor</p:attrName>
                                        </p:attrNameLst>
                                      </p:cBhvr>
                                      <p:to>
                                        <a:srgbClr val="5558AF"/>
                                      </p:to>
                                    </p:animClr>
                                    <p:set>
                                      <p:cBhvr>
                                        <p:cTn id="73" dur="500" fill="hold"/>
                                        <p:tgtEl>
                                          <p:spTgt spid="166"/>
                                        </p:tgtEl>
                                        <p:attrNameLst>
                                          <p:attrName>fill.type</p:attrName>
                                        </p:attrNameLst>
                                      </p:cBhvr>
                                      <p:to>
                                        <p:strVal val="solid"/>
                                      </p:to>
                                    </p:set>
                                    <p:set>
                                      <p:cBhvr>
                                        <p:cTn id="74" dur="500" fill="hold"/>
                                        <p:tgtEl>
                                          <p:spTgt spid="166"/>
                                        </p:tgtEl>
                                        <p:attrNameLst>
                                          <p:attrName>fill.on</p:attrName>
                                        </p:attrNameLst>
                                      </p:cBhvr>
                                      <p:to>
                                        <p:strVal val="true"/>
                                      </p:to>
                                    </p:set>
                                  </p:childTnLst>
                                </p:cTn>
                              </p:par>
                              <p:par>
                                <p:cTn id="75" presetID="1" presetClass="emph" presetSubtype="2" fill="hold" nodeType="withEffect">
                                  <p:stCondLst>
                                    <p:cond delay="1000"/>
                                  </p:stCondLst>
                                  <p:childTnLst>
                                    <p:animClr clrSpc="rgb" dir="cw">
                                      <p:cBhvr>
                                        <p:cTn id="76" dur="500" fill="hold"/>
                                        <p:tgtEl>
                                          <p:spTgt spid="174"/>
                                        </p:tgtEl>
                                        <p:attrNameLst>
                                          <p:attrName>fillcolor</p:attrName>
                                        </p:attrNameLst>
                                      </p:cBhvr>
                                      <p:to>
                                        <a:srgbClr val="5558AF"/>
                                      </p:to>
                                    </p:animClr>
                                    <p:set>
                                      <p:cBhvr>
                                        <p:cTn id="77" dur="500" fill="hold"/>
                                        <p:tgtEl>
                                          <p:spTgt spid="174"/>
                                        </p:tgtEl>
                                        <p:attrNameLst>
                                          <p:attrName>fill.type</p:attrName>
                                        </p:attrNameLst>
                                      </p:cBhvr>
                                      <p:to>
                                        <p:strVal val="solid"/>
                                      </p:to>
                                    </p:set>
                                    <p:set>
                                      <p:cBhvr>
                                        <p:cTn id="78" dur="500" fill="hold"/>
                                        <p:tgtEl>
                                          <p:spTgt spid="174"/>
                                        </p:tgtEl>
                                        <p:attrNameLst>
                                          <p:attrName>fill.on</p:attrName>
                                        </p:attrNameLst>
                                      </p:cBhvr>
                                      <p:to>
                                        <p:strVal val="true"/>
                                      </p:to>
                                    </p:set>
                                  </p:childTnLst>
                                </p:cTn>
                              </p:par>
                              <p:par>
                                <p:cTn id="79" presetID="1" presetClass="emph" presetSubtype="2" fill="hold" nodeType="withEffect">
                                  <p:stCondLst>
                                    <p:cond delay="1000"/>
                                  </p:stCondLst>
                                  <p:childTnLst>
                                    <p:animClr clrSpc="rgb" dir="cw">
                                      <p:cBhvr>
                                        <p:cTn id="80" dur="500" fill="hold"/>
                                        <p:tgtEl>
                                          <p:spTgt spid="175"/>
                                        </p:tgtEl>
                                        <p:attrNameLst>
                                          <p:attrName>fillcolor</p:attrName>
                                        </p:attrNameLst>
                                      </p:cBhvr>
                                      <p:to>
                                        <a:srgbClr val="5558AF"/>
                                      </p:to>
                                    </p:animClr>
                                    <p:set>
                                      <p:cBhvr>
                                        <p:cTn id="81" dur="500" fill="hold"/>
                                        <p:tgtEl>
                                          <p:spTgt spid="175"/>
                                        </p:tgtEl>
                                        <p:attrNameLst>
                                          <p:attrName>fill.type</p:attrName>
                                        </p:attrNameLst>
                                      </p:cBhvr>
                                      <p:to>
                                        <p:strVal val="solid"/>
                                      </p:to>
                                    </p:set>
                                    <p:set>
                                      <p:cBhvr>
                                        <p:cTn id="82" dur="500" fill="hold"/>
                                        <p:tgtEl>
                                          <p:spTgt spid="175"/>
                                        </p:tgtEl>
                                        <p:attrNameLst>
                                          <p:attrName>fill.on</p:attrName>
                                        </p:attrNameLst>
                                      </p:cBhvr>
                                      <p:to>
                                        <p:strVal val="true"/>
                                      </p:to>
                                    </p:set>
                                  </p:childTnLst>
                                </p:cTn>
                              </p:par>
                              <p:par>
                                <p:cTn id="83" presetID="53" presetClass="entr" presetSubtype="16" fill="hold" grpId="0" nodeType="withEffect">
                                  <p:stCondLst>
                                    <p:cond delay="1500"/>
                                  </p:stCondLst>
                                  <p:childTnLst>
                                    <p:set>
                                      <p:cBhvr>
                                        <p:cTn id="84" dur="1" fill="hold">
                                          <p:stCondLst>
                                            <p:cond delay="0"/>
                                          </p:stCondLst>
                                        </p:cTn>
                                        <p:tgtEl>
                                          <p:spTgt spid="117"/>
                                        </p:tgtEl>
                                        <p:attrNameLst>
                                          <p:attrName>style.visibility</p:attrName>
                                        </p:attrNameLst>
                                      </p:cBhvr>
                                      <p:to>
                                        <p:strVal val="visible"/>
                                      </p:to>
                                    </p:set>
                                    <p:anim calcmode="lin" valueType="num">
                                      <p:cBhvr>
                                        <p:cTn id="85" dur="500" fill="hold"/>
                                        <p:tgtEl>
                                          <p:spTgt spid="117"/>
                                        </p:tgtEl>
                                        <p:attrNameLst>
                                          <p:attrName>ppt_w</p:attrName>
                                        </p:attrNameLst>
                                      </p:cBhvr>
                                      <p:tavLst>
                                        <p:tav tm="0">
                                          <p:val>
                                            <p:fltVal val="0"/>
                                          </p:val>
                                        </p:tav>
                                        <p:tav tm="100000">
                                          <p:val>
                                            <p:strVal val="#ppt_w"/>
                                          </p:val>
                                        </p:tav>
                                      </p:tavLst>
                                    </p:anim>
                                    <p:anim calcmode="lin" valueType="num">
                                      <p:cBhvr>
                                        <p:cTn id="86" dur="500" fill="hold"/>
                                        <p:tgtEl>
                                          <p:spTgt spid="117"/>
                                        </p:tgtEl>
                                        <p:attrNameLst>
                                          <p:attrName>ppt_h</p:attrName>
                                        </p:attrNameLst>
                                      </p:cBhvr>
                                      <p:tavLst>
                                        <p:tav tm="0">
                                          <p:val>
                                            <p:fltVal val="0"/>
                                          </p:val>
                                        </p:tav>
                                        <p:tav tm="100000">
                                          <p:val>
                                            <p:strVal val="#ppt_h"/>
                                          </p:val>
                                        </p:tav>
                                      </p:tavLst>
                                    </p:anim>
                                    <p:animEffect transition="in" filter="fade">
                                      <p:cBhvr>
                                        <p:cTn id="87" dur="500"/>
                                        <p:tgtEl>
                                          <p:spTgt spid="117"/>
                                        </p:tgtEl>
                                      </p:cBhvr>
                                    </p:animEffect>
                                  </p:childTnLst>
                                </p:cTn>
                              </p:par>
                              <p:par>
                                <p:cTn id="88" presetID="53" presetClass="entr" presetSubtype="16" fill="hold" nodeType="withEffect">
                                  <p:stCondLst>
                                    <p:cond delay="1500"/>
                                  </p:stCondLst>
                                  <p:childTnLst>
                                    <p:set>
                                      <p:cBhvr>
                                        <p:cTn id="89" dur="1" fill="hold">
                                          <p:stCondLst>
                                            <p:cond delay="0"/>
                                          </p:stCondLst>
                                        </p:cTn>
                                        <p:tgtEl>
                                          <p:spTgt spid="8"/>
                                        </p:tgtEl>
                                        <p:attrNameLst>
                                          <p:attrName>style.visibility</p:attrName>
                                        </p:attrNameLst>
                                      </p:cBhvr>
                                      <p:to>
                                        <p:strVal val="visible"/>
                                      </p:to>
                                    </p:set>
                                    <p:anim calcmode="lin" valueType="num">
                                      <p:cBhvr>
                                        <p:cTn id="90" dur="500" fill="hold"/>
                                        <p:tgtEl>
                                          <p:spTgt spid="8"/>
                                        </p:tgtEl>
                                        <p:attrNameLst>
                                          <p:attrName>ppt_w</p:attrName>
                                        </p:attrNameLst>
                                      </p:cBhvr>
                                      <p:tavLst>
                                        <p:tav tm="0">
                                          <p:val>
                                            <p:fltVal val="0"/>
                                          </p:val>
                                        </p:tav>
                                        <p:tav tm="100000">
                                          <p:val>
                                            <p:strVal val="#ppt_w"/>
                                          </p:val>
                                        </p:tav>
                                      </p:tavLst>
                                    </p:anim>
                                    <p:anim calcmode="lin" valueType="num">
                                      <p:cBhvr>
                                        <p:cTn id="91" dur="500" fill="hold"/>
                                        <p:tgtEl>
                                          <p:spTgt spid="8"/>
                                        </p:tgtEl>
                                        <p:attrNameLst>
                                          <p:attrName>ppt_h</p:attrName>
                                        </p:attrNameLst>
                                      </p:cBhvr>
                                      <p:tavLst>
                                        <p:tav tm="0">
                                          <p:val>
                                            <p:fltVal val="0"/>
                                          </p:val>
                                        </p:tav>
                                        <p:tav tm="100000">
                                          <p:val>
                                            <p:strVal val="#ppt_h"/>
                                          </p:val>
                                        </p:tav>
                                      </p:tavLst>
                                    </p:anim>
                                    <p:animEffect transition="in" filter="fade">
                                      <p:cBhvr>
                                        <p:cTn id="92" dur="500"/>
                                        <p:tgtEl>
                                          <p:spTgt spid="8"/>
                                        </p:tgtEl>
                                      </p:cBhvr>
                                    </p:animEffect>
                                  </p:childTnLst>
                                </p:cTn>
                              </p:par>
                              <p:par>
                                <p:cTn id="93" presetID="53" presetClass="entr" presetSubtype="16" fill="hold" grpId="0" nodeType="withEffect">
                                  <p:stCondLst>
                                    <p:cond delay="150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500" fill="hold"/>
                                        <p:tgtEl>
                                          <p:spTgt spid="120"/>
                                        </p:tgtEl>
                                        <p:attrNameLst>
                                          <p:attrName>ppt_w</p:attrName>
                                        </p:attrNameLst>
                                      </p:cBhvr>
                                      <p:tavLst>
                                        <p:tav tm="0">
                                          <p:val>
                                            <p:fltVal val="0"/>
                                          </p:val>
                                        </p:tav>
                                        <p:tav tm="100000">
                                          <p:val>
                                            <p:strVal val="#ppt_w"/>
                                          </p:val>
                                        </p:tav>
                                      </p:tavLst>
                                    </p:anim>
                                    <p:anim calcmode="lin" valueType="num">
                                      <p:cBhvr>
                                        <p:cTn id="96" dur="500" fill="hold"/>
                                        <p:tgtEl>
                                          <p:spTgt spid="120"/>
                                        </p:tgtEl>
                                        <p:attrNameLst>
                                          <p:attrName>ppt_h</p:attrName>
                                        </p:attrNameLst>
                                      </p:cBhvr>
                                      <p:tavLst>
                                        <p:tav tm="0">
                                          <p:val>
                                            <p:fltVal val="0"/>
                                          </p:val>
                                        </p:tav>
                                        <p:tav tm="100000">
                                          <p:val>
                                            <p:strVal val="#ppt_h"/>
                                          </p:val>
                                        </p:tav>
                                      </p:tavLst>
                                    </p:anim>
                                    <p:animEffect transition="in" filter="fade">
                                      <p:cBhvr>
                                        <p:cTn id="97" dur="500"/>
                                        <p:tgtEl>
                                          <p:spTgt spid="120"/>
                                        </p:tgtEl>
                                      </p:cBhvr>
                                    </p:animEffect>
                                  </p:childTnLst>
                                </p:cTn>
                              </p:par>
                              <p:par>
                                <p:cTn id="98" presetID="53" presetClass="entr" presetSubtype="16" fill="hold" nodeType="withEffect">
                                  <p:stCondLst>
                                    <p:cond delay="1500"/>
                                  </p:stCondLst>
                                  <p:childTnLst>
                                    <p:set>
                                      <p:cBhvr>
                                        <p:cTn id="99" dur="1" fill="hold">
                                          <p:stCondLst>
                                            <p:cond delay="0"/>
                                          </p:stCondLst>
                                        </p:cTn>
                                        <p:tgtEl>
                                          <p:spTgt spid="17"/>
                                        </p:tgtEl>
                                        <p:attrNameLst>
                                          <p:attrName>style.visibility</p:attrName>
                                        </p:attrNameLst>
                                      </p:cBhvr>
                                      <p:to>
                                        <p:strVal val="visible"/>
                                      </p:to>
                                    </p:set>
                                    <p:anim calcmode="lin" valueType="num">
                                      <p:cBhvr>
                                        <p:cTn id="100" dur="500" fill="hold"/>
                                        <p:tgtEl>
                                          <p:spTgt spid="17"/>
                                        </p:tgtEl>
                                        <p:attrNameLst>
                                          <p:attrName>ppt_w</p:attrName>
                                        </p:attrNameLst>
                                      </p:cBhvr>
                                      <p:tavLst>
                                        <p:tav tm="0">
                                          <p:val>
                                            <p:fltVal val="0"/>
                                          </p:val>
                                        </p:tav>
                                        <p:tav tm="100000">
                                          <p:val>
                                            <p:strVal val="#ppt_w"/>
                                          </p:val>
                                        </p:tav>
                                      </p:tavLst>
                                    </p:anim>
                                    <p:anim calcmode="lin" valueType="num">
                                      <p:cBhvr>
                                        <p:cTn id="101" dur="500" fill="hold"/>
                                        <p:tgtEl>
                                          <p:spTgt spid="17"/>
                                        </p:tgtEl>
                                        <p:attrNameLst>
                                          <p:attrName>ppt_h</p:attrName>
                                        </p:attrNameLst>
                                      </p:cBhvr>
                                      <p:tavLst>
                                        <p:tav tm="0">
                                          <p:val>
                                            <p:fltVal val="0"/>
                                          </p:val>
                                        </p:tav>
                                        <p:tav tm="100000">
                                          <p:val>
                                            <p:strVal val="#ppt_h"/>
                                          </p:val>
                                        </p:tav>
                                      </p:tavLst>
                                    </p:anim>
                                    <p:animEffect transition="in" filter="fade">
                                      <p:cBhvr>
                                        <p:cTn id="102" dur="500"/>
                                        <p:tgtEl>
                                          <p:spTgt spid="17"/>
                                        </p:tgtEl>
                                      </p:cBhvr>
                                    </p:animEffect>
                                  </p:childTnLst>
                                </p:cTn>
                              </p:par>
                              <p:par>
                                <p:cTn id="103" presetID="53" presetClass="entr" presetSubtype="16" fill="hold" grpId="0" nodeType="withEffect">
                                  <p:stCondLst>
                                    <p:cond delay="1500"/>
                                  </p:stCondLst>
                                  <p:childTnLst>
                                    <p:set>
                                      <p:cBhvr>
                                        <p:cTn id="104" dur="1" fill="hold">
                                          <p:stCondLst>
                                            <p:cond delay="0"/>
                                          </p:stCondLst>
                                        </p:cTn>
                                        <p:tgtEl>
                                          <p:spTgt spid="124"/>
                                        </p:tgtEl>
                                        <p:attrNameLst>
                                          <p:attrName>style.visibility</p:attrName>
                                        </p:attrNameLst>
                                      </p:cBhvr>
                                      <p:to>
                                        <p:strVal val="visible"/>
                                      </p:to>
                                    </p:set>
                                    <p:anim calcmode="lin" valueType="num">
                                      <p:cBhvr>
                                        <p:cTn id="105" dur="500" fill="hold"/>
                                        <p:tgtEl>
                                          <p:spTgt spid="124"/>
                                        </p:tgtEl>
                                        <p:attrNameLst>
                                          <p:attrName>ppt_w</p:attrName>
                                        </p:attrNameLst>
                                      </p:cBhvr>
                                      <p:tavLst>
                                        <p:tav tm="0">
                                          <p:val>
                                            <p:fltVal val="0"/>
                                          </p:val>
                                        </p:tav>
                                        <p:tav tm="100000">
                                          <p:val>
                                            <p:strVal val="#ppt_w"/>
                                          </p:val>
                                        </p:tav>
                                      </p:tavLst>
                                    </p:anim>
                                    <p:anim calcmode="lin" valueType="num">
                                      <p:cBhvr>
                                        <p:cTn id="106" dur="500" fill="hold"/>
                                        <p:tgtEl>
                                          <p:spTgt spid="124"/>
                                        </p:tgtEl>
                                        <p:attrNameLst>
                                          <p:attrName>ppt_h</p:attrName>
                                        </p:attrNameLst>
                                      </p:cBhvr>
                                      <p:tavLst>
                                        <p:tav tm="0">
                                          <p:val>
                                            <p:fltVal val="0"/>
                                          </p:val>
                                        </p:tav>
                                        <p:tav tm="100000">
                                          <p:val>
                                            <p:strVal val="#ppt_h"/>
                                          </p:val>
                                        </p:tav>
                                      </p:tavLst>
                                    </p:anim>
                                    <p:animEffect transition="in" filter="fade">
                                      <p:cBhvr>
                                        <p:cTn id="107" dur="500"/>
                                        <p:tgtEl>
                                          <p:spTgt spid="124"/>
                                        </p:tgtEl>
                                      </p:cBhvr>
                                    </p:animEffect>
                                  </p:childTnLst>
                                </p:cTn>
                              </p:par>
                              <p:par>
                                <p:cTn id="108" presetID="8" presetClass="emph" presetSubtype="0" repeatCount="indefinite" fill="hold" grpId="1" nodeType="withEffect">
                                  <p:stCondLst>
                                    <p:cond delay="2000"/>
                                  </p:stCondLst>
                                  <p:endCondLst>
                                    <p:cond evt="onNext" delay="0">
                                      <p:tgtEl>
                                        <p:sldTgt/>
                                      </p:tgtEl>
                                    </p:cond>
                                  </p:endCondLst>
                                  <p:childTnLst>
                                    <p:animRot by="21600000">
                                      <p:cBhvr>
                                        <p:cTn id="109" dur="1500" fill="hold"/>
                                        <p:tgtEl>
                                          <p:spTgt spid="120"/>
                                        </p:tgtEl>
                                        <p:attrNameLst>
                                          <p:attrName>r</p:attrName>
                                        </p:attrNameLst>
                                      </p:cBhvr>
                                    </p:animRot>
                                  </p:childTnLst>
                                </p:cTn>
                              </p:par>
                              <p:par>
                                <p:cTn id="110" presetID="8" presetClass="emph" presetSubtype="0" repeatCount="indefinite" fill="hold" grpId="1" nodeType="withEffect">
                                  <p:stCondLst>
                                    <p:cond delay="2000"/>
                                  </p:stCondLst>
                                  <p:endCondLst>
                                    <p:cond evt="onNext" delay="0">
                                      <p:tgtEl>
                                        <p:sldTgt/>
                                      </p:tgtEl>
                                    </p:cond>
                                  </p:endCondLst>
                                  <p:childTnLst>
                                    <p:animRot by="21600000">
                                      <p:cBhvr>
                                        <p:cTn id="111" dur="1500" fill="hold"/>
                                        <p:tgtEl>
                                          <p:spTgt spid="117"/>
                                        </p:tgtEl>
                                        <p:attrNameLst>
                                          <p:attrName>r</p:attrName>
                                        </p:attrNameLst>
                                      </p:cBhvr>
                                    </p:animRot>
                                  </p:childTnLst>
                                </p:cTn>
                              </p:par>
                              <p:par>
                                <p:cTn id="112" presetID="8" presetClass="emph" presetSubtype="0" repeatCount="indefinite" fill="hold" grpId="1" nodeType="withEffect">
                                  <p:stCondLst>
                                    <p:cond delay="2000"/>
                                  </p:stCondLst>
                                  <p:endCondLst>
                                    <p:cond evt="onNext" delay="0">
                                      <p:tgtEl>
                                        <p:sldTgt/>
                                      </p:tgtEl>
                                    </p:cond>
                                  </p:endCondLst>
                                  <p:childTnLst>
                                    <p:animRot by="21600000">
                                      <p:cBhvr>
                                        <p:cTn id="113" dur="1500" fill="hold"/>
                                        <p:tgtEl>
                                          <p:spTgt spid="124"/>
                                        </p:tgtEl>
                                        <p:attrNameLst>
                                          <p:attrName>r</p:attrName>
                                        </p:attrNameLst>
                                      </p:cBhvr>
                                    </p:animRot>
                                  </p:childTnLst>
                                </p:cTn>
                              </p:par>
                              <p:par>
                                <p:cTn id="114" presetID="53" presetClass="entr" presetSubtype="16" fill="hold" nodeType="withEffect">
                                  <p:stCondLst>
                                    <p:cond delay="1500"/>
                                  </p:stCondLst>
                                  <p:childTnLst>
                                    <p:set>
                                      <p:cBhvr>
                                        <p:cTn id="115" dur="1" fill="hold">
                                          <p:stCondLst>
                                            <p:cond delay="0"/>
                                          </p:stCondLst>
                                        </p:cTn>
                                        <p:tgtEl>
                                          <p:spTgt spid="18"/>
                                        </p:tgtEl>
                                        <p:attrNameLst>
                                          <p:attrName>style.visibility</p:attrName>
                                        </p:attrNameLst>
                                      </p:cBhvr>
                                      <p:to>
                                        <p:strVal val="visible"/>
                                      </p:to>
                                    </p:set>
                                    <p:anim calcmode="lin" valueType="num">
                                      <p:cBhvr>
                                        <p:cTn id="116" dur="500" fill="hold"/>
                                        <p:tgtEl>
                                          <p:spTgt spid="18"/>
                                        </p:tgtEl>
                                        <p:attrNameLst>
                                          <p:attrName>ppt_w</p:attrName>
                                        </p:attrNameLst>
                                      </p:cBhvr>
                                      <p:tavLst>
                                        <p:tav tm="0">
                                          <p:val>
                                            <p:fltVal val="0"/>
                                          </p:val>
                                        </p:tav>
                                        <p:tav tm="100000">
                                          <p:val>
                                            <p:strVal val="#ppt_w"/>
                                          </p:val>
                                        </p:tav>
                                      </p:tavLst>
                                    </p:anim>
                                    <p:anim calcmode="lin" valueType="num">
                                      <p:cBhvr>
                                        <p:cTn id="117" dur="500" fill="hold"/>
                                        <p:tgtEl>
                                          <p:spTgt spid="18"/>
                                        </p:tgtEl>
                                        <p:attrNameLst>
                                          <p:attrName>ppt_h</p:attrName>
                                        </p:attrNameLst>
                                      </p:cBhvr>
                                      <p:tavLst>
                                        <p:tav tm="0">
                                          <p:val>
                                            <p:fltVal val="0"/>
                                          </p:val>
                                        </p:tav>
                                        <p:tav tm="100000">
                                          <p:val>
                                            <p:strVal val="#ppt_h"/>
                                          </p:val>
                                        </p:tav>
                                      </p:tavLst>
                                    </p:anim>
                                    <p:animEffect transition="in" filter="fade">
                                      <p:cBhvr>
                                        <p:cTn id="1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120" grpId="0" animBg="1"/>
      <p:bldP spid="120" grpId="1" animBg="1"/>
      <p:bldP spid="117" grpId="0" animBg="1"/>
      <p:bldP spid="117" grpId="1" animBg="1"/>
      <p:bldP spid="141" grpId="0" animBg="1"/>
      <p:bldP spid="1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6D4B69-5402-E842-8595-AC2F9EDFB9F7}"/>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a:extLst>
              <a:ext uri="{FF2B5EF4-FFF2-40B4-BE49-F238E27FC236}">
                <a16:creationId xmlns:a16="http://schemas.microsoft.com/office/drawing/2014/main" id="{837A6332-AF4C-43A9-AF31-9E73BB7F337D}"/>
              </a:ext>
            </a:extLst>
          </p:cNvPr>
          <p:cNvPicPr>
            <a:picLocks noChangeAspect="1"/>
          </p:cNvPicPr>
          <p:nvPr/>
        </p:nvPicPr>
        <p:blipFill>
          <a:blip r:embed="rId3"/>
          <a:stretch>
            <a:fillRect/>
          </a:stretch>
        </p:blipFill>
        <p:spPr>
          <a:xfrm>
            <a:off x="7961639" y="1748368"/>
            <a:ext cx="3979939" cy="4630065"/>
          </a:xfrm>
          <a:prstGeom prst="rect">
            <a:avLst/>
          </a:prstGeom>
        </p:spPr>
      </p:pic>
      <p:sp>
        <p:nvSpPr>
          <p:cNvPr id="21" name="TextBox 20">
            <a:extLst>
              <a:ext uri="{FF2B5EF4-FFF2-40B4-BE49-F238E27FC236}">
                <a16:creationId xmlns:a16="http://schemas.microsoft.com/office/drawing/2014/main" id="{94086D46-958F-49E5-9273-9730FA8E67E2}"/>
              </a:ext>
            </a:extLst>
          </p:cNvPr>
          <p:cNvSpPr txBox="1"/>
          <p:nvPr/>
        </p:nvSpPr>
        <p:spPr>
          <a:xfrm>
            <a:off x="6154711" y="2207244"/>
            <a:ext cx="1811413"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information about the new user</a:t>
            </a:r>
          </a:p>
        </p:txBody>
      </p:sp>
      <p:sp>
        <p:nvSpPr>
          <p:cNvPr id="22" name="TextBox 21">
            <a:extLst>
              <a:ext uri="{FF2B5EF4-FFF2-40B4-BE49-F238E27FC236}">
                <a16:creationId xmlns:a16="http://schemas.microsoft.com/office/drawing/2014/main" id="{A9A4CACA-07B9-4A23-BBF0-99E259091B34}"/>
              </a:ext>
            </a:extLst>
          </p:cNvPr>
          <p:cNvSpPr txBox="1"/>
          <p:nvPr/>
        </p:nvSpPr>
        <p:spPr>
          <a:xfrm>
            <a:off x="6150226" y="4047985"/>
            <a:ext cx="181141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Automatically post a welcome message to the channel</a:t>
            </a:r>
          </a:p>
        </p:txBody>
      </p:sp>
      <p:sp>
        <p:nvSpPr>
          <p:cNvPr id="28" name="TextBox 27">
            <a:extLst>
              <a:ext uri="{FF2B5EF4-FFF2-40B4-BE49-F238E27FC236}">
                <a16:creationId xmlns:a16="http://schemas.microsoft.com/office/drawing/2014/main" id="{DDF8BC19-728C-504A-83DE-76D76CE1F2C9}"/>
              </a:ext>
            </a:extLst>
          </p:cNvPr>
          <p:cNvSpPr txBox="1"/>
          <p:nvPr/>
        </p:nvSpPr>
        <p:spPr>
          <a:xfrm>
            <a:off x="469240" y="2049274"/>
            <a:ext cx="4653344"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Automate new-hire onboarding tasks within Teams to deliver a consistent, connected experience across your organization.</a:t>
            </a:r>
          </a:p>
        </p:txBody>
      </p:sp>
      <p:sp>
        <p:nvSpPr>
          <p:cNvPr id="29" name="Rectangle 28">
            <a:extLst>
              <a:ext uri="{FF2B5EF4-FFF2-40B4-BE49-F238E27FC236}">
                <a16:creationId xmlns:a16="http://schemas.microsoft.com/office/drawing/2014/main" id="{DAB1FE82-3B19-B044-B5A7-BF2445A9EEF7}"/>
              </a:ext>
            </a:extLst>
          </p:cNvPr>
          <p:cNvSpPr/>
          <p:nvPr/>
        </p:nvSpPr>
        <p:spPr>
          <a:xfrm>
            <a:off x="469240" y="930765"/>
            <a:ext cx="5972658"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Create a hub for new hires in your organization</a:t>
            </a:r>
          </a:p>
        </p:txBody>
      </p:sp>
      <p:sp>
        <p:nvSpPr>
          <p:cNvPr id="30" name="TextBox 29">
            <a:extLst>
              <a:ext uri="{FF2B5EF4-FFF2-40B4-BE49-F238E27FC236}">
                <a16:creationId xmlns:a16="http://schemas.microsoft.com/office/drawing/2014/main" id="{678517D2-65FC-BC4B-A270-F5BFD0B23B62}"/>
              </a:ext>
            </a:extLst>
          </p:cNvPr>
          <p:cNvSpPr txBox="1"/>
          <p:nvPr/>
        </p:nvSpPr>
        <p:spPr>
          <a:xfrm>
            <a:off x="469240" y="3107492"/>
            <a:ext cx="3558230" cy="315471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Create a dedicated team or channel for new hires</a:t>
            </a:r>
          </a:p>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Introduce new members to the team</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Connect new members to common resources for their role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tasks and to-dos for new hire managers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Notify Teams about new hire opportunities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an Azure DevOps work item to order new hardware or set up accounts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Schedule follow-ups and new hire experience reviews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Track and route new hire onboarding forms through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onboarding questionnaires after 1 month</a:t>
            </a:r>
            <a:endParaRPr lang="en-US" sz="1200">
              <a:latin typeface="Segoe UI" panose="020B0502040204020203" pitchFamily="34" charset="0"/>
              <a:cs typeface="Segoe UI" panose="020B0502040204020203" pitchFamily="34" charset="0"/>
            </a:endParaRPr>
          </a:p>
        </p:txBody>
      </p:sp>
      <p:grpSp>
        <p:nvGrpSpPr>
          <p:cNvPr id="26" name="Group 25">
            <a:extLst>
              <a:ext uri="{FF2B5EF4-FFF2-40B4-BE49-F238E27FC236}">
                <a16:creationId xmlns:a16="http://schemas.microsoft.com/office/drawing/2014/main" id="{6D757091-8225-F941-9F47-1164130A9849}"/>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F13CC382-60CD-F94F-A303-0E3F749C6BE6}"/>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3">
              <a:extLst>
                <a:ext uri="{FF2B5EF4-FFF2-40B4-BE49-F238E27FC236}">
                  <a16:creationId xmlns:a16="http://schemas.microsoft.com/office/drawing/2014/main" id="{5CEC749A-C87A-A849-8C43-90E8855D848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5" name="Group 34">
            <a:extLst>
              <a:ext uri="{FF2B5EF4-FFF2-40B4-BE49-F238E27FC236}">
                <a16:creationId xmlns:a16="http://schemas.microsoft.com/office/drawing/2014/main" id="{6E8180BE-E9E4-884C-8601-84DC304C6D66}"/>
              </a:ext>
            </a:extLst>
          </p:cNvPr>
          <p:cNvGrpSpPr/>
          <p:nvPr/>
        </p:nvGrpSpPr>
        <p:grpSpPr>
          <a:xfrm>
            <a:off x="435772" y="197968"/>
            <a:ext cx="452674" cy="452674"/>
            <a:chOff x="435772" y="197968"/>
            <a:chExt cx="452674" cy="452674"/>
          </a:xfrm>
        </p:grpSpPr>
        <p:sp>
          <p:nvSpPr>
            <p:cNvPr id="36" name="Oval 35">
              <a:extLst>
                <a:ext uri="{FF2B5EF4-FFF2-40B4-BE49-F238E27FC236}">
                  <a16:creationId xmlns:a16="http://schemas.microsoft.com/office/drawing/2014/main" id="{E3157B38-6AE4-8B49-9CA4-F325C6B09072}"/>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127">
              <a:extLst>
                <a:ext uri="{FF2B5EF4-FFF2-40B4-BE49-F238E27FC236}">
                  <a16:creationId xmlns:a16="http://schemas.microsoft.com/office/drawing/2014/main" id="{C657ECFA-E497-4041-B320-CB5EFCA5B83C}"/>
                </a:ext>
              </a:extLst>
            </p:cNvPr>
            <p:cNvGrpSpPr>
              <a:grpSpLocks noChangeAspect="1"/>
            </p:cNvGrpSpPr>
            <p:nvPr/>
          </p:nvGrpSpPr>
          <p:grpSpPr bwMode="auto">
            <a:xfrm>
              <a:off x="504077" y="277979"/>
              <a:ext cx="297981" cy="303734"/>
              <a:chOff x="2411" y="2088"/>
              <a:chExt cx="259" cy="264"/>
            </a:xfrm>
            <a:solidFill>
              <a:schemeClr val="bg1"/>
            </a:solidFill>
          </p:grpSpPr>
          <p:sp>
            <p:nvSpPr>
              <p:cNvPr id="38" name="Freeform 128">
                <a:extLst>
                  <a:ext uri="{FF2B5EF4-FFF2-40B4-BE49-F238E27FC236}">
                    <a16:creationId xmlns:a16="http://schemas.microsoft.com/office/drawing/2014/main" id="{1FB19463-47A3-4549-92FF-C2FC36B7B9E1}"/>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29">
                <a:extLst>
                  <a:ext uri="{FF2B5EF4-FFF2-40B4-BE49-F238E27FC236}">
                    <a16:creationId xmlns:a16="http://schemas.microsoft.com/office/drawing/2014/main" id="{3A231095-3D1E-D848-AEA9-6300D33496B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8" name="TextBox 17">
            <a:extLst>
              <a:ext uri="{FF2B5EF4-FFF2-40B4-BE49-F238E27FC236}">
                <a16:creationId xmlns:a16="http://schemas.microsoft.com/office/drawing/2014/main" id="{74BDD942-D9DD-4375-A8A0-524AA2AB2A0C}"/>
              </a:ext>
            </a:extLst>
          </p:cNvPr>
          <p:cNvSpPr txBox="1"/>
          <p:nvPr/>
        </p:nvSpPr>
        <p:spPr>
          <a:xfrm>
            <a:off x="6137362" y="1539393"/>
            <a:ext cx="1740443"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Add a rule when a new team member is added to a Teams</a:t>
            </a:r>
          </a:p>
        </p:txBody>
      </p:sp>
      <p:sp>
        <p:nvSpPr>
          <p:cNvPr id="32" name="Rectangle 31">
            <a:extLst>
              <a:ext uri="{FF2B5EF4-FFF2-40B4-BE49-F238E27FC236}">
                <a16:creationId xmlns:a16="http://schemas.microsoft.com/office/drawing/2014/main" id="{F9A508AA-9BD7-4C40-9911-CD1FAC10D233}"/>
              </a:ext>
            </a:extLst>
          </p:cNvPr>
          <p:cNvSpPr/>
          <p:nvPr/>
        </p:nvSpPr>
        <p:spPr bwMode="auto">
          <a:xfrm>
            <a:off x="6150226" y="4210138"/>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D742FD03-13D6-814E-83CE-B2B608809A3A}"/>
              </a:ext>
            </a:extLst>
          </p:cNvPr>
          <p:cNvSpPr/>
          <p:nvPr/>
        </p:nvSpPr>
        <p:spPr bwMode="auto">
          <a:xfrm>
            <a:off x="7961639" y="6556577"/>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C877C32A-97BE-4346-ABB4-487BF73A5A36}"/>
              </a:ext>
            </a:extLst>
          </p:cNvPr>
          <p:cNvSpPr/>
          <p:nvPr/>
        </p:nvSpPr>
        <p:spPr bwMode="auto">
          <a:xfrm>
            <a:off x="6201074" y="4993731"/>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997030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F96239-313E-D04D-B39C-416090B8A7CB}"/>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73EABBAC-2C31-5140-85BF-D2B22452FF10}"/>
              </a:ext>
            </a:extLst>
          </p:cNvPr>
          <p:cNvSpPr txBox="1"/>
          <p:nvPr/>
        </p:nvSpPr>
        <p:spPr>
          <a:xfrm>
            <a:off x="469239" y="2049274"/>
            <a:ext cx="528261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Create a channel or team for managing incident lifecycle, then add automation to save time and stay focused.</a:t>
            </a:r>
          </a:p>
        </p:txBody>
      </p:sp>
      <p:sp>
        <p:nvSpPr>
          <p:cNvPr id="32" name="Rectangle 31">
            <a:extLst>
              <a:ext uri="{FF2B5EF4-FFF2-40B4-BE49-F238E27FC236}">
                <a16:creationId xmlns:a16="http://schemas.microsoft.com/office/drawing/2014/main" id="{39FC79F2-FFAD-2446-ADBD-AE7A4A2E7B5F}"/>
              </a:ext>
            </a:extLst>
          </p:cNvPr>
          <p:cNvSpPr/>
          <p:nvPr/>
        </p:nvSpPr>
        <p:spPr>
          <a:xfrm>
            <a:off x="469240" y="930765"/>
            <a:ext cx="4653344"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Resolve incidents within a Teams workspace</a:t>
            </a:r>
          </a:p>
        </p:txBody>
      </p:sp>
      <p:sp>
        <p:nvSpPr>
          <p:cNvPr id="33" name="TextBox 32">
            <a:extLst>
              <a:ext uri="{FF2B5EF4-FFF2-40B4-BE49-F238E27FC236}">
                <a16:creationId xmlns:a16="http://schemas.microsoft.com/office/drawing/2014/main" id="{92798457-6C21-DB44-8C8A-50F505BE1415}"/>
              </a:ext>
            </a:extLst>
          </p:cNvPr>
          <p:cNvSpPr txBox="1"/>
          <p:nvPr/>
        </p:nvSpPr>
        <p:spPr>
          <a:xfrm>
            <a:off x="469240" y="2858568"/>
            <a:ext cx="3705718" cy="2221121"/>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incident discussion channels in response to input forms, management alerts, data thresholds, security incidents, and more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notify incident owners if there is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no action within a specified period</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new process documents in a team for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managing flow</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Handle the resolution and closing of an incident</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schedule follow-up postmortem briefings</a:t>
            </a:r>
          </a:p>
        </p:txBody>
      </p:sp>
      <p:pic>
        <p:nvPicPr>
          <p:cNvPr id="38" name="Picture 37">
            <a:extLst>
              <a:ext uri="{FF2B5EF4-FFF2-40B4-BE49-F238E27FC236}">
                <a16:creationId xmlns:a16="http://schemas.microsoft.com/office/drawing/2014/main" id="{8E081AAD-12FE-4A7F-ADAF-9E943B21EE49}"/>
              </a:ext>
            </a:extLst>
          </p:cNvPr>
          <p:cNvPicPr>
            <a:picLocks noChangeAspect="1"/>
          </p:cNvPicPr>
          <p:nvPr/>
        </p:nvPicPr>
        <p:blipFill>
          <a:blip r:embed="rId3"/>
          <a:stretch>
            <a:fillRect/>
          </a:stretch>
        </p:blipFill>
        <p:spPr>
          <a:xfrm>
            <a:off x="7961639" y="2007055"/>
            <a:ext cx="4153286" cy="3690684"/>
          </a:xfrm>
          <a:prstGeom prst="rect">
            <a:avLst/>
          </a:prstGeom>
        </p:spPr>
      </p:pic>
      <p:grpSp>
        <p:nvGrpSpPr>
          <p:cNvPr id="28" name="Group 27">
            <a:extLst>
              <a:ext uri="{FF2B5EF4-FFF2-40B4-BE49-F238E27FC236}">
                <a16:creationId xmlns:a16="http://schemas.microsoft.com/office/drawing/2014/main" id="{2A839B37-D14E-BC4D-ABEF-9257F4C57F4C}"/>
              </a:ext>
            </a:extLst>
          </p:cNvPr>
          <p:cNvGrpSpPr/>
          <p:nvPr/>
        </p:nvGrpSpPr>
        <p:grpSpPr>
          <a:xfrm>
            <a:off x="435772" y="197968"/>
            <a:ext cx="3863273" cy="453750"/>
            <a:chOff x="435772" y="197968"/>
            <a:chExt cx="3863273" cy="453750"/>
          </a:xfrm>
        </p:grpSpPr>
        <p:sp>
          <p:nvSpPr>
            <p:cNvPr id="29" name="Rounded Rectangle 28">
              <a:extLst>
                <a:ext uri="{FF2B5EF4-FFF2-40B4-BE49-F238E27FC236}">
                  <a16:creationId xmlns:a16="http://schemas.microsoft.com/office/drawing/2014/main" id="{B8CD7A73-8916-8947-A7F1-83555155BEA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498F29F6-B3BA-9544-BF4A-95E9B5DD2BD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46" name="Group 45">
            <a:extLst>
              <a:ext uri="{FF2B5EF4-FFF2-40B4-BE49-F238E27FC236}">
                <a16:creationId xmlns:a16="http://schemas.microsoft.com/office/drawing/2014/main" id="{E9791847-8815-BF46-A91D-ABAD37329CBC}"/>
              </a:ext>
            </a:extLst>
          </p:cNvPr>
          <p:cNvGrpSpPr/>
          <p:nvPr/>
        </p:nvGrpSpPr>
        <p:grpSpPr>
          <a:xfrm>
            <a:off x="435772" y="197968"/>
            <a:ext cx="452674" cy="452674"/>
            <a:chOff x="435772" y="197968"/>
            <a:chExt cx="452674" cy="452674"/>
          </a:xfrm>
        </p:grpSpPr>
        <p:sp>
          <p:nvSpPr>
            <p:cNvPr id="48" name="Oval 47">
              <a:extLst>
                <a:ext uri="{FF2B5EF4-FFF2-40B4-BE49-F238E27FC236}">
                  <a16:creationId xmlns:a16="http://schemas.microsoft.com/office/drawing/2014/main" id="{014B6D1A-F55C-8541-A1CF-5E359962149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127">
              <a:extLst>
                <a:ext uri="{FF2B5EF4-FFF2-40B4-BE49-F238E27FC236}">
                  <a16:creationId xmlns:a16="http://schemas.microsoft.com/office/drawing/2014/main" id="{784898EA-50EE-8B4C-9CCF-DAC4A4AF6B2D}"/>
                </a:ext>
              </a:extLst>
            </p:cNvPr>
            <p:cNvGrpSpPr>
              <a:grpSpLocks noChangeAspect="1"/>
            </p:cNvGrpSpPr>
            <p:nvPr/>
          </p:nvGrpSpPr>
          <p:grpSpPr bwMode="auto">
            <a:xfrm>
              <a:off x="504077" y="277979"/>
              <a:ext cx="297981" cy="303734"/>
              <a:chOff x="2411" y="2088"/>
              <a:chExt cx="259" cy="264"/>
            </a:xfrm>
            <a:solidFill>
              <a:schemeClr val="bg1"/>
            </a:solidFill>
          </p:grpSpPr>
          <p:sp>
            <p:nvSpPr>
              <p:cNvPr id="50" name="Freeform 128">
                <a:extLst>
                  <a:ext uri="{FF2B5EF4-FFF2-40B4-BE49-F238E27FC236}">
                    <a16:creationId xmlns:a16="http://schemas.microsoft.com/office/drawing/2014/main" id="{DBAA557C-9D0E-0743-83E6-8D888931BE68}"/>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9">
                <a:extLst>
                  <a:ext uri="{FF2B5EF4-FFF2-40B4-BE49-F238E27FC236}">
                    <a16:creationId xmlns:a16="http://schemas.microsoft.com/office/drawing/2014/main" id="{E1DD93C0-3B9A-D646-9607-B35B4CDBC96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1" name="TextBox 40">
            <a:extLst>
              <a:ext uri="{FF2B5EF4-FFF2-40B4-BE49-F238E27FC236}">
                <a16:creationId xmlns:a16="http://schemas.microsoft.com/office/drawing/2014/main" id="{EEC6385B-C0CA-8949-8034-DD75D62B3C31}"/>
              </a:ext>
            </a:extLst>
          </p:cNvPr>
          <p:cNvSpPr txBox="1"/>
          <p:nvPr/>
        </p:nvSpPr>
        <p:spPr>
          <a:xfrm>
            <a:off x="6137362" y="2497115"/>
            <a:ext cx="16937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details about the incident</a:t>
            </a:r>
          </a:p>
        </p:txBody>
      </p:sp>
      <p:sp>
        <p:nvSpPr>
          <p:cNvPr id="43" name="TextBox 42">
            <a:extLst>
              <a:ext uri="{FF2B5EF4-FFF2-40B4-BE49-F238E27FC236}">
                <a16:creationId xmlns:a16="http://schemas.microsoft.com/office/drawing/2014/main" id="{0966CD1A-0A19-3E40-870D-090486B133F8}"/>
              </a:ext>
            </a:extLst>
          </p:cNvPr>
          <p:cNvSpPr txBox="1"/>
          <p:nvPr/>
        </p:nvSpPr>
        <p:spPr>
          <a:xfrm>
            <a:off x="6137362" y="3008208"/>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item in a SharePoint list for tracking</a:t>
            </a:r>
          </a:p>
        </p:txBody>
      </p:sp>
      <p:sp>
        <p:nvSpPr>
          <p:cNvPr id="45" name="TextBox 44">
            <a:extLst>
              <a:ext uri="{FF2B5EF4-FFF2-40B4-BE49-F238E27FC236}">
                <a16:creationId xmlns:a16="http://schemas.microsoft.com/office/drawing/2014/main" id="{A58FC86D-8F26-5A47-8C68-199C063B161A}"/>
              </a:ext>
            </a:extLst>
          </p:cNvPr>
          <p:cNvSpPr txBox="1"/>
          <p:nvPr/>
        </p:nvSpPr>
        <p:spPr>
          <a:xfrm>
            <a:off x="6137362" y="3597755"/>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Post a message to alert the incident management team</a:t>
            </a:r>
          </a:p>
        </p:txBody>
      </p:sp>
      <p:sp>
        <p:nvSpPr>
          <p:cNvPr id="52" name="TextBox 51">
            <a:extLst>
              <a:ext uri="{FF2B5EF4-FFF2-40B4-BE49-F238E27FC236}">
                <a16:creationId xmlns:a16="http://schemas.microsoft.com/office/drawing/2014/main" id="{D20C44BA-AB52-2B46-9CE8-7CB81827E252}"/>
              </a:ext>
            </a:extLst>
          </p:cNvPr>
          <p:cNvSpPr txBox="1"/>
          <p:nvPr/>
        </p:nvSpPr>
        <p:spPr>
          <a:xfrm>
            <a:off x="6137362" y="4627257"/>
            <a:ext cx="1879682" cy="904863"/>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 Teams channel to centrally manage communications on </a:t>
            </a:r>
            <a:br>
              <a:rPr lang="en-US" sz="1100">
                <a:solidFill>
                  <a:srgbClr val="939393"/>
                </a:solidFill>
              </a:rPr>
            </a:br>
            <a:r>
              <a:rPr lang="en-US" sz="1100">
                <a:solidFill>
                  <a:srgbClr val="939393"/>
                </a:solidFill>
              </a:rPr>
              <a:t>an incident</a:t>
            </a:r>
          </a:p>
        </p:txBody>
      </p:sp>
      <p:sp>
        <p:nvSpPr>
          <p:cNvPr id="36" name="Rectangle 35">
            <a:extLst>
              <a:ext uri="{FF2B5EF4-FFF2-40B4-BE49-F238E27FC236}">
                <a16:creationId xmlns:a16="http://schemas.microsoft.com/office/drawing/2014/main" id="{78782752-03AA-A44F-933F-5E3CAED9AD91}"/>
              </a:ext>
            </a:extLst>
          </p:cNvPr>
          <p:cNvSpPr/>
          <p:nvPr/>
        </p:nvSpPr>
        <p:spPr bwMode="auto">
          <a:xfrm>
            <a:off x="6150226" y="1966790"/>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1955BB18-0474-C442-BB3B-29926BB30B65}"/>
              </a:ext>
            </a:extLst>
          </p:cNvPr>
          <p:cNvSpPr txBox="1"/>
          <p:nvPr/>
        </p:nvSpPr>
        <p:spPr>
          <a:xfrm>
            <a:off x="6137362" y="1804637"/>
            <a:ext cx="1693757"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input form for users to report the incident</a:t>
            </a:r>
          </a:p>
        </p:txBody>
      </p:sp>
      <p:sp>
        <p:nvSpPr>
          <p:cNvPr id="55" name="Rectangle 54">
            <a:extLst>
              <a:ext uri="{FF2B5EF4-FFF2-40B4-BE49-F238E27FC236}">
                <a16:creationId xmlns:a16="http://schemas.microsoft.com/office/drawing/2014/main" id="{09F68E48-4060-6E44-9699-9E9501CDFAB8}"/>
              </a:ext>
            </a:extLst>
          </p:cNvPr>
          <p:cNvSpPr/>
          <p:nvPr/>
        </p:nvSpPr>
        <p:spPr bwMode="auto">
          <a:xfrm>
            <a:off x="7961639" y="2377033"/>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a:extLst>
              <a:ext uri="{FF2B5EF4-FFF2-40B4-BE49-F238E27FC236}">
                <a16:creationId xmlns:a16="http://schemas.microsoft.com/office/drawing/2014/main" id="{D9942319-4C66-E34F-A4D3-157FB12C1BEA}"/>
              </a:ext>
            </a:extLst>
          </p:cNvPr>
          <p:cNvSpPr/>
          <p:nvPr/>
        </p:nvSpPr>
        <p:spPr bwMode="auto">
          <a:xfrm>
            <a:off x="6201074" y="2570265"/>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3267382"/>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spd="med" advClick="0" advTm="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F96239-313E-D04D-B39C-416090B8A7CB}"/>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73EABBAC-2C31-5140-85BF-D2B22452FF10}"/>
              </a:ext>
            </a:extLst>
          </p:cNvPr>
          <p:cNvSpPr txBox="1"/>
          <p:nvPr/>
        </p:nvSpPr>
        <p:spPr>
          <a:xfrm>
            <a:off x="469239" y="2049274"/>
            <a:ext cx="528261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Create a channel or team for managing incident lifecycle, then add automation to save time and stay focused.</a:t>
            </a:r>
          </a:p>
        </p:txBody>
      </p:sp>
      <p:sp>
        <p:nvSpPr>
          <p:cNvPr id="32" name="Rectangle 31">
            <a:extLst>
              <a:ext uri="{FF2B5EF4-FFF2-40B4-BE49-F238E27FC236}">
                <a16:creationId xmlns:a16="http://schemas.microsoft.com/office/drawing/2014/main" id="{39FC79F2-FFAD-2446-ADBD-AE7A4A2E7B5F}"/>
              </a:ext>
            </a:extLst>
          </p:cNvPr>
          <p:cNvSpPr/>
          <p:nvPr/>
        </p:nvSpPr>
        <p:spPr>
          <a:xfrm>
            <a:off x="469240" y="930765"/>
            <a:ext cx="4653344"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Resolve incidents within a Teams workspace</a:t>
            </a:r>
          </a:p>
        </p:txBody>
      </p:sp>
      <p:sp>
        <p:nvSpPr>
          <p:cNvPr id="33" name="TextBox 32">
            <a:extLst>
              <a:ext uri="{FF2B5EF4-FFF2-40B4-BE49-F238E27FC236}">
                <a16:creationId xmlns:a16="http://schemas.microsoft.com/office/drawing/2014/main" id="{92798457-6C21-DB44-8C8A-50F505BE1415}"/>
              </a:ext>
            </a:extLst>
          </p:cNvPr>
          <p:cNvSpPr txBox="1"/>
          <p:nvPr/>
        </p:nvSpPr>
        <p:spPr>
          <a:xfrm>
            <a:off x="469240" y="2858568"/>
            <a:ext cx="3705718" cy="2221121"/>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incident discussion channels in response to input forms, management alerts, data thresholds, security incidents, and more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notify incident owners if there is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no action within a specified period</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new process documents in a team for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managing flow</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Handle the resolution and closing of an incident</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schedule follow-up postmortem briefings</a:t>
            </a:r>
          </a:p>
        </p:txBody>
      </p:sp>
      <p:pic>
        <p:nvPicPr>
          <p:cNvPr id="38" name="Picture 37">
            <a:extLst>
              <a:ext uri="{FF2B5EF4-FFF2-40B4-BE49-F238E27FC236}">
                <a16:creationId xmlns:a16="http://schemas.microsoft.com/office/drawing/2014/main" id="{8E081AAD-12FE-4A7F-ADAF-9E943B21EE49}"/>
              </a:ext>
            </a:extLst>
          </p:cNvPr>
          <p:cNvPicPr>
            <a:picLocks noChangeAspect="1"/>
          </p:cNvPicPr>
          <p:nvPr/>
        </p:nvPicPr>
        <p:blipFill>
          <a:blip r:embed="rId3"/>
          <a:stretch>
            <a:fillRect/>
          </a:stretch>
        </p:blipFill>
        <p:spPr>
          <a:xfrm>
            <a:off x="7961639" y="2007055"/>
            <a:ext cx="4153286" cy="3690684"/>
          </a:xfrm>
          <a:prstGeom prst="rect">
            <a:avLst/>
          </a:prstGeom>
        </p:spPr>
      </p:pic>
      <p:grpSp>
        <p:nvGrpSpPr>
          <p:cNvPr id="28" name="Group 27">
            <a:extLst>
              <a:ext uri="{FF2B5EF4-FFF2-40B4-BE49-F238E27FC236}">
                <a16:creationId xmlns:a16="http://schemas.microsoft.com/office/drawing/2014/main" id="{2A839B37-D14E-BC4D-ABEF-9257F4C57F4C}"/>
              </a:ext>
            </a:extLst>
          </p:cNvPr>
          <p:cNvGrpSpPr/>
          <p:nvPr/>
        </p:nvGrpSpPr>
        <p:grpSpPr>
          <a:xfrm>
            <a:off x="435772" y="197968"/>
            <a:ext cx="3863273" cy="453750"/>
            <a:chOff x="435772" y="197968"/>
            <a:chExt cx="3863273" cy="453750"/>
          </a:xfrm>
        </p:grpSpPr>
        <p:sp>
          <p:nvSpPr>
            <p:cNvPr id="29" name="Rounded Rectangle 28">
              <a:extLst>
                <a:ext uri="{FF2B5EF4-FFF2-40B4-BE49-F238E27FC236}">
                  <a16:creationId xmlns:a16="http://schemas.microsoft.com/office/drawing/2014/main" id="{B8CD7A73-8916-8947-A7F1-83555155BEA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498F29F6-B3BA-9544-BF4A-95E9B5DD2BD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46" name="Group 45">
            <a:extLst>
              <a:ext uri="{FF2B5EF4-FFF2-40B4-BE49-F238E27FC236}">
                <a16:creationId xmlns:a16="http://schemas.microsoft.com/office/drawing/2014/main" id="{E9791847-8815-BF46-A91D-ABAD37329CBC}"/>
              </a:ext>
            </a:extLst>
          </p:cNvPr>
          <p:cNvGrpSpPr/>
          <p:nvPr/>
        </p:nvGrpSpPr>
        <p:grpSpPr>
          <a:xfrm>
            <a:off x="435772" y="197968"/>
            <a:ext cx="452674" cy="452674"/>
            <a:chOff x="435772" y="197968"/>
            <a:chExt cx="452674" cy="452674"/>
          </a:xfrm>
        </p:grpSpPr>
        <p:sp>
          <p:nvSpPr>
            <p:cNvPr id="48" name="Oval 47">
              <a:extLst>
                <a:ext uri="{FF2B5EF4-FFF2-40B4-BE49-F238E27FC236}">
                  <a16:creationId xmlns:a16="http://schemas.microsoft.com/office/drawing/2014/main" id="{014B6D1A-F55C-8541-A1CF-5E359962149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127">
              <a:extLst>
                <a:ext uri="{FF2B5EF4-FFF2-40B4-BE49-F238E27FC236}">
                  <a16:creationId xmlns:a16="http://schemas.microsoft.com/office/drawing/2014/main" id="{784898EA-50EE-8B4C-9CCF-DAC4A4AF6B2D}"/>
                </a:ext>
              </a:extLst>
            </p:cNvPr>
            <p:cNvGrpSpPr>
              <a:grpSpLocks noChangeAspect="1"/>
            </p:cNvGrpSpPr>
            <p:nvPr/>
          </p:nvGrpSpPr>
          <p:grpSpPr bwMode="auto">
            <a:xfrm>
              <a:off x="504077" y="277979"/>
              <a:ext cx="297981" cy="303734"/>
              <a:chOff x="2411" y="2088"/>
              <a:chExt cx="259" cy="264"/>
            </a:xfrm>
            <a:solidFill>
              <a:schemeClr val="bg1"/>
            </a:solidFill>
          </p:grpSpPr>
          <p:sp>
            <p:nvSpPr>
              <p:cNvPr id="50" name="Freeform 128">
                <a:extLst>
                  <a:ext uri="{FF2B5EF4-FFF2-40B4-BE49-F238E27FC236}">
                    <a16:creationId xmlns:a16="http://schemas.microsoft.com/office/drawing/2014/main" id="{DBAA557C-9D0E-0743-83E6-8D888931BE68}"/>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9">
                <a:extLst>
                  <a:ext uri="{FF2B5EF4-FFF2-40B4-BE49-F238E27FC236}">
                    <a16:creationId xmlns:a16="http://schemas.microsoft.com/office/drawing/2014/main" id="{E1DD93C0-3B9A-D646-9607-B35B4CDBC96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1" name="TextBox 40">
            <a:extLst>
              <a:ext uri="{FF2B5EF4-FFF2-40B4-BE49-F238E27FC236}">
                <a16:creationId xmlns:a16="http://schemas.microsoft.com/office/drawing/2014/main" id="{EEC6385B-C0CA-8949-8034-DD75D62B3C31}"/>
              </a:ext>
            </a:extLst>
          </p:cNvPr>
          <p:cNvSpPr txBox="1"/>
          <p:nvPr/>
        </p:nvSpPr>
        <p:spPr>
          <a:xfrm>
            <a:off x="6137362" y="2497115"/>
            <a:ext cx="16937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details about the incident</a:t>
            </a:r>
          </a:p>
        </p:txBody>
      </p:sp>
      <p:sp>
        <p:nvSpPr>
          <p:cNvPr id="43" name="TextBox 42">
            <a:extLst>
              <a:ext uri="{FF2B5EF4-FFF2-40B4-BE49-F238E27FC236}">
                <a16:creationId xmlns:a16="http://schemas.microsoft.com/office/drawing/2014/main" id="{0966CD1A-0A19-3E40-870D-090486B133F8}"/>
              </a:ext>
            </a:extLst>
          </p:cNvPr>
          <p:cNvSpPr txBox="1"/>
          <p:nvPr/>
        </p:nvSpPr>
        <p:spPr>
          <a:xfrm>
            <a:off x="6137362" y="3008208"/>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item in a SharePoint list for tracking</a:t>
            </a:r>
          </a:p>
        </p:txBody>
      </p:sp>
      <p:sp>
        <p:nvSpPr>
          <p:cNvPr id="45" name="TextBox 44">
            <a:extLst>
              <a:ext uri="{FF2B5EF4-FFF2-40B4-BE49-F238E27FC236}">
                <a16:creationId xmlns:a16="http://schemas.microsoft.com/office/drawing/2014/main" id="{A58FC86D-8F26-5A47-8C68-199C063B161A}"/>
              </a:ext>
            </a:extLst>
          </p:cNvPr>
          <p:cNvSpPr txBox="1"/>
          <p:nvPr/>
        </p:nvSpPr>
        <p:spPr>
          <a:xfrm>
            <a:off x="6137362" y="3597755"/>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Post a message to alert the incident management team</a:t>
            </a:r>
          </a:p>
        </p:txBody>
      </p:sp>
      <p:sp>
        <p:nvSpPr>
          <p:cNvPr id="52" name="TextBox 51">
            <a:extLst>
              <a:ext uri="{FF2B5EF4-FFF2-40B4-BE49-F238E27FC236}">
                <a16:creationId xmlns:a16="http://schemas.microsoft.com/office/drawing/2014/main" id="{D20C44BA-AB52-2B46-9CE8-7CB81827E252}"/>
              </a:ext>
            </a:extLst>
          </p:cNvPr>
          <p:cNvSpPr txBox="1"/>
          <p:nvPr/>
        </p:nvSpPr>
        <p:spPr>
          <a:xfrm>
            <a:off x="6137362" y="4627257"/>
            <a:ext cx="1879682" cy="904863"/>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 Teams channel to centrally manage communications on </a:t>
            </a:r>
            <a:br>
              <a:rPr lang="en-US" sz="1100">
                <a:solidFill>
                  <a:srgbClr val="939393"/>
                </a:solidFill>
              </a:rPr>
            </a:br>
            <a:r>
              <a:rPr lang="en-US" sz="1100">
                <a:solidFill>
                  <a:srgbClr val="939393"/>
                </a:solidFill>
              </a:rPr>
              <a:t>an incident</a:t>
            </a:r>
          </a:p>
        </p:txBody>
      </p:sp>
      <p:sp>
        <p:nvSpPr>
          <p:cNvPr id="36" name="Rectangle 35">
            <a:extLst>
              <a:ext uri="{FF2B5EF4-FFF2-40B4-BE49-F238E27FC236}">
                <a16:creationId xmlns:a16="http://schemas.microsoft.com/office/drawing/2014/main" id="{78782752-03AA-A44F-933F-5E3CAED9AD91}"/>
              </a:ext>
            </a:extLst>
          </p:cNvPr>
          <p:cNvSpPr/>
          <p:nvPr/>
        </p:nvSpPr>
        <p:spPr bwMode="auto">
          <a:xfrm>
            <a:off x="6150226" y="2586516"/>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1955BB18-0474-C442-BB3B-29926BB30B65}"/>
              </a:ext>
            </a:extLst>
          </p:cNvPr>
          <p:cNvSpPr txBox="1"/>
          <p:nvPr/>
        </p:nvSpPr>
        <p:spPr>
          <a:xfrm>
            <a:off x="6137362" y="1804637"/>
            <a:ext cx="1693757"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input form for users to report the incident</a:t>
            </a:r>
          </a:p>
        </p:txBody>
      </p:sp>
      <p:sp>
        <p:nvSpPr>
          <p:cNvPr id="22" name="Rectangle 21">
            <a:extLst>
              <a:ext uri="{FF2B5EF4-FFF2-40B4-BE49-F238E27FC236}">
                <a16:creationId xmlns:a16="http://schemas.microsoft.com/office/drawing/2014/main" id="{402C48AE-1631-AF41-8A83-A3DDCDA2E1C5}"/>
              </a:ext>
            </a:extLst>
          </p:cNvPr>
          <p:cNvSpPr/>
          <p:nvPr/>
        </p:nvSpPr>
        <p:spPr bwMode="auto">
          <a:xfrm>
            <a:off x="7961639" y="2945469"/>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6BB7AC04-1653-8048-9FE0-64732E53D235}"/>
              </a:ext>
            </a:extLst>
          </p:cNvPr>
          <p:cNvSpPr/>
          <p:nvPr/>
        </p:nvSpPr>
        <p:spPr bwMode="auto">
          <a:xfrm>
            <a:off x="6201074" y="3138701"/>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04939718"/>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F96239-313E-D04D-B39C-416090B8A7CB}"/>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73EABBAC-2C31-5140-85BF-D2B22452FF10}"/>
              </a:ext>
            </a:extLst>
          </p:cNvPr>
          <p:cNvSpPr txBox="1"/>
          <p:nvPr/>
        </p:nvSpPr>
        <p:spPr>
          <a:xfrm>
            <a:off x="469239" y="2049274"/>
            <a:ext cx="528261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Create a channel or team for managing incident lifecycle, then add automation to save time and stay focused.</a:t>
            </a:r>
          </a:p>
        </p:txBody>
      </p:sp>
      <p:sp>
        <p:nvSpPr>
          <p:cNvPr id="32" name="Rectangle 31">
            <a:extLst>
              <a:ext uri="{FF2B5EF4-FFF2-40B4-BE49-F238E27FC236}">
                <a16:creationId xmlns:a16="http://schemas.microsoft.com/office/drawing/2014/main" id="{39FC79F2-FFAD-2446-ADBD-AE7A4A2E7B5F}"/>
              </a:ext>
            </a:extLst>
          </p:cNvPr>
          <p:cNvSpPr/>
          <p:nvPr/>
        </p:nvSpPr>
        <p:spPr>
          <a:xfrm>
            <a:off x="469240" y="930765"/>
            <a:ext cx="4653344"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Resolve incidents within a Teams workspace</a:t>
            </a:r>
          </a:p>
        </p:txBody>
      </p:sp>
      <p:sp>
        <p:nvSpPr>
          <p:cNvPr id="33" name="TextBox 32">
            <a:extLst>
              <a:ext uri="{FF2B5EF4-FFF2-40B4-BE49-F238E27FC236}">
                <a16:creationId xmlns:a16="http://schemas.microsoft.com/office/drawing/2014/main" id="{92798457-6C21-DB44-8C8A-50F505BE1415}"/>
              </a:ext>
            </a:extLst>
          </p:cNvPr>
          <p:cNvSpPr txBox="1"/>
          <p:nvPr/>
        </p:nvSpPr>
        <p:spPr>
          <a:xfrm>
            <a:off x="469240" y="2858568"/>
            <a:ext cx="3705718" cy="2221121"/>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incident discussion channels in response to input forms, management alerts, data thresholds, security incidents, and more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notify incident owners if there is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no action within a specified period</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new process documents in a team for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managing flow</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Handle the resolution and closing of an incident</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schedule follow-up postmortem briefings</a:t>
            </a:r>
          </a:p>
        </p:txBody>
      </p:sp>
      <p:pic>
        <p:nvPicPr>
          <p:cNvPr id="38" name="Picture 37">
            <a:extLst>
              <a:ext uri="{FF2B5EF4-FFF2-40B4-BE49-F238E27FC236}">
                <a16:creationId xmlns:a16="http://schemas.microsoft.com/office/drawing/2014/main" id="{8E081AAD-12FE-4A7F-ADAF-9E943B21EE49}"/>
              </a:ext>
            </a:extLst>
          </p:cNvPr>
          <p:cNvPicPr>
            <a:picLocks noChangeAspect="1"/>
          </p:cNvPicPr>
          <p:nvPr/>
        </p:nvPicPr>
        <p:blipFill>
          <a:blip r:embed="rId3"/>
          <a:stretch>
            <a:fillRect/>
          </a:stretch>
        </p:blipFill>
        <p:spPr>
          <a:xfrm>
            <a:off x="7961639" y="2007055"/>
            <a:ext cx="4153286" cy="3690684"/>
          </a:xfrm>
          <a:prstGeom prst="rect">
            <a:avLst/>
          </a:prstGeom>
        </p:spPr>
      </p:pic>
      <p:grpSp>
        <p:nvGrpSpPr>
          <p:cNvPr id="28" name="Group 27">
            <a:extLst>
              <a:ext uri="{FF2B5EF4-FFF2-40B4-BE49-F238E27FC236}">
                <a16:creationId xmlns:a16="http://schemas.microsoft.com/office/drawing/2014/main" id="{2A839B37-D14E-BC4D-ABEF-9257F4C57F4C}"/>
              </a:ext>
            </a:extLst>
          </p:cNvPr>
          <p:cNvGrpSpPr/>
          <p:nvPr/>
        </p:nvGrpSpPr>
        <p:grpSpPr>
          <a:xfrm>
            <a:off x="435772" y="197968"/>
            <a:ext cx="3863273" cy="453750"/>
            <a:chOff x="435772" y="197968"/>
            <a:chExt cx="3863273" cy="453750"/>
          </a:xfrm>
        </p:grpSpPr>
        <p:sp>
          <p:nvSpPr>
            <p:cNvPr id="29" name="Rounded Rectangle 28">
              <a:extLst>
                <a:ext uri="{FF2B5EF4-FFF2-40B4-BE49-F238E27FC236}">
                  <a16:creationId xmlns:a16="http://schemas.microsoft.com/office/drawing/2014/main" id="{B8CD7A73-8916-8947-A7F1-83555155BEA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498F29F6-B3BA-9544-BF4A-95E9B5DD2BD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46" name="Group 45">
            <a:extLst>
              <a:ext uri="{FF2B5EF4-FFF2-40B4-BE49-F238E27FC236}">
                <a16:creationId xmlns:a16="http://schemas.microsoft.com/office/drawing/2014/main" id="{E9791847-8815-BF46-A91D-ABAD37329CBC}"/>
              </a:ext>
            </a:extLst>
          </p:cNvPr>
          <p:cNvGrpSpPr/>
          <p:nvPr/>
        </p:nvGrpSpPr>
        <p:grpSpPr>
          <a:xfrm>
            <a:off x="435772" y="197968"/>
            <a:ext cx="452674" cy="452674"/>
            <a:chOff x="435772" y="197968"/>
            <a:chExt cx="452674" cy="452674"/>
          </a:xfrm>
        </p:grpSpPr>
        <p:sp>
          <p:nvSpPr>
            <p:cNvPr id="48" name="Oval 47">
              <a:extLst>
                <a:ext uri="{FF2B5EF4-FFF2-40B4-BE49-F238E27FC236}">
                  <a16:creationId xmlns:a16="http://schemas.microsoft.com/office/drawing/2014/main" id="{014B6D1A-F55C-8541-A1CF-5E359962149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127">
              <a:extLst>
                <a:ext uri="{FF2B5EF4-FFF2-40B4-BE49-F238E27FC236}">
                  <a16:creationId xmlns:a16="http://schemas.microsoft.com/office/drawing/2014/main" id="{784898EA-50EE-8B4C-9CCF-DAC4A4AF6B2D}"/>
                </a:ext>
              </a:extLst>
            </p:cNvPr>
            <p:cNvGrpSpPr>
              <a:grpSpLocks noChangeAspect="1"/>
            </p:cNvGrpSpPr>
            <p:nvPr/>
          </p:nvGrpSpPr>
          <p:grpSpPr bwMode="auto">
            <a:xfrm>
              <a:off x="504077" y="277979"/>
              <a:ext cx="297981" cy="303734"/>
              <a:chOff x="2411" y="2088"/>
              <a:chExt cx="259" cy="264"/>
            </a:xfrm>
            <a:solidFill>
              <a:schemeClr val="bg1"/>
            </a:solidFill>
          </p:grpSpPr>
          <p:sp>
            <p:nvSpPr>
              <p:cNvPr id="50" name="Freeform 128">
                <a:extLst>
                  <a:ext uri="{FF2B5EF4-FFF2-40B4-BE49-F238E27FC236}">
                    <a16:creationId xmlns:a16="http://schemas.microsoft.com/office/drawing/2014/main" id="{DBAA557C-9D0E-0743-83E6-8D888931BE68}"/>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9">
                <a:extLst>
                  <a:ext uri="{FF2B5EF4-FFF2-40B4-BE49-F238E27FC236}">
                    <a16:creationId xmlns:a16="http://schemas.microsoft.com/office/drawing/2014/main" id="{E1DD93C0-3B9A-D646-9607-B35B4CDBC96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1" name="TextBox 40">
            <a:extLst>
              <a:ext uri="{FF2B5EF4-FFF2-40B4-BE49-F238E27FC236}">
                <a16:creationId xmlns:a16="http://schemas.microsoft.com/office/drawing/2014/main" id="{EEC6385B-C0CA-8949-8034-DD75D62B3C31}"/>
              </a:ext>
            </a:extLst>
          </p:cNvPr>
          <p:cNvSpPr txBox="1"/>
          <p:nvPr/>
        </p:nvSpPr>
        <p:spPr>
          <a:xfrm>
            <a:off x="6137362" y="2497115"/>
            <a:ext cx="16937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details about the incident</a:t>
            </a:r>
          </a:p>
        </p:txBody>
      </p:sp>
      <p:sp>
        <p:nvSpPr>
          <p:cNvPr id="45" name="TextBox 44">
            <a:extLst>
              <a:ext uri="{FF2B5EF4-FFF2-40B4-BE49-F238E27FC236}">
                <a16:creationId xmlns:a16="http://schemas.microsoft.com/office/drawing/2014/main" id="{A58FC86D-8F26-5A47-8C68-199C063B161A}"/>
              </a:ext>
            </a:extLst>
          </p:cNvPr>
          <p:cNvSpPr txBox="1"/>
          <p:nvPr/>
        </p:nvSpPr>
        <p:spPr>
          <a:xfrm>
            <a:off x="6137362" y="3597755"/>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Post a message to alert the incident management team</a:t>
            </a:r>
          </a:p>
        </p:txBody>
      </p:sp>
      <p:sp>
        <p:nvSpPr>
          <p:cNvPr id="52" name="TextBox 51">
            <a:extLst>
              <a:ext uri="{FF2B5EF4-FFF2-40B4-BE49-F238E27FC236}">
                <a16:creationId xmlns:a16="http://schemas.microsoft.com/office/drawing/2014/main" id="{D20C44BA-AB52-2B46-9CE8-7CB81827E252}"/>
              </a:ext>
            </a:extLst>
          </p:cNvPr>
          <p:cNvSpPr txBox="1"/>
          <p:nvPr/>
        </p:nvSpPr>
        <p:spPr>
          <a:xfrm>
            <a:off x="6137362" y="4627257"/>
            <a:ext cx="1879682" cy="904863"/>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 Teams channel to centrally manage communications on </a:t>
            </a:r>
            <a:br>
              <a:rPr lang="en-US" sz="1100">
                <a:solidFill>
                  <a:srgbClr val="939393"/>
                </a:solidFill>
              </a:rPr>
            </a:br>
            <a:r>
              <a:rPr lang="en-US" sz="1100">
                <a:solidFill>
                  <a:srgbClr val="939393"/>
                </a:solidFill>
              </a:rPr>
              <a:t>an incident</a:t>
            </a:r>
          </a:p>
        </p:txBody>
      </p:sp>
      <p:sp>
        <p:nvSpPr>
          <p:cNvPr id="39" name="TextBox 38">
            <a:extLst>
              <a:ext uri="{FF2B5EF4-FFF2-40B4-BE49-F238E27FC236}">
                <a16:creationId xmlns:a16="http://schemas.microsoft.com/office/drawing/2014/main" id="{1955BB18-0474-C442-BB3B-29926BB30B65}"/>
              </a:ext>
            </a:extLst>
          </p:cNvPr>
          <p:cNvSpPr txBox="1"/>
          <p:nvPr/>
        </p:nvSpPr>
        <p:spPr>
          <a:xfrm>
            <a:off x="6137362" y="1804637"/>
            <a:ext cx="1693757"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input form for users to report the incident</a:t>
            </a:r>
          </a:p>
        </p:txBody>
      </p:sp>
      <p:sp>
        <p:nvSpPr>
          <p:cNvPr id="43" name="TextBox 42">
            <a:extLst>
              <a:ext uri="{FF2B5EF4-FFF2-40B4-BE49-F238E27FC236}">
                <a16:creationId xmlns:a16="http://schemas.microsoft.com/office/drawing/2014/main" id="{0966CD1A-0A19-3E40-870D-090486B133F8}"/>
              </a:ext>
            </a:extLst>
          </p:cNvPr>
          <p:cNvSpPr txBox="1"/>
          <p:nvPr/>
        </p:nvSpPr>
        <p:spPr>
          <a:xfrm>
            <a:off x="6137362" y="3008208"/>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item in a SharePoint list for tracking</a:t>
            </a:r>
          </a:p>
        </p:txBody>
      </p:sp>
      <p:sp>
        <p:nvSpPr>
          <p:cNvPr id="36" name="Rectangle 35">
            <a:extLst>
              <a:ext uri="{FF2B5EF4-FFF2-40B4-BE49-F238E27FC236}">
                <a16:creationId xmlns:a16="http://schemas.microsoft.com/office/drawing/2014/main" id="{78782752-03AA-A44F-933F-5E3CAED9AD91}"/>
              </a:ext>
            </a:extLst>
          </p:cNvPr>
          <p:cNvSpPr/>
          <p:nvPr/>
        </p:nvSpPr>
        <p:spPr bwMode="auto">
          <a:xfrm>
            <a:off x="6150226" y="3158123"/>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3512867D-40FD-0D4E-A228-FCFB4FA3F888}"/>
              </a:ext>
            </a:extLst>
          </p:cNvPr>
          <p:cNvSpPr/>
          <p:nvPr/>
        </p:nvSpPr>
        <p:spPr bwMode="auto">
          <a:xfrm>
            <a:off x="7961639" y="3532235"/>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BFAF0E36-5E37-3C41-BC95-DE17A5AD11FF}"/>
              </a:ext>
            </a:extLst>
          </p:cNvPr>
          <p:cNvSpPr/>
          <p:nvPr/>
        </p:nvSpPr>
        <p:spPr bwMode="auto">
          <a:xfrm>
            <a:off x="6201074" y="3725467"/>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20191009"/>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F96239-313E-D04D-B39C-416090B8A7CB}"/>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73EABBAC-2C31-5140-85BF-D2B22452FF10}"/>
              </a:ext>
            </a:extLst>
          </p:cNvPr>
          <p:cNvSpPr txBox="1"/>
          <p:nvPr/>
        </p:nvSpPr>
        <p:spPr>
          <a:xfrm>
            <a:off x="469239" y="2049274"/>
            <a:ext cx="528261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Create a channel or team for managing incident lifecycle, then add automation to save time and stay focused.</a:t>
            </a:r>
          </a:p>
        </p:txBody>
      </p:sp>
      <p:sp>
        <p:nvSpPr>
          <p:cNvPr id="32" name="Rectangle 31">
            <a:extLst>
              <a:ext uri="{FF2B5EF4-FFF2-40B4-BE49-F238E27FC236}">
                <a16:creationId xmlns:a16="http://schemas.microsoft.com/office/drawing/2014/main" id="{39FC79F2-FFAD-2446-ADBD-AE7A4A2E7B5F}"/>
              </a:ext>
            </a:extLst>
          </p:cNvPr>
          <p:cNvSpPr/>
          <p:nvPr/>
        </p:nvSpPr>
        <p:spPr>
          <a:xfrm>
            <a:off x="469240" y="930765"/>
            <a:ext cx="4653344"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Resolve incidents within a Teams workspace</a:t>
            </a:r>
          </a:p>
        </p:txBody>
      </p:sp>
      <p:sp>
        <p:nvSpPr>
          <p:cNvPr id="33" name="TextBox 32">
            <a:extLst>
              <a:ext uri="{FF2B5EF4-FFF2-40B4-BE49-F238E27FC236}">
                <a16:creationId xmlns:a16="http://schemas.microsoft.com/office/drawing/2014/main" id="{92798457-6C21-DB44-8C8A-50F505BE1415}"/>
              </a:ext>
            </a:extLst>
          </p:cNvPr>
          <p:cNvSpPr txBox="1"/>
          <p:nvPr/>
        </p:nvSpPr>
        <p:spPr>
          <a:xfrm>
            <a:off x="469240" y="2858568"/>
            <a:ext cx="3705718" cy="2221121"/>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incident discussion channels in response to input forms, management alerts, data thresholds, security incidents, and more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notify incident owners if there is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no action within a specified period</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new process documents in a team for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managing flow</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Handle the resolution and closing of an incident</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schedule follow-up postmortem briefings</a:t>
            </a:r>
          </a:p>
        </p:txBody>
      </p:sp>
      <p:pic>
        <p:nvPicPr>
          <p:cNvPr id="38" name="Picture 37">
            <a:extLst>
              <a:ext uri="{FF2B5EF4-FFF2-40B4-BE49-F238E27FC236}">
                <a16:creationId xmlns:a16="http://schemas.microsoft.com/office/drawing/2014/main" id="{8E081AAD-12FE-4A7F-ADAF-9E943B21EE49}"/>
              </a:ext>
            </a:extLst>
          </p:cNvPr>
          <p:cNvPicPr>
            <a:picLocks noChangeAspect="1"/>
          </p:cNvPicPr>
          <p:nvPr/>
        </p:nvPicPr>
        <p:blipFill>
          <a:blip r:embed="rId3"/>
          <a:stretch>
            <a:fillRect/>
          </a:stretch>
        </p:blipFill>
        <p:spPr>
          <a:xfrm>
            <a:off x="7961639" y="2007055"/>
            <a:ext cx="4153286" cy="3690684"/>
          </a:xfrm>
          <a:prstGeom prst="rect">
            <a:avLst/>
          </a:prstGeom>
        </p:spPr>
      </p:pic>
      <p:grpSp>
        <p:nvGrpSpPr>
          <p:cNvPr id="28" name="Group 27">
            <a:extLst>
              <a:ext uri="{FF2B5EF4-FFF2-40B4-BE49-F238E27FC236}">
                <a16:creationId xmlns:a16="http://schemas.microsoft.com/office/drawing/2014/main" id="{2A839B37-D14E-BC4D-ABEF-9257F4C57F4C}"/>
              </a:ext>
            </a:extLst>
          </p:cNvPr>
          <p:cNvGrpSpPr/>
          <p:nvPr/>
        </p:nvGrpSpPr>
        <p:grpSpPr>
          <a:xfrm>
            <a:off x="435772" y="197968"/>
            <a:ext cx="3863273" cy="453750"/>
            <a:chOff x="435772" y="197968"/>
            <a:chExt cx="3863273" cy="453750"/>
          </a:xfrm>
        </p:grpSpPr>
        <p:sp>
          <p:nvSpPr>
            <p:cNvPr id="29" name="Rounded Rectangle 28">
              <a:extLst>
                <a:ext uri="{FF2B5EF4-FFF2-40B4-BE49-F238E27FC236}">
                  <a16:creationId xmlns:a16="http://schemas.microsoft.com/office/drawing/2014/main" id="{B8CD7A73-8916-8947-A7F1-83555155BEA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498F29F6-B3BA-9544-BF4A-95E9B5DD2BD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46" name="Group 45">
            <a:extLst>
              <a:ext uri="{FF2B5EF4-FFF2-40B4-BE49-F238E27FC236}">
                <a16:creationId xmlns:a16="http://schemas.microsoft.com/office/drawing/2014/main" id="{E9791847-8815-BF46-A91D-ABAD37329CBC}"/>
              </a:ext>
            </a:extLst>
          </p:cNvPr>
          <p:cNvGrpSpPr/>
          <p:nvPr/>
        </p:nvGrpSpPr>
        <p:grpSpPr>
          <a:xfrm>
            <a:off x="435772" y="197968"/>
            <a:ext cx="452674" cy="452674"/>
            <a:chOff x="435772" y="197968"/>
            <a:chExt cx="452674" cy="452674"/>
          </a:xfrm>
        </p:grpSpPr>
        <p:sp>
          <p:nvSpPr>
            <p:cNvPr id="48" name="Oval 47">
              <a:extLst>
                <a:ext uri="{FF2B5EF4-FFF2-40B4-BE49-F238E27FC236}">
                  <a16:creationId xmlns:a16="http://schemas.microsoft.com/office/drawing/2014/main" id="{014B6D1A-F55C-8541-A1CF-5E359962149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127">
              <a:extLst>
                <a:ext uri="{FF2B5EF4-FFF2-40B4-BE49-F238E27FC236}">
                  <a16:creationId xmlns:a16="http://schemas.microsoft.com/office/drawing/2014/main" id="{784898EA-50EE-8B4C-9CCF-DAC4A4AF6B2D}"/>
                </a:ext>
              </a:extLst>
            </p:cNvPr>
            <p:cNvGrpSpPr>
              <a:grpSpLocks noChangeAspect="1"/>
            </p:cNvGrpSpPr>
            <p:nvPr/>
          </p:nvGrpSpPr>
          <p:grpSpPr bwMode="auto">
            <a:xfrm>
              <a:off x="504077" y="277979"/>
              <a:ext cx="297981" cy="303734"/>
              <a:chOff x="2411" y="2088"/>
              <a:chExt cx="259" cy="264"/>
            </a:xfrm>
            <a:solidFill>
              <a:schemeClr val="bg1"/>
            </a:solidFill>
          </p:grpSpPr>
          <p:sp>
            <p:nvSpPr>
              <p:cNvPr id="50" name="Freeform 128">
                <a:extLst>
                  <a:ext uri="{FF2B5EF4-FFF2-40B4-BE49-F238E27FC236}">
                    <a16:creationId xmlns:a16="http://schemas.microsoft.com/office/drawing/2014/main" id="{DBAA557C-9D0E-0743-83E6-8D888931BE68}"/>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9">
                <a:extLst>
                  <a:ext uri="{FF2B5EF4-FFF2-40B4-BE49-F238E27FC236}">
                    <a16:creationId xmlns:a16="http://schemas.microsoft.com/office/drawing/2014/main" id="{E1DD93C0-3B9A-D646-9607-B35B4CDBC96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1" name="TextBox 40">
            <a:extLst>
              <a:ext uri="{FF2B5EF4-FFF2-40B4-BE49-F238E27FC236}">
                <a16:creationId xmlns:a16="http://schemas.microsoft.com/office/drawing/2014/main" id="{EEC6385B-C0CA-8949-8034-DD75D62B3C31}"/>
              </a:ext>
            </a:extLst>
          </p:cNvPr>
          <p:cNvSpPr txBox="1"/>
          <p:nvPr/>
        </p:nvSpPr>
        <p:spPr>
          <a:xfrm>
            <a:off x="6137362" y="2497115"/>
            <a:ext cx="16937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details about the incident</a:t>
            </a:r>
          </a:p>
        </p:txBody>
      </p:sp>
      <p:sp>
        <p:nvSpPr>
          <p:cNvPr id="52" name="TextBox 51">
            <a:extLst>
              <a:ext uri="{FF2B5EF4-FFF2-40B4-BE49-F238E27FC236}">
                <a16:creationId xmlns:a16="http://schemas.microsoft.com/office/drawing/2014/main" id="{D20C44BA-AB52-2B46-9CE8-7CB81827E252}"/>
              </a:ext>
            </a:extLst>
          </p:cNvPr>
          <p:cNvSpPr txBox="1"/>
          <p:nvPr/>
        </p:nvSpPr>
        <p:spPr>
          <a:xfrm>
            <a:off x="6137362" y="4627257"/>
            <a:ext cx="1879682" cy="904863"/>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 Teams channel to centrally manage communications on </a:t>
            </a:r>
            <a:br>
              <a:rPr lang="en-US" sz="1100">
                <a:solidFill>
                  <a:srgbClr val="939393"/>
                </a:solidFill>
              </a:rPr>
            </a:br>
            <a:r>
              <a:rPr lang="en-US" sz="1100">
                <a:solidFill>
                  <a:srgbClr val="939393"/>
                </a:solidFill>
              </a:rPr>
              <a:t>an incident</a:t>
            </a:r>
          </a:p>
        </p:txBody>
      </p:sp>
      <p:sp>
        <p:nvSpPr>
          <p:cNvPr id="39" name="TextBox 38">
            <a:extLst>
              <a:ext uri="{FF2B5EF4-FFF2-40B4-BE49-F238E27FC236}">
                <a16:creationId xmlns:a16="http://schemas.microsoft.com/office/drawing/2014/main" id="{1955BB18-0474-C442-BB3B-29926BB30B65}"/>
              </a:ext>
            </a:extLst>
          </p:cNvPr>
          <p:cNvSpPr txBox="1"/>
          <p:nvPr/>
        </p:nvSpPr>
        <p:spPr>
          <a:xfrm>
            <a:off x="6137362" y="1804637"/>
            <a:ext cx="1693757"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input form for users to report the incident</a:t>
            </a:r>
          </a:p>
        </p:txBody>
      </p:sp>
      <p:sp>
        <p:nvSpPr>
          <p:cNvPr id="43" name="TextBox 42">
            <a:extLst>
              <a:ext uri="{FF2B5EF4-FFF2-40B4-BE49-F238E27FC236}">
                <a16:creationId xmlns:a16="http://schemas.microsoft.com/office/drawing/2014/main" id="{0966CD1A-0A19-3E40-870D-090486B133F8}"/>
              </a:ext>
            </a:extLst>
          </p:cNvPr>
          <p:cNvSpPr txBox="1"/>
          <p:nvPr/>
        </p:nvSpPr>
        <p:spPr>
          <a:xfrm>
            <a:off x="6137362" y="3008208"/>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item in a SharePoint list for tracking</a:t>
            </a:r>
          </a:p>
        </p:txBody>
      </p:sp>
      <p:sp>
        <p:nvSpPr>
          <p:cNvPr id="45" name="TextBox 44">
            <a:extLst>
              <a:ext uri="{FF2B5EF4-FFF2-40B4-BE49-F238E27FC236}">
                <a16:creationId xmlns:a16="http://schemas.microsoft.com/office/drawing/2014/main" id="{A58FC86D-8F26-5A47-8C68-199C063B161A}"/>
              </a:ext>
            </a:extLst>
          </p:cNvPr>
          <p:cNvSpPr txBox="1"/>
          <p:nvPr/>
        </p:nvSpPr>
        <p:spPr>
          <a:xfrm>
            <a:off x="6137362" y="3597755"/>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Post a message to alert the incident management team</a:t>
            </a:r>
          </a:p>
        </p:txBody>
      </p:sp>
      <p:sp>
        <p:nvSpPr>
          <p:cNvPr id="36" name="Rectangle 35">
            <a:extLst>
              <a:ext uri="{FF2B5EF4-FFF2-40B4-BE49-F238E27FC236}">
                <a16:creationId xmlns:a16="http://schemas.microsoft.com/office/drawing/2014/main" id="{78782752-03AA-A44F-933F-5E3CAED9AD91}"/>
              </a:ext>
            </a:extLst>
          </p:cNvPr>
          <p:cNvSpPr/>
          <p:nvPr/>
        </p:nvSpPr>
        <p:spPr bwMode="auto">
          <a:xfrm>
            <a:off x="6150226" y="3755024"/>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744EB67D-C2F1-D642-A4BD-6EC540F78AEF}"/>
              </a:ext>
            </a:extLst>
          </p:cNvPr>
          <p:cNvSpPr/>
          <p:nvPr/>
        </p:nvSpPr>
        <p:spPr bwMode="auto">
          <a:xfrm>
            <a:off x="7961639" y="4098750"/>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FA3C7C3C-FDBD-0D41-BF48-7C4C8682B07A}"/>
              </a:ext>
            </a:extLst>
          </p:cNvPr>
          <p:cNvSpPr/>
          <p:nvPr/>
        </p:nvSpPr>
        <p:spPr bwMode="auto">
          <a:xfrm>
            <a:off x="6201074" y="4291982"/>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35851745"/>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F96239-313E-D04D-B39C-416090B8A7CB}"/>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a:extLst>
              <a:ext uri="{FF2B5EF4-FFF2-40B4-BE49-F238E27FC236}">
                <a16:creationId xmlns:a16="http://schemas.microsoft.com/office/drawing/2014/main" id="{73EABBAC-2C31-5140-85BF-D2B22452FF10}"/>
              </a:ext>
            </a:extLst>
          </p:cNvPr>
          <p:cNvSpPr txBox="1"/>
          <p:nvPr/>
        </p:nvSpPr>
        <p:spPr>
          <a:xfrm>
            <a:off x="469239" y="2049274"/>
            <a:ext cx="528261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Create a channel or team for managing incident lifecycle, then add automation to save time and stay focused.</a:t>
            </a:r>
          </a:p>
        </p:txBody>
      </p:sp>
      <p:sp>
        <p:nvSpPr>
          <p:cNvPr id="32" name="Rectangle 31">
            <a:extLst>
              <a:ext uri="{FF2B5EF4-FFF2-40B4-BE49-F238E27FC236}">
                <a16:creationId xmlns:a16="http://schemas.microsoft.com/office/drawing/2014/main" id="{39FC79F2-FFAD-2446-ADBD-AE7A4A2E7B5F}"/>
              </a:ext>
            </a:extLst>
          </p:cNvPr>
          <p:cNvSpPr/>
          <p:nvPr/>
        </p:nvSpPr>
        <p:spPr>
          <a:xfrm>
            <a:off x="469240" y="930765"/>
            <a:ext cx="4653344" cy="984885"/>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Resolve incidents within a Teams workspace</a:t>
            </a:r>
          </a:p>
        </p:txBody>
      </p:sp>
      <p:sp>
        <p:nvSpPr>
          <p:cNvPr id="33" name="TextBox 32">
            <a:extLst>
              <a:ext uri="{FF2B5EF4-FFF2-40B4-BE49-F238E27FC236}">
                <a16:creationId xmlns:a16="http://schemas.microsoft.com/office/drawing/2014/main" id="{92798457-6C21-DB44-8C8A-50F505BE1415}"/>
              </a:ext>
            </a:extLst>
          </p:cNvPr>
          <p:cNvSpPr txBox="1"/>
          <p:nvPr/>
        </p:nvSpPr>
        <p:spPr>
          <a:xfrm>
            <a:off x="469240" y="2858568"/>
            <a:ext cx="3705718" cy="2221121"/>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incident discussion channels in response to input forms, management alerts, data thresholds, security incidents, and more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notify incident owners if there is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no action within a specified period</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new process documents in a team for </a:t>
            </a:r>
            <a:br>
              <a:rPr lang="en-US" sz="1100">
                <a:latin typeface="Segoe UI" panose="020B0502040204020203" pitchFamily="34" charset="0"/>
                <a:cs typeface="Segoe UI" panose="020B0502040204020203" pitchFamily="34" charset="0"/>
              </a:rPr>
            </a:br>
            <a:r>
              <a:rPr lang="en-US" sz="1100">
                <a:latin typeface="Segoe UI" panose="020B0502040204020203" pitchFamily="34" charset="0"/>
                <a:cs typeface="Segoe UI" panose="020B0502040204020203" pitchFamily="34" charset="0"/>
              </a:rPr>
              <a:t>managing flow</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Handle the resolution and closing of an incident</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Automatically schedule follow-up postmortem briefings</a:t>
            </a:r>
          </a:p>
        </p:txBody>
      </p:sp>
      <p:pic>
        <p:nvPicPr>
          <p:cNvPr id="38" name="Picture 37">
            <a:extLst>
              <a:ext uri="{FF2B5EF4-FFF2-40B4-BE49-F238E27FC236}">
                <a16:creationId xmlns:a16="http://schemas.microsoft.com/office/drawing/2014/main" id="{8E081AAD-12FE-4A7F-ADAF-9E943B21EE49}"/>
              </a:ext>
            </a:extLst>
          </p:cNvPr>
          <p:cNvPicPr>
            <a:picLocks noChangeAspect="1"/>
          </p:cNvPicPr>
          <p:nvPr/>
        </p:nvPicPr>
        <p:blipFill>
          <a:blip r:embed="rId3"/>
          <a:stretch>
            <a:fillRect/>
          </a:stretch>
        </p:blipFill>
        <p:spPr>
          <a:xfrm>
            <a:off x="7961639" y="2007055"/>
            <a:ext cx="4153286" cy="3690684"/>
          </a:xfrm>
          <a:prstGeom prst="rect">
            <a:avLst/>
          </a:prstGeom>
        </p:spPr>
      </p:pic>
      <p:grpSp>
        <p:nvGrpSpPr>
          <p:cNvPr id="28" name="Group 27">
            <a:extLst>
              <a:ext uri="{FF2B5EF4-FFF2-40B4-BE49-F238E27FC236}">
                <a16:creationId xmlns:a16="http://schemas.microsoft.com/office/drawing/2014/main" id="{2A839B37-D14E-BC4D-ABEF-9257F4C57F4C}"/>
              </a:ext>
            </a:extLst>
          </p:cNvPr>
          <p:cNvGrpSpPr/>
          <p:nvPr/>
        </p:nvGrpSpPr>
        <p:grpSpPr>
          <a:xfrm>
            <a:off x="435772" y="197968"/>
            <a:ext cx="3863273" cy="453750"/>
            <a:chOff x="435772" y="197968"/>
            <a:chExt cx="3863273" cy="453750"/>
          </a:xfrm>
        </p:grpSpPr>
        <p:sp>
          <p:nvSpPr>
            <p:cNvPr id="29" name="Rounded Rectangle 28">
              <a:extLst>
                <a:ext uri="{FF2B5EF4-FFF2-40B4-BE49-F238E27FC236}">
                  <a16:creationId xmlns:a16="http://schemas.microsoft.com/office/drawing/2014/main" id="{B8CD7A73-8916-8947-A7F1-83555155BEAA}"/>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498F29F6-B3BA-9544-BF4A-95E9B5DD2BD9}"/>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46" name="Group 45">
            <a:extLst>
              <a:ext uri="{FF2B5EF4-FFF2-40B4-BE49-F238E27FC236}">
                <a16:creationId xmlns:a16="http://schemas.microsoft.com/office/drawing/2014/main" id="{E9791847-8815-BF46-A91D-ABAD37329CBC}"/>
              </a:ext>
            </a:extLst>
          </p:cNvPr>
          <p:cNvGrpSpPr/>
          <p:nvPr/>
        </p:nvGrpSpPr>
        <p:grpSpPr>
          <a:xfrm>
            <a:off x="435772" y="197968"/>
            <a:ext cx="452674" cy="452674"/>
            <a:chOff x="435772" y="197968"/>
            <a:chExt cx="452674" cy="452674"/>
          </a:xfrm>
        </p:grpSpPr>
        <p:sp>
          <p:nvSpPr>
            <p:cNvPr id="48" name="Oval 47">
              <a:extLst>
                <a:ext uri="{FF2B5EF4-FFF2-40B4-BE49-F238E27FC236}">
                  <a16:creationId xmlns:a16="http://schemas.microsoft.com/office/drawing/2014/main" id="{014B6D1A-F55C-8541-A1CF-5E3599621495}"/>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9" name="Group 127">
              <a:extLst>
                <a:ext uri="{FF2B5EF4-FFF2-40B4-BE49-F238E27FC236}">
                  <a16:creationId xmlns:a16="http://schemas.microsoft.com/office/drawing/2014/main" id="{784898EA-50EE-8B4C-9CCF-DAC4A4AF6B2D}"/>
                </a:ext>
              </a:extLst>
            </p:cNvPr>
            <p:cNvGrpSpPr>
              <a:grpSpLocks noChangeAspect="1"/>
            </p:cNvGrpSpPr>
            <p:nvPr/>
          </p:nvGrpSpPr>
          <p:grpSpPr bwMode="auto">
            <a:xfrm>
              <a:off x="504077" y="277979"/>
              <a:ext cx="297981" cy="303734"/>
              <a:chOff x="2411" y="2088"/>
              <a:chExt cx="259" cy="264"/>
            </a:xfrm>
            <a:solidFill>
              <a:schemeClr val="bg1"/>
            </a:solidFill>
          </p:grpSpPr>
          <p:sp>
            <p:nvSpPr>
              <p:cNvPr id="50" name="Freeform 128">
                <a:extLst>
                  <a:ext uri="{FF2B5EF4-FFF2-40B4-BE49-F238E27FC236}">
                    <a16:creationId xmlns:a16="http://schemas.microsoft.com/office/drawing/2014/main" id="{DBAA557C-9D0E-0743-83E6-8D888931BE68}"/>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9">
                <a:extLst>
                  <a:ext uri="{FF2B5EF4-FFF2-40B4-BE49-F238E27FC236}">
                    <a16:creationId xmlns:a16="http://schemas.microsoft.com/office/drawing/2014/main" id="{E1DD93C0-3B9A-D646-9607-B35B4CDBC96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1" name="TextBox 40">
            <a:extLst>
              <a:ext uri="{FF2B5EF4-FFF2-40B4-BE49-F238E27FC236}">
                <a16:creationId xmlns:a16="http://schemas.microsoft.com/office/drawing/2014/main" id="{EEC6385B-C0CA-8949-8034-DD75D62B3C31}"/>
              </a:ext>
            </a:extLst>
          </p:cNvPr>
          <p:cNvSpPr txBox="1"/>
          <p:nvPr/>
        </p:nvSpPr>
        <p:spPr>
          <a:xfrm>
            <a:off x="6137362" y="2497115"/>
            <a:ext cx="16937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Retrieve details about the incident</a:t>
            </a:r>
          </a:p>
        </p:txBody>
      </p:sp>
      <p:sp>
        <p:nvSpPr>
          <p:cNvPr id="52" name="TextBox 51">
            <a:extLst>
              <a:ext uri="{FF2B5EF4-FFF2-40B4-BE49-F238E27FC236}">
                <a16:creationId xmlns:a16="http://schemas.microsoft.com/office/drawing/2014/main" id="{D20C44BA-AB52-2B46-9CE8-7CB81827E252}"/>
              </a:ext>
            </a:extLst>
          </p:cNvPr>
          <p:cNvSpPr txBox="1"/>
          <p:nvPr/>
        </p:nvSpPr>
        <p:spPr>
          <a:xfrm>
            <a:off x="6137362" y="4627257"/>
            <a:ext cx="1879682" cy="904863"/>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 Teams channel to centrally manage communications on </a:t>
            </a:r>
            <a:br>
              <a:rPr lang="en-US" sz="1100">
                <a:solidFill>
                  <a:srgbClr val="939393"/>
                </a:solidFill>
              </a:rPr>
            </a:br>
            <a:r>
              <a:rPr lang="en-US" sz="1100">
                <a:solidFill>
                  <a:srgbClr val="939393"/>
                </a:solidFill>
              </a:rPr>
              <a:t>an incident</a:t>
            </a:r>
          </a:p>
        </p:txBody>
      </p:sp>
      <p:sp>
        <p:nvSpPr>
          <p:cNvPr id="39" name="TextBox 38">
            <a:extLst>
              <a:ext uri="{FF2B5EF4-FFF2-40B4-BE49-F238E27FC236}">
                <a16:creationId xmlns:a16="http://schemas.microsoft.com/office/drawing/2014/main" id="{1955BB18-0474-C442-BB3B-29926BB30B65}"/>
              </a:ext>
            </a:extLst>
          </p:cNvPr>
          <p:cNvSpPr txBox="1"/>
          <p:nvPr/>
        </p:nvSpPr>
        <p:spPr>
          <a:xfrm>
            <a:off x="6137362" y="1804637"/>
            <a:ext cx="1693757"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input form for users to report the incident</a:t>
            </a:r>
          </a:p>
        </p:txBody>
      </p:sp>
      <p:sp>
        <p:nvSpPr>
          <p:cNvPr id="43" name="TextBox 42">
            <a:extLst>
              <a:ext uri="{FF2B5EF4-FFF2-40B4-BE49-F238E27FC236}">
                <a16:creationId xmlns:a16="http://schemas.microsoft.com/office/drawing/2014/main" id="{0966CD1A-0A19-3E40-870D-090486B133F8}"/>
              </a:ext>
            </a:extLst>
          </p:cNvPr>
          <p:cNvSpPr txBox="1"/>
          <p:nvPr/>
        </p:nvSpPr>
        <p:spPr>
          <a:xfrm>
            <a:off x="6137362" y="3008208"/>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Create an item in a SharePoint list for tracking</a:t>
            </a:r>
          </a:p>
        </p:txBody>
      </p:sp>
      <p:sp>
        <p:nvSpPr>
          <p:cNvPr id="45" name="TextBox 44">
            <a:extLst>
              <a:ext uri="{FF2B5EF4-FFF2-40B4-BE49-F238E27FC236}">
                <a16:creationId xmlns:a16="http://schemas.microsoft.com/office/drawing/2014/main" id="{A58FC86D-8F26-5A47-8C68-199C063B161A}"/>
              </a:ext>
            </a:extLst>
          </p:cNvPr>
          <p:cNvSpPr txBox="1"/>
          <p:nvPr/>
        </p:nvSpPr>
        <p:spPr>
          <a:xfrm>
            <a:off x="6137362" y="3597755"/>
            <a:ext cx="1747201" cy="75251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Post a message to alert the incident management team</a:t>
            </a:r>
          </a:p>
        </p:txBody>
      </p:sp>
      <p:sp>
        <p:nvSpPr>
          <p:cNvPr id="36" name="Rectangle 35">
            <a:extLst>
              <a:ext uri="{FF2B5EF4-FFF2-40B4-BE49-F238E27FC236}">
                <a16:creationId xmlns:a16="http://schemas.microsoft.com/office/drawing/2014/main" id="{78782752-03AA-A44F-933F-5E3CAED9AD91}"/>
              </a:ext>
            </a:extLst>
          </p:cNvPr>
          <p:cNvSpPr/>
          <p:nvPr/>
        </p:nvSpPr>
        <p:spPr bwMode="auto">
          <a:xfrm>
            <a:off x="6150226" y="4788595"/>
            <a:ext cx="45719" cy="570441"/>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E0C7A3F2-FA4C-964D-9B5E-989AB0C81016}"/>
              </a:ext>
            </a:extLst>
          </p:cNvPr>
          <p:cNvSpPr/>
          <p:nvPr/>
        </p:nvSpPr>
        <p:spPr bwMode="auto">
          <a:xfrm>
            <a:off x="7961639" y="5596568"/>
            <a:ext cx="4230362" cy="4759325"/>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76D6148F-5531-1644-A31D-E0D23B056035}"/>
              </a:ext>
            </a:extLst>
          </p:cNvPr>
          <p:cNvSpPr/>
          <p:nvPr/>
        </p:nvSpPr>
        <p:spPr bwMode="auto">
          <a:xfrm>
            <a:off x="6201074" y="5789800"/>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64683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44D48E-B8E5-664F-B185-5EBA7D884C5D}"/>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465CB5D-404D-FB4B-9ECE-E0B48C0DB885}"/>
              </a:ext>
            </a:extLst>
          </p:cNvPr>
          <p:cNvSpPr/>
          <p:nvPr/>
        </p:nvSpPr>
        <p:spPr bwMode="auto">
          <a:xfrm>
            <a:off x="6150226" y="1634583"/>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B6AA2AE8-2EB7-F445-830D-0C9CBDF7C758}"/>
              </a:ext>
            </a:extLst>
          </p:cNvPr>
          <p:cNvSpPr txBox="1"/>
          <p:nvPr/>
        </p:nvSpPr>
        <p:spPr>
          <a:xfrm>
            <a:off x="6137362" y="1548605"/>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Update the team when new assets are added</a:t>
            </a:r>
          </a:p>
        </p:txBody>
      </p:sp>
      <p:pic>
        <p:nvPicPr>
          <p:cNvPr id="3" name="Picture 2">
            <a:extLst>
              <a:ext uri="{FF2B5EF4-FFF2-40B4-BE49-F238E27FC236}">
                <a16:creationId xmlns:a16="http://schemas.microsoft.com/office/drawing/2014/main" id="{AE65AF4F-44D4-42C3-9FAC-C21D6DA72D34}"/>
              </a:ext>
            </a:extLst>
          </p:cNvPr>
          <p:cNvPicPr>
            <a:picLocks noChangeAspect="1"/>
          </p:cNvPicPr>
          <p:nvPr/>
        </p:nvPicPr>
        <p:blipFill>
          <a:blip r:embed="rId3"/>
          <a:stretch>
            <a:fillRect/>
          </a:stretch>
        </p:blipFill>
        <p:spPr>
          <a:xfrm>
            <a:off x="7813019" y="1719072"/>
            <a:ext cx="4313451" cy="5138927"/>
          </a:xfrm>
          <a:prstGeom prst="rect">
            <a:avLst/>
          </a:prstGeom>
        </p:spPr>
      </p:pic>
      <p:grpSp>
        <p:nvGrpSpPr>
          <p:cNvPr id="27" name="Group 26">
            <a:extLst>
              <a:ext uri="{FF2B5EF4-FFF2-40B4-BE49-F238E27FC236}">
                <a16:creationId xmlns:a16="http://schemas.microsoft.com/office/drawing/2014/main" id="{AEBFAEE0-10AC-C946-87FF-AD90DCF7F51E}"/>
              </a:ext>
            </a:extLst>
          </p:cNvPr>
          <p:cNvGrpSpPr/>
          <p:nvPr/>
        </p:nvGrpSpPr>
        <p:grpSpPr>
          <a:xfrm>
            <a:off x="435772" y="197968"/>
            <a:ext cx="3863273" cy="453750"/>
            <a:chOff x="435772" y="197968"/>
            <a:chExt cx="3863273" cy="453750"/>
          </a:xfrm>
        </p:grpSpPr>
        <p:sp>
          <p:nvSpPr>
            <p:cNvPr id="28" name="Rounded Rectangle 27">
              <a:extLst>
                <a:ext uri="{FF2B5EF4-FFF2-40B4-BE49-F238E27FC236}">
                  <a16:creationId xmlns:a16="http://schemas.microsoft.com/office/drawing/2014/main" id="{75BDFA75-E3B0-0946-8233-86B5CDAF25CF}"/>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3">
              <a:extLst>
                <a:ext uri="{FF2B5EF4-FFF2-40B4-BE49-F238E27FC236}">
                  <a16:creationId xmlns:a16="http://schemas.microsoft.com/office/drawing/2014/main" id="{2D0A0538-ECC8-2744-A860-4D0006A4E1AB}"/>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0" name="Group 29">
            <a:extLst>
              <a:ext uri="{FF2B5EF4-FFF2-40B4-BE49-F238E27FC236}">
                <a16:creationId xmlns:a16="http://schemas.microsoft.com/office/drawing/2014/main" id="{DC3FE30D-1DFA-1841-ACFE-D39A814650CE}"/>
              </a:ext>
            </a:extLst>
          </p:cNvPr>
          <p:cNvGrpSpPr/>
          <p:nvPr/>
        </p:nvGrpSpPr>
        <p:grpSpPr>
          <a:xfrm>
            <a:off x="435772" y="197968"/>
            <a:ext cx="452674" cy="452674"/>
            <a:chOff x="435772" y="197968"/>
            <a:chExt cx="452674" cy="452674"/>
          </a:xfrm>
        </p:grpSpPr>
        <p:sp>
          <p:nvSpPr>
            <p:cNvPr id="31" name="Oval 30">
              <a:extLst>
                <a:ext uri="{FF2B5EF4-FFF2-40B4-BE49-F238E27FC236}">
                  <a16:creationId xmlns:a16="http://schemas.microsoft.com/office/drawing/2014/main" id="{20CEBD27-AEAB-5D46-96C2-5736C2FB77FE}"/>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127">
              <a:extLst>
                <a:ext uri="{FF2B5EF4-FFF2-40B4-BE49-F238E27FC236}">
                  <a16:creationId xmlns:a16="http://schemas.microsoft.com/office/drawing/2014/main" id="{6DF3580C-1EC8-E148-BAA0-2DF3859A453B}"/>
                </a:ext>
              </a:extLst>
            </p:cNvPr>
            <p:cNvGrpSpPr>
              <a:grpSpLocks noChangeAspect="1"/>
            </p:cNvGrpSpPr>
            <p:nvPr/>
          </p:nvGrpSpPr>
          <p:grpSpPr bwMode="auto">
            <a:xfrm>
              <a:off x="504077" y="277979"/>
              <a:ext cx="297981" cy="303734"/>
              <a:chOff x="2411" y="2088"/>
              <a:chExt cx="259" cy="264"/>
            </a:xfrm>
            <a:solidFill>
              <a:schemeClr val="bg1"/>
            </a:solidFill>
          </p:grpSpPr>
          <p:sp>
            <p:nvSpPr>
              <p:cNvPr id="33" name="Freeform 128">
                <a:extLst>
                  <a:ext uri="{FF2B5EF4-FFF2-40B4-BE49-F238E27FC236}">
                    <a16:creationId xmlns:a16="http://schemas.microsoft.com/office/drawing/2014/main" id="{093CAA48-C7F2-6343-B5B0-920838DE8BE7}"/>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29">
                <a:extLst>
                  <a:ext uri="{FF2B5EF4-FFF2-40B4-BE49-F238E27FC236}">
                    <a16:creationId xmlns:a16="http://schemas.microsoft.com/office/drawing/2014/main" id="{3D6A8BC4-32B6-2D4C-8EAE-FF93F576A03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TextBox 22">
            <a:extLst>
              <a:ext uri="{FF2B5EF4-FFF2-40B4-BE49-F238E27FC236}">
                <a16:creationId xmlns:a16="http://schemas.microsoft.com/office/drawing/2014/main" id="{49FBC39D-4930-7141-B983-9B94EDE8AF81}"/>
              </a:ext>
            </a:extLst>
          </p:cNvPr>
          <p:cNvSpPr txBox="1"/>
          <p:nvPr/>
        </p:nvSpPr>
        <p:spPr>
          <a:xfrm>
            <a:off x="469239" y="1628213"/>
            <a:ext cx="5088125"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Use a team workspace to manage the lifecycle of critical documents in your organization, then add automation to save time and stay focused.</a:t>
            </a:r>
          </a:p>
        </p:txBody>
      </p:sp>
      <p:sp>
        <p:nvSpPr>
          <p:cNvPr id="24" name="Rectangle 23">
            <a:extLst>
              <a:ext uri="{FF2B5EF4-FFF2-40B4-BE49-F238E27FC236}">
                <a16:creationId xmlns:a16="http://schemas.microsoft.com/office/drawing/2014/main" id="{D5B592DB-D302-9E47-BC6F-8274C27271B4}"/>
              </a:ext>
            </a:extLst>
          </p:cNvPr>
          <p:cNvSpPr/>
          <p:nvPr/>
        </p:nvSpPr>
        <p:spPr>
          <a:xfrm>
            <a:off x="469240" y="930765"/>
            <a:ext cx="5272744" cy="492443"/>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Manage a contract lifecycle</a:t>
            </a:r>
          </a:p>
        </p:txBody>
      </p:sp>
      <p:sp>
        <p:nvSpPr>
          <p:cNvPr id="25" name="TextBox 24">
            <a:extLst>
              <a:ext uri="{FF2B5EF4-FFF2-40B4-BE49-F238E27FC236}">
                <a16:creationId xmlns:a16="http://schemas.microsoft.com/office/drawing/2014/main" id="{23237334-6C45-2E4B-A86B-4EB2A5F9DF23}"/>
              </a:ext>
            </a:extLst>
          </p:cNvPr>
          <p:cNvSpPr txBox="1"/>
          <p:nvPr/>
        </p:nvSpPr>
        <p:spPr>
          <a:xfrm>
            <a:off x="469239" y="2655559"/>
            <a:ext cx="3829805" cy="171329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approvals for every stage of the document lifecycle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Move documents to different folders for different stages of the process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out documents for e-signatures via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Use tools like OneNote for brainstorming contract details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Keep team members in the loop</a:t>
            </a:r>
          </a:p>
        </p:txBody>
      </p:sp>
      <p:sp>
        <p:nvSpPr>
          <p:cNvPr id="42" name="TextBox 41">
            <a:extLst>
              <a:ext uri="{FF2B5EF4-FFF2-40B4-BE49-F238E27FC236}">
                <a16:creationId xmlns:a16="http://schemas.microsoft.com/office/drawing/2014/main" id="{903935AC-20A2-CF49-9D4A-C52F8DC3A985}"/>
              </a:ext>
            </a:extLst>
          </p:cNvPr>
          <p:cNvSpPr txBox="1"/>
          <p:nvPr/>
        </p:nvSpPr>
        <p:spPr>
          <a:xfrm>
            <a:off x="6137362" y="2174907"/>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Kick off a quick approval process</a:t>
            </a:r>
          </a:p>
        </p:txBody>
      </p:sp>
      <p:sp>
        <p:nvSpPr>
          <p:cNvPr id="43" name="TextBox 42">
            <a:extLst>
              <a:ext uri="{FF2B5EF4-FFF2-40B4-BE49-F238E27FC236}">
                <a16:creationId xmlns:a16="http://schemas.microsoft.com/office/drawing/2014/main" id="{FCB52544-371C-0E43-AA4C-838DE8380ED4}"/>
              </a:ext>
            </a:extLst>
          </p:cNvPr>
          <p:cNvSpPr txBox="1"/>
          <p:nvPr/>
        </p:nvSpPr>
        <p:spPr>
          <a:xfrm>
            <a:off x="6137362" y="2787597"/>
            <a:ext cx="16756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Notify the team when approved</a:t>
            </a:r>
          </a:p>
        </p:txBody>
      </p:sp>
      <p:sp>
        <p:nvSpPr>
          <p:cNvPr id="44" name="Rectangle 43">
            <a:extLst>
              <a:ext uri="{FF2B5EF4-FFF2-40B4-BE49-F238E27FC236}">
                <a16:creationId xmlns:a16="http://schemas.microsoft.com/office/drawing/2014/main" id="{CBC9D992-4580-2245-BAEC-A1EC708BC735}"/>
              </a:ext>
            </a:extLst>
          </p:cNvPr>
          <p:cNvSpPr/>
          <p:nvPr/>
        </p:nvSpPr>
        <p:spPr bwMode="auto">
          <a:xfrm>
            <a:off x="7813019" y="2077734"/>
            <a:ext cx="4378982" cy="4780266"/>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843A4C38-561D-974B-9424-8A8425F0C6EB}"/>
              </a:ext>
            </a:extLst>
          </p:cNvPr>
          <p:cNvSpPr/>
          <p:nvPr/>
        </p:nvSpPr>
        <p:spPr bwMode="auto">
          <a:xfrm>
            <a:off x="6201074" y="2148769"/>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46564767"/>
      </p:ext>
    </p:extLst>
  </p:cSld>
  <p:clrMapOvr>
    <a:masterClrMapping/>
  </p:clrMapOvr>
  <mc:AlternateContent xmlns:mc="http://schemas.openxmlformats.org/markup-compatibility/2006" xmlns:p14="http://schemas.microsoft.com/office/powerpoint/2010/main">
    <mc:Choice Requires="p14">
      <p:transition spd="med" p14:dur="700" advClick="0" advTm="500">
        <p:fade/>
      </p:transition>
    </mc:Choice>
    <mc:Fallback xmlns="">
      <p:transition spd="med" advClick="0" advTm="5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44D48E-B8E5-664F-B185-5EBA7D884C5D}"/>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465CB5D-404D-FB4B-9ECE-E0B48C0DB885}"/>
              </a:ext>
            </a:extLst>
          </p:cNvPr>
          <p:cNvSpPr/>
          <p:nvPr/>
        </p:nvSpPr>
        <p:spPr bwMode="auto">
          <a:xfrm>
            <a:off x="6150226" y="2260885"/>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B6AA2AE8-2EB7-F445-830D-0C9CBDF7C758}"/>
              </a:ext>
            </a:extLst>
          </p:cNvPr>
          <p:cNvSpPr txBox="1"/>
          <p:nvPr/>
        </p:nvSpPr>
        <p:spPr>
          <a:xfrm>
            <a:off x="6137362" y="1548605"/>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Update the team when new assets are added</a:t>
            </a:r>
          </a:p>
        </p:txBody>
      </p:sp>
      <p:pic>
        <p:nvPicPr>
          <p:cNvPr id="3" name="Picture 2">
            <a:extLst>
              <a:ext uri="{FF2B5EF4-FFF2-40B4-BE49-F238E27FC236}">
                <a16:creationId xmlns:a16="http://schemas.microsoft.com/office/drawing/2014/main" id="{AE65AF4F-44D4-42C3-9FAC-C21D6DA72D34}"/>
              </a:ext>
            </a:extLst>
          </p:cNvPr>
          <p:cNvPicPr>
            <a:picLocks noChangeAspect="1"/>
          </p:cNvPicPr>
          <p:nvPr/>
        </p:nvPicPr>
        <p:blipFill>
          <a:blip r:embed="rId3"/>
          <a:stretch>
            <a:fillRect/>
          </a:stretch>
        </p:blipFill>
        <p:spPr>
          <a:xfrm>
            <a:off x="7813019" y="1719072"/>
            <a:ext cx="4313451" cy="5138927"/>
          </a:xfrm>
          <a:prstGeom prst="rect">
            <a:avLst/>
          </a:prstGeom>
        </p:spPr>
      </p:pic>
      <p:grpSp>
        <p:nvGrpSpPr>
          <p:cNvPr id="27" name="Group 26">
            <a:extLst>
              <a:ext uri="{FF2B5EF4-FFF2-40B4-BE49-F238E27FC236}">
                <a16:creationId xmlns:a16="http://schemas.microsoft.com/office/drawing/2014/main" id="{AEBFAEE0-10AC-C946-87FF-AD90DCF7F51E}"/>
              </a:ext>
            </a:extLst>
          </p:cNvPr>
          <p:cNvGrpSpPr/>
          <p:nvPr/>
        </p:nvGrpSpPr>
        <p:grpSpPr>
          <a:xfrm>
            <a:off x="435772" y="197968"/>
            <a:ext cx="3863273" cy="453750"/>
            <a:chOff x="435772" y="197968"/>
            <a:chExt cx="3863273" cy="453750"/>
          </a:xfrm>
        </p:grpSpPr>
        <p:sp>
          <p:nvSpPr>
            <p:cNvPr id="28" name="Rounded Rectangle 27">
              <a:extLst>
                <a:ext uri="{FF2B5EF4-FFF2-40B4-BE49-F238E27FC236}">
                  <a16:creationId xmlns:a16="http://schemas.microsoft.com/office/drawing/2014/main" id="{75BDFA75-E3B0-0946-8233-86B5CDAF25CF}"/>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3">
              <a:extLst>
                <a:ext uri="{FF2B5EF4-FFF2-40B4-BE49-F238E27FC236}">
                  <a16:creationId xmlns:a16="http://schemas.microsoft.com/office/drawing/2014/main" id="{2D0A0538-ECC8-2744-A860-4D0006A4E1AB}"/>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0" name="Group 29">
            <a:extLst>
              <a:ext uri="{FF2B5EF4-FFF2-40B4-BE49-F238E27FC236}">
                <a16:creationId xmlns:a16="http://schemas.microsoft.com/office/drawing/2014/main" id="{DC3FE30D-1DFA-1841-ACFE-D39A814650CE}"/>
              </a:ext>
            </a:extLst>
          </p:cNvPr>
          <p:cNvGrpSpPr/>
          <p:nvPr/>
        </p:nvGrpSpPr>
        <p:grpSpPr>
          <a:xfrm>
            <a:off x="435772" y="197968"/>
            <a:ext cx="452674" cy="452674"/>
            <a:chOff x="435772" y="197968"/>
            <a:chExt cx="452674" cy="452674"/>
          </a:xfrm>
        </p:grpSpPr>
        <p:sp>
          <p:nvSpPr>
            <p:cNvPr id="31" name="Oval 30">
              <a:extLst>
                <a:ext uri="{FF2B5EF4-FFF2-40B4-BE49-F238E27FC236}">
                  <a16:creationId xmlns:a16="http://schemas.microsoft.com/office/drawing/2014/main" id="{20CEBD27-AEAB-5D46-96C2-5736C2FB77FE}"/>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127">
              <a:extLst>
                <a:ext uri="{FF2B5EF4-FFF2-40B4-BE49-F238E27FC236}">
                  <a16:creationId xmlns:a16="http://schemas.microsoft.com/office/drawing/2014/main" id="{6DF3580C-1EC8-E148-BAA0-2DF3859A453B}"/>
                </a:ext>
              </a:extLst>
            </p:cNvPr>
            <p:cNvGrpSpPr>
              <a:grpSpLocks noChangeAspect="1"/>
            </p:cNvGrpSpPr>
            <p:nvPr/>
          </p:nvGrpSpPr>
          <p:grpSpPr bwMode="auto">
            <a:xfrm>
              <a:off x="504077" y="277979"/>
              <a:ext cx="297981" cy="303734"/>
              <a:chOff x="2411" y="2088"/>
              <a:chExt cx="259" cy="264"/>
            </a:xfrm>
            <a:solidFill>
              <a:schemeClr val="bg1"/>
            </a:solidFill>
          </p:grpSpPr>
          <p:sp>
            <p:nvSpPr>
              <p:cNvPr id="33" name="Freeform 128">
                <a:extLst>
                  <a:ext uri="{FF2B5EF4-FFF2-40B4-BE49-F238E27FC236}">
                    <a16:creationId xmlns:a16="http://schemas.microsoft.com/office/drawing/2014/main" id="{093CAA48-C7F2-6343-B5B0-920838DE8BE7}"/>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29">
                <a:extLst>
                  <a:ext uri="{FF2B5EF4-FFF2-40B4-BE49-F238E27FC236}">
                    <a16:creationId xmlns:a16="http://schemas.microsoft.com/office/drawing/2014/main" id="{3D6A8BC4-32B6-2D4C-8EAE-FF93F576A03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TextBox 22">
            <a:extLst>
              <a:ext uri="{FF2B5EF4-FFF2-40B4-BE49-F238E27FC236}">
                <a16:creationId xmlns:a16="http://schemas.microsoft.com/office/drawing/2014/main" id="{49FBC39D-4930-7141-B983-9B94EDE8AF81}"/>
              </a:ext>
            </a:extLst>
          </p:cNvPr>
          <p:cNvSpPr txBox="1"/>
          <p:nvPr/>
        </p:nvSpPr>
        <p:spPr>
          <a:xfrm>
            <a:off x="469239" y="1628213"/>
            <a:ext cx="5088125"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Use a team workspace to manage the lifecycle of critical documents in your organization, then add automation to save time and stay focused.</a:t>
            </a:r>
          </a:p>
        </p:txBody>
      </p:sp>
      <p:sp>
        <p:nvSpPr>
          <p:cNvPr id="24" name="Rectangle 23">
            <a:extLst>
              <a:ext uri="{FF2B5EF4-FFF2-40B4-BE49-F238E27FC236}">
                <a16:creationId xmlns:a16="http://schemas.microsoft.com/office/drawing/2014/main" id="{D5B592DB-D302-9E47-BC6F-8274C27271B4}"/>
              </a:ext>
            </a:extLst>
          </p:cNvPr>
          <p:cNvSpPr/>
          <p:nvPr/>
        </p:nvSpPr>
        <p:spPr>
          <a:xfrm>
            <a:off x="469240" y="930765"/>
            <a:ext cx="5272744" cy="492443"/>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Manage a contract lifecycle</a:t>
            </a:r>
          </a:p>
        </p:txBody>
      </p:sp>
      <p:sp>
        <p:nvSpPr>
          <p:cNvPr id="25" name="TextBox 24">
            <a:extLst>
              <a:ext uri="{FF2B5EF4-FFF2-40B4-BE49-F238E27FC236}">
                <a16:creationId xmlns:a16="http://schemas.microsoft.com/office/drawing/2014/main" id="{23237334-6C45-2E4B-A86B-4EB2A5F9DF23}"/>
              </a:ext>
            </a:extLst>
          </p:cNvPr>
          <p:cNvSpPr txBox="1"/>
          <p:nvPr/>
        </p:nvSpPr>
        <p:spPr>
          <a:xfrm>
            <a:off x="469239" y="2655559"/>
            <a:ext cx="3829805" cy="171329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approvals for every stage of the document lifecycle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Move documents to different folders for different stages of the process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out documents for e-signatures via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Use tools like OneNote for brainstorming contract details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Keep team members in the loop</a:t>
            </a:r>
          </a:p>
        </p:txBody>
      </p:sp>
      <p:sp>
        <p:nvSpPr>
          <p:cNvPr id="42" name="TextBox 41">
            <a:extLst>
              <a:ext uri="{FF2B5EF4-FFF2-40B4-BE49-F238E27FC236}">
                <a16:creationId xmlns:a16="http://schemas.microsoft.com/office/drawing/2014/main" id="{903935AC-20A2-CF49-9D4A-C52F8DC3A985}"/>
              </a:ext>
            </a:extLst>
          </p:cNvPr>
          <p:cNvSpPr txBox="1"/>
          <p:nvPr/>
        </p:nvSpPr>
        <p:spPr>
          <a:xfrm>
            <a:off x="6137362" y="2174907"/>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Kick off a quick approval process</a:t>
            </a:r>
          </a:p>
        </p:txBody>
      </p:sp>
      <p:sp>
        <p:nvSpPr>
          <p:cNvPr id="43" name="TextBox 42">
            <a:extLst>
              <a:ext uri="{FF2B5EF4-FFF2-40B4-BE49-F238E27FC236}">
                <a16:creationId xmlns:a16="http://schemas.microsoft.com/office/drawing/2014/main" id="{FCB52544-371C-0E43-AA4C-838DE8380ED4}"/>
              </a:ext>
            </a:extLst>
          </p:cNvPr>
          <p:cNvSpPr txBox="1"/>
          <p:nvPr/>
        </p:nvSpPr>
        <p:spPr>
          <a:xfrm>
            <a:off x="6137362" y="2787597"/>
            <a:ext cx="16756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Notify the team when approved</a:t>
            </a:r>
          </a:p>
        </p:txBody>
      </p:sp>
      <p:sp>
        <p:nvSpPr>
          <p:cNvPr id="44" name="Rectangle 43">
            <a:extLst>
              <a:ext uri="{FF2B5EF4-FFF2-40B4-BE49-F238E27FC236}">
                <a16:creationId xmlns:a16="http://schemas.microsoft.com/office/drawing/2014/main" id="{CBC9D992-4580-2245-BAEC-A1EC708BC735}"/>
              </a:ext>
            </a:extLst>
          </p:cNvPr>
          <p:cNvSpPr/>
          <p:nvPr/>
        </p:nvSpPr>
        <p:spPr bwMode="auto">
          <a:xfrm>
            <a:off x="7813019" y="2655559"/>
            <a:ext cx="4378982" cy="4780266"/>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843A4C38-561D-974B-9424-8A8425F0C6EB}"/>
              </a:ext>
            </a:extLst>
          </p:cNvPr>
          <p:cNvSpPr/>
          <p:nvPr/>
        </p:nvSpPr>
        <p:spPr bwMode="auto">
          <a:xfrm>
            <a:off x="6201074" y="2726594"/>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64669818"/>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44D48E-B8E5-664F-B185-5EBA7D884C5D}"/>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465CB5D-404D-FB4B-9ECE-E0B48C0DB885}"/>
              </a:ext>
            </a:extLst>
          </p:cNvPr>
          <p:cNvSpPr/>
          <p:nvPr/>
        </p:nvSpPr>
        <p:spPr bwMode="auto">
          <a:xfrm>
            <a:off x="6150226" y="2873575"/>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B6AA2AE8-2EB7-F445-830D-0C9CBDF7C758}"/>
              </a:ext>
            </a:extLst>
          </p:cNvPr>
          <p:cNvSpPr txBox="1"/>
          <p:nvPr/>
        </p:nvSpPr>
        <p:spPr>
          <a:xfrm>
            <a:off x="6137362" y="1548605"/>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Update the team when new assets are added</a:t>
            </a:r>
          </a:p>
        </p:txBody>
      </p:sp>
      <p:pic>
        <p:nvPicPr>
          <p:cNvPr id="3" name="Picture 2">
            <a:extLst>
              <a:ext uri="{FF2B5EF4-FFF2-40B4-BE49-F238E27FC236}">
                <a16:creationId xmlns:a16="http://schemas.microsoft.com/office/drawing/2014/main" id="{AE65AF4F-44D4-42C3-9FAC-C21D6DA72D34}"/>
              </a:ext>
            </a:extLst>
          </p:cNvPr>
          <p:cNvPicPr>
            <a:picLocks noChangeAspect="1"/>
          </p:cNvPicPr>
          <p:nvPr/>
        </p:nvPicPr>
        <p:blipFill>
          <a:blip r:embed="rId3"/>
          <a:stretch>
            <a:fillRect/>
          </a:stretch>
        </p:blipFill>
        <p:spPr>
          <a:xfrm>
            <a:off x="7813019" y="1719072"/>
            <a:ext cx="4313451" cy="5138927"/>
          </a:xfrm>
          <a:prstGeom prst="rect">
            <a:avLst/>
          </a:prstGeom>
        </p:spPr>
      </p:pic>
      <p:grpSp>
        <p:nvGrpSpPr>
          <p:cNvPr id="27" name="Group 26">
            <a:extLst>
              <a:ext uri="{FF2B5EF4-FFF2-40B4-BE49-F238E27FC236}">
                <a16:creationId xmlns:a16="http://schemas.microsoft.com/office/drawing/2014/main" id="{AEBFAEE0-10AC-C946-87FF-AD90DCF7F51E}"/>
              </a:ext>
            </a:extLst>
          </p:cNvPr>
          <p:cNvGrpSpPr/>
          <p:nvPr/>
        </p:nvGrpSpPr>
        <p:grpSpPr>
          <a:xfrm>
            <a:off x="435772" y="197968"/>
            <a:ext cx="3863273" cy="453750"/>
            <a:chOff x="435772" y="197968"/>
            <a:chExt cx="3863273" cy="453750"/>
          </a:xfrm>
        </p:grpSpPr>
        <p:sp>
          <p:nvSpPr>
            <p:cNvPr id="28" name="Rounded Rectangle 27">
              <a:extLst>
                <a:ext uri="{FF2B5EF4-FFF2-40B4-BE49-F238E27FC236}">
                  <a16:creationId xmlns:a16="http://schemas.microsoft.com/office/drawing/2014/main" id="{75BDFA75-E3B0-0946-8233-86B5CDAF25CF}"/>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3">
              <a:extLst>
                <a:ext uri="{FF2B5EF4-FFF2-40B4-BE49-F238E27FC236}">
                  <a16:creationId xmlns:a16="http://schemas.microsoft.com/office/drawing/2014/main" id="{2D0A0538-ECC8-2744-A860-4D0006A4E1AB}"/>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0" name="Group 29">
            <a:extLst>
              <a:ext uri="{FF2B5EF4-FFF2-40B4-BE49-F238E27FC236}">
                <a16:creationId xmlns:a16="http://schemas.microsoft.com/office/drawing/2014/main" id="{DC3FE30D-1DFA-1841-ACFE-D39A814650CE}"/>
              </a:ext>
            </a:extLst>
          </p:cNvPr>
          <p:cNvGrpSpPr/>
          <p:nvPr/>
        </p:nvGrpSpPr>
        <p:grpSpPr>
          <a:xfrm>
            <a:off x="435772" y="197968"/>
            <a:ext cx="452674" cy="452674"/>
            <a:chOff x="435772" y="197968"/>
            <a:chExt cx="452674" cy="452674"/>
          </a:xfrm>
        </p:grpSpPr>
        <p:sp>
          <p:nvSpPr>
            <p:cNvPr id="31" name="Oval 30">
              <a:extLst>
                <a:ext uri="{FF2B5EF4-FFF2-40B4-BE49-F238E27FC236}">
                  <a16:creationId xmlns:a16="http://schemas.microsoft.com/office/drawing/2014/main" id="{20CEBD27-AEAB-5D46-96C2-5736C2FB77FE}"/>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127">
              <a:extLst>
                <a:ext uri="{FF2B5EF4-FFF2-40B4-BE49-F238E27FC236}">
                  <a16:creationId xmlns:a16="http://schemas.microsoft.com/office/drawing/2014/main" id="{6DF3580C-1EC8-E148-BAA0-2DF3859A453B}"/>
                </a:ext>
              </a:extLst>
            </p:cNvPr>
            <p:cNvGrpSpPr>
              <a:grpSpLocks noChangeAspect="1"/>
            </p:cNvGrpSpPr>
            <p:nvPr/>
          </p:nvGrpSpPr>
          <p:grpSpPr bwMode="auto">
            <a:xfrm>
              <a:off x="504077" y="277979"/>
              <a:ext cx="297981" cy="303734"/>
              <a:chOff x="2411" y="2088"/>
              <a:chExt cx="259" cy="264"/>
            </a:xfrm>
            <a:solidFill>
              <a:schemeClr val="bg1"/>
            </a:solidFill>
          </p:grpSpPr>
          <p:sp>
            <p:nvSpPr>
              <p:cNvPr id="33" name="Freeform 128">
                <a:extLst>
                  <a:ext uri="{FF2B5EF4-FFF2-40B4-BE49-F238E27FC236}">
                    <a16:creationId xmlns:a16="http://schemas.microsoft.com/office/drawing/2014/main" id="{093CAA48-C7F2-6343-B5B0-920838DE8BE7}"/>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29">
                <a:extLst>
                  <a:ext uri="{FF2B5EF4-FFF2-40B4-BE49-F238E27FC236}">
                    <a16:creationId xmlns:a16="http://schemas.microsoft.com/office/drawing/2014/main" id="{3D6A8BC4-32B6-2D4C-8EAE-FF93F576A03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TextBox 22">
            <a:extLst>
              <a:ext uri="{FF2B5EF4-FFF2-40B4-BE49-F238E27FC236}">
                <a16:creationId xmlns:a16="http://schemas.microsoft.com/office/drawing/2014/main" id="{49FBC39D-4930-7141-B983-9B94EDE8AF81}"/>
              </a:ext>
            </a:extLst>
          </p:cNvPr>
          <p:cNvSpPr txBox="1"/>
          <p:nvPr/>
        </p:nvSpPr>
        <p:spPr>
          <a:xfrm>
            <a:off x="469239" y="1628213"/>
            <a:ext cx="5088125"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Use a team workspace to manage the lifecycle of critical documents in your organization, then add automation to save time and stay focused.</a:t>
            </a:r>
          </a:p>
        </p:txBody>
      </p:sp>
      <p:sp>
        <p:nvSpPr>
          <p:cNvPr id="24" name="Rectangle 23">
            <a:extLst>
              <a:ext uri="{FF2B5EF4-FFF2-40B4-BE49-F238E27FC236}">
                <a16:creationId xmlns:a16="http://schemas.microsoft.com/office/drawing/2014/main" id="{D5B592DB-D302-9E47-BC6F-8274C27271B4}"/>
              </a:ext>
            </a:extLst>
          </p:cNvPr>
          <p:cNvSpPr/>
          <p:nvPr/>
        </p:nvSpPr>
        <p:spPr>
          <a:xfrm>
            <a:off x="469240" y="930765"/>
            <a:ext cx="5272744" cy="492443"/>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Manage a contract lifecycle</a:t>
            </a:r>
          </a:p>
        </p:txBody>
      </p:sp>
      <p:sp>
        <p:nvSpPr>
          <p:cNvPr id="25" name="TextBox 24">
            <a:extLst>
              <a:ext uri="{FF2B5EF4-FFF2-40B4-BE49-F238E27FC236}">
                <a16:creationId xmlns:a16="http://schemas.microsoft.com/office/drawing/2014/main" id="{23237334-6C45-2E4B-A86B-4EB2A5F9DF23}"/>
              </a:ext>
            </a:extLst>
          </p:cNvPr>
          <p:cNvSpPr txBox="1"/>
          <p:nvPr/>
        </p:nvSpPr>
        <p:spPr>
          <a:xfrm>
            <a:off x="469239" y="2655559"/>
            <a:ext cx="3829805" cy="171329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approvals for every stage of the document lifecycle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Move documents to different folders for different stages of the process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out documents for e-signatures via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Use tools like OneNote for brainstorming contract details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Keep team members in the loop</a:t>
            </a:r>
          </a:p>
        </p:txBody>
      </p:sp>
      <p:sp>
        <p:nvSpPr>
          <p:cNvPr id="42" name="TextBox 41">
            <a:extLst>
              <a:ext uri="{FF2B5EF4-FFF2-40B4-BE49-F238E27FC236}">
                <a16:creationId xmlns:a16="http://schemas.microsoft.com/office/drawing/2014/main" id="{903935AC-20A2-CF49-9D4A-C52F8DC3A985}"/>
              </a:ext>
            </a:extLst>
          </p:cNvPr>
          <p:cNvSpPr txBox="1"/>
          <p:nvPr/>
        </p:nvSpPr>
        <p:spPr>
          <a:xfrm>
            <a:off x="6137362" y="2174907"/>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Kick off a quick approval process</a:t>
            </a:r>
          </a:p>
        </p:txBody>
      </p:sp>
      <p:sp>
        <p:nvSpPr>
          <p:cNvPr id="43" name="TextBox 42">
            <a:extLst>
              <a:ext uri="{FF2B5EF4-FFF2-40B4-BE49-F238E27FC236}">
                <a16:creationId xmlns:a16="http://schemas.microsoft.com/office/drawing/2014/main" id="{FCB52544-371C-0E43-AA4C-838DE8380ED4}"/>
              </a:ext>
            </a:extLst>
          </p:cNvPr>
          <p:cNvSpPr txBox="1"/>
          <p:nvPr/>
        </p:nvSpPr>
        <p:spPr>
          <a:xfrm>
            <a:off x="6137362" y="2787597"/>
            <a:ext cx="16756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Notify the team when approved</a:t>
            </a:r>
          </a:p>
        </p:txBody>
      </p:sp>
      <p:sp>
        <p:nvSpPr>
          <p:cNvPr id="44" name="Rectangle 43">
            <a:extLst>
              <a:ext uri="{FF2B5EF4-FFF2-40B4-BE49-F238E27FC236}">
                <a16:creationId xmlns:a16="http://schemas.microsoft.com/office/drawing/2014/main" id="{CBC9D992-4580-2245-BAEC-A1EC708BC735}"/>
              </a:ext>
            </a:extLst>
          </p:cNvPr>
          <p:cNvSpPr/>
          <p:nvPr/>
        </p:nvSpPr>
        <p:spPr bwMode="auto">
          <a:xfrm>
            <a:off x="7813019" y="3240349"/>
            <a:ext cx="4378982" cy="4780266"/>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843A4C38-561D-974B-9424-8A8425F0C6EB}"/>
              </a:ext>
            </a:extLst>
          </p:cNvPr>
          <p:cNvSpPr/>
          <p:nvPr/>
        </p:nvSpPr>
        <p:spPr bwMode="auto">
          <a:xfrm>
            <a:off x="6201074" y="3311384"/>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10184928"/>
      </p:ext>
    </p:extLst>
  </p:cSld>
  <p:clrMapOvr>
    <a:masterClrMapping/>
  </p:clrMapOvr>
  <mc:AlternateContent xmlns:mc="http://schemas.openxmlformats.org/markup-compatibility/2006" xmlns:p159="http://schemas.microsoft.com/office/powerpoint/2015/09/main">
    <mc:Choice Requires="p159">
      <p:transition advClick="0" advTm="500">
        <p159:morph option="byObject"/>
      </p:transition>
    </mc:Choice>
    <mc:Fallback xmlns="">
      <p:transition advClick="0" advTm="5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44D48E-B8E5-664F-B185-5EBA7D884C5D}"/>
              </a:ext>
            </a:extLst>
          </p:cNvPr>
          <p:cNvSpPr/>
          <p:nvPr/>
        </p:nvSpPr>
        <p:spPr bwMode="auto">
          <a:xfrm>
            <a:off x="6154711" y="0"/>
            <a:ext cx="603729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465CB5D-404D-FB4B-9ECE-E0B48C0DB885}"/>
              </a:ext>
            </a:extLst>
          </p:cNvPr>
          <p:cNvSpPr/>
          <p:nvPr/>
        </p:nvSpPr>
        <p:spPr bwMode="auto">
          <a:xfrm>
            <a:off x="6150226" y="2873575"/>
            <a:ext cx="50848" cy="428208"/>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TextBox 38">
            <a:extLst>
              <a:ext uri="{FF2B5EF4-FFF2-40B4-BE49-F238E27FC236}">
                <a16:creationId xmlns:a16="http://schemas.microsoft.com/office/drawing/2014/main" id="{B6AA2AE8-2EB7-F445-830D-0C9CBDF7C758}"/>
              </a:ext>
            </a:extLst>
          </p:cNvPr>
          <p:cNvSpPr txBox="1"/>
          <p:nvPr/>
        </p:nvSpPr>
        <p:spPr>
          <a:xfrm>
            <a:off x="6137362" y="1548605"/>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Update the team when new assets are added</a:t>
            </a:r>
          </a:p>
        </p:txBody>
      </p:sp>
      <p:pic>
        <p:nvPicPr>
          <p:cNvPr id="3" name="Picture 2">
            <a:extLst>
              <a:ext uri="{FF2B5EF4-FFF2-40B4-BE49-F238E27FC236}">
                <a16:creationId xmlns:a16="http://schemas.microsoft.com/office/drawing/2014/main" id="{AE65AF4F-44D4-42C3-9FAC-C21D6DA72D34}"/>
              </a:ext>
            </a:extLst>
          </p:cNvPr>
          <p:cNvPicPr>
            <a:picLocks noChangeAspect="1"/>
          </p:cNvPicPr>
          <p:nvPr/>
        </p:nvPicPr>
        <p:blipFill>
          <a:blip r:embed="rId3"/>
          <a:stretch>
            <a:fillRect/>
          </a:stretch>
        </p:blipFill>
        <p:spPr>
          <a:xfrm>
            <a:off x="7813019" y="1719072"/>
            <a:ext cx="4313451" cy="5138927"/>
          </a:xfrm>
          <a:prstGeom prst="rect">
            <a:avLst/>
          </a:prstGeom>
        </p:spPr>
      </p:pic>
      <p:grpSp>
        <p:nvGrpSpPr>
          <p:cNvPr id="27" name="Group 26">
            <a:extLst>
              <a:ext uri="{FF2B5EF4-FFF2-40B4-BE49-F238E27FC236}">
                <a16:creationId xmlns:a16="http://schemas.microsoft.com/office/drawing/2014/main" id="{AEBFAEE0-10AC-C946-87FF-AD90DCF7F51E}"/>
              </a:ext>
            </a:extLst>
          </p:cNvPr>
          <p:cNvGrpSpPr/>
          <p:nvPr/>
        </p:nvGrpSpPr>
        <p:grpSpPr>
          <a:xfrm>
            <a:off x="435772" y="197968"/>
            <a:ext cx="3863273" cy="453750"/>
            <a:chOff x="435772" y="197968"/>
            <a:chExt cx="3863273" cy="453750"/>
          </a:xfrm>
        </p:grpSpPr>
        <p:sp>
          <p:nvSpPr>
            <p:cNvPr id="28" name="Rounded Rectangle 27">
              <a:extLst>
                <a:ext uri="{FF2B5EF4-FFF2-40B4-BE49-F238E27FC236}">
                  <a16:creationId xmlns:a16="http://schemas.microsoft.com/office/drawing/2014/main" id="{75BDFA75-E3B0-0946-8233-86B5CDAF25CF}"/>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3">
              <a:extLst>
                <a:ext uri="{FF2B5EF4-FFF2-40B4-BE49-F238E27FC236}">
                  <a16:creationId xmlns:a16="http://schemas.microsoft.com/office/drawing/2014/main" id="{2D0A0538-ECC8-2744-A860-4D0006A4E1AB}"/>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Automate repeated workflows</a:t>
              </a:r>
            </a:p>
          </p:txBody>
        </p:sp>
      </p:grpSp>
      <p:grpSp>
        <p:nvGrpSpPr>
          <p:cNvPr id="30" name="Group 29">
            <a:extLst>
              <a:ext uri="{FF2B5EF4-FFF2-40B4-BE49-F238E27FC236}">
                <a16:creationId xmlns:a16="http://schemas.microsoft.com/office/drawing/2014/main" id="{DC3FE30D-1DFA-1841-ACFE-D39A814650CE}"/>
              </a:ext>
            </a:extLst>
          </p:cNvPr>
          <p:cNvGrpSpPr/>
          <p:nvPr/>
        </p:nvGrpSpPr>
        <p:grpSpPr>
          <a:xfrm>
            <a:off x="435772" y="197968"/>
            <a:ext cx="452674" cy="452674"/>
            <a:chOff x="435772" y="197968"/>
            <a:chExt cx="452674" cy="452674"/>
          </a:xfrm>
        </p:grpSpPr>
        <p:sp>
          <p:nvSpPr>
            <p:cNvPr id="31" name="Oval 30">
              <a:extLst>
                <a:ext uri="{FF2B5EF4-FFF2-40B4-BE49-F238E27FC236}">
                  <a16:creationId xmlns:a16="http://schemas.microsoft.com/office/drawing/2014/main" id="{20CEBD27-AEAB-5D46-96C2-5736C2FB77FE}"/>
                </a:ext>
              </a:extLst>
            </p:cNvPr>
            <p:cNvSpPr/>
            <p:nvPr/>
          </p:nvSpPr>
          <p:spPr bwMode="auto">
            <a:xfrm>
              <a:off x="435772" y="197968"/>
              <a:ext cx="452674" cy="452674"/>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127">
              <a:extLst>
                <a:ext uri="{FF2B5EF4-FFF2-40B4-BE49-F238E27FC236}">
                  <a16:creationId xmlns:a16="http://schemas.microsoft.com/office/drawing/2014/main" id="{6DF3580C-1EC8-E148-BAA0-2DF3859A453B}"/>
                </a:ext>
              </a:extLst>
            </p:cNvPr>
            <p:cNvGrpSpPr>
              <a:grpSpLocks noChangeAspect="1"/>
            </p:cNvGrpSpPr>
            <p:nvPr/>
          </p:nvGrpSpPr>
          <p:grpSpPr bwMode="auto">
            <a:xfrm>
              <a:off x="504077" y="277979"/>
              <a:ext cx="297981" cy="303734"/>
              <a:chOff x="2411" y="2088"/>
              <a:chExt cx="259" cy="264"/>
            </a:xfrm>
            <a:solidFill>
              <a:schemeClr val="bg1"/>
            </a:solidFill>
          </p:grpSpPr>
          <p:sp>
            <p:nvSpPr>
              <p:cNvPr id="33" name="Freeform 128">
                <a:extLst>
                  <a:ext uri="{FF2B5EF4-FFF2-40B4-BE49-F238E27FC236}">
                    <a16:creationId xmlns:a16="http://schemas.microsoft.com/office/drawing/2014/main" id="{093CAA48-C7F2-6343-B5B0-920838DE8BE7}"/>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29">
                <a:extLst>
                  <a:ext uri="{FF2B5EF4-FFF2-40B4-BE49-F238E27FC236}">
                    <a16:creationId xmlns:a16="http://schemas.microsoft.com/office/drawing/2014/main" id="{3D6A8BC4-32B6-2D4C-8EAE-FF93F576A037}"/>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TextBox 22">
            <a:extLst>
              <a:ext uri="{FF2B5EF4-FFF2-40B4-BE49-F238E27FC236}">
                <a16:creationId xmlns:a16="http://schemas.microsoft.com/office/drawing/2014/main" id="{49FBC39D-4930-7141-B983-9B94EDE8AF81}"/>
              </a:ext>
            </a:extLst>
          </p:cNvPr>
          <p:cNvSpPr txBox="1"/>
          <p:nvPr/>
        </p:nvSpPr>
        <p:spPr>
          <a:xfrm>
            <a:off x="469239" y="1628213"/>
            <a:ext cx="5088125" cy="822341"/>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Use a team workspace to manage the lifecycle of critical documents in your organization, then add automation to save time and stay focused.</a:t>
            </a:r>
          </a:p>
        </p:txBody>
      </p:sp>
      <p:sp>
        <p:nvSpPr>
          <p:cNvPr id="24" name="Rectangle 23">
            <a:extLst>
              <a:ext uri="{FF2B5EF4-FFF2-40B4-BE49-F238E27FC236}">
                <a16:creationId xmlns:a16="http://schemas.microsoft.com/office/drawing/2014/main" id="{D5B592DB-D302-9E47-BC6F-8274C27271B4}"/>
              </a:ext>
            </a:extLst>
          </p:cNvPr>
          <p:cNvSpPr/>
          <p:nvPr/>
        </p:nvSpPr>
        <p:spPr>
          <a:xfrm>
            <a:off x="469240" y="930765"/>
            <a:ext cx="5272744" cy="492443"/>
          </a:xfrm>
          <a:prstGeom prst="rect">
            <a:avLst/>
          </a:prstGeom>
        </p:spPr>
        <p:txBody>
          <a:bodyPr wrap="square" lIns="0" tIns="0" rIns="0" bIns="0">
            <a:spAutoFit/>
          </a:bodyPr>
          <a:lstStyle/>
          <a:p>
            <a:r>
              <a:rPr lang="en-US" sz="3200" b="1">
                <a:solidFill>
                  <a:srgbClr val="5558AF"/>
                </a:solidFill>
                <a:latin typeface="+mj-lt"/>
                <a:cs typeface="Segoe UI" panose="020B0502040204020203" pitchFamily="34" charset="0"/>
              </a:rPr>
              <a:t>Manage a contract lifecycle</a:t>
            </a:r>
          </a:p>
        </p:txBody>
      </p:sp>
      <p:sp>
        <p:nvSpPr>
          <p:cNvPr id="25" name="TextBox 24">
            <a:extLst>
              <a:ext uri="{FF2B5EF4-FFF2-40B4-BE49-F238E27FC236}">
                <a16:creationId xmlns:a16="http://schemas.microsoft.com/office/drawing/2014/main" id="{23237334-6C45-2E4B-A86B-4EB2A5F9DF23}"/>
              </a:ext>
            </a:extLst>
          </p:cNvPr>
          <p:cNvSpPr txBox="1"/>
          <p:nvPr/>
        </p:nvSpPr>
        <p:spPr>
          <a:xfrm>
            <a:off x="469239" y="2655559"/>
            <a:ext cx="3829805" cy="1713290"/>
          </a:xfrm>
          <a:prstGeom prst="rect">
            <a:avLst/>
          </a:prstGeom>
          <a:noFill/>
        </p:spPr>
        <p:txBody>
          <a:bodyPr wrap="square" lIns="0" tIns="0" rIns="0" bIns="0" rtlCol="0">
            <a:spAutoFit/>
          </a:bodyPr>
          <a:lstStyle/>
          <a:p>
            <a:pPr defTabSz="914377">
              <a:spcAft>
                <a:spcPts val="800"/>
              </a:spcAft>
            </a:pPr>
            <a:r>
              <a:rPr lang="en-US" sz="1200" b="1">
                <a:solidFill>
                  <a:prstClr val="black"/>
                </a:solidFill>
                <a:latin typeface="Segoe UI" panose="020B0502040204020203" pitchFamily="34" charset="0"/>
                <a:cs typeface="Segoe UI" panose="020B0502040204020203" pitchFamily="34" charset="0"/>
              </a:rPr>
              <a:t>Use Power Automate flows to:</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Create approvals for every stage of the document lifecycle</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Move documents to different folders for different stages of the process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Send out documents for e-signatures via Adobe Sign</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Use tools like OneNote for brainstorming contract details</a:t>
            </a:r>
          </a:p>
          <a:p>
            <a:pPr marL="228600" lvl="1" indent="-228600">
              <a:spcAft>
                <a:spcPts val="800"/>
              </a:spcAft>
              <a:buFont typeface="+mj-lt"/>
              <a:buAutoNum type="arabicPeriod"/>
            </a:pPr>
            <a:r>
              <a:rPr lang="en-US" sz="1100">
                <a:latin typeface="Segoe UI" panose="020B0502040204020203" pitchFamily="34" charset="0"/>
                <a:cs typeface="Segoe UI" panose="020B0502040204020203" pitchFamily="34" charset="0"/>
              </a:rPr>
              <a:t>Keep team members in the loop</a:t>
            </a:r>
          </a:p>
        </p:txBody>
      </p:sp>
      <p:sp>
        <p:nvSpPr>
          <p:cNvPr id="42" name="TextBox 41">
            <a:extLst>
              <a:ext uri="{FF2B5EF4-FFF2-40B4-BE49-F238E27FC236}">
                <a16:creationId xmlns:a16="http://schemas.microsoft.com/office/drawing/2014/main" id="{903935AC-20A2-CF49-9D4A-C52F8DC3A985}"/>
              </a:ext>
            </a:extLst>
          </p:cNvPr>
          <p:cNvSpPr txBox="1"/>
          <p:nvPr/>
        </p:nvSpPr>
        <p:spPr>
          <a:xfrm>
            <a:off x="6137362" y="2174907"/>
            <a:ext cx="1816665"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Kick off a quick approval process</a:t>
            </a:r>
          </a:p>
        </p:txBody>
      </p:sp>
      <p:sp>
        <p:nvSpPr>
          <p:cNvPr id="43" name="TextBox 42">
            <a:extLst>
              <a:ext uri="{FF2B5EF4-FFF2-40B4-BE49-F238E27FC236}">
                <a16:creationId xmlns:a16="http://schemas.microsoft.com/office/drawing/2014/main" id="{FCB52544-371C-0E43-AA4C-838DE8380ED4}"/>
              </a:ext>
            </a:extLst>
          </p:cNvPr>
          <p:cNvSpPr txBox="1"/>
          <p:nvPr/>
        </p:nvSpPr>
        <p:spPr>
          <a:xfrm>
            <a:off x="6137362" y="2787597"/>
            <a:ext cx="1675657" cy="600164"/>
          </a:xfrm>
          <a:prstGeom prst="rect">
            <a:avLst/>
          </a:prstGeom>
          <a:noFill/>
        </p:spPr>
        <p:txBody>
          <a:bodyPr wrap="square" lIns="182880" tIns="146304" rIns="182880" bIns="146304" rtlCol="0">
            <a:spAutoFit/>
          </a:bodyPr>
          <a:lstStyle/>
          <a:p>
            <a:pPr>
              <a:lnSpc>
                <a:spcPct val="90000"/>
              </a:lnSpc>
              <a:spcAft>
                <a:spcPts val="600"/>
              </a:spcAft>
            </a:pPr>
            <a:r>
              <a:rPr lang="en-US" sz="1100">
                <a:solidFill>
                  <a:srgbClr val="939393"/>
                </a:solidFill>
              </a:rPr>
              <a:t>Notify the team when approved</a:t>
            </a:r>
          </a:p>
        </p:txBody>
      </p:sp>
      <p:sp>
        <p:nvSpPr>
          <p:cNvPr id="44" name="Rectangle 43">
            <a:extLst>
              <a:ext uri="{FF2B5EF4-FFF2-40B4-BE49-F238E27FC236}">
                <a16:creationId xmlns:a16="http://schemas.microsoft.com/office/drawing/2014/main" id="{CBC9D992-4580-2245-BAEC-A1EC708BC735}"/>
              </a:ext>
            </a:extLst>
          </p:cNvPr>
          <p:cNvSpPr/>
          <p:nvPr/>
        </p:nvSpPr>
        <p:spPr bwMode="auto">
          <a:xfrm>
            <a:off x="7813019" y="6870525"/>
            <a:ext cx="4378982" cy="4780266"/>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843A4C38-561D-974B-9424-8A8425F0C6EB}"/>
              </a:ext>
            </a:extLst>
          </p:cNvPr>
          <p:cNvSpPr/>
          <p:nvPr/>
        </p:nvSpPr>
        <p:spPr bwMode="auto">
          <a:xfrm>
            <a:off x="6201074" y="3311384"/>
            <a:ext cx="1676731" cy="4566093"/>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88785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Straight Connector 82">
            <a:extLst>
              <a:ext uri="{FF2B5EF4-FFF2-40B4-BE49-F238E27FC236}">
                <a16:creationId xmlns:a16="http://schemas.microsoft.com/office/drawing/2014/main" id="{2081D87F-6ED3-504E-8956-33F881BE9620}"/>
              </a:ext>
            </a:extLst>
          </p:cNvPr>
          <p:cNvCxnSpPr>
            <a:cxnSpLocks/>
          </p:cNvCxnSpPr>
          <p:nvPr/>
        </p:nvCxnSpPr>
        <p:spPr>
          <a:xfrm flipV="1">
            <a:off x="5958985" y="3819341"/>
            <a:ext cx="1796778" cy="1"/>
          </a:xfrm>
          <a:prstGeom prst="line">
            <a:avLst/>
          </a:prstGeom>
          <a:noFill/>
          <a:ln w="63500">
            <a:gradFill>
              <a:gsLst>
                <a:gs pos="18000">
                  <a:srgbClr val="5558AF"/>
                </a:gs>
                <a:gs pos="55000">
                  <a:srgbClr val="D1D1D1"/>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F76E507F-763F-6C45-B0FC-EC47611D4D12}"/>
              </a:ext>
            </a:extLst>
          </p:cNvPr>
          <p:cNvCxnSpPr>
            <a:cxnSpLocks/>
          </p:cNvCxnSpPr>
          <p:nvPr/>
        </p:nvCxnSpPr>
        <p:spPr>
          <a:xfrm flipV="1">
            <a:off x="2812272" y="3819342"/>
            <a:ext cx="1941791" cy="1"/>
          </a:xfrm>
          <a:prstGeom prst="line">
            <a:avLst/>
          </a:prstGeom>
          <a:noFill/>
          <a:ln w="63500">
            <a:gradFill>
              <a:gsLst>
                <a:gs pos="18000">
                  <a:srgbClr val="5558AF"/>
                </a:gs>
                <a:gs pos="55000">
                  <a:srgbClr val="D1D1D1"/>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Oval 1">
            <a:extLst>
              <a:ext uri="{FF2B5EF4-FFF2-40B4-BE49-F238E27FC236}">
                <a16:creationId xmlns:a16="http://schemas.microsoft.com/office/drawing/2014/main" id="{CD5E3709-7312-874B-9DB2-DEDEFA422088}"/>
              </a:ext>
            </a:extLst>
          </p:cNvPr>
          <p:cNvSpPr/>
          <p:nvPr/>
        </p:nvSpPr>
        <p:spPr bwMode="auto">
          <a:xfrm>
            <a:off x="7950665" y="2553572"/>
            <a:ext cx="2545971" cy="2545971"/>
          </a:xfrm>
          <a:prstGeom prst="ellipse">
            <a:avLst/>
          </a:prstGeom>
          <a:noFill/>
          <a:ln w="63500">
            <a:gradFill>
              <a:gsLst>
                <a:gs pos="30000">
                  <a:srgbClr val="D1D1D1"/>
                </a:gs>
                <a:gs pos="48000">
                  <a:srgbClr val="5558AF"/>
                </a:gs>
                <a:gs pos="66000">
                  <a:srgbClr val="D1D1D1"/>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Oval 135">
            <a:extLst>
              <a:ext uri="{FF2B5EF4-FFF2-40B4-BE49-F238E27FC236}">
                <a16:creationId xmlns:a16="http://schemas.microsoft.com/office/drawing/2014/main" id="{F9C6AC78-7A66-604F-B8E0-A41D1C7D9F0D}"/>
              </a:ext>
            </a:extLst>
          </p:cNvPr>
          <p:cNvSpPr/>
          <p:nvPr/>
        </p:nvSpPr>
        <p:spPr bwMode="auto">
          <a:xfrm>
            <a:off x="8093771" y="2349109"/>
            <a:ext cx="926850" cy="926848"/>
          </a:xfrm>
          <a:prstGeom prst="ellipse">
            <a:avLst/>
          </a:prstGeom>
          <a:solidFill>
            <a:schemeClr val="bg1"/>
          </a:solidFill>
          <a:ln w="1016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Oval 136">
            <a:extLst>
              <a:ext uri="{FF2B5EF4-FFF2-40B4-BE49-F238E27FC236}">
                <a16:creationId xmlns:a16="http://schemas.microsoft.com/office/drawing/2014/main" id="{0C67F274-1256-E542-A7BB-AE7EF2D74C15}"/>
              </a:ext>
            </a:extLst>
          </p:cNvPr>
          <p:cNvSpPr/>
          <p:nvPr/>
        </p:nvSpPr>
        <p:spPr bwMode="auto">
          <a:xfrm>
            <a:off x="8166905" y="2426220"/>
            <a:ext cx="790415" cy="790414"/>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Oval 137">
            <a:extLst>
              <a:ext uri="{FF2B5EF4-FFF2-40B4-BE49-F238E27FC236}">
                <a16:creationId xmlns:a16="http://schemas.microsoft.com/office/drawing/2014/main" id="{A3049E92-2F8E-A74C-B33D-0EA4F387C210}"/>
              </a:ext>
            </a:extLst>
          </p:cNvPr>
          <p:cNvSpPr/>
          <p:nvPr/>
        </p:nvSpPr>
        <p:spPr bwMode="auto">
          <a:xfrm>
            <a:off x="8242417" y="2490825"/>
            <a:ext cx="643416" cy="643415"/>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9B3E8754-D23E-E640-8A48-46F48640D2D7}"/>
              </a:ext>
            </a:extLst>
          </p:cNvPr>
          <p:cNvSpPr/>
          <p:nvPr/>
        </p:nvSpPr>
        <p:spPr bwMode="auto">
          <a:xfrm>
            <a:off x="8312216" y="2559617"/>
            <a:ext cx="512338" cy="512338"/>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Oval 131">
            <a:extLst>
              <a:ext uri="{FF2B5EF4-FFF2-40B4-BE49-F238E27FC236}">
                <a16:creationId xmlns:a16="http://schemas.microsoft.com/office/drawing/2014/main" id="{B88E02BE-6353-DC42-B3D7-F0721556B9CA}"/>
              </a:ext>
            </a:extLst>
          </p:cNvPr>
          <p:cNvSpPr/>
          <p:nvPr/>
        </p:nvSpPr>
        <p:spPr bwMode="auto">
          <a:xfrm>
            <a:off x="9992769" y="3323823"/>
            <a:ext cx="883898" cy="883896"/>
          </a:xfrm>
          <a:prstGeom prst="ellipse">
            <a:avLst/>
          </a:prstGeom>
          <a:solidFill>
            <a:schemeClr val="bg1"/>
          </a:solidFill>
          <a:ln w="1016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Oval 132">
            <a:extLst>
              <a:ext uri="{FF2B5EF4-FFF2-40B4-BE49-F238E27FC236}">
                <a16:creationId xmlns:a16="http://schemas.microsoft.com/office/drawing/2014/main" id="{56322E66-B33A-7E4B-9041-1DD574055E5C}"/>
              </a:ext>
            </a:extLst>
          </p:cNvPr>
          <p:cNvSpPr/>
          <p:nvPr/>
        </p:nvSpPr>
        <p:spPr bwMode="auto">
          <a:xfrm>
            <a:off x="10044427" y="3379458"/>
            <a:ext cx="790415" cy="790414"/>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Oval 133">
            <a:extLst>
              <a:ext uri="{FF2B5EF4-FFF2-40B4-BE49-F238E27FC236}">
                <a16:creationId xmlns:a16="http://schemas.microsoft.com/office/drawing/2014/main" id="{EA72E2E7-2134-C048-8ECC-6965164E3F2F}"/>
              </a:ext>
            </a:extLst>
          </p:cNvPr>
          <p:cNvSpPr/>
          <p:nvPr/>
        </p:nvSpPr>
        <p:spPr bwMode="auto">
          <a:xfrm>
            <a:off x="10119939" y="3444063"/>
            <a:ext cx="643416" cy="643415"/>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Oval 134">
            <a:extLst>
              <a:ext uri="{FF2B5EF4-FFF2-40B4-BE49-F238E27FC236}">
                <a16:creationId xmlns:a16="http://schemas.microsoft.com/office/drawing/2014/main" id="{C58BA548-925E-944C-8A4C-5BAC17024BA6}"/>
              </a:ext>
            </a:extLst>
          </p:cNvPr>
          <p:cNvSpPr/>
          <p:nvPr/>
        </p:nvSpPr>
        <p:spPr bwMode="auto">
          <a:xfrm>
            <a:off x="10189738" y="3512855"/>
            <a:ext cx="512338" cy="512338"/>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Oval 127">
            <a:extLst>
              <a:ext uri="{FF2B5EF4-FFF2-40B4-BE49-F238E27FC236}">
                <a16:creationId xmlns:a16="http://schemas.microsoft.com/office/drawing/2014/main" id="{2BD7A28C-D8D7-1A4F-BD34-FDB6676758BA}"/>
              </a:ext>
            </a:extLst>
          </p:cNvPr>
          <p:cNvSpPr/>
          <p:nvPr/>
        </p:nvSpPr>
        <p:spPr bwMode="auto">
          <a:xfrm>
            <a:off x="8103996" y="4481148"/>
            <a:ext cx="906400" cy="906398"/>
          </a:xfrm>
          <a:prstGeom prst="ellipse">
            <a:avLst/>
          </a:prstGeom>
          <a:solidFill>
            <a:schemeClr val="bg1"/>
          </a:solidFill>
          <a:ln w="1016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Oval 128">
            <a:extLst>
              <a:ext uri="{FF2B5EF4-FFF2-40B4-BE49-F238E27FC236}">
                <a16:creationId xmlns:a16="http://schemas.microsoft.com/office/drawing/2014/main" id="{199C46C5-BAE5-9742-BF57-6BA75FED3692}"/>
              </a:ext>
            </a:extLst>
          </p:cNvPr>
          <p:cNvSpPr/>
          <p:nvPr/>
        </p:nvSpPr>
        <p:spPr bwMode="auto">
          <a:xfrm>
            <a:off x="8166905" y="4548034"/>
            <a:ext cx="790415" cy="790414"/>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Oval 129">
            <a:extLst>
              <a:ext uri="{FF2B5EF4-FFF2-40B4-BE49-F238E27FC236}">
                <a16:creationId xmlns:a16="http://schemas.microsoft.com/office/drawing/2014/main" id="{4377326D-6274-4643-AA35-3DCF07B4BBB1}"/>
              </a:ext>
            </a:extLst>
          </p:cNvPr>
          <p:cNvSpPr/>
          <p:nvPr/>
        </p:nvSpPr>
        <p:spPr bwMode="auto">
          <a:xfrm>
            <a:off x="8242417" y="4612639"/>
            <a:ext cx="643416" cy="643415"/>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Oval 130">
            <a:extLst>
              <a:ext uri="{FF2B5EF4-FFF2-40B4-BE49-F238E27FC236}">
                <a16:creationId xmlns:a16="http://schemas.microsoft.com/office/drawing/2014/main" id="{F358012D-E24F-3747-BCE0-A5A95774A790}"/>
              </a:ext>
            </a:extLst>
          </p:cNvPr>
          <p:cNvSpPr/>
          <p:nvPr/>
        </p:nvSpPr>
        <p:spPr bwMode="auto">
          <a:xfrm>
            <a:off x="8312216" y="4681431"/>
            <a:ext cx="512338" cy="512338"/>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Oval 119">
            <a:extLst>
              <a:ext uri="{FF2B5EF4-FFF2-40B4-BE49-F238E27FC236}">
                <a16:creationId xmlns:a16="http://schemas.microsoft.com/office/drawing/2014/main" id="{1FDEDF1C-9AB5-4642-B7E8-19E7E5A42075}"/>
              </a:ext>
            </a:extLst>
          </p:cNvPr>
          <p:cNvSpPr/>
          <p:nvPr/>
        </p:nvSpPr>
        <p:spPr bwMode="auto">
          <a:xfrm>
            <a:off x="5004352" y="3415239"/>
            <a:ext cx="790415" cy="790414"/>
          </a:xfrm>
          <a:prstGeom prst="ellipse">
            <a:avLst/>
          </a:prstGeom>
          <a:solidFill>
            <a:schemeClr val="bg1"/>
          </a:solidFill>
          <a:ln w="1016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Oval 120">
            <a:extLst>
              <a:ext uri="{FF2B5EF4-FFF2-40B4-BE49-F238E27FC236}">
                <a16:creationId xmlns:a16="http://schemas.microsoft.com/office/drawing/2014/main" id="{C46D5610-A547-3F41-999E-44791D14203A}"/>
              </a:ext>
            </a:extLst>
          </p:cNvPr>
          <p:cNvSpPr/>
          <p:nvPr/>
        </p:nvSpPr>
        <p:spPr bwMode="auto">
          <a:xfrm>
            <a:off x="5009269" y="3424133"/>
            <a:ext cx="790415" cy="790414"/>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Oval 121">
            <a:extLst>
              <a:ext uri="{FF2B5EF4-FFF2-40B4-BE49-F238E27FC236}">
                <a16:creationId xmlns:a16="http://schemas.microsoft.com/office/drawing/2014/main" id="{3A880A28-398F-D64C-AAB2-32A60CAE1707}"/>
              </a:ext>
            </a:extLst>
          </p:cNvPr>
          <p:cNvSpPr/>
          <p:nvPr/>
        </p:nvSpPr>
        <p:spPr bwMode="auto">
          <a:xfrm>
            <a:off x="5084781" y="3488738"/>
            <a:ext cx="643416" cy="643415"/>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Oval 122">
            <a:extLst>
              <a:ext uri="{FF2B5EF4-FFF2-40B4-BE49-F238E27FC236}">
                <a16:creationId xmlns:a16="http://schemas.microsoft.com/office/drawing/2014/main" id="{911E5405-FA78-AE43-947A-54CFBCF2FB28}"/>
              </a:ext>
            </a:extLst>
          </p:cNvPr>
          <p:cNvSpPr/>
          <p:nvPr/>
        </p:nvSpPr>
        <p:spPr bwMode="auto">
          <a:xfrm>
            <a:off x="5154580" y="3557530"/>
            <a:ext cx="512338" cy="512338"/>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161E7AFD-578A-4831-A630-67317F1D8A9D}"/>
              </a:ext>
            </a:extLst>
          </p:cNvPr>
          <p:cNvSpPr txBox="1"/>
          <p:nvPr/>
        </p:nvSpPr>
        <p:spPr>
          <a:xfrm>
            <a:off x="1424849" y="4267252"/>
            <a:ext cx="1471469"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8AF"/>
                </a:solidFill>
                <a:effectLst/>
                <a:uLnTx/>
                <a:uFillTx/>
                <a:latin typeface="Segoe UI Semibold"/>
                <a:ea typeface="+mn-ea"/>
                <a:cs typeface="Segoe UI" panose="020B0502040204020203" pitchFamily="34" charset="0"/>
              </a:rPr>
              <a:t>Plan your Teams adoption in a workspace</a:t>
            </a:r>
          </a:p>
        </p:txBody>
      </p:sp>
      <p:sp>
        <p:nvSpPr>
          <p:cNvPr id="43" name="TextBox 42">
            <a:extLst>
              <a:ext uri="{FF2B5EF4-FFF2-40B4-BE49-F238E27FC236}">
                <a16:creationId xmlns:a16="http://schemas.microsoft.com/office/drawing/2014/main" id="{CC9CC343-CF26-4907-B50D-E06FC0949D4A}"/>
              </a:ext>
            </a:extLst>
          </p:cNvPr>
          <p:cNvSpPr txBox="1"/>
          <p:nvPr/>
        </p:nvSpPr>
        <p:spPr>
          <a:xfrm>
            <a:off x="4568997" y="4269926"/>
            <a:ext cx="167497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8AF"/>
                </a:solidFill>
                <a:effectLst/>
                <a:uLnTx/>
                <a:uFillTx/>
                <a:latin typeface="Segoe UI Semibold"/>
                <a:ea typeface="+mn-ea"/>
                <a:cs typeface="Segoe UI" panose="020B0502040204020203" pitchFamily="34" charset="0"/>
              </a:rPr>
              <a:t>Deliver chat and meeting capabilities</a:t>
            </a:r>
          </a:p>
        </p:txBody>
      </p:sp>
      <p:sp>
        <p:nvSpPr>
          <p:cNvPr id="46" name="TextBox 45">
            <a:extLst>
              <a:ext uri="{FF2B5EF4-FFF2-40B4-BE49-F238E27FC236}">
                <a16:creationId xmlns:a16="http://schemas.microsoft.com/office/drawing/2014/main" id="{5773C2D7-878B-4549-AB23-3507E73E9EFF}"/>
              </a:ext>
            </a:extLst>
          </p:cNvPr>
          <p:cNvSpPr txBox="1"/>
          <p:nvPr/>
        </p:nvSpPr>
        <p:spPr>
          <a:xfrm>
            <a:off x="7189340" y="4655391"/>
            <a:ext cx="1383042" cy="646331"/>
          </a:xfrm>
          <a:prstGeom prst="rect">
            <a:avLst/>
          </a:prstGeom>
          <a:noFill/>
          <a:ln>
            <a:noFill/>
          </a:ln>
        </p:spPr>
        <p:txBody>
          <a:bodyPr wrap="square" rtlCol="0">
            <a:spAutoFit/>
          </a:bodyPr>
          <a:lstStyle/>
          <a:p>
            <a:pPr lvl="0">
              <a:defRPr/>
            </a:pPr>
            <a:r>
              <a:rPr lang="en-US" sz="1200">
                <a:solidFill>
                  <a:srgbClr val="5558AF"/>
                </a:solidFill>
                <a:latin typeface="Segoe UI Semibold"/>
                <a:cs typeface="Segoe UI" panose="020B0502040204020203" pitchFamily="34" charset="0"/>
              </a:rPr>
              <a:t>Automate repeated workflows</a:t>
            </a:r>
          </a:p>
        </p:txBody>
      </p:sp>
      <p:sp>
        <p:nvSpPr>
          <p:cNvPr id="49" name="TextBox 48">
            <a:extLst>
              <a:ext uri="{FF2B5EF4-FFF2-40B4-BE49-F238E27FC236}">
                <a16:creationId xmlns:a16="http://schemas.microsoft.com/office/drawing/2014/main" id="{57A8E569-ED5E-47ED-902F-D24FB1223F5E}"/>
              </a:ext>
            </a:extLst>
          </p:cNvPr>
          <p:cNvSpPr txBox="1"/>
          <p:nvPr/>
        </p:nvSpPr>
        <p:spPr>
          <a:xfrm>
            <a:off x="10849884" y="3555261"/>
            <a:ext cx="109751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8AF"/>
                </a:solidFill>
                <a:effectLst/>
                <a:uLnTx/>
                <a:uFillTx/>
                <a:latin typeface="Segoe UI Semibold"/>
                <a:ea typeface="+mn-ea"/>
                <a:cs typeface="Segoe UI" panose="020B0502040204020203" pitchFamily="34" charset="0"/>
              </a:rPr>
              <a:t>Streamline </a:t>
            </a:r>
            <a:br>
              <a:rPr kumimoji="0" lang="en-US" sz="1200" b="0" i="0" u="none" strike="noStrike" kern="1200" cap="none" spc="0" normalizeH="0" baseline="0" noProof="0">
                <a:ln>
                  <a:noFill/>
                </a:ln>
                <a:solidFill>
                  <a:srgbClr val="5558AF"/>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a:ln>
                  <a:noFill/>
                </a:ln>
                <a:solidFill>
                  <a:srgbClr val="5558AF"/>
                </a:solidFill>
                <a:effectLst/>
                <a:uLnTx/>
                <a:uFillTx/>
                <a:latin typeface="Segoe UI Semibold"/>
                <a:ea typeface="+mn-ea"/>
                <a:cs typeface="Segoe UI" panose="020B0502040204020203" pitchFamily="34" charset="0"/>
              </a:rPr>
              <a:t>a process</a:t>
            </a:r>
            <a:endParaRPr kumimoji="0" lang="en-US" sz="1200" b="0" i="0" u="none" strike="noStrike" kern="1200" cap="none" spc="0" normalizeH="0" baseline="0" noProof="0">
              <a:ln>
                <a:noFill/>
              </a:ln>
              <a:solidFill>
                <a:srgbClr val="5558AF"/>
              </a:solidFill>
              <a:effectLst/>
              <a:highlight>
                <a:srgbClr val="FFFF00"/>
              </a:highlight>
              <a:uLnTx/>
              <a:uFillTx/>
              <a:latin typeface="Segoe UI Semibold"/>
              <a:ea typeface="+mn-ea"/>
              <a:cs typeface="Segoe UI" panose="020B0502040204020203" pitchFamily="34" charset="0"/>
            </a:endParaRPr>
          </a:p>
        </p:txBody>
      </p:sp>
      <p:sp>
        <p:nvSpPr>
          <p:cNvPr id="52" name="TextBox 51">
            <a:extLst>
              <a:ext uri="{FF2B5EF4-FFF2-40B4-BE49-F238E27FC236}">
                <a16:creationId xmlns:a16="http://schemas.microsoft.com/office/drawing/2014/main" id="{923C386E-8247-4312-A236-B7BE3DC6C622}"/>
              </a:ext>
            </a:extLst>
          </p:cNvPr>
          <p:cNvSpPr txBox="1"/>
          <p:nvPr/>
        </p:nvSpPr>
        <p:spPr>
          <a:xfrm>
            <a:off x="7195196" y="2454099"/>
            <a:ext cx="1079264" cy="646331"/>
          </a:xfrm>
          <a:prstGeom prst="rect">
            <a:avLst/>
          </a:prstGeom>
          <a:noFill/>
          <a:ln>
            <a:noFill/>
          </a:ln>
        </p:spPr>
        <p:txBody>
          <a:bodyPr wrap="square" rtlCol="0">
            <a:spAutoFit/>
          </a:bodyPr>
          <a:lstStyle/>
          <a:p>
            <a:pPr>
              <a:defRPr/>
            </a:pPr>
            <a:r>
              <a:rPr lang="en-US" sz="1200">
                <a:solidFill>
                  <a:srgbClr val="5558AF"/>
                </a:solidFill>
                <a:latin typeface="Segoe UI Semibold"/>
                <a:cs typeface="Segoe UI" panose="020B0502040204020203" pitchFamily="34" charset="0"/>
              </a:rPr>
              <a:t>Run a project in Teams</a:t>
            </a:r>
          </a:p>
        </p:txBody>
      </p:sp>
      <p:sp>
        <p:nvSpPr>
          <p:cNvPr id="3" name="Title 2">
            <a:extLst>
              <a:ext uri="{FF2B5EF4-FFF2-40B4-BE49-F238E27FC236}">
                <a16:creationId xmlns:a16="http://schemas.microsoft.com/office/drawing/2014/main" id="{A1DB96B6-92CA-EB41-82AF-E8603D74EA76}"/>
              </a:ext>
            </a:extLst>
          </p:cNvPr>
          <p:cNvSpPr>
            <a:spLocks noGrp="1"/>
          </p:cNvSpPr>
          <p:nvPr>
            <p:ph type="title"/>
          </p:nvPr>
        </p:nvSpPr>
        <p:spPr/>
        <p:txBody>
          <a:bodyPr/>
          <a:lstStyle/>
          <a:p>
            <a:pPr algn="ctr"/>
            <a:r>
              <a:rPr lang="en-US" sz="3200" b="1">
                <a:solidFill>
                  <a:srgbClr val="1A1A1A"/>
                </a:solidFill>
                <a:latin typeface="Segoe UI Semibold" panose="020B0502040204020203" pitchFamily="34" charset="0"/>
                <a:cs typeface="Segoe UI Semibold" panose="020B0502040204020203" pitchFamily="34" charset="0"/>
              </a:rPr>
              <a:t>Get started with Teams in 5 steps</a:t>
            </a:r>
            <a:endParaRPr lang="en-US"/>
          </a:p>
        </p:txBody>
      </p:sp>
      <p:sp>
        <p:nvSpPr>
          <p:cNvPr id="72" name="Oval 71">
            <a:extLst>
              <a:ext uri="{FF2B5EF4-FFF2-40B4-BE49-F238E27FC236}">
                <a16:creationId xmlns:a16="http://schemas.microsoft.com/office/drawing/2014/main" id="{79B61949-6313-2547-B4CE-DB261CD0BC95}"/>
              </a:ext>
            </a:extLst>
          </p:cNvPr>
          <p:cNvSpPr/>
          <p:nvPr/>
        </p:nvSpPr>
        <p:spPr bwMode="auto">
          <a:xfrm>
            <a:off x="1765377" y="3424133"/>
            <a:ext cx="790415" cy="790414"/>
          </a:xfrm>
          <a:prstGeom prst="ellipse">
            <a:avLst/>
          </a:prstGeom>
          <a:solidFill>
            <a:schemeClr val="bg1"/>
          </a:solidFill>
          <a:ln w="1016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B9FB8C48-36FC-7E49-A5B3-98D96FEC383A}"/>
              </a:ext>
            </a:extLst>
          </p:cNvPr>
          <p:cNvSpPr/>
          <p:nvPr/>
        </p:nvSpPr>
        <p:spPr bwMode="auto">
          <a:xfrm>
            <a:off x="1770294" y="3433027"/>
            <a:ext cx="790415" cy="790414"/>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6545D6B7-88EB-CC43-8424-BEC25594ED86}"/>
              </a:ext>
            </a:extLst>
          </p:cNvPr>
          <p:cNvSpPr/>
          <p:nvPr/>
        </p:nvSpPr>
        <p:spPr bwMode="auto">
          <a:xfrm>
            <a:off x="1845806" y="3497632"/>
            <a:ext cx="643416" cy="643415"/>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Oval 3">
            <a:extLst>
              <a:ext uri="{FF2B5EF4-FFF2-40B4-BE49-F238E27FC236}">
                <a16:creationId xmlns:a16="http://schemas.microsoft.com/office/drawing/2014/main" id="{72B8F372-B632-1F44-B6C6-6EE2C290C8BA}"/>
              </a:ext>
            </a:extLst>
          </p:cNvPr>
          <p:cNvSpPr/>
          <p:nvPr/>
        </p:nvSpPr>
        <p:spPr bwMode="auto">
          <a:xfrm>
            <a:off x="1915605" y="3566424"/>
            <a:ext cx="512338" cy="512338"/>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Freeform: Shape 80">
            <a:extLst>
              <a:ext uri="{FF2B5EF4-FFF2-40B4-BE49-F238E27FC236}">
                <a16:creationId xmlns:a16="http://schemas.microsoft.com/office/drawing/2014/main" id="{12E0C20E-6FFC-C446-AE2D-9EF9AA4F4DAC}"/>
              </a:ext>
            </a:extLst>
          </p:cNvPr>
          <p:cNvSpPr>
            <a:spLocks/>
          </p:cNvSpPr>
          <p:nvPr/>
        </p:nvSpPr>
        <p:spPr bwMode="auto">
          <a:xfrm>
            <a:off x="2061625" y="3685427"/>
            <a:ext cx="220298" cy="274332"/>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59" name="Group 139">
            <a:extLst>
              <a:ext uri="{FF2B5EF4-FFF2-40B4-BE49-F238E27FC236}">
                <a16:creationId xmlns:a16="http://schemas.microsoft.com/office/drawing/2014/main" id="{0E46475D-66A4-6D4F-B00A-CC7D7352F944}"/>
              </a:ext>
            </a:extLst>
          </p:cNvPr>
          <p:cNvGrpSpPr>
            <a:grpSpLocks noChangeAspect="1"/>
          </p:cNvGrpSpPr>
          <p:nvPr/>
        </p:nvGrpSpPr>
        <p:grpSpPr bwMode="auto">
          <a:xfrm>
            <a:off x="5298844" y="3722680"/>
            <a:ext cx="242640" cy="224258"/>
            <a:chOff x="6739" y="2085"/>
            <a:chExt cx="264" cy="244"/>
          </a:xfrm>
        </p:grpSpPr>
        <p:sp>
          <p:nvSpPr>
            <p:cNvPr id="60" name="Freeform 140">
              <a:extLst>
                <a:ext uri="{FF2B5EF4-FFF2-40B4-BE49-F238E27FC236}">
                  <a16:creationId xmlns:a16="http://schemas.microsoft.com/office/drawing/2014/main" id="{72BAD8B8-673A-F444-BFBE-3EECA37D5958}"/>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1" name="Freeform 141">
              <a:extLst>
                <a:ext uri="{FF2B5EF4-FFF2-40B4-BE49-F238E27FC236}">
                  <a16:creationId xmlns:a16="http://schemas.microsoft.com/office/drawing/2014/main" id="{949AF0E6-D666-9B45-8C00-2AB2F48EB044}"/>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2" name="Freeform 142">
              <a:extLst>
                <a:ext uri="{FF2B5EF4-FFF2-40B4-BE49-F238E27FC236}">
                  <a16:creationId xmlns:a16="http://schemas.microsoft.com/office/drawing/2014/main" id="{0244D828-3AE2-C94A-B0F5-C1D9DB6C32BD}"/>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3" name="Freeform 143">
              <a:extLst>
                <a:ext uri="{FF2B5EF4-FFF2-40B4-BE49-F238E27FC236}">
                  <a16:creationId xmlns:a16="http://schemas.microsoft.com/office/drawing/2014/main" id="{F1ECFAA5-51DC-AE49-9096-54468DC18080}"/>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109" name="Freeform 14">
            <a:extLst>
              <a:ext uri="{FF2B5EF4-FFF2-40B4-BE49-F238E27FC236}">
                <a16:creationId xmlns:a16="http://schemas.microsoft.com/office/drawing/2014/main" id="{9E692DE8-993F-1646-9544-5E9676063469}"/>
              </a:ext>
            </a:extLst>
          </p:cNvPr>
          <p:cNvSpPr>
            <a:spLocks noEditPoints="1"/>
          </p:cNvSpPr>
          <p:nvPr/>
        </p:nvSpPr>
        <p:spPr bwMode="auto">
          <a:xfrm>
            <a:off x="10298182" y="3621367"/>
            <a:ext cx="285750" cy="284668"/>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10" name="Group 26">
            <a:extLst>
              <a:ext uri="{FF2B5EF4-FFF2-40B4-BE49-F238E27FC236}">
                <a16:creationId xmlns:a16="http://schemas.microsoft.com/office/drawing/2014/main" id="{CAA65986-A48D-6848-AAC9-508F2758914A}"/>
              </a:ext>
            </a:extLst>
          </p:cNvPr>
          <p:cNvGrpSpPr>
            <a:grpSpLocks noChangeAspect="1"/>
          </p:cNvGrpSpPr>
          <p:nvPr/>
        </p:nvGrpSpPr>
        <p:grpSpPr bwMode="auto">
          <a:xfrm>
            <a:off x="8434269" y="4805941"/>
            <a:ext cx="315997" cy="277360"/>
            <a:chOff x="3291" y="834"/>
            <a:chExt cx="229" cy="201"/>
          </a:xfrm>
          <a:solidFill>
            <a:schemeClr val="bg1"/>
          </a:solidFill>
        </p:grpSpPr>
        <p:sp>
          <p:nvSpPr>
            <p:cNvPr id="111" name="Freeform 27">
              <a:extLst>
                <a:ext uri="{FF2B5EF4-FFF2-40B4-BE49-F238E27FC236}">
                  <a16:creationId xmlns:a16="http://schemas.microsoft.com/office/drawing/2014/main" id="{EADCC1C2-4AB7-554D-A7B7-E7A61DF20400}"/>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2" name="Freeform 28">
              <a:extLst>
                <a:ext uri="{FF2B5EF4-FFF2-40B4-BE49-F238E27FC236}">
                  <a16:creationId xmlns:a16="http://schemas.microsoft.com/office/drawing/2014/main" id="{28139693-6CA1-C646-A176-454358DFD53F}"/>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3" name="Freeform 29">
              <a:extLst>
                <a:ext uri="{FF2B5EF4-FFF2-40B4-BE49-F238E27FC236}">
                  <a16:creationId xmlns:a16="http://schemas.microsoft.com/office/drawing/2014/main" id="{C742E2AD-F6A4-BC46-A3F8-4CE1A506FBA7}"/>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4" name="Freeform 30">
              <a:extLst>
                <a:ext uri="{FF2B5EF4-FFF2-40B4-BE49-F238E27FC236}">
                  <a16:creationId xmlns:a16="http://schemas.microsoft.com/office/drawing/2014/main" id="{537B3646-5E96-CF48-B9E8-972DBD289450}"/>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5" name="Freeform 31">
              <a:extLst>
                <a:ext uri="{FF2B5EF4-FFF2-40B4-BE49-F238E27FC236}">
                  <a16:creationId xmlns:a16="http://schemas.microsoft.com/office/drawing/2014/main" id="{5E8A4CC9-4430-3541-9089-7BA69CE1D3D9}"/>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6" name="Freeform 32">
              <a:extLst>
                <a:ext uri="{FF2B5EF4-FFF2-40B4-BE49-F238E27FC236}">
                  <a16:creationId xmlns:a16="http://schemas.microsoft.com/office/drawing/2014/main" id="{28C6A339-EF5D-C245-92F1-27E9C811A841}"/>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117" name="Group 127">
            <a:extLst>
              <a:ext uri="{FF2B5EF4-FFF2-40B4-BE49-F238E27FC236}">
                <a16:creationId xmlns:a16="http://schemas.microsoft.com/office/drawing/2014/main" id="{337EA66D-8CE7-364D-A2D9-52B1A1E6259B}"/>
              </a:ext>
            </a:extLst>
          </p:cNvPr>
          <p:cNvGrpSpPr>
            <a:grpSpLocks noChangeAspect="1"/>
          </p:cNvGrpSpPr>
          <p:nvPr/>
        </p:nvGrpSpPr>
        <p:grpSpPr bwMode="auto">
          <a:xfrm>
            <a:off x="8406984" y="2663982"/>
            <a:ext cx="317892" cy="324029"/>
            <a:chOff x="2411" y="2088"/>
            <a:chExt cx="259" cy="264"/>
          </a:xfrm>
          <a:solidFill>
            <a:schemeClr val="bg1"/>
          </a:solidFill>
        </p:grpSpPr>
        <p:sp>
          <p:nvSpPr>
            <p:cNvPr id="118" name="Freeform 128">
              <a:extLst>
                <a:ext uri="{FF2B5EF4-FFF2-40B4-BE49-F238E27FC236}">
                  <a16:creationId xmlns:a16="http://schemas.microsoft.com/office/drawing/2014/main" id="{70ED1BB5-99B1-FB44-8E90-0A70E1D31E5F}"/>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9" name="Freeform 129">
              <a:extLst>
                <a:ext uri="{FF2B5EF4-FFF2-40B4-BE49-F238E27FC236}">
                  <a16:creationId xmlns:a16="http://schemas.microsoft.com/office/drawing/2014/main" id="{A878705E-A545-D14F-A618-21A8FEDB9696}"/>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65" name="Freeform 90">
            <a:extLst>
              <a:ext uri="{FF2B5EF4-FFF2-40B4-BE49-F238E27FC236}">
                <a16:creationId xmlns:a16="http://schemas.microsoft.com/office/drawing/2014/main" id="{7AD04806-8B34-DD40-B299-2E9874B675FE}"/>
              </a:ext>
            </a:extLst>
          </p:cNvPr>
          <p:cNvSpPr>
            <a:spLocks/>
          </p:cNvSpPr>
          <p:nvPr/>
        </p:nvSpPr>
        <p:spPr bwMode="auto">
          <a:xfrm>
            <a:off x="788029" y="1281835"/>
            <a:ext cx="331136" cy="331137"/>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7" name="Freeform 90">
            <a:extLst>
              <a:ext uri="{FF2B5EF4-FFF2-40B4-BE49-F238E27FC236}">
                <a16:creationId xmlns:a16="http://schemas.microsoft.com/office/drawing/2014/main" id="{F5582390-550E-7644-81C9-6E6B5A74F4B5}"/>
              </a:ext>
            </a:extLst>
          </p:cNvPr>
          <p:cNvSpPr>
            <a:spLocks/>
          </p:cNvSpPr>
          <p:nvPr/>
        </p:nvSpPr>
        <p:spPr bwMode="auto">
          <a:xfrm>
            <a:off x="5159634" y="6197111"/>
            <a:ext cx="174591" cy="17459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90">
            <a:extLst>
              <a:ext uri="{FF2B5EF4-FFF2-40B4-BE49-F238E27FC236}">
                <a16:creationId xmlns:a16="http://schemas.microsoft.com/office/drawing/2014/main" id="{E45374EC-0C0B-5644-AFE5-22F36068292E}"/>
              </a:ext>
            </a:extLst>
          </p:cNvPr>
          <p:cNvSpPr>
            <a:spLocks/>
          </p:cNvSpPr>
          <p:nvPr/>
        </p:nvSpPr>
        <p:spPr bwMode="auto">
          <a:xfrm>
            <a:off x="963184" y="5874477"/>
            <a:ext cx="461665" cy="46166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90">
            <a:extLst>
              <a:ext uri="{FF2B5EF4-FFF2-40B4-BE49-F238E27FC236}">
                <a16:creationId xmlns:a16="http://schemas.microsoft.com/office/drawing/2014/main" id="{DE1A029D-09B8-4543-B244-399B03EA0BFA}"/>
              </a:ext>
            </a:extLst>
          </p:cNvPr>
          <p:cNvSpPr>
            <a:spLocks/>
          </p:cNvSpPr>
          <p:nvPr/>
        </p:nvSpPr>
        <p:spPr bwMode="auto">
          <a:xfrm>
            <a:off x="2132957" y="1979901"/>
            <a:ext cx="174591" cy="17459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4" name="Freeform 90">
            <a:extLst>
              <a:ext uri="{FF2B5EF4-FFF2-40B4-BE49-F238E27FC236}">
                <a16:creationId xmlns:a16="http://schemas.microsoft.com/office/drawing/2014/main" id="{13B77F94-6FF2-AC4A-90E2-8F3810785700}"/>
              </a:ext>
            </a:extLst>
          </p:cNvPr>
          <p:cNvSpPr>
            <a:spLocks/>
          </p:cNvSpPr>
          <p:nvPr/>
        </p:nvSpPr>
        <p:spPr bwMode="auto">
          <a:xfrm>
            <a:off x="10702076" y="5836915"/>
            <a:ext cx="174591" cy="17459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6" name="Freeform 90">
            <a:extLst>
              <a:ext uri="{FF2B5EF4-FFF2-40B4-BE49-F238E27FC236}">
                <a16:creationId xmlns:a16="http://schemas.microsoft.com/office/drawing/2014/main" id="{B065060C-F99B-C244-B6AB-68D6C1079D09}"/>
              </a:ext>
            </a:extLst>
          </p:cNvPr>
          <p:cNvSpPr>
            <a:spLocks/>
          </p:cNvSpPr>
          <p:nvPr/>
        </p:nvSpPr>
        <p:spPr bwMode="auto">
          <a:xfrm>
            <a:off x="11397766" y="2298029"/>
            <a:ext cx="174591" cy="17459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7" name="Freeform 90">
            <a:extLst>
              <a:ext uri="{FF2B5EF4-FFF2-40B4-BE49-F238E27FC236}">
                <a16:creationId xmlns:a16="http://schemas.microsoft.com/office/drawing/2014/main" id="{4CB4341A-973E-D649-8BF5-83E7E1EC5529}"/>
              </a:ext>
            </a:extLst>
          </p:cNvPr>
          <p:cNvSpPr>
            <a:spLocks/>
          </p:cNvSpPr>
          <p:nvPr/>
        </p:nvSpPr>
        <p:spPr bwMode="auto">
          <a:xfrm>
            <a:off x="9407225" y="1393728"/>
            <a:ext cx="331136" cy="331137"/>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1" name="Freeform 90">
            <a:extLst>
              <a:ext uri="{FF2B5EF4-FFF2-40B4-BE49-F238E27FC236}">
                <a16:creationId xmlns:a16="http://schemas.microsoft.com/office/drawing/2014/main" id="{5B57082C-3E40-4F47-80AC-985F4751862E}"/>
              </a:ext>
            </a:extLst>
          </p:cNvPr>
          <p:cNvSpPr>
            <a:spLocks/>
          </p:cNvSpPr>
          <p:nvPr/>
        </p:nvSpPr>
        <p:spPr bwMode="auto">
          <a:xfrm>
            <a:off x="5707471" y="2105661"/>
            <a:ext cx="174591" cy="17459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80A392F9-7BA3-D04C-B80D-822F44327F79}"/>
              </a:ext>
            </a:extLst>
          </p:cNvPr>
          <p:cNvGrpSpPr/>
          <p:nvPr/>
        </p:nvGrpSpPr>
        <p:grpSpPr>
          <a:xfrm>
            <a:off x="1455480" y="3166948"/>
            <a:ext cx="531757" cy="461665"/>
            <a:chOff x="3565660" y="3045853"/>
            <a:chExt cx="531757" cy="461665"/>
          </a:xfrm>
        </p:grpSpPr>
        <p:sp>
          <p:nvSpPr>
            <p:cNvPr id="89" name="Freeform 90">
              <a:extLst>
                <a:ext uri="{FF2B5EF4-FFF2-40B4-BE49-F238E27FC236}">
                  <a16:creationId xmlns:a16="http://schemas.microsoft.com/office/drawing/2014/main" id="{812FD27D-6460-7040-83D1-99BEBD95E002}"/>
                </a:ext>
              </a:extLst>
            </p:cNvPr>
            <p:cNvSpPr>
              <a:spLocks/>
            </p:cNvSpPr>
            <p:nvPr/>
          </p:nvSpPr>
          <p:spPr bwMode="auto">
            <a:xfrm>
              <a:off x="3708091" y="3142744"/>
              <a:ext cx="246471" cy="24647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2709972-5D24-634F-BE7A-98E7511E7626}"/>
                </a:ext>
              </a:extLst>
            </p:cNvPr>
            <p:cNvSpPr txBox="1"/>
            <p:nvPr/>
          </p:nvSpPr>
          <p:spPr>
            <a:xfrm>
              <a:off x="3565660" y="3045853"/>
              <a:ext cx="531757" cy="461665"/>
            </a:xfrm>
            <a:prstGeom prst="rect">
              <a:avLst/>
            </a:prstGeom>
            <a:noFill/>
          </p:spPr>
          <p:txBody>
            <a:bodyPr wrap="square" lIns="182880" tIns="146304" rIns="182880" bIns="146304" rtlCol="0">
              <a:spAutoFit/>
            </a:bodyPr>
            <a:lstStyle/>
            <a:p>
              <a:pPr algn="ctr">
                <a:lnSpc>
                  <a:spcPct val="90000"/>
                </a:lnSpc>
                <a:spcAft>
                  <a:spcPts val="600"/>
                </a:spcAft>
              </a:pPr>
              <a:r>
                <a:rPr lang="en-US" sz="1200" b="1">
                  <a:solidFill>
                    <a:schemeClr val="bg1"/>
                  </a:solidFill>
                </a:rPr>
                <a:t>1</a:t>
              </a:r>
            </a:p>
          </p:txBody>
        </p:sp>
      </p:grpSp>
      <p:grpSp>
        <p:nvGrpSpPr>
          <p:cNvPr id="90" name="Group 89">
            <a:extLst>
              <a:ext uri="{FF2B5EF4-FFF2-40B4-BE49-F238E27FC236}">
                <a16:creationId xmlns:a16="http://schemas.microsoft.com/office/drawing/2014/main" id="{A1696C25-B767-7B47-8804-2D27BD36B99E}"/>
              </a:ext>
            </a:extLst>
          </p:cNvPr>
          <p:cNvGrpSpPr/>
          <p:nvPr/>
        </p:nvGrpSpPr>
        <p:grpSpPr>
          <a:xfrm>
            <a:off x="4710297" y="3166948"/>
            <a:ext cx="531757" cy="461665"/>
            <a:chOff x="3565660" y="3045853"/>
            <a:chExt cx="531757" cy="461665"/>
          </a:xfrm>
        </p:grpSpPr>
        <p:sp>
          <p:nvSpPr>
            <p:cNvPr id="91" name="Freeform 90">
              <a:extLst>
                <a:ext uri="{FF2B5EF4-FFF2-40B4-BE49-F238E27FC236}">
                  <a16:creationId xmlns:a16="http://schemas.microsoft.com/office/drawing/2014/main" id="{CAFE6478-6C0A-7449-B500-93B6479787C8}"/>
                </a:ext>
              </a:extLst>
            </p:cNvPr>
            <p:cNvSpPr>
              <a:spLocks/>
            </p:cNvSpPr>
            <p:nvPr/>
          </p:nvSpPr>
          <p:spPr bwMode="auto">
            <a:xfrm>
              <a:off x="3708091" y="3142744"/>
              <a:ext cx="246471" cy="24647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2" name="TextBox 91">
              <a:extLst>
                <a:ext uri="{FF2B5EF4-FFF2-40B4-BE49-F238E27FC236}">
                  <a16:creationId xmlns:a16="http://schemas.microsoft.com/office/drawing/2014/main" id="{14AFC771-B7B9-4544-AB51-776662960116}"/>
                </a:ext>
              </a:extLst>
            </p:cNvPr>
            <p:cNvSpPr txBox="1"/>
            <p:nvPr/>
          </p:nvSpPr>
          <p:spPr>
            <a:xfrm>
              <a:off x="3565660" y="3045853"/>
              <a:ext cx="531757" cy="461665"/>
            </a:xfrm>
            <a:prstGeom prst="rect">
              <a:avLst/>
            </a:prstGeom>
            <a:noFill/>
          </p:spPr>
          <p:txBody>
            <a:bodyPr wrap="square" lIns="182880" tIns="146304" rIns="182880" bIns="146304" rtlCol="0">
              <a:spAutoFit/>
            </a:bodyPr>
            <a:lstStyle/>
            <a:p>
              <a:pPr algn="ctr">
                <a:lnSpc>
                  <a:spcPct val="90000"/>
                </a:lnSpc>
                <a:spcAft>
                  <a:spcPts val="600"/>
                </a:spcAft>
              </a:pPr>
              <a:r>
                <a:rPr lang="en-US" sz="1200" b="1">
                  <a:solidFill>
                    <a:schemeClr val="bg1"/>
                  </a:solidFill>
                </a:rPr>
                <a:t>2</a:t>
              </a:r>
            </a:p>
          </p:txBody>
        </p:sp>
      </p:grpSp>
      <p:grpSp>
        <p:nvGrpSpPr>
          <p:cNvPr id="93" name="Group 92">
            <a:extLst>
              <a:ext uri="{FF2B5EF4-FFF2-40B4-BE49-F238E27FC236}">
                <a16:creationId xmlns:a16="http://schemas.microsoft.com/office/drawing/2014/main" id="{DF66D0CD-0616-AB44-911A-CF77DAC77188}"/>
              </a:ext>
            </a:extLst>
          </p:cNvPr>
          <p:cNvGrpSpPr/>
          <p:nvPr/>
        </p:nvGrpSpPr>
        <p:grpSpPr>
          <a:xfrm>
            <a:off x="7871286" y="2067197"/>
            <a:ext cx="531757" cy="461665"/>
            <a:chOff x="3566552" y="3045853"/>
            <a:chExt cx="531757" cy="461665"/>
          </a:xfrm>
        </p:grpSpPr>
        <p:sp>
          <p:nvSpPr>
            <p:cNvPr id="94" name="Freeform 93">
              <a:extLst>
                <a:ext uri="{FF2B5EF4-FFF2-40B4-BE49-F238E27FC236}">
                  <a16:creationId xmlns:a16="http://schemas.microsoft.com/office/drawing/2014/main" id="{991F39D6-FC13-A340-9D5E-961494562E0E}"/>
                </a:ext>
              </a:extLst>
            </p:cNvPr>
            <p:cNvSpPr>
              <a:spLocks/>
            </p:cNvSpPr>
            <p:nvPr/>
          </p:nvSpPr>
          <p:spPr bwMode="auto">
            <a:xfrm>
              <a:off x="3708091" y="3142744"/>
              <a:ext cx="246471" cy="24647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5" name="TextBox 94">
              <a:extLst>
                <a:ext uri="{FF2B5EF4-FFF2-40B4-BE49-F238E27FC236}">
                  <a16:creationId xmlns:a16="http://schemas.microsoft.com/office/drawing/2014/main" id="{9CA4A304-8906-2046-BB58-0F42CE18154C}"/>
                </a:ext>
              </a:extLst>
            </p:cNvPr>
            <p:cNvSpPr txBox="1"/>
            <p:nvPr/>
          </p:nvSpPr>
          <p:spPr>
            <a:xfrm>
              <a:off x="3566552" y="3045853"/>
              <a:ext cx="531757" cy="461665"/>
            </a:xfrm>
            <a:prstGeom prst="rect">
              <a:avLst/>
            </a:prstGeom>
            <a:noFill/>
          </p:spPr>
          <p:txBody>
            <a:bodyPr wrap="square" lIns="182880" tIns="146304" rIns="182880" bIns="146304" rtlCol="0">
              <a:spAutoFit/>
            </a:bodyPr>
            <a:lstStyle/>
            <a:p>
              <a:pPr algn="ctr">
                <a:lnSpc>
                  <a:spcPct val="90000"/>
                </a:lnSpc>
                <a:spcAft>
                  <a:spcPts val="600"/>
                </a:spcAft>
              </a:pPr>
              <a:r>
                <a:rPr lang="en-US" sz="1200" b="1">
                  <a:solidFill>
                    <a:schemeClr val="bg1"/>
                  </a:solidFill>
                </a:rPr>
                <a:t>3</a:t>
              </a:r>
            </a:p>
          </p:txBody>
        </p:sp>
      </p:grpSp>
      <p:grpSp>
        <p:nvGrpSpPr>
          <p:cNvPr id="96" name="Group 95">
            <a:extLst>
              <a:ext uri="{FF2B5EF4-FFF2-40B4-BE49-F238E27FC236}">
                <a16:creationId xmlns:a16="http://schemas.microsoft.com/office/drawing/2014/main" id="{EBFABB74-D593-DA49-8DC2-D694C9ADD7DE}"/>
              </a:ext>
            </a:extLst>
          </p:cNvPr>
          <p:cNvGrpSpPr/>
          <p:nvPr/>
        </p:nvGrpSpPr>
        <p:grpSpPr>
          <a:xfrm>
            <a:off x="10583594" y="3080451"/>
            <a:ext cx="531757" cy="461665"/>
            <a:chOff x="3566552" y="3045853"/>
            <a:chExt cx="531757" cy="461665"/>
          </a:xfrm>
        </p:grpSpPr>
        <p:sp>
          <p:nvSpPr>
            <p:cNvPr id="97" name="Freeform 96">
              <a:extLst>
                <a:ext uri="{FF2B5EF4-FFF2-40B4-BE49-F238E27FC236}">
                  <a16:creationId xmlns:a16="http://schemas.microsoft.com/office/drawing/2014/main" id="{8A4A1F55-B4F6-FD4E-9445-806A3C58859B}"/>
                </a:ext>
              </a:extLst>
            </p:cNvPr>
            <p:cNvSpPr>
              <a:spLocks/>
            </p:cNvSpPr>
            <p:nvPr/>
          </p:nvSpPr>
          <p:spPr bwMode="auto">
            <a:xfrm>
              <a:off x="3708091" y="3142744"/>
              <a:ext cx="246471" cy="24647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8" name="TextBox 97">
              <a:extLst>
                <a:ext uri="{FF2B5EF4-FFF2-40B4-BE49-F238E27FC236}">
                  <a16:creationId xmlns:a16="http://schemas.microsoft.com/office/drawing/2014/main" id="{8F8F42C2-1DB8-264E-BFBF-8D522AC902EA}"/>
                </a:ext>
              </a:extLst>
            </p:cNvPr>
            <p:cNvSpPr txBox="1"/>
            <p:nvPr/>
          </p:nvSpPr>
          <p:spPr>
            <a:xfrm>
              <a:off x="3566552" y="3045853"/>
              <a:ext cx="531757" cy="461665"/>
            </a:xfrm>
            <a:prstGeom prst="rect">
              <a:avLst/>
            </a:prstGeom>
            <a:noFill/>
          </p:spPr>
          <p:txBody>
            <a:bodyPr wrap="square" lIns="182880" tIns="146304" rIns="182880" bIns="146304" rtlCol="0">
              <a:spAutoFit/>
            </a:bodyPr>
            <a:lstStyle/>
            <a:p>
              <a:pPr algn="ctr">
                <a:lnSpc>
                  <a:spcPct val="90000"/>
                </a:lnSpc>
                <a:spcAft>
                  <a:spcPts val="600"/>
                </a:spcAft>
              </a:pPr>
              <a:r>
                <a:rPr lang="en-US" sz="1200" b="1">
                  <a:solidFill>
                    <a:schemeClr val="bg1"/>
                  </a:solidFill>
                </a:rPr>
                <a:t>4</a:t>
              </a:r>
            </a:p>
          </p:txBody>
        </p:sp>
      </p:grpSp>
      <p:grpSp>
        <p:nvGrpSpPr>
          <p:cNvPr id="99" name="Group 98">
            <a:extLst>
              <a:ext uri="{FF2B5EF4-FFF2-40B4-BE49-F238E27FC236}">
                <a16:creationId xmlns:a16="http://schemas.microsoft.com/office/drawing/2014/main" id="{EE0C98EC-A687-B543-940B-98632EF8E22B}"/>
              </a:ext>
            </a:extLst>
          </p:cNvPr>
          <p:cNvGrpSpPr/>
          <p:nvPr/>
        </p:nvGrpSpPr>
        <p:grpSpPr>
          <a:xfrm>
            <a:off x="7550011" y="4309949"/>
            <a:ext cx="531757" cy="461665"/>
            <a:chOff x="3566552" y="3045853"/>
            <a:chExt cx="531757" cy="461665"/>
          </a:xfrm>
        </p:grpSpPr>
        <p:sp>
          <p:nvSpPr>
            <p:cNvPr id="100" name="Freeform 99">
              <a:extLst>
                <a:ext uri="{FF2B5EF4-FFF2-40B4-BE49-F238E27FC236}">
                  <a16:creationId xmlns:a16="http://schemas.microsoft.com/office/drawing/2014/main" id="{0A050663-5763-594A-85F8-D9D0C45127A6}"/>
                </a:ext>
              </a:extLst>
            </p:cNvPr>
            <p:cNvSpPr>
              <a:spLocks/>
            </p:cNvSpPr>
            <p:nvPr/>
          </p:nvSpPr>
          <p:spPr bwMode="auto">
            <a:xfrm>
              <a:off x="3708091" y="3142744"/>
              <a:ext cx="246471" cy="24647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1" name="TextBox 100">
              <a:extLst>
                <a:ext uri="{FF2B5EF4-FFF2-40B4-BE49-F238E27FC236}">
                  <a16:creationId xmlns:a16="http://schemas.microsoft.com/office/drawing/2014/main" id="{E78FE958-3EEA-8640-B55C-E55753762B8A}"/>
                </a:ext>
              </a:extLst>
            </p:cNvPr>
            <p:cNvSpPr txBox="1"/>
            <p:nvPr/>
          </p:nvSpPr>
          <p:spPr>
            <a:xfrm>
              <a:off x="3566552" y="3045853"/>
              <a:ext cx="531757" cy="461665"/>
            </a:xfrm>
            <a:prstGeom prst="rect">
              <a:avLst/>
            </a:prstGeom>
            <a:noFill/>
          </p:spPr>
          <p:txBody>
            <a:bodyPr wrap="square" lIns="182880" tIns="146304" rIns="182880" bIns="146304" rtlCol="0">
              <a:spAutoFit/>
            </a:bodyPr>
            <a:lstStyle/>
            <a:p>
              <a:pPr algn="ctr">
                <a:lnSpc>
                  <a:spcPct val="90000"/>
                </a:lnSpc>
                <a:spcAft>
                  <a:spcPts val="600"/>
                </a:spcAft>
              </a:pPr>
              <a:r>
                <a:rPr lang="en-US" sz="1200" b="1">
                  <a:solidFill>
                    <a:schemeClr val="bg1"/>
                  </a:solidFill>
                </a:rPr>
                <a:t>5</a:t>
              </a:r>
            </a:p>
          </p:txBody>
        </p:sp>
      </p:grpSp>
    </p:spTree>
    <p:extLst>
      <p:ext uri="{BB962C8B-B14F-4D97-AF65-F5344CB8AC3E}">
        <p14:creationId xmlns:p14="http://schemas.microsoft.com/office/powerpoint/2010/main" val="846208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74"/>
                                        </p:tgtEl>
                                        <p:attrNameLst>
                                          <p:attrName>style.visibility</p:attrName>
                                        </p:attrNameLst>
                                      </p:cBhvr>
                                      <p:to>
                                        <p:strVal val="visible"/>
                                      </p:to>
                                    </p:set>
                                    <p:anim calcmode="lin" valueType="num">
                                      <p:cBhvr>
                                        <p:cTn id="12" dur="500" fill="hold"/>
                                        <p:tgtEl>
                                          <p:spTgt spid="74"/>
                                        </p:tgtEl>
                                        <p:attrNameLst>
                                          <p:attrName>ppt_w</p:attrName>
                                        </p:attrNameLst>
                                      </p:cBhvr>
                                      <p:tavLst>
                                        <p:tav tm="0">
                                          <p:val>
                                            <p:fltVal val="0"/>
                                          </p:val>
                                        </p:tav>
                                        <p:tav tm="100000">
                                          <p:val>
                                            <p:strVal val="#ppt_w"/>
                                          </p:val>
                                        </p:tav>
                                      </p:tavLst>
                                    </p:anim>
                                    <p:anim calcmode="lin" valueType="num">
                                      <p:cBhvr>
                                        <p:cTn id="13" dur="500" fill="hold"/>
                                        <p:tgtEl>
                                          <p:spTgt spid="74"/>
                                        </p:tgtEl>
                                        <p:attrNameLst>
                                          <p:attrName>ppt_h</p:attrName>
                                        </p:attrNameLst>
                                      </p:cBhvr>
                                      <p:tavLst>
                                        <p:tav tm="0">
                                          <p:val>
                                            <p:fltVal val="0"/>
                                          </p:val>
                                        </p:tav>
                                        <p:tav tm="100000">
                                          <p:val>
                                            <p:strVal val="#ppt_h"/>
                                          </p:val>
                                        </p:tav>
                                      </p:tavLst>
                                    </p:anim>
                                    <p:animEffect transition="in" filter="fade">
                                      <p:cBhvr>
                                        <p:cTn id="14" dur="500"/>
                                        <p:tgtEl>
                                          <p:spTgt spid="7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par>
                          <p:cTn id="20" fill="hold">
                            <p:stCondLst>
                              <p:cond delay="900"/>
                            </p:stCondLst>
                            <p:childTnLst>
                              <p:par>
                                <p:cTn id="21" presetID="53" presetClass="entr" presetSubtype="16"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70"/>
                                        </p:tgtEl>
                                        <p:attrNameLst>
                                          <p:attrName>style.visibility</p:attrName>
                                        </p:attrNameLst>
                                      </p:cBhvr>
                                      <p:to>
                                        <p:strVal val="visible"/>
                                      </p:to>
                                    </p:set>
                                    <p:anim calcmode="lin" valueType="num">
                                      <p:cBhvr>
                                        <p:cTn id="33" dur="500" fill="hold"/>
                                        <p:tgtEl>
                                          <p:spTgt spid="70"/>
                                        </p:tgtEl>
                                        <p:attrNameLst>
                                          <p:attrName>ppt_w</p:attrName>
                                        </p:attrNameLst>
                                      </p:cBhvr>
                                      <p:tavLst>
                                        <p:tav tm="0">
                                          <p:val>
                                            <p:fltVal val="0"/>
                                          </p:val>
                                        </p:tav>
                                        <p:tav tm="100000">
                                          <p:val>
                                            <p:strVal val="#ppt_w"/>
                                          </p:val>
                                        </p:tav>
                                      </p:tavLst>
                                    </p:anim>
                                    <p:anim calcmode="lin" valueType="num">
                                      <p:cBhvr>
                                        <p:cTn id="34" dur="500" fill="hold"/>
                                        <p:tgtEl>
                                          <p:spTgt spid="70"/>
                                        </p:tgtEl>
                                        <p:attrNameLst>
                                          <p:attrName>ppt_h</p:attrName>
                                        </p:attrNameLst>
                                      </p:cBhvr>
                                      <p:tavLst>
                                        <p:tav tm="0">
                                          <p:val>
                                            <p:fltVal val="0"/>
                                          </p:val>
                                        </p:tav>
                                        <p:tav tm="100000">
                                          <p:val>
                                            <p:strVal val="#ppt_h"/>
                                          </p:val>
                                        </p:tav>
                                      </p:tavLst>
                                    </p:anim>
                                    <p:animEffect transition="in" filter="fade">
                                      <p:cBhvr>
                                        <p:cTn id="35" dur="500"/>
                                        <p:tgtEl>
                                          <p:spTgt spid="70"/>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69"/>
                                        </p:tgtEl>
                                        <p:attrNameLst>
                                          <p:attrName>style.visibility</p:attrName>
                                        </p:attrNameLst>
                                      </p:cBhvr>
                                      <p:to>
                                        <p:strVal val="visible"/>
                                      </p:to>
                                    </p:set>
                                    <p:anim calcmode="lin" valueType="num">
                                      <p:cBhvr>
                                        <p:cTn id="38" dur="500" fill="hold"/>
                                        <p:tgtEl>
                                          <p:spTgt spid="69"/>
                                        </p:tgtEl>
                                        <p:attrNameLst>
                                          <p:attrName>ppt_w</p:attrName>
                                        </p:attrNameLst>
                                      </p:cBhvr>
                                      <p:tavLst>
                                        <p:tav tm="0">
                                          <p:val>
                                            <p:fltVal val="0"/>
                                          </p:val>
                                        </p:tav>
                                        <p:tav tm="100000">
                                          <p:val>
                                            <p:strVal val="#ppt_w"/>
                                          </p:val>
                                        </p:tav>
                                      </p:tavLst>
                                    </p:anim>
                                    <p:anim calcmode="lin" valueType="num">
                                      <p:cBhvr>
                                        <p:cTn id="39" dur="500" fill="hold"/>
                                        <p:tgtEl>
                                          <p:spTgt spid="69"/>
                                        </p:tgtEl>
                                        <p:attrNameLst>
                                          <p:attrName>ppt_h</p:attrName>
                                        </p:attrNameLst>
                                      </p:cBhvr>
                                      <p:tavLst>
                                        <p:tav tm="0">
                                          <p:val>
                                            <p:fltVal val="0"/>
                                          </p:val>
                                        </p:tav>
                                        <p:tav tm="100000">
                                          <p:val>
                                            <p:strVal val="#ppt_h"/>
                                          </p:val>
                                        </p:tav>
                                      </p:tavLst>
                                    </p:anim>
                                    <p:animEffect transition="in" filter="fade">
                                      <p:cBhvr>
                                        <p:cTn id="40" dur="500"/>
                                        <p:tgtEl>
                                          <p:spTgt spid="69"/>
                                        </p:tgtEl>
                                      </p:cBhvr>
                                    </p:animEffect>
                                  </p:childTnLst>
                                </p:cTn>
                              </p:par>
                              <p:par>
                                <p:cTn id="41" presetID="53" presetClass="entr" presetSubtype="16" fill="hold" grpId="0" nodeType="withEffect">
                                  <p:stCondLst>
                                    <p:cond delay="40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par>
                                <p:cTn id="46" presetID="10" presetClass="entr" presetSubtype="0" fill="hold" grpId="0" nodeType="withEffect">
                                  <p:stCondLst>
                                    <p:cond delay="40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par>
                                <p:cTn id="49" presetID="53" presetClass="entr" presetSubtype="16" fill="hold" nodeType="withEffect">
                                  <p:stCondLst>
                                    <p:cond delay="4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par>
                                <p:cTn id="54" presetID="22" presetClass="entr" presetSubtype="8" fill="hold" grpId="0" nodeType="withEffect">
                                  <p:stCondLst>
                                    <p:cond delay="400"/>
                                  </p:stCondLst>
                                  <p:iterate type="wd">
                                    <p:tmPct val="10000"/>
                                  </p:iterate>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childTnLst>
                          </p:cTn>
                        </p:par>
                        <p:par>
                          <p:cTn id="57" fill="hold">
                            <p:stCondLst>
                              <p:cond delay="2100"/>
                            </p:stCondLst>
                            <p:childTnLst>
                              <p:par>
                                <p:cTn id="58" presetID="22" presetClass="entr" presetSubtype="8"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par>
                                <p:cTn id="61" presetID="53" presetClass="entr" presetSubtype="16"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23"/>
                                        </p:tgtEl>
                                        <p:attrNameLst>
                                          <p:attrName>style.visibility</p:attrName>
                                        </p:attrNameLst>
                                      </p:cBhvr>
                                      <p:to>
                                        <p:strVal val="visible"/>
                                      </p:to>
                                    </p:set>
                                    <p:anim calcmode="lin" valueType="num">
                                      <p:cBhvr>
                                        <p:cTn id="68" dur="500" fill="hold"/>
                                        <p:tgtEl>
                                          <p:spTgt spid="123"/>
                                        </p:tgtEl>
                                        <p:attrNameLst>
                                          <p:attrName>ppt_w</p:attrName>
                                        </p:attrNameLst>
                                      </p:cBhvr>
                                      <p:tavLst>
                                        <p:tav tm="0">
                                          <p:val>
                                            <p:fltVal val="0"/>
                                          </p:val>
                                        </p:tav>
                                        <p:tav tm="100000">
                                          <p:val>
                                            <p:strVal val="#ppt_w"/>
                                          </p:val>
                                        </p:tav>
                                      </p:tavLst>
                                    </p:anim>
                                    <p:anim calcmode="lin" valueType="num">
                                      <p:cBhvr>
                                        <p:cTn id="69" dur="500" fill="hold"/>
                                        <p:tgtEl>
                                          <p:spTgt spid="123"/>
                                        </p:tgtEl>
                                        <p:attrNameLst>
                                          <p:attrName>ppt_h</p:attrName>
                                        </p:attrNameLst>
                                      </p:cBhvr>
                                      <p:tavLst>
                                        <p:tav tm="0">
                                          <p:val>
                                            <p:fltVal val="0"/>
                                          </p:val>
                                        </p:tav>
                                        <p:tav tm="100000">
                                          <p:val>
                                            <p:strVal val="#ppt_h"/>
                                          </p:val>
                                        </p:tav>
                                      </p:tavLst>
                                    </p:anim>
                                    <p:animEffect transition="in" filter="fade">
                                      <p:cBhvr>
                                        <p:cTn id="70" dur="500"/>
                                        <p:tgtEl>
                                          <p:spTgt spid="123"/>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122"/>
                                        </p:tgtEl>
                                        <p:attrNameLst>
                                          <p:attrName>style.visibility</p:attrName>
                                        </p:attrNameLst>
                                      </p:cBhvr>
                                      <p:to>
                                        <p:strVal val="visible"/>
                                      </p:to>
                                    </p:set>
                                    <p:anim calcmode="lin" valueType="num">
                                      <p:cBhvr>
                                        <p:cTn id="73" dur="500" fill="hold"/>
                                        <p:tgtEl>
                                          <p:spTgt spid="122"/>
                                        </p:tgtEl>
                                        <p:attrNameLst>
                                          <p:attrName>ppt_w</p:attrName>
                                        </p:attrNameLst>
                                      </p:cBhvr>
                                      <p:tavLst>
                                        <p:tav tm="0">
                                          <p:val>
                                            <p:fltVal val="0"/>
                                          </p:val>
                                        </p:tav>
                                        <p:tav tm="100000">
                                          <p:val>
                                            <p:strVal val="#ppt_w"/>
                                          </p:val>
                                        </p:tav>
                                      </p:tavLst>
                                    </p:anim>
                                    <p:anim calcmode="lin" valueType="num">
                                      <p:cBhvr>
                                        <p:cTn id="74" dur="500" fill="hold"/>
                                        <p:tgtEl>
                                          <p:spTgt spid="122"/>
                                        </p:tgtEl>
                                        <p:attrNameLst>
                                          <p:attrName>ppt_h</p:attrName>
                                        </p:attrNameLst>
                                      </p:cBhvr>
                                      <p:tavLst>
                                        <p:tav tm="0">
                                          <p:val>
                                            <p:fltVal val="0"/>
                                          </p:val>
                                        </p:tav>
                                        <p:tav tm="100000">
                                          <p:val>
                                            <p:strVal val="#ppt_h"/>
                                          </p:val>
                                        </p:tav>
                                      </p:tavLst>
                                    </p:anim>
                                    <p:animEffect transition="in" filter="fade">
                                      <p:cBhvr>
                                        <p:cTn id="75" dur="500"/>
                                        <p:tgtEl>
                                          <p:spTgt spid="122"/>
                                        </p:tgtEl>
                                      </p:cBhvr>
                                    </p:animEffect>
                                  </p:childTnLst>
                                </p:cTn>
                              </p:par>
                              <p:par>
                                <p:cTn id="76" presetID="53" presetClass="entr" presetSubtype="16" fill="hold" grpId="0" nodeType="withEffect">
                                  <p:stCondLst>
                                    <p:cond delay="400"/>
                                  </p:stCondLst>
                                  <p:childTnLst>
                                    <p:set>
                                      <p:cBhvr>
                                        <p:cTn id="77" dur="1" fill="hold">
                                          <p:stCondLst>
                                            <p:cond delay="0"/>
                                          </p:stCondLst>
                                        </p:cTn>
                                        <p:tgtEl>
                                          <p:spTgt spid="121"/>
                                        </p:tgtEl>
                                        <p:attrNameLst>
                                          <p:attrName>style.visibility</p:attrName>
                                        </p:attrNameLst>
                                      </p:cBhvr>
                                      <p:to>
                                        <p:strVal val="visible"/>
                                      </p:to>
                                    </p:set>
                                    <p:anim calcmode="lin" valueType="num">
                                      <p:cBhvr>
                                        <p:cTn id="78" dur="500" fill="hold"/>
                                        <p:tgtEl>
                                          <p:spTgt spid="121"/>
                                        </p:tgtEl>
                                        <p:attrNameLst>
                                          <p:attrName>ppt_w</p:attrName>
                                        </p:attrNameLst>
                                      </p:cBhvr>
                                      <p:tavLst>
                                        <p:tav tm="0">
                                          <p:val>
                                            <p:fltVal val="0"/>
                                          </p:val>
                                        </p:tav>
                                        <p:tav tm="100000">
                                          <p:val>
                                            <p:strVal val="#ppt_w"/>
                                          </p:val>
                                        </p:tav>
                                      </p:tavLst>
                                    </p:anim>
                                    <p:anim calcmode="lin" valueType="num">
                                      <p:cBhvr>
                                        <p:cTn id="79" dur="500" fill="hold"/>
                                        <p:tgtEl>
                                          <p:spTgt spid="121"/>
                                        </p:tgtEl>
                                        <p:attrNameLst>
                                          <p:attrName>ppt_h</p:attrName>
                                        </p:attrNameLst>
                                      </p:cBhvr>
                                      <p:tavLst>
                                        <p:tav tm="0">
                                          <p:val>
                                            <p:fltVal val="0"/>
                                          </p:val>
                                        </p:tav>
                                        <p:tav tm="100000">
                                          <p:val>
                                            <p:strVal val="#ppt_h"/>
                                          </p:val>
                                        </p:tav>
                                      </p:tavLst>
                                    </p:anim>
                                    <p:animEffect transition="in" filter="fade">
                                      <p:cBhvr>
                                        <p:cTn id="80" dur="500"/>
                                        <p:tgtEl>
                                          <p:spTgt spid="121"/>
                                        </p:tgtEl>
                                      </p:cBhvr>
                                    </p:animEffect>
                                  </p:childTnLst>
                                </p:cTn>
                              </p:par>
                              <p:par>
                                <p:cTn id="81" presetID="10" presetClass="entr" presetSubtype="0" fill="hold" grpId="0" nodeType="withEffect">
                                  <p:stCondLst>
                                    <p:cond delay="400"/>
                                  </p:stCondLst>
                                  <p:childTnLst>
                                    <p:set>
                                      <p:cBhvr>
                                        <p:cTn id="82" dur="1" fill="hold">
                                          <p:stCondLst>
                                            <p:cond delay="0"/>
                                          </p:stCondLst>
                                        </p:cTn>
                                        <p:tgtEl>
                                          <p:spTgt spid="120"/>
                                        </p:tgtEl>
                                        <p:attrNameLst>
                                          <p:attrName>style.visibility</p:attrName>
                                        </p:attrNameLst>
                                      </p:cBhvr>
                                      <p:to>
                                        <p:strVal val="visible"/>
                                      </p:to>
                                    </p:set>
                                    <p:animEffect transition="in" filter="fade">
                                      <p:cBhvr>
                                        <p:cTn id="83" dur="500"/>
                                        <p:tgtEl>
                                          <p:spTgt spid="120"/>
                                        </p:tgtEl>
                                      </p:cBhvr>
                                    </p:animEffect>
                                  </p:childTnLst>
                                </p:cTn>
                              </p:par>
                              <p:par>
                                <p:cTn id="84" presetID="53" presetClass="entr" presetSubtype="16" fill="hold" nodeType="withEffect">
                                  <p:stCondLst>
                                    <p:cond delay="400"/>
                                  </p:stCondLst>
                                  <p:childTnLst>
                                    <p:set>
                                      <p:cBhvr>
                                        <p:cTn id="85" dur="1" fill="hold">
                                          <p:stCondLst>
                                            <p:cond delay="0"/>
                                          </p:stCondLst>
                                        </p:cTn>
                                        <p:tgtEl>
                                          <p:spTgt spid="90"/>
                                        </p:tgtEl>
                                        <p:attrNameLst>
                                          <p:attrName>style.visibility</p:attrName>
                                        </p:attrNameLst>
                                      </p:cBhvr>
                                      <p:to>
                                        <p:strVal val="visible"/>
                                      </p:to>
                                    </p:set>
                                    <p:anim calcmode="lin" valueType="num">
                                      <p:cBhvr>
                                        <p:cTn id="86" dur="500" fill="hold"/>
                                        <p:tgtEl>
                                          <p:spTgt spid="90"/>
                                        </p:tgtEl>
                                        <p:attrNameLst>
                                          <p:attrName>ppt_w</p:attrName>
                                        </p:attrNameLst>
                                      </p:cBhvr>
                                      <p:tavLst>
                                        <p:tav tm="0">
                                          <p:val>
                                            <p:fltVal val="0"/>
                                          </p:val>
                                        </p:tav>
                                        <p:tav tm="100000">
                                          <p:val>
                                            <p:strVal val="#ppt_w"/>
                                          </p:val>
                                        </p:tav>
                                      </p:tavLst>
                                    </p:anim>
                                    <p:anim calcmode="lin" valueType="num">
                                      <p:cBhvr>
                                        <p:cTn id="87" dur="500" fill="hold"/>
                                        <p:tgtEl>
                                          <p:spTgt spid="90"/>
                                        </p:tgtEl>
                                        <p:attrNameLst>
                                          <p:attrName>ppt_h</p:attrName>
                                        </p:attrNameLst>
                                      </p:cBhvr>
                                      <p:tavLst>
                                        <p:tav tm="0">
                                          <p:val>
                                            <p:fltVal val="0"/>
                                          </p:val>
                                        </p:tav>
                                        <p:tav tm="100000">
                                          <p:val>
                                            <p:strVal val="#ppt_h"/>
                                          </p:val>
                                        </p:tav>
                                      </p:tavLst>
                                    </p:anim>
                                    <p:animEffect transition="in" filter="fade">
                                      <p:cBhvr>
                                        <p:cTn id="88" dur="500"/>
                                        <p:tgtEl>
                                          <p:spTgt spid="90"/>
                                        </p:tgtEl>
                                      </p:cBhvr>
                                    </p:animEffect>
                                  </p:childTnLst>
                                </p:cTn>
                              </p:par>
                              <p:par>
                                <p:cTn id="89" presetID="22" presetClass="entr" presetSubtype="8" fill="hold" grpId="0" nodeType="withEffect">
                                  <p:stCondLst>
                                    <p:cond delay="400"/>
                                  </p:stCondLst>
                                  <p:iterate type="wd">
                                    <p:tmPct val="10000"/>
                                  </p:iterate>
                                  <p:childTnLst>
                                    <p:set>
                                      <p:cBhvr>
                                        <p:cTn id="90" dur="1" fill="hold">
                                          <p:stCondLst>
                                            <p:cond delay="0"/>
                                          </p:stCondLst>
                                        </p:cTn>
                                        <p:tgtEl>
                                          <p:spTgt spid="43"/>
                                        </p:tgtEl>
                                        <p:attrNameLst>
                                          <p:attrName>style.visibility</p:attrName>
                                        </p:attrNameLst>
                                      </p:cBhvr>
                                      <p:to>
                                        <p:strVal val="visible"/>
                                      </p:to>
                                    </p:set>
                                    <p:animEffect transition="in" filter="wipe(left)">
                                      <p:cBhvr>
                                        <p:cTn id="91" dur="500"/>
                                        <p:tgtEl>
                                          <p:spTgt spid="43"/>
                                        </p:tgtEl>
                                      </p:cBhvr>
                                    </p:animEffect>
                                  </p:childTnLst>
                                </p:cTn>
                              </p:par>
                            </p:childTnLst>
                          </p:cTn>
                        </p:par>
                        <p:par>
                          <p:cTn id="92" fill="hold">
                            <p:stCondLst>
                              <p:cond delay="3200"/>
                            </p:stCondLst>
                            <p:childTnLst>
                              <p:par>
                                <p:cTn id="93" presetID="22" presetClass="entr" presetSubtype="8" fill="hold" nodeType="after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ipe(left)">
                                      <p:cBhvr>
                                        <p:cTn id="95" dur="500"/>
                                        <p:tgtEl>
                                          <p:spTgt spid="83"/>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8" presetClass="emph" presetSubtype="0" repeatCount="2000" fill="hold" grpId="1" nodeType="withEffect">
                                  <p:stCondLst>
                                    <p:cond delay="0"/>
                                  </p:stCondLst>
                                  <p:childTnLst>
                                    <p:animRot by="21600000">
                                      <p:cBhvr>
                                        <p:cTn id="102" dur="1500" fill="hold"/>
                                        <p:tgtEl>
                                          <p:spTgt spid="2"/>
                                        </p:tgtEl>
                                        <p:attrNameLst>
                                          <p:attrName>r</p:attrName>
                                        </p:attrNameLst>
                                      </p:cBhvr>
                                    </p:animRot>
                                  </p:childTnLst>
                                </p:cTn>
                              </p:par>
                              <p:par>
                                <p:cTn id="103" presetID="53" presetClass="entr" presetSubtype="16" fill="hold" nodeType="withEffect">
                                  <p:stCondLst>
                                    <p:cond delay="0"/>
                                  </p:stCondLst>
                                  <p:childTnLst>
                                    <p:set>
                                      <p:cBhvr>
                                        <p:cTn id="104" dur="1" fill="hold">
                                          <p:stCondLst>
                                            <p:cond delay="0"/>
                                          </p:stCondLst>
                                        </p:cTn>
                                        <p:tgtEl>
                                          <p:spTgt spid="117"/>
                                        </p:tgtEl>
                                        <p:attrNameLst>
                                          <p:attrName>style.visibility</p:attrName>
                                        </p:attrNameLst>
                                      </p:cBhvr>
                                      <p:to>
                                        <p:strVal val="visible"/>
                                      </p:to>
                                    </p:set>
                                    <p:anim calcmode="lin" valueType="num">
                                      <p:cBhvr>
                                        <p:cTn id="105" dur="500" fill="hold"/>
                                        <p:tgtEl>
                                          <p:spTgt spid="117"/>
                                        </p:tgtEl>
                                        <p:attrNameLst>
                                          <p:attrName>ppt_w</p:attrName>
                                        </p:attrNameLst>
                                      </p:cBhvr>
                                      <p:tavLst>
                                        <p:tav tm="0">
                                          <p:val>
                                            <p:fltVal val="0"/>
                                          </p:val>
                                        </p:tav>
                                        <p:tav tm="100000">
                                          <p:val>
                                            <p:strVal val="#ppt_w"/>
                                          </p:val>
                                        </p:tav>
                                      </p:tavLst>
                                    </p:anim>
                                    <p:anim calcmode="lin" valueType="num">
                                      <p:cBhvr>
                                        <p:cTn id="106" dur="500" fill="hold"/>
                                        <p:tgtEl>
                                          <p:spTgt spid="117"/>
                                        </p:tgtEl>
                                        <p:attrNameLst>
                                          <p:attrName>ppt_h</p:attrName>
                                        </p:attrNameLst>
                                      </p:cBhvr>
                                      <p:tavLst>
                                        <p:tav tm="0">
                                          <p:val>
                                            <p:fltVal val="0"/>
                                          </p:val>
                                        </p:tav>
                                        <p:tav tm="100000">
                                          <p:val>
                                            <p:strVal val="#ppt_h"/>
                                          </p:val>
                                        </p:tav>
                                      </p:tavLst>
                                    </p:anim>
                                    <p:animEffect transition="in" filter="fade">
                                      <p:cBhvr>
                                        <p:cTn id="107" dur="500"/>
                                        <p:tgtEl>
                                          <p:spTgt spid="117"/>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76"/>
                                        </p:tgtEl>
                                        <p:attrNameLst>
                                          <p:attrName>style.visibility</p:attrName>
                                        </p:attrNameLst>
                                      </p:cBhvr>
                                      <p:to>
                                        <p:strVal val="visible"/>
                                      </p:to>
                                    </p:set>
                                    <p:anim calcmode="lin" valueType="num">
                                      <p:cBhvr>
                                        <p:cTn id="110" dur="500" fill="hold"/>
                                        <p:tgtEl>
                                          <p:spTgt spid="76"/>
                                        </p:tgtEl>
                                        <p:attrNameLst>
                                          <p:attrName>ppt_w</p:attrName>
                                        </p:attrNameLst>
                                      </p:cBhvr>
                                      <p:tavLst>
                                        <p:tav tm="0">
                                          <p:val>
                                            <p:fltVal val="0"/>
                                          </p:val>
                                        </p:tav>
                                        <p:tav tm="100000">
                                          <p:val>
                                            <p:strVal val="#ppt_w"/>
                                          </p:val>
                                        </p:tav>
                                      </p:tavLst>
                                    </p:anim>
                                    <p:anim calcmode="lin" valueType="num">
                                      <p:cBhvr>
                                        <p:cTn id="111" dur="500" fill="hold"/>
                                        <p:tgtEl>
                                          <p:spTgt spid="76"/>
                                        </p:tgtEl>
                                        <p:attrNameLst>
                                          <p:attrName>ppt_h</p:attrName>
                                        </p:attrNameLst>
                                      </p:cBhvr>
                                      <p:tavLst>
                                        <p:tav tm="0">
                                          <p:val>
                                            <p:fltVal val="0"/>
                                          </p:val>
                                        </p:tav>
                                        <p:tav tm="100000">
                                          <p:val>
                                            <p:strVal val="#ppt_h"/>
                                          </p:val>
                                        </p:tav>
                                      </p:tavLst>
                                    </p:anim>
                                    <p:animEffect transition="in" filter="fade">
                                      <p:cBhvr>
                                        <p:cTn id="112" dur="500"/>
                                        <p:tgtEl>
                                          <p:spTgt spid="76"/>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139"/>
                                        </p:tgtEl>
                                        <p:attrNameLst>
                                          <p:attrName>style.visibility</p:attrName>
                                        </p:attrNameLst>
                                      </p:cBhvr>
                                      <p:to>
                                        <p:strVal val="visible"/>
                                      </p:to>
                                    </p:set>
                                    <p:anim calcmode="lin" valueType="num">
                                      <p:cBhvr>
                                        <p:cTn id="115" dur="500" fill="hold"/>
                                        <p:tgtEl>
                                          <p:spTgt spid="139"/>
                                        </p:tgtEl>
                                        <p:attrNameLst>
                                          <p:attrName>ppt_w</p:attrName>
                                        </p:attrNameLst>
                                      </p:cBhvr>
                                      <p:tavLst>
                                        <p:tav tm="0">
                                          <p:val>
                                            <p:fltVal val="0"/>
                                          </p:val>
                                        </p:tav>
                                        <p:tav tm="100000">
                                          <p:val>
                                            <p:strVal val="#ppt_w"/>
                                          </p:val>
                                        </p:tav>
                                      </p:tavLst>
                                    </p:anim>
                                    <p:anim calcmode="lin" valueType="num">
                                      <p:cBhvr>
                                        <p:cTn id="116" dur="500" fill="hold"/>
                                        <p:tgtEl>
                                          <p:spTgt spid="139"/>
                                        </p:tgtEl>
                                        <p:attrNameLst>
                                          <p:attrName>ppt_h</p:attrName>
                                        </p:attrNameLst>
                                      </p:cBhvr>
                                      <p:tavLst>
                                        <p:tav tm="0">
                                          <p:val>
                                            <p:fltVal val="0"/>
                                          </p:val>
                                        </p:tav>
                                        <p:tav tm="100000">
                                          <p:val>
                                            <p:strVal val="#ppt_h"/>
                                          </p:val>
                                        </p:tav>
                                      </p:tavLst>
                                    </p:anim>
                                    <p:animEffect transition="in" filter="fade">
                                      <p:cBhvr>
                                        <p:cTn id="117" dur="500"/>
                                        <p:tgtEl>
                                          <p:spTgt spid="139"/>
                                        </p:tgtEl>
                                      </p:cBhvr>
                                    </p:animEffect>
                                  </p:childTnLst>
                                </p:cTn>
                              </p:par>
                              <p:par>
                                <p:cTn id="118" presetID="53" presetClass="entr" presetSubtype="16" fill="hold" grpId="0" nodeType="withEffect">
                                  <p:stCondLst>
                                    <p:cond delay="200"/>
                                  </p:stCondLst>
                                  <p:childTnLst>
                                    <p:set>
                                      <p:cBhvr>
                                        <p:cTn id="119" dur="1" fill="hold">
                                          <p:stCondLst>
                                            <p:cond delay="0"/>
                                          </p:stCondLst>
                                        </p:cTn>
                                        <p:tgtEl>
                                          <p:spTgt spid="138"/>
                                        </p:tgtEl>
                                        <p:attrNameLst>
                                          <p:attrName>style.visibility</p:attrName>
                                        </p:attrNameLst>
                                      </p:cBhvr>
                                      <p:to>
                                        <p:strVal val="visible"/>
                                      </p:to>
                                    </p:set>
                                    <p:anim calcmode="lin" valueType="num">
                                      <p:cBhvr>
                                        <p:cTn id="120" dur="500" fill="hold"/>
                                        <p:tgtEl>
                                          <p:spTgt spid="138"/>
                                        </p:tgtEl>
                                        <p:attrNameLst>
                                          <p:attrName>ppt_w</p:attrName>
                                        </p:attrNameLst>
                                      </p:cBhvr>
                                      <p:tavLst>
                                        <p:tav tm="0">
                                          <p:val>
                                            <p:fltVal val="0"/>
                                          </p:val>
                                        </p:tav>
                                        <p:tav tm="100000">
                                          <p:val>
                                            <p:strVal val="#ppt_w"/>
                                          </p:val>
                                        </p:tav>
                                      </p:tavLst>
                                    </p:anim>
                                    <p:anim calcmode="lin" valueType="num">
                                      <p:cBhvr>
                                        <p:cTn id="121" dur="500" fill="hold"/>
                                        <p:tgtEl>
                                          <p:spTgt spid="138"/>
                                        </p:tgtEl>
                                        <p:attrNameLst>
                                          <p:attrName>ppt_h</p:attrName>
                                        </p:attrNameLst>
                                      </p:cBhvr>
                                      <p:tavLst>
                                        <p:tav tm="0">
                                          <p:val>
                                            <p:fltVal val="0"/>
                                          </p:val>
                                        </p:tav>
                                        <p:tav tm="100000">
                                          <p:val>
                                            <p:strVal val="#ppt_h"/>
                                          </p:val>
                                        </p:tav>
                                      </p:tavLst>
                                    </p:anim>
                                    <p:animEffect transition="in" filter="fade">
                                      <p:cBhvr>
                                        <p:cTn id="122" dur="500"/>
                                        <p:tgtEl>
                                          <p:spTgt spid="138"/>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Effect transition="in" filter="fade">
                                      <p:cBhvr>
                                        <p:cTn id="127" dur="500"/>
                                        <p:tgtEl>
                                          <p:spTgt spid="67"/>
                                        </p:tgtEl>
                                      </p:cBhvr>
                                    </p:animEffect>
                                  </p:childTnLst>
                                </p:cTn>
                              </p:par>
                              <p:par>
                                <p:cTn id="128" presetID="53" presetClass="entr" presetSubtype="16" fill="hold" grpId="0" nodeType="withEffect">
                                  <p:stCondLst>
                                    <p:cond delay="200"/>
                                  </p:stCondLst>
                                  <p:childTnLst>
                                    <p:set>
                                      <p:cBhvr>
                                        <p:cTn id="129" dur="1" fill="hold">
                                          <p:stCondLst>
                                            <p:cond delay="0"/>
                                          </p:stCondLst>
                                        </p:cTn>
                                        <p:tgtEl>
                                          <p:spTgt spid="68"/>
                                        </p:tgtEl>
                                        <p:attrNameLst>
                                          <p:attrName>style.visibility</p:attrName>
                                        </p:attrNameLst>
                                      </p:cBhvr>
                                      <p:to>
                                        <p:strVal val="visible"/>
                                      </p:to>
                                    </p:set>
                                    <p:anim calcmode="lin" valueType="num">
                                      <p:cBhvr>
                                        <p:cTn id="130" dur="500" fill="hold"/>
                                        <p:tgtEl>
                                          <p:spTgt spid="68"/>
                                        </p:tgtEl>
                                        <p:attrNameLst>
                                          <p:attrName>ppt_w</p:attrName>
                                        </p:attrNameLst>
                                      </p:cBhvr>
                                      <p:tavLst>
                                        <p:tav tm="0">
                                          <p:val>
                                            <p:fltVal val="0"/>
                                          </p:val>
                                        </p:tav>
                                        <p:tav tm="100000">
                                          <p:val>
                                            <p:strVal val="#ppt_w"/>
                                          </p:val>
                                        </p:tav>
                                      </p:tavLst>
                                    </p:anim>
                                    <p:anim calcmode="lin" valueType="num">
                                      <p:cBhvr>
                                        <p:cTn id="131" dur="500" fill="hold"/>
                                        <p:tgtEl>
                                          <p:spTgt spid="68"/>
                                        </p:tgtEl>
                                        <p:attrNameLst>
                                          <p:attrName>ppt_h</p:attrName>
                                        </p:attrNameLst>
                                      </p:cBhvr>
                                      <p:tavLst>
                                        <p:tav tm="0">
                                          <p:val>
                                            <p:fltVal val="0"/>
                                          </p:val>
                                        </p:tav>
                                        <p:tav tm="100000">
                                          <p:val>
                                            <p:strVal val="#ppt_h"/>
                                          </p:val>
                                        </p:tav>
                                      </p:tavLst>
                                    </p:anim>
                                    <p:animEffect transition="in" filter="fade">
                                      <p:cBhvr>
                                        <p:cTn id="132" dur="500"/>
                                        <p:tgtEl>
                                          <p:spTgt spid="68"/>
                                        </p:tgtEl>
                                      </p:cBhvr>
                                    </p:animEffect>
                                  </p:childTnLst>
                                </p:cTn>
                              </p:par>
                              <p:par>
                                <p:cTn id="133" presetID="53" presetClass="entr" presetSubtype="16" fill="hold" grpId="0" nodeType="withEffect">
                                  <p:stCondLst>
                                    <p:cond delay="200"/>
                                  </p:stCondLst>
                                  <p:childTnLst>
                                    <p:set>
                                      <p:cBhvr>
                                        <p:cTn id="134" dur="1" fill="hold">
                                          <p:stCondLst>
                                            <p:cond delay="0"/>
                                          </p:stCondLst>
                                        </p:cTn>
                                        <p:tgtEl>
                                          <p:spTgt spid="81"/>
                                        </p:tgtEl>
                                        <p:attrNameLst>
                                          <p:attrName>style.visibility</p:attrName>
                                        </p:attrNameLst>
                                      </p:cBhvr>
                                      <p:to>
                                        <p:strVal val="visible"/>
                                      </p:to>
                                    </p:set>
                                    <p:anim calcmode="lin" valueType="num">
                                      <p:cBhvr>
                                        <p:cTn id="135" dur="500" fill="hold"/>
                                        <p:tgtEl>
                                          <p:spTgt spid="81"/>
                                        </p:tgtEl>
                                        <p:attrNameLst>
                                          <p:attrName>ppt_w</p:attrName>
                                        </p:attrNameLst>
                                      </p:cBhvr>
                                      <p:tavLst>
                                        <p:tav tm="0">
                                          <p:val>
                                            <p:fltVal val="0"/>
                                          </p:val>
                                        </p:tav>
                                        <p:tav tm="100000">
                                          <p:val>
                                            <p:strVal val="#ppt_w"/>
                                          </p:val>
                                        </p:tav>
                                      </p:tavLst>
                                    </p:anim>
                                    <p:anim calcmode="lin" valueType="num">
                                      <p:cBhvr>
                                        <p:cTn id="136" dur="500" fill="hold"/>
                                        <p:tgtEl>
                                          <p:spTgt spid="81"/>
                                        </p:tgtEl>
                                        <p:attrNameLst>
                                          <p:attrName>ppt_h</p:attrName>
                                        </p:attrNameLst>
                                      </p:cBhvr>
                                      <p:tavLst>
                                        <p:tav tm="0">
                                          <p:val>
                                            <p:fltVal val="0"/>
                                          </p:val>
                                        </p:tav>
                                        <p:tav tm="100000">
                                          <p:val>
                                            <p:strVal val="#ppt_h"/>
                                          </p:val>
                                        </p:tav>
                                      </p:tavLst>
                                    </p:anim>
                                    <p:animEffect transition="in" filter="fade">
                                      <p:cBhvr>
                                        <p:cTn id="137" dur="500"/>
                                        <p:tgtEl>
                                          <p:spTgt spid="81"/>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77"/>
                                        </p:tgtEl>
                                        <p:attrNameLst>
                                          <p:attrName>style.visibility</p:attrName>
                                        </p:attrNameLst>
                                      </p:cBhvr>
                                      <p:to>
                                        <p:strVal val="visible"/>
                                      </p:to>
                                    </p:set>
                                    <p:anim calcmode="lin" valueType="num">
                                      <p:cBhvr>
                                        <p:cTn id="140" dur="500" fill="hold"/>
                                        <p:tgtEl>
                                          <p:spTgt spid="77"/>
                                        </p:tgtEl>
                                        <p:attrNameLst>
                                          <p:attrName>ppt_w</p:attrName>
                                        </p:attrNameLst>
                                      </p:cBhvr>
                                      <p:tavLst>
                                        <p:tav tm="0">
                                          <p:val>
                                            <p:fltVal val="0"/>
                                          </p:val>
                                        </p:tav>
                                        <p:tav tm="100000">
                                          <p:val>
                                            <p:strVal val="#ppt_w"/>
                                          </p:val>
                                        </p:tav>
                                      </p:tavLst>
                                    </p:anim>
                                    <p:anim calcmode="lin" valueType="num">
                                      <p:cBhvr>
                                        <p:cTn id="141" dur="500" fill="hold"/>
                                        <p:tgtEl>
                                          <p:spTgt spid="77"/>
                                        </p:tgtEl>
                                        <p:attrNameLst>
                                          <p:attrName>ppt_h</p:attrName>
                                        </p:attrNameLst>
                                      </p:cBhvr>
                                      <p:tavLst>
                                        <p:tav tm="0">
                                          <p:val>
                                            <p:fltVal val="0"/>
                                          </p:val>
                                        </p:tav>
                                        <p:tav tm="100000">
                                          <p:val>
                                            <p:strVal val="#ppt_h"/>
                                          </p:val>
                                        </p:tav>
                                      </p:tavLst>
                                    </p:anim>
                                    <p:animEffect transition="in" filter="fade">
                                      <p:cBhvr>
                                        <p:cTn id="142" dur="500"/>
                                        <p:tgtEl>
                                          <p:spTgt spid="77"/>
                                        </p:tgtEl>
                                      </p:cBhvr>
                                    </p:animEffect>
                                  </p:childTnLst>
                                </p:cTn>
                              </p:par>
                              <p:par>
                                <p:cTn id="143" presetID="53" presetClass="entr" presetSubtype="16" fill="hold" grpId="0" nodeType="withEffect">
                                  <p:stCondLst>
                                    <p:cond delay="400"/>
                                  </p:stCondLst>
                                  <p:childTnLst>
                                    <p:set>
                                      <p:cBhvr>
                                        <p:cTn id="144" dur="1" fill="hold">
                                          <p:stCondLst>
                                            <p:cond delay="0"/>
                                          </p:stCondLst>
                                        </p:cTn>
                                        <p:tgtEl>
                                          <p:spTgt spid="137"/>
                                        </p:tgtEl>
                                        <p:attrNameLst>
                                          <p:attrName>style.visibility</p:attrName>
                                        </p:attrNameLst>
                                      </p:cBhvr>
                                      <p:to>
                                        <p:strVal val="visible"/>
                                      </p:to>
                                    </p:set>
                                    <p:anim calcmode="lin" valueType="num">
                                      <p:cBhvr>
                                        <p:cTn id="145" dur="500" fill="hold"/>
                                        <p:tgtEl>
                                          <p:spTgt spid="137"/>
                                        </p:tgtEl>
                                        <p:attrNameLst>
                                          <p:attrName>ppt_w</p:attrName>
                                        </p:attrNameLst>
                                      </p:cBhvr>
                                      <p:tavLst>
                                        <p:tav tm="0">
                                          <p:val>
                                            <p:fltVal val="0"/>
                                          </p:val>
                                        </p:tav>
                                        <p:tav tm="100000">
                                          <p:val>
                                            <p:strVal val="#ppt_w"/>
                                          </p:val>
                                        </p:tav>
                                      </p:tavLst>
                                    </p:anim>
                                    <p:anim calcmode="lin" valueType="num">
                                      <p:cBhvr>
                                        <p:cTn id="146" dur="500" fill="hold"/>
                                        <p:tgtEl>
                                          <p:spTgt spid="137"/>
                                        </p:tgtEl>
                                        <p:attrNameLst>
                                          <p:attrName>ppt_h</p:attrName>
                                        </p:attrNameLst>
                                      </p:cBhvr>
                                      <p:tavLst>
                                        <p:tav tm="0">
                                          <p:val>
                                            <p:fltVal val="0"/>
                                          </p:val>
                                        </p:tav>
                                        <p:tav tm="100000">
                                          <p:val>
                                            <p:strVal val="#ppt_h"/>
                                          </p:val>
                                        </p:tav>
                                      </p:tavLst>
                                    </p:anim>
                                    <p:animEffect transition="in" filter="fade">
                                      <p:cBhvr>
                                        <p:cTn id="147" dur="500"/>
                                        <p:tgtEl>
                                          <p:spTgt spid="137"/>
                                        </p:tgtEl>
                                      </p:cBhvr>
                                    </p:animEffect>
                                  </p:childTnLst>
                                </p:cTn>
                              </p:par>
                              <p:par>
                                <p:cTn id="148" presetID="10" presetClass="entr" presetSubtype="0" fill="hold" grpId="0" nodeType="withEffect">
                                  <p:stCondLst>
                                    <p:cond delay="400"/>
                                  </p:stCondLst>
                                  <p:childTnLst>
                                    <p:set>
                                      <p:cBhvr>
                                        <p:cTn id="149" dur="1" fill="hold">
                                          <p:stCondLst>
                                            <p:cond delay="0"/>
                                          </p:stCondLst>
                                        </p:cTn>
                                        <p:tgtEl>
                                          <p:spTgt spid="136"/>
                                        </p:tgtEl>
                                        <p:attrNameLst>
                                          <p:attrName>style.visibility</p:attrName>
                                        </p:attrNameLst>
                                      </p:cBhvr>
                                      <p:to>
                                        <p:strVal val="visible"/>
                                      </p:to>
                                    </p:set>
                                    <p:animEffect transition="in" filter="fade">
                                      <p:cBhvr>
                                        <p:cTn id="150" dur="500"/>
                                        <p:tgtEl>
                                          <p:spTgt spid="136"/>
                                        </p:tgtEl>
                                      </p:cBhvr>
                                    </p:animEffect>
                                  </p:childTnLst>
                                </p:cTn>
                              </p:par>
                              <p:par>
                                <p:cTn id="151" presetID="53" presetClass="entr" presetSubtype="16" fill="hold" nodeType="withEffect">
                                  <p:stCondLst>
                                    <p:cond delay="400"/>
                                  </p:stCondLst>
                                  <p:childTnLst>
                                    <p:set>
                                      <p:cBhvr>
                                        <p:cTn id="152" dur="1" fill="hold">
                                          <p:stCondLst>
                                            <p:cond delay="0"/>
                                          </p:stCondLst>
                                        </p:cTn>
                                        <p:tgtEl>
                                          <p:spTgt spid="93"/>
                                        </p:tgtEl>
                                        <p:attrNameLst>
                                          <p:attrName>style.visibility</p:attrName>
                                        </p:attrNameLst>
                                      </p:cBhvr>
                                      <p:to>
                                        <p:strVal val="visible"/>
                                      </p:to>
                                    </p:set>
                                    <p:anim calcmode="lin" valueType="num">
                                      <p:cBhvr>
                                        <p:cTn id="153" dur="500" fill="hold"/>
                                        <p:tgtEl>
                                          <p:spTgt spid="93"/>
                                        </p:tgtEl>
                                        <p:attrNameLst>
                                          <p:attrName>ppt_w</p:attrName>
                                        </p:attrNameLst>
                                      </p:cBhvr>
                                      <p:tavLst>
                                        <p:tav tm="0">
                                          <p:val>
                                            <p:fltVal val="0"/>
                                          </p:val>
                                        </p:tav>
                                        <p:tav tm="100000">
                                          <p:val>
                                            <p:strVal val="#ppt_w"/>
                                          </p:val>
                                        </p:tav>
                                      </p:tavLst>
                                    </p:anim>
                                    <p:anim calcmode="lin" valueType="num">
                                      <p:cBhvr>
                                        <p:cTn id="154" dur="500" fill="hold"/>
                                        <p:tgtEl>
                                          <p:spTgt spid="93"/>
                                        </p:tgtEl>
                                        <p:attrNameLst>
                                          <p:attrName>ppt_h</p:attrName>
                                        </p:attrNameLst>
                                      </p:cBhvr>
                                      <p:tavLst>
                                        <p:tav tm="0">
                                          <p:val>
                                            <p:fltVal val="0"/>
                                          </p:val>
                                        </p:tav>
                                        <p:tav tm="100000">
                                          <p:val>
                                            <p:strVal val="#ppt_h"/>
                                          </p:val>
                                        </p:tav>
                                      </p:tavLst>
                                    </p:anim>
                                    <p:animEffect transition="in" filter="fade">
                                      <p:cBhvr>
                                        <p:cTn id="155" dur="500"/>
                                        <p:tgtEl>
                                          <p:spTgt spid="93"/>
                                        </p:tgtEl>
                                      </p:cBhvr>
                                    </p:animEffect>
                                  </p:childTnLst>
                                </p:cTn>
                              </p:par>
                              <p:par>
                                <p:cTn id="156" presetID="22" presetClass="entr" presetSubtype="8" fill="hold" grpId="0" nodeType="withEffect">
                                  <p:stCondLst>
                                    <p:cond delay="400"/>
                                  </p:stCondLst>
                                  <p:iterate type="wd">
                                    <p:tmPct val="10000"/>
                                  </p:iterate>
                                  <p:childTnLst>
                                    <p:set>
                                      <p:cBhvr>
                                        <p:cTn id="157" dur="1" fill="hold">
                                          <p:stCondLst>
                                            <p:cond delay="0"/>
                                          </p:stCondLst>
                                        </p:cTn>
                                        <p:tgtEl>
                                          <p:spTgt spid="52"/>
                                        </p:tgtEl>
                                        <p:attrNameLst>
                                          <p:attrName>style.visibility</p:attrName>
                                        </p:attrNameLst>
                                      </p:cBhvr>
                                      <p:to>
                                        <p:strVal val="visible"/>
                                      </p:to>
                                    </p:set>
                                    <p:animEffect transition="in" filter="wipe(left)">
                                      <p:cBhvr>
                                        <p:cTn id="158" dur="500"/>
                                        <p:tgtEl>
                                          <p:spTgt spid="52"/>
                                        </p:tgtEl>
                                      </p:cBhvr>
                                    </p:animEffect>
                                  </p:childTnLst>
                                </p:cTn>
                              </p:par>
                              <p:par>
                                <p:cTn id="159" presetID="53" presetClass="entr" presetSubtype="16" fill="hold" grpId="0" nodeType="withEffect">
                                  <p:stCondLst>
                                    <p:cond delay="600"/>
                                  </p:stCondLst>
                                  <p:childTnLst>
                                    <p:set>
                                      <p:cBhvr>
                                        <p:cTn id="160" dur="1" fill="hold">
                                          <p:stCondLst>
                                            <p:cond delay="0"/>
                                          </p:stCondLst>
                                        </p:cTn>
                                        <p:tgtEl>
                                          <p:spTgt spid="109"/>
                                        </p:tgtEl>
                                        <p:attrNameLst>
                                          <p:attrName>style.visibility</p:attrName>
                                        </p:attrNameLst>
                                      </p:cBhvr>
                                      <p:to>
                                        <p:strVal val="visible"/>
                                      </p:to>
                                    </p:set>
                                    <p:anim calcmode="lin" valueType="num">
                                      <p:cBhvr>
                                        <p:cTn id="161" dur="500" fill="hold"/>
                                        <p:tgtEl>
                                          <p:spTgt spid="109"/>
                                        </p:tgtEl>
                                        <p:attrNameLst>
                                          <p:attrName>ppt_w</p:attrName>
                                        </p:attrNameLst>
                                      </p:cBhvr>
                                      <p:tavLst>
                                        <p:tav tm="0">
                                          <p:val>
                                            <p:fltVal val="0"/>
                                          </p:val>
                                        </p:tav>
                                        <p:tav tm="100000">
                                          <p:val>
                                            <p:strVal val="#ppt_w"/>
                                          </p:val>
                                        </p:tav>
                                      </p:tavLst>
                                    </p:anim>
                                    <p:anim calcmode="lin" valueType="num">
                                      <p:cBhvr>
                                        <p:cTn id="162" dur="500" fill="hold"/>
                                        <p:tgtEl>
                                          <p:spTgt spid="109"/>
                                        </p:tgtEl>
                                        <p:attrNameLst>
                                          <p:attrName>ppt_h</p:attrName>
                                        </p:attrNameLst>
                                      </p:cBhvr>
                                      <p:tavLst>
                                        <p:tav tm="0">
                                          <p:val>
                                            <p:fltVal val="0"/>
                                          </p:val>
                                        </p:tav>
                                        <p:tav tm="100000">
                                          <p:val>
                                            <p:strVal val="#ppt_h"/>
                                          </p:val>
                                        </p:tav>
                                      </p:tavLst>
                                    </p:anim>
                                    <p:animEffect transition="in" filter="fade">
                                      <p:cBhvr>
                                        <p:cTn id="163" dur="500"/>
                                        <p:tgtEl>
                                          <p:spTgt spid="109"/>
                                        </p:tgtEl>
                                      </p:cBhvr>
                                    </p:animEffect>
                                  </p:childTnLst>
                                </p:cTn>
                              </p:par>
                              <p:par>
                                <p:cTn id="164" presetID="53" presetClass="entr" presetSubtype="16" fill="hold" grpId="0" nodeType="withEffect">
                                  <p:stCondLst>
                                    <p:cond delay="800"/>
                                  </p:stCondLst>
                                  <p:childTnLst>
                                    <p:set>
                                      <p:cBhvr>
                                        <p:cTn id="165" dur="1" fill="hold">
                                          <p:stCondLst>
                                            <p:cond delay="0"/>
                                          </p:stCondLst>
                                        </p:cTn>
                                        <p:tgtEl>
                                          <p:spTgt spid="135"/>
                                        </p:tgtEl>
                                        <p:attrNameLst>
                                          <p:attrName>style.visibility</p:attrName>
                                        </p:attrNameLst>
                                      </p:cBhvr>
                                      <p:to>
                                        <p:strVal val="visible"/>
                                      </p:to>
                                    </p:set>
                                    <p:anim calcmode="lin" valueType="num">
                                      <p:cBhvr>
                                        <p:cTn id="166" dur="500" fill="hold"/>
                                        <p:tgtEl>
                                          <p:spTgt spid="135"/>
                                        </p:tgtEl>
                                        <p:attrNameLst>
                                          <p:attrName>ppt_w</p:attrName>
                                        </p:attrNameLst>
                                      </p:cBhvr>
                                      <p:tavLst>
                                        <p:tav tm="0">
                                          <p:val>
                                            <p:fltVal val="0"/>
                                          </p:val>
                                        </p:tav>
                                        <p:tav tm="100000">
                                          <p:val>
                                            <p:strVal val="#ppt_w"/>
                                          </p:val>
                                        </p:tav>
                                      </p:tavLst>
                                    </p:anim>
                                    <p:anim calcmode="lin" valueType="num">
                                      <p:cBhvr>
                                        <p:cTn id="167" dur="500" fill="hold"/>
                                        <p:tgtEl>
                                          <p:spTgt spid="135"/>
                                        </p:tgtEl>
                                        <p:attrNameLst>
                                          <p:attrName>ppt_h</p:attrName>
                                        </p:attrNameLst>
                                      </p:cBhvr>
                                      <p:tavLst>
                                        <p:tav tm="0">
                                          <p:val>
                                            <p:fltVal val="0"/>
                                          </p:val>
                                        </p:tav>
                                        <p:tav tm="100000">
                                          <p:val>
                                            <p:strVal val="#ppt_h"/>
                                          </p:val>
                                        </p:tav>
                                      </p:tavLst>
                                    </p:anim>
                                    <p:animEffect transition="in" filter="fade">
                                      <p:cBhvr>
                                        <p:cTn id="168" dur="500"/>
                                        <p:tgtEl>
                                          <p:spTgt spid="135"/>
                                        </p:tgtEl>
                                      </p:cBhvr>
                                    </p:animEffect>
                                  </p:childTnLst>
                                </p:cTn>
                              </p:par>
                              <p:par>
                                <p:cTn id="169" presetID="53" presetClass="entr" presetSubtype="16" fill="hold" grpId="0" nodeType="withEffect">
                                  <p:stCondLst>
                                    <p:cond delay="1000"/>
                                  </p:stCondLst>
                                  <p:childTnLst>
                                    <p:set>
                                      <p:cBhvr>
                                        <p:cTn id="170" dur="1" fill="hold">
                                          <p:stCondLst>
                                            <p:cond delay="0"/>
                                          </p:stCondLst>
                                        </p:cTn>
                                        <p:tgtEl>
                                          <p:spTgt spid="134"/>
                                        </p:tgtEl>
                                        <p:attrNameLst>
                                          <p:attrName>style.visibility</p:attrName>
                                        </p:attrNameLst>
                                      </p:cBhvr>
                                      <p:to>
                                        <p:strVal val="visible"/>
                                      </p:to>
                                    </p:set>
                                    <p:anim calcmode="lin" valueType="num">
                                      <p:cBhvr>
                                        <p:cTn id="171" dur="500" fill="hold"/>
                                        <p:tgtEl>
                                          <p:spTgt spid="134"/>
                                        </p:tgtEl>
                                        <p:attrNameLst>
                                          <p:attrName>ppt_w</p:attrName>
                                        </p:attrNameLst>
                                      </p:cBhvr>
                                      <p:tavLst>
                                        <p:tav tm="0">
                                          <p:val>
                                            <p:fltVal val="0"/>
                                          </p:val>
                                        </p:tav>
                                        <p:tav tm="100000">
                                          <p:val>
                                            <p:strVal val="#ppt_w"/>
                                          </p:val>
                                        </p:tav>
                                      </p:tavLst>
                                    </p:anim>
                                    <p:anim calcmode="lin" valueType="num">
                                      <p:cBhvr>
                                        <p:cTn id="172" dur="500" fill="hold"/>
                                        <p:tgtEl>
                                          <p:spTgt spid="134"/>
                                        </p:tgtEl>
                                        <p:attrNameLst>
                                          <p:attrName>ppt_h</p:attrName>
                                        </p:attrNameLst>
                                      </p:cBhvr>
                                      <p:tavLst>
                                        <p:tav tm="0">
                                          <p:val>
                                            <p:fltVal val="0"/>
                                          </p:val>
                                        </p:tav>
                                        <p:tav tm="100000">
                                          <p:val>
                                            <p:strVal val="#ppt_h"/>
                                          </p:val>
                                        </p:tav>
                                      </p:tavLst>
                                    </p:anim>
                                    <p:animEffect transition="in" filter="fade">
                                      <p:cBhvr>
                                        <p:cTn id="173" dur="500"/>
                                        <p:tgtEl>
                                          <p:spTgt spid="134"/>
                                        </p:tgtEl>
                                      </p:cBhvr>
                                    </p:animEffect>
                                  </p:childTnLst>
                                </p:cTn>
                              </p:par>
                              <p:par>
                                <p:cTn id="174" presetID="53" presetClass="entr" presetSubtype="16" fill="hold" grpId="0" nodeType="withEffect">
                                  <p:stCondLst>
                                    <p:cond delay="1000"/>
                                  </p:stCondLst>
                                  <p:childTnLst>
                                    <p:set>
                                      <p:cBhvr>
                                        <p:cTn id="175" dur="1" fill="hold">
                                          <p:stCondLst>
                                            <p:cond delay="0"/>
                                          </p:stCondLst>
                                        </p:cTn>
                                        <p:tgtEl>
                                          <p:spTgt spid="133"/>
                                        </p:tgtEl>
                                        <p:attrNameLst>
                                          <p:attrName>style.visibility</p:attrName>
                                        </p:attrNameLst>
                                      </p:cBhvr>
                                      <p:to>
                                        <p:strVal val="visible"/>
                                      </p:to>
                                    </p:set>
                                    <p:anim calcmode="lin" valueType="num">
                                      <p:cBhvr>
                                        <p:cTn id="176" dur="500" fill="hold"/>
                                        <p:tgtEl>
                                          <p:spTgt spid="133"/>
                                        </p:tgtEl>
                                        <p:attrNameLst>
                                          <p:attrName>ppt_w</p:attrName>
                                        </p:attrNameLst>
                                      </p:cBhvr>
                                      <p:tavLst>
                                        <p:tav tm="0">
                                          <p:val>
                                            <p:fltVal val="0"/>
                                          </p:val>
                                        </p:tav>
                                        <p:tav tm="100000">
                                          <p:val>
                                            <p:strVal val="#ppt_w"/>
                                          </p:val>
                                        </p:tav>
                                      </p:tavLst>
                                    </p:anim>
                                    <p:anim calcmode="lin" valueType="num">
                                      <p:cBhvr>
                                        <p:cTn id="177" dur="500" fill="hold"/>
                                        <p:tgtEl>
                                          <p:spTgt spid="133"/>
                                        </p:tgtEl>
                                        <p:attrNameLst>
                                          <p:attrName>ppt_h</p:attrName>
                                        </p:attrNameLst>
                                      </p:cBhvr>
                                      <p:tavLst>
                                        <p:tav tm="0">
                                          <p:val>
                                            <p:fltVal val="0"/>
                                          </p:val>
                                        </p:tav>
                                        <p:tav tm="100000">
                                          <p:val>
                                            <p:strVal val="#ppt_h"/>
                                          </p:val>
                                        </p:tav>
                                      </p:tavLst>
                                    </p:anim>
                                    <p:animEffect transition="in" filter="fade">
                                      <p:cBhvr>
                                        <p:cTn id="178" dur="500"/>
                                        <p:tgtEl>
                                          <p:spTgt spid="133"/>
                                        </p:tgtEl>
                                      </p:cBhvr>
                                    </p:animEffect>
                                  </p:childTnLst>
                                </p:cTn>
                              </p:par>
                              <p:par>
                                <p:cTn id="179" presetID="10" presetClass="entr" presetSubtype="0" fill="hold" grpId="0" nodeType="withEffect">
                                  <p:stCondLst>
                                    <p:cond delay="1000"/>
                                  </p:stCondLst>
                                  <p:childTnLst>
                                    <p:set>
                                      <p:cBhvr>
                                        <p:cTn id="180" dur="1" fill="hold">
                                          <p:stCondLst>
                                            <p:cond delay="0"/>
                                          </p:stCondLst>
                                        </p:cTn>
                                        <p:tgtEl>
                                          <p:spTgt spid="132"/>
                                        </p:tgtEl>
                                        <p:attrNameLst>
                                          <p:attrName>style.visibility</p:attrName>
                                        </p:attrNameLst>
                                      </p:cBhvr>
                                      <p:to>
                                        <p:strVal val="visible"/>
                                      </p:to>
                                    </p:set>
                                    <p:animEffect transition="in" filter="fade">
                                      <p:cBhvr>
                                        <p:cTn id="181" dur="500"/>
                                        <p:tgtEl>
                                          <p:spTgt spid="132"/>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96"/>
                                        </p:tgtEl>
                                        <p:attrNameLst>
                                          <p:attrName>style.visibility</p:attrName>
                                        </p:attrNameLst>
                                      </p:cBhvr>
                                      <p:to>
                                        <p:strVal val="visible"/>
                                      </p:to>
                                    </p:set>
                                    <p:anim calcmode="lin" valueType="num">
                                      <p:cBhvr>
                                        <p:cTn id="184" dur="500" fill="hold"/>
                                        <p:tgtEl>
                                          <p:spTgt spid="96"/>
                                        </p:tgtEl>
                                        <p:attrNameLst>
                                          <p:attrName>ppt_w</p:attrName>
                                        </p:attrNameLst>
                                      </p:cBhvr>
                                      <p:tavLst>
                                        <p:tav tm="0">
                                          <p:val>
                                            <p:fltVal val="0"/>
                                          </p:val>
                                        </p:tav>
                                        <p:tav tm="100000">
                                          <p:val>
                                            <p:strVal val="#ppt_w"/>
                                          </p:val>
                                        </p:tav>
                                      </p:tavLst>
                                    </p:anim>
                                    <p:anim calcmode="lin" valueType="num">
                                      <p:cBhvr>
                                        <p:cTn id="185" dur="500" fill="hold"/>
                                        <p:tgtEl>
                                          <p:spTgt spid="96"/>
                                        </p:tgtEl>
                                        <p:attrNameLst>
                                          <p:attrName>ppt_h</p:attrName>
                                        </p:attrNameLst>
                                      </p:cBhvr>
                                      <p:tavLst>
                                        <p:tav tm="0">
                                          <p:val>
                                            <p:fltVal val="0"/>
                                          </p:val>
                                        </p:tav>
                                        <p:tav tm="100000">
                                          <p:val>
                                            <p:strVal val="#ppt_h"/>
                                          </p:val>
                                        </p:tav>
                                      </p:tavLst>
                                    </p:anim>
                                    <p:animEffect transition="in" filter="fade">
                                      <p:cBhvr>
                                        <p:cTn id="186" dur="500"/>
                                        <p:tgtEl>
                                          <p:spTgt spid="96"/>
                                        </p:tgtEl>
                                      </p:cBhvr>
                                    </p:animEffect>
                                  </p:childTnLst>
                                </p:cTn>
                              </p:par>
                              <p:par>
                                <p:cTn id="187" presetID="22" presetClass="entr" presetSubtype="8" fill="hold" grpId="0" nodeType="withEffect">
                                  <p:stCondLst>
                                    <p:cond delay="1000"/>
                                  </p:stCondLst>
                                  <p:iterate type="wd">
                                    <p:tmPct val="10000"/>
                                  </p:iterate>
                                  <p:childTnLst>
                                    <p:set>
                                      <p:cBhvr>
                                        <p:cTn id="188" dur="1" fill="hold">
                                          <p:stCondLst>
                                            <p:cond delay="0"/>
                                          </p:stCondLst>
                                        </p:cTn>
                                        <p:tgtEl>
                                          <p:spTgt spid="49"/>
                                        </p:tgtEl>
                                        <p:attrNameLst>
                                          <p:attrName>style.visibility</p:attrName>
                                        </p:attrNameLst>
                                      </p:cBhvr>
                                      <p:to>
                                        <p:strVal val="visible"/>
                                      </p:to>
                                    </p:set>
                                    <p:animEffect transition="in" filter="wipe(left)">
                                      <p:cBhvr>
                                        <p:cTn id="189" dur="500"/>
                                        <p:tgtEl>
                                          <p:spTgt spid="49"/>
                                        </p:tgtEl>
                                      </p:cBhvr>
                                    </p:animEffect>
                                  </p:childTnLst>
                                </p:cTn>
                              </p:par>
                              <p:par>
                                <p:cTn id="190" presetID="53" presetClass="entr" presetSubtype="16" fill="hold" grpId="0" nodeType="withEffect">
                                  <p:stCondLst>
                                    <p:cond delay="1200"/>
                                  </p:stCondLst>
                                  <p:childTnLst>
                                    <p:set>
                                      <p:cBhvr>
                                        <p:cTn id="191" dur="1" fill="hold">
                                          <p:stCondLst>
                                            <p:cond delay="0"/>
                                          </p:stCondLst>
                                        </p:cTn>
                                        <p:tgtEl>
                                          <p:spTgt spid="131"/>
                                        </p:tgtEl>
                                        <p:attrNameLst>
                                          <p:attrName>style.visibility</p:attrName>
                                        </p:attrNameLst>
                                      </p:cBhvr>
                                      <p:to>
                                        <p:strVal val="visible"/>
                                      </p:to>
                                    </p:set>
                                    <p:anim calcmode="lin" valueType="num">
                                      <p:cBhvr>
                                        <p:cTn id="192" dur="500" fill="hold"/>
                                        <p:tgtEl>
                                          <p:spTgt spid="131"/>
                                        </p:tgtEl>
                                        <p:attrNameLst>
                                          <p:attrName>ppt_w</p:attrName>
                                        </p:attrNameLst>
                                      </p:cBhvr>
                                      <p:tavLst>
                                        <p:tav tm="0">
                                          <p:val>
                                            <p:fltVal val="0"/>
                                          </p:val>
                                        </p:tav>
                                        <p:tav tm="100000">
                                          <p:val>
                                            <p:strVal val="#ppt_w"/>
                                          </p:val>
                                        </p:tav>
                                      </p:tavLst>
                                    </p:anim>
                                    <p:anim calcmode="lin" valueType="num">
                                      <p:cBhvr>
                                        <p:cTn id="193" dur="500" fill="hold"/>
                                        <p:tgtEl>
                                          <p:spTgt spid="131"/>
                                        </p:tgtEl>
                                        <p:attrNameLst>
                                          <p:attrName>ppt_h</p:attrName>
                                        </p:attrNameLst>
                                      </p:cBhvr>
                                      <p:tavLst>
                                        <p:tav tm="0">
                                          <p:val>
                                            <p:fltVal val="0"/>
                                          </p:val>
                                        </p:tav>
                                        <p:tav tm="100000">
                                          <p:val>
                                            <p:strVal val="#ppt_h"/>
                                          </p:val>
                                        </p:tav>
                                      </p:tavLst>
                                    </p:anim>
                                    <p:animEffect transition="in" filter="fade">
                                      <p:cBhvr>
                                        <p:cTn id="194" dur="500"/>
                                        <p:tgtEl>
                                          <p:spTgt spid="131"/>
                                        </p:tgtEl>
                                      </p:cBhvr>
                                    </p:animEffect>
                                  </p:childTnLst>
                                </p:cTn>
                              </p:par>
                              <p:par>
                                <p:cTn id="195" presetID="53" presetClass="entr" presetSubtype="16" fill="hold" nodeType="withEffect">
                                  <p:stCondLst>
                                    <p:cond delay="1200"/>
                                  </p:stCondLst>
                                  <p:childTnLst>
                                    <p:set>
                                      <p:cBhvr>
                                        <p:cTn id="196" dur="1" fill="hold">
                                          <p:stCondLst>
                                            <p:cond delay="0"/>
                                          </p:stCondLst>
                                        </p:cTn>
                                        <p:tgtEl>
                                          <p:spTgt spid="110"/>
                                        </p:tgtEl>
                                        <p:attrNameLst>
                                          <p:attrName>style.visibility</p:attrName>
                                        </p:attrNameLst>
                                      </p:cBhvr>
                                      <p:to>
                                        <p:strVal val="visible"/>
                                      </p:to>
                                    </p:set>
                                    <p:anim calcmode="lin" valueType="num">
                                      <p:cBhvr>
                                        <p:cTn id="197" dur="500" fill="hold"/>
                                        <p:tgtEl>
                                          <p:spTgt spid="110"/>
                                        </p:tgtEl>
                                        <p:attrNameLst>
                                          <p:attrName>ppt_w</p:attrName>
                                        </p:attrNameLst>
                                      </p:cBhvr>
                                      <p:tavLst>
                                        <p:tav tm="0">
                                          <p:val>
                                            <p:fltVal val="0"/>
                                          </p:val>
                                        </p:tav>
                                        <p:tav tm="100000">
                                          <p:val>
                                            <p:strVal val="#ppt_w"/>
                                          </p:val>
                                        </p:tav>
                                      </p:tavLst>
                                    </p:anim>
                                    <p:anim calcmode="lin" valueType="num">
                                      <p:cBhvr>
                                        <p:cTn id="198" dur="500" fill="hold"/>
                                        <p:tgtEl>
                                          <p:spTgt spid="110"/>
                                        </p:tgtEl>
                                        <p:attrNameLst>
                                          <p:attrName>ppt_h</p:attrName>
                                        </p:attrNameLst>
                                      </p:cBhvr>
                                      <p:tavLst>
                                        <p:tav tm="0">
                                          <p:val>
                                            <p:fltVal val="0"/>
                                          </p:val>
                                        </p:tav>
                                        <p:tav tm="100000">
                                          <p:val>
                                            <p:strVal val="#ppt_h"/>
                                          </p:val>
                                        </p:tav>
                                      </p:tavLst>
                                    </p:anim>
                                    <p:animEffect transition="in" filter="fade">
                                      <p:cBhvr>
                                        <p:cTn id="199" dur="500"/>
                                        <p:tgtEl>
                                          <p:spTgt spid="110"/>
                                        </p:tgtEl>
                                      </p:cBhvr>
                                    </p:animEffect>
                                  </p:childTnLst>
                                </p:cTn>
                              </p:par>
                              <p:par>
                                <p:cTn id="200" presetID="53" presetClass="entr" presetSubtype="16" fill="hold" grpId="0" nodeType="withEffect">
                                  <p:stCondLst>
                                    <p:cond delay="1400"/>
                                  </p:stCondLst>
                                  <p:childTnLst>
                                    <p:set>
                                      <p:cBhvr>
                                        <p:cTn id="201" dur="1" fill="hold">
                                          <p:stCondLst>
                                            <p:cond delay="0"/>
                                          </p:stCondLst>
                                        </p:cTn>
                                        <p:tgtEl>
                                          <p:spTgt spid="130"/>
                                        </p:tgtEl>
                                        <p:attrNameLst>
                                          <p:attrName>style.visibility</p:attrName>
                                        </p:attrNameLst>
                                      </p:cBhvr>
                                      <p:to>
                                        <p:strVal val="visible"/>
                                      </p:to>
                                    </p:set>
                                    <p:anim calcmode="lin" valueType="num">
                                      <p:cBhvr>
                                        <p:cTn id="202" dur="500" fill="hold"/>
                                        <p:tgtEl>
                                          <p:spTgt spid="130"/>
                                        </p:tgtEl>
                                        <p:attrNameLst>
                                          <p:attrName>ppt_w</p:attrName>
                                        </p:attrNameLst>
                                      </p:cBhvr>
                                      <p:tavLst>
                                        <p:tav tm="0">
                                          <p:val>
                                            <p:fltVal val="0"/>
                                          </p:val>
                                        </p:tav>
                                        <p:tav tm="100000">
                                          <p:val>
                                            <p:strVal val="#ppt_w"/>
                                          </p:val>
                                        </p:tav>
                                      </p:tavLst>
                                    </p:anim>
                                    <p:anim calcmode="lin" valueType="num">
                                      <p:cBhvr>
                                        <p:cTn id="203" dur="500" fill="hold"/>
                                        <p:tgtEl>
                                          <p:spTgt spid="130"/>
                                        </p:tgtEl>
                                        <p:attrNameLst>
                                          <p:attrName>ppt_h</p:attrName>
                                        </p:attrNameLst>
                                      </p:cBhvr>
                                      <p:tavLst>
                                        <p:tav tm="0">
                                          <p:val>
                                            <p:fltVal val="0"/>
                                          </p:val>
                                        </p:tav>
                                        <p:tav tm="100000">
                                          <p:val>
                                            <p:strVal val="#ppt_h"/>
                                          </p:val>
                                        </p:tav>
                                      </p:tavLst>
                                    </p:anim>
                                    <p:animEffect transition="in" filter="fade">
                                      <p:cBhvr>
                                        <p:cTn id="204" dur="500"/>
                                        <p:tgtEl>
                                          <p:spTgt spid="130"/>
                                        </p:tgtEl>
                                      </p:cBhvr>
                                    </p:animEffect>
                                  </p:childTnLst>
                                </p:cTn>
                              </p:par>
                              <p:par>
                                <p:cTn id="205" presetID="53" presetClass="entr" presetSubtype="16" fill="hold" grpId="0" nodeType="withEffect">
                                  <p:stCondLst>
                                    <p:cond delay="1600"/>
                                  </p:stCondLst>
                                  <p:childTnLst>
                                    <p:set>
                                      <p:cBhvr>
                                        <p:cTn id="206" dur="1" fill="hold">
                                          <p:stCondLst>
                                            <p:cond delay="0"/>
                                          </p:stCondLst>
                                        </p:cTn>
                                        <p:tgtEl>
                                          <p:spTgt spid="129"/>
                                        </p:tgtEl>
                                        <p:attrNameLst>
                                          <p:attrName>style.visibility</p:attrName>
                                        </p:attrNameLst>
                                      </p:cBhvr>
                                      <p:to>
                                        <p:strVal val="visible"/>
                                      </p:to>
                                    </p:set>
                                    <p:anim calcmode="lin" valueType="num">
                                      <p:cBhvr>
                                        <p:cTn id="207" dur="500" fill="hold"/>
                                        <p:tgtEl>
                                          <p:spTgt spid="129"/>
                                        </p:tgtEl>
                                        <p:attrNameLst>
                                          <p:attrName>ppt_w</p:attrName>
                                        </p:attrNameLst>
                                      </p:cBhvr>
                                      <p:tavLst>
                                        <p:tav tm="0">
                                          <p:val>
                                            <p:fltVal val="0"/>
                                          </p:val>
                                        </p:tav>
                                        <p:tav tm="100000">
                                          <p:val>
                                            <p:strVal val="#ppt_w"/>
                                          </p:val>
                                        </p:tav>
                                      </p:tavLst>
                                    </p:anim>
                                    <p:anim calcmode="lin" valueType="num">
                                      <p:cBhvr>
                                        <p:cTn id="208" dur="500" fill="hold"/>
                                        <p:tgtEl>
                                          <p:spTgt spid="129"/>
                                        </p:tgtEl>
                                        <p:attrNameLst>
                                          <p:attrName>ppt_h</p:attrName>
                                        </p:attrNameLst>
                                      </p:cBhvr>
                                      <p:tavLst>
                                        <p:tav tm="0">
                                          <p:val>
                                            <p:fltVal val="0"/>
                                          </p:val>
                                        </p:tav>
                                        <p:tav tm="100000">
                                          <p:val>
                                            <p:strVal val="#ppt_h"/>
                                          </p:val>
                                        </p:tav>
                                      </p:tavLst>
                                    </p:anim>
                                    <p:animEffect transition="in" filter="fade">
                                      <p:cBhvr>
                                        <p:cTn id="209" dur="500"/>
                                        <p:tgtEl>
                                          <p:spTgt spid="129"/>
                                        </p:tgtEl>
                                      </p:cBhvr>
                                    </p:animEffect>
                                  </p:childTnLst>
                                </p:cTn>
                              </p:par>
                              <p:par>
                                <p:cTn id="210" presetID="10" presetClass="entr" presetSubtype="0" fill="hold" grpId="0" nodeType="withEffect">
                                  <p:stCondLst>
                                    <p:cond delay="1600"/>
                                  </p:stCondLst>
                                  <p:childTnLst>
                                    <p:set>
                                      <p:cBhvr>
                                        <p:cTn id="211" dur="1" fill="hold">
                                          <p:stCondLst>
                                            <p:cond delay="0"/>
                                          </p:stCondLst>
                                        </p:cTn>
                                        <p:tgtEl>
                                          <p:spTgt spid="128"/>
                                        </p:tgtEl>
                                        <p:attrNameLst>
                                          <p:attrName>style.visibility</p:attrName>
                                        </p:attrNameLst>
                                      </p:cBhvr>
                                      <p:to>
                                        <p:strVal val="visible"/>
                                      </p:to>
                                    </p:set>
                                    <p:animEffect transition="in" filter="fade">
                                      <p:cBhvr>
                                        <p:cTn id="212" dur="500"/>
                                        <p:tgtEl>
                                          <p:spTgt spid="128"/>
                                        </p:tgtEl>
                                      </p:cBhvr>
                                    </p:animEffect>
                                  </p:childTnLst>
                                </p:cTn>
                              </p:par>
                              <p:par>
                                <p:cTn id="213" presetID="53" presetClass="entr" presetSubtype="16" fill="hold" nodeType="withEffect">
                                  <p:stCondLst>
                                    <p:cond delay="1600"/>
                                  </p:stCondLst>
                                  <p:childTnLst>
                                    <p:set>
                                      <p:cBhvr>
                                        <p:cTn id="214" dur="1" fill="hold">
                                          <p:stCondLst>
                                            <p:cond delay="0"/>
                                          </p:stCondLst>
                                        </p:cTn>
                                        <p:tgtEl>
                                          <p:spTgt spid="99"/>
                                        </p:tgtEl>
                                        <p:attrNameLst>
                                          <p:attrName>style.visibility</p:attrName>
                                        </p:attrNameLst>
                                      </p:cBhvr>
                                      <p:to>
                                        <p:strVal val="visible"/>
                                      </p:to>
                                    </p:set>
                                    <p:anim calcmode="lin" valueType="num">
                                      <p:cBhvr>
                                        <p:cTn id="215" dur="500" fill="hold"/>
                                        <p:tgtEl>
                                          <p:spTgt spid="99"/>
                                        </p:tgtEl>
                                        <p:attrNameLst>
                                          <p:attrName>ppt_w</p:attrName>
                                        </p:attrNameLst>
                                      </p:cBhvr>
                                      <p:tavLst>
                                        <p:tav tm="0">
                                          <p:val>
                                            <p:fltVal val="0"/>
                                          </p:val>
                                        </p:tav>
                                        <p:tav tm="100000">
                                          <p:val>
                                            <p:strVal val="#ppt_w"/>
                                          </p:val>
                                        </p:tav>
                                      </p:tavLst>
                                    </p:anim>
                                    <p:anim calcmode="lin" valueType="num">
                                      <p:cBhvr>
                                        <p:cTn id="216" dur="500" fill="hold"/>
                                        <p:tgtEl>
                                          <p:spTgt spid="99"/>
                                        </p:tgtEl>
                                        <p:attrNameLst>
                                          <p:attrName>ppt_h</p:attrName>
                                        </p:attrNameLst>
                                      </p:cBhvr>
                                      <p:tavLst>
                                        <p:tav tm="0">
                                          <p:val>
                                            <p:fltVal val="0"/>
                                          </p:val>
                                        </p:tav>
                                        <p:tav tm="100000">
                                          <p:val>
                                            <p:strVal val="#ppt_h"/>
                                          </p:val>
                                        </p:tav>
                                      </p:tavLst>
                                    </p:anim>
                                    <p:animEffect transition="in" filter="fade">
                                      <p:cBhvr>
                                        <p:cTn id="217" dur="500"/>
                                        <p:tgtEl>
                                          <p:spTgt spid="99"/>
                                        </p:tgtEl>
                                      </p:cBhvr>
                                    </p:animEffect>
                                  </p:childTnLst>
                                </p:cTn>
                              </p:par>
                              <p:par>
                                <p:cTn id="218" presetID="22" presetClass="entr" presetSubtype="8" fill="hold" grpId="0" nodeType="withEffect">
                                  <p:stCondLst>
                                    <p:cond delay="1600"/>
                                  </p:stCondLst>
                                  <p:iterate type="wd">
                                    <p:tmPct val="10000"/>
                                  </p:iterate>
                                  <p:childTnLst>
                                    <p:set>
                                      <p:cBhvr>
                                        <p:cTn id="219" dur="1" fill="hold">
                                          <p:stCondLst>
                                            <p:cond delay="0"/>
                                          </p:stCondLst>
                                        </p:cTn>
                                        <p:tgtEl>
                                          <p:spTgt spid="46"/>
                                        </p:tgtEl>
                                        <p:attrNameLst>
                                          <p:attrName>style.visibility</p:attrName>
                                        </p:attrNameLst>
                                      </p:cBhvr>
                                      <p:to>
                                        <p:strVal val="visible"/>
                                      </p:to>
                                    </p:set>
                                    <p:animEffect transition="in" filter="wipe(left)">
                                      <p:cBhvr>
                                        <p:cTn id="2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6" grpId="0" animBg="1"/>
      <p:bldP spid="137" grpId="0" animBg="1"/>
      <p:bldP spid="138" grpId="0" animBg="1"/>
      <p:bldP spid="139" grpId="0" animBg="1"/>
      <p:bldP spid="132" grpId="0" animBg="1"/>
      <p:bldP spid="133" grpId="0" animBg="1"/>
      <p:bldP spid="134" grpId="0" animBg="1"/>
      <p:bldP spid="135" grpId="0" animBg="1"/>
      <p:bldP spid="128" grpId="0" animBg="1"/>
      <p:bldP spid="129" grpId="0" animBg="1"/>
      <p:bldP spid="130" grpId="0" animBg="1"/>
      <p:bldP spid="131" grpId="0" animBg="1"/>
      <p:bldP spid="120" grpId="0" animBg="1"/>
      <p:bldP spid="121" grpId="0" animBg="1"/>
      <p:bldP spid="122" grpId="0" animBg="1"/>
      <p:bldP spid="123" grpId="0" animBg="1"/>
      <p:bldP spid="40" grpId="0"/>
      <p:bldP spid="43" grpId="0"/>
      <p:bldP spid="46" grpId="0"/>
      <p:bldP spid="49" grpId="0"/>
      <p:bldP spid="52" grpId="0"/>
      <p:bldP spid="3" grpId="0"/>
      <p:bldP spid="72" grpId="0" animBg="1"/>
      <p:bldP spid="71" grpId="0" animBg="1"/>
      <p:bldP spid="70" grpId="0" animBg="1"/>
      <p:bldP spid="4" grpId="0" animBg="1"/>
      <p:bldP spid="54" grpId="0" animBg="1"/>
      <p:bldP spid="109" grpId="0" animBg="1"/>
      <p:bldP spid="65" grpId="0" animBg="1"/>
      <p:bldP spid="67" grpId="0" animBg="1"/>
      <p:bldP spid="68" grpId="0" animBg="1"/>
      <p:bldP spid="69" grpId="0" animBg="1"/>
      <p:bldP spid="74" grpId="0" animBg="1"/>
      <p:bldP spid="76" grpId="0" animBg="1"/>
      <p:bldP spid="77" grpId="0" animBg="1"/>
      <p:bldP spid="8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EDC3774-C32D-9F46-9AE7-E561EA56B422}"/>
              </a:ext>
            </a:extLst>
          </p:cNvPr>
          <p:cNvSpPr/>
          <p:nvPr/>
        </p:nvSpPr>
        <p:spPr>
          <a:xfrm>
            <a:off x="977417" y="1951533"/>
            <a:ext cx="7211497" cy="2222083"/>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mn-ea"/>
                <a:cs typeface="+mn-cs"/>
              </a:rPr>
              <a:t>Join the Champion Community </a:t>
            </a:r>
            <a:r>
              <a:rPr kumimoji="0" lang="en-US" sz="1800" b="0" i="0" u="none" strike="noStrike" kern="1200" cap="none" spc="0" normalizeH="0" baseline="0" noProof="0">
                <a:ln>
                  <a:noFill/>
                </a:ln>
                <a:solidFill>
                  <a:srgbClr val="5558AF"/>
                </a:solidFill>
                <a:effectLst/>
                <a:uLnTx/>
                <a:uFillTx/>
                <a:ea typeface="+mn-ea"/>
                <a:cs typeface="+mn-cs"/>
                <a:hlinkClick r:id="rId2">
                  <a:extLst>
                    <a:ext uri="{A12FA001-AC4F-418D-AE19-62706E023703}">
                      <ahyp:hlinkClr xmlns:ahyp="http://schemas.microsoft.com/office/drawing/2018/hyperlinkcolor" val="tx"/>
                    </a:ext>
                  </a:extLst>
                </a:hlinkClick>
              </a:rPr>
              <a:t>https://aka.ms/O365Champions</a:t>
            </a:r>
            <a:br>
              <a:rPr kumimoji="0" lang="en-US" sz="1800" b="0" i="0" u="none" strike="noStrike" kern="1200" cap="none" spc="0" normalizeH="0" baseline="0" noProof="0">
                <a:ln>
                  <a:noFill/>
                </a:ln>
                <a:solidFill>
                  <a:prstClr val="black"/>
                </a:solidFill>
                <a:effectLst/>
                <a:uLnTx/>
                <a:uFillTx/>
                <a:ea typeface="+mn-ea"/>
                <a:cs typeface="+mn-cs"/>
              </a:rPr>
            </a:br>
            <a:r>
              <a:rPr kumimoji="0" lang="en-US" sz="1800" b="0" i="0" u="none" strike="noStrike" kern="1200" cap="none" spc="0" normalizeH="0" baseline="0" noProof="0">
                <a:ln>
                  <a:noFill/>
                </a:ln>
                <a:solidFill>
                  <a:prstClr val="black"/>
                </a:solidFill>
                <a:effectLst/>
                <a:uLnTx/>
                <a:uFillTx/>
                <a:ea typeface="+mn-ea"/>
                <a:cs typeface="+mn-cs"/>
              </a:rPr>
              <a:t>Get started at </a:t>
            </a:r>
            <a:r>
              <a:rPr kumimoji="0" lang="en-US" sz="1800" b="0" i="0" u="none" strike="noStrike" kern="1200" cap="none" spc="0" normalizeH="0" baseline="0" noProof="0">
                <a:ln>
                  <a:noFill/>
                </a:ln>
                <a:solidFill>
                  <a:srgbClr val="5558AF"/>
                </a:solidFill>
                <a:effectLst/>
                <a:uLnTx/>
                <a:uFillTx/>
                <a:ea typeface="+mn-ea"/>
                <a:cs typeface="+mn-cs"/>
                <a:hlinkClick r:id="rId3">
                  <a:extLst>
                    <a:ext uri="{A12FA001-AC4F-418D-AE19-62706E023703}">
                      <ahyp:hlinkClr xmlns:ahyp="http://schemas.microsoft.com/office/drawing/2018/hyperlinkcolor" val="tx"/>
                    </a:ext>
                  </a:extLst>
                </a:hlinkClick>
              </a:rPr>
              <a:t>https://aka.ms/MicrosoftAdoption</a:t>
            </a:r>
            <a:endParaRPr kumimoji="0" lang="en-US" sz="1800" b="0" i="0" u="none" strike="noStrike" kern="1200" cap="none" spc="0" normalizeH="0" baseline="0" noProof="0">
              <a:ln>
                <a:noFill/>
              </a:ln>
              <a:solidFill>
                <a:srgbClr val="5558AF"/>
              </a:solidFill>
              <a:effectLst/>
              <a:uLnTx/>
              <a:uFillTx/>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mn-ea"/>
                <a:cs typeface="+mn-cs"/>
              </a:rPr>
              <a:t>Become an adoption specialist </a:t>
            </a:r>
            <a:r>
              <a:rPr kumimoji="0" lang="en-US" sz="1800" b="0" i="0" u="none" strike="noStrike" kern="1200" cap="none" spc="0" normalizeH="0" baseline="0" noProof="0">
                <a:ln>
                  <a:noFill/>
                </a:ln>
                <a:solidFill>
                  <a:srgbClr val="5558AF"/>
                </a:solidFill>
                <a:effectLst/>
                <a:uLnTx/>
                <a:uFillTx/>
                <a:ea typeface="+mn-ea"/>
                <a:cs typeface="+mn-cs"/>
                <a:hlinkClick r:id="rId4">
                  <a:extLst>
                    <a:ext uri="{A12FA001-AC4F-418D-AE19-62706E023703}">
                      <ahyp:hlinkClr xmlns:ahyp="http://schemas.microsoft.com/office/drawing/2018/hyperlinkcolor" val="tx"/>
                    </a:ext>
                  </a:extLst>
                </a:hlinkClick>
              </a:rPr>
              <a:t>Service Adoption Specialist</a:t>
            </a:r>
            <a:endParaRPr kumimoji="0" lang="en-US" sz="1800" b="0" i="0" u="none" strike="noStrike" kern="1200" cap="none" spc="0" normalizeH="0" baseline="0" noProof="0">
              <a:ln>
                <a:noFill/>
              </a:ln>
              <a:solidFill>
                <a:srgbClr val="5558AF"/>
              </a:solidFill>
              <a:effectLst/>
              <a:uLnTx/>
              <a:uFillTx/>
              <a:ea typeface="+mn-ea"/>
              <a:cs typeface="+mn-cs"/>
            </a:endParaRPr>
          </a:p>
          <a:p>
            <a:pPr lvl="0">
              <a:lnSpc>
                <a:spcPct val="200000"/>
              </a:lnSpc>
              <a:defRPr/>
            </a:pPr>
            <a:r>
              <a:rPr kumimoji="0" lang="en-US" sz="1800" b="0" i="0" u="none" strike="noStrike" kern="1200" cap="none" spc="0" normalizeH="0" baseline="0" noProof="0">
                <a:ln>
                  <a:noFill/>
                </a:ln>
                <a:effectLst/>
                <a:uLnTx/>
                <a:uFillTx/>
                <a:ea typeface="+mn-ea"/>
                <a:cs typeface="+mn-cs"/>
              </a:rPr>
              <a:t>Find third party apps </a:t>
            </a:r>
            <a:r>
              <a:rPr lang="en-US">
                <a:solidFill>
                  <a:srgbClr val="5558AF"/>
                </a:solidFill>
              </a:rPr>
              <a:t>https://appsource.microsoft.com</a:t>
            </a:r>
            <a:endParaRPr kumimoji="0" lang="en-US" sz="1800" b="0" i="0" u="none" strike="noStrike" kern="1200" cap="none" spc="0" normalizeH="0" baseline="0" noProof="0">
              <a:ln>
                <a:noFill/>
              </a:ln>
              <a:solidFill>
                <a:srgbClr val="5558AF"/>
              </a:solidFill>
              <a:effectLst/>
              <a:uLnTx/>
              <a:uFillTx/>
            </a:endParaRPr>
          </a:p>
        </p:txBody>
      </p:sp>
      <p:sp>
        <p:nvSpPr>
          <p:cNvPr id="6" name="Title 3">
            <a:extLst>
              <a:ext uri="{FF2B5EF4-FFF2-40B4-BE49-F238E27FC236}">
                <a16:creationId xmlns:a16="http://schemas.microsoft.com/office/drawing/2014/main" id="{4F10CF8B-EA2D-9946-A3A9-002261B78A91}"/>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Resources</a:t>
            </a:r>
          </a:p>
        </p:txBody>
      </p:sp>
      <p:grpSp>
        <p:nvGrpSpPr>
          <p:cNvPr id="8" name="Group 27">
            <a:extLst>
              <a:ext uri="{FF2B5EF4-FFF2-40B4-BE49-F238E27FC236}">
                <a16:creationId xmlns:a16="http://schemas.microsoft.com/office/drawing/2014/main" id="{A5C6D63B-93F1-4249-ABA1-6DD8F62C48EA}"/>
              </a:ext>
            </a:extLst>
          </p:cNvPr>
          <p:cNvGrpSpPr>
            <a:grpSpLocks noChangeAspect="1"/>
          </p:cNvGrpSpPr>
          <p:nvPr/>
        </p:nvGrpSpPr>
        <p:grpSpPr bwMode="auto">
          <a:xfrm>
            <a:off x="427979" y="2191872"/>
            <a:ext cx="474339" cy="251482"/>
            <a:chOff x="2423" y="874"/>
            <a:chExt cx="232" cy="123"/>
          </a:xfrm>
        </p:grpSpPr>
        <p:sp>
          <p:nvSpPr>
            <p:cNvPr id="9" name="Freeform 28">
              <a:extLst>
                <a:ext uri="{FF2B5EF4-FFF2-40B4-BE49-F238E27FC236}">
                  <a16:creationId xmlns:a16="http://schemas.microsoft.com/office/drawing/2014/main" id="{338402AF-959A-1345-8573-F26A2BCA11DA}"/>
                </a:ext>
              </a:extLst>
            </p:cNvPr>
            <p:cNvSpPr>
              <a:spLocks/>
            </p:cNvSpPr>
            <p:nvPr/>
          </p:nvSpPr>
          <p:spPr bwMode="auto">
            <a:xfrm>
              <a:off x="2493" y="874"/>
              <a:ext cx="66" cy="66"/>
            </a:xfrm>
            <a:custGeom>
              <a:avLst/>
              <a:gdLst>
                <a:gd name="T0" fmla="*/ 53 w 106"/>
                <a:gd name="T1" fmla="*/ 106 h 106"/>
                <a:gd name="T2" fmla="*/ 53 w 106"/>
                <a:gd name="T3" fmla="*/ 106 h 106"/>
                <a:gd name="T4" fmla="*/ 106 w 106"/>
                <a:gd name="T5" fmla="*/ 53 h 106"/>
                <a:gd name="T6" fmla="*/ 75 w 106"/>
                <a:gd name="T7" fmla="*/ 5 h 106"/>
                <a:gd name="T8" fmla="*/ 53 w 106"/>
                <a:gd name="T9" fmla="*/ 0 h 106"/>
                <a:gd name="T10" fmla="*/ 31 w 106"/>
                <a:gd name="T11" fmla="*/ 5 h 106"/>
                <a:gd name="T12" fmla="*/ 0 w 106"/>
                <a:gd name="T13" fmla="*/ 53 h 106"/>
                <a:gd name="T14" fmla="*/ 53 w 106"/>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53" y="106"/>
                  </a:moveTo>
                  <a:lnTo>
                    <a:pt x="53" y="106"/>
                  </a:lnTo>
                  <a:cubicBezTo>
                    <a:pt x="82" y="106"/>
                    <a:pt x="106" y="83"/>
                    <a:pt x="106" y="53"/>
                  </a:cubicBezTo>
                  <a:cubicBezTo>
                    <a:pt x="106" y="31"/>
                    <a:pt x="93" y="13"/>
                    <a:pt x="75" y="5"/>
                  </a:cubicBezTo>
                  <a:cubicBezTo>
                    <a:pt x="68" y="2"/>
                    <a:pt x="61" y="0"/>
                    <a:pt x="53" y="0"/>
                  </a:cubicBezTo>
                  <a:cubicBezTo>
                    <a:pt x="45" y="0"/>
                    <a:pt x="38" y="2"/>
                    <a:pt x="31" y="5"/>
                  </a:cubicBezTo>
                  <a:cubicBezTo>
                    <a:pt x="13" y="13"/>
                    <a:pt x="0" y="31"/>
                    <a:pt x="0" y="53"/>
                  </a:cubicBezTo>
                  <a:cubicBezTo>
                    <a:pt x="0" y="83"/>
                    <a:pt x="24" y="106"/>
                    <a:pt x="53" y="106"/>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9">
              <a:extLst>
                <a:ext uri="{FF2B5EF4-FFF2-40B4-BE49-F238E27FC236}">
                  <a16:creationId xmlns:a16="http://schemas.microsoft.com/office/drawing/2014/main" id="{F8D6EE52-0EA0-7D43-A7AE-F9AC158AA4F0}"/>
                </a:ext>
              </a:extLst>
            </p:cNvPr>
            <p:cNvSpPr>
              <a:spLocks/>
            </p:cNvSpPr>
            <p:nvPr/>
          </p:nvSpPr>
          <p:spPr bwMode="auto">
            <a:xfrm>
              <a:off x="2477" y="948"/>
              <a:ext cx="99" cy="49"/>
            </a:xfrm>
            <a:custGeom>
              <a:avLst/>
              <a:gdLst>
                <a:gd name="T0" fmla="*/ 80 w 160"/>
                <a:gd name="T1" fmla="*/ 0 h 80"/>
                <a:gd name="T2" fmla="*/ 80 w 160"/>
                <a:gd name="T3" fmla="*/ 0 h 80"/>
                <a:gd name="T4" fmla="*/ 0 w 160"/>
                <a:gd name="T5" fmla="*/ 80 h 80"/>
                <a:gd name="T6" fmla="*/ 16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36" y="0"/>
                    <a:pt x="0" y="36"/>
                    <a:pt x="0" y="80"/>
                  </a:cubicBezTo>
                  <a:lnTo>
                    <a:pt x="160" y="80"/>
                  </a:lnTo>
                  <a:cubicBezTo>
                    <a:pt x="160" y="36"/>
                    <a:pt x="124" y="0"/>
                    <a:pt x="8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0">
              <a:extLst>
                <a:ext uri="{FF2B5EF4-FFF2-40B4-BE49-F238E27FC236}">
                  <a16:creationId xmlns:a16="http://schemas.microsoft.com/office/drawing/2014/main" id="{73497B17-DE9C-A14A-9F58-D9ADF5437F8D}"/>
                </a:ext>
              </a:extLst>
            </p:cNvPr>
            <p:cNvSpPr>
              <a:spLocks/>
            </p:cNvSpPr>
            <p:nvPr/>
          </p:nvSpPr>
          <p:spPr bwMode="auto">
            <a:xfrm>
              <a:off x="2423" y="965"/>
              <a:ext cx="46" cy="32"/>
            </a:xfrm>
            <a:custGeom>
              <a:avLst/>
              <a:gdLst>
                <a:gd name="T0" fmla="*/ 0 w 75"/>
                <a:gd name="T1" fmla="*/ 53 h 53"/>
                <a:gd name="T2" fmla="*/ 0 w 75"/>
                <a:gd name="T3" fmla="*/ 53 h 53"/>
                <a:gd name="T4" fmla="*/ 63 w 75"/>
                <a:gd name="T5" fmla="*/ 53 h 53"/>
                <a:gd name="T6" fmla="*/ 63 w 75"/>
                <a:gd name="T7" fmla="*/ 53 h 53"/>
                <a:gd name="T8" fmla="*/ 75 w 75"/>
                <a:gd name="T9" fmla="*/ 5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6"/>
                    <a:pt x="67" y="19"/>
                    <a:pt x="75" y="5"/>
                  </a:cubicBezTo>
                  <a:cubicBezTo>
                    <a:pt x="68" y="2"/>
                    <a:pt x="61" y="0"/>
                    <a:pt x="54" y="0"/>
                  </a:cubicBezTo>
                  <a:cubicBezTo>
                    <a:pt x="24" y="0"/>
                    <a:pt x="0" y="24"/>
                    <a:pt x="0" y="53"/>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1">
              <a:extLst>
                <a:ext uri="{FF2B5EF4-FFF2-40B4-BE49-F238E27FC236}">
                  <a16:creationId xmlns:a16="http://schemas.microsoft.com/office/drawing/2014/main" id="{5688938E-6B38-7F41-9C28-F5ABD957B50F}"/>
                </a:ext>
              </a:extLst>
            </p:cNvPr>
            <p:cNvSpPr>
              <a:spLocks/>
            </p:cNvSpPr>
            <p:nvPr/>
          </p:nvSpPr>
          <p:spPr bwMode="auto">
            <a:xfrm>
              <a:off x="2431" y="907"/>
              <a:ext cx="50" cy="49"/>
            </a:xfrm>
            <a:custGeom>
              <a:avLst/>
              <a:gdLst>
                <a:gd name="T0" fmla="*/ 40 w 80"/>
                <a:gd name="T1" fmla="*/ 0 h 80"/>
                <a:gd name="T2" fmla="*/ 40 w 80"/>
                <a:gd name="T3" fmla="*/ 0 h 80"/>
                <a:gd name="T4" fmla="*/ 0 w 80"/>
                <a:gd name="T5" fmla="*/ 40 h 80"/>
                <a:gd name="T6" fmla="*/ 14 w 80"/>
                <a:gd name="T7" fmla="*/ 71 h 80"/>
                <a:gd name="T8" fmla="*/ 37 w 80"/>
                <a:gd name="T9" fmla="*/ 80 h 80"/>
                <a:gd name="T10" fmla="*/ 40 w 80"/>
                <a:gd name="T11" fmla="*/ 80 h 80"/>
                <a:gd name="T12" fmla="*/ 42 w 80"/>
                <a:gd name="T13" fmla="*/ 80 h 80"/>
                <a:gd name="T14" fmla="*/ 65 w 80"/>
                <a:gd name="T15" fmla="*/ 71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7" y="0"/>
                    <a:pt x="0" y="18"/>
                    <a:pt x="0" y="40"/>
                  </a:cubicBezTo>
                  <a:cubicBezTo>
                    <a:pt x="0" y="53"/>
                    <a:pt x="5" y="63"/>
                    <a:pt x="14" y="71"/>
                  </a:cubicBezTo>
                  <a:cubicBezTo>
                    <a:pt x="20" y="76"/>
                    <a:pt x="28" y="80"/>
                    <a:pt x="37" y="80"/>
                  </a:cubicBezTo>
                  <a:cubicBezTo>
                    <a:pt x="38" y="80"/>
                    <a:pt x="39" y="80"/>
                    <a:pt x="40" y="80"/>
                  </a:cubicBezTo>
                  <a:cubicBezTo>
                    <a:pt x="40" y="80"/>
                    <a:pt x="41" y="80"/>
                    <a:pt x="42" y="80"/>
                  </a:cubicBezTo>
                  <a:cubicBezTo>
                    <a:pt x="51" y="80"/>
                    <a:pt x="59" y="76"/>
                    <a:pt x="65" y="71"/>
                  </a:cubicBezTo>
                  <a:cubicBezTo>
                    <a:pt x="74" y="63"/>
                    <a:pt x="80" y="53"/>
                    <a:pt x="80" y="40"/>
                  </a:cubicBezTo>
                  <a:cubicBezTo>
                    <a:pt x="80" y="18"/>
                    <a:pt x="62" y="0"/>
                    <a:pt x="4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2">
              <a:extLst>
                <a:ext uri="{FF2B5EF4-FFF2-40B4-BE49-F238E27FC236}">
                  <a16:creationId xmlns:a16="http://schemas.microsoft.com/office/drawing/2014/main" id="{C171A6FC-96B6-CE41-B8F5-3F1D06164430}"/>
                </a:ext>
              </a:extLst>
            </p:cNvPr>
            <p:cNvSpPr>
              <a:spLocks/>
            </p:cNvSpPr>
            <p:nvPr/>
          </p:nvSpPr>
          <p:spPr bwMode="auto">
            <a:xfrm>
              <a:off x="2573" y="898"/>
              <a:ext cx="82" cy="83"/>
            </a:xfrm>
            <a:custGeom>
              <a:avLst/>
              <a:gdLst>
                <a:gd name="T0" fmla="*/ 80 w 133"/>
                <a:gd name="T1" fmla="*/ 53 h 133"/>
                <a:gd name="T2" fmla="*/ 80 w 133"/>
                <a:gd name="T3" fmla="*/ 53 h 133"/>
                <a:gd name="T4" fmla="*/ 80 w 133"/>
                <a:gd name="T5" fmla="*/ 0 h 133"/>
                <a:gd name="T6" fmla="*/ 53 w 133"/>
                <a:gd name="T7" fmla="*/ 0 h 133"/>
                <a:gd name="T8" fmla="*/ 53 w 133"/>
                <a:gd name="T9" fmla="*/ 53 h 133"/>
                <a:gd name="T10" fmla="*/ 0 w 133"/>
                <a:gd name="T11" fmla="*/ 53 h 133"/>
                <a:gd name="T12" fmla="*/ 0 w 133"/>
                <a:gd name="T13" fmla="*/ 80 h 133"/>
                <a:gd name="T14" fmla="*/ 53 w 133"/>
                <a:gd name="T15" fmla="*/ 80 h 133"/>
                <a:gd name="T16" fmla="*/ 53 w 133"/>
                <a:gd name="T17" fmla="*/ 80 h 133"/>
                <a:gd name="T18" fmla="*/ 53 w 133"/>
                <a:gd name="T19" fmla="*/ 133 h 133"/>
                <a:gd name="T20" fmla="*/ 80 w 133"/>
                <a:gd name="T21" fmla="*/ 133 h 133"/>
                <a:gd name="T22" fmla="*/ 80 w 133"/>
                <a:gd name="T23" fmla="*/ 80 h 133"/>
                <a:gd name="T24" fmla="*/ 80 w 133"/>
                <a:gd name="T25" fmla="*/ 80 h 133"/>
                <a:gd name="T26" fmla="*/ 133 w 133"/>
                <a:gd name="T27" fmla="*/ 80 h 133"/>
                <a:gd name="T28" fmla="*/ 133 w 133"/>
                <a:gd name="T29" fmla="*/ 53 h 133"/>
                <a:gd name="T30" fmla="*/ 80 w 133"/>
                <a:gd name="T3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33">
                  <a:moveTo>
                    <a:pt x="80" y="53"/>
                  </a:moveTo>
                  <a:lnTo>
                    <a:pt x="80" y="53"/>
                  </a:lnTo>
                  <a:lnTo>
                    <a:pt x="80" y="0"/>
                  </a:lnTo>
                  <a:lnTo>
                    <a:pt x="53" y="0"/>
                  </a:lnTo>
                  <a:lnTo>
                    <a:pt x="53" y="53"/>
                  </a:lnTo>
                  <a:lnTo>
                    <a:pt x="0" y="53"/>
                  </a:lnTo>
                  <a:lnTo>
                    <a:pt x="0" y="80"/>
                  </a:lnTo>
                  <a:lnTo>
                    <a:pt x="53" y="80"/>
                  </a:lnTo>
                  <a:lnTo>
                    <a:pt x="53" y="80"/>
                  </a:lnTo>
                  <a:lnTo>
                    <a:pt x="53" y="133"/>
                  </a:lnTo>
                  <a:lnTo>
                    <a:pt x="80" y="133"/>
                  </a:lnTo>
                  <a:lnTo>
                    <a:pt x="80" y="80"/>
                  </a:lnTo>
                  <a:lnTo>
                    <a:pt x="80" y="80"/>
                  </a:lnTo>
                  <a:lnTo>
                    <a:pt x="133" y="80"/>
                  </a:lnTo>
                  <a:lnTo>
                    <a:pt x="133" y="53"/>
                  </a:lnTo>
                  <a:lnTo>
                    <a:pt x="80" y="53"/>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05">
            <a:extLst>
              <a:ext uri="{FF2B5EF4-FFF2-40B4-BE49-F238E27FC236}">
                <a16:creationId xmlns:a16="http://schemas.microsoft.com/office/drawing/2014/main" id="{ABA49DF4-B610-D649-9085-2C1D711383EC}"/>
              </a:ext>
            </a:extLst>
          </p:cNvPr>
          <p:cNvGrpSpPr>
            <a:grpSpLocks noChangeAspect="1"/>
          </p:cNvGrpSpPr>
          <p:nvPr/>
        </p:nvGrpSpPr>
        <p:grpSpPr bwMode="auto">
          <a:xfrm>
            <a:off x="464737" y="2684004"/>
            <a:ext cx="347663" cy="325438"/>
            <a:chOff x="693" y="1473"/>
            <a:chExt cx="219" cy="205"/>
          </a:xfrm>
        </p:grpSpPr>
        <p:sp>
          <p:nvSpPr>
            <p:cNvPr id="15" name="Freeform 106">
              <a:extLst>
                <a:ext uri="{FF2B5EF4-FFF2-40B4-BE49-F238E27FC236}">
                  <a16:creationId xmlns:a16="http://schemas.microsoft.com/office/drawing/2014/main" id="{FA038639-17CD-A148-A846-0DB51DD5D452}"/>
                </a:ext>
              </a:extLst>
            </p:cNvPr>
            <p:cNvSpPr>
              <a:spLocks/>
            </p:cNvSpPr>
            <p:nvPr/>
          </p:nvSpPr>
          <p:spPr bwMode="auto">
            <a:xfrm>
              <a:off x="804" y="1520"/>
              <a:ext cx="95" cy="47"/>
            </a:xfrm>
            <a:custGeom>
              <a:avLst/>
              <a:gdLst>
                <a:gd name="T0" fmla="*/ 77 w 153"/>
                <a:gd name="T1" fmla="*/ 0 h 76"/>
                <a:gd name="T2" fmla="*/ 77 w 153"/>
                <a:gd name="T3" fmla="*/ 0 h 76"/>
                <a:gd name="T4" fmla="*/ 0 w 153"/>
                <a:gd name="T5" fmla="*/ 38 h 76"/>
                <a:gd name="T6" fmla="*/ 77 w 153"/>
                <a:gd name="T7" fmla="*/ 76 h 76"/>
                <a:gd name="T8" fmla="*/ 153 w 153"/>
                <a:gd name="T9" fmla="*/ 38 h 76"/>
                <a:gd name="T10" fmla="*/ 77 w 153"/>
                <a:gd name="T11" fmla="*/ 0 h 76"/>
              </a:gdLst>
              <a:ahLst/>
              <a:cxnLst>
                <a:cxn ang="0">
                  <a:pos x="T0" y="T1"/>
                </a:cxn>
                <a:cxn ang="0">
                  <a:pos x="T2" y="T3"/>
                </a:cxn>
                <a:cxn ang="0">
                  <a:pos x="T4" y="T5"/>
                </a:cxn>
                <a:cxn ang="0">
                  <a:pos x="T6" y="T7"/>
                </a:cxn>
                <a:cxn ang="0">
                  <a:pos x="T8" y="T9"/>
                </a:cxn>
                <a:cxn ang="0">
                  <a:pos x="T10" y="T11"/>
                </a:cxn>
              </a:cxnLst>
              <a:rect l="0" t="0" r="r" b="b"/>
              <a:pathLst>
                <a:path w="153" h="76">
                  <a:moveTo>
                    <a:pt x="77" y="0"/>
                  </a:moveTo>
                  <a:lnTo>
                    <a:pt x="77" y="0"/>
                  </a:lnTo>
                  <a:lnTo>
                    <a:pt x="0" y="38"/>
                  </a:lnTo>
                  <a:lnTo>
                    <a:pt x="77" y="76"/>
                  </a:lnTo>
                  <a:lnTo>
                    <a:pt x="153" y="38"/>
                  </a:lnTo>
                  <a:lnTo>
                    <a:pt x="77"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7">
              <a:extLst>
                <a:ext uri="{FF2B5EF4-FFF2-40B4-BE49-F238E27FC236}">
                  <a16:creationId xmlns:a16="http://schemas.microsoft.com/office/drawing/2014/main" id="{CE2D2DC4-0BC4-0042-A42A-E65588EAB2EF}"/>
                </a:ext>
              </a:extLst>
            </p:cNvPr>
            <p:cNvSpPr>
              <a:spLocks/>
            </p:cNvSpPr>
            <p:nvPr/>
          </p:nvSpPr>
          <p:spPr bwMode="auto">
            <a:xfrm>
              <a:off x="804" y="1581"/>
              <a:ext cx="50" cy="97"/>
            </a:xfrm>
            <a:custGeom>
              <a:avLst/>
              <a:gdLst>
                <a:gd name="T0" fmla="*/ 80 w 80"/>
                <a:gd name="T1" fmla="*/ 0 h 157"/>
                <a:gd name="T2" fmla="*/ 80 w 80"/>
                <a:gd name="T3" fmla="*/ 0 h 157"/>
                <a:gd name="T4" fmla="*/ 0 w 80"/>
                <a:gd name="T5" fmla="*/ 40 h 157"/>
                <a:gd name="T6" fmla="*/ 0 w 80"/>
                <a:gd name="T7" fmla="*/ 157 h 157"/>
                <a:gd name="T8" fmla="*/ 80 w 80"/>
                <a:gd name="T9" fmla="*/ 117 h 157"/>
                <a:gd name="T10" fmla="*/ 80 w 80"/>
                <a:gd name="T11" fmla="*/ 0 h 157"/>
              </a:gdLst>
              <a:ahLst/>
              <a:cxnLst>
                <a:cxn ang="0">
                  <a:pos x="T0" y="T1"/>
                </a:cxn>
                <a:cxn ang="0">
                  <a:pos x="T2" y="T3"/>
                </a:cxn>
                <a:cxn ang="0">
                  <a:pos x="T4" y="T5"/>
                </a:cxn>
                <a:cxn ang="0">
                  <a:pos x="T6" y="T7"/>
                </a:cxn>
                <a:cxn ang="0">
                  <a:pos x="T8" y="T9"/>
                </a:cxn>
                <a:cxn ang="0">
                  <a:pos x="T10" y="T11"/>
                </a:cxn>
              </a:cxnLst>
              <a:rect l="0" t="0" r="r" b="b"/>
              <a:pathLst>
                <a:path w="80" h="157">
                  <a:moveTo>
                    <a:pt x="80" y="0"/>
                  </a:moveTo>
                  <a:lnTo>
                    <a:pt x="80" y="0"/>
                  </a:lnTo>
                  <a:lnTo>
                    <a:pt x="0" y="40"/>
                  </a:lnTo>
                  <a:lnTo>
                    <a:pt x="0" y="157"/>
                  </a:lnTo>
                  <a:lnTo>
                    <a:pt x="80" y="117"/>
                  </a:lnTo>
                  <a:lnTo>
                    <a:pt x="8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8">
              <a:extLst>
                <a:ext uri="{FF2B5EF4-FFF2-40B4-BE49-F238E27FC236}">
                  <a16:creationId xmlns:a16="http://schemas.microsoft.com/office/drawing/2014/main" id="{10D0AFAB-71A5-E44F-9CB3-0A03C04DE048}"/>
                </a:ext>
              </a:extLst>
            </p:cNvPr>
            <p:cNvSpPr>
              <a:spLocks/>
            </p:cNvSpPr>
            <p:nvPr/>
          </p:nvSpPr>
          <p:spPr bwMode="auto">
            <a:xfrm>
              <a:off x="738" y="1581"/>
              <a:ext cx="49" cy="97"/>
            </a:xfrm>
            <a:custGeom>
              <a:avLst/>
              <a:gdLst>
                <a:gd name="T0" fmla="*/ 80 w 80"/>
                <a:gd name="T1" fmla="*/ 40 h 157"/>
                <a:gd name="T2" fmla="*/ 80 w 80"/>
                <a:gd name="T3" fmla="*/ 40 h 157"/>
                <a:gd name="T4" fmla="*/ 0 w 80"/>
                <a:gd name="T5" fmla="*/ 0 h 157"/>
                <a:gd name="T6" fmla="*/ 0 w 80"/>
                <a:gd name="T7" fmla="*/ 117 h 157"/>
                <a:gd name="T8" fmla="*/ 80 w 80"/>
                <a:gd name="T9" fmla="*/ 157 h 157"/>
                <a:gd name="T10" fmla="*/ 80 w 80"/>
                <a:gd name="T11" fmla="*/ 40 h 157"/>
              </a:gdLst>
              <a:ahLst/>
              <a:cxnLst>
                <a:cxn ang="0">
                  <a:pos x="T0" y="T1"/>
                </a:cxn>
                <a:cxn ang="0">
                  <a:pos x="T2" y="T3"/>
                </a:cxn>
                <a:cxn ang="0">
                  <a:pos x="T4" y="T5"/>
                </a:cxn>
                <a:cxn ang="0">
                  <a:pos x="T6" y="T7"/>
                </a:cxn>
                <a:cxn ang="0">
                  <a:pos x="T8" y="T9"/>
                </a:cxn>
                <a:cxn ang="0">
                  <a:pos x="T10" y="T11"/>
                </a:cxn>
              </a:cxnLst>
              <a:rect l="0" t="0" r="r" b="b"/>
              <a:pathLst>
                <a:path w="80" h="157">
                  <a:moveTo>
                    <a:pt x="80" y="40"/>
                  </a:moveTo>
                  <a:lnTo>
                    <a:pt x="80" y="40"/>
                  </a:lnTo>
                  <a:lnTo>
                    <a:pt x="0" y="0"/>
                  </a:lnTo>
                  <a:lnTo>
                    <a:pt x="0" y="117"/>
                  </a:lnTo>
                  <a:lnTo>
                    <a:pt x="80" y="157"/>
                  </a:lnTo>
                  <a:lnTo>
                    <a:pt x="80" y="4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9">
              <a:extLst>
                <a:ext uri="{FF2B5EF4-FFF2-40B4-BE49-F238E27FC236}">
                  <a16:creationId xmlns:a16="http://schemas.microsoft.com/office/drawing/2014/main" id="{1CE58BE6-4F7E-5147-9EAA-E0429C6353FE}"/>
                </a:ext>
              </a:extLst>
            </p:cNvPr>
            <p:cNvSpPr>
              <a:spLocks/>
            </p:cNvSpPr>
            <p:nvPr/>
          </p:nvSpPr>
          <p:spPr bwMode="auto">
            <a:xfrm>
              <a:off x="693" y="1520"/>
              <a:ext cx="96" cy="47"/>
            </a:xfrm>
            <a:custGeom>
              <a:avLst/>
              <a:gdLst>
                <a:gd name="T0" fmla="*/ 0 w 154"/>
                <a:gd name="T1" fmla="*/ 38 h 76"/>
                <a:gd name="T2" fmla="*/ 0 w 154"/>
                <a:gd name="T3" fmla="*/ 38 h 76"/>
                <a:gd name="T4" fmla="*/ 77 w 154"/>
                <a:gd name="T5" fmla="*/ 76 h 76"/>
                <a:gd name="T6" fmla="*/ 154 w 154"/>
                <a:gd name="T7" fmla="*/ 38 h 76"/>
                <a:gd name="T8" fmla="*/ 77 w 154"/>
                <a:gd name="T9" fmla="*/ 0 h 76"/>
                <a:gd name="T10" fmla="*/ 0 w 154"/>
                <a:gd name="T11" fmla="*/ 38 h 76"/>
              </a:gdLst>
              <a:ahLst/>
              <a:cxnLst>
                <a:cxn ang="0">
                  <a:pos x="T0" y="T1"/>
                </a:cxn>
                <a:cxn ang="0">
                  <a:pos x="T2" y="T3"/>
                </a:cxn>
                <a:cxn ang="0">
                  <a:pos x="T4" y="T5"/>
                </a:cxn>
                <a:cxn ang="0">
                  <a:pos x="T6" y="T7"/>
                </a:cxn>
                <a:cxn ang="0">
                  <a:pos x="T8" y="T9"/>
                </a:cxn>
                <a:cxn ang="0">
                  <a:pos x="T10" y="T11"/>
                </a:cxn>
              </a:cxnLst>
              <a:rect l="0" t="0" r="r" b="b"/>
              <a:pathLst>
                <a:path w="154" h="76">
                  <a:moveTo>
                    <a:pt x="0" y="38"/>
                  </a:moveTo>
                  <a:lnTo>
                    <a:pt x="0" y="38"/>
                  </a:lnTo>
                  <a:lnTo>
                    <a:pt x="77" y="76"/>
                  </a:lnTo>
                  <a:lnTo>
                    <a:pt x="154" y="38"/>
                  </a:lnTo>
                  <a:lnTo>
                    <a:pt x="77" y="0"/>
                  </a:lnTo>
                  <a:lnTo>
                    <a:pt x="0" y="38"/>
                  </a:ln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0">
              <a:extLst>
                <a:ext uri="{FF2B5EF4-FFF2-40B4-BE49-F238E27FC236}">
                  <a16:creationId xmlns:a16="http://schemas.microsoft.com/office/drawing/2014/main" id="{2C3B4F05-00EE-9C48-8555-E2C1C874076C}"/>
                </a:ext>
              </a:extLst>
            </p:cNvPr>
            <p:cNvSpPr>
              <a:spLocks/>
            </p:cNvSpPr>
            <p:nvPr/>
          </p:nvSpPr>
          <p:spPr bwMode="auto">
            <a:xfrm>
              <a:off x="805" y="1473"/>
              <a:ext cx="39" cy="38"/>
            </a:xfrm>
            <a:custGeom>
              <a:avLst/>
              <a:gdLst>
                <a:gd name="T0" fmla="*/ 48 w 62"/>
                <a:gd name="T1" fmla="*/ 25 h 61"/>
                <a:gd name="T2" fmla="*/ 48 w 62"/>
                <a:gd name="T3" fmla="*/ 25 h 61"/>
                <a:gd name="T4" fmla="*/ 41 w 62"/>
                <a:gd name="T5" fmla="*/ 21 h 61"/>
                <a:gd name="T6" fmla="*/ 37 w 62"/>
                <a:gd name="T7" fmla="*/ 14 h 61"/>
                <a:gd name="T8" fmla="*/ 35 w 62"/>
                <a:gd name="T9" fmla="*/ 3 h 61"/>
                <a:gd name="T10" fmla="*/ 31 w 62"/>
                <a:gd name="T11" fmla="*/ 0 h 61"/>
                <a:gd name="T12" fmla="*/ 28 w 62"/>
                <a:gd name="T13" fmla="*/ 3 h 61"/>
                <a:gd name="T14" fmla="*/ 25 w 62"/>
                <a:gd name="T15" fmla="*/ 14 h 61"/>
                <a:gd name="T16" fmla="*/ 21 w 62"/>
                <a:gd name="T17" fmla="*/ 21 h 61"/>
                <a:gd name="T18" fmla="*/ 14 w 62"/>
                <a:gd name="T19" fmla="*/ 25 h 61"/>
                <a:gd name="T20" fmla="*/ 3 w 62"/>
                <a:gd name="T21" fmla="*/ 27 h 61"/>
                <a:gd name="T22" fmla="*/ 0 w 62"/>
                <a:gd name="T23" fmla="*/ 31 h 61"/>
                <a:gd name="T24" fmla="*/ 3 w 62"/>
                <a:gd name="T25" fmla="*/ 34 h 61"/>
                <a:gd name="T26" fmla="*/ 14 w 62"/>
                <a:gd name="T27" fmla="*/ 37 h 61"/>
                <a:gd name="T28" fmla="*/ 21 w 62"/>
                <a:gd name="T29" fmla="*/ 41 h 61"/>
                <a:gd name="T30" fmla="*/ 25 w 62"/>
                <a:gd name="T31" fmla="*/ 48 h 61"/>
                <a:gd name="T32" fmla="*/ 28 w 62"/>
                <a:gd name="T33" fmla="*/ 58 h 61"/>
                <a:gd name="T34" fmla="*/ 31 w 62"/>
                <a:gd name="T35" fmla="*/ 61 h 61"/>
                <a:gd name="T36" fmla="*/ 35 w 62"/>
                <a:gd name="T37" fmla="*/ 58 h 61"/>
                <a:gd name="T38" fmla="*/ 37 w 62"/>
                <a:gd name="T39" fmla="*/ 48 h 61"/>
                <a:gd name="T40" fmla="*/ 41 w 62"/>
                <a:gd name="T41" fmla="*/ 41 h 61"/>
                <a:gd name="T42" fmla="*/ 48 w 62"/>
                <a:gd name="T43" fmla="*/ 37 h 61"/>
                <a:gd name="T44" fmla="*/ 59 w 62"/>
                <a:gd name="T45" fmla="*/ 34 h 61"/>
                <a:gd name="T46" fmla="*/ 62 w 62"/>
                <a:gd name="T47" fmla="*/ 31 h 61"/>
                <a:gd name="T48" fmla="*/ 59 w 62"/>
                <a:gd name="T49" fmla="*/ 27 h 61"/>
                <a:gd name="T50" fmla="*/ 48 w 62"/>
                <a:gd name="T5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11">
              <a:extLst>
                <a:ext uri="{FF2B5EF4-FFF2-40B4-BE49-F238E27FC236}">
                  <a16:creationId xmlns:a16="http://schemas.microsoft.com/office/drawing/2014/main" id="{ADDD0F9E-D916-7640-A198-718C39BFF587}"/>
                </a:ext>
              </a:extLst>
            </p:cNvPr>
            <p:cNvSpPr>
              <a:spLocks/>
            </p:cNvSpPr>
            <p:nvPr/>
          </p:nvSpPr>
          <p:spPr bwMode="auto">
            <a:xfrm>
              <a:off x="777" y="1557"/>
              <a:ext cx="39" cy="38"/>
            </a:xfrm>
            <a:custGeom>
              <a:avLst/>
              <a:gdLst>
                <a:gd name="T0" fmla="*/ 25 w 62"/>
                <a:gd name="T1" fmla="*/ 47 h 61"/>
                <a:gd name="T2" fmla="*/ 25 w 62"/>
                <a:gd name="T3" fmla="*/ 47 h 61"/>
                <a:gd name="T4" fmla="*/ 28 w 62"/>
                <a:gd name="T5" fmla="*/ 58 h 61"/>
                <a:gd name="T6" fmla="*/ 31 w 62"/>
                <a:gd name="T7" fmla="*/ 61 h 61"/>
                <a:gd name="T8" fmla="*/ 34 w 62"/>
                <a:gd name="T9" fmla="*/ 58 h 61"/>
                <a:gd name="T10" fmla="*/ 37 w 62"/>
                <a:gd name="T11" fmla="*/ 47 h 61"/>
                <a:gd name="T12" fmla="*/ 41 w 62"/>
                <a:gd name="T13" fmla="*/ 40 h 61"/>
                <a:gd name="T14" fmla="*/ 48 w 62"/>
                <a:gd name="T15" fmla="*/ 37 h 61"/>
                <a:gd name="T16" fmla="*/ 59 w 62"/>
                <a:gd name="T17" fmla="*/ 34 h 61"/>
                <a:gd name="T18" fmla="*/ 62 w 62"/>
                <a:gd name="T19" fmla="*/ 30 h 61"/>
                <a:gd name="T20" fmla="*/ 59 w 62"/>
                <a:gd name="T21" fmla="*/ 27 h 61"/>
                <a:gd name="T22" fmla="*/ 48 w 62"/>
                <a:gd name="T23" fmla="*/ 24 h 61"/>
                <a:gd name="T24" fmla="*/ 41 w 62"/>
                <a:gd name="T25" fmla="*/ 20 h 61"/>
                <a:gd name="T26" fmla="*/ 37 w 62"/>
                <a:gd name="T27" fmla="*/ 14 h 61"/>
                <a:gd name="T28" fmla="*/ 34 w 62"/>
                <a:gd name="T29" fmla="*/ 3 h 61"/>
                <a:gd name="T30" fmla="*/ 31 w 62"/>
                <a:gd name="T31" fmla="*/ 0 h 61"/>
                <a:gd name="T32" fmla="*/ 28 w 62"/>
                <a:gd name="T33" fmla="*/ 3 h 61"/>
                <a:gd name="T34" fmla="*/ 25 w 62"/>
                <a:gd name="T35" fmla="*/ 14 h 61"/>
                <a:gd name="T36" fmla="*/ 21 w 62"/>
                <a:gd name="T37" fmla="*/ 20 h 61"/>
                <a:gd name="T38" fmla="*/ 14 w 62"/>
                <a:gd name="T39" fmla="*/ 24 h 61"/>
                <a:gd name="T40" fmla="*/ 3 w 62"/>
                <a:gd name="T41" fmla="*/ 27 h 61"/>
                <a:gd name="T42" fmla="*/ 0 w 62"/>
                <a:gd name="T43" fmla="*/ 30 h 61"/>
                <a:gd name="T44" fmla="*/ 3 w 62"/>
                <a:gd name="T45" fmla="*/ 34 h 61"/>
                <a:gd name="T46" fmla="*/ 14 w 62"/>
                <a:gd name="T47" fmla="*/ 37 h 61"/>
                <a:gd name="T48" fmla="*/ 21 w 62"/>
                <a:gd name="T49" fmla="*/ 40 h 61"/>
                <a:gd name="T50" fmla="*/ 25 w 62"/>
                <a:gd name="T51"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12">
              <a:extLst>
                <a:ext uri="{FF2B5EF4-FFF2-40B4-BE49-F238E27FC236}">
                  <a16:creationId xmlns:a16="http://schemas.microsoft.com/office/drawing/2014/main" id="{3B55B1C6-C058-424D-9033-3FE7044C7A8E}"/>
                </a:ext>
              </a:extLst>
            </p:cNvPr>
            <p:cNvSpPr>
              <a:spLocks/>
            </p:cNvSpPr>
            <p:nvPr/>
          </p:nvSpPr>
          <p:spPr bwMode="auto">
            <a:xfrm>
              <a:off x="874" y="1573"/>
              <a:ext cx="38" cy="38"/>
            </a:xfrm>
            <a:custGeom>
              <a:avLst/>
              <a:gdLst>
                <a:gd name="T0" fmla="*/ 3 w 61"/>
                <a:gd name="T1" fmla="*/ 34 h 62"/>
                <a:gd name="T2" fmla="*/ 3 w 61"/>
                <a:gd name="T3" fmla="*/ 34 h 62"/>
                <a:gd name="T4" fmla="*/ 14 w 61"/>
                <a:gd name="T5" fmla="*/ 37 h 62"/>
                <a:gd name="T6" fmla="*/ 21 w 61"/>
                <a:gd name="T7" fmla="*/ 41 h 62"/>
                <a:gd name="T8" fmla="*/ 25 w 61"/>
                <a:gd name="T9" fmla="*/ 48 h 62"/>
                <a:gd name="T10" fmla="*/ 27 w 61"/>
                <a:gd name="T11" fmla="*/ 59 h 62"/>
                <a:gd name="T12" fmla="*/ 31 w 61"/>
                <a:gd name="T13" fmla="*/ 62 h 62"/>
                <a:gd name="T14" fmla="*/ 34 w 61"/>
                <a:gd name="T15" fmla="*/ 59 h 62"/>
                <a:gd name="T16" fmla="*/ 37 w 61"/>
                <a:gd name="T17" fmla="*/ 48 h 62"/>
                <a:gd name="T18" fmla="*/ 41 w 61"/>
                <a:gd name="T19" fmla="*/ 41 h 62"/>
                <a:gd name="T20" fmla="*/ 48 w 61"/>
                <a:gd name="T21" fmla="*/ 37 h 62"/>
                <a:gd name="T22" fmla="*/ 59 w 61"/>
                <a:gd name="T23" fmla="*/ 34 h 62"/>
                <a:gd name="T24" fmla="*/ 61 w 61"/>
                <a:gd name="T25" fmla="*/ 31 h 62"/>
                <a:gd name="T26" fmla="*/ 59 w 61"/>
                <a:gd name="T27" fmla="*/ 28 h 62"/>
                <a:gd name="T28" fmla="*/ 48 w 61"/>
                <a:gd name="T29" fmla="*/ 25 h 62"/>
                <a:gd name="T30" fmla="*/ 41 w 61"/>
                <a:gd name="T31" fmla="*/ 21 h 62"/>
                <a:gd name="T32" fmla="*/ 37 w 61"/>
                <a:gd name="T33" fmla="*/ 14 h 62"/>
                <a:gd name="T34" fmla="*/ 34 w 61"/>
                <a:gd name="T35" fmla="*/ 3 h 62"/>
                <a:gd name="T36" fmla="*/ 31 w 61"/>
                <a:gd name="T37" fmla="*/ 0 h 62"/>
                <a:gd name="T38" fmla="*/ 27 w 61"/>
                <a:gd name="T39" fmla="*/ 3 h 62"/>
                <a:gd name="T40" fmla="*/ 25 w 61"/>
                <a:gd name="T41" fmla="*/ 14 h 62"/>
                <a:gd name="T42" fmla="*/ 21 w 61"/>
                <a:gd name="T43" fmla="*/ 21 h 62"/>
                <a:gd name="T44" fmla="*/ 14 w 61"/>
                <a:gd name="T45" fmla="*/ 25 h 62"/>
                <a:gd name="T46" fmla="*/ 3 w 61"/>
                <a:gd name="T47" fmla="*/ 28 h 62"/>
                <a:gd name="T48" fmla="*/ 0 w 61"/>
                <a:gd name="T49" fmla="*/ 31 h 62"/>
                <a:gd name="T50" fmla="*/ 3 w 61"/>
                <a:gd name="T51"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60">
            <a:extLst>
              <a:ext uri="{FF2B5EF4-FFF2-40B4-BE49-F238E27FC236}">
                <a16:creationId xmlns:a16="http://schemas.microsoft.com/office/drawing/2014/main" id="{A0059103-C317-D545-BFA2-586B4AF91D89}"/>
              </a:ext>
            </a:extLst>
          </p:cNvPr>
          <p:cNvGrpSpPr>
            <a:grpSpLocks noChangeAspect="1"/>
          </p:cNvGrpSpPr>
          <p:nvPr/>
        </p:nvGrpSpPr>
        <p:grpSpPr bwMode="auto">
          <a:xfrm>
            <a:off x="522728" y="3238232"/>
            <a:ext cx="282575" cy="403225"/>
            <a:chOff x="4184" y="801"/>
            <a:chExt cx="178" cy="254"/>
          </a:xfrm>
        </p:grpSpPr>
        <p:sp>
          <p:nvSpPr>
            <p:cNvPr id="24" name="Freeform 61">
              <a:extLst>
                <a:ext uri="{FF2B5EF4-FFF2-40B4-BE49-F238E27FC236}">
                  <a16:creationId xmlns:a16="http://schemas.microsoft.com/office/drawing/2014/main" id="{2F3F30F1-026A-2042-A989-00593AFC9D36}"/>
                </a:ext>
              </a:extLst>
            </p:cNvPr>
            <p:cNvSpPr>
              <a:spLocks/>
            </p:cNvSpPr>
            <p:nvPr/>
          </p:nvSpPr>
          <p:spPr bwMode="auto">
            <a:xfrm>
              <a:off x="4229" y="980"/>
              <a:ext cx="86" cy="75"/>
            </a:xfrm>
            <a:custGeom>
              <a:avLst/>
              <a:gdLst>
                <a:gd name="T0" fmla="*/ 105 w 139"/>
                <a:gd name="T1" fmla="*/ 17 h 121"/>
                <a:gd name="T2" fmla="*/ 105 w 139"/>
                <a:gd name="T3" fmla="*/ 17 h 121"/>
                <a:gd name="T4" fmla="*/ 70 w 139"/>
                <a:gd name="T5" fmla="*/ 24 h 121"/>
                <a:gd name="T6" fmla="*/ 35 w 139"/>
                <a:gd name="T7" fmla="*/ 17 h 121"/>
                <a:gd name="T8" fmla="*/ 10 w 139"/>
                <a:gd name="T9" fmla="*/ 1 h 121"/>
                <a:gd name="T10" fmla="*/ 0 w 139"/>
                <a:gd name="T11" fmla="*/ 0 h 121"/>
                <a:gd name="T12" fmla="*/ 0 w 139"/>
                <a:gd name="T13" fmla="*/ 121 h 121"/>
                <a:gd name="T14" fmla="*/ 70 w 139"/>
                <a:gd name="T15" fmla="*/ 86 h 121"/>
                <a:gd name="T16" fmla="*/ 139 w 139"/>
                <a:gd name="T17" fmla="*/ 121 h 121"/>
                <a:gd name="T18" fmla="*/ 139 w 139"/>
                <a:gd name="T19" fmla="*/ 0 h 121"/>
                <a:gd name="T20" fmla="*/ 129 w 139"/>
                <a:gd name="T21" fmla="*/ 1 h 121"/>
                <a:gd name="T22" fmla="*/ 105 w 139"/>
                <a:gd name="T23"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21">
                  <a:moveTo>
                    <a:pt x="105" y="17"/>
                  </a:moveTo>
                  <a:lnTo>
                    <a:pt x="105" y="17"/>
                  </a:lnTo>
                  <a:cubicBezTo>
                    <a:pt x="94" y="22"/>
                    <a:pt x="82" y="24"/>
                    <a:pt x="70" y="24"/>
                  </a:cubicBezTo>
                  <a:cubicBezTo>
                    <a:pt x="58" y="24"/>
                    <a:pt x="46" y="22"/>
                    <a:pt x="35" y="17"/>
                  </a:cubicBezTo>
                  <a:cubicBezTo>
                    <a:pt x="26" y="13"/>
                    <a:pt x="17" y="8"/>
                    <a:pt x="10" y="1"/>
                  </a:cubicBezTo>
                  <a:cubicBezTo>
                    <a:pt x="7" y="1"/>
                    <a:pt x="3" y="0"/>
                    <a:pt x="0" y="0"/>
                  </a:cubicBezTo>
                  <a:lnTo>
                    <a:pt x="0" y="121"/>
                  </a:lnTo>
                  <a:lnTo>
                    <a:pt x="70" y="86"/>
                  </a:lnTo>
                  <a:lnTo>
                    <a:pt x="139" y="121"/>
                  </a:lnTo>
                  <a:lnTo>
                    <a:pt x="139" y="0"/>
                  </a:lnTo>
                  <a:cubicBezTo>
                    <a:pt x="136" y="0"/>
                    <a:pt x="133" y="1"/>
                    <a:pt x="129" y="1"/>
                  </a:cubicBezTo>
                  <a:cubicBezTo>
                    <a:pt x="122" y="8"/>
                    <a:pt x="114" y="13"/>
                    <a:pt x="105" y="17"/>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2">
              <a:extLst>
                <a:ext uri="{FF2B5EF4-FFF2-40B4-BE49-F238E27FC236}">
                  <a16:creationId xmlns:a16="http://schemas.microsoft.com/office/drawing/2014/main" id="{D293B295-18B1-2F4A-A32A-3B40CA06AA65}"/>
                </a:ext>
              </a:extLst>
            </p:cNvPr>
            <p:cNvSpPr>
              <a:spLocks/>
            </p:cNvSpPr>
            <p:nvPr/>
          </p:nvSpPr>
          <p:spPr bwMode="auto">
            <a:xfrm>
              <a:off x="4229" y="847"/>
              <a:ext cx="86" cy="86"/>
            </a:xfrm>
            <a:custGeom>
              <a:avLst/>
              <a:gdLst>
                <a:gd name="T0" fmla="*/ 21 w 139"/>
                <a:gd name="T1" fmla="*/ 119 h 139"/>
                <a:gd name="T2" fmla="*/ 21 w 139"/>
                <a:gd name="T3" fmla="*/ 119 h 139"/>
                <a:gd name="T4" fmla="*/ 43 w 139"/>
                <a:gd name="T5" fmla="*/ 133 h 139"/>
                <a:gd name="T6" fmla="*/ 70 w 139"/>
                <a:gd name="T7" fmla="*/ 139 h 139"/>
                <a:gd name="T8" fmla="*/ 97 w 139"/>
                <a:gd name="T9" fmla="*/ 133 h 139"/>
                <a:gd name="T10" fmla="*/ 119 w 139"/>
                <a:gd name="T11" fmla="*/ 119 h 139"/>
                <a:gd name="T12" fmla="*/ 134 w 139"/>
                <a:gd name="T13" fmla="*/ 96 h 139"/>
                <a:gd name="T14" fmla="*/ 139 w 139"/>
                <a:gd name="T15" fmla="*/ 69 h 139"/>
                <a:gd name="T16" fmla="*/ 134 w 139"/>
                <a:gd name="T17" fmla="*/ 42 h 139"/>
                <a:gd name="T18" fmla="*/ 119 w 139"/>
                <a:gd name="T19" fmla="*/ 20 h 139"/>
                <a:gd name="T20" fmla="*/ 97 w 139"/>
                <a:gd name="T21" fmla="*/ 5 h 139"/>
                <a:gd name="T22" fmla="*/ 70 w 139"/>
                <a:gd name="T23" fmla="*/ 0 h 139"/>
                <a:gd name="T24" fmla="*/ 43 w 139"/>
                <a:gd name="T25" fmla="*/ 5 h 139"/>
                <a:gd name="T26" fmla="*/ 21 w 139"/>
                <a:gd name="T27" fmla="*/ 20 h 139"/>
                <a:gd name="T28" fmla="*/ 6 w 139"/>
                <a:gd name="T29" fmla="*/ 42 h 139"/>
                <a:gd name="T30" fmla="*/ 0 w 139"/>
                <a:gd name="T31" fmla="*/ 69 h 139"/>
                <a:gd name="T32" fmla="*/ 6 w 139"/>
                <a:gd name="T33" fmla="*/ 96 h 139"/>
                <a:gd name="T34" fmla="*/ 21 w 139"/>
                <a:gd name="T35" fmla="*/ 11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39">
                  <a:moveTo>
                    <a:pt x="21" y="119"/>
                  </a:moveTo>
                  <a:lnTo>
                    <a:pt x="21" y="119"/>
                  </a:lnTo>
                  <a:cubicBezTo>
                    <a:pt x="27" y="125"/>
                    <a:pt x="34" y="130"/>
                    <a:pt x="43" y="133"/>
                  </a:cubicBezTo>
                  <a:cubicBezTo>
                    <a:pt x="51" y="137"/>
                    <a:pt x="60" y="139"/>
                    <a:pt x="70" y="139"/>
                  </a:cubicBezTo>
                  <a:cubicBezTo>
                    <a:pt x="79" y="139"/>
                    <a:pt x="88" y="137"/>
                    <a:pt x="97" y="133"/>
                  </a:cubicBezTo>
                  <a:cubicBezTo>
                    <a:pt x="105" y="130"/>
                    <a:pt x="113" y="125"/>
                    <a:pt x="119" y="119"/>
                  </a:cubicBezTo>
                  <a:cubicBezTo>
                    <a:pt x="125" y="112"/>
                    <a:pt x="130" y="105"/>
                    <a:pt x="134" y="96"/>
                  </a:cubicBezTo>
                  <a:cubicBezTo>
                    <a:pt x="138" y="88"/>
                    <a:pt x="139" y="79"/>
                    <a:pt x="139" y="69"/>
                  </a:cubicBezTo>
                  <a:cubicBezTo>
                    <a:pt x="139" y="60"/>
                    <a:pt x="138" y="51"/>
                    <a:pt x="134" y="42"/>
                  </a:cubicBezTo>
                  <a:cubicBezTo>
                    <a:pt x="130" y="34"/>
                    <a:pt x="125" y="26"/>
                    <a:pt x="119" y="20"/>
                  </a:cubicBezTo>
                  <a:cubicBezTo>
                    <a:pt x="113" y="14"/>
                    <a:pt x="105" y="9"/>
                    <a:pt x="97" y="5"/>
                  </a:cubicBezTo>
                  <a:cubicBezTo>
                    <a:pt x="88" y="2"/>
                    <a:pt x="79" y="0"/>
                    <a:pt x="70" y="0"/>
                  </a:cubicBezTo>
                  <a:cubicBezTo>
                    <a:pt x="60" y="0"/>
                    <a:pt x="51" y="2"/>
                    <a:pt x="43" y="5"/>
                  </a:cubicBezTo>
                  <a:cubicBezTo>
                    <a:pt x="34" y="9"/>
                    <a:pt x="27" y="14"/>
                    <a:pt x="21" y="20"/>
                  </a:cubicBezTo>
                  <a:cubicBezTo>
                    <a:pt x="14" y="26"/>
                    <a:pt x="9" y="34"/>
                    <a:pt x="6" y="42"/>
                  </a:cubicBezTo>
                  <a:cubicBezTo>
                    <a:pt x="2" y="51"/>
                    <a:pt x="0" y="60"/>
                    <a:pt x="0" y="69"/>
                  </a:cubicBezTo>
                  <a:cubicBezTo>
                    <a:pt x="0" y="79"/>
                    <a:pt x="2" y="88"/>
                    <a:pt x="6" y="96"/>
                  </a:cubicBezTo>
                  <a:cubicBezTo>
                    <a:pt x="9" y="105"/>
                    <a:pt x="14" y="112"/>
                    <a:pt x="21" y="119"/>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63">
              <a:extLst>
                <a:ext uri="{FF2B5EF4-FFF2-40B4-BE49-F238E27FC236}">
                  <a16:creationId xmlns:a16="http://schemas.microsoft.com/office/drawing/2014/main" id="{5309E3BE-E533-5B48-8768-09CB4501743D}"/>
                </a:ext>
              </a:extLst>
            </p:cNvPr>
            <p:cNvSpPr>
              <a:spLocks noEditPoints="1"/>
            </p:cNvSpPr>
            <p:nvPr/>
          </p:nvSpPr>
          <p:spPr bwMode="auto">
            <a:xfrm>
              <a:off x="4184" y="801"/>
              <a:ext cx="178" cy="177"/>
            </a:xfrm>
            <a:custGeom>
              <a:avLst/>
              <a:gdLst>
                <a:gd name="T0" fmla="*/ 226 w 286"/>
                <a:gd name="T1" fmla="*/ 179 h 286"/>
                <a:gd name="T2" fmla="*/ 177 w 286"/>
                <a:gd name="T3" fmla="*/ 229 h 286"/>
                <a:gd name="T4" fmla="*/ 105 w 286"/>
                <a:gd name="T5" fmla="*/ 229 h 286"/>
                <a:gd name="T6" fmla="*/ 55 w 286"/>
                <a:gd name="T7" fmla="*/ 179 h 286"/>
                <a:gd name="T8" fmla="*/ 55 w 286"/>
                <a:gd name="T9" fmla="*/ 107 h 286"/>
                <a:gd name="T10" fmla="*/ 105 w 286"/>
                <a:gd name="T11" fmla="*/ 58 h 286"/>
                <a:gd name="T12" fmla="*/ 177 w 286"/>
                <a:gd name="T13" fmla="*/ 58 h 286"/>
                <a:gd name="T14" fmla="*/ 226 w 286"/>
                <a:gd name="T15" fmla="*/ 107 h 286"/>
                <a:gd name="T16" fmla="*/ 226 w 286"/>
                <a:gd name="T17" fmla="*/ 179 h 286"/>
                <a:gd name="T18" fmla="*/ 281 w 286"/>
                <a:gd name="T19" fmla="*/ 119 h 286"/>
                <a:gd name="T20" fmla="*/ 259 w 286"/>
                <a:gd name="T21" fmla="*/ 93 h 286"/>
                <a:gd name="T22" fmla="*/ 255 w 286"/>
                <a:gd name="T23" fmla="*/ 65 h 286"/>
                <a:gd name="T24" fmla="*/ 222 w 286"/>
                <a:gd name="T25" fmla="*/ 32 h 286"/>
                <a:gd name="T26" fmla="*/ 192 w 286"/>
                <a:gd name="T27" fmla="*/ 28 h 286"/>
                <a:gd name="T28" fmla="*/ 165 w 286"/>
                <a:gd name="T29" fmla="*/ 5 h 286"/>
                <a:gd name="T30" fmla="*/ 117 w 286"/>
                <a:gd name="T31" fmla="*/ 5 h 286"/>
                <a:gd name="T32" fmla="*/ 97 w 286"/>
                <a:gd name="T33" fmla="*/ 18 h 286"/>
                <a:gd name="T34" fmla="*/ 84 w 286"/>
                <a:gd name="T35" fmla="*/ 27 h 286"/>
                <a:gd name="T36" fmla="*/ 49 w 286"/>
                <a:gd name="T37" fmla="*/ 38 h 286"/>
                <a:gd name="T38" fmla="*/ 27 w 286"/>
                <a:gd name="T39" fmla="*/ 65 h 286"/>
                <a:gd name="T40" fmla="*/ 23 w 286"/>
                <a:gd name="T41" fmla="*/ 96 h 286"/>
                <a:gd name="T42" fmla="*/ 5 w 286"/>
                <a:gd name="T43" fmla="*/ 119 h 286"/>
                <a:gd name="T44" fmla="*/ 5 w 286"/>
                <a:gd name="T45" fmla="*/ 167 h 286"/>
                <a:gd name="T46" fmla="*/ 23 w 286"/>
                <a:gd name="T47" fmla="*/ 191 h 286"/>
                <a:gd name="T48" fmla="*/ 27 w 286"/>
                <a:gd name="T49" fmla="*/ 225 h 286"/>
                <a:gd name="T50" fmla="*/ 40 w 286"/>
                <a:gd name="T51" fmla="*/ 245 h 286"/>
                <a:gd name="T52" fmla="*/ 60 w 286"/>
                <a:gd name="T53" fmla="*/ 258 h 286"/>
                <a:gd name="T54" fmla="*/ 72 w 286"/>
                <a:gd name="T55" fmla="*/ 262 h 286"/>
                <a:gd name="T56" fmla="*/ 92 w 286"/>
                <a:gd name="T57" fmla="*/ 262 h 286"/>
                <a:gd name="T58" fmla="*/ 101 w 286"/>
                <a:gd name="T59" fmla="*/ 272 h 286"/>
                <a:gd name="T60" fmla="*/ 141 w 286"/>
                <a:gd name="T61" fmla="*/ 286 h 286"/>
                <a:gd name="T62" fmla="*/ 185 w 286"/>
                <a:gd name="T63" fmla="*/ 268 h 286"/>
                <a:gd name="T64" fmla="*/ 198 w 286"/>
                <a:gd name="T65" fmla="*/ 263 h 286"/>
                <a:gd name="T66" fmla="*/ 222 w 286"/>
                <a:gd name="T67" fmla="*/ 258 h 286"/>
                <a:gd name="T68" fmla="*/ 241 w 286"/>
                <a:gd name="T69" fmla="*/ 245 h 286"/>
                <a:gd name="T70" fmla="*/ 260 w 286"/>
                <a:gd name="T71" fmla="*/ 201 h 286"/>
                <a:gd name="T72" fmla="*/ 268 w 286"/>
                <a:gd name="T73" fmla="*/ 187 h 286"/>
                <a:gd name="T74" fmla="*/ 281 w 286"/>
                <a:gd name="T75" fmla="*/ 167 h 286"/>
                <a:gd name="T76" fmla="*/ 281 w 286"/>
                <a:gd name="T77" fmla="*/ 11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86">
                  <a:moveTo>
                    <a:pt x="226" y="179"/>
                  </a:moveTo>
                  <a:lnTo>
                    <a:pt x="226" y="179"/>
                  </a:lnTo>
                  <a:cubicBezTo>
                    <a:pt x="221" y="191"/>
                    <a:pt x="215" y="200"/>
                    <a:pt x="206" y="209"/>
                  </a:cubicBezTo>
                  <a:cubicBezTo>
                    <a:pt x="198" y="217"/>
                    <a:pt x="188" y="224"/>
                    <a:pt x="177" y="229"/>
                  </a:cubicBezTo>
                  <a:cubicBezTo>
                    <a:pt x="166" y="234"/>
                    <a:pt x="154" y="236"/>
                    <a:pt x="141" y="236"/>
                  </a:cubicBezTo>
                  <a:cubicBezTo>
                    <a:pt x="128" y="236"/>
                    <a:pt x="116" y="234"/>
                    <a:pt x="105" y="229"/>
                  </a:cubicBezTo>
                  <a:cubicBezTo>
                    <a:pt x="93" y="224"/>
                    <a:pt x="84" y="217"/>
                    <a:pt x="75" y="209"/>
                  </a:cubicBezTo>
                  <a:cubicBezTo>
                    <a:pt x="67" y="200"/>
                    <a:pt x="60" y="191"/>
                    <a:pt x="55" y="179"/>
                  </a:cubicBezTo>
                  <a:cubicBezTo>
                    <a:pt x="50" y="168"/>
                    <a:pt x="48" y="156"/>
                    <a:pt x="48" y="143"/>
                  </a:cubicBezTo>
                  <a:cubicBezTo>
                    <a:pt x="48" y="130"/>
                    <a:pt x="50" y="118"/>
                    <a:pt x="55" y="107"/>
                  </a:cubicBezTo>
                  <a:cubicBezTo>
                    <a:pt x="60" y="96"/>
                    <a:pt x="67" y="86"/>
                    <a:pt x="75" y="78"/>
                  </a:cubicBezTo>
                  <a:cubicBezTo>
                    <a:pt x="84" y="69"/>
                    <a:pt x="93" y="63"/>
                    <a:pt x="105" y="58"/>
                  </a:cubicBezTo>
                  <a:cubicBezTo>
                    <a:pt x="116" y="53"/>
                    <a:pt x="128" y="50"/>
                    <a:pt x="141" y="50"/>
                  </a:cubicBezTo>
                  <a:cubicBezTo>
                    <a:pt x="154" y="50"/>
                    <a:pt x="166" y="53"/>
                    <a:pt x="177" y="58"/>
                  </a:cubicBezTo>
                  <a:cubicBezTo>
                    <a:pt x="188" y="63"/>
                    <a:pt x="198" y="69"/>
                    <a:pt x="206" y="78"/>
                  </a:cubicBezTo>
                  <a:cubicBezTo>
                    <a:pt x="215" y="86"/>
                    <a:pt x="221" y="96"/>
                    <a:pt x="226" y="107"/>
                  </a:cubicBezTo>
                  <a:cubicBezTo>
                    <a:pt x="231" y="118"/>
                    <a:pt x="234" y="130"/>
                    <a:pt x="234" y="143"/>
                  </a:cubicBezTo>
                  <a:cubicBezTo>
                    <a:pt x="234" y="156"/>
                    <a:pt x="231" y="168"/>
                    <a:pt x="226" y="179"/>
                  </a:cubicBezTo>
                  <a:close/>
                  <a:moveTo>
                    <a:pt x="281" y="119"/>
                  </a:moveTo>
                  <a:lnTo>
                    <a:pt x="281" y="119"/>
                  </a:lnTo>
                  <a:cubicBezTo>
                    <a:pt x="278" y="112"/>
                    <a:pt x="273" y="105"/>
                    <a:pt x="268" y="100"/>
                  </a:cubicBezTo>
                  <a:cubicBezTo>
                    <a:pt x="265" y="97"/>
                    <a:pt x="262" y="95"/>
                    <a:pt x="259" y="93"/>
                  </a:cubicBezTo>
                  <a:cubicBezTo>
                    <a:pt x="259" y="92"/>
                    <a:pt x="260" y="90"/>
                    <a:pt x="260" y="89"/>
                  </a:cubicBezTo>
                  <a:cubicBezTo>
                    <a:pt x="260" y="81"/>
                    <a:pt x="258" y="73"/>
                    <a:pt x="255" y="65"/>
                  </a:cubicBezTo>
                  <a:cubicBezTo>
                    <a:pt x="251" y="58"/>
                    <a:pt x="247" y="51"/>
                    <a:pt x="241" y="46"/>
                  </a:cubicBezTo>
                  <a:cubicBezTo>
                    <a:pt x="236" y="40"/>
                    <a:pt x="229" y="36"/>
                    <a:pt x="222" y="32"/>
                  </a:cubicBezTo>
                  <a:cubicBezTo>
                    <a:pt x="214" y="29"/>
                    <a:pt x="206" y="27"/>
                    <a:pt x="198" y="27"/>
                  </a:cubicBezTo>
                  <a:cubicBezTo>
                    <a:pt x="196" y="27"/>
                    <a:pt x="194" y="28"/>
                    <a:pt x="192" y="28"/>
                  </a:cubicBezTo>
                  <a:cubicBezTo>
                    <a:pt x="190" y="24"/>
                    <a:pt x="187" y="21"/>
                    <a:pt x="185" y="18"/>
                  </a:cubicBezTo>
                  <a:cubicBezTo>
                    <a:pt x="179" y="13"/>
                    <a:pt x="172" y="8"/>
                    <a:pt x="165" y="5"/>
                  </a:cubicBezTo>
                  <a:cubicBezTo>
                    <a:pt x="157" y="2"/>
                    <a:pt x="149" y="0"/>
                    <a:pt x="141" y="0"/>
                  </a:cubicBezTo>
                  <a:cubicBezTo>
                    <a:pt x="132" y="0"/>
                    <a:pt x="124" y="2"/>
                    <a:pt x="117" y="5"/>
                  </a:cubicBezTo>
                  <a:cubicBezTo>
                    <a:pt x="113" y="7"/>
                    <a:pt x="109" y="9"/>
                    <a:pt x="106" y="11"/>
                  </a:cubicBezTo>
                  <a:cubicBezTo>
                    <a:pt x="103" y="13"/>
                    <a:pt x="100" y="16"/>
                    <a:pt x="97" y="18"/>
                  </a:cubicBezTo>
                  <a:cubicBezTo>
                    <a:pt x="94" y="21"/>
                    <a:pt x="92" y="24"/>
                    <a:pt x="89" y="28"/>
                  </a:cubicBezTo>
                  <a:cubicBezTo>
                    <a:pt x="88" y="28"/>
                    <a:pt x="86" y="27"/>
                    <a:pt x="84" y="27"/>
                  </a:cubicBezTo>
                  <a:cubicBezTo>
                    <a:pt x="75" y="27"/>
                    <a:pt x="67" y="29"/>
                    <a:pt x="60" y="32"/>
                  </a:cubicBezTo>
                  <a:cubicBezTo>
                    <a:pt x="56" y="34"/>
                    <a:pt x="53" y="36"/>
                    <a:pt x="49" y="38"/>
                  </a:cubicBezTo>
                  <a:cubicBezTo>
                    <a:pt x="46" y="40"/>
                    <a:pt x="43" y="43"/>
                    <a:pt x="40" y="46"/>
                  </a:cubicBezTo>
                  <a:cubicBezTo>
                    <a:pt x="35" y="51"/>
                    <a:pt x="30" y="58"/>
                    <a:pt x="27" y="65"/>
                  </a:cubicBezTo>
                  <a:cubicBezTo>
                    <a:pt x="24" y="73"/>
                    <a:pt x="22" y="81"/>
                    <a:pt x="22" y="89"/>
                  </a:cubicBezTo>
                  <a:cubicBezTo>
                    <a:pt x="22" y="92"/>
                    <a:pt x="22" y="94"/>
                    <a:pt x="23" y="96"/>
                  </a:cubicBezTo>
                  <a:cubicBezTo>
                    <a:pt x="21" y="97"/>
                    <a:pt x="19" y="98"/>
                    <a:pt x="18" y="100"/>
                  </a:cubicBezTo>
                  <a:cubicBezTo>
                    <a:pt x="12" y="105"/>
                    <a:pt x="8" y="112"/>
                    <a:pt x="5" y="119"/>
                  </a:cubicBezTo>
                  <a:cubicBezTo>
                    <a:pt x="1" y="127"/>
                    <a:pt x="0" y="135"/>
                    <a:pt x="0" y="143"/>
                  </a:cubicBezTo>
                  <a:cubicBezTo>
                    <a:pt x="0" y="152"/>
                    <a:pt x="1" y="160"/>
                    <a:pt x="5" y="167"/>
                  </a:cubicBezTo>
                  <a:cubicBezTo>
                    <a:pt x="8" y="175"/>
                    <a:pt x="12" y="182"/>
                    <a:pt x="18" y="187"/>
                  </a:cubicBezTo>
                  <a:cubicBezTo>
                    <a:pt x="20" y="189"/>
                    <a:pt x="21" y="190"/>
                    <a:pt x="23" y="191"/>
                  </a:cubicBezTo>
                  <a:cubicBezTo>
                    <a:pt x="23" y="195"/>
                    <a:pt x="22" y="198"/>
                    <a:pt x="22" y="201"/>
                  </a:cubicBezTo>
                  <a:cubicBezTo>
                    <a:pt x="22" y="210"/>
                    <a:pt x="24" y="218"/>
                    <a:pt x="27" y="225"/>
                  </a:cubicBezTo>
                  <a:cubicBezTo>
                    <a:pt x="29" y="229"/>
                    <a:pt x="31" y="233"/>
                    <a:pt x="33" y="236"/>
                  </a:cubicBezTo>
                  <a:cubicBezTo>
                    <a:pt x="35" y="239"/>
                    <a:pt x="37" y="242"/>
                    <a:pt x="40" y="245"/>
                  </a:cubicBezTo>
                  <a:cubicBezTo>
                    <a:pt x="43" y="248"/>
                    <a:pt x="46" y="250"/>
                    <a:pt x="49" y="253"/>
                  </a:cubicBezTo>
                  <a:cubicBezTo>
                    <a:pt x="53" y="255"/>
                    <a:pt x="56" y="257"/>
                    <a:pt x="60" y="258"/>
                  </a:cubicBezTo>
                  <a:cubicBezTo>
                    <a:pt x="64" y="260"/>
                    <a:pt x="67" y="261"/>
                    <a:pt x="71" y="262"/>
                  </a:cubicBezTo>
                  <a:cubicBezTo>
                    <a:pt x="71" y="262"/>
                    <a:pt x="71" y="262"/>
                    <a:pt x="72" y="262"/>
                  </a:cubicBezTo>
                  <a:cubicBezTo>
                    <a:pt x="76" y="263"/>
                    <a:pt x="80" y="263"/>
                    <a:pt x="84" y="263"/>
                  </a:cubicBezTo>
                  <a:cubicBezTo>
                    <a:pt x="87" y="263"/>
                    <a:pt x="90" y="263"/>
                    <a:pt x="92" y="262"/>
                  </a:cubicBezTo>
                  <a:cubicBezTo>
                    <a:pt x="94" y="264"/>
                    <a:pt x="95" y="266"/>
                    <a:pt x="97" y="268"/>
                  </a:cubicBezTo>
                  <a:cubicBezTo>
                    <a:pt x="98" y="269"/>
                    <a:pt x="100" y="270"/>
                    <a:pt x="101" y="272"/>
                  </a:cubicBezTo>
                  <a:cubicBezTo>
                    <a:pt x="106" y="276"/>
                    <a:pt x="111" y="279"/>
                    <a:pt x="117" y="282"/>
                  </a:cubicBezTo>
                  <a:cubicBezTo>
                    <a:pt x="124" y="285"/>
                    <a:pt x="132" y="286"/>
                    <a:pt x="141" y="286"/>
                  </a:cubicBezTo>
                  <a:cubicBezTo>
                    <a:pt x="149" y="286"/>
                    <a:pt x="157" y="285"/>
                    <a:pt x="165" y="282"/>
                  </a:cubicBezTo>
                  <a:cubicBezTo>
                    <a:pt x="172" y="278"/>
                    <a:pt x="179" y="274"/>
                    <a:pt x="185" y="268"/>
                  </a:cubicBezTo>
                  <a:cubicBezTo>
                    <a:pt x="186" y="266"/>
                    <a:pt x="188" y="264"/>
                    <a:pt x="189" y="262"/>
                  </a:cubicBezTo>
                  <a:cubicBezTo>
                    <a:pt x="192" y="263"/>
                    <a:pt x="195" y="263"/>
                    <a:pt x="198" y="263"/>
                  </a:cubicBezTo>
                  <a:cubicBezTo>
                    <a:pt x="202" y="263"/>
                    <a:pt x="206" y="263"/>
                    <a:pt x="210" y="262"/>
                  </a:cubicBezTo>
                  <a:cubicBezTo>
                    <a:pt x="214" y="261"/>
                    <a:pt x="218" y="260"/>
                    <a:pt x="222" y="258"/>
                  </a:cubicBezTo>
                  <a:cubicBezTo>
                    <a:pt x="225" y="257"/>
                    <a:pt x="229" y="255"/>
                    <a:pt x="232" y="253"/>
                  </a:cubicBezTo>
                  <a:cubicBezTo>
                    <a:pt x="235" y="250"/>
                    <a:pt x="239" y="248"/>
                    <a:pt x="241" y="245"/>
                  </a:cubicBezTo>
                  <a:cubicBezTo>
                    <a:pt x="247" y="239"/>
                    <a:pt x="251" y="233"/>
                    <a:pt x="255" y="225"/>
                  </a:cubicBezTo>
                  <a:cubicBezTo>
                    <a:pt x="258" y="218"/>
                    <a:pt x="260" y="210"/>
                    <a:pt x="260" y="201"/>
                  </a:cubicBezTo>
                  <a:cubicBezTo>
                    <a:pt x="260" y="199"/>
                    <a:pt x="259" y="197"/>
                    <a:pt x="259" y="194"/>
                  </a:cubicBezTo>
                  <a:cubicBezTo>
                    <a:pt x="262" y="192"/>
                    <a:pt x="265" y="190"/>
                    <a:pt x="268" y="187"/>
                  </a:cubicBezTo>
                  <a:cubicBezTo>
                    <a:pt x="270" y="184"/>
                    <a:pt x="273" y="181"/>
                    <a:pt x="275" y="178"/>
                  </a:cubicBezTo>
                  <a:cubicBezTo>
                    <a:pt x="277" y="175"/>
                    <a:pt x="279" y="171"/>
                    <a:pt x="281" y="167"/>
                  </a:cubicBezTo>
                  <a:cubicBezTo>
                    <a:pt x="284" y="160"/>
                    <a:pt x="286" y="152"/>
                    <a:pt x="286" y="143"/>
                  </a:cubicBezTo>
                  <a:cubicBezTo>
                    <a:pt x="286" y="135"/>
                    <a:pt x="284" y="127"/>
                    <a:pt x="281" y="119"/>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73AB727E-A695-224A-9E66-BEF15880CF35}"/>
              </a:ext>
            </a:extLst>
          </p:cNvPr>
          <p:cNvGrpSpPr/>
          <p:nvPr/>
        </p:nvGrpSpPr>
        <p:grpSpPr>
          <a:xfrm>
            <a:off x="522029" y="3829466"/>
            <a:ext cx="298221" cy="297091"/>
            <a:chOff x="7943850" y="1262063"/>
            <a:chExt cx="419101" cy="417513"/>
          </a:xfrm>
        </p:grpSpPr>
        <p:sp>
          <p:nvSpPr>
            <p:cNvPr id="34" name="Freeform 18">
              <a:extLst>
                <a:ext uri="{FF2B5EF4-FFF2-40B4-BE49-F238E27FC236}">
                  <a16:creationId xmlns:a16="http://schemas.microsoft.com/office/drawing/2014/main" id="{3655D7EB-FB9D-F24B-AD4E-A5CE933C1A73}"/>
                </a:ext>
              </a:extLst>
            </p:cNvPr>
            <p:cNvSpPr>
              <a:spLocks/>
            </p:cNvSpPr>
            <p:nvPr/>
          </p:nvSpPr>
          <p:spPr bwMode="auto">
            <a:xfrm>
              <a:off x="8075613" y="1262063"/>
              <a:ext cx="287338" cy="287338"/>
            </a:xfrm>
            <a:custGeom>
              <a:avLst/>
              <a:gdLst>
                <a:gd name="T0" fmla="*/ 293 w 293"/>
                <a:gd name="T1" fmla="*/ 145 h 292"/>
                <a:gd name="T2" fmla="*/ 292 w 293"/>
                <a:gd name="T3" fmla="*/ 129 h 292"/>
                <a:gd name="T4" fmla="*/ 288 w 293"/>
                <a:gd name="T5" fmla="*/ 107 h 292"/>
                <a:gd name="T6" fmla="*/ 283 w 293"/>
                <a:gd name="T7" fmla="*/ 91 h 292"/>
                <a:gd name="T8" fmla="*/ 273 w 293"/>
                <a:gd name="T9" fmla="*/ 72 h 292"/>
                <a:gd name="T10" fmla="*/ 264 w 293"/>
                <a:gd name="T11" fmla="*/ 58 h 292"/>
                <a:gd name="T12" fmla="*/ 250 w 293"/>
                <a:gd name="T13" fmla="*/ 42 h 292"/>
                <a:gd name="T14" fmla="*/ 236 w 293"/>
                <a:gd name="T15" fmla="*/ 30 h 292"/>
                <a:gd name="T16" fmla="*/ 220 w 293"/>
                <a:gd name="T17" fmla="*/ 19 h 292"/>
                <a:gd name="T18" fmla="*/ 205 w 293"/>
                <a:gd name="T19" fmla="*/ 11 h 292"/>
                <a:gd name="T20" fmla="*/ 185 w 293"/>
                <a:gd name="T21" fmla="*/ 4 h 292"/>
                <a:gd name="T22" fmla="*/ 169 w 293"/>
                <a:gd name="T23" fmla="*/ 2 h 292"/>
                <a:gd name="T24" fmla="*/ 146 w 293"/>
                <a:gd name="T25" fmla="*/ 0 h 292"/>
                <a:gd name="T26" fmla="*/ 146 w 293"/>
                <a:gd name="T27" fmla="*/ 0 h 292"/>
                <a:gd name="T28" fmla="*/ 130 w 293"/>
                <a:gd name="T29" fmla="*/ 1 h 292"/>
                <a:gd name="T30" fmla="*/ 108 w 293"/>
                <a:gd name="T31" fmla="*/ 4 h 292"/>
                <a:gd name="T32" fmla="*/ 92 w 293"/>
                <a:gd name="T33" fmla="*/ 9 h 292"/>
                <a:gd name="T34" fmla="*/ 73 w 293"/>
                <a:gd name="T35" fmla="*/ 19 h 292"/>
                <a:gd name="T36" fmla="*/ 61 w 293"/>
                <a:gd name="T37" fmla="*/ 27 h 292"/>
                <a:gd name="T38" fmla="*/ 59 w 293"/>
                <a:gd name="T39" fmla="*/ 28 h 292"/>
                <a:gd name="T40" fmla="*/ 43 w 293"/>
                <a:gd name="T41" fmla="*/ 42 h 292"/>
                <a:gd name="T42" fmla="*/ 31 w 293"/>
                <a:gd name="T43" fmla="*/ 56 h 292"/>
                <a:gd name="T44" fmla="*/ 20 w 293"/>
                <a:gd name="T45" fmla="*/ 72 h 292"/>
                <a:gd name="T46" fmla="*/ 12 w 293"/>
                <a:gd name="T47" fmla="*/ 87 h 292"/>
                <a:gd name="T48" fmla="*/ 5 w 293"/>
                <a:gd name="T49" fmla="*/ 107 h 292"/>
                <a:gd name="T50" fmla="*/ 2 w 293"/>
                <a:gd name="T51" fmla="*/ 123 h 292"/>
                <a:gd name="T52" fmla="*/ 0 w 293"/>
                <a:gd name="T53" fmla="*/ 145 h 292"/>
                <a:gd name="T54" fmla="*/ 1 w 293"/>
                <a:gd name="T55" fmla="*/ 160 h 292"/>
                <a:gd name="T56" fmla="*/ 9 w 293"/>
                <a:gd name="T57" fmla="*/ 195 h 292"/>
                <a:gd name="T58" fmla="*/ 10 w 293"/>
                <a:gd name="T59" fmla="*/ 200 h 292"/>
                <a:gd name="T60" fmla="*/ 26 w 293"/>
                <a:gd name="T61" fmla="*/ 229 h 292"/>
                <a:gd name="T62" fmla="*/ 34 w 293"/>
                <a:gd name="T63" fmla="*/ 239 h 292"/>
                <a:gd name="T64" fmla="*/ 80 w 293"/>
                <a:gd name="T65" fmla="*/ 276 h 292"/>
                <a:gd name="T66" fmla="*/ 136 w 293"/>
                <a:gd name="T67" fmla="*/ 292 h 292"/>
                <a:gd name="T68" fmla="*/ 148 w 293"/>
                <a:gd name="T69" fmla="*/ 292 h 292"/>
                <a:gd name="T70" fmla="*/ 182 w 293"/>
                <a:gd name="T71" fmla="*/ 288 h 292"/>
                <a:gd name="T72" fmla="*/ 187 w 293"/>
                <a:gd name="T73" fmla="*/ 287 h 292"/>
                <a:gd name="T74" fmla="*/ 219 w 293"/>
                <a:gd name="T75" fmla="*/ 273 h 292"/>
                <a:gd name="T76" fmla="*/ 232 w 293"/>
                <a:gd name="T77" fmla="*/ 265 h 292"/>
                <a:gd name="T78" fmla="*/ 250 w 293"/>
                <a:gd name="T79" fmla="*/ 250 h 292"/>
                <a:gd name="T80" fmla="*/ 261 w 293"/>
                <a:gd name="T81" fmla="*/ 238 h 292"/>
                <a:gd name="T82" fmla="*/ 273 w 293"/>
                <a:gd name="T83" fmla="*/ 220 h 292"/>
                <a:gd name="T84" fmla="*/ 281 w 293"/>
                <a:gd name="T85" fmla="*/ 205 h 292"/>
                <a:gd name="T86" fmla="*/ 287 w 293"/>
                <a:gd name="T87" fmla="*/ 187 h 292"/>
                <a:gd name="T88" fmla="*/ 291 w 293"/>
                <a:gd name="T89" fmla="*/ 169 h 292"/>
                <a:gd name="T90" fmla="*/ 293 w 293"/>
                <a:gd name="T91" fmla="*/ 14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3" h="292">
                  <a:moveTo>
                    <a:pt x="293" y="148"/>
                  </a:moveTo>
                  <a:lnTo>
                    <a:pt x="293" y="148"/>
                  </a:lnTo>
                  <a:cubicBezTo>
                    <a:pt x="293" y="147"/>
                    <a:pt x="293" y="146"/>
                    <a:pt x="293" y="145"/>
                  </a:cubicBezTo>
                  <a:cubicBezTo>
                    <a:pt x="293" y="143"/>
                    <a:pt x="293" y="141"/>
                    <a:pt x="293" y="138"/>
                  </a:cubicBezTo>
                  <a:cubicBezTo>
                    <a:pt x="293" y="136"/>
                    <a:pt x="293" y="134"/>
                    <a:pt x="293" y="132"/>
                  </a:cubicBezTo>
                  <a:cubicBezTo>
                    <a:pt x="292" y="131"/>
                    <a:pt x="292" y="130"/>
                    <a:pt x="292" y="129"/>
                  </a:cubicBezTo>
                  <a:cubicBezTo>
                    <a:pt x="292" y="126"/>
                    <a:pt x="291" y="122"/>
                    <a:pt x="291" y="119"/>
                  </a:cubicBezTo>
                  <a:cubicBezTo>
                    <a:pt x="290" y="116"/>
                    <a:pt x="289" y="113"/>
                    <a:pt x="289" y="110"/>
                  </a:cubicBezTo>
                  <a:cubicBezTo>
                    <a:pt x="288" y="109"/>
                    <a:pt x="288" y="108"/>
                    <a:pt x="288" y="107"/>
                  </a:cubicBezTo>
                  <a:cubicBezTo>
                    <a:pt x="287" y="104"/>
                    <a:pt x="287" y="103"/>
                    <a:pt x="286" y="101"/>
                  </a:cubicBezTo>
                  <a:cubicBezTo>
                    <a:pt x="285" y="99"/>
                    <a:pt x="285" y="97"/>
                    <a:pt x="284" y="94"/>
                  </a:cubicBezTo>
                  <a:cubicBezTo>
                    <a:pt x="284" y="93"/>
                    <a:pt x="283" y="93"/>
                    <a:pt x="283" y="91"/>
                  </a:cubicBezTo>
                  <a:cubicBezTo>
                    <a:pt x="282" y="88"/>
                    <a:pt x="280" y="86"/>
                    <a:pt x="279" y="83"/>
                  </a:cubicBezTo>
                  <a:cubicBezTo>
                    <a:pt x="277" y="80"/>
                    <a:pt x="276" y="77"/>
                    <a:pt x="274" y="74"/>
                  </a:cubicBezTo>
                  <a:cubicBezTo>
                    <a:pt x="274" y="73"/>
                    <a:pt x="274" y="72"/>
                    <a:pt x="273" y="72"/>
                  </a:cubicBezTo>
                  <a:cubicBezTo>
                    <a:pt x="272" y="70"/>
                    <a:pt x="271" y="68"/>
                    <a:pt x="269" y="66"/>
                  </a:cubicBezTo>
                  <a:cubicBezTo>
                    <a:pt x="268" y="64"/>
                    <a:pt x="267" y="62"/>
                    <a:pt x="266" y="60"/>
                  </a:cubicBezTo>
                  <a:cubicBezTo>
                    <a:pt x="265" y="59"/>
                    <a:pt x="264" y="58"/>
                    <a:pt x="264" y="58"/>
                  </a:cubicBezTo>
                  <a:cubicBezTo>
                    <a:pt x="262" y="56"/>
                    <a:pt x="261" y="54"/>
                    <a:pt x="259" y="52"/>
                  </a:cubicBezTo>
                  <a:cubicBezTo>
                    <a:pt x="256" y="49"/>
                    <a:pt x="254" y="45"/>
                    <a:pt x="251" y="42"/>
                  </a:cubicBezTo>
                  <a:cubicBezTo>
                    <a:pt x="250" y="42"/>
                    <a:pt x="250" y="42"/>
                    <a:pt x="250" y="42"/>
                  </a:cubicBezTo>
                  <a:cubicBezTo>
                    <a:pt x="249" y="41"/>
                    <a:pt x="249" y="41"/>
                    <a:pt x="248" y="40"/>
                  </a:cubicBezTo>
                  <a:cubicBezTo>
                    <a:pt x="245" y="37"/>
                    <a:pt x="242" y="34"/>
                    <a:pt x="239" y="31"/>
                  </a:cubicBezTo>
                  <a:cubicBezTo>
                    <a:pt x="238" y="31"/>
                    <a:pt x="237" y="30"/>
                    <a:pt x="236" y="30"/>
                  </a:cubicBezTo>
                  <a:cubicBezTo>
                    <a:pt x="235" y="29"/>
                    <a:pt x="234" y="28"/>
                    <a:pt x="233" y="27"/>
                  </a:cubicBezTo>
                  <a:cubicBezTo>
                    <a:pt x="229" y="25"/>
                    <a:pt x="225" y="22"/>
                    <a:pt x="221" y="19"/>
                  </a:cubicBezTo>
                  <a:cubicBezTo>
                    <a:pt x="221" y="19"/>
                    <a:pt x="221" y="19"/>
                    <a:pt x="220" y="19"/>
                  </a:cubicBezTo>
                  <a:cubicBezTo>
                    <a:pt x="218" y="17"/>
                    <a:pt x="216" y="16"/>
                    <a:pt x="213" y="15"/>
                  </a:cubicBezTo>
                  <a:cubicBezTo>
                    <a:pt x="211" y="14"/>
                    <a:pt x="209" y="13"/>
                    <a:pt x="206" y="11"/>
                  </a:cubicBezTo>
                  <a:cubicBezTo>
                    <a:pt x="206" y="11"/>
                    <a:pt x="205" y="11"/>
                    <a:pt x="205" y="11"/>
                  </a:cubicBezTo>
                  <a:cubicBezTo>
                    <a:pt x="201" y="9"/>
                    <a:pt x="196" y="8"/>
                    <a:pt x="192" y="6"/>
                  </a:cubicBezTo>
                  <a:cubicBezTo>
                    <a:pt x="191" y="6"/>
                    <a:pt x="189" y="5"/>
                    <a:pt x="188" y="5"/>
                  </a:cubicBezTo>
                  <a:cubicBezTo>
                    <a:pt x="187" y="5"/>
                    <a:pt x="186" y="4"/>
                    <a:pt x="185" y="4"/>
                  </a:cubicBezTo>
                  <a:cubicBezTo>
                    <a:pt x="181" y="4"/>
                    <a:pt x="177" y="3"/>
                    <a:pt x="173" y="2"/>
                  </a:cubicBezTo>
                  <a:cubicBezTo>
                    <a:pt x="172" y="2"/>
                    <a:pt x="171" y="2"/>
                    <a:pt x="170" y="2"/>
                  </a:cubicBezTo>
                  <a:cubicBezTo>
                    <a:pt x="170" y="2"/>
                    <a:pt x="170" y="2"/>
                    <a:pt x="169" y="2"/>
                  </a:cubicBezTo>
                  <a:cubicBezTo>
                    <a:pt x="165" y="1"/>
                    <a:pt x="161" y="1"/>
                    <a:pt x="157" y="0"/>
                  </a:cubicBezTo>
                  <a:cubicBezTo>
                    <a:pt x="154" y="0"/>
                    <a:pt x="152" y="0"/>
                    <a:pt x="149" y="0"/>
                  </a:cubicBezTo>
                  <a:cubicBezTo>
                    <a:pt x="148" y="0"/>
                    <a:pt x="147" y="0"/>
                    <a:pt x="146" y="0"/>
                  </a:cubicBezTo>
                  <a:lnTo>
                    <a:pt x="146" y="0"/>
                  </a:lnTo>
                  <a:lnTo>
                    <a:pt x="146" y="0"/>
                  </a:lnTo>
                  <a:lnTo>
                    <a:pt x="146" y="0"/>
                  </a:lnTo>
                  <a:cubicBezTo>
                    <a:pt x="144" y="0"/>
                    <a:pt x="142" y="0"/>
                    <a:pt x="139" y="0"/>
                  </a:cubicBezTo>
                  <a:cubicBezTo>
                    <a:pt x="137" y="0"/>
                    <a:pt x="135" y="0"/>
                    <a:pt x="133" y="0"/>
                  </a:cubicBezTo>
                  <a:cubicBezTo>
                    <a:pt x="132" y="1"/>
                    <a:pt x="131" y="1"/>
                    <a:pt x="130" y="1"/>
                  </a:cubicBezTo>
                  <a:cubicBezTo>
                    <a:pt x="127" y="1"/>
                    <a:pt x="123" y="2"/>
                    <a:pt x="120" y="2"/>
                  </a:cubicBezTo>
                  <a:cubicBezTo>
                    <a:pt x="117" y="3"/>
                    <a:pt x="114" y="4"/>
                    <a:pt x="111" y="4"/>
                  </a:cubicBezTo>
                  <a:cubicBezTo>
                    <a:pt x="110" y="4"/>
                    <a:pt x="109" y="4"/>
                    <a:pt x="108" y="4"/>
                  </a:cubicBezTo>
                  <a:cubicBezTo>
                    <a:pt x="105" y="5"/>
                    <a:pt x="104" y="5"/>
                    <a:pt x="102" y="6"/>
                  </a:cubicBezTo>
                  <a:cubicBezTo>
                    <a:pt x="100" y="7"/>
                    <a:pt x="98" y="7"/>
                    <a:pt x="96" y="8"/>
                  </a:cubicBezTo>
                  <a:cubicBezTo>
                    <a:pt x="94" y="8"/>
                    <a:pt x="94" y="9"/>
                    <a:pt x="92" y="9"/>
                  </a:cubicBezTo>
                  <a:cubicBezTo>
                    <a:pt x="89" y="10"/>
                    <a:pt x="87" y="12"/>
                    <a:pt x="84" y="13"/>
                  </a:cubicBezTo>
                  <a:cubicBezTo>
                    <a:pt x="81" y="15"/>
                    <a:pt x="78" y="16"/>
                    <a:pt x="75" y="18"/>
                  </a:cubicBezTo>
                  <a:cubicBezTo>
                    <a:pt x="74" y="18"/>
                    <a:pt x="73" y="18"/>
                    <a:pt x="73" y="19"/>
                  </a:cubicBezTo>
                  <a:cubicBezTo>
                    <a:pt x="71" y="20"/>
                    <a:pt x="69" y="21"/>
                    <a:pt x="67" y="23"/>
                  </a:cubicBezTo>
                  <a:cubicBezTo>
                    <a:pt x="65" y="24"/>
                    <a:pt x="63" y="25"/>
                    <a:pt x="61" y="26"/>
                  </a:cubicBezTo>
                  <a:lnTo>
                    <a:pt x="61" y="27"/>
                  </a:lnTo>
                  <a:lnTo>
                    <a:pt x="61" y="27"/>
                  </a:lnTo>
                  <a:lnTo>
                    <a:pt x="61" y="26"/>
                  </a:lnTo>
                  <a:cubicBezTo>
                    <a:pt x="60" y="27"/>
                    <a:pt x="59" y="28"/>
                    <a:pt x="59" y="28"/>
                  </a:cubicBezTo>
                  <a:cubicBezTo>
                    <a:pt x="57" y="30"/>
                    <a:pt x="55" y="31"/>
                    <a:pt x="53" y="33"/>
                  </a:cubicBezTo>
                  <a:cubicBezTo>
                    <a:pt x="50" y="36"/>
                    <a:pt x="46" y="38"/>
                    <a:pt x="43" y="41"/>
                  </a:cubicBezTo>
                  <a:cubicBezTo>
                    <a:pt x="43" y="42"/>
                    <a:pt x="43" y="42"/>
                    <a:pt x="43" y="42"/>
                  </a:cubicBezTo>
                  <a:cubicBezTo>
                    <a:pt x="42" y="43"/>
                    <a:pt x="42" y="43"/>
                    <a:pt x="41" y="44"/>
                  </a:cubicBezTo>
                  <a:cubicBezTo>
                    <a:pt x="38" y="47"/>
                    <a:pt x="35" y="50"/>
                    <a:pt x="32" y="53"/>
                  </a:cubicBezTo>
                  <a:cubicBezTo>
                    <a:pt x="32" y="54"/>
                    <a:pt x="31" y="55"/>
                    <a:pt x="31" y="56"/>
                  </a:cubicBezTo>
                  <a:cubicBezTo>
                    <a:pt x="30" y="57"/>
                    <a:pt x="29" y="58"/>
                    <a:pt x="28" y="59"/>
                  </a:cubicBezTo>
                  <a:cubicBezTo>
                    <a:pt x="26" y="63"/>
                    <a:pt x="23" y="67"/>
                    <a:pt x="20" y="71"/>
                  </a:cubicBezTo>
                  <a:cubicBezTo>
                    <a:pt x="20" y="71"/>
                    <a:pt x="20" y="71"/>
                    <a:pt x="20" y="72"/>
                  </a:cubicBezTo>
                  <a:cubicBezTo>
                    <a:pt x="18" y="74"/>
                    <a:pt x="17" y="76"/>
                    <a:pt x="16" y="79"/>
                  </a:cubicBezTo>
                  <a:cubicBezTo>
                    <a:pt x="15" y="81"/>
                    <a:pt x="14" y="83"/>
                    <a:pt x="12" y="86"/>
                  </a:cubicBezTo>
                  <a:cubicBezTo>
                    <a:pt x="12" y="86"/>
                    <a:pt x="12" y="87"/>
                    <a:pt x="12" y="87"/>
                  </a:cubicBezTo>
                  <a:cubicBezTo>
                    <a:pt x="10" y="91"/>
                    <a:pt x="9" y="96"/>
                    <a:pt x="7" y="100"/>
                  </a:cubicBezTo>
                  <a:cubicBezTo>
                    <a:pt x="7" y="101"/>
                    <a:pt x="6" y="103"/>
                    <a:pt x="6" y="104"/>
                  </a:cubicBezTo>
                  <a:cubicBezTo>
                    <a:pt x="6" y="105"/>
                    <a:pt x="5" y="106"/>
                    <a:pt x="5" y="107"/>
                  </a:cubicBezTo>
                  <a:cubicBezTo>
                    <a:pt x="4" y="111"/>
                    <a:pt x="3" y="115"/>
                    <a:pt x="2" y="119"/>
                  </a:cubicBezTo>
                  <a:cubicBezTo>
                    <a:pt x="2" y="120"/>
                    <a:pt x="2" y="121"/>
                    <a:pt x="2" y="122"/>
                  </a:cubicBezTo>
                  <a:cubicBezTo>
                    <a:pt x="2" y="122"/>
                    <a:pt x="2" y="122"/>
                    <a:pt x="2" y="123"/>
                  </a:cubicBezTo>
                  <a:cubicBezTo>
                    <a:pt x="1" y="127"/>
                    <a:pt x="1" y="131"/>
                    <a:pt x="0" y="135"/>
                  </a:cubicBezTo>
                  <a:cubicBezTo>
                    <a:pt x="0" y="138"/>
                    <a:pt x="0" y="140"/>
                    <a:pt x="0" y="143"/>
                  </a:cubicBezTo>
                  <a:cubicBezTo>
                    <a:pt x="0" y="144"/>
                    <a:pt x="0" y="145"/>
                    <a:pt x="0" y="145"/>
                  </a:cubicBezTo>
                  <a:cubicBezTo>
                    <a:pt x="0" y="150"/>
                    <a:pt x="0" y="155"/>
                    <a:pt x="0" y="159"/>
                  </a:cubicBezTo>
                  <a:cubicBezTo>
                    <a:pt x="0" y="159"/>
                    <a:pt x="0" y="159"/>
                    <a:pt x="0" y="159"/>
                  </a:cubicBezTo>
                  <a:cubicBezTo>
                    <a:pt x="1" y="160"/>
                    <a:pt x="1" y="160"/>
                    <a:pt x="1" y="160"/>
                  </a:cubicBezTo>
                  <a:cubicBezTo>
                    <a:pt x="1" y="166"/>
                    <a:pt x="2" y="171"/>
                    <a:pt x="3" y="176"/>
                  </a:cubicBezTo>
                  <a:cubicBezTo>
                    <a:pt x="3" y="177"/>
                    <a:pt x="4" y="179"/>
                    <a:pt x="4" y="180"/>
                  </a:cubicBezTo>
                  <a:cubicBezTo>
                    <a:pt x="5" y="185"/>
                    <a:pt x="7" y="190"/>
                    <a:pt x="9" y="195"/>
                  </a:cubicBezTo>
                  <a:cubicBezTo>
                    <a:pt x="9" y="195"/>
                    <a:pt x="9" y="195"/>
                    <a:pt x="9" y="196"/>
                  </a:cubicBezTo>
                  <a:cubicBezTo>
                    <a:pt x="9" y="196"/>
                    <a:pt x="9" y="196"/>
                    <a:pt x="9" y="196"/>
                  </a:cubicBezTo>
                  <a:cubicBezTo>
                    <a:pt x="9" y="198"/>
                    <a:pt x="10" y="199"/>
                    <a:pt x="10" y="200"/>
                  </a:cubicBezTo>
                  <a:cubicBezTo>
                    <a:pt x="12" y="203"/>
                    <a:pt x="13" y="207"/>
                    <a:pt x="15" y="211"/>
                  </a:cubicBezTo>
                  <a:cubicBezTo>
                    <a:pt x="16" y="213"/>
                    <a:pt x="17" y="215"/>
                    <a:pt x="18" y="217"/>
                  </a:cubicBezTo>
                  <a:cubicBezTo>
                    <a:pt x="21" y="221"/>
                    <a:pt x="24" y="225"/>
                    <a:pt x="26" y="229"/>
                  </a:cubicBezTo>
                  <a:cubicBezTo>
                    <a:pt x="27" y="230"/>
                    <a:pt x="27" y="231"/>
                    <a:pt x="27" y="231"/>
                  </a:cubicBezTo>
                  <a:cubicBezTo>
                    <a:pt x="29" y="234"/>
                    <a:pt x="31" y="236"/>
                    <a:pt x="34" y="239"/>
                  </a:cubicBezTo>
                  <a:cubicBezTo>
                    <a:pt x="34" y="239"/>
                    <a:pt x="34" y="239"/>
                    <a:pt x="34" y="239"/>
                  </a:cubicBezTo>
                  <a:lnTo>
                    <a:pt x="34" y="239"/>
                  </a:lnTo>
                  <a:cubicBezTo>
                    <a:pt x="43" y="250"/>
                    <a:pt x="52" y="259"/>
                    <a:pt x="64" y="267"/>
                  </a:cubicBezTo>
                  <a:cubicBezTo>
                    <a:pt x="69" y="270"/>
                    <a:pt x="74" y="273"/>
                    <a:pt x="80" y="276"/>
                  </a:cubicBezTo>
                  <a:cubicBezTo>
                    <a:pt x="85" y="279"/>
                    <a:pt x="91" y="281"/>
                    <a:pt x="97" y="283"/>
                  </a:cubicBezTo>
                  <a:cubicBezTo>
                    <a:pt x="109" y="288"/>
                    <a:pt x="123" y="291"/>
                    <a:pt x="136" y="292"/>
                  </a:cubicBezTo>
                  <a:lnTo>
                    <a:pt x="136" y="292"/>
                  </a:lnTo>
                  <a:cubicBezTo>
                    <a:pt x="136" y="292"/>
                    <a:pt x="137" y="292"/>
                    <a:pt x="137" y="292"/>
                  </a:cubicBezTo>
                  <a:cubicBezTo>
                    <a:pt x="140" y="292"/>
                    <a:pt x="143" y="292"/>
                    <a:pt x="146" y="292"/>
                  </a:cubicBezTo>
                  <a:cubicBezTo>
                    <a:pt x="147" y="292"/>
                    <a:pt x="148" y="292"/>
                    <a:pt x="148" y="292"/>
                  </a:cubicBezTo>
                  <a:cubicBezTo>
                    <a:pt x="153" y="292"/>
                    <a:pt x="158" y="292"/>
                    <a:pt x="163" y="291"/>
                  </a:cubicBezTo>
                  <a:cubicBezTo>
                    <a:pt x="166" y="291"/>
                    <a:pt x="168" y="290"/>
                    <a:pt x="170" y="290"/>
                  </a:cubicBezTo>
                  <a:cubicBezTo>
                    <a:pt x="174" y="289"/>
                    <a:pt x="178" y="289"/>
                    <a:pt x="182" y="288"/>
                  </a:cubicBezTo>
                  <a:cubicBezTo>
                    <a:pt x="183" y="287"/>
                    <a:pt x="184" y="287"/>
                    <a:pt x="185" y="287"/>
                  </a:cubicBezTo>
                  <a:cubicBezTo>
                    <a:pt x="186" y="287"/>
                    <a:pt x="186" y="287"/>
                    <a:pt x="186" y="287"/>
                  </a:cubicBezTo>
                  <a:cubicBezTo>
                    <a:pt x="186" y="287"/>
                    <a:pt x="186" y="287"/>
                    <a:pt x="187" y="287"/>
                  </a:cubicBezTo>
                  <a:cubicBezTo>
                    <a:pt x="192" y="285"/>
                    <a:pt x="197" y="283"/>
                    <a:pt x="202" y="281"/>
                  </a:cubicBezTo>
                  <a:cubicBezTo>
                    <a:pt x="203" y="281"/>
                    <a:pt x="204" y="280"/>
                    <a:pt x="206" y="280"/>
                  </a:cubicBezTo>
                  <a:cubicBezTo>
                    <a:pt x="210" y="278"/>
                    <a:pt x="215" y="275"/>
                    <a:pt x="219" y="273"/>
                  </a:cubicBezTo>
                  <a:cubicBezTo>
                    <a:pt x="220" y="273"/>
                    <a:pt x="220" y="272"/>
                    <a:pt x="220" y="272"/>
                  </a:cubicBezTo>
                  <a:cubicBezTo>
                    <a:pt x="221" y="272"/>
                    <a:pt x="221" y="272"/>
                    <a:pt x="221" y="272"/>
                  </a:cubicBezTo>
                  <a:cubicBezTo>
                    <a:pt x="225" y="270"/>
                    <a:pt x="228" y="267"/>
                    <a:pt x="232" y="265"/>
                  </a:cubicBezTo>
                  <a:cubicBezTo>
                    <a:pt x="233" y="264"/>
                    <a:pt x="234" y="263"/>
                    <a:pt x="234" y="263"/>
                  </a:cubicBezTo>
                  <a:cubicBezTo>
                    <a:pt x="236" y="261"/>
                    <a:pt x="238" y="260"/>
                    <a:pt x="240" y="258"/>
                  </a:cubicBezTo>
                  <a:cubicBezTo>
                    <a:pt x="243" y="255"/>
                    <a:pt x="247" y="253"/>
                    <a:pt x="250" y="250"/>
                  </a:cubicBezTo>
                  <a:cubicBezTo>
                    <a:pt x="250" y="249"/>
                    <a:pt x="250" y="249"/>
                    <a:pt x="250" y="249"/>
                  </a:cubicBezTo>
                  <a:cubicBezTo>
                    <a:pt x="251" y="248"/>
                    <a:pt x="251" y="248"/>
                    <a:pt x="252" y="247"/>
                  </a:cubicBezTo>
                  <a:cubicBezTo>
                    <a:pt x="255" y="244"/>
                    <a:pt x="258" y="241"/>
                    <a:pt x="261" y="238"/>
                  </a:cubicBezTo>
                  <a:cubicBezTo>
                    <a:pt x="261" y="237"/>
                    <a:pt x="262" y="236"/>
                    <a:pt x="262" y="235"/>
                  </a:cubicBezTo>
                  <a:cubicBezTo>
                    <a:pt x="263" y="234"/>
                    <a:pt x="264" y="233"/>
                    <a:pt x="265" y="232"/>
                  </a:cubicBezTo>
                  <a:cubicBezTo>
                    <a:pt x="267" y="228"/>
                    <a:pt x="270" y="224"/>
                    <a:pt x="273" y="220"/>
                  </a:cubicBezTo>
                  <a:cubicBezTo>
                    <a:pt x="273" y="220"/>
                    <a:pt x="273" y="220"/>
                    <a:pt x="273" y="219"/>
                  </a:cubicBezTo>
                  <a:cubicBezTo>
                    <a:pt x="274" y="217"/>
                    <a:pt x="275" y="215"/>
                    <a:pt x="277" y="213"/>
                  </a:cubicBezTo>
                  <a:cubicBezTo>
                    <a:pt x="278" y="210"/>
                    <a:pt x="279" y="208"/>
                    <a:pt x="281" y="205"/>
                  </a:cubicBezTo>
                  <a:cubicBezTo>
                    <a:pt x="281" y="205"/>
                    <a:pt x="281" y="204"/>
                    <a:pt x="281" y="204"/>
                  </a:cubicBezTo>
                  <a:cubicBezTo>
                    <a:pt x="283" y="200"/>
                    <a:pt x="284" y="196"/>
                    <a:pt x="286" y="191"/>
                  </a:cubicBezTo>
                  <a:cubicBezTo>
                    <a:pt x="286" y="190"/>
                    <a:pt x="287" y="188"/>
                    <a:pt x="287" y="187"/>
                  </a:cubicBezTo>
                  <a:cubicBezTo>
                    <a:pt x="287" y="186"/>
                    <a:pt x="288" y="185"/>
                    <a:pt x="288" y="184"/>
                  </a:cubicBezTo>
                  <a:cubicBezTo>
                    <a:pt x="289" y="180"/>
                    <a:pt x="290" y="176"/>
                    <a:pt x="291" y="172"/>
                  </a:cubicBezTo>
                  <a:cubicBezTo>
                    <a:pt x="291" y="171"/>
                    <a:pt x="291" y="170"/>
                    <a:pt x="291" y="169"/>
                  </a:cubicBezTo>
                  <a:cubicBezTo>
                    <a:pt x="291" y="169"/>
                    <a:pt x="291" y="169"/>
                    <a:pt x="291" y="168"/>
                  </a:cubicBezTo>
                  <a:cubicBezTo>
                    <a:pt x="292" y="164"/>
                    <a:pt x="292" y="160"/>
                    <a:pt x="292" y="156"/>
                  </a:cubicBezTo>
                  <a:cubicBezTo>
                    <a:pt x="293" y="153"/>
                    <a:pt x="293" y="151"/>
                    <a:pt x="293" y="148"/>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9">
              <a:extLst>
                <a:ext uri="{FF2B5EF4-FFF2-40B4-BE49-F238E27FC236}">
                  <a16:creationId xmlns:a16="http://schemas.microsoft.com/office/drawing/2014/main" id="{1F9B2C7A-254E-EE4C-BFFF-5F1CFF9ED511}"/>
                </a:ext>
              </a:extLst>
            </p:cNvPr>
            <p:cNvSpPr>
              <a:spLocks/>
            </p:cNvSpPr>
            <p:nvPr/>
          </p:nvSpPr>
          <p:spPr bwMode="auto">
            <a:xfrm>
              <a:off x="7943850" y="1497013"/>
              <a:ext cx="182563" cy="182563"/>
            </a:xfrm>
            <a:custGeom>
              <a:avLst/>
              <a:gdLst>
                <a:gd name="T0" fmla="*/ 186 w 186"/>
                <a:gd name="T1" fmla="*/ 19 h 186"/>
                <a:gd name="T2" fmla="*/ 186 w 186"/>
                <a:gd name="T3" fmla="*/ 19 h 186"/>
                <a:gd name="T4" fmla="*/ 22 w 186"/>
                <a:gd name="T5" fmla="*/ 183 h 186"/>
                <a:gd name="T6" fmla="*/ 13 w 186"/>
                <a:gd name="T7" fmla="*/ 186 h 186"/>
                <a:gd name="T8" fmla="*/ 3 w 186"/>
                <a:gd name="T9" fmla="*/ 183 h 186"/>
                <a:gd name="T10" fmla="*/ 0 w 186"/>
                <a:gd name="T11" fmla="*/ 173 h 186"/>
                <a:gd name="T12" fmla="*/ 3 w 186"/>
                <a:gd name="T13" fmla="*/ 164 h 186"/>
                <a:gd name="T14" fmla="*/ 167 w 186"/>
                <a:gd name="T15" fmla="*/ 0 h 186"/>
                <a:gd name="T16" fmla="*/ 186 w 186"/>
                <a:gd name="T17" fmla="*/ 1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86">
                  <a:moveTo>
                    <a:pt x="186" y="19"/>
                  </a:moveTo>
                  <a:lnTo>
                    <a:pt x="186" y="19"/>
                  </a:lnTo>
                  <a:lnTo>
                    <a:pt x="22" y="183"/>
                  </a:lnTo>
                  <a:cubicBezTo>
                    <a:pt x="20" y="185"/>
                    <a:pt x="16" y="186"/>
                    <a:pt x="13" y="186"/>
                  </a:cubicBezTo>
                  <a:cubicBezTo>
                    <a:pt x="9" y="186"/>
                    <a:pt x="6" y="185"/>
                    <a:pt x="3" y="183"/>
                  </a:cubicBezTo>
                  <a:cubicBezTo>
                    <a:pt x="1" y="180"/>
                    <a:pt x="0" y="177"/>
                    <a:pt x="0" y="173"/>
                  </a:cubicBezTo>
                  <a:cubicBezTo>
                    <a:pt x="0" y="170"/>
                    <a:pt x="1" y="166"/>
                    <a:pt x="3" y="164"/>
                  </a:cubicBezTo>
                  <a:lnTo>
                    <a:pt x="167" y="0"/>
                  </a:lnTo>
                  <a:lnTo>
                    <a:pt x="186" y="19"/>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0">
              <a:extLst>
                <a:ext uri="{FF2B5EF4-FFF2-40B4-BE49-F238E27FC236}">
                  <a16:creationId xmlns:a16="http://schemas.microsoft.com/office/drawing/2014/main" id="{EACA379F-5469-E54A-AC3F-A9DF8CDC0857}"/>
                </a:ext>
              </a:extLst>
            </p:cNvPr>
            <p:cNvSpPr>
              <a:spLocks/>
            </p:cNvSpPr>
            <p:nvPr/>
          </p:nvSpPr>
          <p:spPr bwMode="auto">
            <a:xfrm>
              <a:off x="8101013" y="1287463"/>
              <a:ext cx="236538" cy="236538"/>
            </a:xfrm>
            <a:custGeom>
              <a:avLst/>
              <a:gdLst>
                <a:gd name="T0" fmla="*/ 120 w 240"/>
                <a:gd name="T1" fmla="*/ 240 h 240"/>
                <a:gd name="T2" fmla="*/ 120 w 240"/>
                <a:gd name="T3" fmla="*/ 240 h 240"/>
                <a:gd name="T4" fmla="*/ 167 w 240"/>
                <a:gd name="T5" fmla="*/ 230 h 240"/>
                <a:gd name="T6" fmla="*/ 205 w 240"/>
                <a:gd name="T7" fmla="*/ 204 h 240"/>
                <a:gd name="T8" fmla="*/ 231 w 240"/>
                <a:gd name="T9" fmla="*/ 166 h 240"/>
                <a:gd name="T10" fmla="*/ 240 w 240"/>
                <a:gd name="T11" fmla="*/ 120 h 240"/>
                <a:gd name="T12" fmla="*/ 231 w 240"/>
                <a:gd name="T13" fmla="*/ 73 h 240"/>
                <a:gd name="T14" fmla="*/ 205 w 240"/>
                <a:gd name="T15" fmla="*/ 35 h 240"/>
                <a:gd name="T16" fmla="*/ 167 w 240"/>
                <a:gd name="T17" fmla="*/ 9 h 240"/>
                <a:gd name="T18" fmla="*/ 120 w 240"/>
                <a:gd name="T19" fmla="*/ 0 h 240"/>
                <a:gd name="T20" fmla="*/ 74 w 240"/>
                <a:gd name="T21" fmla="*/ 9 h 240"/>
                <a:gd name="T22" fmla="*/ 36 w 240"/>
                <a:gd name="T23" fmla="*/ 35 h 240"/>
                <a:gd name="T24" fmla="*/ 10 w 240"/>
                <a:gd name="T25" fmla="*/ 73 h 240"/>
                <a:gd name="T26" fmla="*/ 0 w 240"/>
                <a:gd name="T27" fmla="*/ 120 h 240"/>
                <a:gd name="T28" fmla="*/ 10 w 240"/>
                <a:gd name="T29" fmla="*/ 166 h 240"/>
                <a:gd name="T30" fmla="*/ 36 w 240"/>
                <a:gd name="T31" fmla="*/ 204 h 240"/>
                <a:gd name="T32" fmla="*/ 74 w 240"/>
                <a:gd name="T33" fmla="*/ 230 h 240"/>
                <a:gd name="T34" fmla="*/ 120 w 240"/>
                <a:gd name="T3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40">
                  <a:moveTo>
                    <a:pt x="120" y="240"/>
                  </a:moveTo>
                  <a:lnTo>
                    <a:pt x="120" y="240"/>
                  </a:lnTo>
                  <a:cubicBezTo>
                    <a:pt x="137" y="240"/>
                    <a:pt x="153" y="236"/>
                    <a:pt x="167" y="230"/>
                  </a:cubicBezTo>
                  <a:cubicBezTo>
                    <a:pt x="182" y="224"/>
                    <a:pt x="194" y="215"/>
                    <a:pt x="205" y="204"/>
                  </a:cubicBezTo>
                  <a:cubicBezTo>
                    <a:pt x="216" y="193"/>
                    <a:pt x="225" y="181"/>
                    <a:pt x="231" y="166"/>
                  </a:cubicBezTo>
                  <a:cubicBezTo>
                    <a:pt x="237" y="152"/>
                    <a:pt x="240" y="136"/>
                    <a:pt x="240" y="120"/>
                  </a:cubicBezTo>
                  <a:cubicBezTo>
                    <a:pt x="240" y="103"/>
                    <a:pt x="237" y="87"/>
                    <a:pt x="231" y="73"/>
                  </a:cubicBezTo>
                  <a:cubicBezTo>
                    <a:pt x="225" y="58"/>
                    <a:pt x="216" y="46"/>
                    <a:pt x="205" y="35"/>
                  </a:cubicBezTo>
                  <a:cubicBezTo>
                    <a:pt x="194" y="24"/>
                    <a:pt x="182" y="15"/>
                    <a:pt x="167" y="9"/>
                  </a:cubicBezTo>
                  <a:cubicBezTo>
                    <a:pt x="153" y="3"/>
                    <a:pt x="137" y="0"/>
                    <a:pt x="120" y="0"/>
                  </a:cubicBezTo>
                  <a:cubicBezTo>
                    <a:pt x="104" y="0"/>
                    <a:pt x="88" y="3"/>
                    <a:pt x="74" y="9"/>
                  </a:cubicBezTo>
                  <a:cubicBezTo>
                    <a:pt x="59" y="15"/>
                    <a:pt x="47" y="24"/>
                    <a:pt x="36" y="35"/>
                  </a:cubicBezTo>
                  <a:cubicBezTo>
                    <a:pt x="25" y="46"/>
                    <a:pt x="16" y="58"/>
                    <a:pt x="10" y="73"/>
                  </a:cubicBezTo>
                  <a:cubicBezTo>
                    <a:pt x="4" y="87"/>
                    <a:pt x="0" y="103"/>
                    <a:pt x="0" y="120"/>
                  </a:cubicBezTo>
                  <a:cubicBezTo>
                    <a:pt x="0" y="136"/>
                    <a:pt x="4" y="152"/>
                    <a:pt x="10" y="166"/>
                  </a:cubicBezTo>
                  <a:cubicBezTo>
                    <a:pt x="16" y="181"/>
                    <a:pt x="25" y="193"/>
                    <a:pt x="36" y="204"/>
                  </a:cubicBezTo>
                  <a:cubicBezTo>
                    <a:pt x="47" y="215"/>
                    <a:pt x="59" y="224"/>
                    <a:pt x="74" y="230"/>
                  </a:cubicBezTo>
                  <a:cubicBezTo>
                    <a:pt x="88" y="236"/>
                    <a:pt x="104" y="240"/>
                    <a:pt x="120" y="240"/>
                  </a:cubicBezTo>
                  <a:close/>
                </a:path>
              </a:pathLst>
            </a:custGeom>
            <a:solidFill>
              <a:srgbClr val="D9D9D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7766455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val 123">
            <a:extLst>
              <a:ext uri="{FF2B5EF4-FFF2-40B4-BE49-F238E27FC236}">
                <a16:creationId xmlns:a16="http://schemas.microsoft.com/office/drawing/2014/main" id="{D2CA7807-B539-DC43-A278-7F4DD44340E7}"/>
              </a:ext>
            </a:extLst>
          </p:cNvPr>
          <p:cNvSpPr/>
          <p:nvPr/>
        </p:nvSpPr>
        <p:spPr bwMode="auto">
          <a:xfrm rot="18000000">
            <a:off x="9973318" y="4267507"/>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0" name="Oval 119">
            <a:extLst>
              <a:ext uri="{FF2B5EF4-FFF2-40B4-BE49-F238E27FC236}">
                <a16:creationId xmlns:a16="http://schemas.microsoft.com/office/drawing/2014/main" id="{5AFCACC8-1ACD-9F4F-B4A9-C18FC2B3B663}"/>
              </a:ext>
            </a:extLst>
          </p:cNvPr>
          <p:cNvSpPr/>
          <p:nvPr/>
        </p:nvSpPr>
        <p:spPr bwMode="auto">
          <a:xfrm rot="18000000">
            <a:off x="2924595" y="4577984"/>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7" name="Oval 116">
            <a:extLst>
              <a:ext uri="{FF2B5EF4-FFF2-40B4-BE49-F238E27FC236}">
                <a16:creationId xmlns:a16="http://schemas.microsoft.com/office/drawing/2014/main" id="{EDE71282-370A-F543-B458-030201A42C62}"/>
              </a:ext>
            </a:extLst>
          </p:cNvPr>
          <p:cNvSpPr/>
          <p:nvPr/>
        </p:nvSpPr>
        <p:spPr bwMode="auto">
          <a:xfrm rot="18000000">
            <a:off x="658652" y="4698587"/>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43A3D776-22B3-E242-A500-8F77F6005F88}"/>
              </a:ext>
            </a:extLst>
          </p:cNvPr>
          <p:cNvSpPr>
            <a:spLocks noGrp="1"/>
          </p:cNvSpPr>
          <p:nvPr>
            <p:ph type="title"/>
          </p:nvPr>
        </p:nvSpPr>
        <p:spPr>
          <a:xfrm>
            <a:off x="427980" y="710881"/>
            <a:ext cx="11336039" cy="758022"/>
          </a:xfrm>
        </p:spPr>
        <p:txBody>
          <a:bodyPr/>
          <a:lstStyle/>
          <a:p>
            <a:r>
              <a:rPr lang="en-US" sz="3200" spc="0"/>
              <a:t>Plan your Teams adoption in a workspace</a:t>
            </a:r>
          </a:p>
        </p:txBody>
      </p:sp>
      <p:grpSp>
        <p:nvGrpSpPr>
          <p:cNvPr id="6" name="Group 5">
            <a:extLst>
              <a:ext uri="{FF2B5EF4-FFF2-40B4-BE49-F238E27FC236}">
                <a16:creationId xmlns:a16="http://schemas.microsoft.com/office/drawing/2014/main" id="{2C777B2C-D348-7647-890D-8CA58DD745D5}"/>
              </a:ext>
            </a:extLst>
          </p:cNvPr>
          <p:cNvGrpSpPr/>
          <p:nvPr/>
        </p:nvGrpSpPr>
        <p:grpSpPr>
          <a:xfrm>
            <a:off x="1354764" y="271588"/>
            <a:ext cx="295169" cy="295169"/>
            <a:chOff x="1354764" y="271588"/>
            <a:chExt cx="295169" cy="295169"/>
          </a:xfrm>
        </p:grpSpPr>
        <p:sp>
          <p:nvSpPr>
            <p:cNvPr id="68" name="Oval 67">
              <a:extLst>
                <a:ext uri="{FF2B5EF4-FFF2-40B4-BE49-F238E27FC236}">
                  <a16:creationId xmlns:a16="http://schemas.microsoft.com/office/drawing/2014/main" id="{2E2F4CE6-F6F7-B345-B292-557413C41A58}"/>
                </a:ext>
              </a:extLst>
            </p:cNvPr>
            <p:cNvSpPr/>
            <p:nvPr/>
          </p:nvSpPr>
          <p:spPr bwMode="auto">
            <a:xfrm>
              <a:off x="1354764" y="271588"/>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69" name="Group 139">
              <a:extLst>
                <a:ext uri="{FF2B5EF4-FFF2-40B4-BE49-F238E27FC236}">
                  <a16:creationId xmlns:a16="http://schemas.microsoft.com/office/drawing/2014/main" id="{99ECCB03-F777-E840-9371-D071154408D0}"/>
                </a:ext>
              </a:extLst>
            </p:cNvPr>
            <p:cNvGrpSpPr>
              <a:grpSpLocks noChangeAspect="1"/>
            </p:cNvGrpSpPr>
            <p:nvPr/>
          </p:nvGrpSpPr>
          <p:grpSpPr bwMode="auto">
            <a:xfrm>
              <a:off x="1436342" y="366165"/>
              <a:ext cx="139790" cy="129200"/>
              <a:chOff x="6739" y="2085"/>
              <a:chExt cx="264" cy="244"/>
            </a:xfrm>
          </p:grpSpPr>
          <p:sp>
            <p:nvSpPr>
              <p:cNvPr id="70" name="Freeform 140">
                <a:extLst>
                  <a:ext uri="{FF2B5EF4-FFF2-40B4-BE49-F238E27FC236}">
                    <a16:creationId xmlns:a16="http://schemas.microsoft.com/office/drawing/2014/main" id="{3F0CDD12-6349-0443-8C9B-62A03D68B20A}"/>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41">
                <a:extLst>
                  <a:ext uri="{FF2B5EF4-FFF2-40B4-BE49-F238E27FC236}">
                    <a16:creationId xmlns:a16="http://schemas.microsoft.com/office/drawing/2014/main" id="{C57F9030-92BA-6543-AFA9-D4992A29E844}"/>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42">
                <a:extLst>
                  <a:ext uri="{FF2B5EF4-FFF2-40B4-BE49-F238E27FC236}">
                    <a16:creationId xmlns:a16="http://schemas.microsoft.com/office/drawing/2014/main" id="{828F538B-9C0F-8C4D-B6E5-0D8DA773DE32}"/>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43">
                <a:extLst>
                  <a:ext uri="{FF2B5EF4-FFF2-40B4-BE49-F238E27FC236}">
                    <a16:creationId xmlns:a16="http://schemas.microsoft.com/office/drawing/2014/main" id="{4040F77A-88D1-F24A-B84F-CFFDA02DE880}"/>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446BF626-2E32-1E47-AC22-D64F7711FAB6}"/>
              </a:ext>
            </a:extLst>
          </p:cNvPr>
          <p:cNvGrpSpPr/>
          <p:nvPr/>
        </p:nvGrpSpPr>
        <p:grpSpPr>
          <a:xfrm>
            <a:off x="3035244" y="276714"/>
            <a:ext cx="295169" cy="295169"/>
            <a:chOff x="3035244" y="276714"/>
            <a:chExt cx="295169" cy="295169"/>
          </a:xfrm>
        </p:grpSpPr>
        <p:sp>
          <p:nvSpPr>
            <p:cNvPr id="78" name="Oval 77">
              <a:extLst>
                <a:ext uri="{FF2B5EF4-FFF2-40B4-BE49-F238E27FC236}">
                  <a16:creationId xmlns:a16="http://schemas.microsoft.com/office/drawing/2014/main" id="{F795D92C-8BA0-5445-9E13-7C315D915B29}"/>
                </a:ext>
              </a:extLst>
            </p:cNvPr>
            <p:cNvSpPr/>
            <p:nvPr/>
          </p:nvSpPr>
          <p:spPr bwMode="auto">
            <a:xfrm>
              <a:off x="3035244"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14">
              <a:extLst>
                <a:ext uri="{FF2B5EF4-FFF2-40B4-BE49-F238E27FC236}">
                  <a16:creationId xmlns:a16="http://schemas.microsoft.com/office/drawing/2014/main" id="{91B95F72-E501-BB41-87A2-8B4CE3EAB2C6}"/>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FD5E9335-407A-3E45-BFB8-EDBCFB2404A4}"/>
              </a:ext>
            </a:extLst>
          </p:cNvPr>
          <p:cNvGrpSpPr/>
          <p:nvPr/>
        </p:nvGrpSpPr>
        <p:grpSpPr>
          <a:xfrm>
            <a:off x="2192172" y="276720"/>
            <a:ext cx="295169" cy="295169"/>
            <a:chOff x="2192172" y="276720"/>
            <a:chExt cx="295169" cy="295169"/>
          </a:xfrm>
        </p:grpSpPr>
        <p:sp>
          <p:nvSpPr>
            <p:cNvPr id="84" name="Oval 83">
              <a:extLst>
                <a:ext uri="{FF2B5EF4-FFF2-40B4-BE49-F238E27FC236}">
                  <a16:creationId xmlns:a16="http://schemas.microsoft.com/office/drawing/2014/main" id="{40F4D6CC-1ADD-AF49-ADE3-43E9F6BABBA6}"/>
                </a:ext>
              </a:extLst>
            </p:cNvPr>
            <p:cNvSpPr/>
            <p:nvPr/>
          </p:nvSpPr>
          <p:spPr bwMode="auto">
            <a:xfrm>
              <a:off x="2192172" y="276720"/>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5" name="Group 26">
              <a:extLst>
                <a:ext uri="{FF2B5EF4-FFF2-40B4-BE49-F238E27FC236}">
                  <a16:creationId xmlns:a16="http://schemas.microsoft.com/office/drawing/2014/main" id="{126BED94-DE08-5D42-AF45-77D6B1BA2F48}"/>
                </a:ext>
              </a:extLst>
            </p:cNvPr>
            <p:cNvGrpSpPr>
              <a:grpSpLocks noChangeAspect="1"/>
            </p:cNvGrpSpPr>
            <p:nvPr/>
          </p:nvGrpSpPr>
          <p:grpSpPr bwMode="auto">
            <a:xfrm>
              <a:off x="2260453" y="348791"/>
              <a:ext cx="182053" cy="159793"/>
              <a:chOff x="3291" y="834"/>
              <a:chExt cx="229" cy="201"/>
            </a:xfrm>
            <a:solidFill>
              <a:schemeClr val="bg1"/>
            </a:solidFill>
          </p:grpSpPr>
          <p:sp>
            <p:nvSpPr>
              <p:cNvPr id="86" name="Freeform 27">
                <a:extLst>
                  <a:ext uri="{FF2B5EF4-FFF2-40B4-BE49-F238E27FC236}">
                    <a16:creationId xmlns:a16="http://schemas.microsoft.com/office/drawing/2014/main" id="{57E00367-D161-2A44-9654-7B223FFF64F3}"/>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8">
                <a:extLst>
                  <a:ext uri="{FF2B5EF4-FFF2-40B4-BE49-F238E27FC236}">
                    <a16:creationId xmlns:a16="http://schemas.microsoft.com/office/drawing/2014/main" id="{C56FEECA-D5E7-BE4E-BF6C-B099F3AACBEE}"/>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9">
                <a:extLst>
                  <a:ext uri="{FF2B5EF4-FFF2-40B4-BE49-F238E27FC236}">
                    <a16:creationId xmlns:a16="http://schemas.microsoft.com/office/drawing/2014/main" id="{41A19E72-0CCE-D146-ADCE-7E8F6E5E7D9E}"/>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0">
                <a:extLst>
                  <a:ext uri="{FF2B5EF4-FFF2-40B4-BE49-F238E27FC236}">
                    <a16:creationId xmlns:a16="http://schemas.microsoft.com/office/drawing/2014/main" id="{2A155127-C194-1045-8598-22AF732BE8FD}"/>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1">
                <a:extLst>
                  <a:ext uri="{FF2B5EF4-FFF2-40B4-BE49-F238E27FC236}">
                    <a16:creationId xmlns:a16="http://schemas.microsoft.com/office/drawing/2014/main" id="{EAA15315-5DED-E94C-BF7A-4C401DABD1EA}"/>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2">
                <a:extLst>
                  <a:ext uri="{FF2B5EF4-FFF2-40B4-BE49-F238E27FC236}">
                    <a16:creationId xmlns:a16="http://schemas.microsoft.com/office/drawing/2014/main" id="{67435ADA-5966-DD48-8E3E-07EEEF458E5E}"/>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 name="Group 10">
            <a:extLst>
              <a:ext uri="{FF2B5EF4-FFF2-40B4-BE49-F238E27FC236}">
                <a16:creationId xmlns:a16="http://schemas.microsoft.com/office/drawing/2014/main" id="{F97E6B73-1CA0-F941-94AD-4C1FE5D908B5}"/>
              </a:ext>
            </a:extLst>
          </p:cNvPr>
          <p:cNvGrpSpPr/>
          <p:nvPr/>
        </p:nvGrpSpPr>
        <p:grpSpPr>
          <a:xfrm>
            <a:off x="3878310" y="276714"/>
            <a:ext cx="295169" cy="295169"/>
            <a:chOff x="3878310" y="276714"/>
            <a:chExt cx="295169" cy="295169"/>
          </a:xfrm>
        </p:grpSpPr>
        <p:sp>
          <p:nvSpPr>
            <p:cNvPr id="96" name="Oval 95">
              <a:extLst>
                <a:ext uri="{FF2B5EF4-FFF2-40B4-BE49-F238E27FC236}">
                  <a16:creationId xmlns:a16="http://schemas.microsoft.com/office/drawing/2014/main" id="{2A6D15BF-FBE5-C442-B32F-08E665064CF0}"/>
                </a:ext>
              </a:extLst>
            </p:cNvPr>
            <p:cNvSpPr/>
            <p:nvPr/>
          </p:nvSpPr>
          <p:spPr bwMode="auto">
            <a:xfrm>
              <a:off x="3878310"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127">
              <a:extLst>
                <a:ext uri="{FF2B5EF4-FFF2-40B4-BE49-F238E27FC236}">
                  <a16:creationId xmlns:a16="http://schemas.microsoft.com/office/drawing/2014/main" id="{CFA1A95B-A01C-604C-9F1E-827D0178032D}"/>
                </a:ext>
              </a:extLst>
            </p:cNvPr>
            <p:cNvGrpSpPr>
              <a:grpSpLocks noChangeAspect="1"/>
            </p:cNvGrpSpPr>
            <p:nvPr/>
          </p:nvGrpSpPr>
          <p:grpSpPr bwMode="auto">
            <a:xfrm>
              <a:off x="3931039" y="336159"/>
              <a:ext cx="183144" cy="186680"/>
              <a:chOff x="2411" y="2088"/>
              <a:chExt cx="259" cy="264"/>
            </a:xfrm>
            <a:solidFill>
              <a:schemeClr val="bg1"/>
            </a:solidFill>
          </p:grpSpPr>
          <p:sp>
            <p:nvSpPr>
              <p:cNvPr id="98" name="Freeform 128">
                <a:extLst>
                  <a:ext uri="{FF2B5EF4-FFF2-40B4-BE49-F238E27FC236}">
                    <a16:creationId xmlns:a16="http://schemas.microsoft.com/office/drawing/2014/main" id="{268D6293-E56A-5F44-B513-0C161764F259}"/>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29">
                <a:extLst>
                  <a:ext uri="{FF2B5EF4-FFF2-40B4-BE49-F238E27FC236}">
                    <a16:creationId xmlns:a16="http://schemas.microsoft.com/office/drawing/2014/main" id="{9BB3225A-1628-C146-A1FE-F7ED72FCCD5B}"/>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49" name="Freeform 87">
            <a:extLst>
              <a:ext uri="{FF2B5EF4-FFF2-40B4-BE49-F238E27FC236}">
                <a16:creationId xmlns:a16="http://schemas.microsoft.com/office/drawing/2014/main" id="{EAC64862-53FD-9942-AEDB-29240A654B9D}"/>
              </a:ext>
            </a:extLst>
          </p:cNvPr>
          <p:cNvSpPr>
            <a:spLocks/>
          </p:cNvSpPr>
          <p:nvPr/>
        </p:nvSpPr>
        <p:spPr bwMode="auto">
          <a:xfrm>
            <a:off x="6353652" y="6239360"/>
            <a:ext cx="1129344" cy="651034"/>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8">
            <a:extLst>
              <a:ext uri="{FF2B5EF4-FFF2-40B4-BE49-F238E27FC236}">
                <a16:creationId xmlns:a16="http://schemas.microsoft.com/office/drawing/2014/main" id="{A8A48C2F-5834-364C-8FB8-37C5596007B5}"/>
              </a:ext>
            </a:extLst>
          </p:cNvPr>
          <p:cNvSpPr>
            <a:spLocks/>
          </p:cNvSpPr>
          <p:nvPr/>
        </p:nvSpPr>
        <p:spPr bwMode="auto">
          <a:xfrm>
            <a:off x="7522856" y="6451943"/>
            <a:ext cx="876902" cy="438451"/>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9">
            <a:extLst>
              <a:ext uri="{FF2B5EF4-FFF2-40B4-BE49-F238E27FC236}">
                <a16:creationId xmlns:a16="http://schemas.microsoft.com/office/drawing/2014/main" id="{4BFEE99D-87C0-B546-B2B1-FE2A208800E5}"/>
              </a:ext>
            </a:extLst>
          </p:cNvPr>
          <p:cNvSpPr>
            <a:spLocks/>
          </p:cNvSpPr>
          <p:nvPr/>
        </p:nvSpPr>
        <p:spPr bwMode="auto">
          <a:xfrm>
            <a:off x="7695579" y="5800909"/>
            <a:ext cx="544742" cy="544743"/>
          </a:xfrm>
          <a:prstGeom prst="ellipse">
            <a:avLst/>
          </a:pr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90">
            <a:extLst>
              <a:ext uri="{FF2B5EF4-FFF2-40B4-BE49-F238E27FC236}">
                <a16:creationId xmlns:a16="http://schemas.microsoft.com/office/drawing/2014/main" id="{297DB31E-863B-7A47-B052-200140EAABA8}"/>
              </a:ext>
            </a:extLst>
          </p:cNvPr>
          <p:cNvSpPr>
            <a:spLocks/>
          </p:cNvSpPr>
          <p:nvPr/>
        </p:nvSpPr>
        <p:spPr bwMode="auto">
          <a:xfrm>
            <a:off x="6566235" y="5242880"/>
            <a:ext cx="876902" cy="87690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9">
            <a:extLst>
              <a:ext uri="{FF2B5EF4-FFF2-40B4-BE49-F238E27FC236}">
                <a16:creationId xmlns:a16="http://schemas.microsoft.com/office/drawing/2014/main" id="{5B68F295-E327-4F42-AF03-B71186CF892E}"/>
              </a:ext>
            </a:extLst>
          </p:cNvPr>
          <p:cNvSpPr>
            <a:spLocks/>
          </p:cNvSpPr>
          <p:nvPr/>
        </p:nvSpPr>
        <p:spPr bwMode="auto">
          <a:xfrm>
            <a:off x="4039890"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0">
            <a:extLst>
              <a:ext uri="{FF2B5EF4-FFF2-40B4-BE49-F238E27FC236}">
                <a16:creationId xmlns:a16="http://schemas.microsoft.com/office/drawing/2014/main" id="{906CBF6C-B261-684F-B9A2-444CF2901E26}"/>
              </a:ext>
            </a:extLst>
          </p:cNvPr>
          <p:cNvSpPr>
            <a:spLocks/>
          </p:cNvSpPr>
          <p:nvPr/>
        </p:nvSpPr>
        <p:spPr bwMode="auto">
          <a:xfrm>
            <a:off x="3908651"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87">
            <a:extLst>
              <a:ext uri="{FF2B5EF4-FFF2-40B4-BE49-F238E27FC236}">
                <a16:creationId xmlns:a16="http://schemas.microsoft.com/office/drawing/2014/main" id="{6B4CFA89-6CE6-894C-AD9C-62B84D4A92BC}"/>
              </a:ext>
            </a:extLst>
          </p:cNvPr>
          <p:cNvSpPr>
            <a:spLocks/>
          </p:cNvSpPr>
          <p:nvPr/>
        </p:nvSpPr>
        <p:spPr bwMode="auto">
          <a:xfrm>
            <a:off x="2390299" y="6488300"/>
            <a:ext cx="691401" cy="398573"/>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88">
            <a:extLst>
              <a:ext uri="{FF2B5EF4-FFF2-40B4-BE49-F238E27FC236}">
                <a16:creationId xmlns:a16="http://schemas.microsoft.com/office/drawing/2014/main" id="{7725C517-ED95-684F-953A-972A64ACFA2B}"/>
              </a:ext>
            </a:extLst>
          </p:cNvPr>
          <p:cNvSpPr>
            <a:spLocks/>
          </p:cNvSpPr>
          <p:nvPr/>
        </p:nvSpPr>
        <p:spPr bwMode="auto">
          <a:xfrm>
            <a:off x="3106103" y="6618446"/>
            <a:ext cx="536853" cy="268427"/>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89">
            <a:extLst>
              <a:ext uri="{FF2B5EF4-FFF2-40B4-BE49-F238E27FC236}">
                <a16:creationId xmlns:a16="http://schemas.microsoft.com/office/drawing/2014/main" id="{C82A49E6-BD67-7440-94D6-796CB7306AB7}"/>
              </a:ext>
            </a:extLst>
          </p:cNvPr>
          <p:cNvSpPr>
            <a:spLocks/>
          </p:cNvSpPr>
          <p:nvPr/>
        </p:nvSpPr>
        <p:spPr bwMode="auto">
          <a:xfrm>
            <a:off x="3211847" y="6219874"/>
            <a:ext cx="333499" cy="333500"/>
          </a:xfrm>
          <a:prstGeom prst="ellipse">
            <a:avLst/>
          </a:pr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90">
            <a:extLst>
              <a:ext uri="{FF2B5EF4-FFF2-40B4-BE49-F238E27FC236}">
                <a16:creationId xmlns:a16="http://schemas.microsoft.com/office/drawing/2014/main" id="{8BF34B31-799C-674D-BA38-4388CC85940C}"/>
              </a:ext>
            </a:extLst>
          </p:cNvPr>
          <p:cNvSpPr>
            <a:spLocks/>
          </p:cNvSpPr>
          <p:nvPr/>
        </p:nvSpPr>
        <p:spPr bwMode="auto">
          <a:xfrm>
            <a:off x="2520446" y="5878240"/>
            <a:ext cx="536853" cy="53685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9">
            <a:extLst>
              <a:ext uri="{FF2B5EF4-FFF2-40B4-BE49-F238E27FC236}">
                <a16:creationId xmlns:a16="http://schemas.microsoft.com/office/drawing/2014/main" id="{A1A25DA4-D50B-874B-BE85-4890F06316D8}"/>
              </a:ext>
            </a:extLst>
          </p:cNvPr>
          <p:cNvSpPr>
            <a:spLocks/>
          </p:cNvSpPr>
          <p:nvPr/>
        </p:nvSpPr>
        <p:spPr bwMode="auto">
          <a:xfrm>
            <a:off x="9892239" y="6198725"/>
            <a:ext cx="374499" cy="37449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0">
            <a:extLst>
              <a:ext uri="{FF2B5EF4-FFF2-40B4-BE49-F238E27FC236}">
                <a16:creationId xmlns:a16="http://schemas.microsoft.com/office/drawing/2014/main" id="{4A5CC9A7-4ED4-FB4F-BE9D-3A85BBFC22D3}"/>
              </a:ext>
            </a:extLst>
          </p:cNvPr>
          <p:cNvSpPr>
            <a:spLocks/>
          </p:cNvSpPr>
          <p:nvPr/>
        </p:nvSpPr>
        <p:spPr bwMode="auto">
          <a:xfrm>
            <a:off x="9801451" y="6624292"/>
            <a:ext cx="561749" cy="278037"/>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9">
            <a:extLst>
              <a:ext uri="{FF2B5EF4-FFF2-40B4-BE49-F238E27FC236}">
                <a16:creationId xmlns:a16="http://schemas.microsoft.com/office/drawing/2014/main" id="{1242528C-2EA0-2841-A7CE-9B291323DF07}"/>
              </a:ext>
            </a:extLst>
          </p:cNvPr>
          <p:cNvSpPr>
            <a:spLocks/>
          </p:cNvSpPr>
          <p:nvPr/>
        </p:nvSpPr>
        <p:spPr bwMode="auto">
          <a:xfrm>
            <a:off x="10643890"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20">
            <a:extLst>
              <a:ext uri="{FF2B5EF4-FFF2-40B4-BE49-F238E27FC236}">
                <a16:creationId xmlns:a16="http://schemas.microsoft.com/office/drawing/2014/main" id="{408EAD49-D4EB-3345-89B8-C745BE7BF0F0}"/>
              </a:ext>
            </a:extLst>
          </p:cNvPr>
          <p:cNvSpPr>
            <a:spLocks/>
          </p:cNvSpPr>
          <p:nvPr/>
        </p:nvSpPr>
        <p:spPr bwMode="auto">
          <a:xfrm>
            <a:off x="10512651"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9">
            <a:extLst>
              <a:ext uri="{FF2B5EF4-FFF2-40B4-BE49-F238E27FC236}">
                <a16:creationId xmlns:a16="http://schemas.microsoft.com/office/drawing/2014/main" id="{231852FE-9B9E-704C-97EC-4CE0F5F5D1DA}"/>
              </a:ext>
            </a:extLst>
          </p:cNvPr>
          <p:cNvSpPr>
            <a:spLocks/>
          </p:cNvSpPr>
          <p:nvPr/>
        </p:nvSpPr>
        <p:spPr bwMode="auto">
          <a:xfrm>
            <a:off x="1031967" y="6249559"/>
            <a:ext cx="347442" cy="347442"/>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20">
            <a:extLst>
              <a:ext uri="{FF2B5EF4-FFF2-40B4-BE49-F238E27FC236}">
                <a16:creationId xmlns:a16="http://schemas.microsoft.com/office/drawing/2014/main" id="{FEABFE3B-DD93-244F-B503-856F5B01ACAB}"/>
              </a:ext>
            </a:extLst>
          </p:cNvPr>
          <p:cNvSpPr>
            <a:spLocks/>
          </p:cNvSpPr>
          <p:nvPr/>
        </p:nvSpPr>
        <p:spPr bwMode="auto">
          <a:xfrm>
            <a:off x="947738" y="6644379"/>
            <a:ext cx="521164" cy="257950"/>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E140851D-F79B-6F4E-9524-E9430F561AB1}"/>
              </a:ext>
            </a:extLst>
          </p:cNvPr>
          <p:cNvGrpSpPr/>
          <p:nvPr/>
        </p:nvGrpSpPr>
        <p:grpSpPr>
          <a:xfrm>
            <a:off x="10083967" y="4371249"/>
            <a:ext cx="594797" cy="594798"/>
            <a:chOff x="10083967" y="4371249"/>
            <a:chExt cx="594797" cy="594798"/>
          </a:xfrm>
        </p:grpSpPr>
        <p:sp>
          <p:nvSpPr>
            <p:cNvPr id="123" name="Freeform 90">
              <a:extLst>
                <a:ext uri="{FF2B5EF4-FFF2-40B4-BE49-F238E27FC236}">
                  <a16:creationId xmlns:a16="http://schemas.microsoft.com/office/drawing/2014/main" id="{552FA28F-D506-344C-8D7F-6FB396C6C3C7}"/>
                </a:ext>
              </a:extLst>
            </p:cNvPr>
            <p:cNvSpPr>
              <a:spLocks/>
            </p:cNvSpPr>
            <p:nvPr/>
          </p:nvSpPr>
          <p:spPr bwMode="auto">
            <a:xfrm>
              <a:off x="10083967" y="437124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09">
              <a:extLst>
                <a:ext uri="{FF2B5EF4-FFF2-40B4-BE49-F238E27FC236}">
                  <a16:creationId xmlns:a16="http://schemas.microsoft.com/office/drawing/2014/main" id="{DB70ECC1-CE8F-8A47-B4E0-0E153F8EE3F7}"/>
                </a:ext>
              </a:extLst>
            </p:cNvPr>
            <p:cNvSpPr>
              <a:spLocks noChangeAspect="1"/>
            </p:cNvSpPr>
            <p:nvPr/>
          </p:nvSpPr>
          <p:spPr>
            <a:xfrm>
              <a:off x="10168324" y="4534595"/>
              <a:ext cx="389752" cy="29426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61A4B17A-8E31-D147-9025-1E439D21BB88}"/>
              </a:ext>
            </a:extLst>
          </p:cNvPr>
          <p:cNvGrpSpPr/>
          <p:nvPr/>
        </p:nvGrpSpPr>
        <p:grpSpPr>
          <a:xfrm>
            <a:off x="769301" y="4802329"/>
            <a:ext cx="594797" cy="594798"/>
            <a:chOff x="769301" y="4802329"/>
            <a:chExt cx="594797" cy="594798"/>
          </a:xfrm>
        </p:grpSpPr>
        <p:sp>
          <p:nvSpPr>
            <p:cNvPr id="116" name="Freeform 90">
              <a:extLst>
                <a:ext uri="{FF2B5EF4-FFF2-40B4-BE49-F238E27FC236}">
                  <a16:creationId xmlns:a16="http://schemas.microsoft.com/office/drawing/2014/main" id="{6F0201A7-E816-0A4A-BD63-0A2BB8AB413C}"/>
                </a:ext>
              </a:extLst>
            </p:cNvPr>
            <p:cNvSpPr>
              <a:spLocks/>
            </p:cNvSpPr>
            <p:nvPr/>
          </p:nvSpPr>
          <p:spPr bwMode="auto">
            <a:xfrm>
              <a:off x="769301" y="480232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1" name="Group 318">
              <a:extLst>
                <a:ext uri="{FF2B5EF4-FFF2-40B4-BE49-F238E27FC236}">
                  <a16:creationId xmlns:a16="http://schemas.microsoft.com/office/drawing/2014/main" id="{C4BDB2B3-ABE8-264A-9322-7A0C7D2EF251}"/>
                </a:ext>
              </a:extLst>
            </p:cNvPr>
            <p:cNvGrpSpPr>
              <a:grpSpLocks noChangeAspect="1"/>
            </p:cNvGrpSpPr>
            <p:nvPr/>
          </p:nvGrpSpPr>
          <p:grpSpPr bwMode="auto">
            <a:xfrm>
              <a:off x="931070" y="4932033"/>
              <a:ext cx="296291" cy="296291"/>
              <a:chOff x="4166" y="1450"/>
              <a:chExt cx="231" cy="231"/>
            </a:xfrm>
            <a:solidFill>
              <a:schemeClr val="tx1"/>
            </a:solidFill>
          </p:grpSpPr>
          <p:sp>
            <p:nvSpPr>
              <p:cNvPr id="112" name="Freeform 319">
                <a:extLst>
                  <a:ext uri="{FF2B5EF4-FFF2-40B4-BE49-F238E27FC236}">
                    <a16:creationId xmlns:a16="http://schemas.microsoft.com/office/drawing/2014/main" id="{8350FE1C-7398-AC4C-A866-D83381A9D3BD}"/>
                  </a:ext>
                </a:extLst>
              </p:cNvPr>
              <p:cNvSpPr>
                <a:spLocks/>
              </p:cNvSpPr>
              <p:nvPr/>
            </p:nvSpPr>
            <p:spPr bwMode="auto">
              <a:xfrm>
                <a:off x="4166" y="1471"/>
                <a:ext cx="210" cy="210"/>
              </a:xfrm>
              <a:custGeom>
                <a:avLst/>
                <a:gdLst>
                  <a:gd name="T0" fmla="*/ 0 w 267"/>
                  <a:gd name="T1" fmla="*/ 267 h 267"/>
                  <a:gd name="T2" fmla="*/ 0 w 267"/>
                  <a:gd name="T3" fmla="*/ 267 h 267"/>
                  <a:gd name="T4" fmla="*/ 267 w 267"/>
                  <a:gd name="T5" fmla="*/ 267 h 267"/>
                  <a:gd name="T6" fmla="*/ 267 w 267"/>
                  <a:gd name="T7" fmla="*/ 59 h 267"/>
                  <a:gd name="T8" fmla="*/ 105 w 267"/>
                  <a:gd name="T9" fmla="*/ 221 h 267"/>
                  <a:gd name="T10" fmla="*/ 27 w 267"/>
                  <a:gd name="T11" fmla="*/ 240 h 267"/>
                  <a:gd name="T12" fmla="*/ 46 w 267"/>
                  <a:gd name="T13" fmla="*/ 162 h 267"/>
                  <a:gd name="T14" fmla="*/ 208 w 267"/>
                  <a:gd name="T15" fmla="*/ 0 h 267"/>
                  <a:gd name="T16" fmla="*/ 0 w 267"/>
                  <a:gd name="T17" fmla="*/ 0 h 267"/>
                  <a:gd name="T18" fmla="*/ 0 w 267"/>
                  <a:gd name="T1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0" y="267"/>
                    </a:moveTo>
                    <a:lnTo>
                      <a:pt x="0" y="267"/>
                    </a:lnTo>
                    <a:lnTo>
                      <a:pt x="267" y="267"/>
                    </a:lnTo>
                    <a:lnTo>
                      <a:pt x="267" y="59"/>
                    </a:lnTo>
                    <a:lnTo>
                      <a:pt x="105" y="221"/>
                    </a:lnTo>
                    <a:lnTo>
                      <a:pt x="27" y="240"/>
                    </a:lnTo>
                    <a:lnTo>
                      <a:pt x="46" y="162"/>
                    </a:lnTo>
                    <a:lnTo>
                      <a:pt x="208" y="0"/>
                    </a:lnTo>
                    <a:lnTo>
                      <a:pt x="0" y="0"/>
                    </a:lnTo>
                    <a:lnTo>
                      <a:pt x="0" y="2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113" name="Freeform 320">
                <a:extLst>
                  <a:ext uri="{FF2B5EF4-FFF2-40B4-BE49-F238E27FC236}">
                    <a16:creationId xmlns:a16="http://schemas.microsoft.com/office/drawing/2014/main" id="{E360A569-1BA9-E445-A291-B50D2D84DE4E}"/>
                  </a:ext>
                </a:extLst>
              </p:cNvPr>
              <p:cNvSpPr>
                <a:spLocks/>
              </p:cNvSpPr>
              <p:nvPr/>
            </p:nvSpPr>
            <p:spPr bwMode="auto">
              <a:xfrm>
                <a:off x="4216" y="1450"/>
                <a:ext cx="181" cy="181"/>
              </a:xfrm>
              <a:custGeom>
                <a:avLst/>
                <a:gdLst>
                  <a:gd name="T0" fmla="*/ 28 w 230"/>
                  <a:gd name="T1" fmla="*/ 223 h 230"/>
                  <a:gd name="T2" fmla="*/ 28 w 230"/>
                  <a:gd name="T3" fmla="*/ 223 h 230"/>
                  <a:gd name="T4" fmla="*/ 225 w 230"/>
                  <a:gd name="T5" fmla="*/ 26 h 230"/>
                  <a:gd name="T6" fmla="*/ 230 w 230"/>
                  <a:gd name="T7" fmla="*/ 15 h 230"/>
                  <a:gd name="T8" fmla="*/ 225 w 230"/>
                  <a:gd name="T9" fmla="*/ 5 h 230"/>
                  <a:gd name="T10" fmla="*/ 215 w 230"/>
                  <a:gd name="T11" fmla="*/ 0 h 230"/>
                  <a:gd name="T12" fmla="*/ 204 w 230"/>
                  <a:gd name="T13" fmla="*/ 5 h 230"/>
                  <a:gd name="T14" fmla="*/ 7 w 230"/>
                  <a:gd name="T15" fmla="*/ 202 h 230"/>
                  <a:gd name="T16" fmla="*/ 0 w 230"/>
                  <a:gd name="T17" fmla="*/ 230 h 230"/>
                  <a:gd name="T18" fmla="*/ 28 w 230"/>
                  <a:gd name="T19" fmla="*/ 2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230">
                    <a:moveTo>
                      <a:pt x="28" y="223"/>
                    </a:moveTo>
                    <a:lnTo>
                      <a:pt x="28" y="223"/>
                    </a:lnTo>
                    <a:lnTo>
                      <a:pt x="225" y="26"/>
                    </a:lnTo>
                    <a:cubicBezTo>
                      <a:pt x="228" y="23"/>
                      <a:pt x="230" y="20"/>
                      <a:pt x="230" y="15"/>
                    </a:cubicBezTo>
                    <a:cubicBezTo>
                      <a:pt x="230" y="11"/>
                      <a:pt x="228" y="8"/>
                      <a:pt x="225" y="5"/>
                    </a:cubicBezTo>
                    <a:cubicBezTo>
                      <a:pt x="222" y="2"/>
                      <a:pt x="219" y="0"/>
                      <a:pt x="215" y="0"/>
                    </a:cubicBezTo>
                    <a:cubicBezTo>
                      <a:pt x="210" y="0"/>
                      <a:pt x="207" y="2"/>
                      <a:pt x="204" y="5"/>
                    </a:cubicBezTo>
                    <a:lnTo>
                      <a:pt x="7" y="202"/>
                    </a:lnTo>
                    <a:lnTo>
                      <a:pt x="0" y="230"/>
                    </a:lnTo>
                    <a:lnTo>
                      <a:pt x="28"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grpSp>
      </p:grpSp>
      <p:sp>
        <p:nvSpPr>
          <p:cNvPr id="223" name="Oval 222">
            <a:extLst>
              <a:ext uri="{FF2B5EF4-FFF2-40B4-BE49-F238E27FC236}">
                <a16:creationId xmlns:a16="http://schemas.microsoft.com/office/drawing/2014/main" id="{9D2D5AAE-E237-7842-94EA-579F554361DF}"/>
              </a:ext>
            </a:extLst>
          </p:cNvPr>
          <p:cNvSpPr/>
          <p:nvPr/>
        </p:nvSpPr>
        <p:spPr bwMode="auto">
          <a:xfrm>
            <a:off x="430814" y="19490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4" name="Oval 223">
            <a:extLst>
              <a:ext uri="{FF2B5EF4-FFF2-40B4-BE49-F238E27FC236}">
                <a16:creationId xmlns:a16="http://schemas.microsoft.com/office/drawing/2014/main" id="{26539B59-4BDE-2647-8930-4920B862FD2E}"/>
              </a:ext>
            </a:extLst>
          </p:cNvPr>
          <p:cNvSpPr/>
          <p:nvPr/>
        </p:nvSpPr>
        <p:spPr bwMode="auto">
          <a:xfrm>
            <a:off x="474319" y="23212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5" name="Oval 224">
            <a:extLst>
              <a:ext uri="{FF2B5EF4-FFF2-40B4-BE49-F238E27FC236}">
                <a16:creationId xmlns:a16="http://schemas.microsoft.com/office/drawing/2014/main" id="{835A7237-A864-414D-BA02-0043915D4BBB}"/>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6" name="Freeform: Shape 80">
            <a:extLst>
              <a:ext uri="{FF2B5EF4-FFF2-40B4-BE49-F238E27FC236}">
                <a16:creationId xmlns:a16="http://schemas.microsoft.com/office/drawing/2014/main" id="{2C510235-F4A5-464A-A4FF-CAF555B0BFC1}"/>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09" name="Rounded Rectangle 108">
            <a:extLst>
              <a:ext uri="{FF2B5EF4-FFF2-40B4-BE49-F238E27FC236}">
                <a16:creationId xmlns:a16="http://schemas.microsoft.com/office/drawing/2014/main" id="{EFF0709C-87D2-0249-811A-04F2CFED4277}"/>
              </a:ext>
            </a:extLst>
          </p:cNvPr>
          <p:cNvSpPr/>
          <p:nvPr/>
        </p:nvSpPr>
        <p:spPr bwMode="auto">
          <a:xfrm>
            <a:off x="7778362" y="1825239"/>
            <a:ext cx="3756472" cy="1624367"/>
          </a:xfrm>
          <a:prstGeom prst="roundRect">
            <a:avLst>
              <a:gd name="adj" fmla="val 7936"/>
            </a:avLst>
          </a:prstGeom>
          <a:noFill/>
          <a:ln w="25400">
            <a:solidFill>
              <a:srgbClr val="5558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8" name="Content Placeholder 2">
            <a:extLst>
              <a:ext uri="{FF2B5EF4-FFF2-40B4-BE49-F238E27FC236}">
                <a16:creationId xmlns:a16="http://schemas.microsoft.com/office/drawing/2014/main" id="{2842F88E-3BAC-7546-B199-D1CC119CA200}"/>
              </a:ext>
            </a:extLst>
          </p:cNvPr>
          <p:cNvSpPr txBox="1">
            <a:spLocks/>
          </p:cNvSpPr>
          <p:nvPr/>
        </p:nvSpPr>
        <p:spPr>
          <a:xfrm>
            <a:off x="7965419" y="2016990"/>
            <a:ext cx="3446378" cy="116754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rgbClr val="5558AF"/>
                </a:solidFill>
                <a:latin typeface="Segoe UI" panose="020B0502040204020203" pitchFamily="34" charset="0"/>
                <a:cs typeface="Segoe UI" panose="020B0502040204020203" pitchFamily="34" charset="0"/>
              </a:rPr>
              <a:t>Get caught using Teams!</a:t>
            </a:r>
          </a:p>
          <a:p>
            <a:pPr marL="0" indent="0">
              <a:lnSpc>
                <a:spcPct val="100000"/>
              </a:lnSpc>
              <a:buNone/>
            </a:pPr>
            <a:r>
              <a:rPr lang="en-US" sz="1600">
                <a:solidFill>
                  <a:srgbClr val="5558AF"/>
                </a:solidFill>
                <a:latin typeface="Segoe UI" panose="020B0502040204020203" pitchFamily="34" charset="0"/>
                <a:cs typeface="Segoe UI" panose="020B0502040204020203" pitchFamily="34" charset="0"/>
              </a:rPr>
              <a:t>Invite leaders and influencers to the adoption workspace to model a dynamic Teams experience. </a:t>
            </a:r>
          </a:p>
        </p:txBody>
      </p:sp>
      <p:grpSp>
        <p:nvGrpSpPr>
          <p:cNvPr id="2" name="Group 1">
            <a:extLst>
              <a:ext uri="{FF2B5EF4-FFF2-40B4-BE49-F238E27FC236}">
                <a16:creationId xmlns:a16="http://schemas.microsoft.com/office/drawing/2014/main" id="{26C89F1E-979A-0740-86FD-97ACCC89D730}"/>
              </a:ext>
            </a:extLst>
          </p:cNvPr>
          <p:cNvGrpSpPr/>
          <p:nvPr/>
        </p:nvGrpSpPr>
        <p:grpSpPr>
          <a:xfrm>
            <a:off x="7117407" y="4852939"/>
            <a:ext cx="624872" cy="624872"/>
            <a:chOff x="7073019" y="4808551"/>
            <a:chExt cx="713648" cy="713648"/>
          </a:xfrm>
        </p:grpSpPr>
        <p:sp>
          <p:nvSpPr>
            <p:cNvPr id="108" name="Freeform 89">
              <a:extLst>
                <a:ext uri="{FF2B5EF4-FFF2-40B4-BE49-F238E27FC236}">
                  <a16:creationId xmlns:a16="http://schemas.microsoft.com/office/drawing/2014/main" id="{6EF0B585-3A6B-C145-B2D7-CEF37D60D545}"/>
                </a:ext>
              </a:extLst>
            </p:cNvPr>
            <p:cNvSpPr>
              <a:spLocks/>
            </p:cNvSpPr>
            <p:nvPr/>
          </p:nvSpPr>
          <p:spPr bwMode="auto">
            <a:xfrm>
              <a:off x="7073019" y="4808551"/>
              <a:ext cx="713648" cy="713648"/>
            </a:xfrm>
            <a:prstGeom prst="ellipse">
              <a:avLst/>
            </a:prstGeom>
            <a:solidFill>
              <a:srgbClr val="5558AF"/>
            </a:solidFill>
            <a:ln w="508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5-Point Star 8">
              <a:extLst>
                <a:ext uri="{FF2B5EF4-FFF2-40B4-BE49-F238E27FC236}">
                  <a16:creationId xmlns:a16="http://schemas.microsoft.com/office/drawing/2014/main" id="{9E4A3DD6-71D7-2F46-BACF-3DB21757754E}"/>
                </a:ext>
              </a:extLst>
            </p:cNvPr>
            <p:cNvSpPr/>
            <p:nvPr/>
          </p:nvSpPr>
          <p:spPr bwMode="auto">
            <a:xfrm>
              <a:off x="7218247" y="4941905"/>
              <a:ext cx="423189" cy="423189"/>
            </a:xfrm>
            <a:prstGeom prst="star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00F4957-5C44-8840-AEBB-2847FEA00F52}"/>
              </a:ext>
            </a:extLst>
          </p:cNvPr>
          <p:cNvGrpSpPr/>
          <p:nvPr/>
        </p:nvGrpSpPr>
        <p:grpSpPr>
          <a:xfrm>
            <a:off x="3014203" y="4632283"/>
            <a:ext cx="720652" cy="720652"/>
            <a:chOff x="3014203" y="4632283"/>
            <a:chExt cx="720652" cy="720652"/>
          </a:xfrm>
        </p:grpSpPr>
        <p:sp>
          <p:nvSpPr>
            <p:cNvPr id="119" name="Freeform 90">
              <a:extLst>
                <a:ext uri="{FF2B5EF4-FFF2-40B4-BE49-F238E27FC236}">
                  <a16:creationId xmlns:a16="http://schemas.microsoft.com/office/drawing/2014/main" id="{45F699D7-585B-E14B-AE56-135F7451A552}"/>
                </a:ext>
              </a:extLst>
            </p:cNvPr>
            <p:cNvSpPr>
              <a:spLocks/>
            </p:cNvSpPr>
            <p:nvPr/>
          </p:nvSpPr>
          <p:spPr bwMode="auto">
            <a:xfrm>
              <a:off x="3035244" y="4681726"/>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1" name="Graphic 120">
              <a:extLst>
                <a:ext uri="{FF2B5EF4-FFF2-40B4-BE49-F238E27FC236}">
                  <a16:creationId xmlns:a16="http://schemas.microsoft.com/office/drawing/2014/main" id="{DDEEF981-5B22-1747-9BCC-43332F1C2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4203" y="4632283"/>
              <a:ext cx="720652" cy="720652"/>
            </a:xfrm>
            <a:prstGeom prst="rect">
              <a:avLst/>
            </a:prstGeom>
          </p:spPr>
        </p:pic>
      </p:grpSp>
      <p:pic>
        <p:nvPicPr>
          <p:cNvPr id="131" name="Graphic 130">
            <a:extLst>
              <a:ext uri="{FF2B5EF4-FFF2-40B4-BE49-F238E27FC236}">
                <a16:creationId xmlns:a16="http://schemas.microsoft.com/office/drawing/2014/main" id="{F8D7241B-A028-9A44-B1F7-5E66FED90F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98646" y="5911274"/>
            <a:ext cx="203558" cy="219461"/>
          </a:xfrm>
          <a:prstGeom prst="rect">
            <a:avLst/>
          </a:prstGeom>
        </p:spPr>
      </p:pic>
      <p:pic>
        <p:nvPicPr>
          <p:cNvPr id="134" name="Graphic 133">
            <a:extLst>
              <a:ext uri="{FF2B5EF4-FFF2-40B4-BE49-F238E27FC236}">
                <a16:creationId xmlns:a16="http://schemas.microsoft.com/office/drawing/2014/main" id="{15E5C64C-E8C5-1144-8EE0-C0EB52F7C3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82538" y="5911274"/>
            <a:ext cx="203558" cy="219461"/>
          </a:xfrm>
          <a:prstGeom prst="rect">
            <a:avLst/>
          </a:prstGeom>
        </p:spPr>
      </p:pic>
      <p:pic>
        <p:nvPicPr>
          <p:cNvPr id="138" name="Graphic 137">
            <a:extLst>
              <a:ext uri="{FF2B5EF4-FFF2-40B4-BE49-F238E27FC236}">
                <a16:creationId xmlns:a16="http://schemas.microsoft.com/office/drawing/2014/main" id="{5DEBEA42-8EDF-4042-9E96-E3BC84A844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977709" y="5866444"/>
            <a:ext cx="203558" cy="219461"/>
          </a:xfrm>
          <a:prstGeom prst="rect">
            <a:avLst/>
          </a:prstGeom>
        </p:spPr>
      </p:pic>
      <p:sp>
        <p:nvSpPr>
          <p:cNvPr id="141" name="Freeform 5">
            <a:extLst>
              <a:ext uri="{FF2B5EF4-FFF2-40B4-BE49-F238E27FC236}">
                <a16:creationId xmlns:a16="http://schemas.microsoft.com/office/drawing/2014/main" id="{29F01272-2D6A-EE4C-9DDF-9D8392C98711}"/>
              </a:ext>
            </a:extLst>
          </p:cNvPr>
          <p:cNvSpPr>
            <a:spLocks/>
          </p:cNvSpPr>
          <p:nvPr/>
        </p:nvSpPr>
        <p:spPr bwMode="auto">
          <a:xfrm>
            <a:off x="4165324" y="5533167"/>
            <a:ext cx="284068" cy="248559"/>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5">
            <a:extLst>
              <a:ext uri="{FF2B5EF4-FFF2-40B4-BE49-F238E27FC236}">
                <a16:creationId xmlns:a16="http://schemas.microsoft.com/office/drawing/2014/main" id="{DAB9A491-B2E0-BB45-B33C-16F0A03D1048}"/>
              </a:ext>
            </a:extLst>
          </p:cNvPr>
          <p:cNvSpPr>
            <a:spLocks/>
          </p:cNvSpPr>
          <p:nvPr/>
        </p:nvSpPr>
        <p:spPr bwMode="auto">
          <a:xfrm>
            <a:off x="10780394" y="5518505"/>
            <a:ext cx="284068" cy="248559"/>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300F4113-5B14-AB45-91F1-6BBF01EFEFF6}"/>
              </a:ext>
            </a:extLst>
          </p:cNvPr>
          <p:cNvGrpSpPr/>
          <p:nvPr/>
        </p:nvGrpSpPr>
        <p:grpSpPr>
          <a:xfrm>
            <a:off x="7522856" y="1574174"/>
            <a:ext cx="749272" cy="430887"/>
            <a:chOff x="8554099" y="1354150"/>
            <a:chExt cx="749272" cy="430887"/>
          </a:xfrm>
        </p:grpSpPr>
        <p:sp>
          <p:nvSpPr>
            <p:cNvPr id="144" name="Rounded Rectangle 143">
              <a:extLst>
                <a:ext uri="{FF2B5EF4-FFF2-40B4-BE49-F238E27FC236}">
                  <a16:creationId xmlns:a16="http://schemas.microsoft.com/office/drawing/2014/main" id="{54B16C41-BCE2-564F-B490-4E0D92268AAF}"/>
                </a:ext>
              </a:extLst>
            </p:cNvPr>
            <p:cNvSpPr/>
            <p:nvPr/>
          </p:nvSpPr>
          <p:spPr bwMode="auto">
            <a:xfrm>
              <a:off x="8554099" y="1354150"/>
              <a:ext cx="749272" cy="43088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7" name="Graphic 146">
              <a:extLst>
                <a:ext uri="{FF2B5EF4-FFF2-40B4-BE49-F238E27FC236}">
                  <a16:creationId xmlns:a16="http://schemas.microsoft.com/office/drawing/2014/main" id="{A55C201B-BC50-064C-B21E-FBF0A310AA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10690" y="1441875"/>
              <a:ext cx="236090" cy="254535"/>
            </a:xfrm>
            <a:prstGeom prst="rect">
              <a:avLst/>
            </a:prstGeom>
          </p:spPr>
        </p:pic>
      </p:grpSp>
      <p:grpSp>
        <p:nvGrpSpPr>
          <p:cNvPr id="3" name="Group 2">
            <a:extLst>
              <a:ext uri="{FF2B5EF4-FFF2-40B4-BE49-F238E27FC236}">
                <a16:creationId xmlns:a16="http://schemas.microsoft.com/office/drawing/2014/main" id="{DF76FF58-EAAB-4A43-B276-04E18ABE11D0}"/>
              </a:ext>
            </a:extLst>
          </p:cNvPr>
          <p:cNvGrpSpPr/>
          <p:nvPr/>
        </p:nvGrpSpPr>
        <p:grpSpPr>
          <a:xfrm>
            <a:off x="427980" y="1754256"/>
            <a:ext cx="6194681" cy="2246495"/>
            <a:chOff x="427980" y="1754256"/>
            <a:chExt cx="6194681" cy="2246495"/>
          </a:xfrm>
        </p:grpSpPr>
        <p:grpSp>
          <p:nvGrpSpPr>
            <p:cNvPr id="5" name="Group 4">
              <a:extLst>
                <a:ext uri="{FF2B5EF4-FFF2-40B4-BE49-F238E27FC236}">
                  <a16:creationId xmlns:a16="http://schemas.microsoft.com/office/drawing/2014/main" id="{2497E61A-10FD-744D-92B5-61717934EDF6}"/>
                </a:ext>
              </a:extLst>
            </p:cNvPr>
            <p:cNvGrpSpPr/>
            <p:nvPr/>
          </p:nvGrpSpPr>
          <p:grpSpPr>
            <a:xfrm>
              <a:off x="427980" y="1754256"/>
              <a:ext cx="6194681" cy="2246495"/>
              <a:chOff x="441128" y="1775980"/>
              <a:chExt cx="6194681" cy="2246495"/>
            </a:xfrm>
          </p:grpSpPr>
          <p:sp>
            <p:nvSpPr>
              <p:cNvPr id="115" name="Rectangle 114">
                <a:extLst>
                  <a:ext uri="{FF2B5EF4-FFF2-40B4-BE49-F238E27FC236}">
                    <a16:creationId xmlns:a16="http://schemas.microsoft.com/office/drawing/2014/main" id="{27E97D77-1731-4C35-AE9A-104521517B4A}"/>
                  </a:ext>
                </a:extLst>
              </p:cNvPr>
              <p:cNvSpPr/>
              <p:nvPr/>
            </p:nvSpPr>
            <p:spPr>
              <a:xfrm>
                <a:off x="761375" y="2919849"/>
                <a:ext cx="5492710" cy="246221"/>
              </a:xfrm>
              <a:prstGeom prst="rect">
                <a:avLst/>
              </a:prstGeom>
            </p:spPr>
            <p:txBody>
              <a:bodyPr wrap="square">
                <a:spAutoFit/>
              </a:bodyPr>
              <a:lstStyle/>
              <a:p>
                <a:pPr marL="342900" lvl="1" indent="-342900">
                  <a:buClr>
                    <a:srgbClr val="5558AF"/>
                  </a:buClr>
                </a:pPr>
                <a:r>
                  <a:rPr lang="en-US" sz="1000" dirty="0">
                    <a:solidFill>
                      <a:srgbClr val="5961C2"/>
                    </a:solidFill>
                    <a:latin typeface="Segoe UI" panose="020B0502040204020203" pitchFamily="34" charset="0"/>
                    <a:cs typeface="Segoe UI" panose="020B0502040204020203" pitchFamily="34" charset="0"/>
                  </a:rPr>
                  <a:t>Track tasks in Planner     Review adoption analytics in </a:t>
                </a:r>
                <a:r>
                  <a:rPr lang="en-US" sz="1000" dirty="0" err="1">
                    <a:solidFill>
                      <a:srgbClr val="5961C2"/>
                    </a:solidFill>
                    <a:latin typeface="Segoe UI" panose="020B0502040204020203" pitchFamily="34" charset="0"/>
                    <a:cs typeface="Segoe UI" panose="020B0502040204020203" pitchFamily="34" charset="0"/>
                  </a:rPr>
                  <a:t>PowerBI</a:t>
                </a:r>
                <a:endParaRPr lang="en-US" sz="1000" dirty="0">
                  <a:solidFill>
                    <a:srgbClr val="5961C2"/>
                  </a:solidFill>
                  <a:latin typeface="Segoe UI" panose="020B0502040204020203" pitchFamily="34" charset="0"/>
                  <a:cs typeface="Segoe UI" panose="020B0502040204020203" pitchFamily="34" charset="0"/>
                </a:endParaRPr>
              </a:p>
            </p:txBody>
          </p:sp>
          <p:cxnSp>
            <p:nvCxnSpPr>
              <p:cNvPr id="178" name="Straight Connector 177">
                <a:extLst>
                  <a:ext uri="{FF2B5EF4-FFF2-40B4-BE49-F238E27FC236}">
                    <a16:creationId xmlns:a16="http://schemas.microsoft.com/office/drawing/2014/main" id="{3A2CA60D-9B97-494A-AE4D-1EDEB5FC6252}"/>
                  </a:ext>
                </a:extLst>
              </p:cNvPr>
              <p:cNvCxnSpPr/>
              <p:nvPr/>
            </p:nvCxnSpPr>
            <p:spPr>
              <a:xfrm>
                <a:off x="2151522" y="2897940"/>
                <a:ext cx="0" cy="159129"/>
              </a:xfrm>
              <a:prstGeom prst="line">
                <a:avLst/>
              </a:prstGeom>
              <a:ln w="12700">
                <a:solidFill>
                  <a:srgbClr val="5961C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2" name="Content Placeholder 2">
                <a:extLst>
                  <a:ext uri="{FF2B5EF4-FFF2-40B4-BE49-F238E27FC236}">
                    <a16:creationId xmlns:a16="http://schemas.microsoft.com/office/drawing/2014/main" id="{E8ED4906-4A0D-1949-AB0A-A0C632DBAEF0}"/>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Appoint a Teams champion</a:t>
                </a:r>
              </a:p>
            </p:txBody>
          </p:sp>
          <p:sp>
            <p:nvSpPr>
              <p:cNvPr id="181" name="Content Placeholder 2">
                <a:extLst>
                  <a:ext uri="{FF2B5EF4-FFF2-40B4-BE49-F238E27FC236}">
                    <a16:creationId xmlns:a16="http://schemas.microsoft.com/office/drawing/2014/main" id="{0FAF3D9A-23EB-E147-94B7-EC7D71EC6CD2}"/>
                  </a:ext>
                </a:extLst>
              </p:cNvPr>
              <p:cNvSpPr txBox="1">
                <a:spLocks/>
              </p:cNvSpPr>
              <p:nvPr/>
            </p:nvSpPr>
            <p:spPr>
              <a:xfrm>
                <a:off x="761374" y="2180707"/>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dirty="0">
                    <a:solidFill>
                      <a:prstClr val="black"/>
                    </a:solidFill>
                    <a:latin typeface="Segoe UI" panose="020B0502040204020203" pitchFamily="34" charset="0"/>
                    <a:cs typeface="Segoe UI" panose="020B0502040204020203" pitchFamily="34" charset="0"/>
                  </a:rPr>
                  <a:t>Create a team to track adoption</a:t>
                </a:r>
              </a:p>
              <a:p>
                <a:pPr marL="0" indent="0">
                  <a:buClr>
                    <a:srgbClr val="5558AF"/>
                  </a:buClr>
                  <a:buNone/>
                </a:pPr>
                <a:endParaRPr lang="en-US" sz="1400" dirty="0">
                  <a:solidFill>
                    <a:prstClr val="black"/>
                  </a:solidFill>
                  <a:latin typeface="Segoe UI" panose="020B0502040204020203" pitchFamily="34" charset="0"/>
                  <a:cs typeface="Segoe UI" panose="020B0502040204020203" pitchFamily="34" charset="0"/>
                </a:endParaRPr>
              </a:p>
            </p:txBody>
          </p:sp>
          <p:sp>
            <p:nvSpPr>
              <p:cNvPr id="182" name="Content Placeholder 2">
                <a:extLst>
                  <a:ext uri="{FF2B5EF4-FFF2-40B4-BE49-F238E27FC236}">
                    <a16:creationId xmlns:a16="http://schemas.microsoft.com/office/drawing/2014/main" id="{D919A36D-40B1-A84A-9753-9D87A97FAA95}"/>
                  </a:ext>
                </a:extLst>
              </p:cNvPr>
              <p:cNvSpPr txBox="1">
                <a:spLocks/>
              </p:cNvSpPr>
              <p:nvPr/>
            </p:nvSpPr>
            <p:spPr>
              <a:xfrm>
                <a:off x="761374" y="2665924"/>
                <a:ext cx="5492711"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dirty="0">
                    <a:solidFill>
                      <a:prstClr val="black"/>
                    </a:solidFill>
                    <a:latin typeface="Segoe UI" panose="020B0502040204020203" pitchFamily="34" charset="0"/>
                    <a:cs typeface="Segoe UI" panose="020B0502040204020203" pitchFamily="34" charset="0"/>
                  </a:rPr>
                  <a:t>Add tools to track progress</a:t>
                </a:r>
              </a:p>
            </p:txBody>
          </p:sp>
          <p:sp>
            <p:nvSpPr>
              <p:cNvPr id="183" name="Content Placeholder 2">
                <a:extLst>
                  <a:ext uri="{FF2B5EF4-FFF2-40B4-BE49-F238E27FC236}">
                    <a16:creationId xmlns:a16="http://schemas.microsoft.com/office/drawing/2014/main" id="{C7E87DE9-5ECF-AA4E-A3D2-3164674B46AD}"/>
                  </a:ext>
                </a:extLst>
              </p:cNvPr>
              <p:cNvSpPr txBox="1">
                <a:spLocks/>
              </p:cNvSpPr>
              <p:nvPr/>
            </p:nvSpPr>
            <p:spPr>
              <a:xfrm>
                <a:off x="761374" y="3282001"/>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dirty="0">
                    <a:solidFill>
                      <a:prstClr val="black"/>
                    </a:solidFill>
                    <a:latin typeface="Segoe UI" panose="020B0502040204020203" pitchFamily="34" charset="0"/>
                    <a:cs typeface="Segoe UI" panose="020B0502040204020203" pitchFamily="34" charset="0"/>
                  </a:rPr>
                  <a:t>Communicate in Teams</a:t>
                </a:r>
              </a:p>
            </p:txBody>
          </p:sp>
          <p:sp>
            <p:nvSpPr>
              <p:cNvPr id="184" name="Content Placeholder 2">
                <a:extLst>
                  <a:ext uri="{FF2B5EF4-FFF2-40B4-BE49-F238E27FC236}">
                    <a16:creationId xmlns:a16="http://schemas.microsoft.com/office/drawing/2014/main" id="{815872C2-FFEB-8844-B4B8-34607882DF34}"/>
                  </a:ext>
                </a:extLst>
              </p:cNvPr>
              <p:cNvSpPr txBox="1">
                <a:spLocks/>
              </p:cNvSpPr>
              <p:nvPr/>
            </p:nvSpPr>
            <p:spPr>
              <a:xfrm>
                <a:off x="761374" y="3690477"/>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Schedule a recurring stand-up in Teams</a:t>
                </a:r>
                <a:endParaRPr lang="en-US" sz="1100">
                  <a:solidFill>
                    <a:prstClr val="black"/>
                  </a:solidFill>
                  <a:latin typeface="Segoe UI" panose="020B0502040204020203" pitchFamily="34" charset="0"/>
                  <a:cs typeface="Segoe UI" panose="020B0502040204020203" pitchFamily="34" charset="0"/>
                </a:endParaRPr>
              </a:p>
            </p:txBody>
          </p:sp>
          <p:grpSp>
            <p:nvGrpSpPr>
              <p:cNvPr id="185" name="Group 46">
                <a:extLst>
                  <a:ext uri="{FF2B5EF4-FFF2-40B4-BE49-F238E27FC236}">
                    <a16:creationId xmlns:a16="http://schemas.microsoft.com/office/drawing/2014/main" id="{8A2F9AAD-2ABA-5543-B634-3DEFE5FC386F}"/>
                  </a:ext>
                </a:extLst>
              </p:cNvPr>
              <p:cNvGrpSpPr>
                <a:grpSpLocks noChangeAspect="1"/>
              </p:cNvGrpSpPr>
              <p:nvPr/>
            </p:nvGrpSpPr>
            <p:grpSpPr bwMode="auto">
              <a:xfrm>
                <a:off x="441128" y="1789617"/>
                <a:ext cx="233574" cy="233574"/>
                <a:chOff x="2812" y="999"/>
                <a:chExt cx="312" cy="312"/>
              </a:xfrm>
              <a:solidFill>
                <a:srgbClr val="5961C2"/>
              </a:solidFill>
            </p:grpSpPr>
            <p:sp>
              <p:nvSpPr>
                <p:cNvPr id="202" name="Freeform 47">
                  <a:extLst>
                    <a:ext uri="{FF2B5EF4-FFF2-40B4-BE49-F238E27FC236}">
                      <a16:creationId xmlns:a16="http://schemas.microsoft.com/office/drawing/2014/main" id="{5D5FFA28-CD90-0F40-A7CD-225702F2F7D9}"/>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3" name="Freeform 48">
                  <a:extLst>
                    <a:ext uri="{FF2B5EF4-FFF2-40B4-BE49-F238E27FC236}">
                      <a16:creationId xmlns:a16="http://schemas.microsoft.com/office/drawing/2014/main" id="{F4CDD951-F701-5746-946C-8B2365F8852A}"/>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4" name="Freeform 49">
                  <a:extLst>
                    <a:ext uri="{FF2B5EF4-FFF2-40B4-BE49-F238E27FC236}">
                      <a16:creationId xmlns:a16="http://schemas.microsoft.com/office/drawing/2014/main" id="{F7E3EA90-7432-9F48-8D9A-14F46C49E535}"/>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86" name="Group 46">
                <a:extLst>
                  <a:ext uri="{FF2B5EF4-FFF2-40B4-BE49-F238E27FC236}">
                    <a16:creationId xmlns:a16="http://schemas.microsoft.com/office/drawing/2014/main" id="{0CF89BD7-73CA-9242-A3F8-D6C8F71AF554}"/>
                  </a:ext>
                </a:extLst>
              </p:cNvPr>
              <p:cNvGrpSpPr>
                <a:grpSpLocks noChangeAspect="1"/>
              </p:cNvGrpSpPr>
              <p:nvPr/>
            </p:nvGrpSpPr>
            <p:grpSpPr bwMode="auto">
              <a:xfrm>
                <a:off x="441128" y="2231356"/>
                <a:ext cx="233574" cy="233574"/>
                <a:chOff x="2812" y="999"/>
                <a:chExt cx="312" cy="312"/>
              </a:xfrm>
              <a:solidFill>
                <a:srgbClr val="5961C2"/>
              </a:solidFill>
            </p:grpSpPr>
            <p:sp>
              <p:nvSpPr>
                <p:cNvPr id="199" name="Freeform 47">
                  <a:extLst>
                    <a:ext uri="{FF2B5EF4-FFF2-40B4-BE49-F238E27FC236}">
                      <a16:creationId xmlns:a16="http://schemas.microsoft.com/office/drawing/2014/main" id="{3B8258AF-A73A-614F-A5D1-B219819185A7}"/>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0" name="Freeform 48">
                  <a:extLst>
                    <a:ext uri="{FF2B5EF4-FFF2-40B4-BE49-F238E27FC236}">
                      <a16:creationId xmlns:a16="http://schemas.microsoft.com/office/drawing/2014/main" id="{9CE77A0D-35EA-8D4D-A3F1-F539D6D2D371}"/>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01" name="Freeform 49">
                  <a:extLst>
                    <a:ext uri="{FF2B5EF4-FFF2-40B4-BE49-F238E27FC236}">
                      <a16:creationId xmlns:a16="http://schemas.microsoft.com/office/drawing/2014/main" id="{7A67DDD1-50C3-AB4D-BBDD-D4E81AC45FC5}"/>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87" name="Group 46">
                <a:extLst>
                  <a:ext uri="{FF2B5EF4-FFF2-40B4-BE49-F238E27FC236}">
                    <a16:creationId xmlns:a16="http://schemas.microsoft.com/office/drawing/2014/main" id="{DC99911A-BB8B-CB4B-B25B-CD7D9654A395}"/>
                  </a:ext>
                </a:extLst>
              </p:cNvPr>
              <p:cNvGrpSpPr>
                <a:grpSpLocks noChangeAspect="1"/>
              </p:cNvGrpSpPr>
              <p:nvPr/>
            </p:nvGrpSpPr>
            <p:grpSpPr bwMode="auto">
              <a:xfrm>
                <a:off x="441128" y="2645184"/>
                <a:ext cx="233574" cy="233574"/>
                <a:chOff x="2812" y="999"/>
                <a:chExt cx="312" cy="312"/>
              </a:xfrm>
              <a:solidFill>
                <a:srgbClr val="5961C2"/>
              </a:solidFill>
            </p:grpSpPr>
            <p:sp>
              <p:nvSpPr>
                <p:cNvPr id="196" name="Freeform 47">
                  <a:extLst>
                    <a:ext uri="{FF2B5EF4-FFF2-40B4-BE49-F238E27FC236}">
                      <a16:creationId xmlns:a16="http://schemas.microsoft.com/office/drawing/2014/main" id="{97DA4789-4944-3A4A-B2B2-CFCA9EB9C54C}"/>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7" name="Freeform 48">
                  <a:extLst>
                    <a:ext uri="{FF2B5EF4-FFF2-40B4-BE49-F238E27FC236}">
                      <a16:creationId xmlns:a16="http://schemas.microsoft.com/office/drawing/2014/main" id="{8664A447-9CB4-C44E-9D96-2B10A8D46B6D}"/>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8" name="Freeform 49">
                  <a:extLst>
                    <a:ext uri="{FF2B5EF4-FFF2-40B4-BE49-F238E27FC236}">
                      <a16:creationId xmlns:a16="http://schemas.microsoft.com/office/drawing/2014/main" id="{EBF028EE-8337-D54B-8FD8-293ABFF21815}"/>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88" name="Group 46">
                <a:extLst>
                  <a:ext uri="{FF2B5EF4-FFF2-40B4-BE49-F238E27FC236}">
                    <a16:creationId xmlns:a16="http://schemas.microsoft.com/office/drawing/2014/main" id="{C1083DA1-A1E7-8541-AE53-8C429AEB2BA5}"/>
                  </a:ext>
                </a:extLst>
              </p:cNvPr>
              <p:cNvGrpSpPr>
                <a:grpSpLocks noChangeAspect="1"/>
              </p:cNvGrpSpPr>
              <p:nvPr/>
            </p:nvGrpSpPr>
            <p:grpSpPr bwMode="auto">
              <a:xfrm>
                <a:off x="441128" y="3266865"/>
                <a:ext cx="233574" cy="233574"/>
                <a:chOff x="2812" y="999"/>
                <a:chExt cx="312" cy="312"/>
              </a:xfrm>
              <a:solidFill>
                <a:srgbClr val="5961C2"/>
              </a:solidFill>
            </p:grpSpPr>
            <p:sp>
              <p:nvSpPr>
                <p:cNvPr id="193" name="Freeform 47">
                  <a:extLst>
                    <a:ext uri="{FF2B5EF4-FFF2-40B4-BE49-F238E27FC236}">
                      <a16:creationId xmlns:a16="http://schemas.microsoft.com/office/drawing/2014/main" id="{3A2B91D3-A420-C445-B4EE-663CEBC527CD}"/>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4" name="Freeform 48">
                  <a:extLst>
                    <a:ext uri="{FF2B5EF4-FFF2-40B4-BE49-F238E27FC236}">
                      <a16:creationId xmlns:a16="http://schemas.microsoft.com/office/drawing/2014/main" id="{ED0D6965-2918-C74E-A8A9-8F579C2A893E}"/>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5" name="Freeform 49">
                  <a:extLst>
                    <a:ext uri="{FF2B5EF4-FFF2-40B4-BE49-F238E27FC236}">
                      <a16:creationId xmlns:a16="http://schemas.microsoft.com/office/drawing/2014/main" id="{3FFB670B-94B4-6C47-B59C-0500A4886ECD}"/>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89" name="Group 46">
                <a:extLst>
                  <a:ext uri="{FF2B5EF4-FFF2-40B4-BE49-F238E27FC236}">
                    <a16:creationId xmlns:a16="http://schemas.microsoft.com/office/drawing/2014/main" id="{6AE336F7-B559-8345-8F8B-390C8682492F}"/>
                  </a:ext>
                </a:extLst>
              </p:cNvPr>
              <p:cNvGrpSpPr>
                <a:grpSpLocks noChangeAspect="1"/>
              </p:cNvGrpSpPr>
              <p:nvPr/>
            </p:nvGrpSpPr>
            <p:grpSpPr bwMode="auto">
              <a:xfrm>
                <a:off x="441128" y="3677683"/>
                <a:ext cx="233574" cy="233574"/>
                <a:chOff x="2812" y="999"/>
                <a:chExt cx="312" cy="312"/>
              </a:xfrm>
              <a:solidFill>
                <a:srgbClr val="5961C2"/>
              </a:solidFill>
            </p:grpSpPr>
            <p:sp>
              <p:nvSpPr>
                <p:cNvPr id="190" name="Freeform 47">
                  <a:extLst>
                    <a:ext uri="{FF2B5EF4-FFF2-40B4-BE49-F238E27FC236}">
                      <a16:creationId xmlns:a16="http://schemas.microsoft.com/office/drawing/2014/main" id="{4C067DB6-D0DB-6441-9234-77767F69B602}"/>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1" name="Freeform 48">
                  <a:extLst>
                    <a:ext uri="{FF2B5EF4-FFF2-40B4-BE49-F238E27FC236}">
                      <a16:creationId xmlns:a16="http://schemas.microsoft.com/office/drawing/2014/main" id="{7E4993F7-4035-0A46-A29F-540E18820EDE}"/>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92" name="Freeform 49">
                  <a:extLst>
                    <a:ext uri="{FF2B5EF4-FFF2-40B4-BE49-F238E27FC236}">
                      <a16:creationId xmlns:a16="http://schemas.microsoft.com/office/drawing/2014/main" id="{D45862E8-68B5-2B44-88BB-F6841A960CBD}"/>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102" name="Rectangle 101">
              <a:extLst>
                <a:ext uri="{FF2B5EF4-FFF2-40B4-BE49-F238E27FC236}">
                  <a16:creationId xmlns:a16="http://schemas.microsoft.com/office/drawing/2014/main" id="{B3ED2717-C218-4375-BA23-686183F5AEFA}"/>
                </a:ext>
              </a:extLst>
            </p:cNvPr>
            <p:cNvSpPr/>
            <p:nvPr/>
          </p:nvSpPr>
          <p:spPr>
            <a:xfrm>
              <a:off x="768040" y="2378308"/>
              <a:ext cx="5492710" cy="246221"/>
            </a:xfrm>
            <a:prstGeom prst="rect">
              <a:avLst/>
            </a:prstGeom>
          </p:spPr>
          <p:txBody>
            <a:bodyPr wrap="square">
              <a:spAutoFit/>
            </a:bodyPr>
            <a:lstStyle/>
            <a:p>
              <a:pPr marL="342900" lvl="1" indent="-342900">
                <a:buClr>
                  <a:srgbClr val="5558AF"/>
                </a:buClr>
              </a:pPr>
              <a:r>
                <a:rPr lang="en-US" sz="1000" dirty="0">
                  <a:solidFill>
                    <a:srgbClr val="5961C2"/>
                  </a:solidFill>
                  <a:latin typeface="Segoe UI" panose="020B0502040204020203" pitchFamily="34" charset="0"/>
                  <a:cs typeface="Segoe UI" panose="020B0502040204020203" pitchFamily="34" charset="0"/>
                </a:rPr>
                <a:t>Use the Teams Advisor to build this team</a:t>
              </a:r>
            </a:p>
          </p:txBody>
        </p:sp>
      </p:grpSp>
    </p:spTree>
    <p:extLst>
      <p:ext uri="{BB962C8B-B14F-4D97-AF65-F5344CB8AC3E}">
        <p14:creationId xmlns:p14="http://schemas.microsoft.com/office/powerpoint/2010/main" val="1257000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500" fill="hold"/>
                                        <p:tgtEl>
                                          <p:spTgt spid="225"/>
                                        </p:tgtEl>
                                        <p:attrNameLst>
                                          <p:attrName>fillcolor</p:attrName>
                                        </p:attrNameLst>
                                      </p:cBhvr>
                                      <p:to>
                                        <a:srgbClr val="5558AF"/>
                                      </p:to>
                                    </p:animClr>
                                    <p:set>
                                      <p:cBhvr>
                                        <p:cTn id="7" dur="500" fill="hold"/>
                                        <p:tgtEl>
                                          <p:spTgt spid="225"/>
                                        </p:tgtEl>
                                        <p:attrNameLst>
                                          <p:attrName>fill.type</p:attrName>
                                        </p:attrNameLst>
                                      </p:cBhvr>
                                      <p:to>
                                        <p:strVal val="solid"/>
                                      </p:to>
                                    </p:set>
                                    <p:set>
                                      <p:cBhvr>
                                        <p:cTn id="8" dur="500" fill="hold"/>
                                        <p:tgtEl>
                                          <p:spTgt spid="225"/>
                                        </p:tgtEl>
                                        <p:attrNameLst>
                                          <p:attrName>fill.on</p:attrName>
                                        </p:attrNameLst>
                                      </p:cBhvr>
                                      <p:to>
                                        <p:strVal val="true"/>
                                      </p:to>
                                    </p:set>
                                  </p:childTnLst>
                                </p:cTn>
                              </p:par>
                              <p:par>
                                <p:cTn id="9" presetID="53" presetClass="entr" presetSubtype="16" fill="hold" grpId="0" nodeType="withEffect">
                                  <p:stCondLst>
                                    <p:cond delay="200"/>
                                  </p:stCondLst>
                                  <p:childTnLst>
                                    <p:set>
                                      <p:cBhvr>
                                        <p:cTn id="10" dur="1" fill="hold">
                                          <p:stCondLst>
                                            <p:cond delay="0"/>
                                          </p:stCondLst>
                                        </p:cTn>
                                        <p:tgtEl>
                                          <p:spTgt spid="224"/>
                                        </p:tgtEl>
                                        <p:attrNameLst>
                                          <p:attrName>style.visibility</p:attrName>
                                        </p:attrNameLst>
                                      </p:cBhvr>
                                      <p:to>
                                        <p:strVal val="visible"/>
                                      </p:to>
                                    </p:set>
                                    <p:anim calcmode="lin" valueType="num">
                                      <p:cBhvr>
                                        <p:cTn id="11" dur="500" fill="hold"/>
                                        <p:tgtEl>
                                          <p:spTgt spid="224"/>
                                        </p:tgtEl>
                                        <p:attrNameLst>
                                          <p:attrName>ppt_w</p:attrName>
                                        </p:attrNameLst>
                                      </p:cBhvr>
                                      <p:tavLst>
                                        <p:tav tm="0">
                                          <p:val>
                                            <p:fltVal val="0"/>
                                          </p:val>
                                        </p:tav>
                                        <p:tav tm="100000">
                                          <p:val>
                                            <p:strVal val="#ppt_w"/>
                                          </p:val>
                                        </p:tav>
                                      </p:tavLst>
                                    </p:anim>
                                    <p:anim calcmode="lin" valueType="num">
                                      <p:cBhvr>
                                        <p:cTn id="12" dur="500" fill="hold"/>
                                        <p:tgtEl>
                                          <p:spTgt spid="224"/>
                                        </p:tgtEl>
                                        <p:attrNameLst>
                                          <p:attrName>ppt_h</p:attrName>
                                        </p:attrNameLst>
                                      </p:cBhvr>
                                      <p:tavLst>
                                        <p:tav tm="0">
                                          <p:val>
                                            <p:fltVal val="0"/>
                                          </p:val>
                                        </p:tav>
                                        <p:tav tm="100000">
                                          <p:val>
                                            <p:strVal val="#ppt_h"/>
                                          </p:val>
                                        </p:tav>
                                      </p:tavLst>
                                    </p:anim>
                                    <p:animEffect transition="in" filter="fade">
                                      <p:cBhvr>
                                        <p:cTn id="13" dur="500"/>
                                        <p:tgtEl>
                                          <p:spTgt spid="224"/>
                                        </p:tgtEl>
                                      </p:cBhvr>
                                    </p:animEffect>
                                  </p:childTnLst>
                                </p:cTn>
                              </p:par>
                              <p:par>
                                <p:cTn id="14" presetID="53" presetClass="entr" presetSubtype="16" fill="hold" grpId="0" nodeType="withEffect">
                                  <p:stCondLst>
                                    <p:cond delay="400"/>
                                  </p:stCondLst>
                                  <p:childTnLst>
                                    <p:set>
                                      <p:cBhvr>
                                        <p:cTn id="15" dur="1" fill="hold">
                                          <p:stCondLst>
                                            <p:cond delay="0"/>
                                          </p:stCondLst>
                                        </p:cTn>
                                        <p:tgtEl>
                                          <p:spTgt spid="223"/>
                                        </p:tgtEl>
                                        <p:attrNameLst>
                                          <p:attrName>style.visibility</p:attrName>
                                        </p:attrNameLst>
                                      </p:cBhvr>
                                      <p:to>
                                        <p:strVal val="visible"/>
                                      </p:to>
                                    </p:set>
                                    <p:anim calcmode="lin" valueType="num">
                                      <p:cBhvr>
                                        <p:cTn id="16" dur="500" fill="hold"/>
                                        <p:tgtEl>
                                          <p:spTgt spid="223"/>
                                        </p:tgtEl>
                                        <p:attrNameLst>
                                          <p:attrName>ppt_w</p:attrName>
                                        </p:attrNameLst>
                                      </p:cBhvr>
                                      <p:tavLst>
                                        <p:tav tm="0">
                                          <p:val>
                                            <p:fltVal val="0"/>
                                          </p:val>
                                        </p:tav>
                                        <p:tav tm="100000">
                                          <p:val>
                                            <p:strVal val="#ppt_w"/>
                                          </p:val>
                                        </p:tav>
                                      </p:tavLst>
                                    </p:anim>
                                    <p:anim calcmode="lin" valueType="num">
                                      <p:cBhvr>
                                        <p:cTn id="17" dur="500" fill="hold"/>
                                        <p:tgtEl>
                                          <p:spTgt spid="223"/>
                                        </p:tgtEl>
                                        <p:attrNameLst>
                                          <p:attrName>ppt_h</p:attrName>
                                        </p:attrNameLst>
                                      </p:cBhvr>
                                      <p:tavLst>
                                        <p:tav tm="0">
                                          <p:val>
                                            <p:fltVal val="0"/>
                                          </p:val>
                                        </p:tav>
                                        <p:tav tm="100000">
                                          <p:val>
                                            <p:strVal val="#ppt_h"/>
                                          </p:val>
                                        </p:tav>
                                      </p:tavLst>
                                    </p:anim>
                                    <p:animEffect transition="in" filter="fade">
                                      <p:cBhvr>
                                        <p:cTn id="18" dur="500"/>
                                        <p:tgtEl>
                                          <p:spTgt spid="223"/>
                                        </p:tgtEl>
                                      </p:cBhvr>
                                    </p:animEffect>
                                  </p:childTnLst>
                                </p:cTn>
                              </p:par>
                            </p:childTnLst>
                          </p:cTn>
                        </p:par>
                        <p:par>
                          <p:cTn id="19" fill="hold">
                            <p:stCondLst>
                              <p:cond delay="900"/>
                            </p:stCondLst>
                            <p:childTnLst>
                              <p:par>
                                <p:cTn id="20" presetID="53" presetClass="entr" presetSubtype="16" fill="hold" nodeType="afterEffect">
                                  <p:stCondLst>
                                    <p:cond delay="20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1" presetClass="emph" presetSubtype="2" fill="hold" nodeType="withEffect">
                                  <p:stCondLst>
                                    <p:cond delay="0"/>
                                  </p:stCondLst>
                                  <p:childTnLst>
                                    <p:animClr clrSpc="rgb" dir="cw">
                                      <p:cBhvr>
                                        <p:cTn id="26" dur="500" fill="hold"/>
                                        <p:tgtEl>
                                          <p:spTgt spid="152"/>
                                        </p:tgtEl>
                                        <p:attrNameLst>
                                          <p:attrName>fillcolor</p:attrName>
                                        </p:attrNameLst>
                                      </p:cBhvr>
                                      <p:to>
                                        <a:srgbClr val="5558AF"/>
                                      </p:to>
                                    </p:animClr>
                                    <p:set>
                                      <p:cBhvr>
                                        <p:cTn id="27" dur="500" fill="hold"/>
                                        <p:tgtEl>
                                          <p:spTgt spid="152"/>
                                        </p:tgtEl>
                                        <p:attrNameLst>
                                          <p:attrName>fill.type</p:attrName>
                                        </p:attrNameLst>
                                      </p:cBhvr>
                                      <p:to>
                                        <p:strVal val="solid"/>
                                      </p:to>
                                    </p:set>
                                    <p:set>
                                      <p:cBhvr>
                                        <p:cTn id="28" dur="500" fill="hold"/>
                                        <p:tgtEl>
                                          <p:spTgt spid="152"/>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149"/>
                                        </p:tgtEl>
                                        <p:attrNameLst>
                                          <p:attrName>fillcolor</p:attrName>
                                        </p:attrNameLst>
                                      </p:cBhvr>
                                      <p:to>
                                        <a:srgbClr val="5558AF"/>
                                      </p:to>
                                    </p:animClr>
                                    <p:set>
                                      <p:cBhvr>
                                        <p:cTn id="31" dur="500" fill="hold"/>
                                        <p:tgtEl>
                                          <p:spTgt spid="149"/>
                                        </p:tgtEl>
                                        <p:attrNameLst>
                                          <p:attrName>fill.type</p:attrName>
                                        </p:attrNameLst>
                                      </p:cBhvr>
                                      <p:to>
                                        <p:strVal val="solid"/>
                                      </p:to>
                                    </p:set>
                                    <p:set>
                                      <p:cBhvr>
                                        <p:cTn id="32" dur="500" fill="hold"/>
                                        <p:tgtEl>
                                          <p:spTgt spid="149"/>
                                        </p:tgtEl>
                                        <p:attrNameLst>
                                          <p:attrName>fill.on</p:attrName>
                                        </p:attrNameLst>
                                      </p:cBhvr>
                                      <p:to>
                                        <p:strVal val="true"/>
                                      </p:to>
                                    </p:set>
                                  </p:childTnLst>
                                </p:cTn>
                              </p:par>
                              <p:par>
                                <p:cTn id="33" presetID="53" presetClass="entr" presetSubtype="16" fill="hold"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fltVal val="0"/>
                                          </p:val>
                                        </p:tav>
                                        <p:tav tm="100000">
                                          <p:val>
                                            <p:strVal val="#ppt_h"/>
                                          </p:val>
                                        </p:tav>
                                      </p:tavLst>
                                    </p:anim>
                                    <p:animEffect transition="in" filter="fade">
                                      <p:cBhvr>
                                        <p:cTn id="37" dur="500"/>
                                        <p:tgtEl>
                                          <p:spTgt spid="131"/>
                                        </p:tgtEl>
                                      </p:cBhvr>
                                    </p:animEffect>
                                  </p:childTnLst>
                                </p:cTn>
                              </p:par>
                              <p:par>
                                <p:cTn id="38" presetID="53" presetClass="entr" presetSubtype="16" fill="hold" nodeType="withEffect">
                                  <p:stCondLst>
                                    <p:cond delay="700"/>
                                  </p:stCondLst>
                                  <p:childTnLst>
                                    <p:set>
                                      <p:cBhvr>
                                        <p:cTn id="39" dur="1" fill="hold">
                                          <p:stCondLst>
                                            <p:cond delay="0"/>
                                          </p:stCondLst>
                                        </p:cTn>
                                        <p:tgtEl>
                                          <p:spTgt spid="134"/>
                                        </p:tgtEl>
                                        <p:attrNameLst>
                                          <p:attrName>style.visibility</p:attrName>
                                        </p:attrNameLst>
                                      </p:cBhvr>
                                      <p:to>
                                        <p:strVal val="visible"/>
                                      </p:to>
                                    </p:set>
                                    <p:anim calcmode="lin" valueType="num">
                                      <p:cBhvr>
                                        <p:cTn id="40" dur="500" fill="hold"/>
                                        <p:tgtEl>
                                          <p:spTgt spid="134"/>
                                        </p:tgtEl>
                                        <p:attrNameLst>
                                          <p:attrName>ppt_w</p:attrName>
                                        </p:attrNameLst>
                                      </p:cBhvr>
                                      <p:tavLst>
                                        <p:tav tm="0">
                                          <p:val>
                                            <p:fltVal val="0"/>
                                          </p:val>
                                        </p:tav>
                                        <p:tav tm="100000">
                                          <p:val>
                                            <p:strVal val="#ppt_w"/>
                                          </p:val>
                                        </p:tav>
                                      </p:tavLst>
                                    </p:anim>
                                    <p:anim calcmode="lin" valueType="num">
                                      <p:cBhvr>
                                        <p:cTn id="41" dur="500" fill="hold"/>
                                        <p:tgtEl>
                                          <p:spTgt spid="134"/>
                                        </p:tgtEl>
                                        <p:attrNameLst>
                                          <p:attrName>ppt_h</p:attrName>
                                        </p:attrNameLst>
                                      </p:cBhvr>
                                      <p:tavLst>
                                        <p:tav tm="0">
                                          <p:val>
                                            <p:fltVal val="0"/>
                                          </p:val>
                                        </p:tav>
                                        <p:tav tm="100000">
                                          <p:val>
                                            <p:strVal val="#ppt_h"/>
                                          </p:val>
                                        </p:tav>
                                      </p:tavLst>
                                    </p:anim>
                                    <p:animEffect transition="in" filter="fade">
                                      <p:cBhvr>
                                        <p:cTn id="42" dur="500"/>
                                        <p:tgtEl>
                                          <p:spTgt spid="134"/>
                                        </p:tgtEl>
                                      </p:cBhvr>
                                    </p:animEffect>
                                  </p:childTnLst>
                                </p:cTn>
                              </p:par>
                              <p:par>
                                <p:cTn id="43" presetID="53" presetClass="entr" presetSubtype="16" fill="hold" grpId="0" nodeType="withEffect">
                                  <p:stCondLst>
                                    <p:cond delay="700"/>
                                  </p:stCondLst>
                                  <p:childTnLst>
                                    <p:set>
                                      <p:cBhvr>
                                        <p:cTn id="44" dur="1" fill="hold">
                                          <p:stCondLst>
                                            <p:cond delay="0"/>
                                          </p:stCondLst>
                                        </p:cTn>
                                        <p:tgtEl>
                                          <p:spTgt spid="141"/>
                                        </p:tgtEl>
                                        <p:attrNameLst>
                                          <p:attrName>style.visibility</p:attrName>
                                        </p:attrNameLst>
                                      </p:cBhvr>
                                      <p:to>
                                        <p:strVal val="visible"/>
                                      </p:to>
                                    </p:set>
                                    <p:anim calcmode="lin" valueType="num">
                                      <p:cBhvr>
                                        <p:cTn id="45" dur="500" fill="hold"/>
                                        <p:tgtEl>
                                          <p:spTgt spid="141"/>
                                        </p:tgtEl>
                                        <p:attrNameLst>
                                          <p:attrName>ppt_w</p:attrName>
                                        </p:attrNameLst>
                                      </p:cBhvr>
                                      <p:tavLst>
                                        <p:tav tm="0">
                                          <p:val>
                                            <p:fltVal val="0"/>
                                          </p:val>
                                        </p:tav>
                                        <p:tav tm="100000">
                                          <p:val>
                                            <p:strVal val="#ppt_w"/>
                                          </p:val>
                                        </p:tav>
                                      </p:tavLst>
                                    </p:anim>
                                    <p:anim calcmode="lin" valueType="num">
                                      <p:cBhvr>
                                        <p:cTn id="46" dur="500" fill="hold"/>
                                        <p:tgtEl>
                                          <p:spTgt spid="141"/>
                                        </p:tgtEl>
                                        <p:attrNameLst>
                                          <p:attrName>ppt_h</p:attrName>
                                        </p:attrNameLst>
                                      </p:cBhvr>
                                      <p:tavLst>
                                        <p:tav tm="0">
                                          <p:val>
                                            <p:fltVal val="0"/>
                                          </p:val>
                                        </p:tav>
                                        <p:tav tm="100000">
                                          <p:val>
                                            <p:strVal val="#ppt_h"/>
                                          </p:val>
                                        </p:tav>
                                      </p:tavLst>
                                    </p:anim>
                                    <p:animEffect transition="in" filter="fade">
                                      <p:cBhvr>
                                        <p:cTn id="47" dur="500"/>
                                        <p:tgtEl>
                                          <p:spTgt spid="141"/>
                                        </p:tgtEl>
                                      </p:cBhvr>
                                    </p:animEffect>
                                  </p:childTnLst>
                                </p:cTn>
                              </p:par>
                              <p:par>
                                <p:cTn id="48" presetID="53" presetClass="entr" presetSubtype="16" fill="hold" nodeType="withEffect">
                                  <p:stCondLst>
                                    <p:cond delay="700"/>
                                  </p:stCondLst>
                                  <p:childTnLst>
                                    <p:set>
                                      <p:cBhvr>
                                        <p:cTn id="49" dur="1" fill="hold">
                                          <p:stCondLst>
                                            <p:cond delay="0"/>
                                          </p:stCondLst>
                                        </p:cTn>
                                        <p:tgtEl>
                                          <p:spTgt spid="138"/>
                                        </p:tgtEl>
                                        <p:attrNameLst>
                                          <p:attrName>style.visibility</p:attrName>
                                        </p:attrNameLst>
                                      </p:cBhvr>
                                      <p:to>
                                        <p:strVal val="visible"/>
                                      </p:to>
                                    </p:set>
                                    <p:anim calcmode="lin" valueType="num">
                                      <p:cBhvr>
                                        <p:cTn id="50" dur="500" fill="hold"/>
                                        <p:tgtEl>
                                          <p:spTgt spid="138"/>
                                        </p:tgtEl>
                                        <p:attrNameLst>
                                          <p:attrName>ppt_w</p:attrName>
                                        </p:attrNameLst>
                                      </p:cBhvr>
                                      <p:tavLst>
                                        <p:tav tm="0">
                                          <p:val>
                                            <p:fltVal val="0"/>
                                          </p:val>
                                        </p:tav>
                                        <p:tav tm="100000">
                                          <p:val>
                                            <p:strVal val="#ppt_w"/>
                                          </p:val>
                                        </p:tav>
                                      </p:tavLst>
                                    </p:anim>
                                    <p:anim calcmode="lin" valueType="num">
                                      <p:cBhvr>
                                        <p:cTn id="51" dur="500" fill="hold"/>
                                        <p:tgtEl>
                                          <p:spTgt spid="138"/>
                                        </p:tgtEl>
                                        <p:attrNameLst>
                                          <p:attrName>ppt_h</p:attrName>
                                        </p:attrNameLst>
                                      </p:cBhvr>
                                      <p:tavLst>
                                        <p:tav tm="0">
                                          <p:val>
                                            <p:fltVal val="0"/>
                                          </p:val>
                                        </p:tav>
                                        <p:tav tm="100000">
                                          <p:val>
                                            <p:strVal val="#ppt_h"/>
                                          </p:val>
                                        </p:tav>
                                      </p:tavLst>
                                    </p:anim>
                                    <p:animEffect transition="in" filter="fade">
                                      <p:cBhvr>
                                        <p:cTn id="52" dur="500"/>
                                        <p:tgtEl>
                                          <p:spTgt spid="138"/>
                                        </p:tgtEl>
                                      </p:cBhvr>
                                    </p:animEffect>
                                  </p:childTnLst>
                                </p:cTn>
                              </p:par>
                              <p:par>
                                <p:cTn id="53" presetID="53" presetClass="entr" presetSubtype="16" fill="hold" grpId="0" nodeType="withEffect">
                                  <p:stCondLst>
                                    <p:cond delay="70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fltVal val="0"/>
                                          </p:val>
                                        </p:tav>
                                        <p:tav tm="100000">
                                          <p:val>
                                            <p:strVal val="#ppt_h"/>
                                          </p:val>
                                        </p:tav>
                                      </p:tavLst>
                                    </p:anim>
                                    <p:animEffect transition="in" filter="fade">
                                      <p:cBhvr>
                                        <p:cTn id="57" dur="500"/>
                                        <p:tgtEl>
                                          <p:spTgt spid="142"/>
                                        </p:tgtEl>
                                      </p:cBhvr>
                                    </p:animEffect>
                                  </p:childTnLst>
                                </p:cTn>
                              </p:par>
                              <p:par>
                                <p:cTn id="58" presetID="1" presetClass="emph" presetSubtype="2" fill="hold" nodeType="withEffect">
                                  <p:stCondLst>
                                    <p:cond delay="1000"/>
                                  </p:stCondLst>
                                  <p:childTnLst>
                                    <p:animClr clrSpc="rgb" dir="cw">
                                      <p:cBhvr>
                                        <p:cTn id="59" dur="500" fill="hold"/>
                                        <p:tgtEl>
                                          <p:spTgt spid="172"/>
                                        </p:tgtEl>
                                        <p:attrNameLst>
                                          <p:attrName>fillcolor</p:attrName>
                                        </p:attrNameLst>
                                      </p:cBhvr>
                                      <p:to>
                                        <a:srgbClr val="000000"/>
                                      </p:to>
                                    </p:animClr>
                                    <p:set>
                                      <p:cBhvr>
                                        <p:cTn id="60" dur="500" fill="hold"/>
                                        <p:tgtEl>
                                          <p:spTgt spid="172"/>
                                        </p:tgtEl>
                                        <p:attrNameLst>
                                          <p:attrName>fill.type</p:attrName>
                                        </p:attrNameLst>
                                      </p:cBhvr>
                                      <p:to>
                                        <p:strVal val="solid"/>
                                      </p:to>
                                    </p:set>
                                    <p:set>
                                      <p:cBhvr>
                                        <p:cTn id="61" dur="500" fill="hold"/>
                                        <p:tgtEl>
                                          <p:spTgt spid="172"/>
                                        </p:tgtEl>
                                        <p:attrNameLst>
                                          <p:attrName>fill.on</p:attrName>
                                        </p:attrNameLst>
                                      </p:cBhvr>
                                      <p:to>
                                        <p:strVal val="true"/>
                                      </p:to>
                                    </p:set>
                                  </p:childTnLst>
                                </p:cTn>
                              </p:par>
                              <p:par>
                                <p:cTn id="62" presetID="1" presetClass="emph" presetSubtype="2" fill="hold" nodeType="withEffect">
                                  <p:stCondLst>
                                    <p:cond delay="1000"/>
                                  </p:stCondLst>
                                  <p:childTnLst>
                                    <p:animClr clrSpc="rgb" dir="cw">
                                      <p:cBhvr>
                                        <p:cTn id="63" dur="500" fill="hold"/>
                                        <p:tgtEl>
                                          <p:spTgt spid="173"/>
                                        </p:tgtEl>
                                        <p:attrNameLst>
                                          <p:attrName>fillcolor</p:attrName>
                                        </p:attrNameLst>
                                      </p:cBhvr>
                                      <p:to>
                                        <a:srgbClr val="000000"/>
                                      </p:to>
                                    </p:animClr>
                                    <p:set>
                                      <p:cBhvr>
                                        <p:cTn id="64" dur="500" fill="hold"/>
                                        <p:tgtEl>
                                          <p:spTgt spid="173"/>
                                        </p:tgtEl>
                                        <p:attrNameLst>
                                          <p:attrName>fill.type</p:attrName>
                                        </p:attrNameLst>
                                      </p:cBhvr>
                                      <p:to>
                                        <p:strVal val="solid"/>
                                      </p:to>
                                    </p:set>
                                    <p:set>
                                      <p:cBhvr>
                                        <p:cTn id="65" dur="500" fill="hold"/>
                                        <p:tgtEl>
                                          <p:spTgt spid="173"/>
                                        </p:tgtEl>
                                        <p:attrNameLst>
                                          <p:attrName>fill.on</p:attrName>
                                        </p:attrNameLst>
                                      </p:cBhvr>
                                      <p:to>
                                        <p:strVal val="true"/>
                                      </p:to>
                                    </p:set>
                                  </p:childTnLst>
                                </p:cTn>
                              </p:par>
                              <p:par>
                                <p:cTn id="66" presetID="1" presetClass="emph" presetSubtype="2" fill="hold" nodeType="withEffect">
                                  <p:stCondLst>
                                    <p:cond delay="1000"/>
                                  </p:stCondLst>
                                  <p:childTnLst>
                                    <p:animClr clrSpc="rgb" dir="cw">
                                      <p:cBhvr>
                                        <p:cTn id="67" dur="500" fill="hold"/>
                                        <p:tgtEl>
                                          <p:spTgt spid="179"/>
                                        </p:tgtEl>
                                        <p:attrNameLst>
                                          <p:attrName>fillcolor</p:attrName>
                                        </p:attrNameLst>
                                      </p:cBhvr>
                                      <p:to>
                                        <a:srgbClr val="5558AF"/>
                                      </p:to>
                                    </p:animClr>
                                    <p:set>
                                      <p:cBhvr>
                                        <p:cTn id="68" dur="500" fill="hold"/>
                                        <p:tgtEl>
                                          <p:spTgt spid="179"/>
                                        </p:tgtEl>
                                        <p:attrNameLst>
                                          <p:attrName>fill.type</p:attrName>
                                        </p:attrNameLst>
                                      </p:cBhvr>
                                      <p:to>
                                        <p:strVal val="solid"/>
                                      </p:to>
                                    </p:set>
                                    <p:set>
                                      <p:cBhvr>
                                        <p:cTn id="69" dur="500" fill="hold"/>
                                        <p:tgtEl>
                                          <p:spTgt spid="179"/>
                                        </p:tgtEl>
                                        <p:attrNameLst>
                                          <p:attrName>fill.on</p:attrName>
                                        </p:attrNameLst>
                                      </p:cBhvr>
                                      <p:to>
                                        <p:strVal val="true"/>
                                      </p:to>
                                    </p:set>
                                  </p:childTnLst>
                                </p:cTn>
                              </p:par>
                              <p:par>
                                <p:cTn id="70" presetID="1" presetClass="emph" presetSubtype="2" fill="hold" nodeType="withEffect">
                                  <p:stCondLst>
                                    <p:cond delay="1000"/>
                                  </p:stCondLst>
                                  <p:childTnLst>
                                    <p:animClr clrSpc="rgb" dir="cw">
                                      <p:cBhvr>
                                        <p:cTn id="71" dur="500" fill="hold"/>
                                        <p:tgtEl>
                                          <p:spTgt spid="180"/>
                                        </p:tgtEl>
                                        <p:attrNameLst>
                                          <p:attrName>fillcolor</p:attrName>
                                        </p:attrNameLst>
                                      </p:cBhvr>
                                      <p:to>
                                        <a:srgbClr val="5558AF"/>
                                      </p:to>
                                    </p:animClr>
                                    <p:set>
                                      <p:cBhvr>
                                        <p:cTn id="72" dur="500" fill="hold"/>
                                        <p:tgtEl>
                                          <p:spTgt spid="180"/>
                                        </p:tgtEl>
                                        <p:attrNameLst>
                                          <p:attrName>fill.type</p:attrName>
                                        </p:attrNameLst>
                                      </p:cBhvr>
                                      <p:to>
                                        <p:strVal val="solid"/>
                                      </p:to>
                                    </p:set>
                                    <p:set>
                                      <p:cBhvr>
                                        <p:cTn id="73" dur="500" fill="hold"/>
                                        <p:tgtEl>
                                          <p:spTgt spid="180"/>
                                        </p:tgtEl>
                                        <p:attrNameLst>
                                          <p:attrName>fill.on</p:attrName>
                                        </p:attrNameLst>
                                      </p:cBhvr>
                                      <p:to>
                                        <p:strVal val="true"/>
                                      </p:to>
                                    </p:set>
                                  </p:childTnLst>
                                </p:cTn>
                              </p:par>
                              <p:par>
                                <p:cTn id="74" presetID="1" presetClass="emph" presetSubtype="2" fill="hold" nodeType="withEffect">
                                  <p:stCondLst>
                                    <p:cond delay="1000"/>
                                  </p:stCondLst>
                                  <p:childTnLst>
                                    <p:animClr clrSpc="rgb" dir="cw">
                                      <p:cBhvr>
                                        <p:cTn id="75" dur="500" fill="hold"/>
                                        <p:tgtEl>
                                          <p:spTgt spid="155"/>
                                        </p:tgtEl>
                                        <p:attrNameLst>
                                          <p:attrName>fillcolor</p:attrName>
                                        </p:attrNameLst>
                                      </p:cBhvr>
                                      <p:to>
                                        <a:srgbClr val="000000"/>
                                      </p:to>
                                    </p:animClr>
                                    <p:set>
                                      <p:cBhvr>
                                        <p:cTn id="76" dur="500" fill="hold"/>
                                        <p:tgtEl>
                                          <p:spTgt spid="155"/>
                                        </p:tgtEl>
                                        <p:attrNameLst>
                                          <p:attrName>fill.type</p:attrName>
                                        </p:attrNameLst>
                                      </p:cBhvr>
                                      <p:to>
                                        <p:strVal val="solid"/>
                                      </p:to>
                                    </p:set>
                                    <p:set>
                                      <p:cBhvr>
                                        <p:cTn id="77" dur="500" fill="hold"/>
                                        <p:tgtEl>
                                          <p:spTgt spid="155"/>
                                        </p:tgtEl>
                                        <p:attrNameLst>
                                          <p:attrName>fill.on</p:attrName>
                                        </p:attrNameLst>
                                      </p:cBhvr>
                                      <p:to>
                                        <p:strVal val="true"/>
                                      </p:to>
                                    </p:set>
                                  </p:childTnLst>
                                </p:cTn>
                              </p:par>
                              <p:par>
                                <p:cTn id="78" presetID="1" presetClass="emph" presetSubtype="2" fill="hold" nodeType="withEffect">
                                  <p:stCondLst>
                                    <p:cond delay="1000"/>
                                  </p:stCondLst>
                                  <p:childTnLst>
                                    <p:animClr clrSpc="rgb" dir="cw">
                                      <p:cBhvr>
                                        <p:cTn id="79" dur="500" fill="hold"/>
                                        <p:tgtEl>
                                          <p:spTgt spid="156"/>
                                        </p:tgtEl>
                                        <p:attrNameLst>
                                          <p:attrName>fillcolor</p:attrName>
                                        </p:attrNameLst>
                                      </p:cBhvr>
                                      <p:to>
                                        <a:srgbClr val="000000"/>
                                      </p:to>
                                    </p:animClr>
                                    <p:set>
                                      <p:cBhvr>
                                        <p:cTn id="80" dur="500" fill="hold"/>
                                        <p:tgtEl>
                                          <p:spTgt spid="156"/>
                                        </p:tgtEl>
                                        <p:attrNameLst>
                                          <p:attrName>fill.type</p:attrName>
                                        </p:attrNameLst>
                                      </p:cBhvr>
                                      <p:to>
                                        <p:strVal val="solid"/>
                                      </p:to>
                                    </p:set>
                                    <p:set>
                                      <p:cBhvr>
                                        <p:cTn id="81" dur="500" fill="hold"/>
                                        <p:tgtEl>
                                          <p:spTgt spid="156"/>
                                        </p:tgtEl>
                                        <p:attrNameLst>
                                          <p:attrName>fill.on</p:attrName>
                                        </p:attrNameLst>
                                      </p:cBhvr>
                                      <p:to>
                                        <p:strVal val="true"/>
                                      </p:to>
                                    </p:set>
                                  </p:childTnLst>
                                </p:cTn>
                              </p:par>
                              <p:par>
                                <p:cTn id="82" presetID="1" presetClass="emph" presetSubtype="2" fill="hold" nodeType="withEffect">
                                  <p:stCondLst>
                                    <p:cond delay="1000"/>
                                  </p:stCondLst>
                                  <p:childTnLst>
                                    <p:animClr clrSpc="rgb" dir="cw">
                                      <p:cBhvr>
                                        <p:cTn id="83" dur="500" fill="hold"/>
                                        <p:tgtEl>
                                          <p:spTgt spid="165"/>
                                        </p:tgtEl>
                                        <p:attrNameLst>
                                          <p:attrName>fillcolor</p:attrName>
                                        </p:attrNameLst>
                                      </p:cBhvr>
                                      <p:to>
                                        <a:srgbClr val="5558AF"/>
                                      </p:to>
                                    </p:animClr>
                                    <p:set>
                                      <p:cBhvr>
                                        <p:cTn id="84" dur="500" fill="hold"/>
                                        <p:tgtEl>
                                          <p:spTgt spid="165"/>
                                        </p:tgtEl>
                                        <p:attrNameLst>
                                          <p:attrName>fill.type</p:attrName>
                                        </p:attrNameLst>
                                      </p:cBhvr>
                                      <p:to>
                                        <p:strVal val="solid"/>
                                      </p:to>
                                    </p:set>
                                    <p:set>
                                      <p:cBhvr>
                                        <p:cTn id="85" dur="500" fill="hold"/>
                                        <p:tgtEl>
                                          <p:spTgt spid="165"/>
                                        </p:tgtEl>
                                        <p:attrNameLst>
                                          <p:attrName>fill.on</p:attrName>
                                        </p:attrNameLst>
                                      </p:cBhvr>
                                      <p:to>
                                        <p:strVal val="true"/>
                                      </p:to>
                                    </p:set>
                                  </p:childTnLst>
                                </p:cTn>
                              </p:par>
                              <p:par>
                                <p:cTn id="86" presetID="1" presetClass="emph" presetSubtype="2" fill="hold" nodeType="withEffect">
                                  <p:stCondLst>
                                    <p:cond delay="1000"/>
                                  </p:stCondLst>
                                  <p:childTnLst>
                                    <p:animClr clrSpc="rgb" dir="cw">
                                      <p:cBhvr>
                                        <p:cTn id="87" dur="500" fill="hold"/>
                                        <p:tgtEl>
                                          <p:spTgt spid="166"/>
                                        </p:tgtEl>
                                        <p:attrNameLst>
                                          <p:attrName>fillcolor</p:attrName>
                                        </p:attrNameLst>
                                      </p:cBhvr>
                                      <p:to>
                                        <a:srgbClr val="5558AF"/>
                                      </p:to>
                                    </p:animClr>
                                    <p:set>
                                      <p:cBhvr>
                                        <p:cTn id="88" dur="500" fill="hold"/>
                                        <p:tgtEl>
                                          <p:spTgt spid="166"/>
                                        </p:tgtEl>
                                        <p:attrNameLst>
                                          <p:attrName>fill.type</p:attrName>
                                        </p:attrNameLst>
                                      </p:cBhvr>
                                      <p:to>
                                        <p:strVal val="solid"/>
                                      </p:to>
                                    </p:set>
                                    <p:set>
                                      <p:cBhvr>
                                        <p:cTn id="89" dur="500" fill="hold"/>
                                        <p:tgtEl>
                                          <p:spTgt spid="166"/>
                                        </p:tgtEl>
                                        <p:attrNameLst>
                                          <p:attrName>fill.on</p:attrName>
                                        </p:attrNameLst>
                                      </p:cBhvr>
                                      <p:to>
                                        <p:strVal val="true"/>
                                      </p:to>
                                    </p:set>
                                  </p:childTnLst>
                                </p:cTn>
                              </p:par>
                              <p:par>
                                <p:cTn id="90" presetID="1" presetClass="emph" presetSubtype="2" fill="hold" nodeType="withEffect">
                                  <p:stCondLst>
                                    <p:cond delay="1000"/>
                                  </p:stCondLst>
                                  <p:childTnLst>
                                    <p:animClr clrSpc="rgb" dir="cw">
                                      <p:cBhvr>
                                        <p:cTn id="91" dur="500" fill="hold"/>
                                        <p:tgtEl>
                                          <p:spTgt spid="174"/>
                                        </p:tgtEl>
                                        <p:attrNameLst>
                                          <p:attrName>fillcolor</p:attrName>
                                        </p:attrNameLst>
                                      </p:cBhvr>
                                      <p:to>
                                        <a:srgbClr val="5558AF"/>
                                      </p:to>
                                    </p:animClr>
                                    <p:set>
                                      <p:cBhvr>
                                        <p:cTn id="92" dur="500" fill="hold"/>
                                        <p:tgtEl>
                                          <p:spTgt spid="174"/>
                                        </p:tgtEl>
                                        <p:attrNameLst>
                                          <p:attrName>fill.type</p:attrName>
                                        </p:attrNameLst>
                                      </p:cBhvr>
                                      <p:to>
                                        <p:strVal val="solid"/>
                                      </p:to>
                                    </p:set>
                                    <p:set>
                                      <p:cBhvr>
                                        <p:cTn id="93" dur="500" fill="hold"/>
                                        <p:tgtEl>
                                          <p:spTgt spid="174"/>
                                        </p:tgtEl>
                                        <p:attrNameLst>
                                          <p:attrName>fill.on</p:attrName>
                                        </p:attrNameLst>
                                      </p:cBhvr>
                                      <p:to>
                                        <p:strVal val="true"/>
                                      </p:to>
                                    </p:set>
                                  </p:childTnLst>
                                </p:cTn>
                              </p:par>
                              <p:par>
                                <p:cTn id="94" presetID="1" presetClass="emph" presetSubtype="2" fill="hold" nodeType="withEffect">
                                  <p:stCondLst>
                                    <p:cond delay="1000"/>
                                  </p:stCondLst>
                                  <p:childTnLst>
                                    <p:animClr clrSpc="rgb" dir="cw">
                                      <p:cBhvr>
                                        <p:cTn id="95" dur="500" fill="hold"/>
                                        <p:tgtEl>
                                          <p:spTgt spid="175"/>
                                        </p:tgtEl>
                                        <p:attrNameLst>
                                          <p:attrName>fillcolor</p:attrName>
                                        </p:attrNameLst>
                                      </p:cBhvr>
                                      <p:to>
                                        <a:srgbClr val="5558AF"/>
                                      </p:to>
                                    </p:animClr>
                                    <p:set>
                                      <p:cBhvr>
                                        <p:cTn id="96" dur="500" fill="hold"/>
                                        <p:tgtEl>
                                          <p:spTgt spid="175"/>
                                        </p:tgtEl>
                                        <p:attrNameLst>
                                          <p:attrName>fill.type</p:attrName>
                                        </p:attrNameLst>
                                      </p:cBhvr>
                                      <p:to>
                                        <p:strVal val="solid"/>
                                      </p:to>
                                    </p:set>
                                    <p:set>
                                      <p:cBhvr>
                                        <p:cTn id="97" dur="500" fill="hold"/>
                                        <p:tgtEl>
                                          <p:spTgt spid="175"/>
                                        </p:tgtEl>
                                        <p:attrNameLst>
                                          <p:attrName>fill.on</p:attrName>
                                        </p:attrNameLst>
                                      </p:cBhvr>
                                      <p:to>
                                        <p:strVal val="true"/>
                                      </p:to>
                                    </p:set>
                                  </p:childTnLst>
                                </p:cTn>
                              </p:par>
                              <p:par>
                                <p:cTn id="98" presetID="53" presetClass="entr" presetSubtype="16" fill="hold" grpId="0" nodeType="withEffect">
                                  <p:stCondLst>
                                    <p:cond delay="1500"/>
                                  </p:stCondLst>
                                  <p:childTnLst>
                                    <p:set>
                                      <p:cBhvr>
                                        <p:cTn id="99" dur="1" fill="hold">
                                          <p:stCondLst>
                                            <p:cond delay="0"/>
                                          </p:stCondLst>
                                        </p:cTn>
                                        <p:tgtEl>
                                          <p:spTgt spid="117"/>
                                        </p:tgtEl>
                                        <p:attrNameLst>
                                          <p:attrName>style.visibility</p:attrName>
                                        </p:attrNameLst>
                                      </p:cBhvr>
                                      <p:to>
                                        <p:strVal val="visible"/>
                                      </p:to>
                                    </p:set>
                                    <p:anim calcmode="lin" valueType="num">
                                      <p:cBhvr>
                                        <p:cTn id="100" dur="500" fill="hold"/>
                                        <p:tgtEl>
                                          <p:spTgt spid="117"/>
                                        </p:tgtEl>
                                        <p:attrNameLst>
                                          <p:attrName>ppt_w</p:attrName>
                                        </p:attrNameLst>
                                      </p:cBhvr>
                                      <p:tavLst>
                                        <p:tav tm="0">
                                          <p:val>
                                            <p:fltVal val="0"/>
                                          </p:val>
                                        </p:tav>
                                        <p:tav tm="100000">
                                          <p:val>
                                            <p:strVal val="#ppt_w"/>
                                          </p:val>
                                        </p:tav>
                                      </p:tavLst>
                                    </p:anim>
                                    <p:anim calcmode="lin" valueType="num">
                                      <p:cBhvr>
                                        <p:cTn id="101" dur="500" fill="hold"/>
                                        <p:tgtEl>
                                          <p:spTgt spid="117"/>
                                        </p:tgtEl>
                                        <p:attrNameLst>
                                          <p:attrName>ppt_h</p:attrName>
                                        </p:attrNameLst>
                                      </p:cBhvr>
                                      <p:tavLst>
                                        <p:tav tm="0">
                                          <p:val>
                                            <p:fltVal val="0"/>
                                          </p:val>
                                        </p:tav>
                                        <p:tav tm="100000">
                                          <p:val>
                                            <p:strVal val="#ppt_h"/>
                                          </p:val>
                                        </p:tav>
                                      </p:tavLst>
                                    </p:anim>
                                    <p:animEffect transition="in" filter="fade">
                                      <p:cBhvr>
                                        <p:cTn id="102" dur="500"/>
                                        <p:tgtEl>
                                          <p:spTgt spid="117"/>
                                        </p:tgtEl>
                                      </p:cBhvr>
                                    </p:animEffect>
                                  </p:childTnLst>
                                </p:cTn>
                              </p:par>
                              <p:par>
                                <p:cTn id="103" presetID="53" presetClass="entr" presetSubtype="16" fill="hold" nodeType="withEffect">
                                  <p:stCondLst>
                                    <p:cond delay="150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par>
                                <p:cTn id="108" presetID="53" presetClass="entr" presetSubtype="16" fill="hold" grpId="0" nodeType="withEffect">
                                  <p:stCondLst>
                                    <p:cond delay="1500"/>
                                  </p:stCondLst>
                                  <p:childTnLst>
                                    <p:set>
                                      <p:cBhvr>
                                        <p:cTn id="109" dur="1" fill="hold">
                                          <p:stCondLst>
                                            <p:cond delay="0"/>
                                          </p:stCondLst>
                                        </p:cTn>
                                        <p:tgtEl>
                                          <p:spTgt spid="120"/>
                                        </p:tgtEl>
                                        <p:attrNameLst>
                                          <p:attrName>style.visibility</p:attrName>
                                        </p:attrNameLst>
                                      </p:cBhvr>
                                      <p:to>
                                        <p:strVal val="visible"/>
                                      </p:to>
                                    </p:set>
                                    <p:anim calcmode="lin" valueType="num">
                                      <p:cBhvr>
                                        <p:cTn id="110" dur="500" fill="hold"/>
                                        <p:tgtEl>
                                          <p:spTgt spid="120"/>
                                        </p:tgtEl>
                                        <p:attrNameLst>
                                          <p:attrName>ppt_w</p:attrName>
                                        </p:attrNameLst>
                                      </p:cBhvr>
                                      <p:tavLst>
                                        <p:tav tm="0">
                                          <p:val>
                                            <p:fltVal val="0"/>
                                          </p:val>
                                        </p:tav>
                                        <p:tav tm="100000">
                                          <p:val>
                                            <p:strVal val="#ppt_w"/>
                                          </p:val>
                                        </p:tav>
                                      </p:tavLst>
                                    </p:anim>
                                    <p:anim calcmode="lin" valueType="num">
                                      <p:cBhvr>
                                        <p:cTn id="111" dur="500" fill="hold"/>
                                        <p:tgtEl>
                                          <p:spTgt spid="120"/>
                                        </p:tgtEl>
                                        <p:attrNameLst>
                                          <p:attrName>ppt_h</p:attrName>
                                        </p:attrNameLst>
                                      </p:cBhvr>
                                      <p:tavLst>
                                        <p:tav tm="0">
                                          <p:val>
                                            <p:fltVal val="0"/>
                                          </p:val>
                                        </p:tav>
                                        <p:tav tm="100000">
                                          <p:val>
                                            <p:strVal val="#ppt_h"/>
                                          </p:val>
                                        </p:tav>
                                      </p:tavLst>
                                    </p:anim>
                                    <p:animEffect transition="in" filter="fade">
                                      <p:cBhvr>
                                        <p:cTn id="112" dur="500"/>
                                        <p:tgtEl>
                                          <p:spTgt spid="120"/>
                                        </p:tgtEl>
                                      </p:cBhvr>
                                    </p:animEffect>
                                  </p:childTnLst>
                                </p:cTn>
                              </p:par>
                              <p:par>
                                <p:cTn id="113" presetID="53" presetClass="entr" presetSubtype="16" fill="hold" nodeType="withEffect">
                                  <p:stCondLst>
                                    <p:cond delay="150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Effect transition="in" filter="fade">
                                      <p:cBhvr>
                                        <p:cTn id="117" dur="500"/>
                                        <p:tgtEl>
                                          <p:spTgt spid="17"/>
                                        </p:tgtEl>
                                      </p:cBhvr>
                                    </p:animEffect>
                                  </p:childTnLst>
                                </p:cTn>
                              </p:par>
                              <p:par>
                                <p:cTn id="118" presetID="53" presetClass="entr" presetSubtype="16" fill="hold" grpId="0" nodeType="withEffect">
                                  <p:stCondLst>
                                    <p:cond delay="1500"/>
                                  </p:stCondLst>
                                  <p:childTnLst>
                                    <p:set>
                                      <p:cBhvr>
                                        <p:cTn id="119" dur="1" fill="hold">
                                          <p:stCondLst>
                                            <p:cond delay="0"/>
                                          </p:stCondLst>
                                        </p:cTn>
                                        <p:tgtEl>
                                          <p:spTgt spid="124"/>
                                        </p:tgtEl>
                                        <p:attrNameLst>
                                          <p:attrName>style.visibility</p:attrName>
                                        </p:attrNameLst>
                                      </p:cBhvr>
                                      <p:to>
                                        <p:strVal val="visible"/>
                                      </p:to>
                                    </p:set>
                                    <p:anim calcmode="lin" valueType="num">
                                      <p:cBhvr>
                                        <p:cTn id="120" dur="500" fill="hold"/>
                                        <p:tgtEl>
                                          <p:spTgt spid="124"/>
                                        </p:tgtEl>
                                        <p:attrNameLst>
                                          <p:attrName>ppt_w</p:attrName>
                                        </p:attrNameLst>
                                      </p:cBhvr>
                                      <p:tavLst>
                                        <p:tav tm="0">
                                          <p:val>
                                            <p:fltVal val="0"/>
                                          </p:val>
                                        </p:tav>
                                        <p:tav tm="100000">
                                          <p:val>
                                            <p:strVal val="#ppt_w"/>
                                          </p:val>
                                        </p:tav>
                                      </p:tavLst>
                                    </p:anim>
                                    <p:anim calcmode="lin" valueType="num">
                                      <p:cBhvr>
                                        <p:cTn id="121" dur="500" fill="hold"/>
                                        <p:tgtEl>
                                          <p:spTgt spid="124"/>
                                        </p:tgtEl>
                                        <p:attrNameLst>
                                          <p:attrName>ppt_h</p:attrName>
                                        </p:attrNameLst>
                                      </p:cBhvr>
                                      <p:tavLst>
                                        <p:tav tm="0">
                                          <p:val>
                                            <p:fltVal val="0"/>
                                          </p:val>
                                        </p:tav>
                                        <p:tav tm="100000">
                                          <p:val>
                                            <p:strVal val="#ppt_h"/>
                                          </p:val>
                                        </p:tav>
                                      </p:tavLst>
                                    </p:anim>
                                    <p:animEffect transition="in" filter="fade">
                                      <p:cBhvr>
                                        <p:cTn id="122" dur="500"/>
                                        <p:tgtEl>
                                          <p:spTgt spid="124"/>
                                        </p:tgtEl>
                                      </p:cBhvr>
                                    </p:animEffect>
                                  </p:childTnLst>
                                </p:cTn>
                              </p:par>
                              <p:par>
                                <p:cTn id="123" presetID="8" presetClass="emph" presetSubtype="0" repeatCount="indefinite" fill="hold" grpId="1" nodeType="withEffect">
                                  <p:stCondLst>
                                    <p:cond delay="2000"/>
                                  </p:stCondLst>
                                  <p:endCondLst>
                                    <p:cond evt="onNext" delay="0">
                                      <p:tgtEl>
                                        <p:sldTgt/>
                                      </p:tgtEl>
                                    </p:cond>
                                  </p:endCondLst>
                                  <p:childTnLst>
                                    <p:animRot by="21600000">
                                      <p:cBhvr>
                                        <p:cTn id="124" dur="1500" fill="hold"/>
                                        <p:tgtEl>
                                          <p:spTgt spid="120"/>
                                        </p:tgtEl>
                                        <p:attrNameLst>
                                          <p:attrName>r</p:attrName>
                                        </p:attrNameLst>
                                      </p:cBhvr>
                                    </p:animRot>
                                  </p:childTnLst>
                                </p:cTn>
                              </p:par>
                              <p:par>
                                <p:cTn id="125" presetID="8" presetClass="emph" presetSubtype="0" repeatCount="indefinite" fill="hold" grpId="1" nodeType="withEffect">
                                  <p:stCondLst>
                                    <p:cond delay="2000"/>
                                  </p:stCondLst>
                                  <p:endCondLst>
                                    <p:cond evt="onNext" delay="0">
                                      <p:tgtEl>
                                        <p:sldTgt/>
                                      </p:tgtEl>
                                    </p:cond>
                                  </p:endCondLst>
                                  <p:childTnLst>
                                    <p:animRot by="21600000">
                                      <p:cBhvr>
                                        <p:cTn id="126" dur="1500" fill="hold"/>
                                        <p:tgtEl>
                                          <p:spTgt spid="117"/>
                                        </p:tgtEl>
                                        <p:attrNameLst>
                                          <p:attrName>r</p:attrName>
                                        </p:attrNameLst>
                                      </p:cBhvr>
                                    </p:animRot>
                                  </p:childTnLst>
                                </p:cTn>
                              </p:par>
                              <p:par>
                                <p:cTn id="127" presetID="8" presetClass="emph" presetSubtype="0" repeatCount="indefinite" fill="hold" grpId="1" nodeType="withEffect">
                                  <p:stCondLst>
                                    <p:cond delay="2000"/>
                                  </p:stCondLst>
                                  <p:endCondLst>
                                    <p:cond evt="onNext" delay="0">
                                      <p:tgtEl>
                                        <p:sldTgt/>
                                      </p:tgtEl>
                                    </p:cond>
                                  </p:endCondLst>
                                  <p:childTnLst>
                                    <p:animRot by="21600000">
                                      <p:cBhvr>
                                        <p:cTn id="128" dur="1500" fill="hold"/>
                                        <p:tgtEl>
                                          <p:spTgt spid="124"/>
                                        </p:tgtEl>
                                        <p:attrNameLst>
                                          <p:attrName>r</p:attrName>
                                        </p:attrNameLst>
                                      </p:cBhvr>
                                    </p:animRot>
                                  </p:childTnLst>
                                </p:cTn>
                              </p:par>
                              <p:par>
                                <p:cTn id="129" presetID="53" presetClass="entr" presetSubtype="16" fill="hold" nodeType="withEffect">
                                  <p:stCondLst>
                                    <p:cond delay="1500"/>
                                  </p:stCondLst>
                                  <p:childTnLst>
                                    <p:set>
                                      <p:cBhvr>
                                        <p:cTn id="130" dur="1" fill="hold">
                                          <p:stCondLst>
                                            <p:cond delay="0"/>
                                          </p:stCondLst>
                                        </p:cTn>
                                        <p:tgtEl>
                                          <p:spTgt spid="18"/>
                                        </p:tgtEl>
                                        <p:attrNameLst>
                                          <p:attrName>style.visibility</p:attrName>
                                        </p:attrNameLst>
                                      </p:cBhvr>
                                      <p:to>
                                        <p:strVal val="visible"/>
                                      </p:to>
                                    </p:set>
                                    <p:anim calcmode="lin" valueType="num">
                                      <p:cBhvr>
                                        <p:cTn id="131" dur="500" fill="hold"/>
                                        <p:tgtEl>
                                          <p:spTgt spid="18"/>
                                        </p:tgtEl>
                                        <p:attrNameLst>
                                          <p:attrName>ppt_w</p:attrName>
                                        </p:attrNameLst>
                                      </p:cBhvr>
                                      <p:tavLst>
                                        <p:tav tm="0">
                                          <p:val>
                                            <p:fltVal val="0"/>
                                          </p:val>
                                        </p:tav>
                                        <p:tav tm="100000">
                                          <p:val>
                                            <p:strVal val="#ppt_w"/>
                                          </p:val>
                                        </p:tav>
                                      </p:tavLst>
                                    </p:anim>
                                    <p:anim calcmode="lin" valueType="num">
                                      <p:cBhvr>
                                        <p:cTn id="132" dur="500" fill="hold"/>
                                        <p:tgtEl>
                                          <p:spTgt spid="18"/>
                                        </p:tgtEl>
                                        <p:attrNameLst>
                                          <p:attrName>ppt_h</p:attrName>
                                        </p:attrNameLst>
                                      </p:cBhvr>
                                      <p:tavLst>
                                        <p:tav tm="0">
                                          <p:val>
                                            <p:fltVal val="0"/>
                                          </p:val>
                                        </p:tav>
                                        <p:tav tm="100000">
                                          <p:val>
                                            <p:strVal val="#ppt_h"/>
                                          </p:val>
                                        </p:tav>
                                      </p:tavLst>
                                    </p:anim>
                                    <p:animEffect transition="in" filter="fade">
                                      <p:cBhvr>
                                        <p:cTn id="133" dur="500"/>
                                        <p:tgtEl>
                                          <p:spTgt spid="18"/>
                                        </p:tgtEl>
                                      </p:cBhvr>
                                    </p:animEffect>
                                  </p:childTnLst>
                                </p:cTn>
                              </p:par>
                            </p:childTnLst>
                          </p:cTn>
                        </p:par>
                        <p:par>
                          <p:cTn id="134" fill="hold">
                            <p:stCondLst>
                              <p:cond delay="4400"/>
                            </p:stCondLst>
                            <p:childTnLst>
                              <p:par>
                                <p:cTn id="135" presetID="21" presetClass="entr" presetSubtype="1" fill="hold" grpId="0" nodeType="afterEffect">
                                  <p:stCondLst>
                                    <p:cond delay="0"/>
                                  </p:stCondLst>
                                  <p:childTnLst>
                                    <p:set>
                                      <p:cBhvr>
                                        <p:cTn id="136" dur="1" fill="hold">
                                          <p:stCondLst>
                                            <p:cond delay="0"/>
                                          </p:stCondLst>
                                        </p:cTn>
                                        <p:tgtEl>
                                          <p:spTgt spid="109"/>
                                        </p:tgtEl>
                                        <p:attrNameLst>
                                          <p:attrName>style.visibility</p:attrName>
                                        </p:attrNameLst>
                                      </p:cBhvr>
                                      <p:to>
                                        <p:strVal val="visible"/>
                                      </p:to>
                                    </p:set>
                                    <p:animEffect transition="in" filter="wheel(1)">
                                      <p:cBhvr>
                                        <p:cTn id="137" dur="1000"/>
                                        <p:tgtEl>
                                          <p:spTgt spid="109"/>
                                        </p:tgtEl>
                                      </p:cBhvr>
                                    </p:animEffect>
                                  </p:childTnLst>
                                </p:cTn>
                              </p:par>
                              <p:par>
                                <p:cTn id="138" presetID="22" presetClass="entr" presetSubtype="8" fill="hold" grpId="0" nodeType="withEffect">
                                  <p:stCondLst>
                                    <p:cond delay="0"/>
                                  </p:stCondLst>
                                  <p:iterate type="wd">
                                    <p:tmPct val="10000"/>
                                  </p:iterate>
                                  <p:childTnLst>
                                    <p:set>
                                      <p:cBhvr>
                                        <p:cTn id="139" dur="1" fill="hold">
                                          <p:stCondLst>
                                            <p:cond delay="0"/>
                                          </p:stCondLst>
                                        </p:cTn>
                                        <p:tgtEl>
                                          <p:spTgt spid="118"/>
                                        </p:tgtEl>
                                        <p:attrNameLst>
                                          <p:attrName>style.visibility</p:attrName>
                                        </p:attrNameLst>
                                      </p:cBhvr>
                                      <p:to>
                                        <p:strVal val="visible"/>
                                      </p:to>
                                    </p:set>
                                    <p:animEffect transition="in" filter="wipe(left)">
                                      <p:cBhvr>
                                        <p:cTn id="140" dur="500"/>
                                        <p:tgtEl>
                                          <p:spTgt spid="118"/>
                                        </p:tgtEl>
                                      </p:cBhvr>
                                    </p:animEffect>
                                  </p:childTnLst>
                                </p:cTn>
                              </p:par>
                            </p:childTnLst>
                          </p:cTn>
                        </p:par>
                        <p:par>
                          <p:cTn id="141" fill="hold">
                            <p:stCondLst>
                              <p:cond delay="5850"/>
                            </p:stCondLst>
                            <p:childTnLst>
                              <p:par>
                                <p:cTn id="142" presetID="31" presetClass="entr" presetSubtype="0" fill="hold" nodeType="afterEffect">
                                  <p:stCondLst>
                                    <p:cond delay="0"/>
                                  </p:stCondLst>
                                  <p:childTnLst>
                                    <p:set>
                                      <p:cBhvr>
                                        <p:cTn id="143" dur="1" fill="hold">
                                          <p:stCondLst>
                                            <p:cond delay="0"/>
                                          </p:stCondLst>
                                        </p:cTn>
                                        <p:tgtEl>
                                          <p:spTgt spid="19"/>
                                        </p:tgtEl>
                                        <p:attrNameLst>
                                          <p:attrName>style.visibility</p:attrName>
                                        </p:attrNameLst>
                                      </p:cBhvr>
                                      <p:to>
                                        <p:strVal val="visible"/>
                                      </p:to>
                                    </p:set>
                                    <p:anim calcmode="lin" valueType="num">
                                      <p:cBhvr>
                                        <p:cTn id="144" dur="500" fill="hold"/>
                                        <p:tgtEl>
                                          <p:spTgt spid="19"/>
                                        </p:tgtEl>
                                        <p:attrNameLst>
                                          <p:attrName>ppt_w</p:attrName>
                                        </p:attrNameLst>
                                      </p:cBhvr>
                                      <p:tavLst>
                                        <p:tav tm="0">
                                          <p:val>
                                            <p:fltVal val="0"/>
                                          </p:val>
                                        </p:tav>
                                        <p:tav tm="100000">
                                          <p:val>
                                            <p:strVal val="#ppt_w"/>
                                          </p:val>
                                        </p:tav>
                                      </p:tavLst>
                                    </p:anim>
                                    <p:anim calcmode="lin" valueType="num">
                                      <p:cBhvr>
                                        <p:cTn id="145" dur="500" fill="hold"/>
                                        <p:tgtEl>
                                          <p:spTgt spid="19"/>
                                        </p:tgtEl>
                                        <p:attrNameLst>
                                          <p:attrName>ppt_h</p:attrName>
                                        </p:attrNameLst>
                                      </p:cBhvr>
                                      <p:tavLst>
                                        <p:tav tm="0">
                                          <p:val>
                                            <p:fltVal val="0"/>
                                          </p:val>
                                        </p:tav>
                                        <p:tav tm="100000">
                                          <p:val>
                                            <p:strVal val="#ppt_h"/>
                                          </p:val>
                                        </p:tav>
                                      </p:tavLst>
                                    </p:anim>
                                    <p:anim calcmode="lin" valueType="num">
                                      <p:cBhvr>
                                        <p:cTn id="146" dur="500" fill="hold"/>
                                        <p:tgtEl>
                                          <p:spTgt spid="19"/>
                                        </p:tgtEl>
                                        <p:attrNameLst>
                                          <p:attrName>style.rotation</p:attrName>
                                        </p:attrNameLst>
                                      </p:cBhvr>
                                      <p:tavLst>
                                        <p:tav tm="0">
                                          <p:val>
                                            <p:fltVal val="90"/>
                                          </p:val>
                                        </p:tav>
                                        <p:tav tm="100000">
                                          <p:val>
                                            <p:fltVal val="0"/>
                                          </p:val>
                                        </p:tav>
                                      </p:tavLst>
                                    </p:anim>
                                    <p:animEffect transition="in" filter="fade">
                                      <p:cBhvr>
                                        <p:cTn id="1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120" grpId="0" animBg="1"/>
      <p:bldP spid="120" grpId="1" animBg="1"/>
      <p:bldP spid="117" grpId="0" animBg="1"/>
      <p:bldP spid="117" grpId="1" animBg="1"/>
      <p:bldP spid="223" grpId="0" animBg="1"/>
      <p:bldP spid="224" grpId="0" animBg="1"/>
      <p:bldP spid="109" grpId="0" animBg="1"/>
      <p:bldP spid="118" grpId="0"/>
      <p:bldP spid="141" grpId="0" animBg="1"/>
      <p:bldP spid="1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Oval 206">
            <a:extLst>
              <a:ext uri="{FF2B5EF4-FFF2-40B4-BE49-F238E27FC236}">
                <a16:creationId xmlns:a16="http://schemas.microsoft.com/office/drawing/2014/main" id="{96B1A7B3-A81E-9F45-9E2D-43E1220EC49F}"/>
              </a:ext>
            </a:extLst>
          </p:cNvPr>
          <p:cNvSpPr/>
          <p:nvPr/>
        </p:nvSpPr>
        <p:spPr bwMode="auto">
          <a:xfrm>
            <a:off x="1276342" y="19490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08" name="Oval 207">
            <a:extLst>
              <a:ext uri="{FF2B5EF4-FFF2-40B4-BE49-F238E27FC236}">
                <a16:creationId xmlns:a16="http://schemas.microsoft.com/office/drawing/2014/main" id="{CE324BF1-2332-414B-BA5F-5E78B6A2B94D}"/>
              </a:ext>
            </a:extLst>
          </p:cNvPr>
          <p:cNvSpPr/>
          <p:nvPr/>
        </p:nvSpPr>
        <p:spPr bwMode="auto">
          <a:xfrm>
            <a:off x="1319847" y="23212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77" name="Graphic 176">
            <a:extLst>
              <a:ext uri="{FF2B5EF4-FFF2-40B4-BE49-F238E27FC236}">
                <a16:creationId xmlns:a16="http://schemas.microsoft.com/office/drawing/2014/main" id="{D16ECF32-4326-8644-9949-539C743C3B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353590" y="5987877"/>
            <a:ext cx="61454" cy="66256"/>
          </a:xfrm>
          <a:prstGeom prst="rect">
            <a:avLst/>
          </a:prstGeom>
        </p:spPr>
      </p:pic>
      <p:pic>
        <p:nvPicPr>
          <p:cNvPr id="179" name="Graphic 178">
            <a:extLst>
              <a:ext uri="{FF2B5EF4-FFF2-40B4-BE49-F238E27FC236}">
                <a16:creationId xmlns:a16="http://schemas.microsoft.com/office/drawing/2014/main" id="{8340F447-E2F8-1C4E-9952-5AC239FB9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048761" y="5943047"/>
            <a:ext cx="61454" cy="66256"/>
          </a:xfrm>
          <a:prstGeom prst="rect">
            <a:avLst/>
          </a:prstGeom>
        </p:spPr>
      </p:pic>
      <p:sp>
        <p:nvSpPr>
          <p:cNvPr id="181" name="Freeform 5">
            <a:extLst>
              <a:ext uri="{FF2B5EF4-FFF2-40B4-BE49-F238E27FC236}">
                <a16:creationId xmlns:a16="http://schemas.microsoft.com/office/drawing/2014/main" id="{B5FD8AED-EFB7-BA45-9691-DBE2CB438378}"/>
              </a:ext>
            </a:extLst>
          </p:cNvPr>
          <p:cNvSpPr>
            <a:spLocks/>
          </p:cNvSpPr>
          <p:nvPr/>
        </p:nvSpPr>
        <p:spPr bwMode="auto">
          <a:xfrm>
            <a:off x="4264478" y="5619927"/>
            <a:ext cx="85760" cy="75040"/>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5">
            <a:extLst>
              <a:ext uri="{FF2B5EF4-FFF2-40B4-BE49-F238E27FC236}">
                <a16:creationId xmlns:a16="http://schemas.microsoft.com/office/drawing/2014/main" id="{CE6233BE-F4D4-5D4F-91DC-477D67EF93F2}"/>
              </a:ext>
            </a:extLst>
          </p:cNvPr>
          <p:cNvSpPr>
            <a:spLocks/>
          </p:cNvSpPr>
          <p:nvPr/>
        </p:nvSpPr>
        <p:spPr bwMode="auto">
          <a:xfrm>
            <a:off x="10879548" y="5605265"/>
            <a:ext cx="85760" cy="75040"/>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Title 3">
            <a:extLst>
              <a:ext uri="{FF2B5EF4-FFF2-40B4-BE49-F238E27FC236}">
                <a16:creationId xmlns:a16="http://schemas.microsoft.com/office/drawing/2014/main" id="{26F01499-44E1-114A-AD22-D3061B91F3CC}"/>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Deliver chat and meeting capabilities</a:t>
            </a:r>
          </a:p>
        </p:txBody>
      </p:sp>
      <p:grpSp>
        <p:nvGrpSpPr>
          <p:cNvPr id="18" name="Group 17">
            <a:extLst>
              <a:ext uri="{FF2B5EF4-FFF2-40B4-BE49-F238E27FC236}">
                <a16:creationId xmlns:a16="http://schemas.microsoft.com/office/drawing/2014/main" id="{58C77D5F-30E7-344C-B182-40921AF61763}"/>
              </a:ext>
            </a:extLst>
          </p:cNvPr>
          <p:cNvGrpSpPr/>
          <p:nvPr/>
        </p:nvGrpSpPr>
        <p:grpSpPr>
          <a:xfrm>
            <a:off x="1354764" y="271588"/>
            <a:ext cx="295169" cy="295169"/>
            <a:chOff x="1354764" y="271588"/>
            <a:chExt cx="295169" cy="295169"/>
          </a:xfrm>
        </p:grpSpPr>
        <p:sp>
          <p:nvSpPr>
            <p:cNvPr id="37" name="Oval 36">
              <a:extLst>
                <a:ext uri="{FF2B5EF4-FFF2-40B4-BE49-F238E27FC236}">
                  <a16:creationId xmlns:a16="http://schemas.microsoft.com/office/drawing/2014/main" id="{CCE0456B-D6CC-7B48-A21F-8C10FE14F78E}"/>
                </a:ext>
              </a:extLst>
            </p:cNvPr>
            <p:cNvSpPr/>
            <p:nvPr/>
          </p:nvSpPr>
          <p:spPr bwMode="auto">
            <a:xfrm>
              <a:off x="1354764" y="271588"/>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139">
              <a:extLst>
                <a:ext uri="{FF2B5EF4-FFF2-40B4-BE49-F238E27FC236}">
                  <a16:creationId xmlns:a16="http://schemas.microsoft.com/office/drawing/2014/main" id="{55E9D67A-880C-C34F-A4FB-860CDD296DD0}"/>
                </a:ext>
              </a:extLst>
            </p:cNvPr>
            <p:cNvGrpSpPr>
              <a:grpSpLocks noChangeAspect="1"/>
            </p:cNvGrpSpPr>
            <p:nvPr/>
          </p:nvGrpSpPr>
          <p:grpSpPr bwMode="auto">
            <a:xfrm>
              <a:off x="1436342" y="366165"/>
              <a:ext cx="139790" cy="129200"/>
              <a:chOff x="6739" y="2085"/>
              <a:chExt cx="264" cy="244"/>
            </a:xfrm>
          </p:grpSpPr>
          <p:sp>
            <p:nvSpPr>
              <p:cNvPr id="51" name="Freeform 140">
                <a:extLst>
                  <a:ext uri="{FF2B5EF4-FFF2-40B4-BE49-F238E27FC236}">
                    <a16:creationId xmlns:a16="http://schemas.microsoft.com/office/drawing/2014/main" id="{DB2A5529-EC92-0649-A969-0F2EAB1D7E03}"/>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41">
                <a:extLst>
                  <a:ext uri="{FF2B5EF4-FFF2-40B4-BE49-F238E27FC236}">
                    <a16:creationId xmlns:a16="http://schemas.microsoft.com/office/drawing/2014/main" id="{300837F2-3C76-494E-AC8A-5C1A41B5015D}"/>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42">
                <a:extLst>
                  <a:ext uri="{FF2B5EF4-FFF2-40B4-BE49-F238E27FC236}">
                    <a16:creationId xmlns:a16="http://schemas.microsoft.com/office/drawing/2014/main" id="{49118025-DAF6-FE4D-BE67-D651B796BCDB}"/>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43">
                <a:extLst>
                  <a:ext uri="{FF2B5EF4-FFF2-40B4-BE49-F238E27FC236}">
                    <a16:creationId xmlns:a16="http://schemas.microsoft.com/office/drawing/2014/main" id="{74CA6249-706A-3142-A790-823C17397383}"/>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1" name="Freeform 87">
            <a:extLst>
              <a:ext uri="{FF2B5EF4-FFF2-40B4-BE49-F238E27FC236}">
                <a16:creationId xmlns:a16="http://schemas.microsoft.com/office/drawing/2014/main" id="{B9C99A4E-192C-BE4C-9258-CE0A2D41C1A9}"/>
              </a:ext>
            </a:extLst>
          </p:cNvPr>
          <p:cNvSpPr>
            <a:spLocks/>
          </p:cNvSpPr>
          <p:nvPr/>
        </p:nvSpPr>
        <p:spPr bwMode="auto">
          <a:xfrm>
            <a:off x="6353652" y="6239360"/>
            <a:ext cx="1129344" cy="651034"/>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88">
            <a:extLst>
              <a:ext uri="{FF2B5EF4-FFF2-40B4-BE49-F238E27FC236}">
                <a16:creationId xmlns:a16="http://schemas.microsoft.com/office/drawing/2014/main" id="{958CB8D9-9107-3943-B9AD-FD9759D99477}"/>
              </a:ext>
            </a:extLst>
          </p:cNvPr>
          <p:cNvSpPr>
            <a:spLocks/>
          </p:cNvSpPr>
          <p:nvPr/>
        </p:nvSpPr>
        <p:spPr bwMode="auto">
          <a:xfrm>
            <a:off x="7522856" y="6451943"/>
            <a:ext cx="876902" cy="438451"/>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89">
            <a:extLst>
              <a:ext uri="{FF2B5EF4-FFF2-40B4-BE49-F238E27FC236}">
                <a16:creationId xmlns:a16="http://schemas.microsoft.com/office/drawing/2014/main" id="{EE2D647C-F0AA-0A4A-A04F-6BA41530DFCC}"/>
              </a:ext>
            </a:extLst>
          </p:cNvPr>
          <p:cNvSpPr>
            <a:spLocks/>
          </p:cNvSpPr>
          <p:nvPr/>
        </p:nvSpPr>
        <p:spPr bwMode="auto">
          <a:xfrm>
            <a:off x="7695579" y="5800909"/>
            <a:ext cx="544742" cy="544743"/>
          </a:xfrm>
          <a:prstGeom prst="ellipse">
            <a:avLst/>
          </a:pr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90">
            <a:extLst>
              <a:ext uri="{FF2B5EF4-FFF2-40B4-BE49-F238E27FC236}">
                <a16:creationId xmlns:a16="http://schemas.microsoft.com/office/drawing/2014/main" id="{8667FD5B-89E2-AB4D-90D2-6E457E936F6B}"/>
              </a:ext>
            </a:extLst>
          </p:cNvPr>
          <p:cNvSpPr>
            <a:spLocks/>
          </p:cNvSpPr>
          <p:nvPr/>
        </p:nvSpPr>
        <p:spPr bwMode="auto">
          <a:xfrm>
            <a:off x="6566235" y="5242880"/>
            <a:ext cx="876902" cy="87690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9">
            <a:extLst>
              <a:ext uri="{FF2B5EF4-FFF2-40B4-BE49-F238E27FC236}">
                <a16:creationId xmlns:a16="http://schemas.microsoft.com/office/drawing/2014/main" id="{BD37C623-69E5-7E44-9631-70AF110B9FAF}"/>
              </a:ext>
            </a:extLst>
          </p:cNvPr>
          <p:cNvSpPr>
            <a:spLocks/>
          </p:cNvSpPr>
          <p:nvPr/>
        </p:nvSpPr>
        <p:spPr bwMode="auto">
          <a:xfrm>
            <a:off x="5557258"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0">
            <a:extLst>
              <a:ext uri="{FF2B5EF4-FFF2-40B4-BE49-F238E27FC236}">
                <a16:creationId xmlns:a16="http://schemas.microsoft.com/office/drawing/2014/main" id="{F27C2AC5-5D90-AD4D-8C92-3FE593C80649}"/>
              </a:ext>
            </a:extLst>
          </p:cNvPr>
          <p:cNvSpPr>
            <a:spLocks/>
          </p:cNvSpPr>
          <p:nvPr/>
        </p:nvSpPr>
        <p:spPr bwMode="auto">
          <a:xfrm>
            <a:off x="5426019"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7">
            <a:extLst>
              <a:ext uri="{FF2B5EF4-FFF2-40B4-BE49-F238E27FC236}">
                <a16:creationId xmlns:a16="http://schemas.microsoft.com/office/drawing/2014/main" id="{23B08B4B-500E-3844-8706-B12BB0427007}"/>
              </a:ext>
            </a:extLst>
          </p:cNvPr>
          <p:cNvSpPr>
            <a:spLocks/>
          </p:cNvSpPr>
          <p:nvPr/>
        </p:nvSpPr>
        <p:spPr bwMode="auto">
          <a:xfrm>
            <a:off x="1533686" y="6488300"/>
            <a:ext cx="691401" cy="398573"/>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1E0BBD32-FE34-5746-B486-9AA57AC3AFE0}"/>
              </a:ext>
            </a:extLst>
          </p:cNvPr>
          <p:cNvSpPr>
            <a:spLocks/>
          </p:cNvSpPr>
          <p:nvPr/>
        </p:nvSpPr>
        <p:spPr bwMode="auto">
          <a:xfrm>
            <a:off x="2249490" y="6618446"/>
            <a:ext cx="536853" cy="268427"/>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9">
            <a:extLst>
              <a:ext uri="{FF2B5EF4-FFF2-40B4-BE49-F238E27FC236}">
                <a16:creationId xmlns:a16="http://schemas.microsoft.com/office/drawing/2014/main" id="{4150D4A2-BA63-FB49-9E3C-650390ED4E65}"/>
              </a:ext>
            </a:extLst>
          </p:cNvPr>
          <p:cNvSpPr>
            <a:spLocks/>
          </p:cNvSpPr>
          <p:nvPr/>
        </p:nvSpPr>
        <p:spPr bwMode="auto">
          <a:xfrm>
            <a:off x="2355234" y="6219874"/>
            <a:ext cx="333499" cy="333500"/>
          </a:xfrm>
          <a:prstGeom prst="ellipse">
            <a:avLst/>
          </a:pr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0">
            <a:extLst>
              <a:ext uri="{FF2B5EF4-FFF2-40B4-BE49-F238E27FC236}">
                <a16:creationId xmlns:a16="http://schemas.microsoft.com/office/drawing/2014/main" id="{D8C6EB03-2A31-D44F-9030-D414EAF5E829}"/>
              </a:ext>
            </a:extLst>
          </p:cNvPr>
          <p:cNvSpPr>
            <a:spLocks/>
          </p:cNvSpPr>
          <p:nvPr/>
        </p:nvSpPr>
        <p:spPr bwMode="auto">
          <a:xfrm>
            <a:off x="1663833" y="5878240"/>
            <a:ext cx="536853" cy="53685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9">
            <a:extLst>
              <a:ext uri="{FF2B5EF4-FFF2-40B4-BE49-F238E27FC236}">
                <a16:creationId xmlns:a16="http://schemas.microsoft.com/office/drawing/2014/main" id="{5CA853D1-3635-6340-A36A-ECE51DACD3DF}"/>
              </a:ext>
            </a:extLst>
          </p:cNvPr>
          <p:cNvSpPr>
            <a:spLocks/>
          </p:cNvSpPr>
          <p:nvPr/>
        </p:nvSpPr>
        <p:spPr bwMode="auto">
          <a:xfrm>
            <a:off x="533730" y="6249559"/>
            <a:ext cx="347442" cy="347442"/>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0">
            <a:extLst>
              <a:ext uri="{FF2B5EF4-FFF2-40B4-BE49-F238E27FC236}">
                <a16:creationId xmlns:a16="http://schemas.microsoft.com/office/drawing/2014/main" id="{436FF3E4-0AC4-BB46-B6D8-62088E691996}"/>
              </a:ext>
            </a:extLst>
          </p:cNvPr>
          <p:cNvSpPr>
            <a:spLocks/>
          </p:cNvSpPr>
          <p:nvPr/>
        </p:nvSpPr>
        <p:spPr bwMode="auto">
          <a:xfrm>
            <a:off x="449501" y="6644379"/>
            <a:ext cx="521164" cy="257950"/>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Oval 122">
            <a:extLst>
              <a:ext uri="{FF2B5EF4-FFF2-40B4-BE49-F238E27FC236}">
                <a16:creationId xmlns:a16="http://schemas.microsoft.com/office/drawing/2014/main" id="{8CCA40B9-18D1-2243-BEFF-5C487B2858F3}"/>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rgbClr val="000000"/>
              </a:solidFill>
              <a:ea typeface="Segoe UI" pitchFamily="34" charset="0"/>
              <a:cs typeface="Segoe UI" pitchFamily="34" charset="0"/>
            </a:endParaRPr>
          </a:p>
        </p:txBody>
      </p:sp>
      <p:sp>
        <p:nvSpPr>
          <p:cNvPr id="124" name="Freeform: Shape 80">
            <a:extLst>
              <a:ext uri="{FF2B5EF4-FFF2-40B4-BE49-F238E27FC236}">
                <a16:creationId xmlns:a16="http://schemas.microsoft.com/office/drawing/2014/main" id="{856252FC-8C8E-0C44-A244-4894BB4B42BC}"/>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nvGrpSpPr>
          <p:cNvPr id="3" name="Group 2">
            <a:extLst>
              <a:ext uri="{FF2B5EF4-FFF2-40B4-BE49-F238E27FC236}">
                <a16:creationId xmlns:a16="http://schemas.microsoft.com/office/drawing/2014/main" id="{CF8CEBA3-ADAE-DA48-8ACE-28AAFBFB441C}"/>
              </a:ext>
            </a:extLst>
          </p:cNvPr>
          <p:cNvGrpSpPr/>
          <p:nvPr/>
        </p:nvGrpSpPr>
        <p:grpSpPr>
          <a:xfrm>
            <a:off x="7831332" y="5216273"/>
            <a:ext cx="1020331" cy="451908"/>
            <a:chOff x="7831332" y="5216273"/>
            <a:chExt cx="1020331" cy="451908"/>
          </a:xfrm>
        </p:grpSpPr>
        <p:sp>
          <p:nvSpPr>
            <p:cNvPr id="103" name="Rounded Rectangle 102">
              <a:extLst>
                <a:ext uri="{FF2B5EF4-FFF2-40B4-BE49-F238E27FC236}">
                  <a16:creationId xmlns:a16="http://schemas.microsoft.com/office/drawing/2014/main" id="{C1561E09-6498-024E-9968-EDDC1C38D3BF}"/>
                </a:ext>
              </a:extLst>
            </p:cNvPr>
            <p:cNvSpPr/>
            <p:nvPr/>
          </p:nvSpPr>
          <p:spPr bwMode="auto">
            <a:xfrm>
              <a:off x="7831332" y="5216273"/>
              <a:ext cx="1020331" cy="451908"/>
            </a:xfrm>
            <a:prstGeom prst="round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87" name="Group 100">
              <a:extLst>
                <a:ext uri="{FF2B5EF4-FFF2-40B4-BE49-F238E27FC236}">
                  <a16:creationId xmlns:a16="http://schemas.microsoft.com/office/drawing/2014/main" id="{0EE16F63-FEC2-B54D-8CA6-8BBBDA58A0FD}"/>
                </a:ext>
              </a:extLst>
            </p:cNvPr>
            <p:cNvGrpSpPr>
              <a:grpSpLocks noChangeAspect="1"/>
            </p:cNvGrpSpPr>
            <p:nvPr/>
          </p:nvGrpSpPr>
          <p:grpSpPr bwMode="auto">
            <a:xfrm>
              <a:off x="8233778" y="5270809"/>
              <a:ext cx="242288" cy="327301"/>
              <a:chOff x="2455" y="1465"/>
              <a:chExt cx="171" cy="231"/>
            </a:xfrm>
          </p:grpSpPr>
          <p:sp>
            <p:nvSpPr>
              <p:cNvPr id="188" name="Freeform 101">
                <a:extLst>
                  <a:ext uri="{FF2B5EF4-FFF2-40B4-BE49-F238E27FC236}">
                    <a16:creationId xmlns:a16="http://schemas.microsoft.com/office/drawing/2014/main" id="{41FAF84A-2EDE-BD41-B8AA-C97B9671F4B1}"/>
                  </a:ext>
                </a:extLst>
              </p:cNvPr>
              <p:cNvSpPr>
                <a:spLocks/>
              </p:cNvSpPr>
              <p:nvPr/>
            </p:nvSpPr>
            <p:spPr bwMode="auto">
              <a:xfrm>
                <a:off x="2523" y="166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2"/>
                      <a:pt x="0" y="26"/>
                    </a:cubicBezTo>
                    <a:cubicBezTo>
                      <a:pt x="0" y="41"/>
                      <a:pt x="12" y="53"/>
                      <a:pt x="27" y="53"/>
                    </a:cubicBezTo>
                    <a:cubicBezTo>
                      <a:pt x="42" y="53"/>
                      <a:pt x="53" y="41"/>
                      <a:pt x="53" y="26"/>
                    </a:cubicBezTo>
                    <a:cubicBezTo>
                      <a:pt x="53" y="12"/>
                      <a:pt x="42" y="0"/>
                      <a:pt x="27"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02">
                <a:extLst>
                  <a:ext uri="{FF2B5EF4-FFF2-40B4-BE49-F238E27FC236}">
                    <a16:creationId xmlns:a16="http://schemas.microsoft.com/office/drawing/2014/main" id="{F422D478-9CE3-6043-AA61-96416733C998}"/>
                  </a:ext>
                </a:extLst>
              </p:cNvPr>
              <p:cNvSpPr>
                <a:spLocks/>
              </p:cNvSpPr>
              <p:nvPr/>
            </p:nvSpPr>
            <p:spPr bwMode="auto">
              <a:xfrm>
                <a:off x="2455" y="1465"/>
                <a:ext cx="171" cy="181"/>
              </a:xfrm>
              <a:custGeom>
                <a:avLst/>
                <a:gdLst>
                  <a:gd name="T0" fmla="*/ 244 w 276"/>
                  <a:gd name="T1" fmla="*/ 265 h 292"/>
                  <a:gd name="T2" fmla="*/ 244 w 276"/>
                  <a:gd name="T3" fmla="*/ 265 h 292"/>
                  <a:gd name="T4" fmla="*/ 244 w 276"/>
                  <a:gd name="T5" fmla="*/ 132 h 292"/>
                  <a:gd name="T6" fmla="*/ 236 w 276"/>
                  <a:gd name="T7" fmla="*/ 90 h 292"/>
                  <a:gd name="T8" fmla="*/ 213 w 276"/>
                  <a:gd name="T9" fmla="*/ 57 h 292"/>
                  <a:gd name="T10" fmla="*/ 179 w 276"/>
                  <a:gd name="T11" fmla="*/ 34 h 292"/>
                  <a:gd name="T12" fmla="*/ 164 w 276"/>
                  <a:gd name="T13" fmla="*/ 29 h 292"/>
                  <a:gd name="T14" fmla="*/ 164 w 276"/>
                  <a:gd name="T15" fmla="*/ 27 h 292"/>
                  <a:gd name="T16" fmla="*/ 138 w 276"/>
                  <a:gd name="T17" fmla="*/ 0 h 292"/>
                  <a:gd name="T18" fmla="*/ 111 w 276"/>
                  <a:gd name="T19" fmla="*/ 27 h 292"/>
                  <a:gd name="T20" fmla="*/ 111 w 276"/>
                  <a:gd name="T21" fmla="*/ 29 h 292"/>
                  <a:gd name="T22" fmla="*/ 96 w 276"/>
                  <a:gd name="T23" fmla="*/ 34 h 292"/>
                  <a:gd name="T24" fmla="*/ 63 w 276"/>
                  <a:gd name="T25" fmla="*/ 57 h 292"/>
                  <a:gd name="T26" fmla="*/ 40 w 276"/>
                  <a:gd name="T27" fmla="*/ 90 h 292"/>
                  <a:gd name="T28" fmla="*/ 31 w 276"/>
                  <a:gd name="T29" fmla="*/ 132 h 292"/>
                  <a:gd name="T30" fmla="*/ 31 w 276"/>
                  <a:gd name="T31" fmla="*/ 265 h 292"/>
                  <a:gd name="T32" fmla="*/ 0 w 276"/>
                  <a:gd name="T33" fmla="*/ 265 h 292"/>
                  <a:gd name="T34" fmla="*/ 0 w 276"/>
                  <a:gd name="T35" fmla="*/ 292 h 292"/>
                  <a:gd name="T36" fmla="*/ 31 w 276"/>
                  <a:gd name="T37" fmla="*/ 292 h 292"/>
                  <a:gd name="T38" fmla="*/ 244 w 276"/>
                  <a:gd name="T39" fmla="*/ 292 h 292"/>
                  <a:gd name="T40" fmla="*/ 276 w 276"/>
                  <a:gd name="T41" fmla="*/ 292 h 292"/>
                  <a:gd name="T42" fmla="*/ 276 w 276"/>
                  <a:gd name="T43" fmla="*/ 265 h 292"/>
                  <a:gd name="T44" fmla="*/ 244 w 276"/>
                  <a:gd name="T45" fmla="*/ 26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6" h="292">
                    <a:moveTo>
                      <a:pt x="244" y="265"/>
                    </a:moveTo>
                    <a:lnTo>
                      <a:pt x="244" y="265"/>
                    </a:lnTo>
                    <a:lnTo>
                      <a:pt x="244" y="132"/>
                    </a:lnTo>
                    <a:cubicBezTo>
                      <a:pt x="244" y="117"/>
                      <a:pt x="242" y="103"/>
                      <a:pt x="236" y="90"/>
                    </a:cubicBezTo>
                    <a:cubicBezTo>
                      <a:pt x="230" y="78"/>
                      <a:pt x="223" y="66"/>
                      <a:pt x="213" y="57"/>
                    </a:cubicBezTo>
                    <a:cubicBezTo>
                      <a:pt x="203" y="47"/>
                      <a:pt x="192" y="39"/>
                      <a:pt x="179" y="34"/>
                    </a:cubicBezTo>
                    <a:cubicBezTo>
                      <a:pt x="174" y="32"/>
                      <a:pt x="169" y="30"/>
                      <a:pt x="164" y="29"/>
                    </a:cubicBezTo>
                    <a:cubicBezTo>
                      <a:pt x="164" y="28"/>
                      <a:pt x="164" y="28"/>
                      <a:pt x="164" y="27"/>
                    </a:cubicBezTo>
                    <a:cubicBezTo>
                      <a:pt x="164" y="12"/>
                      <a:pt x="153" y="0"/>
                      <a:pt x="138" y="0"/>
                    </a:cubicBezTo>
                    <a:cubicBezTo>
                      <a:pt x="123" y="0"/>
                      <a:pt x="111" y="12"/>
                      <a:pt x="111" y="27"/>
                    </a:cubicBezTo>
                    <a:cubicBezTo>
                      <a:pt x="111" y="28"/>
                      <a:pt x="111" y="28"/>
                      <a:pt x="111" y="29"/>
                    </a:cubicBezTo>
                    <a:cubicBezTo>
                      <a:pt x="106" y="30"/>
                      <a:pt x="101" y="32"/>
                      <a:pt x="96" y="34"/>
                    </a:cubicBezTo>
                    <a:cubicBezTo>
                      <a:pt x="83" y="39"/>
                      <a:pt x="72" y="47"/>
                      <a:pt x="63" y="57"/>
                    </a:cubicBezTo>
                    <a:cubicBezTo>
                      <a:pt x="53" y="66"/>
                      <a:pt x="45" y="78"/>
                      <a:pt x="40" y="90"/>
                    </a:cubicBezTo>
                    <a:cubicBezTo>
                      <a:pt x="34" y="103"/>
                      <a:pt x="31" y="117"/>
                      <a:pt x="31" y="132"/>
                    </a:cubicBezTo>
                    <a:lnTo>
                      <a:pt x="31" y="265"/>
                    </a:lnTo>
                    <a:lnTo>
                      <a:pt x="0" y="265"/>
                    </a:lnTo>
                    <a:lnTo>
                      <a:pt x="0" y="292"/>
                    </a:lnTo>
                    <a:lnTo>
                      <a:pt x="31" y="292"/>
                    </a:lnTo>
                    <a:lnTo>
                      <a:pt x="244" y="292"/>
                    </a:lnTo>
                    <a:lnTo>
                      <a:pt x="276" y="292"/>
                    </a:lnTo>
                    <a:lnTo>
                      <a:pt x="276" y="265"/>
                    </a:lnTo>
                    <a:lnTo>
                      <a:pt x="244" y="26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a:extLst>
              <a:ext uri="{FF2B5EF4-FFF2-40B4-BE49-F238E27FC236}">
                <a16:creationId xmlns:a16="http://schemas.microsoft.com/office/drawing/2014/main" id="{BBFCD2C2-F2DC-6E49-8174-029C6F6CD026}"/>
              </a:ext>
            </a:extLst>
          </p:cNvPr>
          <p:cNvGrpSpPr/>
          <p:nvPr/>
        </p:nvGrpSpPr>
        <p:grpSpPr>
          <a:xfrm>
            <a:off x="5016042" y="5323444"/>
            <a:ext cx="973543" cy="451908"/>
            <a:chOff x="3678764" y="5165769"/>
            <a:chExt cx="1243840" cy="577377"/>
          </a:xfrm>
        </p:grpSpPr>
        <p:sp>
          <p:nvSpPr>
            <p:cNvPr id="108" name="Rounded Rectangle 107">
              <a:extLst>
                <a:ext uri="{FF2B5EF4-FFF2-40B4-BE49-F238E27FC236}">
                  <a16:creationId xmlns:a16="http://schemas.microsoft.com/office/drawing/2014/main" id="{687ED028-3D56-C04E-8397-E3169327C07F}"/>
                </a:ext>
              </a:extLst>
            </p:cNvPr>
            <p:cNvSpPr/>
            <p:nvPr/>
          </p:nvSpPr>
          <p:spPr bwMode="auto">
            <a:xfrm>
              <a:off x="3678764" y="5165769"/>
              <a:ext cx="1243840" cy="577377"/>
            </a:xfrm>
            <a:prstGeom prst="round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9" name="Rounded Rectangle 108">
              <a:extLst>
                <a:ext uri="{FF2B5EF4-FFF2-40B4-BE49-F238E27FC236}">
                  <a16:creationId xmlns:a16="http://schemas.microsoft.com/office/drawing/2014/main" id="{B9240F09-54C9-5346-B4AE-157191BA7D3A}"/>
                </a:ext>
              </a:extLst>
            </p:cNvPr>
            <p:cNvSpPr/>
            <p:nvPr/>
          </p:nvSpPr>
          <p:spPr bwMode="auto">
            <a:xfrm>
              <a:off x="3777174" y="5350806"/>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0" name="Rounded Rectangle 109">
              <a:extLst>
                <a:ext uri="{FF2B5EF4-FFF2-40B4-BE49-F238E27FC236}">
                  <a16:creationId xmlns:a16="http://schemas.microsoft.com/office/drawing/2014/main" id="{5A560ADD-8A87-1F47-B50D-688C867837AE}"/>
                </a:ext>
              </a:extLst>
            </p:cNvPr>
            <p:cNvSpPr/>
            <p:nvPr/>
          </p:nvSpPr>
          <p:spPr bwMode="auto">
            <a:xfrm>
              <a:off x="3782514" y="5502155"/>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95E0CFF8-5568-9548-88E6-E0610245CCAE}"/>
              </a:ext>
            </a:extLst>
          </p:cNvPr>
          <p:cNvGrpSpPr/>
          <p:nvPr/>
        </p:nvGrpSpPr>
        <p:grpSpPr>
          <a:xfrm>
            <a:off x="10284372" y="5372732"/>
            <a:ext cx="836926" cy="388492"/>
            <a:chOff x="10648657" y="5186136"/>
            <a:chExt cx="1243840" cy="577377"/>
          </a:xfrm>
        </p:grpSpPr>
        <p:sp>
          <p:nvSpPr>
            <p:cNvPr id="111" name="Rounded Rectangle 110">
              <a:extLst>
                <a:ext uri="{FF2B5EF4-FFF2-40B4-BE49-F238E27FC236}">
                  <a16:creationId xmlns:a16="http://schemas.microsoft.com/office/drawing/2014/main" id="{CE6487A7-282C-B940-BB0C-A9E435C98C84}"/>
                </a:ext>
              </a:extLst>
            </p:cNvPr>
            <p:cNvSpPr/>
            <p:nvPr/>
          </p:nvSpPr>
          <p:spPr bwMode="auto">
            <a:xfrm>
              <a:off x="10648657" y="5186136"/>
              <a:ext cx="1243840" cy="57737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2" name="Rounded Rectangle 111">
              <a:extLst>
                <a:ext uri="{FF2B5EF4-FFF2-40B4-BE49-F238E27FC236}">
                  <a16:creationId xmlns:a16="http://schemas.microsoft.com/office/drawing/2014/main" id="{BA57715F-4692-4646-B972-90D083B3F39F}"/>
                </a:ext>
              </a:extLst>
            </p:cNvPr>
            <p:cNvSpPr/>
            <p:nvPr/>
          </p:nvSpPr>
          <p:spPr bwMode="auto">
            <a:xfrm>
              <a:off x="10747067" y="5371173"/>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3" name="Rounded Rectangle 112">
              <a:extLst>
                <a:ext uri="{FF2B5EF4-FFF2-40B4-BE49-F238E27FC236}">
                  <a16:creationId xmlns:a16="http://schemas.microsoft.com/office/drawing/2014/main" id="{E2F32069-C81C-A44C-A9B2-91D918B3B31D}"/>
                </a:ext>
              </a:extLst>
            </p:cNvPr>
            <p:cNvSpPr/>
            <p:nvPr/>
          </p:nvSpPr>
          <p:spPr bwMode="auto">
            <a:xfrm>
              <a:off x="10752407" y="5522522"/>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5" name="Group 114">
            <a:extLst>
              <a:ext uri="{FF2B5EF4-FFF2-40B4-BE49-F238E27FC236}">
                <a16:creationId xmlns:a16="http://schemas.microsoft.com/office/drawing/2014/main" id="{64A7F644-EE02-6D40-962C-0FAEC09184C6}"/>
              </a:ext>
            </a:extLst>
          </p:cNvPr>
          <p:cNvGrpSpPr/>
          <p:nvPr/>
        </p:nvGrpSpPr>
        <p:grpSpPr>
          <a:xfrm>
            <a:off x="9554349" y="5789984"/>
            <a:ext cx="633886" cy="294243"/>
            <a:chOff x="10648657" y="5186136"/>
            <a:chExt cx="1243840" cy="577377"/>
          </a:xfrm>
        </p:grpSpPr>
        <p:sp>
          <p:nvSpPr>
            <p:cNvPr id="116" name="Rounded Rectangle 115">
              <a:extLst>
                <a:ext uri="{FF2B5EF4-FFF2-40B4-BE49-F238E27FC236}">
                  <a16:creationId xmlns:a16="http://schemas.microsoft.com/office/drawing/2014/main" id="{5A98967F-5BBB-EF4D-A124-C7EE9715B257}"/>
                </a:ext>
              </a:extLst>
            </p:cNvPr>
            <p:cNvSpPr/>
            <p:nvPr/>
          </p:nvSpPr>
          <p:spPr bwMode="auto">
            <a:xfrm>
              <a:off x="10648657" y="5186136"/>
              <a:ext cx="1243840" cy="577377"/>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7" name="Rounded Rectangle 116">
              <a:extLst>
                <a:ext uri="{FF2B5EF4-FFF2-40B4-BE49-F238E27FC236}">
                  <a16:creationId xmlns:a16="http://schemas.microsoft.com/office/drawing/2014/main" id="{ECA9811C-F264-C54B-88EE-F2C089558BC4}"/>
                </a:ext>
              </a:extLst>
            </p:cNvPr>
            <p:cNvSpPr/>
            <p:nvPr/>
          </p:nvSpPr>
          <p:spPr bwMode="auto">
            <a:xfrm>
              <a:off x="10747067" y="5371173"/>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8" name="Rounded Rectangle 117">
              <a:extLst>
                <a:ext uri="{FF2B5EF4-FFF2-40B4-BE49-F238E27FC236}">
                  <a16:creationId xmlns:a16="http://schemas.microsoft.com/office/drawing/2014/main" id="{93D76B83-22D9-4840-BBEE-DA2F024CDA21}"/>
                </a:ext>
              </a:extLst>
            </p:cNvPr>
            <p:cNvSpPr/>
            <p:nvPr/>
          </p:nvSpPr>
          <p:spPr bwMode="auto">
            <a:xfrm>
              <a:off x="10752407" y="5522522"/>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9" name="Group 118">
            <a:extLst>
              <a:ext uri="{FF2B5EF4-FFF2-40B4-BE49-F238E27FC236}">
                <a16:creationId xmlns:a16="http://schemas.microsoft.com/office/drawing/2014/main" id="{E611699B-6161-084A-8D4C-EC547A4DE035}"/>
              </a:ext>
            </a:extLst>
          </p:cNvPr>
          <p:cNvGrpSpPr/>
          <p:nvPr/>
        </p:nvGrpSpPr>
        <p:grpSpPr>
          <a:xfrm>
            <a:off x="1526504" y="5207402"/>
            <a:ext cx="1046635" cy="485837"/>
            <a:chOff x="10648657" y="5186136"/>
            <a:chExt cx="1243840" cy="577377"/>
          </a:xfrm>
        </p:grpSpPr>
        <p:sp>
          <p:nvSpPr>
            <p:cNvPr id="120" name="Rounded Rectangle 119">
              <a:extLst>
                <a:ext uri="{FF2B5EF4-FFF2-40B4-BE49-F238E27FC236}">
                  <a16:creationId xmlns:a16="http://schemas.microsoft.com/office/drawing/2014/main" id="{F48B8632-DDDE-7F43-BF78-9832F0D4632A}"/>
                </a:ext>
              </a:extLst>
            </p:cNvPr>
            <p:cNvSpPr/>
            <p:nvPr/>
          </p:nvSpPr>
          <p:spPr bwMode="auto">
            <a:xfrm>
              <a:off x="10648657" y="5186136"/>
              <a:ext cx="1243840" cy="57737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1" name="Rounded Rectangle 120">
              <a:extLst>
                <a:ext uri="{FF2B5EF4-FFF2-40B4-BE49-F238E27FC236}">
                  <a16:creationId xmlns:a16="http://schemas.microsoft.com/office/drawing/2014/main" id="{2F55341C-0EB2-844C-91E3-DBD678614E26}"/>
                </a:ext>
              </a:extLst>
            </p:cNvPr>
            <p:cNvSpPr/>
            <p:nvPr/>
          </p:nvSpPr>
          <p:spPr bwMode="auto">
            <a:xfrm>
              <a:off x="10747067" y="5371173"/>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2" name="Rounded Rectangle 121">
              <a:extLst>
                <a:ext uri="{FF2B5EF4-FFF2-40B4-BE49-F238E27FC236}">
                  <a16:creationId xmlns:a16="http://schemas.microsoft.com/office/drawing/2014/main" id="{E5573453-C76B-AB4F-8F2D-4F16C34B1082}"/>
                </a:ext>
              </a:extLst>
            </p:cNvPr>
            <p:cNvSpPr/>
            <p:nvPr/>
          </p:nvSpPr>
          <p:spPr bwMode="auto">
            <a:xfrm>
              <a:off x="10752407" y="5522522"/>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2566A477-C375-6B42-AB3F-CA612FB6C0AC}"/>
              </a:ext>
            </a:extLst>
          </p:cNvPr>
          <p:cNvGrpSpPr/>
          <p:nvPr/>
        </p:nvGrpSpPr>
        <p:grpSpPr>
          <a:xfrm>
            <a:off x="2418793" y="5805173"/>
            <a:ext cx="674605" cy="344667"/>
            <a:chOff x="2418793" y="5805173"/>
            <a:chExt cx="674605" cy="344667"/>
          </a:xfrm>
        </p:grpSpPr>
        <p:sp>
          <p:nvSpPr>
            <p:cNvPr id="139" name="Rounded Rectangle 138">
              <a:extLst>
                <a:ext uri="{FF2B5EF4-FFF2-40B4-BE49-F238E27FC236}">
                  <a16:creationId xmlns:a16="http://schemas.microsoft.com/office/drawing/2014/main" id="{1BB0DFED-380C-A047-8D19-B82A0C6AE848}"/>
                </a:ext>
              </a:extLst>
            </p:cNvPr>
            <p:cNvSpPr/>
            <p:nvPr/>
          </p:nvSpPr>
          <p:spPr bwMode="auto">
            <a:xfrm>
              <a:off x="2418793" y="5805173"/>
              <a:ext cx="674605" cy="344667"/>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5">
              <a:extLst>
                <a:ext uri="{FF2B5EF4-FFF2-40B4-BE49-F238E27FC236}">
                  <a16:creationId xmlns:a16="http://schemas.microsoft.com/office/drawing/2014/main" id="{37A9099C-DE69-2D4A-9986-9F9CBB556F1E}"/>
                </a:ext>
              </a:extLst>
            </p:cNvPr>
            <p:cNvSpPr>
              <a:spLocks/>
            </p:cNvSpPr>
            <p:nvPr/>
          </p:nvSpPr>
          <p:spPr bwMode="auto">
            <a:xfrm>
              <a:off x="2649683" y="5873542"/>
              <a:ext cx="253884" cy="222148"/>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6F90D30E-72F1-304D-8829-020AF016C700}"/>
              </a:ext>
            </a:extLst>
          </p:cNvPr>
          <p:cNvGrpSpPr/>
          <p:nvPr/>
        </p:nvGrpSpPr>
        <p:grpSpPr>
          <a:xfrm>
            <a:off x="364706" y="5805173"/>
            <a:ext cx="674605" cy="344667"/>
            <a:chOff x="364706" y="5805173"/>
            <a:chExt cx="674605" cy="344667"/>
          </a:xfrm>
        </p:grpSpPr>
        <p:sp>
          <p:nvSpPr>
            <p:cNvPr id="147" name="Rounded Rectangle 146">
              <a:extLst>
                <a:ext uri="{FF2B5EF4-FFF2-40B4-BE49-F238E27FC236}">
                  <a16:creationId xmlns:a16="http://schemas.microsoft.com/office/drawing/2014/main" id="{1B50C047-C958-454F-B383-1149F3E5D00E}"/>
                </a:ext>
              </a:extLst>
            </p:cNvPr>
            <p:cNvSpPr/>
            <p:nvPr/>
          </p:nvSpPr>
          <p:spPr bwMode="auto">
            <a:xfrm>
              <a:off x="364706" y="5805173"/>
              <a:ext cx="674605" cy="344667"/>
            </a:xfrm>
            <a:prstGeom prst="round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2D3C7015-619D-884E-9E36-D52288A16A61}"/>
                </a:ext>
              </a:extLst>
            </p:cNvPr>
            <p:cNvGrpSpPr/>
            <p:nvPr/>
          </p:nvGrpSpPr>
          <p:grpSpPr>
            <a:xfrm>
              <a:off x="574314" y="5857042"/>
              <a:ext cx="241807" cy="241807"/>
              <a:chOff x="9847388" y="534350"/>
              <a:chExt cx="963820" cy="963820"/>
            </a:xfrm>
          </p:grpSpPr>
          <p:sp>
            <p:nvSpPr>
              <p:cNvPr id="12" name="Freeform 11">
                <a:extLst>
                  <a:ext uri="{FF2B5EF4-FFF2-40B4-BE49-F238E27FC236}">
                    <a16:creationId xmlns:a16="http://schemas.microsoft.com/office/drawing/2014/main" id="{ABD2DDEC-1560-864B-BDC3-DF163179827F}"/>
                  </a:ext>
                </a:extLst>
              </p:cNvPr>
              <p:cNvSpPr/>
              <p:nvPr/>
            </p:nvSpPr>
            <p:spPr>
              <a:xfrm>
                <a:off x="9847388" y="534350"/>
                <a:ext cx="963820" cy="963820"/>
              </a:xfrm>
              <a:custGeom>
                <a:avLst/>
                <a:gdLst>
                  <a:gd name="connsiteX0" fmla="*/ 963820 w 963820"/>
                  <a:gd name="connsiteY0" fmla="*/ 481910 h 963820"/>
                  <a:gd name="connsiteX1" fmla="*/ 481910 w 963820"/>
                  <a:gd name="connsiteY1" fmla="*/ 963820 h 963820"/>
                  <a:gd name="connsiteX2" fmla="*/ 0 w 963820"/>
                  <a:gd name="connsiteY2" fmla="*/ 481910 h 963820"/>
                  <a:gd name="connsiteX3" fmla="*/ 481910 w 963820"/>
                  <a:gd name="connsiteY3" fmla="*/ 0 h 963820"/>
                  <a:gd name="connsiteX4" fmla="*/ 963820 w 963820"/>
                  <a:gd name="connsiteY4" fmla="*/ 481910 h 96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820" h="963820">
                    <a:moveTo>
                      <a:pt x="963820" y="481910"/>
                    </a:moveTo>
                    <a:cubicBezTo>
                      <a:pt x="963820" y="748062"/>
                      <a:pt x="748062" y="963820"/>
                      <a:pt x="481910" y="963820"/>
                    </a:cubicBezTo>
                    <a:cubicBezTo>
                      <a:pt x="215758" y="963820"/>
                      <a:pt x="0" y="748062"/>
                      <a:pt x="0" y="481910"/>
                    </a:cubicBezTo>
                    <a:cubicBezTo>
                      <a:pt x="0" y="215758"/>
                      <a:pt x="215758" y="0"/>
                      <a:pt x="481910" y="0"/>
                    </a:cubicBezTo>
                    <a:cubicBezTo>
                      <a:pt x="748062" y="0"/>
                      <a:pt x="963820" y="215758"/>
                      <a:pt x="963820" y="481910"/>
                    </a:cubicBezTo>
                    <a:close/>
                  </a:path>
                </a:pathLst>
              </a:custGeom>
              <a:solidFill>
                <a:srgbClr val="FFD93B"/>
              </a:solidFill>
              <a:ln w="187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4A5D6B9-6CEE-1E4F-8C98-CA813857F7A6}"/>
                  </a:ext>
                </a:extLst>
              </p:cNvPr>
              <p:cNvSpPr/>
              <p:nvPr/>
            </p:nvSpPr>
            <p:spPr>
              <a:xfrm>
                <a:off x="10030065" y="1068862"/>
                <a:ext cx="598434" cy="257145"/>
              </a:xfrm>
              <a:custGeom>
                <a:avLst/>
                <a:gdLst>
                  <a:gd name="connsiteX0" fmla="*/ 299232 w 598434"/>
                  <a:gd name="connsiteY0" fmla="*/ 257145 h 257145"/>
                  <a:gd name="connsiteX1" fmla="*/ 629 w 598434"/>
                  <a:gd name="connsiteY1" fmla="*/ 25076 h 257145"/>
                  <a:gd name="connsiteX2" fmla="*/ 15116 w 598434"/>
                  <a:gd name="connsiteY2" fmla="*/ 649 h 257145"/>
                  <a:gd name="connsiteX3" fmla="*/ 39513 w 598434"/>
                  <a:gd name="connsiteY3" fmla="*/ 15136 h 257145"/>
                  <a:gd name="connsiteX4" fmla="*/ 299202 w 598434"/>
                  <a:gd name="connsiteY4" fmla="*/ 216996 h 257145"/>
                  <a:gd name="connsiteX5" fmla="*/ 558891 w 598434"/>
                  <a:gd name="connsiteY5" fmla="*/ 15136 h 257145"/>
                  <a:gd name="connsiteX6" fmla="*/ 583318 w 598434"/>
                  <a:gd name="connsiteY6" fmla="*/ 649 h 257145"/>
                  <a:gd name="connsiteX7" fmla="*/ 597805 w 598434"/>
                  <a:gd name="connsiteY7" fmla="*/ 25076 h 257145"/>
                  <a:gd name="connsiteX8" fmla="*/ 299232 w 598434"/>
                  <a:gd name="connsiteY8" fmla="*/ 257145 h 2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434" h="257145">
                    <a:moveTo>
                      <a:pt x="299232" y="257145"/>
                    </a:moveTo>
                    <a:cubicBezTo>
                      <a:pt x="158304" y="257145"/>
                      <a:pt x="35507" y="161697"/>
                      <a:pt x="629" y="25076"/>
                    </a:cubicBezTo>
                    <a:cubicBezTo>
                      <a:pt x="-2112" y="14323"/>
                      <a:pt x="4363" y="3390"/>
                      <a:pt x="15116" y="649"/>
                    </a:cubicBezTo>
                    <a:cubicBezTo>
                      <a:pt x="25808" y="-2152"/>
                      <a:pt x="36772" y="4384"/>
                      <a:pt x="39513" y="15136"/>
                    </a:cubicBezTo>
                    <a:cubicBezTo>
                      <a:pt x="69873" y="133987"/>
                      <a:pt x="176646" y="216996"/>
                      <a:pt x="299202" y="216996"/>
                    </a:cubicBezTo>
                    <a:cubicBezTo>
                      <a:pt x="421758" y="216996"/>
                      <a:pt x="528561" y="133987"/>
                      <a:pt x="558891" y="15136"/>
                    </a:cubicBezTo>
                    <a:cubicBezTo>
                      <a:pt x="561602" y="4384"/>
                      <a:pt x="572535" y="-2152"/>
                      <a:pt x="583318" y="649"/>
                    </a:cubicBezTo>
                    <a:cubicBezTo>
                      <a:pt x="594071" y="3390"/>
                      <a:pt x="600546" y="14323"/>
                      <a:pt x="597805" y="25076"/>
                    </a:cubicBezTo>
                    <a:cubicBezTo>
                      <a:pt x="562957" y="161697"/>
                      <a:pt x="440161" y="257145"/>
                      <a:pt x="299232" y="257145"/>
                    </a:cubicBezTo>
                    <a:close/>
                  </a:path>
                </a:pathLst>
              </a:custGeom>
              <a:solidFill>
                <a:srgbClr val="3E4347"/>
              </a:solidFill>
              <a:ln w="187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8174D1-3FF1-2242-855F-7FE4C80D828F}"/>
                  </a:ext>
                </a:extLst>
              </p:cNvPr>
              <p:cNvSpPr/>
              <p:nvPr/>
            </p:nvSpPr>
            <p:spPr>
              <a:xfrm>
                <a:off x="10099818" y="861295"/>
                <a:ext cx="147705" cy="175535"/>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solidFill>
                <a:schemeClr val="bg1"/>
              </a:solidFill>
              <a:ln w="187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EAFD44B-2710-4646-8FD3-84D0C32E8E86}"/>
                  </a:ext>
                </a:extLst>
              </p:cNvPr>
              <p:cNvSpPr/>
              <p:nvPr/>
            </p:nvSpPr>
            <p:spPr>
              <a:xfrm>
                <a:off x="10411162" y="861295"/>
                <a:ext cx="147705" cy="175535"/>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solidFill>
                <a:schemeClr val="bg1"/>
              </a:solidFill>
              <a:ln w="1879"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9D15301D-E5A2-F24B-B6FB-FFACC259AA94}"/>
                  </a:ext>
                </a:extLst>
              </p:cNvPr>
              <p:cNvSpPr/>
              <p:nvPr/>
            </p:nvSpPr>
            <p:spPr>
              <a:xfrm>
                <a:off x="10138206" y="907878"/>
                <a:ext cx="78231" cy="92971"/>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solidFill>
                <a:schemeClr val="tx1"/>
              </a:solidFill>
              <a:ln w="187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FF748754-9B4A-AA4F-B227-A123A87268BB}"/>
                  </a:ext>
                </a:extLst>
              </p:cNvPr>
              <p:cNvSpPr/>
              <p:nvPr/>
            </p:nvSpPr>
            <p:spPr>
              <a:xfrm>
                <a:off x="10445267" y="907878"/>
                <a:ext cx="78231" cy="92971"/>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solidFill>
                <a:schemeClr val="tx1"/>
              </a:solidFill>
              <a:ln w="1879"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DCFA10C9-4F75-C645-92C2-C1E3DA40D6FE}"/>
              </a:ext>
            </a:extLst>
          </p:cNvPr>
          <p:cNvGrpSpPr/>
          <p:nvPr/>
        </p:nvGrpSpPr>
        <p:grpSpPr>
          <a:xfrm>
            <a:off x="441128" y="1775980"/>
            <a:ext cx="6194681" cy="2349451"/>
            <a:chOff x="441128" y="1775980"/>
            <a:chExt cx="6194681" cy="2349451"/>
          </a:xfrm>
        </p:grpSpPr>
        <p:sp>
          <p:nvSpPr>
            <p:cNvPr id="125" name="Content Placeholder 2">
              <a:extLst>
                <a:ext uri="{FF2B5EF4-FFF2-40B4-BE49-F238E27FC236}">
                  <a16:creationId xmlns:a16="http://schemas.microsoft.com/office/drawing/2014/main" id="{01E1CB73-10C7-8749-A380-77BFAEB6C1E6}"/>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Turn on Teams for everyone: </a:t>
              </a:r>
              <a:r>
                <a:rPr lang="en-US" sz="1400">
                  <a:solidFill>
                    <a:srgbClr val="5558AF"/>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https://aka.ms/enableteams</a:t>
              </a:r>
              <a:r>
                <a:rPr lang="en-US" sz="1400">
                  <a:solidFill>
                    <a:srgbClr val="5558AF"/>
                  </a:solidFill>
                  <a:latin typeface="Segoe UI" panose="020B0502040204020203" pitchFamily="34" charset="0"/>
                  <a:cs typeface="Segoe UI" panose="020B0502040204020203" pitchFamily="34" charset="0"/>
                </a:rPr>
                <a:t> </a:t>
              </a:r>
            </a:p>
          </p:txBody>
        </p:sp>
        <p:sp>
          <p:nvSpPr>
            <p:cNvPr id="126" name="Content Placeholder 2">
              <a:extLst>
                <a:ext uri="{FF2B5EF4-FFF2-40B4-BE49-F238E27FC236}">
                  <a16:creationId xmlns:a16="http://schemas.microsoft.com/office/drawing/2014/main" id="{AC54B551-D38F-C84B-8311-E2056ACFC578}"/>
                </a:ext>
              </a:extLst>
            </p:cNvPr>
            <p:cNvSpPr txBox="1">
              <a:spLocks/>
            </p:cNvSpPr>
            <p:nvPr/>
          </p:nvSpPr>
          <p:spPr>
            <a:xfrm>
              <a:off x="761374" y="2180707"/>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Separate chat and meeting deployment from longer term activities </a:t>
              </a:r>
              <a:br>
                <a:rPr lang="en-US" sz="1400">
                  <a:solidFill>
                    <a:prstClr val="black"/>
                  </a:solidFill>
                  <a:latin typeface="Segoe UI" panose="020B0502040204020203" pitchFamily="34" charset="0"/>
                  <a:cs typeface="Segoe UI" panose="020B0502040204020203" pitchFamily="34" charset="0"/>
                </a:rPr>
              </a:br>
              <a:r>
                <a:rPr lang="en-US" sz="1400">
                  <a:solidFill>
                    <a:prstClr val="black"/>
                  </a:solidFill>
                  <a:latin typeface="Segoe UI" panose="020B0502040204020203" pitchFamily="34" charset="0"/>
                  <a:cs typeface="Segoe UI" panose="020B0502040204020203" pitchFamily="34" charset="0"/>
                </a:rPr>
                <a:t>(PBX migrations, meeting rooms, etc.)   </a:t>
              </a:r>
            </a:p>
          </p:txBody>
        </p:sp>
        <p:sp>
          <p:nvSpPr>
            <p:cNvPr id="127" name="Content Placeholder 2">
              <a:extLst>
                <a:ext uri="{FF2B5EF4-FFF2-40B4-BE49-F238E27FC236}">
                  <a16:creationId xmlns:a16="http://schemas.microsoft.com/office/drawing/2014/main" id="{56C20044-2C2B-504B-8CC6-FDC012E000F0}"/>
                </a:ext>
              </a:extLst>
            </p:cNvPr>
            <p:cNvSpPr txBox="1">
              <a:spLocks/>
            </p:cNvSpPr>
            <p:nvPr/>
          </p:nvSpPr>
          <p:spPr>
            <a:xfrm>
              <a:off x="761374" y="2780961"/>
              <a:ext cx="5492711"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dirty="0">
                  <a:solidFill>
                    <a:prstClr val="black"/>
                  </a:solidFill>
                  <a:latin typeface="Segoe UI" panose="020B0502040204020203" pitchFamily="34" charset="0"/>
                  <a:cs typeface="Segoe UI" panose="020B0502040204020203" pitchFamily="34" charset="0"/>
                </a:rPr>
                <a:t>Introduce Teams as a chat and meetings tool </a:t>
              </a:r>
              <a:br>
                <a:rPr lang="en-US" sz="1400" dirty="0">
                  <a:solidFill>
                    <a:prstClr val="black"/>
                  </a:solidFill>
                  <a:latin typeface="Segoe UI" panose="020B0502040204020203" pitchFamily="34" charset="0"/>
                  <a:cs typeface="Segoe UI" panose="020B0502040204020203" pitchFamily="34" charset="0"/>
                </a:rPr>
              </a:br>
              <a:r>
                <a:rPr lang="en-US" sz="1400" dirty="0">
                  <a:solidFill>
                    <a:prstClr val="black"/>
                  </a:solidFill>
                  <a:latin typeface="Segoe UI" panose="020B0502040204020203" pitchFamily="34" charset="0"/>
                  <a:cs typeface="Segoe UI" panose="020B0502040204020203" pitchFamily="34" charset="0"/>
                </a:rPr>
                <a:t>using adoption assets: </a:t>
              </a:r>
              <a:r>
                <a:rPr lang="en-US" sz="1400" dirty="0">
                  <a:solidFill>
                    <a:srgbClr val="5558AF"/>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https://aka.ms/teamsadoption</a:t>
              </a:r>
              <a:endParaRPr lang="en-US" sz="1400" dirty="0">
                <a:solidFill>
                  <a:srgbClr val="5558AF"/>
                </a:solidFill>
                <a:latin typeface="Segoe UI" panose="020B0502040204020203" pitchFamily="34" charset="0"/>
                <a:cs typeface="Segoe UI" panose="020B0502040204020203" pitchFamily="34" charset="0"/>
              </a:endParaRPr>
            </a:p>
          </p:txBody>
        </p:sp>
        <p:sp>
          <p:nvSpPr>
            <p:cNvPr id="128" name="Content Placeholder 2">
              <a:extLst>
                <a:ext uri="{FF2B5EF4-FFF2-40B4-BE49-F238E27FC236}">
                  <a16:creationId xmlns:a16="http://schemas.microsoft.com/office/drawing/2014/main" id="{F827EDD1-F4BB-2C4E-AFBB-629F365FFA6A}"/>
                </a:ext>
              </a:extLst>
            </p:cNvPr>
            <p:cNvSpPr txBox="1">
              <a:spLocks/>
            </p:cNvSpPr>
            <p:nvPr/>
          </p:nvSpPr>
          <p:spPr>
            <a:xfrm>
              <a:off x="761374" y="3384957"/>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Download the desktop and mobile apps</a:t>
              </a:r>
            </a:p>
          </p:txBody>
        </p:sp>
        <p:sp>
          <p:nvSpPr>
            <p:cNvPr id="129" name="Content Placeholder 2">
              <a:extLst>
                <a:ext uri="{FF2B5EF4-FFF2-40B4-BE49-F238E27FC236}">
                  <a16:creationId xmlns:a16="http://schemas.microsoft.com/office/drawing/2014/main" id="{C387644B-88D4-B14B-AB89-C76E9A7D6E5D}"/>
                </a:ext>
              </a:extLst>
            </p:cNvPr>
            <p:cNvSpPr txBox="1">
              <a:spLocks/>
            </p:cNvSpPr>
            <p:nvPr/>
          </p:nvSpPr>
          <p:spPr>
            <a:xfrm>
              <a:off x="761374" y="3793433"/>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Encourage teams to create tailored workspaces with apps</a:t>
              </a:r>
            </a:p>
          </p:txBody>
        </p:sp>
        <p:grpSp>
          <p:nvGrpSpPr>
            <p:cNvPr id="156" name="Group 46">
              <a:extLst>
                <a:ext uri="{FF2B5EF4-FFF2-40B4-BE49-F238E27FC236}">
                  <a16:creationId xmlns:a16="http://schemas.microsoft.com/office/drawing/2014/main" id="{B68F089E-45BF-804F-A61D-73BB4EA80616}"/>
                </a:ext>
              </a:extLst>
            </p:cNvPr>
            <p:cNvGrpSpPr>
              <a:grpSpLocks noChangeAspect="1"/>
            </p:cNvGrpSpPr>
            <p:nvPr/>
          </p:nvGrpSpPr>
          <p:grpSpPr bwMode="auto">
            <a:xfrm>
              <a:off x="441128" y="1789617"/>
              <a:ext cx="233574" cy="233574"/>
              <a:chOff x="2812" y="999"/>
              <a:chExt cx="312" cy="312"/>
            </a:xfrm>
            <a:solidFill>
              <a:srgbClr val="5961C2"/>
            </a:solidFill>
          </p:grpSpPr>
          <p:sp>
            <p:nvSpPr>
              <p:cNvPr id="157" name="Freeform 47">
                <a:extLst>
                  <a:ext uri="{FF2B5EF4-FFF2-40B4-BE49-F238E27FC236}">
                    <a16:creationId xmlns:a16="http://schemas.microsoft.com/office/drawing/2014/main" id="{8EBC4AE5-D029-3142-8532-315DC2079CEB}"/>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58" name="Freeform 48">
                <a:extLst>
                  <a:ext uri="{FF2B5EF4-FFF2-40B4-BE49-F238E27FC236}">
                    <a16:creationId xmlns:a16="http://schemas.microsoft.com/office/drawing/2014/main" id="{74E23DAB-E910-664C-AF15-59ABEE50CA08}"/>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59" name="Freeform 49">
                <a:extLst>
                  <a:ext uri="{FF2B5EF4-FFF2-40B4-BE49-F238E27FC236}">
                    <a16:creationId xmlns:a16="http://schemas.microsoft.com/office/drawing/2014/main" id="{406468D6-FAF7-0C41-A710-D79E77703456}"/>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60" name="Group 46">
              <a:extLst>
                <a:ext uri="{FF2B5EF4-FFF2-40B4-BE49-F238E27FC236}">
                  <a16:creationId xmlns:a16="http://schemas.microsoft.com/office/drawing/2014/main" id="{9276F712-AE4A-6249-86B4-74372EF3A493}"/>
                </a:ext>
              </a:extLst>
            </p:cNvPr>
            <p:cNvGrpSpPr>
              <a:grpSpLocks noChangeAspect="1"/>
            </p:cNvGrpSpPr>
            <p:nvPr/>
          </p:nvGrpSpPr>
          <p:grpSpPr bwMode="auto">
            <a:xfrm>
              <a:off x="441128" y="2231356"/>
              <a:ext cx="233574" cy="233574"/>
              <a:chOff x="2812" y="999"/>
              <a:chExt cx="312" cy="312"/>
            </a:xfrm>
            <a:solidFill>
              <a:srgbClr val="5961C2"/>
            </a:solidFill>
          </p:grpSpPr>
          <p:sp>
            <p:nvSpPr>
              <p:cNvPr id="161" name="Freeform 47">
                <a:extLst>
                  <a:ext uri="{FF2B5EF4-FFF2-40B4-BE49-F238E27FC236}">
                    <a16:creationId xmlns:a16="http://schemas.microsoft.com/office/drawing/2014/main" id="{F2C9EC09-E9F7-6C4B-B448-F03CD61AAAA1}"/>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2" name="Freeform 48">
                <a:extLst>
                  <a:ext uri="{FF2B5EF4-FFF2-40B4-BE49-F238E27FC236}">
                    <a16:creationId xmlns:a16="http://schemas.microsoft.com/office/drawing/2014/main" id="{13C32B46-985C-F547-AC9A-6F594143D684}"/>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3" name="Freeform 49">
                <a:extLst>
                  <a:ext uri="{FF2B5EF4-FFF2-40B4-BE49-F238E27FC236}">
                    <a16:creationId xmlns:a16="http://schemas.microsoft.com/office/drawing/2014/main" id="{585BBE75-D47D-C240-8F76-6E85B72836CB}"/>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64" name="Group 46">
              <a:extLst>
                <a:ext uri="{FF2B5EF4-FFF2-40B4-BE49-F238E27FC236}">
                  <a16:creationId xmlns:a16="http://schemas.microsoft.com/office/drawing/2014/main" id="{81AFA140-2ADD-E44E-9C5B-E77B665081BF}"/>
                </a:ext>
              </a:extLst>
            </p:cNvPr>
            <p:cNvGrpSpPr>
              <a:grpSpLocks noChangeAspect="1"/>
            </p:cNvGrpSpPr>
            <p:nvPr/>
          </p:nvGrpSpPr>
          <p:grpSpPr bwMode="auto">
            <a:xfrm>
              <a:off x="441128" y="2823287"/>
              <a:ext cx="233574" cy="233574"/>
              <a:chOff x="2812" y="999"/>
              <a:chExt cx="312" cy="312"/>
            </a:xfrm>
            <a:solidFill>
              <a:srgbClr val="5961C2"/>
            </a:solidFill>
          </p:grpSpPr>
          <p:sp>
            <p:nvSpPr>
              <p:cNvPr id="165" name="Freeform 47">
                <a:extLst>
                  <a:ext uri="{FF2B5EF4-FFF2-40B4-BE49-F238E27FC236}">
                    <a16:creationId xmlns:a16="http://schemas.microsoft.com/office/drawing/2014/main" id="{6F6A2216-1011-E84E-A3E2-AA45707721D0}"/>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6" name="Freeform 48">
                <a:extLst>
                  <a:ext uri="{FF2B5EF4-FFF2-40B4-BE49-F238E27FC236}">
                    <a16:creationId xmlns:a16="http://schemas.microsoft.com/office/drawing/2014/main" id="{9BF57E9C-361D-F34E-B5B9-D0BEBBEA4705}"/>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67" name="Freeform 49">
                <a:extLst>
                  <a:ext uri="{FF2B5EF4-FFF2-40B4-BE49-F238E27FC236}">
                    <a16:creationId xmlns:a16="http://schemas.microsoft.com/office/drawing/2014/main" id="{ADB973CF-D7D4-7347-8F10-2AA3C4D13E40}"/>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68" name="Group 46">
              <a:extLst>
                <a:ext uri="{FF2B5EF4-FFF2-40B4-BE49-F238E27FC236}">
                  <a16:creationId xmlns:a16="http://schemas.microsoft.com/office/drawing/2014/main" id="{2EF20827-D1FC-F543-9E68-AF667327897D}"/>
                </a:ext>
              </a:extLst>
            </p:cNvPr>
            <p:cNvGrpSpPr>
              <a:grpSpLocks noChangeAspect="1"/>
            </p:cNvGrpSpPr>
            <p:nvPr/>
          </p:nvGrpSpPr>
          <p:grpSpPr bwMode="auto">
            <a:xfrm>
              <a:off x="441128" y="3432887"/>
              <a:ext cx="233574" cy="233574"/>
              <a:chOff x="2812" y="999"/>
              <a:chExt cx="312" cy="312"/>
            </a:xfrm>
            <a:solidFill>
              <a:srgbClr val="5961C2"/>
            </a:solidFill>
          </p:grpSpPr>
          <p:sp>
            <p:nvSpPr>
              <p:cNvPr id="169" name="Freeform 47">
                <a:extLst>
                  <a:ext uri="{FF2B5EF4-FFF2-40B4-BE49-F238E27FC236}">
                    <a16:creationId xmlns:a16="http://schemas.microsoft.com/office/drawing/2014/main" id="{90C4F2D8-B84F-424D-AD34-E4FA4E9AB4DF}"/>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0" name="Freeform 48">
                <a:extLst>
                  <a:ext uri="{FF2B5EF4-FFF2-40B4-BE49-F238E27FC236}">
                    <a16:creationId xmlns:a16="http://schemas.microsoft.com/office/drawing/2014/main" id="{30E5290D-A391-C548-BBB3-32DFB7EA0509}"/>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1" name="Freeform 49">
                <a:extLst>
                  <a:ext uri="{FF2B5EF4-FFF2-40B4-BE49-F238E27FC236}">
                    <a16:creationId xmlns:a16="http://schemas.microsoft.com/office/drawing/2014/main" id="{79E91CD2-008A-F447-8FB1-77960C578C90}"/>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72" name="Group 46">
              <a:extLst>
                <a:ext uri="{FF2B5EF4-FFF2-40B4-BE49-F238E27FC236}">
                  <a16:creationId xmlns:a16="http://schemas.microsoft.com/office/drawing/2014/main" id="{BB6FEF36-5874-8643-A70C-443A2AB1DA7E}"/>
                </a:ext>
              </a:extLst>
            </p:cNvPr>
            <p:cNvGrpSpPr>
              <a:grpSpLocks noChangeAspect="1"/>
            </p:cNvGrpSpPr>
            <p:nvPr/>
          </p:nvGrpSpPr>
          <p:grpSpPr bwMode="auto">
            <a:xfrm>
              <a:off x="441128" y="3843705"/>
              <a:ext cx="233574" cy="233574"/>
              <a:chOff x="2812" y="999"/>
              <a:chExt cx="312" cy="312"/>
            </a:xfrm>
            <a:solidFill>
              <a:srgbClr val="5961C2"/>
            </a:solidFill>
          </p:grpSpPr>
          <p:sp>
            <p:nvSpPr>
              <p:cNvPr id="173" name="Freeform 47">
                <a:extLst>
                  <a:ext uri="{FF2B5EF4-FFF2-40B4-BE49-F238E27FC236}">
                    <a16:creationId xmlns:a16="http://schemas.microsoft.com/office/drawing/2014/main" id="{1A563BA8-878E-6245-8D9C-9AE98AA74A7E}"/>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4" name="Freeform 48">
                <a:extLst>
                  <a:ext uri="{FF2B5EF4-FFF2-40B4-BE49-F238E27FC236}">
                    <a16:creationId xmlns:a16="http://schemas.microsoft.com/office/drawing/2014/main" id="{EBE28323-1B79-514D-963E-582835093A19}"/>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75" name="Freeform 49">
                <a:extLst>
                  <a:ext uri="{FF2B5EF4-FFF2-40B4-BE49-F238E27FC236}">
                    <a16:creationId xmlns:a16="http://schemas.microsoft.com/office/drawing/2014/main" id="{C266FD70-AADD-3644-9FAE-A6F41F82637B}"/>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183" name="Oval 182">
            <a:extLst>
              <a:ext uri="{FF2B5EF4-FFF2-40B4-BE49-F238E27FC236}">
                <a16:creationId xmlns:a16="http://schemas.microsoft.com/office/drawing/2014/main" id="{622F1FCE-9347-A344-A522-7FA155444EA7}"/>
              </a:ext>
            </a:extLst>
          </p:cNvPr>
          <p:cNvSpPr/>
          <p:nvPr/>
        </p:nvSpPr>
        <p:spPr bwMode="auto">
          <a:xfrm rot="18000000">
            <a:off x="10318404" y="4612593"/>
            <a:ext cx="112110" cy="112110"/>
          </a:xfrm>
          <a:prstGeom prst="ellipse">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85" name="Oval 184">
            <a:extLst>
              <a:ext uri="{FF2B5EF4-FFF2-40B4-BE49-F238E27FC236}">
                <a16:creationId xmlns:a16="http://schemas.microsoft.com/office/drawing/2014/main" id="{1E254FD9-BD1F-E04C-B6FB-F1BA440132A4}"/>
              </a:ext>
            </a:extLst>
          </p:cNvPr>
          <p:cNvSpPr/>
          <p:nvPr/>
        </p:nvSpPr>
        <p:spPr bwMode="auto">
          <a:xfrm rot="18000000">
            <a:off x="999495" y="5039430"/>
            <a:ext cx="120596" cy="120596"/>
          </a:xfrm>
          <a:prstGeom prst="ellipse">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93" name="Group 192">
            <a:extLst>
              <a:ext uri="{FF2B5EF4-FFF2-40B4-BE49-F238E27FC236}">
                <a16:creationId xmlns:a16="http://schemas.microsoft.com/office/drawing/2014/main" id="{40B1B59E-F6DD-C944-B543-4648DA336641}"/>
              </a:ext>
            </a:extLst>
          </p:cNvPr>
          <p:cNvGrpSpPr/>
          <p:nvPr/>
        </p:nvGrpSpPr>
        <p:grpSpPr>
          <a:xfrm>
            <a:off x="10339807" y="4627089"/>
            <a:ext cx="83118" cy="83118"/>
            <a:chOff x="10083967" y="4371249"/>
            <a:chExt cx="594797" cy="594798"/>
          </a:xfrm>
          <a:solidFill>
            <a:schemeClr val="bg1"/>
          </a:solidFill>
        </p:grpSpPr>
        <p:sp>
          <p:nvSpPr>
            <p:cNvPr id="194" name="Freeform 90">
              <a:extLst>
                <a:ext uri="{FF2B5EF4-FFF2-40B4-BE49-F238E27FC236}">
                  <a16:creationId xmlns:a16="http://schemas.microsoft.com/office/drawing/2014/main" id="{7116C26D-2B0D-D841-96AE-CAA7695E3525}"/>
                </a:ext>
              </a:extLst>
            </p:cNvPr>
            <p:cNvSpPr>
              <a:spLocks/>
            </p:cNvSpPr>
            <p:nvPr/>
          </p:nvSpPr>
          <p:spPr bwMode="auto">
            <a:xfrm>
              <a:off x="10083967" y="437124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94">
              <a:extLst>
                <a:ext uri="{FF2B5EF4-FFF2-40B4-BE49-F238E27FC236}">
                  <a16:creationId xmlns:a16="http://schemas.microsoft.com/office/drawing/2014/main" id="{E0197CB4-ADED-2244-8269-902E027AB8E1}"/>
                </a:ext>
              </a:extLst>
            </p:cNvPr>
            <p:cNvSpPr>
              <a:spLocks noChangeAspect="1"/>
            </p:cNvSpPr>
            <p:nvPr/>
          </p:nvSpPr>
          <p:spPr>
            <a:xfrm>
              <a:off x="10168324" y="4534595"/>
              <a:ext cx="389752" cy="29426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grp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6" name="Group 195">
            <a:extLst>
              <a:ext uri="{FF2B5EF4-FFF2-40B4-BE49-F238E27FC236}">
                <a16:creationId xmlns:a16="http://schemas.microsoft.com/office/drawing/2014/main" id="{D23588C5-D768-F347-8C4C-20F39632F780}"/>
              </a:ext>
            </a:extLst>
          </p:cNvPr>
          <p:cNvGrpSpPr/>
          <p:nvPr/>
        </p:nvGrpSpPr>
        <p:grpSpPr>
          <a:xfrm>
            <a:off x="1021996" y="5055024"/>
            <a:ext cx="89408" cy="89408"/>
            <a:chOff x="769301" y="4802329"/>
            <a:chExt cx="594797" cy="594798"/>
          </a:xfrm>
          <a:solidFill>
            <a:schemeClr val="bg1"/>
          </a:solidFill>
        </p:grpSpPr>
        <p:sp>
          <p:nvSpPr>
            <p:cNvPr id="197" name="Freeform 90">
              <a:extLst>
                <a:ext uri="{FF2B5EF4-FFF2-40B4-BE49-F238E27FC236}">
                  <a16:creationId xmlns:a16="http://schemas.microsoft.com/office/drawing/2014/main" id="{06A6D43C-1E0D-2F4B-B9D4-4026A0EBB701}"/>
                </a:ext>
              </a:extLst>
            </p:cNvPr>
            <p:cNvSpPr>
              <a:spLocks/>
            </p:cNvSpPr>
            <p:nvPr/>
          </p:nvSpPr>
          <p:spPr bwMode="auto">
            <a:xfrm>
              <a:off x="769301" y="4802329"/>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98" name="Group 318">
              <a:extLst>
                <a:ext uri="{FF2B5EF4-FFF2-40B4-BE49-F238E27FC236}">
                  <a16:creationId xmlns:a16="http://schemas.microsoft.com/office/drawing/2014/main" id="{D45C5B67-0050-3344-B19B-4A2E96B95FF7}"/>
                </a:ext>
              </a:extLst>
            </p:cNvPr>
            <p:cNvGrpSpPr>
              <a:grpSpLocks noChangeAspect="1"/>
            </p:cNvGrpSpPr>
            <p:nvPr/>
          </p:nvGrpSpPr>
          <p:grpSpPr bwMode="auto">
            <a:xfrm>
              <a:off x="931070" y="4932033"/>
              <a:ext cx="296291" cy="296291"/>
              <a:chOff x="4166" y="1450"/>
              <a:chExt cx="231" cy="231"/>
            </a:xfrm>
            <a:grpFill/>
          </p:grpSpPr>
          <p:sp>
            <p:nvSpPr>
              <p:cNvPr id="199" name="Freeform 319">
                <a:extLst>
                  <a:ext uri="{FF2B5EF4-FFF2-40B4-BE49-F238E27FC236}">
                    <a16:creationId xmlns:a16="http://schemas.microsoft.com/office/drawing/2014/main" id="{EDDA151F-101B-6C4E-B4C3-7BE7E4AABD05}"/>
                  </a:ext>
                </a:extLst>
              </p:cNvPr>
              <p:cNvSpPr>
                <a:spLocks/>
              </p:cNvSpPr>
              <p:nvPr/>
            </p:nvSpPr>
            <p:spPr bwMode="auto">
              <a:xfrm>
                <a:off x="4166" y="1471"/>
                <a:ext cx="210" cy="210"/>
              </a:xfrm>
              <a:custGeom>
                <a:avLst/>
                <a:gdLst>
                  <a:gd name="T0" fmla="*/ 0 w 267"/>
                  <a:gd name="T1" fmla="*/ 267 h 267"/>
                  <a:gd name="T2" fmla="*/ 0 w 267"/>
                  <a:gd name="T3" fmla="*/ 267 h 267"/>
                  <a:gd name="T4" fmla="*/ 267 w 267"/>
                  <a:gd name="T5" fmla="*/ 267 h 267"/>
                  <a:gd name="T6" fmla="*/ 267 w 267"/>
                  <a:gd name="T7" fmla="*/ 59 h 267"/>
                  <a:gd name="T8" fmla="*/ 105 w 267"/>
                  <a:gd name="T9" fmla="*/ 221 h 267"/>
                  <a:gd name="T10" fmla="*/ 27 w 267"/>
                  <a:gd name="T11" fmla="*/ 240 h 267"/>
                  <a:gd name="T12" fmla="*/ 46 w 267"/>
                  <a:gd name="T13" fmla="*/ 162 h 267"/>
                  <a:gd name="T14" fmla="*/ 208 w 267"/>
                  <a:gd name="T15" fmla="*/ 0 h 267"/>
                  <a:gd name="T16" fmla="*/ 0 w 267"/>
                  <a:gd name="T17" fmla="*/ 0 h 267"/>
                  <a:gd name="T18" fmla="*/ 0 w 267"/>
                  <a:gd name="T1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0" y="267"/>
                    </a:moveTo>
                    <a:lnTo>
                      <a:pt x="0" y="267"/>
                    </a:lnTo>
                    <a:lnTo>
                      <a:pt x="267" y="267"/>
                    </a:lnTo>
                    <a:lnTo>
                      <a:pt x="267" y="59"/>
                    </a:lnTo>
                    <a:lnTo>
                      <a:pt x="105" y="221"/>
                    </a:lnTo>
                    <a:lnTo>
                      <a:pt x="27" y="240"/>
                    </a:lnTo>
                    <a:lnTo>
                      <a:pt x="46" y="162"/>
                    </a:lnTo>
                    <a:lnTo>
                      <a:pt x="208" y="0"/>
                    </a:lnTo>
                    <a:lnTo>
                      <a:pt x="0" y="0"/>
                    </a:lnTo>
                    <a:lnTo>
                      <a:pt x="0" y="2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sp>
            <p:nvSpPr>
              <p:cNvPr id="200" name="Freeform 320">
                <a:extLst>
                  <a:ext uri="{FF2B5EF4-FFF2-40B4-BE49-F238E27FC236}">
                    <a16:creationId xmlns:a16="http://schemas.microsoft.com/office/drawing/2014/main" id="{8255593C-A112-F64D-8B39-B4C9E7463D38}"/>
                  </a:ext>
                </a:extLst>
              </p:cNvPr>
              <p:cNvSpPr>
                <a:spLocks/>
              </p:cNvSpPr>
              <p:nvPr/>
            </p:nvSpPr>
            <p:spPr bwMode="auto">
              <a:xfrm>
                <a:off x="4216" y="1450"/>
                <a:ext cx="181" cy="181"/>
              </a:xfrm>
              <a:custGeom>
                <a:avLst/>
                <a:gdLst>
                  <a:gd name="T0" fmla="*/ 28 w 230"/>
                  <a:gd name="T1" fmla="*/ 223 h 230"/>
                  <a:gd name="T2" fmla="*/ 28 w 230"/>
                  <a:gd name="T3" fmla="*/ 223 h 230"/>
                  <a:gd name="T4" fmla="*/ 225 w 230"/>
                  <a:gd name="T5" fmla="*/ 26 h 230"/>
                  <a:gd name="T6" fmla="*/ 230 w 230"/>
                  <a:gd name="T7" fmla="*/ 15 h 230"/>
                  <a:gd name="T8" fmla="*/ 225 w 230"/>
                  <a:gd name="T9" fmla="*/ 5 h 230"/>
                  <a:gd name="T10" fmla="*/ 215 w 230"/>
                  <a:gd name="T11" fmla="*/ 0 h 230"/>
                  <a:gd name="T12" fmla="*/ 204 w 230"/>
                  <a:gd name="T13" fmla="*/ 5 h 230"/>
                  <a:gd name="T14" fmla="*/ 7 w 230"/>
                  <a:gd name="T15" fmla="*/ 202 h 230"/>
                  <a:gd name="T16" fmla="*/ 0 w 230"/>
                  <a:gd name="T17" fmla="*/ 230 h 230"/>
                  <a:gd name="T18" fmla="*/ 28 w 230"/>
                  <a:gd name="T19" fmla="*/ 2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230">
                    <a:moveTo>
                      <a:pt x="28" y="223"/>
                    </a:moveTo>
                    <a:lnTo>
                      <a:pt x="28" y="223"/>
                    </a:lnTo>
                    <a:lnTo>
                      <a:pt x="225" y="26"/>
                    </a:lnTo>
                    <a:cubicBezTo>
                      <a:pt x="228" y="23"/>
                      <a:pt x="230" y="20"/>
                      <a:pt x="230" y="15"/>
                    </a:cubicBezTo>
                    <a:cubicBezTo>
                      <a:pt x="230" y="11"/>
                      <a:pt x="228" y="8"/>
                      <a:pt x="225" y="5"/>
                    </a:cubicBezTo>
                    <a:cubicBezTo>
                      <a:pt x="222" y="2"/>
                      <a:pt x="219" y="0"/>
                      <a:pt x="215" y="0"/>
                    </a:cubicBezTo>
                    <a:cubicBezTo>
                      <a:pt x="210" y="0"/>
                      <a:pt x="207" y="2"/>
                      <a:pt x="204" y="5"/>
                    </a:cubicBezTo>
                    <a:lnTo>
                      <a:pt x="7" y="202"/>
                    </a:lnTo>
                    <a:lnTo>
                      <a:pt x="0" y="230"/>
                    </a:lnTo>
                    <a:lnTo>
                      <a:pt x="28"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a:p>
            </p:txBody>
          </p:sp>
        </p:grpSp>
      </p:grpSp>
      <p:grpSp>
        <p:nvGrpSpPr>
          <p:cNvPr id="201" name="Group 200">
            <a:extLst>
              <a:ext uri="{FF2B5EF4-FFF2-40B4-BE49-F238E27FC236}">
                <a16:creationId xmlns:a16="http://schemas.microsoft.com/office/drawing/2014/main" id="{FA6BD733-8947-894E-B047-A760F61657F8}"/>
              </a:ext>
            </a:extLst>
          </p:cNvPr>
          <p:cNvGrpSpPr/>
          <p:nvPr/>
        </p:nvGrpSpPr>
        <p:grpSpPr>
          <a:xfrm>
            <a:off x="7361013" y="5096545"/>
            <a:ext cx="137660" cy="137660"/>
            <a:chOff x="7073019" y="4808551"/>
            <a:chExt cx="713648" cy="713648"/>
          </a:xfrm>
          <a:solidFill>
            <a:schemeClr val="bg1"/>
          </a:solidFill>
        </p:grpSpPr>
        <p:sp>
          <p:nvSpPr>
            <p:cNvPr id="202" name="Freeform 89">
              <a:extLst>
                <a:ext uri="{FF2B5EF4-FFF2-40B4-BE49-F238E27FC236}">
                  <a16:creationId xmlns:a16="http://schemas.microsoft.com/office/drawing/2014/main" id="{5EC84887-ED81-0944-9D27-EE10A37335F7}"/>
                </a:ext>
              </a:extLst>
            </p:cNvPr>
            <p:cNvSpPr>
              <a:spLocks/>
            </p:cNvSpPr>
            <p:nvPr/>
          </p:nvSpPr>
          <p:spPr bwMode="auto">
            <a:xfrm>
              <a:off x="7073019" y="4808551"/>
              <a:ext cx="713648" cy="713648"/>
            </a:xfrm>
            <a:prstGeom prst="ellipse">
              <a:avLst/>
            </a:prstGeom>
            <a:grpFill/>
            <a:ln w="508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5-Point Star 202">
              <a:extLst>
                <a:ext uri="{FF2B5EF4-FFF2-40B4-BE49-F238E27FC236}">
                  <a16:creationId xmlns:a16="http://schemas.microsoft.com/office/drawing/2014/main" id="{2794F6B4-C0CD-4344-89FF-181B50733C17}"/>
                </a:ext>
              </a:extLst>
            </p:cNvPr>
            <p:cNvSpPr/>
            <p:nvPr/>
          </p:nvSpPr>
          <p:spPr bwMode="auto">
            <a:xfrm>
              <a:off x="7218247" y="4941905"/>
              <a:ext cx="423189" cy="423189"/>
            </a:xfrm>
            <a:prstGeom prst="star5">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214" name="Rounded Rectangle 213">
            <a:extLst>
              <a:ext uri="{FF2B5EF4-FFF2-40B4-BE49-F238E27FC236}">
                <a16:creationId xmlns:a16="http://schemas.microsoft.com/office/drawing/2014/main" id="{5D65467C-8C10-0642-96AA-C37B70D9A602}"/>
              </a:ext>
            </a:extLst>
          </p:cNvPr>
          <p:cNvSpPr/>
          <p:nvPr/>
        </p:nvSpPr>
        <p:spPr bwMode="auto">
          <a:xfrm>
            <a:off x="7778362" y="1825239"/>
            <a:ext cx="3756472" cy="1760370"/>
          </a:xfrm>
          <a:prstGeom prst="roundRect">
            <a:avLst>
              <a:gd name="adj" fmla="val 7936"/>
            </a:avLst>
          </a:prstGeom>
          <a:noFill/>
          <a:ln w="25400">
            <a:solidFill>
              <a:srgbClr val="5558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15" name="Content Placeholder 2">
            <a:extLst>
              <a:ext uri="{FF2B5EF4-FFF2-40B4-BE49-F238E27FC236}">
                <a16:creationId xmlns:a16="http://schemas.microsoft.com/office/drawing/2014/main" id="{9D85994B-4BCD-6040-A348-0D4E4A8F3D88}"/>
              </a:ext>
            </a:extLst>
          </p:cNvPr>
          <p:cNvSpPr txBox="1">
            <a:spLocks/>
          </p:cNvSpPr>
          <p:nvPr/>
        </p:nvSpPr>
        <p:spPr>
          <a:xfrm>
            <a:off x="7965418" y="2016990"/>
            <a:ext cx="3151499" cy="116754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rgbClr val="5558AF"/>
                </a:solidFill>
                <a:latin typeface="Segoe UI" panose="020B0502040204020203" pitchFamily="34" charset="0"/>
                <a:cs typeface="Segoe UI" panose="020B0502040204020203" pitchFamily="34" charset="0"/>
              </a:rPr>
              <a:t>Don’t overthink it. </a:t>
            </a:r>
          </a:p>
          <a:p>
            <a:pPr marL="0" indent="0">
              <a:lnSpc>
                <a:spcPct val="100000"/>
              </a:lnSpc>
              <a:buNone/>
            </a:pPr>
            <a:r>
              <a:rPr lang="en-US" sz="1600">
                <a:solidFill>
                  <a:srgbClr val="5558AF"/>
                </a:solidFill>
                <a:latin typeface="Segoe UI" panose="020B0502040204020203" pitchFamily="34" charset="0"/>
                <a:cs typeface="Segoe UI" panose="020B0502040204020203" pitchFamily="34" charset="0"/>
              </a:rPr>
              <a:t>You don’t need to draw out migration for coworkers to fall in love with chatting, meetings and workspaces.</a:t>
            </a:r>
          </a:p>
        </p:txBody>
      </p:sp>
      <p:grpSp>
        <p:nvGrpSpPr>
          <p:cNvPr id="9" name="Group 8">
            <a:extLst>
              <a:ext uri="{FF2B5EF4-FFF2-40B4-BE49-F238E27FC236}">
                <a16:creationId xmlns:a16="http://schemas.microsoft.com/office/drawing/2014/main" id="{A21E81D7-B7B0-EB4C-AB8A-477965E2A504}"/>
              </a:ext>
            </a:extLst>
          </p:cNvPr>
          <p:cNvGrpSpPr/>
          <p:nvPr/>
        </p:nvGrpSpPr>
        <p:grpSpPr>
          <a:xfrm>
            <a:off x="7522856" y="1574174"/>
            <a:ext cx="749272" cy="430887"/>
            <a:chOff x="7522856" y="1574174"/>
            <a:chExt cx="749272" cy="430887"/>
          </a:xfrm>
        </p:grpSpPr>
        <p:sp>
          <p:nvSpPr>
            <p:cNvPr id="148" name="Rounded Rectangle 147">
              <a:extLst>
                <a:ext uri="{FF2B5EF4-FFF2-40B4-BE49-F238E27FC236}">
                  <a16:creationId xmlns:a16="http://schemas.microsoft.com/office/drawing/2014/main" id="{44DCBB21-F7E9-C441-BEE0-95959E6E3869}"/>
                </a:ext>
              </a:extLst>
            </p:cNvPr>
            <p:cNvSpPr/>
            <p:nvPr/>
          </p:nvSpPr>
          <p:spPr bwMode="auto">
            <a:xfrm>
              <a:off x="7522856" y="1574174"/>
              <a:ext cx="749272" cy="43088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27D0898C-EDCA-6142-A68A-2155B9E1269B}"/>
                </a:ext>
              </a:extLst>
            </p:cNvPr>
            <p:cNvGrpSpPr/>
            <p:nvPr/>
          </p:nvGrpSpPr>
          <p:grpSpPr>
            <a:xfrm>
              <a:off x="7621531" y="1702807"/>
              <a:ext cx="570417" cy="182202"/>
              <a:chOff x="7621531" y="1682867"/>
              <a:chExt cx="1020734" cy="212914"/>
            </a:xfrm>
          </p:grpSpPr>
          <p:sp>
            <p:nvSpPr>
              <p:cNvPr id="150" name="Rounded Rectangle 149">
                <a:extLst>
                  <a:ext uri="{FF2B5EF4-FFF2-40B4-BE49-F238E27FC236}">
                    <a16:creationId xmlns:a16="http://schemas.microsoft.com/office/drawing/2014/main" id="{59BAC31B-5055-F54D-A656-F4E1C37C07B9}"/>
                  </a:ext>
                </a:extLst>
              </p:cNvPr>
              <p:cNvSpPr/>
              <p:nvPr/>
            </p:nvSpPr>
            <p:spPr bwMode="auto">
              <a:xfrm>
                <a:off x="7621531" y="1682867"/>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51" name="Rounded Rectangle 150">
                <a:extLst>
                  <a:ext uri="{FF2B5EF4-FFF2-40B4-BE49-F238E27FC236}">
                    <a16:creationId xmlns:a16="http://schemas.microsoft.com/office/drawing/2014/main" id="{CE7657AE-EAC7-4B4A-B2D7-B59E5B5D7858}"/>
                  </a:ext>
                </a:extLst>
              </p:cNvPr>
              <p:cNvSpPr/>
              <p:nvPr/>
            </p:nvSpPr>
            <p:spPr bwMode="auto">
              <a:xfrm>
                <a:off x="7626871" y="1834205"/>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
        <p:nvSpPr>
          <p:cNvPr id="216" name="Oval 215">
            <a:extLst>
              <a:ext uri="{FF2B5EF4-FFF2-40B4-BE49-F238E27FC236}">
                <a16:creationId xmlns:a16="http://schemas.microsoft.com/office/drawing/2014/main" id="{B46F5294-A4DD-794A-B675-98877DDF0BC3}"/>
              </a:ext>
            </a:extLst>
          </p:cNvPr>
          <p:cNvSpPr/>
          <p:nvPr/>
        </p:nvSpPr>
        <p:spPr bwMode="auto">
          <a:xfrm rot="18000000">
            <a:off x="3256251" y="4909640"/>
            <a:ext cx="138970" cy="138970"/>
          </a:xfrm>
          <a:prstGeom prst="ellipse">
            <a:avLst/>
          </a:prstGeom>
          <a:no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17" name="Group 216">
            <a:extLst>
              <a:ext uri="{FF2B5EF4-FFF2-40B4-BE49-F238E27FC236}">
                <a16:creationId xmlns:a16="http://schemas.microsoft.com/office/drawing/2014/main" id="{B0063CB3-CAE2-3740-9C71-58D9F0E02910}"/>
              </a:ext>
            </a:extLst>
          </p:cNvPr>
          <p:cNvGrpSpPr/>
          <p:nvPr/>
        </p:nvGrpSpPr>
        <p:grpSpPr>
          <a:xfrm>
            <a:off x="3269774" y="4919562"/>
            <a:ext cx="124830" cy="124830"/>
            <a:chOff x="3014203" y="4632283"/>
            <a:chExt cx="720652" cy="720652"/>
          </a:xfrm>
          <a:solidFill>
            <a:schemeClr val="bg1"/>
          </a:solidFill>
        </p:grpSpPr>
        <p:sp>
          <p:nvSpPr>
            <p:cNvPr id="218" name="Freeform 90">
              <a:extLst>
                <a:ext uri="{FF2B5EF4-FFF2-40B4-BE49-F238E27FC236}">
                  <a16:creationId xmlns:a16="http://schemas.microsoft.com/office/drawing/2014/main" id="{28299EAB-2CB4-FE46-878A-9A2B251F538A}"/>
                </a:ext>
              </a:extLst>
            </p:cNvPr>
            <p:cNvSpPr>
              <a:spLocks/>
            </p:cNvSpPr>
            <p:nvPr/>
          </p:nvSpPr>
          <p:spPr bwMode="auto">
            <a:xfrm>
              <a:off x="3035244" y="4681726"/>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19" name="Graphic 218">
              <a:extLst>
                <a:ext uri="{FF2B5EF4-FFF2-40B4-BE49-F238E27FC236}">
                  <a16:creationId xmlns:a16="http://schemas.microsoft.com/office/drawing/2014/main" id="{DE37559D-5D9E-0A40-AEB7-3C1FA9794A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14203" y="4632283"/>
              <a:ext cx="720652" cy="720652"/>
            </a:xfrm>
            <a:prstGeom prst="rect">
              <a:avLst/>
            </a:prstGeom>
          </p:spPr>
        </p:pic>
      </p:grpSp>
      <p:grpSp>
        <p:nvGrpSpPr>
          <p:cNvPr id="220" name="Group 219">
            <a:extLst>
              <a:ext uri="{FF2B5EF4-FFF2-40B4-BE49-F238E27FC236}">
                <a16:creationId xmlns:a16="http://schemas.microsoft.com/office/drawing/2014/main" id="{4ECAB892-64A5-184C-830F-0F4B6E7644AB}"/>
              </a:ext>
            </a:extLst>
          </p:cNvPr>
          <p:cNvGrpSpPr/>
          <p:nvPr/>
        </p:nvGrpSpPr>
        <p:grpSpPr>
          <a:xfrm>
            <a:off x="3035244" y="276714"/>
            <a:ext cx="295169" cy="295169"/>
            <a:chOff x="3035244" y="276714"/>
            <a:chExt cx="295169" cy="295169"/>
          </a:xfrm>
        </p:grpSpPr>
        <p:sp>
          <p:nvSpPr>
            <p:cNvPr id="221" name="Oval 220">
              <a:extLst>
                <a:ext uri="{FF2B5EF4-FFF2-40B4-BE49-F238E27FC236}">
                  <a16:creationId xmlns:a16="http://schemas.microsoft.com/office/drawing/2014/main" id="{5F6D04FE-5EAB-BE42-94B5-E9A070345990}"/>
                </a:ext>
              </a:extLst>
            </p:cNvPr>
            <p:cNvSpPr/>
            <p:nvPr/>
          </p:nvSpPr>
          <p:spPr bwMode="auto">
            <a:xfrm>
              <a:off x="3035244"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2" name="Freeform 14">
              <a:extLst>
                <a:ext uri="{FF2B5EF4-FFF2-40B4-BE49-F238E27FC236}">
                  <a16:creationId xmlns:a16="http://schemas.microsoft.com/office/drawing/2014/main" id="{76B57708-F9BF-144A-813B-79AB4623E2F7}"/>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3" name="Group 222">
            <a:extLst>
              <a:ext uri="{FF2B5EF4-FFF2-40B4-BE49-F238E27FC236}">
                <a16:creationId xmlns:a16="http://schemas.microsoft.com/office/drawing/2014/main" id="{743B7194-F696-6E47-A969-C6EB0910DABB}"/>
              </a:ext>
            </a:extLst>
          </p:cNvPr>
          <p:cNvGrpSpPr/>
          <p:nvPr/>
        </p:nvGrpSpPr>
        <p:grpSpPr>
          <a:xfrm>
            <a:off x="2192172" y="276720"/>
            <a:ext cx="295169" cy="295169"/>
            <a:chOff x="2192172" y="276720"/>
            <a:chExt cx="295169" cy="295169"/>
          </a:xfrm>
        </p:grpSpPr>
        <p:sp>
          <p:nvSpPr>
            <p:cNvPr id="224" name="Oval 223">
              <a:extLst>
                <a:ext uri="{FF2B5EF4-FFF2-40B4-BE49-F238E27FC236}">
                  <a16:creationId xmlns:a16="http://schemas.microsoft.com/office/drawing/2014/main" id="{49459926-8A91-034C-A4DE-6A7287308AFA}"/>
                </a:ext>
              </a:extLst>
            </p:cNvPr>
            <p:cNvSpPr/>
            <p:nvPr/>
          </p:nvSpPr>
          <p:spPr bwMode="auto">
            <a:xfrm>
              <a:off x="2192172" y="276720"/>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25" name="Group 26">
              <a:extLst>
                <a:ext uri="{FF2B5EF4-FFF2-40B4-BE49-F238E27FC236}">
                  <a16:creationId xmlns:a16="http://schemas.microsoft.com/office/drawing/2014/main" id="{053E5A28-A55C-FF49-9D8A-8ECE3B7E432B}"/>
                </a:ext>
              </a:extLst>
            </p:cNvPr>
            <p:cNvGrpSpPr>
              <a:grpSpLocks noChangeAspect="1"/>
            </p:cNvGrpSpPr>
            <p:nvPr/>
          </p:nvGrpSpPr>
          <p:grpSpPr bwMode="auto">
            <a:xfrm>
              <a:off x="2260453" y="348791"/>
              <a:ext cx="182053" cy="159793"/>
              <a:chOff x="3291" y="834"/>
              <a:chExt cx="229" cy="201"/>
            </a:xfrm>
            <a:solidFill>
              <a:schemeClr val="bg1"/>
            </a:solidFill>
          </p:grpSpPr>
          <p:sp>
            <p:nvSpPr>
              <p:cNvPr id="226" name="Freeform 27">
                <a:extLst>
                  <a:ext uri="{FF2B5EF4-FFF2-40B4-BE49-F238E27FC236}">
                    <a16:creationId xmlns:a16="http://schemas.microsoft.com/office/drawing/2014/main" id="{DBCA21A3-9EE7-B24C-BB6F-C19233400B65}"/>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8">
                <a:extLst>
                  <a:ext uri="{FF2B5EF4-FFF2-40B4-BE49-F238E27FC236}">
                    <a16:creationId xmlns:a16="http://schemas.microsoft.com/office/drawing/2014/main" id="{F24C2118-D0AE-A34F-8192-3043CF6DFF1F}"/>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9">
                <a:extLst>
                  <a:ext uri="{FF2B5EF4-FFF2-40B4-BE49-F238E27FC236}">
                    <a16:creationId xmlns:a16="http://schemas.microsoft.com/office/drawing/2014/main" id="{001A5FB7-F239-B34E-ABA1-925F79D11442}"/>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30">
                <a:extLst>
                  <a:ext uri="{FF2B5EF4-FFF2-40B4-BE49-F238E27FC236}">
                    <a16:creationId xmlns:a16="http://schemas.microsoft.com/office/drawing/2014/main" id="{4B6B657A-D5E2-864D-B6DE-0AB23C9B4E6B}"/>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31">
                <a:extLst>
                  <a:ext uri="{FF2B5EF4-FFF2-40B4-BE49-F238E27FC236}">
                    <a16:creationId xmlns:a16="http://schemas.microsoft.com/office/drawing/2014/main" id="{F3157D9C-9968-574C-AF3C-A01FB5FAF01C}"/>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32">
                <a:extLst>
                  <a:ext uri="{FF2B5EF4-FFF2-40B4-BE49-F238E27FC236}">
                    <a16:creationId xmlns:a16="http://schemas.microsoft.com/office/drawing/2014/main" id="{81E6FB38-C9D7-EA47-AE58-66543CE1B1DF}"/>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32" name="Group 231">
            <a:extLst>
              <a:ext uri="{FF2B5EF4-FFF2-40B4-BE49-F238E27FC236}">
                <a16:creationId xmlns:a16="http://schemas.microsoft.com/office/drawing/2014/main" id="{1F1B4223-809D-414D-9E79-D5027143C0F1}"/>
              </a:ext>
            </a:extLst>
          </p:cNvPr>
          <p:cNvGrpSpPr/>
          <p:nvPr/>
        </p:nvGrpSpPr>
        <p:grpSpPr>
          <a:xfrm>
            <a:off x="3878310" y="276714"/>
            <a:ext cx="295169" cy="295169"/>
            <a:chOff x="3878310" y="276714"/>
            <a:chExt cx="295169" cy="295169"/>
          </a:xfrm>
        </p:grpSpPr>
        <p:sp>
          <p:nvSpPr>
            <p:cNvPr id="233" name="Oval 232">
              <a:extLst>
                <a:ext uri="{FF2B5EF4-FFF2-40B4-BE49-F238E27FC236}">
                  <a16:creationId xmlns:a16="http://schemas.microsoft.com/office/drawing/2014/main" id="{25DE7B1D-EEE3-DE46-9161-60EAE6944BB6}"/>
                </a:ext>
              </a:extLst>
            </p:cNvPr>
            <p:cNvSpPr/>
            <p:nvPr/>
          </p:nvSpPr>
          <p:spPr bwMode="auto">
            <a:xfrm>
              <a:off x="3878310"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34" name="Group 127">
              <a:extLst>
                <a:ext uri="{FF2B5EF4-FFF2-40B4-BE49-F238E27FC236}">
                  <a16:creationId xmlns:a16="http://schemas.microsoft.com/office/drawing/2014/main" id="{5CF372AB-629E-3D46-8760-847210440F1E}"/>
                </a:ext>
              </a:extLst>
            </p:cNvPr>
            <p:cNvGrpSpPr>
              <a:grpSpLocks noChangeAspect="1"/>
            </p:cNvGrpSpPr>
            <p:nvPr/>
          </p:nvGrpSpPr>
          <p:grpSpPr bwMode="auto">
            <a:xfrm>
              <a:off x="3931039" y="336159"/>
              <a:ext cx="183144" cy="186680"/>
              <a:chOff x="2411" y="2088"/>
              <a:chExt cx="259" cy="264"/>
            </a:xfrm>
            <a:solidFill>
              <a:schemeClr val="bg1"/>
            </a:solidFill>
          </p:grpSpPr>
          <p:sp>
            <p:nvSpPr>
              <p:cNvPr id="235" name="Freeform 128">
                <a:extLst>
                  <a:ext uri="{FF2B5EF4-FFF2-40B4-BE49-F238E27FC236}">
                    <a16:creationId xmlns:a16="http://schemas.microsoft.com/office/drawing/2014/main" id="{73A9092D-697D-7A45-9994-AD124384DDEC}"/>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129">
                <a:extLst>
                  <a:ext uri="{FF2B5EF4-FFF2-40B4-BE49-F238E27FC236}">
                    <a16:creationId xmlns:a16="http://schemas.microsoft.com/office/drawing/2014/main" id="{C145D2E2-F4CE-E845-8718-F3E4269C826C}"/>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58BFF946-279E-1345-AC5D-217949C43736}"/>
              </a:ext>
            </a:extLst>
          </p:cNvPr>
          <p:cNvGrpSpPr/>
          <p:nvPr/>
        </p:nvGrpSpPr>
        <p:grpSpPr>
          <a:xfrm>
            <a:off x="6900936" y="4567055"/>
            <a:ext cx="1243840" cy="577377"/>
            <a:chOff x="6900936" y="4567055"/>
            <a:chExt cx="1243840" cy="577377"/>
          </a:xfrm>
        </p:grpSpPr>
        <p:sp>
          <p:nvSpPr>
            <p:cNvPr id="2" name="Rounded Rectangle 1">
              <a:extLst>
                <a:ext uri="{FF2B5EF4-FFF2-40B4-BE49-F238E27FC236}">
                  <a16:creationId xmlns:a16="http://schemas.microsoft.com/office/drawing/2014/main" id="{204395F7-2A02-274F-A7B8-18FA2DB8BADD}"/>
                </a:ext>
              </a:extLst>
            </p:cNvPr>
            <p:cNvSpPr/>
            <p:nvPr/>
          </p:nvSpPr>
          <p:spPr bwMode="auto">
            <a:xfrm>
              <a:off x="6900936" y="4567055"/>
              <a:ext cx="1243840" cy="57737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1" name="Rounded Rectangle 100">
              <a:extLst>
                <a:ext uri="{FF2B5EF4-FFF2-40B4-BE49-F238E27FC236}">
                  <a16:creationId xmlns:a16="http://schemas.microsoft.com/office/drawing/2014/main" id="{85E9611F-A08F-804E-A69E-CA8E533C1D58}"/>
                </a:ext>
              </a:extLst>
            </p:cNvPr>
            <p:cNvSpPr/>
            <p:nvPr/>
          </p:nvSpPr>
          <p:spPr bwMode="auto">
            <a:xfrm>
              <a:off x="6999346" y="4752092"/>
              <a:ext cx="1020734"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2" name="Rounded Rectangle 101">
              <a:extLst>
                <a:ext uri="{FF2B5EF4-FFF2-40B4-BE49-F238E27FC236}">
                  <a16:creationId xmlns:a16="http://schemas.microsoft.com/office/drawing/2014/main" id="{E0751C15-4887-D74B-83DC-B2DA44B5A958}"/>
                </a:ext>
              </a:extLst>
            </p:cNvPr>
            <p:cNvSpPr/>
            <p:nvPr/>
          </p:nvSpPr>
          <p:spPr bwMode="auto">
            <a:xfrm>
              <a:off x="7004686" y="4903441"/>
              <a:ext cx="634946" cy="6157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154" name="Freeform 19">
            <a:extLst>
              <a:ext uri="{FF2B5EF4-FFF2-40B4-BE49-F238E27FC236}">
                <a16:creationId xmlns:a16="http://schemas.microsoft.com/office/drawing/2014/main" id="{6A1EA89A-4170-5D44-B9F8-55595B4CEBC9}"/>
              </a:ext>
            </a:extLst>
          </p:cNvPr>
          <p:cNvSpPr>
            <a:spLocks/>
          </p:cNvSpPr>
          <p:nvPr/>
        </p:nvSpPr>
        <p:spPr bwMode="auto">
          <a:xfrm>
            <a:off x="9892239" y="6198725"/>
            <a:ext cx="374499" cy="37449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0">
            <a:extLst>
              <a:ext uri="{FF2B5EF4-FFF2-40B4-BE49-F238E27FC236}">
                <a16:creationId xmlns:a16="http://schemas.microsoft.com/office/drawing/2014/main" id="{2C2A42EA-F9B5-1C4F-87A3-4174D070F6F1}"/>
              </a:ext>
            </a:extLst>
          </p:cNvPr>
          <p:cNvSpPr>
            <a:spLocks/>
          </p:cNvSpPr>
          <p:nvPr/>
        </p:nvSpPr>
        <p:spPr bwMode="auto">
          <a:xfrm>
            <a:off x="9801451" y="6624292"/>
            <a:ext cx="561749" cy="278037"/>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9">
            <a:extLst>
              <a:ext uri="{FF2B5EF4-FFF2-40B4-BE49-F238E27FC236}">
                <a16:creationId xmlns:a16="http://schemas.microsoft.com/office/drawing/2014/main" id="{3B14AFCB-A34B-7647-B065-591670EAE138}"/>
              </a:ext>
            </a:extLst>
          </p:cNvPr>
          <p:cNvSpPr>
            <a:spLocks/>
          </p:cNvSpPr>
          <p:nvPr/>
        </p:nvSpPr>
        <p:spPr bwMode="auto">
          <a:xfrm>
            <a:off x="10643890"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20">
            <a:extLst>
              <a:ext uri="{FF2B5EF4-FFF2-40B4-BE49-F238E27FC236}">
                <a16:creationId xmlns:a16="http://schemas.microsoft.com/office/drawing/2014/main" id="{785E6689-0164-294D-BB4F-73E573EE8CE7}"/>
              </a:ext>
            </a:extLst>
          </p:cNvPr>
          <p:cNvSpPr>
            <a:spLocks/>
          </p:cNvSpPr>
          <p:nvPr/>
        </p:nvSpPr>
        <p:spPr bwMode="auto">
          <a:xfrm>
            <a:off x="10512651"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74981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ppt_w</p:attrName>
                                        </p:attrNameLst>
                                      </p:cBhvr>
                                      <p:tavLst>
                                        <p:tav tm="0">
                                          <p:val>
                                            <p:fltVal val="0"/>
                                          </p:val>
                                        </p:tav>
                                        <p:tav tm="100000">
                                          <p:val>
                                            <p:strVal val="#ppt_w"/>
                                          </p:val>
                                        </p:tav>
                                      </p:tavLst>
                                    </p:anim>
                                    <p:anim calcmode="lin" valueType="num">
                                      <p:cBhvr>
                                        <p:cTn id="8" dur="500" fill="hold"/>
                                        <p:tgtEl>
                                          <p:spTgt spid="208"/>
                                        </p:tgtEl>
                                        <p:attrNameLst>
                                          <p:attrName>ppt_h</p:attrName>
                                        </p:attrNameLst>
                                      </p:cBhvr>
                                      <p:tavLst>
                                        <p:tav tm="0">
                                          <p:val>
                                            <p:fltVal val="0"/>
                                          </p:val>
                                        </p:tav>
                                        <p:tav tm="100000">
                                          <p:val>
                                            <p:strVal val="#ppt_h"/>
                                          </p:val>
                                        </p:tav>
                                      </p:tavLst>
                                    </p:anim>
                                    <p:animEffect transition="in" filter="fade">
                                      <p:cBhvr>
                                        <p:cTn id="9" dur="500"/>
                                        <p:tgtEl>
                                          <p:spTgt spid="208"/>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07"/>
                                        </p:tgtEl>
                                        <p:attrNameLst>
                                          <p:attrName>style.visibility</p:attrName>
                                        </p:attrNameLst>
                                      </p:cBhvr>
                                      <p:to>
                                        <p:strVal val="visible"/>
                                      </p:to>
                                    </p:set>
                                    <p:anim calcmode="lin" valueType="num">
                                      <p:cBhvr>
                                        <p:cTn id="12" dur="500" fill="hold"/>
                                        <p:tgtEl>
                                          <p:spTgt spid="207"/>
                                        </p:tgtEl>
                                        <p:attrNameLst>
                                          <p:attrName>ppt_w</p:attrName>
                                        </p:attrNameLst>
                                      </p:cBhvr>
                                      <p:tavLst>
                                        <p:tav tm="0">
                                          <p:val>
                                            <p:fltVal val="0"/>
                                          </p:val>
                                        </p:tav>
                                        <p:tav tm="100000">
                                          <p:val>
                                            <p:strVal val="#ppt_w"/>
                                          </p:val>
                                        </p:tav>
                                      </p:tavLst>
                                    </p:anim>
                                    <p:anim calcmode="lin" valueType="num">
                                      <p:cBhvr>
                                        <p:cTn id="13" dur="500" fill="hold"/>
                                        <p:tgtEl>
                                          <p:spTgt spid="207"/>
                                        </p:tgtEl>
                                        <p:attrNameLst>
                                          <p:attrName>ppt_h</p:attrName>
                                        </p:attrNameLst>
                                      </p:cBhvr>
                                      <p:tavLst>
                                        <p:tav tm="0">
                                          <p:val>
                                            <p:fltVal val="0"/>
                                          </p:val>
                                        </p:tav>
                                        <p:tav tm="100000">
                                          <p:val>
                                            <p:strVal val="#ppt_h"/>
                                          </p:val>
                                        </p:tav>
                                      </p:tavLst>
                                    </p:anim>
                                    <p:animEffect transition="in" filter="fade">
                                      <p:cBhvr>
                                        <p:cTn id="14" dur="500"/>
                                        <p:tgtEl>
                                          <p:spTgt spid="207"/>
                                        </p:tgtEl>
                                      </p:cBhvr>
                                    </p:animEffect>
                                  </p:childTnLst>
                                </p:cTn>
                              </p:par>
                              <p:par>
                                <p:cTn id="15" presetID="22" presetClass="entr" presetSubtype="1" fill="hold" nodeType="withEffect">
                                  <p:stCondLst>
                                    <p:cond delay="20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par>
                          <p:cTn id="18" fill="hold">
                            <p:stCondLst>
                              <p:cond delay="9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20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4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anim calcmode="lin" valueType="num">
                                      <p:cBhvr>
                                        <p:cTn id="41" dur="500" fill="hold"/>
                                        <p:tgtEl>
                                          <p:spTgt spid="119"/>
                                        </p:tgtEl>
                                        <p:attrNameLst>
                                          <p:attrName>ppt_w</p:attrName>
                                        </p:attrNameLst>
                                      </p:cBhvr>
                                      <p:tavLst>
                                        <p:tav tm="0">
                                          <p:val>
                                            <p:fltVal val="0"/>
                                          </p:val>
                                        </p:tav>
                                        <p:tav tm="100000">
                                          <p:val>
                                            <p:strVal val="#ppt_w"/>
                                          </p:val>
                                        </p:tav>
                                      </p:tavLst>
                                    </p:anim>
                                    <p:anim calcmode="lin" valueType="num">
                                      <p:cBhvr>
                                        <p:cTn id="42" dur="500" fill="hold"/>
                                        <p:tgtEl>
                                          <p:spTgt spid="119"/>
                                        </p:tgtEl>
                                        <p:attrNameLst>
                                          <p:attrName>ppt_h</p:attrName>
                                        </p:attrNameLst>
                                      </p:cBhvr>
                                      <p:tavLst>
                                        <p:tav tm="0">
                                          <p:val>
                                            <p:fltVal val="0"/>
                                          </p:val>
                                        </p:tav>
                                        <p:tav tm="100000">
                                          <p:val>
                                            <p:strVal val="#ppt_h"/>
                                          </p:val>
                                        </p:tav>
                                      </p:tavLst>
                                    </p:anim>
                                    <p:animEffect transition="in" filter="fade">
                                      <p:cBhvr>
                                        <p:cTn id="43" dur="500"/>
                                        <p:tgtEl>
                                          <p:spTgt spid="119"/>
                                        </p:tgtEl>
                                      </p:cBhvr>
                                    </p:animEffect>
                                  </p:childTnLst>
                                </p:cTn>
                              </p:par>
                              <p:par>
                                <p:cTn id="44" presetID="53" presetClass="entr" presetSubtype="16" fill="hold" nodeType="withEffect">
                                  <p:stCondLst>
                                    <p:cond delay="20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par>
                                <p:cTn id="49" presetID="53" presetClass="entr" presetSubtype="16" fill="hold" nodeType="withEffect">
                                  <p:stCondLst>
                                    <p:cond delay="400"/>
                                  </p:stCondLst>
                                  <p:childTnLst>
                                    <p:set>
                                      <p:cBhvr>
                                        <p:cTn id="50" dur="1" fill="hold">
                                          <p:stCondLst>
                                            <p:cond delay="0"/>
                                          </p:stCondLst>
                                        </p:cTn>
                                        <p:tgtEl>
                                          <p:spTgt spid="115"/>
                                        </p:tgtEl>
                                        <p:attrNameLst>
                                          <p:attrName>style.visibility</p:attrName>
                                        </p:attrNameLst>
                                      </p:cBhvr>
                                      <p:to>
                                        <p:strVal val="visible"/>
                                      </p:to>
                                    </p:set>
                                    <p:anim calcmode="lin" valueType="num">
                                      <p:cBhvr>
                                        <p:cTn id="51" dur="500" fill="hold"/>
                                        <p:tgtEl>
                                          <p:spTgt spid="115"/>
                                        </p:tgtEl>
                                        <p:attrNameLst>
                                          <p:attrName>ppt_w</p:attrName>
                                        </p:attrNameLst>
                                      </p:cBhvr>
                                      <p:tavLst>
                                        <p:tav tm="0">
                                          <p:val>
                                            <p:fltVal val="0"/>
                                          </p:val>
                                        </p:tav>
                                        <p:tav tm="100000">
                                          <p:val>
                                            <p:strVal val="#ppt_w"/>
                                          </p:val>
                                        </p:tav>
                                      </p:tavLst>
                                    </p:anim>
                                    <p:anim calcmode="lin" valueType="num">
                                      <p:cBhvr>
                                        <p:cTn id="52" dur="500" fill="hold"/>
                                        <p:tgtEl>
                                          <p:spTgt spid="115"/>
                                        </p:tgtEl>
                                        <p:attrNameLst>
                                          <p:attrName>ppt_h</p:attrName>
                                        </p:attrNameLst>
                                      </p:cBhvr>
                                      <p:tavLst>
                                        <p:tav tm="0">
                                          <p:val>
                                            <p:fltVal val="0"/>
                                          </p:val>
                                        </p:tav>
                                        <p:tav tm="100000">
                                          <p:val>
                                            <p:strVal val="#ppt_h"/>
                                          </p:val>
                                        </p:tav>
                                      </p:tavLst>
                                    </p:anim>
                                    <p:animEffect transition="in" filter="fade">
                                      <p:cBhvr>
                                        <p:cTn id="53" dur="500"/>
                                        <p:tgtEl>
                                          <p:spTgt spid="115"/>
                                        </p:tgtEl>
                                      </p:cBhvr>
                                    </p:animEffect>
                                  </p:childTnLst>
                                </p:cTn>
                              </p:par>
                              <p:par>
                                <p:cTn id="54" presetID="53" presetClass="entr" presetSubtype="16"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par>
                          <p:cTn id="59" fill="hold">
                            <p:stCondLst>
                              <p:cond delay="1850"/>
                            </p:stCondLst>
                            <p:childTnLst>
                              <p:par>
                                <p:cTn id="60" presetID="21" presetClass="entr" presetSubtype="1" fill="hold" grpId="0" nodeType="afterEffect">
                                  <p:stCondLst>
                                    <p:cond delay="0"/>
                                  </p:stCondLst>
                                  <p:childTnLst>
                                    <p:set>
                                      <p:cBhvr>
                                        <p:cTn id="61" dur="1" fill="hold">
                                          <p:stCondLst>
                                            <p:cond delay="0"/>
                                          </p:stCondLst>
                                        </p:cTn>
                                        <p:tgtEl>
                                          <p:spTgt spid="214"/>
                                        </p:tgtEl>
                                        <p:attrNameLst>
                                          <p:attrName>style.visibility</p:attrName>
                                        </p:attrNameLst>
                                      </p:cBhvr>
                                      <p:to>
                                        <p:strVal val="visible"/>
                                      </p:to>
                                    </p:set>
                                    <p:animEffect transition="in" filter="wheel(1)">
                                      <p:cBhvr>
                                        <p:cTn id="62" dur="1000"/>
                                        <p:tgtEl>
                                          <p:spTgt spid="214"/>
                                        </p:tgtEl>
                                      </p:cBhvr>
                                    </p:animEffect>
                                  </p:childTnLst>
                                </p:cTn>
                              </p:par>
                              <p:par>
                                <p:cTn id="63" presetID="22" presetClass="entr" presetSubtype="8" fill="hold" grpId="0" nodeType="withEffect">
                                  <p:stCondLst>
                                    <p:cond delay="0"/>
                                  </p:stCondLst>
                                  <p:iterate type="wd">
                                    <p:tmPct val="10000"/>
                                  </p:iterate>
                                  <p:childTnLst>
                                    <p:set>
                                      <p:cBhvr>
                                        <p:cTn id="64" dur="1" fill="hold">
                                          <p:stCondLst>
                                            <p:cond delay="0"/>
                                          </p:stCondLst>
                                        </p:cTn>
                                        <p:tgtEl>
                                          <p:spTgt spid="215"/>
                                        </p:tgtEl>
                                        <p:attrNameLst>
                                          <p:attrName>style.visibility</p:attrName>
                                        </p:attrNameLst>
                                      </p:cBhvr>
                                      <p:to>
                                        <p:strVal val="visible"/>
                                      </p:to>
                                    </p:set>
                                    <p:animEffect transition="in" filter="wipe(left)">
                                      <p:cBhvr>
                                        <p:cTn id="65" dur="500"/>
                                        <p:tgtEl>
                                          <p:spTgt spid="215"/>
                                        </p:tgtEl>
                                      </p:cBhvr>
                                    </p:animEffect>
                                  </p:childTnLst>
                                </p:cTn>
                              </p:par>
                            </p:childTnLst>
                          </p:cTn>
                        </p:par>
                        <p:par>
                          <p:cTn id="66" fill="hold">
                            <p:stCondLst>
                              <p:cond delay="3500"/>
                            </p:stCondLst>
                            <p:childTnLst>
                              <p:par>
                                <p:cTn id="67" presetID="31" presetClass="entr" presetSubtype="0" fill="hold"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 calcmode="lin" valueType="num">
                                      <p:cBhvr>
                                        <p:cTn id="71" dur="500" fill="hold"/>
                                        <p:tgtEl>
                                          <p:spTgt spid="9"/>
                                        </p:tgtEl>
                                        <p:attrNameLst>
                                          <p:attrName>style.rotation</p:attrName>
                                        </p:attrNameLst>
                                      </p:cBhvr>
                                      <p:tavLst>
                                        <p:tav tm="0">
                                          <p:val>
                                            <p:fltVal val="90"/>
                                          </p:val>
                                        </p:tav>
                                        <p:tav tm="100000">
                                          <p:val>
                                            <p:fltVal val="0"/>
                                          </p:val>
                                        </p:tav>
                                      </p:tavLst>
                                    </p:anim>
                                    <p:animEffect transition="in" filter="fade">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8" grpId="0" animBg="1"/>
      <p:bldP spid="214" grpId="0" animBg="1"/>
      <p:bldP spid="2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Group 244">
            <a:extLst>
              <a:ext uri="{FF2B5EF4-FFF2-40B4-BE49-F238E27FC236}">
                <a16:creationId xmlns:a16="http://schemas.microsoft.com/office/drawing/2014/main" id="{CBFEDB4E-6815-3347-A247-8E57AFCA6E87}"/>
              </a:ext>
            </a:extLst>
          </p:cNvPr>
          <p:cNvGrpSpPr/>
          <p:nvPr/>
        </p:nvGrpSpPr>
        <p:grpSpPr>
          <a:xfrm>
            <a:off x="8289884" y="5419367"/>
            <a:ext cx="103228" cy="45720"/>
            <a:chOff x="7831332" y="5216273"/>
            <a:chExt cx="1020331" cy="451908"/>
          </a:xfrm>
          <a:solidFill>
            <a:schemeClr val="bg1"/>
          </a:solidFill>
        </p:grpSpPr>
        <p:sp>
          <p:nvSpPr>
            <p:cNvPr id="246" name="Rounded Rectangle 245">
              <a:extLst>
                <a:ext uri="{FF2B5EF4-FFF2-40B4-BE49-F238E27FC236}">
                  <a16:creationId xmlns:a16="http://schemas.microsoft.com/office/drawing/2014/main" id="{AE3AD1FC-CA93-1A42-B5AA-F22B83E0E1B7}"/>
                </a:ext>
              </a:extLst>
            </p:cNvPr>
            <p:cNvSpPr/>
            <p:nvPr/>
          </p:nvSpPr>
          <p:spPr bwMode="auto">
            <a:xfrm>
              <a:off x="7831332" y="5216273"/>
              <a:ext cx="1020331" cy="451908"/>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47" name="Group 100">
              <a:extLst>
                <a:ext uri="{FF2B5EF4-FFF2-40B4-BE49-F238E27FC236}">
                  <a16:creationId xmlns:a16="http://schemas.microsoft.com/office/drawing/2014/main" id="{E0384282-4BFA-7C44-AE68-B2A6E878EA2A}"/>
                </a:ext>
              </a:extLst>
            </p:cNvPr>
            <p:cNvGrpSpPr>
              <a:grpSpLocks noChangeAspect="1"/>
            </p:cNvGrpSpPr>
            <p:nvPr/>
          </p:nvGrpSpPr>
          <p:grpSpPr bwMode="auto">
            <a:xfrm>
              <a:off x="8233778" y="5270809"/>
              <a:ext cx="242288" cy="327301"/>
              <a:chOff x="2455" y="1465"/>
              <a:chExt cx="171" cy="231"/>
            </a:xfrm>
            <a:grpFill/>
          </p:grpSpPr>
          <p:sp>
            <p:nvSpPr>
              <p:cNvPr id="248" name="Freeform 101">
                <a:extLst>
                  <a:ext uri="{FF2B5EF4-FFF2-40B4-BE49-F238E27FC236}">
                    <a16:creationId xmlns:a16="http://schemas.microsoft.com/office/drawing/2014/main" id="{10E41FD4-B23A-0342-8417-164E51790431}"/>
                  </a:ext>
                </a:extLst>
              </p:cNvPr>
              <p:cNvSpPr>
                <a:spLocks/>
              </p:cNvSpPr>
              <p:nvPr/>
            </p:nvSpPr>
            <p:spPr bwMode="auto">
              <a:xfrm>
                <a:off x="2523" y="166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2"/>
                      <a:pt x="0" y="26"/>
                    </a:cubicBezTo>
                    <a:cubicBezTo>
                      <a:pt x="0" y="41"/>
                      <a:pt x="12" y="53"/>
                      <a:pt x="27" y="53"/>
                    </a:cubicBezTo>
                    <a:cubicBezTo>
                      <a:pt x="42" y="53"/>
                      <a:pt x="53" y="41"/>
                      <a:pt x="53" y="26"/>
                    </a:cubicBezTo>
                    <a:cubicBezTo>
                      <a:pt x="53" y="12"/>
                      <a:pt x="42" y="0"/>
                      <a:pt x="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102">
                <a:extLst>
                  <a:ext uri="{FF2B5EF4-FFF2-40B4-BE49-F238E27FC236}">
                    <a16:creationId xmlns:a16="http://schemas.microsoft.com/office/drawing/2014/main" id="{D5126F85-1DA9-3544-89E2-4111242A4FD8}"/>
                  </a:ext>
                </a:extLst>
              </p:cNvPr>
              <p:cNvSpPr>
                <a:spLocks/>
              </p:cNvSpPr>
              <p:nvPr/>
            </p:nvSpPr>
            <p:spPr bwMode="auto">
              <a:xfrm>
                <a:off x="2455" y="1465"/>
                <a:ext cx="171" cy="181"/>
              </a:xfrm>
              <a:custGeom>
                <a:avLst/>
                <a:gdLst>
                  <a:gd name="T0" fmla="*/ 244 w 276"/>
                  <a:gd name="T1" fmla="*/ 265 h 292"/>
                  <a:gd name="T2" fmla="*/ 244 w 276"/>
                  <a:gd name="T3" fmla="*/ 265 h 292"/>
                  <a:gd name="T4" fmla="*/ 244 w 276"/>
                  <a:gd name="T5" fmla="*/ 132 h 292"/>
                  <a:gd name="T6" fmla="*/ 236 w 276"/>
                  <a:gd name="T7" fmla="*/ 90 h 292"/>
                  <a:gd name="T8" fmla="*/ 213 w 276"/>
                  <a:gd name="T9" fmla="*/ 57 h 292"/>
                  <a:gd name="T10" fmla="*/ 179 w 276"/>
                  <a:gd name="T11" fmla="*/ 34 h 292"/>
                  <a:gd name="T12" fmla="*/ 164 w 276"/>
                  <a:gd name="T13" fmla="*/ 29 h 292"/>
                  <a:gd name="T14" fmla="*/ 164 w 276"/>
                  <a:gd name="T15" fmla="*/ 27 h 292"/>
                  <a:gd name="T16" fmla="*/ 138 w 276"/>
                  <a:gd name="T17" fmla="*/ 0 h 292"/>
                  <a:gd name="T18" fmla="*/ 111 w 276"/>
                  <a:gd name="T19" fmla="*/ 27 h 292"/>
                  <a:gd name="T20" fmla="*/ 111 w 276"/>
                  <a:gd name="T21" fmla="*/ 29 h 292"/>
                  <a:gd name="T22" fmla="*/ 96 w 276"/>
                  <a:gd name="T23" fmla="*/ 34 h 292"/>
                  <a:gd name="T24" fmla="*/ 63 w 276"/>
                  <a:gd name="T25" fmla="*/ 57 h 292"/>
                  <a:gd name="T26" fmla="*/ 40 w 276"/>
                  <a:gd name="T27" fmla="*/ 90 h 292"/>
                  <a:gd name="T28" fmla="*/ 31 w 276"/>
                  <a:gd name="T29" fmla="*/ 132 h 292"/>
                  <a:gd name="T30" fmla="*/ 31 w 276"/>
                  <a:gd name="T31" fmla="*/ 265 h 292"/>
                  <a:gd name="T32" fmla="*/ 0 w 276"/>
                  <a:gd name="T33" fmla="*/ 265 h 292"/>
                  <a:gd name="T34" fmla="*/ 0 w 276"/>
                  <a:gd name="T35" fmla="*/ 292 h 292"/>
                  <a:gd name="T36" fmla="*/ 31 w 276"/>
                  <a:gd name="T37" fmla="*/ 292 h 292"/>
                  <a:gd name="T38" fmla="*/ 244 w 276"/>
                  <a:gd name="T39" fmla="*/ 292 h 292"/>
                  <a:gd name="T40" fmla="*/ 276 w 276"/>
                  <a:gd name="T41" fmla="*/ 292 h 292"/>
                  <a:gd name="T42" fmla="*/ 276 w 276"/>
                  <a:gd name="T43" fmla="*/ 265 h 292"/>
                  <a:gd name="T44" fmla="*/ 244 w 276"/>
                  <a:gd name="T45" fmla="*/ 26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6" h="292">
                    <a:moveTo>
                      <a:pt x="244" y="265"/>
                    </a:moveTo>
                    <a:lnTo>
                      <a:pt x="244" y="265"/>
                    </a:lnTo>
                    <a:lnTo>
                      <a:pt x="244" y="132"/>
                    </a:lnTo>
                    <a:cubicBezTo>
                      <a:pt x="244" y="117"/>
                      <a:pt x="242" y="103"/>
                      <a:pt x="236" y="90"/>
                    </a:cubicBezTo>
                    <a:cubicBezTo>
                      <a:pt x="230" y="78"/>
                      <a:pt x="223" y="66"/>
                      <a:pt x="213" y="57"/>
                    </a:cubicBezTo>
                    <a:cubicBezTo>
                      <a:pt x="203" y="47"/>
                      <a:pt x="192" y="39"/>
                      <a:pt x="179" y="34"/>
                    </a:cubicBezTo>
                    <a:cubicBezTo>
                      <a:pt x="174" y="32"/>
                      <a:pt x="169" y="30"/>
                      <a:pt x="164" y="29"/>
                    </a:cubicBezTo>
                    <a:cubicBezTo>
                      <a:pt x="164" y="28"/>
                      <a:pt x="164" y="28"/>
                      <a:pt x="164" y="27"/>
                    </a:cubicBezTo>
                    <a:cubicBezTo>
                      <a:pt x="164" y="12"/>
                      <a:pt x="153" y="0"/>
                      <a:pt x="138" y="0"/>
                    </a:cubicBezTo>
                    <a:cubicBezTo>
                      <a:pt x="123" y="0"/>
                      <a:pt x="111" y="12"/>
                      <a:pt x="111" y="27"/>
                    </a:cubicBezTo>
                    <a:cubicBezTo>
                      <a:pt x="111" y="28"/>
                      <a:pt x="111" y="28"/>
                      <a:pt x="111" y="29"/>
                    </a:cubicBezTo>
                    <a:cubicBezTo>
                      <a:pt x="106" y="30"/>
                      <a:pt x="101" y="32"/>
                      <a:pt x="96" y="34"/>
                    </a:cubicBezTo>
                    <a:cubicBezTo>
                      <a:pt x="83" y="39"/>
                      <a:pt x="72" y="47"/>
                      <a:pt x="63" y="57"/>
                    </a:cubicBezTo>
                    <a:cubicBezTo>
                      <a:pt x="53" y="66"/>
                      <a:pt x="45" y="78"/>
                      <a:pt x="40" y="90"/>
                    </a:cubicBezTo>
                    <a:cubicBezTo>
                      <a:pt x="34" y="103"/>
                      <a:pt x="31" y="117"/>
                      <a:pt x="31" y="132"/>
                    </a:cubicBezTo>
                    <a:lnTo>
                      <a:pt x="31" y="265"/>
                    </a:lnTo>
                    <a:lnTo>
                      <a:pt x="0" y="265"/>
                    </a:lnTo>
                    <a:lnTo>
                      <a:pt x="0" y="292"/>
                    </a:lnTo>
                    <a:lnTo>
                      <a:pt x="31" y="292"/>
                    </a:lnTo>
                    <a:lnTo>
                      <a:pt x="244" y="292"/>
                    </a:lnTo>
                    <a:lnTo>
                      <a:pt x="276" y="292"/>
                    </a:lnTo>
                    <a:lnTo>
                      <a:pt x="276" y="265"/>
                    </a:lnTo>
                    <a:lnTo>
                      <a:pt x="244" y="2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00" name="Group 299">
            <a:extLst>
              <a:ext uri="{FF2B5EF4-FFF2-40B4-BE49-F238E27FC236}">
                <a16:creationId xmlns:a16="http://schemas.microsoft.com/office/drawing/2014/main" id="{DACFFBA0-6981-4D4E-9291-76E6A1E47072}"/>
              </a:ext>
            </a:extLst>
          </p:cNvPr>
          <p:cNvGrpSpPr/>
          <p:nvPr/>
        </p:nvGrpSpPr>
        <p:grpSpPr>
          <a:xfrm>
            <a:off x="4305061" y="5526538"/>
            <a:ext cx="98494" cy="45720"/>
            <a:chOff x="3678764" y="5165769"/>
            <a:chExt cx="1243840" cy="577377"/>
          </a:xfrm>
          <a:solidFill>
            <a:schemeClr val="bg1"/>
          </a:solidFill>
        </p:grpSpPr>
        <p:sp>
          <p:nvSpPr>
            <p:cNvPr id="301" name="Rounded Rectangle 300">
              <a:extLst>
                <a:ext uri="{FF2B5EF4-FFF2-40B4-BE49-F238E27FC236}">
                  <a16:creationId xmlns:a16="http://schemas.microsoft.com/office/drawing/2014/main" id="{E52E5C80-8650-6545-867D-7FB3130E6CBB}"/>
                </a:ext>
              </a:extLst>
            </p:cNvPr>
            <p:cNvSpPr/>
            <p:nvPr/>
          </p:nvSpPr>
          <p:spPr bwMode="auto">
            <a:xfrm>
              <a:off x="3678764" y="5165769"/>
              <a:ext cx="1243840" cy="57737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02" name="Rounded Rectangle 301">
              <a:extLst>
                <a:ext uri="{FF2B5EF4-FFF2-40B4-BE49-F238E27FC236}">
                  <a16:creationId xmlns:a16="http://schemas.microsoft.com/office/drawing/2014/main" id="{3F5A5303-9CA4-AF46-924B-FF5455C43DDB}"/>
                </a:ext>
              </a:extLst>
            </p:cNvPr>
            <p:cNvSpPr/>
            <p:nvPr/>
          </p:nvSpPr>
          <p:spPr bwMode="auto">
            <a:xfrm>
              <a:off x="3777174" y="5350806"/>
              <a:ext cx="1020734"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03" name="Rounded Rectangle 302">
              <a:extLst>
                <a:ext uri="{FF2B5EF4-FFF2-40B4-BE49-F238E27FC236}">
                  <a16:creationId xmlns:a16="http://schemas.microsoft.com/office/drawing/2014/main" id="{6C4E94C8-F1F6-5B43-9DF4-88D750BBE45E}"/>
                </a:ext>
              </a:extLst>
            </p:cNvPr>
            <p:cNvSpPr/>
            <p:nvPr/>
          </p:nvSpPr>
          <p:spPr bwMode="auto">
            <a:xfrm>
              <a:off x="3782514" y="5502155"/>
              <a:ext cx="634946"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7" name="Group 216">
            <a:extLst>
              <a:ext uri="{FF2B5EF4-FFF2-40B4-BE49-F238E27FC236}">
                <a16:creationId xmlns:a16="http://schemas.microsoft.com/office/drawing/2014/main" id="{00034B3C-0DDB-DF43-AC7E-2C79E1605973}"/>
              </a:ext>
            </a:extLst>
          </p:cNvPr>
          <p:cNvGrpSpPr/>
          <p:nvPr/>
        </p:nvGrpSpPr>
        <p:grpSpPr>
          <a:xfrm>
            <a:off x="11266486" y="5539441"/>
            <a:ext cx="118644" cy="55074"/>
            <a:chOff x="10648657" y="5186136"/>
            <a:chExt cx="1243840" cy="577377"/>
          </a:xfrm>
          <a:solidFill>
            <a:schemeClr val="bg1"/>
          </a:solidFill>
        </p:grpSpPr>
        <p:sp>
          <p:nvSpPr>
            <p:cNvPr id="218" name="Rounded Rectangle 217">
              <a:extLst>
                <a:ext uri="{FF2B5EF4-FFF2-40B4-BE49-F238E27FC236}">
                  <a16:creationId xmlns:a16="http://schemas.microsoft.com/office/drawing/2014/main" id="{275DC713-457E-D443-981E-4ACA07B256BC}"/>
                </a:ext>
              </a:extLst>
            </p:cNvPr>
            <p:cNvSpPr/>
            <p:nvPr/>
          </p:nvSpPr>
          <p:spPr bwMode="auto">
            <a:xfrm>
              <a:off x="10648657" y="5186136"/>
              <a:ext cx="1243840" cy="57737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19" name="Rounded Rectangle 218">
              <a:extLst>
                <a:ext uri="{FF2B5EF4-FFF2-40B4-BE49-F238E27FC236}">
                  <a16:creationId xmlns:a16="http://schemas.microsoft.com/office/drawing/2014/main" id="{5198A1C7-0C8E-6E49-880C-162C80DBFD53}"/>
                </a:ext>
              </a:extLst>
            </p:cNvPr>
            <p:cNvSpPr/>
            <p:nvPr/>
          </p:nvSpPr>
          <p:spPr bwMode="auto">
            <a:xfrm>
              <a:off x="10747067" y="5371173"/>
              <a:ext cx="1020734"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0" name="Rounded Rectangle 219">
              <a:extLst>
                <a:ext uri="{FF2B5EF4-FFF2-40B4-BE49-F238E27FC236}">
                  <a16:creationId xmlns:a16="http://schemas.microsoft.com/office/drawing/2014/main" id="{DA8C9C61-F900-B847-BB26-EC9B489FD52A}"/>
                </a:ext>
              </a:extLst>
            </p:cNvPr>
            <p:cNvSpPr/>
            <p:nvPr/>
          </p:nvSpPr>
          <p:spPr bwMode="auto">
            <a:xfrm>
              <a:off x="10752407" y="5522522"/>
              <a:ext cx="634946"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1" name="Group 220">
            <a:extLst>
              <a:ext uri="{FF2B5EF4-FFF2-40B4-BE49-F238E27FC236}">
                <a16:creationId xmlns:a16="http://schemas.microsoft.com/office/drawing/2014/main" id="{490BB82F-ED80-6646-B406-293B78805AE4}"/>
              </a:ext>
            </a:extLst>
          </p:cNvPr>
          <p:cNvGrpSpPr/>
          <p:nvPr/>
        </p:nvGrpSpPr>
        <p:grpSpPr>
          <a:xfrm>
            <a:off x="10436937" y="5910495"/>
            <a:ext cx="114656" cy="53222"/>
            <a:chOff x="10648657" y="5186136"/>
            <a:chExt cx="1243840" cy="577377"/>
          </a:xfrm>
          <a:solidFill>
            <a:schemeClr val="bg1"/>
          </a:solidFill>
        </p:grpSpPr>
        <p:sp>
          <p:nvSpPr>
            <p:cNvPr id="222" name="Rounded Rectangle 221">
              <a:extLst>
                <a:ext uri="{FF2B5EF4-FFF2-40B4-BE49-F238E27FC236}">
                  <a16:creationId xmlns:a16="http://schemas.microsoft.com/office/drawing/2014/main" id="{997E1B0E-9A9C-774E-B06E-69C57B7E0423}"/>
                </a:ext>
              </a:extLst>
            </p:cNvPr>
            <p:cNvSpPr/>
            <p:nvPr/>
          </p:nvSpPr>
          <p:spPr bwMode="auto">
            <a:xfrm>
              <a:off x="10648657" y="5186136"/>
              <a:ext cx="1243840" cy="57737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3" name="Rounded Rectangle 222">
              <a:extLst>
                <a:ext uri="{FF2B5EF4-FFF2-40B4-BE49-F238E27FC236}">
                  <a16:creationId xmlns:a16="http://schemas.microsoft.com/office/drawing/2014/main" id="{73408652-3423-7845-A505-162734EF3031}"/>
                </a:ext>
              </a:extLst>
            </p:cNvPr>
            <p:cNvSpPr/>
            <p:nvPr/>
          </p:nvSpPr>
          <p:spPr bwMode="auto">
            <a:xfrm>
              <a:off x="10747067" y="5371173"/>
              <a:ext cx="1020734"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4" name="Rounded Rectangle 223">
              <a:extLst>
                <a:ext uri="{FF2B5EF4-FFF2-40B4-BE49-F238E27FC236}">
                  <a16:creationId xmlns:a16="http://schemas.microsoft.com/office/drawing/2014/main" id="{425C80AA-AB63-ED41-88FF-C22ED4B1157D}"/>
                </a:ext>
              </a:extLst>
            </p:cNvPr>
            <p:cNvSpPr/>
            <p:nvPr/>
          </p:nvSpPr>
          <p:spPr bwMode="auto">
            <a:xfrm>
              <a:off x="10752407" y="5522522"/>
              <a:ext cx="634946"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5" name="Group 224">
            <a:extLst>
              <a:ext uri="{FF2B5EF4-FFF2-40B4-BE49-F238E27FC236}">
                <a16:creationId xmlns:a16="http://schemas.microsoft.com/office/drawing/2014/main" id="{0CC63725-6485-1649-AD8D-AD7CD6F0FAAF}"/>
              </a:ext>
            </a:extLst>
          </p:cNvPr>
          <p:cNvGrpSpPr/>
          <p:nvPr/>
        </p:nvGrpSpPr>
        <p:grpSpPr>
          <a:xfrm>
            <a:off x="2000575" y="5427461"/>
            <a:ext cx="98494" cy="45720"/>
            <a:chOff x="10648657" y="5186136"/>
            <a:chExt cx="1243840" cy="577377"/>
          </a:xfrm>
          <a:solidFill>
            <a:schemeClr val="bg1"/>
          </a:solidFill>
        </p:grpSpPr>
        <p:sp>
          <p:nvSpPr>
            <p:cNvPr id="226" name="Rounded Rectangle 225">
              <a:extLst>
                <a:ext uri="{FF2B5EF4-FFF2-40B4-BE49-F238E27FC236}">
                  <a16:creationId xmlns:a16="http://schemas.microsoft.com/office/drawing/2014/main" id="{78BA280F-F60F-7C42-8C2D-5AB1BE03BBA5}"/>
                </a:ext>
              </a:extLst>
            </p:cNvPr>
            <p:cNvSpPr/>
            <p:nvPr/>
          </p:nvSpPr>
          <p:spPr bwMode="auto">
            <a:xfrm>
              <a:off x="10648657" y="5186136"/>
              <a:ext cx="1243840" cy="57737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7" name="Rounded Rectangle 226">
              <a:extLst>
                <a:ext uri="{FF2B5EF4-FFF2-40B4-BE49-F238E27FC236}">
                  <a16:creationId xmlns:a16="http://schemas.microsoft.com/office/drawing/2014/main" id="{83D6D3B1-9823-504A-95FD-25628707E0E2}"/>
                </a:ext>
              </a:extLst>
            </p:cNvPr>
            <p:cNvSpPr/>
            <p:nvPr/>
          </p:nvSpPr>
          <p:spPr bwMode="auto">
            <a:xfrm>
              <a:off x="10747067" y="5371173"/>
              <a:ext cx="1020734"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28" name="Rounded Rectangle 227">
              <a:extLst>
                <a:ext uri="{FF2B5EF4-FFF2-40B4-BE49-F238E27FC236}">
                  <a16:creationId xmlns:a16="http://schemas.microsoft.com/office/drawing/2014/main" id="{7B86B1AC-83A7-8141-8DAF-A0A9A20E3F97}"/>
                </a:ext>
              </a:extLst>
            </p:cNvPr>
            <p:cNvSpPr/>
            <p:nvPr/>
          </p:nvSpPr>
          <p:spPr bwMode="auto">
            <a:xfrm>
              <a:off x="10752407" y="5522522"/>
              <a:ext cx="634946"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nvGrpSpPr>
          <p:cNvPr id="229" name="Group 228">
            <a:extLst>
              <a:ext uri="{FF2B5EF4-FFF2-40B4-BE49-F238E27FC236}">
                <a16:creationId xmlns:a16="http://schemas.microsoft.com/office/drawing/2014/main" id="{03B49250-BBA6-0947-8553-0F9E96F6B820}"/>
              </a:ext>
            </a:extLst>
          </p:cNvPr>
          <p:cNvGrpSpPr/>
          <p:nvPr/>
        </p:nvGrpSpPr>
        <p:grpSpPr>
          <a:xfrm>
            <a:off x="2711353" y="5954647"/>
            <a:ext cx="89486" cy="45720"/>
            <a:chOff x="2418793" y="5805173"/>
            <a:chExt cx="674605" cy="344667"/>
          </a:xfrm>
          <a:solidFill>
            <a:schemeClr val="bg1"/>
          </a:solidFill>
        </p:grpSpPr>
        <p:sp>
          <p:nvSpPr>
            <p:cNvPr id="230" name="Rounded Rectangle 229">
              <a:extLst>
                <a:ext uri="{FF2B5EF4-FFF2-40B4-BE49-F238E27FC236}">
                  <a16:creationId xmlns:a16="http://schemas.microsoft.com/office/drawing/2014/main" id="{A09F5B56-97B9-1540-B7C5-06821E01A0FC}"/>
                </a:ext>
              </a:extLst>
            </p:cNvPr>
            <p:cNvSpPr/>
            <p:nvPr/>
          </p:nvSpPr>
          <p:spPr bwMode="auto">
            <a:xfrm>
              <a:off x="2418793" y="5805173"/>
              <a:ext cx="674605" cy="34466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31" name="Freeform 5">
              <a:extLst>
                <a:ext uri="{FF2B5EF4-FFF2-40B4-BE49-F238E27FC236}">
                  <a16:creationId xmlns:a16="http://schemas.microsoft.com/office/drawing/2014/main" id="{9C5AD582-0E2D-704E-B0AC-5AF0821A2BA7}"/>
                </a:ext>
              </a:extLst>
            </p:cNvPr>
            <p:cNvSpPr>
              <a:spLocks/>
            </p:cNvSpPr>
            <p:nvPr/>
          </p:nvSpPr>
          <p:spPr bwMode="auto">
            <a:xfrm>
              <a:off x="2649683" y="5873542"/>
              <a:ext cx="253884" cy="222148"/>
            </a:xfrm>
            <a:custGeom>
              <a:avLst/>
              <a:gdLst>
                <a:gd name="T0" fmla="*/ 33 w 425"/>
                <a:gd name="T1" fmla="*/ 193 h 372"/>
                <a:gd name="T2" fmla="*/ 33 w 425"/>
                <a:gd name="T3" fmla="*/ 193 h 372"/>
                <a:gd name="T4" fmla="*/ 213 w 425"/>
                <a:gd name="T5" fmla="*/ 372 h 372"/>
                <a:gd name="T6" fmla="*/ 392 w 425"/>
                <a:gd name="T7" fmla="*/ 193 h 372"/>
                <a:gd name="T8" fmla="*/ 417 w 425"/>
                <a:gd name="T9" fmla="*/ 156 h 372"/>
                <a:gd name="T10" fmla="*/ 425 w 425"/>
                <a:gd name="T11" fmla="*/ 113 h 372"/>
                <a:gd name="T12" fmla="*/ 416 w 425"/>
                <a:gd name="T13" fmla="*/ 69 h 372"/>
                <a:gd name="T14" fmla="*/ 392 w 425"/>
                <a:gd name="T15" fmla="*/ 33 h 372"/>
                <a:gd name="T16" fmla="*/ 356 w 425"/>
                <a:gd name="T17" fmla="*/ 9 h 372"/>
                <a:gd name="T18" fmla="*/ 312 w 425"/>
                <a:gd name="T19" fmla="*/ 0 h 372"/>
                <a:gd name="T20" fmla="*/ 282 w 425"/>
                <a:gd name="T21" fmla="*/ 4 h 372"/>
                <a:gd name="T22" fmla="*/ 257 w 425"/>
                <a:gd name="T23" fmla="*/ 15 h 372"/>
                <a:gd name="T24" fmla="*/ 235 w 425"/>
                <a:gd name="T25" fmla="*/ 32 h 372"/>
                <a:gd name="T26" fmla="*/ 213 w 425"/>
                <a:gd name="T27" fmla="*/ 53 h 372"/>
                <a:gd name="T28" fmla="*/ 191 w 425"/>
                <a:gd name="T29" fmla="*/ 32 h 372"/>
                <a:gd name="T30" fmla="*/ 169 w 425"/>
                <a:gd name="T31" fmla="*/ 15 h 372"/>
                <a:gd name="T32" fmla="*/ 144 w 425"/>
                <a:gd name="T33" fmla="*/ 4 h 372"/>
                <a:gd name="T34" fmla="*/ 113 w 425"/>
                <a:gd name="T35" fmla="*/ 0 h 372"/>
                <a:gd name="T36" fmla="*/ 69 w 425"/>
                <a:gd name="T37" fmla="*/ 9 h 372"/>
                <a:gd name="T38" fmla="*/ 33 w 425"/>
                <a:gd name="T39" fmla="*/ 33 h 372"/>
                <a:gd name="T40" fmla="*/ 9 w 425"/>
                <a:gd name="T41" fmla="*/ 69 h 372"/>
                <a:gd name="T42" fmla="*/ 0 w 425"/>
                <a:gd name="T43" fmla="*/ 113 h 372"/>
                <a:gd name="T44" fmla="*/ 9 w 425"/>
                <a:gd name="T45" fmla="*/ 156 h 372"/>
                <a:gd name="T46" fmla="*/ 33 w 425"/>
                <a:gd name="T47" fmla="*/ 19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372">
                  <a:moveTo>
                    <a:pt x="33" y="193"/>
                  </a:moveTo>
                  <a:lnTo>
                    <a:pt x="33" y="193"/>
                  </a:lnTo>
                  <a:lnTo>
                    <a:pt x="213" y="372"/>
                  </a:lnTo>
                  <a:lnTo>
                    <a:pt x="392" y="193"/>
                  </a:lnTo>
                  <a:cubicBezTo>
                    <a:pt x="403" y="182"/>
                    <a:pt x="411" y="170"/>
                    <a:pt x="417" y="156"/>
                  </a:cubicBezTo>
                  <a:cubicBezTo>
                    <a:pt x="422" y="143"/>
                    <a:pt x="425" y="128"/>
                    <a:pt x="425" y="113"/>
                  </a:cubicBezTo>
                  <a:cubicBezTo>
                    <a:pt x="425" y="98"/>
                    <a:pt x="422" y="83"/>
                    <a:pt x="416" y="69"/>
                  </a:cubicBezTo>
                  <a:cubicBezTo>
                    <a:pt x="411" y="55"/>
                    <a:pt x="403" y="43"/>
                    <a:pt x="392" y="33"/>
                  </a:cubicBezTo>
                  <a:cubicBezTo>
                    <a:pt x="382" y="23"/>
                    <a:pt x="370" y="15"/>
                    <a:pt x="356" y="9"/>
                  </a:cubicBezTo>
                  <a:cubicBezTo>
                    <a:pt x="343" y="3"/>
                    <a:pt x="328" y="0"/>
                    <a:pt x="312" y="0"/>
                  </a:cubicBezTo>
                  <a:cubicBezTo>
                    <a:pt x="301" y="0"/>
                    <a:pt x="291" y="1"/>
                    <a:pt x="282" y="4"/>
                  </a:cubicBezTo>
                  <a:cubicBezTo>
                    <a:pt x="273" y="7"/>
                    <a:pt x="264" y="10"/>
                    <a:pt x="257" y="15"/>
                  </a:cubicBezTo>
                  <a:cubicBezTo>
                    <a:pt x="249" y="20"/>
                    <a:pt x="242" y="25"/>
                    <a:pt x="235" y="32"/>
                  </a:cubicBezTo>
                  <a:cubicBezTo>
                    <a:pt x="228" y="38"/>
                    <a:pt x="220" y="45"/>
                    <a:pt x="213" y="53"/>
                  </a:cubicBezTo>
                  <a:cubicBezTo>
                    <a:pt x="205" y="45"/>
                    <a:pt x="198" y="38"/>
                    <a:pt x="191" y="32"/>
                  </a:cubicBezTo>
                  <a:cubicBezTo>
                    <a:pt x="184" y="25"/>
                    <a:pt x="177" y="20"/>
                    <a:pt x="169" y="15"/>
                  </a:cubicBezTo>
                  <a:cubicBezTo>
                    <a:pt x="161" y="10"/>
                    <a:pt x="153" y="7"/>
                    <a:pt x="144" y="4"/>
                  </a:cubicBezTo>
                  <a:cubicBezTo>
                    <a:pt x="135" y="1"/>
                    <a:pt x="125" y="0"/>
                    <a:pt x="113" y="0"/>
                  </a:cubicBezTo>
                  <a:cubicBezTo>
                    <a:pt x="98" y="0"/>
                    <a:pt x="83" y="3"/>
                    <a:pt x="69" y="9"/>
                  </a:cubicBezTo>
                  <a:cubicBezTo>
                    <a:pt x="56" y="15"/>
                    <a:pt x="44" y="23"/>
                    <a:pt x="33" y="33"/>
                  </a:cubicBezTo>
                  <a:cubicBezTo>
                    <a:pt x="23" y="43"/>
                    <a:pt x="15" y="55"/>
                    <a:pt x="9" y="69"/>
                  </a:cubicBezTo>
                  <a:cubicBezTo>
                    <a:pt x="3" y="83"/>
                    <a:pt x="0" y="98"/>
                    <a:pt x="0" y="113"/>
                  </a:cubicBezTo>
                  <a:cubicBezTo>
                    <a:pt x="0" y="128"/>
                    <a:pt x="3" y="143"/>
                    <a:pt x="9" y="156"/>
                  </a:cubicBezTo>
                  <a:cubicBezTo>
                    <a:pt x="15" y="170"/>
                    <a:pt x="23" y="182"/>
                    <a:pt x="33" y="1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2" name="Group 231">
            <a:extLst>
              <a:ext uri="{FF2B5EF4-FFF2-40B4-BE49-F238E27FC236}">
                <a16:creationId xmlns:a16="http://schemas.microsoft.com/office/drawing/2014/main" id="{9BE3470A-9B6A-DD4B-8393-383C43B6628E}"/>
              </a:ext>
            </a:extLst>
          </p:cNvPr>
          <p:cNvGrpSpPr/>
          <p:nvPr/>
        </p:nvGrpSpPr>
        <p:grpSpPr>
          <a:xfrm>
            <a:off x="657266" y="5954647"/>
            <a:ext cx="89486" cy="45720"/>
            <a:chOff x="364706" y="5805173"/>
            <a:chExt cx="674605" cy="344667"/>
          </a:xfrm>
          <a:solidFill>
            <a:schemeClr val="bg1"/>
          </a:solidFill>
        </p:grpSpPr>
        <p:sp>
          <p:nvSpPr>
            <p:cNvPr id="233" name="Rounded Rectangle 232">
              <a:extLst>
                <a:ext uri="{FF2B5EF4-FFF2-40B4-BE49-F238E27FC236}">
                  <a16:creationId xmlns:a16="http://schemas.microsoft.com/office/drawing/2014/main" id="{7031983B-9E9C-8B47-B19B-1E132000E5E6}"/>
                </a:ext>
              </a:extLst>
            </p:cNvPr>
            <p:cNvSpPr/>
            <p:nvPr/>
          </p:nvSpPr>
          <p:spPr bwMode="auto">
            <a:xfrm>
              <a:off x="364706" y="5805173"/>
              <a:ext cx="674605" cy="34466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34" name="Group 233">
              <a:extLst>
                <a:ext uri="{FF2B5EF4-FFF2-40B4-BE49-F238E27FC236}">
                  <a16:creationId xmlns:a16="http://schemas.microsoft.com/office/drawing/2014/main" id="{C28F96B9-80F3-2943-A55E-9A0FF884C13E}"/>
                </a:ext>
              </a:extLst>
            </p:cNvPr>
            <p:cNvGrpSpPr/>
            <p:nvPr/>
          </p:nvGrpSpPr>
          <p:grpSpPr>
            <a:xfrm>
              <a:off x="574314" y="5857042"/>
              <a:ext cx="241807" cy="241807"/>
              <a:chOff x="9847388" y="534350"/>
              <a:chExt cx="963820" cy="963820"/>
            </a:xfrm>
            <a:grpFill/>
          </p:grpSpPr>
          <p:sp>
            <p:nvSpPr>
              <p:cNvPr id="235" name="Freeform 234">
                <a:extLst>
                  <a:ext uri="{FF2B5EF4-FFF2-40B4-BE49-F238E27FC236}">
                    <a16:creationId xmlns:a16="http://schemas.microsoft.com/office/drawing/2014/main" id="{FB02E571-5F25-C247-8082-6CB65F638CCF}"/>
                  </a:ext>
                </a:extLst>
              </p:cNvPr>
              <p:cNvSpPr/>
              <p:nvPr/>
            </p:nvSpPr>
            <p:spPr>
              <a:xfrm>
                <a:off x="9847388" y="534350"/>
                <a:ext cx="963820" cy="963820"/>
              </a:xfrm>
              <a:custGeom>
                <a:avLst/>
                <a:gdLst>
                  <a:gd name="connsiteX0" fmla="*/ 963820 w 963820"/>
                  <a:gd name="connsiteY0" fmla="*/ 481910 h 963820"/>
                  <a:gd name="connsiteX1" fmla="*/ 481910 w 963820"/>
                  <a:gd name="connsiteY1" fmla="*/ 963820 h 963820"/>
                  <a:gd name="connsiteX2" fmla="*/ 0 w 963820"/>
                  <a:gd name="connsiteY2" fmla="*/ 481910 h 963820"/>
                  <a:gd name="connsiteX3" fmla="*/ 481910 w 963820"/>
                  <a:gd name="connsiteY3" fmla="*/ 0 h 963820"/>
                  <a:gd name="connsiteX4" fmla="*/ 963820 w 963820"/>
                  <a:gd name="connsiteY4" fmla="*/ 481910 h 96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820" h="963820">
                    <a:moveTo>
                      <a:pt x="963820" y="481910"/>
                    </a:moveTo>
                    <a:cubicBezTo>
                      <a:pt x="963820" y="748062"/>
                      <a:pt x="748062" y="963820"/>
                      <a:pt x="481910" y="963820"/>
                    </a:cubicBezTo>
                    <a:cubicBezTo>
                      <a:pt x="215758" y="963820"/>
                      <a:pt x="0" y="748062"/>
                      <a:pt x="0" y="481910"/>
                    </a:cubicBezTo>
                    <a:cubicBezTo>
                      <a:pt x="0" y="215758"/>
                      <a:pt x="215758" y="0"/>
                      <a:pt x="481910" y="0"/>
                    </a:cubicBezTo>
                    <a:cubicBezTo>
                      <a:pt x="748062" y="0"/>
                      <a:pt x="963820" y="215758"/>
                      <a:pt x="963820" y="481910"/>
                    </a:cubicBezTo>
                    <a:close/>
                  </a:path>
                </a:pathLst>
              </a:custGeom>
              <a:grpFill/>
              <a:ln w="1879"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A5A645A1-A911-014A-8586-96575E72A6AC}"/>
                  </a:ext>
                </a:extLst>
              </p:cNvPr>
              <p:cNvSpPr/>
              <p:nvPr/>
            </p:nvSpPr>
            <p:spPr>
              <a:xfrm>
                <a:off x="10030065" y="1068862"/>
                <a:ext cx="598434" cy="257145"/>
              </a:xfrm>
              <a:custGeom>
                <a:avLst/>
                <a:gdLst>
                  <a:gd name="connsiteX0" fmla="*/ 299232 w 598434"/>
                  <a:gd name="connsiteY0" fmla="*/ 257145 h 257145"/>
                  <a:gd name="connsiteX1" fmla="*/ 629 w 598434"/>
                  <a:gd name="connsiteY1" fmla="*/ 25076 h 257145"/>
                  <a:gd name="connsiteX2" fmla="*/ 15116 w 598434"/>
                  <a:gd name="connsiteY2" fmla="*/ 649 h 257145"/>
                  <a:gd name="connsiteX3" fmla="*/ 39513 w 598434"/>
                  <a:gd name="connsiteY3" fmla="*/ 15136 h 257145"/>
                  <a:gd name="connsiteX4" fmla="*/ 299202 w 598434"/>
                  <a:gd name="connsiteY4" fmla="*/ 216996 h 257145"/>
                  <a:gd name="connsiteX5" fmla="*/ 558891 w 598434"/>
                  <a:gd name="connsiteY5" fmla="*/ 15136 h 257145"/>
                  <a:gd name="connsiteX6" fmla="*/ 583318 w 598434"/>
                  <a:gd name="connsiteY6" fmla="*/ 649 h 257145"/>
                  <a:gd name="connsiteX7" fmla="*/ 597805 w 598434"/>
                  <a:gd name="connsiteY7" fmla="*/ 25076 h 257145"/>
                  <a:gd name="connsiteX8" fmla="*/ 299232 w 598434"/>
                  <a:gd name="connsiteY8" fmla="*/ 257145 h 2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434" h="257145">
                    <a:moveTo>
                      <a:pt x="299232" y="257145"/>
                    </a:moveTo>
                    <a:cubicBezTo>
                      <a:pt x="158304" y="257145"/>
                      <a:pt x="35507" y="161697"/>
                      <a:pt x="629" y="25076"/>
                    </a:cubicBezTo>
                    <a:cubicBezTo>
                      <a:pt x="-2112" y="14323"/>
                      <a:pt x="4363" y="3390"/>
                      <a:pt x="15116" y="649"/>
                    </a:cubicBezTo>
                    <a:cubicBezTo>
                      <a:pt x="25808" y="-2152"/>
                      <a:pt x="36772" y="4384"/>
                      <a:pt x="39513" y="15136"/>
                    </a:cubicBezTo>
                    <a:cubicBezTo>
                      <a:pt x="69873" y="133987"/>
                      <a:pt x="176646" y="216996"/>
                      <a:pt x="299202" y="216996"/>
                    </a:cubicBezTo>
                    <a:cubicBezTo>
                      <a:pt x="421758" y="216996"/>
                      <a:pt x="528561" y="133987"/>
                      <a:pt x="558891" y="15136"/>
                    </a:cubicBezTo>
                    <a:cubicBezTo>
                      <a:pt x="561602" y="4384"/>
                      <a:pt x="572535" y="-2152"/>
                      <a:pt x="583318" y="649"/>
                    </a:cubicBezTo>
                    <a:cubicBezTo>
                      <a:pt x="594071" y="3390"/>
                      <a:pt x="600546" y="14323"/>
                      <a:pt x="597805" y="25076"/>
                    </a:cubicBezTo>
                    <a:cubicBezTo>
                      <a:pt x="562957" y="161697"/>
                      <a:pt x="440161" y="257145"/>
                      <a:pt x="299232" y="257145"/>
                    </a:cubicBezTo>
                    <a:close/>
                  </a:path>
                </a:pathLst>
              </a:custGeom>
              <a:grpFill/>
              <a:ln w="187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40C68DD5-EF71-4648-AB0F-99EC64DB6CE8}"/>
                  </a:ext>
                </a:extLst>
              </p:cNvPr>
              <p:cNvSpPr/>
              <p:nvPr/>
            </p:nvSpPr>
            <p:spPr>
              <a:xfrm>
                <a:off x="10099818" y="861295"/>
                <a:ext cx="147705" cy="175535"/>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grpFill/>
              <a:ln w="1879"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2B285607-7317-0D46-B35A-0F6235327274}"/>
                  </a:ext>
                </a:extLst>
              </p:cNvPr>
              <p:cNvSpPr/>
              <p:nvPr/>
            </p:nvSpPr>
            <p:spPr>
              <a:xfrm>
                <a:off x="10411162" y="861295"/>
                <a:ext cx="147705" cy="175535"/>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grpFill/>
              <a:ln w="1879"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54FEB86A-73B7-AB44-BD40-D8D01382C865}"/>
                  </a:ext>
                </a:extLst>
              </p:cNvPr>
              <p:cNvSpPr/>
              <p:nvPr/>
            </p:nvSpPr>
            <p:spPr>
              <a:xfrm>
                <a:off x="10138206" y="907878"/>
                <a:ext cx="78231" cy="92971"/>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grpFill/>
              <a:ln w="187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13E61EE0-FE90-8547-A382-3CB62C2EC7C0}"/>
                  </a:ext>
                </a:extLst>
              </p:cNvPr>
              <p:cNvSpPr/>
              <p:nvPr/>
            </p:nvSpPr>
            <p:spPr>
              <a:xfrm>
                <a:off x="10445267" y="907878"/>
                <a:ext cx="78231" cy="92971"/>
              </a:xfrm>
              <a:custGeom>
                <a:avLst/>
                <a:gdLst>
                  <a:gd name="connsiteX0" fmla="*/ 147705 w 147705"/>
                  <a:gd name="connsiteY0" fmla="*/ 87768 h 175535"/>
                  <a:gd name="connsiteX1" fmla="*/ 73853 w 147705"/>
                  <a:gd name="connsiteY1" fmla="*/ 175536 h 175535"/>
                  <a:gd name="connsiteX2" fmla="*/ 0 w 147705"/>
                  <a:gd name="connsiteY2" fmla="*/ 87768 h 175535"/>
                  <a:gd name="connsiteX3" fmla="*/ 73853 w 147705"/>
                  <a:gd name="connsiteY3" fmla="*/ 0 h 175535"/>
                  <a:gd name="connsiteX4" fmla="*/ 147705 w 147705"/>
                  <a:gd name="connsiteY4" fmla="*/ 87768 h 17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5" h="175535">
                    <a:moveTo>
                      <a:pt x="147705" y="87768"/>
                    </a:moveTo>
                    <a:cubicBezTo>
                      <a:pt x="147705" y="136241"/>
                      <a:pt x="114640" y="175536"/>
                      <a:pt x="73853" y="175536"/>
                    </a:cubicBezTo>
                    <a:cubicBezTo>
                      <a:pt x="33065" y="175536"/>
                      <a:pt x="0" y="136241"/>
                      <a:pt x="0" y="87768"/>
                    </a:cubicBezTo>
                    <a:cubicBezTo>
                      <a:pt x="0" y="39295"/>
                      <a:pt x="33065" y="0"/>
                      <a:pt x="73853" y="0"/>
                    </a:cubicBezTo>
                    <a:cubicBezTo>
                      <a:pt x="114640" y="0"/>
                      <a:pt x="147705" y="39295"/>
                      <a:pt x="147705" y="87768"/>
                    </a:cubicBezTo>
                    <a:close/>
                  </a:path>
                </a:pathLst>
              </a:custGeom>
              <a:grpFill/>
              <a:ln w="1879" cap="flat">
                <a:noFill/>
                <a:prstDash val="solid"/>
                <a:miter/>
              </a:ln>
            </p:spPr>
            <p:txBody>
              <a:bodyPr rtlCol="0" anchor="ctr"/>
              <a:lstStyle/>
              <a:p>
                <a:endParaRPr lang="en-US"/>
              </a:p>
            </p:txBody>
          </p:sp>
        </p:grpSp>
      </p:grpSp>
      <p:sp>
        <p:nvSpPr>
          <p:cNvPr id="290" name="Oval 289">
            <a:extLst>
              <a:ext uri="{FF2B5EF4-FFF2-40B4-BE49-F238E27FC236}">
                <a16:creationId xmlns:a16="http://schemas.microsoft.com/office/drawing/2014/main" id="{986D9B85-7289-2844-BEF5-A83F4A4F49D7}"/>
              </a:ext>
            </a:extLst>
          </p:cNvPr>
          <p:cNvSpPr/>
          <p:nvPr/>
        </p:nvSpPr>
        <p:spPr bwMode="auto">
          <a:xfrm>
            <a:off x="2110888" y="200587"/>
            <a:ext cx="455375" cy="455375"/>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91" name="Oval 290">
            <a:extLst>
              <a:ext uri="{FF2B5EF4-FFF2-40B4-BE49-F238E27FC236}">
                <a16:creationId xmlns:a16="http://schemas.microsoft.com/office/drawing/2014/main" id="{4FDE4226-80CB-B74C-AA3D-4DE8AFE94753}"/>
              </a:ext>
            </a:extLst>
          </p:cNvPr>
          <p:cNvSpPr/>
          <p:nvPr/>
        </p:nvSpPr>
        <p:spPr bwMode="auto">
          <a:xfrm>
            <a:off x="2154393" y="237808"/>
            <a:ext cx="370686" cy="370686"/>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180" name="Straight Connector 179">
            <a:extLst>
              <a:ext uri="{FF2B5EF4-FFF2-40B4-BE49-F238E27FC236}">
                <a16:creationId xmlns:a16="http://schemas.microsoft.com/office/drawing/2014/main" id="{FB976E09-4FA3-ED41-9AA7-209AADE456BF}"/>
              </a:ext>
            </a:extLst>
          </p:cNvPr>
          <p:cNvCxnSpPr>
            <a:cxnSpLocks/>
          </p:cNvCxnSpPr>
          <p:nvPr/>
        </p:nvCxnSpPr>
        <p:spPr>
          <a:xfrm flipV="1">
            <a:off x="8864170" y="5138530"/>
            <a:ext cx="0" cy="1740182"/>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C28817A-3A0C-6246-9B78-9DFB49078327}"/>
              </a:ext>
            </a:extLst>
          </p:cNvPr>
          <p:cNvCxnSpPr>
            <a:cxnSpLocks/>
          </p:cNvCxnSpPr>
          <p:nvPr/>
        </p:nvCxnSpPr>
        <p:spPr>
          <a:xfrm flipV="1">
            <a:off x="9997230" y="6281530"/>
            <a:ext cx="0" cy="597182"/>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4238CB0-87E3-9747-9392-C92C2FFA6879}"/>
              </a:ext>
            </a:extLst>
          </p:cNvPr>
          <p:cNvCxnSpPr>
            <a:cxnSpLocks/>
          </p:cNvCxnSpPr>
          <p:nvPr/>
        </p:nvCxnSpPr>
        <p:spPr>
          <a:xfrm flipV="1">
            <a:off x="11199865" y="5317435"/>
            <a:ext cx="0" cy="1561277"/>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81B7AD44-AA76-2E4F-8E25-5DD6F2EAE708}"/>
              </a:ext>
            </a:extLst>
          </p:cNvPr>
          <p:cNvCxnSpPr>
            <a:cxnSpLocks/>
          </p:cNvCxnSpPr>
          <p:nvPr/>
        </p:nvCxnSpPr>
        <p:spPr>
          <a:xfrm flipV="1">
            <a:off x="4669856" y="5476461"/>
            <a:ext cx="0" cy="1390891"/>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F7C3B0E-886A-FC41-A9F7-5D3E264960B2}"/>
              </a:ext>
            </a:extLst>
          </p:cNvPr>
          <p:cNvCxnSpPr>
            <a:cxnSpLocks/>
          </p:cNvCxnSpPr>
          <p:nvPr/>
        </p:nvCxnSpPr>
        <p:spPr>
          <a:xfrm flipV="1">
            <a:off x="2782977" y="6161674"/>
            <a:ext cx="0" cy="705678"/>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FFFA6F-10B2-684F-A094-2FCBBF53B5D5}"/>
              </a:ext>
            </a:extLst>
          </p:cNvPr>
          <p:cNvCxnSpPr>
            <a:cxnSpLocks/>
          </p:cNvCxnSpPr>
          <p:nvPr/>
        </p:nvCxnSpPr>
        <p:spPr>
          <a:xfrm flipV="1">
            <a:off x="725577" y="5570290"/>
            <a:ext cx="0" cy="1287710"/>
          </a:xfrm>
          <a:prstGeom prst="line">
            <a:avLst/>
          </a:prstGeom>
          <a:ln w="38100">
            <a:gradFill>
              <a:gsLst>
                <a:gs pos="0">
                  <a:schemeClr val="bg1">
                    <a:lumMod val="95000"/>
                  </a:schemeClr>
                </a:gs>
                <a:gs pos="99000">
                  <a:srgbClr val="5558AF"/>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FED4BC53-79FF-0E4F-9C1B-B526931FFCE2}"/>
              </a:ext>
            </a:extLst>
          </p:cNvPr>
          <p:cNvSpPr txBox="1">
            <a:spLocks/>
          </p:cNvSpPr>
          <p:nvPr/>
        </p:nvSpPr>
        <p:spPr>
          <a:xfrm>
            <a:off x="427980" y="710881"/>
            <a:ext cx="11336039" cy="758022"/>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3200"/>
              <a:t>Run a project in Teams</a:t>
            </a:r>
          </a:p>
        </p:txBody>
      </p:sp>
      <p:grpSp>
        <p:nvGrpSpPr>
          <p:cNvPr id="20" name="Group 19">
            <a:extLst>
              <a:ext uri="{FF2B5EF4-FFF2-40B4-BE49-F238E27FC236}">
                <a16:creationId xmlns:a16="http://schemas.microsoft.com/office/drawing/2014/main" id="{FBEBF29F-1FA2-1842-8D05-87693FC42FE6}"/>
              </a:ext>
            </a:extLst>
          </p:cNvPr>
          <p:cNvGrpSpPr/>
          <p:nvPr/>
        </p:nvGrpSpPr>
        <p:grpSpPr>
          <a:xfrm>
            <a:off x="1354764" y="271588"/>
            <a:ext cx="295169" cy="295169"/>
            <a:chOff x="1354764" y="271588"/>
            <a:chExt cx="295169" cy="295169"/>
          </a:xfrm>
        </p:grpSpPr>
        <p:sp>
          <p:nvSpPr>
            <p:cNvPr id="27" name="Oval 26">
              <a:extLst>
                <a:ext uri="{FF2B5EF4-FFF2-40B4-BE49-F238E27FC236}">
                  <a16:creationId xmlns:a16="http://schemas.microsoft.com/office/drawing/2014/main" id="{ECE5369A-499F-694C-B8A3-B6789C9EC940}"/>
                </a:ext>
              </a:extLst>
            </p:cNvPr>
            <p:cNvSpPr/>
            <p:nvPr/>
          </p:nvSpPr>
          <p:spPr bwMode="auto">
            <a:xfrm>
              <a:off x="1354764" y="271588"/>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139">
              <a:extLst>
                <a:ext uri="{FF2B5EF4-FFF2-40B4-BE49-F238E27FC236}">
                  <a16:creationId xmlns:a16="http://schemas.microsoft.com/office/drawing/2014/main" id="{48E4175A-2874-CC48-AA08-D15DB14C4AD6}"/>
                </a:ext>
              </a:extLst>
            </p:cNvPr>
            <p:cNvGrpSpPr>
              <a:grpSpLocks noChangeAspect="1"/>
            </p:cNvGrpSpPr>
            <p:nvPr/>
          </p:nvGrpSpPr>
          <p:grpSpPr bwMode="auto">
            <a:xfrm>
              <a:off x="1436342" y="366165"/>
              <a:ext cx="139790" cy="129200"/>
              <a:chOff x="6739" y="2085"/>
              <a:chExt cx="264" cy="244"/>
            </a:xfrm>
          </p:grpSpPr>
          <p:sp>
            <p:nvSpPr>
              <p:cNvPr id="31" name="Freeform 140">
                <a:extLst>
                  <a:ext uri="{FF2B5EF4-FFF2-40B4-BE49-F238E27FC236}">
                    <a16:creationId xmlns:a16="http://schemas.microsoft.com/office/drawing/2014/main" id="{72D94E6F-6221-D54A-9247-FC25407AF1DA}"/>
                  </a:ext>
                </a:extLst>
              </p:cNvPr>
              <p:cNvSpPr>
                <a:spLocks noEditPoints="1"/>
              </p:cNvSpPr>
              <p:nvPr/>
            </p:nvSpPr>
            <p:spPr bwMode="auto">
              <a:xfrm>
                <a:off x="6739" y="2085"/>
                <a:ext cx="264" cy="244"/>
              </a:xfrm>
              <a:custGeom>
                <a:avLst/>
                <a:gdLst>
                  <a:gd name="T0" fmla="*/ 80 w 426"/>
                  <a:gd name="T1" fmla="*/ 130 h 392"/>
                  <a:gd name="T2" fmla="*/ 80 w 426"/>
                  <a:gd name="T3" fmla="*/ 130 h 392"/>
                  <a:gd name="T4" fmla="*/ 86 w 426"/>
                  <a:gd name="T5" fmla="*/ 122 h 392"/>
                  <a:gd name="T6" fmla="*/ 94 w 426"/>
                  <a:gd name="T7" fmla="*/ 116 h 392"/>
                  <a:gd name="T8" fmla="*/ 105 w 426"/>
                  <a:gd name="T9" fmla="*/ 114 h 392"/>
                  <a:gd name="T10" fmla="*/ 115 w 426"/>
                  <a:gd name="T11" fmla="*/ 116 h 392"/>
                  <a:gd name="T12" fmla="*/ 124 w 426"/>
                  <a:gd name="T13" fmla="*/ 122 h 392"/>
                  <a:gd name="T14" fmla="*/ 129 w 426"/>
                  <a:gd name="T15" fmla="*/ 130 h 392"/>
                  <a:gd name="T16" fmla="*/ 131 w 426"/>
                  <a:gd name="T17" fmla="*/ 140 h 392"/>
                  <a:gd name="T18" fmla="*/ 129 w 426"/>
                  <a:gd name="T19" fmla="*/ 151 h 392"/>
                  <a:gd name="T20" fmla="*/ 124 w 426"/>
                  <a:gd name="T21" fmla="*/ 159 h 392"/>
                  <a:gd name="T22" fmla="*/ 115 w 426"/>
                  <a:gd name="T23" fmla="*/ 165 h 392"/>
                  <a:gd name="T24" fmla="*/ 105 w 426"/>
                  <a:gd name="T25" fmla="*/ 167 h 392"/>
                  <a:gd name="T26" fmla="*/ 94 w 426"/>
                  <a:gd name="T27" fmla="*/ 165 h 392"/>
                  <a:gd name="T28" fmla="*/ 86 w 426"/>
                  <a:gd name="T29" fmla="*/ 159 h 392"/>
                  <a:gd name="T30" fmla="*/ 80 w 426"/>
                  <a:gd name="T31" fmla="*/ 151 h 392"/>
                  <a:gd name="T32" fmla="*/ 78 w 426"/>
                  <a:gd name="T33" fmla="*/ 140 h 392"/>
                  <a:gd name="T34" fmla="*/ 80 w 426"/>
                  <a:gd name="T35" fmla="*/ 130 h 392"/>
                  <a:gd name="T36" fmla="*/ 187 w 426"/>
                  <a:gd name="T37" fmla="*/ 130 h 392"/>
                  <a:gd name="T38" fmla="*/ 187 w 426"/>
                  <a:gd name="T39" fmla="*/ 130 h 392"/>
                  <a:gd name="T40" fmla="*/ 193 w 426"/>
                  <a:gd name="T41" fmla="*/ 122 h 392"/>
                  <a:gd name="T42" fmla="*/ 201 w 426"/>
                  <a:gd name="T43" fmla="*/ 116 h 392"/>
                  <a:gd name="T44" fmla="*/ 211 w 426"/>
                  <a:gd name="T45" fmla="*/ 114 h 392"/>
                  <a:gd name="T46" fmla="*/ 222 w 426"/>
                  <a:gd name="T47" fmla="*/ 116 h 392"/>
                  <a:gd name="T48" fmla="*/ 230 w 426"/>
                  <a:gd name="T49" fmla="*/ 122 h 392"/>
                  <a:gd name="T50" fmla="*/ 236 w 426"/>
                  <a:gd name="T51" fmla="*/ 130 h 392"/>
                  <a:gd name="T52" fmla="*/ 238 w 426"/>
                  <a:gd name="T53" fmla="*/ 140 h 392"/>
                  <a:gd name="T54" fmla="*/ 236 w 426"/>
                  <a:gd name="T55" fmla="*/ 151 h 392"/>
                  <a:gd name="T56" fmla="*/ 230 w 426"/>
                  <a:gd name="T57" fmla="*/ 159 h 392"/>
                  <a:gd name="T58" fmla="*/ 222 w 426"/>
                  <a:gd name="T59" fmla="*/ 165 h 392"/>
                  <a:gd name="T60" fmla="*/ 211 w 426"/>
                  <a:gd name="T61" fmla="*/ 167 h 392"/>
                  <a:gd name="T62" fmla="*/ 201 w 426"/>
                  <a:gd name="T63" fmla="*/ 165 h 392"/>
                  <a:gd name="T64" fmla="*/ 193 w 426"/>
                  <a:gd name="T65" fmla="*/ 159 h 392"/>
                  <a:gd name="T66" fmla="*/ 187 w 426"/>
                  <a:gd name="T67" fmla="*/ 151 h 392"/>
                  <a:gd name="T68" fmla="*/ 185 w 426"/>
                  <a:gd name="T69" fmla="*/ 140 h 392"/>
                  <a:gd name="T70" fmla="*/ 187 w 426"/>
                  <a:gd name="T71" fmla="*/ 130 h 392"/>
                  <a:gd name="T72" fmla="*/ 294 w 426"/>
                  <a:gd name="T73" fmla="*/ 130 h 392"/>
                  <a:gd name="T74" fmla="*/ 294 w 426"/>
                  <a:gd name="T75" fmla="*/ 130 h 392"/>
                  <a:gd name="T76" fmla="*/ 299 w 426"/>
                  <a:gd name="T77" fmla="*/ 122 h 392"/>
                  <a:gd name="T78" fmla="*/ 308 w 426"/>
                  <a:gd name="T79" fmla="*/ 116 h 392"/>
                  <a:gd name="T80" fmla="*/ 318 w 426"/>
                  <a:gd name="T81" fmla="*/ 114 h 392"/>
                  <a:gd name="T82" fmla="*/ 329 w 426"/>
                  <a:gd name="T83" fmla="*/ 116 h 392"/>
                  <a:gd name="T84" fmla="*/ 337 w 426"/>
                  <a:gd name="T85" fmla="*/ 122 h 392"/>
                  <a:gd name="T86" fmla="*/ 343 w 426"/>
                  <a:gd name="T87" fmla="*/ 130 h 392"/>
                  <a:gd name="T88" fmla="*/ 345 w 426"/>
                  <a:gd name="T89" fmla="*/ 140 h 392"/>
                  <a:gd name="T90" fmla="*/ 343 w 426"/>
                  <a:gd name="T91" fmla="*/ 151 h 392"/>
                  <a:gd name="T92" fmla="*/ 337 w 426"/>
                  <a:gd name="T93" fmla="*/ 159 h 392"/>
                  <a:gd name="T94" fmla="*/ 329 w 426"/>
                  <a:gd name="T95" fmla="*/ 165 h 392"/>
                  <a:gd name="T96" fmla="*/ 318 w 426"/>
                  <a:gd name="T97" fmla="*/ 167 h 392"/>
                  <a:gd name="T98" fmla="*/ 308 w 426"/>
                  <a:gd name="T99" fmla="*/ 165 h 392"/>
                  <a:gd name="T100" fmla="*/ 299 w 426"/>
                  <a:gd name="T101" fmla="*/ 159 h 392"/>
                  <a:gd name="T102" fmla="*/ 294 w 426"/>
                  <a:gd name="T103" fmla="*/ 151 h 392"/>
                  <a:gd name="T104" fmla="*/ 291 w 426"/>
                  <a:gd name="T105" fmla="*/ 140 h 392"/>
                  <a:gd name="T106" fmla="*/ 294 w 426"/>
                  <a:gd name="T107" fmla="*/ 130 h 392"/>
                  <a:gd name="T108" fmla="*/ 0 w 426"/>
                  <a:gd name="T109" fmla="*/ 293 h 392"/>
                  <a:gd name="T110" fmla="*/ 0 w 426"/>
                  <a:gd name="T111" fmla="*/ 293 h 392"/>
                  <a:gd name="T112" fmla="*/ 53 w 426"/>
                  <a:gd name="T113" fmla="*/ 293 h 392"/>
                  <a:gd name="T114" fmla="*/ 53 w 426"/>
                  <a:gd name="T115" fmla="*/ 392 h 392"/>
                  <a:gd name="T116" fmla="*/ 152 w 426"/>
                  <a:gd name="T117" fmla="*/ 293 h 392"/>
                  <a:gd name="T118" fmla="*/ 426 w 426"/>
                  <a:gd name="T119" fmla="*/ 293 h 392"/>
                  <a:gd name="T120" fmla="*/ 426 w 426"/>
                  <a:gd name="T121" fmla="*/ 0 h 392"/>
                  <a:gd name="T122" fmla="*/ 0 w 426"/>
                  <a:gd name="T123" fmla="*/ 0 h 392"/>
                  <a:gd name="T124" fmla="*/ 0 w 426"/>
                  <a:gd name="T125"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6" h="392">
                    <a:moveTo>
                      <a:pt x="80" y="130"/>
                    </a:moveTo>
                    <a:lnTo>
                      <a:pt x="80" y="130"/>
                    </a:lnTo>
                    <a:cubicBezTo>
                      <a:pt x="82" y="127"/>
                      <a:pt x="84" y="124"/>
                      <a:pt x="86" y="122"/>
                    </a:cubicBezTo>
                    <a:cubicBezTo>
                      <a:pt x="88" y="119"/>
                      <a:pt x="91" y="117"/>
                      <a:pt x="94" y="116"/>
                    </a:cubicBezTo>
                    <a:cubicBezTo>
                      <a:pt x="98" y="115"/>
                      <a:pt x="101" y="114"/>
                      <a:pt x="105" y="114"/>
                    </a:cubicBezTo>
                    <a:cubicBezTo>
                      <a:pt x="109" y="114"/>
                      <a:pt x="112" y="115"/>
                      <a:pt x="115" y="116"/>
                    </a:cubicBezTo>
                    <a:cubicBezTo>
                      <a:pt x="118" y="117"/>
                      <a:pt x="121" y="119"/>
                      <a:pt x="124" y="122"/>
                    </a:cubicBezTo>
                    <a:cubicBezTo>
                      <a:pt x="126" y="124"/>
                      <a:pt x="128" y="127"/>
                      <a:pt x="129" y="130"/>
                    </a:cubicBezTo>
                    <a:cubicBezTo>
                      <a:pt x="131" y="133"/>
                      <a:pt x="131" y="137"/>
                      <a:pt x="131" y="140"/>
                    </a:cubicBezTo>
                    <a:cubicBezTo>
                      <a:pt x="131" y="144"/>
                      <a:pt x="131" y="148"/>
                      <a:pt x="129" y="151"/>
                    </a:cubicBezTo>
                    <a:cubicBezTo>
                      <a:pt x="128" y="154"/>
                      <a:pt x="126" y="157"/>
                      <a:pt x="124" y="159"/>
                    </a:cubicBezTo>
                    <a:cubicBezTo>
                      <a:pt x="121" y="162"/>
                      <a:pt x="118" y="164"/>
                      <a:pt x="115" y="165"/>
                    </a:cubicBezTo>
                    <a:cubicBezTo>
                      <a:pt x="112" y="166"/>
                      <a:pt x="109" y="167"/>
                      <a:pt x="105" y="167"/>
                    </a:cubicBezTo>
                    <a:cubicBezTo>
                      <a:pt x="101" y="167"/>
                      <a:pt x="98" y="166"/>
                      <a:pt x="94" y="165"/>
                    </a:cubicBezTo>
                    <a:cubicBezTo>
                      <a:pt x="91" y="164"/>
                      <a:pt x="88" y="162"/>
                      <a:pt x="86" y="159"/>
                    </a:cubicBezTo>
                    <a:cubicBezTo>
                      <a:pt x="84" y="157"/>
                      <a:pt x="82" y="154"/>
                      <a:pt x="80" y="151"/>
                    </a:cubicBezTo>
                    <a:cubicBezTo>
                      <a:pt x="79" y="148"/>
                      <a:pt x="78" y="144"/>
                      <a:pt x="78" y="140"/>
                    </a:cubicBezTo>
                    <a:cubicBezTo>
                      <a:pt x="78" y="137"/>
                      <a:pt x="79" y="133"/>
                      <a:pt x="80" y="130"/>
                    </a:cubicBezTo>
                    <a:close/>
                    <a:moveTo>
                      <a:pt x="187" y="130"/>
                    </a:moveTo>
                    <a:lnTo>
                      <a:pt x="187" y="130"/>
                    </a:lnTo>
                    <a:cubicBezTo>
                      <a:pt x="188" y="127"/>
                      <a:pt x="190" y="124"/>
                      <a:pt x="193" y="122"/>
                    </a:cubicBezTo>
                    <a:cubicBezTo>
                      <a:pt x="195" y="119"/>
                      <a:pt x="198" y="117"/>
                      <a:pt x="201" y="116"/>
                    </a:cubicBezTo>
                    <a:cubicBezTo>
                      <a:pt x="204" y="115"/>
                      <a:pt x="208" y="114"/>
                      <a:pt x="211" y="114"/>
                    </a:cubicBezTo>
                    <a:cubicBezTo>
                      <a:pt x="215" y="114"/>
                      <a:pt x="219" y="115"/>
                      <a:pt x="222" y="116"/>
                    </a:cubicBezTo>
                    <a:cubicBezTo>
                      <a:pt x="225" y="117"/>
                      <a:pt x="228" y="119"/>
                      <a:pt x="230" y="122"/>
                    </a:cubicBezTo>
                    <a:cubicBezTo>
                      <a:pt x="233" y="124"/>
                      <a:pt x="235" y="127"/>
                      <a:pt x="236" y="130"/>
                    </a:cubicBezTo>
                    <a:cubicBezTo>
                      <a:pt x="237" y="133"/>
                      <a:pt x="238" y="137"/>
                      <a:pt x="238" y="140"/>
                    </a:cubicBezTo>
                    <a:cubicBezTo>
                      <a:pt x="238" y="144"/>
                      <a:pt x="237" y="148"/>
                      <a:pt x="236" y="151"/>
                    </a:cubicBezTo>
                    <a:cubicBezTo>
                      <a:pt x="235" y="154"/>
                      <a:pt x="233" y="157"/>
                      <a:pt x="230" y="159"/>
                    </a:cubicBezTo>
                    <a:cubicBezTo>
                      <a:pt x="228" y="162"/>
                      <a:pt x="225" y="164"/>
                      <a:pt x="222" y="165"/>
                    </a:cubicBezTo>
                    <a:cubicBezTo>
                      <a:pt x="219" y="166"/>
                      <a:pt x="215" y="167"/>
                      <a:pt x="211" y="167"/>
                    </a:cubicBezTo>
                    <a:cubicBezTo>
                      <a:pt x="208" y="167"/>
                      <a:pt x="204" y="166"/>
                      <a:pt x="201" y="165"/>
                    </a:cubicBezTo>
                    <a:cubicBezTo>
                      <a:pt x="198" y="164"/>
                      <a:pt x="195" y="162"/>
                      <a:pt x="193" y="159"/>
                    </a:cubicBezTo>
                    <a:cubicBezTo>
                      <a:pt x="190" y="157"/>
                      <a:pt x="188" y="154"/>
                      <a:pt x="187" y="151"/>
                    </a:cubicBezTo>
                    <a:cubicBezTo>
                      <a:pt x="186" y="148"/>
                      <a:pt x="185" y="144"/>
                      <a:pt x="185" y="140"/>
                    </a:cubicBezTo>
                    <a:cubicBezTo>
                      <a:pt x="185" y="137"/>
                      <a:pt x="186" y="133"/>
                      <a:pt x="187" y="130"/>
                    </a:cubicBezTo>
                    <a:close/>
                    <a:moveTo>
                      <a:pt x="294" y="130"/>
                    </a:moveTo>
                    <a:lnTo>
                      <a:pt x="294" y="130"/>
                    </a:lnTo>
                    <a:cubicBezTo>
                      <a:pt x="295" y="127"/>
                      <a:pt x="297" y="124"/>
                      <a:pt x="299" y="122"/>
                    </a:cubicBezTo>
                    <a:cubicBezTo>
                      <a:pt x="302" y="119"/>
                      <a:pt x="305" y="117"/>
                      <a:pt x="308" y="116"/>
                    </a:cubicBezTo>
                    <a:cubicBezTo>
                      <a:pt x="311" y="115"/>
                      <a:pt x="314" y="114"/>
                      <a:pt x="318" y="114"/>
                    </a:cubicBezTo>
                    <a:cubicBezTo>
                      <a:pt x="322" y="114"/>
                      <a:pt x="325" y="115"/>
                      <a:pt x="329" y="116"/>
                    </a:cubicBezTo>
                    <a:cubicBezTo>
                      <a:pt x="332" y="117"/>
                      <a:pt x="335" y="119"/>
                      <a:pt x="337" y="122"/>
                    </a:cubicBezTo>
                    <a:cubicBezTo>
                      <a:pt x="339" y="124"/>
                      <a:pt x="341" y="127"/>
                      <a:pt x="343" y="130"/>
                    </a:cubicBezTo>
                    <a:cubicBezTo>
                      <a:pt x="344" y="133"/>
                      <a:pt x="345" y="137"/>
                      <a:pt x="345" y="140"/>
                    </a:cubicBezTo>
                    <a:cubicBezTo>
                      <a:pt x="345" y="144"/>
                      <a:pt x="344" y="148"/>
                      <a:pt x="343" y="151"/>
                    </a:cubicBezTo>
                    <a:cubicBezTo>
                      <a:pt x="341" y="154"/>
                      <a:pt x="339" y="157"/>
                      <a:pt x="337" y="159"/>
                    </a:cubicBezTo>
                    <a:cubicBezTo>
                      <a:pt x="335" y="162"/>
                      <a:pt x="332" y="164"/>
                      <a:pt x="329" y="165"/>
                    </a:cubicBezTo>
                    <a:cubicBezTo>
                      <a:pt x="325" y="166"/>
                      <a:pt x="322" y="167"/>
                      <a:pt x="318" y="167"/>
                    </a:cubicBezTo>
                    <a:cubicBezTo>
                      <a:pt x="314" y="167"/>
                      <a:pt x="311" y="166"/>
                      <a:pt x="308" y="165"/>
                    </a:cubicBezTo>
                    <a:cubicBezTo>
                      <a:pt x="305" y="164"/>
                      <a:pt x="302" y="162"/>
                      <a:pt x="299" y="159"/>
                    </a:cubicBezTo>
                    <a:cubicBezTo>
                      <a:pt x="297" y="157"/>
                      <a:pt x="295" y="154"/>
                      <a:pt x="294" y="151"/>
                    </a:cubicBezTo>
                    <a:cubicBezTo>
                      <a:pt x="292" y="148"/>
                      <a:pt x="291" y="144"/>
                      <a:pt x="291" y="140"/>
                    </a:cubicBezTo>
                    <a:cubicBezTo>
                      <a:pt x="291" y="137"/>
                      <a:pt x="292" y="133"/>
                      <a:pt x="294" y="130"/>
                    </a:cubicBezTo>
                    <a:close/>
                    <a:moveTo>
                      <a:pt x="0" y="293"/>
                    </a:moveTo>
                    <a:lnTo>
                      <a:pt x="0" y="293"/>
                    </a:lnTo>
                    <a:lnTo>
                      <a:pt x="53" y="293"/>
                    </a:lnTo>
                    <a:lnTo>
                      <a:pt x="53" y="392"/>
                    </a:lnTo>
                    <a:lnTo>
                      <a:pt x="152" y="293"/>
                    </a:lnTo>
                    <a:lnTo>
                      <a:pt x="426" y="293"/>
                    </a:lnTo>
                    <a:lnTo>
                      <a:pt x="426" y="0"/>
                    </a:lnTo>
                    <a:lnTo>
                      <a:pt x="0" y="0"/>
                    </a:lnTo>
                    <a:lnTo>
                      <a:pt x="0" y="29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1">
                <a:extLst>
                  <a:ext uri="{FF2B5EF4-FFF2-40B4-BE49-F238E27FC236}">
                    <a16:creationId xmlns:a16="http://schemas.microsoft.com/office/drawing/2014/main" id="{9B3E1FD4-85D3-7F41-A8EA-8A5D811F8A3C}"/>
                  </a:ext>
                </a:extLst>
              </p:cNvPr>
              <p:cNvSpPr>
                <a:spLocks/>
              </p:cNvSpPr>
              <p:nvPr/>
            </p:nvSpPr>
            <p:spPr bwMode="auto">
              <a:xfrm>
                <a:off x="6787" y="2156"/>
                <a:ext cx="33" cy="33"/>
              </a:xfrm>
              <a:custGeom>
                <a:avLst/>
                <a:gdLst>
                  <a:gd name="T0" fmla="*/ 8 w 53"/>
                  <a:gd name="T1" fmla="*/ 45 h 53"/>
                  <a:gd name="T2" fmla="*/ 8 w 53"/>
                  <a:gd name="T3" fmla="*/ 45 h 53"/>
                  <a:gd name="T4" fmla="*/ 16 w 53"/>
                  <a:gd name="T5" fmla="*/ 51 h 53"/>
                  <a:gd name="T6" fmla="*/ 27 w 53"/>
                  <a:gd name="T7" fmla="*/ 53 h 53"/>
                  <a:gd name="T8" fmla="*/ 37 w 53"/>
                  <a:gd name="T9" fmla="*/ 51 h 53"/>
                  <a:gd name="T10" fmla="*/ 46 w 53"/>
                  <a:gd name="T11" fmla="*/ 45 h 53"/>
                  <a:gd name="T12" fmla="*/ 51 w 53"/>
                  <a:gd name="T13" fmla="*/ 37 h 53"/>
                  <a:gd name="T14" fmla="*/ 53 w 53"/>
                  <a:gd name="T15" fmla="*/ 26 h 53"/>
                  <a:gd name="T16" fmla="*/ 51 w 53"/>
                  <a:gd name="T17" fmla="*/ 16 h 53"/>
                  <a:gd name="T18" fmla="*/ 46 w 53"/>
                  <a:gd name="T19" fmla="*/ 8 h 53"/>
                  <a:gd name="T20" fmla="*/ 37 w 53"/>
                  <a:gd name="T21" fmla="*/ 2 h 53"/>
                  <a:gd name="T22" fmla="*/ 27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20" y="52"/>
                      <a:pt x="23" y="53"/>
                      <a:pt x="27" y="53"/>
                    </a:cubicBezTo>
                    <a:cubicBezTo>
                      <a:pt x="31" y="53"/>
                      <a:pt x="34" y="52"/>
                      <a:pt x="37" y="51"/>
                    </a:cubicBezTo>
                    <a:cubicBezTo>
                      <a:pt x="40" y="50"/>
                      <a:pt x="43" y="48"/>
                      <a:pt x="46" y="45"/>
                    </a:cubicBezTo>
                    <a:cubicBezTo>
                      <a:pt x="48" y="43"/>
                      <a:pt x="50" y="40"/>
                      <a:pt x="51" y="37"/>
                    </a:cubicBezTo>
                    <a:cubicBezTo>
                      <a:pt x="53" y="34"/>
                      <a:pt x="53" y="30"/>
                      <a:pt x="53" y="26"/>
                    </a:cubicBezTo>
                    <a:cubicBezTo>
                      <a:pt x="53" y="23"/>
                      <a:pt x="53" y="19"/>
                      <a:pt x="51" y="16"/>
                    </a:cubicBezTo>
                    <a:cubicBezTo>
                      <a:pt x="50" y="13"/>
                      <a:pt x="48" y="10"/>
                      <a:pt x="46" y="8"/>
                    </a:cubicBezTo>
                    <a:cubicBezTo>
                      <a:pt x="43" y="5"/>
                      <a:pt x="40" y="3"/>
                      <a:pt x="37" y="2"/>
                    </a:cubicBezTo>
                    <a:cubicBezTo>
                      <a:pt x="34" y="1"/>
                      <a:pt x="31" y="0"/>
                      <a:pt x="27" y="0"/>
                    </a:cubicBezTo>
                    <a:cubicBezTo>
                      <a:pt x="23" y="0"/>
                      <a:pt x="20" y="1"/>
                      <a:pt x="16" y="2"/>
                    </a:cubicBezTo>
                    <a:cubicBezTo>
                      <a:pt x="13" y="3"/>
                      <a:pt x="10" y="5"/>
                      <a:pt x="8" y="8"/>
                    </a:cubicBezTo>
                    <a:cubicBezTo>
                      <a:pt x="6" y="10"/>
                      <a:pt x="4" y="13"/>
                      <a:pt x="2" y="16"/>
                    </a:cubicBezTo>
                    <a:cubicBezTo>
                      <a:pt x="1" y="19"/>
                      <a:pt x="0" y="23"/>
                      <a:pt x="0" y="26"/>
                    </a:cubicBezTo>
                    <a:cubicBezTo>
                      <a:pt x="0" y="30"/>
                      <a:pt x="1" y="34"/>
                      <a:pt x="2"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42">
                <a:extLst>
                  <a:ext uri="{FF2B5EF4-FFF2-40B4-BE49-F238E27FC236}">
                    <a16:creationId xmlns:a16="http://schemas.microsoft.com/office/drawing/2014/main" id="{E6DCC359-5DBF-174E-A5FE-AF16AD130E26}"/>
                  </a:ext>
                </a:extLst>
              </p:cNvPr>
              <p:cNvSpPr>
                <a:spLocks/>
              </p:cNvSpPr>
              <p:nvPr/>
            </p:nvSpPr>
            <p:spPr bwMode="auto">
              <a:xfrm>
                <a:off x="6854" y="2156"/>
                <a:ext cx="33" cy="33"/>
              </a:xfrm>
              <a:custGeom>
                <a:avLst/>
                <a:gdLst>
                  <a:gd name="T0" fmla="*/ 8 w 53"/>
                  <a:gd name="T1" fmla="*/ 45 h 53"/>
                  <a:gd name="T2" fmla="*/ 8 w 53"/>
                  <a:gd name="T3" fmla="*/ 45 h 53"/>
                  <a:gd name="T4" fmla="*/ 16 w 53"/>
                  <a:gd name="T5" fmla="*/ 51 h 53"/>
                  <a:gd name="T6" fmla="*/ 26 w 53"/>
                  <a:gd name="T7" fmla="*/ 53 h 53"/>
                  <a:gd name="T8" fmla="*/ 37 w 53"/>
                  <a:gd name="T9" fmla="*/ 51 h 53"/>
                  <a:gd name="T10" fmla="*/ 45 w 53"/>
                  <a:gd name="T11" fmla="*/ 45 h 53"/>
                  <a:gd name="T12" fmla="*/ 51 w 53"/>
                  <a:gd name="T13" fmla="*/ 37 h 53"/>
                  <a:gd name="T14" fmla="*/ 53 w 53"/>
                  <a:gd name="T15" fmla="*/ 26 h 53"/>
                  <a:gd name="T16" fmla="*/ 51 w 53"/>
                  <a:gd name="T17" fmla="*/ 16 h 53"/>
                  <a:gd name="T18" fmla="*/ 45 w 53"/>
                  <a:gd name="T19" fmla="*/ 8 h 53"/>
                  <a:gd name="T20" fmla="*/ 37 w 53"/>
                  <a:gd name="T21" fmla="*/ 2 h 53"/>
                  <a:gd name="T22" fmla="*/ 26 w 53"/>
                  <a:gd name="T23" fmla="*/ 0 h 53"/>
                  <a:gd name="T24" fmla="*/ 16 w 53"/>
                  <a:gd name="T25" fmla="*/ 2 h 53"/>
                  <a:gd name="T26" fmla="*/ 8 w 53"/>
                  <a:gd name="T27" fmla="*/ 8 h 53"/>
                  <a:gd name="T28" fmla="*/ 2 w 53"/>
                  <a:gd name="T29" fmla="*/ 16 h 53"/>
                  <a:gd name="T30" fmla="*/ 0 w 53"/>
                  <a:gd name="T31" fmla="*/ 26 h 53"/>
                  <a:gd name="T32" fmla="*/ 2 w 53"/>
                  <a:gd name="T33" fmla="*/ 37 h 53"/>
                  <a:gd name="T34" fmla="*/ 8 w 53"/>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8" y="45"/>
                    </a:moveTo>
                    <a:lnTo>
                      <a:pt x="8" y="45"/>
                    </a:lnTo>
                    <a:cubicBezTo>
                      <a:pt x="10" y="48"/>
                      <a:pt x="13" y="50"/>
                      <a:pt x="16" y="51"/>
                    </a:cubicBezTo>
                    <a:cubicBezTo>
                      <a:pt x="19" y="52"/>
                      <a:pt x="23" y="53"/>
                      <a:pt x="26" y="53"/>
                    </a:cubicBezTo>
                    <a:cubicBezTo>
                      <a:pt x="30" y="53"/>
                      <a:pt x="34" y="52"/>
                      <a:pt x="37" y="51"/>
                    </a:cubicBezTo>
                    <a:cubicBezTo>
                      <a:pt x="40" y="50"/>
                      <a:pt x="43" y="48"/>
                      <a:pt x="45" y="45"/>
                    </a:cubicBezTo>
                    <a:cubicBezTo>
                      <a:pt x="48" y="43"/>
                      <a:pt x="50" y="40"/>
                      <a:pt x="51" y="37"/>
                    </a:cubicBezTo>
                    <a:cubicBezTo>
                      <a:pt x="52" y="34"/>
                      <a:pt x="53" y="30"/>
                      <a:pt x="53" y="26"/>
                    </a:cubicBezTo>
                    <a:cubicBezTo>
                      <a:pt x="53" y="23"/>
                      <a:pt x="52" y="19"/>
                      <a:pt x="51" y="16"/>
                    </a:cubicBezTo>
                    <a:cubicBezTo>
                      <a:pt x="50" y="13"/>
                      <a:pt x="48" y="10"/>
                      <a:pt x="45" y="8"/>
                    </a:cubicBezTo>
                    <a:cubicBezTo>
                      <a:pt x="43" y="5"/>
                      <a:pt x="40" y="3"/>
                      <a:pt x="37" y="2"/>
                    </a:cubicBezTo>
                    <a:cubicBezTo>
                      <a:pt x="34" y="1"/>
                      <a:pt x="30" y="0"/>
                      <a:pt x="26" y="0"/>
                    </a:cubicBezTo>
                    <a:cubicBezTo>
                      <a:pt x="23" y="0"/>
                      <a:pt x="19" y="1"/>
                      <a:pt x="16" y="2"/>
                    </a:cubicBezTo>
                    <a:cubicBezTo>
                      <a:pt x="13" y="3"/>
                      <a:pt x="10" y="5"/>
                      <a:pt x="8" y="8"/>
                    </a:cubicBezTo>
                    <a:cubicBezTo>
                      <a:pt x="5" y="10"/>
                      <a:pt x="3" y="13"/>
                      <a:pt x="2" y="16"/>
                    </a:cubicBezTo>
                    <a:cubicBezTo>
                      <a:pt x="1" y="19"/>
                      <a:pt x="0" y="23"/>
                      <a:pt x="0" y="26"/>
                    </a:cubicBezTo>
                    <a:cubicBezTo>
                      <a:pt x="0" y="30"/>
                      <a:pt x="1" y="34"/>
                      <a:pt x="2" y="37"/>
                    </a:cubicBezTo>
                    <a:cubicBezTo>
                      <a:pt x="3" y="40"/>
                      <a:pt x="5"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43">
                <a:extLst>
                  <a:ext uri="{FF2B5EF4-FFF2-40B4-BE49-F238E27FC236}">
                    <a16:creationId xmlns:a16="http://schemas.microsoft.com/office/drawing/2014/main" id="{954327FB-BA59-6644-BFD6-927F015BECC3}"/>
                  </a:ext>
                </a:extLst>
              </p:cNvPr>
              <p:cNvSpPr>
                <a:spLocks/>
              </p:cNvSpPr>
              <p:nvPr/>
            </p:nvSpPr>
            <p:spPr bwMode="auto">
              <a:xfrm>
                <a:off x="6920" y="2156"/>
                <a:ext cx="33" cy="33"/>
              </a:xfrm>
              <a:custGeom>
                <a:avLst/>
                <a:gdLst>
                  <a:gd name="T0" fmla="*/ 8 w 54"/>
                  <a:gd name="T1" fmla="*/ 45 h 53"/>
                  <a:gd name="T2" fmla="*/ 8 w 54"/>
                  <a:gd name="T3" fmla="*/ 45 h 53"/>
                  <a:gd name="T4" fmla="*/ 17 w 54"/>
                  <a:gd name="T5" fmla="*/ 51 h 53"/>
                  <a:gd name="T6" fmla="*/ 27 w 54"/>
                  <a:gd name="T7" fmla="*/ 53 h 53"/>
                  <a:gd name="T8" fmla="*/ 38 w 54"/>
                  <a:gd name="T9" fmla="*/ 51 h 53"/>
                  <a:gd name="T10" fmla="*/ 46 w 54"/>
                  <a:gd name="T11" fmla="*/ 45 h 53"/>
                  <a:gd name="T12" fmla="*/ 52 w 54"/>
                  <a:gd name="T13" fmla="*/ 37 h 53"/>
                  <a:gd name="T14" fmla="*/ 54 w 54"/>
                  <a:gd name="T15" fmla="*/ 26 h 53"/>
                  <a:gd name="T16" fmla="*/ 52 w 54"/>
                  <a:gd name="T17" fmla="*/ 16 h 53"/>
                  <a:gd name="T18" fmla="*/ 46 w 54"/>
                  <a:gd name="T19" fmla="*/ 8 h 53"/>
                  <a:gd name="T20" fmla="*/ 38 w 54"/>
                  <a:gd name="T21" fmla="*/ 2 h 53"/>
                  <a:gd name="T22" fmla="*/ 27 w 54"/>
                  <a:gd name="T23" fmla="*/ 0 h 53"/>
                  <a:gd name="T24" fmla="*/ 17 w 54"/>
                  <a:gd name="T25" fmla="*/ 2 h 53"/>
                  <a:gd name="T26" fmla="*/ 8 w 54"/>
                  <a:gd name="T27" fmla="*/ 8 h 53"/>
                  <a:gd name="T28" fmla="*/ 3 w 54"/>
                  <a:gd name="T29" fmla="*/ 16 h 53"/>
                  <a:gd name="T30" fmla="*/ 0 w 54"/>
                  <a:gd name="T31" fmla="*/ 26 h 53"/>
                  <a:gd name="T32" fmla="*/ 3 w 54"/>
                  <a:gd name="T33" fmla="*/ 37 h 53"/>
                  <a:gd name="T34" fmla="*/ 8 w 54"/>
                  <a:gd name="T35"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3">
                    <a:moveTo>
                      <a:pt x="8" y="45"/>
                    </a:moveTo>
                    <a:lnTo>
                      <a:pt x="8" y="45"/>
                    </a:lnTo>
                    <a:cubicBezTo>
                      <a:pt x="11" y="48"/>
                      <a:pt x="14" y="50"/>
                      <a:pt x="17" y="51"/>
                    </a:cubicBezTo>
                    <a:cubicBezTo>
                      <a:pt x="20" y="52"/>
                      <a:pt x="23" y="53"/>
                      <a:pt x="27" y="53"/>
                    </a:cubicBezTo>
                    <a:cubicBezTo>
                      <a:pt x="31" y="53"/>
                      <a:pt x="34" y="52"/>
                      <a:pt x="38" y="51"/>
                    </a:cubicBezTo>
                    <a:cubicBezTo>
                      <a:pt x="41" y="50"/>
                      <a:pt x="44" y="48"/>
                      <a:pt x="46" y="45"/>
                    </a:cubicBezTo>
                    <a:cubicBezTo>
                      <a:pt x="48" y="43"/>
                      <a:pt x="50" y="40"/>
                      <a:pt x="52" y="37"/>
                    </a:cubicBezTo>
                    <a:cubicBezTo>
                      <a:pt x="53" y="34"/>
                      <a:pt x="54" y="30"/>
                      <a:pt x="54" y="26"/>
                    </a:cubicBezTo>
                    <a:cubicBezTo>
                      <a:pt x="54" y="23"/>
                      <a:pt x="53" y="19"/>
                      <a:pt x="52" y="16"/>
                    </a:cubicBezTo>
                    <a:cubicBezTo>
                      <a:pt x="50" y="13"/>
                      <a:pt x="48" y="10"/>
                      <a:pt x="46" y="8"/>
                    </a:cubicBezTo>
                    <a:cubicBezTo>
                      <a:pt x="44" y="5"/>
                      <a:pt x="41" y="3"/>
                      <a:pt x="38" y="2"/>
                    </a:cubicBezTo>
                    <a:cubicBezTo>
                      <a:pt x="34" y="1"/>
                      <a:pt x="31" y="0"/>
                      <a:pt x="27" y="0"/>
                    </a:cubicBezTo>
                    <a:cubicBezTo>
                      <a:pt x="23" y="0"/>
                      <a:pt x="20" y="1"/>
                      <a:pt x="17" y="2"/>
                    </a:cubicBezTo>
                    <a:cubicBezTo>
                      <a:pt x="14" y="3"/>
                      <a:pt x="11" y="5"/>
                      <a:pt x="8" y="8"/>
                    </a:cubicBezTo>
                    <a:cubicBezTo>
                      <a:pt x="6" y="10"/>
                      <a:pt x="4" y="13"/>
                      <a:pt x="3" y="16"/>
                    </a:cubicBezTo>
                    <a:cubicBezTo>
                      <a:pt x="1" y="19"/>
                      <a:pt x="0" y="23"/>
                      <a:pt x="0" y="26"/>
                    </a:cubicBezTo>
                    <a:cubicBezTo>
                      <a:pt x="0" y="30"/>
                      <a:pt x="1" y="34"/>
                      <a:pt x="3" y="37"/>
                    </a:cubicBezTo>
                    <a:cubicBezTo>
                      <a:pt x="4" y="40"/>
                      <a:pt x="6" y="43"/>
                      <a:pt x="8" y="45"/>
                    </a:cubicBez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8" name="Group 17">
            <a:extLst>
              <a:ext uri="{FF2B5EF4-FFF2-40B4-BE49-F238E27FC236}">
                <a16:creationId xmlns:a16="http://schemas.microsoft.com/office/drawing/2014/main" id="{C1D4DADB-CAFE-CD45-A089-775AF60EB97D}"/>
              </a:ext>
            </a:extLst>
          </p:cNvPr>
          <p:cNvGrpSpPr/>
          <p:nvPr/>
        </p:nvGrpSpPr>
        <p:grpSpPr>
          <a:xfrm>
            <a:off x="2192172" y="276720"/>
            <a:ext cx="295169" cy="295169"/>
            <a:chOff x="2192172" y="276720"/>
            <a:chExt cx="295169" cy="295169"/>
          </a:xfrm>
        </p:grpSpPr>
        <p:sp>
          <p:nvSpPr>
            <p:cNvPr id="39" name="Oval 38">
              <a:extLst>
                <a:ext uri="{FF2B5EF4-FFF2-40B4-BE49-F238E27FC236}">
                  <a16:creationId xmlns:a16="http://schemas.microsoft.com/office/drawing/2014/main" id="{68BA8DC1-4097-5344-8D65-2B4C67DC97A7}"/>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40" name="Group 26">
              <a:extLst>
                <a:ext uri="{FF2B5EF4-FFF2-40B4-BE49-F238E27FC236}">
                  <a16:creationId xmlns:a16="http://schemas.microsoft.com/office/drawing/2014/main" id="{60210845-41C7-5B4F-85C0-A74C3D0F693E}"/>
                </a:ext>
              </a:extLst>
            </p:cNvPr>
            <p:cNvGrpSpPr>
              <a:grpSpLocks noChangeAspect="1"/>
            </p:cNvGrpSpPr>
            <p:nvPr/>
          </p:nvGrpSpPr>
          <p:grpSpPr bwMode="auto">
            <a:xfrm>
              <a:off x="2260453" y="348791"/>
              <a:ext cx="182053" cy="159793"/>
              <a:chOff x="3291" y="834"/>
              <a:chExt cx="229" cy="201"/>
            </a:xfrm>
            <a:solidFill>
              <a:schemeClr val="bg1"/>
            </a:solidFill>
          </p:grpSpPr>
          <p:sp>
            <p:nvSpPr>
              <p:cNvPr id="41" name="Freeform 27">
                <a:extLst>
                  <a:ext uri="{FF2B5EF4-FFF2-40B4-BE49-F238E27FC236}">
                    <a16:creationId xmlns:a16="http://schemas.microsoft.com/office/drawing/2014/main" id="{F1EC56D2-67FC-B247-8CE4-902AAAACCCEE}"/>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8">
                <a:extLst>
                  <a:ext uri="{FF2B5EF4-FFF2-40B4-BE49-F238E27FC236}">
                    <a16:creationId xmlns:a16="http://schemas.microsoft.com/office/drawing/2014/main" id="{996B538C-4BD4-0B40-81C1-B091E1A82C66}"/>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
                <a:extLst>
                  <a:ext uri="{FF2B5EF4-FFF2-40B4-BE49-F238E27FC236}">
                    <a16:creationId xmlns:a16="http://schemas.microsoft.com/office/drawing/2014/main" id="{DA2676F5-88EF-9C46-934E-DFDC777AF4B8}"/>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0">
                <a:extLst>
                  <a:ext uri="{FF2B5EF4-FFF2-40B4-BE49-F238E27FC236}">
                    <a16:creationId xmlns:a16="http://schemas.microsoft.com/office/drawing/2014/main" id="{59BEBFB6-8B98-CD4A-85A6-85E1461867D6}"/>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1">
                <a:extLst>
                  <a:ext uri="{FF2B5EF4-FFF2-40B4-BE49-F238E27FC236}">
                    <a16:creationId xmlns:a16="http://schemas.microsoft.com/office/drawing/2014/main" id="{FD64577A-197E-E445-A006-FF27B69C8386}"/>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2">
                <a:extLst>
                  <a:ext uri="{FF2B5EF4-FFF2-40B4-BE49-F238E27FC236}">
                    <a16:creationId xmlns:a16="http://schemas.microsoft.com/office/drawing/2014/main" id="{60335BF5-389F-194F-96F9-5F2B56B4934D}"/>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a:extLst>
              <a:ext uri="{FF2B5EF4-FFF2-40B4-BE49-F238E27FC236}">
                <a16:creationId xmlns:a16="http://schemas.microsoft.com/office/drawing/2014/main" id="{092A9E67-8B6A-094D-A92C-04B30A510E2F}"/>
              </a:ext>
            </a:extLst>
          </p:cNvPr>
          <p:cNvGrpSpPr/>
          <p:nvPr/>
        </p:nvGrpSpPr>
        <p:grpSpPr>
          <a:xfrm>
            <a:off x="514533" y="271760"/>
            <a:ext cx="295169" cy="295169"/>
            <a:chOff x="514533" y="271760"/>
            <a:chExt cx="295169" cy="295169"/>
          </a:xfrm>
        </p:grpSpPr>
        <p:sp>
          <p:nvSpPr>
            <p:cNvPr id="96" name="Oval 95">
              <a:extLst>
                <a:ext uri="{FF2B5EF4-FFF2-40B4-BE49-F238E27FC236}">
                  <a16:creationId xmlns:a16="http://schemas.microsoft.com/office/drawing/2014/main" id="{31A4AB51-EA38-7244-80BB-06DBD2B5FF49}"/>
                </a:ext>
              </a:extLst>
            </p:cNvPr>
            <p:cNvSpPr/>
            <p:nvPr/>
          </p:nvSpPr>
          <p:spPr bwMode="auto">
            <a:xfrm>
              <a:off x="514533" y="271760"/>
              <a:ext cx="295169" cy="295169"/>
            </a:xfrm>
            <a:prstGeom prst="ellipse">
              <a:avLst/>
            </a:prstGeom>
            <a:solidFill>
              <a:srgbClr val="D9D9D9"/>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solidFill>
                  <a:srgbClr val="000000"/>
                </a:solidFill>
                <a:ea typeface="Segoe UI" pitchFamily="34" charset="0"/>
                <a:cs typeface="Segoe UI" pitchFamily="34" charset="0"/>
              </a:endParaRPr>
            </a:p>
          </p:txBody>
        </p:sp>
        <p:sp>
          <p:nvSpPr>
            <p:cNvPr id="97" name="Freeform: Shape 80">
              <a:extLst>
                <a:ext uri="{FF2B5EF4-FFF2-40B4-BE49-F238E27FC236}">
                  <a16:creationId xmlns:a16="http://schemas.microsoft.com/office/drawing/2014/main" id="{8B72BA5D-AB03-4A4A-AC8E-0041CEC3537C}"/>
                </a:ext>
              </a:extLst>
            </p:cNvPr>
            <p:cNvSpPr>
              <a:spLocks/>
            </p:cNvSpPr>
            <p:nvPr/>
          </p:nvSpPr>
          <p:spPr bwMode="auto">
            <a:xfrm>
              <a:off x="598658" y="340320"/>
              <a:ext cx="126919" cy="158049"/>
            </a:xfrm>
            <a:custGeom>
              <a:avLst/>
              <a:gdLst>
                <a:gd name="connsiteX0" fmla="*/ 126207 w 252413"/>
                <a:gd name="connsiteY0" fmla="*/ 188913 h 314326"/>
                <a:gd name="connsiteX1" fmla="*/ 252413 w 252413"/>
                <a:gd name="connsiteY1" fmla="*/ 314326 h 314326"/>
                <a:gd name="connsiteX2" fmla="*/ 0 w 252413"/>
                <a:gd name="connsiteY2" fmla="*/ 314326 h 314326"/>
                <a:gd name="connsiteX3" fmla="*/ 126207 w 252413"/>
                <a:gd name="connsiteY3" fmla="*/ 188913 h 314326"/>
                <a:gd name="connsiteX4" fmla="*/ 125413 w 252413"/>
                <a:gd name="connsiteY4" fmla="*/ 0 h 314326"/>
                <a:gd name="connsiteX5" fmla="*/ 160057 w 252413"/>
                <a:gd name="connsiteY5" fmla="*/ 6929 h 314326"/>
                <a:gd name="connsiteX6" fmla="*/ 209550 w 252413"/>
                <a:gd name="connsiteY6" fmla="*/ 84138 h 314326"/>
                <a:gd name="connsiteX7" fmla="*/ 125413 w 252413"/>
                <a:gd name="connsiteY7" fmla="*/ 168275 h 314326"/>
                <a:gd name="connsiteX8" fmla="*/ 41275 w 252413"/>
                <a:gd name="connsiteY8" fmla="*/ 84138 h 314326"/>
                <a:gd name="connsiteX9" fmla="*/ 90768 w 252413"/>
                <a:gd name="connsiteY9" fmla="*/ 6929 h 314326"/>
                <a:gd name="connsiteX10" fmla="*/ 125413 w 252413"/>
                <a:gd name="connsiteY10" fmla="*/ 0 h 3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3" h="314326">
                  <a:moveTo>
                    <a:pt x="126207" y="188913"/>
                  </a:moveTo>
                  <a:cubicBezTo>
                    <a:pt x="196212" y="188913"/>
                    <a:pt x="252413" y="244761"/>
                    <a:pt x="252413" y="314326"/>
                  </a:cubicBezTo>
                  <a:lnTo>
                    <a:pt x="0" y="314326"/>
                  </a:lnTo>
                  <a:cubicBezTo>
                    <a:pt x="0" y="244761"/>
                    <a:pt x="56201" y="188913"/>
                    <a:pt x="126207" y="188913"/>
                  </a:cubicBezTo>
                  <a:close/>
                  <a:moveTo>
                    <a:pt x="125413" y="0"/>
                  </a:moveTo>
                  <a:cubicBezTo>
                    <a:pt x="138281" y="0"/>
                    <a:pt x="150159" y="1980"/>
                    <a:pt x="160057" y="6929"/>
                  </a:cubicBezTo>
                  <a:cubicBezTo>
                    <a:pt x="189753" y="20787"/>
                    <a:pt x="209550" y="49493"/>
                    <a:pt x="209550" y="84138"/>
                  </a:cubicBezTo>
                  <a:cubicBezTo>
                    <a:pt x="209550" y="130661"/>
                    <a:pt x="171936" y="168275"/>
                    <a:pt x="125413" y="168275"/>
                  </a:cubicBezTo>
                  <a:cubicBezTo>
                    <a:pt x="78890" y="168275"/>
                    <a:pt x="41275" y="130661"/>
                    <a:pt x="41275" y="84138"/>
                  </a:cubicBezTo>
                  <a:cubicBezTo>
                    <a:pt x="41275" y="49493"/>
                    <a:pt x="61072" y="20787"/>
                    <a:pt x="90768" y="6929"/>
                  </a:cubicBezTo>
                  <a:cubicBezTo>
                    <a:pt x="100666" y="1980"/>
                    <a:pt x="112545" y="0"/>
                    <a:pt x="12541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sp>
        <p:nvSpPr>
          <p:cNvPr id="108" name="Rounded Rectangle 107">
            <a:extLst>
              <a:ext uri="{FF2B5EF4-FFF2-40B4-BE49-F238E27FC236}">
                <a16:creationId xmlns:a16="http://schemas.microsoft.com/office/drawing/2014/main" id="{B22E9AED-8B28-DB47-AA1E-A19BFF8A3453}"/>
              </a:ext>
            </a:extLst>
          </p:cNvPr>
          <p:cNvSpPr/>
          <p:nvPr/>
        </p:nvSpPr>
        <p:spPr bwMode="auto">
          <a:xfrm>
            <a:off x="7778362" y="1825239"/>
            <a:ext cx="3756472" cy="1822388"/>
          </a:xfrm>
          <a:prstGeom prst="roundRect">
            <a:avLst>
              <a:gd name="adj" fmla="val 7936"/>
            </a:avLst>
          </a:prstGeom>
          <a:noFill/>
          <a:ln w="25400">
            <a:solidFill>
              <a:srgbClr val="5558A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9" name="Content Placeholder 2">
            <a:extLst>
              <a:ext uri="{FF2B5EF4-FFF2-40B4-BE49-F238E27FC236}">
                <a16:creationId xmlns:a16="http://schemas.microsoft.com/office/drawing/2014/main" id="{A51D3BCD-1E22-9D46-A13D-DFEF2A853981}"/>
              </a:ext>
            </a:extLst>
          </p:cNvPr>
          <p:cNvSpPr txBox="1">
            <a:spLocks/>
          </p:cNvSpPr>
          <p:nvPr/>
        </p:nvSpPr>
        <p:spPr>
          <a:xfrm>
            <a:off x="7965419" y="2016989"/>
            <a:ext cx="3446378" cy="145960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a:solidFill>
                  <a:srgbClr val="5558AF"/>
                </a:solidFill>
                <a:latin typeface="Segoe UI" panose="020B0502040204020203" pitchFamily="34" charset="0"/>
                <a:cs typeface="Segoe UI" panose="020B0502040204020203" pitchFamily="34" charset="0"/>
              </a:rPr>
              <a:t>Iterate as you learn more.</a:t>
            </a:r>
          </a:p>
          <a:p>
            <a:pPr marL="0" indent="0">
              <a:lnSpc>
                <a:spcPct val="100000"/>
              </a:lnSpc>
              <a:buNone/>
            </a:pPr>
            <a:r>
              <a:rPr lang="en-US" sz="1600">
                <a:solidFill>
                  <a:srgbClr val="5558AF"/>
                </a:solidFill>
                <a:latin typeface="Segoe UI" panose="020B0502040204020203" pitchFamily="34" charset="0"/>
                <a:cs typeface="Segoe UI" panose="020B0502040204020203" pitchFamily="34" charset="0"/>
              </a:rPr>
              <a:t>Every group is different. They won’t know what they really need until they get started. Don’t be afraid to dive in and adjust along the way. </a:t>
            </a:r>
          </a:p>
        </p:txBody>
      </p:sp>
      <p:sp>
        <p:nvSpPr>
          <p:cNvPr id="156" name="Oval 155">
            <a:extLst>
              <a:ext uri="{FF2B5EF4-FFF2-40B4-BE49-F238E27FC236}">
                <a16:creationId xmlns:a16="http://schemas.microsoft.com/office/drawing/2014/main" id="{7151EADF-D301-F54F-8EBC-9828678C5902}"/>
              </a:ext>
            </a:extLst>
          </p:cNvPr>
          <p:cNvSpPr/>
          <p:nvPr/>
        </p:nvSpPr>
        <p:spPr bwMode="auto">
          <a:xfrm>
            <a:off x="2278213" y="5150212"/>
            <a:ext cx="1011462" cy="101146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57" name="Oval 156">
            <a:extLst>
              <a:ext uri="{FF2B5EF4-FFF2-40B4-BE49-F238E27FC236}">
                <a16:creationId xmlns:a16="http://schemas.microsoft.com/office/drawing/2014/main" id="{86467D67-A967-144A-B83C-D13917477B83}"/>
              </a:ext>
            </a:extLst>
          </p:cNvPr>
          <p:cNvSpPr/>
          <p:nvPr/>
        </p:nvSpPr>
        <p:spPr bwMode="auto">
          <a:xfrm rot="18000000">
            <a:off x="324436" y="4758654"/>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0" name="Oval 159">
            <a:extLst>
              <a:ext uri="{FF2B5EF4-FFF2-40B4-BE49-F238E27FC236}">
                <a16:creationId xmlns:a16="http://schemas.microsoft.com/office/drawing/2014/main" id="{6B4F92A6-8A08-0541-91EB-951ED2655C4F}"/>
              </a:ext>
            </a:extLst>
          </p:cNvPr>
          <p:cNvSpPr/>
          <p:nvPr/>
        </p:nvSpPr>
        <p:spPr bwMode="auto">
          <a:xfrm rot="18000000">
            <a:off x="4244625" y="4680186"/>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3" name="Oval 162">
            <a:extLst>
              <a:ext uri="{FF2B5EF4-FFF2-40B4-BE49-F238E27FC236}">
                <a16:creationId xmlns:a16="http://schemas.microsoft.com/office/drawing/2014/main" id="{16EC0849-513B-FC4E-A619-A52D51692C02}"/>
              </a:ext>
            </a:extLst>
          </p:cNvPr>
          <p:cNvSpPr/>
          <p:nvPr/>
        </p:nvSpPr>
        <p:spPr bwMode="auto">
          <a:xfrm rot="18000000">
            <a:off x="9598507" y="5490772"/>
            <a:ext cx="802282" cy="80228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5" name="Oval 164">
            <a:extLst>
              <a:ext uri="{FF2B5EF4-FFF2-40B4-BE49-F238E27FC236}">
                <a16:creationId xmlns:a16="http://schemas.microsoft.com/office/drawing/2014/main" id="{95A3C1C8-A3B6-E145-837E-4090D244AE71}"/>
              </a:ext>
            </a:extLst>
          </p:cNvPr>
          <p:cNvSpPr/>
          <p:nvPr/>
        </p:nvSpPr>
        <p:spPr bwMode="auto">
          <a:xfrm rot="15300000">
            <a:off x="8574355" y="4568263"/>
            <a:ext cx="581415" cy="581415"/>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7" name="Oval 166">
            <a:extLst>
              <a:ext uri="{FF2B5EF4-FFF2-40B4-BE49-F238E27FC236}">
                <a16:creationId xmlns:a16="http://schemas.microsoft.com/office/drawing/2014/main" id="{190C678E-BD49-4D41-907C-726FB9CE027F}"/>
              </a:ext>
            </a:extLst>
          </p:cNvPr>
          <p:cNvSpPr/>
          <p:nvPr/>
        </p:nvSpPr>
        <p:spPr bwMode="auto">
          <a:xfrm>
            <a:off x="10683408" y="4315325"/>
            <a:ext cx="1011462" cy="1011462"/>
          </a:xfrm>
          <a:prstGeom prst="ellipse">
            <a:avLst/>
          </a:prstGeom>
          <a:noFill/>
          <a:ln w="38100">
            <a:gradFill>
              <a:gsLst>
                <a:gs pos="30000">
                  <a:schemeClr val="bg1">
                    <a:lumMod val="95000"/>
                  </a:schemeClr>
                </a:gs>
                <a:gs pos="48000">
                  <a:srgbClr val="5558AF"/>
                </a:gs>
                <a:gs pos="66000">
                  <a:schemeClr val="bg1">
                    <a:lumMod val="95000"/>
                  </a:schemeClr>
                </a:gs>
              </a:gsLst>
              <a:lin ang="90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70C84AD6-D061-7A4F-B3F1-A356B2E82F40}"/>
              </a:ext>
            </a:extLst>
          </p:cNvPr>
          <p:cNvGrpSpPr/>
          <p:nvPr/>
        </p:nvGrpSpPr>
        <p:grpSpPr>
          <a:xfrm>
            <a:off x="360014" y="4831769"/>
            <a:ext cx="669868" cy="656051"/>
            <a:chOff x="360014" y="4831769"/>
            <a:chExt cx="669868" cy="656051"/>
          </a:xfrm>
        </p:grpSpPr>
        <p:sp>
          <p:nvSpPr>
            <p:cNvPr id="150" name="Freeform 90">
              <a:extLst>
                <a:ext uri="{FF2B5EF4-FFF2-40B4-BE49-F238E27FC236}">
                  <a16:creationId xmlns:a16="http://schemas.microsoft.com/office/drawing/2014/main" id="{20624B48-DB4E-094C-A7E7-C44B0E9D9C4E}"/>
                </a:ext>
              </a:extLst>
            </p:cNvPr>
            <p:cNvSpPr>
              <a:spLocks/>
            </p:cNvSpPr>
            <p:nvPr/>
          </p:nvSpPr>
          <p:spPr bwMode="auto">
            <a:xfrm>
              <a:off x="435085" y="4862396"/>
              <a:ext cx="594797" cy="594798"/>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0" name="Graphic 169">
              <a:extLst>
                <a:ext uri="{FF2B5EF4-FFF2-40B4-BE49-F238E27FC236}">
                  <a16:creationId xmlns:a16="http://schemas.microsoft.com/office/drawing/2014/main" id="{C5099C4E-DA2B-EF4D-8D17-741C866AEB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014" y="4831769"/>
              <a:ext cx="656051" cy="656051"/>
            </a:xfrm>
            <a:prstGeom prst="rect">
              <a:avLst/>
            </a:prstGeom>
          </p:spPr>
        </p:pic>
      </p:grpSp>
      <p:grpSp>
        <p:nvGrpSpPr>
          <p:cNvPr id="16" name="Group 15">
            <a:extLst>
              <a:ext uri="{FF2B5EF4-FFF2-40B4-BE49-F238E27FC236}">
                <a16:creationId xmlns:a16="http://schemas.microsoft.com/office/drawing/2014/main" id="{D22E1EF2-F5F3-AF44-BA6F-8927663E2AB5}"/>
              </a:ext>
            </a:extLst>
          </p:cNvPr>
          <p:cNvGrpSpPr/>
          <p:nvPr/>
        </p:nvGrpSpPr>
        <p:grpSpPr>
          <a:xfrm>
            <a:off x="10690125" y="4381359"/>
            <a:ext cx="879393" cy="879393"/>
            <a:chOff x="10690125" y="4381359"/>
            <a:chExt cx="879393" cy="879393"/>
          </a:xfrm>
        </p:grpSpPr>
        <p:sp>
          <p:nvSpPr>
            <p:cNvPr id="166" name="Freeform 90">
              <a:extLst>
                <a:ext uri="{FF2B5EF4-FFF2-40B4-BE49-F238E27FC236}">
                  <a16:creationId xmlns:a16="http://schemas.microsoft.com/office/drawing/2014/main" id="{A616C496-59D4-124C-B067-97B83B42B65B}"/>
                </a:ext>
              </a:extLst>
            </p:cNvPr>
            <p:cNvSpPr>
              <a:spLocks/>
            </p:cNvSpPr>
            <p:nvPr/>
          </p:nvSpPr>
          <p:spPr bwMode="auto">
            <a:xfrm>
              <a:off x="10808280" y="4442393"/>
              <a:ext cx="757325" cy="75732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1" name="Graphic 170">
              <a:extLst>
                <a:ext uri="{FF2B5EF4-FFF2-40B4-BE49-F238E27FC236}">
                  <a16:creationId xmlns:a16="http://schemas.microsoft.com/office/drawing/2014/main" id="{04307698-F1B5-8A45-9DE3-F214D76D5E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0125" y="4381359"/>
              <a:ext cx="879393" cy="879393"/>
            </a:xfrm>
            <a:prstGeom prst="rect">
              <a:avLst/>
            </a:prstGeom>
          </p:spPr>
        </p:pic>
      </p:grpSp>
      <p:grpSp>
        <p:nvGrpSpPr>
          <p:cNvPr id="12" name="Group 11">
            <a:extLst>
              <a:ext uri="{FF2B5EF4-FFF2-40B4-BE49-F238E27FC236}">
                <a16:creationId xmlns:a16="http://schemas.microsoft.com/office/drawing/2014/main" id="{5724B2F7-637D-A74D-ABFB-8992CD9F4AD3}"/>
              </a:ext>
            </a:extLst>
          </p:cNvPr>
          <p:cNvGrpSpPr/>
          <p:nvPr/>
        </p:nvGrpSpPr>
        <p:grpSpPr>
          <a:xfrm>
            <a:off x="2275325" y="5180028"/>
            <a:ext cx="951830" cy="951830"/>
            <a:chOff x="2275325" y="5180028"/>
            <a:chExt cx="951830" cy="951830"/>
          </a:xfrm>
        </p:grpSpPr>
        <p:sp>
          <p:nvSpPr>
            <p:cNvPr id="147" name="Freeform 90">
              <a:extLst>
                <a:ext uri="{FF2B5EF4-FFF2-40B4-BE49-F238E27FC236}">
                  <a16:creationId xmlns:a16="http://schemas.microsoft.com/office/drawing/2014/main" id="{0EE05C2E-85F1-5C41-A6D3-52860B5E3D7D}"/>
                </a:ext>
              </a:extLst>
            </p:cNvPr>
            <p:cNvSpPr>
              <a:spLocks/>
            </p:cNvSpPr>
            <p:nvPr/>
          </p:nvSpPr>
          <p:spPr bwMode="auto">
            <a:xfrm>
              <a:off x="2403085" y="5277280"/>
              <a:ext cx="757325" cy="757326"/>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3" name="Graphic 172">
              <a:extLst>
                <a:ext uri="{FF2B5EF4-FFF2-40B4-BE49-F238E27FC236}">
                  <a16:creationId xmlns:a16="http://schemas.microsoft.com/office/drawing/2014/main" id="{26EAA56B-4D44-8643-A834-D6780F6038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5325" y="5180028"/>
              <a:ext cx="951830" cy="951830"/>
            </a:xfrm>
            <a:prstGeom prst="rect">
              <a:avLst/>
            </a:prstGeom>
          </p:spPr>
        </p:pic>
      </p:grpSp>
      <p:grpSp>
        <p:nvGrpSpPr>
          <p:cNvPr id="13" name="Group 12">
            <a:extLst>
              <a:ext uri="{FF2B5EF4-FFF2-40B4-BE49-F238E27FC236}">
                <a16:creationId xmlns:a16="http://schemas.microsoft.com/office/drawing/2014/main" id="{338AFC3B-BA45-AD4D-BBDF-EF575701A814}"/>
              </a:ext>
            </a:extLst>
          </p:cNvPr>
          <p:cNvGrpSpPr/>
          <p:nvPr/>
        </p:nvGrpSpPr>
        <p:grpSpPr>
          <a:xfrm>
            <a:off x="4282135" y="4730362"/>
            <a:ext cx="706136" cy="706136"/>
            <a:chOff x="4282135" y="4730362"/>
            <a:chExt cx="706136" cy="706136"/>
          </a:xfrm>
        </p:grpSpPr>
        <p:sp>
          <p:nvSpPr>
            <p:cNvPr id="148" name="Freeform 90">
              <a:extLst>
                <a:ext uri="{FF2B5EF4-FFF2-40B4-BE49-F238E27FC236}">
                  <a16:creationId xmlns:a16="http://schemas.microsoft.com/office/drawing/2014/main" id="{11165471-4415-654D-B270-8BF90E3D33BD}"/>
                </a:ext>
              </a:extLst>
            </p:cNvPr>
            <p:cNvSpPr>
              <a:spLocks/>
            </p:cNvSpPr>
            <p:nvPr/>
          </p:nvSpPr>
          <p:spPr bwMode="auto">
            <a:xfrm>
              <a:off x="4349861" y="4783929"/>
              <a:ext cx="594796" cy="594797"/>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4" name="Graphic 173">
              <a:extLst>
                <a:ext uri="{FF2B5EF4-FFF2-40B4-BE49-F238E27FC236}">
                  <a16:creationId xmlns:a16="http://schemas.microsoft.com/office/drawing/2014/main" id="{A3820877-2A83-6440-9D1B-0556B8EAC7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2135" y="4730362"/>
              <a:ext cx="706136" cy="706136"/>
            </a:xfrm>
            <a:prstGeom prst="rect">
              <a:avLst/>
            </a:prstGeom>
          </p:spPr>
        </p:pic>
      </p:grpSp>
      <p:grpSp>
        <p:nvGrpSpPr>
          <p:cNvPr id="15" name="Group 14">
            <a:extLst>
              <a:ext uri="{FF2B5EF4-FFF2-40B4-BE49-F238E27FC236}">
                <a16:creationId xmlns:a16="http://schemas.microsoft.com/office/drawing/2014/main" id="{EB1CECC9-7C17-684D-BBC2-CCF5C8BBDE93}"/>
              </a:ext>
            </a:extLst>
          </p:cNvPr>
          <p:cNvGrpSpPr/>
          <p:nvPr/>
        </p:nvGrpSpPr>
        <p:grpSpPr>
          <a:xfrm>
            <a:off x="9588289" y="5502433"/>
            <a:ext cx="772320" cy="772320"/>
            <a:chOff x="9588289" y="5502433"/>
            <a:chExt cx="772320" cy="772320"/>
          </a:xfrm>
        </p:grpSpPr>
        <p:sp>
          <p:nvSpPr>
            <p:cNvPr id="162" name="Freeform 90">
              <a:extLst>
                <a:ext uri="{FF2B5EF4-FFF2-40B4-BE49-F238E27FC236}">
                  <a16:creationId xmlns:a16="http://schemas.microsoft.com/office/drawing/2014/main" id="{0F363114-8ED4-AE4A-8E96-348E87E4B86A}"/>
                </a:ext>
              </a:extLst>
            </p:cNvPr>
            <p:cNvSpPr>
              <a:spLocks/>
            </p:cNvSpPr>
            <p:nvPr/>
          </p:nvSpPr>
          <p:spPr bwMode="auto">
            <a:xfrm>
              <a:off x="9703743" y="5594515"/>
              <a:ext cx="594796" cy="594797"/>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5" name="Graphic 174">
              <a:extLst>
                <a:ext uri="{FF2B5EF4-FFF2-40B4-BE49-F238E27FC236}">
                  <a16:creationId xmlns:a16="http://schemas.microsoft.com/office/drawing/2014/main" id="{B57272B4-96EC-F34F-A825-ED27ED7A58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88289" y="5502433"/>
              <a:ext cx="772320" cy="772320"/>
            </a:xfrm>
            <a:prstGeom prst="rect">
              <a:avLst/>
            </a:prstGeom>
          </p:spPr>
        </p:pic>
      </p:grpSp>
      <p:grpSp>
        <p:nvGrpSpPr>
          <p:cNvPr id="14" name="Group 13">
            <a:extLst>
              <a:ext uri="{FF2B5EF4-FFF2-40B4-BE49-F238E27FC236}">
                <a16:creationId xmlns:a16="http://schemas.microsoft.com/office/drawing/2014/main" id="{42637D1F-670A-B241-835F-FB1E066B5226}"/>
              </a:ext>
            </a:extLst>
          </p:cNvPr>
          <p:cNvGrpSpPr/>
          <p:nvPr/>
        </p:nvGrpSpPr>
        <p:grpSpPr>
          <a:xfrm>
            <a:off x="8583344" y="4605969"/>
            <a:ext cx="506002" cy="506002"/>
            <a:chOff x="8583344" y="4605969"/>
            <a:chExt cx="506002" cy="506002"/>
          </a:xfrm>
        </p:grpSpPr>
        <p:sp>
          <p:nvSpPr>
            <p:cNvPr id="164" name="Freeform 90">
              <a:extLst>
                <a:ext uri="{FF2B5EF4-FFF2-40B4-BE49-F238E27FC236}">
                  <a16:creationId xmlns:a16="http://schemas.microsoft.com/office/drawing/2014/main" id="{CEFB5F2B-ACBE-D146-B1CB-2B7B86A91379}"/>
                </a:ext>
              </a:extLst>
            </p:cNvPr>
            <p:cNvSpPr>
              <a:spLocks/>
            </p:cNvSpPr>
            <p:nvPr/>
          </p:nvSpPr>
          <p:spPr bwMode="auto">
            <a:xfrm>
              <a:off x="8658635" y="4646050"/>
              <a:ext cx="425840" cy="425841"/>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77" name="Graphic 176">
              <a:extLst>
                <a:ext uri="{FF2B5EF4-FFF2-40B4-BE49-F238E27FC236}">
                  <a16:creationId xmlns:a16="http://schemas.microsoft.com/office/drawing/2014/main" id="{A63B565B-8753-9643-86F1-7DCAEB54CF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83344" y="4605969"/>
              <a:ext cx="506002" cy="506002"/>
            </a:xfrm>
            <a:prstGeom prst="rect">
              <a:avLst/>
            </a:prstGeom>
          </p:spPr>
        </p:pic>
      </p:grpSp>
      <p:sp>
        <p:nvSpPr>
          <p:cNvPr id="77" name="Freeform 91">
            <a:extLst>
              <a:ext uri="{FF2B5EF4-FFF2-40B4-BE49-F238E27FC236}">
                <a16:creationId xmlns:a16="http://schemas.microsoft.com/office/drawing/2014/main" id="{373B7E19-86CD-894B-AD9C-E8A17EC1426F}"/>
              </a:ext>
            </a:extLst>
          </p:cNvPr>
          <p:cNvSpPr>
            <a:spLocks/>
          </p:cNvSpPr>
          <p:nvPr/>
        </p:nvSpPr>
        <p:spPr bwMode="auto">
          <a:xfrm>
            <a:off x="1106074" y="6212493"/>
            <a:ext cx="271752" cy="266317"/>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91">
            <a:extLst>
              <a:ext uri="{FF2B5EF4-FFF2-40B4-BE49-F238E27FC236}">
                <a16:creationId xmlns:a16="http://schemas.microsoft.com/office/drawing/2014/main" id="{79854EB9-4EE3-104D-80DB-88E87C4A009D}"/>
              </a:ext>
            </a:extLst>
          </p:cNvPr>
          <p:cNvSpPr>
            <a:spLocks/>
          </p:cNvSpPr>
          <p:nvPr/>
        </p:nvSpPr>
        <p:spPr bwMode="auto">
          <a:xfrm>
            <a:off x="11614375" y="5755434"/>
            <a:ext cx="271752" cy="266317"/>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91">
            <a:extLst>
              <a:ext uri="{FF2B5EF4-FFF2-40B4-BE49-F238E27FC236}">
                <a16:creationId xmlns:a16="http://schemas.microsoft.com/office/drawing/2014/main" id="{F7A94F8F-E92F-6644-AA1C-CD4337556DD2}"/>
              </a:ext>
            </a:extLst>
          </p:cNvPr>
          <p:cNvSpPr>
            <a:spLocks/>
          </p:cNvSpPr>
          <p:nvPr/>
        </p:nvSpPr>
        <p:spPr bwMode="auto">
          <a:xfrm>
            <a:off x="9378984" y="5211522"/>
            <a:ext cx="197270" cy="193325"/>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91">
            <a:extLst>
              <a:ext uri="{FF2B5EF4-FFF2-40B4-BE49-F238E27FC236}">
                <a16:creationId xmlns:a16="http://schemas.microsoft.com/office/drawing/2014/main" id="{53E3BE9C-F1C4-F64B-A550-96753B758977}"/>
              </a:ext>
            </a:extLst>
          </p:cNvPr>
          <p:cNvSpPr>
            <a:spLocks/>
          </p:cNvSpPr>
          <p:nvPr/>
        </p:nvSpPr>
        <p:spPr bwMode="auto">
          <a:xfrm>
            <a:off x="1833615" y="5148724"/>
            <a:ext cx="189831" cy="186034"/>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91">
            <a:extLst>
              <a:ext uri="{FF2B5EF4-FFF2-40B4-BE49-F238E27FC236}">
                <a16:creationId xmlns:a16="http://schemas.microsoft.com/office/drawing/2014/main" id="{7DD1CC6E-FA9E-7647-85DF-9C548AC3E991}"/>
              </a:ext>
            </a:extLst>
          </p:cNvPr>
          <p:cNvSpPr>
            <a:spLocks/>
          </p:cNvSpPr>
          <p:nvPr/>
        </p:nvSpPr>
        <p:spPr bwMode="auto">
          <a:xfrm>
            <a:off x="7502927" y="4290658"/>
            <a:ext cx="271752" cy="266317"/>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91">
            <a:extLst>
              <a:ext uri="{FF2B5EF4-FFF2-40B4-BE49-F238E27FC236}">
                <a16:creationId xmlns:a16="http://schemas.microsoft.com/office/drawing/2014/main" id="{5DC0CD51-9344-1C46-9C60-D93C462FD1FC}"/>
              </a:ext>
            </a:extLst>
          </p:cNvPr>
          <p:cNvSpPr>
            <a:spLocks/>
          </p:cNvSpPr>
          <p:nvPr/>
        </p:nvSpPr>
        <p:spPr bwMode="auto">
          <a:xfrm>
            <a:off x="10053541" y="4473276"/>
            <a:ext cx="157259" cy="154114"/>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1">
            <a:extLst>
              <a:ext uri="{FF2B5EF4-FFF2-40B4-BE49-F238E27FC236}">
                <a16:creationId xmlns:a16="http://schemas.microsoft.com/office/drawing/2014/main" id="{3504EE12-45F1-C84B-B2C9-FEDD2BC88475}"/>
              </a:ext>
            </a:extLst>
          </p:cNvPr>
          <p:cNvSpPr>
            <a:spLocks/>
          </p:cNvSpPr>
          <p:nvPr/>
        </p:nvSpPr>
        <p:spPr bwMode="auto">
          <a:xfrm>
            <a:off x="4206458" y="5871604"/>
            <a:ext cx="203883" cy="199805"/>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91">
            <a:extLst>
              <a:ext uri="{FF2B5EF4-FFF2-40B4-BE49-F238E27FC236}">
                <a16:creationId xmlns:a16="http://schemas.microsoft.com/office/drawing/2014/main" id="{9BC464AD-CD34-2745-9FFE-BA89585F6D99}"/>
              </a:ext>
            </a:extLst>
          </p:cNvPr>
          <p:cNvSpPr>
            <a:spLocks/>
          </p:cNvSpPr>
          <p:nvPr/>
        </p:nvSpPr>
        <p:spPr bwMode="auto">
          <a:xfrm>
            <a:off x="5697398" y="5004866"/>
            <a:ext cx="156042" cy="152921"/>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1713683F-3633-D24F-B2E6-BE2DCE57711C}"/>
              </a:ext>
            </a:extLst>
          </p:cNvPr>
          <p:cNvGrpSpPr/>
          <p:nvPr/>
        </p:nvGrpSpPr>
        <p:grpSpPr>
          <a:xfrm>
            <a:off x="7522856" y="1574174"/>
            <a:ext cx="749272" cy="430887"/>
            <a:chOff x="7522856" y="1574174"/>
            <a:chExt cx="749272" cy="430887"/>
          </a:xfrm>
        </p:grpSpPr>
        <p:sp>
          <p:nvSpPr>
            <p:cNvPr id="88" name="Rounded Rectangle 87">
              <a:extLst>
                <a:ext uri="{FF2B5EF4-FFF2-40B4-BE49-F238E27FC236}">
                  <a16:creationId xmlns:a16="http://schemas.microsoft.com/office/drawing/2014/main" id="{117C15FA-A11B-404C-8D6F-3576A14A4247}"/>
                </a:ext>
              </a:extLst>
            </p:cNvPr>
            <p:cNvSpPr/>
            <p:nvPr/>
          </p:nvSpPr>
          <p:spPr bwMode="auto">
            <a:xfrm>
              <a:off x="7522856" y="1574174"/>
              <a:ext cx="749272" cy="430887"/>
            </a:xfrm>
            <a:prstGeom prst="round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21" name="Group 105">
              <a:extLst>
                <a:ext uri="{FF2B5EF4-FFF2-40B4-BE49-F238E27FC236}">
                  <a16:creationId xmlns:a16="http://schemas.microsoft.com/office/drawing/2014/main" id="{E5339F3F-35DA-5547-AEC4-F72F7319C0D5}"/>
                </a:ext>
              </a:extLst>
            </p:cNvPr>
            <p:cNvGrpSpPr>
              <a:grpSpLocks noChangeAspect="1"/>
            </p:cNvGrpSpPr>
            <p:nvPr/>
          </p:nvGrpSpPr>
          <p:grpSpPr bwMode="auto">
            <a:xfrm>
              <a:off x="7736637" y="1628034"/>
              <a:ext cx="312920" cy="292916"/>
              <a:chOff x="693" y="1473"/>
              <a:chExt cx="219" cy="205"/>
            </a:xfrm>
            <a:solidFill>
              <a:schemeClr val="bg1"/>
            </a:solidFill>
          </p:grpSpPr>
          <p:sp>
            <p:nvSpPr>
              <p:cNvPr id="122" name="Freeform 106">
                <a:extLst>
                  <a:ext uri="{FF2B5EF4-FFF2-40B4-BE49-F238E27FC236}">
                    <a16:creationId xmlns:a16="http://schemas.microsoft.com/office/drawing/2014/main" id="{5AAFBD70-C006-A945-9FFA-7FC390E39257}"/>
                  </a:ext>
                </a:extLst>
              </p:cNvPr>
              <p:cNvSpPr>
                <a:spLocks/>
              </p:cNvSpPr>
              <p:nvPr/>
            </p:nvSpPr>
            <p:spPr bwMode="auto">
              <a:xfrm>
                <a:off x="804" y="1520"/>
                <a:ext cx="95" cy="47"/>
              </a:xfrm>
              <a:custGeom>
                <a:avLst/>
                <a:gdLst>
                  <a:gd name="T0" fmla="*/ 77 w 153"/>
                  <a:gd name="T1" fmla="*/ 0 h 76"/>
                  <a:gd name="T2" fmla="*/ 77 w 153"/>
                  <a:gd name="T3" fmla="*/ 0 h 76"/>
                  <a:gd name="T4" fmla="*/ 0 w 153"/>
                  <a:gd name="T5" fmla="*/ 38 h 76"/>
                  <a:gd name="T6" fmla="*/ 77 w 153"/>
                  <a:gd name="T7" fmla="*/ 76 h 76"/>
                  <a:gd name="T8" fmla="*/ 153 w 153"/>
                  <a:gd name="T9" fmla="*/ 38 h 76"/>
                  <a:gd name="T10" fmla="*/ 77 w 153"/>
                  <a:gd name="T11" fmla="*/ 0 h 76"/>
                </a:gdLst>
                <a:ahLst/>
                <a:cxnLst>
                  <a:cxn ang="0">
                    <a:pos x="T0" y="T1"/>
                  </a:cxn>
                  <a:cxn ang="0">
                    <a:pos x="T2" y="T3"/>
                  </a:cxn>
                  <a:cxn ang="0">
                    <a:pos x="T4" y="T5"/>
                  </a:cxn>
                  <a:cxn ang="0">
                    <a:pos x="T6" y="T7"/>
                  </a:cxn>
                  <a:cxn ang="0">
                    <a:pos x="T8" y="T9"/>
                  </a:cxn>
                  <a:cxn ang="0">
                    <a:pos x="T10" y="T11"/>
                  </a:cxn>
                </a:cxnLst>
                <a:rect l="0" t="0" r="r" b="b"/>
                <a:pathLst>
                  <a:path w="153" h="76">
                    <a:moveTo>
                      <a:pt x="77" y="0"/>
                    </a:moveTo>
                    <a:lnTo>
                      <a:pt x="77" y="0"/>
                    </a:lnTo>
                    <a:lnTo>
                      <a:pt x="0" y="38"/>
                    </a:lnTo>
                    <a:lnTo>
                      <a:pt x="77" y="76"/>
                    </a:lnTo>
                    <a:lnTo>
                      <a:pt x="153" y="38"/>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7">
                <a:extLst>
                  <a:ext uri="{FF2B5EF4-FFF2-40B4-BE49-F238E27FC236}">
                    <a16:creationId xmlns:a16="http://schemas.microsoft.com/office/drawing/2014/main" id="{AC2DA061-3A07-7848-880A-BCE0DAEAF367}"/>
                  </a:ext>
                </a:extLst>
              </p:cNvPr>
              <p:cNvSpPr>
                <a:spLocks/>
              </p:cNvSpPr>
              <p:nvPr/>
            </p:nvSpPr>
            <p:spPr bwMode="auto">
              <a:xfrm>
                <a:off x="804" y="1581"/>
                <a:ext cx="50" cy="97"/>
              </a:xfrm>
              <a:custGeom>
                <a:avLst/>
                <a:gdLst>
                  <a:gd name="T0" fmla="*/ 80 w 80"/>
                  <a:gd name="T1" fmla="*/ 0 h 157"/>
                  <a:gd name="T2" fmla="*/ 80 w 80"/>
                  <a:gd name="T3" fmla="*/ 0 h 157"/>
                  <a:gd name="T4" fmla="*/ 0 w 80"/>
                  <a:gd name="T5" fmla="*/ 40 h 157"/>
                  <a:gd name="T6" fmla="*/ 0 w 80"/>
                  <a:gd name="T7" fmla="*/ 157 h 157"/>
                  <a:gd name="T8" fmla="*/ 80 w 80"/>
                  <a:gd name="T9" fmla="*/ 117 h 157"/>
                  <a:gd name="T10" fmla="*/ 80 w 80"/>
                  <a:gd name="T11" fmla="*/ 0 h 157"/>
                </a:gdLst>
                <a:ahLst/>
                <a:cxnLst>
                  <a:cxn ang="0">
                    <a:pos x="T0" y="T1"/>
                  </a:cxn>
                  <a:cxn ang="0">
                    <a:pos x="T2" y="T3"/>
                  </a:cxn>
                  <a:cxn ang="0">
                    <a:pos x="T4" y="T5"/>
                  </a:cxn>
                  <a:cxn ang="0">
                    <a:pos x="T6" y="T7"/>
                  </a:cxn>
                  <a:cxn ang="0">
                    <a:pos x="T8" y="T9"/>
                  </a:cxn>
                  <a:cxn ang="0">
                    <a:pos x="T10" y="T11"/>
                  </a:cxn>
                </a:cxnLst>
                <a:rect l="0" t="0" r="r" b="b"/>
                <a:pathLst>
                  <a:path w="80" h="157">
                    <a:moveTo>
                      <a:pt x="80" y="0"/>
                    </a:moveTo>
                    <a:lnTo>
                      <a:pt x="80" y="0"/>
                    </a:lnTo>
                    <a:lnTo>
                      <a:pt x="0" y="40"/>
                    </a:lnTo>
                    <a:lnTo>
                      <a:pt x="0" y="157"/>
                    </a:lnTo>
                    <a:lnTo>
                      <a:pt x="80" y="117"/>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08">
                <a:extLst>
                  <a:ext uri="{FF2B5EF4-FFF2-40B4-BE49-F238E27FC236}">
                    <a16:creationId xmlns:a16="http://schemas.microsoft.com/office/drawing/2014/main" id="{E256DA48-ACC9-FF4A-9C6B-FC2AC92A6498}"/>
                  </a:ext>
                </a:extLst>
              </p:cNvPr>
              <p:cNvSpPr>
                <a:spLocks/>
              </p:cNvSpPr>
              <p:nvPr/>
            </p:nvSpPr>
            <p:spPr bwMode="auto">
              <a:xfrm>
                <a:off x="738" y="1581"/>
                <a:ext cx="49" cy="97"/>
              </a:xfrm>
              <a:custGeom>
                <a:avLst/>
                <a:gdLst>
                  <a:gd name="T0" fmla="*/ 80 w 80"/>
                  <a:gd name="T1" fmla="*/ 40 h 157"/>
                  <a:gd name="T2" fmla="*/ 80 w 80"/>
                  <a:gd name="T3" fmla="*/ 40 h 157"/>
                  <a:gd name="T4" fmla="*/ 0 w 80"/>
                  <a:gd name="T5" fmla="*/ 0 h 157"/>
                  <a:gd name="T6" fmla="*/ 0 w 80"/>
                  <a:gd name="T7" fmla="*/ 117 h 157"/>
                  <a:gd name="T8" fmla="*/ 80 w 80"/>
                  <a:gd name="T9" fmla="*/ 157 h 157"/>
                  <a:gd name="T10" fmla="*/ 80 w 80"/>
                  <a:gd name="T11" fmla="*/ 40 h 157"/>
                </a:gdLst>
                <a:ahLst/>
                <a:cxnLst>
                  <a:cxn ang="0">
                    <a:pos x="T0" y="T1"/>
                  </a:cxn>
                  <a:cxn ang="0">
                    <a:pos x="T2" y="T3"/>
                  </a:cxn>
                  <a:cxn ang="0">
                    <a:pos x="T4" y="T5"/>
                  </a:cxn>
                  <a:cxn ang="0">
                    <a:pos x="T6" y="T7"/>
                  </a:cxn>
                  <a:cxn ang="0">
                    <a:pos x="T8" y="T9"/>
                  </a:cxn>
                  <a:cxn ang="0">
                    <a:pos x="T10" y="T11"/>
                  </a:cxn>
                </a:cxnLst>
                <a:rect l="0" t="0" r="r" b="b"/>
                <a:pathLst>
                  <a:path w="80" h="157">
                    <a:moveTo>
                      <a:pt x="80" y="40"/>
                    </a:moveTo>
                    <a:lnTo>
                      <a:pt x="80" y="40"/>
                    </a:lnTo>
                    <a:lnTo>
                      <a:pt x="0" y="0"/>
                    </a:lnTo>
                    <a:lnTo>
                      <a:pt x="0" y="117"/>
                    </a:lnTo>
                    <a:lnTo>
                      <a:pt x="80" y="157"/>
                    </a:lnTo>
                    <a:lnTo>
                      <a:pt x="80" y="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09">
                <a:extLst>
                  <a:ext uri="{FF2B5EF4-FFF2-40B4-BE49-F238E27FC236}">
                    <a16:creationId xmlns:a16="http://schemas.microsoft.com/office/drawing/2014/main" id="{E522B5E1-912D-9E44-B6AA-847D65A34797}"/>
                  </a:ext>
                </a:extLst>
              </p:cNvPr>
              <p:cNvSpPr>
                <a:spLocks/>
              </p:cNvSpPr>
              <p:nvPr/>
            </p:nvSpPr>
            <p:spPr bwMode="auto">
              <a:xfrm>
                <a:off x="693" y="1520"/>
                <a:ext cx="96" cy="47"/>
              </a:xfrm>
              <a:custGeom>
                <a:avLst/>
                <a:gdLst>
                  <a:gd name="T0" fmla="*/ 0 w 154"/>
                  <a:gd name="T1" fmla="*/ 38 h 76"/>
                  <a:gd name="T2" fmla="*/ 0 w 154"/>
                  <a:gd name="T3" fmla="*/ 38 h 76"/>
                  <a:gd name="T4" fmla="*/ 77 w 154"/>
                  <a:gd name="T5" fmla="*/ 76 h 76"/>
                  <a:gd name="T6" fmla="*/ 154 w 154"/>
                  <a:gd name="T7" fmla="*/ 38 h 76"/>
                  <a:gd name="T8" fmla="*/ 77 w 154"/>
                  <a:gd name="T9" fmla="*/ 0 h 76"/>
                  <a:gd name="T10" fmla="*/ 0 w 154"/>
                  <a:gd name="T11" fmla="*/ 38 h 76"/>
                </a:gdLst>
                <a:ahLst/>
                <a:cxnLst>
                  <a:cxn ang="0">
                    <a:pos x="T0" y="T1"/>
                  </a:cxn>
                  <a:cxn ang="0">
                    <a:pos x="T2" y="T3"/>
                  </a:cxn>
                  <a:cxn ang="0">
                    <a:pos x="T4" y="T5"/>
                  </a:cxn>
                  <a:cxn ang="0">
                    <a:pos x="T6" y="T7"/>
                  </a:cxn>
                  <a:cxn ang="0">
                    <a:pos x="T8" y="T9"/>
                  </a:cxn>
                  <a:cxn ang="0">
                    <a:pos x="T10" y="T11"/>
                  </a:cxn>
                </a:cxnLst>
                <a:rect l="0" t="0" r="r" b="b"/>
                <a:pathLst>
                  <a:path w="154" h="76">
                    <a:moveTo>
                      <a:pt x="0" y="38"/>
                    </a:moveTo>
                    <a:lnTo>
                      <a:pt x="0" y="38"/>
                    </a:lnTo>
                    <a:lnTo>
                      <a:pt x="77" y="76"/>
                    </a:lnTo>
                    <a:lnTo>
                      <a:pt x="154" y="38"/>
                    </a:lnTo>
                    <a:lnTo>
                      <a:pt x="77" y="0"/>
                    </a:lnTo>
                    <a:lnTo>
                      <a:pt x="0" y="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10">
                <a:extLst>
                  <a:ext uri="{FF2B5EF4-FFF2-40B4-BE49-F238E27FC236}">
                    <a16:creationId xmlns:a16="http://schemas.microsoft.com/office/drawing/2014/main" id="{292B4CB5-2C11-F249-BD43-DEF5E45865F4}"/>
                  </a:ext>
                </a:extLst>
              </p:cNvPr>
              <p:cNvSpPr>
                <a:spLocks/>
              </p:cNvSpPr>
              <p:nvPr/>
            </p:nvSpPr>
            <p:spPr bwMode="auto">
              <a:xfrm>
                <a:off x="805" y="1473"/>
                <a:ext cx="39" cy="38"/>
              </a:xfrm>
              <a:custGeom>
                <a:avLst/>
                <a:gdLst>
                  <a:gd name="T0" fmla="*/ 48 w 62"/>
                  <a:gd name="T1" fmla="*/ 25 h 61"/>
                  <a:gd name="T2" fmla="*/ 48 w 62"/>
                  <a:gd name="T3" fmla="*/ 25 h 61"/>
                  <a:gd name="T4" fmla="*/ 41 w 62"/>
                  <a:gd name="T5" fmla="*/ 21 h 61"/>
                  <a:gd name="T6" fmla="*/ 37 w 62"/>
                  <a:gd name="T7" fmla="*/ 14 h 61"/>
                  <a:gd name="T8" fmla="*/ 35 w 62"/>
                  <a:gd name="T9" fmla="*/ 3 h 61"/>
                  <a:gd name="T10" fmla="*/ 31 w 62"/>
                  <a:gd name="T11" fmla="*/ 0 h 61"/>
                  <a:gd name="T12" fmla="*/ 28 w 62"/>
                  <a:gd name="T13" fmla="*/ 3 h 61"/>
                  <a:gd name="T14" fmla="*/ 25 w 62"/>
                  <a:gd name="T15" fmla="*/ 14 h 61"/>
                  <a:gd name="T16" fmla="*/ 21 w 62"/>
                  <a:gd name="T17" fmla="*/ 21 h 61"/>
                  <a:gd name="T18" fmla="*/ 14 w 62"/>
                  <a:gd name="T19" fmla="*/ 25 h 61"/>
                  <a:gd name="T20" fmla="*/ 3 w 62"/>
                  <a:gd name="T21" fmla="*/ 27 h 61"/>
                  <a:gd name="T22" fmla="*/ 0 w 62"/>
                  <a:gd name="T23" fmla="*/ 31 h 61"/>
                  <a:gd name="T24" fmla="*/ 3 w 62"/>
                  <a:gd name="T25" fmla="*/ 34 h 61"/>
                  <a:gd name="T26" fmla="*/ 14 w 62"/>
                  <a:gd name="T27" fmla="*/ 37 h 61"/>
                  <a:gd name="T28" fmla="*/ 21 w 62"/>
                  <a:gd name="T29" fmla="*/ 41 h 61"/>
                  <a:gd name="T30" fmla="*/ 25 w 62"/>
                  <a:gd name="T31" fmla="*/ 48 h 61"/>
                  <a:gd name="T32" fmla="*/ 28 w 62"/>
                  <a:gd name="T33" fmla="*/ 58 h 61"/>
                  <a:gd name="T34" fmla="*/ 31 w 62"/>
                  <a:gd name="T35" fmla="*/ 61 h 61"/>
                  <a:gd name="T36" fmla="*/ 35 w 62"/>
                  <a:gd name="T37" fmla="*/ 58 h 61"/>
                  <a:gd name="T38" fmla="*/ 37 w 62"/>
                  <a:gd name="T39" fmla="*/ 48 h 61"/>
                  <a:gd name="T40" fmla="*/ 41 w 62"/>
                  <a:gd name="T41" fmla="*/ 41 h 61"/>
                  <a:gd name="T42" fmla="*/ 48 w 62"/>
                  <a:gd name="T43" fmla="*/ 37 h 61"/>
                  <a:gd name="T44" fmla="*/ 59 w 62"/>
                  <a:gd name="T45" fmla="*/ 34 h 61"/>
                  <a:gd name="T46" fmla="*/ 62 w 62"/>
                  <a:gd name="T47" fmla="*/ 31 h 61"/>
                  <a:gd name="T48" fmla="*/ 59 w 62"/>
                  <a:gd name="T49" fmla="*/ 27 h 61"/>
                  <a:gd name="T50" fmla="*/ 48 w 62"/>
                  <a:gd name="T5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11">
                <a:extLst>
                  <a:ext uri="{FF2B5EF4-FFF2-40B4-BE49-F238E27FC236}">
                    <a16:creationId xmlns:a16="http://schemas.microsoft.com/office/drawing/2014/main" id="{9F51EA9C-C11E-D84E-86CE-2A5CADEA1CC5}"/>
                  </a:ext>
                </a:extLst>
              </p:cNvPr>
              <p:cNvSpPr>
                <a:spLocks/>
              </p:cNvSpPr>
              <p:nvPr/>
            </p:nvSpPr>
            <p:spPr bwMode="auto">
              <a:xfrm>
                <a:off x="777" y="1557"/>
                <a:ext cx="39" cy="38"/>
              </a:xfrm>
              <a:custGeom>
                <a:avLst/>
                <a:gdLst>
                  <a:gd name="T0" fmla="*/ 25 w 62"/>
                  <a:gd name="T1" fmla="*/ 47 h 61"/>
                  <a:gd name="T2" fmla="*/ 25 w 62"/>
                  <a:gd name="T3" fmla="*/ 47 h 61"/>
                  <a:gd name="T4" fmla="*/ 28 w 62"/>
                  <a:gd name="T5" fmla="*/ 58 h 61"/>
                  <a:gd name="T6" fmla="*/ 31 w 62"/>
                  <a:gd name="T7" fmla="*/ 61 h 61"/>
                  <a:gd name="T8" fmla="*/ 34 w 62"/>
                  <a:gd name="T9" fmla="*/ 58 h 61"/>
                  <a:gd name="T10" fmla="*/ 37 w 62"/>
                  <a:gd name="T11" fmla="*/ 47 h 61"/>
                  <a:gd name="T12" fmla="*/ 41 w 62"/>
                  <a:gd name="T13" fmla="*/ 40 h 61"/>
                  <a:gd name="T14" fmla="*/ 48 w 62"/>
                  <a:gd name="T15" fmla="*/ 37 h 61"/>
                  <a:gd name="T16" fmla="*/ 59 w 62"/>
                  <a:gd name="T17" fmla="*/ 34 h 61"/>
                  <a:gd name="T18" fmla="*/ 62 w 62"/>
                  <a:gd name="T19" fmla="*/ 30 h 61"/>
                  <a:gd name="T20" fmla="*/ 59 w 62"/>
                  <a:gd name="T21" fmla="*/ 27 h 61"/>
                  <a:gd name="T22" fmla="*/ 48 w 62"/>
                  <a:gd name="T23" fmla="*/ 24 h 61"/>
                  <a:gd name="T24" fmla="*/ 41 w 62"/>
                  <a:gd name="T25" fmla="*/ 20 h 61"/>
                  <a:gd name="T26" fmla="*/ 37 w 62"/>
                  <a:gd name="T27" fmla="*/ 14 h 61"/>
                  <a:gd name="T28" fmla="*/ 34 w 62"/>
                  <a:gd name="T29" fmla="*/ 3 h 61"/>
                  <a:gd name="T30" fmla="*/ 31 w 62"/>
                  <a:gd name="T31" fmla="*/ 0 h 61"/>
                  <a:gd name="T32" fmla="*/ 28 w 62"/>
                  <a:gd name="T33" fmla="*/ 3 h 61"/>
                  <a:gd name="T34" fmla="*/ 25 w 62"/>
                  <a:gd name="T35" fmla="*/ 14 h 61"/>
                  <a:gd name="T36" fmla="*/ 21 w 62"/>
                  <a:gd name="T37" fmla="*/ 20 h 61"/>
                  <a:gd name="T38" fmla="*/ 14 w 62"/>
                  <a:gd name="T39" fmla="*/ 24 h 61"/>
                  <a:gd name="T40" fmla="*/ 3 w 62"/>
                  <a:gd name="T41" fmla="*/ 27 h 61"/>
                  <a:gd name="T42" fmla="*/ 0 w 62"/>
                  <a:gd name="T43" fmla="*/ 30 h 61"/>
                  <a:gd name="T44" fmla="*/ 3 w 62"/>
                  <a:gd name="T45" fmla="*/ 34 h 61"/>
                  <a:gd name="T46" fmla="*/ 14 w 62"/>
                  <a:gd name="T47" fmla="*/ 37 h 61"/>
                  <a:gd name="T48" fmla="*/ 21 w 62"/>
                  <a:gd name="T49" fmla="*/ 40 h 61"/>
                  <a:gd name="T50" fmla="*/ 25 w 62"/>
                  <a:gd name="T51"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12">
                <a:extLst>
                  <a:ext uri="{FF2B5EF4-FFF2-40B4-BE49-F238E27FC236}">
                    <a16:creationId xmlns:a16="http://schemas.microsoft.com/office/drawing/2014/main" id="{0DCB9A91-D87B-AA42-9699-841B12FED3DE}"/>
                  </a:ext>
                </a:extLst>
              </p:cNvPr>
              <p:cNvSpPr>
                <a:spLocks/>
              </p:cNvSpPr>
              <p:nvPr/>
            </p:nvSpPr>
            <p:spPr bwMode="auto">
              <a:xfrm>
                <a:off x="874" y="1573"/>
                <a:ext cx="38" cy="38"/>
              </a:xfrm>
              <a:custGeom>
                <a:avLst/>
                <a:gdLst>
                  <a:gd name="T0" fmla="*/ 3 w 61"/>
                  <a:gd name="T1" fmla="*/ 34 h 62"/>
                  <a:gd name="T2" fmla="*/ 3 w 61"/>
                  <a:gd name="T3" fmla="*/ 34 h 62"/>
                  <a:gd name="T4" fmla="*/ 14 w 61"/>
                  <a:gd name="T5" fmla="*/ 37 h 62"/>
                  <a:gd name="T6" fmla="*/ 21 w 61"/>
                  <a:gd name="T7" fmla="*/ 41 h 62"/>
                  <a:gd name="T8" fmla="*/ 25 w 61"/>
                  <a:gd name="T9" fmla="*/ 48 h 62"/>
                  <a:gd name="T10" fmla="*/ 27 w 61"/>
                  <a:gd name="T11" fmla="*/ 59 h 62"/>
                  <a:gd name="T12" fmla="*/ 31 w 61"/>
                  <a:gd name="T13" fmla="*/ 62 h 62"/>
                  <a:gd name="T14" fmla="*/ 34 w 61"/>
                  <a:gd name="T15" fmla="*/ 59 h 62"/>
                  <a:gd name="T16" fmla="*/ 37 w 61"/>
                  <a:gd name="T17" fmla="*/ 48 h 62"/>
                  <a:gd name="T18" fmla="*/ 41 w 61"/>
                  <a:gd name="T19" fmla="*/ 41 h 62"/>
                  <a:gd name="T20" fmla="*/ 48 w 61"/>
                  <a:gd name="T21" fmla="*/ 37 h 62"/>
                  <a:gd name="T22" fmla="*/ 59 w 61"/>
                  <a:gd name="T23" fmla="*/ 34 h 62"/>
                  <a:gd name="T24" fmla="*/ 61 w 61"/>
                  <a:gd name="T25" fmla="*/ 31 h 62"/>
                  <a:gd name="T26" fmla="*/ 59 w 61"/>
                  <a:gd name="T27" fmla="*/ 28 h 62"/>
                  <a:gd name="T28" fmla="*/ 48 w 61"/>
                  <a:gd name="T29" fmla="*/ 25 h 62"/>
                  <a:gd name="T30" fmla="*/ 41 w 61"/>
                  <a:gd name="T31" fmla="*/ 21 h 62"/>
                  <a:gd name="T32" fmla="*/ 37 w 61"/>
                  <a:gd name="T33" fmla="*/ 14 h 62"/>
                  <a:gd name="T34" fmla="*/ 34 w 61"/>
                  <a:gd name="T35" fmla="*/ 3 h 62"/>
                  <a:gd name="T36" fmla="*/ 31 w 61"/>
                  <a:gd name="T37" fmla="*/ 0 h 62"/>
                  <a:gd name="T38" fmla="*/ 27 w 61"/>
                  <a:gd name="T39" fmla="*/ 3 h 62"/>
                  <a:gd name="T40" fmla="*/ 25 w 61"/>
                  <a:gd name="T41" fmla="*/ 14 h 62"/>
                  <a:gd name="T42" fmla="*/ 21 w 61"/>
                  <a:gd name="T43" fmla="*/ 21 h 62"/>
                  <a:gd name="T44" fmla="*/ 14 w 61"/>
                  <a:gd name="T45" fmla="*/ 25 h 62"/>
                  <a:gd name="T46" fmla="*/ 3 w 61"/>
                  <a:gd name="T47" fmla="*/ 28 h 62"/>
                  <a:gd name="T48" fmla="*/ 0 w 61"/>
                  <a:gd name="T49" fmla="*/ 31 h 62"/>
                  <a:gd name="T50" fmla="*/ 3 w 61"/>
                  <a:gd name="T51"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92" name="Group 291">
            <a:extLst>
              <a:ext uri="{FF2B5EF4-FFF2-40B4-BE49-F238E27FC236}">
                <a16:creationId xmlns:a16="http://schemas.microsoft.com/office/drawing/2014/main" id="{4EE74EA9-722E-ED4D-9013-A0059BA48736}"/>
              </a:ext>
            </a:extLst>
          </p:cNvPr>
          <p:cNvGrpSpPr/>
          <p:nvPr/>
        </p:nvGrpSpPr>
        <p:grpSpPr>
          <a:xfrm>
            <a:off x="3035244" y="276714"/>
            <a:ext cx="295169" cy="295169"/>
            <a:chOff x="3035244" y="276714"/>
            <a:chExt cx="295169" cy="295169"/>
          </a:xfrm>
        </p:grpSpPr>
        <p:sp>
          <p:nvSpPr>
            <p:cNvPr id="293" name="Oval 292">
              <a:extLst>
                <a:ext uri="{FF2B5EF4-FFF2-40B4-BE49-F238E27FC236}">
                  <a16:creationId xmlns:a16="http://schemas.microsoft.com/office/drawing/2014/main" id="{E065A7AB-3967-9944-99C3-C57A9B4F9D4F}"/>
                </a:ext>
              </a:extLst>
            </p:cNvPr>
            <p:cNvSpPr/>
            <p:nvPr/>
          </p:nvSpPr>
          <p:spPr bwMode="auto">
            <a:xfrm>
              <a:off x="3035244"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94" name="Freeform 14">
              <a:extLst>
                <a:ext uri="{FF2B5EF4-FFF2-40B4-BE49-F238E27FC236}">
                  <a16:creationId xmlns:a16="http://schemas.microsoft.com/office/drawing/2014/main" id="{38F750EB-BD5D-2149-BF7E-2403D6E9B06C}"/>
                </a:ext>
              </a:extLst>
            </p:cNvPr>
            <p:cNvSpPr>
              <a:spLocks noEditPoints="1"/>
            </p:cNvSpPr>
            <p:nvPr/>
          </p:nvSpPr>
          <p:spPr bwMode="auto">
            <a:xfrm>
              <a:off x="3101131" y="340420"/>
              <a:ext cx="164627" cy="164004"/>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5" name="Group 294">
            <a:extLst>
              <a:ext uri="{FF2B5EF4-FFF2-40B4-BE49-F238E27FC236}">
                <a16:creationId xmlns:a16="http://schemas.microsoft.com/office/drawing/2014/main" id="{51EBFA30-7A6B-C643-9BCE-880F6BD5E803}"/>
              </a:ext>
            </a:extLst>
          </p:cNvPr>
          <p:cNvGrpSpPr/>
          <p:nvPr/>
        </p:nvGrpSpPr>
        <p:grpSpPr>
          <a:xfrm>
            <a:off x="3878310" y="276714"/>
            <a:ext cx="295169" cy="295169"/>
            <a:chOff x="3878310" y="276714"/>
            <a:chExt cx="295169" cy="295169"/>
          </a:xfrm>
        </p:grpSpPr>
        <p:sp>
          <p:nvSpPr>
            <p:cNvPr id="296" name="Oval 295">
              <a:extLst>
                <a:ext uri="{FF2B5EF4-FFF2-40B4-BE49-F238E27FC236}">
                  <a16:creationId xmlns:a16="http://schemas.microsoft.com/office/drawing/2014/main" id="{7A55201B-7B8F-4243-860E-D05BB49670BE}"/>
                </a:ext>
              </a:extLst>
            </p:cNvPr>
            <p:cNvSpPr/>
            <p:nvPr/>
          </p:nvSpPr>
          <p:spPr bwMode="auto">
            <a:xfrm>
              <a:off x="3878310" y="276714"/>
              <a:ext cx="295169" cy="295169"/>
            </a:xfrm>
            <a:prstGeom prst="ellipse">
              <a:avLst/>
            </a:prstGeom>
            <a:solidFill>
              <a:schemeClr val="bg1">
                <a:lumMod val="8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97" name="Group 127">
              <a:extLst>
                <a:ext uri="{FF2B5EF4-FFF2-40B4-BE49-F238E27FC236}">
                  <a16:creationId xmlns:a16="http://schemas.microsoft.com/office/drawing/2014/main" id="{7A4E3B5C-0F32-9C46-A716-702BB54E1B1A}"/>
                </a:ext>
              </a:extLst>
            </p:cNvPr>
            <p:cNvGrpSpPr>
              <a:grpSpLocks noChangeAspect="1"/>
            </p:cNvGrpSpPr>
            <p:nvPr/>
          </p:nvGrpSpPr>
          <p:grpSpPr bwMode="auto">
            <a:xfrm>
              <a:off x="3931039" y="336159"/>
              <a:ext cx="183144" cy="186680"/>
              <a:chOff x="2411" y="2088"/>
              <a:chExt cx="259" cy="264"/>
            </a:xfrm>
            <a:solidFill>
              <a:schemeClr val="bg1"/>
            </a:solidFill>
          </p:grpSpPr>
          <p:sp>
            <p:nvSpPr>
              <p:cNvPr id="298" name="Freeform 128">
                <a:extLst>
                  <a:ext uri="{FF2B5EF4-FFF2-40B4-BE49-F238E27FC236}">
                    <a16:creationId xmlns:a16="http://schemas.microsoft.com/office/drawing/2014/main" id="{E86894AC-3AA9-9C46-BA39-09AFB9532C72}"/>
                  </a:ext>
                </a:extLst>
              </p:cNvPr>
              <p:cNvSpPr>
                <a:spLocks/>
              </p:cNvSpPr>
              <p:nvPr/>
            </p:nvSpPr>
            <p:spPr bwMode="auto">
              <a:xfrm>
                <a:off x="2411" y="2142"/>
                <a:ext cx="160" cy="210"/>
              </a:xfrm>
              <a:custGeom>
                <a:avLst/>
                <a:gdLst>
                  <a:gd name="T0" fmla="*/ 26 w 258"/>
                  <a:gd name="T1" fmla="*/ 57 h 338"/>
                  <a:gd name="T2" fmla="*/ 26 w 258"/>
                  <a:gd name="T3" fmla="*/ 57 h 338"/>
                  <a:gd name="T4" fmla="*/ 13 w 258"/>
                  <a:gd name="T5" fmla="*/ 72 h 338"/>
                  <a:gd name="T6" fmla="*/ 4 w 258"/>
                  <a:gd name="T7" fmla="*/ 83 h 338"/>
                  <a:gd name="T8" fmla="*/ 0 w 258"/>
                  <a:gd name="T9" fmla="*/ 89 h 338"/>
                  <a:gd name="T10" fmla="*/ 2 w 258"/>
                  <a:gd name="T11" fmla="*/ 95 h 338"/>
                  <a:gd name="T12" fmla="*/ 8 w 258"/>
                  <a:gd name="T13" fmla="*/ 98 h 338"/>
                  <a:gd name="T14" fmla="*/ 14 w 258"/>
                  <a:gd name="T15" fmla="*/ 98 h 338"/>
                  <a:gd name="T16" fmla="*/ 24 w 258"/>
                  <a:gd name="T17" fmla="*/ 96 h 338"/>
                  <a:gd name="T18" fmla="*/ 34 w 258"/>
                  <a:gd name="T19" fmla="*/ 93 h 338"/>
                  <a:gd name="T20" fmla="*/ 45 w 258"/>
                  <a:gd name="T21" fmla="*/ 90 h 338"/>
                  <a:gd name="T22" fmla="*/ 55 w 258"/>
                  <a:gd name="T23" fmla="*/ 87 h 338"/>
                  <a:gd name="T24" fmla="*/ 62 w 258"/>
                  <a:gd name="T25" fmla="*/ 86 h 338"/>
                  <a:gd name="T26" fmla="*/ 70 w 258"/>
                  <a:gd name="T27" fmla="*/ 144 h 338"/>
                  <a:gd name="T28" fmla="*/ 95 w 258"/>
                  <a:gd name="T29" fmla="*/ 194 h 338"/>
                  <a:gd name="T30" fmla="*/ 134 w 258"/>
                  <a:gd name="T31" fmla="*/ 233 h 338"/>
                  <a:gd name="T32" fmla="*/ 186 w 258"/>
                  <a:gd name="T33" fmla="*/ 260 h 338"/>
                  <a:gd name="T34" fmla="*/ 199 w 258"/>
                  <a:gd name="T35" fmla="*/ 269 h 338"/>
                  <a:gd name="T36" fmla="*/ 204 w 258"/>
                  <a:gd name="T37" fmla="*/ 285 h 338"/>
                  <a:gd name="T38" fmla="*/ 204 w 258"/>
                  <a:gd name="T39" fmla="*/ 338 h 338"/>
                  <a:gd name="T40" fmla="*/ 258 w 258"/>
                  <a:gd name="T41" fmla="*/ 338 h 338"/>
                  <a:gd name="T42" fmla="*/ 258 w 258"/>
                  <a:gd name="T43" fmla="*/ 285 h 338"/>
                  <a:gd name="T44" fmla="*/ 254 w 258"/>
                  <a:gd name="T45" fmla="*/ 260 h 338"/>
                  <a:gd name="T46" fmla="*/ 242 w 258"/>
                  <a:gd name="T47" fmla="*/ 238 h 338"/>
                  <a:gd name="T48" fmla="*/ 224 w 258"/>
                  <a:gd name="T49" fmla="*/ 220 h 338"/>
                  <a:gd name="T50" fmla="*/ 201 w 258"/>
                  <a:gd name="T51" fmla="*/ 209 h 338"/>
                  <a:gd name="T52" fmla="*/ 165 w 258"/>
                  <a:gd name="T53" fmla="*/ 191 h 338"/>
                  <a:gd name="T54" fmla="*/ 138 w 258"/>
                  <a:gd name="T55" fmla="*/ 163 h 338"/>
                  <a:gd name="T56" fmla="*/ 121 w 258"/>
                  <a:gd name="T57" fmla="*/ 128 h 338"/>
                  <a:gd name="T58" fmla="*/ 115 w 258"/>
                  <a:gd name="T59" fmla="*/ 88 h 338"/>
                  <a:gd name="T60" fmla="*/ 115 w 258"/>
                  <a:gd name="T61" fmla="*/ 86 h 338"/>
                  <a:gd name="T62" fmla="*/ 127 w 258"/>
                  <a:gd name="T63" fmla="*/ 89 h 338"/>
                  <a:gd name="T64" fmla="*/ 143 w 258"/>
                  <a:gd name="T65" fmla="*/ 93 h 338"/>
                  <a:gd name="T66" fmla="*/ 159 w 258"/>
                  <a:gd name="T67" fmla="*/ 97 h 338"/>
                  <a:gd name="T68" fmla="*/ 169 w 258"/>
                  <a:gd name="T69" fmla="*/ 98 h 338"/>
                  <a:gd name="T70" fmla="*/ 175 w 258"/>
                  <a:gd name="T71" fmla="*/ 95 h 338"/>
                  <a:gd name="T72" fmla="*/ 178 w 258"/>
                  <a:gd name="T73" fmla="*/ 89 h 338"/>
                  <a:gd name="T74" fmla="*/ 174 w 258"/>
                  <a:gd name="T75" fmla="*/ 83 h 338"/>
                  <a:gd name="T76" fmla="*/ 165 w 258"/>
                  <a:gd name="T77" fmla="*/ 72 h 338"/>
                  <a:gd name="T78" fmla="*/ 151 w 258"/>
                  <a:gd name="T79" fmla="*/ 57 h 338"/>
                  <a:gd name="T80" fmla="*/ 136 w 258"/>
                  <a:gd name="T81" fmla="*/ 42 h 338"/>
                  <a:gd name="T82" fmla="*/ 120 w 258"/>
                  <a:gd name="T83" fmla="*/ 26 h 338"/>
                  <a:gd name="T84" fmla="*/ 106 w 258"/>
                  <a:gd name="T85" fmla="*/ 13 h 338"/>
                  <a:gd name="T86" fmla="*/ 95 w 258"/>
                  <a:gd name="T87" fmla="*/ 3 h 338"/>
                  <a:gd name="T88" fmla="*/ 89 w 258"/>
                  <a:gd name="T89" fmla="*/ 0 h 338"/>
                  <a:gd name="T90" fmla="*/ 83 w 258"/>
                  <a:gd name="T91" fmla="*/ 3 h 338"/>
                  <a:gd name="T92" fmla="*/ 72 w 258"/>
                  <a:gd name="T93" fmla="*/ 13 h 338"/>
                  <a:gd name="T94" fmla="*/ 57 w 258"/>
                  <a:gd name="T95" fmla="*/ 26 h 338"/>
                  <a:gd name="T96" fmla="*/ 42 w 258"/>
                  <a:gd name="T97" fmla="*/ 42 h 338"/>
                  <a:gd name="T98" fmla="*/ 26 w 258"/>
                  <a:gd name="T9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 h="338">
                    <a:moveTo>
                      <a:pt x="26" y="57"/>
                    </a:moveTo>
                    <a:lnTo>
                      <a:pt x="26" y="57"/>
                    </a:lnTo>
                    <a:cubicBezTo>
                      <a:pt x="21" y="63"/>
                      <a:pt x="17" y="67"/>
                      <a:pt x="13" y="72"/>
                    </a:cubicBezTo>
                    <a:cubicBezTo>
                      <a:pt x="9" y="76"/>
                      <a:pt x="6" y="80"/>
                      <a:pt x="4" y="83"/>
                    </a:cubicBezTo>
                    <a:cubicBezTo>
                      <a:pt x="1" y="86"/>
                      <a:pt x="0" y="88"/>
                      <a:pt x="0" y="89"/>
                    </a:cubicBezTo>
                    <a:cubicBezTo>
                      <a:pt x="0" y="91"/>
                      <a:pt x="1" y="93"/>
                      <a:pt x="2" y="95"/>
                    </a:cubicBezTo>
                    <a:cubicBezTo>
                      <a:pt x="4" y="97"/>
                      <a:pt x="6" y="98"/>
                      <a:pt x="8" y="98"/>
                    </a:cubicBezTo>
                    <a:cubicBezTo>
                      <a:pt x="9" y="98"/>
                      <a:pt x="12" y="98"/>
                      <a:pt x="14" y="98"/>
                    </a:cubicBezTo>
                    <a:cubicBezTo>
                      <a:pt x="17" y="97"/>
                      <a:pt x="20" y="96"/>
                      <a:pt x="24" y="96"/>
                    </a:cubicBezTo>
                    <a:cubicBezTo>
                      <a:pt x="27" y="95"/>
                      <a:pt x="31" y="94"/>
                      <a:pt x="34" y="93"/>
                    </a:cubicBezTo>
                    <a:cubicBezTo>
                      <a:pt x="38" y="92"/>
                      <a:pt x="42" y="91"/>
                      <a:pt x="45" y="90"/>
                    </a:cubicBezTo>
                    <a:cubicBezTo>
                      <a:pt x="49" y="89"/>
                      <a:pt x="52" y="88"/>
                      <a:pt x="55" y="87"/>
                    </a:cubicBezTo>
                    <a:cubicBezTo>
                      <a:pt x="58" y="87"/>
                      <a:pt x="60" y="86"/>
                      <a:pt x="62" y="86"/>
                    </a:cubicBezTo>
                    <a:cubicBezTo>
                      <a:pt x="62" y="106"/>
                      <a:pt x="65" y="125"/>
                      <a:pt x="70" y="144"/>
                    </a:cubicBezTo>
                    <a:cubicBezTo>
                      <a:pt x="76" y="162"/>
                      <a:pt x="84" y="179"/>
                      <a:pt x="95" y="194"/>
                    </a:cubicBezTo>
                    <a:cubicBezTo>
                      <a:pt x="105" y="209"/>
                      <a:pt x="118" y="222"/>
                      <a:pt x="134" y="233"/>
                    </a:cubicBezTo>
                    <a:cubicBezTo>
                      <a:pt x="149" y="244"/>
                      <a:pt x="167" y="253"/>
                      <a:pt x="186" y="260"/>
                    </a:cubicBezTo>
                    <a:cubicBezTo>
                      <a:pt x="191" y="262"/>
                      <a:pt x="196" y="265"/>
                      <a:pt x="199" y="269"/>
                    </a:cubicBezTo>
                    <a:cubicBezTo>
                      <a:pt x="203" y="274"/>
                      <a:pt x="204" y="279"/>
                      <a:pt x="204" y="285"/>
                    </a:cubicBezTo>
                    <a:lnTo>
                      <a:pt x="204" y="338"/>
                    </a:lnTo>
                    <a:lnTo>
                      <a:pt x="258" y="338"/>
                    </a:lnTo>
                    <a:lnTo>
                      <a:pt x="258" y="285"/>
                    </a:lnTo>
                    <a:cubicBezTo>
                      <a:pt x="258" y="276"/>
                      <a:pt x="256" y="268"/>
                      <a:pt x="254" y="260"/>
                    </a:cubicBezTo>
                    <a:cubicBezTo>
                      <a:pt x="251" y="252"/>
                      <a:pt x="247" y="244"/>
                      <a:pt x="242" y="238"/>
                    </a:cubicBezTo>
                    <a:cubicBezTo>
                      <a:pt x="237" y="231"/>
                      <a:pt x="231" y="225"/>
                      <a:pt x="224" y="220"/>
                    </a:cubicBezTo>
                    <a:cubicBezTo>
                      <a:pt x="217" y="215"/>
                      <a:pt x="209" y="212"/>
                      <a:pt x="201" y="209"/>
                    </a:cubicBezTo>
                    <a:cubicBezTo>
                      <a:pt x="188" y="205"/>
                      <a:pt x="176" y="199"/>
                      <a:pt x="165" y="191"/>
                    </a:cubicBezTo>
                    <a:cubicBezTo>
                      <a:pt x="155" y="183"/>
                      <a:pt x="146" y="173"/>
                      <a:pt x="138" y="163"/>
                    </a:cubicBezTo>
                    <a:cubicBezTo>
                      <a:pt x="131" y="152"/>
                      <a:pt x="125" y="141"/>
                      <a:pt x="121" y="128"/>
                    </a:cubicBezTo>
                    <a:cubicBezTo>
                      <a:pt x="117" y="115"/>
                      <a:pt x="115" y="102"/>
                      <a:pt x="115" y="88"/>
                    </a:cubicBezTo>
                    <a:lnTo>
                      <a:pt x="115" y="86"/>
                    </a:lnTo>
                    <a:cubicBezTo>
                      <a:pt x="118" y="86"/>
                      <a:pt x="122" y="87"/>
                      <a:pt x="127" y="89"/>
                    </a:cubicBezTo>
                    <a:cubicBezTo>
                      <a:pt x="132" y="90"/>
                      <a:pt x="138" y="92"/>
                      <a:pt x="143" y="93"/>
                    </a:cubicBezTo>
                    <a:cubicBezTo>
                      <a:pt x="149" y="94"/>
                      <a:pt x="154" y="96"/>
                      <a:pt x="159" y="97"/>
                    </a:cubicBezTo>
                    <a:cubicBezTo>
                      <a:pt x="164" y="98"/>
                      <a:pt x="167" y="98"/>
                      <a:pt x="169" y="98"/>
                    </a:cubicBezTo>
                    <a:cubicBezTo>
                      <a:pt x="172" y="98"/>
                      <a:pt x="174" y="97"/>
                      <a:pt x="175" y="95"/>
                    </a:cubicBezTo>
                    <a:cubicBezTo>
                      <a:pt x="177" y="93"/>
                      <a:pt x="178" y="91"/>
                      <a:pt x="178" y="89"/>
                    </a:cubicBezTo>
                    <a:cubicBezTo>
                      <a:pt x="178" y="88"/>
                      <a:pt x="177" y="86"/>
                      <a:pt x="174" y="83"/>
                    </a:cubicBezTo>
                    <a:cubicBezTo>
                      <a:pt x="172" y="80"/>
                      <a:pt x="169" y="76"/>
                      <a:pt x="165" y="72"/>
                    </a:cubicBezTo>
                    <a:cubicBezTo>
                      <a:pt x="161" y="67"/>
                      <a:pt x="156" y="63"/>
                      <a:pt x="151" y="57"/>
                    </a:cubicBezTo>
                    <a:cubicBezTo>
                      <a:pt x="146" y="52"/>
                      <a:pt x="141" y="47"/>
                      <a:pt x="136" y="42"/>
                    </a:cubicBezTo>
                    <a:cubicBezTo>
                      <a:pt x="131" y="36"/>
                      <a:pt x="125" y="31"/>
                      <a:pt x="120" y="26"/>
                    </a:cubicBezTo>
                    <a:cubicBezTo>
                      <a:pt x="115" y="21"/>
                      <a:pt x="110" y="17"/>
                      <a:pt x="106" y="13"/>
                    </a:cubicBezTo>
                    <a:cubicBezTo>
                      <a:pt x="102" y="9"/>
                      <a:pt x="98" y="6"/>
                      <a:pt x="95" y="3"/>
                    </a:cubicBezTo>
                    <a:cubicBezTo>
                      <a:pt x="92" y="1"/>
                      <a:pt x="90" y="0"/>
                      <a:pt x="89" y="0"/>
                    </a:cubicBezTo>
                    <a:cubicBezTo>
                      <a:pt x="88" y="0"/>
                      <a:pt x="86" y="1"/>
                      <a:pt x="83" y="3"/>
                    </a:cubicBezTo>
                    <a:cubicBezTo>
                      <a:pt x="80" y="6"/>
                      <a:pt x="76" y="9"/>
                      <a:pt x="72" y="13"/>
                    </a:cubicBezTo>
                    <a:cubicBezTo>
                      <a:pt x="67" y="17"/>
                      <a:pt x="63" y="21"/>
                      <a:pt x="57" y="26"/>
                    </a:cubicBezTo>
                    <a:cubicBezTo>
                      <a:pt x="52" y="31"/>
                      <a:pt x="47" y="36"/>
                      <a:pt x="42" y="42"/>
                    </a:cubicBezTo>
                    <a:cubicBezTo>
                      <a:pt x="36" y="47"/>
                      <a:pt x="31" y="52"/>
                      <a:pt x="26"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29">
                <a:extLst>
                  <a:ext uri="{FF2B5EF4-FFF2-40B4-BE49-F238E27FC236}">
                    <a16:creationId xmlns:a16="http://schemas.microsoft.com/office/drawing/2014/main" id="{05CFA8AA-23FF-E243-A98D-7613EBEE9FB5}"/>
                  </a:ext>
                </a:extLst>
              </p:cNvPr>
              <p:cNvSpPr>
                <a:spLocks/>
              </p:cNvSpPr>
              <p:nvPr/>
            </p:nvSpPr>
            <p:spPr bwMode="auto">
              <a:xfrm>
                <a:off x="2478" y="2088"/>
                <a:ext cx="192" cy="215"/>
              </a:xfrm>
              <a:custGeom>
                <a:avLst/>
                <a:gdLst>
                  <a:gd name="T0" fmla="*/ 310 w 310"/>
                  <a:gd name="T1" fmla="*/ 177 h 347"/>
                  <a:gd name="T2" fmla="*/ 310 w 310"/>
                  <a:gd name="T3" fmla="*/ 177 h 347"/>
                  <a:gd name="T4" fmla="*/ 303 w 310"/>
                  <a:gd name="T5" fmla="*/ 129 h 347"/>
                  <a:gd name="T6" fmla="*/ 285 w 310"/>
                  <a:gd name="T7" fmla="*/ 87 h 347"/>
                  <a:gd name="T8" fmla="*/ 257 w 310"/>
                  <a:gd name="T9" fmla="*/ 51 h 347"/>
                  <a:gd name="T10" fmla="*/ 221 w 310"/>
                  <a:gd name="T11" fmla="*/ 23 h 347"/>
                  <a:gd name="T12" fmla="*/ 179 w 310"/>
                  <a:gd name="T13" fmla="*/ 5 h 347"/>
                  <a:gd name="T14" fmla="*/ 132 w 310"/>
                  <a:gd name="T15" fmla="*/ 0 h 347"/>
                  <a:gd name="T16" fmla="*/ 95 w 310"/>
                  <a:gd name="T17" fmla="*/ 4 h 347"/>
                  <a:gd name="T18" fmla="*/ 60 w 310"/>
                  <a:gd name="T19" fmla="*/ 14 h 347"/>
                  <a:gd name="T20" fmla="*/ 28 w 310"/>
                  <a:gd name="T21" fmla="*/ 33 h 347"/>
                  <a:gd name="T22" fmla="*/ 0 w 310"/>
                  <a:gd name="T23" fmla="*/ 58 h 347"/>
                  <a:gd name="T24" fmla="*/ 38 w 310"/>
                  <a:gd name="T25" fmla="*/ 96 h 347"/>
                  <a:gd name="T26" fmla="*/ 57 w 310"/>
                  <a:gd name="T27" fmla="*/ 77 h 347"/>
                  <a:gd name="T28" fmla="*/ 80 w 310"/>
                  <a:gd name="T29" fmla="*/ 64 h 347"/>
                  <a:gd name="T30" fmla="*/ 105 w 310"/>
                  <a:gd name="T31" fmla="*/ 55 h 347"/>
                  <a:gd name="T32" fmla="*/ 132 w 310"/>
                  <a:gd name="T33" fmla="*/ 52 h 347"/>
                  <a:gd name="T34" fmla="*/ 180 w 310"/>
                  <a:gd name="T35" fmla="*/ 62 h 347"/>
                  <a:gd name="T36" fmla="*/ 220 w 310"/>
                  <a:gd name="T37" fmla="*/ 89 h 347"/>
                  <a:gd name="T38" fmla="*/ 247 w 310"/>
                  <a:gd name="T39" fmla="*/ 128 h 347"/>
                  <a:gd name="T40" fmla="*/ 256 w 310"/>
                  <a:gd name="T41" fmla="*/ 177 h 347"/>
                  <a:gd name="T42" fmla="*/ 249 w 310"/>
                  <a:gd name="T43" fmla="*/ 219 h 347"/>
                  <a:gd name="T44" fmla="*/ 228 w 310"/>
                  <a:gd name="T45" fmla="*/ 256 h 347"/>
                  <a:gd name="T46" fmla="*/ 195 w 310"/>
                  <a:gd name="T47" fmla="*/ 283 h 347"/>
                  <a:gd name="T48" fmla="*/ 155 w 310"/>
                  <a:gd name="T49" fmla="*/ 299 h 347"/>
                  <a:gd name="T50" fmla="*/ 172 w 310"/>
                  <a:gd name="T51" fmla="*/ 321 h 347"/>
                  <a:gd name="T52" fmla="*/ 182 w 310"/>
                  <a:gd name="T53" fmla="*/ 347 h 347"/>
                  <a:gd name="T54" fmla="*/ 234 w 310"/>
                  <a:gd name="T55" fmla="*/ 322 h 347"/>
                  <a:gd name="T56" fmla="*/ 274 w 310"/>
                  <a:gd name="T57" fmla="*/ 283 h 347"/>
                  <a:gd name="T58" fmla="*/ 300 w 310"/>
                  <a:gd name="T59" fmla="*/ 233 h 347"/>
                  <a:gd name="T60" fmla="*/ 310 w 310"/>
                  <a:gd name="T61" fmla="*/ 17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0" h="347">
                    <a:moveTo>
                      <a:pt x="310" y="177"/>
                    </a:moveTo>
                    <a:lnTo>
                      <a:pt x="310" y="177"/>
                    </a:lnTo>
                    <a:cubicBezTo>
                      <a:pt x="310" y="160"/>
                      <a:pt x="308" y="145"/>
                      <a:pt x="303" y="129"/>
                    </a:cubicBezTo>
                    <a:cubicBezTo>
                      <a:pt x="299" y="114"/>
                      <a:pt x="293" y="100"/>
                      <a:pt x="285" y="87"/>
                    </a:cubicBezTo>
                    <a:cubicBezTo>
                      <a:pt x="278" y="74"/>
                      <a:pt x="268" y="62"/>
                      <a:pt x="257" y="51"/>
                    </a:cubicBezTo>
                    <a:cubicBezTo>
                      <a:pt x="247" y="40"/>
                      <a:pt x="235" y="31"/>
                      <a:pt x="221" y="23"/>
                    </a:cubicBezTo>
                    <a:cubicBezTo>
                      <a:pt x="208" y="15"/>
                      <a:pt x="194" y="9"/>
                      <a:pt x="179" y="5"/>
                    </a:cubicBezTo>
                    <a:cubicBezTo>
                      <a:pt x="164" y="2"/>
                      <a:pt x="148" y="0"/>
                      <a:pt x="132" y="0"/>
                    </a:cubicBezTo>
                    <a:cubicBezTo>
                      <a:pt x="119" y="0"/>
                      <a:pt x="107" y="1"/>
                      <a:pt x="95" y="4"/>
                    </a:cubicBezTo>
                    <a:cubicBezTo>
                      <a:pt x="83" y="5"/>
                      <a:pt x="71" y="9"/>
                      <a:pt x="60" y="14"/>
                    </a:cubicBezTo>
                    <a:cubicBezTo>
                      <a:pt x="49" y="19"/>
                      <a:pt x="38" y="25"/>
                      <a:pt x="28" y="33"/>
                    </a:cubicBezTo>
                    <a:cubicBezTo>
                      <a:pt x="18" y="40"/>
                      <a:pt x="8" y="48"/>
                      <a:pt x="0" y="58"/>
                    </a:cubicBezTo>
                    <a:lnTo>
                      <a:pt x="38" y="96"/>
                    </a:lnTo>
                    <a:cubicBezTo>
                      <a:pt x="44" y="89"/>
                      <a:pt x="50" y="83"/>
                      <a:pt x="57" y="77"/>
                    </a:cubicBezTo>
                    <a:cubicBezTo>
                      <a:pt x="65" y="72"/>
                      <a:pt x="72" y="67"/>
                      <a:pt x="80" y="64"/>
                    </a:cubicBezTo>
                    <a:cubicBezTo>
                      <a:pt x="88" y="60"/>
                      <a:pt x="97" y="57"/>
                      <a:pt x="105" y="55"/>
                    </a:cubicBezTo>
                    <a:cubicBezTo>
                      <a:pt x="114" y="53"/>
                      <a:pt x="123" y="52"/>
                      <a:pt x="132" y="52"/>
                    </a:cubicBezTo>
                    <a:cubicBezTo>
                      <a:pt x="149" y="52"/>
                      <a:pt x="165" y="55"/>
                      <a:pt x="180" y="62"/>
                    </a:cubicBezTo>
                    <a:cubicBezTo>
                      <a:pt x="195" y="68"/>
                      <a:pt x="209" y="77"/>
                      <a:pt x="220" y="89"/>
                    </a:cubicBezTo>
                    <a:cubicBezTo>
                      <a:pt x="231" y="100"/>
                      <a:pt x="240" y="113"/>
                      <a:pt x="247" y="128"/>
                    </a:cubicBezTo>
                    <a:cubicBezTo>
                      <a:pt x="253" y="143"/>
                      <a:pt x="256" y="159"/>
                      <a:pt x="256" y="177"/>
                    </a:cubicBezTo>
                    <a:cubicBezTo>
                      <a:pt x="256" y="192"/>
                      <a:pt x="254" y="206"/>
                      <a:pt x="249" y="219"/>
                    </a:cubicBezTo>
                    <a:cubicBezTo>
                      <a:pt x="244" y="233"/>
                      <a:pt x="237" y="245"/>
                      <a:pt x="228" y="256"/>
                    </a:cubicBezTo>
                    <a:cubicBezTo>
                      <a:pt x="219" y="267"/>
                      <a:pt x="208" y="276"/>
                      <a:pt x="195" y="283"/>
                    </a:cubicBezTo>
                    <a:cubicBezTo>
                      <a:pt x="183" y="291"/>
                      <a:pt x="169" y="296"/>
                      <a:pt x="155" y="299"/>
                    </a:cubicBezTo>
                    <a:cubicBezTo>
                      <a:pt x="161" y="305"/>
                      <a:pt x="167" y="313"/>
                      <a:pt x="172" y="321"/>
                    </a:cubicBezTo>
                    <a:cubicBezTo>
                      <a:pt x="176" y="329"/>
                      <a:pt x="180" y="338"/>
                      <a:pt x="182" y="347"/>
                    </a:cubicBezTo>
                    <a:cubicBezTo>
                      <a:pt x="201" y="342"/>
                      <a:pt x="218" y="333"/>
                      <a:pt x="234" y="322"/>
                    </a:cubicBezTo>
                    <a:cubicBezTo>
                      <a:pt x="250" y="311"/>
                      <a:pt x="263" y="298"/>
                      <a:pt x="274" y="283"/>
                    </a:cubicBezTo>
                    <a:cubicBezTo>
                      <a:pt x="286" y="268"/>
                      <a:pt x="294" y="251"/>
                      <a:pt x="300" y="233"/>
                    </a:cubicBezTo>
                    <a:cubicBezTo>
                      <a:pt x="307" y="215"/>
                      <a:pt x="310" y="196"/>
                      <a:pt x="310"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04" name="Group 303">
            <a:extLst>
              <a:ext uri="{FF2B5EF4-FFF2-40B4-BE49-F238E27FC236}">
                <a16:creationId xmlns:a16="http://schemas.microsoft.com/office/drawing/2014/main" id="{19A171D6-1088-0541-9E0B-367A48928F36}"/>
              </a:ext>
            </a:extLst>
          </p:cNvPr>
          <p:cNvGrpSpPr/>
          <p:nvPr/>
        </p:nvGrpSpPr>
        <p:grpSpPr>
          <a:xfrm>
            <a:off x="5749014" y="5335192"/>
            <a:ext cx="97510" cy="45720"/>
            <a:chOff x="5315859" y="5132098"/>
            <a:chExt cx="963820" cy="451908"/>
          </a:xfrm>
          <a:solidFill>
            <a:schemeClr val="bg1"/>
          </a:solidFill>
        </p:grpSpPr>
        <p:sp>
          <p:nvSpPr>
            <p:cNvPr id="305" name="Rounded Rectangle 304">
              <a:extLst>
                <a:ext uri="{FF2B5EF4-FFF2-40B4-BE49-F238E27FC236}">
                  <a16:creationId xmlns:a16="http://schemas.microsoft.com/office/drawing/2014/main" id="{A864F2C1-165A-5149-BBE2-74C57B872894}"/>
                </a:ext>
              </a:extLst>
            </p:cNvPr>
            <p:cNvSpPr/>
            <p:nvPr/>
          </p:nvSpPr>
          <p:spPr bwMode="auto">
            <a:xfrm>
              <a:off x="5315859" y="5132098"/>
              <a:ext cx="963820" cy="451908"/>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06" name="Graphic 305">
              <a:extLst>
                <a:ext uri="{FF2B5EF4-FFF2-40B4-BE49-F238E27FC236}">
                  <a16:creationId xmlns:a16="http://schemas.microsoft.com/office/drawing/2014/main" id="{14FB5405-4C7C-744E-A4AC-2618015CF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52283" y="5212556"/>
              <a:ext cx="299550" cy="290992"/>
            </a:xfrm>
            <a:prstGeom prst="rect">
              <a:avLst/>
            </a:prstGeom>
          </p:spPr>
        </p:pic>
      </p:grpSp>
      <p:grpSp>
        <p:nvGrpSpPr>
          <p:cNvPr id="311" name="Group 310">
            <a:extLst>
              <a:ext uri="{FF2B5EF4-FFF2-40B4-BE49-F238E27FC236}">
                <a16:creationId xmlns:a16="http://schemas.microsoft.com/office/drawing/2014/main" id="{056802DC-A1ED-EE41-9371-F6A91F04AFE5}"/>
              </a:ext>
            </a:extLst>
          </p:cNvPr>
          <p:cNvGrpSpPr/>
          <p:nvPr/>
        </p:nvGrpSpPr>
        <p:grpSpPr>
          <a:xfrm>
            <a:off x="7473609" y="4832884"/>
            <a:ext cx="98494" cy="45720"/>
            <a:chOff x="6900936" y="4567055"/>
            <a:chExt cx="1243840" cy="577377"/>
          </a:xfrm>
          <a:solidFill>
            <a:schemeClr val="bg1"/>
          </a:solidFill>
        </p:grpSpPr>
        <p:sp>
          <p:nvSpPr>
            <p:cNvPr id="312" name="Rounded Rectangle 311">
              <a:extLst>
                <a:ext uri="{FF2B5EF4-FFF2-40B4-BE49-F238E27FC236}">
                  <a16:creationId xmlns:a16="http://schemas.microsoft.com/office/drawing/2014/main" id="{42EB5A6C-772E-404E-BB3B-2EA24D8530B8}"/>
                </a:ext>
              </a:extLst>
            </p:cNvPr>
            <p:cNvSpPr/>
            <p:nvPr/>
          </p:nvSpPr>
          <p:spPr bwMode="auto">
            <a:xfrm>
              <a:off x="6900936" y="4567055"/>
              <a:ext cx="1243840" cy="577377"/>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13" name="Rounded Rectangle 312">
              <a:extLst>
                <a:ext uri="{FF2B5EF4-FFF2-40B4-BE49-F238E27FC236}">
                  <a16:creationId xmlns:a16="http://schemas.microsoft.com/office/drawing/2014/main" id="{7397536E-2504-4449-9065-023474460F36}"/>
                </a:ext>
              </a:extLst>
            </p:cNvPr>
            <p:cNvSpPr/>
            <p:nvPr/>
          </p:nvSpPr>
          <p:spPr bwMode="auto">
            <a:xfrm>
              <a:off x="6999346" y="4752092"/>
              <a:ext cx="1020734"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14" name="Rounded Rectangle 313">
              <a:extLst>
                <a:ext uri="{FF2B5EF4-FFF2-40B4-BE49-F238E27FC236}">
                  <a16:creationId xmlns:a16="http://schemas.microsoft.com/office/drawing/2014/main" id="{9D77597C-6867-6943-A02F-B7E9DEFEF43D}"/>
                </a:ext>
              </a:extLst>
            </p:cNvPr>
            <p:cNvSpPr/>
            <p:nvPr/>
          </p:nvSpPr>
          <p:spPr bwMode="auto">
            <a:xfrm>
              <a:off x="7004686" y="4903441"/>
              <a:ext cx="634946" cy="61576"/>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185" name="Freeform 87">
            <a:extLst>
              <a:ext uri="{FF2B5EF4-FFF2-40B4-BE49-F238E27FC236}">
                <a16:creationId xmlns:a16="http://schemas.microsoft.com/office/drawing/2014/main" id="{3427896B-C7EF-2943-852F-5FC392058E01}"/>
              </a:ext>
            </a:extLst>
          </p:cNvPr>
          <p:cNvSpPr>
            <a:spLocks/>
          </p:cNvSpPr>
          <p:nvPr/>
        </p:nvSpPr>
        <p:spPr bwMode="auto">
          <a:xfrm>
            <a:off x="6353652" y="6239360"/>
            <a:ext cx="1129344" cy="651034"/>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88">
            <a:extLst>
              <a:ext uri="{FF2B5EF4-FFF2-40B4-BE49-F238E27FC236}">
                <a16:creationId xmlns:a16="http://schemas.microsoft.com/office/drawing/2014/main" id="{6910AFE8-96A6-7140-823F-3C7FE754FC95}"/>
              </a:ext>
            </a:extLst>
          </p:cNvPr>
          <p:cNvSpPr>
            <a:spLocks/>
          </p:cNvSpPr>
          <p:nvPr/>
        </p:nvSpPr>
        <p:spPr bwMode="auto">
          <a:xfrm>
            <a:off x="7522856" y="6451943"/>
            <a:ext cx="876902" cy="438451"/>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89">
            <a:extLst>
              <a:ext uri="{FF2B5EF4-FFF2-40B4-BE49-F238E27FC236}">
                <a16:creationId xmlns:a16="http://schemas.microsoft.com/office/drawing/2014/main" id="{48798D20-4258-3A41-B265-745238705210}"/>
              </a:ext>
            </a:extLst>
          </p:cNvPr>
          <p:cNvSpPr>
            <a:spLocks/>
          </p:cNvSpPr>
          <p:nvPr/>
        </p:nvSpPr>
        <p:spPr bwMode="auto">
          <a:xfrm>
            <a:off x="7695579" y="5800909"/>
            <a:ext cx="544742" cy="544743"/>
          </a:xfrm>
          <a:prstGeom prst="ellipse">
            <a:avLst/>
          </a:pr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90">
            <a:extLst>
              <a:ext uri="{FF2B5EF4-FFF2-40B4-BE49-F238E27FC236}">
                <a16:creationId xmlns:a16="http://schemas.microsoft.com/office/drawing/2014/main" id="{90E27353-A0C8-754D-AC0F-E7591F7B5D8F}"/>
              </a:ext>
            </a:extLst>
          </p:cNvPr>
          <p:cNvSpPr>
            <a:spLocks/>
          </p:cNvSpPr>
          <p:nvPr/>
        </p:nvSpPr>
        <p:spPr bwMode="auto">
          <a:xfrm>
            <a:off x="6566235" y="5242880"/>
            <a:ext cx="876902" cy="87690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19">
            <a:extLst>
              <a:ext uri="{FF2B5EF4-FFF2-40B4-BE49-F238E27FC236}">
                <a16:creationId xmlns:a16="http://schemas.microsoft.com/office/drawing/2014/main" id="{0B90677D-0854-114A-952D-E4604025B7BB}"/>
              </a:ext>
            </a:extLst>
          </p:cNvPr>
          <p:cNvSpPr>
            <a:spLocks/>
          </p:cNvSpPr>
          <p:nvPr/>
        </p:nvSpPr>
        <p:spPr bwMode="auto">
          <a:xfrm>
            <a:off x="5557258" y="5855547"/>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0">
            <a:extLst>
              <a:ext uri="{FF2B5EF4-FFF2-40B4-BE49-F238E27FC236}">
                <a16:creationId xmlns:a16="http://schemas.microsoft.com/office/drawing/2014/main" id="{E2E45545-E185-C643-A7C1-538FA8F47282}"/>
              </a:ext>
            </a:extLst>
          </p:cNvPr>
          <p:cNvSpPr>
            <a:spLocks/>
          </p:cNvSpPr>
          <p:nvPr/>
        </p:nvSpPr>
        <p:spPr bwMode="auto">
          <a:xfrm>
            <a:off x="5426019" y="6470727"/>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7">
            <a:extLst>
              <a:ext uri="{FF2B5EF4-FFF2-40B4-BE49-F238E27FC236}">
                <a16:creationId xmlns:a16="http://schemas.microsoft.com/office/drawing/2014/main" id="{8123FCC1-F041-DE41-935B-2D4428B0A40D}"/>
              </a:ext>
            </a:extLst>
          </p:cNvPr>
          <p:cNvSpPr>
            <a:spLocks/>
          </p:cNvSpPr>
          <p:nvPr/>
        </p:nvSpPr>
        <p:spPr bwMode="auto">
          <a:xfrm>
            <a:off x="1533686" y="7634985"/>
            <a:ext cx="691401" cy="398573"/>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88">
            <a:extLst>
              <a:ext uri="{FF2B5EF4-FFF2-40B4-BE49-F238E27FC236}">
                <a16:creationId xmlns:a16="http://schemas.microsoft.com/office/drawing/2014/main" id="{8AEF7741-3376-2E43-BC32-499746D9F500}"/>
              </a:ext>
            </a:extLst>
          </p:cNvPr>
          <p:cNvSpPr>
            <a:spLocks/>
          </p:cNvSpPr>
          <p:nvPr/>
        </p:nvSpPr>
        <p:spPr bwMode="auto">
          <a:xfrm>
            <a:off x="2249490" y="7765131"/>
            <a:ext cx="536853" cy="268427"/>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89">
            <a:extLst>
              <a:ext uri="{FF2B5EF4-FFF2-40B4-BE49-F238E27FC236}">
                <a16:creationId xmlns:a16="http://schemas.microsoft.com/office/drawing/2014/main" id="{4ED22C4E-9386-A74A-B7FF-3CF1838FFA7A}"/>
              </a:ext>
            </a:extLst>
          </p:cNvPr>
          <p:cNvSpPr>
            <a:spLocks/>
          </p:cNvSpPr>
          <p:nvPr/>
        </p:nvSpPr>
        <p:spPr bwMode="auto">
          <a:xfrm>
            <a:off x="2355234" y="7366559"/>
            <a:ext cx="333499" cy="333500"/>
          </a:xfrm>
          <a:prstGeom prst="ellipse">
            <a:avLst/>
          </a:pr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0">
            <a:extLst>
              <a:ext uri="{FF2B5EF4-FFF2-40B4-BE49-F238E27FC236}">
                <a16:creationId xmlns:a16="http://schemas.microsoft.com/office/drawing/2014/main" id="{41842EA7-7AF0-2542-B587-41EC126CD258}"/>
              </a:ext>
            </a:extLst>
          </p:cNvPr>
          <p:cNvSpPr>
            <a:spLocks/>
          </p:cNvSpPr>
          <p:nvPr/>
        </p:nvSpPr>
        <p:spPr bwMode="auto">
          <a:xfrm>
            <a:off x="1663833" y="7024925"/>
            <a:ext cx="536853" cy="536853"/>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9">
            <a:extLst>
              <a:ext uri="{FF2B5EF4-FFF2-40B4-BE49-F238E27FC236}">
                <a16:creationId xmlns:a16="http://schemas.microsoft.com/office/drawing/2014/main" id="{59895E12-BD42-F441-BBAC-5AB706F9F9F4}"/>
              </a:ext>
            </a:extLst>
          </p:cNvPr>
          <p:cNvSpPr>
            <a:spLocks/>
          </p:cNvSpPr>
          <p:nvPr/>
        </p:nvSpPr>
        <p:spPr bwMode="auto">
          <a:xfrm>
            <a:off x="533730" y="7396244"/>
            <a:ext cx="347442" cy="347442"/>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0">
            <a:extLst>
              <a:ext uri="{FF2B5EF4-FFF2-40B4-BE49-F238E27FC236}">
                <a16:creationId xmlns:a16="http://schemas.microsoft.com/office/drawing/2014/main" id="{8D5F67AD-A599-7A4A-B490-CA540B8439F8}"/>
              </a:ext>
            </a:extLst>
          </p:cNvPr>
          <p:cNvSpPr>
            <a:spLocks/>
          </p:cNvSpPr>
          <p:nvPr/>
        </p:nvSpPr>
        <p:spPr bwMode="auto">
          <a:xfrm>
            <a:off x="449501" y="7791064"/>
            <a:ext cx="521164" cy="257950"/>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19">
            <a:extLst>
              <a:ext uri="{FF2B5EF4-FFF2-40B4-BE49-F238E27FC236}">
                <a16:creationId xmlns:a16="http://schemas.microsoft.com/office/drawing/2014/main" id="{26CDE73F-E0A7-5548-8529-AE0887AF9707}"/>
              </a:ext>
            </a:extLst>
          </p:cNvPr>
          <p:cNvSpPr>
            <a:spLocks/>
          </p:cNvSpPr>
          <p:nvPr/>
        </p:nvSpPr>
        <p:spPr bwMode="auto">
          <a:xfrm>
            <a:off x="9892239" y="7345410"/>
            <a:ext cx="374499" cy="37449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0">
            <a:extLst>
              <a:ext uri="{FF2B5EF4-FFF2-40B4-BE49-F238E27FC236}">
                <a16:creationId xmlns:a16="http://schemas.microsoft.com/office/drawing/2014/main" id="{71CE6748-782A-064A-9C11-2E10E5F74028}"/>
              </a:ext>
            </a:extLst>
          </p:cNvPr>
          <p:cNvSpPr>
            <a:spLocks/>
          </p:cNvSpPr>
          <p:nvPr/>
        </p:nvSpPr>
        <p:spPr bwMode="auto">
          <a:xfrm>
            <a:off x="9801451" y="7770977"/>
            <a:ext cx="561749" cy="278037"/>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19">
            <a:extLst>
              <a:ext uri="{FF2B5EF4-FFF2-40B4-BE49-F238E27FC236}">
                <a16:creationId xmlns:a16="http://schemas.microsoft.com/office/drawing/2014/main" id="{2E18561F-A17A-F040-A938-51283149C3A1}"/>
              </a:ext>
            </a:extLst>
          </p:cNvPr>
          <p:cNvSpPr>
            <a:spLocks/>
          </p:cNvSpPr>
          <p:nvPr/>
        </p:nvSpPr>
        <p:spPr bwMode="auto">
          <a:xfrm>
            <a:off x="10643890" y="7002232"/>
            <a:ext cx="541359" cy="541359"/>
          </a:xfrm>
          <a:custGeom>
            <a:avLst/>
            <a:gdLst>
              <a:gd name="T0" fmla="*/ 54 w 107"/>
              <a:gd name="T1" fmla="*/ 107 h 107"/>
              <a:gd name="T2" fmla="*/ 54 w 107"/>
              <a:gd name="T3" fmla="*/ 107 h 107"/>
              <a:gd name="T4" fmla="*/ 0 w 107"/>
              <a:gd name="T5" fmla="*/ 54 h 107"/>
              <a:gd name="T6" fmla="*/ 32 w 107"/>
              <a:gd name="T7" fmla="*/ 5 h 107"/>
              <a:gd name="T8" fmla="*/ 54 w 107"/>
              <a:gd name="T9" fmla="*/ 0 h 107"/>
              <a:gd name="T10" fmla="*/ 76 w 107"/>
              <a:gd name="T11" fmla="*/ 5 h 107"/>
              <a:gd name="T12" fmla="*/ 107 w 107"/>
              <a:gd name="T13" fmla="*/ 54 h 107"/>
              <a:gd name="T14" fmla="*/ 54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4" y="107"/>
                </a:moveTo>
                <a:lnTo>
                  <a:pt x="54" y="107"/>
                </a:lnTo>
                <a:cubicBezTo>
                  <a:pt x="24" y="107"/>
                  <a:pt x="0" y="83"/>
                  <a:pt x="0" y="54"/>
                </a:cubicBezTo>
                <a:cubicBezTo>
                  <a:pt x="0" y="32"/>
                  <a:pt x="13" y="14"/>
                  <a:pt x="32" y="5"/>
                </a:cubicBezTo>
                <a:cubicBezTo>
                  <a:pt x="38" y="2"/>
                  <a:pt x="46" y="0"/>
                  <a:pt x="54" y="0"/>
                </a:cubicBezTo>
                <a:cubicBezTo>
                  <a:pt x="61" y="0"/>
                  <a:pt x="69" y="2"/>
                  <a:pt x="76" y="5"/>
                </a:cubicBezTo>
                <a:cubicBezTo>
                  <a:pt x="94" y="14"/>
                  <a:pt x="107" y="32"/>
                  <a:pt x="107" y="54"/>
                </a:cubicBezTo>
                <a:cubicBezTo>
                  <a:pt x="107" y="83"/>
                  <a:pt x="83" y="107"/>
                  <a:pt x="54" y="107"/>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0">
            <a:extLst>
              <a:ext uri="{FF2B5EF4-FFF2-40B4-BE49-F238E27FC236}">
                <a16:creationId xmlns:a16="http://schemas.microsoft.com/office/drawing/2014/main" id="{40C3EC96-28FE-2447-A183-5B67662E0CE0}"/>
              </a:ext>
            </a:extLst>
          </p:cNvPr>
          <p:cNvSpPr>
            <a:spLocks/>
          </p:cNvSpPr>
          <p:nvPr/>
        </p:nvSpPr>
        <p:spPr bwMode="auto">
          <a:xfrm>
            <a:off x="10512651" y="7617412"/>
            <a:ext cx="812039" cy="401918"/>
          </a:xfrm>
          <a:custGeom>
            <a:avLst/>
            <a:gdLst>
              <a:gd name="T0" fmla="*/ 80 w 160"/>
              <a:gd name="T1" fmla="*/ 0 h 80"/>
              <a:gd name="T2" fmla="*/ 80 w 160"/>
              <a:gd name="T3" fmla="*/ 0 h 80"/>
              <a:gd name="T4" fmla="*/ 160 w 160"/>
              <a:gd name="T5" fmla="*/ 80 h 80"/>
              <a:gd name="T6" fmla="*/ 0 w 160"/>
              <a:gd name="T7" fmla="*/ 80 h 80"/>
              <a:gd name="T8" fmla="*/ 80 w 160"/>
              <a:gd name="T9" fmla="*/ 0 h 80"/>
            </a:gdLst>
            <a:ahLst/>
            <a:cxnLst>
              <a:cxn ang="0">
                <a:pos x="T0" y="T1"/>
              </a:cxn>
              <a:cxn ang="0">
                <a:pos x="T2" y="T3"/>
              </a:cxn>
              <a:cxn ang="0">
                <a:pos x="T4" y="T5"/>
              </a:cxn>
              <a:cxn ang="0">
                <a:pos x="T6" y="T7"/>
              </a:cxn>
              <a:cxn ang="0">
                <a:pos x="T8" y="T9"/>
              </a:cxn>
            </a:cxnLst>
            <a:rect l="0" t="0" r="r" b="b"/>
            <a:pathLst>
              <a:path w="160" h="80">
                <a:moveTo>
                  <a:pt x="80" y="0"/>
                </a:moveTo>
                <a:lnTo>
                  <a:pt x="80" y="0"/>
                </a:lnTo>
                <a:cubicBezTo>
                  <a:pt x="124" y="0"/>
                  <a:pt x="160" y="36"/>
                  <a:pt x="160" y="80"/>
                </a:cubicBezTo>
                <a:lnTo>
                  <a:pt x="0" y="80"/>
                </a:lnTo>
                <a:cubicBezTo>
                  <a:pt x="0" y="36"/>
                  <a:pt x="36" y="0"/>
                  <a:pt x="80" y="0"/>
                </a:cubicBez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1CBF0A91-C9A2-F340-A989-B24051B7FE9C}"/>
              </a:ext>
            </a:extLst>
          </p:cNvPr>
          <p:cNvGrpSpPr/>
          <p:nvPr/>
        </p:nvGrpSpPr>
        <p:grpSpPr>
          <a:xfrm>
            <a:off x="441128" y="1775980"/>
            <a:ext cx="6194681" cy="2763932"/>
            <a:chOff x="441128" y="1775980"/>
            <a:chExt cx="6194681" cy="2763932"/>
          </a:xfrm>
        </p:grpSpPr>
        <p:sp>
          <p:nvSpPr>
            <p:cNvPr id="252" name="Content Placeholder 2">
              <a:extLst>
                <a:ext uri="{FF2B5EF4-FFF2-40B4-BE49-F238E27FC236}">
                  <a16:creationId xmlns:a16="http://schemas.microsoft.com/office/drawing/2014/main" id="{886352B0-AB25-9C4C-99E4-95B6673D03B3}"/>
                </a:ext>
              </a:extLst>
            </p:cNvPr>
            <p:cNvSpPr txBox="1">
              <a:spLocks/>
            </p:cNvSpPr>
            <p:nvPr/>
          </p:nvSpPr>
          <p:spPr>
            <a:xfrm>
              <a:off x="761374" y="1775980"/>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Choose a pilot department to work with</a:t>
              </a:r>
            </a:p>
          </p:txBody>
        </p:sp>
        <p:sp>
          <p:nvSpPr>
            <p:cNvPr id="253" name="Content Placeholder 2">
              <a:extLst>
                <a:ext uri="{FF2B5EF4-FFF2-40B4-BE49-F238E27FC236}">
                  <a16:creationId xmlns:a16="http://schemas.microsoft.com/office/drawing/2014/main" id="{7FC54F23-39C2-E24E-BE14-1E62AC94D88B}"/>
                </a:ext>
              </a:extLst>
            </p:cNvPr>
            <p:cNvSpPr txBox="1">
              <a:spLocks/>
            </p:cNvSpPr>
            <p:nvPr/>
          </p:nvSpPr>
          <p:spPr>
            <a:xfrm>
              <a:off x="761374" y="2284516"/>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Demo Microsoft 365 apps in Teams</a:t>
              </a:r>
            </a:p>
          </p:txBody>
        </p:sp>
        <p:sp>
          <p:nvSpPr>
            <p:cNvPr id="254" name="Content Placeholder 2">
              <a:extLst>
                <a:ext uri="{FF2B5EF4-FFF2-40B4-BE49-F238E27FC236}">
                  <a16:creationId xmlns:a16="http://schemas.microsoft.com/office/drawing/2014/main" id="{339919BA-886D-1649-BCB1-11E06520A31C}"/>
                </a:ext>
              </a:extLst>
            </p:cNvPr>
            <p:cNvSpPr txBox="1">
              <a:spLocks/>
            </p:cNvSpPr>
            <p:nvPr/>
          </p:nvSpPr>
          <p:spPr>
            <a:xfrm>
              <a:off x="761375" y="2837523"/>
              <a:ext cx="4571022"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Help the group identify common projects, workloads, and audiences for Teams</a:t>
              </a:r>
            </a:p>
          </p:txBody>
        </p:sp>
        <p:sp>
          <p:nvSpPr>
            <p:cNvPr id="255" name="Content Placeholder 2">
              <a:extLst>
                <a:ext uri="{FF2B5EF4-FFF2-40B4-BE49-F238E27FC236}">
                  <a16:creationId xmlns:a16="http://schemas.microsoft.com/office/drawing/2014/main" id="{90F33FE1-235E-A34B-8105-B40EA1BC6417}"/>
                </a:ext>
              </a:extLst>
            </p:cNvPr>
            <p:cNvSpPr txBox="1">
              <a:spLocks/>
            </p:cNvSpPr>
            <p:nvPr/>
          </p:nvSpPr>
          <p:spPr>
            <a:xfrm>
              <a:off x="761374" y="3384957"/>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Segoe UI" panose="020B0502040204020203" pitchFamily="34" charset="0"/>
                  <a:cs typeface="Segoe UI" panose="020B0502040204020203" pitchFamily="34" charset="0"/>
                </a:rPr>
                <a:t>Guide them in setting up a workspace</a:t>
              </a:r>
            </a:p>
          </p:txBody>
        </p:sp>
        <p:sp>
          <p:nvSpPr>
            <p:cNvPr id="256" name="Content Placeholder 2">
              <a:extLst>
                <a:ext uri="{FF2B5EF4-FFF2-40B4-BE49-F238E27FC236}">
                  <a16:creationId xmlns:a16="http://schemas.microsoft.com/office/drawing/2014/main" id="{E782EDD1-2690-0C4F-A983-0185AAF2BED7}"/>
                </a:ext>
              </a:extLst>
            </p:cNvPr>
            <p:cNvSpPr txBox="1">
              <a:spLocks/>
            </p:cNvSpPr>
            <p:nvPr/>
          </p:nvSpPr>
          <p:spPr>
            <a:xfrm>
              <a:off x="761374" y="3793433"/>
              <a:ext cx="5874435"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latin typeface="Segoe UI" panose="020B0502040204020203" pitchFamily="34" charset="0"/>
                  <a:cs typeface="Segoe UI" panose="020B0502040204020203" pitchFamily="34" charset="0"/>
                </a:rPr>
                <a:t>Evaluate the workspace after a few weeks and adjust</a:t>
              </a:r>
            </a:p>
          </p:txBody>
        </p:sp>
        <p:grpSp>
          <p:nvGrpSpPr>
            <p:cNvPr id="257" name="Group 46">
              <a:extLst>
                <a:ext uri="{FF2B5EF4-FFF2-40B4-BE49-F238E27FC236}">
                  <a16:creationId xmlns:a16="http://schemas.microsoft.com/office/drawing/2014/main" id="{A1FAFF88-4E75-C245-B45B-983CCDB6BD57}"/>
                </a:ext>
              </a:extLst>
            </p:cNvPr>
            <p:cNvGrpSpPr>
              <a:grpSpLocks noChangeAspect="1"/>
            </p:cNvGrpSpPr>
            <p:nvPr/>
          </p:nvGrpSpPr>
          <p:grpSpPr bwMode="auto">
            <a:xfrm>
              <a:off x="441128" y="1789617"/>
              <a:ext cx="233574" cy="233574"/>
              <a:chOff x="2812" y="999"/>
              <a:chExt cx="312" cy="312"/>
            </a:xfrm>
            <a:solidFill>
              <a:srgbClr val="5961C2"/>
            </a:solidFill>
          </p:grpSpPr>
          <p:sp>
            <p:nvSpPr>
              <p:cNvPr id="274" name="Freeform 47">
                <a:extLst>
                  <a:ext uri="{FF2B5EF4-FFF2-40B4-BE49-F238E27FC236}">
                    <a16:creationId xmlns:a16="http://schemas.microsoft.com/office/drawing/2014/main" id="{9943598F-C2B6-C24A-950F-76E069D69939}"/>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5" name="Freeform 48">
                <a:extLst>
                  <a:ext uri="{FF2B5EF4-FFF2-40B4-BE49-F238E27FC236}">
                    <a16:creationId xmlns:a16="http://schemas.microsoft.com/office/drawing/2014/main" id="{F675BBD7-7002-A049-8061-F37C9280F51A}"/>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6" name="Freeform 49">
                <a:extLst>
                  <a:ext uri="{FF2B5EF4-FFF2-40B4-BE49-F238E27FC236}">
                    <a16:creationId xmlns:a16="http://schemas.microsoft.com/office/drawing/2014/main" id="{2A4C2B0B-9910-1C48-9353-0F2828EBCEB3}"/>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258" name="Group 46">
              <a:extLst>
                <a:ext uri="{FF2B5EF4-FFF2-40B4-BE49-F238E27FC236}">
                  <a16:creationId xmlns:a16="http://schemas.microsoft.com/office/drawing/2014/main" id="{3B4AC187-B82D-0A4D-8AF1-A8E471E1BAFF}"/>
                </a:ext>
              </a:extLst>
            </p:cNvPr>
            <p:cNvGrpSpPr>
              <a:grpSpLocks noChangeAspect="1"/>
            </p:cNvGrpSpPr>
            <p:nvPr/>
          </p:nvGrpSpPr>
          <p:grpSpPr bwMode="auto">
            <a:xfrm>
              <a:off x="441128" y="2335165"/>
              <a:ext cx="233574" cy="233574"/>
              <a:chOff x="2812" y="999"/>
              <a:chExt cx="312" cy="312"/>
            </a:xfrm>
            <a:solidFill>
              <a:srgbClr val="5961C2"/>
            </a:solidFill>
          </p:grpSpPr>
          <p:sp>
            <p:nvSpPr>
              <p:cNvPr id="271" name="Freeform 47">
                <a:extLst>
                  <a:ext uri="{FF2B5EF4-FFF2-40B4-BE49-F238E27FC236}">
                    <a16:creationId xmlns:a16="http://schemas.microsoft.com/office/drawing/2014/main" id="{B5484B24-912A-424E-91EF-52330A2D6138}"/>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2" name="Freeform 48">
                <a:extLst>
                  <a:ext uri="{FF2B5EF4-FFF2-40B4-BE49-F238E27FC236}">
                    <a16:creationId xmlns:a16="http://schemas.microsoft.com/office/drawing/2014/main" id="{5BAD411F-5064-4D4A-B851-7DCA20F47218}"/>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3" name="Freeform 49">
                <a:extLst>
                  <a:ext uri="{FF2B5EF4-FFF2-40B4-BE49-F238E27FC236}">
                    <a16:creationId xmlns:a16="http://schemas.microsoft.com/office/drawing/2014/main" id="{28C3F4DE-4F0F-5744-8C4F-C0A5F513AB7F}"/>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259" name="Group 46">
              <a:extLst>
                <a:ext uri="{FF2B5EF4-FFF2-40B4-BE49-F238E27FC236}">
                  <a16:creationId xmlns:a16="http://schemas.microsoft.com/office/drawing/2014/main" id="{9F3D1F6B-B892-6740-8D7E-193428235F37}"/>
                </a:ext>
              </a:extLst>
            </p:cNvPr>
            <p:cNvGrpSpPr>
              <a:grpSpLocks noChangeAspect="1"/>
            </p:cNvGrpSpPr>
            <p:nvPr/>
          </p:nvGrpSpPr>
          <p:grpSpPr bwMode="auto">
            <a:xfrm>
              <a:off x="441128" y="2879849"/>
              <a:ext cx="233574" cy="233574"/>
              <a:chOff x="2812" y="999"/>
              <a:chExt cx="312" cy="312"/>
            </a:xfrm>
            <a:solidFill>
              <a:srgbClr val="5961C2"/>
            </a:solidFill>
          </p:grpSpPr>
          <p:sp>
            <p:nvSpPr>
              <p:cNvPr id="268" name="Freeform 47">
                <a:extLst>
                  <a:ext uri="{FF2B5EF4-FFF2-40B4-BE49-F238E27FC236}">
                    <a16:creationId xmlns:a16="http://schemas.microsoft.com/office/drawing/2014/main" id="{2B6D3ED6-9BD0-114F-A59C-8BBEF7F9E1BF}"/>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9" name="Freeform 48">
                <a:extLst>
                  <a:ext uri="{FF2B5EF4-FFF2-40B4-BE49-F238E27FC236}">
                    <a16:creationId xmlns:a16="http://schemas.microsoft.com/office/drawing/2014/main" id="{1C728405-0A39-064A-A13D-45775C41032D}"/>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70" name="Freeform 49">
                <a:extLst>
                  <a:ext uri="{FF2B5EF4-FFF2-40B4-BE49-F238E27FC236}">
                    <a16:creationId xmlns:a16="http://schemas.microsoft.com/office/drawing/2014/main" id="{400BD463-53EA-3A40-BA2B-37875EC7AD8F}"/>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260" name="Group 46">
              <a:extLst>
                <a:ext uri="{FF2B5EF4-FFF2-40B4-BE49-F238E27FC236}">
                  <a16:creationId xmlns:a16="http://schemas.microsoft.com/office/drawing/2014/main" id="{81E10916-7FE7-E948-8091-DC1A354DD8BF}"/>
                </a:ext>
              </a:extLst>
            </p:cNvPr>
            <p:cNvGrpSpPr>
              <a:grpSpLocks noChangeAspect="1"/>
            </p:cNvGrpSpPr>
            <p:nvPr/>
          </p:nvGrpSpPr>
          <p:grpSpPr bwMode="auto">
            <a:xfrm>
              <a:off x="441128" y="3432887"/>
              <a:ext cx="233574" cy="233574"/>
              <a:chOff x="2812" y="999"/>
              <a:chExt cx="312" cy="312"/>
            </a:xfrm>
            <a:solidFill>
              <a:srgbClr val="5961C2"/>
            </a:solidFill>
          </p:grpSpPr>
          <p:sp>
            <p:nvSpPr>
              <p:cNvPr id="265" name="Freeform 47">
                <a:extLst>
                  <a:ext uri="{FF2B5EF4-FFF2-40B4-BE49-F238E27FC236}">
                    <a16:creationId xmlns:a16="http://schemas.microsoft.com/office/drawing/2014/main" id="{0751BF36-7302-3541-B021-01208E37EE67}"/>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6" name="Freeform 48">
                <a:extLst>
                  <a:ext uri="{FF2B5EF4-FFF2-40B4-BE49-F238E27FC236}">
                    <a16:creationId xmlns:a16="http://schemas.microsoft.com/office/drawing/2014/main" id="{92090119-88BC-AF47-BC48-7EE41523066F}"/>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7" name="Freeform 49">
                <a:extLst>
                  <a:ext uri="{FF2B5EF4-FFF2-40B4-BE49-F238E27FC236}">
                    <a16:creationId xmlns:a16="http://schemas.microsoft.com/office/drawing/2014/main" id="{6BA7E000-3CE9-0F4E-90D3-DDECB574164B}"/>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261" name="Group 46">
              <a:extLst>
                <a:ext uri="{FF2B5EF4-FFF2-40B4-BE49-F238E27FC236}">
                  <a16:creationId xmlns:a16="http://schemas.microsoft.com/office/drawing/2014/main" id="{D9844EF9-9C7D-AE46-8852-63453AA3380C}"/>
                </a:ext>
              </a:extLst>
            </p:cNvPr>
            <p:cNvGrpSpPr>
              <a:grpSpLocks noChangeAspect="1"/>
            </p:cNvGrpSpPr>
            <p:nvPr/>
          </p:nvGrpSpPr>
          <p:grpSpPr bwMode="auto">
            <a:xfrm>
              <a:off x="441128" y="3843705"/>
              <a:ext cx="233574" cy="233574"/>
              <a:chOff x="2812" y="999"/>
              <a:chExt cx="312" cy="312"/>
            </a:xfrm>
            <a:solidFill>
              <a:srgbClr val="5961C2"/>
            </a:solidFill>
          </p:grpSpPr>
          <p:sp>
            <p:nvSpPr>
              <p:cNvPr id="262" name="Freeform 47">
                <a:extLst>
                  <a:ext uri="{FF2B5EF4-FFF2-40B4-BE49-F238E27FC236}">
                    <a16:creationId xmlns:a16="http://schemas.microsoft.com/office/drawing/2014/main" id="{642AA722-ACA4-6B4E-A644-43217FC84AE1}"/>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3" name="Freeform 48">
                <a:extLst>
                  <a:ext uri="{FF2B5EF4-FFF2-40B4-BE49-F238E27FC236}">
                    <a16:creationId xmlns:a16="http://schemas.microsoft.com/office/drawing/2014/main" id="{2F744A20-62E4-1A4F-BAE7-8061353D895D}"/>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64" name="Freeform 49">
                <a:extLst>
                  <a:ext uri="{FF2B5EF4-FFF2-40B4-BE49-F238E27FC236}">
                    <a16:creationId xmlns:a16="http://schemas.microsoft.com/office/drawing/2014/main" id="{B8ABDA24-5EAD-8E4D-AC12-8E35E360BAAE}"/>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277" name="Content Placeholder 2">
              <a:extLst>
                <a:ext uri="{FF2B5EF4-FFF2-40B4-BE49-F238E27FC236}">
                  <a16:creationId xmlns:a16="http://schemas.microsoft.com/office/drawing/2014/main" id="{FE727EC7-6B99-AC4F-AF47-2B51325D6288}"/>
                </a:ext>
              </a:extLst>
            </p:cNvPr>
            <p:cNvSpPr txBox="1">
              <a:spLocks/>
            </p:cNvSpPr>
            <p:nvPr/>
          </p:nvSpPr>
          <p:spPr>
            <a:xfrm>
              <a:off x="761375" y="4207914"/>
              <a:ext cx="4046296" cy="33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Pro Light" panose="020B05020405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egoe Pro Light" panose="020B05020405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egoe Pro Light" panose="020B05020405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egoe Pro Light" panose="020B05020405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5558AF"/>
                </a:buClr>
                <a:buNone/>
              </a:pPr>
              <a:r>
                <a:rPr lang="en-US" sz="1400">
                  <a:solidFill>
                    <a:prstClr val="black"/>
                  </a:solidFill>
                  <a:latin typeface="+mn-lt"/>
                  <a:cs typeface="Segoe UI" panose="020B0502040204020203" pitchFamily="34" charset="0"/>
                </a:rPr>
                <a:t>Replicate these successes with other teams – deploy a Teams template with these practices </a:t>
              </a:r>
            </a:p>
          </p:txBody>
        </p:sp>
        <p:grpSp>
          <p:nvGrpSpPr>
            <p:cNvPr id="278" name="Group 46">
              <a:extLst>
                <a:ext uri="{FF2B5EF4-FFF2-40B4-BE49-F238E27FC236}">
                  <a16:creationId xmlns:a16="http://schemas.microsoft.com/office/drawing/2014/main" id="{31877C04-1CA0-1941-8B21-0516F717DD55}"/>
                </a:ext>
              </a:extLst>
            </p:cNvPr>
            <p:cNvGrpSpPr>
              <a:grpSpLocks noChangeAspect="1"/>
            </p:cNvGrpSpPr>
            <p:nvPr/>
          </p:nvGrpSpPr>
          <p:grpSpPr bwMode="auto">
            <a:xfrm>
              <a:off x="441128" y="4267038"/>
              <a:ext cx="233574" cy="233574"/>
              <a:chOff x="2812" y="999"/>
              <a:chExt cx="312" cy="312"/>
            </a:xfrm>
            <a:solidFill>
              <a:srgbClr val="5961C2"/>
            </a:solidFill>
          </p:grpSpPr>
          <p:sp>
            <p:nvSpPr>
              <p:cNvPr id="279" name="Freeform 47">
                <a:extLst>
                  <a:ext uri="{FF2B5EF4-FFF2-40B4-BE49-F238E27FC236}">
                    <a16:creationId xmlns:a16="http://schemas.microsoft.com/office/drawing/2014/main" id="{C8A53012-2F17-5749-AEBA-45BA9CFCBBE6}"/>
                  </a:ext>
                </a:extLst>
              </p:cNvPr>
              <p:cNvSpPr>
                <a:spLocks/>
              </p:cNvSpPr>
              <p:nvPr/>
            </p:nvSpPr>
            <p:spPr bwMode="auto">
              <a:xfrm>
                <a:off x="2812"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8" y="1365"/>
                      <a:pt x="682"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80" name="Freeform 48">
                <a:extLst>
                  <a:ext uri="{FF2B5EF4-FFF2-40B4-BE49-F238E27FC236}">
                    <a16:creationId xmlns:a16="http://schemas.microsoft.com/office/drawing/2014/main" id="{3B7F85F0-8911-1948-8218-0B6FA6213ABF}"/>
                  </a:ext>
                </a:extLst>
              </p:cNvPr>
              <p:cNvSpPr>
                <a:spLocks/>
              </p:cNvSpPr>
              <p:nvPr/>
            </p:nvSpPr>
            <p:spPr bwMode="auto">
              <a:xfrm>
                <a:off x="2947" y="1068"/>
                <a:ext cx="135" cy="135"/>
              </a:xfrm>
              <a:custGeom>
                <a:avLst/>
                <a:gdLst>
                  <a:gd name="T0" fmla="*/ 0 w 135"/>
                  <a:gd name="T1" fmla="*/ 115 h 135"/>
                  <a:gd name="T2" fmla="*/ 20 w 135"/>
                  <a:gd name="T3" fmla="*/ 135 h 135"/>
                  <a:gd name="T4" fmla="*/ 135 w 135"/>
                  <a:gd name="T5" fmla="*/ 21 h 135"/>
                  <a:gd name="T6" fmla="*/ 115 w 135"/>
                  <a:gd name="T7" fmla="*/ 0 h 135"/>
                  <a:gd name="T8" fmla="*/ 0 w 135"/>
                  <a:gd name="T9" fmla="*/ 115 h 135"/>
                </a:gdLst>
                <a:ahLst/>
                <a:cxnLst>
                  <a:cxn ang="0">
                    <a:pos x="T0" y="T1"/>
                  </a:cxn>
                  <a:cxn ang="0">
                    <a:pos x="T2" y="T3"/>
                  </a:cxn>
                  <a:cxn ang="0">
                    <a:pos x="T4" y="T5"/>
                  </a:cxn>
                  <a:cxn ang="0">
                    <a:pos x="T6" y="T7"/>
                  </a:cxn>
                  <a:cxn ang="0">
                    <a:pos x="T8" y="T9"/>
                  </a:cxn>
                </a:cxnLst>
                <a:rect l="0" t="0" r="r" b="b"/>
                <a:pathLst>
                  <a:path w="135" h="135">
                    <a:moveTo>
                      <a:pt x="0" y="115"/>
                    </a:moveTo>
                    <a:lnTo>
                      <a:pt x="20" y="135"/>
                    </a:lnTo>
                    <a:lnTo>
                      <a:pt x="135" y="21"/>
                    </a:lnTo>
                    <a:lnTo>
                      <a:pt x="115" y="0"/>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81" name="Freeform 49">
                <a:extLst>
                  <a:ext uri="{FF2B5EF4-FFF2-40B4-BE49-F238E27FC236}">
                    <a16:creationId xmlns:a16="http://schemas.microsoft.com/office/drawing/2014/main" id="{4BAEF933-C3A6-4343-926A-2A3DE8FC1120}"/>
                  </a:ext>
                </a:extLst>
              </p:cNvPr>
              <p:cNvSpPr>
                <a:spLocks/>
              </p:cNvSpPr>
              <p:nvPr/>
            </p:nvSpPr>
            <p:spPr bwMode="auto">
              <a:xfrm>
                <a:off x="2902" y="1117"/>
                <a:ext cx="86" cy="86"/>
              </a:xfrm>
              <a:custGeom>
                <a:avLst/>
                <a:gdLst>
                  <a:gd name="T0" fmla="*/ 65 w 86"/>
                  <a:gd name="T1" fmla="*/ 86 h 86"/>
                  <a:gd name="T2" fmla="*/ 86 w 86"/>
                  <a:gd name="T3" fmla="*/ 65 h 86"/>
                  <a:gd name="T4" fmla="*/ 20 w 86"/>
                  <a:gd name="T5" fmla="*/ 0 h 86"/>
                  <a:gd name="T6" fmla="*/ 0 w 86"/>
                  <a:gd name="T7" fmla="*/ 21 h 86"/>
                  <a:gd name="T8" fmla="*/ 65 w 86"/>
                  <a:gd name="T9" fmla="*/ 86 h 86"/>
                </a:gdLst>
                <a:ahLst/>
                <a:cxnLst>
                  <a:cxn ang="0">
                    <a:pos x="T0" y="T1"/>
                  </a:cxn>
                  <a:cxn ang="0">
                    <a:pos x="T2" y="T3"/>
                  </a:cxn>
                  <a:cxn ang="0">
                    <a:pos x="T4" y="T5"/>
                  </a:cxn>
                  <a:cxn ang="0">
                    <a:pos x="T6" y="T7"/>
                  </a:cxn>
                  <a:cxn ang="0">
                    <a:pos x="T8" y="T9"/>
                  </a:cxn>
                </a:cxnLst>
                <a:rect l="0" t="0" r="r" b="b"/>
                <a:pathLst>
                  <a:path w="86" h="86">
                    <a:moveTo>
                      <a:pt x="65" y="86"/>
                    </a:moveTo>
                    <a:lnTo>
                      <a:pt x="86" y="65"/>
                    </a:lnTo>
                    <a:lnTo>
                      <a:pt x="20" y="0"/>
                    </a:lnTo>
                    <a:lnTo>
                      <a:pt x="0" y="21"/>
                    </a:lnTo>
                    <a:lnTo>
                      <a:pt x="6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282" name="Rectangle 281">
              <a:extLst>
                <a:ext uri="{FF2B5EF4-FFF2-40B4-BE49-F238E27FC236}">
                  <a16:creationId xmlns:a16="http://schemas.microsoft.com/office/drawing/2014/main" id="{34DF5DAD-0CE3-774E-8B28-32E11C4136A1}"/>
                </a:ext>
              </a:extLst>
            </p:cNvPr>
            <p:cNvSpPr/>
            <p:nvPr/>
          </p:nvSpPr>
          <p:spPr>
            <a:xfrm>
              <a:off x="761375" y="2000335"/>
              <a:ext cx="5492710" cy="246221"/>
            </a:xfrm>
            <a:prstGeom prst="rect">
              <a:avLst/>
            </a:prstGeom>
          </p:spPr>
          <p:txBody>
            <a:bodyPr wrap="square">
              <a:spAutoFit/>
            </a:bodyPr>
            <a:lstStyle/>
            <a:p>
              <a:pPr>
                <a:buClr>
                  <a:srgbClr val="5558AF"/>
                </a:buClr>
              </a:pPr>
              <a:r>
                <a:rPr lang="en-US" sz="1000">
                  <a:solidFill>
                    <a:srgbClr val="5961C2"/>
                  </a:solidFill>
                  <a:latin typeface="Segoe UI" panose="020B0502040204020203" pitchFamily="34" charset="0"/>
                  <a:cs typeface="Segoe UI" panose="020B0502040204020203" pitchFamily="34" charset="0"/>
                </a:rPr>
                <a:t>Start with a template from the following slides</a:t>
              </a:r>
            </a:p>
          </p:txBody>
        </p:sp>
        <p:sp>
          <p:nvSpPr>
            <p:cNvPr id="284" name="Rectangle 283">
              <a:extLst>
                <a:ext uri="{FF2B5EF4-FFF2-40B4-BE49-F238E27FC236}">
                  <a16:creationId xmlns:a16="http://schemas.microsoft.com/office/drawing/2014/main" id="{5763D541-14EE-AE49-920F-EA492DEC6945}"/>
                </a:ext>
              </a:extLst>
            </p:cNvPr>
            <p:cNvSpPr/>
            <p:nvPr/>
          </p:nvSpPr>
          <p:spPr>
            <a:xfrm>
              <a:off x="761375" y="2518809"/>
              <a:ext cx="5492710" cy="246221"/>
            </a:xfrm>
            <a:prstGeom prst="rect">
              <a:avLst/>
            </a:prstGeom>
          </p:spPr>
          <p:txBody>
            <a:bodyPr wrap="square">
              <a:spAutoFit/>
            </a:bodyPr>
            <a:lstStyle/>
            <a:p>
              <a:pPr marL="342900" lvl="1" indent="-342900">
                <a:buClr>
                  <a:srgbClr val="5558AF"/>
                </a:buClr>
              </a:pPr>
              <a:r>
                <a:rPr lang="en-US" sz="1000">
                  <a:solidFill>
                    <a:srgbClr val="5961C2"/>
                  </a:solidFill>
                  <a:latin typeface="Segoe UI" panose="020B0502040204020203" pitchFamily="34" charset="0"/>
                  <a:cs typeface="Segoe UI" panose="020B0502040204020203" pitchFamily="34" charset="0"/>
                </a:rPr>
                <a:t>Try Word, Excel, Planner, and more</a:t>
              </a:r>
            </a:p>
          </p:txBody>
        </p:sp>
      </p:grpSp>
    </p:spTree>
    <p:extLst>
      <p:ext uri="{BB962C8B-B14F-4D97-AF65-F5344CB8AC3E}">
        <p14:creationId xmlns:p14="http://schemas.microsoft.com/office/powerpoint/2010/main" val="7841494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1"/>
                                        </p:tgtEl>
                                        <p:attrNameLst>
                                          <p:attrName>style.visibility</p:attrName>
                                        </p:attrNameLst>
                                      </p:cBhvr>
                                      <p:to>
                                        <p:strVal val="visible"/>
                                      </p:to>
                                    </p:set>
                                    <p:anim calcmode="lin" valueType="num">
                                      <p:cBhvr>
                                        <p:cTn id="7" dur="500" fill="hold"/>
                                        <p:tgtEl>
                                          <p:spTgt spid="291"/>
                                        </p:tgtEl>
                                        <p:attrNameLst>
                                          <p:attrName>ppt_w</p:attrName>
                                        </p:attrNameLst>
                                      </p:cBhvr>
                                      <p:tavLst>
                                        <p:tav tm="0">
                                          <p:val>
                                            <p:fltVal val="0"/>
                                          </p:val>
                                        </p:tav>
                                        <p:tav tm="100000">
                                          <p:val>
                                            <p:strVal val="#ppt_w"/>
                                          </p:val>
                                        </p:tav>
                                      </p:tavLst>
                                    </p:anim>
                                    <p:anim calcmode="lin" valueType="num">
                                      <p:cBhvr>
                                        <p:cTn id="8" dur="500" fill="hold"/>
                                        <p:tgtEl>
                                          <p:spTgt spid="291"/>
                                        </p:tgtEl>
                                        <p:attrNameLst>
                                          <p:attrName>ppt_h</p:attrName>
                                        </p:attrNameLst>
                                      </p:cBhvr>
                                      <p:tavLst>
                                        <p:tav tm="0">
                                          <p:val>
                                            <p:fltVal val="0"/>
                                          </p:val>
                                        </p:tav>
                                        <p:tav tm="100000">
                                          <p:val>
                                            <p:strVal val="#ppt_h"/>
                                          </p:val>
                                        </p:tav>
                                      </p:tavLst>
                                    </p:anim>
                                    <p:animEffect transition="in" filter="fade">
                                      <p:cBhvr>
                                        <p:cTn id="9" dur="500"/>
                                        <p:tgtEl>
                                          <p:spTgt spid="29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90"/>
                                        </p:tgtEl>
                                        <p:attrNameLst>
                                          <p:attrName>style.visibility</p:attrName>
                                        </p:attrNameLst>
                                      </p:cBhvr>
                                      <p:to>
                                        <p:strVal val="visible"/>
                                      </p:to>
                                    </p:set>
                                    <p:anim calcmode="lin" valueType="num">
                                      <p:cBhvr>
                                        <p:cTn id="12" dur="500" fill="hold"/>
                                        <p:tgtEl>
                                          <p:spTgt spid="290"/>
                                        </p:tgtEl>
                                        <p:attrNameLst>
                                          <p:attrName>ppt_w</p:attrName>
                                        </p:attrNameLst>
                                      </p:cBhvr>
                                      <p:tavLst>
                                        <p:tav tm="0">
                                          <p:val>
                                            <p:fltVal val="0"/>
                                          </p:val>
                                        </p:tav>
                                        <p:tav tm="100000">
                                          <p:val>
                                            <p:strVal val="#ppt_w"/>
                                          </p:val>
                                        </p:tav>
                                      </p:tavLst>
                                    </p:anim>
                                    <p:anim calcmode="lin" valueType="num">
                                      <p:cBhvr>
                                        <p:cTn id="13" dur="500" fill="hold"/>
                                        <p:tgtEl>
                                          <p:spTgt spid="290"/>
                                        </p:tgtEl>
                                        <p:attrNameLst>
                                          <p:attrName>ppt_h</p:attrName>
                                        </p:attrNameLst>
                                      </p:cBhvr>
                                      <p:tavLst>
                                        <p:tav tm="0">
                                          <p:val>
                                            <p:fltVal val="0"/>
                                          </p:val>
                                        </p:tav>
                                        <p:tav tm="100000">
                                          <p:val>
                                            <p:strVal val="#ppt_h"/>
                                          </p:val>
                                        </p:tav>
                                      </p:tavLst>
                                    </p:anim>
                                    <p:animEffect transition="in" filter="fade">
                                      <p:cBhvr>
                                        <p:cTn id="14" dur="500"/>
                                        <p:tgtEl>
                                          <p:spTgt spid="290"/>
                                        </p:tgtEl>
                                      </p:cBhvr>
                                    </p:animEffect>
                                  </p:childTnLst>
                                </p:cTn>
                              </p:par>
                              <p:par>
                                <p:cTn id="15" presetID="22" presetClass="entr" presetSubtype="1"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750"/>
                                        <p:tgtEl>
                                          <p:spTgt spid="4"/>
                                        </p:tgtEl>
                                      </p:cBhvr>
                                    </p:animEffect>
                                  </p:childTnLst>
                                </p:cTn>
                              </p:par>
                            </p:childTnLst>
                          </p:cTn>
                        </p:par>
                        <p:par>
                          <p:cTn id="18" fill="hold">
                            <p:stCondLst>
                              <p:cond delay="95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7"/>
                                        </p:tgtEl>
                                        <p:attrNameLst>
                                          <p:attrName>style.visibility</p:attrName>
                                        </p:attrNameLst>
                                      </p:cBhvr>
                                      <p:to>
                                        <p:strVal val="visible"/>
                                      </p:to>
                                    </p:set>
                                    <p:anim calcmode="lin" valueType="num">
                                      <p:cBhvr>
                                        <p:cTn id="26" dur="500" fill="hold"/>
                                        <p:tgtEl>
                                          <p:spTgt spid="157"/>
                                        </p:tgtEl>
                                        <p:attrNameLst>
                                          <p:attrName>ppt_w</p:attrName>
                                        </p:attrNameLst>
                                      </p:cBhvr>
                                      <p:tavLst>
                                        <p:tav tm="0">
                                          <p:val>
                                            <p:fltVal val="0"/>
                                          </p:val>
                                        </p:tav>
                                        <p:tav tm="100000">
                                          <p:val>
                                            <p:strVal val="#ppt_w"/>
                                          </p:val>
                                        </p:tav>
                                      </p:tavLst>
                                    </p:anim>
                                    <p:anim calcmode="lin" valueType="num">
                                      <p:cBhvr>
                                        <p:cTn id="27" dur="500" fill="hold"/>
                                        <p:tgtEl>
                                          <p:spTgt spid="157"/>
                                        </p:tgtEl>
                                        <p:attrNameLst>
                                          <p:attrName>ppt_h</p:attrName>
                                        </p:attrNameLst>
                                      </p:cBhvr>
                                      <p:tavLst>
                                        <p:tav tm="0">
                                          <p:val>
                                            <p:fltVal val="0"/>
                                          </p:val>
                                        </p:tav>
                                        <p:tav tm="100000">
                                          <p:val>
                                            <p:strVal val="#ppt_h"/>
                                          </p:val>
                                        </p:tav>
                                      </p:tavLst>
                                    </p:anim>
                                    <p:animEffect transition="in" filter="fade">
                                      <p:cBhvr>
                                        <p:cTn id="28" dur="500"/>
                                        <p:tgtEl>
                                          <p:spTgt spid="15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p:cTn id="31" dur="500" fill="hold"/>
                                        <p:tgtEl>
                                          <p:spTgt spid="156"/>
                                        </p:tgtEl>
                                        <p:attrNameLst>
                                          <p:attrName>ppt_w</p:attrName>
                                        </p:attrNameLst>
                                      </p:cBhvr>
                                      <p:tavLst>
                                        <p:tav tm="0">
                                          <p:val>
                                            <p:fltVal val="0"/>
                                          </p:val>
                                        </p:tav>
                                        <p:tav tm="100000">
                                          <p:val>
                                            <p:strVal val="#ppt_w"/>
                                          </p:val>
                                        </p:tav>
                                      </p:tavLst>
                                    </p:anim>
                                    <p:anim calcmode="lin" valueType="num">
                                      <p:cBhvr>
                                        <p:cTn id="32" dur="500" fill="hold"/>
                                        <p:tgtEl>
                                          <p:spTgt spid="156"/>
                                        </p:tgtEl>
                                        <p:attrNameLst>
                                          <p:attrName>ppt_h</p:attrName>
                                        </p:attrNameLst>
                                      </p:cBhvr>
                                      <p:tavLst>
                                        <p:tav tm="0">
                                          <p:val>
                                            <p:fltVal val="0"/>
                                          </p:val>
                                        </p:tav>
                                        <p:tav tm="100000">
                                          <p:val>
                                            <p:strVal val="#ppt_h"/>
                                          </p:val>
                                        </p:tav>
                                      </p:tavLst>
                                    </p:anim>
                                    <p:animEffect transition="in" filter="fade">
                                      <p:cBhvr>
                                        <p:cTn id="33" dur="500"/>
                                        <p:tgtEl>
                                          <p:spTgt spid="156"/>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0"/>
                                        </p:tgtEl>
                                        <p:attrNameLst>
                                          <p:attrName>style.visibility</p:attrName>
                                        </p:attrNameLst>
                                      </p:cBhvr>
                                      <p:to>
                                        <p:strVal val="visible"/>
                                      </p:to>
                                    </p:set>
                                    <p:anim calcmode="lin" valueType="num">
                                      <p:cBhvr>
                                        <p:cTn id="41" dur="500" fill="hold"/>
                                        <p:tgtEl>
                                          <p:spTgt spid="160"/>
                                        </p:tgtEl>
                                        <p:attrNameLst>
                                          <p:attrName>ppt_w</p:attrName>
                                        </p:attrNameLst>
                                      </p:cBhvr>
                                      <p:tavLst>
                                        <p:tav tm="0">
                                          <p:val>
                                            <p:fltVal val="0"/>
                                          </p:val>
                                        </p:tav>
                                        <p:tav tm="100000">
                                          <p:val>
                                            <p:strVal val="#ppt_w"/>
                                          </p:val>
                                        </p:tav>
                                      </p:tavLst>
                                    </p:anim>
                                    <p:anim calcmode="lin" valueType="num">
                                      <p:cBhvr>
                                        <p:cTn id="42" dur="500" fill="hold"/>
                                        <p:tgtEl>
                                          <p:spTgt spid="160"/>
                                        </p:tgtEl>
                                        <p:attrNameLst>
                                          <p:attrName>ppt_h</p:attrName>
                                        </p:attrNameLst>
                                      </p:cBhvr>
                                      <p:tavLst>
                                        <p:tav tm="0">
                                          <p:val>
                                            <p:fltVal val="0"/>
                                          </p:val>
                                        </p:tav>
                                        <p:tav tm="100000">
                                          <p:val>
                                            <p:strVal val="#ppt_h"/>
                                          </p:val>
                                        </p:tav>
                                      </p:tavLst>
                                    </p:anim>
                                    <p:animEffect transition="in" filter="fade">
                                      <p:cBhvr>
                                        <p:cTn id="43" dur="500"/>
                                        <p:tgtEl>
                                          <p:spTgt spid="160"/>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77"/>
                                        </p:tgtEl>
                                        <p:attrNameLst>
                                          <p:attrName>style.visibility</p:attrName>
                                        </p:attrNameLst>
                                      </p:cBhvr>
                                      <p:to>
                                        <p:strVal val="visible"/>
                                      </p:to>
                                    </p:set>
                                    <p:anim calcmode="lin" valueType="num">
                                      <p:cBhvr>
                                        <p:cTn id="51" dur="500" fill="hold"/>
                                        <p:tgtEl>
                                          <p:spTgt spid="77"/>
                                        </p:tgtEl>
                                        <p:attrNameLst>
                                          <p:attrName>ppt_w</p:attrName>
                                        </p:attrNameLst>
                                      </p:cBhvr>
                                      <p:tavLst>
                                        <p:tav tm="0">
                                          <p:val>
                                            <p:fltVal val="0"/>
                                          </p:val>
                                        </p:tav>
                                        <p:tav tm="100000">
                                          <p:val>
                                            <p:strVal val="#ppt_w"/>
                                          </p:val>
                                        </p:tav>
                                      </p:tavLst>
                                    </p:anim>
                                    <p:anim calcmode="lin" valueType="num">
                                      <p:cBhvr>
                                        <p:cTn id="52" dur="500" fill="hold"/>
                                        <p:tgtEl>
                                          <p:spTgt spid="77"/>
                                        </p:tgtEl>
                                        <p:attrNameLst>
                                          <p:attrName>ppt_h</p:attrName>
                                        </p:attrNameLst>
                                      </p:cBhvr>
                                      <p:tavLst>
                                        <p:tav tm="0">
                                          <p:val>
                                            <p:fltVal val="0"/>
                                          </p:val>
                                        </p:tav>
                                        <p:tav tm="100000">
                                          <p:val>
                                            <p:strVal val="#ppt_h"/>
                                          </p:val>
                                        </p:tav>
                                      </p:tavLst>
                                    </p:anim>
                                    <p:animEffect transition="in" filter="fade">
                                      <p:cBhvr>
                                        <p:cTn id="53" dur="500"/>
                                        <p:tgtEl>
                                          <p:spTgt spid="7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65"/>
                                        </p:tgtEl>
                                        <p:attrNameLst>
                                          <p:attrName>style.visibility</p:attrName>
                                        </p:attrNameLst>
                                      </p:cBhvr>
                                      <p:to>
                                        <p:strVal val="visible"/>
                                      </p:to>
                                    </p:set>
                                    <p:anim calcmode="lin" valueType="num">
                                      <p:cBhvr>
                                        <p:cTn id="56" dur="500" fill="hold"/>
                                        <p:tgtEl>
                                          <p:spTgt spid="165"/>
                                        </p:tgtEl>
                                        <p:attrNameLst>
                                          <p:attrName>ppt_w</p:attrName>
                                        </p:attrNameLst>
                                      </p:cBhvr>
                                      <p:tavLst>
                                        <p:tav tm="0">
                                          <p:val>
                                            <p:fltVal val="0"/>
                                          </p:val>
                                        </p:tav>
                                        <p:tav tm="100000">
                                          <p:val>
                                            <p:strVal val="#ppt_w"/>
                                          </p:val>
                                        </p:tav>
                                      </p:tavLst>
                                    </p:anim>
                                    <p:anim calcmode="lin" valueType="num">
                                      <p:cBhvr>
                                        <p:cTn id="57" dur="500" fill="hold"/>
                                        <p:tgtEl>
                                          <p:spTgt spid="165"/>
                                        </p:tgtEl>
                                        <p:attrNameLst>
                                          <p:attrName>ppt_h</p:attrName>
                                        </p:attrNameLst>
                                      </p:cBhvr>
                                      <p:tavLst>
                                        <p:tav tm="0">
                                          <p:val>
                                            <p:fltVal val="0"/>
                                          </p:val>
                                        </p:tav>
                                        <p:tav tm="100000">
                                          <p:val>
                                            <p:strVal val="#ppt_h"/>
                                          </p:val>
                                        </p:tav>
                                      </p:tavLst>
                                    </p:anim>
                                    <p:animEffect transition="in" filter="fade">
                                      <p:cBhvr>
                                        <p:cTn id="58" dur="500"/>
                                        <p:tgtEl>
                                          <p:spTgt spid="165"/>
                                        </p:tgtEl>
                                      </p:cBhvr>
                                    </p:animEffect>
                                  </p:childTnLst>
                                </p:cTn>
                              </p:par>
                              <p:par>
                                <p:cTn id="59" presetID="53" presetClass="entr" presetSubtype="1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p:cTn id="66" dur="500" fill="hold"/>
                                        <p:tgtEl>
                                          <p:spTgt spid="82"/>
                                        </p:tgtEl>
                                        <p:attrNameLst>
                                          <p:attrName>ppt_w</p:attrName>
                                        </p:attrNameLst>
                                      </p:cBhvr>
                                      <p:tavLst>
                                        <p:tav tm="0">
                                          <p:val>
                                            <p:fltVal val="0"/>
                                          </p:val>
                                        </p:tav>
                                        <p:tav tm="100000">
                                          <p:val>
                                            <p:strVal val="#ppt_w"/>
                                          </p:val>
                                        </p:tav>
                                      </p:tavLst>
                                    </p:anim>
                                    <p:anim calcmode="lin" valueType="num">
                                      <p:cBhvr>
                                        <p:cTn id="67" dur="500" fill="hold"/>
                                        <p:tgtEl>
                                          <p:spTgt spid="82"/>
                                        </p:tgtEl>
                                        <p:attrNameLst>
                                          <p:attrName>ppt_h</p:attrName>
                                        </p:attrNameLst>
                                      </p:cBhvr>
                                      <p:tavLst>
                                        <p:tav tm="0">
                                          <p:val>
                                            <p:fltVal val="0"/>
                                          </p:val>
                                        </p:tav>
                                        <p:tav tm="100000">
                                          <p:val>
                                            <p:strVal val="#ppt_h"/>
                                          </p:val>
                                        </p:tav>
                                      </p:tavLst>
                                    </p:anim>
                                    <p:animEffect transition="in" filter="fade">
                                      <p:cBhvr>
                                        <p:cTn id="68" dur="500"/>
                                        <p:tgtEl>
                                          <p:spTgt spid="8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3"/>
                                        </p:tgtEl>
                                        <p:attrNameLst>
                                          <p:attrName>style.visibility</p:attrName>
                                        </p:attrNameLst>
                                      </p:cBhvr>
                                      <p:to>
                                        <p:strVal val="visible"/>
                                      </p:to>
                                    </p:set>
                                    <p:anim calcmode="lin" valueType="num">
                                      <p:cBhvr>
                                        <p:cTn id="71" dur="500" fill="hold"/>
                                        <p:tgtEl>
                                          <p:spTgt spid="163"/>
                                        </p:tgtEl>
                                        <p:attrNameLst>
                                          <p:attrName>ppt_w</p:attrName>
                                        </p:attrNameLst>
                                      </p:cBhvr>
                                      <p:tavLst>
                                        <p:tav tm="0">
                                          <p:val>
                                            <p:fltVal val="0"/>
                                          </p:val>
                                        </p:tav>
                                        <p:tav tm="100000">
                                          <p:val>
                                            <p:strVal val="#ppt_w"/>
                                          </p:val>
                                        </p:tav>
                                      </p:tavLst>
                                    </p:anim>
                                    <p:anim calcmode="lin" valueType="num">
                                      <p:cBhvr>
                                        <p:cTn id="72" dur="500" fill="hold"/>
                                        <p:tgtEl>
                                          <p:spTgt spid="163"/>
                                        </p:tgtEl>
                                        <p:attrNameLst>
                                          <p:attrName>ppt_h</p:attrName>
                                        </p:attrNameLst>
                                      </p:cBhvr>
                                      <p:tavLst>
                                        <p:tav tm="0">
                                          <p:val>
                                            <p:fltVal val="0"/>
                                          </p:val>
                                        </p:tav>
                                        <p:tav tm="100000">
                                          <p:val>
                                            <p:strVal val="#ppt_h"/>
                                          </p:val>
                                        </p:tav>
                                      </p:tavLst>
                                    </p:anim>
                                    <p:animEffect transition="in" filter="fade">
                                      <p:cBhvr>
                                        <p:cTn id="73" dur="500"/>
                                        <p:tgtEl>
                                          <p:spTgt spid="163"/>
                                        </p:tgtEl>
                                      </p:cBhvr>
                                    </p:animEffect>
                                  </p:childTnLst>
                                </p:cTn>
                              </p:par>
                              <p:par>
                                <p:cTn id="74" presetID="53" presetClass="entr" presetSubtype="16"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anim calcmode="lin" valueType="num">
                                      <p:cBhvr>
                                        <p:cTn id="81" dur="500" fill="hold"/>
                                        <p:tgtEl>
                                          <p:spTgt spid="84"/>
                                        </p:tgtEl>
                                        <p:attrNameLst>
                                          <p:attrName>ppt_w</p:attrName>
                                        </p:attrNameLst>
                                      </p:cBhvr>
                                      <p:tavLst>
                                        <p:tav tm="0">
                                          <p:val>
                                            <p:fltVal val="0"/>
                                          </p:val>
                                        </p:tav>
                                        <p:tav tm="100000">
                                          <p:val>
                                            <p:strVal val="#ppt_w"/>
                                          </p:val>
                                        </p:tav>
                                      </p:tavLst>
                                    </p:anim>
                                    <p:anim calcmode="lin" valueType="num">
                                      <p:cBhvr>
                                        <p:cTn id="82" dur="500" fill="hold"/>
                                        <p:tgtEl>
                                          <p:spTgt spid="84"/>
                                        </p:tgtEl>
                                        <p:attrNameLst>
                                          <p:attrName>ppt_h</p:attrName>
                                        </p:attrNameLst>
                                      </p:cBhvr>
                                      <p:tavLst>
                                        <p:tav tm="0">
                                          <p:val>
                                            <p:fltVal val="0"/>
                                          </p:val>
                                        </p:tav>
                                        <p:tav tm="100000">
                                          <p:val>
                                            <p:strVal val="#ppt_h"/>
                                          </p:val>
                                        </p:tav>
                                      </p:tavLst>
                                    </p:anim>
                                    <p:animEffect transition="in" filter="fade">
                                      <p:cBhvr>
                                        <p:cTn id="83" dur="500"/>
                                        <p:tgtEl>
                                          <p:spTgt spid="84"/>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67"/>
                                        </p:tgtEl>
                                        <p:attrNameLst>
                                          <p:attrName>style.visibility</p:attrName>
                                        </p:attrNameLst>
                                      </p:cBhvr>
                                      <p:to>
                                        <p:strVal val="visible"/>
                                      </p:to>
                                    </p:set>
                                    <p:anim calcmode="lin" valueType="num">
                                      <p:cBhvr>
                                        <p:cTn id="86" dur="500" fill="hold"/>
                                        <p:tgtEl>
                                          <p:spTgt spid="167"/>
                                        </p:tgtEl>
                                        <p:attrNameLst>
                                          <p:attrName>ppt_w</p:attrName>
                                        </p:attrNameLst>
                                      </p:cBhvr>
                                      <p:tavLst>
                                        <p:tav tm="0">
                                          <p:val>
                                            <p:fltVal val="0"/>
                                          </p:val>
                                        </p:tav>
                                        <p:tav tm="100000">
                                          <p:val>
                                            <p:strVal val="#ppt_w"/>
                                          </p:val>
                                        </p:tav>
                                      </p:tavLst>
                                    </p:anim>
                                    <p:anim calcmode="lin" valueType="num">
                                      <p:cBhvr>
                                        <p:cTn id="87" dur="500" fill="hold"/>
                                        <p:tgtEl>
                                          <p:spTgt spid="167"/>
                                        </p:tgtEl>
                                        <p:attrNameLst>
                                          <p:attrName>ppt_h</p:attrName>
                                        </p:attrNameLst>
                                      </p:cBhvr>
                                      <p:tavLst>
                                        <p:tav tm="0">
                                          <p:val>
                                            <p:fltVal val="0"/>
                                          </p:val>
                                        </p:tav>
                                        <p:tav tm="100000">
                                          <p:val>
                                            <p:strVal val="#ppt_h"/>
                                          </p:val>
                                        </p:tav>
                                      </p:tavLst>
                                    </p:anim>
                                    <p:animEffect transition="in" filter="fade">
                                      <p:cBhvr>
                                        <p:cTn id="88" dur="500"/>
                                        <p:tgtEl>
                                          <p:spTgt spid="167"/>
                                        </p:tgtEl>
                                      </p:cBhvr>
                                    </p:animEffect>
                                  </p:childTnLst>
                                </p:cTn>
                              </p:par>
                              <p:par>
                                <p:cTn id="89" presetID="53" presetClass="entr" presetSubtype="16"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par>
                                <p:cTn id="94" presetID="53" presetClass="entr" presetSubtype="16" fill="hold" grpId="0" nodeType="withEffect">
                                  <p:stCondLst>
                                    <p:cond delay="200"/>
                                  </p:stCondLst>
                                  <p:childTnLst>
                                    <p:set>
                                      <p:cBhvr>
                                        <p:cTn id="95" dur="1" fill="hold">
                                          <p:stCondLst>
                                            <p:cond delay="0"/>
                                          </p:stCondLst>
                                        </p:cTn>
                                        <p:tgtEl>
                                          <p:spTgt spid="79"/>
                                        </p:tgtEl>
                                        <p:attrNameLst>
                                          <p:attrName>style.visibility</p:attrName>
                                        </p:attrNameLst>
                                      </p:cBhvr>
                                      <p:to>
                                        <p:strVal val="visible"/>
                                      </p:to>
                                    </p:set>
                                    <p:anim calcmode="lin" valueType="num">
                                      <p:cBhvr>
                                        <p:cTn id="96" dur="500" fill="hold"/>
                                        <p:tgtEl>
                                          <p:spTgt spid="79"/>
                                        </p:tgtEl>
                                        <p:attrNameLst>
                                          <p:attrName>ppt_w</p:attrName>
                                        </p:attrNameLst>
                                      </p:cBhvr>
                                      <p:tavLst>
                                        <p:tav tm="0">
                                          <p:val>
                                            <p:fltVal val="0"/>
                                          </p:val>
                                        </p:tav>
                                        <p:tav tm="100000">
                                          <p:val>
                                            <p:strVal val="#ppt_w"/>
                                          </p:val>
                                        </p:tav>
                                      </p:tavLst>
                                    </p:anim>
                                    <p:anim calcmode="lin" valueType="num">
                                      <p:cBhvr>
                                        <p:cTn id="97" dur="500" fill="hold"/>
                                        <p:tgtEl>
                                          <p:spTgt spid="79"/>
                                        </p:tgtEl>
                                        <p:attrNameLst>
                                          <p:attrName>ppt_h</p:attrName>
                                        </p:attrNameLst>
                                      </p:cBhvr>
                                      <p:tavLst>
                                        <p:tav tm="0">
                                          <p:val>
                                            <p:fltVal val="0"/>
                                          </p:val>
                                        </p:tav>
                                        <p:tav tm="100000">
                                          <p:val>
                                            <p:strVal val="#ppt_h"/>
                                          </p:val>
                                        </p:tav>
                                      </p:tavLst>
                                    </p:anim>
                                    <p:animEffect transition="in" filter="fade">
                                      <p:cBhvr>
                                        <p:cTn id="98" dur="500"/>
                                        <p:tgtEl>
                                          <p:spTgt spid="79"/>
                                        </p:tgtEl>
                                      </p:cBhvr>
                                    </p:animEffect>
                                  </p:childTnLst>
                                </p:cTn>
                              </p:par>
                            </p:childTnLst>
                          </p:cTn>
                        </p:par>
                        <p:par>
                          <p:cTn id="99" fill="hold">
                            <p:stCondLst>
                              <p:cond delay="1650"/>
                            </p:stCondLst>
                            <p:childTnLst>
                              <p:par>
                                <p:cTn id="100" presetID="8" presetClass="emph" presetSubtype="0" repeatCount="2000" fill="hold" grpId="1" nodeType="afterEffect">
                                  <p:stCondLst>
                                    <p:cond delay="0"/>
                                  </p:stCondLst>
                                  <p:childTnLst>
                                    <p:animRot by="21600000">
                                      <p:cBhvr>
                                        <p:cTn id="101" dur="1500" fill="hold"/>
                                        <p:tgtEl>
                                          <p:spTgt spid="157"/>
                                        </p:tgtEl>
                                        <p:attrNameLst>
                                          <p:attrName>r</p:attrName>
                                        </p:attrNameLst>
                                      </p:cBhvr>
                                    </p:animRot>
                                  </p:childTnLst>
                                </p:cTn>
                              </p:par>
                              <p:par>
                                <p:cTn id="102" presetID="8" presetClass="emph" presetSubtype="0" repeatCount="2000" fill="hold" grpId="1" nodeType="withEffect">
                                  <p:stCondLst>
                                    <p:cond delay="0"/>
                                  </p:stCondLst>
                                  <p:childTnLst>
                                    <p:animRot by="21600000">
                                      <p:cBhvr>
                                        <p:cTn id="103" dur="1500" fill="hold"/>
                                        <p:tgtEl>
                                          <p:spTgt spid="156"/>
                                        </p:tgtEl>
                                        <p:attrNameLst>
                                          <p:attrName>r</p:attrName>
                                        </p:attrNameLst>
                                      </p:cBhvr>
                                    </p:animRot>
                                  </p:childTnLst>
                                </p:cTn>
                              </p:par>
                              <p:par>
                                <p:cTn id="104" presetID="8" presetClass="emph" presetSubtype="0" repeatCount="2000" fill="hold" grpId="1" nodeType="withEffect">
                                  <p:stCondLst>
                                    <p:cond delay="0"/>
                                  </p:stCondLst>
                                  <p:childTnLst>
                                    <p:animRot by="21600000">
                                      <p:cBhvr>
                                        <p:cTn id="105" dur="1500" fill="hold"/>
                                        <p:tgtEl>
                                          <p:spTgt spid="165"/>
                                        </p:tgtEl>
                                        <p:attrNameLst>
                                          <p:attrName>r</p:attrName>
                                        </p:attrNameLst>
                                      </p:cBhvr>
                                    </p:animRot>
                                  </p:childTnLst>
                                </p:cTn>
                              </p:par>
                              <p:par>
                                <p:cTn id="106" presetID="8" presetClass="emph" presetSubtype="0" repeatCount="2000" fill="hold" grpId="1" nodeType="withEffect">
                                  <p:stCondLst>
                                    <p:cond delay="0"/>
                                  </p:stCondLst>
                                  <p:childTnLst>
                                    <p:animRot by="21600000">
                                      <p:cBhvr>
                                        <p:cTn id="107" dur="1500" fill="hold"/>
                                        <p:tgtEl>
                                          <p:spTgt spid="163"/>
                                        </p:tgtEl>
                                        <p:attrNameLst>
                                          <p:attrName>r</p:attrName>
                                        </p:attrNameLst>
                                      </p:cBhvr>
                                    </p:animRot>
                                  </p:childTnLst>
                                </p:cTn>
                              </p:par>
                              <p:par>
                                <p:cTn id="108" presetID="8" presetClass="emph" presetSubtype="0" repeatCount="2000" fill="hold" grpId="1" nodeType="withEffect">
                                  <p:stCondLst>
                                    <p:cond delay="0"/>
                                  </p:stCondLst>
                                  <p:childTnLst>
                                    <p:animRot by="21600000">
                                      <p:cBhvr>
                                        <p:cTn id="109" dur="1500" fill="hold"/>
                                        <p:tgtEl>
                                          <p:spTgt spid="160"/>
                                        </p:tgtEl>
                                        <p:attrNameLst>
                                          <p:attrName>r</p:attrName>
                                        </p:attrNameLst>
                                      </p:cBhvr>
                                    </p:animRot>
                                  </p:childTnLst>
                                </p:cTn>
                              </p:par>
                              <p:par>
                                <p:cTn id="110" presetID="53" presetClass="entr" presetSubtype="16" fill="hold" grpId="0" nodeType="withEffect">
                                  <p:stCondLst>
                                    <p:cond delay="200"/>
                                  </p:stCondLst>
                                  <p:childTnLst>
                                    <p:set>
                                      <p:cBhvr>
                                        <p:cTn id="111" dur="1" fill="hold">
                                          <p:stCondLst>
                                            <p:cond delay="0"/>
                                          </p:stCondLst>
                                        </p:cTn>
                                        <p:tgtEl>
                                          <p:spTgt spid="83"/>
                                        </p:tgtEl>
                                        <p:attrNameLst>
                                          <p:attrName>style.visibility</p:attrName>
                                        </p:attrNameLst>
                                      </p:cBhvr>
                                      <p:to>
                                        <p:strVal val="visible"/>
                                      </p:to>
                                    </p:set>
                                    <p:anim calcmode="lin" valueType="num">
                                      <p:cBhvr>
                                        <p:cTn id="112" dur="500" fill="hold"/>
                                        <p:tgtEl>
                                          <p:spTgt spid="83"/>
                                        </p:tgtEl>
                                        <p:attrNameLst>
                                          <p:attrName>ppt_w</p:attrName>
                                        </p:attrNameLst>
                                      </p:cBhvr>
                                      <p:tavLst>
                                        <p:tav tm="0">
                                          <p:val>
                                            <p:fltVal val="0"/>
                                          </p:val>
                                        </p:tav>
                                        <p:tav tm="100000">
                                          <p:val>
                                            <p:strVal val="#ppt_w"/>
                                          </p:val>
                                        </p:tav>
                                      </p:tavLst>
                                    </p:anim>
                                    <p:anim calcmode="lin" valueType="num">
                                      <p:cBhvr>
                                        <p:cTn id="113" dur="500" fill="hold"/>
                                        <p:tgtEl>
                                          <p:spTgt spid="83"/>
                                        </p:tgtEl>
                                        <p:attrNameLst>
                                          <p:attrName>ppt_h</p:attrName>
                                        </p:attrNameLst>
                                      </p:cBhvr>
                                      <p:tavLst>
                                        <p:tav tm="0">
                                          <p:val>
                                            <p:fltVal val="0"/>
                                          </p:val>
                                        </p:tav>
                                        <p:tav tm="100000">
                                          <p:val>
                                            <p:strVal val="#ppt_h"/>
                                          </p:val>
                                        </p:tav>
                                      </p:tavLst>
                                    </p:anim>
                                    <p:animEffect transition="in" filter="fade">
                                      <p:cBhvr>
                                        <p:cTn id="114" dur="500"/>
                                        <p:tgtEl>
                                          <p:spTgt spid="83"/>
                                        </p:tgtEl>
                                      </p:cBhvr>
                                    </p:animEffect>
                                  </p:childTnLst>
                                </p:cTn>
                              </p:par>
                              <p:par>
                                <p:cTn id="115" presetID="8" presetClass="emph" presetSubtype="0" repeatCount="2000" fill="hold" grpId="1" nodeType="withEffect">
                                  <p:stCondLst>
                                    <p:cond delay="0"/>
                                  </p:stCondLst>
                                  <p:childTnLst>
                                    <p:animRot by="21600000">
                                      <p:cBhvr>
                                        <p:cTn id="116" dur="1500" fill="hold"/>
                                        <p:tgtEl>
                                          <p:spTgt spid="167"/>
                                        </p:tgtEl>
                                        <p:attrNameLst>
                                          <p:attrName>r</p:attrName>
                                        </p:attrNameLst>
                                      </p:cBhvr>
                                    </p:animRot>
                                  </p:childTnLst>
                                </p:cTn>
                              </p:par>
                              <p:par>
                                <p:cTn id="117" presetID="53" presetClass="entr" presetSubtype="16"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anim calcmode="lin" valueType="num">
                                      <p:cBhvr>
                                        <p:cTn id="119" dur="500" fill="hold"/>
                                        <p:tgtEl>
                                          <p:spTgt spid="80"/>
                                        </p:tgtEl>
                                        <p:attrNameLst>
                                          <p:attrName>ppt_w</p:attrName>
                                        </p:attrNameLst>
                                      </p:cBhvr>
                                      <p:tavLst>
                                        <p:tav tm="0">
                                          <p:val>
                                            <p:fltVal val="0"/>
                                          </p:val>
                                        </p:tav>
                                        <p:tav tm="100000">
                                          <p:val>
                                            <p:strVal val="#ppt_w"/>
                                          </p:val>
                                        </p:tav>
                                      </p:tavLst>
                                    </p:anim>
                                    <p:anim calcmode="lin" valueType="num">
                                      <p:cBhvr>
                                        <p:cTn id="120" dur="500" fill="hold"/>
                                        <p:tgtEl>
                                          <p:spTgt spid="80"/>
                                        </p:tgtEl>
                                        <p:attrNameLst>
                                          <p:attrName>ppt_h</p:attrName>
                                        </p:attrNameLst>
                                      </p:cBhvr>
                                      <p:tavLst>
                                        <p:tav tm="0">
                                          <p:val>
                                            <p:fltVal val="0"/>
                                          </p:val>
                                        </p:tav>
                                        <p:tav tm="100000">
                                          <p:val>
                                            <p:strVal val="#ppt_h"/>
                                          </p:val>
                                        </p:tav>
                                      </p:tavLst>
                                    </p:anim>
                                    <p:animEffect transition="in" filter="fade">
                                      <p:cBhvr>
                                        <p:cTn id="121" dur="500"/>
                                        <p:tgtEl>
                                          <p:spTgt spid="80"/>
                                        </p:tgtEl>
                                      </p:cBhvr>
                                    </p:animEffect>
                                  </p:childTnLst>
                                </p:cTn>
                              </p:par>
                              <p:par>
                                <p:cTn id="122" presetID="22" presetClass="entr" presetSubtype="1" fill="hold" nodeType="withEffect">
                                  <p:stCondLst>
                                    <p:cond delay="500"/>
                                  </p:stCondLst>
                                  <p:childTnLst>
                                    <p:set>
                                      <p:cBhvr>
                                        <p:cTn id="123" dur="1" fill="hold">
                                          <p:stCondLst>
                                            <p:cond delay="0"/>
                                          </p:stCondLst>
                                        </p:cTn>
                                        <p:tgtEl>
                                          <p:spTgt spid="9"/>
                                        </p:tgtEl>
                                        <p:attrNameLst>
                                          <p:attrName>style.visibility</p:attrName>
                                        </p:attrNameLst>
                                      </p:cBhvr>
                                      <p:to>
                                        <p:strVal val="visible"/>
                                      </p:to>
                                    </p:set>
                                    <p:animEffect transition="in" filter="wipe(up)">
                                      <p:cBhvr>
                                        <p:cTn id="124" dur="500"/>
                                        <p:tgtEl>
                                          <p:spTgt spid="9"/>
                                        </p:tgtEl>
                                      </p:cBhvr>
                                    </p:animEffect>
                                  </p:childTnLst>
                                </p:cTn>
                              </p:par>
                              <p:par>
                                <p:cTn id="125" presetID="22" presetClass="entr" presetSubtype="1" fill="hold" nodeType="withEffect">
                                  <p:stCondLst>
                                    <p:cond delay="500"/>
                                  </p:stCondLst>
                                  <p:childTnLst>
                                    <p:set>
                                      <p:cBhvr>
                                        <p:cTn id="126" dur="1" fill="hold">
                                          <p:stCondLst>
                                            <p:cond delay="0"/>
                                          </p:stCondLst>
                                        </p:cTn>
                                        <p:tgtEl>
                                          <p:spTgt spid="178"/>
                                        </p:tgtEl>
                                        <p:attrNameLst>
                                          <p:attrName>style.visibility</p:attrName>
                                        </p:attrNameLst>
                                      </p:cBhvr>
                                      <p:to>
                                        <p:strVal val="visible"/>
                                      </p:to>
                                    </p:set>
                                    <p:animEffect transition="in" filter="wipe(up)">
                                      <p:cBhvr>
                                        <p:cTn id="127" dur="500"/>
                                        <p:tgtEl>
                                          <p:spTgt spid="178"/>
                                        </p:tgtEl>
                                      </p:cBhvr>
                                    </p:animEffect>
                                  </p:childTnLst>
                                </p:cTn>
                              </p:par>
                              <p:par>
                                <p:cTn id="128" presetID="22" presetClass="entr" presetSubtype="1" fill="hold" nodeType="withEffect">
                                  <p:stCondLst>
                                    <p:cond delay="500"/>
                                  </p:stCondLst>
                                  <p:childTnLst>
                                    <p:set>
                                      <p:cBhvr>
                                        <p:cTn id="129" dur="1" fill="hold">
                                          <p:stCondLst>
                                            <p:cond delay="0"/>
                                          </p:stCondLst>
                                        </p:cTn>
                                        <p:tgtEl>
                                          <p:spTgt spid="179"/>
                                        </p:tgtEl>
                                        <p:attrNameLst>
                                          <p:attrName>style.visibility</p:attrName>
                                        </p:attrNameLst>
                                      </p:cBhvr>
                                      <p:to>
                                        <p:strVal val="visible"/>
                                      </p:to>
                                    </p:set>
                                    <p:animEffect transition="in" filter="wipe(up)">
                                      <p:cBhvr>
                                        <p:cTn id="130" dur="500"/>
                                        <p:tgtEl>
                                          <p:spTgt spid="179"/>
                                        </p:tgtEl>
                                      </p:cBhvr>
                                    </p:animEffect>
                                  </p:childTnLst>
                                </p:cTn>
                              </p:par>
                              <p:par>
                                <p:cTn id="131" presetID="22" presetClass="entr" presetSubtype="1" fill="hold" nodeType="withEffect">
                                  <p:stCondLst>
                                    <p:cond delay="500"/>
                                  </p:stCondLst>
                                  <p:childTnLst>
                                    <p:set>
                                      <p:cBhvr>
                                        <p:cTn id="132" dur="1" fill="hold">
                                          <p:stCondLst>
                                            <p:cond delay="0"/>
                                          </p:stCondLst>
                                        </p:cTn>
                                        <p:tgtEl>
                                          <p:spTgt spid="180"/>
                                        </p:tgtEl>
                                        <p:attrNameLst>
                                          <p:attrName>style.visibility</p:attrName>
                                        </p:attrNameLst>
                                      </p:cBhvr>
                                      <p:to>
                                        <p:strVal val="visible"/>
                                      </p:to>
                                    </p:set>
                                    <p:animEffect transition="in" filter="wipe(up)">
                                      <p:cBhvr>
                                        <p:cTn id="133" dur="500"/>
                                        <p:tgtEl>
                                          <p:spTgt spid="180"/>
                                        </p:tgtEl>
                                      </p:cBhvr>
                                    </p:animEffect>
                                  </p:childTnLst>
                                </p:cTn>
                              </p:par>
                              <p:par>
                                <p:cTn id="134" presetID="22" presetClass="entr" presetSubtype="1" fill="hold" nodeType="withEffect">
                                  <p:stCondLst>
                                    <p:cond delay="500"/>
                                  </p:stCondLst>
                                  <p:childTnLst>
                                    <p:set>
                                      <p:cBhvr>
                                        <p:cTn id="135" dur="1" fill="hold">
                                          <p:stCondLst>
                                            <p:cond delay="0"/>
                                          </p:stCondLst>
                                        </p:cTn>
                                        <p:tgtEl>
                                          <p:spTgt spid="181"/>
                                        </p:tgtEl>
                                        <p:attrNameLst>
                                          <p:attrName>style.visibility</p:attrName>
                                        </p:attrNameLst>
                                      </p:cBhvr>
                                      <p:to>
                                        <p:strVal val="visible"/>
                                      </p:to>
                                    </p:set>
                                    <p:animEffect transition="in" filter="wipe(up)">
                                      <p:cBhvr>
                                        <p:cTn id="136" dur="500"/>
                                        <p:tgtEl>
                                          <p:spTgt spid="181"/>
                                        </p:tgtEl>
                                      </p:cBhvr>
                                    </p:animEffect>
                                  </p:childTnLst>
                                </p:cTn>
                              </p:par>
                              <p:par>
                                <p:cTn id="137" presetID="22" presetClass="entr" presetSubtype="1" fill="hold" nodeType="withEffect">
                                  <p:stCondLst>
                                    <p:cond delay="500"/>
                                  </p:stCondLst>
                                  <p:childTnLst>
                                    <p:set>
                                      <p:cBhvr>
                                        <p:cTn id="138" dur="1" fill="hold">
                                          <p:stCondLst>
                                            <p:cond delay="0"/>
                                          </p:stCondLst>
                                        </p:cTn>
                                        <p:tgtEl>
                                          <p:spTgt spid="182"/>
                                        </p:tgtEl>
                                        <p:attrNameLst>
                                          <p:attrName>style.visibility</p:attrName>
                                        </p:attrNameLst>
                                      </p:cBhvr>
                                      <p:to>
                                        <p:strVal val="visible"/>
                                      </p:to>
                                    </p:set>
                                    <p:animEffect transition="in" filter="wipe(up)">
                                      <p:cBhvr>
                                        <p:cTn id="139" dur="500"/>
                                        <p:tgtEl>
                                          <p:spTgt spid="182"/>
                                        </p:tgtEl>
                                      </p:cBhvr>
                                    </p:animEffect>
                                  </p:childTnLst>
                                </p:cTn>
                              </p:par>
                              <p:par>
                                <p:cTn id="140" presetID="53" presetClass="entr" presetSubtype="16" fill="hold" grpId="0" nodeType="withEffect">
                                  <p:stCondLst>
                                    <p:cond delay="500"/>
                                  </p:stCondLst>
                                  <p:childTnLst>
                                    <p:set>
                                      <p:cBhvr>
                                        <p:cTn id="141" dur="1" fill="hold">
                                          <p:stCondLst>
                                            <p:cond delay="0"/>
                                          </p:stCondLst>
                                        </p:cTn>
                                        <p:tgtEl>
                                          <p:spTgt spid="81"/>
                                        </p:tgtEl>
                                        <p:attrNameLst>
                                          <p:attrName>style.visibility</p:attrName>
                                        </p:attrNameLst>
                                      </p:cBhvr>
                                      <p:to>
                                        <p:strVal val="visible"/>
                                      </p:to>
                                    </p:set>
                                    <p:anim calcmode="lin" valueType="num">
                                      <p:cBhvr>
                                        <p:cTn id="142" dur="500" fill="hold"/>
                                        <p:tgtEl>
                                          <p:spTgt spid="81"/>
                                        </p:tgtEl>
                                        <p:attrNameLst>
                                          <p:attrName>ppt_w</p:attrName>
                                        </p:attrNameLst>
                                      </p:cBhvr>
                                      <p:tavLst>
                                        <p:tav tm="0">
                                          <p:val>
                                            <p:fltVal val="0"/>
                                          </p:val>
                                        </p:tav>
                                        <p:tav tm="100000">
                                          <p:val>
                                            <p:strVal val="#ppt_w"/>
                                          </p:val>
                                        </p:tav>
                                      </p:tavLst>
                                    </p:anim>
                                    <p:anim calcmode="lin" valueType="num">
                                      <p:cBhvr>
                                        <p:cTn id="143" dur="500" fill="hold"/>
                                        <p:tgtEl>
                                          <p:spTgt spid="81"/>
                                        </p:tgtEl>
                                        <p:attrNameLst>
                                          <p:attrName>ppt_h</p:attrName>
                                        </p:attrNameLst>
                                      </p:cBhvr>
                                      <p:tavLst>
                                        <p:tav tm="0">
                                          <p:val>
                                            <p:fltVal val="0"/>
                                          </p:val>
                                        </p:tav>
                                        <p:tav tm="100000">
                                          <p:val>
                                            <p:strVal val="#ppt_h"/>
                                          </p:val>
                                        </p:tav>
                                      </p:tavLst>
                                    </p:anim>
                                    <p:animEffect transition="in" filter="fade">
                                      <p:cBhvr>
                                        <p:cTn id="144" dur="500"/>
                                        <p:tgtEl>
                                          <p:spTgt spid="81"/>
                                        </p:tgtEl>
                                      </p:cBhvr>
                                    </p:animEffect>
                                  </p:childTnLst>
                                </p:cTn>
                              </p:par>
                              <p:par>
                                <p:cTn id="145" presetID="53" presetClass="entr" presetSubtype="16" fill="hold" grpId="0" nodeType="withEffect">
                                  <p:stCondLst>
                                    <p:cond delay="500"/>
                                  </p:stCondLst>
                                  <p:childTnLst>
                                    <p:set>
                                      <p:cBhvr>
                                        <p:cTn id="146" dur="1" fill="hold">
                                          <p:stCondLst>
                                            <p:cond delay="0"/>
                                          </p:stCondLst>
                                        </p:cTn>
                                        <p:tgtEl>
                                          <p:spTgt spid="85"/>
                                        </p:tgtEl>
                                        <p:attrNameLst>
                                          <p:attrName>style.visibility</p:attrName>
                                        </p:attrNameLst>
                                      </p:cBhvr>
                                      <p:to>
                                        <p:strVal val="visible"/>
                                      </p:to>
                                    </p:set>
                                    <p:anim calcmode="lin" valueType="num">
                                      <p:cBhvr>
                                        <p:cTn id="147" dur="500" fill="hold"/>
                                        <p:tgtEl>
                                          <p:spTgt spid="85"/>
                                        </p:tgtEl>
                                        <p:attrNameLst>
                                          <p:attrName>ppt_w</p:attrName>
                                        </p:attrNameLst>
                                      </p:cBhvr>
                                      <p:tavLst>
                                        <p:tav tm="0">
                                          <p:val>
                                            <p:fltVal val="0"/>
                                          </p:val>
                                        </p:tav>
                                        <p:tav tm="100000">
                                          <p:val>
                                            <p:strVal val="#ppt_w"/>
                                          </p:val>
                                        </p:tav>
                                      </p:tavLst>
                                    </p:anim>
                                    <p:anim calcmode="lin" valueType="num">
                                      <p:cBhvr>
                                        <p:cTn id="148" dur="500" fill="hold"/>
                                        <p:tgtEl>
                                          <p:spTgt spid="85"/>
                                        </p:tgtEl>
                                        <p:attrNameLst>
                                          <p:attrName>ppt_h</p:attrName>
                                        </p:attrNameLst>
                                      </p:cBhvr>
                                      <p:tavLst>
                                        <p:tav tm="0">
                                          <p:val>
                                            <p:fltVal val="0"/>
                                          </p:val>
                                        </p:tav>
                                        <p:tav tm="100000">
                                          <p:val>
                                            <p:strVal val="#ppt_h"/>
                                          </p:val>
                                        </p:tav>
                                      </p:tavLst>
                                    </p:anim>
                                    <p:animEffect transition="in" filter="fade">
                                      <p:cBhvr>
                                        <p:cTn id="149" dur="500"/>
                                        <p:tgtEl>
                                          <p:spTgt spid="85"/>
                                        </p:tgtEl>
                                      </p:cBhvr>
                                    </p:animEffect>
                                  </p:childTnLst>
                                </p:cTn>
                              </p:par>
                              <p:par>
                                <p:cTn id="150" presetID="21" presetClass="entr" presetSubtype="1" fill="hold" grpId="0" nodeType="withEffect">
                                  <p:stCondLst>
                                    <p:cond delay="1000"/>
                                  </p:stCondLst>
                                  <p:childTnLst>
                                    <p:set>
                                      <p:cBhvr>
                                        <p:cTn id="151" dur="1" fill="hold">
                                          <p:stCondLst>
                                            <p:cond delay="0"/>
                                          </p:stCondLst>
                                        </p:cTn>
                                        <p:tgtEl>
                                          <p:spTgt spid="108"/>
                                        </p:tgtEl>
                                        <p:attrNameLst>
                                          <p:attrName>style.visibility</p:attrName>
                                        </p:attrNameLst>
                                      </p:cBhvr>
                                      <p:to>
                                        <p:strVal val="visible"/>
                                      </p:to>
                                    </p:set>
                                    <p:animEffect transition="in" filter="wheel(1)">
                                      <p:cBhvr>
                                        <p:cTn id="152" dur="1000"/>
                                        <p:tgtEl>
                                          <p:spTgt spid="108"/>
                                        </p:tgtEl>
                                      </p:cBhvr>
                                    </p:animEffect>
                                  </p:childTnLst>
                                </p:cTn>
                              </p:par>
                              <p:par>
                                <p:cTn id="153" presetID="22" presetClass="entr" presetSubtype="8" fill="hold" grpId="0" nodeType="withEffect">
                                  <p:stCondLst>
                                    <p:cond delay="1000"/>
                                  </p:stCondLst>
                                  <p:iterate type="wd">
                                    <p:tmPct val="10000"/>
                                  </p:iterate>
                                  <p:childTnLst>
                                    <p:set>
                                      <p:cBhvr>
                                        <p:cTn id="154" dur="1" fill="hold">
                                          <p:stCondLst>
                                            <p:cond delay="0"/>
                                          </p:stCondLst>
                                        </p:cTn>
                                        <p:tgtEl>
                                          <p:spTgt spid="109"/>
                                        </p:tgtEl>
                                        <p:attrNameLst>
                                          <p:attrName>style.visibility</p:attrName>
                                        </p:attrNameLst>
                                      </p:cBhvr>
                                      <p:to>
                                        <p:strVal val="visible"/>
                                      </p:to>
                                    </p:set>
                                    <p:animEffect transition="in" filter="wipe(left)">
                                      <p:cBhvr>
                                        <p:cTn id="155" dur="500"/>
                                        <p:tgtEl>
                                          <p:spTgt spid="109"/>
                                        </p:tgtEl>
                                      </p:cBhvr>
                                    </p:animEffect>
                                  </p:childTnLst>
                                </p:cTn>
                              </p:par>
                            </p:childTnLst>
                          </p:cTn>
                        </p:par>
                        <p:par>
                          <p:cTn id="156" fill="hold">
                            <p:stCondLst>
                              <p:cond delay="4850"/>
                            </p:stCondLst>
                            <p:childTnLst>
                              <p:par>
                                <p:cTn id="157" presetID="31" presetClass="entr" presetSubtype="0" fill="hold" nodeType="afterEffect">
                                  <p:stCondLst>
                                    <p:cond delay="0"/>
                                  </p:stCondLst>
                                  <p:childTnLst>
                                    <p:set>
                                      <p:cBhvr>
                                        <p:cTn id="158" dur="1" fill="hold">
                                          <p:stCondLst>
                                            <p:cond delay="0"/>
                                          </p:stCondLst>
                                        </p:cTn>
                                        <p:tgtEl>
                                          <p:spTgt spid="17"/>
                                        </p:tgtEl>
                                        <p:attrNameLst>
                                          <p:attrName>style.visibility</p:attrName>
                                        </p:attrNameLst>
                                      </p:cBhvr>
                                      <p:to>
                                        <p:strVal val="visible"/>
                                      </p:to>
                                    </p:set>
                                    <p:anim calcmode="lin" valueType="num">
                                      <p:cBhvr>
                                        <p:cTn id="159" dur="500" fill="hold"/>
                                        <p:tgtEl>
                                          <p:spTgt spid="17"/>
                                        </p:tgtEl>
                                        <p:attrNameLst>
                                          <p:attrName>ppt_w</p:attrName>
                                        </p:attrNameLst>
                                      </p:cBhvr>
                                      <p:tavLst>
                                        <p:tav tm="0">
                                          <p:val>
                                            <p:fltVal val="0"/>
                                          </p:val>
                                        </p:tav>
                                        <p:tav tm="100000">
                                          <p:val>
                                            <p:strVal val="#ppt_w"/>
                                          </p:val>
                                        </p:tav>
                                      </p:tavLst>
                                    </p:anim>
                                    <p:anim calcmode="lin" valueType="num">
                                      <p:cBhvr>
                                        <p:cTn id="160" dur="500" fill="hold"/>
                                        <p:tgtEl>
                                          <p:spTgt spid="17"/>
                                        </p:tgtEl>
                                        <p:attrNameLst>
                                          <p:attrName>ppt_h</p:attrName>
                                        </p:attrNameLst>
                                      </p:cBhvr>
                                      <p:tavLst>
                                        <p:tav tm="0">
                                          <p:val>
                                            <p:fltVal val="0"/>
                                          </p:val>
                                        </p:tav>
                                        <p:tav tm="100000">
                                          <p:val>
                                            <p:strVal val="#ppt_h"/>
                                          </p:val>
                                        </p:tav>
                                      </p:tavLst>
                                    </p:anim>
                                    <p:anim calcmode="lin" valueType="num">
                                      <p:cBhvr>
                                        <p:cTn id="161" dur="500" fill="hold"/>
                                        <p:tgtEl>
                                          <p:spTgt spid="17"/>
                                        </p:tgtEl>
                                        <p:attrNameLst>
                                          <p:attrName>style.rotation</p:attrName>
                                        </p:attrNameLst>
                                      </p:cBhvr>
                                      <p:tavLst>
                                        <p:tav tm="0">
                                          <p:val>
                                            <p:fltVal val="90"/>
                                          </p:val>
                                        </p:tav>
                                        <p:tav tm="100000">
                                          <p:val>
                                            <p:fltVal val="0"/>
                                          </p:val>
                                        </p:tav>
                                      </p:tavLst>
                                    </p:anim>
                                    <p:animEffect transition="in" filter="fade">
                                      <p:cBhvr>
                                        <p:cTn id="1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1" grpId="0" animBg="1"/>
      <p:bldP spid="108" grpId="0" animBg="1"/>
      <p:bldP spid="109" grpId="0"/>
      <p:bldP spid="156" grpId="0" animBg="1"/>
      <p:bldP spid="156" grpId="1" animBg="1"/>
      <p:bldP spid="157" grpId="0" animBg="1"/>
      <p:bldP spid="157" grpId="1" animBg="1"/>
      <p:bldP spid="160" grpId="0" animBg="1"/>
      <p:bldP spid="160" grpId="1" animBg="1"/>
      <p:bldP spid="163" grpId="0" animBg="1"/>
      <p:bldP spid="163" grpId="1" animBg="1"/>
      <p:bldP spid="165" grpId="0" animBg="1"/>
      <p:bldP spid="165" grpId="1" animBg="1"/>
      <p:bldP spid="167" grpId="0" animBg="1"/>
      <p:bldP spid="167" grpId="1" animBg="1"/>
      <p:bldP spid="77" grpId="0" animBg="1"/>
      <p:bldP spid="79" grpId="0" animBg="1"/>
      <p:bldP spid="80" grpId="0" animBg="1"/>
      <p:bldP spid="81" grpId="0" animBg="1"/>
      <p:bldP spid="82" grpId="0" animBg="1"/>
      <p:bldP spid="83" grpId="0" animBg="1"/>
      <p:bldP spid="84"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A768FDF-C0E7-9C48-9141-D408222F2AA7}"/>
              </a:ext>
            </a:extLst>
          </p:cNvPr>
          <p:cNvGrpSpPr/>
          <p:nvPr/>
        </p:nvGrpSpPr>
        <p:grpSpPr>
          <a:xfrm>
            <a:off x="-2986604" y="197968"/>
            <a:ext cx="3863273" cy="453750"/>
            <a:chOff x="435772" y="197968"/>
            <a:chExt cx="3863273" cy="453750"/>
          </a:xfrm>
        </p:grpSpPr>
        <p:sp>
          <p:nvSpPr>
            <p:cNvPr id="7" name="Rounded Rectangle 6">
              <a:extLst>
                <a:ext uri="{FF2B5EF4-FFF2-40B4-BE49-F238E27FC236}">
                  <a16:creationId xmlns:a16="http://schemas.microsoft.com/office/drawing/2014/main" id="{8FCFE1DA-78D2-204B-B53E-44A745AB3913}"/>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itle 3">
              <a:extLst>
                <a:ext uri="{FF2B5EF4-FFF2-40B4-BE49-F238E27FC236}">
                  <a16:creationId xmlns:a16="http://schemas.microsoft.com/office/drawing/2014/main" id="{B27E36CB-F854-7140-B0F2-AB53F7AD2291}"/>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24" name="Rounded Rectangle 23">
            <a:extLst>
              <a:ext uri="{FF2B5EF4-FFF2-40B4-BE49-F238E27FC236}">
                <a16:creationId xmlns:a16="http://schemas.microsoft.com/office/drawing/2014/main" id="{4B9EC01B-309E-E644-BB45-6169156B2F2F}"/>
              </a:ext>
            </a:extLst>
          </p:cNvPr>
          <p:cNvSpPr/>
          <p:nvPr/>
        </p:nvSpPr>
        <p:spPr bwMode="auto">
          <a:xfrm>
            <a:off x="-178025" y="196892"/>
            <a:ext cx="1066471" cy="452674"/>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E9A623B4-106B-3F4D-B350-025F79816A64}"/>
              </a:ext>
            </a:extLst>
          </p:cNvPr>
          <p:cNvSpPr/>
          <p:nvPr/>
        </p:nvSpPr>
        <p:spPr bwMode="auto">
          <a:xfrm>
            <a:off x="0" y="156308"/>
            <a:ext cx="653068" cy="5470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a:extLst>
              <a:ext uri="{FF2B5EF4-FFF2-40B4-BE49-F238E27FC236}">
                <a16:creationId xmlns:a16="http://schemas.microsoft.com/office/drawing/2014/main" id="{29895F61-E27F-5447-A304-E38F8FB6915D}"/>
              </a:ext>
            </a:extLst>
          </p:cNvPr>
          <p:cNvSpPr txBox="1"/>
          <p:nvPr/>
        </p:nvSpPr>
        <p:spPr>
          <a:xfrm>
            <a:off x="443060" y="2855775"/>
            <a:ext cx="4305393" cy="2877711"/>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dirty="0">
                <a:solidFill>
                  <a:prstClr val="black"/>
                </a:solidFill>
                <a:latin typeface="Segoe UI" panose="020B0502040204020203" pitchFamily="34" charset="0"/>
                <a:cs typeface="Segoe UI" panose="020B0502040204020203" pitchFamily="34" charset="0"/>
              </a:rPr>
              <a:t>Create a new team</a:t>
            </a:r>
            <a:endParaRPr lang="en-US" sz="1200" dirty="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dirty="0">
                <a:solidFill>
                  <a:prstClr val="black"/>
                </a:solidFill>
                <a:latin typeface="Segoe UI" panose="020B0502040204020203" pitchFamily="34" charset="0"/>
                <a:cs typeface="Segoe UI" panose="020B0502040204020203" pitchFamily="34" charset="0"/>
              </a:rPr>
              <a:t>Add</a:t>
            </a:r>
            <a:r>
              <a:rPr lang="en-US" sz="1200" dirty="0">
                <a:solidFill>
                  <a:prstClr val="black"/>
                </a:solidFill>
                <a:latin typeface="Segoe UI" panose="020B0502040204020203" pitchFamily="34" charset="0"/>
                <a:cs typeface="Segoe UI" panose="020B0502040204020203" pitchFamily="34" charset="0"/>
              </a:rPr>
              <a:t> </a:t>
            </a:r>
            <a:r>
              <a:rPr lang="en-US" sz="1200" b="1" dirty="0">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dirty="0">
                <a:latin typeface="Segoe UI"/>
                <a:cs typeface="Segoe UI"/>
              </a:rPr>
              <a:t>Add apps via tabs</a:t>
            </a:r>
          </a:p>
          <a:p>
            <a:pPr marL="236538" lvl="1" indent="119063" defTabSz="914377">
              <a:spcAft>
                <a:spcPts val="800"/>
              </a:spcAft>
              <a:buFont typeface="Arial" panose="020B0604020202020204" pitchFamily="34" charset="0"/>
              <a:buChar char="•"/>
            </a:pPr>
            <a:r>
              <a:rPr lang="en-US" sz="1100" dirty="0">
                <a:solidFill>
                  <a:srgbClr val="000000"/>
                </a:solidFill>
              </a:rPr>
              <a:t>Track marketing deliverables in Planner</a:t>
            </a:r>
          </a:p>
          <a:p>
            <a:pPr marL="236538" lvl="1" indent="119063" defTabSz="914377">
              <a:spcAft>
                <a:spcPts val="800"/>
              </a:spcAft>
              <a:buFont typeface="Arial" panose="020B0604020202020204" pitchFamily="34" charset="0"/>
              <a:buChar char="•"/>
            </a:pPr>
            <a:r>
              <a:rPr lang="en-US" sz="1100" dirty="0">
                <a:solidFill>
                  <a:srgbClr val="000000"/>
                </a:solidFill>
              </a:rPr>
              <a:t>Connect assets in Adobe Creative Cloud</a:t>
            </a:r>
          </a:p>
          <a:p>
            <a:pPr marL="236538" lvl="1" indent="119063" defTabSz="914377">
              <a:spcAft>
                <a:spcPts val="800"/>
              </a:spcAft>
              <a:buFont typeface="Arial" panose="020B0604020202020204" pitchFamily="34" charset="0"/>
              <a:buChar char="•"/>
            </a:pPr>
            <a:r>
              <a:rPr lang="en-US" sz="1100" dirty="0">
                <a:solidFill>
                  <a:srgbClr val="000000"/>
                </a:solidFill>
              </a:rPr>
              <a:t>Model budget in Excel</a:t>
            </a:r>
          </a:p>
          <a:p>
            <a:pPr marL="236538" lvl="1" indent="119063" defTabSz="914377">
              <a:spcAft>
                <a:spcPts val="800"/>
              </a:spcAft>
              <a:buFont typeface="Arial" panose="020B0604020202020204" pitchFamily="34" charset="0"/>
              <a:buChar char="•"/>
            </a:pPr>
            <a:r>
              <a:rPr lang="en-US" sz="1100" dirty="0">
                <a:solidFill>
                  <a:srgbClr val="000000"/>
                </a:solidFill>
              </a:rPr>
              <a:t>Measure effectiveness with SurveyMonkey</a:t>
            </a:r>
          </a:p>
          <a:p>
            <a:pPr marL="236538" lvl="1" indent="119063" defTabSz="914377">
              <a:spcAft>
                <a:spcPts val="800"/>
              </a:spcAft>
              <a:buFont typeface="Arial" panose="020B0604020202020204" pitchFamily="34" charset="0"/>
              <a:buChar char="•"/>
            </a:pPr>
            <a:r>
              <a:rPr lang="en-US" sz="1100" dirty="0">
                <a:solidFill>
                  <a:srgbClr val="000000"/>
                </a:solidFill>
              </a:rPr>
              <a:t>Pin marketing vision or brand guidelines with Word</a:t>
            </a:r>
            <a:endParaRPr lang="en-US" sz="1200" dirty="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dirty="0">
                <a:solidFill>
                  <a:prstClr val="black"/>
                </a:solidFill>
                <a:latin typeface="Segoe UI" panose="020B0502040204020203" pitchFamily="34" charset="0"/>
                <a:cs typeface="Segoe UI" panose="020B0502040204020203" pitchFamily="34" charset="0"/>
              </a:rPr>
              <a:t>Schedule </a:t>
            </a:r>
            <a:r>
              <a:rPr lang="en-US" sz="1200" dirty="0">
                <a:solidFill>
                  <a:prstClr val="black"/>
                </a:solidFill>
                <a:latin typeface="Segoe UI" panose="020B0502040204020203" pitchFamily="34" charset="0"/>
                <a:cs typeface="Segoe UI" panose="020B0502040204020203" pitchFamily="34" charset="0"/>
              </a:rPr>
              <a:t>and hold meetings using audio and </a:t>
            </a:r>
            <a:br>
              <a:rPr lang="en-US" sz="1200" dirty="0">
                <a:solidFill>
                  <a:prstClr val="black"/>
                </a:solidFill>
                <a:latin typeface="Segoe UI" panose="020B0502040204020203" pitchFamily="34" charset="0"/>
                <a:cs typeface="Segoe UI" panose="020B0502040204020203" pitchFamily="34" charset="0"/>
              </a:rPr>
            </a:br>
            <a:r>
              <a:rPr lang="en-US" sz="1200" dirty="0">
                <a:solidFill>
                  <a:prstClr val="black"/>
                </a:solidFill>
                <a:latin typeface="Segoe UI" panose="020B0502040204020203" pitchFamily="34" charset="0"/>
                <a:cs typeface="Segoe UI" panose="020B0502040204020203" pitchFamily="34" charset="0"/>
              </a:rPr>
              <a:t>video conferencing, chat, and file-sharing</a:t>
            </a:r>
          </a:p>
          <a:p>
            <a:pPr marL="228600" indent="-228600" defTabSz="914377">
              <a:spcAft>
                <a:spcPts val="800"/>
              </a:spcAft>
              <a:buFontTx/>
              <a:buAutoNum type="arabicPeriod"/>
            </a:pPr>
            <a:r>
              <a:rPr lang="en-US" sz="1200" b="1" dirty="0">
                <a:solidFill>
                  <a:prstClr val="black"/>
                </a:solidFill>
                <a:latin typeface="Segoe UI" panose="020B0502040204020203" pitchFamily="34" charset="0"/>
                <a:cs typeface="Segoe UI" panose="020B0502040204020203" pitchFamily="34" charset="0"/>
              </a:rPr>
              <a:t>Share</a:t>
            </a:r>
            <a:r>
              <a:rPr lang="en-US" sz="1200" dirty="0">
                <a:solidFill>
                  <a:prstClr val="black"/>
                </a:solidFill>
                <a:latin typeface="Segoe UI" panose="020B0502040204020203" pitchFamily="34" charset="0"/>
                <a:cs typeface="Segoe UI" panose="020B0502040204020203" pitchFamily="34" charset="0"/>
              </a:rPr>
              <a:t> plans, briefs, and design mocks in the files section</a:t>
            </a:r>
          </a:p>
        </p:txBody>
      </p:sp>
      <p:sp>
        <p:nvSpPr>
          <p:cNvPr id="6" name="TextBox 5">
            <a:extLst>
              <a:ext uri="{FF2B5EF4-FFF2-40B4-BE49-F238E27FC236}">
                <a16:creationId xmlns:a16="http://schemas.microsoft.com/office/drawing/2014/main" id="{E8BD2C74-C1FE-8F4C-9B8A-8280A07F595F}"/>
              </a:ext>
            </a:extLst>
          </p:cNvPr>
          <p:cNvSpPr txBox="1"/>
          <p:nvPr/>
        </p:nvSpPr>
        <p:spPr>
          <a:xfrm>
            <a:off x="482177" y="1524713"/>
            <a:ext cx="4305394" cy="822341"/>
          </a:xfrm>
          <a:prstGeom prst="rect">
            <a:avLst/>
          </a:prstGeom>
          <a:noFill/>
        </p:spPr>
        <p:txBody>
          <a:bodyPr wrap="square" lIns="0" tIns="0" rIns="0" bIns="0" rtlCol="0">
            <a:spAutoFit/>
          </a:bodyPr>
          <a:lstStyle/>
          <a:p>
            <a:pPr defTabSz="914377">
              <a:lnSpc>
                <a:spcPts val="2240"/>
              </a:lnSpc>
            </a:pPr>
            <a:r>
              <a:rPr lang="en-US" sz="1600" b="1">
                <a:solidFill>
                  <a:srgbClr val="5558AF"/>
                </a:solidFill>
                <a:latin typeface="Segoe UI Semibold" panose="020B0502040204020203" pitchFamily="34" charset="0"/>
                <a:cs typeface="Segoe UI Semibold" panose="020B0502040204020203" pitchFamily="34" charset="0"/>
              </a:rPr>
              <a:t>Manage marketing campaigns and social channels, collaborate on content creation, and plan events with a marketing team workspace.</a:t>
            </a:r>
          </a:p>
        </p:txBody>
      </p:sp>
      <p:sp>
        <p:nvSpPr>
          <p:cNvPr id="3" name="Rectangle 2">
            <a:extLst>
              <a:ext uri="{FF2B5EF4-FFF2-40B4-BE49-F238E27FC236}">
                <a16:creationId xmlns:a16="http://schemas.microsoft.com/office/drawing/2014/main" id="{F3ADB087-81EF-4D99-A008-67BA7E68867B}"/>
              </a:ext>
            </a:extLst>
          </p:cNvPr>
          <p:cNvSpPr/>
          <p:nvPr/>
        </p:nvSpPr>
        <p:spPr>
          <a:xfrm>
            <a:off x="443060" y="903469"/>
            <a:ext cx="1914755"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Marketing</a:t>
            </a:r>
            <a:endParaRPr lang="en-US" sz="3200">
              <a:latin typeface="+mj-lt"/>
            </a:endParaRPr>
          </a:p>
        </p:txBody>
      </p:sp>
      <p:grpSp>
        <p:nvGrpSpPr>
          <p:cNvPr id="2" name="Group 1">
            <a:extLst>
              <a:ext uri="{FF2B5EF4-FFF2-40B4-BE49-F238E27FC236}">
                <a16:creationId xmlns:a16="http://schemas.microsoft.com/office/drawing/2014/main" id="{BD4C825A-A41A-9741-A3F4-3850BDB2E131}"/>
              </a:ext>
            </a:extLst>
          </p:cNvPr>
          <p:cNvGrpSpPr/>
          <p:nvPr/>
        </p:nvGrpSpPr>
        <p:grpSpPr>
          <a:xfrm>
            <a:off x="435772" y="197968"/>
            <a:ext cx="452674" cy="452674"/>
            <a:chOff x="2192172" y="276720"/>
            <a:chExt cx="295169" cy="295169"/>
          </a:xfrm>
        </p:grpSpPr>
        <p:sp>
          <p:nvSpPr>
            <p:cNvPr id="47" name="Oval 46">
              <a:extLst>
                <a:ext uri="{FF2B5EF4-FFF2-40B4-BE49-F238E27FC236}">
                  <a16:creationId xmlns:a16="http://schemas.microsoft.com/office/drawing/2014/main" id="{0D9DA598-05BB-1A40-A121-1C1F1BF44E92}"/>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26">
              <a:extLst>
                <a:ext uri="{FF2B5EF4-FFF2-40B4-BE49-F238E27FC236}">
                  <a16:creationId xmlns:a16="http://schemas.microsoft.com/office/drawing/2014/main" id="{26421F45-5AAA-3F4D-85AB-97DE4855A89A}"/>
                </a:ext>
              </a:extLst>
            </p:cNvPr>
            <p:cNvGrpSpPr>
              <a:grpSpLocks noChangeAspect="1"/>
            </p:cNvGrpSpPr>
            <p:nvPr/>
          </p:nvGrpSpPr>
          <p:grpSpPr bwMode="auto">
            <a:xfrm>
              <a:off x="2260453" y="348791"/>
              <a:ext cx="182053" cy="159793"/>
              <a:chOff x="3291" y="834"/>
              <a:chExt cx="229" cy="201"/>
            </a:xfrm>
            <a:solidFill>
              <a:schemeClr val="bg1"/>
            </a:solidFill>
          </p:grpSpPr>
          <p:sp>
            <p:nvSpPr>
              <p:cNvPr id="49" name="Freeform 27">
                <a:extLst>
                  <a:ext uri="{FF2B5EF4-FFF2-40B4-BE49-F238E27FC236}">
                    <a16:creationId xmlns:a16="http://schemas.microsoft.com/office/drawing/2014/main" id="{1BFCB7CB-80C0-D84E-9B81-244AC88C0932}"/>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8">
                <a:extLst>
                  <a:ext uri="{FF2B5EF4-FFF2-40B4-BE49-F238E27FC236}">
                    <a16:creationId xmlns:a16="http://schemas.microsoft.com/office/drawing/2014/main" id="{F61131EB-DA3A-394B-B170-EBA866E45F4E}"/>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9">
                <a:extLst>
                  <a:ext uri="{FF2B5EF4-FFF2-40B4-BE49-F238E27FC236}">
                    <a16:creationId xmlns:a16="http://schemas.microsoft.com/office/drawing/2014/main" id="{31E2734E-50B2-E940-833B-83691965CC62}"/>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0">
                <a:extLst>
                  <a:ext uri="{FF2B5EF4-FFF2-40B4-BE49-F238E27FC236}">
                    <a16:creationId xmlns:a16="http://schemas.microsoft.com/office/drawing/2014/main" id="{A17D056E-6802-DD4A-82DA-D7B6DEF547F1}"/>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1">
                <a:extLst>
                  <a:ext uri="{FF2B5EF4-FFF2-40B4-BE49-F238E27FC236}">
                    <a16:creationId xmlns:a16="http://schemas.microsoft.com/office/drawing/2014/main" id="{16E2D32B-106F-CF47-9435-61A533E5EE7F}"/>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2">
                <a:extLst>
                  <a:ext uri="{FF2B5EF4-FFF2-40B4-BE49-F238E27FC236}">
                    <a16:creationId xmlns:a16="http://schemas.microsoft.com/office/drawing/2014/main" id="{4AC088FC-9E66-DA47-B5DA-25FF10AD60F8}"/>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60" name="Picture 59">
            <a:extLst>
              <a:ext uri="{FF2B5EF4-FFF2-40B4-BE49-F238E27FC236}">
                <a16:creationId xmlns:a16="http://schemas.microsoft.com/office/drawing/2014/main" id="{154DE98D-739F-C946-8443-FF1929498BA6}"/>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grpSp>
        <p:nvGrpSpPr>
          <p:cNvPr id="66" name="Group 260">
            <a:extLst>
              <a:ext uri="{FF2B5EF4-FFF2-40B4-BE49-F238E27FC236}">
                <a16:creationId xmlns:a16="http://schemas.microsoft.com/office/drawing/2014/main" id="{771E3FE5-138D-8949-9709-A715C2CA72E8}"/>
              </a:ext>
            </a:extLst>
          </p:cNvPr>
          <p:cNvGrpSpPr>
            <a:grpSpLocks noChangeAspect="1"/>
          </p:cNvGrpSpPr>
          <p:nvPr/>
        </p:nvGrpSpPr>
        <p:grpSpPr bwMode="auto">
          <a:xfrm>
            <a:off x="5842847" y="1136178"/>
            <a:ext cx="137000" cy="78539"/>
            <a:chOff x="4159" y="2147"/>
            <a:chExt cx="232" cy="133"/>
          </a:xfrm>
          <a:solidFill>
            <a:schemeClr val="bg1"/>
          </a:solidFill>
        </p:grpSpPr>
        <p:sp>
          <p:nvSpPr>
            <p:cNvPr id="67" name="Freeform 261">
              <a:extLst>
                <a:ext uri="{FF2B5EF4-FFF2-40B4-BE49-F238E27FC236}">
                  <a16:creationId xmlns:a16="http://schemas.microsoft.com/office/drawing/2014/main" id="{62FE77F2-6AAE-B549-A974-39389754A7CD}"/>
                </a:ext>
              </a:extLst>
            </p:cNvPr>
            <p:cNvSpPr>
              <a:spLocks/>
            </p:cNvSpPr>
            <p:nvPr/>
          </p:nvSpPr>
          <p:spPr bwMode="auto">
            <a:xfrm>
              <a:off x="4226" y="2250"/>
              <a:ext cx="49" cy="30"/>
            </a:xfrm>
            <a:custGeom>
              <a:avLst/>
              <a:gdLst>
                <a:gd name="T0" fmla="*/ 11 w 79"/>
                <a:gd name="T1" fmla="*/ 36 h 48"/>
                <a:gd name="T2" fmla="*/ 11 w 79"/>
                <a:gd name="T3" fmla="*/ 36 h 48"/>
                <a:gd name="T4" fmla="*/ 24 w 79"/>
                <a:gd name="T5" fmla="*/ 45 h 48"/>
                <a:gd name="T6" fmla="*/ 40 w 79"/>
                <a:gd name="T7" fmla="*/ 48 h 48"/>
                <a:gd name="T8" fmla="*/ 54 w 79"/>
                <a:gd name="T9" fmla="*/ 45 h 48"/>
                <a:gd name="T10" fmla="*/ 66 w 79"/>
                <a:gd name="T11" fmla="*/ 38 h 48"/>
                <a:gd name="T12" fmla="*/ 74 w 79"/>
                <a:gd name="T13" fmla="*/ 28 h 48"/>
                <a:gd name="T14" fmla="*/ 79 w 79"/>
                <a:gd name="T15" fmla="*/ 14 h 48"/>
                <a:gd name="T16" fmla="*/ 0 w 79"/>
                <a:gd name="T17" fmla="*/ 0 h 48"/>
                <a:gd name="T18" fmla="*/ 0 w 79"/>
                <a:gd name="T19" fmla="*/ 8 h 48"/>
                <a:gd name="T20" fmla="*/ 3 w 79"/>
                <a:gd name="T21" fmla="*/ 23 h 48"/>
                <a:gd name="T22" fmla="*/ 11 w 79"/>
                <a:gd name="T23"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48">
                  <a:moveTo>
                    <a:pt x="11" y="36"/>
                  </a:moveTo>
                  <a:lnTo>
                    <a:pt x="11" y="36"/>
                  </a:lnTo>
                  <a:cubicBezTo>
                    <a:pt x="15" y="40"/>
                    <a:pt x="19" y="43"/>
                    <a:pt x="24" y="45"/>
                  </a:cubicBezTo>
                  <a:cubicBezTo>
                    <a:pt x="29" y="47"/>
                    <a:pt x="34" y="48"/>
                    <a:pt x="40" y="48"/>
                  </a:cubicBezTo>
                  <a:cubicBezTo>
                    <a:pt x="45" y="48"/>
                    <a:pt x="49" y="47"/>
                    <a:pt x="54" y="45"/>
                  </a:cubicBezTo>
                  <a:cubicBezTo>
                    <a:pt x="58" y="44"/>
                    <a:pt x="62" y="41"/>
                    <a:pt x="66" y="38"/>
                  </a:cubicBezTo>
                  <a:cubicBezTo>
                    <a:pt x="69" y="35"/>
                    <a:pt x="72" y="32"/>
                    <a:pt x="74" y="28"/>
                  </a:cubicBezTo>
                  <a:cubicBezTo>
                    <a:pt x="77" y="24"/>
                    <a:pt x="78" y="19"/>
                    <a:pt x="79" y="14"/>
                  </a:cubicBezTo>
                  <a:lnTo>
                    <a:pt x="0" y="0"/>
                  </a:lnTo>
                  <a:cubicBezTo>
                    <a:pt x="0" y="3"/>
                    <a:pt x="0" y="5"/>
                    <a:pt x="0" y="8"/>
                  </a:cubicBezTo>
                  <a:cubicBezTo>
                    <a:pt x="0" y="13"/>
                    <a:pt x="1" y="18"/>
                    <a:pt x="3" y="23"/>
                  </a:cubicBezTo>
                  <a:cubicBezTo>
                    <a:pt x="5" y="28"/>
                    <a:pt x="8" y="32"/>
                    <a:pt x="11"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262">
              <a:extLst>
                <a:ext uri="{FF2B5EF4-FFF2-40B4-BE49-F238E27FC236}">
                  <a16:creationId xmlns:a16="http://schemas.microsoft.com/office/drawing/2014/main" id="{4777B349-4C47-5849-9F47-BB0EC4CB1B83}"/>
                </a:ext>
              </a:extLst>
            </p:cNvPr>
            <p:cNvSpPr>
              <a:spLocks/>
            </p:cNvSpPr>
            <p:nvPr/>
          </p:nvSpPr>
          <p:spPr bwMode="auto">
            <a:xfrm>
              <a:off x="4159" y="2154"/>
              <a:ext cx="197" cy="103"/>
            </a:xfrm>
            <a:custGeom>
              <a:avLst/>
              <a:gdLst>
                <a:gd name="T0" fmla="*/ 317 w 317"/>
                <a:gd name="T1" fmla="*/ 166 h 166"/>
                <a:gd name="T2" fmla="*/ 317 w 317"/>
                <a:gd name="T3" fmla="*/ 166 h 166"/>
                <a:gd name="T4" fmla="*/ 317 w 317"/>
                <a:gd name="T5" fmla="*/ 0 h 166"/>
                <a:gd name="T6" fmla="*/ 0 w 317"/>
                <a:gd name="T7" fmla="*/ 56 h 166"/>
                <a:gd name="T8" fmla="*/ 0 w 317"/>
                <a:gd name="T9" fmla="*/ 109 h 166"/>
                <a:gd name="T10" fmla="*/ 2 w 317"/>
                <a:gd name="T11" fmla="*/ 110 h 166"/>
                <a:gd name="T12" fmla="*/ 317 w 317"/>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17" h="166">
                  <a:moveTo>
                    <a:pt x="317" y="166"/>
                  </a:moveTo>
                  <a:lnTo>
                    <a:pt x="317" y="166"/>
                  </a:lnTo>
                  <a:lnTo>
                    <a:pt x="317" y="0"/>
                  </a:lnTo>
                  <a:lnTo>
                    <a:pt x="0" y="56"/>
                  </a:lnTo>
                  <a:lnTo>
                    <a:pt x="0" y="109"/>
                  </a:lnTo>
                  <a:cubicBezTo>
                    <a:pt x="1" y="109"/>
                    <a:pt x="2" y="109"/>
                    <a:pt x="2" y="110"/>
                  </a:cubicBezTo>
                  <a:lnTo>
                    <a:pt x="317"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263">
              <a:extLst>
                <a:ext uri="{FF2B5EF4-FFF2-40B4-BE49-F238E27FC236}">
                  <a16:creationId xmlns:a16="http://schemas.microsoft.com/office/drawing/2014/main" id="{23A4AAF3-31E2-B841-A9DB-287C567CCC3A}"/>
                </a:ext>
              </a:extLst>
            </p:cNvPr>
            <p:cNvSpPr>
              <a:spLocks/>
            </p:cNvSpPr>
            <p:nvPr/>
          </p:nvSpPr>
          <p:spPr bwMode="auto">
            <a:xfrm>
              <a:off x="4372" y="2147"/>
              <a:ext cx="19" cy="116"/>
            </a:xfrm>
            <a:custGeom>
              <a:avLst/>
              <a:gdLst>
                <a:gd name="T0" fmla="*/ 30 w 30"/>
                <a:gd name="T1" fmla="*/ 186 h 186"/>
                <a:gd name="T2" fmla="*/ 30 w 30"/>
                <a:gd name="T3" fmla="*/ 186 h 186"/>
                <a:gd name="T4" fmla="*/ 30 w 30"/>
                <a:gd name="T5" fmla="*/ 0 h 186"/>
                <a:gd name="T6" fmla="*/ 0 w 30"/>
                <a:gd name="T7" fmla="*/ 5 h 186"/>
                <a:gd name="T8" fmla="*/ 0 w 30"/>
                <a:gd name="T9" fmla="*/ 180 h 186"/>
                <a:gd name="T10" fmla="*/ 30 w 30"/>
                <a:gd name="T11" fmla="*/ 186 h 186"/>
              </a:gdLst>
              <a:ahLst/>
              <a:cxnLst>
                <a:cxn ang="0">
                  <a:pos x="T0" y="T1"/>
                </a:cxn>
                <a:cxn ang="0">
                  <a:pos x="T2" y="T3"/>
                </a:cxn>
                <a:cxn ang="0">
                  <a:pos x="T4" y="T5"/>
                </a:cxn>
                <a:cxn ang="0">
                  <a:pos x="T6" y="T7"/>
                </a:cxn>
                <a:cxn ang="0">
                  <a:pos x="T8" y="T9"/>
                </a:cxn>
                <a:cxn ang="0">
                  <a:pos x="T10" y="T11"/>
                </a:cxn>
              </a:cxnLst>
              <a:rect l="0" t="0" r="r" b="b"/>
              <a:pathLst>
                <a:path w="30" h="186">
                  <a:moveTo>
                    <a:pt x="30" y="186"/>
                  </a:moveTo>
                  <a:lnTo>
                    <a:pt x="30" y="186"/>
                  </a:lnTo>
                  <a:lnTo>
                    <a:pt x="30" y="0"/>
                  </a:lnTo>
                  <a:lnTo>
                    <a:pt x="0" y="5"/>
                  </a:lnTo>
                  <a:lnTo>
                    <a:pt x="0" y="180"/>
                  </a:lnTo>
                  <a:lnTo>
                    <a:pt x="30" y="1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0" name="Freeform 264">
              <a:extLst>
                <a:ext uri="{FF2B5EF4-FFF2-40B4-BE49-F238E27FC236}">
                  <a16:creationId xmlns:a16="http://schemas.microsoft.com/office/drawing/2014/main" id="{7F0DFB03-F264-F846-A68B-B046040D060E}"/>
                </a:ext>
              </a:extLst>
            </p:cNvPr>
            <p:cNvSpPr>
              <a:spLocks/>
            </p:cNvSpPr>
            <p:nvPr/>
          </p:nvSpPr>
          <p:spPr bwMode="auto">
            <a:xfrm>
              <a:off x="4356" y="2150"/>
              <a:ext cx="16" cy="109"/>
            </a:xfrm>
            <a:custGeom>
              <a:avLst/>
              <a:gdLst>
                <a:gd name="T0" fmla="*/ 26 w 26"/>
                <a:gd name="T1" fmla="*/ 175 h 175"/>
                <a:gd name="T2" fmla="*/ 26 w 26"/>
                <a:gd name="T3" fmla="*/ 175 h 175"/>
                <a:gd name="T4" fmla="*/ 26 w 26"/>
                <a:gd name="T5" fmla="*/ 0 h 175"/>
                <a:gd name="T6" fmla="*/ 0 w 26"/>
                <a:gd name="T7" fmla="*/ 5 h 175"/>
                <a:gd name="T8" fmla="*/ 0 w 26"/>
                <a:gd name="T9" fmla="*/ 171 h 175"/>
                <a:gd name="T10" fmla="*/ 26 w 26"/>
                <a:gd name="T11" fmla="*/ 175 h 175"/>
              </a:gdLst>
              <a:ahLst/>
              <a:cxnLst>
                <a:cxn ang="0">
                  <a:pos x="T0" y="T1"/>
                </a:cxn>
                <a:cxn ang="0">
                  <a:pos x="T2" y="T3"/>
                </a:cxn>
                <a:cxn ang="0">
                  <a:pos x="T4" y="T5"/>
                </a:cxn>
                <a:cxn ang="0">
                  <a:pos x="T6" y="T7"/>
                </a:cxn>
                <a:cxn ang="0">
                  <a:pos x="T8" y="T9"/>
                </a:cxn>
                <a:cxn ang="0">
                  <a:pos x="T10" y="T11"/>
                </a:cxn>
              </a:cxnLst>
              <a:rect l="0" t="0" r="r" b="b"/>
              <a:pathLst>
                <a:path w="26" h="175">
                  <a:moveTo>
                    <a:pt x="26" y="175"/>
                  </a:moveTo>
                  <a:lnTo>
                    <a:pt x="26" y="175"/>
                  </a:lnTo>
                  <a:lnTo>
                    <a:pt x="26" y="0"/>
                  </a:lnTo>
                  <a:lnTo>
                    <a:pt x="0" y="5"/>
                  </a:lnTo>
                  <a:lnTo>
                    <a:pt x="0" y="171"/>
                  </a:lnTo>
                  <a:lnTo>
                    <a:pt x="26" y="175"/>
                  </a:ln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71" name="Rectangle 70">
            <a:extLst>
              <a:ext uri="{FF2B5EF4-FFF2-40B4-BE49-F238E27FC236}">
                <a16:creationId xmlns:a16="http://schemas.microsoft.com/office/drawing/2014/main" id="{0F325A46-A6AC-F447-B79D-839D262487BB}"/>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 name="TextBox 71">
            <a:extLst>
              <a:ext uri="{FF2B5EF4-FFF2-40B4-BE49-F238E27FC236}">
                <a16:creationId xmlns:a16="http://schemas.microsoft.com/office/drawing/2014/main" id="{E15FE0D6-E8CA-664D-A8D4-B7C920E34E78}"/>
              </a:ext>
            </a:extLst>
          </p:cNvPr>
          <p:cNvSpPr txBox="1"/>
          <p:nvPr/>
        </p:nvSpPr>
        <p:spPr>
          <a:xfrm>
            <a:off x="6053711" y="1000157"/>
            <a:ext cx="1589811" cy="1569212"/>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Marketing</a:t>
            </a:r>
          </a:p>
          <a:p>
            <a:pPr defTabSz="914377">
              <a:lnSpc>
                <a:spcPct val="200000"/>
              </a:lnSpc>
            </a:pPr>
            <a:r>
              <a:rPr lang="en-US" sz="1000">
                <a:cs typeface="Segoe UI Semibold" panose="020B0502040204020203" pitchFamily="34" charset="0"/>
              </a:rPr>
              <a:t>General</a:t>
            </a:r>
          </a:p>
          <a:p>
            <a:pPr defTabSz="914377">
              <a:lnSpc>
                <a:spcPct val="200000"/>
              </a:lnSpc>
            </a:pPr>
            <a:r>
              <a:rPr lang="en-US" sz="1000">
                <a:cs typeface="Segoe UI Semibold" panose="020B0502040204020203" pitchFamily="34" charset="0"/>
              </a:rPr>
              <a:t>Go-to-market</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Public relations</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Budget</a:t>
            </a:r>
            <a:endPar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3" name="TextBox 72">
            <a:extLst>
              <a:ext uri="{FF2B5EF4-FFF2-40B4-BE49-F238E27FC236}">
                <a16:creationId xmlns:a16="http://schemas.microsoft.com/office/drawing/2014/main" id="{6579C0EE-8635-6E4D-8B4F-1DB3CCAA6198}"/>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Adobe Creative Cloud </a:t>
            </a:r>
          </a:p>
        </p:txBody>
      </p:sp>
      <p:grpSp>
        <p:nvGrpSpPr>
          <p:cNvPr id="118" name="Group 260">
            <a:extLst>
              <a:ext uri="{FF2B5EF4-FFF2-40B4-BE49-F238E27FC236}">
                <a16:creationId xmlns:a16="http://schemas.microsoft.com/office/drawing/2014/main" id="{E089FDEE-5813-B846-87E0-8F046C0D330A}"/>
              </a:ext>
            </a:extLst>
          </p:cNvPr>
          <p:cNvGrpSpPr>
            <a:grpSpLocks noChangeAspect="1"/>
          </p:cNvGrpSpPr>
          <p:nvPr/>
        </p:nvGrpSpPr>
        <p:grpSpPr bwMode="auto">
          <a:xfrm>
            <a:off x="5842847" y="1136178"/>
            <a:ext cx="137000" cy="78539"/>
            <a:chOff x="4159" y="2147"/>
            <a:chExt cx="232" cy="133"/>
          </a:xfrm>
          <a:solidFill>
            <a:schemeClr val="bg1"/>
          </a:solidFill>
        </p:grpSpPr>
        <p:sp>
          <p:nvSpPr>
            <p:cNvPr id="121" name="Freeform 261">
              <a:extLst>
                <a:ext uri="{FF2B5EF4-FFF2-40B4-BE49-F238E27FC236}">
                  <a16:creationId xmlns:a16="http://schemas.microsoft.com/office/drawing/2014/main" id="{9FB5208A-5410-0348-8C75-64C92C7AE36F}"/>
                </a:ext>
              </a:extLst>
            </p:cNvPr>
            <p:cNvSpPr>
              <a:spLocks/>
            </p:cNvSpPr>
            <p:nvPr/>
          </p:nvSpPr>
          <p:spPr bwMode="auto">
            <a:xfrm>
              <a:off x="4226" y="2250"/>
              <a:ext cx="49" cy="30"/>
            </a:xfrm>
            <a:custGeom>
              <a:avLst/>
              <a:gdLst>
                <a:gd name="T0" fmla="*/ 11 w 79"/>
                <a:gd name="T1" fmla="*/ 36 h 48"/>
                <a:gd name="T2" fmla="*/ 11 w 79"/>
                <a:gd name="T3" fmla="*/ 36 h 48"/>
                <a:gd name="T4" fmla="*/ 24 w 79"/>
                <a:gd name="T5" fmla="*/ 45 h 48"/>
                <a:gd name="T6" fmla="*/ 40 w 79"/>
                <a:gd name="T7" fmla="*/ 48 h 48"/>
                <a:gd name="T8" fmla="*/ 54 w 79"/>
                <a:gd name="T9" fmla="*/ 45 h 48"/>
                <a:gd name="T10" fmla="*/ 66 w 79"/>
                <a:gd name="T11" fmla="*/ 38 h 48"/>
                <a:gd name="T12" fmla="*/ 74 w 79"/>
                <a:gd name="T13" fmla="*/ 28 h 48"/>
                <a:gd name="T14" fmla="*/ 79 w 79"/>
                <a:gd name="T15" fmla="*/ 14 h 48"/>
                <a:gd name="T16" fmla="*/ 0 w 79"/>
                <a:gd name="T17" fmla="*/ 0 h 48"/>
                <a:gd name="T18" fmla="*/ 0 w 79"/>
                <a:gd name="T19" fmla="*/ 8 h 48"/>
                <a:gd name="T20" fmla="*/ 3 w 79"/>
                <a:gd name="T21" fmla="*/ 23 h 48"/>
                <a:gd name="T22" fmla="*/ 11 w 79"/>
                <a:gd name="T23"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48">
                  <a:moveTo>
                    <a:pt x="11" y="36"/>
                  </a:moveTo>
                  <a:lnTo>
                    <a:pt x="11" y="36"/>
                  </a:lnTo>
                  <a:cubicBezTo>
                    <a:pt x="15" y="40"/>
                    <a:pt x="19" y="43"/>
                    <a:pt x="24" y="45"/>
                  </a:cubicBezTo>
                  <a:cubicBezTo>
                    <a:pt x="29" y="47"/>
                    <a:pt x="34" y="48"/>
                    <a:pt x="40" y="48"/>
                  </a:cubicBezTo>
                  <a:cubicBezTo>
                    <a:pt x="45" y="48"/>
                    <a:pt x="49" y="47"/>
                    <a:pt x="54" y="45"/>
                  </a:cubicBezTo>
                  <a:cubicBezTo>
                    <a:pt x="58" y="44"/>
                    <a:pt x="62" y="41"/>
                    <a:pt x="66" y="38"/>
                  </a:cubicBezTo>
                  <a:cubicBezTo>
                    <a:pt x="69" y="35"/>
                    <a:pt x="72" y="32"/>
                    <a:pt x="74" y="28"/>
                  </a:cubicBezTo>
                  <a:cubicBezTo>
                    <a:pt x="77" y="24"/>
                    <a:pt x="78" y="19"/>
                    <a:pt x="79" y="14"/>
                  </a:cubicBezTo>
                  <a:lnTo>
                    <a:pt x="0" y="0"/>
                  </a:lnTo>
                  <a:cubicBezTo>
                    <a:pt x="0" y="3"/>
                    <a:pt x="0" y="5"/>
                    <a:pt x="0" y="8"/>
                  </a:cubicBezTo>
                  <a:cubicBezTo>
                    <a:pt x="0" y="13"/>
                    <a:pt x="1" y="18"/>
                    <a:pt x="3" y="23"/>
                  </a:cubicBezTo>
                  <a:cubicBezTo>
                    <a:pt x="5" y="28"/>
                    <a:pt x="8" y="32"/>
                    <a:pt x="11"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2" name="Freeform 262">
              <a:extLst>
                <a:ext uri="{FF2B5EF4-FFF2-40B4-BE49-F238E27FC236}">
                  <a16:creationId xmlns:a16="http://schemas.microsoft.com/office/drawing/2014/main" id="{A00033B8-09E3-8E49-A26B-726E5A9FC1CB}"/>
                </a:ext>
              </a:extLst>
            </p:cNvPr>
            <p:cNvSpPr>
              <a:spLocks/>
            </p:cNvSpPr>
            <p:nvPr/>
          </p:nvSpPr>
          <p:spPr bwMode="auto">
            <a:xfrm>
              <a:off x="4159" y="2154"/>
              <a:ext cx="197" cy="103"/>
            </a:xfrm>
            <a:custGeom>
              <a:avLst/>
              <a:gdLst>
                <a:gd name="T0" fmla="*/ 317 w 317"/>
                <a:gd name="T1" fmla="*/ 166 h 166"/>
                <a:gd name="T2" fmla="*/ 317 w 317"/>
                <a:gd name="T3" fmla="*/ 166 h 166"/>
                <a:gd name="T4" fmla="*/ 317 w 317"/>
                <a:gd name="T5" fmla="*/ 0 h 166"/>
                <a:gd name="T6" fmla="*/ 0 w 317"/>
                <a:gd name="T7" fmla="*/ 56 h 166"/>
                <a:gd name="T8" fmla="*/ 0 w 317"/>
                <a:gd name="T9" fmla="*/ 109 h 166"/>
                <a:gd name="T10" fmla="*/ 2 w 317"/>
                <a:gd name="T11" fmla="*/ 110 h 166"/>
                <a:gd name="T12" fmla="*/ 317 w 317"/>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17" h="166">
                  <a:moveTo>
                    <a:pt x="317" y="166"/>
                  </a:moveTo>
                  <a:lnTo>
                    <a:pt x="317" y="166"/>
                  </a:lnTo>
                  <a:lnTo>
                    <a:pt x="317" y="0"/>
                  </a:lnTo>
                  <a:lnTo>
                    <a:pt x="0" y="56"/>
                  </a:lnTo>
                  <a:lnTo>
                    <a:pt x="0" y="109"/>
                  </a:lnTo>
                  <a:cubicBezTo>
                    <a:pt x="1" y="109"/>
                    <a:pt x="2" y="109"/>
                    <a:pt x="2" y="110"/>
                  </a:cubicBezTo>
                  <a:lnTo>
                    <a:pt x="317"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3" name="Freeform 263">
              <a:extLst>
                <a:ext uri="{FF2B5EF4-FFF2-40B4-BE49-F238E27FC236}">
                  <a16:creationId xmlns:a16="http://schemas.microsoft.com/office/drawing/2014/main" id="{CB372102-132E-6440-A3DE-4BC20DA4040E}"/>
                </a:ext>
              </a:extLst>
            </p:cNvPr>
            <p:cNvSpPr>
              <a:spLocks/>
            </p:cNvSpPr>
            <p:nvPr/>
          </p:nvSpPr>
          <p:spPr bwMode="auto">
            <a:xfrm>
              <a:off x="4372" y="2147"/>
              <a:ext cx="19" cy="116"/>
            </a:xfrm>
            <a:custGeom>
              <a:avLst/>
              <a:gdLst>
                <a:gd name="T0" fmla="*/ 30 w 30"/>
                <a:gd name="T1" fmla="*/ 186 h 186"/>
                <a:gd name="T2" fmla="*/ 30 w 30"/>
                <a:gd name="T3" fmla="*/ 186 h 186"/>
                <a:gd name="T4" fmla="*/ 30 w 30"/>
                <a:gd name="T5" fmla="*/ 0 h 186"/>
                <a:gd name="T6" fmla="*/ 0 w 30"/>
                <a:gd name="T7" fmla="*/ 5 h 186"/>
                <a:gd name="T8" fmla="*/ 0 w 30"/>
                <a:gd name="T9" fmla="*/ 180 h 186"/>
                <a:gd name="T10" fmla="*/ 30 w 30"/>
                <a:gd name="T11" fmla="*/ 186 h 186"/>
              </a:gdLst>
              <a:ahLst/>
              <a:cxnLst>
                <a:cxn ang="0">
                  <a:pos x="T0" y="T1"/>
                </a:cxn>
                <a:cxn ang="0">
                  <a:pos x="T2" y="T3"/>
                </a:cxn>
                <a:cxn ang="0">
                  <a:pos x="T4" y="T5"/>
                </a:cxn>
                <a:cxn ang="0">
                  <a:pos x="T6" y="T7"/>
                </a:cxn>
                <a:cxn ang="0">
                  <a:pos x="T8" y="T9"/>
                </a:cxn>
                <a:cxn ang="0">
                  <a:pos x="T10" y="T11"/>
                </a:cxn>
              </a:cxnLst>
              <a:rect l="0" t="0" r="r" b="b"/>
              <a:pathLst>
                <a:path w="30" h="186">
                  <a:moveTo>
                    <a:pt x="30" y="186"/>
                  </a:moveTo>
                  <a:lnTo>
                    <a:pt x="30" y="186"/>
                  </a:lnTo>
                  <a:lnTo>
                    <a:pt x="30" y="0"/>
                  </a:lnTo>
                  <a:lnTo>
                    <a:pt x="0" y="5"/>
                  </a:lnTo>
                  <a:lnTo>
                    <a:pt x="0" y="180"/>
                  </a:lnTo>
                  <a:lnTo>
                    <a:pt x="30" y="1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24" name="Freeform 264">
              <a:extLst>
                <a:ext uri="{FF2B5EF4-FFF2-40B4-BE49-F238E27FC236}">
                  <a16:creationId xmlns:a16="http://schemas.microsoft.com/office/drawing/2014/main" id="{A878989C-60CB-0340-982A-B36A156E965F}"/>
                </a:ext>
              </a:extLst>
            </p:cNvPr>
            <p:cNvSpPr>
              <a:spLocks/>
            </p:cNvSpPr>
            <p:nvPr/>
          </p:nvSpPr>
          <p:spPr bwMode="auto">
            <a:xfrm>
              <a:off x="4356" y="2150"/>
              <a:ext cx="16" cy="109"/>
            </a:xfrm>
            <a:custGeom>
              <a:avLst/>
              <a:gdLst>
                <a:gd name="T0" fmla="*/ 26 w 26"/>
                <a:gd name="T1" fmla="*/ 175 h 175"/>
                <a:gd name="T2" fmla="*/ 26 w 26"/>
                <a:gd name="T3" fmla="*/ 175 h 175"/>
                <a:gd name="T4" fmla="*/ 26 w 26"/>
                <a:gd name="T5" fmla="*/ 0 h 175"/>
                <a:gd name="T6" fmla="*/ 0 w 26"/>
                <a:gd name="T7" fmla="*/ 5 h 175"/>
                <a:gd name="T8" fmla="*/ 0 w 26"/>
                <a:gd name="T9" fmla="*/ 171 h 175"/>
                <a:gd name="T10" fmla="*/ 26 w 26"/>
                <a:gd name="T11" fmla="*/ 175 h 175"/>
              </a:gdLst>
              <a:ahLst/>
              <a:cxnLst>
                <a:cxn ang="0">
                  <a:pos x="T0" y="T1"/>
                </a:cxn>
                <a:cxn ang="0">
                  <a:pos x="T2" y="T3"/>
                </a:cxn>
                <a:cxn ang="0">
                  <a:pos x="T4" y="T5"/>
                </a:cxn>
                <a:cxn ang="0">
                  <a:pos x="T6" y="T7"/>
                </a:cxn>
                <a:cxn ang="0">
                  <a:pos x="T8" y="T9"/>
                </a:cxn>
                <a:cxn ang="0">
                  <a:pos x="T10" y="T11"/>
                </a:cxn>
              </a:cxnLst>
              <a:rect l="0" t="0" r="r" b="b"/>
              <a:pathLst>
                <a:path w="26" h="175">
                  <a:moveTo>
                    <a:pt x="26" y="175"/>
                  </a:moveTo>
                  <a:lnTo>
                    <a:pt x="26" y="175"/>
                  </a:lnTo>
                  <a:lnTo>
                    <a:pt x="26" y="0"/>
                  </a:lnTo>
                  <a:lnTo>
                    <a:pt x="0" y="5"/>
                  </a:lnTo>
                  <a:lnTo>
                    <a:pt x="0" y="171"/>
                  </a:lnTo>
                  <a:lnTo>
                    <a:pt x="26" y="175"/>
                  </a:ln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2A7A556D-B8F3-484B-910E-59A88AA07FC5}"/>
              </a:ext>
            </a:extLst>
          </p:cNvPr>
          <p:cNvGrpSpPr/>
          <p:nvPr/>
        </p:nvGrpSpPr>
        <p:grpSpPr>
          <a:xfrm>
            <a:off x="7919636" y="1781802"/>
            <a:ext cx="3996250" cy="1917042"/>
            <a:chOff x="7919636" y="1781802"/>
            <a:chExt cx="3996250" cy="1917042"/>
          </a:xfrm>
        </p:grpSpPr>
        <p:pic>
          <p:nvPicPr>
            <p:cNvPr id="5" name="Picture 4">
              <a:extLst>
                <a:ext uri="{FF2B5EF4-FFF2-40B4-BE49-F238E27FC236}">
                  <a16:creationId xmlns:a16="http://schemas.microsoft.com/office/drawing/2014/main" id="{4DC258A3-920A-D24B-B55C-47A91BD5C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85" name="Rounded Rectangle 81">
              <a:extLst>
                <a:ext uri="{FF2B5EF4-FFF2-40B4-BE49-F238E27FC236}">
                  <a16:creationId xmlns:a16="http://schemas.microsoft.com/office/drawing/2014/main" id="{95E23960-958D-DA49-B06B-BD2042D0A237}"/>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6" name="Graphic 85">
              <a:extLst>
                <a:ext uri="{FF2B5EF4-FFF2-40B4-BE49-F238E27FC236}">
                  <a16:creationId xmlns:a16="http://schemas.microsoft.com/office/drawing/2014/main" id="{9472CB82-84B5-3943-AEC2-425086A7F2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6600" y="2488866"/>
              <a:ext cx="541547" cy="541547"/>
            </a:xfrm>
            <a:prstGeom prst="rect">
              <a:avLst/>
            </a:prstGeom>
          </p:spPr>
        </p:pic>
        <p:sp>
          <p:nvSpPr>
            <p:cNvPr id="87" name="Rounded Rectangle 82">
              <a:extLst>
                <a:ext uri="{FF2B5EF4-FFF2-40B4-BE49-F238E27FC236}">
                  <a16:creationId xmlns:a16="http://schemas.microsoft.com/office/drawing/2014/main" id="{C70F9ABC-87C2-0B4E-8B05-79C695BDC016}"/>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8" name="Graphic 87">
              <a:extLst>
                <a:ext uri="{FF2B5EF4-FFF2-40B4-BE49-F238E27FC236}">
                  <a16:creationId xmlns:a16="http://schemas.microsoft.com/office/drawing/2014/main" id="{C3BFA9DF-CD15-B941-928D-36E4D3B978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11122" y="2484121"/>
              <a:ext cx="538583" cy="538583"/>
            </a:xfrm>
            <a:prstGeom prst="rect">
              <a:avLst/>
            </a:prstGeom>
          </p:spPr>
        </p:pic>
        <p:sp>
          <p:nvSpPr>
            <p:cNvPr id="89" name="TextBox 88">
              <a:extLst>
                <a:ext uri="{FF2B5EF4-FFF2-40B4-BE49-F238E27FC236}">
                  <a16:creationId xmlns:a16="http://schemas.microsoft.com/office/drawing/2014/main" id="{489405F8-7038-614D-BEE5-5230AEC42AF8}"/>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Planner</a:t>
              </a:r>
            </a:p>
          </p:txBody>
        </p:sp>
        <p:sp>
          <p:nvSpPr>
            <p:cNvPr id="95" name="TextBox 94">
              <a:extLst>
                <a:ext uri="{FF2B5EF4-FFF2-40B4-BE49-F238E27FC236}">
                  <a16:creationId xmlns:a16="http://schemas.microsoft.com/office/drawing/2014/main" id="{6BB9B9E6-A417-FB44-8FC5-ABE5AE59AC37}"/>
                </a:ext>
              </a:extLst>
            </p:cNvPr>
            <p:cNvSpPr txBox="1"/>
            <p:nvPr/>
          </p:nvSpPr>
          <p:spPr>
            <a:xfrm>
              <a:off x="9315659" y="3031526"/>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Excel</a:t>
              </a:r>
            </a:p>
          </p:txBody>
        </p:sp>
        <p:sp>
          <p:nvSpPr>
            <p:cNvPr id="96" name="Rounded Rectangle 79">
              <a:extLst>
                <a:ext uri="{FF2B5EF4-FFF2-40B4-BE49-F238E27FC236}">
                  <a16:creationId xmlns:a16="http://schemas.microsoft.com/office/drawing/2014/main" id="{F4F99E7B-DDA6-6F43-B6E8-C991FB081142}"/>
                </a:ext>
              </a:extLst>
            </p:cNvPr>
            <p:cNvSpPr/>
            <p:nvPr/>
          </p:nvSpPr>
          <p:spPr bwMode="auto">
            <a:xfrm>
              <a:off x="10439070" y="2539529"/>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7" name="Graphic 96">
              <a:extLst>
                <a:ext uri="{FF2B5EF4-FFF2-40B4-BE49-F238E27FC236}">
                  <a16:creationId xmlns:a16="http://schemas.microsoft.com/office/drawing/2014/main" id="{7F74BE2E-CD38-E34E-BD96-6E3D0C5E00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66742" y="2481157"/>
              <a:ext cx="541547" cy="541547"/>
            </a:xfrm>
            <a:prstGeom prst="rect">
              <a:avLst/>
            </a:prstGeom>
          </p:spPr>
        </p:pic>
        <p:sp>
          <p:nvSpPr>
            <p:cNvPr id="98" name="TextBox 97">
              <a:extLst>
                <a:ext uri="{FF2B5EF4-FFF2-40B4-BE49-F238E27FC236}">
                  <a16:creationId xmlns:a16="http://schemas.microsoft.com/office/drawing/2014/main" id="{4439F30B-A37A-C947-A04A-F5196A4CA9C5}"/>
                </a:ext>
              </a:extLst>
            </p:cNvPr>
            <p:cNvSpPr txBox="1"/>
            <p:nvPr/>
          </p:nvSpPr>
          <p:spPr>
            <a:xfrm>
              <a:off x="10441668" y="3028562"/>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Word</a:t>
              </a:r>
            </a:p>
          </p:txBody>
        </p:sp>
        <p:sp>
          <p:nvSpPr>
            <p:cNvPr id="99" name="TextBox 98">
              <a:extLst>
                <a:ext uri="{FF2B5EF4-FFF2-40B4-BE49-F238E27FC236}">
                  <a16:creationId xmlns:a16="http://schemas.microsoft.com/office/drawing/2014/main" id="{53D49ACC-8249-CD46-AA34-A376B563AF70}"/>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Creative Cloud</a:t>
              </a:r>
            </a:p>
          </p:txBody>
        </p:sp>
        <p:sp>
          <p:nvSpPr>
            <p:cNvPr id="100" name="Rounded Rectangle 81">
              <a:extLst>
                <a:ext uri="{FF2B5EF4-FFF2-40B4-BE49-F238E27FC236}">
                  <a16:creationId xmlns:a16="http://schemas.microsoft.com/office/drawing/2014/main" id="{A9B3C249-E857-B04F-A7CF-9B1756C37143}"/>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1" name="Picture 100">
              <a:extLst>
                <a:ext uri="{FF2B5EF4-FFF2-40B4-BE49-F238E27FC236}">
                  <a16:creationId xmlns:a16="http://schemas.microsoft.com/office/drawing/2014/main" id="{76D7C97B-E3B9-1741-906A-BE0DF91A7839}"/>
                </a:ext>
              </a:extLst>
            </p:cNvPr>
            <p:cNvPicPr>
              <a:picLocks noChangeAspect="1"/>
            </p:cNvPicPr>
            <p:nvPr/>
          </p:nvPicPr>
          <p:blipFill rotWithShape="1">
            <a:blip r:embed="rId11"/>
            <a:srcRect l="33593" t="4549" r="33432" b="5971"/>
            <a:stretch/>
          </p:blipFill>
          <p:spPr>
            <a:xfrm>
              <a:off x="8780957" y="2645162"/>
              <a:ext cx="267294" cy="226669"/>
            </a:xfrm>
            <a:prstGeom prst="rect">
              <a:avLst/>
            </a:prstGeom>
            <a:solidFill>
              <a:schemeClr val="bg1"/>
            </a:solidFill>
          </p:spPr>
        </p:pic>
        <p:grpSp>
          <p:nvGrpSpPr>
            <p:cNvPr id="102" name="Group 101">
              <a:extLst>
                <a:ext uri="{FF2B5EF4-FFF2-40B4-BE49-F238E27FC236}">
                  <a16:creationId xmlns:a16="http://schemas.microsoft.com/office/drawing/2014/main" id="{91E8C816-3419-9543-AD5E-A3E627EC62FD}"/>
                </a:ext>
              </a:extLst>
            </p:cNvPr>
            <p:cNvGrpSpPr/>
            <p:nvPr/>
          </p:nvGrpSpPr>
          <p:grpSpPr>
            <a:xfrm>
              <a:off x="9869768" y="2541011"/>
              <a:ext cx="424804" cy="424804"/>
              <a:chOff x="7466406" y="5694787"/>
              <a:chExt cx="424804" cy="424804"/>
            </a:xfrm>
          </p:grpSpPr>
          <p:sp>
            <p:nvSpPr>
              <p:cNvPr id="104" name="Rounded Rectangle 103">
                <a:extLst>
                  <a:ext uri="{FF2B5EF4-FFF2-40B4-BE49-F238E27FC236}">
                    <a16:creationId xmlns:a16="http://schemas.microsoft.com/office/drawing/2014/main" id="{196C717B-0705-A643-8085-6114380BA281}"/>
                  </a:ext>
                </a:extLst>
              </p:cNvPr>
              <p:cNvSpPr/>
              <p:nvPr/>
            </p:nvSpPr>
            <p:spPr bwMode="auto">
              <a:xfrm>
                <a:off x="7466406" y="5694787"/>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05" name="Picture 8" descr="See the source image">
                <a:extLst>
                  <a:ext uri="{FF2B5EF4-FFF2-40B4-BE49-F238E27FC236}">
                    <a16:creationId xmlns:a16="http://schemas.microsoft.com/office/drawing/2014/main" id="{47C802D4-CC47-2442-ADD3-CB3F32F0E4C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 t="2" r="82462" b="-3989"/>
              <a:stretch/>
            </p:blipFill>
            <p:spPr bwMode="auto">
              <a:xfrm>
                <a:off x="7512065" y="5765257"/>
                <a:ext cx="360428" cy="283863"/>
              </a:xfrm>
              <a:prstGeom prst="rect">
                <a:avLst/>
              </a:prstGeom>
              <a:effectLst/>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8F4C8962-5652-1147-B351-B4ED2C0EC665}"/>
                </a:ext>
              </a:extLst>
            </p:cNvPr>
            <p:cNvSpPr txBox="1"/>
            <p:nvPr/>
          </p:nvSpPr>
          <p:spPr>
            <a:xfrm>
              <a:off x="9827524" y="3036285"/>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SurveyMonkey</a:t>
              </a:r>
            </a:p>
          </p:txBody>
        </p:sp>
      </p:grpSp>
      <p:pic>
        <p:nvPicPr>
          <p:cNvPr id="111" name="Picture 110">
            <a:extLst>
              <a:ext uri="{FF2B5EF4-FFF2-40B4-BE49-F238E27FC236}">
                <a16:creationId xmlns:a16="http://schemas.microsoft.com/office/drawing/2014/main" id="{CBAD5B60-FC21-BF4E-8FB9-685FD9DF6A4E}"/>
              </a:ext>
            </a:extLst>
          </p:cNvPr>
          <p:cNvPicPr>
            <a:picLocks noChangeAspect="1"/>
          </p:cNvPicPr>
          <p:nvPr/>
        </p:nvPicPr>
        <p:blipFill rotWithShape="1">
          <a:blip r:embed="rId11"/>
          <a:srcRect l="33593" t="4549" r="33432" b="5971"/>
          <a:stretch/>
        </p:blipFill>
        <p:spPr>
          <a:xfrm>
            <a:off x="8780957" y="2645162"/>
            <a:ext cx="267294" cy="226669"/>
          </a:xfrm>
          <a:prstGeom prst="rect">
            <a:avLst/>
          </a:prstGeom>
          <a:solidFill>
            <a:schemeClr val="bg1"/>
          </a:solidFill>
        </p:spPr>
      </p:pic>
      <p:pic>
        <p:nvPicPr>
          <p:cNvPr id="13" name="Picture 12">
            <a:extLst>
              <a:ext uri="{FF2B5EF4-FFF2-40B4-BE49-F238E27FC236}">
                <a16:creationId xmlns:a16="http://schemas.microsoft.com/office/drawing/2014/main" id="{2784F917-F6F3-AF4B-8BBF-C147DDC270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grpSp>
        <p:nvGrpSpPr>
          <p:cNvPr id="77" name="Group 76">
            <a:extLst>
              <a:ext uri="{FF2B5EF4-FFF2-40B4-BE49-F238E27FC236}">
                <a16:creationId xmlns:a16="http://schemas.microsoft.com/office/drawing/2014/main" id="{1DFD3410-4041-4634-9B94-1785C8B39169}"/>
              </a:ext>
            </a:extLst>
          </p:cNvPr>
          <p:cNvGrpSpPr/>
          <p:nvPr/>
        </p:nvGrpSpPr>
        <p:grpSpPr>
          <a:xfrm>
            <a:off x="11632191" y="356317"/>
            <a:ext cx="371758" cy="371756"/>
            <a:chOff x="3028634" y="1877895"/>
            <a:chExt cx="984571" cy="984569"/>
          </a:xfrm>
        </p:grpSpPr>
        <p:sp>
          <p:nvSpPr>
            <p:cNvPr id="78" name="Oval 77">
              <a:extLst>
                <a:ext uri="{FF2B5EF4-FFF2-40B4-BE49-F238E27FC236}">
                  <a16:creationId xmlns:a16="http://schemas.microsoft.com/office/drawing/2014/main" id="{36D05ED1-084E-477C-849E-2E0A4B532A8B}"/>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4D60C63F-0573-4563-B6F0-D11F2FC5176E}"/>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7" name="Group 106">
            <a:extLst>
              <a:ext uri="{FF2B5EF4-FFF2-40B4-BE49-F238E27FC236}">
                <a16:creationId xmlns:a16="http://schemas.microsoft.com/office/drawing/2014/main" id="{9BB00028-E246-DD4B-B316-DBF39684C456}"/>
              </a:ext>
            </a:extLst>
          </p:cNvPr>
          <p:cNvGrpSpPr/>
          <p:nvPr/>
        </p:nvGrpSpPr>
        <p:grpSpPr>
          <a:xfrm>
            <a:off x="8728888" y="2578881"/>
            <a:ext cx="371758" cy="371756"/>
            <a:chOff x="3028634" y="1877895"/>
            <a:chExt cx="984571" cy="984569"/>
          </a:xfrm>
        </p:grpSpPr>
        <p:sp>
          <p:nvSpPr>
            <p:cNvPr id="108" name="Oval 107">
              <a:extLst>
                <a:ext uri="{FF2B5EF4-FFF2-40B4-BE49-F238E27FC236}">
                  <a16:creationId xmlns:a16="http://schemas.microsoft.com/office/drawing/2014/main" id="{23AFFE79-4BDC-144C-85E7-4DA96EE8424F}"/>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0ACC2304-CC97-634A-A49C-319FC5B66201}"/>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4" name="Group 260">
            <a:extLst>
              <a:ext uri="{FF2B5EF4-FFF2-40B4-BE49-F238E27FC236}">
                <a16:creationId xmlns:a16="http://schemas.microsoft.com/office/drawing/2014/main" id="{C8E29AE3-7A38-1741-A3B4-80313BDBB438}"/>
              </a:ext>
            </a:extLst>
          </p:cNvPr>
          <p:cNvGrpSpPr>
            <a:grpSpLocks noChangeAspect="1"/>
          </p:cNvGrpSpPr>
          <p:nvPr/>
        </p:nvGrpSpPr>
        <p:grpSpPr bwMode="auto">
          <a:xfrm>
            <a:off x="8423888" y="496548"/>
            <a:ext cx="137000" cy="78539"/>
            <a:chOff x="4159" y="2147"/>
            <a:chExt cx="232" cy="133"/>
          </a:xfrm>
          <a:solidFill>
            <a:schemeClr val="bg1"/>
          </a:solidFill>
        </p:grpSpPr>
        <p:sp>
          <p:nvSpPr>
            <p:cNvPr id="75" name="Freeform 261">
              <a:extLst>
                <a:ext uri="{FF2B5EF4-FFF2-40B4-BE49-F238E27FC236}">
                  <a16:creationId xmlns:a16="http://schemas.microsoft.com/office/drawing/2014/main" id="{4994C7F0-E0D1-9E4F-BDF3-BDDCDAE9982A}"/>
                </a:ext>
              </a:extLst>
            </p:cNvPr>
            <p:cNvSpPr>
              <a:spLocks/>
            </p:cNvSpPr>
            <p:nvPr/>
          </p:nvSpPr>
          <p:spPr bwMode="auto">
            <a:xfrm>
              <a:off x="4226" y="2250"/>
              <a:ext cx="49" cy="30"/>
            </a:xfrm>
            <a:custGeom>
              <a:avLst/>
              <a:gdLst>
                <a:gd name="T0" fmla="*/ 11 w 79"/>
                <a:gd name="T1" fmla="*/ 36 h 48"/>
                <a:gd name="T2" fmla="*/ 11 w 79"/>
                <a:gd name="T3" fmla="*/ 36 h 48"/>
                <a:gd name="T4" fmla="*/ 24 w 79"/>
                <a:gd name="T5" fmla="*/ 45 h 48"/>
                <a:gd name="T6" fmla="*/ 40 w 79"/>
                <a:gd name="T7" fmla="*/ 48 h 48"/>
                <a:gd name="T8" fmla="*/ 54 w 79"/>
                <a:gd name="T9" fmla="*/ 45 h 48"/>
                <a:gd name="T10" fmla="*/ 66 w 79"/>
                <a:gd name="T11" fmla="*/ 38 h 48"/>
                <a:gd name="T12" fmla="*/ 74 w 79"/>
                <a:gd name="T13" fmla="*/ 28 h 48"/>
                <a:gd name="T14" fmla="*/ 79 w 79"/>
                <a:gd name="T15" fmla="*/ 14 h 48"/>
                <a:gd name="T16" fmla="*/ 0 w 79"/>
                <a:gd name="T17" fmla="*/ 0 h 48"/>
                <a:gd name="T18" fmla="*/ 0 w 79"/>
                <a:gd name="T19" fmla="*/ 8 h 48"/>
                <a:gd name="T20" fmla="*/ 3 w 79"/>
                <a:gd name="T21" fmla="*/ 23 h 48"/>
                <a:gd name="T22" fmla="*/ 11 w 79"/>
                <a:gd name="T23"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48">
                  <a:moveTo>
                    <a:pt x="11" y="36"/>
                  </a:moveTo>
                  <a:lnTo>
                    <a:pt x="11" y="36"/>
                  </a:lnTo>
                  <a:cubicBezTo>
                    <a:pt x="15" y="40"/>
                    <a:pt x="19" y="43"/>
                    <a:pt x="24" y="45"/>
                  </a:cubicBezTo>
                  <a:cubicBezTo>
                    <a:pt x="29" y="47"/>
                    <a:pt x="34" y="48"/>
                    <a:pt x="40" y="48"/>
                  </a:cubicBezTo>
                  <a:cubicBezTo>
                    <a:pt x="45" y="48"/>
                    <a:pt x="49" y="47"/>
                    <a:pt x="54" y="45"/>
                  </a:cubicBezTo>
                  <a:cubicBezTo>
                    <a:pt x="58" y="44"/>
                    <a:pt x="62" y="41"/>
                    <a:pt x="66" y="38"/>
                  </a:cubicBezTo>
                  <a:cubicBezTo>
                    <a:pt x="69" y="35"/>
                    <a:pt x="72" y="32"/>
                    <a:pt x="74" y="28"/>
                  </a:cubicBezTo>
                  <a:cubicBezTo>
                    <a:pt x="77" y="24"/>
                    <a:pt x="78" y="19"/>
                    <a:pt x="79" y="14"/>
                  </a:cubicBezTo>
                  <a:lnTo>
                    <a:pt x="0" y="0"/>
                  </a:lnTo>
                  <a:cubicBezTo>
                    <a:pt x="0" y="3"/>
                    <a:pt x="0" y="5"/>
                    <a:pt x="0" y="8"/>
                  </a:cubicBezTo>
                  <a:cubicBezTo>
                    <a:pt x="0" y="13"/>
                    <a:pt x="1" y="18"/>
                    <a:pt x="3" y="23"/>
                  </a:cubicBezTo>
                  <a:cubicBezTo>
                    <a:pt x="5" y="28"/>
                    <a:pt x="8" y="32"/>
                    <a:pt x="11"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0" name="Freeform 262">
              <a:extLst>
                <a:ext uri="{FF2B5EF4-FFF2-40B4-BE49-F238E27FC236}">
                  <a16:creationId xmlns:a16="http://schemas.microsoft.com/office/drawing/2014/main" id="{D1FF6B20-875F-A041-9FDC-8A34196AA26C}"/>
                </a:ext>
              </a:extLst>
            </p:cNvPr>
            <p:cNvSpPr>
              <a:spLocks/>
            </p:cNvSpPr>
            <p:nvPr/>
          </p:nvSpPr>
          <p:spPr bwMode="auto">
            <a:xfrm>
              <a:off x="4159" y="2154"/>
              <a:ext cx="197" cy="103"/>
            </a:xfrm>
            <a:custGeom>
              <a:avLst/>
              <a:gdLst>
                <a:gd name="T0" fmla="*/ 317 w 317"/>
                <a:gd name="T1" fmla="*/ 166 h 166"/>
                <a:gd name="T2" fmla="*/ 317 w 317"/>
                <a:gd name="T3" fmla="*/ 166 h 166"/>
                <a:gd name="T4" fmla="*/ 317 w 317"/>
                <a:gd name="T5" fmla="*/ 0 h 166"/>
                <a:gd name="T6" fmla="*/ 0 w 317"/>
                <a:gd name="T7" fmla="*/ 56 h 166"/>
                <a:gd name="T8" fmla="*/ 0 w 317"/>
                <a:gd name="T9" fmla="*/ 109 h 166"/>
                <a:gd name="T10" fmla="*/ 2 w 317"/>
                <a:gd name="T11" fmla="*/ 110 h 166"/>
                <a:gd name="T12" fmla="*/ 317 w 317"/>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317" h="166">
                  <a:moveTo>
                    <a:pt x="317" y="166"/>
                  </a:moveTo>
                  <a:lnTo>
                    <a:pt x="317" y="166"/>
                  </a:lnTo>
                  <a:lnTo>
                    <a:pt x="317" y="0"/>
                  </a:lnTo>
                  <a:lnTo>
                    <a:pt x="0" y="56"/>
                  </a:lnTo>
                  <a:lnTo>
                    <a:pt x="0" y="109"/>
                  </a:lnTo>
                  <a:cubicBezTo>
                    <a:pt x="1" y="109"/>
                    <a:pt x="2" y="109"/>
                    <a:pt x="2" y="110"/>
                  </a:cubicBezTo>
                  <a:lnTo>
                    <a:pt x="317"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1" name="Freeform 263">
              <a:extLst>
                <a:ext uri="{FF2B5EF4-FFF2-40B4-BE49-F238E27FC236}">
                  <a16:creationId xmlns:a16="http://schemas.microsoft.com/office/drawing/2014/main" id="{B2030FDC-0120-8844-B0C9-B5CCD6EA17B3}"/>
                </a:ext>
              </a:extLst>
            </p:cNvPr>
            <p:cNvSpPr>
              <a:spLocks/>
            </p:cNvSpPr>
            <p:nvPr/>
          </p:nvSpPr>
          <p:spPr bwMode="auto">
            <a:xfrm>
              <a:off x="4372" y="2147"/>
              <a:ext cx="19" cy="116"/>
            </a:xfrm>
            <a:custGeom>
              <a:avLst/>
              <a:gdLst>
                <a:gd name="T0" fmla="*/ 30 w 30"/>
                <a:gd name="T1" fmla="*/ 186 h 186"/>
                <a:gd name="T2" fmla="*/ 30 w 30"/>
                <a:gd name="T3" fmla="*/ 186 h 186"/>
                <a:gd name="T4" fmla="*/ 30 w 30"/>
                <a:gd name="T5" fmla="*/ 0 h 186"/>
                <a:gd name="T6" fmla="*/ 0 w 30"/>
                <a:gd name="T7" fmla="*/ 5 h 186"/>
                <a:gd name="T8" fmla="*/ 0 w 30"/>
                <a:gd name="T9" fmla="*/ 180 h 186"/>
                <a:gd name="T10" fmla="*/ 30 w 30"/>
                <a:gd name="T11" fmla="*/ 186 h 186"/>
              </a:gdLst>
              <a:ahLst/>
              <a:cxnLst>
                <a:cxn ang="0">
                  <a:pos x="T0" y="T1"/>
                </a:cxn>
                <a:cxn ang="0">
                  <a:pos x="T2" y="T3"/>
                </a:cxn>
                <a:cxn ang="0">
                  <a:pos x="T4" y="T5"/>
                </a:cxn>
                <a:cxn ang="0">
                  <a:pos x="T6" y="T7"/>
                </a:cxn>
                <a:cxn ang="0">
                  <a:pos x="T8" y="T9"/>
                </a:cxn>
                <a:cxn ang="0">
                  <a:pos x="T10" y="T11"/>
                </a:cxn>
              </a:cxnLst>
              <a:rect l="0" t="0" r="r" b="b"/>
              <a:pathLst>
                <a:path w="30" h="186">
                  <a:moveTo>
                    <a:pt x="30" y="186"/>
                  </a:moveTo>
                  <a:lnTo>
                    <a:pt x="30" y="186"/>
                  </a:lnTo>
                  <a:lnTo>
                    <a:pt x="30" y="0"/>
                  </a:lnTo>
                  <a:lnTo>
                    <a:pt x="0" y="5"/>
                  </a:lnTo>
                  <a:lnTo>
                    <a:pt x="0" y="180"/>
                  </a:lnTo>
                  <a:lnTo>
                    <a:pt x="30" y="1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2" name="Freeform 264">
              <a:extLst>
                <a:ext uri="{FF2B5EF4-FFF2-40B4-BE49-F238E27FC236}">
                  <a16:creationId xmlns:a16="http://schemas.microsoft.com/office/drawing/2014/main" id="{EBA184AF-CC9C-D643-AFD4-A2C16B8FD584}"/>
                </a:ext>
              </a:extLst>
            </p:cNvPr>
            <p:cNvSpPr>
              <a:spLocks/>
            </p:cNvSpPr>
            <p:nvPr/>
          </p:nvSpPr>
          <p:spPr bwMode="auto">
            <a:xfrm>
              <a:off x="4356" y="2150"/>
              <a:ext cx="16" cy="109"/>
            </a:xfrm>
            <a:custGeom>
              <a:avLst/>
              <a:gdLst>
                <a:gd name="T0" fmla="*/ 26 w 26"/>
                <a:gd name="T1" fmla="*/ 175 h 175"/>
                <a:gd name="T2" fmla="*/ 26 w 26"/>
                <a:gd name="T3" fmla="*/ 175 h 175"/>
                <a:gd name="T4" fmla="*/ 26 w 26"/>
                <a:gd name="T5" fmla="*/ 0 h 175"/>
                <a:gd name="T6" fmla="*/ 0 w 26"/>
                <a:gd name="T7" fmla="*/ 5 h 175"/>
                <a:gd name="T8" fmla="*/ 0 w 26"/>
                <a:gd name="T9" fmla="*/ 171 h 175"/>
                <a:gd name="T10" fmla="*/ 26 w 26"/>
                <a:gd name="T11" fmla="*/ 175 h 175"/>
              </a:gdLst>
              <a:ahLst/>
              <a:cxnLst>
                <a:cxn ang="0">
                  <a:pos x="T0" y="T1"/>
                </a:cxn>
                <a:cxn ang="0">
                  <a:pos x="T2" y="T3"/>
                </a:cxn>
                <a:cxn ang="0">
                  <a:pos x="T4" y="T5"/>
                </a:cxn>
                <a:cxn ang="0">
                  <a:pos x="T6" y="T7"/>
                </a:cxn>
                <a:cxn ang="0">
                  <a:pos x="T8" y="T9"/>
                </a:cxn>
                <a:cxn ang="0">
                  <a:pos x="T10" y="T11"/>
                </a:cxn>
              </a:cxnLst>
              <a:rect l="0" t="0" r="r" b="b"/>
              <a:pathLst>
                <a:path w="26" h="175">
                  <a:moveTo>
                    <a:pt x="26" y="175"/>
                  </a:moveTo>
                  <a:lnTo>
                    <a:pt x="26" y="175"/>
                  </a:lnTo>
                  <a:lnTo>
                    <a:pt x="26" y="0"/>
                  </a:lnTo>
                  <a:lnTo>
                    <a:pt x="0" y="5"/>
                  </a:lnTo>
                  <a:lnTo>
                    <a:pt x="0" y="171"/>
                  </a:lnTo>
                  <a:lnTo>
                    <a:pt x="26" y="175"/>
                  </a:lnTo>
                  <a:close/>
                </a:path>
              </a:pathLst>
            </a:custGeom>
            <a:solidFill>
              <a:srgbClr val="5558A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2528958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1.66667E-6 2.96296E-6 L 0.27878 -0.00093 " pathEditMode="relative" rAng="0" ptsTypes="AA">
                                      <p:cBhvr>
                                        <p:cTn id="12" dur="1000" fill="hold"/>
                                        <p:tgtEl>
                                          <p:spTgt spid="23"/>
                                        </p:tgtEl>
                                        <p:attrNameLst>
                                          <p:attrName>ppt_x</p:attrName>
                                          <p:attrName>ppt_y</p:attrName>
                                        </p:attrNameLst>
                                      </p:cBhvr>
                                      <p:rCtr x="13932" y="-46"/>
                                    </p:animMotion>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xit" presetSubtype="0" fill="hold" nodeType="withEffect">
                                  <p:stCondLst>
                                    <p:cond delay="500"/>
                                  </p:stCondLst>
                                  <p:childTnLst>
                                    <p:animEffect transition="out" filter="fade">
                                      <p:cBhvr>
                                        <p:cTn id="18" dur="500"/>
                                        <p:tgtEl>
                                          <p:spTgt spid="77"/>
                                        </p:tgtEl>
                                      </p:cBhvr>
                                    </p:animEffect>
                                    <p:set>
                                      <p:cBhvr>
                                        <p:cTn id="19" dur="1" fill="hold">
                                          <p:stCondLst>
                                            <p:cond delay="499"/>
                                          </p:stCondLst>
                                        </p:cTn>
                                        <p:tgtEl>
                                          <p:spTgt spid="77"/>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par>
                                <p:cTn id="31" presetID="10" presetClass="exit" presetSubtype="0" fill="hold" nodeType="withEffect">
                                  <p:stCondLst>
                                    <p:cond delay="500"/>
                                  </p:stCondLst>
                                  <p:childTnLst>
                                    <p:animEffect transition="out" filter="fade">
                                      <p:cBhvr>
                                        <p:cTn id="32" dur="500"/>
                                        <p:tgtEl>
                                          <p:spTgt spid="107"/>
                                        </p:tgtEl>
                                      </p:cBhvr>
                                    </p:animEffect>
                                    <p:set>
                                      <p:cBhvr>
                                        <p:cTn id="33" dur="1" fill="hold">
                                          <p:stCondLst>
                                            <p:cond delay="499"/>
                                          </p:stCondLst>
                                        </p:cTn>
                                        <p:tgtEl>
                                          <p:spTgt spid="107"/>
                                        </p:tgtEl>
                                        <p:attrNameLst>
                                          <p:attrName>style.visibility</p:attrName>
                                        </p:attrNameLst>
                                      </p:cBhvr>
                                      <p:to>
                                        <p:strVal val="hidden"/>
                                      </p:to>
                                    </p:set>
                                  </p:childTnLst>
                                </p:cTn>
                              </p:par>
                            </p:childTnLst>
                          </p:cTn>
                        </p:par>
                        <p:par>
                          <p:cTn id="34" fill="hold">
                            <p:stCondLst>
                              <p:cond delay="4000"/>
                            </p:stCondLst>
                            <p:childTnLst>
                              <p:par>
                                <p:cTn id="35" presetID="63" presetClass="path" presetSubtype="0" accel="50000" fill="hold" nodeType="afterEffect">
                                  <p:stCondLst>
                                    <p:cond delay="0"/>
                                  </p:stCondLst>
                                  <p:childTnLst>
                                    <p:animMotion origin="layout" path="M 2.08333E-7 -3.33333E-6 L 0.15586 -0.32129 " pathEditMode="relative" rAng="0" ptsTypes="AA">
                                      <p:cBhvr>
                                        <p:cTn id="36" dur="2000" fill="hold"/>
                                        <p:tgtEl>
                                          <p:spTgt spid="111"/>
                                        </p:tgtEl>
                                        <p:attrNameLst>
                                          <p:attrName>ppt_x</p:attrName>
                                          <p:attrName>ppt_y</p:attrName>
                                        </p:attrNameLst>
                                      </p:cBhvr>
                                      <p:rCtr x="7786" y="-16065"/>
                                    </p:animMotion>
                                  </p:childTnLst>
                                </p:cTn>
                              </p:par>
                              <p:par>
                                <p:cTn id="37" presetID="10" presetClass="exit" presetSubtype="0" fill="hold" nodeType="withEffect">
                                  <p:stCondLst>
                                    <p:cond delay="1750"/>
                                  </p:stCondLst>
                                  <p:childTnLst>
                                    <p:animEffect transition="out" filter="fade">
                                      <p:cBhvr>
                                        <p:cTn id="38" dur="500"/>
                                        <p:tgtEl>
                                          <p:spTgt spid="111"/>
                                        </p:tgtEl>
                                      </p:cBhvr>
                                    </p:animEffect>
                                    <p:set>
                                      <p:cBhvr>
                                        <p:cTn id="39" dur="1" fill="hold">
                                          <p:stCondLst>
                                            <p:cond delay="499"/>
                                          </p:stCondLst>
                                        </p:cTn>
                                        <p:tgtEl>
                                          <p:spTgt spid="111"/>
                                        </p:tgtEl>
                                        <p:attrNameLst>
                                          <p:attrName>style.visibility</p:attrName>
                                        </p:attrNameLst>
                                      </p:cBhvr>
                                      <p:to>
                                        <p:strVal val="hidden"/>
                                      </p:to>
                                    </p:set>
                                  </p:childTnLst>
                                </p:cTn>
                              </p:par>
                              <p:par>
                                <p:cTn id="40" presetID="10" presetClass="entr" presetSubtype="0" fill="hold" grpId="0" nodeType="withEffect">
                                  <p:stCondLst>
                                    <p:cond delay="175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E65DB790-F26F-E944-891A-2235C692FDB9}"/>
              </a:ext>
            </a:extLst>
          </p:cNvPr>
          <p:cNvGrpSpPr/>
          <p:nvPr/>
        </p:nvGrpSpPr>
        <p:grpSpPr>
          <a:xfrm>
            <a:off x="435772" y="197968"/>
            <a:ext cx="3863273" cy="453750"/>
            <a:chOff x="435772" y="197968"/>
            <a:chExt cx="3863273" cy="453750"/>
          </a:xfrm>
        </p:grpSpPr>
        <p:sp>
          <p:nvSpPr>
            <p:cNvPr id="116" name="Rounded Rectangle 115">
              <a:extLst>
                <a:ext uri="{FF2B5EF4-FFF2-40B4-BE49-F238E27FC236}">
                  <a16:creationId xmlns:a16="http://schemas.microsoft.com/office/drawing/2014/main" id="{C791CD4B-54F7-5645-BF2B-21944780F78C}"/>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itle 3">
              <a:extLst>
                <a:ext uri="{FF2B5EF4-FFF2-40B4-BE49-F238E27FC236}">
                  <a16:creationId xmlns:a16="http://schemas.microsoft.com/office/drawing/2014/main" id="{B21FEE25-14E9-CB4D-8FF1-39668CB21C35}"/>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124" name="TextBox 123">
            <a:extLst>
              <a:ext uri="{FF2B5EF4-FFF2-40B4-BE49-F238E27FC236}">
                <a16:creationId xmlns:a16="http://schemas.microsoft.com/office/drawing/2014/main" id="{8CC8030D-42FB-2947-B811-C6FFC09A8446}"/>
              </a:ext>
            </a:extLst>
          </p:cNvPr>
          <p:cNvSpPr txBox="1"/>
          <p:nvPr/>
        </p:nvSpPr>
        <p:spPr>
          <a:xfrm>
            <a:off x="439545" y="1480844"/>
            <a:ext cx="4773723"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Build a proposal or collaborate on long-term projects to meet sales objectives. </a:t>
            </a:r>
          </a:p>
        </p:txBody>
      </p:sp>
      <p:sp>
        <p:nvSpPr>
          <p:cNvPr id="125" name="Rectangle 124">
            <a:extLst>
              <a:ext uri="{FF2B5EF4-FFF2-40B4-BE49-F238E27FC236}">
                <a16:creationId xmlns:a16="http://schemas.microsoft.com/office/drawing/2014/main" id="{48C308D0-98D3-9E47-BE4D-C329FEF79AF3}"/>
              </a:ext>
            </a:extLst>
          </p:cNvPr>
          <p:cNvSpPr/>
          <p:nvPr/>
        </p:nvSpPr>
        <p:spPr>
          <a:xfrm>
            <a:off x="439544" y="903469"/>
            <a:ext cx="973023"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Sales</a:t>
            </a:r>
            <a:endParaRPr lang="en-US" sz="3200">
              <a:latin typeface="+mj-lt"/>
            </a:endParaRPr>
          </a:p>
        </p:txBody>
      </p:sp>
      <p:grpSp>
        <p:nvGrpSpPr>
          <p:cNvPr id="126" name="Group 125">
            <a:extLst>
              <a:ext uri="{FF2B5EF4-FFF2-40B4-BE49-F238E27FC236}">
                <a16:creationId xmlns:a16="http://schemas.microsoft.com/office/drawing/2014/main" id="{13608CB9-693F-9C4A-8276-46A2D3D222C8}"/>
              </a:ext>
            </a:extLst>
          </p:cNvPr>
          <p:cNvGrpSpPr/>
          <p:nvPr/>
        </p:nvGrpSpPr>
        <p:grpSpPr>
          <a:xfrm>
            <a:off x="435772" y="197968"/>
            <a:ext cx="452674" cy="452674"/>
            <a:chOff x="2192172" y="276720"/>
            <a:chExt cx="295169" cy="295169"/>
          </a:xfrm>
        </p:grpSpPr>
        <p:sp>
          <p:nvSpPr>
            <p:cNvPr id="127" name="Oval 126">
              <a:extLst>
                <a:ext uri="{FF2B5EF4-FFF2-40B4-BE49-F238E27FC236}">
                  <a16:creationId xmlns:a16="http://schemas.microsoft.com/office/drawing/2014/main" id="{E392D501-222A-2C41-A3F8-D720A875FB9B}"/>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28" name="Group 26">
              <a:extLst>
                <a:ext uri="{FF2B5EF4-FFF2-40B4-BE49-F238E27FC236}">
                  <a16:creationId xmlns:a16="http://schemas.microsoft.com/office/drawing/2014/main" id="{8A98850E-5944-F74E-81A6-10C9E51F52A2}"/>
                </a:ext>
              </a:extLst>
            </p:cNvPr>
            <p:cNvGrpSpPr>
              <a:grpSpLocks noChangeAspect="1"/>
            </p:cNvGrpSpPr>
            <p:nvPr/>
          </p:nvGrpSpPr>
          <p:grpSpPr bwMode="auto">
            <a:xfrm>
              <a:off x="2260453" y="348791"/>
              <a:ext cx="182053" cy="159793"/>
              <a:chOff x="3291" y="834"/>
              <a:chExt cx="229" cy="201"/>
            </a:xfrm>
            <a:solidFill>
              <a:schemeClr val="bg1"/>
            </a:solidFill>
          </p:grpSpPr>
          <p:sp>
            <p:nvSpPr>
              <p:cNvPr id="129" name="Freeform 27">
                <a:extLst>
                  <a:ext uri="{FF2B5EF4-FFF2-40B4-BE49-F238E27FC236}">
                    <a16:creationId xmlns:a16="http://schemas.microsoft.com/office/drawing/2014/main" id="{AD9DAC71-0959-AD4B-BF84-A3C35DCC5D3E}"/>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8">
                <a:extLst>
                  <a:ext uri="{FF2B5EF4-FFF2-40B4-BE49-F238E27FC236}">
                    <a16:creationId xmlns:a16="http://schemas.microsoft.com/office/drawing/2014/main" id="{CC509685-D28D-6144-8448-229E157F446A}"/>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9">
                <a:extLst>
                  <a:ext uri="{FF2B5EF4-FFF2-40B4-BE49-F238E27FC236}">
                    <a16:creationId xmlns:a16="http://schemas.microsoft.com/office/drawing/2014/main" id="{CC12123A-5529-3E46-8F86-6B8D6F1E0D10}"/>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30">
                <a:extLst>
                  <a:ext uri="{FF2B5EF4-FFF2-40B4-BE49-F238E27FC236}">
                    <a16:creationId xmlns:a16="http://schemas.microsoft.com/office/drawing/2014/main" id="{F41F5C60-1C4A-154C-B865-90DB4857AA32}"/>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31">
                <a:extLst>
                  <a:ext uri="{FF2B5EF4-FFF2-40B4-BE49-F238E27FC236}">
                    <a16:creationId xmlns:a16="http://schemas.microsoft.com/office/drawing/2014/main" id="{778CE5AC-90B8-1445-9D6C-1FC1E6A5185A}"/>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32">
                <a:extLst>
                  <a:ext uri="{FF2B5EF4-FFF2-40B4-BE49-F238E27FC236}">
                    <a16:creationId xmlns:a16="http://schemas.microsoft.com/office/drawing/2014/main" id="{0C001EEB-6466-0D45-BD9E-3FEC8E8237DC}"/>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3" name="AutoShape 4" descr="Kudos app icon">
            <a:extLst>
              <a:ext uri="{FF2B5EF4-FFF2-40B4-BE49-F238E27FC236}">
                <a16:creationId xmlns:a16="http://schemas.microsoft.com/office/drawing/2014/main" id="{0EE97DB8-632D-48AE-AB5A-B1BDE53F5D1D}"/>
              </a:ext>
            </a:extLst>
          </p:cNvPr>
          <p:cNvSpPr>
            <a:spLocks noChangeAspect="1" noChangeArrowheads="1"/>
          </p:cNvSpPr>
          <p:nvPr/>
        </p:nvSpPr>
        <p:spPr bwMode="auto">
          <a:xfrm>
            <a:off x="9278197" y="-6407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TextBox 102">
            <a:extLst>
              <a:ext uri="{FF2B5EF4-FFF2-40B4-BE49-F238E27FC236}">
                <a16:creationId xmlns:a16="http://schemas.microsoft.com/office/drawing/2014/main" id="{82939769-16B6-4042-AB51-C928B2C6EA66}"/>
              </a:ext>
            </a:extLst>
          </p:cNvPr>
          <p:cNvSpPr txBox="1"/>
          <p:nvPr/>
        </p:nvSpPr>
        <p:spPr>
          <a:xfrm>
            <a:off x="443060" y="2855775"/>
            <a:ext cx="3909215" cy="3534301"/>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Check sales metrics in Power BI</a:t>
            </a:r>
          </a:p>
          <a:p>
            <a:pPr marL="236538" lvl="1" indent="119063" defTabSz="914377">
              <a:spcAft>
                <a:spcPts val="800"/>
              </a:spcAft>
              <a:buFont typeface="Arial" panose="020B0604020202020204" pitchFamily="34" charset="0"/>
              <a:buChar char="•"/>
            </a:pPr>
            <a:r>
              <a:rPr lang="en-US" sz="1100">
                <a:solidFill>
                  <a:srgbClr val="000000"/>
                </a:solidFill>
              </a:rPr>
              <a:t>Manage RPF templates in Word</a:t>
            </a:r>
          </a:p>
          <a:p>
            <a:pPr marL="236538" lvl="1" indent="119063" defTabSz="914377">
              <a:spcAft>
                <a:spcPts val="800"/>
              </a:spcAft>
              <a:buFont typeface="Arial" panose="020B0604020202020204" pitchFamily="34" charset="0"/>
              <a:buChar char="•"/>
            </a:pPr>
            <a:r>
              <a:rPr lang="en-US" sz="1100">
                <a:solidFill>
                  <a:srgbClr val="000000"/>
                </a:solidFill>
              </a:rPr>
              <a:t>Track future fiscal plans with Trello</a:t>
            </a:r>
          </a:p>
          <a:p>
            <a:pPr marL="236538" lvl="1" indent="119063" defTabSz="914377">
              <a:spcAft>
                <a:spcPts val="800"/>
              </a:spcAft>
              <a:buFont typeface="Arial" panose="020B0604020202020204" pitchFamily="34" charset="0"/>
              <a:buChar char="•"/>
            </a:pPr>
            <a:r>
              <a:rPr lang="en-US" sz="1100">
                <a:solidFill>
                  <a:srgbClr val="000000"/>
                </a:solidFill>
              </a:rPr>
              <a:t>Connect to CRM applications like Dynamics 365</a:t>
            </a:r>
          </a:p>
          <a:p>
            <a:pPr marL="236538" lvl="1" indent="119063" defTabSz="914377">
              <a:spcAft>
                <a:spcPts val="800"/>
              </a:spcAft>
              <a:buFont typeface="Arial" panose="020B0604020202020204" pitchFamily="34" charset="0"/>
              <a:buChar char="•"/>
            </a:pPr>
            <a:r>
              <a:rPr lang="en-US" sz="1100">
                <a:solidFill>
                  <a:srgbClr val="000000"/>
                </a:solidFill>
              </a:rPr>
              <a:t>Celebrate success with Kudos </a:t>
            </a: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Schedule</a:t>
            </a:r>
            <a:r>
              <a:rPr lang="en-US" sz="1200">
                <a:solidFill>
                  <a:prstClr val="black"/>
                </a:solidFill>
                <a:latin typeface="Segoe UI" panose="020B0502040204020203" pitchFamily="34" charset="0"/>
                <a:cs typeface="Segoe UI" panose="020B0502040204020203" pitchFamily="34" charset="0"/>
              </a:rPr>
              <a:t> team meetings, ex. monthly business review</a:t>
            </a:r>
            <a:endParaRPr lang="en-US" sz="1200" b="1">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Share</a:t>
            </a:r>
            <a:r>
              <a:rPr lang="en-US" sz="1200">
                <a:solidFill>
                  <a:prstClr val="black"/>
                </a:solidFill>
                <a:latin typeface="Segoe UI" panose="020B0502040204020203" pitchFamily="34" charset="0"/>
                <a:cs typeface="Segoe UI" panose="020B0502040204020203" pitchFamily="34" charset="0"/>
              </a:rPr>
              <a:t> documents, ex. sales playbooks and guides in the Sales Readiness channel, RFP documents in the RFP/Proposals channel</a:t>
            </a:r>
            <a:endParaRPr lang="en-US" sz="1200" b="1">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Pin</a:t>
            </a:r>
            <a:r>
              <a:rPr lang="en-US" sz="1200">
                <a:solidFill>
                  <a:prstClr val="black"/>
                </a:solidFill>
                <a:latin typeface="Segoe UI" panose="020B0502040204020203" pitchFamily="34" charset="0"/>
                <a:cs typeface="Segoe UI" panose="020B0502040204020203" pitchFamily="34" charset="0"/>
              </a:rPr>
              <a:t> important apps and data </a:t>
            </a:r>
            <a:r>
              <a:rPr lang="en-US" sz="1200">
                <a:latin typeface="Segoe UI" panose="020B0502040204020203" pitchFamily="34" charset="0"/>
                <a:cs typeface="Segoe UI" panose="020B0502040204020203" pitchFamily="34" charset="0"/>
              </a:rPr>
              <a:t>ex. RSS feed for customer updates</a:t>
            </a:r>
          </a:p>
        </p:txBody>
      </p:sp>
      <p:pic>
        <p:nvPicPr>
          <p:cNvPr id="105" name="Picture 104">
            <a:extLst>
              <a:ext uri="{FF2B5EF4-FFF2-40B4-BE49-F238E27FC236}">
                <a16:creationId xmlns:a16="http://schemas.microsoft.com/office/drawing/2014/main" id="{49C97D1D-A7B1-914E-923A-6D8FD82CEB37}"/>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sp>
        <p:nvSpPr>
          <p:cNvPr id="138" name="Rectangle 137">
            <a:extLst>
              <a:ext uri="{FF2B5EF4-FFF2-40B4-BE49-F238E27FC236}">
                <a16:creationId xmlns:a16="http://schemas.microsoft.com/office/drawing/2014/main" id="{473E0B6B-273C-B64C-B1BB-2438FB40B5E2}"/>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9" name="TextBox 138">
            <a:extLst>
              <a:ext uri="{FF2B5EF4-FFF2-40B4-BE49-F238E27FC236}">
                <a16:creationId xmlns:a16="http://schemas.microsoft.com/office/drawing/2014/main" id="{8962D84A-D20E-9F4A-9C90-727C7BD7B75B}"/>
              </a:ext>
            </a:extLst>
          </p:cNvPr>
          <p:cNvSpPr txBox="1"/>
          <p:nvPr/>
        </p:nvSpPr>
        <p:spPr>
          <a:xfrm>
            <a:off x="6053711" y="1000157"/>
            <a:ext cx="1589811" cy="2184765"/>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Sales</a:t>
            </a:r>
          </a:p>
          <a:p>
            <a:pPr defTabSz="914377">
              <a:lnSpc>
                <a:spcPct val="200000"/>
              </a:lnSpc>
            </a:pPr>
            <a:r>
              <a:rPr lang="en-US" sz="1000">
                <a:cs typeface="Segoe UI Semibold" panose="020B0502040204020203" pitchFamily="34" charset="0"/>
              </a:rPr>
              <a:t>General</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Sales readiness</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Sales planning</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RFP/Proposals</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Wins</a:t>
            </a:r>
          </a:p>
          <a:p>
            <a:pPr defTabSz="914377">
              <a:lnSpc>
                <a:spcPct val="200000"/>
              </a:lnSpc>
            </a:pPr>
            <a:r>
              <a:rPr lang="en-US" sz="1000">
                <a:solidFill>
                  <a:prstClr val="black"/>
                </a:solidFill>
                <a:latin typeface="Segoe UI" panose="020B0502040204020203" pitchFamily="34" charset="0"/>
                <a:cs typeface="Segoe UI" panose="020B0502040204020203" pitchFamily="34" charset="0"/>
              </a:rPr>
              <a:t>Best practices</a:t>
            </a:r>
          </a:p>
        </p:txBody>
      </p:sp>
      <p:sp>
        <p:nvSpPr>
          <p:cNvPr id="140" name="TextBox 139">
            <a:extLst>
              <a:ext uri="{FF2B5EF4-FFF2-40B4-BE49-F238E27FC236}">
                <a16:creationId xmlns:a16="http://schemas.microsoft.com/office/drawing/2014/main" id="{B657E5F5-A9C7-EF4A-9080-AB66A02A9EC9}"/>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Power BI</a:t>
            </a:r>
          </a:p>
        </p:txBody>
      </p:sp>
      <p:pic>
        <p:nvPicPr>
          <p:cNvPr id="147" name="Picture 146">
            <a:extLst>
              <a:ext uri="{FF2B5EF4-FFF2-40B4-BE49-F238E27FC236}">
                <a16:creationId xmlns:a16="http://schemas.microsoft.com/office/drawing/2014/main" id="{1521F14B-7B03-A64C-8284-EBF490FE5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148" name="Rounded Rectangle 81">
            <a:extLst>
              <a:ext uri="{FF2B5EF4-FFF2-40B4-BE49-F238E27FC236}">
                <a16:creationId xmlns:a16="http://schemas.microsoft.com/office/drawing/2014/main" id="{4107348A-A821-F246-91EF-22B9BEF1ECAE}"/>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0" name="Rounded Rectangle 82">
            <a:extLst>
              <a:ext uri="{FF2B5EF4-FFF2-40B4-BE49-F238E27FC236}">
                <a16:creationId xmlns:a16="http://schemas.microsoft.com/office/drawing/2014/main" id="{B0688576-78A1-CA4A-83A1-218AADB76F65}"/>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2" name="TextBox 161">
            <a:extLst>
              <a:ext uri="{FF2B5EF4-FFF2-40B4-BE49-F238E27FC236}">
                <a16:creationId xmlns:a16="http://schemas.microsoft.com/office/drawing/2014/main" id="{9C4E666E-17E3-8340-B4F8-731127730AED}"/>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Power BI</a:t>
            </a:r>
          </a:p>
        </p:txBody>
      </p:sp>
      <p:sp>
        <p:nvSpPr>
          <p:cNvPr id="164" name="TextBox 163">
            <a:extLst>
              <a:ext uri="{FF2B5EF4-FFF2-40B4-BE49-F238E27FC236}">
                <a16:creationId xmlns:a16="http://schemas.microsoft.com/office/drawing/2014/main" id="{FF88024F-C002-3B4B-BF76-2182C6DA0B79}"/>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Dynamics 365</a:t>
            </a:r>
          </a:p>
        </p:txBody>
      </p:sp>
      <p:sp>
        <p:nvSpPr>
          <p:cNvPr id="171" name="Rounded Rectangle 79">
            <a:extLst>
              <a:ext uri="{FF2B5EF4-FFF2-40B4-BE49-F238E27FC236}">
                <a16:creationId xmlns:a16="http://schemas.microsoft.com/office/drawing/2014/main" id="{ABBE3B5A-AB92-4343-9E6D-0E07597CB977}"/>
              </a:ext>
            </a:extLst>
          </p:cNvPr>
          <p:cNvSpPr/>
          <p:nvPr/>
        </p:nvSpPr>
        <p:spPr bwMode="auto">
          <a:xfrm>
            <a:off x="10439070" y="2539529"/>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TextBox 172">
            <a:extLst>
              <a:ext uri="{FF2B5EF4-FFF2-40B4-BE49-F238E27FC236}">
                <a16:creationId xmlns:a16="http://schemas.microsoft.com/office/drawing/2014/main" id="{2FAF9154-9C2C-7C49-91B1-50462FE9DE14}"/>
              </a:ext>
            </a:extLst>
          </p:cNvPr>
          <p:cNvSpPr txBox="1"/>
          <p:nvPr/>
        </p:nvSpPr>
        <p:spPr>
          <a:xfrm>
            <a:off x="10441668" y="3028562"/>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Word</a:t>
            </a:r>
          </a:p>
        </p:txBody>
      </p:sp>
      <p:sp>
        <p:nvSpPr>
          <p:cNvPr id="174" name="TextBox 173">
            <a:extLst>
              <a:ext uri="{FF2B5EF4-FFF2-40B4-BE49-F238E27FC236}">
                <a16:creationId xmlns:a16="http://schemas.microsoft.com/office/drawing/2014/main" id="{495B508C-D067-764B-A50F-8C03AC71FFAE}"/>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Trello</a:t>
            </a:r>
          </a:p>
        </p:txBody>
      </p:sp>
      <p:sp>
        <p:nvSpPr>
          <p:cNvPr id="175" name="Rounded Rectangle 81">
            <a:extLst>
              <a:ext uri="{FF2B5EF4-FFF2-40B4-BE49-F238E27FC236}">
                <a16:creationId xmlns:a16="http://schemas.microsoft.com/office/drawing/2014/main" id="{4AA3A0D9-A8FF-CA43-933E-F441777D0721}"/>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Rounded Rectangle 178">
            <a:extLst>
              <a:ext uri="{FF2B5EF4-FFF2-40B4-BE49-F238E27FC236}">
                <a16:creationId xmlns:a16="http://schemas.microsoft.com/office/drawing/2014/main" id="{18F48AFB-2DEC-6B42-89C0-B906FD365868}"/>
              </a:ext>
            </a:extLst>
          </p:cNvPr>
          <p:cNvSpPr/>
          <p:nvPr/>
        </p:nvSpPr>
        <p:spPr bwMode="auto">
          <a:xfrm>
            <a:off x="9869768"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78" name="TextBox 177">
            <a:extLst>
              <a:ext uri="{FF2B5EF4-FFF2-40B4-BE49-F238E27FC236}">
                <a16:creationId xmlns:a16="http://schemas.microsoft.com/office/drawing/2014/main" id="{9EFEC9CC-70EA-F94E-A045-2B05108DA43E}"/>
              </a:ext>
            </a:extLst>
          </p:cNvPr>
          <p:cNvSpPr txBox="1"/>
          <p:nvPr/>
        </p:nvSpPr>
        <p:spPr>
          <a:xfrm>
            <a:off x="9827524" y="3036285"/>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Kudos</a:t>
            </a:r>
          </a:p>
        </p:txBody>
      </p:sp>
      <p:pic>
        <p:nvPicPr>
          <p:cNvPr id="182" name="Picture 181">
            <a:extLst>
              <a:ext uri="{FF2B5EF4-FFF2-40B4-BE49-F238E27FC236}">
                <a16:creationId xmlns:a16="http://schemas.microsoft.com/office/drawing/2014/main" id="{088F25EB-A59C-4645-9064-7CAADD7B8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pic>
        <p:nvPicPr>
          <p:cNvPr id="4" name="Picture 3">
            <a:extLst>
              <a:ext uri="{FF2B5EF4-FFF2-40B4-BE49-F238E27FC236}">
                <a16:creationId xmlns:a16="http://schemas.microsoft.com/office/drawing/2014/main" id="{295E5C33-EC4B-7340-8059-428F86314D78}"/>
              </a:ext>
            </a:extLst>
          </p:cNvPr>
          <p:cNvPicPr>
            <a:picLocks noChangeAspect="1"/>
          </p:cNvPicPr>
          <p:nvPr/>
        </p:nvPicPr>
        <p:blipFill>
          <a:blip r:embed="rId6"/>
          <a:stretch>
            <a:fillRect/>
          </a:stretch>
        </p:blipFill>
        <p:spPr>
          <a:xfrm>
            <a:off x="8802303" y="2639745"/>
            <a:ext cx="243379" cy="243379"/>
          </a:xfrm>
          <a:prstGeom prst="rect">
            <a:avLst/>
          </a:prstGeom>
        </p:spPr>
      </p:pic>
      <p:sp>
        <p:nvSpPr>
          <p:cNvPr id="225" name="Freeform 224">
            <a:extLst>
              <a:ext uri="{FF2B5EF4-FFF2-40B4-BE49-F238E27FC236}">
                <a16:creationId xmlns:a16="http://schemas.microsoft.com/office/drawing/2014/main" id="{297EEE68-A500-BB4D-9973-834FBDD6CCBE}"/>
              </a:ext>
            </a:extLst>
          </p:cNvPr>
          <p:cNvSpPr>
            <a:spLocks noChangeAspect="1"/>
          </p:cNvSpPr>
          <p:nvPr/>
        </p:nvSpPr>
        <p:spPr>
          <a:xfrm>
            <a:off x="8164701" y="2656195"/>
            <a:ext cx="286070" cy="21598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6EBB0C0B-C836-4BE2-962C-B56E13558E7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959097" y="2621942"/>
            <a:ext cx="278688" cy="275396"/>
          </a:xfrm>
          <a:prstGeom prst="rect">
            <a:avLst/>
          </a:prstGeom>
        </p:spPr>
      </p:pic>
      <p:pic>
        <p:nvPicPr>
          <p:cNvPr id="201" name="Graphic 200">
            <a:extLst>
              <a:ext uri="{FF2B5EF4-FFF2-40B4-BE49-F238E27FC236}">
                <a16:creationId xmlns:a16="http://schemas.microsoft.com/office/drawing/2014/main" id="{5BD4C8C6-3022-6744-B346-6CC4E8F50E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66742" y="2481157"/>
            <a:ext cx="541547" cy="541547"/>
          </a:xfrm>
          <a:prstGeom prst="rect">
            <a:avLst/>
          </a:prstGeom>
        </p:spPr>
      </p:pic>
      <p:pic>
        <p:nvPicPr>
          <p:cNvPr id="2" name="Picture 1">
            <a:extLst>
              <a:ext uri="{FF2B5EF4-FFF2-40B4-BE49-F238E27FC236}">
                <a16:creationId xmlns:a16="http://schemas.microsoft.com/office/drawing/2014/main" id="{A26511B8-B403-1A45-9BB0-07B50503F861}"/>
              </a:ext>
            </a:extLst>
          </p:cNvPr>
          <p:cNvPicPr>
            <a:picLocks noChangeAspect="1"/>
          </p:cNvPicPr>
          <p:nvPr/>
        </p:nvPicPr>
        <p:blipFill>
          <a:blip r:embed="rId10"/>
          <a:stretch>
            <a:fillRect/>
          </a:stretch>
        </p:blipFill>
        <p:spPr>
          <a:xfrm>
            <a:off x="9374816" y="2610158"/>
            <a:ext cx="300320" cy="298964"/>
          </a:xfrm>
          <a:prstGeom prst="rect">
            <a:avLst/>
          </a:prstGeom>
        </p:spPr>
      </p:pic>
      <p:grpSp>
        <p:nvGrpSpPr>
          <p:cNvPr id="198" name="Group 197">
            <a:extLst>
              <a:ext uri="{FF2B5EF4-FFF2-40B4-BE49-F238E27FC236}">
                <a16:creationId xmlns:a16="http://schemas.microsoft.com/office/drawing/2014/main" id="{A79564E4-0512-924D-BF62-5621A6055C76}"/>
              </a:ext>
            </a:extLst>
          </p:cNvPr>
          <p:cNvGrpSpPr/>
          <p:nvPr/>
        </p:nvGrpSpPr>
        <p:grpSpPr>
          <a:xfrm>
            <a:off x="8121857" y="2583810"/>
            <a:ext cx="371758" cy="371756"/>
            <a:chOff x="3028634" y="1877895"/>
            <a:chExt cx="984571" cy="984569"/>
          </a:xfrm>
        </p:grpSpPr>
        <p:sp>
          <p:nvSpPr>
            <p:cNvPr id="199" name="Oval 198">
              <a:extLst>
                <a:ext uri="{FF2B5EF4-FFF2-40B4-BE49-F238E27FC236}">
                  <a16:creationId xmlns:a16="http://schemas.microsoft.com/office/drawing/2014/main" id="{11CB1331-5A2A-B448-BBF9-37A7D0AAB342}"/>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0" name="Oval 199">
              <a:extLst>
                <a:ext uri="{FF2B5EF4-FFF2-40B4-BE49-F238E27FC236}">
                  <a16:creationId xmlns:a16="http://schemas.microsoft.com/office/drawing/2014/main" id="{E1D3D01B-2859-184C-880B-B1F1D4421FD5}"/>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02" name="Freeform 201">
            <a:extLst>
              <a:ext uri="{FF2B5EF4-FFF2-40B4-BE49-F238E27FC236}">
                <a16:creationId xmlns:a16="http://schemas.microsoft.com/office/drawing/2014/main" id="{979B4E72-B7BF-0344-8EFA-84A190DFADD1}"/>
              </a:ext>
            </a:extLst>
          </p:cNvPr>
          <p:cNvSpPr>
            <a:spLocks noChangeAspect="1"/>
          </p:cNvSpPr>
          <p:nvPr/>
        </p:nvSpPr>
        <p:spPr>
          <a:xfrm>
            <a:off x="8167017" y="2656195"/>
            <a:ext cx="286070" cy="21598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E5C21B6D-4FEE-6D4B-B384-FBF3E9C1CD4C}"/>
              </a:ext>
            </a:extLst>
          </p:cNvPr>
          <p:cNvGrpSpPr/>
          <p:nvPr/>
        </p:nvGrpSpPr>
        <p:grpSpPr>
          <a:xfrm>
            <a:off x="5842189" y="1111376"/>
            <a:ext cx="146211" cy="134805"/>
            <a:chOff x="6528228" y="174321"/>
            <a:chExt cx="824439" cy="760122"/>
          </a:xfrm>
          <a:solidFill>
            <a:schemeClr val="bg1"/>
          </a:solidFill>
        </p:grpSpPr>
        <p:sp>
          <p:nvSpPr>
            <p:cNvPr id="60" name="Freeform 117">
              <a:extLst>
                <a:ext uri="{FF2B5EF4-FFF2-40B4-BE49-F238E27FC236}">
                  <a16:creationId xmlns:a16="http://schemas.microsoft.com/office/drawing/2014/main" id="{CFAE44E3-7D4A-6549-9876-80100A5514B3}"/>
                </a:ext>
              </a:extLst>
            </p:cNvPr>
            <p:cNvSpPr>
              <a:spLocks/>
            </p:cNvSpPr>
            <p:nvPr/>
          </p:nvSpPr>
          <p:spPr bwMode="auto">
            <a:xfrm>
              <a:off x="6727029" y="267875"/>
              <a:ext cx="625638" cy="666568"/>
            </a:xfrm>
            <a:custGeom>
              <a:avLst/>
              <a:gdLst>
                <a:gd name="T0" fmla="*/ 80 w 172"/>
                <a:gd name="T1" fmla="*/ 183 h 183"/>
                <a:gd name="T2" fmla="*/ 80 w 172"/>
                <a:gd name="T3" fmla="*/ 183 h 183"/>
                <a:gd name="T4" fmla="*/ 172 w 172"/>
                <a:gd name="T5" fmla="*/ 91 h 183"/>
                <a:gd name="T6" fmla="*/ 98 w 172"/>
                <a:gd name="T7" fmla="*/ 0 h 183"/>
                <a:gd name="T8" fmla="*/ 80 w 172"/>
                <a:gd name="T9" fmla="*/ 91 h 183"/>
                <a:gd name="T10" fmla="*/ 0 w 172"/>
                <a:gd name="T11" fmla="*/ 136 h 183"/>
                <a:gd name="T12" fmla="*/ 80 w 17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2" h="183">
                  <a:moveTo>
                    <a:pt x="80" y="183"/>
                  </a:moveTo>
                  <a:lnTo>
                    <a:pt x="80" y="183"/>
                  </a:lnTo>
                  <a:cubicBezTo>
                    <a:pt x="131" y="183"/>
                    <a:pt x="172" y="142"/>
                    <a:pt x="172" y="91"/>
                  </a:cubicBezTo>
                  <a:cubicBezTo>
                    <a:pt x="172" y="46"/>
                    <a:pt x="140" y="9"/>
                    <a:pt x="98" y="0"/>
                  </a:cubicBezTo>
                  <a:lnTo>
                    <a:pt x="80" y="91"/>
                  </a:lnTo>
                  <a:lnTo>
                    <a:pt x="0" y="136"/>
                  </a:lnTo>
                  <a:cubicBezTo>
                    <a:pt x="16" y="164"/>
                    <a:pt x="46" y="183"/>
                    <a:pt x="80"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18">
              <a:extLst>
                <a:ext uri="{FF2B5EF4-FFF2-40B4-BE49-F238E27FC236}">
                  <a16:creationId xmlns:a16="http://schemas.microsoft.com/office/drawing/2014/main" id="{A9FAE1B4-0939-C043-913B-4E90B69954AF}"/>
                </a:ext>
              </a:extLst>
            </p:cNvPr>
            <p:cNvSpPr>
              <a:spLocks/>
            </p:cNvSpPr>
            <p:nvPr/>
          </p:nvSpPr>
          <p:spPr bwMode="auto">
            <a:xfrm>
              <a:off x="6528228" y="536841"/>
              <a:ext cx="333284" cy="204648"/>
            </a:xfrm>
            <a:custGeom>
              <a:avLst/>
              <a:gdLst>
                <a:gd name="T0" fmla="*/ 92 w 92"/>
                <a:gd name="T1" fmla="*/ 12 h 56"/>
                <a:gd name="T2" fmla="*/ 92 w 92"/>
                <a:gd name="T3" fmla="*/ 12 h 56"/>
                <a:gd name="T4" fmla="*/ 0 w 92"/>
                <a:gd name="T5" fmla="*/ 0 h 56"/>
                <a:gd name="T6" fmla="*/ 0 w 92"/>
                <a:gd name="T7" fmla="*/ 7 h 56"/>
                <a:gd name="T8" fmla="*/ 14 w 92"/>
                <a:gd name="T9" fmla="*/ 56 h 56"/>
                <a:gd name="T10" fmla="*/ 92 w 92"/>
                <a:gd name="T11" fmla="*/ 12 h 56"/>
              </a:gdLst>
              <a:ahLst/>
              <a:cxnLst>
                <a:cxn ang="0">
                  <a:pos x="T0" y="T1"/>
                </a:cxn>
                <a:cxn ang="0">
                  <a:pos x="T2" y="T3"/>
                </a:cxn>
                <a:cxn ang="0">
                  <a:pos x="T4" y="T5"/>
                </a:cxn>
                <a:cxn ang="0">
                  <a:pos x="T6" y="T7"/>
                </a:cxn>
                <a:cxn ang="0">
                  <a:pos x="T8" y="T9"/>
                </a:cxn>
                <a:cxn ang="0">
                  <a:pos x="T10" y="T11"/>
                </a:cxn>
              </a:cxnLst>
              <a:rect l="0" t="0" r="r" b="b"/>
              <a:pathLst>
                <a:path w="92" h="56">
                  <a:moveTo>
                    <a:pt x="92" y="12"/>
                  </a:moveTo>
                  <a:lnTo>
                    <a:pt x="92" y="12"/>
                  </a:lnTo>
                  <a:lnTo>
                    <a:pt x="0" y="0"/>
                  </a:lnTo>
                  <a:cubicBezTo>
                    <a:pt x="0" y="2"/>
                    <a:pt x="0" y="5"/>
                    <a:pt x="0" y="7"/>
                  </a:cubicBezTo>
                  <a:cubicBezTo>
                    <a:pt x="0" y="25"/>
                    <a:pt x="5" y="42"/>
                    <a:pt x="14" y="56"/>
                  </a:cubicBezTo>
                  <a:lnTo>
                    <a:pt x="92"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19">
              <a:extLst>
                <a:ext uri="{FF2B5EF4-FFF2-40B4-BE49-F238E27FC236}">
                  <a16:creationId xmlns:a16="http://schemas.microsoft.com/office/drawing/2014/main" id="{854678B0-5D2E-3B4F-B9DE-8EA2A4B0A59C}"/>
                </a:ext>
              </a:extLst>
            </p:cNvPr>
            <p:cNvSpPr>
              <a:spLocks/>
            </p:cNvSpPr>
            <p:nvPr/>
          </p:nvSpPr>
          <p:spPr bwMode="auto">
            <a:xfrm>
              <a:off x="6592546" y="174321"/>
              <a:ext cx="409296" cy="339131"/>
            </a:xfrm>
            <a:custGeom>
              <a:avLst/>
              <a:gdLst>
                <a:gd name="T0" fmla="*/ 113 w 113"/>
                <a:gd name="T1" fmla="*/ 3 h 93"/>
                <a:gd name="T2" fmla="*/ 113 w 113"/>
                <a:gd name="T3" fmla="*/ 3 h 93"/>
                <a:gd name="T4" fmla="*/ 92 w 113"/>
                <a:gd name="T5" fmla="*/ 0 h 93"/>
                <a:gd name="T6" fmla="*/ 0 w 113"/>
                <a:gd name="T7" fmla="*/ 81 h 93"/>
                <a:gd name="T8" fmla="*/ 95 w 113"/>
                <a:gd name="T9" fmla="*/ 93 h 93"/>
                <a:gd name="T10" fmla="*/ 113 w 113"/>
                <a:gd name="T11" fmla="*/ 3 h 93"/>
              </a:gdLst>
              <a:ahLst/>
              <a:cxnLst>
                <a:cxn ang="0">
                  <a:pos x="T0" y="T1"/>
                </a:cxn>
                <a:cxn ang="0">
                  <a:pos x="T2" y="T3"/>
                </a:cxn>
                <a:cxn ang="0">
                  <a:pos x="T4" y="T5"/>
                </a:cxn>
                <a:cxn ang="0">
                  <a:pos x="T6" y="T7"/>
                </a:cxn>
                <a:cxn ang="0">
                  <a:pos x="T8" y="T9"/>
                </a:cxn>
                <a:cxn ang="0">
                  <a:pos x="T10" y="T11"/>
                </a:cxn>
              </a:cxnLst>
              <a:rect l="0" t="0" r="r" b="b"/>
              <a:pathLst>
                <a:path w="113" h="93">
                  <a:moveTo>
                    <a:pt x="113" y="3"/>
                  </a:moveTo>
                  <a:lnTo>
                    <a:pt x="113" y="3"/>
                  </a:lnTo>
                  <a:cubicBezTo>
                    <a:pt x="106" y="1"/>
                    <a:pt x="99" y="0"/>
                    <a:pt x="92" y="0"/>
                  </a:cubicBezTo>
                  <a:cubicBezTo>
                    <a:pt x="45" y="0"/>
                    <a:pt x="6" y="35"/>
                    <a:pt x="0" y="81"/>
                  </a:cubicBezTo>
                  <a:lnTo>
                    <a:pt x="95" y="93"/>
                  </a:lnTo>
                  <a:lnTo>
                    <a:pt x="113" y="3"/>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759A9FBC-6B71-4141-8804-2BAE5A01FC7E}"/>
              </a:ext>
            </a:extLst>
          </p:cNvPr>
          <p:cNvGrpSpPr/>
          <p:nvPr/>
        </p:nvGrpSpPr>
        <p:grpSpPr>
          <a:xfrm>
            <a:off x="8428822" y="470556"/>
            <a:ext cx="146211" cy="134805"/>
            <a:chOff x="6528228" y="174321"/>
            <a:chExt cx="824439" cy="760122"/>
          </a:xfrm>
          <a:solidFill>
            <a:schemeClr val="bg1"/>
          </a:solidFill>
        </p:grpSpPr>
        <p:sp>
          <p:nvSpPr>
            <p:cNvPr id="54" name="Freeform 117">
              <a:extLst>
                <a:ext uri="{FF2B5EF4-FFF2-40B4-BE49-F238E27FC236}">
                  <a16:creationId xmlns:a16="http://schemas.microsoft.com/office/drawing/2014/main" id="{31939982-AF60-884F-9B61-F77BCBFEF804}"/>
                </a:ext>
              </a:extLst>
            </p:cNvPr>
            <p:cNvSpPr>
              <a:spLocks/>
            </p:cNvSpPr>
            <p:nvPr/>
          </p:nvSpPr>
          <p:spPr bwMode="auto">
            <a:xfrm>
              <a:off x="6727029" y="267875"/>
              <a:ext cx="625638" cy="666568"/>
            </a:xfrm>
            <a:custGeom>
              <a:avLst/>
              <a:gdLst>
                <a:gd name="T0" fmla="*/ 80 w 172"/>
                <a:gd name="T1" fmla="*/ 183 h 183"/>
                <a:gd name="T2" fmla="*/ 80 w 172"/>
                <a:gd name="T3" fmla="*/ 183 h 183"/>
                <a:gd name="T4" fmla="*/ 172 w 172"/>
                <a:gd name="T5" fmla="*/ 91 h 183"/>
                <a:gd name="T6" fmla="*/ 98 w 172"/>
                <a:gd name="T7" fmla="*/ 0 h 183"/>
                <a:gd name="T8" fmla="*/ 80 w 172"/>
                <a:gd name="T9" fmla="*/ 91 h 183"/>
                <a:gd name="T10" fmla="*/ 0 w 172"/>
                <a:gd name="T11" fmla="*/ 136 h 183"/>
                <a:gd name="T12" fmla="*/ 80 w 17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2" h="183">
                  <a:moveTo>
                    <a:pt x="80" y="183"/>
                  </a:moveTo>
                  <a:lnTo>
                    <a:pt x="80" y="183"/>
                  </a:lnTo>
                  <a:cubicBezTo>
                    <a:pt x="131" y="183"/>
                    <a:pt x="172" y="142"/>
                    <a:pt x="172" y="91"/>
                  </a:cubicBezTo>
                  <a:cubicBezTo>
                    <a:pt x="172" y="46"/>
                    <a:pt x="140" y="9"/>
                    <a:pt x="98" y="0"/>
                  </a:cubicBezTo>
                  <a:lnTo>
                    <a:pt x="80" y="91"/>
                  </a:lnTo>
                  <a:lnTo>
                    <a:pt x="0" y="136"/>
                  </a:lnTo>
                  <a:cubicBezTo>
                    <a:pt x="16" y="164"/>
                    <a:pt x="46" y="183"/>
                    <a:pt x="80"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18">
              <a:extLst>
                <a:ext uri="{FF2B5EF4-FFF2-40B4-BE49-F238E27FC236}">
                  <a16:creationId xmlns:a16="http://schemas.microsoft.com/office/drawing/2014/main" id="{B4CCF836-0038-1040-BA82-CE17ABEC2544}"/>
                </a:ext>
              </a:extLst>
            </p:cNvPr>
            <p:cNvSpPr>
              <a:spLocks/>
            </p:cNvSpPr>
            <p:nvPr/>
          </p:nvSpPr>
          <p:spPr bwMode="auto">
            <a:xfrm>
              <a:off x="6528228" y="536841"/>
              <a:ext cx="333284" cy="204648"/>
            </a:xfrm>
            <a:custGeom>
              <a:avLst/>
              <a:gdLst>
                <a:gd name="T0" fmla="*/ 92 w 92"/>
                <a:gd name="T1" fmla="*/ 12 h 56"/>
                <a:gd name="T2" fmla="*/ 92 w 92"/>
                <a:gd name="T3" fmla="*/ 12 h 56"/>
                <a:gd name="T4" fmla="*/ 0 w 92"/>
                <a:gd name="T5" fmla="*/ 0 h 56"/>
                <a:gd name="T6" fmla="*/ 0 w 92"/>
                <a:gd name="T7" fmla="*/ 7 h 56"/>
                <a:gd name="T8" fmla="*/ 14 w 92"/>
                <a:gd name="T9" fmla="*/ 56 h 56"/>
                <a:gd name="T10" fmla="*/ 92 w 92"/>
                <a:gd name="T11" fmla="*/ 12 h 56"/>
              </a:gdLst>
              <a:ahLst/>
              <a:cxnLst>
                <a:cxn ang="0">
                  <a:pos x="T0" y="T1"/>
                </a:cxn>
                <a:cxn ang="0">
                  <a:pos x="T2" y="T3"/>
                </a:cxn>
                <a:cxn ang="0">
                  <a:pos x="T4" y="T5"/>
                </a:cxn>
                <a:cxn ang="0">
                  <a:pos x="T6" y="T7"/>
                </a:cxn>
                <a:cxn ang="0">
                  <a:pos x="T8" y="T9"/>
                </a:cxn>
                <a:cxn ang="0">
                  <a:pos x="T10" y="T11"/>
                </a:cxn>
              </a:cxnLst>
              <a:rect l="0" t="0" r="r" b="b"/>
              <a:pathLst>
                <a:path w="92" h="56">
                  <a:moveTo>
                    <a:pt x="92" y="12"/>
                  </a:moveTo>
                  <a:lnTo>
                    <a:pt x="92" y="12"/>
                  </a:lnTo>
                  <a:lnTo>
                    <a:pt x="0" y="0"/>
                  </a:lnTo>
                  <a:cubicBezTo>
                    <a:pt x="0" y="2"/>
                    <a:pt x="0" y="5"/>
                    <a:pt x="0" y="7"/>
                  </a:cubicBezTo>
                  <a:cubicBezTo>
                    <a:pt x="0" y="25"/>
                    <a:pt x="5" y="42"/>
                    <a:pt x="14" y="56"/>
                  </a:cubicBezTo>
                  <a:lnTo>
                    <a:pt x="92"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19">
              <a:extLst>
                <a:ext uri="{FF2B5EF4-FFF2-40B4-BE49-F238E27FC236}">
                  <a16:creationId xmlns:a16="http://schemas.microsoft.com/office/drawing/2014/main" id="{90EEA203-F909-B944-894B-A227448E07AF}"/>
                </a:ext>
              </a:extLst>
            </p:cNvPr>
            <p:cNvSpPr>
              <a:spLocks/>
            </p:cNvSpPr>
            <p:nvPr/>
          </p:nvSpPr>
          <p:spPr bwMode="auto">
            <a:xfrm>
              <a:off x="6592546" y="174321"/>
              <a:ext cx="409296" cy="339131"/>
            </a:xfrm>
            <a:custGeom>
              <a:avLst/>
              <a:gdLst>
                <a:gd name="T0" fmla="*/ 113 w 113"/>
                <a:gd name="T1" fmla="*/ 3 h 93"/>
                <a:gd name="T2" fmla="*/ 113 w 113"/>
                <a:gd name="T3" fmla="*/ 3 h 93"/>
                <a:gd name="T4" fmla="*/ 92 w 113"/>
                <a:gd name="T5" fmla="*/ 0 h 93"/>
                <a:gd name="T6" fmla="*/ 0 w 113"/>
                <a:gd name="T7" fmla="*/ 81 h 93"/>
                <a:gd name="T8" fmla="*/ 95 w 113"/>
                <a:gd name="T9" fmla="*/ 93 h 93"/>
                <a:gd name="T10" fmla="*/ 113 w 113"/>
                <a:gd name="T11" fmla="*/ 3 h 93"/>
              </a:gdLst>
              <a:ahLst/>
              <a:cxnLst>
                <a:cxn ang="0">
                  <a:pos x="T0" y="T1"/>
                </a:cxn>
                <a:cxn ang="0">
                  <a:pos x="T2" y="T3"/>
                </a:cxn>
                <a:cxn ang="0">
                  <a:pos x="T4" y="T5"/>
                </a:cxn>
                <a:cxn ang="0">
                  <a:pos x="T6" y="T7"/>
                </a:cxn>
                <a:cxn ang="0">
                  <a:pos x="T8" y="T9"/>
                </a:cxn>
                <a:cxn ang="0">
                  <a:pos x="T10" y="T11"/>
                </a:cxn>
              </a:cxnLst>
              <a:rect l="0" t="0" r="r" b="b"/>
              <a:pathLst>
                <a:path w="113" h="93">
                  <a:moveTo>
                    <a:pt x="113" y="3"/>
                  </a:moveTo>
                  <a:lnTo>
                    <a:pt x="113" y="3"/>
                  </a:lnTo>
                  <a:cubicBezTo>
                    <a:pt x="106" y="1"/>
                    <a:pt x="99" y="0"/>
                    <a:pt x="92" y="0"/>
                  </a:cubicBezTo>
                  <a:cubicBezTo>
                    <a:pt x="45" y="0"/>
                    <a:pt x="6" y="35"/>
                    <a:pt x="0" y="81"/>
                  </a:cubicBezTo>
                  <a:lnTo>
                    <a:pt x="95" y="93"/>
                  </a:lnTo>
                  <a:lnTo>
                    <a:pt x="113" y="3"/>
                  </a:lnTo>
                  <a:close/>
                </a:path>
              </a:pathLst>
            </a:custGeom>
            <a:solidFill>
              <a:srgbClr val="5961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400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xit" presetSubtype="0" fill="hold" nodeType="withEffect">
                                  <p:stCondLst>
                                    <p:cond delay="500"/>
                                  </p:stCondLst>
                                  <p:childTnLst>
                                    <p:animEffect transition="out" filter="fade">
                                      <p:cBhvr>
                                        <p:cTn id="9" dur="500"/>
                                        <p:tgtEl>
                                          <p:spTgt spid="198"/>
                                        </p:tgtEl>
                                      </p:cBhvr>
                                    </p:animEffect>
                                    <p:set>
                                      <p:cBhvr>
                                        <p:cTn id="10" dur="1" fill="hold">
                                          <p:stCondLst>
                                            <p:cond delay="499"/>
                                          </p:stCondLst>
                                        </p:cTn>
                                        <p:tgtEl>
                                          <p:spTgt spid="19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childTnLst>
                          </p:cTn>
                        </p:par>
                        <p:par>
                          <p:cTn id="14" fill="hold">
                            <p:stCondLst>
                              <p:cond delay="1000"/>
                            </p:stCondLst>
                            <p:childTnLst>
                              <p:par>
                                <p:cTn id="15" presetID="63" presetClass="path" presetSubtype="0" accel="50000" fill="hold" grpId="1" nodeType="afterEffect">
                                  <p:stCondLst>
                                    <p:cond delay="0"/>
                                  </p:stCondLst>
                                  <p:childTnLst>
                                    <p:animMotion origin="layout" path="M -6.25E-7 7.40741E-7 L 0.17969 -0.31875 " pathEditMode="relative" rAng="0" ptsTypes="AA">
                                      <p:cBhvr>
                                        <p:cTn id="16" dur="2000" fill="hold"/>
                                        <p:tgtEl>
                                          <p:spTgt spid="202"/>
                                        </p:tgtEl>
                                        <p:attrNameLst>
                                          <p:attrName>ppt_x</p:attrName>
                                          <p:attrName>ppt_y</p:attrName>
                                        </p:attrNameLst>
                                      </p:cBhvr>
                                      <p:rCtr x="8984" y="-15949"/>
                                    </p:animMotion>
                                  </p:childTnLst>
                                </p:cTn>
                              </p:par>
                              <p:par>
                                <p:cTn id="17" presetID="10" presetClass="exit" presetSubtype="0" fill="hold" grpId="2" nodeType="withEffect">
                                  <p:stCondLst>
                                    <p:cond delay="1750"/>
                                  </p:stCondLst>
                                  <p:childTnLst>
                                    <p:animEffect transition="out" filter="fade">
                                      <p:cBhvr>
                                        <p:cTn id="18" dur="500"/>
                                        <p:tgtEl>
                                          <p:spTgt spid="202"/>
                                        </p:tgtEl>
                                      </p:cBhvr>
                                    </p:animEffect>
                                    <p:set>
                                      <p:cBhvr>
                                        <p:cTn id="19" dur="1" fill="hold">
                                          <p:stCondLst>
                                            <p:cond delay="499"/>
                                          </p:stCondLst>
                                        </p:cTn>
                                        <p:tgtEl>
                                          <p:spTgt spid="202"/>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202" grpId="0" animBg="1"/>
      <p:bldP spid="202" grpId="1" animBg="1"/>
      <p:bldP spid="20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D518174-6069-C740-B8CE-D25DAFE92FB7}"/>
              </a:ext>
            </a:extLst>
          </p:cNvPr>
          <p:cNvGrpSpPr/>
          <p:nvPr/>
        </p:nvGrpSpPr>
        <p:grpSpPr>
          <a:xfrm>
            <a:off x="435772" y="197968"/>
            <a:ext cx="3863273" cy="453750"/>
            <a:chOff x="435772" y="197968"/>
            <a:chExt cx="3863273" cy="453750"/>
          </a:xfrm>
        </p:grpSpPr>
        <p:sp>
          <p:nvSpPr>
            <p:cNvPr id="31" name="Rounded Rectangle 30">
              <a:extLst>
                <a:ext uri="{FF2B5EF4-FFF2-40B4-BE49-F238E27FC236}">
                  <a16:creationId xmlns:a16="http://schemas.microsoft.com/office/drawing/2014/main" id="{E55F318D-2506-8849-80B1-1486BF4168D4}"/>
                </a:ext>
              </a:extLst>
            </p:cNvPr>
            <p:cNvSpPr/>
            <p:nvPr/>
          </p:nvSpPr>
          <p:spPr>
            <a:xfrm>
              <a:off x="435772" y="197968"/>
              <a:ext cx="3863273" cy="45267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A1C94105-D0E0-A649-8748-9DB730D57892}"/>
                </a:ext>
              </a:extLst>
            </p:cNvPr>
            <p:cNvSpPr txBox="1">
              <a:spLocks/>
            </p:cNvSpPr>
            <p:nvPr/>
          </p:nvSpPr>
          <p:spPr>
            <a:xfrm>
              <a:off x="1086153" y="199044"/>
              <a:ext cx="2989291" cy="452674"/>
            </a:xfrm>
            <a:prstGeom prst="rect">
              <a:avLst/>
            </a:prstGeom>
          </p:spPr>
          <p:txBody>
            <a:bodyPr vert="horz" wrap="square" lIns="0" tIns="0" rIns="0" bIns="0" rtlCol="0" anchor="ctr">
              <a:noAutofit/>
            </a:bodyPr>
            <a:lstStyle>
              <a:lvl1pPr algn="l" defTabSz="914367" rtl="0" eaLnBrk="1" latinLnBrk="0" hangingPunct="1">
                <a:lnSpc>
                  <a:spcPct val="90000"/>
                </a:lnSpc>
                <a:spcBef>
                  <a:spcPct val="0"/>
                </a:spcBef>
                <a:buNone/>
                <a:defRPr lang="en-US" sz="3137" b="0" kern="1200" cap="none" spc="0" baseline="0">
                  <a:ln w="3175">
                    <a:noFill/>
                  </a:ln>
                  <a:solidFill>
                    <a:srgbClr val="000000"/>
                  </a:solidFill>
                  <a:effectLst/>
                  <a:latin typeface="+mj-lt"/>
                  <a:ea typeface="+mn-ea"/>
                  <a:cs typeface="Segoe UI" pitchFamily="34" charset="0"/>
                </a:defRPr>
              </a:lvl1pPr>
            </a:lstStyle>
            <a:p>
              <a:r>
                <a:rPr lang="en-US" sz="1600">
                  <a:solidFill>
                    <a:schemeClr val="accent3"/>
                  </a:solidFill>
                </a:rPr>
                <a:t>Optimize a project workspace</a:t>
              </a:r>
            </a:p>
          </p:txBody>
        </p:sp>
      </p:grpSp>
      <p:sp>
        <p:nvSpPr>
          <p:cNvPr id="34" name="TextBox 33">
            <a:extLst>
              <a:ext uri="{FF2B5EF4-FFF2-40B4-BE49-F238E27FC236}">
                <a16:creationId xmlns:a16="http://schemas.microsoft.com/office/drawing/2014/main" id="{C86ED68C-F6F3-414B-BAB7-C51C21F21164}"/>
              </a:ext>
            </a:extLst>
          </p:cNvPr>
          <p:cNvSpPr txBox="1"/>
          <p:nvPr/>
        </p:nvSpPr>
        <p:spPr>
          <a:xfrm>
            <a:off x="592226" y="1519013"/>
            <a:ext cx="4565346" cy="540212"/>
          </a:xfrm>
          <a:prstGeom prst="rect">
            <a:avLst/>
          </a:prstGeom>
          <a:noFill/>
        </p:spPr>
        <p:txBody>
          <a:bodyPr wrap="square" lIns="0" tIns="0" rIns="0" bIns="0" rtlCol="0">
            <a:spAutoFit/>
          </a:bodyPr>
          <a:lstStyle/>
          <a:p>
            <a:pPr defTabSz="914377">
              <a:lnSpc>
                <a:spcPts val="2187"/>
              </a:lnSpc>
            </a:pPr>
            <a:r>
              <a:rPr lang="en-US" sz="1600" b="1">
                <a:solidFill>
                  <a:srgbClr val="5558AF"/>
                </a:solidFill>
                <a:latin typeface="Segoe UI Semibold" panose="020B0502040204020203" pitchFamily="34" charset="0"/>
                <a:cs typeface="Segoe UI Semibold" panose="020B0502040204020203" pitchFamily="34" charset="0"/>
              </a:rPr>
              <a:t>Aggregate, report, and share data, </a:t>
            </a:r>
            <a:br>
              <a:rPr lang="en-US" sz="1600" b="1">
                <a:solidFill>
                  <a:srgbClr val="5558AF"/>
                </a:solidFill>
                <a:latin typeface="Segoe UI Semibold" panose="020B0502040204020203" pitchFamily="34" charset="0"/>
                <a:cs typeface="Segoe UI Semibold" panose="020B0502040204020203" pitchFamily="34" charset="0"/>
              </a:rPr>
            </a:br>
            <a:r>
              <a:rPr lang="en-US" sz="1600" b="1">
                <a:solidFill>
                  <a:srgbClr val="5558AF"/>
                </a:solidFill>
                <a:latin typeface="Segoe UI Semibold" panose="020B0502040204020203" pitchFamily="34" charset="0"/>
                <a:cs typeface="Segoe UI Semibold" panose="020B0502040204020203" pitchFamily="34" charset="0"/>
              </a:rPr>
              <a:t>conduct secure meetings backed by Microsoft. </a:t>
            </a:r>
          </a:p>
        </p:txBody>
      </p:sp>
      <p:sp>
        <p:nvSpPr>
          <p:cNvPr id="35" name="Rectangle 34">
            <a:extLst>
              <a:ext uri="{FF2B5EF4-FFF2-40B4-BE49-F238E27FC236}">
                <a16:creationId xmlns:a16="http://schemas.microsoft.com/office/drawing/2014/main" id="{F694E1AB-CEBC-E749-A23F-3F109B07829F}"/>
              </a:ext>
            </a:extLst>
          </p:cNvPr>
          <p:cNvSpPr/>
          <p:nvPr/>
        </p:nvSpPr>
        <p:spPr>
          <a:xfrm>
            <a:off x="592225" y="941638"/>
            <a:ext cx="1468351" cy="492443"/>
          </a:xfrm>
          <a:prstGeom prst="rect">
            <a:avLst/>
          </a:prstGeom>
        </p:spPr>
        <p:txBody>
          <a:bodyPr wrap="none" lIns="0" tIns="0" rIns="0" bIns="0">
            <a:spAutoFit/>
          </a:bodyPr>
          <a:lstStyle/>
          <a:p>
            <a:r>
              <a:rPr lang="en-US" sz="3200" b="1">
                <a:solidFill>
                  <a:srgbClr val="5558AF"/>
                </a:solidFill>
                <a:latin typeface="+mj-lt"/>
                <a:cs typeface="Segoe UI" panose="020B0502040204020203" pitchFamily="34" charset="0"/>
              </a:rPr>
              <a:t>Finance</a:t>
            </a:r>
            <a:endParaRPr lang="en-US" sz="3200">
              <a:latin typeface="+mj-lt"/>
            </a:endParaRPr>
          </a:p>
        </p:txBody>
      </p:sp>
      <p:grpSp>
        <p:nvGrpSpPr>
          <p:cNvPr id="36" name="Group 35">
            <a:extLst>
              <a:ext uri="{FF2B5EF4-FFF2-40B4-BE49-F238E27FC236}">
                <a16:creationId xmlns:a16="http://schemas.microsoft.com/office/drawing/2014/main" id="{D138C123-AAD6-664A-A944-8FB3E5814CB5}"/>
              </a:ext>
            </a:extLst>
          </p:cNvPr>
          <p:cNvGrpSpPr/>
          <p:nvPr/>
        </p:nvGrpSpPr>
        <p:grpSpPr>
          <a:xfrm>
            <a:off x="435772" y="197968"/>
            <a:ext cx="452674" cy="452674"/>
            <a:chOff x="2192172" y="276720"/>
            <a:chExt cx="295169" cy="295169"/>
          </a:xfrm>
        </p:grpSpPr>
        <p:sp>
          <p:nvSpPr>
            <p:cNvPr id="37" name="Oval 36">
              <a:extLst>
                <a:ext uri="{FF2B5EF4-FFF2-40B4-BE49-F238E27FC236}">
                  <a16:creationId xmlns:a16="http://schemas.microsoft.com/office/drawing/2014/main" id="{9C49B65D-2B8D-FB4F-8E32-F74E8F14AA51}"/>
                </a:ext>
              </a:extLst>
            </p:cNvPr>
            <p:cNvSpPr/>
            <p:nvPr/>
          </p:nvSpPr>
          <p:spPr bwMode="auto">
            <a:xfrm>
              <a:off x="2192172" y="276720"/>
              <a:ext cx="295169" cy="295169"/>
            </a:xfrm>
            <a:prstGeom prst="ellipse">
              <a:avLst/>
            </a:prstGeom>
            <a:solidFill>
              <a:srgbClr val="5558AF"/>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26">
              <a:extLst>
                <a:ext uri="{FF2B5EF4-FFF2-40B4-BE49-F238E27FC236}">
                  <a16:creationId xmlns:a16="http://schemas.microsoft.com/office/drawing/2014/main" id="{FEA311E6-30A3-AB49-9F03-2D36288D9613}"/>
                </a:ext>
              </a:extLst>
            </p:cNvPr>
            <p:cNvGrpSpPr>
              <a:grpSpLocks noChangeAspect="1"/>
            </p:cNvGrpSpPr>
            <p:nvPr/>
          </p:nvGrpSpPr>
          <p:grpSpPr bwMode="auto">
            <a:xfrm>
              <a:off x="2260453" y="348791"/>
              <a:ext cx="182053" cy="159793"/>
              <a:chOff x="3291" y="834"/>
              <a:chExt cx="229" cy="201"/>
            </a:xfrm>
            <a:solidFill>
              <a:schemeClr val="bg1"/>
            </a:solidFill>
          </p:grpSpPr>
          <p:sp>
            <p:nvSpPr>
              <p:cNvPr id="39" name="Freeform 27">
                <a:extLst>
                  <a:ext uri="{FF2B5EF4-FFF2-40B4-BE49-F238E27FC236}">
                    <a16:creationId xmlns:a16="http://schemas.microsoft.com/office/drawing/2014/main" id="{67065506-A1B0-A346-B2E1-8598DA540CEC}"/>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8">
                <a:extLst>
                  <a:ext uri="{FF2B5EF4-FFF2-40B4-BE49-F238E27FC236}">
                    <a16:creationId xmlns:a16="http://schemas.microsoft.com/office/drawing/2014/main" id="{0E1754F6-9C85-1E49-8F72-9B52AADEAFAB}"/>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
                <a:extLst>
                  <a:ext uri="{FF2B5EF4-FFF2-40B4-BE49-F238E27FC236}">
                    <a16:creationId xmlns:a16="http://schemas.microsoft.com/office/drawing/2014/main" id="{1A4CC8E7-C5AC-3B4F-8512-224C9160C607}"/>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0">
                <a:extLst>
                  <a:ext uri="{FF2B5EF4-FFF2-40B4-BE49-F238E27FC236}">
                    <a16:creationId xmlns:a16="http://schemas.microsoft.com/office/drawing/2014/main" id="{EFE8CDBF-DFDA-654D-AB5F-BBCF4708A8F0}"/>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1">
                <a:extLst>
                  <a:ext uri="{FF2B5EF4-FFF2-40B4-BE49-F238E27FC236}">
                    <a16:creationId xmlns:a16="http://schemas.microsoft.com/office/drawing/2014/main" id="{E7C9723E-80A4-7C4C-962F-CAA21C6939E7}"/>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2">
                <a:extLst>
                  <a:ext uri="{FF2B5EF4-FFF2-40B4-BE49-F238E27FC236}">
                    <a16:creationId xmlns:a16="http://schemas.microsoft.com/office/drawing/2014/main" id="{FF809A27-BD11-0D46-A968-3EB33293143A}"/>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00" name="TextBox 99">
            <a:extLst>
              <a:ext uri="{FF2B5EF4-FFF2-40B4-BE49-F238E27FC236}">
                <a16:creationId xmlns:a16="http://schemas.microsoft.com/office/drawing/2014/main" id="{AB3225A1-95CA-9945-86DC-DB79092531D7}"/>
              </a:ext>
            </a:extLst>
          </p:cNvPr>
          <p:cNvSpPr txBox="1"/>
          <p:nvPr/>
        </p:nvSpPr>
        <p:spPr>
          <a:xfrm>
            <a:off x="443060" y="2855775"/>
            <a:ext cx="4124177" cy="3349635"/>
          </a:xfrm>
          <a:prstGeom prst="rect">
            <a:avLst/>
          </a:prstGeom>
          <a:noFill/>
        </p:spPr>
        <p:txBody>
          <a:bodyPr wrap="square" lIns="0" tIns="0" rIns="0" bIns="0" rtlCol="0" anchor="t">
            <a:spAutoFit/>
          </a:bodyPr>
          <a:lstStyle/>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Create a new team</a:t>
            </a:r>
            <a:endParaRPr lang="en-US" sz="1200">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Tx/>
              <a:buAutoNum type="arabicPeriod"/>
            </a:pPr>
            <a:r>
              <a:rPr lang="en-US" sz="1200" b="1">
                <a:solidFill>
                  <a:prstClr val="black"/>
                </a:solidFill>
                <a:latin typeface="Segoe UI" panose="020B0502040204020203" pitchFamily="34" charset="0"/>
                <a:cs typeface="Segoe UI" panose="020B0502040204020203" pitchFamily="34" charset="0"/>
              </a:rPr>
              <a:t>Add</a:t>
            </a:r>
            <a:r>
              <a:rPr lang="en-US" sz="1200">
                <a:solidFill>
                  <a:prstClr val="black"/>
                </a:solidFill>
                <a:latin typeface="Segoe UI" panose="020B0502040204020203" pitchFamily="34" charset="0"/>
                <a:cs typeface="Segoe UI" panose="020B0502040204020203" pitchFamily="34" charset="0"/>
              </a:rPr>
              <a:t> </a:t>
            </a:r>
            <a:r>
              <a:rPr lang="en-US" sz="1200" b="1">
                <a:solidFill>
                  <a:prstClr val="black"/>
                </a:solidFill>
                <a:latin typeface="Segoe UI" panose="020B0502040204020203" pitchFamily="34" charset="0"/>
                <a:cs typeface="Segoe UI" panose="020B0502040204020203" pitchFamily="34" charset="0"/>
              </a:rPr>
              <a:t>channels</a:t>
            </a:r>
          </a:p>
          <a:p>
            <a:pPr marL="228600" indent="-228600" defTabSz="914377">
              <a:spcAft>
                <a:spcPts val="800"/>
              </a:spcAft>
              <a:buFontTx/>
              <a:buAutoNum type="arabicPeriod"/>
            </a:pPr>
            <a:r>
              <a:rPr lang="en-US" sz="1200" b="1">
                <a:latin typeface="Segoe UI"/>
                <a:cs typeface="Segoe UI"/>
              </a:rPr>
              <a:t>Add apps via tabs</a:t>
            </a:r>
          </a:p>
          <a:p>
            <a:pPr marL="236538" lvl="1" indent="119063" defTabSz="914377">
              <a:spcAft>
                <a:spcPts val="800"/>
              </a:spcAft>
              <a:buFont typeface="Arial" panose="020B0604020202020204" pitchFamily="34" charset="0"/>
              <a:buChar char="•"/>
            </a:pPr>
            <a:r>
              <a:rPr lang="en-US" sz="1100">
                <a:solidFill>
                  <a:srgbClr val="000000"/>
                </a:solidFill>
              </a:rPr>
              <a:t>Track budget spend YTD in </a:t>
            </a:r>
            <a:r>
              <a:rPr lang="en-US" sz="1100" err="1">
                <a:solidFill>
                  <a:srgbClr val="000000"/>
                </a:solidFill>
              </a:rPr>
              <a:t>PowerBI</a:t>
            </a:r>
            <a:endParaRPr lang="en-US" sz="1100">
              <a:solidFill>
                <a:srgbClr val="000000"/>
              </a:solidFill>
            </a:endParaRPr>
          </a:p>
          <a:p>
            <a:pPr marL="236538" lvl="1" indent="119063" defTabSz="914377">
              <a:spcAft>
                <a:spcPts val="800"/>
              </a:spcAft>
              <a:buFont typeface="Arial" panose="020B0604020202020204" pitchFamily="34" charset="0"/>
              <a:buChar char="•"/>
            </a:pPr>
            <a:r>
              <a:rPr lang="en-US" sz="1100">
                <a:solidFill>
                  <a:srgbClr val="000000"/>
                </a:solidFill>
              </a:rPr>
              <a:t>Forecast future budgets with Excel</a:t>
            </a:r>
          </a:p>
          <a:p>
            <a:pPr marL="236538" lvl="1" indent="119063" defTabSz="914377">
              <a:spcAft>
                <a:spcPts val="800"/>
              </a:spcAft>
              <a:buFont typeface="Arial" panose="020B0604020202020204" pitchFamily="34" charset="0"/>
              <a:buChar char="•"/>
            </a:pPr>
            <a:r>
              <a:rPr lang="en-US" sz="1100">
                <a:solidFill>
                  <a:srgbClr val="000000"/>
                </a:solidFill>
              </a:rPr>
              <a:t>Create and review business plans in Word</a:t>
            </a:r>
          </a:p>
          <a:p>
            <a:pPr marL="236538" lvl="1" indent="119063" defTabSz="914377">
              <a:spcAft>
                <a:spcPts val="800"/>
              </a:spcAft>
              <a:buFont typeface="Arial" panose="020B0604020202020204" pitchFamily="34" charset="0"/>
              <a:buChar char="•"/>
            </a:pPr>
            <a:r>
              <a:rPr lang="en-US" sz="1100">
                <a:solidFill>
                  <a:srgbClr val="000000"/>
                </a:solidFill>
              </a:rPr>
              <a:t>Action contracts with Adobe Sign</a:t>
            </a:r>
          </a:p>
          <a:p>
            <a:pPr marL="236538" lvl="1" indent="119063" defTabSz="914377">
              <a:spcAft>
                <a:spcPts val="800"/>
              </a:spcAft>
              <a:buFont typeface="Arial" panose="020B0604020202020204" pitchFamily="34" charset="0"/>
              <a:buChar char="•"/>
            </a:pPr>
            <a:r>
              <a:rPr lang="en-US" sz="1100">
                <a:solidFill>
                  <a:srgbClr val="000000"/>
                </a:solidFill>
              </a:rPr>
              <a:t>Manage budget requests with Power Automate</a:t>
            </a:r>
          </a:p>
          <a:p>
            <a:pPr marL="228600" indent="-228600" defTabSz="914377">
              <a:spcAft>
                <a:spcPts val="800"/>
              </a:spcAft>
              <a:buFont typeface="+mj-lt"/>
              <a:buAutoNum type="arabicPeriod"/>
            </a:pPr>
            <a:r>
              <a:rPr lang="en-US" sz="1200" b="1">
                <a:solidFill>
                  <a:prstClr val="black"/>
                </a:solidFill>
                <a:latin typeface="Segoe UI" panose="020B0502040204020203" pitchFamily="34" charset="0"/>
                <a:cs typeface="Segoe UI" panose="020B0502040204020203" pitchFamily="34" charset="0"/>
              </a:rPr>
              <a:t>Schedule</a:t>
            </a:r>
            <a:r>
              <a:rPr lang="en-US" sz="1200">
                <a:solidFill>
                  <a:prstClr val="black"/>
                </a:solidFill>
                <a:latin typeface="Segoe UI" panose="020B0502040204020203" pitchFamily="34" charset="0"/>
                <a:cs typeface="Segoe UI" panose="020B0502040204020203" pitchFamily="34" charset="0"/>
              </a:rPr>
              <a:t> team meetings, ex. monthly business review</a:t>
            </a:r>
            <a:endParaRPr lang="en-US" sz="1200" b="1">
              <a:solidFill>
                <a:prstClr val="black"/>
              </a:solidFill>
              <a:latin typeface="Segoe UI" panose="020B0502040204020203" pitchFamily="34" charset="0"/>
              <a:cs typeface="Segoe UI" panose="020B0502040204020203" pitchFamily="34" charset="0"/>
            </a:endParaRPr>
          </a:p>
          <a:p>
            <a:pPr marL="228600" indent="-228600" defTabSz="914377">
              <a:spcAft>
                <a:spcPts val="800"/>
              </a:spcAft>
              <a:buFont typeface="+mj-lt"/>
              <a:buAutoNum type="arabicPeriod"/>
            </a:pPr>
            <a:r>
              <a:rPr lang="en-US" sz="1200" b="1">
                <a:solidFill>
                  <a:prstClr val="black"/>
                </a:solidFill>
                <a:latin typeface="Segoe UI" panose="020B0502040204020203" pitchFamily="34" charset="0"/>
                <a:cs typeface="Segoe UI" panose="020B0502040204020203" pitchFamily="34" charset="0"/>
              </a:rPr>
              <a:t>Share</a:t>
            </a:r>
            <a:r>
              <a:rPr lang="en-US" sz="1200">
                <a:solidFill>
                  <a:prstClr val="black"/>
                </a:solidFill>
                <a:latin typeface="Segoe UI" panose="020B0502040204020203" pitchFamily="34" charset="0"/>
                <a:cs typeface="Segoe UI" panose="020B0502040204020203" pitchFamily="34" charset="0"/>
              </a:rPr>
              <a:t> documents, ex. annual financial statements </a:t>
            </a:r>
            <a:br>
              <a:rPr lang="en-US" sz="1200">
                <a:solidFill>
                  <a:prstClr val="black"/>
                </a:solidFill>
                <a:latin typeface="Segoe UI" panose="020B0502040204020203" pitchFamily="34" charset="0"/>
                <a:cs typeface="Segoe UI" panose="020B0502040204020203" pitchFamily="34" charset="0"/>
              </a:rPr>
            </a:br>
            <a:r>
              <a:rPr lang="en-US" sz="1200">
                <a:solidFill>
                  <a:prstClr val="black"/>
                </a:solidFill>
                <a:latin typeface="Segoe UI" panose="020B0502040204020203" pitchFamily="34" charset="0"/>
                <a:cs typeface="Segoe UI" panose="020B0502040204020203" pitchFamily="34" charset="0"/>
              </a:rPr>
              <a:t>and audit reports</a:t>
            </a:r>
            <a:r>
              <a:rPr lang="en-US" sz="1200" b="1">
                <a:solidFill>
                  <a:srgbClr val="5558AF"/>
                </a:solidFill>
                <a:latin typeface="Segoe UI" panose="020B0502040204020203" pitchFamily="34" charset="0"/>
                <a:cs typeface="Segoe UI" panose="020B0502040204020203" pitchFamily="34" charset="0"/>
              </a:rPr>
              <a:t> </a:t>
            </a:r>
          </a:p>
          <a:p>
            <a:pPr marL="228600" indent="-228600" defTabSz="914377">
              <a:spcAft>
                <a:spcPts val="800"/>
              </a:spcAft>
              <a:buFont typeface="+mj-lt"/>
              <a:buAutoNum type="arabicPeriod"/>
            </a:pPr>
            <a:r>
              <a:rPr lang="en-US" sz="1200" b="1">
                <a:solidFill>
                  <a:prstClr val="black"/>
                </a:solidFill>
                <a:latin typeface="Segoe UI" panose="020B0502040204020203" pitchFamily="34" charset="0"/>
                <a:cs typeface="Segoe UI" panose="020B0502040204020203" pitchFamily="34" charset="0"/>
              </a:rPr>
              <a:t>Pin</a:t>
            </a:r>
            <a:r>
              <a:rPr lang="en-US" sz="1200">
                <a:solidFill>
                  <a:prstClr val="black"/>
                </a:solidFill>
                <a:latin typeface="Segoe UI" panose="020B0502040204020203" pitchFamily="34" charset="0"/>
                <a:cs typeface="Segoe UI" panose="020B0502040204020203" pitchFamily="34" charset="0"/>
              </a:rPr>
              <a:t> important items, ex. apps, intranet portals, </a:t>
            </a:r>
            <a:br>
              <a:rPr lang="en-US" sz="1200">
                <a:solidFill>
                  <a:prstClr val="black"/>
                </a:solidFill>
                <a:latin typeface="Segoe UI" panose="020B0502040204020203" pitchFamily="34" charset="0"/>
                <a:cs typeface="Segoe UI" panose="020B0502040204020203" pitchFamily="34" charset="0"/>
              </a:rPr>
            </a:br>
            <a:r>
              <a:rPr lang="en-US" sz="1200">
                <a:solidFill>
                  <a:prstClr val="black"/>
                </a:solidFill>
                <a:latin typeface="Segoe UI" panose="020B0502040204020203" pitchFamily="34" charset="0"/>
                <a:cs typeface="Segoe UI" panose="020B0502040204020203" pitchFamily="34" charset="0"/>
              </a:rPr>
              <a:t>and websites</a:t>
            </a:r>
            <a:endParaRPr lang="en-US" sz="1200" b="1">
              <a:solidFill>
                <a:srgbClr val="5558AF"/>
              </a:solidFill>
              <a:latin typeface="Segoe UI" panose="020B0502040204020203" pitchFamily="34" charset="0"/>
              <a:cs typeface="Segoe UI" panose="020B0502040204020203" pitchFamily="34" charset="0"/>
            </a:endParaRPr>
          </a:p>
        </p:txBody>
      </p:sp>
      <p:sp>
        <p:nvSpPr>
          <p:cNvPr id="101" name="AutoShape 4" descr="Kudos app icon">
            <a:extLst>
              <a:ext uri="{FF2B5EF4-FFF2-40B4-BE49-F238E27FC236}">
                <a16:creationId xmlns:a16="http://schemas.microsoft.com/office/drawing/2014/main" id="{4BEC9641-8878-7942-ACC8-BDBBC0E0444D}"/>
              </a:ext>
            </a:extLst>
          </p:cNvPr>
          <p:cNvSpPr>
            <a:spLocks noChangeAspect="1" noChangeArrowheads="1"/>
          </p:cNvSpPr>
          <p:nvPr/>
        </p:nvSpPr>
        <p:spPr bwMode="auto">
          <a:xfrm>
            <a:off x="9278197" y="-6407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 name="Picture 102">
            <a:extLst>
              <a:ext uri="{FF2B5EF4-FFF2-40B4-BE49-F238E27FC236}">
                <a16:creationId xmlns:a16="http://schemas.microsoft.com/office/drawing/2014/main" id="{2B32C037-B1D3-9441-A2CC-1CB4B9F321DF}"/>
              </a:ext>
            </a:extLst>
          </p:cNvPr>
          <p:cNvPicPr>
            <a:picLocks noChangeAspect="1"/>
          </p:cNvPicPr>
          <p:nvPr/>
        </p:nvPicPr>
        <p:blipFill rotWithShape="1">
          <a:blip r:embed="rId3">
            <a:extLst>
              <a:ext uri="{28A0092B-C50C-407E-A947-70E740481C1C}">
                <a14:useLocalDpi xmlns:a14="http://schemas.microsoft.com/office/drawing/2010/main" val="0"/>
              </a:ext>
            </a:extLst>
          </a:blip>
          <a:srcRect r="37737"/>
          <a:stretch/>
        </p:blipFill>
        <p:spPr>
          <a:xfrm>
            <a:off x="5199851" y="-4482"/>
            <a:ext cx="6992149" cy="6858000"/>
          </a:xfrm>
          <a:prstGeom prst="rect">
            <a:avLst/>
          </a:prstGeom>
          <a:effectLst>
            <a:outerShdw blurRad="266700" algn="tl" rotWithShape="0">
              <a:prstClr val="black">
                <a:alpha val="20000"/>
              </a:prstClr>
            </a:outerShdw>
          </a:effectLst>
        </p:spPr>
      </p:pic>
      <p:sp>
        <p:nvSpPr>
          <p:cNvPr id="115" name="Rectangle 114">
            <a:extLst>
              <a:ext uri="{FF2B5EF4-FFF2-40B4-BE49-F238E27FC236}">
                <a16:creationId xmlns:a16="http://schemas.microsoft.com/office/drawing/2014/main" id="{63DF1C24-7E42-F947-8211-B8C9C3260D3A}"/>
              </a:ext>
            </a:extLst>
          </p:cNvPr>
          <p:cNvSpPr/>
          <p:nvPr/>
        </p:nvSpPr>
        <p:spPr bwMode="auto">
          <a:xfrm>
            <a:off x="5672364" y="1400104"/>
            <a:ext cx="2568574" cy="227775"/>
          </a:xfrm>
          <a:prstGeom prst="rect">
            <a:avLst/>
          </a:prstGeom>
          <a:solidFill>
            <a:srgbClr val="F3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8" name="TextBox 117">
            <a:extLst>
              <a:ext uri="{FF2B5EF4-FFF2-40B4-BE49-F238E27FC236}">
                <a16:creationId xmlns:a16="http://schemas.microsoft.com/office/drawing/2014/main" id="{63F8E8B9-BAD9-184E-9FB7-3321B444F878}"/>
              </a:ext>
            </a:extLst>
          </p:cNvPr>
          <p:cNvSpPr txBox="1"/>
          <p:nvPr/>
        </p:nvSpPr>
        <p:spPr>
          <a:xfrm>
            <a:off x="6053711" y="1000157"/>
            <a:ext cx="1817105" cy="1876989"/>
          </a:xfrm>
          <a:prstGeom prst="rect">
            <a:avLst/>
          </a:prstGeom>
          <a:noFill/>
        </p:spPr>
        <p:txBody>
          <a:bodyPr wrap="square" rtlCol="0">
            <a:spAutoFit/>
          </a:bodyPr>
          <a:lstStyle/>
          <a:p>
            <a:pPr marL="0" marR="0" lvl="0" indent="0" algn="l" defTabSz="914377" rtl="0" eaLnBrk="1" fontAlgn="auto" latinLnBrk="0" hangingPunct="1">
              <a:lnSpc>
                <a:spcPct val="150000"/>
              </a:lnSpc>
              <a:spcBef>
                <a:spcPts val="0"/>
              </a:spcBef>
              <a:spcAft>
                <a:spcPts val="400"/>
              </a:spcAft>
              <a:buClrTx/>
              <a:buSzTx/>
              <a:buFontTx/>
              <a:buNone/>
              <a:tabLst/>
              <a:defRPr/>
            </a:pPr>
            <a:r>
              <a:rPr kumimoji="0" lang="en-US" sz="1050" b="0" i="0" u="none" strike="noStrike" kern="1200" cap="none" spc="0" normalizeH="0" baseline="0" noProof="0">
                <a:ln>
                  <a:noFill/>
                </a:ln>
                <a:solidFill>
                  <a:srgbClr val="282828"/>
                </a:solidFill>
                <a:effectLst/>
                <a:uLnTx/>
                <a:uFillTx/>
                <a:latin typeface="Segoe UI"/>
                <a:cs typeface="Segoe UI Semibold" panose="020B0502040204020203" pitchFamily="34" charset="0"/>
              </a:rPr>
              <a:t>Finance</a:t>
            </a:r>
          </a:p>
          <a:p>
            <a:pPr defTabSz="914377">
              <a:lnSpc>
                <a:spcPct val="200000"/>
              </a:lnSpc>
            </a:pPr>
            <a:r>
              <a:rPr lang="en-US" sz="1000">
                <a:cs typeface="Segoe UI Semibold" panose="020B0502040204020203" pitchFamily="34" charset="0"/>
              </a:rPr>
              <a:t>General</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Finance reviews</a:t>
            </a:r>
          </a:p>
          <a:p>
            <a:pPr defTabSz="914377">
              <a:lnSpc>
                <a:spcPct val="200000"/>
              </a:lnSpc>
            </a:pPr>
            <a:r>
              <a:rPr lang="en-US" sz="1000">
                <a:solidFill>
                  <a:prstClr val="black"/>
                </a:solidFill>
                <a:latin typeface="Segoe UI" panose="020B0502040204020203" pitchFamily="34" charset="0"/>
                <a:cs typeface="Segoe UI Semibold" panose="020B0502040204020203" pitchFamily="34" charset="0"/>
              </a:rPr>
              <a:t>Business insights</a:t>
            </a: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A</a:t>
            </a:r>
            <a:r>
              <a:rPr lang="en-US" sz="1000" err="1">
                <a:solidFill>
                  <a:prstClr val="black"/>
                </a:solidFill>
                <a:latin typeface="Segoe UI" panose="020B0502040204020203" pitchFamily="34" charset="0"/>
                <a:cs typeface="Segoe UI Semibold" panose="020B0502040204020203" pitchFamily="34" charset="0"/>
              </a:rPr>
              <a:t>udit</a:t>
            </a:r>
            <a:endParaRPr lang="en-US" sz="1000">
              <a:solidFill>
                <a:prstClr val="black"/>
              </a:solidFill>
              <a:latin typeface="Segoe UI" panose="020B0502040204020203" pitchFamily="34" charset="0"/>
              <a:cs typeface="Segoe UI Semibold" panose="020B0502040204020203" pitchFamily="34" charset="0"/>
            </a:endParaRPr>
          </a:p>
          <a:p>
            <a:pPr defTabSz="914377">
              <a:lnSpc>
                <a:spcPct val="200000"/>
              </a:lnSpc>
            </a:pPr>
            <a:r>
              <a:rPr kumimoji="0" lang="en-US" sz="1000" b="0" i="0" u="none" strike="noStrike" kern="1200" cap="none" spc="0" normalizeH="0" baseline="0" noProof="0">
                <a:ln>
                  <a:noFill/>
                </a:ln>
                <a:solidFill>
                  <a:prstClr val="black"/>
                </a:solidFill>
                <a:effectLst/>
                <a:uLnTx/>
                <a:uFillTx/>
                <a:latin typeface="Segoe UI" panose="020B0502040204020203" pitchFamily="34" charset="0"/>
                <a:cs typeface="Segoe UI Semibold" panose="020B0502040204020203" pitchFamily="34" charset="0"/>
              </a:rPr>
              <a:t>G</a:t>
            </a:r>
            <a:r>
              <a:rPr lang="en-US" sz="1000" err="1">
                <a:solidFill>
                  <a:prstClr val="black"/>
                </a:solidFill>
                <a:latin typeface="Segoe UI" panose="020B0502040204020203" pitchFamily="34" charset="0"/>
                <a:cs typeface="Segoe UI Semibold" panose="020B0502040204020203" pitchFamily="34" charset="0"/>
              </a:rPr>
              <a:t>overnance</a:t>
            </a:r>
            <a:r>
              <a:rPr lang="en-US" sz="1000">
                <a:solidFill>
                  <a:prstClr val="black"/>
                </a:solidFill>
                <a:latin typeface="Segoe UI" panose="020B0502040204020203" pitchFamily="34" charset="0"/>
                <a:cs typeface="Segoe UI Semibold" panose="020B0502040204020203" pitchFamily="34" charset="0"/>
              </a:rPr>
              <a:t> and compliance</a:t>
            </a:r>
          </a:p>
        </p:txBody>
      </p:sp>
      <p:sp>
        <p:nvSpPr>
          <p:cNvPr id="121" name="TextBox 120">
            <a:extLst>
              <a:ext uri="{FF2B5EF4-FFF2-40B4-BE49-F238E27FC236}">
                <a16:creationId xmlns:a16="http://schemas.microsoft.com/office/drawing/2014/main" id="{8BC47FEF-91EB-3A45-85CA-561A0A7915D1}"/>
              </a:ext>
            </a:extLst>
          </p:cNvPr>
          <p:cNvSpPr txBox="1"/>
          <p:nvPr/>
        </p:nvSpPr>
        <p:spPr>
          <a:xfrm>
            <a:off x="10319014" y="499895"/>
            <a:ext cx="1024615" cy="108043"/>
          </a:xfrm>
          <a:prstGeom prst="rect">
            <a:avLst/>
          </a:prstGeom>
          <a:noFill/>
        </p:spPr>
        <p:txBody>
          <a:bodyPr wrap="square" lIns="0" tIns="0" rIns="0" bIns="0" rtlCol="0">
            <a:spAutoFit/>
          </a:bodyPr>
          <a:lstStyle>
            <a:defPPr>
              <a:defRPr lang="en-US"/>
            </a:defPPr>
            <a:lvl1pPr>
              <a:lnSpc>
                <a:spcPct val="90000"/>
              </a:lnSpc>
              <a:spcAft>
                <a:spcPts val="600"/>
              </a:spcAft>
              <a:defRPr sz="530">
                <a:solidFill>
                  <a:srgbClr val="474543"/>
                </a:solidFill>
              </a:defRPr>
            </a:lvl1pPr>
          </a:lstStyle>
          <a:p>
            <a:r>
              <a:rPr lang="en-US" sz="780">
                <a:solidFill>
                  <a:srgbClr val="595958"/>
                </a:solidFill>
              </a:rPr>
              <a:t>Adobe Sign</a:t>
            </a:r>
          </a:p>
        </p:txBody>
      </p:sp>
      <p:pic>
        <p:nvPicPr>
          <p:cNvPr id="133" name="Picture 132">
            <a:extLst>
              <a:ext uri="{FF2B5EF4-FFF2-40B4-BE49-F238E27FC236}">
                <a16:creationId xmlns:a16="http://schemas.microsoft.com/office/drawing/2014/main" id="{00165970-BE7B-AD41-8818-9507DA506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36" y="1781802"/>
            <a:ext cx="3996250" cy="1917042"/>
          </a:xfrm>
          <a:prstGeom prst="rect">
            <a:avLst/>
          </a:prstGeom>
          <a:solidFill>
            <a:schemeClr val="bg1"/>
          </a:solidFill>
          <a:ln>
            <a:noFill/>
            <a:headEnd type="none" w="med" len="med"/>
            <a:tailEnd type="none" w="med" len="med"/>
          </a:ln>
          <a:effectLst>
            <a:outerShdw blurRad="190500" algn="tl" rotWithShape="0">
              <a:prstClr val="black">
                <a:alpha val="30000"/>
              </a:prstClr>
            </a:outerShdw>
          </a:effectLst>
        </p:spPr>
      </p:pic>
      <p:sp>
        <p:nvSpPr>
          <p:cNvPr id="134" name="Rounded Rectangle 81">
            <a:extLst>
              <a:ext uri="{FF2B5EF4-FFF2-40B4-BE49-F238E27FC236}">
                <a16:creationId xmlns:a16="http://schemas.microsoft.com/office/drawing/2014/main" id="{38C51DAB-57C8-AD4F-A7EC-5956048F1F7C}"/>
              </a:ext>
            </a:extLst>
          </p:cNvPr>
          <p:cNvSpPr/>
          <p:nvPr/>
        </p:nvSpPr>
        <p:spPr bwMode="auto">
          <a:xfrm>
            <a:off x="8098126" y="2547238"/>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82">
            <a:extLst>
              <a:ext uri="{FF2B5EF4-FFF2-40B4-BE49-F238E27FC236}">
                <a16:creationId xmlns:a16="http://schemas.microsoft.com/office/drawing/2014/main" id="{4964C531-2E1F-BF42-A769-D6BB2842DD1A}"/>
              </a:ext>
            </a:extLst>
          </p:cNvPr>
          <p:cNvSpPr/>
          <p:nvPr/>
        </p:nvSpPr>
        <p:spPr bwMode="auto">
          <a:xfrm>
            <a:off x="9303213"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TextBox 139">
            <a:extLst>
              <a:ext uri="{FF2B5EF4-FFF2-40B4-BE49-F238E27FC236}">
                <a16:creationId xmlns:a16="http://schemas.microsoft.com/office/drawing/2014/main" id="{881D3469-E6F0-A54D-9DFA-27E679FDC9AF}"/>
              </a:ext>
            </a:extLst>
          </p:cNvPr>
          <p:cNvSpPr txBox="1"/>
          <p:nvPr/>
        </p:nvSpPr>
        <p:spPr>
          <a:xfrm>
            <a:off x="8111529" y="3036270"/>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Power BI</a:t>
            </a:r>
          </a:p>
        </p:txBody>
      </p:sp>
      <p:sp>
        <p:nvSpPr>
          <p:cNvPr id="141" name="TextBox 140">
            <a:extLst>
              <a:ext uri="{FF2B5EF4-FFF2-40B4-BE49-F238E27FC236}">
                <a16:creationId xmlns:a16="http://schemas.microsoft.com/office/drawing/2014/main" id="{37E21C41-22D7-6049-91BC-57BA241ADC03}"/>
              </a:ext>
            </a:extLst>
          </p:cNvPr>
          <p:cNvSpPr txBox="1"/>
          <p:nvPr/>
        </p:nvSpPr>
        <p:spPr>
          <a:xfrm>
            <a:off x="9243730" y="3031526"/>
            <a:ext cx="555260"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Adobe Sign</a:t>
            </a:r>
          </a:p>
        </p:txBody>
      </p:sp>
      <p:sp>
        <p:nvSpPr>
          <p:cNvPr id="142" name="Rounded Rectangle 79">
            <a:extLst>
              <a:ext uri="{FF2B5EF4-FFF2-40B4-BE49-F238E27FC236}">
                <a16:creationId xmlns:a16="http://schemas.microsoft.com/office/drawing/2014/main" id="{AD9D1F08-9D0A-104B-B9F7-CE1B3D20C228}"/>
              </a:ext>
            </a:extLst>
          </p:cNvPr>
          <p:cNvSpPr/>
          <p:nvPr/>
        </p:nvSpPr>
        <p:spPr bwMode="auto">
          <a:xfrm>
            <a:off x="10439070" y="2539529"/>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3" name="TextBox 142">
            <a:extLst>
              <a:ext uri="{FF2B5EF4-FFF2-40B4-BE49-F238E27FC236}">
                <a16:creationId xmlns:a16="http://schemas.microsoft.com/office/drawing/2014/main" id="{89DC8FB4-EB13-E14D-9993-1389ED4B74A8}"/>
              </a:ext>
            </a:extLst>
          </p:cNvPr>
          <p:cNvSpPr txBox="1"/>
          <p:nvPr/>
        </p:nvSpPr>
        <p:spPr>
          <a:xfrm>
            <a:off x="10441668" y="3028562"/>
            <a:ext cx="411402"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Word</a:t>
            </a:r>
          </a:p>
        </p:txBody>
      </p:sp>
      <p:sp>
        <p:nvSpPr>
          <p:cNvPr id="144" name="TextBox 143">
            <a:extLst>
              <a:ext uri="{FF2B5EF4-FFF2-40B4-BE49-F238E27FC236}">
                <a16:creationId xmlns:a16="http://schemas.microsoft.com/office/drawing/2014/main" id="{29163188-AD38-BA4F-B77F-F47F2D185BE8}"/>
              </a:ext>
            </a:extLst>
          </p:cNvPr>
          <p:cNvSpPr txBox="1"/>
          <p:nvPr/>
        </p:nvSpPr>
        <p:spPr>
          <a:xfrm>
            <a:off x="8653076" y="3036927"/>
            <a:ext cx="541834" cy="83100"/>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Excel</a:t>
            </a:r>
          </a:p>
        </p:txBody>
      </p:sp>
      <p:sp>
        <p:nvSpPr>
          <p:cNvPr id="145" name="Rounded Rectangle 81">
            <a:extLst>
              <a:ext uri="{FF2B5EF4-FFF2-40B4-BE49-F238E27FC236}">
                <a16:creationId xmlns:a16="http://schemas.microsoft.com/office/drawing/2014/main" id="{41B747D0-A40A-1F43-BD55-020B3AF0B9C2}"/>
              </a:ext>
            </a:extLst>
          </p:cNvPr>
          <p:cNvSpPr/>
          <p:nvPr/>
        </p:nvSpPr>
        <p:spPr bwMode="auto">
          <a:xfrm>
            <a:off x="8704889" y="2547895"/>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Rounded Rectangle 145">
            <a:extLst>
              <a:ext uri="{FF2B5EF4-FFF2-40B4-BE49-F238E27FC236}">
                <a16:creationId xmlns:a16="http://schemas.microsoft.com/office/drawing/2014/main" id="{63925CA9-1E29-CC45-8278-BDB225CF5D24}"/>
              </a:ext>
            </a:extLst>
          </p:cNvPr>
          <p:cNvSpPr/>
          <p:nvPr/>
        </p:nvSpPr>
        <p:spPr bwMode="auto">
          <a:xfrm>
            <a:off x="9869768" y="2541011"/>
            <a:ext cx="424804" cy="424804"/>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7" name="TextBox 146">
            <a:extLst>
              <a:ext uri="{FF2B5EF4-FFF2-40B4-BE49-F238E27FC236}">
                <a16:creationId xmlns:a16="http://schemas.microsoft.com/office/drawing/2014/main" id="{A27DF7A4-A66D-274A-89E7-E46121C253CE}"/>
              </a:ext>
            </a:extLst>
          </p:cNvPr>
          <p:cNvSpPr txBox="1"/>
          <p:nvPr/>
        </p:nvSpPr>
        <p:spPr>
          <a:xfrm>
            <a:off x="9827524" y="3036285"/>
            <a:ext cx="541834" cy="166199"/>
          </a:xfrm>
          <a:prstGeom prst="rect">
            <a:avLst/>
          </a:prstGeom>
          <a:noFill/>
        </p:spPr>
        <p:txBody>
          <a:bodyPr wrap="square" lIns="0" tIns="0" rIns="0" bIns="0" rtlCol="0">
            <a:spAutoFit/>
          </a:bodyPr>
          <a:lstStyle/>
          <a:p>
            <a:pPr algn="ctr">
              <a:lnSpc>
                <a:spcPct val="90000"/>
              </a:lnSpc>
              <a:spcAft>
                <a:spcPts val="600"/>
              </a:spcAft>
            </a:pPr>
            <a:r>
              <a:rPr lang="en-US" sz="600">
                <a:gradFill>
                  <a:gsLst>
                    <a:gs pos="2917">
                      <a:schemeClr val="tx1"/>
                    </a:gs>
                    <a:gs pos="30000">
                      <a:schemeClr val="tx1"/>
                    </a:gs>
                  </a:gsLst>
                  <a:lin ang="5400000" scaled="0"/>
                </a:gradFill>
              </a:rPr>
              <a:t>Power Automate</a:t>
            </a:r>
          </a:p>
        </p:txBody>
      </p:sp>
      <p:pic>
        <p:nvPicPr>
          <p:cNvPr id="148" name="Picture 147">
            <a:extLst>
              <a:ext uri="{FF2B5EF4-FFF2-40B4-BE49-F238E27FC236}">
                <a16:creationId xmlns:a16="http://schemas.microsoft.com/office/drawing/2014/main" id="{1C3BF459-8DE2-2645-87E7-ABE6ED3C2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6283" y="419253"/>
            <a:ext cx="243575" cy="220740"/>
          </a:xfrm>
          <a:prstGeom prst="rect">
            <a:avLst/>
          </a:prstGeom>
        </p:spPr>
      </p:pic>
      <p:sp>
        <p:nvSpPr>
          <p:cNvPr id="159" name="Freeform 158">
            <a:extLst>
              <a:ext uri="{FF2B5EF4-FFF2-40B4-BE49-F238E27FC236}">
                <a16:creationId xmlns:a16="http://schemas.microsoft.com/office/drawing/2014/main" id="{21053F76-3D89-F041-AEEF-4F25A3DBAF6A}"/>
              </a:ext>
            </a:extLst>
          </p:cNvPr>
          <p:cNvSpPr>
            <a:spLocks noChangeAspect="1"/>
          </p:cNvSpPr>
          <p:nvPr/>
        </p:nvSpPr>
        <p:spPr>
          <a:xfrm>
            <a:off x="8164701" y="2656195"/>
            <a:ext cx="286070" cy="215982"/>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 name="Picture 39">
            <a:extLst>
              <a:ext uri="{FF2B5EF4-FFF2-40B4-BE49-F238E27FC236}">
                <a16:creationId xmlns:a16="http://schemas.microsoft.com/office/drawing/2014/main" id="{3FB3964D-7193-4B57-920E-B58D95E238B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49092" y="2583553"/>
            <a:ext cx="349801" cy="302770"/>
          </a:xfrm>
          <a:prstGeom prst="rect">
            <a:avLst/>
          </a:prstGeom>
        </p:spPr>
      </p:pic>
      <p:pic>
        <p:nvPicPr>
          <p:cNvPr id="161" name="Graphic 160">
            <a:extLst>
              <a:ext uri="{FF2B5EF4-FFF2-40B4-BE49-F238E27FC236}">
                <a16:creationId xmlns:a16="http://schemas.microsoft.com/office/drawing/2014/main" id="{B1F77381-8ED3-0E4D-9F5A-19153BCB5B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6742" y="2481157"/>
            <a:ext cx="541547" cy="541547"/>
          </a:xfrm>
          <a:prstGeom prst="rect">
            <a:avLst/>
          </a:prstGeom>
        </p:spPr>
      </p:pic>
      <p:pic>
        <p:nvPicPr>
          <p:cNvPr id="2" name="Picture 1">
            <a:extLst>
              <a:ext uri="{FF2B5EF4-FFF2-40B4-BE49-F238E27FC236}">
                <a16:creationId xmlns:a16="http://schemas.microsoft.com/office/drawing/2014/main" id="{6A34E795-C2A4-404E-946B-2B075A2E975A}"/>
              </a:ext>
            </a:extLst>
          </p:cNvPr>
          <p:cNvPicPr>
            <a:picLocks noChangeAspect="1"/>
          </p:cNvPicPr>
          <p:nvPr/>
        </p:nvPicPr>
        <p:blipFill>
          <a:blip r:embed="rId9"/>
          <a:stretch>
            <a:fillRect/>
          </a:stretch>
        </p:blipFill>
        <p:spPr>
          <a:xfrm>
            <a:off x="9258322" y="2622538"/>
            <a:ext cx="523955" cy="274203"/>
          </a:xfrm>
          <a:prstGeom prst="rect">
            <a:avLst/>
          </a:prstGeom>
        </p:spPr>
      </p:pic>
      <p:pic>
        <p:nvPicPr>
          <p:cNvPr id="3" name="Picture 2">
            <a:extLst>
              <a:ext uri="{FF2B5EF4-FFF2-40B4-BE49-F238E27FC236}">
                <a16:creationId xmlns:a16="http://schemas.microsoft.com/office/drawing/2014/main" id="{4BEA9C4D-8508-2741-A566-6604D1D3CB2B}"/>
              </a:ext>
            </a:extLst>
          </p:cNvPr>
          <p:cNvPicPr>
            <a:picLocks noChangeAspect="1"/>
          </p:cNvPicPr>
          <p:nvPr/>
        </p:nvPicPr>
        <p:blipFill>
          <a:blip r:embed="rId10"/>
          <a:stretch>
            <a:fillRect/>
          </a:stretch>
        </p:blipFill>
        <p:spPr>
          <a:xfrm>
            <a:off x="9859702" y="2531859"/>
            <a:ext cx="455560" cy="455560"/>
          </a:xfrm>
          <a:prstGeom prst="rect">
            <a:avLst/>
          </a:prstGeom>
        </p:spPr>
      </p:pic>
      <p:pic>
        <p:nvPicPr>
          <p:cNvPr id="163" name="Picture 162">
            <a:extLst>
              <a:ext uri="{FF2B5EF4-FFF2-40B4-BE49-F238E27FC236}">
                <a16:creationId xmlns:a16="http://schemas.microsoft.com/office/drawing/2014/main" id="{4F9FA820-0BAD-814E-875A-443C60A545B4}"/>
              </a:ext>
            </a:extLst>
          </p:cNvPr>
          <p:cNvPicPr>
            <a:picLocks noChangeAspect="1"/>
          </p:cNvPicPr>
          <p:nvPr/>
        </p:nvPicPr>
        <p:blipFill>
          <a:blip r:embed="rId9"/>
          <a:stretch>
            <a:fillRect/>
          </a:stretch>
        </p:blipFill>
        <p:spPr>
          <a:xfrm>
            <a:off x="9258322" y="2622538"/>
            <a:ext cx="523955" cy="274203"/>
          </a:xfrm>
          <a:prstGeom prst="rect">
            <a:avLst/>
          </a:prstGeom>
        </p:spPr>
      </p:pic>
      <p:grpSp>
        <p:nvGrpSpPr>
          <p:cNvPr id="154" name="Group 153">
            <a:extLst>
              <a:ext uri="{FF2B5EF4-FFF2-40B4-BE49-F238E27FC236}">
                <a16:creationId xmlns:a16="http://schemas.microsoft.com/office/drawing/2014/main" id="{4D626362-9B76-0940-A745-CB4BC03E0166}"/>
              </a:ext>
            </a:extLst>
          </p:cNvPr>
          <p:cNvGrpSpPr/>
          <p:nvPr/>
        </p:nvGrpSpPr>
        <p:grpSpPr>
          <a:xfrm>
            <a:off x="9329736" y="2570169"/>
            <a:ext cx="371758" cy="371756"/>
            <a:chOff x="3028634" y="1877895"/>
            <a:chExt cx="984571" cy="984569"/>
          </a:xfrm>
        </p:grpSpPr>
        <p:sp>
          <p:nvSpPr>
            <p:cNvPr id="155" name="Oval 154">
              <a:extLst>
                <a:ext uri="{FF2B5EF4-FFF2-40B4-BE49-F238E27FC236}">
                  <a16:creationId xmlns:a16="http://schemas.microsoft.com/office/drawing/2014/main" id="{6E9FDC95-CB51-934A-BA60-3462615462CF}"/>
                </a:ext>
              </a:extLst>
            </p:cNvPr>
            <p:cNvSpPr/>
            <p:nvPr/>
          </p:nvSpPr>
          <p:spPr bwMode="auto">
            <a:xfrm>
              <a:off x="3028634" y="1877895"/>
              <a:ext cx="984571" cy="984569"/>
            </a:xfrm>
            <a:prstGeom prst="ellipse">
              <a:avLst/>
            </a:prstGeom>
            <a:solidFill>
              <a:srgbClr val="5558AF">
                <a:alpha val="3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6" name="Oval 155">
              <a:extLst>
                <a:ext uri="{FF2B5EF4-FFF2-40B4-BE49-F238E27FC236}">
                  <a16:creationId xmlns:a16="http://schemas.microsoft.com/office/drawing/2014/main" id="{CFBCCFE2-8F78-1A4F-875F-7C0EA6332EE1}"/>
                </a:ext>
              </a:extLst>
            </p:cNvPr>
            <p:cNvSpPr/>
            <p:nvPr/>
          </p:nvSpPr>
          <p:spPr bwMode="auto">
            <a:xfrm>
              <a:off x="3145243" y="1980918"/>
              <a:ext cx="756365" cy="756361"/>
            </a:xfrm>
            <a:prstGeom prst="ellipse">
              <a:avLst/>
            </a:prstGeom>
            <a:solidFill>
              <a:srgbClr val="5558AF">
                <a:alpha val="50000"/>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9" name="Group 49">
            <a:extLst>
              <a:ext uri="{FF2B5EF4-FFF2-40B4-BE49-F238E27FC236}">
                <a16:creationId xmlns:a16="http://schemas.microsoft.com/office/drawing/2014/main" id="{188465C8-647F-C540-AC8F-FC82235225A8}"/>
              </a:ext>
            </a:extLst>
          </p:cNvPr>
          <p:cNvGrpSpPr>
            <a:grpSpLocks noChangeAspect="1"/>
          </p:cNvGrpSpPr>
          <p:nvPr/>
        </p:nvGrpSpPr>
        <p:grpSpPr bwMode="auto">
          <a:xfrm>
            <a:off x="5836218" y="1096831"/>
            <a:ext cx="152701" cy="149350"/>
            <a:chOff x="3404" y="999"/>
            <a:chExt cx="319" cy="312"/>
          </a:xfrm>
        </p:grpSpPr>
        <p:sp>
          <p:nvSpPr>
            <p:cNvPr id="60" name="Freeform 50">
              <a:extLst>
                <a:ext uri="{FF2B5EF4-FFF2-40B4-BE49-F238E27FC236}">
                  <a16:creationId xmlns:a16="http://schemas.microsoft.com/office/drawing/2014/main" id="{4EFD3F6E-31C4-1748-9F3E-61AABCAC625F}"/>
                </a:ext>
              </a:extLst>
            </p:cNvPr>
            <p:cNvSpPr>
              <a:spLocks/>
            </p:cNvSpPr>
            <p:nvPr/>
          </p:nvSpPr>
          <p:spPr bwMode="auto">
            <a:xfrm>
              <a:off x="3433" y="999"/>
              <a:ext cx="134" cy="93"/>
            </a:xfrm>
            <a:custGeom>
              <a:avLst/>
              <a:gdLst>
                <a:gd name="T0" fmla="*/ 588 w 590"/>
                <a:gd name="T1" fmla="*/ 128 h 405"/>
                <a:gd name="T2" fmla="*/ 590 w 590"/>
                <a:gd name="T3" fmla="*/ 128 h 405"/>
                <a:gd name="T4" fmla="*/ 590 w 590"/>
                <a:gd name="T5" fmla="*/ 0 h 405"/>
                <a:gd name="T6" fmla="*/ 0 w 590"/>
                <a:gd name="T7" fmla="*/ 342 h 405"/>
                <a:gd name="T8" fmla="*/ 109 w 590"/>
                <a:gd name="T9" fmla="*/ 405 h 405"/>
                <a:gd name="T10" fmla="*/ 588 w 590"/>
                <a:gd name="T11" fmla="*/ 128 h 405"/>
              </a:gdLst>
              <a:ahLst/>
              <a:cxnLst>
                <a:cxn ang="0">
                  <a:pos x="T0" y="T1"/>
                </a:cxn>
                <a:cxn ang="0">
                  <a:pos x="T2" y="T3"/>
                </a:cxn>
                <a:cxn ang="0">
                  <a:pos x="T4" y="T5"/>
                </a:cxn>
                <a:cxn ang="0">
                  <a:pos x="T6" y="T7"/>
                </a:cxn>
                <a:cxn ang="0">
                  <a:pos x="T8" y="T9"/>
                </a:cxn>
                <a:cxn ang="0">
                  <a:pos x="T10" y="T11"/>
                </a:cxn>
              </a:cxnLst>
              <a:rect l="0" t="0" r="r" b="b"/>
              <a:pathLst>
                <a:path w="590" h="405">
                  <a:moveTo>
                    <a:pt x="588" y="128"/>
                  </a:moveTo>
                  <a:cubicBezTo>
                    <a:pt x="589" y="128"/>
                    <a:pt x="589" y="128"/>
                    <a:pt x="590" y="128"/>
                  </a:cubicBezTo>
                  <a:cubicBezTo>
                    <a:pt x="590" y="0"/>
                    <a:pt x="590" y="0"/>
                    <a:pt x="590" y="0"/>
                  </a:cubicBezTo>
                  <a:cubicBezTo>
                    <a:pt x="339" y="0"/>
                    <a:pt x="125" y="124"/>
                    <a:pt x="0" y="342"/>
                  </a:cubicBezTo>
                  <a:cubicBezTo>
                    <a:pt x="109" y="405"/>
                    <a:pt x="109" y="405"/>
                    <a:pt x="109" y="405"/>
                  </a:cubicBezTo>
                  <a:cubicBezTo>
                    <a:pt x="205" y="240"/>
                    <a:pt x="384" y="128"/>
                    <a:pt x="588" y="1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1">
              <a:extLst>
                <a:ext uri="{FF2B5EF4-FFF2-40B4-BE49-F238E27FC236}">
                  <a16:creationId xmlns:a16="http://schemas.microsoft.com/office/drawing/2014/main" id="{788487CB-DFC7-4745-966A-7F0D12F6C898}"/>
                </a:ext>
              </a:extLst>
            </p:cNvPr>
            <p:cNvSpPr>
              <a:spLocks/>
            </p:cNvSpPr>
            <p:nvPr/>
          </p:nvSpPr>
          <p:spPr bwMode="auto">
            <a:xfrm>
              <a:off x="3404" y="1077"/>
              <a:ext cx="53" cy="156"/>
            </a:xfrm>
            <a:custGeom>
              <a:avLst/>
              <a:gdLst>
                <a:gd name="T0" fmla="*/ 160 w 235"/>
                <a:gd name="T1" fmla="*/ 341 h 682"/>
                <a:gd name="T2" fmla="*/ 235 w 235"/>
                <a:gd name="T3" fmla="*/ 63 h 682"/>
                <a:gd name="T4" fmla="*/ 126 w 235"/>
                <a:gd name="T5" fmla="*/ 0 h 682"/>
                <a:gd name="T6" fmla="*/ 126 w 235"/>
                <a:gd name="T7" fmla="*/ 682 h 682"/>
                <a:gd name="T8" fmla="*/ 235 w 235"/>
                <a:gd name="T9" fmla="*/ 619 h 682"/>
                <a:gd name="T10" fmla="*/ 160 w 235"/>
                <a:gd name="T11" fmla="*/ 341 h 682"/>
              </a:gdLst>
              <a:ahLst/>
              <a:cxnLst>
                <a:cxn ang="0">
                  <a:pos x="T0" y="T1"/>
                </a:cxn>
                <a:cxn ang="0">
                  <a:pos x="T2" y="T3"/>
                </a:cxn>
                <a:cxn ang="0">
                  <a:pos x="T4" y="T5"/>
                </a:cxn>
                <a:cxn ang="0">
                  <a:pos x="T6" y="T7"/>
                </a:cxn>
                <a:cxn ang="0">
                  <a:pos x="T8" y="T9"/>
                </a:cxn>
                <a:cxn ang="0">
                  <a:pos x="T10" y="T11"/>
                </a:cxn>
              </a:cxnLst>
              <a:rect l="0" t="0" r="r" b="b"/>
              <a:pathLst>
                <a:path w="235" h="682">
                  <a:moveTo>
                    <a:pt x="160" y="341"/>
                  </a:moveTo>
                  <a:cubicBezTo>
                    <a:pt x="160" y="240"/>
                    <a:pt x="187" y="144"/>
                    <a:pt x="235" y="63"/>
                  </a:cubicBezTo>
                  <a:cubicBezTo>
                    <a:pt x="126" y="0"/>
                    <a:pt x="126" y="0"/>
                    <a:pt x="126" y="0"/>
                  </a:cubicBezTo>
                  <a:cubicBezTo>
                    <a:pt x="0" y="217"/>
                    <a:pt x="0" y="465"/>
                    <a:pt x="126" y="682"/>
                  </a:cubicBezTo>
                  <a:cubicBezTo>
                    <a:pt x="235" y="619"/>
                    <a:pt x="235" y="619"/>
                    <a:pt x="235" y="619"/>
                  </a:cubicBezTo>
                  <a:cubicBezTo>
                    <a:pt x="187" y="537"/>
                    <a:pt x="160" y="442"/>
                    <a:pt x="160" y="341"/>
                  </a:cubicBezTo>
                  <a:close/>
                </a:path>
              </a:pathLst>
            </a:cu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2">
              <a:extLst>
                <a:ext uri="{FF2B5EF4-FFF2-40B4-BE49-F238E27FC236}">
                  <a16:creationId xmlns:a16="http://schemas.microsoft.com/office/drawing/2014/main" id="{C25750B5-D01D-1147-B5F9-9AFE7FF85425}"/>
                </a:ext>
              </a:extLst>
            </p:cNvPr>
            <p:cNvSpPr>
              <a:spLocks/>
            </p:cNvSpPr>
            <p:nvPr/>
          </p:nvSpPr>
          <p:spPr bwMode="auto">
            <a:xfrm>
              <a:off x="3433" y="1219"/>
              <a:ext cx="134" cy="92"/>
            </a:xfrm>
            <a:custGeom>
              <a:avLst/>
              <a:gdLst>
                <a:gd name="T0" fmla="*/ 588 w 590"/>
                <a:gd name="T1" fmla="*/ 277 h 405"/>
                <a:gd name="T2" fmla="*/ 109 w 590"/>
                <a:gd name="T3" fmla="*/ 0 h 405"/>
                <a:gd name="T4" fmla="*/ 0 w 590"/>
                <a:gd name="T5" fmla="*/ 63 h 405"/>
                <a:gd name="T6" fmla="*/ 590 w 590"/>
                <a:gd name="T7" fmla="*/ 405 h 405"/>
                <a:gd name="T8" fmla="*/ 590 w 590"/>
                <a:gd name="T9" fmla="*/ 277 h 405"/>
                <a:gd name="T10" fmla="*/ 588 w 590"/>
                <a:gd name="T11" fmla="*/ 277 h 405"/>
              </a:gdLst>
              <a:ahLst/>
              <a:cxnLst>
                <a:cxn ang="0">
                  <a:pos x="T0" y="T1"/>
                </a:cxn>
                <a:cxn ang="0">
                  <a:pos x="T2" y="T3"/>
                </a:cxn>
                <a:cxn ang="0">
                  <a:pos x="T4" y="T5"/>
                </a:cxn>
                <a:cxn ang="0">
                  <a:pos x="T6" y="T7"/>
                </a:cxn>
                <a:cxn ang="0">
                  <a:pos x="T8" y="T9"/>
                </a:cxn>
                <a:cxn ang="0">
                  <a:pos x="T10" y="T11"/>
                </a:cxn>
              </a:cxnLst>
              <a:rect l="0" t="0" r="r" b="b"/>
              <a:pathLst>
                <a:path w="590" h="405">
                  <a:moveTo>
                    <a:pt x="588" y="277"/>
                  </a:moveTo>
                  <a:cubicBezTo>
                    <a:pt x="383" y="277"/>
                    <a:pt x="205" y="165"/>
                    <a:pt x="109" y="0"/>
                  </a:cubicBezTo>
                  <a:cubicBezTo>
                    <a:pt x="0" y="63"/>
                    <a:pt x="0" y="63"/>
                    <a:pt x="0" y="63"/>
                  </a:cubicBezTo>
                  <a:cubicBezTo>
                    <a:pt x="125" y="281"/>
                    <a:pt x="339" y="405"/>
                    <a:pt x="590" y="405"/>
                  </a:cubicBezTo>
                  <a:cubicBezTo>
                    <a:pt x="590" y="277"/>
                    <a:pt x="590" y="277"/>
                    <a:pt x="590" y="277"/>
                  </a:cubicBezTo>
                  <a:cubicBezTo>
                    <a:pt x="589" y="277"/>
                    <a:pt x="589" y="277"/>
                    <a:pt x="588" y="2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
              <a:extLst>
                <a:ext uri="{FF2B5EF4-FFF2-40B4-BE49-F238E27FC236}">
                  <a16:creationId xmlns:a16="http://schemas.microsoft.com/office/drawing/2014/main" id="{1B232AF6-14A6-574A-A5C8-CC42F68DE8DB}"/>
                </a:ext>
              </a:extLst>
            </p:cNvPr>
            <p:cNvSpPr>
              <a:spLocks/>
            </p:cNvSpPr>
            <p:nvPr/>
          </p:nvSpPr>
          <p:spPr bwMode="auto">
            <a:xfrm>
              <a:off x="3567" y="999"/>
              <a:ext cx="156" cy="312"/>
            </a:xfrm>
            <a:custGeom>
              <a:avLst/>
              <a:gdLst>
                <a:gd name="T0" fmla="*/ 0 w 681"/>
                <a:gd name="T1" fmla="*/ 0 h 1366"/>
                <a:gd name="T2" fmla="*/ 0 w 681"/>
                <a:gd name="T3" fmla="*/ 128 h 1366"/>
                <a:gd name="T4" fmla="*/ 553 w 681"/>
                <a:gd name="T5" fmla="*/ 683 h 1366"/>
                <a:gd name="T6" fmla="*/ 0 w 681"/>
                <a:gd name="T7" fmla="*/ 1238 h 1366"/>
                <a:gd name="T8" fmla="*/ 0 w 681"/>
                <a:gd name="T9" fmla="*/ 1366 h 1366"/>
                <a:gd name="T10" fmla="*/ 681 w 681"/>
                <a:gd name="T11" fmla="*/ 683 h 1366"/>
                <a:gd name="T12" fmla="*/ 0 w 681"/>
                <a:gd name="T13" fmla="*/ 0 h 1366"/>
              </a:gdLst>
              <a:ahLst/>
              <a:cxnLst>
                <a:cxn ang="0">
                  <a:pos x="T0" y="T1"/>
                </a:cxn>
                <a:cxn ang="0">
                  <a:pos x="T2" y="T3"/>
                </a:cxn>
                <a:cxn ang="0">
                  <a:pos x="T4" y="T5"/>
                </a:cxn>
                <a:cxn ang="0">
                  <a:pos x="T6" y="T7"/>
                </a:cxn>
                <a:cxn ang="0">
                  <a:pos x="T8" y="T9"/>
                </a:cxn>
                <a:cxn ang="0">
                  <a:pos x="T10" y="T11"/>
                </a:cxn>
                <a:cxn ang="0">
                  <a:pos x="T12" y="T13"/>
                </a:cxn>
              </a:cxnLst>
              <a:rect l="0" t="0" r="r" b="b"/>
              <a:pathLst>
                <a:path w="681" h="1366">
                  <a:moveTo>
                    <a:pt x="0" y="0"/>
                  </a:moveTo>
                  <a:cubicBezTo>
                    <a:pt x="0" y="128"/>
                    <a:pt x="0" y="128"/>
                    <a:pt x="0" y="128"/>
                  </a:cubicBezTo>
                  <a:cubicBezTo>
                    <a:pt x="305" y="129"/>
                    <a:pt x="553" y="377"/>
                    <a:pt x="553" y="683"/>
                  </a:cubicBezTo>
                  <a:cubicBezTo>
                    <a:pt x="553" y="989"/>
                    <a:pt x="305" y="1237"/>
                    <a:pt x="0" y="1238"/>
                  </a:cubicBezTo>
                  <a:cubicBezTo>
                    <a:pt x="0" y="1366"/>
                    <a:pt x="0" y="1366"/>
                    <a:pt x="0" y="1366"/>
                  </a:cubicBezTo>
                  <a:cubicBezTo>
                    <a:pt x="376" y="1366"/>
                    <a:pt x="681" y="1060"/>
                    <a:pt x="681" y="683"/>
                  </a:cubicBezTo>
                  <a:cubicBezTo>
                    <a:pt x="681" y="306"/>
                    <a:pt x="376"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4">
              <a:extLst>
                <a:ext uri="{FF2B5EF4-FFF2-40B4-BE49-F238E27FC236}">
                  <a16:creationId xmlns:a16="http://schemas.microsoft.com/office/drawing/2014/main" id="{9798C234-9986-A843-A506-1137E4D9FA81}"/>
                </a:ext>
              </a:extLst>
            </p:cNvPr>
            <p:cNvSpPr>
              <a:spLocks noEditPoints="1"/>
            </p:cNvSpPr>
            <p:nvPr/>
          </p:nvSpPr>
          <p:spPr bwMode="auto">
            <a:xfrm>
              <a:off x="3528" y="1081"/>
              <a:ext cx="78" cy="148"/>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49">
            <a:extLst>
              <a:ext uri="{FF2B5EF4-FFF2-40B4-BE49-F238E27FC236}">
                <a16:creationId xmlns:a16="http://schemas.microsoft.com/office/drawing/2014/main" id="{1F51F921-74BC-2640-A016-EDC997B5261C}"/>
              </a:ext>
            </a:extLst>
          </p:cNvPr>
          <p:cNvGrpSpPr>
            <a:grpSpLocks noChangeAspect="1"/>
          </p:cNvGrpSpPr>
          <p:nvPr/>
        </p:nvGrpSpPr>
        <p:grpSpPr bwMode="auto">
          <a:xfrm>
            <a:off x="8424950" y="465064"/>
            <a:ext cx="152701" cy="149350"/>
            <a:chOff x="3404" y="999"/>
            <a:chExt cx="319" cy="312"/>
          </a:xfrm>
        </p:grpSpPr>
        <p:sp>
          <p:nvSpPr>
            <p:cNvPr id="56" name="Freeform 50">
              <a:extLst>
                <a:ext uri="{FF2B5EF4-FFF2-40B4-BE49-F238E27FC236}">
                  <a16:creationId xmlns:a16="http://schemas.microsoft.com/office/drawing/2014/main" id="{3E69428C-A6E2-A544-88F9-E337243B8A9B}"/>
                </a:ext>
              </a:extLst>
            </p:cNvPr>
            <p:cNvSpPr>
              <a:spLocks/>
            </p:cNvSpPr>
            <p:nvPr/>
          </p:nvSpPr>
          <p:spPr bwMode="auto">
            <a:xfrm>
              <a:off x="3433" y="999"/>
              <a:ext cx="134" cy="93"/>
            </a:xfrm>
            <a:custGeom>
              <a:avLst/>
              <a:gdLst>
                <a:gd name="T0" fmla="*/ 588 w 590"/>
                <a:gd name="T1" fmla="*/ 128 h 405"/>
                <a:gd name="T2" fmla="*/ 590 w 590"/>
                <a:gd name="T3" fmla="*/ 128 h 405"/>
                <a:gd name="T4" fmla="*/ 590 w 590"/>
                <a:gd name="T5" fmla="*/ 0 h 405"/>
                <a:gd name="T6" fmla="*/ 0 w 590"/>
                <a:gd name="T7" fmla="*/ 342 h 405"/>
                <a:gd name="T8" fmla="*/ 109 w 590"/>
                <a:gd name="T9" fmla="*/ 405 h 405"/>
                <a:gd name="T10" fmla="*/ 588 w 590"/>
                <a:gd name="T11" fmla="*/ 128 h 405"/>
              </a:gdLst>
              <a:ahLst/>
              <a:cxnLst>
                <a:cxn ang="0">
                  <a:pos x="T0" y="T1"/>
                </a:cxn>
                <a:cxn ang="0">
                  <a:pos x="T2" y="T3"/>
                </a:cxn>
                <a:cxn ang="0">
                  <a:pos x="T4" y="T5"/>
                </a:cxn>
                <a:cxn ang="0">
                  <a:pos x="T6" y="T7"/>
                </a:cxn>
                <a:cxn ang="0">
                  <a:pos x="T8" y="T9"/>
                </a:cxn>
                <a:cxn ang="0">
                  <a:pos x="T10" y="T11"/>
                </a:cxn>
              </a:cxnLst>
              <a:rect l="0" t="0" r="r" b="b"/>
              <a:pathLst>
                <a:path w="590" h="405">
                  <a:moveTo>
                    <a:pt x="588" y="128"/>
                  </a:moveTo>
                  <a:cubicBezTo>
                    <a:pt x="589" y="128"/>
                    <a:pt x="589" y="128"/>
                    <a:pt x="590" y="128"/>
                  </a:cubicBezTo>
                  <a:cubicBezTo>
                    <a:pt x="590" y="0"/>
                    <a:pt x="590" y="0"/>
                    <a:pt x="590" y="0"/>
                  </a:cubicBezTo>
                  <a:cubicBezTo>
                    <a:pt x="339" y="0"/>
                    <a:pt x="125" y="124"/>
                    <a:pt x="0" y="342"/>
                  </a:cubicBezTo>
                  <a:cubicBezTo>
                    <a:pt x="109" y="405"/>
                    <a:pt x="109" y="405"/>
                    <a:pt x="109" y="405"/>
                  </a:cubicBezTo>
                  <a:cubicBezTo>
                    <a:pt x="205" y="240"/>
                    <a:pt x="384" y="128"/>
                    <a:pt x="588" y="1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1">
              <a:extLst>
                <a:ext uri="{FF2B5EF4-FFF2-40B4-BE49-F238E27FC236}">
                  <a16:creationId xmlns:a16="http://schemas.microsoft.com/office/drawing/2014/main" id="{3BFB9B35-BA22-DD4D-9791-0E6FAA1A2B85}"/>
                </a:ext>
              </a:extLst>
            </p:cNvPr>
            <p:cNvSpPr>
              <a:spLocks/>
            </p:cNvSpPr>
            <p:nvPr/>
          </p:nvSpPr>
          <p:spPr bwMode="auto">
            <a:xfrm>
              <a:off x="3404" y="1077"/>
              <a:ext cx="53" cy="156"/>
            </a:xfrm>
            <a:custGeom>
              <a:avLst/>
              <a:gdLst>
                <a:gd name="T0" fmla="*/ 160 w 235"/>
                <a:gd name="T1" fmla="*/ 341 h 682"/>
                <a:gd name="T2" fmla="*/ 235 w 235"/>
                <a:gd name="T3" fmla="*/ 63 h 682"/>
                <a:gd name="T4" fmla="*/ 126 w 235"/>
                <a:gd name="T5" fmla="*/ 0 h 682"/>
                <a:gd name="T6" fmla="*/ 126 w 235"/>
                <a:gd name="T7" fmla="*/ 682 h 682"/>
                <a:gd name="T8" fmla="*/ 235 w 235"/>
                <a:gd name="T9" fmla="*/ 619 h 682"/>
                <a:gd name="T10" fmla="*/ 160 w 235"/>
                <a:gd name="T11" fmla="*/ 341 h 682"/>
              </a:gdLst>
              <a:ahLst/>
              <a:cxnLst>
                <a:cxn ang="0">
                  <a:pos x="T0" y="T1"/>
                </a:cxn>
                <a:cxn ang="0">
                  <a:pos x="T2" y="T3"/>
                </a:cxn>
                <a:cxn ang="0">
                  <a:pos x="T4" y="T5"/>
                </a:cxn>
                <a:cxn ang="0">
                  <a:pos x="T6" y="T7"/>
                </a:cxn>
                <a:cxn ang="0">
                  <a:pos x="T8" y="T9"/>
                </a:cxn>
                <a:cxn ang="0">
                  <a:pos x="T10" y="T11"/>
                </a:cxn>
              </a:cxnLst>
              <a:rect l="0" t="0" r="r" b="b"/>
              <a:pathLst>
                <a:path w="235" h="682">
                  <a:moveTo>
                    <a:pt x="160" y="341"/>
                  </a:moveTo>
                  <a:cubicBezTo>
                    <a:pt x="160" y="240"/>
                    <a:pt x="187" y="144"/>
                    <a:pt x="235" y="63"/>
                  </a:cubicBezTo>
                  <a:cubicBezTo>
                    <a:pt x="126" y="0"/>
                    <a:pt x="126" y="0"/>
                    <a:pt x="126" y="0"/>
                  </a:cubicBezTo>
                  <a:cubicBezTo>
                    <a:pt x="0" y="217"/>
                    <a:pt x="0" y="465"/>
                    <a:pt x="126" y="682"/>
                  </a:cubicBezTo>
                  <a:cubicBezTo>
                    <a:pt x="235" y="619"/>
                    <a:pt x="235" y="619"/>
                    <a:pt x="235" y="619"/>
                  </a:cubicBezTo>
                  <a:cubicBezTo>
                    <a:pt x="187" y="537"/>
                    <a:pt x="160" y="442"/>
                    <a:pt x="160" y="341"/>
                  </a:cubicBezTo>
                  <a:close/>
                </a:path>
              </a:pathLst>
            </a:custGeom>
            <a:solidFill>
              <a:srgbClr val="596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2">
              <a:extLst>
                <a:ext uri="{FF2B5EF4-FFF2-40B4-BE49-F238E27FC236}">
                  <a16:creationId xmlns:a16="http://schemas.microsoft.com/office/drawing/2014/main" id="{255B4642-D36A-264D-922D-FD0865B62EA6}"/>
                </a:ext>
              </a:extLst>
            </p:cNvPr>
            <p:cNvSpPr>
              <a:spLocks/>
            </p:cNvSpPr>
            <p:nvPr/>
          </p:nvSpPr>
          <p:spPr bwMode="auto">
            <a:xfrm>
              <a:off x="3433" y="1219"/>
              <a:ext cx="134" cy="92"/>
            </a:xfrm>
            <a:custGeom>
              <a:avLst/>
              <a:gdLst>
                <a:gd name="T0" fmla="*/ 588 w 590"/>
                <a:gd name="T1" fmla="*/ 277 h 405"/>
                <a:gd name="T2" fmla="*/ 109 w 590"/>
                <a:gd name="T3" fmla="*/ 0 h 405"/>
                <a:gd name="T4" fmla="*/ 0 w 590"/>
                <a:gd name="T5" fmla="*/ 63 h 405"/>
                <a:gd name="T6" fmla="*/ 590 w 590"/>
                <a:gd name="T7" fmla="*/ 405 h 405"/>
                <a:gd name="T8" fmla="*/ 590 w 590"/>
                <a:gd name="T9" fmla="*/ 277 h 405"/>
                <a:gd name="T10" fmla="*/ 588 w 590"/>
                <a:gd name="T11" fmla="*/ 277 h 405"/>
              </a:gdLst>
              <a:ahLst/>
              <a:cxnLst>
                <a:cxn ang="0">
                  <a:pos x="T0" y="T1"/>
                </a:cxn>
                <a:cxn ang="0">
                  <a:pos x="T2" y="T3"/>
                </a:cxn>
                <a:cxn ang="0">
                  <a:pos x="T4" y="T5"/>
                </a:cxn>
                <a:cxn ang="0">
                  <a:pos x="T6" y="T7"/>
                </a:cxn>
                <a:cxn ang="0">
                  <a:pos x="T8" y="T9"/>
                </a:cxn>
                <a:cxn ang="0">
                  <a:pos x="T10" y="T11"/>
                </a:cxn>
              </a:cxnLst>
              <a:rect l="0" t="0" r="r" b="b"/>
              <a:pathLst>
                <a:path w="590" h="405">
                  <a:moveTo>
                    <a:pt x="588" y="277"/>
                  </a:moveTo>
                  <a:cubicBezTo>
                    <a:pt x="383" y="277"/>
                    <a:pt x="205" y="165"/>
                    <a:pt x="109" y="0"/>
                  </a:cubicBezTo>
                  <a:cubicBezTo>
                    <a:pt x="0" y="63"/>
                    <a:pt x="0" y="63"/>
                    <a:pt x="0" y="63"/>
                  </a:cubicBezTo>
                  <a:cubicBezTo>
                    <a:pt x="125" y="281"/>
                    <a:pt x="339" y="405"/>
                    <a:pt x="590" y="405"/>
                  </a:cubicBezTo>
                  <a:cubicBezTo>
                    <a:pt x="590" y="277"/>
                    <a:pt x="590" y="277"/>
                    <a:pt x="590" y="277"/>
                  </a:cubicBezTo>
                  <a:cubicBezTo>
                    <a:pt x="589" y="277"/>
                    <a:pt x="589" y="277"/>
                    <a:pt x="588" y="2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3">
              <a:extLst>
                <a:ext uri="{FF2B5EF4-FFF2-40B4-BE49-F238E27FC236}">
                  <a16:creationId xmlns:a16="http://schemas.microsoft.com/office/drawing/2014/main" id="{98283812-5E12-E54E-BEA4-70CD51F75206}"/>
                </a:ext>
              </a:extLst>
            </p:cNvPr>
            <p:cNvSpPr>
              <a:spLocks/>
            </p:cNvSpPr>
            <p:nvPr/>
          </p:nvSpPr>
          <p:spPr bwMode="auto">
            <a:xfrm>
              <a:off x="3567" y="999"/>
              <a:ext cx="156" cy="312"/>
            </a:xfrm>
            <a:custGeom>
              <a:avLst/>
              <a:gdLst>
                <a:gd name="T0" fmla="*/ 0 w 681"/>
                <a:gd name="T1" fmla="*/ 0 h 1366"/>
                <a:gd name="T2" fmla="*/ 0 w 681"/>
                <a:gd name="T3" fmla="*/ 128 h 1366"/>
                <a:gd name="T4" fmla="*/ 553 w 681"/>
                <a:gd name="T5" fmla="*/ 683 h 1366"/>
                <a:gd name="T6" fmla="*/ 0 w 681"/>
                <a:gd name="T7" fmla="*/ 1238 h 1366"/>
                <a:gd name="T8" fmla="*/ 0 w 681"/>
                <a:gd name="T9" fmla="*/ 1366 h 1366"/>
                <a:gd name="T10" fmla="*/ 681 w 681"/>
                <a:gd name="T11" fmla="*/ 683 h 1366"/>
                <a:gd name="T12" fmla="*/ 0 w 681"/>
                <a:gd name="T13" fmla="*/ 0 h 1366"/>
              </a:gdLst>
              <a:ahLst/>
              <a:cxnLst>
                <a:cxn ang="0">
                  <a:pos x="T0" y="T1"/>
                </a:cxn>
                <a:cxn ang="0">
                  <a:pos x="T2" y="T3"/>
                </a:cxn>
                <a:cxn ang="0">
                  <a:pos x="T4" y="T5"/>
                </a:cxn>
                <a:cxn ang="0">
                  <a:pos x="T6" y="T7"/>
                </a:cxn>
                <a:cxn ang="0">
                  <a:pos x="T8" y="T9"/>
                </a:cxn>
                <a:cxn ang="0">
                  <a:pos x="T10" y="T11"/>
                </a:cxn>
                <a:cxn ang="0">
                  <a:pos x="T12" y="T13"/>
                </a:cxn>
              </a:cxnLst>
              <a:rect l="0" t="0" r="r" b="b"/>
              <a:pathLst>
                <a:path w="681" h="1366">
                  <a:moveTo>
                    <a:pt x="0" y="0"/>
                  </a:moveTo>
                  <a:cubicBezTo>
                    <a:pt x="0" y="128"/>
                    <a:pt x="0" y="128"/>
                    <a:pt x="0" y="128"/>
                  </a:cubicBezTo>
                  <a:cubicBezTo>
                    <a:pt x="305" y="129"/>
                    <a:pt x="553" y="377"/>
                    <a:pt x="553" y="683"/>
                  </a:cubicBezTo>
                  <a:cubicBezTo>
                    <a:pt x="553" y="989"/>
                    <a:pt x="305" y="1237"/>
                    <a:pt x="0" y="1238"/>
                  </a:cubicBezTo>
                  <a:cubicBezTo>
                    <a:pt x="0" y="1366"/>
                    <a:pt x="0" y="1366"/>
                    <a:pt x="0" y="1366"/>
                  </a:cubicBezTo>
                  <a:cubicBezTo>
                    <a:pt x="376" y="1366"/>
                    <a:pt x="681" y="1060"/>
                    <a:pt x="681" y="683"/>
                  </a:cubicBezTo>
                  <a:cubicBezTo>
                    <a:pt x="681" y="306"/>
                    <a:pt x="376"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4">
              <a:extLst>
                <a:ext uri="{FF2B5EF4-FFF2-40B4-BE49-F238E27FC236}">
                  <a16:creationId xmlns:a16="http://schemas.microsoft.com/office/drawing/2014/main" id="{0ABD41B6-546B-F14B-B345-1958BCE21368}"/>
                </a:ext>
              </a:extLst>
            </p:cNvPr>
            <p:cNvSpPr>
              <a:spLocks noEditPoints="1"/>
            </p:cNvSpPr>
            <p:nvPr/>
          </p:nvSpPr>
          <p:spPr bwMode="auto">
            <a:xfrm>
              <a:off x="3528" y="1081"/>
              <a:ext cx="78" cy="148"/>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4 h 650"/>
                <a:gd name="T36" fmla="*/ 308 w 341"/>
                <a:gd name="T37" fmla="*/ 89 h 650"/>
                <a:gd name="T38" fmla="*/ 308 w 341"/>
                <a:gd name="T39" fmla="*/ 185 h 650"/>
                <a:gd name="T40" fmla="*/ 196 w 341"/>
                <a:gd name="T41" fmla="*/ 148 h 650"/>
                <a:gd name="T42" fmla="*/ 196 w 341"/>
                <a:gd name="T43" fmla="*/ 282 h 650"/>
                <a:gd name="T44" fmla="*/ 308 w 341"/>
                <a:gd name="T45" fmla="*/ 346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7"/>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4"/>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4"/>
                    <a:pt x="196" y="64"/>
                    <a:pt x="196" y="64"/>
                  </a:cubicBezTo>
                  <a:cubicBezTo>
                    <a:pt x="246" y="67"/>
                    <a:pt x="283" y="75"/>
                    <a:pt x="308" y="89"/>
                  </a:cubicBezTo>
                  <a:cubicBezTo>
                    <a:pt x="308" y="185"/>
                    <a:pt x="308" y="185"/>
                    <a:pt x="308" y="185"/>
                  </a:cubicBezTo>
                  <a:cubicBezTo>
                    <a:pt x="275" y="165"/>
                    <a:pt x="237" y="152"/>
                    <a:pt x="196" y="148"/>
                  </a:cubicBezTo>
                  <a:cubicBezTo>
                    <a:pt x="196" y="282"/>
                    <a:pt x="196" y="282"/>
                    <a:pt x="196" y="282"/>
                  </a:cubicBezTo>
                  <a:cubicBezTo>
                    <a:pt x="248" y="301"/>
                    <a:pt x="285" y="323"/>
                    <a:pt x="308" y="346"/>
                  </a:cubicBezTo>
                  <a:cubicBezTo>
                    <a:pt x="330" y="370"/>
                    <a:pt x="341" y="399"/>
                    <a:pt x="341" y="434"/>
                  </a:cubicBezTo>
                  <a:close/>
                  <a:moveTo>
                    <a:pt x="144" y="262"/>
                  </a:moveTo>
                  <a:cubicBezTo>
                    <a:pt x="144" y="149"/>
                    <a:pt x="144" y="149"/>
                    <a:pt x="144" y="149"/>
                  </a:cubicBezTo>
                  <a:cubicBezTo>
                    <a:pt x="111" y="155"/>
                    <a:pt x="94" y="172"/>
                    <a:pt x="94" y="201"/>
                  </a:cubicBezTo>
                  <a:cubicBezTo>
                    <a:pt x="94" y="225"/>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3642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par>
                                <p:cTn id="8" presetID="10" presetClass="exit" presetSubtype="0" fill="hold" nodeType="withEffect">
                                  <p:stCondLst>
                                    <p:cond delay="500"/>
                                  </p:stCondLst>
                                  <p:childTnLst>
                                    <p:animEffect transition="out" filter="fade">
                                      <p:cBhvr>
                                        <p:cTn id="9" dur="500"/>
                                        <p:tgtEl>
                                          <p:spTgt spid="154"/>
                                        </p:tgtEl>
                                      </p:cBhvr>
                                    </p:animEffect>
                                    <p:set>
                                      <p:cBhvr>
                                        <p:cTn id="10" dur="1" fill="hold">
                                          <p:stCondLst>
                                            <p:cond delay="499"/>
                                          </p:stCondLst>
                                        </p:cTn>
                                        <p:tgtEl>
                                          <p:spTgt spid="15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500"/>
                                        <p:tgtEl>
                                          <p:spTgt spid="163"/>
                                        </p:tgtEl>
                                      </p:cBhvr>
                                    </p:animEffect>
                                  </p:childTnLst>
                                </p:cTn>
                              </p:par>
                            </p:childTnLst>
                          </p:cTn>
                        </p:par>
                        <p:par>
                          <p:cTn id="14" fill="hold">
                            <p:stCondLst>
                              <p:cond delay="1000"/>
                            </p:stCondLst>
                            <p:childTnLst>
                              <p:par>
                                <p:cTn id="15" presetID="63" presetClass="path" presetSubtype="0" accel="50000" fill="hold" nodeType="afterEffect">
                                  <p:stCondLst>
                                    <p:cond delay="0"/>
                                  </p:stCondLst>
                                  <p:childTnLst>
                                    <p:animMotion origin="layout" path="M 6.25E-7 -4.81481E-6 L 0.0862 -0.32152 " pathEditMode="relative" rAng="0" ptsTypes="AA">
                                      <p:cBhvr>
                                        <p:cTn id="16" dur="2000" fill="hold"/>
                                        <p:tgtEl>
                                          <p:spTgt spid="163"/>
                                        </p:tgtEl>
                                        <p:attrNameLst>
                                          <p:attrName>ppt_x</p:attrName>
                                          <p:attrName>ppt_y</p:attrName>
                                        </p:attrNameLst>
                                      </p:cBhvr>
                                      <p:rCtr x="4310" y="-16088"/>
                                    </p:animMotion>
                                  </p:childTnLst>
                                </p:cTn>
                              </p:par>
                              <p:par>
                                <p:cTn id="17" presetID="10" presetClass="exit" presetSubtype="0" fill="hold" nodeType="withEffect">
                                  <p:stCondLst>
                                    <p:cond delay="1750"/>
                                  </p:stCondLst>
                                  <p:childTnLst>
                                    <p:animEffect transition="out" filter="fade">
                                      <p:cBhvr>
                                        <p:cTn id="18" dur="500"/>
                                        <p:tgtEl>
                                          <p:spTgt spid="163"/>
                                        </p:tgtEl>
                                      </p:cBhvr>
                                    </p:animEffect>
                                    <p:set>
                                      <p:cBhvr>
                                        <p:cTn id="19" dur="1" fill="hold">
                                          <p:stCondLst>
                                            <p:cond delay="499"/>
                                          </p:stCondLst>
                                        </p:cTn>
                                        <p:tgtEl>
                                          <p:spTgt spid="163"/>
                                        </p:tgtEl>
                                        <p:attrNameLst>
                                          <p:attrName>style.visibility</p:attrName>
                                        </p:attrNameLst>
                                      </p:cBhvr>
                                      <p:to>
                                        <p:strVal val="hidden"/>
                                      </p:to>
                                    </p:set>
                                  </p:childTnLst>
                                </p:cTn>
                              </p:par>
                              <p:par>
                                <p:cTn id="20" presetID="10" presetClass="entr" presetSubtype="0" fill="hold" grpId="0" nodeType="withEffect">
                                  <p:stCondLst>
                                    <p:cond delay="175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theme/theme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226e828-79fc-4c8f-9c06-67e25f009f02">
      <UserInfo>
        <DisplayName>John Tribble (BRIDGE PARTNERS LLC)</DisplayName>
        <AccountId>278</AccountId>
        <AccountType/>
      </UserInfo>
      <UserInfo>
        <DisplayName>Cynthia Robinson (BRIDGE PARTNERS LLC)</DisplayName>
        <AccountId>279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A3F8344D7FE043B788BEB54C47F853" ma:contentTypeVersion="4" ma:contentTypeDescription="Create a new document." ma:contentTypeScope="" ma:versionID="104685bda78f5a064d7ad7703cd96238">
  <xsd:schema xmlns:xsd="http://www.w3.org/2001/XMLSchema" xmlns:xs="http://www.w3.org/2001/XMLSchema" xmlns:p="http://schemas.microsoft.com/office/2006/metadata/properties" xmlns:ns2="bc40ab04-38be-4a58-b460-ff59278373dc" xmlns:ns3="d226e828-79fc-4c8f-9c06-67e25f009f02" targetNamespace="http://schemas.microsoft.com/office/2006/metadata/properties" ma:root="true" ma:fieldsID="3a28a360692c30289e305f0e2b1e7011" ns2:_="" ns3:_="">
    <xsd:import namespace="bc40ab04-38be-4a58-b460-ff59278373dc"/>
    <xsd:import namespace="d226e828-79fc-4c8f-9c06-67e25f009f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0ab04-38be-4a58-b460-ff59278373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26e828-79fc-4c8f-9c06-67e25f009f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E0587-2699-4A5B-80A8-AF377AF349D7}">
  <ds:schemaRefs>
    <ds:schemaRef ds:uri="http://schemas.microsoft.com/sharepoint/v3/contenttype/forms"/>
  </ds:schemaRefs>
</ds:datastoreItem>
</file>

<file path=customXml/itemProps2.xml><?xml version="1.0" encoding="utf-8"?>
<ds:datastoreItem xmlns:ds="http://schemas.openxmlformats.org/officeDocument/2006/customXml" ds:itemID="{1C5C374E-2A75-437E-9511-6093F726489E}">
  <ds:schemaRefs>
    <ds:schemaRef ds:uri="http://purl.org/dc/dcmitype/"/>
    <ds:schemaRef ds:uri="bc40ab04-38be-4a58-b460-ff59278373dc"/>
    <ds:schemaRef ds:uri="http://schemas.microsoft.com/office/2006/metadata/propertie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d226e828-79fc-4c8f-9c06-67e25f009f02"/>
    <ds:schemaRef ds:uri="http://www.w3.org/XML/1998/namespace"/>
  </ds:schemaRefs>
</ds:datastoreItem>
</file>

<file path=customXml/itemProps3.xml><?xml version="1.0" encoding="utf-8"?>
<ds:datastoreItem xmlns:ds="http://schemas.openxmlformats.org/officeDocument/2006/customXml" ds:itemID="{52BAAE46-858A-4B6A-8BB2-95B47D1E7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40ab04-38be-4a58-b460-ff59278373dc"/>
    <ds:schemaRef ds:uri="d226e828-79fc-4c8f-9c06-67e25f009f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330</TotalTime>
  <Words>3108</Words>
  <Application>Microsoft Office PowerPoint</Application>
  <PresentationFormat>Widescreen</PresentationFormat>
  <Paragraphs>556</Paragraphs>
  <Slides>30</Slides>
  <Notes>27</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Microsoft 365 PPT Template - 2018</vt:lpstr>
      <vt:lpstr>PowerPoint Presentation</vt:lpstr>
      <vt:lpstr>In this document</vt:lpstr>
      <vt:lpstr>Get started with Teams in 5 steps</vt:lpstr>
      <vt:lpstr>Plan your Teams adoption in a workspace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Wegrich</dc:creator>
  <cp:lastModifiedBy>Karuana Gatimu</cp:lastModifiedBy>
  <cp:revision>5</cp:revision>
  <dcterms:created xsi:type="dcterms:W3CDTF">2020-03-10T22:09:02Z</dcterms:created>
  <dcterms:modified xsi:type="dcterms:W3CDTF">2020-10-16T16:47:12Z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0x0101008FA3F8344D7FE043B788BEB54C47F853</vt:lpwstr>
  </property>
</Properties>
</file>