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Lst>
  <p:notesMasterIdLst>
    <p:notesMasterId r:id="rId10"/>
  </p:notesMasterIdLst>
  <p:handoutMasterIdLst>
    <p:handoutMasterId r:id="rId11"/>
  </p:handoutMasterIdLst>
  <p:sldIdLst>
    <p:sldId id="2147479594" r:id="rId5"/>
    <p:sldId id="256" r:id="rId6"/>
    <p:sldId id="2147481794" r:id="rId7"/>
    <p:sldId id="2147481797" r:id="rId8"/>
    <p:sldId id="258" r:id="rId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38A016-52ED-4BC3-BFD3-E4069533581B}" v="7" dt="2025-09-12T20:10:35.1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046" y="293"/>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10/6/2025 11:30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10/6/2025 11:30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10/6/2025 11:30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10/6/2025 11:30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1173480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image" Target="../media/image78.png"/><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prerequisites#agent-capabilities-for-microsoft-365-users" TargetMode="External"/><Relationship Id="rId5" Type="http://schemas.openxmlformats.org/officeDocument/2006/relationships/hyperlink" Target="https://adoption.microsoft.com/en-us/ai-agents/templates-and-examples/" TargetMode="External"/><Relationship Id="rId10" Type="http://schemas.openxmlformats.org/officeDocument/2006/relationships/hyperlink" Target="https://learn.microsoft.com/en-us/microsoft-365-copilot/extensibility/copilot-studio-agent-builder-build#websites"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sharepoint-conte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Wellness &amp; Productivity</a:t>
            </a:r>
            <a:br>
              <a:rPr lang="en-US" dirty="0"/>
            </a:br>
            <a:r>
              <a:rPr lang="en-US" dirty="0"/>
              <a:t>Coach</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20" name="Text Placeholder 3">
            <a:extLst>
              <a:ext uri="{FF2B5EF4-FFF2-40B4-BE49-F238E27FC236}">
                <a16:creationId xmlns:a16="http://schemas.microsoft.com/office/drawing/2014/main" id="{FA3CDADE-756A-8045-1DE0-CF5E9C6418B4}"/>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dirty="0"/>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Wellness &amp; Productivity Coach</a:t>
            </a:r>
            <a:endParaRPr lang="en-US" dirty="0"/>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09610" cy="2299412"/>
          </a:xfrm>
        </p:spPr>
        <p:txBody>
          <a:bodyPr vert="horz" wrap="square" lIns="0" tIns="0" rIns="0" bIns="0" rtlCol="0" anchor="t">
            <a:spAutoFit/>
          </a:bodyPr>
          <a:lstStyle/>
          <a:p>
            <a:pPr defTabSz="582780">
              <a:lnSpc>
                <a:spcPct val="110000"/>
              </a:lnSpc>
              <a:spcBef>
                <a:spcPct val="0"/>
              </a:spcBef>
              <a:spcAft>
                <a:spcPts val="1200"/>
              </a:spcAft>
              <a:defRPr/>
            </a:pPr>
            <a:r>
              <a:rPr lang="en-US" sz="1600" dirty="0">
                <a:latin typeface="Segoe UI"/>
                <a:cs typeface="Segoe UI"/>
              </a:rPr>
              <a:t>The </a:t>
            </a:r>
            <a:r>
              <a:rPr lang="en-US" sz="1600" b="1" dirty="0">
                <a:latin typeface="Segoe UI"/>
                <a:cs typeface="Segoe UI"/>
              </a:rPr>
              <a:t>Wellness &amp; Productivity Coach </a:t>
            </a:r>
            <a:r>
              <a:rPr lang="en-US" sz="1600" dirty="0">
                <a:latin typeface="Segoe UI"/>
                <a:cs typeface="Segoe UI"/>
              </a:rPr>
              <a:t>helps employees improve their physical and mental well-being while enhancing daily productivity. It offers personalized guidance such as daily productivity tips, work-life balance suggestions, and quick wellness advice. </a:t>
            </a:r>
          </a:p>
          <a:p>
            <a:pPr defTabSz="582780">
              <a:lnSpc>
                <a:spcPct val="110000"/>
              </a:lnSpc>
              <a:spcBef>
                <a:spcPct val="0"/>
              </a:spcBef>
              <a:spcAft>
                <a:spcPts val="1200"/>
              </a:spcAft>
              <a:defRPr/>
            </a:pPr>
            <a:r>
              <a:rPr lang="en-US" sz="1600" dirty="0">
                <a:latin typeface="Segoe UI"/>
                <a:cs typeface="Segoe UI"/>
              </a:rPr>
              <a:t>By encouraging healthy habits and sending motivational messages, this agent helps users integrate wellness into their work routine and sustain high performance.</a:t>
            </a:r>
            <a:endParaRPr lang="en-US" sz="1600" dirty="0">
              <a:latin typeface="Segoe UI"/>
              <a:ea typeface="+mn-lt"/>
              <a:cs typeface="Segoe UI"/>
            </a:endParaRPr>
          </a:p>
        </p:txBody>
      </p:sp>
      <p:sp>
        <p:nvSpPr>
          <p:cNvPr id="5" name="TextBox 4">
            <a:extLst>
              <a:ext uri="{FF2B5EF4-FFF2-40B4-BE49-F238E27FC236}">
                <a16:creationId xmlns:a16="http://schemas.microsoft.com/office/drawing/2014/main" id="{7E3FC81B-4BC8-2E7C-6328-0443FE7278F4}"/>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latin typeface="Segoe Sans Display" pitchFamily="2" charset="0"/>
              </a:rPr>
              <a:t>WellnessProductivity_AgentFiles.zip</a:t>
            </a:r>
            <a:r>
              <a:rPr lang="en-US" sz="1000" dirty="0">
                <a:solidFill>
                  <a:schemeClr val="accent1">
                    <a:lumMod val="75000"/>
                  </a:schemeClr>
                </a:solidFill>
                <a:latin typeface="Segoe Sans Display" pitchFamily="2" charset="0"/>
              </a:rPr>
              <a:t>, </a:t>
            </a:r>
            <a:r>
              <a:rPr lang="en-US" sz="1000" dirty="0">
                <a:solidFill>
                  <a:schemeClr val="accent1">
                    <a:lumMod val="75000"/>
                  </a:schemeClr>
                </a:solidFill>
                <a:effectLst/>
                <a:latin typeface="Segoe Sans Display" pitchFamily="2" charset="0"/>
              </a:rPr>
              <a:t>which can be downloaded from the </a:t>
            </a:r>
            <a:r>
              <a:rPr lang="en-US" sz="1000" dirty="0">
                <a:solidFill>
                  <a:schemeClr val="accent1">
                    <a:lumMod val="75000"/>
                  </a:schemeClr>
                </a:solidFill>
                <a:effectLst/>
                <a:latin typeface="Segoe Sans Display" pitchFamily="2" charset="0"/>
                <a:hlinkClick r:id="rId5"/>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10" name="Text Placeholder 3">
            <a:extLst>
              <a:ext uri="{FF2B5EF4-FFF2-40B4-BE49-F238E27FC236}">
                <a16:creationId xmlns:a16="http://schemas.microsoft.com/office/drawing/2014/main" id="{E58A7D46-CA59-1D7D-EACD-0B6CE172443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11" name="Wellness Productivity Coach Demo" descr="Wellness &amp; Productivity Coach demo video.">
            <a:hlinkClick r:id="" action="ppaction://media"/>
            <a:extLst>
              <a:ext uri="{FF2B5EF4-FFF2-40B4-BE49-F238E27FC236}">
                <a16:creationId xmlns:a16="http://schemas.microsoft.com/office/drawing/2014/main" id="{0F8E4D9A-22B5-42A3-3DA9-D59D8D9F81B8}"/>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4249B1B6-647A-45E5-89F3-12683642576D}" label="" lang="en-us" r:embed="rId6"/>
                        </p173:trackLst>
                      </p173:tracksInfo>
                    </p:ext>
                  </p14:extLst>
                </p14:media>
              </p:ext>
            </p:extLst>
          </p:nvPr>
        </p:nvPicPr>
        <p:blipFill>
          <a:blip r:embed="rId7"/>
          <a:stretch>
            <a:fillRect/>
          </a:stretch>
        </p:blipFill>
        <p:spPr>
          <a:xfrm>
            <a:off x="6730314" y="1434186"/>
            <a:ext cx="4899996" cy="2756248"/>
          </a:xfrm>
          <a:prstGeom prst="rect">
            <a:avLst/>
          </a:prstGeom>
        </p:spPr>
      </p:pic>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200" y="4589871"/>
            <a:ext cx="10404504" cy="2154885"/>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Job Description Agent</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dirty="0">
                <a:effectLst/>
                <a:ea typeface="Aptos" panose="020B0004020202020204" pitchFamily="34" charset="0"/>
                <a:cs typeface="Times New Roman" panose="02020603050405020304" pitchFamily="18" charset="0"/>
              </a:rPr>
              <a:t>Connecting to company-specific SharePoint resources on wellness and productivity ensures the agent delivers </a:t>
            </a:r>
            <a:r>
              <a:rPr lang="en-US" sz="1500" u="sng" dirty="0">
                <a:effectLst/>
                <a:ea typeface="Aptos" panose="020B0004020202020204" pitchFamily="34" charset="0"/>
                <a:cs typeface="Times New Roman" panose="02020603050405020304" pitchFamily="18" charset="0"/>
              </a:rPr>
              <a:t>guidance that aligns with internal policies </a:t>
            </a:r>
            <a:r>
              <a:rPr lang="en-US" sz="1500" dirty="0">
                <a:effectLst/>
                <a:ea typeface="Aptos" panose="020B0004020202020204" pitchFamily="34" charset="0"/>
                <a:cs typeface="Times New Roman" panose="02020603050405020304" pitchFamily="18" charset="0"/>
              </a:rPr>
              <a:t>and initiatives. </a:t>
            </a:r>
            <a:r>
              <a:rPr lang="en-US" sz="1500" dirty="0"/>
              <a:t>(</a:t>
            </a:r>
            <a:r>
              <a:rPr lang="en-US" sz="1500" dirty="0">
                <a:hlinkClick r:id="rId9"/>
              </a:rPr>
              <a:t>learn more…</a:t>
            </a:r>
            <a:r>
              <a:rPr lang="en-US" sz="1500" dirty="0"/>
              <a:t>) </a:t>
            </a:r>
          </a:p>
          <a:p>
            <a:pPr marL="182563" indent="-182563" defTabSz="582780">
              <a:lnSpc>
                <a:spcPct val="110000"/>
              </a:lnSpc>
              <a:spcBef>
                <a:spcPct val="0"/>
              </a:spcBef>
              <a:spcAft>
                <a:spcPts val="800"/>
              </a:spcAft>
              <a:buFontTx/>
              <a:buChar char="-"/>
              <a:tabLst>
                <a:tab pos="2693988" algn="l"/>
              </a:tabLst>
              <a:defRPr/>
            </a:pPr>
            <a:r>
              <a:rPr lang="en-US" sz="1500" dirty="0">
                <a:cs typeface="Segoe Sans Display"/>
              </a:rPr>
              <a:t>Leveraging scientific literature and proven </a:t>
            </a:r>
            <a:r>
              <a:rPr lang="en-US" sz="1500" u="sng" dirty="0">
                <a:cs typeface="Segoe Sans Display"/>
              </a:rPr>
              <a:t>best practice</a:t>
            </a:r>
            <a:r>
              <a:rPr lang="en-US" sz="1500" dirty="0">
                <a:cs typeface="Segoe Sans Display"/>
              </a:rPr>
              <a:t>s by adding webpages as knowledge ensures the agent’s recommendations for ergonomics, mental health, habit formation, and productivity are evidence-based and effective. </a:t>
            </a:r>
            <a:r>
              <a:rPr lang="en-US" sz="1500" dirty="0"/>
              <a:t>(</a:t>
            </a:r>
            <a:r>
              <a:rPr lang="en-US" sz="1500" dirty="0">
                <a:hlinkClick r:id="rId10"/>
              </a:rPr>
              <a:t>learn more…</a:t>
            </a:r>
            <a:r>
              <a:rPr lang="en-US" sz="1500" dirty="0"/>
              <a:t>)</a:t>
            </a:r>
          </a:p>
          <a:p>
            <a:pPr marL="182563" indent="-182563" defTabSz="582780">
              <a:lnSpc>
                <a:spcPct val="110000"/>
              </a:lnSpc>
              <a:spcBef>
                <a:spcPct val="0"/>
              </a:spcBef>
              <a:spcAft>
                <a:spcPts val="800"/>
              </a:spcAft>
              <a:buFontTx/>
              <a:buChar char="-"/>
              <a:tabLst>
                <a:tab pos="2693988" algn="l"/>
              </a:tabLst>
              <a:defRPr/>
            </a:pPr>
            <a:endParaRPr lang="en-US" sz="1500" dirty="0"/>
          </a:p>
        </p:txBody>
      </p:sp>
      <p:sp>
        <p:nvSpPr>
          <p:cNvPr id="8" name="TextBox 7">
            <a:extLst>
              <a:ext uri="{FF2B5EF4-FFF2-40B4-BE49-F238E27FC236}">
                <a16:creationId xmlns:a16="http://schemas.microsoft.com/office/drawing/2014/main" id="{FCC89B75-9FD4-DF88-32F3-38A6F734F636}"/>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cs typeface="Segoe Sans Display"/>
                <a:hlinkClick r:id="rId11"/>
              </a:rPr>
              <a:t>* May require additional licensing and/or development </a:t>
            </a:r>
            <a:endParaRPr lang="en-US" sz="105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dirty="0">
                <a:solidFill>
                  <a:srgbClr val="091F2C"/>
                </a:solidFill>
                <a:latin typeface="Segoe Sans Display Semibold"/>
              </a:rPr>
              <a:t>Access agents in Copilot</a:t>
            </a:r>
          </a:p>
          <a:p>
            <a:pPr lvl="0" defTabSz="914400">
              <a:spcBef>
                <a:spcPts val="200"/>
              </a:spcBef>
              <a:defRPr/>
            </a:pPr>
            <a:r>
              <a:rPr lang="en-US" sz="800" dirty="0">
                <a:solidFill>
                  <a:srgbClr val="091F2C"/>
                </a:solidFill>
              </a:rPr>
              <a:t>Open Copilot and navigate to "Create agent” in the left pane. The left pane is where you will find your latest chats and can access the ability to add and create your own agents</a:t>
            </a:r>
            <a:endParaRPr lang="en-US" sz="1600" dirty="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dirty="0">
                <a:solidFill>
                  <a:srgbClr val="091F2C"/>
                </a:solidFill>
                <a:latin typeface="Segoe Sans Display Semibold"/>
              </a:rPr>
              <a:t>Define agent behavior</a:t>
            </a:r>
          </a:p>
          <a:p>
            <a:pPr lvl="0" defTabSz="914400">
              <a:spcBef>
                <a:spcPts val="200"/>
              </a:spcBef>
              <a:defRPr/>
            </a:pPr>
            <a:r>
              <a:rPr lang="en-US" sz="800" dirty="0">
                <a:solidFill>
                  <a:srgbClr val="091F2C"/>
                </a:solidFill>
              </a:rPr>
              <a:t>Use the Configure tab form to define how your Copilot will work. Use the icon, name, description and instructions provided for the agent, adapt them to your use case or use your own</a:t>
            </a:r>
            <a:endParaRPr lang="en-US" sz="1600" dirty="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dirty="0">
                <a:solidFill>
                  <a:srgbClr val="091F2C"/>
                </a:solidFill>
                <a:latin typeface="Segoe Sans Display Semibold"/>
              </a:rPr>
              <a:t>Add your organization’s data</a:t>
            </a:r>
          </a:p>
          <a:p>
            <a:pPr lvl="0" defTabSz="914400">
              <a:spcBef>
                <a:spcPts val="200"/>
              </a:spcBef>
              <a:defRPr/>
            </a:pPr>
            <a:r>
              <a:rPr lang="en-US" sz="800" dirty="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dirty="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sample prompts </a:t>
            </a:r>
            <a:endParaRPr lang="en-US" sz="900" dirty="0">
              <a:solidFill>
                <a:srgbClr val="091F2C"/>
              </a:solidFill>
              <a:latin typeface="Segoe Sans Display Semibold"/>
            </a:endParaRPr>
          </a:p>
          <a:p>
            <a:pPr lvl="0" defTabSz="914400">
              <a:spcBef>
                <a:spcPts val="200"/>
              </a:spcBef>
              <a:defRPr/>
            </a:pPr>
            <a:r>
              <a:rPr lang="en-US" sz="800" dirty="0">
                <a:solidFill>
                  <a:srgbClr val="091F2C"/>
                </a:solidFill>
              </a:rPr>
              <a:t>Add sample prompts for your agent’s users. These provide an example of how to use the agent. Use the provided sample prompts for the agent, adapt them to your use case or create your own</a:t>
            </a:r>
            <a:endParaRPr lang="en-US" sz="1600" dirty="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dirty="0">
                <a:solidFill>
                  <a:srgbClr val="091F2C"/>
                </a:solidFill>
                <a:latin typeface="Segoe Sans Display"/>
              </a:rPr>
              <a:t>y</a:t>
            </a:r>
            <a:r>
              <a:rPr kumimoji="0" lang="en-US" sz="800" b="0" i="0" u="none" strike="noStrike" kern="1200" cap="none" spc="0" normalizeH="0" baseline="0" noProof="0" dirty="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use the agent or @mention your agent </a:t>
            </a:r>
            <a:r>
              <a:rPr lang="en-US" sz="800" dirty="0">
                <a:solidFill>
                  <a:srgbClr val="091F2C"/>
                </a:solidFill>
                <a:latin typeface="Segoe Sans Display"/>
              </a:rPr>
              <a:t>and</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8f4790c07f4a8cd98e83c6e3960eca3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72a3e29b101d7ecc7c08ca719c1acb2e"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43722C57-5A9F-4F76-9F17-FC005340E96D}">
  <ds:schemaRefs>
    <ds:schemaRef ds:uri="http://schemas.microsoft.com/sharepoint/v3/contenttype/forms"/>
  </ds:schemaRefs>
</ds:datastoreItem>
</file>

<file path=customXml/itemProps2.xml><?xml version="1.0" encoding="utf-8"?>
<ds:datastoreItem xmlns:ds="http://schemas.openxmlformats.org/officeDocument/2006/customXml" ds:itemID="{6CD1CA8D-0BC8-44A7-AEED-27621B811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D1A6FE-961A-45DB-83AF-F342B5058BB7}">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600</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Microsoft 365 Copilot Template</vt:lpstr>
      <vt:lpstr>Wellness &amp; Productivity Coach</vt:lpstr>
      <vt:lpstr>Wellness &amp; Productivity Coach</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2025-09-12T20:10:35Z</dcterms:created>
  <dcterms:modified xsi:type="dcterms:W3CDTF">2025-10-06T18:30:50Z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