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534" r:id="rId5"/>
  </p:sldMasterIdLst>
  <p:notesMasterIdLst>
    <p:notesMasterId r:id="rId11"/>
  </p:notesMasterIdLst>
  <p:handoutMasterIdLst>
    <p:handoutMasterId r:id="rId12"/>
  </p:handoutMasterIdLst>
  <p:sldIdLst>
    <p:sldId id="2147479594" r:id="rId6"/>
    <p:sldId id="256" r:id="rId7"/>
    <p:sldId id="2147481794" r:id="rId8"/>
    <p:sldId id="2147481797" r:id="rId9"/>
    <p:sldId id="258" r:id="rId1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7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3/31/2026 10:17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3/31/2026 10:17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3/31/2026 10:17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3/31/2026 10:17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76.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4.wdp"/><Relationship Id="rId7" Type="http://schemas.openxmlformats.org/officeDocument/2006/relationships/image" Target="../media/image81.jpeg"/><Relationship Id="rId2" Type="http://schemas.openxmlformats.org/officeDocument/2006/relationships/image" Target="../media/image83.png"/><Relationship Id="rId1" Type="http://schemas.openxmlformats.org/officeDocument/2006/relationships/slideMaster" Target="../slideMasters/slideMaster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image" Target="../media/image75.emf"/><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copilot-connectors" TargetMode="External"/><Relationship Id="rId5" Type="http://schemas.openxmlformats.org/officeDocument/2006/relationships/image" Target="../media/image95.png"/><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2.xml"/><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a:t>Team Engagement &amp;</a:t>
            </a:r>
            <a:br>
              <a:rPr lang="en-US"/>
            </a:br>
            <a:r>
              <a:rPr lang="en-US"/>
              <a:t>Morale 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t>Team Engagement &amp; Morale Assistant</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199" y="1259527"/>
            <a:ext cx="5511800" cy="2298834"/>
          </a:xfrm>
        </p:spPr>
        <p:txBody>
          <a:bodyPr vert="horz" wrap="square" lIns="0" tIns="0" rIns="0" bIns="0" rtlCol="0" anchor="t">
            <a:spAutoFit/>
          </a:bodyPr>
          <a:lstStyle/>
          <a:p>
            <a:pPr defTabSz="582780">
              <a:lnSpc>
                <a:spcPct val="110000"/>
              </a:lnSpc>
              <a:spcBef>
                <a:spcPct val="0"/>
              </a:spcBef>
              <a:spcAft>
                <a:spcPts val="1200"/>
              </a:spcAft>
              <a:defRPr/>
            </a:pPr>
            <a:r>
              <a:rPr lang="en-US" sz="1600"/>
              <a:t>The </a:t>
            </a:r>
            <a:r>
              <a:rPr lang="en-US" sz="1600" b="1"/>
              <a:t>Team Engagement &amp; Morale Assistant</a:t>
            </a:r>
            <a:r>
              <a:rPr lang="en-US" sz="1600"/>
              <a:t> helps managers, ICs, and HR teams foster a motivated, connected workplace with simple, creative, and tailored ideas for team-building, recognition, and morale initiatives, while streamlining planning.</a:t>
            </a:r>
          </a:p>
          <a:p>
            <a:pPr defTabSz="582780">
              <a:lnSpc>
                <a:spcPct val="110000"/>
              </a:lnSpc>
              <a:spcBef>
                <a:spcPct val="0"/>
              </a:spcBef>
              <a:spcAft>
                <a:spcPts val="1200"/>
              </a:spcAft>
              <a:defRPr/>
            </a:pPr>
            <a:r>
              <a:rPr lang="en-US" sz="1600"/>
              <a:t>It strengthens engagement, encourages participation, reduces turnover, and maintains employee motivation and commitment.</a:t>
            </a:r>
            <a:endParaRPr lang="en-US" sz="1600">
              <a:latin typeface="Segoe UI"/>
              <a:cs typeface="Segoe UI"/>
            </a:endParaRP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a:solidFill>
                  <a:schemeClr val="accent1">
                    <a:lumMod val="75000"/>
                  </a:schemeClr>
                </a:solidFill>
                <a:effectLst/>
                <a:latin typeface="Segoe Sans Display" pitchFamily="2" charset="0"/>
              </a:rPr>
              <a:t>The necessary instructions and other information to build this agent are available in </a:t>
            </a:r>
            <a:r>
              <a:rPr lang="en-US" sz="1000" b="1">
                <a:solidFill>
                  <a:schemeClr val="accent1">
                    <a:lumMod val="75000"/>
                  </a:schemeClr>
                </a:solidFill>
                <a:latin typeface="Segoe Sans Display" pitchFamily="2" charset="0"/>
              </a:rPr>
              <a:t>TeamEngagementMorale</a:t>
            </a:r>
            <a:r>
              <a:rPr lang="en-US" sz="1000" b="1">
                <a:solidFill>
                  <a:schemeClr val="accent1">
                    <a:lumMod val="75000"/>
                  </a:schemeClr>
                </a:solidFill>
                <a:effectLst/>
                <a:latin typeface="Segoe Sans Display" pitchFamily="2" charset="0"/>
              </a:rPr>
              <a:t>_AgentFiles.zip</a:t>
            </a:r>
            <a:r>
              <a:rPr lang="en-US" sz="1000">
                <a:solidFill>
                  <a:schemeClr val="accent1">
                    <a:lumMod val="75000"/>
                  </a:schemeClr>
                </a:solidFill>
                <a:effectLst/>
                <a:latin typeface="Segoe Sans Display" pitchFamily="2" charset="0"/>
              </a:rPr>
              <a:t>, which can be downloaded from the </a:t>
            </a:r>
            <a:r>
              <a:rPr lang="en-US" sz="1000">
                <a:solidFill>
                  <a:schemeClr val="accent1">
                    <a:lumMod val="75000"/>
                  </a:schemeClr>
                </a:solidFill>
                <a:effectLst/>
                <a:latin typeface="Segoe Sans Display" pitchFamily="2" charset="0"/>
                <a:hlinkClick r:id="rId7"/>
              </a:rPr>
              <a:t>Microsoft Adoption page</a:t>
            </a:r>
            <a:r>
              <a:rPr lang="en-US" sz="1000">
                <a:solidFill>
                  <a:schemeClr val="accent1">
                    <a:lumMod val="75000"/>
                  </a:schemeClr>
                </a:solidFill>
                <a:effectLst/>
                <a:latin typeface="Segoe Sans Display" pitchFamily="2" charset="0"/>
              </a:rPr>
              <a:t>.</a:t>
            </a:r>
            <a:endParaRPr lang="en-US" sz="100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3" name="Team Engagement And Morale" descr="Team Engagement &amp; Morale Assistant demo video.">
            <a:hlinkClick r:id="" action="ppaction://media"/>
            <a:extLst>
              <a:ext uri="{FF2B5EF4-FFF2-40B4-BE49-F238E27FC236}">
                <a16:creationId xmlns:a16="http://schemas.microsoft.com/office/drawing/2014/main" id="{195EFB9C-107B-D126-0D94-3C10829641B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55B2B41-65B7-4C9F-9719-3FC54990D7CD}" label="" lang="en-us" r:embed="rId8"/>
                        </p173:trackLst>
                      </p173:tracksInfo>
                    </p:ext>
                  </p14:extLst>
                </p14:media>
              </p:ext>
            </p:extLst>
          </p:nvPr>
        </p:nvPicPr>
        <p:blipFill>
          <a:blip r:embed="rId9"/>
          <a:stretch>
            <a:fillRect/>
          </a:stretch>
        </p:blipFill>
        <p:spPr>
          <a:xfrm>
            <a:off x="6730314" y="1446982"/>
            <a:ext cx="5108759" cy="2727394"/>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199" y="4589871"/>
            <a:ext cx="11175181" cy="154446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a:t>How to further enhance your Team Engagement &amp; Morale Assistant</a:t>
            </a:r>
            <a:r>
              <a:rPr lang="en-US" sz="1500" b="1" baseline="30000"/>
              <a:t>*</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500" u="sng"/>
              <a:t>Tailor team activity ideas to your organization </a:t>
            </a:r>
            <a:r>
              <a:rPr lang="en-US" sz="1500"/>
              <a:t>by adding a SharePoint folder with HR playbooks, survey data on employee interest and documentation on company values. (</a:t>
            </a:r>
            <a:r>
              <a:rPr lang="en-US" sz="1500" u="sng">
                <a:solidFill>
                  <a:schemeClr val="accent1">
                    <a:lumMod val="75000"/>
                  </a:schemeClr>
                </a:solidFill>
                <a:hlinkClick r:id="rId10">
                  <a:extLst>
                    <a:ext uri="{A12FA001-AC4F-418D-AE19-62706E023703}">
                      <ahyp:hlinkClr xmlns:ahyp="http://schemas.microsoft.com/office/drawing/2018/hyperlinkcolor" val="tx"/>
                    </a:ext>
                  </a:extLst>
                </a:hlinkClick>
              </a:rPr>
              <a:t>learn more…</a:t>
            </a:r>
            <a:r>
              <a:rPr lang="en-US" sz="1500">
                <a:solidFill>
                  <a:schemeClr val="accent1">
                    <a:lumMod val="75000"/>
                  </a:schemeClr>
                </a:solidFill>
              </a:rPr>
              <a:t>)</a:t>
            </a:r>
            <a:endParaRPr lang="en-US" sz="1500">
              <a:solidFill>
                <a:schemeClr val="accent1">
                  <a:lumMod val="75000"/>
                </a:schemeClr>
              </a:solidFill>
              <a:cs typeface="Segoe Sans Display"/>
            </a:endParaRP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500" u="sng"/>
              <a:t>Increase team recognition and praise </a:t>
            </a:r>
            <a:r>
              <a:rPr lang="en-US" sz="1500"/>
              <a:t>by enabling the agent to post directly to your employee engagement solution using Copilot connectors. </a:t>
            </a:r>
            <a:r>
              <a:rPr lang="en-US" sz="1500">
                <a:cs typeface="Segoe Sans Display"/>
              </a:rPr>
              <a:t>(</a:t>
            </a:r>
            <a:r>
              <a:rPr lang="en-US" sz="1500">
                <a:solidFill>
                  <a:schemeClr val="accent1">
                    <a:lumMod val="75000"/>
                  </a:schemeClr>
                </a:solidFill>
                <a:cs typeface="Segoe Sans Display"/>
                <a:hlinkClick r:id="rId11">
                  <a:extLst>
                    <a:ext uri="{A12FA001-AC4F-418D-AE19-62706E023703}">
                      <ahyp:hlinkClr xmlns:ahyp="http://schemas.microsoft.com/office/drawing/2018/hyperlinkcolor" val="tx"/>
                    </a:ext>
                  </a:extLst>
                </a:hlinkClick>
              </a:rPr>
              <a:t>learn more…</a:t>
            </a:r>
            <a:r>
              <a:rPr lang="en-US" sz="1500">
                <a:solidFill>
                  <a:schemeClr val="accent1">
                    <a:lumMod val="75000"/>
                  </a:schemeClr>
                </a:solidFill>
                <a:cs typeface="Segoe Sans Display"/>
              </a:rPr>
              <a:t>)</a:t>
            </a: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solidFill>
                  <a:schemeClr val="accent1">
                    <a:lumMod val="75000"/>
                  </a:schemeClr>
                </a:solidFill>
                <a:cs typeface="Segoe Sans Display"/>
                <a:hlinkClick r:id="rId12">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lumMod val="75000"/>
                </a:schemeClr>
              </a:solidFill>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
        <p:nvSpPr>
          <p:cNvPr id="6" name="Rectangle 5">
            <a:extLst>
              <a:ext uri="{FF2B5EF4-FFF2-40B4-BE49-F238E27FC236}">
                <a16:creationId xmlns:a16="http://schemas.microsoft.com/office/drawing/2014/main" id="{A57729BB-F0AA-E36C-436E-D8A84E4E587B}"/>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solidFill>
                  <a:schemeClr val="accent1">
                    <a:lumMod val="75000"/>
                  </a:schemeClr>
                </a:solidFill>
                <a:hlinkClick r:id="rId4">
                  <a:extLst>
                    <a:ext uri="{A12FA001-AC4F-418D-AE19-62706E023703}">
                      <ahyp:hlinkClr xmlns:ahyp="http://schemas.microsoft.com/office/drawing/2018/hyperlinkcolor" val="tx"/>
                    </a:ext>
                  </a:extLst>
                </a:hlinkClick>
              </a:rPr>
              <a:t>adoption.microsoft.com</a:t>
            </a:r>
            <a:endParaRPr lang="en-US" sz="1600">
              <a:solidFill>
                <a:schemeClr val="accent1">
                  <a:lumMod val="75000"/>
                </a:schemeClr>
              </a:solidFill>
            </a:endParaRPr>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1241523A-1A2A-47DC-B78B-84EAC4276F6D}">
  <ds:schemaRefs>
    <ds:schemaRef ds:uri="http://schemas.microsoft.com/sharepoint/v3/contenttype/forms"/>
  </ds:schemaRefs>
</ds:datastoreItem>
</file>

<file path=customXml/itemProps2.xml><?xml version="1.0" encoding="utf-8"?>
<ds:datastoreItem xmlns:ds="http://schemas.openxmlformats.org/officeDocument/2006/customXml" ds:itemID="{21C83054-C538-4602-944F-58917F8DF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D6C29B-45C0-4002-9190-77F5E6B7321B}">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595</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Microsoft 365 Copilot Template</vt:lpstr>
      <vt:lpstr>White Template</vt:lpstr>
      <vt:lpstr>Team Engagement &amp; Morale Assistant</vt:lpstr>
      <vt:lpstr>Team Engagement &amp; Morale Assistant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revision>2</cp:revision>
  <dcterms:created xsi:type="dcterms:W3CDTF">2026-03-16T15:27:03Z</dcterms:created>
  <dcterms:modified xsi:type="dcterms:W3CDTF">2026-03-31T17:17:55Z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