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4" r:id="rId7"/>
    <p:sldId id="2147481797" r:id="rId8"/>
    <p:sldId id="25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819A6B-000B-4C0B-8209-2A697DCE0D1E}" v="6" dt="2026-03-18T20:19:04.6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66" y="9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3/31/2026 10:45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3/31/2026 10:45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3/31/2026 10:45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3/31/2026 10:45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25805645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6.xml"/><Relationship Id="rId7" Type="http://schemas.microsoft.com/office/2017/04/relationships/track" Target="../media/track1.vtt"/><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adoption.microsoft.com/en-us/ai-agents/templates-and-examples/" TargetMode="External"/><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image" Target="../media/image11.png"/><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sharepoint-cont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Subject Matter </a:t>
            </a:r>
            <a:br>
              <a:rPr lang="en-US" dirty="0"/>
            </a:br>
            <a:r>
              <a:rPr lang="en-US" dirty="0"/>
              <a:t>Identifier</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dirty="0"/>
              <a:t>Build your M365 Copilot Agent </a:t>
            </a:r>
            <a:endParaRPr lang="en-US" dirty="0"/>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Subject Matter Identifier</a:t>
            </a:r>
            <a:endParaRPr lang="en-US" dirty="0"/>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3850" y="1229205"/>
            <a:ext cx="5677802" cy="2570255"/>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a:cs typeface="Segoe UI"/>
              </a:rPr>
              <a:t>The </a:t>
            </a:r>
            <a:r>
              <a:rPr lang="en-US" sz="1600" b="1" dirty="0">
                <a:latin typeface="Segoe UI"/>
                <a:cs typeface="Segoe UI"/>
              </a:rPr>
              <a:t>Subject Matter Identifier </a:t>
            </a:r>
            <a:r>
              <a:rPr lang="en-US" sz="1600" dirty="0">
                <a:latin typeface="Segoe UI"/>
                <a:cs typeface="Segoe UI"/>
              </a:rPr>
              <a:t>streamlines the process of finding and connecting with internal experts across a broad spectrum of knowledge areas. By leveraging organizational data and enterprise knowledge, it identifies individuals with relevant expertise, experience, or contributions. </a:t>
            </a:r>
          </a:p>
          <a:p>
            <a:pPr defTabSz="582780">
              <a:lnSpc>
                <a:spcPct val="110000"/>
              </a:lnSpc>
              <a:spcBef>
                <a:spcPct val="0"/>
              </a:spcBef>
              <a:spcAft>
                <a:spcPts val="1200"/>
              </a:spcAft>
              <a:defRPr/>
            </a:pPr>
            <a:r>
              <a:rPr lang="en-US" sz="1600" dirty="0">
                <a:latin typeface="Segoe UI"/>
                <a:cs typeface="Segoe UI"/>
              </a:rPr>
              <a:t>By accelerating knowledge sharing and collaboration, it drives faster project execution and enhances organizational efficiency. It supports with new hire onboarding, enhances team productivity and fosters new cross-functional connections.</a:t>
            </a:r>
          </a:p>
        </p:txBody>
      </p:sp>
      <p:sp>
        <p:nvSpPr>
          <p:cNvPr id="8" name="TextBox 7">
            <a:extLst>
              <a:ext uri="{FF2B5EF4-FFF2-40B4-BE49-F238E27FC236}">
                <a16:creationId xmlns:a16="http://schemas.microsoft.com/office/drawing/2014/main" id="{19BC4FAB-E917-0028-E2FD-94765F98CD4E}"/>
              </a:ext>
            </a:extLst>
          </p:cNvPr>
          <p:cNvSpPr txBox="1"/>
          <p:nvPr/>
        </p:nvSpPr>
        <p:spPr>
          <a:xfrm>
            <a:off x="583850" y="3927914"/>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effectLst/>
                <a:latin typeface="Segoe Sans Display" pitchFamily="2" charset="0"/>
              </a:rPr>
              <a:t>SubjectMatterIdentifier_AgentFiles.zip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6"/>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5" name="Subject Matter Identifier Demo" descr="Subject Matter Identifier demo video">
            <a:hlinkClick r:id="" action="ppaction://media"/>
            <a:extLst>
              <a:ext uri="{FF2B5EF4-FFF2-40B4-BE49-F238E27FC236}">
                <a16:creationId xmlns:a16="http://schemas.microsoft.com/office/drawing/2014/main" id="{775F061D-8E0C-828B-EB85-339B84A1BBB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2753A59-883A-40CC-BAAD-F41746C8BBAE}" label="" lang="en-us (3)" r:embed="rId7"/>
                        </p173:trackLst>
                      </p173:tracksInfo>
                    </p:ext>
                  </p14:extLst>
                </p14:media>
              </p:ext>
            </p:extLst>
          </p:nvPr>
        </p:nvPicPr>
        <p:blipFill>
          <a:blip r:embed="rId8"/>
          <a:stretch>
            <a:fillRect/>
          </a:stretch>
        </p:blipFill>
        <p:spPr>
          <a:xfrm>
            <a:off x="6730314" y="1463116"/>
            <a:ext cx="4951764" cy="2785367"/>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404504" cy="1817870"/>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Subject Matter Identifier</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400" dirty="0"/>
              <a:t>To accurately identify subject-matter experts based on relevant context like recent work and team affiliation, connect your Copilot Agent to a SharePoint folder. (</a:t>
            </a:r>
            <a:r>
              <a:rPr lang="en-US" sz="1400" dirty="0">
                <a:solidFill>
                  <a:schemeClr val="accent1">
                    <a:lumMod val="75000"/>
                  </a:schemeClr>
                </a:solidFill>
                <a:hlinkClick r:id="rId9">
                  <a:extLst>
                    <a:ext uri="{A12FA001-AC4F-418D-AE19-62706E023703}">
                      <ahyp:hlinkClr xmlns:ahyp="http://schemas.microsoft.com/office/drawing/2018/hyperlinkcolor" val="tx"/>
                    </a:ext>
                  </a:extLst>
                </a:hlinkClick>
              </a:rPr>
              <a:t>learn more…</a:t>
            </a:r>
            <a:r>
              <a:rPr lang="en-US" sz="1400" dirty="0"/>
              <a:t>)</a:t>
            </a:r>
          </a:p>
          <a:p>
            <a:pPr marL="182563" indent="-182563" defTabSz="582780">
              <a:lnSpc>
                <a:spcPct val="110000"/>
              </a:lnSpc>
              <a:spcBef>
                <a:spcPct val="0"/>
              </a:spcBef>
              <a:spcAft>
                <a:spcPts val="800"/>
              </a:spcAft>
              <a:buFontTx/>
              <a:buChar char="-"/>
              <a:tabLst>
                <a:tab pos="2693988" algn="l"/>
              </a:tabLst>
              <a:defRPr/>
            </a:pPr>
            <a:r>
              <a:rPr lang="en-US" sz="1400" dirty="0"/>
              <a:t>To streamline access to project and user information, you can add files containing topic expertise information, organizational structure and preferred contact methods for your company’s experts. (</a:t>
            </a:r>
            <a:r>
              <a:rPr lang="en-US" sz="1400" dirty="0">
                <a:solidFill>
                  <a:schemeClr val="accent1">
                    <a:lumMod val="75000"/>
                  </a:schemeClr>
                </a:solidFill>
                <a:hlinkClick r:id="rId9">
                  <a:extLst>
                    <a:ext uri="{A12FA001-AC4F-418D-AE19-62706E023703}">
                      <ahyp:hlinkClr xmlns:ahyp="http://schemas.microsoft.com/office/drawing/2018/hyperlinkcolor" val="tx"/>
                    </a:ext>
                  </a:extLst>
                </a:hlinkClick>
              </a:rPr>
              <a:t>learn more…</a:t>
            </a:r>
            <a:r>
              <a:rPr lang="en-US" sz="1400" dirty="0"/>
              <a:t>)</a:t>
            </a:r>
          </a:p>
          <a:p>
            <a:pPr marL="182563" indent="-182563" defTabSz="582780">
              <a:lnSpc>
                <a:spcPct val="110000"/>
              </a:lnSpc>
              <a:spcBef>
                <a:spcPct val="0"/>
              </a:spcBef>
              <a:spcAft>
                <a:spcPts val="800"/>
              </a:spcAft>
              <a:buFontTx/>
              <a:buChar char="-"/>
              <a:tabLst>
                <a:tab pos="2693988" algn="l"/>
              </a:tabLst>
              <a:defRPr/>
            </a:pPr>
            <a:r>
              <a:rPr lang="en-US" sz="1400" dirty="0"/>
              <a:t>Integrate your relevant HR tools and services via Copilot Connectors to add additional information to the agent. </a:t>
            </a:r>
            <a:r>
              <a:rPr lang="en-US" sz="1400" dirty="0">
                <a:cs typeface="Segoe Sans Display"/>
              </a:rPr>
              <a:t>(</a:t>
            </a:r>
            <a:r>
              <a:rPr lang="en-US" sz="1400" dirty="0">
                <a:solidFill>
                  <a:schemeClr val="accent1">
                    <a:lumMod val="75000"/>
                  </a:schemeClr>
                </a:solidFill>
                <a:cs typeface="Segoe Sans Display"/>
                <a:hlinkClick r:id="rId10">
                  <a:extLst>
                    <a:ext uri="{A12FA001-AC4F-418D-AE19-62706E023703}">
                      <ahyp:hlinkClr xmlns:ahyp="http://schemas.microsoft.com/office/drawing/2018/hyperlinkcolor" val="tx"/>
                    </a:ext>
                  </a:extLst>
                </a:hlinkClick>
              </a:rPr>
              <a:t>learn more…</a:t>
            </a:r>
            <a:r>
              <a:rPr lang="en-US" sz="1400" dirty="0">
                <a:cs typeface="Segoe Sans Display"/>
              </a:rPr>
              <a:t>) </a:t>
            </a:r>
            <a:endParaRPr lang="en-US" sz="1400" dirty="0"/>
          </a:p>
        </p:txBody>
      </p:sp>
      <p:sp>
        <p:nvSpPr>
          <p:cNvPr id="3" name="TextBox 2">
            <a:extLst>
              <a:ext uri="{FF2B5EF4-FFF2-40B4-BE49-F238E27FC236}">
                <a16:creationId xmlns:a16="http://schemas.microsoft.com/office/drawing/2014/main" id="{8BA29838-EA13-D5A5-E4BC-33B73480E6FD}"/>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solidFill>
                  <a:schemeClr val="accent1">
                    <a:lumMod val="75000"/>
                  </a:schemeClr>
                </a:solidFill>
                <a:cs typeface="Segoe Sans Display"/>
                <a:hlinkClick r:id="rId11">
                  <a:extLst>
                    <a:ext uri="{A12FA001-AC4F-418D-AE19-62706E023703}">
                      <ahyp:hlinkClr xmlns:ahyp="http://schemas.microsoft.com/office/drawing/2018/hyperlinkcolor" val="tx"/>
                    </a:ext>
                  </a:extLst>
                </a:hlinkClick>
              </a:rPr>
              <a:t>* May require additional licensing and/or development </a:t>
            </a:r>
            <a:endParaRPr lang="en-US" sz="1050" dirty="0">
              <a:solidFill>
                <a:schemeClr val="accent1">
                  <a:lumMod val="75000"/>
                </a:schemeClr>
              </a:solidFill>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dirty="0">
                <a:solidFill>
                  <a:schemeClr val="bg1"/>
                </a:solidFill>
                <a:ea typeface="+mj-ea"/>
                <a:cs typeface="+mj-cs"/>
              </a:rPr>
              <a:t>For more information – </a:t>
            </a:r>
            <a:r>
              <a:rPr lang="en-US" dirty="0">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Lite Experience</a:t>
            </a:r>
            <a:endParaRPr lang="en-US" dirty="0">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a:solidFill>
                  <a:srgbClr val="091F2C"/>
                </a:solidFill>
                <a:latin typeface="Segoe Sans Display Semibold"/>
              </a:rPr>
              <a:t>Access agents in Copilot</a:t>
            </a:r>
          </a:p>
          <a:p>
            <a:pPr lvl="0" defTabSz="914400">
              <a:spcBef>
                <a:spcPts val="200"/>
              </a:spcBef>
              <a:defRPr/>
            </a:pPr>
            <a:r>
              <a:rPr lang="en-US" sz="800">
                <a:solidFill>
                  <a:srgbClr val="091F2C"/>
                </a:solidFill>
              </a:rPr>
              <a:t>Open Copilot and navigate to "Create agent” in the left pane. The left pane is where you will find your latest chats and can access the ability to add and create your own agents</a:t>
            </a:r>
            <a:endParaRPr lang="en-US" sz="160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a:ln>
                <a:noFill/>
              </a:ln>
              <a:solidFill>
                <a:srgbClr val="091F2C"/>
              </a:solidFill>
              <a:effectLst/>
              <a:uLnTx/>
              <a:uFillTx/>
              <a:latin typeface="Segoe Sans Display Semibold"/>
              <a:cs typeface="Segoe Sans Display Semibold"/>
            </a:endParaRPr>
          </a:p>
          <a:p>
            <a:pPr defTabSz="914400">
              <a:spcBef>
                <a:spcPts val="200"/>
              </a:spcBef>
              <a:defRPr/>
            </a:pPr>
            <a:r>
              <a:rPr lang="en-US" sz="800">
                <a:solidFill>
                  <a:srgbClr val="091F2C"/>
                </a:solidFill>
                <a:latin typeface="Segoe Sans Display"/>
              </a:rPr>
              <a:t>In the</a:t>
            </a:r>
            <a:r>
              <a:rPr kumimoji="0" lang="en-US" sz="800" b="0" i="0" u="none" strike="noStrike" kern="1200" cap="none" spc="0" normalizeH="0" baseline="0" noProof="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a:solidFill>
                  <a:srgbClr val="091F2C"/>
                </a:solidFill>
                <a:latin typeface="Segoe Sans Display Semibold"/>
              </a:rPr>
              <a:t>Define agent behavior</a:t>
            </a:r>
          </a:p>
          <a:p>
            <a:pPr lvl="0" defTabSz="914400">
              <a:spcBef>
                <a:spcPts val="200"/>
              </a:spcBef>
              <a:defRPr/>
            </a:pPr>
            <a:r>
              <a:rPr lang="en-US" sz="800">
                <a:solidFill>
                  <a:srgbClr val="091F2C"/>
                </a:solidFill>
              </a:rPr>
              <a:t>Use the Configure tab form to define how your Copilot will work. Use the icon, name, description and instructions provided for the agent, adapt them to your use case or use your own</a:t>
            </a:r>
            <a:endParaRPr lang="en-US" sz="160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a:solidFill>
                  <a:srgbClr val="091F2C"/>
                </a:solidFill>
                <a:latin typeface="Segoe Sans Display Semibold"/>
              </a:rPr>
              <a:t>Add your organization’s data</a:t>
            </a:r>
          </a:p>
          <a:p>
            <a:pPr lvl="0" defTabSz="914400">
              <a:spcBef>
                <a:spcPts val="200"/>
              </a:spcBef>
              <a:defRPr/>
            </a:pPr>
            <a:r>
              <a:rPr lang="en-US" sz="80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dirty="0">
                <a:solidFill>
                  <a:schemeClr val="bg1"/>
                </a:solidFill>
                <a:ea typeface="+mj-ea"/>
                <a:cs typeface="+mj-cs"/>
              </a:rPr>
              <a:t>For more information – </a:t>
            </a:r>
            <a:r>
              <a:rPr lang="en-US" dirty="0">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Lite Experience</a:t>
            </a:r>
            <a:endParaRPr lang="en-US" dirty="0">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sample prompts </a:t>
            </a:r>
            <a:endParaRPr lang="en-US" sz="900">
              <a:solidFill>
                <a:srgbClr val="091F2C"/>
              </a:solidFill>
              <a:latin typeface="Segoe Sans Display Semibold"/>
            </a:endParaRPr>
          </a:p>
          <a:p>
            <a:pPr lvl="0" defTabSz="914400">
              <a:spcBef>
                <a:spcPts val="200"/>
              </a:spcBef>
              <a:defRPr/>
            </a:pPr>
            <a:r>
              <a:rPr lang="en-US" sz="800">
                <a:solidFill>
                  <a:srgbClr val="091F2C"/>
                </a:solidFill>
              </a:rPr>
              <a:t>Add sample prompts for your agent’s users. These provide an example of how to use the agent. Use the provided sample prompts for the agent, adapt them to your use case or create your own</a:t>
            </a:r>
            <a:endParaRPr lang="en-US" sz="160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a:solidFill>
                  <a:srgbClr val="091F2C"/>
                </a:solidFill>
                <a:latin typeface="Segoe Sans Display"/>
              </a:rPr>
              <a:t>y</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You can now use the agent or @mention your agent </a:t>
            </a:r>
            <a:r>
              <a:rPr lang="en-US" sz="800">
                <a:solidFill>
                  <a:srgbClr val="091F2C"/>
                </a:solidFill>
                <a:latin typeface="Segoe Sans Display"/>
              </a:rPr>
              <a:t>and</a:t>
            </a:r>
            <a:r>
              <a:rPr kumimoji="0" lang="en-US" sz="800" b="0" i="0" u="none" strike="noStrike" kern="1200" cap="none" spc="0" normalizeH="0" baseline="0" noProof="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a:t>Thank you!</a:t>
            </a:r>
            <a:endParaRPr lang="en-US" sz="400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dirty="0"/>
              <a:t>Find your next Copilot agent at </a:t>
            </a:r>
            <a:r>
              <a:rPr lang="en-GB" sz="1600" dirty="0">
                <a:solidFill>
                  <a:schemeClr val="accent1">
                    <a:lumMod val="75000"/>
                  </a:schemeClr>
                </a:solidFill>
                <a:hlinkClick r:id="rId4">
                  <a:extLst>
                    <a:ext uri="{A12FA001-AC4F-418D-AE19-62706E023703}">
                      <ahyp:hlinkClr xmlns:ahyp="http://schemas.microsoft.com/office/drawing/2018/hyperlinkcolor" val="tx"/>
                    </a:ext>
                  </a:extLst>
                </a:hlinkClick>
              </a:rPr>
              <a:t>adoption.microsoft.com</a:t>
            </a:r>
            <a:endParaRPr lang="en-US" sz="1600" dirty="0">
              <a:solidFill>
                <a:schemeClr val="accent1">
                  <a:lumMod val="75000"/>
                </a:schemeClr>
              </a:solidFill>
            </a:endParaRPr>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DC3F6235-CEA3-4568-A81A-70DE93CB6F14}">
  <ds:schemaRefs>
    <ds:schemaRef ds:uri="http://schemas.microsoft.com/sharepoint/v3/contenttype/forms"/>
  </ds:schemaRefs>
</ds:datastoreItem>
</file>

<file path=customXml/itemProps2.xml><?xml version="1.0" encoding="utf-8"?>
<ds:datastoreItem xmlns:ds="http://schemas.openxmlformats.org/officeDocument/2006/customXml" ds:itemID="{4B5ED307-CCDC-4295-A9C3-F146A54213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EE5442-DEE9-4E04-8038-3EF4BE971AC4}">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634</Words>
  <Application>Microsoft Office PowerPoint</Application>
  <PresentationFormat>Widescreen</PresentationFormat>
  <Paragraphs>51</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Subject Matter  Identifier</vt:lpstr>
      <vt:lpstr>Subject Matter Identifier</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2026-03-18T20:19:04Z</dcterms:created>
  <dcterms:modified xsi:type="dcterms:W3CDTF">2026-03-31T17:45:23Z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